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693" r:id="rId2"/>
    <p:sldMasterId id="2147483695" r:id="rId3"/>
    <p:sldMasterId id="2147483703" r:id="rId4"/>
  </p:sldMasterIdLst>
  <p:notesMasterIdLst>
    <p:notesMasterId r:id="rId71"/>
  </p:notesMasterIdLst>
  <p:sldIdLst>
    <p:sldId id="258" r:id="rId5"/>
    <p:sldId id="259" r:id="rId6"/>
    <p:sldId id="260" r:id="rId7"/>
    <p:sldId id="261" r:id="rId8"/>
    <p:sldId id="262" r:id="rId9"/>
    <p:sldId id="422" r:id="rId10"/>
    <p:sldId id="341" r:id="rId11"/>
    <p:sldId id="342" r:id="rId12"/>
    <p:sldId id="367" r:id="rId13"/>
    <p:sldId id="423" r:id="rId14"/>
    <p:sldId id="368" r:id="rId15"/>
    <p:sldId id="369" r:id="rId16"/>
    <p:sldId id="364" r:id="rId17"/>
    <p:sldId id="424" r:id="rId18"/>
    <p:sldId id="365" r:id="rId19"/>
    <p:sldId id="366" r:id="rId20"/>
    <p:sldId id="361" r:id="rId21"/>
    <p:sldId id="359" r:id="rId22"/>
    <p:sldId id="363" r:id="rId23"/>
    <p:sldId id="418" r:id="rId24"/>
    <p:sldId id="419" r:id="rId25"/>
    <p:sldId id="420" r:id="rId26"/>
    <p:sldId id="360" r:id="rId27"/>
    <p:sldId id="421" r:id="rId28"/>
    <p:sldId id="353" r:id="rId29"/>
    <p:sldId id="354" r:id="rId30"/>
    <p:sldId id="350" r:id="rId31"/>
    <p:sldId id="425" r:id="rId32"/>
    <p:sldId id="349" r:id="rId33"/>
    <p:sldId id="351" r:id="rId34"/>
    <p:sldId id="346" r:id="rId35"/>
    <p:sldId id="347" r:id="rId36"/>
    <p:sldId id="348" r:id="rId37"/>
    <p:sldId id="344" r:id="rId38"/>
    <p:sldId id="345" r:id="rId39"/>
    <p:sldId id="370" r:id="rId40"/>
    <p:sldId id="426" r:id="rId41"/>
    <p:sldId id="427" r:id="rId42"/>
    <p:sldId id="375" r:id="rId43"/>
    <p:sldId id="376" r:id="rId44"/>
    <p:sldId id="377" r:id="rId45"/>
    <p:sldId id="378" r:id="rId46"/>
    <p:sldId id="428" r:id="rId47"/>
    <p:sldId id="379" r:id="rId48"/>
    <p:sldId id="380" r:id="rId49"/>
    <p:sldId id="381" r:id="rId50"/>
    <p:sldId id="388" r:id="rId51"/>
    <p:sldId id="389" r:id="rId52"/>
    <p:sldId id="429" r:id="rId53"/>
    <p:sldId id="390" r:id="rId54"/>
    <p:sldId id="392" r:id="rId55"/>
    <p:sldId id="393" r:id="rId56"/>
    <p:sldId id="403" r:id="rId57"/>
    <p:sldId id="404" r:id="rId58"/>
    <p:sldId id="405" r:id="rId59"/>
    <p:sldId id="406" r:id="rId60"/>
    <p:sldId id="407" r:id="rId61"/>
    <p:sldId id="430" r:id="rId62"/>
    <p:sldId id="431" r:id="rId63"/>
    <p:sldId id="409" r:id="rId64"/>
    <p:sldId id="410" r:id="rId65"/>
    <p:sldId id="412" r:id="rId66"/>
    <p:sldId id="417" r:id="rId67"/>
    <p:sldId id="402" r:id="rId68"/>
    <p:sldId id="339" r:id="rId69"/>
    <p:sldId id="340" r:id="rId7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1C5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566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" Type="http://schemas.openxmlformats.org/officeDocument/2006/relationships/slide" Target="slides/slide3.xml"/><Relationship Id="rId71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zh-CN" alt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125" name="Rectangle 5"/>
          <p:cNvSpPr>
            <a:spLocks noGrp="1" noRot="1" noChangeAspect="1" noChangeArrowheads="1" noTextEdit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6C2F9C74-C17B-4ECB-8A9D-D6DA75676FFB}" type="slidenum">
              <a:rPr lang="en-US"/>
              <a:pPr/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5425163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F9C74-C17B-4ECB-8A9D-D6DA75676FFB}" type="slidenum">
              <a:rPr lang="en-US" smtClean="0"/>
              <a:pPr/>
              <a:t>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296777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92DC75-2490-4910-BC1E-7B449455021D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121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4C123A-F142-45E5-B8EB-41D7B450F40B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50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99313" y="304800"/>
            <a:ext cx="19431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70013" y="304800"/>
            <a:ext cx="567690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386DEC-0CF3-46CE-AA13-B639911D2E60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432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FABE97-8580-485B-906F-3913DC8238DB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9311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FC3EC5-76B0-4859-B1B8-EDC176C00A33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093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E16502-67A9-4110-843A-E0ADF0AAD1A1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049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D5B523-9826-425C-9E28-CCB5F6B7E232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735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9D263E-84AF-4481-AA62-27681EE3948F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5305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A18168-7BE0-4A5F-9CA5-C742F06C9620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9518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4F33B9-4425-4550-BEC6-74A3DD527D4C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2713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081045-A94C-468A-9B8B-A1E578F638A2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364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84BB1C-FD0A-40B4-96A8-1D9242474F52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194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95428A-DC4B-4F96-9B07-5344149F3688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9724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A387A7-29D2-4D4F-BE0C-F2B3FC30DD11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8971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96100" y="381000"/>
            <a:ext cx="19431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6800" y="381000"/>
            <a:ext cx="567690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BD3B1C-006B-44F9-B2C7-D7C03C817C16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0778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C4F50-5BC5-49DC-8A89-171270A3E815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4198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C5DA02-926E-4048-BC30-80D8E9E10790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5119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4B5652-49CC-4151-BB04-0DE33A9D88AE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574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905000"/>
            <a:ext cx="41941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1941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98DEDD-92AF-44B6-86D5-EA6073FFEBD2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4075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47F8EC-9CF6-494E-B0CF-E4A1CC2C3756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736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D2F0E1-4EFE-4D78-9F5E-6BC1FFBDF474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6984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5F8D00-4B81-470D-A00C-E0396EE8A316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555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9CC2E4-4375-454A-8CFC-3B043C18E7C6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8730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BA9C0D-27C1-4799-9496-B260F0EE86C6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186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2DB75F-AEE2-4C8E-B7A6-FF5C06D0AB40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2125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8068A5-2383-498C-ADED-3D93D7E2F8F6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4699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609600"/>
            <a:ext cx="2135187" cy="5489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09600"/>
            <a:ext cx="6253163" cy="5489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22F69C-8712-41B4-8743-A64D65ECA04B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1433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232D83-63C6-4B23-9B99-5824C3B0DFC6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429447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848EEF-3AF1-46F9-A295-CCB9A42C1B49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9838438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064E4A-06FC-4913-839D-0970BB388166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127223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620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44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CD6202-E403-40EA-8F57-16B41910C3E1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255918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FEA73E-5AFC-4B87-9907-53ED95643CD9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6013527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F4E2D0-82E0-4AF0-9EB6-EB2800E6440E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10241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7001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3241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9D2BE8-B83D-494B-BDA4-103030AD62CE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46065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093C8A-BF47-4209-BCE0-43A8CEF6AE29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6064628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8708F4-07B3-4C1B-8F05-9568133DAAC2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4472989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AB2F05-3DB6-4AB8-AA34-726D82FC3514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434138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8E47B3-E296-4251-BC6B-61529B9746AF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4797549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91350" y="609600"/>
            <a:ext cx="207645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2000" y="609600"/>
            <a:ext cx="607695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878ADD-F730-4927-89A0-7086ED7CB3D2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2308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001CB5-3FC6-4694-9F9A-CD99058F1A62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635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63C60D-8B79-468D-894E-3EDE0B66B4FB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837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210FF-60B9-4105-A5BF-EB21B599782C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733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81A6B4-E690-4646-BF3B-9DA47A50C8DA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1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B5BD79-1D6E-4D8A-B519-E6B96E40B22A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543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FFCC66"/>
            </a:gs>
            <a:gs pos="100000">
              <a:srgbClr val="CCCCCC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2413" cy="6856413"/>
            <a:chOff x="0" y="0"/>
            <a:chExt cx="5759" cy="4319"/>
          </a:xfrm>
        </p:grpSpPr>
        <p:grpSp>
          <p:nvGrpSpPr>
            <p:cNvPr id="1027" name="Group 3"/>
            <p:cNvGrpSpPr>
              <a:grpSpLocks/>
            </p:cNvGrpSpPr>
            <p:nvPr/>
          </p:nvGrpSpPr>
          <p:grpSpPr bwMode="auto">
            <a:xfrm>
              <a:off x="0" y="0"/>
              <a:ext cx="926" cy="4319"/>
              <a:chOff x="0" y="0"/>
              <a:chExt cx="926" cy="4319"/>
            </a:xfrm>
          </p:grpSpPr>
          <p:sp>
            <p:nvSpPr>
              <p:cNvPr id="1028" name="Rectangle 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923" cy="43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sym typeface="Times New Roman" pitchFamily="18" charset="0"/>
                </a:endParaRPr>
              </a:p>
            </p:txBody>
          </p:sp>
          <p:pic>
            <p:nvPicPr>
              <p:cNvPr id="1029" name="Picture 5"/>
              <p:cNvPicPr>
                <a:picLocks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" y="31"/>
                <a:ext cx="920" cy="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0" name="Freeform 6"/>
              <p:cNvSpPr>
                <a:spLocks/>
              </p:cNvSpPr>
              <p:nvPr/>
            </p:nvSpPr>
            <p:spPr bwMode="auto">
              <a:xfrm>
                <a:off x="6" y="1023"/>
                <a:ext cx="890" cy="916"/>
              </a:xfrm>
              <a:custGeom>
                <a:avLst/>
                <a:gdLst>
                  <a:gd name="T0" fmla="*/ 307 w 890"/>
                  <a:gd name="T1" fmla="*/ 292 h 916"/>
                  <a:gd name="T2" fmla="*/ 307 w 890"/>
                  <a:gd name="T3" fmla="*/ 234 h 916"/>
                  <a:gd name="T4" fmla="*/ 261 w 890"/>
                  <a:gd name="T5" fmla="*/ 159 h 916"/>
                  <a:gd name="T6" fmla="*/ 247 w 890"/>
                  <a:gd name="T7" fmla="*/ 91 h 916"/>
                  <a:gd name="T8" fmla="*/ 225 w 890"/>
                  <a:gd name="T9" fmla="*/ 24 h 916"/>
                  <a:gd name="T10" fmla="*/ 259 w 890"/>
                  <a:gd name="T11" fmla="*/ 21 h 916"/>
                  <a:gd name="T12" fmla="*/ 298 w 890"/>
                  <a:gd name="T13" fmla="*/ 82 h 916"/>
                  <a:gd name="T14" fmla="*/ 322 w 890"/>
                  <a:gd name="T15" fmla="*/ 118 h 916"/>
                  <a:gd name="T16" fmla="*/ 358 w 890"/>
                  <a:gd name="T17" fmla="*/ 180 h 916"/>
                  <a:gd name="T18" fmla="*/ 406 w 890"/>
                  <a:gd name="T19" fmla="*/ 240 h 916"/>
                  <a:gd name="T20" fmla="*/ 505 w 890"/>
                  <a:gd name="T21" fmla="*/ 184 h 916"/>
                  <a:gd name="T22" fmla="*/ 514 w 890"/>
                  <a:gd name="T23" fmla="*/ 118 h 916"/>
                  <a:gd name="T24" fmla="*/ 552 w 890"/>
                  <a:gd name="T25" fmla="*/ 69 h 916"/>
                  <a:gd name="T26" fmla="*/ 589 w 890"/>
                  <a:gd name="T27" fmla="*/ 13 h 916"/>
                  <a:gd name="T28" fmla="*/ 615 w 890"/>
                  <a:gd name="T29" fmla="*/ 16 h 916"/>
                  <a:gd name="T30" fmla="*/ 600 w 890"/>
                  <a:gd name="T31" fmla="*/ 49 h 916"/>
                  <a:gd name="T32" fmla="*/ 592 w 890"/>
                  <a:gd name="T33" fmla="*/ 124 h 916"/>
                  <a:gd name="T34" fmla="*/ 574 w 890"/>
                  <a:gd name="T35" fmla="*/ 186 h 916"/>
                  <a:gd name="T36" fmla="*/ 568 w 890"/>
                  <a:gd name="T37" fmla="*/ 282 h 916"/>
                  <a:gd name="T38" fmla="*/ 645 w 890"/>
                  <a:gd name="T39" fmla="*/ 325 h 916"/>
                  <a:gd name="T40" fmla="*/ 720 w 890"/>
                  <a:gd name="T41" fmla="*/ 277 h 916"/>
                  <a:gd name="T42" fmla="*/ 816 w 890"/>
                  <a:gd name="T43" fmla="*/ 253 h 916"/>
                  <a:gd name="T44" fmla="*/ 861 w 890"/>
                  <a:gd name="T45" fmla="*/ 279 h 916"/>
                  <a:gd name="T46" fmla="*/ 796 w 890"/>
                  <a:gd name="T47" fmla="*/ 324 h 916"/>
                  <a:gd name="T48" fmla="*/ 735 w 890"/>
                  <a:gd name="T49" fmla="*/ 352 h 916"/>
                  <a:gd name="T50" fmla="*/ 669 w 890"/>
                  <a:gd name="T51" fmla="*/ 409 h 916"/>
                  <a:gd name="T52" fmla="*/ 673 w 890"/>
                  <a:gd name="T53" fmla="*/ 510 h 916"/>
                  <a:gd name="T54" fmla="*/ 751 w 890"/>
                  <a:gd name="T55" fmla="*/ 535 h 916"/>
                  <a:gd name="T56" fmla="*/ 819 w 890"/>
                  <a:gd name="T57" fmla="*/ 577 h 916"/>
                  <a:gd name="T58" fmla="*/ 874 w 890"/>
                  <a:gd name="T59" fmla="*/ 606 h 916"/>
                  <a:gd name="T60" fmla="*/ 867 w 890"/>
                  <a:gd name="T61" fmla="*/ 637 h 916"/>
                  <a:gd name="T62" fmla="*/ 807 w 890"/>
                  <a:gd name="T63" fmla="*/ 618 h 916"/>
                  <a:gd name="T64" fmla="*/ 736 w 890"/>
                  <a:gd name="T65" fmla="*/ 592 h 916"/>
                  <a:gd name="T66" fmla="*/ 615 w 890"/>
                  <a:gd name="T67" fmla="*/ 588 h 916"/>
                  <a:gd name="T68" fmla="*/ 576 w 890"/>
                  <a:gd name="T69" fmla="*/ 628 h 916"/>
                  <a:gd name="T70" fmla="*/ 618 w 890"/>
                  <a:gd name="T71" fmla="*/ 723 h 916"/>
                  <a:gd name="T72" fmla="*/ 640 w 890"/>
                  <a:gd name="T73" fmla="*/ 807 h 916"/>
                  <a:gd name="T74" fmla="*/ 664 w 890"/>
                  <a:gd name="T75" fmla="*/ 889 h 916"/>
                  <a:gd name="T76" fmla="*/ 624 w 890"/>
                  <a:gd name="T77" fmla="*/ 870 h 916"/>
                  <a:gd name="T78" fmla="*/ 568 w 890"/>
                  <a:gd name="T79" fmla="*/ 789 h 916"/>
                  <a:gd name="T80" fmla="*/ 513 w 890"/>
                  <a:gd name="T81" fmla="*/ 708 h 916"/>
                  <a:gd name="T82" fmla="*/ 390 w 890"/>
                  <a:gd name="T83" fmla="*/ 730 h 916"/>
                  <a:gd name="T84" fmla="*/ 339 w 890"/>
                  <a:gd name="T85" fmla="*/ 838 h 916"/>
                  <a:gd name="T86" fmla="*/ 285 w 890"/>
                  <a:gd name="T87" fmla="*/ 915 h 916"/>
                  <a:gd name="T88" fmla="*/ 276 w 890"/>
                  <a:gd name="T89" fmla="*/ 867 h 916"/>
                  <a:gd name="T90" fmla="*/ 298 w 890"/>
                  <a:gd name="T91" fmla="*/ 766 h 916"/>
                  <a:gd name="T92" fmla="*/ 324 w 890"/>
                  <a:gd name="T93" fmla="*/ 664 h 916"/>
                  <a:gd name="T94" fmla="*/ 283 w 890"/>
                  <a:gd name="T95" fmla="*/ 583 h 916"/>
                  <a:gd name="T96" fmla="*/ 201 w 890"/>
                  <a:gd name="T97" fmla="*/ 619 h 916"/>
                  <a:gd name="T98" fmla="*/ 88 w 890"/>
                  <a:gd name="T99" fmla="*/ 655 h 916"/>
                  <a:gd name="T100" fmla="*/ 16 w 890"/>
                  <a:gd name="T101" fmla="*/ 655 h 916"/>
                  <a:gd name="T102" fmla="*/ 94 w 890"/>
                  <a:gd name="T103" fmla="*/ 606 h 916"/>
                  <a:gd name="T104" fmla="*/ 162 w 890"/>
                  <a:gd name="T105" fmla="*/ 567 h 916"/>
                  <a:gd name="T106" fmla="*/ 247 w 890"/>
                  <a:gd name="T107" fmla="*/ 504 h 916"/>
                  <a:gd name="T108" fmla="*/ 190 w 890"/>
                  <a:gd name="T109" fmla="*/ 390 h 916"/>
                  <a:gd name="T110" fmla="*/ 81 w 890"/>
                  <a:gd name="T111" fmla="*/ 355 h 916"/>
                  <a:gd name="T112" fmla="*/ 3 w 890"/>
                  <a:gd name="T113" fmla="*/ 307 h 916"/>
                  <a:gd name="T114" fmla="*/ 39 w 890"/>
                  <a:gd name="T115" fmla="*/ 286 h 916"/>
                  <a:gd name="T116" fmla="*/ 115 w 890"/>
                  <a:gd name="T117" fmla="*/ 306 h 916"/>
                  <a:gd name="T118" fmla="*/ 226 w 890"/>
                  <a:gd name="T119" fmla="*/ 327 h 916"/>
                  <a:gd name="T120" fmla="*/ 0 w 890"/>
                  <a:gd name="T121" fmla="*/ 0 h 916"/>
                  <a:gd name="T122" fmla="*/ 890 w 890"/>
                  <a:gd name="T123" fmla="*/ 916 h 9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T120" t="T121" r="T122" b="T123"/>
                <a:pathLst>
                  <a:path w="890" h="916">
                    <a:moveTo>
                      <a:pt x="279" y="334"/>
                    </a:moveTo>
                    <a:lnTo>
                      <a:pt x="292" y="312"/>
                    </a:lnTo>
                    <a:lnTo>
                      <a:pt x="307" y="292"/>
                    </a:lnTo>
                    <a:lnTo>
                      <a:pt x="324" y="276"/>
                    </a:lnTo>
                    <a:lnTo>
                      <a:pt x="313" y="255"/>
                    </a:lnTo>
                    <a:lnTo>
                      <a:pt x="307" y="234"/>
                    </a:lnTo>
                    <a:lnTo>
                      <a:pt x="288" y="202"/>
                    </a:lnTo>
                    <a:lnTo>
                      <a:pt x="274" y="181"/>
                    </a:lnTo>
                    <a:lnTo>
                      <a:pt x="261" y="159"/>
                    </a:lnTo>
                    <a:lnTo>
                      <a:pt x="256" y="139"/>
                    </a:lnTo>
                    <a:lnTo>
                      <a:pt x="256" y="118"/>
                    </a:lnTo>
                    <a:lnTo>
                      <a:pt x="247" y="91"/>
                    </a:lnTo>
                    <a:lnTo>
                      <a:pt x="237" y="70"/>
                    </a:lnTo>
                    <a:lnTo>
                      <a:pt x="226" y="46"/>
                    </a:lnTo>
                    <a:lnTo>
                      <a:pt x="225" y="24"/>
                    </a:lnTo>
                    <a:lnTo>
                      <a:pt x="232" y="10"/>
                    </a:lnTo>
                    <a:lnTo>
                      <a:pt x="247" y="9"/>
                    </a:lnTo>
                    <a:lnTo>
                      <a:pt x="259" y="21"/>
                    </a:lnTo>
                    <a:lnTo>
                      <a:pt x="270" y="46"/>
                    </a:lnTo>
                    <a:lnTo>
                      <a:pt x="280" y="61"/>
                    </a:lnTo>
                    <a:lnTo>
                      <a:pt x="298" y="82"/>
                    </a:lnTo>
                    <a:lnTo>
                      <a:pt x="309" y="88"/>
                    </a:lnTo>
                    <a:lnTo>
                      <a:pt x="315" y="99"/>
                    </a:lnTo>
                    <a:lnTo>
                      <a:pt x="322" y="118"/>
                    </a:lnTo>
                    <a:lnTo>
                      <a:pt x="330" y="141"/>
                    </a:lnTo>
                    <a:lnTo>
                      <a:pt x="339" y="160"/>
                    </a:lnTo>
                    <a:lnTo>
                      <a:pt x="358" y="180"/>
                    </a:lnTo>
                    <a:lnTo>
                      <a:pt x="379" y="205"/>
                    </a:lnTo>
                    <a:lnTo>
                      <a:pt x="399" y="225"/>
                    </a:lnTo>
                    <a:lnTo>
                      <a:pt x="406" y="240"/>
                    </a:lnTo>
                    <a:lnTo>
                      <a:pt x="474" y="241"/>
                    </a:lnTo>
                    <a:lnTo>
                      <a:pt x="495" y="208"/>
                    </a:lnTo>
                    <a:lnTo>
                      <a:pt x="505" y="184"/>
                    </a:lnTo>
                    <a:lnTo>
                      <a:pt x="507" y="160"/>
                    </a:lnTo>
                    <a:lnTo>
                      <a:pt x="510" y="141"/>
                    </a:lnTo>
                    <a:lnTo>
                      <a:pt x="514" y="118"/>
                    </a:lnTo>
                    <a:lnTo>
                      <a:pt x="529" y="94"/>
                    </a:lnTo>
                    <a:lnTo>
                      <a:pt x="540" y="85"/>
                    </a:lnTo>
                    <a:lnTo>
                      <a:pt x="552" y="69"/>
                    </a:lnTo>
                    <a:lnTo>
                      <a:pt x="561" y="45"/>
                    </a:lnTo>
                    <a:lnTo>
                      <a:pt x="571" y="27"/>
                    </a:lnTo>
                    <a:lnTo>
                      <a:pt x="589" y="13"/>
                    </a:lnTo>
                    <a:lnTo>
                      <a:pt x="604" y="0"/>
                    </a:lnTo>
                    <a:lnTo>
                      <a:pt x="613" y="6"/>
                    </a:lnTo>
                    <a:lnTo>
                      <a:pt x="615" y="16"/>
                    </a:lnTo>
                    <a:lnTo>
                      <a:pt x="606" y="27"/>
                    </a:lnTo>
                    <a:lnTo>
                      <a:pt x="603" y="34"/>
                    </a:lnTo>
                    <a:lnTo>
                      <a:pt x="600" y="49"/>
                    </a:lnTo>
                    <a:lnTo>
                      <a:pt x="600" y="79"/>
                    </a:lnTo>
                    <a:lnTo>
                      <a:pt x="600" y="103"/>
                    </a:lnTo>
                    <a:lnTo>
                      <a:pt x="592" y="124"/>
                    </a:lnTo>
                    <a:lnTo>
                      <a:pt x="583" y="145"/>
                    </a:lnTo>
                    <a:lnTo>
                      <a:pt x="576" y="162"/>
                    </a:lnTo>
                    <a:lnTo>
                      <a:pt x="574" y="186"/>
                    </a:lnTo>
                    <a:lnTo>
                      <a:pt x="574" y="216"/>
                    </a:lnTo>
                    <a:lnTo>
                      <a:pt x="568" y="244"/>
                    </a:lnTo>
                    <a:lnTo>
                      <a:pt x="568" y="282"/>
                    </a:lnTo>
                    <a:lnTo>
                      <a:pt x="588" y="300"/>
                    </a:lnTo>
                    <a:lnTo>
                      <a:pt x="607" y="325"/>
                    </a:lnTo>
                    <a:lnTo>
                      <a:pt x="645" y="325"/>
                    </a:lnTo>
                    <a:lnTo>
                      <a:pt x="678" y="312"/>
                    </a:lnTo>
                    <a:lnTo>
                      <a:pt x="697" y="292"/>
                    </a:lnTo>
                    <a:lnTo>
                      <a:pt x="720" y="277"/>
                    </a:lnTo>
                    <a:lnTo>
                      <a:pt x="777" y="274"/>
                    </a:lnTo>
                    <a:lnTo>
                      <a:pt x="801" y="265"/>
                    </a:lnTo>
                    <a:lnTo>
                      <a:pt x="816" y="253"/>
                    </a:lnTo>
                    <a:lnTo>
                      <a:pt x="859" y="252"/>
                    </a:lnTo>
                    <a:lnTo>
                      <a:pt x="865" y="265"/>
                    </a:lnTo>
                    <a:lnTo>
                      <a:pt x="861" y="279"/>
                    </a:lnTo>
                    <a:lnTo>
                      <a:pt x="843" y="288"/>
                    </a:lnTo>
                    <a:lnTo>
                      <a:pt x="819" y="300"/>
                    </a:lnTo>
                    <a:lnTo>
                      <a:pt x="796" y="324"/>
                    </a:lnTo>
                    <a:lnTo>
                      <a:pt x="786" y="334"/>
                    </a:lnTo>
                    <a:lnTo>
                      <a:pt x="765" y="343"/>
                    </a:lnTo>
                    <a:lnTo>
                      <a:pt x="735" y="352"/>
                    </a:lnTo>
                    <a:lnTo>
                      <a:pt x="714" y="367"/>
                    </a:lnTo>
                    <a:lnTo>
                      <a:pt x="687" y="390"/>
                    </a:lnTo>
                    <a:lnTo>
                      <a:pt x="669" y="409"/>
                    </a:lnTo>
                    <a:lnTo>
                      <a:pt x="649" y="420"/>
                    </a:lnTo>
                    <a:lnTo>
                      <a:pt x="648" y="481"/>
                    </a:lnTo>
                    <a:lnTo>
                      <a:pt x="673" y="510"/>
                    </a:lnTo>
                    <a:lnTo>
                      <a:pt x="703" y="526"/>
                    </a:lnTo>
                    <a:lnTo>
                      <a:pt x="730" y="531"/>
                    </a:lnTo>
                    <a:lnTo>
                      <a:pt x="751" y="535"/>
                    </a:lnTo>
                    <a:lnTo>
                      <a:pt x="777" y="549"/>
                    </a:lnTo>
                    <a:lnTo>
                      <a:pt x="795" y="567"/>
                    </a:lnTo>
                    <a:lnTo>
                      <a:pt x="819" y="577"/>
                    </a:lnTo>
                    <a:lnTo>
                      <a:pt x="846" y="583"/>
                    </a:lnTo>
                    <a:lnTo>
                      <a:pt x="861" y="592"/>
                    </a:lnTo>
                    <a:lnTo>
                      <a:pt x="874" y="606"/>
                    </a:lnTo>
                    <a:lnTo>
                      <a:pt x="889" y="621"/>
                    </a:lnTo>
                    <a:lnTo>
                      <a:pt x="888" y="634"/>
                    </a:lnTo>
                    <a:lnTo>
                      <a:pt x="867" y="637"/>
                    </a:lnTo>
                    <a:lnTo>
                      <a:pt x="853" y="631"/>
                    </a:lnTo>
                    <a:lnTo>
                      <a:pt x="832" y="618"/>
                    </a:lnTo>
                    <a:lnTo>
                      <a:pt x="807" y="618"/>
                    </a:lnTo>
                    <a:lnTo>
                      <a:pt x="780" y="618"/>
                    </a:lnTo>
                    <a:lnTo>
                      <a:pt x="759" y="615"/>
                    </a:lnTo>
                    <a:lnTo>
                      <a:pt x="736" y="592"/>
                    </a:lnTo>
                    <a:lnTo>
                      <a:pt x="718" y="588"/>
                    </a:lnTo>
                    <a:lnTo>
                      <a:pt x="684" y="588"/>
                    </a:lnTo>
                    <a:lnTo>
                      <a:pt x="615" y="588"/>
                    </a:lnTo>
                    <a:lnTo>
                      <a:pt x="604" y="606"/>
                    </a:lnTo>
                    <a:lnTo>
                      <a:pt x="589" y="621"/>
                    </a:lnTo>
                    <a:lnTo>
                      <a:pt x="576" y="628"/>
                    </a:lnTo>
                    <a:lnTo>
                      <a:pt x="580" y="666"/>
                    </a:lnTo>
                    <a:lnTo>
                      <a:pt x="600" y="702"/>
                    </a:lnTo>
                    <a:lnTo>
                      <a:pt x="618" y="723"/>
                    </a:lnTo>
                    <a:lnTo>
                      <a:pt x="630" y="753"/>
                    </a:lnTo>
                    <a:lnTo>
                      <a:pt x="631" y="787"/>
                    </a:lnTo>
                    <a:lnTo>
                      <a:pt x="640" y="807"/>
                    </a:lnTo>
                    <a:lnTo>
                      <a:pt x="654" y="838"/>
                    </a:lnTo>
                    <a:lnTo>
                      <a:pt x="664" y="862"/>
                    </a:lnTo>
                    <a:lnTo>
                      <a:pt x="664" y="889"/>
                    </a:lnTo>
                    <a:lnTo>
                      <a:pt x="654" y="898"/>
                    </a:lnTo>
                    <a:lnTo>
                      <a:pt x="642" y="898"/>
                    </a:lnTo>
                    <a:lnTo>
                      <a:pt x="624" y="870"/>
                    </a:lnTo>
                    <a:lnTo>
                      <a:pt x="612" y="837"/>
                    </a:lnTo>
                    <a:lnTo>
                      <a:pt x="583" y="808"/>
                    </a:lnTo>
                    <a:lnTo>
                      <a:pt x="568" y="789"/>
                    </a:lnTo>
                    <a:lnTo>
                      <a:pt x="556" y="760"/>
                    </a:lnTo>
                    <a:lnTo>
                      <a:pt x="549" y="738"/>
                    </a:lnTo>
                    <a:lnTo>
                      <a:pt x="513" y="708"/>
                    </a:lnTo>
                    <a:lnTo>
                      <a:pt x="489" y="682"/>
                    </a:lnTo>
                    <a:lnTo>
                      <a:pt x="415" y="684"/>
                    </a:lnTo>
                    <a:lnTo>
                      <a:pt x="390" y="730"/>
                    </a:lnTo>
                    <a:lnTo>
                      <a:pt x="372" y="759"/>
                    </a:lnTo>
                    <a:lnTo>
                      <a:pt x="361" y="798"/>
                    </a:lnTo>
                    <a:lnTo>
                      <a:pt x="339" y="838"/>
                    </a:lnTo>
                    <a:lnTo>
                      <a:pt x="316" y="874"/>
                    </a:lnTo>
                    <a:lnTo>
                      <a:pt x="294" y="907"/>
                    </a:lnTo>
                    <a:lnTo>
                      <a:pt x="285" y="915"/>
                    </a:lnTo>
                    <a:lnTo>
                      <a:pt x="268" y="909"/>
                    </a:lnTo>
                    <a:lnTo>
                      <a:pt x="268" y="894"/>
                    </a:lnTo>
                    <a:lnTo>
                      <a:pt x="276" y="867"/>
                    </a:lnTo>
                    <a:lnTo>
                      <a:pt x="291" y="837"/>
                    </a:lnTo>
                    <a:lnTo>
                      <a:pt x="294" y="790"/>
                    </a:lnTo>
                    <a:lnTo>
                      <a:pt x="298" y="766"/>
                    </a:lnTo>
                    <a:lnTo>
                      <a:pt x="313" y="744"/>
                    </a:lnTo>
                    <a:lnTo>
                      <a:pt x="319" y="699"/>
                    </a:lnTo>
                    <a:lnTo>
                      <a:pt x="324" y="664"/>
                    </a:lnTo>
                    <a:lnTo>
                      <a:pt x="336" y="637"/>
                    </a:lnTo>
                    <a:lnTo>
                      <a:pt x="309" y="609"/>
                    </a:lnTo>
                    <a:lnTo>
                      <a:pt x="283" y="583"/>
                    </a:lnTo>
                    <a:lnTo>
                      <a:pt x="271" y="577"/>
                    </a:lnTo>
                    <a:lnTo>
                      <a:pt x="231" y="601"/>
                    </a:lnTo>
                    <a:lnTo>
                      <a:pt x="201" y="619"/>
                    </a:lnTo>
                    <a:lnTo>
                      <a:pt x="162" y="633"/>
                    </a:lnTo>
                    <a:lnTo>
                      <a:pt x="118" y="640"/>
                    </a:lnTo>
                    <a:lnTo>
                      <a:pt x="88" y="655"/>
                    </a:lnTo>
                    <a:lnTo>
                      <a:pt x="63" y="666"/>
                    </a:lnTo>
                    <a:lnTo>
                      <a:pt x="27" y="666"/>
                    </a:lnTo>
                    <a:lnTo>
                      <a:pt x="16" y="655"/>
                    </a:lnTo>
                    <a:lnTo>
                      <a:pt x="30" y="642"/>
                    </a:lnTo>
                    <a:lnTo>
                      <a:pt x="67" y="628"/>
                    </a:lnTo>
                    <a:lnTo>
                      <a:pt x="94" y="606"/>
                    </a:lnTo>
                    <a:lnTo>
                      <a:pt x="120" y="588"/>
                    </a:lnTo>
                    <a:lnTo>
                      <a:pt x="136" y="576"/>
                    </a:lnTo>
                    <a:lnTo>
                      <a:pt x="162" y="567"/>
                    </a:lnTo>
                    <a:lnTo>
                      <a:pt x="204" y="531"/>
                    </a:lnTo>
                    <a:lnTo>
                      <a:pt x="231" y="510"/>
                    </a:lnTo>
                    <a:lnTo>
                      <a:pt x="247" y="504"/>
                    </a:lnTo>
                    <a:lnTo>
                      <a:pt x="250" y="429"/>
                    </a:lnTo>
                    <a:lnTo>
                      <a:pt x="204" y="396"/>
                    </a:lnTo>
                    <a:lnTo>
                      <a:pt x="190" y="390"/>
                    </a:lnTo>
                    <a:lnTo>
                      <a:pt x="129" y="385"/>
                    </a:lnTo>
                    <a:lnTo>
                      <a:pt x="105" y="369"/>
                    </a:lnTo>
                    <a:lnTo>
                      <a:pt x="81" y="355"/>
                    </a:lnTo>
                    <a:lnTo>
                      <a:pt x="63" y="345"/>
                    </a:lnTo>
                    <a:lnTo>
                      <a:pt x="34" y="339"/>
                    </a:lnTo>
                    <a:lnTo>
                      <a:pt x="3" y="307"/>
                    </a:lnTo>
                    <a:lnTo>
                      <a:pt x="0" y="291"/>
                    </a:lnTo>
                    <a:lnTo>
                      <a:pt x="9" y="285"/>
                    </a:lnTo>
                    <a:lnTo>
                      <a:pt x="39" y="286"/>
                    </a:lnTo>
                    <a:lnTo>
                      <a:pt x="67" y="301"/>
                    </a:lnTo>
                    <a:lnTo>
                      <a:pt x="85" y="304"/>
                    </a:lnTo>
                    <a:lnTo>
                      <a:pt x="115" y="306"/>
                    </a:lnTo>
                    <a:lnTo>
                      <a:pt x="148" y="318"/>
                    </a:lnTo>
                    <a:lnTo>
                      <a:pt x="165" y="324"/>
                    </a:lnTo>
                    <a:lnTo>
                      <a:pt x="226" y="327"/>
                    </a:lnTo>
                    <a:lnTo>
                      <a:pt x="258" y="334"/>
                    </a:lnTo>
                    <a:lnTo>
                      <a:pt x="279" y="334"/>
                    </a:lnTo>
                  </a:path>
                </a:pathLst>
              </a:custGeom>
              <a:solidFill>
                <a:srgbClr val="CC9900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1" name="Freeform 7"/>
              <p:cNvSpPr>
                <a:spLocks/>
              </p:cNvSpPr>
              <p:nvPr/>
            </p:nvSpPr>
            <p:spPr bwMode="auto">
              <a:xfrm>
                <a:off x="6" y="2087"/>
                <a:ext cx="890" cy="916"/>
              </a:xfrm>
              <a:custGeom>
                <a:avLst/>
                <a:gdLst>
                  <a:gd name="T0" fmla="*/ 307 w 890"/>
                  <a:gd name="T1" fmla="*/ 292 h 916"/>
                  <a:gd name="T2" fmla="*/ 307 w 890"/>
                  <a:gd name="T3" fmla="*/ 234 h 916"/>
                  <a:gd name="T4" fmla="*/ 261 w 890"/>
                  <a:gd name="T5" fmla="*/ 159 h 916"/>
                  <a:gd name="T6" fmla="*/ 247 w 890"/>
                  <a:gd name="T7" fmla="*/ 91 h 916"/>
                  <a:gd name="T8" fmla="*/ 225 w 890"/>
                  <a:gd name="T9" fmla="*/ 24 h 916"/>
                  <a:gd name="T10" fmla="*/ 259 w 890"/>
                  <a:gd name="T11" fmla="*/ 21 h 916"/>
                  <a:gd name="T12" fmla="*/ 298 w 890"/>
                  <a:gd name="T13" fmla="*/ 82 h 916"/>
                  <a:gd name="T14" fmla="*/ 322 w 890"/>
                  <a:gd name="T15" fmla="*/ 118 h 916"/>
                  <a:gd name="T16" fmla="*/ 358 w 890"/>
                  <a:gd name="T17" fmla="*/ 180 h 916"/>
                  <a:gd name="T18" fmla="*/ 406 w 890"/>
                  <a:gd name="T19" fmla="*/ 240 h 916"/>
                  <a:gd name="T20" fmla="*/ 505 w 890"/>
                  <a:gd name="T21" fmla="*/ 184 h 916"/>
                  <a:gd name="T22" fmla="*/ 514 w 890"/>
                  <a:gd name="T23" fmla="*/ 118 h 916"/>
                  <a:gd name="T24" fmla="*/ 552 w 890"/>
                  <a:gd name="T25" fmla="*/ 69 h 916"/>
                  <a:gd name="T26" fmla="*/ 589 w 890"/>
                  <a:gd name="T27" fmla="*/ 13 h 916"/>
                  <a:gd name="T28" fmla="*/ 615 w 890"/>
                  <a:gd name="T29" fmla="*/ 16 h 916"/>
                  <a:gd name="T30" fmla="*/ 600 w 890"/>
                  <a:gd name="T31" fmla="*/ 49 h 916"/>
                  <a:gd name="T32" fmla="*/ 592 w 890"/>
                  <a:gd name="T33" fmla="*/ 124 h 916"/>
                  <a:gd name="T34" fmla="*/ 574 w 890"/>
                  <a:gd name="T35" fmla="*/ 186 h 916"/>
                  <a:gd name="T36" fmla="*/ 568 w 890"/>
                  <a:gd name="T37" fmla="*/ 282 h 916"/>
                  <a:gd name="T38" fmla="*/ 645 w 890"/>
                  <a:gd name="T39" fmla="*/ 325 h 916"/>
                  <a:gd name="T40" fmla="*/ 720 w 890"/>
                  <a:gd name="T41" fmla="*/ 277 h 916"/>
                  <a:gd name="T42" fmla="*/ 816 w 890"/>
                  <a:gd name="T43" fmla="*/ 253 h 916"/>
                  <a:gd name="T44" fmla="*/ 861 w 890"/>
                  <a:gd name="T45" fmla="*/ 279 h 916"/>
                  <a:gd name="T46" fmla="*/ 796 w 890"/>
                  <a:gd name="T47" fmla="*/ 324 h 916"/>
                  <a:gd name="T48" fmla="*/ 735 w 890"/>
                  <a:gd name="T49" fmla="*/ 352 h 916"/>
                  <a:gd name="T50" fmla="*/ 669 w 890"/>
                  <a:gd name="T51" fmla="*/ 409 h 916"/>
                  <a:gd name="T52" fmla="*/ 673 w 890"/>
                  <a:gd name="T53" fmla="*/ 510 h 916"/>
                  <a:gd name="T54" fmla="*/ 751 w 890"/>
                  <a:gd name="T55" fmla="*/ 535 h 916"/>
                  <a:gd name="T56" fmla="*/ 819 w 890"/>
                  <a:gd name="T57" fmla="*/ 577 h 916"/>
                  <a:gd name="T58" fmla="*/ 874 w 890"/>
                  <a:gd name="T59" fmla="*/ 606 h 916"/>
                  <a:gd name="T60" fmla="*/ 867 w 890"/>
                  <a:gd name="T61" fmla="*/ 637 h 916"/>
                  <a:gd name="T62" fmla="*/ 807 w 890"/>
                  <a:gd name="T63" fmla="*/ 618 h 916"/>
                  <a:gd name="T64" fmla="*/ 736 w 890"/>
                  <a:gd name="T65" fmla="*/ 592 h 916"/>
                  <a:gd name="T66" fmla="*/ 615 w 890"/>
                  <a:gd name="T67" fmla="*/ 588 h 916"/>
                  <a:gd name="T68" fmla="*/ 576 w 890"/>
                  <a:gd name="T69" fmla="*/ 628 h 916"/>
                  <a:gd name="T70" fmla="*/ 618 w 890"/>
                  <a:gd name="T71" fmla="*/ 723 h 916"/>
                  <a:gd name="T72" fmla="*/ 640 w 890"/>
                  <a:gd name="T73" fmla="*/ 807 h 916"/>
                  <a:gd name="T74" fmla="*/ 664 w 890"/>
                  <a:gd name="T75" fmla="*/ 889 h 916"/>
                  <a:gd name="T76" fmla="*/ 624 w 890"/>
                  <a:gd name="T77" fmla="*/ 870 h 916"/>
                  <a:gd name="T78" fmla="*/ 568 w 890"/>
                  <a:gd name="T79" fmla="*/ 789 h 916"/>
                  <a:gd name="T80" fmla="*/ 513 w 890"/>
                  <a:gd name="T81" fmla="*/ 708 h 916"/>
                  <a:gd name="T82" fmla="*/ 390 w 890"/>
                  <a:gd name="T83" fmla="*/ 730 h 916"/>
                  <a:gd name="T84" fmla="*/ 339 w 890"/>
                  <a:gd name="T85" fmla="*/ 838 h 916"/>
                  <a:gd name="T86" fmla="*/ 285 w 890"/>
                  <a:gd name="T87" fmla="*/ 915 h 916"/>
                  <a:gd name="T88" fmla="*/ 276 w 890"/>
                  <a:gd name="T89" fmla="*/ 867 h 916"/>
                  <a:gd name="T90" fmla="*/ 298 w 890"/>
                  <a:gd name="T91" fmla="*/ 766 h 916"/>
                  <a:gd name="T92" fmla="*/ 324 w 890"/>
                  <a:gd name="T93" fmla="*/ 664 h 916"/>
                  <a:gd name="T94" fmla="*/ 283 w 890"/>
                  <a:gd name="T95" fmla="*/ 583 h 916"/>
                  <a:gd name="T96" fmla="*/ 201 w 890"/>
                  <a:gd name="T97" fmla="*/ 619 h 916"/>
                  <a:gd name="T98" fmla="*/ 88 w 890"/>
                  <a:gd name="T99" fmla="*/ 655 h 916"/>
                  <a:gd name="T100" fmla="*/ 16 w 890"/>
                  <a:gd name="T101" fmla="*/ 655 h 916"/>
                  <a:gd name="T102" fmla="*/ 94 w 890"/>
                  <a:gd name="T103" fmla="*/ 606 h 916"/>
                  <a:gd name="T104" fmla="*/ 162 w 890"/>
                  <a:gd name="T105" fmla="*/ 567 h 916"/>
                  <a:gd name="T106" fmla="*/ 247 w 890"/>
                  <a:gd name="T107" fmla="*/ 504 h 916"/>
                  <a:gd name="T108" fmla="*/ 190 w 890"/>
                  <a:gd name="T109" fmla="*/ 390 h 916"/>
                  <a:gd name="T110" fmla="*/ 81 w 890"/>
                  <a:gd name="T111" fmla="*/ 355 h 916"/>
                  <a:gd name="T112" fmla="*/ 3 w 890"/>
                  <a:gd name="T113" fmla="*/ 307 h 916"/>
                  <a:gd name="T114" fmla="*/ 39 w 890"/>
                  <a:gd name="T115" fmla="*/ 286 h 916"/>
                  <a:gd name="T116" fmla="*/ 115 w 890"/>
                  <a:gd name="T117" fmla="*/ 306 h 916"/>
                  <a:gd name="T118" fmla="*/ 226 w 890"/>
                  <a:gd name="T119" fmla="*/ 327 h 916"/>
                  <a:gd name="T120" fmla="*/ 0 w 890"/>
                  <a:gd name="T121" fmla="*/ 0 h 916"/>
                  <a:gd name="T122" fmla="*/ 890 w 890"/>
                  <a:gd name="T123" fmla="*/ 916 h 9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T120" t="T121" r="T122" b="T123"/>
                <a:pathLst>
                  <a:path w="890" h="916">
                    <a:moveTo>
                      <a:pt x="279" y="334"/>
                    </a:moveTo>
                    <a:lnTo>
                      <a:pt x="292" y="312"/>
                    </a:lnTo>
                    <a:lnTo>
                      <a:pt x="307" y="292"/>
                    </a:lnTo>
                    <a:lnTo>
                      <a:pt x="324" y="276"/>
                    </a:lnTo>
                    <a:lnTo>
                      <a:pt x="313" y="255"/>
                    </a:lnTo>
                    <a:lnTo>
                      <a:pt x="307" y="234"/>
                    </a:lnTo>
                    <a:lnTo>
                      <a:pt x="288" y="202"/>
                    </a:lnTo>
                    <a:lnTo>
                      <a:pt x="274" y="181"/>
                    </a:lnTo>
                    <a:lnTo>
                      <a:pt x="261" y="159"/>
                    </a:lnTo>
                    <a:lnTo>
                      <a:pt x="256" y="139"/>
                    </a:lnTo>
                    <a:lnTo>
                      <a:pt x="256" y="118"/>
                    </a:lnTo>
                    <a:lnTo>
                      <a:pt x="247" y="91"/>
                    </a:lnTo>
                    <a:lnTo>
                      <a:pt x="237" y="70"/>
                    </a:lnTo>
                    <a:lnTo>
                      <a:pt x="226" y="46"/>
                    </a:lnTo>
                    <a:lnTo>
                      <a:pt x="225" y="24"/>
                    </a:lnTo>
                    <a:lnTo>
                      <a:pt x="232" y="10"/>
                    </a:lnTo>
                    <a:lnTo>
                      <a:pt x="247" y="9"/>
                    </a:lnTo>
                    <a:lnTo>
                      <a:pt x="259" y="21"/>
                    </a:lnTo>
                    <a:lnTo>
                      <a:pt x="270" y="46"/>
                    </a:lnTo>
                    <a:lnTo>
                      <a:pt x="280" y="61"/>
                    </a:lnTo>
                    <a:lnTo>
                      <a:pt x="298" y="82"/>
                    </a:lnTo>
                    <a:lnTo>
                      <a:pt x="309" y="88"/>
                    </a:lnTo>
                    <a:lnTo>
                      <a:pt x="315" y="99"/>
                    </a:lnTo>
                    <a:lnTo>
                      <a:pt x="322" y="118"/>
                    </a:lnTo>
                    <a:lnTo>
                      <a:pt x="330" y="141"/>
                    </a:lnTo>
                    <a:lnTo>
                      <a:pt x="339" y="160"/>
                    </a:lnTo>
                    <a:lnTo>
                      <a:pt x="358" y="180"/>
                    </a:lnTo>
                    <a:lnTo>
                      <a:pt x="379" y="205"/>
                    </a:lnTo>
                    <a:lnTo>
                      <a:pt x="399" y="225"/>
                    </a:lnTo>
                    <a:lnTo>
                      <a:pt x="406" y="240"/>
                    </a:lnTo>
                    <a:lnTo>
                      <a:pt x="474" y="241"/>
                    </a:lnTo>
                    <a:lnTo>
                      <a:pt x="495" y="208"/>
                    </a:lnTo>
                    <a:lnTo>
                      <a:pt x="505" y="184"/>
                    </a:lnTo>
                    <a:lnTo>
                      <a:pt x="507" y="160"/>
                    </a:lnTo>
                    <a:lnTo>
                      <a:pt x="510" y="141"/>
                    </a:lnTo>
                    <a:lnTo>
                      <a:pt x="514" y="118"/>
                    </a:lnTo>
                    <a:lnTo>
                      <a:pt x="529" y="94"/>
                    </a:lnTo>
                    <a:lnTo>
                      <a:pt x="540" y="85"/>
                    </a:lnTo>
                    <a:lnTo>
                      <a:pt x="552" y="69"/>
                    </a:lnTo>
                    <a:lnTo>
                      <a:pt x="561" y="45"/>
                    </a:lnTo>
                    <a:lnTo>
                      <a:pt x="571" y="27"/>
                    </a:lnTo>
                    <a:lnTo>
                      <a:pt x="589" y="13"/>
                    </a:lnTo>
                    <a:lnTo>
                      <a:pt x="604" y="0"/>
                    </a:lnTo>
                    <a:lnTo>
                      <a:pt x="613" y="6"/>
                    </a:lnTo>
                    <a:lnTo>
                      <a:pt x="615" y="16"/>
                    </a:lnTo>
                    <a:lnTo>
                      <a:pt x="606" y="27"/>
                    </a:lnTo>
                    <a:lnTo>
                      <a:pt x="603" y="34"/>
                    </a:lnTo>
                    <a:lnTo>
                      <a:pt x="600" y="49"/>
                    </a:lnTo>
                    <a:lnTo>
                      <a:pt x="600" y="79"/>
                    </a:lnTo>
                    <a:lnTo>
                      <a:pt x="600" y="103"/>
                    </a:lnTo>
                    <a:lnTo>
                      <a:pt x="592" y="124"/>
                    </a:lnTo>
                    <a:lnTo>
                      <a:pt x="583" y="145"/>
                    </a:lnTo>
                    <a:lnTo>
                      <a:pt x="576" y="162"/>
                    </a:lnTo>
                    <a:lnTo>
                      <a:pt x="574" y="186"/>
                    </a:lnTo>
                    <a:lnTo>
                      <a:pt x="574" y="216"/>
                    </a:lnTo>
                    <a:lnTo>
                      <a:pt x="568" y="244"/>
                    </a:lnTo>
                    <a:lnTo>
                      <a:pt x="568" y="282"/>
                    </a:lnTo>
                    <a:lnTo>
                      <a:pt x="588" y="300"/>
                    </a:lnTo>
                    <a:lnTo>
                      <a:pt x="607" y="325"/>
                    </a:lnTo>
                    <a:lnTo>
                      <a:pt x="645" y="325"/>
                    </a:lnTo>
                    <a:lnTo>
                      <a:pt x="678" y="312"/>
                    </a:lnTo>
                    <a:lnTo>
                      <a:pt x="697" y="292"/>
                    </a:lnTo>
                    <a:lnTo>
                      <a:pt x="720" y="277"/>
                    </a:lnTo>
                    <a:lnTo>
                      <a:pt x="777" y="274"/>
                    </a:lnTo>
                    <a:lnTo>
                      <a:pt x="801" y="265"/>
                    </a:lnTo>
                    <a:lnTo>
                      <a:pt x="816" y="253"/>
                    </a:lnTo>
                    <a:lnTo>
                      <a:pt x="859" y="252"/>
                    </a:lnTo>
                    <a:lnTo>
                      <a:pt x="865" y="265"/>
                    </a:lnTo>
                    <a:lnTo>
                      <a:pt x="861" y="279"/>
                    </a:lnTo>
                    <a:lnTo>
                      <a:pt x="843" y="288"/>
                    </a:lnTo>
                    <a:lnTo>
                      <a:pt x="819" y="300"/>
                    </a:lnTo>
                    <a:lnTo>
                      <a:pt x="796" y="324"/>
                    </a:lnTo>
                    <a:lnTo>
                      <a:pt x="786" y="334"/>
                    </a:lnTo>
                    <a:lnTo>
                      <a:pt x="765" y="343"/>
                    </a:lnTo>
                    <a:lnTo>
                      <a:pt x="735" y="352"/>
                    </a:lnTo>
                    <a:lnTo>
                      <a:pt x="714" y="367"/>
                    </a:lnTo>
                    <a:lnTo>
                      <a:pt x="687" y="390"/>
                    </a:lnTo>
                    <a:lnTo>
                      <a:pt x="669" y="409"/>
                    </a:lnTo>
                    <a:lnTo>
                      <a:pt x="649" y="420"/>
                    </a:lnTo>
                    <a:lnTo>
                      <a:pt x="648" y="481"/>
                    </a:lnTo>
                    <a:lnTo>
                      <a:pt x="673" y="510"/>
                    </a:lnTo>
                    <a:lnTo>
                      <a:pt x="703" y="526"/>
                    </a:lnTo>
                    <a:lnTo>
                      <a:pt x="730" y="531"/>
                    </a:lnTo>
                    <a:lnTo>
                      <a:pt x="751" y="535"/>
                    </a:lnTo>
                    <a:lnTo>
                      <a:pt x="777" y="549"/>
                    </a:lnTo>
                    <a:lnTo>
                      <a:pt x="795" y="567"/>
                    </a:lnTo>
                    <a:lnTo>
                      <a:pt x="819" y="577"/>
                    </a:lnTo>
                    <a:lnTo>
                      <a:pt x="846" y="583"/>
                    </a:lnTo>
                    <a:lnTo>
                      <a:pt x="861" y="592"/>
                    </a:lnTo>
                    <a:lnTo>
                      <a:pt x="874" y="606"/>
                    </a:lnTo>
                    <a:lnTo>
                      <a:pt x="889" y="621"/>
                    </a:lnTo>
                    <a:lnTo>
                      <a:pt x="888" y="634"/>
                    </a:lnTo>
                    <a:lnTo>
                      <a:pt x="867" y="637"/>
                    </a:lnTo>
                    <a:lnTo>
                      <a:pt x="853" y="631"/>
                    </a:lnTo>
                    <a:lnTo>
                      <a:pt x="832" y="618"/>
                    </a:lnTo>
                    <a:lnTo>
                      <a:pt x="807" y="618"/>
                    </a:lnTo>
                    <a:lnTo>
                      <a:pt x="780" y="618"/>
                    </a:lnTo>
                    <a:lnTo>
                      <a:pt x="759" y="615"/>
                    </a:lnTo>
                    <a:lnTo>
                      <a:pt x="736" y="592"/>
                    </a:lnTo>
                    <a:lnTo>
                      <a:pt x="718" y="588"/>
                    </a:lnTo>
                    <a:lnTo>
                      <a:pt x="684" y="588"/>
                    </a:lnTo>
                    <a:lnTo>
                      <a:pt x="615" y="588"/>
                    </a:lnTo>
                    <a:lnTo>
                      <a:pt x="604" y="606"/>
                    </a:lnTo>
                    <a:lnTo>
                      <a:pt x="589" y="621"/>
                    </a:lnTo>
                    <a:lnTo>
                      <a:pt x="576" y="628"/>
                    </a:lnTo>
                    <a:lnTo>
                      <a:pt x="580" y="666"/>
                    </a:lnTo>
                    <a:lnTo>
                      <a:pt x="600" y="702"/>
                    </a:lnTo>
                    <a:lnTo>
                      <a:pt x="618" y="723"/>
                    </a:lnTo>
                    <a:lnTo>
                      <a:pt x="630" y="753"/>
                    </a:lnTo>
                    <a:lnTo>
                      <a:pt x="631" y="787"/>
                    </a:lnTo>
                    <a:lnTo>
                      <a:pt x="640" y="807"/>
                    </a:lnTo>
                    <a:lnTo>
                      <a:pt x="654" y="838"/>
                    </a:lnTo>
                    <a:lnTo>
                      <a:pt x="664" y="862"/>
                    </a:lnTo>
                    <a:lnTo>
                      <a:pt x="664" y="889"/>
                    </a:lnTo>
                    <a:lnTo>
                      <a:pt x="654" y="898"/>
                    </a:lnTo>
                    <a:lnTo>
                      <a:pt x="642" y="898"/>
                    </a:lnTo>
                    <a:lnTo>
                      <a:pt x="624" y="870"/>
                    </a:lnTo>
                    <a:lnTo>
                      <a:pt x="612" y="837"/>
                    </a:lnTo>
                    <a:lnTo>
                      <a:pt x="583" y="808"/>
                    </a:lnTo>
                    <a:lnTo>
                      <a:pt x="568" y="789"/>
                    </a:lnTo>
                    <a:lnTo>
                      <a:pt x="556" y="760"/>
                    </a:lnTo>
                    <a:lnTo>
                      <a:pt x="549" y="738"/>
                    </a:lnTo>
                    <a:lnTo>
                      <a:pt x="513" y="708"/>
                    </a:lnTo>
                    <a:lnTo>
                      <a:pt x="489" y="682"/>
                    </a:lnTo>
                    <a:lnTo>
                      <a:pt x="415" y="684"/>
                    </a:lnTo>
                    <a:lnTo>
                      <a:pt x="390" y="730"/>
                    </a:lnTo>
                    <a:lnTo>
                      <a:pt x="372" y="759"/>
                    </a:lnTo>
                    <a:lnTo>
                      <a:pt x="361" y="798"/>
                    </a:lnTo>
                    <a:lnTo>
                      <a:pt x="339" y="838"/>
                    </a:lnTo>
                    <a:lnTo>
                      <a:pt x="316" y="874"/>
                    </a:lnTo>
                    <a:lnTo>
                      <a:pt x="294" y="907"/>
                    </a:lnTo>
                    <a:lnTo>
                      <a:pt x="285" y="915"/>
                    </a:lnTo>
                    <a:lnTo>
                      <a:pt x="268" y="909"/>
                    </a:lnTo>
                    <a:lnTo>
                      <a:pt x="268" y="894"/>
                    </a:lnTo>
                    <a:lnTo>
                      <a:pt x="276" y="867"/>
                    </a:lnTo>
                    <a:lnTo>
                      <a:pt x="291" y="837"/>
                    </a:lnTo>
                    <a:lnTo>
                      <a:pt x="294" y="790"/>
                    </a:lnTo>
                    <a:lnTo>
                      <a:pt x="298" y="766"/>
                    </a:lnTo>
                    <a:lnTo>
                      <a:pt x="313" y="744"/>
                    </a:lnTo>
                    <a:lnTo>
                      <a:pt x="319" y="699"/>
                    </a:lnTo>
                    <a:lnTo>
                      <a:pt x="324" y="664"/>
                    </a:lnTo>
                    <a:lnTo>
                      <a:pt x="336" y="637"/>
                    </a:lnTo>
                    <a:lnTo>
                      <a:pt x="309" y="609"/>
                    </a:lnTo>
                    <a:lnTo>
                      <a:pt x="283" y="583"/>
                    </a:lnTo>
                    <a:lnTo>
                      <a:pt x="271" y="577"/>
                    </a:lnTo>
                    <a:lnTo>
                      <a:pt x="231" y="601"/>
                    </a:lnTo>
                    <a:lnTo>
                      <a:pt x="201" y="619"/>
                    </a:lnTo>
                    <a:lnTo>
                      <a:pt x="162" y="633"/>
                    </a:lnTo>
                    <a:lnTo>
                      <a:pt x="118" y="640"/>
                    </a:lnTo>
                    <a:lnTo>
                      <a:pt x="88" y="655"/>
                    </a:lnTo>
                    <a:lnTo>
                      <a:pt x="63" y="666"/>
                    </a:lnTo>
                    <a:lnTo>
                      <a:pt x="27" y="666"/>
                    </a:lnTo>
                    <a:lnTo>
                      <a:pt x="16" y="655"/>
                    </a:lnTo>
                    <a:lnTo>
                      <a:pt x="30" y="642"/>
                    </a:lnTo>
                    <a:lnTo>
                      <a:pt x="67" y="628"/>
                    </a:lnTo>
                    <a:lnTo>
                      <a:pt x="94" y="606"/>
                    </a:lnTo>
                    <a:lnTo>
                      <a:pt x="120" y="588"/>
                    </a:lnTo>
                    <a:lnTo>
                      <a:pt x="136" y="576"/>
                    </a:lnTo>
                    <a:lnTo>
                      <a:pt x="162" y="567"/>
                    </a:lnTo>
                    <a:lnTo>
                      <a:pt x="204" y="531"/>
                    </a:lnTo>
                    <a:lnTo>
                      <a:pt x="231" y="510"/>
                    </a:lnTo>
                    <a:lnTo>
                      <a:pt x="247" y="504"/>
                    </a:lnTo>
                    <a:lnTo>
                      <a:pt x="250" y="429"/>
                    </a:lnTo>
                    <a:lnTo>
                      <a:pt x="204" y="396"/>
                    </a:lnTo>
                    <a:lnTo>
                      <a:pt x="190" y="390"/>
                    </a:lnTo>
                    <a:lnTo>
                      <a:pt x="129" y="385"/>
                    </a:lnTo>
                    <a:lnTo>
                      <a:pt x="105" y="369"/>
                    </a:lnTo>
                    <a:lnTo>
                      <a:pt x="81" y="355"/>
                    </a:lnTo>
                    <a:lnTo>
                      <a:pt x="63" y="345"/>
                    </a:lnTo>
                    <a:lnTo>
                      <a:pt x="34" y="339"/>
                    </a:lnTo>
                    <a:lnTo>
                      <a:pt x="3" y="307"/>
                    </a:lnTo>
                    <a:lnTo>
                      <a:pt x="0" y="291"/>
                    </a:lnTo>
                    <a:lnTo>
                      <a:pt x="9" y="285"/>
                    </a:lnTo>
                    <a:lnTo>
                      <a:pt x="39" y="286"/>
                    </a:lnTo>
                    <a:lnTo>
                      <a:pt x="67" y="301"/>
                    </a:lnTo>
                    <a:lnTo>
                      <a:pt x="85" y="304"/>
                    </a:lnTo>
                    <a:lnTo>
                      <a:pt x="115" y="306"/>
                    </a:lnTo>
                    <a:lnTo>
                      <a:pt x="148" y="318"/>
                    </a:lnTo>
                    <a:lnTo>
                      <a:pt x="165" y="324"/>
                    </a:lnTo>
                    <a:lnTo>
                      <a:pt x="226" y="327"/>
                    </a:lnTo>
                    <a:lnTo>
                      <a:pt x="258" y="334"/>
                    </a:lnTo>
                    <a:lnTo>
                      <a:pt x="279" y="334"/>
                    </a:lnTo>
                  </a:path>
                </a:pathLst>
              </a:custGeom>
              <a:solidFill>
                <a:srgbClr val="CC9900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2" name="Freeform 8"/>
              <p:cNvSpPr>
                <a:spLocks/>
              </p:cNvSpPr>
              <p:nvPr/>
            </p:nvSpPr>
            <p:spPr bwMode="auto">
              <a:xfrm>
                <a:off x="6" y="3160"/>
                <a:ext cx="890" cy="916"/>
              </a:xfrm>
              <a:custGeom>
                <a:avLst/>
                <a:gdLst>
                  <a:gd name="T0" fmla="*/ 307 w 890"/>
                  <a:gd name="T1" fmla="*/ 292 h 916"/>
                  <a:gd name="T2" fmla="*/ 307 w 890"/>
                  <a:gd name="T3" fmla="*/ 234 h 916"/>
                  <a:gd name="T4" fmla="*/ 261 w 890"/>
                  <a:gd name="T5" fmla="*/ 159 h 916"/>
                  <a:gd name="T6" fmla="*/ 247 w 890"/>
                  <a:gd name="T7" fmla="*/ 91 h 916"/>
                  <a:gd name="T8" fmla="*/ 225 w 890"/>
                  <a:gd name="T9" fmla="*/ 24 h 916"/>
                  <a:gd name="T10" fmla="*/ 259 w 890"/>
                  <a:gd name="T11" fmla="*/ 21 h 916"/>
                  <a:gd name="T12" fmla="*/ 298 w 890"/>
                  <a:gd name="T13" fmla="*/ 82 h 916"/>
                  <a:gd name="T14" fmla="*/ 322 w 890"/>
                  <a:gd name="T15" fmla="*/ 118 h 916"/>
                  <a:gd name="T16" fmla="*/ 358 w 890"/>
                  <a:gd name="T17" fmla="*/ 180 h 916"/>
                  <a:gd name="T18" fmla="*/ 406 w 890"/>
                  <a:gd name="T19" fmla="*/ 240 h 916"/>
                  <a:gd name="T20" fmla="*/ 505 w 890"/>
                  <a:gd name="T21" fmla="*/ 184 h 916"/>
                  <a:gd name="T22" fmla="*/ 514 w 890"/>
                  <a:gd name="T23" fmla="*/ 118 h 916"/>
                  <a:gd name="T24" fmla="*/ 552 w 890"/>
                  <a:gd name="T25" fmla="*/ 69 h 916"/>
                  <a:gd name="T26" fmla="*/ 589 w 890"/>
                  <a:gd name="T27" fmla="*/ 13 h 916"/>
                  <a:gd name="T28" fmla="*/ 615 w 890"/>
                  <a:gd name="T29" fmla="*/ 16 h 916"/>
                  <a:gd name="T30" fmla="*/ 600 w 890"/>
                  <a:gd name="T31" fmla="*/ 49 h 916"/>
                  <a:gd name="T32" fmla="*/ 592 w 890"/>
                  <a:gd name="T33" fmla="*/ 124 h 916"/>
                  <a:gd name="T34" fmla="*/ 574 w 890"/>
                  <a:gd name="T35" fmla="*/ 186 h 916"/>
                  <a:gd name="T36" fmla="*/ 568 w 890"/>
                  <a:gd name="T37" fmla="*/ 282 h 916"/>
                  <a:gd name="T38" fmla="*/ 645 w 890"/>
                  <a:gd name="T39" fmla="*/ 325 h 916"/>
                  <a:gd name="T40" fmla="*/ 720 w 890"/>
                  <a:gd name="T41" fmla="*/ 277 h 916"/>
                  <a:gd name="T42" fmla="*/ 816 w 890"/>
                  <a:gd name="T43" fmla="*/ 253 h 916"/>
                  <a:gd name="T44" fmla="*/ 861 w 890"/>
                  <a:gd name="T45" fmla="*/ 279 h 916"/>
                  <a:gd name="T46" fmla="*/ 796 w 890"/>
                  <a:gd name="T47" fmla="*/ 324 h 916"/>
                  <a:gd name="T48" fmla="*/ 735 w 890"/>
                  <a:gd name="T49" fmla="*/ 352 h 916"/>
                  <a:gd name="T50" fmla="*/ 669 w 890"/>
                  <a:gd name="T51" fmla="*/ 409 h 916"/>
                  <a:gd name="T52" fmla="*/ 673 w 890"/>
                  <a:gd name="T53" fmla="*/ 510 h 916"/>
                  <a:gd name="T54" fmla="*/ 751 w 890"/>
                  <a:gd name="T55" fmla="*/ 535 h 916"/>
                  <a:gd name="T56" fmla="*/ 819 w 890"/>
                  <a:gd name="T57" fmla="*/ 577 h 916"/>
                  <a:gd name="T58" fmla="*/ 874 w 890"/>
                  <a:gd name="T59" fmla="*/ 606 h 916"/>
                  <a:gd name="T60" fmla="*/ 867 w 890"/>
                  <a:gd name="T61" fmla="*/ 637 h 916"/>
                  <a:gd name="T62" fmla="*/ 807 w 890"/>
                  <a:gd name="T63" fmla="*/ 618 h 916"/>
                  <a:gd name="T64" fmla="*/ 736 w 890"/>
                  <a:gd name="T65" fmla="*/ 592 h 916"/>
                  <a:gd name="T66" fmla="*/ 615 w 890"/>
                  <a:gd name="T67" fmla="*/ 588 h 916"/>
                  <a:gd name="T68" fmla="*/ 576 w 890"/>
                  <a:gd name="T69" fmla="*/ 628 h 916"/>
                  <a:gd name="T70" fmla="*/ 618 w 890"/>
                  <a:gd name="T71" fmla="*/ 723 h 916"/>
                  <a:gd name="T72" fmla="*/ 640 w 890"/>
                  <a:gd name="T73" fmla="*/ 807 h 916"/>
                  <a:gd name="T74" fmla="*/ 664 w 890"/>
                  <a:gd name="T75" fmla="*/ 889 h 916"/>
                  <a:gd name="T76" fmla="*/ 624 w 890"/>
                  <a:gd name="T77" fmla="*/ 870 h 916"/>
                  <a:gd name="T78" fmla="*/ 568 w 890"/>
                  <a:gd name="T79" fmla="*/ 789 h 916"/>
                  <a:gd name="T80" fmla="*/ 513 w 890"/>
                  <a:gd name="T81" fmla="*/ 708 h 916"/>
                  <a:gd name="T82" fmla="*/ 390 w 890"/>
                  <a:gd name="T83" fmla="*/ 730 h 916"/>
                  <a:gd name="T84" fmla="*/ 339 w 890"/>
                  <a:gd name="T85" fmla="*/ 838 h 916"/>
                  <a:gd name="T86" fmla="*/ 285 w 890"/>
                  <a:gd name="T87" fmla="*/ 915 h 916"/>
                  <a:gd name="T88" fmla="*/ 276 w 890"/>
                  <a:gd name="T89" fmla="*/ 867 h 916"/>
                  <a:gd name="T90" fmla="*/ 298 w 890"/>
                  <a:gd name="T91" fmla="*/ 766 h 916"/>
                  <a:gd name="T92" fmla="*/ 324 w 890"/>
                  <a:gd name="T93" fmla="*/ 664 h 916"/>
                  <a:gd name="T94" fmla="*/ 283 w 890"/>
                  <a:gd name="T95" fmla="*/ 583 h 916"/>
                  <a:gd name="T96" fmla="*/ 201 w 890"/>
                  <a:gd name="T97" fmla="*/ 619 h 916"/>
                  <a:gd name="T98" fmla="*/ 88 w 890"/>
                  <a:gd name="T99" fmla="*/ 655 h 916"/>
                  <a:gd name="T100" fmla="*/ 16 w 890"/>
                  <a:gd name="T101" fmla="*/ 655 h 916"/>
                  <a:gd name="T102" fmla="*/ 94 w 890"/>
                  <a:gd name="T103" fmla="*/ 606 h 916"/>
                  <a:gd name="T104" fmla="*/ 162 w 890"/>
                  <a:gd name="T105" fmla="*/ 567 h 916"/>
                  <a:gd name="T106" fmla="*/ 247 w 890"/>
                  <a:gd name="T107" fmla="*/ 504 h 916"/>
                  <a:gd name="T108" fmla="*/ 190 w 890"/>
                  <a:gd name="T109" fmla="*/ 390 h 916"/>
                  <a:gd name="T110" fmla="*/ 81 w 890"/>
                  <a:gd name="T111" fmla="*/ 355 h 916"/>
                  <a:gd name="T112" fmla="*/ 3 w 890"/>
                  <a:gd name="T113" fmla="*/ 307 h 916"/>
                  <a:gd name="T114" fmla="*/ 39 w 890"/>
                  <a:gd name="T115" fmla="*/ 286 h 916"/>
                  <a:gd name="T116" fmla="*/ 115 w 890"/>
                  <a:gd name="T117" fmla="*/ 306 h 916"/>
                  <a:gd name="T118" fmla="*/ 226 w 890"/>
                  <a:gd name="T119" fmla="*/ 327 h 916"/>
                  <a:gd name="T120" fmla="*/ 0 w 890"/>
                  <a:gd name="T121" fmla="*/ 0 h 916"/>
                  <a:gd name="T122" fmla="*/ 890 w 890"/>
                  <a:gd name="T123" fmla="*/ 916 h 9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T120" t="T121" r="T122" b="T123"/>
                <a:pathLst>
                  <a:path w="890" h="916">
                    <a:moveTo>
                      <a:pt x="279" y="334"/>
                    </a:moveTo>
                    <a:lnTo>
                      <a:pt x="292" y="312"/>
                    </a:lnTo>
                    <a:lnTo>
                      <a:pt x="307" y="292"/>
                    </a:lnTo>
                    <a:lnTo>
                      <a:pt x="324" y="276"/>
                    </a:lnTo>
                    <a:lnTo>
                      <a:pt x="313" y="255"/>
                    </a:lnTo>
                    <a:lnTo>
                      <a:pt x="307" y="234"/>
                    </a:lnTo>
                    <a:lnTo>
                      <a:pt x="288" y="202"/>
                    </a:lnTo>
                    <a:lnTo>
                      <a:pt x="274" y="181"/>
                    </a:lnTo>
                    <a:lnTo>
                      <a:pt x="261" y="159"/>
                    </a:lnTo>
                    <a:lnTo>
                      <a:pt x="256" y="139"/>
                    </a:lnTo>
                    <a:lnTo>
                      <a:pt x="256" y="118"/>
                    </a:lnTo>
                    <a:lnTo>
                      <a:pt x="247" y="91"/>
                    </a:lnTo>
                    <a:lnTo>
                      <a:pt x="237" y="70"/>
                    </a:lnTo>
                    <a:lnTo>
                      <a:pt x="226" y="46"/>
                    </a:lnTo>
                    <a:lnTo>
                      <a:pt x="225" y="24"/>
                    </a:lnTo>
                    <a:lnTo>
                      <a:pt x="232" y="10"/>
                    </a:lnTo>
                    <a:lnTo>
                      <a:pt x="247" y="9"/>
                    </a:lnTo>
                    <a:lnTo>
                      <a:pt x="259" y="21"/>
                    </a:lnTo>
                    <a:lnTo>
                      <a:pt x="270" y="46"/>
                    </a:lnTo>
                    <a:lnTo>
                      <a:pt x="280" y="61"/>
                    </a:lnTo>
                    <a:lnTo>
                      <a:pt x="298" y="82"/>
                    </a:lnTo>
                    <a:lnTo>
                      <a:pt x="309" y="88"/>
                    </a:lnTo>
                    <a:lnTo>
                      <a:pt x="315" y="99"/>
                    </a:lnTo>
                    <a:lnTo>
                      <a:pt x="322" y="118"/>
                    </a:lnTo>
                    <a:lnTo>
                      <a:pt x="330" y="141"/>
                    </a:lnTo>
                    <a:lnTo>
                      <a:pt x="339" y="160"/>
                    </a:lnTo>
                    <a:lnTo>
                      <a:pt x="358" y="180"/>
                    </a:lnTo>
                    <a:lnTo>
                      <a:pt x="379" y="205"/>
                    </a:lnTo>
                    <a:lnTo>
                      <a:pt x="399" y="225"/>
                    </a:lnTo>
                    <a:lnTo>
                      <a:pt x="406" y="240"/>
                    </a:lnTo>
                    <a:lnTo>
                      <a:pt x="474" y="241"/>
                    </a:lnTo>
                    <a:lnTo>
                      <a:pt x="495" y="208"/>
                    </a:lnTo>
                    <a:lnTo>
                      <a:pt x="505" y="184"/>
                    </a:lnTo>
                    <a:lnTo>
                      <a:pt x="507" y="160"/>
                    </a:lnTo>
                    <a:lnTo>
                      <a:pt x="510" y="141"/>
                    </a:lnTo>
                    <a:lnTo>
                      <a:pt x="514" y="118"/>
                    </a:lnTo>
                    <a:lnTo>
                      <a:pt x="529" y="94"/>
                    </a:lnTo>
                    <a:lnTo>
                      <a:pt x="540" y="85"/>
                    </a:lnTo>
                    <a:lnTo>
                      <a:pt x="552" y="69"/>
                    </a:lnTo>
                    <a:lnTo>
                      <a:pt x="561" y="45"/>
                    </a:lnTo>
                    <a:lnTo>
                      <a:pt x="571" y="27"/>
                    </a:lnTo>
                    <a:lnTo>
                      <a:pt x="589" y="13"/>
                    </a:lnTo>
                    <a:lnTo>
                      <a:pt x="604" y="0"/>
                    </a:lnTo>
                    <a:lnTo>
                      <a:pt x="613" y="6"/>
                    </a:lnTo>
                    <a:lnTo>
                      <a:pt x="615" y="16"/>
                    </a:lnTo>
                    <a:lnTo>
                      <a:pt x="606" y="27"/>
                    </a:lnTo>
                    <a:lnTo>
                      <a:pt x="603" y="34"/>
                    </a:lnTo>
                    <a:lnTo>
                      <a:pt x="600" y="49"/>
                    </a:lnTo>
                    <a:lnTo>
                      <a:pt x="600" y="79"/>
                    </a:lnTo>
                    <a:lnTo>
                      <a:pt x="600" y="103"/>
                    </a:lnTo>
                    <a:lnTo>
                      <a:pt x="592" y="124"/>
                    </a:lnTo>
                    <a:lnTo>
                      <a:pt x="583" y="145"/>
                    </a:lnTo>
                    <a:lnTo>
                      <a:pt x="576" y="162"/>
                    </a:lnTo>
                    <a:lnTo>
                      <a:pt x="574" y="186"/>
                    </a:lnTo>
                    <a:lnTo>
                      <a:pt x="574" y="216"/>
                    </a:lnTo>
                    <a:lnTo>
                      <a:pt x="568" y="244"/>
                    </a:lnTo>
                    <a:lnTo>
                      <a:pt x="568" y="282"/>
                    </a:lnTo>
                    <a:lnTo>
                      <a:pt x="588" y="300"/>
                    </a:lnTo>
                    <a:lnTo>
                      <a:pt x="607" y="325"/>
                    </a:lnTo>
                    <a:lnTo>
                      <a:pt x="645" y="325"/>
                    </a:lnTo>
                    <a:lnTo>
                      <a:pt x="678" y="312"/>
                    </a:lnTo>
                    <a:lnTo>
                      <a:pt x="697" y="292"/>
                    </a:lnTo>
                    <a:lnTo>
                      <a:pt x="720" y="277"/>
                    </a:lnTo>
                    <a:lnTo>
                      <a:pt x="777" y="274"/>
                    </a:lnTo>
                    <a:lnTo>
                      <a:pt x="801" y="265"/>
                    </a:lnTo>
                    <a:lnTo>
                      <a:pt x="816" y="253"/>
                    </a:lnTo>
                    <a:lnTo>
                      <a:pt x="859" y="252"/>
                    </a:lnTo>
                    <a:lnTo>
                      <a:pt x="865" y="265"/>
                    </a:lnTo>
                    <a:lnTo>
                      <a:pt x="861" y="279"/>
                    </a:lnTo>
                    <a:lnTo>
                      <a:pt x="843" y="288"/>
                    </a:lnTo>
                    <a:lnTo>
                      <a:pt x="819" y="300"/>
                    </a:lnTo>
                    <a:lnTo>
                      <a:pt x="796" y="324"/>
                    </a:lnTo>
                    <a:lnTo>
                      <a:pt x="786" y="334"/>
                    </a:lnTo>
                    <a:lnTo>
                      <a:pt x="765" y="343"/>
                    </a:lnTo>
                    <a:lnTo>
                      <a:pt x="735" y="352"/>
                    </a:lnTo>
                    <a:lnTo>
                      <a:pt x="714" y="367"/>
                    </a:lnTo>
                    <a:lnTo>
                      <a:pt x="687" y="390"/>
                    </a:lnTo>
                    <a:lnTo>
                      <a:pt x="669" y="409"/>
                    </a:lnTo>
                    <a:lnTo>
                      <a:pt x="649" y="420"/>
                    </a:lnTo>
                    <a:lnTo>
                      <a:pt x="648" y="481"/>
                    </a:lnTo>
                    <a:lnTo>
                      <a:pt x="673" y="510"/>
                    </a:lnTo>
                    <a:lnTo>
                      <a:pt x="703" y="526"/>
                    </a:lnTo>
                    <a:lnTo>
                      <a:pt x="730" y="531"/>
                    </a:lnTo>
                    <a:lnTo>
                      <a:pt x="751" y="535"/>
                    </a:lnTo>
                    <a:lnTo>
                      <a:pt x="777" y="549"/>
                    </a:lnTo>
                    <a:lnTo>
                      <a:pt x="795" y="567"/>
                    </a:lnTo>
                    <a:lnTo>
                      <a:pt x="819" y="577"/>
                    </a:lnTo>
                    <a:lnTo>
                      <a:pt x="846" y="583"/>
                    </a:lnTo>
                    <a:lnTo>
                      <a:pt x="861" y="592"/>
                    </a:lnTo>
                    <a:lnTo>
                      <a:pt x="874" y="606"/>
                    </a:lnTo>
                    <a:lnTo>
                      <a:pt x="889" y="621"/>
                    </a:lnTo>
                    <a:lnTo>
                      <a:pt x="888" y="634"/>
                    </a:lnTo>
                    <a:lnTo>
                      <a:pt x="867" y="637"/>
                    </a:lnTo>
                    <a:lnTo>
                      <a:pt x="853" y="631"/>
                    </a:lnTo>
                    <a:lnTo>
                      <a:pt x="832" y="618"/>
                    </a:lnTo>
                    <a:lnTo>
                      <a:pt x="807" y="618"/>
                    </a:lnTo>
                    <a:lnTo>
                      <a:pt x="780" y="618"/>
                    </a:lnTo>
                    <a:lnTo>
                      <a:pt x="759" y="615"/>
                    </a:lnTo>
                    <a:lnTo>
                      <a:pt x="736" y="592"/>
                    </a:lnTo>
                    <a:lnTo>
                      <a:pt x="718" y="588"/>
                    </a:lnTo>
                    <a:lnTo>
                      <a:pt x="684" y="588"/>
                    </a:lnTo>
                    <a:lnTo>
                      <a:pt x="615" y="588"/>
                    </a:lnTo>
                    <a:lnTo>
                      <a:pt x="604" y="606"/>
                    </a:lnTo>
                    <a:lnTo>
                      <a:pt x="589" y="621"/>
                    </a:lnTo>
                    <a:lnTo>
                      <a:pt x="576" y="628"/>
                    </a:lnTo>
                    <a:lnTo>
                      <a:pt x="580" y="666"/>
                    </a:lnTo>
                    <a:lnTo>
                      <a:pt x="600" y="702"/>
                    </a:lnTo>
                    <a:lnTo>
                      <a:pt x="618" y="723"/>
                    </a:lnTo>
                    <a:lnTo>
                      <a:pt x="630" y="753"/>
                    </a:lnTo>
                    <a:lnTo>
                      <a:pt x="631" y="787"/>
                    </a:lnTo>
                    <a:lnTo>
                      <a:pt x="640" y="807"/>
                    </a:lnTo>
                    <a:lnTo>
                      <a:pt x="654" y="838"/>
                    </a:lnTo>
                    <a:lnTo>
                      <a:pt x="664" y="862"/>
                    </a:lnTo>
                    <a:lnTo>
                      <a:pt x="664" y="889"/>
                    </a:lnTo>
                    <a:lnTo>
                      <a:pt x="654" y="898"/>
                    </a:lnTo>
                    <a:lnTo>
                      <a:pt x="642" y="898"/>
                    </a:lnTo>
                    <a:lnTo>
                      <a:pt x="624" y="870"/>
                    </a:lnTo>
                    <a:lnTo>
                      <a:pt x="612" y="837"/>
                    </a:lnTo>
                    <a:lnTo>
                      <a:pt x="583" y="808"/>
                    </a:lnTo>
                    <a:lnTo>
                      <a:pt x="568" y="789"/>
                    </a:lnTo>
                    <a:lnTo>
                      <a:pt x="556" y="760"/>
                    </a:lnTo>
                    <a:lnTo>
                      <a:pt x="549" y="738"/>
                    </a:lnTo>
                    <a:lnTo>
                      <a:pt x="513" y="708"/>
                    </a:lnTo>
                    <a:lnTo>
                      <a:pt x="489" y="682"/>
                    </a:lnTo>
                    <a:lnTo>
                      <a:pt x="415" y="684"/>
                    </a:lnTo>
                    <a:lnTo>
                      <a:pt x="390" y="730"/>
                    </a:lnTo>
                    <a:lnTo>
                      <a:pt x="372" y="759"/>
                    </a:lnTo>
                    <a:lnTo>
                      <a:pt x="361" y="798"/>
                    </a:lnTo>
                    <a:lnTo>
                      <a:pt x="339" y="838"/>
                    </a:lnTo>
                    <a:lnTo>
                      <a:pt x="316" y="874"/>
                    </a:lnTo>
                    <a:lnTo>
                      <a:pt x="294" y="907"/>
                    </a:lnTo>
                    <a:lnTo>
                      <a:pt x="285" y="915"/>
                    </a:lnTo>
                    <a:lnTo>
                      <a:pt x="268" y="909"/>
                    </a:lnTo>
                    <a:lnTo>
                      <a:pt x="268" y="894"/>
                    </a:lnTo>
                    <a:lnTo>
                      <a:pt x="276" y="867"/>
                    </a:lnTo>
                    <a:lnTo>
                      <a:pt x="291" y="837"/>
                    </a:lnTo>
                    <a:lnTo>
                      <a:pt x="294" y="790"/>
                    </a:lnTo>
                    <a:lnTo>
                      <a:pt x="298" y="766"/>
                    </a:lnTo>
                    <a:lnTo>
                      <a:pt x="313" y="744"/>
                    </a:lnTo>
                    <a:lnTo>
                      <a:pt x="319" y="699"/>
                    </a:lnTo>
                    <a:lnTo>
                      <a:pt x="324" y="664"/>
                    </a:lnTo>
                    <a:lnTo>
                      <a:pt x="336" y="637"/>
                    </a:lnTo>
                    <a:lnTo>
                      <a:pt x="309" y="609"/>
                    </a:lnTo>
                    <a:lnTo>
                      <a:pt x="283" y="583"/>
                    </a:lnTo>
                    <a:lnTo>
                      <a:pt x="271" y="577"/>
                    </a:lnTo>
                    <a:lnTo>
                      <a:pt x="231" y="601"/>
                    </a:lnTo>
                    <a:lnTo>
                      <a:pt x="201" y="619"/>
                    </a:lnTo>
                    <a:lnTo>
                      <a:pt x="162" y="633"/>
                    </a:lnTo>
                    <a:lnTo>
                      <a:pt x="118" y="640"/>
                    </a:lnTo>
                    <a:lnTo>
                      <a:pt x="88" y="655"/>
                    </a:lnTo>
                    <a:lnTo>
                      <a:pt x="63" y="666"/>
                    </a:lnTo>
                    <a:lnTo>
                      <a:pt x="27" y="666"/>
                    </a:lnTo>
                    <a:lnTo>
                      <a:pt x="16" y="655"/>
                    </a:lnTo>
                    <a:lnTo>
                      <a:pt x="30" y="642"/>
                    </a:lnTo>
                    <a:lnTo>
                      <a:pt x="67" y="628"/>
                    </a:lnTo>
                    <a:lnTo>
                      <a:pt x="94" y="606"/>
                    </a:lnTo>
                    <a:lnTo>
                      <a:pt x="120" y="588"/>
                    </a:lnTo>
                    <a:lnTo>
                      <a:pt x="136" y="576"/>
                    </a:lnTo>
                    <a:lnTo>
                      <a:pt x="162" y="567"/>
                    </a:lnTo>
                    <a:lnTo>
                      <a:pt x="204" y="531"/>
                    </a:lnTo>
                    <a:lnTo>
                      <a:pt x="231" y="510"/>
                    </a:lnTo>
                    <a:lnTo>
                      <a:pt x="247" y="504"/>
                    </a:lnTo>
                    <a:lnTo>
                      <a:pt x="250" y="429"/>
                    </a:lnTo>
                    <a:lnTo>
                      <a:pt x="204" y="396"/>
                    </a:lnTo>
                    <a:lnTo>
                      <a:pt x="190" y="390"/>
                    </a:lnTo>
                    <a:lnTo>
                      <a:pt x="129" y="385"/>
                    </a:lnTo>
                    <a:lnTo>
                      <a:pt x="105" y="369"/>
                    </a:lnTo>
                    <a:lnTo>
                      <a:pt x="81" y="355"/>
                    </a:lnTo>
                    <a:lnTo>
                      <a:pt x="63" y="345"/>
                    </a:lnTo>
                    <a:lnTo>
                      <a:pt x="34" y="339"/>
                    </a:lnTo>
                    <a:lnTo>
                      <a:pt x="3" y="307"/>
                    </a:lnTo>
                    <a:lnTo>
                      <a:pt x="0" y="291"/>
                    </a:lnTo>
                    <a:lnTo>
                      <a:pt x="9" y="285"/>
                    </a:lnTo>
                    <a:lnTo>
                      <a:pt x="39" y="286"/>
                    </a:lnTo>
                    <a:lnTo>
                      <a:pt x="67" y="301"/>
                    </a:lnTo>
                    <a:lnTo>
                      <a:pt x="85" y="304"/>
                    </a:lnTo>
                    <a:lnTo>
                      <a:pt x="115" y="306"/>
                    </a:lnTo>
                    <a:lnTo>
                      <a:pt x="148" y="318"/>
                    </a:lnTo>
                    <a:lnTo>
                      <a:pt x="165" y="324"/>
                    </a:lnTo>
                    <a:lnTo>
                      <a:pt x="226" y="327"/>
                    </a:lnTo>
                    <a:lnTo>
                      <a:pt x="258" y="334"/>
                    </a:lnTo>
                    <a:lnTo>
                      <a:pt x="279" y="334"/>
                    </a:lnTo>
                  </a:path>
                </a:pathLst>
              </a:custGeom>
              <a:solidFill>
                <a:srgbClr val="CC9900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33" name="Group 9"/>
            <p:cNvGrpSpPr>
              <a:grpSpLocks/>
            </p:cNvGrpSpPr>
            <p:nvPr/>
          </p:nvGrpSpPr>
          <p:grpSpPr bwMode="auto">
            <a:xfrm>
              <a:off x="993" y="1028"/>
              <a:ext cx="4766" cy="119"/>
              <a:chOff x="0" y="0"/>
              <a:chExt cx="4766" cy="119"/>
            </a:xfrm>
          </p:grpSpPr>
          <p:sp>
            <p:nvSpPr>
              <p:cNvPr id="1034" name="Rectangle 10"/>
              <p:cNvSpPr>
                <a:spLocks noChangeArrowheads="1"/>
              </p:cNvSpPr>
              <p:nvPr/>
            </p:nvSpPr>
            <p:spPr bwMode="auto">
              <a:xfrm>
                <a:off x="3" y="7"/>
                <a:ext cx="4763" cy="106"/>
              </a:xfrm>
              <a:prstGeom prst="rect">
                <a:avLst/>
              </a:prstGeom>
              <a:gradFill rotWithShape="0">
                <a:gsLst>
                  <a:gs pos="0">
                    <a:srgbClr val="825600"/>
                  </a:gs>
                  <a:gs pos="12999">
                    <a:srgbClr val="FFA800"/>
                  </a:gs>
                  <a:gs pos="28000">
                    <a:srgbClr val="825600"/>
                  </a:gs>
                  <a:gs pos="42998">
                    <a:srgbClr val="FFA800"/>
                  </a:gs>
                  <a:gs pos="57999">
                    <a:srgbClr val="825600"/>
                  </a:gs>
                  <a:gs pos="71999">
                    <a:srgbClr val="FFA800"/>
                  </a:gs>
                  <a:gs pos="87000">
                    <a:srgbClr val="825600"/>
                  </a:gs>
                  <a:gs pos="100000">
                    <a:srgbClr val="FFA8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sym typeface="Times New Roman" pitchFamily="18" charset="0"/>
                </a:endParaRPr>
              </a:p>
            </p:txBody>
          </p:sp>
          <p:sp>
            <p:nvSpPr>
              <p:cNvPr id="1035" name="Line 11"/>
              <p:cNvSpPr>
                <a:spLocks noChangeShapeType="1"/>
              </p:cNvSpPr>
              <p:nvPr/>
            </p:nvSpPr>
            <p:spPr bwMode="auto">
              <a:xfrm>
                <a:off x="6" y="117"/>
                <a:ext cx="4760" cy="1"/>
              </a:xfrm>
              <a:prstGeom prst="line">
                <a:avLst/>
              </a:prstGeom>
              <a:noFill/>
              <a:ln w="12700" cmpd="sng">
                <a:solidFill>
                  <a:srgbClr val="9966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6" name="Line 12"/>
              <p:cNvSpPr>
                <a:spLocks noChangeShapeType="1"/>
              </p:cNvSpPr>
              <p:nvPr/>
            </p:nvSpPr>
            <p:spPr bwMode="auto">
              <a:xfrm>
                <a:off x="6" y="93"/>
                <a:ext cx="4760" cy="1"/>
              </a:xfrm>
              <a:prstGeom prst="line">
                <a:avLst/>
              </a:prstGeom>
              <a:noFill/>
              <a:ln w="12700" cmpd="sng">
                <a:solidFill>
                  <a:srgbClr val="9966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7" name="Line 13"/>
              <p:cNvSpPr>
                <a:spLocks noChangeShapeType="1"/>
              </p:cNvSpPr>
              <p:nvPr/>
            </p:nvSpPr>
            <p:spPr bwMode="auto">
              <a:xfrm>
                <a:off x="6" y="63"/>
                <a:ext cx="4760" cy="1"/>
              </a:xfrm>
              <a:prstGeom prst="line">
                <a:avLst/>
              </a:prstGeom>
              <a:noFill/>
              <a:ln w="12700" cmpd="sng">
                <a:solidFill>
                  <a:srgbClr val="9966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8" name="Line 14"/>
              <p:cNvSpPr>
                <a:spLocks noChangeShapeType="1"/>
              </p:cNvSpPr>
              <p:nvPr/>
            </p:nvSpPr>
            <p:spPr bwMode="auto">
              <a:xfrm>
                <a:off x="6" y="29"/>
                <a:ext cx="4760" cy="1"/>
              </a:xfrm>
              <a:prstGeom prst="line">
                <a:avLst/>
              </a:prstGeom>
              <a:noFill/>
              <a:ln w="12700" cmpd="sng">
                <a:solidFill>
                  <a:srgbClr val="9966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9" name="Freeform 15"/>
              <p:cNvSpPr>
                <a:spLocks/>
              </p:cNvSpPr>
              <p:nvPr/>
            </p:nvSpPr>
            <p:spPr bwMode="auto">
              <a:xfrm>
                <a:off x="0" y="0"/>
                <a:ext cx="4765" cy="119"/>
              </a:xfrm>
              <a:custGeom>
                <a:avLst/>
                <a:gdLst>
                  <a:gd name="T0" fmla="*/ 0 w 4765"/>
                  <a:gd name="T1" fmla="*/ 118 h 119"/>
                  <a:gd name="T2" fmla="*/ 0 w 4765"/>
                  <a:gd name="T3" fmla="*/ 0 h 119"/>
                  <a:gd name="T4" fmla="*/ 4764 w 4765"/>
                  <a:gd name="T5" fmla="*/ 0 h 119"/>
                  <a:gd name="T6" fmla="*/ 0 w 4765"/>
                  <a:gd name="T7" fmla="*/ 0 h 119"/>
                  <a:gd name="T8" fmla="*/ 4765 w 4765"/>
                  <a:gd name="T9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T6" t="T7" r="T8" b="T9"/>
                <a:pathLst>
                  <a:path w="4765" h="119">
                    <a:moveTo>
                      <a:pt x="0" y="118"/>
                    </a:moveTo>
                    <a:lnTo>
                      <a:pt x="0" y="0"/>
                    </a:lnTo>
                    <a:lnTo>
                      <a:pt x="4764" y="0"/>
                    </a:lnTo>
                  </a:path>
                </a:pathLst>
              </a:custGeom>
              <a:noFill/>
              <a:ln w="12700" cap="rnd" cmpd="sng">
                <a:solidFill>
                  <a:srgbClr val="FFCC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040" name="Rectangle 1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370013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Times New Roman" pitchFamily="18" charset="0"/>
              </a:rPr>
              <a:t>单击此处编辑母版标题样式</a:t>
            </a:r>
          </a:p>
        </p:txBody>
      </p:sp>
      <p:sp>
        <p:nvSpPr>
          <p:cNvPr id="1041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0013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Times New Roman" pitchFamily="18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Times New Roman" pitchFamily="18" charset="0"/>
              </a:rPr>
              <a:t>第二级</a:t>
            </a:r>
          </a:p>
          <a:p>
            <a:pPr lvl="2"/>
            <a:r>
              <a:rPr lang="zh-CN" smtClean="0">
                <a:sym typeface="Times New Roman" pitchFamily="18" charset="0"/>
              </a:rPr>
              <a:t>第三级</a:t>
            </a:r>
          </a:p>
          <a:p>
            <a:pPr lvl="3"/>
            <a:r>
              <a:rPr lang="zh-CN" smtClean="0">
                <a:sym typeface="Times New Roman" pitchFamily="18" charset="0"/>
              </a:rPr>
              <a:t>第四级</a:t>
            </a:r>
          </a:p>
          <a:p>
            <a:pPr lvl="4"/>
            <a:r>
              <a:rPr lang="zh-CN" smtClean="0">
                <a:sym typeface="Times New Roman" pitchFamily="18" charset="0"/>
              </a:rPr>
              <a:t>第五级</a:t>
            </a:r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589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973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263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6252A336-3D00-4793-BB1D-EB7EAC4ACE46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  <p:grpSp>
        <p:nvGrpSpPr>
          <p:cNvPr id="1045" name="Group 4"/>
          <p:cNvGrpSpPr>
            <a:grpSpLocks/>
          </p:cNvGrpSpPr>
          <p:nvPr/>
        </p:nvGrpSpPr>
        <p:grpSpPr bwMode="auto">
          <a:xfrm flipH="1">
            <a:off x="0" y="6543675"/>
            <a:ext cx="4797425" cy="301625"/>
            <a:chOff x="0" y="0"/>
            <a:chExt cx="3116" cy="190"/>
          </a:xfrm>
        </p:grpSpPr>
        <p:sp>
          <p:nvSpPr>
            <p:cNvPr id="1046" name="Rectangle 5"/>
            <p:cNvSpPr>
              <a:spLocks noChangeArrowheads="1"/>
            </p:cNvSpPr>
            <p:nvPr/>
          </p:nvSpPr>
          <p:spPr bwMode="auto">
            <a:xfrm>
              <a:off x="192" y="2"/>
              <a:ext cx="2924" cy="188"/>
            </a:xfrm>
            <a:prstGeom prst="rect">
              <a:avLst/>
            </a:prstGeom>
            <a:solidFill>
              <a:srgbClr val="008000"/>
            </a:solidFill>
            <a:ln w="9525" cmpd="sng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zh-CN" altLang="en-US" sz="1400" b="1">
                  <a:solidFill>
                    <a:schemeClr val="bg1"/>
                  </a:solidFill>
                  <a:ea typeface="楷体_GB2312" pitchFamily="1" charset="-122"/>
                </a:rPr>
                <a:t>西安电子科技大学  </a:t>
              </a:r>
              <a:r>
                <a:rPr lang="en-US" sz="1400" b="1">
                  <a:solidFill>
                    <a:schemeClr val="bg1"/>
                  </a:solidFill>
                  <a:ea typeface="楷体_GB2312" pitchFamily="1" charset="-122"/>
                </a:rPr>
                <a:t>Xidian University</a:t>
              </a:r>
              <a:endParaRPr lang="zh-CN" altLang="en-US"/>
            </a:p>
          </p:txBody>
        </p:sp>
        <p:sp>
          <p:nvSpPr>
            <p:cNvPr id="1047" name="AutoShape 6"/>
            <p:cNvSpPr>
              <a:spLocks noChangeArrowheads="1"/>
            </p:cNvSpPr>
            <p:nvPr/>
          </p:nvSpPr>
          <p:spPr bwMode="auto">
            <a:xfrm flipH="1">
              <a:off x="0" y="0"/>
              <a:ext cx="187" cy="190"/>
            </a:xfrm>
            <a:prstGeom prst="rtTriangle">
              <a:avLst/>
            </a:prstGeom>
            <a:solidFill>
              <a:srgbClr val="008000"/>
            </a:solidFill>
            <a:ln w="9525" cmpd="sng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1400">
                <a:solidFill>
                  <a:srgbClr val="000000"/>
                </a:solidFill>
                <a:sym typeface="Times New Roman" pitchFamily="18" charset="0"/>
              </a:endParaRPr>
            </a:p>
          </p:txBody>
        </p:sp>
      </p:grpSp>
      <p:sp>
        <p:nvSpPr>
          <p:cNvPr id="1048" name="Text Box 8"/>
          <p:cNvSpPr>
            <a:spLocks noChangeArrowheads="1"/>
          </p:cNvSpPr>
          <p:nvPr/>
        </p:nvSpPr>
        <p:spPr bwMode="auto">
          <a:xfrm>
            <a:off x="7315200" y="6543675"/>
            <a:ext cx="18288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第 </a:t>
            </a:r>
            <a:fld id="{A11B07F0-F908-4BC2-AF3D-CDA3E8D899FD}" type="slidenum">
              <a:rPr lang="en-US" sz="1400" b="1">
                <a:solidFill>
                  <a:schemeClr val="bg1"/>
                </a:solidFill>
                <a:ea typeface="楷体_GB2312" pitchFamily="1" charset="-122"/>
                <a:sym typeface="Times New Roman" pitchFamily="18" charset="0"/>
              </a:rPr>
              <a:pPr algn="ctr">
                <a:spcBef>
                  <a:spcPct val="50000"/>
                </a:spcBef>
              </a:pPr>
              <a:t>‹#›</a:t>
            </a:fld>
            <a:r>
              <a:rPr 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 </a:t>
            </a:r>
            <a:r>
              <a:rPr lang="zh-CN" alt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页</a:t>
            </a:r>
            <a:endParaRPr lang="en-US" sz="1400" b="1">
              <a:solidFill>
                <a:schemeClr val="bg1"/>
              </a:solidFill>
              <a:sym typeface="Times New Roman" pitchFamily="18" charset="0"/>
            </a:endParaRPr>
          </a:p>
        </p:txBody>
      </p:sp>
      <p:sp>
        <p:nvSpPr>
          <p:cNvPr id="1049" name="AutoShape 1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400800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1800">
              <a:solidFill>
                <a:srgbClr val="000000"/>
              </a:solidFill>
              <a:sym typeface="Times New Roman" pitchFamily="18" charset="0"/>
            </a:endParaRPr>
          </a:p>
        </p:txBody>
      </p:sp>
      <p:sp>
        <p:nvSpPr>
          <p:cNvPr id="1050" name="AutoShape 1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1800">
              <a:solidFill>
                <a:srgbClr val="000000"/>
              </a:solidFill>
              <a:sym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+mj-lt"/>
          <a:ea typeface="+mj-ea"/>
          <a:cs typeface="+mj-cs"/>
          <a:sym typeface="Times New Roman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Times New Roman" pitchFamily="18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800">
          <a:solidFill>
            <a:schemeClr val="tx1"/>
          </a:solidFill>
          <a:latin typeface="+mn-lt"/>
          <a:ea typeface="+mn-ea"/>
          <a:sym typeface="Times New Roman" pitchFamily="18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  <a:ea typeface="+mn-ea"/>
          <a:sym typeface="Times New Roman" pitchFamily="18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  <a:sym typeface="Times New Roman" pitchFamily="18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  <a:sym typeface="Times New Roman" pitchFamily="18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  <a:sym typeface="Times New Roman" pitchFamily="18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  <a:sym typeface="Times New Roman" pitchFamily="18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  <a:sym typeface="Times New Roman" pitchFamily="18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  <a:sym typeface="Times New Roman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0" y="152400"/>
            <a:ext cx="6899275" cy="6400800"/>
            <a:chOff x="0" y="0"/>
            <a:chExt cx="4346" cy="4032"/>
          </a:xfrm>
        </p:grpSpPr>
        <p:sp>
          <p:nvSpPr>
            <p:cNvPr id="2051" name="Freeform 3"/>
            <p:cNvSpPr>
              <a:spLocks/>
            </p:cNvSpPr>
            <p:nvPr/>
          </p:nvSpPr>
          <p:spPr bwMode="auto">
            <a:xfrm>
              <a:off x="0" y="954"/>
              <a:ext cx="4346" cy="108"/>
            </a:xfrm>
            <a:custGeom>
              <a:avLst/>
              <a:gdLst>
                <a:gd name="T0" fmla="*/ 3477 w 4346"/>
                <a:gd name="T1" fmla="*/ 10 h 108"/>
                <a:gd name="T2" fmla="*/ 4057 w 4346"/>
                <a:gd name="T3" fmla="*/ 17 h 108"/>
                <a:gd name="T4" fmla="*/ 4293 w 4346"/>
                <a:gd name="T5" fmla="*/ 30 h 108"/>
                <a:gd name="T6" fmla="*/ 4293 w 4346"/>
                <a:gd name="T7" fmla="*/ 50 h 108"/>
                <a:gd name="T8" fmla="*/ 4329 w 4346"/>
                <a:gd name="T9" fmla="*/ 73 h 108"/>
                <a:gd name="T10" fmla="*/ 4305 w 4346"/>
                <a:gd name="T11" fmla="*/ 89 h 108"/>
                <a:gd name="T12" fmla="*/ 4082 w 4346"/>
                <a:gd name="T13" fmla="*/ 99 h 108"/>
                <a:gd name="T14" fmla="*/ 3675 w 4346"/>
                <a:gd name="T15" fmla="*/ 99 h 108"/>
                <a:gd name="T16" fmla="*/ 3129 w 4346"/>
                <a:gd name="T17" fmla="*/ 94 h 108"/>
                <a:gd name="T18" fmla="*/ 2401 w 4346"/>
                <a:gd name="T19" fmla="*/ 94 h 108"/>
                <a:gd name="T20" fmla="*/ 1733 w 4346"/>
                <a:gd name="T21" fmla="*/ 98 h 108"/>
                <a:gd name="T22" fmla="*/ 657 w 4346"/>
                <a:gd name="T23" fmla="*/ 102 h 108"/>
                <a:gd name="T24" fmla="*/ 1 w 4346"/>
                <a:gd name="T25" fmla="*/ 93 h 108"/>
                <a:gd name="T26" fmla="*/ 0 w 4346"/>
                <a:gd name="T27" fmla="*/ 13 h 108"/>
                <a:gd name="T28" fmla="*/ 657 w 4346"/>
                <a:gd name="T29" fmla="*/ 12 h 108"/>
                <a:gd name="T30" fmla="*/ 1349 w 4346"/>
                <a:gd name="T31" fmla="*/ 7 h 108"/>
                <a:gd name="T32" fmla="*/ 2265 w 4346"/>
                <a:gd name="T33" fmla="*/ 9 h 108"/>
                <a:gd name="T34" fmla="*/ 2834 w 4346"/>
                <a:gd name="T35" fmla="*/ 8 h 108"/>
                <a:gd name="T36" fmla="*/ 3477 w 4346"/>
                <a:gd name="T37" fmla="*/ 10 h 108"/>
                <a:gd name="T38" fmla="*/ 0 w 4346"/>
                <a:gd name="T39" fmla="*/ 0 h 108"/>
                <a:gd name="T40" fmla="*/ 4346 w 4346"/>
                <a:gd name="T41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T38" t="T39" r="T40" b="T41"/>
              <a:pathLst>
                <a:path w="4346" h="108">
                  <a:moveTo>
                    <a:pt x="3477" y="10"/>
                  </a:moveTo>
                  <a:cubicBezTo>
                    <a:pt x="3680" y="12"/>
                    <a:pt x="3921" y="14"/>
                    <a:pt x="4057" y="17"/>
                  </a:cubicBezTo>
                  <a:cubicBezTo>
                    <a:pt x="4192" y="20"/>
                    <a:pt x="4253" y="24"/>
                    <a:pt x="4293" y="30"/>
                  </a:cubicBezTo>
                  <a:cubicBezTo>
                    <a:pt x="4333" y="36"/>
                    <a:pt x="4286" y="43"/>
                    <a:pt x="4293" y="50"/>
                  </a:cubicBezTo>
                  <a:cubicBezTo>
                    <a:pt x="4300" y="57"/>
                    <a:pt x="4328" y="67"/>
                    <a:pt x="4329" y="73"/>
                  </a:cubicBezTo>
                  <a:cubicBezTo>
                    <a:pt x="4331" y="80"/>
                    <a:pt x="4346" y="85"/>
                    <a:pt x="4305" y="89"/>
                  </a:cubicBezTo>
                  <a:cubicBezTo>
                    <a:pt x="4263" y="93"/>
                    <a:pt x="4186" y="97"/>
                    <a:pt x="4082" y="99"/>
                  </a:cubicBezTo>
                  <a:cubicBezTo>
                    <a:pt x="3977" y="100"/>
                    <a:pt x="3834" y="99"/>
                    <a:pt x="3675" y="99"/>
                  </a:cubicBezTo>
                  <a:cubicBezTo>
                    <a:pt x="3516" y="98"/>
                    <a:pt x="3341" y="95"/>
                    <a:pt x="3129" y="94"/>
                  </a:cubicBezTo>
                  <a:cubicBezTo>
                    <a:pt x="2918" y="93"/>
                    <a:pt x="2634" y="94"/>
                    <a:pt x="2401" y="94"/>
                  </a:cubicBezTo>
                  <a:cubicBezTo>
                    <a:pt x="2168" y="95"/>
                    <a:pt x="2024" y="97"/>
                    <a:pt x="1733" y="98"/>
                  </a:cubicBezTo>
                  <a:cubicBezTo>
                    <a:pt x="1442" y="99"/>
                    <a:pt x="946" y="103"/>
                    <a:pt x="657" y="102"/>
                  </a:cubicBezTo>
                  <a:cubicBezTo>
                    <a:pt x="368" y="101"/>
                    <a:pt x="110" y="108"/>
                    <a:pt x="1" y="93"/>
                  </a:cubicBezTo>
                  <a:lnTo>
                    <a:pt x="0" y="13"/>
                  </a:lnTo>
                  <a:cubicBezTo>
                    <a:pt x="109" y="0"/>
                    <a:pt x="432" y="13"/>
                    <a:pt x="657" y="12"/>
                  </a:cubicBezTo>
                  <a:cubicBezTo>
                    <a:pt x="882" y="11"/>
                    <a:pt x="1082" y="7"/>
                    <a:pt x="1349" y="7"/>
                  </a:cubicBezTo>
                  <a:cubicBezTo>
                    <a:pt x="1617" y="6"/>
                    <a:pt x="2017" y="8"/>
                    <a:pt x="2265" y="9"/>
                  </a:cubicBezTo>
                  <a:cubicBezTo>
                    <a:pt x="2513" y="9"/>
                    <a:pt x="2634" y="9"/>
                    <a:pt x="2834" y="8"/>
                  </a:cubicBezTo>
                  <a:cubicBezTo>
                    <a:pt x="3034" y="9"/>
                    <a:pt x="3273" y="9"/>
                    <a:pt x="347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" name="Freeform 4"/>
            <p:cNvSpPr>
              <a:spLocks/>
            </p:cNvSpPr>
            <p:nvPr/>
          </p:nvSpPr>
          <p:spPr bwMode="auto">
            <a:xfrm>
              <a:off x="125" y="0"/>
              <a:ext cx="451" cy="4032"/>
            </a:xfrm>
            <a:custGeom>
              <a:avLst/>
              <a:gdLst>
                <a:gd name="T0" fmla="*/ 86 w 883"/>
                <a:gd name="T1" fmla="*/ 3201 h 4115"/>
                <a:gd name="T2" fmla="*/ 79 w 883"/>
                <a:gd name="T3" fmla="*/ 2730 h 4115"/>
                <a:gd name="T4" fmla="*/ 64 w 883"/>
                <a:gd name="T5" fmla="*/ 2109 h 4115"/>
                <a:gd name="T6" fmla="*/ 101 w 883"/>
                <a:gd name="T7" fmla="*/ 1765 h 4115"/>
                <a:gd name="T8" fmla="*/ 79 w 883"/>
                <a:gd name="T9" fmla="*/ 1137 h 4115"/>
                <a:gd name="T10" fmla="*/ 34 w 883"/>
                <a:gd name="T11" fmla="*/ 651 h 4115"/>
                <a:gd name="T12" fmla="*/ 19 w 883"/>
                <a:gd name="T13" fmla="*/ 284 h 4115"/>
                <a:gd name="T14" fmla="*/ 49 w 883"/>
                <a:gd name="T15" fmla="*/ 45 h 4115"/>
                <a:gd name="T16" fmla="*/ 123 w 883"/>
                <a:gd name="T17" fmla="*/ 15 h 4115"/>
                <a:gd name="T18" fmla="*/ 243 w 883"/>
                <a:gd name="T19" fmla="*/ 37 h 4115"/>
                <a:gd name="T20" fmla="*/ 355 w 883"/>
                <a:gd name="T21" fmla="*/ 15 h 4115"/>
                <a:gd name="T22" fmla="*/ 512 w 883"/>
                <a:gd name="T23" fmla="*/ 7 h 4115"/>
                <a:gd name="T24" fmla="*/ 707 w 883"/>
                <a:gd name="T25" fmla="*/ 60 h 4115"/>
                <a:gd name="T26" fmla="*/ 797 w 883"/>
                <a:gd name="T27" fmla="*/ 142 h 4115"/>
                <a:gd name="T28" fmla="*/ 789 w 883"/>
                <a:gd name="T29" fmla="*/ 321 h 4115"/>
                <a:gd name="T30" fmla="*/ 804 w 883"/>
                <a:gd name="T31" fmla="*/ 658 h 4115"/>
                <a:gd name="T32" fmla="*/ 849 w 883"/>
                <a:gd name="T33" fmla="*/ 1047 h 4115"/>
                <a:gd name="T34" fmla="*/ 834 w 883"/>
                <a:gd name="T35" fmla="*/ 1586 h 4115"/>
                <a:gd name="T36" fmla="*/ 812 w 883"/>
                <a:gd name="T37" fmla="*/ 2199 h 4115"/>
                <a:gd name="T38" fmla="*/ 879 w 883"/>
                <a:gd name="T39" fmla="*/ 2812 h 4115"/>
                <a:gd name="T40" fmla="*/ 834 w 883"/>
                <a:gd name="T41" fmla="*/ 3329 h 4115"/>
                <a:gd name="T42" fmla="*/ 842 w 883"/>
                <a:gd name="T43" fmla="*/ 3957 h 4115"/>
                <a:gd name="T44" fmla="*/ 797 w 883"/>
                <a:gd name="T45" fmla="*/ 4054 h 4115"/>
                <a:gd name="T46" fmla="*/ 625 w 883"/>
                <a:gd name="T47" fmla="*/ 4084 h 4115"/>
                <a:gd name="T48" fmla="*/ 430 w 883"/>
                <a:gd name="T49" fmla="*/ 4039 h 4115"/>
                <a:gd name="T50" fmla="*/ 251 w 883"/>
                <a:gd name="T51" fmla="*/ 4069 h 4115"/>
                <a:gd name="T52" fmla="*/ 123 w 883"/>
                <a:gd name="T53" fmla="*/ 4114 h 4115"/>
                <a:gd name="T54" fmla="*/ 19 w 883"/>
                <a:gd name="T55" fmla="*/ 4062 h 4115"/>
                <a:gd name="T56" fmla="*/ 11 w 883"/>
                <a:gd name="T57" fmla="*/ 3875 h 4115"/>
                <a:gd name="T58" fmla="*/ 64 w 883"/>
                <a:gd name="T59" fmla="*/ 3598 h 4115"/>
                <a:gd name="T60" fmla="*/ 86 w 883"/>
                <a:gd name="T61" fmla="*/ 3201 h 4115"/>
                <a:gd name="T62" fmla="*/ 0 w 883"/>
                <a:gd name="T63" fmla="*/ 0 h 4115"/>
                <a:gd name="T64" fmla="*/ 883 w 883"/>
                <a:gd name="T65" fmla="*/ 4115 h 4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T62" t="T63" r="T64" b="T65"/>
              <a:pathLst>
                <a:path w="883" h="4115">
                  <a:moveTo>
                    <a:pt x="86" y="3201"/>
                  </a:moveTo>
                  <a:cubicBezTo>
                    <a:pt x="89" y="3056"/>
                    <a:pt x="83" y="2912"/>
                    <a:pt x="79" y="2730"/>
                  </a:cubicBezTo>
                  <a:cubicBezTo>
                    <a:pt x="75" y="2548"/>
                    <a:pt x="60" y="2270"/>
                    <a:pt x="64" y="2109"/>
                  </a:cubicBezTo>
                  <a:cubicBezTo>
                    <a:pt x="68" y="1948"/>
                    <a:pt x="99" y="1927"/>
                    <a:pt x="101" y="1765"/>
                  </a:cubicBezTo>
                  <a:cubicBezTo>
                    <a:pt x="103" y="1603"/>
                    <a:pt x="90" y="1323"/>
                    <a:pt x="79" y="1137"/>
                  </a:cubicBezTo>
                  <a:cubicBezTo>
                    <a:pt x="68" y="951"/>
                    <a:pt x="44" y="793"/>
                    <a:pt x="34" y="651"/>
                  </a:cubicBezTo>
                  <a:cubicBezTo>
                    <a:pt x="24" y="509"/>
                    <a:pt x="17" y="385"/>
                    <a:pt x="19" y="284"/>
                  </a:cubicBezTo>
                  <a:cubicBezTo>
                    <a:pt x="21" y="183"/>
                    <a:pt x="32" y="90"/>
                    <a:pt x="49" y="45"/>
                  </a:cubicBezTo>
                  <a:cubicBezTo>
                    <a:pt x="66" y="0"/>
                    <a:pt x="91" y="16"/>
                    <a:pt x="123" y="15"/>
                  </a:cubicBezTo>
                  <a:cubicBezTo>
                    <a:pt x="155" y="14"/>
                    <a:pt x="204" y="37"/>
                    <a:pt x="243" y="37"/>
                  </a:cubicBezTo>
                  <a:cubicBezTo>
                    <a:pt x="282" y="37"/>
                    <a:pt x="310" y="20"/>
                    <a:pt x="355" y="15"/>
                  </a:cubicBezTo>
                  <a:cubicBezTo>
                    <a:pt x="400" y="10"/>
                    <a:pt x="453" y="0"/>
                    <a:pt x="512" y="7"/>
                  </a:cubicBezTo>
                  <a:cubicBezTo>
                    <a:pt x="571" y="14"/>
                    <a:pt x="659" y="37"/>
                    <a:pt x="707" y="60"/>
                  </a:cubicBezTo>
                  <a:cubicBezTo>
                    <a:pt x="755" y="83"/>
                    <a:pt x="783" y="99"/>
                    <a:pt x="797" y="142"/>
                  </a:cubicBezTo>
                  <a:cubicBezTo>
                    <a:pt x="811" y="185"/>
                    <a:pt x="788" y="235"/>
                    <a:pt x="789" y="321"/>
                  </a:cubicBezTo>
                  <a:cubicBezTo>
                    <a:pt x="790" y="407"/>
                    <a:pt x="794" y="537"/>
                    <a:pt x="804" y="658"/>
                  </a:cubicBezTo>
                  <a:cubicBezTo>
                    <a:pt x="814" y="779"/>
                    <a:pt x="844" y="892"/>
                    <a:pt x="849" y="1047"/>
                  </a:cubicBezTo>
                  <a:cubicBezTo>
                    <a:pt x="854" y="1202"/>
                    <a:pt x="840" y="1394"/>
                    <a:pt x="834" y="1586"/>
                  </a:cubicBezTo>
                  <a:cubicBezTo>
                    <a:pt x="828" y="1778"/>
                    <a:pt x="805" y="1995"/>
                    <a:pt x="812" y="2199"/>
                  </a:cubicBezTo>
                  <a:cubicBezTo>
                    <a:pt x="819" y="2403"/>
                    <a:pt x="875" y="2624"/>
                    <a:pt x="879" y="2812"/>
                  </a:cubicBezTo>
                  <a:cubicBezTo>
                    <a:pt x="883" y="3000"/>
                    <a:pt x="840" y="3138"/>
                    <a:pt x="834" y="3329"/>
                  </a:cubicBezTo>
                  <a:cubicBezTo>
                    <a:pt x="828" y="3520"/>
                    <a:pt x="848" y="3836"/>
                    <a:pt x="842" y="3957"/>
                  </a:cubicBezTo>
                  <a:cubicBezTo>
                    <a:pt x="836" y="4078"/>
                    <a:pt x="833" y="4033"/>
                    <a:pt x="797" y="4054"/>
                  </a:cubicBezTo>
                  <a:cubicBezTo>
                    <a:pt x="761" y="4075"/>
                    <a:pt x="686" y="4086"/>
                    <a:pt x="625" y="4084"/>
                  </a:cubicBezTo>
                  <a:cubicBezTo>
                    <a:pt x="564" y="4082"/>
                    <a:pt x="492" y="4041"/>
                    <a:pt x="430" y="4039"/>
                  </a:cubicBezTo>
                  <a:cubicBezTo>
                    <a:pt x="368" y="4037"/>
                    <a:pt x="302" y="4057"/>
                    <a:pt x="251" y="4069"/>
                  </a:cubicBezTo>
                  <a:cubicBezTo>
                    <a:pt x="200" y="4081"/>
                    <a:pt x="162" y="4115"/>
                    <a:pt x="123" y="4114"/>
                  </a:cubicBezTo>
                  <a:cubicBezTo>
                    <a:pt x="84" y="4113"/>
                    <a:pt x="38" y="4102"/>
                    <a:pt x="19" y="4062"/>
                  </a:cubicBezTo>
                  <a:cubicBezTo>
                    <a:pt x="0" y="4022"/>
                    <a:pt x="3" y="3952"/>
                    <a:pt x="11" y="3875"/>
                  </a:cubicBezTo>
                  <a:cubicBezTo>
                    <a:pt x="19" y="3798"/>
                    <a:pt x="51" y="3710"/>
                    <a:pt x="64" y="3598"/>
                  </a:cubicBezTo>
                  <a:cubicBezTo>
                    <a:pt x="77" y="3486"/>
                    <a:pt x="83" y="3346"/>
                    <a:pt x="86" y="3201"/>
                  </a:cubicBezTo>
                  <a:close/>
                </a:path>
              </a:pathLst>
            </a:custGeom>
            <a:solidFill>
              <a:srgbClr val="9F83BD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3" name="Freeform 5"/>
            <p:cNvSpPr>
              <a:spLocks/>
            </p:cNvSpPr>
            <p:nvPr/>
          </p:nvSpPr>
          <p:spPr bwMode="auto">
            <a:xfrm>
              <a:off x="384" y="720"/>
              <a:ext cx="96" cy="576"/>
            </a:xfrm>
            <a:custGeom>
              <a:avLst/>
              <a:gdLst>
                <a:gd name="T0" fmla="*/ 92 w 110"/>
                <a:gd name="T1" fmla="*/ 0 h 842"/>
                <a:gd name="T2" fmla="*/ 81 w 110"/>
                <a:gd name="T3" fmla="*/ 170 h 842"/>
                <a:gd name="T4" fmla="*/ 51 w 110"/>
                <a:gd name="T5" fmla="*/ 362 h 842"/>
                <a:gd name="T6" fmla="*/ 74 w 110"/>
                <a:gd name="T7" fmla="*/ 539 h 842"/>
                <a:gd name="T8" fmla="*/ 88 w 110"/>
                <a:gd name="T9" fmla="*/ 709 h 842"/>
                <a:gd name="T10" fmla="*/ 110 w 110"/>
                <a:gd name="T11" fmla="*/ 842 h 842"/>
                <a:gd name="T12" fmla="*/ 81 w 110"/>
                <a:gd name="T13" fmla="*/ 768 h 842"/>
                <a:gd name="T14" fmla="*/ 59 w 110"/>
                <a:gd name="T15" fmla="*/ 716 h 842"/>
                <a:gd name="T16" fmla="*/ 29 w 110"/>
                <a:gd name="T17" fmla="*/ 598 h 842"/>
                <a:gd name="T18" fmla="*/ 0 w 110"/>
                <a:gd name="T19" fmla="*/ 414 h 842"/>
                <a:gd name="T20" fmla="*/ 22 w 110"/>
                <a:gd name="T21" fmla="*/ 251 h 842"/>
                <a:gd name="T22" fmla="*/ 51 w 110"/>
                <a:gd name="T23" fmla="*/ 81 h 842"/>
                <a:gd name="T24" fmla="*/ 92 w 110"/>
                <a:gd name="T25" fmla="*/ 0 h 842"/>
                <a:gd name="T26" fmla="*/ 0 w 110"/>
                <a:gd name="T27" fmla="*/ 0 h 842"/>
                <a:gd name="T28" fmla="*/ 110 w 110"/>
                <a:gd name="T29" fmla="*/ 842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110" h="842">
                  <a:moveTo>
                    <a:pt x="92" y="0"/>
                  </a:moveTo>
                  <a:lnTo>
                    <a:pt x="81" y="170"/>
                  </a:lnTo>
                  <a:lnTo>
                    <a:pt x="51" y="362"/>
                  </a:lnTo>
                  <a:lnTo>
                    <a:pt x="74" y="539"/>
                  </a:lnTo>
                  <a:lnTo>
                    <a:pt x="88" y="709"/>
                  </a:lnTo>
                  <a:lnTo>
                    <a:pt x="110" y="842"/>
                  </a:lnTo>
                  <a:lnTo>
                    <a:pt x="81" y="768"/>
                  </a:lnTo>
                  <a:lnTo>
                    <a:pt x="59" y="716"/>
                  </a:lnTo>
                  <a:lnTo>
                    <a:pt x="29" y="598"/>
                  </a:lnTo>
                  <a:lnTo>
                    <a:pt x="0" y="414"/>
                  </a:lnTo>
                  <a:lnTo>
                    <a:pt x="22" y="251"/>
                  </a:lnTo>
                  <a:lnTo>
                    <a:pt x="51" y="81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54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066800" y="3810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omic Sans MS" pitchFamily="66" charset="0"/>
              </a:rPr>
              <a:t>单击此处编辑母版标题样式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20574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omic Sans MS" pitchFamily="66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Comic Sans MS" pitchFamily="66" charset="0"/>
              </a:rPr>
              <a:t>第二级</a:t>
            </a:r>
          </a:p>
          <a:p>
            <a:pPr lvl="2"/>
            <a:r>
              <a:rPr lang="zh-CN" smtClean="0">
                <a:sym typeface="Comic Sans MS" pitchFamily="66" charset="0"/>
              </a:rPr>
              <a:t>第三级</a:t>
            </a:r>
          </a:p>
          <a:p>
            <a:pPr lvl="3"/>
            <a:r>
              <a:rPr lang="zh-CN" smtClean="0">
                <a:sym typeface="Comic Sans MS" pitchFamily="66" charset="0"/>
              </a:rPr>
              <a:t>第四级</a:t>
            </a:r>
          </a:p>
          <a:p>
            <a:pPr lvl="4"/>
            <a:r>
              <a:rPr lang="zh-CN" smtClean="0">
                <a:sym typeface="Comic Sans MS" pitchFamily="66" charset="0"/>
              </a:rPr>
              <a:t>第五级</a:t>
            </a: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sym typeface="Comic Sans MS" pitchFamily="66" charset="0"/>
              </a:defRPr>
            </a:lvl1pPr>
          </a:lstStyle>
          <a:p>
            <a:endParaRPr lang="zh-CN" altLang="en-US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400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sym typeface="Comic Sans MS" pitchFamily="66" charset="0"/>
              </a:defRPr>
            </a:lvl1pPr>
          </a:lstStyle>
          <a:p>
            <a:endParaRPr lang="zh-CN" altLang="en-US"/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sym typeface="Comic Sans MS" pitchFamily="66" charset="0"/>
              </a:defRPr>
            </a:lvl1pPr>
          </a:lstStyle>
          <a:p>
            <a:fld id="{C1A7D161-F51E-409F-BC83-404267198F94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  <p:grpSp>
        <p:nvGrpSpPr>
          <p:cNvPr id="2059" name="Group 4"/>
          <p:cNvGrpSpPr>
            <a:grpSpLocks/>
          </p:cNvGrpSpPr>
          <p:nvPr/>
        </p:nvGrpSpPr>
        <p:grpSpPr bwMode="auto">
          <a:xfrm flipH="1">
            <a:off x="0" y="6570663"/>
            <a:ext cx="4794250" cy="301625"/>
            <a:chOff x="0" y="0"/>
            <a:chExt cx="3116" cy="190"/>
          </a:xfrm>
        </p:grpSpPr>
        <p:sp>
          <p:nvSpPr>
            <p:cNvPr id="2060" name="Rectangle 5"/>
            <p:cNvSpPr>
              <a:spLocks noChangeArrowheads="1"/>
            </p:cNvSpPr>
            <p:nvPr/>
          </p:nvSpPr>
          <p:spPr bwMode="auto">
            <a:xfrm>
              <a:off x="192" y="2"/>
              <a:ext cx="2924" cy="188"/>
            </a:xfrm>
            <a:prstGeom prst="rect">
              <a:avLst/>
            </a:prstGeom>
            <a:solidFill>
              <a:srgbClr val="008000"/>
            </a:solidFill>
            <a:ln w="9525" cmpd="sng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zh-CN" altLang="en-US" sz="1400" b="1">
                  <a:solidFill>
                    <a:schemeClr val="bg1"/>
                  </a:solidFill>
                  <a:ea typeface="楷体_GB2312" pitchFamily="1" charset="-122"/>
                  <a:sym typeface="Comic Sans MS" pitchFamily="66" charset="0"/>
                </a:rPr>
                <a:t>西安电子科技大学  </a:t>
              </a:r>
              <a:r>
                <a:rPr lang="en-US" sz="1400" b="1">
                  <a:solidFill>
                    <a:schemeClr val="bg1"/>
                  </a:solidFill>
                  <a:ea typeface="楷体_GB2312" pitchFamily="1" charset="-122"/>
                  <a:sym typeface="Comic Sans MS" pitchFamily="66" charset="0"/>
                </a:rPr>
                <a:t>Xidian University</a:t>
              </a:r>
              <a:endParaRPr lang="zh-CN" altLang="en-US"/>
            </a:p>
          </p:txBody>
        </p:sp>
        <p:sp>
          <p:nvSpPr>
            <p:cNvPr id="2061" name="AutoShape 6"/>
            <p:cNvSpPr>
              <a:spLocks noChangeArrowheads="1"/>
            </p:cNvSpPr>
            <p:nvPr/>
          </p:nvSpPr>
          <p:spPr bwMode="auto">
            <a:xfrm flipH="1">
              <a:off x="0" y="0"/>
              <a:ext cx="187" cy="190"/>
            </a:xfrm>
            <a:prstGeom prst="rtTriangle">
              <a:avLst/>
            </a:prstGeom>
            <a:solidFill>
              <a:srgbClr val="008000"/>
            </a:solidFill>
            <a:ln w="9525" cmpd="sng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1400">
                <a:sym typeface="Comic Sans MS" pitchFamily="66" charset="0"/>
              </a:endParaRPr>
            </a:p>
          </p:txBody>
        </p:sp>
      </p:grpSp>
      <p:sp>
        <p:nvSpPr>
          <p:cNvPr id="2062" name="AutoShape 1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97625" y="6580188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ym typeface="Comic Sans MS" pitchFamily="66" charset="0"/>
            </a:endParaRPr>
          </a:p>
        </p:txBody>
      </p:sp>
      <p:sp>
        <p:nvSpPr>
          <p:cNvPr id="2063" name="AutoShape 1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1825" y="6580188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ym typeface="Comic Sans MS" pitchFamily="66" charset="0"/>
            </a:endParaRPr>
          </a:p>
        </p:txBody>
      </p:sp>
      <p:sp>
        <p:nvSpPr>
          <p:cNvPr id="2064" name="Text Box 8"/>
          <p:cNvSpPr>
            <a:spLocks noChangeArrowheads="1"/>
          </p:cNvSpPr>
          <p:nvPr/>
        </p:nvSpPr>
        <p:spPr bwMode="auto">
          <a:xfrm>
            <a:off x="7315200" y="6524625"/>
            <a:ext cx="18288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第 </a:t>
            </a:r>
            <a:fld id="{9F86951E-A1C1-4C9A-BB0F-CDAF2ACC5007}" type="slidenum">
              <a:rPr lang="en-US" sz="1400" b="1">
                <a:solidFill>
                  <a:schemeClr val="bg1"/>
                </a:solidFill>
                <a:ea typeface="楷体_GB2312" pitchFamily="1" charset="-122"/>
                <a:sym typeface="Times New Roman" pitchFamily="18" charset="0"/>
              </a:rPr>
              <a:pPr algn="ctr">
                <a:spcBef>
                  <a:spcPct val="50000"/>
                </a:spcBef>
              </a:pPr>
              <a:t>‹#›</a:t>
            </a:fld>
            <a:r>
              <a:rPr 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 </a:t>
            </a:r>
            <a:r>
              <a:rPr lang="zh-CN" alt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页</a:t>
            </a:r>
            <a:endParaRPr lang="en-US" sz="1400" b="1">
              <a:solidFill>
                <a:schemeClr val="bg1"/>
              </a:solidFill>
              <a:sym typeface="Comic Sans MS" pitchFamily="6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Comic Sans MS" pitchFamily="66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ea typeface="宋体" pitchFamily="2" charset="-122"/>
          <a:sym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ea typeface="宋体" pitchFamily="2" charset="-122"/>
          <a:sym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ea typeface="宋体" pitchFamily="2" charset="-122"/>
          <a:sym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ea typeface="宋体" pitchFamily="2" charset="-122"/>
          <a:sym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ea typeface="宋体" pitchFamily="2" charset="-122"/>
          <a:sym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ea typeface="宋体" pitchFamily="2" charset="-122"/>
          <a:sym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ea typeface="宋体" pitchFamily="2" charset="-122"/>
          <a:sym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ea typeface="宋体" pitchFamily="2" charset="-122"/>
          <a:sym typeface="Comic Sans MS" pitchFamily="66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  <a:sym typeface="Comic Sans MS" pitchFamily="66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5"/>
        </a:buBlip>
        <a:defRPr sz="2800">
          <a:solidFill>
            <a:schemeClr val="tx1"/>
          </a:solidFill>
          <a:latin typeface="+mn-lt"/>
          <a:ea typeface="+mn-ea"/>
          <a:sym typeface="Comic Sans MS" pitchFamily="66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6"/>
        </a:buBlip>
        <a:defRPr sz="2400">
          <a:solidFill>
            <a:schemeClr val="tx1"/>
          </a:solidFill>
          <a:latin typeface="+mn-lt"/>
          <a:ea typeface="+mn-ea"/>
          <a:sym typeface="Comic Sans MS" pitchFamily="66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4"/>
        </a:buBlip>
        <a:defRPr sz="2000">
          <a:solidFill>
            <a:schemeClr val="tx1"/>
          </a:solidFill>
          <a:latin typeface="+mn-lt"/>
          <a:ea typeface="+mn-ea"/>
          <a:sym typeface="Comic Sans MS" pitchFamily="66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SzPct val="60000"/>
        <a:buBlip>
          <a:blip r:embed="rId15"/>
        </a:buBlip>
        <a:defRPr sz="2000">
          <a:solidFill>
            <a:schemeClr val="tx1"/>
          </a:solidFill>
          <a:latin typeface="+mn-lt"/>
          <a:ea typeface="+mn-ea"/>
          <a:sym typeface="Comic Sans MS" pitchFamily="66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SzPct val="60000"/>
        <a:buBlip>
          <a:blip r:embed="rId15"/>
        </a:buBlip>
        <a:defRPr sz="2000">
          <a:solidFill>
            <a:schemeClr val="tx1"/>
          </a:solidFill>
          <a:latin typeface="+mn-lt"/>
          <a:ea typeface="+mn-ea"/>
          <a:sym typeface="Comic Sans MS" pitchFamily="66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SzPct val="60000"/>
        <a:buBlip>
          <a:blip r:embed="rId15"/>
        </a:buBlip>
        <a:defRPr sz="2000">
          <a:solidFill>
            <a:schemeClr val="tx1"/>
          </a:solidFill>
          <a:latin typeface="+mn-lt"/>
          <a:ea typeface="+mn-ea"/>
          <a:sym typeface="Comic Sans MS" pitchFamily="66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SzPct val="60000"/>
        <a:buBlip>
          <a:blip r:embed="rId15"/>
        </a:buBlip>
        <a:defRPr sz="2000">
          <a:solidFill>
            <a:schemeClr val="tx1"/>
          </a:solidFill>
          <a:latin typeface="+mn-lt"/>
          <a:ea typeface="+mn-ea"/>
          <a:sym typeface="Comic Sans MS" pitchFamily="66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SzPct val="60000"/>
        <a:buBlip>
          <a:blip r:embed="rId15"/>
        </a:buBlip>
        <a:defRPr sz="2000">
          <a:solidFill>
            <a:schemeClr val="tx1"/>
          </a:solidFill>
          <a:latin typeface="+mn-lt"/>
          <a:ea typeface="+mn-ea"/>
          <a:sym typeface="Comic Sans MS" pitchFamily="66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01625" y="609600"/>
            <a:ext cx="854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pitchFamily="34" charset="0"/>
              </a:rPr>
              <a:t>单击此处编辑母版标题样式</a:t>
            </a:r>
          </a:p>
        </p:txBody>
      </p:sp>
      <p:sp>
        <p:nvSpPr>
          <p:cNvPr id="3075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905000"/>
            <a:ext cx="8540750" cy="419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Arial" pitchFamily="34" charset="0"/>
              </a:rPr>
              <a:t>第二级</a:t>
            </a:r>
          </a:p>
          <a:p>
            <a:pPr lvl="2"/>
            <a:r>
              <a:rPr lang="zh-CN" smtClean="0">
                <a:sym typeface="Arial" pitchFamily="34" charset="0"/>
              </a:rPr>
              <a:t>第三级</a:t>
            </a:r>
          </a:p>
          <a:p>
            <a:pPr lvl="3"/>
            <a:r>
              <a:rPr lang="zh-CN" smtClean="0">
                <a:sym typeface="Arial" pitchFamily="34" charset="0"/>
              </a:rPr>
              <a:t>第四级</a:t>
            </a:r>
          </a:p>
          <a:p>
            <a:pPr lvl="4"/>
            <a:r>
              <a:rPr lang="zh-CN" smtClean="0">
                <a:sym typeface="Arial" pitchFamily="34" charset="0"/>
              </a:rPr>
              <a:t>第五级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sym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sym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sym typeface="Arial" pitchFamily="34" charset="0"/>
              </a:defRPr>
            </a:lvl1pPr>
          </a:lstStyle>
          <a:p>
            <a:fld id="{D6234807-C86E-45AA-B72A-9519A87F8624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  <p:grpSp>
        <p:nvGrpSpPr>
          <p:cNvPr id="3079" name="Group 4"/>
          <p:cNvGrpSpPr>
            <a:grpSpLocks/>
          </p:cNvGrpSpPr>
          <p:nvPr/>
        </p:nvGrpSpPr>
        <p:grpSpPr bwMode="auto">
          <a:xfrm flipH="1">
            <a:off x="0" y="6570663"/>
            <a:ext cx="4794250" cy="301625"/>
            <a:chOff x="0" y="0"/>
            <a:chExt cx="3116" cy="190"/>
          </a:xfrm>
        </p:grpSpPr>
        <p:sp>
          <p:nvSpPr>
            <p:cNvPr id="3080" name="Rectangle 5"/>
            <p:cNvSpPr>
              <a:spLocks noChangeArrowheads="1"/>
            </p:cNvSpPr>
            <p:nvPr/>
          </p:nvSpPr>
          <p:spPr bwMode="auto">
            <a:xfrm>
              <a:off x="192" y="2"/>
              <a:ext cx="2924" cy="188"/>
            </a:xfrm>
            <a:prstGeom prst="rect">
              <a:avLst/>
            </a:prstGeom>
            <a:solidFill>
              <a:srgbClr val="008000"/>
            </a:solidFill>
            <a:ln w="9525" cmpd="sng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zh-CN" altLang="en-US" sz="1400" b="1">
                  <a:solidFill>
                    <a:schemeClr val="bg1"/>
                  </a:solidFill>
                  <a:ea typeface="楷体_GB2312" pitchFamily="1" charset="-122"/>
                  <a:sym typeface="Arial" pitchFamily="34" charset="0"/>
                </a:rPr>
                <a:t>西安电子科技大学  </a:t>
              </a:r>
              <a:r>
                <a:rPr lang="en-US" sz="1400" b="1">
                  <a:solidFill>
                    <a:schemeClr val="bg1"/>
                  </a:solidFill>
                  <a:ea typeface="楷体_GB2312" pitchFamily="1" charset="-122"/>
                  <a:sym typeface="Arial" pitchFamily="34" charset="0"/>
                </a:rPr>
                <a:t>Xidian University</a:t>
              </a:r>
              <a:endParaRPr lang="zh-CN" altLang="en-US"/>
            </a:p>
          </p:txBody>
        </p:sp>
        <p:sp>
          <p:nvSpPr>
            <p:cNvPr id="3081" name="AutoShape 6"/>
            <p:cNvSpPr>
              <a:spLocks noChangeArrowheads="1"/>
            </p:cNvSpPr>
            <p:nvPr/>
          </p:nvSpPr>
          <p:spPr bwMode="auto">
            <a:xfrm flipH="1">
              <a:off x="0" y="0"/>
              <a:ext cx="187" cy="190"/>
            </a:xfrm>
            <a:prstGeom prst="rtTriangle">
              <a:avLst/>
            </a:prstGeom>
            <a:solidFill>
              <a:srgbClr val="008000"/>
            </a:solidFill>
            <a:ln w="9525" cmpd="sng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1400">
                <a:sym typeface="Arial" pitchFamily="34" charset="0"/>
              </a:endParaRPr>
            </a:p>
          </p:txBody>
        </p:sp>
      </p:grpSp>
      <p:sp>
        <p:nvSpPr>
          <p:cNvPr id="3082" name="AutoShape 1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97625" y="6580188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ym typeface="Arial" pitchFamily="34" charset="0"/>
            </a:endParaRPr>
          </a:p>
        </p:txBody>
      </p:sp>
      <p:sp>
        <p:nvSpPr>
          <p:cNvPr id="3083" name="AutoShape 1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1825" y="6580188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ym typeface="Arial" pitchFamily="34" charset="0"/>
            </a:endParaRPr>
          </a:p>
        </p:txBody>
      </p:sp>
      <p:sp>
        <p:nvSpPr>
          <p:cNvPr id="3084" name="Text Box 8"/>
          <p:cNvSpPr>
            <a:spLocks noChangeArrowheads="1"/>
          </p:cNvSpPr>
          <p:nvPr/>
        </p:nvSpPr>
        <p:spPr bwMode="auto">
          <a:xfrm>
            <a:off x="7315200" y="6524625"/>
            <a:ext cx="18288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第 </a:t>
            </a:r>
            <a:fld id="{1AFA6F17-0565-4949-8D27-FECC58FFBB82}" type="slidenum">
              <a:rPr lang="en-US" sz="1400" b="1">
                <a:solidFill>
                  <a:schemeClr val="bg1"/>
                </a:solidFill>
                <a:ea typeface="楷体_GB2312" pitchFamily="1" charset="-122"/>
                <a:sym typeface="Times New Roman" pitchFamily="18" charset="0"/>
              </a:rPr>
              <a:pPr algn="ctr">
                <a:spcBef>
                  <a:spcPct val="50000"/>
                </a:spcBef>
              </a:pPr>
              <a:t>‹#›</a:t>
            </a:fld>
            <a:r>
              <a:rPr 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 </a:t>
            </a:r>
            <a:r>
              <a:rPr lang="zh-CN" alt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页</a:t>
            </a:r>
            <a:endParaRPr lang="en-US" sz="1400" b="1">
              <a:solidFill>
                <a:schemeClr val="bg1"/>
              </a:solidFill>
              <a:sym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"/>
        <a:defRPr sz="2800">
          <a:solidFill>
            <a:schemeClr val="tx1"/>
          </a:solidFill>
          <a:latin typeface="+mn-lt"/>
          <a:ea typeface="+mn-ea"/>
          <a:sym typeface="Arial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  <a:sym typeface="Arial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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C3D6DD"/>
            </a:gs>
            <a:gs pos="100000">
              <a:srgbClr val="FFFFFF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-66675" y="-7938"/>
            <a:ext cx="1514475" cy="6916738"/>
            <a:chOff x="0" y="0"/>
            <a:chExt cx="958" cy="4361"/>
          </a:xfrm>
        </p:grpSpPr>
        <p:grpSp>
          <p:nvGrpSpPr>
            <p:cNvPr id="4099" name="Group 3"/>
            <p:cNvGrpSpPr>
              <a:grpSpLocks/>
            </p:cNvGrpSpPr>
            <p:nvPr/>
          </p:nvGrpSpPr>
          <p:grpSpPr bwMode="auto">
            <a:xfrm>
              <a:off x="0" y="0"/>
              <a:ext cx="958" cy="4361"/>
              <a:chOff x="0" y="0"/>
              <a:chExt cx="958" cy="4361"/>
            </a:xfrm>
          </p:grpSpPr>
          <p:sp>
            <p:nvSpPr>
              <p:cNvPr id="4100" name="Rectangle 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958" cy="43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lang="en-US" sz="1800">
                    <a:solidFill>
                      <a:srgbClr val="000000"/>
                    </a:solidFill>
                    <a:sym typeface="Arial" pitchFamily="34" charset="0"/>
                  </a:rPr>
                  <a:t>             </a:t>
                </a:r>
                <a:endParaRPr lang="zh-CN" altLang="en-US"/>
              </a:p>
            </p:txBody>
          </p:sp>
          <p:pic>
            <p:nvPicPr>
              <p:cNvPr id="4101" name="Picture 5"/>
              <p:cNvPicPr>
                <a:picLocks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" y="117"/>
                <a:ext cx="920" cy="1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02" name="Rectangle 6"/>
              <p:cNvSpPr>
                <a:spLocks noChangeArrowheads="1"/>
              </p:cNvSpPr>
              <p:nvPr/>
            </p:nvSpPr>
            <p:spPr bwMode="auto">
              <a:xfrm>
                <a:off x="0" y="1200"/>
                <a:ext cx="958" cy="3159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3D6DD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sym typeface="Arial" pitchFamily="34" charset="0"/>
                </a:endParaRPr>
              </a:p>
            </p:txBody>
          </p:sp>
        </p:grpSp>
        <p:sp>
          <p:nvSpPr>
            <p:cNvPr id="4103" name="Rectangle 7"/>
            <p:cNvSpPr>
              <a:spLocks noChangeArrowheads="1"/>
            </p:cNvSpPr>
            <p:nvPr/>
          </p:nvSpPr>
          <p:spPr bwMode="auto">
            <a:xfrm>
              <a:off x="142" y="1353"/>
              <a:ext cx="96" cy="2975"/>
            </a:xfrm>
            <a:prstGeom prst="rect">
              <a:avLst/>
            </a:prstGeom>
            <a:solidFill>
              <a:srgbClr val="C3D6DD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>
                <a:solidFill>
                  <a:srgbClr val="000000"/>
                </a:solidFill>
                <a:sym typeface="Arial" pitchFamily="34" charset="0"/>
              </a:endParaRPr>
            </a:p>
          </p:txBody>
        </p:sp>
        <p:sp>
          <p:nvSpPr>
            <p:cNvPr id="4104" name="Rectangle 8"/>
            <p:cNvSpPr>
              <a:spLocks noChangeArrowheads="1"/>
            </p:cNvSpPr>
            <p:nvPr/>
          </p:nvSpPr>
          <p:spPr bwMode="auto">
            <a:xfrm>
              <a:off x="334" y="1593"/>
              <a:ext cx="96" cy="2735"/>
            </a:xfrm>
            <a:prstGeom prst="rect">
              <a:avLst/>
            </a:prstGeom>
            <a:solidFill>
              <a:srgbClr val="C3D6DD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>
                <a:solidFill>
                  <a:srgbClr val="000000"/>
                </a:solidFill>
                <a:sym typeface="Arial" pitchFamily="34" charset="0"/>
              </a:endParaRPr>
            </a:p>
          </p:txBody>
        </p:sp>
        <p:sp>
          <p:nvSpPr>
            <p:cNvPr id="4105" name="Rectangle 9"/>
            <p:cNvSpPr>
              <a:spLocks noChangeArrowheads="1"/>
            </p:cNvSpPr>
            <p:nvPr/>
          </p:nvSpPr>
          <p:spPr bwMode="auto">
            <a:xfrm>
              <a:off x="526" y="2361"/>
              <a:ext cx="96" cy="1967"/>
            </a:xfrm>
            <a:prstGeom prst="rect">
              <a:avLst/>
            </a:prstGeom>
            <a:solidFill>
              <a:srgbClr val="C3D6DD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>
                <a:solidFill>
                  <a:srgbClr val="000000"/>
                </a:solidFill>
                <a:sym typeface="Arial" pitchFamily="34" charset="0"/>
              </a:endParaRPr>
            </a:p>
          </p:txBody>
        </p:sp>
        <p:sp>
          <p:nvSpPr>
            <p:cNvPr id="4106" name="Rectangle 10"/>
            <p:cNvSpPr>
              <a:spLocks noChangeArrowheads="1"/>
            </p:cNvSpPr>
            <p:nvPr/>
          </p:nvSpPr>
          <p:spPr bwMode="auto">
            <a:xfrm>
              <a:off x="718" y="2217"/>
              <a:ext cx="96" cy="2111"/>
            </a:xfrm>
            <a:prstGeom prst="rect">
              <a:avLst/>
            </a:prstGeom>
            <a:solidFill>
              <a:srgbClr val="C3D6DD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>
                <a:solidFill>
                  <a:srgbClr val="000000"/>
                </a:solidFill>
                <a:sym typeface="Arial" pitchFamily="34" charset="0"/>
              </a:endParaRPr>
            </a:p>
          </p:txBody>
        </p:sp>
      </p:grpSp>
      <p:sp>
        <p:nvSpPr>
          <p:cNvPr id="4107" name="Rectangle 1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2954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Times New Roman" pitchFamily="18" charset="0"/>
              </a:rPr>
              <a:t>单击此处编辑母版标题样式</a:t>
            </a:r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Arial" pitchFamily="34" charset="0"/>
              </a:rPr>
              <a:t>第二级</a:t>
            </a:r>
          </a:p>
          <a:p>
            <a:pPr lvl="2"/>
            <a:r>
              <a:rPr lang="zh-CN" smtClean="0">
                <a:sym typeface="Arial" pitchFamily="34" charset="0"/>
              </a:rPr>
              <a:t>第三级</a:t>
            </a:r>
          </a:p>
          <a:p>
            <a:pPr lvl="3"/>
            <a:r>
              <a:rPr lang="zh-CN" smtClean="0">
                <a:sym typeface="Arial" pitchFamily="34" charset="0"/>
              </a:rPr>
              <a:t>第四级</a:t>
            </a:r>
          </a:p>
          <a:p>
            <a:pPr lvl="4"/>
            <a:r>
              <a:rPr lang="zh-CN" smtClean="0">
                <a:sym typeface="Arial" pitchFamily="34" charset="0"/>
              </a:rPr>
              <a:t>第五级</a:t>
            </a: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  <a:latin typeface="+mn-lt"/>
                <a:sym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2"/>
                </a:solidFill>
                <a:latin typeface="+mn-lt"/>
                <a:sym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  <a:sym typeface="Arial" pitchFamily="34" charset="0"/>
              </a:defRPr>
            </a:lvl1pPr>
          </a:lstStyle>
          <a:p>
            <a:fld id="{FA1F9B6B-1B3A-4616-BE33-3C8F6F68A960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4112" name="Group 4"/>
          <p:cNvGrpSpPr>
            <a:grpSpLocks/>
          </p:cNvGrpSpPr>
          <p:nvPr/>
        </p:nvGrpSpPr>
        <p:grpSpPr bwMode="auto">
          <a:xfrm flipH="1">
            <a:off x="0" y="6570663"/>
            <a:ext cx="4794250" cy="301625"/>
            <a:chOff x="0" y="0"/>
            <a:chExt cx="3116" cy="190"/>
          </a:xfrm>
        </p:grpSpPr>
        <p:sp>
          <p:nvSpPr>
            <p:cNvPr id="4113" name="Rectangle 5"/>
            <p:cNvSpPr>
              <a:spLocks noChangeArrowheads="1"/>
            </p:cNvSpPr>
            <p:nvPr/>
          </p:nvSpPr>
          <p:spPr bwMode="auto">
            <a:xfrm>
              <a:off x="192" y="2"/>
              <a:ext cx="2924" cy="188"/>
            </a:xfrm>
            <a:prstGeom prst="rect">
              <a:avLst/>
            </a:prstGeom>
            <a:solidFill>
              <a:srgbClr val="008000"/>
            </a:solidFill>
            <a:ln w="9525" cmpd="sng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zh-CN" altLang="en-US" sz="1400" b="1">
                  <a:solidFill>
                    <a:schemeClr val="bg1"/>
                  </a:solidFill>
                  <a:ea typeface="楷体_GB2312" pitchFamily="1" charset="-122"/>
                  <a:sym typeface="Arial" pitchFamily="34" charset="0"/>
                </a:rPr>
                <a:t>西安电子科技大学  </a:t>
              </a:r>
              <a:r>
                <a:rPr lang="en-US" sz="1400" b="1">
                  <a:solidFill>
                    <a:schemeClr val="bg1"/>
                  </a:solidFill>
                  <a:ea typeface="楷体_GB2312" pitchFamily="1" charset="-122"/>
                  <a:sym typeface="Arial" pitchFamily="34" charset="0"/>
                </a:rPr>
                <a:t>Xidian University</a:t>
              </a:r>
              <a:endParaRPr lang="zh-CN" altLang="en-US"/>
            </a:p>
          </p:txBody>
        </p:sp>
        <p:sp>
          <p:nvSpPr>
            <p:cNvPr id="4114" name="AutoShape 6"/>
            <p:cNvSpPr>
              <a:spLocks noChangeArrowheads="1"/>
            </p:cNvSpPr>
            <p:nvPr/>
          </p:nvSpPr>
          <p:spPr bwMode="auto">
            <a:xfrm flipH="1">
              <a:off x="0" y="0"/>
              <a:ext cx="187" cy="190"/>
            </a:xfrm>
            <a:prstGeom prst="rtTriangle">
              <a:avLst/>
            </a:prstGeom>
            <a:solidFill>
              <a:srgbClr val="008000"/>
            </a:solidFill>
            <a:ln w="9525" cmpd="sng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1400">
                <a:sym typeface="Arial" pitchFamily="34" charset="0"/>
              </a:endParaRPr>
            </a:p>
          </p:txBody>
        </p:sp>
      </p:grpSp>
      <p:sp>
        <p:nvSpPr>
          <p:cNvPr id="4115" name="AutoShape 1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97625" y="6580188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ym typeface="Arial" pitchFamily="34" charset="0"/>
            </a:endParaRPr>
          </a:p>
        </p:txBody>
      </p:sp>
      <p:sp>
        <p:nvSpPr>
          <p:cNvPr id="4116" name="AutoShape 1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1825" y="6580188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ym typeface="Arial" pitchFamily="34" charset="0"/>
            </a:endParaRPr>
          </a:p>
        </p:txBody>
      </p:sp>
      <p:sp>
        <p:nvSpPr>
          <p:cNvPr id="4117" name="Text Box 8"/>
          <p:cNvSpPr>
            <a:spLocks noChangeArrowheads="1"/>
          </p:cNvSpPr>
          <p:nvPr/>
        </p:nvSpPr>
        <p:spPr bwMode="auto">
          <a:xfrm>
            <a:off x="7315200" y="6524625"/>
            <a:ext cx="18288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第 </a:t>
            </a:r>
            <a:fld id="{EBD5D12C-3DF3-4393-A99E-4D91663E22E7}" type="slidenum">
              <a:rPr lang="en-US" sz="1400" b="1">
                <a:solidFill>
                  <a:schemeClr val="bg1"/>
                </a:solidFill>
                <a:ea typeface="楷体_GB2312" pitchFamily="1" charset="-122"/>
                <a:sym typeface="Times New Roman" pitchFamily="18" charset="0"/>
              </a:rPr>
              <a:pPr algn="ctr">
                <a:spcBef>
                  <a:spcPct val="50000"/>
                </a:spcBef>
              </a:pPr>
              <a:t>‹#›</a:t>
            </a:fld>
            <a:r>
              <a:rPr 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 </a:t>
            </a:r>
            <a:r>
              <a:rPr lang="zh-CN" alt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页</a:t>
            </a:r>
            <a:endParaRPr lang="en-US" sz="1400" b="1">
              <a:solidFill>
                <a:schemeClr val="bg1"/>
              </a:solidFill>
              <a:sym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+mj-lt"/>
          <a:ea typeface="+mj-ea"/>
          <a:cs typeface="+mj-cs"/>
          <a:sym typeface="Times New Roman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–"/>
        <a:defRPr sz="2800">
          <a:solidFill>
            <a:schemeClr val="tx1"/>
          </a:solidFill>
          <a:latin typeface="+mn-lt"/>
          <a:ea typeface="+mn-ea"/>
          <a:sym typeface="Arial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2400">
          <a:solidFill>
            <a:schemeClr val="tx1"/>
          </a:solidFill>
          <a:latin typeface="+mn-lt"/>
          <a:ea typeface="+mn-ea"/>
          <a:sym typeface="Arial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–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file:///D:\TC\TC.EXE" TargetMode="External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5"/>
          <p:cNvSpPr>
            <a:spLocks noChangeArrowheads="1"/>
          </p:cNvSpPr>
          <p:nvPr/>
        </p:nvSpPr>
        <p:spPr bwMode="auto">
          <a:xfrm>
            <a:off x="2843213" y="620713"/>
            <a:ext cx="5334000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8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第八章 指  针</a:t>
            </a:r>
            <a:endParaRPr lang="zh-CN" altLang="en-US"/>
          </a:p>
        </p:txBody>
      </p:sp>
      <p:sp>
        <p:nvSpPr>
          <p:cNvPr id="6147" name="Rectangle 7"/>
          <p:cNvSpPr>
            <a:spLocks noChangeArrowheads="1"/>
          </p:cNvSpPr>
          <p:nvPr/>
        </p:nvSpPr>
        <p:spPr bwMode="auto">
          <a:xfrm>
            <a:off x="1733550" y="2514600"/>
            <a:ext cx="31988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0000FF"/>
                </a:solidFill>
                <a:sym typeface="Times New Roman" pitchFamily="18" charset="0"/>
              </a:rPr>
              <a:t>1. </a:t>
            </a:r>
            <a:r>
              <a:rPr lang="zh-CN" altLang="en-US" sz="2800" b="1">
                <a:solidFill>
                  <a:srgbClr val="0000FF"/>
                </a:solidFill>
                <a:sym typeface="Times New Roman" pitchFamily="18" charset="0"/>
              </a:rPr>
              <a:t>理解指针的概念</a:t>
            </a:r>
            <a:endParaRPr lang="zh-CN" altLang="en-US"/>
          </a:p>
        </p:txBody>
      </p:sp>
      <p:sp>
        <p:nvSpPr>
          <p:cNvPr id="6148" name="Rectangle 8"/>
          <p:cNvSpPr>
            <a:spLocks noChangeArrowheads="1"/>
          </p:cNvSpPr>
          <p:nvPr/>
        </p:nvSpPr>
        <p:spPr bwMode="auto">
          <a:xfrm>
            <a:off x="1733550" y="3122613"/>
            <a:ext cx="6248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>
              <a:spcBef>
                <a:spcPct val="50000"/>
              </a:spcBef>
            </a:pPr>
            <a:r>
              <a:rPr lang="en-US" sz="2800" b="1">
                <a:solidFill>
                  <a:srgbClr val="0000FF"/>
                </a:solidFill>
                <a:sym typeface="Times New Roman" pitchFamily="18" charset="0"/>
              </a:rPr>
              <a:t>2. </a:t>
            </a:r>
            <a:r>
              <a:rPr lang="zh-CN" altLang="en-US" sz="2800" b="1">
                <a:solidFill>
                  <a:srgbClr val="0000FF"/>
                </a:solidFill>
                <a:sym typeface="Times New Roman" pitchFamily="18" charset="0"/>
              </a:rPr>
              <a:t>学会使用各种指针变量</a:t>
            </a:r>
            <a:br>
              <a:rPr lang="zh-CN" altLang="en-US" sz="2800" b="1">
                <a:solidFill>
                  <a:srgbClr val="0000FF"/>
                </a:solidFill>
                <a:sym typeface="Times New Roman" pitchFamily="18" charset="0"/>
              </a:rPr>
            </a:br>
            <a:endParaRPr lang="zh-CN" altLang="en-US" sz="2800" b="1">
              <a:solidFill>
                <a:srgbClr val="0000FF"/>
              </a:solidFill>
              <a:sym typeface="Times New Roman" pitchFamily="18" charset="0"/>
            </a:endParaRPr>
          </a:p>
        </p:txBody>
      </p:sp>
      <p:sp>
        <p:nvSpPr>
          <p:cNvPr id="6149" name="Rectangle 9"/>
          <p:cNvSpPr>
            <a:spLocks noChangeArrowheads="1"/>
          </p:cNvSpPr>
          <p:nvPr/>
        </p:nvSpPr>
        <p:spPr bwMode="auto">
          <a:xfrm>
            <a:off x="1763713" y="3789363"/>
            <a:ext cx="601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0000FF"/>
                </a:solidFill>
                <a:sym typeface="Times New Roman" pitchFamily="18" charset="0"/>
              </a:rPr>
              <a:t>3. </a:t>
            </a:r>
            <a:r>
              <a:rPr lang="zh-CN" altLang="en-US" sz="2800" b="1">
                <a:solidFill>
                  <a:srgbClr val="0000FF"/>
                </a:solidFill>
                <a:sym typeface="Times New Roman" pitchFamily="18" charset="0"/>
              </a:rPr>
              <a:t>掌握指针与字符串的应用</a:t>
            </a:r>
            <a:endParaRPr lang="zh-CN" altLang="en-US"/>
          </a:p>
        </p:txBody>
      </p:sp>
      <p:sp>
        <p:nvSpPr>
          <p:cNvPr id="6150" name="Rectangle 10"/>
          <p:cNvSpPr>
            <a:spLocks noChangeArrowheads="1"/>
          </p:cNvSpPr>
          <p:nvPr/>
        </p:nvSpPr>
        <p:spPr bwMode="auto">
          <a:xfrm>
            <a:off x="1763713" y="4437063"/>
            <a:ext cx="57531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0000FF"/>
                </a:solidFill>
                <a:sym typeface="Times New Roman" pitchFamily="18" charset="0"/>
              </a:rPr>
              <a:t>4. </a:t>
            </a:r>
            <a:r>
              <a:rPr lang="zh-CN" altLang="en-US" sz="2800" b="1">
                <a:solidFill>
                  <a:srgbClr val="0000FF"/>
                </a:solidFill>
                <a:sym typeface="Times New Roman" pitchFamily="18" charset="0"/>
              </a:rPr>
              <a:t>学会将指针用于程序设计。</a:t>
            </a:r>
            <a:endParaRPr lang="zh-CN" altLang="en-US"/>
          </a:p>
        </p:txBody>
      </p:sp>
      <p:grpSp>
        <p:nvGrpSpPr>
          <p:cNvPr id="6151" name="Group 25"/>
          <p:cNvGrpSpPr>
            <a:grpSpLocks/>
          </p:cNvGrpSpPr>
          <p:nvPr/>
        </p:nvGrpSpPr>
        <p:grpSpPr bwMode="auto">
          <a:xfrm>
            <a:off x="6156325" y="2420938"/>
            <a:ext cx="2987675" cy="1768475"/>
            <a:chOff x="0" y="0"/>
            <a:chExt cx="1882" cy="1114"/>
          </a:xfrm>
        </p:grpSpPr>
        <p:sp>
          <p:nvSpPr>
            <p:cNvPr id="6152" name="Text Box 23"/>
            <p:cNvSpPr>
              <a:spLocks noChangeArrowheads="1"/>
            </p:cNvSpPr>
            <p:nvPr/>
          </p:nvSpPr>
          <p:spPr bwMode="auto">
            <a:xfrm>
              <a:off x="113" y="0"/>
              <a:ext cx="1769" cy="1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002060"/>
                  </a:solidFill>
                  <a:sym typeface="Times New Roman" pitchFamily="18" charset="0"/>
                </a:rPr>
                <a:t>指向简单变量的指针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002060"/>
                  </a:solidFill>
                  <a:sym typeface="Times New Roman" pitchFamily="18" charset="0"/>
                </a:rPr>
                <a:t>指向数组的指针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002060"/>
                  </a:solidFill>
                  <a:sym typeface="Times New Roman" pitchFamily="18" charset="0"/>
                </a:rPr>
                <a:t>指向函数的指针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002060"/>
                  </a:solidFill>
                  <a:sym typeface="Times New Roman" pitchFamily="18" charset="0"/>
                </a:rPr>
                <a:t>指针数组</a:t>
              </a:r>
              <a:endParaRPr lang="zh-CN" altLang="en-US"/>
            </a:p>
          </p:txBody>
        </p:sp>
        <p:sp>
          <p:nvSpPr>
            <p:cNvPr id="6153" name="AutoShape 24"/>
            <p:cNvSpPr>
              <a:spLocks/>
            </p:cNvSpPr>
            <p:nvPr/>
          </p:nvSpPr>
          <p:spPr bwMode="auto">
            <a:xfrm>
              <a:off x="0" y="136"/>
              <a:ext cx="181" cy="907"/>
            </a:xfrm>
            <a:prstGeom prst="leftBrace">
              <a:avLst>
                <a:gd name="adj1" fmla="val 41759"/>
                <a:gd name="adj2" fmla="val 50000"/>
              </a:avLst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  <a:sym typeface="Times New Roman" pitchFamily="18" charset="0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64"/>
          <p:cNvSpPr>
            <a:spLocks noChangeArrowheads="1"/>
          </p:cNvSpPr>
          <p:nvPr/>
        </p:nvSpPr>
        <p:spPr bwMode="auto">
          <a:xfrm>
            <a:off x="179388" y="3973513"/>
            <a:ext cx="647700" cy="608012"/>
          </a:xfrm>
          <a:prstGeom prst="irregularSeal1">
            <a:avLst/>
          </a:prstGeom>
          <a:solidFill>
            <a:srgbClr val="FF0000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>
                <a:solidFill>
                  <a:srgbClr val="FFFF00"/>
                </a:solidFill>
                <a:ea typeface="隶书" pitchFamily="49" charset="-122"/>
              </a:rPr>
              <a:t>注意</a:t>
            </a:r>
            <a:endParaRPr lang="zh-CN" altLang="en-US"/>
          </a:p>
        </p:txBody>
      </p:sp>
      <p:grpSp>
        <p:nvGrpSpPr>
          <p:cNvPr id="15363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15364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15365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366" name="Rectangle 16"/>
          <p:cNvSpPr>
            <a:spLocks noChangeArrowheads="1"/>
          </p:cNvSpPr>
          <p:nvPr/>
        </p:nvSpPr>
        <p:spPr bwMode="auto">
          <a:xfrm>
            <a:off x="-82550" y="765175"/>
            <a:ext cx="8612188" cy="111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spcBef>
                <a:spcPct val="20000"/>
              </a:spcBef>
              <a:buClr>
                <a:srgbClr val="9900CC"/>
              </a:buClr>
              <a:buSzPct val="70000"/>
              <a:buFont typeface="Wingdings" pitchFamily="2" charset="2"/>
              <a:buChar char="n"/>
            </a:pP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　</a:t>
            </a:r>
            <a:r>
              <a:rPr lang="zh-CN" altLang="en-US" b="1">
                <a:solidFill>
                  <a:srgbClr val="A50021"/>
                </a:solidFill>
                <a:sym typeface="Arial" pitchFamily="34" charset="0"/>
              </a:rPr>
              <a:t>指针变量的定义</a:t>
            </a:r>
          </a:p>
          <a:p>
            <a:pPr lvl="2">
              <a:spcBef>
                <a:spcPct val="20000"/>
              </a:spcBef>
            </a:pP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一般形式： 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[</a:t>
            </a:r>
            <a:r>
              <a:rPr lang="zh-CN" altLang="en-US">
                <a:solidFill>
                  <a:schemeClr val="tx2"/>
                </a:solidFill>
                <a:sym typeface="Arial" pitchFamily="34" charset="0"/>
              </a:rPr>
              <a:t>存储类型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]</a:t>
            </a:r>
            <a:r>
              <a:rPr lang="en-US">
                <a:solidFill>
                  <a:schemeClr val="tx2"/>
                </a:solidFill>
                <a:sym typeface="Arial" pitchFamily="34" charset="0"/>
              </a:rPr>
              <a:t>    </a:t>
            </a:r>
            <a:r>
              <a:rPr lang="zh-CN" altLang="en-US">
                <a:solidFill>
                  <a:schemeClr val="tx2"/>
                </a:solidFill>
                <a:sym typeface="Arial" pitchFamily="34" charset="0"/>
              </a:rPr>
              <a:t>数据类型   </a:t>
            </a:r>
            <a:r>
              <a:rPr lang="zh-CN" altLang="en-US">
                <a:solidFill>
                  <a:schemeClr val="accent2"/>
                </a:solidFill>
                <a:sym typeface="Arial" pitchFamily="34" charset="0"/>
              </a:rPr>
              <a:t>*</a:t>
            </a:r>
            <a:r>
              <a:rPr lang="zh-CN" altLang="en-US">
                <a:solidFill>
                  <a:schemeClr val="tx2"/>
                </a:solidFill>
                <a:sym typeface="Arial" pitchFamily="34" charset="0"/>
              </a:rPr>
              <a:t>指针名；</a:t>
            </a:r>
            <a:endParaRPr lang="zh-CN" altLang="en-US"/>
          </a:p>
        </p:txBody>
      </p:sp>
      <p:sp>
        <p:nvSpPr>
          <p:cNvPr id="15367" name="AutoShape 51"/>
          <p:cNvSpPr>
            <a:spLocks/>
          </p:cNvSpPr>
          <p:nvPr/>
        </p:nvSpPr>
        <p:spPr bwMode="auto">
          <a:xfrm>
            <a:off x="6889750" y="1917700"/>
            <a:ext cx="1714500" cy="444500"/>
          </a:xfrm>
          <a:prstGeom prst="wedgeRoundRectCallout">
            <a:avLst>
              <a:gd name="adj1" fmla="val -52227"/>
              <a:gd name="adj2" fmla="val -120764"/>
              <a:gd name="adj3" fmla="val 16667"/>
            </a:avLst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007A77"/>
                </a:solidFill>
                <a:ea typeface="隶书" pitchFamily="49" charset="-122"/>
              </a:rPr>
              <a:t>合法标识符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5368" name="AutoShape 52"/>
          <p:cNvSpPr>
            <a:spLocks/>
          </p:cNvSpPr>
          <p:nvPr/>
        </p:nvSpPr>
        <p:spPr bwMode="auto">
          <a:xfrm>
            <a:off x="179388" y="1884363"/>
            <a:ext cx="3032125" cy="444500"/>
          </a:xfrm>
          <a:prstGeom prst="wedgeRoundRectCallout">
            <a:avLst>
              <a:gd name="adj1" fmla="val 29231"/>
              <a:gd name="adj2" fmla="val -97287"/>
              <a:gd name="adj3" fmla="val 16667"/>
            </a:avLst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007A77"/>
                </a:solidFill>
                <a:ea typeface="隶书" pitchFamily="49" charset="-122"/>
              </a:rPr>
              <a:t>指针变量本身的存储类型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5369" name="AutoShape 53"/>
          <p:cNvSpPr>
            <a:spLocks/>
          </p:cNvSpPr>
          <p:nvPr/>
        </p:nvSpPr>
        <p:spPr bwMode="auto">
          <a:xfrm>
            <a:off x="3441700" y="1903413"/>
            <a:ext cx="3290888" cy="446087"/>
          </a:xfrm>
          <a:prstGeom prst="wedgeRoundRectCallout">
            <a:avLst>
              <a:gd name="adj1" fmla="val -11236"/>
              <a:gd name="adj2" fmla="val -108028"/>
              <a:gd name="adj3" fmla="val 16667"/>
            </a:avLst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007A77"/>
                </a:solidFill>
                <a:ea typeface="隶书" pitchFamily="49" charset="-122"/>
              </a:rPr>
              <a:t>指针的目标变量的数据类型</a:t>
            </a:r>
            <a:endParaRPr lang="zh-CN" altLang="en-US"/>
          </a:p>
        </p:txBody>
      </p:sp>
      <p:sp>
        <p:nvSpPr>
          <p:cNvPr id="15370" name="AutoShape 54"/>
          <p:cNvSpPr>
            <a:spLocks/>
          </p:cNvSpPr>
          <p:nvPr/>
        </p:nvSpPr>
        <p:spPr bwMode="auto">
          <a:xfrm>
            <a:off x="6543675" y="333375"/>
            <a:ext cx="2298700" cy="784225"/>
          </a:xfrm>
          <a:prstGeom prst="wedgeRoundRectCallout">
            <a:avLst>
              <a:gd name="adj1" fmla="val -75903"/>
              <a:gd name="adj2" fmla="val 62556"/>
              <a:gd name="adj3" fmla="val 16667"/>
            </a:avLst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007A77"/>
                </a:solidFill>
                <a:ea typeface="隶书" pitchFamily="49" charset="-122"/>
              </a:rPr>
              <a:t>表示定义指针变量</a:t>
            </a:r>
          </a:p>
          <a:p>
            <a:pPr algn="ctr"/>
            <a:r>
              <a:rPr lang="zh-CN" altLang="en-US" sz="2000">
                <a:solidFill>
                  <a:srgbClr val="007A77"/>
                </a:solidFill>
                <a:ea typeface="隶书" pitchFamily="49" charset="-122"/>
              </a:rPr>
              <a:t>不是‘*’运算符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5371" name="Text Box 55"/>
          <p:cNvSpPr>
            <a:spLocks/>
          </p:cNvSpPr>
          <p:nvPr/>
        </p:nvSpPr>
        <p:spPr bwMode="auto">
          <a:xfrm>
            <a:off x="2051050" y="2728913"/>
            <a:ext cx="3346450" cy="1225550"/>
          </a:xfrm>
          <a:prstGeom prst="rect">
            <a:avLst/>
          </a:prstGeom>
          <a:solidFill>
            <a:srgbClr val="CCFFFF"/>
          </a:solidFill>
          <a:ln w="38100" cmpd="sng">
            <a:solidFill>
              <a:srgbClr val="FF990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例   </a:t>
            </a:r>
            <a:r>
              <a:rPr lang="en-US">
                <a:solidFill>
                  <a:srgbClr val="007A77"/>
                </a:solidFill>
                <a:ea typeface="隶书" pitchFamily="49" charset="-122"/>
              </a:rPr>
              <a:t>int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*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p1,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*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p2;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float   *q 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static  char  *name;</a:t>
            </a:r>
            <a:endParaRPr lang="zh-CN" altLang="en-US"/>
          </a:p>
        </p:txBody>
      </p:sp>
      <p:sp>
        <p:nvSpPr>
          <p:cNvPr id="15372" name="Text Box 56"/>
          <p:cNvSpPr>
            <a:spLocks noChangeArrowheads="1"/>
          </p:cNvSpPr>
          <p:nvPr/>
        </p:nvSpPr>
        <p:spPr bwMode="auto">
          <a:xfrm>
            <a:off x="1058863" y="4141810"/>
            <a:ext cx="7783512" cy="2310505"/>
          </a:xfrm>
          <a:prstGeom prst="rect">
            <a:avLst/>
          </a:prstGeom>
          <a:noFill/>
          <a:ln w="38100" cmpd="sng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1</a:t>
            </a: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、</a:t>
            </a:r>
            <a:r>
              <a:rPr lang="en-US" dirty="0" err="1">
                <a:solidFill>
                  <a:schemeClr val="accent2"/>
                </a:solidFill>
                <a:ea typeface="隶书" pitchFamily="49" charset="-122"/>
              </a:rPr>
              <a:t>int</a:t>
            </a:r>
            <a:r>
              <a:rPr lang="en-US" dirty="0">
                <a:solidFill>
                  <a:schemeClr val="accent2"/>
                </a:solidFill>
                <a:ea typeface="隶书" pitchFamily="49" charset="-122"/>
              </a:rPr>
              <a:t>   *p1, *p2;</a:t>
            </a:r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   </a:t>
            </a: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与   </a:t>
            </a:r>
            <a:r>
              <a:rPr lang="en-US" dirty="0" err="1">
                <a:solidFill>
                  <a:srgbClr val="0000FF"/>
                </a:solidFill>
                <a:ea typeface="隶书" pitchFamily="49" charset="-122"/>
              </a:rPr>
              <a:t>int</a:t>
            </a:r>
            <a:r>
              <a:rPr lang="en-US" dirty="0">
                <a:solidFill>
                  <a:srgbClr val="0000FF"/>
                </a:solidFill>
                <a:ea typeface="隶书" pitchFamily="49" charset="-122"/>
              </a:rPr>
              <a:t>   *p1, p2</a:t>
            </a:r>
            <a:r>
              <a:rPr lang="zh-CN" altLang="en-US" dirty="0">
                <a:solidFill>
                  <a:srgbClr val="0000FF"/>
                </a:solidFill>
                <a:ea typeface="隶书" pitchFamily="49" charset="-122"/>
              </a:rPr>
              <a:t>不同</a:t>
            </a: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；</a:t>
            </a:r>
            <a:endParaRPr lang="en-US" dirty="0">
              <a:solidFill>
                <a:srgbClr val="007A77"/>
              </a:solidFill>
              <a:ea typeface="隶书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2</a:t>
            </a: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、指针变量名是</a:t>
            </a:r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p1,p2 ,</a:t>
            </a: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不是*</a:t>
            </a:r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p1,*p2</a:t>
            </a: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；</a:t>
            </a:r>
            <a:endParaRPr lang="en-US" dirty="0">
              <a:solidFill>
                <a:srgbClr val="007A77"/>
              </a:solidFill>
              <a:ea typeface="隶书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3</a:t>
            </a:r>
            <a:r>
              <a:rPr lang="zh-CN" altLang="en-US" dirty="0">
                <a:solidFill>
                  <a:srgbClr val="0000FF"/>
                </a:solidFill>
                <a:ea typeface="隶书" pitchFamily="49" charset="-122"/>
              </a:rPr>
              <a:t>、指针变量只能指向定义时所规定类型的变量；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4</a:t>
            </a: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、指针变量定义后，</a:t>
            </a:r>
            <a:r>
              <a:rPr lang="zh-CN" altLang="en-US" dirty="0">
                <a:solidFill>
                  <a:schemeClr val="accent2"/>
                </a:solidFill>
                <a:ea typeface="隶书" pitchFamily="49" charset="-122"/>
              </a:rPr>
              <a:t>变量值不确定</a:t>
            </a: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，应用前必须先</a:t>
            </a:r>
            <a:r>
              <a:rPr lang="zh-CN" altLang="en-US" dirty="0" smtClean="0">
                <a:solidFill>
                  <a:srgbClr val="007A77"/>
                </a:solidFill>
                <a:ea typeface="隶书" pitchFamily="49" charset="-122"/>
              </a:rPr>
              <a:t>赋值</a:t>
            </a:r>
            <a:endParaRPr lang="zh-CN" altLang="en-US" dirty="0">
              <a:solidFill>
                <a:srgbClr val="007A77"/>
              </a:solidFill>
              <a:ea typeface="隶书" pitchFamily="49" charset="-122"/>
            </a:endParaRPr>
          </a:p>
        </p:txBody>
      </p:sp>
      <p:sp>
        <p:nvSpPr>
          <p:cNvPr id="15373" name="Rectangle 57"/>
          <p:cNvSpPr>
            <a:spLocks noChangeArrowheads="1"/>
          </p:cNvSpPr>
          <p:nvPr/>
        </p:nvSpPr>
        <p:spPr bwMode="auto">
          <a:xfrm>
            <a:off x="755650" y="260350"/>
            <a:ext cx="7548563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sz="44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§</a:t>
            </a:r>
            <a:r>
              <a:rPr lang="en-US" sz="36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8.2 </a:t>
            </a:r>
            <a:r>
              <a:rPr lang="zh-CN" altLang="en-US" sz="36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指针变量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3" dur="2000"/>
                                        <p:tgtEl>
                                          <p:spTgt spid="1537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6" dur="2000"/>
                                        <p:tgtEl>
                                          <p:spTgt spid="15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9" dur="2000"/>
                                        <p:tgtEl>
                                          <p:spTgt spid="15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2000"/>
                                        <p:tgtEl>
                                          <p:spTgt spid="15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5" dur="2000"/>
                                        <p:tgtEl>
                                          <p:spTgt spid="15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bldLvl="0" animBg="1" autoUpdateAnimBg="0"/>
      <p:bldP spid="15367" grpId="0" bldLvl="0" animBg="1" autoUpdateAnimBg="0"/>
      <p:bldP spid="15368" grpId="0" bldLvl="0" animBg="1" autoUpdateAnimBg="0"/>
      <p:bldP spid="15369" grpId="0" bldLvl="0" animBg="1" autoUpdateAnimBg="0"/>
      <p:bldP spid="15370" grpId="0" bldLvl="0" animBg="1" autoUpdateAnimBg="0"/>
      <p:bldP spid="15371" grpId="0" bldLvl="0" animBg="1" autoUpdateAnimBg="0"/>
      <p:bldP spid="15372" grpId="0" build="allAtOnce" bldLvl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16387" name="Text Box 1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16388" name="Freeform 1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389" name="Rectangle 15"/>
          <p:cNvSpPr>
            <a:spLocks noChangeArrowheads="1"/>
          </p:cNvSpPr>
          <p:nvPr/>
        </p:nvSpPr>
        <p:spPr bwMode="auto">
          <a:xfrm>
            <a:off x="296863" y="252413"/>
            <a:ext cx="8618537" cy="103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endParaRPr lang="zh-CN" altLang="en-US" sz="2800">
              <a:solidFill>
                <a:srgbClr val="007A77"/>
              </a:solidFill>
              <a:latin typeface="Arial" pitchFamily="34" charset="0"/>
              <a:sym typeface="Arial" pitchFamily="34" charset="0"/>
            </a:endParaRP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None/>
            </a:pPr>
            <a:r>
              <a:rPr lang="zh-CN" altLang="en-US" b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一般形式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：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[</a:t>
            </a:r>
            <a:r>
              <a:rPr lang="zh-CN" altLang="en-US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存储类型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]</a:t>
            </a:r>
            <a:r>
              <a:rPr lang="en-US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 </a:t>
            </a:r>
            <a:r>
              <a:rPr lang="zh-CN" altLang="en-US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数据类型  </a:t>
            </a:r>
            <a:r>
              <a:rPr lang="zh-CN" altLang="en-US" b="1">
                <a:solidFill>
                  <a:schemeClr val="accent2"/>
                </a:solidFill>
                <a:latin typeface="Arial" pitchFamily="34" charset="0"/>
                <a:sym typeface="Arial" pitchFamily="34" charset="0"/>
              </a:rPr>
              <a:t>*</a:t>
            </a:r>
            <a:r>
              <a:rPr lang="zh-CN" altLang="en-US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指针名</a:t>
            </a:r>
            <a:r>
              <a:rPr lang="en-US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=</a:t>
            </a:r>
            <a:r>
              <a:rPr lang="zh-CN" altLang="en-US" b="1">
                <a:solidFill>
                  <a:srgbClr val="339933"/>
                </a:solidFill>
                <a:latin typeface="Arial" pitchFamily="34" charset="0"/>
                <a:sym typeface="Arial" pitchFamily="34" charset="0"/>
              </a:rPr>
              <a:t>初始地址值</a:t>
            </a:r>
            <a:r>
              <a:rPr lang="zh-CN" altLang="en-US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；</a:t>
            </a:r>
            <a:endParaRPr lang="zh-CN" altLang="en-US"/>
          </a:p>
        </p:txBody>
      </p:sp>
      <p:sp>
        <p:nvSpPr>
          <p:cNvPr id="16390" name="AutoShape 16"/>
          <p:cNvSpPr>
            <a:spLocks/>
          </p:cNvSpPr>
          <p:nvPr/>
        </p:nvSpPr>
        <p:spPr bwMode="auto">
          <a:xfrm>
            <a:off x="6118225" y="1416050"/>
            <a:ext cx="2657475" cy="860425"/>
          </a:xfrm>
          <a:prstGeom prst="wedgeRectCallout">
            <a:avLst>
              <a:gd name="adj1" fmla="val 16861"/>
              <a:gd name="adj2" fmla="val -83602"/>
            </a:avLst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赋给指针变量，</a:t>
            </a:r>
          </a:p>
          <a:p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不是赋给目标变量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6391" name="Text Box 17"/>
          <p:cNvSpPr>
            <a:spLocks/>
          </p:cNvSpPr>
          <p:nvPr/>
        </p:nvSpPr>
        <p:spPr bwMode="auto">
          <a:xfrm>
            <a:off x="1619250" y="2205038"/>
            <a:ext cx="2411413" cy="860425"/>
          </a:xfrm>
          <a:prstGeom prst="rect">
            <a:avLst/>
          </a:prstGeom>
          <a:solidFill>
            <a:srgbClr val="CCFFCC"/>
          </a:solidFill>
          <a:ln w="38100" cmpd="sng">
            <a:solidFill>
              <a:srgbClr val="FF990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例   </a:t>
            </a:r>
            <a:r>
              <a:rPr lang="en-US">
                <a:solidFill>
                  <a:srgbClr val="007A77"/>
                </a:solidFill>
                <a:ea typeface="隶书" pitchFamily="49" charset="-122"/>
              </a:rPr>
              <a:t>int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i;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int   *p=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&amp;i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;</a:t>
            </a:r>
            <a:endParaRPr lang="zh-CN" altLang="en-US"/>
          </a:p>
        </p:txBody>
      </p:sp>
      <p:sp>
        <p:nvSpPr>
          <p:cNvPr id="16392" name="AutoShape 18"/>
          <p:cNvSpPr>
            <a:spLocks/>
          </p:cNvSpPr>
          <p:nvPr/>
        </p:nvSpPr>
        <p:spPr bwMode="auto">
          <a:xfrm>
            <a:off x="4651375" y="2771775"/>
            <a:ext cx="3376613" cy="831850"/>
          </a:xfrm>
          <a:prstGeom prst="wedgeRectCallout">
            <a:avLst>
              <a:gd name="adj1" fmla="val -68963"/>
              <a:gd name="adj2" fmla="val -35245"/>
            </a:avLst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变量</a:t>
            </a:r>
            <a:r>
              <a:rPr lang="en-US">
                <a:solidFill>
                  <a:srgbClr val="007A77"/>
                </a:solidFill>
                <a:ea typeface="隶书" pitchFamily="49" charset="-122"/>
              </a:rPr>
              <a:t>i</a:t>
            </a:r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，必须</a:t>
            </a:r>
            <a:r>
              <a:rPr lang="zh-CN" altLang="en-US">
                <a:solidFill>
                  <a:schemeClr val="hlink"/>
                </a:solidFill>
                <a:ea typeface="隶书" pitchFamily="49" charset="-122"/>
              </a:rPr>
              <a:t>已经</a:t>
            </a:r>
            <a:r>
              <a:rPr lang="zh-CN" altLang="en-US">
                <a:solidFill>
                  <a:srgbClr val="FF9900"/>
                </a:solidFill>
                <a:ea typeface="隶书" pitchFamily="49" charset="-122"/>
              </a:rPr>
              <a:t>定义；</a:t>
            </a:r>
            <a:endParaRPr lang="zh-CN" altLang="en-US">
              <a:solidFill>
                <a:srgbClr val="007A77"/>
              </a:solidFill>
              <a:ea typeface="隶书" pitchFamily="49" charset="-122"/>
            </a:endParaRPr>
          </a:p>
          <a:p>
            <a:r>
              <a:rPr lang="zh-CN" altLang="en-US" b="1">
                <a:solidFill>
                  <a:srgbClr val="339933"/>
                </a:solidFill>
                <a:ea typeface="隶书" pitchFamily="49" charset="-122"/>
              </a:rPr>
              <a:t>类型</a:t>
            </a:r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应一致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grpSp>
        <p:nvGrpSpPr>
          <p:cNvPr id="16393" name="Group 19"/>
          <p:cNvGrpSpPr>
            <a:grpSpLocks/>
          </p:cNvGrpSpPr>
          <p:nvPr/>
        </p:nvGrpSpPr>
        <p:grpSpPr bwMode="auto">
          <a:xfrm>
            <a:off x="1619250" y="3792538"/>
            <a:ext cx="4830763" cy="860425"/>
            <a:chOff x="0" y="0"/>
            <a:chExt cx="3043" cy="542"/>
          </a:xfrm>
        </p:grpSpPr>
        <p:sp>
          <p:nvSpPr>
            <p:cNvPr id="16394" name="Text Box 20"/>
            <p:cNvSpPr>
              <a:spLocks/>
            </p:cNvSpPr>
            <p:nvPr/>
          </p:nvSpPr>
          <p:spPr bwMode="auto">
            <a:xfrm>
              <a:off x="0" y="0"/>
              <a:ext cx="3043" cy="542"/>
            </a:xfrm>
            <a:prstGeom prst="rect">
              <a:avLst/>
            </a:prstGeom>
            <a:solidFill>
              <a:srgbClr val="CCFFFF"/>
            </a:solidFill>
            <a:ln w="38100" cmpd="sng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r>
                <a:rPr lang="zh-CN" altLang="en-US">
                  <a:solidFill>
                    <a:srgbClr val="007A77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例</a:t>
              </a:r>
              <a:r>
                <a:rPr lang="zh-CN" altLang="en-US">
                  <a:solidFill>
                    <a:srgbClr val="007A77"/>
                  </a:solidFill>
                  <a:sym typeface="Arial" pitchFamily="34" charset="0"/>
                </a:rPr>
                <a:t>          </a:t>
              </a:r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int   *p=</a:t>
              </a:r>
              <a:r>
                <a:rPr lang="en-US">
                  <a:solidFill>
                    <a:schemeClr val="accent2"/>
                  </a:solidFill>
                  <a:sym typeface="Arial" pitchFamily="34" charset="0"/>
                </a:rPr>
                <a:t>&amp;i</a:t>
              </a:r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;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              </a:t>
              </a:r>
              <a:r>
                <a:rPr lang="en-US">
                  <a:solidFill>
                    <a:srgbClr val="007A77"/>
                  </a:solidFill>
                  <a:ea typeface="隶书" pitchFamily="49" charset="-122"/>
                </a:rPr>
                <a:t>int</a:t>
              </a:r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 i;</a:t>
              </a:r>
              <a:endParaRPr lang="zh-CN" altLang="en-US"/>
            </a:p>
          </p:txBody>
        </p:sp>
        <p:sp>
          <p:nvSpPr>
            <p:cNvPr id="16395" name="Line 21"/>
            <p:cNvSpPr>
              <a:spLocks noChangeShapeType="1"/>
            </p:cNvSpPr>
            <p:nvPr/>
          </p:nvSpPr>
          <p:spPr bwMode="auto">
            <a:xfrm flipH="1">
              <a:off x="2613" y="259"/>
              <a:ext cx="192" cy="204"/>
            </a:xfrm>
            <a:prstGeom prst="line">
              <a:avLst/>
            </a:pr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96" name="Line 22"/>
            <p:cNvSpPr>
              <a:spLocks noChangeShapeType="1"/>
            </p:cNvSpPr>
            <p:nvPr/>
          </p:nvSpPr>
          <p:spPr bwMode="auto">
            <a:xfrm>
              <a:off x="2637" y="283"/>
              <a:ext cx="168" cy="168"/>
            </a:xfrm>
            <a:prstGeom prst="line">
              <a:avLst/>
            </a:pr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6397" name="Text Box 23"/>
          <p:cNvSpPr>
            <a:spLocks/>
          </p:cNvSpPr>
          <p:nvPr/>
        </p:nvSpPr>
        <p:spPr bwMode="auto">
          <a:xfrm>
            <a:off x="1643063" y="4808538"/>
            <a:ext cx="2411412" cy="1225550"/>
          </a:xfrm>
          <a:prstGeom prst="rect">
            <a:avLst/>
          </a:prstGeom>
          <a:solidFill>
            <a:srgbClr val="CCFFCC"/>
          </a:solidFill>
          <a:ln w="38100" cmpd="sng">
            <a:solidFill>
              <a:srgbClr val="FF990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例   </a:t>
            </a:r>
            <a:r>
              <a:rPr lang="en-US">
                <a:solidFill>
                  <a:srgbClr val="007A77"/>
                </a:solidFill>
                <a:ea typeface="隶书" pitchFamily="49" charset="-122"/>
              </a:rPr>
              <a:t>int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i;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int   *p=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&amp;i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int   *q=</a:t>
            </a:r>
            <a:r>
              <a:rPr lang="en-US">
                <a:solidFill>
                  <a:srgbClr val="339933"/>
                </a:solidFill>
                <a:sym typeface="Arial" pitchFamily="34" charset="0"/>
              </a:rPr>
              <a:t>p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;</a:t>
            </a:r>
            <a:endParaRPr lang="zh-CN" altLang="en-US"/>
          </a:p>
        </p:txBody>
      </p:sp>
      <p:sp>
        <p:nvSpPr>
          <p:cNvPr id="16398" name="AutoShape 24"/>
          <p:cNvSpPr>
            <a:spLocks/>
          </p:cNvSpPr>
          <p:nvPr/>
        </p:nvSpPr>
        <p:spPr bwMode="auto">
          <a:xfrm>
            <a:off x="4643438" y="5813425"/>
            <a:ext cx="3876675" cy="495300"/>
          </a:xfrm>
          <a:prstGeom prst="wedgeRectCallout">
            <a:avLst>
              <a:gd name="adj1" fmla="val -69130"/>
              <a:gd name="adj2" fmla="val -45194"/>
            </a:avLst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用已初始化指针变量作初值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6399" name="Rectangle 27"/>
          <p:cNvSpPr>
            <a:spLocks noChangeArrowheads="1"/>
          </p:cNvSpPr>
          <p:nvPr/>
        </p:nvSpPr>
        <p:spPr bwMode="auto">
          <a:xfrm>
            <a:off x="611188" y="260350"/>
            <a:ext cx="3948112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>
              <a:buClr>
                <a:srgbClr val="9900CC"/>
              </a:buClr>
              <a:buSzPct val="70000"/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A50021"/>
                </a:solidFill>
                <a:latin typeface="Arial" pitchFamily="34" charset="0"/>
                <a:sym typeface="Arial" pitchFamily="34" charset="0"/>
              </a:rPr>
              <a:t>　指针变量的初始化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7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6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build="p" bldLvl="5" autoUpdateAnimBg="0"/>
      <p:bldP spid="16390" grpId="0" bldLvl="0" animBg="1" autoUpdateAnimBg="0"/>
      <p:bldP spid="16391" grpId="0" bldLvl="0" animBg="1" autoUpdateAnimBg="0"/>
      <p:bldP spid="16392" grpId="0" bldLvl="0" animBg="1" autoUpdateAnimBg="0"/>
      <p:bldP spid="16397" grpId="0" bldLvl="0" animBg="1" autoUpdateAnimBg="0"/>
      <p:bldP spid="16398" grpId="0" bldLvl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17411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17412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413" name="Text Box 15"/>
          <p:cNvSpPr>
            <a:spLocks noChangeArrowheads="1"/>
          </p:cNvSpPr>
          <p:nvPr/>
        </p:nvSpPr>
        <p:spPr bwMode="auto">
          <a:xfrm>
            <a:off x="692150" y="830263"/>
            <a:ext cx="3230563" cy="2320925"/>
          </a:xfrm>
          <a:prstGeom prst="rect">
            <a:avLst/>
          </a:prstGeom>
          <a:noFill/>
          <a:ln w="38100" cmpd="sng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例  </a:t>
            </a:r>
            <a:r>
              <a:rPr 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void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main(  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{    int   i=10;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  int   *p;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  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*p=i;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  printf(“%d”,*p);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}</a:t>
            </a:r>
            <a:endParaRPr lang="zh-CN" altLang="en-US"/>
          </a:p>
        </p:txBody>
      </p:sp>
      <p:sp>
        <p:nvSpPr>
          <p:cNvPr id="17414" name="AutoShape 16"/>
          <p:cNvSpPr>
            <a:spLocks noChangeArrowheads="1"/>
          </p:cNvSpPr>
          <p:nvPr/>
        </p:nvSpPr>
        <p:spPr bwMode="auto">
          <a:xfrm>
            <a:off x="3952875" y="404813"/>
            <a:ext cx="5473700" cy="1590675"/>
          </a:xfrm>
          <a:prstGeom prst="irregularSeal2">
            <a:avLst/>
          </a:prstGeom>
          <a:noFill/>
          <a:ln w="38100" cmpd="sng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>
                <a:solidFill>
                  <a:schemeClr val="accent2"/>
                </a:solidFill>
                <a:sym typeface="Arial" pitchFamily="34" charset="0"/>
              </a:rPr>
              <a:t>危险！</a:t>
            </a:r>
            <a:endParaRPr lang="en-US" sz="2000">
              <a:solidFill>
                <a:schemeClr val="accent2"/>
              </a:solidFill>
              <a:sym typeface="Arial" pitchFamily="34" charset="0"/>
            </a:endParaRPr>
          </a:p>
          <a:p>
            <a:pPr algn="ctr"/>
            <a:r>
              <a:rPr lang="en-US" sz="2000">
                <a:solidFill>
                  <a:schemeClr val="accent2"/>
                </a:solidFill>
                <a:sym typeface="Arial" pitchFamily="34" charset="0"/>
              </a:rPr>
              <a:t>p</a:t>
            </a:r>
            <a:r>
              <a:rPr lang="zh-CN" altLang="en-US" sz="2000">
                <a:solidFill>
                  <a:schemeClr val="accent2"/>
                </a:solidFill>
                <a:sym typeface="Arial" pitchFamily="34" charset="0"/>
              </a:rPr>
              <a:t>中无地址，无指向</a:t>
            </a:r>
          </a:p>
        </p:txBody>
      </p:sp>
      <p:sp>
        <p:nvSpPr>
          <p:cNvPr id="17415" name="Text Box 17"/>
          <p:cNvSpPr>
            <a:spLocks noChangeArrowheads="1"/>
          </p:cNvSpPr>
          <p:nvPr/>
        </p:nvSpPr>
        <p:spPr bwMode="auto">
          <a:xfrm>
            <a:off x="692150" y="3357563"/>
            <a:ext cx="3222625" cy="3049587"/>
          </a:xfrm>
          <a:prstGeom prst="rect">
            <a:avLst/>
          </a:prstGeom>
          <a:noFill/>
          <a:ln w="38100" cmpd="sng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正确使用：</a:t>
            </a:r>
            <a:endParaRPr lang="en-US">
              <a:solidFill>
                <a:srgbClr val="007A77"/>
              </a:solidFill>
              <a:ea typeface="隶书" pitchFamily="49" charset="-122"/>
            </a:endParaRPr>
          </a:p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void main(  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{    int   i=10,k;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  int   *p;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  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p=&amp;k;</a:t>
            </a:r>
            <a:endParaRPr lang="zh-CN" altLang="en-US">
              <a:solidFill>
                <a:schemeClr val="accent2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  *p=i;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  printf(“%d”,*p);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}</a:t>
            </a:r>
            <a:endParaRPr lang="zh-CN" altLang="en-US"/>
          </a:p>
        </p:txBody>
      </p:sp>
      <p:sp>
        <p:nvSpPr>
          <p:cNvPr id="17416" name="Text Box 18"/>
          <p:cNvSpPr>
            <a:spLocks noChangeArrowheads="1"/>
          </p:cNvSpPr>
          <p:nvPr/>
        </p:nvSpPr>
        <p:spPr bwMode="auto">
          <a:xfrm>
            <a:off x="4130675" y="227013"/>
            <a:ext cx="1809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en-US" sz="2800">
              <a:solidFill>
                <a:schemeClr val="accent2"/>
              </a:solidFill>
              <a:sym typeface="Arial" pitchFamily="34" charset="0"/>
            </a:endParaRPr>
          </a:p>
        </p:txBody>
      </p:sp>
      <p:grpSp>
        <p:nvGrpSpPr>
          <p:cNvPr id="17417" name="Group 19"/>
          <p:cNvGrpSpPr>
            <a:grpSpLocks/>
          </p:cNvGrpSpPr>
          <p:nvPr/>
        </p:nvGrpSpPr>
        <p:grpSpPr bwMode="auto">
          <a:xfrm>
            <a:off x="4427538" y="1971675"/>
            <a:ext cx="4270375" cy="4625975"/>
            <a:chOff x="0" y="0"/>
            <a:chExt cx="2690" cy="2914"/>
          </a:xfrm>
        </p:grpSpPr>
        <p:sp>
          <p:nvSpPr>
            <p:cNvPr id="17418" name="Freeform 20"/>
            <p:cNvSpPr>
              <a:spLocks/>
            </p:cNvSpPr>
            <p:nvPr/>
          </p:nvSpPr>
          <p:spPr bwMode="auto">
            <a:xfrm>
              <a:off x="431" y="2558"/>
              <a:ext cx="1211" cy="356"/>
            </a:xfrm>
            <a:custGeom>
              <a:avLst/>
              <a:gdLst>
                <a:gd name="T0" fmla="*/ 0 w 1211"/>
                <a:gd name="T1" fmla="*/ 163 h 456"/>
                <a:gd name="T2" fmla="*/ 500 w 1211"/>
                <a:gd name="T3" fmla="*/ 41 h 456"/>
                <a:gd name="T4" fmla="*/ 1089 w 1211"/>
                <a:gd name="T5" fmla="*/ 408 h 456"/>
                <a:gd name="T6" fmla="*/ 1211 w 1211"/>
                <a:gd name="T7" fmla="*/ 330 h 456"/>
                <a:gd name="T8" fmla="*/ 0 w 1211"/>
                <a:gd name="T9" fmla="*/ 0 h 456"/>
                <a:gd name="T10" fmla="*/ 1211 w 1211"/>
                <a:gd name="T11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19" name="Freeform 21"/>
            <p:cNvSpPr>
              <a:spLocks/>
            </p:cNvSpPr>
            <p:nvPr/>
          </p:nvSpPr>
          <p:spPr bwMode="auto">
            <a:xfrm>
              <a:off x="432" y="2212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w 1212"/>
                <a:gd name="T21" fmla="*/ 0 h 672"/>
                <a:gd name="T22" fmla="*/ 1212 w 1212"/>
                <a:gd name="T23" fmla="*/ 67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0" name="Rectangle 22"/>
            <p:cNvSpPr>
              <a:spLocks noChangeArrowheads="1"/>
            </p:cNvSpPr>
            <p:nvPr/>
          </p:nvSpPr>
          <p:spPr bwMode="auto">
            <a:xfrm>
              <a:off x="431" y="0"/>
              <a:ext cx="1211" cy="2212"/>
            </a:xfrm>
            <a:prstGeom prst="rect">
              <a:avLst/>
            </a:prstGeom>
            <a:solidFill>
              <a:srgbClr val="DDDDDD"/>
            </a:solidFill>
            <a:ln w="38100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7421" name="Line 23"/>
            <p:cNvSpPr>
              <a:spLocks noChangeShapeType="1"/>
            </p:cNvSpPr>
            <p:nvPr/>
          </p:nvSpPr>
          <p:spPr bwMode="auto">
            <a:xfrm>
              <a:off x="443" y="438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2" name="Line 24"/>
            <p:cNvSpPr>
              <a:spLocks noChangeShapeType="1"/>
            </p:cNvSpPr>
            <p:nvPr/>
          </p:nvSpPr>
          <p:spPr bwMode="auto">
            <a:xfrm>
              <a:off x="443" y="694"/>
              <a:ext cx="1211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3" name="Line 25"/>
            <p:cNvSpPr>
              <a:spLocks noChangeShapeType="1"/>
            </p:cNvSpPr>
            <p:nvPr/>
          </p:nvSpPr>
          <p:spPr bwMode="auto">
            <a:xfrm>
              <a:off x="443" y="927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4" name="Line 26"/>
            <p:cNvSpPr>
              <a:spLocks noChangeShapeType="1"/>
            </p:cNvSpPr>
            <p:nvPr/>
          </p:nvSpPr>
          <p:spPr bwMode="auto">
            <a:xfrm>
              <a:off x="443" y="1182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5" name="Line 27"/>
            <p:cNvSpPr>
              <a:spLocks noChangeShapeType="1"/>
            </p:cNvSpPr>
            <p:nvPr/>
          </p:nvSpPr>
          <p:spPr bwMode="auto">
            <a:xfrm>
              <a:off x="431" y="1440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6" name="Line 28"/>
            <p:cNvSpPr>
              <a:spLocks noChangeShapeType="1"/>
            </p:cNvSpPr>
            <p:nvPr/>
          </p:nvSpPr>
          <p:spPr bwMode="auto">
            <a:xfrm>
              <a:off x="443" y="1982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7" name="Line 29"/>
            <p:cNvSpPr>
              <a:spLocks noChangeShapeType="1"/>
            </p:cNvSpPr>
            <p:nvPr/>
          </p:nvSpPr>
          <p:spPr bwMode="auto">
            <a:xfrm>
              <a:off x="431" y="2221"/>
              <a:ext cx="1" cy="456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8" name="Line 30"/>
            <p:cNvSpPr>
              <a:spLocks noChangeShapeType="1"/>
            </p:cNvSpPr>
            <p:nvPr/>
          </p:nvSpPr>
          <p:spPr bwMode="auto">
            <a:xfrm>
              <a:off x="1642" y="2221"/>
              <a:ext cx="1" cy="60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9" name="Text Box 31"/>
            <p:cNvSpPr>
              <a:spLocks noChangeArrowheads="1"/>
            </p:cNvSpPr>
            <p:nvPr/>
          </p:nvSpPr>
          <p:spPr bwMode="auto">
            <a:xfrm>
              <a:off x="922" y="58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…...</a:t>
              </a:r>
              <a:endParaRPr lang="zh-CN" altLang="en-US"/>
            </a:p>
          </p:txBody>
        </p:sp>
        <p:sp>
          <p:nvSpPr>
            <p:cNvPr id="17430" name="Text Box 32"/>
            <p:cNvSpPr>
              <a:spLocks noChangeArrowheads="1"/>
            </p:cNvSpPr>
            <p:nvPr/>
          </p:nvSpPr>
          <p:spPr bwMode="auto">
            <a:xfrm>
              <a:off x="921" y="2263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…...</a:t>
              </a:r>
              <a:endParaRPr lang="zh-CN" altLang="en-US"/>
            </a:p>
          </p:txBody>
        </p:sp>
        <p:sp>
          <p:nvSpPr>
            <p:cNvPr id="17431" name="Text Box 33"/>
            <p:cNvSpPr>
              <a:spLocks noChangeArrowheads="1"/>
            </p:cNvSpPr>
            <p:nvPr/>
          </p:nvSpPr>
          <p:spPr bwMode="auto">
            <a:xfrm>
              <a:off x="0" y="32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2000</a:t>
              </a:r>
              <a:endParaRPr lang="zh-CN" altLang="en-US"/>
            </a:p>
          </p:txBody>
        </p:sp>
        <p:sp>
          <p:nvSpPr>
            <p:cNvPr id="17432" name="Text Box 34"/>
            <p:cNvSpPr>
              <a:spLocks noChangeArrowheads="1"/>
            </p:cNvSpPr>
            <p:nvPr/>
          </p:nvSpPr>
          <p:spPr bwMode="auto">
            <a:xfrm>
              <a:off x="0" y="1299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2004</a:t>
              </a:r>
              <a:endParaRPr lang="zh-CN" altLang="en-US"/>
            </a:p>
          </p:txBody>
        </p:sp>
        <p:sp>
          <p:nvSpPr>
            <p:cNvPr id="17433" name="Text Box 35"/>
            <p:cNvSpPr>
              <a:spLocks noChangeArrowheads="1"/>
            </p:cNvSpPr>
            <p:nvPr/>
          </p:nvSpPr>
          <p:spPr bwMode="auto">
            <a:xfrm>
              <a:off x="0" y="1784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2006</a:t>
              </a:r>
              <a:endParaRPr lang="zh-CN" altLang="en-US"/>
            </a:p>
          </p:txBody>
        </p:sp>
        <p:sp>
          <p:nvSpPr>
            <p:cNvPr id="17434" name="Text Box 36"/>
            <p:cNvSpPr>
              <a:spLocks noChangeArrowheads="1"/>
            </p:cNvSpPr>
            <p:nvPr/>
          </p:nvSpPr>
          <p:spPr bwMode="auto">
            <a:xfrm>
              <a:off x="0" y="1542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2005</a:t>
              </a:r>
              <a:endParaRPr lang="zh-CN" altLang="en-US"/>
            </a:p>
          </p:txBody>
        </p:sp>
        <p:sp>
          <p:nvSpPr>
            <p:cNvPr id="17435" name="Line 37"/>
            <p:cNvSpPr>
              <a:spLocks noChangeShapeType="1"/>
            </p:cNvSpPr>
            <p:nvPr/>
          </p:nvSpPr>
          <p:spPr bwMode="auto">
            <a:xfrm>
              <a:off x="443" y="1704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6" name="Line 38"/>
            <p:cNvSpPr>
              <a:spLocks noChangeShapeType="1"/>
            </p:cNvSpPr>
            <p:nvPr/>
          </p:nvSpPr>
          <p:spPr bwMode="auto">
            <a:xfrm flipH="1">
              <a:off x="1632" y="557"/>
              <a:ext cx="228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7" name="Text Box 39"/>
            <p:cNvSpPr>
              <a:spLocks noChangeArrowheads="1"/>
            </p:cNvSpPr>
            <p:nvPr/>
          </p:nvSpPr>
          <p:spPr bwMode="auto">
            <a:xfrm>
              <a:off x="1814" y="403"/>
              <a:ext cx="8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007A77"/>
                  </a:solidFill>
                  <a:sym typeface="Arial" pitchFamily="34" charset="0"/>
                </a:rPr>
                <a:t>整型变量</a:t>
              </a:r>
              <a:r>
                <a:rPr lang="en-US">
                  <a:solidFill>
                    <a:srgbClr val="0000FF"/>
                  </a:solidFill>
                  <a:sym typeface="Arial" pitchFamily="34" charset="0"/>
                </a:rPr>
                <a:t>i</a:t>
              </a:r>
              <a:endParaRPr 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7438" name="Text Box 40"/>
            <p:cNvSpPr>
              <a:spLocks noChangeArrowheads="1"/>
            </p:cNvSpPr>
            <p:nvPr/>
          </p:nvSpPr>
          <p:spPr bwMode="auto">
            <a:xfrm>
              <a:off x="832" y="552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0000FF"/>
                  </a:solidFill>
                  <a:sym typeface="Arial" pitchFamily="34" charset="0"/>
                </a:rPr>
                <a:t>10</a:t>
              </a:r>
              <a:endParaRPr lang="zh-CN" altLang="en-US"/>
            </a:p>
          </p:txBody>
        </p:sp>
        <p:sp>
          <p:nvSpPr>
            <p:cNvPr id="17439" name="Line 41"/>
            <p:cNvSpPr>
              <a:spLocks noChangeShapeType="1"/>
            </p:cNvSpPr>
            <p:nvPr/>
          </p:nvSpPr>
          <p:spPr bwMode="auto">
            <a:xfrm flipH="1">
              <a:off x="1656" y="1555"/>
              <a:ext cx="228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0" name="Text Box 42"/>
            <p:cNvSpPr>
              <a:spLocks noChangeArrowheads="1"/>
            </p:cNvSpPr>
            <p:nvPr/>
          </p:nvSpPr>
          <p:spPr bwMode="auto">
            <a:xfrm>
              <a:off x="1838" y="1401"/>
              <a:ext cx="8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007A77"/>
                  </a:solidFill>
                  <a:sym typeface="Arial" pitchFamily="34" charset="0"/>
                </a:rPr>
                <a:t>指针变量</a:t>
              </a:r>
              <a:r>
                <a:rPr lang="en-US">
                  <a:solidFill>
                    <a:schemeClr val="accent2"/>
                  </a:solidFill>
                  <a:sym typeface="Arial" pitchFamily="34" charset="0"/>
                </a:rPr>
                <a:t>p</a:t>
              </a:r>
              <a:endParaRPr 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7441" name="Text Box 43"/>
            <p:cNvSpPr>
              <a:spLocks noChangeArrowheads="1"/>
            </p:cNvSpPr>
            <p:nvPr/>
          </p:nvSpPr>
          <p:spPr bwMode="auto">
            <a:xfrm>
              <a:off x="0" y="571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2001</a:t>
              </a:r>
              <a:endParaRPr lang="zh-CN" altLang="en-US"/>
            </a:p>
          </p:txBody>
        </p:sp>
        <p:sp>
          <p:nvSpPr>
            <p:cNvPr id="17442" name="Text Box 44"/>
            <p:cNvSpPr>
              <a:spLocks noChangeArrowheads="1"/>
            </p:cNvSpPr>
            <p:nvPr/>
          </p:nvSpPr>
          <p:spPr bwMode="auto">
            <a:xfrm>
              <a:off x="0" y="814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2002</a:t>
              </a:r>
              <a:endParaRPr lang="zh-CN" altLang="en-US"/>
            </a:p>
          </p:txBody>
        </p:sp>
        <p:sp>
          <p:nvSpPr>
            <p:cNvPr id="17443" name="Text Box 45"/>
            <p:cNvSpPr>
              <a:spLocks noChangeArrowheads="1"/>
            </p:cNvSpPr>
            <p:nvPr/>
          </p:nvSpPr>
          <p:spPr bwMode="auto">
            <a:xfrm>
              <a:off x="0" y="1056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2003</a:t>
              </a:r>
              <a:endParaRPr lang="zh-CN" altLang="en-US"/>
            </a:p>
          </p:txBody>
        </p:sp>
        <p:sp>
          <p:nvSpPr>
            <p:cNvPr id="17444" name="Text Box 46"/>
            <p:cNvSpPr>
              <a:spLocks noChangeArrowheads="1"/>
            </p:cNvSpPr>
            <p:nvPr/>
          </p:nvSpPr>
          <p:spPr bwMode="auto">
            <a:xfrm>
              <a:off x="804" y="1576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000">
                  <a:solidFill>
                    <a:srgbClr val="0000FF"/>
                  </a:solidFill>
                  <a:sym typeface="Arial" pitchFamily="34" charset="0"/>
                </a:rPr>
                <a:t>随机</a:t>
              </a:r>
              <a:endParaRPr lang="zh-CN" altLang="en-US" sz="2000">
                <a:solidFill>
                  <a:schemeClr val="accent2"/>
                </a:solidFill>
                <a:sym typeface="Arial" pitchFamily="34" charset="0"/>
              </a:endParaRPr>
            </a:p>
          </p:txBody>
        </p:sp>
        <p:sp>
          <p:nvSpPr>
            <p:cNvPr id="17445" name="AutoShape 47"/>
            <p:cNvSpPr>
              <a:spLocks/>
            </p:cNvSpPr>
            <p:nvPr/>
          </p:nvSpPr>
          <p:spPr bwMode="auto">
            <a:xfrm>
              <a:off x="651" y="1450"/>
              <a:ext cx="756" cy="528"/>
            </a:xfrm>
            <a:prstGeom prst="irregularSeal1">
              <a:avLst/>
            </a:prstGeom>
            <a:noFill/>
            <a:ln w="38100" cmpd="sng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en-US">
                <a:solidFill>
                  <a:schemeClr val="accent2"/>
                </a:solidFill>
                <a:ea typeface="隶书" pitchFamily="49" charset="-122"/>
              </a:endParaRPr>
            </a:p>
          </p:txBody>
        </p:sp>
      </p:grpSp>
      <p:sp>
        <p:nvSpPr>
          <p:cNvPr id="17446" name="Rectangle 48"/>
          <p:cNvSpPr>
            <a:spLocks noChangeArrowheads="1"/>
          </p:cNvSpPr>
          <p:nvPr/>
        </p:nvSpPr>
        <p:spPr bwMode="auto">
          <a:xfrm>
            <a:off x="1116013" y="333375"/>
            <a:ext cx="777240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28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指针变量必须</a:t>
            </a:r>
            <a:r>
              <a:rPr lang="zh-CN" altLang="en-US" sz="2800" b="1">
                <a:solidFill>
                  <a:schemeClr val="accent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先赋值</a:t>
            </a:r>
            <a:r>
              <a:rPr lang="en-US" sz="2800" b="1">
                <a:solidFill>
                  <a:schemeClr val="accent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,</a:t>
            </a:r>
            <a:r>
              <a:rPr lang="zh-CN" altLang="en-US" sz="2800" b="1">
                <a:solidFill>
                  <a:schemeClr val="accent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再使用</a:t>
            </a:r>
            <a:endParaRPr lang="zh-CN" altLang="en-US" sz="2800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" presetClass="entr" presetSubtype="3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delay="0"/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500"/>
                                        <p:tgtEl>
                                          <p:spTgt spid="17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5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 bldLvl="0" animBg="1" autoUpdateAnimBg="0"/>
      <p:bldP spid="17414" grpId="0" bldLvl="0" animBg="1" autoUpdateAnimBg="0"/>
      <p:bldP spid="17415" grpId="0" bldLvl="0" animBg="1" autoUpdateAnimBg="0"/>
      <p:bldP spid="17416" grpId="0" build="p" bldLvl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B863324A-7FF7-48D7-AA80-DC6B3066AB85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13</a:t>
            </a:fld>
            <a:endParaRPr lang="en-US" sz="1800">
              <a:sym typeface="Arial" pitchFamily="34" charset="0"/>
            </a:endParaRPr>
          </a:p>
        </p:txBody>
      </p:sp>
      <p:grpSp>
        <p:nvGrpSpPr>
          <p:cNvPr id="18435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18436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18437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438" name="Rectangle 15"/>
          <p:cNvSpPr>
            <a:spLocks noChangeArrowheads="1"/>
          </p:cNvSpPr>
          <p:nvPr/>
        </p:nvSpPr>
        <p:spPr bwMode="auto">
          <a:xfrm>
            <a:off x="95250" y="628650"/>
            <a:ext cx="8148638" cy="177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008000"/>
              </a:buClr>
              <a:buSzPct val="65000"/>
              <a:buFont typeface="Wingdings" pitchFamily="2" charset="2"/>
              <a:buChar char="Ø"/>
            </a:pPr>
            <a:r>
              <a:rPr lang="zh-CN" altLang="en-US" b="1">
                <a:solidFill>
                  <a:srgbClr val="660066"/>
                </a:solidFill>
                <a:sym typeface="Arial" pitchFamily="34" charset="0"/>
              </a:rPr>
              <a:t>　零指针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：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(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空指针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pPr marL="244475" lvl="1"/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   定义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: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指针变量值为零</a:t>
            </a:r>
          </a:p>
          <a:p>
            <a:pPr marL="244475" lvl="1"/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   表示： </a:t>
            </a:r>
            <a:r>
              <a:rPr lang="en-US">
                <a:solidFill>
                  <a:srgbClr val="336600"/>
                </a:solidFill>
                <a:sym typeface="Arial" pitchFamily="34" charset="0"/>
              </a:rPr>
              <a:t>int  * p=0;</a:t>
            </a:r>
            <a:r>
              <a:rPr lang="en-US">
                <a:solidFill>
                  <a:srgbClr val="339933"/>
                </a:solidFill>
                <a:sym typeface="Arial" pitchFamily="34" charset="0"/>
              </a:rPr>
              <a:t> </a:t>
            </a:r>
            <a:endParaRPr lang="en-US">
              <a:solidFill>
                <a:schemeClr val="accent2"/>
              </a:solidFill>
              <a:sym typeface="Arial" pitchFamily="34" charset="0"/>
            </a:endParaRPr>
          </a:p>
        </p:txBody>
      </p:sp>
      <p:sp>
        <p:nvSpPr>
          <p:cNvPr id="18439" name="AutoShape 16"/>
          <p:cNvSpPr>
            <a:spLocks/>
          </p:cNvSpPr>
          <p:nvPr/>
        </p:nvSpPr>
        <p:spPr bwMode="auto">
          <a:xfrm>
            <a:off x="4614863" y="981075"/>
            <a:ext cx="3571875" cy="1225550"/>
          </a:xfrm>
          <a:prstGeom prst="wedgeRectCallout">
            <a:avLst>
              <a:gd name="adj1" fmla="val -87125"/>
              <a:gd name="adj2" fmla="val 3338"/>
            </a:avLst>
          </a:prstGeom>
          <a:solidFill>
            <a:srgbClr val="CCFFCC"/>
          </a:solidFill>
          <a:ln w="38100" cmpd="sng">
            <a:solidFill>
              <a:srgbClr val="339933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p</a:t>
            </a:r>
            <a:r>
              <a:rPr lang="zh-CN" altLang="en-US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指向地址为</a:t>
            </a:r>
            <a:r>
              <a:rPr lang="en-US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0</a:t>
            </a:r>
            <a:r>
              <a:rPr lang="zh-CN" altLang="en-US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的单元</a:t>
            </a:r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，</a:t>
            </a:r>
          </a:p>
          <a:p>
            <a:pPr algn="ctr"/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系统保证该单元不作它用</a:t>
            </a:r>
          </a:p>
          <a:p>
            <a:pPr algn="ctr"/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表示指针变量值</a:t>
            </a:r>
            <a:r>
              <a:rPr lang="zh-CN" altLang="en-US">
                <a:solidFill>
                  <a:schemeClr val="accent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没有意义</a:t>
            </a:r>
            <a:endParaRPr lang="zh-CN" altLang="en-US">
              <a:solidFill>
                <a:srgbClr val="0000FF"/>
              </a:solidFill>
              <a:sym typeface="Arial" pitchFamily="34" charset="0"/>
            </a:endParaRPr>
          </a:p>
        </p:txBody>
      </p:sp>
      <p:sp>
        <p:nvSpPr>
          <p:cNvPr id="18440" name="Text Box 17"/>
          <p:cNvSpPr>
            <a:spLocks/>
          </p:cNvSpPr>
          <p:nvPr/>
        </p:nvSpPr>
        <p:spPr bwMode="auto">
          <a:xfrm>
            <a:off x="539750" y="2424113"/>
            <a:ext cx="2908300" cy="860425"/>
          </a:xfrm>
          <a:prstGeom prst="rect">
            <a:avLst/>
          </a:prstGeom>
          <a:solidFill>
            <a:srgbClr val="CCFFFF"/>
          </a:solidFill>
          <a:ln w="38100" cmpd="sng">
            <a:solidFill>
              <a:srgbClr val="339933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r>
              <a:rPr lang="en-US">
                <a:solidFill>
                  <a:srgbClr val="007A77"/>
                </a:solidFill>
                <a:ea typeface="隶书" pitchFamily="49" charset="-122"/>
              </a:rPr>
              <a:t>#define    </a:t>
            </a:r>
            <a:r>
              <a:rPr lang="en-US">
                <a:solidFill>
                  <a:srgbClr val="0000FF"/>
                </a:solidFill>
                <a:ea typeface="隶书" pitchFamily="49" charset="-122"/>
              </a:rPr>
              <a:t>NULL</a:t>
            </a:r>
            <a:r>
              <a:rPr lang="en-US">
                <a:solidFill>
                  <a:srgbClr val="007A77"/>
                </a:solidFill>
                <a:ea typeface="隶书" pitchFamily="49" charset="-122"/>
              </a:rPr>
              <a:t>   0</a:t>
            </a:r>
            <a:endParaRPr lang="zh-CN" altLang="en-US">
              <a:solidFill>
                <a:srgbClr val="007A77"/>
              </a:solidFill>
              <a:ea typeface="隶书" pitchFamily="49" charset="-122"/>
            </a:endParaRPr>
          </a:p>
          <a:p>
            <a:r>
              <a:rPr lang="en-US">
                <a:solidFill>
                  <a:srgbClr val="007A77"/>
                </a:solidFill>
                <a:ea typeface="隶书" pitchFamily="49" charset="-122"/>
              </a:rPr>
              <a:t>int   *p=NULL;</a:t>
            </a:r>
            <a:endParaRPr lang="zh-CN" altLang="en-US"/>
          </a:p>
        </p:txBody>
      </p:sp>
      <p:sp>
        <p:nvSpPr>
          <p:cNvPr id="18441" name="Rectangle 18"/>
          <p:cNvSpPr>
            <a:spLocks noChangeArrowheads="1"/>
          </p:cNvSpPr>
          <p:nvPr/>
        </p:nvSpPr>
        <p:spPr bwMode="auto">
          <a:xfrm>
            <a:off x="266700" y="3717925"/>
            <a:ext cx="5313363" cy="2519363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>
                <a:solidFill>
                  <a:srgbClr val="007A77"/>
                </a:solidFill>
                <a:sym typeface="Arial" pitchFamily="34" charset="0"/>
              </a:rPr>
              <a:t>p=NULL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与未对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p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赋值不同，表示指向特殊单元。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用途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:   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避免指针变量的非法引用；在程序中常作为</a:t>
            </a:r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状态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比较。</a:t>
            </a:r>
          </a:p>
        </p:txBody>
      </p:sp>
      <p:sp>
        <p:nvSpPr>
          <p:cNvPr id="18442" name="Text Box 19"/>
          <p:cNvSpPr>
            <a:spLocks noChangeArrowheads="1"/>
          </p:cNvSpPr>
          <p:nvPr/>
        </p:nvSpPr>
        <p:spPr bwMode="auto">
          <a:xfrm>
            <a:off x="5740400" y="3717925"/>
            <a:ext cx="2936875" cy="1939925"/>
          </a:xfrm>
          <a:prstGeom prst="rect">
            <a:avLst/>
          </a:prstGeom>
          <a:solidFill>
            <a:srgbClr val="CCFFFF"/>
          </a:solidFill>
          <a:ln w="38100" cmpd="sng">
            <a:solidFill>
              <a:srgbClr val="339933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>
                <a:solidFill>
                  <a:srgbClr val="007A77"/>
                </a:solidFill>
                <a:ea typeface="隶书" pitchFamily="49" charset="-122"/>
              </a:rPr>
              <a:t> </a:t>
            </a:r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例  </a:t>
            </a:r>
            <a:r>
              <a:rPr lang="en-US">
                <a:solidFill>
                  <a:srgbClr val="007A77"/>
                </a:solidFill>
                <a:ea typeface="隶书" pitchFamily="49" charset="-122"/>
              </a:rPr>
              <a:t>int   *p;</a:t>
            </a:r>
            <a:endParaRPr lang="zh-CN" altLang="en-US">
              <a:solidFill>
                <a:srgbClr val="007A77"/>
              </a:solidFill>
              <a:ea typeface="隶书" pitchFamily="49" charset="-122"/>
            </a:endParaRPr>
          </a:p>
          <a:p>
            <a:r>
              <a:rPr lang="en-US">
                <a:solidFill>
                  <a:srgbClr val="007A77"/>
                </a:solidFill>
                <a:ea typeface="隶书" pitchFamily="49" charset="-122"/>
              </a:rPr>
              <a:t>       ......</a:t>
            </a:r>
          </a:p>
          <a:p>
            <a:r>
              <a:rPr lang="en-US">
                <a:solidFill>
                  <a:srgbClr val="007A77"/>
                </a:solidFill>
                <a:ea typeface="隶书" pitchFamily="49" charset="-122"/>
              </a:rPr>
              <a:t>       while(</a:t>
            </a:r>
            <a:r>
              <a:rPr lang="en-US">
                <a:solidFill>
                  <a:srgbClr val="0000FF"/>
                </a:solidFill>
                <a:ea typeface="隶书" pitchFamily="49" charset="-122"/>
              </a:rPr>
              <a:t>p!=NULL</a:t>
            </a:r>
            <a:r>
              <a:rPr lang="en-US">
                <a:solidFill>
                  <a:srgbClr val="007A77"/>
                </a:solidFill>
                <a:ea typeface="隶书" pitchFamily="49" charset="-122"/>
              </a:rPr>
              <a:t>) </a:t>
            </a:r>
            <a:endParaRPr lang="zh-CN" altLang="en-US">
              <a:solidFill>
                <a:srgbClr val="007A77"/>
              </a:solidFill>
              <a:ea typeface="隶书" pitchFamily="49" charset="-122"/>
            </a:endParaRPr>
          </a:p>
          <a:p>
            <a:r>
              <a:rPr lang="en-US">
                <a:solidFill>
                  <a:srgbClr val="007A77"/>
                </a:solidFill>
                <a:ea typeface="隶书" pitchFamily="49" charset="-122"/>
              </a:rPr>
              <a:t>        {    ...…</a:t>
            </a:r>
            <a:endParaRPr lang="zh-CN" altLang="en-US">
              <a:solidFill>
                <a:srgbClr val="007A77"/>
              </a:solidFill>
              <a:ea typeface="隶书" pitchFamily="49" charset="-122"/>
            </a:endParaRPr>
          </a:p>
          <a:p>
            <a:r>
              <a:rPr lang="en-US">
                <a:solidFill>
                  <a:srgbClr val="007A77"/>
                </a:solidFill>
                <a:ea typeface="隶书" pitchFamily="49" charset="-122"/>
              </a:rPr>
              <a:t>         }</a:t>
            </a:r>
          </a:p>
        </p:txBody>
      </p:sp>
      <p:sp>
        <p:nvSpPr>
          <p:cNvPr id="18443" name="Rectangle 23"/>
          <p:cNvSpPr>
            <a:spLocks noChangeArrowheads="1"/>
          </p:cNvSpPr>
          <p:nvPr/>
        </p:nvSpPr>
        <p:spPr bwMode="auto">
          <a:xfrm>
            <a:off x="395288" y="0"/>
            <a:ext cx="4608512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>
              <a:buClr>
                <a:srgbClr val="9900CC"/>
              </a:buClr>
              <a:buSzPct val="70000"/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A50021"/>
                </a:solidFill>
                <a:latin typeface="Arial" pitchFamily="34" charset="0"/>
                <a:sym typeface="Arial" pitchFamily="34" charset="0"/>
              </a:rPr>
              <a:t>　零指针（空指针）</a:t>
            </a:r>
            <a:endParaRPr lang="zh-CN" altLang="en-US" sz="440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1844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500"/>
                                        <p:tgtEl>
                                          <p:spTgt spid="18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500"/>
                                        <p:tgtEl>
                                          <p:spTgt spid="184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9" grpId="0" bldLvl="0" animBg="1" autoUpdateAnimBg="0"/>
      <p:bldP spid="18440" grpId="0" bldLvl="0" animBg="1" autoUpdateAnimBg="0"/>
      <p:bldP spid="18441" grpId="0" build="allAtOnce" bldLvl="0" animBg="1" autoUpdateAnimBg="0"/>
      <p:bldP spid="18442" grpId="0" bldLvl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19459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19460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9461" name="Rectangle 20"/>
          <p:cNvSpPr>
            <a:spLocks noChangeArrowheads="1"/>
          </p:cNvSpPr>
          <p:nvPr/>
        </p:nvSpPr>
        <p:spPr bwMode="auto">
          <a:xfrm>
            <a:off x="412750" y="836613"/>
            <a:ext cx="7688263" cy="1474787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lvl="1">
              <a:buClr>
                <a:srgbClr val="008000"/>
              </a:buClr>
              <a:buSzPct val="70000"/>
              <a:buFont typeface="Wingdings" pitchFamily="2" charset="2"/>
              <a:buChar char="Ø"/>
            </a:pPr>
            <a:r>
              <a:rPr lang="zh-CN" altLang="en-US" b="1">
                <a:solidFill>
                  <a:srgbClr val="660066"/>
                </a:solidFill>
                <a:sym typeface="Arial" pitchFamily="34" charset="0"/>
              </a:rPr>
              <a:t>　</a:t>
            </a:r>
            <a:r>
              <a:rPr lang="en-US" b="1">
                <a:solidFill>
                  <a:srgbClr val="660066"/>
                </a:solidFill>
                <a:sym typeface="Arial" pitchFamily="34" charset="0"/>
              </a:rPr>
              <a:t>void  *</a:t>
            </a:r>
            <a:r>
              <a:rPr lang="zh-CN" altLang="en-US" b="1">
                <a:solidFill>
                  <a:srgbClr val="660066"/>
                </a:solidFill>
                <a:sym typeface="Arial" pitchFamily="34" charset="0"/>
              </a:rPr>
              <a:t>类型指针</a:t>
            </a:r>
          </a:p>
          <a:p>
            <a:pPr marL="0" lvl="1"/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　  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pPr marL="0" lvl="1"/>
            <a:r>
              <a:rPr lang="en-US">
                <a:solidFill>
                  <a:srgbClr val="007A77"/>
                </a:solidFill>
                <a:sym typeface="Arial" pitchFamily="34" charset="0"/>
              </a:rPr>
              <a:t>      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表示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:  void  *p; </a:t>
            </a:r>
          </a:p>
          <a:p>
            <a:pPr marL="0" lvl="1"/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pPr marL="0" lvl="1"/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9462" name="Text Box 21"/>
          <p:cNvSpPr>
            <a:spLocks noChangeArrowheads="1"/>
          </p:cNvSpPr>
          <p:nvPr/>
        </p:nvSpPr>
        <p:spPr bwMode="auto">
          <a:xfrm>
            <a:off x="965200" y="3717925"/>
            <a:ext cx="2649538" cy="1225550"/>
          </a:xfrm>
          <a:prstGeom prst="rect">
            <a:avLst/>
          </a:prstGeom>
          <a:solidFill>
            <a:srgbClr val="CCFFFF"/>
          </a:solidFill>
          <a:ln w="38100" cmpd="sng">
            <a:solidFill>
              <a:srgbClr val="339933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例   </a:t>
            </a:r>
            <a:r>
              <a:rPr lang="en-US">
                <a:solidFill>
                  <a:srgbClr val="007A77"/>
                </a:solidFill>
                <a:ea typeface="隶书" pitchFamily="49" charset="-122"/>
              </a:rPr>
              <a:t>char  *p1;</a:t>
            </a:r>
            <a:endParaRPr lang="zh-CN" altLang="en-US">
              <a:solidFill>
                <a:srgbClr val="007A77"/>
              </a:solidFill>
              <a:ea typeface="隶书" pitchFamily="49" charset="-122"/>
            </a:endParaRPr>
          </a:p>
          <a:p>
            <a:r>
              <a:rPr lang="en-US">
                <a:solidFill>
                  <a:srgbClr val="007A77"/>
                </a:solidFill>
                <a:ea typeface="隶书" pitchFamily="49" charset="-122"/>
              </a:rPr>
              <a:t>       void  *p2;</a:t>
            </a:r>
            <a:endParaRPr lang="zh-CN" altLang="en-US">
              <a:solidFill>
                <a:srgbClr val="007A77"/>
              </a:solidFill>
              <a:ea typeface="隶书" pitchFamily="49" charset="-122"/>
            </a:endParaRPr>
          </a:p>
          <a:p>
            <a:r>
              <a:rPr lang="en-US">
                <a:solidFill>
                  <a:srgbClr val="007A77"/>
                </a:solidFill>
                <a:ea typeface="隶书" pitchFamily="49" charset="-122"/>
              </a:rPr>
              <a:t>       p1=(char  *)p2;</a:t>
            </a:r>
            <a:endParaRPr lang="zh-CN" altLang="en-US"/>
          </a:p>
        </p:txBody>
      </p:sp>
      <p:sp>
        <p:nvSpPr>
          <p:cNvPr id="19463" name="AutoShape 22"/>
          <p:cNvSpPr>
            <a:spLocks/>
          </p:cNvSpPr>
          <p:nvPr/>
        </p:nvSpPr>
        <p:spPr bwMode="auto">
          <a:xfrm>
            <a:off x="3590925" y="1268413"/>
            <a:ext cx="3724275" cy="860425"/>
          </a:xfrm>
          <a:prstGeom prst="wedgeRectCallout">
            <a:avLst>
              <a:gd name="adj1" fmla="val -64824"/>
              <a:gd name="adj2" fmla="val 14528"/>
            </a:avLst>
          </a:prstGeom>
          <a:solidFill>
            <a:srgbClr val="CCFFFF"/>
          </a:solidFill>
          <a:ln w="38100" cmpd="sng">
            <a:solidFill>
              <a:srgbClr val="339933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表示不指定</a:t>
            </a:r>
            <a:r>
              <a:rPr 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p</a:t>
            </a:r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是指向哪一种</a:t>
            </a:r>
          </a:p>
          <a:p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类型数据的指针变量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9464" name="Rectangle 23"/>
          <p:cNvSpPr>
            <a:spLocks noChangeArrowheads="1"/>
          </p:cNvSpPr>
          <p:nvPr/>
        </p:nvSpPr>
        <p:spPr bwMode="auto">
          <a:xfrm>
            <a:off x="395288" y="0"/>
            <a:ext cx="4608512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buClr>
                <a:srgbClr val="9900CC"/>
              </a:buClr>
              <a:buSzPct val="70000"/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A50021"/>
                </a:solidFill>
                <a:latin typeface="Arial" pitchFamily="34" charset="0"/>
                <a:sym typeface="Arial" pitchFamily="34" charset="0"/>
              </a:rPr>
              <a:t>　空类型指针</a:t>
            </a:r>
            <a:endParaRPr lang="zh-CN" altLang="en-US" sz="440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19465" name="圆角矩形 1"/>
          <p:cNvSpPr>
            <a:spLocks/>
          </p:cNvSpPr>
          <p:nvPr/>
        </p:nvSpPr>
        <p:spPr bwMode="auto">
          <a:xfrm>
            <a:off x="900113" y="2708275"/>
            <a:ext cx="4103687" cy="5762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lvl="1"/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使用时要进行</a:t>
            </a:r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强制类型转换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2" grpId="0" bldLvl="0" animBg="1" autoUpdateAnimBg="0"/>
      <p:bldP spid="19463" grpId="0" bldLvl="0" animBg="1" autoUpdateAnimBg="0"/>
      <p:bldP spid="19465" grpId="0" bldLvl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20483" name="Text Box 1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20484" name="Freeform 1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485" name="Text Box 15"/>
          <p:cNvSpPr>
            <a:spLocks noChangeArrowheads="1"/>
          </p:cNvSpPr>
          <p:nvPr/>
        </p:nvSpPr>
        <p:spPr bwMode="auto">
          <a:xfrm>
            <a:off x="365125" y="3698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0486" name="Rectangle 16"/>
          <p:cNvSpPr>
            <a:spLocks noChangeArrowheads="1"/>
          </p:cNvSpPr>
          <p:nvPr/>
        </p:nvSpPr>
        <p:spPr bwMode="auto">
          <a:xfrm>
            <a:off x="107950" y="1052513"/>
            <a:ext cx="5086350" cy="3416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*p1,*p2,*p,a,b;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scanf("%d,%d",&amp;a,&amp;b);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chemeClr val="accent2"/>
                </a:solidFill>
                <a:sym typeface="Arial" pitchFamily="34" charset="0"/>
              </a:rPr>
              <a:t>    p1=&amp;a;  p2=&amp;b;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if(a&lt;b)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{  p=p1;  p1=p2;  p2=p;}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printf("a=%d,b=%d\n",a,b);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printf("max=%d,min=%d\n",*p1,*p2);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/>
          </a:p>
        </p:txBody>
      </p:sp>
      <p:sp>
        <p:nvSpPr>
          <p:cNvPr id="20487" name="Text Box 17"/>
          <p:cNvSpPr>
            <a:spLocks noChangeArrowheads="1"/>
          </p:cNvSpPr>
          <p:nvPr/>
        </p:nvSpPr>
        <p:spPr bwMode="auto">
          <a:xfrm>
            <a:off x="314325" y="4933950"/>
            <a:ext cx="2887663" cy="701675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  <a:sym typeface="Arial" pitchFamily="34" charset="0"/>
              </a:rPr>
              <a:t>运行结果：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a=5,b=9</a:t>
            </a:r>
            <a:endParaRPr lang="zh-CN" altLang="en-US" sz="2000">
              <a:solidFill>
                <a:srgbClr val="0000FF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                    max=9,min=5</a:t>
            </a:r>
            <a:endParaRPr lang="zh-CN" altLang="en-US"/>
          </a:p>
        </p:txBody>
      </p:sp>
      <p:sp>
        <p:nvSpPr>
          <p:cNvPr id="20488" name="Text Box 30"/>
          <p:cNvSpPr>
            <a:spLocks noChangeArrowheads="1"/>
          </p:cNvSpPr>
          <p:nvPr/>
        </p:nvSpPr>
        <p:spPr bwMode="auto">
          <a:xfrm>
            <a:off x="6223000" y="1360488"/>
            <a:ext cx="48895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…...</a:t>
            </a:r>
            <a:endParaRPr lang="zh-CN" altLang="en-US"/>
          </a:p>
        </p:txBody>
      </p:sp>
      <p:sp>
        <p:nvSpPr>
          <p:cNvPr id="20489" name="Freeform 19"/>
          <p:cNvSpPr>
            <a:spLocks/>
          </p:cNvSpPr>
          <p:nvPr/>
        </p:nvSpPr>
        <p:spPr bwMode="auto">
          <a:xfrm>
            <a:off x="5443538" y="5113338"/>
            <a:ext cx="1922462" cy="565150"/>
          </a:xfrm>
          <a:custGeom>
            <a:avLst/>
            <a:gdLst>
              <a:gd name="T0" fmla="*/ 0 w 1211"/>
              <a:gd name="T1" fmla="*/ 163 h 456"/>
              <a:gd name="T2" fmla="*/ 500 w 1211"/>
              <a:gd name="T3" fmla="*/ 41 h 456"/>
              <a:gd name="T4" fmla="*/ 1089 w 1211"/>
              <a:gd name="T5" fmla="*/ 408 h 456"/>
              <a:gd name="T6" fmla="*/ 1211 w 1211"/>
              <a:gd name="T7" fmla="*/ 330 h 456"/>
              <a:gd name="T8" fmla="*/ 0 w 1211"/>
              <a:gd name="T9" fmla="*/ 0 h 456"/>
              <a:gd name="T10" fmla="*/ 1211 w 1211"/>
              <a:gd name="T11" fmla="*/ 456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211" h="456">
                <a:moveTo>
                  <a:pt x="0" y="163"/>
                </a:moveTo>
                <a:cubicBezTo>
                  <a:pt x="159" y="81"/>
                  <a:pt x="318" y="0"/>
                  <a:pt x="500" y="41"/>
                </a:cubicBezTo>
                <a:cubicBezTo>
                  <a:pt x="682" y="82"/>
                  <a:pt x="970" y="360"/>
                  <a:pt x="1089" y="408"/>
                </a:cubicBezTo>
                <a:cubicBezTo>
                  <a:pt x="1208" y="456"/>
                  <a:pt x="1191" y="345"/>
                  <a:pt x="1211" y="330"/>
                </a:cubicBezTo>
              </a:path>
            </a:pathLst>
          </a:cu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0" name="Freeform 20"/>
          <p:cNvSpPr>
            <a:spLocks/>
          </p:cNvSpPr>
          <p:nvPr/>
        </p:nvSpPr>
        <p:spPr bwMode="auto">
          <a:xfrm>
            <a:off x="5445125" y="4564063"/>
            <a:ext cx="1924050" cy="1066800"/>
          </a:xfrm>
          <a:custGeom>
            <a:avLst/>
            <a:gdLst>
              <a:gd name="T0" fmla="*/ 12 w 1212"/>
              <a:gd name="T1" fmla="*/ 0 h 672"/>
              <a:gd name="T2" fmla="*/ 1212 w 1212"/>
              <a:gd name="T3" fmla="*/ 0 h 672"/>
              <a:gd name="T4" fmla="*/ 1212 w 1212"/>
              <a:gd name="T5" fmla="*/ 624 h 672"/>
              <a:gd name="T6" fmla="*/ 1140 w 1212"/>
              <a:gd name="T7" fmla="*/ 672 h 672"/>
              <a:gd name="T8" fmla="*/ 720 w 1212"/>
              <a:gd name="T9" fmla="*/ 468 h 672"/>
              <a:gd name="T10" fmla="*/ 540 w 1212"/>
              <a:gd name="T11" fmla="*/ 384 h 672"/>
              <a:gd name="T12" fmla="*/ 360 w 1212"/>
              <a:gd name="T13" fmla="*/ 372 h 672"/>
              <a:gd name="T14" fmla="*/ 216 w 1212"/>
              <a:gd name="T15" fmla="*/ 408 h 672"/>
              <a:gd name="T16" fmla="*/ 0 w 1212"/>
              <a:gd name="T17" fmla="*/ 468 h 672"/>
              <a:gd name="T18" fmla="*/ 12 w 1212"/>
              <a:gd name="T19" fmla="*/ 0 h 672"/>
              <a:gd name="T20" fmla="*/ 0 w 1212"/>
              <a:gd name="T21" fmla="*/ 0 h 672"/>
              <a:gd name="T22" fmla="*/ 1212 w 1212"/>
              <a:gd name="T23" fmla="*/ 672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1212" h="672">
                <a:moveTo>
                  <a:pt x="12" y="0"/>
                </a:moveTo>
                <a:lnTo>
                  <a:pt x="1212" y="0"/>
                </a:lnTo>
                <a:lnTo>
                  <a:pt x="1212" y="624"/>
                </a:lnTo>
                <a:lnTo>
                  <a:pt x="1140" y="672"/>
                </a:lnTo>
                <a:lnTo>
                  <a:pt x="720" y="468"/>
                </a:lnTo>
                <a:lnTo>
                  <a:pt x="540" y="384"/>
                </a:lnTo>
                <a:lnTo>
                  <a:pt x="360" y="372"/>
                </a:lnTo>
                <a:lnTo>
                  <a:pt x="216" y="408"/>
                </a:lnTo>
                <a:lnTo>
                  <a:pt x="0" y="468"/>
                </a:lnTo>
                <a:lnTo>
                  <a:pt x="12" y="0"/>
                </a:lnTo>
                <a:close/>
              </a:path>
            </a:pathLst>
          </a:custGeom>
          <a:solidFill>
            <a:srgbClr val="DDDDDD"/>
          </a:solidFill>
          <a:ln w="38100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1" name="Rectangle 21"/>
          <p:cNvSpPr>
            <a:spLocks noChangeArrowheads="1"/>
          </p:cNvSpPr>
          <p:nvPr/>
        </p:nvSpPr>
        <p:spPr bwMode="auto">
          <a:xfrm>
            <a:off x="5443538" y="1052513"/>
            <a:ext cx="1922462" cy="3511550"/>
          </a:xfrm>
          <a:prstGeom prst="rect">
            <a:avLst/>
          </a:prstGeom>
          <a:solidFill>
            <a:srgbClr val="DDDDDD"/>
          </a:solidFill>
          <a:ln w="38100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0492" name="Line 22"/>
          <p:cNvSpPr>
            <a:spLocks noChangeShapeType="1"/>
          </p:cNvSpPr>
          <p:nvPr/>
        </p:nvSpPr>
        <p:spPr bwMode="auto">
          <a:xfrm>
            <a:off x="5462588" y="1747838"/>
            <a:ext cx="1922462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3" name="Line 23"/>
          <p:cNvSpPr>
            <a:spLocks noChangeShapeType="1"/>
          </p:cNvSpPr>
          <p:nvPr/>
        </p:nvSpPr>
        <p:spPr bwMode="auto">
          <a:xfrm>
            <a:off x="5462588" y="2154238"/>
            <a:ext cx="1922462" cy="0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4" name="Line 24"/>
          <p:cNvSpPr>
            <a:spLocks noChangeShapeType="1"/>
          </p:cNvSpPr>
          <p:nvPr/>
        </p:nvSpPr>
        <p:spPr bwMode="auto">
          <a:xfrm>
            <a:off x="5462588" y="2524125"/>
            <a:ext cx="1922462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5" name="Line 25"/>
          <p:cNvSpPr>
            <a:spLocks noChangeShapeType="1"/>
          </p:cNvSpPr>
          <p:nvPr/>
        </p:nvSpPr>
        <p:spPr bwMode="auto">
          <a:xfrm>
            <a:off x="5462588" y="2928938"/>
            <a:ext cx="1922462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6" name="Line 26"/>
          <p:cNvSpPr>
            <a:spLocks noChangeShapeType="1"/>
          </p:cNvSpPr>
          <p:nvPr/>
        </p:nvSpPr>
        <p:spPr bwMode="auto">
          <a:xfrm>
            <a:off x="5443538" y="3338513"/>
            <a:ext cx="1922462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7" name="Line 27"/>
          <p:cNvSpPr>
            <a:spLocks noChangeShapeType="1"/>
          </p:cNvSpPr>
          <p:nvPr/>
        </p:nvSpPr>
        <p:spPr bwMode="auto">
          <a:xfrm>
            <a:off x="5462588" y="4198938"/>
            <a:ext cx="1922462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8" name="Line 28"/>
          <p:cNvSpPr>
            <a:spLocks noChangeShapeType="1"/>
          </p:cNvSpPr>
          <p:nvPr/>
        </p:nvSpPr>
        <p:spPr bwMode="auto">
          <a:xfrm>
            <a:off x="5443538" y="4578350"/>
            <a:ext cx="0" cy="72390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9" name="Line 29"/>
          <p:cNvSpPr>
            <a:spLocks noChangeShapeType="1"/>
          </p:cNvSpPr>
          <p:nvPr/>
        </p:nvSpPr>
        <p:spPr bwMode="auto">
          <a:xfrm>
            <a:off x="7366000" y="4578350"/>
            <a:ext cx="1588" cy="95250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0" name="Text Box 31"/>
          <p:cNvSpPr>
            <a:spLocks noChangeArrowheads="1"/>
          </p:cNvSpPr>
          <p:nvPr/>
        </p:nvSpPr>
        <p:spPr bwMode="auto">
          <a:xfrm>
            <a:off x="6221413" y="4645025"/>
            <a:ext cx="48895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…...</a:t>
            </a:r>
            <a:endParaRPr lang="zh-CN" altLang="en-US"/>
          </a:p>
        </p:txBody>
      </p:sp>
      <p:sp>
        <p:nvSpPr>
          <p:cNvPr id="20501" name="Line 32"/>
          <p:cNvSpPr>
            <a:spLocks noChangeShapeType="1"/>
          </p:cNvSpPr>
          <p:nvPr/>
        </p:nvSpPr>
        <p:spPr bwMode="auto">
          <a:xfrm>
            <a:off x="5462588" y="3757613"/>
            <a:ext cx="1922462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502" name="Group 33"/>
          <p:cNvGrpSpPr>
            <a:grpSpLocks/>
          </p:cNvGrpSpPr>
          <p:nvPr/>
        </p:nvGrpSpPr>
        <p:grpSpPr bwMode="auto">
          <a:xfrm>
            <a:off x="7350125" y="1727200"/>
            <a:ext cx="1793875" cy="457200"/>
            <a:chOff x="0" y="0"/>
            <a:chExt cx="1130" cy="288"/>
          </a:xfrm>
        </p:grpSpPr>
        <p:sp>
          <p:nvSpPr>
            <p:cNvPr id="20503" name="Line 34"/>
            <p:cNvSpPr>
              <a:spLocks noChangeShapeType="1"/>
            </p:cNvSpPr>
            <p:nvPr/>
          </p:nvSpPr>
          <p:spPr bwMode="auto">
            <a:xfrm flipH="1">
              <a:off x="0" y="154"/>
              <a:ext cx="228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4" name="Text Box 35"/>
            <p:cNvSpPr>
              <a:spLocks noChangeArrowheads="1"/>
            </p:cNvSpPr>
            <p:nvPr/>
          </p:nvSpPr>
          <p:spPr bwMode="auto">
            <a:xfrm>
              <a:off x="182" y="0"/>
              <a:ext cx="9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007A77"/>
                  </a:solidFill>
                  <a:sym typeface="Arial" pitchFamily="34" charset="0"/>
                </a:rPr>
                <a:t>指针变量</a:t>
              </a:r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p1</a:t>
              </a:r>
              <a:endParaRPr 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</p:grpSp>
      <p:grpSp>
        <p:nvGrpSpPr>
          <p:cNvPr id="20505" name="Group 36"/>
          <p:cNvGrpSpPr>
            <a:grpSpLocks/>
          </p:cNvGrpSpPr>
          <p:nvPr/>
        </p:nvGrpSpPr>
        <p:grpSpPr bwMode="auto">
          <a:xfrm>
            <a:off x="7350125" y="2524125"/>
            <a:ext cx="1633538" cy="457200"/>
            <a:chOff x="0" y="0"/>
            <a:chExt cx="1029" cy="288"/>
          </a:xfrm>
        </p:grpSpPr>
        <p:sp>
          <p:nvSpPr>
            <p:cNvPr id="20506" name="Line 37"/>
            <p:cNvSpPr>
              <a:spLocks noChangeShapeType="1"/>
            </p:cNvSpPr>
            <p:nvPr/>
          </p:nvSpPr>
          <p:spPr bwMode="auto">
            <a:xfrm flipH="1">
              <a:off x="0" y="154"/>
              <a:ext cx="228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7" name="Text Box 38"/>
            <p:cNvSpPr>
              <a:spLocks noChangeArrowheads="1"/>
            </p:cNvSpPr>
            <p:nvPr/>
          </p:nvSpPr>
          <p:spPr bwMode="auto">
            <a:xfrm>
              <a:off x="97" y="0"/>
              <a:ext cx="9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  </a:t>
              </a:r>
              <a:r>
                <a:rPr lang="zh-CN" altLang="en-US" sz="2000">
                  <a:solidFill>
                    <a:srgbClr val="007A77"/>
                  </a:solidFill>
                  <a:sym typeface="Arial" pitchFamily="34" charset="0"/>
                </a:rPr>
                <a:t>指针变量</a:t>
              </a:r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p</a:t>
              </a:r>
              <a:endParaRPr 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</p:grpSp>
      <p:grpSp>
        <p:nvGrpSpPr>
          <p:cNvPr id="20508" name="Group 39"/>
          <p:cNvGrpSpPr>
            <a:grpSpLocks/>
          </p:cNvGrpSpPr>
          <p:nvPr/>
        </p:nvGrpSpPr>
        <p:grpSpPr bwMode="auto">
          <a:xfrm>
            <a:off x="4795838" y="1800225"/>
            <a:ext cx="693737" cy="2708275"/>
            <a:chOff x="0" y="0"/>
            <a:chExt cx="437" cy="1706"/>
          </a:xfrm>
        </p:grpSpPr>
        <p:sp>
          <p:nvSpPr>
            <p:cNvPr id="20509" name="Text Box 40"/>
            <p:cNvSpPr>
              <a:spLocks noChangeArrowheads="1"/>
            </p:cNvSpPr>
            <p:nvPr/>
          </p:nvSpPr>
          <p:spPr bwMode="auto">
            <a:xfrm>
              <a:off x="0" y="0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2000</a:t>
              </a:r>
              <a:endParaRPr lang="zh-CN" altLang="en-US"/>
            </a:p>
          </p:txBody>
        </p:sp>
        <p:sp>
          <p:nvSpPr>
            <p:cNvPr id="20510" name="Text Box 41"/>
            <p:cNvSpPr>
              <a:spLocks noChangeArrowheads="1"/>
            </p:cNvSpPr>
            <p:nvPr/>
          </p:nvSpPr>
          <p:spPr bwMode="auto">
            <a:xfrm>
              <a:off x="1" y="971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336600"/>
                  </a:solidFill>
                  <a:sym typeface="Arial" pitchFamily="34" charset="0"/>
                </a:rPr>
                <a:t>2008</a:t>
              </a:r>
              <a:endParaRPr lang="zh-CN" altLang="en-US"/>
            </a:p>
          </p:txBody>
        </p:sp>
        <p:sp>
          <p:nvSpPr>
            <p:cNvPr id="20511" name="Text Box 42"/>
            <p:cNvSpPr>
              <a:spLocks noChangeArrowheads="1"/>
            </p:cNvSpPr>
            <p:nvPr/>
          </p:nvSpPr>
          <p:spPr bwMode="auto">
            <a:xfrm>
              <a:off x="161" y="1456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20512" name="Text Box 43"/>
            <p:cNvSpPr>
              <a:spLocks noChangeArrowheads="1"/>
            </p:cNvSpPr>
            <p:nvPr/>
          </p:nvSpPr>
          <p:spPr bwMode="auto">
            <a:xfrm>
              <a:off x="160" y="1214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20513" name="Text Box 44"/>
            <p:cNvSpPr>
              <a:spLocks noChangeArrowheads="1"/>
            </p:cNvSpPr>
            <p:nvPr/>
          </p:nvSpPr>
          <p:spPr bwMode="auto">
            <a:xfrm>
              <a:off x="0" y="24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2002</a:t>
              </a:r>
              <a:endParaRPr lang="zh-CN" altLang="en-US"/>
            </a:p>
          </p:txBody>
        </p:sp>
        <p:sp>
          <p:nvSpPr>
            <p:cNvPr id="20514" name="Text Box 45"/>
            <p:cNvSpPr>
              <a:spLocks noChangeArrowheads="1"/>
            </p:cNvSpPr>
            <p:nvPr/>
          </p:nvSpPr>
          <p:spPr bwMode="auto">
            <a:xfrm>
              <a:off x="0" y="486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2004</a:t>
              </a:r>
              <a:endParaRPr lang="zh-CN" altLang="en-US"/>
            </a:p>
          </p:txBody>
        </p:sp>
        <p:sp>
          <p:nvSpPr>
            <p:cNvPr id="20515" name="Text Box 46"/>
            <p:cNvSpPr>
              <a:spLocks noChangeArrowheads="1"/>
            </p:cNvSpPr>
            <p:nvPr/>
          </p:nvSpPr>
          <p:spPr bwMode="auto">
            <a:xfrm>
              <a:off x="0" y="72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FF3300"/>
                  </a:solidFill>
                  <a:sym typeface="Arial" pitchFamily="34" charset="0"/>
                </a:rPr>
                <a:t>2006</a:t>
              </a:r>
              <a:endParaRPr 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</p:grpSp>
      <p:grpSp>
        <p:nvGrpSpPr>
          <p:cNvPr id="20516" name="Group 47"/>
          <p:cNvGrpSpPr>
            <a:grpSpLocks/>
          </p:cNvGrpSpPr>
          <p:nvPr/>
        </p:nvGrpSpPr>
        <p:grpSpPr bwMode="auto">
          <a:xfrm>
            <a:off x="5467350" y="1963738"/>
            <a:ext cx="95250" cy="2457450"/>
            <a:chOff x="0" y="0"/>
            <a:chExt cx="60" cy="1548"/>
          </a:xfrm>
        </p:grpSpPr>
        <p:sp>
          <p:nvSpPr>
            <p:cNvPr id="20517" name="Line 48"/>
            <p:cNvSpPr>
              <a:spLocks noChangeShapeType="1"/>
            </p:cNvSpPr>
            <p:nvPr/>
          </p:nvSpPr>
          <p:spPr bwMode="auto">
            <a:xfrm>
              <a:off x="0" y="0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18" name="Line 49"/>
            <p:cNvSpPr>
              <a:spLocks noChangeShapeType="1"/>
            </p:cNvSpPr>
            <p:nvPr/>
          </p:nvSpPr>
          <p:spPr bwMode="auto">
            <a:xfrm>
              <a:off x="0" y="516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19" name="Line 50"/>
            <p:cNvSpPr>
              <a:spLocks noChangeShapeType="1"/>
            </p:cNvSpPr>
            <p:nvPr/>
          </p:nvSpPr>
          <p:spPr bwMode="auto">
            <a:xfrm>
              <a:off x="0" y="774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0" name="Line 51"/>
            <p:cNvSpPr>
              <a:spLocks noChangeShapeType="1"/>
            </p:cNvSpPr>
            <p:nvPr/>
          </p:nvSpPr>
          <p:spPr bwMode="auto">
            <a:xfrm>
              <a:off x="0" y="1032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1" name="Line 52"/>
            <p:cNvSpPr>
              <a:spLocks noChangeShapeType="1"/>
            </p:cNvSpPr>
            <p:nvPr/>
          </p:nvSpPr>
          <p:spPr bwMode="auto">
            <a:xfrm>
              <a:off x="0" y="1290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2" name="Line 53"/>
            <p:cNvSpPr>
              <a:spLocks noChangeShapeType="1"/>
            </p:cNvSpPr>
            <p:nvPr/>
          </p:nvSpPr>
          <p:spPr bwMode="auto">
            <a:xfrm>
              <a:off x="0" y="1548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3" name="Line 54"/>
            <p:cNvSpPr>
              <a:spLocks noChangeShapeType="1"/>
            </p:cNvSpPr>
            <p:nvPr/>
          </p:nvSpPr>
          <p:spPr bwMode="auto">
            <a:xfrm>
              <a:off x="0" y="258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0524" name="Group 55"/>
          <p:cNvGrpSpPr>
            <a:grpSpLocks/>
          </p:cNvGrpSpPr>
          <p:nvPr/>
        </p:nvGrpSpPr>
        <p:grpSpPr bwMode="auto">
          <a:xfrm>
            <a:off x="7258050" y="1944688"/>
            <a:ext cx="95250" cy="2457450"/>
            <a:chOff x="0" y="0"/>
            <a:chExt cx="60" cy="1548"/>
          </a:xfrm>
        </p:grpSpPr>
        <p:sp>
          <p:nvSpPr>
            <p:cNvPr id="20525" name="Line 56"/>
            <p:cNvSpPr>
              <a:spLocks noChangeShapeType="1"/>
            </p:cNvSpPr>
            <p:nvPr/>
          </p:nvSpPr>
          <p:spPr bwMode="auto">
            <a:xfrm>
              <a:off x="0" y="0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6" name="Line 57"/>
            <p:cNvSpPr>
              <a:spLocks noChangeShapeType="1"/>
            </p:cNvSpPr>
            <p:nvPr/>
          </p:nvSpPr>
          <p:spPr bwMode="auto">
            <a:xfrm>
              <a:off x="0" y="516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7" name="Line 58"/>
            <p:cNvSpPr>
              <a:spLocks noChangeShapeType="1"/>
            </p:cNvSpPr>
            <p:nvPr/>
          </p:nvSpPr>
          <p:spPr bwMode="auto">
            <a:xfrm>
              <a:off x="0" y="774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8" name="Line 59"/>
            <p:cNvSpPr>
              <a:spLocks noChangeShapeType="1"/>
            </p:cNvSpPr>
            <p:nvPr/>
          </p:nvSpPr>
          <p:spPr bwMode="auto">
            <a:xfrm>
              <a:off x="0" y="1032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9" name="Line 60"/>
            <p:cNvSpPr>
              <a:spLocks noChangeShapeType="1"/>
            </p:cNvSpPr>
            <p:nvPr/>
          </p:nvSpPr>
          <p:spPr bwMode="auto">
            <a:xfrm>
              <a:off x="0" y="1290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30" name="Line 61"/>
            <p:cNvSpPr>
              <a:spLocks noChangeShapeType="1"/>
            </p:cNvSpPr>
            <p:nvPr/>
          </p:nvSpPr>
          <p:spPr bwMode="auto">
            <a:xfrm>
              <a:off x="0" y="1548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31" name="Line 62"/>
            <p:cNvSpPr>
              <a:spLocks noChangeShapeType="1"/>
            </p:cNvSpPr>
            <p:nvPr/>
          </p:nvSpPr>
          <p:spPr bwMode="auto">
            <a:xfrm>
              <a:off x="0" y="258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0532" name="Group 63"/>
          <p:cNvGrpSpPr>
            <a:grpSpLocks/>
          </p:cNvGrpSpPr>
          <p:nvPr/>
        </p:nvGrpSpPr>
        <p:grpSpPr bwMode="auto">
          <a:xfrm>
            <a:off x="7350125" y="2108200"/>
            <a:ext cx="1785938" cy="457200"/>
            <a:chOff x="0" y="0"/>
            <a:chExt cx="1125" cy="288"/>
          </a:xfrm>
        </p:grpSpPr>
        <p:sp>
          <p:nvSpPr>
            <p:cNvPr id="20533" name="Line 64"/>
            <p:cNvSpPr>
              <a:spLocks noChangeShapeType="1"/>
            </p:cNvSpPr>
            <p:nvPr/>
          </p:nvSpPr>
          <p:spPr bwMode="auto">
            <a:xfrm flipH="1">
              <a:off x="0" y="154"/>
              <a:ext cx="228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34" name="Text Box 65"/>
            <p:cNvSpPr>
              <a:spLocks noChangeArrowheads="1"/>
            </p:cNvSpPr>
            <p:nvPr/>
          </p:nvSpPr>
          <p:spPr bwMode="auto">
            <a:xfrm>
              <a:off x="97" y="0"/>
              <a:ext cx="10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  </a:t>
              </a:r>
              <a:r>
                <a:rPr lang="zh-CN" altLang="en-US" sz="2000">
                  <a:solidFill>
                    <a:srgbClr val="007A77"/>
                  </a:solidFill>
                  <a:sym typeface="Arial" pitchFamily="34" charset="0"/>
                </a:rPr>
                <a:t>指针变量</a:t>
              </a:r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p2</a:t>
              </a:r>
              <a:endParaRPr 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</p:grpSp>
      <p:grpSp>
        <p:nvGrpSpPr>
          <p:cNvPr id="20535" name="Group 66"/>
          <p:cNvGrpSpPr>
            <a:grpSpLocks/>
          </p:cNvGrpSpPr>
          <p:nvPr/>
        </p:nvGrpSpPr>
        <p:grpSpPr bwMode="auto">
          <a:xfrm>
            <a:off x="7369175" y="3392488"/>
            <a:ext cx="1608138" cy="396875"/>
            <a:chOff x="0" y="0"/>
            <a:chExt cx="1013" cy="250"/>
          </a:xfrm>
        </p:grpSpPr>
        <p:sp>
          <p:nvSpPr>
            <p:cNvPr id="20536" name="Line 67"/>
            <p:cNvSpPr>
              <a:spLocks noChangeShapeType="1"/>
            </p:cNvSpPr>
            <p:nvPr/>
          </p:nvSpPr>
          <p:spPr bwMode="auto">
            <a:xfrm flipH="1">
              <a:off x="0" y="123"/>
              <a:ext cx="228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37" name="Text Box 68"/>
            <p:cNvSpPr>
              <a:spLocks noChangeArrowheads="1"/>
            </p:cNvSpPr>
            <p:nvPr/>
          </p:nvSpPr>
          <p:spPr bwMode="auto">
            <a:xfrm>
              <a:off x="97" y="0"/>
              <a:ext cx="9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  </a:t>
              </a:r>
              <a:r>
                <a:rPr lang="zh-CN" altLang="en-US" sz="2000">
                  <a:solidFill>
                    <a:srgbClr val="007A77"/>
                  </a:solidFill>
                  <a:sym typeface="Arial" pitchFamily="34" charset="0"/>
                </a:rPr>
                <a:t>整型变量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b</a:t>
              </a:r>
              <a:endParaRPr lang="zh-CN" altLang="en-US"/>
            </a:p>
          </p:txBody>
        </p:sp>
      </p:grpSp>
      <p:grpSp>
        <p:nvGrpSpPr>
          <p:cNvPr id="20538" name="Group 69"/>
          <p:cNvGrpSpPr>
            <a:grpSpLocks/>
          </p:cNvGrpSpPr>
          <p:nvPr/>
        </p:nvGrpSpPr>
        <p:grpSpPr bwMode="auto">
          <a:xfrm>
            <a:off x="7369175" y="2992438"/>
            <a:ext cx="1593850" cy="396875"/>
            <a:chOff x="0" y="0"/>
            <a:chExt cx="1004" cy="250"/>
          </a:xfrm>
        </p:grpSpPr>
        <p:sp>
          <p:nvSpPr>
            <p:cNvPr id="20539" name="Line 70"/>
            <p:cNvSpPr>
              <a:spLocks noChangeShapeType="1"/>
            </p:cNvSpPr>
            <p:nvPr/>
          </p:nvSpPr>
          <p:spPr bwMode="auto">
            <a:xfrm flipH="1">
              <a:off x="0" y="123"/>
              <a:ext cx="228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0" name="Text Box 71"/>
            <p:cNvSpPr>
              <a:spLocks noChangeArrowheads="1"/>
            </p:cNvSpPr>
            <p:nvPr/>
          </p:nvSpPr>
          <p:spPr bwMode="auto">
            <a:xfrm>
              <a:off x="97" y="0"/>
              <a:ext cx="90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  </a:t>
              </a:r>
              <a:r>
                <a:rPr lang="zh-CN" altLang="en-US" sz="2000">
                  <a:solidFill>
                    <a:srgbClr val="007A77"/>
                  </a:solidFill>
                  <a:sym typeface="Arial" pitchFamily="34" charset="0"/>
                </a:rPr>
                <a:t>整型变量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</p:grpSp>
      <p:sp>
        <p:nvSpPr>
          <p:cNvPr id="20541" name="Text Box 72"/>
          <p:cNvSpPr>
            <a:spLocks noChangeArrowheads="1"/>
          </p:cNvSpPr>
          <p:nvPr/>
        </p:nvSpPr>
        <p:spPr bwMode="auto">
          <a:xfrm>
            <a:off x="6175375" y="29543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5</a:t>
            </a:r>
            <a:endParaRPr lang="zh-CN" altLang="en-US"/>
          </a:p>
        </p:txBody>
      </p:sp>
      <p:sp>
        <p:nvSpPr>
          <p:cNvPr id="20542" name="Text Box 73"/>
          <p:cNvSpPr>
            <a:spLocks noChangeArrowheads="1"/>
          </p:cNvSpPr>
          <p:nvPr/>
        </p:nvSpPr>
        <p:spPr bwMode="auto">
          <a:xfrm>
            <a:off x="5641975" y="1784350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FF3300"/>
                </a:solidFill>
                <a:sym typeface="Arial" pitchFamily="34" charset="0"/>
              </a:rPr>
              <a:t>2006</a:t>
            </a:r>
            <a:endParaRPr lang="en-US" sz="2000">
              <a:solidFill>
                <a:schemeClr val="accent2"/>
              </a:solidFill>
              <a:sym typeface="Arial" pitchFamily="34" charset="0"/>
            </a:endParaRPr>
          </a:p>
        </p:txBody>
      </p:sp>
      <p:sp>
        <p:nvSpPr>
          <p:cNvPr id="20543" name="Text Box 74"/>
          <p:cNvSpPr>
            <a:spLocks noChangeArrowheads="1"/>
          </p:cNvSpPr>
          <p:nvPr/>
        </p:nvSpPr>
        <p:spPr bwMode="auto">
          <a:xfrm>
            <a:off x="6194425" y="33543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9</a:t>
            </a:r>
            <a:endParaRPr lang="zh-CN" altLang="en-US"/>
          </a:p>
        </p:txBody>
      </p:sp>
      <p:sp>
        <p:nvSpPr>
          <p:cNvPr id="20544" name="Text Box 75"/>
          <p:cNvSpPr>
            <a:spLocks noChangeArrowheads="1"/>
          </p:cNvSpPr>
          <p:nvPr/>
        </p:nvSpPr>
        <p:spPr bwMode="auto">
          <a:xfrm>
            <a:off x="5654675" y="2205038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336600"/>
                </a:solidFill>
                <a:sym typeface="Arial" pitchFamily="34" charset="0"/>
              </a:rPr>
              <a:t>2008</a:t>
            </a:r>
            <a:endParaRPr lang="en-US" sz="2000">
              <a:solidFill>
                <a:schemeClr val="accent2"/>
              </a:solidFill>
              <a:sym typeface="Arial" pitchFamily="34" charset="0"/>
            </a:endParaRPr>
          </a:p>
        </p:txBody>
      </p:sp>
      <p:sp>
        <p:nvSpPr>
          <p:cNvPr id="20545" name="Text Box 76"/>
          <p:cNvSpPr>
            <a:spLocks noChangeArrowheads="1"/>
          </p:cNvSpPr>
          <p:nvPr/>
        </p:nvSpPr>
        <p:spPr bwMode="auto">
          <a:xfrm>
            <a:off x="6084888" y="2565400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FF3300"/>
                </a:solidFill>
                <a:sym typeface="Arial" pitchFamily="34" charset="0"/>
              </a:rPr>
              <a:t>2006</a:t>
            </a:r>
            <a:endParaRPr lang="en-US" sz="2000">
              <a:solidFill>
                <a:schemeClr val="accent2"/>
              </a:solidFill>
              <a:sym typeface="Arial" pitchFamily="34" charset="0"/>
            </a:endParaRPr>
          </a:p>
        </p:txBody>
      </p:sp>
      <p:sp>
        <p:nvSpPr>
          <p:cNvPr id="20546" name="Text Box 77"/>
          <p:cNvSpPr>
            <a:spLocks noChangeArrowheads="1"/>
          </p:cNvSpPr>
          <p:nvPr/>
        </p:nvSpPr>
        <p:spPr bwMode="auto">
          <a:xfrm>
            <a:off x="6597650" y="1787525"/>
            <a:ext cx="709613" cy="39687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en-US" sz="2000">
                <a:solidFill>
                  <a:srgbClr val="336600"/>
                </a:solidFill>
                <a:ea typeface="隶书" pitchFamily="49" charset="-122"/>
              </a:rPr>
              <a:t>2008</a:t>
            </a:r>
            <a:endParaRPr lang="en-US">
              <a:solidFill>
                <a:srgbClr val="007A77"/>
              </a:solidFill>
              <a:ea typeface="隶书" pitchFamily="49" charset="-122"/>
            </a:endParaRPr>
          </a:p>
        </p:txBody>
      </p:sp>
      <p:sp>
        <p:nvSpPr>
          <p:cNvPr id="20547" name="Text Box 78"/>
          <p:cNvSpPr>
            <a:spLocks noChangeArrowheads="1"/>
          </p:cNvSpPr>
          <p:nvPr/>
        </p:nvSpPr>
        <p:spPr bwMode="auto">
          <a:xfrm>
            <a:off x="6615113" y="2162175"/>
            <a:ext cx="688975" cy="39687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sz="2000">
                <a:solidFill>
                  <a:srgbClr val="FF3300"/>
                </a:solidFill>
                <a:ea typeface="隶书" pitchFamily="49" charset="-122"/>
              </a:rPr>
              <a:t>2006</a:t>
            </a:r>
            <a:endParaRPr lang="en-US">
              <a:solidFill>
                <a:srgbClr val="007A77"/>
              </a:solidFill>
              <a:ea typeface="隶书" pitchFamily="49" charset="-122"/>
            </a:endParaRPr>
          </a:p>
        </p:txBody>
      </p:sp>
      <p:sp>
        <p:nvSpPr>
          <p:cNvPr id="20548" name="Rectangle 79"/>
          <p:cNvSpPr>
            <a:spLocks noChangeArrowheads="1"/>
          </p:cNvSpPr>
          <p:nvPr/>
        </p:nvSpPr>
        <p:spPr bwMode="auto">
          <a:xfrm>
            <a:off x="184150" y="260350"/>
            <a:ext cx="77724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2000" b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例  输入两个数，并使其从大到小输出</a:t>
            </a:r>
            <a:endParaRPr lang="zh-CN" altLang="en-US" sz="4400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0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0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0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7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7" grpId="0" bldLvl="0" animBg="1" autoUpdateAnimBg="0"/>
      <p:bldP spid="20542" grpId="0" bldLvl="0" autoUpdateAnimBg="0"/>
      <p:bldP spid="20544" grpId="0" bldLvl="0" autoUpdateAnimBg="0"/>
      <p:bldP spid="20545" grpId="0" bldLvl="0" autoUpdateAnimBg="0"/>
      <p:bldP spid="20546" grpId="0" bldLvl="0" animBg="1" autoUpdateAnimBg="0"/>
      <p:bldP spid="20547" grpId="0" bldLvl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21507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21508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509" name="Rectangle 15"/>
          <p:cNvSpPr>
            <a:spLocks noChangeArrowheads="1"/>
          </p:cNvSpPr>
          <p:nvPr/>
        </p:nvSpPr>
        <p:spPr bwMode="auto">
          <a:xfrm>
            <a:off x="334963" y="365125"/>
            <a:ext cx="8548687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endParaRPr lang="zh-CN" altLang="en-US" sz="2800">
              <a:solidFill>
                <a:srgbClr val="FF3300"/>
              </a:solidFill>
              <a:latin typeface="Arial" pitchFamily="34" charset="0"/>
              <a:sym typeface="Arial" pitchFamily="34" charset="0"/>
            </a:endParaRP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None/>
            </a:pP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特点：</a:t>
            </a:r>
            <a:r>
              <a:rPr lang="zh-CN" altLang="en-US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共享内存</a:t>
            </a:r>
            <a:r>
              <a:rPr lang="en-US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,</a:t>
            </a:r>
            <a:r>
              <a:rPr lang="en-US">
                <a:solidFill>
                  <a:srgbClr val="FF3300"/>
                </a:solidFill>
                <a:latin typeface="Arial" pitchFamily="34" charset="0"/>
                <a:sym typeface="Arial" pitchFamily="34" charset="0"/>
              </a:rPr>
              <a:t>“</a:t>
            </a:r>
            <a:r>
              <a:rPr lang="zh-CN" altLang="en-US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双向</a:t>
            </a:r>
            <a:r>
              <a:rPr lang="zh-CN" altLang="en-US">
                <a:solidFill>
                  <a:srgbClr val="FF3300"/>
                </a:solidFill>
                <a:latin typeface="Arial" pitchFamily="34" charset="0"/>
                <a:sym typeface="Arial" pitchFamily="34" charset="0"/>
              </a:rPr>
              <a:t>”</a:t>
            </a:r>
            <a:r>
              <a:rPr lang="zh-CN" altLang="en-US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传递</a:t>
            </a:r>
            <a:endParaRPr lang="zh-CN" altLang="en-US">
              <a:solidFill>
                <a:srgbClr val="007A77"/>
              </a:solidFill>
              <a:latin typeface="Arial" pitchFamily="34" charset="0"/>
              <a:sym typeface="Arial" pitchFamily="34" charset="0"/>
            </a:endParaRPr>
          </a:p>
        </p:txBody>
      </p:sp>
      <p:sp useBgFill="1">
        <p:nvSpPr>
          <p:cNvPr id="21510" name="AutoShape 16">
            <a:hlinkClick r:id="rId2" action="ppaction://program"/>
          </p:cNvPr>
          <p:cNvSpPr>
            <a:spLocks noChangeArrowheads="1"/>
          </p:cNvSpPr>
          <p:nvPr/>
        </p:nvSpPr>
        <p:spPr bwMode="auto">
          <a:xfrm>
            <a:off x="8388350" y="5734050"/>
            <a:ext cx="533400" cy="685800"/>
          </a:xfrm>
          <a:prstGeom prst="actionButtonDocument">
            <a:avLst/>
          </a:prstGeom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1511" name="Text Box 17"/>
          <p:cNvSpPr>
            <a:spLocks noChangeArrowheads="1"/>
          </p:cNvSpPr>
          <p:nvPr/>
        </p:nvSpPr>
        <p:spPr bwMode="auto">
          <a:xfrm>
            <a:off x="476250" y="1695450"/>
            <a:ext cx="3692525" cy="4511675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void swap(int  x,int y)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 temp;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temp=x;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x=y;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y=temp;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a,b;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scanf("%d,%d",&amp;a,&amp;b);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if(a&lt;b)  swap(a,b);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printf("\n%d,%d\n",a,b);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/>
          </a:p>
        </p:txBody>
      </p:sp>
      <p:sp>
        <p:nvSpPr>
          <p:cNvPr id="21512" name="Text Box 18"/>
          <p:cNvSpPr>
            <a:spLocks noChangeArrowheads="1"/>
          </p:cNvSpPr>
          <p:nvPr/>
        </p:nvSpPr>
        <p:spPr bwMode="auto">
          <a:xfrm>
            <a:off x="107950" y="1282700"/>
            <a:ext cx="5535613" cy="4000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例 将数从大到小输出</a:t>
            </a:r>
            <a:r>
              <a:rPr lang="en-US" sz="200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,</a:t>
            </a:r>
            <a:r>
              <a:rPr lang="zh-CN" altLang="en-US" sz="200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值传递，不改变实参的值。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1513" name="Text Box 19"/>
          <p:cNvSpPr>
            <a:spLocks noChangeArrowheads="1"/>
          </p:cNvSpPr>
          <p:nvPr/>
        </p:nvSpPr>
        <p:spPr bwMode="auto">
          <a:xfrm>
            <a:off x="5375275" y="4111625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grpSp>
        <p:nvGrpSpPr>
          <p:cNvPr id="21514" name="Group 20"/>
          <p:cNvGrpSpPr>
            <a:grpSpLocks/>
          </p:cNvGrpSpPr>
          <p:nvPr/>
        </p:nvGrpSpPr>
        <p:grpSpPr bwMode="auto">
          <a:xfrm>
            <a:off x="5091113" y="1279525"/>
            <a:ext cx="2617787" cy="4625975"/>
            <a:chOff x="0" y="0"/>
            <a:chExt cx="1649" cy="2914"/>
          </a:xfrm>
        </p:grpSpPr>
        <p:sp>
          <p:nvSpPr>
            <p:cNvPr id="21515" name="Freeform 21"/>
            <p:cNvSpPr>
              <a:spLocks/>
            </p:cNvSpPr>
            <p:nvPr/>
          </p:nvSpPr>
          <p:spPr bwMode="auto">
            <a:xfrm>
              <a:off x="426" y="2558"/>
              <a:ext cx="1211" cy="356"/>
            </a:xfrm>
            <a:custGeom>
              <a:avLst/>
              <a:gdLst>
                <a:gd name="T0" fmla="*/ 0 w 1211"/>
                <a:gd name="T1" fmla="*/ 163 h 456"/>
                <a:gd name="T2" fmla="*/ 500 w 1211"/>
                <a:gd name="T3" fmla="*/ 41 h 456"/>
                <a:gd name="T4" fmla="*/ 1089 w 1211"/>
                <a:gd name="T5" fmla="*/ 408 h 456"/>
                <a:gd name="T6" fmla="*/ 1211 w 1211"/>
                <a:gd name="T7" fmla="*/ 330 h 456"/>
                <a:gd name="T8" fmla="*/ 0 w 1211"/>
                <a:gd name="T9" fmla="*/ 0 h 456"/>
                <a:gd name="T10" fmla="*/ 1211 w 1211"/>
                <a:gd name="T11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6" name="Freeform 22"/>
            <p:cNvSpPr>
              <a:spLocks/>
            </p:cNvSpPr>
            <p:nvPr/>
          </p:nvSpPr>
          <p:spPr bwMode="auto">
            <a:xfrm>
              <a:off x="427" y="2212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w 1212"/>
                <a:gd name="T21" fmla="*/ 0 h 672"/>
                <a:gd name="T22" fmla="*/ 1212 w 1212"/>
                <a:gd name="T23" fmla="*/ 67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7" name="Rectangle 23"/>
            <p:cNvSpPr>
              <a:spLocks noChangeArrowheads="1"/>
            </p:cNvSpPr>
            <p:nvPr/>
          </p:nvSpPr>
          <p:spPr bwMode="auto">
            <a:xfrm>
              <a:off x="426" y="0"/>
              <a:ext cx="1211" cy="2212"/>
            </a:xfrm>
            <a:prstGeom prst="rect">
              <a:avLst/>
            </a:prstGeom>
            <a:solidFill>
              <a:srgbClr val="DDDDDD"/>
            </a:solidFill>
            <a:ln w="38100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21518" name="Line 24"/>
            <p:cNvSpPr>
              <a:spLocks noChangeShapeType="1"/>
            </p:cNvSpPr>
            <p:nvPr/>
          </p:nvSpPr>
          <p:spPr bwMode="auto">
            <a:xfrm>
              <a:off x="438" y="438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9" name="Line 25"/>
            <p:cNvSpPr>
              <a:spLocks noChangeShapeType="1"/>
            </p:cNvSpPr>
            <p:nvPr/>
          </p:nvSpPr>
          <p:spPr bwMode="auto">
            <a:xfrm>
              <a:off x="438" y="694"/>
              <a:ext cx="1211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0" name="Line 26"/>
            <p:cNvSpPr>
              <a:spLocks noChangeShapeType="1"/>
            </p:cNvSpPr>
            <p:nvPr/>
          </p:nvSpPr>
          <p:spPr bwMode="auto">
            <a:xfrm>
              <a:off x="438" y="927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1" name="Line 27"/>
            <p:cNvSpPr>
              <a:spLocks noChangeShapeType="1"/>
            </p:cNvSpPr>
            <p:nvPr/>
          </p:nvSpPr>
          <p:spPr bwMode="auto">
            <a:xfrm>
              <a:off x="438" y="1182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2" name="Line 28"/>
            <p:cNvSpPr>
              <a:spLocks noChangeShapeType="1"/>
            </p:cNvSpPr>
            <p:nvPr/>
          </p:nvSpPr>
          <p:spPr bwMode="auto">
            <a:xfrm>
              <a:off x="426" y="1440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3" name="Line 29"/>
            <p:cNvSpPr>
              <a:spLocks noChangeShapeType="1"/>
            </p:cNvSpPr>
            <p:nvPr/>
          </p:nvSpPr>
          <p:spPr bwMode="auto">
            <a:xfrm>
              <a:off x="438" y="1982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4" name="Line 30"/>
            <p:cNvSpPr>
              <a:spLocks noChangeShapeType="1"/>
            </p:cNvSpPr>
            <p:nvPr/>
          </p:nvSpPr>
          <p:spPr bwMode="auto">
            <a:xfrm>
              <a:off x="426" y="2221"/>
              <a:ext cx="1" cy="456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5" name="Line 31"/>
            <p:cNvSpPr>
              <a:spLocks noChangeShapeType="1"/>
            </p:cNvSpPr>
            <p:nvPr/>
          </p:nvSpPr>
          <p:spPr bwMode="auto">
            <a:xfrm>
              <a:off x="1637" y="2221"/>
              <a:ext cx="1" cy="60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6" name="Text Box 32"/>
            <p:cNvSpPr>
              <a:spLocks noChangeArrowheads="1"/>
            </p:cNvSpPr>
            <p:nvPr/>
          </p:nvSpPr>
          <p:spPr bwMode="auto">
            <a:xfrm>
              <a:off x="917" y="58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…...</a:t>
              </a:r>
              <a:endParaRPr lang="zh-CN" altLang="en-US"/>
            </a:p>
          </p:txBody>
        </p:sp>
        <p:sp>
          <p:nvSpPr>
            <p:cNvPr id="21527" name="Text Box 33"/>
            <p:cNvSpPr>
              <a:spLocks noChangeArrowheads="1"/>
            </p:cNvSpPr>
            <p:nvPr/>
          </p:nvSpPr>
          <p:spPr bwMode="auto">
            <a:xfrm>
              <a:off x="916" y="2263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…...</a:t>
              </a:r>
              <a:endParaRPr lang="zh-CN" altLang="en-US"/>
            </a:p>
          </p:txBody>
        </p:sp>
        <p:sp>
          <p:nvSpPr>
            <p:cNvPr id="21528" name="Line 34"/>
            <p:cNvSpPr>
              <a:spLocks noChangeShapeType="1"/>
            </p:cNvSpPr>
            <p:nvPr/>
          </p:nvSpPr>
          <p:spPr bwMode="auto">
            <a:xfrm>
              <a:off x="438" y="1704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9" name="Text Box 35"/>
            <p:cNvSpPr>
              <a:spLocks noChangeArrowheads="1"/>
            </p:cNvSpPr>
            <p:nvPr/>
          </p:nvSpPr>
          <p:spPr bwMode="auto">
            <a:xfrm>
              <a:off x="18" y="447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2000</a:t>
              </a:r>
              <a:endParaRPr lang="zh-CN" altLang="en-US"/>
            </a:p>
          </p:txBody>
        </p:sp>
        <p:sp>
          <p:nvSpPr>
            <p:cNvPr id="21530" name="Text Box 36"/>
            <p:cNvSpPr>
              <a:spLocks noChangeArrowheads="1"/>
            </p:cNvSpPr>
            <p:nvPr/>
          </p:nvSpPr>
          <p:spPr bwMode="auto">
            <a:xfrm>
              <a:off x="19" y="141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2008</a:t>
              </a:r>
              <a:endParaRPr lang="en-US" sz="2000">
                <a:solidFill>
                  <a:srgbClr val="336600"/>
                </a:solidFill>
                <a:sym typeface="Arial" pitchFamily="34" charset="0"/>
              </a:endParaRPr>
            </a:p>
          </p:txBody>
        </p:sp>
        <p:sp>
          <p:nvSpPr>
            <p:cNvPr id="21531" name="Text Box 37"/>
            <p:cNvSpPr>
              <a:spLocks noChangeArrowheads="1"/>
            </p:cNvSpPr>
            <p:nvPr/>
          </p:nvSpPr>
          <p:spPr bwMode="auto">
            <a:xfrm>
              <a:off x="0" y="1661"/>
              <a:ext cx="4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200A</a:t>
              </a:r>
              <a:endParaRPr lang="zh-CN" altLang="en-US"/>
            </a:p>
          </p:txBody>
        </p:sp>
        <p:sp>
          <p:nvSpPr>
            <p:cNvPr id="21532" name="Text Box 38"/>
            <p:cNvSpPr>
              <a:spLocks noChangeArrowheads="1"/>
            </p:cNvSpPr>
            <p:nvPr/>
          </p:nvSpPr>
          <p:spPr bwMode="auto">
            <a:xfrm>
              <a:off x="18" y="690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2002</a:t>
              </a:r>
              <a:endParaRPr lang="zh-CN" altLang="en-US"/>
            </a:p>
          </p:txBody>
        </p:sp>
        <p:sp>
          <p:nvSpPr>
            <p:cNvPr id="21533" name="Text Box 39"/>
            <p:cNvSpPr>
              <a:spLocks noChangeArrowheads="1"/>
            </p:cNvSpPr>
            <p:nvPr/>
          </p:nvSpPr>
          <p:spPr bwMode="auto">
            <a:xfrm>
              <a:off x="18" y="93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2004</a:t>
              </a:r>
              <a:endParaRPr lang="zh-CN" altLang="en-US"/>
            </a:p>
          </p:txBody>
        </p:sp>
        <p:sp>
          <p:nvSpPr>
            <p:cNvPr id="21534" name="Text Box 40"/>
            <p:cNvSpPr>
              <a:spLocks noChangeArrowheads="1"/>
            </p:cNvSpPr>
            <p:nvPr/>
          </p:nvSpPr>
          <p:spPr bwMode="auto">
            <a:xfrm>
              <a:off x="18" y="1175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2006</a:t>
              </a:r>
              <a:endParaRPr lang="zh-CN" altLang="en-US"/>
            </a:p>
          </p:txBody>
        </p:sp>
        <p:grpSp>
          <p:nvGrpSpPr>
            <p:cNvPr id="21535" name="Group 41"/>
            <p:cNvGrpSpPr>
              <a:grpSpLocks/>
            </p:cNvGrpSpPr>
            <p:nvPr/>
          </p:nvGrpSpPr>
          <p:grpSpPr bwMode="auto">
            <a:xfrm>
              <a:off x="441" y="574"/>
              <a:ext cx="60" cy="1548"/>
              <a:chOff x="0" y="0"/>
              <a:chExt cx="60" cy="1548"/>
            </a:xfrm>
          </p:grpSpPr>
          <p:sp>
            <p:nvSpPr>
              <p:cNvPr id="21536" name="Line 42"/>
              <p:cNvSpPr>
                <a:spLocks noChangeShapeType="1"/>
              </p:cNvSpPr>
              <p:nvPr/>
            </p:nvSpPr>
            <p:spPr bwMode="auto">
              <a:xfrm>
                <a:off x="0" y="0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37" name="Line 43"/>
              <p:cNvSpPr>
                <a:spLocks noChangeShapeType="1"/>
              </p:cNvSpPr>
              <p:nvPr/>
            </p:nvSpPr>
            <p:spPr bwMode="auto">
              <a:xfrm>
                <a:off x="0" y="516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38" name="Line 44"/>
              <p:cNvSpPr>
                <a:spLocks noChangeShapeType="1"/>
              </p:cNvSpPr>
              <p:nvPr/>
            </p:nvSpPr>
            <p:spPr bwMode="auto">
              <a:xfrm>
                <a:off x="0" y="774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39" name="Line 45"/>
              <p:cNvSpPr>
                <a:spLocks noChangeShapeType="1"/>
              </p:cNvSpPr>
              <p:nvPr/>
            </p:nvSpPr>
            <p:spPr bwMode="auto">
              <a:xfrm>
                <a:off x="0" y="1032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40" name="Line 46"/>
              <p:cNvSpPr>
                <a:spLocks noChangeShapeType="1"/>
              </p:cNvSpPr>
              <p:nvPr/>
            </p:nvSpPr>
            <p:spPr bwMode="auto">
              <a:xfrm>
                <a:off x="0" y="1290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41" name="Line 47"/>
              <p:cNvSpPr>
                <a:spLocks noChangeShapeType="1"/>
              </p:cNvSpPr>
              <p:nvPr/>
            </p:nvSpPr>
            <p:spPr bwMode="auto">
              <a:xfrm>
                <a:off x="0" y="1548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42" name="Line 48"/>
              <p:cNvSpPr>
                <a:spLocks noChangeShapeType="1"/>
              </p:cNvSpPr>
              <p:nvPr/>
            </p:nvSpPr>
            <p:spPr bwMode="auto">
              <a:xfrm>
                <a:off x="0" y="258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1543" name="Group 49"/>
            <p:cNvGrpSpPr>
              <a:grpSpLocks/>
            </p:cNvGrpSpPr>
            <p:nvPr/>
          </p:nvGrpSpPr>
          <p:grpSpPr bwMode="auto">
            <a:xfrm>
              <a:off x="1569" y="562"/>
              <a:ext cx="60" cy="1548"/>
              <a:chOff x="0" y="0"/>
              <a:chExt cx="60" cy="1548"/>
            </a:xfrm>
          </p:grpSpPr>
          <p:sp>
            <p:nvSpPr>
              <p:cNvPr id="21544" name="Line 50"/>
              <p:cNvSpPr>
                <a:spLocks noChangeShapeType="1"/>
              </p:cNvSpPr>
              <p:nvPr/>
            </p:nvSpPr>
            <p:spPr bwMode="auto">
              <a:xfrm>
                <a:off x="0" y="0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45" name="Line 51"/>
              <p:cNvSpPr>
                <a:spLocks noChangeShapeType="1"/>
              </p:cNvSpPr>
              <p:nvPr/>
            </p:nvSpPr>
            <p:spPr bwMode="auto">
              <a:xfrm>
                <a:off x="0" y="516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46" name="Line 52"/>
              <p:cNvSpPr>
                <a:spLocks noChangeShapeType="1"/>
              </p:cNvSpPr>
              <p:nvPr/>
            </p:nvSpPr>
            <p:spPr bwMode="auto">
              <a:xfrm>
                <a:off x="0" y="774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47" name="Line 53"/>
              <p:cNvSpPr>
                <a:spLocks noChangeShapeType="1"/>
              </p:cNvSpPr>
              <p:nvPr/>
            </p:nvSpPr>
            <p:spPr bwMode="auto">
              <a:xfrm>
                <a:off x="0" y="1032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48" name="Line 54"/>
              <p:cNvSpPr>
                <a:spLocks noChangeShapeType="1"/>
              </p:cNvSpPr>
              <p:nvPr/>
            </p:nvSpPr>
            <p:spPr bwMode="auto">
              <a:xfrm>
                <a:off x="0" y="1290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49" name="Line 55"/>
              <p:cNvSpPr>
                <a:spLocks noChangeShapeType="1"/>
              </p:cNvSpPr>
              <p:nvPr/>
            </p:nvSpPr>
            <p:spPr bwMode="auto">
              <a:xfrm>
                <a:off x="0" y="1548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50" name="Line 56"/>
              <p:cNvSpPr>
                <a:spLocks noChangeShapeType="1"/>
              </p:cNvSpPr>
              <p:nvPr/>
            </p:nvSpPr>
            <p:spPr bwMode="auto">
              <a:xfrm>
                <a:off x="0" y="258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21551" name="Text Box 57"/>
          <p:cNvSpPr>
            <a:spLocks noChangeArrowheads="1"/>
          </p:cNvSpPr>
          <p:nvPr/>
        </p:nvSpPr>
        <p:spPr bwMode="auto">
          <a:xfrm>
            <a:off x="6556375" y="20034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5</a:t>
            </a:r>
            <a:endParaRPr lang="zh-CN" altLang="en-US"/>
          </a:p>
        </p:txBody>
      </p:sp>
      <p:grpSp>
        <p:nvGrpSpPr>
          <p:cNvPr id="21552" name="Group 58"/>
          <p:cNvGrpSpPr>
            <a:grpSpLocks/>
          </p:cNvGrpSpPr>
          <p:nvPr/>
        </p:nvGrpSpPr>
        <p:grpSpPr bwMode="auto">
          <a:xfrm>
            <a:off x="6276975" y="1552575"/>
            <a:ext cx="2522538" cy="1228725"/>
            <a:chOff x="0" y="0"/>
            <a:chExt cx="1589" cy="774"/>
          </a:xfrm>
        </p:grpSpPr>
        <p:grpSp>
          <p:nvGrpSpPr>
            <p:cNvPr id="21553" name="Group 59"/>
            <p:cNvGrpSpPr>
              <a:grpSpLocks/>
            </p:cNvGrpSpPr>
            <p:nvPr/>
          </p:nvGrpSpPr>
          <p:grpSpPr bwMode="auto">
            <a:xfrm>
              <a:off x="880" y="277"/>
              <a:ext cx="689" cy="250"/>
              <a:chOff x="0" y="0"/>
              <a:chExt cx="689" cy="250"/>
            </a:xfrm>
          </p:grpSpPr>
          <p:sp>
            <p:nvSpPr>
              <p:cNvPr id="21554" name="Line 60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55" name="Text Box 61"/>
              <p:cNvSpPr>
                <a:spLocks noChangeArrowheads="1"/>
              </p:cNvSpPr>
              <p:nvPr/>
            </p:nvSpPr>
            <p:spPr bwMode="auto">
              <a:xfrm>
                <a:off x="182" y="0"/>
                <a:ext cx="50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变量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</a:t>
                </a:r>
                <a:endParaRPr lang="zh-CN" altLang="en-US"/>
              </a:p>
            </p:txBody>
          </p:sp>
        </p:grpSp>
        <p:grpSp>
          <p:nvGrpSpPr>
            <p:cNvPr id="21556" name="Group 62"/>
            <p:cNvGrpSpPr>
              <a:grpSpLocks/>
            </p:cNvGrpSpPr>
            <p:nvPr/>
          </p:nvGrpSpPr>
          <p:grpSpPr bwMode="auto">
            <a:xfrm>
              <a:off x="880" y="486"/>
              <a:ext cx="709" cy="288"/>
              <a:chOff x="0" y="0"/>
              <a:chExt cx="709" cy="288"/>
            </a:xfrm>
          </p:grpSpPr>
          <p:sp>
            <p:nvSpPr>
              <p:cNvPr id="21557" name="Line 63"/>
              <p:cNvSpPr>
                <a:spLocks noChangeShapeType="1"/>
              </p:cNvSpPr>
              <p:nvPr/>
            </p:nvSpPr>
            <p:spPr bwMode="auto">
              <a:xfrm flipH="1">
                <a:off x="0" y="154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58" name="Text Box 64"/>
              <p:cNvSpPr>
                <a:spLocks noChangeArrowheads="1"/>
              </p:cNvSpPr>
              <p:nvPr/>
            </p:nvSpPr>
            <p:spPr bwMode="auto">
              <a:xfrm>
                <a:off x="97" y="0"/>
                <a:ext cx="6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  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变量</a:t>
                </a:r>
                <a:r>
                  <a:rPr lang="en-US">
                    <a:solidFill>
                      <a:srgbClr val="007A77"/>
                    </a:solidFill>
                    <a:sym typeface="Arial" pitchFamily="34" charset="0"/>
                  </a:rPr>
                  <a:t>b</a:t>
                </a:r>
                <a:endParaRPr 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</p:grpSp>
        <p:sp>
          <p:nvSpPr>
            <p:cNvPr id="21559" name="Text Box 65"/>
            <p:cNvSpPr>
              <a:spLocks noChangeArrowheads="1"/>
            </p:cNvSpPr>
            <p:nvPr/>
          </p:nvSpPr>
          <p:spPr bwMode="auto">
            <a:xfrm>
              <a:off x="0" y="0"/>
              <a:ext cx="54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FF3300"/>
                  </a:solidFill>
                  <a:sym typeface="Arial" pitchFamily="34" charset="0"/>
                </a:rPr>
                <a:t>(main)</a:t>
              </a:r>
              <a:endParaRPr lang="en-US" sz="2000">
                <a:solidFill>
                  <a:schemeClr val="accent2"/>
                </a:solidFill>
                <a:sym typeface="Arial" pitchFamily="34" charset="0"/>
              </a:endParaRPr>
            </a:p>
          </p:txBody>
        </p:sp>
      </p:grpSp>
      <p:sp>
        <p:nvSpPr>
          <p:cNvPr id="21560" name="Text Box 66"/>
          <p:cNvSpPr>
            <a:spLocks noChangeArrowheads="1"/>
          </p:cNvSpPr>
          <p:nvPr/>
        </p:nvSpPr>
        <p:spPr bwMode="auto">
          <a:xfrm>
            <a:off x="6540500" y="23653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sym typeface="Arial" pitchFamily="34" charset="0"/>
              </a:rPr>
              <a:t>9</a:t>
            </a:r>
            <a:endParaRPr lang="en-US">
              <a:solidFill>
                <a:srgbClr val="0000FF"/>
              </a:solidFill>
              <a:sym typeface="Arial" pitchFamily="34" charset="0"/>
            </a:endParaRPr>
          </a:p>
        </p:txBody>
      </p:sp>
      <p:grpSp>
        <p:nvGrpSpPr>
          <p:cNvPr id="21561" name="Group 67"/>
          <p:cNvGrpSpPr>
            <a:grpSpLocks/>
          </p:cNvGrpSpPr>
          <p:nvPr/>
        </p:nvGrpSpPr>
        <p:grpSpPr bwMode="auto">
          <a:xfrm>
            <a:off x="6326188" y="2771775"/>
            <a:ext cx="2898775" cy="1665288"/>
            <a:chOff x="0" y="0"/>
            <a:chExt cx="1826" cy="1049"/>
          </a:xfrm>
        </p:grpSpPr>
        <p:grpSp>
          <p:nvGrpSpPr>
            <p:cNvPr id="21562" name="Group 68"/>
            <p:cNvGrpSpPr>
              <a:grpSpLocks/>
            </p:cNvGrpSpPr>
            <p:nvPr/>
          </p:nvGrpSpPr>
          <p:grpSpPr bwMode="auto">
            <a:xfrm>
              <a:off x="878" y="761"/>
              <a:ext cx="948" cy="288"/>
              <a:chOff x="0" y="0"/>
              <a:chExt cx="948" cy="288"/>
            </a:xfrm>
          </p:grpSpPr>
          <p:sp>
            <p:nvSpPr>
              <p:cNvPr id="21563" name="Line 69"/>
              <p:cNvSpPr>
                <a:spLocks noChangeShapeType="1"/>
              </p:cNvSpPr>
              <p:nvPr/>
            </p:nvSpPr>
            <p:spPr bwMode="auto">
              <a:xfrm flipH="1">
                <a:off x="0" y="154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64" name="Text Box 70"/>
              <p:cNvSpPr>
                <a:spLocks noChangeArrowheads="1"/>
              </p:cNvSpPr>
              <p:nvPr/>
            </p:nvSpPr>
            <p:spPr bwMode="auto">
              <a:xfrm>
                <a:off x="97" y="0"/>
                <a:ext cx="85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  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变量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tem</a:t>
                </a:r>
                <a:r>
                  <a:rPr lang="en-US">
                    <a:solidFill>
                      <a:srgbClr val="007A77"/>
                    </a:solidFill>
                    <a:sym typeface="Arial" pitchFamily="34" charset="0"/>
                  </a:rPr>
                  <a:t>p</a:t>
                </a:r>
                <a:endParaRPr 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</p:grpSp>
        <p:grpSp>
          <p:nvGrpSpPr>
            <p:cNvPr id="21565" name="Group 71"/>
            <p:cNvGrpSpPr>
              <a:grpSpLocks/>
            </p:cNvGrpSpPr>
            <p:nvPr/>
          </p:nvGrpSpPr>
          <p:grpSpPr bwMode="auto">
            <a:xfrm>
              <a:off x="861" y="540"/>
              <a:ext cx="693" cy="250"/>
              <a:chOff x="0" y="0"/>
              <a:chExt cx="693" cy="250"/>
            </a:xfrm>
          </p:grpSpPr>
          <p:sp>
            <p:nvSpPr>
              <p:cNvPr id="21566" name="Line 72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67" name="Text Box 73"/>
              <p:cNvSpPr>
                <a:spLocks noChangeArrowheads="1"/>
              </p:cNvSpPr>
              <p:nvPr/>
            </p:nvSpPr>
            <p:spPr bwMode="auto">
              <a:xfrm>
                <a:off x="97" y="0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  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变量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y</a:t>
                </a:r>
                <a:endParaRPr lang="zh-CN" altLang="en-US"/>
              </a:p>
            </p:txBody>
          </p:sp>
        </p:grpSp>
        <p:grpSp>
          <p:nvGrpSpPr>
            <p:cNvPr id="21568" name="Group 74"/>
            <p:cNvGrpSpPr>
              <a:grpSpLocks/>
            </p:cNvGrpSpPr>
            <p:nvPr/>
          </p:nvGrpSpPr>
          <p:grpSpPr bwMode="auto">
            <a:xfrm>
              <a:off x="861" y="288"/>
              <a:ext cx="693" cy="250"/>
              <a:chOff x="0" y="0"/>
              <a:chExt cx="693" cy="250"/>
            </a:xfrm>
          </p:grpSpPr>
          <p:sp>
            <p:nvSpPr>
              <p:cNvPr id="21569" name="Line 75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70" name="Text Box 76"/>
              <p:cNvSpPr>
                <a:spLocks noChangeArrowheads="1"/>
              </p:cNvSpPr>
              <p:nvPr/>
            </p:nvSpPr>
            <p:spPr bwMode="auto">
              <a:xfrm>
                <a:off x="97" y="0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  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变量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x</a:t>
                </a:r>
                <a:endParaRPr lang="zh-CN" altLang="en-US"/>
              </a:p>
            </p:txBody>
          </p:sp>
        </p:grpSp>
        <p:sp>
          <p:nvSpPr>
            <p:cNvPr id="21571" name="Text Box 77"/>
            <p:cNvSpPr>
              <a:spLocks noChangeArrowheads="1"/>
            </p:cNvSpPr>
            <p:nvPr/>
          </p:nvSpPr>
          <p:spPr bwMode="auto">
            <a:xfrm>
              <a:off x="0" y="0"/>
              <a:ext cx="55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336600"/>
                  </a:solidFill>
                  <a:sym typeface="Arial" pitchFamily="34" charset="0"/>
                </a:rPr>
                <a:t>(swap)</a:t>
              </a:r>
              <a:endParaRPr lang="en-US" sz="2000">
                <a:solidFill>
                  <a:schemeClr val="accent2"/>
                </a:solidFill>
                <a:sym typeface="Arial" pitchFamily="34" charset="0"/>
              </a:endParaRPr>
            </a:p>
          </p:txBody>
        </p:sp>
      </p:grpSp>
      <p:sp>
        <p:nvSpPr>
          <p:cNvPr id="21572" name="Text Box 78"/>
          <p:cNvSpPr>
            <a:spLocks noChangeArrowheads="1"/>
          </p:cNvSpPr>
          <p:nvPr/>
        </p:nvSpPr>
        <p:spPr bwMode="auto">
          <a:xfrm>
            <a:off x="6630988" y="39608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5</a:t>
            </a:r>
            <a:endParaRPr lang="en-US" sz="2000">
              <a:solidFill>
                <a:srgbClr val="0000FF"/>
              </a:solidFill>
              <a:sym typeface="Arial" pitchFamily="34" charset="0"/>
            </a:endParaRPr>
          </a:p>
        </p:txBody>
      </p:sp>
      <p:grpSp>
        <p:nvGrpSpPr>
          <p:cNvPr id="21573" name="Group 79"/>
          <p:cNvGrpSpPr>
            <a:grpSpLocks/>
          </p:cNvGrpSpPr>
          <p:nvPr/>
        </p:nvGrpSpPr>
        <p:grpSpPr bwMode="auto">
          <a:xfrm>
            <a:off x="5019675" y="2209800"/>
            <a:ext cx="1892300" cy="1374775"/>
            <a:chOff x="0" y="0"/>
            <a:chExt cx="1192" cy="866"/>
          </a:xfrm>
        </p:grpSpPr>
        <p:sp>
          <p:nvSpPr>
            <p:cNvPr id="21574" name="Text Box 80"/>
            <p:cNvSpPr>
              <a:spLocks noChangeArrowheads="1"/>
            </p:cNvSpPr>
            <p:nvPr/>
          </p:nvSpPr>
          <p:spPr bwMode="auto">
            <a:xfrm>
              <a:off x="980" y="57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0000FF"/>
                  </a:solidFill>
                  <a:sym typeface="Arial" pitchFamily="34" charset="0"/>
                </a:rPr>
                <a:t>5</a:t>
              </a:r>
              <a:endParaRPr lang="zh-CN" altLang="en-US"/>
            </a:p>
          </p:txBody>
        </p:sp>
        <p:sp>
          <p:nvSpPr>
            <p:cNvPr id="21575" name="AutoShape 81"/>
            <p:cNvSpPr>
              <a:spLocks/>
            </p:cNvSpPr>
            <p:nvPr/>
          </p:nvSpPr>
          <p:spPr bwMode="auto">
            <a:xfrm>
              <a:off x="0" y="0"/>
              <a:ext cx="150" cy="744"/>
            </a:xfrm>
            <a:custGeom>
              <a:avLst/>
              <a:gdLst>
                <a:gd name="T0" fmla="*/ 114 w 150"/>
                <a:gd name="T1" fmla="*/ 0 h 744"/>
                <a:gd name="T2" fmla="*/ 6 w 150"/>
                <a:gd name="T3" fmla="*/ 312 h 744"/>
                <a:gd name="T4" fmla="*/ 150 w 150"/>
                <a:gd name="T5" fmla="*/ 744 h 744"/>
                <a:gd name="T6" fmla="*/ 0 w 150"/>
                <a:gd name="T7" fmla="*/ 0 h 744"/>
                <a:gd name="T8" fmla="*/ 150 w 150"/>
                <a:gd name="T9" fmla="*/ 744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0" h="744">
                  <a:moveTo>
                    <a:pt x="114" y="0"/>
                  </a:moveTo>
                  <a:cubicBezTo>
                    <a:pt x="57" y="94"/>
                    <a:pt x="0" y="188"/>
                    <a:pt x="6" y="312"/>
                  </a:cubicBezTo>
                  <a:cubicBezTo>
                    <a:pt x="12" y="436"/>
                    <a:pt x="128" y="672"/>
                    <a:pt x="150" y="744"/>
                  </a:cubicBezTo>
                </a:path>
              </a:pathLst>
            </a:custGeom>
            <a:noFill/>
            <a:ln w="38100" cmpd="sng">
              <a:solidFill>
                <a:srgbClr val="3399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1576" name="Group 82"/>
          <p:cNvGrpSpPr>
            <a:grpSpLocks/>
          </p:cNvGrpSpPr>
          <p:nvPr/>
        </p:nvGrpSpPr>
        <p:grpSpPr bwMode="auto">
          <a:xfrm>
            <a:off x="4968875" y="2590800"/>
            <a:ext cx="1924050" cy="1431925"/>
            <a:chOff x="0" y="0"/>
            <a:chExt cx="1212" cy="902"/>
          </a:xfrm>
        </p:grpSpPr>
        <p:sp>
          <p:nvSpPr>
            <p:cNvPr id="21577" name="Text Box 83"/>
            <p:cNvSpPr>
              <a:spLocks noChangeArrowheads="1"/>
            </p:cNvSpPr>
            <p:nvPr/>
          </p:nvSpPr>
          <p:spPr bwMode="auto">
            <a:xfrm>
              <a:off x="1000" y="61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FF3300"/>
                  </a:solidFill>
                  <a:sym typeface="Arial" pitchFamily="34" charset="0"/>
                </a:rPr>
                <a:t>9</a:t>
              </a:r>
              <a:endParaRPr lang="zh-CN" altLang="en-US"/>
            </a:p>
          </p:txBody>
        </p:sp>
        <p:sp>
          <p:nvSpPr>
            <p:cNvPr id="21578" name="AutoShape 84"/>
            <p:cNvSpPr>
              <a:spLocks/>
            </p:cNvSpPr>
            <p:nvPr/>
          </p:nvSpPr>
          <p:spPr bwMode="auto">
            <a:xfrm>
              <a:off x="0" y="0"/>
              <a:ext cx="182" cy="756"/>
            </a:xfrm>
            <a:custGeom>
              <a:avLst/>
              <a:gdLst>
                <a:gd name="T0" fmla="*/ 182 w 182"/>
                <a:gd name="T1" fmla="*/ 0 h 756"/>
                <a:gd name="T2" fmla="*/ 2 w 182"/>
                <a:gd name="T3" fmla="*/ 468 h 756"/>
                <a:gd name="T4" fmla="*/ 170 w 182"/>
                <a:gd name="T5" fmla="*/ 756 h 756"/>
                <a:gd name="T6" fmla="*/ 0 w 182"/>
                <a:gd name="T7" fmla="*/ 0 h 756"/>
                <a:gd name="T8" fmla="*/ 182 w 182"/>
                <a:gd name="T9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82" h="756">
                  <a:moveTo>
                    <a:pt x="182" y="0"/>
                  </a:moveTo>
                  <a:cubicBezTo>
                    <a:pt x="93" y="171"/>
                    <a:pt x="4" y="342"/>
                    <a:pt x="2" y="468"/>
                  </a:cubicBezTo>
                  <a:cubicBezTo>
                    <a:pt x="0" y="594"/>
                    <a:pt x="142" y="710"/>
                    <a:pt x="170" y="756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1579" name="Text Box 85"/>
          <p:cNvSpPr>
            <a:spLocks noChangeArrowheads="1"/>
          </p:cNvSpPr>
          <p:nvPr/>
        </p:nvSpPr>
        <p:spPr bwMode="auto">
          <a:xfrm>
            <a:off x="6634163" y="3562350"/>
            <a:ext cx="333375" cy="4572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ea typeface="隶书" pitchFamily="49" charset="-122"/>
              </a:rPr>
              <a:t>5</a:t>
            </a:r>
            <a:endParaRPr lang="en-US">
              <a:solidFill>
                <a:srgbClr val="007A77"/>
              </a:solidFill>
              <a:ea typeface="隶书" pitchFamily="49" charset="-122"/>
            </a:endParaRPr>
          </a:p>
        </p:txBody>
      </p:sp>
      <p:sp>
        <p:nvSpPr>
          <p:cNvPr id="21580" name="Text Box 86"/>
          <p:cNvSpPr>
            <a:spLocks noChangeArrowheads="1"/>
          </p:cNvSpPr>
          <p:nvPr/>
        </p:nvSpPr>
        <p:spPr bwMode="auto">
          <a:xfrm>
            <a:off x="6543675" y="3162300"/>
            <a:ext cx="333375" cy="4572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ea typeface="隶书" pitchFamily="49" charset="-122"/>
              </a:rPr>
              <a:t>9</a:t>
            </a:r>
            <a:endParaRPr lang="en-US">
              <a:solidFill>
                <a:srgbClr val="007A77"/>
              </a:solidFill>
              <a:ea typeface="隶书" pitchFamily="49" charset="-122"/>
            </a:endParaRPr>
          </a:p>
        </p:txBody>
      </p:sp>
      <p:sp>
        <p:nvSpPr>
          <p:cNvPr id="21581" name="Text Box 87"/>
          <p:cNvSpPr>
            <a:spLocks noChangeArrowheads="1"/>
          </p:cNvSpPr>
          <p:nvPr/>
        </p:nvSpPr>
        <p:spPr bwMode="auto">
          <a:xfrm>
            <a:off x="4095750" y="2838450"/>
            <a:ext cx="995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ea typeface="隶书" pitchFamily="49" charset="-122"/>
              </a:rPr>
              <a:t>COPY</a:t>
            </a:r>
            <a:endParaRPr lang="en-US">
              <a:solidFill>
                <a:srgbClr val="007A77"/>
              </a:solidFill>
              <a:ea typeface="隶书" pitchFamily="49" charset="-122"/>
            </a:endParaRPr>
          </a:p>
        </p:txBody>
      </p:sp>
      <p:sp>
        <p:nvSpPr>
          <p:cNvPr id="21582" name="Rectangle 88"/>
          <p:cNvSpPr>
            <a:spLocks noChangeArrowheads="1"/>
          </p:cNvSpPr>
          <p:nvPr/>
        </p:nvSpPr>
        <p:spPr bwMode="auto">
          <a:xfrm>
            <a:off x="0" y="260350"/>
            <a:ext cx="698341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>
              <a:buClr>
                <a:srgbClr val="9900CC"/>
              </a:buClr>
              <a:buSzPct val="80000"/>
              <a:buFont typeface="Wingdings" pitchFamily="2" charset="2"/>
              <a:buChar char="n"/>
            </a:pPr>
            <a:r>
              <a:rPr lang="zh-CN" altLang="en-US" sz="3200" b="1">
                <a:solidFill>
                  <a:srgbClr val="660066"/>
                </a:solidFill>
                <a:latin typeface="Arial" pitchFamily="34" charset="0"/>
                <a:sym typeface="Arial" pitchFamily="34" charset="0"/>
              </a:rPr>
              <a:t>　</a:t>
            </a:r>
            <a:r>
              <a:rPr lang="zh-CN" altLang="en-US" sz="2800" b="1">
                <a:solidFill>
                  <a:srgbClr val="660066"/>
                </a:solidFill>
                <a:latin typeface="Arial" pitchFamily="34" charset="0"/>
                <a:sym typeface="Arial" pitchFamily="34" charset="0"/>
              </a:rPr>
              <a:t>指针变量作为函数参数</a:t>
            </a:r>
            <a:r>
              <a:rPr lang="en-US" sz="28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——</a:t>
            </a:r>
            <a:r>
              <a:rPr lang="zh-CN" altLang="en-US">
                <a:solidFill>
                  <a:srgbClr val="FF3300"/>
                </a:solidFill>
                <a:latin typeface="Arial" pitchFamily="34" charset="0"/>
                <a:sym typeface="Arial" pitchFamily="34" charset="0"/>
              </a:rPr>
              <a:t>地址传递</a:t>
            </a:r>
            <a:endParaRPr lang="zh-CN" altLang="en-US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21583" name="AutoShape 89"/>
          <p:cNvSpPr>
            <a:spLocks/>
          </p:cNvSpPr>
          <p:nvPr/>
        </p:nvSpPr>
        <p:spPr bwMode="auto">
          <a:xfrm>
            <a:off x="2771775" y="3284538"/>
            <a:ext cx="1855788" cy="1166812"/>
          </a:xfrm>
          <a:prstGeom prst="irregularSeal1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>
                <a:solidFill>
                  <a:srgbClr val="FF3300"/>
                </a:solidFill>
                <a:ea typeface="隶书" pitchFamily="49" charset="-122"/>
              </a:rPr>
              <a:t>值传递</a:t>
            </a:r>
            <a:endParaRPr lang="zh-CN" altLang="en-US"/>
          </a:p>
        </p:txBody>
      </p:sp>
      <p:grpSp>
        <p:nvGrpSpPr>
          <p:cNvPr id="21584" name="组合 6"/>
          <p:cNvGrpSpPr>
            <a:grpSpLocks/>
          </p:cNvGrpSpPr>
          <p:nvPr/>
        </p:nvGrpSpPr>
        <p:grpSpPr bwMode="auto">
          <a:xfrm>
            <a:off x="3995738" y="4681538"/>
            <a:ext cx="1441450" cy="476250"/>
            <a:chOff x="0" y="0"/>
            <a:chExt cx="1441019" cy="476250"/>
          </a:xfrm>
        </p:grpSpPr>
        <p:grpSp>
          <p:nvGrpSpPr>
            <p:cNvPr id="21585" name="组合 3"/>
            <p:cNvGrpSpPr>
              <a:grpSpLocks/>
            </p:cNvGrpSpPr>
            <p:nvPr/>
          </p:nvGrpSpPr>
          <p:grpSpPr bwMode="auto">
            <a:xfrm>
              <a:off x="391112" y="0"/>
              <a:ext cx="1049907" cy="476250"/>
              <a:chOff x="0" y="0"/>
              <a:chExt cx="1049907" cy="476250"/>
            </a:xfrm>
          </p:grpSpPr>
          <p:sp>
            <p:nvSpPr>
              <p:cNvPr id="21586" name="TextBox 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49907" cy="476250"/>
              </a:xfrm>
              <a:prstGeom prst="rect">
                <a:avLst/>
              </a:prstGeom>
              <a:noFill/>
              <a:ln w="9525" cmpd="sng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07A77"/>
                    </a:solidFill>
                    <a:sym typeface="Arial" pitchFamily="34" charset="0"/>
                  </a:rPr>
                  <a:t>5  9 </a:t>
                </a:r>
                <a:endParaRPr lang="zh-CN" altLang="en-US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21587" name="右弧形箭头 2"/>
              <p:cNvSpPr>
                <a:spLocks/>
              </p:cNvSpPr>
              <p:nvPr/>
            </p:nvSpPr>
            <p:spPr bwMode="auto">
              <a:xfrm>
                <a:off x="655840" y="58736"/>
                <a:ext cx="209550" cy="282575"/>
              </a:xfrm>
              <a:prstGeom prst="curvedLeftArrow">
                <a:avLst>
                  <a:gd name="adj1" fmla="val 24991"/>
                  <a:gd name="adj2" fmla="val 50000"/>
                  <a:gd name="adj3" fmla="val 25000"/>
                </a:avLst>
              </a:prstGeom>
              <a:solidFill>
                <a:schemeClr val="accent1"/>
              </a:solidFill>
              <a:ln w="9525" cmpd="sng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zh-CN" altLang="en-US" b="1" i="1">
                  <a:sym typeface="Times New Roman" pitchFamily="18" charset="0"/>
                </a:endParaRPr>
              </a:p>
            </p:txBody>
          </p:sp>
        </p:grpSp>
        <p:cxnSp>
          <p:nvCxnSpPr>
            <p:cNvPr id="21588" name="直接箭头连接符 5"/>
            <p:cNvCxnSpPr>
              <a:cxnSpLocks noChangeShapeType="1"/>
            </p:cNvCxnSpPr>
            <p:nvPr/>
          </p:nvCxnSpPr>
          <p:spPr bwMode="auto">
            <a:xfrm>
              <a:off x="0" y="238125"/>
              <a:ext cx="391112" cy="1"/>
            </a:xfrm>
            <a:prstGeom prst="straightConnector1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1589" name="组合 97"/>
          <p:cNvGrpSpPr>
            <a:grpSpLocks/>
          </p:cNvGrpSpPr>
          <p:nvPr/>
        </p:nvGrpSpPr>
        <p:grpSpPr bwMode="auto">
          <a:xfrm>
            <a:off x="4067175" y="5400675"/>
            <a:ext cx="1441450" cy="476250"/>
            <a:chOff x="0" y="0"/>
            <a:chExt cx="1441019" cy="476250"/>
          </a:xfrm>
        </p:grpSpPr>
        <p:sp>
          <p:nvSpPr>
            <p:cNvPr id="21590" name="TextBox 100"/>
            <p:cNvSpPr>
              <a:spLocks noChangeArrowheads="1"/>
            </p:cNvSpPr>
            <p:nvPr/>
          </p:nvSpPr>
          <p:spPr bwMode="auto">
            <a:xfrm>
              <a:off x="391112" y="0"/>
              <a:ext cx="1049907" cy="476250"/>
            </a:xfrm>
            <a:prstGeom prst="rect">
              <a:avLst/>
            </a:prstGeom>
            <a:noFill/>
            <a:ln w="9525" cmpd="sng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5, 9 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  <p:cxnSp>
          <p:nvCxnSpPr>
            <p:cNvPr id="21591" name="直接箭头连接符 99"/>
            <p:cNvCxnSpPr>
              <a:cxnSpLocks noChangeShapeType="1"/>
            </p:cNvCxnSpPr>
            <p:nvPr/>
          </p:nvCxnSpPr>
          <p:spPr bwMode="auto">
            <a:xfrm>
              <a:off x="0" y="238125"/>
              <a:ext cx="391112" cy="1"/>
            </a:xfrm>
            <a:prstGeom prst="straightConnector1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1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21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21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6" dur="500"/>
                                        <p:tgtEl>
                                          <p:spTgt spid="21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1" dur="500"/>
                                        <p:tgtEl>
                                          <p:spTgt spid="21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6" dur="500"/>
                                        <p:tgtEl>
                                          <p:spTgt spid="21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0" dur="500"/>
                                        <p:tgtEl>
                                          <p:spTgt spid="21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4" dur="500"/>
                                        <p:tgtEl>
                                          <p:spTgt spid="21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9" dur="500"/>
                                        <p:tgtEl>
                                          <p:spTgt spid="21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4" dur="500"/>
                                        <p:tgtEl>
                                          <p:spTgt spid="21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9" dur="500"/>
                                        <p:tgtEl>
                                          <p:spTgt spid="21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4" dur="500"/>
                                        <p:tgtEl>
                                          <p:spTgt spid="21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9" dur="500"/>
                                        <p:tgtEl>
                                          <p:spTgt spid="21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51" grpId="0" build="p" bldLvl="0" autoUpdateAnimBg="0"/>
      <p:bldP spid="21560" grpId="0" build="p" bldLvl="0" autoUpdateAnimBg="0"/>
      <p:bldP spid="21572" grpId="0" build="p" bldLvl="0" autoUpdateAnimBg="0"/>
      <p:bldP spid="21579" grpId="0" bldLvl="0" animBg="1" autoUpdateAnimBg="0"/>
      <p:bldP spid="21580" grpId="0" bldLvl="0" animBg="1" autoUpdateAnimBg="0"/>
      <p:bldP spid="21581" grpId="0" build="p" bldLvl="0" autoUpdateAnimBg="0"/>
      <p:bldP spid="21583" grpId="0" bldLvl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22531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22532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533" name="Rectangle 15"/>
          <p:cNvSpPr>
            <a:spLocks/>
          </p:cNvSpPr>
          <p:nvPr/>
        </p:nvSpPr>
        <p:spPr bwMode="auto">
          <a:xfrm>
            <a:off x="0" y="800100"/>
            <a:ext cx="4699000" cy="5241925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sym typeface="Arial" pitchFamily="34" charset="0"/>
              </a:rPr>
              <a:t>void swap(int  *p1, int  *p2)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p=*p1;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*p1=*p2;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*p2=p;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a,b;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int *pointer_1,*pointer_2;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scanf("%d,%d",&amp;a,&amp;b);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pointer_1=&amp;a;  pointer_2=&amp;b;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if(a&lt;b)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swap(pointer_1,pointer_2);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printf("\n%d,%d\n",a,b);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/>
          </a:p>
        </p:txBody>
      </p:sp>
      <p:grpSp>
        <p:nvGrpSpPr>
          <p:cNvPr id="22534" name="Group 16"/>
          <p:cNvGrpSpPr>
            <a:grpSpLocks/>
          </p:cNvGrpSpPr>
          <p:nvPr/>
        </p:nvGrpSpPr>
        <p:grpSpPr bwMode="auto">
          <a:xfrm>
            <a:off x="4576763" y="708025"/>
            <a:ext cx="2630487" cy="4625975"/>
            <a:chOff x="0" y="0"/>
            <a:chExt cx="1657" cy="2914"/>
          </a:xfrm>
        </p:grpSpPr>
        <p:grpSp>
          <p:nvGrpSpPr>
            <p:cNvPr id="22535" name="Group 17"/>
            <p:cNvGrpSpPr>
              <a:grpSpLocks/>
            </p:cNvGrpSpPr>
            <p:nvPr/>
          </p:nvGrpSpPr>
          <p:grpSpPr bwMode="auto">
            <a:xfrm>
              <a:off x="0" y="0"/>
              <a:ext cx="1657" cy="2914"/>
              <a:chOff x="0" y="0"/>
              <a:chExt cx="1657" cy="2914"/>
            </a:xfrm>
          </p:grpSpPr>
          <p:sp>
            <p:nvSpPr>
              <p:cNvPr id="22536" name="Freeform 18"/>
              <p:cNvSpPr>
                <a:spLocks/>
              </p:cNvSpPr>
              <p:nvPr/>
            </p:nvSpPr>
            <p:spPr bwMode="auto">
              <a:xfrm>
                <a:off x="434" y="2558"/>
                <a:ext cx="1211" cy="356"/>
              </a:xfrm>
              <a:custGeom>
                <a:avLst/>
                <a:gdLst>
                  <a:gd name="T0" fmla="*/ 0 w 1211"/>
                  <a:gd name="T1" fmla="*/ 163 h 456"/>
                  <a:gd name="T2" fmla="*/ 500 w 1211"/>
                  <a:gd name="T3" fmla="*/ 41 h 456"/>
                  <a:gd name="T4" fmla="*/ 1089 w 1211"/>
                  <a:gd name="T5" fmla="*/ 408 h 456"/>
                  <a:gd name="T6" fmla="*/ 1211 w 1211"/>
                  <a:gd name="T7" fmla="*/ 330 h 456"/>
                  <a:gd name="T8" fmla="*/ 0 w 1211"/>
                  <a:gd name="T9" fmla="*/ 0 h 456"/>
                  <a:gd name="T10" fmla="*/ 1211 w 1211"/>
                  <a:gd name="T11" fmla="*/ 456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1211" h="456">
                    <a:moveTo>
                      <a:pt x="0" y="163"/>
                    </a:moveTo>
                    <a:cubicBezTo>
                      <a:pt x="159" y="81"/>
                      <a:pt x="318" y="0"/>
                      <a:pt x="500" y="41"/>
                    </a:cubicBezTo>
                    <a:cubicBezTo>
                      <a:pt x="682" y="82"/>
                      <a:pt x="970" y="360"/>
                      <a:pt x="1089" y="408"/>
                    </a:cubicBezTo>
                    <a:cubicBezTo>
                      <a:pt x="1208" y="456"/>
                      <a:pt x="1191" y="345"/>
                      <a:pt x="1211" y="330"/>
                    </a:cubicBezTo>
                  </a:path>
                </a:pathLst>
              </a:cu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37" name="Freeform 19"/>
              <p:cNvSpPr>
                <a:spLocks/>
              </p:cNvSpPr>
              <p:nvPr/>
            </p:nvSpPr>
            <p:spPr bwMode="auto">
              <a:xfrm>
                <a:off x="435" y="2212"/>
                <a:ext cx="1212" cy="672"/>
              </a:xfrm>
              <a:custGeom>
                <a:avLst/>
                <a:gdLst>
                  <a:gd name="T0" fmla="*/ 12 w 1212"/>
                  <a:gd name="T1" fmla="*/ 0 h 672"/>
                  <a:gd name="T2" fmla="*/ 1212 w 1212"/>
                  <a:gd name="T3" fmla="*/ 0 h 672"/>
                  <a:gd name="T4" fmla="*/ 1212 w 1212"/>
                  <a:gd name="T5" fmla="*/ 624 h 672"/>
                  <a:gd name="T6" fmla="*/ 1140 w 1212"/>
                  <a:gd name="T7" fmla="*/ 672 h 672"/>
                  <a:gd name="T8" fmla="*/ 720 w 1212"/>
                  <a:gd name="T9" fmla="*/ 468 h 672"/>
                  <a:gd name="T10" fmla="*/ 540 w 1212"/>
                  <a:gd name="T11" fmla="*/ 384 h 672"/>
                  <a:gd name="T12" fmla="*/ 360 w 1212"/>
                  <a:gd name="T13" fmla="*/ 372 h 672"/>
                  <a:gd name="T14" fmla="*/ 216 w 1212"/>
                  <a:gd name="T15" fmla="*/ 408 h 672"/>
                  <a:gd name="T16" fmla="*/ 0 w 1212"/>
                  <a:gd name="T17" fmla="*/ 468 h 672"/>
                  <a:gd name="T18" fmla="*/ 12 w 1212"/>
                  <a:gd name="T19" fmla="*/ 0 h 672"/>
                  <a:gd name="T20" fmla="*/ 0 w 1212"/>
                  <a:gd name="T21" fmla="*/ 0 h 672"/>
                  <a:gd name="T22" fmla="*/ 1212 w 1212"/>
                  <a:gd name="T23" fmla="*/ 672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1212" h="672">
                    <a:moveTo>
                      <a:pt x="12" y="0"/>
                    </a:moveTo>
                    <a:lnTo>
                      <a:pt x="1212" y="0"/>
                    </a:lnTo>
                    <a:lnTo>
                      <a:pt x="1212" y="624"/>
                    </a:lnTo>
                    <a:lnTo>
                      <a:pt x="1140" y="672"/>
                    </a:lnTo>
                    <a:lnTo>
                      <a:pt x="720" y="468"/>
                    </a:lnTo>
                    <a:lnTo>
                      <a:pt x="540" y="384"/>
                    </a:lnTo>
                    <a:lnTo>
                      <a:pt x="360" y="372"/>
                    </a:lnTo>
                    <a:lnTo>
                      <a:pt x="216" y="408"/>
                    </a:lnTo>
                    <a:lnTo>
                      <a:pt x="0" y="46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DDDDDD"/>
              </a:solidFill>
              <a:ln w="381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38" name="Rectangle 20"/>
              <p:cNvSpPr>
                <a:spLocks noChangeArrowheads="1"/>
              </p:cNvSpPr>
              <p:nvPr/>
            </p:nvSpPr>
            <p:spPr bwMode="auto">
              <a:xfrm>
                <a:off x="434" y="0"/>
                <a:ext cx="1211" cy="2212"/>
              </a:xfrm>
              <a:prstGeom prst="rect">
                <a:avLst/>
              </a:prstGeom>
              <a:solidFill>
                <a:srgbClr val="DDDDDD"/>
              </a:solidFill>
              <a:ln w="38100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22539" name="Line 21"/>
              <p:cNvSpPr>
                <a:spLocks noChangeShapeType="1"/>
              </p:cNvSpPr>
              <p:nvPr/>
            </p:nvSpPr>
            <p:spPr bwMode="auto">
              <a:xfrm>
                <a:off x="446" y="438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0" name="Line 22"/>
              <p:cNvSpPr>
                <a:spLocks noChangeShapeType="1"/>
              </p:cNvSpPr>
              <p:nvPr/>
            </p:nvSpPr>
            <p:spPr bwMode="auto">
              <a:xfrm>
                <a:off x="446" y="694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1" name="Line 23"/>
              <p:cNvSpPr>
                <a:spLocks noChangeShapeType="1"/>
              </p:cNvSpPr>
              <p:nvPr/>
            </p:nvSpPr>
            <p:spPr bwMode="auto">
              <a:xfrm>
                <a:off x="446" y="927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2" name="Line 24"/>
              <p:cNvSpPr>
                <a:spLocks noChangeShapeType="1"/>
              </p:cNvSpPr>
              <p:nvPr/>
            </p:nvSpPr>
            <p:spPr bwMode="auto">
              <a:xfrm>
                <a:off x="446" y="1182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3" name="Line 25"/>
              <p:cNvSpPr>
                <a:spLocks noChangeShapeType="1"/>
              </p:cNvSpPr>
              <p:nvPr/>
            </p:nvSpPr>
            <p:spPr bwMode="auto">
              <a:xfrm>
                <a:off x="434" y="1440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4" name="Line 26"/>
              <p:cNvSpPr>
                <a:spLocks noChangeShapeType="1"/>
              </p:cNvSpPr>
              <p:nvPr/>
            </p:nvSpPr>
            <p:spPr bwMode="auto">
              <a:xfrm>
                <a:off x="446" y="1982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5" name="Line 27"/>
              <p:cNvSpPr>
                <a:spLocks noChangeShapeType="1"/>
              </p:cNvSpPr>
              <p:nvPr/>
            </p:nvSpPr>
            <p:spPr bwMode="auto">
              <a:xfrm>
                <a:off x="434" y="2221"/>
                <a:ext cx="1" cy="456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6" name="Line 28"/>
              <p:cNvSpPr>
                <a:spLocks noChangeShapeType="1"/>
              </p:cNvSpPr>
              <p:nvPr/>
            </p:nvSpPr>
            <p:spPr bwMode="auto">
              <a:xfrm>
                <a:off x="1645" y="2221"/>
                <a:ext cx="1" cy="600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7" name="Text Box 29"/>
              <p:cNvSpPr>
                <a:spLocks noChangeArrowheads="1"/>
              </p:cNvSpPr>
              <p:nvPr/>
            </p:nvSpPr>
            <p:spPr bwMode="auto">
              <a:xfrm>
                <a:off x="925" y="58"/>
                <a:ext cx="308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…...</a:t>
                </a:r>
                <a:endParaRPr lang="zh-CN" altLang="en-US"/>
              </a:p>
            </p:txBody>
          </p:sp>
          <p:sp>
            <p:nvSpPr>
              <p:cNvPr id="22548" name="Line 30"/>
              <p:cNvSpPr>
                <a:spLocks noChangeShapeType="1"/>
              </p:cNvSpPr>
              <p:nvPr/>
            </p:nvSpPr>
            <p:spPr bwMode="auto">
              <a:xfrm>
                <a:off x="446" y="1704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9" name="Text Box 31"/>
              <p:cNvSpPr>
                <a:spLocks noChangeArrowheads="1"/>
              </p:cNvSpPr>
              <p:nvPr/>
            </p:nvSpPr>
            <p:spPr bwMode="auto">
              <a:xfrm>
                <a:off x="26" y="444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2000</a:t>
                </a:r>
                <a:endParaRPr lang="zh-CN" altLang="en-US"/>
              </a:p>
            </p:txBody>
          </p:sp>
          <p:sp>
            <p:nvSpPr>
              <p:cNvPr id="22550" name="Text Box 32"/>
              <p:cNvSpPr>
                <a:spLocks noChangeArrowheads="1"/>
              </p:cNvSpPr>
              <p:nvPr/>
            </p:nvSpPr>
            <p:spPr bwMode="auto">
              <a:xfrm>
                <a:off x="27" y="1464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2008</a:t>
                </a:r>
                <a:endParaRPr lang="en-US" sz="2000">
                  <a:solidFill>
                    <a:srgbClr val="336600"/>
                  </a:solidFill>
                  <a:sym typeface="Arial" pitchFamily="34" charset="0"/>
                </a:endParaRPr>
              </a:p>
            </p:txBody>
          </p:sp>
          <p:sp>
            <p:nvSpPr>
              <p:cNvPr id="22551" name="Text Box 33"/>
              <p:cNvSpPr>
                <a:spLocks noChangeArrowheads="1"/>
              </p:cNvSpPr>
              <p:nvPr/>
            </p:nvSpPr>
            <p:spPr bwMode="auto">
              <a:xfrm>
                <a:off x="8" y="1737"/>
                <a:ext cx="47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200A</a:t>
                </a:r>
                <a:endParaRPr lang="zh-CN" altLang="en-US"/>
              </a:p>
            </p:txBody>
          </p:sp>
          <p:sp>
            <p:nvSpPr>
              <p:cNvPr id="22552" name="Text Box 34"/>
              <p:cNvSpPr>
                <a:spLocks noChangeArrowheads="1"/>
              </p:cNvSpPr>
              <p:nvPr/>
            </p:nvSpPr>
            <p:spPr bwMode="auto">
              <a:xfrm>
                <a:off x="26" y="717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2002</a:t>
                </a:r>
                <a:endParaRPr lang="zh-CN" altLang="en-US"/>
              </a:p>
            </p:txBody>
          </p:sp>
          <p:sp>
            <p:nvSpPr>
              <p:cNvPr id="22553" name="Text Box 35"/>
              <p:cNvSpPr>
                <a:spLocks noChangeArrowheads="1"/>
              </p:cNvSpPr>
              <p:nvPr/>
            </p:nvSpPr>
            <p:spPr bwMode="auto">
              <a:xfrm>
                <a:off x="26" y="966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2004</a:t>
                </a:r>
                <a:endParaRPr lang="zh-CN" altLang="en-US"/>
              </a:p>
            </p:txBody>
          </p:sp>
          <p:sp>
            <p:nvSpPr>
              <p:cNvPr id="22554" name="Text Box 36"/>
              <p:cNvSpPr>
                <a:spLocks noChangeArrowheads="1"/>
              </p:cNvSpPr>
              <p:nvPr/>
            </p:nvSpPr>
            <p:spPr bwMode="auto">
              <a:xfrm>
                <a:off x="26" y="1221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2006</a:t>
                </a:r>
                <a:endParaRPr lang="zh-CN" altLang="en-US"/>
              </a:p>
            </p:txBody>
          </p:sp>
          <p:grpSp>
            <p:nvGrpSpPr>
              <p:cNvPr id="22555" name="Group 37"/>
              <p:cNvGrpSpPr>
                <a:grpSpLocks/>
              </p:cNvGrpSpPr>
              <p:nvPr/>
            </p:nvGrpSpPr>
            <p:grpSpPr bwMode="auto">
              <a:xfrm>
                <a:off x="449" y="574"/>
                <a:ext cx="60" cy="1548"/>
                <a:chOff x="0" y="0"/>
                <a:chExt cx="60" cy="1548"/>
              </a:xfrm>
            </p:grpSpPr>
            <p:sp>
              <p:nvSpPr>
                <p:cNvPr id="22556" name="Line 38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57" name="Line 39"/>
                <p:cNvSpPr>
                  <a:spLocks noChangeShapeType="1"/>
                </p:cNvSpPr>
                <p:nvPr/>
              </p:nvSpPr>
              <p:spPr bwMode="auto">
                <a:xfrm>
                  <a:off x="0" y="516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58" name="Line 40"/>
                <p:cNvSpPr>
                  <a:spLocks noChangeShapeType="1"/>
                </p:cNvSpPr>
                <p:nvPr/>
              </p:nvSpPr>
              <p:spPr bwMode="auto">
                <a:xfrm>
                  <a:off x="0" y="774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59" name="Line 41"/>
                <p:cNvSpPr>
                  <a:spLocks noChangeShapeType="1"/>
                </p:cNvSpPr>
                <p:nvPr/>
              </p:nvSpPr>
              <p:spPr bwMode="auto">
                <a:xfrm>
                  <a:off x="0" y="1032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60" name="Line 42"/>
                <p:cNvSpPr>
                  <a:spLocks noChangeShapeType="1"/>
                </p:cNvSpPr>
                <p:nvPr/>
              </p:nvSpPr>
              <p:spPr bwMode="auto">
                <a:xfrm>
                  <a:off x="0" y="1290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61" name="Line 43"/>
                <p:cNvSpPr>
                  <a:spLocks noChangeShapeType="1"/>
                </p:cNvSpPr>
                <p:nvPr/>
              </p:nvSpPr>
              <p:spPr bwMode="auto">
                <a:xfrm>
                  <a:off x="0" y="1548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62" name="Line 44"/>
                <p:cNvSpPr>
                  <a:spLocks noChangeShapeType="1"/>
                </p:cNvSpPr>
                <p:nvPr/>
              </p:nvSpPr>
              <p:spPr bwMode="auto">
                <a:xfrm>
                  <a:off x="0" y="258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563" name="Group 45"/>
              <p:cNvGrpSpPr>
                <a:grpSpLocks/>
              </p:cNvGrpSpPr>
              <p:nvPr/>
            </p:nvGrpSpPr>
            <p:grpSpPr bwMode="auto">
              <a:xfrm>
                <a:off x="1577" y="562"/>
                <a:ext cx="60" cy="1548"/>
                <a:chOff x="0" y="0"/>
                <a:chExt cx="60" cy="1548"/>
              </a:xfrm>
            </p:grpSpPr>
            <p:sp>
              <p:nvSpPr>
                <p:cNvPr id="22564" name="Line 46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65" name="Line 47"/>
                <p:cNvSpPr>
                  <a:spLocks noChangeShapeType="1"/>
                </p:cNvSpPr>
                <p:nvPr/>
              </p:nvSpPr>
              <p:spPr bwMode="auto">
                <a:xfrm>
                  <a:off x="0" y="516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66" name="Line 48"/>
                <p:cNvSpPr>
                  <a:spLocks noChangeShapeType="1"/>
                </p:cNvSpPr>
                <p:nvPr/>
              </p:nvSpPr>
              <p:spPr bwMode="auto">
                <a:xfrm>
                  <a:off x="0" y="774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67" name="Line 49"/>
                <p:cNvSpPr>
                  <a:spLocks noChangeShapeType="1"/>
                </p:cNvSpPr>
                <p:nvPr/>
              </p:nvSpPr>
              <p:spPr bwMode="auto">
                <a:xfrm>
                  <a:off x="0" y="1032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68" name="Line 50"/>
                <p:cNvSpPr>
                  <a:spLocks noChangeShapeType="1"/>
                </p:cNvSpPr>
                <p:nvPr/>
              </p:nvSpPr>
              <p:spPr bwMode="auto">
                <a:xfrm>
                  <a:off x="0" y="1290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69" name="Line 51"/>
                <p:cNvSpPr>
                  <a:spLocks noChangeShapeType="1"/>
                </p:cNvSpPr>
                <p:nvPr/>
              </p:nvSpPr>
              <p:spPr bwMode="auto">
                <a:xfrm>
                  <a:off x="0" y="1548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70" name="Line 52"/>
                <p:cNvSpPr>
                  <a:spLocks noChangeShapeType="1"/>
                </p:cNvSpPr>
                <p:nvPr/>
              </p:nvSpPr>
              <p:spPr bwMode="auto">
                <a:xfrm>
                  <a:off x="0" y="258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2571" name="Line 53"/>
              <p:cNvSpPr>
                <a:spLocks noChangeShapeType="1"/>
              </p:cNvSpPr>
              <p:nvPr/>
            </p:nvSpPr>
            <p:spPr bwMode="auto">
              <a:xfrm>
                <a:off x="440" y="2446"/>
                <a:ext cx="1200" cy="1"/>
              </a:xfrm>
              <a:prstGeom prst="line">
                <a:avLst/>
              </a:prstGeom>
              <a:noFill/>
              <a:ln w="63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572" name="Line 54"/>
              <p:cNvSpPr>
                <a:spLocks noChangeShapeType="1"/>
              </p:cNvSpPr>
              <p:nvPr/>
            </p:nvSpPr>
            <p:spPr bwMode="auto">
              <a:xfrm flipV="1">
                <a:off x="440" y="2338"/>
                <a:ext cx="60" cy="12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573" name="Line 55"/>
              <p:cNvSpPr>
                <a:spLocks noChangeShapeType="1"/>
              </p:cNvSpPr>
              <p:nvPr/>
            </p:nvSpPr>
            <p:spPr bwMode="auto">
              <a:xfrm flipH="1" flipV="1">
                <a:off x="1592" y="2326"/>
                <a:ext cx="48" cy="12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574" name="Text Box 56"/>
              <p:cNvSpPr>
                <a:spLocks noChangeArrowheads="1"/>
              </p:cNvSpPr>
              <p:nvPr/>
            </p:nvSpPr>
            <p:spPr bwMode="auto">
              <a:xfrm>
                <a:off x="0" y="1963"/>
                <a:ext cx="46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200C</a:t>
                </a:r>
                <a:endParaRPr lang="zh-CN" altLang="en-US"/>
              </a:p>
            </p:txBody>
          </p:sp>
          <p:sp>
            <p:nvSpPr>
              <p:cNvPr id="22575" name="Text Box 57"/>
              <p:cNvSpPr>
                <a:spLocks noChangeArrowheads="1"/>
              </p:cNvSpPr>
              <p:nvPr/>
            </p:nvSpPr>
            <p:spPr bwMode="auto">
              <a:xfrm>
                <a:off x="5" y="2190"/>
                <a:ext cx="45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200E</a:t>
                </a:r>
                <a:endParaRPr lang="zh-CN" altLang="en-US"/>
              </a:p>
            </p:txBody>
          </p:sp>
          <p:sp>
            <p:nvSpPr>
              <p:cNvPr id="22576" name="Text Box 58"/>
              <p:cNvSpPr>
                <a:spLocks noChangeArrowheads="1"/>
              </p:cNvSpPr>
              <p:nvPr/>
            </p:nvSpPr>
            <p:spPr bwMode="auto">
              <a:xfrm>
                <a:off x="26" y="2417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2010</a:t>
                </a:r>
                <a:endParaRPr lang="zh-CN" altLang="en-US"/>
              </a:p>
            </p:txBody>
          </p:sp>
        </p:grpSp>
        <p:sp>
          <p:nvSpPr>
            <p:cNvPr id="22577" name="Text Box 59"/>
            <p:cNvSpPr>
              <a:spLocks noChangeArrowheads="1"/>
            </p:cNvSpPr>
            <p:nvPr/>
          </p:nvSpPr>
          <p:spPr bwMode="auto">
            <a:xfrm>
              <a:off x="936" y="2439"/>
              <a:ext cx="308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...</a:t>
              </a:r>
              <a:endParaRPr lang="zh-CN" altLang="en-US"/>
            </a:p>
          </p:txBody>
        </p:sp>
      </p:grpSp>
      <p:sp>
        <p:nvSpPr>
          <p:cNvPr id="22578" name="Text Box 60"/>
          <p:cNvSpPr>
            <a:spLocks noChangeArrowheads="1"/>
          </p:cNvSpPr>
          <p:nvPr/>
        </p:nvSpPr>
        <p:spPr bwMode="auto">
          <a:xfrm>
            <a:off x="6054725" y="14319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5</a:t>
            </a:r>
            <a:endParaRPr lang="zh-CN" altLang="en-US"/>
          </a:p>
        </p:txBody>
      </p:sp>
      <p:sp>
        <p:nvSpPr>
          <p:cNvPr id="22579" name="Text Box 61"/>
          <p:cNvSpPr>
            <a:spLocks noChangeArrowheads="1"/>
          </p:cNvSpPr>
          <p:nvPr/>
        </p:nvSpPr>
        <p:spPr bwMode="auto">
          <a:xfrm>
            <a:off x="6073775" y="17938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sym typeface="Arial" pitchFamily="34" charset="0"/>
              </a:rPr>
              <a:t>9</a:t>
            </a:r>
            <a:endParaRPr lang="en-US">
              <a:solidFill>
                <a:srgbClr val="0000FF"/>
              </a:solidFill>
              <a:sym typeface="Arial" pitchFamily="34" charset="0"/>
            </a:endParaRPr>
          </a:p>
        </p:txBody>
      </p:sp>
      <p:grpSp>
        <p:nvGrpSpPr>
          <p:cNvPr id="22580" name="Group 62"/>
          <p:cNvGrpSpPr>
            <a:grpSpLocks/>
          </p:cNvGrpSpPr>
          <p:nvPr/>
        </p:nvGrpSpPr>
        <p:grpSpPr bwMode="auto">
          <a:xfrm>
            <a:off x="5775325" y="981075"/>
            <a:ext cx="3368675" cy="2054225"/>
            <a:chOff x="0" y="0"/>
            <a:chExt cx="2122" cy="1294"/>
          </a:xfrm>
        </p:grpSpPr>
        <p:grpSp>
          <p:nvGrpSpPr>
            <p:cNvPr id="22581" name="Group 63"/>
            <p:cNvGrpSpPr>
              <a:grpSpLocks/>
            </p:cNvGrpSpPr>
            <p:nvPr/>
          </p:nvGrpSpPr>
          <p:grpSpPr bwMode="auto">
            <a:xfrm>
              <a:off x="847" y="249"/>
              <a:ext cx="1010" cy="250"/>
              <a:chOff x="0" y="0"/>
              <a:chExt cx="1010" cy="250"/>
            </a:xfrm>
          </p:grpSpPr>
          <p:sp>
            <p:nvSpPr>
              <p:cNvPr id="22582" name="Line 64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83" name="Text Box 65"/>
              <p:cNvSpPr>
                <a:spLocks noChangeArrowheads="1"/>
              </p:cNvSpPr>
              <p:nvPr/>
            </p:nvSpPr>
            <p:spPr bwMode="auto">
              <a:xfrm>
                <a:off x="183" y="0"/>
                <a:ext cx="82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整型变量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</a:t>
                </a:r>
                <a:endParaRPr lang="zh-CN" altLang="en-US"/>
              </a:p>
            </p:txBody>
          </p:sp>
        </p:grpSp>
        <p:grpSp>
          <p:nvGrpSpPr>
            <p:cNvPr id="22584" name="Group 66"/>
            <p:cNvGrpSpPr>
              <a:grpSpLocks/>
            </p:cNvGrpSpPr>
            <p:nvPr/>
          </p:nvGrpSpPr>
          <p:grpSpPr bwMode="auto">
            <a:xfrm>
              <a:off x="880" y="483"/>
              <a:ext cx="1029" cy="288"/>
              <a:chOff x="0" y="0"/>
              <a:chExt cx="1029" cy="288"/>
            </a:xfrm>
          </p:grpSpPr>
          <p:sp>
            <p:nvSpPr>
              <p:cNvPr id="22585" name="Line 67"/>
              <p:cNvSpPr>
                <a:spLocks noChangeShapeType="1"/>
              </p:cNvSpPr>
              <p:nvPr/>
            </p:nvSpPr>
            <p:spPr bwMode="auto">
              <a:xfrm flipH="1">
                <a:off x="0" y="154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86" name="Text Box 68"/>
              <p:cNvSpPr>
                <a:spLocks noChangeArrowheads="1"/>
              </p:cNvSpPr>
              <p:nvPr/>
            </p:nvSpPr>
            <p:spPr bwMode="auto">
              <a:xfrm>
                <a:off x="97" y="0"/>
                <a:ext cx="9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  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整型变量</a:t>
                </a:r>
                <a:r>
                  <a:rPr lang="en-US">
                    <a:solidFill>
                      <a:srgbClr val="007A77"/>
                    </a:solidFill>
                    <a:sym typeface="Arial" pitchFamily="34" charset="0"/>
                  </a:rPr>
                  <a:t>b</a:t>
                </a:r>
                <a:endParaRPr 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</p:grpSp>
        <p:sp>
          <p:nvSpPr>
            <p:cNvPr id="22587" name="Text Box 69"/>
            <p:cNvSpPr>
              <a:spLocks noChangeArrowheads="1"/>
            </p:cNvSpPr>
            <p:nvPr/>
          </p:nvSpPr>
          <p:spPr bwMode="auto">
            <a:xfrm>
              <a:off x="0" y="0"/>
              <a:ext cx="54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FF3300"/>
                  </a:solidFill>
                  <a:sym typeface="Arial" pitchFamily="34" charset="0"/>
                </a:rPr>
                <a:t>(main)</a:t>
              </a:r>
              <a:endParaRPr lang="en-US" sz="2000">
                <a:solidFill>
                  <a:schemeClr val="accent2"/>
                </a:solidFill>
                <a:sym typeface="Arial" pitchFamily="34" charset="0"/>
              </a:endParaRPr>
            </a:p>
          </p:txBody>
        </p:sp>
        <p:grpSp>
          <p:nvGrpSpPr>
            <p:cNvPr id="22588" name="Group 70"/>
            <p:cNvGrpSpPr>
              <a:grpSpLocks/>
            </p:cNvGrpSpPr>
            <p:nvPr/>
          </p:nvGrpSpPr>
          <p:grpSpPr bwMode="auto">
            <a:xfrm>
              <a:off x="880" y="794"/>
              <a:ext cx="1230" cy="250"/>
              <a:chOff x="0" y="0"/>
              <a:chExt cx="1230" cy="250"/>
            </a:xfrm>
          </p:grpSpPr>
          <p:sp>
            <p:nvSpPr>
              <p:cNvPr id="22589" name="Line 71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90" name="Text Box 72"/>
              <p:cNvSpPr>
                <a:spLocks noChangeArrowheads="1"/>
              </p:cNvSpPr>
              <p:nvPr/>
            </p:nvSpPr>
            <p:spPr bwMode="auto">
              <a:xfrm>
                <a:off x="182" y="0"/>
                <a:ext cx="104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指针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pointer_1</a:t>
                </a:r>
                <a:endParaRPr lang="zh-CN" altLang="en-US"/>
              </a:p>
            </p:txBody>
          </p:sp>
        </p:grpSp>
        <p:grpSp>
          <p:nvGrpSpPr>
            <p:cNvPr id="22591" name="Group 73"/>
            <p:cNvGrpSpPr>
              <a:grpSpLocks/>
            </p:cNvGrpSpPr>
            <p:nvPr/>
          </p:nvGrpSpPr>
          <p:grpSpPr bwMode="auto">
            <a:xfrm>
              <a:off x="892" y="1044"/>
              <a:ext cx="1230" cy="250"/>
              <a:chOff x="0" y="0"/>
              <a:chExt cx="1230" cy="250"/>
            </a:xfrm>
          </p:grpSpPr>
          <p:sp>
            <p:nvSpPr>
              <p:cNvPr id="22592" name="Line 74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93" name="Text Box 75"/>
              <p:cNvSpPr>
                <a:spLocks noChangeArrowheads="1"/>
              </p:cNvSpPr>
              <p:nvPr/>
            </p:nvSpPr>
            <p:spPr bwMode="auto">
              <a:xfrm>
                <a:off x="182" y="0"/>
                <a:ext cx="104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指针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pointer_2</a:t>
                </a:r>
                <a:endParaRPr lang="zh-CN" altLang="en-US"/>
              </a:p>
            </p:txBody>
          </p:sp>
        </p:grpSp>
      </p:grpSp>
      <p:sp>
        <p:nvSpPr>
          <p:cNvPr id="22594" name="Text Box 76"/>
          <p:cNvSpPr>
            <a:spLocks noChangeArrowheads="1"/>
          </p:cNvSpPr>
          <p:nvPr/>
        </p:nvSpPr>
        <p:spPr bwMode="auto">
          <a:xfrm>
            <a:off x="5795963" y="2174875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2000</a:t>
            </a:r>
            <a:endParaRPr lang="zh-CN" altLang="en-US"/>
          </a:p>
        </p:txBody>
      </p:sp>
      <p:sp>
        <p:nvSpPr>
          <p:cNvPr id="22595" name="Text Box 77"/>
          <p:cNvSpPr>
            <a:spLocks noChangeArrowheads="1"/>
          </p:cNvSpPr>
          <p:nvPr/>
        </p:nvSpPr>
        <p:spPr bwMode="auto">
          <a:xfrm>
            <a:off x="5807075" y="2574925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sym typeface="Arial" pitchFamily="34" charset="0"/>
              </a:rPr>
              <a:t>2002</a:t>
            </a:r>
            <a:endParaRPr lang="en-US">
              <a:solidFill>
                <a:srgbClr val="0000FF"/>
              </a:solidFill>
              <a:sym typeface="Arial" pitchFamily="34" charset="0"/>
            </a:endParaRPr>
          </a:p>
        </p:txBody>
      </p:sp>
      <p:grpSp>
        <p:nvGrpSpPr>
          <p:cNvPr id="22596" name="Group 78"/>
          <p:cNvGrpSpPr>
            <a:grpSpLocks/>
          </p:cNvGrpSpPr>
          <p:nvPr/>
        </p:nvGrpSpPr>
        <p:grpSpPr bwMode="auto">
          <a:xfrm>
            <a:off x="5786438" y="3038475"/>
            <a:ext cx="2640012" cy="1579563"/>
            <a:chOff x="0" y="0"/>
            <a:chExt cx="1663" cy="995"/>
          </a:xfrm>
        </p:grpSpPr>
        <p:sp>
          <p:nvSpPr>
            <p:cNvPr id="22597" name="Text Box 79"/>
            <p:cNvSpPr>
              <a:spLocks noChangeArrowheads="1"/>
            </p:cNvSpPr>
            <p:nvPr/>
          </p:nvSpPr>
          <p:spPr bwMode="auto">
            <a:xfrm>
              <a:off x="0" y="0"/>
              <a:ext cx="55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336600"/>
                  </a:solidFill>
                  <a:sym typeface="Arial" pitchFamily="34" charset="0"/>
                </a:rPr>
                <a:t>(swap)</a:t>
              </a:r>
              <a:endParaRPr lang="zh-CN" altLang="en-US"/>
            </a:p>
          </p:txBody>
        </p:sp>
        <p:grpSp>
          <p:nvGrpSpPr>
            <p:cNvPr id="22598" name="Group 80"/>
            <p:cNvGrpSpPr>
              <a:grpSpLocks/>
            </p:cNvGrpSpPr>
            <p:nvPr/>
          </p:nvGrpSpPr>
          <p:grpSpPr bwMode="auto">
            <a:xfrm>
              <a:off x="885" y="269"/>
              <a:ext cx="778" cy="250"/>
              <a:chOff x="0" y="0"/>
              <a:chExt cx="778" cy="250"/>
            </a:xfrm>
          </p:grpSpPr>
          <p:sp>
            <p:nvSpPr>
              <p:cNvPr id="22599" name="Line 81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00" name="Text Box 82"/>
              <p:cNvSpPr>
                <a:spLocks noChangeArrowheads="1"/>
              </p:cNvSpPr>
              <p:nvPr/>
            </p:nvSpPr>
            <p:spPr bwMode="auto">
              <a:xfrm>
                <a:off x="182" y="0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指针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p1</a:t>
                </a:r>
                <a:endParaRPr lang="zh-CN" altLang="en-US"/>
              </a:p>
            </p:txBody>
          </p:sp>
        </p:grpSp>
        <p:grpSp>
          <p:nvGrpSpPr>
            <p:cNvPr id="22601" name="Group 83"/>
            <p:cNvGrpSpPr>
              <a:grpSpLocks/>
            </p:cNvGrpSpPr>
            <p:nvPr/>
          </p:nvGrpSpPr>
          <p:grpSpPr bwMode="auto">
            <a:xfrm>
              <a:off x="885" y="519"/>
              <a:ext cx="778" cy="250"/>
              <a:chOff x="0" y="0"/>
              <a:chExt cx="778" cy="250"/>
            </a:xfrm>
          </p:grpSpPr>
          <p:sp>
            <p:nvSpPr>
              <p:cNvPr id="22602" name="Line 84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03" name="Text Box 85"/>
              <p:cNvSpPr>
                <a:spLocks noChangeArrowheads="1"/>
              </p:cNvSpPr>
              <p:nvPr/>
            </p:nvSpPr>
            <p:spPr bwMode="auto">
              <a:xfrm>
                <a:off x="182" y="0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指针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p2</a:t>
                </a:r>
                <a:endParaRPr lang="zh-CN" altLang="en-US"/>
              </a:p>
            </p:txBody>
          </p:sp>
        </p:grpSp>
        <p:grpSp>
          <p:nvGrpSpPr>
            <p:cNvPr id="22604" name="Group 86"/>
            <p:cNvGrpSpPr>
              <a:grpSpLocks/>
            </p:cNvGrpSpPr>
            <p:nvPr/>
          </p:nvGrpSpPr>
          <p:grpSpPr bwMode="auto">
            <a:xfrm>
              <a:off x="885" y="745"/>
              <a:ext cx="698" cy="250"/>
              <a:chOff x="0" y="0"/>
              <a:chExt cx="698" cy="250"/>
            </a:xfrm>
          </p:grpSpPr>
          <p:sp>
            <p:nvSpPr>
              <p:cNvPr id="22605" name="Line 87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06" name="Text Box 88"/>
              <p:cNvSpPr>
                <a:spLocks noChangeArrowheads="1"/>
              </p:cNvSpPr>
              <p:nvPr/>
            </p:nvSpPr>
            <p:spPr bwMode="auto">
              <a:xfrm>
                <a:off x="182" y="0"/>
                <a:ext cx="5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整型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p</a:t>
                </a:r>
                <a:endParaRPr lang="zh-CN" altLang="en-US"/>
              </a:p>
            </p:txBody>
          </p:sp>
        </p:grpSp>
      </p:grpSp>
      <p:sp>
        <p:nvSpPr>
          <p:cNvPr id="22607" name="Text Box 89"/>
          <p:cNvSpPr>
            <a:spLocks noChangeArrowheads="1"/>
          </p:cNvSpPr>
          <p:nvPr/>
        </p:nvSpPr>
        <p:spPr bwMode="auto">
          <a:xfrm>
            <a:off x="6054725" y="1755775"/>
            <a:ext cx="336550" cy="4572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5</a:t>
            </a:r>
            <a:endParaRPr lang="zh-CN" altLang="en-US"/>
          </a:p>
        </p:txBody>
      </p:sp>
      <p:sp>
        <p:nvSpPr>
          <p:cNvPr id="22608" name="Text Box 90"/>
          <p:cNvSpPr>
            <a:spLocks noChangeArrowheads="1"/>
          </p:cNvSpPr>
          <p:nvPr/>
        </p:nvSpPr>
        <p:spPr bwMode="auto">
          <a:xfrm>
            <a:off x="6035675" y="1374775"/>
            <a:ext cx="336550" cy="4572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sym typeface="Arial" pitchFamily="34" charset="0"/>
              </a:rPr>
              <a:t>9</a:t>
            </a:r>
            <a:endParaRPr lang="en-US">
              <a:solidFill>
                <a:srgbClr val="0000FF"/>
              </a:solidFill>
              <a:sym typeface="Arial" pitchFamily="34" charset="0"/>
            </a:endParaRPr>
          </a:p>
        </p:txBody>
      </p:sp>
      <p:grpSp>
        <p:nvGrpSpPr>
          <p:cNvPr id="22609" name="Group 91"/>
          <p:cNvGrpSpPr>
            <a:grpSpLocks/>
          </p:cNvGrpSpPr>
          <p:nvPr/>
        </p:nvGrpSpPr>
        <p:grpSpPr bwMode="auto">
          <a:xfrm>
            <a:off x="4465638" y="2476500"/>
            <a:ext cx="2120900" cy="1374775"/>
            <a:chOff x="0" y="0"/>
            <a:chExt cx="1336" cy="866"/>
          </a:xfrm>
        </p:grpSpPr>
        <p:sp>
          <p:nvSpPr>
            <p:cNvPr id="22610" name="Text Box 92"/>
            <p:cNvSpPr>
              <a:spLocks noChangeArrowheads="1"/>
            </p:cNvSpPr>
            <p:nvPr/>
          </p:nvSpPr>
          <p:spPr bwMode="auto">
            <a:xfrm>
              <a:off x="836" y="578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0000FF"/>
                  </a:solidFill>
                  <a:sym typeface="Arial" pitchFamily="34" charset="0"/>
                </a:rPr>
                <a:t>2000</a:t>
              </a:r>
              <a:endParaRPr lang="zh-CN" altLang="en-US"/>
            </a:p>
          </p:txBody>
        </p:sp>
        <p:sp>
          <p:nvSpPr>
            <p:cNvPr id="22611" name="AutoShape 93"/>
            <p:cNvSpPr>
              <a:spLocks/>
            </p:cNvSpPr>
            <p:nvPr/>
          </p:nvSpPr>
          <p:spPr bwMode="auto">
            <a:xfrm>
              <a:off x="0" y="0"/>
              <a:ext cx="150" cy="744"/>
            </a:xfrm>
            <a:custGeom>
              <a:avLst/>
              <a:gdLst>
                <a:gd name="T0" fmla="*/ 114 w 150"/>
                <a:gd name="T1" fmla="*/ 0 h 744"/>
                <a:gd name="T2" fmla="*/ 6 w 150"/>
                <a:gd name="T3" fmla="*/ 312 h 744"/>
                <a:gd name="T4" fmla="*/ 150 w 150"/>
                <a:gd name="T5" fmla="*/ 744 h 744"/>
                <a:gd name="T6" fmla="*/ 0 w 150"/>
                <a:gd name="T7" fmla="*/ 0 h 744"/>
                <a:gd name="T8" fmla="*/ 150 w 150"/>
                <a:gd name="T9" fmla="*/ 744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0" h="744">
                  <a:moveTo>
                    <a:pt x="114" y="0"/>
                  </a:moveTo>
                  <a:cubicBezTo>
                    <a:pt x="57" y="94"/>
                    <a:pt x="0" y="188"/>
                    <a:pt x="6" y="312"/>
                  </a:cubicBezTo>
                  <a:cubicBezTo>
                    <a:pt x="12" y="436"/>
                    <a:pt x="128" y="672"/>
                    <a:pt x="150" y="744"/>
                  </a:cubicBezTo>
                </a:path>
              </a:pathLst>
            </a:custGeom>
            <a:noFill/>
            <a:ln w="38100" cmpd="sng">
              <a:solidFill>
                <a:srgbClr val="3399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2612" name="Group 94"/>
          <p:cNvGrpSpPr>
            <a:grpSpLocks/>
          </p:cNvGrpSpPr>
          <p:nvPr/>
        </p:nvGrpSpPr>
        <p:grpSpPr bwMode="auto">
          <a:xfrm>
            <a:off x="4414838" y="2819400"/>
            <a:ext cx="2152650" cy="1431925"/>
            <a:chOff x="0" y="0"/>
            <a:chExt cx="1356" cy="902"/>
          </a:xfrm>
        </p:grpSpPr>
        <p:sp>
          <p:nvSpPr>
            <p:cNvPr id="22613" name="Text Box 95"/>
            <p:cNvSpPr>
              <a:spLocks noChangeArrowheads="1"/>
            </p:cNvSpPr>
            <p:nvPr/>
          </p:nvSpPr>
          <p:spPr bwMode="auto">
            <a:xfrm>
              <a:off x="856" y="614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FF3300"/>
                  </a:solidFill>
                  <a:sym typeface="Arial" pitchFamily="34" charset="0"/>
                </a:rPr>
                <a:t>2002</a:t>
              </a:r>
              <a:endParaRPr lang="zh-CN" altLang="en-US"/>
            </a:p>
          </p:txBody>
        </p:sp>
        <p:sp>
          <p:nvSpPr>
            <p:cNvPr id="22614" name="AutoShape 96"/>
            <p:cNvSpPr>
              <a:spLocks/>
            </p:cNvSpPr>
            <p:nvPr/>
          </p:nvSpPr>
          <p:spPr bwMode="auto">
            <a:xfrm>
              <a:off x="0" y="0"/>
              <a:ext cx="182" cy="756"/>
            </a:xfrm>
            <a:custGeom>
              <a:avLst/>
              <a:gdLst>
                <a:gd name="T0" fmla="*/ 182 w 182"/>
                <a:gd name="T1" fmla="*/ 0 h 756"/>
                <a:gd name="T2" fmla="*/ 2 w 182"/>
                <a:gd name="T3" fmla="*/ 468 h 756"/>
                <a:gd name="T4" fmla="*/ 170 w 182"/>
                <a:gd name="T5" fmla="*/ 756 h 756"/>
                <a:gd name="T6" fmla="*/ 0 w 182"/>
                <a:gd name="T7" fmla="*/ 0 h 756"/>
                <a:gd name="T8" fmla="*/ 182 w 182"/>
                <a:gd name="T9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82" h="756">
                  <a:moveTo>
                    <a:pt x="182" y="0"/>
                  </a:moveTo>
                  <a:cubicBezTo>
                    <a:pt x="93" y="171"/>
                    <a:pt x="4" y="342"/>
                    <a:pt x="2" y="468"/>
                  </a:cubicBezTo>
                  <a:cubicBezTo>
                    <a:pt x="0" y="594"/>
                    <a:pt x="142" y="710"/>
                    <a:pt x="170" y="756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2615" name="Text Box 97"/>
          <p:cNvSpPr>
            <a:spLocks noChangeArrowheads="1"/>
          </p:cNvSpPr>
          <p:nvPr/>
        </p:nvSpPr>
        <p:spPr bwMode="auto">
          <a:xfrm>
            <a:off x="3484563" y="3200400"/>
            <a:ext cx="995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ea typeface="隶书" pitchFamily="49" charset="-122"/>
              </a:rPr>
              <a:t>COPY</a:t>
            </a:r>
            <a:endParaRPr lang="en-US">
              <a:solidFill>
                <a:srgbClr val="007A77"/>
              </a:solidFill>
              <a:ea typeface="隶书" pitchFamily="49" charset="-122"/>
            </a:endParaRPr>
          </a:p>
        </p:txBody>
      </p:sp>
      <p:sp>
        <p:nvSpPr>
          <p:cNvPr id="22616" name="Text Box 98"/>
          <p:cNvSpPr>
            <a:spLocks noChangeArrowheads="1"/>
          </p:cNvSpPr>
          <p:nvPr/>
        </p:nvSpPr>
        <p:spPr bwMode="auto">
          <a:xfrm>
            <a:off x="6035675" y="41751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5</a:t>
            </a:r>
            <a:endParaRPr lang="zh-CN" altLang="en-US"/>
          </a:p>
        </p:txBody>
      </p:sp>
      <p:sp>
        <p:nvSpPr>
          <p:cNvPr id="22617" name="Text Box 101"/>
          <p:cNvSpPr>
            <a:spLocks noChangeArrowheads="1"/>
          </p:cNvSpPr>
          <p:nvPr/>
        </p:nvSpPr>
        <p:spPr bwMode="auto">
          <a:xfrm>
            <a:off x="361950" y="306388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2618" name="Rectangle 102"/>
          <p:cNvSpPr>
            <a:spLocks noChangeArrowheads="1"/>
          </p:cNvSpPr>
          <p:nvPr/>
        </p:nvSpPr>
        <p:spPr bwMode="auto">
          <a:xfrm>
            <a:off x="250825" y="134938"/>
            <a:ext cx="8740775" cy="4143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例</a:t>
            </a:r>
            <a:r>
              <a:rPr lang="zh-CN" altLang="en-US" sz="200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 </a:t>
            </a:r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将数从大到小输出。地址传递，改变实参的值</a:t>
            </a:r>
            <a:endParaRPr lang="zh-CN" altLang="en-US" sz="440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22619" name="AutoShape 103"/>
          <p:cNvSpPr>
            <a:spLocks/>
          </p:cNvSpPr>
          <p:nvPr/>
        </p:nvSpPr>
        <p:spPr bwMode="auto">
          <a:xfrm>
            <a:off x="2051050" y="2205038"/>
            <a:ext cx="2401888" cy="1166812"/>
          </a:xfrm>
          <a:prstGeom prst="irregularSeal1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>
                <a:solidFill>
                  <a:srgbClr val="FF3300"/>
                </a:solidFill>
                <a:ea typeface="隶书" pitchFamily="49" charset="-122"/>
              </a:rPr>
              <a:t>地址传递</a:t>
            </a:r>
            <a:endParaRPr lang="zh-CN" altLang="en-US"/>
          </a:p>
        </p:txBody>
      </p:sp>
      <p:sp>
        <p:nvSpPr>
          <p:cNvPr id="22620" name="TextBox 106"/>
          <p:cNvSpPr>
            <a:spLocks noChangeArrowheads="1"/>
          </p:cNvSpPr>
          <p:nvPr/>
        </p:nvSpPr>
        <p:spPr bwMode="auto">
          <a:xfrm>
            <a:off x="5240338" y="5334000"/>
            <a:ext cx="2132012" cy="414338"/>
          </a:xfrm>
          <a:prstGeom prst="rect">
            <a:avLst/>
          </a:prstGeom>
          <a:noFill/>
          <a:ln w="9525" cmpd="sng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输入：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5  9 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2621" name="TextBox 111"/>
          <p:cNvSpPr>
            <a:spLocks noChangeArrowheads="1"/>
          </p:cNvSpPr>
          <p:nvPr/>
        </p:nvSpPr>
        <p:spPr bwMode="auto">
          <a:xfrm>
            <a:off x="5251450" y="5991225"/>
            <a:ext cx="2120900" cy="461963"/>
          </a:xfrm>
          <a:prstGeom prst="rect">
            <a:avLst/>
          </a:prstGeom>
          <a:noFill/>
          <a:ln w="9525" cmpd="sng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输出：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9  5 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2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2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22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6" dur="500"/>
                                        <p:tgtEl>
                                          <p:spTgt spid="2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1" dur="500"/>
                                        <p:tgtEl>
                                          <p:spTgt spid="22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6" dur="500"/>
                                        <p:tgtEl>
                                          <p:spTgt spid="22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500"/>
                                        <p:tgtEl>
                                          <p:spTgt spid="22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6" dur="500"/>
                                        <p:tgtEl>
                                          <p:spTgt spid="22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0" dur="500"/>
                                        <p:tgtEl>
                                          <p:spTgt spid="22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4" dur="500"/>
                                        <p:tgtEl>
                                          <p:spTgt spid="22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9" dur="500"/>
                                        <p:tgtEl>
                                          <p:spTgt spid="22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4" dur="500"/>
                                        <p:tgtEl>
                                          <p:spTgt spid="22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9" dur="500"/>
                                        <p:tgtEl>
                                          <p:spTgt spid="22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4" dur="500"/>
                                        <p:tgtEl>
                                          <p:spTgt spid="22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9" dur="500"/>
                                        <p:tgtEl>
                                          <p:spTgt spid="22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78" grpId="0" build="p" bldLvl="0" autoUpdateAnimBg="0"/>
      <p:bldP spid="22579" grpId="0" build="p" bldLvl="0" autoUpdateAnimBg="0"/>
      <p:bldP spid="22594" grpId="0" build="p" bldLvl="0" autoUpdateAnimBg="0"/>
      <p:bldP spid="22595" grpId="0" build="p" bldLvl="0" autoUpdateAnimBg="0"/>
      <p:bldP spid="22607" grpId="0" bldLvl="0" animBg="1" autoUpdateAnimBg="0"/>
      <p:bldP spid="22608" grpId="0" bldLvl="0" animBg="1" autoUpdateAnimBg="0"/>
      <p:bldP spid="22615" grpId="0" build="p" bldLvl="0" autoUpdateAnimBg="0"/>
      <p:bldP spid="22616" grpId="0" build="p" bldLvl="0" autoUpdateAnimBg="0"/>
      <p:bldP spid="22619" grpId="0" bldLvl="0" animBg="1" autoUpdateAnimBg="0"/>
      <p:bldP spid="22620" grpId="0" bldLvl="0" animBg="1" autoUpdateAnimBg="0"/>
      <p:bldP spid="22621" grpId="0" bldLvl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23555" name="Text Box 1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23556" name="Freeform 1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557" name="Text Box 17"/>
          <p:cNvSpPr>
            <a:spLocks noChangeArrowheads="1"/>
          </p:cNvSpPr>
          <p:nvPr/>
        </p:nvSpPr>
        <p:spPr bwMode="auto">
          <a:xfrm>
            <a:off x="938213" y="312738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3558" name="Text Box 18"/>
          <p:cNvSpPr>
            <a:spLocks/>
          </p:cNvSpPr>
          <p:nvPr/>
        </p:nvSpPr>
        <p:spPr bwMode="auto">
          <a:xfrm>
            <a:off x="0" y="717550"/>
            <a:ext cx="5418138" cy="5241925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sym typeface="Arial" pitchFamily="34" charset="0"/>
              </a:rPr>
              <a:t>void swap(int *p1, int *p2)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*p;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p=p1;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p1=p2;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p2=p;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a,b;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int *pointer_1,*pointer_2;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scanf("%d,%d",&amp;a,&amp;b);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chemeClr val="accent2"/>
                </a:solidFill>
                <a:sym typeface="Arial" pitchFamily="34" charset="0"/>
              </a:rPr>
              <a:t>    pointer_1=&amp;a;  pointer_2=&amp;b;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if(a&lt;b)  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swap(pointer_1,pointer_2);</a:t>
            </a:r>
            <a:endParaRPr lang="zh-CN" altLang="en-US">
              <a:solidFill>
                <a:srgbClr val="0000FF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printf("%d,%d",*pointer_1,*pointer_2);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/>
          </a:p>
        </p:txBody>
      </p:sp>
      <p:grpSp>
        <p:nvGrpSpPr>
          <p:cNvPr id="23559" name="Group 19"/>
          <p:cNvGrpSpPr>
            <a:grpSpLocks/>
          </p:cNvGrpSpPr>
          <p:nvPr/>
        </p:nvGrpSpPr>
        <p:grpSpPr bwMode="auto">
          <a:xfrm>
            <a:off x="5126038" y="955675"/>
            <a:ext cx="2589212" cy="4625975"/>
            <a:chOff x="0" y="0"/>
            <a:chExt cx="1631" cy="2914"/>
          </a:xfrm>
        </p:grpSpPr>
        <p:grpSp>
          <p:nvGrpSpPr>
            <p:cNvPr id="23560" name="Group 20"/>
            <p:cNvGrpSpPr>
              <a:grpSpLocks/>
            </p:cNvGrpSpPr>
            <p:nvPr/>
          </p:nvGrpSpPr>
          <p:grpSpPr bwMode="auto">
            <a:xfrm>
              <a:off x="0" y="0"/>
              <a:ext cx="1631" cy="2914"/>
              <a:chOff x="0" y="0"/>
              <a:chExt cx="1631" cy="2914"/>
            </a:xfrm>
          </p:grpSpPr>
          <p:sp>
            <p:nvSpPr>
              <p:cNvPr id="23561" name="Freeform 21"/>
              <p:cNvSpPr>
                <a:spLocks/>
              </p:cNvSpPr>
              <p:nvPr/>
            </p:nvSpPr>
            <p:spPr bwMode="auto">
              <a:xfrm>
                <a:off x="408" y="2558"/>
                <a:ext cx="1211" cy="356"/>
              </a:xfrm>
              <a:custGeom>
                <a:avLst/>
                <a:gdLst>
                  <a:gd name="T0" fmla="*/ 0 w 1211"/>
                  <a:gd name="T1" fmla="*/ 163 h 456"/>
                  <a:gd name="T2" fmla="*/ 500 w 1211"/>
                  <a:gd name="T3" fmla="*/ 41 h 456"/>
                  <a:gd name="T4" fmla="*/ 1089 w 1211"/>
                  <a:gd name="T5" fmla="*/ 408 h 456"/>
                  <a:gd name="T6" fmla="*/ 1211 w 1211"/>
                  <a:gd name="T7" fmla="*/ 330 h 456"/>
                  <a:gd name="T8" fmla="*/ 0 w 1211"/>
                  <a:gd name="T9" fmla="*/ 0 h 456"/>
                  <a:gd name="T10" fmla="*/ 1211 w 1211"/>
                  <a:gd name="T11" fmla="*/ 456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1211" h="456">
                    <a:moveTo>
                      <a:pt x="0" y="163"/>
                    </a:moveTo>
                    <a:cubicBezTo>
                      <a:pt x="159" y="81"/>
                      <a:pt x="318" y="0"/>
                      <a:pt x="500" y="41"/>
                    </a:cubicBezTo>
                    <a:cubicBezTo>
                      <a:pt x="682" y="82"/>
                      <a:pt x="970" y="360"/>
                      <a:pt x="1089" y="408"/>
                    </a:cubicBezTo>
                    <a:cubicBezTo>
                      <a:pt x="1208" y="456"/>
                      <a:pt x="1191" y="345"/>
                      <a:pt x="1211" y="330"/>
                    </a:cubicBezTo>
                  </a:path>
                </a:pathLst>
              </a:cu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62" name="Freeform 22"/>
              <p:cNvSpPr>
                <a:spLocks/>
              </p:cNvSpPr>
              <p:nvPr/>
            </p:nvSpPr>
            <p:spPr bwMode="auto">
              <a:xfrm>
                <a:off x="409" y="2212"/>
                <a:ext cx="1212" cy="672"/>
              </a:xfrm>
              <a:custGeom>
                <a:avLst/>
                <a:gdLst>
                  <a:gd name="T0" fmla="*/ 12 w 1212"/>
                  <a:gd name="T1" fmla="*/ 0 h 672"/>
                  <a:gd name="T2" fmla="*/ 1212 w 1212"/>
                  <a:gd name="T3" fmla="*/ 0 h 672"/>
                  <a:gd name="T4" fmla="*/ 1212 w 1212"/>
                  <a:gd name="T5" fmla="*/ 624 h 672"/>
                  <a:gd name="T6" fmla="*/ 1140 w 1212"/>
                  <a:gd name="T7" fmla="*/ 672 h 672"/>
                  <a:gd name="T8" fmla="*/ 720 w 1212"/>
                  <a:gd name="T9" fmla="*/ 468 h 672"/>
                  <a:gd name="T10" fmla="*/ 540 w 1212"/>
                  <a:gd name="T11" fmla="*/ 384 h 672"/>
                  <a:gd name="T12" fmla="*/ 360 w 1212"/>
                  <a:gd name="T13" fmla="*/ 372 h 672"/>
                  <a:gd name="T14" fmla="*/ 216 w 1212"/>
                  <a:gd name="T15" fmla="*/ 408 h 672"/>
                  <a:gd name="T16" fmla="*/ 0 w 1212"/>
                  <a:gd name="T17" fmla="*/ 468 h 672"/>
                  <a:gd name="T18" fmla="*/ 12 w 1212"/>
                  <a:gd name="T19" fmla="*/ 0 h 672"/>
                  <a:gd name="T20" fmla="*/ 0 w 1212"/>
                  <a:gd name="T21" fmla="*/ 0 h 672"/>
                  <a:gd name="T22" fmla="*/ 1212 w 1212"/>
                  <a:gd name="T23" fmla="*/ 672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1212" h="672">
                    <a:moveTo>
                      <a:pt x="12" y="0"/>
                    </a:moveTo>
                    <a:lnTo>
                      <a:pt x="1212" y="0"/>
                    </a:lnTo>
                    <a:lnTo>
                      <a:pt x="1212" y="624"/>
                    </a:lnTo>
                    <a:lnTo>
                      <a:pt x="1140" y="672"/>
                    </a:lnTo>
                    <a:lnTo>
                      <a:pt x="720" y="468"/>
                    </a:lnTo>
                    <a:lnTo>
                      <a:pt x="540" y="384"/>
                    </a:lnTo>
                    <a:lnTo>
                      <a:pt x="360" y="372"/>
                    </a:lnTo>
                    <a:lnTo>
                      <a:pt x="216" y="408"/>
                    </a:lnTo>
                    <a:lnTo>
                      <a:pt x="0" y="46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DDDDDD"/>
              </a:solidFill>
              <a:ln w="381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63" name="Rectangle 23"/>
              <p:cNvSpPr>
                <a:spLocks noChangeArrowheads="1"/>
              </p:cNvSpPr>
              <p:nvPr/>
            </p:nvSpPr>
            <p:spPr bwMode="auto">
              <a:xfrm>
                <a:off x="408" y="0"/>
                <a:ext cx="1211" cy="2212"/>
              </a:xfrm>
              <a:prstGeom prst="rect">
                <a:avLst/>
              </a:prstGeom>
              <a:solidFill>
                <a:srgbClr val="DDDDDD"/>
              </a:solidFill>
              <a:ln w="38100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23564" name="Line 24"/>
              <p:cNvSpPr>
                <a:spLocks noChangeShapeType="1"/>
              </p:cNvSpPr>
              <p:nvPr/>
            </p:nvSpPr>
            <p:spPr bwMode="auto">
              <a:xfrm>
                <a:off x="420" y="438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65" name="Line 25"/>
              <p:cNvSpPr>
                <a:spLocks noChangeShapeType="1"/>
              </p:cNvSpPr>
              <p:nvPr/>
            </p:nvSpPr>
            <p:spPr bwMode="auto">
              <a:xfrm>
                <a:off x="420" y="694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66" name="Line 26"/>
              <p:cNvSpPr>
                <a:spLocks noChangeShapeType="1"/>
              </p:cNvSpPr>
              <p:nvPr/>
            </p:nvSpPr>
            <p:spPr bwMode="auto">
              <a:xfrm>
                <a:off x="420" y="927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67" name="Line 27"/>
              <p:cNvSpPr>
                <a:spLocks noChangeShapeType="1"/>
              </p:cNvSpPr>
              <p:nvPr/>
            </p:nvSpPr>
            <p:spPr bwMode="auto">
              <a:xfrm>
                <a:off x="420" y="1182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68" name="Line 28"/>
              <p:cNvSpPr>
                <a:spLocks noChangeShapeType="1"/>
              </p:cNvSpPr>
              <p:nvPr/>
            </p:nvSpPr>
            <p:spPr bwMode="auto">
              <a:xfrm>
                <a:off x="408" y="1440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69" name="Line 29"/>
              <p:cNvSpPr>
                <a:spLocks noChangeShapeType="1"/>
              </p:cNvSpPr>
              <p:nvPr/>
            </p:nvSpPr>
            <p:spPr bwMode="auto">
              <a:xfrm>
                <a:off x="420" y="1982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70" name="Line 30"/>
              <p:cNvSpPr>
                <a:spLocks noChangeShapeType="1"/>
              </p:cNvSpPr>
              <p:nvPr/>
            </p:nvSpPr>
            <p:spPr bwMode="auto">
              <a:xfrm>
                <a:off x="408" y="2221"/>
                <a:ext cx="1" cy="456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71" name="Line 31"/>
              <p:cNvSpPr>
                <a:spLocks noChangeShapeType="1"/>
              </p:cNvSpPr>
              <p:nvPr/>
            </p:nvSpPr>
            <p:spPr bwMode="auto">
              <a:xfrm>
                <a:off x="1619" y="2221"/>
                <a:ext cx="1" cy="600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72" name="Text Box 32"/>
              <p:cNvSpPr>
                <a:spLocks noChangeArrowheads="1"/>
              </p:cNvSpPr>
              <p:nvPr/>
            </p:nvSpPr>
            <p:spPr bwMode="auto">
              <a:xfrm>
                <a:off x="899" y="58"/>
                <a:ext cx="308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…...</a:t>
                </a:r>
                <a:endParaRPr lang="zh-CN" altLang="en-US"/>
              </a:p>
            </p:txBody>
          </p:sp>
          <p:sp>
            <p:nvSpPr>
              <p:cNvPr id="23573" name="Line 33"/>
              <p:cNvSpPr>
                <a:spLocks noChangeShapeType="1"/>
              </p:cNvSpPr>
              <p:nvPr/>
            </p:nvSpPr>
            <p:spPr bwMode="auto">
              <a:xfrm>
                <a:off x="420" y="1704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74" name="Text Box 34"/>
              <p:cNvSpPr>
                <a:spLocks noChangeArrowheads="1"/>
              </p:cNvSpPr>
              <p:nvPr/>
            </p:nvSpPr>
            <p:spPr bwMode="auto">
              <a:xfrm>
                <a:off x="26" y="44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2000</a:t>
                </a:r>
                <a:endParaRPr lang="zh-CN" altLang="en-US"/>
              </a:p>
            </p:txBody>
          </p:sp>
          <p:sp>
            <p:nvSpPr>
              <p:cNvPr id="23575" name="Text Box 35"/>
              <p:cNvSpPr>
                <a:spLocks noChangeArrowheads="1"/>
              </p:cNvSpPr>
              <p:nvPr/>
            </p:nvSpPr>
            <p:spPr bwMode="auto">
              <a:xfrm>
                <a:off x="27" y="1419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2008</a:t>
                </a:r>
                <a:endParaRPr lang="en-US" sz="2000">
                  <a:solidFill>
                    <a:srgbClr val="336600"/>
                  </a:solidFill>
                  <a:sym typeface="Arial" pitchFamily="34" charset="0"/>
                </a:endParaRPr>
              </a:p>
            </p:txBody>
          </p:sp>
          <p:sp>
            <p:nvSpPr>
              <p:cNvPr id="23576" name="Text Box 36"/>
              <p:cNvSpPr>
                <a:spLocks noChangeArrowheads="1"/>
              </p:cNvSpPr>
              <p:nvPr/>
            </p:nvSpPr>
            <p:spPr bwMode="auto">
              <a:xfrm>
                <a:off x="8" y="1686"/>
                <a:ext cx="47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200A</a:t>
                </a:r>
                <a:endParaRPr lang="zh-CN" altLang="en-US"/>
              </a:p>
            </p:txBody>
          </p:sp>
          <p:sp>
            <p:nvSpPr>
              <p:cNvPr id="23577" name="Text Box 37"/>
              <p:cNvSpPr>
                <a:spLocks noChangeArrowheads="1"/>
              </p:cNvSpPr>
              <p:nvPr/>
            </p:nvSpPr>
            <p:spPr bwMode="auto">
              <a:xfrm>
                <a:off x="26" y="691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2002</a:t>
                </a:r>
                <a:endParaRPr lang="zh-CN" altLang="en-US"/>
              </a:p>
            </p:txBody>
          </p:sp>
          <p:sp>
            <p:nvSpPr>
              <p:cNvPr id="23578" name="Text Box 38"/>
              <p:cNvSpPr>
                <a:spLocks noChangeArrowheads="1"/>
              </p:cNvSpPr>
              <p:nvPr/>
            </p:nvSpPr>
            <p:spPr bwMode="auto">
              <a:xfrm>
                <a:off x="26" y="934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2004</a:t>
                </a:r>
                <a:endParaRPr lang="zh-CN" altLang="en-US"/>
              </a:p>
            </p:txBody>
          </p:sp>
          <p:sp>
            <p:nvSpPr>
              <p:cNvPr id="23579" name="Text Box 39"/>
              <p:cNvSpPr>
                <a:spLocks noChangeArrowheads="1"/>
              </p:cNvSpPr>
              <p:nvPr/>
            </p:nvSpPr>
            <p:spPr bwMode="auto">
              <a:xfrm>
                <a:off x="26" y="1176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2006</a:t>
                </a:r>
                <a:endParaRPr lang="zh-CN" altLang="en-US"/>
              </a:p>
            </p:txBody>
          </p:sp>
          <p:grpSp>
            <p:nvGrpSpPr>
              <p:cNvPr id="23580" name="Group 40"/>
              <p:cNvGrpSpPr>
                <a:grpSpLocks/>
              </p:cNvGrpSpPr>
              <p:nvPr/>
            </p:nvGrpSpPr>
            <p:grpSpPr bwMode="auto">
              <a:xfrm>
                <a:off x="423" y="574"/>
                <a:ext cx="60" cy="1548"/>
                <a:chOff x="0" y="0"/>
                <a:chExt cx="60" cy="1548"/>
              </a:xfrm>
            </p:grpSpPr>
            <p:sp>
              <p:nvSpPr>
                <p:cNvPr id="23581" name="Line 41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82" name="Line 42"/>
                <p:cNvSpPr>
                  <a:spLocks noChangeShapeType="1"/>
                </p:cNvSpPr>
                <p:nvPr/>
              </p:nvSpPr>
              <p:spPr bwMode="auto">
                <a:xfrm>
                  <a:off x="0" y="516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83" name="Line 43"/>
                <p:cNvSpPr>
                  <a:spLocks noChangeShapeType="1"/>
                </p:cNvSpPr>
                <p:nvPr/>
              </p:nvSpPr>
              <p:spPr bwMode="auto">
                <a:xfrm>
                  <a:off x="0" y="774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84" name="Line 44"/>
                <p:cNvSpPr>
                  <a:spLocks noChangeShapeType="1"/>
                </p:cNvSpPr>
                <p:nvPr/>
              </p:nvSpPr>
              <p:spPr bwMode="auto">
                <a:xfrm>
                  <a:off x="0" y="1032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85" name="Line 45"/>
                <p:cNvSpPr>
                  <a:spLocks noChangeShapeType="1"/>
                </p:cNvSpPr>
                <p:nvPr/>
              </p:nvSpPr>
              <p:spPr bwMode="auto">
                <a:xfrm>
                  <a:off x="0" y="1290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86" name="Line 46"/>
                <p:cNvSpPr>
                  <a:spLocks noChangeShapeType="1"/>
                </p:cNvSpPr>
                <p:nvPr/>
              </p:nvSpPr>
              <p:spPr bwMode="auto">
                <a:xfrm>
                  <a:off x="0" y="1548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87" name="Line 47"/>
                <p:cNvSpPr>
                  <a:spLocks noChangeShapeType="1"/>
                </p:cNvSpPr>
                <p:nvPr/>
              </p:nvSpPr>
              <p:spPr bwMode="auto">
                <a:xfrm>
                  <a:off x="0" y="258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588" name="Group 48"/>
              <p:cNvGrpSpPr>
                <a:grpSpLocks/>
              </p:cNvGrpSpPr>
              <p:nvPr/>
            </p:nvGrpSpPr>
            <p:grpSpPr bwMode="auto">
              <a:xfrm>
                <a:off x="1551" y="562"/>
                <a:ext cx="60" cy="1548"/>
                <a:chOff x="0" y="0"/>
                <a:chExt cx="60" cy="1548"/>
              </a:xfrm>
            </p:grpSpPr>
            <p:sp>
              <p:nvSpPr>
                <p:cNvPr id="23589" name="Line 49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90" name="Line 50"/>
                <p:cNvSpPr>
                  <a:spLocks noChangeShapeType="1"/>
                </p:cNvSpPr>
                <p:nvPr/>
              </p:nvSpPr>
              <p:spPr bwMode="auto">
                <a:xfrm>
                  <a:off x="0" y="516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91" name="Line 51"/>
                <p:cNvSpPr>
                  <a:spLocks noChangeShapeType="1"/>
                </p:cNvSpPr>
                <p:nvPr/>
              </p:nvSpPr>
              <p:spPr bwMode="auto">
                <a:xfrm>
                  <a:off x="0" y="774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92" name="Line 52"/>
                <p:cNvSpPr>
                  <a:spLocks noChangeShapeType="1"/>
                </p:cNvSpPr>
                <p:nvPr/>
              </p:nvSpPr>
              <p:spPr bwMode="auto">
                <a:xfrm>
                  <a:off x="0" y="1032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93" name="Line 53"/>
                <p:cNvSpPr>
                  <a:spLocks noChangeShapeType="1"/>
                </p:cNvSpPr>
                <p:nvPr/>
              </p:nvSpPr>
              <p:spPr bwMode="auto">
                <a:xfrm>
                  <a:off x="0" y="1290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94" name="Line 54"/>
                <p:cNvSpPr>
                  <a:spLocks noChangeShapeType="1"/>
                </p:cNvSpPr>
                <p:nvPr/>
              </p:nvSpPr>
              <p:spPr bwMode="auto">
                <a:xfrm>
                  <a:off x="0" y="1548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95" name="Line 55"/>
                <p:cNvSpPr>
                  <a:spLocks noChangeShapeType="1"/>
                </p:cNvSpPr>
                <p:nvPr/>
              </p:nvSpPr>
              <p:spPr bwMode="auto">
                <a:xfrm>
                  <a:off x="0" y="258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3596" name="Line 56"/>
              <p:cNvSpPr>
                <a:spLocks noChangeShapeType="1"/>
              </p:cNvSpPr>
              <p:nvPr/>
            </p:nvSpPr>
            <p:spPr bwMode="auto">
              <a:xfrm>
                <a:off x="414" y="2446"/>
                <a:ext cx="1200" cy="1"/>
              </a:xfrm>
              <a:prstGeom prst="line">
                <a:avLst/>
              </a:prstGeom>
              <a:noFill/>
              <a:ln w="63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597" name="Line 57"/>
              <p:cNvSpPr>
                <a:spLocks noChangeShapeType="1"/>
              </p:cNvSpPr>
              <p:nvPr/>
            </p:nvSpPr>
            <p:spPr bwMode="auto">
              <a:xfrm flipV="1">
                <a:off x="414" y="2338"/>
                <a:ext cx="60" cy="12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598" name="Line 58"/>
              <p:cNvSpPr>
                <a:spLocks noChangeShapeType="1"/>
              </p:cNvSpPr>
              <p:nvPr/>
            </p:nvSpPr>
            <p:spPr bwMode="auto">
              <a:xfrm flipH="1" flipV="1">
                <a:off x="1566" y="2326"/>
                <a:ext cx="48" cy="12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599" name="Text Box 59"/>
              <p:cNvSpPr>
                <a:spLocks noChangeArrowheads="1"/>
              </p:cNvSpPr>
              <p:nvPr/>
            </p:nvSpPr>
            <p:spPr bwMode="auto">
              <a:xfrm>
                <a:off x="0" y="1974"/>
                <a:ext cx="46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200C</a:t>
                </a:r>
                <a:endParaRPr lang="zh-CN" altLang="en-US"/>
              </a:p>
            </p:txBody>
          </p:sp>
          <p:sp>
            <p:nvSpPr>
              <p:cNvPr id="23600" name="Text Box 60"/>
              <p:cNvSpPr>
                <a:spLocks noChangeArrowheads="1"/>
              </p:cNvSpPr>
              <p:nvPr/>
            </p:nvSpPr>
            <p:spPr bwMode="auto">
              <a:xfrm>
                <a:off x="5" y="2214"/>
                <a:ext cx="45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200E</a:t>
                </a:r>
                <a:endParaRPr lang="zh-CN" altLang="en-US"/>
              </a:p>
            </p:txBody>
          </p:sp>
          <p:sp>
            <p:nvSpPr>
              <p:cNvPr id="23601" name="Text Box 61"/>
              <p:cNvSpPr>
                <a:spLocks noChangeArrowheads="1"/>
              </p:cNvSpPr>
              <p:nvPr/>
            </p:nvSpPr>
            <p:spPr bwMode="auto">
              <a:xfrm>
                <a:off x="0" y="2442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2010</a:t>
                </a:r>
                <a:endParaRPr lang="zh-CN" altLang="en-US"/>
              </a:p>
            </p:txBody>
          </p:sp>
        </p:grpSp>
        <p:sp>
          <p:nvSpPr>
            <p:cNvPr id="23602" name="Text Box 62"/>
            <p:cNvSpPr>
              <a:spLocks noChangeArrowheads="1"/>
            </p:cNvSpPr>
            <p:nvPr/>
          </p:nvSpPr>
          <p:spPr bwMode="auto">
            <a:xfrm>
              <a:off x="910" y="2439"/>
              <a:ext cx="308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...</a:t>
              </a:r>
              <a:endParaRPr lang="zh-CN" altLang="en-US"/>
            </a:p>
          </p:txBody>
        </p:sp>
      </p:grpSp>
      <p:sp>
        <p:nvSpPr>
          <p:cNvPr id="23603" name="Text Box 63"/>
          <p:cNvSpPr>
            <a:spLocks noChangeArrowheads="1"/>
          </p:cNvSpPr>
          <p:nvPr/>
        </p:nvSpPr>
        <p:spPr bwMode="auto">
          <a:xfrm>
            <a:off x="6562725" y="16795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5</a:t>
            </a:r>
            <a:endParaRPr lang="zh-CN" altLang="en-US"/>
          </a:p>
        </p:txBody>
      </p:sp>
      <p:sp>
        <p:nvSpPr>
          <p:cNvPr id="23604" name="Text Box 64"/>
          <p:cNvSpPr>
            <a:spLocks noChangeArrowheads="1"/>
          </p:cNvSpPr>
          <p:nvPr/>
        </p:nvSpPr>
        <p:spPr bwMode="auto">
          <a:xfrm>
            <a:off x="6581775" y="20415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sym typeface="Arial" pitchFamily="34" charset="0"/>
              </a:rPr>
              <a:t>9</a:t>
            </a:r>
            <a:endParaRPr lang="en-US">
              <a:solidFill>
                <a:srgbClr val="0000FF"/>
              </a:solidFill>
              <a:sym typeface="Arial" pitchFamily="34" charset="0"/>
            </a:endParaRPr>
          </a:p>
        </p:txBody>
      </p:sp>
      <p:grpSp>
        <p:nvGrpSpPr>
          <p:cNvPr id="23605" name="Group 65"/>
          <p:cNvGrpSpPr>
            <a:grpSpLocks/>
          </p:cNvGrpSpPr>
          <p:nvPr/>
        </p:nvGrpSpPr>
        <p:grpSpPr bwMode="auto">
          <a:xfrm>
            <a:off x="6283325" y="1228725"/>
            <a:ext cx="2860675" cy="2055813"/>
            <a:chOff x="0" y="0"/>
            <a:chExt cx="1802" cy="1295"/>
          </a:xfrm>
        </p:grpSpPr>
        <p:grpSp>
          <p:nvGrpSpPr>
            <p:cNvPr id="23606" name="Group 66"/>
            <p:cNvGrpSpPr>
              <a:grpSpLocks/>
            </p:cNvGrpSpPr>
            <p:nvPr/>
          </p:nvGrpSpPr>
          <p:grpSpPr bwMode="auto">
            <a:xfrm>
              <a:off x="880" y="252"/>
              <a:ext cx="689" cy="250"/>
              <a:chOff x="0" y="0"/>
              <a:chExt cx="689" cy="250"/>
            </a:xfrm>
          </p:grpSpPr>
          <p:sp>
            <p:nvSpPr>
              <p:cNvPr id="23607" name="Line 67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608" name="Text Box 68"/>
              <p:cNvSpPr>
                <a:spLocks noChangeArrowheads="1"/>
              </p:cNvSpPr>
              <p:nvPr/>
            </p:nvSpPr>
            <p:spPr bwMode="auto">
              <a:xfrm>
                <a:off x="182" y="0"/>
                <a:ext cx="50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整型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</a:t>
                </a:r>
                <a:endParaRPr lang="zh-CN" altLang="en-US"/>
              </a:p>
            </p:txBody>
          </p:sp>
        </p:grpSp>
        <p:grpSp>
          <p:nvGrpSpPr>
            <p:cNvPr id="23609" name="Group 69"/>
            <p:cNvGrpSpPr>
              <a:grpSpLocks/>
            </p:cNvGrpSpPr>
            <p:nvPr/>
          </p:nvGrpSpPr>
          <p:grpSpPr bwMode="auto">
            <a:xfrm>
              <a:off x="880" y="508"/>
              <a:ext cx="709" cy="288"/>
              <a:chOff x="0" y="0"/>
              <a:chExt cx="709" cy="288"/>
            </a:xfrm>
          </p:grpSpPr>
          <p:sp>
            <p:nvSpPr>
              <p:cNvPr id="23610" name="Line 70"/>
              <p:cNvSpPr>
                <a:spLocks noChangeShapeType="1"/>
              </p:cNvSpPr>
              <p:nvPr/>
            </p:nvSpPr>
            <p:spPr bwMode="auto">
              <a:xfrm flipH="1">
                <a:off x="0" y="154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611" name="Text Box 71"/>
              <p:cNvSpPr>
                <a:spLocks noChangeArrowheads="1"/>
              </p:cNvSpPr>
              <p:nvPr/>
            </p:nvSpPr>
            <p:spPr bwMode="auto">
              <a:xfrm>
                <a:off x="97" y="0"/>
                <a:ext cx="6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  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整型</a:t>
                </a:r>
                <a:r>
                  <a:rPr lang="en-US">
                    <a:solidFill>
                      <a:srgbClr val="007A77"/>
                    </a:solidFill>
                    <a:sym typeface="Arial" pitchFamily="34" charset="0"/>
                  </a:rPr>
                  <a:t>b</a:t>
                </a:r>
                <a:endParaRPr 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</p:grpSp>
        <p:sp>
          <p:nvSpPr>
            <p:cNvPr id="23612" name="Text Box 72"/>
            <p:cNvSpPr>
              <a:spLocks noChangeArrowheads="1"/>
            </p:cNvSpPr>
            <p:nvPr/>
          </p:nvSpPr>
          <p:spPr bwMode="auto">
            <a:xfrm>
              <a:off x="0" y="0"/>
              <a:ext cx="54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FF3300"/>
                  </a:solidFill>
                  <a:sym typeface="Arial" pitchFamily="34" charset="0"/>
                </a:rPr>
                <a:t>(main)</a:t>
              </a:r>
              <a:endParaRPr lang="en-US" sz="2000">
                <a:solidFill>
                  <a:schemeClr val="accent2"/>
                </a:solidFill>
                <a:sym typeface="Arial" pitchFamily="34" charset="0"/>
              </a:endParaRPr>
            </a:p>
          </p:txBody>
        </p:sp>
        <p:grpSp>
          <p:nvGrpSpPr>
            <p:cNvPr id="23613" name="Group 73"/>
            <p:cNvGrpSpPr>
              <a:grpSpLocks/>
            </p:cNvGrpSpPr>
            <p:nvPr/>
          </p:nvGrpSpPr>
          <p:grpSpPr bwMode="auto">
            <a:xfrm>
              <a:off x="880" y="781"/>
              <a:ext cx="910" cy="250"/>
              <a:chOff x="0" y="0"/>
              <a:chExt cx="910" cy="250"/>
            </a:xfrm>
          </p:grpSpPr>
          <p:sp>
            <p:nvSpPr>
              <p:cNvPr id="23614" name="Line 74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615" name="Text Box 75"/>
              <p:cNvSpPr>
                <a:spLocks noChangeArrowheads="1"/>
              </p:cNvSpPr>
              <p:nvPr/>
            </p:nvSpPr>
            <p:spPr bwMode="auto">
              <a:xfrm>
                <a:off x="182" y="0"/>
                <a:ext cx="72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pointer_1</a:t>
                </a:r>
                <a:endParaRPr lang="zh-CN" altLang="en-US"/>
              </a:p>
            </p:txBody>
          </p:sp>
        </p:grpSp>
        <p:grpSp>
          <p:nvGrpSpPr>
            <p:cNvPr id="23616" name="Group 76"/>
            <p:cNvGrpSpPr>
              <a:grpSpLocks/>
            </p:cNvGrpSpPr>
            <p:nvPr/>
          </p:nvGrpSpPr>
          <p:grpSpPr bwMode="auto">
            <a:xfrm>
              <a:off x="892" y="1045"/>
              <a:ext cx="910" cy="250"/>
              <a:chOff x="0" y="0"/>
              <a:chExt cx="910" cy="250"/>
            </a:xfrm>
          </p:grpSpPr>
          <p:sp>
            <p:nvSpPr>
              <p:cNvPr id="23617" name="Line 77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618" name="Text Box 78"/>
              <p:cNvSpPr>
                <a:spLocks noChangeArrowheads="1"/>
              </p:cNvSpPr>
              <p:nvPr/>
            </p:nvSpPr>
            <p:spPr bwMode="auto">
              <a:xfrm>
                <a:off x="182" y="0"/>
                <a:ext cx="72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pointer_2</a:t>
                </a:r>
                <a:endParaRPr lang="zh-CN" altLang="en-US"/>
              </a:p>
            </p:txBody>
          </p:sp>
        </p:grpSp>
      </p:grpSp>
      <p:sp>
        <p:nvSpPr>
          <p:cNvPr id="23619" name="Text Box 79"/>
          <p:cNvSpPr>
            <a:spLocks noChangeArrowheads="1"/>
          </p:cNvSpPr>
          <p:nvPr/>
        </p:nvSpPr>
        <p:spPr bwMode="auto">
          <a:xfrm>
            <a:off x="6315075" y="2422525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2000</a:t>
            </a:r>
            <a:endParaRPr lang="zh-CN" altLang="en-US"/>
          </a:p>
        </p:txBody>
      </p:sp>
      <p:sp>
        <p:nvSpPr>
          <p:cNvPr id="23620" name="Text Box 80"/>
          <p:cNvSpPr>
            <a:spLocks noChangeArrowheads="1"/>
          </p:cNvSpPr>
          <p:nvPr/>
        </p:nvSpPr>
        <p:spPr bwMode="auto">
          <a:xfrm>
            <a:off x="6315075" y="2822575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sym typeface="Arial" pitchFamily="34" charset="0"/>
              </a:rPr>
              <a:t>2002</a:t>
            </a:r>
            <a:endParaRPr lang="en-US">
              <a:solidFill>
                <a:srgbClr val="0000FF"/>
              </a:solidFill>
              <a:sym typeface="Arial" pitchFamily="34" charset="0"/>
            </a:endParaRPr>
          </a:p>
        </p:txBody>
      </p:sp>
      <p:grpSp>
        <p:nvGrpSpPr>
          <p:cNvPr id="23621" name="Group 81"/>
          <p:cNvGrpSpPr>
            <a:grpSpLocks/>
          </p:cNvGrpSpPr>
          <p:nvPr/>
        </p:nvGrpSpPr>
        <p:grpSpPr bwMode="auto">
          <a:xfrm>
            <a:off x="4973638" y="2724150"/>
            <a:ext cx="2120900" cy="1374775"/>
            <a:chOff x="0" y="0"/>
            <a:chExt cx="1336" cy="866"/>
          </a:xfrm>
        </p:grpSpPr>
        <p:sp>
          <p:nvSpPr>
            <p:cNvPr id="23622" name="Text Box 82"/>
            <p:cNvSpPr>
              <a:spLocks noChangeArrowheads="1"/>
            </p:cNvSpPr>
            <p:nvPr/>
          </p:nvSpPr>
          <p:spPr bwMode="auto">
            <a:xfrm>
              <a:off x="836" y="578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0000FF"/>
                  </a:solidFill>
                  <a:sym typeface="Arial" pitchFamily="34" charset="0"/>
                </a:rPr>
                <a:t>2000</a:t>
              </a:r>
              <a:endParaRPr lang="zh-CN" altLang="en-US"/>
            </a:p>
          </p:txBody>
        </p:sp>
        <p:sp>
          <p:nvSpPr>
            <p:cNvPr id="23623" name="AutoShape 83"/>
            <p:cNvSpPr>
              <a:spLocks/>
            </p:cNvSpPr>
            <p:nvPr/>
          </p:nvSpPr>
          <p:spPr bwMode="auto">
            <a:xfrm>
              <a:off x="0" y="0"/>
              <a:ext cx="150" cy="744"/>
            </a:xfrm>
            <a:custGeom>
              <a:avLst/>
              <a:gdLst>
                <a:gd name="T0" fmla="*/ 114 w 150"/>
                <a:gd name="T1" fmla="*/ 0 h 744"/>
                <a:gd name="T2" fmla="*/ 6 w 150"/>
                <a:gd name="T3" fmla="*/ 312 h 744"/>
                <a:gd name="T4" fmla="*/ 150 w 150"/>
                <a:gd name="T5" fmla="*/ 744 h 744"/>
                <a:gd name="T6" fmla="*/ 0 w 150"/>
                <a:gd name="T7" fmla="*/ 0 h 744"/>
                <a:gd name="T8" fmla="*/ 150 w 150"/>
                <a:gd name="T9" fmla="*/ 744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0" h="744">
                  <a:moveTo>
                    <a:pt x="114" y="0"/>
                  </a:moveTo>
                  <a:cubicBezTo>
                    <a:pt x="57" y="94"/>
                    <a:pt x="0" y="188"/>
                    <a:pt x="6" y="312"/>
                  </a:cubicBezTo>
                  <a:cubicBezTo>
                    <a:pt x="12" y="436"/>
                    <a:pt x="128" y="672"/>
                    <a:pt x="150" y="744"/>
                  </a:cubicBezTo>
                </a:path>
              </a:pathLst>
            </a:custGeom>
            <a:noFill/>
            <a:ln w="38100" cmpd="sng">
              <a:solidFill>
                <a:srgbClr val="3399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3624" name="Group 84"/>
          <p:cNvGrpSpPr>
            <a:grpSpLocks/>
          </p:cNvGrpSpPr>
          <p:nvPr/>
        </p:nvGrpSpPr>
        <p:grpSpPr bwMode="auto">
          <a:xfrm>
            <a:off x="4922838" y="3067050"/>
            <a:ext cx="2152650" cy="1431925"/>
            <a:chOff x="0" y="0"/>
            <a:chExt cx="1356" cy="902"/>
          </a:xfrm>
        </p:grpSpPr>
        <p:sp>
          <p:nvSpPr>
            <p:cNvPr id="23625" name="Text Box 85"/>
            <p:cNvSpPr>
              <a:spLocks noChangeArrowheads="1"/>
            </p:cNvSpPr>
            <p:nvPr/>
          </p:nvSpPr>
          <p:spPr bwMode="auto">
            <a:xfrm>
              <a:off x="856" y="614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FF3300"/>
                  </a:solidFill>
                  <a:sym typeface="Arial" pitchFamily="34" charset="0"/>
                </a:rPr>
                <a:t>2002</a:t>
              </a:r>
              <a:endParaRPr lang="zh-CN" altLang="en-US"/>
            </a:p>
          </p:txBody>
        </p:sp>
        <p:sp>
          <p:nvSpPr>
            <p:cNvPr id="23626" name="AutoShape 86"/>
            <p:cNvSpPr>
              <a:spLocks/>
            </p:cNvSpPr>
            <p:nvPr/>
          </p:nvSpPr>
          <p:spPr bwMode="auto">
            <a:xfrm>
              <a:off x="0" y="0"/>
              <a:ext cx="182" cy="756"/>
            </a:xfrm>
            <a:custGeom>
              <a:avLst/>
              <a:gdLst>
                <a:gd name="T0" fmla="*/ 182 w 182"/>
                <a:gd name="T1" fmla="*/ 0 h 756"/>
                <a:gd name="T2" fmla="*/ 2 w 182"/>
                <a:gd name="T3" fmla="*/ 468 h 756"/>
                <a:gd name="T4" fmla="*/ 170 w 182"/>
                <a:gd name="T5" fmla="*/ 756 h 756"/>
                <a:gd name="T6" fmla="*/ 0 w 182"/>
                <a:gd name="T7" fmla="*/ 0 h 756"/>
                <a:gd name="T8" fmla="*/ 182 w 182"/>
                <a:gd name="T9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82" h="756">
                  <a:moveTo>
                    <a:pt x="182" y="0"/>
                  </a:moveTo>
                  <a:cubicBezTo>
                    <a:pt x="93" y="171"/>
                    <a:pt x="4" y="342"/>
                    <a:pt x="2" y="468"/>
                  </a:cubicBezTo>
                  <a:cubicBezTo>
                    <a:pt x="0" y="594"/>
                    <a:pt x="142" y="710"/>
                    <a:pt x="170" y="756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3627" name="Text Box 87"/>
          <p:cNvSpPr>
            <a:spLocks noChangeArrowheads="1"/>
          </p:cNvSpPr>
          <p:nvPr/>
        </p:nvSpPr>
        <p:spPr bwMode="auto">
          <a:xfrm>
            <a:off x="4017963" y="3162300"/>
            <a:ext cx="995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ea typeface="隶书" pitchFamily="49" charset="-122"/>
              </a:rPr>
              <a:t>COPY</a:t>
            </a:r>
            <a:endParaRPr lang="en-US">
              <a:solidFill>
                <a:srgbClr val="007A77"/>
              </a:solidFill>
              <a:ea typeface="隶书" pitchFamily="49" charset="-122"/>
            </a:endParaRPr>
          </a:p>
        </p:txBody>
      </p:sp>
      <p:grpSp>
        <p:nvGrpSpPr>
          <p:cNvPr id="23628" name="Group 88"/>
          <p:cNvGrpSpPr>
            <a:grpSpLocks/>
          </p:cNvGrpSpPr>
          <p:nvPr/>
        </p:nvGrpSpPr>
        <p:grpSpPr bwMode="auto">
          <a:xfrm>
            <a:off x="6294438" y="3286125"/>
            <a:ext cx="2640012" cy="1631950"/>
            <a:chOff x="0" y="0"/>
            <a:chExt cx="1663" cy="1028"/>
          </a:xfrm>
        </p:grpSpPr>
        <p:grpSp>
          <p:nvGrpSpPr>
            <p:cNvPr id="23629" name="Group 89"/>
            <p:cNvGrpSpPr>
              <a:grpSpLocks/>
            </p:cNvGrpSpPr>
            <p:nvPr/>
          </p:nvGrpSpPr>
          <p:grpSpPr bwMode="auto">
            <a:xfrm>
              <a:off x="0" y="0"/>
              <a:ext cx="1663" cy="997"/>
              <a:chOff x="0" y="0"/>
              <a:chExt cx="1663" cy="997"/>
            </a:xfrm>
          </p:grpSpPr>
          <p:sp>
            <p:nvSpPr>
              <p:cNvPr id="23630" name="Text Box 9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5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336600"/>
                    </a:solidFill>
                    <a:sym typeface="Arial" pitchFamily="34" charset="0"/>
                  </a:rPr>
                  <a:t>(swap)</a:t>
                </a:r>
                <a:endParaRPr lang="zh-CN" altLang="en-US"/>
              </a:p>
            </p:txBody>
          </p:sp>
          <p:grpSp>
            <p:nvGrpSpPr>
              <p:cNvPr id="23631" name="Group 91"/>
              <p:cNvGrpSpPr>
                <a:grpSpLocks/>
              </p:cNvGrpSpPr>
              <p:nvPr/>
            </p:nvGrpSpPr>
            <p:grpSpPr bwMode="auto">
              <a:xfrm>
                <a:off x="885" y="255"/>
                <a:ext cx="778" cy="250"/>
                <a:chOff x="0" y="0"/>
                <a:chExt cx="778" cy="250"/>
              </a:xfrm>
            </p:grpSpPr>
            <p:sp>
              <p:nvSpPr>
                <p:cNvPr id="23632" name="Line 92"/>
                <p:cNvSpPr>
                  <a:spLocks noChangeShapeType="1"/>
                </p:cNvSpPr>
                <p:nvPr/>
              </p:nvSpPr>
              <p:spPr bwMode="auto">
                <a:xfrm flipH="1">
                  <a:off x="0" y="123"/>
                  <a:ext cx="228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33" name="Text Box 93"/>
                <p:cNvSpPr>
                  <a:spLocks noChangeArrowheads="1"/>
                </p:cNvSpPr>
                <p:nvPr/>
              </p:nvSpPr>
              <p:spPr bwMode="auto">
                <a:xfrm>
                  <a:off x="182" y="0"/>
                  <a:ext cx="5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>
                      <a:solidFill>
                        <a:srgbClr val="007A77"/>
                      </a:solidFill>
                      <a:sym typeface="Arial" pitchFamily="34" charset="0"/>
                    </a:rPr>
                    <a:t>指针</a:t>
                  </a:r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p1</a:t>
                  </a:r>
                  <a:endParaRPr lang="zh-CN" altLang="en-US"/>
                </a:p>
              </p:txBody>
            </p:sp>
          </p:grpSp>
          <p:grpSp>
            <p:nvGrpSpPr>
              <p:cNvPr id="23634" name="Group 94"/>
              <p:cNvGrpSpPr>
                <a:grpSpLocks/>
              </p:cNvGrpSpPr>
              <p:nvPr/>
            </p:nvGrpSpPr>
            <p:grpSpPr bwMode="auto">
              <a:xfrm>
                <a:off x="885" y="495"/>
                <a:ext cx="778" cy="250"/>
                <a:chOff x="0" y="0"/>
                <a:chExt cx="778" cy="250"/>
              </a:xfrm>
            </p:grpSpPr>
            <p:sp>
              <p:nvSpPr>
                <p:cNvPr id="23635" name="Line 95"/>
                <p:cNvSpPr>
                  <a:spLocks noChangeShapeType="1"/>
                </p:cNvSpPr>
                <p:nvPr/>
              </p:nvSpPr>
              <p:spPr bwMode="auto">
                <a:xfrm flipH="1">
                  <a:off x="0" y="123"/>
                  <a:ext cx="228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36" name="Text Box 96"/>
                <p:cNvSpPr>
                  <a:spLocks noChangeArrowheads="1"/>
                </p:cNvSpPr>
                <p:nvPr/>
              </p:nvSpPr>
              <p:spPr bwMode="auto">
                <a:xfrm>
                  <a:off x="182" y="0"/>
                  <a:ext cx="5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>
                      <a:solidFill>
                        <a:srgbClr val="007A77"/>
                      </a:solidFill>
                      <a:sym typeface="Arial" pitchFamily="34" charset="0"/>
                    </a:rPr>
                    <a:t>指针</a:t>
                  </a:r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p2</a:t>
                  </a:r>
                  <a:endParaRPr lang="zh-CN" altLang="en-US"/>
                </a:p>
              </p:txBody>
            </p:sp>
          </p:grpSp>
          <p:grpSp>
            <p:nvGrpSpPr>
              <p:cNvPr id="23637" name="Group 97"/>
              <p:cNvGrpSpPr>
                <a:grpSpLocks/>
              </p:cNvGrpSpPr>
              <p:nvPr/>
            </p:nvGrpSpPr>
            <p:grpSpPr bwMode="auto">
              <a:xfrm>
                <a:off x="885" y="747"/>
                <a:ext cx="698" cy="250"/>
                <a:chOff x="0" y="0"/>
                <a:chExt cx="698" cy="250"/>
              </a:xfrm>
            </p:grpSpPr>
            <p:sp>
              <p:nvSpPr>
                <p:cNvPr id="23638" name="Line 98"/>
                <p:cNvSpPr>
                  <a:spLocks noChangeShapeType="1"/>
                </p:cNvSpPr>
                <p:nvPr/>
              </p:nvSpPr>
              <p:spPr bwMode="auto">
                <a:xfrm flipH="1">
                  <a:off x="0" y="123"/>
                  <a:ext cx="228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39" name="Text Box 99"/>
                <p:cNvSpPr>
                  <a:spLocks noChangeArrowheads="1"/>
                </p:cNvSpPr>
                <p:nvPr/>
              </p:nvSpPr>
              <p:spPr bwMode="auto">
                <a:xfrm>
                  <a:off x="182" y="0"/>
                  <a:ext cx="51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>
                      <a:solidFill>
                        <a:srgbClr val="007A77"/>
                      </a:solidFill>
                      <a:sym typeface="Arial" pitchFamily="34" charset="0"/>
                    </a:rPr>
                    <a:t>指针</a:t>
                  </a:r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p</a:t>
                  </a:r>
                  <a:endParaRPr lang="zh-CN" altLang="en-US"/>
                </a:p>
              </p:txBody>
            </p:sp>
          </p:grpSp>
        </p:grpSp>
        <p:sp>
          <p:nvSpPr>
            <p:cNvPr id="23640" name="Text Box 100"/>
            <p:cNvSpPr>
              <a:spLocks noChangeArrowheads="1"/>
            </p:cNvSpPr>
            <p:nvPr/>
          </p:nvSpPr>
          <p:spPr bwMode="auto">
            <a:xfrm>
              <a:off x="13" y="740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FF3300"/>
                  </a:solidFill>
                  <a:sym typeface="Arial" pitchFamily="34" charset="0"/>
                </a:rPr>
                <a:t>****</a:t>
              </a:r>
              <a:endParaRPr lang="en-US">
                <a:solidFill>
                  <a:srgbClr val="0000FF"/>
                </a:solidFill>
                <a:sym typeface="Arial" pitchFamily="34" charset="0"/>
              </a:endParaRPr>
            </a:p>
          </p:txBody>
        </p:sp>
      </p:grpSp>
      <p:sp>
        <p:nvSpPr>
          <p:cNvPr id="23641" name="Text Box 101"/>
          <p:cNvSpPr>
            <a:spLocks noChangeArrowheads="1"/>
          </p:cNvSpPr>
          <p:nvPr/>
        </p:nvSpPr>
        <p:spPr bwMode="auto">
          <a:xfrm>
            <a:off x="6315075" y="4441825"/>
            <a:ext cx="793750" cy="4572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2000</a:t>
            </a:r>
            <a:endParaRPr lang="zh-CN" altLang="en-US"/>
          </a:p>
        </p:txBody>
      </p:sp>
      <p:sp>
        <p:nvSpPr>
          <p:cNvPr id="23642" name="AutoShape 102"/>
          <p:cNvSpPr>
            <a:spLocks/>
          </p:cNvSpPr>
          <p:nvPr/>
        </p:nvSpPr>
        <p:spPr bwMode="auto">
          <a:xfrm>
            <a:off x="2674938" y="2043113"/>
            <a:ext cx="2401887" cy="1166812"/>
          </a:xfrm>
          <a:prstGeom prst="irregularSeal1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>
                <a:solidFill>
                  <a:srgbClr val="FF3300"/>
                </a:solidFill>
                <a:ea typeface="隶书" pitchFamily="49" charset="-122"/>
              </a:rPr>
              <a:t>地址传递</a:t>
            </a:r>
            <a:endParaRPr lang="zh-CN" altLang="en-US"/>
          </a:p>
        </p:txBody>
      </p:sp>
      <p:sp>
        <p:nvSpPr>
          <p:cNvPr id="23643" name="Text Box 103"/>
          <p:cNvSpPr>
            <a:spLocks noChangeArrowheads="1"/>
          </p:cNvSpPr>
          <p:nvPr/>
        </p:nvSpPr>
        <p:spPr bwMode="auto">
          <a:xfrm>
            <a:off x="6315075" y="4060825"/>
            <a:ext cx="793750" cy="4572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2000</a:t>
            </a:r>
            <a:endParaRPr lang="zh-CN" altLang="en-US"/>
          </a:p>
        </p:txBody>
      </p:sp>
      <p:sp>
        <p:nvSpPr>
          <p:cNvPr id="23644" name="Text Box 104"/>
          <p:cNvSpPr>
            <a:spLocks noChangeArrowheads="1"/>
          </p:cNvSpPr>
          <p:nvPr/>
        </p:nvSpPr>
        <p:spPr bwMode="auto">
          <a:xfrm>
            <a:off x="6372225" y="3641725"/>
            <a:ext cx="793750" cy="4572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sym typeface="Arial" pitchFamily="34" charset="0"/>
              </a:rPr>
              <a:t>2002</a:t>
            </a:r>
            <a:endParaRPr lang="en-US">
              <a:solidFill>
                <a:srgbClr val="0000FF"/>
              </a:solidFill>
              <a:sym typeface="Arial" pitchFamily="34" charset="0"/>
            </a:endParaRPr>
          </a:p>
        </p:txBody>
      </p:sp>
      <p:sp>
        <p:nvSpPr>
          <p:cNvPr id="23645" name="Rectangle 102"/>
          <p:cNvSpPr>
            <a:spLocks noChangeArrowheads="1"/>
          </p:cNvSpPr>
          <p:nvPr/>
        </p:nvSpPr>
        <p:spPr bwMode="auto">
          <a:xfrm>
            <a:off x="250825" y="61913"/>
            <a:ext cx="8740775" cy="4143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例</a:t>
            </a:r>
            <a:r>
              <a:rPr lang="zh-CN" altLang="en-US" sz="200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 </a:t>
            </a:r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将数从大到小输出。地址传递，</a:t>
            </a:r>
            <a:r>
              <a:rPr lang="en-US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【</a:t>
            </a:r>
            <a:r>
              <a:rPr lang="zh-CN" altLang="en-US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未</a:t>
            </a:r>
            <a:r>
              <a:rPr lang="en-US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】</a:t>
            </a:r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改变实参的值</a:t>
            </a:r>
            <a:endParaRPr lang="zh-CN" altLang="en-US" sz="440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23646" name="TextBox 107"/>
          <p:cNvSpPr>
            <a:spLocks noChangeArrowheads="1"/>
          </p:cNvSpPr>
          <p:nvPr/>
        </p:nvSpPr>
        <p:spPr bwMode="auto">
          <a:xfrm>
            <a:off x="5607050" y="5405438"/>
            <a:ext cx="2133600" cy="414337"/>
          </a:xfrm>
          <a:prstGeom prst="rect">
            <a:avLst/>
          </a:prstGeom>
          <a:noFill/>
          <a:ln w="9525" cmpd="sng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输入：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5  9 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3647" name="TextBox 108"/>
          <p:cNvSpPr>
            <a:spLocks noChangeArrowheads="1"/>
          </p:cNvSpPr>
          <p:nvPr/>
        </p:nvSpPr>
        <p:spPr bwMode="auto">
          <a:xfrm>
            <a:off x="5619750" y="6064250"/>
            <a:ext cx="2120900" cy="460375"/>
          </a:xfrm>
          <a:prstGeom prst="rect">
            <a:avLst/>
          </a:prstGeom>
          <a:noFill/>
          <a:ln w="9525" cmpd="sng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输出：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5  9 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3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2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2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6" dur="500"/>
                                        <p:tgtEl>
                                          <p:spTgt spid="23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1" dur="500"/>
                                        <p:tgtEl>
                                          <p:spTgt spid="23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6" dur="500"/>
                                        <p:tgtEl>
                                          <p:spTgt spid="23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500"/>
                                        <p:tgtEl>
                                          <p:spTgt spid="23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6" dur="500"/>
                                        <p:tgtEl>
                                          <p:spTgt spid="23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0" dur="500"/>
                                        <p:tgtEl>
                                          <p:spTgt spid="23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4" dur="500"/>
                                        <p:tgtEl>
                                          <p:spTgt spid="23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9" dur="500"/>
                                        <p:tgtEl>
                                          <p:spTgt spid="23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4" dur="500"/>
                                        <p:tgtEl>
                                          <p:spTgt spid="23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9" dur="500"/>
                                        <p:tgtEl>
                                          <p:spTgt spid="23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4" dur="500"/>
                                        <p:tgtEl>
                                          <p:spTgt spid="23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9" dur="500"/>
                                        <p:tgtEl>
                                          <p:spTgt spid="23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03" grpId="0" build="p" bldLvl="0" autoUpdateAnimBg="0"/>
      <p:bldP spid="23604" grpId="0" build="p" bldLvl="0" autoUpdateAnimBg="0"/>
      <p:bldP spid="23619" grpId="0" build="p" bldLvl="0" autoUpdateAnimBg="0"/>
      <p:bldP spid="23620" grpId="0" build="p" bldLvl="0" autoUpdateAnimBg="0"/>
      <p:bldP spid="23627" grpId="0" build="p" bldLvl="0" autoUpdateAnimBg="0"/>
      <p:bldP spid="23641" grpId="0" bldLvl="0" animBg="1" autoUpdateAnimBg="0"/>
      <p:bldP spid="23642" grpId="0" bldLvl="0" animBg="1" autoUpdateAnimBg="0"/>
      <p:bldP spid="23643" grpId="0" bldLvl="0" animBg="1" autoUpdateAnimBg="0"/>
      <p:bldP spid="23644" grpId="0" bldLvl="0" animBg="1" autoUpdateAnimBg="0"/>
      <p:bldP spid="23646" grpId="0" bldLvl="0" animBg="1" autoUpdateAnimBg="0"/>
      <p:bldP spid="23647" grpId="0" bldLvl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24579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24580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581" name="Rectangle 17"/>
          <p:cNvSpPr>
            <a:spLocks noChangeArrowheads="1"/>
          </p:cNvSpPr>
          <p:nvPr/>
        </p:nvSpPr>
        <p:spPr bwMode="auto">
          <a:xfrm>
            <a:off x="266700" y="3432175"/>
            <a:ext cx="3570288" cy="2676525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地址传递，改变实参的值</a:t>
            </a:r>
            <a:endParaRPr lang="en-US">
              <a:solidFill>
                <a:srgbClr val="0000FF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00FF"/>
                </a:solidFill>
                <a:sym typeface="Arial" pitchFamily="34" charset="0"/>
              </a:rPr>
              <a:t>void swap(int *p1, int *p2)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*p;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*p=*p1;</a:t>
            </a: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*p1=*p2;</a:t>
            </a: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*p2=*p;</a:t>
            </a: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</a:p>
        </p:txBody>
      </p:sp>
      <p:sp>
        <p:nvSpPr>
          <p:cNvPr id="24582" name="Text Box 21"/>
          <p:cNvSpPr>
            <a:spLocks noChangeArrowheads="1"/>
          </p:cNvSpPr>
          <p:nvPr/>
        </p:nvSpPr>
        <p:spPr bwMode="auto">
          <a:xfrm>
            <a:off x="735013" y="344488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4583" name="AutoShape 107"/>
          <p:cNvSpPr>
            <a:spLocks noChangeArrowheads="1"/>
          </p:cNvSpPr>
          <p:nvPr/>
        </p:nvSpPr>
        <p:spPr bwMode="auto">
          <a:xfrm>
            <a:off x="2233613" y="4221163"/>
            <a:ext cx="1762125" cy="1812925"/>
          </a:xfrm>
          <a:prstGeom prst="irregularSeal1">
            <a:avLst/>
          </a:prstGeom>
          <a:noFill/>
          <a:ln w="38100" cmpd="sng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algn="ctr"/>
            <a:r>
              <a:rPr lang="zh-CN" altLang="en-US" sz="2000">
                <a:solidFill>
                  <a:schemeClr val="tx2"/>
                </a:solidFill>
                <a:ea typeface="隶书" pitchFamily="49" charset="-122"/>
              </a:rPr>
              <a:t>危险</a:t>
            </a:r>
            <a:r>
              <a:rPr lang="en-US" sz="2000">
                <a:solidFill>
                  <a:schemeClr val="tx2"/>
                </a:solidFill>
                <a:ea typeface="隶书" pitchFamily="49" charset="-122"/>
              </a:rPr>
              <a:t>!!</a:t>
            </a:r>
            <a:endParaRPr lang="zh-CN" altLang="en-US" sz="2000">
              <a:solidFill>
                <a:schemeClr val="tx2"/>
              </a:solidFill>
              <a:ea typeface="隶书" pitchFamily="49" charset="-122"/>
            </a:endParaRPr>
          </a:p>
          <a:p>
            <a:pPr algn="ctr"/>
            <a:r>
              <a:rPr lang="zh-CN" altLang="en-US" sz="2000">
                <a:solidFill>
                  <a:schemeClr val="tx2"/>
                </a:solidFill>
                <a:ea typeface="隶书" pitchFamily="49" charset="-122"/>
              </a:rPr>
              <a:t>指针变量在使用前</a:t>
            </a:r>
          </a:p>
          <a:p>
            <a:pPr algn="ctr"/>
            <a:r>
              <a:rPr lang="zh-CN" altLang="en-US" sz="2000">
                <a:solidFill>
                  <a:schemeClr val="tx2"/>
                </a:solidFill>
                <a:ea typeface="隶书" pitchFamily="49" charset="-122"/>
              </a:rPr>
              <a:t>必须赋值！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4584" name="Rectangle 108"/>
          <p:cNvSpPr>
            <a:spLocks noChangeArrowheads="1"/>
          </p:cNvSpPr>
          <p:nvPr/>
        </p:nvSpPr>
        <p:spPr bwMode="auto">
          <a:xfrm>
            <a:off x="425450" y="115888"/>
            <a:ext cx="3714750" cy="3603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值传递与地址传递</a:t>
            </a:r>
            <a:endParaRPr lang="zh-CN" altLang="en-US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24585" name="Text Box 17"/>
          <p:cNvSpPr>
            <a:spLocks noChangeArrowheads="1"/>
          </p:cNvSpPr>
          <p:nvPr/>
        </p:nvSpPr>
        <p:spPr bwMode="auto">
          <a:xfrm>
            <a:off x="266700" y="549275"/>
            <a:ext cx="3873500" cy="2676525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值传递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,</a:t>
            </a:r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不改变实参的值</a:t>
            </a:r>
            <a:endParaRPr lang="en-US">
              <a:solidFill>
                <a:srgbClr val="0000FF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void swap(int  x,int y)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 temp;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temp=x;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x=y;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y=temp;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</a:p>
        </p:txBody>
      </p:sp>
      <p:sp>
        <p:nvSpPr>
          <p:cNvPr id="24586" name="Rectangle 15"/>
          <p:cNvSpPr>
            <a:spLocks/>
          </p:cNvSpPr>
          <p:nvPr/>
        </p:nvSpPr>
        <p:spPr bwMode="auto">
          <a:xfrm>
            <a:off x="4276725" y="549275"/>
            <a:ext cx="4471988" cy="2676525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地址传递，改变实参的值</a:t>
            </a:r>
            <a:endParaRPr lang="en-US">
              <a:solidFill>
                <a:srgbClr val="0000FF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00FF"/>
                </a:solidFill>
                <a:sym typeface="Arial" pitchFamily="34" charset="0"/>
              </a:rPr>
              <a:t>void swap(int  *p1, int  *p2)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p=*p1;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*p1=*p2;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*p2=p;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</a:p>
        </p:txBody>
      </p:sp>
      <p:sp>
        <p:nvSpPr>
          <p:cNvPr id="24587" name="Text Box 18"/>
          <p:cNvSpPr>
            <a:spLocks/>
          </p:cNvSpPr>
          <p:nvPr/>
        </p:nvSpPr>
        <p:spPr bwMode="auto">
          <a:xfrm>
            <a:off x="4283075" y="3432175"/>
            <a:ext cx="4494213" cy="2676525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地址传递，</a:t>
            </a:r>
            <a:r>
              <a:rPr lang="en-US">
                <a:solidFill>
                  <a:srgbClr val="C00000"/>
                </a:solidFill>
                <a:sym typeface="Arial" pitchFamily="34" charset="0"/>
              </a:rPr>
              <a:t>【</a:t>
            </a:r>
            <a:r>
              <a:rPr lang="zh-CN" altLang="en-US">
                <a:solidFill>
                  <a:srgbClr val="C00000"/>
                </a:solidFill>
                <a:sym typeface="Arial" pitchFamily="34" charset="0"/>
              </a:rPr>
              <a:t>未</a:t>
            </a:r>
            <a:r>
              <a:rPr lang="en-US">
                <a:solidFill>
                  <a:srgbClr val="C00000"/>
                </a:solidFill>
                <a:sym typeface="Arial" pitchFamily="34" charset="0"/>
              </a:rPr>
              <a:t>】</a:t>
            </a:r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改变实参的值</a:t>
            </a:r>
            <a:endParaRPr lang="en-US">
              <a:solidFill>
                <a:srgbClr val="0000FF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00FF"/>
                </a:solidFill>
                <a:sym typeface="Arial" pitchFamily="34" charset="0"/>
              </a:rPr>
              <a:t>void swap(int *p1, int *p2)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*p;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p=p1;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p1=p2;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p2=p;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</a:p>
        </p:txBody>
      </p:sp>
      <p:sp>
        <p:nvSpPr>
          <p:cNvPr id="24588" name="TextBox 1"/>
          <p:cNvSpPr>
            <a:spLocks noChangeArrowheads="1"/>
          </p:cNvSpPr>
          <p:nvPr/>
        </p:nvSpPr>
        <p:spPr bwMode="auto">
          <a:xfrm>
            <a:off x="6011863" y="1339850"/>
            <a:ext cx="2633662" cy="13239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chemeClr val="tx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形参、实参共享地址，即</a:t>
            </a:r>
            <a:r>
              <a:rPr lang="zh-CN" altLang="en-US" sz="2000">
                <a:solidFill>
                  <a:schemeClr val="tx2"/>
                </a:solidFill>
                <a:latin typeface="Arial" pitchFamily="34" charset="0"/>
                <a:ea typeface="隶书" pitchFamily="49" charset="-122"/>
                <a:sym typeface="隶书" pitchFamily="49" charset="-122"/>
              </a:rPr>
              <a:t>“</a:t>
            </a:r>
            <a:r>
              <a:rPr lang="zh-CN" altLang="en-US" sz="2000">
                <a:solidFill>
                  <a:schemeClr val="tx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双向</a:t>
            </a:r>
            <a:r>
              <a:rPr lang="zh-CN" altLang="en-US" sz="2000">
                <a:solidFill>
                  <a:schemeClr val="tx2"/>
                </a:solidFill>
                <a:latin typeface="Arial" pitchFamily="34" charset="0"/>
                <a:ea typeface="隶书" pitchFamily="49" charset="-122"/>
                <a:sym typeface="隶书" pitchFamily="49" charset="-122"/>
              </a:rPr>
              <a:t>”</a:t>
            </a:r>
            <a:r>
              <a:rPr lang="zh-CN" altLang="en-US" sz="2000">
                <a:solidFill>
                  <a:schemeClr val="tx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传递，</a:t>
            </a:r>
            <a:endParaRPr lang="en-US" sz="2000">
              <a:solidFill>
                <a:schemeClr val="tx2"/>
              </a:solidFill>
              <a:latin typeface="隶书" pitchFamily="49" charset="-122"/>
              <a:ea typeface="隶书" pitchFamily="49" charset="-122"/>
              <a:sym typeface="隶书" pitchFamily="49" charset="-122"/>
            </a:endParaRPr>
          </a:p>
          <a:p>
            <a:r>
              <a:rPr lang="zh-CN" altLang="en-US" sz="2000">
                <a:solidFill>
                  <a:schemeClr val="tx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可以改变指针（地址）指向的内容。</a:t>
            </a:r>
          </a:p>
        </p:txBody>
      </p:sp>
      <p:sp>
        <p:nvSpPr>
          <p:cNvPr id="24589" name="TextBox 112"/>
          <p:cNvSpPr>
            <a:spLocks noChangeArrowheads="1"/>
          </p:cNvSpPr>
          <p:nvPr/>
        </p:nvSpPr>
        <p:spPr bwMode="auto">
          <a:xfrm>
            <a:off x="2003425" y="1484313"/>
            <a:ext cx="1847850" cy="16319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chemeClr val="tx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形参是实参的拷贝，函数内改变形参的值，不会改变实参的值。</a:t>
            </a:r>
          </a:p>
        </p:txBody>
      </p:sp>
      <p:sp>
        <p:nvSpPr>
          <p:cNvPr id="24590" name="TextBox 113"/>
          <p:cNvSpPr>
            <a:spLocks noChangeArrowheads="1"/>
          </p:cNvSpPr>
          <p:nvPr/>
        </p:nvSpPr>
        <p:spPr bwMode="auto">
          <a:xfrm>
            <a:off x="6108700" y="4365625"/>
            <a:ext cx="1847850" cy="16303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chemeClr val="tx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函数内改变形参的值（指针变量的值是地址）不会改变实参的值。</a:t>
            </a:r>
          </a:p>
        </p:txBody>
      </p:sp>
      <p:sp>
        <p:nvSpPr>
          <p:cNvPr id="24591" name="Text Box 43"/>
          <p:cNvSpPr>
            <a:spLocks noChangeArrowheads="1"/>
          </p:cNvSpPr>
          <p:nvPr/>
        </p:nvSpPr>
        <p:spPr bwMode="auto">
          <a:xfrm>
            <a:off x="107950" y="6013450"/>
            <a:ext cx="8521700" cy="83185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  <a:ea typeface="隶书" pitchFamily="49" charset="-122"/>
              </a:rPr>
              <a:t>形参为指针变量时，系统不会给形参再开辟内存单元，此时形参和实参指向同一个地址，即此时数据为双向传递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5" dur="10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 bldLvl="0" animBg="1" autoUpdateAnimBg="0"/>
      <p:bldP spid="24583" grpId="0" bldLvl="0" animBg="1" autoUpdateAnimBg="0"/>
      <p:bldP spid="24587" grpId="0" bldLvl="0" animBg="1" autoUpdateAnimBg="0"/>
      <p:bldP spid="24590" grpId="0" bldLvl="0" animBg="1" autoUpdateAnimBg="0"/>
      <p:bldP spid="24591" grpId="0" bldLvl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2"/>
          <p:cNvSpPr>
            <a:spLocks noChangeArrowheads="1"/>
          </p:cNvSpPr>
          <p:nvPr/>
        </p:nvSpPr>
        <p:spPr bwMode="auto">
          <a:xfrm>
            <a:off x="1409700" y="2209800"/>
            <a:ext cx="6248400" cy="3409950"/>
          </a:xfrm>
          <a:prstGeom prst="foldedCorner">
            <a:avLst>
              <a:gd name="adj" fmla="val 12500"/>
            </a:avLst>
          </a:prstGeom>
          <a:gradFill rotWithShape="0">
            <a:gsLst>
              <a:gs pos="0">
                <a:srgbClr val="CCFFCC"/>
              </a:gs>
              <a:gs pos="50000">
                <a:srgbClr val="DFFFDF"/>
              </a:gs>
              <a:gs pos="100000">
                <a:srgbClr val="CCFFCC"/>
              </a:gs>
            </a:gsLst>
            <a:lin ang="18900000" scaled="1"/>
          </a:gradFill>
          <a:ln w="9525" cmpd="sng">
            <a:solidFill>
              <a:srgbClr val="FF00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7171" name="Text Box 3"/>
          <p:cNvSpPr>
            <a:spLocks noChangeArrowheads="1"/>
          </p:cNvSpPr>
          <p:nvPr/>
        </p:nvSpPr>
        <p:spPr bwMode="auto">
          <a:xfrm>
            <a:off x="1371600" y="2398713"/>
            <a:ext cx="553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9900FF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 C</a:t>
            </a:r>
            <a:r>
              <a:rPr lang="zh-CN" altLang="en-US" sz="2800" b="1">
                <a:solidFill>
                  <a:srgbClr val="9900FF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程序的变量所存放的数据：</a:t>
            </a:r>
          </a:p>
        </p:txBody>
      </p:sp>
      <p:sp>
        <p:nvSpPr>
          <p:cNvPr id="7172" name="Text Box 4"/>
          <p:cNvSpPr>
            <a:spLocks noChangeArrowheads="1"/>
          </p:cNvSpPr>
          <p:nvPr/>
        </p:nvSpPr>
        <p:spPr bwMode="auto">
          <a:xfrm>
            <a:off x="1981200" y="3070225"/>
            <a:ext cx="48752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800000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 </a:t>
            </a:r>
            <a:r>
              <a:rPr lang="zh-CN" altLang="en-US" sz="2800" b="1">
                <a:solidFill>
                  <a:srgbClr val="800000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数值型数据：整数、实数</a:t>
            </a:r>
            <a:endParaRPr lang="zh-CN" altLang="en-US"/>
          </a:p>
        </p:txBody>
      </p:sp>
      <p:sp>
        <p:nvSpPr>
          <p:cNvPr id="7173" name="Text Box 5"/>
          <p:cNvSpPr>
            <a:spLocks noChangeArrowheads="1"/>
          </p:cNvSpPr>
          <p:nvPr/>
        </p:nvSpPr>
        <p:spPr bwMode="auto">
          <a:xfrm>
            <a:off x="914400" y="1155700"/>
            <a:ext cx="65659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0066"/>
                </a:solidFill>
                <a:ea typeface="隶书" pitchFamily="49" charset="-122"/>
              </a:rPr>
              <a:t>通过前面的学习，我们已知道：</a:t>
            </a:r>
            <a:endParaRPr lang="zh-CN" altLang="en-US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2001838" y="3987800"/>
            <a:ext cx="5091112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 b="1">
                <a:solidFill>
                  <a:srgbClr val="800000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 </a:t>
            </a:r>
            <a:r>
              <a:rPr lang="zh-CN" altLang="en-US" sz="2800" b="1">
                <a:solidFill>
                  <a:srgbClr val="800000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字符型数据：字符、字符串</a:t>
            </a:r>
            <a:endParaRPr lang="zh-CN" altLang="en-US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2001838" y="4824413"/>
            <a:ext cx="4779962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 b="1">
                <a:solidFill>
                  <a:srgbClr val="800000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 </a:t>
            </a:r>
            <a:r>
              <a:rPr lang="zh-CN" altLang="en-US" sz="2800" b="1">
                <a:solidFill>
                  <a:srgbClr val="800000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构造型数据：数组</a:t>
            </a:r>
            <a:endParaRPr lang="zh-CN" altLang="en-US"/>
          </a:p>
        </p:txBody>
      </p:sp>
      <p:sp>
        <p:nvSpPr>
          <p:cNvPr id="7176" name="Text Box 16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864350" y="0"/>
            <a:ext cx="2012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99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第八章  指针</a:t>
            </a:r>
            <a:endParaRPr lang="zh-CN" altLang="en-US"/>
          </a:p>
        </p:txBody>
      </p:sp>
      <p:sp>
        <p:nvSpPr>
          <p:cNvPr id="7177" name="Freeform 17"/>
          <p:cNvSpPr>
            <a:spLocks/>
          </p:cNvSpPr>
          <p:nvPr/>
        </p:nvSpPr>
        <p:spPr bwMode="auto">
          <a:xfrm>
            <a:off x="6727825" y="228600"/>
            <a:ext cx="2263775" cy="247650"/>
          </a:xfrm>
          <a:custGeom>
            <a:avLst/>
            <a:gdLst>
              <a:gd name="T0" fmla="*/ 0 w 1536"/>
              <a:gd name="T1" fmla="*/ 0 h 168"/>
              <a:gd name="T2" fmla="*/ 0 w 1536"/>
              <a:gd name="T3" fmla="*/ 168 h 168"/>
              <a:gd name="T4" fmla="*/ 1536 w 1536"/>
              <a:gd name="T5" fmla="*/ 168 h 168"/>
              <a:gd name="T6" fmla="*/ 0 w 1536"/>
              <a:gd name="T7" fmla="*/ 0 h 168"/>
              <a:gd name="T8" fmla="*/ 1536 w 1536"/>
              <a:gd name="T9" fmla="*/ 168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T6" t="T7" r="T8" b="T9"/>
            <a:pathLst>
              <a:path w="1536" h="168">
                <a:moveTo>
                  <a:pt x="0" y="0"/>
                </a:moveTo>
                <a:lnTo>
                  <a:pt x="0" y="168"/>
                </a:lnTo>
                <a:lnTo>
                  <a:pt x="1536" y="168"/>
                </a:lnTo>
              </a:path>
            </a:pathLst>
          </a:custGeom>
          <a:noFill/>
          <a:ln w="19050" cmpd="sng">
            <a:solidFill>
              <a:srgbClr val="FF0000"/>
            </a:solidFill>
            <a:round/>
            <a:headEnd type="oval" w="med" len="lg"/>
            <a:tailEnd type="oval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25603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25604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5605" name="Rectangle 15"/>
          <p:cNvSpPr>
            <a:spLocks noChangeArrowheads="1"/>
          </p:cNvSpPr>
          <p:nvPr/>
        </p:nvSpPr>
        <p:spPr bwMode="auto">
          <a:xfrm>
            <a:off x="317500" y="974725"/>
            <a:ext cx="8142288" cy="310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>
              <a:spcBef>
                <a:spcPct val="40000"/>
              </a:spcBef>
              <a:buClr>
                <a:schemeClr val="tx1"/>
              </a:buClr>
              <a:buSzPct val="90000"/>
              <a:buFont typeface="Wingdings" pitchFamily="2" charset="2"/>
              <a:buChar char="Ø"/>
            </a:pPr>
            <a:r>
              <a:rPr lang="en-US" b="1">
                <a:solidFill>
                  <a:srgbClr val="660066"/>
                </a:solidFill>
                <a:sym typeface="Arial" pitchFamily="34" charset="0"/>
              </a:rPr>
              <a:t> </a:t>
            </a:r>
            <a:r>
              <a:rPr lang="zh-CN" altLang="en-US" b="1">
                <a:solidFill>
                  <a:srgbClr val="660066"/>
                </a:solidFill>
                <a:sym typeface="Arial" pitchFamily="34" charset="0"/>
              </a:rPr>
              <a:t>指针变量的赋值运算</a:t>
            </a:r>
          </a:p>
          <a:p>
            <a:pPr lvl="3">
              <a:spcBef>
                <a:spcPct val="40000"/>
              </a:spcBef>
            </a:pPr>
            <a:r>
              <a:rPr lang="en-US">
                <a:solidFill>
                  <a:srgbClr val="007A77"/>
                </a:solidFill>
                <a:sym typeface="Arial" pitchFamily="34" charset="0"/>
              </a:rPr>
              <a:t>p=&amp;a;             (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将变量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a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地址</a:t>
            </a:r>
            <a:r>
              <a:rPr lang="zh-CN" altLang="en-US">
                <a:solidFill>
                  <a:srgbClr val="007A77"/>
                </a:solidFill>
                <a:sym typeface="Symbol" pitchFamily="18" charset="2"/>
              </a:rPr>
              <a:t>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p)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pPr lvl="3"/>
            <a:r>
              <a:rPr lang="en-US">
                <a:solidFill>
                  <a:srgbClr val="007A77"/>
                </a:solidFill>
                <a:sym typeface="Arial" pitchFamily="34" charset="0"/>
              </a:rPr>
              <a:t>p=array;          (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将数组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array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首地址</a:t>
            </a:r>
            <a:r>
              <a:rPr lang="zh-CN" altLang="en-US">
                <a:solidFill>
                  <a:srgbClr val="007A77"/>
                </a:solidFill>
                <a:sym typeface="Symbol" pitchFamily="18" charset="2"/>
              </a:rPr>
              <a:t>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p)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pPr lvl="3"/>
            <a:r>
              <a:rPr lang="en-US">
                <a:solidFill>
                  <a:srgbClr val="007A77"/>
                </a:solidFill>
                <a:sym typeface="Arial" pitchFamily="34" charset="0"/>
              </a:rPr>
              <a:t>p=&amp;array[i];   (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将数组元素地址</a:t>
            </a:r>
            <a:r>
              <a:rPr lang="zh-CN" altLang="en-US">
                <a:solidFill>
                  <a:srgbClr val="007A77"/>
                </a:solidFill>
                <a:sym typeface="Symbol" pitchFamily="18" charset="2"/>
              </a:rPr>
              <a:t>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p)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pPr lvl="3"/>
            <a:r>
              <a:rPr lang="en-US">
                <a:solidFill>
                  <a:srgbClr val="007A77"/>
                </a:solidFill>
                <a:sym typeface="Arial" pitchFamily="34" charset="0"/>
              </a:rPr>
              <a:t>p1=p2;            (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指针变量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p2</a:t>
            </a:r>
            <a:r>
              <a:rPr lang="zh-CN" altLang="en-US">
                <a:solidFill>
                  <a:srgbClr val="007A77"/>
                </a:solidFill>
                <a:sym typeface="Symbol" pitchFamily="18" charset="2"/>
              </a:rPr>
              <a:t>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p1)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pPr lvl="3"/>
            <a:endParaRPr lang="zh-CN" altLang="en-US">
              <a:solidFill>
                <a:srgbClr val="0000FF"/>
              </a:solidFill>
              <a:sym typeface="Arial" pitchFamily="34" charset="0"/>
            </a:endParaRPr>
          </a:p>
          <a:p>
            <a:pPr lvl="3"/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不能把一个整数</a:t>
            </a:r>
            <a:r>
              <a:rPr lang="zh-CN" altLang="en-US">
                <a:solidFill>
                  <a:srgbClr val="0000FF"/>
                </a:solidFill>
                <a:sym typeface="Symbol" pitchFamily="18" charset="2"/>
              </a:rPr>
              <a:t>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p,</a:t>
            </a:r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也不能把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p</a:t>
            </a:r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的值</a:t>
            </a:r>
            <a:r>
              <a:rPr lang="zh-CN" altLang="en-US">
                <a:solidFill>
                  <a:srgbClr val="0000FF"/>
                </a:solidFill>
                <a:sym typeface="Symbol" pitchFamily="18" charset="2"/>
              </a:rPr>
              <a:t></a:t>
            </a:r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整型变量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5606" name="Text Box 16"/>
          <p:cNvSpPr>
            <a:spLocks/>
          </p:cNvSpPr>
          <p:nvPr/>
        </p:nvSpPr>
        <p:spPr bwMode="auto">
          <a:xfrm>
            <a:off x="3276600" y="4005263"/>
            <a:ext cx="2978150" cy="1225550"/>
          </a:xfrm>
          <a:prstGeom prst="rect">
            <a:avLst/>
          </a:prstGeom>
          <a:noFill/>
          <a:ln w="38100" cmpd="sng">
            <a:solidFill>
              <a:srgbClr val="33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如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int   i,   *p;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p=1000;          (</a:t>
            </a:r>
            <a:r>
              <a:rPr lang="en-US">
                <a:solidFill>
                  <a:schemeClr val="accent2"/>
                </a:solidFill>
                <a:sym typeface="Symbol" pitchFamily="18" charset="2"/>
              </a:rPr>
              <a:t>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i=p;                (</a:t>
            </a:r>
            <a:r>
              <a:rPr lang="en-US">
                <a:solidFill>
                  <a:schemeClr val="accent2"/>
                </a:solidFill>
                <a:sym typeface="Symbol" pitchFamily="18" charset="2"/>
              </a:rPr>
              <a:t>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</a:t>
            </a:r>
            <a:endParaRPr lang="zh-CN" altLang="en-US"/>
          </a:p>
        </p:txBody>
      </p:sp>
      <p:sp>
        <p:nvSpPr>
          <p:cNvPr id="25607" name="Rectangle 19"/>
          <p:cNvSpPr>
            <a:spLocks noChangeArrowheads="1"/>
          </p:cNvSpPr>
          <p:nvPr/>
        </p:nvSpPr>
        <p:spPr bwMode="auto">
          <a:xfrm>
            <a:off x="827088" y="260350"/>
            <a:ext cx="2735262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buClr>
                <a:srgbClr val="9900CC"/>
              </a:buClr>
              <a:buSzPct val="70000"/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A50021"/>
                </a:solidFill>
                <a:latin typeface="Arial" pitchFamily="34" charset="0"/>
                <a:sym typeface="Arial" pitchFamily="34" charset="0"/>
              </a:rPr>
              <a:t>　指针的运算</a:t>
            </a:r>
            <a:endParaRPr lang="zh-CN" altLang="en-US" sz="440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25608" name="AutoShape 20"/>
          <p:cNvSpPr>
            <a:spLocks noChangeArrowheads="1"/>
          </p:cNvSpPr>
          <p:nvPr/>
        </p:nvSpPr>
        <p:spPr bwMode="auto">
          <a:xfrm>
            <a:off x="611188" y="2924175"/>
            <a:ext cx="1008062" cy="1008063"/>
          </a:xfrm>
          <a:prstGeom prst="irregularSeal1">
            <a:avLst/>
          </a:prstGeom>
          <a:solidFill>
            <a:srgbClr val="FFFF00"/>
          </a:solidFill>
          <a:ln w="9525" cmpd="sng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>
                <a:solidFill>
                  <a:schemeClr val="hlink"/>
                </a:solidFill>
                <a:ea typeface="华文行楷" pitchFamily="2" charset="-122"/>
              </a:rPr>
              <a:t>注意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Group 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26627" name="Text Box 1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26628" name="Freeform 1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6629" name="Rectangle 15"/>
          <p:cNvSpPr>
            <a:spLocks noChangeArrowheads="1"/>
          </p:cNvSpPr>
          <p:nvPr/>
        </p:nvSpPr>
        <p:spPr bwMode="auto">
          <a:xfrm>
            <a:off x="311150" y="692150"/>
            <a:ext cx="8832850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58775" lvl="2"/>
            <a:r>
              <a:rPr lang="zh-CN" altLang="en-US" sz="2000">
                <a:solidFill>
                  <a:srgbClr val="A50021"/>
                </a:solidFill>
                <a:sym typeface="Arial" pitchFamily="34" charset="0"/>
              </a:rPr>
              <a:t>　①　</a:t>
            </a:r>
            <a:r>
              <a:rPr lang="en-US">
                <a:solidFill>
                  <a:schemeClr val="tx2"/>
                </a:solidFill>
                <a:sym typeface="Arial" pitchFamily="34" charset="0"/>
              </a:rPr>
              <a:t>p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</a:t>
            </a:r>
            <a:r>
              <a:rPr lang="en-US">
                <a:solidFill>
                  <a:schemeClr val="tx2"/>
                </a:solidFill>
                <a:sym typeface="Arial" pitchFamily="34" charset="0"/>
              </a:rPr>
              <a:t>i  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</a:t>
            </a:r>
            <a:r>
              <a:rPr lang="en-US">
                <a:solidFill>
                  <a:schemeClr val="tx2"/>
                </a:solidFill>
                <a:sym typeface="Arial" pitchFamily="34" charset="0"/>
              </a:rPr>
              <a:t>  p 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</a:t>
            </a:r>
            <a:r>
              <a:rPr lang="en-US">
                <a:solidFill>
                  <a:schemeClr val="tx2"/>
                </a:solidFill>
                <a:sym typeface="Arial" pitchFamily="34" charset="0"/>
              </a:rPr>
              <a:t>i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</a:t>
            </a:r>
            <a:r>
              <a:rPr lang="en-US">
                <a:solidFill>
                  <a:schemeClr val="tx2"/>
                </a:solidFill>
                <a:sym typeface="Arial" pitchFamily="34" charset="0"/>
              </a:rPr>
              <a:t>d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 (i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为整型数，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d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为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p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指向的变量所占字节数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pPr marL="625475" lvl="3">
              <a:spcBef>
                <a:spcPct val="30000"/>
              </a:spcBef>
            </a:pP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　　例：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p++, p--, p+i, p-i, p+=i, p-=i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等</a:t>
            </a:r>
          </a:p>
          <a:p>
            <a:pPr marL="625475" lvl="3">
              <a:spcBef>
                <a:spcPct val="30000"/>
              </a:spcBef>
            </a:pPr>
            <a:r>
              <a:rPr lang="zh-CN" altLang="en-US" sz="2000">
                <a:solidFill>
                  <a:srgbClr val="A50021"/>
                </a:solidFill>
                <a:sym typeface="Arial" pitchFamily="34" charset="0"/>
              </a:rPr>
              <a:t>②　</a:t>
            </a:r>
            <a:r>
              <a:rPr lang="zh-CN" altLang="en-US" sz="2000" b="1">
                <a:solidFill>
                  <a:srgbClr val="007A77"/>
                </a:solidFill>
                <a:sym typeface="Arial" pitchFamily="34" charset="0"/>
              </a:rPr>
              <a:t>若</a:t>
            </a:r>
            <a:r>
              <a:rPr lang="en-US" sz="2000" b="1">
                <a:solidFill>
                  <a:srgbClr val="007A77"/>
                </a:solidFill>
                <a:sym typeface="Arial" pitchFamily="34" charset="0"/>
              </a:rPr>
              <a:t>p1</a:t>
            </a:r>
            <a:r>
              <a:rPr lang="zh-CN" altLang="en-US" sz="2000" b="1">
                <a:solidFill>
                  <a:srgbClr val="007A77"/>
                </a:solidFill>
                <a:sym typeface="Arial" pitchFamily="34" charset="0"/>
              </a:rPr>
              <a:t>与</a:t>
            </a:r>
            <a:r>
              <a:rPr lang="en-US" sz="2000" b="1">
                <a:solidFill>
                  <a:srgbClr val="007A77"/>
                </a:solidFill>
                <a:sym typeface="Arial" pitchFamily="34" charset="0"/>
              </a:rPr>
              <a:t>p2</a:t>
            </a:r>
            <a:r>
              <a:rPr lang="zh-CN" altLang="en-US" sz="2000" b="1">
                <a:solidFill>
                  <a:srgbClr val="007A77"/>
                </a:solidFill>
                <a:sym typeface="Arial" pitchFamily="34" charset="0"/>
              </a:rPr>
              <a:t>指向同一数组，</a:t>
            </a:r>
            <a:r>
              <a:rPr lang="en-US" sz="2000" b="1">
                <a:solidFill>
                  <a:srgbClr val="007A77"/>
                </a:solidFill>
                <a:sym typeface="Arial" pitchFamily="34" charset="0"/>
              </a:rPr>
              <a:t>p1-p2=</a:t>
            </a:r>
            <a:r>
              <a:rPr lang="zh-CN" altLang="en-US" sz="2000" b="1">
                <a:solidFill>
                  <a:srgbClr val="007A77"/>
                </a:solidFill>
                <a:sym typeface="Arial" pitchFamily="34" charset="0"/>
              </a:rPr>
              <a:t>两指针间元素个数</a:t>
            </a:r>
            <a:r>
              <a:rPr lang="zh-CN" altLang="en-US" sz="2000" b="1">
                <a:solidFill>
                  <a:srgbClr val="007A77"/>
                </a:solidFill>
                <a:sym typeface="Symbol" pitchFamily="18" charset="2"/>
              </a:rPr>
              <a:t></a:t>
            </a:r>
            <a:r>
              <a:rPr lang="en-US" sz="2000" b="1">
                <a:solidFill>
                  <a:srgbClr val="007A77"/>
                </a:solidFill>
                <a:sym typeface="Arial" pitchFamily="34" charset="0"/>
              </a:rPr>
              <a:t>(p1-p2)/d</a:t>
            </a:r>
            <a:endParaRPr lang="zh-CN" altLang="en-US" sz="2000" b="1">
              <a:solidFill>
                <a:srgbClr val="007A77"/>
              </a:solidFill>
              <a:sym typeface="Arial" pitchFamily="34" charset="0"/>
            </a:endParaRPr>
          </a:p>
          <a:p>
            <a:pPr marL="625475" lvl="3">
              <a:spcBef>
                <a:spcPct val="30000"/>
              </a:spcBef>
            </a:pP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　　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p1+p2  </a:t>
            </a:r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无意义</a:t>
            </a:r>
            <a:endParaRPr lang="zh-CN" altLang="en-US"/>
          </a:p>
        </p:txBody>
      </p:sp>
      <p:sp>
        <p:nvSpPr>
          <p:cNvPr id="26630" name="Text Box 16"/>
          <p:cNvSpPr>
            <a:spLocks noChangeArrowheads="1"/>
          </p:cNvSpPr>
          <p:nvPr/>
        </p:nvSpPr>
        <p:spPr bwMode="auto">
          <a:xfrm>
            <a:off x="684213" y="2492375"/>
            <a:ext cx="445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例  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指向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float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数，则 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p+1 </a:t>
            </a:r>
            <a:r>
              <a:rPr lang="en-US">
                <a:solidFill>
                  <a:srgbClr val="007A77"/>
                </a:solidFill>
                <a:sym typeface="Symbol" pitchFamily="18" charset="2"/>
              </a:rPr>
              <a:t>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p+1 </a:t>
            </a:r>
            <a:r>
              <a:rPr lang="en-US">
                <a:solidFill>
                  <a:srgbClr val="007A77"/>
                </a:solidFill>
                <a:sym typeface="Symbol" pitchFamily="18" charset="2"/>
              </a:rPr>
              <a:t>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4</a:t>
            </a:r>
            <a:endParaRPr lang="en-US">
              <a:solidFill>
                <a:schemeClr val="tx2"/>
              </a:solidFill>
              <a:sym typeface="Arial" pitchFamily="34" charset="0"/>
            </a:endParaRPr>
          </a:p>
        </p:txBody>
      </p:sp>
      <p:sp>
        <p:nvSpPr>
          <p:cNvPr id="26631" name="Text Box 17"/>
          <p:cNvSpPr>
            <a:spLocks noChangeArrowheads="1"/>
          </p:cNvSpPr>
          <p:nvPr/>
        </p:nvSpPr>
        <p:spPr bwMode="auto">
          <a:xfrm>
            <a:off x="684213" y="2974975"/>
            <a:ext cx="439261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例  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指向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型数组，且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p=&amp;a[0];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pPr>
              <a:spcBef>
                <a:spcPct val="20000"/>
              </a:spcBef>
            </a:pP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  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则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p+1 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指向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a[1]</a:t>
            </a:r>
            <a:endParaRPr lang="zh-CN" altLang="en-US"/>
          </a:p>
        </p:txBody>
      </p:sp>
      <p:sp>
        <p:nvSpPr>
          <p:cNvPr id="26632" name="Text Box 18"/>
          <p:cNvSpPr>
            <a:spLocks noChangeArrowheads="1"/>
          </p:cNvSpPr>
          <p:nvPr/>
        </p:nvSpPr>
        <p:spPr bwMode="auto">
          <a:xfrm>
            <a:off x="684213" y="3789363"/>
            <a:ext cx="2093912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例  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int  a[10];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  int   *p=&amp;a[2];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  p++;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  *p=1;</a:t>
            </a:r>
            <a:endParaRPr lang="zh-CN" altLang="en-US"/>
          </a:p>
        </p:txBody>
      </p:sp>
      <p:sp>
        <p:nvSpPr>
          <p:cNvPr id="26633" name="Text Box 19"/>
          <p:cNvSpPr>
            <a:spLocks noChangeArrowheads="1"/>
          </p:cNvSpPr>
          <p:nvPr/>
        </p:nvSpPr>
        <p:spPr bwMode="auto">
          <a:xfrm>
            <a:off x="684213" y="5013325"/>
            <a:ext cx="2157412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例   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int a[10];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   int *p1=&amp;a[2];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   int *p2=&amp;a[5];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则：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p2-p1=3;</a:t>
            </a:r>
            <a:endParaRPr lang="zh-CN" altLang="en-US"/>
          </a:p>
        </p:txBody>
      </p:sp>
      <p:grpSp>
        <p:nvGrpSpPr>
          <p:cNvPr id="26634" name="Group 21"/>
          <p:cNvGrpSpPr>
            <a:grpSpLocks/>
          </p:cNvGrpSpPr>
          <p:nvPr/>
        </p:nvGrpSpPr>
        <p:grpSpPr bwMode="auto">
          <a:xfrm>
            <a:off x="4716463" y="2205038"/>
            <a:ext cx="3905250" cy="4221162"/>
            <a:chOff x="0" y="0"/>
            <a:chExt cx="2460" cy="2659"/>
          </a:xfrm>
        </p:grpSpPr>
        <p:grpSp>
          <p:nvGrpSpPr>
            <p:cNvPr id="26635" name="Group 22"/>
            <p:cNvGrpSpPr>
              <a:grpSpLocks/>
            </p:cNvGrpSpPr>
            <p:nvPr/>
          </p:nvGrpSpPr>
          <p:grpSpPr bwMode="auto">
            <a:xfrm>
              <a:off x="0" y="0"/>
              <a:ext cx="2460" cy="2659"/>
              <a:chOff x="0" y="0"/>
              <a:chExt cx="2460" cy="2659"/>
            </a:xfrm>
          </p:grpSpPr>
          <p:grpSp>
            <p:nvGrpSpPr>
              <p:cNvPr id="26636" name="Group 23"/>
              <p:cNvGrpSpPr>
                <a:grpSpLocks/>
              </p:cNvGrpSpPr>
              <p:nvPr/>
            </p:nvGrpSpPr>
            <p:grpSpPr bwMode="auto">
              <a:xfrm>
                <a:off x="0" y="0"/>
                <a:ext cx="2460" cy="2659"/>
                <a:chOff x="0" y="0"/>
                <a:chExt cx="2460" cy="2659"/>
              </a:xfrm>
            </p:grpSpPr>
            <p:sp>
              <p:nvSpPr>
                <p:cNvPr id="26637" name="Rectangle 24"/>
                <p:cNvSpPr>
                  <a:spLocks noChangeArrowheads="1"/>
                </p:cNvSpPr>
                <p:nvPr/>
              </p:nvSpPr>
              <p:spPr bwMode="auto">
                <a:xfrm>
                  <a:off x="970" y="237"/>
                  <a:ext cx="1134" cy="2422"/>
                </a:xfrm>
                <a:prstGeom prst="rect">
                  <a:avLst/>
                </a:prstGeom>
                <a:solidFill>
                  <a:srgbClr val="FFFFFF"/>
                </a:solidFill>
                <a:ln w="9525" cmpd="sng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7A77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26638" name="Line 25"/>
                <p:cNvSpPr>
                  <a:spLocks noChangeShapeType="1"/>
                </p:cNvSpPr>
                <p:nvPr/>
              </p:nvSpPr>
              <p:spPr bwMode="auto">
                <a:xfrm>
                  <a:off x="970" y="470"/>
                  <a:ext cx="1134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39" name="Line 26"/>
                <p:cNvSpPr>
                  <a:spLocks noChangeShapeType="1"/>
                </p:cNvSpPr>
                <p:nvPr/>
              </p:nvSpPr>
              <p:spPr bwMode="auto">
                <a:xfrm>
                  <a:off x="976" y="688"/>
                  <a:ext cx="1134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40" name="Line 27"/>
                <p:cNvSpPr>
                  <a:spLocks noChangeShapeType="1"/>
                </p:cNvSpPr>
                <p:nvPr/>
              </p:nvSpPr>
              <p:spPr bwMode="auto">
                <a:xfrm>
                  <a:off x="955" y="911"/>
                  <a:ext cx="1134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41" name="Line 28"/>
                <p:cNvSpPr>
                  <a:spLocks noChangeShapeType="1"/>
                </p:cNvSpPr>
                <p:nvPr/>
              </p:nvSpPr>
              <p:spPr bwMode="auto">
                <a:xfrm>
                  <a:off x="977" y="1155"/>
                  <a:ext cx="1134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42" name="Line 29"/>
                <p:cNvSpPr>
                  <a:spLocks noChangeShapeType="1"/>
                </p:cNvSpPr>
                <p:nvPr/>
              </p:nvSpPr>
              <p:spPr bwMode="auto">
                <a:xfrm>
                  <a:off x="984" y="1395"/>
                  <a:ext cx="1134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43" name="Line 30"/>
                <p:cNvSpPr>
                  <a:spLocks noChangeShapeType="1"/>
                </p:cNvSpPr>
                <p:nvPr/>
              </p:nvSpPr>
              <p:spPr bwMode="auto">
                <a:xfrm>
                  <a:off x="973" y="1640"/>
                  <a:ext cx="1134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44" name="Line 31"/>
                <p:cNvSpPr>
                  <a:spLocks noChangeShapeType="1"/>
                </p:cNvSpPr>
                <p:nvPr/>
              </p:nvSpPr>
              <p:spPr bwMode="auto">
                <a:xfrm>
                  <a:off x="973" y="1907"/>
                  <a:ext cx="1134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45" name="Line 32"/>
                <p:cNvSpPr>
                  <a:spLocks noChangeShapeType="1"/>
                </p:cNvSpPr>
                <p:nvPr/>
              </p:nvSpPr>
              <p:spPr bwMode="auto">
                <a:xfrm>
                  <a:off x="984" y="2162"/>
                  <a:ext cx="1134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46" name="Line 33"/>
                <p:cNvSpPr>
                  <a:spLocks noChangeShapeType="1"/>
                </p:cNvSpPr>
                <p:nvPr/>
              </p:nvSpPr>
              <p:spPr bwMode="auto">
                <a:xfrm>
                  <a:off x="984" y="2429"/>
                  <a:ext cx="1134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47" name="Text Box 34"/>
                <p:cNvSpPr>
                  <a:spLocks noChangeArrowheads="1"/>
                </p:cNvSpPr>
                <p:nvPr/>
              </p:nvSpPr>
              <p:spPr bwMode="auto">
                <a:xfrm>
                  <a:off x="2087" y="162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a[0]</a:t>
                  </a:r>
                  <a:endParaRPr lang="zh-CN" altLang="en-US"/>
                </a:p>
              </p:txBody>
            </p:sp>
            <p:sp>
              <p:nvSpPr>
                <p:cNvPr id="26648" name="Text Box 35"/>
                <p:cNvSpPr>
                  <a:spLocks noChangeArrowheads="1"/>
                </p:cNvSpPr>
                <p:nvPr/>
              </p:nvSpPr>
              <p:spPr bwMode="auto">
                <a:xfrm>
                  <a:off x="2087" y="404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a[1]</a:t>
                  </a:r>
                  <a:endParaRPr lang="zh-CN" altLang="en-US"/>
                </a:p>
              </p:txBody>
            </p:sp>
            <p:sp>
              <p:nvSpPr>
                <p:cNvPr id="26649" name="Text Box 36"/>
                <p:cNvSpPr>
                  <a:spLocks noChangeArrowheads="1"/>
                </p:cNvSpPr>
                <p:nvPr/>
              </p:nvSpPr>
              <p:spPr bwMode="auto">
                <a:xfrm>
                  <a:off x="2087" y="635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a[2]</a:t>
                  </a:r>
                  <a:endParaRPr lang="zh-CN" altLang="en-US"/>
                </a:p>
              </p:txBody>
            </p:sp>
            <p:sp>
              <p:nvSpPr>
                <p:cNvPr id="26650" name="Text Box 37"/>
                <p:cNvSpPr>
                  <a:spLocks noChangeArrowheads="1"/>
                </p:cNvSpPr>
                <p:nvPr/>
              </p:nvSpPr>
              <p:spPr bwMode="auto">
                <a:xfrm>
                  <a:off x="2087" y="862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a[3]</a:t>
                  </a:r>
                  <a:endParaRPr lang="zh-CN" altLang="en-US"/>
                </a:p>
              </p:txBody>
            </p:sp>
            <p:sp>
              <p:nvSpPr>
                <p:cNvPr id="26651" name="Text Box 38"/>
                <p:cNvSpPr>
                  <a:spLocks noChangeArrowheads="1"/>
                </p:cNvSpPr>
                <p:nvPr/>
              </p:nvSpPr>
              <p:spPr bwMode="auto">
                <a:xfrm>
                  <a:off x="2087" y="1089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a[4]</a:t>
                  </a:r>
                  <a:endParaRPr lang="zh-CN" altLang="en-US"/>
                </a:p>
              </p:txBody>
            </p:sp>
            <p:sp>
              <p:nvSpPr>
                <p:cNvPr id="26652" name="Text Box 39"/>
                <p:cNvSpPr>
                  <a:spLocks noChangeArrowheads="1"/>
                </p:cNvSpPr>
                <p:nvPr/>
              </p:nvSpPr>
              <p:spPr bwMode="auto">
                <a:xfrm>
                  <a:off x="2087" y="1361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a[5]</a:t>
                  </a:r>
                  <a:endParaRPr lang="zh-CN" altLang="en-US"/>
                </a:p>
              </p:txBody>
            </p:sp>
            <p:sp>
              <p:nvSpPr>
                <p:cNvPr id="26653" name="Text Box 40"/>
                <p:cNvSpPr>
                  <a:spLocks noChangeArrowheads="1"/>
                </p:cNvSpPr>
                <p:nvPr/>
              </p:nvSpPr>
              <p:spPr bwMode="auto">
                <a:xfrm>
                  <a:off x="2087" y="1587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a[6]</a:t>
                  </a:r>
                  <a:endParaRPr lang="zh-CN" altLang="en-US"/>
                </a:p>
              </p:txBody>
            </p:sp>
            <p:sp>
              <p:nvSpPr>
                <p:cNvPr id="26654" name="Text Box 41"/>
                <p:cNvSpPr>
                  <a:spLocks noChangeArrowheads="1"/>
                </p:cNvSpPr>
                <p:nvPr/>
              </p:nvSpPr>
              <p:spPr bwMode="auto">
                <a:xfrm>
                  <a:off x="2087" y="1853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a[7]</a:t>
                  </a:r>
                  <a:endParaRPr lang="zh-CN" altLang="en-US"/>
                </a:p>
              </p:txBody>
            </p:sp>
            <p:sp>
              <p:nvSpPr>
                <p:cNvPr id="26655" name="Text Box 42"/>
                <p:cNvSpPr>
                  <a:spLocks noChangeArrowheads="1"/>
                </p:cNvSpPr>
                <p:nvPr/>
              </p:nvSpPr>
              <p:spPr bwMode="auto">
                <a:xfrm>
                  <a:off x="2087" y="2094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a[8]</a:t>
                  </a:r>
                  <a:endParaRPr lang="zh-CN" altLang="en-US"/>
                </a:p>
              </p:txBody>
            </p:sp>
            <p:sp>
              <p:nvSpPr>
                <p:cNvPr id="26656" name="Text Box 43"/>
                <p:cNvSpPr>
                  <a:spLocks noChangeArrowheads="1"/>
                </p:cNvSpPr>
                <p:nvPr/>
              </p:nvSpPr>
              <p:spPr bwMode="auto">
                <a:xfrm>
                  <a:off x="2087" y="2335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a[9]</a:t>
                  </a:r>
                  <a:endParaRPr lang="zh-CN" altLang="en-US"/>
                </a:p>
              </p:txBody>
            </p:sp>
            <p:sp>
              <p:nvSpPr>
                <p:cNvPr id="26657" name="Text Box 44"/>
                <p:cNvSpPr>
                  <a:spLocks noChangeArrowheads="1"/>
                </p:cNvSpPr>
                <p:nvPr/>
              </p:nvSpPr>
              <p:spPr bwMode="auto">
                <a:xfrm>
                  <a:off x="1274" y="0"/>
                  <a:ext cx="50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</a:t>
                  </a:r>
                  <a:r>
                    <a:rPr lang="zh-CN" altLang="en-US" sz="2000">
                      <a:solidFill>
                        <a:srgbClr val="007A77"/>
                      </a:solidFill>
                      <a:sym typeface="Arial" pitchFamily="34" charset="0"/>
                    </a:rPr>
                    <a:t>数组</a:t>
                  </a:r>
                  <a:endParaRPr lang="zh-CN" altLang="en-US"/>
                </a:p>
              </p:txBody>
            </p:sp>
            <p:sp>
              <p:nvSpPr>
                <p:cNvPr id="26658" name="Line 45"/>
                <p:cNvSpPr>
                  <a:spLocks noChangeShapeType="1"/>
                </p:cNvSpPr>
                <p:nvPr/>
              </p:nvSpPr>
              <p:spPr bwMode="auto">
                <a:xfrm>
                  <a:off x="593" y="294"/>
                  <a:ext cx="378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59" name="Text Box 46"/>
                <p:cNvSpPr>
                  <a:spLocks noChangeArrowheads="1"/>
                </p:cNvSpPr>
                <p:nvPr/>
              </p:nvSpPr>
              <p:spPr bwMode="auto">
                <a:xfrm>
                  <a:off x="306" y="136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p</a:t>
                  </a:r>
                  <a:endParaRPr lang="zh-CN" altLang="en-US"/>
                </a:p>
              </p:txBody>
            </p:sp>
            <p:sp>
              <p:nvSpPr>
                <p:cNvPr id="26660" name="Line 47"/>
                <p:cNvSpPr>
                  <a:spLocks noChangeShapeType="1"/>
                </p:cNvSpPr>
                <p:nvPr/>
              </p:nvSpPr>
              <p:spPr bwMode="auto">
                <a:xfrm>
                  <a:off x="604" y="544"/>
                  <a:ext cx="367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61" name="Text Box 48"/>
                <p:cNvSpPr>
                  <a:spLocks noChangeArrowheads="1"/>
                </p:cNvSpPr>
                <p:nvPr/>
              </p:nvSpPr>
              <p:spPr bwMode="auto">
                <a:xfrm>
                  <a:off x="4" y="408"/>
                  <a:ext cx="64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p+1,a+1</a:t>
                  </a:r>
                  <a:endParaRPr lang="zh-CN" altLang="en-US"/>
                </a:p>
              </p:txBody>
            </p:sp>
            <p:sp>
              <p:nvSpPr>
                <p:cNvPr id="26662" name="Line 49"/>
                <p:cNvSpPr>
                  <a:spLocks noChangeShapeType="1"/>
                </p:cNvSpPr>
                <p:nvPr/>
              </p:nvSpPr>
              <p:spPr bwMode="auto">
                <a:xfrm>
                  <a:off x="615" y="1466"/>
                  <a:ext cx="356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63" name="Text Box 50"/>
                <p:cNvSpPr>
                  <a:spLocks noChangeArrowheads="1"/>
                </p:cNvSpPr>
                <p:nvPr/>
              </p:nvSpPr>
              <p:spPr bwMode="auto">
                <a:xfrm>
                  <a:off x="37" y="1315"/>
                  <a:ext cx="57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p+i,a+i</a:t>
                  </a:r>
                  <a:endParaRPr lang="zh-CN" altLang="en-US"/>
                </a:p>
              </p:txBody>
            </p:sp>
            <p:sp>
              <p:nvSpPr>
                <p:cNvPr id="26664" name="Line 51"/>
                <p:cNvSpPr>
                  <a:spLocks noChangeShapeType="1"/>
                </p:cNvSpPr>
                <p:nvPr/>
              </p:nvSpPr>
              <p:spPr bwMode="auto">
                <a:xfrm>
                  <a:off x="615" y="2498"/>
                  <a:ext cx="367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65" name="Text Box 52"/>
                <p:cNvSpPr>
                  <a:spLocks noChangeArrowheads="1"/>
                </p:cNvSpPr>
                <p:nvPr/>
              </p:nvSpPr>
              <p:spPr bwMode="auto">
                <a:xfrm>
                  <a:off x="0" y="2359"/>
                  <a:ext cx="64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p+9,a+9</a:t>
                  </a:r>
                  <a:endParaRPr lang="zh-CN" altLang="en-US"/>
                </a:p>
              </p:txBody>
            </p:sp>
          </p:grpSp>
          <p:sp>
            <p:nvSpPr>
              <p:cNvPr id="26666" name="Text Box 53"/>
              <p:cNvSpPr>
                <a:spLocks noChangeArrowheads="1"/>
              </p:cNvSpPr>
              <p:nvPr/>
            </p:nvSpPr>
            <p:spPr bwMode="auto">
              <a:xfrm>
                <a:off x="1447" y="888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</p:grpSp>
        <p:sp>
          <p:nvSpPr>
            <p:cNvPr id="26667" name="Line 54"/>
            <p:cNvSpPr>
              <a:spLocks noChangeShapeType="1"/>
            </p:cNvSpPr>
            <p:nvPr/>
          </p:nvSpPr>
          <p:spPr bwMode="auto">
            <a:xfrm>
              <a:off x="960" y="349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8" name="Line 55"/>
            <p:cNvSpPr>
              <a:spLocks noChangeShapeType="1"/>
            </p:cNvSpPr>
            <p:nvPr/>
          </p:nvSpPr>
          <p:spPr bwMode="auto">
            <a:xfrm>
              <a:off x="960" y="592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9" name="Line 56"/>
            <p:cNvSpPr>
              <a:spLocks noChangeShapeType="1"/>
            </p:cNvSpPr>
            <p:nvPr/>
          </p:nvSpPr>
          <p:spPr bwMode="auto">
            <a:xfrm>
              <a:off x="960" y="813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70" name="Line 57"/>
            <p:cNvSpPr>
              <a:spLocks noChangeShapeType="1"/>
            </p:cNvSpPr>
            <p:nvPr/>
          </p:nvSpPr>
          <p:spPr bwMode="auto">
            <a:xfrm>
              <a:off x="960" y="1046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71" name="Line 58"/>
            <p:cNvSpPr>
              <a:spLocks noChangeShapeType="1"/>
            </p:cNvSpPr>
            <p:nvPr/>
          </p:nvSpPr>
          <p:spPr bwMode="auto">
            <a:xfrm>
              <a:off x="960" y="1288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72" name="Line 59"/>
            <p:cNvSpPr>
              <a:spLocks noChangeShapeType="1"/>
            </p:cNvSpPr>
            <p:nvPr/>
          </p:nvSpPr>
          <p:spPr bwMode="auto">
            <a:xfrm>
              <a:off x="960" y="1532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73" name="Line 60"/>
            <p:cNvSpPr>
              <a:spLocks noChangeShapeType="1"/>
            </p:cNvSpPr>
            <p:nvPr/>
          </p:nvSpPr>
          <p:spPr bwMode="auto">
            <a:xfrm>
              <a:off x="960" y="2052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74" name="Line 61"/>
            <p:cNvSpPr>
              <a:spLocks noChangeShapeType="1"/>
            </p:cNvSpPr>
            <p:nvPr/>
          </p:nvSpPr>
          <p:spPr bwMode="auto">
            <a:xfrm>
              <a:off x="960" y="2295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75" name="Line 62"/>
            <p:cNvSpPr>
              <a:spLocks noChangeShapeType="1"/>
            </p:cNvSpPr>
            <p:nvPr/>
          </p:nvSpPr>
          <p:spPr bwMode="auto">
            <a:xfrm>
              <a:off x="960" y="2539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76" name="Line 63"/>
            <p:cNvSpPr>
              <a:spLocks noChangeShapeType="1"/>
            </p:cNvSpPr>
            <p:nvPr/>
          </p:nvSpPr>
          <p:spPr bwMode="auto">
            <a:xfrm>
              <a:off x="960" y="1776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6677" name="Text Box 64"/>
          <p:cNvSpPr>
            <a:spLocks noChangeArrowheads="1"/>
          </p:cNvSpPr>
          <p:nvPr/>
        </p:nvSpPr>
        <p:spPr bwMode="auto">
          <a:xfrm>
            <a:off x="6880225" y="3543300"/>
            <a:ext cx="2984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2"/>
                </a:solidFill>
                <a:sym typeface="Arial" pitchFamily="34" charset="0"/>
              </a:rPr>
              <a:t>1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6678" name="Rectangle 65"/>
          <p:cNvSpPr>
            <a:spLocks noChangeArrowheads="1"/>
          </p:cNvSpPr>
          <p:nvPr/>
        </p:nvSpPr>
        <p:spPr bwMode="auto">
          <a:xfrm>
            <a:off x="684213" y="188913"/>
            <a:ext cx="360045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buClr>
                <a:schemeClr val="tx1"/>
              </a:buClr>
              <a:buSzPct val="90000"/>
              <a:buFont typeface="Wingdings" pitchFamily="2" charset="2"/>
              <a:buChar char="Ø"/>
            </a:pPr>
            <a:r>
              <a:rPr lang="zh-CN" altLang="en-US" b="1">
                <a:solidFill>
                  <a:srgbClr val="660066"/>
                </a:solidFill>
                <a:latin typeface="Arial" pitchFamily="34" charset="0"/>
                <a:sym typeface="Arial" pitchFamily="34" charset="0"/>
              </a:rPr>
              <a:t>　指针的算术运算</a:t>
            </a:r>
            <a:endParaRPr lang="zh-CN" altLang="en-US" sz="440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27651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27652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7653" name="Rectangle 15"/>
          <p:cNvSpPr>
            <a:spLocks noChangeArrowheads="1"/>
          </p:cNvSpPr>
          <p:nvPr/>
        </p:nvSpPr>
        <p:spPr bwMode="auto">
          <a:xfrm>
            <a:off x="179388" y="1628775"/>
            <a:ext cx="5011737" cy="3471863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lvl="2"/>
            <a:r>
              <a:rPr lang="zh-CN" altLang="en-US" sz="2000" b="1">
                <a:solidFill>
                  <a:srgbClr val="A50021"/>
                </a:solidFill>
                <a:sym typeface="Arial" pitchFamily="34" charset="0"/>
              </a:rPr>
              <a:t>①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　</a:t>
            </a:r>
            <a:r>
              <a:rPr lang="zh-CN" altLang="en-US" sz="2000">
                <a:solidFill>
                  <a:srgbClr val="0000FF"/>
                </a:solidFill>
                <a:sym typeface="Arial" pitchFamily="34" charset="0"/>
              </a:rPr>
              <a:t>若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p1</a:t>
            </a:r>
            <a:r>
              <a:rPr lang="zh-CN" altLang="en-US" sz="2000">
                <a:solidFill>
                  <a:srgbClr val="0000FF"/>
                </a:solidFill>
                <a:sym typeface="Arial" pitchFamily="34" charset="0"/>
              </a:rPr>
              <a:t>和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p2</a:t>
            </a:r>
            <a:r>
              <a:rPr lang="zh-CN" altLang="en-US" sz="2000">
                <a:solidFill>
                  <a:srgbClr val="0000FF"/>
                </a:solidFill>
                <a:sym typeface="Arial" pitchFamily="34" charset="0"/>
              </a:rPr>
              <a:t>指向同一数组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，则</a:t>
            </a:r>
          </a:p>
          <a:p>
            <a:pPr marL="0" lvl="2">
              <a:spcBef>
                <a:spcPct val="40000"/>
              </a:spcBef>
            </a:pP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p1&lt;p2    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表示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p1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指的元素在前</a:t>
            </a:r>
          </a:p>
          <a:p>
            <a:pPr marL="0" lvl="2">
              <a:spcBef>
                <a:spcPct val="40000"/>
              </a:spcBef>
            </a:pP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p1&gt;p2    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表示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p1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指的元素在后</a:t>
            </a:r>
          </a:p>
          <a:p>
            <a:pPr marL="0" lvl="2">
              <a:spcBef>
                <a:spcPct val="40000"/>
              </a:spcBef>
            </a:pP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p1==p2  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表示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p1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与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p2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指向同一元素</a:t>
            </a:r>
          </a:p>
          <a:p>
            <a:pPr>
              <a:spcBef>
                <a:spcPct val="40000"/>
              </a:spcBef>
            </a:pPr>
            <a:r>
              <a:rPr lang="zh-CN" altLang="en-US" sz="2000" b="1">
                <a:solidFill>
                  <a:srgbClr val="A50021"/>
                </a:solidFill>
                <a:sym typeface="Arial" pitchFamily="34" charset="0"/>
              </a:rPr>
              <a:t>②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　</a:t>
            </a:r>
            <a:r>
              <a:rPr lang="zh-CN" altLang="en-US" sz="2000">
                <a:solidFill>
                  <a:srgbClr val="0000FF"/>
                </a:solidFill>
                <a:sym typeface="Arial" pitchFamily="34" charset="0"/>
              </a:rPr>
              <a:t>若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p1</a:t>
            </a:r>
            <a:r>
              <a:rPr lang="zh-CN" altLang="en-US" sz="2000">
                <a:solidFill>
                  <a:srgbClr val="0000FF"/>
                </a:solidFill>
                <a:sym typeface="Arial" pitchFamily="34" charset="0"/>
              </a:rPr>
              <a:t>与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p2</a:t>
            </a:r>
            <a:r>
              <a:rPr lang="zh-CN" altLang="en-US" sz="2000">
                <a:solidFill>
                  <a:srgbClr val="0000FF"/>
                </a:solidFill>
                <a:sym typeface="Arial" pitchFamily="34" charset="0"/>
              </a:rPr>
              <a:t>不指向同一数组，比较无意义</a:t>
            </a:r>
          </a:p>
          <a:p>
            <a:pPr>
              <a:spcBef>
                <a:spcPct val="40000"/>
              </a:spcBef>
            </a:pPr>
            <a:r>
              <a:rPr lang="zh-CN" altLang="en-US" sz="2000" b="1">
                <a:solidFill>
                  <a:srgbClr val="A50021"/>
                </a:solidFill>
                <a:sym typeface="Arial" pitchFamily="34" charset="0"/>
              </a:rPr>
              <a:t>③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　允许比较 ：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p==NULL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或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p!=NULL</a:t>
            </a:r>
            <a:endParaRPr lang="zh-CN" altLang="en-US"/>
          </a:p>
        </p:txBody>
      </p:sp>
      <p:sp>
        <p:nvSpPr>
          <p:cNvPr id="27654" name="Rectangle 17"/>
          <p:cNvSpPr>
            <a:spLocks noChangeArrowheads="1"/>
          </p:cNvSpPr>
          <p:nvPr/>
        </p:nvSpPr>
        <p:spPr bwMode="auto">
          <a:xfrm>
            <a:off x="1042988" y="549275"/>
            <a:ext cx="37211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buClr>
                <a:schemeClr val="tx1"/>
              </a:buClr>
              <a:buSzPct val="90000"/>
              <a:buFont typeface="Wingdings" pitchFamily="2" charset="2"/>
              <a:buChar char="Ø"/>
            </a:pPr>
            <a:r>
              <a:rPr lang="zh-CN" altLang="en-US" b="1">
                <a:solidFill>
                  <a:srgbClr val="660066"/>
                </a:solidFill>
                <a:latin typeface="Arial" pitchFamily="34" charset="0"/>
                <a:sym typeface="Arial" pitchFamily="34" charset="0"/>
              </a:rPr>
              <a:t>指针变量的关系运算</a:t>
            </a:r>
            <a:endParaRPr lang="zh-CN" altLang="en-US" sz="4400" b="1">
              <a:solidFill>
                <a:srgbClr val="660066"/>
              </a:solidFill>
              <a:latin typeface="Arial" pitchFamily="34" charset="0"/>
              <a:sym typeface="Arial" pitchFamily="34" charset="0"/>
            </a:endParaRPr>
          </a:p>
        </p:txBody>
      </p:sp>
      <p:pic>
        <p:nvPicPr>
          <p:cNvPr id="27655" name="Picture 27" descr="rt4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5157788"/>
            <a:ext cx="1584325" cy="117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656" name="Group 21"/>
          <p:cNvGrpSpPr>
            <a:grpSpLocks/>
          </p:cNvGrpSpPr>
          <p:nvPr/>
        </p:nvGrpSpPr>
        <p:grpSpPr bwMode="auto">
          <a:xfrm>
            <a:off x="5130800" y="1241425"/>
            <a:ext cx="3905250" cy="4221163"/>
            <a:chOff x="0" y="0"/>
            <a:chExt cx="2460" cy="2659"/>
          </a:xfrm>
        </p:grpSpPr>
        <p:grpSp>
          <p:nvGrpSpPr>
            <p:cNvPr id="27657" name="Group 22"/>
            <p:cNvGrpSpPr>
              <a:grpSpLocks/>
            </p:cNvGrpSpPr>
            <p:nvPr/>
          </p:nvGrpSpPr>
          <p:grpSpPr bwMode="auto">
            <a:xfrm>
              <a:off x="0" y="0"/>
              <a:ext cx="2460" cy="2659"/>
              <a:chOff x="0" y="0"/>
              <a:chExt cx="2460" cy="2659"/>
            </a:xfrm>
          </p:grpSpPr>
          <p:grpSp>
            <p:nvGrpSpPr>
              <p:cNvPr id="27658" name="Group 23"/>
              <p:cNvGrpSpPr>
                <a:grpSpLocks/>
              </p:cNvGrpSpPr>
              <p:nvPr/>
            </p:nvGrpSpPr>
            <p:grpSpPr bwMode="auto">
              <a:xfrm>
                <a:off x="0" y="0"/>
                <a:ext cx="2460" cy="2659"/>
                <a:chOff x="0" y="0"/>
                <a:chExt cx="2460" cy="2659"/>
              </a:xfrm>
            </p:grpSpPr>
            <p:sp>
              <p:nvSpPr>
                <p:cNvPr id="27659" name="Rectangle 24"/>
                <p:cNvSpPr>
                  <a:spLocks noChangeArrowheads="1"/>
                </p:cNvSpPr>
                <p:nvPr/>
              </p:nvSpPr>
              <p:spPr bwMode="auto">
                <a:xfrm>
                  <a:off x="970" y="237"/>
                  <a:ext cx="1134" cy="2422"/>
                </a:xfrm>
                <a:prstGeom prst="rect">
                  <a:avLst/>
                </a:prstGeom>
                <a:solidFill>
                  <a:srgbClr val="FFFFFF"/>
                </a:solidFill>
                <a:ln w="9525" cmpd="sng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7A77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27660" name="Line 25"/>
                <p:cNvSpPr>
                  <a:spLocks noChangeShapeType="1"/>
                </p:cNvSpPr>
                <p:nvPr/>
              </p:nvSpPr>
              <p:spPr bwMode="auto">
                <a:xfrm>
                  <a:off x="970" y="470"/>
                  <a:ext cx="1134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61" name="Line 26"/>
                <p:cNvSpPr>
                  <a:spLocks noChangeShapeType="1"/>
                </p:cNvSpPr>
                <p:nvPr/>
              </p:nvSpPr>
              <p:spPr bwMode="auto">
                <a:xfrm>
                  <a:off x="976" y="688"/>
                  <a:ext cx="1134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62" name="Line 27"/>
                <p:cNvSpPr>
                  <a:spLocks noChangeShapeType="1"/>
                </p:cNvSpPr>
                <p:nvPr/>
              </p:nvSpPr>
              <p:spPr bwMode="auto">
                <a:xfrm>
                  <a:off x="955" y="911"/>
                  <a:ext cx="1134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63" name="Line 28"/>
                <p:cNvSpPr>
                  <a:spLocks noChangeShapeType="1"/>
                </p:cNvSpPr>
                <p:nvPr/>
              </p:nvSpPr>
              <p:spPr bwMode="auto">
                <a:xfrm>
                  <a:off x="977" y="1155"/>
                  <a:ext cx="1134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64" name="Line 29"/>
                <p:cNvSpPr>
                  <a:spLocks noChangeShapeType="1"/>
                </p:cNvSpPr>
                <p:nvPr/>
              </p:nvSpPr>
              <p:spPr bwMode="auto">
                <a:xfrm>
                  <a:off x="984" y="1395"/>
                  <a:ext cx="1134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65" name="Line 30"/>
                <p:cNvSpPr>
                  <a:spLocks noChangeShapeType="1"/>
                </p:cNvSpPr>
                <p:nvPr/>
              </p:nvSpPr>
              <p:spPr bwMode="auto">
                <a:xfrm>
                  <a:off x="973" y="1640"/>
                  <a:ext cx="1134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66" name="Line 31"/>
                <p:cNvSpPr>
                  <a:spLocks noChangeShapeType="1"/>
                </p:cNvSpPr>
                <p:nvPr/>
              </p:nvSpPr>
              <p:spPr bwMode="auto">
                <a:xfrm>
                  <a:off x="973" y="1907"/>
                  <a:ext cx="1134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67" name="Line 32"/>
                <p:cNvSpPr>
                  <a:spLocks noChangeShapeType="1"/>
                </p:cNvSpPr>
                <p:nvPr/>
              </p:nvSpPr>
              <p:spPr bwMode="auto">
                <a:xfrm>
                  <a:off x="984" y="2162"/>
                  <a:ext cx="1134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68" name="Line 33"/>
                <p:cNvSpPr>
                  <a:spLocks noChangeShapeType="1"/>
                </p:cNvSpPr>
                <p:nvPr/>
              </p:nvSpPr>
              <p:spPr bwMode="auto">
                <a:xfrm>
                  <a:off x="984" y="2429"/>
                  <a:ext cx="1134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69" name="Text Box 34"/>
                <p:cNvSpPr>
                  <a:spLocks noChangeArrowheads="1"/>
                </p:cNvSpPr>
                <p:nvPr/>
              </p:nvSpPr>
              <p:spPr bwMode="auto">
                <a:xfrm>
                  <a:off x="2087" y="162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a[0]</a:t>
                  </a:r>
                  <a:endParaRPr lang="zh-CN" altLang="en-US"/>
                </a:p>
              </p:txBody>
            </p:sp>
            <p:sp>
              <p:nvSpPr>
                <p:cNvPr id="27670" name="Text Box 35"/>
                <p:cNvSpPr>
                  <a:spLocks noChangeArrowheads="1"/>
                </p:cNvSpPr>
                <p:nvPr/>
              </p:nvSpPr>
              <p:spPr bwMode="auto">
                <a:xfrm>
                  <a:off x="2087" y="404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a[1]</a:t>
                  </a:r>
                  <a:endParaRPr lang="zh-CN" altLang="en-US"/>
                </a:p>
              </p:txBody>
            </p:sp>
            <p:sp>
              <p:nvSpPr>
                <p:cNvPr id="27671" name="Text Box 36"/>
                <p:cNvSpPr>
                  <a:spLocks noChangeArrowheads="1"/>
                </p:cNvSpPr>
                <p:nvPr/>
              </p:nvSpPr>
              <p:spPr bwMode="auto">
                <a:xfrm>
                  <a:off x="2087" y="635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a[2]</a:t>
                  </a:r>
                  <a:endParaRPr lang="zh-CN" altLang="en-US"/>
                </a:p>
              </p:txBody>
            </p:sp>
            <p:sp>
              <p:nvSpPr>
                <p:cNvPr id="27672" name="Text Box 37"/>
                <p:cNvSpPr>
                  <a:spLocks noChangeArrowheads="1"/>
                </p:cNvSpPr>
                <p:nvPr/>
              </p:nvSpPr>
              <p:spPr bwMode="auto">
                <a:xfrm>
                  <a:off x="2087" y="862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a[3]</a:t>
                  </a:r>
                  <a:endParaRPr lang="zh-CN" altLang="en-US"/>
                </a:p>
              </p:txBody>
            </p:sp>
            <p:sp>
              <p:nvSpPr>
                <p:cNvPr id="27673" name="Text Box 38"/>
                <p:cNvSpPr>
                  <a:spLocks noChangeArrowheads="1"/>
                </p:cNvSpPr>
                <p:nvPr/>
              </p:nvSpPr>
              <p:spPr bwMode="auto">
                <a:xfrm>
                  <a:off x="2087" y="1089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a[4]</a:t>
                  </a:r>
                  <a:endParaRPr lang="zh-CN" altLang="en-US"/>
                </a:p>
              </p:txBody>
            </p:sp>
            <p:sp>
              <p:nvSpPr>
                <p:cNvPr id="27674" name="Text Box 39"/>
                <p:cNvSpPr>
                  <a:spLocks noChangeArrowheads="1"/>
                </p:cNvSpPr>
                <p:nvPr/>
              </p:nvSpPr>
              <p:spPr bwMode="auto">
                <a:xfrm>
                  <a:off x="2087" y="1361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a[5]</a:t>
                  </a:r>
                  <a:endParaRPr lang="zh-CN" altLang="en-US"/>
                </a:p>
              </p:txBody>
            </p:sp>
            <p:sp>
              <p:nvSpPr>
                <p:cNvPr id="27675" name="Text Box 40"/>
                <p:cNvSpPr>
                  <a:spLocks noChangeArrowheads="1"/>
                </p:cNvSpPr>
                <p:nvPr/>
              </p:nvSpPr>
              <p:spPr bwMode="auto">
                <a:xfrm>
                  <a:off x="2087" y="1587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a[6]</a:t>
                  </a:r>
                  <a:endParaRPr lang="zh-CN" altLang="en-US"/>
                </a:p>
              </p:txBody>
            </p:sp>
            <p:sp>
              <p:nvSpPr>
                <p:cNvPr id="27676" name="Text Box 41"/>
                <p:cNvSpPr>
                  <a:spLocks noChangeArrowheads="1"/>
                </p:cNvSpPr>
                <p:nvPr/>
              </p:nvSpPr>
              <p:spPr bwMode="auto">
                <a:xfrm>
                  <a:off x="2087" y="1853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a[7]</a:t>
                  </a:r>
                  <a:endParaRPr lang="zh-CN" altLang="en-US"/>
                </a:p>
              </p:txBody>
            </p:sp>
            <p:sp>
              <p:nvSpPr>
                <p:cNvPr id="27677" name="Text Box 42"/>
                <p:cNvSpPr>
                  <a:spLocks noChangeArrowheads="1"/>
                </p:cNvSpPr>
                <p:nvPr/>
              </p:nvSpPr>
              <p:spPr bwMode="auto">
                <a:xfrm>
                  <a:off x="2087" y="2094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a[8]</a:t>
                  </a:r>
                  <a:endParaRPr lang="zh-CN" altLang="en-US"/>
                </a:p>
              </p:txBody>
            </p:sp>
            <p:sp>
              <p:nvSpPr>
                <p:cNvPr id="27678" name="Text Box 43"/>
                <p:cNvSpPr>
                  <a:spLocks noChangeArrowheads="1"/>
                </p:cNvSpPr>
                <p:nvPr/>
              </p:nvSpPr>
              <p:spPr bwMode="auto">
                <a:xfrm>
                  <a:off x="2087" y="2335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a[9]</a:t>
                  </a:r>
                  <a:endParaRPr lang="zh-CN" altLang="en-US"/>
                </a:p>
              </p:txBody>
            </p:sp>
            <p:sp>
              <p:nvSpPr>
                <p:cNvPr id="27679" name="Text Box 44"/>
                <p:cNvSpPr>
                  <a:spLocks noChangeArrowheads="1"/>
                </p:cNvSpPr>
                <p:nvPr/>
              </p:nvSpPr>
              <p:spPr bwMode="auto">
                <a:xfrm>
                  <a:off x="1274" y="0"/>
                  <a:ext cx="50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</a:t>
                  </a:r>
                  <a:r>
                    <a:rPr lang="zh-CN" altLang="en-US" sz="2000">
                      <a:solidFill>
                        <a:srgbClr val="007A77"/>
                      </a:solidFill>
                      <a:sym typeface="Arial" pitchFamily="34" charset="0"/>
                    </a:rPr>
                    <a:t>数组</a:t>
                  </a:r>
                  <a:endParaRPr lang="zh-CN" altLang="en-US"/>
                </a:p>
              </p:txBody>
            </p:sp>
            <p:sp>
              <p:nvSpPr>
                <p:cNvPr id="27680" name="Line 45"/>
                <p:cNvSpPr>
                  <a:spLocks noChangeShapeType="1"/>
                </p:cNvSpPr>
                <p:nvPr/>
              </p:nvSpPr>
              <p:spPr bwMode="auto">
                <a:xfrm>
                  <a:off x="593" y="294"/>
                  <a:ext cx="378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81" name="Text Box 46"/>
                <p:cNvSpPr>
                  <a:spLocks noChangeArrowheads="1"/>
                </p:cNvSpPr>
                <p:nvPr/>
              </p:nvSpPr>
              <p:spPr bwMode="auto">
                <a:xfrm>
                  <a:off x="306" y="136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p</a:t>
                  </a:r>
                  <a:endParaRPr lang="zh-CN" altLang="en-US"/>
                </a:p>
              </p:txBody>
            </p:sp>
            <p:sp>
              <p:nvSpPr>
                <p:cNvPr id="27682" name="Line 47"/>
                <p:cNvSpPr>
                  <a:spLocks noChangeShapeType="1"/>
                </p:cNvSpPr>
                <p:nvPr/>
              </p:nvSpPr>
              <p:spPr bwMode="auto">
                <a:xfrm>
                  <a:off x="604" y="544"/>
                  <a:ext cx="367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83" name="Text Box 48"/>
                <p:cNvSpPr>
                  <a:spLocks noChangeArrowheads="1"/>
                </p:cNvSpPr>
                <p:nvPr/>
              </p:nvSpPr>
              <p:spPr bwMode="auto">
                <a:xfrm>
                  <a:off x="4" y="408"/>
                  <a:ext cx="64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p+1,a+1</a:t>
                  </a:r>
                  <a:endParaRPr lang="zh-CN" altLang="en-US"/>
                </a:p>
              </p:txBody>
            </p:sp>
            <p:sp>
              <p:nvSpPr>
                <p:cNvPr id="27684" name="Line 49"/>
                <p:cNvSpPr>
                  <a:spLocks noChangeShapeType="1"/>
                </p:cNvSpPr>
                <p:nvPr/>
              </p:nvSpPr>
              <p:spPr bwMode="auto">
                <a:xfrm>
                  <a:off x="615" y="1466"/>
                  <a:ext cx="356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85" name="Text Box 50"/>
                <p:cNvSpPr>
                  <a:spLocks noChangeArrowheads="1"/>
                </p:cNvSpPr>
                <p:nvPr/>
              </p:nvSpPr>
              <p:spPr bwMode="auto">
                <a:xfrm>
                  <a:off x="37" y="1315"/>
                  <a:ext cx="57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p+i,a+i</a:t>
                  </a:r>
                  <a:endParaRPr lang="zh-CN" altLang="en-US"/>
                </a:p>
              </p:txBody>
            </p:sp>
            <p:sp>
              <p:nvSpPr>
                <p:cNvPr id="27686" name="Line 51"/>
                <p:cNvSpPr>
                  <a:spLocks noChangeShapeType="1"/>
                </p:cNvSpPr>
                <p:nvPr/>
              </p:nvSpPr>
              <p:spPr bwMode="auto">
                <a:xfrm>
                  <a:off x="615" y="2498"/>
                  <a:ext cx="367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87" name="Text Box 52"/>
                <p:cNvSpPr>
                  <a:spLocks noChangeArrowheads="1"/>
                </p:cNvSpPr>
                <p:nvPr/>
              </p:nvSpPr>
              <p:spPr bwMode="auto">
                <a:xfrm>
                  <a:off x="0" y="2359"/>
                  <a:ext cx="64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p+9,a+9</a:t>
                  </a:r>
                  <a:endParaRPr lang="zh-CN" altLang="en-US"/>
                </a:p>
              </p:txBody>
            </p:sp>
          </p:grpSp>
          <p:sp>
            <p:nvSpPr>
              <p:cNvPr id="27688" name="Text Box 53"/>
              <p:cNvSpPr>
                <a:spLocks noChangeArrowheads="1"/>
              </p:cNvSpPr>
              <p:nvPr/>
            </p:nvSpPr>
            <p:spPr bwMode="auto">
              <a:xfrm>
                <a:off x="1447" y="888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</p:grpSp>
        <p:sp>
          <p:nvSpPr>
            <p:cNvPr id="27689" name="Line 54"/>
            <p:cNvSpPr>
              <a:spLocks noChangeShapeType="1"/>
            </p:cNvSpPr>
            <p:nvPr/>
          </p:nvSpPr>
          <p:spPr bwMode="auto">
            <a:xfrm>
              <a:off x="960" y="349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0" name="Line 55"/>
            <p:cNvSpPr>
              <a:spLocks noChangeShapeType="1"/>
            </p:cNvSpPr>
            <p:nvPr/>
          </p:nvSpPr>
          <p:spPr bwMode="auto">
            <a:xfrm>
              <a:off x="960" y="592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1" name="Line 56"/>
            <p:cNvSpPr>
              <a:spLocks noChangeShapeType="1"/>
            </p:cNvSpPr>
            <p:nvPr/>
          </p:nvSpPr>
          <p:spPr bwMode="auto">
            <a:xfrm>
              <a:off x="960" y="813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2" name="Line 57"/>
            <p:cNvSpPr>
              <a:spLocks noChangeShapeType="1"/>
            </p:cNvSpPr>
            <p:nvPr/>
          </p:nvSpPr>
          <p:spPr bwMode="auto">
            <a:xfrm>
              <a:off x="960" y="1046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3" name="Line 58"/>
            <p:cNvSpPr>
              <a:spLocks noChangeShapeType="1"/>
            </p:cNvSpPr>
            <p:nvPr/>
          </p:nvSpPr>
          <p:spPr bwMode="auto">
            <a:xfrm>
              <a:off x="960" y="1288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4" name="Line 59"/>
            <p:cNvSpPr>
              <a:spLocks noChangeShapeType="1"/>
            </p:cNvSpPr>
            <p:nvPr/>
          </p:nvSpPr>
          <p:spPr bwMode="auto">
            <a:xfrm>
              <a:off x="960" y="1532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5" name="Line 60"/>
            <p:cNvSpPr>
              <a:spLocks noChangeShapeType="1"/>
            </p:cNvSpPr>
            <p:nvPr/>
          </p:nvSpPr>
          <p:spPr bwMode="auto">
            <a:xfrm>
              <a:off x="960" y="2052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6" name="Line 61"/>
            <p:cNvSpPr>
              <a:spLocks noChangeShapeType="1"/>
            </p:cNvSpPr>
            <p:nvPr/>
          </p:nvSpPr>
          <p:spPr bwMode="auto">
            <a:xfrm>
              <a:off x="960" y="2295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7" name="Line 62"/>
            <p:cNvSpPr>
              <a:spLocks noChangeShapeType="1"/>
            </p:cNvSpPr>
            <p:nvPr/>
          </p:nvSpPr>
          <p:spPr bwMode="auto">
            <a:xfrm>
              <a:off x="960" y="2539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8" name="Line 63"/>
            <p:cNvSpPr>
              <a:spLocks noChangeShapeType="1"/>
            </p:cNvSpPr>
            <p:nvPr/>
          </p:nvSpPr>
          <p:spPr bwMode="auto">
            <a:xfrm>
              <a:off x="960" y="1776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28675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28676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8677" name="Rectangle 15"/>
          <p:cNvSpPr>
            <a:spLocks noChangeArrowheads="1"/>
          </p:cNvSpPr>
          <p:nvPr/>
        </p:nvSpPr>
        <p:spPr bwMode="auto">
          <a:xfrm>
            <a:off x="250825" y="692150"/>
            <a:ext cx="8531225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endParaRPr lang="zh-CN" altLang="en-US" sz="3200">
              <a:solidFill>
                <a:srgbClr val="007A77"/>
              </a:solidFill>
              <a:latin typeface="Arial" pitchFamily="34" charset="0"/>
              <a:sym typeface="Arial" pitchFamily="34" charset="0"/>
            </a:endParaRPr>
          </a:p>
          <a:p>
            <a:pPr marL="742950" lvl="1" indent="-285750">
              <a:spcBef>
                <a:spcPct val="20000"/>
              </a:spcBef>
              <a:buClr>
                <a:srgbClr val="9900CC"/>
              </a:buClr>
              <a:buSzPct val="95000"/>
              <a:buFont typeface="Wingdings" pitchFamily="2" charset="2"/>
              <a:buChar char=""/>
            </a:pPr>
            <a:r>
              <a:rPr lang="en-US" sz="2800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 </a:t>
            </a: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指向数组元素的指针变量</a:t>
            </a:r>
            <a:endParaRPr lang="zh-CN" altLang="en-US"/>
          </a:p>
        </p:txBody>
      </p:sp>
      <p:sp>
        <p:nvSpPr>
          <p:cNvPr id="28678" name="Text Box 16"/>
          <p:cNvSpPr>
            <a:spLocks noChangeArrowheads="1"/>
          </p:cNvSpPr>
          <p:nvPr/>
        </p:nvSpPr>
        <p:spPr bwMode="auto">
          <a:xfrm>
            <a:off x="1331913" y="2060575"/>
            <a:ext cx="29527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例  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int   array[10];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int   *p;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</a:t>
            </a:r>
            <a:r>
              <a:rPr lang="en-US">
                <a:solidFill>
                  <a:schemeClr val="tx2"/>
                </a:solidFill>
                <a:sym typeface="Arial" pitchFamily="34" charset="0"/>
              </a:rPr>
              <a:t>p=&amp;array[0];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</a:t>
            </a:r>
            <a:endParaRPr lang="zh-CN" altLang="en-US"/>
          </a:p>
        </p:txBody>
      </p:sp>
      <p:grpSp>
        <p:nvGrpSpPr>
          <p:cNvPr id="28679" name="Group 17"/>
          <p:cNvGrpSpPr>
            <a:grpSpLocks/>
          </p:cNvGrpSpPr>
          <p:nvPr/>
        </p:nvGrpSpPr>
        <p:grpSpPr bwMode="auto">
          <a:xfrm>
            <a:off x="5730875" y="1200150"/>
            <a:ext cx="3413125" cy="3771900"/>
            <a:chOff x="0" y="0"/>
            <a:chExt cx="2150" cy="2376"/>
          </a:xfrm>
        </p:grpSpPr>
        <p:grpSp>
          <p:nvGrpSpPr>
            <p:cNvPr id="28680" name="Group 18"/>
            <p:cNvGrpSpPr>
              <a:grpSpLocks/>
            </p:cNvGrpSpPr>
            <p:nvPr/>
          </p:nvGrpSpPr>
          <p:grpSpPr bwMode="auto">
            <a:xfrm>
              <a:off x="156" y="0"/>
              <a:ext cx="1613" cy="2376"/>
              <a:chOff x="0" y="0"/>
              <a:chExt cx="1613" cy="2376"/>
            </a:xfrm>
          </p:grpSpPr>
          <p:grpSp>
            <p:nvGrpSpPr>
              <p:cNvPr id="28681" name="Group 19"/>
              <p:cNvGrpSpPr>
                <a:grpSpLocks/>
              </p:cNvGrpSpPr>
              <p:nvPr/>
            </p:nvGrpSpPr>
            <p:grpSpPr bwMode="auto">
              <a:xfrm>
                <a:off x="677" y="0"/>
                <a:ext cx="936" cy="2376"/>
                <a:chOff x="0" y="0"/>
                <a:chExt cx="936" cy="2376"/>
              </a:xfrm>
            </p:grpSpPr>
            <p:sp>
              <p:nvSpPr>
                <p:cNvPr id="28682" name="AutoShape 20"/>
                <p:cNvSpPr>
                  <a:spLocks/>
                </p:cNvSpPr>
                <p:nvPr/>
              </p:nvSpPr>
              <p:spPr bwMode="auto">
                <a:xfrm>
                  <a:off x="0" y="0"/>
                  <a:ext cx="936" cy="2376"/>
                </a:xfrm>
                <a:prstGeom prst="foldedCorner">
                  <a:avLst>
                    <a:gd name="adj" fmla="val 13741"/>
                  </a:avLst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pPr algn="ctr"/>
                  <a:endParaRPr lang="zh-CN" altLang="en-US">
                    <a:solidFill>
                      <a:srgbClr val="0000FF"/>
                    </a:solidFill>
                    <a:ea typeface="隶书" pitchFamily="49" charset="-122"/>
                  </a:endParaRPr>
                </a:p>
              </p:txBody>
            </p:sp>
            <p:sp>
              <p:nvSpPr>
                <p:cNvPr id="28683" name="Line 21"/>
                <p:cNvSpPr>
                  <a:spLocks noChangeShapeType="1"/>
                </p:cNvSpPr>
                <p:nvPr/>
              </p:nvSpPr>
              <p:spPr bwMode="auto">
                <a:xfrm>
                  <a:off x="0" y="312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84" name="Line 22"/>
                <p:cNvSpPr>
                  <a:spLocks noChangeShapeType="1"/>
                </p:cNvSpPr>
                <p:nvPr/>
              </p:nvSpPr>
              <p:spPr bwMode="auto">
                <a:xfrm>
                  <a:off x="0" y="540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85" name="Line 23"/>
                <p:cNvSpPr>
                  <a:spLocks noChangeShapeType="1"/>
                </p:cNvSpPr>
                <p:nvPr/>
              </p:nvSpPr>
              <p:spPr bwMode="auto">
                <a:xfrm>
                  <a:off x="0" y="768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86" name="Line 24"/>
                <p:cNvSpPr>
                  <a:spLocks noChangeShapeType="1"/>
                </p:cNvSpPr>
                <p:nvPr/>
              </p:nvSpPr>
              <p:spPr bwMode="auto">
                <a:xfrm>
                  <a:off x="0" y="996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87" name="Line 25"/>
                <p:cNvSpPr>
                  <a:spLocks noChangeShapeType="1"/>
                </p:cNvSpPr>
                <p:nvPr/>
              </p:nvSpPr>
              <p:spPr bwMode="auto">
                <a:xfrm>
                  <a:off x="0" y="1224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88" name="Line 26"/>
                <p:cNvSpPr>
                  <a:spLocks noChangeShapeType="1"/>
                </p:cNvSpPr>
                <p:nvPr/>
              </p:nvSpPr>
              <p:spPr bwMode="auto">
                <a:xfrm>
                  <a:off x="0" y="1452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89" name="Line 27"/>
                <p:cNvSpPr>
                  <a:spLocks noChangeShapeType="1"/>
                </p:cNvSpPr>
                <p:nvPr/>
              </p:nvSpPr>
              <p:spPr bwMode="auto">
                <a:xfrm>
                  <a:off x="0" y="1680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0" name="Line 28"/>
                <p:cNvSpPr>
                  <a:spLocks noChangeShapeType="1"/>
                </p:cNvSpPr>
                <p:nvPr/>
              </p:nvSpPr>
              <p:spPr bwMode="auto">
                <a:xfrm>
                  <a:off x="0" y="1908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1" name="Line 29"/>
                <p:cNvSpPr>
                  <a:spLocks noChangeShapeType="1"/>
                </p:cNvSpPr>
                <p:nvPr/>
              </p:nvSpPr>
              <p:spPr bwMode="auto">
                <a:xfrm>
                  <a:off x="576" y="996"/>
                  <a:ext cx="36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8692" name="Group 30"/>
              <p:cNvGrpSpPr>
                <a:grpSpLocks/>
              </p:cNvGrpSpPr>
              <p:nvPr/>
            </p:nvGrpSpPr>
            <p:grpSpPr bwMode="auto">
              <a:xfrm>
                <a:off x="677" y="420"/>
                <a:ext cx="60" cy="1368"/>
                <a:chOff x="0" y="0"/>
                <a:chExt cx="60" cy="1368"/>
              </a:xfrm>
            </p:grpSpPr>
            <p:sp>
              <p:nvSpPr>
                <p:cNvPr id="28693" name="Line 31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4" name="Line 32"/>
                <p:cNvSpPr>
                  <a:spLocks noChangeShapeType="1"/>
                </p:cNvSpPr>
                <p:nvPr/>
              </p:nvSpPr>
              <p:spPr bwMode="auto">
                <a:xfrm>
                  <a:off x="0" y="456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5" name="Line 33"/>
                <p:cNvSpPr>
                  <a:spLocks noChangeShapeType="1"/>
                </p:cNvSpPr>
                <p:nvPr/>
              </p:nvSpPr>
              <p:spPr bwMode="auto">
                <a:xfrm>
                  <a:off x="0" y="684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6" name="Line 34"/>
                <p:cNvSpPr>
                  <a:spLocks noChangeShapeType="1"/>
                </p:cNvSpPr>
                <p:nvPr/>
              </p:nvSpPr>
              <p:spPr bwMode="auto">
                <a:xfrm>
                  <a:off x="0" y="912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7" name="Line 35"/>
                <p:cNvSpPr>
                  <a:spLocks noChangeShapeType="1"/>
                </p:cNvSpPr>
                <p:nvPr/>
              </p:nvSpPr>
              <p:spPr bwMode="auto">
                <a:xfrm>
                  <a:off x="0" y="114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8" name="Line 36"/>
                <p:cNvSpPr>
                  <a:spLocks noChangeShapeType="1"/>
                </p:cNvSpPr>
                <p:nvPr/>
              </p:nvSpPr>
              <p:spPr bwMode="auto">
                <a:xfrm>
                  <a:off x="0" y="136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9" name="Line 37"/>
                <p:cNvSpPr>
                  <a:spLocks noChangeShapeType="1"/>
                </p:cNvSpPr>
                <p:nvPr/>
              </p:nvSpPr>
              <p:spPr bwMode="auto">
                <a:xfrm>
                  <a:off x="0" y="22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8700" name="Group 38"/>
              <p:cNvGrpSpPr>
                <a:grpSpLocks/>
              </p:cNvGrpSpPr>
              <p:nvPr/>
            </p:nvGrpSpPr>
            <p:grpSpPr bwMode="auto">
              <a:xfrm>
                <a:off x="1541" y="432"/>
                <a:ext cx="60" cy="1368"/>
                <a:chOff x="0" y="0"/>
                <a:chExt cx="60" cy="1368"/>
              </a:xfrm>
            </p:grpSpPr>
            <p:sp>
              <p:nvSpPr>
                <p:cNvPr id="28701" name="Line 39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702" name="Line 40"/>
                <p:cNvSpPr>
                  <a:spLocks noChangeShapeType="1"/>
                </p:cNvSpPr>
                <p:nvPr/>
              </p:nvSpPr>
              <p:spPr bwMode="auto">
                <a:xfrm>
                  <a:off x="0" y="456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703" name="Line 41"/>
                <p:cNvSpPr>
                  <a:spLocks noChangeShapeType="1"/>
                </p:cNvSpPr>
                <p:nvPr/>
              </p:nvSpPr>
              <p:spPr bwMode="auto">
                <a:xfrm>
                  <a:off x="0" y="684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704" name="Line 42"/>
                <p:cNvSpPr>
                  <a:spLocks noChangeShapeType="1"/>
                </p:cNvSpPr>
                <p:nvPr/>
              </p:nvSpPr>
              <p:spPr bwMode="auto">
                <a:xfrm>
                  <a:off x="0" y="912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705" name="Line 43"/>
                <p:cNvSpPr>
                  <a:spLocks noChangeShapeType="1"/>
                </p:cNvSpPr>
                <p:nvPr/>
              </p:nvSpPr>
              <p:spPr bwMode="auto">
                <a:xfrm>
                  <a:off x="0" y="114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706" name="Line 44"/>
                <p:cNvSpPr>
                  <a:spLocks noChangeShapeType="1"/>
                </p:cNvSpPr>
                <p:nvPr/>
              </p:nvSpPr>
              <p:spPr bwMode="auto">
                <a:xfrm>
                  <a:off x="0" y="136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707" name="Line 45"/>
                <p:cNvSpPr>
                  <a:spLocks noChangeShapeType="1"/>
                </p:cNvSpPr>
                <p:nvPr/>
              </p:nvSpPr>
              <p:spPr bwMode="auto">
                <a:xfrm>
                  <a:off x="0" y="22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8708" name="Text Box 46"/>
              <p:cNvSpPr>
                <a:spLocks noChangeArrowheads="1"/>
              </p:cNvSpPr>
              <p:nvPr/>
            </p:nvSpPr>
            <p:spPr bwMode="auto">
              <a:xfrm>
                <a:off x="0" y="264"/>
                <a:ext cx="7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array[0]</a:t>
                </a:r>
                <a:endParaRPr lang="zh-CN" altLang="en-US"/>
              </a:p>
            </p:txBody>
          </p:sp>
          <p:sp>
            <p:nvSpPr>
              <p:cNvPr id="28709" name="Text Box 47"/>
              <p:cNvSpPr>
                <a:spLocks noChangeArrowheads="1"/>
              </p:cNvSpPr>
              <p:nvPr/>
            </p:nvSpPr>
            <p:spPr bwMode="auto">
              <a:xfrm>
                <a:off x="0" y="490"/>
                <a:ext cx="7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array[1]</a:t>
                </a:r>
                <a:endParaRPr lang="zh-CN" altLang="en-US"/>
              </a:p>
            </p:txBody>
          </p:sp>
          <p:sp>
            <p:nvSpPr>
              <p:cNvPr id="28710" name="Text Box 48"/>
              <p:cNvSpPr>
                <a:spLocks noChangeArrowheads="1"/>
              </p:cNvSpPr>
              <p:nvPr/>
            </p:nvSpPr>
            <p:spPr bwMode="auto">
              <a:xfrm>
                <a:off x="0" y="716"/>
                <a:ext cx="7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array[2]</a:t>
                </a:r>
                <a:endParaRPr lang="zh-CN" altLang="en-US"/>
              </a:p>
            </p:txBody>
          </p:sp>
          <p:sp>
            <p:nvSpPr>
              <p:cNvPr id="28711" name="Text Box 49"/>
              <p:cNvSpPr>
                <a:spLocks noChangeArrowheads="1"/>
              </p:cNvSpPr>
              <p:nvPr/>
            </p:nvSpPr>
            <p:spPr bwMode="auto">
              <a:xfrm>
                <a:off x="0" y="942"/>
                <a:ext cx="7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array[3]</a:t>
                </a:r>
                <a:endParaRPr lang="zh-CN" altLang="en-US"/>
              </a:p>
            </p:txBody>
          </p:sp>
          <p:sp>
            <p:nvSpPr>
              <p:cNvPr id="28712" name="Text Box 50"/>
              <p:cNvSpPr>
                <a:spLocks noChangeArrowheads="1"/>
              </p:cNvSpPr>
              <p:nvPr/>
            </p:nvSpPr>
            <p:spPr bwMode="auto">
              <a:xfrm>
                <a:off x="0" y="1404"/>
                <a:ext cx="7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array[9]</a:t>
                </a:r>
                <a:endParaRPr lang="zh-CN" altLang="en-US"/>
              </a:p>
            </p:txBody>
          </p:sp>
          <p:sp>
            <p:nvSpPr>
              <p:cNvPr id="28713" name="Text Box 51"/>
              <p:cNvSpPr>
                <a:spLocks noChangeArrowheads="1"/>
              </p:cNvSpPr>
              <p:nvPr/>
            </p:nvSpPr>
            <p:spPr bwMode="auto">
              <a:xfrm>
                <a:off x="997" y="1267"/>
                <a:ext cx="344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...</a:t>
                </a:r>
                <a:endParaRPr lang="zh-CN" altLang="en-US"/>
              </a:p>
            </p:txBody>
          </p:sp>
        </p:grpSp>
        <p:sp>
          <p:nvSpPr>
            <p:cNvPr id="28714" name="Text Box 52"/>
            <p:cNvSpPr>
              <a:spLocks noChangeArrowheads="1"/>
            </p:cNvSpPr>
            <p:nvPr/>
          </p:nvSpPr>
          <p:spPr bwMode="auto">
            <a:xfrm>
              <a:off x="0" y="1608"/>
              <a:ext cx="8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 sz="2000">
                  <a:solidFill>
                    <a:srgbClr val="007A77"/>
                  </a:solidFill>
                  <a:ea typeface="隶书" pitchFamily="49" charset="-122"/>
                </a:rPr>
                <a:t>整型指针</a:t>
              </a:r>
              <a:r>
                <a:rPr lang="en-US">
                  <a:solidFill>
                    <a:srgbClr val="0000FF"/>
                  </a:solidFill>
                  <a:ea typeface="隶书" pitchFamily="49" charset="-122"/>
                </a:rPr>
                <a:t>p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28715" name="Text Box 53"/>
            <p:cNvSpPr>
              <a:spLocks noChangeArrowheads="1"/>
            </p:cNvSpPr>
            <p:nvPr/>
          </p:nvSpPr>
          <p:spPr bwMode="auto">
            <a:xfrm>
              <a:off x="902" y="1651"/>
              <a:ext cx="75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336600"/>
                  </a:solidFill>
                  <a:ea typeface="隶书" pitchFamily="49" charset="-122"/>
                </a:rPr>
                <a:t>&amp;array[0]</a:t>
              </a:r>
              <a:endParaRPr lang="en-US" sz="2000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grpSp>
          <p:nvGrpSpPr>
            <p:cNvPr id="28716" name="Group 54"/>
            <p:cNvGrpSpPr>
              <a:grpSpLocks/>
            </p:cNvGrpSpPr>
            <p:nvPr/>
          </p:nvGrpSpPr>
          <p:grpSpPr bwMode="auto">
            <a:xfrm>
              <a:off x="1733" y="270"/>
              <a:ext cx="417" cy="288"/>
              <a:chOff x="0" y="0"/>
              <a:chExt cx="417" cy="288"/>
            </a:xfrm>
          </p:grpSpPr>
          <p:sp>
            <p:nvSpPr>
              <p:cNvPr id="28717" name="Line 55"/>
              <p:cNvSpPr>
                <a:spLocks noChangeShapeType="1"/>
              </p:cNvSpPr>
              <p:nvPr/>
            </p:nvSpPr>
            <p:spPr bwMode="auto">
              <a:xfrm flipH="1">
                <a:off x="0" y="156"/>
                <a:ext cx="264" cy="1"/>
              </a:xfrm>
              <a:prstGeom prst="line">
                <a:avLst/>
              </a:prstGeom>
              <a:noFill/>
              <a:ln w="38100" cmpd="sng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8718" name="Text Box 56"/>
              <p:cNvSpPr>
                <a:spLocks noChangeArrowheads="1"/>
              </p:cNvSpPr>
              <p:nvPr/>
            </p:nvSpPr>
            <p:spPr bwMode="auto">
              <a:xfrm>
                <a:off x="207" y="0"/>
                <a:ext cx="21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FF"/>
                    </a:solidFill>
                    <a:ea typeface="隶书" pitchFamily="49" charset="-122"/>
                  </a:rPr>
                  <a:t>p</a:t>
                </a:r>
                <a:endParaRPr lang="en-US">
                  <a:solidFill>
                    <a:srgbClr val="007A77"/>
                  </a:solidFill>
                  <a:ea typeface="隶书" pitchFamily="49" charset="-122"/>
                </a:endParaRPr>
              </a:p>
            </p:txBody>
          </p:sp>
        </p:grpSp>
      </p:grpSp>
      <p:sp>
        <p:nvSpPr>
          <p:cNvPr id="28719" name="Rectangle 57"/>
          <p:cNvSpPr>
            <a:spLocks/>
          </p:cNvSpPr>
          <p:nvPr/>
        </p:nvSpPr>
        <p:spPr bwMode="auto">
          <a:xfrm>
            <a:off x="400050" y="4949825"/>
            <a:ext cx="5095875" cy="495300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>
                <a:solidFill>
                  <a:srgbClr val="0000FF"/>
                </a:solidFill>
                <a:ea typeface="隶书" pitchFamily="49" charset="-122"/>
              </a:rPr>
              <a:t>数组名</a:t>
            </a:r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是表示数组</a:t>
            </a:r>
            <a:r>
              <a:rPr lang="zh-CN" altLang="en-US">
                <a:solidFill>
                  <a:srgbClr val="336600"/>
                </a:solidFill>
                <a:ea typeface="隶书" pitchFamily="49" charset="-122"/>
              </a:rPr>
              <a:t>首地</a:t>
            </a:r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址的</a:t>
            </a:r>
            <a:r>
              <a:rPr lang="zh-CN" altLang="en-US">
                <a:solidFill>
                  <a:srgbClr val="FF3300"/>
                </a:solidFill>
                <a:ea typeface="隶书" pitchFamily="49" charset="-122"/>
              </a:rPr>
              <a:t>地址常量</a:t>
            </a:r>
            <a:endParaRPr lang="zh-CN" altLang="en-US">
              <a:solidFill>
                <a:srgbClr val="007A77"/>
              </a:solidFill>
              <a:ea typeface="隶书" pitchFamily="49" charset="-122"/>
            </a:endParaRPr>
          </a:p>
        </p:txBody>
      </p:sp>
      <p:sp>
        <p:nvSpPr>
          <p:cNvPr id="28720" name="Rectangle 58"/>
          <p:cNvSpPr>
            <a:spLocks noChangeArrowheads="1"/>
          </p:cNvSpPr>
          <p:nvPr/>
        </p:nvSpPr>
        <p:spPr bwMode="auto">
          <a:xfrm>
            <a:off x="1066800" y="381000"/>
            <a:ext cx="777240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sz="44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§8.3 </a:t>
            </a:r>
            <a:r>
              <a:rPr lang="zh-CN" altLang="en-US" sz="44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指针与数组</a:t>
            </a:r>
            <a:endParaRPr lang="zh-CN" altLang="en-US"/>
          </a:p>
        </p:txBody>
      </p:sp>
      <p:sp>
        <p:nvSpPr>
          <p:cNvPr id="28721" name="Text Box 65"/>
          <p:cNvSpPr>
            <a:spLocks noChangeArrowheads="1"/>
          </p:cNvSpPr>
          <p:nvPr/>
        </p:nvSpPr>
        <p:spPr bwMode="auto">
          <a:xfrm>
            <a:off x="1547813" y="3284538"/>
            <a:ext cx="2016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或者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>
                <a:solidFill>
                  <a:schemeClr val="tx2"/>
                </a:solidFill>
                <a:sym typeface="Arial" pitchFamily="34" charset="0"/>
              </a:rPr>
              <a:t>p=array;</a:t>
            </a:r>
            <a:endParaRPr lang="zh-CN" altLang="en-US"/>
          </a:p>
        </p:txBody>
      </p:sp>
      <p:sp>
        <p:nvSpPr>
          <p:cNvPr id="28722" name="Text Box 66"/>
          <p:cNvSpPr>
            <a:spLocks noChangeArrowheads="1"/>
          </p:cNvSpPr>
          <p:nvPr/>
        </p:nvSpPr>
        <p:spPr bwMode="auto">
          <a:xfrm>
            <a:off x="1547813" y="3716338"/>
            <a:ext cx="37449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或者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int  *p=&amp;array[0];</a:t>
            </a:r>
            <a:endParaRPr lang="en-US">
              <a:solidFill>
                <a:schemeClr val="tx2"/>
              </a:solidFill>
              <a:sym typeface="Arial" pitchFamily="34" charset="0"/>
            </a:endParaRPr>
          </a:p>
        </p:txBody>
      </p:sp>
      <p:sp>
        <p:nvSpPr>
          <p:cNvPr id="28723" name="Text Box 67"/>
          <p:cNvSpPr>
            <a:spLocks noChangeArrowheads="1"/>
          </p:cNvSpPr>
          <p:nvPr/>
        </p:nvSpPr>
        <p:spPr bwMode="auto">
          <a:xfrm>
            <a:off x="1547813" y="4149725"/>
            <a:ext cx="280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或者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int   *p=array;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29699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29700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9701" name="Group 16"/>
          <p:cNvGrpSpPr>
            <a:grpSpLocks/>
          </p:cNvGrpSpPr>
          <p:nvPr/>
        </p:nvGrpSpPr>
        <p:grpSpPr bwMode="auto">
          <a:xfrm>
            <a:off x="838200" y="990600"/>
            <a:ext cx="3249613" cy="4705350"/>
            <a:chOff x="0" y="0"/>
            <a:chExt cx="2047" cy="2964"/>
          </a:xfrm>
        </p:grpSpPr>
        <p:grpSp>
          <p:nvGrpSpPr>
            <p:cNvPr id="29702" name="Group 17"/>
            <p:cNvGrpSpPr>
              <a:grpSpLocks/>
            </p:cNvGrpSpPr>
            <p:nvPr/>
          </p:nvGrpSpPr>
          <p:grpSpPr bwMode="auto">
            <a:xfrm>
              <a:off x="444" y="252"/>
              <a:ext cx="936" cy="2376"/>
              <a:chOff x="0" y="0"/>
              <a:chExt cx="936" cy="2376"/>
            </a:xfrm>
          </p:grpSpPr>
          <p:sp>
            <p:nvSpPr>
              <p:cNvPr id="29703" name="AutoShape 18"/>
              <p:cNvSpPr>
                <a:spLocks/>
              </p:cNvSpPr>
              <p:nvPr/>
            </p:nvSpPr>
            <p:spPr bwMode="auto">
              <a:xfrm>
                <a:off x="0" y="0"/>
                <a:ext cx="936" cy="2376"/>
              </a:xfrm>
              <a:prstGeom prst="foldedCorner">
                <a:avLst>
                  <a:gd name="adj" fmla="val 13741"/>
                </a:avLst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/>
                <a:endParaRPr lang="zh-CN" altLang="en-US">
                  <a:solidFill>
                    <a:srgbClr val="0000FF"/>
                  </a:solidFill>
                  <a:ea typeface="隶书" pitchFamily="49" charset="-122"/>
                </a:endParaRPr>
              </a:p>
            </p:txBody>
          </p:sp>
          <p:sp>
            <p:nvSpPr>
              <p:cNvPr id="29704" name="Line 19"/>
              <p:cNvSpPr>
                <a:spLocks noChangeShapeType="1"/>
              </p:cNvSpPr>
              <p:nvPr/>
            </p:nvSpPr>
            <p:spPr bwMode="auto">
              <a:xfrm>
                <a:off x="0" y="312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05" name="Line 20"/>
              <p:cNvSpPr>
                <a:spLocks noChangeShapeType="1"/>
              </p:cNvSpPr>
              <p:nvPr/>
            </p:nvSpPr>
            <p:spPr bwMode="auto">
              <a:xfrm>
                <a:off x="0" y="540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06" name="Line 21"/>
              <p:cNvSpPr>
                <a:spLocks noChangeShapeType="1"/>
              </p:cNvSpPr>
              <p:nvPr/>
            </p:nvSpPr>
            <p:spPr bwMode="auto">
              <a:xfrm>
                <a:off x="0" y="768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07" name="Line 22"/>
              <p:cNvSpPr>
                <a:spLocks noChangeShapeType="1"/>
              </p:cNvSpPr>
              <p:nvPr/>
            </p:nvSpPr>
            <p:spPr bwMode="auto">
              <a:xfrm>
                <a:off x="0" y="996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08" name="Line 23"/>
              <p:cNvSpPr>
                <a:spLocks noChangeShapeType="1"/>
              </p:cNvSpPr>
              <p:nvPr/>
            </p:nvSpPr>
            <p:spPr bwMode="auto">
              <a:xfrm>
                <a:off x="0" y="1224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09" name="Line 24"/>
              <p:cNvSpPr>
                <a:spLocks noChangeShapeType="1"/>
              </p:cNvSpPr>
              <p:nvPr/>
            </p:nvSpPr>
            <p:spPr bwMode="auto">
              <a:xfrm>
                <a:off x="0" y="1452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10" name="Line 25"/>
              <p:cNvSpPr>
                <a:spLocks noChangeShapeType="1"/>
              </p:cNvSpPr>
              <p:nvPr/>
            </p:nvSpPr>
            <p:spPr bwMode="auto">
              <a:xfrm>
                <a:off x="0" y="1680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11" name="Line 26"/>
              <p:cNvSpPr>
                <a:spLocks noChangeShapeType="1"/>
              </p:cNvSpPr>
              <p:nvPr/>
            </p:nvSpPr>
            <p:spPr bwMode="auto">
              <a:xfrm>
                <a:off x="0" y="1908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12" name="Line 27"/>
              <p:cNvSpPr>
                <a:spLocks noChangeShapeType="1"/>
              </p:cNvSpPr>
              <p:nvPr/>
            </p:nvSpPr>
            <p:spPr bwMode="auto">
              <a:xfrm>
                <a:off x="576" y="996"/>
                <a:ext cx="3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9713" name="Group 28"/>
            <p:cNvGrpSpPr>
              <a:grpSpLocks/>
            </p:cNvGrpSpPr>
            <p:nvPr/>
          </p:nvGrpSpPr>
          <p:grpSpPr bwMode="auto">
            <a:xfrm>
              <a:off x="444" y="672"/>
              <a:ext cx="60" cy="1368"/>
              <a:chOff x="0" y="0"/>
              <a:chExt cx="60" cy="1368"/>
            </a:xfrm>
          </p:grpSpPr>
          <p:sp>
            <p:nvSpPr>
              <p:cNvPr id="29714" name="Line 29"/>
              <p:cNvSpPr>
                <a:spLocks noChangeShapeType="1"/>
              </p:cNvSpPr>
              <p:nvPr/>
            </p:nvSpPr>
            <p:spPr bwMode="auto">
              <a:xfrm>
                <a:off x="0" y="0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15" name="Line 30"/>
              <p:cNvSpPr>
                <a:spLocks noChangeShapeType="1"/>
              </p:cNvSpPr>
              <p:nvPr/>
            </p:nvSpPr>
            <p:spPr bwMode="auto">
              <a:xfrm>
                <a:off x="0" y="456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16" name="Line 31"/>
              <p:cNvSpPr>
                <a:spLocks noChangeShapeType="1"/>
              </p:cNvSpPr>
              <p:nvPr/>
            </p:nvSpPr>
            <p:spPr bwMode="auto">
              <a:xfrm>
                <a:off x="0" y="684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17" name="Line 32"/>
              <p:cNvSpPr>
                <a:spLocks noChangeShapeType="1"/>
              </p:cNvSpPr>
              <p:nvPr/>
            </p:nvSpPr>
            <p:spPr bwMode="auto">
              <a:xfrm>
                <a:off x="0" y="912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18" name="Line 33"/>
              <p:cNvSpPr>
                <a:spLocks noChangeShapeType="1"/>
              </p:cNvSpPr>
              <p:nvPr/>
            </p:nvSpPr>
            <p:spPr bwMode="auto">
              <a:xfrm>
                <a:off x="0" y="1140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19" name="Line 34"/>
              <p:cNvSpPr>
                <a:spLocks noChangeShapeType="1"/>
              </p:cNvSpPr>
              <p:nvPr/>
            </p:nvSpPr>
            <p:spPr bwMode="auto">
              <a:xfrm>
                <a:off x="0" y="1368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20" name="Line 35"/>
              <p:cNvSpPr>
                <a:spLocks noChangeShapeType="1"/>
              </p:cNvSpPr>
              <p:nvPr/>
            </p:nvSpPr>
            <p:spPr bwMode="auto">
              <a:xfrm>
                <a:off x="0" y="228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9721" name="Group 36"/>
            <p:cNvGrpSpPr>
              <a:grpSpLocks/>
            </p:cNvGrpSpPr>
            <p:nvPr/>
          </p:nvGrpSpPr>
          <p:grpSpPr bwMode="auto">
            <a:xfrm>
              <a:off x="1308" y="684"/>
              <a:ext cx="60" cy="1368"/>
              <a:chOff x="0" y="0"/>
              <a:chExt cx="60" cy="1368"/>
            </a:xfrm>
          </p:grpSpPr>
          <p:sp>
            <p:nvSpPr>
              <p:cNvPr id="29722" name="Line 37"/>
              <p:cNvSpPr>
                <a:spLocks noChangeShapeType="1"/>
              </p:cNvSpPr>
              <p:nvPr/>
            </p:nvSpPr>
            <p:spPr bwMode="auto">
              <a:xfrm>
                <a:off x="0" y="0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23" name="Line 38"/>
              <p:cNvSpPr>
                <a:spLocks noChangeShapeType="1"/>
              </p:cNvSpPr>
              <p:nvPr/>
            </p:nvSpPr>
            <p:spPr bwMode="auto">
              <a:xfrm>
                <a:off x="0" y="456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24" name="Line 39"/>
              <p:cNvSpPr>
                <a:spLocks noChangeShapeType="1"/>
              </p:cNvSpPr>
              <p:nvPr/>
            </p:nvSpPr>
            <p:spPr bwMode="auto">
              <a:xfrm>
                <a:off x="0" y="684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25" name="Line 40"/>
              <p:cNvSpPr>
                <a:spLocks noChangeShapeType="1"/>
              </p:cNvSpPr>
              <p:nvPr/>
            </p:nvSpPr>
            <p:spPr bwMode="auto">
              <a:xfrm>
                <a:off x="0" y="912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26" name="Line 41"/>
              <p:cNvSpPr>
                <a:spLocks noChangeShapeType="1"/>
              </p:cNvSpPr>
              <p:nvPr/>
            </p:nvSpPr>
            <p:spPr bwMode="auto">
              <a:xfrm>
                <a:off x="0" y="1140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27" name="Line 42"/>
              <p:cNvSpPr>
                <a:spLocks noChangeShapeType="1"/>
              </p:cNvSpPr>
              <p:nvPr/>
            </p:nvSpPr>
            <p:spPr bwMode="auto">
              <a:xfrm>
                <a:off x="0" y="1368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28" name="Line 43"/>
              <p:cNvSpPr>
                <a:spLocks noChangeShapeType="1"/>
              </p:cNvSpPr>
              <p:nvPr/>
            </p:nvSpPr>
            <p:spPr bwMode="auto">
              <a:xfrm>
                <a:off x="0" y="228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9729" name="Group 44"/>
            <p:cNvGrpSpPr>
              <a:grpSpLocks/>
            </p:cNvGrpSpPr>
            <p:nvPr/>
          </p:nvGrpSpPr>
          <p:grpSpPr bwMode="auto">
            <a:xfrm>
              <a:off x="547" y="516"/>
              <a:ext cx="732" cy="1428"/>
              <a:chOff x="0" y="0"/>
              <a:chExt cx="732" cy="1428"/>
            </a:xfrm>
          </p:grpSpPr>
          <p:sp>
            <p:nvSpPr>
              <p:cNvPr id="29730" name="Text Box 45"/>
              <p:cNvSpPr>
                <a:spLocks noChangeArrowheads="1"/>
              </p:cNvSpPr>
              <p:nvPr/>
            </p:nvSpPr>
            <p:spPr bwMode="auto">
              <a:xfrm>
                <a:off x="154" y="0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a[0]</a:t>
                </a:r>
                <a:endParaRPr lang="zh-CN" altLang="en-US"/>
              </a:p>
            </p:txBody>
          </p:sp>
          <p:sp>
            <p:nvSpPr>
              <p:cNvPr id="29731" name="Text Box 46"/>
              <p:cNvSpPr>
                <a:spLocks noChangeArrowheads="1"/>
              </p:cNvSpPr>
              <p:nvPr/>
            </p:nvSpPr>
            <p:spPr bwMode="auto">
              <a:xfrm>
                <a:off x="154" y="226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a[1]</a:t>
                </a:r>
                <a:endParaRPr lang="zh-CN" altLang="en-US"/>
              </a:p>
            </p:txBody>
          </p:sp>
          <p:sp>
            <p:nvSpPr>
              <p:cNvPr id="29732" name="Text Box 47"/>
              <p:cNvSpPr>
                <a:spLocks noChangeArrowheads="1"/>
              </p:cNvSpPr>
              <p:nvPr/>
            </p:nvSpPr>
            <p:spPr bwMode="auto">
              <a:xfrm>
                <a:off x="154" y="452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a[2]</a:t>
                </a:r>
                <a:endParaRPr lang="zh-CN" altLang="en-US"/>
              </a:p>
            </p:txBody>
          </p:sp>
          <p:sp>
            <p:nvSpPr>
              <p:cNvPr id="29733" name="Text Box 48"/>
              <p:cNvSpPr>
                <a:spLocks noChangeArrowheads="1"/>
              </p:cNvSpPr>
              <p:nvPr/>
            </p:nvSpPr>
            <p:spPr bwMode="auto">
              <a:xfrm>
                <a:off x="154" y="678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a[3]</a:t>
                </a:r>
                <a:endParaRPr lang="zh-CN" altLang="en-US"/>
              </a:p>
            </p:txBody>
          </p:sp>
          <p:sp>
            <p:nvSpPr>
              <p:cNvPr id="29734" name="Text Box 49"/>
              <p:cNvSpPr>
                <a:spLocks noChangeArrowheads="1"/>
              </p:cNvSpPr>
              <p:nvPr/>
            </p:nvSpPr>
            <p:spPr bwMode="auto">
              <a:xfrm>
                <a:off x="0" y="1140"/>
                <a:ext cx="7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a[9]</a:t>
                </a:r>
                <a:endParaRPr lang="zh-CN" altLang="en-US"/>
              </a:p>
            </p:txBody>
          </p:sp>
        </p:grpSp>
        <p:sp>
          <p:nvSpPr>
            <p:cNvPr id="29735" name="Text Box 50"/>
            <p:cNvSpPr>
              <a:spLocks noChangeArrowheads="1"/>
            </p:cNvSpPr>
            <p:nvPr/>
          </p:nvSpPr>
          <p:spPr bwMode="auto">
            <a:xfrm>
              <a:off x="764" y="1519"/>
              <a:ext cx="34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007A77"/>
                  </a:solidFill>
                  <a:ea typeface="隶书" pitchFamily="49" charset="-122"/>
                </a:rPr>
                <a:t>...</a:t>
              </a:r>
              <a:endParaRPr lang="zh-CN" altLang="en-US"/>
            </a:p>
          </p:txBody>
        </p:sp>
        <p:sp>
          <p:nvSpPr>
            <p:cNvPr id="29736" name="Text Box 51"/>
            <p:cNvSpPr>
              <a:spLocks noChangeArrowheads="1"/>
            </p:cNvSpPr>
            <p:nvPr/>
          </p:nvSpPr>
          <p:spPr bwMode="auto">
            <a:xfrm>
              <a:off x="252" y="492"/>
              <a:ext cx="19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336600"/>
                  </a:solidFill>
                  <a:ea typeface="隶书" pitchFamily="49" charset="-122"/>
                </a:rPr>
                <a:t>a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29737" name="Text Box 52"/>
            <p:cNvSpPr>
              <a:spLocks noChangeArrowheads="1"/>
            </p:cNvSpPr>
            <p:nvPr/>
          </p:nvSpPr>
          <p:spPr bwMode="auto">
            <a:xfrm>
              <a:off x="48" y="1668"/>
              <a:ext cx="4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336600"/>
                  </a:solidFill>
                  <a:ea typeface="隶书" pitchFamily="49" charset="-122"/>
                </a:rPr>
                <a:t>a+9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29738" name="Text Box 53"/>
            <p:cNvSpPr>
              <a:spLocks noChangeArrowheads="1"/>
            </p:cNvSpPr>
            <p:nvPr/>
          </p:nvSpPr>
          <p:spPr bwMode="auto">
            <a:xfrm>
              <a:off x="48" y="756"/>
              <a:ext cx="4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336600"/>
                  </a:solidFill>
                  <a:ea typeface="隶书" pitchFamily="49" charset="-122"/>
                </a:rPr>
                <a:t>a+1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29739" name="Text Box 54"/>
            <p:cNvSpPr>
              <a:spLocks noChangeArrowheads="1"/>
            </p:cNvSpPr>
            <p:nvPr/>
          </p:nvSpPr>
          <p:spPr bwMode="auto">
            <a:xfrm>
              <a:off x="48" y="984"/>
              <a:ext cx="4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336600"/>
                  </a:solidFill>
                  <a:ea typeface="隶书" pitchFamily="49" charset="-122"/>
                </a:rPr>
                <a:t>a+2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29740" name="Text Box 55"/>
            <p:cNvSpPr>
              <a:spLocks noChangeArrowheads="1"/>
            </p:cNvSpPr>
            <p:nvPr/>
          </p:nvSpPr>
          <p:spPr bwMode="auto">
            <a:xfrm>
              <a:off x="0" y="0"/>
              <a:ext cx="4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336600"/>
                  </a:solidFill>
                  <a:ea typeface="隶书" pitchFamily="49" charset="-122"/>
                </a:rPr>
                <a:t>地址</a:t>
              </a:r>
              <a:endParaRPr lang="zh-CN" alt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29741" name="Text Box 56"/>
            <p:cNvSpPr>
              <a:spLocks noChangeArrowheads="1"/>
            </p:cNvSpPr>
            <p:nvPr/>
          </p:nvSpPr>
          <p:spPr bwMode="auto">
            <a:xfrm>
              <a:off x="1440" y="36"/>
              <a:ext cx="4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00FF"/>
                  </a:solidFill>
                  <a:ea typeface="隶书" pitchFamily="49" charset="-122"/>
                </a:rPr>
                <a:t>元素</a:t>
              </a:r>
              <a:endParaRPr lang="zh-CN" altLang="en-US"/>
            </a:p>
          </p:txBody>
        </p:sp>
        <p:sp>
          <p:nvSpPr>
            <p:cNvPr id="29742" name="Text Box 57"/>
            <p:cNvSpPr>
              <a:spLocks noChangeArrowheads="1"/>
            </p:cNvSpPr>
            <p:nvPr/>
          </p:nvSpPr>
          <p:spPr bwMode="auto">
            <a:xfrm>
              <a:off x="564" y="2676"/>
              <a:ext cx="6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336600"/>
                  </a:solidFill>
                  <a:ea typeface="隶书" pitchFamily="49" charset="-122"/>
                </a:rPr>
                <a:t>下标法</a:t>
              </a:r>
              <a:endParaRPr lang="zh-CN" altLang="en-US"/>
            </a:p>
          </p:txBody>
        </p:sp>
        <p:grpSp>
          <p:nvGrpSpPr>
            <p:cNvPr id="29743" name="Group 58"/>
            <p:cNvGrpSpPr>
              <a:grpSpLocks/>
            </p:cNvGrpSpPr>
            <p:nvPr/>
          </p:nvGrpSpPr>
          <p:grpSpPr bwMode="auto">
            <a:xfrm>
              <a:off x="1315" y="528"/>
              <a:ext cx="732" cy="1428"/>
              <a:chOff x="0" y="0"/>
              <a:chExt cx="732" cy="1428"/>
            </a:xfrm>
          </p:grpSpPr>
          <p:sp>
            <p:nvSpPr>
              <p:cNvPr id="29744" name="Text Box 59"/>
              <p:cNvSpPr>
                <a:spLocks noChangeArrowheads="1"/>
              </p:cNvSpPr>
              <p:nvPr/>
            </p:nvSpPr>
            <p:spPr bwMode="auto">
              <a:xfrm>
                <a:off x="154" y="0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FF"/>
                    </a:solidFill>
                    <a:ea typeface="隶书" pitchFamily="49" charset="-122"/>
                  </a:rPr>
                  <a:t>a[0]</a:t>
                </a:r>
                <a:endParaRPr lang="zh-CN" altLang="en-US"/>
              </a:p>
            </p:txBody>
          </p:sp>
          <p:sp>
            <p:nvSpPr>
              <p:cNvPr id="29745" name="Text Box 60"/>
              <p:cNvSpPr>
                <a:spLocks noChangeArrowheads="1"/>
              </p:cNvSpPr>
              <p:nvPr/>
            </p:nvSpPr>
            <p:spPr bwMode="auto">
              <a:xfrm>
                <a:off x="154" y="226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FF"/>
                    </a:solidFill>
                    <a:ea typeface="隶书" pitchFamily="49" charset="-122"/>
                  </a:rPr>
                  <a:t>a[1]</a:t>
                </a:r>
                <a:endParaRPr lang="zh-CN" altLang="en-US"/>
              </a:p>
            </p:txBody>
          </p:sp>
          <p:sp>
            <p:nvSpPr>
              <p:cNvPr id="29746" name="Text Box 61"/>
              <p:cNvSpPr>
                <a:spLocks noChangeArrowheads="1"/>
              </p:cNvSpPr>
              <p:nvPr/>
            </p:nvSpPr>
            <p:spPr bwMode="auto">
              <a:xfrm>
                <a:off x="154" y="452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FF"/>
                    </a:solidFill>
                    <a:ea typeface="隶书" pitchFamily="49" charset="-122"/>
                  </a:rPr>
                  <a:t>a[2]</a:t>
                </a:r>
                <a:endParaRPr lang="zh-CN" altLang="en-US"/>
              </a:p>
            </p:txBody>
          </p:sp>
          <p:sp>
            <p:nvSpPr>
              <p:cNvPr id="29747" name="Text Box 62"/>
              <p:cNvSpPr>
                <a:spLocks noChangeArrowheads="1"/>
              </p:cNvSpPr>
              <p:nvPr/>
            </p:nvSpPr>
            <p:spPr bwMode="auto">
              <a:xfrm>
                <a:off x="308" y="678"/>
                <a:ext cx="1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endParaRPr lang="zh-CN" altLang="en-US">
                  <a:solidFill>
                    <a:srgbClr val="0000FF"/>
                  </a:solidFill>
                  <a:ea typeface="隶书" pitchFamily="49" charset="-122"/>
                </a:endParaRPr>
              </a:p>
            </p:txBody>
          </p:sp>
          <p:sp>
            <p:nvSpPr>
              <p:cNvPr id="29748" name="Text Box 63"/>
              <p:cNvSpPr>
                <a:spLocks noChangeArrowheads="1"/>
              </p:cNvSpPr>
              <p:nvPr/>
            </p:nvSpPr>
            <p:spPr bwMode="auto">
              <a:xfrm>
                <a:off x="0" y="1140"/>
                <a:ext cx="7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FF"/>
                    </a:solidFill>
                    <a:ea typeface="隶书" pitchFamily="49" charset="-122"/>
                  </a:rPr>
                  <a:t>a[9]</a:t>
                </a:r>
                <a:endParaRPr lang="zh-CN" altLang="en-US"/>
              </a:p>
            </p:txBody>
          </p:sp>
        </p:grpSp>
      </p:grpSp>
      <p:grpSp>
        <p:nvGrpSpPr>
          <p:cNvPr id="29749" name="Group 64"/>
          <p:cNvGrpSpPr>
            <a:grpSpLocks/>
          </p:cNvGrpSpPr>
          <p:nvPr/>
        </p:nvGrpSpPr>
        <p:grpSpPr bwMode="auto">
          <a:xfrm>
            <a:off x="4938713" y="990600"/>
            <a:ext cx="3249612" cy="4705350"/>
            <a:chOff x="0" y="0"/>
            <a:chExt cx="2047" cy="2964"/>
          </a:xfrm>
        </p:grpSpPr>
        <p:grpSp>
          <p:nvGrpSpPr>
            <p:cNvPr id="29750" name="Group 65"/>
            <p:cNvGrpSpPr>
              <a:grpSpLocks/>
            </p:cNvGrpSpPr>
            <p:nvPr/>
          </p:nvGrpSpPr>
          <p:grpSpPr bwMode="auto">
            <a:xfrm>
              <a:off x="444" y="252"/>
              <a:ext cx="936" cy="2376"/>
              <a:chOff x="0" y="0"/>
              <a:chExt cx="936" cy="2376"/>
            </a:xfrm>
          </p:grpSpPr>
          <p:sp>
            <p:nvSpPr>
              <p:cNvPr id="29751" name="AutoShape 66"/>
              <p:cNvSpPr>
                <a:spLocks/>
              </p:cNvSpPr>
              <p:nvPr/>
            </p:nvSpPr>
            <p:spPr bwMode="auto">
              <a:xfrm>
                <a:off x="0" y="0"/>
                <a:ext cx="936" cy="2376"/>
              </a:xfrm>
              <a:prstGeom prst="foldedCorner">
                <a:avLst>
                  <a:gd name="adj" fmla="val 13741"/>
                </a:avLst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/>
                <a:endParaRPr lang="zh-CN" altLang="en-US">
                  <a:solidFill>
                    <a:srgbClr val="0000FF"/>
                  </a:solidFill>
                  <a:ea typeface="隶书" pitchFamily="49" charset="-122"/>
                </a:endParaRPr>
              </a:p>
            </p:txBody>
          </p:sp>
          <p:sp>
            <p:nvSpPr>
              <p:cNvPr id="29752" name="Line 67"/>
              <p:cNvSpPr>
                <a:spLocks noChangeShapeType="1"/>
              </p:cNvSpPr>
              <p:nvPr/>
            </p:nvSpPr>
            <p:spPr bwMode="auto">
              <a:xfrm>
                <a:off x="0" y="312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53" name="Line 68"/>
              <p:cNvSpPr>
                <a:spLocks noChangeShapeType="1"/>
              </p:cNvSpPr>
              <p:nvPr/>
            </p:nvSpPr>
            <p:spPr bwMode="auto">
              <a:xfrm>
                <a:off x="0" y="540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54" name="Line 69"/>
              <p:cNvSpPr>
                <a:spLocks noChangeShapeType="1"/>
              </p:cNvSpPr>
              <p:nvPr/>
            </p:nvSpPr>
            <p:spPr bwMode="auto">
              <a:xfrm>
                <a:off x="0" y="768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55" name="Line 70"/>
              <p:cNvSpPr>
                <a:spLocks noChangeShapeType="1"/>
              </p:cNvSpPr>
              <p:nvPr/>
            </p:nvSpPr>
            <p:spPr bwMode="auto">
              <a:xfrm>
                <a:off x="0" y="996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56" name="Line 71"/>
              <p:cNvSpPr>
                <a:spLocks noChangeShapeType="1"/>
              </p:cNvSpPr>
              <p:nvPr/>
            </p:nvSpPr>
            <p:spPr bwMode="auto">
              <a:xfrm>
                <a:off x="0" y="1224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57" name="Line 72"/>
              <p:cNvSpPr>
                <a:spLocks noChangeShapeType="1"/>
              </p:cNvSpPr>
              <p:nvPr/>
            </p:nvSpPr>
            <p:spPr bwMode="auto">
              <a:xfrm>
                <a:off x="0" y="1452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58" name="Line 73"/>
              <p:cNvSpPr>
                <a:spLocks noChangeShapeType="1"/>
              </p:cNvSpPr>
              <p:nvPr/>
            </p:nvSpPr>
            <p:spPr bwMode="auto">
              <a:xfrm>
                <a:off x="0" y="1680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59" name="Line 74"/>
              <p:cNvSpPr>
                <a:spLocks noChangeShapeType="1"/>
              </p:cNvSpPr>
              <p:nvPr/>
            </p:nvSpPr>
            <p:spPr bwMode="auto">
              <a:xfrm>
                <a:off x="0" y="1908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60" name="Line 75"/>
              <p:cNvSpPr>
                <a:spLocks noChangeShapeType="1"/>
              </p:cNvSpPr>
              <p:nvPr/>
            </p:nvSpPr>
            <p:spPr bwMode="auto">
              <a:xfrm>
                <a:off x="576" y="996"/>
                <a:ext cx="3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9761" name="Group 76"/>
            <p:cNvGrpSpPr>
              <a:grpSpLocks/>
            </p:cNvGrpSpPr>
            <p:nvPr/>
          </p:nvGrpSpPr>
          <p:grpSpPr bwMode="auto">
            <a:xfrm>
              <a:off x="444" y="672"/>
              <a:ext cx="60" cy="1368"/>
              <a:chOff x="0" y="0"/>
              <a:chExt cx="60" cy="1368"/>
            </a:xfrm>
          </p:grpSpPr>
          <p:sp>
            <p:nvSpPr>
              <p:cNvPr id="29762" name="Line 77"/>
              <p:cNvSpPr>
                <a:spLocks noChangeShapeType="1"/>
              </p:cNvSpPr>
              <p:nvPr/>
            </p:nvSpPr>
            <p:spPr bwMode="auto">
              <a:xfrm>
                <a:off x="0" y="0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63" name="Line 78"/>
              <p:cNvSpPr>
                <a:spLocks noChangeShapeType="1"/>
              </p:cNvSpPr>
              <p:nvPr/>
            </p:nvSpPr>
            <p:spPr bwMode="auto">
              <a:xfrm>
                <a:off x="0" y="456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64" name="Line 79"/>
              <p:cNvSpPr>
                <a:spLocks noChangeShapeType="1"/>
              </p:cNvSpPr>
              <p:nvPr/>
            </p:nvSpPr>
            <p:spPr bwMode="auto">
              <a:xfrm>
                <a:off x="0" y="684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65" name="Line 80"/>
              <p:cNvSpPr>
                <a:spLocks noChangeShapeType="1"/>
              </p:cNvSpPr>
              <p:nvPr/>
            </p:nvSpPr>
            <p:spPr bwMode="auto">
              <a:xfrm>
                <a:off x="0" y="912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66" name="Line 81"/>
              <p:cNvSpPr>
                <a:spLocks noChangeShapeType="1"/>
              </p:cNvSpPr>
              <p:nvPr/>
            </p:nvSpPr>
            <p:spPr bwMode="auto">
              <a:xfrm>
                <a:off x="0" y="1140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67" name="Line 82"/>
              <p:cNvSpPr>
                <a:spLocks noChangeShapeType="1"/>
              </p:cNvSpPr>
              <p:nvPr/>
            </p:nvSpPr>
            <p:spPr bwMode="auto">
              <a:xfrm>
                <a:off x="0" y="1368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68" name="Line 83"/>
              <p:cNvSpPr>
                <a:spLocks noChangeShapeType="1"/>
              </p:cNvSpPr>
              <p:nvPr/>
            </p:nvSpPr>
            <p:spPr bwMode="auto">
              <a:xfrm>
                <a:off x="0" y="228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9769" name="Group 84"/>
            <p:cNvGrpSpPr>
              <a:grpSpLocks/>
            </p:cNvGrpSpPr>
            <p:nvPr/>
          </p:nvGrpSpPr>
          <p:grpSpPr bwMode="auto">
            <a:xfrm>
              <a:off x="1308" y="684"/>
              <a:ext cx="60" cy="1368"/>
              <a:chOff x="0" y="0"/>
              <a:chExt cx="60" cy="1368"/>
            </a:xfrm>
          </p:grpSpPr>
          <p:sp>
            <p:nvSpPr>
              <p:cNvPr id="29770" name="Line 85"/>
              <p:cNvSpPr>
                <a:spLocks noChangeShapeType="1"/>
              </p:cNvSpPr>
              <p:nvPr/>
            </p:nvSpPr>
            <p:spPr bwMode="auto">
              <a:xfrm>
                <a:off x="0" y="0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71" name="Line 86"/>
              <p:cNvSpPr>
                <a:spLocks noChangeShapeType="1"/>
              </p:cNvSpPr>
              <p:nvPr/>
            </p:nvSpPr>
            <p:spPr bwMode="auto">
              <a:xfrm>
                <a:off x="0" y="456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72" name="Line 87"/>
              <p:cNvSpPr>
                <a:spLocks noChangeShapeType="1"/>
              </p:cNvSpPr>
              <p:nvPr/>
            </p:nvSpPr>
            <p:spPr bwMode="auto">
              <a:xfrm>
                <a:off x="0" y="684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73" name="Line 88"/>
              <p:cNvSpPr>
                <a:spLocks noChangeShapeType="1"/>
              </p:cNvSpPr>
              <p:nvPr/>
            </p:nvSpPr>
            <p:spPr bwMode="auto">
              <a:xfrm>
                <a:off x="0" y="912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74" name="Line 89"/>
              <p:cNvSpPr>
                <a:spLocks noChangeShapeType="1"/>
              </p:cNvSpPr>
              <p:nvPr/>
            </p:nvSpPr>
            <p:spPr bwMode="auto">
              <a:xfrm>
                <a:off x="0" y="1140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75" name="Line 90"/>
              <p:cNvSpPr>
                <a:spLocks noChangeShapeType="1"/>
              </p:cNvSpPr>
              <p:nvPr/>
            </p:nvSpPr>
            <p:spPr bwMode="auto">
              <a:xfrm>
                <a:off x="0" y="1368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76" name="Line 91"/>
              <p:cNvSpPr>
                <a:spLocks noChangeShapeType="1"/>
              </p:cNvSpPr>
              <p:nvPr/>
            </p:nvSpPr>
            <p:spPr bwMode="auto">
              <a:xfrm>
                <a:off x="0" y="228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9777" name="Group 92"/>
            <p:cNvGrpSpPr>
              <a:grpSpLocks/>
            </p:cNvGrpSpPr>
            <p:nvPr/>
          </p:nvGrpSpPr>
          <p:grpSpPr bwMode="auto">
            <a:xfrm>
              <a:off x="547" y="516"/>
              <a:ext cx="732" cy="1428"/>
              <a:chOff x="0" y="0"/>
              <a:chExt cx="732" cy="1428"/>
            </a:xfrm>
          </p:grpSpPr>
          <p:sp>
            <p:nvSpPr>
              <p:cNvPr id="29778" name="Text Box 93"/>
              <p:cNvSpPr>
                <a:spLocks noChangeArrowheads="1"/>
              </p:cNvSpPr>
              <p:nvPr/>
            </p:nvSpPr>
            <p:spPr bwMode="auto">
              <a:xfrm>
                <a:off x="154" y="0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a[0]</a:t>
                </a:r>
                <a:endParaRPr lang="zh-CN" altLang="en-US"/>
              </a:p>
            </p:txBody>
          </p:sp>
          <p:sp>
            <p:nvSpPr>
              <p:cNvPr id="29779" name="Text Box 94"/>
              <p:cNvSpPr>
                <a:spLocks noChangeArrowheads="1"/>
              </p:cNvSpPr>
              <p:nvPr/>
            </p:nvSpPr>
            <p:spPr bwMode="auto">
              <a:xfrm>
                <a:off x="154" y="226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a[1]</a:t>
                </a:r>
                <a:endParaRPr lang="zh-CN" altLang="en-US"/>
              </a:p>
            </p:txBody>
          </p:sp>
          <p:sp>
            <p:nvSpPr>
              <p:cNvPr id="29780" name="Text Box 95"/>
              <p:cNvSpPr>
                <a:spLocks noChangeArrowheads="1"/>
              </p:cNvSpPr>
              <p:nvPr/>
            </p:nvSpPr>
            <p:spPr bwMode="auto">
              <a:xfrm>
                <a:off x="154" y="452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a[2]</a:t>
                </a:r>
                <a:endParaRPr lang="zh-CN" altLang="en-US"/>
              </a:p>
            </p:txBody>
          </p:sp>
          <p:sp>
            <p:nvSpPr>
              <p:cNvPr id="29781" name="Text Box 96"/>
              <p:cNvSpPr>
                <a:spLocks noChangeArrowheads="1"/>
              </p:cNvSpPr>
              <p:nvPr/>
            </p:nvSpPr>
            <p:spPr bwMode="auto">
              <a:xfrm>
                <a:off x="154" y="678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a[3]</a:t>
                </a:r>
                <a:endParaRPr lang="zh-CN" altLang="en-US"/>
              </a:p>
            </p:txBody>
          </p:sp>
          <p:sp>
            <p:nvSpPr>
              <p:cNvPr id="29782" name="Text Box 97"/>
              <p:cNvSpPr>
                <a:spLocks noChangeArrowheads="1"/>
              </p:cNvSpPr>
              <p:nvPr/>
            </p:nvSpPr>
            <p:spPr bwMode="auto">
              <a:xfrm>
                <a:off x="0" y="1140"/>
                <a:ext cx="7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a[9]</a:t>
                </a:r>
                <a:endParaRPr lang="zh-CN" altLang="en-US"/>
              </a:p>
            </p:txBody>
          </p:sp>
        </p:grpSp>
        <p:sp>
          <p:nvSpPr>
            <p:cNvPr id="29783" name="Text Box 98"/>
            <p:cNvSpPr>
              <a:spLocks noChangeArrowheads="1"/>
            </p:cNvSpPr>
            <p:nvPr/>
          </p:nvSpPr>
          <p:spPr bwMode="auto">
            <a:xfrm>
              <a:off x="764" y="1519"/>
              <a:ext cx="34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007A77"/>
                  </a:solidFill>
                  <a:ea typeface="隶书" pitchFamily="49" charset="-122"/>
                </a:rPr>
                <a:t>...</a:t>
              </a:r>
              <a:endParaRPr lang="zh-CN" altLang="en-US"/>
            </a:p>
          </p:txBody>
        </p:sp>
        <p:sp>
          <p:nvSpPr>
            <p:cNvPr id="29784" name="Text Box 99"/>
            <p:cNvSpPr>
              <a:spLocks noChangeArrowheads="1"/>
            </p:cNvSpPr>
            <p:nvPr/>
          </p:nvSpPr>
          <p:spPr bwMode="auto">
            <a:xfrm>
              <a:off x="247" y="492"/>
              <a:ext cx="2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336600"/>
                  </a:solidFill>
                  <a:ea typeface="隶书" pitchFamily="49" charset="-122"/>
                </a:rPr>
                <a:t>p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29785" name="Text Box 100"/>
            <p:cNvSpPr>
              <a:spLocks noChangeArrowheads="1"/>
            </p:cNvSpPr>
            <p:nvPr/>
          </p:nvSpPr>
          <p:spPr bwMode="auto">
            <a:xfrm>
              <a:off x="43" y="1668"/>
              <a:ext cx="4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336600"/>
                  </a:solidFill>
                  <a:ea typeface="隶书" pitchFamily="49" charset="-122"/>
                </a:rPr>
                <a:t>p+9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29786" name="Text Box 101"/>
            <p:cNvSpPr>
              <a:spLocks noChangeArrowheads="1"/>
            </p:cNvSpPr>
            <p:nvPr/>
          </p:nvSpPr>
          <p:spPr bwMode="auto">
            <a:xfrm>
              <a:off x="43" y="756"/>
              <a:ext cx="4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336600"/>
                  </a:solidFill>
                  <a:ea typeface="隶书" pitchFamily="49" charset="-122"/>
                </a:rPr>
                <a:t>p+1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29787" name="Text Box 102"/>
            <p:cNvSpPr>
              <a:spLocks noChangeArrowheads="1"/>
            </p:cNvSpPr>
            <p:nvPr/>
          </p:nvSpPr>
          <p:spPr bwMode="auto">
            <a:xfrm>
              <a:off x="43" y="984"/>
              <a:ext cx="4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336600"/>
                  </a:solidFill>
                  <a:ea typeface="隶书" pitchFamily="49" charset="-122"/>
                </a:rPr>
                <a:t>p+2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29788" name="Text Box 103"/>
            <p:cNvSpPr>
              <a:spLocks noChangeArrowheads="1"/>
            </p:cNvSpPr>
            <p:nvPr/>
          </p:nvSpPr>
          <p:spPr bwMode="auto">
            <a:xfrm>
              <a:off x="0" y="0"/>
              <a:ext cx="4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336600"/>
                  </a:solidFill>
                  <a:ea typeface="隶书" pitchFamily="49" charset="-122"/>
                </a:rPr>
                <a:t>地址</a:t>
              </a:r>
              <a:endParaRPr lang="zh-CN" alt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29789" name="Text Box 104"/>
            <p:cNvSpPr>
              <a:spLocks noChangeArrowheads="1"/>
            </p:cNvSpPr>
            <p:nvPr/>
          </p:nvSpPr>
          <p:spPr bwMode="auto">
            <a:xfrm>
              <a:off x="1440" y="36"/>
              <a:ext cx="4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00FF"/>
                  </a:solidFill>
                  <a:ea typeface="隶书" pitchFamily="49" charset="-122"/>
                </a:rPr>
                <a:t>元素</a:t>
              </a:r>
              <a:endParaRPr lang="zh-CN" altLang="en-US"/>
            </a:p>
          </p:txBody>
        </p:sp>
        <p:sp>
          <p:nvSpPr>
            <p:cNvPr id="29790" name="Text Box 105"/>
            <p:cNvSpPr>
              <a:spLocks noChangeArrowheads="1"/>
            </p:cNvSpPr>
            <p:nvPr/>
          </p:nvSpPr>
          <p:spPr bwMode="auto">
            <a:xfrm>
              <a:off x="564" y="2676"/>
              <a:ext cx="6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00FF"/>
                  </a:solidFill>
                  <a:ea typeface="隶书" pitchFamily="49" charset="-122"/>
                </a:rPr>
                <a:t>指针法</a:t>
              </a:r>
              <a:endParaRPr lang="zh-CN" alt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grpSp>
          <p:nvGrpSpPr>
            <p:cNvPr id="29791" name="Group 106"/>
            <p:cNvGrpSpPr>
              <a:grpSpLocks/>
            </p:cNvGrpSpPr>
            <p:nvPr/>
          </p:nvGrpSpPr>
          <p:grpSpPr bwMode="auto">
            <a:xfrm>
              <a:off x="1315" y="528"/>
              <a:ext cx="732" cy="1428"/>
              <a:chOff x="0" y="0"/>
              <a:chExt cx="732" cy="1428"/>
            </a:xfrm>
          </p:grpSpPr>
          <p:sp>
            <p:nvSpPr>
              <p:cNvPr id="29792" name="Text Box 107"/>
              <p:cNvSpPr>
                <a:spLocks noChangeArrowheads="1"/>
              </p:cNvSpPr>
              <p:nvPr/>
            </p:nvSpPr>
            <p:spPr bwMode="auto">
              <a:xfrm>
                <a:off x="212" y="0"/>
                <a:ext cx="30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FF"/>
                    </a:solidFill>
                    <a:ea typeface="隶书" pitchFamily="49" charset="-122"/>
                  </a:rPr>
                  <a:t>*p</a:t>
                </a:r>
                <a:endParaRPr lang="zh-CN" altLang="en-US"/>
              </a:p>
            </p:txBody>
          </p:sp>
          <p:sp>
            <p:nvSpPr>
              <p:cNvPr id="29793" name="Text Box 108"/>
              <p:cNvSpPr>
                <a:spLocks noChangeArrowheads="1"/>
              </p:cNvSpPr>
              <p:nvPr/>
            </p:nvSpPr>
            <p:spPr bwMode="auto">
              <a:xfrm>
                <a:off x="46" y="226"/>
                <a:ext cx="63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FF"/>
                    </a:solidFill>
                    <a:ea typeface="隶书" pitchFamily="49" charset="-122"/>
                  </a:rPr>
                  <a:t>*(p+1)</a:t>
                </a:r>
                <a:endParaRPr lang="zh-CN" altLang="en-US"/>
              </a:p>
            </p:txBody>
          </p:sp>
          <p:sp>
            <p:nvSpPr>
              <p:cNvPr id="29794" name="Text Box 109"/>
              <p:cNvSpPr>
                <a:spLocks noChangeArrowheads="1"/>
              </p:cNvSpPr>
              <p:nvPr/>
            </p:nvSpPr>
            <p:spPr bwMode="auto">
              <a:xfrm>
                <a:off x="46" y="452"/>
                <a:ext cx="63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FF"/>
                    </a:solidFill>
                    <a:ea typeface="隶书" pitchFamily="49" charset="-122"/>
                  </a:rPr>
                  <a:t>*(p+2)</a:t>
                </a:r>
                <a:endParaRPr lang="zh-CN" altLang="en-US"/>
              </a:p>
            </p:txBody>
          </p:sp>
          <p:sp>
            <p:nvSpPr>
              <p:cNvPr id="29795" name="Text Box 110"/>
              <p:cNvSpPr>
                <a:spLocks noChangeArrowheads="1"/>
              </p:cNvSpPr>
              <p:nvPr/>
            </p:nvSpPr>
            <p:spPr bwMode="auto">
              <a:xfrm>
                <a:off x="308" y="678"/>
                <a:ext cx="1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endParaRPr lang="zh-CN" altLang="en-US">
                  <a:solidFill>
                    <a:srgbClr val="0000FF"/>
                  </a:solidFill>
                  <a:ea typeface="隶书" pitchFamily="49" charset="-122"/>
                </a:endParaRPr>
              </a:p>
            </p:txBody>
          </p:sp>
          <p:sp>
            <p:nvSpPr>
              <p:cNvPr id="29796" name="Text Box 111"/>
              <p:cNvSpPr>
                <a:spLocks noChangeArrowheads="1"/>
              </p:cNvSpPr>
              <p:nvPr/>
            </p:nvSpPr>
            <p:spPr bwMode="auto">
              <a:xfrm>
                <a:off x="0" y="1140"/>
                <a:ext cx="7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FF"/>
                    </a:solidFill>
                    <a:ea typeface="隶书" pitchFamily="49" charset="-122"/>
                  </a:rPr>
                  <a:t>*(p+9)</a:t>
                </a:r>
                <a:endParaRPr lang="zh-CN" altLang="en-US"/>
              </a:p>
            </p:txBody>
          </p:sp>
        </p:grpSp>
      </p:grpSp>
      <p:sp>
        <p:nvSpPr>
          <p:cNvPr id="29797" name="Rectangle 113"/>
          <p:cNvSpPr>
            <a:spLocks/>
          </p:cNvSpPr>
          <p:nvPr/>
        </p:nvSpPr>
        <p:spPr bwMode="auto">
          <a:xfrm>
            <a:off x="2114550" y="5791200"/>
            <a:ext cx="3924300" cy="495300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336600"/>
                </a:solidFill>
                <a:sym typeface="Arial" pitchFamily="34" charset="0"/>
              </a:rPr>
              <a:t>a[i] </a:t>
            </a:r>
            <a:r>
              <a:rPr lang="en-US">
                <a:solidFill>
                  <a:srgbClr val="007A77"/>
                </a:solidFill>
                <a:sym typeface="Symbol" pitchFamily="18" charset="2"/>
              </a:rPr>
              <a:t></a:t>
            </a:r>
            <a:r>
              <a:rPr lang="en-US">
                <a:solidFill>
                  <a:srgbClr val="336600"/>
                </a:solidFill>
                <a:sym typeface="Arial" pitchFamily="34" charset="0"/>
              </a:rPr>
              <a:t> p[i]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>
                <a:solidFill>
                  <a:srgbClr val="007A77"/>
                </a:solidFill>
                <a:sym typeface="Symbol" pitchFamily="18" charset="2"/>
              </a:rPr>
              <a:t>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*(p+i) </a:t>
            </a:r>
            <a:r>
              <a:rPr lang="en-US">
                <a:solidFill>
                  <a:srgbClr val="007A77"/>
                </a:solidFill>
                <a:sym typeface="Symbol" pitchFamily="18" charset="2"/>
              </a:rPr>
              <a:t>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*(a+i)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</p:txBody>
      </p:sp>
      <p:grpSp>
        <p:nvGrpSpPr>
          <p:cNvPr id="29798" name="Group 114"/>
          <p:cNvGrpSpPr>
            <a:grpSpLocks/>
          </p:cNvGrpSpPr>
          <p:nvPr/>
        </p:nvGrpSpPr>
        <p:grpSpPr bwMode="auto">
          <a:xfrm>
            <a:off x="3768725" y="1809750"/>
            <a:ext cx="1162050" cy="2266950"/>
            <a:chOff x="0" y="0"/>
            <a:chExt cx="732" cy="1428"/>
          </a:xfrm>
        </p:grpSpPr>
        <p:sp>
          <p:nvSpPr>
            <p:cNvPr id="29799" name="Text Box 115"/>
            <p:cNvSpPr>
              <a:spLocks noChangeArrowheads="1"/>
            </p:cNvSpPr>
            <p:nvPr/>
          </p:nvSpPr>
          <p:spPr bwMode="auto">
            <a:xfrm>
              <a:off x="217" y="0"/>
              <a:ext cx="2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007A77"/>
                  </a:solidFill>
                  <a:ea typeface="隶书" pitchFamily="49" charset="-122"/>
                </a:rPr>
                <a:t>*a</a:t>
              </a:r>
              <a:endParaRPr lang="zh-CN" altLang="en-US"/>
            </a:p>
          </p:txBody>
        </p:sp>
        <p:sp>
          <p:nvSpPr>
            <p:cNvPr id="29800" name="Text Box 116"/>
            <p:cNvSpPr>
              <a:spLocks noChangeArrowheads="1"/>
            </p:cNvSpPr>
            <p:nvPr/>
          </p:nvSpPr>
          <p:spPr bwMode="auto">
            <a:xfrm>
              <a:off x="51" y="226"/>
              <a:ext cx="6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007A77"/>
                  </a:solidFill>
                  <a:ea typeface="隶书" pitchFamily="49" charset="-122"/>
                </a:rPr>
                <a:t>*(a+1)</a:t>
              </a:r>
              <a:endParaRPr lang="zh-CN" altLang="en-US"/>
            </a:p>
          </p:txBody>
        </p:sp>
        <p:sp>
          <p:nvSpPr>
            <p:cNvPr id="29801" name="Text Box 117"/>
            <p:cNvSpPr>
              <a:spLocks noChangeArrowheads="1"/>
            </p:cNvSpPr>
            <p:nvPr/>
          </p:nvSpPr>
          <p:spPr bwMode="auto">
            <a:xfrm>
              <a:off x="51" y="452"/>
              <a:ext cx="6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007A77"/>
                  </a:solidFill>
                  <a:ea typeface="隶书" pitchFamily="49" charset="-122"/>
                </a:rPr>
                <a:t>*(a+2)</a:t>
              </a:r>
              <a:endParaRPr lang="zh-CN" altLang="en-US"/>
            </a:p>
          </p:txBody>
        </p:sp>
        <p:sp>
          <p:nvSpPr>
            <p:cNvPr id="29802" name="Text Box 118"/>
            <p:cNvSpPr>
              <a:spLocks noChangeArrowheads="1"/>
            </p:cNvSpPr>
            <p:nvPr/>
          </p:nvSpPr>
          <p:spPr bwMode="auto">
            <a:xfrm>
              <a:off x="308" y="678"/>
              <a:ext cx="1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en-US">
                <a:solidFill>
                  <a:srgbClr val="FF9900"/>
                </a:solidFill>
                <a:ea typeface="隶书" pitchFamily="49" charset="-122"/>
              </a:endParaRPr>
            </a:p>
          </p:txBody>
        </p:sp>
        <p:sp>
          <p:nvSpPr>
            <p:cNvPr id="29803" name="Text Box 119"/>
            <p:cNvSpPr>
              <a:spLocks noChangeArrowheads="1"/>
            </p:cNvSpPr>
            <p:nvPr/>
          </p:nvSpPr>
          <p:spPr bwMode="auto">
            <a:xfrm>
              <a:off x="0" y="1140"/>
              <a:ext cx="7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007A77"/>
                  </a:solidFill>
                  <a:ea typeface="隶书" pitchFamily="49" charset="-122"/>
                </a:rPr>
                <a:t>*(a+9)</a:t>
              </a:r>
              <a:endParaRPr lang="zh-CN" altLang="en-US"/>
            </a:p>
          </p:txBody>
        </p:sp>
      </p:grpSp>
      <p:grpSp>
        <p:nvGrpSpPr>
          <p:cNvPr id="29804" name="Group 120"/>
          <p:cNvGrpSpPr>
            <a:grpSpLocks/>
          </p:cNvGrpSpPr>
          <p:nvPr/>
        </p:nvGrpSpPr>
        <p:grpSpPr bwMode="auto">
          <a:xfrm>
            <a:off x="7981950" y="1866900"/>
            <a:ext cx="1162050" cy="2266950"/>
            <a:chOff x="0" y="0"/>
            <a:chExt cx="732" cy="1428"/>
          </a:xfrm>
        </p:grpSpPr>
        <p:sp>
          <p:nvSpPr>
            <p:cNvPr id="29805" name="Text Box 121"/>
            <p:cNvSpPr>
              <a:spLocks noChangeArrowheads="1"/>
            </p:cNvSpPr>
            <p:nvPr/>
          </p:nvSpPr>
          <p:spPr bwMode="auto">
            <a:xfrm>
              <a:off x="147" y="0"/>
              <a:ext cx="43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990000"/>
                  </a:solidFill>
                  <a:ea typeface="隶书" pitchFamily="49" charset="-122"/>
                </a:rPr>
                <a:t>p[0]</a:t>
              </a:r>
              <a:endParaRPr lang="zh-CN" altLang="en-US"/>
            </a:p>
          </p:txBody>
        </p:sp>
        <p:sp>
          <p:nvSpPr>
            <p:cNvPr id="29806" name="Text Box 122"/>
            <p:cNvSpPr>
              <a:spLocks noChangeArrowheads="1"/>
            </p:cNvSpPr>
            <p:nvPr/>
          </p:nvSpPr>
          <p:spPr bwMode="auto">
            <a:xfrm>
              <a:off x="147" y="226"/>
              <a:ext cx="43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990000"/>
                  </a:solidFill>
                  <a:ea typeface="隶书" pitchFamily="49" charset="-122"/>
                </a:rPr>
                <a:t>p[1]</a:t>
              </a:r>
              <a:endParaRPr lang="zh-CN" altLang="en-US"/>
            </a:p>
          </p:txBody>
        </p:sp>
        <p:sp>
          <p:nvSpPr>
            <p:cNvPr id="29807" name="Text Box 123"/>
            <p:cNvSpPr>
              <a:spLocks noChangeArrowheads="1"/>
            </p:cNvSpPr>
            <p:nvPr/>
          </p:nvSpPr>
          <p:spPr bwMode="auto">
            <a:xfrm>
              <a:off x="147" y="452"/>
              <a:ext cx="43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990000"/>
                  </a:solidFill>
                  <a:ea typeface="隶书" pitchFamily="49" charset="-122"/>
                </a:rPr>
                <a:t>p[2]</a:t>
              </a:r>
              <a:endParaRPr lang="zh-CN" altLang="en-US"/>
            </a:p>
          </p:txBody>
        </p:sp>
        <p:sp>
          <p:nvSpPr>
            <p:cNvPr id="29808" name="Text Box 124"/>
            <p:cNvSpPr>
              <a:spLocks noChangeArrowheads="1"/>
            </p:cNvSpPr>
            <p:nvPr/>
          </p:nvSpPr>
          <p:spPr bwMode="auto">
            <a:xfrm>
              <a:off x="308" y="678"/>
              <a:ext cx="1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en-US">
                <a:solidFill>
                  <a:srgbClr val="990000"/>
                </a:solidFill>
                <a:ea typeface="隶书" pitchFamily="49" charset="-122"/>
              </a:endParaRPr>
            </a:p>
          </p:txBody>
        </p:sp>
        <p:sp>
          <p:nvSpPr>
            <p:cNvPr id="29809" name="Text Box 125"/>
            <p:cNvSpPr>
              <a:spLocks noChangeArrowheads="1"/>
            </p:cNvSpPr>
            <p:nvPr/>
          </p:nvSpPr>
          <p:spPr bwMode="auto">
            <a:xfrm>
              <a:off x="0" y="1140"/>
              <a:ext cx="7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990000"/>
                  </a:solidFill>
                  <a:ea typeface="隶书" pitchFamily="49" charset="-122"/>
                </a:rPr>
                <a:t>p[9]</a:t>
              </a:r>
              <a:endParaRPr lang="zh-CN" altLang="en-US"/>
            </a:p>
          </p:txBody>
        </p:sp>
      </p:grpSp>
      <p:sp>
        <p:nvSpPr>
          <p:cNvPr id="29810" name="Rectangle 127"/>
          <p:cNvSpPr>
            <a:spLocks noChangeArrowheads="1"/>
          </p:cNvSpPr>
          <p:nvPr/>
        </p:nvSpPr>
        <p:spPr bwMode="auto">
          <a:xfrm>
            <a:off x="0" y="260350"/>
            <a:ext cx="38512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rgbClr val="9900CC"/>
              </a:buClr>
              <a:buSzPct val="90000"/>
              <a:buFont typeface="Wingdings" pitchFamily="2" charset="2"/>
              <a:buChar char=""/>
            </a:pP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数组元素的引用</a:t>
            </a:r>
            <a:endParaRPr lang="zh-CN" altLang="en-US"/>
          </a:p>
        </p:txBody>
      </p:sp>
      <p:sp>
        <p:nvSpPr>
          <p:cNvPr id="29811" name="Rectangle 57"/>
          <p:cNvSpPr>
            <a:spLocks/>
          </p:cNvSpPr>
          <p:nvPr/>
        </p:nvSpPr>
        <p:spPr bwMode="auto">
          <a:xfrm>
            <a:off x="3603625" y="517525"/>
            <a:ext cx="5095875" cy="495300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>
                <a:solidFill>
                  <a:srgbClr val="0000FF"/>
                </a:solidFill>
                <a:ea typeface="隶书" pitchFamily="49" charset="-122"/>
              </a:rPr>
              <a:t>数组名</a:t>
            </a:r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是表示数组</a:t>
            </a:r>
            <a:r>
              <a:rPr lang="zh-CN" altLang="en-US">
                <a:solidFill>
                  <a:srgbClr val="336600"/>
                </a:solidFill>
                <a:ea typeface="隶书" pitchFamily="49" charset="-122"/>
              </a:rPr>
              <a:t>首地</a:t>
            </a:r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址的</a:t>
            </a:r>
            <a:r>
              <a:rPr lang="zh-CN" altLang="en-US">
                <a:solidFill>
                  <a:srgbClr val="FF3300"/>
                </a:solidFill>
                <a:ea typeface="隶书" pitchFamily="49" charset="-122"/>
              </a:rPr>
              <a:t>地址常量</a:t>
            </a:r>
            <a:endParaRPr lang="zh-CN" altLang="en-US">
              <a:solidFill>
                <a:srgbClr val="007A77"/>
              </a:solidFill>
              <a:ea typeface="隶书" pitchFamily="49" charset="-122"/>
            </a:endParaRPr>
          </a:p>
        </p:txBody>
      </p:sp>
      <p:sp>
        <p:nvSpPr>
          <p:cNvPr id="29812" name="圆角矩形 1"/>
          <p:cNvSpPr>
            <a:spLocks/>
          </p:cNvSpPr>
          <p:nvPr/>
        </p:nvSpPr>
        <p:spPr bwMode="auto">
          <a:xfrm>
            <a:off x="7235825" y="4581525"/>
            <a:ext cx="1781175" cy="17049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r>
              <a:rPr lang="en-US" b="1" i="1">
                <a:sym typeface="Times New Roman" pitchFamily="18" charset="0"/>
              </a:rPr>
              <a:t>int a[10];</a:t>
            </a:r>
            <a:endParaRPr lang="zh-CN" altLang="en-US" b="1" i="1">
              <a:sym typeface="Times New Roman" pitchFamily="18" charset="0"/>
            </a:endParaRPr>
          </a:p>
          <a:p>
            <a:pPr eaLnBrk="1" hangingPunct="1"/>
            <a:r>
              <a:rPr lang="en-US">
                <a:solidFill>
                  <a:srgbClr val="007A77"/>
                </a:solidFill>
                <a:sym typeface="Arial" pitchFamily="34" charset="0"/>
              </a:rPr>
              <a:t>int *p;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pPr eaLnBrk="1" hangingPunct="1"/>
            <a:r>
              <a:rPr lang="en-US" b="1" i="1">
                <a:sym typeface="Times New Roman" pitchFamily="18" charset="0"/>
              </a:rPr>
              <a:t>p=&amp;a[0];</a:t>
            </a:r>
            <a:endParaRPr lang="zh-CN" altLang="en-US" b="1" i="1">
              <a:sym typeface="Times New Roman" pitchFamily="18" charset="0"/>
            </a:endParaRPr>
          </a:p>
          <a:p>
            <a:pPr eaLnBrk="1" hangingPunct="1"/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或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p=a;</a:t>
            </a:r>
            <a:endParaRPr lang="zh-CN" altLang="en-US" b="1" i="1">
              <a:sym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9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29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2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5" dur="500"/>
                                        <p:tgtEl>
                                          <p:spTgt spid="2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0" dur="500"/>
                                        <p:tgtEl>
                                          <p:spTgt spid="29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29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7" grpId="0" bldLvl="0" animBg="1" autoUpdateAnimBg="0"/>
      <p:bldP spid="29811" grpId="0" bldLvl="0" animBg="1" autoUpdateAnimBg="0"/>
      <p:bldP spid="29812" grpId="0" bldLvl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8D8CF9BF-5F0B-48CC-A939-EA82E67AB60D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25</a:t>
            </a:fld>
            <a:endParaRPr lang="en-US" sz="1800">
              <a:sym typeface="Arial" pitchFamily="34" charset="0"/>
            </a:endParaRPr>
          </a:p>
        </p:txBody>
      </p:sp>
      <p:grpSp>
        <p:nvGrpSpPr>
          <p:cNvPr id="30723" name="Group 3"/>
          <p:cNvGrpSpPr>
            <a:grpSpLocks/>
          </p:cNvGrpSpPr>
          <p:nvPr/>
        </p:nvGrpSpPr>
        <p:grpSpPr bwMode="auto">
          <a:xfrm>
            <a:off x="0" y="6543675"/>
            <a:ext cx="4797425" cy="314325"/>
            <a:chOff x="0" y="0"/>
            <a:chExt cx="3022" cy="198"/>
          </a:xfrm>
        </p:grpSpPr>
        <p:grpSp>
          <p:nvGrpSpPr>
            <p:cNvPr id="30724" name="Group 4"/>
            <p:cNvGrpSpPr>
              <a:grpSpLocks/>
            </p:cNvGrpSpPr>
            <p:nvPr/>
          </p:nvGrpSpPr>
          <p:grpSpPr bwMode="auto">
            <a:xfrm flipH="1">
              <a:off x="0" y="0"/>
              <a:ext cx="3022" cy="190"/>
              <a:chOff x="0" y="0"/>
              <a:chExt cx="3116" cy="190"/>
            </a:xfrm>
          </p:grpSpPr>
          <p:sp>
            <p:nvSpPr>
              <p:cNvPr id="30725" name="Rectangle 5"/>
              <p:cNvSpPr>
                <a:spLocks noChangeArrowheads="1"/>
              </p:cNvSpPr>
              <p:nvPr/>
            </p:nvSpPr>
            <p:spPr bwMode="auto">
              <a:xfrm>
                <a:off x="192" y="2"/>
                <a:ext cx="2924" cy="188"/>
              </a:xfrm>
              <a:prstGeom prst="rect">
                <a:avLst/>
              </a:prstGeom>
              <a:solidFill>
                <a:srgbClr val="008000"/>
              </a:solidFill>
              <a:ln w="9525" cmpd="sng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30726" name="AutoShape 6"/>
              <p:cNvSpPr>
                <a:spLocks noChangeArrowheads="1"/>
              </p:cNvSpPr>
              <p:nvPr/>
            </p:nvSpPr>
            <p:spPr bwMode="auto">
              <a:xfrm flipH="1">
                <a:off x="0" y="0"/>
                <a:ext cx="187" cy="190"/>
              </a:xfrm>
              <a:prstGeom prst="rtTriangle">
                <a:avLst/>
              </a:prstGeom>
              <a:solidFill>
                <a:srgbClr val="008000"/>
              </a:solidFill>
              <a:ln w="9525" cmpd="sng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</p:grpSp>
        <p:sp>
          <p:nvSpPr>
            <p:cNvPr id="30727" name="Text Box 7"/>
            <p:cNvSpPr>
              <a:spLocks noChangeArrowheads="1"/>
            </p:cNvSpPr>
            <p:nvPr/>
          </p:nvSpPr>
          <p:spPr bwMode="auto">
            <a:xfrm>
              <a:off x="168" y="0"/>
              <a:ext cx="2549" cy="198"/>
            </a:xfrm>
            <a:prstGeom prst="rect">
              <a:avLst/>
            </a:prstGeom>
            <a:solidFill>
              <a:srgbClr val="008000"/>
            </a:solidFill>
            <a:ln w="9525" cmpd="sng">
              <a:solidFill>
                <a:srgbClr val="008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ea typeface="楷体_GB2312" pitchFamily="1" charset="-122"/>
                </a:rPr>
                <a:t>西安电子科技大学  </a:t>
              </a:r>
              <a:r>
                <a:rPr lang="en-US" sz="1400" b="1">
                  <a:solidFill>
                    <a:schemeClr val="bg1"/>
                  </a:solidFill>
                  <a:ea typeface="楷体_GB2312" pitchFamily="1" charset="-122"/>
                </a:rPr>
                <a:t>Xidian University</a:t>
              </a:r>
              <a:endParaRPr lang="zh-CN" altLang="en-US"/>
            </a:p>
          </p:txBody>
        </p:sp>
      </p:grpSp>
      <p:grpSp>
        <p:nvGrpSpPr>
          <p:cNvPr id="30728" name="Group 15"/>
          <p:cNvGrpSpPr>
            <a:grpSpLocks/>
          </p:cNvGrpSpPr>
          <p:nvPr/>
        </p:nvGrpSpPr>
        <p:grpSpPr bwMode="auto">
          <a:xfrm>
            <a:off x="5949950" y="1816100"/>
            <a:ext cx="2351088" cy="3771900"/>
            <a:chOff x="0" y="0"/>
            <a:chExt cx="1481" cy="2376"/>
          </a:xfrm>
        </p:grpSpPr>
        <p:grpSp>
          <p:nvGrpSpPr>
            <p:cNvPr id="30729" name="Group 16"/>
            <p:cNvGrpSpPr>
              <a:grpSpLocks/>
            </p:cNvGrpSpPr>
            <p:nvPr/>
          </p:nvGrpSpPr>
          <p:grpSpPr bwMode="auto">
            <a:xfrm>
              <a:off x="545" y="0"/>
              <a:ext cx="936" cy="2376"/>
              <a:chOff x="0" y="0"/>
              <a:chExt cx="936" cy="2376"/>
            </a:xfrm>
          </p:grpSpPr>
          <p:grpSp>
            <p:nvGrpSpPr>
              <p:cNvPr id="30730" name="Group 17"/>
              <p:cNvGrpSpPr>
                <a:grpSpLocks/>
              </p:cNvGrpSpPr>
              <p:nvPr/>
            </p:nvGrpSpPr>
            <p:grpSpPr bwMode="auto">
              <a:xfrm>
                <a:off x="0" y="0"/>
                <a:ext cx="936" cy="2376"/>
                <a:chOff x="0" y="0"/>
                <a:chExt cx="936" cy="2376"/>
              </a:xfrm>
            </p:grpSpPr>
            <p:sp>
              <p:nvSpPr>
                <p:cNvPr id="30731" name="AutoShape 18"/>
                <p:cNvSpPr>
                  <a:spLocks/>
                </p:cNvSpPr>
                <p:nvPr/>
              </p:nvSpPr>
              <p:spPr bwMode="auto">
                <a:xfrm>
                  <a:off x="0" y="0"/>
                  <a:ext cx="936" cy="2376"/>
                </a:xfrm>
                <a:prstGeom prst="foldedCorner">
                  <a:avLst>
                    <a:gd name="adj" fmla="val 13741"/>
                  </a:avLst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pPr algn="ctr"/>
                  <a:endParaRPr lang="zh-CN" altLang="en-US">
                    <a:solidFill>
                      <a:srgbClr val="0000FF"/>
                    </a:solidFill>
                    <a:ea typeface="隶书" pitchFamily="49" charset="-122"/>
                  </a:endParaRPr>
                </a:p>
              </p:txBody>
            </p:sp>
            <p:sp>
              <p:nvSpPr>
                <p:cNvPr id="30732" name="Line 19"/>
                <p:cNvSpPr>
                  <a:spLocks noChangeShapeType="1"/>
                </p:cNvSpPr>
                <p:nvPr/>
              </p:nvSpPr>
              <p:spPr bwMode="auto">
                <a:xfrm>
                  <a:off x="0" y="312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33" name="Line 20"/>
                <p:cNvSpPr>
                  <a:spLocks noChangeShapeType="1"/>
                </p:cNvSpPr>
                <p:nvPr/>
              </p:nvSpPr>
              <p:spPr bwMode="auto">
                <a:xfrm>
                  <a:off x="0" y="540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34" name="Line 21"/>
                <p:cNvSpPr>
                  <a:spLocks noChangeShapeType="1"/>
                </p:cNvSpPr>
                <p:nvPr/>
              </p:nvSpPr>
              <p:spPr bwMode="auto">
                <a:xfrm>
                  <a:off x="0" y="768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35" name="Line 22"/>
                <p:cNvSpPr>
                  <a:spLocks noChangeShapeType="1"/>
                </p:cNvSpPr>
                <p:nvPr/>
              </p:nvSpPr>
              <p:spPr bwMode="auto">
                <a:xfrm>
                  <a:off x="0" y="996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36" name="Line 23"/>
                <p:cNvSpPr>
                  <a:spLocks noChangeShapeType="1"/>
                </p:cNvSpPr>
                <p:nvPr/>
              </p:nvSpPr>
              <p:spPr bwMode="auto">
                <a:xfrm>
                  <a:off x="0" y="1224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37" name="Line 24"/>
                <p:cNvSpPr>
                  <a:spLocks noChangeShapeType="1"/>
                </p:cNvSpPr>
                <p:nvPr/>
              </p:nvSpPr>
              <p:spPr bwMode="auto">
                <a:xfrm>
                  <a:off x="0" y="1452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38" name="Line 25"/>
                <p:cNvSpPr>
                  <a:spLocks noChangeShapeType="1"/>
                </p:cNvSpPr>
                <p:nvPr/>
              </p:nvSpPr>
              <p:spPr bwMode="auto">
                <a:xfrm>
                  <a:off x="0" y="1680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39" name="Line 26"/>
                <p:cNvSpPr>
                  <a:spLocks noChangeShapeType="1"/>
                </p:cNvSpPr>
                <p:nvPr/>
              </p:nvSpPr>
              <p:spPr bwMode="auto">
                <a:xfrm>
                  <a:off x="0" y="1908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40" name="Line 27"/>
                <p:cNvSpPr>
                  <a:spLocks noChangeShapeType="1"/>
                </p:cNvSpPr>
                <p:nvPr/>
              </p:nvSpPr>
              <p:spPr bwMode="auto">
                <a:xfrm>
                  <a:off x="576" y="996"/>
                  <a:ext cx="36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741" name="Group 28"/>
              <p:cNvGrpSpPr>
                <a:grpSpLocks/>
              </p:cNvGrpSpPr>
              <p:nvPr/>
            </p:nvGrpSpPr>
            <p:grpSpPr bwMode="auto">
              <a:xfrm>
                <a:off x="0" y="420"/>
                <a:ext cx="60" cy="1368"/>
                <a:chOff x="0" y="0"/>
                <a:chExt cx="60" cy="1368"/>
              </a:xfrm>
            </p:grpSpPr>
            <p:sp>
              <p:nvSpPr>
                <p:cNvPr id="30742" name="Line 29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43" name="Line 30"/>
                <p:cNvSpPr>
                  <a:spLocks noChangeShapeType="1"/>
                </p:cNvSpPr>
                <p:nvPr/>
              </p:nvSpPr>
              <p:spPr bwMode="auto">
                <a:xfrm>
                  <a:off x="0" y="456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44" name="Line 31"/>
                <p:cNvSpPr>
                  <a:spLocks noChangeShapeType="1"/>
                </p:cNvSpPr>
                <p:nvPr/>
              </p:nvSpPr>
              <p:spPr bwMode="auto">
                <a:xfrm>
                  <a:off x="0" y="684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45" name="Line 32"/>
                <p:cNvSpPr>
                  <a:spLocks noChangeShapeType="1"/>
                </p:cNvSpPr>
                <p:nvPr/>
              </p:nvSpPr>
              <p:spPr bwMode="auto">
                <a:xfrm>
                  <a:off x="0" y="912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46" name="Line 33"/>
                <p:cNvSpPr>
                  <a:spLocks noChangeShapeType="1"/>
                </p:cNvSpPr>
                <p:nvPr/>
              </p:nvSpPr>
              <p:spPr bwMode="auto">
                <a:xfrm>
                  <a:off x="0" y="114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47" name="Line 34"/>
                <p:cNvSpPr>
                  <a:spLocks noChangeShapeType="1"/>
                </p:cNvSpPr>
                <p:nvPr/>
              </p:nvSpPr>
              <p:spPr bwMode="auto">
                <a:xfrm>
                  <a:off x="0" y="136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48" name="Line 35"/>
                <p:cNvSpPr>
                  <a:spLocks noChangeShapeType="1"/>
                </p:cNvSpPr>
                <p:nvPr/>
              </p:nvSpPr>
              <p:spPr bwMode="auto">
                <a:xfrm>
                  <a:off x="0" y="22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749" name="Group 36"/>
              <p:cNvGrpSpPr>
                <a:grpSpLocks/>
              </p:cNvGrpSpPr>
              <p:nvPr/>
            </p:nvGrpSpPr>
            <p:grpSpPr bwMode="auto">
              <a:xfrm>
                <a:off x="864" y="432"/>
                <a:ext cx="60" cy="1368"/>
                <a:chOff x="0" y="0"/>
                <a:chExt cx="60" cy="1368"/>
              </a:xfrm>
            </p:grpSpPr>
            <p:sp>
              <p:nvSpPr>
                <p:cNvPr id="30750" name="Line 37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51" name="Line 38"/>
                <p:cNvSpPr>
                  <a:spLocks noChangeShapeType="1"/>
                </p:cNvSpPr>
                <p:nvPr/>
              </p:nvSpPr>
              <p:spPr bwMode="auto">
                <a:xfrm>
                  <a:off x="0" y="456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52" name="Line 39"/>
                <p:cNvSpPr>
                  <a:spLocks noChangeShapeType="1"/>
                </p:cNvSpPr>
                <p:nvPr/>
              </p:nvSpPr>
              <p:spPr bwMode="auto">
                <a:xfrm>
                  <a:off x="0" y="684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53" name="Line 40"/>
                <p:cNvSpPr>
                  <a:spLocks noChangeShapeType="1"/>
                </p:cNvSpPr>
                <p:nvPr/>
              </p:nvSpPr>
              <p:spPr bwMode="auto">
                <a:xfrm>
                  <a:off x="0" y="912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54" name="Line 41"/>
                <p:cNvSpPr>
                  <a:spLocks noChangeShapeType="1"/>
                </p:cNvSpPr>
                <p:nvPr/>
              </p:nvSpPr>
              <p:spPr bwMode="auto">
                <a:xfrm>
                  <a:off x="0" y="114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55" name="Line 42"/>
                <p:cNvSpPr>
                  <a:spLocks noChangeShapeType="1"/>
                </p:cNvSpPr>
                <p:nvPr/>
              </p:nvSpPr>
              <p:spPr bwMode="auto">
                <a:xfrm>
                  <a:off x="0" y="136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56" name="Line 43"/>
                <p:cNvSpPr>
                  <a:spLocks noChangeShapeType="1"/>
                </p:cNvSpPr>
                <p:nvPr/>
              </p:nvSpPr>
              <p:spPr bwMode="auto">
                <a:xfrm>
                  <a:off x="0" y="22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0757" name="Group 44"/>
            <p:cNvGrpSpPr>
              <a:grpSpLocks/>
            </p:cNvGrpSpPr>
            <p:nvPr/>
          </p:nvGrpSpPr>
          <p:grpSpPr bwMode="auto">
            <a:xfrm>
              <a:off x="0" y="276"/>
              <a:ext cx="732" cy="1188"/>
              <a:chOff x="0" y="0"/>
              <a:chExt cx="732" cy="1188"/>
            </a:xfrm>
          </p:grpSpPr>
          <p:sp>
            <p:nvSpPr>
              <p:cNvPr id="30758" name="Text Box 45"/>
              <p:cNvSpPr>
                <a:spLocks noChangeArrowheads="1"/>
              </p:cNvSpPr>
              <p:nvPr/>
            </p:nvSpPr>
            <p:spPr bwMode="auto">
              <a:xfrm>
                <a:off x="154" y="0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a[0]</a:t>
                </a:r>
                <a:endParaRPr lang="zh-CN" altLang="en-US"/>
              </a:p>
            </p:txBody>
          </p:sp>
          <p:sp>
            <p:nvSpPr>
              <p:cNvPr id="30759" name="Text Box 46"/>
              <p:cNvSpPr>
                <a:spLocks noChangeArrowheads="1"/>
              </p:cNvSpPr>
              <p:nvPr/>
            </p:nvSpPr>
            <p:spPr bwMode="auto">
              <a:xfrm>
                <a:off x="154" y="226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a[1]</a:t>
                </a:r>
                <a:endParaRPr lang="zh-CN" altLang="en-US"/>
              </a:p>
            </p:txBody>
          </p:sp>
          <p:sp>
            <p:nvSpPr>
              <p:cNvPr id="30760" name="Text Box 47"/>
              <p:cNvSpPr>
                <a:spLocks noChangeArrowheads="1"/>
              </p:cNvSpPr>
              <p:nvPr/>
            </p:nvSpPr>
            <p:spPr bwMode="auto">
              <a:xfrm>
                <a:off x="154" y="452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a[2]</a:t>
                </a:r>
                <a:endParaRPr lang="zh-CN" altLang="en-US"/>
              </a:p>
            </p:txBody>
          </p:sp>
          <p:sp>
            <p:nvSpPr>
              <p:cNvPr id="30761" name="Text Box 48"/>
              <p:cNvSpPr>
                <a:spLocks noChangeArrowheads="1"/>
              </p:cNvSpPr>
              <p:nvPr/>
            </p:nvSpPr>
            <p:spPr bwMode="auto">
              <a:xfrm>
                <a:off x="154" y="678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a[3]</a:t>
                </a:r>
                <a:endParaRPr lang="zh-CN" altLang="en-US"/>
              </a:p>
            </p:txBody>
          </p:sp>
          <p:sp>
            <p:nvSpPr>
              <p:cNvPr id="30762" name="Text Box 49"/>
              <p:cNvSpPr>
                <a:spLocks noChangeArrowheads="1"/>
              </p:cNvSpPr>
              <p:nvPr/>
            </p:nvSpPr>
            <p:spPr bwMode="auto">
              <a:xfrm>
                <a:off x="0" y="900"/>
                <a:ext cx="7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a[4]</a:t>
                </a:r>
                <a:endParaRPr lang="zh-CN" altLang="en-US"/>
              </a:p>
            </p:txBody>
          </p:sp>
        </p:grpSp>
      </p:grpSp>
      <p:sp>
        <p:nvSpPr>
          <p:cNvPr id="30763" name="Text Box 51"/>
          <p:cNvSpPr>
            <a:spLocks noChangeArrowheads="1"/>
          </p:cNvSpPr>
          <p:nvPr/>
        </p:nvSpPr>
        <p:spPr bwMode="auto">
          <a:xfrm>
            <a:off x="823913" y="4699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0764" name="Rectangle 52"/>
          <p:cNvSpPr>
            <a:spLocks noChangeArrowheads="1"/>
          </p:cNvSpPr>
          <p:nvPr/>
        </p:nvSpPr>
        <p:spPr bwMode="auto">
          <a:xfrm>
            <a:off x="446088" y="1181100"/>
            <a:ext cx="5248275" cy="5262563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  int a[5],*p,i;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for(i=0;i&lt;5;i++)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	 a[i]=i+1;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chemeClr val="accent2"/>
                </a:solidFill>
                <a:sym typeface="Arial" pitchFamily="34" charset="0"/>
              </a:rPr>
              <a:t>      p=a; // </a:t>
            </a:r>
            <a:r>
              <a:rPr lang="zh-CN" altLang="en-US">
                <a:solidFill>
                  <a:schemeClr val="accent2"/>
                </a:solidFill>
                <a:sym typeface="Arial" pitchFamily="34" charset="0"/>
              </a:rPr>
              <a:t>或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p=&amp;a[0];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for(i=0;i&lt;5;i++)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	 printf("*(p+%d):%d\n",i,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*(p+i)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for(i=0;i&lt;5;i++)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	 printf("*(a+%d):%d\n",i,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*(a+i)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for(i=0;i&lt;5;i++)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	 printf("p[%d]:%d\n",i,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p[i]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for(i=0;i&lt;5;i++)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	 printf("a[%d]:%d\n",i,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a[i]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/>
          </a:p>
        </p:txBody>
      </p:sp>
      <p:grpSp>
        <p:nvGrpSpPr>
          <p:cNvPr id="30765" name="Group 54"/>
          <p:cNvGrpSpPr>
            <a:grpSpLocks/>
          </p:cNvGrpSpPr>
          <p:nvPr/>
        </p:nvGrpSpPr>
        <p:grpSpPr bwMode="auto">
          <a:xfrm>
            <a:off x="6978650" y="2235200"/>
            <a:ext cx="1162050" cy="1885950"/>
            <a:chOff x="0" y="0"/>
            <a:chExt cx="732" cy="1188"/>
          </a:xfrm>
        </p:grpSpPr>
        <p:sp>
          <p:nvSpPr>
            <p:cNvPr id="30766" name="Text Box 55"/>
            <p:cNvSpPr>
              <a:spLocks noChangeArrowheads="1"/>
            </p:cNvSpPr>
            <p:nvPr/>
          </p:nvSpPr>
          <p:spPr bwMode="auto">
            <a:xfrm>
              <a:off x="260" y="0"/>
              <a:ext cx="2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990000"/>
                  </a:solidFill>
                  <a:ea typeface="隶书" pitchFamily="49" charset="-122"/>
                </a:rPr>
                <a:t>1</a:t>
              </a:r>
              <a:endParaRPr lang="zh-CN" altLang="en-US"/>
            </a:p>
          </p:txBody>
        </p:sp>
        <p:sp>
          <p:nvSpPr>
            <p:cNvPr id="30767" name="Text Box 56"/>
            <p:cNvSpPr>
              <a:spLocks noChangeArrowheads="1"/>
            </p:cNvSpPr>
            <p:nvPr/>
          </p:nvSpPr>
          <p:spPr bwMode="auto">
            <a:xfrm>
              <a:off x="260" y="226"/>
              <a:ext cx="2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990000"/>
                  </a:solidFill>
                  <a:ea typeface="隶书" pitchFamily="49" charset="-122"/>
                </a:rPr>
                <a:t>2</a:t>
              </a:r>
              <a:endParaRPr lang="zh-CN" altLang="en-US"/>
            </a:p>
          </p:txBody>
        </p:sp>
        <p:sp>
          <p:nvSpPr>
            <p:cNvPr id="30768" name="Text Box 57"/>
            <p:cNvSpPr>
              <a:spLocks noChangeArrowheads="1"/>
            </p:cNvSpPr>
            <p:nvPr/>
          </p:nvSpPr>
          <p:spPr bwMode="auto">
            <a:xfrm>
              <a:off x="260" y="452"/>
              <a:ext cx="2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990000"/>
                  </a:solidFill>
                  <a:ea typeface="隶书" pitchFamily="49" charset="-122"/>
                </a:rPr>
                <a:t>3</a:t>
              </a:r>
              <a:endParaRPr lang="zh-CN" altLang="en-US"/>
            </a:p>
          </p:txBody>
        </p:sp>
        <p:sp>
          <p:nvSpPr>
            <p:cNvPr id="30769" name="Text Box 58"/>
            <p:cNvSpPr>
              <a:spLocks noChangeArrowheads="1"/>
            </p:cNvSpPr>
            <p:nvPr/>
          </p:nvSpPr>
          <p:spPr bwMode="auto">
            <a:xfrm>
              <a:off x="260" y="678"/>
              <a:ext cx="2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990000"/>
                  </a:solidFill>
                  <a:ea typeface="隶书" pitchFamily="49" charset="-122"/>
                </a:rPr>
                <a:t>4</a:t>
              </a:r>
              <a:endParaRPr lang="zh-CN" altLang="en-US"/>
            </a:p>
          </p:txBody>
        </p:sp>
        <p:sp>
          <p:nvSpPr>
            <p:cNvPr id="30770" name="Text Box 59"/>
            <p:cNvSpPr>
              <a:spLocks noChangeArrowheads="1"/>
            </p:cNvSpPr>
            <p:nvPr/>
          </p:nvSpPr>
          <p:spPr bwMode="auto">
            <a:xfrm>
              <a:off x="0" y="900"/>
              <a:ext cx="7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990000"/>
                  </a:solidFill>
                  <a:ea typeface="隶书" pitchFamily="49" charset="-122"/>
                </a:rPr>
                <a:t>5</a:t>
              </a:r>
              <a:endParaRPr lang="zh-CN" altLang="en-US"/>
            </a:p>
          </p:txBody>
        </p:sp>
      </p:grpSp>
      <p:grpSp>
        <p:nvGrpSpPr>
          <p:cNvPr id="30771" name="Group 60"/>
          <p:cNvGrpSpPr>
            <a:grpSpLocks/>
          </p:cNvGrpSpPr>
          <p:nvPr/>
        </p:nvGrpSpPr>
        <p:grpSpPr bwMode="auto">
          <a:xfrm>
            <a:off x="8255000" y="2247900"/>
            <a:ext cx="777875" cy="463550"/>
            <a:chOff x="0" y="0"/>
            <a:chExt cx="490" cy="292"/>
          </a:xfrm>
        </p:grpSpPr>
        <p:sp>
          <p:nvSpPr>
            <p:cNvPr id="30772" name="Line 61"/>
            <p:cNvSpPr>
              <a:spLocks noChangeShapeType="1"/>
            </p:cNvSpPr>
            <p:nvPr/>
          </p:nvSpPr>
          <p:spPr bwMode="auto">
            <a:xfrm flipH="1" flipV="1">
              <a:off x="0" y="158"/>
              <a:ext cx="237" cy="2"/>
            </a:xfrm>
            <a:prstGeom prst="line">
              <a:avLst/>
            </a:prstGeom>
            <a:noFill/>
            <a:ln w="38100" cmpd="sng">
              <a:solidFill>
                <a:srgbClr val="3399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73" name="Text Box 62"/>
            <p:cNvSpPr>
              <a:spLocks noChangeArrowheads="1"/>
            </p:cNvSpPr>
            <p:nvPr/>
          </p:nvSpPr>
          <p:spPr bwMode="auto">
            <a:xfrm>
              <a:off x="279" y="0"/>
              <a:ext cx="211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0000FF"/>
                  </a:solidFill>
                  <a:ea typeface="隶书" pitchFamily="49" charset="-122"/>
                </a:rPr>
                <a:t>p</a:t>
              </a:r>
            </a:p>
          </p:txBody>
        </p:sp>
      </p:grpSp>
      <p:sp>
        <p:nvSpPr>
          <p:cNvPr id="30774" name="Rectangle 63"/>
          <p:cNvSpPr>
            <a:spLocks noChangeArrowheads="1"/>
          </p:cNvSpPr>
          <p:nvPr/>
        </p:nvSpPr>
        <p:spPr bwMode="auto">
          <a:xfrm>
            <a:off x="965200" y="596900"/>
            <a:ext cx="777240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b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例   数组元素的引用方法</a:t>
            </a:r>
            <a:endParaRPr lang="zh-CN" altLang="en-US" sz="4400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30775" name="Group 64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30776" name="Text Box 65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30777" name="Freeform 66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778" name="Rectangle 113"/>
          <p:cNvSpPr>
            <a:spLocks/>
          </p:cNvSpPr>
          <p:nvPr/>
        </p:nvSpPr>
        <p:spPr bwMode="auto">
          <a:xfrm>
            <a:off x="5045075" y="600075"/>
            <a:ext cx="3922713" cy="463550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336600"/>
                </a:solidFill>
                <a:sym typeface="Arial" pitchFamily="34" charset="0"/>
              </a:rPr>
              <a:t>a[i] </a:t>
            </a:r>
            <a:r>
              <a:rPr lang="en-US">
                <a:solidFill>
                  <a:srgbClr val="007A77"/>
                </a:solidFill>
                <a:sym typeface="Symbol" pitchFamily="18" charset="2"/>
              </a:rPr>
              <a:t></a:t>
            </a:r>
            <a:r>
              <a:rPr lang="en-US">
                <a:solidFill>
                  <a:srgbClr val="336600"/>
                </a:solidFill>
                <a:sym typeface="Arial" pitchFamily="34" charset="0"/>
              </a:rPr>
              <a:t> p[i]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>
                <a:solidFill>
                  <a:srgbClr val="007A77"/>
                </a:solidFill>
                <a:sym typeface="Symbol" pitchFamily="18" charset="2"/>
              </a:rPr>
              <a:t>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*(p+i) </a:t>
            </a:r>
            <a:r>
              <a:rPr lang="en-US">
                <a:solidFill>
                  <a:srgbClr val="007A77"/>
                </a:solidFill>
                <a:sym typeface="Symbol" pitchFamily="18" charset="2"/>
              </a:rPr>
              <a:t>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*(a+i)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0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8" grpId="0" bldLvl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5"/>
          <p:cNvSpPr>
            <a:spLocks noChangeArrowheads="1"/>
          </p:cNvSpPr>
          <p:nvPr/>
        </p:nvSpPr>
        <p:spPr bwMode="auto">
          <a:xfrm>
            <a:off x="984250" y="806450"/>
            <a:ext cx="72834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007A77"/>
                </a:solidFill>
                <a:sym typeface="Arial" pitchFamily="34" charset="0"/>
              </a:rPr>
              <a:t>例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 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int  a[]={1,2,3,4,5,6,7,8,9,10},*p=a,i;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数组元素地址的正确表示：</a:t>
            </a:r>
            <a:br>
              <a:rPr lang="zh-CN" altLang="en-US">
                <a:solidFill>
                  <a:srgbClr val="007A77"/>
                </a:solidFill>
                <a:sym typeface="Arial" pitchFamily="34" charset="0"/>
              </a:rPr>
            </a:b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（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A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）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&amp;(a+1)      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（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B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）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a++      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（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C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）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&amp;p      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（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D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）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&amp;p[i]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1747" name="Text Box 16"/>
          <p:cNvSpPr>
            <a:spLocks noChangeArrowheads="1"/>
          </p:cNvSpPr>
          <p:nvPr/>
        </p:nvSpPr>
        <p:spPr bwMode="auto">
          <a:xfrm>
            <a:off x="8315325" y="1485900"/>
            <a:ext cx="407988" cy="579438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accent2"/>
                </a:solidFill>
                <a:sym typeface="Symbol" pitchFamily="18" charset="2"/>
              </a:rPr>
              <a:t></a:t>
            </a:r>
            <a:endParaRPr lang="en-US" sz="3200">
              <a:solidFill>
                <a:schemeClr val="accent2"/>
              </a:solidFill>
              <a:sym typeface="Arial" pitchFamily="34" charset="0"/>
            </a:endParaRPr>
          </a:p>
        </p:txBody>
      </p:sp>
      <p:sp>
        <p:nvSpPr>
          <p:cNvPr id="31748" name="AutoShape 17"/>
          <p:cNvSpPr>
            <a:spLocks/>
          </p:cNvSpPr>
          <p:nvPr/>
        </p:nvSpPr>
        <p:spPr bwMode="auto">
          <a:xfrm>
            <a:off x="635000" y="2932113"/>
            <a:ext cx="8358188" cy="1571625"/>
          </a:xfrm>
          <a:prstGeom prst="wedgeRectCallout">
            <a:avLst>
              <a:gd name="adj1" fmla="val -7884"/>
              <a:gd name="adj2" fmla="val -114380"/>
            </a:avLst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数组名是</a:t>
            </a:r>
            <a:r>
              <a:rPr lang="zh-CN" altLang="en-US">
                <a:solidFill>
                  <a:schemeClr val="accent2"/>
                </a:solidFill>
                <a:sym typeface="Arial" pitchFamily="34" charset="0"/>
              </a:rPr>
              <a:t>地址常量，允许以基地址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+</a:t>
            </a:r>
            <a:r>
              <a:rPr lang="zh-CN" altLang="en-US">
                <a:solidFill>
                  <a:schemeClr val="accent2"/>
                </a:solidFill>
                <a:sym typeface="Arial" pitchFamily="34" charset="0"/>
              </a:rPr>
              <a:t>偏移量的形式表示数组。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p++,p--   (</a:t>
            </a:r>
            <a:r>
              <a:rPr lang="en-US">
                <a:solidFill>
                  <a:schemeClr val="tx2"/>
                </a:solidFill>
                <a:sym typeface="Wingdings" pitchFamily="2" charset="2"/>
              </a:rPr>
              <a:t>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a++,a--    (</a:t>
            </a:r>
            <a:r>
              <a:rPr lang="en-US">
                <a:solidFill>
                  <a:schemeClr val="accent2"/>
                </a:solidFill>
                <a:sym typeface="Symbol" pitchFamily="18" charset="2"/>
              </a:rPr>
              <a:t></a:t>
            </a:r>
            <a:r>
              <a:rPr lang="zh-CN" altLang="en-US">
                <a:solidFill>
                  <a:schemeClr val="accent2"/>
                </a:solidFill>
                <a:sym typeface="Symbol" pitchFamily="18" charset="2"/>
              </a:rPr>
              <a:t>，变量才允许自增、自减运算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</a:t>
            </a: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a+1, *(a+2)    (</a:t>
            </a:r>
            <a:r>
              <a:rPr lang="en-US">
                <a:solidFill>
                  <a:schemeClr val="tx2"/>
                </a:solidFill>
                <a:sym typeface="Wingdings" pitchFamily="2" charset="2"/>
              </a:rPr>
              <a:t></a:t>
            </a:r>
            <a:r>
              <a:rPr lang="en-US">
                <a:solidFill>
                  <a:schemeClr val="tx2"/>
                </a:solidFill>
                <a:sym typeface="Arial" pitchFamily="34" charset="0"/>
              </a:rPr>
              <a:t>)</a:t>
            </a:r>
            <a:endParaRPr lang="zh-CN" altLang="en-US"/>
          </a:p>
        </p:txBody>
      </p:sp>
      <p:grpSp>
        <p:nvGrpSpPr>
          <p:cNvPr id="31749" name="Group 18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31750" name="Text Box 19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31751" name="Freeform 20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31752" name="Picture 23" descr="2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4508500"/>
            <a:ext cx="53975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ldLvl="0" animBg="1" autoUpdateAnimBg="0"/>
      <p:bldP spid="31748" grpId="0" bldLvl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AF51B58F-F416-4DE4-B402-5CA4914BA7A6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27</a:t>
            </a:fld>
            <a:endParaRPr lang="en-US" sz="1800">
              <a:sym typeface="Arial" pitchFamily="34" charset="0"/>
            </a:endParaRPr>
          </a:p>
        </p:txBody>
      </p:sp>
      <p:sp>
        <p:nvSpPr>
          <p:cNvPr id="32771" name="Rectangle 15"/>
          <p:cNvSpPr>
            <a:spLocks noChangeArrowheads="1"/>
          </p:cNvSpPr>
          <p:nvPr/>
        </p:nvSpPr>
        <p:spPr bwMode="auto">
          <a:xfrm>
            <a:off x="2319338" y="1168400"/>
            <a:ext cx="3068637" cy="3781425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i,*p,a[7];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chemeClr val="accent2"/>
                </a:solidFill>
                <a:sym typeface="Arial" pitchFamily="34" charset="0"/>
              </a:rPr>
              <a:t>    p=a;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for(i=0;i&lt;7;i++)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scanf("%d",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p++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printf("\n");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for(i=0;i&lt;7;i++,p++)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printf("%d",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*p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/>
          </a:p>
        </p:txBody>
      </p:sp>
      <p:sp>
        <p:nvSpPr>
          <p:cNvPr id="32772" name="Text Box 18"/>
          <p:cNvSpPr>
            <a:spLocks noChangeArrowheads="1"/>
          </p:cNvSpPr>
          <p:nvPr/>
        </p:nvSpPr>
        <p:spPr bwMode="auto">
          <a:xfrm>
            <a:off x="757238" y="2413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2773" name="Text Box 19"/>
          <p:cNvSpPr>
            <a:spLocks noChangeArrowheads="1"/>
          </p:cNvSpPr>
          <p:nvPr/>
        </p:nvSpPr>
        <p:spPr bwMode="auto">
          <a:xfrm>
            <a:off x="2700338" y="3400425"/>
            <a:ext cx="727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sym typeface="Arial" pitchFamily="34" charset="0"/>
              </a:rPr>
              <a:t>p=a;</a:t>
            </a:r>
            <a:endParaRPr lang="zh-CN" altLang="en-US"/>
          </a:p>
        </p:txBody>
      </p:sp>
      <p:grpSp>
        <p:nvGrpSpPr>
          <p:cNvPr id="32774" name="Group 21"/>
          <p:cNvGrpSpPr>
            <a:grpSpLocks/>
          </p:cNvGrpSpPr>
          <p:nvPr/>
        </p:nvGrpSpPr>
        <p:grpSpPr bwMode="auto">
          <a:xfrm>
            <a:off x="6030913" y="1738313"/>
            <a:ext cx="814387" cy="396875"/>
            <a:chOff x="0" y="0"/>
            <a:chExt cx="513" cy="250"/>
          </a:xfrm>
        </p:grpSpPr>
        <p:sp>
          <p:nvSpPr>
            <p:cNvPr id="32775" name="Line 22"/>
            <p:cNvSpPr>
              <a:spLocks noChangeShapeType="1"/>
            </p:cNvSpPr>
            <p:nvPr/>
          </p:nvSpPr>
          <p:spPr bwMode="auto">
            <a:xfrm>
              <a:off x="147" y="149"/>
              <a:ext cx="36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76" name="Text Box 23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32777" name="Group 24"/>
          <p:cNvGrpSpPr>
            <a:grpSpLocks/>
          </p:cNvGrpSpPr>
          <p:nvPr/>
        </p:nvGrpSpPr>
        <p:grpSpPr bwMode="auto">
          <a:xfrm>
            <a:off x="6024563" y="1414463"/>
            <a:ext cx="814387" cy="396875"/>
            <a:chOff x="0" y="0"/>
            <a:chExt cx="513" cy="250"/>
          </a:xfrm>
        </p:grpSpPr>
        <p:sp>
          <p:nvSpPr>
            <p:cNvPr id="32778" name="Line 25"/>
            <p:cNvSpPr>
              <a:spLocks noChangeShapeType="1"/>
            </p:cNvSpPr>
            <p:nvPr/>
          </p:nvSpPr>
          <p:spPr bwMode="auto">
            <a:xfrm>
              <a:off x="147" y="149"/>
              <a:ext cx="36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79" name="Text Box 26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32780" name="组合 1"/>
          <p:cNvGrpSpPr>
            <a:grpSpLocks/>
          </p:cNvGrpSpPr>
          <p:nvPr/>
        </p:nvGrpSpPr>
        <p:grpSpPr bwMode="auto">
          <a:xfrm>
            <a:off x="6029325" y="1277938"/>
            <a:ext cx="2474913" cy="2971800"/>
            <a:chOff x="0" y="0"/>
            <a:chExt cx="2474913" cy="2971130"/>
          </a:xfrm>
        </p:grpSpPr>
        <p:sp>
          <p:nvSpPr>
            <p:cNvPr id="32781" name="Rectangle 28"/>
            <p:cNvSpPr>
              <a:spLocks noChangeArrowheads="1"/>
            </p:cNvSpPr>
            <p:nvPr/>
          </p:nvSpPr>
          <p:spPr bwMode="auto">
            <a:xfrm>
              <a:off x="798513" y="77118"/>
              <a:ext cx="1428750" cy="2894012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32782" name="Line 29"/>
            <p:cNvSpPr>
              <a:spLocks noChangeShapeType="1"/>
            </p:cNvSpPr>
            <p:nvPr/>
          </p:nvSpPr>
          <p:spPr bwMode="auto">
            <a:xfrm>
              <a:off x="795338" y="483518"/>
              <a:ext cx="14287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3" name="Line 30"/>
            <p:cNvSpPr>
              <a:spLocks noChangeShapeType="1"/>
            </p:cNvSpPr>
            <p:nvPr/>
          </p:nvSpPr>
          <p:spPr bwMode="auto">
            <a:xfrm>
              <a:off x="795338" y="896268"/>
              <a:ext cx="14287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4" name="Line 31"/>
            <p:cNvSpPr>
              <a:spLocks noChangeShapeType="1"/>
            </p:cNvSpPr>
            <p:nvPr/>
          </p:nvSpPr>
          <p:spPr bwMode="auto">
            <a:xfrm>
              <a:off x="795338" y="1310605"/>
              <a:ext cx="14287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5" name="Line 32"/>
            <p:cNvSpPr>
              <a:spLocks noChangeShapeType="1"/>
            </p:cNvSpPr>
            <p:nvPr/>
          </p:nvSpPr>
          <p:spPr bwMode="auto">
            <a:xfrm>
              <a:off x="795338" y="1724943"/>
              <a:ext cx="14287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6" name="Line 33"/>
            <p:cNvSpPr>
              <a:spLocks noChangeShapeType="1"/>
            </p:cNvSpPr>
            <p:nvPr/>
          </p:nvSpPr>
          <p:spPr bwMode="auto">
            <a:xfrm>
              <a:off x="795338" y="2139280"/>
              <a:ext cx="14287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7" name="Line 34"/>
            <p:cNvSpPr>
              <a:spLocks noChangeShapeType="1"/>
            </p:cNvSpPr>
            <p:nvPr/>
          </p:nvSpPr>
          <p:spPr bwMode="auto">
            <a:xfrm>
              <a:off x="795338" y="2553618"/>
              <a:ext cx="14287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8" name="Text Box 35"/>
            <p:cNvSpPr>
              <a:spLocks noChangeArrowheads="1"/>
            </p:cNvSpPr>
            <p:nvPr/>
          </p:nvSpPr>
          <p:spPr bwMode="auto">
            <a:xfrm>
              <a:off x="1358900" y="69180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5</a:t>
              </a:r>
              <a:endParaRPr lang="zh-CN" altLang="en-US"/>
            </a:p>
          </p:txBody>
        </p:sp>
        <p:sp>
          <p:nvSpPr>
            <p:cNvPr id="32789" name="Text Box 36"/>
            <p:cNvSpPr>
              <a:spLocks noChangeArrowheads="1"/>
            </p:cNvSpPr>
            <p:nvPr/>
          </p:nvSpPr>
          <p:spPr bwMode="auto">
            <a:xfrm>
              <a:off x="1358900" y="481930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8</a:t>
              </a:r>
              <a:endParaRPr lang="zh-CN" altLang="en-US"/>
            </a:p>
          </p:txBody>
        </p:sp>
        <p:sp>
          <p:nvSpPr>
            <p:cNvPr id="32790" name="Text Box 37"/>
            <p:cNvSpPr>
              <a:spLocks noChangeArrowheads="1"/>
            </p:cNvSpPr>
            <p:nvPr/>
          </p:nvSpPr>
          <p:spPr bwMode="auto">
            <a:xfrm>
              <a:off x="1358900" y="896268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7</a:t>
              </a:r>
              <a:endParaRPr lang="zh-CN" altLang="en-US"/>
            </a:p>
          </p:txBody>
        </p:sp>
        <p:sp>
          <p:nvSpPr>
            <p:cNvPr id="32791" name="Text Box 38"/>
            <p:cNvSpPr>
              <a:spLocks noChangeArrowheads="1"/>
            </p:cNvSpPr>
            <p:nvPr/>
          </p:nvSpPr>
          <p:spPr bwMode="auto">
            <a:xfrm>
              <a:off x="1358900" y="1310605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6</a:t>
              </a:r>
              <a:endParaRPr lang="zh-CN" altLang="en-US"/>
            </a:p>
          </p:txBody>
        </p:sp>
        <p:sp>
          <p:nvSpPr>
            <p:cNvPr id="32792" name="Text Box 39"/>
            <p:cNvSpPr>
              <a:spLocks noChangeArrowheads="1"/>
            </p:cNvSpPr>
            <p:nvPr/>
          </p:nvSpPr>
          <p:spPr bwMode="auto">
            <a:xfrm>
              <a:off x="1358900" y="1724943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</a:t>
              </a:r>
              <a:endParaRPr lang="zh-CN" altLang="en-US"/>
            </a:p>
          </p:txBody>
        </p:sp>
        <p:sp>
          <p:nvSpPr>
            <p:cNvPr id="32793" name="Text Box 40"/>
            <p:cNvSpPr>
              <a:spLocks noChangeArrowheads="1"/>
            </p:cNvSpPr>
            <p:nvPr/>
          </p:nvSpPr>
          <p:spPr bwMode="auto">
            <a:xfrm>
              <a:off x="1358900" y="2139280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7</a:t>
              </a:r>
              <a:endParaRPr lang="zh-CN" altLang="en-US"/>
            </a:p>
          </p:txBody>
        </p:sp>
        <p:sp>
          <p:nvSpPr>
            <p:cNvPr id="32794" name="Text Box 41"/>
            <p:cNvSpPr>
              <a:spLocks noChangeArrowheads="1"/>
            </p:cNvSpPr>
            <p:nvPr/>
          </p:nvSpPr>
          <p:spPr bwMode="auto">
            <a:xfrm>
              <a:off x="1358900" y="2553618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3</a:t>
              </a:r>
              <a:endParaRPr lang="zh-CN" altLang="en-US"/>
            </a:p>
          </p:txBody>
        </p:sp>
        <p:sp>
          <p:nvSpPr>
            <p:cNvPr id="32795" name="Text Box 42"/>
            <p:cNvSpPr>
              <a:spLocks noChangeArrowheads="1"/>
            </p:cNvSpPr>
            <p:nvPr/>
          </p:nvSpPr>
          <p:spPr bwMode="auto">
            <a:xfrm>
              <a:off x="2163763" y="62830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0</a:t>
              </a:r>
              <a:endParaRPr lang="zh-CN" altLang="en-US"/>
            </a:p>
          </p:txBody>
        </p:sp>
        <p:sp>
          <p:nvSpPr>
            <p:cNvPr id="32796" name="Text Box 43"/>
            <p:cNvSpPr>
              <a:spLocks noChangeArrowheads="1"/>
            </p:cNvSpPr>
            <p:nvPr/>
          </p:nvSpPr>
          <p:spPr bwMode="auto">
            <a:xfrm>
              <a:off x="2163763" y="475580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1</a:t>
              </a:r>
              <a:endParaRPr lang="zh-CN" altLang="en-US"/>
            </a:p>
          </p:txBody>
        </p:sp>
        <p:sp>
          <p:nvSpPr>
            <p:cNvPr id="32797" name="Text Box 44"/>
            <p:cNvSpPr>
              <a:spLocks noChangeArrowheads="1"/>
            </p:cNvSpPr>
            <p:nvPr/>
          </p:nvSpPr>
          <p:spPr bwMode="auto">
            <a:xfrm>
              <a:off x="2163763" y="889918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</a:t>
              </a:r>
              <a:endParaRPr lang="zh-CN" altLang="en-US"/>
            </a:p>
          </p:txBody>
        </p:sp>
        <p:sp>
          <p:nvSpPr>
            <p:cNvPr id="32798" name="Text Box 45"/>
            <p:cNvSpPr>
              <a:spLocks noChangeArrowheads="1"/>
            </p:cNvSpPr>
            <p:nvPr/>
          </p:nvSpPr>
          <p:spPr bwMode="auto">
            <a:xfrm>
              <a:off x="2163763" y="1304255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3</a:t>
              </a:r>
              <a:endParaRPr lang="zh-CN" altLang="en-US"/>
            </a:p>
          </p:txBody>
        </p:sp>
        <p:sp>
          <p:nvSpPr>
            <p:cNvPr id="32799" name="Text Box 46"/>
            <p:cNvSpPr>
              <a:spLocks noChangeArrowheads="1"/>
            </p:cNvSpPr>
            <p:nvPr/>
          </p:nvSpPr>
          <p:spPr bwMode="auto">
            <a:xfrm>
              <a:off x="2163763" y="1718593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4</a:t>
              </a:r>
              <a:endParaRPr lang="zh-CN" altLang="en-US"/>
            </a:p>
          </p:txBody>
        </p:sp>
        <p:sp>
          <p:nvSpPr>
            <p:cNvPr id="32800" name="Text Box 47"/>
            <p:cNvSpPr>
              <a:spLocks noChangeArrowheads="1"/>
            </p:cNvSpPr>
            <p:nvPr/>
          </p:nvSpPr>
          <p:spPr bwMode="auto">
            <a:xfrm>
              <a:off x="2163763" y="2132930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5</a:t>
              </a:r>
              <a:endParaRPr lang="zh-CN" altLang="en-US"/>
            </a:p>
          </p:txBody>
        </p:sp>
        <p:sp>
          <p:nvSpPr>
            <p:cNvPr id="32801" name="Text Box 48"/>
            <p:cNvSpPr>
              <a:spLocks noChangeArrowheads="1"/>
            </p:cNvSpPr>
            <p:nvPr/>
          </p:nvSpPr>
          <p:spPr bwMode="auto">
            <a:xfrm>
              <a:off x="2163763" y="2547268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6</a:t>
              </a:r>
              <a:endParaRPr lang="zh-CN" altLang="en-US"/>
            </a:p>
          </p:txBody>
        </p:sp>
        <p:sp>
          <p:nvSpPr>
            <p:cNvPr id="32802" name="Line 49"/>
            <p:cNvSpPr>
              <a:spLocks noChangeShapeType="1"/>
            </p:cNvSpPr>
            <p:nvPr/>
          </p:nvSpPr>
          <p:spPr bwMode="auto">
            <a:xfrm>
              <a:off x="233363" y="255587"/>
              <a:ext cx="5651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3" name="Text Box 50"/>
            <p:cNvSpPr>
              <a:spLocks noChangeArrowheads="1"/>
            </p:cNvSpPr>
            <p:nvPr/>
          </p:nvSpPr>
          <p:spPr bwMode="auto">
            <a:xfrm>
              <a:off x="0" y="0"/>
              <a:ext cx="2968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</p:grpSp>
      <p:grpSp>
        <p:nvGrpSpPr>
          <p:cNvPr id="32804" name="Group 51"/>
          <p:cNvGrpSpPr>
            <a:grpSpLocks/>
          </p:cNvGrpSpPr>
          <p:nvPr/>
        </p:nvGrpSpPr>
        <p:grpSpPr bwMode="auto">
          <a:xfrm>
            <a:off x="6011863" y="2144713"/>
            <a:ext cx="814387" cy="396875"/>
            <a:chOff x="0" y="0"/>
            <a:chExt cx="513" cy="250"/>
          </a:xfrm>
        </p:grpSpPr>
        <p:sp>
          <p:nvSpPr>
            <p:cNvPr id="32805" name="Line 52"/>
            <p:cNvSpPr>
              <a:spLocks noChangeShapeType="1"/>
            </p:cNvSpPr>
            <p:nvPr/>
          </p:nvSpPr>
          <p:spPr bwMode="auto">
            <a:xfrm>
              <a:off x="147" y="149"/>
              <a:ext cx="36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6" name="Text Box 53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32807" name="Group 54"/>
          <p:cNvGrpSpPr>
            <a:grpSpLocks/>
          </p:cNvGrpSpPr>
          <p:nvPr/>
        </p:nvGrpSpPr>
        <p:grpSpPr bwMode="auto">
          <a:xfrm>
            <a:off x="6011863" y="2552700"/>
            <a:ext cx="814387" cy="396875"/>
            <a:chOff x="0" y="0"/>
            <a:chExt cx="513" cy="250"/>
          </a:xfrm>
        </p:grpSpPr>
        <p:sp>
          <p:nvSpPr>
            <p:cNvPr id="32808" name="Line 55"/>
            <p:cNvSpPr>
              <a:spLocks noChangeShapeType="1"/>
            </p:cNvSpPr>
            <p:nvPr/>
          </p:nvSpPr>
          <p:spPr bwMode="auto">
            <a:xfrm>
              <a:off x="147" y="149"/>
              <a:ext cx="36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9" name="Text Box 56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32810" name="Group 57"/>
          <p:cNvGrpSpPr>
            <a:grpSpLocks/>
          </p:cNvGrpSpPr>
          <p:nvPr/>
        </p:nvGrpSpPr>
        <p:grpSpPr bwMode="auto">
          <a:xfrm>
            <a:off x="6011863" y="2960688"/>
            <a:ext cx="814387" cy="396875"/>
            <a:chOff x="0" y="0"/>
            <a:chExt cx="513" cy="250"/>
          </a:xfrm>
        </p:grpSpPr>
        <p:sp>
          <p:nvSpPr>
            <p:cNvPr id="32811" name="Line 58"/>
            <p:cNvSpPr>
              <a:spLocks noChangeShapeType="1"/>
            </p:cNvSpPr>
            <p:nvPr/>
          </p:nvSpPr>
          <p:spPr bwMode="auto">
            <a:xfrm>
              <a:off x="147" y="149"/>
              <a:ext cx="36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12" name="Text Box 59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32813" name="Group 60"/>
          <p:cNvGrpSpPr>
            <a:grpSpLocks/>
          </p:cNvGrpSpPr>
          <p:nvPr/>
        </p:nvGrpSpPr>
        <p:grpSpPr bwMode="auto">
          <a:xfrm>
            <a:off x="6011863" y="3368675"/>
            <a:ext cx="814387" cy="396875"/>
            <a:chOff x="0" y="0"/>
            <a:chExt cx="513" cy="250"/>
          </a:xfrm>
        </p:grpSpPr>
        <p:sp>
          <p:nvSpPr>
            <p:cNvPr id="32814" name="Line 61"/>
            <p:cNvSpPr>
              <a:spLocks noChangeShapeType="1"/>
            </p:cNvSpPr>
            <p:nvPr/>
          </p:nvSpPr>
          <p:spPr bwMode="auto">
            <a:xfrm>
              <a:off x="147" y="149"/>
              <a:ext cx="36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15" name="Text Box 62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32816" name="Group 63"/>
          <p:cNvGrpSpPr>
            <a:grpSpLocks/>
          </p:cNvGrpSpPr>
          <p:nvPr/>
        </p:nvGrpSpPr>
        <p:grpSpPr bwMode="auto">
          <a:xfrm>
            <a:off x="6011863" y="3776663"/>
            <a:ext cx="814387" cy="396875"/>
            <a:chOff x="0" y="0"/>
            <a:chExt cx="513" cy="250"/>
          </a:xfrm>
        </p:grpSpPr>
        <p:sp>
          <p:nvSpPr>
            <p:cNvPr id="32817" name="Line 64"/>
            <p:cNvSpPr>
              <a:spLocks noChangeShapeType="1"/>
            </p:cNvSpPr>
            <p:nvPr/>
          </p:nvSpPr>
          <p:spPr bwMode="auto">
            <a:xfrm>
              <a:off x="147" y="149"/>
              <a:ext cx="36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18" name="Text Box 65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32819" name="Group 66"/>
          <p:cNvGrpSpPr>
            <a:grpSpLocks/>
          </p:cNvGrpSpPr>
          <p:nvPr/>
        </p:nvGrpSpPr>
        <p:grpSpPr bwMode="auto">
          <a:xfrm>
            <a:off x="6030913" y="4195763"/>
            <a:ext cx="814387" cy="396875"/>
            <a:chOff x="0" y="0"/>
            <a:chExt cx="513" cy="250"/>
          </a:xfrm>
        </p:grpSpPr>
        <p:sp>
          <p:nvSpPr>
            <p:cNvPr id="32820" name="Line 67"/>
            <p:cNvSpPr>
              <a:spLocks noChangeShapeType="1"/>
            </p:cNvSpPr>
            <p:nvPr/>
          </p:nvSpPr>
          <p:spPr bwMode="auto">
            <a:xfrm>
              <a:off x="147" y="149"/>
              <a:ext cx="36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21" name="Text Box 68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sp>
        <p:nvSpPr>
          <p:cNvPr id="32822" name="AutoShape 69"/>
          <p:cNvSpPr>
            <a:spLocks/>
          </p:cNvSpPr>
          <p:nvPr/>
        </p:nvSpPr>
        <p:spPr bwMode="auto">
          <a:xfrm>
            <a:off x="5387975" y="4652963"/>
            <a:ext cx="3443288" cy="1430337"/>
          </a:xfrm>
          <a:prstGeom prst="wedgeEllipseCallout">
            <a:avLst>
              <a:gd name="adj1" fmla="val 5708"/>
              <a:gd name="adj2" fmla="val -75167"/>
            </a:avLst>
          </a:prstGeom>
          <a:solidFill>
            <a:srgbClr val="FFFF00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007A77"/>
                </a:solidFill>
                <a:ea typeface="隶书" pitchFamily="49" charset="-122"/>
              </a:rPr>
              <a:t>指针变量指到</a:t>
            </a:r>
            <a:r>
              <a:rPr lang="zh-CN" altLang="en-US" sz="2000">
                <a:solidFill>
                  <a:schemeClr val="accent2"/>
                </a:solidFill>
                <a:ea typeface="隶书" pitchFamily="49" charset="-122"/>
              </a:rPr>
              <a:t>数组后</a:t>
            </a:r>
            <a:r>
              <a:rPr lang="zh-CN" altLang="en-US" sz="2000">
                <a:solidFill>
                  <a:srgbClr val="007A77"/>
                </a:solidFill>
                <a:ea typeface="隶书" pitchFamily="49" charset="-122"/>
              </a:rPr>
              <a:t>的内存单元</a:t>
            </a:r>
            <a:r>
              <a:rPr lang="en-US" sz="2000">
                <a:solidFill>
                  <a:srgbClr val="007A77"/>
                </a:solidFill>
                <a:ea typeface="隶书" pitchFamily="49" charset="-122"/>
              </a:rPr>
              <a:t>,</a:t>
            </a:r>
            <a:r>
              <a:rPr lang="zh-CN" altLang="en-US" sz="2000">
                <a:solidFill>
                  <a:srgbClr val="007A77"/>
                </a:solidFill>
                <a:ea typeface="隶书" pitchFamily="49" charset="-122"/>
              </a:rPr>
              <a:t>系统并不认为非法</a:t>
            </a:r>
          </a:p>
        </p:txBody>
      </p:sp>
      <p:sp>
        <p:nvSpPr>
          <p:cNvPr id="32823" name="Rectangle 70"/>
          <p:cNvSpPr>
            <a:spLocks noChangeArrowheads="1"/>
          </p:cNvSpPr>
          <p:nvPr/>
        </p:nvSpPr>
        <p:spPr bwMode="auto">
          <a:xfrm>
            <a:off x="1066800" y="381000"/>
            <a:ext cx="777240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b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例 </a:t>
            </a:r>
            <a:r>
              <a:rPr lang="zh-CN" altLang="en-US" b="1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 注意指针的当前值</a:t>
            </a:r>
            <a:endParaRPr lang="zh-CN" altLang="en-US" sz="4400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32824" name="Group 71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32825" name="Text Box 72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32826" name="Freeform 73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4" dur="500"/>
                                        <p:tgtEl>
                                          <p:spTgt spid="3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9" dur="500"/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ldLvl="0" animBg="1" autoUpdateAnimBg="0"/>
      <p:bldP spid="32773" grpId="0" build="p" bldLvl="0" autoUpdateAnimBg="0"/>
      <p:bldP spid="32822" grpId="0" bldLvl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5"/>
          <p:cNvSpPr>
            <a:spLocks noChangeArrowheads="1"/>
          </p:cNvSpPr>
          <p:nvPr/>
        </p:nvSpPr>
        <p:spPr bwMode="auto">
          <a:xfrm>
            <a:off x="323850" y="620713"/>
            <a:ext cx="3163888" cy="3416300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i,*p,a[7];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chemeClr val="accent2"/>
                </a:solidFill>
                <a:sym typeface="Arial" pitchFamily="34" charset="0"/>
              </a:rPr>
              <a:t>    p=a;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for(i=0;i&lt;7;i++)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*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p++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= i;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>
                <a:solidFill>
                  <a:srgbClr val="FF0000"/>
                </a:solidFill>
                <a:sym typeface="Arial" pitchFamily="34" charset="0"/>
              </a:rPr>
              <a:t>p=a;</a:t>
            </a: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for(i=0;i&lt;7;i++)</a:t>
            </a: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printf("%d ",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*p++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);</a:t>
            </a: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/>
          </a:p>
        </p:txBody>
      </p:sp>
      <p:sp>
        <p:nvSpPr>
          <p:cNvPr id="33795" name="Text Box 18"/>
          <p:cNvSpPr>
            <a:spLocks noChangeArrowheads="1"/>
          </p:cNvSpPr>
          <p:nvPr/>
        </p:nvSpPr>
        <p:spPr bwMode="auto">
          <a:xfrm>
            <a:off x="757238" y="2413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grpSp>
        <p:nvGrpSpPr>
          <p:cNvPr id="33796" name="组合 2"/>
          <p:cNvGrpSpPr>
            <a:grpSpLocks/>
          </p:cNvGrpSpPr>
          <p:nvPr/>
        </p:nvGrpSpPr>
        <p:grpSpPr bwMode="auto">
          <a:xfrm>
            <a:off x="6594475" y="1052513"/>
            <a:ext cx="2370138" cy="2746375"/>
            <a:chOff x="0" y="0"/>
            <a:chExt cx="2479675" cy="2971130"/>
          </a:xfrm>
        </p:grpSpPr>
        <p:grpSp>
          <p:nvGrpSpPr>
            <p:cNvPr id="33797" name="Group 24"/>
            <p:cNvGrpSpPr>
              <a:grpSpLocks/>
            </p:cNvGrpSpPr>
            <p:nvPr/>
          </p:nvGrpSpPr>
          <p:grpSpPr bwMode="auto">
            <a:xfrm>
              <a:off x="0" y="136525"/>
              <a:ext cx="814387" cy="396875"/>
              <a:chOff x="0" y="0"/>
              <a:chExt cx="513" cy="250"/>
            </a:xfrm>
          </p:grpSpPr>
          <p:sp>
            <p:nvSpPr>
              <p:cNvPr id="33798" name="Line 25"/>
              <p:cNvSpPr>
                <a:spLocks noChangeShapeType="1"/>
              </p:cNvSpPr>
              <p:nvPr/>
            </p:nvSpPr>
            <p:spPr bwMode="auto">
              <a:xfrm>
                <a:off x="147" y="149"/>
                <a:ext cx="36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799" name="Text Box 2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tx2"/>
                    </a:solidFill>
                    <a:sym typeface="Arial" pitchFamily="34" charset="0"/>
                  </a:rPr>
                  <a:t>p</a:t>
                </a:r>
                <a:endParaRPr lang="zh-CN" altLang="en-US"/>
              </a:p>
            </p:txBody>
          </p:sp>
        </p:grpSp>
        <p:grpSp>
          <p:nvGrpSpPr>
            <p:cNvPr id="33800" name="组合 1"/>
            <p:cNvGrpSpPr>
              <a:grpSpLocks/>
            </p:cNvGrpSpPr>
            <p:nvPr/>
          </p:nvGrpSpPr>
          <p:grpSpPr bwMode="auto">
            <a:xfrm>
              <a:off x="4762" y="0"/>
              <a:ext cx="2474913" cy="2971130"/>
              <a:chOff x="0" y="0"/>
              <a:chExt cx="2474913" cy="2971130"/>
            </a:xfrm>
          </p:grpSpPr>
          <p:sp>
            <p:nvSpPr>
              <p:cNvPr id="33801" name="Rectangle 28"/>
              <p:cNvSpPr>
                <a:spLocks noChangeArrowheads="1"/>
              </p:cNvSpPr>
              <p:nvPr/>
            </p:nvSpPr>
            <p:spPr bwMode="auto">
              <a:xfrm>
                <a:off x="798513" y="77118"/>
                <a:ext cx="1428750" cy="2894012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33802" name="Line 29"/>
              <p:cNvSpPr>
                <a:spLocks noChangeShapeType="1"/>
              </p:cNvSpPr>
              <p:nvPr/>
            </p:nvSpPr>
            <p:spPr bwMode="auto">
              <a:xfrm>
                <a:off x="795338" y="483518"/>
                <a:ext cx="142875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03" name="Line 30"/>
              <p:cNvSpPr>
                <a:spLocks noChangeShapeType="1"/>
              </p:cNvSpPr>
              <p:nvPr/>
            </p:nvSpPr>
            <p:spPr bwMode="auto">
              <a:xfrm>
                <a:off x="795338" y="896268"/>
                <a:ext cx="142875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04" name="Line 31"/>
              <p:cNvSpPr>
                <a:spLocks noChangeShapeType="1"/>
              </p:cNvSpPr>
              <p:nvPr/>
            </p:nvSpPr>
            <p:spPr bwMode="auto">
              <a:xfrm>
                <a:off x="795338" y="1310605"/>
                <a:ext cx="142875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05" name="Line 32"/>
              <p:cNvSpPr>
                <a:spLocks noChangeShapeType="1"/>
              </p:cNvSpPr>
              <p:nvPr/>
            </p:nvSpPr>
            <p:spPr bwMode="auto">
              <a:xfrm>
                <a:off x="795338" y="1724943"/>
                <a:ext cx="142875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06" name="Line 33"/>
              <p:cNvSpPr>
                <a:spLocks noChangeShapeType="1"/>
              </p:cNvSpPr>
              <p:nvPr/>
            </p:nvSpPr>
            <p:spPr bwMode="auto">
              <a:xfrm>
                <a:off x="795338" y="2139280"/>
                <a:ext cx="142875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07" name="Line 34"/>
              <p:cNvSpPr>
                <a:spLocks noChangeShapeType="1"/>
              </p:cNvSpPr>
              <p:nvPr/>
            </p:nvSpPr>
            <p:spPr bwMode="auto">
              <a:xfrm>
                <a:off x="795338" y="2553618"/>
                <a:ext cx="142875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08" name="Text Box 35"/>
              <p:cNvSpPr>
                <a:spLocks noChangeArrowheads="1"/>
              </p:cNvSpPr>
              <p:nvPr/>
            </p:nvSpPr>
            <p:spPr bwMode="auto">
              <a:xfrm>
                <a:off x="1358900" y="69180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0</a:t>
                </a:r>
                <a:endParaRPr lang="zh-CN" altLang="en-US"/>
              </a:p>
            </p:txBody>
          </p:sp>
          <p:sp>
            <p:nvSpPr>
              <p:cNvPr id="33809" name="Text Box 36"/>
              <p:cNvSpPr>
                <a:spLocks noChangeArrowheads="1"/>
              </p:cNvSpPr>
              <p:nvPr/>
            </p:nvSpPr>
            <p:spPr bwMode="auto">
              <a:xfrm>
                <a:off x="1358900" y="481930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1</a:t>
                </a:r>
                <a:endParaRPr lang="zh-CN" altLang="en-US"/>
              </a:p>
            </p:txBody>
          </p:sp>
          <p:sp>
            <p:nvSpPr>
              <p:cNvPr id="33810" name="Text Box 37"/>
              <p:cNvSpPr>
                <a:spLocks noChangeArrowheads="1"/>
              </p:cNvSpPr>
              <p:nvPr/>
            </p:nvSpPr>
            <p:spPr bwMode="auto">
              <a:xfrm>
                <a:off x="1358900" y="896268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</a:t>
                </a:r>
                <a:endParaRPr lang="zh-CN" altLang="en-US"/>
              </a:p>
            </p:txBody>
          </p:sp>
          <p:sp>
            <p:nvSpPr>
              <p:cNvPr id="33811" name="Text Box 38"/>
              <p:cNvSpPr>
                <a:spLocks noChangeArrowheads="1"/>
              </p:cNvSpPr>
              <p:nvPr/>
            </p:nvSpPr>
            <p:spPr bwMode="auto">
              <a:xfrm>
                <a:off x="1358900" y="1310605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3</a:t>
                </a:r>
                <a:endParaRPr lang="zh-CN" altLang="en-US"/>
              </a:p>
            </p:txBody>
          </p:sp>
          <p:sp>
            <p:nvSpPr>
              <p:cNvPr id="33812" name="Text Box 39"/>
              <p:cNvSpPr>
                <a:spLocks noChangeArrowheads="1"/>
              </p:cNvSpPr>
              <p:nvPr/>
            </p:nvSpPr>
            <p:spPr bwMode="auto">
              <a:xfrm>
                <a:off x="1358900" y="1724943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4</a:t>
                </a:r>
                <a:endParaRPr lang="zh-CN" altLang="en-US"/>
              </a:p>
            </p:txBody>
          </p:sp>
          <p:sp>
            <p:nvSpPr>
              <p:cNvPr id="33813" name="Text Box 40"/>
              <p:cNvSpPr>
                <a:spLocks noChangeArrowheads="1"/>
              </p:cNvSpPr>
              <p:nvPr/>
            </p:nvSpPr>
            <p:spPr bwMode="auto">
              <a:xfrm>
                <a:off x="1358900" y="2139280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5</a:t>
                </a:r>
                <a:endParaRPr lang="zh-CN" altLang="en-US"/>
              </a:p>
            </p:txBody>
          </p:sp>
          <p:sp>
            <p:nvSpPr>
              <p:cNvPr id="33814" name="Text Box 41"/>
              <p:cNvSpPr>
                <a:spLocks noChangeArrowheads="1"/>
              </p:cNvSpPr>
              <p:nvPr/>
            </p:nvSpPr>
            <p:spPr bwMode="auto">
              <a:xfrm>
                <a:off x="1358900" y="2553618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6</a:t>
                </a:r>
                <a:endParaRPr lang="zh-CN" altLang="en-US"/>
              </a:p>
            </p:txBody>
          </p:sp>
          <p:sp>
            <p:nvSpPr>
              <p:cNvPr id="33815" name="Text Box 42"/>
              <p:cNvSpPr>
                <a:spLocks noChangeArrowheads="1"/>
              </p:cNvSpPr>
              <p:nvPr/>
            </p:nvSpPr>
            <p:spPr bwMode="auto">
              <a:xfrm>
                <a:off x="2163763" y="62830"/>
                <a:ext cx="31115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0</a:t>
                </a:r>
                <a:endParaRPr lang="zh-CN" altLang="en-US"/>
              </a:p>
            </p:txBody>
          </p:sp>
          <p:sp>
            <p:nvSpPr>
              <p:cNvPr id="33816" name="Text Box 43"/>
              <p:cNvSpPr>
                <a:spLocks noChangeArrowheads="1"/>
              </p:cNvSpPr>
              <p:nvPr/>
            </p:nvSpPr>
            <p:spPr bwMode="auto">
              <a:xfrm>
                <a:off x="2163763" y="475580"/>
                <a:ext cx="31115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1</a:t>
                </a:r>
                <a:endParaRPr lang="zh-CN" altLang="en-US"/>
              </a:p>
            </p:txBody>
          </p:sp>
          <p:sp>
            <p:nvSpPr>
              <p:cNvPr id="33817" name="Text Box 44"/>
              <p:cNvSpPr>
                <a:spLocks noChangeArrowheads="1"/>
              </p:cNvSpPr>
              <p:nvPr/>
            </p:nvSpPr>
            <p:spPr bwMode="auto">
              <a:xfrm>
                <a:off x="2163763" y="889918"/>
                <a:ext cx="31115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</a:t>
                </a:r>
                <a:endParaRPr lang="zh-CN" altLang="en-US"/>
              </a:p>
            </p:txBody>
          </p:sp>
          <p:sp>
            <p:nvSpPr>
              <p:cNvPr id="33818" name="Text Box 45"/>
              <p:cNvSpPr>
                <a:spLocks noChangeArrowheads="1"/>
              </p:cNvSpPr>
              <p:nvPr/>
            </p:nvSpPr>
            <p:spPr bwMode="auto">
              <a:xfrm>
                <a:off x="2163763" y="1304255"/>
                <a:ext cx="31115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3</a:t>
                </a:r>
                <a:endParaRPr lang="zh-CN" altLang="en-US"/>
              </a:p>
            </p:txBody>
          </p:sp>
          <p:sp>
            <p:nvSpPr>
              <p:cNvPr id="33819" name="Text Box 46"/>
              <p:cNvSpPr>
                <a:spLocks noChangeArrowheads="1"/>
              </p:cNvSpPr>
              <p:nvPr/>
            </p:nvSpPr>
            <p:spPr bwMode="auto">
              <a:xfrm>
                <a:off x="2163763" y="1718593"/>
                <a:ext cx="31115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4</a:t>
                </a:r>
                <a:endParaRPr lang="zh-CN" altLang="en-US"/>
              </a:p>
            </p:txBody>
          </p:sp>
          <p:sp>
            <p:nvSpPr>
              <p:cNvPr id="33820" name="Text Box 47"/>
              <p:cNvSpPr>
                <a:spLocks noChangeArrowheads="1"/>
              </p:cNvSpPr>
              <p:nvPr/>
            </p:nvSpPr>
            <p:spPr bwMode="auto">
              <a:xfrm>
                <a:off x="2163763" y="2132930"/>
                <a:ext cx="31115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5</a:t>
                </a:r>
                <a:endParaRPr lang="zh-CN" altLang="en-US"/>
              </a:p>
            </p:txBody>
          </p:sp>
          <p:sp>
            <p:nvSpPr>
              <p:cNvPr id="33821" name="Text Box 48"/>
              <p:cNvSpPr>
                <a:spLocks noChangeArrowheads="1"/>
              </p:cNvSpPr>
              <p:nvPr/>
            </p:nvSpPr>
            <p:spPr bwMode="auto">
              <a:xfrm>
                <a:off x="2163763" y="2547268"/>
                <a:ext cx="31115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6</a:t>
                </a:r>
                <a:endParaRPr lang="zh-CN" altLang="en-US"/>
              </a:p>
            </p:txBody>
          </p:sp>
          <p:sp>
            <p:nvSpPr>
              <p:cNvPr id="33822" name="Line 49"/>
              <p:cNvSpPr>
                <a:spLocks noChangeShapeType="1"/>
              </p:cNvSpPr>
              <p:nvPr/>
            </p:nvSpPr>
            <p:spPr bwMode="auto">
              <a:xfrm>
                <a:off x="233363" y="255587"/>
                <a:ext cx="56515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23" name="Text Box 5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96863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</a:t>
                </a:r>
                <a:endParaRPr lang="zh-CN" altLang="en-US"/>
              </a:p>
            </p:txBody>
          </p:sp>
        </p:grpSp>
      </p:grpSp>
      <p:sp>
        <p:nvSpPr>
          <p:cNvPr id="33824" name="Rectangle 70"/>
          <p:cNvSpPr>
            <a:spLocks noChangeArrowheads="1"/>
          </p:cNvSpPr>
          <p:nvPr/>
        </p:nvSpPr>
        <p:spPr bwMode="auto">
          <a:xfrm>
            <a:off x="87313" y="36513"/>
            <a:ext cx="777240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b="1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指针自增、自减运算</a:t>
            </a:r>
            <a:endParaRPr lang="zh-CN" altLang="en-US" sz="4400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33825" name="Group 71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33826" name="Text Box 72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33827" name="Freeform 73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3828" name="矩形 67"/>
          <p:cNvSpPr>
            <a:spLocks noChangeArrowheads="1"/>
          </p:cNvSpPr>
          <p:nvPr/>
        </p:nvSpPr>
        <p:spPr bwMode="auto">
          <a:xfrm>
            <a:off x="3708400" y="36513"/>
            <a:ext cx="5435600" cy="10144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P48, *,++,--,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优先级：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2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，结合方向：自右向左</a:t>
            </a:r>
            <a:endParaRPr lang="en-US" sz="200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++p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：先自增，再使用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(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作为表达式的值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)</a:t>
            </a:r>
            <a:endParaRPr lang="zh-CN" altLang="en-US" sz="200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p++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：先使用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(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作为表达式的值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)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，后自增</a:t>
            </a: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33829" name="矩形 3"/>
          <p:cNvSpPr>
            <a:spLocks noChangeArrowheads="1"/>
          </p:cNvSpPr>
          <p:nvPr/>
        </p:nvSpPr>
        <p:spPr bwMode="auto">
          <a:xfrm>
            <a:off x="87313" y="4148138"/>
            <a:ext cx="8904287" cy="25304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buFont typeface="Arial" pitchFamily="34" charset="0"/>
              <a:buAutoNum type="arabicParenR"/>
            </a:pP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*p++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，等价于*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(p++)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，即*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p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作为表达式的值，然后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p = p + 1</a:t>
            </a:r>
          </a:p>
          <a:p>
            <a:pPr marL="457200" indent="-457200">
              <a:buFont typeface="Arial" pitchFamily="34" charset="0"/>
              <a:buAutoNum type="arabicParenR"/>
            </a:pP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*(p++)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与*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(++p)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作用不同。若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p 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的初值为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a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，则*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(p++)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等价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a[0]; p++; 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而*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(++p)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等价*(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p+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1)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; a[1];</a:t>
            </a:r>
          </a:p>
          <a:p>
            <a:pPr marL="457200" indent="-457200">
              <a:buFont typeface="Arial" pitchFamily="34" charset="0"/>
              <a:buAutoNum type="arabicParenR"/>
            </a:pP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 (*p)++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表示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p 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所指向的元素值加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1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。</a:t>
            </a:r>
            <a:endParaRPr lang="en-US" sz="2000">
              <a:solidFill>
                <a:schemeClr val="tx2"/>
              </a:solidFill>
              <a:sym typeface="Arial" pitchFamily="34" charset="0"/>
            </a:endParaRPr>
          </a:p>
          <a:p>
            <a:pPr marL="457200" indent="-457200">
              <a:buFont typeface="Arial" pitchFamily="34" charset="0"/>
              <a:buAutoNum type="arabicParenR"/>
            </a:pP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如果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p 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当前指向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a 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数组中的第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i 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个元素，即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p = &amp;a[i]; 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则</a:t>
            </a:r>
          </a:p>
          <a:p>
            <a:pPr marL="457200" indent="-457200"/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     *(p- -)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相当于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a[i- -]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；</a:t>
            </a:r>
          </a:p>
          <a:p>
            <a:pPr marL="457200" indent="-457200"/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     *(++p)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相当于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a[++i]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；</a:t>
            </a:r>
          </a:p>
          <a:p>
            <a:pPr marL="457200" indent="-457200"/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     *(- -p)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相当于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a[- -i]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。</a:t>
            </a: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33830" name="矩形 4"/>
          <p:cNvSpPr>
            <a:spLocks noChangeArrowheads="1"/>
          </p:cNvSpPr>
          <p:nvPr/>
        </p:nvSpPr>
        <p:spPr bwMode="auto">
          <a:xfrm>
            <a:off x="2266950" y="2165350"/>
            <a:ext cx="4572000" cy="40005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// [*p++ = *(p++)] = i; *p = i; p = p + 1;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28" grpId="0" bldLvl="0" animBg="1" autoUpdateAnimBg="0"/>
      <p:bldP spid="33829" grpId="0" bldLvl="0" animBg="1" autoUpdateAnimBg="0"/>
      <p:bldP spid="33830" grpId="0" bldLvl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788D083F-B563-4612-812C-AA72300E6062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29</a:t>
            </a:fld>
            <a:endParaRPr lang="en-US" sz="1800">
              <a:sym typeface="Arial" pitchFamily="34" charset="0"/>
            </a:endParaRPr>
          </a:p>
        </p:txBody>
      </p:sp>
      <p:sp>
        <p:nvSpPr>
          <p:cNvPr id="34819" name="Text Box 15"/>
          <p:cNvSpPr>
            <a:spLocks noChangeArrowheads="1"/>
          </p:cNvSpPr>
          <p:nvPr/>
        </p:nvSpPr>
        <p:spPr bwMode="auto">
          <a:xfrm>
            <a:off x="971550" y="1196975"/>
            <a:ext cx="4600575" cy="2678113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例   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void  main()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{    int   a []={5,8,7,6,2,7,3};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   int y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,*p=&amp;a[1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];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   </a:t>
            </a:r>
            <a:r>
              <a:rPr lang="en-US" b="1">
                <a:solidFill>
                  <a:schemeClr val="accent2"/>
                </a:solidFill>
                <a:sym typeface="Arial" pitchFamily="34" charset="0"/>
              </a:rPr>
              <a:t>y=(*--p)++;</a:t>
            </a:r>
            <a:endParaRPr lang="en-US" b="1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  printf(“%d  ”,y);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  printf(“%d  %d\n”,a[0],*p);</a:t>
            </a: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} </a:t>
            </a:r>
            <a:endParaRPr lang="zh-CN" altLang="en-US"/>
          </a:p>
        </p:txBody>
      </p:sp>
      <p:sp>
        <p:nvSpPr>
          <p:cNvPr id="34820" name="Text Box 16"/>
          <p:cNvSpPr>
            <a:spLocks noChangeArrowheads="1"/>
          </p:cNvSpPr>
          <p:nvPr/>
        </p:nvSpPr>
        <p:spPr bwMode="auto">
          <a:xfrm>
            <a:off x="2778125" y="3475038"/>
            <a:ext cx="1724025" cy="400050"/>
          </a:xfrm>
          <a:prstGeom prst="rect">
            <a:avLst/>
          </a:prstGeom>
          <a:solidFill>
            <a:srgbClr val="00CCFF"/>
          </a:solidFill>
          <a:ln w="38100" cmpd="sng">
            <a:solidFill>
              <a:srgbClr val="00CC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chemeClr val="tx2"/>
                </a:solidFill>
                <a:sym typeface="Arial" pitchFamily="34" charset="0"/>
              </a:rPr>
              <a:t>输出：</a:t>
            </a:r>
            <a:r>
              <a:rPr lang="en-US" sz="2000" b="1">
                <a:solidFill>
                  <a:schemeClr val="tx2"/>
                </a:solidFill>
                <a:sym typeface="Arial" pitchFamily="34" charset="0"/>
              </a:rPr>
              <a:t>5   6   6</a:t>
            </a:r>
          </a:p>
        </p:txBody>
      </p:sp>
      <p:grpSp>
        <p:nvGrpSpPr>
          <p:cNvPr id="34821" name="Group 17"/>
          <p:cNvGrpSpPr>
            <a:grpSpLocks/>
          </p:cNvGrpSpPr>
          <p:nvPr/>
        </p:nvGrpSpPr>
        <p:grpSpPr bwMode="auto">
          <a:xfrm>
            <a:off x="6030913" y="1917700"/>
            <a:ext cx="814387" cy="396875"/>
            <a:chOff x="0" y="0"/>
            <a:chExt cx="513" cy="250"/>
          </a:xfrm>
        </p:grpSpPr>
        <p:sp>
          <p:nvSpPr>
            <p:cNvPr id="34822" name="Line 18"/>
            <p:cNvSpPr>
              <a:spLocks noChangeShapeType="1"/>
            </p:cNvSpPr>
            <p:nvPr/>
          </p:nvSpPr>
          <p:spPr bwMode="auto">
            <a:xfrm>
              <a:off x="147" y="149"/>
              <a:ext cx="36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23" name="Text Box 19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34824" name="Group 20"/>
          <p:cNvGrpSpPr>
            <a:grpSpLocks/>
          </p:cNvGrpSpPr>
          <p:nvPr/>
        </p:nvGrpSpPr>
        <p:grpSpPr bwMode="auto">
          <a:xfrm>
            <a:off x="6024563" y="1592263"/>
            <a:ext cx="814387" cy="396875"/>
            <a:chOff x="0" y="0"/>
            <a:chExt cx="513" cy="250"/>
          </a:xfrm>
        </p:grpSpPr>
        <p:sp>
          <p:nvSpPr>
            <p:cNvPr id="34825" name="Line 21"/>
            <p:cNvSpPr>
              <a:spLocks noChangeShapeType="1"/>
            </p:cNvSpPr>
            <p:nvPr/>
          </p:nvSpPr>
          <p:spPr bwMode="auto">
            <a:xfrm>
              <a:off x="147" y="149"/>
              <a:ext cx="36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26" name="Text Box 22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34827" name="组合 1"/>
          <p:cNvGrpSpPr>
            <a:grpSpLocks/>
          </p:cNvGrpSpPr>
          <p:nvPr/>
        </p:nvGrpSpPr>
        <p:grpSpPr bwMode="auto">
          <a:xfrm>
            <a:off x="6029325" y="1376363"/>
            <a:ext cx="2474913" cy="3068637"/>
            <a:chOff x="0" y="0"/>
            <a:chExt cx="2474913" cy="3069059"/>
          </a:xfrm>
        </p:grpSpPr>
        <p:sp>
          <p:nvSpPr>
            <p:cNvPr id="34828" name="Rectangle 26"/>
            <p:cNvSpPr>
              <a:spLocks noChangeArrowheads="1"/>
            </p:cNvSpPr>
            <p:nvPr/>
          </p:nvSpPr>
          <p:spPr bwMode="auto">
            <a:xfrm>
              <a:off x="798513" y="175047"/>
              <a:ext cx="1428750" cy="2894012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34829" name="Line 27"/>
            <p:cNvSpPr>
              <a:spLocks noChangeShapeType="1"/>
            </p:cNvSpPr>
            <p:nvPr/>
          </p:nvSpPr>
          <p:spPr bwMode="auto">
            <a:xfrm>
              <a:off x="795338" y="581447"/>
              <a:ext cx="14287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0" name="Line 28"/>
            <p:cNvSpPr>
              <a:spLocks noChangeShapeType="1"/>
            </p:cNvSpPr>
            <p:nvPr/>
          </p:nvSpPr>
          <p:spPr bwMode="auto">
            <a:xfrm>
              <a:off x="795338" y="994197"/>
              <a:ext cx="14287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1" name="Line 29"/>
            <p:cNvSpPr>
              <a:spLocks noChangeShapeType="1"/>
            </p:cNvSpPr>
            <p:nvPr/>
          </p:nvSpPr>
          <p:spPr bwMode="auto">
            <a:xfrm>
              <a:off x="795338" y="1408534"/>
              <a:ext cx="14287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2" name="Line 30"/>
            <p:cNvSpPr>
              <a:spLocks noChangeShapeType="1"/>
            </p:cNvSpPr>
            <p:nvPr/>
          </p:nvSpPr>
          <p:spPr bwMode="auto">
            <a:xfrm>
              <a:off x="795338" y="1822872"/>
              <a:ext cx="14287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3" name="Line 31"/>
            <p:cNvSpPr>
              <a:spLocks noChangeShapeType="1"/>
            </p:cNvSpPr>
            <p:nvPr/>
          </p:nvSpPr>
          <p:spPr bwMode="auto">
            <a:xfrm>
              <a:off x="795338" y="2237209"/>
              <a:ext cx="14287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4" name="Line 32"/>
            <p:cNvSpPr>
              <a:spLocks noChangeShapeType="1"/>
            </p:cNvSpPr>
            <p:nvPr/>
          </p:nvSpPr>
          <p:spPr bwMode="auto">
            <a:xfrm>
              <a:off x="795338" y="2651547"/>
              <a:ext cx="14287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5" name="Text Box 33"/>
            <p:cNvSpPr>
              <a:spLocks noChangeArrowheads="1"/>
            </p:cNvSpPr>
            <p:nvPr/>
          </p:nvSpPr>
          <p:spPr bwMode="auto">
            <a:xfrm>
              <a:off x="990600" y="167109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5</a:t>
              </a:r>
              <a:endParaRPr lang="zh-CN" altLang="en-US"/>
            </a:p>
          </p:txBody>
        </p:sp>
        <p:sp>
          <p:nvSpPr>
            <p:cNvPr id="34836" name="Text Box 34"/>
            <p:cNvSpPr>
              <a:spLocks noChangeArrowheads="1"/>
            </p:cNvSpPr>
            <p:nvPr/>
          </p:nvSpPr>
          <p:spPr bwMode="auto">
            <a:xfrm>
              <a:off x="1358900" y="579859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8</a:t>
              </a:r>
              <a:endParaRPr lang="zh-CN" altLang="en-US"/>
            </a:p>
          </p:txBody>
        </p:sp>
        <p:sp>
          <p:nvSpPr>
            <p:cNvPr id="34837" name="Text Box 35"/>
            <p:cNvSpPr>
              <a:spLocks noChangeArrowheads="1"/>
            </p:cNvSpPr>
            <p:nvPr/>
          </p:nvSpPr>
          <p:spPr bwMode="auto">
            <a:xfrm>
              <a:off x="1358900" y="994197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7</a:t>
              </a:r>
              <a:endParaRPr lang="zh-CN" altLang="en-US"/>
            </a:p>
          </p:txBody>
        </p:sp>
        <p:sp>
          <p:nvSpPr>
            <p:cNvPr id="34838" name="Text Box 36"/>
            <p:cNvSpPr>
              <a:spLocks noChangeArrowheads="1"/>
            </p:cNvSpPr>
            <p:nvPr/>
          </p:nvSpPr>
          <p:spPr bwMode="auto">
            <a:xfrm>
              <a:off x="1358900" y="1408534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6</a:t>
              </a:r>
              <a:endParaRPr lang="zh-CN" altLang="en-US"/>
            </a:p>
          </p:txBody>
        </p:sp>
        <p:sp>
          <p:nvSpPr>
            <p:cNvPr id="34839" name="Text Box 37"/>
            <p:cNvSpPr>
              <a:spLocks noChangeArrowheads="1"/>
            </p:cNvSpPr>
            <p:nvPr/>
          </p:nvSpPr>
          <p:spPr bwMode="auto">
            <a:xfrm>
              <a:off x="1358900" y="1822872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</a:t>
              </a:r>
              <a:endParaRPr lang="zh-CN" altLang="en-US"/>
            </a:p>
          </p:txBody>
        </p:sp>
        <p:sp>
          <p:nvSpPr>
            <p:cNvPr id="34840" name="Text Box 38"/>
            <p:cNvSpPr>
              <a:spLocks noChangeArrowheads="1"/>
            </p:cNvSpPr>
            <p:nvPr/>
          </p:nvSpPr>
          <p:spPr bwMode="auto">
            <a:xfrm>
              <a:off x="1358900" y="2237209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7</a:t>
              </a:r>
              <a:endParaRPr lang="zh-CN" altLang="en-US"/>
            </a:p>
          </p:txBody>
        </p:sp>
        <p:sp>
          <p:nvSpPr>
            <p:cNvPr id="34841" name="Text Box 39"/>
            <p:cNvSpPr>
              <a:spLocks noChangeArrowheads="1"/>
            </p:cNvSpPr>
            <p:nvPr/>
          </p:nvSpPr>
          <p:spPr bwMode="auto">
            <a:xfrm>
              <a:off x="1358900" y="2651547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3</a:t>
              </a:r>
              <a:endParaRPr lang="zh-CN" altLang="en-US"/>
            </a:p>
          </p:txBody>
        </p:sp>
        <p:sp>
          <p:nvSpPr>
            <p:cNvPr id="34842" name="Text Box 40"/>
            <p:cNvSpPr>
              <a:spLocks noChangeArrowheads="1"/>
            </p:cNvSpPr>
            <p:nvPr/>
          </p:nvSpPr>
          <p:spPr bwMode="auto">
            <a:xfrm>
              <a:off x="2163763" y="160759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0</a:t>
              </a:r>
              <a:endParaRPr lang="zh-CN" altLang="en-US"/>
            </a:p>
          </p:txBody>
        </p:sp>
        <p:sp>
          <p:nvSpPr>
            <p:cNvPr id="34843" name="Text Box 41"/>
            <p:cNvSpPr>
              <a:spLocks noChangeArrowheads="1"/>
            </p:cNvSpPr>
            <p:nvPr/>
          </p:nvSpPr>
          <p:spPr bwMode="auto">
            <a:xfrm>
              <a:off x="2163763" y="573509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1</a:t>
              </a:r>
              <a:endParaRPr lang="zh-CN" altLang="en-US"/>
            </a:p>
          </p:txBody>
        </p:sp>
        <p:sp>
          <p:nvSpPr>
            <p:cNvPr id="34844" name="Text Box 42"/>
            <p:cNvSpPr>
              <a:spLocks noChangeArrowheads="1"/>
            </p:cNvSpPr>
            <p:nvPr/>
          </p:nvSpPr>
          <p:spPr bwMode="auto">
            <a:xfrm>
              <a:off x="2163763" y="987847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</a:t>
              </a:r>
              <a:endParaRPr lang="zh-CN" altLang="en-US"/>
            </a:p>
          </p:txBody>
        </p:sp>
        <p:sp>
          <p:nvSpPr>
            <p:cNvPr id="34845" name="Text Box 43"/>
            <p:cNvSpPr>
              <a:spLocks noChangeArrowheads="1"/>
            </p:cNvSpPr>
            <p:nvPr/>
          </p:nvSpPr>
          <p:spPr bwMode="auto">
            <a:xfrm>
              <a:off x="2163763" y="1402184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3</a:t>
              </a:r>
              <a:endParaRPr lang="zh-CN" altLang="en-US"/>
            </a:p>
          </p:txBody>
        </p:sp>
        <p:sp>
          <p:nvSpPr>
            <p:cNvPr id="34846" name="Text Box 44"/>
            <p:cNvSpPr>
              <a:spLocks noChangeArrowheads="1"/>
            </p:cNvSpPr>
            <p:nvPr/>
          </p:nvSpPr>
          <p:spPr bwMode="auto">
            <a:xfrm>
              <a:off x="2163763" y="1816522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4</a:t>
              </a:r>
              <a:endParaRPr lang="zh-CN" altLang="en-US"/>
            </a:p>
          </p:txBody>
        </p:sp>
        <p:sp>
          <p:nvSpPr>
            <p:cNvPr id="34847" name="Text Box 45"/>
            <p:cNvSpPr>
              <a:spLocks noChangeArrowheads="1"/>
            </p:cNvSpPr>
            <p:nvPr/>
          </p:nvSpPr>
          <p:spPr bwMode="auto">
            <a:xfrm>
              <a:off x="2163763" y="2230859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5</a:t>
              </a:r>
              <a:endParaRPr lang="zh-CN" altLang="en-US"/>
            </a:p>
          </p:txBody>
        </p:sp>
        <p:sp>
          <p:nvSpPr>
            <p:cNvPr id="34848" name="Text Box 46"/>
            <p:cNvSpPr>
              <a:spLocks noChangeArrowheads="1"/>
            </p:cNvSpPr>
            <p:nvPr/>
          </p:nvSpPr>
          <p:spPr bwMode="auto">
            <a:xfrm>
              <a:off x="2163763" y="2645197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6</a:t>
              </a:r>
              <a:endParaRPr lang="zh-CN" altLang="en-US"/>
            </a:p>
          </p:txBody>
        </p:sp>
        <p:sp>
          <p:nvSpPr>
            <p:cNvPr id="34849" name="Line 47"/>
            <p:cNvSpPr>
              <a:spLocks noChangeShapeType="1"/>
            </p:cNvSpPr>
            <p:nvPr/>
          </p:nvSpPr>
          <p:spPr bwMode="auto">
            <a:xfrm>
              <a:off x="233363" y="324867"/>
              <a:ext cx="5651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0" name="Text Box 48"/>
            <p:cNvSpPr>
              <a:spLocks noChangeArrowheads="1"/>
            </p:cNvSpPr>
            <p:nvPr/>
          </p:nvSpPr>
          <p:spPr bwMode="auto">
            <a:xfrm>
              <a:off x="0" y="0"/>
              <a:ext cx="2968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</p:grpSp>
      <p:sp>
        <p:nvSpPr>
          <p:cNvPr id="34851" name="Text Box 49"/>
          <p:cNvSpPr>
            <a:spLocks noChangeArrowheads="1"/>
          </p:cNvSpPr>
          <p:nvPr/>
        </p:nvSpPr>
        <p:spPr bwMode="auto">
          <a:xfrm>
            <a:off x="779463" y="2270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4852" name="Text Box 50"/>
          <p:cNvSpPr>
            <a:spLocks noChangeArrowheads="1"/>
          </p:cNvSpPr>
          <p:nvPr/>
        </p:nvSpPr>
        <p:spPr bwMode="auto">
          <a:xfrm>
            <a:off x="7388225" y="1557338"/>
            <a:ext cx="727075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accent2"/>
                </a:solidFill>
                <a:sym typeface="Wingdings" pitchFamily="2" charset="2"/>
              </a:rPr>
              <a:t></a:t>
            </a:r>
            <a:r>
              <a:rPr lang="en-US" sz="2000">
                <a:solidFill>
                  <a:schemeClr val="accent2"/>
                </a:solidFill>
                <a:sym typeface="Arial" pitchFamily="34" charset="0"/>
              </a:rPr>
              <a:t>6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4853" name="Rectangle 51"/>
          <p:cNvSpPr>
            <a:spLocks noChangeArrowheads="1"/>
          </p:cNvSpPr>
          <p:nvPr/>
        </p:nvSpPr>
        <p:spPr bwMode="auto">
          <a:xfrm>
            <a:off x="107950" y="-20638"/>
            <a:ext cx="7772400" cy="558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b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例  注意指针变量的运算</a:t>
            </a:r>
            <a:endParaRPr lang="zh-CN" altLang="en-US" sz="4400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34854" name="Text Box 52"/>
          <p:cNvSpPr>
            <a:spLocks noChangeArrowheads="1"/>
          </p:cNvSpPr>
          <p:nvPr/>
        </p:nvSpPr>
        <p:spPr bwMode="auto">
          <a:xfrm>
            <a:off x="1403350" y="4941888"/>
            <a:ext cx="6408738" cy="708025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如果将程序中的</a:t>
            </a:r>
            <a:r>
              <a:rPr lang="en-US" sz="2000" b="1">
                <a:solidFill>
                  <a:srgbClr val="0000FF"/>
                </a:solidFill>
                <a:sym typeface="Arial" pitchFamily="34" charset="0"/>
              </a:rPr>
              <a:t>y=(*--p)++;</a:t>
            </a:r>
            <a:r>
              <a:rPr lang="zh-CN" altLang="en-US" sz="2000" b="1">
                <a:solidFill>
                  <a:srgbClr val="0000FF"/>
                </a:solidFill>
                <a:sym typeface="Arial" pitchFamily="34" charset="0"/>
              </a:rPr>
              <a:t>改为 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y=(*p++)++;</a:t>
            </a:r>
            <a:endParaRPr lang="zh-CN" altLang="en-US" sz="2000">
              <a:solidFill>
                <a:srgbClr val="0000FF"/>
              </a:solidFill>
              <a:sym typeface="Arial" pitchFamily="34" charset="0"/>
            </a:endParaRPr>
          </a:p>
          <a:p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则 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printf(“y=%d,*p=%d,a[1]=%d  ”,y,*p,a[1]);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的结果为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：</a:t>
            </a:r>
            <a:endParaRPr lang="zh-CN" altLang="en-US"/>
          </a:p>
        </p:txBody>
      </p:sp>
      <p:sp>
        <p:nvSpPr>
          <p:cNvPr id="34855" name="AutoShape 53"/>
          <p:cNvSpPr>
            <a:spLocks noChangeArrowheads="1"/>
          </p:cNvSpPr>
          <p:nvPr/>
        </p:nvSpPr>
        <p:spPr bwMode="auto">
          <a:xfrm>
            <a:off x="468313" y="4868863"/>
            <a:ext cx="792162" cy="431800"/>
          </a:xfrm>
          <a:prstGeom prst="flowChartAlternateProcess">
            <a:avLst/>
          </a:prstGeom>
          <a:solidFill>
            <a:schemeClr val="hlink"/>
          </a:solidFill>
          <a:ln w="9525" cmpd="sng">
            <a:solidFill>
              <a:srgbClr val="33CC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>
                <a:solidFill>
                  <a:srgbClr val="007A77"/>
                </a:solidFill>
                <a:ea typeface="华文行楷" pitchFamily="2" charset="-122"/>
              </a:rPr>
              <a:t>思考</a:t>
            </a:r>
            <a:endParaRPr lang="zh-CN" altLang="en-US"/>
          </a:p>
        </p:txBody>
      </p:sp>
      <p:sp>
        <p:nvSpPr>
          <p:cNvPr id="34856" name="Text Box 54"/>
          <p:cNvSpPr>
            <a:spLocks noChangeArrowheads="1"/>
          </p:cNvSpPr>
          <p:nvPr/>
        </p:nvSpPr>
        <p:spPr bwMode="auto">
          <a:xfrm>
            <a:off x="508000" y="5805488"/>
            <a:ext cx="2119313" cy="396875"/>
          </a:xfrm>
          <a:prstGeom prst="rect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sym typeface="Arial" pitchFamily="34" charset="0"/>
              </a:rPr>
              <a:t>y=8 ,*p=7, a[1]=9</a:t>
            </a:r>
            <a:endParaRPr lang="zh-CN" altLang="en-US"/>
          </a:p>
        </p:txBody>
      </p:sp>
      <p:grpSp>
        <p:nvGrpSpPr>
          <p:cNvPr id="34857" name="Group 55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34858" name="Text Box 56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34859" name="Freeform 57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4860" name="矩形 2"/>
          <p:cNvSpPr>
            <a:spLocks noChangeArrowheads="1"/>
          </p:cNvSpPr>
          <p:nvPr/>
        </p:nvSpPr>
        <p:spPr bwMode="auto">
          <a:xfrm>
            <a:off x="3708400" y="36513"/>
            <a:ext cx="5435600" cy="10144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P48, *,++,--,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优先级：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，结合方向：自右向左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++p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：先自增，再使用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(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作为表达式的值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)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p++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：先使用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(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作为表达式的值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)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，后自增</a:t>
            </a:r>
            <a:endParaRPr lang="zh-CN" altLang="en-US"/>
          </a:p>
        </p:txBody>
      </p:sp>
      <p:sp>
        <p:nvSpPr>
          <p:cNvPr id="34861" name="Text Box 54"/>
          <p:cNvSpPr>
            <a:spLocks noChangeArrowheads="1"/>
          </p:cNvSpPr>
          <p:nvPr/>
        </p:nvSpPr>
        <p:spPr bwMode="auto">
          <a:xfrm>
            <a:off x="2700338" y="5745163"/>
            <a:ext cx="6213475" cy="8620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A50021"/>
                </a:solidFill>
                <a:sym typeface="Arial" pitchFamily="34" charset="0"/>
              </a:rPr>
              <a:t>y=(*p++)++=(*(p++))++; </a:t>
            </a:r>
          </a:p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A50021"/>
                </a:solidFill>
                <a:sym typeface="Arial" pitchFamily="34" charset="0"/>
              </a:rPr>
              <a:t> y = (*p)++; y = (*p); (*p)++</a:t>
            </a:r>
            <a:r>
              <a:rPr lang="zh-CN" altLang="en-US" sz="2000" b="1">
                <a:solidFill>
                  <a:srgbClr val="A50021"/>
                </a:solidFill>
                <a:sym typeface="Arial" pitchFamily="34" charset="0"/>
              </a:rPr>
              <a:t>；</a:t>
            </a:r>
            <a:r>
              <a:rPr lang="en-US" sz="2000" b="1">
                <a:solidFill>
                  <a:srgbClr val="A50021"/>
                </a:solidFill>
                <a:sym typeface="Arial" pitchFamily="34" charset="0"/>
              </a:rPr>
              <a:t>p</a:t>
            </a:r>
            <a:r>
              <a:rPr lang="zh-CN" altLang="en-US" sz="2000" b="1">
                <a:solidFill>
                  <a:srgbClr val="A50021"/>
                </a:solidFill>
                <a:sym typeface="Arial" pitchFamily="34" charset="0"/>
              </a:rPr>
              <a:t>自增；</a:t>
            </a:r>
            <a:endParaRPr lang="en-US" sz="2000" b="1">
              <a:solidFill>
                <a:srgbClr val="A50021"/>
              </a:solidFill>
              <a:sym typeface="Arial" pitchFamily="34" charset="0"/>
            </a:endParaRPr>
          </a:p>
        </p:txBody>
      </p:sp>
      <p:sp>
        <p:nvSpPr>
          <p:cNvPr id="34862" name="矩形 3"/>
          <p:cNvSpPr>
            <a:spLocks noChangeArrowheads="1"/>
          </p:cNvSpPr>
          <p:nvPr/>
        </p:nvSpPr>
        <p:spPr bwMode="auto">
          <a:xfrm>
            <a:off x="827088" y="4005263"/>
            <a:ext cx="5057775" cy="7080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y = (*--p)++ = (*(--p))++;</a:t>
            </a:r>
          </a:p>
          <a:p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先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自减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1 </a:t>
            </a:r>
            <a:r>
              <a:rPr lang="en-US" sz="2000">
                <a:solidFill>
                  <a:srgbClr val="007A77"/>
                </a:solidFill>
                <a:sym typeface="Wingdings" pitchFamily="2" charset="2"/>
              </a:rPr>
              <a:t>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y=(*p)++ </a:t>
            </a:r>
            <a:r>
              <a:rPr lang="en-US" sz="2000">
                <a:solidFill>
                  <a:srgbClr val="007A77"/>
                </a:solidFill>
                <a:sym typeface="Wingdings" pitchFamily="2" charset="2"/>
              </a:rPr>
              <a:t>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y=(*p) </a:t>
            </a:r>
            <a:r>
              <a:rPr lang="en-US" sz="2000">
                <a:solidFill>
                  <a:srgbClr val="007A77"/>
                </a:solidFill>
                <a:sym typeface="Wingdings" pitchFamily="2" charset="2"/>
              </a:rPr>
              <a:t>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(*p)++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34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5" dur="500"/>
                                        <p:tgtEl>
                                          <p:spTgt spid="34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0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2000"/>
                                        <p:tgtEl>
                                          <p:spTgt spid="348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348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348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348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500"/>
                                        <p:tgtEl>
                                          <p:spTgt spid="34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7" dur="500"/>
                                        <p:tgtEl>
                                          <p:spTgt spid="34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2" dur="500"/>
                                        <p:tgtEl>
                                          <p:spTgt spid="34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ldLvl="0" animBg="1" autoUpdateAnimBg="0"/>
      <p:bldP spid="34820" grpId="0" bldLvl="0" animBg="1" autoUpdateAnimBg="0"/>
      <p:bldP spid="34852" grpId="0" bldLvl="0" animBg="1" autoUpdateAnimBg="0"/>
      <p:bldP spid="34854" grpId="0" bldLvl="0" animBg="1" autoUpdateAnimBg="0"/>
      <p:bldP spid="34855" grpId="0" bldLvl="0" animBg="1" autoUpdateAnimBg="0"/>
      <p:bldP spid="34856" grpId="0" bldLvl="0" animBg="1" autoUpdateAnimBg="0"/>
      <p:bldP spid="34861" grpId="0" bldLvl="0" animBg="1" autoUpdateAnimBg="0"/>
      <p:bldP spid="34862" grpId="0" bldLvl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AutoShape 2"/>
          <p:cNvSpPr>
            <a:spLocks noChangeArrowheads="1"/>
          </p:cNvSpPr>
          <p:nvPr/>
        </p:nvSpPr>
        <p:spPr bwMode="auto">
          <a:xfrm>
            <a:off x="933450" y="781050"/>
            <a:ext cx="7429500" cy="3333750"/>
          </a:xfrm>
          <a:prstGeom prst="roundRect">
            <a:avLst>
              <a:gd name="adj" fmla="val 9963"/>
            </a:avLst>
          </a:prstGeom>
          <a:gradFill rotWithShape="0">
            <a:gsLst>
              <a:gs pos="0">
                <a:srgbClr val="FFFFFF"/>
              </a:gs>
              <a:gs pos="100000">
                <a:srgbClr val="9F83BD"/>
              </a:gs>
            </a:gsLst>
            <a:path path="shape">
              <a:fillToRect l="50000" t="50000" r="50000" b="50000"/>
            </a:path>
          </a:gradFill>
          <a:ln w="19050" cmpd="sng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8195" name="Text Box 3"/>
          <p:cNvSpPr>
            <a:spLocks noChangeArrowheads="1"/>
          </p:cNvSpPr>
          <p:nvPr/>
        </p:nvSpPr>
        <p:spPr bwMode="auto">
          <a:xfrm>
            <a:off x="1085850" y="1624013"/>
            <a:ext cx="7446963" cy="145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000000"/>
                </a:solidFill>
                <a:sym typeface="Comic Sans MS" pitchFamily="66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sym typeface="Monotype Sorts" pitchFamily="2" charset="2"/>
              </a:rPr>
              <a:t></a:t>
            </a:r>
            <a:r>
              <a:rPr lang="en-US" sz="2800" b="1" dirty="0">
                <a:solidFill>
                  <a:srgbClr val="000000"/>
                </a:solidFill>
                <a:sym typeface="Comic Sans MS" pitchFamily="66" charset="0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sym typeface="Comic Sans MS" pitchFamily="66" charset="0"/>
              </a:rPr>
              <a:t>占有一定长度的内存单元</a:t>
            </a:r>
            <a:r>
              <a:rPr lang="zh-CN" altLang="en-US" sz="2800" b="1" i="1" dirty="0">
                <a:solidFill>
                  <a:srgbClr val="000000"/>
                </a:solidFill>
                <a:sym typeface="Comic Sans MS" pitchFamily="66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rgbClr val="000000"/>
                </a:solidFill>
                <a:sym typeface="Comic Sans MS" pitchFamily="66" charset="0"/>
              </a:rPr>
              <a:t>     </a:t>
            </a:r>
            <a:r>
              <a:rPr lang="zh-CN" altLang="en-US" sz="2800" b="1" dirty="0">
                <a:solidFill>
                  <a:srgbClr val="9900FF"/>
                </a:solidFill>
                <a:ea typeface="幼圆" pitchFamily="49" charset="-122"/>
              </a:rPr>
              <a:t>如</a:t>
            </a:r>
            <a:r>
              <a:rPr lang="zh-CN" altLang="en-US" sz="2800" dirty="0">
                <a:solidFill>
                  <a:srgbClr val="000000"/>
                </a:solidFill>
                <a:sym typeface="Comic Sans MS" pitchFamily="66" charset="0"/>
              </a:rPr>
              <a:t>：</a:t>
            </a:r>
            <a:r>
              <a:rPr lang="en-US" sz="2800" dirty="0">
                <a:solidFill>
                  <a:srgbClr val="000000"/>
                </a:solidFill>
                <a:sym typeface="Comic Sans MS" pitchFamily="66" charset="0"/>
              </a:rPr>
              <a:t>TC</a:t>
            </a:r>
            <a:r>
              <a:rPr lang="zh-CN" altLang="en-US" sz="2800" dirty="0">
                <a:solidFill>
                  <a:srgbClr val="000000"/>
                </a:solidFill>
                <a:sym typeface="Comic Sans MS" pitchFamily="66" charset="0"/>
              </a:rPr>
              <a:t>系统中，</a:t>
            </a:r>
            <a:r>
              <a:rPr lang="en-US" sz="2800" dirty="0" err="1">
                <a:solidFill>
                  <a:srgbClr val="000000"/>
                </a:solidFill>
                <a:sym typeface="Comic Sans MS" pitchFamily="66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sym typeface="Comic Sans MS" pitchFamily="66" charset="0"/>
              </a:rPr>
              <a:t> x;   x</a:t>
            </a:r>
            <a:r>
              <a:rPr lang="zh-CN" altLang="en-US" sz="2800" dirty="0">
                <a:solidFill>
                  <a:srgbClr val="000000"/>
                </a:solidFill>
                <a:sym typeface="Comic Sans MS" pitchFamily="66" charset="0"/>
              </a:rPr>
              <a:t>占二字节、二个单元（</a:t>
            </a:r>
            <a:r>
              <a:rPr lang="en-US" sz="2800" dirty="0">
                <a:solidFill>
                  <a:srgbClr val="000000"/>
                </a:solidFill>
                <a:sym typeface="Comic Sans MS" pitchFamily="66" charset="0"/>
              </a:rPr>
              <a:t>VC++ 4</a:t>
            </a:r>
            <a:r>
              <a:rPr lang="zh-CN" altLang="en-US" sz="2800" dirty="0">
                <a:solidFill>
                  <a:srgbClr val="000000"/>
                </a:solidFill>
                <a:sym typeface="Comic Sans MS" pitchFamily="66" charset="0"/>
              </a:rPr>
              <a:t>个字节，</a:t>
            </a:r>
            <a:r>
              <a:rPr lang="en-US" sz="2800" dirty="0">
                <a:solidFill>
                  <a:srgbClr val="000000"/>
                </a:solidFill>
                <a:sym typeface="Comic Sans MS" pitchFamily="66" charset="0"/>
              </a:rPr>
              <a:t>4</a:t>
            </a:r>
            <a:r>
              <a:rPr lang="zh-CN" altLang="en-US" sz="2800" dirty="0">
                <a:solidFill>
                  <a:srgbClr val="000000"/>
                </a:solidFill>
                <a:sym typeface="Comic Sans MS" pitchFamily="66" charset="0"/>
              </a:rPr>
              <a:t>个存储单元）</a:t>
            </a:r>
          </a:p>
        </p:txBody>
      </p:sp>
      <p:sp>
        <p:nvSpPr>
          <p:cNvPr id="8196" name="Text Box 4"/>
          <p:cNvSpPr>
            <a:spLocks noChangeArrowheads="1"/>
          </p:cNvSpPr>
          <p:nvPr/>
        </p:nvSpPr>
        <p:spPr bwMode="auto">
          <a:xfrm>
            <a:off x="1047750" y="3044825"/>
            <a:ext cx="775335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76250" indent="-476250">
              <a:lnSpc>
                <a:spcPct val="110000"/>
              </a:lnSpc>
              <a:spcBef>
                <a:spcPct val="50000"/>
              </a:spcBef>
            </a:pPr>
            <a:r>
              <a:rPr lang="en-US" sz="2800"/>
              <a:t> </a:t>
            </a:r>
            <a:r>
              <a:rPr lang="en-US" sz="2800" b="1">
                <a:sym typeface="Monotype Sorts" pitchFamily="2" charset="2"/>
              </a:rPr>
              <a:t></a:t>
            </a:r>
            <a:r>
              <a:rPr lang="en-US" sz="2800" b="1"/>
              <a:t> </a:t>
            </a:r>
            <a:r>
              <a:rPr lang="zh-CN" altLang="en-US" sz="2800" b="1"/>
              <a:t>每一个变量都有一个地址，为无符号整数，它不同于一般的整数。</a:t>
            </a:r>
            <a:endParaRPr lang="zh-CN" altLang="en-US"/>
          </a:p>
        </p:txBody>
      </p:sp>
      <p:sp>
        <p:nvSpPr>
          <p:cNvPr id="8197" name="Text Box 5"/>
          <p:cNvSpPr>
            <a:spLocks noChangeArrowheads="1"/>
          </p:cNvSpPr>
          <p:nvPr/>
        </p:nvSpPr>
        <p:spPr bwMode="auto">
          <a:xfrm>
            <a:off x="2555875" y="4797425"/>
            <a:ext cx="4244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0000FF"/>
                </a:solidFill>
                <a:sym typeface="Monotype Sorts" pitchFamily="2" charset="2"/>
              </a:rPr>
              <a:t> </a:t>
            </a:r>
            <a:r>
              <a:rPr lang="zh-CN" altLang="en-US" sz="2800" b="1">
                <a:solidFill>
                  <a:srgbClr val="0000FF"/>
                </a:solidFill>
                <a:sym typeface="Comic Sans MS" pitchFamily="66" charset="0"/>
              </a:rPr>
              <a:t>能否对地址运算？</a:t>
            </a:r>
            <a:endParaRPr lang="zh-CN" altLang="en-US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2555875" y="5516563"/>
            <a:ext cx="5032375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 b="1">
                <a:solidFill>
                  <a:srgbClr val="0000FF"/>
                </a:solidFill>
                <a:sym typeface="Monotype Sorts" pitchFamily="2" charset="2"/>
              </a:rPr>
              <a:t> </a:t>
            </a:r>
            <a:r>
              <a:rPr lang="zh-CN" altLang="en-US" sz="2800" b="1">
                <a:solidFill>
                  <a:srgbClr val="0000FF"/>
                </a:solidFill>
                <a:sym typeface="Comic Sans MS" pitchFamily="66" charset="0"/>
              </a:rPr>
              <a:t>能否用一个变量保存地址？</a:t>
            </a:r>
            <a:endParaRPr lang="zh-CN" altLang="en-US"/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1262063" y="939800"/>
            <a:ext cx="4568825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 i="1" dirty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1" charset="-122"/>
              </a:rPr>
              <a:t>这些变量具有的性质：</a:t>
            </a:r>
            <a:endParaRPr lang="zh-CN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200" name="WordArt 8"/>
          <p:cNvSpPr>
            <a:spLocks noChangeArrowheads="1" noChangeShapeType="1" noTextEdit="1"/>
          </p:cNvSpPr>
          <p:nvPr/>
        </p:nvSpPr>
        <p:spPr bwMode="auto">
          <a:xfrm>
            <a:off x="971550" y="4578350"/>
            <a:ext cx="723900" cy="93821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CascadeUp">
              <a:avLst>
                <a:gd name="adj" fmla="val 86065"/>
              </a:avLst>
            </a:prstTxWarp>
          </a:bodyPr>
          <a:lstStyle/>
          <a:p>
            <a:pPr algn="ctr"/>
            <a:r>
              <a:rPr lang="en-US" altLang="zh-CN" sz="6000"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隶书"/>
                <a:ea typeface="隶书"/>
              </a:rPr>
              <a:t>?</a:t>
            </a:r>
            <a:endParaRPr lang="zh-CN" altLang="en-US" sz="6000"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latin typeface="隶书"/>
              <a:ea typeface="隶书"/>
            </a:endParaRPr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1584325" y="4964113"/>
            <a:ext cx="14128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FF3300"/>
                </a:solidFill>
                <a:ea typeface="幼圆" pitchFamily="49" charset="-122"/>
              </a:rPr>
              <a:t>问题：</a:t>
            </a:r>
            <a:endParaRPr lang="zh-CN" altLang="en-US"/>
          </a:p>
        </p:txBody>
      </p:sp>
      <p:pic>
        <p:nvPicPr>
          <p:cNvPr id="8202" name="Picture 10" descr="028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04"/>
          <a:stretch>
            <a:fillRect/>
          </a:stretch>
        </p:blipFill>
        <p:spPr bwMode="auto">
          <a:xfrm>
            <a:off x="7604125" y="4953000"/>
            <a:ext cx="1539875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3" name="Text Box 19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6864350" y="0"/>
            <a:ext cx="2012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99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第八章  指针</a:t>
            </a:r>
            <a:endParaRPr lang="zh-CN" altLang="en-US"/>
          </a:p>
        </p:txBody>
      </p:sp>
      <p:sp>
        <p:nvSpPr>
          <p:cNvPr id="8204" name="Freeform 20"/>
          <p:cNvSpPr>
            <a:spLocks/>
          </p:cNvSpPr>
          <p:nvPr/>
        </p:nvSpPr>
        <p:spPr bwMode="auto">
          <a:xfrm>
            <a:off x="6727825" y="228600"/>
            <a:ext cx="2263775" cy="247650"/>
          </a:xfrm>
          <a:custGeom>
            <a:avLst/>
            <a:gdLst>
              <a:gd name="T0" fmla="*/ 0 w 1536"/>
              <a:gd name="T1" fmla="*/ 0 h 168"/>
              <a:gd name="T2" fmla="*/ 0 w 1536"/>
              <a:gd name="T3" fmla="*/ 168 h 168"/>
              <a:gd name="T4" fmla="*/ 1536 w 1536"/>
              <a:gd name="T5" fmla="*/ 168 h 168"/>
              <a:gd name="T6" fmla="*/ 0 w 1536"/>
              <a:gd name="T7" fmla="*/ 0 h 168"/>
              <a:gd name="T8" fmla="*/ 1536 w 1536"/>
              <a:gd name="T9" fmla="*/ 168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T6" t="T7" r="T8" b="T9"/>
            <a:pathLst>
              <a:path w="1536" h="168">
                <a:moveTo>
                  <a:pt x="0" y="0"/>
                </a:moveTo>
                <a:lnTo>
                  <a:pt x="0" y="168"/>
                </a:lnTo>
                <a:lnTo>
                  <a:pt x="1536" y="168"/>
                </a:lnTo>
              </a:path>
            </a:pathLst>
          </a:custGeom>
          <a:noFill/>
          <a:ln w="19050" cmpd="sng">
            <a:solidFill>
              <a:srgbClr val="FF0000"/>
            </a:solidFill>
            <a:round/>
            <a:headEnd type="oval" w="med" len="lg"/>
            <a:tailEnd type="oval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bldLvl="0" autoUpdateAnimBg="0"/>
      <p:bldP spid="8198" grpId="0" bldLvl="0" autoUpdateAnimBg="0"/>
      <p:bldP spid="8200" grpId="0" animBg="1"/>
      <p:bldP spid="8201" grpId="0" bldLvl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4BBF3B54-15D5-478F-B8D0-8026EEE4849C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30</a:t>
            </a:fld>
            <a:endParaRPr lang="en-US" sz="1800">
              <a:sym typeface="Arial" pitchFamily="34" charset="0"/>
            </a:endParaRPr>
          </a:p>
        </p:txBody>
      </p:sp>
      <p:sp>
        <p:nvSpPr>
          <p:cNvPr id="35843" name="Rectangle 15"/>
          <p:cNvSpPr>
            <a:spLocks noChangeArrowheads="1"/>
          </p:cNvSpPr>
          <p:nvPr/>
        </p:nvSpPr>
        <p:spPr bwMode="auto">
          <a:xfrm>
            <a:off x="250825" y="908050"/>
            <a:ext cx="87407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92075" lvl="2"/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数组名作函数参数，是</a:t>
            </a:r>
            <a:r>
              <a:rPr lang="zh-CN" altLang="en-US">
                <a:solidFill>
                  <a:schemeClr val="accent2"/>
                </a:solidFill>
                <a:sym typeface="Arial" pitchFamily="34" charset="0"/>
              </a:rPr>
              <a:t>地址传递。如，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void inv(int  x[], int n);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pPr marL="92075" lvl="2"/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pPr marL="92075" lvl="2">
              <a:spcBef>
                <a:spcPct val="30000"/>
              </a:spcBef>
            </a:pP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数组名作函数参数，实参与形参的对应关系</a:t>
            </a:r>
            <a:endParaRPr lang="zh-CN" altLang="en-US"/>
          </a:p>
        </p:txBody>
      </p:sp>
      <p:grpSp>
        <p:nvGrpSpPr>
          <p:cNvPr id="35844" name="Group 16"/>
          <p:cNvGrpSpPr>
            <a:grpSpLocks/>
          </p:cNvGrpSpPr>
          <p:nvPr/>
        </p:nvGrpSpPr>
        <p:grpSpPr bwMode="auto">
          <a:xfrm>
            <a:off x="1595438" y="2344738"/>
            <a:ext cx="4838700" cy="2606675"/>
            <a:chOff x="0" y="0"/>
            <a:chExt cx="2436" cy="1068"/>
          </a:xfrm>
        </p:grpSpPr>
        <p:grpSp>
          <p:nvGrpSpPr>
            <p:cNvPr id="35845" name="Group 17"/>
            <p:cNvGrpSpPr>
              <a:grpSpLocks/>
            </p:cNvGrpSpPr>
            <p:nvPr/>
          </p:nvGrpSpPr>
          <p:grpSpPr bwMode="auto">
            <a:xfrm>
              <a:off x="0" y="0"/>
              <a:ext cx="2424" cy="1068"/>
              <a:chOff x="0" y="0"/>
              <a:chExt cx="2424" cy="948"/>
            </a:xfrm>
          </p:grpSpPr>
          <p:sp>
            <p:nvSpPr>
              <p:cNvPr id="35846" name="Rectangle 18"/>
              <p:cNvSpPr>
                <a:spLocks/>
              </p:cNvSpPr>
              <p:nvPr/>
            </p:nvSpPr>
            <p:spPr bwMode="auto">
              <a:xfrm>
                <a:off x="0" y="0"/>
                <a:ext cx="2424" cy="948"/>
              </a:xfrm>
              <a:prstGeom prst="rect">
                <a:avLst/>
              </a:prstGeom>
              <a:solidFill>
                <a:schemeClr val="bg1"/>
              </a:solidFill>
              <a:ln w="38100" cmpd="sng">
                <a:solidFill>
                  <a:srgbClr val="339966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35847" name="Line 19"/>
              <p:cNvSpPr>
                <a:spLocks noChangeShapeType="1"/>
              </p:cNvSpPr>
              <p:nvPr/>
            </p:nvSpPr>
            <p:spPr bwMode="auto">
              <a:xfrm>
                <a:off x="1224" y="0"/>
                <a:ext cx="1" cy="948"/>
              </a:xfrm>
              <a:prstGeom prst="line">
                <a:avLst/>
              </a:prstGeom>
              <a:noFill/>
              <a:ln w="38100" cmpd="sng">
                <a:solidFill>
                  <a:srgbClr val="3399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5848" name="Line 20"/>
            <p:cNvSpPr>
              <a:spLocks noChangeShapeType="1"/>
            </p:cNvSpPr>
            <p:nvPr/>
          </p:nvSpPr>
          <p:spPr bwMode="auto">
            <a:xfrm>
              <a:off x="0" y="240"/>
              <a:ext cx="2424" cy="1"/>
            </a:xfrm>
            <a:prstGeom prst="line">
              <a:avLst/>
            </a:prstGeom>
            <a:noFill/>
            <a:ln w="38100" cmpd="sng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49" name="Line 21"/>
            <p:cNvSpPr>
              <a:spLocks noChangeShapeType="1"/>
            </p:cNvSpPr>
            <p:nvPr/>
          </p:nvSpPr>
          <p:spPr bwMode="auto">
            <a:xfrm>
              <a:off x="0" y="448"/>
              <a:ext cx="2424" cy="1"/>
            </a:xfrm>
            <a:prstGeom prst="line">
              <a:avLst/>
            </a:prstGeom>
            <a:noFill/>
            <a:ln w="38100" cmpd="sng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50" name="Line 22"/>
            <p:cNvSpPr>
              <a:spLocks noChangeShapeType="1"/>
            </p:cNvSpPr>
            <p:nvPr/>
          </p:nvSpPr>
          <p:spPr bwMode="auto">
            <a:xfrm>
              <a:off x="0" y="656"/>
              <a:ext cx="2424" cy="1"/>
            </a:xfrm>
            <a:prstGeom prst="line">
              <a:avLst/>
            </a:prstGeom>
            <a:noFill/>
            <a:ln w="38100" cmpd="sng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51" name="Line 23"/>
            <p:cNvSpPr>
              <a:spLocks noChangeShapeType="1"/>
            </p:cNvSpPr>
            <p:nvPr/>
          </p:nvSpPr>
          <p:spPr bwMode="auto">
            <a:xfrm>
              <a:off x="12" y="864"/>
              <a:ext cx="2424" cy="1"/>
            </a:xfrm>
            <a:prstGeom prst="line">
              <a:avLst/>
            </a:prstGeom>
            <a:noFill/>
            <a:ln w="38100" cmpd="sng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52" name="Text Box 24"/>
            <p:cNvSpPr>
              <a:spLocks noChangeArrowheads="1"/>
            </p:cNvSpPr>
            <p:nvPr/>
          </p:nvSpPr>
          <p:spPr bwMode="auto">
            <a:xfrm>
              <a:off x="388" y="26"/>
              <a:ext cx="398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0099"/>
                  </a:solidFill>
                  <a:ea typeface="隶书" pitchFamily="49" charset="-122"/>
                </a:rPr>
                <a:t>实参</a:t>
              </a:r>
              <a:endParaRPr lang="zh-CN" alt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35853" name="Text Box 25"/>
            <p:cNvSpPr>
              <a:spLocks noChangeArrowheads="1"/>
            </p:cNvSpPr>
            <p:nvPr/>
          </p:nvSpPr>
          <p:spPr bwMode="auto">
            <a:xfrm>
              <a:off x="1589" y="26"/>
              <a:ext cx="398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990000"/>
                  </a:solidFill>
                  <a:ea typeface="隶书" pitchFamily="49" charset="-122"/>
                </a:rPr>
                <a:t>形参</a:t>
              </a:r>
              <a:endParaRPr lang="zh-CN" alt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35854" name="Text Box 26"/>
            <p:cNvSpPr>
              <a:spLocks noChangeArrowheads="1"/>
            </p:cNvSpPr>
            <p:nvPr/>
          </p:nvSpPr>
          <p:spPr bwMode="auto">
            <a:xfrm>
              <a:off x="1512" y="233"/>
              <a:ext cx="552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339933"/>
                  </a:solidFill>
                  <a:ea typeface="隶书" pitchFamily="49" charset="-122"/>
                </a:rPr>
                <a:t>数组名</a:t>
              </a:r>
              <a:endParaRPr lang="zh-CN" altLang="en-US"/>
            </a:p>
          </p:txBody>
        </p:sp>
        <p:sp>
          <p:nvSpPr>
            <p:cNvPr id="35855" name="Text Box 27"/>
            <p:cNvSpPr>
              <a:spLocks noChangeArrowheads="1"/>
            </p:cNvSpPr>
            <p:nvPr/>
          </p:nvSpPr>
          <p:spPr bwMode="auto">
            <a:xfrm>
              <a:off x="1435" y="440"/>
              <a:ext cx="705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00FF"/>
                  </a:solidFill>
                  <a:ea typeface="隶书" pitchFamily="49" charset="-122"/>
                </a:rPr>
                <a:t>指针变量</a:t>
              </a:r>
              <a:endParaRPr lang="zh-CN" alt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35856" name="Text Box 28"/>
            <p:cNvSpPr>
              <a:spLocks noChangeArrowheads="1"/>
            </p:cNvSpPr>
            <p:nvPr/>
          </p:nvSpPr>
          <p:spPr bwMode="auto">
            <a:xfrm>
              <a:off x="1512" y="647"/>
              <a:ext cx="552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339933"/>
                  </a:solidFill>
                  <a:ea typeface="隶书" pitchFamily="49" charset="-122"/>
                </a:rPr>
                <a:t>数组名</a:t>
              </a:r>
              <a:endParaRPr lang="zh-CN" altLang="en-US"/>
            </a:p>
          </p:txBody>
        </p:sp>
        <p:sp>
          <p:nvSpPr>
            <p:cNvPr id="35857" name="Text Box 29"/>
            <p:cNvSpPr>
              <a:spLocks noChangeArrowheads="1"/>
            </p:cNvSpPr>
            <p:nvPr/>
          </p:nvSpPr>
          <p:spPr bwMode="auto">
            <a:xfrm>
              <a:off x="1435" y="854"/>
              <a:ext cx="705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00FF"/>
                  </a:solidFill>
                  <a:ea typeface="隶书" pitchFamily="49" charset="-122"/>
                </a:rPr>
                <a:t>指针变量</a:t>
              </a:r>
              <a:endParaRPr lang="zh-CN" altLang="en-US"/>
            </a:p>
          </p:txBody>
        </p:sp>
        <p:sp>
          <p:nvSpPr>
            <p:cNvPr id="35858" name="Text Box 30"/>
            <p:cNvSpPr>
              <a:spLocks noChangeArrowheads="1"/>
            </p:cNvSpPr>
            <p:nvPr/>
          </p:nvSpPr>
          <p:spPr bwMode="auto">
            <a:xfrm>
              <a:off x="312" y="233"/>
              <a:ext cx="551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339933"/>
                  </a:solidFill>
                  <a:ea typeface="隶书" pitchFamily="49" charset="-122"/>
                </a:rPr>
                <a:t>数组名</a:t>
              </a:r>
              <a:endParaRPr lang="zh-CN" altLang="en-US"/>
            </a:p>
          </p:txBody>
        </p:sp>
        <p:sp>
          <p:nvSpPr>
            <p:cNvPr id="35859" name="Text Box 31"/>
            <p:cNvSpPr>
              <a:spLocks noChangeArrowheads="1"/>
            </p:cNvSpPr>
            <p:nvPr/>
          </p:nvSpPr>
          <p:spPr bwMode="auto">
            <a:xfrm>
              <a:off x="312" y="440"/>
              <a:ext cx="551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339933"/>
                  </a:solidFill>
                  <a:ea typeface="隶书" pitchFamily="49" charset="-122"/>
                </a:rPr>
                <a:t>数组名</a:t>
              </a:r>
              <a:endParaRPr lang="zh-CN" alt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35860" name="Text Box 32"/>
            <p:cNvSpPr>
              <a:spLocks noChangeArrowheads="1"/>
            </p:cNvSpPr>
            <p:nvPr/>
          </p:nvSpPr>
          <p:spPr bwMode="auto">
            <a:xfrm>
              <a:off x="236" y="647"/>
              <a:ext cx="705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00FF"/>
                  </a:solidFill>
                  <a:ea typeface="隶书" pitchFamily="49" charset="-122"/>
                </a:rPr>
                <a:t>指针变量</a:t>
              </a:r>
              <a:endParaRPr lang="zh-CN" alt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35861" name="Text Box 33"/>
            <p:cNvSpPr>
              <a:spLocks noChangeArrowheads="1"/>
            </p:cNvSpPr>
            <p:nvPr/>
          </p:nvSpPr>
          <p:spPr bwMode="auto">
            <a:xfrm>
              <a:off x="236" y="854"/>
              <a:ext cx="705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00FF"/>
                  </a:solidFill>
                  <a:ea typeface="隶书" pitchFamily="49" charset="-122"/>
                </a:rPr>
                <a:t>指针变量</a:t>
              </a:r>
              <a:endParaRPr lang="zh-CN" altLang="en-US"/>
            </a:p>
          </p:txBody>
        </p:sp>
      </p:grpSp>
      <p:sp>
        <p:nvSpPr>
          <p:cNvPr id="35862" name="Rectangle 41"/>
          <p:cNvSpPr>
            <a:spLocks noChangeArrowheads="1"/>
          </p:cNvSpPr>
          <p:nvPr/>
        </p:nvSpPr>
        <p:spPr bwMode="auto">
          <a:xfrm>
            <a:off x="468313" y="188913"/>
            <a:ext cx="42481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rgbClr val="9900CC"/>
              </a:buClr>
              <a:buSzPct val="90000"/>
              <a:buFont typeface="Wingdings" pitchFamily="2" charset="2"/>
              <a:buChar char=""/>
            </a:pPr>
            <a:r>
              <a:rPr 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 </a:t>
            </a: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数组名作函数参数</a:t>
            </a:r>
            <a:endParaRPr lang="zh-CN" altLang="en-US"/>
          </a:p>
        </p:txBody>
      </p:sp>
      <p:sp>
        <p:nvSpPr>
          <p:cNvPr id="35863" name="AutoShape 42"/>
          <p:cNvSpPr>
            <a:spLocks noChangeArrowheads="1"/>
          </p:cNvSpPr>
          <p:nvPr/>
        </p:nvSpPr>
        <p:spPr bwMode="auto">
          <a:xfrm>
            <a:off x="539750" y="5013325"/>
            <a:ext cx="863600" cy="431800"/>
          </a:xfrm>
          <a:prstGeom prst="wedgeRoundRectCallout">
            <a:avLst>
              <a:gd name="adj1" fmla="val 86764"/>
              <a:gd name="adj2" fmla="val 29042"/>
              <a:gd name="adj3" fmla="val 16667"/>
            </a:avLst>
          </a:prstGeom>
          <a:solidFill>
            <a:srgbClr val="FF6600"/>
          </a:solidFill>
          <a:ln w="9525" cmpd="sng">
            <a:solidFill>
              <a:srgbClr val="99CC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>
                <a:solidFill>
                  <a:srgbClr val="FFFF00"/>
                </a:solidFill>
                <a:ea typeface="华文行楷" pitchFamily="2" charset="-122"/>
              </a:rPr>
              <a:t>说明</a:t>
            </a:r>
            <a:endParaRPr lang="zh-CN" altLang="en-US"/>
          </a:p>
        </p:txBody>
      </p:sp>
      <p:sp>
        <p:nvSpPr>
          <p:cNvPr id="35864" name="Text Box 43"/>
          <p:cNvSpPr>
            <a:spLocks noChangeArrowheads="1"/>
          </p:cNvSpPr>
          <p:nvPr/>
        </p:nvSpPr>
        <p:spPr bwMode="auto">
          <a:xfrm>
            <a:off x="1692275" y="5157788"/>
            <a:ext cx="68405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形参为数组名时，系统不会给形参再开辟内存单元，此时</a:t>
            </a:r>
            <a:r>
              <a:rPr lang="zh-CN" altLang="en-US" b="1">
                <a:solidFill>
                  <a:srgbClr val="007A77"/>
                </a:solidFill>
                <a:ea typeface="隶书" pitchFamily="49" charset="-122"/>
              </a:rPr>
              <a:t>形参和实参指向同一个数组地址</a:t>
            </a:r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，即此时数据为</a:t>
            </a:r>
            <a:r>
              <a:rPr lang="zh-CN" altLang="en-US" b="1">
                <a:solidFill>
                  <a:srgbClr val="007A77"/>
                </a:solidFill>
                <a:ea typeface="隶书" pitchFamily="49" charset="-122"/>
              </a:rPr>
              <a:t>双向传递</a:t>
            </a:r>
            <a:r>
              <a:rPr lang="en-US" b="1">
                <a:solidFill>
                  <a:srgbClr val="007A77"/>
                </a:solidFill>
                <a:ea typeface="隶书" pitchFamily="49" charset="-122"/>
              </a:rPr>
              <a:t>.</a:t>
            </a:r>
            <a:endParaRPr lang="zh-CN" altLang="en-US" b="1">
              <a:solidFill>
                <a:srgbClr val="007A77"/>
              </a:solidFill>
              <a:ea typeface="隶书" pitchFamily="49" charset="-122"/>
            </a:endParaRPr>
          </a:p>
        </p:txBody>
      </p:sp>
      <p:grpSp>
        <p:nvGrpSpPr>
          <p:cNvPr id="35865" name="Group 44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35866" name="Text Box 45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35867" name="Freeform 46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5868" name="矩形 1"/>
          <p:cNvSpPr>
            <a:spLocks noChangeArrowheads="1"/>
          </p:cNvSpPr>
          <p:nvPr/>
        </p:nvSpPr>
        <p:spPr bwMode="auto">
          <a:xfrm>
            <a:off x="6386513" y="2967038"/>
            <a:ext cx="26495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2075" lvl="2"/>
            <a:r>
              <a:rPr lang="en-US" sz="2000">
                <a:solidFill>
                  <a:srgbClr val="339933"/>
                </a:solidFill>
                <a:sym typeface="Arial" pitchFamily="34" charset="0"/>
              </a:rPr>
              <a:t>void inv(int  x[], int n);</a:t>
            </a:r>
            <a:endParaRPr lang="zh-CN" altLang="en-US"/>
          </a:p>
        </p:txBody>
      </p:sp>
      <p:sp>
        <p:nvSpPr>
          <p:cNvPr id="35869" name="矩形 37"/>
          <p:cNvSpPr>
            <a:spLocks noChangeArrowheads="1"/>
          </p:cNvSpPr>
          <p:nvPr/>
        </p:nvSpPr>
        <p:spPr bwMode="auto">
          <a:xfrm>
            <a:off x="6365875" y="3471863"/>
            <a:ext cx="26082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2075" lvl="2"/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void inv(int  </a:t>
            </a:r>
            <a:r>
              <a:rPr lang="zh-CN" altLang="en-US" sz="2000">
                <a:solidFill>
                  <a:srgbClr val="0000FF"/>
                </a:solidFill>
                <a:sym typeface="Arial" pitchFamily="34" charset="0"/>
              </a:rPr>
              <a:t>*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x, int n);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5870" name="矩形 38"/>
          <p:cNvSpPr>
            <a:spLocks noChangeArrowheads="1"/>
          </p:cNvSpPr>
          <p:nvPr/>
        </p:nvSpPr>
        <p:spPr bwMode="auto">
          <a:xfrm>
            <a:off x="6346825" y="3975100"/>
            <a:ext cx="2651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2075" lvl="2"/>
            <a:r>
              <a:rPr lang="en-US" sz="2000">
                <a:solidFill>
                  <a:srgbClr val="339933"/>
                </a:solidFill>
                <a:sym typeface="Arial" pitchFamily="34" charset="0"/>
              </a:rPr>
              <a:t>void inv(int  x[], int n);</a:t>
            </a:r>
            <a:endParaRPr lang="zh-CN" altLang="en-US"/>
          </a:p>
        </p:txBody>
      </p:sp>
      <p:sp>
        <p:nvSpPr>
          <p:cNvPr id="35871" name="矩形 39"/>
          <p:cNvSpPr>
            <a:spLocks noChangeArrowheads="1"/>
          </p:cNvSpPr>
          <p:nvPr/>
        </p:nvSpPr>
        <p:spPr bwMode="auto">
          <a:xfrm>
            <a:off x="6346825" y="4437063"/>
            <a:ext cx="2609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2075" lvl="2"/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void inv(int  </a:t>
            </a:r>
            <a:r>
              <a:rPr lang="zh-CN" altLang="en-US" sz="2000">
                <a:solidFill>
                  <a:srgbClr val="0000FF"/>
                </a:solidFill>
                <a:sym typeface="Arial" pitchFamily="34" charset="0"/>
              </a:rPr>
              <a:t>*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x, int n);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5872" name="TextBox 2"/>
          <p:cNvSpPr>
            <a:spLocks noChangeArrowheads="1"/>
          </p:cNvSpPr>
          <p:nvPr/>
        </p:nvSpPr>
        <p:spPr bwMode="auto">
          <a:xfrm>
            <a:off x="250825" y="2289175"/>
            <a:ext cx="14065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int a[10];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int *p=a;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5873" name="矩形 41"/>
          <p:cNvSpPr>
            <a:spLocks noChangeArrowheads="1"/>
          </p:cNvSpPr>
          <p:nvPr/>
        </p:nvSpPr>
        <p:spPr bwMode="auto">
          <a:xfrm>
            <a:off x="107950" y="2924175"/>
            <a:ext cx="1343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2075" lvl="2"/>
            <a:r>
              <a:rPr lang="en-US" sz="2000">
                <a:solidFill>
                  <a:srgbClr val="339933"/>
                </a:solidFill>
                <a:sym typeface="Arial" pitchFamily="34" charset="0"/>
              </a:rPr>
              <a:t>inv(a, 10);</a:t>
            </a:r>
          </a:p>
        </p:txBody>
      </p:sp>
      <p:sp>
        <p:nvSpPr>
          <p:cNvPr id="35874" name="矩形 42"/>
          <p:cNvSpPr>
            <a:spLocks noChangeArrowheads="1"/>
          </p:cNvSpPr>
          <p:nvPr/>
        </p:nvSpPr>
        <p:spPr bwMode="auto">
          <a:xfrm>
            <a:off x="122238" y="3476625"/>
            <a:ext cx="1343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2075" lvl="2"/>
            <a:r>
              <a:rPr lang="en-US" sz="2000">
                <a:solidFill>
                  <a:srgbClr val="339933"/>
                </a:solidFill>
                <a:sym typeface="Arial" pitchFamily="34" charset="0"/>
              </a:rPr>
              <a:t>inv(a, 10);</a:t>
            </a:r>
          </a:p>
        </p:txBody>
      </p:sp>
      <p:sp>
        <p:nvSpPr>
          <p:cNvPr id="35875" name="矩形 43"/>
          <p:cNvSpPr>
            <a:spLocks noChangeArrowheads="1"/>
          </p:cNvSpPr>
          <p:nvPr/>
        </p:nvSpPr>
        <p:spPr bwMode="auto">
          <a:xfrm>
            <a:off x="107950" y="4005263"/>
            <a:ext cx="1357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2075" lvl="2"/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inv(p, 10);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5876" name="矩形 44"/>
          <p:cNvSpPr>
            <a:spLocks noChangeArrowheads="1"/>
          </p:cNvSpPr>
          <p:nvPr/>
        </p:nvSpPr>
        <p:spPr bwMode="auto">
          <a:xfrm>
            <a:off x="107950" y="4468813"/>
            <a:ext cx="1357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2075" lvl="2"/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inv(p, 10);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14F1AB40-3A48-4AB9-B840-86652DFC6DCC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31</a:t>
            </a:fld>
            <a:endParaRPr lang="en-US" sz="1800">
              <a:sym typeface="Arial" pitchFamily="34" charset="0"/>
            </a:endParaRPr>
          </a:p>
        </p:txBody>
      </p:sp>
      <p:sp>
        <p:nvSpPr>
          <p:cNvPr id="36867" name="Text Box 15"/>
          <p:cNvSpPr>
            <a:spLocks noChangeArrowheads="1"/>
          </p:cNvSpPr>
          <p:nvPr/>
        </p:nvSpPr>
        <p:spPr bwMode="auto">
          <a:xfrm>
            <a:off x="1027113" y="2492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6868" name="AutoShape 95"/>
          <p:cNvSpPr>
            <a:spLocks noChangeArrowheads="1"/>
          </p:cNvSpPr>
          <p:nvPr/>
        </p:nvSpPr>
        <p:spPr bwMode="auto">
          <a:xfrm>
            <a:off x="5802313" y="5141913"/>
            <a:ext cx="2508250" cy="434975"/>
          </a:xfrm>
          <a:prstGeom prst="wedgeRectCallout">
            <a:avLst>
              <a:gd name="adj1" fmla="val -64579"/>
              <a:gd name="adj2" fmla="val 48176"/>
            </a:avLst>
          </a:prstGeom>
          <a:noFill/>
          <a:ln w="38100" cmpd="sng">
            <a:solidFill>
              <a:srgbClr val="99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000099"/>
                </a:solidFill>
                <a:sym typeface="Arial" pitchFamily="34" charset="0"/>
              </a:rPr>
              <a:t>实参与形参均用数组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6869" name="Text Box 97"/>
          <p:cNvSpPr>
            <a:spLocks/>
          </p:cNvSpPr>
          <p:nvPr/>
        </p:nvSpPr>
        <p:spPr bwMode="auto">
          <a:xfrm>
            <a:off x="68263" y="952500"/>
            <a:ext cx="5440362" cy="5607050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sym typeface="Arial" pitchFamily="34" charset="0"/>
              </a:rPr>
              <a:t>void inv(int  x[], int n)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t,i,j,m=(n-1)/2;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for(i=0;i&lt;=m;i++)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{    j=n-1-i;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t=x[i];  x[i]=x[j];  x[j]=t;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}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i,a[10]={3,7,9,11,0,6,7,5,4,2};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chemeClr val="accent2"/>
                </a:solidFill>
                <a:sym typeface="Arial" pitchFamily="34" charset="0"/>
              </a:rPr>
              <a:t>     inv(a,10);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printf("The array has been reverted:\n");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for(i=0;i&lt;10;i++)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printf("%d,",a[i]);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printf("\n");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/>
          </a:p>
        </p:txBody>
      </p:sp>
      <p:sp>
        <p:nvSpPr>
          <p:cNvPr id="36870" name="Rectangle 100"/>
          <p:cNvSpPr>
            <a:spLocks noChangeArrowheads="1"/>
          </p:cNvSpPr>
          <p:nvPr/>
        </p:nvSpPr>
        <p:spPr bwMode="auto">
          <a:xfrm>
            <a:off x="468313" y="333375"/>
            <a:ext cx="660082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例  将数组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a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中的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n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个整数按相反顺序存放（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1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）</a:t>
            </a:r>
            <a:endParaRPr lang="zh-CN" altLang="en-US" sz="440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36871" name="Group 10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36872" name="Text Box 10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36873" name="Freeform 10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6874" name="Group 16"/>
          <p:cNvGrpSpPr>
            <a:grpSpLocks/>
          </p:cNvGrpSpPr>
          <p:nvPr/>
        </p:nvGrpSpPr>
        <p:grpSpPr bwMode="auto">
          <a:xfrm>
            <a:off x="5635625" y="1949450"/>
            <a:ext cx="3448050" cy="1517650"/>
            <a:chOff x="0" y="0"/>
            <a:chExt cx="2172" cy="956"/>
          </a:xfrm>
        </p:grpSpPr>
        <p:grpSp>
          <p:nvGrpSpPr>
            <p:cNvPr id="36875" name="Group 17"/>
            <p:cNvGrpSpPr>
              <a:grpSpLocks/>
            </p:cNvGrpSpPr>
            <p:nvPr/>
          </p:nvGrpSpPr>
          <p:grpSpPr bwMode="auto">
            <a:xfrm>
              <a:off x="48" y="0"/>
              <a:ext cx="2066" cy="211"/>
              <a:chOff x="0" y="0"/>
              <a:chExt cx="2066" cy="211"/>
            </a:xfrm>
          </p:grpSpPr>
          <p:sp>
            <p:nvSpPr>
              <p:cNvPr id="36876" name="Line 18"/>
              <p:cNvSpPr>
                <a:spLocks noChangeShapeType="1"/>
              </p:cNvSpPr>
              <p:nvPr/>
            </p:nvSpPr>
            <p:spPr bwMode="auto">
              <a:xfrm>
                <a:off x="0" y="0"/>
                <a:ext cx="1" cy="20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77" name="Line 19"/>
              <p:cNvSpPr>
                <a:spLocks noChangeShapeType="1"/>
              </p:cNvSpPr>
              <p:nvPr/>
            </p:nvSpPr>
            <p:spPr bwMode="auto">
              <a:xfrm>
                <a:off x="2066" y="0"/>
                <a:ext cx="1" cy="21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78" name="Line 20"/>
              <p:cNvSpPr>
                <a:spLocks noChangeShapeType="1"/>
              </p:cNvSpPr>
              <p:nvPr/>
            </p:nvSpPr>
            <p:spPr bwMode="auto">
              <a:xfrm>
                <a:off x="0" y="0"/>
                <a:ext cx="206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6879" name="Line 21"/>
            <p:cNvSpPr>
              <a:spLocks noChangeShapeType="1"/>
            </p:cNvSpPr>
            <p:nvPr/>
          </p:nvSpPr>
          <p:spPr bwMode="auto">
            <a:xfrm flipV="1">
              <a:off x="36" y="600"/>
              <a:ext cx="1" cy="16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0" name="Line 22"/>
            <p:cNvSpPr>
              <a:spLocks noChangeShapeType="1"/>
            </p:cNvSpPr>
            <p:nvPr/>
          </p:nvSpPr>
          <p:spPr bwMode="auto">
            <a:xfrm flipV="1">
              <a:off x="2077" y="585"/>
              <a:ext cx="1" cy="16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1" name="Text Box 23"/>
            <p:cNvSpPr>
              <a:spLocks noChangeArrowheads="1"/>
            </p:cNvSpPr>
            <p:nvPr/>
          </p:nvSpPr>
          <p:spPr bwMode="auto">
            <a:xfrm>
              <a:off x="0" y="706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i</a:t>
              </a:r>
              <a:endParaRPr lang="zh-CN" altLang="en-US"/>
            </a:p>
          </p:txBody>
        </p:sp>
        <p:sp>
          <p:nvSpPr>
            <p:cNvPr id="36882" name="Text Box 24"/>
            <p:cNvSpPr>
              <a:spLocks noChangeArrowheads="1"/>
            </p:cNvSpPr>
            <p:nvPr/>
          </p:nvSpPr>
          <p:spPr bwMode="auto">
            <a:xfrm>
              <a:off x="2012" y="706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j</a:t>
              </a:r>
              <a:endParaRPr lang="zh-CN" altLang="en-US"/>
            </a:p>
          </p:txBody>
        </p:sp>
      </p:grpSp>
      <p:grpSp>
        <p:nvGrpSpPr>
          <p:cNvPr id="36883" name="Group 39"/>
          <p:cNvGrpSpPr>
            <a:grpSpLocks/>
          </p:cNvGrpSpPr>
          <p:nvPr/>
        </p:nvGrpSpPr>
        <p:grpSpPr bwMode="auto">
          <a:xfrm>
            <a:off x="6042025" y="1949450"/>
            <a:ext cx="2751138" cy="1457325"/>
            <a:chOff x="0" y="0"/>
            <a:chExt cx="1733" cy="918"/>
          </a:xfrm>
        </p:grpSpPr>
        <p:grpSp>
          <p:nvGrpSpPr>
            <p:cNvPr id="36884" name="Group 40"/>
            <p:cNvGrpSpPr>
              <a:grpSpLocks/>
            </p:cNvGrpSpPr>
            <p:nvPr/>
          </p:nvGrpSpPr>
          <p:grpSpPr bwMode="auto">
            <a:xfrm>
              <a:off x="14" y="0"/>
              <a:ext cx="1583" cy="200"/>
              <a:chOff x="0" y="0"/>
              <a:chExt cx="1583" cy="200"/>
            </a:xfrm>
          </p:grpSpPr>
          <p:sp>
            <p:nvSpPr>
              <p:cNvPr id="36885" name="Line 41"/>
              <p:cNvSpPr>
                <a:spLocks noChangeShapeType="1"/>
              </p:cNvSpPr>
              <p:nvPr/>
            </p:nvSpPr>
            <p:spPr bwMode="auto">
              <a:xfrm>
                <a:off x="0" y="0"/>
                <a:ext cx="1" cy="20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86" name="Line 42"/>
              <p:cNvSpPr>
                <a:spLocks noChangeShapeType="1"/>
              </p:cNvSpPr>
              <p:nvPr/>
            </p:nvSpPr>
            <p:spPr bwMode="auto">
              <a:xfrm>
                <a:off x="1583" y="0"/>
                <a:ext cx="1" cy="20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87" name="Line 43"/>
              <p:cNvSpPr>
                <a:spLocks noChangeShapeType="1"/>
              </p:cNvSpPr>
              <p:nvPr/>
            </p:nvSpPr>
            <p:spPr bwMode="auto">
              <a:xfrm>
                <a:off x="0" y="0"/>
                <a:ext cx="1578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6888" name="Group 44"/>
            <p:cNvGrpSpPr>
              <a:grpSpLocks/>
            </p:cNvGrpSpPr>
            <p:nvPr/>
          </p:nvGrpSpPr>
          <p:grpSpPr bwMode="auto">
            <a:xfrm>
              <a:off x="0" y="595"/>
              <a:ext cx="160" cy="323"/>
              <a:chOff x="0" y="0"/>
              <a:chExt cx="160" cy="323"/>
            </a:xfrm>
          </p:grpSpPr>
          <p:sp>
            <p:nvSpPr>
              <p:cNvPr id="36889" name="Line 45"/>
              <p:cNvSpPr>
                <a:spLocks noChangeShapeType="1"/>
              </p:cNvSpPr>
              <p:nvPr/>
            </p:nvSpPr>
            <p:spPr bwMode="auto">
              <a:xfrm flipV="1">
                <a:off x="14" y="0"/>
                <a:ext cx="1" cy="17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90" name="Text Box 46"/>
              <p:cNvSpPr>
                <a:spLocks noChangeArrowheads="1"/>
              </p:cNvSpPr>
              <p:nvPr/>
            </p:nvSpPr>
            <p:spPr bwMode="auto">
              <a:xfrm>
                <a:off x="0" y="73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</a:t>
                </a:r>
                <a:endParaRPr lang="zh-CN" altLang="en-US"/>
              </a:p>
            </p:txBody>
          </p:sp>
        </p:grpSp>
        <p:grpSp>
          <p:nvGrpSpPr>
            <p:cNvPr id="36891" name="Group 47"/>
            <p:cNvGrpSpPr>
              <a:grpSpLocks/>
            </p:cNvGrpSpPr>
            <p:nvPr/>
          </p:nvGrpSpPr>
          <p:grpSpPr bwMode="auto">
            <a:xfrm>
              <a:off x="1573" y="595"/>
              <a:ext cx="160" cy="323"/>
              <a:chOff x="0" y="0"/>
              <a:chExt cx="160" cy="323"/>
            </a:xfrm>
          </p:grpSpPr>
          <p:sp>
            <p:nvSpPr>
              <p:cNvPr id="36892" name="Line 48"/>
              <p:cNvSpPr>
                <a:spLocks noChangeShapeType="1"/>
              </p:cNvSpPr>
              <p:nvPr/>
            </p:nvSpPr>
            <p:spPr bwMode="auto">
              <a:xfrm flipV="1">
                <a:off x="14" y="0"/>
                <a:ext cx="1" cy="17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93" name="Text Box 49"/>
              <p:cNvSpPr>
                <a:spLocks noChangeArrowheads="1"/>
              </p:cNvSpPr>
              <p:nvPr/>
            </p:nvSpPr>
            <p:spPr bwMode="auto">
              <a:xfrm>
                <a:off x="0" y="73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j</a:t>
                </a:r>
                <a:endParaRPr lang="zh-CN" altLang="en-US"/>
              </a:p>
            </p:txBody>
          </p:sp>
        </p:grpSp>
      </p:grpSp>
      <p:grpSp>
        <p:nvGrpSpPr>
          <p:cNvPr id="36894" name="Group 50"/>
          <p:cNvGrpSpPr>
            <a:grpSpLocks/>
          </p:cNvGrpSpPr>
          <p:nvPr/>
        </p:nvGrpSpPr>
        <p:grpSpPr bwMode="auto">
          <a:xfrm>
            <a:off x="6397625" y="1949450"/>
            <a:ext cx="2038350" cy="1457325"/>
            <a:chOff x="0" y="0"/>
            <a:chExt cx="1284" cy="918"/>
          </a:xfrm>
        </p:grpSpPr>
        <p:sp>
          <p:nvSpPr>
            <p:cNvPr id="36895" name="Line 51"/>
            <p:cNvSpPr>
              <a:spLocks noChangeShapeType="1"/>
            </p:cNvSpPr>
            <p:nvPr/>
          </p:nvSpPr>
          <p:spPr bwMode="auto">
            <a:xfrm>
              <a:off x="16" y="0"/>
              <a:ext cx="1" cy="20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6" name="Line 52"/>
            <p:cNvSpPr>
              <a:spLocks noChangeShapeType="1"/>
            </p:cNvSpPr>
            <p:nvPr/>
          </p:nvSpPr>
          <p:spPr bwMode="auto">
            <a:xfrm>
              <a:off x="1146" y="0"/>
              <a:ext cx="1" cy="20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6897" name="Group 53"/>
            <p:cNvGrpSpPr>
              <a:grpSpLocks/>
            </p:cNvGrpSpPr>
            <p:nvPr/>
          </p:nvGrpSpPr>
          <p:grpSpPr bwMode="auto">
            <a:xfrm>
              <a:off x="0" y="595"/>
              <a:ext cx="160" cy="323"/>
              <a:chOff x="0" y="0"/>
              <a:chExt cx="160" cy="323"/>
            </a:xfrm>
          </p:grpSpPr>
          <p:sp>
            <p:nvSpPr>
              <p:cNvPr id="36898" name="Line 54"/>
              <p:cNvSpPr>
                <a:spLocks noChangeShapeType="1"/>
              </p:cNvSpPr>
              <p:nvPr/>
            </p:nvSpPr>
            <p:spPr bwMode="auto">
              <a:xfrm flipV="1">
                <a:off x="14" y="0"/>
                <a:ext cx="1" cy="17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99" name="Text Box 55"/>
              <p:cNvSpPr>
                <a:spLocks noChangeArrowheads="1"/>
              </p:cNvSpPr>
              <p:nvPr/>
            </p:nvSpPr>
            <p:spPr bwMode="auto">
              <a:xfrm>
                <a:off x="0" y="73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</a:t>
                </a:r>
                <a:endParaRPr lang="zh-CN" altLang="en-US"/>
              </a:p>
            </p:txBody>
          </p:sp>
        </p:grpSp>
        <p:grpSp>
          <p:nvGrpSpPr>
            <p:cNvPr id="36900" name="Group 56"/>
            <p:cNvGrpSpPr>
              <a:grpSpLocks/>
            </p:cNvGrpSpPr>
            <p:nvPr/>
          </p:nvGrpSpPr>
          <p:grpSpPr bwMode="auto">
            <a:xfrm>
              <a:off x="1124" y="595"/>
              <a:ext cx="160" cy="323"/>
              <a:chOff x="0" y="0"/>
              <a:chExt cx="160" cy="323"/>
            </a:xfrm>
          </p:grpSpPr>
          <p:sp>
            <p:nvSpPr>
              <p:cNvPr id="36901" name="Line 57"/>
              <p:cNvSpPr>
                <a:spLocks noChangeShapeType="1"/>
              </p:cNvSpPr>
              <p:nvPr/>
            </p:nvSpPr>
            <p:spPr bwMode="auto">
              <a:xfrm flipV="1">
                <a:off x="14" y="0"/>
                <a:ext cx="1" cy="17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02" name="Text Box 58"/>
              <p:cNvSpPr>
                <a:spLocks noChangeArrowheads="1"/>
              </p:cNvSpPr>
              <p:nvPr/>
            </p:nvSpPr>
            <p:spPr bwMode="auto">
              <a:xfrm>
                <a:off x="0" y="73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j</a:t>
                </a:r>
                <a:endParaRPr lang="zh-CN" altLang="en-US"/>
              </a:p>
            </p:txBody>
          </p:sp>
        </p:grpSp>
        <p:sp>
          <p:nvSpPr>
            <p:cNvPr id="36903" name="Line 59"/>
            <p:cNvSpPr>
              <a:spLocks noChangeShapeType="1"/>
            </p:cNvSpPr>
            <p:nvPr/>
          </p:nvSpPr>
          <p:spPr bwMode="auto">
            <a:xfrm>
              <a:off x="12" y="0"/>
              <a:ext cx="113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6904" name="Group 60"/>
          <p:cNvGrpSpPr>
            <a:grpSpLocks/>
          </p:cNvGrpSpPr>
          <p:nvPr/>
        </p:nvGrpSpPr>
        <p:grpSpPr bwMode="auto">
          <a:xfrm>
            <a:off x="6754813" y="1949450"/>
            <a:ext cx="1323975" cy="1457325"/>
            <a:chOff x="0" y="0"/>
            <a:chExt cx="834" cy="918"/>
          </a:xfrm>
        </p:grpSpPr>
        <p:sp>
          <p:nvSpPr>
            <p:cNvPr id="36905" name="Line 61"/>
            <p:cNvSpPr>
              <a:spLocks noChangeShapeType="1"/>
            </p:cNvSpPr>
            <p:nvPr/>
          </p:nvSpPr>
          <p:spPr bwMode="auto">
            <a:xfrm>
              <a:off x="17" y="0"/>
              <a:ext cx="1" cy="20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6" name="Line 62"/>
            <p:cNvSpPr>
              <a:spLocks noChangeShapeType="1"/>
            </p:cNvSpPr>
            <p:nvPr/>
          </p:nvSpPr>
          <p:spPr bwMode="auto">
            <a:xfrm>
              <a:off x="695" y="0"/>
              <a:ext cx="1" cy="20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6907" name="Group 63"/>
            <p:cNvGrpSpPr>
              <a:grpSpLocks/>
            </p:cNvGrpSpPr>
            <p:nvPr/>
          </p:nvGrpSpPr>
          <p:grpSpPr bwMode="auto">
            <a:xfrm>
              <a:off x="0" y="595"/>
              <a:ext cx="160" cy="323"/>
              <a:chOff x="0" y="0"/>
              <a:chExt cx="160" cy="323"/>
            </a:xfrm>
          </p:grpSpPr>
          <p:sp>
            <p:nvSpPr>
              <p:cNvPr id="36908" name="Line 64"/>
              <p:cNvSpPr>
                <a:spLocks noChangeShapeType="1"/>
              </p:cNvSpPr>
              <p:nvPr/>
            </p:nvSpPr>
            <p:spPr bwMode="auto">
              <a:xfrm flipV="1">
                <a:off x="14" y="0"/>
                <a:ext cx="1" cy="17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09" name="Text Box 65"/>
              <p:cNvSpPr>
                <a:spLocks noChangeArrowheads="1"/>
              </p:cNvSpPr>
              <p:nvPr/>
            </p:nvSpPr>
            <p:spPr bwMode="auto">
              <a:xfrm>
                <a:off x="0" y="73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</a:t>
                </a:r>
                <a:endParaRPr lang="zh-CN" altLang="en-US"/>
              </a:p>
            </p:txBody>
          </p:sp>
        </p:grpSp>
        <p:grpSp>
          <p:nvGrpSpPr>
            <p:cNvPr id="36910" name="Group 66"/>
            <p:cNvGrpSpPr>
              <a:grpSpLocks/>
            </p:cNvGrpSpPr>
            <p:nvPr/>
          </p:nvGrpSpPr>
          <p:grpSpPr bwMode="auto">
            <a:xfrm>
              <a:off x="674" y="595"/>
              <a:ext cx="160" cy="323"/>
              <a:chOff x="0" y="0"/>
              <a:chExt cx="160" cy="323"/>
            </a:xfrm>
          </p:grpSpPr>
          <p:sp>
            <p:nvSpPr>
              <p:cNvPr id="36911" name="Line 67"/>
              <p:cNvSpPr>
                <a:spLocks noChangeShapeType="1"/>
              </p:cNvSpPr>
              <p:nvPr/>
            </p:nvSpPr>
            <p:spPr bwMode="auto">
              <a:xfrm flipV="1">
                <a:off x="14" y="0"/>
                <a:ext cx="1" cy="17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12" name="Text Box 68"/>
              <p:cNvSpPr>
                <a:spLocks noChangeArrowheads="1"/>
              </p:cNvSpPr>
              <p:nvPr/>
            </p:nvSpPr>
            <p:spPr bwMode="auto">
              <a:xfrm>
                <a:off x="0" y="73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j</a:t>
                </a:r>
                <a:endParaRPr lang="zh-CN" altLang="en-US"/>
              </a:p>
            </p:txBody>
          </p:sp>
        </p:grpSp>
        <p:sp>
          <p:nvSpPr>
            <p:cNvPr id="36913" name="Line 69"/>
            <p:cNvSpPr>
              <a:spLocks noChangeShapeType="1"/>
            </p:cNvSpPr>
            <p:nvPr/>
          </p:nvSpPr>
          <p:spPr bwMode="auto">
            <a:xfrm>
              <a:off x="21" y="0"/>
              <a:ext cx="677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6914" name="Group 70"/>
          <p:cNvGrpSpPr>
            <a:grpSpLocks/>
          </p:cNvGrpSpPr>
          <p:nvPr/>
        </p:nvGrpSpPr>
        <p:grpSpPr bwMode="auto">
          <a:xfrm>
            <a:off x="7112000" y="1949450"/>
            <a:ext cx="609600" cy="1457325"/>
            <a:chOff x="0" y="0"/>
            <a:chExt cx="384" cy="918"/>
          </a:xfrm>
        </p:grpSpPr>
        <p:sp>
          <p:nvSpPr>
            <p:cNvPr id="36915" name="Line 71"/>
            <p:cNvSpPr>
              <a:spLocks noChangeShapeType="1"/>
            </p:cNvSpPr>
            <p:nvPr/>
          </p:nvSpPr>
          <p:spPr bwMode="auto">
            <a:xfrm>
              <a:off x="18" y="0"/>
              <a:ext cx="1" cy="20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6" name="Line 72"/>
            <p:cNvSpPr>
              <a:spLocks noChangeShapeType="1"/>
            </p:cNvSpPr>
            <p:nvPr/>
          </p:nvSpPr>
          <p:spPr bwMode="auto">
            <a:xfrm>
              <a:off x="244" y="0"/>
              <a:ext cx="1" cy="20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6917" name="Group 73"/>
            <p:cNvGrpSpPr>
              <a:grpSpLocks/>
            </p:cNvGrpSpPr>
            <p:nvPr/>
          </p:nvGrpSpPr>
          <p:grpSpPr bwMode="auto">
            <a:xfrm>
              <a:off x="224" y="595"/>
              <a:ext cx="160" cy="323"/>
              <a:chOff x="0" y="0"/>
              <a:chExt cx="160" cy="323"/>
            </a:xfrm>
          </p:grpSpPr>
          <p:sp>
            <p:nvSpPr>
              <p:cNvPr id="36918" name="Line 74"/>
              <p:cNvSpPr>
                <a:spLocks noChangeShapeType="1"/>
              </p:cNvSpPr>
              <p:nvPr/>
            </p:nvSpPr>
            <p:spPr bwMode="auto">
              <a:xfrm flipV="1">
                <a:off x="14" y="0"/>
                <a:ext cx="1" cy="17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19" name="Text Box 75"/>
              <p:cNvSpPr>
                <a:spLocks noChangeArrowheads="1"/>
              </p:cNvSpPr>
              <p:nvPr/>
            </p:nvSpPr>
            <p:spPr bwMode="auto">
              <a:xfrm>
                <a:off x="0" y="73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j</a:t>
                </a:r>
                <a:endParaRPr lang="zh-CN" altLang="en-US"/>
              </a:p>
            </p:txBody>
          </p:sp>
        </p:grpSp>
        <p:grpSp>
          <p:nvGrpSpPr>
            <p:cNvPr id="36920" name="Group 76"/>
            <p:cNvGrpSpPr>
              <a:grpSpLocks/>
            </p:cNvGrpSpPr>
            <p:nvPr/>
          </p:nvGrpSpPr>
          <p:grpSpPr bwMode="auto">
            <a:xfrm>
              <a:off x="0" y="595"/>
              <a:ext cx="160" cy="323"/>
              <a:chOff x="0" y="0"/>
              <a:chExt cx="160" cy="323"/>
            </a:xfrm>
          </p:grpSpPr>
          <p:sp>
            <p:nvSpPr>
              <p:cNvPr id="36921" name="Line 77"/>
              <p:cNvSpPr>
                <a:spLocks noChangeShapeType="1"/>
              </p:cNvSpPr>
              <p:nvPr/>
            </p:nvSpPr>
            <p:spPr bwMode="auto">
              <a:xfrm flipV="1">
                <a:off x="14" y="0"/>
                <a:ext cx="1" cy="17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22" name="Text Box 78"/>
              <p:cNvSpPr>
                <a:spLocks noChangeArrowheads="1"/>
              </p:cNvSpPr>
              <p:nvPr/>
            </p:nvSpPr>
            <p:spPr bwMode="auto">
              <a:xfrm>
                <a:off x="0" y="73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</a:t>
                </a:r>
                <a:endParaRPr lang="zh-CN" altLang="en-US"/>
              </a:p>
            </p:txBody>
          </p:sp>
        </p:grpSp>
        <p:sp>
          <p:nvSpPr>
            <p:cNvPr id="36923" name="Line 79"/>
            <p:cNvSpPr>
              <a:spLocks noChangeShapeType="1"/>
            </p:cNvSpPr>
            <p:nvPr/>
          </p:nvSpPr>
          <p:spPr bwMode="auto">
            <a:xfrm flipV="1">
              <a:off x="18" y="0"/>
              <a:ext cx="22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6924" name="Text Box 98"/>
          <p:cNvSpPr>
            <a:spLocks noChangeArrowheads="1"/>
          </p:cNvSpPr>
          <p:nvPr/>
        </p:nvSpPr>
        <p:spPr bwMode="auto">
          <a:xfrm>
            <a:off x="5970588" y="1349375"/>
            <a:ext cx="192881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007A77"/>
                </a:solidFill>
                <a:ea typeface="隶书" pitchFamily="49" charset="-122"/>
              </a:rPr>
              <a:t>m=(10-1)/2=4</a:t>
            </a:r>
          </a:p>
        </p:txBody>
      </p:sp>
      <p:grpSp>
        <p:nvGrpSpPr>
          <p:cNvPr id="36925" name="Group 80"/>
          <p:cNvGrpSpPr>
            <a:grpSpLocks/>
          </p:cNvGrpSpPr>
          <p:nvPr/>
        </p:nvGrpSpPr>
        <p:grpSpPr bwMode="auto">
          <a:xfrm>
            <a:off x="6637338" y="2470150"/>
            <a:ext cx="1471612" cy="396875"/>
            <a:chOff x="0" y="0"/>
            <a:chExt cx="927" cy="250"/>
          </a:xfrm>
        </p:grpSpPr>
        <p:sp>
          <p:nvSpPr>
            <p:cNvPr id="36926" name="Text Box 81"/>
            <p:cNvSpPr>
              <a:spLocks noChangeArrowheads="1"/>
            </p:cNvSpPr>
            <p:nvPr/>
          </p:nvSpPr>
          <p:spPr bwMode="auto">
            <a:xfrm>
              <a:off x="651" y="0"/>
              <a:ext cx="276" cy="250"/>
            </a:xfrm>
            <a:prstGeom prst="rect">
              <a:avLst/>
            </a:prstGeom>
            <a:solidFill>
              <a:srgbClr val="8B9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11</a:t>
              </a:r>
              <a:endParaRPr lang="zh-CN" altLang="en-US"/>
            </a:p>
          </p:txBody>
        </p:sp>
        <p:sp>
          <p:nvSpPr>
            <p:cNvPr id="36927" name="Text Box 82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solidFill>
              <a:srgbClr val="8B9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7</a:t>
              </a:r>
              <a:endParaRPr lang="zh-CN" altLang="en-US"/>
            </a:p>
          </p:txBody>
        </p:sp>
      </p:grpSp>
      <p:grpSp>
        <p:nvGrpSpPr>
          <p:cNvPr id="36928" name="Group 86"/>
          <p:cNvGrpSpPr>
            <a:grpSpLocks/>
          </p:cNvGrpSpPr>
          <p:nvPr/>
        </p:nvGrpSpPr>
        <p:grpSpPr bwMode="auto">
          <a:xfrm>
            <a:off x="6262688" y="2470150"/>
            <a:ext cx="2090737" cy="396875"/>
            <a:chOff x="0" y="0"/>
            <a:chExt cx="1317" cy="250"/>
          </a:xfrm>
        </p:grpSpPr>
        <p:sp>
          <p:nvSpPr>
            <p:cNvPr id="36929" name="Text Box 87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solidFill>
              <a:srgbClr val="8B9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5</a:t>
              </a:r>
              <a:endParaRPr lang="zh-CN" altLang="en-US"/>
            </a:p>
          </p:txBody>
        </p:sp>
        <p:sp>
          <p:nvSpPr>
            <p:cNvPr id="36930" name="Text Box 88"/>
            <p:cNvSpPr>
              <a:spLocks noChangeArrowheads="1"/>
            </p:cNvSpPr>
            <p:nvPr/>
          </p:nvSpPr>
          <p:spPr bwMode="auto">
            <a:xfrm>
              <a:off x="1121" y="0"/>
              <a:ext cx="196" cy="250"/>
            </a:xfrm>
            <a:prstGeom prst="rect">
              <a:avLst/>
            </a:prstGeom>
            <a:solidFill>
              <a:srgbClr val="8B9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9</a:t>
              </a:r>
              <a:endParaRPr lang="zh-CN" altLang="en-US"/>
            </a:p>
          </p:txBody>
        </p:sp>
      </p:grpSp>
      <p:grpSp>
        <p:nvGrpSpPr>
          <p:cNvPr id="36931" name="Group 89"/>
          <p:cNvGrpSpPr>
            <a:grpSpLocks/>
          </p:cNvGrpSpPr>
          <p:nvPr/>
        </p:nvGrpSpPr>
        <p:grpSpPr bwMode="auto">
          <a:xfrm>
            <a:off x="5945188" y="2470150"/>
            <a:ext cx="2801937" cy="396875"/>
            <a:chOff x="0" y="0"/>
            <a:chExt cx="1765" cy="250"/>
          </a:xfrm>
        </p:grpSpPr>
        <p:sp>
          <p:nvSpPr>
            <p:cNvPr id="36932" name="Text Box 90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solidFill>
              <a:srgbClr val="8B9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4</a:t>
              </a:r>
              <a:endParaRPr lang="zh-CN" altLang="en-US"/>
            </a:p>
          </p:txBody>
        </p:sp>
        <p:sp>
          <p:nvSpPr>
            <p:cNvPr id="36933" name="Text Box 91"/>
            <p:cNvSpPr>
              <a:spLocks noChangeArrowheads="1"/>
            </p:cNvSpPr>
            <p:nvPr/>
          </p:nvSpPr>
          <p:spPr bwMode="auto">
            <a:xfrm>
              <a:off x="1569" y="0"/>
              <a:ext cx="196" cy="250"/>
            </a:xfrm>
            <a:prstGeom prst="rect">
              <a:avLst/>
            </a:prstGeom>
            <a:solidFill>
              <a:srgbClr val="8B9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7</a:t>
              </a:r>
              <a:endParaRPr lang="zh-CN" altLang="en-US"/>
            </a:p>
          </p:txBody>
        </p:sp>
      </p:grpSp>
      <p:grpSp>
        <p:nvGrpSpPr>
          <p:cNvPr id="36934" name="Group 101"/>
          <p:cNvGrpSpPr>
            <a:grpSpLocks/>
          </p:cNvGrpSpPr>
          <p:nvPr/>
        </p:nvGrpSpPr>
        <p:grpSpPr bwMode="auto">
          <a:xfrm>
            <a:off x="5508625" y="2492375"/>
            <a:ext cx="3635375" cy="396875"/>
            <a:chOff x="0" y="0"/>
            <a:chExt cx="2290" cy="250"/>
          </a:xfrm>
        </p:grpSpPr>
        <p:sp>
          <p:nvSpPr>
            <p:cNvPr id="36935" name="Text Box 93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solidFill>
              <a:srgbClr val="8B9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2</a:t>
              </a:r>
              <a:endParaRPr lang="zh-CN" altLang="en-US"/>
            </a:p>
          </p:txBody>
        </p:sp>
        <p:sp>
          <p:nvSpPr>
            <p:cNvPr id="36936" name="Text Box 94"/>
            <p:cNvSpPr>
              <a:spLocks noChangeArrowheads="1"/>
            </p:cNvSpPr>
            <p:nvPr/>
          </p:nvSpPr>
          <p:spPr bwMode="auto">
            <a:xfrm>
              <a:off x="2094" y="0"/>
              <a:ext cx="196" cy="250"/>
            </a:xfrm>
            <a:prstGeom prst="rect">
              <a:avLst/>
            </a:prstGeom>
            <a:solidFill>
              <a:srgbClr val="8B9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3</a:t>
              </a:r>
              <a:endParaRPr lang="zh-CN" altLang="en-US"/>
            </a:p>
          </p:txBody>
        </p:sp>
      </p:grpSp>
      <p:grpSp>
        <p:nvGrpSpPr>
          <p:cNvPr id="36937" name="Group 83"/>
          <p:cNvGrpSpPr>
            <a:grpSpLocks/>
          </p:cNvGrpSpPr>
          <p:nvPr/>
        </p:nvGrpSpPr>
        <p:grpSpPr bwMode="auto">
          <a:xfrm>
            <a:off x="7019925" y="2492375"/>
            <a:ext cx="668338" cy="396875"/>
            <a:chOff x="0" y="0"/>
            <a:chExt cx="421" cy="250"/>
          </a:xfrm>
        </p:grpSpPr>
        <p:sp>
          <p:nvSpPr>
            <p:cNvPr id="36938" name="Text Box 84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solidFill>
              <a:srgbClr val="8B9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6</a:t>
              </a:r>
              <a:endParaRPr lang="zh-CN" altLang="en-US"/>
            </a:p>
          </p:txBody>
        </p:sp>
        <p:sp>
          <p:nvSpPr>
            <p:cNvPr id="36939" name="Text Box 85"/>
            <p:cNvSpPr>
              <a:spLocks noChangeArrowheads="1"/>
            </p:cNvSpPr>
            <p:nvPr/>
          </p:nvSpPr>
          <p:spPr bwMode="auto">
            <a:xfrm>
              <a:off x="225" y="0"/>
              <a:ext cx="196" cy="250"/>
            </a:xfrm>
            <a:prstGeom prst="rect">
              <a:avLst/>
            </a:prstGeom>
            <a:solidFill>
              <a:srgbClr val="8B9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0</a:t>
              </a:r>
              <a:endParaRPr lang="zh-CN" altLang="en-US"/>
            </a:p>
          </p:txBody>
        </p:sp>
      </p:grpSp>
      <p:grpSp>
        <p:nvGrpSpPr>
          <p:cNvPr id="36940" name="Group 25"/>
          <p:cNvGrpSpPr>
            <a:grpSpLocks/>
          </p:cNvGrpSpPr>
          <p:nvPr/>
        </p:nvGrpSpPr>
        <p:grpSpPr bwMode="auto">
          <a:xfrm>
            <a:off x="4676775" y="2170113"/>
            <a:ext cx="4467225" cy="766762"/>
            <a:chOff x="0" y="0"/>
            <a:chExt cx="2814" cy="483"/>
          </a:xfrm>
        </p:grpSpPr>
        <p:grpSp>
          <p:nvGrpSpPr>
            <p:cNvPr id="36941" name="Group 26"/>
            <p:cNvGrpSpPr>
              <a:grpSpLocks/>
            </p:cNvGrpSpPr>
            <p:nvPr/>
          </p:nvGrpSpPr>
          <p:grpSpPr bwMode="auto">
            <a:xfrm>
              <a:off x="525" y="0"/>
              <a:ext cx="2289" cy="471"/>
              <a:chOff x="0" y="0"/>
              <a:chExt cx="2289" cy="471"/>
            </a:xfrm>
          </p:grpSpPr>
          <p:sp>
            <p:nvSpPr>
              <p:cNvPr id="36942" name="Text Box 27"/>
              <p:cNvSpPr>
                <a:spLocks noChangeArrowheads="1"/>
              </p:cNvSpPr>
              <p:nvPr/>
            </p:nvSpPr>
            <p:spPr bwMode="auto">
              <a:xfrm>
                <a:off x="0" y="205"/>
                <a:ext cx="2282" cy="256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pPr>
                  <a:spcBef>
                    <a:spcPct val="50000"/>
                  </a:spcBef>
                </a:pP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 3    7   9   11  0    6    7    5   4   2</a:t>
                </a:r>
                <a:endParaRPr lang="zh-CN" altLang="en-US"/>
              </a:p>
            </p:txBody>
          </p:sp>
          <p:sp>
            <p:nvSpPr>
              <p:cNvPr id="36943" name="Line 28"/>
              <p:cNvSpPr>
                <a:spLocks noChangeShapeType="1"/>
              </p:cNvSpPr>
              <p:nvPr/>
            </p:nvSpPr>
            <p:spPr bwMode="auto">
              <a:xfrm>
                <a:off x="256" y="216"/>
                <a:ext cx="1" cy="255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44" name="Line 29"/>
              <p:cNvSpPr>
                <a:spLocks noChangeShapeType="1"/>
              </p:cNvSpPr>
              <p:nvPr/>
            </p:nvSpPr>
            <p:spPr bwMode="auto">
              <a:xfrm>
                <a:off x="478" y="216"/>
                <a:ext cx="1" cy="255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45" name="Line 30"/>
              <p:cNvSpPr>
                <a:spLocks noChangeShapeType="1"/>
              </p:cNvSpPr>
              <p:nvPr/>
            </p:nvSpPr>
            <p:spPr bwMode="auto">
              <a:xfrm>
                <a:off x="700" y="216"/>
                <a:ext cx="1" cy="255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46" name="Line 31"/>
              <p:cNvSpPr>
                <a:spLocks noChangeShapeType="1"/>
              </p:cNvSpPr>
              <p:nvPr/>
            </p:nvSpPr>
            <p:spPr bwMode="auto">
              <a:xfrm>
                <a:off x="923" y="216"/>
                <a:ext cx="1" cy="255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47" name="Line 32"/>
              <p:cNvSpPr>
                <a:spLocks noChangeShapeType="1"/>
              </p:cNvSpPr>
              <p:nvPr/>
            </p:nvSpPr>
            <p:spPr bwMode="auto">
              <a:xfrm>
                <a:off x="1145" y="216"/>
                <a:ext cx="1" cy="255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48" name="Line 33"/>
              <p:cNvSpPr>
                <a:spLocks noChangeShapeType="1"/>
              </p:cNvSpPr>
              <p:nvPr/>
            </p:nvSpPr>
            <p:spPr bwMode="auto">
              <a:xfrm>
                <a:off x="1367" y="216"/>
                <a:ext cx="1" cy="255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49" name="Line 34"/>
              <p:cNvSpPr>
                <a:spLocks noChangeShapeType="1"/>
              </p:cNvSpPr>
              <p:nvPr/>
            </p:nvSpPr>
            <p:spPr bwMode="auto">
              <a:xfrm>
                <a:off x="1590" y="216"/>
                <a:ext cx="1" cy="255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50" name="Line 35"/>
              <p:cNvSpPr>
                <a:spLocks noChangeShapeType="1"/>
              </p:cNvSpPr>
              <p:nvPr/>
            </p:nvSpPr>
            <p:spPr bwMode="auto">
              <a:xfrm>
                <a:off x="1812" y="216"/>
                <a:ext cx="1" cy="255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51" name="Line 36"/>
              <p:cNvSpPr>
                <a:spLocks noChangeShapeType="1"/>
              </p:cNvSpPr>
              <p:nvPr/>
            </p:nvSpPr>
            <p:spPr bwMode="auto">
              <a:xfrm>
                <a:off x="2035" y="216"/>
                <a:ext cx="1" cy="255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52" name="Text Box 37"/>
              <p:cNvSpPr>
                <a:spLocks noChangeArrowheads="1"/>
              </p:cNvSpPr>
              <p:nvPr/>
            </p:nvSpPr>
            <p:spPr bwMode="auto">
              <a:xfrm>
                <a:off x="53" y="0"/>
                <a:ext cx="22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0   1    2   3    4    5    6   7    8    9</a:t>
                </a:r>
                <a:endParaRPr lang="zh-CN" altLang="en-US"/>
              </a:p>
            </p:txBody>
          </p:sp>
        </p:grpSp>
        <p:sp>
          <p:nvSpPr>
            <p:cNvPr id="36953" name="Text Box 38"/>
            <p:cNvSpPr>
              <a:spLocks noChangeArrowheads="1"/>
            </p:cNvSpPr>
            <p:nvPr/>
          </p:nvSpPr>
          <p:spPr bwMode="auto">
            <a:xfrm>
              <a:off x="0" y="233"/>
              <a:ext cx="41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36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36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0" dur="500"/>
                                        <p:tgtEl>
                                          <p:spTgt spid="36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9" dur="500"/>
                                        <p:tgtEl>
                                          <p:spTgt spid="36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8" dur="500"/>
                                        <p:tgtEl>
                                          <p:spTgt spid="36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7" dur="500"/>
                                        <p:tgtEl>
                                          <p:spTgt spid="36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6" dur="500"/>
                                        <p:tgtEl>
                                          <p:spTgt spid="36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bldLvl="0" animBg="1" autoUpdateAnimBg="0"/>
      <p:bldP spid="36869" grpId="0" bldLvl="0" animBg="1" autoUpdateAnimBg="0"/>
      <p:bldP spid="36924" grpId="0" build="p" bldLvl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5"/>
          <p:cNvSpPr>
            <a:spLocks noChangeArrowheads="1"/>
          </p:cNvSpPr>
          <p:nvPr/>
        </p:nvSpPr>
        <p:spPr bwMode="auto">
          <a:xfrm>
            <a:off x="471488" y="36195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7891" name="Text Box 17"/>
          <p:cNvSpPr>
            <a:spLocks/>
          </p:cNvSpPr>
          <p:nvPr/>
        </p:nvSpPr>
        <p:spPr bwMode="auto">
          <a:xfrm>
            <a:off x="68263" y="1244600"/>
            <a:ext cx="5440362" cy="5241925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sym typeface="Arial" pitchFamily="34" charset="0"/>
              </a:rPr>
              <a:t>void inv(int  *x, int n)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t,*p,*i,*j,m=(n-1)/2;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i=x;  j=x+n-1;  p=x+m;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for(;i&lt;=p;i++,j--)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{  t=*i;  *i=*j;  *j=t; }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int i,a[10]={3,7,9,11,0,6,7,5,4,2};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00FF"/>
                </a:solidFill>
                <a:sym typeface="Arial" pitchFamily="34" charset="0"/>
              </a:rPr>
              <a:t>     inv(a,10);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printf("The array has been reverted:\n");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for(i=0;i&lt;10;i++)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printf("%d",a[i]);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printf("\n");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/>
          </a:p>
        </p:txBody>
      </p:sp>
      <p:sp>
        <p:nvSpPr>
          <p:cNvPr id="37892" name="AutoShape 18"/>
          <p:cNvSpPr>
            <a:spLocks noChangeArrowheads="1"/>
          </p:cNvSpPr>
          <p:nvPr/>
        </p:nvSpPr>
        <p:spPr bwMode="auto">
          <a:xfrm>
            <a:off x="5619750" y="5064125"/>
            <a:ext cx="3333750" cy="434975"/>
          </a:xfrm>
          <a:prstGeom prst="wedgeRectCallout">
            <a:avLst>
              <a:gd name="adj1" fmla="val -65903"/>
              <a:gd name="adj2" fmla="val 35032"/>
            </a:avLst>
          </a:prstGeom>
          <a:noFill/>
          <a:ln w="38100" cmpd="sng">
            <a:solidFill>
              <a:srgbClr val="99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000099"/>
                </a:solidFill>
                <a:sym typeface="Arial" pitchFamily="34" charset="0"/>
              </a:rPr>
              <a:t>实参用数组</a:t>
            </a:r>
            <a:r>
              <a:rPr lang="en-US" sz="2000">
                <a:solidFill>
                  <a:srgbClr val="000099"/>
                </a:solidFill>
                <a:sym typeface="Arial" pitchFamily="34" charset="0"/>
              </a:rPr>
              <a:t>,</a:t>
            </a:r>
            <a:r>
              <a:rPr lang="zh-CN" altLang="en-US" sz="2000">
                <a:solidFill>
                  <a:srgbClr val="000099"/>
                </a:solidFill>
                <a:sym typeface="Arial" pitchFamily="34" charset="0"/>
              </a:rPr>
              <a:t>形参用指针变量</a:t>
            </a:r>
            <a:endParaRPr lang="zh-CN" altLang="en-US"/>
          </a:p>
        </p:txBody>
      </p:sp>
      <p:grpSp>
        <p:nvGrpSpPr>
          <p:cNvPr id="37893" name="Group 19"/>
          <p:cNvGrpSpPr>
            <a:grpSpLocks/>
          </p:cNvGrpSpPr>
          <p:nvPr/>
        </p:nvGrpSpPr>
        <p:grpSpPr bwMode="auto">
          <a:xfrm>
            <a:off x="5688013" y="785813"/>
            <a:ext cx="3225800" cy="3722687"/>
            <a:chOff x="0" y="0"/>
            <a:chExt cx="2032" cy="2345"/>
          </a:xfrm>
        </p:grpSpPr>
        <p:sp>
          <p:nvSpPr>
            <p:cNvPr id="37894" name="Line 20"/>
            <p:cNvSpPr>
              <a:spLocks noChangeShapeType="1"/>
            </p:cNvSpPr>
            <p:nvPr/>
          </p:nvSpPr>
          <p:spPr bwMode="auto">
            <a:xfrm>
              <a:off x="495" y="304"/>
              <a:ext cx="3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7895" name="Group 21"/>
            <p:cNvGrpSpPr>
              <a:grpSpLocks/>
            </p:cNvGrpSpPr>
            <p:nvPr/>
          </p:nvGrpSpPr>
          <p:grpSpPr bwMode="auto">
            <a:xfrm>
              <a:off x="0" y="0"/>
              <a:ext cx="2032" cy="2345"/>
              <a:chOff x="0" y="0"/>
              <a:chExt cx="2032" cy="2345"/>
            </a:xfrm>
          </p:grpSpPr>
          <p:sp>
            <p:nvSpPr>
              <p:cNvPr id="37896" name="Rectangle 22"/>
              <p:cNvSpPr>
                <a:spLocks noChangeArrowheads="1"/>
              </p:cNvSpPr>
              <p:nvPr/>
            </p:nvSpPr>
            <p:spPr bwMode="auto">
              <a:xfrm>
                <a:off x="828" y="216"/>
                <a:ext cx="834" cy="2111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37897" name="Line 23"/>
              <p:cNvSpPr>
                <a:spLocks noChangeShapeType="1"/>
              </p:cNvSpPr>
              <p:nvPr/>
            </p:nvSpPr>
            <p:spPr bwMode="auto">
              <a:xfrm>
                <a:off x="828" y="416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898" name="Line 24"/>
              <p:cNvSpPr>
                <a:spLocks noChangeShapeType="1"/>
              </p:cNvSpPr>
              <p:nvPr/>
            </p:nvSpPr>
            <p:spPr bwMode="auto">
              <a:xfrm>
                <a:off x="828" y="628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899" name="Line 25"/>
              <p:cNvSpPr>
                <a:spLocks noChangeShapeType="1"/>
              </p:cNvSpPr>
              <p:nvPr/>
            </p:nvSpPr>
            <p:spPr bwMode="auto">
              <a:xfrm>
                <a:off x="828" y="841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00" name="Line 26"/>
              <p:cNvSpPr>
                <a:spLocks noChangeShapeType="1"/>
              </p:cNvSpPr>
              <p:nvPr/>
            </p:nvSpPr>
            <p:spPr bwMode="auto">
              <a:xfrm>
                <a:off x="828" y="1053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01" name="Line 27"/>
              <p:cNvSpPr>
                <a:spLocks noChangeShapeType="1"/>
              </p:cNvSpPr>
              <p:nvPr/>
            </p:nvSpPr>
            <p:spPr bwMode="auto">
              <a:xfrm>
                <a:off x="828" y="1266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02" name="Line 28"/>
              <p:cNvSpPr>
                <a:spLocks noChangeShapeType="1"/>
              </p:cNvSpPr>
              <p:nvPr/>
            </p:nvSpPr>
            <p:spPr bwMode="auto">
              <a:xfrm>
                <a:off x="828" y="1479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03" name="Line 29"/>
              <p:cNvSpPr>
                <a:spLocks noChangeShapeType="1"/>
              </p:cNvSpPr>
              <p:nvPr/>
            </p:nvSpPr>
            <p:spPr bwMode="auto">
              <a:xfrm>
                <a:off x="828" y="1691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04" name="Line 30"/>
              <p:cNvSpPr>
                <a:spLocks noChangeShapeType="1"/>
              </p:cNvSpPr>
              <p:nvPr/>
            </p:nvSpPr>
            <p:spPr bwMode="auto">
              <a:xfrm>
                <a:off x="828" y="1904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05" name="Line 31"/>
              <p:cNvSpPr>
                <a:spLocks noChangeShapeType="1"/>
              </p:cNvSpPr>
              <p:nvPr/>
            </p:nvSpPr>
            <p:spPr bwMode="auto">
              <a:xfrm>
                <a:off x="828" y="2117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06" name="Text Box 32"/>
              <p:cNvSpPr>
                <a:spLocks noChangeArrowheads="1"/>
              </p:cNvSpPr>
              <p:nvPr/>
            </p:nvSpPr>
            <p:spPr bwMode="auto">
              <a:xfrm>
                <a:off x="1126" y="20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3</a:t>
                </a:r>
                <a:endParaRPr lang="zh-CN" altLang="en-US"/>
              </a:p>
            </p:txBody>
          </p:sp>
          <p:sp>
            <p:nvSpPr>
              <p:cNvPr id="37907" name="Text Box 33"/>
              <p:cNvSpPr>
                <a:spLocks noChangeArrowheads="1"/>
              </p:cNvSpPr>
              <p:nvPr/>
            </p:nvSpPr>
            <p:spPr bwMode="auto">
              <a:xfrm>
                <a:off x="1126" y="41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7</a:t>
                </a:r>
                <a:endParaRPr lang="zh-CN" altLang="en-US"/>
              </a:p>
            </p:txBody>
          </p:sp>
          <p:sp>
            <p:nvSpPr>
              <p:cNvPr id="37908" name="Text Box 34"/>
              <p:cNvSpPr>
                <a:spLocks noChangeArrowheads="1"/>
              </p:cNvSpPr>
              <p:nvPr/>
            </p:nvSpPr>
            <p:spPr bwMode="auto">
              <a:xfrm>
                <a:off x="1126" y="62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9</a:t>
                </a:r>
                <a:endParaRPr lang="zh-CN" altLang="en-US"/>
              </a:p>
            </p:txBody>
          </p:sp>
          <p:sp>
            <p:nvSpPr>
              <p:cNvPr id="37909" name="Text Box 35"/>
              <p:cNvSpPr>
                <a:spLocks noChangeArrowheads="1"/>
              </p:cNvSpPr>
              <p:nvPr/>
            </p:nvSpPr>
            <p:spPr bwMode="auto">
              <a:xfrm>
                <a:off x="1126" y="829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11</a:t>
                </a:r>
                <a:endParaRPr lang="zh-CN" altLang="en-US"/>
              </a:p>
            </p:txBody>
          </p:sp>
          <p:sp>
            <p:nvSpPr>
              <p:cNvPr id="37910" name="Text Box 36"/>
              <p:cNvSpPr>
                <a:spLocks noChangeArrowheads="1"/>
              </p:cNvSpPr>
              <p:nvPr/>
            </p:nvSpPr>
            <p:spPr bwMode="auto">
              <a:xfrm>
                <a:off x="1126" y="1039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0</a:t>
                </a:r>
                <a:endParaRPr lang="zh-CN" altLang="en-US"/>
              </a:p>
            </p:txBody>
          </p:sp>
          <p:sp>
            <p:nvSpPr>
              <p:cNvPr id="37911" name="Text Box 37"/>
              <p:cNvSpPr>
                <a:spLocks noChangeArrowheads="1"/>
              </p:cNvSpPr>
              <p:nvPr/>
            </p:nvSpPr>
            <p:spPr bwMode="auto">
              <a:xfrm>
                <a:off x="1126" y="124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6</a:t>
                </a:r>
                <a:endParaRPr lang="zh-CN" altLang="en-US"/>
              </a:p>
            </p:txBody>
          </p:sp>
          <p:sp>
            <p:nvSpPr>
              <p:cNvPr id="37912" name="Text Box 38"/>
              <p:cNvSpPr>
                <a:spLocks noChangeArrowheads="1"/>
              </p:cNvSpPr>
              <p:nvPr/>
            </p:nvSpPr>
            <p:spPr bwMode="auto">
              <a:xfrm>
                <a:off x="1126" y="145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7</a:t>
                </a:r>
                <a:endParaRPr lang="zh-CN" altLang="en-US"/>
              </a:p>
            </p:txBody>
          </p:sp>
          <p:sp>
            <p:nvSpPr>
              <p:cNvPr id="37913" name="Text Box 39"/>
              <p:cNvSpPr>
                <a:spLocks noChangeArrowheads="1"/>
              </p:cNvSpPr>
              <p:nvPr/>
            </p:nvSpPr>
            <p:spPr bwMode="auto">
              <a:xfrm>
                <a:off x="1126" y="1667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5</a:t>
                </a:r>
                <a:endParaRPr lang="zh-CN" altLang="en-US"/>
              </a:p>
            </p:txBody>
          </p:sp>
          <p:sp>
            <p:nvSpPr>
              <p:cNvPr id="37914" name="Text Box 40"/>
              <p:cNvSpPr>
                <a:spLocks noChangeArrowheads="1"/>
              </p:cNvSpPr>
              <p:nvPr/>
            </p:nvSpPr>
            <p:spPr bwMode="auto">
              <a:xfrm>
                <a:off x="1126" y="1877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4</a:t>
                </a:r>
                <a:endParaRPr lang="zh-CN" altLang="en-US"/>
              </a:p>
            </p:txBody>
          </p:sp>
          <p:sp>
            <p:nvSpPr>
              <p:cNvPr id="37915" name="Text Box 41"/>
              <p:cNvSpPr>
                <a:spLocks noChangeArrowheads="1"/>
              </p:cNvSpPr>
              <p:nvPr/>
            </p:nvSpPr>
            <p:spPr bwMode="auto">
              <a:xfrm>
                <a:off x="1126" y="208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</a:t>
                </a:r>
                <a:endParaRPr lang="zh-CN" altLang="en-US"/>
              </a:p>
            </p:txBody>
          </p:sp>
          <p:sp>
            <p:nvSpPr>
              <p:cNvPr id="37916" name="Text Box 42"/>
              <p:cNvSpPr>
                <a:spLocks noChangeArrowheads="1"/>
              </p:cNvSpPr>
              <p:nvPr/>
            </p:nvSpPr>
            <p:spPr bwMode="auto">
              <a:xfrm>
                <a:off x="1659" y="189"/>
                <a:ext cx="37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a[0]</a:t>
                </a:r>
                <a:endParaRPr lang="zh-CN" altLang="en-US"/>
              </a:p>
            </p:txBody>
          </p:sp>
          <p:sp>
            <p:nvSpPr>
              <p:cNvPr id="37917" name="Text Box 43"/>
              <p:cNvSpPr>
                <a:spLocks noChangeArrowheads="1"/>
              </p:cNvSpPr>
              <p:nvPr/>
            </p:nvSpPr>
            <p:spPr bwMode="auto">
              <a:xfrm>
                <a:off x="1659" y="401"/>
                <a:ext cx="37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a[1]</a:t>
                </a:r>
                <a:endParaRPr lang="zh-CN" altLang="en-US"/>
              </a:p>
            </p:txBody>
          </p:sp>
          <p:sp>
            <p:nvSpPr>
              <p:cNvPr id="37918" name="Text Box 44"/>
              <p:cNvSpPr>
                <a:spLocks noChangeArrowheads="1"/>
              </p:cNvSpPr>
              <p:nvPr/>
            </p:nvSpPr>
            <p:spPr bwMode="auto">
              <a:xfrm>
                <a:off x="1659" y="613"/>
                <a:ext cx="37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a[2]</a:t>
                </a:r>
                <a:endParaRPr lang="zh-CN" altLang="en-US"/>
              </a:p>
            </p:txBody>
          </p:sp>
          <p:sp>
            <p:nvSpPr>
              <p:cNvPr id="37919" name="Text Box 45"/>
              <p:cNvSpPr>
                <a:spLocks noChangeArrowheads="1"/>
              </p:cNvSpPr>
              <p:nvPr/>
            </p:nvSpPr>
            <p:spPr bwMode="auto">
              <a:xfrm>
                <a:off x="1659" y="825"/>
                <a:ext cx="37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a[3]</a:t>
                </a:r>
                <a:endParaRPr lang="zh-CN" altLang="en-US"/>
              </a:p>
            </p:txBody>
          </p:sp>
          <p:sp>
            <p:nvSpPr>
              <p:cNvPr id="37920" name="Text Box 46"/>
              <p:cNvSpPr>
                <a:spLocks noChangeArrowheads="1"/>
              </p:cNvSpPr>
              <p:nvPr/>
            </p:nvSpPr>
            <p:spPr bwMode="auto">
              <a:xfrm>
                <a:off x="1659" y="1037"/>
                <a:ext cx="37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a[4]</a:t>
                </a:r>
                <a:endParaRPr lang="zh-CN" altLang="en-US"/>
              </a:p>
            </p:txBody>
          </p:sp>
          <p:sp>
            <p:nvSpPr>
              <p:cNvPr id="37921" name="Text Box 47"/>
              <p:cNvSpPr>
                <a:spLocks noChangeArrowheads="1"/>
              </p:cNvSpPr>
              <p:nvPr/>
            </p:nvSpPr>
            <p:spPr bwMode="auto">
              <a:xfrm>
                <a:off x="1659" y="1248"/>
                <a:ext cx="37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a[5]</a:t>
                </a:r>
                <a:endParaRPr lang="zh-CN" altLang="en-US"/>
              </a:p>
            </p:txBody>
          </p:sp>
          <p:sp>
            <p:nvSpPr>
              <p:cNvPr id="37922" name="Text Box 48"/>
              <p:cNvSpPr>
                <a:spLocks noChangeArrowheads="1"/>
              </p:cNvSpPr>
              <p:nvPr/>
            </p:nvSpPr>
            <p:spPr bwMode="auto">
              <a:xfrm>
                <a:off x="1659" y="1460"/>
                <a:ext cx="37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a[6]</a:t>
                </a:r>
                <a:endParaRPr lang="zh-CN" altLang="en-US"/>
              </a:p>
            </p:txBody>
          </p:sp>
          <p:sp>
            <p:nvSpPr>
              <p:cNvPr id="37923" name="Text Box 49"/>
              <p:cNvSpPr>
                <a:spLocks noChangeArrowheads="1"/>
              </p:cNvSpPr>
              <p:nvPr/>
            </p:nvSpPr>
            <p:spPr bwMode="auto">
              <a:xfrm>
                <a:off x="1659" y="1672"/>
                <a:ext cx="37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a[7]</a:t>
                </a:r>
                <a:endParaRPr lang="zh-CN" altLang="en-US"/>
              </a:p>
            </p:txBody>
          </p:sp>
          <p:sp>
            <p:nvSpPr>
              <p:cNvPr id="37924" name="Text Box 50"/>
              <p:cNvSpPr>
                <a:spLocks noChangeArrowheads="1"/>
              </p:cNvSpPr>
              <p:nvPr/>
            </p:nvSpPr>
            <p:spPr bwMode="auto">
              <a:xfrm>
                <a:off x="1659" y="1884"/>
                <a:ext cx="37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a[8]</a:t>
                </a:r>
                <a:endParaRPr lang="zh-CN" altLang="en-US"/>
              </a:p>
            </p:txBody>
          </p:sp>
          <p:sp>
            <p:nvSpPr>
              <p:cNvPr id="37925" name="Text Box 51"/>
              <p:cNvSpPr>
                <a:spLocks noChangeArrowheads="1"/>
              </p:cNvSpPr>
              <p:nvPr/>
            </p:nvSpPr>
            <p:spPr bwMode="auto">
              <a:xfrm>
                <a:off x="1659" y="2095"/>
                <a:ext cx="37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a[9]</a:t>
                </a:r>
                <a:endParaRPr lang="zh-CN" altLang="en-US"/>
              </a:p>
            </p:txBody>
          </p:sp>
          <p:sp>
            <p:nvSpPr>
              <p:cNvPr id="37926" name="Text Box 52"/>
              <p:cNvSpPr>
                <a:spLocks noChangeArrowheads="1"/>
              </p:cNvSpPr>
              <p:nvPr/>
            </p:nvSpPr>
            <p:spPr bwMode="auto">
              <a:xfrm>
                <a:off x="193" y="14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x</a:t>
                </a:r>
                <a:endParaRPr lang="zh-CN" altLang="en-US"/>
              </a:p>
            </p:txBody>
          </p:sp>
          <p:sp>
            <p:nvSpPr>
              <p:cNvPr id="37927" name="Line 53"/>
              <p:cNvSpPr>
                <a:spLocks noChangeShapeType="1"/>
              </p:cNvSpPr>
              <p:nvPr/>
            </p:nvSpPr>
            <p:spPr bwMode="auto">
              <a:xfrm>
                <a:off x="514" y="1133"/>
                <a:ext cx="333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28" name="Text Box 54"/>
              <p:cNvSpPr>
                <a:spLocks noChangeArrowheads="1"/>
              </p:cNvSpPr>
              <p:nvPr/>
            </p:nvSpPr>
            <p:spPr bwMode="auto">
              <a:xfrm>
                <a:off x="0" y="1006"/>
                <a:ext cx="58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p=x+m</a:t>
                </a:r>
                <a:endParaRPr lang="zh-CN" altLang="en-US"/>
              </a:p>
            </p:txBody>
          </p:sp>
          <p:sp>
            <p:nvSpPr>
              <p:cNvPr id="37929" name="Text Box 55"/>
              <p:cNvSpPr>
                <a:spLocks noChangeArrowheads="1"/>
              </p:cNvSpPr>
              <p:nvPr/>
            </p:nvSpPr>
            <p:spPr bwMode="auto">
              <a:xfrm>
                <a:off x="1026" y="0"/>
                <a:ext cx="50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数组</a:t>
                </a:r>
                <a:endParaRPr lang="zh-CN" altLang="en-US"/>
              </a:p>
            </p:txBody>
          </p:sp>
        </p:grpSp>
      </p:grpSp>
      <p:grpSp>
        <p:nvGrpSpPr>
          <p:cNvPr id="37930" name="Group 56"/>
          <p:cNvGrpSpPr>
            <a:grpSpLocks/>
          </p:cNvGrpSpPr>
          <p:nvPr/>
        </p:nvGrpSpPr>
        <p:grpSpPr bwMode="auto">
          <a:xfrm>
            <a:off x="7821613" y="2420938"/>
            <a:ext cx="311150" cy="730250"/>
            <a:chOff x="0" y="0"/>
            <a:chExt cx="196" cy="460"/>
          </a:xfrm>
        </p:grpSpPr>
        <p:sp>
          <p:nvSpPr>
            <p:cNvPr id="37931" name="Text Box 57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6</a:t>
              </a:r>
              <a:endParaRPr lang="zh-CN" altLang="en-US"/>
            </a:p>
          </p:txBody>
        </p:sp>
        <p:sp>
          <p:nvSpPr>
            <p:cNvPr id="37932" name="Text Box 58"/>
            <p:cNvSpPr>
              <a:spLocks noChangeArrowheads="1"/>
            </p:cNvSpPr>
            <p:nvPr/>
          </p:nvSpPr>
          <p:spPr bwMode="auto">
            <a:xfrm>
              <a:off x="0" y="21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0</a:t>
              </a:r>
              <a:endParaRPr lang="zh-CN" altLang="en-US"/>
            </a:p>
          </p:txBody>
        </p:sp>
      </p:grpSp>
      <p:grpSp>
        <p:nvGrpSpPr>
          <p:cNvPr id="37933" name="Group 59"/>
          <p:cNvGrpSpPr>
            <a:grpSpLocks/>
          </p:cNvGrpSpPr>
          <p:nvPr/>
        </p:nvGrpSpPr>
        <p:grpSpPr bwMode="auto">
          <a:xfrm>
            <a:off x="7821613" y="2100263"/>
            <a:ext cx="438150" cy="1400175"/>
            <a:chOff x="0" y="0"/>
            <a:chExt cx="276" cy="882"/>
          </a:xfrm>
        </p:grpSpPr>
        <p:sp>
          <p:nvSpPr>
            <p:cNvPr id="37934" name="Text Box 60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7</a:t>
              </a:r>
              <a:endParaRPr lang="zh-CN" altLang="en-US"/>
            </a:p>
          </p:txBody>
        </p:sp>
        <p:sp>
          <p:nvSpPr>
            <p:cNvPr id="37935" name="Text Box 61"/>
            <p:cNvSpPr>
              <a:spLocks noChangeArrowheads="1"/>
            </p:cNvSpPr>
            <p:nvPr/>
          </p:nvSpPr>
          <p:spPr bwMode="auto">
            <a:xfrm>
              <a:off x="0" y="632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11</a:t>
              </a:r>
              <a:endParaRPr lang="zh-CN" altLang="en-US"/>
            </a:p>
          </p:txBody>
        </p:sp>
      </p:grpSp>
      <p:grpSp>
        <p:nvGrpSpPr>
          <p:cNvPr id="37936" name="Group 62"/>
          <p:cNvGrpSpPr>
            <a:grpSpLocks/>
          </p:cNvGrpSpPr>
          <p:nvPr/>
        </p:nvGrpSpPr>
        <p:grpSpPr bwMode="auto">
          <a:xfrm>
            <a:off x="7821613" y="1773238"/>
            <a:ext cx="311150" cy="2070100"/>
            <a:chOff x="0" y="0"/>
            <a:chExt cx="196" cy="1304"/>
          </a:xfrm>
        </p:grpSpPr>
        <p:sp>
          <p:nvSpPr>
            <p:cNvPr id="37937" name="Text Box 63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5</a:t>
              </a:r>
              <a:endParaRPr lang="zh-CN" altLang="en-US"/>
            </a:p>
          </p:txBody>
        </p:sp>
        <p:sp>
          <p:nvSpPr>
            <p:cNvPr id="37938" name="Text Box 64"/>
            <p:cNvSpPr>
              <a:spLocks noChangeArrowheads="1"/>
            </p:cNvSpPr>
            <p:nvPr/>
          </p:nvSpPr>
          <p:spPr bwMode="auto">
            <a:xfrm>
              <a:off x="0" y="105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9</a:t>
              </a:r>
              <a:endParaRPr lang="zh-CN" altLang="en-US"/>
            </a:p>
          </p:txBody>
        </p:sp>
      </p:grpSp>
      <p:grpSp>
        <p:nvGrpSpPr>
          <p:cNvPr id="37939" name="Group 65"/>
          <p:cNvGrpSpPr>
            <a:grpSpLocks/>
          </p:cNvGrpSpPr>
          <p:nvPr/>
        </p:nvGrpSpPr>
        <p:grpSpPr bwMode="auto">
          <a:xfrm>
            <a:off x="7821613" y="1412875"/>
            <a:ext cx="311150" cy="2740025"/>
            <a:chOff x="0" y="0"/>
            <a:chExt cx="196" cy="1726"/>
          </a:xfrm>
        </p:grpSpPr>
        <p:sp>
          <p:nvSpPr>
            <p:cNvPr id="37940" name="Text Box 66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4</a:t>
              </a:r>
              <a:endParaRPr lang="zh-CN" altLang="en-US"/>
            </a:p>
          </p:txBody>
        </p:sp>
        <p:sp>
          <p:nvSpPr>
            <p:cNvPr id="37941" name="Text Box 67"/>
            <p:cNvSpPr>
              <a:spLocks noChangeArrowheads="1"/>
            </p:cNvSpPr>
            <p:nvPr/>
          </p:nvSpPr>
          <p:spPr bwMode="auto">
            <a:xfrm>
              <a:off x="0" y="147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7</a:t>
              </a:r>
              <a:endParaRPr lang="zh-CN" altLang="en-US"/>
            </a:p>
          </p:txBody>
        </p:sp>
      </p:grpSp>
      <p:grpSp>
        <p:nvGrpSpPr>
          <p:cNvPr id="37942" name="Group 68"/>
          <p:cNvGrpSpPr>
            <a:grpSpLocks/>
          </p:cNvGrpSpPr>
          <p:nvPr/>
        </p:nvGrpSpPr>
        <p:grpSpPr bwMode="auto">
          <a:xfrm>
            <a:off x="7821613" y="1052513"/>
            <a:ext cx="311150" cy="3408362"/>
            <a:chOff x="0" y="0"/>
            <a:chExt cx="196" cy="2147"/>
          </a:xfrm>
        </p:grpSpPr>
        <p:sp>
          <p:nvSpPr>
            <p:cNvPr id="37943" name="Text Box 69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2</a:t>
              </a:r>
              <a:endParaRPr lang="zh-CN" altLang="en-US"/>
            </a:p>
          </p:txBody>
        </p:sp>
        <p:sp>
          <p:nvSpPr>
            <p:cNvPr id="37944" name="Text Box 70"/>
            <p:cNvSpPr>
              <a:spLocks noChangeArrowheads="1"/>
            </p:cNvSpPr>
            <p:nvPr/>
          </p:nvSpPr>
          <p:spPr bwMode="auto">
            <a:xfrm>
              <a:off x="0" y="189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3</a:t>
              </a:r>
              <a:endParaRPr lang="zh-CN" altLang="en-US"/>
            </a:p>
          </p:txBody>
        </p:sp>
      </p:grpSp>
      <p:grpSp>
        <p:nvGrpSpPr>
          <p:cNvPr id="37945" name="Group 71"/>
          <p:cNvGrpSpPr>
            <a:grpSpLocks/>
          </p:cNvGrpSpPr>
          <p:nvPr/>
        </p:nvGrpSpPr>
        <p:grpSpPr bwMode="auto">
          <a:xfrm>
            <a:off x="6256338" y="1379538"/>
            <a:ext cx="763587" cy="2741612"/>
            <a:chOff x="0" y="0"/>
            <a:chExt cx="481" cy="1727"/>
          </a:xfrm>
        </p:grpSpPr>
        <p:grpSp>
          <p:nvGrpSpPr>
            <p:cNvPr id="37946" name="Group 72"/>
            <p:cNvGrpSpPr>
              <a:grpSpLocks/>
            </p:cNvGrpSpPr>
            <p:nvPr/>
          </p:nvGrpSpPr>
          <p:grpSpPr bwMode="auto">
            <a:xfrm>
              <a:off x="12" y="0"/>
              <a:ext cx="469" cy="250"/>
              <a:chOff x="0" y="0"/>
              <a:chExt cx="469" cy="250"/>
            </a:xfrm>
          </p:grpSpPr>
          <p:sp>
            <p:nvSpPr>
              <p:cNvPr id="37947" name="Line 73"/>
              <p:cNvSpPr>
                <a:spLocks noChangeShapeType="1"/>
              </p:cNvSpPr>
              <p:nvPr/>
            </p:nvSpPr>
            <p:spPr bwMode="auto">
              <a:xfrm>
                <a:off x="103" y="127"/>
                <a:ext cx="36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48" name="Text Box 7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</a:t>
                </a:r>
                <a:endParaRPr lang="zh-CN" altLang="en-US"/>
              </a:p>
            </p:txBody>
          </p:sp>
        </p:grpSp>
        <p:grpSp>
          <p:nvGrpSpPr>
            <p:cNvPr id="37949" name="Group 75"/>
            <p:cNvGrpSpPr>
              <a:grpSpLocks/>
            </p:cNvGrpSpPr>
            <p:nvPr/>
          </p:nvGrpSpPr>
          <p:grpSpPr bwMode="auto">
            <a:xfrm>
              <a:off x="0" y="1477"/>
              <a:ext cx="477" cy="250"/>
              <a:chOff x="0" y="0"/>
              <a:chExt cx="477" cy="250"/>
            </a:xfrm>
          </p:grpSpPr>
          <p:sp>
            <p:nvSpPr>
              <p:cNvPr id="37950" name="Line 76"/>
              <p:cNvSpPr>
                <a:spLocks noChangeShapeType="1"/>
              </p:cNvSpPr>
              <p:nvPr/>
            </p:nvSpPr>
            <p:spPr bwMode="auto">
              <a:xfrm>
                <a:off x="111" y="135"/>
                <a:ext cx="36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51" name="Text Box 7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j</a:t>
                </a:r>
                <a:endParaRPr lang="zh-CN" altLang="en-US"/>
              </a:p>
            </p:txBody>
          </p:sp>
        </p:grpSp>
      </p:grpSp>
      <p:grpSp>
        <p:nvGrpSpPr>
          <p:cNvPr id="37952" name="Group 78"/>
          <p:cNvGrpSpPr>
            <a:grpSpLocks/>
          </p:cNvGrpSpPr>
          <p:nvPr/>
        </p:nvGrpSpPr>
        <p:grpSpPr bwMode="auto">
          <a:xfrm>
            <a:off x="6257925" y="2051050"/>
            <a:ext cx="766763" cy="1411288"/>
            <a:chOff x="0" y="0"/>
            <a:chExt cx="483" cy="889"/>
          </a:xfrm>
        </p:grpSpPr>
        <p:grpSp>
          <p:nvGrpSpPr>
            <p:cNvPr id="37953" name="Group 79"/>
            <p:cNvGrpSpPr>
              <a:grpSpLocks/>
            </p:cNvGrpSpPr>
            <p:nvPr/>
          </p:nvGrpSpPr>
          <p:grpSpPr bwMode="auto">
            <a:xfrm>
              <a:off x="0" y="0"/>
              <a:ext cx="469" cy="250"/>
              <a:chOff x="0" y="0"/>
              <a:chExt cx="469" cy="250"/>
            </a:xfrm>
          </p:grpSpPr>
          <p:sp>
            <p:nvSpPr>
              <p:cNvPr id="37954" name="Line 80"/>
              <p:cNvSpPr>
                <a:spLocks noChangeShapeType="1"/>
              </p:cNvSpPr>
              <p:nvPr/>
            </p:nvSpPr>
            <p:spPr bwMode="auto">
              <a:xfrm>
                <a:off x="103" y="127"/>
                <a:ext cx="36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55" name="Text Box 8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</a:t>
                </a:r>
                <a:endParaRPr lang="zh-CN" altLang="en-US"/>
              </a:p>
            </p:txBody>
          </p:sp>
        </p:grpSp>
        <p:grpSp>
          <p:nvGrpSpPr>
            <p:cNvPr id="37956" name="Group 82"/>
            <p:cNvGrpSpPr>
              <a:grpSpLocks/>
            </p:cNvGrpSpPr>
            <p:nvPr/>
          </p:nvGrpSpPr>
          <p:grpSpPr bwMode="auto">
            <a:xfrm>
              <a:off x="6" y="639"/>
              <a:ext cx="477" cy="250"/>
              <a:chOff x="0" y="0"/>
              <a:chExt cx="477" cy="250"/>
            </a:xfrm>
          </p:grpSpPr>
          <p:sp>
            <p:nvSpPr>
              <p:cNvPr id="37957" name="Line 83"/>
              <p:cNvSpPr>
                <a:spLocks noChangeShapeType="1"/>
              </p:cNvSpPr>
              <p:nvPr/>
            </p:nvSpPr>
            <p:spPr bwMode="auto">
              <a:xfrm>
                <a:off x="111" y="135"/>
                <a:ext cx="36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58" name="Text Box 8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j</a:t>
                </a:r>
                <a:endParaRPr lang="zh-CN" altLang="en-US"/>
              </a:p>
            </p:txBody>
          </p:sp>
        </p:grpSp>
      </p:grpSp>
      <p:grpSp>
        <p:nvGrpSpPr>
          <p:cNvPr id="37959" name="Group 85"/>
          <p:cNvGrpSpPr>
            <a:grpSpLocks/>
          </p:cNvGrpSpPr>
          <p:nvPr/>
        </p:nvGrpSpPr>
        <p:grpSpPr bwMode="auto">
          <a:xfrm>
            <a:off x="6251575" y="1708150"/>
            <a:ext cx="766763" cy="2082800"/>
            <a:chOff x="0" y="0"/>
            <a:chExt cx="483" cy="1312"/>
          </a:xfrm>
        </p:grpSpPr>
        <p:grpSp>
          <p:nvGrpSpPr>
            <p:cNvPr id="37960" name="Group 86"/>
            <p:cNvGrpSpPr>
              <a:grpSpLocks/>
            </p:cNvGrpSpPr>
            <p:nvPr/>
          </p:nvGrpSpPr>
          <p:grpSpPr bwMode="auto">
            <a:xfrm>
              <a:off x="0" y="0"/>
              <a:ext cx="469" cy="250"/>
              <a:chOff x="0" y="0"/>
              <a:chExt cx="469" cy="250"/>
            </a:xfrm>
          </p:grpSpPr>
          <p:sp>
            <p:nvSpPr>
              <p:cNvPr id="37961" name="Line 87"/>
              <p:cNvSpPr>
                <a:spLocks noChangeShapeType="1"/>
              </p:cNvSpPr>
              <p:nvPr/>
            </p:nvSpPr>
            <p:spPr bwMode="auto">
              <a:xfrm>
                <a:off x="103" y="127"/>
                <a:ext cx="36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62" name="Text Box 8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</a:t>
                </a:r>
                <a:endParaRPr lang="zh-CN" altLang="en-US"/>
              </a:p>
            </p:txBody>
          </p:sp>
        </p:grpSp>
        <p:grpSp>
          <p:nvGrpSpPr>
            <p:cNvPr id="37963" name="Group 89"/>
            <p:cNvGrpSpPr>
              <a:grpSpLocks/>
            </p:cNvGrpSpPr>
            <p:nvPr/>
          </p:nvGrpSpPr>
          <p:grpSpPr bwMode="auto">
            <a:xfrm>
              <a:off x="6" y="1062"/>
              <a:ext cx="477" cy="250"/>
              <a:chOff x="0" y="0"/>
              <a:chExt cx="477" cy="250"/>
            </a:xfrm>
          </p:grpSpPr>
          <p:sp>
            <p:nvSpPr>
              <p:cNvPr id="37964" name="Line 90"/>
              <p:cNvSpPr>
                <a:spLocks noChangeShapeType="1"/>
              </p:cNvSpPr>
              <p:nvPr/>
            </p:nvSpPr>
            <p:spPr bwMode="auto">
              <a:xfrm>
                <a:off x="111" y="135"/>
                <a:ext cx="36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65" name="Text Box 9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j</a:t>
                </a:r>
                <a:endParaRPr lang="zh-CN" altLang="en-US"/>
              </a:p>
            </p:txBody>
          </p:sp>
        </p:grpSp>
      </p:grpSp>
      <p:grpSp>
        <p:nvGrpSpPr>
          <p:cNvPr id="37966" name="Group 92"/>
          <p:cNvGrpSpPr>
            <a:grpSpLocks/>
          </p:cNvGrpSpPr>
          <p:nvPr/>
        </p:nvGrpSpPr>
        <p:grpSpPr bwMode="auto">
          <a:xfrm>
            <a:off x="6267450" y="2501900"/>
            <a:ext cx="757238" cy="608013"/>
            <a:chOff x="0" y="0"/>
            <a:chExt cx="477" cy="383"/>
          </a:xfrm>
        </p:grpSpPr>
        <p:grpSp>
          <p:nvGrpSpPr>
            <p:cNvPr id="37967" name="Group 93"/>
            <p:cNvGrpSpPr>
              <a:grpSpLocks/>
            </p:cNvGrpSpPr>
            <p:nvPr/>
          </p:nvGrpSpPr>
          <p:grpSpPr bwMode="auto">
            <a:xfrm>
              <a:off x="0" y="133"/>
              <a:ext cx="477" cy="250"/>
              <a:chOff x="0" y="0"/>
              <a:chExt cx="477" cy="250"/>
            </a:xfrm>
          </p:grpSpPr>
          <p:sp>
            <p:nvSpPr>
              <p:cNvPr id="37968" name="Line 94"/>
              <p:cNvSpPr>
                <a:spLocks noChangeShapeType="1"/>
              </p:cNvSpPr>
              <p:nvPr/>
            </p:nvSpPr>
            <p:spPr bwMode="auto">
              <a:xfrm>
                <a:off x="111" y="135"/>
                <a:ext cx="36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69" name="Text Box 9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j</a:t>
                </a:r>
                <a:endParaRPr lang="zh-CN" altLang="en-US"/>
              </a:p>
            </p:txBody>
          </p:sp>
        </p:grpSp>
        <p:grpSp>
          <p:nvGrpSpPr>
            <p:cNvPr id="37970" name="Group 96"/>
            <p:cNvGrpSpPr>
              <a:grpSpLocks/>
            </p:cNvGrpSpPr>
            <p:nvPr/>
          </p:nvGrpSpPr>
          <p:grpSpPr bwMode="auto">
            <a:xfrm>
              <a:off x="2" y="0"/>
              <a:ext cx="469" cy="250"/>
              <a:chOff x="0" y="0"/>
              <a:chExt cx="469" cy="250"/>
            </a:xfrm>
          </p:grpSpPr>
          <p:sp>
            <p:nvSpPr>
              <p:cNvPr id="37971" name="Line 97"/>
              <p:cNvSpPr>
                <a:spLocks noChangeShapeType="1"/>
              </p:cNvSpPr>
              <p:nvPr/>
            </p:nvSpPr>
            <p:spPr bwMode="auto">
              <a:xfrm>
                <a:off x="103" y="127"/>
                <a:ext cx="36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72" name="Text Box 9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</a:t>
                </a:r>
                <a:endParaRPr lang="zh-CN" altLang="en-US"/>
              </a:p>
            </p:txBody>
          </p:sp>
        </p:grpSp>
      </p:grpSp>
      <p:grpSp>
        <p:nvGrpSpPr>
          <p:cNvPr id="37973" name="Group 99"/>
          <p:cNvGrpSpPr>
            <a:grpSpLocks/>
          </p:cNvGrpSpPr>
          <p:nvPr/>
        </p:nvGrpSpPr>
        <p:grpSpPr bwMode="auto">
          <a:xfrm>
            <a:off x="6278563" y="1173163"/>
            <a:ext cx="752475" cy="3295650"/>
            <a:chOff x="0" y="0"/>
            <a:chExt cx="474" cy="2076"/>
          </a:xfrm>
        </p:grpSpPr>
        <p:grpSp>
          <p:nvGrpSpPr>
            <p:cNvPr id="37974" name="Group 100"/>
            <p:cNvGrpSpPr>
              <a:grpSpLocks/>
            </p:cNvGrpSpPr>
            <p:nvPr/>
          </p:nvGrpSpPr>
          <p:grpSpPr bwMode="auto">
            <a:xfrm>
              <a:off x="5" y="1826"/>
              <a:ext cx="469" cy="250"/>
              <a:chOff x="0" y="0"/>
              <a:chExt cx="469" cy="250"/>
            </a:xfrm>
          </p:grpSpPr>
          <p:sp>
            <p:nvSpPr>
              <p:cNvPr id="37975" name="Line 101"/>
              <p:cNvSpPr>
                <a:spLocks noChangeShapeType="1"/>
              </p:cNvSpPr>
              <p:nvPr/>
            </p:nvSpPr>
            <p:spPr bwMode="auto">
              <a:xfrm>
                <a:off x="136" y="127"/>
                <a:ext cx="333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76" name="Text Box 10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j</a:t>
                </a:r>
                <a:endParaRPr lang="zh-CN" altLang="en-US"/>
              </a:p>
            </p:txBody>
          </p:sp>
        </p:grpSp>
        <p:grpSp>
          <p:nvGrpSpPr>
            <p:cNvPr id="37977" name="Group 103"/>
            <p:cNvGrpSpPr>
              <a:grpSpLocks/>
            </p:cNvGrpSpPr>
            <p:nvPr/>
          </p:nvGrpSpPr>
          <p:grpSpPr bwMode="auto">
            <a:xfrm>
              <a:off x="0" y="0"/>
              <a:ext cx="469" cy="250"/>
              <a:chOff x="0" y="0"/>
              <a:chExt cx="469" cy="250"/>
            </a:xfrm>
          </p:grpSpPr>
          <p:sp>
            <p:nvSpPr>
              <p:cNvPr id="37978" name="Line 104"/>
              <p:cNvSpPr>
                <a:spLocks noChangeShapeType="1"/>
              </p:cNvSpPr>
              <p:nvPr/>
            </p:nvSpPr>
            <p:spPr bwMode="auto">
              <a:xfrm>
                <a:off x="136" y="127"/>
                <a:ext cx="333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79" name="Text Box 10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</a:t>
                </a:r>
                <a:endParaRPr lang="zh-CN" altLang="en-US"/>
              </a:p>
            </p:txBody>
          </p:sp>
        </p:grpSp>
      </p:grpSp>
      <p:sp>
        <p:nvSpPr>
          <p:cNvPr id="37980" name="Rectangle 107"/>
          <p:cNvSpPr>
            <a:spLocks noChangeArrowheads="1"/>
          </p:cNvSpPr>
          <p:nvPr/>
        </p:nvSpPr>
        <p:spPr bwMode="auto">
          <a:xfrm>
            <a:off x="468313" y="404813"/>
            <a:ext cx="77104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例  将数组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a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中的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n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个整数按相反顺序存放（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2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）</a:t>
            </a:r>
            <a:endParaRPr lang="zh-CN" altLang="en-US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37981" name="Group 108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37982" name="Text Box 109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37983" name="Freeform 110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7" dur="500"/>
                                        <p:tgtEl>
                                          <p:spTgt spid="37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6" dur="500"/>
                                        <p:tgtEl>
                                          <p:spTgt spid="3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5" dur="500"/>
                                        <p:tgtEl>
                                          <p:spTgt spid="37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4" dur="500"/>
                                        <p:tgtEl>
                                          <p:spTgt spid="37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3" dur="500"/>
                                        <p:tgtEl>
                                          <p:spTgt spid="37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ldLvl="0" animBg="1" autoUpdateAnimBg="0"/>
      <p:bldP spid="37892" grpId="0" bldLvl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5"/>
          <p:cNvSpPr>
            <a:spLocks noChangeArrowheads="1"/>
          </p:cNvSpPr>
          <p:nvPr/>
        </p:nvSpPr>
        <p:spPr bwMode="auto">
          <a:xfrm>
            <a:off x="242888" y="17145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8915" name="Text Box 16"/>
          <p:cNvSpPr>
            <a:spLocks/>
          </p:cNvSpPr>
          <p:nvPr/>
        </p:nvSpPr>
        <p:spPr bwMode="auto">
          <a:xfrm>
            <a:off x="228600" y="882650"/>
            <a:ext cx="5440363" cy="5607050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sym typeface="Arial" pitchFamily="34" charset="0"/>
              </a:rPr>
              <a:t>void inv(int *x, int n)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t,*i,*j,*p,m=(n-1)/2;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i=x;  j=x+n-1;  p=x+m;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for(;i&lt;=p;i++,j--)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{  t=*i;  *i=*j;  *j=t; }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i,a[10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],*p=a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for(i=0;i&lt;10;i++,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p++)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scanf("%d",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p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p=a;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     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inv(p,10);</a:t>
            </a:r>
            <a:endParaRPr lang="zh-CN" altLang="en-US">
              <a:solidFill>
                <a:schemeClr val="accent2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printf("The array has been reverted:\n");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for(p=a;p&lt;a+10;p++)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printf("%d",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*p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/>
          </a:p>
        </p:txBody>
      </p:sp>
      <p:sp>
        <p:nvSpPr>
          <p:cNvPr id="38916" name="AutoShape 17"/>
          <p:cNvSpPr>
            <a:spLocks noChangeArrowheads="1"/>
          </p:cNvSpPr>
          <p:nvPr/>
        </p:nvSpPr>
        <p:spPr bwMode="auto">
          <a:xfrm>
            <a:off x="5829300" y="5065713"/>
            <a:ext cx="3016250" cy="434975"/>
          </a:xfrm>
          <a:prstGeom prst="wedgeRectCallout">
            <a:avLst>
              <a:gd name="adj1" fmla="val -65903"/>
              <a:gd name="adj2" fmla="val 35032"/>
            </a:avLst>
          </a:prstGeom>
          <a:noFill/>
          <a:ln w="38100" cmpd="sng">
            <a:solidFill>
              <a:srgbClr val="99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000099"/>
                </a:solidFill>
                <a:sym typeface="Arial" pitchFamily="34" charset="0"/>
              </a:rPr>
              <a:t>实参与形参均用指针变量</a:t>
            </a:r>
            <a:endParaRPr lang="zh-CN" altLang="en-US"/>
          </a:p>
        </p:txBody>
      </p:sp>
      <p:sp>
        <p:nvSpPr>
          <p:cNvPr id="38917" name="Rectangle 18"/>
          <p:cNvSpPr>
            <a:spLocks noChangeArrowheads="1"/>
          </p:cNvSpPr>
          <p:nvPr/>
        </p:nvSpPr>
        <p:spPr bwMode="auto">
          <a:xfrm>
            <a:off x="323850" y="260350"/>
            <a:ext cx="77724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例  将数组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a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中的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n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个整数按相反顺序存放（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3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）</a:t>
            </a:r>
            <a:endParaRPr lang="zh-CN" altLang="en-US" sz="440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38918" name="Group 1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38919" name="Text Box 2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38920" name="Freeform 2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ldLvl="0" animBg="1" autoUpdateAnimBg="0"/>
      <p:bldP spid="38916" grpId="0" bldLvl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15"/>
          <p:cNvSpPr>
            <a:spLocks noChangeArrowheads="1"/>
          </p:cNvSpPr>
          <p:nvPr/>
        </p:nvSpPr>
        <p:spPr bwMode="auto">
          <a:xfrm>
            <a:off x="428625" y="28575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9939" name="Text Box 16"/>
          <p:cNvSpPr>
            <a:spLocks/>
          </p:cNvSpPr>
          <p:nvPr/>
        </p:nvSpPr>
        <p:spPr bwMode="auto">
          <a:xfrm>
            <a:off x="323850" y="836613"/>
            <a:ext cx="5440363" cy="5607050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sym typeface="Arial" pitchFamily="34" charset="0"/>
              </a:rPr>
              <a:t>void inv(int  x[], int n)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t,i,j,m=(n-1)/2;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for(i=0;i&lt;=m;i++)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{    j=n-1-i;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t=x[i];  x[i]=x[j];  x[j]=t; }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i,a[10],*p=a;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for(i=0;i&lt;10;i++,p++)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scanf("%d",p);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p=a;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     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inv(p,10);</a:t>
            </a:r>
            <a:endParaRPr lang="zh-CN" altLang="en-US">
              <a:solidFill>
                <a:srgbClr val="0000FF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printf("The array has been reverted:\n");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for(p=a;p&lt;a+10;p++)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printf("%d ",*p);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/>
          </a:p>
        </p:txBody>
      </p:sp>
      <p:sp>
        <p:nvSpPr>
          <p:cNvPr id="39940" name="AutoShape 17"/>
          <p:cNvSpPr>
            <a:spLocks noChangeArrowheads="1"/>
          </p:cNvSpPr>
          <p:nvPr/>
        </p:nvSpPr>
        <p:spPr bwMode="auto">
          <a:xfrm>
            <a:off x="5810250" y="3502025"/>
            <a:ext cx="3333750" cy="434975"/>
          </a:xfrm>
          <a:prstGeom prst="wedgeRectCallout">
            <a:avLst>
              <a:gd name="adj1" fmla="val -64565"/>
              <a:gd name="adj2" fmla="val 48176"/>
            </a:avLst>
          </a:prstGeom>
          <a:noFill/>
          <a:ln w="38100" cmpd="sng">
            <a:solidFill>
              <a:srgbClr val="99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000099"/>
                </a:solidFill>
                <a:sym typeface="Arial" pitchFamily="34" charset="0"/>
              </a:rPr>
              <a:t>实参用指针变量</a:t>
            </a:r>
            <a:r>
              <a:rPr lang="en-US" sz="2000">
                <a:solidFill>
                  <a:srgbClr val="000099"/>
                </a:solidFill>
                <a:sym typeface="Arial" pitchFamily="34" charset="0"/>
              </a:rPr>
              <a:t>,</a:t>
            </a:r>
            <a:r>
              <a:rPr lang="zh-CN" altLang="en-US" sz="2000">
                <a:solidFill>
                  <a:srgbClr val="000099"/>
                </a:solidFill>
                <a:sym typeface="Arial" pitchFamily="34" charset="0"/>
              </a:rPr>
              <a:t>形参用数组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9941" name="Rectangle 18"/>
          <p:cNvSpPr>
            <a:spLocks noChangeArrowheads="1"/>
          </p:cNvSpPr>
          <p:nvPr/>
        </p:nvSpPr>
        <p:spPr bwMode="auto">
          <a:xfrm>
            <a:off x="395288" y="260350"/>
            <a:ext cx="7772400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例  将数组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a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中的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n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个整数按相反顺序存放（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4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）</a:t>
            </a:r>
            <a:endParaRPr lang="zh-CN" altLang="en-US" sz="440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39942" name="Group 1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39943" name="Text Box 2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39944" name="Freeform 2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ldLvl="0" animBg="1" autoUpdateAnimBg="0"/>
      <p:bldP spid="39940" grpId="0" bldLvl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2" name="Group 12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0" y="0"/>
            <a:chExt cx="734" cy="192"/>
          </a:xfrm>
        </p:grpSpPr>
        <p:sp>
          <p:nvSpPr>
            <p:cNvPr id="40963" name="AutoShape 13">
              <a:hlinkClick r:id="" action="ppaction://hlinkshowjump?jump=nextslide"/>
            </p:cNvPr>
            <p:cNvSpPr>
              <a:spLocks noChangeArrowheads="1"/>
            </p:cNvSpPr>
            <p:nvPr/>
          </p:nvSpPr>
          <p:spPr bwMode="auto">
            <a:xfrm>
              <a:off x="432" y="0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40964" name="AutoShape 14">
              <a:hlinkClick r:id="" action="ppaction://hlinkshowjump?jump=previousslide"/>
            </p:cNvPr>
            <p:cNvSpPr>
              <a:spLocks noChangeArrowheads="1"/>
            </p:cNvSpPr>
            <p:nvPr/>
          </p:nvSpPr>
          <p:spPr bwMode="auto">
            <a:xfrm rot="10800000">
              <a:off x="0" y="0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</p:grpSp>
      <p:sp>
        <p:nvSpPr>
          <p:cNvPr id="40965" name="Rectangle 15"/>
          <p:cNvSpPr>
            <a:spLocks noChangeArrowheads="1"/>
          </p:cNvSpPr>
          <p:nvPr/>
        </p:nvSpPr>
        <p:spPr bwMode="auto">
          <a:xfrm>
            <a:off x="36513" y="765175"/>
            <a:ext cx="9215437" cy="578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92075" lvl="3">
              <a:lnSpc>
                <a:spcPct val="150000"/>
              </a:lnSpc>
            </a:pPr>
            <a:r>
              <a:rPr lang="en-US" sz="2000">
                <a:solidFill>
                  <a:schemeClr val="hlink"/>
                </a:solidFill>
                <a:sym typeface="Arial" pitchFamily="34" charset="0"/>
              </a:rPr>
              <a:t>①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int  *p   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与 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int  q[10]          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pPr marL="92075" lvl="3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数组名是地址</a:t>
            </a:r>
            <a:r>
              <a:rPr lang="zh-CN" altLang="en-US" sz="2000">
                <a:solidFill>
                  <a:srgbClr val="0000FF"/>
                </a:solidFill>
                <a:sym typeface="Arial" pitchFamily="34" charset="0"/>
              </a:rPr>
              <a:t>常量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pPr marL="92075" lvl="3">
              <a:spcBef>
                <a:spcPct val="30000"/>
              </a:spcBef>
            </a:pP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p=q;   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则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p+i 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是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q[i]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的地址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, p++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合法，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q++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不合法</a:t>
            </a:r>
          </a:p>
          <a:p>
            <a:pPr marL="92075" lvl="3">
              <a:lnSpc>
                <a:spcPct val="150000"/>
              </a:lnSpc>
              <a:spcBef>
                <a:spcPct val="30000"/>
              </a:spcBef>
            </a:pPr>
            <a:r>
              <a:rPr lang="zh-CN" altLang="en-US" sz="2000">
                <a:solidFill>
                  <a:schemeClr val="hlink"/>
                </a:solidFill>
                <a:sym typeface="Arial" pitchFamily="34" charset="0"/>
              </a:rPr>
              <a:t>② 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数组元素的表示方法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:</a:t>
            </a:r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下标法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和</a:t>
            </a:r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指针法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pPr marL="92075" lvl="3">
              <a:spcBef>
                <a:spcPct val="30000"/>
              </a:spcBef>
            </a:pP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      即若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p=q;  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则   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p[i] </a:t>
            </a:r>
            <a:r>
              <a:rPr lang="en-US" sz="2000">
                <a:solidFill>
                  <a:srgbClr val="0000FF"/>
                </a:solidFill>
                <a:sym typeface="Symbol" pitchFamily="18" charset="2"/>
              </a:rPr>
              <a:t>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 q[i] </a:t>
            </a:r>
            <a:r>
              <a:rPr lang="en-US" sz="2000">
                <a:solidFill>
                  <a:srgbClr val="0000FF"/>
                </a:solidFill>
                <a:sym typeface="Symbol" pitchFamily="18" charset="2"/>
              </a:rPr>
              <a:t>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 *(p+i) </a:t>
            </a:r>
            <a:r>
              <a:rPr lang="en-US" sz="2000">
                <a:solidFill>
                  <a:srgbClr val="0000FF"/>
                </a:solidFill>
                <a:sym typeface="Symbol" pitchFamily="18" charset="2"/>
              </a:rPr>
              <a:t>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 *(q+i)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pPr marL="92075" lvl="3">
              <a:lnSpc>
                <a:spcPct val="150000"/>
              </a:lnSpc>
              <a:spcBef>
                <a:spcPct val="30000"/>
              </a:spcBef>
            </a:pPr>
            <a:r>
              <a:rPr lang="zh-CN" altLang="en-US" sz="2000">
                <a:solidFill>
                  <a:schemeClr val="hlink"/>
                </a:solidFill>
                <a:sym typeface="Arial" pitchFamily="34" charset="0"/>
              </a:rPr>
              <a:t>③</a:t>
            </a:r>
            <a:r>
              <a:rPr lang="en-US" sz="2000">
                <a:solidFill>
                  <a:schemeClr val="hlink"/>
                </a:solidFill>
                <a:sym typeface="Arial" pitchFamily="34" charset="0"/>
              </a:rPr>
              <a:t> </a:t>
            </a:r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形参数组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实质上是</a:t>
            </a:r>
            <a:r>
              <a:rPr lang="zh-CN" altLang="en-US">
                <a:solidFill>
                  <a:schemeClr val="accent2"/>
                </a:solidFill>
                <a:sym typeface="Arial" pitchFamily="34" charset="0"/>
              </a:rPr>
              <a:t>指针变量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，形参实参双向传递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pPr marL="92075" lvl="3">
              <a:lnSpc>
                <a:spcPct val="150000"/>
              </a:lnSpc>
              <a:spcBef>
                <a:spcPct val="30000"/>
              </a:spcBef>
            </a:pP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即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int  q[ ] </a:t>
            </a:r>
            <a:r>
              <a:rPr lang="en-US" sz="2000">
                <a:solidFill>
                  <a:srgbClr val="0000FF"/>
                </a:solidFill>
                <a:sym typeface="Symbol" pitchFamily="18" charset="2"/>
              </a:rPr>
              <a:t>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 int *q</a:t>
            </a:r>
            <a:endParaRPr lang="zh-CN" altLang="en-US" sz="2000">
              <a:solidFill>
                <a:srgbClr val="0000FF"/>
              </a:solidFill>
              <a:sym typeface="Arial" pitchFamily="34" charset="0"/>
            </a:endParaRPr>
          </a:p>
          <a:p>
            <a:pPr marL="92075" lvl="3">
              <a:lnSpc>
                <a:spcPct val="150000"/>
              </a:lnSpc>
              <a:spcBef>
                <a:spcPct val="30000"/>
              </a:spcBef>
            </a:pPr>
            <a:r>
              <a:rPr lang="zh-CN" altLang="en-US" sz="2000">
                <a:solidFill>
                  <a:schemeClr val="hlink"/>
                </a:solidFill>
                <a:sym typeface="Arial" pitchFamily="34" charset="0"/>
              </a:rPr>
              <a:t>④</a:t>
            </a:r>
            <a:r>
              <a:rPr lang="en-US" sz="2000">
                <a:solidFill>
                  <a:schemeClr val="hlink"/>
                </a:solidFill>
                <a:sym typeface="Arial" pitchFamily="34" charset="0"/>
              </a:rPr>
              <a:t> </a:t>
            </a:r>
            <a:r>
              <a:rPr lang="en-US" sz="2000" b="1">
                <a:solidFill>
                  <a:srgbClr val="007A77"/>
                </a:solidFill>
                <a:sym typeface="Arial" pitchFamily="34" charset="0"/>
              </a:rPr>
              <a:t>int  *p; </a:t>
            </a:r>
            <a:r>
              <a:rPr lang="zh-CN" altLang="en-US" sz="2000" b="1">
                <a:solidFill>
                  <a:schemeClr val="tx2"/>
                </a:solidFill>
                <a:ea typeface="楷体_GB2312" pitchFamily="1" charset="-122"/>
              </a:rPr>
              <a:t>  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//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系统只给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p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分配能保存一个指针值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(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地址）的内存区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(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地址值是一个无符号整数）</a:t>
            </a:r>
            <a:endParaRPr lang="en-US" sz="2000" b="1">
              <a:solidFill>
                <a:srgbClr val="007A77"/>
              </a:solidFill>
              <a:sym typeface="Arial" pitchFamily="34" charset="0"/>
            </a:endParaRPr>
          </a:p>
          <a:p>
            <a:pPr marL="92075" lvl="3">
              <a:lnSpc>
                <a:spcPct val="150000"/>
              </a:lnSpc>
              <a:spcBef>
                <a:spcPct val="30000"/>
              </a:spcBef>
            </a:pPr>
            <a:r>
              <a:rPr lang="en-US" sz="2000" b="1">
                <a:solidFill>
                  <a:srgbClr val="007A77"/>
                </a:solidFill>
                <a:sym typeface="Arial" pitchFamily="34" charset="0"/>
              </a:rPr>
              <a:t>     int  q[10];  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//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系统给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q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分配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2*10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或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4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*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10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字节的内存区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【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一个整型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2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字节（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TC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）或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4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个字节（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VC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）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】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。</a:t>
            </a:r>
          </a:p>
          <a:p>
            <a:pPr marL="92075" lvl="3">
              <a:lnSpc>
                <a:spcPct val="150000"/>
              </a:lnSpc>
              <a:spcBef>
                <a:spcPct val="30000"/>
              </a:spcBef>
            </a:pPr>
            <a:endParaRPr lang="zh-CN" altLang="en-US" b="1">
              <a:solidFill>
                <a:schemeClr val="tx2"/>
              </a:solidFill>
              <a:latin typeface="楷体_GB2312" pitchFamily="1" charset="-122"/>
              <a:ea typeface="楷体_GB2312" pitchFamily="1" charset="-122"/>
              <a:sym typeface="楷体_GB2312" pitchFamily="1" charset="-122"/>
            </a:endParaRPr>
          </a:p>
        </p:txBody>
      </p:sp>
      <p:sp>
        <p:nvSpPr>
          <p:cNvPr id="40966" name="Rectangle 23"/>
          <p:cNvSpPr>
            <a:spLocks noChangeArrowheads="1"/>
          </p:cNvSpPr>
          <p:nvPr/>
        </p:nvSpPr>
        <p:spPr bwMode="auto">
          <a:xfrm>
            <a:off x="179388" y="260350"/>
            <a:ext cx="65532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rgbClr val="9900CC"/>
              </a:buClr>
              <a:buSzPct val="90000"/>
              <a:buFont typeface="Wingdings" pitchFamily="2" charset="2"/>
              <a:buChar char=""/>
            </a:pPr>
            <a:r>
              <a:rPr 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 </a:t>
            </a: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一级指针变量与一维数组的关系</a:t>
            </a:r>
            <a:r>
              <a:rPr lang="zh-CN" altLang="en-US" sz="140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/>
            </a:r>
            <a:br>
              <a:rPr lang="zh-CN" altLang="en-US" sz="140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</a:br>
            <a:endParaRPr lang="zh-CN" altLang="en-US" sz="1400">
              <a:solidFill>
                <a:srgbClr val="007A77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40967" name="Group 24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40968" name="Text Box 25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40969" name="Freeform 26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0970" name="Group 17"/>
          <p:cNvGrpSpPr>
            <a:grpSpLocks/>
          </p:cNvGrpSpPr>
          <p:nvPr/>
        </p:nvGrpSpPr>
        <p:grpSpPr bwMode="auto">
          <a:xfrm>
            <a:off x="6372225" y="333375"/>
            <a:ext cx="2628900" cy="3559175"/>
            <a:chOff x="0" y="0"/>
            <a:chExt cx="2057" cy="2376"/>
          </a:xfrm>
        </p:grpSpPr>
        <p:grpSp>
          <p:nvGrpSpPr>
            <p:cNvPr id="40971" name="Group 18"/>
            <p:cNvGrpSpPr>
              <a:grpSpLocks/>
            </p:cNvGrpSpPr>
            <p:nvPr/>
          </p:nvGrpSpPr>
          <p:grpSpPr bwMode="auto">
            <a:xfrm>
              <a:off x="63" y="0"/>
              <a:ext cx="1613" cy="2376"/>
              <a:chOff x="0" y="0"/>
              <a:chExt cx="1613" cy="2376"/>
            </a:xfrm>
          </p:grpSpPr>
          <p:grpSp>
            <p:nvGrpSpPr>
              <p:cNvPr id="40972" name="Group 19"/>
              <p:cNvGrpSpPr>
                <a:grpSpLocks/>
              </p:cNvGrpSpPr>
              <p:nvPr/>
            </p:nvGrpSpPr>
            <p:grpSpPr bwMode="auto">
              <a:xfrm>
                <a:off x="677" y="0"/>
                <a:ext cx="936" cy="2376"/>
                <a:chOff x="0" y="0"/>
                <a:chExt cx="936" cy="2376"/>
              </a:xfrm>
            </p:grpSpPr>
            <p:sp>
              <p:nvSpPr>
                <p:cNvPr id="40973" name="AutoShape 20"/>
                <p:cNvSpPr>
                  <a:spLocks/>
                </p:cNvSpPr>
                <p:nvPr/>
              </p:nvSpPr>
              <p:spPr bwMode="auto">
                <a:xfrm>
                  <a:off x="0" y="0"/>
                  <a:ext cx="936" cy="2376"/>
                </a:xfrm>
                <a:prstGeom prst="foldedCorner">
                  <a:avLst>
                    <a:gd name="adj" fmla="val 13741"/>
                  </a:avLst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pPr algn="ctr"/>
                  <a:endParaRPr lang="zh-CN" altLang="en-US">
                    <a:solidFill>
                      <a:srgbClr val="0000FF"/>
                    </a:solidFill>
                    <a:ea typeface="隶书" pitchFamily="49" charset="-122"/>
                  </a:endParaRPr>
                </a:p>
              </p:txBody>
            </p:sp>
            <p:sp>
              <p:nvSpPr>
                <p:cNvPr id="40974" name="Line 21"/>
                <p:cNvSpPr>
                  <a:spLocks noChangeShapeType="1"/>
                </p:cNvSpPr>
                <p:nvPr/>
              </p:nvSpPr>
              <p:spPr bwMode="auto">
                <a:xfrm>
                  <a:off x="0" y="312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75" name="Line 22"/>
                <p:cNvSpPr>
                  <a:spLocks noChangeShapeType="1"/>
                </p:cNvSpPr>
                <p:nvPr/>
              </p:nvSpPr>
              <p:spPr bwMode="auto">
                <a:xfrm>
                  <a:off x="0" y="540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76" name="Line 23"/>
                <p:cNvSpPr>
                  <a:spLocks noChangeShapeType="1"/>
                </p:cNvSpPr>
                <p:nvPr/>
              </p:nvSpPr>
              <p:spPr bwMode="auto">
                <a:xfrm>
                  <a:off x="0" y="768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77" name="Line 24"/>
                <p:cNvSpPr>
                  <a:spLocks noChangeShapeType="1"/>
                </p:cNvSpPr>
                <p:nvPr/>
              </p:nvSpPr>
              <p:spPr bwMode="auto">
                <a:xfrm>
                  <a:off x="0" y="996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78" name="Line 25"/>
                <p:cNvSpPr>
                  <a:spLocks noChangeShapeType="1"/>
                </p:cNvSpPr>
                <p:nvPr/>
              </p:nvSpPr>
              <p:spPr bwMode="auto">
                <a:xfrm>
                  <a:off x="0" y="1224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79" name="Line 26"/>
                <p:cNvSpPr>
                  <a:spLocks noChangeShapeType="1"/>
                </p:cNvSpPr>
                <p:nvPr/>
              </p:nvSpPr>
              <p:spPr bwMode="auto">
                <a:xfrm>
                  <a:off x="0" y="1452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80" name="Line 27"/>
                <p:cNvSpPr>
                  <a:spLocks noChangeShapeType="1"/>
                </p:cNvSpPr>
                <p:nvPr/>
              </p:nvSpPr>
              <p:spPr bwMode="auto">
                <a:xfrm>
                  <a:off x="0" y="1680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81" name="Line 28"/>
                <p:cNvSpPr>
                  <a:spLocks noChangeShapeType="1"/>
                </p:cNvSpPr>
                <p:nvPr/>
              </p:nvSpPr>
              <p:spPr bwMode="auto">
                <a:xfrm>
                  <a:off x="0" y="1908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82" name="Line 29"/>
                <p:cNvSpPr>
                  <a:spLocks noChangeShapeType="1"/>
                </p:cNvSpPr>
                <p:nvPr/>
              </p:nvSpPr>
              <p:spPr bwMode="auto">
                <a:xfrm>
                  <a:off x="576" y="996"/>
                  <a:ext cx="36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0983" name="Group 30"/>
              <p:cNvGrpSpPr>
                <a:grpSpLocks/>
              </p:cNvGrpSpPr>
              <p:nvPr/>
            </p:nvGrpSpPr>
            <p:grpSpPr bwMode="auto">
              <a:xfrm>
                <a:off x="677" y="420"/>
                <a:ext cx="60" cy="1368"/>
                <a:chOff x="0" y="0"/>
                <a:chExt cx="60" cy="1368"/>
              </a:xfrm>
            </p:grpSpPr>
            <p:sp>
              <p:nvSpPr>
                <p:cNvPr id="40984" name="Line 31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85" name="Line 32"/>
                <p:cNvSpPr>
                  <a:spLocks noChangeShapeType="1"/>
                </p:cNvSpPr>
                <p:nvPr/>
              </p:nvSpPr>
              <p:spPr bwMode="auto">
                <a:xfrm>
                  <a:off x="0" y="456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86" name="Line 33"/>
                <p:cNvSpPr>
                  <a:spLocks noChangeShapeType="1"/>
                </p:cNvSpPr>
                <p:nvPr/>
              </p:nvSpPr>
              <p:spPr bwMode="auto">
                <a:xfrm>
                  <a:off x="0" y="684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87" name="Line 34"/>
                <p:cNvSpPr>
                  <a:spLocks noChangeShapeType="1"/>
                </p:cNvSpPr>
                <p:nvPr/>
              </p:nvSpPr>
              <p:spPr bwMode="auto">
                <a:xfrm>
                  <a:off x="0" y="912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88" name="Line 35"/>
                <p:cNvSpPr>
                  <a:spLocks noChangeShapeType="1"/>
                </p:cNvSpPr>
                <p:nvPr/>
              </p:nvSpPr>
              <p:spPr bwMode="auto">
                <a:xfrm>
                  <a:off x="0" y="114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89" name="Line 36"/>
                <p:cNvSpPr>
                  <a:spLocks noChangeShapeType="1"/>
                </p:cNvSpPr>
                <p:nvPr/>
              </p:nvSpPr>
              <p:spPr bwMode="auto">
                <a:xfrm>
                  <a:off x="0" y="136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90" name="Line 37"/>
                <p:cNvSpPr>
                  <a:spLocks noChangeShapeType="1"/>
                </p:cNvSpPr>
                <p:nvPr/>
              </p:nvSpPr>
              <p:spPr bwMode="auto">
                <a:xfrm>
                  <a:off x="0" y="22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0991" name="Group 38"/>
              <p:cNvGrpSpPr>
                <a:grpSpLocks/>
              </p:cNvGrpSpPr>
              <p:nvPr/>
            </p:nvGrpSpPr>
            <p:grpSpPr bwMode="auto">
              <a:xfrm>
                <a:off x="1541" y="432"/>
                <a:ext cx="60" cy="1368"/>
                <a:chOff x="0" y="0"/>
                <a:chExt cx="60" cy="1368"/>
              </a:xfrm>
            </p:grpSpPr>
            <p:sp>
              <p:nvSpPr>
                <p:cNvPr id="40992" name="Line 39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93" name="Line 40"/>
                <p:cNvSpPr>
                  <a:spLocks noChangeShapeType="1"/>
                </p:cNvSpPr>
                <p:nvPr/>
              </p:nvSpPr>
              <p:spPr bwMode="auto">
                <a:xfrm>
                  <a:off x="0" y="456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94" name="Line 41"/>
                <p:cNvSpPr>
                  <a:spLocks noChangeShapeType="1"/>
                </p:cNvSpPr>
                <p:nvPr/>
              </p:nvSpPr>
              <p:spPr bwMode="auto">
                <a:xfrm>
                  <a:off x="0" y="684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95" name="Line 42"/>
                <p:cNvSpPr>
                  <a:spLocks noChangeShapeType="1"/>
                </p:cNvSpPr>
                <p:nvPr/>
              </p:nvSpPr>
              <p:spPr bwMode="auto">
                <a:xfrm>
                  <a:off x="0" y="912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96" name="Line 43"/>
                <p:cNvSpPr>
                  <a:spLocks noChangeShapeType="1"/>
                </p:cNvSpPr>
                <p:nvPr/>
              </p:nvSpPr>
              <p:spPr bwMode="auto">
                <a:xfrm>
                  <a:off x="0" y="114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97" name="Line 44"/>
                <p:cNvSpPr>
                  <a:spLocks noChangeShapeType="1"/>
                </p:cNvSpPr>
                <p:nvPr/>
              </p:nvSpPr>
              <p:spPr bwMode="auto">
                <a:xfrm>
                  <a:off x="0" y="136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98" name="Line 45"/>
                <p:cNvSpPr>
                  <a:spLocks noChangeShapeType="1"/>
                </p:cNvSpPr>
                <p:nvPr/>
              </p:nvSpPr>
              <p:spPr bwMode="auto">
                <a:xfrm>
                  <a:off x="0" y="22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40999" name="Text Box 46"/>
              <p:cNvSpPr>
                <a:spLocks noChangeArrowheads="1"/>
              </p:cNvSpPr>
              <p:nvPr/>
            </p:nvSpPr>
            <p:spPr bwMode="auto">
              <a:xfrm>
                <a:off x="56" y="253"/>
                <a:ext cx="618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q[0]</a:t>
                </a:r>
                <a:endParaRPr lang="zh-CN" altLang="en-US"/>
              </a:p>
            </p:txBody>
          </p:sp>
          <p:sp>
            <p:nvSpPr>
              <p:cNvPr id="41000" name="Text Box 47"/>
              <p:cNvSpPr>
                <a:spLocks noChangeArrowheads="1"/>
              </p:cNvSpPr>
              <p:nvPr/>
            </p:nvSpPr>
            <p:spPr bwMode="auto">
              <a:xfrm>
                <a:off x="56" y="479"/>
                <a:ext cx="618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q[1]</a:t>
                </a:r>
                <a:endParaRPr lang="zh-CN" altLang="en-US"/>
              </a:p>
            </p:txBody>
          </p:sp>
          <p:sp>
            <p:nvSpPr>
              <p:cNvPr id="41001" name="Text Box 48"/>
              <p:cNvSpPr>
                <a:spLocks noChangeArrowheads="1"/>
              </p:cNvSpPr>
              <p:nvPr/>
            </p:nvSpPr>
            <p:spPr bwMode="auto">
              <a:xfrm>
                <a:off x="56" y="705"/>
                <a:ext cx="618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q[2]</a:t>
                </a:r>
                <a:endParaRPr lang="zh-CN" altLang="en-US"/>
              </a:p>
            </p:txBody>
          </p:sp>
          <p:sp>
            <p:nvSpPr>
              <p:cNvPr id="41002" name="Text Box 49"/>
              <p:cNvSpPr>
                <a:spLocks noChangeArrowheads="1"/>
              </p:cNvSpPr>
              <p:nvPr/>
            </p:nvSpPr>
            <p:spPr bwMode="auto">
              <a:xfrm>
                <a:off x="56" y="931"/>
                <a:ext cx="618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q[3]</a:t>
                </a:r>
                <a:endParaRPr lang="zh-CN" altLang="en-US"/>
              </a:p>
            </p:txBody>
          </p:sp>
          <p:sp>
            <p:nvSpPr>
              <p:cNvPr id="41003" name="Text Box 50"/>
              <p:cNvSpPr>
                <a:spLocks noChangeArrowheads="1"/>
              </p:cNvSpPr>
              <p:nvPr/>
            </p:nvSpPr>
            <p:spPr bwMode="auto">
              <a:xfrm>
                <a:off x="0" y="1393"/>
                <a:ext cx="732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q[9]</a:t>
                </a:r>
                <a:endParaRPr lang="zh-CN" altLang="en-US"/>
              </a:p>
            </p:txBody>
          </p:sp>
          <p:sp>
            <p:nvSpPr>
              <p:cNvPr id="41004" name="Text Box 51"/>
              <p:cNvSpPr>
                <a:spLocks noChangeArrowheads="1"/>
              </p:cNvSpPr>
              <p:nvPr/>
            </p:nvSpPr>
            <p:spPr bwMode="auto">
              <a:xfrm>
                <a:off x="997" y="1267"/>
                <a:ext cx="344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...</a:t>
                </a:r>
                <a:endParaRPr lang="zh-CN" altLang="en-US"/>
              </a:p>
            </p:txBody>
          </p:sp>
        </p:grpSp>
        <p:sp>
          <p:nvSpPr>
            <p:cNvPr id="41005" name="Text Box 52"/>
            <p:cNvSpPr>
              <a:spLocks noChangeArrowheads="1"/>
            </p:cNvSpPr>
            <p:nvPr/>
          </p:nvSpPr>
          <p:spPr bwMode="auto">
            <a:xfrm>
              <a:off x="0" y="1597"/>
              <a:ext cx="664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 sz="2000">
                  <a:solidFill>
                    <a:srgbClr val="007A77"/>
                  </a:solidFill>
                  <a:ea typeface="隶书" pitchFamily="49" charset="-122"/>
                </a:rPr>
                <a:t>指针</a:t>
              </a:r>
              <a:r>
                <a:rPr lang="en-US">
                  <a:solidFill>
                    <a:srgbClr val="0000FF"/>
                  </a:solidFill>
                  <a:ea typeface="隶书" pitchFamily="49" charset="-122"/>
                </a:rPr>
                <a:t>p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41006" name="Text Box 53"/>
            <p:cNvSpPr>
              <a:spLocks noChangeArrowheads="1"/>
            </p:cNvSpPr>
            <p:nvPr/>
          </p:nvSpPr>
          <p:spPr bwMode="auto">
            <a:xfrm>
              <a:off x="827" y="1642"/>
              <a:ext cx="71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336600"/>
                  </a:solidFill>
                  <a:ea typeface="隶书" pitchFamily="49" charset="-122"/>
                </a:rPr>
                <a:t>&amp;q[0]</a:t>
              </a:r>
              <a:endParaRPr lang="en-US" sz="2000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grpSp>
          <p:nvGrpSpPr>
            <p:cNvPr id="41007" name="Group 54"/>
            <p:cNvGrpSpPr>
              <a:grpSpLocks/>
            </p:cNvGrpSpPr>
            <p:nvPr/>
          </p:nvGrpSpPr>
          <p:grpSpPr bwMode="auto">
            <a:xfrm>
              <a:off x="1640" y="270"/>
              <a:ext cx="417" cy="288"/>
              <a:chOff x="0" y="0"/>
              <a:chExt cx="417" cy="288"/>
            </a:xfrm>
          </p:grpSpPr>
          <p:sp>
            <p:nvSpPr>
              <p:cNvPr id="41008" name="Line 55"/>
              <p:cNvSpPr>
                <a:spLocks noChangeShapeType="1"/>
              </p:cNvSpPr>
              <p:nvPr/>
            </p:nvSpPr>
            <p:spPr bwMode="auto">
              <a:xfrm flipH="1">
                <a:off x="0" y="156"/>
                <a:ext cx="264" cy="1"/>
              </a:xfrm>
              <a:prstGeom prst="line">
                <a:avLst/>
              </a:prstGeom>
              <a:noFill/>
              <a:ln w="38100" cmpd="sng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1009" name="Text Box 56"/>
              <p:cNvSpPr>
                <a:spLocks noChangeArrowheads="1"/>
              </p:cNvSpPr>
              <p:nvPr/>
            </p:nvSpPr>
            <p:spPr bwMode="auto">
              <a:xfrm>
                <a:off x="207" y="0"/>
                <a:ext cx="21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FF"/>
                    </a:solidFill>
                    <a:ea typeface="隶书" pitchFamily="49" charset="-122"/>
                  </a:rPr>
                  <a:t>p</a:t>
                </a:r>
                <a:endParaRPr lang="en-US">
                  <a:solidFill>
                    <a:srgbClr val="007A77"/>
                  </a:solidFill>
                  <a:ea typeface="隶书" pitchFamily="49" charset="-122"/>
                </a:endParaRP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AB9E1CBA-1EBF-4169-8C39-B5FB66FD1DD5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36</a:t>
            </a:fld>
            <a:endParaRPr lang="en-US" sz="1800">
              <a:sym typeface="Arial" pitchFamily="34" charset="0"/>
            </a:endParaRPr>
          </a:p>
        </p:txBody>
      </p:sp>
      <p:sp>
        <p:nvSpPr>
          <p:cNvPr id="41987" name="Rectangle 15"/>
          <p:cNvSpPr>
            <a:spLocks noChangeArrowheads="1"/>
          </p:cNvSpPr>
          <p:nvPr/>
        </p:nvSpPr>
        <p:spPr bwMode="auto">
          <a:xfrm>
            <a:off x="255588" y="490538"/>
            <a:ext cx="8620125" cy="89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pPr lvl="2"/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二维数组的地址</a:t>
            </a:r>
            <a:endParaRPr lang="zh-CN" altLang="en-US"/>
          </a:p>
        </p:txBody>
      </p:sp>
      <p:sp>
        <p:nvSpPr>
          <p:cNvPr id="41988" name="Text Box 16"/>
          <p:cNvSpPr>
            <a:spLocks noChangeArrowheads="1"/>
          </p:cNvSpPr>
          <p:nvPr/>
        </p:nvSpPr>
        <p:spPr bwMode="auto">
          <a:xfrm>
            <a:off x="971550" y="1720850"/>
            <a:ext cx="5745163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对于一维数组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: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（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1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）数组名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array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表示数组的首地址，即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array[0]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的地址；</a:t>
            </a:r>
          </a:p>
          <a:p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（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）数组名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array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是地址</a:t>
            </a:r>
            <a:r>
              <a:rPr lang="zh-CN" altLang="en-US" sz="2000">
                <a:solidFill>
                  <a:srgbClr val="000099"/>
                </a:solidFill>
                <a:sym typeface="Arial" pitchFamily="34" charset="0"/>
              </a:rPr>
              <a:t>常量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（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3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）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array+i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是元素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array[i]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的地址</a:t>
            </a:r>
          </a:p>
          <a:p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（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4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）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array[i] </a:t>
            </a:r>
            <a:r>
              <a:rPr lang="en-US">
                <a:solidFill>
                  <a:srgbClr val="0000FF"/>
                </a:solidFill>
                <a:sym typeface="Symbol" pitchFamily="18" charset="2"/>
              </a:rPr>
              <a:t>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*(array+i)</a:t>
            </a:r>
            <a:endParaRPr lang="zh-CN" altLang="en-US"/>
          </a:p>
        </p:txBody>
      </p:sp>
      <p:grpSp>
        <p:nvGrpSpPr>
          <p:cNvPr id="41989" name="Group 17"/>
          <p:cNvGrpSpPr>
            <a:grpSpLocks/>
          </p:cNvGrpSpPr>
          <p:nvPr/>
        </p:nvGrpSpPr>
        <p:grpSpPr bwMode="auto">
          <a:xfrm>
            <a:off x="6294438" y="979488"/>
            <a:ext cx="2578100" cy="3711575"/>
            <a:chOff x="0" y="0"/>
            <a:chExt cx="1624" cy="2338"/>
          </a:xfrm>
        </p:grpSpPr>
        <p:sp>
          <p:nvSpPr>
            <p:cNvPr id="41990" name="Rectangle 18"/>
            <p:cNvSpPr>
              <a:spLocks noChangeArrowheads="1"/>
            </p:cNvSpPr>
            <p:nvPr/>
          </p:nvSpPr>
          <p:spPr bwMode="auto">
            <a:xfrm>
              <a:off x="668" y="227"/>
              <a:ext cx="834" cy="2111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41991" name="Line 19"/>
            <p:cNvSpPr>
              <a:spLocks noChangeShapeType="1"/>
            </p:cNvSpPr>
            <p:nvPr/>
          </p:nvSpPr>
          <p:spPr bwMode="auto">
            <a:xfrm>
              <a:off x="668" y="427"/>
              <a:ext cx="83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2" name="Line 20"/>
            <p:cNvSpPr>
              <a:spLocks noChangeShapeType="1"/>
            </p:cNvSpPr>
            <p:nvPr/>
          </p:nvSpPr>
          <p:spPr bwMode="auto">
            <a:xfrm>
              <a:off x="668" y="639"/>
              <a:ext cx="83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3" name="Line 21"/>
            <p:cNvSpPr>
              <a:spLocks noChangeShapeType="1"/>
            </p:cNvSpPr>
            <p:nvPr/>
          </p:nvSpPr>
          <p:spPr bwMode="auto">
            <a:xfrm>
              <a:off x="668" y="852"/>
              <a:ext cx="83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4" name="Line 22"/>
            <p:cNvSpPr>
              <a:spLocks noChangeShapeType="1"/>
            </p:cNvSpPr>
            <p:nvPr/>
          </p:nvSpPr>
          <p:spPr bwMode="auto">
            <a:xfrm>
              <a:off x="668" y="1064"/>
              <a:ext cx="83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5" name="Line 23"/>
            <p:cNvSpPr>
              <a:spLocks noChangeShapeType="1"/>
            </p:cNvSpPr>
            <p:nvPr/>
          </p:nvSpPr>
          <p:spPr bwMode="auto">
            <a:xfrm>
              <a:off x="668" y="1277"/>
              <a:ext cx="83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6" name="Line 24"/>
            <p:cNvSpPr>
              <a:spLocks noChangeShapeType="1"/>
            </p:cNvSpPr>
            <p:nvPr/>
          </p:nvSpPr>
          <p:spPr bwMode="auto">
            <a:xfrm>
              <a:off x="668" y="1490"/>
              <a:ext cx="83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7" name="Line 25"/>
            <p:cNvSpPr>
              <a:spLocks noChangeShapeType="1"/>
            </p:cNvSpPr>
            <p:nvPr/>
          </p:nvSpPr>
          <p:spPr bwMode="auto">
            <a:xfrm>
              <a:off x="668" y="1702"/>
              <a:ext cx="83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8" name="Line 26"/>
            <p:cNvSpPr>
              <a:spLocks noChangeShapeType="1"/>
            </p:cNvSpPr>
            <p:nvPr/>
          </p:nvSpPr>
          <p:spPr bwMode="auto">
            <a:xfrm>
              <a:off x="668" y="1915"/>
              <a:ext cx="83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9" name="Line 27"/>
            <p:cNvSpPr>
              <a:spLocks noChangeShapeType="1"/>
            </p:cNvSpPr>
            <p:nvPr/>
          </p:nvSpPr>
          <p:spPr bwMode="auto">
            <a:xfrm>
              <a:off x="668" y="2128"/>
              <a:ext cx="83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0" name="Line 28"/>
            <p:cNvSpPr>
              <a:spLocks noChangeShapeType="1"/>
            </p:cNvSpPr>
            <p:nvPr/>
          </p:nvSpPr>
          <p:spPr bwMode="auto">
            <a:xfrm>
              <a:off x="335" y="330"/>
              <a:ext cx="3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1" name="Text Box 29"/>
            <p:cNvSpPr>
              <a:spLocks noChangeArrowheads="1"/>
            </p:cNvSpPr>
            <p:nvPr/>
          </p:nvSpPr>
          <p:spPr bwMode="auto">
            <a:xfrm>
              <a:off x="0" y="159"/>
              <a:ext cx="4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array</a:t>
              </a:r>
              <a:endParaRPr lang="zh-CN" altLang="en-US"/>
            </a:p>
          </p:txBody>
        </p:sp>
        <p:sp>
          <p:nvSpPr>
            <p:cNvPr id="42002" name="Text Box 30"/>
            <p:cNvSpPr>
              <a:spLocks noChangeArrowheads="1"/>
            </p:cNvSpPr>
            <p:nvPr/>
          </p:nvSpPr>
          <p:spPr bwMode="auto">
            <a:xfrm>
              <a:off x="622" y="0"/>
              <a:ext cx="10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int  array[10];</a:t>
              </a:r>
              <a:endParaRPr lang="zh-CN" altLang="en-US"/>
            </a:p>
          </p:txBody>
        </p:sp>
      </p:grpSp>
      <p:sp>
        <p:nvSpPr>
          <p:cNvPr id="42003" name="Rectangle 38"/>
          <p:cNvSpPr>
            <a:spLocks noChangeArrowheads="1"/>
          </p:cNvSpPr>
          <p:nvPr/>
        </p:nvSpPr>
        <p:spPr bwMode="auto">
          <a:xfrm>
            <a:off x="468313" y="260350"/>
            <a:ext cx="65532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rgbClr val="9900CC"/>
              </a:buClr>
              <a:buSzPct val="90000"/>
              <a:buFont typeface="Wingdings" pitchFamily="2" charset="2"/>
              <a:buChar char=""/>
            </a:pPr>
            <a:r>
              <a:rPr 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 </a:t>
            </a: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指针与二维数组</a:t>
            </a:r>
            <a:endParaRPr lang="zh-CN" altLang="en-US"/>
          </a:p>
        </p:txBody>
      </p:sp>
      <p:grpSp>
        <p:nvGrpSpPr>
          <p:cNvPr id="42004" name="Group 3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42005" name="Text Box 4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42006" name="Freeform 4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42007" name="Picture 43" descr="fgsdfg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4797425"/>
            <a:ext cx="647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008" name="Line 28"/>
          <p:cNvSpPr>
            <a:spLocks noChangeShapeType="1"/>
          </p:cNvSpPr>
          <p:nvPr/>
        </p:nvSpPr>
        <p:spPr bwMode="auto">
          <a:xfrm>
            <a:off x="6759575" y="3844925"/>
            <a:ext cx="530225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09" name="Text Box 29"/>
          <p:cNvSpPr>
            <a:spLocks noChangeArrowheads="1"/>
          </p:cNvSpPr>
          <p:nvPr/>
        </p:nvSpPr>
        <p:spPr bwMode="auto">
          <a:xfrm>
            <a:off x="6227763" y="3429000"/>
            <a:ext cx="9255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array+i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5"/>
          <p:cNvSpPr>
            <a:spLocks noChangeArrowheads="1"/>
          </p:cNvSpPr>
          <p:nvPr/>
        </p:nvSpPr>
        <p:spPr bwMode="auto">
          <a:xfrm>
            <a:off x="255588" y="490538"/>
            <a:ext cx="8620125" cy="89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43011" name="Text Box 16"/>
          <p:cNvSpPr>
            <a:spLocks noChangeArrowheads="1"/>
          </p:cNvSpPr>
          <p:nvPr/>
        </p:nvSpPr>
        <p:spPr bwMode="auto">
          <a:xfrm>
            <a:off x="395288" y="1012825"/>
            <a:ext cx="5040312" cy="40005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int a[3][4]={{0,1,2,3,4},{4,5,6,7},{8,9,11,12};</a:t>
            </a:r>
          </a:p>
        </p:txBody>
      </p:sp>
      <p:sp>
        <p:nvSpPr>
          <p:cNvPr id="43012" name="Rectangle 38"/>
          <p:cNvSpPr>
            <a:spLocks noChangeArrowheads="1"/>
          </p:cNvSpPr>
          <p:nvPr/>
        </p:nvSpPr>
        <p:spPr bwMode="auto">
          <a:xfrm>
            <a:off x="468313" y="260350"/>
            <a:ext cx="65532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spcBef>
                <a:spcPct val="20000"/>
              </a:spcBef>
              <a:buClr>
                <a:srgbClr val="9900CC"/>
              </a:buClr>
              <a:buSzPct val="90000"/>
            </a:pP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二维数组的地址</a:t>
            </a:r>
          </a:p>
        </p:txBody>
      </p:sp>
      <p:grpSp>
        <p:nvGrpSpPr>
          <p:cNvPr id="43013" name="Group 3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43014" name="Text Box 4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43015" name="Freeform 4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430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325" y="549275"/>
            <a:ext cx="2138363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7" name="矩形 1"/>
          <p:cNvSpPr>
            <a:spLocks noChangeArrowheads="1"/>
          </p:cNvSpPr>
          <p:nvPr/>
        </p:nvSpPr>
        <p:spPr bwMode="auto">
          <a:xfrm>
            <a:off x="220663" y="2238375"/>
            <a:ext cx="5214937" cy="1631950"/>
          </a:xfrm>
          <a:prstGeom prst="rect">
            <a:avLst/>
          </a:prstGeom>
          <a:noFill/>
          <a:ln w="9525" cmpd="sng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Ｃ语言允许把一个二维数组分解为多个一维数组来处理。因此数组</a:t>
            </a:r>
            <a:r>
              <a:rPr lang="en-US" sz="200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a </a:t>
            </a:r>
            <a:r>
              <a:rPr lang="zh-CN" altLang="en-US" sz="200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可分解为三个一维数组，即</a:t>
            </a:r>
            <a:r>
              <a:rPr lang="en-US" sz="200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a[0]</a:t>
            </a:r>
            <a:r>
              <a:rPr lang="zh-CN" altLang="en-US" sz="200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，</a:t>
            </a:r>
            <a:r>
              <a:rPr lang="en-US" sz="200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a[1]</a:t>
            </a:r>
            <a:r>
              <a:rPr lang="zh-CN" altLang="en-US" sz="200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，</a:t>
            </a:r>
            <a:r>
              <a:rPr lang="en-US" sz="200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a[2]</a:t>
            </a:r>
            <a:r>
              <a:rPr lang="zh-CN" altLang="en-US" sz="200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。每一个一维数组又含有四个元素。例如</a:t>
            </a:r>
            <a:r>
              <a:rPr lang="en-US" sz="200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a[0]</a:t>
            </a:r>
            <a:r>
              <a:rPr lang="zh-CN" altLang="en-US" sz="200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数组，含有</a:t>
            </a:r>
            <a:r>
              <a:rPr lang="en-US" sz="200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a[0][0],a[0][1],a[0][2],a[0][3]</a:t>
            </a:r>
            <a:endParaRPr lang="zh-CN" altLang="en-US" sz="2000">
              <a:solidFill>
                <a:srgbClr val="007A77"/>
              </a:solidFill>
              <a:latin typeface="隶书" pitchFamily="49" charset="-122"/>
              <a:ea typeface="隶书" pitchFamily="49" charset="-122"/>
              <a:sym typeface="隶书" pitchFamily="49" charset="-122"/>
            </a:endParaRPr>
          </a:p>
        </p:txBody>
      </p:sp>
      <p:pic>
        <p:nvPicPr>
          <p:cNvPr id="4301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2205038"/>
            <a:ext cx="3490912" cy="134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9" name="矩形 2"/>
          <p:cNvSpPr>
            <a:spLocks noChangeArrowheads="1"/>
          </p:cNvSpPr>
          <p:nvPr/>
        </p:nvSpPr>
        <p:spPr bwMode="auto">
          <a:xfrm>
            <a:off x="293688" y="4173538"/>
            <a:ext cx="5537200" cy="1631950"/>
          </a:xfrm>
          <a:prstGeom prst="rect">
            <a:avLst/>
          </a:prstGeom>
          <a:noFill/>
          <a:ln w="9525" cmpd="sng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数组及数组元素的地址表示如下：</a:t>
            </a:r>
          </a:p>
          <a:p>
            <a:r>
              <a:rPr lang="zh-CN" altLang="en-US" sz="200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从二维数组的角度来看，</a:t>
            </a:r>
            <a:r>
              <a:rPr lang="en-US" sz="200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a </a:t>
            </a:r>
            <a:r>
              <a:rPr lang="zh-CN" altLang="en-US" sz="200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是二维数组名，</a:t>
            </a:r>
            <a:r>
              <a:rPr lang="en-US" sz="200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a </a:t>
            </a:r>
            <a:r>
              <a:rPr lang="zh-CN" altLang="en-US" sz="200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代表整个二维数组的首地址，也是二维数组</a:t>
            </a:r>
            <a:r>
              <a:rPr lang="en-US" sz="200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0 </a:t>
            </a:r>
            <a:r>
              <a:rPr lang="zh-CN" altLang="en-US" sz="200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行的首地址，等于</a:t>
            </a:r>
            <a:r>
              <a:rPr lang="en-US" sz="200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1000</a:t>
            </a:r>
            <a:r>
              <a:rPr lang="zh-CN" altLang="en-US" sz="200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。</a:t>
            </a:r>
            <a:r>
              <a:rPr lang="en-US" sz="200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a+1 </a:t>
            </a:r>
            <a:r>
              <a:rPr lang="zh-CN" altLang="en-US" sz="200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代表第一行的首地址，等于</a:t>
            </a:r>
            <a:r>
              <a:rPr lang="en-US" sz="200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1008</a:t>
            </a:r>
            <a:r>
              <a:rPr lang="zh-CN" altLang="en-US" sz="200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。如图：</a:t>
            </a:r>
            <a:endParaRPr lang="zh-CN" altLang="en-US"/>
          </a:p>
        </p:txBody>
      </p:sp>
      <p:pic>
        <p:nvPicPr>
          <p:cNvPr id="430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288" y="4102100"/>
            <a:ext cx="3006725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83C79612-3028-486E-B82E-7A425E9A98FC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38</a:t>
            </a:fld>
            <a:endParaRPr lang="en-US" sz="1800">
              <a:sym typeface="Arial" pitchFamily="34" charset="0"/>
            </a:endParaRPr>
          </a:p>
        </p:txBody>
      </p:sp>
      <p:sp>
        <p:nvSpPr>
          <p:cNvPr id="44035" name="Rectangle 15"/>
          <p:cNvSpPr>
            <a:spLocks noChangeArrowheads="1"/>
          </p:cNvSpPr>
          <p:nvPr/>
        </p:nvSpPr>
        <p:spPr bwMode="auto">
          <a:xfrm>
            <a:off x="255588" y="490538"/>
            <a:ext cx="8620125" cy="89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44036" name="Rectangle 38"/>
          <p:cNvSpPr>
            <a:spLocks noChangeArrowheads="1"/>
          </p:cNvSpPr>
          <p:nvPr/>
        </p:nvSpPr>
        <p:spPr bwMode="auto">
          <a:xfrm>
            <a:off x="468313" y="260350"/>
            <a:ext cx="65532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spcBef>
                <a:spcPct val="20000"/>
              </a:spcBef>
              <a:buClr>
                <a:srgbClr val="9900CC"/>
              </a:buClr>
              <a:buSzPct val="90000"/>
            </a:pP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二维数组的地址</a:t>
            </a:r>
          </a:p>
        </p:txBody>
      </p:sp>
      <p:grpSp>
        <p:nvGrpSpPr>
          <p:cNvPr id="44037" name="Group 3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44038" name="Text Box 4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44039" name="Freeform 4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440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288" y="836613"/>
            <a:ext cx="3006725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4041" name="Group 8"/>
          <p:cNvGrpSpPr>
            <a:grpSpLocks/>
          </p:cNvGrpSpPr>
          <p:nvPr/>
        </p:nvGrpSpPr>
        <p:grpSpPr bwMode="auto">
          <a:xfrm>
            <a:off x="5784850" y="2636838"/>
            <a:ext cx="3359150" cy="3384550"/>
            <a:chOff x="0" y="0"/>
            <a:chExt cx="5290" cy="5329"/>
          </a:xfrm>
        </p:grpSpPr>
        <p:sp>
          <p:nvSpPr>
            <p:cNvPr id="44042" name="TextBox 32"/>
            <p:cNvSpPr>
              <a:spLocks noChangeArrowheads="1"/>
            </p:cNvSpPr>
            <p:nvPr/>
          </p:nvSpPr>
          <p:spPr bwMode="auto">
            <a:xfrm>
              <a:off x="2513" y="4797"/>
              <a:ext cx="1442" cy="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chemeClr val="tx2"/>
                  </a:solidFill>
                  <a:sym typeface="Arial" pitchFamily="34" charset="0"/>
                </a:rPr>
                <a:t>*(a+i)+2</a:t>
              </a:r>
            </a:p>
          </p:txBody>
        </p:sp>
        <p:grpSp>
          <p:nvGrpSpPr>
            <p:cNvPr id="44043" name="Group 10"/>
            <p:cNvGrpSpPr>
              <a:grpSpLocks/>
            </p:cNvGrpSpPr>
            <p:nvPr/>
          </p:nvGrpSpPr>
          <p:grpSpPr bwMode="auto">
            <a:xfrm>
              <a:off x="0" y="0"/>
              <a:ext cx="5290" cy="4994"/>
              <a:chOff x="0" y="0"/>
              <a:chExt cx="5290" cy="4994"/>
            </a:xfrm>
          </p:grpSpPr>
          <p:pic>
            <p:nvPicPr>
              <p:cNvPr id="44044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5050" cy="39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4045" name="组合 8"/>
              <p:cNvGrpSpPr>
                <a:grpSpLocks/>
              </p:cNvGrpSpPr>
              <p:nvPr/>
            </p:nvGrpSpPr>
            <p:grpSpPr bwMode="auto">
              <a:xfrm>
                <a:off x="698" y="3742"/>
                <a:ext cx="4592" cy="1253"/>
                <a:chOff x="0" y="0"/>
                <a:chExt cx="3022095" cy="795332"/>
              </a:xfrm>
            </p:grpSpPr>
            <p:grpSp>
              <p:nvGrpSpPr>
                <p:cNvPr id="44046" name="组合 6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745821" cy="795332"/>
                  <a:chOff x="0" y="0"/>
                  <a:chExt cx="745821" cy="795332"/>
                </a:xfrm>
              </p:grpSpPr>
              <p:cxnSp>
                <p:nvCxnSpPr>
                  <p:cNvPr id="44047" name="直接箭头连接符 4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414809" y="0"/>
                    <a:ext cx="1" cy="456778"/>
                  </a:xfrm>
                  <a:prstGeom prst="straightConnector1">
                    <a:avLst/>
                  </a:prstGeom>
                  <a:noFill/>
                  <a:ln w="19050" cmpd="sng">
                    <a:solidFill>
                      <a:schemeClr val="accent2"/>
                    </a:solidFill>
                    <a:round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sp>
                <p:nvSpPr>
                  <p:cNvPr id="44048" name="TextBox 5"/>
                  <p:cNvSpPr>
                    <a:spLocks noChangeArrowheads="1"/>
                  </p:cNvSpPr>
                  <p:nvPr/>
                </p:nvSpPr>
                <p:spPr bwMode="auto">
                  <a:xfrm>
                    <a:off x="0" y="456778"/>
                    <a:ext cx="745821" cy="3385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r>
                      <a:rPr lang="en-US" sz="1600">
                        <a:solidFill>
                          <a:schemeClr val="tx2"/>
                        </a:solidFill>
                        <a:sym typeface="Arial" pitchFamily="34" charset="0"/>
                      </a:rPr>
                      <a:t>*(a+i)</a:t>
                    </a:r>
                  </a:p>
                </p:txBody>
              </p:sp>
            </p:grpSp>
            <p:grpSp>
              <p:nvGrpSpPr>
                <p:cNvPr id="44049" name="组合 27"/>
                <p:cNvGrpSpPr>
                  <a:grpSpLocks/>
                </p:cNvGrpSpPr>
                <p:nvPr/>
              </p:nvGrpSpPr>
              <p:grpSpPr bwMode="auto">
                <a:xfrm>
                  <a:off x="597061" y="0"/>
                  <a:ext cx="989825" cy="795332"/>
                  <a:chOff x="0" y="0"/>
                  <a:chExt cx="989825" cy="795332"/>
                </a:xfrm>
              </p:grpSpPr>
              <p:cxnSp>
                <p:nvCxnSpPr>
                  <p:cNvPr id="44050" name="直接箭头连接符 28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93812" y="0"/>
                    <a:ext cx="1" cy="456778"/>
                  </a:xfrm>
                  <a:prstGeom prst="straightConnector1">
                    <a:avLst/>
                  </a:prstGeom>
                  <a:noFill/>
                  <a:ln w="19050" cmpd="sng">
                    <a:solidFill>
                      <a:schemeClr val="accent2"/>
                    </a:solidFill>
                    <a:round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sp>
                <p:nvSpPr>
                  <p:cNvPr id="44051" name="TextBox 2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456778"/>
                    <a:ext cx="989825" cy="3385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r>
                      <a:rPr lang="en-US" sz="1600">
                        <a:solidFill>
                          <a:schemeClr val="tx2"/>
                        </a:solidFill>
                        <a:sym typeface="Arial" pitchFamily="34" charset="0"/>
                      </a:rPr>
                      <a:t>*(a+i)+1</a:t>
                    </a:r>
                  </a:p>
                </p:txBody>
              </p:sp>
            </p:grpSp>
            <p:grpSp>
              <p:nvGrpSpPr>
                <p:cNvPr id="44052" name="组合 33"/>
                <p:cNvGrpSpPr>
                  <a:grpSpLocks/>
                </p:cNvGrpSpPr>
                <p:nvPr/>
              </p:nvGrpSpPr>
              <p:grpSpPr bwMode="auto">
                <a:xfrm>
                  <a:off x="1853300" y="0"/>
                  <a:ext cx="1168795" cy="795332"/>
                  <a:chOff x="0" y="0"/>
                  <a:chExt cx="1168795" cy="795332"/>
                </a:xfrm>
              </p:grpSpPr>
              <p:cxnSp>
                <p:nvCxnSpPr>
                  <p:cNvPr id="44053" name="直接箭头连接符 34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289701" y="0"/>
                    <a:ext cx="1" cy="456778"/>
                  </a:xfrm>
                  <a:prstGeom prst="straightConnector1">
                    <a:avLst/>
                  </a:prstGeom>
                  <a:noFill/>
                  <a:ln w="19050" cmpd="sng">
                    <a:solidFill>
                      <a:schemeClr val="accent2"/>
                    </a:solidFill>
                    <a:round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sp>
                <p:nvSpPr>
                  <p:cNvPr id="44054" name="TextBox 35"/>
                  <p:cNvSpPr>
                    <a:spLocks noChangeArrowheads="1"/>
                  </p:cNvSpPr>
                  <p:nvPr/>
                </p:nvSpPr>
                <p:spPr bwMode="auto">
                  <a:xfrm>
                    <a:off x="0" y="456778"/>
                    <a:ext cx="1168795" cy="3385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r>
                      <a:rPr lang="en-US" sz="1600">
                        <a:solidFill>
                          <a:schemeClr val="tx2"/>
                        </a:solidFill>
                        <a:sym typeface="Arial" pitchFamily="34" charset="0"/>
                      </a:rPr>
                      <a:t>*(a+i)+3</a:t>
                    </a:r>
                  </a:p>
                </p:txBody>
              </p:sp>
            </p:grpSp>
          </p:grpSp>
        </p:grpSp>
      </p:grpSp>
      <p:cxnSp>
        <p:nvCxnSpPr>
          <p:cNvPr id="44055" name="直接箭头连接符 31"/>
          <p:cNvCxnSpPr>
            <a:cxnSpLocks noChangeShapeType="1"/>
          </p:cNvCxnSpPr>
          <p:nvPr/>
        </p:nvCxnSpPr>
        <p:spPr bwMode="auto">
          <a:xfrm flipV="1">
            <a:off x="7743825" y="5013325"/>
            <a:ext cx="0" cy="669925"/>
          </a:xfrm>
          <a:prstGeom prst="straightConnector1">
            <a:avLst/>
          </a:prstGeom>
          <a:noFill/>
          <a:ln w="19050" cmpd="sng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56" name="Rectangle 16"/>
          <p:cNvSpPr>
            <a:spLocks noChangeArrowheads="1"/>
          </p:cNvSpPr>
          <p:nvPr/>
        </p:nvSpPr>
        <p:spPr bwMode="auto">
          <a:xfrm>
            <a:off x="255588" y="908050"/>
            <a:ext cx="5529262" cy="446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4">
              <a:spcBef>
                <a:spcPct val="20000"/>
              </a:spcBef>
              <a:buClr>
                <a:schemeClr val="hlink"/>
              </a:buClr>
              <a:buSzPct val="85000"/>
            </a:pPr>
            <a:r>
              <a:rPr lang="en-US" sz="2000" b="1">
                <a:solidFill>
                  <a:schemeClr val="accent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a</a:t>
            </a:r>
            <a:r>
              <a:rPr lang="zh-CN" altLang="en-US" sz="2000" b="1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：二维数组的首地址，即第</a:t>
            </a:r>
            <a:r>
              <a:rPr lang="en-US" sz="2000" b="1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0</a:t>
            </a:r>
            <a:r>
              <a:rPr lang="zh-CN" altLang="en-US" sz="2000" b="1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行的首地址</a:t>
            </a:r>
            <a:endParaRPr lang="en-US" sz="2000" b="1">
              <a:solidFill>
                <a:srgbClr val="007A77"/>
              </a:solidFill>
              <a:latin typeface="隶书" pitchFamily="49" charset="-122"/>
              <a:ea typeface="隶书" pitchFamily="49" charset="-122"/>
              <a:sym typeface="隶书" pitchFamily="49" charset="-122"/>
            </a:endParaRPr>
          </a:p>
          <a:p>
            <a:pPr marL="0" lvl="4">
              <a:spcBef>
                <a:spcPct val="20000"/>
              </a:spcBef>
              <a:buClr>
                <a:schemeClr val="hlink"/>
              </a:buClr>
              <a:buSzPct val="85000"/>
            </a:pPr>
            <a:r>
              <a:rPr lang="en-US" sz="2000" b="1">
                <a:solidFill>
                  <a:schemeClr val="accent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a+i</a:t>
            </a:r>
            <a:r>
              <a:rPr lang="zh-CN" altLang="en-US" sz="2000" b="1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：第</a:t>
            </a:r>
            <a:r>
              <a:rPr lang="en-US" sz="2000" b="1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i</a:t>
            </a:r>
            <a:r>
              <a:rPr lang="zh-CN" altLang="en-US" sz="2000" b="1">
                <a:solidFill>
                  <a:schemeClr val="accent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行</a:t>
            </a:r>
            <a:r>
              <a:rPr lang="zh-CN" altLang="en-US" sz="2000" b="1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的首地址</a:t>
            </a:r>
            <a:endParaRPr lang="en-US" sz="2000" b="1">
              <a:solidFill>
                <a:srgbClr val="007A77"/>
              </a:solidFill>
              <a:latin typeface="隶书" pitchFamily="49" charset="-122"/>
              <a:ea typeface="隶书" pitchFamily="49" charset="-122"/>
              <a:sym typeface="隶书" pitchFamily="49" charset="-122"/>
            </a:endParaRPr>
          </a:p>
          <a:p>
            <a:pPr marL="0" lvl="4">
              <a:spcBef>
                <a:spcPct val="20000"/>
              </a:spcBef>
              <a:buClr>
                <a:schemeClr val="hlink"/>
              </a:buClr>
              <a:buSzPct val="85000"/>
            </a:pPr>
            <a:r>
              <a:rPr lang="en-US" sz="2000" b="1">
                <a:solidFill>
                  <a:schemeClr val="accent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a[i]</a:t>
            </a:r>
            <a:r>
              <a:rPr lang="zh-CN" altLang="en-US" sz="2000" b="1">
                <a:solidFill>
                  <a:schemeClr val="accent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 = </a:t>
            </a:r>
            <a:r>
              <a:rPr lang="en-US" sz="2000" b="1">
                <a:solidFill>
                  <a:schemeClr val="accent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*(a+i)  </a:t>
            </a:r>
            <a:r>
              <a:rPr lang="zh-CN" altLang="en-US" sz="2000" b="1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第</a:t>
            </a:r>
            <a:r>
              <a:rPr lang="en-US" sz="2000" b="1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i</a:t>
            </a:r>
            <a:r>
              <a:rPr lang="zh-CN" altLang="en-US" sz="2000" b="1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行第</a:t>
            </a:r>
            <a:r>
              <a:rPr lang="en-US" sz="2000" b="1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0</a:t>
            </a:r>
            <a:r>
              <a:rPr lang="zh-CN" altLang="en-US" sz="2000" b="1">
                <a:solidFill>
                  <a:schemeClr val="accent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列</a:t>
            </a:r>
            <a:r>
              <a:rPr lang="zh-CN" altLang="en-US" sz="2000" b="1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的元素地址</a:t>
            </a:r>
          </a:p>
          <a:p>
            <a:pPr marL="0" lvl="4">
              <a:spcBef>
                <a:spcPct val="20000"/>
              </a:spcBef>
              <a:buClr>
                <a:schemeClr val="hlink"/>
              </a:buClr>
              <a:buSzPct val="85000"/>
            </a:pPr>
            <a:r>
              <a:rPr lang="en-US" sz="2000" b="1">
                <a:solidFill>
                  <a:schemeClr val="accent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a[i]+j</a:t>
            </a:r>
            <a:r>
              <a:rPr lang="zh-CN" altLang="en-US" sz="2000" b="1">
                <a:solidFill>
                  <a:schemeClr val="accent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 = </a:t>
            </a:r>
            <a:r>
              <a:rPr lang="en-US" sz="2000" b="1">
                <a:solidFill>
                  <a:schemeClr val="accent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*(a+i)+j  </a:t>
            </a:r>
            <a:r>
              <a:rPr lang="zh-CN" altLang="en-US" sz="2000" b="1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第</a:t>
            </a:r>
            <a:r>
              <a:rPr lang="en-US" sz="2000" b="1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i</a:t>
            </a:r>
            <a:r>
              <a:rPr lang="zh-CN" altLang="en-US" sz="2000" b="1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行第</a:t>
            </a:r>
            <a:r>
              <a:rPr lang="en-US" sz="2000" b="1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j</a:t>
            </a:r>
            <a:r>
              <a:rPr lang="zh-CN" altLang="en-US" sz="2000" b="1">
                <a:solidFill>
                  <a:schemeClr val="accent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列</a:t>
            </a:r>
            <a:r>
              <a:rPr lang="zh-CN" altLang="en-US" sz="2000" b="1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的元素地址</a:t>
            </a:r>
            <a:r>
              <a:rPr lang="zh-CN" altLang="en-US" sz="2000" b="1">
                <a:solidFill>
                  <a:schemeClr val="accent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*</a:t>
            </a:r>
            <a:r>
              <a:rPr lang="en-US" sz="2000" b="1">
                <a:solidFill>
                  <a:schemeClr val="accent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(a[i]+j) </a:t>
            </a:r>
            <a:r>
              <a:rPr lang="zh-CN" altLang="en-US" sz="2000" b="1">
                <a:solidFill>
                  <a:schemeClr val="accent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= </a:t>
            </a:r>
            <a:r>
              <a:rPr lang="en-US" sz="2000" b="1">
                <a:solidFill>
                  <a:schemeClr val="accent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*(*(a+i)+j) </a:t>
            </a:r>
            <a:r>
              <a:rPr lang="zh-CN" altLang="en-US" sz="2000" b="1">
                <a:solidFill>
                  <a:schemeClr val="accent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=</a:t>
            </a:r>
            <a:r>
              <a:rPr lang="en-US" sz="2000" b="1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 </a:t>
            </a:r>
            <a:r>
              <a:rPr lang="en-US" sz="2000" b="1">
                <a:solidFill>
                  <a:schemeClr val="accent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a[i][j]</a:t>
            </a:r>
            <a:endParaRPr lang="zh-CN" altLang="en-US" sz="2000" b="1">
              <a:solidFill>
                <a:schemeClr val="accent2"/>
              </a:solidFill>
              <a:latin typeface="隶书" pitchFamily="49" charset="-122"/>
              <a:ea typeface="隶书" pitchFamily="49" charset="-122"/>
              <a:sym typeface="隶书" pitchFamily="49" charset="-122"/>
            </a:endParaRPr>
          </a:p>
          <a:p>
            <a:pPr marL="0" lvl="3"/>
            <a:endParaRPr lang="zh-CN" altLang="en-US" sz="2000">
              <a:solidFill>
                <a:srgbClr val="007A77"/>
              </a:solidFill>
              <a:latin typeface="隶书" pitchFamily="49" charset="-122"/>
              <a:ea typeface="隶书" pitchFamily="49" charset="-122"/>
              <a:sym typeface="隶书" pitchFamily="49" charset="-122"/>
            </a:endParaRPr>
          </a:p>
          <a:p>
            <a:pPr marL="0" lvl="3"/>
            <a:r>
              <a:rPr lang="en-US" sz="200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a+i=&amp;a[i]=a[i]=*(a+i) =&amp;a[i][0]  </a:t>
            </a:r>
          </a:p>
          <a:p>
            <a:pPr marL="0" lvl="3"/>
            <a:r>
              <a:rPr lang="zh-CN" altLang="en-US" sz="2000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值相等，含义不同</a:t>
            </a:r>
            <a:endParaRPr lang="en-US" sz="2000" b="1">
              <a:solidFill>
                <a:schemeClr val="accent2"/>
              </a:solidFill>
              <a:latin typeface="隶书" pitchFamily="49" charset="-122"/>
              <a:ea typeface="隶书" pitchFamily="49" charset="-122"/>
              <a:sym typeface="隶书" pitchFamily="49" charset="-122"/>
            </a:endParaRPr>
          </a:p>
          <a:p>
            <a:pPr marL="0" lvl="4">
              <a:lnSpc>
                <a:spcPct val="150000"/>
              </a:lnSpc>
              <a:spcBef>
                <a:spcPct val="40000"/>
              </a:spcBef>
            </a:pPr>
            <a:r>
              <a:rPr lang="en-US" sz="2000" b="1">
                <a:solidFill>
                  <a:schemeClr val="accent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a+i </a:t>
            </a:r>
            <a:r>
              <a:rPr lang="zh-CN" altLang="en-US" sz="2000" b="1">
                <a:solidFill>
                  <a:schemeClr val="accent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=</a:t>
            </a:r>
            <a:r>
              <a:rPr lang="en-US" sz="2000" b="1">
                <a:solidFill>
                  <a:schemeClr val="accent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 &amp;a[i] </a:t>
            </a:r>
            <a:r>
              <a:rPr lang="zh-CN" altLang="en-US" sz="2000" b="1">
                <a:solidFill>
                  <a:schemeClr val="accent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   表示第</a:t>
            </a:r>
            <a:r>
              <a:rPr lang="en-US" sz="2000" b="1">
                <a:solidFill>
                  <a:schemeClr val="accent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i</a:t>
            </a:r>
            <a:r>
              <a:rPr lang="zh-CN" altLang="en-US" sz="2000" b="1">
                <a:solidFill>
                  <a:schemeClr val="accent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行首地址，指向行</a:t>
            </a:r>
            <a:endParaRPr lang="en-US" sz="2000" b="1">
              <a:solidFill>
                <a:srgbClr val="669900"/>
              </a:solidFill>
              <a:latin typeface="隶书" pitchFamily="49" charset="-122"/>
              <a:ea typeface="隶书" pitchFamily="49" charset="-122"/>
              <a:sym typeface="隶书" pitchFamily="49" charset="-122"/>
            </a:endParaRPr>
          </a:p>
          <a:p>
            <a:pPr marL="0" lvl="4">
              <a:spcBef>
                <a:spcPct val="40000"/>
              </a:spcBef>
            </a:pPr>
            <a:r>
              <a:rPr lang="en-US" sz="2000" b="1">
                <a:solidFill>
                  <a:srgbClr val="6699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a[i] </a:t>
            </a:r>
            <a:r>
              <a:rPr lang="zh-CN" altLang="en-US" sz="2000" b="1">
                <a:solidFill>
                  <a:srgbClr val="6699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=</a:t>
            </a:r>
            <a:r>
              <a:rPr lang="en-US" sz="2000" b="1">
                <a:solidFill>
                  <a:srgbClr val="6699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 *(a+i) </a:t>
            </a:r>
            <a:r>
              <a:rPr lang="zh-CN" altLang="en-US" sz="2000" b="1">
                <a:solidFill>
                  <a:srgbClr val="6699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=</a:t>
            </a:r>
            <a:r>
              <a:rPr lang="en-US" sz="2000" b="1">
                <a:solidFill>
                  <a:srgbClr val="6699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 &amp;a[i][0] </a:t>
            </a:r>
            <a:endParaRPr lang="zh-CN" altLang="en-US" sz="2000" b="1">
              <a:solidFill>
                <a:srgbClr val="669900"/>
              </a:solidFill>
              <a:latin typeface="隶书" pitchFamily="49" charset="-122"/>
              <a:ea typeface="隶书" pitchFamily="49" charset="-122"/>
              <a:sym typeface="隶书" pitchFamily="49" charset="-122"/>
            </a:endParaRPr>
          </a:p>
          <a:p>
            <a:pPr marL="0" lvl="4">
              <a:spcBef>
                <a:spcPct val="40000"/>
              </a:spcBef>
            </a:pPr>
            <a:r>
              <a:rPr lang="zh-CN" altLang="en-US" sz="2000" b="1">
                <a:solidFill>
                  <a:srgbClr val="FF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表示第</a:t>
            </a:r>
            <a:r>
              <a:rPr lang="en-US" sz="2000" b="1">
                <a:solidFill>
                  <a:srgbClr val="FF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i</a:t>
            </a:r>
            <a:r>
              <a:rPr lang="zh-CN" altLang="en-US" sz="2000" b="1">
                <a:solidFill>
                  <a:srgbClr val="FF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行第</a:t>
            </a:r>
            <a:r>
              <a:rPr lang="en-US" sz="2000" b="1">
                <a:solidFill>
                  <a:srgbClr val="FF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0</a:t>
            </a:r>
            <a:r>
              <a:rPr lang="zh-CN" altLang="en-US" sz="2000" b="1">
                <a:solidFill>
                  <a:srgbClr val="FF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列元素地址，指向列</a:t>
            </a:r>
            <a:endParaRPr lang="zh-CN" altLang="en-US"/>
          </a:p>
        </p:txBody>
      </p:sp>
      <p:sp>
        <p:nvSpPr>
          <p:cNvPr id="44057" name="TextBox 7"/>
          <p:cNvSpPr>
            <a:spLocks noChangeArrowheads="1"/>
          </p:cNvSpPr>
          <p:nvPr/>
        </p:nvSpPr>
        <p:spPr bwMode="auto">
          <a:xfrm>
            <a:off x="6300788" y="6021388"/>
            <a:ext cx="2589212" cy="338137"/>
          </a:xfrm>
          <a:prstGeom prst="rect">
            <a:avLst/>
          </a:prstGeom>
          <a:solidFill>
            <a:srgbClr val="D1C5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>
                <a:solidFill>
                  <a:schemeClr val="tx2"/>
                </a:solidFill>
                <a:sym typeface="Arial" pitchFamily="34" charset="0"/>
              </a:rPr>
              <a:t>a[i]   a[i]+1  a[i]+2   a[i]+3</a:t>
            </a:r>
          </a:p>
        </p:txBody>
      </p:sp>
      <p:sp>
        <p:nvSpPr>
          <p:cNvPr id="44058" name="TextBox 10"/>
          <p:cNvSpPr>
            <a:spLocks noChangeArrowheads="1"/>
          </p:cNvSpPr>
          <p:nvPr/>
        </p:nvSpPr>
        <p:spPr bwMode="auto">
          <a:xfrm>
            <a:off x="266700" y="5013325"/>
            <a:ext cx="551815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a</a:t>
            </a:r>
            <a:r>
              <a:rPr lang="zh-CN" altLang="en-US" sz="200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是地址的地址，需要两次取值才可以得到通常的数值。如</a:t>
            </a:r>
            <a:r>
              <a:rPr lang="en-US" sz="200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,</a:t>
            </a:r>
            <a:r>
              <a:rPr lang="zh-CN" altLang="en-US" sz="200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**</a:t>
            </a:r>
            <a:r>
              <a:rPr lang="en-US" sz="200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a=a[0][0]</a:t>
            </a:r>
            <a:endParaRPr lang="zh-CN" altLang="en-US" sz="2000">
              <a:solidFill>
                <a:srgbClr val="007A77"/>
              </a:solidFill>
              <a:latin typeface="隶书" pitchFamily="49" charset="-122"/>
              <a:ea typeface="隶书" pitchFamily="49" charset="-122"/>
              <a:sym typeface="隶书" pitchFamily="49" charset="-122"/>
            </a:endParaRPr>
          </a:p>
          <a:p>
            <a:r>
              <a:rPr lang="zh-CN" altLang="en-US" sz="200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对行地址进行一次指针运算就称为列地址，而对列地址进行一次取地址运算就称为行地址。如，第</a:t>
            </a:r>
            <a:r>
              <a:rPr lang="en-US" sz="200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1</a:t>
            </a:r>
            <a:r>
              <a:rPr lang="zh-CN" altLang="en-US" sz="200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行</a:t>
            </a:r>
            <a:r>
              <a:rPr lang="en-US" sz="200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:a+1, </a:t>
            </a:r>
            <a:r>
              <a:rPr lang="zh-CN" altLang="en-US" sz="200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而</a:t>
            </a:r>
            <a:r>
              <a:rPr lang="en-US" sz="200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*(a+1)</a:t>
            </a:r>
            <a:r>
              <a:rPr lang="zh-CN" altLang="en-US" sz="200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表示第</a:t>
            </a:r>
            <a:r>
              <a:rPr lang="en-US" sz="200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1</a:t>
            </a:r>
            <a:r>
              <a:rPr lang="zh-CN" altLang="en-US" sz="200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行第</a:t>
            </a:r>
            <a:r>
              <a:rPr lang="en-US" sz="200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1</a:t>
            </a:r>
            <a:r>
              <a:rPr lang="zh-CN" altLang="en-US" sz="200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列地址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46BF5E18-0D89-45EC-91F8-8582AC21F186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39</a:t>
            </a:fld>
            <a:endParaRPr lang="en-US" sz="1800">
              <a:sym typeface="Arial" pitchFamily="34" charset="0"/>
            </a:endParaRPr>
          </a:p>
        </p:txBody>
      </p:sp>
      <p:sp>
        <p:nvSpPr>
          <p:cNvPr id="45059" name="Rectangle 16"/>
          <p:cNvSpPr>
            <a:spLocks noChangeArrowheads="1"/>
          </p:cNvSpPr>
          <p:nvPr/>
        </p:nvSpPr>
        <p:spPr bwMode="auto">
          <a:xfrm>
            <a:off x="207963" y="1498600"/>
            <a:ext cx="7532687" cy="3298825"/>
          </a:xfrm>
          <a:prstGeom prst="rect">
            <a:avLst/>
          </a:prstGeom>
          <a:solidFill>
            <a:srgbClr val="FFFFFF"/>
          </a:solidFill>
          <a:ln w="28575" cmpd="sng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45060" name="Line 17"/>
          <p:cNvSpPr>
            <a:spLocks noChangeShapeType="1"/>
          </p:cNvSpPr>
          <p:nvPr/>
        </p:nvSpPr>
        <p:spPr bwMode="auto">
          <a:xfrm>
            <a:off x="193675" y="1939925"/>
            <a:ext cx="7531100" cy="0"/>
          </a:xfrm>
          <a:prstGeom prst="line">
            <a:avLst/>
          </a:prstGeom>
          <a:noFill/>
          <a:ln w="9525" cmpd="sng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1" name="Text Box 18"/>
          <p:cNvSpPr>
            <a:spLocks noChangeArrowheads="1"/>
          </p:cNvSpPr>
          <p:nvPr/>
        </p:nvSpPr>
        <p:spPr bwMode="auto">
          <a:xfrm>
            <a:off x="935038" y="1492250"/>
            <a:ext cx="11969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表示形式</a:t>
            </a:r>
            <a:endParaRPr lang="zh-CN" altLang="en-US"/>
          </a:p>
        </p:txBody>
      </p:sp>
      <p:sp>
        <p:nvSpPr>
          <p:cNvPr id="45062" name="Text Box 19"/>
          <p:cNvSpPr>
            <a:spLocks noChangeArrowheads="1"/>
          </p:cNvSpPr>
          <p:nvPr/>
        </p:nvSpPr>
        <p:spPr bwMode="auto">
          <a:xfrm>
            <a:off x="4284663" y="1527175"/>
            <a:ext cx="6905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含义</a:t>
            </a:r>
            <a:endParaRPr lang="zh-CN" altLang="en-US"/>
          </a:p>
        </p:txBody>
      </p:sp>
      <p:sp>
        <p:nvSpPr>
          <p:cNvPr id="45063" name="Text Box 20"/>
          <p:cNvSpPr>
            <a:spLocks noChangeArrowheads="1"/>
          </p:cNvSpPr>
          <p:nvPr/>
        </p:nvSpPr>
        <p:spPr bwMode="auto">
          <a:xfrm>
            <a:off x="6530975" y="1511300"/>
            <a:ext cx="690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地址</a:t>
            </a:r>
            <a:endParaRPr lang="zh-CN" altLang="en-US"/>
          </a:p>
        </p:txBody>
      </p:sp>
      <p:sp>
        <p:nvSpPr>
          <p:cNvPr id="45064" name="Line 21"/>
          <p:cNvSpPr>
            <a:spLocks noChangeShapeType="1"/>
          </p:cNvSpPr>
          <p:nvPr/>
        </p:nvSpPr>
        <p:spPr bwMode="auto">
          <a:xfrm>
            <a:off x="6357938" y="1450975"/>
            <a:ext cx="0" cy="3281363"/>
          </a:xfrm>
          <a:prstGeom prst="line">
            <a:avLst/>
          </a:prstGeom>
          <a:noFill/>
          <a:ln w="9525" cmpd="sng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5" name="Line 22"/>
          <p:cNvSpPr>
            <a:spLocks noChangeShapeType="1"/>
          </p:cNvSpPr>
          <p:nvPr/>
        </p:nvSpPr>
        <p:spPr bwMode="auto">
          <a:xfrm>
            <a:off x="193675" y="2433638"/>
            <a:ext cx="7515225" cy="0"/>
          </a:xfrm>
          <a:prstGeom prst="line">
            <a:avLst/>
          </a:prstGeom>
          <a:noFill/>
          <a:ln w="9525" cmpd="sng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6" name="Text Box 23"/>
          <p:cNvSpPr>
            <a:spLocks noChangeArrowheads="1"/>
          </p:cNvSpPr>
          <p:nvPr/>
        </p:nvSpPr>
        <p:spPr bwMode="auto">
          <a:xfrm>
            <a:off x="358775" y="1968500"/>
            <a:ext cx="1152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a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，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&amp;a[0]</a:t>
            </a:r>
          </a:p>
        </p:txBody>
      </p:sp>
      <p:sp>
        <p:nvSpPr>
          <p:cNvPr id="45067" name="Text Box 24"/>
          <p:cNvSpPr>
            <a:spLocks noChangeArrowheads="1"/>
          </p:cNvSpPr>
          <p:nvPr/>
        </p:nvSpPr>
        <p:spPr bwMode="auto">
          <a:xfrm>
            <a:off x="3708400" y="2003425"/>
            <a:ext cx="2654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数组首地址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,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第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0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行地址</a:t>
            </a:r>
          </a:p>
        </p:txBody>
      </p:sp>
      <p:sp>
        <p:nvSpPr>
          <p:cNvPr id="45068" name="Text Box 25"/>
          <p:cNvSpPr>
            <a:spLocks noChangeArrowheads="1"/>
          </p:cNvSpPr>
          <p:nvPr/>
        </p:nvSpPr>
        <p:spPr bwMode="auto">
          <a:xfrm>
            <a:off x="203200" y="2481263"/>
            <a:ext cx="2784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a[0],*(a+0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),*a,&amp;a[0][0]</a:t>
            </a:r>
          </a:p>
        </p:txBody>
      </p:sp>
      <p:sp>
        <p:nvSpPr>
          <p:cNvPr id="45069" name="Line 26"/>
          <p:cNvSpPr>
            <a:spLocks noChangeShapeType="1"/>
          </p:cNvSpPr>
          <p:nvPr/>
        </p:nvSpPr>
        <p:spPr bwMode="auto">
          <a:xfrm>
            <a:off x="193675" y="2909888"/>
            <a:ext cx="7531100" cy="0"/>
          </a:xfrm>
          <a:prstGeom prst="line">
            <a:avLst/>
          </a:prstGeom>
          <a:noFill/>
          <a:ln w="9525" cmpd="sng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70" name="Text Box 27"/>
          <p:cNvSpPr>
            <a:spLocks noChangeArrowheads="1"/>
          </p:cNvSpPr>
          <p:nvPr/>
        </p:nvSpPr>
        <p:spPr bwMode="auto">
          <a:xfrm>
            <a:off x="3716338" y="2517775"/>
            <a:ext cx="24653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第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0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行第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0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列元素地址</a:t>
            </a:r>
            <a:endParaRPr lang="zh-CN" altLang="en-US"/>
          </a:p>
        </p:txBody>
      </p:sp>
      <p:sp>
        <p:nvSpPr>
          <p:cNvPr id="45071" name="Line 28"/>
          <p:cNvSpPr>
            <a:spLocks noChangeShapeType="1"/>
          </p:cNvSpPr>
          <p:nvPr/>
        </p:nvSpPr>
        <p:spPr bwMode="auto">
          <a:xfrm>
            <a:off x="207963" y="3386138"/>
            <a:ext cx="7532687" cy="0"/>
          </a:xfrm>
          <a:prstGeom prst="line">
            <a:avLst/>
          </a:prstGeom>
          <a:noFill/>
          <a:ln w="9525" cmpd="sng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72" name="Text Box 29"/>
          <p:cNvSpPr>
            <a:spLocks noChangeArrowheads="1"/>
          </p:cNvSpPr>
          <p:nvPr/>
        </p:nvSpPr>
        <p:spPr bwMode="auto">
          <a:xfrm>
            <a:off x="269875" y="2903538"/>
            <a:ext cx="1422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a+1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，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&amp;a[1]</a:t>
            </a:r>
          </a:p>
        </p:txBody>
      </p:sp>
      <p:sp>
        <p:nvSpPr>
          <p:cNvPr id="45073" name="Text Box 30"/>
          <p:cNvSpPr>
            <a:spLocks noChangeArrowheads="1"/>
          </p:cNvSpPr>
          <p:nvPr/>
        </p:nvSpPr>
        <p:spPr bwMode="auto">
          <a:xfrm>
            <a:off x="3771900" y="2974975"/>
            <a:ext cx="15763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第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1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行首地址</a:t>
            </a:r>
            <a:endParaRPr lang="zh-CN" altLang="en-US"/>
          </a:p>
        </p:txBody>
      </p:sp>
      <p:sp>
        <p:nvSpPr>
          <p:cNvPr id="45074" name="Line 31"/>
          <p:cNvSpPr>
            <a:spLocks noChangeShapeType="1"/>
          </p:cNvSpPr>
          <p:nvPr/>
        </p:nvSpPr>
        <p:spPr bwMode="auto">
          <a:xfrm>
            <a:off x="223838" y="3827463"/>
            <a:ext cx="7516812" cy="0"/>
          </a:xfrm>
          <a:prstGeom prst="line">
            <a:avLst/>
          </a:prstGeom>
          <a:noFill/>
          <a:ln w="9525" cmpd="sng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75" name="Text Box 32"/>
          <p:cNvSpPr>
            <a:spLocks noChangeArrowheads="1"/>
          </p:cNvSpPr>
          <p:nvPr/>
        </p:nvSpPr>
        <p:spPr bwMode="auto">
          <a:xfrm>
            <a:off x="288925" y="3433763"/>
            <a:ext cx="1330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a[1],*(a+1)</a:t>
            </a:r>
            <a:endParaRPr lang="zh-CN" altLang="en-US"/>
          </a:p>
        </p:txBody>
      </p:sp>
      <p:sp>
        <p:nvSpPr>
          <p:cNvPr id="45076" name="Text Box 33"/>
          <p:cNvSpPr>
            <a:spLocks noChangeArrowheads="1"/>
          </p:cNvSpPr>
          <p:nvPr/>
        </p:nvSpPr>
        <p:spPr bwMode="auto">
          <a:xfrm>
            <a:off x="3716338" y="3375025"/>
            <a:ext cx="24653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第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1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行第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0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列元素地址</a:t>
            </a:r>
            <a:endParaRPr lang="zh-CN" altLang="en-US"/>
          </a:p>
        </p:txBody>
      </p:sp>
      <p:sp>
        <p:nvSpPr>
          <p:cNvPr id="45077" name="Line 34"/>
          <p:cNvSpPr>
            <a:spLocks noChangeShapeType="1"/>
          </p:cNvSpPr>
          <p:nvPr/>
        </p:nvSpPr>
        <p:spPr bwMode="auto">
          <a:xfrm>
            <a:off x="207963" y="4286250"/>
            <a:ext cx="7532687" cy="0"/>
          </a:xfrm>
          <a:prstGeom prst="line">
            <a:avLst/>
          </a:prstGeom>
          <a:noFill/>
          <a:ln w="9525" cmpd="sng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78" name="Text Box 35"/>
          <p:cNvSpPr>
            <a:spLocks noChangeArrowheads="1"/>
          </p:cNvSpPr>
          <p:nvPr/>
        </p:nvSpPr>
        <p:spPr bwMode="auto">
          <a:xfrm>
            <a:off x="271463" y="3873500"/>
            <a:ext cx="32210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a[1]+2,*(a+1)+2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,&amp;a[1][2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] </a:t>
            </a:r>
          </a:p>
        </p:txBody>
      </p:sp>
      <p:sp>
        <p:nvSpPr>
          <p:cNvPr id="45079" name="Text Box 36"/>
          <p:cNvSpPr>
            <a:spLocks noChangeArrowheads="1"/>
          </p:cNvSpPr>
          <p:nvPr/>
        </p:nvSpPr>
        <p:spPr bwMode="auto">
          <a:xfrm>
            <a:off x="3716338" y="3852863"/>
            <a:ext cx="24653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第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1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行第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列元素地址</a:t>
            </a:r>
            <a:endParaRPr lang="zh-CN" altLang="en-US"/>
          </a:p>
        </p:txBody>
      </p:sp>
      <p:sp>
        <p:nvSpPr>
          <p:cNvPr id="45080" name="Text Box 37"/>
          <p:cNvSpPr>
            <a:spLocks noChangeArrowheads="1"/>
          </p:cNvSpPr>
          <p:nvPr/>
        </p:nvSpPr>
        <p:spPr bwMode="auto">
          <a:xfrm>
            <a:off x="266700" y="4344988"/>
            <a:ext cx="322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*(a[1]+2),*(*(a+1)+2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),a[1][2]</a:t>
            </a:r>
            <a:endParaRPr lang="zh-CN" altLang="en-US"/>
          </a:p>
        </p:txBody>
      </p:sp>
      <p:sp>
        <p:nvSpPr>
          <p:cNvPr id="45081" name="Text Box 38"/>
          <p:cNvSpPr>
            <a:spLocks noChangeArrowheads="1"/>
          </p:cNvSpPr>
          <p:nvPr/>
        </p:nvSpPr>
        <p:spPr bwMode="auto">
          <a:xfrm>
            <a:off x="3716338" y="4322763"/>
            <a:ext cx="2241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第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1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行第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列</a:t>
            </a:r>
            <a:r>
              <a:rPr lang="zh-CN" altLang="en-US" sz="2000" b="1">
                <a:solidFill>
                  <a:srgbClr val="FF0000"/>
                </a:solidFill>
                <a:sym typeface="Arial" pitchFamily="34" charset="0"/>
              </a:rPr>
              <a:t>元素值</a:t>
            </a:r>
            <a:endParaRPr lang="zh-CN" altLang="en-US"/>
          </a:p>
        </p:txBody>
      </p:sp>
      <p:sp>
        <p:nvSpPr>
          <p:cNvPr id="45082" name="Text Box 39"/>
          <p:cNvSpPr>
            <a:spLocks noChangeArrowheads="1"/>
          </p:cNvSpPr>
          <p:nvPr/>
        </p:nvSpPr>
        <p:spPr bwMode="auto">
          <a:xfrm>
            <a:off x="6542088" y="2005013"/>
            <a:ext cx="6889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2000</a:t>
            </a:r>
            <a:endParaRPr lang="zh-CN" altLang="en-US"/>
          </a:p>
        </p:txBody>
      </p:sp>
      <p:sp>
        <p:nvSpPr>
          <p:cNvPr id="45083" name="Text Box 40"/>
          <p:cNvSpPr>
            <a:spLocks noChangeArrowheads="1"/>
          </p:cNvSpPr>
          <p:nvPr/>
        </p:nvSpPr>
        <p:spPr bwMode="auto">
          <a:xfrm>
            <a:off x="6542088" y="2439988"/>
            <a:ext cx="6889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2000</a:t>
            </a:r>
            <a:endParaRPr lang="zh-CN" altLang="en-US"/>
          </a:p>
        </p:txBody>
      </p:sp>
      <p:sp>
        <p:nvSpPr>
          <p:cNvPr id="45084" name="Text Box 41"/>
          <p:cNvSpPr>
            <a:spLocks noChangeArrowheads="1"/>
          </p:cNvSpPr>
          <p:nvPr/>
        </p:nvSpPr>
        <p:spPr bwMode="auto">
          <a:xfrm>
            <a:off x="6542088" y="2898775"/>
            <a:ext cx="6889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2008</a:t>
            </a:r>
            <a:endParaRPr lang="zh-CN" altLang="en-US"/>
          </a:p>
        </p:txBody>
      </p:sp>
      <p:sp>
        <p:nvSpPr>
          <p:cNvPr id="45085" name="Text Box 42"/>
          <p:cNvSpPr>
            <a:spLocks noChangeArrowheads="1"/>
          </p:cNvSpPr>
          <p:nvPr/>
        </p:nvSpPr>
        <p:spPr bwMode="auto">
          <a:xfrm>
            <a:off x="6542088" y="3355975"/>
            <a:ext cx="6889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2008</a:t>
            </a:r>
            <a:endParaRPr lang="zh-CN" altLang="en-US"/>
          </a:p>
        </p:txBody>
      </p:sp>
      <p:sp>
        <p:nvSpPr>
          <p:cNvPr id="45086" name="Text Box 43"/>
          <p:cNvSpPr>
            <a:spLocks noChangeArrowheads="1"/>
          </p:cNvSpPr>
          <p:nvPr/>
        </p:nvSpPr>
        <p:spPr bwMode="auto">
          <a:xfrm>
            <a:off x="6542088" y="3779838"/>
            <a:ext cx="6889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2012</a:t>
            </a:r>
            <a:endParaRPr lang="zh-CN" altLang="en-US"/>
          </a:p>
        </p:txBody>
      </p:sp>
      <p:sp>
        <p:nvSpPr>
          <p:cNvPr id="45087" name="Text Box 44"/>
          <p:cNvSpPr>
            <a:spLocks noChangeArrowheads="1"/>
          </p:cNvSpPr>
          <p:nvPr/>
        </p:nvSpPr>
        <p:spPr bwMode="auto">
          <a:xfrm>
            <a:off x="6557963" y="4332288"/>
            <a:ext cx="4365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13</a:t>
            </a:r>
            <a:endParaRPr lang="zh-CN" altLang="en-US"/>
          </a:p>
        </p:txBody>
      </p:sp>
      <p:sp>
        <p:nvSpPr>
          <p:cNvPr id="45088" name="Line 45"/>
          <p:cNvSpPr>
            <a:spLocks noChangeShapeType="1"/>
          </p:cNvSpPr>
          <p:nvPr/>
        </p:nvSpPr>
        <p:spPr bwMode="auto">
          <a:xfrm>
            <a:off x="3708400" y="1492250"/>
            <a:ext cx="0" cy="3298825"/>
          </a:xfrm>
          <a:prstGeom prst="line">
            <a:avLst/>
          </a:prstGeom>
          <a:noFill/>
          <a:ln w="9525" cmpd="sng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89" name="Rectangle 46"/>
          <p:cNvSpPr>
            <a:spLocks noChangeArrowheads="1"/>
          </p:cNvSpPr>
          <p:nvPr/>
        </p:nvSpPr>
        <p:spPr bwMode="auto">
          <a:xfrm>
            <a:off x="1887538" y="279400"/>
            <a:ext cx="5276850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zh-CN" altLang="en-US" sz="40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指向多维数组的指针</a:t>
            </a:r>
          </a:p>
        </p:txBody>
      </p:sp>
      <p:grpSp>
        <p:nvGrpSpPr>
          <p:cNvPr id="45090" name="Group 53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45091" name="Text Box 54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45092" name="Freeform 55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5093" name="矩形 1"/>
          <p:cNvSpPr>
            <a:spLocks noChangeArrowheads="1"/>
          </p:cNvSpPr>
          <p:nvPr/>
        </p:nvSpPr>
        <p:spPr bwMode="auto">
          <a:xfrm>
            <a:off x="342900" y="893763"/>
            <a:ext cx="16017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int  a[3][4];</a:t>
            </a:r>
            <a:endParaRPr lang="zh-CN" altLang="en-US"/>
          </a:p>
        </p:txBody>
      </p:sp>
      <p:sp>
        <p:nvSpPr>
          <p:cNvPr id="45094" name="TextBox 3"/>
          <p:cNvSpPr>
            <a:spLocks noChangeArrowheads="1"/>
          </p:cNvSpPr>
          <p:nvPr/>
        </p:nvSpPr>
        <p:spPr bwMode="auto">
          <a:xfrm>
            <a:off x="7740650" y="1517650"/>
            <a:ext cx="936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类型</a:t>
            </a:r>
            <a:endParaRPr lang="zh-CN" altLang="en-US"/>
          </a:p>
        </p:txBody>
      </p:sp>
      <p:sp>
        <p:nvSpPr>
          <p:cNvPr id="45095" name="TextBox 49"/>
          <p:cNvSpPr>
            <a:spLocks noChangeArrowheads="1"/>
          </p:cNvSpPr>
          <p:nvPr/>
        </p:nvSpPr>
        <p:spPr bwMode="auto">
          <a:xfrm>
            <a:off x="7812088" y="2020888"/>
            <a:ext cx="1065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行地址</a:t>
            </a:r>
            <a:endParaRPr lang="zh-CN" altLang="en-US"/>
          </a:p>
        </p:txBody>
      </p:sp>
      <p:sp>
        <p:nvSpPr>
          <p:cNvPr id="45096" name="TextBox 50"/>
          <p:cNvSpPr>
            <a:spLocks noChangeArrowheads="1"/>
          </p:cNvSpPr>
          <p:nvPr/>
        </p:nvSpPr>
        <p:spPr bwMode="auto">
          <a:xfrm>
            <a:off x="7812088" y="2452688"/>
            <a:ext cx="1065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列地址</a:t>
            </a:r>
          </a:p>
        </p:txBody>
      </p:sp>
      <p:sp>
        <p:nvSpPr>
          <p:cNvPr id="45097" name="TextBox 51"/>
          <p:cNvSpPr>
            <a:spLocks noChangeArrowheads="1"/>
          </p:cNvSpPr>
          <p:nvPr/>
        </p:nvSpPr>
        <p:spPr bwMode="auto">
          <a:xfrm>
            <a:off x="7812088" y="2957513"/>
            <a:ext cx="1065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行地址</a:t>
            </a:r>
            <a:endParaRPr lang="zh-CN" altLang="en-US"/>
          </a:p>
        </p:txBody>
      </p:sp>
      <p:sp>
        <p:nvSpPr>
          <p:cNvPr id="45098" name="TextBox 52"/>
          <p:cNvSpPr>
            <a:spLocks noChangeArrowheads="1"/>
          </p:cNvSpPr>
          <p:nvPr/>
        </p:nvSpPr>
        <p:spPr bwMode="auto">
          <a:xfrm>
            <a:off x="7812088" y="3389313"/>
            <a:ext cx="1065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列地址</a:t>
            </a:r>
          </a:p>
        </p:txBody>
      </p:sp>
      <p:sp>
        <p:nvSpPr>
          <p:cNvPr id="45099" name="TextBox 53"/>
          <p:cNvSpPr>
            <a:spLocks noChangeArrowheads="1"/>
          </p:cNvSpPr>
          <p:nvPr/>
        </p:nvSpPr>
        <p:spPr bwMode="auto">
          <a:xfrm>
            <a:off x="7812088" y="3892550"/>
            <a:ext cx="1065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列地址</a:t>
            </a:r>
          </a:p>
        </p:txBody>
      </p:sp>
      <p:sp>
        <p:nvSpPr>
          <p:cNvPr id="45100" name="TextBox 54"/>
          <p:cNvSpPr>
            <a:spLocks noChangeArrowheads="1"/>
          </p:cNvSpPr>
          <p:nvPr/>
        </p:nvSpPr>
        <p:spPr bwMode="auto">
          <a:xfrm>
            <a:off x="7812088" y="4324350"/>
            <a:ext cx="1065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整型</a:t>
            </a:r>
          </a:p>
        </p:txBody>
      </p:sp>
      <p:sp>
        <p:nvSpPr>
          <p:cNvPr id="45101" name="TextBox 4"/>
          <p:cNvSpPr>
            <a:spLocks noChangeArrowheads="1"/>
          </p:cNvSpPr>
          <p:nvPr/>
        </p:nvSpPr>
        <p:spPr bwMode="auto">
          <a:xfrm>
            <a:off x="466725" y="5229225"/>
            <a:ext cx="10096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P174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50"/>
          <p:cNvGrpSpPr>
            <a:grpSpLocks/>
          </p:cNvGrpSpPr>
          <p:nvPr/>
        </p:nvGrpSpPr>
        <p:grpSpPr bwMode="auto">
          <a:xfrm>
            <a:off x="976313" y="3140075"/>
            <a:ext cx="704850" cy="1063625"/>
            <a:chOff x="0" y="0"/>
            <a:chExt cx="444" cy="670"/>
          </a:xfrm>
        </p:grpSpPr>
        <p:sp>
          <p:nvSpPr>
            <p:cNvPr id="9219" name="Oval 51"/>
            <p:cNvSpPr>
              <a:spLocks/>
            </p:cNvSpPr>
            <p:nvPr/>
          </p:nvSpPr>
          <p:spPr bwMode="auto">
            <a:xfrm>
              <a:off x="0" y="454"/>
              <a:ext cx="444" cy="216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accent2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9220" name="Oval 52"/>
            <p:cNvSpPr>
              <a:spLocks/>
            </p:cNvSpPr>
            <p:nvPr/>
          </p:nvSpPr>
          <p:spPr bwMode="auto">
            <a:xfrm>
              <a:off x="0" y="0"/>
              <a:ext cx="444" cy="216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</p:grpSp>
      <p:sp>
        <p:nvSpPr>
          <p:cNvPr id="9221" name="Rectangle 53"/>
          <p:cNvSpPr>
            <a:spLocks noChangeArrowheads="1"/>
          </p:cNvSpPr>
          <p:nvPr/>
        </p:nvSpPr>
        <p:spPr bwMode="auto">
          <a:xfrm>
            <a:off x="242888" y="619125"/>
            <a:ext cx="3249612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变量与地址</a:t>
            </a:r>
            <a:endParaRPr lang="zh-CN" altLang="en-US"/>
          </a:p>
        </p:txBody>
      </p:sp>
      <p:sp>
        <p:nvSpPr>
          <p:cNvPr id="9222" name="Text Box 54"/>
          <p:cNvSpPr>
            <a:spLocks noChangeArrowheads="1"/>
          </p:cNvSpPr>
          <p:nvPr/>
        </p:nvSpPr>
        <p:spPr bwMode="auto">
          <a:xfrm>
            <a:off x="5229225" y="2420938"/>
            <a:ext cx="2895600" cy="1225550"/>
          </a:xfrm>
          <a:prstGeom prst="rect">
            <a:avLst/>
          </a:prstGeom>
          <a:noFill/>
          <a:ln w="38100" cmpd="sng">
            <a:solidFill>
              <a:srgbClr val="33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程序中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:   int  i; 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pPr algn="ctr"/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         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pPr algn="ctr"/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          float  k;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</a:t>
            </a:r>
            <a:endParaRPr lang="zh-CN" altLang="en-US"/>
          </a:p>
        </p:txBody>
      </p:sp>
      <p:sp>
        <p:nvSpPr>
          <p:cNvPr id="9223" name="AutoShape 55"/>
          <p:cNvSpPr>
            <a:spLocks/>
          </p:cNvSpPr>
          <p:nvPr/>
        </p:nvSpPr>
        <p:spPr bwMode="auto">
          <a:xfrm>
            <a:off x="2297113" y="1217613"/>
            <a:ext cx="4198937" cy="434975"/>
          </a:xfrm>
          <a:prstGeom prst="borderCallout2">
            <a:avLst>
              <a:gd name="adj1" fmla="val 26278"/>
              <a:gd name="adj2" fmla="val -1815"/>
              <a:gd name="adj3" fmla="val 28972"/>
              <a:gd name="adj4" fmla="val -24681"/>
              <a:gd name="adj5" fmla="val 174338"/>
              <a:gd name="adj6" fmla="val -24514"/>
            </a:avLst>
          </a:prstGeom>
          <a:noFill/>
          <a:ln w="38100" cmpd="sng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内存中每个字节有一个编号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-----</a:t>
            </a:r>
            <a:r>
              <a:rPr lang="zh-CN" altLang="en-US" sz="2000">
                <a:solidFill>
                  <a:srgbClr val="0000FF"/>
                </a:solidFill>
                <a:sym typeface="Arial" pitchFamily="34" charset="0"/>
              </a:rPr>
              <a:t>地址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9224" name="Freeform 57"/>
          <p:cNvSpPr>
            <a:spLocks/>
          </p:cNvSpPr>
          <p:nvPr/>
        </p:nvSpPr>
        <p:spPr bwMode="auto">
          <a:xfrm>
            <a:off x="1831975" y="6061075"/>
            <a:ext cx="1922463" cy="565150"/>
          </a:xfrm>
          <a:custGeom>
            <a:avLst/>
            <a:gdLst>
              <a:gd name="T0" fmla="*/ 0 w 1211"/>
              <a:gd name="T1" fmla="*/ 163 h 456"/>
              <a:gd name="T2" fmla="*/ 500 w 1211"/>
              <a:gd name="T3" fmla="*/ 41 h 456"/>
              <a:gd name="T4" fmla="*/ 1089 w 1211"/>
              <a:gd name="T5" fmla="*/ 408 h 456"/>
              <a:gd name="T6" fmla="*/ 1211 w 1211"/>
              <a:gd name="T7" fmla="*/ 330 h 456"/>
              <a:gd name="T8" fmla="*/ 0 w 1211"/>
              <a:gd name="T9" fmla="*/ 0 h 456"/>
              <a:gd name="T10" fmla="*/ 1211 w 1211"/>
              <a:gd name="T11" fmla="*/ 456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211" h="456">
                <a:moveTo>
                  <a:pt x="0" y="163"/>
                </a:moveTo>
                <a:cubicBezTo>
                  <a:pt x="159" y="81"/>
                  <a:pt x="318" y="0"/>
                  <a:pt x="500" y="41"/>
                </a:cubicBezTo>
                <a:cubicBezTo>
                  <a:pt x="682" y="82"/>
                  <a:pt x="970" y="360"/>
                  <a:pt x="1089" y="408"/>
                </a:cubicBezTo>
                <a:cubicBezTo>
                  <a:pt x="1208" y="456"/>
                  <a:pt x="1191" y="345"/>
                  <a:pt x="1211" y="330"/>
                </a:cubicBezTo>
              </a:path>
            </a:pathLst>
          </a:cu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5" name="Freeform 58"/>
          <p:cNvSpPr>
            <a:spLocks/>
          </p:cNvSpPr>
          <p:nvPr/>
        </p:nvSpPr>
        <p:spPr bwMode="auto">
          <a:xfrm>
            <a:off x="1833563" y="5511800"/>
            <a:ext cx="1924050" cy="1066800"/>
          </a:xfrm>
          <a:custGeom>
            <a:avLst/>
            <a:gdLst>
              <a:gd name="T0" fmla="*/ 12 w 1212"/>
              <a:gd name="T1" fmla="*/ 0 h 672"/>
              <a:gd name="T2" fmla="*/ 1212 w 1212"/>
              <a:gd name="T3" fmla="*/ 0 h 672"/>
              <a:gd name="T4" fmla="*/ 1212 w 1212"/>
              <a:gd name="T5" fmla="*/ 624 h 672"/>
              <a:gd name="T6" fmla="*/ 1140 w 1212"/>
              <a:gd name="T7" fmla="*/ 672 h 672"/>
              <a:gd name="T8" fmla="*/ 720 w 1212"/>
              <a:gd name="T9" fmla="*/ 468 h 672"/>
              <a:gd name="T10" fmla="*/ 540 w 1212"/>
              <a:gd name="T11" fmla="*/ 384 h 672"/>
              <a:gd name="T12" fmla="*/ 360 w 1212"/>
              <a:gd name="T13" fmla="*/ 372 h 672"/>
              <a:gd name="T14" fmla="*/ 216 w 1212"/>
              <a:gd name="T15" fmla="*/ 408 h 672"/>
              <a:gd name="T16" fmla="*/ 0 w 1212"/>
              <a:gd name="T17" fmla="*/ 468 h 672"/>
              <a:gd name="T18" fmla="*/ 12 w 1212"/>
              <a:gd name="T19" fmla="*/ 0 h 672"/>
              <a:gd name="T20" fmla="*/ 0 w 1212"/>
              <a:gd name="T21" fmla="*/ 0 h 672"/>
              <a:gd name="T22" fmla="*/ 1212 w 1212"/>
              <a:gd name="T23" fmla="*/ 672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1212" h="672">
                <a:moveTo>
                  <a:pt x="12" y="0"/>
                </a:moveTo>
                <a:lnTo>
                  <a:pt x="1212" y="0"/>
                </a:lnTo>
                <a:lnTo>
                  <a:pt x="1212" y="624"/>
                </a:lnTo>
                <a:lnTo>
                  <a:pt x="1140" y="672"/>
                </a:lnTo>
                <a:lnTo>
                  <a:pt x="720" y="468"/>
                </a:lnTo>
                <a:lnTo>
                  <a:pt x="540" y="384"/>
                </a:lnTo>
                <a:lnTo>
                  <a:pt x="360" y="372"/>
                </a:lnTo>
                <a:lnTo>
                  <a:pt x="216" y="408"/>
                </a:lnTo>
                <a:lnTo>
                  <a:pt x="0" y="468"/>
                </a:lnTo>
                <a:lnTo>
                  <a:pt x="12" y="0"/>
                </a:lnTo>
                <a:close/>
              </a:path>
            </a:pathLst>
          </a:custGeom>
          <a:solidFill>
            <a:srgbClr val="DDDDDD"/>
          </a:solidFill>
          <a:ln w="38100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6" name="Rectangle 59"/>
          <p:cNvSpPr>
            <a:spLocks noChangeArrowheads="1"/>
          </p:cNvSpPr>
          <p:nvPr/>
        </p:nvSpPr>
        <p:spPr bwMode="auto">
          <a:xfrm>
            <a:off x="1831975" y="2000250"/>
            <a:ext cx="1922463" cy="3511550"/>
          </a:xfrm>
          <a:prstGeom prst="rect">
            <a:avLst/>
          </a:prstGeom>
          <a:solidFill>
            <a:srgbClr val="DDDDDD"/>
          </a:solidFill>
          <a:ln w="38100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9227" name="Line 60"/>
          <p:cNvSpPr>
            <a:spLocks noChangeShapeType="1"/>
          </p:cNvSpPr>
          <p:nvPr/>
        </p:nvSpPr>
        <p:spPr bwMode="auto">
          <a:xfrm>
            <a:off x="1831975" y="2405063"/>
            <a:ext cx="1922463" cy="1587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8" name="Line 61"/>
          <p:cNvSpPr>
            <a:spLocks noChangeShapeType="1"/>
          </p:cNvSpPr>
          <p:nvPr/>
        </p:nvSpPr>
        <p:spPr bwMode="auto">
          <a:xfrm>
            <a:off x="1831975" y="3057525"/>
            <a:ext cx="1922463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9" name="Line 62"/>
          <p:cNvSpPr>
            <a:spLocks noChangeShapeType="1"/>
          </p:cNvSpPr>
          <p:nvPr/>
        </p:nvSpPr>
        <p:spPr bwMode="auto">
          <a:xfrm>
            <a:off x="1831975" y="3463925"/>
            <a:ext cx="1922463" cy="0"/>
          </a:xfrm>
          <a:prstGeom prst="line">
            <a:avLst/>
          </a:prstGeom>
          <a:noFill/>
          <a:ln w="9525" cmpd="sng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0" name="Line 63"/>
          <p:cNvSpPr>
            <a:spLocks noChangeShapeType="1"/>
          </p:cNvSpPr>
          <p:nvPr/>
        </p:nvSpPr>
        <p:spPr bwMode="auto">
          <a:xfrm>
            <a:off x="1831975" y="3833813"/>
            <a:ext cx="1922463" cy="1587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1" name="Line 64"/>
          <p:cNvSpPr>
            <a:spLocks noChangeShapeType="1"/>
          </p:cNvSpPr>
          <p:nvPr/>
        </p:nvSpPr>
        <p:spPr bwMode="auto">
          <a:xfrm>
            <a:off x="1831975" y="4238625"/>
            <a:ext cx="1922463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2" name="Line 65"/>
          <p:cNvSpPr>
            <a:spLocks noChangeShapeType="1"/>
          </p:cNvSpPr>
          <p:nvPr/>
        </p:nvSpPr>
        <p:spPr bwMode="auto">
          <a:xfrm>
            <a:off x="1812925" y="4648200"/>
            <a:ext cx="1922463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3" name="Line 66"/>
          <p:cNvSpPr>
            <a:spLocks noChangeShapeType="1"/>
          </p:cNvSpPr>
          <p:nvPr/>
        </p:nvSpPr>
        <p:spPr bwMode="auto">
          <a:xfrm>
            <a:off x="1831975" y="5508625"/>
            <a:ext cx="1922463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4" name="Line 67"/>
          <p:cNvSpPr>
            <a:spLocks noChangeShapeType="1"/>
          </p:cNvSpPr>
          <p:nvPr/>
        </p:nvSpPr>
        <p:spPr bwMode="auto">
          <a:xfrm>
            <a:off x="1831975" y="5526088"/>
            <a:ext cx="0" cy="72390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5" name="Line 68"/>
          <p:cNvSpPr>
            <a:spLocks noChangeShapeType="1"/>
          </p:cNvSpPr>
          <p:nvPr/>
        </p:nvSpPr>
        <p:spPr bwMode="auto">
          <a:xfrm>
            <a:off x="3754438" y="5526088"/>
            <a:ext cx="1587" cy="95250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6" name="Text Box 69"/>
          <p:cNvSpPr>
            <a:spLocks noChangeArrowheads="1"/>
          </p:cNvSpPr>
          <p:nvPr/>
        </p:nvSpPr>
        <p:spPr bwMode="auto">
          <a:xfrm>
            <a:off x="2592388" y="2454275"/>
            <a:ext cx="48895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…...</a:t>
            </a:r>
            <a:endParaRPr lang="zh-CN" altLang="en-US"/>
          </a:p>
        </p:txBody>
      </p:sp>
      <p:sp>
        <p:nvSpPr>
          <p:cNvPr id="9237" name="Text Box 70"/>
          <p:cNvSpPr>
            <a:spLocks noChangeArrowheads="1"/>
          </p:cNvSpPr>
          <p:nvPr/>
        </p:nvSpPr>
        <p:spPr bwMode="auto">
          <a:xfrm>
            <a:off x="2609850" y="5592763"/>
            <a:ext cx="48895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…...</a:t>
            </a:r>
            <a:endParaRPr lang="zh-CN" altLang="en-US"/>
          </a:p>
        </p:txBody>
      </p:sp>
      <p:sp>
        <p:nvSpPr>
          <p:cNvPr id="9238" name="Text Box 71"/>
          <p:cNvSpPr>
            <a:spLocks noChangeArrowheads="1"/>
          </p:cNvSpPr>
          <p:nvPr/>
        </p:nvSpPr>
        <p:spPr bwMode="auto">
          <a:xfrm>
            <a:off x="976313" y="3105150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2000</a:t>
            </a:r>
            <a:endParaRPr lang="zh-CN" altLang="en-US"/>
          </a:p>
        </p:txBody>
      </p:sp>
      <p:sp>
        <p:nvSpPr>
          <p:cNvPr id="9239" name="Text Box 72"/>
          <p:cNvSpPr>
            <a:spLocks noChangeArrowheads="1"/>
          </p:cNvSpPr>
          <p:nvPr/>
        </p:nvSpPr>
        <p:spPr bwMode="auto">
          <a:xfrm>
            <a:off x="976313" y="3500438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2001</a:t>
            </a:r>
            <a:endParaRPr lang="zh-CN" altLang="en-US"/>
          </a:p>
        </p:txBody>
      </p:sp>
      <p:sp>
        <p:nvSpPr>
          <p:cNvPr id="9240" name="Text Box 73"/>
          <p:cNvSpPr>
            <a:spLocks noChangeArrowheads="1"/>
          </p:cNvSpPr>
          <p:nvPr/>
        </p:nvSpPr>
        <p:spPr bwMode="auto">
          <a:xfrm>
            <a:off x="976313" y="3824288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2002</a:t>
            </a:r>
            <a:endParaRPr lang="zh-CN" altLang="en-US"/>
          </a:p>
        </p:txBody>
      </p:sp>
      <p:sp>
        <p:nvSpPr>
          <p:cNvPr id="9241" name="Text Box 74"/>
          <p:cNvSpPr>
            <a:spLocks noChangeArrowheads="1"/>
          </p:cNvSpPr>
          <p:nvPr/>
        </p:nvSpPr>
        <p:spPr bwMode="auto">
          <a:xfrm>
            <a:off x="976313" y="5121275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2005</a:t>
            </a:r>
            <a:endParaRPr lang="zh-CN" altLang="en-US"/>
          </a:p>
        </p:txBody>
      </p:sp>
      <p:sp>
        <p:nvSpPr>
          <p:cNvPr id="9242" name="Text Box 75"/>
          <p:cNvSpPr>
            <a:spLocks noChangeArrowheads="1"/>
          </p:cNvSpPr>
          <p:nvPr/>
        </p:nvSpPr>
        <p:spPr bwMode="auto">
          <a:xfrm>
            <a:off x="2508250" y="1625600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内存</a:t>
            </a:r>
            <a:endParaRPr lang="zh-CN" altLang="en-US"/>
          </a:p>
        </p:txBody>
      </p:sp>
      <p:sp>
        <p:nvSpPr>
          <p:cNvPr id="9243" name="Text Box 76"/>
          <p:cNvSpPr>
            <a:spLocks noChangeArrowheads="1"/>
          </p:cNvSpPr>
          <p:nvPr/>
        </p:nvSpPr>
        <p:spPr bwMode="auto">
          <a:xfrm>
            <a:off x="1165225" y="1985963"/>
            <a:ext cx="314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0</a:t>
            </a:r>
          </a:p>
        </p:txBody>
      </p:sp>
      <p:sp>
        <p:nvSpPr>
          <p:cNvPr id="9244" name="Text Box 77"/>
          <p:cNvSpPr>
            <a:spLocks noChangeArrowheads="1"/>
          </p:cNvSpPr>
          <p:nvPr/>
        </p:nvSpPr>
        <p:spPr bwMode="auto">
          <a:xfrm>
            <a:off x="976313" y="4251325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2003</a:t>
            </a:r>
            <a:endParaRPr lang="zh-CN" altLang="en-US"/>
          </a:p>
        </p:txBody>
      </p:sp>
      <p:sp>
        <p:nvSpPr>
          <p:cNvPr id="9245" name="Line 78"/>
          <p:cNvSpPr>
            <a:spLocks noChangeShapeType="1"/>
          </p:cNvSpPr>
          <p:nvPr/>
        </p:nvSpPr>
        <p:spPr bwMode="auto">
          <a:xfrm>
            <a:off x="1831975" y="5067300"/>
            <a:ext cx="1922463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46" name="Text Box 79"/>
          <p:cNvSpPr>
            <a:spLocks noChangeArrowheads="1"/>
          </p:cNvSpPr>
          <p:nvPr/>
        </p:nvSpPr>
        <p:spPr bwMode="auto">
          <a:xfrm>
            <a:off x="2598738" y="2997200"/>
            <a:ext cx="282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0000FF"/>
                </a:solidFill>
                <a:sym typeface="Arial" pitchFamily="34" charset="0"/>
              </a:rPr>
              <a:t>i</a:t>
            </a:r>
          </a:p>
        </p:txBody>
      </p:sp>
      <p:sp>
        <p:nvSpPr>
          <p:cNvPr id="9247" name="Text Box 80"/>
          <p:cNvSpPr>
            <a:spLocks noChangeArrowheads="1"/>
          </p:cNvSpPr>
          <p:nvPr/>
        </p:nvSpPr>
        <p:spPr bwMode="auto">
          <a:xfrm>
            <a:off x="2598738" y="3789363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9900CC"/>
                </a:solidFill>
                <a:sym typeface="Arial" pitchFamily="34" charset="0"/>
              </a:rPr>
              <a:t>k</a:t>
            </a:r>
            <a:endParaRPr lang="zh-CN" altLang="en-US"/>
          </a:p>
        </p:txBody>
      </p:sp>
      <p:sp>
        <p:nvSpPr>
          <p:cNvPr id="9248" name="Text Box 81"/>
          <p:cNvSpPr>
            <a:spLocks noChangeArrowheads="1"/>
          </p:cNvSpPr>
          <p:nvPr/>
        </p:nvSpPr>
        <p:spPr bwMode="auto">
          <a:xfrm>
            <a:off x="3970338" y="4184650"/>
            <a:ext cx="4311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编译或函数调用时为其分配内存单元</a:t>
            </a:r>
            <a:endParaRPr lang="zh-CN" altLang="en-US"/>
          </a:p>
        </p:txBody>
      </p:sp>
      <p:grpSp>
        <p:nvGrpSpPr>
          <p:cNvPr id="9249" name="Group 82"/>
          <p:cNvGrpSpPr>
            <a:grpSpLocks/>
          </p:cNvGrpSpPr>
          <p:nvPr/>
        </p:nvGrpSpPr>
        <p:grpSpPr bwMode="auto">
          <a:xfrm>
            <a:off x="3738563" y="2884488"/>
            <a:ext cx="3543300" cy="400050"/>
            <a:chOff x="0" y="0"/>
            <a:chExt cx="2232" cy="252"/>
          </a:xfrm>
        </p:grpSpPr>
        <p:sp>
          <p:nvSpPr>
            <p:cNvPr id="9250" name="Line 83"/>
            <p:cNvSpPr>
              <a:spLocks noChangeShapeType="1"/>
            </p:cNvSpPr>
            <p:nvPr/>
          </p:nvSpPr>
          <p:spPr bwMode="auto">
            <a:xfrm>
              <a:off x="2232" y="0"/>
              <a:ext cx="1" cy="252"/>
            </a:xfrm>
            <a:prstGeom prst="line">
              <a:avLst/>
            </a:prstGeom>
            <a:noFill/>
            <a:ln w="9525" cmpd="sng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1" name="Line 84"/>
            <p:cNvSpPr>
              <a:spLocks noChangeShapeType="1"/>
            </p:cNvSpPr>
            <p:nvPr/>
          </p:nvSpPr>
          <p:spPr bwMode="auto">
            <a:xfrm>
              <a:off x="0" y="252"/>
              <a:ext cx="2232" cy="1"/>
            </a:xfrm>
            <a:prstGeom prst="line">
              <a:avLst/>
            </a:prstGeom>
            <a:noFill/>
            <a:ln w="9525" cmpd="sng">
              <a:solidFill>
                <a:srgbClr val="0000FF"/>
              </a:solidFill>
              <a:round/>
              <a:headEnd type="triangle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252" name="Group 85"/>
          <p:cNvGrpSpPr>
            <a:grpSpLocks/>
          </p:cNvGrpSpPr>
          <p:nvPr/>
        </p:nvGrpSpPr>
        <p:grpSpPr bwMode="auto">
          <a:xfrm>
            <a:off x="3738563" y="3644900"/>
            <a:ext cx="3829050" cy="419100"/>
            <a:chOff x="0" y="0"/>
            <a:chExt cx="2412" cy="264"/>
          </a:xfrm>
        </p:grpSpPr>
        <p:sp>
          <p:nvSpPr>
            <p:cNvPr id="9253" name="Line 86"/>
            <p:cNvSpPr>
              <a:spLocks noChangeShapeType="1"/>
            </p:cNvSpPr>
            <p:nvPr/>
          </p:nvSpPr>
          <p:spPr bwMode="auto">
            <a:xfrm>
              <a:off x="0" y="263"/>
              <a:ext cx="2412" cy="1"/>
            </a:xfrm>
            <a:prstGeom prst="line">
              <a:avLst/>
            </a:prstGeom>
            <a:noFill/>
            <a:ln w="9525" cmpd="sng">
              <a:solidFill>
                <a:srgbClr val="993366"/>
              </a:solidFill>
              <a:round/>
              <a:headEnd type="triangle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4" name="Line 87"/>
            <p:cNvSpPr>
              <a:spLocks noChangeShapeType="1"/>
            </p:cNvSpPr>
            <p:nvPr/>
          </p:nvSpPr>
          <p:spPr bwMode="auto">
            <a:xfrm flipV="1">
              <a:off x="2412" y="0"/>
              <a:ext cx="1" cy="264"/>
            </a:xfrm>
            <a:prstGeom prst="line">
              <a:avLst/>
            </a:prstGeom>
            <a:noFill/>
            <a:ln w="9525" cmpd="sng">
              <a:solidFill>
                <a:srgbClr val="99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255" name="AutoShape 88"/>
          <p:cNvSpPr>
            <a:spLocks/>
          </p:cNvSpPr>
          <p:nvPr/>
        </p:nvSpPr>
        <p:spPr bwMode="auto">
          <a:xfrm>
            <a:off x="4249738" y="4929188"/>
            <a:ext cx="4422775" cy="1252537"/>
          </a:xfrm>
          <a:prstGeom prst="cloudCallout">
            <a:avLst>
              <a:gd name="adj1" fmla="val -43722"/>
              <a:gd name="adj2" fmla="val -47847"/>
            </a:avLst>
          </a:prstGeom>
          <a:noFill/>
          <a:ln w="38100" cmpd="sng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rgbClr val="0000FF"/>
                </a:solidFill>
                <a:ea typeface="隶书" pitchFamily="49" charset="-122"/>
              </a:rPr>
              <a:t>变量</a:t>
            </a:r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是对程序中数据</a:t>
            </a:r>
          </a:p>
          <a:p>
            <a:pPr algn="ctr"/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存储空间的抽象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9256" name="Rectangle 89"/>
          <p:cNvSpPr>
            <a:spLocks noChangeArrowheads="1"/>
          </p:cNvSpPr>
          <p:nvPr/>
        </p:nvSpPr>
        <p:spPr bwMode="auto">
          <a:xfrm>
            <a:off x="539750" y="188913"/>
            <a:ext cx="453707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n-US" sz="44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§</a:t>
            </a:r>
            <a:r>
              <a:rPr lang="en-US" sz="36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8.1  </a:t>
            </a:r>
            <a:r>
              <a:rPr lang="zh-CN" altLang="en-US" sz="36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指针的概念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4" dur="500"/>
                                        <p:tgtEl>
                                          <p:spTgt spid="9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8" dur="500"/>
                                        <p:tgtEl>
                                          <p:spTgt spid="9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6" dur="500"/>
                                        <p:tgtEl>
                                          <p:spTgt spid="9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 bldLvl="0" animBg="1" autoUpdateAnimBg="0"/>
      <p:bldP spid="9223" grpId="0" bldLvl="0" animBg="1" autoUpdateAnimBg="0"/>
      <p:bldP spid="9246" grpId="0" bldLvl="0" autoUpdateAnimBg="0"/>
      <p:bldP spid="9247" grpId="0" build="p" bldLvl="0" autoUpdateAnimBg="0"/>
      <p:bldP spid="9248" grpId="0" build="p" bldLvl="0" autoUpdateAnimBg="0"/>
      <p:bldP spid="9255" grpId="0" bldLvl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C904162A-B90C-48C7-AF3A-934CB4FFE673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40</a:t>
            </a:fld>
            <a:endParaRPr lang="en-US" sz="1800">
              <a:sym typeface="Arial" pitchFamily="34" charset="0"/>
            </a:endParaRPr>
          </a:p>
        </p:txBody>
      </p:sp>
      <p:sp>
        <p:nvSpPr>
          <p:cNvPr id="46083" name="Rectangle 15"/>
          <p:cNvSpPr>
            <a:spLocks noChangeArrowheads="1"/>
          </p:cNvSpPr>
          <p:nvPr/>
        </p:nvSpPr>
        <p:spPr bwMode="auto">
          <a:xfrm>
            <a:off x="228600" y="76200"/>
            <a:ext cx="598170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2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指向二维数组元素的指针变量</a:t>
            </a:r>
            <a:endParaRPr lang="zh-CN" altLang="en-US"/>
          </a:p>
        </p:txBody>
      </p:sp>
      <p:sp>
        <p:nvSpPr>
          <p:cNvPr id="46084" name="Text Box 17"/>
          <p:cNvSpPr>
            <a:spLocks/>
          </p:cNvSpPr>
          <p:nvPr/>
        </p:nvSpPr>
        <p:spPr bwMode="auto">
          <a:xfrm>
            <a:off x="107950" y="908050"/>
            <a:ext cx="6838950" cy="3051175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static int a[3][4]={1,3,5,7,9,11,13,15,17,19,21,23};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 int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*p;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for(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p=a[0];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p&lt;a[0]+12;</a:t>
            </a:r>
            <a:r>
              <a:rPr lang="en-US">
                <a:solidFill>
                  <a:srgbClr val="669900"/>
                </a:solidFill>
                <a:sym typeface="Arial" pitchFamily="34" charset="0"/>
              </a:rPr>
              <a:t>p++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 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{   if((p-a[0])%4==0)   printf("\n");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	printf("%4d  ",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*p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}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/>
          </a:p>
        </p:txBody>
      </p:sp>
      <p:sp>
        <p:nvSpPr>
          <p:cNvPr id="46085" name="AutoShape 20"/>
          <p:cNvSpPr>
            <a:spLocks/>
          </p:cNvSpPr>
          <p:nvPr/>
        </p:nvSpPr>
        <p:spPr bwMode="auto">
          <a:xfrm>
            <a:off x="808038" y="3973513"/>
            <a:ext cx="2595562" cy="1571625"/>
          </a:xfrm>
          <a:prstGeom prst="wedgeRectCallout">
            <a:avLst>
              <a:gd name="adj1" fmla="val -21681"/>
              <a:gd name="adj2" fmla="val -77653"/>
            </a:avLst>
          </a:prstGeom>
          <a:noFill/>
          <a:ln w="38100" cmpd="sng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或者：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p=*a;  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p=&amp;a[0][0];   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p=(int *)a;  </a:t>
            </a:r>
            <a:endParaRPr lang="zh-CN" altLang="en-US"/>
          </a:p>
        </p:txBody>
      </p:sp>
      <p:grpSp>
        <p:nvGrpSpPr>
          <p:cNvPr id="46086" name="Group 26"/>
          <p:cNvGrpSpPr>
            <a:grpSpLocks/>
          </p:cNvGrpSpPr>
          <p:nvPr/>
        </p:nvGrpSpPr>
        <p:grpSpPr bwMode="auto">
          <a:xfrm>
            <a:off x="7793038" y="690563"/>
            <a:ext cx="1350962" cy="5538787"/>
            <a:chOff x="0" y="0"/>
            <a:chExt cx="851" cy="3489"/>
          </a:xfrm>
        </p:grpSpPr>
        <p:sp>
          <p:nvSpPr>
            <p:cNvPr id="46087" name="Text Box 27"/>
            <p:cNvSpPr>
              <a:spLocks noChangeArrowheads="1"/>
            </p:cNvSpPr>
            <p:nvPr/>
          </p:nvSpPr>
          <p:spPr bwMode="auto">
            <a:xfrm>
              <a:off x="0" y="0"/>
              <a:ext cx="85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int  a[3][4];</a:t>
              </a:r>
              <a:endParaRPr lang="zh-CN" altLang="en-US"/>
            </a:p>
          </p:txBody>
        </p:sp>
        <p:sp>
          <p:nvSpPr>
            <p:cNvPr id="46088" name="Rectangle 28"/>
            <p:cNvSpPr>
              <a:spLocks noChangeArrowheads="1"/>
            </p:cNvSpPr>
            <p:nvPr/>
          </p:nvSpPr>
          <p:spPr bwMode="auto">
            <a:xfrm>
              <a:off x="23" y="256"/>
              <a:ext cx="747" cy="3233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46089" name="Line 29"/>
            <p:cNvSpPr>
              <a:spLocks noChangeShapeType="1"/>
            </p:cNvSpPr>
            <p:nvPr/>
          </p:nvSpPr>
          <p:spPr bwMode="auto">
            <a:xfrm>
              <a:off x="38" y="506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0" name="Line 30"/>
            <p:cNvSpPr>
              <a:spLocks noChangeShapeType="1"/>
            </p:cNvSpPr>
            <p:nvPr/>
          </p:nvSpPr>
          <p:spPr bwMode="auto">
            <a:xfrm>
              <a:off x="26" y="781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1" name="Line 31"/>
            <p:cNvSpPr>
              <a:spLocks noChangeShapeType="1"/>
            </p:cNvSpPr>
            <p:nvPr/>
          </p:nvSpPr>
          <p:spPr bwMode="auto">
            <a:xfrm>
              <a:off x="26" y="1331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2" name="Line 32"/>
            <p:cNvSpPr>
              <a:spLocks noChangeShapeType="1"/>
            </p:cNvSpPr>
            <p:nvPr/>
          </p:nvSpPr>
          <p:spPr bwMode="auto">
            <a:xfrm>
              <a:off x="26" y="1607"/>
              <a:ext cx="738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3" name="Line 33"/>
            <p:cNvSpPr>
              <a:spLocks noChangeShapeType="1"/>
            </p:cNvSpPr>
            <p:nvPr/>
          </p:nvSpPr>
          <p:spPr bwMode="auto">
            <a:xfrm>
              <a:off x="26" y="1882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4" name="Line 34"/>
            <p:cNvSpPr>
              <a:spLocks noChangeShapeType="1"/>
            </p:cNvSpPr>
            <p:nvPr/>
          </p:nvSpPr>
          <p:spPr bwMode="auto">
            <a:xfrm>
              <a:off x="26" y="2433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5" name="Line 35"/>
            <p:cNvSpPr>
              <a:spLocks noChangeShapeType="1"/>
            </p:cNvSpPr>
            <p:nvPr/>
          </p:nvSpPr>
          <p:spPr bwMode="auto">
            <a:xfrm flipV="1">
              <a:off x="26" y="2708"/>
              <a:ext cx="75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6" name="Line 36"/>
            <p:cNvSpPr>
              <a:spLocks noChangeShapeType="1"/>
            </p:cNvSpPr>
            <p:nvPr/>
          </p:nvSpPr>
          <p:spPr bwMode="auto">
            <a:xfrm>
              <a:off x="26" y="2984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7" name="Text Box 37"/>
            <p:cNvSpPr>
              <a:spLocks noChangeArrowheads="1"/>
            </p:cNvSpPr>
            <p:nvPr/>
          </p:nvSpPr>
          <p:spPr bwMode="auto">
            <a:xfrm>
              <a:off x="151" y="25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[0]</a:t>
              </a:r>
              <a:endParaRPr lang="zh-CN" altLang="en-US"/>
            </a:p>
          </p:txBody>
        </p:sp>
        <p:sp>
          <p:nvSpPr>
            <p:cNvPr id="46098" name="Text Box 38"/>
            <p:cNvSpPr>
              <a:spLocks noChangeArrowheads="1"/>
            </p:cNvSpPr>
            <p:nvPr/>
          </p:nvSpPr>
          <p:spPr bwMode="auto">
            <a:xfrm>
              <a:off x="151" y="52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[1]</a:t>
              </a:r>
              <a:endParaRPr lang="zh-CN" altLang="en-US"/>
            </a:p>
          </p:txBody>
        </p:sp>
        <p:sp>
          <p:nvSpPr>
            <p:cNvPr id="46099" name="Text Box 39"/>
            <p:cNvSpPr>
              <a:spLocks noChangeArrowheads="1"/>
            </p:cNvSpPr>
            <p:nvPr/>
          </p:nvSpPr>
          <p:spPr bwMode="auto">
            <a:xfrm>
              <a:off x="151" y="133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[0]</a:t>
              </a:r>
              <a:endParaRPr lang="zh-CN" altLang="en-US"/>
            </a:p>
          </p:txBody>
        </p:sp>
        <p:sp>
          <p:nvSpPr>
            <p:cNvPr id="46100" name="Text Box 40"/>
            <p:cNvSpPr>
              <a:spLocks noChangeArrowheads="1"/>
            </p:cNvSpPr>
            <p:nvPr/>
          </p:nvSpPr>
          <p:spPr bwMode="auto">
            <a:xfrm>
              <a:off x="151" y="160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[1]</a:t>
              </a:r>
              <a:endParaRPr lang="zh-CN" altLang="en-US"/>
            </a:p>
          </p:txBody>
        </p:sp>
        <p:sp>
          <p:nvSpPr>
            <p:cNvPr id="46101" name="Text Box 41"/>
            <p:cNvSpPr>
              <a:spLocks noChangeArrowheads="1"/>
            </p:cNvSpPr>
            <p:nvPr/>
          </p:nvSpPr>
          <p:spPr bwMode="auto">
            <a:xfrm>
              <a:off x="151" y="2419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[0]</a:t>
              </a:r>
              <a:endParaRPr lang="zh-CN" altLang="en-US"/>
            </a:p>
          </p:txBody>
        </p:sp>
        <p:sp>
          <p:nvSpPr>
            <p:cNvPr id="46102" name="Text Box 42"/>
            <p:cNvSpPr>
              <a:spLocks noChangeArrowheads="1"/>
            </p:cNvSpPr>
            <p:nvPr/>
          </p:nvSpPr>
          <p:spPr bwMode="auto">
            <a:xfrm>
              <a:off x="151" y="2690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[1]</a:t>
              </a:r>
              <a:endParaRPr lang="zh-CN" altLang="en-US"/>
            </a:p>
          </p:txBody>
        </p:sp>
        <p:sp>
          <p:nvSpPr>
            <p:cNvPr id="46103" name="Line 43"/>
            <p:cNvSpPr>
              <a:spLocks noChangeShapeType="1"/>
            </p:cNvSpPr>
            <p:nvPr/>
          </p:nvSpPr>
          <p:spPr bwMode="auto">
            <a:xfrm>
              <a:off x="26" y="1056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4" name="Line 44"/>
            <p:cNvSpPr>
              <a:spLocks noChangeShapeType="1"/>
            </p:cNvSpPr>
            <p:nvPr/>
          </p:nvSpPr>
          <p:spPr bwMode="auto">
            <a:xfrm>
              <a:off x="26" y="2157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5" name="Line 45"/>
            <p:cNvSpPr>
              <a:spLocks noChangeShapeType="1"/>
            </p:cNvSpPr>
            <p:nvPr/>
          </p:nvSpPr>
          <p:spPr bwMode="auto">
            <a:xfrm>
              <a:off x="38" y="3260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6" name="Text Box 46"/>
            <p:cNvSpPr>
              <a:spLocks noChangeArrowheads="1"/>
            </p:cNvSpPr>
            <p:nvPr/>
          </p:nvSpPr>
          <p:spPr bwMode="auto">
            <a:xfrm>
              <a:off x="151" y="79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[2]</a:t>
              </a:r>
              <a:endParaRPr lang="zh-CN" altLang="en-US"/>
            </a:p>
          </p:txBody>
        </p:sp>
        <p:sp>
          <p:nvSpPr>
            <p:cNvPr id="46107" name="Text Box 47"/>
            <p:cNvSpPr>
              <a:spLocks noChangeArrowheads="1"/>
            </p:cNvSpPr>
            <p:nvPr/>
          </p:nvSpPr>
          <p:spPr bwMode="auto">
            <a:xfrm>
              <a:off x="151" y="106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[3]</a:t>
              </a:r>
              <a:endParaRPr lang="zh-CN" altLang="en-US"/>
            </a:p>
          </p:txBody>
        </p:sp>
        <p:sp>
          <p:nvSpPr>
            <p:cNvPr id="46108" name="Text Box 48"/>
            <p:cNvSpPr>
              <a:spLocks noChangeArrowheads="1"/>
            </p:cNvSpPr>
            <p:nvPr/>
          </p:nvSpPr>
          <p:spPr bwMode="auto">
            <a:xfrm>
              <a:off x="151" y="1879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[2]</a:t>
              </a:r>
              <a:endParaRPr lang="zh-CN" altLang="en-US"/>
            </a:p>
          </p:txBody>
        </p:sp>
        <p:sp>
          <p:nvSpPr>
            <p:cNvPr id="46109" name="Text Box 49"/>
            <p:cNvSpPr>
              <a:spLocks noChangeArrowheads="1"/>
            </p:cNvSpPr>
            <p:nvPr/>
          </p:nvSpPr>
          <p:spPr bwMode="auto">
            <a:xfrm>
              <a:off x="151" y="2149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[3]</a:t>
              </a:r>
              <a:endParaRPr lang="zh-CN" altLang="en-US"/>
            </a:p>
          </p:txBody>
        </p:sp>
        <p:sp>
          <p:nvSpPr>
            <p:cNvPr id="46110" name="Text Box 50"/>
            <p:cNvSpPr>
              <a:spLocks noChangeArrowheads="1"/>
            </p:cNvSpPr>
            <p:nvPr/>
          </p:nvSpPr>
          <p:spPr bwMode="auto">
            <a:xfrm>
              <a:off x="151" y="2960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[2]</a:t>
              </a:r>
              <a:endParaRPr lang="zh-CN" altLang="en-US"/>
            </a:p>
          </p:txBody>
        </p:sp>
        <p:sp>
          <p:nvSpPr>
            <p:cNvPr id="46111" name="Text Box 51"/>
            <p:cNvSpPr>
              <a:spLocks noChangeArrowheads="1"/>
            </p:cNvSpPr>
            <p:nvPr/>
          </p:nvSpPr>
          <p:spPr bwMode="auto">
            <a:xfrm>
              <a:off x="151" y="3231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[3]</a:t>
              </a:r>
              <a:endParaRPr lang="zh-CN" altLang="en-US"/>
            </a:p>
          </p:txBody>
        </p:sp>
      </p:grpSp>
      <p:grpSp>
        <p:nvGrpSpPr>
          <p:cNvPr id="46112" name="Group 52"/>
          <p:cNvGrpSpPr>
            <a:grpSpLocks/>
          </p:cNvGrpSpPr>
          <p:nvPr/>
        </p:nvGrpSpPr>
        <p:grpSpPr bwMode="auto">
          <a:xfrm>
            <a:off x="7097713" y="1038225"/>
            <a:ext cx="731837" cy="517525"/>
            <a:chOff x="0" y="0"/>
            <a:chExt cx="461" cy="327"/>
          </a:xfrm>
        </p:grpSpPr>
        <p:sp>
          <p:nvSpPr>
            <p:cNvPr id="46113" name="Line 53"/>
            <p:cNvSpPr>
              <a:spLocks noChangeShapeType="1"/>
            </p:cNvSpPr>
            <p:nvPr/>
          </p:nvSpPr>
          <p:spPr bwMode="auto">
            <a:xfrm>
              <a:off x="173" y="175"/>
              <a:ext cx="288" cy="1"/>
            </a:xfrm>
            <a:prstGeom prst="line">
              <a:avLst/>
            </a:prstGeom>
            <a:noFill/>
            <a:ln w="38100" cmpd="sng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14" name="Text Box 54"/>
            <p:cNvSpPr>
              <a:spLocks noChangeArrowheads="1"/>
            </p:cNvSpPr>
            <p:nvPr/>
          </p:nvSpPr>
          <p:spPr bwMode="auto">
            <a:xfrm>
              <a:off x="0" y="0"/>
              <a:ext cx="22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sz="2800">
                  <a:solidFill>
                    <a:srgbClr val="0000FF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46115" name="Group 5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46116" name="Text Box 6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46117" name="Freeform 6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6118" name="Text Box 25"/>
          <p:cNvSpPr>
            <a:spLocks noChangeArrowheads="1"/>
          </p:cNvSpPr>
          <p:nvPr/>
        </p:nvSpPr>
        <p:spPr bwMode="auto">
          <a:xfrm>
            <a:off x="4067175" y="4149725"/>
            <a:ext cx="3032125" cy="7080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a[0],*(a+0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),*a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，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&amp;a[0][0]</a:t>
            </a:r>
            <a:endParaRPr lang="zh-CN" altLang="en-US" sz="2000">
              <a:solidFill>
                <a:schemeClr val="tx2"/>
              </a:solidFill>
              <a:sym typeface="Arial" pitchFamily="34" charset="0"/>
            </a:endParaRPr>
          </a:p>
          <a:p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第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0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行第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0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列元素地址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5" grpId="0" bldLvl="0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48804BB8-C165-491D-84A2-F9969E1E1E7B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41</a:t>
            </a:fld>
            <a:endParaRPr lang="en-US" sz="1800">
              <a:sym typeface="Arial" pitchFamily="34" charset="0"/>
            </a:endParaRPr>
          </a:p>
        </p:txBody>
      </p:sp>
      <p:sp>
        <p:nvSpPr>
          <p:cNvPr id="47107" name="Rectangle 15"/>
          <p:cNvSpPr>
            <a:spLocks noChangeArrowheads="1"/>
          </p:cNvSpPr>
          <p:nvPr/>
        </p:nvSpPr>
        <p:spPr bwMode="auto">
          <a:xfrm>
            <a:off x="34925" y="549275"/>
            <a:ext cx="604837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4">
              <a:spcBef>
                <a:spcPct val="20000"/>
              </a:spcBef>
              <a:buClr>
                <a:schemeClr val="hlink"/>
              </a:buClr>
              <a:buSzPct val="85000"/>
            </a:pPr>
            <a:r>
              <a:rPr lang="zh-CN" altLang="en-US" sz="2000" b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定义形式</a:t>
            </a:r>
            <a:r>
              <a:rPr lang="zh-CN" altLang="en-US" sz="200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：  </a:t>
            </a:r>
            <a:r>
              <a:rPr lang="zh-CN" altLang="en-US" sz="2000" b="1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数据类型   </a:t>
            </a:r>
            <a:r>
              <a:rPr lang="en-US" sz="2000" b="1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(*</a:t>
            </a:r>
            <a:r>
              <a:rPr lang="zh-CN" altLang="en-US" sz="2000" b="1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指针名</a:t>
            </a:r>
            <a:r>
              <a:rPr lang="en-US" sz="2000" b="1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)[</a:t>
            </a:r>
            <a:r>
              <a:rPr lang="zh-CN" altLang="en-US" sz="2000" b="1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一维数组维数</a:t>
            </a:r>
            <a:r>
              <a:rPr lang="en-US" sz="2000" b="1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];</a:t>
            </a:r>
            <a:endParaRPr lang="zh-CN" altLang="en-US" sz="2000" b="1">
              <a:solidFill>
                <a:srgbClr val="0000FF"/>
              </a:solidFill>
              <a:latin typeface="Arial" pitchFamily="34" charset="0"/>
              <a:sym typeface="Arial" pitchFamily="34" charset="0"/>
            </a:endParaRPr>
          </a:p>
          <a:p>
            <a:pPr marL="0" lvl="4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None/>
            </a:pPr>
            <a:r>
              <a:rPr lang="en-US" sz="200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   </a:t>
            </a:r>
            <a:r>
              <a:rPr lang="zh-CN" altLang="en-US" sz="200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例    </a:t>
            </a:r>
            <a:r>
              <a:rPr lang="en-US" sz="2000" b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int   (*p)[4];</a:t>
            </a:r>
            <a:endParaRPr lang="zh-CN" altLang="en-US"/>
          </a:p>
        </p:txBody>
      </p:sp>
      <p:sp>
        <p:nvSpPr>
          <p:cNvPr id="47108" name="AutoShape 16"/>
          <p:cNvSpPr>
            <a:spLocks/>
          </p:cNvSpPr>
          <p:nvPr/>
        </p:nvSpPr>
        <p:spPr bwMode="auto">
          <a:xfrm>
            <a:off x="301625" y="5518150"/>
            <a:ext cx="4125913" cy="860425"/>
          </a:xfrm>
          <a:prstGeom prst="wedgeRectCallout">
            <a:avLst>
              <a:gd name="adj1" fmla="val 26259"/>
              <a:gd name="adj2" fmla="val -47005"/>
            </a:avLst>
          </a:prstGeom>
          <a:solidFill>
            <a:srgbClr val="CCFFCC"/>
          </a:solidFill>
          <a:ln w="38100" cmpd="sng">
            <a:solidFill>
              <a:srgbClr val="339933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( )</a:t>
            </a:r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不能少</a:t>
            </a:r>
          </a:p>
          <a:p>
            <a:r>
              <a:rPr lang="en-US">
                <a:solidFill>
                  <a:srgbClr val="007A77"/>
                </a:solidFill>
                <a:ea typeface="隶书" pitchFamily="49" charset="-122"/>
              </a:rPr>
              <a:t>int (*p)[4]</a:t>
            </a:r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与</a:t>
            </a:r>
            <a:r>
              <a:rPr lang="en-US">
                <a:solidFill>
                  <a:srgbClr val="007A77"/>
                </a:solidFill>
                <a:ea typeface="隶书" pitchFamily="49" charset="-122"/>
              </a:rPr>
              <a:t>int *p[4]</a:t>
            </a:r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不同</a:t>
            </a:r>
            <a:endParaRPr lang="zh-CN" altLang="en-US">
              <a:solidFill>
                <a:srgbClr val="007A77"/>
              </a:solidFill>
              <a:latin typeface="隶书" pitchFamily="49" charset="-122"/>
              <a:ea typeface="隶书" pitchFamily="49" charset="-122"/>
              <a:sym typeface="隶书" pitchFamily="49" charset="-122"/>
            </a:endParaRPr>
          </a:p>
        </p:txBody>
      </p:sp>
      <p:sp>
        <p:nvSpPr>
          <p:cNvPr id="47109" name="AutoShape 17"/>
          <p:cNvSpPr>
            <a:spLocks/>
          </p:cNvSpPr>
          <p:nvPr/>
        </p:nvSpPr>
        <p:spPr bwMode="auto">
          <a:xfrm>
            <a:off x="103188" y="1444625"/>
            <a:ext cx="4398962" cy="1201738"/>
          </a:xfrm>
          <a:prstGeom prst="wedgeRectCallout">
            <a:avLst>
              <a:gd name="adj1" fmla="val -21606"/>
              <a:gd name="adj2" fmla="val -46083"/>
            </a:avLst>
          </a:prstGeom>
          <a:solidFill>
            <a:srgbClr val="CCFFFF"/>
          </a:solidFill>
          <a:ln w="38100" cmpd="sng">
            <a:solidFill>
              <a:srgbClr val="339933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p</a:t>
            </a:r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的值是一维数组的首地址，</a:t>
            </a:r>
            <a:endParaRPr lang="en-US">
              <a:solidFill>
                <a:srgbClr val="007A77"/>
              </a:solidFill>
              <a:latin typeface="隶书" pitchFamily="49" charset="-122"/>
              <a:ea typeface="隶书" pitchFamily="49" charset="-122"/>
              <a:sym typeface="隶书" pitchFamily="49" charset="-122"/>
            </a:endParaRPr>
          </a:p>
          <a:p>
            <a:r>
              <a:rPr 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p</a:t>
            </a:r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是</a:t>
            </a:r>
            <a:r>
              <a:rPr lang="zh-CN" altLang="en-US">
                <a:solidFill>
                  <a:schemeClr val="accent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行指针。说明一个指向数组的指针变量。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47110" name="Rectangle 18"/>
          <p:cNvSpPr>
            <a:spLocks noChangeArrowheads="1"/>
          </p:cNvSpPr>
          <p:nvPr/>
        </p:nvSpPr>
        <p:spPr bwMode="auto">
          <a:xfrm>
            <a:off x="161925" y="2633663"/>
            <a:ext cx="4265613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95250" lvl="4"/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可让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p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指向二维数组某一行</a:t>
            </a:r>
            <a:endParaRPr lang="zh-CN" altLang="en-US">
              <a:solidFill>
                <a:schemeClr val="tx2"/>
              </a:solidFill>
              <a:sym typeface="Arial" pitchFamily="34" charset="0"/>
            </a:endParaRPr>
          </a:p>
          <a:p>
            <a:pPr marL="95250" lvl="4"/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如   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int     a[3][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4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],  (*p)[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4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]=a;</a:t>
            </a:r>
            <a:endParaRPr lang="zh-CN" altLang="en-US"/>
          </a:p>
        </p:txBody>
      </p:sp>
      <p:grpSp>
        <p:nvGrpSpPr>
          <p:cNvPr id="47111" name="Group 19"/>
          <p:cNvGrpSpPr>
            <a:grpSpLocks/>
          </p:cNvGrpSpPr>
          <p:nvPr/>
        </p:nvGrpSpPr>
        <p:grpSpPr bwMode="auto">
          <a:xfrm>
            <a:off x="4310063" y="1033463"/>
            <a:ext cx="2859087" cy="5538787"/>
            <a:chOff x="0" y="0"/>
            <a:chExt cx="1801" cy="3489"/>
          </a:xfrm>
        </p:grpSpPr>
        <p:grpSp>
          <p:nvGrpSpPr>
            <p:cNvPr id="47112" name="Group 20"/>
            <p:cNvGrpSpPr>
              <a:grpSpLocks/>
            </p:cNvGrpSpPr>
            <p:nvPr/>
          </p:nvGrpSpPr>
          <p:grpSpPr bwMode="auto">
            <a:xfrm>
              <a:off x="403" y="0"/>
              <a:ext cx="851" cy="3489"/>
              <a:chOff x="0" y="0"/>
              <a:chExt cx="851" cy="3489"/>
            </a:xfrm>
          </p:grpSpPr>
          <p:sp>
            <p:nvSpPr>
              <p:cNvPr id="47113" name="Text Box 2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5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int  a[3][4];</a:t>
                </a:r>
                <a:endParaRPr lang="zh-CN" altLang="en-US"/>
              </a:p>
            </p:txBody>
          </p:sp>
          <p:sp>
            <p:nvSpPr>
              <p:cNvPr id="47114" name="Rectangle 22"/>
              <p:cNvSpPr>
                <a:spLocks noChangeArrowheads="1"/>
              </p:cNvSpPr>
              <p:nvPr/>
            </p:nvSpPr>
            <p:spPr bwMode="auto">
              <a:xfrm>
                <a:off x="23" y="256"/>
                <a:ext cx="747" cy="3233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47115" name="Line 23"/>
              <p:cNvSpPr>
                <a:spLocks noChangeShapeType="1"/>
              </p:cNvSpPr>
              <p:nvPr/>
            </p:nvSpPr>
            <p:spPr bwMode="auto">
              <a:xfrm>
                <a:off x="38" y="506"/>
                <a:ext cx="74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16" name="Line 24"/>
              <p:cNvSpPr>
                <a:spLocks noChangeShapeType="1"/>
              </p:cNvSpPr>
              <p:nvPr/>
            </p:nvSpPr>
            <p:spPr bwMode="auto">
              <a:xfrm>
                <a:off x="26" y="781"/>
                <a:ext cx="74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17" name="Line 25"/>
              <p:cNvSpPr>
                <a:spLocks noChangeShapeType="1"/>
              </p:cNvSpPr>
              <p:nvPr/>
            </p:nvSpPr>
            <p:spPr bwMode="auto">
              <a:xfrm>
                <a:off x="26" y="1331"/>
                <a:ext cx="74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18" name="Line 26"/>
              <p:cNvSpPr>
                <a:spLocks noChangeShapeType="1"/>
              </p:cNvSpPr>
              <p:nvPr/>
            </p:nvSpPr>
            <p:spPr bwMode="auto">
              <a:xfrm>
                <a:off x="26" y="1607"/>
                <a:ext cx="738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19" name="Line 27"/>
              <p:cNvSpPr>
                <a:spLocks noChangeShapeType="1"/>
              </p:cNvSpPr>
              <p:nvPr/>
            </p:nvSpPr>
            <p:spPr bwMode="auto">
              <a:xfrm>
                <a:off x="26" y="1882"/>
                <a:ext cx="74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20" name="Line 28"/>
              <p:cNvSpPr>
                <a:spLocks noChangeShapeType="1"/>
              </p:cNvSpPr>
              <p:nvPr/>
            </p:nvSpPr>
            <p:spPr bwMode="auto">
              <a:xfrm>
                <a:off x="26" y="2433"/>
                <a:ext cx="74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21" name="Line 29"/>
              <p:cNvSpPr>
                <a:spLocks noChangeShapeType="1"/>
              </p:cNvSpPr>
              <p:nvPr/>
            </p:nvSpPr>
            <p:spPr bwMode="auto">
              <a:xfrm flipV="1">
                <a:off x="26" y="2708"/>
                <a:ext cx="75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22" name="Line 30"/>
              <p:cNvSpPr>
                <a:spLocks noChangeShapeType="1"/>
              </p:cNvSpPr>
              <p:nvPr/>
            </p:nvSpPr>
            <p:spPr bwMode="auto">
              <a:xfrm>
                <a:off x="26" y="2984"/>
                <a:ext cx="74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23" name="Text Box 31"/>
              <p:cNvSpPr>
                <a:spLocks noChangeArrowheads="1"/>
              </p:cNvSpPr>
              <p:nvPr/>
            </p:nvSpPr>
            <p:spPr bwMode="auto">
              <a:xfrm>
                <a:off x="151" y="257"/>
                <a:ext cx="55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tx2"/>
                    </a:solidFill>
                    <a:sym typeface="Arial" pitchFamily="34" charset="0"/>
                  </a:rPr>
                  <a:t>a[0]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[0]</a:t>
                </a:r>
                <a:endParaRPr lang="zh-CN" altLang="en-US"/>
              </a:p>
            </p:txBody>
          </p:sp>
          <p:sp>
            <p:nvSpPr>
              <p:cNvPr id="47124" name="Text Box 32"/>
              <p:cNvSpPr>
                <a:spLocks noChangeArrowheads="1"/>
              </p:cNvSpPr>
              <p:nvPr/>
            </p:nvSpPr>
            <p:spPr bwMode="auto">
              <a:xfrm>
                <a:off x="151" y="527"/>
                <a:ext cx="55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tx2"/>
                    </a:solidFill>
                    <a:sym typeface="Arial" pitchFamily="34" charset="0"/>
                  </a:rPr>
                  <a:t>a[0]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[1]</a:t>
                </a:r>
                <a:endParaRPr lang="zh-CN" altLang="en-US"/>
              </a:p>
            </p:txBody>
          </p:sp>
          <p:sp>
            <p:nvSpPr>
              <p:cNvPr id="47125" name="Text Box 33"/>
              <p:cNvSpPr>
                <a:spLocks noChangeArrowheads="1"/>
              </p:cNvSpPr>
              <p:nvPr/>
            </p:nvSpPr>
            <p:spPr bwMode="auto">
              <a:xfrm>
                <a:off x="151" y="1338"/>
                <a:ext cx="55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339933"/>
                    </a:solidFill>
                    <a:sym typeface="Arial" pitchFamily="34" charset="0"/>
                  </a:rPr>
                  <a:t>a[1]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[0]</a:t>
                </a:r>
                <a:endParaRPr lang="zh-CN" altLang="en-US"/>
              </a:p>
            </p:txBody>
          </p:sp>
          <p:sp>
            <p:nvSpPr>
              <p:cNvPr id="47126" name="Text Box 34"/>
              <p:cNvSpPr>
                <a:spLocks noChangeArrowheads="1"/>
              </p:cNvSpPr>
              <p:nvPr/>
            </p:nvSpPr>
            <p:spPr bwMode="auto">
              <a:xfrm>
                <a:off x="151" y="1608"/>
                <a:ext cx="55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339933"/>
                    </a:solidFill>
                    <a:sym typeface="Arial" pitchFamily="34" charset="0"/>
                  </a:rPr>
                  <a:t>a[1]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[1]</a:t>
                </a:r>
                <a:endParaRPr lang="zh-CN" altLang="en-US"/>
              </a:p>
            </p:txBody>
          </p:sp>
          <p:sp>
            <p:nvSpPr>
              <p:cNvPr id="47127" name="Text Box 35"/>
              <p:cNvSpPr>
                <a:spLocks noChangeArrowheads="1"/>
              </p:cNvSpPr>
              <p:nvPr/>
            </p:nvSpPr>
            <p:spPr bwMode="auto">
              <a:xfrm>
                <a:off x="151" y="2419"/>
                <a:ext cx="55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9900"/>
                    </a:solidFill>
                    <a:sym typeface="Arial" pitchFamily="34" charset="0"/>
                  </a:rPr>
                  <a:t>a[2]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[0]</a:t>
                </a:r>
                <a:endParaRPr lang="zh-CN" altLang="en-US"/>
              </a:p>
            </p:txBody>
          </p:sp>
          <p:sp>
            <p:nvSpPr>
              <p:cNvPr id="47128" name="Text Box 36"/>
              <p:cNvSpPr>
                <a:spLocks noChangeArrowheads="1"/>
              </p:cNvSpPr>
              <p:nvPr/>
            </p:nvSpPr>
            <p:spPr bwMode="auto">
              <a:xfrm>
                <a:off x="151" y="2690"/>
                <a:ext cx="55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9900"/>
                    </a:solidFill>
                    <a:sym typeface="Arial" pitchFamily="34" charset="0"/>
                  </a:rPr>
                  <a:t>a[2]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[1]</a:t>
                </a:r>
                <a:endParaRPr lang="zh-CN" altLang="en-US"/>
              </a:p>
            </p:txBody>
          </p:sp>
          <p:sp>
            <p:nvSpPr>
              <p:cNvPr id="47129" name="Line 37"/>
              <p:cNvSpPr>
                <a:spLocks noChangeShapeType="1"/>
              </p:cNvSpPr>
              <p:nvPr/>
            </p:nvSpPr>
            <p:spPr bwMode="auto">
              <a:xfrm>
                <a:off x="26" y="1056"/>
                <a:ext cx="74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30" name="Line 38"/>
              <p:cNvSpPr>
                <a:spLocks noChangeShapeType="1"/>
              </p:cNvSpPr>
              <p:nvPr/>
            </p:nvSpPr>
            <p:spPr bwMode="auto">
              <a:xfrm>
                <a:off x="26" y="2157"/>
                <a:ext cx="74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31" name="Line 39"/>
              <p:cNvSpPr>
                <a:spLocks noChangeShapeType="1"/>
              </p:cNvSpPr>
              <p:nvPr/>
            </p:nvSpPr>
            <p:spPr bwMode="auto">
              <a:xfrm>
                <a:off x="38" y="3260"/>
                <a:ext cx="74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32" name="Text Box 40"/>
              <p:cNvSpPr>
                <a:spLocks noChangeArrowheads="1"/>
              </p:cNvSpPr>
              <p:nvPr/>
            </p:nvSpPr>
            <p:spPr bwMode="auto">
              <a:xfrm>
                <a:off x="151" y="797"/>
                <a:ext cx="55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tx2"/>
                    </a:solidFill>
                    <a:sym typeface="Arial" pitchFamily="34" charset="0"/>
                  </a:rPr>
                  <a:t>a[0]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[2]</a:t>
                </a:r>
                <a:endParaRPr lang="zh-CN" altLang="en-US"/>
              </a:p>
            </p:txBody>
          </p:sp>
          <p:sp>
            <p:nvSpPr>
              <p:cNvPr id="47133" name="Text Box 41"/>
              <p:cNvSpPr>
                <a:spLocks noChangeArrowheads="1"/>
              </p:cNvSpPr>
              <p:nvPr/>
            </p:nvSpPr>
            <p:spPr bwMode="auto">
              <a:xfrm>
                <a:off x="151" y="1068"/>
                <a:ext cx="55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tx2"/>
                    </a:solidFill>
                    <a:sym typeface="Arial" pitchFamily="34" charset="0"/>
                  </a:rPr>
                  <a:t>a[0]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[3]</a:t>
                </a:r>
                <a:endParaRPr lang="zh-CN" altLang="en-US"/>
              </a:p>
            </p:txBody>
          </p:sp>
          <p:sp>
            <p:nvSpPr>
              <p:cNvPr id="47134" name="Text Box 42"/>
              <p:cNvSpPr>
                <a:spLocks noChangeArrowheads="1"/>
              </p:cNvSpPr>
              <p:nvPr/>
            </p:nvSpPr>
            <p:spPr bwMode="auto">
              <a:xfrm>
                <a:off x="151" y="1879"/>
                <a:ext cx="55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339933"/>
                    </a:solidFill>
                    <a:sym typeface="Arial" pitchFamily="34" charset="0"/>
                  </a:rPr>
                  <a:t>a[1]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[2]</a:t>
                </a:r>
                <a:endParaRPr lang="zh-CN" altLang="en-US"/>
              </a:p>
            </p:txBody>
          </p:sp>
          <p:sp>
            <p:nvSpPr>
              <p:cNvPr id="47135" name="Text Box 43"/>
              <p:cNvSpPr>
                <a:spLocks noChangeArrowheads="1"/>
              </p:cNvSpPr>
              <p:nvPr/>
            </p:nvSpPr>
            <p:spPr bwMode="auto">
              <a:xfrm>
                <a:off x="151" y="2149"/>
                <a:ext cx="55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339933"/>
                    </a:solidFill>
                    <a:sym typeface="Arial" pitchFamily="34" charset="0"/>
                  </a:rPr>
                  <a:t>a[1]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[3]</a:t>
                </a:r>
                <a:endParaRPr lang="zh-CN" altLang="en-US"/>
              </a:p>
            </p:txBody>
          </p:sp>
          <p:sp>
            <p:nvSpPr>
              <p:cNvPr id="47136" name="Text Box 44"/>
              <p:cNvSpPr>
                <a:spLocks noChangeArrowheads="1"/>
              </p:cNvSpPr>
              <p:nvPr/>
            </p:nvSpPr>
            <p:spPr bwMode="auto">
              <a:xfrm>
                <a:off x="151" y="2960"/>
                <a:ext cx="55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9900"/>
                    </a:solidFill>
                    <a:sym typeface="Arial" pitchFamily="34" charset="0"/>
                  </a:rPr>
                  <a:t>a[2]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[2]</a:t>
                </a:r>
                <a:endParaRPr lang="zh-CN" altLang="en-US"/>
              </a:p>
            </p:txBody>
          </p:sp>
          <p:sp>
            <p:nvSpPr>
              <p:cNvPr id="47137" name="Text Box 45"/>
              <p:cNvSpPr>
                <a:spLocks noChangeArrowheads="1"/>
              </p:cNvSpPr>
              <p:nvPr/>
            </p:nvSpPr>
            <p:spPr bwMode="auto">
              <a:xfrm>
                <a:off x="151" y="3231"/>
                <a:ext cx="55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9900"/>
                    </a:solidFill>
                    <a:sym typeface="Arial" pitchFamily="34" charset="0"/>
                  </a:rPr>
                  <a:t>a[2]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[3]</a:t>
                </a:r>
                <a:endParaRPr lang="zh-CN" altLang="en-US"/>
              </a:p>
            </p:txBody>
          </p:sp>
        </p:grpSp>
        <p:grpSp>
          <p:nvGrpSpPr>
            <p:cNvPr id="47138" name="Group 46"/>
            <p:cNvGrpSpPr>
              <a:grpSpLocks/>
            </p:cNvGrpSpPr>
            <p:nvPr/>
          </p:nvGrpSpPr>
          <p:grpSpPr bwMode="auto">
            <a:xfrm>
              <a:off x="0" y="129"/>
              <a:ext cx="403" cy="2448"/>
              <a:chOff x="0" y="0"/>
              <a:chExt cx="403" cy="2448"/>
            </a:xfrm>
          </p:grpSpPr>
          <p:sp>
            <p:nvSpPr>
              <p:cNvPr id="47139" name="Text Box 47"/>
              <p:cNvSpPr>
                <a:spLocks noChangeArrowheads="1"/>
              </p:cNvSpPr>
              <p:nvPr/>
            </p:nvSpPr>
            <p:spPr bwMode="auto">
              <a:xfrm>
                <a:off x="102" y="0"/>
                <a:ext cx="19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</a:t>
                </a:r>
                <a:endParaRPr lang="zh-CN" altLang="en-US"/>
              </a:p>
            </p:txBody>
          </p:sp>
          <p:sp>
            <p:nvSpPr>
              <p:cNvPr id="47140" name="Text Box 48"/>
              <p:cNvSpPr>
                <a:spLocks noChangeArrowheads="1"/>
              </p:cNvSpPr>
              <p:nvPr/>
            </p:nvSpPr>
            <p:spPr bwMode="auto">
              <a:xfrm>
                <a:off x="0" y="1080"/>
                <a:ext cx="40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a+1</a:t>
                </a:r>
                <a:endParaRPr lang="zh-CN" altLang="en-US"/>
              </a:p>
            </p:txBody>
          </p:sp>
          <p:sp>
            <p:nvSpPr>
              <p:cNvPr id="47141" name="Text Box 49"/>
              <p:cNvSpPr>
                <a:spLocks noChangeArrowheads="1"/>
              </p:cNvSpPr>
              <p:nvPr/>
            </p:nvSpPr>
            <p:spPr bwMode="auto">
              <a:xfrm>
                <a:off x="0" y="2160"/>
                <a:ext cx="40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a+2</a:t>
                </a:r>
                <a:endParaRPr lang="zh-CN" altLang="en-US"/>
              </a:p>
            </p:txBody>
          </p:sp>
        </p:grpSp>
        <p:sp>
          <p:nvSpPr>
            <p:cNvPr id="47142" name="Line 50"/>
            <p:cNvSpPr>
              <a:spLocks noChangeShapeType="1"/>
            </p:cNvSpPr>
            <p:nvPr/>
          </p:nvSpPr>
          <p:spPr bwMode="auto">
            <a:xfrm flipH="1">
              <a:off x="1173" y="273"/>
              <a:ext cx="300" cy="1"/>
            </a:xfrm>
            <a:prstGeom prst="line">
              <a:avLst/>
            </a:prstGeom>
            <a:noFill/>
            <a:ln w="38100" cmpd="sng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47143" name="Group 51"/>
            <p:cNvGrpSpPr>
              <a:grpSpLocks/>
            </p:cNvGrpSpPr>
            <p:nvPr/>
          </p:nvGrpSpPr>
          <p:grpSpPr bwMode="auto">
            <a:xfrm>
              <a:off x="1387" y="129"/>
              <a:ext cx="414" cy="2448"/>
              <a:chOff x="0" y="0"/>
              <a:chExt cx="414" cy="2448"/>
            </a:xfrm>
          </p:grpSpPr>
          <p:sp>
            <p:nvSpPr>
              <p:cNvPr id="47144" name="Text Box 52"/>
              <p:cNvSpPr>
                <a:spLocks noChangeArrowheads="1"/>
              </p:cNvSpPr>
              <p:nvPr/>
            </p:nvSpPr>
            <p:spPr bwMode="auto">
              <a:xfrm>
                <a:off x="102" y="0"/>
                <a:ext cx="21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p</a:t>
                </a:r>
                <a:endParaRPr lang="zh-CN" altLang="en-US"/>
              </a:p>
            </p:txBody>
          </p:sp>
          <p:sp>
            <p:nvSpPr>
              <p:cNvPr id="47145" name="Text Box 53"/>
              <p:cNvSpPr>
                <a:spLocks noChangeArrowheads="1"/>
              </p:cNvSpPr>
              <p:nvPr/>
            </p:nvSpPr>
            <p:spPr bwMode="auto">
              <a:xfrm>
                <a:off x="0" y="1080"/>
                <a:ext cx="4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p+1</a:t>
                </a:r>
                <a:endParaRPr lang="zh-CN" altLang="en-US"/>
              </a:p>
            </p:txBody>
          </p:sp>
          <p:sp>
            <p:nvSpPr>
              <p:cNvPr id="47146" name="Text Box 54"/>
              <p:cNvSpPr>
                <a:spLocks noChangeArrowheads="1"/>
              </p:cNvSpPr>
              <p:nvPr/>
            </p:nvSpPr>
            <p:spPr bwMode="auto">
              <a:xfrm>
                <a:off x="0" y="2160"/>
                <a:ext cx="4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p+2</a:t>
                </a:r>
                <a:endParaRPr lang="zh-CN" altLang="en-US"/>
              </a:p>
            </p:txBody>
          </p:sp>
        </p:grpSp>
        <p:sp>
          <p:nvSpPr>
            <p:cNvPr id="47147" name="Line 55"/>
            <p:cNvSpPr>
              <a:spLocks noChangeShapeType="1"/>
            </p:cNvSpPr>
            <p:nvPr/>
          </p:nvSpPr>
          <p:spPr bwMode="auto">
            <a:xfrm flipH="1">
              <a:off x="1173" y="1359"/>
              <a:ext cx="300" cy="1"/>
            </a:xfrm>
            <a:prstGeom prst="line">
              <a:avLst/>
            </a:prstGeom>
            <a:noFill/>
            <a:ln w="38100" cmpd="sng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148" name="Line 56"/>
            <p:cNvSpPr>
              <a:spLocks noChangeShapeType="1"/>
            </p:cNvSpPr>
            <p:nvPr/>
          </p:nvSpPr>
          <p:spPr bwMode="auto">
            <a:xfrm flipH="1">
              <a:off x="1173" y="2445"/>
              <a:ext cx="300" cy="1"/>
            </a:xfrm>
            <a:prstGeom prst="line">
              <a:avLst/>
            </a:prstGeom>
            <a:noFill/>
            <a:ln w="38100" cmpd="sng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7149" name="AutoShape 67"/>
          <p:cNvSpPr>
            <a:spLocks/>
          </p:cNvSpPr>
          <p:nvPr/>
        </p:nvSpPr>
        <p:spPr bwMode="auto">
          <a:xfrm>
            <a:off x="395288" y="3594100"/>
            <a:ext cx="3716337" cy="1203325"/>
          </a:xfrm>
          <a:prstGeom prst="wedgeRectCallout">
            <a:avLst>
              <a:gd name="adj1" fmla="val 30995"/>
              <a:gd name="adj2" fmla="val -68231"/>
            </a:avLst>
          </a:prstGeom>
          <a:solidFill>
            <a:srgbClr val="CCFFFF"/>
          </a:solidFill>
          <a:ln w="38100" cmpd="sng">
            <a:solidFill>
              <a:srgbClr val="339933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一维数组指针变量维数和</a:t>
            </a:r>
          </a:p>
          <a:p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二维数组</a:t>
            </a:r>
            <a:r>
              <a:rPr lang="zh-CN" altLang="en-US">
                <a:solidFill>
                  <a:srgbClr val="0000FF"/>
                </a:solidFill>
                <a:ea typeface="隶书" pitchFamily="49" charset="-122"/>
              </a:rPr>
              <a:t>列数</a:t>
            </a:r>
            <a:r>
              <a:rPr lang="zh-CN" altLang="en-US">
                <a:solidFill>
                  <a:schemeClr val="accent2"/>
                </a:solidFill>
                <a:ea typeface="隶书" pitchFamily="49" charset="-122"/>
              </a:rPr>
              <a:t>必须相同</a:t>
            </a:r>
            <a:endParaRPr lang="en-US">
              <a:solidFill>
                <a:schemeClr val="accent2"/>
              </a:solidFill>
              <a:ea typeface="隶书" pitchFamily="49" charset="-122"/>
            </a:endParaRPr>
          </a:p>
          <a:p>
            <a:r>
              <a:rPr lang="en-US" b="1">
                <a:solidFill>
                  <a:schemeClr val="accent2"/>
                </a:solidFill>
                <a:ea typeface="隶书" pitchFamily="49" charset="-122"/>
              </a:rPr>
              <a:t>p</a:t>
            </a:r>
            <a:r>
              <a:rPr lang="zh-CN" altLang="en-US" b="1">
                <a:solidFill>
                  <a:schemeClr val="accent2"/>
                </a:solidFill>
                <a:ea typeface="隶书" pitchFamily="49" charset="-122"/>
              </a:rPr>
              <a:t>等效于</a:t>
            </a:r>
            <a:r>
              <a:rPr lang="en-US" b="1">
                <a:solidFill>
                  <a:schemeClr val="accent2"/>
                </a:solidFill>
                <a:ea typeface="隶书" pitchFamily="49" charset="-122"/>
              </a:rPr>
              <a:t>a</a:t>
            </a:r>
            <a:endParaRPr lang="zh-CN" altLang="en-US" b="1">
              <a:solidFill>
                <a:srgbClr val="007A77"/>
              </a:solidFill>
              <a:ea typeface="隶书" pitchFamily="49" charset="-122"/>
            </a:endParaRPr>
          </a:p>
        </p:txBody>
      </p:sp>
      <p:sp>
        <p:nvSpPr>
          <p:cNvPr id="47150" name="Rectangle 68"/>
          <p:cNvSpPr>
            <a:spLocks noChangeArrowheads="1"/>
          </p:cNvSpPr>
          <p:nvPr/>
        </p:nvSpPr>
        <p:spPr bwMode="auto">
          <a:xfrm>
            <a:off x="34925" y="0"/>
            <a:ext cx="6408738" cy="47625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buFont typeface="Wingdings" pitchFamily="2" charset="2"/>
              <a:buChar char="Ø"/>
            </a:pPr>
            <a:r>
              <a:rPr lang="zh-CN" altLang="en-US" b="1">
                <a:solidFill>
                  <a:srgbClr val="660066"/>
                </a:solidFill>
                <a:latin typeface="Arial" pitchFamily="34" charset="0"/>
                <a:sym typeface="Arial" pitchFamily="34" charset="0"/>
              </a:rPr>
              <a:t>指向一维数组的指针变量</a:t>
            </a:r>
            <a:r>
              <a:rPr lang="en-US" b="1">
                <a:solidFill>
                  <a:srgbClr val="660066"/>
                </a:solidFill>
                <a:latin typeface="Arial" pitchFamily="34" charset="0"/>
                <a:sym typeface="Arial" pitchFamily="34" charset="0"/>
              </a:rPr>
              <a:t>----</a:t>
            </a:r>
            <a:r>
              <a:rPr lang="zh-CN" altLang="en-US" b="1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行指针</a:t>
            </a:r>
            <a:endParaRPr lang="zh-CN" altLang="en-US"/>
          </a:p>
        </p:txBody>
      </p:sp>
      <p:sp>
        <p:nvSpPr>
          <p:cNvPr id="47151" name="Text Box 69"/>
          <p:cNvSpPr>
            <a:spLocks/>
          </p:cNvSpPr>
          <p:nvPr/>
        </p:nvSpPr>
        <p:spPr bwMode="auto">
          <a:xfrm>
            <a:off x="396875" y="4908550"/>
            <a:ext cx="3527425" cy="463550"/>
          </a:xfrm>
          <a:prstGeom prst="rect">
            <a:avLst/>
          </a:prstGeom>
          <a:solidFill>
            <a:srgbClr val="CCFFCC"/>
          </a:solidFill>
          <a:ln w="38100" cmpd="sng">
            <a:solidFill>
              <a:srgbClr val="339933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r>
              <a:rPr lang="zh-CN" altLang="en-US">
                <a:solidFill>
                  <a:schemeClr val="accent2"/>
                </a:solidFill>
                <a:latin typeface="隶书" pitchFamily="49" charset="-122"/>
                <a:ea typeface="隶书" pitchFamily="49" charset="-122"/>
              </a:rPr>
              <a:t>指针变量一次移动一行</a:t>
            </a:r>
            <a:endParaRPr lang="zh-CN" altLang="en-US"/>
          </a:p>
        </p:txBody>
      </p:sp>
      <p:grpSp>
        <p:nvGrpSpPr>
          <p:cNvPr id="47152" name="Group 70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47153" name="Text Box 71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47154" name="Freeform 72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7155" name="TextBox 1"/>
          <p:cNvSpPr>
            <a:spLocks noChangeArrowheads="1"/>
          </p:cNvSpPr>
          <p:nvPr/>
        </p:nvSpPr>
        <p:spPr bwMode="auto">
          <a:xfrm>
            <a:off x="6300788" y="1724025"/>
            <a:ext cx="2576512" cy="1200150"/>
          </a:xfrm>
          <a:prstGeom prst="rect">
            <a:avLst/>
          </a:prstGeom>
          <a:noFill/>
          <a:ln w="9525" cmpd="sng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rgbClr val="007A77"/>
                </a:solidFill>
                <a:sym typeface="Arial" pitchFamily="34" charset="0"/>
              </a:rPr>
              <a:t>a[0][0]=(*p)[0]=**p</a:t>
            </a:r>
            <a:endParaRPr lang="zh-CN" altLang="en-US" sz="18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1800">
                <a:solidFill>
                  <a:srgbClr val="007A77"/>
                </a:solidFill>
                <a:sym typeface="Arial" pitchFamily="34" charset="0"/>
              </a:rPr>
              <a:t>a[0][1]=(*p)[1]=*(*p+1)</a:t>
            </a:r>
            <a:endParaRPr lang="zh-CN" altLang="en-US" sz="18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1800">
                <a:solidFill>
                  <a:srgbClr val="007A77"/>
                </a:solidFill>
                <a:sym typeface="Arial" pitchFamily="34" charset="0"/>
              </a:rPr>
              <a:t>a[0][2]=(*p)[2]=*(*p+2)</a:t>
            </a:r>
          </a:p>
          <a:p>
            <a:r>
              <a:rPr lang="en-US" sz="1800">
                <a:solidFill>
                  <a:srgbClr val="007A77"/>
                </a:solidFill>
                <a:sym typeface="Arial" pitchFamily="34" charset="0"/>
              </a:rPr>
              <a:t>a[0][3]=(*p)[3]=*(*p+3)</a:t>
            </a:r>
          </a:p>
        </p:txBody>
      </p:sp>
      <p:sp>
        <p:nvSpPr>
          <p:cNvPr id="47156" name="TextBox 2"/>
          <p:cNvSpPr>
            <a:spLocks noChangeArrowheads="1"/>
          </p:cNvSpPr>
          <p:nvPr/>
        </p:nvSpPr>
        <p:spPr bwMode="auto">
          <a:xfrm>
            <a:off x="7169150" y="3741738"/>
            <a:ext cx="1709738" cy="1570037"/>
          </a:xfrm>
          <a:prstGeom prst="rect">
            <a:avLst/>
          </a:prstGeom>
          <a:noFill/>
          <a:ln w="9525" cmpd="sng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a[i][j] 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p[i][j]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*(*(p+i)+j)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(*(p+i))[j]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1CADD484-7746-464A-9B92-22D51C80EDAB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42</a:t>
            </a:fld>
            <a:endParaRPr lang="en-US" sz="1800">
              <a:sym typeface="Arial" pitchFamily="34" charset="0"/>
            </a:endParaRPr>
          </a:p>
        </p:txBody>
      </p:sp>
      <p:sp>
        <p:nvSpPr>
          <p:cNvPr id="48131" name="Text Box 15"/>
          <p:cNvSpPr>
            <a:spLocks noChangeArrowheads="1"/>
          </p:cNvSpPr>
          <p:nvPr/>
        </p:nvSpPr>
        <p:spPr bwMode="auto">
          <a:xfrm>
            <a:off x="350838" y="1508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48132" name="Rectangle 17"/>
          <p:cNvSpPr>
            <a:spLocks noChangeArrowheads="1"/>
          </p:cNvSpPr>
          <p:nvPr/>
        </p:nvSpPr>
        <p:spPr bwMode="auto">
          <a:xfrm>
            <a:off x="255588" y="1020763"/>
            <a:ext cx="6042025" cy="3416300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  <a:sym typeface="Arial" pitchFamily="34" charset="0"/>
              </a:rPr>
              <a:t>void main()</a:t>
            </a:r>
            <a:endParaRPr lang="zh-CN" altLang="en-US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>
                <a:solidFill>
                  <a:schemeClr val="tx2"/>
                </a:solidFill>
                <a:sym typeface="Arial" pitchFamily="34" charset="0"/>
              </a:rPr>
              <a:t>{   int a[3][4]={{1,2,3,4},{3,4,5,6},{5,6,7,8}};</a:t>
            </a:r>
            <a:endParaRPr lang="zh-CN" altLang="en-US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>
                <a:solidFill>
                  <a:schemeClr val="tx2"/>
                </a:solidFill>
                <a:sym typeface="Arial" pitchFamily="34" charset="0"/>
              </a:rPr>
              <a:t>    int i,j;</a:t>
            </a:r>
          </a:p>
          <a:p>
            <a:r>
              <a:rPr lang="en-US">
                <a:solidFill>
                  <a:schemeClr val="tx2"/>
                </a:solidFill>
                <a:sym typeface="Arial" pitchFamily="34" charset="0"/>
              </a:rPr>
              <a:t>    int </a:t>
            </a:r>
            <a:r>
              <a:rPr lang="en-US" b="1">
                <a:solidFill>
                  <a:srgbClr val="007A77"/>
                </a:solidFill>
                <a:sym typeface="Arial" pitchFamily="34" charset="0"/>
              </a:rPr>
              <a:t>(*p)[4]=a;</a:t>
            </a:r>
          </a:p>
          <a:p>
            <a:r>
              <a:rPr lang="en-US">
                <a:solidFill>
                  <a:schemeClr val="tx2"/>
                </a:solidFill>
                <a:sym typeface="Arial" pitchFamily="34" charset="0"/>
              </a:rPr>
              <a:t>   for (i=0;i&lt;3;i++) {</a:t>
            </a:r>
          </a:p>
          <a:p>
            <a:r>
              <a:rPr lang="zh-CN" altLang="en-US">
                <a:solidFill>
                  <a:schemeClr val="tx2"/>
                </a:solidFill>
                <a:sym typeface="Arial" pitchFamily="34" charset="0"/>
              </a:rPr>
              <a:t>      for (j=0;j&lt;4;j++) printf("%4d",*(*(p+i)+j));</a:t>
            </a:r>
          </a:p>
          <a:p>
            <a:r>
              <a:rPr lang="en-US">
                <a:solidFill>
                  <a:schemeClr val="tx2"/>
                </a:solidFill>
                <a:sym typeface="Arial" pitchFamily="34" charset="0"/>
              </a:rPr>
              <a:t>      printf("\n");</a:t>
            </a:r>
            <a:endParaRPr lang="zh-CN" altLang="en-US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>
                <a:solidFill>
                  <a:schemeClr val="tx2"/>
                </a:solidFill>
                <a:sym typeface="Arial" pitchFamily="34" charset="0"/>
              </a:rPr>
              <a:t>    }</a:t>
            </a:r>
          </a:p>
          <a:p>
            <a:r>
              <a:rPr lang="en-US">
                <a:solidFill>
                  <a:schemeClr val="tx2"/>
                </a:solidFill>
                <a:sym typeface="Arial" pitchFamily="34" charset="0"/>
              </a:rPr>
              <a:t>}</a:t>
            </a:r>
            <a:endParaRPr lang="zh-CN" altLang="en-US"/>
          </a:p>
        </p:txBody>
      </p:sp>
      <p:sp>
        <p:nvSpPr>
          <p:cNvPr id="48133" name="Rectangle 60"/>
          <p:cNvSpPr>
            <a:spLocks noChangeArrowheads="1"/>
          </p:cNvSpPr>
          <p:nvPr/>
        </p:nvSpPr>
        <p:spPr bwMode="auto">
          <a:xfrm>
            <a:off x="1066800" y="381000"/>
            <a:ext cx="7772400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例 二维数组行指针</a:t>
            </a:r>
            <a:endParaRPr lang="zh-CN" altLang="en-US" sz="440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48134" name="Group 61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48135" name="Text Box 62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48136" name="Freeform 63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8137" name="TextBox 59"/>
          <p:cNvSpPr>
            <a:spLocks noChangeArrowheads="1"/>
          </p:cNvSpPr>
          <p:nvPr/>
        </p:nvSpPr>
        <p:spPr bwMode="auto">
          <a:xfrm>
            <a:off x="6516688" y="1771650"/>
            <a:ext cx="2474912" cy="2308225"/>
          </a:xfrm>
          <a:prstGeom prst="rect">
            <a:avLst/>
          </a:prstGeom>
          <a:noFill/>
          <a:ln w="9525" cmpd="sng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行指针等效二维数组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a[i][j] 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p[i][j]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*(*(p+i)+j)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(*(p+i))[j]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04EC57D4-B5D2-4F1C-9134-950748896D19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43</a:t>
            </a:fld>
            <a:endParaRPr lang="en-US" sz="1800">
              <a:sym typeface="Arial" pitchFamily="34" charset="0"/>
            </a:endParaRPr>
          </a:p>
        </p:txBody>
      </p:sp>
      <p:sp>
        <p:nvSpPr>
          <p:cNvPr id="49155" name="Text Box 15"/>
          <p:cNvSpPr>
            <a:spLocks noChangeArrowheads="1"/>
          </p:cNvSpPr>
          <p:nvPr/>
        </p:nvSpPr>
        <p:spPr bwMode="auto">
          <a:xfrm>
            <a:off x="350838" y="1508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49156" name="Rectangle 17"/>
          <p:cNvSpPr>
            <a:spLocks noChangeArrowheads="1"/>
          </p:cNvSpPr>
          <p:nvPr/>
        </p:nvSpPr>
        <p:spPr bwMode="auto">
          <a:xfrm>
            <a:off x="107950" y="984250"/>
            <a:ext cx="6129338" cy="4884738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  <a:sym typeface="Arial" pitchFamily="34" charset="0"/>
              </a:rPr>
              <a:t>void main()</a:t>
            </a:r>
            <a:endParaRPr lang="zh-CN" altLang="en-US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>
                <a:solidFill>
                  <a:schemeClr val="tx2"/>
                </a:solidFill>
                <a:sym typeface="Arial" pitchFamily="34" charset="0"/>
              </a:rPr>
              <a:t>{   int a[3][4]={{1,2,3,4},{3,4,5,6},{5,6,7,8}};</a:t>
            </a:r>
            <a:endParaRPr lang="zh-CN" altLang="en-US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>
                <a:solidFill>
                  <a:schemeClr val="tx2"/>
                </a:solidFill>
                <a:sym typeface="Arial" pitchFamily="34" charset="0"/>
              </a:rPr>
              <a:t>    int i;</a:t>
            </a:r>
            <a:endParaRPr lang="zh-CN" altLang="en-US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>
                <a:solidFill>
                  <a:schemeClr val="tx2"/>
                </a:solidFill>
                <a:sym typeface="Arial" pitchFamily="34" charset="0"/>
              </a:rPr>
              <a:t>    int </a:t>
            </a:r>
            <a:r>
              <a:rPr lang="en-US" b="1">
                <a:solidFill>
                  <a:srgbClr val="007A77"/>
                </a:solidFill>
                <a:sym typeface="Arial" pitchFamily="34" charset="0"/>
              </a:rPr>
              <a:t>(*p)[4]=a,*q=a[0]; 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// p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：行指针，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q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：列指针</a:t>
            </a:r>
            <a:endParaRPr lang="en-US" sz="2000" b="1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chemeClr val="tx2"/>
                </a:solidFill>
                <a:sym typeface="Arial" pitchFamily="34" charset="0"/>
              </a:rPr>
              <a:t>    for(i=0;i&lt;3;i++)</a:t>
            </a:r>
            <a:endParaRPr lang="zh-CN" altLang="en-US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>
                <a:solidFill>
                  <a:schemeClr val="tx2"/>
                </a:solidFill>
                <a:sym typeface="Arial" pitchFamily="34" charset="0"/>
              </a:rPr>
              <a:t>    {   </a:t>
            </a:r>
          </a:p>
          <a:p>
            <a:r>
              <a:rPr lang="en-US">
                <a:solidFill>
                  <a:schemeClr val="tx2"/>
                </a:solidFill>
                <a:sym typeface="Arial" pitchFamily="34" charset="0"/>
              </a:rPr>
              <a:t>          </a:t>
            </a:r>
            <a:r>
              <a:rPr lang="zh-CN" altLang="en-US">
                <a:solidFill>
                  <a:schemeClr val="tx2"/>
                </a:solidFill>
                <a:sym typeface="Arial" pitchFamily="34" charset="0"/>
              </a:rPr>
              <a:t>if (i==0) </a:t>
            </a:r>
            <a:r>
              <a:rPr lang="en-US">
                <a:solidFill>
                  <a:schemeClr val="tx2"/>
                </a:solidFill>
                <a:sym typeface="Arial" pitchFamily="34" charset="0"/>
              </a:rPr>
              <a:t>(*p)[i+i/2]=*q+1;</a:t>
            </a:r>
          </a:p>
          <a:p>
            <a:r>
              <a:rPr lang="en-US">
                <a:solidFill>
                  <a:schemeClr val="tx2"/>
                </a:solidFill>
                <a:sym typeface="Arial" pitchFamily="34" charset="0"/>
              </a:rPr>
              <a:t>          </a:t>
            </a:r>
            <a:r>
              <a:rPr lang="zh-CN" altLang="en-US">
                <a:solidFill>
                  <a:schemeClr val="tx2"/>
                </a:solidFill>
                <a:sym typeface="Arial" pitchFamily="34" charset="0"/>
              </a:rPr>
              <a:t>else </a:t>
            </a:r>
            <a:r>
              <a:rPr lang="en-US">
                <a:solidFill>
                  <a:schemeClr val="tx2"/>
                </a:solidFill>
                <a:sym typeface="Arial" pitchFamily="34" charset="0"/>
              </a:rPr>
              <a:t>p++,++q;</a:t>
            </a:r>
            <a:endParaRPr lang="zh-CN" altLang="en-US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>
                <a:solidFill>
                  <a:schemeClr val="tx2"/>
                </a:solidFill>
                <a:sym typeface="Arial" pitchFamily="34" charset="0"/>
              </a:rPr>
              <a:t>    }</a:t>
            </a:r>
            <a:endParaRPr lang="zh-CN" altLang="en-US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>
                <a:solidFill>
                  <a:schemeClr val="tx2"/>
                </a:solidFill>
                <a:sym typeface="Arial" pitchFamily="34" charset="0"/>
              </a:rPr>
              <a:t>    for(i=0;i&lt;3;i++)</a:t>
            </a:r>
            <a:endParaRPr lang="zh-CN" altLang="en-US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>
                <a:solidFill>
                  <a:schemeClr val="tx2"/>
                </a:solidFill>
                <a:sym typeface="Arial" pitchFamily="34" charset="0"/>
              </a:rPr>
              <a:t>       printf("%d,",a[i][i]);</a:t>
            </a:r>
            <a:endParaRPr lang="zh-CN" altLang="en-US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>
                <a:solidFill>
                  <a:schemeClr val="tx2"/>
                </a:solidFill>
                <a:sym typeface="Arial" pitchFamily="34" charset="0"/>
              </a:rPr>
              <a:t>    printf("%d,%d\n",*((int *)p),*q);</a:t>
            </a:r>
            <a:endParaRPr lang="zh-CN" altLang="en-US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>
                <a:solidFill>
                  <a:schemeClr val="tx2"/>
                </a:solidFill>
                <a:sym typeface="Arial" pitchFamily="34" charset="0"/>
              </a:rPr>
              <a:t>}</a:t>
            </a:r>
            <a:endParaRPr lang="zh-CN" altLang="en-US"/>
          </a:p>
        </p:txBody>
      </p:sp>
      <p:sp>
        <p:nvSpPr>
          <p:cNvPr id="49157" name="Text Box 18"/>
          <p:cNvSpPr>
            <a:spLocks noChangeArrowheads="1"/>
          </p:cNvSpPr>
          <p:nvPr/>
        </p:nvSpPr>
        <p:spPr bwMode="auto">
          <a:xfrm>
            <a:off x="5916613" y="4365625"/>
            <a:ext cx="3119437" cy="396875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FFFF00"/>
                </a:solidFill>
                <a:sym typeface="Arial" pitchFamily="34" charset="0"/>
              </a:rPr>
              <a:t>运行结果：</a:t>
            </a:r>
            <a:r>
              <a:rPr lang="en-US" sz="2000" b="1">
                <a:solidFill>
                  <a:srgbClr val="FFFF00"/>
                </a:solidFill>
                <a:sym typeface="Arial" pitchFamily="34" charset="0"/>
              </a:rPr>
              <a:t>2</a:t>
            </a:r>
            <a:r>
              <a:rPr lang="zh-CN" altLang="en-US" sz="2000" b="1">
                <a:solidFill>
                  <a:srgbClr val="FFFF00"/>
                </a:solidFill>
                <a:sym typeface="Arial" pitchFamily="34" charset="0"/>
              </a:rPr>
              <a:t>，</a:t>
            </a:r>
            <a:r>
              <a:rPr lang="en-US" sz="2000" b="1">
                <a:solidFill>
                  <a:srgbClr val="FFFF00"/>
                </a:solidFill>
                <a:sym typeface="Arial" pitchFamily="34" charset="0"/>
              </a:rPr>
              <a:t>4</a:t>
            </a:r>
            <a:r>
              <a:rPr lang="zh-CN" altLang="en-US" sz="2000" b="1">
                <a:solidFill>
                  <a:srgbClr val="FFFF00"/>
                </a:solidFill>
                <a:sym typeface="Arial" pitchFamily="34" charset="0"/>
              </a:rPr>
              <a:t>，</a:t>
            </a:r>
            <a:r>
              <a:rPr lang="en-US" sz="2000" b="1">
                <a:solidFill>
                  <a:srgbClr val="FFFF00"/>
                </a:solidFill>
                <a:sym typeface="Arial" pitchFamily="34" charset="0"/>
              </a:rPr>
              <a:t>7</a:t>
            </a:r>
            <a:r>
              <a:rPr lang="zh-CN" altLang="en-US" sz="2000" b="1">
                <a:solidFill>
                  <a:srgbClr val="FFFF00"/>
                </a:solidFill>
                <a:sym typeface="Arial" pitchFamily="34" charset="0"/>
              </a:rPr>
              <a:t>，</a:t>
            </a:r>
            <a:r>
              <a:rPr lang="en-US" sz="2000" b="1">
                <a:solidFill>
                  <a:srgbClr val="FFFF00"/>
                </a:solidFill>
                <a:sym typeface="Arial" pitchFamily="34" charset="0"/>
              </a:rPr>
              <a:t>5</a:t>
            </a:r>
            <a:r>
              <a:rPr lang="zh-CN" altLang="en-US" sz="2000" b="1">
                <a:solidFill>
                  <a:srgbClr val="FFFF00"/>
                </a:solidFill>
                <a:sym typeface="Arial" pitchFamily="34" charset="0"/>
              </a:rPr>
              <a:t>，</a:t>
            </a:r>
            <a:r>
              <a:rPr lang="en-US" sz="2000" b="1">
                <a:solidFill>
                  <a:srgbClr val="FFFF00"/>
                </a:solidFill>
                <a:sym typeface="Arial" pitchFamily="34" charset="0"/>
              </a:rPr>
              <a:t>3</a:t>
            </a:r>
            <a:endParaRPr lang="zh-CN" altLang="en-US"/>
          </a:p>
        </p:txBody>
      </p:sp>
      <p:grpSp>
        <p:nvGrpSpPr>
          <p:cNvPr id="49158" name="Group 19"/>
          <p:cNvGrpSpPr>
            <a:grpSpLocks/>
          </p:cNvGrpSpPr>
          <p:nvPr/>
        </p:nvGrpSpPr>
        <p:grpSpPr bwMode="auto">
          <a:xfrm>
            <a:off x="6875463" y="1906588"/>
            <a:ext cx="2268537" cy="1657350"/>
            <a:chOff x="0" y="0"/>
            <a:chExt cx="1731" cy="1044"/>
          </a:xfrm>
        </p:grpSpPr>
        <p:sp>
          <p:nvSpPr>
            <p:cNvPr id="49159" name="Rectangle 20"/>
            <p:cNvSpPr>
              <a:spLocks noChangeArrowheads="1"/>
            </p:cNvSpPr>
            <p:nvPr/>
          </p:nvSpPr>
          <p:spPr bwMode="auto">
            <a:xfrm>
              <a:off x="8" y="0"/>
              <a:ext cx="1712" cy="1044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49160" name="Line 21"/>
            <p:cNvSpPr>
              <a:spLocks noChangeShapeType="1"/>
            </p:cNvSpPr>
            <p:nvPr/>
          </p:nvSpPr>
          <p:spPr bwMode="auto">
            <a:xfrm>
              <a:off x="19" y="378"/>
              <a:ext cx="1712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1" name="Line 22"/>
            <p:cNvSpPr>
              <a:spLocks noChangeShapeType="1"/>
            </p:cNvSpPr>
            <p:nvPr/>
          </p:nvSpPr>
          <p:spPr bwMode="auto">
            <a:xfrm>
              <a:off x="8" y="711"/>
              <a:ext cx="1712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2" name="Line 23"/>
            <p:cNvSpPr>
              <a:spLocks noChangeShapeType="1"/>
            </p:cNvSpPr>
            <p:nvPr/>
          </p:nvSpPr>
          <p:spPr bwMode="auto">
            <a:xfrm>
              <a:off x="864" y="0"/>
              <a:ext cx="1" cy="1044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3" name="Line 24"/>
            <p:cNvSpPr>
              <a:spLocks noChangeShapeType="1"/>
            </p:cNvSpPr>
            <p:nvPr/>
          </p:nvSpPr>
          <p:spPr bwMode="auto">
            <a:xfrm>
              <a:off x="419" y="0"/>
              <a:ext cx="1" cy="1044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4" name="Line 25"/>
            <p:cNvSpPr>
              <a:spLocks noChangeShapeType="1"/>
            </p:cNvSpPr>
            <p:nvPr/>
          </p:nvSpPr>
          <p:spPr bwMode="auto">
            <a:xfrm>
              <a:off x="1297" y="0"/>
              <a:ext cx="1" cy="1044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5" name="Text Box 26"/>
            <p:cNvSpPr>
              <a:spLocks noChangeArrowheads="1"/>
            </p:cNvSpPr>
            <p:nvPr/>
          </p:nvSpPr>
          <p:spPr bwMode="auto">
            <a:xfrm>
              <a:off x="0" y="86"/>
              <a:ext cx="2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1</a:t>
              </a:r>
              <a:endParaRPr lang="zh-CN" altLang="en-US"/>
            </a:p>
          </p:txBody>
        </p:sp>
        <p:sp>
          <p:nvSpPr>
            <p:cNvPr id="49166" name="Text Box 27"/>
            <p:cNvSpPr>
              <a:spLocks noChangeArrowheads="1"/>
            </p:cNvSpPr>
            <p:nvPr/>
          </p:nvSpPr>
          <p:spPr bwMode="auto">
            <a:xfrm>
              <a:off x="530" y="82"/>
              <a:ext cx="2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</a:t>
              </a:r>
              <a:endParaRPr lang="zh-CN" altLang="en-US"/>
            </a:p>
          </p:txBody>
        </p:sp>
        <p:sp>
          <p:nvSpPr>
            <p:cNvPr id="49167" name="Text Box 28"/>
            <p:cNvSpPr>
              <a:spLocks noChangeArrowheads="1"/>
            </p:cNvSpPr>
            <p:nvPr/>
          </p:nvSpPr>
          <p:spPr bwMode="auto">
            <a:xfrm>
              <a:off x="941" y="71"/>
              <a:ext cx="23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3</a:t>
              </a:r>
              <a:endParaRPr lang="zh-CN" altLang="en-US"/>
            </a:p>
          </p:txBody>
        </p:sp>
        <p:sp>
          <p:nvSpPr>
            <p:cNvPr id="49168" name="Text Box 29"/>
            <p:cNvSpPr>
              <a:spLocks noChangeArrowheads="1"/>
            </p:cNvSpPr>
            <p:nvPr/>
          </p:nvSpPr>
          <p:spPr bwMode="auto">
            <a:xfrm>
              <a:off x="1387" y="71"/>
              <a:ext cx="23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4</a:t>
              </a:r>
              <a:endParaRPr lang="zh-CN" altLang="en-US"/>
            </a:p>
          </p:txBody>
        </p:sp>
        <p:sp>
          <p:nvSpPr>
            <p:cNvPr id="49169" name="Text Box 30"/>
            <p:cNvSpPr>
              <a:spLocks noChangeArrowheads="1"/>
            </p:cNvSpPr>
            <p:nvPr/>
          </p:nvSpPr>
          <p:spPr bwMode="auto">
            <a:xfrm>
              <a:off x="87" y="427"/>
              <a:ext cx="23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3</a:t>
              </a:r>
              <a:endParaRPr lang="zh-CN" altLang="en-US"/>
            </a:p>
          </p:txBody>
        </p:sp>
        <p:sp>
          <p:nvSpPr>
            <p:cNvPr id="49170" name="Text Box 31"/>
            <p:cNvSpPr>
              <a:spLocks noChangeArrowheads="1"/>
            </p:cNvSpPr>
            <p:nvPr/>
          </p:nvSpPr>
          <p:spPr bwMode="auto">
            <a:xfrm>
              <a:off x="519" y="437"/>
              <a:ext cx="2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4</a:t>
              </a:r>
              <a:endParaRPr lang="zh-CN" altLang="en-US"/>
            </a:p>
          </p:txBody>
        </p:sp>
        <p:sp>
          <p:nvSpPr>
            <p:cNvPr id="49171" name="Text Box 32"/>
            <p:cNvSpPr>
              <a:spLocks noChangeArrowheads="1"/>
            </p:cNvSpPr>
            <p:nvPr/>
          </p:nvSpPr>
          <p:spPr bwMode="auto">
            <a:xfrm>
              <a:off x="953" y="437"/>
              <a:ext cx="2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5</a:t>
              </a:r>
              <a:endParaRPr lang="zh-CN" altLang="en-US"/>
            </a:p>
          </p:txBody>
        </p:sp>
        <p:sp>
          <p:nvSpPr>
            <p:cNvPr id="49172" name="Text Box 33"/>
            <p:cNvSpPr>
              <a:spLocks noChangeArrowheads="1"/>
            </p:cNvSpPr>
            <p:nvPr/>
          </p:nvSpPr>
          <p:spPr bwMode="auto">
            <a:xfrm>
              <a:off x="1398" y="448"/>
              <a:ext cx="23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6</a:t>
              </a:r>
              <a:endParaRPr lang="zh-CN" altLang="en-US"/>
            </a:p>
          </p:txBody>
        </p:sp>
        <p:sp>
          <p:nvSpPr>
            <p:cNvPr id="49173" name="Text Box 34"/>
            <p:cNvSpPr>
              <a:spLocks noChangeArrowheads="1"/>
            </p:cNvSpPr>
            <p:nvPr/>
          </p:nvSpPr>
          <p:spPr bwMode="auto">
            <a:xfrm>
              <a:off x="109" y="759"/>
              <a:ext cx="23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5</a:t>
              </a:r>
              <a:endParaRPr lang="zh-CN" altLang="en-US"/>
            </a:p>
          </p:txBody>
        </p:sp>
        <p:sp>
          <p:nvSpPr>
            <p:cNvPr id="49174" name="Text Box 35"/>
            <p:cNvSpPr>
              <a:spLocks noChangeArrowheads="1"/>
            </p:cNvSpPr>
            <p:nvPr/>
          </p:nvSpPr>
          <p:spPr bwMode="auto">
            <a:xfrm>
              <a:off x="487" y="759"/>
              <a:ext cx="23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6</a:t>
              </a:r>
              <a:endParaRPr lang="zh-CN" altLang="en-US"/>
            </a:p>
          </p:txBody>
        </p:sp>
        <p:sp>
          <p:nvSpPr>
            <p:cNvPr id="49175" name="Text Box 36"/>
            <p:cNvSpPr>
              <a:spLocks noChangeArrowheads="1"/>
            </p:cNvSpPr>
            <p:nvPr/>
          </p:nvSpPr>
          <p:spPr bwMode="auto">
            <a:xfrm>
              <a:off x="952" y="760"/>
              <a:ext cx="23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7</a:t>
              </a:r>
              <a:endParaRPr lang="zh-CN" altLang="en-US"/>
            </a:p>
          </p:txBody>
        </p:sp>
        <p:sp>
          <p:nvSpPr>
            <p:cNvPr id="49176" name="Text Box 37"/>
            <p:cNvSpPr>
              <a:spLocks noChangeArrowheads="1"/>
            </p:cNvSpPr>
            <p:nvPr/>
          </p:nvSpPr>
          <p:spPr bwMode="auto">
            <a:xfrm>
              <a:off x="1398" y="770"/>
              <a:ext cx="23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8</a:t>
              </a:r>
              <a:endParaRPr lang="zh-CN" altLang="en-US"/>
            </a:p>
          </p:txBody>
        </p:sp>
      </p:grpSp>
      <p:grpSp>
        <p:nvGrpSpPr>
          <p:cNvPr id="49177" name="Group 38"/>
          <p:cNvGrpSpPr>
            <a:grpSpLocks/>
          </p:cNvGrpSpPr>
          <p:nvPr/>
        </p:nvGrpSpPr>
        <p:grpSpPr bwMode="auto">
          <a:xfrm>
            <a:off x="6256338" y="1244600"/>
            <a:ext cx="1268412" cy="1031875"/>
            <a:chOff x="0" y="0"/>
            <a:chExt cx="799" cy="650"/>
          </a:xfrm>
        </p:grpSpPr>
        <p:grpSp>
          <p:nvGrpSpPr>
            <p:cNvPr id="49178" name="Group 39"/>
            <p:cNvGrpSpPr>
              <a:grpSpLocks/>
            </p:cNvGrpSpPr>
            <p:nvPr/>
          </p:nvGrpSpPr>
          <p:grpSpPr bwMode="auto">
            <a:xfrm>
              <a:off x="0" y="400"/>
              <a:ext cx="391" cy="250"/>
              <a:chOff x="0" y="0"/>
              <a:chExt cx="391" cy="250"/>
            </a:xfrm>
          </p:grpSpPr>
          <p:sp>
            <p:nvSpPr>
              <p:cNvPr id="49179" name="Line 40"/>
              <p:cNvSpPr>
                <a:spLocks noChangeShapeType="1"/>
              </p:cNvSpPr>
              <p:nvPr/>
            </p:nvSpPr>
            <p:spPr bwMode="auto">
              <a:xfrm>
                <a:off x="169" y="150"/>
                <a:ext cx="22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80" name="Text Box 4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p</a:t>
                </a:r>
                <a:endParaRPr lang="zh-CN" altLang="en-US"/>
              </a:p>
            </p:txBody>
          </p:sp>
        </p:grpSp>
        <p:grpSp>
          <p:nvGrpSpPr>
            <p:cNvPr id="49181" name="Group 42"/>
            <p:cNvGrpSpPr>
              <a:grpSpLocks/>
            </p:cNvGrpSpPr>
            <p:nvPr/>
          </p:nvGrpSpPr>
          <p:grpSpPr bwMode="auto">
            <a:xfrm>
              <a:off x="603" y="0"/>
              <a:ext cx="196" cy="427"/>
              <a:chOff x="0" y="0"/>
              <a:chExt cx="196" cy="427"/>
            </a:xfrm>
          </p:grpSpPr>
          <p:sp>
            <p:nvSpPr>
              <p:cNvPr id="49182" name="Line 43"/>
              <p:cNvSpPr>
                <a:spLocks noChangeShapeType="1"/>
              </p:cNvSpPr>
              <p:nvPr/>
            </p:nvSpPr>
            <p:spPr bwMode="auto">
              <a:xfrm>
                <a:off x="3" y="127"/>
                <a:ext cx="1" cy="30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83" name="Text Box 4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q</a:t>
                </a:r>
                <a:endParaRPr lang="zh-CN" altLang="en-US"/>
              </a:p>
            </p:txBody>
          </p:sp>
        </p:grpSp>
      </p:grpSp>
      <p:sp>
        <p:nvSpPr>
          <p:cNvPr id="49184" name="Text Box 45"/>
          <p:cNvSpPr>
            <a:spLocks noChangeArrowheads="1"/>
          </p:cNvSpPr>
          <p:nvPr/>
        </p:nvSpPr>
        <p:spPr bwMode="auto">
          <a:xfrm>
            <a:off x="7092950" y="2024063"/>
            <a:ext cx="311150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sym typeface="Arial" pitchFamily="34" charset="0"/>
              </a:rPr>
              <a:t>2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grpSp>
        <p:nvGrpSpPr>
          <p:cNvPr id="49185" name="Group 46"/>
          <p:cNvGrpSpPr>
            <a:grpSpLocks/>
          </p:cNvGrpSpPr>
          <p:nvPr/>
        </p:nvGrpSpPr>
        <p:grpSpPr bwMode="auto">
          <a:xfrm>
            <a:off x="6270625" y="1274763"/>
            <a:ext cx="1685925" cy="1649412"/>
            <a:chOff x="0" y="0"/>
            <a:chExt cx="1062" cy="1039"/>
          </a:xfrm>
        </p:grpSpPr>
        <p:grpSp>
          <p:nvGrpSpPr>
            <p:cNvPr id="49186" name="Group 47"/>
            <p:cNvGrpSpPr>
              <a:grpSpLocks/>
            </p:cNvGrpSpPr>
            <p:nvPr/>
          </p:nvGrpSpPr>
          <p:grpSpPr bwMode="auto">
            <a:xfrm>
              <a:off x="0" y="789"/>
              <a:ext cx="391" cy="250"/>
              <a:chOff x="0" y="0"/>
              <a:chExt cx="391" cy="250"/>
            </a:xfrm>
          </p:grpSpPr>
          <p:sp>
            <p:nvSpPr>
              <p:cNvPr id="49187" name="Line 48"/>
              <p:cNvSpPr>
                <a:spLocks noChangeShapeType="1"/>
              </p:cNvSpPr>
              <p:nvPr/>
            </p:nvSpPr>
            <p:spPr bwMode="auto">
              <a:xfrm>
                <a:off x="169" y="150"/>
                <a:ext cx="22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88" name="Text Box 4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p</a:t>
                </a:r>
                <a:endParaRPr lang="zh-CN" altLang="en-US"/>
              </a:p>
            </p:txBody>
          </p:sp>
        </p:grpSp>
        <p:grpSp>
          <p:nvGrpSpPr>
            <p:cNvPr id="49189" name="Group 50"/>
            <p:cNvGrpSpPr>
              <a:grpSpLocks/>
            </p:cNvGrpSpPr>
            <p:nvPr/>
          </p:nvGrpSpPr>
          <p:grpSpPr bwMode="auto">
            <a:xfrm>
              <a:off x="866" y="0"/>
              <a:ext cx="196" cy="427"/>
              <a:chOff x="0" y="0"/>
              <a:chExt cx="196" cy="427"/>
            </a:xfrm>
          </p:grpSpPr>
          <p:sp>
            <p:nvSpPr>
              <p:cNvPr id="49190" name="Line 51"/>
              <p:cNvSpPr>
                <a:spLocks noChangeShapeType="1"/>
              </p:cNvSpPr>
              <p:nvPr/>
            </p:nvSpPr>
            <p:spPr bwMode="auto">
              <a:xfrm>
                <a:off x="14" y="127"/>
                <a:ext cx="1" cy="30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91" name="Text Box 5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q</a:t>
                </a:r>
                <a:endParaRPr lang="zh-CN" altLang="en-US"/>
              </a:p>
            </p:txBody>
          </p:sp>
        </p:grpSp>
      </p:grpSp>
      <p:grpSp>
        <p:nvGrpSpPr>
          <p:cNvPr id="49192" name="Group 53"/>
          <p:cNvGrpSpPr>
            <a:grpSpLocks/>
          </p:cNvGrpSpPr>
          <p:nvPr/>
        </p:nvGrpSpPr>
        <p:grpSpPr bwMode="auto">
          <a:xfrm>
            <a:off x="6253163" y="1238250"/>
            <a:ext cx="2286000" cy="2190750"/>
            <a:chOff x="0" y="0"/>
            <a:chExt cx="1440" cy="1380"/>
          </a:xfrm>
        </p:grpSpPr>
        <p:grpSp>
          <p:nvGrpSpPr>
            <p:cNvPr id="49193" name="Group 54"/>
            <p:cNvGrpSpPr>
              <a:grpSpLocks/>
            </p:cNvGrpSpPr>
            <p:nvPr/>
          </p:nvGrpSpPr>
          <p:grpSpPr bwMode="auto">
            <a:xfrm>
              <a:off x="0" y="1130"/>
              <a:ext cx="391" cy="250"/>
              <a:chOff x="0" y="0"/>
              <a:chExt cx="391" cy="250"/>
            </a:xfrm>
          </p:grpSpPr>
          <p:sp>
            <p:nvSpPr>
              <p:cNvPr id="49194" name="Line 55"/>
              <p:cNvSpPr>
                <a:spLocks noChangeShapeType="1"/>
              </p:cNvSpPr>
              <p:nvPr/>
            </p:nvSpPr>
            <p:spPr bwMode="auto">
              <a:xfrm>
                <a:off x="169" y="150"/>
                <a:ext cx="22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95" name="Text Box 5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p</a:t>
                </a:r>
                <a:endParaRPr lang="zh-CN" altLang="en-US"/>
              </a:p>
            </p:txBody>
          </p:sp>
        </p:grpSp>
        <p:grpSp>
          <p:nvGrpSpPr>
            <p:cNvPr id="49196" name="Group 57"/>
            <p:cNvGrpSpPr>
              <a:grpSpLocks/>
            </p:cNvGrpSpPr>
            <p:nvPr/>
          </p:nvGrpSpPr>
          <p:grpSpPr bwMode="auto">
            <a:xfrm>
              <a:off x="1244" y="0"/>
              <a:ext cx="196" cy="427"/>
              <a:chOff x="0" y="0"/>
              <a:chExt cx="196" cy="427"/>
            </a:xfrm>
          </p:grpSpPr>
          <p:sp>
            <p:nvSpPr>
              <p:cNvPr id="49197" name="Line 58"/>
              <p:cNvSpPr>
                <a:spLocks noChangeShapeType="1"/>
              </p:cNvSpPr>
              <p:nvPr/>
            </p:nvSpPr>
            <p:spPr bwMode="auto">
              <a:xfrm>
                <a:off x="3" y="127"/>
                <a:ext cx="1" cy="30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98" name="Text Box 5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q</a:t>
                </a:r>
                <a:endParaRPr lang="zh-CN" altLang="en-US"/>
              </a:p>
            </p:txBody>
          </p:sp>
        </p:grpSp>
      </p:grpSp>
      <p:sp>
        <p:nvSpPr>
          <p:cNvPr id="49199" name="Rectangle 60"/>
          <p:cNvSpPr>
            <a:spLocks noChangeArrowheads="1"/>
          </p:cNvSpPr>
          <p:nvPr/>
        </p:nvSpPr>
        <p:spPr bwMode="auto">
          <a:xfrm>
            <a:off x="1066800" y="381000"/>
            <a:ext cx="7772400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例 二维数组行指针与列指针</a:t>
            </a:r>
            <a:endParaRPr lang="zh-CN" altLang="en-US" sz="440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49200" name="Group 61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49201" name="Text Box 62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49202" name="Freeform 63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49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49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49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" dur="500"/>
                                        <p:tgtEl>
                                          <p:spTgt spid="49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500"/>
                                        <p:tgtEl>
                                          <p:spTgt spid="49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3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7" grpId="0" bldLvl="0" animBg="1" autoUpdateAnimBg="0"/>
      <p:bldP spid="49184" grpId="0" bldLvl="0" animBg="1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2847D0FD-F89D-4815-8DB9-7000C32B00BE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44</a:t>
            </a:fld>
            <a:endParaRPr lang="en-US" sz="1800">
              <a:sym typeface="Arial" pitchFamily="34" charset="0"/>
            </a:endParaRPr>
          </a:p>
        </p:txBody>
      </p:sp>
      <p:sp>
        <p:nvSpPr>
          <p:cNvPr id="50179" name="Rectangle 15"/>
          <p:cNvSpPr>
            <a:spLocks noChangeArrowheads="1"/>
          </p:cNvSpPr>
          <p:nvPr/>
        </p:nvSpPr>
        <p:spPr bwMode="auto">
          <a:xfrm>
            <a:off x="279400" y="411163"/>
            <a:ext cx="847725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endParaRPr lang="zh-CN" altLang="en-US">
              <a:solidFill>
                <a:srgbClr val="007A77"/>
              </a:solidFill>
              <a:latin typeface="Arial" pitchFamily="34" charset="0"/>
              <a:sym typeface="Arial" pitchFamily="34" charset="0"/>
            </a:endParaRPr>
          </a:p>
          <a:p>
            <a:pPr marL="1600200" lvl="3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"/>
            </a:pPr>
            <a:r>
              <a:rPr lang="en-US" sz="200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 </a:t>
            </a:r>
            <a:r>
              <a:rPr lang="zh-CN" altLang="en-US" sz="2000" b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用指向数组元素的指针变量（</a:t>
            </a:r>
            <a:r>
              <a:rPr lang="en-US" sz="2000" b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p2,</a:t>
            </a:r>
            <a:r>
              <a:rPr lang="zh-CN" altLang="en-US" sz="2000" b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列指针）</a:t>
            </a:r>
          </a:p>
          <a:p>
            <a:pPr marL="1600200" lvl="3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"/>
            </a:pPr>
            <a:r>
              <a:rPr lang="zh-CN" altLang="en-US" sz="200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 </a:t>
            </a:r>
            <a:r>
              <a:rPr lang="zh-CN" altLang="en-US" sz="2000" b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用指向一维数组的指针变量（</a:t>
            </a:r>
            <a:r>
              <a:rPr lang="en-US" sz="2000" b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p1</a:t>
            </a:r>
            <a:r>
              <a:rPr lang="zh-CN" altLang="en-US" sz="2000" b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,行指针）</a:t>
            </a:r>
          </a:p>
          <a:p>
            <a:pPr marL="1600200" lvl="3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"/>
            </a:pPr>
            <a:r>
              <a:rPr lang="zh-CN" altLang="en-US" sz="200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 用</a:t>
            </a:r>
            <a:r>
              <a:rPr lang="zh-CN" altLang="en-US" sz="2000" b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二维数组名（</a:t>
            </a:r>
            <a:r>
              <a:rPr lang="en-US" sz="2000" b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a</a:t>
            </a:r>
            <a:r>
              <a:rPr lang="zh-CN" altLang="en-US" sz="2000" b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）</a:t>
            </a:r>
          </a:p>
        </p:txBody>
      </p:sp>
      <p:grpSp>
        <p:nvGrpSpPr>
          <p:cNvPr id="50180" name="Group 16"/>
          <p:cNvGrpSpPr>
            <a:grpSpLocks/>
          </p:cNvGrpSpPr>
          <p:nvPr/>
        </p:nvGrpSpPr>
        <p:grpSpPr bwMode="auto">
          <a:xfrm>
            <a:off x="725488" y="2187575"/>
            <a:ext cx="7380287" cy="3621088"/>
            <a:chOff x="0" y="0"/>
            <a:chExt cx="4649" cy="2281"/>
          </a:xfrm>
        </p:grpSpPr>
        <p:sp>
          <p:nvSpPr>
            <p:cNvPr id="50181" name="Rectangle 17"/>
            <p:cNvSpPr>
              <a:spLocks/>
            </p:cNvSpPr>
            <p:nvPr/>
          </p:nvSpPr>
          <p:spPr bwMode="auto">
            <a:xfrm>
              <a:off x="551" y="291"/>
              <a:ext cx="3777" cy="1990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rgbClr val="339966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50182" name="Line 18"/>
            <p:cNvSpPr>
              <a:spLocks noChangeShapeType="1"/>
            </p:cNvSpPr>
            <p:nvPr/>
          </p:nvSpPr>
          <p:spPr bwMode="auto">
            <a:xfrm flipH="1">
              <a:off x="2446" y="291"/>
              <a:ext cx="12" cy="1978"/>
            </a:xfrm>
            <a:prstGeom prst="line">
              <a:avLst/>
            </a:prstGeom>
            <a:noFill/>
            <a:ln w="38100" cmpd="sng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183" name="Line 19"/>
            <p:cNvSpPr>
              <a:spLocks noChangeShapeType="1"/>
            </p:cNvSpPr>
            <p:nvPr/>
          </p:nvSpPr>
          <p:spPr bwMode="auto">
            <a:xfrm>
              <a:off x="551" y="660"/>
              <a:ext cx="3777" cy="1"/>
            </a:xfrm>
            <a:prstGeom prst="line">
              <a:avLst/>
            </a:prstGeom>
            <a:noFill/>
            <a:ln w="38100" cmpd="sng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184" name="Line 20"/>
            <p:cNvSpPr>
              <a:spLocks noChangeShapeType="1"/>
            </p:cNvSpPr>
            <p:nvPr/>
          </p:nvSpPr>
          <p:spPr bwMode="auto">
            <a:xfrm>
              <a:off x="551" y="980"/>
              <a:ext cx="3777" cy="1"/>
            </a:xfrm>
            <a:prstGeom prst="line">
              <a:avLst/>
            </a:prstGeom>
            <a:noFill/>
            <a:ln w="38100" cmpd="sng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185" name="Line 21"/>
            <p:cNvSpPr>
              <a:spLocks noChangeShapeType="1"/>
            </p:cNvSpPr>
            <p:nvPr/>
          </p:nvSpPr>
          <p:spPr bwMode="auto">
            <a:xfrm>
              <a:off x="551" y="1300"/>
              <a:ext cx="3777" cy="1"/>
            </a:xfrm>
            <a:prstGeom prst="line">
              <a:avLst/>
            </a:prstGeom>
            <a:noFill/>
            <a:ln w="38100" cmpd="sng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186" name="Line 22"/>
            <p:cNvSpPr>
              <a:spLocks noChangeShapeType="1"/>
            </p:cNvSpPr>
            <p:nvPr/>
          </p:nvSpPr>
          <p:spPr bwMode="auto">
            <a:xfrm>
              <a:off x="570" y="1619"/>
              <a:ext cx="3777" cy="1"/>
            </a:xfrm>
            <a:prstGeom prst="line">
              <a:avLst/>
            </a:prstGeom>
            <a:noFill/>
            <a:ln w="38100" cmpd="sng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187" name="Text Box 23"/>
            <p:cNvSpPr>
              <a:spLocks noChangeArrowheads="1"/>
            </p:cNvSpPr>
            <p:nvPr/>
          </p:nvSpPr>
          <p:spPr bwMode="auto">
            <a:xfrm>
              <a:off x="1216" y="331"/>
              <a:ext cx="4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0099"/>
                  </a:solidFill>
                  <a:ea typeface="隶书" pitchFamily="49" charset="-122"/>
                </a:rPr>
                <a:t>实参</a:t>
              </a:r>
              <a:endParaRPr lang="zh-CN" alt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50188" name="Text Box 24"/>
            <p:cNvSpPr>
              <a:spLocks noChangeArrowheads="1"/>
            </p:cNvSpPr>
            <p:nvPr/>
          </p:nvSpPr>
          <p:spPr bwMode="auto">
            <a:xfrm>
              <a:off x="3086" y="331"/>
              <a:ext cx="4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990000"/>
                  </a:solidFill>
                  <a:ea typeface="隶书" pitchFamily="49" charset="-122"/>
                </a:rPr>
                <a:t>形参</a:t>
              </a:r>
              <a:endParaRPr lang="zh-CN" alt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50189" name="Text Box 25"/>
            <p:cNvSpPr>
              <a:spLocks noChangeArrowheads="1"/>
            </p:cNvSpPr>
            <p:nvPr/>
          </p:nvSpPr>
          <p:spPr bwMode="auto">
            <a:xfrm>
              <a:off x="2620" y="649"/>
              <a:ext cx="14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339933"/>
                  </a:solidFill>
                  <a:ea typeface="隶书" pitchFamily="49" charset="-122"/>
                </a:rPr>
                <a:t>数组名</a:t>
              </a:r>
              <a:r>
                <a:rPr lang="en-US">
                  <a:solidFill>
                    <a:srgbClr val="339933"/>
                  </a:solidFill>
                  <a:ea typeface="隶书" pitchFamily="49" charset="-122"/>
                </a:rPr>
                <a:t>int  x[][4]</a:t>
              </a:r>
              <a:endParaRPr lang="zh-CN" altLang="en-US"/>
            </a:p>
          </p:txBody>
        </p:sp>
        <p:sp>
          <p:nvSpPr>
            <p:cNvPr id="50190" name="Text Box 26"/>
            <p:cNvSpPr>
              <a:spLocks noChangeArrowheads="1"/>
            </p:cNvSpPr>
            <p:nvPr/>
          </p:nvSpPr>
          <p:spPr bwMode="auto">
            <a:xfrm>
              <a:off x="2477" y="968"/>
              <a:ext cx="17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00FF"/>
                  </a:solidFill>
                  <a:ea typeface="隶书" pitchFamily="49" charset="-122"/>
                </a:rPr>
                <a:t>指针变量</a:t>
              </a:r>
              <a:r>
                <a:rPr lang="en-US">
                  <a:solidFill>
                    <a:srgbClr val="0000FF"/>
                  </a:solidFill>
                  <a:ea typeface="隶书" pitchFamily="49" charset="-122"/>
                </a:rPr>
                <a:t>int  (*q)[4]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50191" name="Text Box 27"/>
            <p:cNvSpPr>
              <a:spLocks noChangeArrowheads="1"/>
            </p:cNvSpPr>
            <p:nvPr/>
          </p:nvSpPr>
          <p:spPr bwMode="auto">
            <a:xfrm>
              <a:off x="2619" y="1286"/>
              <a:ext cx="14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339933"/>
                  </a:solidFill>
                  <a:ea typeface="隶书" pitchFamily="49" charset="-122"/>
                </a:rPr>
                <a:t>数组名</a:t>
              </a:r>
              <a:r>
                <a:rPr lang="en-US">
                  <a:solidFill>
                    <a:srgbClr val="339933"/>
                  </a:solidFill>
                  <a:ea typeface="隶书" pitchFamily="49" charset="-122"/>
                </a:rPr>
                <a:t>int  x[][4]</a:t>
              </a:r>
              <a:endParaRPr lang="zh-CN" altLang="en-US"/>
            </a:p>
          </p:txBody>
        </p:sp>
        <p:sp>
          <p:nvSpPr>
            <p:cNvPr id="50192" name="Text Box 28"/>
            <p:cNvSpPr>
              <a:spLocks noChangeArrowheads="1"/>
            </p:cNvSpPr>
            <p:nvPr/>
          </p:nvSpPr>
          <p:spPr bwMode="auto">
            <a:xfrm>
              <a:off x="2499" y="1604"/>
              <a:ext cx="16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00FF"/>
                  </a:solidFill>
                  <a:ea typeface="隶书" pitchFamily="49" charset="-122"/>
                </a:rPr>
                <a:t>指针变量</a:t>
              </a:r>
              <a:r>
                <a:rPr lang="en-US">
                  <a:solidFill>
                    <a:srgbClr val="0000FF"/>
                  </a:solidFill>
                  <a:ea typeface="隶书" pitchFamily="49" charset="-122"/>
                </a:rPr>
                <a:t>int (*q)[4]</a:t>
              </a:r>
              <a:endParaRPr lang="zh-CN" altLang="en-US"/>
            </a:p>
          </p:txBody>
        </p:sp>
        <p:sp>
          <p:nvSpPr>
            <p:cNvPr id="50193" name="Text Box 29"/>
            <p:cNvSpPr>
              <a:spLocks noChangeArrowheads="1"/>
            </p:cNvSpPr>
            <p:nvPr/>
          </p:nvSpPr>
          <p:spPr bwMode="auto">
            <a:xfrm>
              <a:off x="1079" y="649"/>
              <a:ext cx="77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339933"/>
                  </a:solidFill>
                  <a:ea typeface="隶书" pitchFamily="49" charset="-122"/>
                </a:rPr>
                <a:t>数组名</a:t>
              </a:r>
              <a:r>
                <a:rPr lang="en-US">
                  <a:solidFill>
                    <a:srgbClr val="339933"/>
                  </a:solidFill>
                  <a:ea typeface="隶书" pitchFamily="49" charset="-122"/>
                </a:rPr>
                <a:t>a</a:t>
              </a:r>
              <a:endParaRPr lang="zh-CN" altLang="en-US"/>
            </a:p>
          </p:txBody>
        </p:sp>
        <p:sp>
          <p:nvSpPr>
            <p:cNvPr id="50194" name="Text Box 30"/>
            <p:cNvSpPr>
              <a:spLocks noChangeArrowheads="1"/>
            </p:cNvSpPr>
            <p:nvPr/>
          </p:nvSpPr>
          <p:spPr bwMode="auto">
            <a:xfrm>
              <a:off x="1079" y="968"/>
              <a:ext cx="77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339933"/>
                  </a:solidFill>
                  <a:ea typeface="隶书" pitchFamily="49" charset="-122"/>
                </a:rPr>
                <a:t>数组名</a:t>
              </a:r>
              <a:r>
                <a:rPr lang="en-US">
                  <a:solidFill>
                    <a:srgbClr val="339933"/>
                  </a:solidFill>
                  <a:ea typeface="隶书" pitchFamily="49" charset="-122"/>
                </a:rPr>
                <a:t>a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50195" name="Text Box 31"/>
            <p:cNvSpPr>
              <a:spLocks noChangeArrowheads="1"/>
            </p:cNvSpPr>
            <p:nvPr/>
          </p:nvSpPr>
          <p:spPr bwMode="auto">
            <a:xfrm>
              <a:off x="930" y="1286"/>
              <a:ext cx="107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00FF"/>
                  </a:solidFill>
                  <a:ea typeface="隶书" pitchFamily="49" charset="-122"/>
                </a:rPr>
                <a:t>指针变量</a:t>
              </a:r>
              <a:r>
                <a:rPr lang="en-US">
                  <a:solidFill>
                    <a:srgbClr val="0000FF"/>
                  </a:solidFill>
                  <a:ea typeface="隶书" pitchFamily="49" charset="-122"/>
                </a:rPr>
                <a:t>p1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50196" name="Text Box 32"/>
            <p:cNvSpPr>
              <a:spLocks noChangeArrowheads="1"/>
            </p:cNvSpPr>
            <p:nvPr/>
          </p:nvSpPr>
          <p:spPr bwMode="auto">
            <a:xfrm>
              <a:off x="930" y="1604"/>
              <a:ext cx="107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00FF"/>
                  </a:solidFill>
                  <a:ea typeface="隶书" pitchFamily="49" charset="-122"/>
                </a:rPr>
                <a:t>指针变量</a:t>
              </a:r>
              <a:r>
                <a:rPr lang="en-US">
                  <a:solidFill>
                    <a:srgbClr val="0000FF"/>
                  </a:solidFill>
                  <a:ea typeface="隶书" pitchFamily="49" charset="-122"/>
                </a:rPr>
                <a:t>p1</a:t>
              </a:r>
              <a:endParaRPr lang="zh-CN" altLang="en-US"/>
            </a:p>
          </p:txBody>
        </p:sp>
        <p:sp>
          <p:nvSpPr>
            <p:cNvPr id="50197" name="Text Box 33"/>
            <p:cNvSpPr>
              <a:spLocks noChangeArrowheads="1"/>
            </p:cNvSpPr>
            <p:nvPr/>
          </p:nvSpPr>
          <p:spPr bwMode="auto">
            <a:xfrm>
              <a:off x="0" y="0"/>
              <a:ext cx="4649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990000"/>
                  </a:solidFill>
                  <a:ea typeface="隶书" pitchFamily="49" charset="-122"/>
                </a:rPr>
                <a:t>int  a[3][4];</a:t>
              </a:r>
              <a:r>
                <a:rPr lang="en-US">
                  <a:solidFill>
                    <a:srgbClr val="007A77"/>
                  </a:solidFill>
                  <a:ea typeface="隶书" pitchFamily="49" charset="-122"/>
                </a:rPr>
                <a:t>   </a:t>
              </a:r>
              <a:r>
                <a:rPr lang="en-US">
                  <a:solidFill>
                    <a:srgbClr val="0000FF"/>
                  </a:solidFill>
                  <a:ea typeface="隶书" pitchFamily="49" charset="-122"/>
                </a:rPr>
                <a:t>int  (*p1)[4]=a;</a:t>
              </a:r>
              <a:r>
                <a:rPr lang="en-US">
                  <a:solidFill>
                    <a:srgbClr val="007A77"/>
                  </a:solidFill>
                  <a:ea typeface="隶书" pitchFamily="49" charset="-122"/>
                </a:rPr>
                <a:t>   </a:t>
              </a:r>
              <a:r>
                <a:rPr lang="en-US">
                  <a:solidFill>
                    <a:schemeClr val="accent2"/>
                  </a:solidFill>
                  <a:ea typeface="隶书" pitchFamily="49" charset="-122"/>
                </a:rPr>
                <a:t>int  *p2=a[0]=&amp;a[0][0]=*a;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50198" name="Line 34"/>
            <p:cNvSpPr>
              <a:spLocks noChangeShapeType="1"/>
            </p:cNvSpPr>
            <p:nvPr/>
          </p:nvSpPr>
          <p:spPr bwMode="auto">
            <a:xfrm>
              <a:off x="570" y="1955"/>
              <a:ext cx="3777" cy="1"/>
            </a:xfrm>
            <a:prstGeom prst="line">
              <a:avLst/>
            </a:prstGeom>
            <a:noFill/>
            <a:ln w="38100" cmpd="sng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199" name="Text Box 35"/>
            <p:cNvSpPr>
              <a:spLocks noChangeArrowheads="1"/>
            </p:cNvSpPr>
            <p:nvPr/>
          </p:nvSpPr>
          <p:spPr bwMode="auto">
            <a:xfrm>
              <a:off x="942" y="1940"/>
              <a:ext cx="107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accent2"/>
                  </a:solidFill>
                  <a:ea typeface="隶书" pitchFamily="49" charset="-122"/>
                </a:rPr>
                <a:t>指针变量</a:t>
              </a:r>
              <a:r>
                <a:rPr lang="en-US">
                  <a:solidFill>
                    <a:schemeClr val="accent2"/>
                  </a:solidFill>
                  <a:ea typeface="隶书" pitchFamily="49" charset="-122"/>
                </a:rPr>
                <a:t>p2</a:t>
              </a:r>
              <a:endParaRPr lang="zh-CN" altLang="en-US"/>
            </a:p>
          </p:txBody>
        </p:sp>
        <p:sp>
          <p:nvSpPr>
            <p:cNvPr id="50200" name="Text Box 36"/>
            <p:cNvSpPr>
              <a:spLocks noChangeArrowheads="1"/>
            </p:cNvSpPr>
            <p:nvPr/>
          </p:nvSpPr>
          <p:spPr bwMode="auto">
            <a:xfrm>
              <a:off x="2630" y="1964"/>
              <a:ext cx="13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accent2"/>
                  </a:solidFill>
                  <a:ea typeface="隶书" pitchFamily="49" charset="-122"/>
                </a:rPr>
                <a:t>指针变量</a:t>
              </a:r>
              <a:r>
                <a:rPr lang="en-US">
                  <a:solidFill>
                    <a:schemeClr val="accent2"/>
                  </a:solidFill>
                  <a:ea typeface="隶书" pitchFamily="49" charset="-122"/>
                </a:rPr>
                <a:t>int  *q</a:t>
              </a:r>
              <a:endParaRPr lang="zh-CN" altLang="en-US"/>
            </a:p>
          </p:txBody>
        </p:sp>
      </p:grpSp>
      <p:sp>
        <p:nvSpPr>
          <p:cNvPr id="50201" name="Rectangle 37"/>
          <p:cNvSpPr>
            <a:spLocks noChangeArrowheads="1"/>
          </p:cNvSpPr>
          <p:nvPr/>
        </p:nvSpPr>
        <p:spPr bwMode="auto">
          <a:xfrm>
            <a:off x="755650" y="260350"/>
            <a:ext cx="7772400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buFont typeface="Wingdings" pitchFamily="2" charset="2"/>
              <a:buChar char="Ø"/>
            </a:pPr>
            <a:r>
              <a:rPr lang="en-US" b="1">
                <a:solidFill>
                  <a:srgbClr val="660066"/>
                </a:solidFill>
                <a:latin typeface="Arial" pitchFamily="34" charset="0"/>
                <a:sym typeface="Arial" pitchFamily="34" charset="0"/>
              </a:rPr>
              <a:t> </a:t>
            </a:r>
            <a:r>
              <a:rPr lang="zh-CN" altLang="en-US" b="1">
                <a:solidFill>
                  <a:srgbClr val="660066"/>
                </a:solidFill>
                <a:latin typeface="Arial" pitchFamily="34" charset="0"/>
                <a:sym typeface="Arial" pitchFamily="34" charset="0"/>
              </a:rPr>
              <a:t>二维数组的指针作函数参数</a:t>
            </a:r>
            <a:endParaRPr lang="zh-CN" altLang="en-US"/>
          </a:p>
        </p:txBody>
      </p:sp>
      <p:grpSp>
        <p:nvGrpSpPr>
          <p:cNvPr id="50202" name="Group 38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50203" name="Text Box 39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50204" name="Freeform 40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17"/>
          <p:cNvSpPr>
            <a:spLocks noChangeArrowheads="1"/>
          </p:cNvSpPr>
          <p:nvPr/>
        </p:nvSpPr>
        <p:spPr bwMode="auto">
          <a:xfrm>
            <a:off x="257175" y="28416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51203" name="Text Box 18"/>
          <p:cNvSpPr>
            <a:spLocks/>
          </p:cNvSpPr>
          <p:nvPr/>
        </p:nvSpPr>
        <p:spPr bwMode="auto">
          <a:xfrm>
            <a:off x="242888" y="854075"/>
            <a:ext cx="4408487" cy="3416300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</a:t>
            </a:r>
            <a:r>
              <a:rPr lang="en-US">
                <a:solidFill>
                  <a:srgbClr val="990000"/>
                </a:solidFill>
                <a:sym typeface="Arial" pitchFamily="34" charset="0"/>
              </a:rPr>
              <a:t>void average(float  *p,int  n);</a:t>
            </a:r>
            <a:endParaRPr lang="zh-CN" altLang="en-US">
              <a:solidFill>
                <a:srgbClr val="990000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990000"/>
                </a:solidFill>
                <a:sym typeface="Arial" pitchFamily="34" charset="0"/>
              </a:rPr>
              <a:t>   void search(float  (*p)[4],int  n);</a:t>
            </a:r>
            <a:endParaRPr lang="zh-CN" altLang="en-US">
              <a:solidFill>
                <a:srgbClr val="990000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float score[3][4]=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{{65,67,79,60},{80,87,90,81},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{90,99,100,98}};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average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(*score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,12);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search(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score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,2);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/>
          </a:p>
        </p:txBody>
      </p:sp>
      <p:sp>
        <p:nvSpPr>
          <p:cNvPr id="51204" name="Text Box 19"/>
          <p:cNvSpPr>
            <a:spLocks/>
          </p:cNvSpPr>
          <p:nvPr/>
        </p:nvSpPr>
        <p:spPr bwMode="auto">
          <a:xfrm>
            <a:off x="4714875" y="781050"/>
            <a:ext cx="4429125" cy="5241925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void average(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float *p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,int n)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float  *p_end, sum=0,aver;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p_end=p+n-1;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for(;p&lt;=p_end;p++)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	sum=sum+(*p);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aver=sum/n;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printf("average=%5.2f\n",aver);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void search(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float  (*p)[4]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, int n)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i;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printf(" No.%d  :\n",n);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for(i=0;i&lt;4;i++)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printf("%5.2f  ",*(*(p+n-1)+i));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/>
          </a:p>
        </p:txBody>
      </p:sp>
      <p:sp>
        <p:nvSpPr>
          <p:cNvPr id="51205" name="AutoShape 20"/>
          <p:cNvSpPr>
            <a:spLocks/>
          </p:cNvSpPr>
          <p:nvPr/>
        </p:nvSpPr>
        <p:spPr bwMode="auto">
          <a:xfrm>
            <a:off x="2805113" y="3562350"/>
            <a:ext cx="1133475" cy="495300"/>
          </a:xfrm>
          <a:prstGeom prst="wedgeRectCallout">
            <a:avLst>
              <a:gd name="adj1" fmla="val -76606"/>
              <a:gd name="adj2" fmla="val -64741"/>
            </a:avLst>
          </a:prstGeom>
          <a:solidFill>
            <a:schemeClr val="bg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列指针</a:t>
            </a:r>
            <a:endParaRPr lang="zh-CN" altLang="en-US"/>
          </a:p>
        </p:txBody>
      </p:sp>
      <p:sp>
        <p:nvSpPr>
          <p:cNvPr id="51206" name="AutoShape 21"/>
          <p:cNvSpPr>
            <a:spLocks/>
          </p:cNvSpPr>
          <p:nvPr/>
        </p:nvSpPr>
        <p:spPr bwMode="auto">
          <a:xfrm>
            <a:off x="755650" y="4438650"/>
            <a:ext cx="1133475" cy="495300"/>
          </a:xfrm>
          <a:prstGeom prst="wedgeRectCallout">
            <a:avLst>
              <a:gd name="adj1" fmla="val 29991"/>
              <a:gd name="adj2" fmla="val -185620"/>
            </a:avLst>
          </a:prstGeom>
          <a:solidFill>
            <a:schemeClr val="bg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行指针</a:t>
            </a:r>
            <a:endParaRPr lang="zh-CN" altLang="en-US"/>
          </a:p>
        </p:txBody>
      </p:sp>
      <p:sp>
        <p:nvSpPr>
          <p:cNvPr id="51207" name="AutoShape 22"/>
          <p:cNvSpPr>
            <a:spLocks/>
          </p:cNvSpPr>
          <p:nvPr/>
        </p:nvSpPr>
        <p:spPr bwMode="auto">
          <a:xfrm>
            <a:off x="1473200" y="625475"/>
            <a:ext cx="3568700" cy="463550"/>
          </a:xfrm>
          <a:prstGeom prst="wedgeRectCallout">
            <a:avLst>
              <a:gd name="adj1" fmla="val -46356"/>
              <a:gd name="adj2" fmla="val 92944"/>
            </a:avLst>
          </a:prstGeom>
          <a:solidFill>
            <a:schemeClr val="bg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函数说明，最好在函数外</a:t>
            </a:r>
          </a:p>
        </p:txBody>
      </p:sp>
      <p:sp>
        <p:nvSpPr>
          <p:cNvPr id="51208" name="AutoShape 23"/>
          <p:cNvSpPr>
            <a:spLocks/>
          </p:cNvSpPr>
          <p:nvPr/>
        </p:nvSpPr>
        <p:spPr bwMode="auto">
          <a:xfrm>
            <a:off x="6853238" y="4248150"/>
            <a:ext cx="2047875" cy="495300"/>
          </a:xfrm>
          <a:prstGeom prst="wedgeRectCallout">
            <a:avLst>
              <a:gd name="adj1" fmla="val -46972"/>
              <a:gd name="adj2" fmla="val -74741"/>
            </a:avLst>
          </a:prstGeom>
          <a:solidFill>
            <a:schemeClr val="bg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007A77"/>
                </a:solidFill>
                <a:ea typeface="隶书" pitchFamily="49" charset="-122"/>
              </a:rPr>
              <a:t>float    p[][4]</a:t>
            </a:r>
            <a:endParaRPr lang="zh-CN" altLang="en-US"/>
          </a:p>
        </p:txBody>
      </p:sp>
      <p:grpSp>
        <p:nvGrpSpPr>
          <p:cNvPr id="51209" name="Group 24"/>
          <p:cNvGrpSpPr>
            <a:grpSpLocks/>
          </p:cNvGrpSpPr>
          <p:nvPr/>
        </p:nvGrpSpPr>
        <p:grpSpPr bwMode="auto">
          <a:xfrm>
            <a:off x="2314575" y="4797425"/>
            <a:ext cx="2257425" cy="1657350"/>
            <a:chOff x="0" y="0"/>
            <a:chExt cx="1723" cy="1044"/>
          </a:xfrm>
        </p:grpSpPr>
        <p:sp>
          <p:nvSpPr>
            <p:cNvPr id="51210" name="Rectangle 25"/>
            <p:cNvSpPr>
              <a:spLocks noChangeArrowheads="1"/>
            </p:cNvSpPr>
            <p:nvPr/>
          </p:nvSpPr>
          <p:spPr bwMode="auto">
            <a:xfrm>
              <a:off x="0" y="0"/>
              <a:ext cx="1712" cy="1044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51211" name="Line 26"/>
            <p:cNvSpPr>
              <a:spLocks noChangeShapeType="1"/>
            </p:cNvSpPr>
            <p:nvPr/>
          </p:nvSpPr>
          <p:spPr bwMode="auto">
            <a:xfrm>
              <a:off x="11" y="378"/>
              <a:ext cx="1712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2" name="Line 27"/>
            <p:cNvSpPr>
              <a:spLocks noChangeShapeType="1"/>
            </p:cNvSpPr>
            <p:nvPr/>
          </p:nvSpPr>
          <p:spPr bwMode="auto">
            <a:xfrm>
              <a:off x="0" y="711"/>
              <a:ext cx="1712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3" name="Line 28"/>
            <p:cNvSpPr>
              <a:spLocks noChangeShapeType="1"/>
            </p:cNvSpPr>
            <p:nvPr/>
          </p:nvSpPr>
          <p:spPr bwMode="auto">
            <a:xfrm>
              <a:off x="856" y="0"/>
              <a:ext cx="1" cy="1044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4" name="Line 29"/>
            <p:cNvSpPr>
              <a:spLocks noChangeShapeType="1"/>
            </p:cNvSpPr>
            <p:nvPr/>
          </p:nvSpPr>
          <p:spPr bwMode="auto">
            <a:xfrm>
              <a:off x="411" y="0"/>
              <a:ext cx="1" cy="1044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5" name="Line 30"/>
            <p:cNvSpPr>
              <a:spLocks noChangeShapeType="1"/>
            </p:cNvSpPr>
            <p:nvPr/>
          </p:nvSpPr>
          <p:spPr bwMode="auto">
            <a:xfrm>
              <a:off x="1289" y="0"/>
              <a:ext cx="1" cy="1044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6" name="Text Box 31"/>
            <p:cNvSpPr>
              <a:spLocks noChangeArrowheads="1"/>
            </p:cNvSpPr>
            <p:nvPr/>
          </p:nvSpPr>
          <p:spPr bwMode="auto">
            <a:xfrm>
              <a:off x="34" y="86"/>
              <a:ext cx="33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65</a:t>
              </a:r>
              <a:endParaRPr lang="zh-CN" altLang="en-US"/>
            </a:p>
          </p:txBody>
        </p:sp>
        <p:sp>
          <p:nvSpPr>
            <p:cNvPr id="51217" name="Text Box 32"/>
            <p:cNvSpPr>
              <a:spLocks noChangeArrowheads="1"/>
            </p:cNvSpPr>
            <p:nvPr/>
          </p:nvSpPr>
          <p:spPr bwMode="auto">
            <a:xfrm>
              <a:off x="474" y="82"/>
              <a:ext cx="33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52</a:t>
              </a:r>
              <a:endParaRPr lang="zh-CN" altLang="en-US"/>
            </a:p>
          </p:txBody>
        </p:sp>
        <p:sp>
          <p:nvSpPr>
            <p:cNvPr id="51218" name="Text Box 33"/>
            <p:cNvSpPr>
              <a:spLocks noChangeArrowheads="1"/>
            </p:cNvSpPr>
            <p:nvPr/>
          </p:nvSpPr>
          <p:spPr bwMode="auto">
            <a:xfrm>
              <a:off x="885" y="71"/>
              <a:ext cx="33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79</a:t>
              </a:r>
              <a:endParaRPr lang="zh-CN" altLang="en-US"/>
            </a:p>
          </p:txBody>
        </p:sp>
        <p:sp>
          <p:nvSpPr>
            <p:cNvPr id="51219" name="Text Box 34"/>
            <p:cNvSpPr>
              <a:spLocks noChangeArrowheads="1"/>
            </p:cNvSpPr>
            <p:nvPr/>
          </p:nvSpPr>
          <p:spPr bwMode="auto">
            <a:xfrm>
              <a:off x="1330" y="71"/>
              <a:ext cx="33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60</a:t>
              </a:r>
              <a:endParaRPr lang="zh-CN" altLang="en-US"/>
            </a:p>
          </p:txBody>
        </p:sp>
        <p:sp>
          <p:nvSpPr>
            <p:cNvPr id="51220" name="Text Box 35"/>
            <p:cNvSpPr>
              <a:spLocks noChangeArrowheads="1"/>
            </p:cNvSpPr>
            <p:nvPr/>
          </p:nvSpPr>
          <p:spPr bwMode="auto">
            <a:xfrm>
              <a:off x="30" y="427"/>
              <a:ext cx="33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80</a:t>
              </a:r>
              <a:endParaRPr lang="zh-CN" altLang="en-US"/>
            </a:p>
          </p:txBody>
        </p:sp>
        <p:sp>
          <p:nvSpPr>
            <p:cNvPr id="51221" name="Text Box 36"/>
            <p:cNvSpPr>
              <a:spLocks noChangeArrowheads="1"/>
            </p:cNvSpPr>
            <p:nvPr/>
          </p:nvSpPr>
          <p:spPr bwMode="auto">
            <a:xfrm>
              <a:off x="463" y="437"/>
              <a:ext cx="33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87</a:t>
              </a:r>
              <a:endParaRPr lang="zh-CN" altLang="en-US"/>
            </a:p>
          </p:txBody>
        </p:sp>
        <p:sp>
          <p:nvSpPr>
            <p:cNvPr id="51222" name="Text Box 37"/>
            <p:cNvSpPr>
              <a:spLocks noChangeArrowheads="1"/>
            </p:cNvSpPr>
            <p:nvPr/>
          </p:nvSpPr>
          <p:spPr bwMode="auto">
            <a:xfrm>
              <a:off x="897" y="437"/>
              <a:ext cx="33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90</a:t>
              </a:r>
              <a:endParaRPr lang="zh-CN" altLang="en-US"/>
            </a:p>
          </p:txBody>
        </p:sp>
        <p:sp>
          <p:nvSpPr>
            <p:cNvPr id="51223" name="Text Box 38"/>
            <p:cNvSpPr>
              <a:spLocks noChangeArrowheads="1"/>
            </p:cNvSpPr>
            <p:nvPr/>
          </p:nvSpPr>
          <p:spPr bwMode="auto">
            <a:xfrm>
              <a:off x="1341" y="448"/>
              <a:ext cx="33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81</a:t>
              </a:r>
              <a:endParaRPr lang="zh-CN" altLang="en-US"/>
            </a:p>
          </p:txBody>
        </p:sp>
        <p:sp>
          <p:nvSpPr>
            <p:cNvPr id="51224" name="Text Box 39"/>
            <p:cNvSpPr>
              <a:spLocks noChangeArrowheads="1"/>
            </p:cNvSpPr>
            <p:nvPr/>
          </p:nvSpPr>
          <p:spPr bwMode="auto">
            <a:xfrm>
              <a:off x="52" y="759"/>
              <a:ext cx="33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90</a:t>
              </a:r>
              <a:endParaRPr lang="zh-CN" altLang="en-US"/>
            </a:p>
          </p:txBody>
        </p:sp>
        <p:sp>
          <p:nvSpPr>
            <p:cNvPr id="51225" name="Text Box 40"/>
            <p:cNvSpPr>
              <a:spLocks noChangeArrowheads="1"/>
            </p:cNvSpPr>
            <p:nvPr/>
          </p:nvSpPr>
          <p:spPr bwMode="auto">
            <a:xfrm>
              <a:off x="430" y="759"/>
              <a:ext cx="33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99</a:t>
              </a:r>
              <a:endParaRPr lang="zh-CN" altLang="en-US"/>
            </a:p>
          </p:txBody>
        </p:sp>
        <p:sp>
          <p:nvSpPr>
            <p:cNvPr id="51226" name="Text Box 41"/>
            <p:cNvSpPr>
              <a:spLocks noChangeArrowheads="1"/>
            </p:cNvSpPr>
            <p:nvPr/>
          </p:nvSpPr>
          <p:spPr bwMode="auto">
            <a:xfrm>
              <a:off x="847" y="760"/>
              <a:ext cx="43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100</a:t>
              </a:r>
              <a:endParaRPr lang="zh-CN" altLang="en-US"/>
            </a:p>
          </p:txBody>
        </p:sp>
        <p:sp>
          <p:nvSpPr>
            <p:cNvPr id="51227" name="Text Box 42"/>
            <p:cNvSpPr>
              <a:spLocks noChangeArrowheads="1"/>
            </p:cNvSpPr>
            <p:nvPr/>
          </p:nvSpPr>
          <p:spPr bwMode="auto">
            <a:xfrm>
              <a:off x="1341" y="770"/>
              <a:ext cx="33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98</a:t>
              </a:r>
              <a:endParaRPr lang="zh-CN" altLang="en-US"/>
            </a:p>
          </p:txBody>
        </p:sp>
      </p:grpSp>
      <p:grpSp>
        <p:nvGrpSpPr>
          <p:cNvPr id="51228" name="Group 43"/>
          <p:cNvGrpSpPr>
            <a:grpSpLocks/>
          </p:cNvGrpSpPr>
          <p:nvPr/>
        </p:nvGrpSpPr>
        <p:grpSpPr bwMode="auto">
          <a:xfrm>
            <a:off x="1719263" y="4832350"/>
            <a:ext cx="620712" cy="396875"/>
            <a:chOff x="0" y="0"/>
            <a:chExt cx="391" cy="250"/>
          </a:xfrm>
        </p:grpSpPr>
        <p:sp>
          <p:nvSpPr>
            <p:cNvPr id="51229" name="Line 44"/>
            <p:cNvSpPr>
              <a:spLocks noChangeShapeType="1"/>
            </p:cNvSpPr>
            <p:nvPr/>
          </p:nvSpPr>
          <p:spPr bwMode="auto">
            <a:xfrm>
              <a:off x="169" y="150"/>
              <a:ext cx="222" cy="1"/>
            </a:xfrm>
            <a:prstGeom prst="line">
              <a:avLst/>
            </a:prstGeom>
            <a:noFill/>
            <a:ln w="38100" cmpd="sng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30" name="Text Box 45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accent2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51231" name="Group 46"/>
          <p:cNvGrpSpPr>
            <a:grpSpLocks/>
          </p:cNvGrpSpPr>
          <p:nvPr/>
        </p:nvGrpSpPr>
        <p:grpSpPr bwMode="auto">
          <a:xfrm>
            <a:off x="2266950" y="4076700"/>
            <a:ext cx="338138" cy="704850"/>
            <a:chOff x="0" y="0"/>
            <a:chExt cx="213" cy="444"/>
          </a:xfrm>
        </p:grpSpPr>
        <p:sp>
          <p:nvSpPr>
            <p:cNvPr id="51232" name="Line 47"/>
            <p:cNvSpPr>
              <a:spLocks noChangeShapeType="1"/>
            </p:cNvSpPr>
            <p:nvPr/>
          </p:nvSpPr>
          <p:spPr bwMode="auto">
            <a:xfrm>
              <a:off x="213" y="204"/>
              <a:ext cx="1" cy="240"/>
            </a:xfrm>
            <a:prstGeom prst="line">
              <a:avLst/>
            </a:prstGeom>
            <a:noFill/>
            <a:ln w="38100" cmpd="sng">
              <a:solidFill>
                <a:srgbClr val="3399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233" name="Text Box 48"/>
            <p:cNvSpPr>
              <a:spLocks noChangeArrowheads="1"/>
            </p:cNvSpPr>
            <p:nvPr/>
          </p:nvSpPr>
          <p:spPr bwMode="auto">
            <a:xfrm>
              <a:off x="0" y="0"/>
              <a:ext cx="2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669900"/>
                  </a:solidFill>
                  <a:ea typeface="隶书" pitchFamily="49" charset="-122"/>
                </a:rPr>
                <a:t>p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</p:grpSp>
      <p:sp>
        <p:nvSpPr>
          <p:cNvPr id="51234" name="Text Box 49"/>
          <p:cNvSpPr>
            <a:spLocks noChangeArrowheads="1"/>
          </p:cNvSpPr>
          <p:nvPr/>
        </p:nvSpPr>
        <p:spPr bwMode="auto">
          <a:xfrm>
            <a:off x="7223125" y="5981700"/>
            <a:ext cx="162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007A77"/>
                </a:solidFill>
                <a:sym typeface="Symbol" pitchFamily="18" charset="2"/>
              </a:rPr>
              <a:t>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 p[n-1][i]</a:t>
            </a:r>
            <a:endParaRPr lang="zh-CN" altLang="en-US"/>
          </a:p>
        </p:txBody>
      </p:sp>
      <p:sp>
        <p:nvSpPr>
          <p:cNvPr id="51235" name="Rectangle 50"/>
          <p:cNvSpPr>
            <a:spLocks noChangeArrowheads="1"/>
          </p:cNvSpPr>
          <p:nvPr/>
        </p:nvSpPr>
        <p:spPr bwMode="auto">
          <a:xfrm>
            <a:off x="0" y="188913"/>
            <a:ext cx="8899525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2000" b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例</a:t>
            </a:r>
            <a:r>
              <a:rPr lang="zh-CN" altLang="en-US" sz="200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  </a:t>
            </a:r>
            <a:r>
              <a:rPr lang="en-US" sz="2000" b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3</a:t>
            </a:r>
            <a:r>
              <a:rPr lang="zh-CN" altLang="en-US" sz="2000" b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个学生各学</a:t>
            </a:r>
            <a:r>
              <a:rPr lang="en-US" sz="2000" b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4</a:t>
            </a:r>
            <a:r>
              <a:rPr lang="zh-CN" altLang="en-US" sz="2000" b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门课，计算总平均分，并输出第</a:t>
            </a:r>
            <a:r>
              <a:rPr lang="en-US" sz="2000" b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n</a:t>
            </a:r>
            <a:r>
              <a:rPr lang="zh-CN" altLang="en-US" sz="2000" b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个学生成绩</a:t>
            </a:r>
            <a:endParaRPr lang="zh-CN" altLang="en-US" sz="2000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5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0" dur="500"/>
                                        <p:tgtEl>
                                          <p:spTgt spid="512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0" dur="500"/>
                                        <p:tgtEl>
                                          <p:spTgt spid="51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5" dur="5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0" dur="500"/>
                                        <p:tgtEl>
                                          <p:spTgt spid="51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ldLvl="0" animBg="1" autoUpdateAnimBg="0"/>
      <p:bldP spid="51204" grpId="0" bldLvl="0" animBg="1" autoUpdateAnimBg="0"/>
      <p:bldP spid="51205" grpId="0" bldLvl="0" animBg="1" autoUpdateAnimBg="0"/>
      <p:bldP spid="51206" grpId="0" bldLvl="0" animBg="1" autoUpdateAnimBg="0"/>
      <p:bldP spid="51207" grpId="0" bldLvl="0" animBg="1" autoUpdateAnimBg="0"/>
      <p:bldP spid="51208" grpId="0" bldLvl="0" animBg="1" autoUpdateAnimBg="0"/>
      <p:bldP spid="51234" grpId="0" build="p" bldLvl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10B4A02C-419B-4E9E-BAEC-618709FEE82E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46</a:t>
            </a:fld>
            <a:endParaRPr lang="en-US" sz="1800">
              <a:sym typeface="Arial" pitchFamily="34" charset="0"/>
            </a:endParaRPr>
          </a:p>
        </p:txBody>
      </p:sp>
      <p:sp>
        <p:nvSpPr>
          <p:cNvPr id="52227" name="Rectangle 15"/>
          <p:cNvSpPr>
            <a:spLocks noChangeArrowheads="1"/>
          </p:cNvSpPr>
          <p:nvPr/>
        </p:nvSpPr>
        <p:spPr bwMode="auto">
          <a:xfrm>
            <a:off x="468313" y="1557338"/>
            <a:ext cx="4427537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rgbClr val="9900CC"/>
              </a:buClr>
              <a:buSzPct val="85000"/>
              <a:buFont typeface="Wingdings" pitchFamily="2" charset="2"/>
              <a:buChar char=""/>
            </a:pP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字符串表示形式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zh-CN" altLang="en-US" b="1">
                <a:solidFill>
                  <a:schemeClr val="hlink"/>
                </a:solidFill>
                <a:latin typeface="Arial" pitchFamily="34" charset="0"/>
                <a:sym typeface="Arial" pitchFamily="34" charset="0"/>
              </a:rPr>
              <a:t>用字符数组实现</a:t>
            </a:r>
            <a:endParaRPr lang="zh-CN" altLang="en-US"/>
          </a:p>
        </p:txBody>
      </p:sp>
      <p:sp>
        <p:nvSpPr>
          <p:cNvPr id="52228" name="Text Box 16"/>
          <p:cNvSpPr>
            <a:spLocks noChangeArrowheads="1"/>
          </p:cNvSpPr>
          <p:nvPr/>
        </p:nvSpPr>
        <p:spPr bwMode="auto">
          <a:xfrm>
            <a:off x="684213" y="2781300"/>
            <a:ext cx="4759325" cy="1955800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例  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void main( 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{   char string[]=“I love China!”;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 printf(“%s\n”,string);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  printf(“%s\n”,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string+7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}</a:t>
            </a:r>
            <a:endParaRPr lang="zh-CN" altLang="en-US"/>
          </a:p>
        </p:txBody>
      </p:sp>
      <p:grpSp>
        <p:nvGrpSpPr>
          <p:cNvPr id="52229" name="Group 17"/>
          <p:cNvGrpSpPr>
            <a:grpSpLocks/>
          </p:cNvGrpSpPr>
          <p:nvPr/>
        </p:nvGrpSpPr>
        <p:grpSpPr bwMode="auto">
          <a:xfrm>
            <a:off x="5680075" y="1376363"/>
            <a:ext cx="3270250" cy="4757737"/>
            <a:chOff x="0" y="0"/>
            <a:chExt cx="2059" cy="2997"/>
          </a:xfrm>
        </p:grpSpPr>
        <p:sp>
          <p:nvSpPr>
            <p:cNvPr id="52230" name="Text Box 18"/>
            <p:cNvSpPr>
              <a:spLocks noChangeArrowheads="1"/>
            </p:cNvSpPr>
            <p:nvPr/>
          </p:nvSpPr>
          <p:spPr bwMode="auto">
            <a:xfrm>
              <a:off x="906" y="14"/>
              <a:ext cx="1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I</a:t>
              </a:r>
              <a:endParaRPr lang="zh-CN" altLang="en-US"/>
            </a:p>
          </p:txBody>
        </p:sp>
        <p:sp>
          <p:nvSpPr>
            <p:cNvPr id="52231" name="Text Box 19"/>
            <p:cNvSpPr>
              <a:spLocks noChangeArrowheads="1"/>
            </p:cNvSpPr>
            <p:nvPr/>
          </p:nvSpPr>
          <p:spPr bwMode="auto">
            <a:xfrm>
              <a:off x="906" y="434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l</a:t>
              </a:r>
              <a:endParaRPr lang="zh-CN" altLang="en-US"/>
            </a:p>
          </p:txBody>
        </p:sp>
        <p:sp>
          <p:nvSpPr>
            <p:cNvPr id="52232" name="Text Box 20"/>
            <p:cNvSpPr>
              <a:spLocks noChangeArrowheads="1"/>
            </p:cNvSpPr>
            <p:nvPr/>
          </p:nvSpPr>
          <p:spPr bwMode="auto">
            <a:xfrm>
              <a:off x="906" y="64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o</a:t>
              </a:r>
              <a:endParaRPr lang="zh-CN" altLang="en-US"/>
            </a:p>
          </p:txBody>
        </p:sp>
        <p:sp>
          <p:nvSpPr>
            <p:cNvPr id="52233" name="Text Box 21"/>
            <p:cNvSpPr>
              <a:spLocks noChangeArrowheads="1"/>
            </p:cNvSpPr>
            <p:nvPr/>
          </p:nvSpPr>
          <p:spPr bwMode="auto">
            <a:xfrm>
              <a:off x="906" y="85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v</a:t>
              </a:r>
              <a:endParaRPr lang="zh-CN" altLang="en-US"/>
            </a:p>
          </p:txBody>
        </p:sp>
        <p:sp>
          <p:nvSpPr>
            <p:cNvPr id="52234" name="Text Box 22"/>
            <p:cNvSpPr>
              <a:spLocks noChangeArrowheads="1"/>
            </p:cNvSpPr>
            <p:nvPr/>
          </p:nvSpPr>
          <p:spPr bwMode="auto">
            <a:xfrm>
              <a:off x="906" y="1062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e</a:t>
              </a:r>
              <a:endParaRPr lang="zh-CN" altLang="en-US"/>
            </a:p>
          </p:txBody>
        </p:sp>
        <p:sp>
          <p:nvSpPr>
            <p:cNvPr id="52235" name="Text Box 23"/>
            <p:cNvSpPr>
              <a:spLocks noChangeArrowheads="1"/>
            </p:cNvSpPr>
            <p:nvPr/>
          </p:nvSpPr>
          <p:spPr bwMode="auto">
            <a:xfrm>
              <a:off x="906" y="1481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C</a:t>
              </a:r>
              <a:endParaRPr lang="zh-CN" altLang="en-US"/>
            </a:p>
          </p:txBody>
        </p:sp>
        <p:sp>
          <p:nvSpPr>
            <p:cNvPr id="52236" name="Text Box 24"/>
            <p:cNvSpPr>
              <a:spLocks noChangeArrowheads="1"/>
            </p:cNvSpPr>
            <p:nvPr/>
          </p:nvSpPr>
          <p:spPr bwMode="auto">
            <a:xfrm>
              <a:off x="906" y="169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h</a:t>
              </a:r>
              <a:endParaRPr lang="zh-CN" altLang="en-US"/>
            </a:p>
          </p:txBody>
        </p:sp>
        <p:sp>
          <p:nvSpPr>
            <p:cNvPr id="52237" name="Text Box 25"/>
            <p:cNvSpPr>
              <a:spLocks noChangeArrowheads="1"/>
            </p:cNvSpPr>
            <p:nvPr/>
          </p:nvSpPr>
          <p:spPr bwMode="auto">
            <a:xfrm>
              <a:off x="906" y="1900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i</a:t>
              </a:r>
              <a:endParaRPr lang="zh-CN" altLang="en-US"/>
            </a:p>
          </p:txBody>
        </p:sp>
        <p:sp>
          <p:nvSpPr>
            <p:cNvPr id="52238" name="Text Box 26"/>
            <p:cNvSpPr>
              <a:spLocks noChangeArrowheads="1"/>
            </p:cNvSpPr>
            <p:nvPr/>
          </p:nvSpPr>
          <p:spPr bwMode="auto">
            <a:xfrm>
              <a:off x="1314" y="3"/>
              <a:ext cx="6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string[0]</a:t>
              </a:r>
              <a:endParaRPr lang="zh-CN" altLang="en-US"/>
            </a:p>
          </p:txBody>
        </p:sp>
        <p:sp>
          <p:nvSpPr>
            <p:cNvPr id="52239" name="Text Box 27"/>
            <p:cNvSpPr>
              <a:spLocks noChangeArrowheads="1"/>
            </p:cNvSpPr>
            <p:nvPr/>
          </p:nvSpPr>
          <p:spPr bwMode="auto">
            <a:xfrm>
              <a:off x="1314" y="213"/>
              <a:ext cx="6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string[1]</a:t>
              </a:r>
              <a:endParaRPr lang="zh-CN" altLang="en-US"/>
            </a:p>
          </p:txBody>
        </p:sp>
        <p:sp>
          <p:nvSpPr>
            <p:cNvPr id="52240" name="Text Box 28"/>
            <p:cNvSpPr>
              <a:spLocks noChangeArrowheads="1"/>
            </p:cNvSpPr>
            <p:nvPr/>
          </p:nvSpPr>
          <p:spPr bwMode="auto">
            <a:xfrm>
              <a:off x="1314" y="423"/>
              <a:ext cx="6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string[2]</a:t>
              </a:r>
              <a:endParaRPr lang="zh-CN" altLang="en-US"/>
            </a:p>
          </p:txBody>
        </p:sp>
        <p:sp>
          <p:nvSpPr>
            <p:cNvPr id="52241" name="Text Box 29"/>
            <p:cNvSpPr>
              <a:spLocks noChangeArrowheads="1"/>
            </p:cNvSpPr>
            <p:nvPr/>
          </p:nvSpPr>
          <p:spPr bwMode="auto">
            <a:xfrm>
              <a:off x="1314" y="633"/>
              <a:ext cx="6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string[3]</a:t>
              </a:r>
              <a:endParaRPr lang="zh-CN" altLang="en-US"/>
            </a:p>
          </p:txBody>
        </p:sp>
        <p:sp>
          <p:nvSpPr>
            <p:cNvPr id="52242" name="Text Box 30"/>
            <p:cNvSpPr>
              <a:spLocks noChangeArrowheads="1"/>
            </p:cNvSpPr>
            <p:nvPr/>
          </p:nvSpPr>
          <p:spPr bwMode="auto">
            <a:xfrm>
              <a:off x="1314" y="843"/>
              <a:ext cx="6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string[4]</a:t>
              </a:r>
              <a:endParaRPr lang="zh-CN" altLang="en-US"/>
            </a:p>
          </p:txBody>
        </p:sp>
        <p:sp>
          <p:nvSpPr>
            <p:cNvPr id="52243" name="Text Box 31"/>
            <p:cNvSpPr>
              <a:spLocks noChangeArrowheads="1"/>
            </p:cNvSpPr>
            <p:nvPr/>
          </p:nvSpPr>
          <p:spPr bwMode="auto">
            <a:xfrm>
              <a:off x="1314" y="1053"/>
              <a:ext cx="6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string[5]</a:t>
              </a:r>
              <a:endParaRPr lang="zh-CN" altLang="en-US"/>
            </a:p>
          </p:txBody>
        </p:sp>
        <p:sp>
          <p:nvSpPr>
            <p:cNvPr id="52244" name="Text Box 32"/>
            <p:cNvSpPr>
              <a:spLocks noChangeArrowheads="1"/>
            </p:cNvSpPr>
            <p:nvPr/>
          </p:nvSpPr>
          <p:spPr bwMode="auto">
            <a:xfrm>
              <a:off x="1314" y="1263"/>
              <a:ext cx="6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string[6]</a:t>
              </a:r>
              <a:endParaRPr lang="zh-CN" altLang="en-US"/>
            </a:p>
          </p:txBody>
        </p:sp>
        <p:sp>
          <p:nvSpPr>
            <p:cNvPr id="52245" name="Text Box 33"/>
            <p:cNvSpPr>
              <a:spLocks noChangeArrowheads="1"/>
            </p:cNvSpPr>
            <p:nvPr/>
          </p:nvSpPr>
          <p:spPr bwMode="auto">
            <a:xfrm>
              <a:off x="1314" y="1473"/>
              <a:ext cx="6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string[7]</a:t>
              </a:r>
              <a:endParaRPr lang="zh-CN" altLang="en-US"/>
            </a:p>
          </p:txBody>
        </p:sp>
        <p:sp>
          <p:nvSpPr>
            <p:cNvPr id="52246" name="Text Box 34"/>
            <p:cNvSpPr>
              <a:spLocks noChangeArrowheads="1"/>
            </p:cNvSpPr>
            <p:nvPr/>
          </p:nvSpPr>
          <p:spPr bwMode="auto">
            <a:xfrm>
              <a:off x="1314" y="1683"/>
              <a:ext cx="6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string[8]</a:t>
              </a:r>
              <a:endParaRPr lang="zh-CN" altLang="en-US"/>
            </a:p>
          </p:txBody>
        </p:sp>
        <p:sp>
          <p:nvSpPr>
            <p:cNvPr id="52247" name="Text Box 35"/>
            <p:cNvSpPr>
              <a:spLocks noChangeArrowheads="1"/>
            </p:cNvSpPr>
            <p:nvPr/>
          </p:nvSpPr>
          <p:spPr bwMode="auto">
            <a:xfrm>
              <a:off x="1314" y="1893"/>
              <a:ext cx="6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string[9]</a:t>
              </a:r>
              <a:endParaRPr lang="zh-CN" altLang="en-US"/>
            </a:p>
          </p:txBody>
        </p:sp>
        <p:sp>
          <p:nvSpPr>
            <p:cNvPr id="52248" name="Line 36"/>
            <p:cNvSpPr>
              <a:spLocks noChangeShapeType="1"/>
            </p:cNvSpPr>
            <p:nvPr/>
          </p:nvSpPr>
          <p:spPr bwMode="auto">
            <a:xfrm>
              <a:off x="391" y="138"/>
              <a:ext cx="3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9" name="Text Box 37"/>
            <p:cNvSpPr>
              <a:spLocks noChangeArrowheads="1"/>
            </p:cNvSpPr>
            <p:nvPr/>
          </p:nvSpPr>
          <p:spPr bwMode="auto">
            <a:xfrm>
              <a:off x="0" y="0"/>
              <a:ext cx="47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</a:t>
              </a:r>
              <a:endParaRPr lang="zh-CN" altLang="en-US"/>
            </a:p>
          </p:txBody>
        </p:sp>
        <p:grpSp>
          <p:nvGrpSpPr>
            <p:cNvPr id="52250" name="Group 38"/>
            <p:cNvGrpSpPr>
              <a:grpSpLocks/>
            </p:cNvGrpSpPr>
            <p:nvPr/>
          </p:nvGrpSpPr>
          <p:grpSpPr bwMode="auto">
            <a:xfrm>
              <a:off x="724" y="30"/>
              <a:ext cx="612" cy="2967"/>
              <a:chOff x="0" y="0"/>
              <a:chExt cx="834" cy="2967"/>
            </a:xfrm>
          </p:grpSpPr>
          <p:sp>
            <p:nvSpPr>
              <p:cNvPr id="52251" name="Rectangle 3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34" cy="2967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52252" name="Line 40"/>
              <p:cNvSpPr>
                <a:spLocks noChangeShapeType="1"/>
              </p:cNvSpPr>
              <p:nvPr/>
            </p:nvSpPr>
            <p:spPr bwMode="auto">
              <a:xfrm>
                <a:off x="0" y="200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53" name="Line 41"/>
              <p:cNvSpPr>
                <a:spLocks noChangeShapeType="1"/>
              </p:cNvSpPr>
              <p:nvPr/>
            </p:nvSpPr>
            <p:spPr bwMode="auto">
              <a:xfrm>
                <a:off x="0" y="412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54" name="Line 42"/>
              <p:cNvSpPr>
                <a:spLocks noChangeShapeType="1"/>
              </p:cNvSpPr>
              <p:nvPr/>
            </p:nvSpPr>
            <p:spPr bwMode="auto">
              <a:xfrm>
                <a:off x="0" y="625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55" name="Line 43"/>
              <p:cNvSpPr>
                <a:spLocks noChangeShapeType="1"/>
              </p:cNvSpPr>
              <p:nvPr/>
            </p:nvSpPr>
            <p:spPr bwMode="auto">
              <a:xfrm>
                <a:off x="0" y="837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56" name="Line 44"/>
              <p:cNvSpPr>
                <a:spLocks noChangeShapeType="1"/>
              </p:cNvSpPr>
              <p:nvPr/>
            </p:nvSpPr>
            <p:spPr bwMode="auto">
              <a:xfrm>
                <a:off x="0" y="1050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57" name="Line 45"/>
              <p:cNvSpPr>
                <a:spLocks noChangeShapeType="1"/>
              </p:cNvSpPr>
              <p:nvPr/>
            </p:nvSpPr>
            <p:spPr bwMode="auto">
              <a:xfrm>
                <a:off x="0" y="1263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58" name="Line 46"/>
              <p:cNvSpPr>
                <a:spLocks noChangeShapeType="1"/>
              </p:cNvSpPr>
              <p:nvPr/>
            </p:nvSpPr>
            <p:spPr bwMode="auto">
              <a:xfrm>
                <a:off x="0" y="1475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59" name="Line 47"/>
              <p:cNvSpPr>
                <a:spLocks noChangeShapeType="1"/>
              </p:cNvSpPr>
              <p:nvPr/>
            </p:nvSpPr>
            <p:spPr bwMode="auto">
              <a:xfrm>
                <a:off x="0" y="1688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60" name="Line 48"/>
              <p:cNvSpPr>
                <a:spLocks noChangeShapeType="1"/>
              </p:cNvSpPr>
              <p:nvPr/>
            </p:nvSpPr>
            <p:spPr bwMode="auto">
              <a:xfrm>
                <a:off x="0" y="1901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61" name="Line 49"/>
              <p:cNvSpPr>
                <a:spLocks noChangeShapeType="1"/>
              </p:cNvSpPr>
              <p:nvPr/>
            </p:nvSpPr>
            <p:spPr bwMode="auto">
              <a:xfrm>
                <a:off x="11" y="2122"/>
                <a:ext cx="82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62" name="Line 50"/>
              <p:cNvSpPr>
                <a:spLocks noChangeShapeType="1"/>
              </p:cNvSpPr>
              <p:nvPr/>
            </p:nvSpPr>
            <p:spPr bwMode="auto">
              <a:xfrm>
                <a:off x="7" y="2329"/>
                <a:ext cx="82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63" name="Line 51"/>
              <p:cNvSpPr>
                <a:spLocks noChangeShapeType="1"/>
              </p:cNvSpPr>
              <p:nvPr/>
            </p:nvSpPr>
            <p:spPr bwMode="auto">
              <a:xfrm>
                <a:off x="7" y="2551"/>
                <a:ext cx="82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64" name="Line 52"/>
              <p:cNvSpPr>
                <a:spLocks noChangeShapeType="1"/>
              </p:cNvSpPr>
              <p:nvPr/>
            </p:nvSpPr>
            <p:spPr bwMode="auto">
              <a:xfrm>
                <a:off x="7" y="2762"/>
                <a:ext cx="82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2265" name="Text Box 53"/>
            <p:cNvSpPr>
              <a:spLocks noChangeArrowheads="1"/>
            </p:cNvSpPr>
            <p:nvPr/>
          </p:nvSpPr>
          <p:spPr bwMode="auto">
            <a:xfrm>
              <a:off x="1314" y="2103"/>
              <a:ext cx="74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string[10]</a:t>
              </a:r>
              <a:endParaRPr lang="zh-CN" altLang="en-US"/>
            </a:p>
          </p:txBody>
        </p:sp>
        <p:sp>
          <p:nvSpPr>
            <p:cNvPr id="52266" name="Text Box 54"/>
            <p:cNvSpPr>
              <a:spLocks noChangeArrowheads="1"/>
            </p:cNvSpPr>
            <p:nvPr/>
          </p:nvSpPr>
          <p:spPr bwMode="auto">
            <a:xfrm>
              <a:off x="1314" y="2313"/>
              <a:ext cx="74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string[11]</a:t>
              </a:r>
              <a:endParaRPr lang="zh-CN" altLang="en-US"/>
            </a:p>
          </p:txBody>
        </p:sp>
        <p:sp>
          <p:nvSpPr>
            <p:cNvPr id="52267" name="Text Box 55"/>
            <p:cNvSpPr>
              <a:spLocks noChangeArrowheads="1"/>
            </p:cNvSpPr>
            <p:nvPr/>
          </p:nvSpPr>
          <p:spPr bwMode="auto">
            <a:xfrm>
              <a:off x="1314" y="2523"/>
              <a:ext cx="74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string[12]</a:t>
              </a:r>
              <a:endParaRPr lang="zh-CN" altLang="en-US"/>
            </a:p>
          </p:txBody>
        </p:sp>
        <p:sp>
          <p:nvSpPr>
            <p:cNvPr id="52268" name="Text Box 56"/>
            <p:cNvSpPr>
              <a:spLocks noChangeArrowheads="1"/>
            </p:cNvSpPr>
            <p:nvPr/>
          </p:nvSpPr>
          <p:spPr bwMode="auto">
            <a:xfrm>
              <a:off x="1314" y="2733"/>
              <a:ext cx="74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string[13]</a:t>
              </a:r>
              <a:endParaRPr lang="zh-CN" altLang="en-US"/>
            </a:p>
          </p:txBody>
        </p:sp>
        <p:sp>
          <p:nvSpPr>
            <p:cNvPr id="52269" name="Text Box 57"/>
            <p:cNvSpPr>
              <a:spLocks noChangeArrowheads="1"/>
            </p:cNvSpPr>
            <p:nvPr/>
          </p:nvSpPr>
          <p:spPr bwMode="auto">
            <a:xfrm>
              <a:off x="906" y="211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n</a:t>
              </a:r>
              <a:endParaRPr lang="zh-CN" altLang="en-US"/>
            </a:p>
          </p:txBody>
        </p:sp>
        <p:sp>
          <p:nvSpPr>
            <p:cNvPr id="52270" name="Text Box 58"/>
            <p:cNvSpPr>
              <a:spLocks noChangeArrowheads="1"/>
            </p:cNvSpPr>
            <p:nvPr/>
          </p:nvSpPr>
          <p:spPr bwMode="auto">
            <a:xfrm>
              <a:off x="906" y="2533"/>
              <a:ext cx="1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!</a:t>
              </a:r>
              <a:endParaRPr lang="zh-CN" altLang="en-US"/>
            </a:p>
          </p:txBody>
        </p:sp>
        <p:sp>
          <p:nvSpPr>
            <p:cNvPr id="52271" name="Text Box 59"/>
            <p:cNvSpPr>
              <a:spLocks noChangeArrowheads="1"/>
            </p:cNvSpPr>
            <p:nvPr/>
          </p:nvSpPr>
          <p:spPr bwMode="auto">
            <a:xfrm>
              <a:off x="906" y="2322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  <p:sp>
          <p:nvSpPr>
            <p:cNvPr id="52272" name="Text Box 60"/>
            <p:cNvSpPr>
              <a:spLocks noChangeArrowheads="1"/>
            </p:cNvSpPr>
            <p:nvPr/>
          </p:nvSpPr>
          <p:spPr bwMode="auto">
            <a:xfrm>
              <a:off x="906" y="2744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\0</a:t>
              </a:r>
              <a:endParaRPr lang="zh-CN" altLang="en-US"/>
            </a:p>
          </p:txBody>
        </p:sp>
      </p:grpSp>
      <p:sp>
        <p:nvSpPr>
          <p:cNvPr id="52273" name="Rectangle 67"/>
          <p:cNvSpPr>
            <a:spLocks noChangeArrowheads="1"/>
          </p:cNvSpPr>
          <p:nvPr/>
        </p:nvSpPr>
        <p:spPr bwMode="auto">
          <a:xfrm>
            <a:off x="827088" y="549275"/>
            <a:ext cx="777240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sz="44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§8.4 </a:t>
            </a:r>
            <a:r>
              <a:rPr lang="zh-CN" altLang="en-US" sz="44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指针与字符串</a:t>
            </a:r>
            <a:endParaRPr lang="zh-CN" altLang="en-US"/>
          </a:p>
        </p:txBody>
      </p:sp>
      <p:grpSp>
        <p:nvGrpSpPr>
          <p:cNvPr id="52274" name="Group 68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52275" name="Text Box 69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52276" name="Freeform 70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2277" name="矩形 1"/>
          <p:cNvSpPr>
            <a:spLocks noChangeArrowheads="1"/>
          </p:cNvSpPr>
          <p:nvPr/>
        </p:nvSpPr>
        <p:spPr bwMode="auto">
          <a:xfrm>
            <a:off x="684213" y="5260975"/>
            <a:ext cx="208756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I love China!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China!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77" grpId="0" bldLvl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5"/>
          <p:cNvSpPr>
            <a:spLocks noChangeArrowheads="1"/>
          </p:cNvSpPr>
          <p:nvPr/>
        </p:nvSpPr>
        <p:spPr bwMode="auto">
          <a:xfrm>
            <a:off x="0" y="230188"/>
            <a:ext cx="8601075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/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53251" name="Text Box 16"/>
          <p:cNvSpPr>
            <a:spLocks noChangeArrowheads="1"/>
          </p:cNvSpPr>
          <p:nvPr/>
        </p:nvSpPr>
        <p:spPr bwMode="auto">
          <a:xfrm>
            <a:off x="1203325" y="2051050"/>
            <a:ext cx="4716463" cy="3421063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例  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void main( 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{   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char  *string=“I love China!”;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 printf(“%s\n”,string);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 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string+=7;</a:t>
            </a:r>
            <a:endParaRPr lang="zh-CN" altLang="en-US">
              <a:solidFill>
                <a:schemeClr val="accent2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 while(*string)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  {      putchar(string[0]);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          string++;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   }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}</a:t>
            </a:r>
            <a:endParaRPr lang="zh-CN" altLang="en-US"/>
          </a:p>
        </p:txBody>
      </p:sp>
      <p:grpSp>
        <p:nvGrpSpPr>
          <p:cNvPr id="53252" name="Group 19"/>
          <p:cNvGrpSpPr>
            <a:grpSpLocks/>
          </p:cNvGrpSpPr>
          <p:nvPr/>
        </p:nvGrpSpPr>
        <p:grpSpPr bwMode="auto">
          <a:xfrm>
            <a:off x="6648450" y="328613"/>
            <a:ext cx="2120900" cy="4911725"/>
            <a:chOff x="0" y="0"/>
            <a:chExt cx="1336" cy="3094"/>
          </a:xfrm>
        </p:grpSpPr>
        <p:sp>
          <p:nvSpPr>
            <p:cNvPr id="53253" name="Text Box 20"/>
            <p:cNvSpPr>
              <a:spLocks noChangeArrowheads="1"/>
            </p:cNvSpPr>
            <p:nvPr/>
          </p:nvSpPr>
          <p:spPr bwMode="auto">
            <a:xfrm>
              <a:off x="906" y="111"/>
              <a:ext cx="1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I</a:t>
              </a:r>
              <a:endParaRPr lang="zh-CN" altLang="en-US"/>
            </a:p>
          </p:txBody>
        </p:sp>
        <p:sp>
          <p:nvSpPr>
            <p:cNvPr id="53254" name="Text Box 21"/>
            <p:cNvSpPr>
              <a:spLocks noChangeArrowheads="1"/>
            </p:cNvSpPr>
            <p:nvPr/>
          </p:nvSpPr>
          <p:spPr bwMode="auto">
            <a:xfrm>
              <a:off x="906" y="531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l</a:t>
              </a:r>
              <a:endParaRPr lang="zh-CN" altLang="en-US"/>
            </a:p>
          </p:txBody>
        </p:sp>
        <p:sp>
          <p:nvSpPr>
            <p:cNvPr id="53255" name="Text Box 22"/>
            <p:cNvSpPr>
              <a:spLocks noChangeArrowheads="1"/>
            </p:cNvSpPr>
            <p:nvPr/>
          </p:nvSpPr>
          <p:spPr bwMode="auto">
            <a:xfrm>
              <a:off x="906" y="74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o</a:t>
              </a:r>
              <a:endParaRPr lang="zh-CN" altLang="en-US"/>
            </a:p>
          </p:txBody>
        </p:sp>
        <p:sp>
          <p:nvSpPr>
            <p:cNvPr id="53256" name="Text Box 23"/>
            <p:cNvSpPr>
              <a:spLocks noChangeArrowheads="1"/>
            </p:cNvSpPr>
            <p:nvPr/>
          </p:nvSpPr>
          <p:spPr bwMode="auto">
            <a:xfrm>
              <a:off x="906" y="95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v</a:t>
              </a:r>
              <a:endParaRPr lang="zh-CN" altLang="en-US"/>
            </a:p>
          </p:txBody>
        </p:sp>
        <p:sp>
          <p:nvSpPr>
            <p:cNvPr id="53257" name="Text Box 24"/>
            <p:cNvSpPr>
              <a:spLocks noChangeArrowheads="1"/>
            </p:cNvSpPr>
            <p:nvPr/>
          </p:nvSpPr>
          <p:spPr bwMode="auto">
            <a:xfrm>
              <a:off x="906" y="1159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e</a:t>
              </a:r>
              <a:endParaRPr lang="zh-CN" altLang="en-US"/>
            </a:p>
          </p:txBody>
        </p:sp>
        <p:sp>
          <p:nvSpPr>
            <p:cNvPr id="53258" name="Text Box 25"/>
            <p:cNvSpPr>
              <a:spLocks noChangeArrowheads="1"/>
            </p:cNvSpPr>
            <p:nvPr/>
          </p:nvSpPr>
          <p:spPr bwMode="auto">
            <a:xfrm>
              <a:off x="906" y="1578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C</a:t>
              </a:r>
              <a:endParaRPr lang="zh-CN" altLang="en-US"/>
            </a:p>
          </p:txBody>
        </p:sp>
        <p:sp>
          <p:nvSpPr>
            <p:cNvPr id="53259" name="Text Box 26"/>
            <p:cNvSpPr>
              <a:spLocks noChangeArrowheads="1"/>
            </p:cNvSpPr>
            <p:nvPr/>
          </p:nvSpPr>
          <p:spPr bwMode="auto">
            <a:xfrm>
              <a:off x="906" y="178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h</a:t>
              </a:r>
              <a:endParaRPr lang="zh-CN" altLang="en-US"/>
            </a:p>
          </p:txBody>
        </p:sp>
        <p:sp>
          <p:nvSpPr>
            <p:cNvPr id="53260" name="Text Box 27"/>
            <p:cNvSpPr>
              <a:spLocks noChangeArrowheads="1"/>
            </p:cNvSpPr>
            <p:nvPr/>
          </p:nvSpPr>
          <p:spPr bwMode="auto">
            <a:xfrm>
              <a:off x="906" y="1997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i</a:t>
              </a:r>
              <a:endParaRPr lang="zh-CN" altLang="en-US"/>
            </a:p>
          </p:txBody>
        </p:sp>
        <p:sp>
          <p:nvSpPr>
            <p:cNvPr id="53261" name="Line 28"/>
            <p:cNvSpPr>
              <a:spLocks noChangeShapeType="1"/>
            </p:cNvSpPr>
            <p:nvPr/>
          </p:nvSpPr>
          <p:spPr bwMode="auto">
            <a:xfrm>
              <a:off x="391" y="138"/>
              <a:ext cx="3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2" name="Text Box 29"/>
            <p:cNvSpPr>
              <a:spLocks noChangeArrowheads="1"/>
            </p:cNvSpPr>
            <p:nvPr/>
          </p:nvSpPr>
          <p:spPr bwMode="auto">
            <a:xfrm>
              <a:off x="0" y="0"/>
              <a:ext cx="47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</a:t>
              </a:r>
              <a:endParaRPr lang="zh-CN" altLang="en-US"/>
            </a:p>
          </p:txBody>
        </p:sp>
        <p:grpSp>
          <p:nvGrpSpPr>
            <p:cNvPr id="53263" name="Group 30"/>
            <p:cNvGrpSpPr>
              <a:grpSpLocks/>
            </p:cNvGrpSpPr>
            <p:nvPr/>
          </p:nvGrpSpPr>
          <p:grpSpPr bwMode="auto">
            <a:xfrm>
              <a:off x="724" y="127"/>
              <a:ext cx="612" cy="2967"/>
              <a:chOff x="0" y="0"/>
              <a:chExt cx="834" cy="2967"/>
            </a:xfrm>
          </p:grpSpPr>
          <p:sp>
            <p:nvSpPr>
              <p:cNvPr id="53264" name="Rectangle 3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34" cy="2967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53265" name="Line 32"/>
              <p:cNvSpPr>
                <a:spLocks noChangeShapeType="1"/>
              </p:cNvSpPr>
              <p:nvPr/>
            </p:nvSpPr>
            <p:spPr bwMode="auto">
              <a:xfrm>
                <a:off x="0" y="200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66" name="Line 33"/>
              <p:cNvSpPr>
                <a:spLocks noChangeShapeType="1"/>
              </p:cNvSpPr>
              <p:nvPr/>
            </p:nvSpPr>
            <p:spPr bwMode="auto">
              <a:xfrm>
                <a:off x="0" y="412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67" name="Line 34"/>
              <p:cNvSpPr>
                <a:spLocks noChangeShapeType="1"/>
              </p:cNvSpPr>
              <p:nvPr/>
            </p:nvSpPr>
            <p:spPr bwMode="auto">
              <a:xfrm>
                <a:off x="0" y="625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68" name="Line 35"/>
              <p:cNvSpPr>
                <a:spLocks noChangeShapeType="1"/>
              </p:cNvSpPr>
              <p:nvPr/>
            </p:nvSpPr>
            <p:spPr bwMode="auto">
              <a:xfrm>
                <a:off x="0" y="837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69" name="Line 36"/>
              <p:cNvSpPr>
                <a:spLocks noChangeShapeType="1"/>
              </p:cNvSpPr>
              <p:nvPr/>
            </p:nvSpPr>
            <p:spPr bwMode="auto">
              <a:xfrm>
                <a:off x="0" y="1050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70" name="Line 37"/>
              <p:cNvSpPr>
                <a:spLocks noChangeShapeType="1"/>
              </p:cNvSpPr>
              <p:nvPr/>
            </p:nvSpPr>
            <p:spPr bwMode="auto">
              <a:xfrm>
                <a:off x="0" y="1263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71" name="Line 38"/>
              <p:cNvSpPr>
                <a:spLocks noChangeShapeType="1"/>
              </p:cNvSpPr>
              <p:nvPr/>
            </p:nvSpPr>
            <p:spPr bwMode="auto">
              <a:xfrm>
                <a:off x="0" y="1475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72" name="Line 39"/>
              <p:cNvSpPr>
                <a:spLocks noChangeShapeType="1"/>
              </p:cNvSpPr>
              <p:nvPr/>
            </p:nvSpPr>
            <p:spPr bwMode="auto">
              <a:xfrm>
                <a:off x="0" y="1688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73" name="Line 40"/>
              <p:cNvSpPr>
                <a:spLocks noChangeShapeType="1"/>
              </p:cNvSpPr>
              <p:nvPr/>
            </p:nvSpPr>
            <p:spPr bwMode="auto">
              <a:xfrm>
                <a:off x="0" y="1901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74" name="Line 41"/>
              <p:cNvSpPr>
                <a:spLocks noChangeShapeType="1"/>
              </p:cNvSpPr>
              <p:nvPr/>
            </p:nvSpPr>
            <p:spPr bwMode="auto">
              <a:xfrm>
                <a:off x="11" y="2122"/>
                <a:ext cx="82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75" name="Line 42"/>
              <p:cNvSpPr>
                <a:spLocks noChangeShapeType="1"/>
              </p:cNvSpPr>
              <p:nvPr/>
            </p:nvSpPr>
            <p:spPr bwMode="auto">
              <a:xfrm>
                <a:off x="7" y="2329"/>
                <a:ext cx="82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76" name="Line 43"/>
              <p:cNvSpPr>
                <a:spLocks noChangeShapeType="1"/>
              </p:cNvSpPr>
              <p:nvPr/>
            </p:nvSpPr>
            <p:spPr bwMode="auto">
              <a:xfrm>
                <a:off x="7" y="2551"/>
                <a:ext cx="82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77" name="Line 44"/>
              <p:cNvSpPr>
                <a:spLocks noChangeShapeType="1"/>
              </p:cNvSpPr>
              <p:nvPr/>
            </p:nvSpPr>
            <p:spPr bwMode="auto">
              <a:xfrm>
                <a:off x="7" y="2762"/>
                <a:ext cx="82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3278" name="Text Box 45"/>
            <p:cNvSpPr>
              <a:spLocks noChangeArrowheads="1"/>
            </p:cNvSpPr>
            <p:nvPr/>
          </p:nvSpPr>
          <p:spPr bwMode="auto">
            <a:xfrm>
              <a:off x="906" y="220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n</a:t>
              </a:r>
              <a:endParaRPr lang="zh-CN" altLang="en-US"/>
            </a:p>
          </p:txBody>
        </p:sp>
        <p:sp>
          <p:nvSpPr>
            <p:cNvPr id="53279" name="Text Box 46"/>
            <p:cNvSpPr>
              <a:spLocks noChangeArrowheads="1"/>
            </p:cNvSpPr>
            <p:nvPr/>
          </p:nvSpPr>
          <p:spPr bwMode="auto">
            <a:xfrm>
              <a:off x="906" y="2630"/>
              <a:ext cx="1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!</a:t>
              </a:r>
              <a:endParaRPr lang="zh-CN" altLang="en-US"/>
            </a:p>
          </p:txBody>
        </p:sp>
        <p:sp>
          <p:nvSpPr>
            <p:cNvPr id="53280" name="Text Box 47"/>
            <p:cNvSpPr>
              <a:spLocks noChangeArrowheads="1"/>
            </p:cNvSpPr>
            <p:nvPr/>
          </p:nvSpPr>
          <p:spPr bwMode="auto">
            <a:xfrm>
              <a:off x="906" y="2419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  <p:sp>
          <p:nvSpPr>
            <p:cNvPr id="53281" name="Text Box 48"/>
            <p:cNvSpPr>
              <a:spLocks noChangeArrowheads="1"/>
            </p:cNvSpPr>
            <p:nvPr/>
          </p:nvSpPr>
          <p:spPr bwMode="auto">
            <a:xfrm>
              <a:off x="906" y="2841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\0</a:t>
              </a:r>
              <a:endParaRPr lang="zh-CN" altLang="en-US"/>
            </a:p>
          </p:txBody>
        </p:sp>
      </p:grpSp>
      <p:sp>
        <p:nvSpPr>
          <p:cNvPr id="53282" name="AutoShape 49"/>
          <p:cNvSpPr>
            <a:spLocks/>
          </p:cNvSpPr>
          <p:nvPr/>
        </p:nvSpPr>
        <p:spPr bwMode="auto">
          <a:xfrm>
            <a:off x="915988" y="663575"/>
            <a:ext cx="6162675" cy="1225550"/>
          </a:xfrm>
          <a:prstGeom prst="wedgeRectCallout">
            <a:avLst>
              <a:gd name="adj1" fmla="val -3560"/>
              <a:gd name="adj2" fmla="val 105694"/>
            </a:avLst>
          </a:prstGeom>
          <a:noFill/>
          <a:ln w="38100" cmpd="sng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字符指针</a:t>
            </a:r>
            <a:r>
              <a:rPr lang="zh-CN" altLang="en-US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初始化</a:t>
            </a:r>
            <a:r>
              <a:rPr 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:</a:t>
            </a:r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把字符串</a:t>
            </a:r>
            <a:r>
              <a:rPr lang="zh-CN" altLang="en-US">
                <a:solidFill>
                  <a:srgbClr val="339933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首地址</a:t>
            </a:r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赋给</a:t>
            </a:r>
            <a:r>
              <a:rPr 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string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Symbol" pitchFamily="18" charset="2"/>
              </a:rPr>
              <a:t>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char  *string;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string=“I love China!”;</a:t>
            </a:r>
            <a:endParaRPr lang="zh-CN" altLang="en-US"/>
          </a:p>
        </p:txBody>
      </p:sp>
      <p:grpSp>
        <p:nvGrpSpPr>
          <p:cNvPr id="53283" name="Group 50"/>
          <p:cNvGrpSpPr>
            <a:grpSpLocks/>
          </p:cNvGrpSpPr>
          <p:nvPr/>
        </p:nvGrpSpPr>
        <p:grpSpPr bwMode="auto">
          <a:xfrm>
            <a:off x="6499225" y="2590800"/>
            <a:ext cx="1292225" cy="457200"/>
            <a:chOff x="0" y="0"/>
            <a:chExt cx="814" cy="288"/>
          </a:xfrm>
        </p:grpSpPr>
        <p:sp>
          <p:nvSpPr>
            <p:cNvPr id="53284" name="Line 51"/>
            <p:cNvSpPr>
              <a:spLocks noChangeShapeType="1"/>
            </p:cNvSpPr>
            <p:nvPr/>
          </p:nvSpPr>
          <p:spPr bwMode="auto">
            <a:xfrm>
              <a:off x="502" y="180"/>
              <a:ext cx="312" cy="1"/>
            </a:xfrm>
            <a:prstGeom prst="line">
              <a:avLst/>
            </a:prstGeom>
            <a:noFill/>
            <a:ln w="38100" cmpd="sng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285" name="Text Box 52"/>
            <p:cNvSpPr>
              <a:spLocks noChangeArrowheads="1"/>
            </p:cNvSpPr>
            <p:nvPr/>
          </p:nvSpPr>
          <p:spPr bwMode="auto">
            <a:xfrm>
              <a:off x="0" y="0"/>
              <a:ext cx="5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0000FF"/>
                  </a:solidFill>
                  <a:ea typeface="隶书" pitchFamily="49" charset="-122"/>
                </a:rPr>
                <a:t>string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</p:grpSp>
      <p:sp>
        <p:nvSpPr>
          <p:cNvPr id="53286" name="AutoShape 53"/>
          <p:cNvSpPr>
            <a:spLocks/>
          </p:cNvSpPr>
          <p:nvPr/>
        </p:nvSpPr>
        <p:spPr bwMode="auto">
          <a:xfrm>
            <a:off x="5048250" y="3333750"/>
            <a:ext cx="1490663" cy="495300"/>
          </a:xfrm>
          <a:prstGeom prst="wedgeRectCallout">
            <a:avLst>
              <a:gd name="adj1" fmla="val -106338"/>
              <a:gd name="adj2" fmla="val 35255"/>
            </a:avLst>
          </a:prstGeom>
          <a:solidFill>
            <a:schemeClr val="bg1"/>
          </a:solidFill>
          <a:ln w="38100" cmpd="sng">
            <a:solidFill>
              <a:schemeClr val="accent2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007A77"/>
                </a:solidFill>
                <a:ea typeface="隶书" pitchFamily="49" charset="-122"/>
              </a:rPr>
              <a:t>*string!=0</a:t>
            </a:r>
            <a:endParaRPr lang="zh-CN" altLang="en-US"/>
          </a:p>
        </p:txBody>
      </p:sp>
      <p:sp>
        <p:nvSpPr>
          <p:cNvPr id="53287" name="Rectangle 55"/>
          <p:cNvSpPr>
            <a:spLocks noChangeArrowheads="1"/>
          </p:cNvSpPr>
          <p:nvPr/>
        </p:nvSpPr>
        <p:spPr bwMode="auto">
          <a:xfrm>
            <a:off x="0" y="-236538"/>
            <a:ext cx="4427538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endParaRPr lang="zh-CN" altLang="en-US" sz="2800" b="1">
              <a:solidFill>
                <a:srgbClr val="007A77"/>
              </a:solidFill>
              <a:latin typeface="Arial" pitchFamily="34" charset="0"/>
              <a:sym typeface="Arial" pitchFamily="34" charset="0"/>
            </a:endParaRP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zh-CN" altLang="en-US" b="1">
                <a:solidFill>
                  <a:schemeClr val="hlink"/>
                </a:solidFill>
                <a:latin typeface="Arial" pitchFamily="34" charset="0"/>
                <a:sym typeface="Arial" pitchFamily="34" charset="0"/>
              </a:rPr>
              <a:t>用字符指针实现</a:t>
            </a:r>
            <a:endParaRPr lang="zh-CN" altLang="en-US"/>
          </a:p>
        </p:txBody>
      </p:sp>
      <p:grpSp>
        <p:nvGrpSpPr>
          <p:cNvPr id="53288" name="Group 56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53289" name="Text Box 57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53290" name="Freeform 58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3291" name="TextBox 1"/>
          <p:cNvSpPr>
            <a:spLocks noChangeArrowheads="1"/>
          </p:cNvSpPr>
          <p:nvPr/>
        </p:nvSpPr>
        <p:spPr bwMode="auto">
          <a:xfrm>
            <a:off x="1547813" y="5661025"/>
            <a:ext cx="2449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‘\0’   ASCII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码值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0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delay="0"/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53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7" dur="500"/>
                                        <p:tgtEl>
                                          <p:spTgt spid="53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500"/>
                                        <p:tgtEl>
                                          <p:spTgt spid="53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6" dur="500"/>
                                        <p:tgtEl>
                                          <p:spTgt spid="53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 bldLvl="0" autoUpdateAnimBg="0"/>
      <p:bldP spid="53251" grpId="0" bldLvl="0" animBg="1" autoUpdateAnimBg="0"/>
      <p:bldP spid="53282" grpId="0" bldLvl="0" animBg="1" autoUpdateAnimBg="0"/>
      <p:bldP spid="53286" grpId="0" bldLvl="0" animBg="1" autoUpdateAnimBg="0"/>
      <p:bldP spid="53291" grpId="0" bldLvl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16"/>
          <p:cNvSpPr>
            <a:spLocks noChangeArrowheads="1"/>
          </p:cNvSpPr>
          <p:nvPr/>
        </p:nvSpPr>
        <p:spPr bwMode="auto">
          <a:xfrm>
            <a:off x="0" y="765175"/>
            <a:ext cx="429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例  用函数调用实现字符串复制</a:t>
            </a:r>
            <a:endParaRPr lang="zh-CN" altLang="en-US"/>
          </a:p>
        </p:txBody>
      </p:sp>
      <p:sp>
        <p:nvSpPr>
          <p:cNvPr id="54275" name="Text Box 17"/>
          <p:cNvSpPr>
            <a:spLocks noChangeArrowheads="1"/>
          </p:cNvSpPr>
          <p:nvPr/>
        </p:nvSpPr>
        <p:spPr bwMode="auto">
          <a:xfrm>
            <a:off x="250825" y="1316038"/>
            <a:ext cx="3384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（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1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）用字符数组作参数</a:t>
            </a:r>
            <a:endParaRPr lang="zh-CN" altLang="en-US"/>
          </a:p>
        </p:txBody>
      </p:sp>
      <p:grpSp>
        <p:nvGrpSpPr>
          <p:cNvPr id="54276" name="Group 19"/>
          <p:cNvGrpSpPr>
            <a:grpSpLocks/>
          </p:cNvGrpSpPr>
          <p:nvPr/>
        </p:nvGrpSpPr>
        <p:grpSpPr bwMode="auto">
          <a:xfrm>
            <a:off x="4289425" y="247650"/>
            <a:ext cx="1722438" cy="5395913"/>
            <a:chOff x="0" y="0"/>
            <a:chExt cx="1082" cy="3603"/>
          </a:xfrm>
        </p:grpSpPr>
        <p:sp>
          <p:nvSpPr>
            <p:cNvPr id="54277" name="Text Box 20"/>
            <p:cNvSpPr>
              <a:spLocks noChangeArrowheads="1"/>
            </p:cNvSpPr>
            <p:nvPr/>
          </p:nvSpPr>
          <p:spPr bwMode="auto">
            <a:xfrm>
              <a:off x="69" y="2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  <p:grpSp>
          <p:nvGrpSpPr>
            <p:cNvPr id="54278" name="Group 21"/>
            <p:cNvGrpSpPr>
              <a:grpSpLocks/>
            </p:cNvGrpSpPr>
            <p:nvPr/>
          </p:nvGrpSpPr>
          <p:grpSpPr bwMode="auto">
            <a:xfrm>
              <a:off x="0" y="177"/>
              <a:ext cx="1082" cy="3426"/>
              <a:chOff x="0" y="0"/>
              <a:chExt cx="1082" cy="3426"/>
            </a:xfrm>
          </p:grpSpPr>
          <p:sp>
            <p:nvSpPr>
              <p:cNvPr id="54279" name="Text Box 22"/>
              <p:cNvSpPr>
                <a:spLocks noChangeArrowheads="1"/>
              </p:cNvSpPr>
              <p:nvPr/>
            </p:nvSpPr>
            <p:spPr bwMode="auto">
              <a:xfrm>
                <a:off x="652" y="13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</a:t>
                </a:r>
                <a:endParaRPr lang="zh-CN" altLang="en-US"/>
              </a:p>
            </p:txBody>
          </p:sp>
          <p:sp>
            <p:nvSpPr>
              <p:cNvPr id="54280" name="Text Box 23"/>
              <p:cNvSpPr>
                <a:spLocks noChangeArrowheads="1"/>
              </p:cNvSpPr>
              <p:nvPr/>
            </p:nvSpPr>
            <p:spPr bwMode="auto">
              <a:xfrm>
                <a:off x="652" y="433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</a:t>
                </a:r>
                <a:endParaRPr lang="zh-CN" altLang="en-US"/>
              </a:p>
            </p:txBody>
          </p:sp>
          <p:sp>
            <p:nvSpPr>
              <p:cNvPr id="54281" name="Text Box 24"/>
              <p:cNvSpPr>
                <a:spLocks noChangeArrowheads="1"/>
              </p:cNvSpPr>
              <p:nvPr/>
            </p:nvSpPr>
            <p:spPr bwMode="auto">
              <a:xfrm>
                <a:off x="652" y="642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m</a:t>
                </a:r>
                <a:endParaRPr lang="zh-CN" altLang="en-US"/>
              </a:p>
            </p:txBody>
          </p:sp>
          <p:sp>
            <p:nvSpPr>
              <p:cNvPr id="54282" name="Text Box 25"/>
              <p:cNvSpPr>
                <a:spLocks noChangeArrowheads="1"/>
              </p:cNvSpPr>
              <p:nvPr/>
            </p:nvSpPr>
            <p:spPr bwMode="auto">
              <a:xfrm>
                <a:off x="652" y="1061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</a:t>
                </a:r>
                <a:endParaRPr lang="zh-CN" altLang="en-US"/>
              </a:p>
            </p:txBody>
          </p:sp>
          <p:sp>
            <p:nvSpPr>
              <p:cNvPr id="54283" name="Text Box 26"/>
              <p:cNvSpPr>
                <a:spLocks noChangeArrowheads="1"/>
              </p:cNvSpPr>
              <p:nvPr/>
            </p:nvSpPr>
            <p:spPr bwMode="auto">
              <a:xfrm>
                <a:off x="652" y="148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t</a:t>
                </a:r>
                <a:endParaRPr lang="zh-CN" altLang="en-US"/>
              </a:p>
            </p:txBody>
          </p:sp>
          <p:sp>
            <p:nvSpPr>
              <p:cNvPr id="54284" name="Text Box 27"/>
              <p:cNvSpPr>
                <a:spLocks noChangeArrowheads="1"/>
              </p:cNvSpPr>
              <p:nvPr/>
            </p:nvSpPr>
            <p:spPr bwMode="auto">
              <a:xfrm>
                <a:off x="652" y="169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e</a:t>
                </a:r>
                <a:endParaRPr lang="zh-CN" altLang="en-US"/>
              </a:p>
            </p:txBody>
          </p:sp>
          <p:sp>
            <p:nvSpPr>
              <p:cNvPr id="54285" name="Text Box 28"/>
              <p:cNvSpPr>
                <a:spLocks noChangeArrowheads="1"/>
              </p:cNvSpPr>
              <p:nvPr/>
            </p:nvSpPr>
            <p:spPr bwMode="auto">
              <a:xfrm>
                <a:off x="652" y="1899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</a:t>
                </a:r>
                <a:endParaRPr lang="zh-CN" altLang="en-US"/>
              </a:p>
            </p:txBody>
          </p:sp>
          <p:sp>
            <p:nvSpPr>
              <p:cNvPr id="54286" name="Line 29"/>
              <p:cNvSpPr>
                <a:spLocks noChangeShapeType="1"/>
              </p:cNvSpPr>
              <p:nvPr/>
            </p:nvSpPr>
            <p:spPr bwMode="auto">
              <a:xfrm>
                <a:off x="137" y="40"/>
                <a:ext cx="333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87" name="Rectangle 30"/>
              <p:cNvSpPr>
                <a:spLocks noChangeArrowheads="1"/>
              </p:cNvSpPr>
              <p:nvPr/>
            </p:nvSpPr>
            <p:spPr bwMode="auto">
              <a:xfrm>
                <a:off x="470" y="29"/>
                <a:ext cx="612" cy="3356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54288" name="Line 31"/>
              <p:cNvSpPr>
                <a:spLocks noChangeShapeType="1"/>
              </p:cNvSpPr>
              <p:nvPr/>
            </p:nvSpPr>
            <p:spPr bwMode="auto">
              <a:xfrm>
                <a:off x="470" y="229"/>
                <a:ext cx="61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89" name="Line 32"/>
              <p:cNvSpPr>
                <a:spLocks noChangeShapeType="1"/>
              </p:cNvSpPr>
              <p:nvPr/>
            </p:nvSpPr>
            <p:spPr bwMode="auto">
              <a:xfrm>
                <a:off x="470" y="441"/>
                <a:ext cx="61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0" name="Line 33"/>
              <p:cNvSpPr>
                <a:spLocks noChangeShapeType="1"/>
              </p:cNvSpPr>
              <p:nvPr/>
            </p:nvSpPr>
            <p:spPr bwMode="auto">
              <a:xfrm>
                <a:off x="470" y="654"/>
                <a:ext cx="61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1" name="Line 34"/>
              <p:cNvSpPr>
                <a:spLocks noChangeShapeType="1"/>
              </p:cNvSpPr>
              <p:nvPr/>
            </p:nvSpPr>
            <p:spPr bwMode="auto">
              <a:xfrm>
                <a:off x="470" y="866"/>
                <a:ext cx="61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2" name="Line 35"/>
              <p:cNvSpPr>
                <a:spLocks noChangeShapeType="1"/>
              </p:cNvSpPr>
              <p:nvPr/>
            </p:nvSpPr>
            <p:spPr bwMode="auto">
              <a:xfrm>
                <a:off x="470" y="1079"/>
                <a:ext cx="61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3" name="Line 36"/>
              <p:cNvSpPr>
                <a:spLocks noChangeShapeType="1"/>
              </p:cNvSpPr>
              <p:nvPr/>
            </p:nvSpPr>
            <p:spPr bwMode="auto">
              <a:xfrm>
                <a:off x="470" y="1292"/>
                <a:ext cx="61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4" name="Line 37"/>
              <p:cNvSpPr>
                <a:spLocks noChangeShapeType="1"/>
              </p:cNvSpPr>
              <p:nvPr/>
            </p:nvSpPr>
            <p:spPr bwMode="auto">
              <a:xfrm>
                <a:off x="470" y="1504"/>
                <a:ext cx="61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5" name="Line 38"/>
              <p:cNvSpPr>
                <a:spLocks noChangeShapeType="1"/>
              </p:cNvSpPr>
              <p:nvPr/>
            </p:nvSpPr>
            <p:spPr bwMode="auto">
              <a:xfrm>
                <a:off x="470" y="1717"/>
                <a:ext cx="61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6" name="Line 39"/>
              <p:cNvSpPr>
                <a:spLocks noChangeShapeType="1"/>
              </p:cNvSpPr>
              <p:nvPr/>
            </p:nvSpPr>
            <p:spPr bwMode="auto">
              <a:xfrm>
                <a:off x="470" y="1930"/>
                <a:ext cx="61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7" name="Line 40"/>
              <p:cNvSpPr>
                <a:spLocks noChangeShapeType="1"/>
              </p:cNvSpPr>
              <p:nvPr/>
            </p:nvSpPr>
            <p:spPr bwMode="auto">
              <a:xfrm>
                <a:off x="478" y="2151"/>
                <a:ext cx="603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8" name="Line 41"/>
              <p:cNvSpPr>
                <a:spLocks noChangeShapeType="1"/>
              </p:cNvSpPr>
              <p:nvPr/>
            </p:nvSpPr>
            <p:spPr bwMode="auto">
              <a:xfrm>
                <a:off x="475" y="2358"/>
                <a:ext cx="603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9" name="Line 42"/>
              <p:cNvSpPr>
                <a:spLocks noChangeShapeType="1"/>
              </p:cNvSpPr>
              <p:nvPr/>
            </p:nvSpPr>
            <p:spPr bwMode="auto">
              <a:xfrm>
                <a:off x="475" y="2580"/>
                <a:ext cx="603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00" name="Line 43"/>
              <p:cNvSpPr>
                <a:spLocks noChangeShapeType="1"/>
              </p:cNvSpPr>
              <p:nvPr/>
            </p:nvSpPr>
            <p:spPr bwMode="auto">
              <a:xfrm>
                <a:off x="475" y="2791"/>
                <a:ext cx="603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01" name="Text Box 44"/>
              <p:cNvSpPr>
                <a:spLocks noChangeArrowheads="1"/>
              </p:cNvSpPr>
              <p:nvPr/>
            </p:nvSpPr>
            <p:spPr bwMode="auto">
              <a:xfrm>
                <a:off x="652" y="211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c</a:t>
                </a:r>
                <a:endParaRPr lang="zh-CN" altLang="en-US"/>
              </a:p>
            </p:txBody>
          </p:sp>
          <p:sp>
            <p:nvSpPr>
              <p:cNvPr id="54302" name="Text Box 45"/>
              <p:cNvSpPr>
                <a:spLocks noChangeArrowheads="1"/>
              </p:cNvSpPr>
              <p:nvPr/>
            </p:nvSpPr>
            <p:spPr bwMode="auto">
              <a:xfrm>
                <a:off x="652" y="2532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e</a:t>
                </a:r>
                <a:endParaRPr lang="zh-CN" altLang="en-US"/>
              </a:p>
            </p:txBody>
          </p:sp>
          <p:sp>
            <p:nvSpPr>
              <p:cNvPr id="54303" name="Text Box 46"/>
              <p:cNvSpPr>
                <a:spLocks noChangeArrowheads="1"/>
              </p:cNvSpPr>
              <p:nvPr/>
            </p:nvSpPr>
            <p:spPr bwMode="auto">
              <a:xfrm>
                <a:off x="652" y="2321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h</a:t>
                </a:r>
                <a:endParaRPr lang="zh-CN" altLang="en-US"/>
              </a:p>
            </p:txBody>
          </p:sp>
          <p:sp>
            <p:nvSpPr>
              <p:cNvPr id="54304" name="Text Box 47"/>
              <p:cNvSpPr>
                <a:spLocks noChangeArrowheads="1"/>
              </p:cNvSpPr>
              <p:nvPr/>
            </p:nvSpPr>
            <p:spPr bwMode="auto">
              <a:xfrm>
                <a:off x="619" y="3176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\0</a:t>
                </a:r>
                <a:endParaRPr lang="zh-CN" altLang="en-US"/>
              </a:p>
            </p:txBody>
          </p:sp>
          <p:sp>
            <p:nvSpPr>
              <p:cNvPr id="54305" name="Line 48"/>
              <p:cNvSpPr>
                <a:spLocks noChangeShapeType="1"/>
              </p:cNvSpPr>
              <p:nvPr/>
            </p:nvSpPr>
            <p:spPr bwMode="auto">
              <a:xfrm>
                <a:off x="470" y="3006"/>
                <a:ext cx="611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06" name="Text Box 49"/>
              <p:cNvSpPr>
                <a:spLocks noChangeArrowheads="1"/>
              </p:cNvSpPr>
              <p:nvPr/>
            </p:nvSpPr>
            <p:spPr bwMode="auto">
              <a:xfrm>
                <a:off x="679" y="2746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r</a:t>
                </a:r>
                <a:endParaRPr lang="zh-CN" altLang="en-US"/>
              </a:p>
            </p:txBody>
          </p:sp>
          <p:sp>
            <p:nvSpPr>
              <p:cNvPr id="54307" name="Line 50"/>
              <p:cNvSpPr>
                <a:spLocks noChangeShapeType="1"/>
              </p:cNvSpPr>
              <p:nvPr/>
            </p:nvSpPr>
            <p:spPr bwMode="auto">
              <a:xfrm>
                <a:off x="470" y="3194"/>
                <a:ext cx="611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08" name="Text Box 51"/>
              <p:cNvSpPr>
                <a:spLocks noChangeArrowheads="1"/>
              </p:cNvSpPr>
              <p:nvPr/>
            </p:nvSpPr>
            <p:spPr bwMode="auto">
              <a:xfrm>
                <a:off x="679" y="2967"/>
                <a:ext cx="15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.</a:t>
                </a:r>
                <a:endParaRPr lang="zh-CN" altLang="en-US"/>
              </a:p>
            </p:txBody>
          </p:sp>
          <p:sp>
            <p:nvSpPr>
              <p:cNvPr id="54309" name="Text Box 5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2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from</a:t>
                </a:r>
                <a:endParaRPr lang="zh-CN" altLang="en-US"/>
              </a:p>
            </p:txBody>
          </p:sp>
        </p:grpSp>
        <p:sp>
          <p:nvSpPr>
            <p:cNvPr id="54310" name="Text Box 53"/>
            <p:cNvSpPr>
              <a:spLocks noChangeArrowheads="1"/>
            </p:cNvSpPr>
            <p:nvPr/>
          </p:nvSpPr>
          <p:spPr bwMode="auto">
            <a:xfrm>
              <a:off x="656" y="0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</p:grpSp>
      <p:grpSp>
        <p:nvGrpSpPr>
          <p:cNvPr id="54311" name="Group 54"/>
          <p:cNvGrpSpPr>
            <a:grpSpLocks/>
          </p:cNvGrpSpPr>
          <p:nvPr/>
        </p:nvGrpSpPr>
        <p:grpSpPr bwMode="auto">
          <a:xfrm>
            <a:off x="5926138" y="242888"/>
            <a:ext cx="1814512" cy="6243637"/>
            <a:chOff x="0" y="0"/>
            <a:chExt cx="1032" cy="4167"/>
          </a:xfrm>
        </p:grpSpPr>
        <p:sp>
          <p:nvSpPr>
            <p:cNvPr id="54312" name="Text Box 55"/>
            <p:cNvSpPr>
              <a:spLocks noChangeArrowheads="1"/>
            </p:cNvSpPr>
            <p:nvPr/>
          </p:nvSpPr>
          <p:spPr bwMode="auto">
            <a:xfrm>
              <a:off x="2" y="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b</a:t>
              </a:r>
              <a:endParaRPr lang="zh-CN" altLang="en-US"/>
            </a:p>
          </p:txBody>
        </p:sp>
        <p:sp>
          <p:nvSpPr>
            <p:cNvPr id="54313" name="Text Box 56"/>
            <p:cNvSpPr>
              <a:spLocks noChangeArrowheads="1"/>
            </p:cNvSpPr>
            <p:nvPr/>
          </p:nvSpPr>
          <p:spPr bwMode="auto">
            <a:xfrm>
              <a:off x="627" y="19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y</a:t>
              </a:r>
              <a:endParaRPr lang="zh-CN" altLang="en-US"/>
            </a:p>
          </p:txBody>
        </p:sp>
        <p:sp>
          <p:nvSpPr>
            <p:cNvPr id="54314" name="Text Box 57"/>
            <p:cNvSpPr>
              <a:spLocks noChangeArrowheads="1"/>
            </p:cNvSpPr>
            <p:nvPr/>
          </p:nvSpPr>
          <p:spPr bwMode="auto">
            <a:xfrm>
              <a:off x="627" y="61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u</a:t>
              </a:r>
              <a:endParaRPr lang="zh-CN" altLang="en-US"/>
            </a:p>
          </p:txBody>
        </p:sp>
        <p:sp>
          <p:nvSpPr>
            <p:cNvPr id="54315" name="Text Box 58"/>
            <p:cNvSpPr>
              <a:spLocks noChangeArrowheads="1"/>
            </p:cNvSpPr>
            <p:nvPr/>
          </p:nvSpPr>
          <p:spPr bwMode="auto">
            <a:xfrm>
              <a:off x="636" y="1019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  <p:sp>
          <p:nvSpPr>
            <p:cNvPr id="54316" name="Text Box 59"/>
            <p:cNvSpPr>
              <a:spLocks noChangeArrowheads="1"/>
            </p:cNvSpPr>
            <p:nvPr/>
          </p:nvSpPr>
          <p:spPr bwMode="auto">
            <a:xfrm>
              <a:off x="654" y="1238"/>
              <a:ext cx="1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r</a:t>
              </a:r>
              <a:endParaRPr lang="zh-CN" altLang="en-US"/>
            </a:p>
          </p:txBody>
        </p:sp>
        <p:sp>
          <p:nvSpPr>
            <p:cNvPr id="54317" name="Text Box 60"/>
            <p:cNvSpPr>
              <a:spLocks noChangeArrowheads="1"/>
            </p:cNvSpPr>
            <p:nvPr/>
          </p:nvSpPr>
          <p:spPr bwMode="auto">
            <a:xfrm>
              <a:off x="636" y="1867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  <p:sp>
          <p:nvSpPr>
            <p:cNvPr id="54318" name="Line 61"/>
            <p:cNvSpPr>
              <a:spLocks noChangeShapeType="1"/>
            </p:cNvSpPr>
            <p:nvPr/>
          </p:nvSpPr>
          <p:spPr bwMode="auto">
            <a:xfrm>
              <a:off x="70" y="217"/>
              <a:ext cx="3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19" name="Rectangle 62"/>
            <p:cNvSpPr>
              <a:spLocks noChangeArrowheads="1"/>
            </p:cNvSpPr>
            <p:nvPr/>
          </p:nvSpPr>
          <p:spPr bwMode="auto">
            <a:xfrm>
              <a:off x="403" y="206"/>
              <a:ext cx="612" cy="3924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54320" name="Line 63"/>
            <p:cNvSpPr>
              <a:spLocks noChangeShapeType="1"/>
            </p:cNvSpPr>
            <p:nvPr/>
          </p:nvSpPr>
          <p:spPr bwMode="auto">
            <a:xfrm>
              <a:off x="403" y="406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1" name="Line 64"/>
            <p:cNvSpPr>
              <a:spLocks noChangeShapeType="1"/>
            </p:cNvSpPr>
            <p:nvPr/>
          </p:nvSpPr>
          <p:spPr bwMode="auto">
            <a:xfrm>
              <a:off x="403" y="618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2" name="Line 65"/>
            <p:cNvSpPr>
              <a:spLocks noChangeShapeType="1"/>
            </p:cNvSpPr>
            <p:nvPr/>
          </p:nvSpPr>
          <p:spPr bwMode="auto">
            <a:xfrm>
              <a:off x="403" y="831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3" name="Line 66"/>
            <p:cNvSpPr>
              <a:spLocks noChangeShapeType="1"/>
            </p:cNvSpPr>
            <p:nvPr/>
          </p:nvSpPr>
          <p:spPr bwMode="auto">
            <a:xfrm>
              <a:off x="403" y="1043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4" name="Line 67"/>
            <p:cNvSpPr>
              <a:spLocks noChangeShapeType="1"/>
            </p:cNvSpPr>
            <p:nvPr/>
          </p:nvSpPr>
          <p:spPr bwMode="auto">
            <a:xfrm>
              <a:off x="403" y="1256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5" name="Line 68"/>
            <p:cNvSpPr>
              <a:spLocks noChangeShapeType="1"/>
            </p:cNvSpPr>
            <p:nvPr/>
          </p:nvSpPr>
          <p:spPr bwMode="auto">
            <a:xfrm>
              <a:off x="403" y="1469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6" name="Line 69"/>
            <p:cNvSpPr>
              <a:spLocks noChangeShapeType="1"/>
            </p:cNvSpPr>
            <p:nvPr/>
          </p:nvSpPr>
          <p:spPr bwMode="auto">
            <a:xfrm>
              <a:off x="403" y="1681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7" name="Line 70"/>
            <p:cNvSpPr>
              <a:spLocks noChangeShapeType="1"/>
            </p:cNvSpPr>
            <p:nvPr/>
          </p:nvSpPr>
          <p:spPr bwMode="auto">
            <a:xfrm>
              <a:off x="403" y="1894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8" name="Line 71"/>
            <p:cNvSpPr>
              <a:spLocks noChangeShapeType="1"/>
            </p:cNvSpPr>
            <p:nvPr/>
          </p:nvSpPr>
          <p:spPr bwMode="auto">
            <a:xfrm>
              <a:off x="403" y="2107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9" name="Line 72"/>
            <p:cNvSpPr>
              <a:spLocks noChangeShapeType="1"/>
            </p:cNvSpPr>
            <p:nvPr/>
          </p:nvSpPr>
          <p:spPr bwMode="auto">
            <a:xfrm>
              <a:off x="411" y="2328"/>
              <a:ext cx="60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30" name="Line 73"/>
            <p:cNvSpPr>
              <a:spLocks noChangeShapeType="1"/>
            </p:cNvSpPr>
            <p:nvPr/>
          </p:nvSpPr>
          <p:spPr bwMode="auto">
            <a:xfrm>
              <a:off x="408" y="2535"/>
              <a:ext cx="60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31" name="Line 74"/>
            <p:cNvSpPr>
              <a:spLocks noChangeShapeType="1"/>
            </p:cNvSpPr>
            <p:nvPr/>
          </p:nvSpPr>
          <p:spPr bwMode="auto">
            <a:xfrm>
              <a:off x="408" y="2757"/>
              <a:ext cx="60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32" name="Line 75"/>
            <p:cNvSpPr>
              <a:spLocks noChangeShapeType="1"/>
            </p:cNvSpPr>
            <p:nvPr/>
          </p:nvSpPr>
          <p:spPr bwMode="auto">
            <a:xfrm>
              <a:off x="408" y="2968"/>
              <a:ext cx="60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33" name="Text Box 76"/>
            <p:cNvSpPr>
              <a:spLocks noChangeArrowheads="1"/>
            </p:cNvSpPr>
            <p:nvPr/>
          </p:nvSpPr>
          <p:spPr bwMode="auto">
            <a:xfrm>
              <a:off x="645" y="2287"/>
              <a:ext cx="1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</a:t>
              </a:r>
              <a:endParaRPr lang="zh-CN" altLang="en-US"/>
            </a:p>
          </p:txBody>
        </p:sp>
        <p:sp>
          <p:nvSpPr>
            <p:cNvPr id="54334" name="Text Box 77"/>
            <p:cNvSpPr>
              <a:spLocks noChangeArrowheads="1"/>
            </p:cNvSpPr>
            <p:nvPr/>
          </p:nvSpPr>
          <p:spPr bwMode="auto">
            <a:xfrm>
              <a:off x="627" y="2709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u</a:t>
              </a:r>
              <a:endParaRPr lang="zh-CN" altLang="en-US"/>
            </a:p>
          </p:txBody>
        </p:sp>
        <p:sp>
          <p:nvSpPr>
            <p:cNvPr id="54335" name="Text Box 78"/>
            <p:cNvSpPr>
              <a:spLocks noChangeArrowheads="1"/>
            </p:cNvSpPr>
            <p:nvPr/>
          </p:nvSpPr>
          <p:spPr bwMode="auto">
            <a:xfrm>
              <a:off x="663" y="2498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t</a:t>
              </a:r>
              <a:endParaRPr lang="zh-CN" altLang="en-US"/>
            </a:p>
          </p:txBody>
        </p:sp>
        <p:sp>
          <p:nvSpPr>
            <p:cNvPr id="54336" name="Text Box 79"/>
            <p:cNvSpPr>
              <a:spLocks noChangeArrowheads="1"/>
            </p:cNvSpPr>
            <p:nvPr/>
          </p:nvSpPr>
          <p:spPr bwMode="auto">
            <a:xfrm>
              <a:off x="627" y="335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n</a:t>
              </a:r>
              <a:endParaRPr lang="zh-CN" altLang="en-US"/>
            </a:p>
          </p:txBody>
        </p:sp>
        <p:sp>
          <p:nvSpPr>
            <p:cNvPr id="54337" name="Line 80"/>
            <p:cNvSpPr>
              <a:spLocks noChangeShapeType="1"/>
            </p:cNvSpPr>
            <p:nvPr/>
          </p:nvSpPr>
          <p:spPr bwMode="auto">
            <a:xfrm>
              <a:off x="403" y="3183"/>
              <a:ext cx="611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38" name="Text Box 81"/>
            <p:cNvSpPr>
              <a:spLocks noChangeArrowheads="1"/>
            </p:cNvSpPr>
            <p:nvPr/>
          </p:nvSpPr>
          <p:spPr bwMode="auto">
            <a:xfrm>
              <a:off x="627" y="292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d</a:t>
              </a:r>
              <a:endParaRPr lang="zh-CN" altLang="en-US"/>
            </a:p>
          </p:txBody>
        </p:sp>
        <p:sp>
          <p:nvSpPr>
            <p:cNvPr id="54339" name="Line 82"/>
            <p:cNvSpPr>
              <a:spLocks noChangeShapeType="1"/>
            </p:cNvSpPr>
            <p:nvPr/>
          </p:nvSpPr>
          <p:spPr bwMode="auto">
            <a:xfrm>
              <a:off x="403" y="3371"/>
              <a:ext cx="611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40" name="Text Box 83"/>
            <p:cNvSpPr>
              <a:spLocks noChangeArrowheads="1"/>
            </p:cNvSpPr>
            <p:nvPr/>
          </p:nvSpPr>
          <p:spPr bwMode="auto">
            <a:xfrm>
              <a:off x="636" y="3144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e</a:t>
              </a:r>
              <a:endParaRPr lang="zh-CN" altLang="en-US"/>
            </a:p>
          </p:txBody>
        </p:sp>
        <p:sp>
          <p:nvSpPr>
            <p:cNvPr id="54341" name="Text Box 84"/>
            <p:cNvSpPr>
              <a:spLocks noChangeArrowheads="1"/>
            </p:cNvSpPr>
            <p:nvPr/>
          </p:nvSpPr>
          <p:spPr bwMode="auto">
            <a:xfrm>
              <a:off x="0" y="188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to</a:t>
              </a:r>
              <a:endParaRPr lang="zh-CN" altLang="en-US"/>
            </a:p>
          </p:txBody>
        </p:sp>
        <p:sp>
          <p:nvSpPr>
            <p:cNvPr id="54342" name="Text Box 85"/>
            <p:cNvSpPr>
              <a:spLocks noChangeArrowheads="1"/>
            </p:cNvSpPr>
            <p:nvPr/>
          </p:nvSpPr>
          <p:spPr bwMode="auto">
            <a:xfrm>
              <a:off x="627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b</a:t>
              </a:r>
              <a:endParaRPr lang="zh-CN" altLang="en-US"/>
            </a:p>
          </p:txBody>
        </p:sp>
        <p:sp>
          <p:nvSpPr>
            <p:cNvPr id="54343" name="Text Box 86"/>
            <p:cNvSpPr>
              <a:spLocks noChangeArrowheads="1"/>
            </p:cNvSpPr>
            <p:nvPr/>
          </p:nvSpPr>
          <p:spPr bwMode="auto">
            <a:xfrm>
              <a:off x="627" y="37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o</a:t>
              </a:r>
              <a:endParaRPr lang="zh-CN" altLang="en-US"/>
            </a:p>
          </p:txBody>
        </p:sp>
        <p:sp>
          <p:nvSpPr>
            <p:cNvPr id="54344" name="Text Box 87"/>
            <p:cNvSpPr>
              <a:spLocks noChangeArrowheads="1"/>
            </p:cNvSpPr>
            <p:nvPr/>
          </p:nvSpPr>
          <p:spPr bwMode="auto">
            <a:xfrm>
              <a:off x="636" y="1449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e</a:t>
              </a:r>
              <a:endParaRPr lang="zh-CN" altLang="en-US"/>
            </a:p>
          </p:txBody>
        </p:sp>
        <p:sp>
          <p:nvSpPr>
            <p:cNvPr id="54345" name="Text Box 88"/>
            <p:cNvSpPr>
              <a:spLocks noChangeArrowheads="1"/>
            </p:cNvSpPr>
            <p:nvPr/>
          </p:nvSpPr>
          <p:spPr bwMode="auto">
            <a:xfrm>
              <a:off x="663" y="3526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t</a:t>
              </a:r>
              <a:endParaRPr lang="zh-CN" altLang="en-US"/>
            </a:p>
          </p:txBody>
        </p:sp>
        <p:sp>
          <p:nvSpPr>
            <p:cNvPr id="54346" name="Line 89"/>
            <p:cNvSpPr>
              <a:spLocks noChangeShapeType="1"/>
            </p:cNvSpPr>
            <p:nvPr/>
          </p:nvSpPr>
          <p:spPr bwMode="auto">
            <a:xfrm>
              <a:off x="410" y="3556"/>
              <a:ext cx="611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47" name="Line 90"/>
            <p:cNvSpPr>
              <a:spLocks noChangeShapeType="1"/>
            </p:cNvSpPr>
            <p:nvPr/>
          </p:nvSpPr>
          <p:spPr bwMode="auto">
            <a:xfrm>
              <a:off x="421" y="3744"/>
              <a:ext cx="611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48" name="Line 91"/>
            <p:cNvSpPr>
              <a:spLocks noChangeShapeType="1"/>
            </p:cNvSpPr>
            <p:nvPr/>
          </p:nvSpPr>
          <p:spPr bwMode="auto">
            <a:xfrm>
              <a:off x="399" y="3933"/>
              <a:ext cx="611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49" name="Text Box 92"/>
            <p:cNvSpPr>
              <a:spLocks noChangeArrowheads="1"/>
            </p:cNvSpPr>
            <p:nvPr/>
          </p:nvSpPr>
          <p:spPr bwMode="auto">
            <a:xfrm>
              <a:off x="667" y="3717"/>
              <a:ext cx="1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.</a:t>
              </a:r>
              <a:endParaRPr lang="zh-CN" altLang="en-US"/>
            </a:p>
          </p:txBody>
        </p:sp>
        <p:sp>
          <p:nvSpPr>
            <p:cNvPr id="54350" name="Text Box 93"/>
            <p:cNvSpPr>
              <a:spLocks noChangeArrowheads="1"/>
            </p:cNvSpPr>
            <p:nvPr/>
          </p:nvSpPr>
          <p:spPr bwMode="auto">
            <a:xfrm>
              <a:off x="583" y="3917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\0</a:t>
              </a:r>
              <a:endParaRPr lang="zh-CN" altLang="en-US"/>
            </a:p>
          </p:txBody>
        </p:sp>
      </p:grpSp>
      <p:grpSp>
        <p:nvGrpSpPr>
          <p:cNvPr id="54351" name="Group 94"/>
          <p:cNvGrpSpPr>
            <a:grpSpLocks/>
          </p:cNvGrpSpPr>
          <p:nvPr/>
        </p:nvGrpSpPr>
        <p:grpSpPr bwMode="auto">
          <a:xfrm>
            <a:off x="7883525" y="544513"/>
            <a:ext cx="1004888" cy="5942012"/>
            <a:chOff x="0" y="0"/>
            <a:chExt cx="633" cy="3977"/>
          </a:xfrm>
        </p:grpSpPr>
        <p:sp>
          <p:nvSpPr>
            <p:cNvPr id="54352" name="Text Box 95"/>
            <p:cNvSpPr>
              <a:spLocks noChangeArrowheads="1"/>
            </p:cNvSpPr>
            <p:nvPr/>
          </p:nvSpPr>
          <p:spPr bwMode="auto">
            <a:xfrm>
              <a:off x="232" y="0"/>
              <a:ext cx="1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I</a:t>
              </a:r>
              <a:endParaRPr lang="zh-CN" altLang="en-US"/>
            </a:p>
          </p:txBody>
        </p:sp>
        <p:sp>
          <p:nvSpPr>
            <p:cNvPr id="54353" name="Text Box 96"/>
            <p:cNvSpPr>
              <a:spLocks noChangeArrowheads="1"/>
            </p:cNvSpPr>
            <p:nvPr/>
          </p:nvSpPr>
          <p:spPr bwMode="auto">
            <a:xfrm>
              <a:off x="214" y="420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  <p:sp>
          <p:nvSpPr>
            <p:cNvPr id="54354" name="Text Box 97"/>
            <p:cNvSpPr>
              <a:spLocks noChangeArrowheads="1"/>
            </p:cNvSpPr>
            <p:nvPr/>
          </p:nvSpPr>
          <p:spPr bwMode="auto">
            <a:xfrm>
              <a:off x="285" y="818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54355" name="Text Box 98"/>
            <p:cNvSpPr>
              <a:spLocks noChangeArrowheads="1"/>
            </p:cNvSpPr>
            <p:nvPr/>
          </p:nvSpPr>
          <p:spPr bwMode="auto">
            <a:xfrm>
              <a:off x="214" y="1048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  <p:sp>
          <p:nvSpPr>
            <p:cNvPr id="54356" name="Text Box 99"/>
            <p:cNvSpPr>
              <a:spLocks noChangeArrowheads="1"/>
            </p:cNvSpPr>
            <p:nvPr/>
          </p:nvSpPr>
          <p:spPr bwMode="auto">
            <a:xfrm>
              <a:off x="214" y="1677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e</a:t>
              </a:r>
              <a:endParaRPr lang="zh-CN" altLang="en-US"/>
            </a:p>
          </p:txBody>
        </p:sp>
        <p:sp>
          <p:nvSpPr>
            <p:cNvPr id="54357" name="Rectangle 100"/>
            <p:cNvSpPr>
              <a:spLocks noChangeArrowheads="1"/>
            </p:cNvSpPr>
            <p:nvPr/>
          </p:nvSpPr>
          <p:spPr bwMode="auto">
            <a:xfrm>
              <a:off x="4" y="16"/>
              <a:ext cx="612" cy="3924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54358" name="Line 101"/>
            <p:cNvSpPr>
              <a:spLocks noChangeShapeType="1"/>
            </p:cNvSpPr>
            <p:nvPr/>
          </p:nvSpPr>
          <p:spPr bwMode="auto">
            <a:xfrm>
              <a:off x="4" y="216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59" name="Line 102"/>
            <p:cNvSpPr>
              <a:spLocks noChangeShapeType="1"/>
            </p:cNvSpPr>
            <p:nvPr/>
          </p:nvSpPr>
          <p:spPr bwMode="auto">
            <a:xfrm>
              <a:off x="4" y="428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60" name="Line 103"/>
            <p:cNvSpPr>
              <a:spLocks noChangeShapeType="1"/>
            </p:cNvSpPr>
            <p:nvPr/>
          </p:nvSpPr>
          <p:spPr bwMode="auto">
            <a:xfrm>
              <a:off x="4" y="641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61" name="Line 104"/>
            <p:cNvSpPr>
              <a:spLocks noChangeShapeType="1"/>
            </p:cNvSpPr>
            <p:nvPr/>
          </p:nvSpPr>
          <p:spPr bwMode="auto">
            <a:xfrm>
              <a:off x="4" y="853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62" name="Line 105"/>
            <p:cNvSpPr>
              <a:spLocks noChangeShapeType="1"/>
            </p:cNvSpPr>
            <p:nvPr/>
          </p:nvSpPr>
          <p:spPr bwMode="auto">
            <a:xfrm>
              <a:off x="4" y="1066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63" name="Line 106"/>
            <p:cNvSpPr>
              <a:spLocks noChangeShapeType="1"/>
            </p:cNvSpPr>
            <p:nvPr/>
          </p:nvSpPr>
          <p:spPr bwMode="auto">
            <a:xfrm>
              <a:off x="4" y="1279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64" name="Line 107"/>
            <p:cNvSpPr>
              <a:spLocks noChangeShapeType="1"/>
            </p:cNvSpPr>
            <p:nvPr/>
          </p:nvSpPr>
          <p:spPr bwMode="auto">
            <a:xfrm>
              <a:off x="4" y="1491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65" name="Line 108"/>
            <p:cNvSpPr>
              <a:spLocks noChangeShapeType="1"/>
            </p:cNvSpPr>
            <p:nvPr/>
          </p:nvSpPr>
          <p:spPr bwMode="auto">
            <a:xfrm>
              <a:off x="4" y="1704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66" name="Line 109"/>
            <p:cNvSpPr>
              <a:spLocks noChangeShapeType="1"/>
            </p:cNvSpPr>
            <p:nvPr/>
          </p:nvSpPr>
          <p:spPr bwMode="auto">
            <a:xfrm>
              <a:off x="4" y="1917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67" name="Line 110"/>
            <p:cNvSpPr>
              <a:spLocks noChangeShapeType="1"/>
            </p:cNvSpPr>
            <p:nvPr/>
          </p:nvSpPr>
          <p:spPr bwMode="auto">
            <a:xfrm>
              <a:off x="12" y="2138"/>
              <a:ext cx="60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68" name="Line 111"/>
            <p:cNvSpPr>
              <a:spLocks noChangeShapeType="1"/>
            </p:cNvSpPr>
            <p:nvPr/>
          </p:nvSpPr>
          <p:spPr bwMode="auto">
            <a:xfrm>
              <a:off x="9" y="2345"/>
              <a:ext cx="60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69" name="Line 112"/>
            <p:cNvSpPr>
              <a:spLocks noChangeShapeType="1"/>
            </p:cNvSpPr>
            <p:nvPr/>
          </p:nvSpPr>
          <p:spPr bwMode="auto">
            <a:xfrm>
              <a:off x="9" y="2567"/>
              <a:ext cx="60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70" name="Line 113"/>
            <p:cNvSpPr>
              <a:spLocks noChangeShapeType="1"/>
            </p:cNvSpPr>
            <p:nvPr/>
          </p:nvSpPr>
          <p:spPr bwMode="auto">
            <a:xfrm>
              <a:off x="9" y="2778"/>
              <a:ext cx="60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71" name="Text Box 114"/>
            <p:cNvSpPr>
              <a:spLocks noChangeArrowheads="1"/>
            </p:cNvSpPr>
            <p:nvPr/>
          </p:nvSpPr>
          <p:spPr bwMode="auto">
            <a:xfrm>
              <a:off x="214" y="2097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c</a:t>
              </a:r>
              <a:endParaRPr lang="zh-CN" altLang="en-US"/>
            </a:p>
          </p:txBody>
        </p:sp>
        <p:sp>
          <p:nvSpPr>
            <p:cNvPr id="54372" name="Text Box 115"/>
            <p:cNvSpPr>
              <a:spLocks noChangeArrowheads="1"/>
            </p:cNvSpPr>
            <p:nvPr/>
          </p:nvSpPr>
          <p:spPr bwMode="auto">
            <a:xfrm>
              <a:off x="214" y="2519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e</a:t>
              </a:r>
              <a:endParaRPr lang="zh-CN" altLang="en-US"/>
            </a:p>
          </p:txBody>
        </p:sp>
        <p:sp>
          <p:nvSpPr>
            <p:cNvPr id="54373" name="Text Box 116"/>
            <p:cNvSpPr>
              <a:spLocks noChangeArrowheads="1"/>
            </p:cNvSpPr>
            <p:nvPr/>
          </p:nvSpPr>
          <p:spPr bwMode="auto">
            <a:xfrm>
              <a:off x="205" y="230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h</a:t>
              </a:r>
              <a:endParaRPr lang="zh-CN" altLang="en-US"/>
            </a:p>
          </p:txBody>
        </p:sp>
        <p:sp>
          <p:nvSpPr>
            <p:cNvPr id="54374" name="Text Box 117"/>
            <p:cNvSpPr>
              <a:spLocks noChangeArrowheads="1"/>
            </p:cNvSpPr>
            <p:nvPr/>
          </p:nvSpPr>
          <p:spPr bwMode="auto">
            <a:xfrm>
              <a:off x="161" y="3163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accent2"/>
                  </a:solidFill>
                  <a:sym typeface="Arial" pitchFamily="34" charset="0"/>
                </a:rPr>
                <a:t>\0</a:t>
              </a:r>
              <a:endParaRPr 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54375" name="Line 118"/>
            <p:cNvSpPr>
              <a:spLocks noChangeShapeType="1"/>
            </p:cNvSpPr>
            <p:nvPr/>
          </p:nvSpPr>
          <p:spPr bwMode="auto">
            <a:xfrm>
              <a:off x="4" y="2993"/>
              <a:ext cx="611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76" name="Text Box 119"/>
            <p:cNvSpPr>
              <a:spLocks noChangeArrowheads="1"/>
            </p:cNvSpPr>
            <p:nvPr/>
          </p:nvSpPr>
          <p:spPr bwMode="auto">
            <a:xfrm>
              <a:off x="232" y="2733"/>
              <a:ext cx="1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r</a:t>
              </a:r>
              <a:endParaRPr lang="zh-CN" altLang="en-US"/>
            </a:p>
          </p:txBody>
        </p:sp>
        <p:sp>
          <p:nvSpPr>
            <p:cNvPr id="54377" name="Line 120"/>
            <p:cNvSpPr>
              <a:spLocks noChangeShapeType="1"/>
            </p:cNvSpPr>
            <p:nvPr/>
          </p:nvSpPr>
          <p:spPr bwMode="auto">
            <a:xfrm>
              <a:off x="4" y="3181"/>
              <a:ext cx="611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78" name="Text Box 121"/>
            <p:cNvSpPr>
              <a:spLocks noChangeArrowheads="1"/>
            </p:cNvSpPr>
            <p:nvPr/>
          </p:nvSpPr>
          <p:spPr bwMode="auto">
            <a:xfrm>
              <a:off x="245" y="2954"/>
              <a:ext cx="1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.</a:t>
              </a:r>
              <a:endParaRPr lang="zh-CN" altLang="en-US"/>
            </a:p>
          </p:txBody>
        </p:sp>
        <p:sp>
          <p:nvSpPr>
            <p:cNvPr id="54379" name="Text Box 122"/>
            <p:cNvSpPr>
              <a:spLocks noChangeArrowheads="1"/>
            </p:cNvSpPr>
            <p:nvPr/>
          </p:nvSpPr>
          <p:spPr bwMode="auto">
            <a:xfrm>
              <a:off x="285" y="170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54380" name="Text Box 123"/>
            <p:cNvSpPr>
              <a:spLocks noChangeArrowheads="1"/>
            </p:cNvSpPr>
            <p:nvPr/>
          </p:nvSpPr>
          <p:spPr bwMode="auto">
            <a:xfrm>
              <a:off x="285" y="1248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54381" name="Text Box 124"/>
            <p:cNvSpPr>
              <a:spLocks noChangeArrowheads="1"/>
            </p:cNvSpPr>
            <p:nvPr/>
          </p:nvSpPr>
          <p:spPr bwMode="auto">
            <a:xfrm>
              <a:off x="241" y="3336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t</a:t>
              </a:r>
              <a:endParaRPr lang="zh-CN" altLang="en-US"/>
            </a:p>
          </p:txBody>
        </p:sp>
        <p:sp>
          <p:nvSpPr>
            <p:cNvPr id="54382" name="Line 125"/>
            <p:cNvSpPr>
              <a:spLocks noChangeShapeType="1"/>
            </p:cNvSpPr>
            <p:nvPr/>
          </p:nvSpPr>
          <p:spPr bwMode="auto">
            <a:xfrm>
              <a:off x="11" y="3366"/>
              <a:ext cx="611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83" name="Line 126"/>
            <p:cNvSpPr>
              <a:spLocks noChangeShapeType="1"/>
            </p:cNvSpPr>
            <p:nvPr/>
          </p:nvSpPr>
          <p:spPr bwMode="auto">
            <a:xfrm>
              <a:off x="22" y="3554"/>
              <a:ext cx="611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84" name="Line 127"/>
            <p:cNvSpPr>
              <a:spLocks noChangeShapeType="1"/>
            </p:cNvSpPr>
            <p:nvPr/>
          </p:nvSpPr>
          <p:spPr bwMode="auto">
            <a:xfrm>
              <a:off x="0" y="3743"/>
              <a:ext cx="611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85" name="Text Box 128"/>
            <p:cNvSpPr>
              <a:spLocks noChangeArrowheads="1"/>
            </p:cNvSpPr>
            <p:nvPr/>
          </p:nvSpPr>
          <p:spPr bwMode="auto">
            <a:xfrm>
              <a:off x="245" y="3527"/>
              <a:ext cx="1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.</a:t>
              </a:r>
              <a:endParaRPr lang="zh-CN" altLang="en-US"/>
            </a:p>
          </p:txBody>
        </p:sp>
        <p:sp>
          <p:nvSpPr>
            <p:cNvPr id="54386" name="Text Box 129"/>
            <p:cNvSpPr>
              <a:spLocks noChangeArrowheads="1"/>
            </p:cNvSpPr>
            <p:nvPr/>
          </p:nvSpPr>
          <p:spPr bwMode="auto">
            <a:xfrm>
              <a:off x="161" y="3727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\0</a:t>
              </a:r>
              <a:endParaRPr lang="zh-CN" altLang="en-US"/>
            </a:p>
          </p:txBody>
        </p:sp>
        <p:sp>
          <p:nvSpPr>
            <p:cNvPr id="54387" name="Text Box 130"/>
            <p:cNvSpPr>
              <a:spLocks noChangeArrowheads="1"/>
            </p:cNvSpPr>
            <p:nvPr/>
          </p:nvSpPr>
          <p:spPr bwMode="auto">
            <a:xfrm>
              <a:off x="161" y="605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m</a:t>
              </a:r>
              <a:endParaRPr lang="zh-CN" altLang="en-US"/>
            </a:p>
          </p:txBody>
        </p:sp>
        <p:sp>
          <p:nvSpPr>
            <p:cNvPr id="54388" name="Text Box 131"/>
            <p:cNvSpPr>
              <a:spLocks noChangeArrowheads="1"/>
            </p:cNvSpPr>
            <p:nvPr/>
          </p:nvSpPr>
          <p:spPr bwMode="auto">
            <a:xfrm>
              <a:off x="241" y="1449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t</a:t>
              </a:r>
              <a:endParaRPr lang="zh-CN" altLang="en-US"/>
            </a:p>
          </p:txBody>
        </p:sp>
        <p:sp>
          <p:nvSpPr>
            <p:cNvPr id="54389" name="Text Box 132"/>
            <p:cNvSpPr>
              <a:spLocks noChangeArrowheads="1"/>
            </p:cNvSpPr>
            <p:nvPr/>
          </p:nvSpPr>
          <p:spPr bwMode="auto">
            <a:xfrm>
              <a:off x="214" y="1893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</p:grpSp>
      <p:sp>
        <p:nvSpPr>
          <p:cNvPr id="54390" name="Text Box 133"/>
          <p:cNvSpPr>
            <a:spLocks noChangeArrowheads="1"/>
          </p:cNvSpPr>
          <p:nvPr/>
        </p:nvSpPr>
        <p:spPr bwMode="auto">
          <a:xfrm>
            <a:off x="76200" y="1917700"/>
            <a:ext cx="4806950" cy="4095750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sym typeface="Arial" pitchFamily="34" charset="0"/>
              </a:rPr>
              <a:t>void copy_string(char  from[],char to[])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{   int i=0;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while(from[i]!='\0')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{   to[i]=from[i];  i++;  }</a:t>
            </a: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to[i]='\0';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{  char a[]="I am a teacher.";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char b[]="You are a student.";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printf("string_a=%s\n string_b=%s\n",a,b);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copy_string(a,b);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printf("\nstring_a=%s\nstring_b=%s\n",a,b);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/>
          </a:p>
        </p:txBody>
      </p:sp>
      <p:sp>
        <p:nvSpPr>
          <p:cNvPr id="54391" name="Rectangle 136"/>
          <p:cNvSpPr>
            <a:spLocks noChangeArrowheads="1"/>
          </p:cNvSpPr>
          <p:nvPr/>
        </p:nvSpPr>
        <p:spPr bwMode="auto">
          <a:xfrm>
            <a:off x="-174625" y="188913"/>
            <a:ext cx="65468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rgbClr val="9900CC"/>
              </a:buClr>
              <a:buSzPct val="90000"/>
              <a:buFont typeface="Wingdings" pitchFamily="2" charset="2"/>
              <a:buChar char=""/>
            </a:pPr>
            <a:r>
              <a:rPr 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 </a:t>
            </a: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字符串指针作函数参数</a:t>
            </a:r>
            <a:endParaRPr lang="zh-CN" altLang="en-US"/>
          </a:p>
        </p:txBody>
      </p:sp>
      <p:grpSp>
        <p:nvGrpSpPr>
          <p:cNvPr id="54392" name="Group 137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54393" name="Text Box 138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54394" name="Freeform 139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54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5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16"/>
          <p:cNvSpPr>
            <a:spLocks noChangeArrowheads="1"/>
          </p:cNvSpPr>
          <p:nvPr/>
        </p:nvSpPr>
        <p:spPr bwMode="auto">
          <a:xfrm>
            <a:off x="0" y="692150"/>
            <a:ext cx="429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例  用函数调用实现字符串复制</a:t>
            </a:r>
            <a:endParaRPr lang="zh-CN" altLang="en-US"/>
          </a:p>
        </p:txBody>
      </p:sp>
      <p:sp>
        <p:nvSpPr>
          <p:cNvPr id="55299" name="Text Box 18"/>
          <p:cNvSpPr>
            <a:spLocks noChangeArrowheads="1"/>
          </p:cNvSpPr>
          <p:nvPr/>
        </p:nvSpPr>
        <p:spPr bwMode="auto">
          <a:xfrm>
            <a:off x="352425" y="4149725"/>
            <a:ext cx="399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（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2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）用字符指针变量作参数</a:t>
            </a:r>
            <a:endParaRPr lang="zh-CN" altLang="en-US"/>
          </a:p>
        </p:txBody>
      </p:sp>
      <p:sp>
        <p:nvSpPr>
          <p:cNvPr id="55300" name="Text Box 134"/>
          <p:cNvSpPr>
            <a:spLocks noChangeArrowheads="1"/>
          </p:cNvSpPr>
          <p:nvPr/>
        </p:nvSpPr>
        <p:spPr bwMode="auto">
          <a:xfrm>
            <a:off x="1041400" y="4724400"/>
            <a:ext cx="5835650" cy="1571625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>
                <a:solidFill>
                  <a:schemeClr val="accent2"/>
                </a:solidFill>
                <a:sym typeface="Arial" pitchFamily="34" charset="0"/>
              </a:rPr>
              <a:t>void copy_string(char *from,char  *to)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for(;*from!='\0';from++,to++) *to=*from;  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*to='\0';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</a:p>
        </p:txBody>
      </p:sp>
      <p:sp>
        <p:nvSpPr>
          <p:cNvPr id="55301" name="Rectangle 136"/>
          <p:cNvSpPr>
            <a:spLocks noChangeArrowheads="1"/>
          </p:cNvSpPr>
          <p:nvPr/>
        </p:nvSpPr>
        <p:spPr bwMode="auto">
          <a:xfrm>
            <a:off x="-174625" y="44450"/>
            <a:ext cx="65468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rgbClr val="9900CC"/>
              </a:buClr>
              <a:buSzPct val="90000"/>
              <a:buFont typeface="Wingdings" pitchFamily="2" charset="2"/>
              <a:buChar char=""/>
            </a:pPr>
            <a:r>
              <a:rPr 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 </a:t>
            </a: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字符串指针作函数参数</a:t>
            </a:r>
            <a:endParaRPr lang="zh-CN" altLang="en-US"/>
          </a:p>
        </p:txBody>
      </p:sp>
      <p:grpSp>
        <p:nvGrpSpPr>
          <p:cNvPr id="55302" name="Group 137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55303" name="Text Box 138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55304" name="Freeform 139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5305" name="Text Box 133"/>
          <p:cNvSpPr>
            <a:spLocks noChangeArrowheads="1"/>
          </p:cNvSpPr>
          <p:nvPr/>
        </p:nvSpPr>
        <p:spPr bwMode="auto">
          <a:xfrm>
            <a:off x="989013" y="2022475"/>
            <a:ext cx="4806950" cy="1941513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sym typeface="Arial" pitchFamily="34" charset="0"/>
              </a:rPr>
              <a:t>void copy_string(char  from[],char to[])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{   int i=0;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while(from[i]!='\0')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{   to[i]=from[i];  i++;  }</a:t>
            </a: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to[i]='\0';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}</a:t>
            </a:r>
          </a:p>
        </p:txBody>
      </p:sp>
      <p:sp>
        <p:nvSpPr>
          <p:cNvPr id="55306" name="Text Box 17"/>
          <p:cNvSpPr>
            <a:spLocks noChangeArrowheads="1"/>
          </p:cNvSpPr>
          <p:nvPr/>
        </p:nvSpPr>
        <p:spPr bwMode="auto">
          <a:xfrm>
            <a:off x="250825" y="1316038"/>
            <a:ext cx="3384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（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1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）用字符数组作参数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16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10243" name="Text Box 17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10244" name="Freeform 18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245" name="Group 23"/>
          <p:cNvGrpSpPr>
            <a:grpSpLocks/>
          </p:cNvGrpSpPr>
          <p:nvPr/>
        </p:nvGrpSpPr>
        <p:grpSpPr bwMode="auto">
          <a:xfrm>
            <a:off x="2833688" y="1525588"/>
            <a:ext cx="4865687" cy="4625975"/>
            <a:chOff x="0" y="0"/>
            <a:chExt cx="3065" cy="2914"/>
          </a:xfrm>
        </p:grpSpPr>
        <p:sp>
          <p:nvSpPr>
            <p:cNvPr id="10246" name="Freeform 24"/>
            <p:cNvSpPr>
              <a:spLocks/>
            </p:cNvSpPr>
            <p:nvPr/>
          </p:nvSpPr>
          <p:spPr bwMode="auto">
            <a:xfrm>
              <a:off x="539" y="2558"/>
              <a:ext cx="1211" cy="356"/>
            </a:xfrm>
            <a:custGeom>
              <a:avLst/>
              <a:gdLst>
                <a:gd name="T0" fmla="*/ 0 w 1211"/>
                <a:gd name="T1" fmla="*/ 163 h 456"/>
                <a:gd name="T2" fmla="*/ 500 w 1211"/>
                <a:gd name="T3" fmla="*/ 41 h 456"/>
                <a:gd name="T4" fmla="*/ 1089 w 1211"/>
                <a:gd name="T5" fmla="*/ 408 h 456"/>
                <a:gd name="T6" fmla="*/ 1211 w 1211"/>
                <a:gd name="T7" fmla="*/ 330 h 456"/>
                <a:gd name="T8" fmla="*/ 0 w 1211"/>
                <a:gd name="T9" fmla="*/ 0 h 456"/>
                <a:gd name="T10" fmla="*/ 1211 w 1211"/>
                <a:gd name="T11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7" name="Freeform 25"/>
            <p:cNvSpPr>
              <a:spLocks/>
            </p:cNvSpPr>
            <p:nvPr/>
          </p:nvSpPr>
          <p:spPr bwMode="auto">
            <a:xfrm>
              <a:off x="540" y="2212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w 1212"/>
                <a:gd name="T21" fmla="*/ 0 h 672"/>
                <a:gd name="T22" fmla="*/ 1212 w 1212"/>
                <a:gd name="T23" fmla="*/ 67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8" name="Rectangle 26"/>
            <p:cNvSpPr>
              <a:spLocks noChangeArrowheads="1"/>
            </p:cNvSpPr>
            <p:nvPr/>
          </p:nvSpPr>
          <p:spPr bwMode="auto">
            <a:xfrm>
              <a:off x="539" y="0"/>
              <a:ext cx="1211" cy="2212"/>
            </a:xfrm>
            <a:prstGeom prst="rect">
              <a:avLst/>
            </a:prstGeom>
            <a:solidFill>
              <a:srgbClr val="DDDDDD"/>
            </a:solidFill>
            <a:ln w="38100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0249" name="Line 27"/>
            <p:cNvSpPr>
              <a:spLocks noChangeShapeType="1"/>
            </p:cNvSpPr>
            <p:nvPr/>
          </p:nvSpPr>
          <p:spPr bwMode="auto">
            <a:xfrm>
              <a:off x="551" y="438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0" name="Line 28"/>
            <p:cNvSpPr>
              <a:spLocks noChangeShapeType="1"/>
            </p:cNvSpPr>
            <p:nvPr/>
          </p:nvSpPr>
          <p:spPr bwMode="auto">
            <a:xfrm>
              <a:off x="551" y="694"/>
              <a:ext cx="1211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1" name="Line 29"/>
            <p:cNvSpPr>
              <a:spLocks noChangeShapeType="1"/>
            </p:cNvSpPr>
            <p:nvPr/>
          </p:nvSpPr>
          <p:spPr bwMode="auto">
            <a:xfrm>
              <a:off x="551" y="927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2" name="Line 30"/>
            <p:cNvSpPr>
              <a:spLocks noChangeShapeType="1"/>
            </p:cNvSpPr>
            <p:nvPr/>
          </p:nvSpPr>
          <p:spPr bwMode="auto">
            <a:xfrm>
              <a:off x="551" y="1182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3" name="Line 31"/>
            <p:cNvSpPr>
              <a:spLocks noChangeShapeType="1"/>
            </p:cNvSpPr>
            <p:nvPr/>
          </p:nvSpPr>
          <p:spPr bwMode="auto">
            <a:xfrm>
              <a:off x="539" y="1440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4" name="Line 32"/>
            <p:cNvSpPr>
              <a:spLocks noChangeShapeType="1"/>
            </p:cNvSpPr>
            <p:nvPr/>
          </p:nvSpPr>
          <p:spPr bwMode="auto">
            <a:xfrm>
              <a:off x="551" y="1982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5" name="Line 33"/>
            <p:cNvSpPr>
              <a:spLocks noChangeShapeType="1"/>
            </p:cNvSpPr>
            <p:nvPr/>
          </p:nvSpPr>
          <p:spPr bwMode="auto">
            <a:xfrm>
              <a:off x="539" y="2221"/>
              <a:ext cx="1" cy="456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6" name="Line 34"/>
            <p:cNvSpPr>
              <a:spLocks noChangeShapeType="1"/>
            </p:cNvSpPr>
            <p:nvPr/>
          </p:nvSpPr>
          <p:spPr bwMode="auto">
            <a:xfrm>
              <a:off x="1750" y="2221"/>
              <a:ext cx="1" cy="60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7" name="Text Box 35"/>
            <p:cNvSpPr>
              <a:spLocks noChangeArrowheads="1"/>
            </p:cNvSpPr>
            <p:nvPr/>
          </p:nvSpPr>
          <p:spPr bwMode="auto">
            <a:xfrm>
              <a:off x="1030" y="58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…...</a:t>
              </a:r>
              <a:endParaRPr lang="zh-CN" altLang="en-US"/>
            </a:p>
          </p:txBody>
        </p:sp>
        <p:sp>
          <p:nvSpPr>
            <p:cNvPr id="10258" name="Text Box 36"/>
            <p:cNvSpPr>
              <a:spLocks noChangeArrowheads="1"/>
            </p:cNvSpPr>
            <p:nvPr/>
          </p:nvSpPr>
          <p:spPr bwMode="auto">
            <a:xfrm>
              <a:off x="1029" y="2263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…...</a:t>
              </a:r>
              <a:endParaRPr lang="zh-CN" altLang="en-US"/>
            </a:p>
          </p:txBody>
        </p:sp>
        <p:sp>
          <p:nvSpPr>
            <p:cNvPr id="10259" name="Text Box 37"/>
            <p:cNvSpPr>
              <a:spLocks noChangeArrowheads="1"/>
            </p:cNvSpPr>
            <p:nvPr/>
          </p:nvSpPr>
          <p:spPr bwMode="auto">
            <a:xfrm>
              <a:off x="0" y="446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2000</a:t>
              </a:r>
              <a:endParaRPr lang="zh-CN" altLang="en-US"/>
            </a:p>
          </p:txBody>
        </p:sp>
        <p:sp>
          <p:nvSpPr>
            <p:cNvPr id="10260" name="Text Box 38"/>
            <p:cNvSpPr>
              <a:spLocks noChangeArrowheads="1"/>
            </p:cNvSpPr>
            <p:nvPr/>
          </p:nvSpPr>
          <p:spPr bwMode="auto">
            <a:xfrm>
              <a:off x="0" y="144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2004</a:t>
              </a:r>
              <a:endParaRPr lang="zh-CN" altLang="en-US"/>
            </a:p>
          </p:txBody>
        </p:sp>
        <p:sp>
          <p:nvSpPr>
            <p:cNvPr id="10261" name="Text Box 39"/>
            <p:cNvSpPr>
              <a:spLocks noChangeArrowheads="1"/>
            </p:cNvSpPr>
            <p:nvPr/>
          </p:nvSpPr>
          <p:spPr bwMode="auto">
            <a:xfrm>
              <a:off x="0" y="1992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2006</a:t>
              </a:r>
              <a:endParaRPr lang="zh-CN" altLang="en-US"/>
            </a:p>
          </p:txBody>
        </p:sp>
        <p:sp>
          <p:nvSpPr>
            <p:cNvPr id="10262" name="Text Box 40"/>
            <p:cNvSpPr>
              <a:spLocks noChangeArrowheads="1"/>
            </p:cNvSpPr>
            <p:nvPr/>
          </p:nvSpPr>
          <p:spPr bwMode="auto">
            <a:xfrm>
              <a:off x="0" y="1750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2005</a:t>
              </a:r>
              <a:endParaRPr lang="zh-CN" altLang="en-US"/>
            </a:p>
          </p:txBody>
        </p:sp>
        <p:sp>
          <p:nvSpPr>
            <p:cNvPr id="10263" name="Line 41"/>
            <p:cNvSpPr>
              <a:spLocks noChangeShapeType="1"/>
            </p:cNvSpPr>
            <p:nvPr/>
          </p:nvSpPr>
          <p:spPr bwMode="auto">
            <a:xfrm>
              <a:off x="551" y="1704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4" name="Line 42"/>
            <p:cNvSpPr>
              <a:spLocks noChangeShapeType="1"/>
            </p:cNvSpPr>
            <p:nvPr/>
          </p:nvSpPr>
          <p:spPr bwMode="auto">
            <a:xfrm flipH="1">
              <a:off x="1740" y="566"/>
              <a:ext cx="228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5" name="Text Box 43"/>
            <p:cNvSpPr>
              <a:spLocks noChangeArrowheads="1"/>
            </p:cNvSpPr>
            <p:nvPr/>
          </p:nvSpPr>
          <p:spPr bwMode="auto">
            <a:xfrm>
              <a:off x="1922" y="412"/>
              <a:ext cx="8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007A77"/>
                  </a:solidFill>
                  <a:sym typeface="Arial" pitchFamily="34" charset="0"/>
                </a:rPr>
                <a:t>整型变量</a:t>
              </a:r>
              <a:r>
                <a:rPr lang="en-US">
                  <a:solidFill>
                    <a:srgbClr val="0000FF"/>
                  </a:solidFill>
                  <a:sym typeface="Arial" pitchFamily="34" charset="0"/>
                </a:rPr>
                <a:t>i</a:t>
              </a:r>
              <a:endParaRPr 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0266" name="Text Box 44"/>
            <p:cNvSpPr>
              <a:spLocks noChangeArrowheads="1"/>
            </p:cNvSpPr>
            <p:nvPr/>
          </p:nvSpPr>
          <p:spPr bwMode="auto">
            <a:xfrm>
              <a:off x="940" y="428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0000FF"/>
                  </a:solidFill>
                  <a:sym typeface="Arial" pitchFamily="34" charset="0"/>
                </a:rPr>
                <a:t>10</a:t>
              </a:r>
              <a:endParaRPr lang="zh-CN" altLang="en-US"/>
            </a:p>
          </p:txBody>
        </p:sp>
        <p:sp>
          <p:nvSpPr>
            <p:cNvPr id="10267" name="Line 45"/>
            <p:cNvSpPr>
              <a:spLocks noChangeShapeType="1"/>
            </p:cNvSpPr>
            <p:nvPr/>
          </p:nvSpPr>
          <p:spPr bwMode="auto">
            <a:xfrm flipH="1">
              <a:off x="1764" y="1564"/>
              <a:ext cx="228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8" name="Text Box 46"/>
            <p:cNvSpPr>
              <a:spLocks noChangeArrowheads="1"/>
            </p:cNvSpPr>
            <p:nvPr/>
          </p:nvSpPr>
          <p:spPr bwMode="auto">
            <a:xfrm>
              <a:off x="1946" y="1410"/>
              <a:ext cx="11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007A77"/>
                  </a:solidFill>
                  <a:sym typeface="Arial" pitchFamily="34" charset="0"/>
                </a:rPr>
                <a:t>变量</a:t>
              </a:r>
              <a:r>
                <a:rPr lang="en-US" sz="2000">
                  <a:solidFill>
                    <a:schemeClr val="accent2"/>
                  </a:solidFill>
                  <a:sym typeface="Arial" pitchFamily="34" charset="0"/>
                </a:rPr>
                <a:t>i</a:t>
              </a:r>
              <a:r>
                <a:rPr lang="en-US">
                  <a:solidFill>
                    <a:schemeClr val="accent2"/>
                  </a:solidFill>
                  <a:sym typeface="Arial" pitchFamily="34" charset="0"/>
                </a:rPr>
                <a:t>_pointer</a:t>
              </a:r>
              <a:endParaRPr 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0269" name="Text Box 47"/>
            <p:cNvSpPr>
              <a:spLocks noChangeArrowheads="1"/>
            </p:cNvSpPr>
            <p:nvPr/>
          </p:nvSpPr>
          <p:spPr bwMode="auto">
            <a:xfrm>
              <a:off x="0" y="689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2001</a:t>
              </a:r>
              <a:endParaRPr lang="zh-CN" altLang="en-US"/>
            </a:p>
          </p:txBody>
        </p:sp>
        <p:sp>
          <p:nvSpPr>
            <p:cNvPr id="10270" name="Text Box 48"/>
            <p:cNvSpPr>
              <a:spLocks noChangeArrowheads="1"/>
            </p:cNvSpPr>
            <p:nvPr/>
          </p:nvSpPr>
          <p:spPr bwMode="auto">
            <a:xfrm>
              <a:off x="0" y="932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2002</a:t>
              </a:r>
              <a:endParaRPr lang="zh-CN" altLang="en-US"/>
            </a:p>
          </p:txBody>
        </p:sp>
        <p:sp>
          <p:nvSpPr>
            <p:cNvPr id="10271" name="Text Box 49"/>
            <p:cNvSpPr>
              <a:spLocks noChangeArrowheads="1"/>
            </p:cNvSpPr>
            <p:nvPr/>
          </p:nvSpPr>
          <p:spPr bwMode="auto">
            <a:xfrm>
              <a:off x="0" y="1174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2003</a:t>
              </a:r>
              <a:endParaRPr lang="zh-CN" altLang="en-US"/>
            </a:p>
          </p:txBody>
        </p:sp>
      </p:grpSp>
      <p:sp>
        <p:nvSpPr>
          <p:cNvPr id="10272" name="Rectangle 50"/>
          <p:cNvSpPr>
            <a:spLocks noChangeArrowheads="1"/>
          </p:cNvSpPr>
          <p:nvPr/>
        </p:nvSpPr>
        <p:spPr bwMode="auto">
          <a:xfrm>
            <a:off x="323850" y="692150"/>
            <a:ext cx="7634288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r>
              <a:rPr lang="zh-CN" altLang="en-US" b="1">
                <a:solidFill>
                  <a:srgbClr val="007A77"/>
                </a:solidFill>
                <a:sym typeface="Arial" pitchFamily="34" charset="0"/>
              </a:rPr>
              <a:t>指针：</a:t>
            </a:r>
            <a:r>
              <a:rPr lang="zh-CN" altLang="en-US" b="1">
                <a:solidFill>
                  <a:schemeClr val="hlink"/>
                </a:solidFill>
                <a:sym typeface="Arial" pitchFamily="34" charset="0"/>
              </a:rPr>
              <a:t>一个变量的地址</a:t>
            </a:r>
          </a:p>
          <a:p>
            <a:pPr lvl="1"/>
            <a:r>
              <a:rPr lang="zh-CN" altLang="en-US" b="1">
                <a:solidFill>
                  <a:srgbClr val="007A77"/>
                </a:solidFill>
                <a:sym typeface="Arial" pitchFamily="34" charset="0"/>
              </a:rPr>
              <a:t>指针变量：</a:t>
            </a:r>
            <a:r>
              <a:rPr lang="zh-CN" altLang="en-US" b="1">
                <a:solidFill>
                  <a:schemeClr val="hlink"/>
                </a:solidFill>
                <a:sym typeface="Arial" pitchFamily="34" charset="0"/>
              </a:rPr>
              <a:t>专门存放变量地址的变量</a:t>
            </a:r>
            <a:endParaRPr lang="zh-CN" altLang="en-US"/>
          </a:p>
        </p:txBody>
      </p:sp>
      <p:sp>
        <p:nvSpPr>
          <p:cNvPr id="10273" name="Text Box 51"/>
          <p:cNvSpPr>
            <a:spLocks noChangeArrowheads="1"/>
          </p:cNvSpPr>
          <p:nvPr/>
        </p:nvSpPr>
        <p:spPr bwMode="auto">
          <a:xfrm>
            <a:off x="4281488" y="3860800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chemeClr val="accent2"/>
                </a:solidFill>
                <a:sym typeface="Arial" pitchFamily="34" charset="0"/>
              </a:rPr>
              <a:t>2000</a:t>
            </a:r>
            <a:endParaRPr lang="zh-CN" altLang="en-US"/>
          </a:p>
        </p:txBody>
      </p:sp>
      <p:sp>
        <p:nvSpPr>
          <p:cNvPr id="10274" name="AutoShape 52"/>
          <p:cNvSpPr>
            <a:spLocks/>
          </p:cNvSpPr>
          <p:nvPr/>
        </p:nvSpPr>
        <p:spPr bwMode="auto">
          <a:xfrm>
            <a:off x="1116013" y="1484313"/>
            <a:ext cx="941387" cy="561975"/>
          </a:xfrm>
          <a:prstGeom prst="wedgeEllipseCallout">
            <a:avLst>
              <a:gd name="adj1" fmla="val 118468"/>
              <a:gd name="adj2" fmla="val 77403"/>
            </a:avLst>
          </a:prstGeom>
          <a:noFill/>
          <a:ln w="38100" cmpd="sng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指针</a:t>
            </a:r>
            <a:endParaRPr lang="zh-CN" altLang="en-US"/>
          </a:p>
        </p:txBody>
      </p:sp>
      <p:sp>
        <p:nvSpPr>
          <p:cNvPr id="10275" name="AutoShape 53"/>
          <p:cNvSpPr>
            <a:spLocks/>
          </p:cNvSpPr>
          <p:nvPr/>
        </p:nvSpPr>
        <p:spPr bwMode="auto">
          <a:xfrm>
            <a:off x="5867400" y="4235450"/>
            <a:ext cx="1658938" cy="561975"/>
          </a:xfrm>
          <a:prstGeom prst="wedgeEllipseCallout">
            <a:avLst>
              <a:gd name="adj1" fmla="val -37861"/>
              <a:gd name="adj2" fmla="val 25144"/>
            </a:avLst>
          </a:prstGeom>
          <a:noFill/>
          <a:ln w="38100" cmpd="sng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指针变量</a:t>
            </a:r>
            <a:endParaRPr lang="zh-CN" altLang="en-US"/>
          </a:p>
        </p:txBody>
      </p:sp>
      <p:grpSp>
        <p:nvGrpSpPr>
          <p:cNvPr id="10276" name="Group 54"/>
          <p:cNvGrpSpPr>
            <a:grpSpLocks/>
          </p:cNvGrpSpPr>
          <p:nvPr/>
        </p:nvGrpSpPr>
        <p:grpSpPr bwMode="auto">
          <a:xfrm>
            <a:off x="2586038" y="2205038"/>
            <a:ext cx="1009650" cy="1871662"/>
            <a:chOff x="0" y="0"/>
            <a:chExt cx="636" cy="1179"/>
          </a:xfrm>
        </p:grpSpPr>
        <p:grpSp>
          <p:nvGrpSpPr>
            <p:cNvPr id="10277" name="Group 55"/>
            <p:cNvGrpSpPr>
              <a:grpSpLocks/>
            </p:cNvGrpSpPr>
            <p:nvPr/>
          </p:nvGrpSpPr>
          <p:grpSpPr bwMode="auto">
            <a:xfrm>
              <a:off x="0" y="136"/>
              <a:ext cx="636" cy="1043"/>
              <a:chOff x="0" y="0"/>
              <a:chExt cx="636" cy="1043"/>
            </a:xfrm>
          </p:grpSpPr>
          <p:sp>
            <p:nvSpPr>
              <p:cNvPr id="10278" name="Line 56"/>
              <p:cNvSpPr>
                <a:spLocks noChangeShapeType="1"/>
              </p:cNvSpPr>
              <p:nvPr/>
            </p:nvSpPr>
            <p:spPr bwMode="auto">
              <a:xfrm flipH="1">
                <a:off x="12" y="0"/>
                <a:ext cx="156" cy="1"/>
              </a:xfrm>
              <a:prstGeom prst="line">
                <a:avLst/>
              </a:prstGeom>
              <a:noFill/>
              <a:ln w="38100" cmpd="sng">
                <a:solidFill>
                  <a:srgbClr val="3399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79" name="Line 57"/>
              <p:cNvSpPr>
                <a:spLocks noChangeShapeType="1"/>
              </p:cNvSpPr>
              <p:nvPr/>
            </p:nvSpPr>
            <p:spPr bwMode="auto">
              <a:xfrm>
                <a:off x="0" y="7"/>
                <a:ext cx="12" cy="1025"/>
              </a:xfrm>
              <a:prstGeom prst="line">
                <a:avLst/>
              </a:prstGeom>
              <a:noFill/>
              <a:ln w="38100" cmpd="sng">
                <a:solidFill>
                  <a:srgbClr val="3399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80" name="Line 58"/>
              <p:cNvSpPr>
                <a:spLocks noChangeShapeType="1"/>
              </p:cNvSpPr>
              <p:nvPr/>
            </p:nvSpPr>
            <p:spPr bwMode="auto">
              <a:xfrm>
                <a:off x="0" y="1043"/>
                <a:ext cx="636" cy="1"/>
              </a:xfrm>
              <a:prstGeom prst="line">
                <a:avLst/>
              </a:prstGeom>
              <a:noFill/>
              <a:ln w="38100" cmpd="sng">
                <a:solidFill>
                  <a:srgbClr val="339933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81" name="Freeform 59"/>
            <p:cNvSpPr>
              <a:spLocks/>
            </p:cNvSpPr>
            <p:nvPr/>
          </p:nvSpPr>
          <p:spPr bwMode="auto">
            <a:xfrm>
              <a:off x="162" y="0"/>
              <a:ext cx="426" cy="279"/>
            </a:xfrm>
            <a:custGeom>
              <a:avLst/>
              <a:gdLst>
                <a:gd name="T0" fmla="*/ 294 w 426"/>
                <a:gd name="T1" fmla="*/ 24 h 279"/>
                <a:gd name="T2" fmla="*/ 18 w 426"/>
                <a:gd name="T3" fmla="*/ 36 h 279"/>
                <a:gd name="T4" fmla="*/ 18 w 426"/>
                <a:gd name="T5" fmla="*/ 144 h 279"/>
                <a:gd name="T6" fmla="*/ 42 w 426"/>
                <a:gd name="T7" fmla="*/ 216 h 279"/>
                <a:gd name="T8" fmla="*/ 258 w 426"/>
                <a:gd name="T9" fmla="*/ 276 h 279"/>
                <a:gd name="T10" fmla="*/ 402 w 426"/>
                <a:gd name="T11" fmla="*/ 240 h 279"/>
                <a:gd name="T12" fmla="*/ 426 w 426"/>
                <a:gd name="T13" fmla="*/ 168 h 279"/>
                <a:gd name="T14" fmla="*/ 342 w 426"/>
                <a:gd name="T15" fmla="*/ 48 h 279"/>
                <a:gd name="T16" fmla="*/ 294 w 426"/>
                <a:gd name="T17" fmla="*/ 24 h 279"/>
                <a:gd name="T18" fmla="*/ 0 w 426"/>
                <a:gd name="T19" fmla="*/ 0 h 279"/>
                <a:gd name="T20" fmla="*/ 426 w 426"/>
                <a:gd name="T21" fmla="*/ 2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426" h="279">
                  <a:moveTo>
                    <a:pt x="294" y="24"/>
                  </a:moveTo>
                  <a:cubicBezTo>
                    <a:pt x="200" y="11"/>
                    <a:pt x="110" y="5"/>
                    <a:pt x="18" y="36"/>
                  </a:cubicBezTo>
                  <a:cubicBezTo>
                    <a:pt x="0" y="89"/>
                    <a:pt x="0" y="72"/>
                    <a:pt x="18" y="144"/>
                  </a:cubicBezTo>
                  <a:cubicBezTo>
                    <a:pt x="24" y="169"/>
                    <a:pt x="18" y="208"/>
                    <a:pt x="42" y="216"/>
                  </a:cubicBezTo>
                  <a:cubicBezTo>
                    <a:pt x="115" y="240"/>
                    <a:pt x="182" y="261"/>
                    <a:pt x="258" y="276"/>
                  </a:cubicBezTo>
                  <a:cubicBezTo>
                    <a:pt x="276" y="274"/>
                    <a:pt x="377" y="279"/>
                    <a:pt x="402" y="240"/>
                  </a:cubicBezTo>
                  <a:cubicBezTo>
                    <a:pt x="415" y="219"/>
                    <a:pt x="426" y="168"/>
                    <a:pt x="426" y="168"/>
                  </a:cubicBezTo>
                  <a:cubicBezTo>
                    <a:pt x="405" y="104"/>
                    <a:pt x="409" y="70"/>
                    <a:pt x="342" y="48"/>
                  </a:cubicBezTo>
                  <a:cubicBezTo>
                    <a:pt x="326" y="0"/>
                    <a:pt x="342" y="8"/>
                    <a:pt x="294" y="24"/>
                  </a:cubicBezTo>
                  <a:close/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82" name="AutoShape 60"/>
          <p:cNvSpPr>
            <a:spLocks/>
          </p:cNvSpPr>
          <p:nvPr/>
        </p:nvSpPr>
        <p:spPr bwMode="auto">
          <a:xfrm>
            <a:off x="6083300" y="2798763"/>
            <a:ext cx="1812925" cy="485775"/>
          </a:xfrm>
          <a:prstGeom prst="borderCallout1">
            <a:avLst>
              <a:gd name="adj1" fmla="val 23528"/>
              <a:gd name="adj2" fmla="val -4204"/>
              <a:gd name="adj3" fmla="val -63398"/>
              <a:gd name="adj4" fmla="val -66116"/>
            </a:avLst>
          </a:prstGeom>
          <a:noFill/>
          <a:ln w="285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7A77"/>
                </a:solidFill>
                <a:ea typeface="隶书" pitchFamily="49" charset="-122"/>
              </a:rPr>
              <a:t> </a:t>
            </a:r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变量的</a:t>
            </a:r>
            <a:r>
              <a:rPr lang="zh-CN" altLang="en-US">
                <a:solidFill>
                  <a:srgbClr val="0000FF"/>
                </a:solidFill>
                <a:ea typeface="隶书" pitchFamily="49" charset="-122"/>
              </a:rPr>
              <a:t>内容</a:t>
            </a:r>
            <a:endParaRPr lang="zh-CN" altLang="en-US">
              <a:solidFill>
                <a:srgbClr val="007A77"/>
              </a:solidFill>
              <a:ea typeface="隶书" pitchFamily="49" charset="-122"/>
            </a:endParaRPr>
          </a:p>
        </p:txBody>
      </p:sp>
      <p:sp>
        <p:nvSpPr>
          <p:cNvPr id="10283" name="AutoShape 61"/>
          <p:cNvSpPr>
            <a:spLocks/>
          </p:cNvSpPr>
          <p:nvPr/>
        </p:nvSpPr>
        <p:spPr bwMode="auto">
          <a:xfrm>
            <a:off x="468313" y="2781300"/>
            <a:ext cx="1403350" cy="850900"/>
          </a:xfrm>
          <a:prstGeom prst="borderCallout1">
            <a:avLst>
              <a:gd name="adj1" fmla="val 13431"/>
              <a:gd name="adj2" fmla="val 105431"/>
              <a:gd name="adj3" fmla="val -44963"/>
              <a:gd name="adj4" fmla="val 170130"/>
            </a:avLst>
          </a:prstGeom>
          <a:noFill/>
          <a:ln w="285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7A77"/>
                </a:solidFill>
                <a:ea typeface="隶书" pitchFamily="49" charset="-122"/>
              </a:rPr>
              <a:t> </a:t>
            </a:r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变量的</a:t>
            </a:r>
            <a:r>
              <a:rPr lang="zh-CN" altLang="en-US">
                <a:solidFill>
                  <a:schemeClr val="accent2"/>
                </a:solidFill>
                <a:ea typeface="隶书" pitchFamily="49" charset="-122"/>
              </a:rPr>
              <a:t>地址</a:t>
            </a:r>
            <a:endParaRPr lang="zh-CN" altLang="en-US">
              <a:solidFill>
                <a:srgbClr val="007A77"/>
              </a:solidFill>
              <a:ea typeface="隶书" pitchFamily="49" charset="-122"/>
            </a:endParaRPr>
          </a:p>
        </p:txBody>
      </p:sp>
      <p:grpSp>
        <p:nvGrpSpPr>
          <p:cNvPr id="10284" name="Group 77"/>
          <p:cNvGrpSpPr>
            <a:grpSpLocks/>
          </p:cNvGrpSpPr>
          <p:nvPr/>
        </p:nvGrpSpPr>
        <p:grpSpPr bwMode="auto">
          <a:xfrm>
            <a:off x="4067175" y="5111750"/>
            <a:ext cx="5076825" cy="1341438"/>
            <a:chOff x="0" y="0"/>
            <a:chExt cx="3198" cy="845"/>
          </a:xfrm>
        </p:grpSpPr>
        <p:sp>
          <p:nvSpPr>
            <p:cNvPr id="10285" name="Rectangle 63"/>
            <p:cNvSpPr>
              <a:spLocks noChangeArrowheads="1"/>
            </p:cNvSpPr>
            <p:nvPr/>
          </p:nvSpPr>
          <p:spPr bwMode="auto">
            <a:xfrm>
              <a:off x="0" y="0"/>
              <a:ext cx="3198" cy="845"/>
            </a:xfrm>
            <a:prstGeom prst="rect">
              <a:avLst/>
            </a:prstGeom>
            <a:solidFill>
              <a:srgbClr val="FFFFFF"/>
            </a:solidFill>
            <a:ln w="38100" cmpd="sng">
              <a:solidFill>
                <a:srgbClr val="339966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0286" name="Text Box 65"/>
            <p:cNvSpPr>
              <a:spLocks noChangeArrowheads="1"/>
            </p:cNvSpPr>
            <p:nvPr/>
          </p:nvSpPr>
          <p:spPr bwMode="auto">
            <a:xfrm>
              <a:off x="91" y="74"/>
              <a:ext cx="8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7A77"/>
                  </a:solidFill>
                  <a:ea typeface="隶书" pitchFamily="49" charset="-122"/>
                </a:rPr>
                <a:t>指针变量</a:t>
              </a:r>
              <a:endParaRPr lang="zh-CN" altLang="en-US"/>
            </a:p>
          </p:txBody>
        </p:sp>
        <p:sp>
          <p:nvSpPr>
            <p:cNvPr id="10287" name="Text Box 66"/>
            <p:cNvSpPr>
              <a:spLocks noChangeArrowheads="1"/>
            </p:cNvSpPr>
            <p:nvPr/>
          </p:nvSpPr>
          <p:spPr bwMode="auto">
            <a:xfrm>
              <a:off x="681" y="528"/>
              <a:ext cx="4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7A77"/>
                  </a:solidFill>
                  <a:ea typeface="隶书" pitchFamily="49" charset="-122"/>
                </a:rPr>
                <a:t>变量</a:t>
              </a:r>
              <a:endParaRPr lang="zh-CN" altLang="en-US"/>
            </a:p>
          </p:txBody>
        </p:sp>
        <p:grpSp>
          <p:nvGrpSpPr>
            <p:cNvPr id="10288" name="Group 67"/>
            <p:cNvGrpSpPr>
              <a:grpSpLocks/>
            </p:cNvGrpSpPr>
            <p:nvPr/>
          </p:nvGrpSpPr>
          <p:grpSpPr bwMode="auto">
            <a:xfrm>
              <a:off x="961" y="85"/>
              <a:ext cx="2213" cy="740"/>
              <a:chOff x="0" y="0"/>
              <a:chExt cx="2682" cy="996"/>
            </a:xfrm>
          </p:grpSpPr>
          <p:sp>
            <p:nvSpPr>
              <p:cNvPr id="10289" name="Rectangle 6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719" cy="420"/>
              </a:xfrm>
              <a:prstGeom prst="rect">
                <a:avLst/>
              </a:prstGeom>
              <a:solidFill>
                <a:srgbClr val="FFFFFF"/>
              </a:solidFill>
              <a:ln w="38100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zh-CN" altLang="en-US">
                    <a:solidFill>
                      <a:srgbClr val="007A77"/>
                    </a:solidFill>
                    <a:ea typeface="隶书" pitchFamily="49" charset="-122"/>
                  </a:rPr>
                  <a:t>变量地址</a:t>
                </a:r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(</a:t>
                </a:r>
                <a:r>
                  <a:rPr lang="zh-CN" altLang="en-US">
                    <a:solidFill>
                      <a:srgbClr val="007A77"/>
                    </a:solidFill>
                    <a:ea typeface="隶书" pitchFamily="49" charset="-122"/>
                  </a:rPr>
                  <a:t>指针</a:t>
                </a:r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)</a:t>
                </a:r>
                <a:endParaRPr lang="zh-CN" altLang="en-US"/>
              </a:p>
            </p:txBody>
          </p:sp>
          <p:sp>
            <p:nvSpPr>
              <p:cNvPr id="10290" name="Rectangle 69"/>
              <p:cNvSpPr>
                <a:spLocks noChangeArrowheads="1"/>
              </p:cNvSpPr>
              <p:nvPr/>
            </p:nvSpPr>
            <p:spPr bwMode="auto">
              <a:xfrm>
                <a:off x="382" y="576"/>
                <a:ext cx="865" cy="420"/>
              </a:xfrm>
              <a:prstGeom prst="rect">
                <a:avLst/>
              </a:prstGeom>
              <a:solidFill>
                <a:srgbClr val="FFFFFF"/>
              </a:solidFill>
              <a:ln w="38100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zh-CN" altLang="en-US">
                    <a:solidFill>
                      <a:srgbClr val="007A77"/>
                    </a:solidFill>
                    <a:ea typeface="隶书" pitchFamily="49" charset="-122"/>
                  </a:rPr>
                  <a:t>变量值</a:t>
                </a:r>
                <a:endParaRPr lang="zh-CN" altLang="en-US"/>
              </a:p>
            </p:txBody>
          </p:sp>
          <p:sp>
            <p:nvSpPr>
              <p:cNvPr id="10291" name="Line 70"/>
              <p:cNvSpPr>
                <a:spLocks noChangeShapeType="1"/>
              </p:cNvSpPr>
              <p:nvPr/>
            </p:nvSpPr>
            <p:spPr bwMode="auto">
              <a:xfrm>
                <a:off x="731" y="378"/>
                <a:ext cx="1" cy="276"/>
              </a:xfrm>
              <a:prstGeom prst="line">
                <a:avLst/>
              </a:prstGeom>
              <a:noFill/>
              <a:ln w="38100" cmpd="sng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292" name="Text Box 71"/>
              <p:cNvSpPr>
                <a:spLocks noChangeArrowheads="1"/>
              </p:cNvSpPr>
              <p:nvPr/>
            </p:nvSpPr>
            <p:spPr bwMode="auto">
              <a:xfrm>
                <a:off x="669" y="292"/>
                <a:ext cx="604" cy="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zh-CN" altLang="en-US">
                    <a:solidFill>
                      <a:srgbClr val="0000FF"/>
                    </a:solidFill>
                    <a:ea typeface="隶书" pitchFamily="49" charset="-122"/>
                  </a:rPr>
                  <a:t>指向</a:t>
                </a:r>
                <a:endParaRPr lang="zh-CN" altLang="en-US">
                  <a:solidFill>
                    <a:srgbClr val="007A77"/>
                  </a:solidFill>
                  <a:ea typeface="隶书" pitchFamily="49" charset="-122"/>
                </a:endParaRPr>
              </a:p>
            </p:txBody>
          </p:sp>
          <p:cxnSp>
            <p:nvCxnSpPr>
              <p:cNvPr id="10293" name="AutoShape 72"/>
              <p:cNvCxnSpPr>
                <a:cxnSpLocks noChangeShapeType="1"/>
                <a:stCxn id="10290" idx="3"/>
                <a:endCxn id="10289" idx="3"/>
              </p:cNvCxnSpPr>
              <p:nvPr/>
            </p:nvCxnSpPr>
            <p:spPr bwMode="auto">
              <a:xfrm flipV="1">
                <a:off x="1184" y="210"/>
                <a:ext cx="397" cy="576"/>
              </a:xfrm>
              <a:prstGeom prst="curvedConnector3">
                <a:avLst>
                  <a:gd name="adj1" fmla="val 133250"/>
                </a:avLst>
              </a:prstGeom>
              <a:noFill/>
              <a:ln w="38100" cmpd="sng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0294" name="Text Box 73"/>
              <p:cNvSpPr>
                <a:spLocks noChangeArrowheads="1"/>
              </p:cNvSpPr>
              <p:nvPr/>
            </p:nvSpPr>
            <p:spPr bwMode="auto">
              <a:xfrm>
                <a:off x="1613" y="222"/>
                <a:ext cx="1069" cy="6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zh-CN" altLang="en-US">
                    <a:solidFill>
                      <a:srgbClr val="007A77"/>
                    </a:solidFill>
                    <a:ea typeface="隶书" pitchFamily="49" charset="-122"/>
                  </a:rPr>
                  <a:t>地址存入</a:t>
                </a:r>
              </a:p>
              <a:p>
                <a:pPr algn="ctr"/>
                <a:r>
                  <a:rPr lang="zh-CN" altLang="en-US">
                    <a:solidFill>
                      <a:srgbClr val="007A77"/>
                    </a:solidFill>
                    <a:ea typeface="隶书" pitchFamily="49" charset="-122"/>
                  </a:rPr>
                  <a:t>指针变量</a:t>
                </a:r>
                <a:endParaRPr lang="zh-CN" altLang="en-US"/>
              </a:p>
            </p:txBody>
          </p:sp>
        </p:grpSp>
      </p:grpSp>
      <p:sp>
        <p:nvSpPr>
          <p:cNvPr id="10295" name="Rectangle 74"/>
          <p:cNvSpPr>
            <a:spLocks noChangeArrowheads="1"/>
          </p:cNvSpPr>
          <p:nvPr/>
        </p:nvSpPr>
        <p:spPr bwMode="auto">
          <a:xfrm>
            <a:off x="819150" y="5656263"/>
            <a:ext cx="514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0296" name="Rectangle 76"/>
          <p:cNvSpPr>
            <a:spLocks noChangeArrowheads="1"/>
          </p:cNvSpPr>
          <p:nvPr/>
        </p:nvSpPr>
        <p:spPr bwMode="auto">
          <a:xfrm>
            <a:off x="250825" y="188913"/>
            <a:ext cx="36004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指针与指针变量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10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10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10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8" dur="500"/>
                                        <p:tgtEl>
                                          <p:spTgt spid="10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delay="0"/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3" dur="500"/>
                                        <p:tgtEl>
                                          <p:spTgt spid="10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8" dur="500"/>
                                        <p:tgtEl>
                                          <p:spTgt spid="10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3" grpId="0" bldLvl="0" autoUpdateAnimBg="0"/>
      <p:bldP spid="10274" grpId="0" bldLvl="0" animBg="1" autoUpdateAnimBg="0"/>
      <p:bldP spid="10275" grpId="0" bldLvl="0" animBg="1" autoUpdateAnimBg="0"/>
      <p:bldP spid="10282" grpId="0" bldLvl="0" animBg="1" autoUpdateAnimBg="0"/>
      <p:bldP spid="10283" grpId="0" bldLvl="0" animBg="1" autoUpdateAnimBg="0"/>
      <p:bldP spid="10295" grpId="0" bldLvl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5"/>
          <p:cNvSpPr>
            <a:spLocks noChangeArrowheads="1"/>
          </p:cNvSpPr>
          <p:nvPr/>
        </p:nvSpPr>
        <p:spPr bwMode="auto">
          <a:xfrm>
            <a:off x="244475" y="217488"/>
            <a:ext cx="8636000" cy="407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endParaRPr lang="zh-CN" altLang="en-US" sz="2800" dirty="0">
              <a:solidFill>
                <a:srgbClr val="007A77"/>
              </a:solidFill>
              <a:latin typeface="Arial" pitchFamily="34" charset="0"/>
              <a:sym typeface="Arial" pitchFamily="34" charset="0"/>
            </a:endParaRP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None/>
            </a:pPr>
            <a:r>
              <a:rPr lang="en-US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char  *</a:t>
            </a:r>
            <a:r>
              <a:rPr lang="en-US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cp</a:t>
            </a:r>
            <a:r>
              <a:rPr lang="en-US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;    </a:t>
            </a:r>
            <a:r>
              <a:rPr lang="zh-CN" altLang="en-US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与    </a:t>
            </a:r>
            <a:r>
              <a:rPr lang="en-US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char </a:t>
            </a:r>
            <a:r>
              <a:rPr lang="en-US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str</a:t>
            </a:r>
            <a:r>
              <a:rPr lang="en-US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[20];</a:t>
            </a:r>
            <a:endParaRPr lang="zh-CN" altLang="en-US" dirty="0">
              <a:solidFill>
                <a:srgbClr val="007A77"/>
              </a:solidFill>
              <a:latin typeface="Arial" pitchFamily="34" charset="0"/>
              <a:sym typeface="Arial" pitchFamily="34" charset="0"/>
            </a:endParaRP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en-US" b="1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str</a:t>
            </a:r>
            <a:r>
              <a:rPr lang="zh-CN" alt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由若干元素组成，每个元素放一个字符；而</a:t>
            </a:r>
            <a:r>
              <a:rPr lang="en-US" b="1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cp</a:t>
            </a:r>
            <a:r>
              <a:rPr lang="zh-CN" alt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中存放字符串首地址</a:t>
            </a: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zh-CN" altLang="en-US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 </a:t>
            </a:r>
            <a:r>
              <a:rPr 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char  </a:t>
            </a:r>
            <a:r>
              <a:rPr lang="en-US" b="1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str</a:t>
            </a:r>
            <a:r>
              <a:rPr 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[20];     </a:t>
            </a:r>
            <a:r>
              <a:rPr lang="en-US" b="1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str</a:t>
            </a:r>
            <a:r>
              <a:rPr 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=“I love China!”;    (</a:t>
            </a:r>
            <a:r>
              <a:rPr lang="zh-CN" alt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×</a:t>
            </a:r>
            <a:r>
              <a:rPr 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)</a:t>
            </a:r>
            <a:endParaRPr lang="zh-CN" altLang="en-US" b="1" dirty="0">
              <a:solidFill>
                <a:srgbClr val="007A77"/>
              </a:solidFill>
              <a:latin typeface="Arial" pitchFamily="34" charset="0"/>
              <a:sym typeface="Arial" pitchFamily="34" charset="0"/>
            </a:endParaRP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 char  </a:t>
            </a:r>
            <a:r>
              <a:rPr lang="en-US" b="1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str</a:t>
            </a:r>
            <a:r>
              <a:rPr 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[ ] = “I love China!”;    </a:t>
            </a:r>
            <a:r>
              <a:rPr lang="en-US" b="1" dirty="0" smtClean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(</a:t>
            </a:r>
            <a:r>
              <a:rPr lang="en-US" altLang="zh-CN" dirty="0" smtClean="0">
                <a:solidFill>
                  <a:schemeClr val="accent2"/>
                </a:solidFill>
                <a:sym typeface="Wingdings" pitchFamily="2" charset="2"/>
              </a:rPr>
              <a:t></a:t>
            </a:r>
            <a:r>
              <a:rPr lang="en-US" b="1" dirty="0" smtClean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)</a:t>
            </a:r>
            <a:endParaRPr lang="en-US" b="1" dirty="0">
              <a:solidFill>
                <a:srgbClr val="007A77"/>
              </a:solidFill>
              <a:latin typeface="Arial" pitchFamily="34" charset="0"/>
              <a:sym typeface="Arial" pitchFamily="34" charset="0"/>
            </a:endParaRP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None/>
            </a:pPr>
            <a:r>
              <a:rPr 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     char   *</a:t>
            </a:r>
            <a:r>
              <a:rPr lang="en-US" b="1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cp</a:t>
            </a:r>
            <a:r>
              <a:rPr 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;         </a:t>
            </a:r>
            <a:r>
              <a:rPr lang="en-US" b="1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cp</a:t>
            </a:r>
            <a:r>
              <a:rPr 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=“I love China!”;    </a:t>
            </a:r>
            <a:r>
              <a:rPr lang="en-US" b="1" dirty="0" smtClean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(</a:t>
            </a:r>
            <a:r>
              <a:rPr lang="en-US" altLang="zh-CN" dirty="0" smtClean="0">
                <a:solidFill>
                  <a:schemeClr val="accent2"/>
                </a:solidFill>
                <a:sym typeface="Wingdings" pitchFamily="2" charset="2"/>
              </a:rPr>
              <a:t></a:t>
            </a:r>
            <a:r>
              <a:rPr lang="en-US" b="1" dirty="0" smtClean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)</a:t>
            </a:r>
            <a:endParaRPr lang="zh-CN" altLang="en-US" b="1" dirty="0">
              <a:solidFill>
                <a:srgbClr val="007A77"/>
              </a:solidFill>
              <a:latin typeface="Arial" pitchFamily="34" charset="0"/>
              <a:sym typeface="Arial" pitchFamily="34" charset="0"/>
            </a:endParaRP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en-US" b="1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str</a:t>
            </a:r>
            <a:r>
              <a:rPr lang="zh-CN" alt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是地址</a:t>
            </a:r>
            <a:r>
              <a:rPr lang="zh-CN" altLang="en-US" b="1" dirty="0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常量</a:t>
            </a:r>
            <a:r>
              <a:rPr lang="zh-CN" alt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；</a:t>
            </a:r>
            <a:r>
              <a:rPr lang="en-US" b="1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cp</a:t>
            </a:r>
            <a:r>
              <a:rPr lang="zh-CN" alt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是地址变量</a:t>
            </a: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en-US" b="1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cp</a:t>
            </a:r>
            <a:r>
              <a:rPr lang="zh-CN" alt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接受键入字符串时</a:t>
            </a:r>
            <a:r>
              <a:rPr 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,</a:t>
            </a:r>
            <a:r>
              <a:rPr lang="zh-CN" alt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必须</a:t>
            </a:r>
            <a:r>
              <a:rPr lang="zh-CN" altLang="en-US" b="1" dirty="0">
                <a:solidFill>
                  <a:schemeClr val="accent2"/>
                </a:solidFill>
                <a:latin typeface="Arial" pitchFamily="34" charset="0"/>
                <a:sym typeface="Arial" pitchFamily="34" charset="0"/>
              </a:rPr>
              <a:t>先开辟存储空间</a:t>
            </a:r>
            <a:endParaRPr lang="zh-CN" altLang="en-US" b="1" dirty="0">
              <a:solidFill>
                <a:srgbClr val="007A77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56323" name="Text Box 16"/>
          <p:cNvSpPr>
            <a:spLocks noChangeArrowheads="1"/>
          </p:cNvSpPr>
          <p:nvPr/>
        </p:nvSpPr>
        <p:spPr bwMode="auto">
          <a:xfrm>
            <a:off x="728663" y="4425950"/>
            <a:ext cx="3519487" cy="1955800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例   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char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str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[10];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scanf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(“%s”,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str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);    (</a:t>
            </a:r>
            <a:r>
              <a:rPr lang="en-US" dirty="0">
                <a:solidFill>
                  <a:schemeClr val="accent2"/>
                </a:solidFill>
                <a:sym typeface="Wingdings" pitchFamily="2" charset="2"/>
              </a:rPr>
              <a:t>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而   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char  *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cp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scanf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(“%s”,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cp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);    (</a:t>
            </a:r>
            <a:r>
              <a:rPr lang="en-US" dirty="0">
                <a:solidFill>
                  <a:schemeClr val="accent2"/>
                </a:solidFill>
                <a:sym typeface="Symbol" pitchFamily="18" charset="2"/>
              </a:rPr>
              <a:t>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</a:t>
            </a:r>
            <a:endParaRPr lang="zh-CN" altLang="en-US" dirty="0"/>
          </a:p>
        </p:txBody>
      </p:sp>
      <p:sp>
        <p:nvSpPr>
          <p:cNvPr id="56324" name="Text Box 17"/>
          <p:cNvSpPr>
            <a:spLocks noChangeArrowheads="1"/>
          </p:cNvSpPr>
          <p:nvPr/>
        </p:nvSpPr>
        <p:spPr bwMode="auto">
          <a:xfrm>
            <a:off x="4560888" y="4703763"/>
            <a:ext cx="3897312" cy="1225550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改为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:  char   *cp,str[10];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cp=str;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scanf(“%s”,cp);      (</a:t>
            </a:r>
            <a:r>
              <a:rPr lang="en-US">
                <a:solidFill>
                  <a:schemeClr val="accent2"/>
                </a:solidFill>
                <a:sym typeface="Wingdings" pitchFamily="2" charset="2"/>
              </a:rPr>
              <a:t>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</a:t>
            </a:r>
            <a:endParaRPr lang="zh-CN" altLang="en-US"/>
          </a:p>
        </p:txBody>
      </p:sp>
      <p:sp>
        <p:nvSpPr>
          <p:cNvPr id="56325" name="Rectangle 19"/>
          <p:cNvSpPr>
            <a:spLocks noChangeArrowheads="1"/>
          </p:cNvSpPr>
          <p:nvPr/>
        </p:nvSpPr>
        <p:spPr bwMode="auto">
          <a:xfrm>
            <a:off x="0" y="188913"/>
            <a:ext cx="65532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rgbClr val="9900CC"/>
              </a:buClr>
              <a:buSzPct val="90000"/>
              <a:buFont typeface="Wingdings" pitchFamily="2" charset="2"/>
              <a:buChar char=""/>
            </a:pPr>
            <a:r>
              <a:rPr 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 </a:t>
            </a: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字符指针变量与字符数组比较</a:t>
            </a:r>
            <a:endParaRPr lang="zh-CN" altLang="en-US"/>
          </a:p>
        </p:txBody>
      </p:sp>
      <p:grpSp>
        <p:nvGrpSpPr>
          <p:cNvPr id="56326" name="Group 20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56327" name="Text Box 21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56328" name="Freeform 22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ldLvl="0" animBg="1" autoUpdateAnimBg="0"/>
      <p:bldP spid="56324" grpId="0" bldLvl="0" animBg="1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46" name="Group 12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0" y="0"/>
            <a:chExt cx="734" cy="192"/>
          </a:xfrm>
        </p:grpSpPr>
        <p:sp>
          <p:nvSpPr>
            <p:cNvPr id="57347" name="AutoShape 13">
              <a:hlinkClick r:id="" action="ppaction://hlinkshowjump?jump=nextslide"/>
            </p:cNvPr>
            <p:cNvSpPr>
              <a:spLocks noChangeArrowheads="1"/>
            </p:cNvSpPr>
            <p:nvPr/>
          </p:nvSpPr>
          <p:spPr bwMode="auto">
            <a:xfrm>
              <a:off x="432" y="0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57348" name="AutoShape 14">
              <a:hlinkClick r:id="" action="ppaction://hlinkshowjump?jump=previousslide"/>
            </p:cNvPr>
            <p:cNvSpPr>
              <a:spLocks noChangeArrowheads="1"/>
            </p:cNvSpPr>
            <p:nvPr/>
          </p:nvSpPr>
          <p:spPr bwMode="auto">
            <a:xfrm rot="10800000">
              <a:off x="0" y="0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</p:grpSp>
      <p:sp>
        <p:nvSpPr>
          <p:cNvPr id="57349" name="Rectangle 15"/>
          <p:cNvSpPr>
            <a:spLocks noChangeArrowheads="1"/>
          </p:cNvSpPr>
          <p:nvPr/>
        </p:nvSpPr>
        <p:spPr bwMode="auto">
          <a:xfrm>
            <a:off x="-28575" y="836613"/>
            <a:ext cx="9101138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r>
              <a:rPr lang="zh-CN" altLang="en-US" sz="280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函数指针：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函数在编译时被分配的入口地址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,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用函数名表示</a:t>
            </a:r>
            <a:endParaRPr lang="zh-CN" altLang="en-US"/>
          </a:p>
        </p:txBody>
      </p:sp>
      <p:grpSp>
        <p:nvGrpSpPr>
          <p:cNvPr id="57350" name="Group 16"/>
          <p:cNvGrpSpPr>
            <a:grpSpLocks/>
          </p:cNvGrpSpPr>
          <p:nvPr/>
        </p:nvGrpSpPr>
        <p:grpSpPr bwMode="auto">
          <a:xfrm>
            <a:off x="6826250" y="1484313"/>
            <a:ext cx="2066925" cy="3659187"/>
            <a:chOff x="0" y="0"/>
            <a:chExt cx="1302" cy="2305"/>
          </a:xfrm>
        </p:grpSpPr>
        <p:sp>
          <p:nvSpPr>
            <p:cNvPr id="57351" name="Rectangle 17"/>
            <p:cNvSpPr>
              <a:spLocks noChangeArrowheads="1"/>
            </p:cNvSpPr>
            <p:nvPr/>
          </p:nvSpPr>
          <p:spPr bwMode="auto">
            <a:xfrm>
              <a:off x="468" y="194"/>
              <a:ext cx="834" cy="2111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57352" name="Line 18"/>
            <p:cNvSpPr>
              <a:spLocks noChangeShapeType="1"/>
            </p:cNvSpPr>
            <p:nvPr/>
          </p:nvSpPr>
          <p:spPr bwMode="auto">
            <a:xfrm>
              <a:off x="468" y="394"/>
              <a:ext cx="83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53" name="Line 19"/>
            <p:cNvSpPr>
              <a:spLocks noChangeShapeType="1"/>
            </p:cNvSpPr>
            <p:nvPr/>
          </p:nvSpPr>
          <p:spPr bwMode="auto">
            <a:xfrm>
              <a:off x="468" y="606"/>
              <a:ext cx="83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54" name="Line 20"/>
            <p:cNvSpPr>
              <a:spLocks noChangeShapeType="1"/>
            </p:cNvSpPr>
            <p:nvPr/>
          </p:nvSpPr>
          <p:spPr bwMode="auto">
            <a:xfrm>
              <a:off x="468" y="819"/>
              <a:ext cx="83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55" name="Line 21"/>
            <p:cNvSpPr>
              <a:spLocks noChangeShapeType="1"/>
            </p:cNvSpPr>
            <p:nvPr/>
          </p:nvSpPr>
          <p:spPr bwMode="auto">
            <a:xfrm>
              <a:off x="468" y="1031"/>
              <a:ext cx="83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56" name="Line 22"/>
            <p:cNvSpPr>
              <a:spLocks noChangeShapeType="1"/>
            </p:cNvSpPr>
            <p:nvPr/>
          </p:nvSpPr>
          <p:spPr bwMode="auto">
            <a:xfrm>
              <a:off x="468" y="1244"/>
              <a:ext cx="83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57" name="Line 23"/>
            <p:cNvSpPr>
              <a:spLocks noChangeShapeType="1"/>
            </p:cNvSpPr>
            <p:nvPr/>
          </p:nvSpPr>
          <p:spPr bwMode="auto">
            <a:xfrm>
              <a:off x="468" y="1457"/>
              <a:ext cx="83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58" name="Line 24"/>
            <p:cNvSpPr>
              <a:spLocks noChangeShapeType="1"/>
            </p:cNvSpPr>
            <p:nvPr/>
          </p:nvSpPr>
          <p:spPr bwMode="auto">
            <a:xfrm>
              <a:off x="468" y="2095"/>
              <a:ext cx="83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59" name="Line 25"/>
            <p:cNvSpPr>
              <a:spLocks noChangeShapeType="1"/>
            </p:cNvSpPr>
            <p:nvPr/>
          </p:nvSpPr>
          <p:spPr bwMode="auto">
            <a:xfrm>
              <a:off x="135" y="205"/>
              <a:ext cx="3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0" name="Text Box 26"/>
            <p:cNvSpPr>
              <a:spLocks noChangeArrowheads="1"/>
            </p:cNvSpPr>
            <p:nvPr/>
          </p:nvSpPr>
          <p:spPr bwMode="auto">
            <a:xfrm>
              <a:off x="0" y="0"/>
              <a:ext cx="3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max</a:t>
              </a:r>
              <a:endParaRPr lang="zh-CN" altLang="en-US"/>
            </a:p>
          </p:txBody>
        </p:sp>
        <p:sp>
          <p:nvSpPr>
            <p:cNvPr id="57361" name="Text Box 27"/>
            <p:cNvSpPr>
              <a:spLocks noChangeArrowheads="1"/>
            </p:cNvSpPr>
            <p:nvPr/>
          </p:nvSpPr>
          <p:spPr bwMode="auto">
            <a:xfrm>
              <a:off x="99" y="155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57362" name="Text Box 28"/>
            <p:cNvSpPr>
              <a:spLocks noChangeArrowheads="1"/>
            </p:cNvSpPr>
            <p:nvPr/>
          </p:nvSpPr>
          <p:spPr bwMode="auto">
            <a:xfrm>
              <a:off x="781" y="1543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…...</a:t>
              </a:r>
              <a:endParaRPr lang="zh-CN" altLang="en-US"/>
            </a:p>
          </p:txBody>
        </p:sp>
        <p:sp>
          <p:nvSpPr>
            <p:cNvPr id="57363" name="Text Box 29"/>
            <p:cNvSpPr>
              <a:spLocks noChangeArrowheads="1"/>
            </p:cNvSpPr>
            <p:nvPr/>
          </p:nvSpPr>
          <p:spPr bwMode="auto">
            <a:xfrm>
              <a:off x="663" y="189"/>
              <a:ext cx="5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007A77"/>
                  </a:solidFill>
                  <a:sym typeface="Arial" pitchFamily="34" charset="0"/>
                </a:rPr>
                <a:t>指令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1</a:t>
              </a:r>
              <a:endParaRPr lang="zh-CN" altLang="en-US"/>
            </a:p>
          </p:txBody>
        </p:sp>
        <p:sp>
          <p:nvSpPr>
            <p:cNvPr id="57364" name="Text Box 30"/>
            <p:cNvSpPr>
              <a:spLocks noChangeArrowheads="1"/>
            </p:cNvSpPr>
            <p:nvPr/>
          </p:nvSpPr>
          <p:spPr bwMode="auto">
            <a:xfrm>
              <a:off x="670" y="396"/>
              <a:ext cx="5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007A77"/>
                  </a:solidFill>
                  <a:sym typeface="Arial" pitchFamily="34" charset="0"/>
                </a:rPr>
                <a:t>指令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</a:t>
              </a:r>
              <a:endParaRPr lang="zh-CN" altLang="en-US"/>
            </a:p>
          </p:txBody>
        </p:sp>
      </p:grpSp>
      <p:sp>
        <p:nvSpPr>
          <p:cNvPr id="57365" name="Rectangle 31"/>
          <p:cNvSpPr>
            <a:spLocks noChangeArrowheads="1"/>
          </p:cNvSpPr>
          <p:nvPr/>
        </p:nvSpPr>
        <p:spPr bwMode="auto">
          <a:xfrm>
            <a:off x="-101600" y="4437063"/>
            <a:ext cx="88265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/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函数指针变量赋值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: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如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p=max;</a:t>
            </a:r>
            <a:endParaRPr lang="en-US" sz="2000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57366" name="AutoShape 32"/>
          <p:cNvSpPr>
            <a:spLocks noChangeArrowheads="1"/>
          </p:cNvSpPr>
          <p:nvPr/>
        </p:nvSpPr>
        <p:spPr bwMode="auto">
          <a:xfrm>
            <a:off x="3613150" y="1854200"/>
            <a:ext cx="3267075" cy="495300"/>
          </a:xfrm>
          <a:prstGeom prst="wedgeRectCallout">
            <a:avLst>
              <a:gd name="adj1" fmla="val -48616"/>
              <a:gd name="adj2" fmla="val 74907"/>
            </a:avLst>
          </a:prstGeom>
          <a:solidFill>
            <a:srgbClr val="FF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函数返回值的数据类型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57367" name="AutoShape 33"/>
          <p:cNvSpPr>
            <a:spLocks noChangeArrowheads="1"/>
          </p:cNvSpPr>
          <p:nvPr/>
        </p:nvSpPr>
        <p:spPr bwMode="auto">
          <a:xfrm>
            <a:off x="2374900" y="3373438"/>
            <a:ext cx="4791075" cy="860425"/>
          </a:xfrm>
          <a:prstGeom prst="wedgeRectCallout">
            <a:avLst>
              <a:gd name="adj1" fmla="val 4861"/>
              <a:gd name="adj2" fmla="val -111333"/>
            </a:avLst>
          </a:prstGeom>
          <a:solidFill>
            <a:srgbClr val="FF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专门存放函数入口地址</a:t>
            </a:r>
          </a:p>
          <a:p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可指向返回值类型相同的不同函数</a:t>
            </a:r>
            <a:endParaRPr lang="zh-CN" altLang="en-US"/>
          </a:p>
        </p:txBody>
      </p:sp>
      <p:sp>
        <p:nvSpPr>
          <p:cNvPr id="57368" name="Rectangle 34"/>
          <p:cNvSpPr>
            <a:spLocks noChangeArrowheads="1"/>
          </p:cNvSpPr>
          <p:nvPr/>
        </p:nvSpPr>
        <p:spPr bwMode="auto">
          <a:xfrm>
            <a:off x="0" y="1700213"/>
            <a:ext cx="8566150" cy="151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r>
              <a:rPr lang="zh-CN" altLang="en-US" b="1">
                <a:solidFill>
                  <a:srgbClr val="007A77"/>
                </a:solidFill>
                <a:sym typeface="Arial" pitchFamily="34" charset="0"/>
              </a:rPr>
              <a:t>指向函数的指针变量</a:t>
            </a:r>
          </a:p>
          <a:p>
            <a:pPr lvl="2"/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pPr lvl="2"/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定义形式：  </a:t>
            </a:r>
            <a:r>
              <a:rPr lang="zh-CN" altLang="en-US">
                <a:solidFill>
                  <a:schemeClr val="tx2"/>
                </a:solidFill>
                <a:sym typeface="Arial" pitchFamily="34" charset="0"/>
              </a:rPr>
              <a:t>数据类型   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(</a:t>
            </a:r>
            <a:r>
              <a:rPr lang="en-US">
                <a:solidFill>
                  <a:schemeClr val="tx2"/>
                </a:solidFill>
                <a:sym typeface="Arial" pitchFamily="34" charset="0"/>
              </a:rPr>
              <a:t>*</a:t>
            </a:r>
            <a:r>
              <a:rPr lang="zh-CN" altLang="en-US">
                <a:solidFill>
                  <a:schemeClr val="tx2"/>
                </a:solidFill>
                <a:sym typeface="Arial" pitchFamily="34" charset="0"/>
              </a:rPr>
              <a:t>指针变量名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)</a:t>
            </a:r>
            <a:r>
              <a:rPr lang="en-US">
                <a:solidFill>
                  <a:schemeClr val="tx2"/>
                </a:solidFill>
                <a:sym typeface="Arial" pitchFamily="34" charset="0"/>
              </a:rPr>
              <a:t>( )</a:t>
            </a:r>
            <a:endParaRPr lang="zh-CN" altLang="en-US">
              <a:solidFill>
                <a:schemeClr val="tx2"/>
              </a:solidFill>
              <a:sym typeface="Arial" pitchFamily="34" charset="0"/>
            </a:endParaRPr>
          </a:p>
          <a:p>
            <a:pPr lvl="2"/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如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int  (*p)( );</a:t>
            </a:r>
          </a:p>
        </p:txBody>
      </p:sp>
      <p:sp>
        <p:nvSpPr>
          <p:cNvPr id="57369" name="Rectangle 36"/>
          <p:cNvSpPr>
            <a:spLocks noChangeArrowheads="1"/>
          </p:cNvSpPr>
          <p:nvPr/>
        </p:nvSpPr>
        <p:spPr bwMode="auto">
          <a:xfrm>
            <a:off x="565150" y="5143500"/>
            <a:ext cx="8426450" cy="130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2"/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函数调用形式：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c=max(a,b); </a:t>
            </a:r>
            <a:r>
              <a:rPr lang="en-US">
                <a:solidFill>
                  <a:srgbClr val="007A77"/>
                </a:solidFill>
                <a:sym typeface="Symbol" pitchFamily="18" charset="2"/>
              </a:rPr>
              <a:t>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c=</a:t>
            </a:r>
            <a:r>
              <a:rPr lang="en-US">
                <a:solidFill>
                  <a:schemeClr val="tx2"/>
                </a:solidFill>
                <a:sym typeface="Arial" pitchFamily="34" charset="0"/>
              </a:rPr>
              <a:t>(*p)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(a,b); 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pPr marL="0" lvl="2"/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对函数指针变量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p</a:t>
            </a:r>
            <a:r>
              <a:rPr lang="en-US">
                <a:solidFill>
                  <a:srgbClr val="007A77"/>
                </a:solidFill>
                <a:sym typeface="Symbol" pitchFamily="18" charset="2"/>
              </a:rPr>
              <a:t>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n, p++, p--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无意义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( )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不能省：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int (*p)()  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与 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int  *p()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不同，后者说明返回指针类型的函数</a:t>
            </a:r>
          </a:p>
          <a:p>
            <a:pPr marL="0" lvl="2"/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57370" name="Rectangle 45"/>
          <p:cNvSpPr>
            <a:spLocks noChangeArrowheads="1"/>
          </p:cNvSpPr>
          <p:nvPr/>
        </p:nvSpPr>
        <p:spPr bwMode="auto">
          <a:xfrm>
            <a:off x="1619250" y="188913"/>
            <a:ext cx="52578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sz="44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§8.5 </a:t>
            </a:r>
            <a:r>
              <a:rPr lang="zh-CN" altLang="en-US" sz="44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指针与函数</a:t>
            </a:r>
            <a:endParaRPr lang="zh-CN" altLang="en-US"/>
          </a:p>
        </p:txBody>
      </p:sp>
      <p:grpSp>
        <p:nvGrpSpPr>
          <p:cNvPr id="57371" name="Group 46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57372" name="Text Box 47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57373" name="Freeform 48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7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57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7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7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7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73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73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73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73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65" grpId="0" build="p" bldLvl="5" autoUpdateAnimBg="0"/>
      <p:bldP spid="57366" grpId="0" bldLvl="0" animBg="1" autoUpdateAnimBg="0"/>
      <p:bldP spid="57367" grpId="0" bldLvl="0" animBg="1" autoUpdateAnimBg="0"/>
      <p:bldP spid="57369" grpId="0" build="p" bldLvl="5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6AC67A2F-E760-4AB2-9170-6AA7ACD8A18D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52</a:t>
            </a:fld>
            <a:endParaRPr lang="en-US" sz="1800">
              <a:sym typeface="Arial" pitchFamily="34" charset="0"/>
            </a:endParaRPr>
          </a:p>
        </p:txBody>
      </p:sp>
      <p:grpSp>
        <p:nvGrpSpPr>
          <p:cNvPr id="58371" name="Group 6"/>
          <p:cNvGrpSpPr>
            <a:grpSpLocks/>
          </p:cNvGrpSpPr>
          <p:nvPr/>
        </p:nvGrpSpPr>
        <p:grpSpPr bwMode="auto">
          <a:xfrm>
            <a:off x="0" y="6543675"/>
            <a:ext cx="4797425" cy="314325"/>
            <a:chOff x="0" y="0"/>
            <a:chExt cx="3022" cy="198"/>
          </a:xfrm>
        </p:grpSpPr>
        <p:grpSp>
          <p:nvGrpSpPr>
            <p:cNvPr id="58372" name="Group 7"/>
            <p:cNvGrpSpPr>
              <a:grpSpLocks/>
            </p:cNvGrpSpPr>
            <p:nvPr/>
          </p:nvGrpSpPr>
          <p:grpSpPr bwMode="auto">
            <a:xfrm flipH="1">
              <a:off x="0" y="0"/>
              <a:ext cx="3022" cy="190"/>
              <a:chOff x="0" y="0"/>
              <a:chExt cx="3116" cy="190"/>
            </a:xfrm>
          </p:grpSpPr>
          <p:sp>
            <p:nvSpPr>
              <p:cNvPr id="58373" name="Rectangle 8"/>
              <p:cNvSpPr>
                <a:spLocks noChangeArrowheads="1"/>
              </p:cNvSpPr>
              <p:nvPr/>
            </p:nvSpPr>
            <p:spPr bwMode="auto">
              <a:xfrm>
                <a:off x="192" y="2"/>
                <a:ext cx="2924" cy="188"/>
              </a:xfrm>
              <a:prstGeom prst="rect">
                <a:avLst/>
              </a:prstGeom>
              <a:solidFill>
                <a:srgbClr val="008000"/>
              </a:solidFill>
              <a:ln w="9525" cmpd="sng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58374" name="AutoShape 9"/>
              <p:cNvSpPr>
                <a:spLocks noChangeArrowheads="1"/>
              </p:cNvSpPr>
              <p:nvPr/>
            </p:nvSpPr>
            <p:spPr bwMode="auto">
              <a:xfrm flipH="1">
                <a:off x="0" y="0"/>
                <a:ext cx="187" cy="190"/>
              </a:xfrm>
              <a:prstGeom prst="rtTriangle">
                <a:avLst/>
              </a:prstGeom>
              <a:solidFill>
                <a:srgbClr val="008000"/>
              </a:solidFill>
              <a:ln w="9525" cmpd="sng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</p:grpSp>
        <p:sp>
          <p:nvSpPr>
            <p:cNvPr id="58375" name="Text Box 10"/>
            <p:cNvSpPr>
              <a:spLocks noChangeArrowheads="1"/>
            </p:cNvSpPr>
            <p:nvPr/>
          </p:nvSpPr>
          <p:spPr bwMode="auto">
            <a:xfrm>
              <a:off x="168" y="0"/>
              <a:ext cx="2549" cy="198"/>
            </a:xfrm>
            <a:prstGeom prst="rect">
              <a:avLst/>
            </a:prstGeom>
            <a:solidFill>
              <a:srgbClr val="008000"/>
            </a:solidFill>
            <a:ln w="9525" cmpd="sng">
              <a:solidFill>
                <a:srgbClr val="008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ea typeface="楷体_GB2312" pitchFamily="1" charset="-122"/>
                </a:rPr>
                <a:t>西安电子科技大学  </a:t>
              </a:r>
              <a:r>
                <a:rPr lang="en-US" sz="1400" b="1">
                  <a:solidFill>
                    <a:schemeClr val="bg1"/>
                  </a:solidFill>
                  <a:ea typeface="楷体_GB2312" pitchFamily="1" charset="-122"/>
                </a:rPr>
                <a:t>Xidian University</a:t>
              </a:r>
              <a:endParaRPr lang="zh-CN" altLang="en-US"/>
            </a:p>
          </p:txBody>
        </p:sp>
      </p:grpSp>
      <p:sp>
        <p:nvSpPr>
          <p:cNvPr id="58376" name="Text Box 17"/>
          <p:cNvSpPr>
            <a:spLocks noChangeArrowheads="1"/>
          </p:cNvSpPr>
          <p:nvPr/>
        </p:nvSpPr>
        <p:spPr bwMode="auto">
          <a:xfrm>
            <a:off x="300038" y="800100"/>
            <a:ext cx="795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例  用函数指针变量作参数，求最大值、最小值和两数之和</a:t>
            </a:r>
            <a:endParaRPr lang="zh-CN" altLang="en-US"/>
          </a:p>
        </p:txBody>
      </p:sp>
      <p:grpSp>
        <p:nvGrpSpPr>
          <p:cNvPr id="58377" name="Group 18"/>
          <p:cNvGrpSpPr>
            <a:grpSpLocks/>
          </p:cNvGrpSpPr>
          <p:nvPr/>
        </p:nvGrpSpPr>
        <p:grpSpPr bwMode="auto">
          <a:xfrm>
            <a:off x="441325" y="1320800"/>
            <a:ext cx="7646988" cy="5241925"/>
            <a:chOff x="0" y="0"/>
            <a:chExt cx="4817" cy="3302"/>
          </a:xfrm>
        </p:grpSpPr>
        <p:sp>
          <p:nvSpPr>
            <p:cNvPr id="58378" name="Text Box 19"/>
            <p:cNvSpPr>
              <a:spLocks noChangeArrowheads="1"/>
            </p:cNvSpPr>
            <p:nvPr/>
          </p:nvSpPr>
          <p:spPr bwMode="auto">
            <a:xfrm>
              <a:off x="0" y="0"/>
              <a:ext cx="2923" cy="3302"/>
            </a:xfrm>
            <a:prstGeom prst="rect">
              <a:avLst/>
            </a:prstGeom>
            <a:solidFill>
              <a:srgbClr val="E1FFF7"/>
            </a:solidFill>
            <a:ln w="38100" cmpd="sng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void main()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{  int a,b,max(int,int),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            min(int,int),add(int,int);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    void process(int,int,int (*fun)());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    scanf("%d,%d",&amp;a,&amp;b);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    process(a,b,</a:t>
              </a:r>
              <a:r>
                <a:rPr lang="en-US">
                  <a:solidFill>
                    <a:srgbClr val="0000FF"/>
                  </a:solidFill>
                  <a:sym typeface="Arial" pitchFamily="34" charset="0"/>
                </a:rPr>
                <a:t>max</a:t>
              </a:r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);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    process(a,b,</a:t>
              </a:r>
              <a:r>
                <a:rPr lang="en-US">
                  <a:solidFill>
                    <a:srgbClr val="339933"/>
                  </a:solidFill>
                  <a:sym typeface="Arial" pitchFamily="34" charset="0"/>
                </a:rPr>
                <a:t>min</a:t>
              </a:r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);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    process(a,b,</a:t>
              </a:r>
              <a:r>
                <a:rPr lang="en-US">
                  <a:solidFill>
                    <a:srgbClr val="FF9900"/>
                  </a:solidFill>
                  <a:sym typeface="Arial" pitchFamily="34" charset="0"/>
                </a:rPr>
                <a:t>add</a:t>
              </a:r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);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}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chemeClr val="accent2"/>
                  </a:solidFill>
                  <a:sym typeface="Arial" pitchFamily="34" charset="0"/>
                </a:rPr>
                <a:t>void process(int x,int y,</a:t>
              </a:r>
              <a:r>
                <a:rPr lang="en-US" b="1">
                  <a:solidFill>
                    <a:schemeClr val="accent2"/>
                  </a:solidFill>
                  <a:sym typeface="Arial" pitchFamily="34" charset="0"/>
                </a:rPr>
                <a:t>int</a:t>
              </a:r>
              <a:r>
                <a:rPr lang="en-US">
                  <a:solidFill>
                    <a:schemeClr val="accent2"/>
                  </a:solidFill>
                  <a:sym typeface="Arial" pitchFamily="34" charset="0"/>
                </a:rPr>
                <a:t> </a:t>
              </a:r>
              <a:r>
                <a:rPr lang="en-US" b="1">
                  <a:solidFill>
                    <a:schemeClr val="accent2"/>
                  </a:solidFill>
                  <a:sym typeface="Arial" pitchFamily="34" charset="0"/>
                </a:rPr>
                <a:t>(*fun)())</a:t>
              </a:r>
              <a:endParaRPr lang="en-US" b="1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{  int result;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    result</a:t>
              </a:r>
              <a:r>
                <a:rPr lang="en-US">
                  <a:solidFill>
                    <a:schemeClr val="accent2"/>
                  </a:solidFill>
                  <a:sym typeface="Arial" pitchFamily="34" charset="0"/>
                </a:rPr>
                <a:t>=(*fun)(x,y);</a:t>
              </a:r>
              <a:endParaRPr 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    printf("%d\n",result);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}</a:t>
              </a:r>
              <a:endParaRPr lang="zh-CN" altLang="en-US"/>
            </a:p>
          </p:txBody>
        </p:sp>
        <p:sp>
          <p:nvSpPr>
            <p:cNvPr id="58379" name="Text Box 20"/>
            <p:cNvSpPr>
              <a:spLocks noChangeArrowheads="1"/>
            </p:cNvSpPr>
            <p:nvPr/>
          </p:nvSpPr>
          <p:spPr bwMode="auto">
            <a:xfrm>
              <a:off x="3120" y="8"/>
              <a:ext cx="1697" cy="2842"/>
            </a:xfrm>
            <a:prstGeom prst="rect">
              <a:avLst/>
            </a:prstGeom>
            <a:solidFill>
              <a:srgbClr val="E1FFF7"/>
            </a:solidFill>
            <a:ln w="38100" cmpd="sng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  <a:sym typeface="Arial" pitchFamily="34" charset="0"/>
                </a:rPr>
                <a:t>int max(int x,int y)</a:t>
              </a:r>
              <a:endParaRPr 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{   printf(“max=”);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     return(x&gt;y?x:y);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}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00FF"/>
                  </a:solidFill>
                  <a:sym typeface="Arial" pitchFamily="34" charset="0"/>
                </a:rPr>
                <a:t>int min(int x,int y)</a:t>
              </a:r>
              <a:endParaRPr 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{    printf(“min=”);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      return(x&lt;y?x:y);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}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00FF"/>
                  </a:solidFill>
                  <a:sym typeface="Arial" pitchFamily="34" charset="0"/>
                </a:rPr>
                <a:t>int add(int x,int y)</a:t>
              </a:r>
              <a:endParaRPr 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{   printf(“sum=”);  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     return(x+y);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}</a:t>
              </a:r>
              <a:endParaRPr lang="zh-CN" altLang="en-US"/>
            </a:p>
          </p:txBody>
        </p:sp>
      </p:grpSp>
      <p:grpSp>
        <p:nvGrpSpPr>
          <p:cNvPr id="58380" name="Group 24"/>
          <p:cNvGrpSpPr>
            <a:grpSpLocks/>
          </p:cNvGrpSpPr>
          <p:nvPr/>
        </p:nvGrpSpPr>
        <p:grpSpPr bwMode="auto">
          <a:xfrm>
            <a:off x="2933700" y="3219450"/>
            <a:ext cx="2533650" cy="2362200"/>
            <a:chOff x="0" y="0"/>
            <a:chExt cx="1596" cy="1488"/>
          </a:xfrm>
        </p:grpSpPr>
        <p:sp>
          <p:nvSpPr>
            <p:cNvPr id="58381" name="Line 25"/>
            <p:cNvSpPr>
              <a:spLocks noChangeShapeType="1"/>
            </p:cNvSpPr>
            <p:nvPr/>
          </p:nvSpPr>
          <p:spPr bwMode="auto">
            <a:xfrm>
              <a:off x="0" y="432"/>
              <a:ext cx="576" cy="576"/>
            </a:xfrm>
            <a:prstGeom prst="line">
              <a:avLst/>
            </a:prstGeom>
            <a:noFill/>
            <a:ln w="38100" cmpd="sng">
              <a:solidFill>
                <a:srgbClr val="339933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382" name="Line 26"/>
            <p:cNvSpPr>
              <a:spLocks noChangeShapeType="1"/>
            </p:cNvSpPr>
            <p:nvPr/>
          </p:nvSpPr>
          <p:spPr bwMode="auto">
            <a:xfrm flipV="1">
              <a:off x="216" y="0"/>
              <a:ext cx="1380" cy="1488"/>
            </a:xfrm>
            <a:prstGeom prst="line">
              <a:avLst/>
            </a:prstGeom>
            <a:noFill/>
            <a:ln w="38100" cmpd="sng">
              <a:solidFill>
                <a:srgbClr val="339933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8383" name="Group 27"/>
          <p:cNvGrpSpPr>
            <a:grpSpLocks/>
          </p:cNvGrpSpPr>
          <p:nvPr/>
        </p:nvGrpSpPr>
        <p:grpSpPr bwMode="auto">
          <a:xfrm>
            <a:off x="2838450" y="4171950"/>
            <a:ext cx="2781300" cy="1447800"/>
            <a:chOff x="0" y="0"/>
            <a:chExt cx="1752" cy="912"/>
          </a:xfrm>
        </p:grpSpPr>
        <p:sp>
          <p:nvSpPr>
            <p:cNvPr id="58384" name="Line 28"/>
            <p:cNvSpPr>
              <a:spLocks noChangeShapeType="1"/>
            </p:cNvSpPr>
            <p:nvPr/>
          </p:nvSpPr>
          <p:spPr bwMode="auto">
            <a:xfrm>
              <a:off x="0" y="0"/>
              <a:ext cx="792" cy="384"/>
            </a:xfrm>
            <a:prstGeom prst="line">
              <a:avLst/>
            </a:prstGeom>
            <a:noFill/>
            <a:ln w="38100" cmpd="sng">
              <a:solidFill>
                <a:srgbClr val="FF99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385" name="Line 29"/>
            <p:cNvSpPr>
              <a:spLocks noChangeShapeType="1"/>
            </p:cNvSpPr>
            <p:nvPr/>
          </p:nvSpPr>
          <p:spPr bwMode="auto">
            <a:xfrm flipV="1">
              <a:off x="276" y="300"/>
              <a:ext cx="1476" cy="612"/>
            </a:xfrm>
            <a:prstGeom prst="line">
              <a:avLst/>
            </a:prstGeom>
            <a:noFill/>
            <a:ln w="38100" cmpd="sng">
              <a:solidFill>
                <a:srgbClr val="FF99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8386" name="Rectangle 31"/>
          <p:cNvSpPr>
            <a:spLocks noChangeArrowheads="1"/>
          </p:cNvSpPr>
          <p:nvPr/>
        </p:nvSpPr>
        <p:spPr bwMode="auto">
          <a:xfrm>
            <a:off x="0" y="188913"/>
            <a:ext cx="65532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rgbClr val="9900CC"/>
              </a:buClr>
              <a:buSzPct val="90000"/>
              <a:buFont typeface="Wingdings" pitchFamily="2" charset="2"/>
              <a:buChar char=""/>
            </a:pPr>
            <a:r>
              <a:rPr 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 </a:t>
            </a: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用函数指针变量作函数参数</a:t>
            </a:r>
            <a:endParaRPr lang="zh-CN" altLang="en-US"/>
          </a:p>
        </p:txBody>
      </p:sp>
      <p:grpSp>
        <p:nvGrpSpPr>
          <p:cNvPr id="58387" name="Group 3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58388" name="Text Box 3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58389" name="Freeform 3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8390" name="Group 21"/>
          <p:cNvGrpSpPr>
            <a:grpSpLocks/>
          </p:cNvGrpSpPr>
          <p:nvPr/>
        </p:nvGrpSpPr>
        <p:grpSpPr bwMode="auto">
          <a:xfrm>
            <a:off x="2914650" y="1657350"/>
            <a:ext cx="2571750" cy="3962400"/>
            <a:chOff x="0" y="0"/>
            <a:chExt cx="1620" cy="2496"/>
          </a:xfrm>
        </p:grpSpPr>
        <p:sp>
          <p:nvSpPr>
            <p:cNvPr id="58391" name="Line 22"/>
            <p:cNvSpPr>
              <a:spLocks noChangeShapeType="1"/>
            </p:cNvSpPr>
            <p:nvPr/>
          </p:nvSpPr>
          <p:spPr bwMode="auto">
            <a:xfrm>
              <a:off x="0" y="1176"/>
              <a:ext cx="792" cy="792"/>
            </a:xfrm>
            <a:prstGeom prst="line">
              <a:avLst/>
            </a:prstGeom>
            <a:noFill/>
            <a:ln w="38100" cmpd="sng">
              <a:solidFill>
                <a:srgbClr val="0000FF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392" name="Line 23"/>
            <p:cNvSpPr>
              <a:spLocks noChangeShapeType="1"/>
            </p:cNvSpPr>
            <p:nvPr/>
          </p:nvSpPr>
          <p:spPr bwMode="auto">
            <a:xfrm flipV="1">
              <a:off x="240" y="0"/>
              <a:ext cx="1380" cy="2496"/>
            </a:xfrm>
            <a:prstGeom prst="line">
              <a:avLst/>
            </a:prstGeom>
            <a:noFill/>
            <a:ln w="38100" cmpd="sng">
              <a:solidFill>
                <a:srgbClr val="0000FF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583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583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583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5"/>
          <p:cNvSpPr>
            <a:spLocks noChangeArrowheads="1"/>
          </p:cNvSpPr>
          <p:nvPr/>
        </p:nvSpPr>
        <p:spPr bwMode="auto">
          <a:xfrm>
            <a:off x="250825" y="1844675"/>
            <a:ext cx="86360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44513" indent="87313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</a:pPr>
            <a:r>
              <a:rPr lang="zh-CN" altLang="en-US" b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函数定义形式：</a:t>
            </a:r>
          </a:p>
          <a:p>
            <a:pPr marL="1497013" lvl="2" indent="-220663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None/>
            </a:pPr>
            <a:r>
              <a:rPr lang="zh-CN" altLang="en-US" b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     </a:t>
            </a:r>
            <a:r>
              <a:rPr lang="zh-CN" altLang="en-US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类型标识符    </a:t>
            </a:r>
            <a:r>
              <a:rPr lang="zh-CN" altLang="en-US" b="1">
                <a:solidFill>
                  <a:schemeClr val="accent2"/>
                </a:solidFill>
                <a:latin typeface="Arial" pitchFamily="34" charset="0"/>
                <a:sym typeface="Arial" pitchFamily="34" charset="0"/>
              </a:rPr>
              <a:t>*</a:t>
            </a:r>
            <a:r>
              <a:rPr lang="zh-CN" altLang="en-US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函数名</a:t>
            </a:r>
            <a:r>
              <a:rPr lang="en-US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(</a:t>
            </a:r>
            <a:r>
              <a:rPr lang="zh-CN" altLang="en-US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参数表</a:t>
            </a:r>
            <a:r>
              <a:rPr lang="en-US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)</a:t>
            </a:r>
            <a:endParaRPr lang="zh-CN" altLang="en-US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  <a:p>
            <a:pPr marL="1497013" lvl="2" indent="-220663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None/>
            </a:pPr>
            <a:r>
              <a:rPr lang="zh-CN" altLang="en-US" b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例   </a:t>
            </a:r>
            <a:r>
              <a:rPr lang="en-US" b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int  *f(int  x, int y)</a:t>
            </a:r>
            <a:endParaRPr lang="en-US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59395" name="Rectangle 56"/>
          <p:cNvSpPr>
            <a:spLocks noChangeArrowheads="1"/>
          </p:cNvSpPr>
          <p:nvPr/>
        </p:nvSpPr>
        <p:spPr bwMode="auto">
          <a:xfrm>
            <a:off x="0" y="620713"/>
            <a:ext cx="65532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rgbClr val="9900CC"/>
              </a:buClr>
              <a:buSzPct val="90000"/>
              <a:buFont typeface="Wingdings" pitchFamily="2" charset="2"/>
              <a:buChar char=""/>
            </a:pPr>
            <a:r>
              <a:rPr 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 </a:t>
            </a: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返回指针值的函数</a:t>
            </a:r>
            <a:endParaRPr lang="zh-CN" altLang="en-US"/>
          </a:p>
        </p:txBody>
      </p:sp>
      <p:grpSp>
        <p:nvGrpSpPr>
          <p:cNvPr id="59396" name="Group 57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59397" name="Text Box 58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59398" name="Freeform 59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9399" name="AutoShape 17"/>
          <p:cNvSpPr>
            <a:spLocks noChangeArrowheads="1"/>
          </p:cNvSpPr>
          <p:nvPr/>
        </p:nvSpPr>
        <p:spPr bwMode="auto">
          <a:xfrm>
            <a:off x="1189038" y="4076700"/>
            <a:ext cx="4525962" cy="1065213"/>
          </a:xfrm>
          <a:prstGeom prst="cloudCallout">
            <a:avLst>
              <a:gd name="adj1" fmla="val -56324"/>
              <a:gd name="adj2" fmla="val -43088"/>
            </a:avLst>
          </a:prstGeom>
          <a:noFill/>
          <a:ln w="38100" cmpd="sng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b="1">
                <a:solidFill>
                  <a:srgbClr val="007A77"/>
                </a:solidFill>
                <a:sym typeface="Arial" pitchFamily="34" charset="0"/>
              </a:rPr>
              <a:t>不能返回</a:t>
            </a:r>
            <a:r>
              <a:rPr lang="zh-CN" altLang="en-US" sz="2000" b="1">
                <a:solidFill>
                  <a:srgbClr val="0000FF"/>
                </a:solidFill>
                <a:sym typeface="Arial" pitchFamily="34" charset="0"/>
              </a:rPr>
              <a:t>形参</a:t>
            </a:r>
            <a:r>
              <a:rPr lang="zh-CN" altLang="en-US" sz="2000" b="1">
                <a:solidFill>
                  <a:srgbClr val="007A77"/>
                </a:solidFill>
                <a:sym typeface="Arial" pitchFamily="34" charset="0"/>
              </a:rPr>
              <a:t>或</a:t>
            </a:r>
            <a:r>
              <a:rPr lang="zh-CN" altLang="en-US" sz="2000" b="1">
                <a:solidFill>
                  <a:srgbClr val="0000FF"/>
                </a:solidFill>
                <a:sym typeface="Arial" pitchFamily="34" charset="0"/>
              </a:rPr>
              <a:t>局部变量</a:t>
            </a:r>
            <a:endParaRPr lang="zh-CN" altLang="en-US" sz="2000" b="1">
              <a:solidFill>
                <a:schemeClr val="accent2"/>
              </a:solidFill>
              <a:sym typeface="Arial" pitchFamily="34" charset="0"/>
            </a:endParaRPr>
          </a:p>
          <a:p>
            <a:pPr algn="ctr"/>
            <a:r>
              <a:rPr lang="zh-CN" altLang="en-US" sz="2000" b="1">
                <a:solidFill>
                  <a:srgbClr val="007A77"/>
                </a:solidFill>
                <a:sym typeface="Arial" pitchFamily="34" charset="0"/>
              </a:rPr>
              <a:t>的</a:t>
            </a:r>
            <a:r>
              <a:rPr lang="zh-CN" altLang="en-US" sz="2000" b="1">
                <a:solidFill>
                  <a:schemeClr val="accent2"/>
                </a:solidFill>
                <a:sym typeface="Arial" pitchFamily="34" charset="0"/>
              </a:rPr>
              <a:t>地址</a:t>
            </a:r>
            <a:r>
              <a:rPr lang="zh-CN" altLang="en-US" sz="2000" b="1">
                <a:solidFill>
                  <a:srgbClr val="007A77"/>
                </a:solidFill>
                <a:sym typeface="Arial" pitchFamily="34" charset="0"/>
              </a:rPr>
              <a:t>作函数返回值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9" grpId="0" bldLvl="0" animBg="1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16"/>
          <p:cNvSpPr>
            <a:spLocks noChangeArrowheads="1"/>
          </p:cNvSpPr>
          <p:nvPr/>
        </p:nvSpPr>
        <p:spPr bwMode="auto">
          <a:xfrm>
            <a:off x="528638" y="4556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grpSp>
        <p:nvGrpSpPr>
          <p:cNvPr id="60419" name="Group 18"/>
          <p:cNvGrpSpPr>
            <a:grpSpLocks/>
          </p:cNvGrpSpPr>
          <p:nvPr/>
        </p:nvGrpSpPr>
        <p:grpSpPr bwMode="auto">
          <a:xfrm>
            <a:off x="927100" y="1041400"/>
            <a:ext cx="2768600" cy="5073650"/>
            <a:chOff x="0" y="0"/>
            <a:chExt cx="1744" cy="3196"/>
          </a:xfrm>
        </p:grpSpPr>
        <p:sp>
          <p:nvSpPr>
            <p:cNvPr id="60420" name="Text Box 19"/>
            <p:cNvSpPr>
              <a:spLocks noChangeArrowheads="1"/>
            </p:cNvSpPr>
            <p:nvPr/>
          </p:nvSpPr>
          <p:spPr bwMode="auto">
            <a:xfrm>
              <a:off x="0" y="1504"/>
              <a:ext cx="1706" cy="1692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sym typeface="Arial" pitchFamily="34" charset="0"/>
                </a:rPr>
                <a:t>int *</a:t>
              </a:r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f1(int *x,int *y)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{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    if(*x&gt;*y)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	return  </a:t>
              </a:r>
              <a:r>
                <a:rPr lang="en-US">
                  <a:solidFill>
                    <a:srgbClr val="0000FF"/>
                  </a:solidFill>
                  <a:sym typeface="Arial" pitchFamily="34" charset="0"/>
                </a:rPr>
                <a:t>x</a:t>
              </a:r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;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    else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	return  </a:t>
              </a:r>
              <a:r>
                <a:rPr lang="en-US">
                  <a:solidFill>
                    <a:srgbClr val="0000FF"/>
                  </a:solidFill>
                  <a:sym typeface="Arial" pitchFamily="34" charset="0"/>
                </a:rPr>
                <a:t>y</a:t>
              </a:r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;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}</a:t>
              </a:r>
              <a:endParaRPr lang="zh-CN" altLang="en-US"/>
            </a:p>
          </p:txBody>
        </p:sp>
        <p:sp>
          <p:nvSpPr>
            <p:cNvPr id="60421" name="Text Box 20"/>
            <p:cNvSpPr>
              <a:spLocks noChangeArrowheads="1"/>
            </p:cNvSpPr>
            <p:nvPr/>
          </p:nvSpPr>
          <p:spPr bwMode="auto">
            <a:xfrm>
              <a:off x="4" y="0"/>
              <a:ext cx="1740" cy="1462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void main()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{   int a=2,b=3;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    int *p;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    </a:t>
              </a:r>
              <a:r>
                <a:rPr lang="en-US">
                  <a:solidFill>
                    <a:schemeClr val="accent2"/>
                  </a:solidFill>
                  <a:sym typeface="Arial" pitchFamily="34" charset="0"/>
                </a:rPr>
                <a:t>p=f1(&amp;a, &amp;b);</a:t>
              </a:r>
              <a:endParaRPr 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    printf("%d\n",*p);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}</a:t>
              </a:r>
              <a:endParaRPr lang="zh-CN" altLang="en-US"/>
            </a:p>
          </p:txBody>
        </p:sp>
      </p:grpSp>
      <p:grpSp>
        <p:nvGrpSpPr>
          <p:cNvPr id="60422" name="Group 21"/>
          <p:cNvGrpSpPr>
            <a:grpSpLocks/>
          </p:cNvGrpSpPr>
          <p:nvPr/>
        </p:nvGrpSpPr>
        <p:grpSpPr bwMode="auto">
          <a:xfrm>
            <a:off x="5010150" y="1279525"/>
            <a:ext cx="2617788" cy="4625975"/>
            <a:chOff x="0" y="0"/>
            <a:chExt cx="1649" cy="2914"/>
          </a:xfrm>
        </p:grpSpPr>
        <p:sp>
          <p:nvSpPr>
            <p:cNvPr id="60423" name="Text Box 22"/>
            <p:cNvSpPr>
              <a:spLocks noChangeArrowheads="1"/>
            </p:cNvSpPr>
            <p:nvPr/>
          </p:nvSpPr>
          <p:spPr bwMode="auto">
            <a:xfrm>
              <a:off x="179" y="1784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0424" name="Freeform 23"/>
            <p:cNvSpPr>
              <a:spLocks/>
            </p:cNvSpPr>
            <p:nvPr/>
          </p:nvSpPr>
          <p:spPr bwMode="auto">
            <a:xfrm>
              <a:off x="426" y="2558"/>
              <a:ext cx="1211" cy="356"/>
            </a:xfrm>
            <a:custGeom>
              <a:avLst/>
              <a:gdLst>
                <a:gd name="T0" fmla="*/ 0 w 1211"/>
                <a:gd name="T1" fmla="*/ 163 h 456"/>
                <a:gd name="T2" fmla="*/ 500 w 1211"/>
                <a:gd name="T3" fmla="*/ 41 h 456"/>
                <a:gd name="T4" fmla="*/ 1089 w 1211"/>
                <a:gd name="T5" fmla="*/ 408 h 456"/>
                <a:gd name="T6" fmla="*/ 1211 w 1211"/>
                <a:gd name="T7" fmla="*/ 330 h 456"/>
                <a:gd name="T8" fmla="*/ 0 w 1211"/>
                <a:gd name="T9" fmla="*/ 0 h 456"/>
                <a:gd name="T10" fmla="*/ 1211 w 1211"/>
                <a:gd name="T11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25" name="Freeform 24"/>
            <p:cNvSpPr>
              <a:spLocks/>
            </p:cNvSpPr>
            <p:nvPr/>
          </p:nvSpPr>
          <p:spPr bwMode="auto">
            <a:xfrm>
              <a:off x="427" y="2212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w 1212"/>
                <a:gd name="T21" fmla="*/ 0 h 672"/>
                <a:gd name="T22" fmla="*/ 1212 w 1212"/>
                <a:gd name="T23" fmla="*/ 67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26" name="Rectangle 25"/>
            <p:cNvSpPr>
              <a:spLocks noChangeArrowheads="1"/>
            </p:cNvSpPr>
            <p:nvPr/>
          </p:nvSpPr>
          <p:spPr bwMode="auto">
            <a:xfrm>
              <a:off x="426" y="0"/>
              <a:ext cx="1211" cy="2212"/>
            </a:xfrm>
            <a:prstGeom prst="rect">
              <a:avLst/>
            </a:prstGeom>
            <a:solidFill>
              <a:srgbClr val="DDDDDD"/>
            </a:solidFill>
            <a:ln w="38100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0427" name="Line 26"/>
            <p:cNvSpPr>
              <a:spLocks noChangeShapeType="1"/>
            </p:cNvSpPr>
            <p:nvPr/>
          </p:nvSpPr>
          <p:spPr bwMode="auto">
            <a:xfrm>
              <a:off x="438" y="438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28" name="Line 27"/>
            <p:cNvSpPr>
              <a:spLocks noChangeShapeType="1"/>
            </p:cNvSpPr>
            <p:nvPr/>
          </p:nvSpPr>
          <p:spPr bwMode="auto">
            <a:xfrm>
              <a:off x="438" y="694"/>
              <a:ext cx="1211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29" name="Line 28"/>
            <p:cNvSpPr>
              <a:spLocks noChangeShapeType="1"/>
            </p:cNvSpPr>
            <p:nvPr/>
          </p:nvSpPr>
          <p:spPr bwMode="auto">
            <a:xfrm>
              <a:off x="438" y="927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30" name="Line 29"/>
            <p:cNvSpPr>
              <a:spLocks noChangeShapeType="1"/>
            </p:cNvSpPr>
            <p:nvPr/>
          </p:nvSpPr>
          <p:spPr bwMode="auto">
            <a:xfrm>
              <a:off x="438" y="1182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31" name="Line 30"/>
            <p:cNvSpPr>
              <a:spLocks noChangeShapeType="1"/>
            </p:cNvSpPr>
            <p:nvPr/>
          </p:nvSpPr>
          <p:spPr bwMode="auto">
            <a:xfrm>
              <a:off x="426" y="1440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32" name="Line 31"/>
            <p:cNvSpPr>
              <a:spLocks noChangeShapeType="1"/>
            </p:cNvSpPr>
            <p:nvPr/>
          </p:nvSpPr>
          <p:spPr bwMode="auto">
            <a:xfrm>
              <a:off x="438" y="1982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33" name="Line 32"/>
            <p:cNvSpPr>
              <a:spLocks noChangeShapeType="1"/>
            </p:cNvSpPr>
            <p:nvPr/>
          </p:nvSpPr>
          <p:spPr bwMode="auto">
            <a:xfrm>
              <a:off x="426" y="2221"/>
              <a:ext cx="1" cy="456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34" name="Line 33"/>
            <p:cNvSpPr>
              <a:spLocks noChangeShapeType="1"/>
            </p:cNvSpPr>
            <p:nvPr/>
          </p:nvSpPr>
          <p:spPr bwMode="auto">
            <a:xfrm>
              <a:off x="1637" y="2221"/>
              <a:ext cx="1" cy="60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35" name="Text Box 34"/>
            <p:cNvSpPr>
              <a:spLocks noChangeArrowheads="1"/>
            </p:cNvSpPr>
            <p:nvPr/>
          </p:nvSpPr>
          <p:spPr bwMode="auto">
            <a:xfrm>
              <a:off x="916" y="2263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…...</a:t>
              </a:r>
              <a:endParaRPr lang="zh-CN" altLang="en-US"/>
            </a:p>
          </p:txBody>
        </p:sp>
        <p:sp>
          <p:nvSpPr>
            <p:cNvPr id="60436" name="Line 35"/>
            <p:cNvSpPr>
              <a:spLocks noChangeShapeType="1"/>
            </p:cNvSpPr>
            <p:nvPr/>
          </p:nvSpPr>
          <p:spPr bwMode="auto">
            <a:xfrm>
              <a:off x="438" y="1704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0437" name="Group 36"/>
            <p:cNvGrpSpPr>
              <a:grpSpLocks/>
            </p:cNvGrpSpPr>
            <p:nvPr/>
          </p:nvGrpSpPr>
          <p:grpSpPr bwMode="auto">
            <a:xfrm>
              <a:off x="0" y="328"/>
              <a:ext cx="472" cy="1464"/>
              <a:chOff x="0" y="0"/>
              <a:chExt cx="472" cy="1464"/>
            </a:xfrm>
          </p:grpSpPr>
          <p:sp>
            <p:nvSpPr>
              <p:cNvPr id="60438" name="Text Box 37"/>
              <p:cNvSpPr>
                <a:spLocks noChangeArrowheads="1"/>
              </p:cNvSpPr>
              <p:nvPr/>
            </p:nvSpPr>
            <p:spPr bwMode="auto">
              <a:xfrm>
                <a:off x="18" y="0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2000</a:t>
                </a:r>
                <a:endParaRPr lang="zh-CN" altLang="en-US"/>
              </a:p>
            </p:txBody>
          </p:sp>
          <p:sp>
            <p:nvSpPr>
              <p:cNvPr id="60439" name="Text Box 38"/>
              <p:cNvSpPr>
                <a:spLocks noChangeArrowheads="1"/>
              </p:cNvSpPr>
              <p:nvPr/>
            </p:nvSpPr>
            <p:spPr bwMode="auto">
              <a:xfrm>
                <a:off x="19" y="971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2008</a:t>
                </a:r>
                <a:endParaRPr lang="en-US" sz="2000">
                  <a:solidFill>
                    <a:srgbClr val="336600"/>
                  </a:solidFill>
                  <a:sym typeface="Arial" pitchFamily="34" charset="0"/>
                </a:endParaRPr>
              </a:p>
            </p:txBody>
          </p:sp>
          <p:sp>
            <p:nvSpPr>
              <p:cNvPr id="60440" name="Text Box 39"/>
              <p:cNvSpPr>
                <a:spLocks noChangeArrowheads="1"/>
              </p:cNvSpPr>
              <p:nvPr/>
            </p:nvSpPr>
            <p:spPr bwMode="auto">
              <a:xfrm>
                <a:off x="0" y="1214"/>
                <a:ext cx="47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200A</a:t>
                </a:r>
                <a:endParaRPr lang="zh-CN" altLang="en-US"/>
              </a:p>
            </p:txBody>
          </p:sp>
          <p:sp>
            <p:nvSpPr>
              <p:cNvPr id="60441" name="Text Box 40"/>
              <p:cNvSpPr>
                <a:spLocks noChangeArrowheads="1"/>
              </p:cNvSpPr>
              <p:nvPr/>
            </p:nvSpPr>
            <p:spPr bwMode="auto">
              <a:xfrm>
                <a:off x="18" y="243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2002</a:t>
                </a:r>
                <a:endParaRPr lang="zh-CN" altLang="en-US"/>
              </a:p>
            </p:txBody>
          </p:sp>
          <p:sp>
            <p:nvSpPr>
              <p:cNvPr id="60442" name="Text Box 41"/>
              <p:cNvSpPr>
                <a:spLocks noChangeArrowheads="1"/>
              </p:cNvSpPr>
              <p:nvPr/>
            </p:nvSpPr>
            <p:spPr bwMode="auto">
              <a:xfrm>
                <a:off x="18" y="486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2004</a:t>
                </a:r>
                <a:endParaRPr lang="zh-CN" altLang="en-US"/>
              </a:p>
            </p:txBody>
          </p:sp>
          <p:sp>
            <p:nvSpPr>
              <p:cNvPr id="60443" name="Text Box 42"/>
              <p:cNvSpPr>
                <a:spLocks noChangeArrowheads="1"/>
              </p:cNvSpPr>
              <p:nvPr/>
            </p:nvSpPr>
            <p:spPr bwMode="auto">
              <a:xfrm>
                <a:off x="18" y="72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2006</a:t>
                </a:r>
                <a:endParaRPr lang="zh-CN" altLang="en-US"/>
              </a:p>
            </p:txBody>
          </p:sp>
        </p:grpSp>
        <p:grpSp>
          <p:nvGrpSpPr>
            <p:cNvPr id="60444" name="Group 43"/>
            <p:cNvGrpSpPr>
              <a:grpSpLocks/>
            </p:cNvGrpSpPr>
            <p:nvPr/>
          </p:nvGrpSpPr>
          <p:grpSpPr bwMode="auto">
            <a:xfrm>
              <a:off x="441" y="574"/>
              <a:ext cx="60" cy="1548"/>
              <a:chOff x="0" y="0"/>
              <a:chExt cx="60" cy="1548"/>
            </a:xfrm>
          </p:grpSpPr>
          <p:sp>
            <p:nvSpPr>
              <p:cNvPr id="60445" name="Line 44"/>
              <p:cNvSpPr>
                <a:spLocks noChangeShapeType="1"/>
              </p:cNvSpPr>
              <p:nvPr/>
            </p:nvSpPr>
            <p:spPr bwMode="auto">
              <a:xfrm>
                <a:off x="0" y="0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0446" name="Line 45"/>
              <p:cNvSpPr>
                <a:spLocks noChangeShapeType="1"/>
              </p:cNvSpPr>
              <p:nvPr/>
            </p:nvSpPr>
            <p:spPr bwMode="auto">
              <a:xfrm>
                <a:off x="0" y="516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0447" name="Line 46"/>
              <p:cNvSpPr>
                <a:spLocks noChangeShapeType="1"/>
              </p:cNvSpPr>
              <p:nvPr/>
            </p:nvSpPr>
            <p:spPr bwMode="auto">
              <a:xfrm>
                <a:off x="0" y="774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0448" name="Line 47"/>
              <p:cNvSpPr>
                <a:spLocks noChangeShapeType="1"/>
              </p:cNvSpPr>
              <p:nvPr/>
            </p:nvSpPr>
            <p:spPr bwMode="auto">
              <a:xfrm>
                <a:off x="0" y="1032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0449" name="Line 48"/>
              <p:cNvSpPr>
                <a:spLocks noChangeShapeType="1"/>
              </p:cNvSpPr>
              <p:nvPr/>
            </p:nvSpPr>
            <p:spPr bwMode="auto">
              <a:xfrm>
                <a:off x="0" y="1290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0450" name="Line 49"/>
              <p:cNvSpPr>
                <a:spLocks noChangeShapeType="1"/>
              </p:cNvSpPr>
              <p:nvPr/>
            </p:nvSpPr>
            <p:spPr bwMode="auto">
              <a:xfrm>
                <a:off x="0" y="1548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0451" name="Line 50"/>
              <p:cNvSpPr>
                <a:spLocks noChangeShapeType="1"/>
              </p:cNvSpPr>
              <p:nvPr/>
            </p:nvSpPr>
            <p:spPr bwMode="auto">
              <a:xfrm>
                <a:off x="0" y="258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0452" name="Group 51"/>
            <p:cNvGrpSpPr>
              <a:grpSpLocks/>
            </p:cNvGrpSpPr>
            <p:nvPr/>
          </p:nvGrpSpPr>
          <p:grpSpPr bwMode="auto">
            <a:xfrm>
              <a:off x="1569" y="562"/>
              <a:ext cx="60" cy="1548"/>
              <a:chOff x="0" y="0"/>
              <a:chExt cx="60" cy="1548"/>
            </a:xfrm>
          </p:grpSpPr>
          <p:sp>
            <p:nvSpPr>
              <p:cNvPr id="60453" name="Line 52"/>
              <p:cNvSpPr>
                <a:spLocks noChangeShapeType="1"/>
              </p:cNvSpPr>
              <p:nvPr/>
            </p:nvSpPr>
            <p:spPr bwMode="auto">
              <a:xfrm>
                <a:off x="0" y="0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0454" name="Line 53"/>
              <p:cNvSpPr>
                <a:spLocks noChangeShapeType="1"/>
              </p:cNvSpPr>
              <p:nvPr/>
            </p:nvSpPr>
            <p:spPr bwMode="auto">
              <a:xfrm>
                <a:off x="0" y="516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0455" name="Line 54"/>
              <p:cNvSpPr>
                <a:spLocks noChangeShapeType="1"/>
              </p:cNvSpPr>
              <p:nvPr/>
            </p:nvSpPr>
            <p:spPr bwMode="auto">
              <a:xfrm>
                <a:off x="0" y="774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0456" name="Line 55"/>
              <p:cNvSpPr>
                <a:spLocks noChangeShapeType="1"/>
              </p:cNvSpPr>
              <p:nvPr/>
            </p:nvSpPr>
            <p:spPr bwMode="auto">
              <a:xfrm>
                <a:off x="0" y="1032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0457" name="Line 56"/>
              <p:cNvSpPr>
                <a:spLocks noChangeShapeType="1"/>
              </p:cNvSpPr>
              <p:nvPr/>
            </p:nvSpPr>
            <p:spPr bwMode="auto">
              <a:xfrm>
                <a:off x="0" y="1290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0458" name="Line 57"/>
              <p:cNvSpPr>
                <a:spLocks noChangeShapeType="1"/>
              </p:cNvSpPr>
              <p:nvPr/>
            </p:nvSpPr>
            <p:spPr bwMode="auto">
              <a:xfrm>
                <a:off x="0" y="1548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0459" name="Line 58"/>
              <p:cNvSpPr>
                <a:spLocks noChangeShapeType="1"/>
              </p:cNvSpPr>
              <p:nvPr/>
            </p:nvSpPr>
            <p:spPr bwMode="auto">
              <a:xfrm>
                <a:off x="0" y="258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60460" name="Text Box 59"/>
          <p:cNvSpPr>
            <a:spLocks noChangeArrowheads="1"/>
          </p:cNvSpPr>
          <p:nvPr/>
        </p:nvSpPr>
        <p:spPr bwMode="auto">
          <a:xfrm>
            <a:off x="6475413" y="20034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2</a:t>
            </a:r>
            <a:endParaRPr lang="zh-CN" altLang="en-US"/>
          </a:p>
        </p:txBody>
      </p:sp>
      <p:sp>
        <p:nvSpPr>
          <p:cNvPr id="60461" name="Text Box 60"/>
          <p:cNvSpPr>
            <a:spLocks noChangeArrowheads="1"/>
          </p:cNvSpPr>
          <p:nvPr/>
        </p:nvSpPr>
        <p:spPr bwMode="auto">
          <a:xfrm>
            <a:off x="6494463" y="23653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sym typeface="Arial" pitchFamily="34" charset="0"/>
              </a:rPr>
              <a:t>3</a:t>
            </a:r>
            <a:endParaRPr lang="en-US">
              <a:solidFill>
                <a:srgbClr val="0000FF"/>
              </a:solidFill>
              <a:sym typeface="Arial" pitchFamily="34" charset="0"/>
            </a:endParaRPr>
          </a:p>
        </p:txBody>
      </p:sp>
      <p:grpSp>
        <p:nvGrpSpPr>
          <p:cNvPr id="60462" name="Group 61"/>
          <p:cNvGrpSpPr>
            <a:grpSpLocks/>
          </p:cNvGrpSpPr>
          <p:nvPr/>
        </p:nvGrpSpPr>
        <p:grpSpPr bwMode="auto">
          <a:xfrm>
            <a:off x="6400800" y="3228975"/>
            <a:ext cx="2743200" cy="935038"/>
            <a:chOff x="0" y="0"/>
            <a:chExt cx="1728" cy="589"/>
          </a:xfrm>
        </p:grpSpPr>
        <p:grpSp>
          <p:nvGrpSpPr>
            <p:cNvPr id="60463" name="Group 62"/>
            <p:cNvGrpSpPr>
              <a:grpSpLocks/>
            </p:cNvGrpSpPr>
            <p:nvPr/>
          </p:nvGrpSpPr>
          <p:grpSpPr bwMode="auto">
            <a:xfrm>
              <a:off x="715" y="339"/>
              <a:ext cx="1013" cy="250"/>
              <a:chOff x="0" y="0"/>
              <a:chExt cx="1013" cy="250"/>
            </a:xfrm>
          </p:grpSpPr>
          <p:sp>
            <p:nvSpPr>
              <p:cNvPr id="60464" name="Line 63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465" name="Text Box 64"/>
              <p:cNvSpPr>
                <a:spLocks noChangeArrowheads="1"/>
              </p:cNvSpPr>
              <p:nvPr/>
            </p:nvSpPr>
            <p:spPr bwMode="auto">
              <a:xfrm>
                <a:off x="97" y="0"/>
                <a:ext cx="9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  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指针变量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y</a:t>
                </a:r>
                <a:endParaRPr lang="zh-CN" altLang="en-US"/>
              </a:p>
            </p:txBody>
          </p:sp>
        </p:grpSp>
        <p:grpSp>
          <p:nvGrpSpPr>
            <p:cNvPr id="60466" name="Group 65"/>
            <p:cNvGrpSpPr>
              <a:grpSpLocks/>
            </p:cNvGrpSpPr>
            <p:nvPr/>
          </p:nvGrpSpPr>
          <p:grpSpPr bwMode="auto">
            <a:xfrm>
              <a:off x="715" y="87"/>
              <a:ext cx="1013" cy="250"/>
              <a:chOff x="0" y="0"/>
              <a:chExt cx="1013" cy="250"/>
            </a:xfrm>
          </p:grpSpPr>
          <p:sp>
            <p:nvSpPr>
              <p:cNvPr id="60467" name="Line 66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468" name="Text Box 67"/>
              <p:cNvSpPr>
                <a:spLocks noChangeArrowheads="1"/>
              </p:cNvSpPr>
              <p:nvPr/>
            </p:nvSpPr>
            <p:spPr bwMode="auto">
              <a:xfrm>
                <a:off x="97" y="0"/>
                <a:ext cx="9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  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指针变量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x</a:t>
                </a:r>
                <a:endParaRPr lang="zh-CN" altLang="en-US"/>
              </a:p>
            </p:txBody>
          </p:sp>
        </p:grpSp>
        <p:sp>
          <p:nvSpPr>
            <p:cNvPr id="60469" name="Text Box 68"/>
            <p:cNvSpPr>
              <a:spLocks noChangeArrowheads="1"/>
            </p:cNvSpPr>
            <p:nvPr/>
          </p:nvSpPr>
          <p:spPr bwMode="auto">
            <a:xfrm>
              <a:off x="0" y="0"/>
              <a:ext cx="35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336600"/>
                  </a:solidFill>
                  <a:sym typeface="Arial" pitchFamily="34" charset="0"/>
                </a:rPr>
                <a:t>(f1)</a:t>
              </a:r>
              <a:endParaRPr lang="en-US" sz="2000">
                <a:solidFill>
                  <a:schemeClr val="accent2"/>
                </a:solidFill>
                <a:sym typeface="Arial" pitchFamily="34" charset="0"/>
              </a:endParaRPr>
            </a:p>
          </p:txBody>
        </p:sp>
      </p:grpSp>
      <p:sp>
        <p:nvSpPr>
          <p:cNvPr id="60470" name="Text Box 69"/>
          <p:cNvSpPr>
            <a:spLocks noChangeArrowheads="1"/>
          </p:cNvSpPr>
          <p:nvPr/>
        </p:nvSpPr>
        <p:spPr bwMode="auto">
          <a:xfrm>
            <a:off x="6248400" y="3962400"/>
            <a:ext cx="790575" cy="4572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  <a:ea typeface="隶书" pitchFamily="49" charset="-122"/>
              </a:rPr>
              <a:t>2002</a:t>
            </a:r>
            <a:endParaRPr lang="en-US">
              <a:solidFill>
                <a:srgbClr val="007A77"/>
              </a:solidFill>
              <a:ea typeface="隶书" pitchFamily="49" charset="-122"/>
            </a:endParaRPr>
          </a:p>
        </p:txBody>
      </p:sp>
      <p:sp>
        <p:nvSpPr>
          <p:cNvPr id="60471" name="Text Box 70"/>
          <p:cNvSpPr>
            <a:spLocks noChangeArrowheads="1"/>
          </p:cNvSpPr>
          <p:nvPr/>
        </p:nvSpPr>
        <p:spPr bwMode="auto">
          <a:xfrm>
            <a:off x="6324600" y="3543300"/>
            <a:ext cx="790575" cy="4572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ea typeface="隶书" pitchFamily="49" charset="-122"/>
              </a:rPr>
              <a:t>2000</a:t>
            </a:r>
            <a:endParaRPr lang="en-US">
              <a:solidFill>
                <a:srgbClr val="007A77"/>
              </a:solidFill>
              <a:ea typeface="隶书" pitchFamily="49" charset="-122"/>
            </a:endParaRPr>
          </a:p>
        </p:txBody>
      </p:sp>
      <p:grpSp>
        <p:nvGrpSpPr>
          <p:cNvPr id="60472" name="Group 71"/>
          <p:cNvGrpSpPr>
            <a:grpSpLocks/>
          </p:cNvGrpSpPr>
          <p:nvPr/>
        </p:nvGrpSpPr>
        <p:grpSpPr bwMode="auto">
          <a:xfrm>
            <a:off x="3862388" y="2019300"/>
            <a:ext cx="1376362" cy="2114550"/>
            <a:chOff x="0" y="0"/>
            <a:chExt cx="867" cy="1332"/>
          </a:xfrm>
        </p:grpSpPr>
        <p:sp>
          <p:nvSpPr>
            <p:cNvPr id="60473" name="AutoShape 72"/>
            <p:cNvSpPr>
              <a:spLocks/>
            </p:cNvSpPr>
            <p:nvPr/>
          </p:nvSpPr>
          <p:spPr bwMode="auto">
            <a:xfrm>
              <a:off x="606" y="0"/>
              <a:ext cx="174" cy="1020"/>
            </a:xfrm>
            <a:custGeom>
              <a:avLst/>
              <a:gdLst>
                <a:gd name="T0" fmla="*/ 114 w 150"/>
                <a:gd name="T1" fmla="*/ 0 h 744"/>
                <a:gd name="T2" fmla="*/ 6 w 150"/>
                <a:gd name="T3" fmla="*/ 312 h 744"/>
                <a:gd name="T4" fmla="*/ 150 w 150"/>
                <a:gd name="T5" fmla="*/ 744 h 744"/>
                <a:gd name="T6" fmla="*/ 0 w 150"/>
                <a:gd name="T7" fmla="*/ 0 h 744"/>
                <a:gd name="T8" fmla="*/ 150 w 150"/>
                <a:gd name="T9" fmla="*/ 744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0" h="744">
                  <a:moveTo>
                    <a:pt x="114" y="0"/>
                  </a:moveTo>
                  <a:cubicBezTo>
                    <a:pt x="57" y="94"/>
                    <a:pt x="0" y="188"/>
                    <a:pt x="6" y="312"/>
                  </a:cubicBezTo>
                  <a:cubicBezTo>
                    <a:pt x="12" y="436"/>
                    <a:pt x="128" y="672"/>
                    <a:pt x="150" y="744"/>
                  </a:cubicBezTo>
                </a:path>
              </a:pathLst>
            </a:custGeom>
            <a:noFill/>
            <a:ln w="38100" cmpd="sng">
              <a:solidFill>
                <a:srgbClr val="3399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74" name="AutoShape 73"/>
            <p:cNvSpPr>
              <a:spLocks/>
            </p:cNvSpPr>
            <p:nvPr/>
          </p:nvSpPr>
          <p:spPr bwMode="auto">
            <a:xfrm>
              <a:off x="541" y="240"/>
              <a:ext cx="326" cy="1092"/>
            </a:xfrm>
            <a:custGeom>
              <a:avLst/>
              <a:gdLst>
                <a:gd name="T0" fmla="*/ 182 w 182"/>
                <a:gd name="T1" fmla="*/ 0 h 756"/>
                <a:gd name="T2" fmla="*/ 2 w 182"/>
                <a:gd name="T3" fmla="*/ 468 h 756"/>
                <a:gd name="T4" fmla="*/ 170 w 182"/>
                <a:gd name="T5" fmla="*/ 756 h 756"/>
                <a:gd name="T6" fmla="*/ 0 w 182"/>
                <a:gd name="T7" fmla="*/ 0 h 756"/>
                <a:gd name="T8" fmla="*/ 182 w 182"/>
                <a:gd name="T9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82" h="756">
                  <a:moveTo>
                    <a:pt x="182" y="0"/>
                  </a:moveTo>
                  <a:cubicBezTo>
                    <a:pt x="93" y="171"/>
                    <a:pt x="4" y="342"/>
                    <a:pt x="2" y="468"/>
                  </a:cubicBezTo>
                  <a:cubicBezTo>
                    <a:pt x="0" y="594"/>
                    <a:pt x="142" y="710"/>
                    <a:pt x="170" y="756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75" name="Text Box 74"/>
            <p:cNvSpPr>
              <a:spLocks noChangeArrowheads="1"/>
            </p:cNvSpPr>
            <p:nvPr/>
          </p:nvSpPr>
          <p:spPr bwMode="auto">
            <a:xfrm>
              <a:off x="0" y="468"/>
              <a:ext cx="6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0000FF"/>
                  </a:solidFill>
                  <a:ea typeface="隶书" pitchFamily="49" charset="-122"/>
                </a:rPr>
                <a:t>COPY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</p:grpSp>
      <p:grpSp>
        <p:nvGrpSpPr>
          <p:cNvPr id="60476" name="Group 75"/>
          <p:cNvGrpSpPr>
            <a:grpSpLocks/>
          </p:cNvGrpSpPr>
          <p:nvPr/>
        </p:nvGrpSpPr>
        <p:grpSpPr bwMode="auto">
          <a:xfrm>
            <a:off x="6196013" y="1552575"/>
            <a:ext cx="3030537" cy="1403350"/>
            <a:chOff x="0" y="0"/>
            <a:chExt cx="1909" cy="884"/>
          </a:xfrm>
        </p:grpSpPr>
        <p:grpSp>
          <p:nvGrpSpPr>
            <p:cNvPr id="60477" name="Group 76"/>
            <p:cNvGrpSpPr>
              <a:grpSpLocks/>
            </p:cNvGrpSpPr>
            <p:nvPr/>
          </p:nvGrpSpPr>
          <p:grpSpPr bwMode="auto">
            <a:xfrm>
              <a:off x="880" y="147"/>
              <a:ext cx="689" cy="250"/>
              <a:chOff x="0" y="0"/>
              <a:chExt cx="689" cy="250"/>
            </a:xfrm>
          </p:grpSpPr>
          <p:sp>
            <p:nvSpPr>
              <p:cNvPr id="60478" name="Line 77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479" name="Text Box 78"/>
              <p:cNvSpPr>
                <a:spLocks noChangeArrowheads="1"/>
              </p:cNvSpPr>
              <p:nvPr/>
            </p:nvSpPr>
            <p:spPr bwMode="auto">
              <a:xfrm>
                <a:off x="182" y="0"/>
                <a:ext cx="50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变量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</a:t>
                </a:r>
                <a:endParaRPr lang="zh-CN" altLang="en-US"/>
              </a:p>
            </p:txBody>
          </p:sp>
        </p:grpSp>
        <p:grpSp>
          <p:nvGrpSpPr>
            <p:cNvPr id="60480" name="Group 79"/>
            <p:cNvGrpSpPr>
              <a:grpSpLocks/>
            </p:cNvGrpSpPr>
            <p:nvPr/>
          </p:nvGrpSpPr>
          <p:grpSpPr bwMode="auto">
            <a:xfrm>
              <a:off x="880" y="356"/>
              <a:ext cx="709" cy="288"/>
              <a:chOff x="0" y="0"/>
              <a:chExt cx="709" cy="288"/>
            </a:xfrm>
          </p:grpSpPr>
          <p:sp>
            <p:nvSpPr>
              <p:cNvPr id="60481" name="Line 80"/>
              <p:cNvSpPr>
                <a:spLocks noChangeShapeType="1"/>
              </p:cNvSpPr>
              <p:nvPr/>
            </p:nvSpPr>
            <p:spPr bwMode="auto">
              <a:xfrm flipH="1">
                <a:off x="0" y="154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482" name="Text Box 81"/>
              <p:cNvSpPr>
                <a:spLocks noChangeArrowheads="1"/>
              </p:cNvSpPr>
              <p:nvPr/>
            </p:nvSpPr>
            <p:spPr bwMode="auto">
              <a:xfrm>
                <a:off x="97" y="0"/>
                <a:ext cx="6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  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变量</a:t>
                </a:r>
                <a:r>
                  <a:rPr lang="en-US">
                    <a:solidFill>
                      <a:srgbClr val="007A77"/>
                    </a:solidFill>
                    <a:sym typeface="Arial" pitchFamily="34" charset="0"/>
                  </a:rPr>
                  <a:t>b</a:t>
                </a:r>
                <a:endParaRPr 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</p:grpSp>
        <p:sp>
          <p:nvSpPr>
            <p:cNvPr id="60483" name="Text Box 82"/>
            <p:cNvSpPr>
              <a:spLocks noChangeArrowheads="1"/>
            </p:cNvSpPr>
            <p:nvPr/>
          </p:nvSpPr>
          <p:spPr bwMode="auto">
            <a:xfrm>
              <a:off x="0" y="0"/>
              <a:ext cx="54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FF3300"/>
                  </a:solidFill>
                  <a:sym typeface="Arial" pitchFamily="34" charset="0"/>
                </a:rPr>
                <a:t>(main)</a:t>
              </a:r>
              <a:endParaRPr lang="en-US" sz="2000">
                <a:solidFill>
                  <a:schemeClr val="accent2"/>
                </a:solidFill>
                <a:sym typeface="Arial" pitchFamily="34" charset="0"/>
              </a:endParaRPr>
            </a:p>
          </p:txBody>
        </p:sp>
        <p:grpSp>
          <p:nvGrpSpPr>
            <p:cNvPr id="60484" name="Group 83"/>
            <p:cNvGrpSpPr>
              <a:grpSpLocks/>
            </p:cNvGrpSpPr>
            <p:nvPr/>
          </p:nvGrpSpPr>
          <p:grpSpPr bwMode="auto">
            <a:xfrm>
              <a:off x="880" y="596"/>
              <a:ext cx="1029" cy="288"/>
              <a:chOff x="0" y="0"/>
              <a:chExt cx="1029" cy="288"/>
            </a:xfrm>
          </p:grpSpPr>
          <p:sp>
            <p:nvSpPr>
              <p:cNvPr id="60485" name="Line 84"/>
              <p:cNvSpPr>
                <a:spLocks noChangeShapeType="1"/>
              </p:cNvSpPr>
              <p:nvPr/>
            </p:nvSpPr>
            <p:spPr bwMode="auto">
              <a:xfrm flipH="1">
                <a:off x="0" y="154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486" name="Text Box 85"/>
              <p:cNvSpPr>
                <a:spLocks noChangeArrowheads="1"/>
              </p:cNvSpPr>
              <p:nvPr/>
            </p:nvSpPr>
            <p:spPr bwMode="auto">
              <a:xfrm>
                <a:off x="97" y="0"/>
                <a:ext cx="9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  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指针变量</a:t>
                </a:r>
                <a:r>
                  <a:rPr lang="en-US">
                    <a:solidFill>
                      <a:srgbClr val="007A77"/>
                    </a:solidFill>
                    <a:sym typeface="Arial" pitchFamily="34" charset="0"/>
                  </a:rPr>
                  <a:t>p</a:t>
                </a:r>
                <a:endParaRPr 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</p:grpSp>
      </p:grpSp>
      <p:sp>
        <p:nvSpPr>
          <p:cNvPr id="60487" name="Text Box 86"/>
          <p:cNvSpPr>
            <a:spLocks noChangeArrowheads="1"/>
          </p:cNvSpPr>
          <p:nvPr/>
        </p:nvSpPr>
        <p:spPr bwMode="auto">
          <a:xfrm>
            <a:off x="6443663" y="2743200"/>
            <a:ext cx="485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007A77"/>
                </a:solidFill>
                <a:sym typeface="Arial" pitchFamily="34" charset="0"/>
              </a:rPr>
              <a:t>**</a:t>
            </a:r>
            <a:endParaRPr lang="zh-CN" altLang="en-US"/>
          </a:p>
        </p:txBody>
      </p:sp>
      <p:sp>
        <p:nvSpPr>
          <p:cNvPr id="60488" name="Rectangle 87"/>
          <p:cNvSpPr>
            <a:spLocks noChangeArrowheads="1"/>
          </p:cNvSpPr>
          <p:nvPr/>
        </p:nvSpPr>
        <p:spPr bwMode="auto">
          <a:xfrm>
            <a:off x="1066800" y="381000"/>
            <a:ext cx="777240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zh-CN" altLang="en-US" sz="200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例  写一个函数，求两个</a:t>
            </a:r>
            <a:r>
              <a:rPr lang="en-US" sz="200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int</a:t>
            </a:r>
            <a:r>
              <a:rPr lang="zh-CN" altLang="en-US" sz="200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型变量中居于较大值的变量的地址（</a:t>
            </a:r>
            <a:r>
              <a:rPr lang="en-US" sz="200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1</a:t>
            </a:r>
            <a:r>
              <a:rPr lang="zh-CN" altLang="en-US" sz="200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）</a:t>
            </a:r>
            <a:endParaRPr lang="zh-CN" altLang="en-US" sz="200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60489" name="Group 88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60490" name="Text Box 89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60491" name="Freeform 90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6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60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60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7" dur="500"/>
                                        <p:tgtEl>
                                          <p:spTgt spid="60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500"/>
                                        <p:tgtEl>
                                          <p:spTgt spid="60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7" dur="500"/>
                                        <p:tgtEl>
                                          <p:spTgt spid="60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500"/>
                                        <p:tgtEl>
                                          <p:spTgt spid="60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7" dur="500"/>
                                        <p:tgtEl>
                                          <p:spTgt spid="60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2" dur="500"/>
                                        <p:tgtEl>
                                          <p:spTgt spid="60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60" grpId="0" build="p" bldLvl="0" autoUpdateAnimBg="0"/>
      <p:bldP spid="60461" grpId="0" build="p" bldLvl="0" autoUpdateAnimBg="0"/>
      <p:bldP spid="60470" grpId="0" bldLvl="0" animBg="1" autoUpdateAnimBg="0"/>
      <p:bldP spid="60471" grpId="0" bldLvl="0" animBg="1" autoUpdateAnimBg="0"/>
      <p:bldP spid="60487" grpId="0" build="p" bldLvl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15"/>
          <p:cNvSpPr>
            <a:spLocks noChangeArrowheads="1"/>
          </p:cNvSpPr>
          <p:nvPr/>
        </p:nvSpPr>
        <p:spPr bwMode="auto">
          <a:xfrm>
            <a:off x="866775" y="22542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grpSp>
        <p:nvGrpSpPr>
          <p:cNvPr id="61443" name="Group 16"/>
          <p:cNvGrpSpPr>
            <a:grpSpLocks/>
          </p:cNvGrpSpPr>
          <p:nvPr/>
        </p:nvGrpSpPr>
        <p:grpSpPr bwMode="auto">
          <a:xfrm>
            <a:off x="4668838" y="1223963"/>
            <a:ext cx="4216400" cy="4625975"/>
            <a:chOff x="0" y="0"/>
            <a:chExt cx="2656" cy="2914"/>
          </a:xfrm>
        </p:grpSpPr>
        <p:sp>
          <p:nvSpPr>
            <p:cNvPr id="61444" name="Text Box 17"/>
            <p:cNvSpPr>
              <a:spLocks noChangeArrowheads="1"/>
            </p:cNvSpPr>
            <p:nvPr/>
          </p:nvSpPr>
          <p:spPr bwMode="auto">
            <a:xfrm>
              <a:off x="179" y="1784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1445" name="Freeform 18"/>
            <p:cNvSpPr>
              <a:spLocks/>
            </p:cNvSpPr>
            <p:nvPr/>
          </p:nvSpPr>
          <p:spPr bwMode="auto">
            <a:xfrm>
              <a:off x="426" y="2558"/>
              <a:ext cx="1211" cy="356"/>
            </a:xfrm>
            <a:custGeom>
              <a:avLst/>
              <a:gdLst>
                <a:gd name="T0" fmla="*/ 0 w 1211"/>
                <a:gd name="T1" fmla="*/ 163 h 456"/>
                <a:gd name="T2" fmla="*/ 500 w 1211"/>
                <a:gd name="T3" fmla="*/ 41 h 456"/>
                <a:gd name="T4" fmla="*/ 1089 w 1211"/>
                <a:gd name="T5" fmla="*/ 408 h 456"/>
                <a:gd name="T6" fmla="*/ 1211 w 1211"/>
                <a:gd name="T7" fmla="*/ 330 h 456"/>
                <a:gd name="T8" fmla="*/ 0 w 1211"/>
                <a:gd name="T9" fmla="*/ 0 h 456"/>
                <a:gd name="T10" fmla="*/ 1211 w 1211"/>
                <a:gd name="T11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46" name="Freeform 19"/>
            <p:cNvSpPr>
              <a:spLocks/>
            </p:cNvSpPr>
            <p:nvPr/>
          </p:nvSpPr>
          <p:spPr bwMode="auto">
            <a:xfrm>
              <a:off x="427" y="2212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w 1212"/>
                <a:gd name="T21" fmla="*/ 0 h 672"/>
                <a:gd name="T22" fmla="*/ 1212 w 1212"/>
                <a:gd name="T23" fmla="*/ 67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47" name="Rectangle 20"/>
            <p:cNvSpPr>
              <a:spLocks noChangeArrowheads="1"/>
            </p:cNvSpPr>
            <p:nvPr/>
          </p:nvSpPr>
          <p:spPr bwMode="auto">
            <a:xfrm>
              <a:off x="426" y="0"/>
              <a:ext cx="1211" cy="2212"/>
            </a:xfrm>
            <a:prstGeom prst="rect">
              <a:avLst/>
            </a:prstGeom>
            <a:solidFill>
              <a:srgbClr val="DDDDDD"/>
            </a:solidFill>
            <a:ln w="38100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1448" name="Line 21"/>
            <p:cNvSpPr>
              <a:spLocks noChangeShapeType="1"/>
            </p:cNvSpPr>
            <p:nvPr/>
          </p:nvSpPr>
          <p:spPr bwMode="auto">
            <a:xfrm>
              <a:off x="438" y="438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49" name="Line 22"/>
            <p:cNvSpPr>
              <a:spLocks noChangeShapeType="1"/>
            </p:cNvSpPr>
            <p:nvPr/>
          </p:nvSpPr>
          <p:spPr bwMode="auto">
            <a:xfrm>
              <a:off x="438" y="694"/>
              <a:ext cx="1211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50" name="Line 23"/>
            <p:cNvSpPr>
              <a:spLocks noChangeShapeType="1"/>
            </p:cNvSpPr>
            <p:nvPr/>
          </p:nvSpPr>
          <p:spPr bwMode="auto">
            <a:xfrm>
              <a:off x="438" y="927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51" name="Line 24"/>
            <p:cNvSpPr>
              <a:spLocks noChangeShapeType="1"/>
            </p:cNvSpPr>
            <p:nvPr/>
          </p:nvSpPr>
          <p:spPr bwMode="auto">
            <a:xfrm>
              <a:off x="438" y="1182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52" name="Line 25"/>
            <p:cNvSpPr>
              <a:spLocks noChangeShapeType="1"/>
            </p:cNvSpPr>
            <p:nvPr/>
          </p:nvSpPr>
          <p:spPr bwMode="auto">
            <a:xfrm>
              <a:off x="426" y="1440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53" name="Line 26"/>
            <p:cNvSpPr>
              <a:spLocks noChangeShapeType="1"/>
            </p:cNvSpPr>
            <p:nvPr/>
          </p:nvSpPr>
          <p:spPr bwMode="auto">
            <a:xfrm>
              <a:off x="438" y="1982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54" name="Line 27"/>
            <p:cNvSpPr>
              <a:spLocks noChangeShapeType="1"/>
            </p:cNvSpPr>
            <p:nvPr/>
          </p:nvSpPr>
          <p:spPr bwMode="auto">
            <a:xfrm>
              <a:off x="426" y="2221"/>
              <a:ext cx="1" cy="456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55" name="Line 28"/>
            <p:cNvSpPr>
              <a:spLocks noChangeShapeType="1"/>
            </p:cNvSpPr>
            <p:nvPr/>
          </p:nvSpPr>
          <p:spPr bwMode="auto">
            <a:xfrm>
              <a:off x="1637" y="2221"/>
              <a:ext cx="1" cy="60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56" name="Text Box 29"/>
            <p:cNvSpPr>
              <a:spLocks noChangeArrowheads="1"/>
            </p:cNvSpPr>
            <p:nvPr/>
          </p:nvSpPr>
          <p:spPr bwMode="auto">
            <a:xfrm>
              <a:off x="917" y="58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…...</a:t>
              </a:r>
              <a:endParaRPr lang="zh-CN" altLang="en-US"/>
            </a:p>
          </p:txBody>
        </p:sp>
        <p:sp>
          <p:nvSpPr>
            <p:cNvPr id="61457" name="Text Box 30"/>
            <p:cNvSpPr>
              <a:spLocks noChangeArrowheads="1"/>
            </p:cNvSpPr>
            <p:nvPr/>
          </p:nvSpPr>
          <p:spPr bwMode="auto">
            <a:xfrm>
              <a:off x="916" y="2263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…...</a:t>
              </a:r>
              <a:endParaRPr lang="zh-CN" altLang="en-US"/>
            </a:p>
          </p:txBody>
        </p:sp>
        <p:sp>
          <p:nvSpPr>
            <p:cNvPr id="61458" name="Line 31"/>
            <p:cNvSpPr>
              <a:spLocks noChangeShapeType="1"/>
            </p:cNvSpPr>
            <p:nvPr/>
          </p:nvSpPr>
          <p:spPr bwMode="auto">
            <a:xfrm>
              <a:off x="438" y="1704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59" name="Text Box 32"/>
            <p:cNvSpPr>
              <a:spLocks noChangeArrowheads="1"/>
            </p:cNvSpPr>
            <p:nvPr/>
          </p:nvSpPr>
          <p:spPr bwMode="auto">
            <a:xfrm>
              <a:off x="18" y="32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2000</a:t>
              </a:r>
              <a:endParaRPr lang="zh-CN" altLang="en-US"/>
            </a:p>
          </p:txBody>
        </p:sp>
        <p:sp>
          <p:nvSpPr>
            <p:cNvPr id="61460" name="Text Box 33"/>
            <p:cNvSpPr>
              <a:spLocks noChangeArrowheads="1"/>
            </p:cNvSpPr>
            <p:nvPr/>
          </p:nvSpPr>
          <p:spPr bwMode="auto">
            <a:xfrm>
              <a:off x="19" y="1299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2008</a:t>
              </a:r>
              <a:endParaRPr lang="en-US" sz="2000">
                <a:solidFill>
                  <a:srgbClr val="336600"/>
                </a:solidFill>
                <a:sym typeface="Arial" pitchFamily="34" charset="0"/>
              </a:endParaRPr>
            </a:p>
          </p:txBody>
        </p:sp>
        <p:sp>
          <p:nvSpPr>
            <p:cNvPr id="61461" name="Text Box 34"/>
            <p:cNvSpPr>
              <a:spLocks noChangeArrowheads="1"/>
            </p:cNvSpPr>
            <p:nvPr/>
          </p:nvSpPr>
          <p:spPr bwMode="auto">
            <a:xfrm>
              <a:off x="0" y="1542"/>
              <a:ext cx="4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200A</a:t>
              </a:r>
              <a:endParaRPr lang="zh-CN" altLang="en-US"/>
            </a:p>
          </p:txBody>
        </p:sp>
        <p:sp>
          <p:nvSpPr>
            <p:cNvPr id="61462" name="Text Box 35"/>
            <p:cNvSpPr>
              <a:spLocks noChangeArrowheads="1"/>
            </p:cNvSpPr>
            <p:nvPr/>
          </p:nvSpPr>
          <p:spPr bwMode="auto">
            <a:xfrm>
              <a:off x="18" y="571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2002</a:t>
              </a:r>
              <a:endParaRPr lang="zh-CN" altLang="en-US"/>
            </a:p>
          </p:txBody>
        </p:sp>
        <p:sp>
          <p:nvSpPr>
            <p:cNvPr id="61463" name="Text Box 36"/>
            <p:cNvSpPr>
              <a:spLocks noChangeArrowheads="1"/>
            </p:cNvSpPr>
            <p:nvPr/>
          </p:nvSpPr>
          <p:spPr bwMode="auto">
            <a:xfrm>
              <a:off x="18" y="814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2004</a:t>
              </a:r>
              <a:endParaRPr lang="zh-CN" altLang="en-US"/>
            </a:p>
          </p:txBody>
        </p:sp>
        <p:sp>
          <p:nvSpPr>
            <p:cNvPr id="61464" name="Text Box 37"/>
            <p:cNvSpPr>
              <a:spLocks noChangeArrowheads="1"/>
            </p:cNvSpPr>
            <p:nvPr/>
          </p:nvSpPr>
          <p:spPr bwMode="auto">
            <a:xfrm>
              <a:off x="18" y="1056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2006</a:t>
              </a:r>
              <a:endParaRPr lang="zh-CN" altLang="en-US"/>
            </a:p>
          </p:txBody>
        </p:sp>
        <p:grpSp>
          <p:nvGrpSpPr>
            <p:cNvPr id="61465" name="Group 38"/>
            <p:cNvGrpSpPr>
              <a:grpSpLocks/>
            </p:cNvGrpSpPr>
            <p:nvPr/>
          </p:nvGrpSpPr>
          <p:grpSpPr bwMode="auto">
            <a:xfrm>
              <a:off x="441" y="574"/>
              <a:ext cx="60" cy="1548"/>
              <a:chOff x="0" y="0"/>
              <a:chExt cx="60" cy="1548"/>
            </a:xfrm>
          </p:grpSpPr>
          <p:sp>
            <p:nvSpPr>
              <p:cNvPr id="61466" name="Line 39"/>
              <p:cNvSpPr>
                <a:spLocks noChangeShapeType="1"/>
              </p:cNvSpPr>
              <p:nvPr/>
            </p:nvSpPr>
            <p:spPr bwMode="auto">
              <a:xfrm>
                <a:off x="0" y="0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467" name="Line 40"/>
              <p:cNvSpPr>
                <a:spLocks noChangeShapeType="1"/>
              </p:cNvSpPr>
              <p:nvPr/>
            </p:nvSpPr>
            <p:spPr bwMode="auto">
              <a:xfrm>
                <a:off x="0" y="516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468" name="Line 41"/>
              <p:cNvSpPr>
                <a:spLocks noChangeShapeType="1"/>
              </p:cNvSpPr>
              <p:nvPr/>
            </p:nvSpPr>
            <p:spPr bwMode="auto">
              <a:xfrm>
                <a:off x="0" y="774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469" name="Line 42"/>
              <p:cNvSpPr>
                <a:spLocks noChangeShapeType="1"/>
              </p:cNvSpPr>
              <p:nvPr/>
            </p:nvSpPr>
            <p:spPr bwMode="auto">
              <a:xfrm>
                <a:off x="0" y="1032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470" name="Line 43"/>
              <p:cNvSpPr>
                <a:spLocks noChangeShapeType="1"/>
              </p:cNvSpPr>
              <p:nvPr/>
            </p:nvSpPr>
            <p:spPr bwMode="auto">
              <a:xfrm>
                <a:off x="0" y="1290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471" name="Line 44"/>
              <p:cNvSpPr>
                <a:spLocks noChangeShapeType="1"/>
              </p:cNvSpPr>
              <p:nvPr/>
            </p:nvSpPr>
            <p:spPr bwMode="auto">
              <a:xfrm>
                <a:off x="0" y="1548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472" name="Line 45"/>
              <p:cNvSpPr>
                <a:spLocks noChangeShapeType="1"/>
              </p:cNvSpPr>
              <p:nvPr/>
            </p:nvSpPr>
            <p:spPr bwMode="auto">
              <a:xfrm>
                <a:off x="0" y="258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1473" name="Group 46"/>
            <p:cNvGrpSpPr>
              <a:grpSpLocks/>
            </p:cNvGrpSpPr>
            <p:nvPr/>
          </p:nvGrpSpPr>
          <p:grpSpPr bwMode="auto">
            <a:xfrm>
              <a:off x="1569" y="562"/>
              <a:ext cx="60" cy="1548"/>
              <a:chOff x="0" y="0"/>
              <a:chExt cx="60" cy="1548"/>
            </a:xfrm>
          </p:grpSpPr>
          <p:sp>
            <p:nvSpPr>
              <p:cNvPr id="61474" name="Line 47"/>
              <p:cNvSpPr>
                <a:spLocks noChangeShapeType="1"/>
              </p:cNvSpPr>
              <p:nvPr/>
            </p:nvSpPr>
            <p:spPr bwMode="auto">
              <a:xfrm>
                <a:off x="0" y="0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475" name="Line 48"/>
              <p:cNvSpPr>
                <a:spLocks noChangeShapeType="1"/>
              </p:cNvSpPr>
              <p:nvPr/>
            </p:nvSpPr>
            <p:spPr bwMode="auto">
              <a:xfrm>
                <a:off x="0" y="516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476" name="Line 49"/>
              <p:cNvSpPr>
                <a:spLocks noChangeShapeType="1"/>
              </p:cNvSpPr>
              <p:nvPr/>
            </p:nvSpPr>
            <p:spPr bwMode="auto">
              <a:xfrm>
                <a:off x="0" y="774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477" name="Line 50"/>
              <p:cNvSpPr>
                <a:spLocks noChangeShapeType="1"/>
              </p:cNvSpPr>
              <p:nvPr/>
            </p:nvSpPr>
            <p:spPr bwMode="auto">
              <a:xfrm>
                <a:off x="0" y="1032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478" name="Line 51"/>
              <p:cNvSpPr>
                <a:spLocks noChangeShapeType="1"/>
              </p:cNvSpPr>
              <p:nvPr/>
            </p:nvSpPr>
            <p:spPr bwMode="auto">
              <a:xfrm>
                <a:off x="0" y="1290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479" name="Line 52"/>
              <p:cNvSpPr>
                <a:spLocks noChangeShapeType="1"/>
              </p:cNvSpPr>
              <p:nvPr/>
            </p:nvSpPr>
            <p:spPr bwMode="auto">
              <a:xfrm>
                <a:off x="0" y="1548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480" name="Line 53"/>
              <p:cNvSpPr>
                <a:spLocks noChangeShapeType="1"/>
              </p:cNvSpPr>
              <p:nvPr/>
            </p:nvSpPr>
            <p:spPr bwMode="auto">
              <a:xfrm>
                <a:off x="0" y="258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1481" name="Text Box 54"/>
            <p:cNvSpPr>
              <a:spLocks noChangeArrowheads="1"/>
            </p:cNvSpPr>
            <p:nvPr/>
          </p:nvSpPr>
          <p:spPr bwMode="auto">
            <a:xfrm>
              <a:off x="923" y="4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0000FF"/>
                  </a:solidFill>
                  <a:sym typeface="Arial" pitchFamily="34" charset="0"/>
                </a:rPr>
                <a:t>2</a:t>
              </a:r>
              <a:endParaRPr lang="zh-CN" altLang="en-US"/>
            </a:p>
          </p:txBody>
        </p:sp>
        <p:grpSp>
          <p:nvGrpSpPr>
            <p:cNvPr id="61482" name="Group 55"/>
            <p:cNvGrpSpPr>
              <a:grpSpLocks/>
            </p:cNvGrpSpPr>
            <p:nvPr/>
          </p:nvGrpSpPr>
          <p:grpSpPr bwMode="auto">
            <a:xfrm>
              <a:off x="1627" y="319"/>
              <a:ext cx="689" cy="250"/>
              <a:chOff x="0" y="0"/>
              <a:chExt cx="689" cy="250"/>
            </a:xfrm>
          </p:grpSpPr>
          <p:sp>
            <p:nvSpPr>
              <p:cNvPr id="61483" name="Line 56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84" name="Text Box 57"/>
              <p:cNvSpPr>
                <a:spLocks noChangeArrowheads="1"/>
              </p:cNvSpPr>
              <p:nvPr/>
            </p:nvSpPr>
            <p:spPr bwMode="auto">
              <a:xfrm>
                <a:off x="182" y="0"/>
                <a:ext cx="50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变量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</a:t>
                </a:r>
                <a:endParaRPr lang="zh-CN" altLang="en-US"/>
              </a:p>
            </p:txBody>
          </p:sp>
        </p:grpSp>
        <p:grpSp>
          <p:nvGrpSpPr>
            <p:cNvPr id="61485" name="Group 58"/>
            <p:cNvGrpSpPr>
              <a:grpSpLocks/>
            </p:cNvGrpSpPr>
            <p:nvPr/>
          </p:nvGrpSpPr>
          <p:grpSpPr bwMode="auto">
            <a:xfrm>
              <a:off x="1627" y="528"/>
              <a:ext cx="709" cy="288"/>
              <a:chOff x="0" y="0"/>
              <a:chExt cx="709" cy="288"/>
            </a:xfrm>
          </p:grpSpPr>
          <p:sp>
            <p:nvSpPr>
              <p:cNvPr id="61486" name="Line 59"/>
              <p:cNvSpPr>
                <a:spLocks noChangeShapeType="1"/>
              </p:cNvSpPr>
              <p:nvPr/>
            </p:nvSpPr>
            <p:spPr bwMode="auto">
              <a:xfrm flipH="1">
                <a:off x="0" y="154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87" name="Text Box 60"/>
              <p:cNvSpPr>
                <a:spLocks noChangeArrowheads="1"/>
              </p:cNvSpPr>
              <p:nvPr/>
            </p:nvSpPr>
            <p:spPr bwMode="auto">
              <a:xfrm>
                <a:off x="97" y="0"/>
                <a:ext cx="6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  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变量</a:t>
                </a:r>
                <a:r>
                  <a:rPr lang="en-US">
                    <a:solidFill>
                      <a:srgbClr val="007A77"/>
                    </a:solidFill>
                    <a:sym typeface="Arial" pitchFamily="34" charset="0"/>
                  </a:rPr>
                  <a:t>b</a:t>
                </a:r>
                <a:endParaRPr 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</p:grpSp>
        <p:sp>
          <p:nvSpPr>
            <p:cNvPr id="61488" name="Text Box 61"/>
            <p:cNvSpPr>
              <a:spLocks noChangeArrowheads="1"/>
            </p:cNvSpPr>
            <p:nvPr/>
          </p:nvSpPr>
          <p:spPr bwMode="auto">
            <a:xfrm>
              <a:off x="747" y="172"/>
              <a:ext cx="54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FF3300"/>
                  </a:solidFill>
                  <a:sym typeface="Arial" pitchFamily="34" charset="0"/>
                </a:rPr>
                <a:t>(main)</a:t>
              </a:r>
              <a:endParaRPr lang="en-US" sz="2000">
                <a:solidFill>
                  <a:schemeClr val="accent2"/>
                </a:solidFill>
                <a:sym typeface="Arial" pitchFamily="34" charset="0"/>
              </a:endParaRPr>
            </a:p>
          </p:txBody>
        </p:sp>
        <p:sp>
          <p:nvSpPr>
            <p:cNvPr id="61489" name="Text Box 62"/>
            <p:cNvSpPr>
              <a:spLocks noChangeArrowheads="1"/>
            </p:cNvSpPr>
            <p:nvPr/>
          </p:nvSpPr>
          <p:spPr bwMode="auto">
            <a:xfrm>
              <a:off x="935" y="68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FF3300"/>
                  </a:solidFill>
                  <a:sym typeface="Arial" pitchFamily="34" charset="0"/>
                </a:rPr>
                <a:t>3</a:t>
              </a:r>
              <a:endParaRPr lang="en-US">
                <a:solidFill>
                  <a:srgbClr val="0000FF"/>
                </a:solidFill>
                <a:sym typeface="Arial" pitchFamily="34" charset="0"/>
              </a:endParaRPr>
            </a:p>
          </p:txBody>
        </p:sp>
        <p:grpSp>
          <p:nvGrpSpPr>
            <p:cNvPr id="61490" name="Group 63"/>
            <p:cNvGrpSpPr>
              <a:grpSpLocks/>
            </p:cNvGrpSpPr>
            <p:nvPr/>
          </p:nvGrpSpPr>
          <p:grpSpPr bwMode="auto">
            <a:xfrm>
              <a:off x="1627" y="768"/>
              <a:ext cx="1029" cy="288"/>
              <a:chOff x="0" y="0"/>
              <a:chExt cx="1029" cy="288"/>
            </a:xfrm>
          </p:grpSpPr>
          <p:sp>
            <p:nvSpPr>
              <p:cNvPr id="61491" name="Line 64"/>
              <p:cNvSpPr>
                <a:spLocks noChangeShapeType="1"/>
              </p:cNvSpPr>
              <p:nvPr/>
            </p:nvSpPr>
            <p:spPr bwMode="auto">
              <a:xfrm flipH="1">
                <a:off x="0" y="154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92" name="Text Box 65"/>
              <p:cNvSpPr>
                <a:spLocks noChangeArrowheads="1"/>
              </p:cNvSpPr>
              <p:nvPr/>
            </p:nvSpPr>
            <p:spPr bwMode="auto">
              <a:xfrm>
                <a:off x="97" y="0"/>
                <a:ext cx="9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  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指针变量</a:t>
                </a:r>
                <a:r>
                  <a:rPr lang="en-US">
                    <a:solidFill>
                      <a:srgbClr val="007A77"/>
                    </a:solidFill>
                    <a:sym typeface="Arial" pitchFamily="34" charset="0"/>
                  </a:rPr>
                  <a:t>p</a:t>
                </a:r>
                <a:endParaRPr 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</p:grpSp>
        <p:sp>
          <p:nvSpPr>
            <p:cNvPr id="61493" name="Text Box 66"/>
            <p:cNvSpPr>
              <a:spLocks noChangeArrowheads="1"/>
            </p:cNvSpPr>
            <p:nvPr/>
          </p:nvSpPr>
          <p:spPr bwMode="auto">
            <a:xfrm>
              <a:off x="903" y="922"/>
              <a:ext cx="30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**</a:t>
              </a:r>
              <a:endParaRPr lang="zh-CN" altLang="en-US"/>
            </a:p>
          </p:txBody>
        </p:sp>
      </p:grpSp>
      <p:sp>
        <p:nvSpPr>
          <p:cNvPr id="61494" name="Text Box 67"/>
          <p:cNvSpPr>
            <a:spLocks noChangeArrowheads="1"/>
          </p:cNvSpPr>
          <p:nvPr/>
        </p:nvSpPr>
        <p:spPr bwMode="auto">
          <a:xfrm>
            <a:off x="5897563" y="2649538"/>
            <a:ext cx="790575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  <a:sym typeface="Arial" pitchFamily="34" charset="0"/>
              </a:rPr>
              <a:t>2002</a:t>
            </a:r>
            <a:endParaRPr lang="zh-CN" altLang="en-US"/>
          </a:p>
        </p:txBody>
      </p:sp>
      <p:grpSp>
        <p:nvGrpSpPr>
          <p:cNvPr id="61495" name="Group 68"/>
          <p:cNvGrpSpPr>
            <a:grpSpLocks/>
          </p:cNvGrpSpPr>
          <p:nvPr/>
        </p:nvGrpSpPr>
        <p:grpSpPr bwMode="auto">
          <a:xfrm>
            <a:off x="927100" y="1038225"/>
            <a:ext cx="2768600" cy="5073650"/>
            <a:chOff x="0" y="0"/>
            <a:chExt cx="1744" cy="3196"/>
          </a:xfrm>
        </p:grpSpPr>
        <p:sp>
          <p:nvSpPr>
            <p:cNvPr id="61496" name="Text Box 69"/>
            <p:cNvSpPr>
              <a:spLocks noChangeArrowheads="1"/>
            </p:cNvSpPr>
            <p:nvPr/>
          </p:nvSpPr>
          <p:spPr bwMode="auto">
            <a:xfrm>
              <a:off x="0" y="1504"/>
              <a:ext cx="1706" cy="1692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sym typeface="Arial" pitchFamily="34" charset="0"/>
                </a:rPr>
                <a:t>int *</a:t>
              </a:r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f1(int *x,int *y)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{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    if(*x&gt;*y)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	return  </a:t>
              </a:r>
              <a:r>
                <a:rPr lang="en-US">
                  <a:solidFill>
                    <a:schemeClr val="accent2"/>
                  </a:solidFill>
                  <a:sym typeface="Arial" pitchFamily="34" charset="0"/>
                </a:rPr>
                <a:t>x</a:t>
              </a:r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;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    else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	return  </a:t>
              </a:r>
              <a:r>
                <a:rPr lang="en-US">
                  <a:solidFill>
                    <a:schemeClr val="accent2"/>
                  </a:solidFill>
                  <a:sym typeface="Arial" pitchFamily="34" charset="0"/>
                </a:rPr>
                <a:t>y;</a:t>
              </a:r>
              <a:endParaRPr 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}</a:t>
              </a:r>
              <a:endParaRPr lang="zh-CN" altLang="en-US"/>
            </a:p>
          </p:txBody>
        </p:sp>
        <p:sp>
          <p:nvSpPr>
            <p:cNvPr id="61497" name="Text Box 70"/>
            <p:cNvSpPr>
              <a:spLocks noChangeArrowheads="1"/>
            </p:cNvSpPr>
            <p:nvPr/>
          </p:nvSpPr>
          <p:spPr bwMode="auto">
            <a:xfrm>
              <a:off x="4" y="0"/>
              <a:ext cx="1740" cy="1462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void main()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{   int a=2,b=3;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    int *p;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    </a:t>
              </a:r>
              <a:r>
                <a:rPr lang="en-US">
                  <a:solidFill>
                    <a:schemeClr val="accent2"/>
                  </a:solidFill>
                  <a:sym typeface="Arial" pitchFamily="34" charset="0"/>
                </a:rPr>
                <a:t>p=f1(&amp;a, &amp;b);</a:t>
              </a:r>
              <a:endParaRPr lang="zh-CN" altLang="en-US">
                <a:solidFill>
                  <a:schemeClr val="accent2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    printf("%d\n",*p);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}</a:t>
              </a:r>
              <a:endParaRPr lang="zh-CN" altLang="en-US"/>
            </a:p>
          </p:txBody>
        </p:sp>
      </p:grpSp>
      <p:sp>
        <p:nvSpPr>
          <p:cNvPr id="61498" name="Rectangle 71"/>
          <p:cNvSpPr>
            <a:spLocks noChangeArrowheads="1"/>
          </p:cNvSpPr>
          <p:nvPr/>
        </p:nvSpPr>
        <p:spPr bwMode="auto">
          <a:xfrm>
            <a:off x="1066800" y="381000"/>
            <a:ext cx="777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zh-CN" altLang="en-US" sz="200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例  写一个函数，求两个</a:t>
            </a:r>
            <a:r>
              <a:rPr lang="en-US" sz="200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int</a:t>
            </a:r>
            <a:r>
              <a:rPr lang="zh-CN" altLang="en-US" sz="200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型变量中居于较大值的变量的地址（1）</a:t>
            </a:r>
            <a:endParaRPr lang="zh-CN" altLang="en-US" sz="200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61499" name="Group 7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61500" name="Text Box 7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61501" name="Freeform 7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61502" name="Picture 79" descr="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5229225"/>
            <a:ext cx="1152525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61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4" grpId="0" bldLvl="0" animBg="1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16"/>
          <p:cNvSpPr>
            <a:spLocks noChangeArrowheads="1"/>
          </p:cNvSpPr>
          <p:nvPr/>
        </p:nvSpPr>
        <p:spPr bwMode="auto">
          <a:xfrm>
            <a:off x="528638" y="4556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grpSp>
        <p:nvGrpSpPr>
          <p:cNvPr id="62467" name="Group 17"/>
          <p:cNvGrpSpPr>
            <a:grpSpLocks/>
          </p:cNvGrpSpPr>
          <p:nvPr/>
        </p:nvGrpSpPr>
        <p:grpSpPr bwMode="auto">
          <a:xfrm>
            <a:off x="927100" y="1041400"/>
            <a:ext cx="2768600" cy="5073650"/>
            <a:chOff x="0" y="0"/>
            <a:chExt cx="1744" cy="3196"/>
          </a:xfrm>
        </p:grpSpPr>
        <p:sp>
          <p:nvSpPr>
            <p:cNvPr id="62468" name="Text Box 18"/>
            <p:cNvSpPr>
              <a:spLocks noChangeArrowheads="1"/>
            </p:cNvSpPr>
            <p:nvPr/>
          </p:nvSpPr>
          <p:spPr bwMode="auto">
            <a:xfrm>
              <a:off x="0" y="1504"/>
              <a:ext cx="1568" cy="1692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sym typeface="Arial" pitchFamily="34" charset="0"/>
                </a:rPr>
                <a:t>int *</a:t>
              </a:r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f3(int x,int y)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{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    if(x&gt;y)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	return  </a:t>
              </a:r>
              <a:r>
                <a:rPr lang="en-US">
                  <a:solidFill>
                    <a:srgbClr val="0000FF"/>
                  </a:solidFill>
                  <a:sym typeface="Arial" pitchFamily="34" charset="0"/>
                </a:rPr>
                <a:t>&amp;x</a:t>
              </a:r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;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    else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	return  </a:t>
              </a:r>
              <a:r>
                <a:rPr lang="en-US">
                  <a:solidFill>
                    <a:srgbClr val="0000FF"/>
                  </a:solidFill>
                  <a:sym typeface="Arial" pitchFamily="34" charset="0"/>
                </a:rPr>
                <a:t>&amp;y</a:t>
              </a:r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;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}</a:t>
              </a:r>
              <a:endParaRPr lang="zh-CN" altLang="en-US"/>
            </a:p>
          </p:txBody>
        </p:sp>
        <p:sp>
          <p:nvSpPr>
            <p:cNvPr id="62469" name="Text Box 19"/>
            <p:cNvSpPr>
              <a:spLocks noChangeArrowheads="1"/>
            </p:cNvSpPr>
            <p:nvPr/>
          </p:nvSpPr>
          <p:spPr bwMode="auto">
            <a:xfrm>
              <a:off x="4" y="0"/>
              <a:ext cx="1740" cy="1462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void main()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{   int a=2,b=3;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    int *p;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    </a:t>
              </a:r>
              <a:r>
                <a:rPr lang="en-US">
                  <a:solidFill>
                    <a:schemeClr val="accent2"/>
                  </a:solidFill>
                  <a:sym typeface="Arial" pitchFamily="34" charset="0"/>
                </a:rPr>
                <a:t>p=f3(a, b);</a:t>
              </a:r>
              <a:endParaRPr 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    printf("%d\n",*p);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}</a:t>
              </a:r>
              <a:endParaRPr lang="zh-CN" altLang="en-US"/>
            </a:p>
          </p:txBody>
        </p:sp>
      </p:grpSp>
      <p:grpSp>
        <p:nvGrpSpPr>
          <p:cNvPr id="62470" name="Group 20"/>
          <p:cNvGrpSpPr>
            <a:grpSpLocks/>
          </p:cNvGrpSpPr>
          <p:nvPr/>
        </p:nvGrpSpPr>
        <p:grpSpPr bwMode="auto">
          <a:xfrm>
            <a:off x="5010150" y="1279525"/>
            <a:ext cx="2617788" cy="4625975"/>
            <a:chOff x="0" y="0"/>
            <a:chExt cx="1649" cy="2914"/>
          </a:xfrm>
        </p:grpSpPr>
        <p:sp>
          <p:nvSpPr>
            <p:cNvPr id="62471" name="Text Box 21"/>
            <p:cNvSpPr>
              <a:spLocks noChangeArrowheads="1"/>
            </p:cNvSpPr>
            <p:nvPr/>
          </p:nvSpPr>
          <p:spPr bwMode="auto">
            <a:xfrm>
              <a:off x="179" y="1784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2472" name="Freeform 22"/>
            <p:cNvSpPr>
              <a:spLocks/>
            </p:cNvSpPr>
            <p:nvPr/>
          </p:nvSpPr>
          <p:spPr bwMode="auto">
            <a:xfrm>
              <a:off x="426" y="2558"/>
              <a:ext cx="1211" cy="356"/>
            </a:xfrm>
            <a:custGeom>
              <a:avLst/>
              <a:gdLst>
                <a:gd name="T0" fmla="*/ 0 w 1211"/>
                <a:gd name="T1" fmla="*/ 163 h 456"/>
                <a:gd name="T2" fmla="*/ 500 w 1211"/>
                <a:gd name="T3" fmla="*/ 41 h 456"/>
                <a:gd name="T4" fmla="*/ 1089 w 1211"/>
                <a:gd name="T5" fmla="*/ 408 h 456"/>
                <a:gd name="T6" fmla="*/ 1211 w 1211"/>
                <a:gd name="T7" fmla="*/ 330 h 456"/>
                <a:gd name="T8" fmla="*/ 0 w 1211"/>
                <a:gd name="T9" fmla="*/ 0 h 456"/>
                <a:gd name="T10" fmla="*/ 1211 w 1211"/>
                <a:gd name="T11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73" name="Freeform 23"/>
            <p:cNvSpPr>
              <a:spLocks/>
            </p:cNvSpPr>
            <p:nvPr/>
          </p:nvSpPr>
          <p:spPr bwMode="auto">
            <a:xfrm>
              <a:off x="427" y="2212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w 1212"/>
                <a:gd name="T21" fmla="*/ 0 h 672"/>
                <a:gd name="T22" fmla="*/ 1212 w 1212"/>
                <a:gd name="T23" fmla="*/ 67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74" name="Rectangle 24"/>
            <p:cNvSpPr>
              <a:spLocks noChangeArrowheads="1"/>
            </p:cNvSpPr>
            <p:nvPr/>
          </p:nvSpPr>
          <p:spPr bwMode="auto">
            <a:xfrm>
              <a:off x="426" y="0"/>
              <a:ext cx="1211" cy="2212"/>
            </a:xfrm>
            <a:prstGeom prst="rect">
              <a:avLst/>
            </a:prstGeom>
            <a:solidFill>
              <a:srgbClr val="DDDDDD"/>
            </a:solidFill>
            <a:ln w="38100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2475" name="Line 25"/>
            <p:cNvSpPr>
              <a:spLocks noChangeShapeType="1"/>
            </p:cNvSpPr>
            <p:nvPr/>
          </p:nvSpPr>
          <p:spPr bwMode="auto">
            <a:xfrm>
              <a:off x="438" y="438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76" name="Line 26"/>
            <p:cNvSpPr>
              <a:spLocks noChangeShapeType="1"/>
            </p:cNvSpPr>
            <p:nvPr/>
          </p:nvSpPr>
          <p:spPr bwMode="auto">
            <a:xfrm>
              <a:off x="438" y="694"/>
              <a:ext cx="1211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77" name="Line 27"/>
            <p:cNvSpPr>
              <a:spLocks noChangeShapeType="1"/>
            </p:cNvSpPr>
            <p:nvPr/>
          </p:nvSpPr>
          <p:spPr bwMode="auto">
            <a:xfrm>
              <a:off x="438" y="927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78" name="Line 28"/>
            <p:cNvSpPr>
              <a:spLocks noChangeShapeType="1"/>
            </p:cNvSpPr>
            <p:nvPr/>
          </p:nvSpPr>
          <p:spPr bwMode="auto">
            <a:xfrm>
              <a:off x="438" y="1182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79" name="Line 29"/>
            <p:cNvSpPr>
              <a:spLocks noChangeShapeType="1"/>
            </p:cNvSpPr>
            <p:nvPr/>
          </p:nvSpPr>
          <p:spPr bwMode="auto">
            <a:xfrm>
              <a:off x="426" y="1440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80" name="Line 30"/>
            <p:cNvSpPr>
              <a:spLocks noChangeShapeType="1"/>
            </p:cNvSpPr>
            <p:nvPr/>
          </p:nvSpPr>
          <p:spPr bwMode="auto">
            <a:xfrm>
              <a:off x="438" y="1982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81" name="Line 31"/>
            <p:cNvSpPr>
              <a:spLocks noChangeShapeType="1"/>
            </p:cNvSpPr>
            <p:nvPr/>
          </p:nvSpPr>
          <p:spPr bwMode="auto">
            <a:xfrm>
              <a:off x="426" y="2221"/>
              <a:ext cx="1" cy="456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82" name="Line 32"/>
            <p:cNvSpPr>
              <a:spLocks noChangeShapeType="1"/>
            </p:cNvSpPr>
            <p:nvPr/>
          </p:nvSpPr>
          <p:spPr bwMode="auto">
            <a:xfrm>
              <a:off x="1637" y="2221"/>
              <a:ext cx="1" cy="60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83" name="Text Box 33"/>
            <p:cNvSpPr>
              <a:spLocks noChangeArrowheads="1"/>
            </p:cNvSpPr>
            <p:nvPr/>
          </p:nvSpPr>
          <p:spPr bwMode="auto">
            <a:xfrm>
              <a:off x="916" y="2263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…...</a:t>
              </a:r>
              <a:endParaRPr lang="zh-CN" altLang="en-US"/>
            </a:p>
          </p:txBody>
        </p:sp>
        <p:sp>
          <p:nvSpPr>
            <p:cNvPr id="62484" name="Line 34"/>
            <p:cNvSpPr>
              <a:spLocks noChangeShapeType="1"/>
            </p:cNvSpPr>
            <p:nvPr/>
          </p:nvSpPr>
          <p:spPr bwMode="auto">
            <a:xfrm>
              <a:off x="438" y="1704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2485" name="Group 35"/>
            <p:cNvGrpSpPr>
              <a:grpSpLocks/>
            </p:cNvGrpSpPr>
            <p:nvPr/>
          </p:nvGrpSpPr>
          <p:grpSpPr bwMode="auto">
            <a:xfrm>
              <a:off x="0" y="328"/>
              <a:ext cx="472" cy="1464"/>
              <a:chOff x="0" y="0"/>
              <a:chExt cx="472" cy="1464"/>
            </a:xfrm>
          </p:grpSpPr>
          <p:sp>
            <p:nvSpPr>
              <p:cNvPr id="62486" name="Text Box 36"/>
              <p:cNvSpPr>
                <a:spLocks noChangeArrowheads="1"/>
              </p:cNvSpPr>
              <p:nvPr/>
            </p:nvSpPr>
            <p:spPr bwMode="auto">
              <a:xfrm>
                <a:off x="18" y="0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2000</a:t>
                </a:r>
                <a:endParaRPr lang="zh-CN" altLang="en-US"/>
              </a:p>
            </p:txBody>
          </p:sp>
          <p:sp>
            <p:nvSpPr>
              <p:cNvPr id="62487" name="Text Box 37"/>
              <p:cNvSpPr>
                <a:spLocks noChangeArrowheads="1"/>
              </p:cNvSpPr>
              <p:nvPr/>
            </p:nvSpPr>
            <p:spPr bwMode="auto">
              <a:xfrm>
                <a:off x="19" y="971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2008</a:t>
                </a:r>
                <a:endParaRPr lang="en-US" sz="2000">
                  <a:solidFill>
                    <a:srgbClr val="336600"/>
                  </a:solidFill>
                  <a:sym typeface="Arial" pitchFamily="34" charset="0"/>
                </a:endParaRPr>
              </a:p>
            </p:txBody>
          </p:sp>
          <p:sp>
            <p:nvSpPr>
              <p:cNvPr id="62488" name="Text Box 38"/>
              <p:cNvSpPr>
                <a:spLocks noChangeArrowheads="1"/>
              </p:cNvSpPr>
              <p:nvPr/>
            </p:nvSpPr>
            <p:spPr bwMode="auto">
              <a:xfrm>
                <a:off x="0" y="1214"/>
                <a:ext cx="47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200A</a:t>
                </a:r>
                <a:endParaRPr lang="zh-CN" altLang="en-US"/>
              </a:p>
            </p:txBody>
          </p:sp>
          <p:sp>
            <p:nvSpPr>
              <p:cNvPr id="62489" name="Text Box 39"/>
              <p:cNvSpPr>
                <a:spLocks noChangeArrowheads="1"/>
              </p:cNvSpPr>
              <p:nvPr/>
            </p:nvSpPr>
            <p:spPr bwMode="auto">
              <a:xfrm>
                <a:off x="18" y="243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2002</a:t>
                </a:r>
                <a:endParaRPr lang="zh-CN" altLang="en-US"/>
              </a:p>
            </p:txBody>
          </p:sp>
          <p:sp>
            <p:nvSpPr>
              <p:cNvPr id="62490" name="Text Box 40"/>
              <p:cNvSpPr>
                <a:spLocks noChangeArrowheads="1"/>
              </p:cNvSpPr>
              <p:nvPr/>
            </p:nvSpPr>
            <p:spPr bwMode="auto">
              <a:xfrm>
                <a:off x="18" y="486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2004</a:t>
                </a:r>
                <a:endParaRPr lang="zh-CN" altLang="en-US"/>
              </a:p>
            </p:txBody>
          </p:sp>
          <p:sp>
            <p:nvSpPr>
              <p:cNvPr id="62491" name="Text Box 41"/>
              <p:cNvSpPr>
                <a:spLocks noChangeArrowheads="1"/>
              </p:cNvSpPr>
              <p:nvPr/>
            </p:nvSpPr>
            <p:spPr bwMode="auto">
              <a:xfrm>
                <a:off x="18" y="72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2006</a:t>
                </a:r>
                <a:endParaRPr lang="zh-CN" altLang="en-US"/>
              </a:p>
            </p:txBody>
          </p:sp>
        </p:grpSp>
        <p:grpSp>
          <p:nvGrpSpPr>
            <p:cNvPr id="62492" name="Group 42"/>
            <p:cNvGrpSpPr>
              <a:grpSpLocks/>
            </p:cNvGrpSpPr>
            <p:nvPr/>
          </p:nvGrpSpPr>
          <p:grpSpPr bwMode="auto">
            <a:xfrm>
              <a:off x="441" y="574"/>
              <a:ext cx="60" cy="1548"/>
              <a:chOff x="0" y="0"/>
              <a:chExt cx="60" cy="1548"/>
            </a:xfrm>
          </p:grpSpPr>
          <p:sp>
            <p:nvSpPr>
              <p:cNvPr id="62493" name="Line 43"/>
              <p:cNvSpPr>
                <a:spLocks noChangeShapeType="1"/>
              </p:cNvSpPr>
              <p:nvPr/>
            </p:nvSpPr>
            <p:spPr bwMode="auto">
              <a:xfrm>
                <a:off x="0" y="0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494" name="Line 44"/>
              <p:cNvSpPr>
                <a:spLocks noChangeShapeType="1"/>
              </p:cNvSpPr>
              <p:nvPr/>
            </p:nvSpPr>
            <p:spPr bwMode="auto">
              <a:xfrm>
                <a:off x="0" y="516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495" name="Line 45"/>
              <p:cNvSpPr>
                <a:spLocks noChangeShapeType="1"/>
              </p:cNvSpPr>
              <p:nvPr/>
            </p:nvSpPr>
            <p:spPr bwMode="auto">
              <a:xfrm>
                <a:off x="0" y="774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496" name="Line 46"/>
              <p:cNvSpPr>
                <a:spLocks noChangeShapeType="1"/>
              </p:cNvSpPr>
              <p:nvPr/>
            </p:nvSpPr>
            <p:spPr bwMode="auto">
              <a:xfrm>
                <a:off x="0" y="1032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497" name="Line 47"/>
              <p:cNvSpPr>
                <a:spLocks noChangeShapeType="1"/>
              </p:cNvSpPr>
              <p:nvPr/>
            </p:nvSpPr>
            <p:spPr bwMode="auto">
              <a:xfrm>
                <a:off x="0" y="1290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498" name="Line 48"/>
              <p:cNvSpPr>
                <a:spLocks noChangeShapeType="1"/>
              </p:cNvSpPr>
              <p:nvPr/>
            </p:nvSpPr>
            <p:spPr bwMode="auto">
              <a:xfrm>
                <a:off x="0" y="1548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499" name="Line 49"/>
              <p:cNvSpPr>
                <a:spLocks noChangeShapeType="1"/>
              </p:cNvSpPr>
              <p:nvPr/>
            </p:nvSpPr>
            <p:spPr bwMode="auto">
              <a:xfrm>
                <a:off x="0" y="258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2500" name="Group 50"/>
            <p:cNvGrpSpPr>
              <a:grpSpLocks/>
            </p:cNvGrpSpPr>
            <p:nvPr/>
          </p:nvGrpSpPr>
          <p:grpSpPr bwMode="auto">
            <a:xfrm>
              <a:off x="1569" y="562"/>
              <a:ext cx="60" cy="1548"/>
              <a:chOff x="0" y="0"/>
              <a:chExt cx="60" cy="1548"/>
            </a:xfrm>
          </p:grpSpPr>
          <p:sp>
            <p:nvSpPr>
              <p:cNvPr id="62501" name="Line 51"/>
              <p:cNvSpPr>
                <a:spLocks noChangeShapeType="1"/>
              </p:cNvSpPr>
              <p:nvPr/>
            </p:nvSpPr>
            <p:spPr bwMode="auto">
              <a:xfrm>
                <a:off x="0" y="0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502" name="Line 52"/>
              <p:cNvSpPr>
                <a:spLocks noChangeShapeType="1"/>
              </p:cNvSpPr>
              <p:nvPr/>
            </p:nvSpPr>
            <p:spPr bwMode="auto">
              <a:xfrm>
                <a:off x="0" y="516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503" name="Line 53"/>
              <p:cNvSpPr>
                <a:spLocks noChangeShapeType="1"/>
              </p:cNvSpPr>
              <p:nvPr/>
            </p:nvSpPr>
            <p:spPr bwMode="auto">
              <a:xfrm>
                <a:off x="0" y="774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504" name="Line 54"/>
              <p:cNvSpPr>
                <a:spLocks noChangeShapeType="1"/>
              </p:cNvSpPr>
              <p:nvPr/>
            </p:nvSpPr>
            <p:spPr bwMode="auto">
              <a:xfrm>
                <a:off x="0" y="1032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505" name="Line 55"/>
              <p:cNvSpPr>
                <a:spLocks noChangeShapeType="1"/>
              </p:cNvSpPr>
              <p:nvPr/>
            </p:nvSpPr>
            <p:spPr bwMode="auto">
              <a:xfrm>
                <a:off x="0" y="1290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506" name="Line 56"/>
              <p:cNvSpPr>
                <a:spLocks noChangeShapeType="1"/>
              </p:cNvSpPr>
              <p:nvPr/>
            </p:nvSpPr>
            <p:spPr bwMode="auto">
              <a:xfrm>
                <a:off x="0" y="1548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507" name="Line 57"/>
              <p:cNvSpPr>
                <a:spLocks noChangeShapeType="1"/>
              </p:cNvSpPr>
              <p:nvPr/>
            </p:nvSpPr>
            <p:spPr bwMode="auto">
              <a:xfrm>
                <a:off x="0" y="258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62508" name="Text Box 58"/>
          <p:cNvSpPr>
            <a:spLocks noChangeArrowheads="1"/>
          </p:cNvSpPr>
          <p:nvPr/>
        </p:nvSpPr>
        <p:spPr bwMode="auto">
          <a:xfrm>
            <a:off x="6475413" y="20034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2</a:t>
            </a:r>
            <a:endParaRPr lang="zh-CN" altLang="en-US"/>
          </a:p>
        </p:txBody>
      </p:sp>
      <p:sp>
        <p:nvSpPr>
          <p:cNvPr id="62509" name="Text Box 59"/>
          <p:cNvSpPr>
            <a:spLocks noChangeArrowheads="1"/>
          </p:cNvSpPr>
          <p:nvPr/>
        </p:nvSpPr>
        <p:spPr bwMode="auto">
          <a:xfrm>
            <a:off x="6494463" y="23653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sym typeface="Arial" pitchFamily="34" charset="0"/>
              </a:rPr>
              <a:t>3</a:t>
            </a:r>
            <a:endParaRPr lang="en-US">
              <a:solidFill>
                <a:srgbClr val="0000FF"/>
              </a:solidFill>
              <a:sym typeface="Arial" pitchFamily="34" charset="0"/>
            </a:endParaRPr>
          </a:p>
        </p:txBody>
      </p:sp>
      <p:grpSp>
        <p:nvGrpSpPr>
          <p:cNvPr id="62510" name="Group 60"/>
          <p:cNvGrpSpPr>
            <a:grpSpLocks/>
          </p:cNvGrpSpPr>
          <p:nvPr/>
        </p:nvGrpSpPr>
        <p:grpSpPr bwMode="auto">
          <a:xfrm>
            <a:off x="6400800" y="3228975"/>
            <a:ext cx="2235200" cy="935038"/>
            <a:chOff x="0" y="0"/>
            <a:chExt cx="1408" cy="589"/>
          </a:xfrm>
        </p:grpSpPr>
        <p:grpSp>
          <p:nvGrpSpPr>
            <p:cNvPr id="62511" name="Group 61"/>
            <p:cNvGrpSpPr>
              <a:grpSpLocks/>
            </p:cNvGrpSpPr>
            <p:nvPr/>
          </p:nvGrpSpPr>
          <p:grpSpPr bwMode="auto">
            <a:xfrm>
              <a:off x="715" y="339"/>
              <a:ext cx="693" cy="250"/>
              <a:chOff x="0" y="0"/>
              <a:chExt cx="693" cy="250"/>
            </a:xfrm>
          </p:grpSpPr>
          <p:sp>
            <p:nvSpPr>
              <p:cNvPr id="62512" name="Line 62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13" name="Text Box 63"/>
              <p:cNvSpPr>
                <a:spLocks noChangeArrowheads="1"/>
              </p:cNvSpPr>
              <p:nvPr/>
            </p:nvSpPr>
            <p:spPr bwMode="auto">
              <a:xfrm>
                <a:off x="97" y="0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  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变量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y</a:t>
                </a:r>
                <a:endParaRPr lang="zh-CN" altLang="en-US"/>
              </a:p>
            </p:txBody>
          </p:sp>
        </p:grpSp>
        <p:grpSp>
          <p:nvGrpSpPr>
            <p:cNvPr id="62514" name="Group 64"/>
            <p:cNvGrpSpPr>
              <a:grpSpLocks/>
            </p:cNvGrpSpPr>
            <p:nvPr/>
          </p:nvGrpSpPr>
          <p:grpSpPr bwMode="auto">
            <a:xfrm>
              <a:off x="715" y="87"/>
              <a:ext cx="693" cy="250"/>
              <a:chOff x="0" y="0"/>
              <a:chExt cx="693" cy="250"/>
            </a:xfrm>
          </p:grpSpPr>
          <p:sp>
            <p:nvSpPr>
              <p:cNvPr id="62515" name="Line 65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16" name="Text Box 66"/>
              <p:cNvSpPr>
                <a:spLocks noChangeArrowheads="1"/>
              </p:cNvSpPr>
              <p:nvPr/>
            </p:nvSpPr>
            <p:spPr bwMode="auto">
              <a:xfrm>
                <a:off x="97" y="0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  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变量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x</a:t>
                </a:r>
                <a:endParaRPr lang="zh-CN" altLang="en-US"/>
              </a:p>
            </p:txBody>
          </p:sp>
        </p:grpSp>
        <p:sp>
          <p:nvSpPr>
            <p:cNvPr id="62517" name="Text Box 67"/>
            <p:cNvSpPr>
              <a:spLocks noChangeArrowheads="1"/>
            </p:cNvSpPr>
            <p:nvPr/>
          </p:nvSpPr>
          <p:spPr bwMode="auto">
            <a:xfrm>
              <a:off x="0" y="0"/>
              <a:ext cx="35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336600"/>
                  </a:solidFill>
                  <a:sym typeface="Arial" pitchFamily="34" charset="0"/>
                </a:rPr>
                <a:t>(f3)</a:t>
              </a:r>
              <a:endParaRPr lang="en-US" sz="2000">
                <a:solidFill>
                  <a:schemeClr val="accent2"/>
                </a:solidFill>
                <a:sym typeface="Arial" pitchFamily="34" charset="0"/>
              </a:endParaRPr>
            </a:p>
          </p:txBody>
        </p:sp>
      </p:grpSp>
      <p:sp>
        <p:nvSpPr>
          <p:cNvPr id="62518" name="Text Box 68"/>
          <p:cNvSpPr>
            <a:spLocks noChangeArrowheads="1"/>
          </p:cNvSpPr>
          <p:nvPr/>
        </p:nvSpPr>
        <p:spPr bwMode="auto">
          <a:xfrm>
            <a:off x="6588125" y="4005263"/>
            <a:ext cx="333375" cy="4572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ea typeface="隶书" pitchFamily="49" charset="-122"/>
              </a:rPr>
              <a:t>3</a:t>
            </a:r>
            <a:endParaRPr lang="zh-CN" altLang="en-US"/>
          </a:p>
        </p:txBody>
      </p:sp>
      <p:sp>
        <p:nvSpPr>
          <p:cNvPr id="62519" name="Text Box 69"/>
          <p:cNvSpPr>
            <a:spLocks noChangeArrowheads="1"/>
          </p:cNvSpPr>
          <p:nvPr/>
        </p:nvSpPr>
        <p:spPr bwMode="auto">
          <a:xfrm>
            <a:off x="6553200" y="3543300"/>
            <a:ext cx="333375" cy="4572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ea typeface="隶书" pitchFamily="49" charset="-122"/>
              </a:rPr>
              <a:t>2</a:t>
            </a:r>
            <a:endParaRPr lang="en-US">
              <a:solidFill>
                <a:srgbClr val="007A77"/>
              </a:solidFill>
              <a:ea typeface="隶书" pitchFamily="49" charset="-122"/>
            </a:endParaRPr>
          </a:p>
        </p:txBody>
      </p:sp>
      <p:grpSp>
        <p:nvGrpSpPr>
          <p:cNvPr id="62520" name="Group 70"/>
          <p:cNvGrpSpPr>
            <a:grpSpLocks/>
          </p:cNvGrpSpPr>
          <p:nvPr/>
        </p:nvGrpSpPr>
        <p:grpSpPr bwMode="auto">
          <a:xfrm>
            <a:off x="3862388" y="2019300"/>
            <a:ext cx="1376362" cy="2114550"/>
            <a:chOff x="0" y="0"/>
            <a:chExt cx="867" cy="1332"/>
          </a:xfrm>
        </p:grpSpPr>
        <p:sp>
          <p:nvSpPr>
            <p:cNvPr id="62521" name="AutoShape 71"/>
            <p:cNvSpPr>
              <a:spLocks/>
            </p:cNvSpPr>
            <p:nvPr/>
          </p:nvSpPr>
          <p:spPr bwMode="auto">
            <a:xfrm>
              <a:off x="606" y="0"/>
              <a:ext cx="174" cy="1020"/>
            </a:xfrm>
            <a:custGeom>
              <a:avLst/>
              <a:gdLst>
                <a:gd name="T0" fmla="*/ 114 w 150"/>
                <a:gd name="T1" fmla="*/ 0 h 744"/>
                <a:gd name="T2" fmla="*/ 6 w 150"/>
                <a:gd name="T3" fmla="*/ 312 h 744"/>
                <a:gd name="T4" fmla="*/ 150 w 150"/>
                <a:gd name="T5" fmla="*/ 744 h 744"/>
                <a:gd name="T6" fmla="*/ 0 w 150"/>
                <a:gd name="T7" fmla="*/ 0 h 744"/>
                <a:gd name="T8" fmla="*/ 150 w 150"/>
                <a:gd name="T9" fmla="*/ 744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0" h="744">
                  <a:moveTo>
                    <a:pt x="114" y="0"/>
                  </a:moveTo>
                  <a:cubicBezTo>
                    <a:pt x="57" y="94"/>
                    <a:pt x="0" y="188"/>
                    <a:pt x="6" y="312"/>
                  </a:cubicBezTo>
                  <a:cubicBezTo>
                    <a:pt x="12" y="436"/>
                    <a:pt x="128" y="672"/>
                    <a:pt x="150" y="744"/>
                  </a:cubicBezTo>
                </a:path>
              </a:pathLst>
            </a:custGeom>
            <a:noFill/>
            <a:ln w="38100" cmpd="sng">
              <a:solidFill>
                <a:srgbClr val="3399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522" name="AutoShape 72"/>
            <p:cNvSpPr>
              <a:spLocks/>
            </p:cNvSpPr>
            <p:nvPr/>
          </p:nvSpPr>
          <p:spPr bwMode="auto">
            <a:xfrm>
              <a:off x="541" y="240"/>
              <a:ext cx="326" cy="1092"/>
            </a:xfrm>
            <a:custGeom>
              <a:avLst/>
              <a:gdLst>
                <a:gd name="T0" fmla="*/ 182 w 182"/>
                <a:gd name="T1" fmla="*/ 0 h 756"/>
                <a:gd name="T2" fmla="*/ 2 w 182"/>
                <a:gd name="T3" fmla="*/ 468 h 756"/>
                <a:gd name="T4" fmla="*/ 170 w 182"/>
                <a:gd name="T5" fmla="*/ 756 h 756"/>
                <a:gd name="T6" fmla="*/ 0 w 182"/>
                <a:gd name="T7" fmla="*/ 0 h 756"/>
                <a:gd name="T8" fmla="*/ 182 w 182"/>
                <a:gd name="T9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82" h="756">
                  <a:moveTo>
                    <a:pt x="182" y="0"/>
                  </a:moveTo>
                  <a:cubicBezTo>
                    <a:pt x="93" y="171"/>
                    <a:pt x="4" y="342"/>
                    <a:pt x="2" y="468"/>
                  </a:cubicBezTo>
                  <a:cubicBezTo>
                    <a:pt x="0" y="594"/>
                    <a:pt x="142" y="710"/>
                    <a:pt x="170" y="756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523" name="Text Box 73"/>
            <p:cNvSpPr>
              <a:spLocks noChangeArrowheads="1"/>
            </p:cNvSpPr>
            <p:nvPr/>
          </p:nvSpPr>
          <p:spPr bwMode="auto">
            <a:xfrm>
              <a:off x="0" y="468"/>
              <a:ext cx="6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0000FF"/>
                  </a:solidFill>
                  <a:ea typeface="隶书" pitchFamily="49" charset="-122"/>
                </a:rPr>
                <a:t>COPY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</p:grpSp>
      <p:grpSp>
        <p:nvGrpSpPr>
          <p:cNvPr id="62524" name="Group 74"/>
          <p:cNvGrpSpPr>
            <a:grpSpLocks/>
          </p:cNvGrpSpPr>
          <p:nvPr/>
        </p:nvGrpSpPr>
        <p:grpSpPr bwMode="auto">
          <a:xfrm>
            <a:off x="6196013" y="1552575"/>
            <a:ext cx="3030537" cy="1403350"/>
            <a:chOff x="0" y="0"/>
            <a:chExt cx="1909" cy="884"/>
          </a:xfrm>
        </p:grpSpPr>
        <p:grpSp>
          <p:nvGrpSpPr>
            <p:cNvPr id="62525" name="Group 75"/>
            <p:cNvGrpSpPr>
              <a:grpSpLocks/>
            </p:cNvGrpSpPr>
            <p:nvPr/>
          </p:nvGrpSpPr>
          <p:grpSpPr bwMode="auto">
            <a:xfrm>
              <a:off x="880" y="147"/>
              <a:ext cx="689" cy="250"/>
              <a:chOff x="0" y="0"/>
              <a:chExt cx="689" cy="250"/>
            </a:xfrm>
          </p:grpSpPr>
          <p:sp>
            <p:nvSpPr>
              <p:cNvPr id="62526" name="Line 76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27" name="Text Box 77"/>
              <p:cNvSpPr>
                <a:spLocks noChangeArrowheads="1"/>
              </p:cNvSpPr>
              <p:nvPr/>
            </p:nvSpPr>
            <p:spPr bwMode="auto">
              <a:xfrm>
                <a:off x="182" y="0"/>
                <a:ext cx="50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变量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</a:t>
                </a:r>
                <a:endParaRPr lang="zh-CN" altLang="en-US"/>
              </a:p>
            </p:txBody>
          </p:sp>
        </p:grpSp>
        <p:grpSp>
          <p:nvGrpSpPr>
            <p:cNvPr id="62528" name="Group 78"/>
            <p:cNvGrpSpPr>
              <a:grpSpLocks/>
            </p:cNvGrpSpPr>
            <p:nvPr/>
          </p:nvGrpSpPr>
          <p:grpSpPr bwMode="auto">
            <a:xfrm>
              <a:off x="880" y="356"/>
              <a:ext cx="709" cy="288"/>
              <a:chOff x="0" y="0"/>
              <a:chExt cx="709" cy="288"/>
            </a:xfrm>
          </p:grpSpPr>
          <p:sp>
            <p:nvSpPr>
              <p:cNvPr id="62529" name="Line 79"/>
              <p:cNvSpPr>
                <a:spLocks noChangeShapeType="1"/>
              </p:cNvSpPr>
              <p:nvPr/>
            </p:nvSpPr>
            <p:spPr bwMode="auto">
              <a:xfrm flipH="1">
                <a:off x="0" y="154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30" name="Text Box 80"/>
              <p:cNvSpPr>
                <a:spLocks noChangeArrowheads="1"/>
              </p:cNvSpPr>
              <p:nvPr/>
            </p:nvSpPr>
            <p:spPr bwMode="auto">
              <a:xfrm>
                <a:off x="97" y="0"/>
                <a:ext cx="6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  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变量</a:t>
                </a:r>
                <a:r>
                  <a:rPr lang="en-US">
                    <a:solidFill>
                      <a:srgbClr val="007A77"/>
                    </a:solidFill>
                    <a:sym typeface="Arial" pitchFamily="34" charset="0"/>
                  </a:rPr>
                  <a:t>b</a:t>
                </a:r>
                <a:endParaRPr 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</p:grpSp>
        <p:sp>
          <p:nvSpPr>
            <p:cNvPr id="62531" name="Text Box 81"/>
            <p:cNvSpPr>
              <a:spLocks noChangeArrowheads="1"/>
            </p:cNvSpPr>
            <p:nvPr/>
          </p:nvSpPr>
          <p:spPr bwMode="auto">
            <a:xfrm>
              <a:off x="0" y="0"/>
              <a:ext cx="54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FF3300"/>
                  </a:solidFill>
                  <a:sym typeface="Arial" pitchFamily="34" charset="0"/>
                </a:rPr>
                <a:t>(main)</a:t>
              </a:r>
              <a:endParaRPr lang="en-US" sz="2000">
                <a:solidFill>
                  <a:schemeClr val="accent2"/>
                </a:solidFill>
                <a:sym typeface="Arial" pitchFamily="34" charset="0"/>
              </a:endParaRPr>
            </a:p>
          </p:txBody>
        </p:sp>
        <p:grpSp>
          <p:nvGrpSpPr>
            <p:cNvPr id="62532" name="Group 82"/>
            <p:cNvGrpSpPr>
              <a:grpSpLocks/>
            </p:cNvGrpSpPr>
            <p:nvPr/>
          </p:nvGrpSpPr>
          <p:grpSpPr bwMode="auto">
            <a:xfrm>
              <a:off x="880" y="596"/>
              <a:ext cx="1029" cy="288"/>
              <a:chOff x="0" y="0"/>
              <a:chExt cx="1029" cy="288"/>
            </a:xfrm>
          </p:grpSpPr>
          <p:sp>
            <p:nvSpPr>
              <p:cNvPr id="62533" name="Line 83"/>
              <p:cNvSpPr>
                <a:spLocks noChangeShapeType="1"/>
              </p:cNvSpPr>
              <p:nvPr/>
            </p:nvSpPr>
            <p:spPr bwMode="auto">
              <a:xfrm flipH="1">
                <a:off x="0" y="154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34" name="Text Box 84"/>
              <p:cNvSpPr>
                <a:spLocks noChangeArrowheads="1"/>
              </p:cNvSpPr>
              <p:nvPr/>
            </p:nvSpPr>
            <p:spPr bwMode="auto">
              <a:xfrm>
                <a:off x="97" y="0"/>
                <a:ext cx="9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  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指针变量</a:t>
                </a:r>
                <a:r>
                  <a:rPr lang="en-US">
                    <a:solidFill>
                      <a:srgbClr val="007A77"/>
                    </a:solidFill>
                    <a:sym typeface="Arial" pitchFamily="34" charset="0"/>
                  </a:rPr>
                  <a:t>p</a:t>
                </a:r>
                <a:endParaRPr 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</p:grpSp>
      </p:grpSp>
      <p:sp>
        <p:nvSpPr>
          <p:cNvPr id="62535" name="Text Box 85"/>
          <p:cNvSpPr>
            <a:spLocks noChangeArrowheads="1"/>
          </p:cNvSpPr>
          <p:nvPr/>
        </p:nvSpPr>
        <p:spPr bwMode="auto">
          <a:xfrm>
            <a:off x="6443663" y="2743200"/>
            <a:ext cx="485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007A77"/>
                </a:solidFill>
                <a:sym typeface="Arial" pitchFamily="34" charset="0"/>
              </a:rPr>
              <a:t>**</a:t>
            </a:r>
            <a:endParaRPr lang="zh-CN" altLang="en-US"/>
          </a:p>
        </p:txBody>
      </p:sp>
      <p:sp>
        <p:nvSpPr>
          <p:cNvPr id="62536" name="Rectangle 86"/>
          <p:cNvSpPr>
            <a:spLocks noChangeArrowheads="1"/>
          </p:cNvSpPr>
          <p:nvPr/>
        </p:nvSpPr>
        <p:spPr bwMode="auto">
          <a:xfrm>
            <a:off x="1066800" y="512763"/>
            <a:ext cx="7772400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zh-CN" altLang="en-US" sz="200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例  写一个函数，求两个</a:t>
            </a:r>
            <a:r>
              <a:rPr lang="en-US" sz="200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int</a:t>
            </a:r>
            <a:r>
              <a:rPr lang="zh-CN" altLang="en-US" sz="200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型变量中居于较大值的变量的地址（2）</a:t>
            </a:r>
            <a:endParaRPr lang="zh-CN" altLang="en-US" sz="200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62537" name="Group 87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62538" name="Text Box 88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62539" name="Freeform 89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62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62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7" dur="500"/>
                                        <p:tgtEl>
                                          <p:spTgt spid="62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500"/>
                                        <p:tgtEl>
                                          <p:spTgt spid="62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7" dur="500"/>
                                        <p:tgtEl>
                                          <p:spTgt spid="62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500"/>
                                        <p:tgtEl>
                                          <p:spTgt spid="62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7" dur="500"/>
                                        <p:tgtEl>
                                          <p:spTgt spid="62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2" dur="500"/>
                                        <p:tgtEl>
                                          <p:spTgt spid="62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08" grpId="0" build="p" bldLvl="0" autoUpdateAnimBg="0"/>
      <p:bldP spid="62509" grpId="0" build="p" bldLvl="0" autoUpdateAnimBg="0"/>
      <p:bldP spid="62518" grpId="0" bldLvl="0" animBg="1" autoUpdateAnimBg="0"/>
      <p:bldP spid="62519" grpId="0" bldLvl="0" animBg="1" autoUpdateAnimBg="0"/>
      <p:bldP spid="62535" grpId="0" build="p" bldLvl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16"/>
          <p:cNvSpPr>
            <a:spLocks noChangeArrowheads="1"/>
          </p:cNvSpPr>
          <p:nvPr/>
        </p:nvSpPr>
        <p:spPr bwMode="auto">
          <a:xfrm>
            <a:off x="44450" y="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grpSp>
        <p:nvGrpSpPr>
          <p:cNvPr id="63491" name="Group 18"/>
          <p:cNvGrpSpPr>
            <a:grpSpLocks/>
          </p:cNvGrpSpPr>
          <p:nvPr/>
        </p:nvGrpSpPr>
        <p:grpSpPr bwMode="auto">
          <a:xfrm>
            <a:off x="4619625" y="881063"/>
            <a:ext cx="4216400" cy="4625975"/>
            <a:chOff x="0" y="0"/>
            <a:chExt cx="2656" cy="2914"/>
          </a:xfrm>
        </p:grpSpPr>
        <p:sp>
          <p:nvSpPr>
            <p:cNvPr id="63492" name="Text Box 19"/>
            <p:cNvSpPr>
              <a:spLocks noChangeArrowheads="1"/>
            </p:cNvSpPr>
            <p:nvPr/>
          </p:nvSpPr>
          <p:spPr bwMode="auto">
            <a:xfrm>
              <a:off x="179" y="1784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3493" name="Freeform 20"/>
            <p:cNvSpPr>
              <a:spLocks/>
            </p:cNvSpPr>
            <p:nvPr/>
          </p:nvSpPr>
          <p:spPr bwMode="auto">
            <a:xfrm>
              <a:off x="426" y="2558"/>
              <a:ext cx="1211" cy="356"/>
            </a:xfrm>
            <a:custGeom>
              <a:avLst/>
              <a:gdLst>
                <a:gd name="T0" fmla="*/ 0 w 1211"/>
                <a:gd name="T1" fmla="*/ 163 h 456"/>
                <a:gd name="T2" fmla="*/ 500 w 1211"/>
                <a:gd name="T3" fmla="*/ 41 h 456"/>
                <a:gd name="T4" fmla="*/ 1089 w 1211"/>
                <a:gd name="T5" fmla="*/ 408 h 456"/>
                <a:gd name="T6" fmla="*/ 1211 w 1211"/>
                <a:gd name="T7" fmla="*/ 330 h 456"/>
                <a:gd name="T8" fmla="*/ 0 w 1211"/>
                <a:gd name="T9" fmla="*/ 0 h 456"/>
                <a:gd name="T10" fmla="*/ 1211 w 1211"/>
                <a:gd name="T11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494" name="Freeform 21"/>
            <p:cNvSpPr>
              <a:spLocks/>
            </p:cNvSpPr>
            <p:nvPr/>
          </p:nvSpPr>
          <p:spPr bwMode="auto">
            <a:xfrm>
              <a:off x="427" y="2212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w 1212"/>
                <a:gd name="T21" fmla="*/ 0 h 672"/>
                <a:gd name="T22" fmla="*/ 1212 w 1212"/>
                <a:gd name="T23" fmla="*/ 67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495" name="Rectangle 22"/>
            <p:cNvSpPr>
              <a:spLocks noChangeArrowheads="1"/>
            </p:cNvSpPr>
            <p:nvPr/>
          </p:nvSpPr>
          <p:spPr bwMode="auto">
            <a:xfrm>
              <a:off x="426" y="0"/>
              <a:ext cx="1211" cy="2212"/>
            </a:xfrm>
            <a:prstGeom prst="rect">
              <a:avLst/>
            </a:prstGeom>
            <a:solidFill>
              <a:srgbClr val="DDDDDD"/>
            </a:solidFill>
            <a:ln w="38100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3496" name="Line 23"/>
            <p:cNvSpPr>
              <a:spLocks noChangeShapeType="1"/>
            </p:cNvSpPr>
            <p:nvPr/>
          </p:nvSpPr>
          <p:spPr bwMode="auto">
            <a:xfrm>
              <a:off x="438" y="438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497" name="Line 24"/>
            <p:cNvSpPr>
              <a:spLocks noChangeShapeType="1"/>
            </p:cNvSpPr>
            <p:nvPr/>
          </p:nvSpPr>
          <p:spPr bwMode="auto">
            <a:xfrm>
              <a:off x="438" y="694"/>
              <a:ext cx="1211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498" name="Line 25"/>
            <p:cNvSpPr>
              <a:spLocks noChangeShapeType="1"/>
            </p:cNvSpPr>
            <p:nvPr/>
          </p:nvSpPr>
          <p:spPr bwMode="auto">
            <a:xfrm>
              <a:off x="438" y="927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499" name="Line 26"/>
            <p:cNvSpPr>
              <a:spLocks noChangeShapeType="1"/>
            </p:cNvSpPr>
            <p:nvPr/>
          </p:nvSpPr>
          <p:spPr bwMode="auto">
            <a:xfrm>
              <a:off x="438" y="1182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0" name="Line 27"/>
            <p:cNvSpPr>
              <a:spLocks noChangeShapeType="1"/>
            </p:cNvSpPr>
            <p:nvPr/>
          </p:nvSpPr>
          <p:spPr bwMode="auto">
            <a:xfrm>
              <a:off x="426" y="1440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1" name="Line 28"/>
            <p:cNvSpPr>
              <a:spLocks noChangeShapeType="1"/>
            </p:cNvSpPr>
            <p:nvPr/>
          </p:nvSpPr>
          <p:spPr bwMode="auto">
            <a:xfrm>
              <a:off x="438" y="1982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2" name="Line 29"/>
            <p:cNvSpPr>
              <a:spLocks noChangeShapeType="1"/>
            </p:cNvSpPr>
            <p:nvPr/>
          </p:nvSpPr>
          <p:spPr bwMode="auto">
            <a:xfrm>
              <a:off x="426" y="2221"/>
              <a:ext cx="1" cy="456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3" name="Line 30"/>
            <p:cNvSpPr>
              <a:spLocks noChangeShapeType="1"/>
            </p:cNvSpPr>
            <p:nvPr/>
          </p:nvSpPr>
          <p:spPr bwMode="auto">
            <a:xfrm>
              <a:off x="1637" y="2221"/>
              <a:ext cx="1" cy="60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4" name="Text Box 31"/>
            <p:cNvSpPr>
              <a:spLocks noChangeArrowheads="1"/>
            </p:cNvSpPr>
            <p:nvPr/>
          </p:nvSpPr>
          <p:spPr bwMode="auto">
            <a:xfrm>
              <a:off x="917" y="58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…...</a:t>
              </a:r>
              <a:endParaRPr lang="zh-CN" altLang="en-US"/>
            </a:p>
          </p:txBody>
        </p:sp>
        <p:sp>
          <p:nvSpPr>
            <p:cNvPr id="63505" name="Text Box 32"/>
            <p:cNvSpPr>
              <a:spLocks noChangeArrowheads="1"/>
            </p:cNvSpPr>
            <p:nvPr/>
          </p:nvSpPr>
          <p:spPr bwMode="auto">
            <a:xfrm>
              <a:off x="916" y="2263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…...</a:t>
              </a:r>
              <a:endParaRPr lang="zh-CN" altLang="en-US"/>
            </a:p>
          </p:txBody>
        </p:sp>
        <p:sp>
          <p:nvSpPr>
            <p:cNvPr id="63506" name="Line 33"/>
            <p:cNvSpPr>
              <a:spLocks noChangeShapeType="1"/>
            </p:cNvSpPr>
            <p:nvPr/>
          </p:nvSpPr>
          <p:spPr bwMode="auto">
            <a:xfrm>
              <a:off x="438" y="1704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7" name="Text Box 34"/>
            <p:cNvSpPr>
              <a:spLocks noChangeArrowheads="1"/>
            </p:cNvSpPr>
            <p:nvPr/>
          </p:nvSpPr>
          <p:spPr bwMode="auto">
            <a:xfrm>
              <a:off x="18" y="32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2000</a:t>
              </a:r>
              <a:endParaRPr lang="zh-CN" altLang="en-US"/>
            </a:p>
          </p:txBody>
        </p:sp>
        <p:sp>
          <p:nvSpPr>
            <p:cNvPr id="63508" name="Text Box 35"/>
            <p:cNvSpPr>
              <a:spLocks noChangeArrowheads="1"/>
            </p:cNvSpPr>
            <p:nvPr/>
          </p:nvSpPr>
          <p:spPr bwMode="auto">
            <a:xfrm>
              <a:off x="19" y="1299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2008</a:t>
              </a:r>
              <a:endParaRPr lang="en-US" sz="2000">
                <a:solidFill>
                  <a:srgbClr val="336600"/>
                </a:solidFill>
                <a:sym typeface="Arial" pitchFamily="34" charset="0"/>
              </a:endParaRPr>
            </a:p>
          </p:txBody>
        </p:sp>
        <p:sp>
          <p:nvSpPr>
            <p:cNvPr id="63509" name="Text Box 36"/>
            <p:cNvSpPr>
              <a:spLocks noChangeArrowheads="1"/>
            </p:cNvSpPr>
            <p:nvPr/>
          </p:nvSpPr>
          <p:spPr bwMode="auto">
            <a:xfrm>
              <a:off x="0" y="1542"/>
              <a:ext cx="4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200A</a:t>
              </a:r>
              <a:endParaRPr lang="zh-CN" altLang="en-US"/>
            </a:p>
          </p:txBody>
        </p:sp>
        <p:sp>
          <p:nvSpPr>
            <p:cNvPr id="63510" name="Text Box 37"/>
            <p:cNvSpPr>
              <a:spLocks noChangeArrowheads="1"/>
            </p:cNvSpPr>
            <p:nvPr/>
          </p:nvSpPr>
          <p:spPr bwMode="auto">
            <a:xfrm>
              <a:off x="18" y="571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2002</a:t>
              </a:r>
              <a:endParaRPr lang="zh-CN" altLang="en-US"/>
            </a:p>
          </p:txBody>
        </p:sp>
        <p:sp>
          <p:nvSpPr>
            <p:cNvPr id="63511" name="Text Box 38"/>
            <p:cNvSpPr>
              <a:spLocks noChangeArrowheads="1"/>
            </p:cNvSpPr>
            <p:nvPr/>
          </p:nvSpPr>
          <p:spPr bwMode="auto">
            <a:xfrm>
              <a:off x="18" y="814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2004</a:t>
              </a:r>
              <a:endParaRPr lang="zh-CN" altLang="en-US"/>
            </a:p>
          </p:txBody>
        </p:sp>
        <p:sp>
          <p:nvSpPr>
            <p:cNvPr id="63512" name="Text Box 39"/>
            <p:cNvSpPr>
              <a:spLocks noChangeArrowheads="1"/>
            </p:cNvSpPr>
            <p:nvPr/>
          </p:nvSpPr>
          <p:spPr bwMode="auto">
            <a:xfrm>
              <a:off x="18" y="1056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2006</a:t>
              </a:r>
              <a:endParaRPr lang="zh-CN" altLang="en-US"/>
            </a:p>
          </p:txBody>
        </p:sp>
        <p:grpSp>
          <p:nvGrpSpPr>
            <p:cNvPr id="63513" name="Group 40"/>
            <p:cNvGrpSpPr>
              <a:grpSpLocks/>
            </p:cNvGrpSpPr>
            <p:nvPr/>
          </p:nvGrpSpPr>
          <p:grpSpPr bwMode="auto">
            <a:xfrm>
              <a:off x="441" y="574"/>
              <a:ext cx="60" cy="1548"/>
              <a:chOff x="0" y="0"/>
              <a:chExt cx="60" cy="1548"/>
            </a:xfrm>
          </p:grpSpPr>
          <p:sp>
            <p:nvSpPr>
              <p:cNvPr id="63514" name="Line 41"/>
              <p:cNvSpPr>
                <a:spLocks noChangeShapeType="1"/>
              </p:cNvSpPr>
              <p:nvPr/>
            </p:nvSpPr>
            <p:spPr bwMode="auto">
              <a:xfrm>
                <a:off x="0" y="0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515" name="Line 42"/>
              <p:cNvSpPr>
                <a:spLocks noChangeShapeType="1"/>
              </p:cNvSpPr>
              <p:nvPr/>
            </p:nvSpPr>
            <p:spPr bwMode="auto">
              <a:xfrm>
                <a:off x="0" y="516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516" name="Line 43"/>
              <p:cNvSpPr>
                <a:spLocks noChangeShapeType="1"/>
              </p:cNvSpPr>
              <p:nvPr/>
            </p:nvSpPr>
            <p:spPr bwMode="auto">
              <a:xfrm>
                <a:off x="0" y="774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517" name="Line 44"/>
              <p:cNvSpPr>
                <a:spLocks noChangeShapeType="1"/>
              </p:cNvSpPr>
              <p:nvPr/>
            </p:nvSpPr>
            <p:spPr bwMode="auto">
              <a:xfrm>
                <a:off x="0" y="1032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518" name="Line 45"/>
              <p:cNvSpPr>
                <a:spLocks noChangeShapeType="1"/>
              </p:cNvSpPr>
              <p:nvPr/>
            </p:nvSpPr>
            <p:spPr bwMode="auto">
              <a:xfrm>
                <a:off x="0" y="1290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519" name="Line 46"/>
              <p:cNvSpPr>
                <a:spLocks noChangeShapeType="1"/>
              </p:cNvSpPr>
              <p:nvPr/>
            </p:nvSpPr>
            <p:spPr bwMode="auto">
              <a:xfrm>
                <a:off x="0" y="1548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520" name="Line 47"/>
              <p:cNvSpPr>
                <a:spLocks noChangeShapeType="1"/>
              </p:cNvSpPr>
              <p:nvPr/>
            </p:nvSpPr>
            <p:spPr bwMode="auto">
              <a:xfrm>
                <a:off x="0" y="258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3521" name="Group 48"/>
            <p:cNvGrpSpPr>
              <a:grpSpLocks/>
            </p:cNvGrpSpPr>
            <p:nvPr/>
          </p:nvGrpSpPr>
          <p:grpSpPr bwMode="auto">
            <a:xfrm>
              <a:off x="1569" y="562"/>
              <a:ext cx="60" cy="1548"/>
              <a:chOff x="0" y="0"/>
              <a:chExt cx="60" cy="1548"/>
            </a:xfrm>
          </p:grpSpPr>
          <p:sp>
            <p:nvSpPr>
              <p:cNvPr id="63522" name="Line 49"/>
              <p:cNvSpPr>
                <a:spLocks noChangeShapeType="1"/>
              </p:cNvSpPr>
              <p:nvPr/>
            </p:nvSpPr>
            <p:spPr bwMode="auto">
              <a:xfrm>
                <a:off x="0" y="0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523" name="Line 50"/>
              <p:cNvSpPr>
                <a:spLocks noChangeShapeType="1"/>
              </p:cNvSpPr>
              <p:nvPr/>
            </p:nvSpPr>
            <p:spPr bwMode="auto">
              <a:xfrm>
                <a:off x="0" y="516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524" name="Line 51"/>
              <p:cNvSpPr>
                <a:spLocks noChangeShapeType="1"/>
              </p:cNvSpPr>
              <p:nvPr/>
            </p:nvSpPr>
            <p:spPr bwMode="auto">
              <a:xfrm>
                <a:off x="0" y="774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525" name="Line 52"/>
              <p:cNvSpPr>
                <a:spLocks noChangeShapeType="1"/>
              </p:cNvSpPr>
              <p:nvPr/>
            </p:nvSpPr>
            <p:spPr bwMode="auto">
              <a:xfrm>
                <a:off x="0" y="1032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526" name="Line 53"/>
              <p:cNvSpPr>
                <a:spLocks noChangeShapeType="1"/>
              </p:cNvSpPr>
              <p:nvPr/>
            </p:nvSpPr>
            <p:spPr bwMode="auto">
              <a:xfrm>
                <a:off x="0" y="1290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527" name="Line 54"/>
              <p:cNvSpPr>
                <a:spLocks noChangeShapeType="1"/>
              </p:cNvSpPr>
              <p:nvPr/>
            </p:nvSpPr>
            <p:spPr bwMode="auto">
              <a:xfrm>
                <a:off x="0" y="1548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528" name="Line 55"/>
              <p:cNvSpPr>
                <a:spLocks noChangeShapeType="1"/>
              </p:cNvSpPr>
              <p:nvPr/>
            </p:nvSpPr>
            <p:spPr bwMode="auto">
              <a:xfrm>
                <a:off x="0" y="258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3529" name="Text Box 56"/>
            <p:cNvSpPr>
              <a:spLocks noChangeArrowheads="1"/>
            </p:cNvSpPr>
            <p:nvPr/>
          </p:nvSpPr>
          <p:spPr bwMode="auto">
            <a:xfrm>
              <a:off x="923" y="4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0000FF"/>
                  </a:solidFill>
                  <a:sym typeface="Arial" pitchFamily="34" charset="0"/>
                </a:rPr>
                <a:t>2</a:t>
              </a:r>
              <a:endParaRPr lang="zh-CN" altLang="en-US"/>
            </a:p>
          </p:txBody>
        </p:sp>
        <p:grpSp>
          <p:nvGrpSpPr>
            <p:cNvPr id="63530" name="Group 57"/>
            <p:cNvGrpSpPr>
              <a:grpSpLocks/>
            </p:cNvGrpSpPr>
            <p:nvPr/>
          </p:nvGrpSpPr>
          <p:grpSpPr bwMode="auto">
            <a:xfrm>
              <a:off x="1627" y="319"/>
              <a:ext cx="689" cy="250"/>
              <a:chOff x="0" y="0"/>
              <a:chExt cx="689" cy="250"/>
            </a:xfrm>
          </p:grpSpPr>
          <p:sp>
            <p:nvSpPr>
              <p:cNvPr id="63531" name="Line 58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32" name="Text Box 59"/>
              <p:cNvSpPr>
                <a:spLocks noChangeArrowheads="1"/>
              </p:cNvSpPr>
              <p:nvPr/>
            </p:nvSpPr>
            <p:spPr bwMode="auto">
              <a:xfrm>
                <a:off x="182" y="0"/>
                <a:ext cx="50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变量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</a:t>
                </a:r>
                <a:endParaRPr lang="zh-CN" altLang="en-US"/>
              </a:p>
            </p:txBody>
          </p:sp>
        </p:grpSp>
        <p:grpSp>
          <p:nvGrpSpPr>
            <p:cNvPr id="63533" name="Group 60"/>
            <p:cNvGrpSpPr>
              <a:grpSpLocks/>
            </p:cNvGrpSpPr>
            <p:nvPr/>
          </p:nvGrpSpPr>
          <p:grpSpPr bwMode="auto">
            <a:xfrm>
              <a:off x="1627" y="528"/>
              <a:ext cx="709" cy="288"/>
              <a:chOff x="0" y="0"/>
              <a:chExt cx="709" cy="288"/>
            </a:xfrm>
          </p:grpSpPr>
          <p:sp>
            <p:nvSpPr>
              <p:cNvPr id="63534" name="Line 61"/>
              <p:cNvSpPr>
                <a:spLocks noChangeShapeType="1"/>
              </p:cNvSpPr>
              <p:nvPr/>
            </p:nvSpPr>
            <p:spPr bwMode="auto">
              <a:xfrm flipH="1">
                <a:off x="0" y="154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35" name="Text Box 62"/>
              <p:cNvSpPr>
                <a:spLocks noChangeArrowheads="1"/>
              </p:cNvSpPr>
              <p:nvPr/>
            </p:nvSpPr>
            <p:spPr bwMode="auto">
              <a:xfrm>
                <a:off x="97" y="0"/>
                <a:ext cx="6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  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变量</a:t>
                </a:r>
                <a:r>
                  <a:rPr lang="en-US">
                    <a:solidFill>
                      <a:srgbClr val="007A77"/>
                    </a:solidFill>
                    <a:sym typeface="Arial" pitchFamily="34" charset="0"/>
                  </a:rPr>
                  <a:t>b</a:t>
                </a:r>
                <a:endParaRPr 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</p:grpSp>
        <p:sp>
          <p:nvSpPr>
            <p:cNvPr id="63536" name="Text Box 63"/>
            <p:cNvSpPr>
              <a:spLocks noChangeArrowheads="1"/>
            </p:cNvSpPr>
            <p:nvPr/>
          </p:nvSpPr>
          <p:spPr bwMode="auto">
            <a:xfrm>
              <a:off x="747" y="172"/>
              <a:ext cx="54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FF3300"/>
                  </a:solidFill>
                  <a:sym typeface="Arial" pitchFamily="34" charset="0"/>
                </a:rPr>
                <a:t>(main)</a:t>
              </a:r>
              <a:endParaRPr lang="en-US" sz="2000">
                <a:solidFill>
                  <a:schemeClr val="accent2"/>
                </a:solidFill>
                <a:sym typeface="Arial" pitchFamily="34" charset="0"/>
              </a:endParaRPr>
            </a:p>
          </p:txBody>
        </p:sp>
        <p:sp>
          <p:nvSpPr>
            <p:cNvPr id="63537" name="Text Box 64"/>
            <p:cNvSpPr>
              <a:spLocks noChangeArrowheads="1"/>
            </p:cNvSpPr>
            <p:nvPr/>
          </p:nvSpPr>
          <p:spPr bwMode="auto">
            <a:xfrm>
              <a:off x="935" y="68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FF3300"/>
                  </a:solidFill>
                  <a:sym typeface="Arial" pitchFamily="34" charset="0"/>
                </a:rPr>
                <a:t>3</a:t>
              </a:r>
              <a:endParaRPr lang="en-US">
                <a:solidFill>
                  <a:srgbClr val="0000FF"/>
                </a:solidFill>
                <a:sym typeface="Arial" pitchFamily="34" charset="0"/>
              </a:endParaRPr>
            </a:p>
          </p:txBody>
        </p:sp>
        <p:grpSp>
          <p:nvGrpSpPr>
            <p:cNvPr id="63538" name="Group 65"/>
            <p:cNvGrpSpPr>
              <a:grpSpLocks/>
            </p:cNvGrpSpPr>
            <p:nvPr/>
          </p:nvGrpSpPr>
          <p:grpSpPr bwMode="auto">
            <a:xfrm>
              <a:off x="1627" y="768"/>
              <a:ext cx="1029" cy="288"/>
              <a:chOff x="0" y="0"/>
              <a:chExt cx="1029" cy="288"/>
            </a:xfrm>
          </p:grpSpPr>
          <p:sp>
            <p:nvSpPr>
              <p:cNvPr id="63539" name="Line 66"/>
              <p:cNvSpPr>
                <a:spLocks noChangeShapeType="1"/>
              </p:cNvSpPr>
              <p:nvPr/>
            </p:nvSpPr>
            <p:spPr bwMode="auto">
              <a:xfrm flipH="1">
                <a:off x="0" y="154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40" name="Text Box 67"/>
              <p:cNvSpPr>
                <a:spLocks noChangeArrowheads="1"/>
              </p:cNvSpPr>
              <p:nvPr/>
            </p:nvSpPr>
            <p:spPr bwMode="auto">
              <a:xfrm>
                <a:off x="97" y="0"/>
                <a:ext cx="9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  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指针变量</a:t>
                </a:r>
                <a:r>
                  <a:rPr lang="en-US">
                    <a:solidFill>
                      <a:srgbClr val="007A77"/>
                    </a:solidFill>
                    <a:sym typeface="Arial" pitchFamily="34" charset="0"/>
                  </a:rPr>
                  <a:t>p</a:t>
                </a:r>
                <a:endParaRPr 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</p:grpSp>
        <p:sp>
          <p:nvSpPr>
            <p:cNvPr id="63541" name="Text Box 68"/>
            <p:cNvSpPr>
              <a:spLocks noChangeArrowheads="1"/>
            </p:cNvSpPr>
            <p:nvPr/>
          </p:nvSpPr>
          <p:spPr bwMode="auto">
            <a:xfrm>
              <a:off x="903" y="922"/>
              <a:ext cx="30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**</a:t>
              </a:r>
              <a:endParaRPr lang="zh-CN" altLang="en-US"/>
            </a:p>
          </p:txBody>
        </p:sp>
      </p:grpSp>
      <p:sp>
        <p:nvSpPr>
          <p:cNvPr id="63542" name="Text Box 69"/>
          <p:cNvSpPr>
            <a:spLocks noChangeArrowheads="1"/>
          </p:cNvSpPr>
          <p:nvPr/>
        </p:nvSpPr>
        <p:spPr bwMode="auto">
          <a:xfrm>
            <a:off x="5815013" y="2306638"/>
            <a:ext cx="858837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  <a:sym typeface="Arial" pitchFamily="34" charset="0"/>
              </a:rPr>
              <a:t>200A</a:t>
            </a:r>
            <a:endParaRPr lang="zh-CN" altLang="en-US"/>
          </a:p>
        </p:txBody>
      </p:sp>
      <p:grpSp>
        <p:nvGrpSpPr>
          <p:cNvPr id="63543" name="Group 70"/>
          <p:cNvGrpSpPr>
            <a:grpSpLocks/>
          </p:cNvGrpSpPr>
          <p:nvPr/>
        </p:nvGrpSpPr>
        <p:grpSpPr bwMode="auto">
          <a:xfrm>
            <a:off x="619125" y="795338"/>
            <a:ext cx="2768600" cy="5073650"/>
            <a:chOff x="0" y="0"/>
            <a:chExt cx="1744" cy="3196"/>
          </a:xfrm>
        </p:grpSpPr>
        <p:sp>
          <p:nvSpPr>
            <p:cNvPr id="63544" name="Text Box 71"/>
            <p:cNvSpPr>
              <a:spLocks noChangeArrowheads="1"/>
            </p:cNvSpPr>
            <p:nvPr/>
          </p:nvSpPr>
          <p:spPr bwMode="auto">
            <a:xfrm>
              <a:off x="0" y="1504"/>
              <a:ext cx="1520" cy="1692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sym typeface="Arial" pitchFamily="34" charset="0"/>
                </a:rPr>
                <a:t>int *</a:t>
              </a:r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f3(int x,int y)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{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    if(x&gt;y)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	return </a:t>
              </a:r>
              <a:r>
                <a:rPr lang="en-US">
                  <a:solidFill>
                    <a:srgbClr val="0000FF"/>
                  </a:solidFill>
                  <a:sym typeface="Arial" pitchFamily="34" charset="0"/>
                </a:rPr>
                <a:t>&amp;x</a:t>
              </a:r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;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    else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	return </a:t>
              </a:r>
              <a:r>
                <a:rPr lang="en-US">
                  <a:solidFill>
                    <a:srgbClr val="0000FF"/>
                  </a:solidFill>
                  <a:sym typeface="Arial" pitchFamily="34" charset="0"/>
                </a:rPr>
                <a:t>&amp;y</a:t>
              </a:r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;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}</a:t>
              </a:r>
              <a:endParaRPr lang="zh-CN" altLang="en-US"/>
            </a:p>
          </p:txBody>
        </p:sp>
        <p:sp>
          <p:nvSpPr>
            <p:cNvPr id="63545" name="Text Box 72"/>
            <p:cNvSpPr>
              <a:spLocks noChangeArrowheads="1"/>
            </p:cNvSpPr>
            <p:nvPr/>
          </p:nvSpPr>
          <p:spPr bwMode="auto">
            <a:xfrm>
              <a:off x="4" y="0"/>
              <a:ext cx="1740" cy="1462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void main()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{   int a=2,b=3;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    int *p;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    </a:t>
              </a:r>
              <a:r>
                <a:rPr lang="en-US">
                  <a:solidFill>
                    <a:schemeClr val="accent2"/>
                  </a:solidFill>
                  <a:sym typeface="Arial" pitchFamily="34" charset="0"/>
                </a:rPr>
                <a:t>p=f3(a,b);</a:t>
              </a:r>
              <a:endParaRPr lang="zh-CN" altLang="en-US">
                <a:solidFill>
                  <a:schemeClr val="accent2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    printf("%d\n",*p);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}</a:t>
              </a:r>
              <a:endParaRPr lang="zh-CN" altLang="en-US"/>
            </a:p>
          </p:txBody>
        </p:sp>
      </p:grpSp>
      <p:sp>
        <p:nvSpPr>
          <p:cNvPr id="63546" name="Rectangle 73"/>
          <p:cNvSpPr>
            <a:spLocks noChangeArrowheads="1"/>
          </p:cNvSpPr>
          <p:nvPr/>
        </p:nvSpPr>
        <p:spPr bwMode="auto">
          <a:xfrm>
            <a:off x="395288" y="333375"/>
            <a:ext cx="7772400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zh-CN" altLang="en-US" sz="200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例  写一个函数，求两个</a:t>
            </a:r>
            <a:r>
              <a:rPr lang="en-US" sz="200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int</a:t>
            </a:r>
            <a:r>
              <a:rPr lang="zh-CN" altLang="en-US" sz="200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型变量中居于较大值的变量的地址（2）</a:t>
            </a:r>
            <a:endParaRPr lang="zh-CN" altLang="en-US" sz="200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63547" name="AutoShape 17"/>
          <p:cNvSpPr>
            <a:spLocks noChangeArrowheads="1"/>
          </p:cNvSpPr>
          <p:nvPr/>
        </p:nvSpPr>
        <p:spPr bwMode="auto">
          <a:xfrm>
            <a:off x="2843213" y="5084763"/>
            <a:ext cx="4525962" cy="1065212"/>
          </a:xfrm>
          <a:prstGeom prst="cloudCallout">
            <a:avLst>
              <a:gd name="adj1" fmla="val -27431"/>
              <a:gd name="adj2" fmla="val -188690"/>
            </a:avLst>
          </a:prstGeom>
          <a:noFill/>
          <a:ln w="38100" cmpd="sng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b="1">
                <a:solidFill>
                  <a:srgbClr val="007A77"/>
                </a:solidFill>
                <a:sym typeface="Arial" pitchFamily="34" charset="0"/>
              </a:rPr>
              <a:t>不能返回</a:t>
            </a:r>
            <a:r>
              <a:rPr lang="zh-CN" altLang="en-US" sz="2000" b="1">
                <a:solidFill>
                  <a:srgbClr val="0000FF"/>
                </a:solidFill>
                <a:sym typeface="Arial" pitchFamily="34" charset="0"/>
              </a:rPr>
              <a:t>形参</a:t>
            </a:r>
            <a:r>
              <a:rPr lang="zh-CN" altLang="en-US" sz="2000" b="1">
                <a:solidFill>
                  <a:srgbClr val="007A77"/>
                </a:solidFill>
                <a:sym typeface="Arial" pitchFamily="34" charset="0"/>
              </a:rPr>
              <a:t>或</a:t>
            </a:r>
            <a:r>
              <a:rPr lang="zh-CN" altLang="en-US" sz="2000" b="1">
                <a:solidFill>
                  <a:srgbClr val="0000FF"/>
                </a:solidFill>
                <a:sym typeface="Arial" pitchFamily="34" charset="0"/>
              </a:rPr>
              <a:t>局部变量</a:t>
            </a:r>
            <a:endParaRPr lang="zh-CN" altLang="en-US" sz="2000" b="1">
              <a:solidFill>
                <a:schemeClr val="accent2"/>
              </a:solidFill>
              <a:sym typeface="Arial" pitchFamily="34" charset="0"/>
            </a:endParaRPr>
          </a:p>
          <a:p>
            <a:pPr algn="ctr"/>
            <a:r>
              <a:rPr lang="zh-CN" altLang="en-US" sz="2000" b="1">
                <a:solidFill>
                  <a:srgbClr val="007A77"/>
                </a:solidFill>
                <a:sym typeface="Arial" pitchFamily="34" charset="0"/>
              </a:rPr>
              <a:t>的</a:t>
            </a:r>
            <a:r>
              <a:rPr lang="zh-CN" altLang="en-US" sz="2000" b="1">
                <a:solidFill>
                  <a:schemeClr val="accent2"/>
                </a:solidFill>
                <a:sym typeface="Arial" pitchFamily="34" charset="0"/>
              </a:rPr>
              <a:t>地址</a:t>
            </a:r>
            <a:r>
              <a:rPr lang="zh-CN" altLang="en-US" sz="2000" b="1">
                <a:solidFill>
                  <a:srgbClr val="007A77"/>
                </a:solidFill>
                <a:sym typeface="Arial" pitchFamily="34" charset="0"/>
              </a:rPr>
              <a:t>作函数返回值</a:t>
            </a:r>
            <a:endParaRPr lang="zh-CN" altLang="en-US"/>
          </a:p>
        </p:txBody>
      </p:sp>
      <p:grpSp>
        <p:nvGrpSpPr>
          <p:cNvPr id="63548" name="Group 74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63549" name="Text Box 75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63550" name="Freeform 76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63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63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42" grpId="0" bldLvl="0" animBg="1" autoUpdateAnimBg="0"/>
      <p:bldP spid="63547" grpId="0" bldLvl="0" animBg="1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5"/>
          <p:cNvSpPr>
            <a:spLocks noChangeArrowheads="1"/>
          </p:cNvSpPr>
          <p:nvPr/>
        </p:nvSpPr>
        <p:spPr bwMode="auto">
          <a:xfrm>
            <a:off x="0" y="44450"/>
            <a:ext cx="8829675" cy="374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201613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</a:pPr>
            <a:endParaRPr lang="zh-CN" altLang="en-US" sz="3200">
              <a:solidFill>
                <a:srgbClr val="007A77"/>
              </a:solidFill>
              <a:latin typeface="Arial" pitchFamily="34" charset="0"/>
              <a:sym typeface="Arial" pitchFamily="34" charset="0"/>
            </a:endParaRPr>
          </a:p>
          <a:p>
            <a:pPr marL="1009650" lvl="1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 </a:t>
            </a:r>
          </a:p>
          <a:p>
            <a:pPr marL="1009650" lvl="1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 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用于处理二维数组或多个字符串</a:t>
            </a:r>
          </a:p>
          <a:p>
            <a:pPr marL="1009650" lvl="1" indent="-285750">
              <a:spcBef>
                <a:spcPct val="20000"/>
              </a:spcBef>
              <a:buClr>
                <a:srgbClr val="9900CC"/>
              </a:buClr>
              <a:buSzPct val="70000"/>
              <a:buFont typeface="Wingdings" pitchFamily="2" charset="2"/>
              <a:buChar char="u"/>
            </a:pPr>
            <a:r>
              <a:rPr lang="zh-CN" altLang="en-US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指针数组</a:t>
            </a:r>
          </a:p>
          <a:p>
            <a:pPr marL="1417638" lvl="2" indent="-227013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zh-CN" altLang="en-US" sz="2000" b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定义：数组中的元素为指针变量</a:t>
            </a:r>
          </a:p>
          <a:p>
            <a:pPr marL="1417638" lvl="2" indent="-227013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zh-CN" altLang="en-US" sz="2000" b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定义形式：</a:t>
            </a:r>
            <a:r>
              <a:rPr lang="en-US" sz="2000" b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[</a:t>
            </a:r>
            <a:r>
              <a:rPr lang="zh-CN" altLang="en-US" sz="20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存储类型</a:t>
            </a:r>
            <a:r>
              <a:rPr lang="en-US" sz="2000" b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]</a:t>
            </a:r>
            <a:r>
              <a:rPr lang="en-US" sz="20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 </a:t>
            </a:r>
            <a:r>
              <a:rPr lang="zh-CN" altLang="en-US" sz="20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数据类型 *数组名</a:t>
            </a:r>
            <a:r>
              <a:rPr lang="en-US" sz="20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[</a:t>
            </a:r>
            <a:r>
              <a:rPr lang="zh-CN" altLang="en-US" sz="20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数组长度说明</a:t>
            </a:r>
            <a:r>
              <a:rPr lang="en-US" sz="20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]</a:t>
            </a:r>
            <a:endParaRPr lang="zh-CN" altLang="en-US" sz="2000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  <a:p>
            <a:pPr marL="1417638" lvl="2" indent="-227013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None/>
            </a:pPr>
            <a:r>
              <a:rPr lang="zh-CN" altLang="en-US" sz="2000" b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例   </a:t>
            </a:r>
            <a:r>
              <a:rPr lang="en-US" sz="2000" b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int  *p[4];</a:t>
            </a:r>
            <a:endParaRPr lang="zh-CN" altLang="en-US"/>
          </a:p>
        </p:txBody>
      </p:sp>
      <p:sp>
        <p:nvSpPr>
          <p:cNvPr id="64515" name="AutoShape 18"/>
          <p:cNvSpPr>
            <a:spLocks noChangeArrowheads="1"/>
          </p:cNvSpPr>
          <p:nvPr/>
        </p:nvSpPr>
        <p:spPr bwMode="auto">
          <a:xfrm>
            <a:off x="1193800" y="4868863"/>
            <a:ext cx="3603625" cy="495300"/>
          </a:xfrm>
          <a:prstGeom prst="wedgeRectCallout">
            <a:avLst>
              <a:gd name="adj1" fmla="val -22278"/>
              <a:gd name="adj2" fmla="val -33634"/>
            </a:avLst>
          </a:prstGeom>
          <a:solidFill>
            <a:srgbClr val="FF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区分</a:t>
            </a:r>
            <a:r>
              <a:rPr lang="en-US">
                <a:solidFill>
                  <a:srgbClr val="007A77"/>
                </a:solidFill>
                <a:ea typeface="隶书" pitchFamily="49" charset="-122"/>
              </a:rPr>
              <a:t>int  *p[4]</a:t>
            </a:r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与</a:t>
            </a:r>
            <a:r>
              <a:rPr lang="en-US">
                <a:solidFill>
                  <a:srgbClr val="007A77"/>
                </a:solidFill>
                <a:ea typeface="隶书" pitchFamily="49" charset="-122"/>
              </a:rPr>
              <a:t>int  (*p)[4]</a:t>
            </a:r>
            <a:endParaRPr lang="en-US">
              <a:solidFill>
                <a:srgbClr val="007A77"/>
              </a:solidFill>
              <a:latin typeface="隶书" pitchFamily="49" charset="-122"/>
              <a:ea typeface="隶书" pitchFamily="49" charset="-122"/>
              <a:sym typeface="隶书" pitchFamily="49" charset="-122"/>
            </a:endParaRPr>
          </a:p>
        </p:txBody>
      </p:sp>
      <p:sp>
        <p:nvSpPr>
          <p:cNvPr id="64516" name="Rectangle 87"/>
          <p:cNvSpPr>
            <a:spLocks noChangeArrowheads="1"/>
          </p:cNvSpPr>
          <p:nvPr/>
        </p:nvSpPr>
        <p:spPr bwMode="auto">
          <a:xfrm>
            <a:off x="106363" y="-165100"/>
            <a:ext cx="74898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sz="40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§8.6 </a:t>
            </a:r>
            <a:r>
              <a:rPr lang="zh-CN" altLang="en-US" sz="40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指针数组和多级指针</a:t>
            </a:r>
            <a:endParaRPr lang="zh-CN" altLang="en-US"/>
          </a:p>
        </p:txBody>
      </p:sp>
      <p:sp>
        <p:nvSpPr>
          <p:cNvPr id="64517" name="AutoShape 16"/>
          <p:cNvSpPr>
            <a:spLocks noChangeArrowheads="1"/>
          </p:cNvSpPr>
          <p:nvPr/>
        </p:nvSpPr>
        <p:spPr bwMode="auto">
          <a:xfrm>
            <a:off x="3719513" y="2974975"/>
            <a:ext cx="3876675" cy="495300"/>
          </a:xfrm>
          <a:prstGeom prst="wedgeRectCallout">
            <a:avLst>
              <a:gd name="adj1" fmla="val -26218"/>
              <a:gd name="adj2" fmla="val -114398"/>
            </a:avLst>
          </a:prstGeom>
          <a:solidFill>
            <a:srgbClr val="FF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指针所指向变量的数据类型</a:t>
            </a:r>
            <a:endParaRPr lang="zh-CN" altLang="en-US"/>
          </a:p>
        </p:txBody>
      </p:sp>
      <p:sp>
        <p:nvSpPr>
          <p:cNvPr id="64518" name="AutoShape 17"/>
          <p:cNvSpPr>
            <a:spLocks noChangeArrowheads="1"/>
          </p:cNvSpPr>
          <p:nvPr/>
        </p:nvSpPr>
        <p:spPr bwMode="auto">
          <a:xfrm>
            <a:off x="2238375" y="3644900"/>
            <a:ext cx="2962275" cy="495300"/>
          </a:xfrm>
          <a:prstGeom prst="wedgeRectCallout">
            <a:avLst>
              <a:gd name="adj1" fmla="val -16333"/>
              <a:gd name="adj2" fmla="val -246778"/>
            </a:avLst>
          </a:prstGeom>
          <a:solidFill>
            <a:srgbClr val="FF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指针本身的存储类型</a:t>
            </a:r>
            <a:endParaRPr lang="zh-CN" altLang="en-US"/>
          </a:p>
        </p:txBody>
      </p:sp>
      <p:grpSp>
        <p:nvGrpSpPr>
          <p:cNvPr id="64519" name="Group 88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64520" name="Text Box 89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64521" name="Freeform 90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ldLvl="0" animBg="1" autoUpdateAnimBg="0"/>
      <p:bldP spid="64517" grpId="0" bldLvl="0" animBg="1" autoUpdateAnimBg="0"/>
      <p:bldP spid="64518" grpId="0" bldLvl="0" animBg="1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538" name="Group 20"/>
          <p:cNvGrpSpPr>
            <a:grpSpLocks/>
          </p:cNvGrpSpPr>
          <p:nvPr/>
        </p:nvGrpSpPr>
        <p:grpSpPr bwMode="auto">
          <a:xfrm>
            <a:off x="612775" y="842963"/>
            <a:ext cx="7488238" cy="2830512"/>
            <a:chOff x="0" y="0"/>
            <a:chExt cx="4717" cy="1783"/>
          </a:xfrm>
        </p:grpSpPr>
        <p:sp>
          <p:nvSpPr>
            <p:cNvPr id="65539" name="Text Box 21"/>
            <p:cNvSpPr>
              <a:spLocks noChangeArrowheads="1"/>
            </p:cNvSpPr>
            <p:nvPr/>
          </p:nvSpPr>
          <p:spPr bwMode="auto">
            <a:xfrm>
              <a:off x="0" y="55"/>
              <a:ext cx="1783" cy="1692"/>
            </a:xfrm>
            <a:prstGeom prst="rect">
              <a:avLst/>
            </a:prstGeom>
            <a:solidFill>
              <a:srgbClr val="E1FFF7"/>
            </a:solidFill>
            <a:ln w="38100" cmpd="sng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007A77"/>
                  </a:solidFill>
                  <a:sym typeface="Arial" pitchFamily="34" charset="0"/>
                </a:rPr>
                <a:t>赋值</a:t>
              </a:r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: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void main()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{   int b[2][3],*pb[2];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     </a:t>
              </a:r>
              <a:r>
                <a:rPr lang="en-US">
                  <a:solidFill>
                    <a:srgbClr val="0000FF"/>
                  </a:solidFill>
                  <a:sym typeface="Arial" pitchFamily="34" charset="0"/>
                </a:rPr>
                <a:t>pb[0]=b[0];</a:t>
              </a:r>
              <a:endParaRPr lang="zh-CN" altLang="en-US">
                <a:solidFill>
                  <a:srgbClr val="0000FF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00FF"/>
                  </a:solidFill>
                  <a:sym typeface="Arial" pitchFamily="34" charset="0"/>
                </a:rPr>
                <a:t>     pb[1]=b[1];</a:t>
              </a:r>
              <a:endParaRPr lang="zh-CN" altLang="en-US">
                <a:solidFill>
                  <a:srgbClr val="0000FF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     ……..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}</a:t>
              </a:r>
              <a:endParaRPr lang="zh-CN" altLang="en-US"/>
            </a:p>
          </p:txBody>
        </p:sp>
        <p:grpSp>
          <p:nvGrpSpPr>
            <p:cNvPr id="65540" name="Group 22"/>
            <p:cNvGrpSpPr>
              <a:grpSpLocks/>
            </p:cNvGrpSpPr>
            <p:nvPr/>
          </p:nvGrpSpPr>
          <p:grpSpPr bwMode="auto">
            <a:xfrm>
              <a:off x="1765" y="0"/>
              <a:ext cx="2952" cy="1783"/>
              <a:chOff x="0" y="0"/>
              <a:chExt cx="2952" cy="1783"/>
            </a:xfrm>
          </p:grpSpPr>
          <p:grpSp>
            <p:nvGrpSpPr>
              <p:cNvPr id="65541" name="Group 23"/>
              <p:cNvGrpSpPr>
                <a:grpSpLocks/>
              </p:cNvGrpSpPr>
              <p:nvPr/>
            </p:nvGrpSpPr>
            <p:grpSpPr bwMode="auto">
              <a:xfrm>
                <a:off x="0" y="0"/>
                <a:ext cx="1428" cy="694"/>
                <a:chOff x="0" y="0"/>
                <a:chExt cx="1428" cy="694"/>
              </a:xfrm>
            </p:grpSpPr>
            <p:sp>
              <p:nvSpPr>
                <p:cNvPr id="65542" name="Rectangle 24"/>
                <p:cNvSpPr>
                  <a:spLocks noChangeArrowheads="1"/>
                </p:cNvSpPr>
                <p:nvPr/>
              </p:nvSpPr>
              <p:spPr bwMode="auto">
                <a:xfrm>
                  <a:off x="439" y="216"/>
                  <a:ext cx="989" cy="478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7A77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65543" name="Line 25"/>
                <p:cNvSpPr>
                  <a:spLocks noChangeShapeType="1"/>
                </p:cNvSpPr>
                <p:nvPr/>
              </p:nvSpPr>
              <p:spPr bwMode="auto">
                <a:xfrm>
                  <a:off x="439" y="450"/>
                  <a:ext cx="977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544" name="Text Box 26"/>
                <p:cNvSpPr>
                  <a:spLocks noChangeArrowheads="1"/>
                </p:cNvSpPr>
                <p:nvPr/>
              </p:nvSpPr>
              <p:spPr bwMode="auto">
                <a:xfrm>
                  <a:off x="514" y="0"/>
                  <a:ext cx="790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int  *pb[2]</a:t>
                  </a:r>
                  <a:endParaRPr lang="zh-CN" altLang="en-US"/>
                </a:p>
              </p:txBody>
            </p:sp>
            <p:sp>
              <p:nvSpPr>
                <p:cNvPr id="65545" name="Text Box 27"/>
                <p:cNvSpPr>
                  <a:spLocks noChangeArrowheads="1"/>
                </p:cNvSpPr>
                <p:nvPr/>
              </p:nvSpPr>
              <p:spPr bwMode="auto">
                <a:xfrm>
                  <a:off x="0" y="222"/>
                  <a:ext cx="46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pb[0]</a:t>
                  </a:r>
                  <a:endParaRPr lang="zh-CN" altLang="en-US"/>
                </a:p>
              </p:txBody>
            </p:sp>
            <p:sp>
              <p:nvSpPr>
                <p:cNvPr id="65546" name="Text Box 28"/>
                <p:cNvSpPr>
                  <a:spLocks noChangeArrowheads="1"/>
                </p:cNvSpPr>
                <p:nvPr/>
              </p:nvSpPr>
              <p:spPr bwMode="auto">
                <a:xfrm>
                  <a:off x="0" y="429"/>
                  <a:ext cx="46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pb[1]</a:t>
                  </a:r>
                  <a:endParaRPr lang="zh-CN" altLang="en-US"/>
                </a:p>
              </p:txBody>
            </p:sp>
          </p:grpSp>
          <p:grpSp>
            <p:nvGrpSpPr>
              <p:cNvPr id="65547" name="Group 29"/>
              <p:cNvGrpSpPr>
                <a:grpSpLocks/>
              </p:cNvGrpSpPr>
              <p:nvPr/>
            </p:nvGrpSpPr>
            <p:grpSpPr bwMode="auto">
              <a:xfrm>
                <a:off x="2052" y="33"/>
                <a:ext cx="900" cy="1750"/>
                <a:chOff x="0" y="0"/>
                <a:chExt cx="900" cy="1750"/>
              </a:xfrm>
            </p:grpSpPr>
            <p:grpSp>
              <p:nvGrpSpPr>
                <p:cNvPr id="65548" name="Group 30"/>
                <p:cNvGrpSpPr>
                  <a:grpSpLocks/>
                </p:cNvGrpSpPr>
                <p:nvPr/>
              </p:nvGrpSpPr>
              <p:grpSpPr bwMode="auto">
                <a:xfrm>
                  <a:off x="0" y="250"/>
                  <a:ext cx="900" cy="1500"/>
                  <a:chOff x="0" y="0"/>
                  <a:chExt cx="900" cy="2000"/>
                </a:xfrm>
              </p:grpSpPr>
              <p:sp>
                <p:nvSpPr>
                  <p:cNvPr id="65549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11" y="0"/>
                    <a:ext cx="889" cy="2000"/>
                  </a:xfrm>
                  <a:prstGeom prst="rect">
                    <a:avLst/>
                  </a:prstGeom>
                  <a:noFill/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solidFill>
                        <a:srgbClr val="007A77"/>
                      </a:solidFill>
                      <a:sym typeface="Arial" pitchFamily="34" charset="0"/>
                    </a:endParaRPr>
                  </a:p>
                </p:txBody>
              </p:sp>
              <p:sp>
                <p:nvSpPr>
                  <p:cNvPr id="65550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0" y="334"/>
                    <a:ext cx="878" cy="1"/>
                  </a:xfrm>
                  <a:prstGeom prst="line">
                    <a:avLst/>
                  </a:prstGeom>
                  <a:noFill/>
                  <a:ln w="952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551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0" y="669"/>
                    <a:ext cx="878" cy="1"/>
                  </a:xfrm>
                  <a:prstGeom prst="line">
                    <a:avLst/>
                  </a:prstGeom>
                  <a:noFill/>
                  <a:ln w="952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552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0" y="1004"/>
                    <a:ext cx="878" cy="1"/>
                  </a:xfrm>
                  <a:prstGeom prst="line">
                    <a:avLst/>
                  </a:prstGeom>
                  <a:noFill/>
                  <a:ln w="952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553" name="Line 3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0" y="1328"/>
                    <a:ext cx="889" cy="11"/>
                  </a:xfrm>
                  <a:prstGeom prst="line">
                    <a:avLst/>
                  </a:prstGeom>
                  <a:noFill/>
                  <a:ln w="952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554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0" y="1674"/>
                    <a:ext cx="878" cy="1"/>
                  </a:xfrm>
                  <a:prstGeom prst="line">
                    <a:avLst/>
                  </a:prstGeom>
                  <a:noFill/>
                  <a:ln w="952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5555" name="Text Box 37"/>
                <p:cNvSpPr>
                  <a:spLocks noChangeArrowheads="1"/>
                </p:cNvSpPr>
                <p:nvPr/>
              </p:nvSpPr>
              <p:spPr bwMode="auto">
                <a:xfrm>
                  <a:off x="108" y="0"/>
                  <a:ext cx="77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int b[2][3]</a:t>
                  </a:r>
                  <a:endParaRPr lang="zh-CN" altLang="en-US"/>
                </a:p>
              </p:txBody>
            </p:sp>
          </p:grpSp>
          <p:sp>
            <p:nvSpPr>
              <p:cNvPr id="65556" name="Line 38"/>
              <p:cNvSpPr>
                <a:spLocks noChangeShapeType="1"/>
              </p:cNvSpPr>
              <p:nvPr/>
            </p:nvSpPr>
            <p:spPr bwMode="auto">
              <a:xfrm flipV="1">
                <a:off x="1440" y="371"/>
                <a:ext cx="622" cy="1"/>
              </a:xfrm>
              <a:prstGeom prst="line">
                <a:avLst/>
              </a:prstGeom>
              <a:noFill/>
              <a:ln w="9525" cmpd="sng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65557" name="Group 39"/>
              <p:cNvGrpSpPr>
                <a:grpSpLocks/>
              </p:cNvGrpSpPr>
              <p:nvPr/>
            </p:nvGrpSpPr>
            <p:grpSpPr bwMode="auto">
              <a:xfrm>
                <a:off x="1429" y="561"/>
                <a:ext cx="634" cy="600"/>
                <a:chOff x="0" y="0"/>
                <a:chExt cx="634" cy="600"/>
              </a:xfrm>
            </p:grpSpPr>
            <p:sp>
              <p:nvSpPr>
                <p:cNvPr id="65558" name="Line 40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256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559" name="Line 41"/>
                <p:cNvSpPr>
                  <a:spLocks noChangeShapeType="1"/>
                </p:cNvSpPr>
                <p:nvPr/>
              </p:nvSpPr>
              <p:spPr bwMode="auto">
                <a:xfrm>
                  <a:off x="267" y="11"/>
                  <a:ext cx="1" cy="589"/>
                </a:xfrm>
                <a:prstGeom prst="line">
                  <a:avLst/>
                </a:prstGeom>
                <a:noFill/>
                <a:ln w="9525" cmpd="sng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560" name="Line 42"/>
                <p:cNvSpPr>
                  <a:spLocks noChangeShapeType="1"/>
                </p:cNvSpPr>
                <p:nvPr/>
              </p:nvSpPr>
              <p:spPr bwMode="auto">
                <a:xfrm>
                  <a:off x="267" y="600"/>
                  <a:ext cx="367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5561" name="Group 43"/>
              <p:cNvGrpSpPr>
                <a:grpSpLocks/>
              </p:cNvGrpSpPr>
              <p:nvPr/>
            </p:nvGrpSpPr>
            <p:grpSpPr bwMode="auto">
              <a:xfrm>
                <a:off x="2406" y="278"/>
                <a:ext cx="196" cy="1496"/>
                <a:chOff x="0" y="0"/>
                <a:chExt cx="196" cy="1496"/>
              </a:xfrm>
            </p:grpSpPr>
            <p:sp>
              <p:nvSpPr>
                <p:cNvPr id="65562" name="Text Box 4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rgbClr val="0000FF"/>
                      </a:solidFill>
                      <a:sym typeface="Arial" pitchFamily="34" charset="0"/>
                    </a:rPr>
                    <a:t>1</a:t>
                  </a:r>
                  <a:endParaRPr lang="zh-CN" altLang="en-US"/>
                </a:p>
              </p:txBody>
            </p:sp>
            <p:sp>
              <p:nvSpPr>
                <p:cNvPr id="65563" name="Text Box 45"/>
                <p:cNvSpPr>
                  <a:spLocks noChangeArrowheads="1"/>
                </p:cNvSpPr>
                <p:nvPr/>
              </p:nvSpPr>
              <p:spPr bwMode="auto">
                <a:xfrm>
                  <a:off x="0" y="250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rgbClr val="0000FF"/>
                      </a:solidFill>
                      <a:sym typeface="Arial" pitchFamily="34" charset="0"/>
                    </a:rPr>
                    <a:t>2</a:t>
                  </a:r>
                  <a:endParaRPr lang="zh-CN" altLang="en-US"/>
                </a:p>
              </p:txBody>
            </p:sp>
            <p:sp>
              <p:nvSpPr>
                <p:cNvPr id="65564" name="Text Box 46"/>
                <p:cNvSpPr>
                  <a:spLocks noChangeArrowheads="1"/>
                </p:cNvSpPr>
                <p:nvPr/>
              </p:nvSpPr>
              <p:spPr bwMode="auto">
                <a:xfrm>
                  <a:off x="0" y="499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rgbClr val="0000FF"/>
                      </a:solidFill>
                      <a:sym typeface="Arial" pitchFamily="34" charset="0"/>
                    </a:rPr>
                    <a:t>3</a:t>
                  </a:r>
                  <a:endParaRPr lang="zh-CN" altLang="en-US"/>
                </a:p>
              </p:txBody>
            </p:sp>
            <p:sp>
              <p:nvSpPr>
                <p:cNvPr id="65565" name="Text Box 47"/>
                <p:cNvSpPr>
                  <a:spLocks noChangeArrowheads="1"/>
                </p:cNvSpPr>
                <p:nvPr/>
              </p:nvSpPr>
              <p:spPr bwMode="auto">
                <a:xfrm>
                  <a:off x="0" y="748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rgbClr val="0000FF"/>
                      </a:solidFill>
                      <a:sym typeface="Arial" pitchFamily="34" charset="0"/>
                    </a:rPr>
                    <a:t>2</a:t>
                  </a:r>
                  <a:endParaRPr lang="zh-CN" altLang="en-US"/>
                </a:p>
              </p:txBody>
            </p:sp>
            <p:sp>
              <p:nvSpPr>
                <p:cNvPr id="65566" name="Text Box 48"/>
                <p:cNvSpPr>
                  <a:spLocks noChangeArrowheads="1"/>
                </p:cNvSpPr>
                <p:nvPr/>
              </p:nvSpPr>
              <p:spPr bwMode="auto">
                <a:xfrm>
                  <a:off x="0" y="997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rgbClr val="0000FF"/>
                      </a:solidFill>
                      <a:sym typeface="Arial" pitchFamily="34" charset="0"/>
                    </a:rPr>
                    <a:t>4</a:t>
                  </a:r>
                  <a:endParaRPr lang="zh-CN" altLang="en-US"/>
                </a:p>
              </p:txBody>
            </p:sp>
            <p:sp>
              <p:nvSpPr>
                <p:cNvPr id="65567" name="Text Box 49"/>
                <p:cNvSpPr>
                  <a:spLocks noChangeArrowheads="1"/>
                </p:cNvSpPr>
                <p:nvPr/>
              </p:nvSpPr>
              <p:spPr bwMode="auto">
                <a:xfrm>
                  <a:off x="0" y="1246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rgbClr val="0000FF"/>
                      </a:solidFill>
                      <a:sym typeface="Arial" pitchFamily="34" charset="0"/>
                    </a:rPr>
                    <a:t>6</a:t>
                  </a:r>
                  <a:endParaRPr lang="zh-CN" altLang="en-US"/>
                </a:p>
              </p:txBody>
            </p:sp>
          </p:grpSp>
        </p:grpSp>
      </p:grpSp>
      <p:sp>
        <p:nvSpPr>
          <p:cNvPr id="65568" name="Text Box 51"/>
          <p:cNvSpPr>
            <a:spLocks noChangeArrowheads="1"/>
          </p:cNvSpPr>
          <p:nvPr/>
        </p:nvSpPr>
        <p:spPr bwMode="auto">
          <a:xfrm>
            <a:off x="576263" y="4090988"/>
            <a:ext cx="4310062" cy="1955800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初始化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: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b[2][3],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*pb[ ]={b[0],b[1]}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……..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/>
          </a:p>
        </p:txBody>
      </p:sp>
      <p:sp>
        <p:nvSpPr>
          <p:cNvPr id="65569" name="Rectangle 87"/>
          <p:cNvSpPr>
            <a:spLocks noChangeArrowheads="1"/>
          </p:cNvSpPr>
          <p:nvPr/>
        </p:nvSpPr>
        <p:spPr bwMode="auto">
          <a:xfrm>
            <a:off x="106363" y="-165100"/>
            <a:ext cx="74898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marL="0" lvl="2">
              <a:buClr>
                <a:srgbClr val="9900CC"/>
              </a:buClr>
              <a:buSzPct val="70000"/>
              <a:buFont typeface="Wingdings" pitchFamily="2" charset="2"/>
              <a:buChar char="u"/>
            </a:pPr>
            <a:r>
              <a:rPr lang="zh-CN" altLang="en-US" sz="3600" b="1">
                <a:solidFill>
                  <a:srgbClr val="9900CC"/>
                </a:solidFill>
                <a:sym typeface="Arial" pitchFamily="34" charset="0"/>
              </a:rPr>
              <a:t>指针数组赋值与初始化</a:t>
            </a:r>
          </a:p>
        </p:txBody>
      </p:sp>
      <p:grpSp>
        <p:nvGrpSpPr>
          <p:cNvPr id="65570" name="Group 88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65571" name="Text Box 89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65572" name="Freeform 90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18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11267" name="Text Box 19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11268" name="Freeform 20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269" name="AutoShape 34"/>
          <p:cNvSpPr>
            <a:spLocks/>
          </p:cNvSpPr>
          <p:nvPr/>
        </p:nvSpPr>
        <p:spPr bwMode="auto">
          <a:xfrm>
            <a:off x="414338" y="685800"/>
            <a:ext cx="7710487" cy="1014413"/>
          </a:xfrm>
          <a:prstGeom prst="wedgeRectCallout">
            <a:avLst>
              <a:gd name="adj1" fmla="val -23764"/>
              <a:gd name="adj2" fmla="val -27755"/>
            </a:avLst>
          </a:prstGeom>
          <a:solidFill>
            <a:schemeClr val="bg1"/>
          </a:solidFill>
          <a:ln w="38100" cmpd="sng">
            <a:solidFill>
              <a:srgbClr val="9933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sym typeface="Arial" pitchFamily="34" charset="0"/>
              </a:rPr>
              <a:t>&amp;  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zh-CN" altLang="en-US" sz="2000" b="1">
                <a:solidFill>
                  <a:srgbClr val="0000FF"/>
                </a:solidFill>
                <a:sym typeface="Arial" pitchFamily="34" charset="0"/>
              </a:rPr>
              <a:t>取变量的地址</a:t>
            </a:r>
            <a:endParaRPr lang="en-US" sz="2000" b="1">
              <a:solidFill>
                <a:srgbClr val="008000"/>
              </a:solidFill>
              <a:sym typeface="Arial" pitchFamily="34" charset="0"/>
            </a:endParaRPr>
          </a:p>
          <a:p>
            <a:r>
              <a:rPr lang="en-US" sz="2000" b="1">
                <a:solidFill>
                  <a:srgbClr val="008000"/>
                </a:solidFill>
                <a:sym typeface="Arial" pitchFamily="34" charset="0"/>
              </a:rPr>
              <a:t>*    </a:t>
            </a:r>
            <a:r>
              <a:rPr lang="zh-CN" altLang="en-US" sz="2000" b="1">
                <a:solidFill>
                  <a:srgbClr val="0000FF"/>
                </a:solidFill>
                <a:sym typeface="Arial" pitchFamily="34" charset="0"/>
              </a:rPr>
              <a:t>取指针所指向变量的内容</a:t>
            </a:r>
            <a:endParaRPr lang="zh-CN" altLang="en-US" sz="2000" b="1">
              <a:solidFill>
                <a:srgbClr val="007A77"/>
              </a:solidFill>
              <a:sym typeface="Arial" pitchFamily="34" charset="0"/>
            </a:endParaRPr>
          </a:p>
          <a:p>
            <a:r>
              <a:rPr lang="zh-CN" altLang="en-US" sz="2000" b="1">
                <a:solidFill>
                  <a:srgbClr val="008000"/>
                </a:solidFill>
                <a:sym typeface="Arial" pitchFamily="34" charset="0"/>
              </a:rPr>
              <a:t>二者为单目运算符 ，优先级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: 2 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，</a:t>
            </a:r>
            <a:r>
              <a:rPr lang="zh-CN" altLang="en-US" sz="2000" b="1">
                <a:solidFill>
                  <a:srgbClr val="008000"/>
                </a:solidFill>
                <a:sym typeface="Arial" pitchFamily="34" charset="0"/>
              </a:rPr>
              <a:t>结合性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:</a:t>
            </a:r>
            <a:r>
              <a:rPr lang="zh-CN" altLang="en-US" sz="2000" b="1">
                <a:solidFill>
                  <a:srgbClr val="0000FF"/>
                </a:solidFill>
                <a:sym typeface="Arial" pitchFamily="34" charset="0"/>
              </a:rPr>
              <a:t>自右向左</a:t>
            </a:r>
            <a:endParaRPr lang="zh-CN" altLang="en-US"/>
          </a:p>
        </p:txBody>
      </p:sp>
      <p:sp>
        <p:nvSpPr>
          <p:cNvPr id="11270" name="Rectangle 35"/>
          <p:cNvSpPr>
            <a:spLocks noChangeArrowheads="1"/>
          </p:cNvSpPr>
          <p:nvPr/>
        </p:nvSpPr>
        <p:spPr bwMode="auto">
          <a:xfrm>
            <a:off x="5095875" y="2301875"/>
            <a:ext cx="33750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2"/>
            <a:r>
              <a:rPr lang="zh-CN" altLang="en-US" b="1">
                <a:solidFill>
                  <a:srgbClr val="008000"/>
                </a:solidFill>
                <a:sym typeface="Arial" pitchFamily="34" charset="0"/>
              </a:rPr>
              <a:t>两者关系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：互为</a:t>
            </a:r>
            <a:r>
              <a:rPr lang="zh-CN" altLang="en-US" b="1">
                <a:solidFill>
                  <a:srgbClr val="0000FF"/>
                </a:solidFill>
                <a:sym typeface="Arial" pitchFamily="34" charset="0"/>
              </a:rPr>
              <a:t>逆运算</a:t>
            </a:r>
            <a:endParaRPr lang="zh-CN" altLang="en-US" b="1">
              <a:solidFill>
                <a:srgbClr val="007A77"/>
              </a:solidFill>
              <a:sym typeface="Arial" pitchFamily="34" charset="0"/>
            </a:endParaRPr>
          </a:p>
        </p:txBody>
      </p:sp>
      <p:grpSp>
        <p:nvGrpSpPr>
          <p:cNvPr id="11271" name="组合 1"/>
          <p:cNvGrpSpPr>
            <a:grpSpLocks/>
          </p:cNvGrpSpPr>
          <p:nvPr/>
        </p:nvGrpSpPr>
        <p:grpSpPr bwMode="auto">
          <a:xfrm>
            <a:off x="166688" y="1889125"/>
            <a:ext cx="5195887" cy="4625975"/>
            <a:chOff x="0" y="0"/>
            <a:chExt cx="5195887" cy="4625975"/>
          </a:xfrm>
        </p:grpSpPr>
        <p:sp>
          <p:nvSpPr>
            <p:cNvPr id="11272" name="AutoShape 37"/>
            <p:cNvSpPr>
              <a:spLocks/>
            </p:cNvSpPr>
            <p:nvPr/>
          </p:nvSpPr>
          <p:spPr bwMode="auto">
            <a:xfrm>
              <a:off x="266700" y="2331963"/>
              <a:ext cx="655637" cy="382588"/>
            </a:xfrm>
            <a:custGeom>
              <a:avLst/>
              <a:gdLst>
                <a:gd name="T0" fmla="*/ 3 w 413"/>
                <a:gd name="T1" fmla="*/ 37 h 241"/>
                <a:gd name="T2" fmla="*/ 291 w 413"/>
                <a:gd name="T3" fmla="*/ 25 h 241"/>
                <a:gd name="T4" fmla="*/ 411 w 413"/>
                <a:gd name="T5" fmla="*/ 85 h 241"/>
                <a:gd name="T6" fmla="*/ 399 w 413"/>
                <a:gd name="T7" fmla="*/ 157 h 241"/>
                <a:gd name="T8" fmla="*/ 255 w 413"/>
                <a:gd name="T9" fmla="*/ 241 h 241"/>
                <a:gd name="T10" fmla="*/ 51 w 413"/>
                <a:gd name="T11" fmla="*/ 205 h 241"/>
                <a:gd name="T12" fmla="*/ 3 w 413"/>
                <a:gd name="T13" fmla="*/ 133 h 241"/>
                <a:gd name="T14" fmla="*/ 27 w 413"/>
                <a:gd name="T15" fmla="*/ 61 h 241"/>
                <a:gd name="T16" fmla="*/ 3 w 413"/>
                <a:gd name="T17" fmla="*/ 37 h 241"/>
                <a:gd name="T18" fmla="*/ 0 w 413"/>
                <a:gd name="T19" fmla="*/ 0 h 241"/>
                <a:gd name="T20" fmla="*/ 413 w 413"/>
                <a:gd name="T21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413" h="241">
                  <a:moveTo>
                    <a:pt x="3" y="37"/>
                  </a:moveTo>
                  <a:cubicBezTo>
                    <a:pt x="113" y="0"/>
                    <a:pt x="145" y="16"/>
                    <a:pt x="291" y="25"/>
                  </a:cubicBezTo>
                  <a:cubicBezTo>
                    <a:pt x="357" y="36"/>
                    <a:pt x="390" y="22"/>
                    <a:pt x="411" y="85"/>
                  </a:cubicBezTo>
                  <a:cubicBezTo>
                    <a:pt x="407" y="109"/>
                    <a:pt x="413" y="137"/>
                    <a:pt x="399" y="157"/>
                  </a:cubicBezTo>
                  <a:cubicBezTo>
                    <a:pt x="371" y="197"/>
                    <a:pt x="294" y="215"/>
                    <a:pt x="255" y="241"/>
                  </a:cubicBezTo>
                  <a:cubicBezTo>
                    <a:pt x="177" y="233"/>
                    <a:pt x="122" y="229"/>
                    <a:pt x="51" y="205"/>
                  </a:cubicBezTo>
                  <a:cubicBezTo>
                    <a:pt x="34" y="188"/>
                    <a:pt x="0" y="164"/>
                    <a:pt x="3" y="133"/>
                  </a:cubicBezTo>
                  <a:cubicBezTo>
                    <a:pt x="6" y="108"/>
                    <a:pt x="27" y="61"/>
                    <a:pt x="27" y="61"/>
                  </a:cubicBezTo>
                  <a:cubicBezTo>
                    <a:pt x="13" y="20"/>
                    <a:pt x="24" y="16"/>
                    <a:pt x="3" y="37"/>
                  </a:cubicBezTo>
                  <a:close/>
                </a:path>
              </a:pathLst>
            </a:custGeom>
            <a:solidFill>
              <a:schemeClr val="bg1"/>
            </a:solidFill>
            <a:ln w="38100" cmpd="sng">
              <a:solidFill>
                <a:srgbClr val="FF99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grpSp>
          <p:nvGrpSpPr>
            <p:cNvPr id="11273" name="Group 38"/>
            <p:cNvGrpSpPr>
              <a:grpSpLocks/>
            </p:cNvGrpSpPr>
            <p:nvPr/>
          </p:nvGrpSpPr>
          <p:grpSpPr bwMode="auto">
            <a:xfrm>
              <a:off x="0" y="0"/>
              <a:ext cx="5195887" cy="4625975"/>
              <a:chOff x="0" y="0"/>
              <a:chExt cx="3273" cy="2914"/>
            </a:xfrm>
          </p:grpSpPr>
          <p:grpSp>
            <p:nvGrpSpPr>
              <p:cNvPr id="11274" name="Group 39"/>
              <p:cNvGrpSpPr>
                <a:grpSpLocks/>
              </p:cNvGrpSpPr>
              <p:nvPr/>
            </p:nvGrpSpPr>
            <p:grpSpPr bwMode="auto">
              <a:xfrm>
                <a:off x="156" y="0"/>
                <a:ext cx="3067" cy="2914"/>
                <a:chOff x="0" y="0"/>
                <a:chExt cx="3067" cy="2914"/>
              </a:xfrm>
            </p:grpSpPr>
            <p:sp>
              <p:nvSpPr>
                <p:cNvPr id="11275" name="Freeform 40"/>
                <p:cNvSpPr>
                  <a:spLocks/>
                </p:cNvSpPr>
                <p:nvPr/>
              </p:nvSpPr>
              <p:spPr bwMode="auto">
                <a:xfrm>
                  <a:off x="539" y="2558"/>
                  <a:ext cx="1211" cy="356"/>
                </a:xfrm>
                <a:custGeom>
                  <a:avLst/>
                  <a:gdLst>
                    <a:gd name="T0" fmla="*/ 0 w 1211"/>
                    <a:gd name="T1" fmla="*/ 163 h 456"/>
                    <a:gd name="T2" fmla="*/ 500 w 1211"/>
                    <a:gd name="T3" fmla="*/ 41 h 456"/>
                    <a:gd name="T4" fmla="*/ 1089 w 1211"/>
                    <a:gd name="T5" fmla="*/ 408 h 456"/>
                    <a:gd name="T6" fmla="*/ 1211 w 1211"/>
                    <a:gd name="T7" fmla="*/ 330 h 456"/>
                    <a:gd name="T8" fmla="*/ 0 w 1211"/>
                    <a:gd name="T9" fmla="*/ 0 h 456"/>
                    <a:gd name="T10" fmla="*/ 1211 w 1211"/>
                    <a:gd name="T11" fmla="*/ 456 h 4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1211" h="456">
                      <a:moveTo>
                        <a:pt x="0" y="163"/>
                      </a:moveTo>
                      <a:cubicBezTo>
                        <a:pt x="159" y="81"/>
                        <a:pt x="318" y="0"/>
                        <a:pt x="500" y="41"/>
                      </a:cubicBezTo>
                      <a:cubicBezTo>
                        <a:pt x="682" y="82"/>
                        <a:pt x="970" y="360"/>
                        <a:pt x="1089" y="408"/>
                      </a:cubicBezTo>
                      <a:cubicBezTo>
                        <a:pt x="1208" y="456"/>
                        <a:pt x="1191" y="345"/>
                        <a:pt x="1211" y="330"/>
                      </a:cubicBezTo>
                    </a:path>
                  </a:pathLst>
                </a:cu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276" name="Freeform 41"/>
                <p:cNvSpPr>
                  <a:spLocks/>
                </p:cNvSpPr>
                <p:nvPr/>
              </p:nvSpPr>
              <p:spPr bwMode="auto">
                <a:xfrm>
                  <a:off x="540" y="2212"/>
                  <a:ext cx="1212" cy="672"/>
                </a:xfrm>
                <a:custGeom>
                  <a:avLst/>
                  <a:gdLst>
                    <a:gd name="T0" fmla="*/ 12 w 1212"/>
                    <a:gd name="T1" fmla="*/ 0 h 672"/>
                    <a:gd name="T2" fmla="*/ 1212 w 1212"/>
                    <a:gd name="T3" fmla="*/ 0 h 672"/>
                    <a:gd name="T4" fmla="*/ 1212 w 1212"/>
                    <a:gd name="T5" fmla="*/ 624 h 672"/>
                    <a:gd name="T6" fmla="*/ 1140 w 1212"/>
                    <a:gd name="T7" fmla="*/ 672 h 672"/>
                    <a:gd name="T8" fmla="*/ 720 w 1212"/>
                    <a:gd name="T9" fmla="*/ 468 h 672"/>
                    <a:gd name="T10" fmla="*/ 540 w 1212"/>
                    <a:gd name="T11" fmla="*/ 384 h 672"/>
                    <a:gd name="T12" fmla="*/ 360 w 1212"/>
                    <a:gd name="T13" fmla="*/ 372 h 672"/>
                    <a:gd name="T14" fmla="*/ 216 w 1212"/>
                    <a:gd name="T15" fmla="*/ 408 h 672"/>
                    <a:gd name="T16" fmla="*/ 0 w 1212"/>
                    <a:gd name="T17" fmla="*/ 468 h 672"/>
                    <a:gd name="T18" fmla="*/ 12 w 1212"/>
                    <a:gd name="T19" fmla="*/ 0 h 672"/>
                    <a:gd name="T20" fmla="*/ 0 w 1212"/>
                    <a:gd name="T21" fmla="*/ 0 h 672"/>
                    <a:gd name="T22" fmla="*/ 1212 w 1212"/>
                    <a:gd name="T23" fmla="*/ 672 h 6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212" h="672">
                      <a:moveTo>
                        <a:pt x="12" y="0"/>
                      </a:moveTo>
                      <a:lnTo>
                        <a:pt x="1212" y="0"/>
                      </a:lnTo>
                      <a:lnTo>
                        <a:pt x="1212" y="624"/>
                      </a:lnTo>
                      <a:lnTo>
                        <a:pt x="1140" y="672"/>
                      </a:lnTo>
                      <a:lnTo>
                        <a:pt x="720" y="468"/>
                      </a:lnTo>
                      <a:lnTo>
                        <a:pt x="540" y="384"/>
                      </a:lnTo>
                      <a:lnTo>
                        <a:pt x="360" y="372"/>
                      </a:lnTo>
                      <a:lnTo>
                        <a:pt x="216" y="408"/>
                      </a:lnTo>
                      <a:lnTo>
                        <a:pt x="0" y="468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DDDDDD"/>
                </a:solidFill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277" name="Rectangle 42"/>
                <p:cNvSpPr>
                  <a:spLocks noChangeArrowheads="1"/>
                </p:cNvSpPr>
                <p:nvPr/>
              </p:nvSpPr>
              <p:spPr bwMode="auto">
                <a:xfrm>
                  <a:off x="539" y="0"/>
                  <a:ext cx="1211" cy="2212"/>
                </a:xfrm>
                <a:prstGeom prst="rect">
                  <a:avLst/>
                </a:prstGeom>
                <a:solidFill>
                  <a:srgbClr val="DDDDDD"/>
                </a:solidFill>
                <a:ln w="38100" cmpd="sng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en-US" sz="2000">
                    <a:solidFill>
                      <a:srgbClr val="007A77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11278" name="Line 43"/>
                <p:cNvSpPr>
                  <a:spLocks noChangeShapeType="1"/>
                </p:cNvSpPr>
                <p:nvPr/>
              </p:nvSpPr>
              <p:spPr bwMode="auto">
                <a:xfrm>
                  <a:off x="551" y="438"/>
                  <a:ext cx="1211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279" name="Line 44"/>
                <p:cNvSpPr>
                  <a:spLocks noChangeShapeType="1"/>
                </p:cNvSpPr>
                <p:nvPr/>
              </p:nvSpPr>
              <p:spPr bwMode="auto">
                <a:xfrm>
                  <a:off x="551" y="694"/>
                  <a:ext cx="1211" cy="1"/>
                </a:xfrm>
                <a:prstGeom prst="line">
                  <a:avLst/>
                </a:prstGeom>
                <a:noFill/>
                <a:ln w="9525" cmpd="sng">
                  <a:solidFill>
                    <a:schemeClr val="bg2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280" name="Line 45"/>
                <p:cNvSpPr>
                  <a:spLocks noChangeShapeType="1"/>
                </p:cNvSpPr>
                <p:nvPr/>
              </p:nvSpPr>
              <p:spPr bwMode="auto">
                <a:xfrm>
                  <a:off x="551" y="927"/>
                  <a:ext cx="1211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281" name="Line 46"/>
                <p:cNvSpPr>
                  <a:spLocks noChangeShapeType="1"/>
                </p:cNvSpPr>
                <p:nvPr/>
              </p:nvSpPr>
              <p:spPr bwMode="auto">
                <a:xfrm>
                  <a:off x="551" y="1182"/>
                  <a:ext cx="1211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282" name="Line 47"/>
                <p:cNvSpPr>
                  <a:spLocks noChangeShapeType="1"/>
                </p:cNvSpPr>
                <p:nvPr/>
              </p:nvSpPr>
              <p:spPr bwMode="auto">
                <a:xfrm>
                  <a:off x="539" y="1440"/>
                  <a:ext cx="1211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283" name="Line 48"/>
                <p:cNvSpPr>
                  <a:spLocks noChangeShapeType="1"/>
                </p:cNvSpPr>
                <p:nvPr/>
              </p:nvSpPr>
              <p:spPr bwMode="auto">
                <a:xfrm>
                  <a:off x="551" y="1982"/>
                  <a:ext cx="1211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284" name="Line 49"/>
                <p:cNvSpPr>
                  <a:spLocks noChangeShapeType="1"/>
                </p:cNvSpPr>
                <p:nvPr/>
              </p:nvSpPr>
              <p:spPr bwMode="auto">
                <a:xfrm>
                  <a:off x="539" y="2221"/>
                  <a:ext cx="1" cy="456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285" name="Line 50"/>
                <p:cNvSpPr>
                  <a:spLocks noChangeShapeType="1"/>
                </p:cNvSpPr>
                <p:nvPr/>
              </p:nvSpPr>
              <p:spPr bwMode="auto">
                <a:xfrm>
                  <a:off x="1750" y="2221"/>
                  <a:ext cx="1" cy="600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286" name="Text Box 51"/>
                <p:cNvSpPr>
                  <a:spLocks noChangeArrowheads="1"/>
                </p:cNvSpPr>
                <p:nvPr/>
              </p:nvSpPr>
              <p:spPr bwMode="auto">
                <a:xfrm>
                  <a:off x="1030" y="58"/>
                  <a:ext cx="308" cy="3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…...</a:t>
                  </a:r>
                  <a:endParaRPr lang="zh-CN" altLang="en-US"/>
                </a:p>
              </p:txBody>
            </p:sp>
            <p:sp>
              <p:nvSpPr>
                <p:cNvPr id="11287" name="Text Box 52"/>
                <p:cNvSpPr>
                  <a:spLocks noChangeArrowheads="1"/>
                </p:cNvSpPr>
                <p:nvPr/>
              </p:nvSpPr>
              <p:spPr bwMode="auto">
                <a:xfrm>
                  <a:off x="1029" y="2263"/>
                  <a:ext cx="308" cy="3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…...</a:t>
                  </a:r>
                  <a:endParaRPr lang="zh-CN" altLang="en-US"/>
                </a:p>
              </p:txBody>
            </p:sp>
            <p:sp>
              <p:nvSpPr>
                <p:cNvPr id="11288" name="Text Box 53"/>
                <p:cNvSpPr>
                  <a:spLocks noChangeArrowheads="1"/>
                </p:cNvSpPr>
                <p:nvPr/>
              </p:nvSpPr>
              <p:spPr bwMode="auto">
                <a:xfrm>
                  <a:off x="0" y="489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2000</a:t>
                  </a:r>
                  <a:endParaRPr lang="zh-CN" altLang="en-US"/>
                </a:p>
              </p:txBody>
            </p:sp>
            <p:sp>
              <p:nvSpPr>
                <p:cNvPr id="11289" name="Text Box 54"/>
                <p:cNvSpPr>
                  <a:spLocks noChangeArrowheads="1"/>
                </p:cNvSpPr>
                <p:nvPr/>
              </p:nvSpPr>
              <p:spPr bwMode="auto">
                <a:xfrm>
                  <a:off x="0" y="1460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2004</a:t>
                  </a:r>
                  <a:endParaRPr lang="zh-CN" altLang="en-US"/>
                </a:p>
              </p:txBody>
            </p:sp>
            <p:sp>
              <p:nvSpPr>
                <p:cNvPr id="11290" name="Text Box 55"/>
                <p:cNvSpPr>
                  <a:spLocks noChangeArrowheads="1"/>
                </p:cNvSpPr>
                <p:nvPr/>
              </p:nvSpPr>
              <p:spPr bwMode="auto">
                <a:xfrm>
                  <a:off x="0" y="1945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2006</a:t>
                  </a:r>
                  <a:endParaRPr lang="zh-CN" altLang="en-US"/>
                </a:p>
              </p:txBody>
            </p:sp>
            <p:sp>
              <p:nvSpPr>
                <p:cNvPr id="11291" name="Text Box 56"/>
                <p:cNvSpPr>
                  <a:spLocks noChangeArrowheads="1"/>
                </p:cNvSpPr>
                <p:nvPr/>
              </p:nvSpPr>
              <p:spPr bwMode="auto">
                <a:xfrm>
                  <a:off x="0" y="1703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2005</a:t>
                  </a:r>
                  <a:endParaRPr lang="zh-CN" altLang="en-US"/>
                </a:p>
              </p:txBody>
            </p:sp>
            <p:sp>
              <p:nvSpPr>
                <p:cNvPr id="11292" name="Line 57"/>
                <p:cNvSpPr>
                  <a:spLocks noChangeShapeType="1"/>
                </p:cNvSpPr>
                <p:nvPr/>
              </p:nvSpPr>
              <p:spPr bwMode="auto">
                <a:xfrm>
                  <a:off x="551" y="1704"/>
                  <a:ext cx="1211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293" name="Line 58"/>
                <p:cNvSpPr>
                  <a:spLocks noChangeShapeType="1"/>
                </p:cNvSpPr>
                <p:nvPr/>
              </p:nvSpPr>
              <p:spPr bwMode="auto">
                <a:xfrm flipH="1">
                  <a:off x="1740" y="442"/>
                  <a:ext cx="228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294" name="Text Box 59"/>
                <p:cNvSpPr>
                  <a:spLocks noChangeArrowheads="1"/>
                </p:cNvSpPr>
                <p:nvPr/>
              </p:nvSpPr>
              <p:spPr bwMode="auto">
                <a:xfrm>
                  <a:off x="1922" y="288"/>
                  <a:ext cx="81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 b="1">
                      <a:solidFill>
                        <a:srgbClr val="007A77"/>
                      </a:solidFill>
                      <a:sym typeface="Arial" pitchFamily="34" charset="0"/>
                    </a:rPr>
                    <a:t>整型变量</a:t>
                  </a:r>
                  <a:r>
                    <a:rPr lang="en-US">
                      <a:solidFill>
                        <a:srgbClr val="0000FF"/>
                      </a:solidFill>
                      <a:sym typeface="Arial" pitchFamily="34" charset="0"/>
                    </a:rPr>
                    <a:t>i</a:t>
                  </a:r>
                  <a:endParaRPr lang="en-US" sz="2000">
                    <a:solidFill>
                      <a:srgbClr val="007A77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11295" name="Text Box 60"/>
                <p:cNvSpPr>
                  <a:spLocks noChangeArrowheads="1"/>
                </p:cNvSpPr>
                <p:nvPr/>
              </p:nvSpPr>
              <p:spPr bwMode="auto">
                <a:xfrm>
                  <a:off x="940" y="426"/>
                  <a:ext cx="30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0000FF"/>
                      </a:solidFill>
                      <a:sym typeface="Arial" pitchFamily="34" charset="0"/>
                    </a:rPr>
                    <a:t>10</a:t>
                  </a:r>
                  <a:endParaRPr lang="zh-CN" altLang="en-US"/>
                </a:p>
              </p:txBody>
            </p:sp>
            <p:sp>
              <p:nvSpPr>
                <p:cNvPr id="11296" name="Line 61"/>
                <p:cNvSpPr>
                  <a:spLocks noChangeShapeType="1"/>
                </p:cNvSpPr>
                <p:nvPr/>
              </p:nvSpPr>
              <p:spPr bwMode="auto">
                <a:xfrm flipH="1">
                  <a:off x="1764" y="1438"/>
                  <a:ext cx="228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297" name="Text Box 62"/>
                <p:cNvSpPr>
                  <a:spLocks noChangeArrowheads="1"/>
                </p:cNvSpPr>
                <p:nvPr/>
              </p:nvSpPr>
              <p:spPr bwMode="auto">
                <a:xfrm>
                  <a:off x="1946" y="1284"/>
                  <a:ext cx="1121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 b="1">
                      <a:solidFill>
                        <a:srgbClr val="007A77"/>
                      </a:solidFill>
                      <a:sym typeface="Arial" pitchFamily="34" charset="0"/>
                    </a:rPr>
                    <a:t>变量</a:t>
                  </a:r>
                  <a:r>
                    <a:rPr lang="en-US" sz="2000">
                      <a:solidFill>
                        <a:schemeClr val="accent2"/>
                      </a:solidFill>
                      <a:sym typeface="Arial" pitchFamily="34" charset="0"/>
                    </a:rPr>
                    <a:t>i</a:t>
                  </a:r>
                  <a:r>
                    <a:rPr lang="en-US">
                      <a:solidFill>
                        <a:schemeClr val="accent2"/>
                      </a:solidFill>
                      <a:sym typeface="Arial" pitchFamily="34" charset="0"/>
                    </a:rPr>
                    <a:t>_pointer</a:t>
                  </a:r>
                  <a:endParaRPr lang="en-US" sz="2000">
                    <a:solidFill>
                      <a:srgbClr val="007A77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11298" name="Text Box 63"/>
                <p:cNvSpPr>
                  <a:spLocks noChangeArrowheads="1"/>
                </p:cNvSpPr>
                <p:nvPr/>
              </p:nvSpPr>
              <p:spPr bwMode="auto">
                <a:xfrm>
                  <a:off x="0" y="732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2001</a:t>
                  </a:r>
                  <a:endParaRPr lang="zh-CN" altLang="en-US"/>
                </a:p>
              </p:txBody>
            </p:sp>
            <p:sp>
              <p:nvSpPr>
                <p:cNvPr id="11299" name="Text Box 64"/>
                <p:cNvSpPr>
                  <a:spLocks noChangeArrowheads="1"/>
                </p:cNvSpPr>
                <p:nvPr/>
              </p:nvSpPr>
              <p:spPr bwMode="auto">
                <a:xfrm>
                  <a:off x="0" y="975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2002</a:t>
                  </a:r>
                  <a:endParaRPr lang="zh-CN" altLang="en-US"/>
                </a:p>
              </p:txBody>
            </p:sp>
            <p:sp>
              <p:nvSpPr>
                <p:cNvPr id="11300" name="Text Box 65"/>
                <p:cNvSpPr>
                  <a:spLocks noChangeArrowheads="1"/>
                </p:cNvSpPr>
                <p:nvPr/>
              </p:nvSpPr>
              <p:spPr bwMode="auto">
                <a:xfrm>
                  <a:off x="0" y="1217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2003</a:t>
                  </a:r>
                  <a:endParaRPr lang="zh-CN" altLang="en-US"/>
                </a:p>
              </p:txBody>
            </p:sp>
          </p:grpSp>
          <p:sp>
            <p:nvSpPr>
              <p:cNvPr id="11301" name="Text Box 66"/>
              <p:cNvSpPr>
                <a:spLocks noChangeArrowheads="1"/>
              </p:cNvSpPr>
              <p:nvPr/>
            </p:nvSpPr>
            <p:spPr bwMode="auto">
              <a:xfrm>
                <a:off x="1068" y="1450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chemeClr val="accent2"/>
                    </a:solidFill>
                    <a:sym typeface="Arial" pitchFamily="34" charset="0"/>
                  </a:rPr>
                  <a:t>2000</a:t>
                </a:r>
                <a:endParaRPr lang="zh-CN" altLang="en-US"/>
              </a:p>
            </p:txBody>
          </p:sp>
          <p:sp>
            <p:nvSpPr>
              <p:cNvPr id="11302" name="AutoShape 67"/>
              <p:cNvSpPr>
                <a:spLocks/>
              </p:cNvSpPr>
              <p:nvPr/>
            </p:nvSpPr>
            <p:spPr bwMode="auto">
              <a:xfrm>
                <a:off x="2222" y="1609"/>
                <a:ext cx="1051" cy="354"/>
              </a:xfrm>
              <a:prstGeom prst="wedgeEllipseCallout">
                <a:avLst>
                  <a:gd name="adj1" fmla="val -50954"/>
                  <a:gd name="adj2" fmla="val -74569"/>
                </a:avLst>
              </a:prstGeom>
              <a:noFill/>
              <a:ln w="38100" cmpd="sng">
                <a:solidFill>
                  <a:srgbClr val="FFCC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zh-CN" altLang="en-US" sz="2000" b="1">
                    <a:solidFill>
                      <a:srgbClr val="007A77"/>
                    </a:solidFill>
                    <a:sym typeface="Arial" pitchFamily="34" charset="0"/>
                  </a:rPr>
                  <a:t>指针变量</a:t>
                </a:r>
                <a:endParaRPr lang="zh-CN" altLang="en-US"/>
              </a:p>
            </p:txBody>
          </p:sp>
          <p:grpSp>
            <p:nvGrpSpPr>
              <p:cNvPr id="11303" name="Group 68"/>
              <p:cNvGrpSpPr>
                <a:grpSpLocks/>
              </p:cNvGrpSpPr>
              <p:nvPr/>
            </p:nvGrpSpPr>
            <p:grpSpPr bwMode="auto">
              <a:xfrm>
                <a:off x="0" y="471"/>
                <a:ext cx="636" cy="1416"/>
                <a:chOff x="0" y="0"/>
                <a:chExt cx="636" cy="1416"/>
              </a:xfrm>
            </p:grpSpPr>
            <p:grpSp>
              <p:nvGrpSpPr>
                <p:cNvPr id="11304" name="Group 69"/>
                <p:cNvGrpSpPr>
                  <a:grpSpLocks/>
                </p:cNvGrpSpPr>
                <p:nvPr/>
              </p:nvGrpSpPr>
              <p:grpSpPr bwMode="auto">
                <a:xfrm>
                  <a:off x="0" y="144"/>
                  <a:ext cx="636" cy="1272"/>
                  <a:chOff x="0" y="0"/>
                  <a:chExt cx="636" cy="1272"/>
                </a:xfrm>
              </p:grpSpPr>
              <p:sp>
                <p:nvSpPr>
                  <p:cNvPr id="11305" name="Line 7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2" y="0"/>
                    <a:ext cx="156" cy="1"/>
                  </a:xfrm>
                  <a:prstGeom prst="line">
                    <a:avLst/>
                  </a:prstGeom>
                  <a:noFill/>
                  <a:ln w="38100" cmpd="sng">
                    <a:solidFill>
                      <a:srgbClr val="339933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06" name="Line 71"/>
                  <p:cNvSpPr>
                    <a:spLocks noChangeShapeType="1"/>
                  </p:cNvSpPr>
                  <p:nvPr/>
                </p:nvSpPr>
                <p:spPr bwMode="auto">
                  <a:xfrm>
                    <a:off x="0" y="0"/>
                    <a:ext cx="1" cy="1272"/>
                  </a:xfrm>
                  <a:prstGeom prst="line">
                    <a:avLst/>
                  </a:prstGeom>
                  <a:noFill/>
                  <a:ln w="38100" cmpd="sng">
                    <a:solidFill>
                      <a:srgbClr val="339933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07" name="Line 72"/>
                  <p:cNvSpPr>
                    <a:spLocks noChangeShapeType="1"/>
                  </p:cNvSpPr>
                  <p:nvPr/>
                </p:nvSpPr>
                <p:spPr bwMode="auto">
                  <a:xfrm>
                    <a:off x="0" y="1272"/>
                    <a:ext cx="636" cy="1"/>
                  </a:xfrm>
                  <a:prstGeom prst="line">
                    <a:avLst/>
                  </a:prstGeom>
                  <a:noFill/>
                  <a:ln w="38100" cmpd="sng">
                    <a:solidFill>
                      <a:srgbClr val="339933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1308" name="Freeform 73"/>
                <p:cNvSpPr>
                  <a:spLocks/>
                </p:cNvSpPr>
                <p:nvPr/>
              </p:nvSpPr>
              <p:spPr bwMode="auto">
                <a:xfrm>
                  <a:off x="162" y="0"/>
                  <a:ext cx="426" cy="279"/>
                </a:xfrm>
                <a:custGeom>
                  <a:avLst/>
                  <a:gdLst>
                    <a:gd name="T0" fmla="*/ 294 w 426"/>
                    <a:gd name="T1" fmla="*/ 24 h 279"/>
                    <a:gd name="T2" fmla="*/ 18 w 426"/>
                    <a:gd name="T3" fmla="*/ 36 h 279"/>
                    <a:gd name="T4" fmla="*/ 18 w 426"/>
                    <a:gd name="T5" fmla="*/ 144 h 279"/>
                    <a:gd name="T6" fmla="*/ 42 w 426"/>
                    <a:gd name="T7" fmla="*/ 216 h 279"/>
                    <a:gd name="T8" fmla="*/ 258 w 426"/>
                    <a:gd name="T9" fmla="*/ 276 h 279"/>
                    <a:gd name="T10" fmla="*/ 402 w 426"/>
                    <a:gd name="T11" fmla="*/ 240 h 279"/>
                    <a:gd name="T12" fmla="*/ 426 w 426"/>
                    <a:gd name="T13" fmla="*/ 168 h 279"/>
                    <a:gd name="T14" fmla="*/ 342 w 426"/>
                    <a:gd name="T15" fmla="*/ 48 h 279"/>
                    <a:gd name="T16" fmla="*/ 294 w 426"/>
                    <a:gd name="T17" fmla="*/ 24 h 279"/>
                    <a:gd name="T18" fmla="*/ 0 w 426"/>
                    <a:gd name="T19" fmla="*/ 0 h 279"/>
                    <a:gd name="T20" fmla="*/ 426 w 426"/>
                    <a:gd name="T21" fmla="*/ 279 h 2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T18" t="T19" r="T20" b="T21"/>
                  <a:pathLst>
                    <a:path w="426" h="279">
                      <a:moveTo>
                        <a:pt x="294" y="24"/>
                      </a:moveTo>
                      <a:cubicBezTo>
                        <a:pt x="200" y="11"/>
                        <a:pt x="110" y="5"/>
                        <a:pt x="18" y="36"/>
                      </a:cubicBezTo>
                      <a:cubicBezTo>
                        <a:pt x="0" y="89"/>
                        <a:pt x="0" y="72"/>
                        <a:pt x="18" y="144"/>
                      </a:cubicBezTo>
                      <a:cubicBezTo>
                        <a:pt x="24" y="169"/>
                        <a:pt x="18" y="208"/>
                        <a:pt x="42" y="216"/>
                      </a:cubicBezTo>
                      <a:cubicBezTo>
                        <a:pt x="115" y="240"/>
                        <a:pt x="182" y="261"/>
                        <a:pt x="258" y="276"/>
                      </a:cubicBezTo>
                      <a:cubicBezTo>
                        <a:pt x="276" y="274"/>
                        <a:pt x="377" y="279"/>
                        <a:pt x="402" y="240"/>
                      </a:cubicBezTo>
                      <a:cubicBezTo>
                        <a:pt x="415" y="219"/>
                        <a:pt x="426" y="168"/>
                        <a:pt x="426" y="168"/>
                      </a:cubicBezTo>
                      <a:cubicBezTo>
                        <a:pt x="405" y="104"/>
                        <a:pt x="409" y="70"/>
                        <a:pt x="342" y="48"/>
                      </a:cubicBezTo>
                      <a:cubicBezTo>
                        <a:pt x="326" y="0"/>
                        <a:pt x="342" y="8"/>
                        <a:pt x="294" y="24"/>
                      </a:cubicBezTo>
                      <a:close/>
                    </a:path>
                  </a:pathLst>
                </a:custGeom>
                <a:noFill/>
                <a:ln w="38100" cmpd="sng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1309" name="Rectangle 74"/>
          <p:cNvSpPr>
            <a:spLocks/>
          </p:cNvSpPr>
          <p:nvPr/>
        </p:nvSpPr>
        <p:spPr bwMode="auto">
          <a:xfrm>
            <a:off x="539750" y="5383213"/>
            <a:ext cx="8424863" cy="1227137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r>
              <a:rPr lang="en-US">
                <a:solidFill>
                  <a:srgbClr val="0000FF"/>
                </a:solidFill>
                <a:sym typeface="Arial" pitchFamily="34" charset="0"/>
              </a:rPr>
              <a:t>i_pointer</a:t>
            </a:r>
            <a:r>
              <a:rPr 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-----</a:t>
            </a:r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指针变量，它的内容是地址常量</a:t>
            </a:r>
            <a:r>
              <a:rPr 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.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zh-CN" altLang="en-US">
                <a:solidFill>
                  <a:srgbClr val="339933"/>
                </a:solidFill>
                <a:sym typeface="Arial" pitchFamily="34" charset="0"/>
              </a:rPr>
              <a:t>*</a:t>
            </a:r>
            <a:r>
              <a:rPr lang="en-US">
                <a:solidFill>
                  <a:srgbClr val="339933"/>
                </a:solidFill>
                <a:sym typeface="Arial" pitchFamily="34" charset="0"/>
              </a:rPr>
              <a:t>i_pointer</a:t>
            </a:r>
            <a:r>
              <a:rPr 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----</a:t>
            </a:r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指针的</a:t>
            </a:r>
            <a:r>
              <a:rPr lang="zh-CN" altLang="en-US">
                <a:solidFill>
                  <a:schemeClr val="accent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目标变量</a:t>
            </a:r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，它的内容是数据</a:t>
            </a:r>
            <a:r>
              <a:rPr lang="en-US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.(</a:t>
            </a:r>
            <a:r>
              <a:rPr lang="zh-CN" altLang="en-US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图中，</a:t>
            </a:r>
            <a:r>
              <a:rPr lang="en-US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10)</a:t>
            </a:r>
            <a:endParaRPr lang="zh-CN" altLang="en-US">
              <a:solidFill>
                <a:srgbClr val="C00000"/>
              </a:solidFill>
              <a:sym typeface="Arial" pitchFamily="34" charset="0"/>
            </a:endParaRPr>
          </a:p>
          <a:p>
            <a:r>
              <a:rPr lang="en-US">
                <a:solidFill>
                  <a:schemeClr val="accent2"/>
                </a:solidFill>
                <a:sym typeface="Arial" pitchFamily="34" charset="0"/>
              </a:rPr>
              <a:t>&amp;i_pointer</a:t>
            </a:r>
            <a:r>
              <a:rPr 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---</a:t>
            </a:r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指针变量占用内存的地址</a:t>
            </a:r>
            <a:r>
              <a:rPr lang="en-US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.(</a:t>
            </a:r>
            <a:r>
              <a:rPr lang="zh-CN" altLang="en-US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图中，</a:t>
            </a:r>
            <a:r>
              <a:rPr lang="en-US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2004)</a:t>
            </a:r>
            <a:endParaRPr lang="zh-CN" altLang="en-US">
              <a:solidFill>
                <a:srgbClr val="C00000"/>
              </a:solidFill>
              <a:sym typeface="Arial" pitchFamily="34" charset="0"/>
            </a:endParaRPr>
          </a:p>
        </p:txBody>
      </p:sp>
      <p:grpSp>
        <p:nvGrpSpPr>
          <p:cNvPr id="11310" name="Group 75"/>
          <p:cNvGrpSpPr>
            <a:grpSpLocks/>
          </p:cNvGrpSpPr>
          <p:nvPr/>
        </p:nvGrpSpPr>
        <p:grpSpPr bwMode="auto">
          <a:xfrm>
            <a:off x="5508625" y="4233863"/>
            <a:ext cx="3481388" cy="850900"/>
            <a:chOff x="0" y="0"/>
            <a:chExt cx="2473" cy="761"/>
          </a:xfrm>
        </p:grpSpPr>
        <p:sp>
          <p:nvSpPr>
            <p:cNvPr id="11311" name="Rectangle 76"/>
            <p:cNvSpPr>
              <a:spLocks noChangeArrowheads="1"/>
            </p:cNvSpPr>
            <p:nvPr/>
          </p:nvSpPr>
          <p:spPr bwMode="auto">
            <a:xfrm>
              <a:off x="768" y="285"/>
              <a:ext cx="611" cy="255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2000</a:t>
              </a:r>
              <a:endParaRPr lang="zh-CN" altLang="en-US"/>
            </a:p>
          </p:txBody>
        </p:sp>
        <p:sp>
          <p:nvSpPr>
            <p:cNvPr id="11312" name="Rectangle 77"/>
            <p:cNvSpPr>
              <a:spLocks noChangeArrowheads="1"/>
            </p:cNvSpPr>
            <p:nvPr/>
          </p:nvSpPr>
          <p:spPr bwMode="auto">
            <a:xfrm>
              <a:off x="1786" y="270"/>
              <a:ext cx="611" cy="255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10</a:t>
              </a:r>
              <a:endParaRPr lang="zh-CN" altLang="en-US"/>
            </a:p>
          </p:txBody>
        </p:sp>
        <p:sp>
          <p:nvSpPr>
            <p:cNvPr id="11313" name="Line 78"/>
            <p:cNvSpPr>
              <a:spLocks noChangeShapeType="1"/>
            </p:cNvSpPr>
            <p:nvPr/>
          </p:nvSpPr>
          <p:spPr bwMode="auto">
            <a:xfrm>
              <a:off x="1379" y="418"/>
              <a:ext cx="4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14" name="Text Box 79"/>
            <p:cNvSpPr>
              <a:spLocks noChangeArrowheads="1"/>
            </p:cNvSpPr>
            <p:nvPr/>
          </p:nvSpPr>
          <p:spPr bwMode="auto">
            <a:xfrm>
              <a:off x="722" y="26"/>
              <a:ext cx="6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00FF"/>
                  </a:solidFill>
                  <a:sym typeface="Arial" pitchFamily="34" charset="0"/>
                </a:rPr>
                <a:t>i_pointer</a:t>
              </a:r>
              <a:endParaRPr 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1315" name="Text Box 80"/>
            <p:cNvSpPr>
              <a:spLocks noChangeArrowheads="1"/>
            </p:cNvSpPr>
            <p:nvPr/>
          </p:nvSpPr>
          <p:spPr bwMode="auto">
            <a:xfrm>
              <a:off x="1701" y="0"/>
              <a:ext cx="7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*i_pointer</a:t>
              </a:r>
              <a:endParaRPr 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1316" name="Text Box 81"/>
            <p:cNvSpPr>
              <a:spLocks noChangeArrowheads="1"/>
            </p:cNvSpPr>
            <p:nvPr/>
          </p:nvSpPr>
          <p:spPr bwMode="auto">
            <a:xfrm>
              <a:off x="0" y="289"/>
              <a:ext cx="8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chemeClr val="accent2"/>
                  </a:solidFill>
                  <a:sym typeface="Arial" pitchFamily="34" charset="0"/>
                </a:rPr>
                <a:t>&amp;i_pointer</a:t>
              </a:r>
              <a:endParaRPr 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1317" name="Text Box 82"/>
            <p:cNvSpPr>
              <a:spLocks noChangeArrowheads="1"/>
            </p:cNvSpPr>
            <p:nvPr/>
          </p:nvSpPr>
          <p:spPr bwMode="auto">
            <a:xfrm>
              <a:off x="2028" y="511"/>
              <a:ext cx="15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i</a:t>
              </a:r>
              <a:endParaRPr lang="zh-CN" altLang="en-US"/>
            </a:p>
          </p:txBody>
        </p:sp>
      </p:grpSp>
      <p:sp>
        <p:nvSpPr>
          <p:cNvPr id="11318" name="Rectangle 84"/>
          <p:cNvSpPr>
            <a:spLocks/>
          </p:cNvSpPr>
          <p:nvPr/>
        </p:nvSpPr>
        <p:spPr bwMode="auto">
          <a:xfrm>
            <a:off x="4787900" y="2765425"/>
            <a:ext cx="3598863" cy="1044575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  <a:sym typeface="Arial" pitchFamily="34" charset="0"/>
              </a:rPr>
              <a:t>int i, *i_pointer;</a:t>
            </a:r>
            <a:endParaRPr lang="en-US" sz="2000">
              <a:solidFill>
                <a:srgbClr val="0000FF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i_pointer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</a:t>
            </a:r>
            <a:r>
              <a:rPr lang="en-US" sz="2000">
                <a:solidFill>
                  <a:schemeClr val="accent2"/>
                </a:solidFill>
                <a:sym typeface="Arial" pitchFamily="34" charset="0"/>
              </a:rPr>
              <a:t>=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&amp;i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</a:t>
            </a:r>
            <a:r>
              <a:rPr lang="en-US" sz="2000">
                <a:solidFill>
                  <a:schemeClr val="accent2"/>
                </a:solidFill>
                <a:sym typeface="Arial" pitchFamily="34" charset="0"/>
              </a:rPr>
              <a:t>=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&amp;(*i_pointer)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669900"/>
                </a:solidFill>
                <a:sym typeface="Arial" pitchFamily="34" charset="0"/>
              </a:rPr>
              <a:t>i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</a:t>
            </a:r>
            <a:r>
              <a:rPr lang="en-US" sz="2000">
                <a:solidFill>
                  <a:schemeClr val="accent2"/>
                </a:solidFill>
                <a:sym typeface="Arial" pitchFamily="34" charset="0"/>
              </a:rPr>
              <a:t>=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 sz="2000">
                <a:solidFill>
                  <a:srgbClr val="669900"/>
                </a:solidFill>
                <a:sym typeface="Arial" pitchFamily="34" charset="0"/>
              </a:rPr>
              <a:t>*i_pointer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sz="2000">
                <a:solidFill>
                  <a:schemeClr val="accent2"/>
                </a:solidFill>
                <a:sym typeface="Arial" pitchFamily="34" charset="0"/>
              </a:rPr>
              <a:t> =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 sz="2000">
                <a:solidFill>
                  <a:srgbClr val="669900"/>
                </a:solidFill>
                <a:sym typeface="Arial" pitchFamily="34" charset="0"/>
              </a:rPr>
              <a:t>*(&amp;i)</a:t>
            </a:r>
            <a:endParaRPr lang="zh-CN" altLang="en-US" sz="2000"/>
          </a:p>
        </p:txBody>
      </p:sp>
      <p:sp>
        <p:nvSpPr>
          <p:cNvPr id="11319" name="Rectangle 86"/>
          <p:cNvSpPr>
            <a:spLocks noChangeArrowheads="1"/>
          </p:cNvSpPr>
          <p:nvPr/>
        </p:nvSpPr>
        <p:spPr bwMode="auto">
          <a:xfrm>
            <a:off x="107950" y="44450"/>
            <a:ext cx="36004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r>
              <a:rPr lang="zh-CN" altLang="en-US" sz="2800" b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　</a:t>
            </a:r>
            <a:r>
              <a:rPr 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&amp;</a:t>
            </a: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与＊运算符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1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11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1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0" grpId="0" build="p" bldLvl="5" autoUpdateAnimBg="0"/>
      <p:bldP spid="11309" grpId="0" bldLvl="0" animBg="1" autoUpdateAnimBg="0"/>
      <p:bldP spid="11318" grpId="0" bldLvl="0" animBg="1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5"/>
          <p:cNvSpPr>
            <a:spLocks noChangeArrowheads="1"/>
          </p:cNvSpPr>
          <p:nvPr/>
        </p:nvSpPr>
        <p:spPr bwMode="auto">
          <a:xfrm>
            <a:off x="0" y="285750"/>
            <a:ext cx="88296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/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66563" name="Text Box 54"/>
          <p:cNvSpPr>
            <a:spLocks noChangeArrowheads="1"/>
          </p:cNvSpPr>
          <p:nvPr/>
        </p:nvSpPr>
        <p:spPr bwMode="auto">
          <a:xfrm>
            <a:off x="514350" y="476250"/>
            <a:ext cx="4468813" cy="2863850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赋值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: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{    char a[]="Fortran";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  char b[]="Lisp";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  char c[]="Basic";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  </a:t>
            </a:r>
            <a:r>
              <a:rPr lang="en-US" sz="2000">
                <a:solidFill>
                  <a:schemeClr val="accent2"/>
                </a:solidFill>
                <a:sym typeface="Arial" pitchFamily="34" charset="0"/>
              </a:rPr>
              <a:t>char *p[4];</a:t>
            </a:r>
            <a:endParaRPr lang="zh-CN" altLang="en-US" sz="2000">
              <a:solidFill>
                <a:schemeClr val="accent2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  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p[0]=a; p[1]=b; p[2]=c; p[3]=NULL;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   ……..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/>
          </a:p>
        </p:txBody>
      </p:sp>
      <p:sp>
        <p:nvSpPr>
          <p:cNvPr id="66564" name="Text Box 55"/>
          <p:cNvSpPr>
            <a:spLocks noChangeArrowheads="1"/>
          </p:cNvSpPr>
          <p:nvPr/>
        </p:nvSpPr>
        <p:spPr bwMode="auto">
          <a:xfrm>
            <a:off x="5148263" y="490538"/>
            <a:ext cx="2236787" cy="2862262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或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: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{   char *p[4];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 p[0]= "Fortran"; 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 p[1]= "Lisp"; 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 p[2]= "Basic";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 p[3]=NULL;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   ……..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/>
          </a:p>
        </p:txBody>
      </p:sp>
      <p:sp>
        <p:nvSpPr>
          <p:cNvPr id="66565" name="Text Box 57"/>
          <p:cNvSpPr>
            <a:spLocks noChangeArrowheads="1"/>
          </p:cNvSpPr>
          <p:nvPr/>
        </p:nvSpPr>
        <p:spPr bwMode="auto">
          <a:xfrm>
            <a:off x="514350" y="3429000"/>
            <a:ext cx="6596063" cy="1631950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初始化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: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{ 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char *p[]={"Fortran", "Lisp", "Basic",NULL};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 ……..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/>
          </a:p>
        </p:txBody>
      </p:sp>
      <p:sp>
        <p:nvSpPr>
          <p:cNvPr id="66566" name="Rectangle 94"/>
          <p:cNvSpPr>
            <a:spLocks noChangeArrowheads="1"/>
          </p:cNvSpPr>
          <p:nvPr/>
        </p:nvSpPr>
        <p:spPr bwMode="auto">
          <a:xfrm>
            <a:off x="466725" y="-20638"/>
            <a:ext cx="7772400" cy="428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例：指针数组赋值与初始化</a:t>
            </a:r>
            <a:endParaRPr lang="zh-CN" altLang="en-US" sz="440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66567" name="Group 95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66568" name="Text Box 96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66569" name="Freeform 97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6570" name="组合 2"/>
          <p:cNvGrpSpPr>
            <a:grpSpLocks/>
          </p:cNvGrpSpPr>
          <p:nvPr/>
        </p:nvGrpSpPr>
        <p:grpSpPr bwMode="auto">
          <a:xfrm>
            <a:off x="3822700" y="4497388"/>
            <a:ext cx="5141913" cy="2243137"/>
            <a:chOff x="0" y="0"/>
            <a:chExt cx="5140846" cy="2243626"/>
          </a:xfrm>
        </p:grpSpPr>
        <p:sp>
          <p:nvSpPr>
            <p:cNvPr id="66571" name="矩形 1"/>
            <p:cNvSpPr>
              <a:spLocks/>
            </p:cNvSpPr>
            <p:nvPr/>
          </p:nvSpPr>
          <p:spPr bwMode="auto">
            <a:xfrm>
              <a:off x="0" y="0"/>
              <a:ext cx="5140846" cy="2243626"/>
            </a:xfrm>
            <a:prstGeom prst="rect">
              <a:avLst/>
            </a:prstGeom>
            <a:solidFill>
              <a:srgbClr val="92D050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 b="1" i="1">
                <a:solidFill>
                  <a:schemeClr val="tx2"/>
                </a:solidFill>
                <a:sym typeface="Times New Roman" pitchFamily="18" charset="0"/>
              </a:endParaRPr>
            </a:p>
          </p:txBody>
        </p:sp>
        <p:grpSp>
          <p:nvGrpSpPr>
            <p:cNvPr id="66572" name="Group 17"/>
            <p:cNvGrpSpPr>
              <a:grpSpLocks/>
            </p:cNvGrpSpPr>
            <p:nvPr/>
          </p:nvGrpSpPr>
          <p:grpSpPr bwMode="auto">
            <a:xfrm>
              <a:off x="120005" y="128590"/>
              <a:ext cx="4964113" cy="1901826"/>
              <a:chOff x="0" y="0"/>
              <a:chExt cx="3127" cy="1198"/>
            </a:xfrm>
          </p:grpSpPr>
          <p:sp>
            <p:nvSpPr>
              <p:cNvPr id="66573" name="Rectangle 18"/>
              <p:cNvSpPr>
                <a:spLocks noChangeArrowheads="1"/>
              </p:cNvSpPr>
              <p:nvPr/>
            </p:nvSpPr>
            <p:spPr bwMode="auto">
              <a:xfrm>
                <a:off x="347" y="68"/>
                <a:ext cx="633" cy="1126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66574" name="Line 19"/>
              <p:cNvSpPr>
                <a:spLocks noChangeShapeType="1"/>
              </p:cNvSpPr>
              <p:nvPr/>
            </p:nvSpPr>
            <p:spPr bwMode="auto">
              <a:xfrm>
                <a:off x="347" y="634"/>
                <a:ext cx="623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75" name="Line 20"/>
              <p:cNvSpPr>
                <a:spLocks noChangeShapeType="1"/>
              </p:cNvSpPr>
              <p:nvPr/>
            </p:nvSpPr>
            <p:spPr bwMode="auto">
              <a:xfrm>
                <a:off x="347" y="357"/>
                <a:ext cx="645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76" name="Line 21"/>
              <p:cNvSpPr>
                <a:spLocks noChangeShapeType="1"/>
              </p:cNvSpPr>
              <p:nvPr/>
            </p:nvSpPr>
            <p:spPr bwMode="auto">
              <a:xfrm>
                <a:off x="347" y="912"/>
                <a:ext cx="623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66577" name="Group 22"/>
              <p:cNvGrpSpPr>
                <a:grpSpLocks/>
              </p:cNvGrpSpPr>
              <p:nvPr/>
            </p:nvGrpSpPr>
            <p:grpSpPr bwMode="auto">
              <a:xfrm>
                <a:off x="1463" y="307"/>
                <a:ext cx="1044" cy="273"/>
                <a:chOff x="0" y="0"/>
                <a:chExt cx="1044" cy="273"/>
              </a:xfrm>
            </p:grpSpPr>
            <p:sp>
              <p:nvSpPr>
                <p:cNvPr id="66578" name="Rectangle 2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044" cy="266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L   i    s    p   \0</a:t>
                  </a:r>
                  <a:endParaRPr lang="zh-CN" altLang="en-US"/>
                </a:p>
              </p:txBody>
            </p:sp>
            <p:sp>
              <p:nvSpPr>
                <p:cNvPr id="66579" name="Line 24"/>
                <p:cNvSpPr>
                  <a:spLocks noChangeShapeType="1"/>
                </p:cNvSpPr>
                <p:nvPr/>
              </p:nvSpPr>
              <p:spPr bwMode="auto">
                <a:xfrm>
                  <a:off x="211" y="7"/>
                  <a:ext cx="1" cy="266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6580" name="Line 25"/>
                <p:cNvSpPr>
                  <a:spLocks noChangeShapeType="1"/>
                </p:cNvSpPr>
                <p:nvPr/>
              </p:nvSpPr>
              <p:spPr bwMode="auto">
                <a:xfrm>
                  <a:off x="416" y="7"/>
                  <a:ext cx="1" cy="266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6581" name="Line 26"/>
                <p:cNvSpPr>
                  <a:spLocks noChangeShapeType="1"/>
                </p:cNvSpPr>
                <p:nvPr/>
              </p:nvSpPr>
              <p:spPr bwMode="auto">
                <a:xfrm>
                  <a:off x="622" y="7"/>
                  <a:ext cx="1" cy="266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6582" name="Line 27"/>
                <p:cNvSpPr>
                  <a:spLocks noChangeShapeType="1"/>
                </p:cNvSpPr>
                <p:nvPr/>
              </p:nvSpPr>
              <p:spPr bwMode="auto">
                <a:xfrm>
                  <a:off x="828" y="7"/>
                  <a:ext cx="1" cy="266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6583" name="Group 28"/>
              <p:cNvGrpSpPr>
                <a:grpSpLocks/>
              </p:cNvGrpSpPr>
              <p:nvPr/>
            </p:nvGrpSpPr>
            <p:grpSpPr bwMode="auto">
              <a:xfrm>
                <a:off x="1466" y="0"/>
                <a:ext cx="1661" cy="273"/>
                <a:chOff x="0" y="0"/>
                <a:chExt cx="1661" cy="273"/>
              </a:xfrm>
            </p:grpSpPr>
            <p:sp>
              <p:nvSpPr>
                <p:cNvPr id="66584" name="Rectangle 2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661" cy="266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F   o    r    t    r   a   n    \0</a:t>
                  </a:r>
                  <a:endParaRPr lang="zh-CN" altLang="en-US"/>
                </a:p>
              </p:txBody>
            </p:sp>
            <p:sp>
              <p:nvSpPr>
                <p:cNvPr id="66585" name="Line 30"/>
                <p:cNvSpPr>
                  <a:spLocks noChangeShapeType="1"/>
                </p:cNvSpPr>
                <p:nvPr/>
              </p:nvSpPr>
              <p:spPr bwMode="auto">
                <a:xfrm>
                  <a:off x="211" y="7"/>
                  <a:ext cx="1" cy="266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6586" name="Line 31"/>
                <p:cNvSpPr>
                  <a:spLocks noChangeShapeType="1"/>
                </p:cNvSpPr>
                <p:nvPr/>
              </p:nvSpPr>
              <p:spPr bwMode="auto">
                <a:xfrm>
                  <a:off x="416" y="7"/>
                  <a:ext cx="1" cy="266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6587" name="Line 32"/>
                <p:cNvSpPr>
                  <a:spLocks noChangeShapeType="1"/>
                </p:cNvSpPr>
                <p:nvPr/>
              </p:nvSpPr>
              <p:spPr bwMode="auto">
                <a:xfrm>
                  <a:off x="622" y="7"/>
                  <a:ext cx="1" cy="266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6588" name="Line 33"/>
                <p:cNvSpPr>
                  <a:spLocks noChangeShapeType="1"/>
                </p:cNvSpPr>
                <p:nvPr/>
              </p:nvSpPr>
              <p:spPr bwMode="auto">
                <a:xfrm>
                  <a:off x="828" y="7"/>
                  <a:ext cx="1" cy="266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6589" name="Line 34"/>
                <p:cNvSpPr>
                  <a:spLocks noChangeShapeType="1"/>
                </p:cNvSpPr>
                <p:nvPr/>
              </p:nvSpPr>
              <p:spPr bwMode="auto">
                <a:xfrm>
                  <a:off x="1034" y="7"/>
                  <a:ext cx="1" cy="266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6590" name="Line 35"/>
                <p:cNvSpPr>
                  <a:spLocks noChangeShapeType="1"/>
                </p:cNvSpPr>
                <p:nvPr/>
              </p:nvSpPr>
              <p:spPr bwMode="auto">
                <a:xfrm>
                  <a:off x="1240" y="7"/>
                  <a:ext cx="1" cy="266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6591" name="Line 36"/>
                <p:cNvSpPr>
                  <a:spLocks noChangeShapeType="1"/>
                </p:cNvSpPr>
                <p:nvPr/>
              </p:nvSpPr>
              <p:spPr bwMode="auto">
                <a:xfrm>
                  <a:off x="1446" y="7"/>
                  <a:ext cx="1" cy="266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6592" name="Group 37"/>
              <p:cNvGrpSpPr>
                <a:grpSpLocks/>
              </p:cNvGrpSpPr>
              <p:nvPr/>
            </p:nvGrpSpPr>
            <p:grpSpPr bwMode="auto">
              <a:xfrm>
                <a:off x="1462" y="603"/>
                <a:ext cx="1244" cy="273"/>
                <a:chOff x="0" y="0"/>
                <a:chExt cx="1244" cy="273"/>
              </a:xfrm>
            </p:grpSpPr>
            <p:sp>
              <p:nvSpPr>
                <p:cNvPr id="66593" name="Rectangle 3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244" cy="266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B   a    s   i    c   \0</a:t>
                  </a:r>
                  <a:endParaRPr lang="zh-CN" altLang="en-US"/>
                </a:p>
              </p:txBody>
            </p:sp>
            <p:sp>
              <p:nvSpPr>
                <p:cNvPr id="66594" name="Line 39"/>
                <p:cNvSpPr>
                  <a:spLocks noChangeShapeType="1"/>
                </p:cNvSpPr>
                <p:nvPr/>
              </p:nvSpPr>
              <p:spPr bwMode="auto">
                <a:xfrm>
                  <a:off x="211" y="7"/>
                  <a:ext cx="1" cy="266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6595" name="Line 40"/>
                <p:cNvSpPr>
                  <a:spLocks noChangeShapeType="1"/>
                </p:cNvSpPr>
                <p:nvPr/>
              </p:nvSpPr>
              <p:spPr bwMode="auto">
                <a:xfrm>
                  <a:off x="416" y="7"/>
                  <a:ext cx="1" cy="266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6596" name="Line 41"/>
                <p:cNvSpPr>
                  <a:spLocks noChangeShapeType="1"/>
                </p:cNvSpPr>
                <p:nvPr/>
              </p:nvSpPr>
              <p:spPr bwMode="auto">
                <a:xfrm>
                  <a:off x="622" y="7"/>
                  <a:ext cx="1" cy="266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6597" name="Line 42"/>
                <p:cNvSpPr>
                  <a:spLocks noChangeShapeType="1"/>
                </p:cNvSpPr>
                <p:nvPr/>
              </p:nvSpPr>
              <p:spPr bwMode="auto">
                <a:xfrm>
                  <a:off x="828" y="7"/>
                  <a:ext cx="1" cy="266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6598" name="Line 43"/>
                <p:cNvSpPr>
                  <a:spLocks noChangeShapeType="1"/>
                </p:cNvSpPr>
                <p:nvPr/>
              </p:nvSpPr>
              <p:spPr bwMode="auto">
                <a:xfrm>
                  <a:off x="1034" y="7"/>
                  <a:ext cx="1" cy="266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6599" name="Line 44"/>
              <p:cNvSpPr>
                <a:spLocks noChangeShapeType="1"/>
              </p:cNvSpPr>
              <p:nvPr/>
            </p:nvSpPr>
            <p:spPr bwMode="auto">
              <a:xfrm>
                <a:off x="1007" y="150"/>
                <a:ext cx="478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00" name="Line 45"/>
              <p:cNvSpPr>
                <a:spLocks noChangeShapeType="1"/>
              </p:cNvSpPr>
              <p:nvPr/>
            </p:nvSpPr>
            <p:spPr bwMode="auto">
              <a:xfrm>
                <a:off x="996" y="450"/>
                <a:ext cx="478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01" name="Line 46"/>
              <p:cNvSpPr>
                <a:spLocks noChangeShapeType="1"/>
              </p:cNvSpPr>
              <p:nvPr/>
            </p:nvSpPr>
            <p:spPr bwMode="auto">
              <a:xfrm>
                <a:off x="996" y="727"/>
                <a:ext cx="478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66602" name="Group 47"/>
              <p:cNvGrpSpPr>
                <a:grpSpLocks/>
              </p:cNvGrpSpPr>
              <p:nvPr/>
            </p:nvGrpSpPr>
            <p:grpSpPr bwMode="auto">
              <a:xfrm>
                <a:off x="0" y="79"/>
                <a:ext cx="382" cy="1113"/>
                <a:chOff x="0" y="0"/>
                <a:chExt cx="382" cy="1113"/>
              </a:xfrm>
            </p:grpSpPr>
            <p:sp>
              <p:nvSpPr>
                <p:cNvPr id="66603" name="Text Box 4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8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p[0]</a:t>
                  </a:r>
                  <a:endParaRPr lang="zh-CN" altLang="en-US"/>
                </a:p>
              </p:txBody>
            </p:sp>
            <p:sp>
              <p:nvSpPr>
                <p:cNvPr id="66604" name="Text Box 49"/>
                <p:cNvSpPr>
                  <a:spLocks noChangeArrowheads="1"/>
                </p:cNvSpPr>
                <p:nvPr/>
              </p:nvSpPr>
              <p:spPr bwMode="auto">
                <a:xfrm>
                  <a:off x="0" y="307"/>
                  <a:ext cx="38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p[1]</a:t>
                  </a:r>
                  <a:endParaRPr lang="zh-CN" altLang="en-US"/>
                </a:p>
              </p:txBody>
            </p:sp>
            <p:sp>
              <p:nvSpPr>
                <p:cNvPr id="66605" name="Text Box 50"/>
                <p:cNvSpPr>
                  <a:spLocks noChangeArrowheads="1"/>
                </p:cNvSpPr>
                <p:nvPr/>
              </p:nvSpPr>
              <p:spPr bwMode="auto">
                <a:xfrm>
                  <a:off x="0" y="607"/>
                  <a:ext cx="38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p[2]</a:t>
                  </a:r>
                  <a:endParaRPr lang="zh-CN" altLang="en-US"/>
                </a:p>
              </p:txBody>
            </p:sp>
            <p:sp>
              <p:nvSpPr>
                <p:cNvPr id="66606" name="Text Box 51"/>
                <p:cNvSpPr>
                  <a:spLocks noChangeArrowheads="1"/>
                </p:cNvSpPr>
                <p:nvPr/>
              </p:nvSpPr>
              <p:spPr bwMode="auto">
                <a:xfrm>
                  <a:off x="0" y="863"/>
                  <a:ext cx="38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p[3]</a:t>
                  </a:r>
                  <a:endParaRPr lang="zh-CN" altLang="en-US"/>
                </a:p>
              </p:txBody>
            </p:sp>
          </p:grpSp>
          <p:sp>
            <p:nvSpPr>
              <p:cNvPr id="66607" name="Text Box 52"/>
              <p:cNvSpPr>
                <a:spLocks noChangeArrowheads="1"/>
              </p:cNvSpPr>
              <p:nvPr/>
            </p:nvSpPr>
            <p:spPr bwMode="auto">
              <a:xfrm>
                <a:off x="557" y="945"/>
                <a:ext cx="195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ea typeface="隶书" pitchFamily="49" charset="-122"/>
                  </a:rPr>
                  <a:t>0</a:t>
                </a:r>
                <a:endParaRPr lang="zh-CN" altLang="en-US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15"/>
          <p:cNvSpPr>
            <a:spLocks noChangeArrowheads="1"/>
          </p:cNvSpPr>
          <p:nvPr/>
        </p:nvSpPr>
        <p:spPr bwMode="auto">
          <a:xfrm>
            <a:off x="836613" y="849313"/>
            <a:ext cx="653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char  name[5][9]={“gain”,“much”,“stronger”, “point”,“bye”};</a:t>
            </a:r>
            <a:endParaRPr lang="zh-CN" altLang="en-US"/>
          </a:p>
        </p:txBody>
      </p:sp>
      <p:sp>
        <p:nvSpPr>
          <p:cNvPr id="67587" name="Text Box 16"/>
          <p:cNvSpPr>
            <a:spLocks noChangeArrowheads="1"/>
          </p:cNvSpPr>
          <p:nvPr/>
        </p:nvSpPr>
        <p:spPr bwMode="auto">
          <a:xfrm>
            <a:off x="827088" y="1239838"/>
            <a:ext cx="63388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sz="2000">
                <a:solidFill>
                  <a:schemeClr val="accent2"/>
                </a:solidFill>
                <a:sym typeface="Arial" pitchFamily="34" charset="0"/>
              </a:rPr>
              <a:t>char *name[5]={“gain”,“much”,“stronger”, “point”,“bye”};</a:t>
            </a:r>
            <a:endParaRPr lang="zh-CN" altLang="en-US"/>
          </a:p>
        </p:txBody>
      </p:sp>
      <p:grpSp>
        <p:nvGrpSpPr>
          <p:cNvPr id="67588" name="Group 17"/>
          <p:cNvGrpSpPr>
            <a:grpSpLocks/>
          </p:cNvGrpSpPr>
          <p:nvPr/>
        </p:nvGrpSpPr>
        <p:grpSpPr bwMode="auto">
          <a:xfrm>
            <a:off x="3871913" y="1752600"/>
            <a:ext cx="4833937" cy="2468563"/>
            <a:chOff x="0" y="0"/>
            <a:chExt cx="3045" cy="1555"/>
          </a:xfrm>
        </p:grpSpPr>
        <p:sp>
          <p:nvSpPr>
            <p:cNvPr id="67589" name="Rectangle 18"/>
            <p:cNvSpPr>
              <a:spLocks noChangeArrowheads="1"/>
            </p:cNvSpPr>
            <p:nvPr/>
          </p:nvSpPr>
          <p:spPr bwMode="auto">
            <a:xfrm>
              <a:off x="25" y="85"/>
              <a:ext cx="633" cy="1366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7590" name="Line 19"/>
            <p:cNvSpPr>
              <a:spLocks noChangeShapeType="1"/>
            </p:cNvSpPr>
            <p:nvPr/>
          </p:nvSpPr>
          <p:spPr bwMode="auto">
            <a:xfrm>
              <a:off x="25" y="651"/>
              <a:ext cx="62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591" name="Line 20"/>
            <p:cNvSpPr>
              <a:spLocks noChangeShapeType="1"/>
            </p:cNvSpPr>
            <p:nvPr/>
          </p:nvSpPr>
          <p:spPr bwMode="auto">
            <a:xfrm>
              <a:off x="25" y="374"/>
              <a:ext cx="645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592" name="Line 21"/>
            <p:cNvSpPr>
              <a:spLocks noChangeShapeType="1"/>
            </p:cNvSpPr>
            <p:nvPr/>
          </p:nvSpPr>
          <p:spPr bwMode="auto">
            <a:xfrm>
              <a:off x="25" y="929"/>
              <a:ext cx="62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7593" name="Group 22"/>
            <p:cNvGrpSpPr>
              <a:grpSpLocks/>
            </p:cNvGrpSpPr>
            <p:nvPr/>
          </p:nvGrpSpPr>
          <p:grpSpPr bwMode="auto">
            <a:xfrm>
              <a:off x="1165" y="0"/>
              <a:ext cx="1044" cy="273"/>
              <a:chOff x="0" y="0"/>
              <a:chExt cx="1044" cy="273"/>
            </a:xfrm>
          </p:grpSpPr>
          <p:sp>
            <p:nvSpPr>
              <p:cNvPr id="67594" name="Rectangle 2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44" cy="266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g   a    i    n   \0</a:t>
                </a:r>
                <a:endParaRPr lang="zh-CN" altLang="en-US"/>
              </a:p>
            </p:txBody>
          </p:sp>
          <p:sp>
            <p:nvSpPr>
              <p:cNvPr id="67595" name="Line 24"/>
              <p:cNvSpPr>
                <a:spLocks noChangeShapeType="1"/>
              </p:cNvSpPr>
              <p:nvPr/>
            </p:nvSpPr>
            <p:spPr bwMode="auto">
              <a:xfrm>
                <a:off x="211" y="7"/>
                <a:ext cx="1" cy="266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596" name="Line 25"/>
              <p:cNvSpPr>
                <a:spLocks noChangeShapeType="1"/>
              </p:cNvSpPr>
              <p:nvPr/>
            </p:nvSpPr>
            <p:spPr bwMode="auto">
              <a:xfrm>
                <a:off x="416" y="7"/>
                <a:ext cx="1" cy="266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597" name="Line 26"/>
              <p:cNvSpPr>
                <a:spLocks noChangeShapeType="1"/>
              </p:cNvSpPr>
              <p:nvPr/>
            </p:nvSpPr>
            <p:spPr bwMode="auto">
              <a:xfrm>
                <a:off x="622" y="7"/>
                <a:ext cx="1" cy="266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598" name="Line 27"/>
              <p:cNvSpPr>
                <a:spLocks noChangeShapeType="1"/>
              </p:cNvSpPr>
              <p:nvPr/>
            </p:nvSpPr>
            <p:spPr bwMode="auto">
              <a:xfrm>
                <a:off x="828" y="7"/>
                <a:ext cx="1" cy="266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7599" name="Group 28"/>
            <p:cNvGrpSpPr>
              <a:grpSpLocks/>
            </p:cNvGrpSpPr>
            <p:nvPr/>
          </p:nvGrpSpPr>
          <p:grpSpPr bwMode="auto">
            <a:xfrm>
              <a:off x="1156" y="629"/>
              <a:ext cx="1889" cy="273"/>
              <a:chOff x="0" y="0"/>
              <a:chExt cx="1889" cy="273"/>
            </a:xfrm>
          </p:grpSpPr>
          <p:sp>
            <p:nvSpPr>
              <p:cNvPr id="67600" name="Rectangle 2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889" cy="266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s   t    r    o   n   g   e    r   \0</a:t>
                </a:r>
                <a:endParaRPr lang="zh-CN" altLang="en-US"/>
              </a:p>
            </p:txBody>
          </p:sp>
          <p:sp>
            <p:nvSpPr>
              <p:cNvPr id="67601" name="Line 30"/>
              <p:cNvSpPr>
                <a:spLocks noChangeShapeType="1"/>
              </p:cNvSpPr>
              <p:nvPr/>
            </p:nvSpPr>
            <p:spPr bwMode="auto">
              <a:xfrm>
                <a:off x="211" y="7"/>
                <a:ext cx="1" cy="266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02" name="Line 31"/>
              <p:cNvSpPr>
                <a:spLocks noChangeShapeType="1"/>
              </p:cNvSpPr>
              <p:nvPr/>
            </p:nvSpPr>
            <p:spPr bwMode="auto">
              <a:xfrm>
                <a:off x="416" y="7"/>
                <a:ext cx="1" cy="266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03" name="Line 32"/>
              <p:cNvSpPr>
                <a:spLocks noChangeShapeType="1"/>
              </p:cNvSpPr>
              <p:nvPr/>
            </p:nvSpPr>
            <p:spPr bwMode="auto">
              <a:xfrm>
                <a:off x="622" y="7"/>
                <a:ext cx="1" cy="266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04" name="Line 33"/>
              <p:cNvSpPr>
                <a:spLocks noChangeShapeType="1"/>
              </p:cNvSpPr>
              <p:nvPr/>
            </p:nvSpPr>
            <p:spPr bwMode="auto">
              <a:xfrm>
                <a:off x="828" y="7"/>
                <a:ext cx="1" cy="266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05" name="Line 34"/>
              <p:cNvSpPr>
                <a:spLocks noChangeShapeType="1"/>
              </p:cNvSpPr>
              <p:nvPr/>
            </p:nvSpPr>
            <p:spPr bwMode="auto">
              <a:xfrm>
                <a:off x="1034" y="7"/>
                <a:ext cx="1" cy="266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06" name="Line 35"/>
              <p:cNvSpPr>
                <a:spLocks noChangeShapeType="1"/>
              </p:cNvSpPr>
              <p:nvPr/>
            </p:nvSpPr>
            <p:spPr bwMode="auto">
              <a:xfrm>
                <a:off x="1240" y="7"/>
                <a:ext cx="1" cy="266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07" name="Line 36"/>
              <p:cNvSpPr>
                <a:spLocks noChangeShapeType="1"/>
              </p:cNvSpPr>
              <p:nvPr/>
            </p:nvSpPr>
            <p:spPr bwMode="auto">
              <a:xfrm>
                <a:off x="1446" y="7"/>
                <a:ext cx="1" cy="266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08" name="Line 37"/>
              <p:cNvSpPr>
                <a:spLocks noChangeShapeType="1"/>
              </p:cNvSpPr>
              <p:nvPr/>
            </p:nvSpPr>
            <p:spPr bwMode="auto">
              <a:xfrm>
                <a:off x="1652" y="7"/>
                <a:ext cx="1" cy="266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7609" name="Group 38"/>
            <p:cNvGrpSpPr>
              <a:grpSpLocks/>
            </p:cNvGrpSpPr>
            <p:nvPr/>
          </p:nvGrpSpPr>
          <p:grpSpPr bwMode="auto">
            <a:xfrm>
              <a:off x="1164" y="956"/>
              <a:ext cx="1244" cy="273"/>
              <a:chOff x="0" y="0"/>
              <a:chExt cx="1244" cy="273"/>
            </a:xfrm>
          </p:grpSpPr>
          <p:sp>
            <p:nvSpPr>
              <p:cNvPr id="67610" name="Rectangle 3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244" cy="266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p   o    i    n   t   \0</a:t>
                </a:r>
                <a:endParaRPr lang="zh-CN" altLang="en-US"/>
              </a:p>
            </p:txBody>
          </p:sp>
          <p:sp>
            <p:nvSpPr>
              <p:cNvPr id="67611" name="Line 40"/>
              <p:cNvSpPr>
                <a:spLocks noChangeShapeType="1"/>
              </p:cNvSpPr>
              <p:nvPr/>
            </p:nvSpPr>
            <p:spPr bwMode="auto">
              <a:xfrm>
                <a:off x="211" y="7"/>
                <a:ext cx="1" cy="266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12" name="Line 41"/>
              <p:cNvSpPr>
                <a:spLocks noChangeShapeType="1"/>
              </p:cNvSpPr>
              <p:nvPr/>
            </p:nvSpPr>
            <p:spPr bwMode="auto">
              <a:xfrm>
                <a:off x="416" y="7"/>
                <a:ext cx="1" cy="266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13" name="Line 42"/>
              <p:cNvSpPr>
                <a:spLocks noChangeShapeType="1"/>
              </p:cNvSpPr>
              <p:nvPr/>
            </p:nvSpPr>
            <p:spPr bwMode="auto">
              <a:xfrm>
                <a:off x="622" y="7"/>
                <a:ext cx="1" cy="266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14" name="Line 43"/>
              <p:cNvSpPr>
                <a:spLocks noChangeShapeType="1"/>
              </p:cNvSpPr>
              <p:nvPr/>
            </p:nvSpPr>
            <p:spPr bwMode="auto">
              <a:xfrm>
                <a:off x="828" y="7"/>
                <a:ext cx="1" cy="266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15" name="Line 44"/>
              <p:cNvSpPr>
                <a:spLocks noChangeShapeType="1"/>
              </p:cNvSpPr>
              <p:nvPr/>
            </p:nvSpPr>
            <p:spPr bwMode="auto">
              <a:xfrm>
                <a:off x="1034" y="7"/>
                <a:ext cx="1" cy="266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7616" name="Group 45"/>
            <p:cNvGrpSpPr>
              <a:grpSpLocks/>
            </p:cNvGrpSpPr>
            <p:nvPr/>
          </p:nvGrpSpPr>
          <p:grpSpPr bwMode="auto">
            <a:xfrm>
              <a:off x="1148" y="319"/>
              <a:ext cx="1044" cy="273"/>
              <a:chOff x="0" y="0"/>
              <a:chExt cx="1044" cy="273"/>
            </a:xfrm>
          </p:grpSpPr>
          <p:sp>
            <p:nvSpPr>
              <p:cNvPr id="67617" name="Rectangle 4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44" cy="266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m   u   c   h   \0</a:t>
                </a:r>
                <a:endParaRPr lang="zh-CN" altLang="en-US"/>
              </a:p>
            </p:txBody>
          </p:sp>
          <p:sp>
            <p:nvSpPr>
              <p:cNvPr id="67618" name="Line 47"/>
              <p:cNvSpPr>
                <a:spLocks noChangeShapeType="1"/>
              </p:cNvSpPr>
              <p:nvPr/>
            </p:nvSpPr>
            <p:spPr bwMode="auto">
              <a:xfrm>
                <a:off x="211" y="7"/>
                <a:ext cx="1" cy="266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19" name="Line 48"/>
              <p:cNvSpPr>
                <a:spLocks noChangeShapeType="1"/>
              </p:cNvSpPr>
              <p:nvPr/>
            </p:nvSpPr>
            <p:spPr bwMode="auto">
              <a:xfrm>
                <a:off x="416" y="7"/>
                <a:ext cx="1" cy="266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20" name="Line 49"/>
              <p:cNvSpPr>
                <a:spLocks noChangeShapeType="1"/>
              </p:cNvSpPr>
              <p:nvPr/>
            </p:nvSpPr>
            <p:spPr bwMode="auto">
              <a:xfrm>
                <a:off x="622" y="7"/>
                <a:ext cx="1" cy="266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21" name="Line 50"/>
              <p:cNvSpPr>
                <a:spLocks noChangeShapeType="1"/>
              </p:cNvSpPr>
              <p:nvPr/>
            </p:nvSpPr>
            <p:spPr bwMode="auto">
              <a:xfrm>
                <a:off x="828" y="7"/>
                <a:ext cx="1" cy="266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7622" name="Line 51"/>
            <p:cNvSpPr>
              <a:spLocks noChangeShapeType="1"/>
            </p:cNvSpPr>
            <p:nvPr/>
          </p:nvSpPr>
          <p:spPr bwMode="auto">
            <a:xfrm>
              <a:off x="685" y="167"/>
              <a:ext cx="478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23" name="Line 52"/>
            <p:cNvSpPr>
              <a:spLocks noChangeShapeType="1"/>
            </p:cNvSpPr>
            <p:nvPr/>
          </p:nvSpPr>
          <p:spPr bwMode="auto">
            <a:xfrm>
              <a:off x="674" y="467"/>
              <a:ext cx="478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24" name="Line 53"/>
            <p:cNvSpPr>
              <a:spLocks noChangeShapeType="1"/>
            </p:cNvSpPr>
            <p:nvPr/>
          </p:nvSpPr>
          <p:spPr bwMode="auto">
            <a:xfrm>
              <a:off x="674" y="744"/>
              <a:ext cx="478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25" name="Line 54"/>
            <p:cNvSpPr>
              <a:spLocks noChangeShapeType="1"/>
            </p:cNvSpPr>
            <p:nvPr/>
          </p:nvSpPr>
          <p:spPr bwMode="auto">
            <a:xfrm flipV="1">
              <a:off x="663" y="1067"/>
              <a:ext cx="50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26" name="Line 55"/>
            <p:cNvSpPr>
              <a:spLocks noChangeShapeType="1"/>
            </p:cNvSpPr>
            <p:nvPr/>
          </p:nvSpPr>
          <p:spPr bwMode="auto">
            <a:xfrm>
              <a:off x="29" y="1200"/>
              <a:ext cx="6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27" name="Text Box 56"/>
            <p:cNvSpPr>
              <a:spLocks noChangeArrowheads="1"/>
            </p:cNvSpPr>
            <p:nvPr/>
          </p:nvSpPr>
          <p:spPr bwMode="auto">
            <a:xfrm>
              <a:off x="26" y="84"/>
              <a:ext cx="6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name[0]</a:t>
              </a:r>
              <a:endParaRPr lang="zh-CN" altLang="en-US"/>
            </a:p>
          </p:txBody>
        </p:sp>
        <p:sp>
          <p:nvSpPr>
            <p:cNvPr id="67628" name="Text Box 57"/>
            <p:cNvSpPr>
              <a:spLocks noChangeArrowheads="1"/>
            </p:cNvSpPr>
            <p:nvPr/>
          </p:nvSpPr>
          <p:spPr bwMode="auto">
            <a:xfrm>
              <a:off x="0" y="391"/>
              <a:ext cx="6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name[1]</a:t>
              </a:r>
              <a:endParaRPr lang="zh-CN" altLang="en-US"/>
            </a:p>
          </p:txBody>
        </p:sp>
        <p:sp>
          <p:nvSpPr>
            <p:cNvPr id="67629" name="Text Box 58"/>
            <p:cNvSpPr>
              <a:spLocks noChangeArrowheads="1"/>
            </p:cNvSpPr>
            <p:nvPr/>
          </p:nvSpPr>
          <p:spPr bwMode="auto">
            <a:xfrm>
              <a:off x="22" y="691"/>
              <a:ext cx="6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name[2]</a:t>
              </a:r>
              <a:endParaRPr lang="zh-CN" altLang="en-US"/>
            </a:p>
          </p:txBody>
        </p:sp>
        <p:sp>
          <p:nvSpPr>
            <p:cNvPr id="67630" name="Text Box 59"/>
            <p:cNvSpPr>
              <a:spLocks noChangeArrowheads="1"/>
            </p:cNvSpPr>
            <p:nvPr/>
          </p:nvSpPr>
          <p:spPr bwMode="auto">
            <a:xfrm>
              <a:off x="11" y="947"/>
              <a:ext cx="6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name[3]</a:t>
              </a:r>
              <a:endParaRPr lang="zh-CN" altLang="en-US"/>
            </a:p>
          </p:txBody>
        </p:sp>
        <p:sp>
          <p:nvSpPr>
            <p:cNvPr id="67631" name="Text Box 60"/>
            <p:cNvSpPr>
              <a:spLocks noChangeArrowheads="1"/>
            </p:cNvSpPr>
            <p:nvPr/>
          </p:nvSpPr>
          <p:spPr bwMode="auto">
            <a:xfrm>
              <a:off x="0" y="1191"/>
              <a:ext cx="6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name[4]</a:t>
              </a:r>
              <a:endParaRPr lang="zh-CN" altLang="en-US"/>
            </a:p>
          </p:txBody>
        </p:sp>
        <p:grpSp>
          <p:nvGrpSpPr>
            <p:cNvPr id="67632" name="Group 61"/>
            <p:cNvGrpSpPr>
              <a:grpSpLocks/>
            </p:cNvGrpSpPr>
            <p:nvPr/>
          </p:nvGrpSpPr>
          <p:grpSpPr bwMode="auto">
            <a:xfrm>
              <a:off x="1166" y="1282"/>
              <a:ext cx="833" cy="273"/>
              <a:chOff x="0" y="0"/>
              <a:chExt cx="833" cy="273"/>
            </a:xfrm>
          </p:grpSpPr>
          <p:sp>
            <p:nvSpPr>
              <p:cNvPr id="67633" name="Rectangle 6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33" cy="266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b   y   e   \0</a:t>
                </a:r>
                <a:endParaRPr lang="zh-CN" altLang="en-US"/>
              </a:p>
            </p:txBody>
          </p:sp>
          <p:sp>
            <p:nvSpPr>
              <p:cNvPr id="67634" name="Line 63"/>
              <p:cNvSpPr>
                <a:spLocks noChangeShapeType="1"/>
              </p:cNvSpPr>
              <p:nvPr/>
            </p:nvSpPr>
            <p:spPr bwMode="auto">
              <a:xfrm>
                <a:off x="211" y="7"/>
                <a:ext cx="1" cy="266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35" name="Line 64"/>
              <p:cNvSpPr>
                <a:spLocks noChangeShapeType="1"/>
              </p:cNvSpPr>
              <p:nvPr/>
            </p:nvSpPr>
            <p:spPr bwMode="auto">
              <a:xfrm>
                <a:off x="416" y="7"/>
                <a:ext cx="1" cy="266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36" name="Line 65"/>
              <p:cNvSpPr>
                <a:spLocks noChangeShapeType="1"/>
              </p:cNvSpPr>
              <p:nvPr/>
            </p:nvSpPr>
            <p:spPr bwMode="auto">
              <a:xfrm>
                <a:off x="622" y="7"/>
                <a:ext cx="1" cy="266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7637" name="Line 66"/>
            <p:cNvSpPr>
              <a:spLocks noChangeShapeType="1"/>
            </p:cNvSpPr>
            <p:nvPr/>
          </p:nvSpPr>
          <p:spPr bwMode="auto">
            <a:xfrm>
              <a:off x="662" y="1378"/>
              <a:ext cx="50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7638" name="Group 67"/>
          <p:cNvGrpSpPr>
            <a:grpSpLocks/>
          </p:cNvGrpSpPr>
          <p:nvPr/>
        </p:nvGrpSpPr>
        <p:grpSpPr bwMode="auto">
          <a:xfrm>
            <a:off x="765175" y="1863725"/>
            <a:ext cx="3011488" cy="2141538"/>
            <a:chOff x="0" y="0"/>
            <a:chExt cx="1897" cy="1349"/>
          </a:xfrm>
        </p:grpSpPr>
        <p:sp>
          <p:nvSpPr>
            <p:cNvPr id="67639" name="Rectangle 68"/>
            <p:cNvSpPr>
              <a:spLocks noChangeArrowheads="1"/>
            </p:cNvSpPr>
            <p:nvPr/>
          </p:nvSpPr>
          <p:spPr bwMode="auto">
            <a:xfrm>
              <a:off x="6" y="11"/>
              <a:ext cx="1888" cy="266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g   a    i    n   \0</a:t>
              </a:r>
              <a:endParaRPr lang="zh-CN" altLang="en-US"/>
            </a:p>
          </p:txBody>
        </p:sp>
        <p:grpSp>
          <p:nvGrpSpPr>
            <p:cNvPr id="67640" name="Group 69"/>
            <p:cNvGrpSpPr>
              <a:grpSpLocks/>
            </p:cNvGrpSpPr>
            <p:nvPr/>
          </p:nvGrpSpPr>
          <p:grpSpPr bwMode="auto">
            <a:xfrm>
              <a:off x="8" y="540"/>
              <a:ext cx="1889" cy="273"/>
              <a:chOff x="0" y="0"/>
              <a:chExt cx="1889" cy="273"/>
            </a:xfrm>
          </p:grpSpPr>
          <p:sp>
            <p:nvSpPr>
              <p:cNvPr id="67641" name="Rectangle 7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889" cy="266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s   t    r    o   n   g   e    r   \0</a:t>
                </a:r>
                <a:endParaRPr lang="zh-CN" altLang="en-US"/>
              </a:p>
            </p:txBody>
          </p:sp>
          <p:sp>
            <p:nvSpPr>
              <p:cNvPr id="67642" name="Line 71"/>
              <p:cNvSpPr>
                <a:spLocks noChangeShapeType="1"/>
              </p:cNvSpPr>
              <p:nvPr/>
            </p:nvSpPr>
            <p:spPr bwMode="auto">
              <a:xfrm>
                <a:off x="211" y="7"/>
                <a:ext cx="1" cy="266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43" name="Line 72"/>
              <p:cNvSpPr>
                <a:spLocks noChangeShapeType="1"/>
              </p:cNvSpPr>
              <p:nvPr/>
            </p:nvSpPr>
            <p:spPr bwMode="auto">
              <a:xfrm>
                <a:off x="416" y="7"/>
                <a:ext cx="1" cy="266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44" name="Line 73"/>
              <p:cNvSpPr>
                <a:spLocks noChangeShapeType="1"/>
              </p:cNvSpPr>
              <p:nvPr/>
            </p:nvSpPr>
            <p:spPr bwMode="auto">
              <a:xfrm>
                <a:off x="622" y="7"/>
                <a:ext cx="1" cy="266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45" name="Line 74"/>
              <p:cNvSpPr>
                <a:spLocks noChangeShapeType="1"/>
              </p:cNvSpPr>
              <p:nvPr/>
            </p:nvSpPr>
            <p:spPr bwMode="auto">
              <a:xfrm>
                <a:off x="828" y="7"/>
                <a:ext cx="1" cy="266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46" name="Line 75"/>
              <p:cNvSpPr>
                <a:spLocks noChangeShapeType="1"/>
              </p:cNvSpPr>
              <p:nvPr/>
            </p:nvSpPr>
            <p:spPr bwMode="auto">
              <a:xfrm>
                <a:off x="1034" y="7"/>
                <a:ext cx="1" cy="266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47" name="Line 76"/>
              <p:cNvSpPr>
                <a:spLocks noChangeShapeType="1"/>
              </p:cNvSpPr>
              <p:nvPr/>
            </p:nvSpPr>
            <p:spPr bwMode="auto">
              <a:xfrm>
                <a:off x="1240" y="7"/>
                <a:ext cx="1" cy="266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48" name="Line 77"/>
              <p:cNvSpPr>
                <a:spLocks noChangeShapeType="1"/>
              </p:cNvSpPr>
              <p:nvPr/>
            </p:nvSpPr>
            <p:spPr bwMode="auto">
              <a:xfrm>
                <a:off x="1446" y="7"/>
                <a:ext cx="1" cy="266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49" name="Line 78"/>
              <p:cNvSpPr>
                <a:spLocks noChangeShapeType="1"/>
              </p:cNvSpPr>
              <p:nvPr/>
            </p:nvSpPr>
            <p:spPr bwMode="auto">
              <a:xfrm>
                <a:off x="1652" y="7"/>
                <a:ext cx="1" cy="266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7650" name="Rectangle 79"/>
            <p:cNvSpPr>
              <a:spLocks noChangeArrowheads="1"/>
            </p:cNvSpPr>
            <p:nvPr/>
          </p:nvSpPr>
          <p:spPr bwMode="auto">
            <a:xfrm>
              <a:off x="5" y="812"/>
              <a:ext cx="1888" cy="266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p   o    i    n   t   \0</a:t>
              </a:r>
              <a:endParaRPr lang="zh-CN" altLang="en-US"/>
            </a:p>
          </p:txBody>
        </p:sp>
        <p:sp>
          <p:nvSpPr>
            <p:cNvPr id="67651" name="Rectangle 80"/>
            <p:cNvSpPr>
              <a:spLocks noChangeArrowheads="1"/>
            </p:cNvSpPr>
            <p:nvPr/>
          </p:nvSpPr>
          <p:spPr bwMode="auto">
            <a:xfrm>
              <a:off x="0" y="275"/>
              <a:ext cx="1889" cy="266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m   u   c   h   \0</a:t>
              </a:r>
              <a:endParaRPr lang="zh-CN" altLang="en-US"/>
            </a:p>
          </p:txBody>
        </p:sp>
        <p:sp>
          <p:nvSpPr>
            <p:cNvPr id="67652" name="Line 81"/>
            <p:cNvSpPr>
              <a:spLocks noChangeShapeType="1"/>
            </p:cNvSpPr>
            <p:nvPr/>
          </p:nvSpPr>
          <p:spPr bwMode="auto">
            <a:xfrm>
              <a:off x="211" y="282"/>
              <a:ext cx="1" cy="26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53" name="Line 82"/>
            <p:cNvSpPr>
              <a:spLocks noChangeShapeType="1"/>
            </p:cNvSpPr>
            <p:nvPr/>
          </p:nvSpPr>
          <p:spPr bwMode="auto">
            <a:xfrm>
              <a:off x="427" y="282"/>
              <a:ext cx="1" cy="26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54" name="Line 83"/>
            <p:cNvSpPr>
              <a:spLocks noChangeShapeType="1"/>
            </p:cNvSpPr>
            <p:nvPr/>
          </p:nvSpPr>
          <p:spPr bwMode="auto">
            <a:xfrm>
              <a:off x="622" y="282"/>
              <a:ext cx="1" cy="26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55" name="Line 84"/>
            <p:cNvSpPr>
              <a:spLocks noChangeShapeType="1"/>
            </p:cNvSpPr>
            <p:nvPr/>
          </p:nvSpPr>
          <p:spPr bwMode="auto">
            <a:xfrm>
              <a:off x="840" y="282"/>
              <a:ext cx="1" cy="26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56" name="Rectangle 85"/>
            <p:cNvSpPr>
              <a:spLocks noChangeArrowheads="1"/>
            </p:cNvSpPr>
            <p:nvPr/>
          </p:nvSpPr>
          <p:spPr bwMode="auto">
            <a:xfrm>
              <a:off x="7" y="1083"/>
              <a:ext cx="1888" cy="266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b   y   e   \0</a:t>
              </a:r>
              <a:endParaRPr lang="zh-CN" altLang="en-US"/>
            </a:p>
          </p:txBody>
        </p:sp>
        <p:sp>
          <p:nvSpPr>
            <p:cNvPr id="67657" name="Line 86"/>
            <p:cNvSpPr>
              <a:spLocks noChangeShapeType="1"/>
            </p:cNvSpPr>
            <p:nvPr/>
          </p:nvSpPr>
          <p:spPr bwMode="auto">
            <a:xfrm>
              <a:off x="1659" y="33"/>
              <a:ext cx="1" cy="131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58" name="Line 87"/>
            <p:cNvSpPr>
              <a:spLocks noChangeShapeType="1"/>
            </p:cNvSpPr>
            <p:nvPr/>
          </p:nvSpPr>
          <p:spPr bwMode="auto">
            <a:xfrm>
              <a:off x="1459" y="0"/>
              <a:ext cx="1" cy="134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59" name="Line 88"/>
            <p:cNvSpPr>
              <a:spLocks noChangeShapeType="1"/>
            </p:cNvSpPr>
            <p:nvPr/>
          </p:nvSpPr>
          <p:spPr bwMode="auto">
            <a:xfrm>
              <a:off x="1248" y="11"/>
              <a:ext cx="1" cy="1333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60" name="Line 89"/>
            <p:cNvSpPr>
              <a:spLocks noChangeShapeType="1"/>
            </p:cNvSpPr>
            <p:nvPr/>
          </p:nvSpPr>
          <p:spPr bwMode="auto">
            <a:xfrm>
              <a:off x="1037" y="0"/>
              <a:ext cx="1" cy="134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61" name="Line 90"/>
            <p:cNvSpPr>
              <a:spLocks noChangeShapeType="1"/>
            </p:cNvSpPr>
            <p:nvPr/>
          </p:nvSpPr>
          <p:spPr bwMode="auto">
            <a:xfrm>
              <a:off x="837" y="11"/>
              <a:ext cx="1" cy="1333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62" name="Line 91"/>
            <p:cNvSpPr>
              <a:spLocks noChangeShapeType="1"/>
            </p:cNvSpPr>
            <p:nvPr/>
          </p:nvSpPr>
          <p:spPr bwMode="auto">
            <a:xfrm>
              <a:off x="625" y="22"/>
              <a:ext cx="1" cy="132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63" name="Line 92"/>
            <p:cNvSpPr>
              <a:spLocks noChangeShapeType="1"/>
            </p:cNvSpPr>
            <p:nvPr/>
          </p:nvSpPr>
          <p:spPr bwMode="auto">
            <a:xfrm>
              <a:off x="425" y="11"/>
              <a:ext cx="1" cy="132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64" name="Line 93"/>
            <p:cNvSpPr>
              <a:spLocks noChangeShapeType="1"/>
            </p:cNvSpPr>
            <p:nvPr/>
          </p:nvSpPr>
          <p:spPr bwMode="auto">
            <a:xfrm>
              <a:off x="214" y="11"/>
              <a:ext cx="1" cy="1333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7665" name="Rectangle 94"/>
          <p:cNvSpPr>
            <a:spLocks noChangeArrowheads="1"/>
          </p:cNvSpPr>
          <p:nvPr/>
        </p:nvSpPr>
        <p:spPr bwMode="auto">
          <a:xfrm>
            <a:off x="0" y="266700"/>
            <a:ext cx="88296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/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67666" name="AutoShape 95"/>
          <p:cNvSpPr>
            <a:spLocks noChangeArrowheads="1"/>
          </p:cNvSpPr>
          <p:nvPr/>
        </p:nvSpPr>
        <p:spPr bwMode="auto">
          <a:xfrm>
            <a:off x="935038" y="4365625"/>
            <a:ext cx="5705475" cy="860425"/>
          </a:xfrm>
          <a:prstGeom prst="wedgeRectCallout">
            <a:avLst>
              <a:gd name="adj1" fmla="val -23218"/>
              <a:gd name="adj2" fmla="val -49657"/>
            </a:avLst>
          </a:prstGeom>
          <a:solidFill>
            <a:srgbClr val="FF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二维数组存储空间固定</a:t>
            </a:r>
          </a:p>
          <a:p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字符指针数组相当于</a:t>
            </a:r>
            <a:r>
              <a:rPr lang="zh-CN" altLang="en-US">
                <a:solidFill>
                  <a:srgbClr val="0000FF"/>
                </a:solidFill>
                <a:ea typeface="隶书" pitchFamily="49" charset="-122"/>
              </a:rPr>
              <a:t>可变列长</a:t>
            </a:r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的二维数组</a:t>
            </a:r>
            <a:endParaRPr lang="zh-CN" altLang="en-US"/>
          </a:p>
        </p:txBody>
      </p:sp>
      <p:sp>
        <p:nvSpPr>
          <p:cNvPr id="67667" name="AutoShape 96"/>
          <p:cNvSpPr>
            <a:spLocks noChangeArrowheads="1"/>
          </p:cNvSpPr>
          <p:nvPr/>
        </p:nvSpPr>
        <p:spPr bwMode="auto">
          <a:xfrm>
            <a:off x="952500" y="5518150"/>
            <a:ext cx="3876675" cy="860425"/>
          </a:xfrm>
          <a:prstGeom prst="wedgeRectCallout">
            <a:avLst>
              <a:gd name="adj1" fmla="val -20759"/>
              <a:gd name="adj2" fmla="val -48875"/>
            </a:avLst>
          </a:prstGeom>
          <a:solidFill>
            <a:srgbClr val="FF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指针数组中元素是指针变量</a:t>
            </a:r>
          </a:p>
          <a:p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二维数组的行名是</a:t>
            </a:r>
            <a:r>
              <a:rPr lang="zh-CN" altLang="en-US">
                <a:solidFill>
                  <a:srgbClr val="0000FF"/>
                </a:solidFill>
                <a:ea typeface="隶书" pitchFamily="49" charset="-122"/>
              </a:rPr>
              <a:t>地址常量</a:t>
            </a:r>
            <a:endParaRPr lang="zh-CN" altLang="en-US">
              <a:solidFill>
                <a:srgbClr val="007A77"/>
              </a:solidFill>
              <a:ea typeface="隶书" pitchFamily="49" charset="-122"/>
            </a:endParaRPr>
          </a:p>
        </p:txBody>
      </p:sp>
      <p:sp>
        <p:nvSpPr>
          <p:cNvPr id="67668" name="Rectangle 97"/>
          <p:cNvSpPr>
            <a:spLocks noChangeArrowheads="1"/>
          </p:cNvSpPr>
          <p:nvPr/>
        </p:nvSpPr>
        <p:spPr bwMode="auto">
          <a:xfrm>
            <a:off x="755650" y="333375"/>
            <a:ext cx="4176713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buSzPct val="70000"/>
              <a:buFont typeface="Wingdings" pitchFamily="2" charset="2"/>
              <a:buChar char="u"/>
            </a:pPr>
            <a:r>
              <a:rPr lang="en-US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 </a:t>
            </a:r>
            <a:r>
              <a:rPr lang="zh-CN" altLang="en-US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二维数组与指针数组区别</a:t>
            </a:r>
            <a:endParaRPr lang="zh-CN" altLang="en-US" sz="4400" b="1">
              <a:solidFill>
                <a:srgbClr val="9900CC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67669" name="Group 98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67670" name="Text Box 99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67671" name="Freeform 100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67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67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7" dur="500"/>
                                        <p:tgtEl>
                                          <p:spTgt spid="67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 bldLvl="0" autoUpdateAnimBg="0"/>
      <p:bldP spid="67666" grpId="0" bldLvl="0" animBg="1" autoUpdateAnimBg="0"/>
      <p:bldP spid="67667" grpId="0" bldLvl="0" animBg="1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17"/>
          <p:cNvSpPr>
            <a:spLocks noChangeArrowheads="1"/>
          </p:cNvSpPr>
          <p:nvPr/>
        </p:nvSpPr>
        <p:spPr bwMode="auto">
          <a:xfrm>
            <a:off x="696913" y="2143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68611" name="Text Box 18"/>
          <p:cNvSpPr>
            <a:spLocks noChangeArrowheads="1"/>
          </p:cNvSpPr>
          <p:nvPr/>
        </p:nvSpPr>
        <p:spPr bwMode="auto">
          <a:xfrm>
            <a:off x="300038" y="549275"/>
            <a:ext cx="6143625" cy="5889625"/>
          </a:xfrm>
          <a:prstGeom prst="rect">
            <a:avLst/>
          </a:prstGeom>
          <a:solidFill>
            <a:srgbClr val="E1F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{   void sort(char  *name[],int n)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；</a:t>
            </a:r>
          </a:p>
          <a:p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char *name[]={"Follow me","BASIC",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  "Great Wall","FORTRAN","Computer "};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int n=5;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chemeClr val="accent2"/>
                </a:solidFill>
                <a:sym typeface="Arial" pitchFamily="34" charset="0"/>
              </a:rPr>
              <a:t>    sort(name,n);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1800" b="1">
                <a:solidFill>
                  <a:srgbClr val="007A77"/>
                </a:solidFill>
                <a:sym typeface="Arial" pitchFamily="34" charset="0"/>
              </a:rPr>
              <a:t>     </a:t>
            </a:r>
            <a:r>
              <a:rPr lang="zh-CN" altLang="en-US" sz="1800" b="1">
                <a:solidFill>
                  <a:srgbClr val="007A77"/>
                </a:solidFill>
                <a:sym typeface="Arial" pitchFamily="34" charset="0"/>
              </a:rPr>
              <a:t>（</a:t>
            </a:r>
            <a:r>
              <a:rPr lang="en-US" sz="1800" b="1">
                <a:solidFill>
                  <a:srgbClr val="007A77"/>
                </a:solidFill>
                <a:sym typeface="Arial" pitchFamily="34" charset="0"/>
              </a:rPr>
              <a:t>output</a:t>
            </a:r>
            <a:r>
              <a:rPr lang="zh-CN" altLang="en-US" sz="1800" b="1">
                <a:solidFill>
                  <a:srgbClr val="007A77"/>
                </a:solidFill>
                <a:sym typeface="Arial" pitchFamily="34" charset="0"/>
              </a:rPr>
              <a:t>）；</a:t>
            </a:r>
            <a:endParaRPr lang="zh-CN" altLang="en-US" sz="1800" b="1">
              <a:solidFill>
                <a:srgbClr val="669900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void sort(char *name[],int n)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{   char *temp;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int i,j,k;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for(i=0;i&lt;n-1;i++)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{   k=i;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     for(j=i+1;j&lt;n;j++)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	if(</a:t>
            </a:r>
            <a:r>
              <a:rPr lang="en-US" sz="2000">
                <a:solidFill>
                  <a:srgbClr val="990000"/>
                </a:solidFill>
                <a:sym typeface="Arial" pitchFamily="34" charset="0"/>
              </a:rPr>
              <a:t>strcmp(name[k],name[j])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&gt;0)   k=j;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    if(k!=i)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   {  temp=name[i];  name[i]=name[k]; name[k]=temp;}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}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/>
          </a:p>
        </p:txBody>
      </p:sp>
      <p:grpSp>
        <p:nvGrpSpPr>
          <p:cNvPr id="68612" name="Group 19"/>
          <p:cNvGrpSpPr>
            <a:grpSpLocks/>
          </p:cNvGrpSpPr>
          <p:nvPr/>
        </p:nvGrpSpPr>
        <p:grpSpPr bwMode="auto">
          <a:xfrm>
            <a:off x="5307013" y="1855788"/>
            <a:ext cx="3587750" cy="2511425"/>
            <a:chOff x="0" y="0"/>
            <a:chExt cx="2260" cy="1582"/>
          </a:xfrm>
        </p:grpSpPr>
        <p:sp>
          <p:nvSpPr>
            <p:cNvPr id="68613" name="Rectangle 20"/>
            <p:cNvSpPr>
              <a:spLocks noChangeArrowheads="1"/>
            </p:cNvSpPr>
            <p:nvPr/>
          </p:nvSpPr>
          <p:spPr bwMode="auto">
            <a:xfrm>
              <a:off x="0" y="225"/>
              <a:ext cx="901" cy="1311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8614" name="Line 21"/>
            <p:cNvSpPr>
              <a:spLocks noChangeShapeType="1"/>
            </p:cNvSpPr>
            <p:nvPr/>
          </p:nvSpPr>
          <p:spPr bwMode="auto">
            <a:xfrm flipV="1">
              <a:off x="0" y="503"/>
              <a:ext cx="912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15" name="Line 22"/>
            <p:cNvSpPr>
              <a:spLocks noChangeShapeType="1"/>
            </p:cNvSpPr>
            <p:nvPr/>
          </p:nvSpPr>
          <p:spPr bwMode="auto">
            <a:xfrm>
              <a:off x="0" y="770"/>
              <a:ext cx="90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16" name="Line 23"/>
            <p:cNvSpPr>
              <a:spLocks noChangeShapeType="1"/>
            </p:cNvSpPr>
            <p:nvPr/>
          </p:nvSpPr>
          <p:spPr bwMode="auto">
            <a:xfrm>
              <a:off x="0" y="1026"/>
              <a:ext cx="90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17" name="Line 24"/>
            <p:cNvSpPr>
              <a:spLocks noChangeShapeType="1"/>
            </p:cNvSpPr>
            <p:nvPr/>
          </p:nvSpPr>
          <p:spPr bwMode="auto">
            <a:xfrm>
              <a:off x="0" y="1292"/>
              <a:ext cx="90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18" name="Text Box 25"/>
            <p:cNvSpPr>
              <a:spLocks noChangeArrowheads="1"/>
            </p:cNvSpPr>
            <p:nvPr/>
          </p:nvSpPr>
          <p:spPr bwMode="auto">
            <a:xfrm>
              <a:off x="123" y="245"/>
              <a:ext cx="6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name[0]</a:t>
              </a:r>
              <a:endParaRPr lang="zh-CN" altLang="en-US"/>
            </a:p>
          </p:txBody>
        </p:sp>
        <p:sp>
          <p:nvSpPr>
            <p:cNvPr id="68619" name="Text Box 26"/>
            <p:cNvSpPr>
              <a:spLocks noChangeArrowheads="1"/>
            </p:cNvSpPr>
            <p:nvPr/>
          </p:nvSpPr>
          <p:spPr bwMode="auto">
            <a:xfrm>
              <a:off x="134" y="511"/>
              <a:ext cx="6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name[1]</a:t>
              </a:r>
              <a:endParaRPr lang="zh-CN" altLang="en-US"/>
            </a:p>
          </p:txBody>
        </p:sp>
        <p:sp>
          <p:nvSpPr>
            <p:cNvPr id="68620" name="Text Box 27"/>
            <p:cNvSpPr>
              <a:spLocks noChangeArrowheads="1"/>
            </p:cNvSpPr>
            <p:nvPr/>
          </p:nvSpPr>
          <p:spPr bwMode="auto">
            <a:xfrm>
              <a:off x="134" y="767"/>
              <a:ext cx="6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name[2]</a:t>
              </a:r>
              <a:endParaRPr lang="zh-CN" altLang="en-US"/>
            </a:p>
          </p:txBody>
        </p:sp>
        <p:sp>
          <p:nvSpPr>
            <p:cNvPr id="68621" name="Text Box 28"/>
            <p:cNvSpPr>
              <a:spLocks noChangeArrowheads="1"/>
            </p:cNvSpPr>
            <p:nvPr/>
          </p:nvSpPr>
          <p:spPr bwMode="auto">
            <a:xfrm>
              <a:off x="134" y="1045"/>
              <a:ext cx="6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name[3]</a:t>
              </a:r>
              <a:endParaRPr lang="zh-CN" altLang="en-US"/>
            </a:p>
          </p:txBody>
        </p:sp>
        <p:sp>
          <p:nvSpPr>
            <p:cNvPr id="68622" name="Text Box 29"/>
            <p:cNvSpPr>
              <a:spLocks noChangeArrowheads="1"/>
            </p:cNvSpPr>
            <p:nvPr/>
          </p:nvSpPr>
          <p:spPr bwMode="auto">
            <a:xfrm>
              <a:off x="134" y="1311"/>
              <a:ext cx="6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name[4]</a:t>
              </a:r>
              <a:endParaRPr lang="zh-CN" altLang="en-US"/>
            </a:p>
          </p:txBody>
        </p:sp>
        <p:sp>
          <p:nvSpPr>
            <p:cNvPr id="68623" name="Text Box 30"/>
            <p:cNvSpPr>
              <a:spLocks noChangeArrowheads="1"/>
            </p:cNvSpPr>
            <p:nvPr/>
          </p:nvSpPr>
          <p:spPr bwMode="auto">
            <a:xfrm>
              <a:off x="228" y="0"/>
              <a:ext cx="46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name</a:t>
              </a:r>
              <a:endParaRPr lang="zh-CN" altLang="en-US"/>
            </a:p>
          </p:txBody>
        </p:sp>
        <p:sp>
          <p:nvSpPr>
            <p:cNvPr id="68624" name="Text Box 31"/>
            <p:cNvSpPr>
              <a:spLocks noChangeArrowheads="1"/>
            </p:cNvSpPr>
            <p:nvPr/>
          </p:nvSpPr>
          <p:spPr bwMode="auto">
            <a:xfrm>
              <a:off x="1389" y="770"/>
              <a:ext cx="827" cy="256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Great Wall</a:t>
              </a:r>
              <a:endParaRPr lang="zh-CN" altLang="en-US"/>
            </a:p>
          </p:txBody>
        </p:sp>
        <p:sp>
          <p:nvSpPr>
            <p:cNvPr id="68625" name="Text Box 32"/>
            <p:cNvSpPr>
              <a:spLocks noChangeArrowheads="1"/>
            </p:cNvSpPr>
            <p:nvPr/>
          </p:nvSpPr>
          <p:spPr bwMode="auto">
            <a:xfrm>
              <a:off x="1389" y="1048"/>
              <a:ext cx="871" cy="256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FORTRAN</a:t>
              </a:r>
              <a:endParaRPr lang="zh-CN" altLang="en-US"/>
            </a:p>
          </p:txBody>
        </p:sp>
        <p:sp>
          <p:nvSpPr>
            <p:cNvPr id="68626" name="Text Box 33"/>
            <p:cNvSpPr>
              <a:spLocks noChangeArrowheads="1"/>
            </p:cNvSpPr>
            <p:nvPr/>
          </p:nvSpPr>
          <p:spPr bwMode="auto">
            <a:xfrm>
              <a:off x="1378" y="1326"/>
              <a:ext cx="761" cy="256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Computer</a:t>
              </a:r>
              <a:endParaRPr lang="zh-CN" altLang="en-US"/>
            </a:p>
          </p:txBody>
        </p:sp>
        <p:sp>
          <p:nvSpPr>
            <p:cNvPr id="68627" name="Line 34"/>
            <p:cNvSpPr>
              <a:spLocks noChangeShapeType="1"/>
            </p:cNvSpPr>
            <p:nvPr/>
          </p:nvSpPr>
          <p:spPr bwMode="auto">
            <a:xfrm>
              <a:off x="912" y="359"/>
              <a:ext cx="489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28" name="Line 35"/>
            <p:cNvSpPr>
              <a:spLocks noChangeShapeType="1"/>
            </p:cNvSpPr>
            <p:nvPr/>
          </p:nvSpPr>
          <p:spPr bwMode="auto">
            <a:xfrm>
              <a:off x="908" y="655"/>
              <a:ext cx="489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29" name="Line 36"/>
            <p:cNvSpPr>
              <a:spLocks noChangeShapeType="1"/>
            </p:cNvSpPr>
            <p:nvPr/>
          </p:nvSpPr>
          <p:spPr bwMode="auto">
            <a:xfrm>
              <a:off x="920" y="899"/>
              <a:ext cx="489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30" name="Line 37"/>
            <p:cNvSpPr>
              <a:spLocks noChangeShapeType="1"/>
            </p:cNvSpPr>
            <p:nvPr/>
          </p:nvSpPr>
          <p:spPr bwMode="auto">
            <a:xfrm>
              <a:off x="898" y="1144"/>
              <a:ext cx="489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31" name="Line 38"/>
            <p:cNvSpPr>
              <a:spLocks noChangeShapeType="1"/>
            </p:cNvSpPr>
            <p:nvPr/>
          </p:nvSpPr>
          <p:spPr bwMode="auto">
            <a:xfrm>
              <a:off x="908" y="1421"/>
              <a:ext cx="489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32" name="Rectangle 39"/>
            <p:cNvSpPr>
              <a:spLocks noChangeArrowheads="1"/>
            </p:cNvSpPr>
            <p:nvPr/>
          </p:nvSpPr>
          <p:spPr bwMode="auto">
            <a:xfrm>
              <a:off x="1389" y="237"/>
              <a:ext cx="767" cy="233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Follow me</a:t>
              </a:r>
              <a:endParaRPr lang="zh-CN" altLang="en-US"/>
            </a:p>
          </p:txBody>
        </p:sp>
        <p:sp>
          <p:nvSpPr>
            <p:cNvPr id="68633" name="Text Box 40"/>
            <p:cNvSpPr>
              <a:spLocks noChangeArrowheads="1"/>
            </p:cNvSpPr>
            <p:nvPr/>
          </p:nvSpPr>
          <p:spPr bwMode="auto">
            <a:xfrm>
              <a:off x="1389" y="492"/>
              <a:ext cx="594" cy="256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BASIC</a:t>
              </a:r>
              <a:endParaRPr lang="zh-CN" altLang="en-US"/>
            </a:p>
          </p:txBody>
        </p:sp>
      </p:grpSp>
      <p:grpSp>
        <p:nvGrpSpPr>
          <p:cNvPr id="68634" name="Group 41"/>
          <p:cNvGrpSpPr>
            <a:grpSpLocks/>
          </p:cNvGrpSpPr>
          <p:nvPr/>
        </p:nvGrpSpPr>
        <p:grpSpPr bwMode="auto">
          <a:xfrm>
            <a:off x="4608513" y="1962150"/>
            <a:ext cx="711200" cy="457200"/>
            <a:chOff x="0" y="0"/>
            <a:chExt cx="448" cy="288"/>
          </a:xfrm>
        </p:grpSpPr>
        <p:sp>
          <p:nvSpPr>
            <p:cNvPr id="68635" name="Line 42"/>
            <p:cNvSpPr>
              <a:spLocks noChangeShapeType="1"/>
            </p:cNvSpPr>
            <p:nvPr/>
          </p:nvSpPr>
          <p:spPr bwMode="auto">
            <a:xfrm>
              <a:off x="214" y="151"/>
              <a:ext cx="234" cy="1"/>
            </a:xfrm>
            <a:prstGeom prst="line">
              <a:avLst/>
            </a:prstGeom>
            <a:noFill/>
            <a:ln w="38100" cmpd="sng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8636" name="Text Box 43"/>
            <p:cNvSpPr>
              <a:spLocks noChangeArrowheads="1"/>
            </p:cNvSpPr>
            <p:nvPr/>
          </p:nvSpPr>
          <p:spPr bwMode="auto">
            <a:xfrm>
              <a:off x="0" y="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  <a:sym typeface="Arial" pitchFamily="34" charset="0"/>
                </a:rPr>
                <a:t>k</a:t>
              </a:r>
              <a:endParaRPr lang="zh-CN" altLang="en-US"/>
            </a:p>
          </p:txBody>
        </p:sp>
      </p:grpSp>
      <p:grpSp>
        <p:nvGrpSpPr>
          <p:cNvPr id="68637" name="Group 44"/>
          <p:cNvGrpSpPr>
            <a:grpSpLocks/>
          </p:cNvGrpSpPr>
          <p:nvPr/>
        </p:nvGrpSpPr>
        <p:grpSpPr bwMode="auto">
          <a:xfrm>
            <a:off x="4637088" y="2424113"/>
            <a:ext cx="711200" cy="457200"/>
            <a:chOff x="0" y="0"/>
            <a:chExt cx="448" cy="288"/>
          </a:xfrm>
        </p:grpSpPr>
        <p:sp>
          <p:nvSpPr>
            <p:cNvPr id="68638" name="Line 45"/>
            <p:cNvSpPr>
              <a:spLocks noChangeShapeType="1"/>
            </p:cNvSpPr>
            <p:nvPr/>
          </p:nvSpPr>
          <p:spPr bwMode="auto">
            <a:xfrm>
              <a:off x="214" y="151"/>
              <a:ext cx="234" cy="1"/>
            </a:xfrm>
            <a:prstGeom prst="line">
              <a:avLst/>
            </a:prstGeom>
            <a:noFill/>
            <a:ln w="38100" cmpd="sng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8639" name="Text Box 46"/>
            <p:cNvSpPr>
              <a:spLocks noChangeArrowheads="1"/>
            </p:cNvSpPr>
            <p:nvPr/>
          </p:nvSpPr>
          <p:spPr bwMode="auto">
            <a:xfrm>
              <a:off x="0" y="0"/>
              <a:ext cx="1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sym typeface="Arial" pitchFamily="34" charset="0"/>
                </a:rPr>
                <a:t>j</a:t>
              </a:r>
              <a:endParaRPr lang="zh-CN" altLang="en-US"/>
            </a:p>
          </p:txBody>
        </p:sp>
      </p:grpSp>
      <p:sp>
        <p:nvSpPr>
          <p:cNvPr id="68640" name="Rectangle 62"/>
          <p:cNvSpPr>
            <a:spLocks noChangeArrowheads="1"/>
          </p:cNvSpPr>
          <p:nvPr/>
        </p:nvSpPr>
        <p:spPr bwMode="auto">
          <a:xfrm>
            <a:off x="179388" y="260350"/>
            <a:ext cx="777240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例  对字符串排序（简单选择排序）图解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1</a:t>
            </a:r>
            <a:endParaRPr lang="en-US" sz="440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68641" name="Group 63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68642" name="Text Box 64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68643" name="Freeform 65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686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6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686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63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5"/>
          <p:cNvSpPr>
            <a:spLocks noChangeArrowheads="1"/>
          </p:cNvSpPr>
          <p:nvPr/>
        </p:nvSpPr>
        <p:spPr bwMode="auto">
          <a:xfrm>
            <a:off x="246063" y="341313"/>
            <a:ext cx="8618537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endParaRPr lang="zh-CN" altLang="en-US" sz="2800">
              <a:solidFill>
                <a:srgbClr val="007A77"/>
              </a:solidFill>
              <a:latin typeface="Arial" pitchFamily="34" charset="0"/>
              <a:sym typeface="Arial" pitchFamily="34" charset="0"/>
            </a:endParaRP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zh-CN" altLang="en-US" b="1">
                <a:solidFill>
                  <a:srgbClr val="660066"/>
                </a:solidFill>
                <a:latin typeface="Arial" pitchFamily="34" charset="0"/>
                <a:sym typeface="Arial" pitchFamily="34" charset="0"/>
              </a:rPr>
              <a:t>定义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: 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指向指针的指针</a:t>
            </a: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zh-CN" altLang="en-US" b="1">
                <a:solidFill>
                  <a:srgbClr val="660066"/>
                </a:solidFill>
                <a:latin typeface="Arial" pitchFamily="34" charset="0"/>
                <a:sym typeface="Arial" pitchFamily="34" charset="0"/>
              </a:rPr>
              <a:t>一级指针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: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指针变量中存放目标变量的地址</a:t>
            </a:r>
            <a:endParaRPr lang="zh-CN" altLang="en-US"/>
          </a:p>
        </p:txBody>
      </p:sp>
      <p:grpSp>
        <p:nvGrpSpPr>
          <p:cNvPr id="69635" name="Group 16"/>
          <p:cNvGrpSpPr>
            <a:grpSpLocks/>
          </p:cNvGrpSpPr>
          <p:nvPr/>
        </p:nvGrpSpPr>
        <p:grpSpPr bwMode="auto">
          <a:xfrm>
            <a:off x="4141788" y="4230688"/>
            <a:ext cx="4133850" cy="857250"/>
            <a:chOff x="0" y="0"/>
            <a:chExt cx="2604" cy="540"/>
          </a:xfrm>
        </p:grpSpPr>
        <p:sp>
          <p:nvSpPr>
            <p:cNvPr id="69636" name="Text Box 17"/>
            <p:cNvSpPr>
              <a:spLocks noChangeArrowheads="1"/>
            </p:cNvSpPr>
            <p:nvPr/>
          </p:nvSpPr>
          <p:spPr bwMode="auto">
            <a:xfrm>
              <a:off x="86" y="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p1</a:t>
              </a:r>
              <a:endParaRPr lang="zh-CN" altLang="en-US"/>
            </a:p>
          </p:txBody>
        </p:sp>
        <p:grpSp>
          <p:nvGrpSpPr>
            <p:cNvPr id="69637" name="Group 18"/>
            <p:cNvGrpSpPr>
              <a:grpSpLocks/>
            </p:cNvGrpSpPr>
            <p:nvPr/>
          </p:nvGrpSpPr>
          <p:grpSpPr bwMode="auto">
            <a:xfrm>
              <a:off x="0" y="13"/>
              <a:ext cx="2604" cy="527"/>
              <a:chOff x="0" y="0"/>
              <a:chExt cx="2604" cy="527"/>
            </a:xfrm>
          </p:grpSpPr>
          <p:sp>
            <p:nvSpPr>
              <p:cNvPr id="69638" name="Rectangle 19"/>
              <p:cNvSpPr>
                <a:spLocks noChangeArrowheads="1"/>
              </p:cNvSpPr>
              <p:nvPr/>
            </p:nvSpPr>
            <p:spPr bwMode="auto">
              <a:xfrm>
                <a:off x="0" y="238"/>
                <a:ext cx="478" cy="289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&amp;p2</a:t>
                </a:r>
                <a:endParaRPr lang="zh-CN" altLang="en-US"/>
              </a:p>
            </p:txBody>
          </p:sp>
          <p:sp>
            <p:nvSpPr>
              <p:cNvPr id="69639" name="Rectangle 20"/>
              <p:cNvSpPr>
                <a:spLocks noChangeArrowheads="1"/>
              </p:cNvSpPr>
              <p:nvPr/>
            </p:nvSpPr>
            <p:spPr bwMode="auto">
              <a:xfrm>
                <a:off x="752" y="238"/>
                <a:ext cx="478" cy="289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&amp;i</a:t>
                </a:r>
                <a:endParaRPr lang="zh-CN" altLang="en-US"/>
              </a:p>
            </p:txBody>
          </p:sp>
          <p:sp>
            <p:nvSpPr>
              <p:cNvPr id="69640" name="Rectangle 21"/>
              <p:cNvSpPr>
                <a:spLocks noChangeArrowheads="1"/>
              </p:cNvSpPr>
              <p:nvPr/>
            </p:nvSpPr>
            <p:spPr bwMode="auto">
              <a:xfrm>
                <a:off x="1840" y="238"/>
                <a:ext cx="478" cy="289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3</a:t>
                </a:r>
                <a:endParaRPr lang="zh-CN" altLang="en-US"/>
              </a:p>
            </p:txBody>
          </p:sp>
          <p:sp>
            <p:nvSpPr>
              <p:cNvPr id="69641" name="Text Box 22"/>
              <p:cNvSpPr>
                <a:spLocks noChangeArrowheads="1"/>
              </p:cNvSpPr>
              <p:nvPr/>
            </p:nvSpPr>
            <p:spPr bwMode="auto">
              <a:xfrm>
                <a:off x="585" y="11"/>
                <a:ext cx="103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p2(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指针变量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)</a:t>
                </a:r>
                <a:endParaRPr lang="zh-CN" altLang="en-US"/>
              </a:p>
            </p:txBody>
          </p:sp>
          <p:sp>
            <p:nvSpPr>
              <p:cNvPr id="69642" name="Text Box 23"/>
              <p:cNvSpPr>
                <a:spLocks noChangeArrowheads="1"/>
              </p:cNvSpPr>
              <p:nvPr/>
            </p:nvSpPr>
            <p:spPr bwMode="auto">
              <a:xfrm>
                <a:off x="1698" y="0"/>
                <a:ext cx="9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i(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整型变量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)</a:t>
                </a:r>
                <a:endParaRPr lang="zh-CN" altLang="en-US"/>
              </a:p>
            </p:txBody>
          </p:sp>
          <p:sp>
            <p:nvSpPr>
              <p:cNvPr id="69643" name="Line 24"/>
              <p:cNvSpPr>
                <a:spLocks noChangeShapeType="1"/>
              </p:cNvSpPr>
              <p:nvPr/>
            </p:nvSpPr>
            <p:spPr bwMode="auto">
              <a:xfrm>
                <a:off x="478" y="383"/>
                <a:ext cx="278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44" name="Line 25"/>
              <p:cNvSpPr>
                <a:spLocks noChangeShapeType="1"/>
              </p:cNvSpPr>
              <p:nvPr/>
            </p:nvSpPr>
            <p:spPr bwMode="auto">
              <a:xfrm>
                <a:off x="1234" y="394"/>
                <a:ext cx="589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69645" name="Text Box 26"/>
          <p:cNvSpPr>
            <a:spLocks noChangeArrowheads="1"/>
          </p:cNvSpPr>
          <p:nvPr/>
        </p:nvSpPr>
        <p:spPr bwMode="auto">
          <a:xfrm>
            <a:off x="1285875" y="4157663"/>
            <a:ext cx="1998663" cy="2320925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例 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int  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 **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p1; 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int   *p2;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int  i=3;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p2=&amp;i;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p1=&amp;p2;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**p1=5;</a:t>
            </a:r>
            <a:endParaRPr lang="zh-CN" altLang="en-US"/>
          </a:p>
        </p:txBody>
      </p:sp>
      <p:sp>
        <p:nvSpPr>
          <p:cNvPr id="69646" name="Rectangle 27"/>
          <p:cNvSpPr>
            <a:spLocks noChangeArrowheads="1"/>
          </p:cNvSpPr>
          <p:nvPr/>
        </p:nvSpPr>
        <p:spPr bwMode="auto">
          <a:xfrm>
            <a:off x="258763" y="3541713"/>
            <a:ext cx="8618537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/>
            <a:r>
              <a:rPr lang="zh-CN" altLang="en-US" b="1">
                <a:solidFill>
                  <a:srgbClr val="660066"/>
                </a:solidFill>
                <a:sym typeface="Arial" pitchFamily="34" charset="0"/>
              </a:rPr>
              <a:t>二级指针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: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指针变量中存放一级指针变量的地址</a:t>
            </a:r>
            <a:endParaRPr lang="zh-CN" altLang="en-US"/>
          </a:p>
        </p:txBody>
      </p:sp>
      <p:sp>
        <p:nvSpPr>
          <p:cNvPr id="69647" name="Text Box 28"/>
          <p:cNvSpPr>
            <a:spLocks noChangeArrowheads="1"/>
          </p:cNvSpPr>
          <p:nvPr/>
        </p:nvSpPr>
        <p:spPr bwMode="auto">
          <a:xfrm>
            <a:off x="1876425" y="1776413"/>
            <a:ext cx="1693863" cy="1590675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例 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int   *p; 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int  i=3;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p=&amp;i;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*p=5;</a:t>
            </a:r>
            <a:endParaRPr lang="zh-CN" altLang="en-US"/>
          </a:p>
        </p:txBody>
      </p:sp>
      <p:grpSp>
        <p:nvGrpSpPr>
          <p:cNvPr id="69648" name="Group 29"/>
          <p:cNvGrpSpPr>
            <a:grpSpLocks/>
          </p:cNvGrpSpPr>
          <p:nvPr/>
        </p:nvGrpSpPr>
        <p:grpSpPr bwMode="auto">
          <a:xfrm>
            <a:off x="3984625" y="1965325"/>
            <a:ext cx="3205163" cy="836613"/>
            <a:chOff x="0" y="0"/>
            <a:chExt cx="2019" cy="527"/>
          </a:xfrm>
        </p:grpSpPr>
        <p:sp>
          <p:nvSpPr>
            <p:cNvPr id="69649" name="Rectangle 30"/>
            <p:cNvSpPr>
              <a:spLocks noChangeArrowheads="1"/>
            </p:cNvSpPr>
            <p:nvPr/>
          </p:nvSpPr>
          <p:spPr bwMode="auto">
            <a:xfrm>
              <a:off x="167" y="238"/>
              <a:ext cx="478" cy="289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&amp;i</a:t>
              </a:r>
              <a:endParaRPr lang="zh-CN" altLang="en-US"/>
            </a:p>
          </p:txBody>
        </p:sp>
        <p:sp>
          <p:nvSpPr>
            <p:cNvPr id="69650" name="Rectangle 31"/>
            <p:cNvSpPr>
              <a:spLocks noChangeArrowheads="1"/>
            </p:cNvSpPr>
            <p:nvPr/>
          </p:nvSpPr>
          <p:spPr bwMode="auto">
            <a:xfrm>
              <a:off x="1255" y="238"/>
              <a:ext cx="478" cy="289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3</a:t>
              </a:r>
              <a:endParaRPr lang="zh-CN" altLang="en-US"/>
            </a:p>
          </p:txBody>
        </p:sp>
        <p:sp>
          <p:nvSpPr>
            <p:cNvPr id="69651" name="Text Box 32"/>
            <p:cNvSpPr>
              <a:spLocks noChangeArrowheads="1"/>
            </p:cNvSpPr>
            <p:nvPr/>
          </p:nvSpPr>
          <p:spPr bwMode="auto">
            <a:xfrm>
              <a:off x="0" y="11"/>
              <a:ext cx="95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p(</a:t>
              </a:r>
              <a:r>
                <a:rPr lang="zh-CN" altLang="en-US" sz="2000">
                  <a:solidFill>
                    <a:srgbClr val="007A77"/>
                  </a:solidFill>
                  <a:sym typeface="Arial" pitchFamily="34" charset="0"/>
                </a:rPr>
                <a:t>指针变量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)</a:t>
              </a:r>
              <a:endParaRPr lang="zh-CN" altLang="en-US"/>
            </a:p>
          </p:txBody>
        </p:sp>
        <p:sp>
          <p:nvSpPr>
            <p:cNvPr id="69652" name="Text Box 33"/>
            <p:cNvSpPr>
              <a:spLocks noChangeArrowheads="1"/>
            </p:cNvSpPr>
            <p:nvPr/>
          </p:nvSpPr>
          <p:spPr bwMode="auto">
            <a:xfrm>
              <a:off x="1113" y="0"/>
              <a:ext cx="9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i(</a:t>
              </a:r>
              <a:r>
                <a:rPr lang="zh-CN" altLang="en-US" sz="2000">
                  <a:solidFill>
                    <a:srgbClr val="007A77"/>
                  </a:solidFill>
                  <a:sym typeface="Arial" pitchFamily="34" charset="0"/>
                </a:rPr>
                <a:t>整型变量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)</a:t>
              </a:r>
              <a:endParaRPr lang="zh-CN" altLang="en-US"/>
            </a:p>
          </p:txBody>
        </p:sp>
        <p:sp>
          <p:nvSpPr>
            <p:cNvPr id="69653" name="Line 34"/>
            <p:cNvSpPr>
              <a:spLocks noChangeShapeType="1"/>
            </p:cNvSpPr>
            <p:nvPr/>
          </p:nvSpPr>
          <p:spPr bwMode="auto">
            <a:xfrm>
              <a:off x="649" y="394"/>
              <a:ext cx="589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9654" name="Rectangle 35"/>
          <p:cNvSpPr>
            <a:spLocks noChangeArrowheads="1"/>
          </p:cNvSpPr>
          <p:nvPr/>
        </p:nvSpPr>
        <p:spPr bwMode="auto">
          <a:xfrm>
            <a:off x="3979863" y="2874963"/>
            <a:ext cx="1438275" cy="495300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一级指针</a:t>
            </a:r>
            <a:endParaRPr lang="zh-CN" altLang="en-US"/>
          </a:p>
        </p:txBody>
      </p:sp>
      <p:sp>
        <p:nvSpPr>
          <p:cNvPr id="69655" name="AutoShape 36"/>
          <p:cNvSpPr>
            <a:spLocks/>
          </p:cNvSpPr>
          <p:nvPr/>
        </p:nvSpPr>
        <p:spPr bwMode="auto">
          <a:xfrm>
            <a:off x="6176963" y="2951163"/>
            <a:ext cx="2047875" cy="495300"/>
          </a:xfrm>
          <a:prstGeom prst="borderCallout1">
            <a:avLst>
              <a:gd name="adj1" fmla="val 23079"/>
              <a:gd name="adj2" fmla="val -3718"/>
              <a:gd name="adj3" fmla="val -64102"/>
              <a:gd name="adj4" fmla="val -35579"/>
            </a:avLst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单级间接寻址</a:t>
            </a:r>
            <a:endParaRPr lang="zh-CN" altLang="en-US"/>
          </a:p>
        </p:txBody>
      </p:sp>
      <p:sp>
        <p:nvSpPr>
          <p:cNvPr id="69656" name="Rectangle 37"/>
          <p:cNvSpPr>
            <a:spLocks noChangeArrowheads="1"/>
          </p:cNvSpPr>
          <p:nvPr/>
        </p:nvSpPr>
        <p:spPr bwMode="auto">
          <a:xfrm>
            <a:off x="3598863" y="5294313"/>
            <a:ext cx="1438275" cy="495300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二级指针</a:t>
            </a:r>
            <a:endParaRPr lang="zh-CN" altLang="en-US"/>
          </a:p>
        </p:txBody>
      </p:sp>
      <p:sp>
        <p:nvSpPr>
          <p:cNvPr id="69657" name="Rectangle 38"/>
          <p:cNvSpPr>
            <a:spLocks noChangeArrowheads="1"/>
          </p:cNvSpPr>
          <p:nvPr/>
        </p:nvSpPr>
        <p:spPr bwMode="auto">
          <a:xfrm>
            <a:off x="5208588" y="5294313"/>
            <a:ext cx="1438275" cy="495300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一级指针</a:t>
            </a:r>
            <a:endParaRPr lang="zh-CN" altLang="en-US"/>
          </a:p>
        </p:txBody>
      </p:sp>
      <p:sp>
        <p:nvSpPr>
          <p:cNvPr id="69658" name="Rectangle 39"/>
          <p:cNvSpPr>
            <a:spLocks noChangeArrowheads="1"/>
          </p:cNvSpPr>
          <p:nvPr/>
        </p:nvSpPr>
        <p:spPr bwMode="auto">
          <a:xfrm>
            <a:off x="6845300" y="5294313"/>
            <a:ext cx="1438275" cy="495300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目标变量</a:t>
            </a:r>
            <a:endParaRPr lang="zh-CN" altLang="en-US"/>
          </a:p>
        </p:txBody>
      </p:sp>
      <p:sp>
        <p:nvSpPr>
          <p:cNvPr id="69659" name="AutoShape 40"/>
          <p:cNvSpPr>
            <a:spLocks/>
          </p:cNvSpPr>
          <p:nvPr/>
        </p:nvSpPr>
        <p:spPr bwMode="auto">
          <a:xfrm>
            <a:off x="4710113" y="6094413"/>
            <a:ext cx="2047875" cy="495300"/>
          </a:xfrm>
          <a:prstGeom prst="borderCallout1">
            <a:avLst>
              <a:gd name="adj1" fmla="val 23079"/>
              <a:gd name="adj2" fmla="val -3718"/>
              <a:gd name="adj3" fmla="val 20514"/>
              <a:gd name="adj4" fmla="val -73718"/>
            </a:avLst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二级间接寻址</a:t>
            </a:r>
            <a:endParaRPr lang="zh-CN" altLang="en-US"/>
          </a:p>
        </p:txBody>
      </p:sp>
      <p:sp>
        <p:nvSpPr>
          <p:cNvPr id="69660" name="Rectangle 42"/>
          <p:cNvSpPr>
            <a:spLocks noChangeArrowheads="1"/>
          </p:cNvSpPr>
          <p:nvPr/>
        </p:nvSpPr>
        <p:spPr bwMode="auto">
          <a:xfrm>
            <a:off x="755650" y="260350"/>
            <a:ext cx="4176713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buSzPct val="70000"/>
              <a:buFont typeface="Wingdings" pitchFamily="2" charset="2"/>
              <a:buChar char="u"/>
            </a:pPr>
            <a:r>
              <a:rPr lang="en-US" sz="3200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  </a:t>
            </a:r>
            <a:r>
              <a:rPr lang="zh-CN" altLang="en-US" sz="32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多级指针</a:t>
            </a:r>
            <a:endParaRPr lang="zh-CN" altLang="en-US"/>
          </a:p>
        </p:txBody>
      </p:sp>
      <p:grpSp>
        <p:nvGrpSpPr>
          <p:cNvPr id="69661" name="Group 43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69662" name="Text Box 44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69663" name="Freeform 45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9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69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" dur="500"/>
                                        <p:tgtEl>
                                          <p:spTgt spid="69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" dur="500"/>
                                        <p:tgtEl>
                                          <p:spTgt spid="69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9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9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9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9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6" dur="500"/>
                                        <p:tgtEl>
                                          <p:spTgt spid="69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0" dur="500"/>
                                        <p:tgtEl>
                                          <p:spTgt spid="69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4" dur="500"/>
                                        <p:tgtEl>
                                          <p:spTgt spid="69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9" dur="500"/>
                                        <p:tgtEl>
                                          <p:spTgt spid="69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45" grpId="0" bldLvl="0" animBg="1" autoUpdateAnimBg="0"/>
      <p:bldP spid="69646" grpId="0" build="p" bldLvl="5" autoUpdateAnimBg="0"/>
      <p:bldP spid="69647" grpId="0" bldLvl="0" animBg="1" autoUpdateAnimBg="0"/>
      <p:bldP spid="69654" grpId="0" bldLvl="0" animBg="1" autoUpdateAnimBg="0"/>
      <p:bldP spid="69655" grpId="0" bldLvl="0" animBg="1" autoUpdateAnimBg="0"/>
      <p:bldP spid="69656" grpId="0" bldLvl="0" animBg="1" autoUpdateAnimBg="0"/>
      <p:bldP spid="69657" grpId="0" bldLvl="0" animBg="1" autoUpdateAnimBg="0"/>
      <p:bldP spid="69658" grpId="0" bldLvl="0" animBg="1" autoUpdateAnimBg="0"/>
      <p:bldP spid="69659" grpId="0" bldLvl="0" animBg="1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58" name="Group 15"/>
          <p:cNvGrpSpPr>
            <a:grpSpLocks/>
          </p:cNvGrpSpPr>
          <p:nvPr/>
        </p:nvGrpSpPr>
        <p:grpSpPr bwMode="auto">
          <a:xfrm>
            <a:off x="468313" y="569913"/>
            <a:ext cx="8675687" cy="5424487"/>
            <a:chOff x="0" y="0"/>
            <a:chExt cx="5465" cy="3417"/>
          </a:xfrm>
        </p:grpSpPr>
        <p:grpSp>
          <p:nvGrpSpPr>
            <p:cNvPr id="70659" name="Group 16"/>
            <p:cNvGrpSpPr>
              <a:grpSpLocks/>
            </p:cNvGrpSpPr>
            <p:nvPr/>
          </p:nvGrpSpPr>
          <p:grpSpPr bwMode="auto">
            <a:xfrm>
              <a:off x="0" y="328"/>
              <a:ext cx="5465" cy="3089"/>
              <a:chOff x="0" y="0"/>
              <a:chExt cx="5465" cy="3089"/>
            </a:xfrm>
          </p:grpSpPr>
          <p:sp>
            <p:nvSpPr>
              <p:cNvPr id="70660" name="Rectangle 1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457" cy="3089"/>
              </a:xfrm>
              <a:prstGeom prst="rect">
                <a:avLst/>
              </a:prstGeom>
              <a:solidFill>
                <a:srgbClr val="FFFFFF"/>
              </a:solidFill>
              <a:ln w="28575" cmpd="sng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70661" name="Line 18"/>
              <p:cNvSpPr>
                <a:spLocks noChangeShapeType="1"/>
              </p:cNvSpPr>
              <p:nvPr/>
            </p:nvSpPr>
            <p:spPr bwMode="auto">
              <a:xfrm flipV="1">
                <a:off x="0" y="278"/>
                <a:ext cx="5446" cy="1"/>
              </a:xfrm>
              <a:prstGeom prst="line">
                <a:avLst/>
              </a:prstGeom>
              <a:noFill/>
              <a:ln w="9525" cmpd="sng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662" name="Line 19"/>
              <p:cNvSpPr>
                <a:spLocks noChangeShapeType="1"/>
              </p:cNvSpPr>
              <p:nvPr/>
            </p:nvSpPr>
            <p:spPr bwMode="auto">
              <a:xfrm flipV="1">
                <a:off x="18" y="552"/>
                <a:ext cx="5446" cy="1"/>
              </a:xfrm>
              <a:prstGeom prst="line">
                <a:avLst/>
              </a:prstGeom>
              <a:noFill/>
              <a:ln w="9525" cmpd="sng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663" name="Line 20"/>
              <p:cNvSpPr>
                <a:spLocks noChangeShapeType="1"/>
              </p:cNvSpPr>
              <p:nvPr/>
            </p:nvSpPr>
            <p:spPr bwMode="auto">
              <a:xfrm flipV="1">
                <a:off x="19" y="852"/>
                <a:ext cx="5446" cy="1"/>
              </a:xfrm>
              <a:prstGeom prst="line">
                <a:avLst/>
              </a:prstGeom>
              <a:noFill/>
              <a:ln w="9525" cmpd="sng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664" name="Line 21"/>
              <p:cNvSpPr>
                <a:spLocks noChangeShapeType="1"/>
              </p:cNvSpPr>
              <p:nvPr/>
            </p:nvSpPr>
            <p:spPr bwMode="auto">
              <a:xfrm flipV="1">
                <a:off x="7" y="1163"/>
                <a:ext cx="5446" cy="1"/>
              </a:xfrm>
              <a:prstGeom prst="line">
                <a:avLst/>
              </a:prstGeom>
              <a:noFill/>
              <a:ln w="9525" cmpd="sng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665" name="Line 22"/>
              <p:cNvSpPr>
                <a:spLocks noChangeShapeType="1"/>
              </p:cNvSpPr>
              <p:nvPr/>
            </p:nvSpPr>
            <p:spPr bwMode="auto">
              <a:xfrm flipV="1">
                <a:off x="7" y="1485"/>
                <a:ext cx="5446" cy="1"/>
              </a:xfrm>
              <a:prstGeom prst="line">
                <a:avLst/>
              </a:prstGeom>
              <a:noFill/>
              <a:ln w="9525" cmpd="sng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666" name="Line 23"/>
              <p:cNvSpPr>
                <a:spLocks noChangeShapeType="1"/>
              </p:cNvSpPr>
              <p:nvPr/>
            </p:nvSpPr>
            <p:spPr bwMode="auto">
              <a:xfrm flipV="1">
                <a:off x="18" y="1785"/>
                <a:ext cx="5446" cy="1"/>
              </a:xfrm>
              <a:prstGeom prst="line">
                <a:avLst/>
              </a:prstGeom>
              <a:noFill/>
              <a:ln w="9525" cmpd="sng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667" name="Line 24"/>
              <p:cNvSpPr>
                <a:spLocks noChangeShapeType="1"/>
              </p:cNvSpPr>
              <p:nvPr/>
            </p:nvSpPr>
            <p:spPr bwMode="auto">
              <a:xfrm flipV="1">
                <a:off x="7" y="2118"/>
                <a:ext cx="5446" cy="1"/>
              </a:xfrm>
              <a:prstGeom prst="line">
                <a:avLst/>
              </a:prstGeom>
              <a:noFill/>
              <a:ln w="9525" cmpd="sng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668" name="Line 25"/>
              <p:cNvSpPr>
                <a:spLocks noChangeShapeType="1"/>
              </p:cNvSpPr>
              <p:nvPr/>
            </p:nvSpPr>
            <p:spPr bwMode="auto">
              <a:xfrm flipV="1">
                <a:off x="18" y="2441"/>
                <a:ext cx="5446" cy="1"/>
              </a:xfrm>
              <a:prstGeom prst="line">
                <a:avLst/>
              </a:prstGeom>
              <a:noFill/>
              <a:ln w="9525" cmpd="sng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669" name="Line 26"/>
              <p:cNvSpPr>
                <a:spLocks noChangeShapeType="1"/>
              </p:cNvSpPr>
              <p:nvPr/>
            </p:nvSpPr>
            <p:spPr bwMode="auto">
              <a:xfrm flipV="1">
                <a:off x="18" y="2774"/>
                <a:ext cx="5446" cy="1"/>
              </a:xfrm>
              <a:prstGeom prst="line">
                <a:avLst/>
              </a:prstGeom>
              <a:noFill/>
              <a:ln w="9525" cmpd="sng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670" name="Line 27"/>
              <p:cNvSpPr>
                <a:spLocks noChangeShapeType="1"/>
              </p:cNvSpPr>
              <p:nvPr/>
            </p:nvSpPr>
            <p:spPr bwMode="auto">
              <a:xfrm>
                <a:off x="1045" y="1"/>
                <a:ext cx="1" cy="3088"/>
              </a:xfrm>
              <a:prstGeom prst="line">
                <a:avLst/>
              </a:prstGeom>
              <a:noFill/>
              <a:ln w="9525" cmpd="sng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671" name="Text Box 28"/>
              <p:cNvSpPr>
                <a:spLocks noChangeArrowheads="1"/>
              </p:cNvSpPr>
              <p:nvPr/>
            </p:nvSpPr>
            <p:spPr bwMode="auto">
              <a:xfrm>
                <a:off x="250" y="21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定义</a:t>
                </a:r>
                <a:endParaRPr lang="zh-CN" altLang="en-US"/>
              </a:p>
            </p:txBody>
          </p:sp>
          <p:sp>
            <p:nvSpPr>
              <p:cNvPr id="70672" name="Text Box 29"/>
              <p:cNvSpPr>
                <a:spLocks noChangeArrowheads="1"/>
              </p:cNvSpPr>
              <p:nvPr/>
            </p:nvSpPr>
            <p:spPr bwMode="auto">
              <a:xfrm>
                <a:off x="2772" y="9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含义</a:t>
                </a:r>
                <a:endParaRPr lang="zh-CN" altLang="en-US"/>
              </a:p>
            </p:txBody>
          </p:sp>
          <p:sp>
            <p:nvSpPr>
              <p:cNvPr id="70673" name="Text Box 30"/>
              <p:cNvSpPr>
                <a:spLocks noChangeArrowheads="1"/>
              </p:cNvSpPr>
              <p:nvPr/>
            </p:nvSpPr>
            <p:spPr bwMode="auto">
              <a:xfrm>
                <a:off x="223" y="298"/>
                <a:ext cx="45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int  i;</a:t>
                </a:r>
                <a:endParaRPr lang="zh-CN" altLang="en-US"/>
              </a:p>
            </p:txBody>
          </p:sp>
          <p:sp>
            <p:nvSpPr>
              <p:cNvPr id="70674" name="Text Box 31"/>
              <p:cNvSpPr>
                <a:spLocks noChangeArrowheads="1"/>
              </p:cNvSpPr>
              <p:nvPr/>
            </p:nvSpPr>
            <p:spPr bwMode="auto">
              <a:xfrm>
                <a:off x="223" y="605"/>
                <a:ext cx="56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int  *p;</a:t>
                </a:r>
                <a:endParaRPr lang="zh-CN" altLang="en-US"/>
              </a:p>
            </p:txBody>
          </p:sp>
          <p:sp>
            <p:nvSpPr>
              <p:cNvPr id="70675" name="Text Box 32"/>
              <p:cNvSpPr>
                <a:spLocks noChangeArrowheads="1"/>
              </p:cNvSpPr>
              <p:nvPr/>
            </p:nvSpPr>
            <p:spPr bwMode="auto">
              <a:xfrm>
                <a:off x="223" y="894"/>
                <a:ext cx="66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int  a[n];</a:t>
                </a:r>
                <a:endParaRPr lang="zh-CN" altLang="en-US"/>
              </a:p>
            </p:txBody>
          </p:sp>
          <p:sp>
            <p:nvSpPr>
              <p:cNvPr id="70676" name="Text Box 33"/>
              <p:cNvSpPr>
                <a:spLocks noChangeArrowheads="1"/>
              </p:cNvSpPr>
              <p:nvPr/>
            </p:nvSpPr>
            <p:spPr bwMode="auto">
              <a:xfrm>
                <a:off x="223" y="1216"/>
                <a:ext cx="75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int  *p[n];</a:t>
                </a:r>
                <a:endParaRPr lang="zh-CN" altLang="en-US"/>
              </a:p>
            </p:txBody>
          </p:sp>
          <p:sp>
            <p:nvSpPr>
              <p:cNvPr id="70677" name="Text Box 34"/>
              <p:cNvSpPr>
                <a:spLocks noChangeArrowheads="1"/>
              </p:cNvSpPr>
              <p:nvPr/>
            </p:nvSpPr>
            <p:spPr bwMode="auto">
              <a:xfrm>
                <a:off x="223" y="1512"/>
                <a:ext cx="8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int  (*p)[n];</a:t>
                </a:r>
                <a:endParaRPr lang="zh-CN" altLang="en-US"/>
              </a:p>
            </p:txBody>
          </p:sp>
          <p:sp>
            <p:nvSpPr>
              <p:cNvPr id="70678" name="Text Box 35"/>
              <p:cNvSpPr>
                <a:spLocks noChangeArrowheads="1"/>
              </p:cNvSpPr>
              <p:nvPr/>
            </p:nvSpPr>
            <p:spPr bwMode="auto">
              <a:xfrm>
                <a:off x="223" y="1808"/>
                <a:ext cx="52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int f();</a:t>
                </a:r>
                <a:endParaRPr lang="zh-CN" altLang="en-US"/>
              </a:p>
            </p:txBody>
          </p:sp>
          <p:sp>
            <p:nvSpPr>
              <p:cNvPr id="70679" name="Text Box 36"/>
              <p:cNvSpPr>
                <a:spLocks noChangeArrowheads="1"/>
              </p:cNvSpPr>
              <p:nvPr/>
            </p:nvSpPr>
            <p:spPr bwMode="auto">
              <a:xfrm>
                <a:off x="223" y="2138"/>
                <a:ext cx="63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int *p();</a:t>
                </a:r>
                <a:endParaRPr lang="zh-CN" altLang="en-US"/>
              </a:p>
            </p:txBody>
          </p:sp>
          <p:sp>
            <p:nvSpPr>
              <p:cNvPr id="70680" name="Text Box 37"/>
              <p:cNvSpPr>
                <a:spLocks noChangeArrowheads="1"/>
              </p:cNvSpPr>
              <p:nvPr/>
            </p:nvSpPr>
            <p:spPr bwMode="auto">
              <a:xfrm>
                <a:off x="223" y="2489"/>
                <a:ext cx="74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int (*p)();</a:t>
                </a:r>
                <a:endParaRPr lang="zh-CN" altLang="en-US"/>
              </a:p>
            </p:txBody>
          </p:sp>
          <p:sp>
            <p:nvSpPr>
              <p:cNvPr id="70681" name="Text Box 38"/>
              <p:cNvSpPr>
                <a:spLocks noChangeArrowheads="1"/>
              </p:cNvSpPr>
              <p:nvPr/>
            </p:nvSpPr>
            <p:spPr bwMode="auto">
              <a:xfrm>
                <a:off x="234" y="2823"/>
                <a:ext cx="6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int **p;</a:t>
                </a:r>
                <a:endParaRPr lang="zh-CN" altLang="en-US"/>
              </a:p>
            </p:txBody>
          </p:sp>
          <p:sp>
            <p:nvSpPr>
              <p:cNvPr id="70682" name="Text Box 39"/>
              <p:cNvSpPr>
                <a:spLocks noChangeArrowheads="1"/>
              </p:cNvSpPr>
              <p:nvPr/>
            </p:nvSpPr>
            <p:spPr bwMode="auto">
              <a:xfrm>
                <a:off x="1487" y="309"/>
                <a:ext cx="112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定义整型变量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</a:t>
                </a:r>
                <a:endParaRPr lang="zh-CN" altLang="en-US"/>
              </a:p>
            </p:txBody>
          </p:sp>
          <p:sp>
            <p:nvSpPr>
              <p:cNvPr id="70683" name="Text Box 40"/>
              <p:cNvSpPr>
                <a:spLocks noChangeArrowheads="1"/>
              </p:cNvSpPr>
              <p:nvPr/>
            </p:nvSpPr>
            <p:spPr bwMode="auto">
              <a:xfrm>
                <a:off x="1491" y="576"/>
                <a:ext cx="2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p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为指向整型数据的指针变量</a:t>
                </a:r>
                <a:endParaRPr lang="zh-CN" altLang="en-US"/>
              </a:p>
            </p:txBody>
          </p:sp>
          <p:sp>
            <p:nvSpPr>
              <p:cNvPr id="70684" name="Text Box 41"/>
              <p:cNvSpPr>
                <a:spLocks noChangeArrowheads="1"/>
              </p:cNvSpPr>
              <p:nvPr/>
            </p:nvSpPr>
            <p:spPr bwMode="auto">
              <a:xfrm>
                <a:off x="1452" y="898"/>
                <a:ext cx="202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定义含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n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个元素的整型数组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</a:t>
                </a:r>
                <a:endParaRPr lang="zh-CN" altLang="en-US"/>
              </a:p>
            </p:txBody>
          </p:sp>
          <p:sp>
            <p:nvSpPr>
              <p:cNvPr id="70685" name="Text Box 42"/>
              <p:cNvSpPr>
                <a:spLocks noChangeArrowheads="1"/>
              </p:cNvSpPr>
              <p:nvPr/>
            </p:nvSpPr>
            <p:spPr bwMode="auto">
              <a:xfrm>
                <a:off x="1487" y="1210"/>
                <a:ext cx="33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n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个指向整型数据的指针变量组成的指针数组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p</a:t>
                </a:r>
                <a:endParaRPr lang="zh-CN" altLang="en-US"/>
              </a:p>
            </p:txBody>
          </p:sp>
          <p:sp>
            <p:nvSpPr>
              <p:cNvPr id="70686" name="Text Box 43"/>
              <p:cNvSpPr>
                <a:spLocks noChangeArrowheads="1"/>
              </p:cNvSpPr>
              <p:nvPr/>
            </p:nvSpPr>
            <p:spPr bwMode="auto">
              <a:xfrm>
                <a:off x="1487" y="1520"/>
                <a:ext cx="33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p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为指向含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n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个元素的一维整型数组的指针变量</a:t>
                </a:r>
                <a:endParaRPr lang="zh-CN" altLang="en-US"/>
              </a:p>
            </p:txBody>
          </p:sp>
          <p:sp>
            <p:nvSpPr>
              <p:cNvPr id="70687" name="Text Box 44"/>
              <p:cNvSpPr>
                <a:spLocks noChangeArrowheads="1"/>
              </p:cNvSpPr>
              <p:nvPr/>
            </p:nvSpPr>
            <p:spPr bwMode="auto">
              <a:xfrm>
                <a:off x="1487" y="1854"/>
                <a:ext cx="160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f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为返回整型数的函数</a:t>
                </a:r>
                <a:endParaRPr lang="zh-CN" altLang="en-US"/>
              </a:p>
            </p:txBody>
          </p:sp>
          <p:sp>
            <p:nvSpPr>
              <p:cNvPr id="70688" name="Text Box 45"/>
              <p:cNvSpPr>
                <a:spLocks noChangeArrowheads="1"/>
              </p:cNvSpPr>
              <p:nvPr/>
            </p:nvSpPr>
            <p:spPr bwMode="auto">
              <a:xfrm>
                <a:off x="1487" y="2165"/>
                <a:ext cx="33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p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为返回指针的函数，该指针指向一个整型数据</a:t>
                </a:r>
                <a:endParaRPr lang="zh-CN" altLang="en-US"/>
              </a:p>
            </p:txBody>
          </p:sp>
          <p:sp>
            <p:nvSpPr>
              <p:cNvPr id="70689" name="Text Box 46"/>
              <p:cNvSpPr>
                <a:spLocks noChangeArrowheads="1"/>
              </p:cNvSpPr>
              <p:nvPr/>
            </p:nvSpPr>
            <p:spPr bwMode="auto">
              <a:xfrm>
                <a:off x="1487" y="2542"/>
                <a:ext cx="32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p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为指向函数的指针变量，该函数返回整型数</a:t>
                </a:r>
                <a:endParaRPr lang="zh-CN" altLang="en-US"/>
              </a:p>
            </p:txBody>
          </p:sp>
          <p:sp>
            <p:nvSpPr>
              <p:cNvPr id="70690" name="Text Box 47"/>
              <p:cNvSpPr>
                <a:spLocks noChangeArrowheads="1"/>
              </p:cNvSpPr>
              <p:nvPr/>
            </p:nvSpPr>
            <p:spPr bwMode="auto">
              <a:xfrm>
                <a:off x="1531" y="2798"/>
                <a:ext cx="37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p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为指针变量，它指向一个指向整型数据的指针变量</a:t>
                </a:r>
                <a:endParaRPr lang="zh-CN" altLang="en-US"/>
              </a:p>
            </p:txBody>
          </p:sp>
        </p:grpSp>
        <p:sp>
          <p:nvSpPr>
            <p:cNvPr id="70691" name="Text Box 48"/>
            <p:cNvSpPr>
              <a:spLocks noChangeArrowheads="1"/>
            </p:cNvSpPr>
            <p:nvPr/>
          </p:nvSpPr>
          <p:spPr bwMode="auto">
            <a:xfrm>
              <a:off x="2690" y="0"/>
              <a:ext cx="1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</p:grpSp>
      <p:sp>
        <p:nvSpPr>
          <p:cNvPr id="70692" name="Rectangle 49"/>
          <p:cNvSpPr>
            <a:spLocks noChangeArrowheads="1"/>
          </p:cNvSpPr>
          <p:nvPr/>
        </p:nvSpPr>
        <p:spPr bwMode="auto">
          <a:xfrm>
            <a:off x="684213" y="476250"/>
            <a:ext cx="777240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zh-CN" altLang="en-US" sz="2800">
                <a:solidFill>
                  <a:srgbClr val="007A77"/>
                </a:solidFill>
                <a:latin typeface="Arial" pitchFamily="34" charset="0"/>
                <a:ea typeface="隶书" pitchFamily="49" charset="-122"/>
                <a:sym typeface="Arial" pitchFamily="34" charset="0"/>
              </a:rPr>
              <a:t>指针的数据类型</a:t>
            </a:r>
            <a:endParaRPr lang="zh-CN" altLang="en-US"/>
          </a:p>
        </p:txBody>
      </p:sp>
      <p:sp>
        <p:nvSpPr>
          <p:cNvPr id="70693" name="Rectangle 56"/>
          <p:cNvSpPr>
            <a:spLocks noChangeArrowheads="1"/>
          </p:cNvSpPr>
          <p:nvPr/>
        </p:nvSpPr>
        <p:spPr bwMode="auto">
          <a:xfrm>
            <a:off x="611188" y="188913"/>
            <a:ext cx="4176712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buSzPct val="70000"/>
              <a:buFont typeface="Wingdings" pitchFamily="2" charset="2"/>
              <a:buChar char="u"/>
            </a:pPr>
            <a:r>
              <a:rPr 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 </a:t>
            </a: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小结</a:t>
            </a:r>
            <a:endParaRPr lang="zh-CN" altLang="en-US"/>
          </a:p>
        </p:txBody>
      </p:sp>
      <p:grpSp>
        <p:nvGrpSpPr>
          <p:cNvPr id="70694" name="Group 57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70695" name="Text Box 58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70696" name="Freeform 59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AutoShape 2"/>
          <p:cNvSpPr>
            <a:spLocks/>
          </p:cNvSpPr>
          <p:nvPr/>
        </p:nvSpPr>
        <p:spPr bwMode="auto">
          <a:xfrm>
            <a:off x="342900" y="1352550"/>
            <a:ext cx="8439150" cy="5105400"/>
          </a:xfrm>
          <a:prstGeom prst="horizontalScroll">
            <a:avLst>
              <a:gd name="adj" fmla="val 7704"/>
            </a:avLst>
          </a:prstGeom>
          <a:gradFill rotWithShape="0">
            <a:gsLst>
              <a:gs pos="0">
                <a:srgbClr val="FFCC99"/>
              </a:gs>
              <a:gs pos="100000">
                <a:srgbClr val="FFFFFF"/>
              </a:gs>
            </a:gsLst>
            <a:lin ang="18900000" scaled="1"/>
          </a:gradFill>
          <a:ln w="28575" cmpd="sng">
            <a:solidFill>
              <a:srgbClr val="D60093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71683" name="AutoShape 3"/>
          <p:cNvSpPr>
            <a:spLocks noChangeArrowheads="1"/>
          </p:cNvSpPr>
          <p:nvPr/>
        </p:nvSpPr>
        <p:spPr bwMode="auto">
          <a:xfrm>
            <a:off x="3067050" y="484188"/>
            <a:ext cx="3409950" cy="984250"/>
          </a:xfrm>
          <a:prstGeom prst="octagon">
            <a:avLst>
              <a:gd name="adj" fmla="val 29282"/>
            </a:avLst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>
              <a:spcBef>
                <a:spcPct val="50000"/>
              </a:spcBef>
            </a:pPr>
            <a:r>
              <a:rPr lang="zh-CN" altLang="en-US" sz="4000" b="1">
                <a:solidFill>
                  <a:schemeClr val="bg1"/>
                </a:solidFill>
                <a:ea typeface="黑体" pitchFamily="49" charset="-122"/>
              </a:rPr>
              <a:t>本章小结</a:t>
            </a:r>
            <a:endParaRPr lang="zh-CN" altLang="en-US"/>
          </a:p>
        </p:txBody>
      </p:sp>
      <p:sp>
        <p:nvSpPr>
          <p:cNvPr id="71684" name="Text Box 4"/>
          <p:cNvSpPr>
            <a:spLocks noChangeArrowheads="1"/>
          </p:cNvSpPr>
          <p:nvPr/>
        </p:nvSpPr>
        <p:spPr bwMode="auto">
          <a:xfrm>
            <a:off x="1403350" y="2636838"/>
            <a:ext cx="54308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>
              <a:spcBef>
                <a:spcPct val="50000"/>
              </a:spcBef>
            </a:pPr>
            <a:r>
              <a:rPr lang="en-US" sz="2800" b="1"/>
              <a:t>1. </a:t>
            </a:r>
            <a:r>
              <a:rPr lang="zh-CN" altLang="en-US" sz="2800" b="1"/>
              <a:t>指针的概念及定义</a:t>
            </a:r>
            <a:endParaRPr lang="zh-CN" altLang="en-US"/>
          </a:p>
        </p:txBody>
      </p:sp>
      <p:sp>
        <p:nvSpPr>
          <p:cNvPr id="71685" name="Text Box 5"/>
          <p:cNvSpPr>
            <a:spLocks noChangeArrowheads="1"/>
          </p:cNvSpPr>
          <p:nvPr/>
        </p:nvSpPr>
        <p:spPr bwMode="auto">
          <a:xfrm>
            <a:off x="1403350" y="4292600"/>
            <a:ext cx="59261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>
              <a:spcBef>
                <a:spcPct val="50000"/>
              </a:spcBef>
            </a:pPr>
            <a:r>
              <a:rPr lang="en-US" sz="2800" b="1"/>
              <a:t>2. </a:t>
            </a:r>
            <a:r>
              <a:rPr lang="zh-CN" altLang="en-US" sz="2800" b="1"/>
              <a:t>理解指针和字符串的应用</a:t>
            </a:r>
            <a:endParaRPr lang="zh-CN" altLang="en-US"/>
          </a:p>
        </p:txBody>
      </p:sp>
      <p:sp>
        <p:nvSpPr>
          <p:cNvPr id="71686" name="Text Box 6"/>
          <p:cNvSpPr>
            <a:spLocks noChangeArrowheads="1"/>
          </p:cNvSpPr>
          <p:nvPr/>
        </p:nvSpPr>
        <p:spPr bwMode="auto">
          <a:xfrm>
            <a:off x="1403350" y="5084763"/>
            <a:ext cx="6457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>
              <a:spcBef>
                <a:spcPct val="50000"/>
              </a:spcBef>
            </a:pPr>
            <a:r>
              <a:rPr lang="en-US" sz="2800" b="1"/>
              <a:t>3. </a:t>
            </a:r>
            <a:r>
              <a:rPr lang="zh-CN" altLang="en-US" sz="2800" b="1"/>
              <a:t>指针的运算</a:t>
            </a:r>
            <a:endParaRPr lang="zh-CN" altLang="en-US"/>
          </a:p>
        </p:txBody>
      </p:sp>
      <p:grpSp>
        <p:nvGrpSpPr>
          <p:cNvPr id="71687" name="Group 8"/>
          <p:cNvGrpSpPr>
            <a:grpSpLocks/>
          </p:cNvGrpSpPr>
          <p:nvPr/>
        </p:nvGrpSpPr>
        <p:grpSpPr bwMode="auto">
          <a:xfrm flipH="1">
            <a:off x="7181850" y="5067300"/>
            <a:ext cx="1695450" cy="1385888"/>
            <a:chOff x="0" y="0"/>
            <a:chExt cx="1068" cy="873"/>
          </a:xfrm>
        </p:grpSpPr>
        <p:sp>
          <p:nvSpPr>
            <p:cNvPr id="71688" name="Freeform 9"/>
            <p:cNvSpPr>
              <a:spLocks/>
            </p:cNvSpPr>
            <p:nvPr/>
          </p:nvSpPr>
          <p:spPr bwMode="auto">
            <a:xfrm>
              <a:off x="72" y="0"/>
              <a:ext cx="996" cy="682"/>
            </a:xfrm>
            <a:custGeom>
              <a:avLst/>
              <a:gdLst>
                <a:gd name="T0" fmla="*/ 322 w 1991"/>
                <a:gd name="T1" fmla="*/ 1210 h 1363"/>
                <a:gd name="T2" fmla="*/ 243 w 1991"/>
                <a:gd name="T3" fmla="*/ 1255 h 1363"/>
                <a:gd name="T4" fmla="*/ 144 w 1991"/>
                <a:gd name="T5" fmla="*/ 1291 h 1363"/>
                <a:gd name="T6" fmla="*/ 63 w 1991"/>
                <a:gd name="T7" fmla="*/ 1279 h 1363"/>
                <a:gd name="T8" fmla="*/ 5 w 1991"/>
                <a:gd name="T9" fmla="*/ 1233 h 1363"/>
                <a:gd name="T10" fmla="*/ 32 w 1991"/>
                <a:gd name="T11" fmla="*/ 1132 h 1363"/>
                <a:gd name="T12" fmla="*/ 128 w 1991"/>
                <a:gd name="T13" fmla="*/ 1016 h 1363"/>
                <a:gd name="T14" fmla="*/ 202 w 1991"/>
                <a:gd name="T15" fmla="*/ 961 h 1363"/>
                <a:gd name="T16" fmla="*/ 236 w 1991"/>
                <a:gd name="T17" fmla="*/ 948 h 1363"/>
                <a:gd name="T18" fmla="*/ 437 w 1991"/>
                <a:gd name="T19" fmla="*/ 774 h 1363"/>
                <a:gd name="T20" fmla="*/ 502 w 1991"/>
                <a:gd name="T21" fmla="*/ 702 h 1363"/>
                <a:gd name="T22" fmla="*/ 552 w 1991"/>
                <a:gd name="T23" fmla="*/ 685 h 1363"/>
                <a:gd name="T24" fmla="*/ 615 w 1991"/>
                <a:gd name="T25" fmla="*/ 664 h 1363"/>
                <a:gd name="T26" fmla="*/ 705 w 1991"/>
                <a:gd name="T27" fmla="*/ 611 h 1363"/>
                <a:gd name="T28" fmla="*/ 664 w 1991"/>
                <a:gd name="T29" fmla="*/ 528 h 1363"/>
                <a:gd name="T30" fmla="*/ 611 w 1991"/>
                <a:gd name="T31" fmla="*/ 487 h 1363"/>
                <a:gd name="T32" fmla="*/ 577 w 1991"/>
                <a:gd name="T33" fmla="*/ 409 h 1363"/>
                <a:gd name="T34" fmla="*/ 589 w 1991"/>
                <a:gd name="T35" fmla="*/ 373 h 1363"/>
                <a:gd name="T36" fmla="*/ 563 w 1991"/>
                <a:gd name="T37" fmla="*/ 345 h 1363"/>
                <a:gd name="T38" fmla="*/ 573 w 1991"/>
                <a:gd name="T39" fmla="*/ 217 h 1363"/>
                <a:gd name="T40" fmla="*/ 633 w 1991"/>
                <a:gd name="T41" fmla="*/ 104 h 1363"/>
                <a:gd name="T42" fmla="*/ 784 w 1991"/>
                <a:gd name="T43" fmla="*/ 13 h 1363"/>
                <a:gd name="T44" fmla="*/ 925 w 1991"/>
                <a:gd name="T45" fmla="*/ 7 h 1363"/>
                <a:gd name="T46" fmla="*/ 1032 w 1991"/>
                <a:gd name="T47" fmla="*/ 70 h 1363"/>
                <a:gd name="T48" fmla="*/ 1092 w 1991"/>
                <a:gd name="T49" fmla="*/ 155 h 1363"/>
                <a:gd name="T50" fmla="*/ 1126 w 1991"/>
                <a:gd name="T51" fmla="*/ 246 h 1363"/>
                <a:gd name="T52" fmla="*/ 1114 w 1991"/>
                <a:gd name="T53" fmla="*/ 284 h 1363"/>
                <a:gd name="T54" fmla="*/ 1104 w 1991"/>
                <a:gd name="T55" fmla="*/ 328 h 1363"/>
                <a:gd name="T56" fmla="*/ 1152 w 1991"/>
                <a:gd name="T57" fmla="*/ 333 h 1363"/>
                <a:gd name="T58" fmla="*/ 1157 w 1991"/>
                <a:gd name="T59" fmla="*/ 412 h 1363"/>
                <a:gd name="T60" fmla="*/ 1126 w 1991"/>
                <a:gd name="T61" fmla="*/ 492 h 1363"/>
                <a:gd name="T62" fmla="*/ 1098 w 1991"/>
                <a:gd name="T63" fmla="*/ 501 h 1363"/>
                <a:gd name="T64" fmla="*/ 1091 w 1991"/>
                <a:gd name="T65" fmla="*/ 646 h 1363"/>
                <a:gd name="T66" fmla="*/ 1130 w 1991"/>
                <a:gd name="T67" fmla="*/ 650 h 1363"/>
                <a:gd name="T68" fmla="*/ 1211 w 1991"/>
                <a:gd name="T69" fmla="*/ 660 h 1363"/>
                <a:gd name="T70" fmla="*/ 1274 w 1991"/>
                <a:gd name="T71" fmla="*/ 664 h 1363"/>
                <a:gd name="T72" fmla="*/ 1345 w 1991"/>
                <a:gd name="T73" fmla="*/ 683 h 1363"/>
                <a:gd name="T74" fmla="*/ 1406 w 1991"/>
                <a:gd name="T75" fmla="*/ 721 h 1363"/>
                <a:gd name="T76" fmla="*/ 1451 w 1991"/>
                <a:gd name="T77" fmla="*/ 764 h 1363"/>
                <a:gd name="T78" fmla="*/ 1521 w 1991"/>
                <a:gd name="T79" fmla="*/ 837 h 1363"/>
                <a:gd name="T80" fmla="*/ 1572 w 1991"/>
                <a:gd name="T81" fmla="*/ 848 h 1363"/>
                <a:gd name="T82" fmla="*/ 1618 w 1991"/>
                <a:gd name="T83" fmla="*/ 882 h 1363"/>
                <a:gd name="T84" fmla="*/ 1710 w 1991"/>
                <a:gd name="T85" fmla="*/ 951 h 1363"/>
                <a:gd name="T86" fmla="*/ 1776 w 1991"/>
                <a:gd name="T87" fmla="*/ 1007 h 1363"/>
                <a:gd name="T88" fmla="*/ 1809 w 1991"/>
                <a:gd name="T89" fmla="*/ 1035 h 1363"/>
                <a:gd name="T90" fmla="*/ 1838 w 1991"/>
                <a:gd name="T91" fmla="*/ 1044 h 1363"/>
                <a:gd name="T92" fmla="*/ 1951 w 1991"/>
                <a:gd name="T93" fmla="*/ 1128 h 1363"/>
                <a:gd name="T94" fmla="*/ 1984 w 1991"/>
                <a:gd name="T95" fmla="*/ 1188 h 1363"/>
                <a:gd name="T96" fmla="*/ 1987 w 1991"/>
                <a:gd name="T97" fmla="*/ 1228 h 1363"/>
                <a:gd name="T98" fmla="*/ 1911 w 1991"/>
                <a:gd name="T99" fmla="*/ 1270 h 1363"/>
                <a:gd name="T100" fmla="*/ 1713 w 1991"/>
                <a:gd name="T101" fmla="*/ 1313 h 1363"/>
                <a:gd name="T102" fmla="*/ 1612 w 1991"/>
                <a:gd name="T103" fmla="*/ 1332 h 1363"/>
                <a:gd name="T104" fmla="*/ 1602 w 1991"/>
                <a:gd name="T105" fmla="*/ 1336 h 1363"/>
                <a:gd name="T106" fmla="*/ 1607 w 1991"/>
                <a:gd name="T107" fmla="*/ 1336 h 1363"/>
                <a:gd name="T108" fmla="*/ 1538 w 1991"/>
                <a:gd name="T109" fmla="*/ 1355 h 1363"/>
                <a:gd name="T110" fmla="*/ 1470 w 1991"/>
                <a:gd name="T111" fmla="*/ 1321 h 1363"/>
                <a:gd name="T112" fmla="*/ 1450 w 1991"/>
                <a:gd name="T113" fmla="*/ 1312 h 1363"/>
                <a:gd name="T114" fmla="*/ 1374 w 1991"/>
                <a:gd name="T115" fmla="*/ 1355 h 1363"/>
                <a:gd name="T116" fmla="*/ 1294 w 1991"/>
                <a:gd name="T117" fmla="*/ 1322 h 1363"/>
                <a:gd name="T118" fmla="*/ 1265 w 1991"/>
                <a:gd name="T119" fmla="*/ 1328 h 1363"/>
                <a:gd name="T120" fmla="*/ 1243 w 1991"/>
                <a:gd name="T121" fmla="*/ 1328 h 1363"/>
                <a:gd name="T122" fmla="*/ 0 w 1991"/>
                <a:gd name="T123" fmla="*/ 0 h 1363"/>
                <a:gd name="T124" fmla="*/ 1991 w 1991"/>
                <a:gd name="T125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T122" t="T123" r="T124" b="T125"/>
              <a:pathLst>
                <a:path w="1991" h="1363">
                  <a:moveTo>
                    <a:pt x="1232" y="1315"/>
                  </a:moveTo>
                  <a:lnTo>
                    <a:pt x="1206" y="1259"/>
                  </a:lnTo>
                  <a:lnTo>
                    <a:pt x="1219" y="1222"/>
                  </a:lnTo>
                  <a:lnTo>
                    <a:pt x="354" y="1232"/>
                  </a:lnTo>
                  <a:lnTo>
                    <a:pt x="322" y="1210"/>
                  </a:lnTo>
                  <a:lnTo>
                    <a:pt x="317" y="1213"/>
                  </a:lnTo>
                  <a:lnTo>
                    <a:pt x="307" y="1219"/>
                  </a:lnTo>
                  <a:lnTo>
                    <a:pt x="289" y="1230"/>
                  </a:lnTo>
                  <a:lnTo>
                    <a:pt x="267" y="1241"/>
                  </a:lnTo>
                  <a:lnTo>
                    <a:pt x="243" y="1255"/>
                  </a:lnTo>
                  <a:lnTo>
                    <a:pt x="218" y="1267"/>
                  </a:lnTo>
                  <a:lnTo>
                    <a:pt x="192" y="1278"/>
                  </a:lnTo>
                  <a:lnTo>
                    <a:pt x="169" y="1286"/>
                  </a:lnTo>
                  <a:lnTo>
                    <a:pt x="158" y="1289"/>
                  </a:lnTo>
                  <a:lnTo>
                    <a:pt x="144" y="1291"/>
                  </a:lnTo>
                  <a:lnTo>
                    <a:pt x="128" y="1291"/>
                  </a:lnTo>
                  <a:lnTo>
                    <a:pt x="112" y="1290"/>
                  </a:lnTo>
                  <a:lnTo>
                    <a:pt x="96" y="1287"/>
                  </a:lnTo>
                  <a:lnTo>
                    <a:pt x="80" y="1284"/>
                  </a:lnTo>
                  <a:lnTo>
                    <a:pt x="63" y="1279"/>
                  </a:lnTo>
                  <a:lnTo>
                    <a:pt x="47" y="1272"/>
                  </a:lnTo>
                  <a:lnTo>
                    <a:pt x="33" y="1266"/>
                  </a:lnTo>
                  <a:lnTo>
                    <a:pt x="22" y="1256"/>
                  </a:lnTo>
                  <a:lnTo>
                    <a:pt x="12" y="1245"/>
                  </a:lnTo>
                  <a:lnTo>
                    <a:pt x="5" y="1233"/>
                  </a:lnTo>
                  <a:lnTo>
                    <a:pt x="0" y="1219"/>
                  </a:lnTo>
                  <a:lnTo>
                    <a:pt x="0" y="1203"/>
                  </a:lnTo>
                  <a:lnTo>
                    <a:pt x="3" y="1186"/>
                  </a:lnTo>
                  <a:lnTo>
                    <a:pt x="12" y="1168"/>
                  </a:lnTo>
                  <a:lnTo>
                    <a:pt x="32" y="1132"/>
                  </a:lnTo>
                  <a:lnTo>
                    <a:pt x="53" y="1101"/>
                  </a:lnTo>
                  <a:lnTo>
                    <a:pt x="73" y="1074"/>
                  </a:lnTo>
                  <a:lnTo>
                    <a:pt x="92" y="1051"/>
                  </a:lnTo>
                  <a:lnTo>
                    <a:pt x="111" y="1032"/>
                  </a:lnTo>
                  <a:lnTo>
                    <a:pt x="128" y="1016"/>
                  </a:lnTo>
                  <a:lnTo>
                    <a:pt x="145" y="1002"/>
                  </a:lnTo>
                  <a:lnTo>
                    <a:pt x="160" y="989"/>
                  </a:lnTo>
                  <a:lnTo>
                    <a:pt x="175" y="978"/>
                  </a:lnTo>
                  <a:lnTo>
                    <a:pt x="189" y="969"/>
                  </a:lnTo>
                  <a:lnTo>
                    <a:pt x="202" y="961"/>
                  </a:lnTo>
                  <a:lnTo>
                    <a:pt x="213" y="956"/>
                  </a:lnTo>
                  <a:lnTo>
                    <a:pt x="222" y="952"/>
                  </a:lnTo>
                  <a:lnTo>
                    <a:pt x="230" y="950"/>
                  </a:lnTo>
                  <a:lnTo>
                    <a:pt x="235" y="948"/>
                  </a:lnTo>
                  <a:lnTo>
                    <a:pt x="236" y="948"/>
                  </a:lnTo>
                  <a:lnTo>
                    <a:pt x="332" y="845"/>
                  </a:lnTo>
                  <a:lnTo>
                    <a:pt x="416" y="806"/>
                  </a:lnTo>
                  <a:lnTo>
                    <a:pt x="418" y="801"/>
                  </a:lnTo>
                  <a:lnTo>
                    <a:pt x="426" y="790"/>
                  </a:lnTo>
                  <a:lnTo>
                    <a:pt x="437" y="774"/>
                  </a:lnTo>
                  <a:lnTo>
                    <a:pt x="449" y="755"/>
                  </a:lnTo>
                  <a:lnTo>
                    <a:pt x="464" y="737"/>
                  </a:lnTo>
                  <a:lnTo>
                    <a:pt x="478" y="719"/>
                  </a:lnTo>
                  <a:lnTo>
                    <a:pt x="491" y="708"/>
                  </a:lnTo>
                  <a:lnTo>
                    <a:pt x="502" y="702"/>
                  </a:lnTo>
                  <a:lnTo>
                    <a:pt x="512" y="700"/>
                  </a:lnTo>
                  <a:lnTo>
                    <a:pt x="522" y="698"/>
                  </a:lnTo>
                  <a:lnTo>
                    <a:pt x="531" y="693"/>
                  </a:lnTo>
                  <a:lnTo>
                    <a:pt x="542" y="689"/>
                  </a:lnTo>
                  <a:lnTo>
                    <a:pt x="552" y="685"/>
                  </a:lnTo>
                  <a:lnTo>
                    <a:pt x="562" y="681"/>
                  </a:lnTo>
                  <a:lnTo>
                    <a:pt x="573" y="678"/>
                  </a:lnTo>
                  <a:lnTo>
                    <a:pt x="583" y="676"/>
                  </a:lnTo>
                  <a:lnTo>
                    <a:pt x="597" y="672"/>
                  </a:lnTo>
                  <a:lnTo>
                    <a:pt x="615" y="664"/>
                  </a:lnTo>
                  <a:lnTo>
                    <a:pt x="636" y="653"/>
                  </a:lnTo>
                  <a:lnTo>
                    <a:pt x="657" y="641"/>
                  </a:lnTo>
                  <a:lnTo>
                    <a:pt x="678" y="630"/>
                  </a:lnTo>
                  <a:lnTo>
                    <a:pt x="694" y="619"/>
                  </a:lnTo>
                  <a:lnTo>
                    <a:pt x="705" y="611"/>
                  </a:lnTo>
                  <a:lnTo>
                    <a:pt x="710" y="609"/>
                  </a:lnTo>
                  <a:lnTo>
                    <a:pt x="676" y="527"/>
                  </a:lnTo>
                  <a:lnTo>
                    <a:pt x="675" y="528"/>
                  </a:lnTo>
                  <a:lnTo>
                    <a:pt x="671" y="529"/>
                  </a:lnTo>
                  <a:lnTo>
                    <a:pt x="664" y="528"/>
                  </a:lnTo>
                  <a:lnTo>
                    <a:pt x="653" y="521"/>
                  </a:lnTo>
                  <a:lnTo>
                    <a:pt x="645" y="515"/>
                  </a:lnTo>
                  <a:lnTo>
                    <a:pt x="635" y="507"/>
                  </a:lnTo>
                  <a:lnTo>
                    <a:pt x="623" y="497"/>
                  </a:lnTo>
                  <a:lnTo>
                    <a:pt x="611" y="487"/>
                  </a:lnTo>
                  <a:lnTo>
                    <a:pt x="599" y="474"/>
                  </a:lnTo>
                  <a:lnTo>
                    <a:pt x="590" y="462"/>
                  </a:lnTo>
                  <a:lnTo>
                    <a:pt x="582" y="449"/>
                  </a:lnTo>
                  <a:lnTo>
                    <a:pt x="578" y="436"/>
                  </a:lnTo>
                  <a:lnTo>
                    <a:pt x="577" y="409"/>
                  </a:lnTo>
                  <a:lnTo>
                    <a:pt x="580" y="390"/>
                  </a:lnTo>
                  <a:lnTo>
                    <a:pt x="585" y="377"/>
                  </a:lnTo>
                  <a:lnTo>
                    <a:pt x="592" y="370"/>
                  </a:lnTo>
                  <a:lnTo>
                    <a:pt x="592" y="371"/>
                  </a:lnTo>
                  <a:lnTo>
                    <a:pt x="589" y="373"/>
                  </a:lnTo>
                  <a:lnTo>
                    <a:pt x="584" y="368"/>
                  </a:lnTo>
                  <a:lnTo>
                    <a:pt x="580" y="352"/>
                  </a:lnTo>
                  <a:lnTo>
                    <a:pt x="575" y="345"/>
                  </a:lnTo>
                  <a:lnTo>
                    <a:pt x="568" y="346"/>
                  </a:lnTo>
                  <a:lnTo>
                    <a:pt x="563" y="345"/>
                  </a:lnTo>
                  <a:lnTo>
                    <a:pt x="560" y="337"/>
                  </a:lnTo>
                  <a:lnTo>
                    <a:pt x="561" y="314"/>
                  </a:lnTo>
                  <a:lnTo>
                    <a:pt x="565" y="277"/>
                  </a:lnTo>
                  <a:lnTo>
                    <a:pt x="569" y="240"/>
                  </a:lnTo>
                  <a:lnTo>
                    <a:pt x="573" y="217"/>
                  </a:lnTo>
                  <a:lnTo>
                    <a:pt x="578" y="195"/>
                  </a:lnTo>
                  <a:lnTo>
                    <a:pt x="587" y="172"/>
                  </a:lnTo>
                  <a:lnTo>
                    <a:pt x="598" y="149"/>
                  </a:lnTo>
                  <a:lnTo>
                    <a:pt x="613" y="127"/>
                  </a:lnTo>
                  <a:lnTo>
                    <a:pt x="633" y="104"/>
                  </a:lnTo>
                  <a:lnTo>
                    <a:pt x="657" y="82"/>
                  </a:lnTo>
                  <a:lnTo>
                    <a:pt x="686" y="62"/>
                  </a:lnTo>
                  <a:lnTo>
                    <a:pt x="719" y="41"/>
                  </a:lnTo>
                  <a:lnTo>
                    <a:pt x="752" y="25"/>
                  </a:lnTo>
                  <a:lnTo>
                    <a:pt x="784" y="13"/>
                  </a:lnTo>
                  <a:lnTo>
                    <a:pt x="815" y="5"/>
                  </a:lnTo>
                  <a:lnTo>
                    <a:pt x="845" y="0"/>
                  </a:lnTo>
                  <a:lnTo>
                    <a:pt x="872" y="0"/>
                  </a:lnTo>
                  <a:lnTo>
                    <a:pt x="900" y="3"/>
                  </a:lnTo>
                  <a:lnTo>
                    <a:pt x="925" y="7"/>
                  </a:lnTo>
                  <a:lnTo>
                    <a:pt x="951" y="15"/>
                  </a:lnTo>
                  <a:lnTo>
                    <a:pt x="974" y="26"/>
                  </a:lnTo>
                  <a:lnTo>
                    <a:pt x="994" y="38"/>
                  </a:lnTo>
                  <a:lnTo>
                    <a:pt x="1014" y="53"/>
                  </a:lnTo>
                  <a:lnTo>
                    <a:pt x="1032" y="70"/>
                  </a:lnTo>
                  <a:lnTo>
                    <a:pt x="1050" y="87"/>
                  </a:lnTo>
                  <a:lnTo>
                    <a:pt x="1065" y="106"/>
                  </a:lnTo>
                  <a:lnTo>
                    <a:pt x="1077" y="126"/>
                  </a:lnTo>
                  <a:lnTo>
                    <a:pt x="1089" y="147"/>
                  </a:lnTo>
                  <a:lnTo>
                    <a:pt x="1092" y="155"/>
                  </a:lnTo>
                  <a:lnTo>
                    <a:pt x="1098" y="170"/>
                  </a:lnTo>
                  <a:lnTo>
                    <a:pt x="1105" y="187"/>
                  </a:lnTo>
                  <a:lnTo>
                    <a:pt x="1112" y="208"/>
                  </a:lnTo>
                  <a:lnTo>
                    <a:pt x="1119" y="227"/>
                  </a:lnTo>
                  <a:lnTo>
                    <a:pt x="1126" y="246"/>
                  </a:lnTo>
                  <a:lnTo>
                    <a:pt x="1130" y="260"/>
                  </a:lnTo>
                  <a:lnTo>
                    <a:pt x="1134" y="269"/>
                  </a:lnTo>
                  <a:lnTo>
                    <a:pt x="1133" y="276"/>
                  </a:lnTo>
                  <a:lnTo>
                    <a:pt x="1124" y="280"/>
                  </a:lnTo>
                  <a:lnTo>
                    <a:pt x="1114" y="284"/>
                  </a:lnTo>
                  <a:lnTo>
                    <a:pt x="1111" y="292"/>
                  </a:lnTo>
                  <a:lnTo>
                    <a:pt x="1114" y="309"/>
                  </a:lnTo>
                  <a:lnTo>
                    <a:pt x="1113" y="313"/>
                  </a:lnTo>
                  <a:lnTo>
                    <a:pt x="1109" y="316"/>
                  </a:lnTo>
                  <a:lnTo>
                    <a:pt x="1104" y="328"/>
                  </a:lnTo>
                  <a:lnTo>
                    <a:pt x="1107" y="327"/>
                  </a:lnTo>
                  <a:lnTo>
                    <a:pt x="1115" y="327"/>
                  </a:lnTo>
                  <a:lnTo>
                    <a:pt x="1128" y="325"/>
                  </a:lnTo>
                  <a:lnTo>
                    <a:pt x="1141" y="328"/>
                  </a:lnTo>
                  <a:lnTo>
                    <a:pt x="1152" y="333"/>
                  </a:lnTo>
                  <a:lnTo>
                    <a:pt x="1162" y="345"/>
                  </a:lnTo>
                  <a:lnTo>
                    <a:pt x="1166" y="362"/>
                  </a:lnTo>
                  <a:lnTo>
                    <a:pt x="1163" y="386"/>
                  </a:lnTo>
                  <a:lnTo>
                    <a:pt x="1160" y="397"/>
                  </a:lnTo>
                  <a:lnTo>
                    <a:pt x="1157" y="412"/>
                  </a:lnTo>
                  <a:lnTo>
                    <a:pt x="1152" y="430"/>
                  </a:lnTo>
                  <a:lnTo>
                    <a:pt x="1148" y="449"/>
                  </a:lnTo>
                  <a:lnTo>
                    <a:pt x="1141" y="466"/>
                  </a:lnTo>
                  <a:lnTo>
                    <a:pt x="1134" y="482"/>
                  </a:lnTo>
                  <a:lnTo>
                    <a:pt x="1126" y="492"/>
                  </a:lnTo>
                  <a:lnTo>
                    <a:pt x="1117" y="497"/>
                  </a:lnTo>
                  <a:lnTo>
                    <a:pt x="1112" y="497"/>
                  </a:lnTo>
                  <a:lnTo>
                    <a:pt x="1106" y="495"/>
                  </a:lnTo>
                  <a:lnTo>
                    <a:pt x="1102" y="496"/>
                  </a:lnTo>
                  <a:lnTo>
                    <a:pt x="1098" y="501"/>
                  </a:lnTo>
                  <a:lnTo>
                    <a:pt x="1088" y="528"/>
                  </a:lnTo>
                  <a:lnTo>
                    <a:pt x="1080" y="559"/>
                  </a:lnTo>
                  <a:lnTo>
                    <a:pt x="1074" y="586"/>
                  </a:lnTo>
                  <a:lnTo>
                    <a:pt x="1073" y="596"/>
                  </a:lnTo>
                  <a:lnTo>
                    <a:pt x="1091" y="646"/>
                  </a:lnTo>
                  <a:lnTo>
                    <a:pt x="1094" y="646"/>
                  </a:lnTo>
                  <a:lnTo>
                    <a:pt x="1098" y="647"/>
                  </a:lnTo>
                  <a:lnTo>
                    <a:pt x="1107" y="648"/>
                  </a:lnTo>
                  <a:lnTo>
                    <a:pt x="1118" y="649"/>
                  </a:lnTo>
                  <a:lnTo>
                    <a:pt x="1130" y="650"/>
                  </a:lnTo>
                  <a:lnTo>
                    <a:pt x="1145" y="653"/>
                  </a:lnTo>
                  <a:lnTo>
                    <a:pt x="1162" y="654"/>
                  </a:lnTo>
                  <a:lnTo>
                    <a:pt x="1178" y="656"/>
                  </a:lnTo>
                  <a:lnTo>
                    <a:pt x="1195" y="658"/>
                  </a:lnTo>
                  <a:lnTo>
                    <a:pt x="1211" y="660"/>
                  </a:lnTo>
                  <a:lnTo>
                    <a:pt x="1227" y="662"/>
                  </a:lnTo>
                  <a:lnTo>
                    <a:pt x="1242" y="663"/>
                  </a:lnTo>
                  <a:lnTo>
                    <a:pt x="1255" y="664"/>
                  </a:lnTo>
                  <a:lnTo>
                    <a:pt x="1266" y="664"/>
                  </a:lnTo>
                  <a:lnTo>
                    <a:pt x="1274" y="664"/>
                  </a:lnTo>
                  <a:lnTo>
                    <a:pt x="1280" y="664"/>
                  </a:lnTo>
                  <a:lnTo>
                    <a:pt x="1292" y="664"/>
                  </a:lnTo>
                  <a:lnTo>
                    <a:pt x="1307" y="669"/>
                  </a:lnTo>
                  <a:lnTo>
                    <a:pt x="1325" y="674"/>
                  </a:lnTo>
                  <a:lnTo>
                    <a:pt x="1345" y="683"/>
                  </a:lnTo>
                  <a:lnTo>
                    <a:pt x="1363" y="692"/>
                  </a:lnTo>
                  <a:lnTo>
                    <a:pt x="1379" y="700"/>
                  </a:lnTo>
                  <a:lnTo>
                    <a:pt x="1392" y="708"/>
                  </a:lnTo>
                  <a:lnTo>
                    <a:pt x="1400" y="715"/>
                  </a:lnTo>
                  <a:lnTo>
                    <a:pt x="1406" y="721"/>
                  </a:lnTo>
                  <a:lnTo>
                    <a:pt x="1413" y="727"/>
                  </a:lnTo>
                  <a:lnTo>
                    <a:pt x="1421" y="734"/>
                  </a:lnTo>
                  <a:lnTo>
                    <a:pt x="1430" y="742"/>
                  </a:lnTo>
                  <a:lnTo>
                    <a:pt x="1440" y="753"/>
                  </a:lnTo>
                  <a:lnTo>
                    <a:pt x="1451" y="764"/>
                  </a:lnTo>
                  <a:lnTo>
                    <a:pt x="1462" y="779"/>
                  </a:lnTo>
                  <a:lnTo>
                    <a:pt x="1474" y="795"/>
                  </a:lnTo>
                  <a:lnTo>
                    <a:pt x="1489" y="814"/>
                  </a:lnTo>
                  <a:lnTo>
                    <a:pt x="1504" y="827"/>
                  </a:lnTo>
                  <a:lnTo>
                    <a:pt x="1521" y="837"/>
                  </a:lnTo>
                  <a:lnTo>
                    <a:pt x="1536" y="843"/>
                  </a:lnTo>
                  <a:lnTo>
                    <a:pt x="1550" y="846"/>
                  </a:lnTo>
                  <a:lnTo>
                    <a:pt x="1561" y="848"/>
                  </a:lnTo>
                  <a:lnTo>
                    <a:pt x="1569" y="848"/>
                  </a:lnTo>
                  <a:lnTo>
                    <a:pt x="1572" y="848"/>
                  </a:lnTo>
                  <a:lnTo>
                    <a:pt x="1574" y="850"/>
                  </a:lnTo>
                  <a:lnTo>
                    <a:pt x="1580" y="854"/>
                  </a:lnTo>
                  <a:lnTo>
                    <a:pt x="1590" y="861"/>
                  </a:lnTo>
                  <a:lnTo>
                    <a:pt x="1603" y="872"/>
                  </a:lnTo>
                  <a:lnTo>
                    <a:pt x="1618" y="882"/>
                  </a:lnTo>
                  <a:lnTo>
                    <a:pt x="1635" y="895"/>
                  </a:lnTo>
                  <a:lnTo>
                    <a:pt x="1654" y="908"/>
                  </a:lnTo>
                  <a:lnTo>
                    <a:pt x="1672" y="922"/>
                  </a:lnTo>
                  <a:lnTo>
                    <a:pt x="1690" y="937"/>
                  </a:lnTo>
                  <a:lnTo>
                    <a:pt x="1710" y="951"/>
                  </a:lnTo>
                  <a:lnTo>
                    <a:pt x="1727" y="965"/>
                  </a:lnTo>
                  <a:lnTo>
                    <a:pt x="1743" y="978"/>
                  </a:lnTo>
                  <a:lnTo>
                    <a:pt x="1756" y="989"/>
                  </a:lnTo>
                  <a:lnTo>
                    <a:pt x="1768" y="999"/>
                  </a:lnTo>
                  <a:lnTo>
                    <a:pt x="1776" y="1007"/>
                  </a:lnTo>
                  <a:lnTo>
                    <a:pt x="1779" y="1013"/>
                  </a:lnTo>
                  <a:lnTo>
                    <a:pt x="1784" y="1020"/>
                  </a:lnTo>
                  <a:lnTo>
                    <a:pt x="1792" y="1027"/>
                  </a:lnTo>
                  <a:lnTo>
                    <a:pt x="1800" y="1032"/>
                  </a:lnTo>
                  <a:lnTo>
                    <a:pt x="1809" y="1035"/>
                  </a:lnTo>
                  <a:lnTo>
                    <a:pt x="1818" y="1037"/>
                  </a:lnTo>
                  <a:lnTo>
                    <a:pt x="1825" y="1040"/>
                  </a:lnTo>
                  <a:lnTo>
                    <a:pt x="1830" y="1041"/>
                  </a:lnTo>
                  <a:lnTo>
                    <a:pt x="1832" y="1041"/>
                  </a:lnTo>
                  <a:lnTo>
                    <a:pt x="1838" y="1044"/>
                  </a:lnTo>
                  <a:lnTo>
                    <a:pt x="1854" y="1055"/>
                  </a:lnTo>
                  <a:lnTo>
                    <a:pt x="1876" y="1070"/>
                  </a:lnTo>
                  <a:lnTo>
                    <a:pt x="1902" y="1088"/>
                  </a:lnTo>
                  <a:lnTo>
                    <a:pt x="1928" y="1108"/>
                  </a:lnTo>
                  <a:lnTo>
                    <a:pt x="1951" y="1128"/>
                  </a:lnTo>
                  <a:lnTo>
                    <a:pt x="1968" y="1148"/>
                  </a:lnTo>
                  <a:lnTo>
                    <a:pt x="1976" y="1165"/>
                  </a:lnTo>
                  <a:lnTo>
                    <a:pt x="1978" y="1173"/>
                  </a:lnTo>
                  <a:lnTo>
                    <a:pt x="1981" y="1180"/>
                  </a:lnTo>
                  <a:lnTo>
                    <a:pt x="1984" y="1188"/>
                  </a:lnTo>
                  <a:lnTo>
                    <a:pt x="1988" y="1196"/>
                  </a:lnTo>
                  <a:lnTo>
                    <a:pt x="1990" y="1203"/>
                  </a:lnTo>
                  <a:lnTo>
                    <a:pt x="1991" y="1211"/>
                  </a:lnTo>
                  <a:lnTo>
                    <a:pt x="1990" y="1219"/>
                  </a:lnTo>
                  <a:lnTo>
                    <a:pt x="1987" y="1228"/>
                  </a:lnTo>
                  <a:lnTo>
                    <a:pt x="1980" y="1236"/>
                  </a:lnTo>
                  <a:lnTo>
                    <a:pt x="1969" y="1244"/>
                  </a:lnTo>
                  <a:lnTo>
                    <a:pt x="1955" y="1253"/>
                  </a:lnTo>
                  <a:lnTo>
                    <a:pt x="1936" y="1261"/>
                  </a:lnTo>
                  <a:lnTo>
                    <a:pt x="1911" y="1270"/>
                  </a:lnTo>
                  <a:lnTo>
                    <a:pt x="1879" y="1278"/>
                  </a:lnTo>
                  <a:lnTo>
                    <a:pt x="1841" y="1287"/>
                  </a:lnTo>
                  <a:lnTo>
                    <a:pt x="1796" y="1297"/>
                  </a:lnTo>
                  <a:lnTo>
                    <a:pt x="1751" y="1305"/>
                  </a:lnTo>
                  <a:lnTo>
                    <a:pt x="1713" y="1313"/>
                  </a:lnTo>
                  <a:lnTo>
                    <a:pt x="1682" y="1319"/>
                  </a:lnTo>
                  <a:lnTo>
                    <a:pt x="1657" y="1323"/>
                  </a:lnTo>
                  <a:lnTo>
                    <a:pt x="1637" y="1328"/>
                  </a:lnTo>
                  <a:lnTo>
                    <a:pt x="1622" y="1330"/>
                  </a:lnTo>
                  <a:lnTo>
                    <a:pt x="1612" y="1332"/>
                  </a:lnTo>
                  <a:lnTo>
                    <a:pt x="1605" y="1335"/>
                  </a:lnTo>
                  <a:lnTo>
                    <a:pt x="1602" y="1335"/>
                  </a:lnTo>
                  <a:lnTo>
                    <a:pt x="1599" y="1336"/>
                  </a:lnTo>
                  <a:lnTo>
                    <a:pt x="1601" y="1336"/>
                  </a:lnTo>
                  <a:lnTo>
                    <a:pt x="1602" y="1336"/>
                  </a:lnTo>
                  <a:lnTo>
                    <a:pt x="1604" y="1336"/>
                  </a:lnTo>
                  <a:lnTo>
                    <a:pt x="1607" y="1335"/>
                  </a:lnTo>
                  <a:lnTo>
                    <a:pt x="1609" y="1335"/>
                  </a:lnTo>
                  <a:lnTo>
                    <a:pt x="1610" y="1335"/>
                  </a:lnTo>
                  <a:lnTo>
                    <a:pt x="1607" y="1336"/>
                  </a:lnTo>
                  <a:lnTo>
                    <a:pt x="1599" y="1340"/>
                  </a:lnTo>
                  <a:lnTo>
                    <a:pt x="1587" y="1345"/>
                  </a:lnTo>
                  <a:lnTo>
                    <a:pt x="1573" y="1351"/>
                  </a:lnTo>
                  <a:lnTo>
                    <a:pt x="1556" y="1354"/>
                  </a:lnTo>
                  <a:lnTo>
                    <a:pt x="1538" y="1355"/>
                  </a:lnTo>
                  <a:lnTo>
                    <a:pt x="1522" y="1352"/>
                  </a:lnTo>
                  <a:lnTo>
                    <a:pt x="1506" y="1344"/>
                  </a:lnTo>
                  <a:lnTo>
                    <a:pt x="1492" y="1335"/>
                  </a:lnTo>
                  <a:lnTo>
                    <a:pt x="1481" y="1327"/>
                  </a:lnTo>
                  <a:lnTo>
                    <a:pt x="1470" y="1321"/>
                  </a:lnTo>
                  <a:lnTo>
                    <a:pt x="1462" y="1317"/>
                  </a:lnTo>
                  <a:lnTo>
                    <a:pt x="1457" y="1314"/>
                  </a:lnTo>
                  <a:lnTo>
                    <a:pt x="1453" y="1313"/>
                  </a:lnTo>
                  <a:lnTo>
                    <a:pt x="1451" y="1312"/>
                  </a:lnTo>
                  <a:lnTo>
                    <a:pt x="1450" y="1312"/>
                  </a:lnTo>
                  <a:lnTo>
                    <a:pt x="1409" y="1329"/>
                  </a:lnTo>
                  <a:lnTo>
                    <a:pt x="1409" y="1363"/>
                  </a:lnTo>
                  <a:lnTo>
                    <a:pt x="1405" y="1362"/>
                  </a:lnTo>
                  <a:lnTo>
                    <a:pt x="1392" y="1359"/>
                  </a:lnTo>
                  <a:lnTo>
                    <a:pt x="1374" y="1355"/>
                  </a:lnTo>
                  <a:lnTo>
                    <a:pt x="1353" y="1350"/>
                  </a:lnTo>
                  <a:lnTo>
                    <a:pt x="1332" y="1343"/>
                  </a:lnTo>
                  <a:lnTo>
                    <a:pt x="1312" y="1336"/>
                  </a:lnTo>
                  <a:lnTo>
                    <a:pt x="1300" y="1329"/>
                  </a:lnTo>
                  <a:lnTo>
                    <a:pt x="1294" y="1322"/>
                  </a:lnTo>
                  <a:lnTo>
                    <a:pt x="1292" y="1314"/>
                  </a:lnTo>
                  <a:lnTo>
                    <a:pt x="1288" y="1314"/>
                  </a:lnTo>
                  <a:lnTo>
                    <a:pt x="1281" y="1319"/>
                  </a:lnTo>
                  <a:lnTo>
                    <a:pt x="1271" y="1325"/>
                  </a:lnTo>
                  <a:lnTo>
                    <a:pt x="1265" y="1328"/>
                  </a:lnTo>
                  <a:lnTo>
                    <a:pt x="1261" y="1330"/>
                  </a:lnTo>
                  <a:lnTo>
                    <a:pt x="1256" y="1332"/>
                  </a:lnTo>
                  <a:lnTo>
                    <a:pt x="1253" y="1332"/>
                  </a:lnTo>
                  <a:lnTo>
                    <a:pt x="1248" y="1331"/>
                  </a:lnTo>
                  <a:lnTo>
                    <a:pt x="1243" y="1328"/>
                  </a:lnTo>
                  <a:lnTo>
                    <a:pt x="1238" y="1323"/>
                  </a:lnTo>
                  <a:lnTo>
                    <a:pt x="1232" y="13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89" name="Freeform 10"/>
            <p:cNvSpPr>
              <a:spLocks/>
            </p:cNvSpPr>
            <p:nvPr/>
          </p:nvSpPr>
          <p:spPr bwMode="auto">
            <a:xfrm>
              <a:off x="0" y="597"/>
              <a:ext cx="848" cy="135"/>
            </a:xfrm>
            <a:custGeom>
              <a:avLst/>
              <a:gdLst>
                <a:gd name="T0" fmla="*/ 0 w 1696"/>
                <a:gd name="T1" fmla="*/ 254 h 271"/>
                <a:gd name="T2" fmla="*/ 1696 w 1696"/>
                <a:gd name="T3" fmla="*/ 190 h 271"/>
                <a:gd name="T4" fmla="*/ 1499 w 1696"/>
                <a:gd name="T5" fmla="*/ 25 h 271"/>
                <a:gd name="T6" fmla="*/ 1455 w 1696"/>
                <a:gd name="T7" fmla="*/ 23 h 271"/>
                <a:gd name="T8" fmla="*/ 1382 w 1696"/>
                <a:gd name="T9" fmla="*/ 20 h 271"/>
                <a:gd name="T10" fmla="*/ 1287 w 1696"/>
                <a:gd name="T11" fmla="*/ 15 h 271"/>
                <a:gd name="T12" fmla="*/ 1186 w 1696"/>
                <a:gd name="T13" fmla="*/ 10 h 271"/>
                <a:gd name="T14" fmla="*/ 1090 w 1696"/>
                <a:gd name="T15" fmla="*/ 7 h 271"/>
                <a:gd name="T16" fmla="*/ 1009 w 1696"/>
                <a:gd name="T17" fmla="*/ 2 h 271"/>
                <a:gd name="T18" fmla="*/ 959 w 1696"/>
                <a:gd name="T19" fmla="*/ 0 h 271"/>
                <a:gd name="T20" fmla="*/ 938 w 1696"/>
                <a:gd name="T21" fmla="*/ 1 h 271"/>
                <a:gd name="T22" fmla="*/ 921 w 1696"/>
                <a:gd name="T23" fmla="*/ 13 h 271"/>
                <a:gd name="T24" fmla="*/ 908 w 1696"/>
                <a:gd name="T25" fmla="*/ 28 h 271"/>
                <a:gd name="T26" fmla="*/ 902 w 1696"/>
                <a:gd name="T27" fmla="*/ 39 h 271"/>
                <a:gd name="T28" fmla="*/ 899 w 1696"/>
                <a:gd name="T29" fmla="*/ 39 h 271"/>
                <a:gd name="T30" fmla="*/ 884 w 1696"/>
                <a:gd name="T31" fmla="*/ 28 h 271"/>
                <a:gd name="T32" fmla="*/ 856 w 1696"/>
                <a:gd name="T33" fmla="*/ 14 h 271"/>
                <a:gd name="T34" fmla="*/ 823 w 1696"/>
                <a:gd name="T35" fmla="*/ 7 h 271"/>
                <a:gd name="T36" fmla="*/ 793 w 1696"/>
                <a:gd name="T37" fmla="*/ 12 h 271"/>
                <a:gd name="T38" fmla="*/ 755 w 1696"/>
                <a:gd name="T39" fmla="*/ 17 h 271"/>
                <a:gd name="T40" fmla="*/ 704 w 1696"/>
                <a:gd name="T41" fmla="*/ 23 h 271"/>
                <a:gd name="T42" fmla="*/ 644 w 1696"/>
                <a:gd name="T43" fmla="*/ 29 h 271"/>
                <a:gd name="T44" fmla="*/ 581 w 1696"/>
                <a:gd name="T45" fmla="*/ 35 h 271"/>
                <a:gd name="T46" fmla="*/ 520 w 1696"/>
                <a:gd name="T47" fmla="*/ 38 h 271"/>
                <a:gd name="T48" fmla="*/ 467 w 1696"/>
                <a:gd name="T49" fmla="*/ 42 h 271"/>
                <a:gd name="T50" fmla="*/ 425 w 1696"/>
                <a:gd name="T51" fmla="*/ 43 h 271"/>
                <a:gd name="T52" fmla="*/ 396 w 1696"/>
                <a:gd name="T53" fmla="*/ 43 h 271"/>
                <a:gd name="T54" fmla="*/ 363 w 1696"/>
                <a:gd name="T55" fmla="*/ 44 h 271"/>
                <a:gd name="T56" fmla="*/ 323 w 1696"/>
                <a:gd name="T57" fmla="*/ 46 h 271"/>
                <a:gd name="T58" fmla="*/ 280 w 1696"/>
                <a:gd name="T59" fmla="*/ 50 h 271"/>
                <a:gd name="T60" fmla="*/ 239 w 1696"/>
                <a:gd name="T61" fmla="*/ 53 h 271"/>
                <a:gd name="T62" fmla="*/ 202 w 1696"/>
                <a:gd name="T63" fmla="*/ 57 h 271"/>
                <a:gd name="T64" fmla="*/ 174 w 1696"/>
                <a:gd name="T65" fmla="*/ 59 h 271"/>
                <a:gd name="T66" fmla="*/ 158 w 1696"/>
                <a:gd name="T67" fmla="*/ 61 h 271"/>
                <a:gd name="T68" fmla="*/ 0 w 1696"/>
                <a:gd name="T69" fmla="*/ 0 h 271"/>
                <a:gd name="T70" fmla="*/ 1696 w 1696"/>
                <a:gd name="T71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T68" t="T69" r="T70" b="T71"/>
              <a:pathLst>
                <a:path w="1696" h="271">
                  <a:moveTo>
                    <a:pt x="156" y="61"/>
                  </a:moveTo>
                  <a:lnTo>
                    <a:pt x="0" y="254"/>
                  </a:lnTo>
                  <a:lnTo>
                    <a:pt x="958" y="271"/>
                  </a:lnTo>
                  <a:lnTo>
                    <a:pt x="1696" y="190"/>
                  </a:lnTo>
                  <a:lnTo>
                    <a:pt x="1505" y="25"/>
                  </a:lnTo>
                  <a:lnTo>
                    <a:pt x="1499" y="25"/>
                  </a:lnTo>
                  <a:lnTo>
                    <a:pt x="1482" y="24"/>
                  </a:lnTo>
                  <a:lnTo>
                    <a:pt x="1455" y="23"/>
                  </a:lnTo>
                  <a:lnTo>
                    <a:pt x="1422" y="22"/>
                  </a:lnTo>
                  <a:lnTo>
                    <a:pt x="1382" y="20"/>
                  </a:lnTo>
                  <a:lnTo>
                    <a:pt x="1337" y="17"/>
                  </a:lnTo>
                  <a:lnTo>
                    <a:pt x="1287" y="15"/>
                  </a:lnTo>
                  <a:lnTo>
                    <a:pt x="1238" y="13"/>
                  </a:lnTo>
                  <a:lnTo>
                    <a:pt x="1186" y="10"/>
                  </a:lnTo>
                  <a:lnTo>
                    <a:pt x="1136" y="8"/>
                  </a:lnTo>
                  <a:lnTo>
                    <a:pt x="1090" y="7"/>
                  </a:lnTo>
                  <a:lnTo>
                    <a:pt x="1047" y="5"/>
                  </a:lnTo>
                  <a:lnTo>
                    <a:pt x="1009" y="2"/>
                  </a:lnTo>
                  <a:lnTo>
                    <a:pt x="981" y="1"/>
                  </a:lnTo>
                  <a:lnTo>
                    <a:pt x="959" y="0"/>
                  </a:lnTo>
                  <a:lnTo>
                    <a:pt x="948" y="0"/>
                  </a:lnTo>
                  <a:lnTo>
                    <a:pt x="938" y="1"/>
                  </a:lnTo>
                  <a:lnTo>
                    <a:pt x="929" y="6"/>
                  </a:lnTo>
                  <a:lnTo>
                    <a:pt x="921" y="13"/>
                  </a:lnTo>
                  <a:lnTo>
                    <a:pt x="914" y="21"/>
                  </a:lnTo>
                  <a:lnTo>
                    <a:pt x="908" y="28"/>
                  </a:lnTo>
                  <a:lnTo>
                    <a:pt x="905" y="35"/>
                  </a:lnTo>
                  <a:lnTo>
                    <a:pt x="902" y="39"/>
                  </a:lnTo>
                  <a:lnTo>
                    <a:pt x="901" y="42"/>
                  </a:lnTo>
                  <a:lnTo>
                    <a:pt x="899" y="39"/>
                  </a:lnTo>
                  <a:lnTo>
                    <a:pt x="893" y="35"/>
                  </a:lnTo>
                  <a:lnTo>
                    <a:pt x="884" y="28"/>
                  </a:lnTo>
                  <a:lnTo>
                    <a:pt x="871" y="21"/>
                  </a:lnTo>
                  <a:lnTo>
                    <a:pt x="856" y="14"/>
                  </a:lnTo>
                  <a:lnTo>
                    <a:pt x="840" y="9"/>
                  </a:lnTo>
                  <a:lnTo>
                    <a:pt x="823" y="7"/>
                  </a:lnTo>
                  <a:lnTo>
                    <a:pt x="804" y="9"/>
                  </a:lnTo>
                  <a:lnTo>
                    <a:pt x="793" y="12"/>
                  </a:lnTo>
                  <a:lnTo>
                    <a:pt x="775" y="14"/>
                  </a:lnTo>
                  <a:lnTo>
                    <a:pt x="755" y="17"/>
                  </a:lnTo>
                  <a:lnTo>
                    <a:pt x="731" y="20"/>
                  </a:lnTo>
                  <a:lnTo>
                    <a:pt x="704" y="23"/>
                  </a:lnTo>
                  <a:lnTo>
                    <a:pt x="675" y="27"/>
                  </a:lnTo>
                  <a:lnTo>
                    <a:pt x="644" y="29"/>
                  </a:lnTo>
                  <a:lnTo>
                    <a:pt x="613" y="31"/>
                  </a:lnTo>
                  <a:lnTo>
                    <a:pt x="581" y="35"/>
                  </a:lnTo>
                  <a:lnTo>
                    <a:pt x="550" y="37"/>
                  </a:lnTo>
                  <a:lnTo>
                    <a:pt x="520" y="38"/>
                  </a:lnTo>
                  <a:lnTo>
                    <a:pt x="492" y="40"/>
                  </a:lnTo>
                  <a:lnTo>
                    <a:pt x="467" y="42"/>
                  </a:lnTo>
                  <a:lnTo>
                    <a:pt x="444" y="43"/>
                  </a:lnTo>
                  <a:lnTo>
                    <a:pt x="425" y="43"/>
                  </a:lnTo>
                  <a:lnTo>
                    <a:pt x="410" y="43"/>
                  </a:lnTo>
                  <a:lnTo>
                    <a:pt x="396" y="43"/>
                  </a:lnTo>
                  <a:lnTo>
                    <a:pt x="380" y="43"/>
                  </a:lnTo>
                  <a:lnTo>
                    <a:pt x="363" y="44"/>
                  </a:lnTo>
                  <a:lnTo>
                    <a:pt x="343" y="45"/>
                  </a:lnTo>
                  <a:lnTo>
                    <a:pt x="323" y="46"/>
                  </a:lnTo>
                  <a:lnTo>
                    <a:pt x="301" y="47"/>
                  </a:lnTo>
                  <a:lnTo>
                    <a:pt x="280" y="50"/>
                  </a:lnTo>
                  <a:lnTo>
                    <a:pt x="259" y="51"/>
                  </a:lnTo>
                  <a:lnTo>
                    <a:pt x="239" y="53"/>
                  </a:lnTo>
                  <a:lnTo>
                    <a:pt x="219" y="54"/>
                  </a:lnTo>
                  <a:lnTo>
                    <a:pt x="202" y="57"/>
                  </a:lnTo>
                  <a:lnTo>
                    <a:pt x="187" y="58"/>
                  </a:lnTo>
                  <a:lnTo>
                    <a:pt x="174" y="59"/>
                  </a:lnTo>
                  <a:lnTo>
                    <a:pt x="164" y="60"/>
                  </a:lnTo>
                  <a:lnTo>
                    <a:pt x="158" y="61"/>
                  </a:lnTo>
                  <a:lnTo>
                    <a:pt x="156" y="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0" name="Freeform 11"/>
            <p:cNvSpPr>
              <a:spLocks/>
            </p:cNvSpPr>
            <p:nvPr/>
          </p:nvSpPr>
          <p:spPr bwMode="auto">
            <a:xfrm>
              <a:off x="13" y="601"/>
              <a:ext cx="821" cy="123"/>
            </a:xfrm>
            <a:custGeom>
              <a:avLst/>
              <a:gdLst>
                <a:gd name="T0" fmla="*/ 0 w 1640"/>
                <a:gd name="T1" fmla="*/ 234 h 247"/>
                <a:gd name="T2" fmla="*/ 1640 w 1640"/>
                <a:gd name="T3" fmla="*/ 178 h 247"/>
                <a:gd name="T4" fmla="*/ 1455 w 1640"/>
                <a:gd name="T5" fmla="*/ 23 h 247"/>
                <a:gd name="T6" fmla="*/ 1412 w 1640"/>
                <a:gd name="T7" fmla="*/ 21 h 247"/>
                <a:gd name="T8" fmla="*/ 1340 w 1640"/>
                <a:gd name="T9" fmla="*/ 19 h 247"/>
                <a:gd name="T10" fmla="*/ 1247 w 1640"/>
                <a:gd name="T11" fmla="*/ 15 h 247"/>
                <a:gd name="T12" fmla="*/ 1147 w 1640"/>
                <a:gd name="T13" fmla="*/ 11 h 247"/>
                <a:gd name="T14" fmla="*/ 1053 w 1640"/>
                <a:gd name="T15" fmla="*/ 7 h 247"/>
                <a:gd name="T16" fmla="*/ 974 w 1640"/>
                <a:gd name="T17" fmla="*/ 4 h 247"/>
                <a:gd name="T18" fmla="*/ 925 w 1640"/>
                <a:gd name="T19" fmla="*/ 1 h 247"/>
                <a:gd name="T20" fmla="*/ 905 w 1640"/>
                <a:gd name="T21" fmla="*/ 1 h 247"/>
                <a:gd name="T22" fmla="*/ 889 w 1640"/>
                <a:gd name="T23" fmla="*/ 12 h 247"/>
                <a:gd name="T24" fmla="*/ 878 w 1640"/>
                <a:gd name="T25" fmla="*/ 27 h 247"/>
                <a:gd name="T26" fmla="*/ 873 w 1640"/>
                <a:gd name="T27" fmla="*/ 37 h 247"/>
                <a:gd name="T28" fmla="*/ 869 w 1640"/>
                <a:gd name="T29" fmla="*/ 37 h 247"/>
                <a:gd name="T30" fmla="*/ 854 w 1640"/>
                <a:gd name="T31" fmla="*/ 27 h 247"/>
                <a:gd name="T32" fmla="*/ 829 w 1640"/>
                <a:gd name="T33" fmla="*/ 13 h 247"/>
                <a:gd name="T34" fmla="*/ 796 w 1640"/>
                <a:gd name="T35" fmla="*/ 7 h 247"/>
                <a:gd name="T36" fmla="*/ 767 w 1640"/>
                <a:gd name="T37" fmla="*/ 12 h 247"/>
                <a:gd name="T38" fmla="*/ 732 w 1640"/>
                <a:gd name="T39" fmla="*/ 16 h 247"/>
                <a:gd name="T40" fmla="*/ 684 w 1640"/>
                <a:gd name="T41" fmla="*/ 22 h 247"/>
                <a:gd name="T42" fmla="*/ 629 w 1640"/>
                <a:gd name="T43" fmla="*/ 28 h 247"/>
                <a:gd name="T44" fmla="*/ 570 w 1640"/>
                <a:gd name="T45" fmla="*/ 32 h 247"/>
                <a:gd name="T46" fmla="*/ 512 w 1640"/>
                <a:gd name="T47" fmla="*/ 37 h 247"/>
                <a:gd name="T48" fmla="*/ 462 w 1640"/>
                <a:gd name="T49" fmla="*/ 39 h 247"/>
                <a:gd name="T50" fmla="*/ 424 w 1640"/>
                <a:gd name="T51" fmla="*/ 41 h 247"/>
                <a:gd name="T52" fmla="*/ 397 w 1640"/>
                <a:gd name="T53" fmla="*/ 41 h 247"/>
                <a:gd name="T54" fmla="*/ 362 w 1640"/>
                <a:gd name="T55" fmla="*/ 42 h 247"/>
                <a:gd name="T56" fmla="*/ 320 w 1640"/>
                <a:gd name="T57" fmla="*/ 44 h 247"/>
                <a:gd name="T58" fmla="*/ 274 w 1640"/>
                <a:gd name="T59" fmla="*/ 47 h 247"/>
                <a:gd name="T60" fmla="*/ 229 w 1640"/>
                <a:gd name="T61" fmla="*/ 51 h 247"/>
                <a:gd name="T62" fmla="*/ 190 w 1640"/>
                <a:gd name="T63" fmla="*/ 55 h 247"/>
                <a:gd name="T64" fmla="*/ 159 w 1640"/>
                <a:gd name="T65" fmla="*/ 58 h 247"/>
                <a:gd name="T66" fmla="*/ 141 w 1640"/>
                <a:gd name="T67" fmla="*/ 60 h 247"/>
                <a:gd name="T68" fmla="*/ 0 w 1640"/>
                <a:gd name="T69" fmla="*/ 0 h 247"/>
                <a:gd name="T70" fmla="*/ 1640 w 1640"/>
                <a:gd name="T71" fmla="*/ 24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T68" t="T69" r="T70" b="T71"/>
              <a:pathLst>
                <a:path w="1640" h="247">
                  <a:moveTo>
                    <a:pt x="139" y="60"/>
                  </a:moveTo>
                  <a:lnTo>
                    <a:pt x="0" y="234"/>
                  </a:lnTo>
                  <a:lnTo>
                    <a:pt x="922" y="247"/>
                  </a:lnTo>
                  <a:lnTo>
                    <a:pt x="1640" y="178"/>
                  </a:lnTo>
                  <a:lnTo>
                    <a:pt x="1461" y="23"/>
                  </a:lnTo>
                  <a:lnTo>
                    <a:pt x="1455" y="23"/>
                  </a:lnTo>
                  <a:lnTo>
                    <a:pt x="1439" y="22"/>
                  </a:lnTo>
                  <a:lnTo>
                    <a:pt x="1412" y="21"/>
                  </a:lnTo>
                  <a:lnTo>
                    <a:pt x="1379" y="20"/>
                  </a:lnTo>
                  <a:lnTo>
                    <a:pt x="1340" y="19"/>
                  </a:lnTo>
                  <a:lnTo>
                    <a:pt x="1295" y="16"/>
                  </a:lnTo>
                  <a:lnTo>
                    <a:pt x="1247" y="15"/>
                  </a:lnTo>
                  <a:lnTo>
                    <a:pt x="1198" y="13"/>
                  </a:lnTo>
                  <a:lnTo>
                    <a:pt x="1147" y="11"/>
                  </a:lnTo>
                  <a:lnTo>
                    <a:pt x="1099" y="8"/>
                  </a:lnTo>
                  <a:lnTo>
                    <a:pt x="1053" y="7"/>
                  </a:lnTo>
                  <a:lnTo>
                    <a:pt x="1011" y="5"/>
                  </a:lnTo>
                  <a:lnTo>
                    <a:pt x="974" y="4"/>
                  </a:lnTo>
                  <a:lnTo>
                    <a:pt x="946" y="1"/>
                  </a:lnTo>
                  <a:lnTo>
                    <a:pt x="925" y="1"/>
                  </a:lnTo>
                  <a:lnTo>
                    <a:pt x="914" y="0"/>
                  </a:lnTo>
                  <a:lnTo>
                    <a:pt x="905" y="1"/>
                  </a:lnTo>
                  <a:lnTo>
                    <a:pt x="896" y="6"/>
                  </a:lnTo>
                  <a:lnTo>
                    <a:pt x="889" y="12"/>
                  </a:lnTo>
                  <a:lnTo>
                    <a:pt x="883" y="20"/>
                  </a:lnTo>
                  <a:lnTo>
                    <a:pt x="878" y="27"/>
                  </a:lnTo>
                  <a:lnTo>
                    <a:pt x="874" y="34"/>
                  </a:lnTo>
                  <a:lnTo>
                    <a:pt x="873" y="37"/>
                  </a:lnTo>
                  <a:lnTo>
                    <a:pt x="872" y="39"/>
                  </a:lnTo>
                  <a:lnTo>
                    <a:pt x="869" y="37"/>
                  </a:lnTo>
                  <a:lnTo>
                    <a:pt x="864" y="32"/>
                  </a:lnTo>
                  <a:lnTo>
                    <a:pt x="854" y="27"/>
                  </a:lnTo>
                  <a:lnTo>
                    <a:pt x="843" y="20"/>
                  </a:lnTo>
                  <a:lnTo>
                    <a:pt x="829" y="13"/>
                  </a:lnTo>
                  <a:lnTo>
                    <a:pt x="813" y="8"/>
                  </a:lnTo>
                  <a:lnTo>
                    <a:pt x="796" y="7"/>
                  </a:lnTo>
                  <a:lnTo>
                    <a:pt x="778" y="9"/>
                  </a:lnTo>
                  <a:lnTo>
                    <a:pt x="767" y="12"/>
                  </a:lnTo>
                  <a:lnTo>
                    <a:pt x="752" y="14"/>
                  </a:lnTo>
                  <a:lnTo>
                    <a:pt x="732" y="16"/>
                  </a:lnTo>
                  <a:lnTo>
                    <a:pt x="709" y="20"/>
                  </a:lnTo>
                  <a:lnTo>
                    <a:pt x="684" y="22"/>
                  </a:lnTo>
                  <a:lnTo>
                    <a:pt x="656" y="24"/>
                  </a:lnTo>
                  <a:lnTo>
                    <a:pt x="629" y="28"/>
                  </a:lnTo>
                  <a:lnTo>
                    <a:pt x="599" y="30"/>
                  </a:lnTo>
                  <a:lnTo>
                    <a:pt x="570" y="32"/>
                  </a:lnTo>
                  <a:lnTo>
                    <a:pt x="540" y="35"/>
                  </a:lnTo>
                  <a:lnTo>
                    <a:pt x="512" y="37"/>
                  </a:lnTo>
                  <a:lnTo>
                    <a:pt x="486" y="38"/>
                  </a:lnTo>
                  <a:lnTo>
                    <a:pt x="462" y="39"/>
                  </a:lnTo>
                  <a:lnTo>
                    <a:pt x="441" y="41"/>
                  </a:lnTo>
                  <a:lnTo>
                    <a:pt x="424" y="41"/>
                  </a:lnTo>
                  <a:lnTo>
                    <a:pt x="410" y="41"/>
                  </a:lnTo>
                  <a:lnTo>
                    <a:pt x="397" y="41"/>
                  </a:lnTo>
                  <a:lnTo>
                    <a:pt x="381" y="41"/>
                  </a:lnTo>
                  <a:lnTo>
                    <a:pt x="362" y="42"/>
                  </a:lnTo>
                  <a:lnTo>
                    <a:pt x="342" y="43"/>
                  </a:lnTo>
                  <a:lnTo>
                    <a:pt x="320" y="44"/>
                  </a:lnTo>
                  <a:lnTo>
                    <a:pt x="297" y="45"/>
                  </a:lnTo>
                  <a:lnTo>
                    <a:pt x="274" y="47"/>
                  </a:lnTo>
                  <a:lnTo>
                    <a:pt x="252" y="50"/>
                  </a:lnTo>
                  <a:lnTo>
                    <a:pt x="229" y="51"/>
                  </a:lnTo>
                  <a:lnTo>
                    <a:pt x="208" y="53"/>
                  </a:lnTo>
                  <a:lnTo>
                    <a:pt x="190" y="55"/>
                  </a:lnTo>
                  <a:lnTo>
                    <a:pt x="172" y="57"/>
                  </a:lnTo>
                  <a:lnTo>
                    <a:pt x="159" y="58"/>
                  </a:lnTo>
                  <a:lnTo>
                    <a:pt x="148" y="59"/>
                  </a:lnTo>
                  <a:lnTo>
                    <a:pt x="141" y="60"/>
                  </a:lnTo>
                  <a:lnTo>
                    <a:pt x="139" y="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1" name="Freeform 12"/>
            <p:cNvSpPr>
              <a:spLocks/>
            </p:cNvSpPr>
            <p:nvPr/>
          </p:nvSpPr>
          <p:spPr bwMode="auto">
            <a:xfrm>
              <a:off x="236" y="648"/>
              <a:ext cx="764" cy="225"/>
            </a:xfrm>
            <a:custGeom>
              <a:avLst/>
              <a:gdLst>
                <a:gd name="T0" fmla="*/ 88 w 1527"/>
                <a:gd name="T1" fmla="*/ 449 h 449"/>
                <a:gd name="T2" fmla="*/ 853 w 1527"/>
                <a:gd name="T3" fmla="*/ 340 h 449"/>
                <a:gd name="T4" fmla="*/ 1297 w 1527"/>
                <a:gd name="T5" fmla="*/ 106 h 449"/>
                <a:gd name="T6" fmla="*/ 1259 w 1527"/>
                <a:gd name="T7" fmla="*/ 83 h 449"/>
                <a:gd name="T8" fmla="*/ 1250 w 1527"/>
                <a:gd name="T9" fmla="*/ 83 h 449"/>
                <a:gd name="T10" fmla="*/ 1224 w 1527"/>
                <a:gd name="T11" fmla="*/ 81 h 449"/>
                <a:gd name="T12" fmla="*/ 1184 w 1527"/>
                <a:gd name="T13" fmla="*/ 78 h 449"/>
                <a:gd name="T14" fmla="*/ 1134 w 1527"/>
                <a:gd name="T15" fmla="*/ 73 h 449"/>
                <a:gd name="T16" fmla="*/ 1077 w 1527"/>
                <a:gd name="T17" fmla="*/ 66 h 449"/>
                <a:gd name="T18" fmla="*/ 1016 w 1527"/>
                <a:gd name="T19" fmla="*/ 56 h 449"/>
                <a:gd name="T20" fmla="*/ 952 w 1527"/>
                <a:gd name="T21" fmla="*/ 42 h 449"/>
                <a:gd name="T22" fmla="*/ 890 w 1527"/>
                <a:gd name="T23" fmla="*/ 25 h 449"/>
                <a:gd name="T24" fmla="*/ 836 w 1527"/>
                <a:gd name="T25" fmla="*/ 9 h 449"/>
                <a:gd name="T26" fmla="*/ 790 w 1527"/>
                <a:gd name="T27" fmla="*/ 1 h 449"/>
                <a:gd name="T28" fmla="*/ 753 w 1527"/>
                <a:gd name="T29" fmla="*/ 0 h 449"/>
                <a:gd name="T30" fmla="*/ 723 w 1527"/>
                <a:gd name="T31" fmla="*/ 5 h 449"/>
                <a:gd name="T32" fmla="*/ 699 w 1527"/>
                <a:gd name="T33" fmla="*/ 17 h 449"/>
                <a:gd name="T34" fmla="*/ 680 w 1527"/>
                <a:gd name="T35" fmla="*/ 34 h 449"/>
                <a:gd name="T36" fmla="*/ 665 w 1527"/>
                <a:gd name="T37" fmla="*/ 56 h 449"/>
                <a:gd name="T38" fmla="*/ 653 w 1527"/>
                <a:gd name="T39" fmla="*/ 81 h 449"/>
                <a:gd name="T40" fmla="*/ 647 w 1527"/>
                <a:gd name="T41" fmla="*/ 92 h 449"/>
                <a:gd name="T42" fmla="*/ 645 w 1527"/>
                <a:gd name="T43" fmla="*/ 85 h 449"/>
                <a:gd name="T44" fmla="*/ 636 w 1527"/>
                <a:gd name="T45" fmla="*/ 65 h 449"/>
                <a:gd name="T46" fmla="*/ 617 w 1527"/>
                <a:gd name="T47" fmla="*/ 43 h 449"/>
                <a:gd name="T48" fmla="*/ 580 w 1527"/>
                <a:gd name="T49" fmla="*/ 26 h 449"/>
                <a:gd name="T50" fmla="*/ 517 w 1527"/>
                <a:gd name="T51" fmla="*/ 19 h 449"/>
                <a:gd name="T52" fmla="*/ 423 w 1527"/>
                <a:gd name="T53" fmla="*/ 31 h 449"/>
                <a:gd name="T54" fmla="*/ 291 w 1527"/>
                <a:gd name="T55" fmla="*/ 70 h 449"/>
                <a:gd name="T56" fmla="*/ 250 w 1527"/>
                <a:gd name="T57" fmla="*/ 84 h 449"/>
                <a:gd name="T58" fmla="*/ 191 w 1527"/>
                <a:gd name="T59" fmla="*/ 105 h 449"/>
                <a:gd name="T60" fmla="*/ 136 w 1527"/>
                <a:gd name="T61" fmla="*/ 123 h 449"/>
                <a:gd name="T62" fmla="*/ 112 w 1527"/>
                <a:gd name="T63" fmla="*/ 131 h 449"/>
                <a:gd name="T64" fmla="*/ 0 w 1527"/>
                <a:gd name="T65" fmla="*/ 164 h 449"/>
                <a:gd name="T66" fmla="*/ 0 w 1527"/>
                <a:gd name="T67" fmla="*/ 0 h 449"/>
                <a:gd name="T68" fmla="*/ 1527 w 1527"/>
                <a:gd name="T69" fmla="*/ 449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T66" t="T67" r="T68" b="T69"/>
              <a:pathLst>
                <a:path w="1527" h="449">
                  <a:moveTo>
                    <a:pt x="0" y="164"/>
                  </a:moveTo>
                  <a:lnTo>
                    <a:pt x="88" y="449"/>
                  </a:lnTo>
                  <a:lnTo>
                    <a:pt x="836" y="378"/>
                  </a:lnTo>
                  <a:lnTo>
                    <a:pt x="853" y="340"/>
                  </a:lnTo>
                  <a:lnTo>
                    <a:pt x="1527" y="365"/>
                  </a:lnTo>
                  <a:lnTo>
                    <a:pt x="1297" y="106"/>
                  </a:lnTo>
                  <a:lnTo>
                    <a:pt x="1267" y="99"/>
                  </a:lnTo>
                  <a:lnTo>
                    <a:pt x="1259" y="83"/>
                  </a:lnTo>
                  <a:lnTo>
                    <a:pt x="1256" y="83"/>
                  </a:lnTo>
                  <a:lnTo>
                    <a:pt x="1250" y="83"/>
                  </a:lnTo>
                  <a:lnTo>
                    <a:pt x="1238" y="81"/>
                  </a:lnTo>
                  <a:lnTo>
                    <a:pt x="1224" y="81"/>
                  </a:lnTo>
                  <a:lnTo>
                    <a:pt x="1206" y="80"/>
                  </a:lnTo>
                  <a:lnTo>
                    <a:pt x="1184" y="78"/>
                  </a:lnTo>
                  <a:lnTo>
                    <a:pt x="1161" y="77"/>
                  </a:lnTo>
                  <a:lnTo>
                    <a:pt x="1134" y="73"/>
                  </a:lnTo>
                  <a:lnTo>
                    <a:pt x="1107" y="70"/>
                  </a:lnTo>
                  <a:lnTo>
                    <a:pt x="1077" y="66"/>
                  </a:lnTo>
                  <a:lnTo>
                    <a:pt x="1047" y="62"/>
                  </a:lnTo>
                  <a:lnTo>
                    <a:pt x="1016" y="56"/>
                  </a:lnTo>
                  <a:lnTo>
                    <a:pt x="983" y="50"/>
                  </a:lnTo>
                  <a:lnTo>
                    <a:pt x="952" y="42"/>
                  </a:lnTo>
                  <a:lnTo>
                    <a:pt x="921" y="34"/>
                  </a:lnTo>
                  <a:lnTo>
                    <a:pt x="890" y="25"/>
                  </a:lnTo>
                  <a:lnTo>
                    <a:pt x="861" y="16"/>
                  </a:lnTo>
                  <a:lnTo>
                    <a:pt x="836" y="9"/>
                  </a:lnTo>
                  <a:lnTo>
                    <a:pt x="812" y="4"/>
                  </a:lnTo>
                  <a:lnTo>
                    <a:pt x="790" y="1"/>
                  </a:lnTo>
                  <a:lnTo>
                    <a:pt x="770" y="0"/>
                  </a:lnTo>
                  <a:lnTo>
                    <a:pt x="753" y="0"/>
                  </a:lnTo>
                  <a:lnTo>
                    <a:pt x="737" y="2"/>
                  </a:lnTo>
                  <a:lnTo>
                    <a:pt x="723" y="5"/>
                  </a:lnTo>
                  <a:lnTo>
                    <a:pt x="710" y="11"/>
                  </a:lnTo>
                  <a:lnTo>
                    <a:pt x="699" y="17"/>
                  </a:lnTo>
                  <a:lnTo>
                    <a:pt x="689" y="25"/>
                  </a:lnTo>
                  <a:lnTo>
                    <a:pt x="680" y="34"/>
                  </a:lnTo>
                  <a:lnTo>
                    <a:pt x="672" y="45"/>
                  </a:lnTo>
                  <a:lnTo>
                    <a:pt x="665" y="56"/>
                  </a:lnTo>
                  <a:lnTo>
                    <a:pt x="658" y="68"/>
                  </a:lnTo>
                  <a:lnTo>
                    <a:pt x="653" y="81"/>
                  </a:lnTo>
                  <a:lnTo>
                    <a:pt x="649" y="90"/>
                  </a:lnTo>
                  <a:lnTo>
                    <a:pt x="647" y="92"/>
                  </a:lnTo>
                  <a:lnTo>
                    <a:pt x="646" y="91"/>
                  </a:lnTo>
                  <a:lnTo>
                    <a:pt x="645" y="85"/>
                  </a:lnTo>
                  <a:lnTo>
                    <a:pt x="641" y="76"/>
                  </a:lnTo>
                  <a:lnTo>
                    <a:pt x="636" y="65"/>
                  </a:lnTo>
                  <a:lnTo>
                    <a:pt x="628" y="55"/>
                  </a:lnTo>
                  <a:lnTo>
                    <a:pt x="617" y="43"/>
                  </a:lnTo>
                  <a:lnTo>
                    <a:pt x="601" y="34"/>
                  </a:lnTo>
                  <a:lnTo>
                    <a:pt x="580" y="26"/>
                  </a:lnTo>
                  <a:lnTo>
                    <a:pt x="552" y="20"/>
                  </a:lnTo>
                  <a:lnTo>
                    <a:pt x="517" y="19"/>
                  </a:lnTo>
                  <a:lnTo>
                    <a:pt x="474" y="23"/>
                  </a:lnTo>
                  <a:lnTo>
                    <a:pt x="423" y="31"/>
                  </a:lnTo>
                  <a:lnTo>
                    <a:pt x="362" y="47"/>
                  </a:lnTo>
                  <a:lnTo>
                    <a:pt x="291" y="70"/>
                  </a:lnTo>
                  <a:lnTo>
                    <a:pt x="275" y="76"/>
                  </a:lnTo>
                  <a:lnTo>
                    <a:pt x="250" y="84"/>
                  </a:lnTo>
                  <a:lnTo>
                    <a:pt x="222" y="94"/>
                  </a:lnTo>
                  <a:lnTo>
                    <a:pt x="191" y="105"/>
                  </a:lnTo>
                  <a:lnTo>
                    <a:pt x="161" y="115"/>
                  </a:lnTo>
                  <a:lnTo>
                    <a:pt x="136" y="123"/>
                  </a:lnTo>
                  <a:lnTo>
                    <a:pt x="119" y="129"/>
                  </a:lnTo>
                  <a:lnTo>
                    <a:pt x="112" y="131"/>
                  </a:lnTo>
                  <a:lnTo>
                    <a:pt x="93" y="156"/>
                  </a:lnTo>
                  <a:lnTo>
                    <a:pt x="0" y="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2" name="Freeform 13"/>
            <p:cNvSpPr>
              <a:spLocks/>
            </p:cNvSpPr>
            <p:nvPr/>
          </p:nvSpPr>
          <p:spPr bwMode="auto">
            <a:xfrm>
              <a:off x="248" y="655"/>
              <a:ext cx="737" cy="210"/>
            </a:xfrm>
            <a:custGeom>
              <a:avLst/>
              <a:gdLst>
                <a:gd name="T0" fmla="*/ 80 w 1473"/>
                <a:gd name="T1" fmla="*/ 420 h 420"/>
                <a:gd name="T2" fmla="*/ 818 w 1473"/>
                <a:gd name="T3" fmla="*/ 313 h 420"/>
                <a:gd name="T4" fmla="*/ 1264 w 1473"/>
                <a:gd name="T5" fmla="*/ 103 h 420"/>
                <a:gd name="T6" fmla="*/ 1223 w 1473"/>
                <a:gd name="T7" fmla="*/ 80 h 420"/>
                <a:gd name="T8" fmla="*/ 1214 w 1473"/>
                <a:gd name="T9" fmla="*/ 80 h 420"/>
                <a:gd name="T10" fmla="*/ 1186 w 1473"/>
                <a:gd name="T11" fmla="*/ 78 h 420"/>
                <a:gd name="T12" fmla="*/ 1146 w 1473"/>
                <a:gd name="T13" fmla="*/ 75 h 420"/>
                <a:gd name="T14" fmla="*/ 1095 w 1473"/>
                <a:gd name="T15" fmla="*/ 71 h 420"/>
                <a:gd name="T16" fmla="*/ 1038 w 1473"/>
                <a:gd name="T17" fmla="*/ 63 h 420"/>
                <a:gd name="T18" fmla="*/ 977 w 1473"/>
                <a:gd name="T19" fmla="*/ 53 h 420"/>
                <a:gd name="T20" fmla="*/ 916 w 1473"/>
                <a:gd name="T21" fmla="*/ 40 h 420"/>
                <a:gd name="T22" fmla="*/ 857 w 1473"/>
                <a:gd name="T23" fmla="*/ 24 h 420"/>
                <a:gd name="T24" fmla="*/ 805 w 1473"/>
                <a:gd name="T25" fmla="*/ 9 h 420"/>
                <a:gd name="T26" fmla="*/ 764 w 1473"/>
                <a:gd name="T27" fmla="*/ 2 h 420"/>
                <a:gd name="T28" fmla="*/ 728 w 1473"/>
                <a:gd name="T29" fmla="*/ 0 h 420"/>
                <a:gd name="T30" fmla="*/ 700 w 1473"/>
                <a:gd name="T31" fmla="*/ 5 h 420"/>
                <a:gd name="T32" fmla="*/ 678 w 1473"/>
                <a:gd name="T33" fmla="*/ 17 h 420"/>
                <a:gd name="T34" fmla="*/ 660 w 1473"/>
                <a:gd name="T35" fmla="*/ 33 h 420"/>
                <a:gd name="T36" fmla="*/ 646 w 1473"/>
                <a:gd name="T37" fmla="*/ 53 h 420"/>
                <a:gd name="T38" fmla="*/ 635 w 1473"/>
                <a:gd name="T39" fmla="*/ 78 h 420"/>
                <a:gd name="T40" fmla="*/ 628 w 1473"/>
                <a:gd name="T41" fmla="*/ 92 h 420"/>
                <a:gd name="T42" fmla="*/ 623 w 1473"/>
                <a:gd name="T43" fmla="*/ 86 h 420"/>
                <a:gd name="T44" fmla="*/ 616 w 1473"/>
                <a:gd name="T45" fmla="*/ 68 h 420"/>
                <a:gd name="T46" fmla="*/ 598 w 1473"/>
                <a:gd name="T47" fmla="*/ 47 h 420"/>
                <a:gd name="T48" fmla="*/ 563 w 1473"/>
                <a:gd name="T49" fmla="*/ 28 h 420"/>
                <a:gd name="T50" fmla="*/ 505 w 1473"/>
                <a:gd name="T51" fmla="*/ 20 h 420"/>
                <a:gd name="T52" fmla="*/ 418 w 1473"/>
                <a:gd name="T53" fmla="*/ 30 h 420"/>
                <a:gd name="T54" fmla="*/ 293 w 1473"/>
                <a:gd name="T55" fmla="*/ 66 h 420"/>
                <a:gd name="T56" fmla="*/ 257 w 1473"/>
                <a:gd name="T57" fmla="*/ 79 h 420"/>
                <a:gd name="T58" fmla="*/ 200 w 1473"/>
                <a:gd name="T59" fmla="*/ 98 h 420"/>
                <a:gd name="T60" fmla="*/ 148 w 1473"/>
                <a:gd name="T61" fmla="*/ 116 h 420"/>
                <a:gd name="T62" fmla="*/ 126 w 1473"/>
                <a:gd name="T63" fmla="*/ 124 h 420"/>
                <a:gd name="T64" fmla="*/ 0 w 1473"/>
                <a:gd name="T65" fmla="*/ 159 h 420"/>
                <a:gd name="T66" fmla="*/ 0 w 1473"/>
                <a:gd name="T67" fmla="*/ 0 h 420"/>
                <a:gd name="T68" fmla="*/ 1473 w 1473"/>
                <a:gd name="T69" fmla="*/ 42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T66" t="T67" r="T68" b="T69"/>
              <a:pathLst>
                <a:path w="1473" h="420">
                  <a:moveTo>
                    <a:pt x="0" y="159"/>
                  </a:moveTo>
                  <a:lnTo>
                    <a:pt x="80" y="420"/>
                  </a:lnTo>
                  <a:lnTo>
                    <a:pt x="795" y="358"/>
                  </a:lnTo>
                  <a:lnTo>
                    <a:pt x="818" y="313"/>
                  </a:lnTo>
                  <a:lnTo>
                    <a:pt x="1473" y="338"/>
                  </a:lnTo>
                  <a:lnTo>
                    <a:pt x="1264" y="103"/>
                  </a:lnTo>
                  <a:lnTo>
                    <a:pt x="1229" y="96"/>
                  </a:lnTo>
                  <a:lnTo>
                    <a:pt x="1223" y="80"/>
                  </a:lnTo>
                  <a:lnTo>
                    <a:pt x="1221" y="80"/>
                  </a:lnTo>
                  <a:lnTo>
                    <a:pt x="1214" y="80"/>
                  </a:lnTo>
                  <a:lnTo>
                    <a:pt x="1203" y="79"/>
                  </a:lnTo>
                  <a:lnTo>
                    <a:pt x="1186" y="78"/>
                  </a:lnTo>
                  <a:lnTo>
                    <a:pt x="1168" y="77"/>
                  </a:lnTo>
                  <a:lnTo>
                    <a:pt x="1146" y="75"/>
                  </a:lnTo>
                  <a:lnTo>
                    <a:pt x="1122" y="73"/>
                  </a:lnTo>
                  <a:lnTo>
                    <a:pt x="1095" y="71"/>
                  </a:lnTo>
                  <a:lnTo>
                    <a:pt x="1068" y="67"/>
                  </a:lnTo>
                  <a:lnTo>
                    <a:pt x="1038" y="63"/>
                  </a:lnTo>
                  <a:lnTo>
                    <a:pt x="1008" y="58"/>
                  </a:lnTo>
                  <a:lnTo>
                    <a:pt x="977" y="53"/>
                  </a:lnTo>
                  <a:lnTo>
                    <a:pt x="946" y="47"/>
                  </a:lnTo>
                  <a:lnTo>
                    <a:pt x="916" y="40"/>
                  </a:lnTo>
                  <a:lnTo>
                    <a:pt x="886" y="33"/>
                  </a:lnTo>
                  <a:lnTo>
                    <a:pt x="857" y="24"/>
                  </a:lnTo>
                  <a:lnTo>
                    <a:pt x="830" y="15"/>
                  </a:lnTo>
                  <a:lnTo>
                    <a:pt x="805" y="9"/>
                  </a:lnTo>
                  <a:lnTo>
                    <a:pt x="783" y="4"/>
                  </a:lnTo>
                  <a:lnTo>
                    <a:pt x="764" y="2"/>
                  </a:lnTo>
                  <a:lnTo>
                    <a:pt x="745" y="0"/>
                  </a:lnTo>
                  <a:lnTo>
                    <a:pt x="728" y="0"/>
                  </a:lnTo>
                  <a:lnTo>
                    <a:pt x="714" y="3"/>
                  </a:lnTo>
                  <a:lnTo>
                    <a:pt x="700" y="5"/>
                  </a:lnTo>
                  <a:lnTo>
                    <a:pt x="689" y="11"/>
                  </a:lnTo>
                  <a:lnTo>
                    <a:pt x="678" y="17"/>
                  </a:lnTo>
                  <a:lnTo>
                    <a:pt x="669" y="24"/>
                  </a:lnTo>
                  <a:lnTo>
                    <a:pt x="660" y="33"/>
                  </a:lnTo>
                  <a:lnTo>
                    <a:pt x="653" y="42"/>
                  </a:lnTo>
                  <a:lnTo>
                    <a:pt x="646" y="53"/>
                  </a:lnTo>
                  <a:lnTo>
                    <a:pt x="640" y="65"/>
                  </a:lnTo>
                  <a:lnTo>
                    <a:pt x="635" y="78"/>
                  </a:lnTo>
                  <a:lnTo>
                    <a:pt x="630" y="88"/>
                  </a:lnTo>
                  <a:lnTo>
                    <a:pt x="628" y="92"/>
                  </a:lnTo>
                  <a:lnTo>
                    <a:pt x="625" y="92"/>
                  </a:lnTo>
                  <a:lnTo>
                    <a:pt x="623" y="86"/>
                  </a:lnTo>
                  <a:lnTo>
                    <a:pt x="621" y="79"/>
                  </a:lnTo>
                  <a:lnTo>
                    <a:pt x="616" y="68"/>
                  </a:lnTo>
                  <a:lnTo>
                    <a:pt x="608" y="58"/>
                  </a:lnTo>
                  <a:lnTo>
                    <a:pt x="598" y="47"/>
                  </a:lnTo>
                  <a:lnTo>
                    <a:pt x="583" y="36"/>
                  </a:lnTo>
                  <a:lnTo>
                    <a:pt x="563" y="28"/>
                  </a:lnTo>
                  <a:lnTo>
                    <a:pt x="538" y="22"/>
                  </a:lnTo>
                  <a:lnTo>
                    <a:pt x="505" y="20"/>
                  </a:lnTo>
                  <a:lnTo>
                    <a:pt x="466" y="22"/>
                  </a:lnTo>
                  <a:lnTo>
                    <a:pt x="418" y="30"/>
                  </a:lnTo>
                  <a:lnTo>
                    <a:pt x="360" y="44"/>
                  </a:lnTo>
                  <a:lnTo>
                    <a:pt x="293" y="66"/>
                  </a:lnTo>
                  <a:lnTo>
                    <a:pt x="278" y="71"/>
                  </a:lnTo>
                  <a:lnTo>
                    <a:pt x="257" y="79"/>
                  </a:lnTo>
                  <a:lnTo>
                    <a:pt x="229" y="88"/>
                  </a:lnTo>
                  <a:lnTo>
                    <a:pt x="200" y="98"/>
                  </a:lnTo>
                  <a:lnTo>
                    <a:pt x="172" y="108"/>
                  </a:lnTo>
                  <a:lnTo>
                    <a:pt x="148" y="116"/>
                  </a:lnTo>
                  <a:lnTo>
                    <a:pt x="132" y="121"/>
                  </a:lnTo>
                  <a:lnTo>
                    <a:pt x="126" y="124"/>
                  </a:lnTo>
                  <a:lnTo>
                    <a:pt x="108" y="148"/>
                  </a:lnTo>
                  <a:lnTo>
                    <a:pt x="0" y="1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3" name="Freeform 14"/>
            <p:cNvSpPr>
              <a:spLocks/>
            </p:cNvSpPr>
            <p:nvPr/>
          </p:nvSpPr>
          <p:spPr bwMode="auto">
            <a:xfrm>
              <a:off x="374" y="58"/>
              <a:ext cx="274" cy="374"/>
            </a:xfrm>
            <a:custGeom>
              <a:avLst/>
              <a:gdLst>
                <a:gd name="T0" fmla="*/ 203 w 547"/>
                <a:gd name="T1" fmla="*/ 19 h 746"/>
                <a:gd name="T2" fmla="*/ 183 w 547"/>
                <a:gd name="T3" fmla="*/ 77 h 746"/>
                <a:gd name="T4" fmla="*/ 177 w 547"/>
                <a:gd name="T5" fmla="*/ 101 h 746"/>
                <a:gd name="T6" fmla="*/ 144 w 547"/>
                <a:gd name="T7" fmla="*/ 60 h 746"/>
                <a:gd name="T8" fmla="*/ 124 w 547"/>
                <a:gd name="T9" fmla="*/ 127 h 746"/>
                <a:gd name="T10" fmla="*/ 123 w 547"/>
                <a:gd name="T11" fmla="*/ 162 h 746"/>
                <a:gd name="T12" fmla="*/ 101 w 547"/>
                <a:gd name="T13" fmla="*/ 136 h 746"/>
                <a:gd name="T14" fmla="*/ 94 w 547"/>
                <a:gd name="T15" fmla="*/ 176 h 746"/>
                <a:gd name="T16" fmla="*/ 102 w 547"/>
                <a:gd name="T17" fmla="*/ 207 h 746"/>
                <a:gd name="T18" fmla="*/ 69 w 547"/>
                <a:gd name="T19" fmla="*/ 198 h 746"/>
                <a:gd name="T20" fmla="*/ 61 w 547"/>
                <a:gd name="T21" fmla="*/ 234 h 746"/>
                <a:gd name="T22" fmla="*/ 89 w 547"/>
                <a:gd name="T23" fmla="*/ 295 h 746"/>
                <a:gd name="T24" fmla="*/ 72 w 547"/>
                <a:gd name="T25" fmla="*/ 303 h 746"/>
                <a:gd name="T26" fmla="*/ 40 w 547"/>
                <a:gd name="T27" fmla="*/ 271 h 746"/>
                <a:gd name="T28" fmla="*/ 22 w 547"/>
                <a:gd name="T29" fmla="*/ 263 h 746"/>
                <a:gd name="T30" fmla="*/ 8 w 547"/>
                <a:gd name="T31" fmla="*/ 331 h 746"/>
                <a:gd name="T32" fmla="*/ 30 w 547"/>
                <a:gd name="T33" fmla="*/ 364 h 746"/>
                <a:gd name="T34" fmla="*/ 59 w 547"/>
                <a:gd name="T35" fmla="*/ 387 h 746"/>
                <a:gd name="T36" fmla="*/ 97 w 547"/>
                <a:gd name="T37" fmla="*/ 404 h 746"/>
                <a:gd name="T38" fmla="*/ 117 w 547"/>
                <a:gd name="T39" fmla="*/ 445 h 746"/>
                <a:gd name="T40" fmla="*/ 127 w 547"/>
                <a:gd name="T41" fmla="*/ 470 h 746"/>
                <a:gd name="T42" fmla="*/ 151 w 547"/>
                <a:gd name="T43" fmla="*/ 517 h 746"/>
                <a:gd name="T44" fmla="*/ 176 w 547"/>
                <a:gd name="T45" fmla="*/ 590 h 746"/>
                <a:gd name="T46" fmla="*/ 236 w 547"/>
                <a:gd name="T47" fmla="*/ 722 h 746"/>
                <a:gd name="T48" fmla="*/ 299 w 547"/>
                <a:gd name="T49" fmla="*/ 740 h 746"/>
                <a:gd name="T50" fmla="*/ 348 w 547"/>
                <a:gd name="T51" fmla="*/ 746 h 746"/>
                <a:gd name="T52" fmla="*/ 395 w 547"/>
                <a:gd name="T53" fmla="*/ 730 h 746"/>
                <a:gd name="T54" fmla="*/ 440 w 547"/>
                <a:gd name="T55" fmla="*/ 668 h 746"/>
                <a:gd name="T56" fmla="*/ 473 w 547"/>
                <a:gd name="T57" fmla="*/ 554 h 746"/>
                <a:gd name="T58" fmla="*/ 468 w 547"/>
                <a:gd name="T59" fmla="*/ 495 h 746"/>
                <a:gd name="T60" fmla="*/ 476 w 547"/>
                <a:gd name="T61" fmla="*/ 393 h 746"/>
                <a:gd name="T62" fmla="*/ 487 w 547"/>
                <a:gd name="T63" fmla="*/ 364 h 746"/>
                <a:gd name="T64" fmla="*/ 510 w 547"/>
                <a:gd name="T65" fmla="*/ 356 h 746"/>
                <a:gd name="T66" fmla="*/ 538 w 547"/>
                <a:gd name="T67" fmla="*/ 310 h 746"/>
                <a:gd name="T68" fmla="*/ 546 w 547"/>
                <a:gd name="T69" fmla="*/ 243 h 746"/>
                <a:gd name="T70" fmla="*/ 528 w 547"/>
                <a:gd name="T71" fmla="*/ 229 h 746"/>
                <a:gd name="T72" fmla="*/ 503 w 547"/>
                <a:gd name="T73" fmla="*/ 230 h 746"/>
                <a:gd name="T74" fmla="*/ 486 w 547"/>
                <a:gd name="T75" fmla="*/ 258 h 746"/>
                <a:gd name="T76" fmla="*/ 466 w 547"/>
                <a:gd name="T77" fmla="*/ 220 h 746"/>
                <a:gd name="T78" fmla="*/ 460 w 547"/>
                <a:gd name="T79" fmla="*/ 160 h 746"/>
                <a:gd name="T80" fmla="*/ 437 w 547"/>
                <a:gd name="T81" fmla="*/ 114 h 746"/>
                <a:gd name="T82" fmla="*/ 411 w 547"/>
                <a:gd name="T83" fmla="*/ 91 h 746"/>
                <a:gd name="T84" fmla="*/ 407 w 547"/>
                <a:gd name="T85" fmla="*/ 102 h 746"/>
                <a:gd name="T86" fmla="*/ 409 w 547"/>
                <a:gd name="T87" fmla="*/ 121 h 746"/>
                <a:gd name="T88" fmla="*/ 375 w 547"/>
                <a:gd name="T89" fmla="*/ 86 h 746"/>
                <a:gd name="T90" fmla="*/ 364 w 547"/>
                <a:gd name="T91" fmla="*/ 77 h 746"/>
                <a:gd name="T92" fmla="*/ 364 w 547"/>
                <a:gd name="T93" fmla="*/ 110 h 746"/>
                <a:gd name="T94" fmla="*/ 310 w 547"/>
                <a:gd name="T95" fmla="*/ 101 h 746"/>
                <a:gd name="T96" fmla="*/ 279 w 547"/>
                <a:gd name="T97" fmla="*/ 47 h 746"/>
                <a:gd name="T98" fmla="*/ 256 w 547"/>
                <a:gd name="T99" fmla="*/ 30 h 746"/>
                <a:gd name="T100" fmla="*/ 242 w 547"/>
                <a:gd name="T101" fmla="*/ 66 h 746"/>
                <a:gd name="T102" fmla="*/ 218 w 547"/>
                <a:gd name="T103" fmla="*/ 18 h 746"/>
                <a:gd name="T104" fmla="*/ 0 w 547"/>
                <a:gd name="T105" fmla="*/ 0 h 746"/>
                <a:gd name="T106" fmla="*/ 547 w 547"/>
                <a:gd name="T107" fmla="*/ 746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T104" t="T105" r="T106" b="T107"/>
              <a:pathLst>
                <a:path w="547" h="746">
                  <a:moveTo>
                    <a:pt x="215" y="0"/>
                  </a:moveTo>
                  <a:lnTo>
                    <a:pt x="213" y="2"/>
                  </a:lnTo>
                  <a:lnTo>
                    <a:pt x="208" y="9"/>
                  </a:lnTo>
                  <a:lnTo>
                    <a:pt x="203" y="19"/>
                  </a:lnTo>
                  <a:lnTo>
                    <a:pt x="196" y="32"/>
                  </a:lnTo>
                  <a:lnTo>
                    <a:pt x="189" y="46"/>
                  </a:lnTo>
                  <a:lnTo>
                    <a:pt x="184" y="62"/>
                  </a:lnTo>
                  <a:lnTo>
                    <a:pt x="183" y="77"/>
                  </a:lnTo>
                  <a:lnTo>
                    <a:pt x="186" y="92"/>
                  </a:lnTo>
                  <a:lnTo>
                    <a:pt x="189" y="102"/>
                  </a:lnTo>
                  <a:lnTo>
                    <a:pt x="185" y="105"/>
                  </a:lnTo>
                  <a:lnTo>
                    <a:pt x="177" y="101"/>
                  </a:lnTo>
                  <a:lnTo>
                    <a:pt x="168" y="93"/>
                  </a:lnTo>
                  <a:lnTo>
                    <a:pt x="159" y="83"/>
                  </a:lnTo>
                  <a:lnTo>
                    <a:pt x="150" y="71"/>
                  </a:lnTo>
                  <a:lnTo>
                    <a:pt x="144" y="60"/>
                  </a:lnTo>
                  <a:lnTo>
                    <a:pt x="143" y="52"/>
                  </a:lnTo>
                  <a:lnTo>
                    <a:pt x="139" y="57"/>
                  </a:lnTo>
                  <a:lnTo>
                    <a:pt x="131" y="87"/>
                  </a:lnTo>
                  <a:lnTo>
                    <a:pt x="124" y="127"/>
                  </a:lnTo>
                  <a:lnTo>
                    <a:pt x="127" y="157"/>
                  </a:lnTo>
                  <a:lnTo>
                    <a:pt x="129" y="163"/>
                  </a:lnTo>
                  <a:lnTo>
                    <a:pt x="128" y="166"/>
                  </a:lnTo>
                  <a:lnTo>
                    <a:pt x="123" y="162"/>
                  </a:lnTo>
                  <a:lnTo>
                    <a:pt x="117" y="158"/>
                  </a:lnTo>
                  <a:lnTo>
                    <a:pt x="112" y="150"/>
                  </a:lnTo>
                  <a:lnTo>
                    <a:pt x="106" y="143"/>
                  </a:lnTo>
                  <a:lnTo>
                    <a:pt x="101" y="136"/>
                  </a:lnTo>
                  <a:lnTo>
                    <a:pt x="99" y="131"/>
                  </a:lnTo>
                  <a:lnTo>
                    <a:pt x="97" y="135"/>
                  </a:lnTo>
                  <a:lnTo>
                    <a:pt x="93" y="152"/>
                  </a:lnTo>
                  <a:lnTo>
                    <a:pt x="94" y="176"/>
                  </a:lnTo>
                  <a:lnTo>
                    <a:pt x="105" y="198"/>
                  </a:lnTo>
                  <a:lnTo>
                    <a:pt x="109" y="205"/>
                  </a:lnTo>
                  <a:lnTo>
                    <a:pt x="108" y="207"/>
                  </a:lnTo>
                  <a:lnTo>
                    <a:pt x="102" y="207"/>
                  </a:lnTo>
                  <a:lnTo>
                    <a:pt x="94" y="206"/>
                  </a:lnTo>
                  <a:lnTo>
                    <a:pt x="84" y="204"/>
                  </a:lnTo>
                  <a:lnTo>
                    <a:pt x="76" y="200"/>
                  </a:lnTo>
                  <a:lnTo>
                    <a:pt x="69" y="198"/>
                  </a:lnTo>
                  <a:lnTo>
                    <a:pt x="67" y="197"/>
                  </a:lnTo>
                  <a:lnTo>
                    <a:pt x="64" y="203"/>
                  </a:lnTo>
                  <a:lnTo>
                    <a:pt x="61" y="215"/>
                  </a:lnTo>
                  <a:lnTo>
                    <a:pt x="61" y="234"/>
                  </a:lnTo>
                  <a:lnTo>
                    <a:pt x="68" y="252"/>
                  </a:lnTo>
                  <a:lnTo>
                    <a:pt x="78" y="268"/>
                  </a:lnTo>
                  <a:lnTo>
                    <a:pt x="85" y="282"/>
                  </a:lnTo>
                  <a:lnTo>
                    <a:pt x="89" y="295"/>
                  </a:lnTo>
                  <a:lnTo>
                    <a:pt x="87" y="306"/>
                  </a:lnTo>
                  <a:lnTo>
                    <a:pt x="84" y="310"/>
                  </a:lnTo>
                  <a:lnTo>
                    <a:pt x="79" y="307"/>
                  </a:lnTo>
                  <a:lnTo>
                    <a:pt x="72" y="303"/>
                  </a:lnTo>
                  <a:lnTo>
                    <a:pt x="66" y="295"/>
                  </a:lnTo>
                  <a:lnTo>
                    <a:pt x="57" y="287"/>
                  </a:lnTo>
                  <a:lnTo>
                    <a:pt x="48" y="278"/>
                  </a:lnTo>
                  <a:lnTo>
                    <a:pt x="40" y="271"/>
                  </a:lnTo>
                  <a:lnTo>
                    <a:pt x="31" y="266"/>
                  </a:lnTo>
                  <a:lnTo>
                    <a:pt x="24" y="263"/>
                  </a:lnTo>
                  <a:lnTo>
                    <a:pt x="24" y="261"/>
                  </a:lnTo>
                  <a:lnTo>
                    <a:pt x="22" y="263"/>
                  </a:lnTo>
                  <a:lnTo>
                    <a:pt x="10" y="267"/>
                  </a:lnTo>
                  <a:lnTo>
                    <a:pt x="0" y="281"/>
                  </a:lnTo>
                  <a:lnTo>
                    <a:pt x="1" y="305"/>
                  </a:lnTo>
                  <a:lnTo>
                    <a:pt x="8" y="331"/>
                  </a:lnTo>
                  <a:lnTo>
                    <a:pt x="16" y="345"/>
                  </a:lnTo>
                  <a:lnTo>
                    <a:pt x="19" y="350"/>
                  </a:lnTo>
                  <a:lnTo>
                    <a:pt x="24" y="357"/>
                  </a:lnTo>
                  <a:lnTo>
                    <a:pt x="30" y="364"/>
                  </a:lnTo>
                  <a:lnTo>
                    <a:pt x="37" y="372"/>
                  </a:lnTo>
                  <a:lnTo>
                    <a:pt x="44" y="379"/>
                  </a:lnTo>
                  <a:lnTo>
                    <a:pt x="52" y="385"/>
                  </a:lnTo>
                  <a:lnTo>
                    <a:pt x="59" y="387"/>
                  </a:lnTo>
                  <a:lnTo>
                    <a:pt x="66" y="387"/>
                  </a:lnTo>
                  <a:lnTo>
                    <a:pt x="77" y="387"/>
                  </a:lnTo>
                  <a:lnTo>
                    <a:pt x="87" y="394"/>
                  </a:lnTo>
                  <a:lnTo>
                    <a:pt x="97" y="404"/>
                  </a:lnTo>
                  <a:lnTo>
                    <a:pt x="105" y="416"/>
                  </a:lnTo>
                  <a:lnTo>
                    <a:pt x="110" y="428"/>
                  </a:lnTo>
                  <a:lnTo>
                    <a:pt x="115" y="439"/>
                  </a:lnTo>
                  <a:lnTo>
                    <a:pt x="117" y="445"/>
                  </a:lnTo>
                  <a:lnTo>
                    <a:pt x="119" y="449"/>
                  </a:lnTo>
                  <a:lnTo>
                    <a:pt x="122" y="458"/>
                  </a:lnTo>
                  <a:lnTo>
                    <a:pt x="127" y="470"/>
                  </a:lnTo>
                  <a:lnTo>
                    <a:pt x="132" y="483"/>
                  </a:lnTo>
                  <a:lnTo>
                    <a:pt x="139" y="495"/>
                  </a:lnTo>
                  <a:lnTo>
                    <a:pt x="145" y="508"/>
                  </a:lnTo>
                  <a:lnTo>
                    <a:pt x="151" y="517"/>
                  </a:lnTo>
                  <a:lnTo>
                    <a:pt x="157" y="522"/>
                  </a:lnTo>
                  <a:lnTo>
                    <a:pt x="162" y="532"/>
                  </a:lnTo>
                  <a:lnTo>
                    <a:pt x="168" y="556"/>
                  </a:lnTo>
                  <a:lnTo>
                    <a:pt x="176" y="590"/>
                  </a:lnTo>
                  <a:lnTo>
                    <a:pt x="186" y="627"/>
                  </a:lnTo>
                  <a:lnTo>
                    <a:pt x="200" y="665"/>
                  </a:lnTo>
                  <a:lnTo>
                    <a:pt x="216" y="698"/>
                  </a:lnTo>
                  <a:lnTo>
                    <a:pt x="236" y="722"/>
                  </a:lnTo>
                  <a:lnTo>
                    <a:pt x="260" y="733"/>
                  </a:lnTo>
                  <a:lnTo>
                    <a:pt x="274" y="735"/>
                  </a:lnTo>
                  <a:lnTo>
                    <a:pt x="287" y="737"/>
                  </a:lnTo>
                  <a:lnTo>
                    <a:pt x="299" y="740"/>
                  </a:lnTo>
                  <a:lnTo>
                    <a:pt x="312" y="743"/>
                  </a:lnTo>
                  <a:lnTo>
                    <a:pt x="325" y="745"/>
                  </a:lnTo>
                  <a:lnTo>
                    <a:pt x="336" y="746"/>
                  </a:lnTo>
                  <a:lnTo>
                    <a:pt x="348" y="746"/>
                  </a:lnTo>
                  <a:lnTo>
                    <a:pt x="360" y="745"/>
                  </a:lnTo>
                  <a:lnTo>
                    <a:pt x="372" y="743"/>
                  </a:lnTo>
                  <a:lnTo>
                    <a:pt x="384" y="737"/>
                  </a:lnTo>
                  <a:lnTo>
                    <a:pt x="395" y="730"/>
                  </a:lnTo>
                  <a:lnTo>
                    <a:pt x="407" y="720"/>
                  </a:lnTo>
                  <a:lnTo>
                    <a:pt x="418" y="706"/>
                  </a:lnTo>
                  <a:lnTo>
                    <a:pt x="428" y="689"/>
                  </a:lnTo>
                  <a:lnTo>
                    <a:pt x="440" y="668"/>
                  </a:lnTo>
                  <a:lnTo>
                    <a:pt x="452" y="643"/>
                  </a:lnTo>
                  <a:lnTo>
                    <a:pt x="465" y="602"/>
                  </a:lnTo>
                  <a:lnTo>
                    <a:pt x="472" y="572"/>
                  </a:lnTo>
                  <a:lnTo>
                    <a:pt x="473" y="554"/>
                  </a:lnTo>
                  <a:lnTo>
                    <a:pt x="473" y="548"/>
                  </a:lnTo>
                  <a:lnTo>
                    <a:pt x="473" y="539"/>
                  </a:lnTo>
                  <a:lnTo>
                    <a:pt x="471" y="518"/>
                  </a:lnTo>
                  <a:lnTo>
                    <a:pt x="468" y="495"/>
                  </a:lnTo>
                  <a:lnTo>
                    <a:pt x="462" y="480"/>
                  </a:lnTo>
                  <a:lnTo>
                    <a:pt x="460" y="462"/>
                  </a:lnTo>
                  <a:lnTo>
                    <a:pt x="466" y="428"/>
                  </a:lnTo>
                  <a:lnTo>
                    <a:pt x="476" y="393"/>
                  </a:lnTo>
                  <a:lnTo>
                    <a:pt x="480" y="364"/>
                  </a:lnTo>
                  <a:lnTo>
                    <a:pt x="481" y="364"/>
                  </a:lnTo>
                  <a:lnTo>
                    <a:pt x="484" y="364"/>
                  </a:lnTo>
                  <a:lnTo>
                    <a:pt x="487" y="364"/>
                  </a:lnTo>
                  <a:lnTo>
                    <a:pt x="492" y="363"/>
                  </a:lnTo>
                  <a:lnTo>
                    <a:pt x="496" y="362"/>
                  </a:lnTo>
                  <a:lnTo>
                    <a:pt x="503" y="359"/>
                  </a:lnTo>
                  <a:lnTo>
                    <a:pt x="510" y="356"/>
                  </a:lnTo>
                  <a:lnTo>
                    <a:pt x="517" y="351"/>
                  </a:lnTo>
                  <a:lnTo>
                    <a:pt x="524" y="342"/>
                  </a:lnTo>
                  <a:lnTo>
                    <a:pt x="531" y="327"/>
                  </a:lnTo>
                  <a:lnTo>
                    <a:pt x="538" y="310"/>
                  </a:lnTo>
                  <a:lnTo>
                    <a:pt x="543" y="290"/>
                  </a:lnTo>
                  <a:lnTo>
                    <a:pt x="546" y="272"/>
                  </a:lnTo>
                  <a:lnTo>
                    <a:pt x="547" y="254"/>
                  </a:lnTo>
                  <a:lnTo>
                    <a:pt x="546" y="243"/>
                  </a:lnTo>
                  <a:lnTo>
                    <a:pt x="543" y="236"/>
                  </a:lnTo>
                  <a:lnTo>
                    <a:pt x="538" y="234"/>
                  </a:lnTo>
                  <a:lnTo>
                    <a:pt x="532" y="231"/>
                  </a:lnTo>
                  <a:lnTo>
                    <a:pt x="528" y="229"/>
                  </a:lnTo>
                  <a:lnTo>
                    <a:pt x="522" y="228"/>
                  </a:lnTo>
                  <a:lnTo>
                    <a:pt x="516" y="228"/>
                  </a:lnTo>
                  <a:lnTo>
                    <a:pt x="510" y="229"/>
                  </a:lnTo>
                  <a:lnTo>
                    <a:pt x="503" y="230"/>
                  </a:lnTo>
                  <a:lnTo>
                    <a:pt x="496" y="234"/>
                  </a:lnTo>
                  <a:lnTo>
                    <a:pt x="487" y="242"/>
                  </a:lnTo>
                  <a:lnTo>
                    <a:pt x="485" y="251"/>
                  </a:lnTo>
                  <a:lnTo>
                    <a:pt x="486" y="258"/>
                  </a:lnTo>
                  <a:lnTo>
                    <a:pt x="487" y="260"/>
                  </a:lnTo>
                  <a:lnTo>
                    <a:pt x="475" y="237"/>
                  </a:lnTo>
                  <a:lnTo>
                    <a:pt x="472" y="233"/>
                  </a:lnTo>
                  <a:lnTo>
                    <a:pt x="466" y="220"/>
                  </a:lnTo>
                  <a:lnTo>
                    <a:pt x="461" y="206"/>
                  </a:lnTo>
                  <a:lnTo>
                    <a:pt x="457" y="197"/>
                  </a:lnTo>
                  <a:lnTo>
                    <a:pt x="457" y="183"/>
                  </a:lnTo>
                  <a:lnTo>
                    <a:pt x="460" y="160"/>
                  </a:lnTo>
                  <a:lnTo>
                    <a:pt x="457" y="138"/>
                  </a:lnTo>
                  <a:lnTo>
                    <a:pt x="450" y="124"/>
                  </a:lnTo>
                  <a:lnTo>
                    <a:pt x="443" y="120"/>
                  </a:lnTo>
                  <a:lnTo>
                    <a:pt x="437" y="114"/>
                  </a:lnTo>
                  <a:lnTo>
                    <a:pt x="430" y="108"/>
                  </a:lnTo>
                  <a:lnTo>
                    <a:pt x="423" y="101"/>
                  </a:lnTo>
                  <a:lnTo>
                    <a:pt x="416" y="95"/>
                  </a:lnTo>
                  <a:lnTo>
                    <a:pt x="411" y="91"/>
                  </a:lnTo>
                  <a:lnTo>
                    <a:pt x="408" y="87"/>
                  </a:lnTo>
                  <a:lnTo>
                    <a:pt x="407" y="86"/>
                  </a:lnTo>
                  <a:lnTo>
                    <a:pt x="407" y="91"/>
                  </a:lnTo>
                  <a:lnTo>
                    <a:pt x="407" y="102"/>
                  </a:lnTo>
                  <a:lnTo>
                    <a:pt x="408" y="115"/>
                  </a:lnTo>
                  <a:lnTo>
                    <a:pt x="412" y="124"/>
                  </a:lnTo>
                  <a:lnTo>
                    <a:pt x="409" y="121"/>
                  </a:lnTo>
                  <a:lnTo>
                    <a:pt x="402" y="114"/>
                  </a:lnTo>
                  <a:lnTo>
                    <a:pt x="393" y="106"/>
                  </a:lnTo>
                  <a:lnTo>
                    <a:pt x="384" y="95"/>
                  </a:lnTo>
                  <a:lnTo>
                    <a:pt x="375" y="86"/>
                  </a:lnTo>
                  <a:lnTo>
                    <a:pt x="370" y="78"/>
                  </a:lnTo>
                  <a:lnTo>
                    <a:pt x="367" y="72"/>
                  </a:lnTo>
                  <a:lnTo>
                    <a:pt x="365" y="70"/>
                  </a:lnTo>
                  <a:lnTo>
                    <a:pt x="364" y="77"/>
                  </a:lnTo>
                  <a:lnTo>
                    <a:pt x="365" y="90"/>
                  </a:lnTo>
                  <a:lnTo>
                    <a:pt x="371" y="104"/>
                  </a:lnTo>
                  <a:lnTo>
                    <a:pt x="371" y="108"/>
                  </a:lnTo>
                  <a:lnTo>
                    <a:pt x="364" y="110"/>
                  </a:lnTo>
                  <a:lnTo>
                    <a:pt x="352" y="110"/>
                  </a:lnTo>
                  <a:lnTo>
                    <a:pt x="339" y="109"/>
                  </a:lnTo>
                  <a:lnTo>
                    <a:pt x="324" y="106"/>
                  </a:lnTo>
                  <a:lnTo>
                    <a:pt x="310" y="101"/>
                  </a:lnTo>
                  <a:lnTo>
                    <a:pt x="299" y="97"/>
                  </a:lnTo>
                  <a:lnTo>
                    <a:pt x="295" y="91"/>
                  </a:lnTo>
                  <a:lnTo>
                    <a:pt x="288" y="72"/>
                  </a:lnTo>
                  <a:lnTo>
                    <a:pt x="279" y="47"/>
                  </a:lnTo>
                  <a:lnTo>
                    <a:pt x="271" y="24"/>
                  </a:lnTo>
                  <a:lnTo>
                    <a:pt x="267" y="14"/>
                  </a:lnTo>
                  <a:lnTo>
                    <a:pt x="264" y="18"/>
                  </a:lnTo>
                  <a:lnTo>
                    <a:pt x="256" y="30"/>
                  </a:lnTo>
                  <a:lnTo>
                    <a:pt x="249" y="46"/>
                  </a:lnTo>
                  <a:lnTo>
                    <a:pt x="248" y="63"/>
                  </a:lnTo>
                  <a:lnTo>
                    <a:pt x="246" y="68"/>
                  </a:lnTo>
                  <a:lnTo>
                    <a:pt x="242" y="66"/>
                  </a:lnTo>
                  <a:lnTo>
                    <a:pt x="236" y="57"/>
                  </a:lnTo>
                  <a:lnTo>
                    <a:pt x="229" y="45"/>
                  </a:lnTo>
                  <a:lnTo>
                    <a:pt x="222" y="32"/>
                  </a:lnTo>
                  <a:lnTo>
                    <a:pt x="218" y="18"/>
                  </a:lnTo>
                  <a:lnTo>
                    <a:pt x="214" y="8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FFD6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4" name="Freeform 15"/>
            <p:cNvSpPr>
              <a:spLocks/>
            </p:cNvSpPr>
            <p:nvPr/>
          </p:nvSpPr>
          <p:spPr bwMode="auto">
            <a:xfrm>
              <a:off x="678" y="518"/>
              <a:ext cx="387" cy="163"/>
            </a:xfrm>
            <a:custGeom>
              <a:avLst/>
              <a:gdLst>
                <a:gd name="T0" fmla="*/ 126 w 774"/>
                <a:gd name="T1" fmla="*/ 191 h 327"/>
                <a:gd name="T2" fmla="*/ 101 w 774"/>
                <a:gd name="T3" fmla="*/ 196 h 327"/>
                <a:gd name="T4" fmla="*/ 80 w 774"/>
                <a:gd name="T5" fmla="*/ 201 h 327"/>
                <a:gd name="T6" fmla="*/ 70 w 774"/>
                <a:gd name="T7" fmla="*/ 226 h 327"/>
                <a:gd name="T8" fmla="*/ 74 w 774"/>
                <a:gd name="T9" fmla="*/ 266 h 327"/>
                <a:gd name="T10" fmla="*/ 70 w 774"/>
                <a:gd name="T11" fmla="*/ 293 h 327"/>
                <a:gd name="T12" fmla="*/ 50 w 774"/>
                <a:gd name="T13" fmla="*/ 295 h 327"/>
                <a:gd name="T14" fmla="*/ 25 w 774"/>
                <a:gd name="T15" fmla="*/ 289 h 327"/>
                <a:gd name="T16" fmla="*/ 6 w 774"/>
                <a:gd name="T17" fmla="*/ 251 h 327"/>
                <a:gd name="T18" fmla="*/ 1 w 774"/>
                <a:gd name="T19" fmla="*/ 213 h 327"/>
                <a:gd name="T20" fmla="*/ 12 w 774"/>
                <a:gd name="T21" fmla="*/ 145 h 327"/>
                <a:gd name="T22" fmla="*/ 55 w 774"/>
                <a:gd name="T23" fmla="*/ 128 h 327"/>
                <a:gd name="T24" fmla="*/ 128 w 774"/>
                <a:gd name="T25" fmla="*/ 110 h 327"/>
                <a:gd name="T26" fmla="*/ 163 w 774"/>
                <a:gd name="T27" fmla="*/ 105 h 327"/>
                <a:gd name="T28" fmla="*/ 182 w 774"/>
                <a:gd name="T29" fmla="*/ 112 h 327"/>
                <a:gd name="T30" fmla="*/ 199 w 774"/>
                <a:gd name="T31" fmla="*/ 122 h 327"/>
                <a:gd name="T32" fmla="*/ 218 w 774"/>
                <a:gd name="T33" fmla="*/ 140 h 327"/>
                <a:gd name="T34" fmla="*/ 251 w 774"/>
                <a:gd name="T35" fmla="*/ 165 h 327"/>
                <a:gd name="T36" fmla="*/ 278 w 774"/>
                <a:gd name="T37" fmla="*/ 179 h 327"/>
                <a:gd name="T38" fmla="*/ 303 w 774"/>
                <a:gd name="T39" fmla="*/ 183 h 327"/>
                <a:gd name="T40" fmla="*/ 339 w 774"/>
                <a:gd name="T41" fmla="*/ 188 h 327"/>
                <a:gd name="T42" fmla="*/ 370 w 774"/>
                <a:gd name="T43" fmla="*/ 182 h 327"/>
                <a:gd name="T44" fmla="*/ 409 w 774"/>
                <a:gd name="T45" fmla="*/ 166 h 327"/>
                <a:gd name="T46" fmla="*/ 438 w 774"/>
                <a:gd name="T47" fmla="*/ 152 h 327"/>
                <a:gd name="T48" fmla="*/ 449 w 774"/>
                <a:gd name="T49" fmla="*/ 131 h 327"/>
                <a:gd name="T50" fmla="*/ 494 w 774"/>
                <a:gd name="T51" fmla="*/ 61 h 327"/>
                <a:gd name="T52" fmla="*/ 567 w 774"/>
                <a:gd name="T53" fmla="*/ 2 h 327"/>
                <a:gd name="T54" fmla="*/ 612 w 774"/>
                <a:gd name="T55" fmla="*/ 4 h 327"/>
                <a:gd name="T56" fmla="*/ 659 w 774"/>
                <a:gd name="T57" fmla="*/ 29 h 327"/>
                <a:gd name="T58" fmla="*/ 702 w 774"/>
                <a:gd name="T59" fmla="*/ 63 h 327"/>
                <a:gd name="T60" fmla="*/ 736 w 774"/>
                <a:gd name="T61" fmla="*/ 98 h 327"/>
                <a:gd name="T62" fmla="*/ 754 w 774"/>
                <a:gd name="T63" fmla="*/ 119 h 327"/>
                <a:gd name="T64" fmla="*/ 761 w 774"/>
                <a:gd name="T65" fmla="*/ 129 h 327"/>
                <a:gd name="T66" fmla="*/ 773 w 774"/>
                <a:gd name="T67" fmla="*/ 167 h 327"/>
                <a:gd name="T68" fmla="*/ 765 w 774"/>
                <a:gd name="T69" fmla="*/ 206 h 327"/>
                <a:gd name="T70" fmla="*/ 725 w 774"/>
                <a:gd name="T71" fmla="*/ 225 h 327"/>
                <a:gd name="T72" fmla="*/ 650 w 774"/>
                <a:gd name="T73" fmla="*/ 248 h 327"/>
                <a:gd name="T74" fmla="*/ 561 w 774"/>
                <a:gd name="T75" fmla="*/ 270 h 327"/>
                <a:gd name="T76" fmla="*/ 481 w 774"/>
                <a:gd name="T77" fmla="*/ 287 h 327"/>
                <a:gd name="T78" fmla="*/ 426 w 774"/>
                <a:gd name="T79" fmla="*/ 296 h 327"/>
                <a:gd name="T80" fmla="*/ 392 w 774"/>
                <a:gd name="T81" fmla="*/ 303 h 327"/>
                <a:gd name="T82" fmla="*/ 342 w 774"/>
                <a:gd name="T83" fmla="*/ 315 h 327"/>
                <a:gd name="T84" fmla="*/ 305 w 774"/>
                <a:gd name="T85" fmla="*/ 309 h 327"/>
                <a:gd name="T86" fmla="*/ 282 w 774"/>
                <a:gd name="T87" fmla="*/ 300 h 327"/>
                <a:gd name="T88" fmla="*/ 251 w 774"/>
                <a:gd name="T89" fmla="*/ 289 h 327"/>
                <a:gd name="T90" fmla="*/ 235 w 774"/>
                <a:gd name="T91" fmla="*/ 277 h 327"/>
                <a:gd name="T92" fmla="*/ 218 w 774"/>
                <a:gd name="T93" fmla="*/ 282 h 327"/>
                <a:gd name="T94" fmla="*/ 199 w 774"/>
                <a:gd name="T95" fmla="*/ 293 h 327"/>
                <a:gd name="T96" fmla="*/ 189 w 774"/>
                <a:gd name="T97" fmla="*/ 311 h 327"/>
                <a:gd name="T98" fmla="*/ 130 w 774"/>
                <a:gd name="T99" fmla="*/ 318 h 327"/>
                <a:gd name="T100" fmla="*/ 120 w 774"/>
                <a:gd name="T101" fmla="*/ 311 h 327"/>
                <a:gd name="T102" fmla="*/ 104 w 774"/>
                <a:gd name="T103" fmla="*/ 311 h 327"/>
                <a:gd name="T104" fmla="*/ 78 w 774"/>
                <a:gd name="T105" fmla="*/ 304 h 327"/>
                <a:gd name="T106" fmla="*/ 77 w 774"/>
                <a:gd name="T107" fmla="*/ 281 h 327"/>
                <a:gd name="T108" fmla="*/ 120 w 774"/>
                <a:gd name="T109" fmla="*/ 218 h 327"/>
                <a:gd name="T110" fmla="*/ 161 w 774"/>
                <a:gd name="T111" fmla="*/ 159 h 327"/>
                <a:gd name="T112" fmla="*/ 0 w 774"/>
                <a:gd name="T113" fmla="*/ 0 h 327"/>
                <a:gd name="T114" fmla="*/ 774 w 774"/>
                <a:gd name="T115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T112" t="T113" r="T114" b="T115"/>
              <a:pathLst>
                <a:path w="774" h="327">
                  <a:moveTo>
                    <a:pt x="133" y="190"/>
                  </a:moveTo>
                  <a:lnTo>
                    <a:pt x="130" y="190"/>
                  </a:lnTo>
                  <a:lnTo>
                    <a:pt x="126" y="191"/>
                  </a:lnTo>
                  <a:lnTo>
                    <a:pt x="119" y="193"/>
                  </a:lnTo>
                  <a:lnTo>
                    <a:pt x="111" y="195"/>
                  </a:lnTo>
                  <a:lnTo>
                    <a:pt x="101" y="196"/>
                  </a:lnTo>
                  <a:lnTo>
                    <a:pt x="93" y="198"/>
                  </a:lnTo>
                  <a:lnTo>
                    <a:pt x="85" y="199"/>
                  </a:lnTo>
                  <a:lnTo>
                    <a:pt x="80" y="201"/>
                  </a:lnTo>
                  <a:lnTo>
                    <a:pt x="73" y="205"/>
                  </a:lnTo>
                  <a:lnTo>
                    <a:pt x="70" y="214"/>
                  </a:lnTo>
                  <a:lnTo>
                    <a:pt x="70" y="226"/>
                  </a:lnTo>
                  <a:lnTo>
                    <a:pt x="72" y="236"/>
                  </a:lnTo>
                  <a:lnTo>
                    <a:pt x="73" y="251"/>
                  </a:lnTo>
                  <a:lnTo>
                    <a:pt x="74" y="266"/>
                  </a:lnTo>
                  <a:lnTo>
                    <a:pt x="74" y="280"/>
                  </a:lnTo>
                  <a:lnTo>
                    <a:pt x="73" y="290"/>
                  </a:lnTo>
                  <a:lnTo>
                    <a:pt x="70" y="293"/>
                  </a:lnTo>
                  <a:lnTo>
                    <a:pt x="66" y="295"/>
                  </a:lnTo>
                  <a:lnTo>
                    <a:pt x="58" y="296"/>
                  </a:lnTo>
                  <a:lnTo>
                    <a:pt x="50" y="295"/>
                  </a:lnTo>
                  <a:lnTo>
                    <a:pt x="40" y="294"/>
                  </a:lnTo>
                  <a:lnTo>
                    <a:pt x="32" y="293"/>
                  </a:lnTo>
                  <a:lnTo>
                    <a:pt x="25" y="289"/>
                  </a:lnTo>
                  <a:lnTo>
                    <a:pt x="20" y="286"/>
                  </a:lnTo>
                  <a:lnTo>
                    <a:pt x="13" y="271"/>
                  </a:lnTo>
                  <a:lnTo>
                    <a:pt x="6" y="251"/>
                  </a:lnTo>
                  <a:lnTo>
                    <a:pt x="1" y="233"/>
                  </a:lnTo>
                  <a:lnTo>
                    <a:pt x="0" y="225"/>
                  </a:lnTo>
                  <a:lnTo>
                    <a:pt x="1" y="213"/>
                  </a:lnTo>
                  <a:lnTo>
                    <a:pt x="5" y="189"/>
                  </a:lnTo>
                  <a:lnTo>
                    <a:pt x="8" y="163"/>
                  </a:lnTo>
                  <a:lnTo>
                    <a:pt x="12" y="145"/>
                  </a:lnTo>
                  <a:lnTo>
                    <a:pt x="19" y="141"/>
                  </a:lnTo>
                  <a:lnTo>
                    <a:pt x="33" y="135"/>
                  </a:lnTo>
                  <a:lnTo>
                    <a:pt x="55" y="128"/>
                  </a:lnTo>
                  <a:lnTo>
                    <a:pt x="80" y="121"/>
                  </a:lnTo>
                  <a:lnTo>
                    <a:pt x="105" y="115"/>
                  </a:lnTo>
                  <a:lnTo>
                    <a:pt x="128" y="110"/>
                  </a:lnTo>
                  <a:lnTo>
                    <a:pt x="146" y="106"/>
                  </a:lnTo>
                  <a:lnTo>
                    <a:pt x="157" y="105"/>
                  </a:lnTo>
                  <a:lnTo>
                    <a:pt x="163" y="105"/>
                  </a:lnTo>
                  <a:lnTo>
                    <a:pt x="169" y="107"/>
                  </a:lnTo>
                  <a:lnTo>
                    <a:pt x="175" y="108"/>
                  </a:lnTo>
                  <a:lnTo>
                    <a:pt x="182" y="112"/>
                  </a:lnTo>
                  <a:lnTo>
                    <a:pt x="189" y="115"/>
                  </a:lnTo>
                  <a:lnTo>
                    <a:pt x="195" y="119"/>
                  </a:lnTo>
                  <a:lnTo>
                    <a:pt x="199" y="122"/>
                  </a:lnTo>
                  <a:lnTo>
                    <a:pt x="204" y="127"/>
                  </a:lnTo>
                  <a:lnTo>
                    <a:pt x="210" y="131"/>
                  </a:lnTo>
                  <a:lnTo>
                    <a:pt x="218" y="140"/>
                  </a:lnTo>
                  <a:lnTo>
                    <a:pt x="228" y="148"/>
                  </a:lnTo>
                  <a:lnTo>
                    <a:pt x="240" y="156"/>
                  </a:lnTo>
                  <a:lnTo>
                    <a:pt x="251" y="165"/>
                  </a:lnTo>
                  <a:lnTo>
                    <a:pt x="263" y="172"/>
                  </a:lnTo>
                  <a:lnTo>
                    <a:pt x="271" y="176"/>
                  </a:lnTo>
                  <a:lnTo>
                    <a:pt x="278" y="179"/>
                  </a:lnTo>
                  <a:lnTo>
                    <a:pt x="284" y="180"/>
                  </a:lnTo>
                  <a:lnTo>
                    <a:pt x="293" y="181"/>
                  </a:lnTo>
                  <a:lnTo>
                    <a:pt x="303" y="183"/>
                  </a:lnTo>
                  <a:lnTo>
                    <a:pt x="315" y="186"/>
                  </a:lnTo>
                  <a:lnTo>
                    <a:pt x="326" y="187"/>
                  </a:lnTo>
                  <a:lnTo>
                    <a:pt x="339" y="188"/>
                  </a:lnTo>
                  <a:lnTo>
                    <a:pt x="350" y="188"/>
                  </a:lnTo>
                  <a:lnTo>
                    <a:pt x="360" y="186"/>
                  </a:lnTo>
                  <a:lnTo>
                    <a:pt x="370" y="182"/>
                  </a:lnTo>
                  <a:lnTo>
                    <a:pt x="383" y="178"/>
                  </a:lnTo>
                  <a:lnTo>
                    <a:pt x="395" y="172"/>
                  </a:lnTo>
                  <a:lnTo>
                    <a:pt x="409" y="166"/>
                  </a:lnTo>
                  <a:lnTo>
                    <a:pt x="421" y="160"/>
                  </a:lnTo>
                  <a:lnTo>
                    <a:pt x="431" y="156"/>
                  </a:lnTo>
                  <a:lnTo>
                    <a:pt x="438" y="152"/>
                  </a:lnTo>
                  <a:lnTo>
                    <a:pt x="440" y="151"/>
                  </a:lnTo>
                  <a:lnTo>
                    <a:pt x="443" y="145"/>
                  </a:lnTo>
                  <a:lnTo>
                    <a:pt x="449" y="131"/>
                  </a:lnTo>
                  <a:lnTo>
                    <a:pt x="461" y="111"/>
                  </a:lnTo>
                  <a:lnTo>
                    <a:pt x="476" y="87"/>
                  </a:lnTo>
                  <a:lnTo>
                    <a:pt x="494" y="61"/>
                  </a:lnTo>
                  <a:lnTo>
                    <a:pt x="516" y="37"/>
                  </a:lnTo>
                  <a:lnTo>
                    <a:pt x="540" y="16"/>
                  </a:lnTo>
                  <a:lnTo>
                    <a:pt x="567" y="2"/>
                  </a:lnTo>
                  <a:lnTo>
                    <a:pt x="581" y="0"/>
                  </a:lnTo>
                  <a:lnTo>
                    <a:pt x="596" y="0"/>
                  </a:lnTo>
                  <a:lnTo>
                    <a:pt x="612" y="4"/>
                  </a:lnTo>
                  <a:lnTo>
                    <a:pt x="627" y="10"/>
                  </a:lnTo>
                  <a:lnTo>
                    <a:pt x="643" y="19"/>
                  </a:lnTo>
                  <a:lnTo>
                    <a:pt x="659" y="29"/>
                  </a:lnTo>
                  <a:lnTo>
                    <a:pt x="674" y="39"/>
                  </a:lnTo>
                  <a:lnTo>
                    <a:pt x="689" y="52"/>
                  </a:lnTo>
                  <a:lnTo>
                    <a:pt x="702" y="63"/>
                  </a:lnTo>
                  <a:lnTo>
                    <a:pt x="714" y="76"/>
                  </a:lnTo>
                  <a:lnTo>
                    <a:pt x="726" y="88"/>
                  </a:lnTo>
                  <a:lnTo>
                    <a:pt x="736" y="98"/>
                  </a:lnTo>
                  <a:lnTo>
                    <a:pt x="743" y="107"/>
                  </a:lnTo>
                  <a:lnTo>
                    <a:pt x="750" y="114"/>
                  </a:lnTo>
                  <a:lnTo>
                    <a:pt x="754" y="119"/>
                  </a:lnTo>
                  <a:lnTo>
                    <a:pt x="755" y="120"/>
                  </a:lnTo>
                  <a:lnTo>
                    <a:pt x="756" y="122"/>
                  </a:lnTo>
                  <a:lnTo>
                    <a:pt x="761" y="129"/>
                  </a:lnTo>
                  <a:lnTo>
                    <a:pt x="765" y="140"/>
                  </a:lnTo>
                  <a:lnTo>
                    <a:pt x="770" y="152"/>
                  </a:lnTo>
                  <a:lnTo>
                    <a:pt x="773" y="167"/>
                  </a:lnTo>
                  <a:lnTo>
                    <a:pt x="774" y="181"/>
                  </a:lnTo>
                  <a:lnTo>
                    <a:pt x="772" y="195"/>
                  </a:lnTo>
                  <a:lnTo>
                    <a:pt x="765" y="206"/>
                  </a:lnTo>
                  <a:lnTo>
                    <a:pt x="757" y="212"/>
                  </a:lnTo>
                  <a:lnTo>
                    <a:pt x="743" y="219"/>
                  </a:lnTo>
                  <a:lnTo>
                    <a:pt x="725" y="225"/>
                  </a:lnTo>
                  <a:lnTo>
                    <a:pt x="703" y="233"/>
                  </a:lnTo>
                  <a:lnTo>
                    <a:pt x="678" y="240"/>
                  </a:lnTo>
                  <a:lnTo>
                    <a:pt x="650" y="248"/>
                  </a:lnTo>
                  <a:lnTo>
                    <a:pt x="621" y="255"/>
                  </a:lnTo>
                  <a:lnTo>
                    <a:pt x="591" y="262"/>
                  </a:lnTo>
                  <a:lnTo>
                    <a:pt x="561" y="270"/>
                  </a:lnTo>
                  <a:lnTo>
                    <a:pt x="532" y="275"/>
                  </a:lnTo>
                  <a:lnTo>
                    <a:pt x="505" y="281"/>
                  </a:lnTo>
                  <a:lnTo>
                    <a:pt x="481" y="287"/>
                  </a:lnTo>
                  <a:lnTo>
                    <a:pt x="459" y="290"/>
                  </a:lnTo>
                  <a:lnTo>
                    <a:pt x="440" y="294"/>
                  </a:lnTo>
                  <a:lnTo>
                    <a:pt x="426" y="296"/>
                  </a:lnTo>
                  <a:lnTo>
                    <a:pt x="418" y="297"/>
                  </a:lnTo>
                  <a:lnTo>
                    <a:pt x="407" y="299"/>
                  </a:lnTo>
                  <a:lnTo>
                    <a:pt x="392" y="303"/>
                  </a:lnTo>
                  <a:lnTo>
                    <a:pt x="376" y="308"/>
                  </a:lnTo>
                  <a:lnTo>
                    <a:pt x="358" y="311"/>
                  </a:lnTo>
                  <a:lnTo>
                    <a:pt x="342" y="315"/>
                  </a:lnTo>
                  <a:lnTo>
                    <a:pt x="327" y="317"/>
                  </a:lnTo>
                  <a:lnTo>
                    <a:pt x="315" y="315"/>
                  </a:lnTo>
                  <a:lnTo>
                    <a:pt x="305" y="309"/>
                  </a:lnTo>
                  <a:lnTo>
                    <a:pt x="300" y="305"/>
                  </a:lnTo>
                  <a:lnTo>
                    <a:pt x="292" y="302"/>
                  </a:lnTo>
                  <a:lnTo>
                    <a:pt x="282" y="300"/>
                  </a:lnTo>
                  <a:lnTo>
                    <a:pt x="271" y="296"/>
                  </a:lnTo>
                  <a:lnTo>
                    <a:pt x="260" y="294"/>
                  </a:lnTo>
                  <a:lnTo>
                    <a:pt x="251" y="289"/>
                  </a:lnTo>
                  <a:lnTo>
                    <a:pt x="243" y="285"/>
                  </a:lnTo>
                  <a:lnTo>
                    <a:pt x="239" y="278"/>
                  </a:lnTo>
                  <a:lnTo>
                    <a:pt x="235" y="277"/>
                  </a:lnTo>
                  <a:lnTo>
                    <a:pt x="231" y="277"/>
                  </a:lnTo>
                  <a:lnTo>
                    <a:pt x="224" y="279"/>
                  </a:lnTo>
                  <a:lnTo>
                    <a:pt x="218" y="282"/>
                  </a:lnTo>
                  <a:lnTo>
                    <a:pt x="211" y="286"/>
                  </a:lnTo>
                  <a:lnTo>
                    <a:pt x="204" y="289"/>
                  </a:lnTo>
                  <a:lnTo>
                    <a:pt x="199" y="293"/>
                  </a:lnTo>
                  <a:lnTo>
                    <a:pt x="195" y="294"/>
                  </a:lnTo>
                  <a:lnTo>
                    <a:pt x="191" y="300"/>
                  </a:lnTo>
                  <a:lnTo>
                    <a:pt x="189" y="311"/>
                  </a:lnTo>
                  <a:lnTo>
                    <a:pt x="189" y="323"/>
                  </a:lnTo>
                  <a:lnTo>
                    <a:pt x="189" y="327"/>
                  </a:lnTo>
                  <a:lnTo>
                    <a:pt x="130" y="318"/>
                  </a:lnTo>
                  <a:lnTo>
                    <a:pt x="143" y="284"/>
                  </a:lnTo>
                  <a:lnTo>
                    <a:pt x="182" y="228"/>
                  </a:lnTo>
                  <a:lnTo>
                    <a:pt x="120" y="311"/>
                  </a:lnTo>
                  <a:lnTo>
                    <a:pt x="118" y="311"/>
                  </a:lnTo>
                  <a:lnTo>
                    <a:pt x="112" y="311"/>
                  </a:lnTo>
                  <a:lnTo>
                    <a:pt x="104" y="311"/>
                  </a:lnTo>
                  <a:lnTo>
                    <a:pt x="95" y="310"/>
                  </a:lnTo>
                  <a:lnTo>
                    <a:pt x="85" y="308"/>
                  </a:lnTo>
                  <a:lnTo>
                    <a:pt x="78" y="304"/>
                  </a:lnTo>
                  <a:lnTo>
                    <a:pt x="74" y="299"/>
                  </a:lnTo>
                  <a:lnTo>
                    <a:pt x="73" y="290"/>
                  </a:lnTo>
                  <a:lnTo>
                    <a:pt x="77" y="281"/>
                  </a:lnTo>
                  <a:lnTo>
                    <a:pt x="88" y="265"/>
                  </a:lnTo>
                  <a:lnTo>
                    <a:pt x="103" y="242"/>
                  </a:lnTo>
                  <a:lnTo>
                    <a:pt x="120" y="218"/>
                  </a:lnTo>
                  <a:lnTo>
                    <a:pt x="136" y="194"/>
                  </a:lnTo>
                  <a:lnTo>
                    <a:pt x="151" y="173"/>
                  </a:lnTo>
                  <a:lnTo>
                    <a:pt x="161" y="159"/>
                  </a:lnTo>
                  <a:lnTo>
                    <a:pt x="165" y="153"/>
                  </a:lnTo>
                  <a:lnTo>
                    <a:pt x="133" y="1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5" name="Freeform 16"/>
            <p:cNvSpPr>
              <a:spLocks/>
            </p:cNvSpPr>
            <p:nvPr/>
          </p:nvSpPr>
          <p:spPr bwMode="auto">
            <a:xfrm>
              <a:off x="683" y="522"/>
              <a:ext cx="377" cy="156"/>
            </a:xfrm>
            <a:custGeom>
              <a:avLst/>
              <a:gdLst>
                <a:gd name="T0" fmla="*/ 119 w 754"/>
                <a:gd name="T1" fmla="*/ 172 h 312"/>
                <a:gd name="T2" fmla="*/ 88 w 754"/>
                <a:gd name="T3" fmla="*/ 179 h 312"/>
                <a:gd name="T4" fmla="*/ 63 w 754"/>
                <a:gd name="T5" fmla="*/ 185 h 312"/>
                <a:gd name="T6" fmla="*/ 52 w 754"/>
                <a:gd name="T7" fmla="*/ 209 h 312"/>
                <a:gd name="T8" fmla="*/ 51 w 754"/>
                <a:gd name="T9" fmla="*/ 241 h 312"/>
                <a:gd name="T10" fmla="*/ 50 w 754"/>
                <a:gd name="T11" fmla="*/ 271 h 312"/>
                <a:gd name="T12" fmla="*/ 23 w 754"/>
                <a:gd name="T13" fmla="*/ 274 h 312"/>
                <a:gd name="T14" fmla="*/ 3 w 754"/>
                <a:gd name="T15" fmla="*/ 225 h 312"/>
                <a:gd name="T16" fmla="*/ 5 w 754"/>
                <a:gd name="T17" fmla="*/ 182 h 312"/>
                <a:gd name="T18" fmla="*/ 20 w 754"/>
                <a:gd name="T19" fmla="*/ 137 h 312"/>
                <a:gd name="T20" fmla="*/ 75 w 754"/>
                <a:gd name="T21" fmla="*/ 120 h 312"/>
                <a:gd name="T22" fmla="*/ 135 w 754"/>
                <a:gd name="T23" fmla="*/ 106 h 312"/>
                <a:gd name="T24" fmla="*/ 157 w 754"/>
                <a:gd name="T25" fmla="*/ 106 h 312"/>
                <a:gd name="T26" fmla="*/ 178 w 754"/>
                <a:gd name="T27" fmla="*/ 111 h 312"/>
                <a:gd name="T28" fmla="*/ 194 w 754"/>
                <a:gd name="T29" fmla="*/ 120 h 312"/>
                <a:gd name="T30" fmla="*/ 218 w 754"/>
                <a:gd name="T31" fmla="*/ 138 h 312"/>
                <a:gd name="T32" fmla="*/ 253 w 754"/>
                <a:gd name="T33" fmla="*/ 160 h 312"/>
                <a:gd name="T34" fmla="*/ 272 w 754"/>
                <a:gd name="T35" fmla="*/ 168 h 312"/>
                <a:gd name="T36" fmla="*/ 284 w 754"/>
                <a:gd name="T37" fmla="*/ 173 h 312"/>
                <a:gd name="T38" fmla="*/ 303 w 754"/>
                <a:gd name="T39" fmla="*/ 178 h 312"/>
                <a:gd name="T40" fmla="*/ 343 w 754"/>
                <a:gd name="T41" fmla="*/ 171 h 312"/>
                <a:gd name="T42" fmla="*/ 406 w 754"/>
                <a:gd name="T43" fmla="*/ 147 h 312"/>
                <a:gd name="T44" fmla="*/ 441 w 754"/>
                <a:gd name="T45" fmla="*/ 132 h 312"/>
                <a:gd name="T46" fmla="*/ 459 w 754"/>
                <a:gd name="T47" fmla="*/ 97 h 312"/>
                <a:gd name="T48" fmla="*/ 510 w 754"/>
                <a:gd name="T49" fmla="*/ 32 h 312"/>
                <a:gd name="T50" fmla="*/ 585 w 754"/>
                <a:gd name="T51" fmla="*/ 0 h 312"/>
                <a:gd name="T52" fmla="*/ 673 w 754"/>
                <a:gd name="T53" fmla="*/ 50 h 312"/>
                <a:gd name="T54" fmla="*/ 732 w 754"/>
                <a:gd name="T55" fmla="*/ 111 h 312"/>
                <a:gd name="T56" fmla="*/ 751 w 754"/>
                <a:gd name="T57" fmla="*/ 145 h 312"/>
                <a:gd name="T58" fmla="*/ 737 w 754"/>
                <a:gd name="T59" fmla="*/ 200 h 312"/>
                <a:gd name="T60" fmla="*/ 681 w 754"/>
                <a:gd name="T61" fmla="*/ 219 h 312"/>
                <a:gd name="T62" fmla="*/ 597 w 754"/>
                <a:gd name="T63" fmla="*/ 241 h 312"/>
                <a:gd name="T64" fmla="*/ 505 w 754"/>
                <a:gd name="T65" fmla="*/ 262 h 312"/>
                <a:gd name="T66" fmla="*/ 428 w 754"/>
                <a:gd name="T67" fmla="*/ 277 h 312"/>
                <a:gd name="T68" fmla="*/ 388 w 754"/>
                <a:gd name="T69" fmla="*/ 284 h 312"/>
                <a:gd name="T70" fmla="*/ 351 w 754"/>
                <a:gd name="T71" fmla="*/ 294 h 312"/>
                <a:gd name="T72" fmla="*/ 312 w 754"/>
                <a:gd name="T73" fmla="*/ 303 h 312"/>
                <a:gd name="T74" fmla="*/ 285 w 754"/>
                <a:gd name="T75" fmla="*/ 289 h 312"/>
                <a:gd name="T76" fmla="*/ 255 w 754"/>
                <a:gd name="T77" fmla="*/ 274 h 312"/>
                <a:gd name="T78" fmla="*/ 231 w 754"/>
                <a:gd name="T79" fmla="*/ 263 h 312"/>
                <a:gd name="T80" fmla="*/ 219 w 754"/>
                <a:gd name="T81" fmla="*/ 259 h 312"/>
                <a:gd name="T82" fmla="*/ 197 w 754"/>
                <a:gd name="T83" fmla="*/ 272 h 312"/>
                <a:gd name="T84" fmla="*/ 179 w 754"/>
                <a:gd name="T85" fmla="*/ 281 h 312"/>
                <a:gd name="T86" fmla="*/ 174 w 754"/>
                <a:gd name="T87" fmla="*/ 308 h 312"/>
                <a:gd name="T88" fmla="*/ 140 w 754"/>
                <a:gd name="T89" fmla="*/ 272 h 312"/>
                <a:gd name="T90" fmla="*/ 95 w 754"/>
                <a:gd name="T91" fmla="*/ 299 h 312"/>
                <a:gd name="T92" fmla="*/ 72 w 754"/>
                <a:gd name="T93" fmla="*/ 288 h 312"/>
                <a:gd name="T94" fmla="*/ 100 w 754"/>
                <a:gd name="T95" fmla="*/ 241 h 312"/>
                <a:gd name="T96" fmla="*/ 146 w 754"/>
                <a:gd name="T97" fmla="*/ 171 h 312"/>
                <a:gd name="T98" fmla="*/ 127 w 754"/>
                <a:gd name="T99" fmla="*/ 170 h 312"/>
                <a:gd name="T100" fmla="*/ 0 w 754"/>
                <a:gd name="T101" fmla="*/ 0 h 312"/>
                <a:gd name="T102" fmla="*/ 754 w 754"/>
                <a:gd name="T103" fmla="*/ 312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T100" t="T101" r="T102" b="T103"/>
              <a:pathLst>
                <a:path w="754" h="312">
                  <a:moveTo>
                    <a:pt x="127" y="170"/>
                  </a:moveTo>
                  <a:lnTo>
                    <a:pt x="125" y="170"/>
                  </a:lnTo>
                  <a:lnTo>
                    <a:pt x="119" y="172"/>
                  </a:lnTo>
                  <a:lnTo>
                    <a:pt x="110" y="174"/>
                  </a:lnTo>
                  <a:lnTo>
                    <a:pt x="100" y="176"/>
                  </a:lnTo>
                  <a:lnTo>
                    <a:pt x="88" y="179"/>
                  </a:lnTo>
                  <a:lnTo>
                    <a:pt x="78" y="181"/>
                  </a:lnTo>
                  <a:lnTo>
                    <a:pt x="68" y="183"/>
                  </a:lnTo>
                  <a:lnTo>
                    <a:pt x="63" y="185"/>
                  </a:lnTo>
                  <a:lnTo>
                    <a:pt x="57" y="189"/>
                  </a:lnTo>
                  <a:lnTo>
                    <a:pt x="53" y="198"/>
                  </a:lnTo>
                  <a:lnTo>
                    <a:pt x="52" y="209"/>
                  </a:lnTo>
                  <a:lnTo>
                    <a:pt x="50" y="218"/>
                  </a:lnTo>
                  <a:lnTo>
                    <a:pt x="49" y="228"/>
                  </a:lnTo>
                  <a:lnTo>
                    <a:pt x="51" y="241"/>
                  </a:lnTo>
                  <a:lnTo>
                    <a:pt x="53" y="255"/>
                  </a:lnTo>
                  <a:lnTo>
                    <a:pt x="53" y="264"/>
                  </a:lnTo>
                  <a:lnTo>
                    <a:pt x="50" y="271"/>
                  </a:lnTo>
                  <a:lnTo>
                    <a:pt x="42" y="276"/>
                  </a:lnTo>
                  <a:lnTo>
                    <a:pt x="32" y="278"/>
                  </a:lnTo>
                  <a:lnTo>
                    <a:pt x="23" y="274"/>
                  </a:lnTo>
                  <a:lnTo>
                    <a:pt x="15" y="261"/>
                  </a:lnTo>
                  <a:lnTo>
                    <a:pt x="9" y="242"/>
                  </a:lnTo>
                  <a:lnTo>
                    <a:pt x="3" y="225"/>
                  </a:lnTo>
                  <a:lnTo>
                    <a:pt x="0" y="217"/>
                  </a:lnTo>
                  <a:lnTo>
                    <a:pt x="2" y="206"/>
                  </a:lnTo>
                  <a:lnTo>
                    <a:pt x="5" y="182"/>
                  </a:lnTo>
                  <a:lnTo>
                    <a:pt x="10" y="158"/>
                  </a:lnTo>
                  <a:lnTo>
                    <a:pt x="13" y="142"/>
                  </a:lnTo>
                  <a:lnTo>
                    <a:pt x="20" y="137"/>
                  </a:lnTo>
                  <a:lnTo>
                    <a:pt x="34" y="133"/>
                  </a:lnTo>
                  <a:lnTo>
                    <a:pt x="52" y="126"/>
                  </a:lnTo>
                  <a:lnTo>
                    <a:pt x="75" y="120"/>
                  </a:lnTo>
                  <a:lnTo>
                    <a:pt x="97" y="114"/>
                  </a:lnTo>
                  <a:lnTo>
                    <a:pt x="118" y="110"/>
                  </a:lnTo>
                  <a:lnTo>
                    <a:pt x="135" y="106"/>
                  </a:lnTo>
                  <a:lnTo>
                    <a:pt x="144" y="105"/>
                  </a:lnTo>
                  <a:lnTo>
                    <a:pt x="150" y="105"/>
                  </a:lnTo>
                  <a:lnTo>
                    <a:pt x="157" y="106"/>
                  </a:lnTo>
                  <a:lnTo>
                    <a:pt x="164" y="107"/>
                  </a:lnTo>
                  <a:lnTo>
                    <a:pt x="171" y="108"/>
                  </a:lnTo>
                  <a:lnTo>
                    <a:pt x="178" y="111"/>
                  </a:lnTo>
                  <a:lnTo>
                    <a:pt x="184" y="113"/>
                  </a:lnTo>
                  <a:lnTo>
                    <a:pt x="189" y="117"/>
                  </a:lnTo>
                  <a:lnTo>
                    <a:pt x="194" y="120"/>
                  </a:lnTo>
                  <a:lnTo>
                    <a:pt x="200" y="125"/>
                  </a:lnTo>
                  <a:lnTo>
                    <a:pt x="208" y="132"/>
                  </a:lnTo>
                  <a:lnTo>
                    <a:pt x="218" y="138"/>
                  </a:lnTo>
                  <a:lnTo>
                    <a:pt x="230" y="147"/>
                  </a:lnTo>
                  <a:lnTo>
                    <a:pt x="241" y="155"/>
                  </a:lnTo>
                  <a:lnTo>
                    <a:pt x="253" y="160"/>
                  </a:lnTo>
                  <a:lnTo>
                    <a:pt x="261" y="165"/>
                  </a:lnTo>
                  <a:lnTo>
                    <a:pt x="268" y="167"/>
                  </a:lnTo>
                  <a:lnTo>
                    <a:pt x="272" y="168"/>
                  </a:lnTo>
                  <a:lnTo>
                    <a:pt x="276" y="170"/>
                  </a:lnTo>
                  <a:lnTo>
                    <a:pt x="279" y="171"/>
                  </a:lnTo>
                  <a:lnTo>
                    <a:pt x="284" y="173"/>
                  </a:lnTo>
                  <a:lnTo>
                    <a:pt x="290" y="174"/>
                  </a:lnTo>
                  <a:lnTo>
                    <a:pt x="295" y="176"/>
                  </a:lnTo>
                  <a:lnTo>
                    <a:pt x="303" y="178"/>
                  </a:lnTo>
                  <a:lnTo>
                    <a:pt x="313" y="178"/>
                  </a:lnTo>
                  <a:lnTo>
                    <a:pt x="325" y="175"/>
                  </a:lnTo>
                  <a:lnTo>
                    <a:pt x="343" y="171"/>
                  </a:lnTo>
                  <a:lnTo>
                    <a:pt x="363" y="163"/>
                  </a:lnTo>
                  <a:lnTo>
                    <a:pt x="385" y="155"/>
                  </a:lnTo>
                  <a:lnTo>
                    <a:pt x="406" y="147"/>
                  </a:lnTo>
                  <a:lnTo>
                    <a:pt x="423" y="138"/>
                  </a:lnTo>
                  <a:lnTo>
                    <a:pt x="436" y="134"/>
                  </a:lnTo>
                  <a:lnTo>
                    <a:pt x="441" y="132"/>
                  </a:lnTo>
                  <a:lnTo>
                    <a:pt x="443" y="127"/>
                  </a:lnTo>
                  <a:lnTo>
                    <a:pt x="449" y="114"/>
                  </a:lnTo>
                  <a:lnTo>
                    <a:pt x="459" y="97"/>
                  </a:lnTo>
                  <a:lnTo>
                    <a:pt x="473" y="76"/>
                  </a:lnTo>
                  <a:lnTo>
                    <a:pt x="490" y="54"/>
                  </a:lnTo>
                  <a:lnTo>
                    <a:pt x="510" y="32"/>
                  </a:lnTo>
                  <a:lnTo>
                    <a:pt x="532" y="15"/>
                  </a:lnTo>
                  <a:lnTo>
                    <a:pt x="557" y="2"/>
                  </a:lnTo>
                  <a:lnTo>
                    <a:pt x="585" y="0"/>
                  </a:lnTo>
                  <a:lnTo>
                    <a:pt x="615" y="9"/>
                  </a:lnTo>
                  <a:lnTo>
                    <a:pt x="645" y="28"/>
                  </a:lnTo>
                  <a:lnTo>
                    <a:pt x="673" y="50"/>
                  </a:lnTo>
                  <a:lnTo>
                    <a:pt x="698" y="74"/>
                  </a:lnTo>
                  <a:lnTo>
                    <a:pt x="718" y="95"/>
                  </a:lnTo>
                  <a:lnTo>
                    <a:pt x="732" y="111"/>
                  </a:lnTo>
                  <a:lnTo>
                    <a:pt x="737" y="117"/>
                  </a:lnTo>
                  <a:lnTo>
                    <a:pt x="741" y="125"/>
                  </a:lnTo>
                  <a:lnTo>
                    <a:pt x="751" y="145"/>
                  </a:lnTo>
                  <a:lnTo>
                    <a:pt x="754" y="171"/>
                  </a:lnTo>
                  <a:lnTo>
                    <a:pt x="745" y="194"/>
                  </a:lnTo>
                  <a:lnTo>
                    <a:pt x="737" y="200"/>
                  </a:lnTo>
                  <a:lnTo>
                    <a:pt x="723" y="205"/>
                  </a:lnTo>
                  <a:lnTo>
                    <a:pt x="704" y="212"/>
                  </a:lnTo>
                  <a:lnTo>
                    <a:pt x="681" y="219"/>
                  </a:lnTo>
                  <a:lnTo>
                    <a:pt x="656" y="227"/>
                  </a:lnTo>
                  <a:lnTo>
                    <a:pt x="627" y="234"/>
                  </a:lnTo>
                  <a:lnTo>
                    <a:pt x="597" y="241"/>
                  </a:lnTo>
                  <a:lnTo>
                    <a:pt x="566" y="249"/>
                  </a:lnTo>
                  <a:lnTo>
                    <a:pt x="535" y="256"/>
                  </a:lnTo>
                  <a:lnTo>
                    <a:pt x="505" y="262"/>
                  </a:lnTo>
                  <a:lnTo>
                    <a:pt x="476" y="267"/>
                  </a:lnTo>
                  <a:lnTo>
                    <a:pt x="451" y="273"/>
                  </a:lnTo>
                  <a:lnTo>
                    <a:pt x="428" y="277"/>
                  </a:lnTo>
                  <a:lnTo>
                    <a:pt x="410" y="280"/>
                  </a:lnTo>
                  <a:lnTo>
                    <a:pt x="396" y="282"/>
                  </a:lnTo>
                  <a:lnTo>
                    <a:pt x="388" y="284"/>
                  </a:lnTo>
                  <a:lnTo>
                    <a:pt x="376" y="286"/>
                  </a:lnTo>
                  <a:lnTo>
                    <a:pt x="365" y="289"/>
                  </a:lnTo>
                  <a:lnTo>
                    <a:pt x="351" y="294"/>
                  </a:lnTo>
                  <a:lnTo>
                    <a:pt x="337" y="299"/>
                  </a:lnTo>
                  <a:lnTo>
                    <a:pt x="323" y="302"/>
                  </a:lnTo>
                  <a:lnTo>
                    <a:pt x="312" y="303"/>
                  </a:lnTo>
                  <a:lnTo>
                    <a:pt x="301" y="302"/>
                  </a:lnTo>
                  <a:lnTo>
                    <a:pt x="293" y="296"/>
                  </a:lnTo>
                  <a:lnTo>
                    <a:pt x="285" y="289"/>
                  </a:lnTo>
                  <a:lnTo>
                    <a:pt x="276" y="284"/>
                  </a:lnTo>
                  <a:lnTo>
                    <a:pt x="265" y="279"/>
                  </a:lnTo>
                  <a:lnTo>
                    <a:pt x="255" y="274"/>
                  </a:lnTo>
                  <a:lnTo>
                    <a:pt x="245" y="270"/>
                  </a:lnTo>
                  <a:lnTo>
                    <a:pt x="237" y="266"/>
                  </a:lnTo>
                  <a:lnTo>
                    <a:pt x="231" y="263"/>
                  </a:lnTo>
                  <a:lnTo>
                    <a:pt x="229" y="259"/>
                  </a:lnTo>
                  <a:lnTo>
                    <a:pt x="225" y="258"/>
                  </a:lnTo>
                  <a:lnTo>
                    <a:pt x="219" y="259"/>
                  </a:lnTo>
                  <a:lnTo>
                    <a:pt x="212" y="263"/>
                  </a:lnTo>
                  <a:lnTo>
                    <a:pt x="204" y="266"/>
                  </a:lnTo>
                  <a:lnTo>
                    <a:pt x="197" y="272"/>
                  </a:lnTo>
                  <a:lnTo>
                    <a:pt x="189" y="277"/>
                  </a:lnTo>
                  <a:lnTo>
                    <a:pt x="184" y="280"/>
                  </a:lnTo>
                  <a:lnTo>
                    <a:pt x="179" y="281"/>
                  </a:lnTo>
                  <a:lnTo>
                    <a:pt x="176" y="287"/>
                  </a:lnTo>
                  <a:lnTo>
                    <a:pt x="174" y="297"/>
                  </a:lnTo>
                  <a:lnTo>
                    <a:pt x="174" y="308"/>
                  </a:lnTo>
                  <a:lnTo>
                    <a:pt x="174" y="312"/>
                  </a:lnTo>
                  <a:lnTo>
                    <a:pt x="130" y="307"/>
                  </a:lnTo>
                  <a:lnTo>
                    <a:pt x="140" y="272"/>
                  </a:lnTo>
                  <a:lnTo>
                    <a:pt x="176" y="220"/>
                  </a:lnTo>
                  <a:lnTo>
                    <a:pt x="100" y="300"/>
                  </a:lnTo>
                  <a:lnTo>
                    <a:pt x="95" y="299"/>
                  </a:lnTo>
                  <a:lnTo>
                    <a:pt x="86" y="297"/>
                  </a:lnTo>
                  <a:lnTo>
                    <a:pt x="76" y="294"/>
                  </a:lnTo>
                  <a:lnTo>
                    <a:pt x="72" y="288"/>
                  </a:lnTo>
                  <a:lnTo>
                    <a:pt x="75" y="280"/>
                  </a:lnTo>
                  <a:lnTo>
                    <a:pt x="85" y="263"/>
                  </a:lnTo>
                  <a:lnTo>
                    <a:pt x="100" y="241"/>
                  </a:lnTo>
                  <a:lnTo>
                    <a:pt x="116" y="216"/>
                  </a:lnTo>
                  <a:lnTo>
                    <a:pt x="132" y="191"/>
                  </a:lnTo>
                  <a:lnTo>
                    <a:pt x="146" y="171"/>
                  </a:lnTo>
                  <a:lnTo>
                    <a:pt x="156" y="156"/>
                  </a:lnTo>
                  <a:lnTo>
                    <a:pt x="159" y="150"/>
                  </a:lnTo>
                  <a:lnTo>
                    <a:pt x="127" y="170"/>
                  </a:lnTo>
                  <a:close/>
                </a:path>
              </a:pathLst>
            </a:custGeom>
            <a:solidFill>
              <a:srgbClr val="FFD6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6" name="Freeform 17"/>
            <p:cNvSpPr>
              <a:spLocks/>
            </p:cNvSpPr>
            <p:nvPr/>
          </p:nvSpPr>
          <p:spPr bwMode="auto">
            <a:xfrm>
              <a:off x="75" y="603"/>
              <a:ext cx="136" cy="45"/>
            </a:xfrm>
            <a:custGeom>
              <a:avLst/>
              <a:gdLst>
                <a:gd name="T0" fmla="*/ 18 w 271"/>
                <a:gd name="T1" fmla="*/ 54 h 90"/>
                <a:gd name="T2" fmla="*/ 20 w 271"/>
                <a:gd name="T3" fmla="*/ 55 h 90"/>
                <a:gd name="T4" fmla="*/ 24 w 271"/>
                <a:gd name="T5" fmla="*/ 57 h 90"/>
                <a:gd name="T6" fmla="*/ 31 w 271"/>
                <a:gd name="T7" fmla="*/ 61 h 90"/>
                <a:gd name="T8" fmla="*/ 39 w 271"/>
                <a:gd name="T9" fmla="*/ 65 h 90"/>
                <a:gd name="T10" fmla="*/ 51 w 271"/>
                <a:gd name="T11" fmla="*/ 71 h 90"/>
                <a:gd name="T12" fmla="*/ 63 w 271"/>
                <a:gd name="T13" fmla="*/ 76 h 90"/>
                <a:gd name="T14" fmla="*/ 78 w 271"/>
                <a:gd name="T15" fmla="*/ 80 h 90"/>
                <a:gd name="T16" fmla="*/ 94 w 271"/>
                <a:gd name="T17" fmla="*/ 85 h 90"/>
                <a:gd name="T18" fmla="*/ 112 w 271"/>
                <a:gd name="T19" fmla="*/ 89 h 90"/>
                <a:gd name="T20" fmla="*/ 130 w 271"/>
                <a:gd name="T21" fmla="*/ 90 h 90"/>
                <a:gd name="T22" fmla="*/ 150 w 271"/>
                <a:gd name="T23" fmla="*/ 90 h 90"/>
                <a:gd name="T24" fmla="*/ 169 w 271"/>
                <a:gd name="T25" fmla="*/ 87 h 90"/>
                <a:gd name="T26" fmla="*/ 190 w 271"/>
                <a:gd name="T27" fmla="*/ 83 h 90"/>
                <a:gd name="T28" fmla="*/ 211 w 271"/>
                <a:gd name="T29" fmla="*/ 75 h 90"/>
                <a:gd name="T30" fmla="*/ 230 w 271"/>
                <a:gd name="T31" fmla="*/ 63 h 90"/>
                <a:gd name="T32" fmla="*/ 251 w 271"/>
                <a:gd name="T33" fmla="*/ 48 h 90"/>
                <a:gd name="T34" fmla="*/ 266 w 271"/>
                <a:gd name="T35" fmla="*/ 33 h 90"/>
                <a:gd name="T36" fmla="*/ 271 w 271"/>
                <a:gd name="T37" fmla="*/ 21 h 90"/>
                <a:gd name="T38" fmla="*/ 267 w 271"/>
                <a:gd name="T39" fmla="*/ 12 h 90"/>
                <a:gd name="T40" fmla="*/ 257 w 271"/>
                <a:gd name="T41" fmla="*/ 6 h 90"/>
                <a:gd name="T42" fmla="*/ 240 w 271"/>
                <a:gd name="T43" fmla="*/ 2 h 90"/>
                <a:gd name="T44" fmla="*/ 218 w 271"/>
                <a:gd name="T45" fmla="*/ 0 h 90"/>
                <a:gd name="T46" fmla="*/ 194 w 271"/>
                <a:gd name="T47" fmla="*/ 0 h 90"/>
                <a:gd name="T48" fmla="*/ 166 w 271"/>
                <a:gd name="T49" fmla="*/ 1 h 90"/>
                <a:gd name="T50" fmla="*/ 136 w 271"/>
                <a:gd name="T51" fmla="*/ 3 h 90"/>
                <a:gd name="T52" fmla="*/ 107 w 271"/>
                <a:gd name="T53" fmla="*/ 6 h 90"/>
                <a:gd name="T54" fmla="*/ 79 w 271"/>
                <a:gd name="T55" fmla="*/ 9 h 90"/>
                <a:gd name="T56" fmla="*/ 54 w 271"/>
                <a:gd name="T57" fmla="*/ 12 h 90"/>
                <a:gd name="T58" fmla="*/ 32 w 271"/>
                <a:gd name="T59" fmla="*/ 16 h 90"/>
                <a:gd name="T60" fmla="*/ 15 w 271"/>
                <a:gd name="T61" fmla="*/ 19 h 90"/>
                <a:gd name="T62" fmla="*/ 3 w 271"/>
                <a:gd name="T63" fmla="*/ 21 h 90"/>
                <a:gd name="T64" fmla="*/ 0 w 271"/>
                <a:gd name="T65" fmla="*/ 22 h 90"/>
                <a:gd name="T66" fmla="*/ 18 w 271"/>
                <a:gd name="T67" fmla="*/ 54 h 90"/>
                <a:gd name="T68" fmla="*/ 0 w 271"/>
                <a:gd name="T69" fmla="*/ 0 h 90"/>
                <a:gd name="T70" fmla="*/ 271 w 271"/>
                <a:gd name="T71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T68" t="T69" r="T70" b="T71"/>
              <a:pathLst>
                <a:path w="271" h="90">
                  <a:moveTo>
                    <a:pt x="18" y="54"/>
                  </a:moveTo>
                  <a:lnTo>
                    <a:pt x="20" y="55"/>
                  </a:lnTo>
                  <a:lnTo>
                    <a:pt x="24" y="57"/>
                  </a:lnTo>
                  <a:lnTo>
                    <a:pt x="31" y="61"/>
                  </a:lnTo>
                  <a:lnTo>
                    <a:pt x="39" y="65"/>
                  </a:lnTo>
                  <a:lnTo>
                    <a:pt x="51" y="71"/>
                  </a:lnTo>
                  <a:lnTo>
                    <a:pt x="63" y="76"/>
                  </a:lnTo>
                  <a:lnTo>
                    <a:pt x="78" y="80"/>
                  </a:lnTo>
                  <a:lnTo>
                    <a:pt x="94" y="85"/>
                  </a:lnTo>
                  <a:lnTo>
                    <a:pt x="112" y="89"/>
                  </a:lnTo>
                  <a:lnTo>
                    <a:pt x="130" y="90"/>
                  </a:lnTo>
                  <a:lnTo>
                    <a:pt x="150" y="90"/>
                  </a:lnTo>
                  <a:lnTo>
                    <a:pt x="169" y="87"/>
                  </a:lnTo>
                  <a:lnTo>
                    <a:pt x="190" y="83"/>
                  </a:lnTo>
                  <a:lnTo>
                    <a:pt x="211" y="75"/>
                  </a:lnTo>
                  <a:lnTo>
                    <a:pt x="230" y="63"/>
                  </a:lnTo>
                  <a:lnTo>
                    <a:pt x="251" y="48"/>
                  </a:lnTo>
                  <a:lnTo>
                    <a:pt x="266" y="33"/>
                  </a:lnTo>
                  <a:lnTo>
                    <a:pt x="271" y="21"/>
                  </a:lnTo>
                  <a:lnTo>
                    <a:pt x="267" y="12"/>
                  </a:lnTo>
                  <a:lnTo>
                    <a:pt x="257" y="6"/>
                  </a:lnTo>
                  <a:lnTo>
                    <a:pt x="240" y="2"/>
                  </a:lnTo>
                  <a:lnTo>
                    <a:pt x="218" y="0"/>
                  </a:lnTo>
                  <a:lnTo>
                    <a:pt x="194" y="0"/>
                  </a:lnTo>
                  <a:lnTo>
                    <a:pt x="166" y="1"/>
                  </a:lnTo>
                  <a:lnTo>
                    <a:pt x="136" y="3"/>
                  </a:lnTo>
                  <a:lnTo>
                    <a:pt x="107" y="6"/>
                  </a:lnTo>
                  <a:lnTo>
                    <a:pt x="79" y="9"/>
                  </a:lnTo>
                  <a:lnTo>
                    <a:pt x="54" y="12"/>
                  </a:lnTo>
                  <a:lnTo>
                    <a:pt x="32" y="16"/>
                  </a:lnTo>
                  <a:lnTo>
                    <a:pt x="15" y="19"/>
                  </a:lnTo>
                  <a:lnTo>
                    <a:pt x="3" y="21"/>
                  </a:lnTo>
                  <a:lnTo>
                    <a:pt x="0" y="22"/>
                  </a:lnTo>
                  <a:lnTo>
                    <a:pt x="18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7" name="Freeform 18"/>
            <p:cNvSpPr>
              <a:spLocks/>
            </p:cNvSpPr>
            <p:nvPr/>
          </p:nvSpPr>
          <p:spPr bwMode="auto">
            <a:xfrm>
              <a:off x="192" y="319"/>
              <a:ext cx="239" cy="163"/>
            </a:xfrm>
            <a:custGeom>
              <a:avLst/>
              <a:gdLst>
                <a:gd name="T0" fmla="*/ 455 w 477"/>
                <a:gd name="T1" fmla="*/ 1 h 327"/>
                <a:gd name="T2" fmla="*/ 439 w 477"/>
                <a:gd name="T3" fmla="*/ 8 h 327"/>
                <a:gd name="T4" fmla="*/ 416 w 477"/>
                <a:gd name="T5" fmla="*/ 18 h 327"/>
                <a:gd name="T6" fmla="*/ 395 w 477"/>
                <a:gd name="T7" fmla="*/ 30 h 327"/>
                <a:gd name="T8" fmla="*/ 384 w 477"/>
                <a:gd name="T9" fmla="*/ 39 h 327"/>
                <a:gd name="T10" fmla="*/ 359 w 477"/>
                <a:gd name="T11" fmla="*/ 50 h 327"/>
                <a:gd name="T12" fmla="*/ 331 w 477"/>
                <a:gd name="T13" fmla="*/ 61 h 327"/>
                <a:gd name="T14" fmla="*/ 308 w 477"/>
                <a:gd name="T15" fmla="*/ 68 h 327"/>
                <a:gd name="T16" fmla="*/ 299 w 477"/>
                <a:gd name="T17" fmla="*/ 70 h 327"/>
                <a:gd name="T18" fmla="*/ 288 w 477"/>
                <a:gd name="T19" fmla="*/ 75 h 327"/>
                <a:gd name="T20" fmla="*/ 274 w 477"/>
                <a:gd name="T21" fmla="*/ 80 h 327"/>
                <a:gd name="T22" fmla="*/ 264 w 477"/>
                <a:gd name="T23" fmla="*/ 84 h 327"/>
                <a:gd name="T24" fmla="*/ 260 w 477"/>
                <a:gd name="T25" fmla="*/ 88 h 327"/>
                <a:gd name="T26" fmla="*/ 241 w 477"/>
                <a:gd name="T27" fmla="*/ 115 h 327"/>
                <a:gd name="T28" fmla="*/ 214 w 477"/>
                <a:gd name="T29" fmla="*/ 151 h 327"/>
                <a:gd name="T30" fmla="*/ 189 w 477"/>
                <a:gd name="T31" fmla="*/ 181 h 327"/>
                <a:gd name="T32" fmla="*/ 170 w 477"/>
                <a:gd name="T33" fmla="*/ 192 h 327"/>
                <a:gd name="T34" fmla="*/ 145 w 477"/>
                <a:gd name="T35" fmla="*/ 205 h 327"/>
                <a:gd name="T36" fmla="*/ 119 w 477"/>
                <a:gd name="T37" fmla="*/ 217 h 327"/>
                <a:gd name="T38" fmla="*/ 100 w 477"/>
                <a:gd name="T39" fmla="*/ 227 h 327"/>
                <a:gd name="T40" fmla="*/ 94 w 477"/>
                <a:gd name="T41" fmla="*/ 231 h 327"/>
                <a:gd name="T42" fmla="*/ 71 w 477"/>
                <a:gd name="T43" fmla="*/ 255 h 327"/>
                <a:gd name="T44" fmla="*/ 39 w 477"/>
                <a:gd name="T45" fmla="*/ 288 h 327"/>
                <a:gd name="T46" fmla="*/ 11 w 477"/>
                <a:gd name="T47" fmla="*/ 313 h 327"/>
                <a:gd name="T48" fmla="*/ 0 w 477"/>
                <a:gd name="T49" fmla="*/ 320 h 327"/>
                <a:gd name="T50" fmla="*/ 7 w 477"/>
                <a:gd name="T51" fmla="*/ 322 h 327"/>
                <a:gd name="T52" fmla="*/ 23 w 477"/>
                <a:gd name="T53" fmla="*/ 325 h 327"/>
                <a:gd name="T54" fmla="*/ 37 w 477"/>
                <a:gd name="T55" fmla="*/ 326 h 327"/>
                <a:gd name="T56" fmla="*/ 46 w 477"/>
                <a:gd name="T57" fmla="*/ 327 h 327"/>
                <a:gd name="T58" fmla="*/ 71 w 477"/>
                <a:gd name="T59" fmla="*/ 320 h 327"/>
                <a:gd name="T60" fmla="*/ 107 w 477"/>
                <a:gd name="T61" fmla="*/ 308 h 327"/>
                <a:gd name="T62" fmla="*/ 147 w 477"/>
                <a:gd name="T63" fmla="*/ 297 h 327"/>
                <a:gd name="T64" fmla="*/ 173 w 477"/>
                <a:gd name="T65" fmla="*/ 291 h 327"/>
                <a:gd name="T66" fmla="*/ 198 w 477"/>
                <a:gd name="T67" fmla="*/ 283 h 327"/>
                <a:gd name="T68" fmla="*/ 235 w 477"/>
                <a:gd name="T69" fmla="*/ 270 h 327"/>
                <a:gd name="T70" fmla="*/ 281 w 477"/>
                <a:gd name="T71" fmla="*/ 254 h 327"/>
                <a:gd name="T72" fmla="*/ 328 w 477"/>
                <a:gd name="T73" fmla="*/ 237 h 327"/>
                <a:gd name="T74" fmla="*/ 374 w 477"/>
                <a:gd name="T75" fmla="*/ 220 h 327"/>
                <a:gd name="T76" fmla="*/ 412 w 477"/>
                <a:gd name="T77" fmla="*/ 204 h 327"/>
                <a:gd name="T78" fmla="*/ 438 w 477"/>
                <a:gd name="T79" fmla="*/ 190 h 327"/>
                <a:gd name="T80" fmla="*/ 455 w 477"/>
                <a:gd name="T81" fmla="*/ 153 h 327"/>
                <a:gd name="T82" fmla="*/ 469 w 477"/>
                <a:gd name="T83" fmla="*/ 69 h 327"/>
                <a:gd name="T84" fmla="*/ 477 w 477"/>
                <a:gd name="T85" fmla="*/ 33 h 327"/>
                <a:gd name="T86" fmla="*/ 470 w 477"/>
                <a:gd name="T87" fmla="*/ 10 h 327"/>
                <a:gd name="T88" fmla="*/ 0 w 477"/>
                <a:gd name="T89" fmla="*/ 0 h 327"/>
                <a:gd name="T90" fmla="*/ 477 w 477"/>
                <a:gd name="T91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T88" t="T89" r="T90" b="T91"/>
              <a:pathLst>
                <a:path w="477" h="327">
                  <a:moveTo>
                    <a:pt x="457" y="0"/>
                  </a:moveTo>
                  <a:lnTo>
                    <a:pt x="455" y="1"/>
                  </a:lnTo>
                  <a:lnTo>
                    <a:pt x="448" y="3"/>
                  </a:lnTo>
                  <a:lnTo>
                    <a:pt x="439" y="8"/>
                  </a:lnTo>
                  <a:lnTo>
                    <a:pt x="427" y="12"/>
                  </a:lnTo>
                  <a:lnTo>
                    <a:pt x="416" y="18"/>
                  </a:lnTo>
                  <a:lnTo>
                    <a:pt x="404" y="24"/>
                  </a:lnTo>
                  <a:lnTo>
                    <a:pt x="395" y="30"/>
                  </a:lnTo>
                  <a:lnTo>
                    <a:pt x="389" y="34"/>
                  </a:lnTo>
                  <a:lnTo>
                    <a:pt x="384" y="39"/>
                  </a:lnTo>
                  <a:lnTo>
                    <a:pt x="373" y="45"/>
                  </a:lnTo>
                  <a:lnTo>
                    <a:pt x="359" y="50"/>
                  </a:lnTo>
                  <a:lnTo>
                    <a:pt x="344" y="55"/>
                  </a:lnTo>
                  <a:lnTo>
                    <a:pt x="331" y="61"/>
                  </a:lnTo>
                  <a:lnTo>
                    <a:pt x="318" y="64"/>
                  </a:lnTo>
                  <a:lnTo>
                    <a:pt x="308" y="68"/>
                  </a:lnTo>
                  <a:lnTo>
                    <a:pt x="303" y="69"/>
                  </a:lnTo>
                  <a:lnTo>
                    <a:pt x="299" y="70"/>
                  </a:lnTo>
                  <a:lnTo>
                    <a:pt x="294" y="72"/>
                  </a:lnTo>
                  <a:lnTo>
                    <a:pt x="288" y="75"/>
                  </a:lnTo>
                  <a:lnTo>
                    <a:pt x="281" y="77"/>
                  </a:lnTo>
                  <a:lnTo>
                    <a:pt x="274" y="80"/>
                  </a:lnTo>
                  <a:lnTo>
                    <a:pt x="268" y="83"/>
                  </a:lnTo>
                  <a:lnTo>
                    <a:pt x="264" y="84"/>
                  </a:lnTo>
                  <a:lnTo>
                    <a:pt x="263" y="85"/>
                  </a:lnTo>
                  <a:lnTo>
                    <a:pt x="260" y="88"/>
                  </a:lnTo>
                  <a:lnTo>
                    <a:pt x="252" y="100"/>
                  </a:lnTo>
                  <a:lnTo>
                    <a:pt x="241" y="115"/>
                  </a:lnTo>
                  <a:lnTo>
                    <a:pt x="228" y="132"/>
                  </a:lnTo>
                  <a:lnTo>
                    <a:pt x="214" y="151"/>
                  </a:lnTo>
                  <a:lnTo>
                    <a:pt x="200" y="167"/>
                  </a:lnTo>
                  <a:lnTo>
                    <a:pt x="189" y="181"/>
                  </a:lnTo>
                  <a:lnTo>
                    <a:pt x="180" y="187"/>
                  </a:lnTo>
                  <a:lnTo>
                    <a:pt x="170" y="192"/>
                  </a:lnTo>
                  <a:lnTo>
                    <a:pt x="159" y="198"/>
                  </a:lnTo>
                  <a:lnTo>
                    <a:pt x="145" y="205"/>
                  </a:lnTo>
                  <a:lnTo>
                    <a:pt x="131" y="212"/>
                  </a:lnTo>
                  <a:lnTo>
                    <a:pt x="119" y="217"/>
                  </a:lnTo>
                  <a:lnTo>
                    <a:pt x="108" y="223"/>
                  </a:lnTo>
                  <a:lnTo>
                    <a:pt x="100" y="227"/>
                  </a:lnTo>
                  <a:lnTo>
                    <a:pt x="98" y="228"/>
                  </a:lnTo>
                  <a:lnTo>
                    <a:pt x="94" y="231"/>
                  </a:lnTo>
                  <a:lnTo>
                    <a:pt x="85" y="242"/>
                  </a:lnTo>
                  <a:lnTo>
                    <a:pt x="71" y="255"/>
                  </a:lnTo>
                  <a:lnTo>
                    <a:pt x="56" y="272"/>
                  </a:lnTo>
                  <a:lnTo>
                    <a:pt x="39" y="288"/>
                  </a:lnTo>
                  <a:lnTo>
                    <a:pt x="24" y="303"/>
                  </a:lnTo>
                  <a:lnTo>
                    <a:pt x="11" y="313"/>
                  </a:lnTo>
                  <a:lnTo>
                    <a:pt x="3" y="319"/>
                  </a:lnTo>
                  <a:lnTo>
                    <a:pt x="0" y="320"/>
                  </a:lnTo>
                  <a:lnTo>
                    <a:pt x="2" y="321"/>
                  </a:lnTo>
                  <a:lnTo>
                    <a:pt x="7" y="322"/>
                  </a:lnTo>
                  <a:lnTo>
                    <a:pt x="15" y="323"/>
                  </a:lnTo>
                  <a:lnTo>
                    <a:pt x="23" y="325"/>
                  </a:lnTo>
                  <a:lnTo>
                    <a:pt x="30" y="326"/>
                  </a:lnTo>
                  <a:lnTo>
                    <a:pt x="37" y="326"/>
                  </a:lnTo>
                  <a:lnTo>
                    <a:pt x="40" y="327"/>
                  </a:lnTo>
                  <a:lnTo>
                    <a:pt x="46" y="327"/>
                  </a:lnTo>
                  <a:lnTo>
                    <a:pt x="57" y="325"/>
                  </a:lnTo>
                  <a:lnTo>
                    <a:pt x="71" y="320"/>
                  </a:lnTo>
                  <a:lnTo>
                    <a:pt x="89" y="314"/>
                  </a:lnTo>
                  <a:lnTo>
                    <a:pt x="107" y="308"/>
                  </a:lnTo>
                  <a:lnTo>
                    <a:pt x="127" y="303"/>
                  </a:lnTo>
                  <a:lnTo>
                    <a:pt x="147" y="297"/>
                  </a:lnTo>
                  <a:lnTo>
                    <a:pt x="167" y="292"/>
                  </a:lnTo>
                  <a:lnTo>
                    <a:pt x="173" y="291"/>
                  </a:lnTo>
                  <a:lnTo>
                    <a:pt x="183" y="288"/>
                  </a:lnTo>
                  <a:lnTo>
                    <a:pt x="198" y="283"/>
                  </a:lnTo>
                  <a:lnTo>
                    <a:pt x="215" y="277"/>
                  </a:lnTo>
                  <a:lnTo>
                    <a:pt x="235" y="270"/>
                  </a:lnTo>
                  <a:lnTo>
                    <a:pt x="257" y="262"/>
                  </a:lnTo>
                  <a:lnTo>
                    <a:pt x="281" y="254"/>
                  </a:lnTo>
                  <a:lnTo>
                    <a:pt x="305" y="246"/>
                  </a:lnTo>
                  <a:lnTo>
                    <a:pt x="328" y="237"/>
                  </a:lnTo>
                  <a:lnTo>
                    <a:pt x="352" y="228"/>
                  </a:lnTo>
                  <a:lnTo>
                    <a:pt x="374" y="220"/>
                  </a:lnTo>
                  <a:lnTo>
                    <a:pt x="395" y="210"/>
                  </a:lnTo>
                  <a:lnTo>
                    <a:pt x="412" y="204"/>
                  </a:lnTo>
                  <a:lnTo>
                    <a:pt x="426" y="195"/>
                  </a:lnTo>
                  <a:lnTo>
                    <a:pt x="438" y="190"/>
                  </a:lnTo>
                  <a:lnTo>
                    <a:pt x="443" y="184"/>
                  </a:lnTo>
                  <a:lnTo>
                    <a:pt x="455" y="153"/>
                  </a:lnTo>
                  <a:lnTo>
                    <a:pt x="463" y="109"/>
                  </a:lnTo>
                  <a:lnTo>
                    <a:pt x="469" y="69"/>
                  </a:lnTo>
                  <a:lnTo>
                    <a:pt x="473" y="45"/>
                  </a:lnTo>
                  <a:lnTo>
                    <a:pt x="477" y="33"/>
                  </a:lnTo>
                  <a:lnTo>
                    <a:pt x="477" y="22"/>
                  </a:lnTo>
                  <a:lnTo>
                    <a:pt x="470" y="10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BFF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8" name="Freeform 19"/>
            <p:cNvSpPr>
              <a:spLocks/>
            </p:cNvSpPr>
            <p:nvPr/>
          </p:nvSpPr>
          <p:spPr bwMode="auto">
            <a:xfrm>
              <a:off x="243" y="331"/>
              <a:ext cx="715" cy="280"/>
            </a:xfrm>
            <a:custGeom>
              <a:avLst/>
              <a:gdLst>
                <a:gd name="T0" fmla="*/ 755 w 1430"/>
                <a:gd name="T1" fmla="*/ 42 h 561"/>
                <a:gd name="T2" fmla="*/ 717 w 1430"/>
                <a:gd name="T3" fmla="*/ 163 h 561"/>
                <a:gd name="T4" fmla="*/ 661 w 1430"/>
                <a:gd name="T5" fmla="*/ 218 h 561"/>
                <a:gd name="T6" fmla="*/ 604 w 1430"/>
                <a:gd name="T7" fmla="*/ 227 h 561"/>
                <a:gd name="T8" fmla="*/ 548 w 1430"/>
                <a:gd name="T9" fmla="*/ 212 h 561"/>
                <a:gd name="T10" fmla="*/ 520 w 1430"/>
                <a:gd name="T11" fmla="*/ 210 h 561"/>
                <a:gd name="T12" fmla="*/ 506 w 1430"/>
                <a:gd name="T13" fmla="*/ 239 h 561"/>
                <a:gd name="T14" fmla="*/ 473 w 1430"/>
                <a:gd name="T15" fmla="*/ 265 h 561"/>
                <a:gd name="T16" fmla="*/ 423 w 1430"/>
                <a:gd name="T17" fmla="*/ 290 h 561"/>
                <a:gd name="T18" fmla="*/ 372 w 1430"/>
                <a:gd name="T19" fmla="*/ 313 h 561"/>
                <a:gd name="T20" fmla="*/ 245 w 1430"/>
                <a:gd name="T21" fmla="*/ 389 h 561"/>
                <a:gd name="T22" fmla="*/ 101 w 1430"/>
                <a:gd name="T23" fmla="*/ 478 h 561"/>
                <a:gd name="T24" fmla="*/ 8 w 1430"/>
                <a:gd name="T25" fmla="*/ 533 h 561"/>
                <a:gd name="T26" fmla="*/ 16 w 1430"/>
                <a:gd name="T27" fmla="*/ 553 h 561"/>
                <a:gd name="T28" fmla="*/ 54 w 1430"/>
                <a:gd name="T29" fmla="*/ 561 h 561"/>
                <a:gd name="T30" fmla="*/ 148 w 1430"/>
                <a:gd name="T31" fmla="*/ 553 h 561"/>
                <a:gd name="T32" fmla="*/ 253 w 1430"/>
                <a:gd name="T33" fmla="*/ 542 h 561"/>
                <a:gd name="T34" fmla="*/ 316 w 1430"/>
                <a:gd name="T35" fmla="*/ 536 h 561"/>
                <a:gd name="T36" fmla="*/ 342 w 1430"/>
                <a:gd name="T37" fmla="*/ 537 h 561"/>
                <a:gd name="T38" fmla="*/ 397 w 1430"/>
                <a:gd name="T39" fmla="*/ 549 h 561"/>
                <a:gd name="T40" fmla="*/ 414 w 1430"/>
                <a:gd name="T41" fmla="*/ 555 h 561"/>
                <a:gd name="T42" fmla="*/ 438 w 1430"/>
                <a:gd name="T43" fmla="*/ 531 h 561"/>
                <a:gd name="T44" fmla="*/ 503 w 1430"/>
                <a:gd name="T45" fmla="*/ 529 h 561"/>
                <a:gd name="T46" fmla="*/ 636 w 1430"/>
                <a:gd name="T47" fmla="*/ 532 h 561"/>
                <a:gd name="T48" fmla="*/ 782 w 1430"/>
                <a:gd name="T49" fmla="*/ 537 h 561"/>
                <a:gd name="T50" fmla="*/ 867 w 1430"/>
                <a:gd name="T51" fmla="*/ 540 h 561"/>
                <a:gd name="T52" fmla="*/ 900 w 1430"/>
                <a:gd name="T53" fmla="*/ 499 h 561"/>
                <a:gd name="T54" fmla="*/ 982 w 1430"/>
                <a:gd name="T55" fmla="*/ 477 h 561"/>
                <a:gd name="T56" fmla="*/ 1026 w 1430"/>
                <a:gd name="T57" fmla="*/ 470 h 561"/>
                <a:gd name="T58" fmla="*/ 1062 w 1430"/>
                <a:gd name="T59" fmla="*/ 471 h 561"/>
                <a:gd name="T60" fmla="*/ 1083 w 1430"/>
                <a:gd name="T61" fmla="*/ 487 h 561"/>
                <a:gd name="T62" fmla="*/ 1119 w 1430"/>
                <a:gd name="T63" fmla="*/ 511 h 561"/>
                <a:gd name="T64" fmla="*/ 1142 w 1430"/>
                <a:gd name="T65" fmla="*/ 524 h 561"/>
                <a:gd name="T66" fmla="*/ 1178 w 1430"/>
                <a:gd name="T67" fmla="*/ 536 h 561"/>
                <a:gd name="T68" fmla="*/ 1221 w 1430"/>
                <a:gd name="T69" fmla="*/ 529 h 561"/>
                <a:gd name="T70" fmla="*/ 1271 w 1430"/>
                <a:gd name="T71" fmla="*/ 508 h 561"/>
                <a:gd name="T72" fmla="*/ 1303 w 1430"/>
                <a:gd name="T73" fmla="*/ 477 h 561"/>
                <a:gd name="T74" fmla="*/ 1378 w 1430"/>
                <a:gd name="T75" fmla="*/ 401 h 561"/>
                <a:gd name="T76" fmla="*/ 1426 w 1430"/>
                <a:gd name="T77" fmla="*/ 355 h 561"/>
                <a:gd name="T78" fmla="*/ 1374 w 1430"/>
                <a:gd name="T79" fmla="*/ 306 h 561"/>
                <a:gd name="T80" fmla="*/ 1298 w 1430"/>
                <a:gd name="T81" fmla="*/ 245 h 561"/>
                <a:gd name="T82" fmla="*/ 1236 w 1430"/>
                <a:gd name="T83" fmla="*/ 204 h 561"/>
                <a:gd name="T84" fmla="*/ 1202 w 1430"/>
                <a:gd name="T85" fmla="*/ 196 h 561"/>
                <a:gd name="T86" fmla="*/ 1133 w 1430"/>
                <a:gd name="T87" fmla="*/ 155 h 561"/>
                <a:gd name="T88" fmla="*/ 1090 w 1430"/>
                <a:gd name="T89" fmla="*/ 100 h 561"/>
                <a:gd name="T90" fmla="*/ 1004 w 1430"/>
                <a:gd name="T91" fmla="*/ 32 h 561"/>
                <a:gd name="T92" fmla="*/ 931 w 1430"/>
                <a:gd name="T93" fmla="*/ 16 h 561"/>
                <a:gd name="T94" fmla="*/ 864 w 1430"/>
                <a:gd name="T95" fmla="*/ 9 h 561"/>
                <a:gd name="T96" fmla="*/ 800 w 1430"/>
                <a:gd name="T97" fmla="*/ 2 h 561"/>
                <a:gd name="T98" fmla="*/ 760 w 1430"/>
                <a:gd name="T99" fmla="*/ 0 h 561"/>
                <a:gd name="T100" fmla="*/ 0 w 1430"/>
                <a:gd name="T101" fmla="*/ 0 h 561"/>
                <a:gd name="T102" fmla="*/ 1430 w 1430"/>
                <a:gd name="T103" fmla="*/ 561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T100" t="T101" r="T102" b="T103"/>
              <a:pathLst>
                <a:path w="1430" h="561">
                  <a:moveTo>
                    <a:pt x="755" y="2"/>
                  </a:moveTo>
                  <a:lnTo>
                    <a:pt x="755" y="7"/>
                  </a:lnTo>
                  <a:lnTo>
                    <a:pt x="756" y="22"/>
                  </a:lnTo>
                  <a:lnTo>
                    <a:pt x="755" y="42"/>
                  </a:lnTo>
                  <a:lnTo>
                    <a:pt x="753" y="70"/>
                  </a:lnTo>
                  <a:lnTo>
                    <a:pt x="746" y="100"/>
                  </a:lnTo>
                  <a:lnTo>
                    <a:pt x="734" y="132"/>
                  </a:lnTo>
                  <a:lnTo>
                    <a:pt x="717" y="163"/>
                  </a:lnTo>
                  <a:lnTo>
                    <a:pt x="693" y="193"/>
                  </a:lnTo>
                  <a:lnTo>
                    <a:pt x="682" y="203"/>
                  </a:lnTo>
                  <a:lnTo>
                    <a:pt x="672" y="211"/>
                  </a:lnTo>
                  <a:lnTo>
                    <a:pt x="661" y="218"/>
                  </a:lnTo>
                  <a:lnTo>
                    <a:pt x="648" y="223"/>
                  </a:lnTo>
                  <a:lnTo>
                    <a:pt x="634" y="227"/>
                  </a:lnTo>
                  <a:lnTo>
                    <a:pt x="619" y="228"/>
                  </a:lnTo>
                  <a:lnTo>
                    <a:pt x="604" y="227"/>
                  </a:lnTo>
                  <a:lnTo>
                    <a:pt x="588" y="223"/>
                  </a:lnTo>
                  <a:lnTo>
                    <a:pt x="573" y="219"/>
                  </a:lnTo>
                  <a:lnTo>
                    <a:pt x="559" y="215"/>
                  </a:lnTo>
                  <a:lnTo>
                    <a:pt x="548" y="212"/>
                  </a:lnTo>
                  <a:lnTo>
                    <a:pt x="537" y="211"/>
                  </a:lnTo>
                  <a:lnTo>
                    <a:pt x="529" y="210"/>
                  </a:lnTo>
                  <a:lnTo>
                    <a:pt x="523" y="210"/>
                  </a:lnTo>
                  <a:lnTo>
                    <a:pt x="520" y="210"/>
                  </a:lnTo>
                  <a:lnTo>
                    <a:pt x="519" y="210"/>
                  </a:lnTo>
                  <a:lnTo>
                    <a:pt x="518" y="214"/>
                  </a:lnTo>
                  <a:lnTo>
                    <a:pt x="513" y="227"/>
                  </a:lnTo>
                  <a:lnTo>
                    <a:pt x="506" y="239"/>
                  </a:lnTo>
                  <a:lnTo>
                    <a:pt x="499" y="249"/>
                  </a:lnTo>
                  <a:lnTo>
                    <a:pt x="493" y="252"/>
                  </a:lnTo>
                  <a:lnTo>
                    <a:pt x="484" y="258"/>
                  </a:lnTo>
                  <a:lnTo>
                    <a:pt x="473" y="265"/>
                  </a:lnTo>
                  <a:lnTo>
                    <a:pt x="460" y="273"/>
                  </a:lnTo>
                  <a:lnTo>
                    <a:pt x="446" y="280"/>
                  </a:lnTo>
                  <a:lnTo>
                    <a:pt x="434" y="286"/>
                  </a:lnTo>
                  <a:lnTo>
                    <a:pt x="423" y="290"/>
                  </a:lnTo>
                  <a:lnTo>
                    <a:pt x="415" y="291"/>
                  </a:lnTo>
                  <a:lnTo>
                    <a:pt x="408" y="294"/>
                  </a:lnTo>
                  <a:lnTo>
                    <a:pt x="394" y="302"/>
                  </a:lnTo>
                  <a:lnTo>
                    <a:pt x="372" y="313"/>
                  </a:lnTo>
                  <a:lnTo>
                    <a:pt x="346" y="329"/>
                  </a:lnTo>
                  <a:lnTo>
                    <a:pt x="315" y="348"/>
                  </a:lnTo>
                  <a:lnTo>
                    <a:pt x="281" y="367"/>
                  </a:lnTo>
                  <a:lnTo>
                    <a:pt x="245" y="389"/>
                  </a:lnTo>
                  <a:lnTo>
                    <a:pt x="208" y="412"/>
                  </a:lnTo>
                  <a:lnTo>
                    <a:pt x="170" y="435"/>
                  </a:lnTo>
                  <a:lnTo>
                    <a:pt x="134" y="457"/>
                  </a:lnTo>
                  <a:lnTo>
                    <a:pt x="101" y="478"/>
                  </a:lnTo>
                  <a:lnTo>
                    <a:pt x="69" y="496"/>
                  </a:lnTo>
                  <a:lnTo>
                    <a:pt x="43" y="513"/>
                  </a:lnTo>
                  <a:lnTo>
                    <a:pt x="22" y="525"/>
                  </a:lnTo>
                  <a:lnTo>
                    <a:pt x="8" y="533"/>
                  </a:lnTo>
                  <a:lnTo>
                    <a:pt x="3" y="537"/>
                  </a:lnTo>
                  <a:lnTo>
                    <a:pt x="0" y="540"/>
                  </a:lnTo>
                  <a:lnTo>
                    <a:pt x="7" y="546"/>
                  </a:lnTo>
                  <a:lnTo>
                    <a:pt x="16" y="553"/>
                  </a:lnTo>
                  <a:lnTo>
                    <a:pt x="24" y="560"/>
                  </a:lnTo>
                  <a:lnTo>
                    <a:pt x="29" y="561"/>
                  </a:lnTo>
                  <a:lnTo>
                    <a:pt x="39" y="561"/>
                  </a:lnTo>
                  <a:lnTo>
                    <a:pt x="54" y="561"/>
                  </a:lnTo>
                  <a:lnTo>
                    <a:pt x="74" y="560"/>
                  </a:lnTo>
                  <a:lnTo>
                    <a:pt x="96" y="557"/>
                  </a:lnTo>
                  <a:lnTo>
                    <a:pt x="121" y="555"/>
                  </a:lnTo>
                  <a:lnTo>
                    <a:pt x="148" y="553"/>
                  </a:lnTo>
                  <a:lnTo>
                    <a:pt x="174" y="551"/>
                  </a:lnTo>
                  <a:lnTo>
                    <a:pt x="202" y="548"/>
                  </a:lnTo>
                  <a:lnTo>
                    <a:pt x="228" y="545"/>
                  </a:lnTo>
                  <a:lnTo>
                    <a:pt x="253" y="542"/>
                  </a:lnTo>
                  <a:lnTo>
                    <a:pt x="275" y="540"/>
                  </a:lnTo>
                  <a:lnTo>
                    <a:pt x="293" y="539"/>
                  </a:lnTo>
                  <a:lnTo>
                    <a:pt x="307" y="537"/>
                  </a:lnTo>
                  <a:lnTo>
                    <a:pt x="316" y="536"/>
                  </a:lnTo>
                  <a:lnTo>
                    <a:pt x="319" y="536"/>
                  </a:lnTo>
                  <a:lnTo>
                    <a:pt x="323" y="536"/>
                  </a:lnTo>
                  <a:lnTo>
                    <a:pt x="331" y="536"/>
                  </a:lnTo>
                  <a:lnTo>
                    <a:pt x="342" y="537"/>
                  </a:lnTo>
                  <a:lnTo>
                    <a:pt x="357" y="538"/>
                  </a:lnTo>
                  <a:lnTo>
                    <a:pt x="372" y="541"/>
                  </a:lnTo>
                  <a:lnTo>
                    <a:pt x="385" y="545"/>
                  </a:lnTo>
                  <a:lnTo>
                    <a:pt x="397" y="549"/>
                  </a:lnTo>
                  <a:lnTo>
                    <a:pt x="404" y="555"/>
                  </a:lnTo>
                  <a:lnTo>
                    <a:pt x="407" y="560"/>
                  </a:lnTo>
                  <a:lnTo>
                    <a:pt x="410" y="559"/>
                  </a:lnTo>
                  <a:lnTo>
                    <a:pt x="414" y="555"/>
                  </a:lnTo>
                  <a:lnTo>
                    <a:pt x="417" y="549"/>
                  </a:lnTo>
                  <a:lnTo>
                    <a:pt x="422" y="542"/>
                  </a:lnTo>
                  <a:lnTo>
                    <a:pt x="429" y="537"/>
                  </a:lnTo>
                  <a:lnTo>
                    <a:pt x="438" y="531"/>
                  </a:lnTo>
                  <a:lnTo>
                    <a:pt x="450" y="529"/>
                  </a:lnTo>
                  <a:lnTo>
                    <a:pt x="460" y="529"/>
                  </a:lnTo>
                  <a:lnTo>
                    <a:pt x="478" y="529"/>
                  </a:lnTo>
                  <a:lnTo>
                    <a:pt x="503" y="529"/>
                  </a:lnTo>
                  <a:lnTo>
                    <a:pt x="531" y="529"/>
                  </a:lnTo>
                  <a:lnTo>
                    <a:pt x="564" y="530"/>
                  </a:lnTo>
                  <a:lnTo>
                    <a:pt x="599" y="531"/>
                  </a:lnTo>
                  <a:lnTo>
                    <a:pt x="636" y="532"/>
                  </a:lnTo>
                  <a:lnTo>
                    <a:pt x="674" y="533"/>
                  </a:lnTo>
                  <a:lnTo>
                    <a:pt x="711" y="534"/>
                  </a:lnTo>
                  <a:lnTo>
                    <a:pt x="748" y="536"/>
                  </a:lnTo>
                  <a:lnTo>
                    <a:pt x="782" y="537"/>
                  </a:lnTo>
                  <a:lnTo>
                    <a:pt x="810" y="538"/>
                  </a:lnTo>
                  <a:lnTo>
                    <a:pt x="836" y="539"/>
                  </a:lnTo>
                  <a:lnTo>
                    <a:pt x="855" y="539"/>
                  </a:lnTo>
                  <a:lnTo>
                    <a:pt x="867" y="540"/>
                  </a:lnTo>
                  <a:lnTo>
                    <a:pt x="871" y="540"/>
                  </a:lnTo>
                  <a:lnTo>
                    <a:pt x="883" y="503"/>
                  </a:lnTo>
                  <a:lnTo>
                    <a:pt x="888" y="502"/>
                  </a:lnTo>
                  <a:lnTo>
                    <a:pt x="900" y="499"/>
                  </a:lnTo>
                  <a:lnTo>
                    <a:pt x="919" y="494"/>
                  </a:lnTo>
                  <a:lnTo>
                    <a:pt x="939" y="488"/>
                  </a:lnTo>
                  <a:lnTo>
                    <a:pt x="962" y="483"/>
                  </a:lnTo>
                  <a:lnTo>
                    <a:pt x="982" y="477"/>
                  </a:lnTo>
                  <a:lnTo>
                    <a:pt x="999" y="473"/>
                  </a:lnTo>
                  <a:lnTo>
                    <a:pt x="1010" y="471"/>
                  </a:lnTo>
                  <a:lnTo>
                    <a:pt x="1017" y="470"/>
                  </a:lnTo>
                  <a:lnTo>
                    <a:pt x="1026" y="470"/>
                  </a:lnTo>
                  <a:lnTo>
                    <a:pt x="1035" y="469"/>
                  </a:lnTo>
                  <a:lnTo>
                    <a:pt x="1044" y="469"/>
                  </a:lnTo>
                  <a:lnTo>
                    <a:pt x="1053" y="470"/>
                  </a:lnTo>
                  <a:lnTo>
                    <a:pt x="1062" y="471"/>
                  </a:lnTo>
                  <a:lnTo>
                    <a:pt x="1067" y="473"/>
                  </a:lnTo>
                  <a:lnTo>
                    <a:pt x="1072" y="477"/>
                  </a:lnTo>
                  <a:lnTo>
                    <a:pt x="1076" y="481"/>
                  </a:lnTo>
                  <a:lnTo>
                    <a:pt x="1083" y="487"/>
                  </a:lnTo>
                  <a:lnTo>
                    <a:pt x="1091" y="494"/>
                  </a:lnTo>
                  <a:lnTo>
                    <a:pt x="1101" y="500"/>
                  </a:lnTo>
                  <a:lnTo>
                    <a:pt x="1111" y="506"/>
                  </a:lnTo>
                  <a:lnTo>
                    <a:pt x="1119" y="511"/>
                  </a:lnTo>
                  <a:lnTo>
                    <a:pt x="1127" y="516"/>
                  </a:lnTo>
                  <a:lnTo>
                    <a:pt x="1132" y="518"/>
                  </a:lnTo>
                  <a:lnTo>
                    <a:pt x="1136" y="521"/>
                  </a:lnTo>
                  <a:lnTo>
                    <a:pt x="1142" y="524"/>
                  </a:lnTo>
                  <a:lnTo>
                    <a:pt x="1150" y="528"/>
                  </a:lnTo>
                  <a:lnTo>
                    <a:pt x="1158" y="531"/>
                  </a:lnTo>
                  <a:lnTo>
                    <a:pt x="1168" y="534"/>
                  </a:lnTo>
                  <a:lnTo>
                    <a:pt x="1178" y="536"/>
                  </a:lnTo>
                  <a:lnTo>
                    <a:pt x="1188" y="537"/>
                  </a:lnTo>
                  <a:lnTo>
                    <a:pt x="1197" y="536"/>
                  </a:lnTo>
                  <a:lnTo>
                    <a:pt x="1208" y="532"/>
                  </a:lnTo>
                  <a:lnTo>
                    <a:pt x="1221" y="529"/>
                  </a:lnTo>
                  <a:lnTo>
                    <a:pt x="1233" y="524"/>
                  </a:lnTo>
                  <a:lnTo>
                    <a:pt x="1247" y="519"/>
                  </a:lnTo>
                  <a:lnTo>
                    <a:pt x="1260" y="514"/>
                  </a:lnTo>
                  <a:lnTo>
                    <a:pt x="1271" y="508"/>
                  </a:lnTo>
                  <a:lnTo>
                    <a:pt x="1280" y="503"/>
                  </a:lnTo>
                  <a:lnTo>
                    <a:pt x="1286" y="498"/>
                  </a:lnTo>
                  <a:lnTo>
                    <a:pt x="1293" y="489"/>
                  </a:lnTo>
                  <a:lnTo>
                    <a:pt x="1303" y="477"/>
                  </a:lnTo>
                  <a:lnTo>
                    <a:pt x="1317" y="461"/>
                  </a:lnTo>
                  <a:lnTo>
                    <a:pt x="1335" y="441"/>
                  </a:lnTo>
                  <a:lnTo>
                    <a:pt x="1355" y="422"/>
                  </a:lnTo>
                  <a:lnTo>
                    <a:pt x="1378" y="401"/>
                  </a:lnTo>
                  <a:lnTo>
                    <a:pt x="1403" y="381"/>
                  </a:lnTo>
                  <a:lnTo>
                    <a:pt x="1430" y="364"/>
                  </a:lnTo>
                  <a:lnTo>
                    <a:pt x="1430" y="360"/>
                  </a:lnTo>
                  <a:lnTo>
                    <a:pt x="1426" y="355"/>
                  </a:lnTo>
                  <a:lnTo>
                    <a:pt x="1418" y="345"/>
                  </a:lnTo>
                  <a:lnTo>
                    <a:pt x="1405" y="334"/>
                  </a:lnTo>
                  <a:lnTo>
                    <a:pt x="1391" y="320"/>
                  </a:lnTo>
                  <a:lnTo>
                    <a:pt x="1374" y="306"/>
                  </a:lnTo>
                  <a:lnTo>
                    <a:pt x="1355" y="291"/>
                  </a:lnTo>
                  <a:lnTo>
                    <a:pt x="1337" y="275"/>
                  </a:lnTo>
                  <a:lnTo>
                    <a:pt x="1317" y="260"/>
                  </a:lnTo>
                  <a:lnTo>
                    <a:pt x="1298" y="245"/>
                  </a:lnTo>
                  <a:lnTo>
                    <a:pt x="1279" y="233"/>
                  </a:lnTo>
                  <a:lnTo>
                    <a:pt x="1262" y="220"/>
                  </a:lnTo>
                  <a:lnTo>
                    <a:pt x="1248" y="211"/>
                  </a:lnTo>
                  <a:lnTo>
                    <a:pt x="1236" y="204"/>
                  </a:lnTo>
                  <a:lnTo>
                    <a:pt x="1227" y="199"/>
                  </a:lnTo>
                  <a:lnTo>
                    <a:pt x="1223" y="199"/>
                  </a:lnTo>
                  <a:lnTo>
                    <a:pt x="1215" y="199"/>
                  </a:lnTo>
                  <a:lnTo>
                    <a:pt x="1202" y="196"/>
                  </a:lnTo>
                  <a:lnTo>
                    <a:pt x="1185" y="189"/>
                  </a:lnTo>
                  <a:lnTo>
                    <a:pt x="1168" y="178"/>
                  </a:lnTo>
                  <a:lnTo>
                    <a:pt x="1149" y="167"/>
                  </a:lnTo>
                  <a:lnTo>
                    <a:pt x="1133" y="155"/>
                  </a:lnTo>
                  <a:lnTo>
                    <a:pt x="1120" y="144"/>
                  </a:lnTo>
                  <a:lnTo>
                    <a:pt x="1113" y="132"/>
                  </a:lnTo>
                  <a:lnTo>
                    <a:pt x="1105" y="117"/>
                  </a:lnTo>
                  <a:lnTo>
                    <a:pt x="1090" y="100"/>
                  </a:lnTo>
                  <a:lnTo>
                    <a:pt x="1072" y="82"/>
                  </a:lnTo>
                  <a:lnTo>
                    <a:pt x="1051" y="63"/>
                  </a:lnTo>
                  <a:lnTo>
                    <a:pt x="1027" y="46"/>
                  </a:lnTo>
                  <a:lnTo>
                    <a:pt x="1004" y="32"/>
                  </a:lnTo>
                  <a:lnTo>
                    <a:pt x="980" y="22"/>
                  </a:lnTo>
                  <a:lnTo>
                    <a:pt x="959" y="18"/>
                  </a:lnTo>
                  <a:lnTo>
                    <a:pt x="946" y="17"/>
                  </a:lnTo>
                  <a:lnTo>
                    <a:pt x="931" y="16"/>
                  </a:lnTo>
                  <a:lnTo>
                    <a:pt x="916" y="15"/>
                  </a:lnTo>
                  <a:lnTo>
                    <a:pt x="899" y="12"/>
                  </a:lnTo>
                  <a:lnTo>
                    <a:pt x="882" y="11"/>
                  </a:lnTo>
                  <a:lnTo>
                    <a:pt x="864" y="9"/>
                  </a:lnTo>
                  <a:lnTo>
                    <a:pt x="847" y="7"/>
                  </a:lnTo>
                  <a:lnTo>
                    <a:pt x="831" y="4"/>
                  </a:lnTo>
                  <a:lnTo>
                    <a:pt x="815" y="3"/>
                  </a:lnTo>
                  <a:lnTo>
                    <a:pt x="800" y="2"/>
                  </a:lnTo>
                  <a:lnTo>
                    <a:pt x="787" y="1"/>
                  </a:lnTo>
                  <a:lnTo>
                    <a:pt x="776" y="0"/>
                  </a:lnTo>
                  <a:lnTo>
                    <a:pt x="767" y="0"/>
                  </a:lnTo>
                  <a:lnTo>
                    <a:pt x="760" y="0"/>
                  </a:lnTo>
                  <a:lnTo>
                    <a:pt x="756" y="1"/>
                  </a:lnTo>
                  <a:lnTo>
                    <a:pt x="755" y="2"/>
                  </a:lnTo>
                  <a:close/>
                </a:path>
              </a:pathLst>
            </a:custGeom>
            <a:solidFill>
              <a:srgbClr val="BFF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9" name="Freeform 20"/>
            <p:cNvSpPr>
              <a:spLocks/>
            </p:cNvSpPr>
            <p:nvPr/>
          </p:nvSpPr>
          <p:spPr bwMode="auto">
            <a:xfrm>
              <a:off x="536" y="217"/>
              <a:ext cx="21" cy="6"/>
            </a:xfrm>
            <a:custGeom>
              <a:avLst/>
              <a:gdLst>
                <a:gd name="T0" fmla="*/ 0 w 40"/>
                <a:gd name="T1" fmla="*/ 12 h 12"/>
                <a:gd name="T2" fmla="*/ 1 w 40"/>
                <a:gd name="T3" fmla="*/ 10 h 12"/>
                <a:gd name="T4" fmla="*/ 4 w 40"/>
                <a:gd name="T5" fmla="*/ 5 h 12"/>
                <a:gd name="T6" fmla="*/ 10 w 40"/>
                <a:gd name="T7" fmla="*/ 2 h 12"/>
                <a:gd name="T8" fmla="*/ 18 w 40"/>
                <a:gd name="T9" fmla="*/ 0 h 12"/>
                <a:gd name="T10" fmla="*/ 27 w 40"/>
                <a:gd name="T11" fmla="*/ 1 h 12"/>
                <a:gd name="T12" fmla="*/ 37 w 40"/>
                <a:gd name="T13" fmla="*/ 3 h 12"/>
                <a:gd name="T14" fmla="*/ 40 w 40"/>
                <a:gd name="T15" fmla="*/ 7 h 12"/>
                <a:gd name="T16" fmla="*/ 37 w 40"/>
                <a:gd name="T17" fmla="*/ 7 h 12"/>
                <a:gd name="T18" fmla="*/ 29 w 40"/>
                <a:gd name="T19" fmla="*/ 7 h 12"/>
                <a:gd name="T20" fmla="*/ 22 w 40"/>
                <a:gd name="T21" fmla="*/ 7 h 12"/>
                <a:gd name="T22" fmla="*/ 16 w 40"/>
                <a:gd name="T23" fmla="*/ 8 h 12"/>
                <a:gd name="T24" fmla="*/ 10 w 40"/>
                <a:gd name="T25" fmla="*/ 9 h 12"/>
                <a:gd name="T26" fmla="*/ 6 w 40"/>
                <a:gd name="T27" fmla="*/ 10 h 12"/>
                <a:gd name="T28" fmla="*/ 2 w 40"/>
                <a:gd name="T29" fmla="*/ 11 h 12"/>
                <a:gd name="T30" fmla="*/ 1 w 40"/>
                <a:gd name="T31" fmla="*/ 12 h 12"/>
                <a:gd name="T32" fmla="*/ 0 w 40"/>
                <a:gd name="T33" fmla="*/ 12 h 12"/>
                <a:gd name="T34" fmla="*/ 0 w 40"/>
                <a:gd name="T35" fmla="*/ 0 h 12"/>
                <a:gd name="T36" fmla="*/ 40 w 40"/>
                <a:gd name="T3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40" h="12">
                  <a:moveTo>
                    <a:pt x="0" y="12"/>
                  </a:moveTo>
                  <a:lnTo>
                    <a:pt x="1" y="10"/>
                  </a:lnTo>
                  <a:lnTo>
                    <a:pt x="4" y="5"/>
                  </a:lnTo>
                  <a:lnTo>
                    <a:pt x="10" y="2"/>
                  </a:lnTo>
                  <a:lnTo>
                    <a:pt x="18" y="0"/>
                  </a:lnTo>
                  <a:lnTo>
                    <a:pt x="27" y="1"/>
                  </a:lnTo>
                  <a:lnTo>
                    <a:pt x="37" y="3"/>
                  </a:lnTo>
                  <a:lnTo>
                    <a:pt x="40" y="7"/>
                  </a:lnTo>
                  <a:lnTo>
                    <a:pt x="37" y="7"/>
                  </a:lnTo>
                  <a:lnTo>
                    <a:pt x="29" y="7"/>
                  </a:lnTo>
                  <a:lnTo>
                    <a:pt x="22" y="7"/>
                  </a:lnTo>
                  <a:lnTo>
                    <a:pt x="16" y="8"/>
                  </a:lnTo>
                  <a:lnTo>
                    <a:pt x="10" y="9"/>
                  </a:lnTo>
                  <a:lnTo>
                    <a:pt x="6" y="10"/>
                  </a:lnTo>
                  <a:lnTo>
                    <a:pt x="2" y="11"/>
                  </a:lnTo>
                  <a:lnTo>
                    <a:pt x="1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0" name="Freeform 21"/>
            <p:cNvSpPr>
              <a:spLocks/>
            </p:cNvSpPr>
            <p:nvPr/>
          </p:nvSpPr>
          <p:spPr bwMode="auto">
            <a:xfrm>
              <a:off x="555" y="156"/>
              <a:ext cx="17" cy="11"/>
            </a:xfrm>
            <a:custGeom>
              <a:avLst/>
              <a:gdLst>
                <a:gd name="T0" fmla="*/ 1 w 33"/>
                <a:gd name="T1" fmla="*/ 1 h 22"/>
                <a:gd name="T2" fmla="*/ 0 w 33"/>
                <a:gd name="T3" fmla="*/ 3 h 22"/>
                <a:gd name="T4" fmla="*/ 0 w 33"/>
                <a:gd name="T5" fmla="*/ 4 h 22"/>
                <a:gd name="T6" fmla="*/ 0 w 33"/>
                <a:gd name="T7" fmla="*/ 7 h 22"/>
                <a:gd name="T8" fmla="*/ 0 w 33"/>
                <a:gd name="T9" fmla="*/ 9 h 22"/>
                <a:gd name="T10" fmla="*/ 2 w 33"/>
                <a:gd name="T11" fmla="*/ 15 h 22"/>
                <a:gd name="T12" fmla="*/ 6 w 33"/>
                <a:gd name="T13" fmla="*/ 18 h 22"/>
                <a:gd name="T14" fmla="*/ 11 w 33"/>
                <a:gd name="T15" fmla="*/ 22 h 22"/>
                <a:gd name="T16" fmla="*/ 18 w 33"/>
                <a:gd name="T17" fmla="*/ 22 h 22"/>
                <a:gd name="T18" fmla="*/ 25 w 33"/>
                <a:gd name="T19" fmla="*/ 19 h 22"/>
                <a:gd name="T20" fmla="*/ 30 w 33"/>
                <a:gd name="T21" fmla="*/ 16 h 22"/>
                <a:gd name="T22" fmla="*/ 33 w 33"/>
                <a:gd name="T23" fmla="*/ 10 h 22"/>
                <a:gd name="T24" fmla="*/ 33 w 33"/>
                <a:gd name="T25" fmla="*/ 3 h 22"/>
                <a:gd name="T26" fmla="*/ 33 w 33"/>
                <a:gd name="T27" fmla="*/ 3 h 22"/>
                <a:gd name="T28" fmla="*/ 26 w 33"/>
                <a:gd name="T29" fmla="*/ 1 h 22"/>
                <a:gd name="T30" fmla="*/ 17 w 33"/>
                <a:gd name="T31" fmla="*/ 0 h 22"/>
                <a:gd name="T32" fmla="*/ 9 w 33"/>
                <a:gd name="T33" fmla="*/ 0 h 22"/>
                <a:gd name="T34" fmla="*/ 1 w 33"/>
                <a:gd name="T35" fmla="*/ 1 h 22"/>
                <a:gd name="T36" fmla="*/ 0 w 33"/>
                <a:gd name="T37" fmla="*/ 0 h 22"/>
                <a:gd name="T38" fmla="*/ 33 w 33"/>
                <a:gd name="T3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T36" t="T37" r="T38" b="T39"/>
              <a:pathLst>
                <a:path w="33" h="22">
                  <a:moveTo>
                    <a:pt x="1" y="1"/>
                  </a:moveTo>
                  <a:lnTo>
                    <a:pt x="0" y="3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9"/>
                  </a:lnTo>
                  <a:lnTo>
                    <a:pt x="2" y="15"/>
                  </a:lnTo>
                  <a:lnTo>
                    <a:pt x="6" y="18"/>
                  </a:lnTo>
                  <a:lnTo>
                    <a:pt x="11" y="22"/>
                  </a:lnTo>
                  <a:lnTo>
                    <a:pt x="18" y="22"/>
                  </a:lnTo>
                  <a:lnTo>
                    <a:pt x="25" y="19"/>
                  </a:lnTo>
                  <a:lnTo>
                    <a:pt x="30" y="16"/>
                  </a:lnTo>
                  <a:lnTo>
                    <a:pt x="33" y="10"/>
                  </a:lnTo>
                  <a:lnTo>
                    <a:pt x="33" y="3"/>
                  </a:lnTo>
                  <a:lnTo>
                    <a:pt x="26" y="1"/>
                  </a:lnTo>
                  <a:lnTo>
                    <a:pt x="17" y="0"/>
                  </a:lnTo>
                  <a:lnTo>
                    <a:pt x="9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1" name="Freeform 22"/>
            <p:cNvSpPr>
              <a:spLocks/>
            </p:cNvSpPr>
            <p:nvPr/>
          </p:nvSpPr>
          <p:spPr bwMode="auto">
            <a:xfrm>
              <a:off x="538" y="132"/>
              <a:ext cx="53" cy="15"/>
            </a:xfrm>
            <a:custGeom>
              <a:avLst/>
              <a:gdLst>
                <a:gd name="T0" fmla="*/ 1 w 107"/>
                <a:gd name="T1" fmla="*/ 28 h 30"/>
                <a:gd name="T2" fmla="*/ 1 w 107"/>
                <a:gd name="T3" fmla="*/ 27 h 30"/>
                <a:gd name="T4" fmla="*/ 0 w 107"/>
                <a:gd name="T5" fmla="*/ 22 h 30"/>
                <a:gd name="T6" fmla="*/ 1 w 107"/>
                <a:gd name="T7" fmla="*/ 17 h 30"/>
                <a:gd name="T8" fmla="*/ 7 w 107"/>
                <a:gd name="T9" fmla="*/ 14 h 30"/>
                <a:gd name="T10" fmla="*/ 12 w 107"/>
                <a:gd name="T11" fmla="*/ 13 h 30"/>
                <a:gd name="T12" fmla="*/ 16 w 107"/>
                <a:gd name="T13" fmla="*/ 11 h 30"/>
                <a:gd name="T14" fmla="*/ 23 w 107"/>
                <a:gd name="T15" fmla="*/ 8 h 30"/>
                <a:gd name="T16" fmla="*/ 31 w 107"/>
                <a:gd name="T17" fmla="*/ 5 h 30"/>
                <a:gd name="T18" fmla="*/ 39 w 107"/>
                <a:gd name="T19" fmla="*/ 2 h 30"/>
                <a:gd name="T20" fmla="*/ 50 w 107"/>
                <a:gd name="T21" fmla="*/ 1 h 30"/>
                <a:gd name="T22" fmla="*/ 60 w 107"/>
                <a:gd name="T23" fmla="*/ 0 h 30"/>
                <a:gd name="T24" fmla="*/ 70 w 107"/>
                <a:gd name="T25" fmla="*/ 1 h 30"/>
                <a:gd name="T26" fmla="*/ 76 w 107"/>
                <a:gd name="T27" fmla="*/ 4 h 30"/>
                <a:gd name="T28" fmla="*/ 82 w 107"/>
                <a:gd name="T29" fmla="*/ 7 h 30"/>
                <a:gd name="T30" fmla="*/ 88 w 107"/>
                <a:gd name="T31" fmla="*/ 12 h 30"/>
                <a:gd name="T32" fmla="*/ 93 w 107"/>
                <a:gd name="T33" fmla="*/ 16 h 30"/>
                <a:gd name="T34" fmla="*/ 99 w 107"/>
                <a:gd name="T35" fmla="*/ 22 h 30"/>
                <a:gd name="T36" fmla="*/ 104 w 107"/>
                <a:gd name="T37" fmla="*/ 26 h 30"/>
                <a:gd name="T38" fmla="*/ 106 w 107"/>
                <a:gd name="T39" fmla="*/ 29 h 30"/>
                <a:gd name="T40" fmla="*/ 107 w 107"/>
                <a:gd name="T41" fmla="*/ 30 h 30"/>
                <a:gd name="T42" fmla="*/ 105 w 107"/>
                <a:gd name="T43" fmla="*/ 29 h 30"/>
                <a:gd name="T44" fmla="*/ 100 w 107"/>
                <a:gd name="T45" fmla="*/ 27 h 30"/>
                <a:gd name="T46" fmla="*/ 93 w 107"/>
                <a:gd name="T47" fmla="*/ 23 h 30"/>
                <a:gd name="T48" fmla="*/ 85 w 107"/>
                <a:gd name="T49" fmla="*/ 20 h 30"/>
                <a:gd name="T50" fmla="*/ 76 w 107"/>
                <a:gd name="T51" fmla="*/ 16 h 30"/>
                <a:gd name="T52" fmla="*/ 67 w 107"/>
                <a:gd name="T53" fmla="*/ 14 h 30"/>
                <a:gd name="T54" fmla="*/ 59 w 107"/>
                <a:gd name="T55" fmla="*/ 12 h 30"/>
                <a:gd name="T56" fmla="*/ 53 w 107"/>
                <a:gd name="T57" fmla="*/ 12 h 30"/>
                <a:gd name="T58" fmla="*/ 47 w 107"/>
                <a:gd name="T59" fmla="*/ 13 h 30"/>
                <a:gd name="T60" fmla="*/ 40 w 107"/>
                <a:gd name="T61" fmla="*/ 14 h 30"/>
                <a:gd name="T62" fmla="*/ 32 w 107"/>
                <a:gd name="T63" fmla="*/ 15 h 30"/>
                <a:gd name="T64" fmla="*/ 24 w 107"/>
                <a:gd name="T65" fmla="*/ 17 h 30"/>
                <a:gd name="T66" fmla="*/ 17 w 107"/>
                <a:gd name="T67" fmla="*/ 20 h 30"/>
                <a:gd name="T68" fmla="*/ 10 w 107"/>
                <a:gd name="T69" fmla="*/ 22 h 30"/>
                <a:gd name="T70" fmla="*/ 5 w 107"/>
                <a:gd name="T71" fmla="*/ 24 h 30"/>
                <a:gd name="T72" fmla="*/ 1 w 107"/>
                <a:gd name="T73" fmla="*/ 28 h 30"/>
                <a:gd name="T74" fmla="*/ 0 w 107"/>
                <a:gd name="T75" fmla="*/ 0 h 30"/>
                <a:gd name="T76" fmla="*/ 107 w 107"/>
                <a:gd name="T7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T74" t="T75" r="T76" b="T77"/>
              <a:pathLst>
                <a:path w="107" h="30">
                  <a:moveTo>
                    <a:pt x="1" y="28"/>
                  </a:moveTo>
                  <a:lnTo>
                    <a:pt x="1" y="27"/>
                  </a:lnTo>
                  <a:lnTo>
                    <a:pt x="0" y="22"/>
                  </a:lnTo>
                  <a:lnTo>
                    <a:pt x="1" y="17"/>
                  </a:lnTo>
                  <a:lnTo>
                    <a:pt x="7" y="14"/>
                  </a:lnTo>
                  <a:lnTo>
                    <a:pt x="12" y="13"/>
                  </a:lnTo>
                  <a:lnTo>
                    <a:pt x="16" y="11"/>
                  </a:lnTo>
                  <a:lnTo>
                    <a:pt x="23" y="8"/>
                  </a:lnTo>
                  <a:lnTo>
                    <a:pt x="31" y="5"/>
                  </a:lnTo>
                  <a:lnTo>
                    <a:pt x="39" y="2"/>
                  </a:lnTo>
                  <a:lnTo>
                    <a:pt x="50" y="1"/>
                  </a:lnTo>
                  <a:lnTo>
                    <a:pt x="60" y="0"/>
                  </a:lnTo>
                  <a:lnTo>
                    <a:pt x="70" y="1"/>
                  </a:lnTo>
                  <a:lnTo>
                    <a:pt x="76" y="4"/>
                  </a:lnTo>
                  <a:lnTo>
                    <a:pt x="82" y="7"/>
                  </a:lnTo>
                  <a:lnTo>
                    <a:pt x="88" y="12"/>
                  </a:lnTo>
                  <a:lnTo>
                    <a:pt x="93" y="16"/>
                  </a:lnTo>
                  <a:lnTo>
                    <a:pt x="99" y="22"/>
                  </a:lnTo>
                  <a:lnTo>
                    <a:pt x="104" y="26"/>
                  </a:lnTo>
                  <a:lnTo>
                    <a:pt x="106" y="29"/>
                  </a:lnTo>
                  <a:lnTo>
                    <a:pt x="107" y="30"/>
                  </a:lnTo>
                  <a:lnTo>
                    <a:pt x="105" y="29"/>
                  </a:lnTo>
                  <a:lnTo>
                    <a:pt x="100" y="27"/>
                  </a:lnTo>
                  <a:lnTo>
                    <a:pt x="93" y="23"/>
                  </a:lnTo>
                  <a:lnTo>
                    <a:pt x="85" y="20"/>
                  </a:lnTo>
                  <a:lnTo>
                    <a:pt x="76" y="16"/>
                  </a:lnTo>
                  <a:lnTo>
                    <a:pt x="67" y="14"/>
                  </a:lnTo>
                  <a:lnTo>
                    <a:pt x="59" y="12"/>
                  </a:lnTo>
                  <a:lnTo>
                    <a:pt x="53" y="12"/>
                  </a:lnTo>
                  <a:lnTo>
                    <a:pt x="47" y="13"/>
                  </a:lnTo>
                  <a:lnTo>
                    <a:pt x="40" y="14"/>
                  </a:lnTo>
                  <a:lnTo>
                    <a:pt x="32" y="15"/>
                  </a:lnTo>
                  <a:lnTo>
                    <a:pt x="24" y="17"/>
                  </a:lnTo>
                  <a:lnTo>
                    <a:pt x="17" y="20"/>
                  </a:lnTo>
                  <a:lnTo>
                    <a:pt x="10" y="22"/>
                  </a:lnTo>
                  <a:lnTo>
                    <a:pt x="5" y="24"/>
                  </a:lnTo>
                  <a:lnTo>
                    <a:pt x="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2" name="Freeform 23"/>
            <p:cNvSpPr>
              <a:spLocks/>
            </p:cNvSpPr>
            <p:nvPr/>
          </p:nvSpPr>
          <p:spPr bwMode="auto">
            <a:xfrm>
              <a:off x="371" y="58"/>
              <a:ext cx="172" cy="283"/>
            </a:xfrm>
            <a:custGeom>
              <a:avLst/>
              <a:gdLst>
                <a:gd name="T0" fmla="*/ 285 w 345"/>
                <a:gd name="T1" fmla="*/ 47 h 566"/>
                <a:gd name="T2" fmla="*/ 270 w 345"/>
                <a:gd name="T3" fmla="*/ 18 h 566"/>
                <a:gd name="T4" fmla="*/ 254 w 345"/>
                <a:gd name="T5" fmla="*/ 63 h 566"/>
                <a:gd name="T6" fmla="*/ 242 w 345"/>
                <a:gd name="T7" fmla="*/ 57 h 566"/>
                <a:gd name="T8" fmla="*/ 224 w 345"/>
                <a:gd name="T9" fmla="*/ 18 h 566"/>
                <a:gd name="T10" fmla="*/ 219 w 345"/>
                <a:gd name="T11" fmla="*/ 2 h 566"/>
                <a:gd name="T12" fmla="*/ 202 w 345"/>
                <a:gd name="T13" fmla="*/ 32 h 566"/>
                <a:gd name="T14" fmla="*/ 189 w 345"/>
                <a:gd name="T15" fmla="*/ 77 h 566"/>
                <a:gd name="T16" fmla="*/ 191 w 345"/>
                <a:gd name="T17" fmla="*/ 105 h 566"/>
                <a:gd name="T18" fmla="*/ 165 w 345"/>
                <a:gd name="T19" fmla="*/ 83 h 566"/>
                <a:gd name="T20" fmla="*/ 149 w 345"/>
                <a:gd name="T21" fmla="*/ 52 h 566"/>
                <a:gd name="T22" fmla="*/ 130 w 345"/>
                <a:gd name="T23" fmla="*/ 127 h 566"/>
                <a:gd name="T24" fmla="*/ 134 w 345"/>
                <a:gd name="T25" fmla="*/ 166 h 566"/>
                <a:gd name="T26" fmla="*/ 118 w 345"/>
                <a:gd name="T27" fmla="*/ 150 h 566"/>
                <a:gd name="T28" fmla="*/ 105 w 345"/>
                <a:gd name="T29" fmla="*/ 131 h 566"/>
                <a:gd name="T30" fmla="*/ 100 w 345"/>
                <a:gd name="T31" fmla="*/ 176 h 566"/>
                <a:gd name="T32" fmla="*/ 114 w 345"/>
                <a:gd name="T33" fmla="*/ 207 h 566"/>
                <a:gd name="T34" fmla="*/ 90 w 345"/>
                <a:gd name="T35" fmla="*/ 204 h 566"/>
                <a:gd name="T36" fmla="*/ 73 w 345"/>
                <a:gd name="T37" fmla="*/ 197 h 566"/>
                <a:gd name="T38" fmla="*/ 67 w 345"/>
                <a:gd name="T39" fmla="*/ 234 h 566"/>
                <a:gd name="T40" fmla="*/ 88 w 345"/>
                <a:gd name="T41" fmla="*/ 276 h 566"/>
                <a:gd name="T42" fmla="*/ 83 w 345"/>
                <a:gd name="T43" fmla="*/ 299 h 566"/>
                <a:gd name="T44" fmla="*/ 73 w 345"/>
                <a:gd name="T45" fmla="*/ 292 h 566"/>
                <a:gd name="T46" fmla="*/ 54 w 345"/>
                <a:gd name="T47" fmla="*/ 272 h 566"/>
                <a:gd name="T48" fmla="*/ 36 w 345"/>
                <a:gd name="T49" fmla="*/ 257 h 566"/>
                <a:gd name="T50" fmla="*/ 5 w 345"/>
                <a:gd name="T51" fmla="*/ 274 h 566"/>
                <a:gd name="T52" fmla="*/ 6 w 345"/>
                <a:gd name="T53" fmla="*/ 334 h 566"/>
                <a:gd name="T54" fmla="*/ 51 w 345"/>
                <a:gd name="T55" fmla="*/ 380 h 566"/>
                <a:gd name="T56" fmla="*/ 69 w 345"/>
                <a:gd name="T57" fmla="*/ 390 h 566"/>
                <a:gd name="T58" fmla="*/ 86 w 345"/>
                <a:gd name="T59" fmla="*/ 388 h 566"/>
                <a:gd name="T60" fmla="*/ 108 w 345"/>
                <a:gd name="T61" fmla="*/ 431 h 566"/>
                <a:gd name="T62" fmla="*/ 128 w 345"/>
                <a:gd name="T63" fmla="*/ 477 h 566"/>
                <a:gd name="T64" fmla="*/ 139 w 345"/>
                <a:gd name="T65" fmla="*/ 507 h 566"/>
                <a:gd name="T66" fmla="*/ 148 w 345"/>
                <a:gd name="T67" fmla="*/ 538 h 566"/>
                <a:gd name="T68" fmla="*/ 141 w 345"/>
                <a:gd name="T69" fmla="*/ 566 h 566"/>
                <a:gd name="T70" fmla="*/ 243 w 345"/>
                <a:gd name="T71" fmla="*/ 536 h 566"/>
                <a:gd name="T72" fmla="*/ 262 w 345"/>
                <a:gd name="T73" fmla="*/ 488 h 566"/>
                <a:gd name="T74" fmla="*/ 286 w 345"/>
                <a:gd name="T75" fmla="*/ 465 h 566"/>
                <a:gd name="T76" fmla="*/ 310 w 345"/>
                <a:gd name="T77" fmla="*/ 455 h 566"/>
                <a:gd name="T78" fmla="*/ 341 w 345"/>
                <a:gd name="T79" fmla="*/ 427 h 566"/>
                <a:gd name="T80" fmla="*/ 345 w 345"/>
                <a:gd name="T81" fmla="*/ 423 h 566"/>
                <a:gd name="T82" fmla="*/ 323 w 345"/>
                <a:gd name="T83" fmla="*/ 420 h 566"/>
                <a:gd name="T84" fmla="*/ 274 w 345"/>
                <a:gd name="T85" fmla="*/ 416 h 566"/>
                <a:gd name="T86" fmla="*/ 278 w 345"/>
                <a:gd name="T87" fmla="*/ 397 h 566"/>
                <a:gd name="T88" fmla="*/ 295 w 345"/>
                <a:gd name="T89" fmla="*/ 380 h 566"/>
                <a:gd name="T90" fmla="*/ 292 w 345"/>
                <a:gd name="T91" fmla="*/ 342 h 566"/>
                <a:gd name="T92" fmla="*/ 317 w 345"/>
                <a:gd name="T93" fmla="*/ 331 h 566"/>
                <a:gd name="T94" fmla="*/ 301 w 345"/>
                <a:gd name="T95" fmla="*/ 313 h 566"/>
                <a:gd name="T96" fmla="*/ 286 w 345"/>
                <a:gd name="T97" fmla="*/ 275 h 566"/>
                <a:gd name="T98" fmla="*/ 286 w 345"/>
                <a:gd name="T99" fmla="*/ 219 h 566"/>
                <a:gd name="T100" fmla="*/ 296 w 345"/>
                <a:gd name="T101" fmla="*/ 166 h 566"/>
                <a:gd name="T102" fmla="*/ 315 w 345"/>
                <a:gd name="T103" fmla="*/ 138 h 566"/>
                <a:gd name="T104" fmla="*/ 316 w 345"/>
                <a:gd name="T105" fmla="*/ 110 h 566"/>
                <a:gd name="T106" fmla="*/ 304 w 345"/>
                <a:gd name="T107" fmla="*/ 95 h 566"/>
                <a:gd name="T108" fmla="*/ 0 w 345"/>
                <a:gd name="T109" fmla="*/ 0 h 566"/>
                <a:gd name="T110" fmla="*/ 345 w 345"/>
                <a:gd name="T111" fmla="*/ 566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T108" t="T109" r="T110" b="T111"/>
              <a:pathLst>
                <a:path w="345" h="566">
                  <a:moveTo>
                    <a:pt x="301" y="91"/>
                  </a:moveTo>
                  <a:lnTo>
                    <a:pt x="294" y="72"/>
                  </a:lnTo>
                  <a:lnTo>
                    <a:pt x="285" y="47"/>
                  </a:lnTo>
                  <a:lnTo>
                    <a:pt x="277" y="24"/>
                  </a:lnTo>
                  <a:lnTo>
                    <a:pt x="273" y="14"/>
                  </a:lnTo>
                  <a:lnTo>
                    <a:pt x="270" y="18"/>
                  </a:lnTo>
                  <a:lnTo>
                    <a:pt x="262" y="30"/>
                  </a:lnTo>
                  <a:lnTo>
                    <a:pt x="255" y="46"/>
                  </a:lnTo>
                  <a:lnTo>
                    <a:pt x="254" y="63"/>
                  </a:lnTo>
                  <a:lnTo>
                    <a:pt x="252" y="68"/>
                  </a:lnTo>
                  <a:lnTo>
                    <a:pt x="248" y="66"/>
                  </a:lnTo>
                  <a:lnTo>
                    <a:pt x="242" y="57"/>
                  </a:lnTo>
                  <a:lnTo>
                    <a:pt x="235" y="45"/>
                  </a:lnTo>
                  <a:lnTo>
                    <a:pt x="228" y="32"/>
                  </a:lnTo>
                  <a:lnTo>
                    <a:pt x="224" y="18"/>
                  </a:lnTo>
                  <a:lnTo>
                    <a:pt x="220" y="8"/>
                  </a:lnTo>
                  <a:lnTo>
                    <a:pt x="221" y="0"/>
                  </a:lnTo>
                  <a:lnTo>
                    <a:pt x="219" y="2"/>
                  </a:lnTo>
                  <a:lnTo>
                    <a:pt x="214" y="9"/>
                  </a:lnTo>
                  <a:lnTo>
                    <a:pt x="209" y="19"/>
                  </a:lnTo>
                  <a:lnTo>
                    <a:pt x="202" y="32"/>
                  </a:lnTo>
                  <a:lnTo>
                    <a:pt x="195" y="46"/>
                  </a:lnTo>
                  <a:lnTo>
                    <a:pt x="190" y="62"/>
                  </a:lnTo>
                  <a:lnTo>
                    <a:pt x="189" y="77"/>
                  </a:lnTo>
                  <a:lnTo>
                    <a:pt x="192" y="92"/>
                  </a:lnTo>
                  <a:lnTo>
                    <a:pt x="195" y="102"/>
                  </a:lnTo>
                  <a:lnTo>
                    <a:pt x="191" y="105"/>
                  </a:lnTo>
                  <a:lnTo>
                    <a:pt x="183" y="101"/>
                  </a:lnTo>
                  <a:lnTo>
                    <a:pt x="174" y="93"/>
                  </a:lnTo>
                  <a:lnTo>
                    <a:pt x="165" y="83"/>
                  </a:lnTo>
                  <a:lnTo>
                    <a:pt x="156" y="71"/>
                  </a:lnTo>
                  <a:lnTo>
                    <a:pt x="150" y="60"/>
                  </a:lnTo>
                  <a:lnTo>
                    <a:pt x="149" y="52"/>
                  </a:lnTo>
                  <a:lnTo>
                    <a:pt x="145" y="57"/>
                  </a:lnTo>
                  <a:lnTo>
                    <a:pt x="137" y="87"/>
                  </a:lnTo>
                  <a:lnTo>
                    <a:pt x="130" y="127"/>
                  </a:lnTo>
                  <a:lnTo>
                    <a:pt x="133" y="157"/>
                  </a:lnTo>
                  <a:lnTo>
                    <a:pt x="135" y="163"/>
                  </a:lnTo>
                  <a:lnTo>
                    <a:pt x="134" y="166"/>
                  </a:lnTo>
                  <a:lnTo>
                    <a:pt x="129" y="162"/>
                  </a:lnTo>
                  <a:lnTo>
                    <a:pt x="123" y="158"/>
                  </a:lnTo>
                  <a:lnTo>
                    <a:pt x="118" y="150"/>
                  </a:lnTo>
                  <a:lnTo>
                    <a:pt x="112" y="143"/>
                  </a:lnTo>
                  <a:lnTo>
                    <a:pt x="107" y="136"/>
                  </a:lnTo>
                  <a:lnTo>
                    <a:pt x="105" y="131"/>
                  </a:lnTo>
                  <a:lnTo>
                    <a:pt x="103" y="135"/>
                  </a:lnTo>
                  <a:lnTo>
                    <a:pt x="99" y="152"/>
                  </a:lnTo>
                  <a:lnTo>
                    <a:pt x="100" y="176"/>
                  </a:lnTo>
                  <a:lnTo>
                    <a:pt x="111" y="198"/>
                  </a:lnTo>
                  <a:lnTo>
                    <a:pt x="115" y="205"/>
                  </a:lnTo>
                  <a:lnTo>
                    <a:pt x="114" y="207"/>
                  </a:lnTo>
                  <a:lnTo>
                    <a:pt x="108" y="207"/>
                  </a:lnTo>
                  <a:lnTo>
                    <a:pt x="100" y="206"/>
                  </a:lnTo>
                  <a:lnTo>
                    <a:pt x="90" y="204"/>
                  </a:lnTo>
                  <a:lnTo>
                    <a:pt x="82" y="200"/>
                  </a:lnTo>
                  <a:lnTo>
                    <a:pt x="75" y="198"/>
                  </a:lnTo>
                  <a:lnTo>
                    <a:pt x="73" y="197"/>
                  </a:lnTo>
                  <a:lnTo>
                    <a:pt x="70" y="203"/>
                  </a:lnTo>
                  <a:lnTo>
                    <a:pt x="67" y="215"/>
                  </a:lnTo>
                  <a:lnTo>
                    <a:pt x="67" y="234"/>
                  </a:lnTo>
                  <a:lnTo>
                    <a:pt x="74" y="252"/>
                  </a:lnTo>
                  <a:lnTo>
                    <a:pt x="83" y="266"/>
                  </a:lnTo>
                  <a:lnTo>
                    <a:pt x="88" y="276"/>
                  </a:lnTo>
                  <a:lnTo>
                    <a:pt x="89" y="286"/>
                  </a:lnTo>
                  <a:lnTo>
                    <a:pt x="86" y="296"/>
                  </a:lnTo>
                  <a:lnTo>
                    <a:pt x="83" y="299"/>
                  </a:lnTo>
                  <a:lnTo>
                    <a:pt x="81" y="301"/>
                  </a:lnTo>
                  <a:lnTo>
                    <a:pt x="77" y="297"/>
                  </a:lnTo>
                  <a:lnTo>
                    <a:pt x="73" y="292"/>
                  </a:lnTo>
                  <a:lnTo>
                    <a:pt x="68" y="286"/>
                  </a:lnTo>
                  <a:lnTo>
                    <a:pt x="61" y="279"/>
                  </a:lnTo>
                  <a:lnTo>
                    <a:pt x="54" y="272"/>
                  </a:lnTo>
                  <a:lnTo>
                    <a:pt x="45" y="266"/>
                  </a:lnTo>
                  <a:lnTo>
                    <a:pt x="38" y="260"/>
                  </a:lnTo>
                  <a:lnTo>
                    <a:pt x="36" y="257"/>
                  </a:lnTo>
                  <a:lnTo>
                    <a:pt x="31" y="257"/>
                  </a:lnTo>
                  <a:lnTo>
                    <a:pt x="19" y="260"/>
                  </a:lnTo>
                  <a:lnTo>
                    <a:pt x="5" y="274"/>
                  </a:lnTo>
                  <a:lnTo>
                    <a:pt x="0" y="296"/>
                  </a:lnTo>
                  <a:lnTo>
                    <a:pt x="0" y="319"/>
                  </a:lnTo>
                  <a:lnTo>
                    <a:pt x="6" y="334"/>
                  </a:lnTo>
                  <a:lnTo>
                    <a:pt x="25" y="355"/>
                  </a:lnTo>
                  <a:lnTo>
                    <a:pt x="40" y="370"/>
                  </a:lnTo>
                  <a:lnTo>
                    <a:pt x="51" y="380"/>
                  </a:lnTo>
                  <a:lnTo>
                    <a:pt x="59" y="387"/>
                  </a:lnTo>
                  <a:lnTo>
                    <a:pt x="65" y="390"/>
                  </a:lnTo>
                  <a:lnTo>
                    <a:pt x="69" y="390"/>
                  </a:lnTo>
                  <a:lnTo>
                    <a:pt x="74" y="389"/>
                  </a:lnTo>
                  <a:lnTo>
                    <a:pt x="80" y="387"/>
                  </a:lnTo>
                  <a:lnTo>
                    <a:pt x="86" y="388"/>
                  </a:lnTo>
                  <a:lnTo>
                    <a:pt x="93" y="398"/>
                  </a:lnTo>
                  <a:lnTo>
                    <a:pt x="101" y="412"/>
                  </a:lnTo>
                  <a:lnTo>
                    <a:pt x="108" y="431"/>
                  </a:lnTo>
                  <a:lnTo>
                    <a:pt x="115" y="448"/>
                  </a:lnTo>
                  <a:lnTo>
                    <a:pt x="122" y="464"/>
                  </a:lnTo>
                  <a:lnTo>
                    <a:pt x="128" y="477"/>
                  </a:lnTo>
                  <a:lnTo>
                    <a:pt x="133" y="481"/>
                  </a:lnTo>
                  <a:lnTo>
                    <a:pt x="137" y="490"/>
                  </a:lnTo>
                  <a:lnTo>
                    <a:pt x="139" y="507"/>
                  </a:lnTo>
                  <a:lnTo>
                    <a:pt x="142" y="524"/>
                  </a:lnTo>
                  <a:lnTo>
                    <a:pt x="149" y="536"/>
                  </a:lnTo>
                  <a:lnTo>
                    <a:pt x="148" y="538"/>
                  </a:lnTo>
                  <a:lnTo>
                    <a:pt x="142" y="541"/>
                  </a:lnTo>
                  <a:lnTo>
                    <a:pt x="137" y="551"/>
                  </a:lnTo>
                  <a:lnTo>
                    <a:pt x="141" y="566"/>
                  </a:lnTo>
                  <a:lnTo>
                    <a:pt x="227" y="552"/>
                  </a:lnTo>
                  <a:lnTo>
                    <a:pt x="232" y="547"/>
                  </a:lnTo>
                  <a:lnTo>
                    <a:pt x="243" y="536"/>
                  </a:lnTo>
                  <a:lnTo>
                    <a:pt x="255" y="519"/>
                  </a:lnTo>
                  <a:lnTo>
                    <a:pt x="259" y="499"/>
                  </a:lnTo>
                  <a:lnTo>
                    <a:pt x="262" y="488"/>
                  </a:lnTo>
                  <a:lnTo>
                    <a:pt x="267" y="479"/>
                  </a:lnTo>
                  <a:lnTo>
                    <a:pt x="277" y="472"/>
                  </a:lnTo>
                  <a:lnTo>
                    <a:pt x="286" y="465"/>
                  </a:lnTo>
                  <a:lnTo>
                    <a:pt x="295" y="461"/>
                  </a:lnTo>
                  <a:lnTo>
                    <a:pt x="304" y="457"/>
                  </a:lnTo>
                  <a:lnTo>
                    <a:pt x="310" y="455"/>
                  </a:lnTo>
                  <a:lnTo>
                    <a:pt x="312" y="454"/>
                  </a:lnTo>
                  <a:lnTo>
                    <a:pt x="340" y="427"/>
                  </a:lnTo>
                  <a:lnTo>
                    <a:pt x="341" y="427"/>
                  </a:lnTo>
                  <a:lnTo>
                    <a:pt x="343" y="426"/>
                  </a:lnTo>
                  <a:lnTo>
                    <a:pt x="345" y="425"/>
                  </a:lnTo>
                  <a:lnTo>
                    <a:pt x="345" y="423"/>
                  </a:lnTo>
                  <a:lnTo>
                    <a:pt x="342" y="422"/>
                  </a:lnTo>
                  <a:lnTo>
                    <a:pt x="335" y="420"/>
                  </a:lnTo>
                  <a:lnTo>
                    <a:pt x="323" y="420"/>
                  </a:lnTo>
                  <a:lnTo>
                    <a:pt x="303" y="420"/>
                  </a:lnTo>
                  <a:lnTo>
                    <a:pt x="285" y="419"/>
                  </a:lnTo>
                  <a:lnTo>
                    <a:pt x="274" y="416"/>
                  </a:lnTo>
                  <a:lnTo>
                    <a:pt x="271" y="411"/>
                  </a:lnTo>
                  <a:lnTo>
                    <a:pt x="272" y="404"/>
                  </a:lnTo>
                  <a:lnTo>
                    <a:pt x="278" y="397"/>
                  </a:lnTo>
                  <a:lnTo>
                    <a:pt x="284" y="390"/>
                  </a:lnTo>
                  <a:lnTo>
                    <a:pt x="290" y="385"/>
                  </a:lnTo>
                  <a:lnTo>
                    <a:pt x="295" y="380"/>
                  </a:lnTo>
                  <a:lnTo>
                    <a:pt x="297" y="369"/>
                  </a:lnTo>
                  <a:lnTo>
                    <a:pt x="295" y="355"/>
                  </a:lnTo>
                  <a:lnTo>
                    <a:pt x="292" y="342"/>
                  </a:lnTo>
                  <a:lnTo>
                    <a:pt x="290" y="336"/>
                  </a:lnTo>
                  <a:lnTo>
                    <a:pt x="315" y="333"/>
                  </a:lnTo>
                  <a:lnTo>
                    <a:pt x="317" y="331"/>
                  </a:lnTo>
                  <a:lnTo>
                    <a:pt x="318" y="326"/>
                  </a:lnTo>
                  <a:lnTo>
                    <a:pt x="315" y="320"/>
                  </a:lnTo>
                  <a:lnTo>
                    <a:pt x="301" y="313"/>
                  </a:lnTo>
                  <a:lnTo>
                    <a:pt x="286" y="303"/>
                  </a:lnTo>
                  <a:lnTo>
                    <a:pt x="284" y="289"/>
                  </a:lnTo>
                  <a:lnTo>
                    <a:pt x="286" y="275"/>
                  </a:lnTo>
                  <a:lnTo>
                    <a:pt x="287" y="265"/>
                  </a:lnTo>
                  <a:lnTo>
                    <a:pt x="286" y="248"/>
                  </a:lnTo>
                  <a:lnTo>
                    <a:pt x="286" y="219"/>
                  </a:lnTo>
                  <a:lnTo>
                    <a:pt x="288" y="189"/>
                  </a:lnTo>
                  <a:lnTo>
                    <a:pt x="292" y="173"/>
                  </a:lnTo>
                  <a:lnTo>
                    <a:pt x="296" y="166"/>
                  </a:lnTo>
                  <a:lnTo>
                    <a:pt x="303" y="158"/>
                  </a:lnTo>
                  <a:lnTo>
                    <a:pt x="310" y="148"/>
                  </a:lnTo>
                  <a:lnTo>
                    <a:pt x="315" y="138"/>
                  </a:lnTo>
                  <a:lnTo>
                    <a:pt x="316" y="130"/>
                  </a:lnTo>
                  <a:lnTo>
                    <a:pt x="316" y="121"/>
                  </a:lnTo>
                  <a:lnTo>
                    <a:pt x="316" y="110"/>
                  </a:lnTo>
                  <a:lnTo>
                    <a:pt x="315" y="101"/>
                  </a:lnTo>
                  <a:lnTo>
                    <a:pt x="309" y="99"/>
                  </a:lnTo>
                  <a:lnTo>
                    <a:pt x="304" y="95"/>
                  </a:lnTo>
                  <a:lnTo>
                    <a:pt x="302" y="93"/>
                  </a:lnTo>
                  <a:lnTo>
                    <a:pt x="301" y="91"/>
                  </a:lnTo>
                  <a:close/>
                </a:path>
              </a:pathLst>
            </a:custGeom>
            <a:solidFill>
              <a:srgbClr val="CCA3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3" name="Freeform 24"/>
            <p:cNvSpPr>
              <a:spLocks/>
            </p:cNvSpPr>
            <p:nvPr/>
          </p:nvSpPr>
          <p:spPr bwMode="auto">
            <a:xfrm>
              <a:off x="495" y="254"/>
              <a:ext cx="78" cy="21"/>
            </a:xfrm>
            <a:custGeom>
              <a:avLst/>
              <a:gdLst>
                <a:gd name="T0" fmla="*/ 0 w 155"/>
                <a:gd name="T1" fmla="*/ 19 h 41"/>
                <a:gd name="T2" fmla="*/ 3 w 155"/>
                <a:gd name="T3" fmla="*/ 23 h 41"/>
                <a:gd name="T4" fmla="*/ 12 w 155"/>
                <a:gd name="T5" fmla="*/ 30 h 41"/>
                <a:gd name="T6" fmla="*/ 22 w 155"/>
                <a:gd name="T7" fmla="*/ 36 h 41"/>
                <a:gd name="T8" fmla="*/ 29 w 155"/>
                <a:gd name="T9" fmla="*/ 40 h 41"/>
                <a:gd name="T10" fmla="*/ 32 w 155"/>
                <a:gd name="T11" fmla="*/ 40 h 41"/>
                <a:gd name="T12" fmla="*/ 38 w 155"/>
                <a:gd name="T13" fmla="*/ 40 h 41"/>
                <a:gd name="T14" fmla="*/ 46 w 155"/>
                <a:gd name="T15" fmla="*/ 41 h 41"/>
                <a:gd name="T16" fmla="*/ 55 w 155"/>
                <a:gd name="T17" fmla="*/ 41 h 41"/>
                <a:gd name="T18" fmla="*/ 65 w 155"/>
                <a:gd name="T19" fmla="*/ 41 h 41"/>
                <a:gd name="T20" fmla="*/ 76 w 155"/>
                <a:gd name="T21" fmla="*/ 41 h 41"/>
                <a:gd name="T22" fmla="*/ 86 w 155"/>
                <a:gd name="T23" fmla="*/ 40 h 41"/>
                <a:gd name="T24" fmla="*/ 95 w 155"/>
                <a:gd name="T25" fmla="*/ 39 h 41"/>
                <a:gd name="T26" fmla="*/ 105 w 155"/>
                <a:gd name="T27" fmla="*/ 35 h 41"/>
                <a:gd name="T28" fmla="*/ 115 w 155"/>
                <a:gd name="T29" fmla="*/ 31 h 41"/>
                <a:gd name="T30" fmla="*/ 124 w 155"/>
                <a:gd name="T31" fmla="*/ 25 h 41"/>
                <a:gd name="T32" fmla="*/ 132 w 155"/>
                <a:gd name="T33" fmla="*/ 19 h 41"/>
                <a:gd name="T34" fmla="*/ 140 w 155"/>
                <a:gd name="T35" fmla="*/ 15 h 41"/>
                <a:gd name="T36" fmla="*/ 147 w 155"/>
                <a:gd name="T37" fmla="*/ 9 h 41"/>
                <a:gd name="T38" fmla="*/ 152 w 155"/>
                <a:gd name="T39" fmla="*/ 4 h 41"/>
                <a:gd name="T40" fmla="*/ 155 w 155"/>
                <a:gd name="T41" fmla="*/ 1 h 41"/>
                <a:gd name="T42" fmla="*/ 151 w 155"/>
                <a:gd name="T43" fmla="*/ 0 h 41"/>
                <a:gd name="T44" fmla="*/ 133 w 155"/>
                <a:gd name="T45" fmla="*/ 1 h 41"/>
                <a:gd name="T46" fmla="*/ 109 w 155"/>
                <a:gd name="T47" fmla="*/ 3 h 41"/>
                <a:gd name="T48" fmla="*/ 80 w 155"/>
                <a:gd name="T49" fmla="*/ 6 h 41"/>
                <a:gd name="T50" fmla="*/ 51 w 155"/>
                <a:gd name="T51" fmla="*/ 11 h 41"/>
                <a:gd name="T52" fmla="*/ 25 w 155"/>
                <a:gd name="T53" fmla="*/ 16 h 41"/>
                <a:gd name="T54" fmla="*/ 7 w 155"/>
                <a:gd name="T55" fmla="*/ 18 h 41"/>
                <a:gd name="T56" fmla="*/ 0 w 155"/>
                <a:gd name="T57" fmla="*/ 19 h 41"/>
                <a:gd name="T58" fmla="*/ 0 w 155"/>
                <a:gd name="T59" fmla="*/ 0 h 41"/>
                <a:gd name="T60" fmla="*/ 155 w 155"/>
                <a:gd name="T61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T58" t="T59" r="T60" b="T61"/>
              <a:pathLst>
                <a:path w="155" h="41">
                  <a:moveTo>
                    <a:pt x="0" y="19"/>
                  </a:moveTo>
                  <a:lnTo>
                    <a:pt x="3" y="23"/>
                  </a:lnTo>
                  <a:lnTo>
                    <a:pt x="12" y="30"/>
                  </a:lnTo>
                  <a:lnTo>
                    <a:pt x="22" y="36"/>
                  </a:lnTo>
                  <a:lnTo>
                    <a:pt x="29" y="40"/>
                  </a:lnTo>
                  <a:lnTo>
                    <a:pt x="32" y="40"/>
                  </a:lnTo>
                  <a:lnTo>
                    <a:pt x="38" y="40"/>
                  </a:lnTo>
                  <a:lnTo>
                    <a:pt x="46" y="41"/>
                  </a:lnTo>
                  <a:lnTo>
                    <a:pt x="55" y="41"/>
                  </a:lnTo>
                  <a:lnTo>
                    <a:pt x="65" y="41"/>
                  </a:lnTo>
                  <a:lnTo>
                    <a:pt x="76" y="41"/>
                  </a:lnTo>
                  <a:lnTo>
                    <a:pt x="86" y="40"/>
                  </a:lnTo>
                  <a:lnTo>
                    <a:pt x="95" y="39"/>
                  </a:lnTo>
                  <a:lnTo>
                    <a:pt x="105" y="35"/>
                  </a:lnTo>
                  <a:lnTo>
                    <a:pt x="115" y="31"/>
                  </a:lnTo>
                  <a:lnTo>
                    <a:pt x="124" y="25"/>
                  </a:lnTo>
                  <a:lnTo>
                    <a:pt x="132" y="19"/>
                  </a:lnTo>
                  <a:lnTo>
                    <a:pt x="140" y="15"/>
                  </a:lnTo>
                  <a:lnTo>
                    <a:pt x="147" y="9"/>
                  </a:lnTo>
                  <a:lnTo>
                    <a:pt x="152" y="4"/>
                  </a:lnTo>
                  <a:lnTo>
                    <a:pt x="155" y="1"/>
                  </a:lnTo>
                  <a:lnTo>
                    <a:pt x="151" y="0"/>
                  </a:lnTo>
                  <a:lnTo>
                    <a:pt x="133" y="1"/>
                  </a:lnTo>
                  <a:lnTo>
                    <a:pt x="109" y="3"/>
                  </a:lnTo>
                  <a:lnTo>
                    <a:pt x="80" y="6"/>
                  </a:lnTo>
                  <a:lnTo>
                    <a:pt x="51" y="11"/>
                  </a:lnTo>
                  <a:lnTo>
                    <a:pt x="25" y="16"/>
                  </a:lnTo>
                  <a:lnTo>
                    <a:pt x="7" y="18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FFCC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4" name="Freeform 25"/>
            <p:cNvSpPr>
              <a:spLocks/>
            </p:cNvSpPr>
            <p:nvPr/>
          </p:nvSpPr>
          <p:spPr bwMode="auto">
            <a:xfrm>
              <a:off x="492" y="250"/>
              <a:ext cx="79" cy="13"/>
            </a:xfrm>
            <a:custGeom>
              <a:avLst/>
              <a:gdLst>
                <a:gd name="T0" fmla="*/ 0 w 158"/>
                <a:gd name="T1" fmla="*/ 26 h 27"/>
                <a:gd name="T2" fmla="*/ 6 w 158"/>
                <a:gd name="T3" fmla="*/ 13 h 27"/>
                <a:gd name="T4" fmla="*/ 28 w 158"/>
                <a:gd name="T5" fmla="*/ 20 h 27"/>
                <a:gd name="T6" fmla="*/ 65 w 158"/>
                <a:gd name="T7" fmla="*/ 6 h 27"/>
                <a:gd name="T8" fmla="*/ 91 w 158"/>
                <a:gd name="T9" fmla="*/ 8 h 27"/>
                <a:gd name="T10" fmla="*/ 107 w 158"/>
                <a:gd name="T11" fmla="*/ 0 h 27"/>
                <a:gd name="T12" fmla="*/ 158 w 158"/>
                <a:gd name="T13" fmla="*/ 7 h 27"/>
                <a:gd name="T14" fmla="*/ 90 w 158"/>
                <a:gd name="T15" fmla="*/ 27 h 27"/>
                <a:gd name="T16" fmla="*/ 0 w 158"/>
                <a:gd name="T17" fmla="*/ 26 h 27"/>
                <a:gd name="T18" fmla="*/ 0 w 158"/>
                <a:gd name="T19" fmla="*/ 0 h 27"/>
                <a:gd name="T20" fmla="*/ 158 w 158"/>
                <a:gd name="T21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158" h="27">
                  <a:moveTo>
                    <a:pt x="0" y="26"/>
                  </a:moveTo>
                  <a:lnTo>
                    <a:pt x="6" y="13"/>
                  </a:lnTo>
                  <a:lnTo>
                    <a:pt x="28" y="20"/>
                  </a:lnTo>
                  <a:lnTo>
                    <a:pt x="65" y="6"/>
                  </a:lnTo>
                  <a:lnTo>
                    <a:pt x="91" y="8"/>
                  </a:lnTo>
                  <a:lnTo>
                    <a:pt x="107" y="0"/>
                  </a:lnTo>
                  <a:lnTo>
                    <a:pt x="158" y="7"/>
                  </a:lnTo>
                  <a:lnTo>
                    <a:pt x="90" y="27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5" name="Freeform 26"/>
            <p:cNvSpPr>
              <a:spLocks/>
            </p:cNvSpPr>
            <p:nvPr/>
          </p:nvSpPr>
          <p:spPr bwMode="auto">
            <a:xfrm>
              <a:off x="443" y="168"/>
              <a:ext cx="46" cy="19"/>
            </a:xfrm>
            <a:custGeom>
              <a:avLst/>
              <a:gdLst>
                <a:gd name="T0" fmla="*/ 24 w 92"/>
                <a:gd name="T1" fmla="*/ 17 h 39"/>
                <a:gd name="T2" fmla="*/ 17 w 92"/>
                <a:gd name="T3" fmla="*/ 20 h 39"/>
                <a:gd name="T4" fmla="*/ 9 w 92"/>
                <a:gd name="T5" fmla="*/ 24 h 39"/>
                <a:gd name="T6" fmla="*/ 4 w 92"/>
                <a:gd name="T7" fmla="*/ 25 h 39"/>
                <a:gd name="T8" fmla="*/ 1 w 92"/>
                <a:gd name="T9" fmla="*/ 25 h 39"/>
                <a:gd name="T10" fmla="*/ 0 w 92"/>
                <a:gd name="T11" fmla="*/ 29 h 39"/>
                <a:gd name="T12" fmla="*/ 4 w 92"/>
                <a:gd name="T13" fmla="*/ 32 h 39"/>
                <a:gd name="T14" fmla="*/ 8 w 92"/>
                <a:gd name="T15" fmla="*/ 35 h 39"/>
                <a:gd name="T16" fmla="*/ 12 w 92"/>
                <a:gd name="T17" fmla="*/ 39 h 39"/>
                <a:gd name="T18" fmla="*/ 13 w 92"/>
                <a:gd name="T19" fmla="*/ 38 h 39"/>
                <a:gd name="T20" fmla="*/ 16 w 92"/>
                <a:gd name="T21" fmla="*/ 35 h 39"/>
                <a:gd name="T22" fmla="*/ 21 w 92"/>
                <a:gd name="T23" fmla="*/ 32 h 39"/>
                <a:gd name="T24" fmla="*/ 27 w 92"/>
                <a:gd name="T25" fmla="*/ 27 h 39"/>
                <a:gd name="T26" fmla="*/ 32 w 92"/>
                <a:gd name="T27" fmla="*/ 24 h 39"/>
                <a:gd name="T28" fmla="*/ 39 w 92"/>
                <a:gd name="T29" fmla="*/ 19 h 39"/>
                <a:gd name="T30" fmla="*/ 45 w 92"/>
                <a:gd name="T31" fmla="*/ 16 h 39"/>
                <a:gd name="T32" fmla="*/ 51 w 92"/>
                <a:gd name="T33" fmla="*/ 14 h 39"/>
                <a:gd name="T34" fmla="*/ 55 w 92"/>
                <a:gd name="T35" fmla="*/ 12 h 39"/>
                <a:gd name="T36" fmla="*/ 60 w 92"/>
                <a:gd name="T37" fmla="*/ 11 h 39"/>
                <a:gd name="T38" fmla="*/ 63 w 92"/>
                <a:gd name="T39" fmla="*/ 10 h 39"/>
                <a:gd name="T40" fmla="*/ 68 w 92"/>
                <a:gd name="T41" fmla="*/ 9 h 39"/>
                <a:gd name="T42" fmla="*/ 72 w 92"/>
                <a:gd name="T43" fmla="*/ 9 h 39"/>
                <a:gd name="T44" fmla="*/ 76 w 92"/>
                <a:gd name="T45" fmla="*/ 9 h 39"/>
                <a:gd name="T46" fmla="*/ 82 w 92"/>
                <a:gd name="T47" fmla="*/ 9 h 39"/>
                <a:gd name="T48" fmla="*/ 88 w 92"/>
                <a:gd name="T49" fmla="*/ 10 h 39"/>
                <a:gd name="T50" fmla="*/ 92 w 92"/>
                <a:gd name="T51" fmla="*/ 10 h 39"/>
                <a:gd name="T52" fmla="*/ 92 w 92"/>
                <a:gd name="T53" fmla="*/ 9 h 39"/>
                <a:gd name="T54" fmla="*/ 89 w 92"/>
                <a:gd name="T55" fmla="*/ 7 h 39"/>
                <a:gd name="T56" fmla="*/ 83 w 92"/>
                <a:gd name="T57" fmla="*/ 4 h 39"/>
                <a:gd name="T58" fmla="*/ 74 w 92"/>
                <a:gd name="T59" fmla="*/ 1 h 39"/>
                <a:gd name="T60" fmla="*/ 65 w 92"/>
                <a:gd name="T61" fmla="*/ 0 h 39"/>
                <a:gd name="T62" fmla="*/ 55 w 92"/>
                <a:gd name="T63" fmla="*/ 0 h 39"/>
                <a:gd name="T64" fmla="*/ 46 w 92"/>
                <a:gd name="T65" fmla="*/ 2 h 39"/>
                <a:gd name="T66" fmla="*/ 40 w 92"/>
                <a:gd name="T67" fmla="*/ 4 h 39"/>
                <a:gd name="T68" fmla="*/ 35 w 92"/>
                <a:gd name="T69" fmla="*/ 9 h 39"/>
                <a:gd name="T70" fmla="*/ 29 w 92"/>
                <a:gd name="T71" fmla="*/ 14 h 39"/>
                <a:gd name="T72" fmla="*/ 24 w 92"/>
                <a:gd name="T73" fmla="*/ 17 h 39"/>
                <a:gd name="T74" fmla="*/ 0 w 92"/>
                <a:gd name="T75" fmla="*/ 0 h 39"/>
                <a:gd name="T76" fmla="*/ 92 w 92"/>
                <a:gd name="T77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T74" t="T75" r="T76" b="T77"/>
              <a:pathLst>
                <a:path w="92" h="39">
                  <a:moveTo>
                    <a:pt x="24" y="17"/>
                  </a:moveTo>
                  <a:lnTo>
                    <a:pt x="17" y="20"/>
                  </a:lnTo>
                  <a:lnTo>
                    <a:pt x="9" y="24"/>
                  </a:lnTo>
                  <a:lnTo>
                    <a:pt x="4" y="25"/>
                  </a:lnTo>
                  <a:lnTo>
                    <a:pt x="1" y="25"/>
                  </a:lnTo>
                  <a:lnTo>
                    <a:pt x="0" y="29"/>
                  </a:lnTo>
                  <a:lnTo>
                    <a:pt x="4" y="32"/>
                  </a:lnTo>
                  <a:lnTo>
                    <a:pt x="8" y="35"/>
                  </a:lnTo>
                  <a:lnTo>
                    <a:pt x="12" y="39"/>
                  </a:lnTo>
                  <a:lnTo>
                    <a:pt x="13" y="38"/>
                  </a:lnTo>
                  <a:lnTo>
                    <a:pt x="16" y="35"/>
                  </a:lnTo>
                  <a:lnTo>
                    <a:pt x="21" y="32"/>
                  </a:lnTo>
                  <a:lnTo>
                    <a:pt x="27" y="27"/>
                  </a:lnTo>
                  <a:lnTo>
                    <a:pt x="32" y="24"/>
                  </a:lnTo>
                  <a:lnTo>
                    <a:pt x="39" y="19"/>
                  </a:lnTo>
                  <a:lnTo>
                    <a:pt x="45" y="16"/>
                  </a:lnTo>
                  <a:lnTo>
                    <a:pt x="51" y="14"/>
                  </a:lnTo>
                  <a:lnTo>
                    <a:pt x="55" y="12"/>
                  </a:lnTo>
                  <a:lnTo>
                    <a:pt x="60" y="11"/>
                  </a:lnTo>
                  <a:lnTo>
                    <a:pt x="63" y="10"/>
                  </a:lnTo>
                  <a:lnTo>
                    <a:pt x="68" y="9"/>
                  </a:lnTo>
                  <a:lnTo>
                    <a:pt x="72" y="9"/>
                  </a:lnTo>
                  <a:lnTo>
                    <a:pt x="76" y="9"/>
                  </a:lnTo>
                  <a:lnTo>
                    <a:pt x="82" y="9"/>
                  </a:lnTo>
                  <a:lnTo>
                    <a:pt x="88" y="10"/>
                  </a:lnTo>
                  <a:lnTo>
                    <a:pt x="92" y="10"/>
                  </a:lnTo>
                  <a:lnTo>
                    <a:pt x="92" y="9"/>
                  </a:lnTo>
                  <a:lnTo>
                    <a:pt x="89" y="7"/>
                  </a:lnTo>
                  <a:lnTo>
                    <a:pt x="83" y="4"/>
                  </a:lnTo>
                  <a:lnTo>
                    <a:pt x="74" y="1"/>
                  </a:lnTo>
                  <a:lnTo>
                    <a:pt x="65" y="0"/>
                  </a:lnTo>
                  <a:lnTo>
                    <a:pt x="55" y="0"/>
                  </a:lnTo>
                  <a:lnTo>
                    <a:pt x="46" y="2"/>
                  </a:lnTo>
                  <a:lnTo>
                    <a:pt x="40" y="4"/>
                  </a:lnTo>
                  <a:lnTo>
                    <a:pt x="35" y="9"/>
                  </a:lnTo>
                  <a:lnTo>
                    <a:pt x="29" y="14"/>
                  </a:lnTo>
                  <a:lnTo>
                    <a:pt x="24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6" name="Freeform 27"/>
            <p:cNvSpPr>
              <a:spLocks/>
            </p:cNvSpPr>
            <p:nvPr/>
          </p:nvSpPr>
          <p:spPr bwMode="auto">
            <a:xfrm>
              <a:off x="436" y="139"/>
              <a:ext cx="51" cy="21"/>
            </a:xfrm>
            <a:custGeom>
              <a:avLst/>
              <a:gdLst>
                <a:gd name="T0" fmla="*/ 103 w 103"/>
                <a:gd name="T1" fmla="*/ 13 h 42"/>
                <a:gd name="T2" fmla="*/ 100 w 103"/>
                <a:gd name="T3" fmla="*/ 13 h 42"/>
                <a:gd name="T4" fmla="*/ 93 w 103"/>
                <a:gd name="T5" fmla="*/ 13 h 42"/>
                <a:gd name="T6" fmla="*/ 84 w 103"/>
                <a:gd name="T7" fmla="*/ 13 h 42"/>
                <a:gd name="T8" fmla="*/ 73 w 103"/>
                <a:gd name="T9" fmla="*/ 13 h 42"/>
                <a:gd name="T10" fmla="*/ 62 w 103"/>
                <a:gd name="T11" fmla="*/ 14 h 42"/>
                <a:gd name="T12" fmla="*/ 52 w 103"/>
                <a:gd name="T13" fmla="*/ 14 h 42"/>
                <a:gd name="T14" fmla="*/ 44 w 103"/>
                <a:gd name="T15" fmla="*/ 15 h 42"/>
                <a:gd name="T16" fmla="*/ 39 w 103"/>
                <a:gd name="T17" fmla="*/ 16 h 42"/>
                <a:gd name="T18" fmla="*/ 32 w 103"/>
                <a:gd name="T19" fmla="*/ 21 h 42"/>
                <a:gd name="T20" fmla="*/ 23 w 103"/>
                <a:gd name="T21" fmla="*/ 27 h 42"/>
                <a:gd name="T22" fmla="*/ 14 w 103"/>
                <a:gd name="T23" fmla="*/ 34 h 42"/>
                <a:gd name="T24" fmla="*/ 8 w 103"/>
                <a:gd name="T25" fmla="*/ 39 h 42"/>
                <a:gd name="T26" fmla="*/ 5 w 103"/>
                <a:gd name="T27" fmla="*/ 42 h 42"/>
                <a:gd name="T28" fmla="*/ 2 w 103"/>
                <a:gd name="T29" fmla="*/ 40 h 42"/>
                <a:gd name="T30" fmla="*/ 1 w 103"/>
                <a:gd name="T31" fmla="*/ 38 h 42"/>
                <a:gd name="T32" fmla="*/ 0 w 103"/>
                <a:gd name="T33" fmla="*/ 37 h 42"/>
                <a:gd name="T34" fmla="*/ 2 w 103"/>
                <a:gd name="T35" fmla="*/ 34 h 42"/>
                <a:gd name="T36" fmla="*/ 8 w 103"/>
                <a:gd name="T37" fmla="*/ 27 h 42"/>
                <a:gd name="T38" fmla="*/ 16 w 103"/>
                <a:gd name="T39" fmla="*/ 19 h 42"/>
                <a:gd name="T40" fmla="*/ 22 w 103"/>
                <a:gd name="T41" fmla="*/ 14 h 42"/>
                <a:gd name="T42" fmla="*/ 25 w 103"/>
                <a:gd name="T43" fmla="*/ 13 h 42"/>
                <a:gd name="T44" fmla="*/ 29 w 103"/>
                <a:gd name="T45" fmla="*/ 12 h 42"/>
                <a:gd name="T46" fmla="*/ 34 w 103"/>
                <a:gd name="T47" fmla="*/ 9 h 42"/>
                <a:gd name="T48" fmla="*/ 39 w 103"/>
                <a:gd name="T49" fmla="*/ 7 h 42"/>
                <a:gd name="T50" fmla="*/ 44 w 103"/>
                <a:gd name="T51" fmla="*/ 5 h 42"/>
                <a:gd name="T52" fmla="*/ 50 w 103"/>
                <a:gd name="T53" fmla="*/ 2 h 42"/>
                <a:gd name="T54" fmla="*/ 55 w 103"/>
                <a:gd name="T55" fmla="*/ 1 h 42"/>
                <a:gd name="T56" fmla="*/ 60 w 103"/>
                <a:gd name="T57" fmla="*/ 0 h 42"/>
                <a:gd name="T58" fmla="*/ 66 w 103"/>
                <a:gd name="T59" fmla="*/ 0 h 42"/>
                <a:gd name="T60" fmla="*/ 73 w 103"/>
                <a:gd name="T61" fmla="*/ 0 h 42"/>
                <a:gd name="T62" fmla="*/ 80 w 103"/>
                <a:gd name="T63" fmla="*/ 0 h 42"/>
                <a:gd name="T64" fmla="*/ 88 w 103"/>
                <a:gd name="T65" fmla="*/ 1 h 42"/>
                <a:gd name="T66" fmla="*/ 95 w 103"/>
                <a:gd name="T67" fmla="*/ 4 h 42"/>
                <a:gd name="T68" fmla="*/ 99 w 103"/>
                <a:gd name="T69" fmla="*/ 6 h 42"/>
                <a:gd name="T70" fmla="*/ 103 w 103"/>
                <a:gd name="T71" fmla="*/ 9 h 42"/>
                <a:gd name="T72" fmla="*/ 103 w 103"/>
                <a:gd name="T73" fmla="*/ 13 h 42"/>
                <a:gd name="T74" fmla="*/ 0 w 103"/>
                <a:gd name="T75" fmla="*/ 0 h 42"/>
                <a:gd name="T76" fmla="*/ 103 w 103"/>
                <a:gd name="T77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T74" t="T75" r="T76" b="T77"/>
              <a:pathLst>
                <a:path w="103" h="42">
                  <a:moveTo>
                    <a:pt x="103" y="13"/>
                  </a:moveTo>
                  <a:lnTo>
                    <a:pt x="100" y="13"/>
                  </a:lnTo>
                  <a:lnTo>
                    <a:pt x="93" y="13"/>
                  </a:lnTo>
                  <a:lnTo>
                    <a:pt x="84" y="13"/>
                  </a:lnTo>
                  <a:lnTo>
                    <a:pt x="73" y="13"/>
                  </a:lnTo>
                  <a:lnTo>
                    <a:pt x="62" y="14"/>
                  </a:lnTo>
                  <a:lnTo>
                    <a:pt x="52" y="14"/>
                  </a:lnTo>
                  <a:lnTo>
                    <a:pt x="44" y="15"/>
                  </a:lnTo>
                  <a:lnTo>
                    <a:pt x="39" y="16"/>
                  </a:lnTo>
                  <a:lnTo>
                    <a:pt x="32" y="21"/>
                  </a:lnTo>
                  <a:lnTo>
                    <a:pt x="23" y="27"/>
                  </a:lnTo>
                  <a:lnTo>
                    <a:pt x="14" y="34"/>
                  </a:lnTo>
                  <a:lnTo>
                    <a:pt x="8" y="39"/>
                  </a:lnTo>
                  <a:lnTo>
                    <a:pt x="5" y="42"/>
                  </a:lnTo>
                  <a:lnTo>
                    <a:pt x="2" y="40"/>
                  </a:lnTo>
                  <a:lnTo>
                    <a:pt x="1" y="38"/>
                  </a:lnTo>
                  <a:lnTo>
                    <a:pt x="0" y="37"/>
                  </a:lnTo>
                  <a:lnTo>
                    <a:pt x="2" y="34"/>
                  </a:lnTo>
                  <a:lnTo>
                    <a:pt x="8" y="27"/>
                  </a:lnTo>
                  <a:lnTo>
                    <a:pt x="16" y="19"/>
                  </a:lnTo>
                  <a:lnTo>
                    <a:pt x="22" y="14"/>
                  </a:lnTo>
                  <a:lnTo>
                    <a:pt x="25" y="13"/>
                  </a:lnTo>
                  <a:lnTo>
                    <a:pt x="29" y="12"/>
                  </a:lnTo>
                  <a:lnTo>
                    <a:pt x="34" y="9"/>
                  </a:lnTo>
                  <a:lnTo>
                    <a:pt x="39" y="7"/>
                  </a:lnTo>
                  <a:lnTo>
                    <a:pt x="44" y="5"/>
                  </a:lnTo>
                  <a:lnTo>
                    <a:pt x="50" y="2"/>
                  </a:lnTo>
                  <a:lnTo>
                    <a:pt x="55" y="1"/>
                  </a:lnTo>
                  <a:lnTo>
                    <a:pt x="60" y="0"/>
                  </a:lnTo>
                  <a:lnTo>
                    <a:pt x="66" y="0"/>
                  </a:lnTo>
                  <a:lnTo>
                    <a:pt x="73" y="0"/>
                  </a:lnTo>
                  <a:lnTo>
                    <a:pt x="80" y="0"/>
                  </a:lnTo>
                  <a:lnTo>
                    <a:pt x="88" y="1"/>
                  </a:lnTo>
                  <a:lnTo>
                    <a:pt x="95" y="4"/>
                  </a:lnTo>
                  <a:lnTo>
                    <a:pt x="99" y="6"/>
                  </a:lnTo>
                  <a:lnTo>
                    <a:pt x="103" y="9"/>
                  </a:lnTo>
                  <a:lnTo>
                    <a:pt x="103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7" name="Freeform 28"/>
            <p:cNvSpPr>
              <a:spLocks/>
            </p:cNvSpPr>
            <p:nvPr/>
          </p:nvSpPr>
          <p:spPr bwMode="auto">
            <a:xfrm>
              <a:off x="508" y="221"/>
              <a:ext cx="20" cy="6"/>
            </a:xfrm>
            <a:custGeom>
              <a:avLst/>
              <a:gdLst>
                <a:gd name="T0" fmla="*/ 41 w 41"/>
                <a:gd name="T1" fmla="*/ 7 h 11"/>
                <a:gd name="T2" fmla="*/ 39 w 41"/>
                <a:gd name="T3" fmla="*/ 6 h 11"/>
                <a:gd name="T4" fmla="*/ 35 w 41"/>
                <a:gd name="T5" fmla="*/ 2 h 11"/>
                <a:gd name="T6" fmla="*/ 28 w 41"/>
                <a:gd name="T7" fmla="*/ 0 h 11"/>
                <a:gd name="T8" fmla="*/ 20 w 41"/>
                <a:gd name="T9" fmla="*/ 0 h 11"/>
                <a:gd name="T10" fmla="*/ 11 w 41"/>
                <a:gd name="T11" fmla="*/ 3 h 11"/>
                <a:gd name="T12" fmla="*/ 4 w 41"/>
                <a:gd name="T13" fmla="*/ 8 h 11"/>
                <a:gd name="T14" fmla="*/ 0 w 41"/>
                <a:gd name="T15" fmla="*/ 11 h 11"/>
                <a:gd name="T16" fmla="*/ 4 w 41"/>
                <a:gd name="T17" fmla="*/ 11 h 11"/>
                <a:gd name="T18" fmla="*/ 11 w 41"/>
                <a:gd name="T19" fmla="*/ 9 h 11"/>
                <a:gd name="T20" fmla="*/ 18 w 41"/>
                <a:gd name="T21" fmla="*/ 7 h 11"/>
                <a:gd name="T22" fmla="*/ 25 w 41"/>
                <a:gd name="T23" fmla="*/ 7 h 11"/>
                <a:gd name="T24" fmla="*/ 29 w 41"/>
                <a:gd name="T25" fmla="*/ 6 h 11"/>
                <a:gd name="T26" fmla="*/ 34 w 41"/>
                <a:gd name="T27" fmla="*/ 6 h 11"/>
                <a:gd name="T28" fmla="*/ 37 w 41"/>
                <a:gd name="T29" fmla="*/ 7 h 11"/>
                <a:gd name="T30" fmla="*/ 39 w 41"/>
                <a:gd name="T31" fmla="*/ 7 h 11"/>
                <a:gd name="T32" fmla="*/ 41 w 41"/>
                <a:gd name="T33" fmla="*/ 7 h 11"/>
                <a:gd name="T34" fmla="*/ 0 w 41"/>
                <a:gd name="T35" fmla="*/ 0 h 11"/>
                <a:gd name="T36" fmla="*/ 41 w 41"/>
                <a:gd name="T3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41" h="11">
                  <a:moveTo>
                    <a:pt x="41" y="7"/>
                  </a:moveTo>
                  <a:lnTo>
                    <a:pt x="39" y="6"/>
                  </a:lnTo>
                  <a:lnTo>
                    <a:pt x="35" y="2"/>
                  </a:lnTo>
                  <a:lnTo>
                    <a:pt x="28" y="0"/>
                  </a:lnTo>
                  <a:lnTo>
                    <a:pt x="20" y="0"/>
                  </a:lnTo>
                  <a:lnTo>
                    <a:pt x="11" y="3"/>
                  </a:lnTo>
                  <a:lnTo>
                    <a:pt x="4" y="8"/>
                  </a:lnTo>
                  <a:lnTo>
                    <a:pt x="0" y="11"/>
                  </a:lnTo>
                  <a:lnTo>
                    <a:pt x="4" y="11"/>
                  </a:lnTo>
                  <a:lnTo>
                    <a:pt x="11" y="9"/>
                  </a:lnTo>
                  <a:lnTo>
                    <a:pt x="18" y="7"/>
                  </a:lnTo>
                  <a:lnTo>
                    <a:pt x="25" y="7"/>
                  </a:lnTo>
                  <a:lnTo>
                    <a:pt x="29" y="6"/>
                  </a:lnTo>
                  <a:lnTo>
                    <a:pt x="34" y="6"/>
                  </a:lnTo>
                  <a:lnTo>
                    <a:pt x="37" y="7"/>
                  </a:lnTo>
                  <a:lnTo>
                    <a:pt x="39" y="7"/>
                  </a:lnTo>
                  <a:lnTo>
                    <a:pt x="41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8" name="Freeform 29"/>
            <p:cNvSpPr>
              <a:spLocks/>
            </p:cNvSpPr>
            <p:nvPr/>
          </p:nvSpPr>
          <p:spPr bwMode="auto">
            <a:xfrm>
              <a:off x="419" y="262"/>
              <a:ext cx="187" cy="171"/>
            </a:xfrm>
            <a:custGeom>
              <a:avLst/>
              <a:gdLst>
                <a:gd name="T0" fmla="*/ 372 w 373"/>
                <a:gd name="T1" fmla="*/ 69 h 341"/>
                <a:gd name="T2" fmla="*/ 371 w 373"/>
                <a:gd name="T3" fmla="*/ 57 h 341"/>
                <a:gd name="T4" fmla="*/ 370 w 373"/>
                <a:gd name="T5" fmla="*/ 56 h 341"/>
                <a:gd name="T6" fmla="*/ 359 w 373"/>
                <a:gd name="T7" fmla="*/ 71 h 341"/>
                <a:gd name="T8" fmla="*/ 342 w 373"/>
                <a:gd name="T9" fmla="*/ 92 h 341"/>
                <a:gd name="T10" fmla="*/ 321 w 373"/>
                <a:gd name="T11" fmla="*/ 110 h 341"/>
                <a:gd name="T12" fmla="*/ 309 w 373"/>
                <a:gd name="T13" fmla="*/ 117 h 341"/>
                <a:gd name="T14" fmla="*/ 290 w 373"/>
                <a:gd name="T15" fmla="*/ 128 h 341"/>
                <a:gd name="T16" fmla="*/ 258 w 373"/>
                <a:gd name="T17" fmla="*/ 141 h 341"/>
                <a:gd name="T18" fmla="*/ 218 w 373"/>
                <a:gd name="T19" fmla="*/ 147 h 341"/>
                <a:gd name="T20" fmla="*/ 173 w 373"/>
                <a:gd name="T21" fmla="*/ 140 h 341"/>
                <a:gd name="T22" fmla="*/ 132 w 373"/>
                <a:gd name="T23" fmla="*/ 132 h 341"/>
                <a:gd name="T24" fmla="*/ 95 w 373"/>
                <a:gd name="T25" fmla="*/ 118 h 341"/>
                <a:gd name="T26" fmla="*/ 59 w 373"/>
                <a:gd name="T27" fmla="*/ 90 h 341"/>
                <a:gd name="T28" fmla="*/ 28 w 373"/>
                <a:gd name="T29" fmla="*/ 54 h 341"/>
                <a:gd name="T30" fmla="*/ 14 w 373"/>
                <a:gd name="T31" fmla="*/ 27 h 341"/>
                <a:gd name="T32" fmla="*/ 6 w 373"/>
                <a:gd name="T33" fmla="*/ 8 h 341"/>
                <a:gd name="T34" fmla="*/ 2 w 373"/>
                <a:gd name="T35" fmla="*/ 0 h 341"/>
                <a:gd name="T36" fmla="*/ 3 w 373"/>
                <a:gd name="T37" fmla="*/ 9 h 341"/>
                <a:gd name="T38" fmla="*/ 18 w 373"/>
                <a:gd name="T39" fmla="*/ 42 h 341"/>
                <a:gd name="T40" fmla="*/ 36 w 373"/>
                <a:gd name="T41" fmla="*/ 85 h 341"/>
                <a:gd name="T42" fmla="*/ 51 w 373"/>
                <a:gd name="T43" fmla="*/ 116 h 341"/>
                <a:gd name="T44" fmla="*/ 56 w 373"/>
                <a:gd name="T45" fmla="*/ 122 h 341"/>
                <a:gd name="T46" fmla="*/ 45 w 373"/>
                <a:gd name="T47" fmla="*/ 128 h 341"/>
                <a:gd name="T48" fmla="*/ 49 w 373"/>
                <a:gd name="T49" fmla="*/ 140 h 341"/>
                <a:gd name="T50" fmla="*/ 72 w 373"/>
                <a:gd name="T51" fmla="*/ 191 h 341"/>
                <a:gd name="T52" fmla="*/ 106 w 373"/>
                <a:gd name="T53" fmla="*/ 260 h 341"/>
                <a:gd name="T54" fmla="*/ 150 w 373"/>
                <a:gd name="T55" fmla="*/ 317 h 341"/>
                <a:gd name="T56" fmla="*/ 225 w 373"/>
                <a:gd name="T57" fmla="*/ 341 h 341"/>
                <a:gd name="T58" fmla="*/ 291 w 373"/>
                <a:gd name="T59" fmla="*/ 335 h 341"/>
                <a:gd name="T60" fmla="*/ 325 w 373"/>
                <a:gd name="T61" fmla="*/ 310 h 341"/>
                <a:gd name="T62" fmla="*/ 336 w 373"/>
                <a:gd name="T63" fmla="*/ 288 h 341"/>
                <a:gd name="T64" fmla="*/ 329 w 373"/>
                <a:gd name="T65" fmla="*/ 273 h 341"/>
                <a:gd name="T66" fmla="*/ 314 w 373"/>
                <a:gd name="T67" fmla="*/ 242 h 341"/>
                <a:gd name="T68" fmla="*/ 303 w 373"/>
                <a:gd name="T69" fmla="*/ 208 h 341"/>
                <a:gd name="T70" fmla="*/ 301 w 373"/>
                <a:gd name="T71" fmla="*/ 178 h 341"/>
                <a:gd name="T72" fmla="*/ 309 w 373"/>
                <a:gd name="T73" fmla="*/ 156 h 341"/>
                <a:gd name="T74" fmla="*/ 327 w 373"/>
                <a:gd name="T75" fmla="*/ 132 h 341"/>
                <a:gd name="T76" fmla="*/ 350 w 373"/>
                <a:gd name="T77" fmla="*/ 106 h 341"/>
                <a:gd name="T78" fmla="*/ 367 w 373"/>
                <a:gd name="T79" fmla="*/ 83 h 341"/>
                <a:gd name="T80" fmla="*/ 0 w 373"/>
                <a:gd name="T81" fmla="*/ 0 h 341"/>
                <a:gd name="T82" fmla="*/ 373 w 373"/>
                <a:gd name="T83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T80" t="T81" r="T82" b="T83"/>
              <a:pathLst>
                <a:path w="373" h="341">
                  <a:moveTo>
                    <a:pt x="373" y="73"/>
                  </a:moveTo>
                  <a:lnTo>
                    <a:pt x="372" y="69"/>
                  </a:lnTo>
                  <a:lnTo>
                    <a:pt x="372" y="62"/>
                  </a:lnTo>
                  <a:lnTo>
                    <a:pt x="371" y="57"/>
                  </a:lnTo>
                  <a:lnTo>
                    <a:pt x="371" y="54"/>
                  </a:lnTo>
                  <a:lnTo>
                    <a:pt x="370" y="56"/>
                  </a:lnTo>
                  <a:lnTo>
                    <a:pt x="365" y="62"/>
                  </a:lnTo>
                  <a:lnTo>
                    <a:pt x="359" y="71"/>
                  </a:lnTo>
                  <a:lnTo>
                    <a:pt x="351" y="82"/>
                  </a:lnTo>
                  <a:lnTo>
                    <a:pt x="342" y="92"/>
                  </a:lnTo>
                  <a:lnTo>
                    <a:pt x="332" y="102"/>
                  </a:lnTo>
                  <a:lnTo>
                    <a:pt x="321" y="110"/>
                  </a:lnTo>
                  <a:lnTo>
                    <a:pt x="311" y="115"/>
                  </a:lnTo>
                  <a:lnTo>
                    <a:pt x="309" y="117"/>
                  </a:lnTo>
                  <a:lnTo>
                    <a:pt x="302" y="122"/>
                  </a:lnTo>
                  <a:lnTo>
                    <a:pt x="290" y="128"/>
                  </a:lnTo>
                  <a:lnTo>
                    <a:pt x="275" y="135"/>
                  </a:lnTo>
                  <a:lnTo>
                    <a:pt x="258" y="141"/>
                  </a:lnTo>
                  <a:lnTo>
                    <a:pt x="238" y="146"/>
                  </a:lnTo>
                  <a:lnTo>
                    <a:pt x="218" y="147"/>
                  </a:lnTo>
                  <a:lnTo>
                    <a:pt x="195" y="145"/>
                  </a:lnTo>
                  <a:lnTo>
                    <a:pt x="173" y="140"/>
                  </a:lnTo>
                  <a:lnTo>
                    <a:pt x="152" y="137"/>
                  </a:lnTo>
                  <a:lnTo>
                    <a:pt x="132" y="132"/>
                  </a:lnTo>
                  <a:lnTo>
                    <a:pt x="114" y="126"/>
                  </a:lnTo>
                  <a:lnTo>
                    <a:pt x="95" y="118"/>
                  </a:lnTo>
                  <a:lnTo>
                    <a:pt x="77" y="106"/>
                  </a:lnTo>
                  <a:lnTo>
                    <a:pt x="59" y="90"/>
                  </a:lnTo>
                  <a:lnTo>
                    <a:pt x="39" y="69"/>
                  </a:lnTo>
                  <a:lnTo>
                    <a:pt x="28" y="54"/>
                  </a:lnTo>
                  <a:lnTo>
                    <a:pt x="19" y="40"/>
                  </a:lnTo>
                  <a:lnTo>
                    <a:pt x="14" y="27"/>
                  </a:lnTo>
                  <a:lnTo>
                    <a:pt x="9" y="16"/>
                  </a:lnTo>
                  <a:lnTo>
                    <a:pt x="6" y="8"/>
                  </a:lnTo>
                  <a:lnTo>
                    <a:pt x="3" y="2"/>
                  </a:lnTo>
                  <a:lnTo>
                    <a:pt x="2" y="0"/>
                  </a:lnTo>
                  <a:lnTo>
                    <a:pt x="0" y="2"/>
                  </a:lnTo>
                  <a:lnTo>
                    <a:pt x="3" y="9"/>
                  </a:lnTo>
                  <a:lnTo>
                    <a:pt x="10" y="24"/>
                  </a:lnTo>
                  <a:lnTo>
                    <a:pt x="18" y="42"/>
                  </a:lnTo>
                  <a:lnTo>
                    <a:pt x="28" y="64"/>
                  </a:lnTo>
                  <a:lnTo>
                    <a:pt x="36" y="85"/>
                  </a:lnTo>
                  <a:lnTo>
                    <a:pt x="44" y="102"/>
                  </a:lnTo>
                  <a:lnTo>
                    <a:pt x="51" y="116"/>
                  </a:lnTo>
                  <a:lnTo>
                    <a:pt x="54" y="121"/>
                  </a:lnTo>
                  <a:lnTo>
                    <a:pt x="56" y="122"/>
                  </a:lnTo>
                  <a:lnTo>
                    <a:pt x="51" y="125"/>
                  </a:lnTo>
                  <a:lnTo>
                    <a:pt x="45" y="128"/>
                  </a:lnTo>
                  <a:lnTo>
                    <a:pt x="42" y="130"/>
                  </a:lnTo>
                  <a:lnTo>
                    <a:pt x="49" y="140"/>
                  </a:lnTo>
                  <a:lnTo>
                    <a:pt x="59" y="161"/>
                  </a:lnTo>
                  <a:lnTo>
                    <a:pt x="72" y="191"/>
                  </a:lnTo>
                  <a:lnTo>
                    <a:pt x="87" y="226"/>
                  </a:lnTo>
                  <a:lnTo>
                    <a:pt x="106" y="260"/>
                  </a:lnTo>
                  <a:lnTo>
                    <a:pt x="127" y="291"/>
                  </a:lnTo>
                  <a:lnTo>
                    <a:pt x="150" y="317"/>
                  </a:lnTo>
                  <a:lnTo>
                    <a:pt x="174" y="330"/>
                  </a:lnTo>
                  <a:lnTo>
                    <a:pt x="225" y="341"/>
                  </a:lnTo>
                  <a:lnTo>
                    <a:pt x="264" y="341"/>
                  </a:lnTo>
                  <a:lnTo>
                    <a:pt x="291" y="335"/>
                  </a:lnTo>
                  <a:lnTo>
                    <a:pt x="312" y="322"/>
                  </a:lnTo>
                  <a:lnTo>
                    <a:pt x="325" y="310"/>
                  </a:lnTo>
                  <a:lnTo>
                    <a:pt x="333" y="297"/>
                  </a:lnTo>
                  <a:lnTo>
                    <a:pt x="336" y="288"/>
                  </a:lnTo>
                  <a:lnTo>
                    <a:pt x="337" y="284"/>
                  </a:lnTo>
                  <a:lnTo>
                    <a:pt x="329" y="273"/>
                  </a:lnTo>
                  <a:lnTo>
                    <a:pt x="321" y="258"/>
                  </a:lnTo>
                  <a:lnTo>
                    <a:pt x="314" y="242"/>
                  </a:lnTo>
                  <a:lnTo>
                    <a:pt x="309" y="226"/>
                  </a:lnTo>
                  <a:lnTo>
                    <a:pt x="303" y="208"/>
                  </a:lnTo>
                  <a:lnTo>
                    <a:pt x="301" y="192"/>
                  </a:lnTo>
                  <a:lnTo>
                    <a:pt x="301" y="178"/>
                  </a:lnTo>
                  <a:lnTo>
                    <a:pt x="303" y="167"/>
                  </a:lnTo>
                  <a:lnTo>
                    <a:pt x="309" y="156"/>
                  </a:lnTo>
                  <a:lnTo>
                    <a:pt x="317" y="145"/>
                  </a:lnTo>
                  <a:lnTo>
                    <a:pt x="327" y="132"/>
                  </a:lnTo>
                  <a:lnTo>
                    <a:pt x="339" y="118"/>
                  </a:lnTo>
                  <a:lnTo>
                    <a:pt x="350" y="106"/>
                  </a:lnTo>
                  <a:lnTo>
                    <a:pt x="359" y="93"/>
                  </a:lnTo>
                  <a:lnTo>
                    <a:pt x="367" y="83"/>
                  </a:lnTo>
                  <a:lnTo>
                    <a:pt x="373" y="73"/>
                  </a:lnTo>
                  <a:close/>
                </a:path>
              </a:pathLst>
            </a:custGeom>
            <a:solidFill>
              <a:srgbClr val="A37A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9" name="Freeform 30"/>
            <p:cNvSpPr>
              <a:spLocks/>
            </p:cNvSpPr>
            <p:nvPr/>
          </p:nvSpPr>
          <p:spPr bwMode="auto">
            <a:xfrm>
              <a:off x="421" y="223"/>
              <a:ext cx="121" cy="252"/>
            </a:xfrm>
            <a:custGeom>
              <a:avLst/>
              <a:gdLst>
                <a:gd name="T0" fmla="*/ 226 w 243"/>
                <a:gd name="T1" fmla="*/ 253 h 504"/>
                <a:gd name="T2" fmla="*/ 223 w 243"/>
                <a:gd name="T3" fmla="*/ 230 h 504"/>
                <a:gd name="T4" fmla="*/ 217 w 243"/>
                <a:gd name="T5" fmla="*/ 214 h 504"/>
                <a:gd name="T6" fmla="*/ 203 w 243"/>
                <a:gd name="T7" fmla="*/ 200 h 504"/>
                <a:gd name="T8" fmla="*/ 186 w 243"/>
                <a:gd name="T9" fmla="*/ 186 h 504"/>
                <a:gd name="T10" fmla="*/ 173 w 243"/>
                <a:gd name="T11" fmla="*/ 177 h 504"/>
                <a:gd name="T12" fmla="*/ 123 w 243"/>
                <a:gd name="T13" fmla="*/ 167 h 504"/>
                <a:gd name="T14" fmla="*/ 121 w 243"/>
                <a:gd name="T15" fmla="*/ 164 h 504"/>
                <a:gd name="T16" fmla="*/ 119 w 243"/>
                <a:gd name="T17" fmla="*/ 151 h 504"/>
                <a:gd name="T18" fmla="*/ 112 w 243"/>
                <a:gd name="T19" fmla="*/ 112 h 504"/>
                <a:gd name="T20" fmla="*/ 105 w 243"/>
                <a:gd name="T21" fmla="*/ 83 h 504"/>
                <a:gd name="T22" fmla="*/ 103 w 243"/>
                <a:gd name="T23" fmla="*/ 71 h 504"/>
                <a:gd name="T24" fmla="*/ 100 w 243"/>
                <a:gd name="T25" fmla="*/ 33 h 504"/>
                <a:gd name="T26" fmla="*/ 96 w 243"/>
                <a:gd name="T27" fmla="*/ 15 h 504"/>
                <a:gd name="T28" fmla="*/ 87 w 243"/>
                <a:gd name="T29" fmla="*/ 5 h 504"/>
                <a:gd name="T30" fmla="*/ 74 w 243"/>
                <a:gd name="T31" fmla="*/ 0 h 504"/>
                <a:gd name="T32" fmla="*/ 64 w 243"/>
                <a:gd name="T33" fmla="*/ 2 h 504"/>
                <a:gd name="T34" fmla="*/ 52 w 243"/>
                <a:gd name="T35" fmla="*/ 23 h 504"/>
                <a:gd name="T36" fmla="*/ 46 w 243"/>
                <a:gd name="T37" fmla="*/ 64 h 504"/>
                <a:gd name="T38" fmla="*/ 46 w 243"/>
                <a:gd name="T39" fmla="*/ 122 h 504"/>
                <a:gd name="T40" fmla="*/ 49 w 243"/>
                <a:gd name="T41" fmla="*/ 169 h 504"/>
                <a:gd name="T42" fmla="*/ 45 w 243"/>
                <a:gd name="T43" fmla="*/ 178 h 504"/>
                <a:gd name="T44" fmla="*/ 36 w 243"/>
                <a:gd name="T45" fmla="*/ 187 h 504"/>
                <a:gd name="T46" fmla="*/ 23 w 243"/>
                <a:gd name="T47" fmla="*/ 196 h 504"/>
                <a:gd name="T48" fmla="*/ 11 w 243"/>
                <a:gd name="T49" fmla="*/ 207 h 504"/>
                <a:gd name="T50" fmla="*/ 0 w 243"/>
                <a:gd name="T51" fmla="*/ 301 h 504"/>
                <a:gd name="T52" fmla="*/ 7 w 243"/>
                <a:gd name="T53" fmla="*/ 379 h 504"/>
                <a:gd name="T54" fmla="*/ 8 w 243"/>
                <a:gd name="T55" fmla="*/ 385 h 504"/>
                <a:gd name="T56" fmla="*/ 6 w 243"/>
                <a:gd name="T57" fmla="*/ 391 h 504"/>
                <a:gd name="T58" fmla="*/ 21 w 243"/>
                <a:gd name="T59" fmla="*/ 445 h 504"/>
                <a:gd name="T60" fmla="*/ 28 w 243"/>
                <a:gd name="T61" fmla="*/ 503 h 504"/>
                <a:gd name="T62" fmla="*/ 40 w 243"/>
                <a:gd name="T63" fmla="*/ 503 h 504"/>
                <a:gd name="T64" fmla="*/ 52 w 243"/>
                <a:gd name="T65" fmla="*/ 504 h 504"/>
                <a:gd name="T66" fmla="*/ 68 w 243"/>
                <a:gd name="T67" fmla="*/ 499 h 504"/>
                <a:gd name="T68" fmla="*/ 95 w 243"/>
                <a:gd name="T69" fmla="*/ 489 h 504"/>
                <a:gd name="T70" fmla="*/ 122 w 243"/>
                <a:gd name="T71" fmla="*/ 477 h 504"/>
                <a:gd name="T72" fmla="*/ 144 w 243"/>
                <a:gd name="T73" fmla="*/ 465 h 504"/>
                <a:gd name="T74" fmla="*/ 163 w 243"/>
                <a:gd name="T75" fmla="*/ 421 h 504"/>
                <a:gd name="T76" fmla="*/ 167 w 243"/>
                <a:gd name="T77" fmla="*/ 396 h 504"/>
                <a:gd name="T78" fmla="*/ 175 w 243"/>
                <a:gd name="T79" fmla="*/ 400 h 504"/>
                <a:gd name="T80" fmla="*/ 189 w 243"/>
                <a:gd name="T81" fmla="*/ 400 h 504"/>
                <a:gd name="T82" fmla="*/ 203 w 243"/>
                <a:gd name="T83" fmla="*/ 397 h 504"/>
                <a:gd name="T84" fmla="*/ 211 w 243"/>
                <a:gd name="T85" fmla="*/ 390 h 504"/>
                <a:gd name="T86" fmla="*/ 208 w 243"/>
                <a:gd name="T87" fmla="*/ 362 h 504"/>
                <a:gd name="T88" fmla="*/ 206 w 243"/>
                <a:gd name="T89" fmla="*/ 351 h 504"/>
                <a:gd name="T90" fmla="*/ 214 w 243"/>
                <a:gd name="T91" fmla="*/ 355 h 504"/>
                <a:gd name="T92" fmla="*/ 225 w 243"/>
                <a:gd name="T93" fmla="*/ 352 h 504"/>
                <a:gd name="T94" fmla="*/ 235 w 243"/>
                <a:gd name="T95" fmla="*/ 344 h 504"/>
                <a:gd name="T96" fmla="*/ 243 w 243"/>
                <a:gd name="T97" fmla="*/ 332 h 504"/>
                <a:gd name="T98" fmla="*/ 238 w 243"/>
                <a:gd name="T99" fmla="*/ 288 h 504"/>
                <a:gd name="T100" fmla="*/ 226 w 243"/>
                <a:gd name="T101" fmla="*/ 257 h 504"/>
                <a:gd name="T102" fmla="*/ 0 w 243"/>
                <a:gd name="T103" fmla="*/ 0 h 504"/>
                <a:gd name="T104" fmla="*/ 243 w 243"/>
                <a:gd name="T105" fmla="*/ 504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T102" t="T103" r="T104" b="T105"/>
              <a:pathLst>
                <a:path w="243" h="504">
                  <a:moveTo>
                    <a:pt x="226" y="257"/>
                  </a:moveTo>
                  <a:lnTo>
                    <a:pt x="226" y="253"/>
                  </a:lnTo>
                  <a:lnTo>
                    <a:pt x="225" y="242"/>
                  </a:lnTo>
                  <a:lnTo>
                    <a:pt x="223" y="230"/>
                  </a:lnTo>
                  <a:lnTo>
                    <a:pt x="220" y="218"/>
                  </a:lnTo>
                  <a:lnTo>
                    <a:pt x="217" y="214"/>
                  </a:lnTo>
                  <a:lnTo>
                    <a:pt x="211" y="207"/>
                  </a:lnTo>
                  <a:lnTo>
                    <a:pt x="203" y="200"/>
                  </a:lnTo>
                  <a:lnTo>
                    <a:pt x="194" y="193"/>
                  </a:lnTo>
                  <a:lnTo>
                    <a:pt x="186" y="186"/>
                  </a:lnTo>
                  <a:lnTo>
                    <a:pt x="178" y="180"/>
                  </a:lnTo>
                  <a:lnTo>
                    <a:pt x="173" y="177"/>
                  </a:lnTo>
                  <a:lnTo>
                    <a:pt x="171" y="175"/>
                  </a:lnTo>
                  <a:lnTo>
                    <a:pt x="123" y="167"/>
                  </a:lnTo>
                  <a:lnTo>
                    <a:pt x="122" y="166"/>
                  </a:lnTo>
                  <a:lnTo>
                    <a:pt x="121" y="164"/>
                  </a:lnTo>
                  <a:lnTo>
                    <a:pt x="119" y="159"/>
                  </a:lnTo>
                  <a:lnTo>
                    <a:pt x="119" y="151"/>
                  </a:lnTo>
                  <a:lnTo>
                    <a:pt x="118" y="135"/>
                  </a:lnTo>
                  <a:lnTo>
                    <a:pt x="112" y="112"/>
                  </a:lnTo>
                  <a:lnTo>
                    <a:pt x="107" y="93"/>
                  </a:lnTo>
                  <a:lnTo>
                    <a:pt x="105" y="83"/>
                  </a:lnTo>
                  <a:lnTo>
                    <a:pt x="104" y="80"/>
                  </a:lnTo>
                  <a:lnTo>
                    <a:pt x="103" y="71"/>
                  </a:lnTo>
                  <a:lnTo>
                    <a:pt x="102" y="56"/>
                  </a:lnTo>
                  <a:lnTo>
                    <a:pt x="100" y="33"/>
                  </a:lnTo>
                  <a:lnTo>
                    <a:pt x="99" y="22"/>
                  </a:lnTo>
                  <a:lnTo>
                    <a:pt x="96" y="15"/>
                  </a:lnTo>
                  <a:lnTo>
                    <a:pt x="92" y="8"/>
                  </a:lnTo>
                  <a:lnTo>
                    <a:pt x="87" y="5"/>
                  </a:lnTo>
                  <a:lnTo>
                    <a:pt x="81" y="2"/>
                  </a:lnTo>
                  <a:lnTo>
                    <a:pt x="74" y="0"/>
                  </a:lnTo>
                  <a:lnTo>
                    <a:pt x="68" y="0"/>
                  </a:lnTo>
                  <a:lnTo>
                    <a:pt x="64" y="2"/>
                  </a:lnTo>
                  <a:lnTo>
                    <a:pt x="57" y="10"/>
                  </a:lnTo>
                  <a:lnTo>
                    <a:pt x="52" y="23"/>
                  </a:lnTo>
                  <a:lnTo>
                    <a:pt x="49" y="43"/>
                  </a:lnTo>
                  <a:lnTo>
                    <a:pt x="46" y="64"/>
                  </a:lnTo>
                  <a:lnTo>
                    <a:pt x="45" y="90"/>
                  </a:lnTo>
                  <a:lnTo>
                    <a:pt x="46" y="122"/>
                  </a:lnTo>
                  <a:lnTo>
                    <a:pt x="47" y="151"/>
                  </a:lnTo>
                  <a:lnTo>
                    <a:pt x="49" y="169"/>
                  </a:lnTo>
                  <a:lnTo>
                    <a:pt x="47" y="173"/>
                  </a:lnTo>
                  <a:lnTo>
                    <a:pt x="45" y="178"/>
                  </a:lnTo>
                  <a:lnTo>
                    <a:pt x="40" y="182"/>
                  </a:lnTo>
                  <a:lnTo>
                    <a:pt x="36" y="187"/>
                  </a:lnTo>
                  <a:lnTo>
                    <a:pt x="29" y="192"/>
                  </a:lnTo>
                  <a:lnTo>
                    <a:pt x="23" y="196"/>
                  </a:lnTo>
                  <a:lnTo>
                    <a:pt x="16" y="202"/>
                  </a:lnTo>
                  <a:lnTo>
                    <a:pt x="11" y="207"/>
                  </a:lnTo>
                  <a:lnTo>
                    <a:pt x="0" y="242"/>
                  </a:lnTo>
                  <a:lnTo>
                    <a:pt x="0" y="301"/>
                  </a:lnTo>
                  <a:lnTo>
                    <a:pt x="5" y="355"/>
                  </a:lnTo>
                  <a:lnTo>
                    <a:pt x="7" y="379"/>
                  </a:lnTo>
                  <a:lnTo>
                    <a:pt x="7" y="382"/>
                  </a:lnTo>
                  <a:lnTo>
                    <a:pt x="8" y="385"/>
                  </a:lnTo>
                  <a:lnTo>
                    <a:pt x="8" y="389"/>
                  </a:lnTo>
                  <a:lnTo>
                    <a:pt x="6" y="391"/>
                  </a:lnTo>
                  <a:lnTo>
                    <a:pt x="15" y="417"/>
                  </a:lnTo>
                  <a:lnTo>
                    <a:pt x="21" y="445"/>
                  </a:lnTo>
                  <a:lnTo>
                    <a:pt x="24" y="474"/>
                  </a:lnTo>
                  <a:lnTo>
                    <a:pt x="28" y="503"/>
                  </a:lnTo>
                  <a:lnTo>
                    <a:pt x="32" y="503"/>
                  </a:lnTo>
                  <a:lnTo>
                    <a:pt x="40" y="503"/>
                  </a:lnTo>
                  <a:lnTo>
                    <a:pt x="49" y="504"/>
                  </a:lnTo>
                  <a:lnTo>
                    <a:pt x="52" y="504"/>
                  </a:lnTo>
                  <a:lnTo>
                    <a:pt x="59" y="503"/>
                  </a:lnTo>
                  <a:lnTo>
                    <a:pt x="68" y="499"/>
                  </a:lnTo>
                  <a:lnTo>
                    <a:pt x="81" y="495"/>
                  </a:lnTo>
                  <a:lnTo>
                    <a:pt x="95" y="489"/>
                  </a:lnTo>
                  <a:lnTo>
                    <a:pt x="108" y="483"/>
                  </a:lnTo>
                  <a:lnTo>
                    <a:pt x="122" y="477"/>
                  </a:lnTo>
                  <a:lnTo>
                    <a:pt x="135" y="470"/>
                  </a:lnTo>
                  <a:lnTo>
                    <a:pt x="144" y="465"/>
                  </a:lnTo>
                  <a:lnTo>
                    <a:pt x="157" y="446"/>
                  </a:lnTo>
                  <a:lnTo>
                    <a:pt x="163" y="421"/>
                  </a:lnTo>
                  <a:lnTo>
                    <a:pt x="165" y="400"/>
                  </a:lnTo>
                  <a:lnTo>
                    <a:pt x="167" y="396"/>
                  </a:lnTo>
                  <a:lnTo>
                    <a:pt x="171" y="398"/>
                  </a:lnTo>
                  <a:lnTo>
                    <a:pt x="175" y="400"/>
                  </a:lnTo>
                  <a:lnTo>
                    <a:pt x="182" y="400"/>
                  </a:lnTo>
                  <a:lnTo>
                    <a:pt x="189" y="400"/>
                  </a:lnTo>
                  <a:lnTo>
                    <a:pt x="196" y="399"/>
                  </a:lnTo>
                  <a:lnTo>
                    <a:pt x="203" y="397"/>
                  </a:lnTo>
                  <a:lnTo>
                    <a:pt x="208" y="393"/>
                  </a:lnTo>
                  <a:lnTo>
                    <a:pt x="211" y="390"/>
                  </a:lnTo>
                  <a:lnTo>
                    <a:pt x="211" y="377"/>
                  </a:lnTo>
                  <a:lnTo>
                    <a:pt x="208" y="362"/>
                  </a:lnTo>
                  <a:lnTo>
                    <a:pt x="204" y="351"/>
                  </a:lnTo>
                  <a:lnTo>
                    <a:pt x="206" y="351"/>
                  </a:lnTo>
                  <a:lnTo>
                    <a:pt x="210" y="354"/>
                  </a:lnTo>
                  <a:lnTo>
                    <a:pt x="214" y="355"/>
                  </a:lnTo>
                  <a:lnTo>
                    <a:pt x="220" y="354"/>
                  </a:lnTo>
                  <a:lnTo>
                    <a:pt x="225" y="352"/>
                  </a:lnTo>
                  <a:lnTo>
                    <a:pt x="231" y="348"/>
                  </a:lnTo>
                  <a:lnTo>
                    <a:pt x="235" y="344"/>
                  </a:lnTo>
                  <a:lnTo>
                    <a:pt x="240" y="338"/>
                  </a:lnTo>
                  <a:lnTo>
                    <a:pt x="243" y="332"/>
                  </a:lnTo>
                  <a:lnTo>
                    <a:pt x="243" y="314"/>
                  </a:lnTo>
                  <a:lnTo>
                    <a:pt x="238" y="288"/>
                  </a:lnTo>
                  <a:lnTo>
                    <a:pt x="229" y="267"/>
                  </a:lnTo>
                  <a:lnTo>
                    <a:pt x="226" y="2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0" name="Freeform 31"/>
            <p:cNvSpPr>
              <a:spLocks/>
            </p:cNvSpPr>
            <p:nvPr/>
          </p:nvSpPr>
          <p:spPr bwMode="auto">
            <a:xfrm>
              <a:off x="82" y="228"/>
              <a:ext cx="454" cy="409"/>
            </a:xfrm>
            <a:custGeom>
              <a:avLst/>
              <a:gdLst>
                <a:gd name="T0" fmla="*/ 696 w 909"/>
                <a:gd name="T1" fmla="*/ 289 h 818"/>
                <a:gd name="T2" fmla="*/ 721 w 909"/>
                <a:gd name="T3" fmla="*/ 194 h 818"/>
                <a:gd name="T4" fmla="*/ 731 w 909"/>
                <a:gd name="T5" fmla="*/ 175 h 818"/>
                <a:gd name="T6" fmla="*/ 729 w 909"/>
                <a:gd name="T7" fmla="*/ 102 h 818"/>
                <a:gd name="T8" fmla="*/ 734 w 909"/>
                <a:gd name="T9" fmla="*/ 32 h 818"/>
                <a:gd name="T10" fmla="*/ 742 w 909"/>
                <a:gd name="T11" fmla="*/ 1 h 818"/>
                <a:gd name="T12" fmla="*/ 753 w 909"/>
                <a:gd name="T13" fmla="*/ 0 h 818"/>
                <a:gd name="T14" fmla="*/ 768 w 909"/>
                <a:gd name="T15" fmla="*/ 21 h 818"/>
                <a:gd name="T16" fmla="*/ 773 w 909"/>
                <a:gd name="T17" fmla="*/ 72 h 818"/>
                <a:gd name="T18" fmla="*/ 776 w 909"/>
                <a:gd name="T19" fmla="*/ 87 h 818"/>
                <a:gd name="T20" fmla="*/ 784 w 909"/>
                <a:gd name="T21" fmla="*/ 134 h 818"/>
                <a:gd name="T22" fmla="*/ 792 w 909"/>
                <a:gd name="T23" fmla="*/ 172 h 818"/>
                <a:gd name="T24" fmla="*/ 843 w 909"/>
                <a:gd name="T25" fmla="*/ 171 h 818"/>
                <a:gd name="T26" fmla="*/ 863 w 909"/>
                <a:gd name="T27" fmla="*/ 186 h 818"/>
                <a:gd name="T28" fmla="*/ 885 w 909"/>
                <a:gd name="T29" fmla="*/ 206 h 818"/>
                <a:gd name="T30" fmla="*/ 893 w 909"/>
                <a:gd name="T31" fmla="*/ 232 h 818"/>
                <a:gd name="T32" fmla="*/ 896 w 909"/>
                <a:gd name="T33" fmla="*/ 257 h 818"/>
                <a:gd name="T34" fmla="*/ 909 w 909"/>
                <a:gd name="T35" fmla="*/ 318 h 818"/>
                <a:gd name="T36" fmla="*/ 883 w 909"/>
                <a:gd name="T37" fmla="*/ 334 h 818"/>
                <a:gd name="T38" fmla="*/ 877 w 909"/>
                <a:gd name="T39" fmla="*/ 343 h 818"/>
                <a:gd name="T40" fmla="*/ 877 w 909"/>
                <a:gd name="T41" fmla="*/ 375 h 818"/>
                <a:gd name="T42" fmla="*/ 860 w 909"/>
                <a:gd name="T43" fmla="*/ 380 h 818"/>
                <a:gd name="T44" fmla="*/ 843 w 909"/>
                <a:gd name="T45" fmla="*/ 377 h 818"/>
                <a:gd name="T46" fmla="*/ 835 w 909"/>
                <a:gd name="T47" fmla="*/ 399 h 818"/>
                <a:gd name="T48" fmla="*/ 806 w 909"/>
                <a:gd name="T49" fmla="*/ 448 h 818"/>
                <a:gd name="T50" fmla="*/ 769 w 909"/>
                <a:gd name="T51" fmla="*/ 466 h 818"/>
                <a:gd name="T52" fmla="*/ 735 w 909"/>
                <a:gd name="T53" fmla="*/ 479 h 818"/>
                <a:gd name="T54" fmla="*/ 706 w 909"/>
                <a:gd name="T55" fmla="*/ 493 h 818"/>
                <a:gd name="T56" fmla="*/ 615 w 909"/>
                <a:gd name="T57" fmla="*/ 545 h 818"/>
                <a:gd name="T58" fmla="*/ 488 w 909"/>
                <a:gd name="T59" fmla="*/ 619 h 818"/>
                <a:gd name="T60" fmla="*/ 361 w 909"/>
                <a:gd name="T61" fmla="*/ 693 h 818"/>
                <a:gd name="T62" fmla="*/ 270 w 909"/>
                <a:gd name="T63" fmla="*/ 746 h 818"/>
                <a:gd name="T64" fmla="*/ 243 w 909"/>
                <a:gd name="T65" fmla="*/ 762 h 818"/>
                <a:gd name="T66" fmla="*/ 223 w 909"/>
                <a:gd name="T67" fmla="*/ 775 h 818"/>
                <a:gd name="T68" fmla="*/ 192 w 909"/>
                <a:gd name="T69" fmla="*/ 795 h 818"/>
                <a:gd name="T70" fmla="*/ 151 w 909"/>
                <a:gd name="T71" fmla="*/ 811 h 818"/>
                <a:gd name="T72" fmla="*/ 101 w 909"/>
                <a:gd name="T73" fmla="*/ 818 h 818"/>
                <a:gd name="T74" fmla="*/ 46 w 909"/>
                <a:gd name="T75" fmla="*/ 806 h 818"/>
                <a:gd name="T76" fmla="*/ 0 w 909"/>
                <a:gd name="T77" fmla="*/ 744 h 818"/>
                <a:gd name="T78" fmla="*/ 30 w 909"/>
                <a:gd name="T79" fmla="*/ 676 h 818"/>
                <a:gd name="T80" fmla="*/ 53 w 909"/>
                <a:gd name="T81" fmla="*/ 642 h 818"/>
                <a:gd name="T82" fmla="*/ 92 w 909"/>
                <a:gd name="T83" fmla="*/ 594 h 818"/>
                <a:gd name="T84" fmla="*/ 133 w 909"/>
                <a:gd name="T85" fmla="*/ 551 h 818"/>
                <a:gd name="T86" fmla="*/ 155 w 909"/>
                <a:gd name="T87" fmla="*/ 540 h 818"/>
                <a:gd name="T88" fmla="*/ 192 w 909"/>
                <a:gd name="T89" fmla="*/ 519 h 818"/>
                <a:gd name="T90" fmla="*/ 220 w 909"/>
                <a:gd name="T91" fmla="*/ 510 h 818"/>
                <a:gd name="T92" fmla="*/ 237 w 909"/>
                <a:gd name="T93" fmla="*/ 517 h 818"/>
                <a:gd name="T94" fmla="*/ 252 w 909"/>
                <a:gd name="T95" fmla="*/ 525 h 818"/>
                <a:gd name="T96" fmla="*/ 261 w 909"/>
                <a:gd name="T97" fmla="*/ 526 h 818"/>
                <a:gd name="T98" fmla="*/ 306 w 909"/>
                <a:gd name="T99" fmla="*/ 512 h 818"/>
                <a:gd name="T100" fmla="*/ 359 w 909"/>
                <a:gd name="T101" fmla="*/ 496 h 818"/>
                <a:gd name="T102" fmla="*/ 394 w 909"/>
                <a:gd name="T103" fmla="*/ 486 h 818"/>
                <a:gd name="T104" fmla="*/ 458 w 909"/>
                <a:gd name="T105" fmla="*/ 466 h 818"/>
                <a:gd name="T106" fmla="*/ 540 w 909"/>
                <a:gd name="T107" fmla="*/ 439 h 818"/>
                <a:gd name="T108" fmla="*/ 620 w 909"/>
                <a:gd name="T109" fmla="*/ 409 h 818"/>
                <a:gd name="T110" fmla="*/ 676 w 909"/>
                <a:gd name="T111" fmla="*/ 380 h 818"/>
                <a:gd name="T112" fmla="*/ 0 w 909"/>
                <a:gd name="T113" fmla="*/ 0 h 818"/>
                <a:gd name="T114" fmla="*/ 909 w 909"/>
                <a:gd name="T115" fmla="*/ 818 h 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T112" t="T113" r="T114" b="T115"/>
              <a:pathLst>
                <a:path w="909" h="818">
                  <a:moveTo>
                    <a:pt x="692" y="364"/>
                  </a:moveTo>
                  <a:lnTo>
                    <a:pt x="693" y="341"/>
                  </a:lnTo>
                  <a:lnTo>
                    <a:pt x="696" y="289"/>
                  </a:lnTo>
                  <a:lnTo>
                    <a:pt x="701" y="235"/>
                  </a:lnTo>
                  <a:lnTo>
                    <a:pt x="711" y="204"/>
                  </a:lnTo>
                  <a:lnTo>
                    <a:pt x="721" y="194"/>
                  </a:lnTo>
                  <a:lnTo>
                    <a:pt x="728" y="189"/>
                  </a:lnTo>
                  <a:lnTo>
                    <a:pt x="731" y="182"/>
                  </a:lnTo>
                  <a:lnTo>
                    <a:pt x="731" y="175"/>
                  </a:lnTo>
                  <a:lnTo>
                    <a:pt x="730" y="159"/>
                  </a:lnTo>
                  <a:lnTo>
                    <a:pt x="729" y="131"/>
                  </a:lnTo>
                  <a:lnTo>
                    <a:pt x="729" y="102"/>
                  </a:lnTo>
                  <a:lnTo>
                    <a:pt x="729" y="78"/>
                  </a:lnTo>
                  <a:lnTo>
                    <a:pt x="731" y="56"/>
                  </a:lnTo>
                  <a:lnTo>
                    <a:pt x="734" y="32"/>
                  </a:lnTo>
                  <a:lnTo>
                    <a:pt x="737" y="12"/>
                  </a:lnTo>
                  <a:lnTo>
                    <a:pt x="742" y="0"/>
                  </a:lnTo>
                  <a:lnTo>
                    <a:pt x="742" y="1"/>
                  </a:lnTo>
                  <a:lnTo>
                    <a:pt x="743" y="0"/>
                  </a:lnTo>
                  <a:lnTo>
                    <a:pt x="747" y="0"/>
                  </a:lnTo>
                  <a:lnTo>
                    <a:pt x="753" y="0"/>
                  </a:lnTo>
                  <a:lnTo>
                    <a:pt x="758" y="3"/>
                  </a:lnTo>
                  <a:lnTo>
                    <a:pt x="764" y="10"/>
                  </a:lnTo>
                  <a:lnTo>
                    <a:pt x="768" y="21"/>
                  </a:lnTo>
                  <a:lnTo>
                    <a:pt x="770" y="41"/>
                  </a:lnTo>
                  <a:lnTo>
                    <a:pt x="772" y="61"/>
                  </a:lnTo>
                  <a:lnTo>
                    <a:pt x="773" y="72"/>
                  </a:lnTo>
                  <a:lnTo>
                    <a:pt x="774" y="79"/>
                  </a:lnTo>
                  <a:lnTo>
                    <a:pt x="774" y="80"/>
                  </a:lnTo>
                  <a:lnTo>
                    <a:pt x="776" y="87"/>
                  </a:lnTo>
                  <a:lnTo>
                    <a:pt x="780" y="103"/>
                  </a:lnTo>
                  <a:lnTo>
                    <a:pt x="783" y="121"/>
                  </a:lnTo>
                  <a:lnTo>
                    <a:pt x="784" y="134"/>
                  </a:lnTo>
                  <a:lnTo>
                    <a:pt x="785" y="146"/>
                  </a:lnTo>
                  <a:lnTo>
                    <a:pt x="789" y="161"/>
                  </a:lnTo>
                  <a:lnTo>
                    <a:pt x="792" y="172"/>
                  </a:lnTo>
                  <a:lnTo>
                    <a:pt x="794" y="177"/>
                  </a:lnTo>
                  <a:lnTo>
                    <a:pt x="841" y="170"/>
                  </a:lnTo>
                  <a:lnTo>
                    <a:pt x="843" y="171"/>
                  </a:lnTo>
                  <a:lnTo>
                    <a:pt x="848" y="175"/>
                  </a:lnTo>
                  <a:lnTo>
                    <a:pt x="855" y="179"/>
                  </a:lnTo>
                  <a:lnTo>
                    <a:pt x="863" y="186"/>
                  </a:lnTo>
                  <a:lnTo>
                    <a:pt x="871" y="193"/>
                  </a:lnTo>
                  <a:lnTo>
                    <a:pt x="879" y="199"/>
                  </a:lnTo>
                  <a:lnTo>
                    <a:pt x="885" y="206"/>
                  </a:lnTo>
                  <a:lnTo>
                    <a:pt x="888" y="210"/>
                  </a:lnTo>
                  <a:lnTo>
                    <a:pt x="890" y="221"/>
                  </a:lnTo>
                  <a:lnTo>
                    <a:pt x="893" y="232"/>
                  </a:lnTo>
                  <a:lnTo>
                    <a:pt x="893" y="243"/>
                  </a:lnTo>
                  <a:lnTo>
                    <a:pt x="893" y="247"/>
                  </a:lnTo>
                  <a:lnTo>
                    <a:pt x="896" y="257"/>
                  </a:lnTo>
                  <a:lnTo>
                    <a:pt x="903" y="277"/>
                  </a:lnTo>
                  <a:lnTo>
                    <a:pt x="909" y="300"/>
                  </a:lnTo>
                  <a:lnTo>
                    <a:pt x="909" y="318"/>
                  </a:lnTo>
                  <a:lnTo>
                    <a:pt x="902" y="328"/>
                  </a:lnTo>
                  <a:lnTo>
                    <a:pt x="893" y="334"/>
                  </a:lnTo>
                  <a:lnTo>
                    <a:pt x="883" y="334"/>
                  </a:lnTo>
                  <a:lnTo>
                    <a:pt x="875" y="329"/>
                  </a:lnTo>
                  <a:lnTo>
                    <a:pt x="874" y="329"/>
                  </a:lnTo>
                  <a:lnTo>
                    <a:pt x="877" y="343"/>
                  </a:lnTo>
                  <a:lnTo>
                    <a:pt x="879" y="359"/>
                  </a:lnTo>
                  <a:lnTo>
                    <a:pt x="879" y="372"/>
                  </a:lnTo>
                  <a:lnTo>
                    <a:pt x="877" y="375"/>
                  </a:lnTo>
                  <a:lnTo>
                    <a:pt x="872" y="377"/>
                  </a:lnTo>
                  <a:lnTo>
                    <a:pt x="866" y="379"/>
                  </a:lnTo>
                  <a:lnTo>
                    <a:pt x="860" y="380"/>
                  </a:lnTo>
                  <a:lnTo>
                    <a:pt x="853" y="380"/>
                  </a:lnTo>
                  <a:lnTo>
                    <a:pt x="848" y="379"/>
                  </a:lnTo>
                  <a:lnTo>
                    <a:pt x="843" y="377"/>
                  </a:lnTo>
                  <a:lnTo>
                    <a:pt x="841" y="374"/>
                  </a:lnTo>
                  <a:lnTo>
                    <a:pt x="838" y="380"/>
                  </a:lnTo>
                  <a:lnTo>
                    <a:pt x="835" y="399"/>
                  </a:lnTo>
                  <a:lnTo>
                    <a:pt x="828" y="425"/>
                  </a:lnTo>
                  <a:lnTo>
                    <a:pt x="815" y="442"/>
                  </a:lnTo>
                  <a:lnTo>
                    <a:pt x="806" y="448"/>
                  </a:lnTo>
                  <a:lnTo>
                    <a:pt x="796" y="454"/>
                  </a:lnTo>
                  <a:lnTo>
                    <a:pt x="782" y="460"/>
                  </a:lnTo>
                  <a:lnTo>
                    <a:pt x="769" y="466"/>
                  </a:lnTo>
                  <a:lnTo>
                    <a:pt x="757" y="472"/>
                  </a:lnTo>
                  <a:lnTo>
                    <a:pt x="745" y="475"/>
                  </a:lnTo>
                  <a:lnTo>
                    <a:pt x="735" y="479"/>
                  </a:lnTo>
                  <a:lnTo>
                    <a:pt x="729" y="480"/>
                  </a:lnTo>
                  <a:lnTo>
                    <a:pt x="722" y="483"/>
                  </a:lnTo>
                  <a:lnTo>
                    <a:pt x="706" y="493"/>
                  </a:lnTo>
                  <a:lnTo>
                    <a:pt x="682" y="507"/>
                  </a:lnTo>
                  <a:lnTo>
                    <a:pt x="651" y="524"/>
                  </a:lnTo>
                  <a:lnTo>
                    <a:pt x="615" y="545"/>
                  </a:lnTo>
                  <a:lnTo>
                    <a:pt x="575" y="569"/>
                  </a:lnTo>
                  <a:lnTo>
                    <a:pt x="532" y="593"/>
                  </a:lnTo>
                  <a:lnTo>
                    <a:pt x="488" y="619"/>
                  </a:lnTo>
                  <a:lnTo>
                    <a:pt x="444" y="645"/>
                  </a:lnTo>
                  <a:lnTo>
                    <a:pt x="402" y="670"/>
                  </a:lnTo>
                  <a:lnTo>
                    <a:pt x="361" y="693"/>
                  </a:lnTo>
                  <a:lnTo>
                    <a:pt x="326" y="715"/>
                  </a:lnTo>
                  <a:lnTo>
                    <a:pt x="295" y="732"/>
                  </a:lnTo>
                  <a:lnTo>
                    <a:pt x="270" y="746"/>
                  </a:lnTo>
                  <a:lnTo>
                    <a:pt x="254" y="757"/>
                  </a:lnTo>
                  <a:lnTo>
                    <a:pt x="246" y="760"/>
                  </a:lnTo>
                  <a:lnTo>
                    <a:pt x="243" y="762"/>
                  </a:lnTo>
                  <a:lnTo>
                    <a:pt x="238" y="765"/>
                  </a:lnTo>
                  <a:lnTo>
                    <a:pt x="231" y="769"/>
                  </a:lnTo>
                  <a:lnTo>
                    <a:pt x="223" y="775"/>
                  </a:lnTo>
                  <a:lnTo>
                    <a:pt x="214" y="781"/>
                  </a:lnTo>
                  <a:lnTo>
                    <a:pt x="204" y="788"/>
                  </a:lnTo>
                  <a:lnTo>
                    <a:pt x="192" y="795"/>
                  </a:lnTo>
                  <a:lnTo>
                    <a:pt x="179" y="800"/>
                  </a:lnTo>
                  <a:lnTo>
                    <a:pt x="166" y="806"/>
                  </a:lnTo>
                  <a:lnTo>
                    <a:pt x="151" y="811"/>
                  </a:lnTo>
                  <a:lnTo>
                    <a:pt x="134" y="814"/>
                  </a:lnTo>
                  <a:lnTo>
                    <a:pt x="118" y="816"/>
                  </a:lnTo>
                  <a:lnTo>
                    <a:pt x="101" y="818"/>
                  </a:lnTo>
                  <a:lnTo>
                    <a:pt x="84" y="816"/>
                  </a:lnTo>
                  <a:lnTo>
                    <a:pt x="64" y="813"/>
                  </a:lnTo>
                  <a:lnTo>
                    <a:pt x="46" y="806"/>
                  </a:lnTo>
                  <a:lnTo>
                    <a:pt x="16" y="789"/>
                  </a:lnTo>
                  <a:lnTo>
                    <a:pt x="2" y="767"/>
                  </a:lnTo>
                  <a:lnTo>
                    <a:pt x="0" y="744"/>
                  </a:lnTo>
                  <a:lnTo>
                    <a:pt x="5" y="720"/>
                  </a:lnTo>
                  <a:lnTo>
                    <a:pt x="17" y="697"/>
                  </a:lnTo>
                  <a:lnTo>
                    <a:pt x="30" y="676"/>
                  </a:lnTo>
                  <a:lnTo>
                    <a:pt x="41" y="661"/>
                  </a:lnTo>
                  <a:lnTo>
                    <a:pt x="47" y="652"/>
                  </a:lnTo>
                  <a:lnTo>
                    <a:pt x="53" y="642"/>
                  </a:lnTo>
                  <a:lnTo>
                    <a:pt x="63" y="629"/>
                  </a:lnTo>
                  <a:lnTo>
                    <a:pt x="77" y="613"/>
                  </a:lnTo>
                  <a:lnTo>
                    <a:pt x="92" y="594"/>
                  </a:lnTo>
                  <a:lnTo>
                    <a:pt x="108" y="577"/>
                  </a:lnTo>
                  <a:lnTo>
                    <a:pt x="122" y="562"/>
                  </a:lnTo>
                  <a:lnTo>
                    <a:pt x="133" y="551"/>
                  </a:lnTo>
                  <a:lnTo>
                    <a:pt x="140" y="547"/>
                  </a:lnTo>
                  <a:lnTo>
                    <a:pt x="146" y="545"/>
                  </a:lnTo>
                  <a:lnTo>
                    <a:pt x="155" y="540"/>
                  </a:lnTo>
                  <a:lnTo>
                    <a:pt x="167" y="533"/>
                  </a:lnTo>
                  <a:lnTo>
                    <a:pt x="179" y="526"/>
                  </a:lnTo>
                  <a:lnTo>
                    <a:pt x="192" y="519"/>
                  </a:lnTo>
                  <a:lnTo>
                    <a:pt x="204" y="513"/>
                  </a:lnTo>
                  <a:lnTo>
                    <a:pt x="213" y="510"/>
                  </a:lnTo>
                  <a:lnTo>
                    <a:pt x="220" y="510"/>
                  </a:lnTo>
                  <a:lnTo>
                    <a:pt x="224" y="512"/>
                  </a:lnTo>
                  <a:lnTo>
                    <a:pt x="230" y="515"/>
                  </a:lnTo>
                  <a:lnTo>
                    <a:pt x="237" y="517"/>
                  </a:lnTo>
                  <a:lnTo>
                    <a:pt x="243" y="520"/>
                  </a:lnTo>
                  <a:lnTo>
                    <a:pt x="249" y="523"/>
                  </a:lnTo>
                  <a:lnTo>
                    <a:pt x="252" y="525"/>
                  </a:lnTo>
                  <a:lnTo>
                    <a:pt x="255" y="526"/>
                  </a:lnTo>
                  <a:lnTo>
                    <a:pt x="257" y="527"/>
                  </a:lnTo>
                  <a:lnTo>
                    <a:pt x="261" y="526"/>
                  </a:lnTo>
                  <a:lnTo>
                    <a:pt x="272" y="523"/>
                  </a:lnTo>
                  <a:lnTo>
                    <a:pt x="288" y="518"/>
                  </a:lnTo>
                  <a:lnTo>
                    <a:pt x="306" y="512"/>
                  </a:lnTo>
                  <a:lnTo>
                    <a:pt x="326" y="507"/>
                  </a:lnTo>
                  <a:lnTo>
                    <a:pt x="344" y="501"/>
                  </a:lnTo>
                  <a:lnTo>
                    <a:pt x="359" y="496"/>
                  </a:lnTo>
                  <a:lnTo>
                    <a:pt x="370" y="493"/>
                  </a:lnTo>
                  <a:lnTo>
                    <a:pt x="379" y="489"/>
                  </a:lnTo>
                  <a:lnTo>
                    <a:pt x="394" y="486"/>
                  </a:lnTo>
                  <a:lnTo>
                    <a:pt x="412" y="480"/>
                  </a:lnTo>
                  <a:lnTo>
                    <a:pt x="434" y="473"/>
                  </a:lnTo>
                  <a:lnTo>
                    <a:pt x="458" y="466"/>
                  </a:lnTo>
                  <a:lnTo>
                    <a:pt x="485" y="457"/>
                  </a:lnTo>
                  <a:lnTo>
                    <a:pt x="512" y="449"/>
                  </a:lnTo>
                  <a:lnTo>
                    <a:pt x="540" y="439"/>
                  </a:lnTo>
                  <a:lnTo>
                    <a:pt x="568" y="429"/>
                  </a:lnTo>
                  <a:lnTo>
                    <a:pt x="594" y="419"/>
                  </a:lnTo>
                  <a:lnTo>
                    <a:pt x="620" y="409"/>
                  </a:lnTo>
                  <a:lnTo>
                    <a:pt x="643" y="399"/>
                  </a:lnTo>
                  <a:lnTo>
                    <a:pt x="661" y="389"/>
                  </a:lnTo>
                  <a:lnTo>
                    <a:pt x="676" y="380"/>
                  </a:lnTo>
                  <a:lnTo>
                    <a:pt x="688" y="372"/>
                  </a:lnTo>
                  <a:lnTo>
                    <a:pt x="692" y="364"/>
                  </a:lnTo>
                  <a:close/>
                </a:path>
              </a:pathLst>
            </a:custGeom>
            <a:solidFill>
              <a:srgbClr val="FFD6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1" name="Freeform 32"/>
            <p:cNvSpPr>
              <a:spLocks/>
            </p:cNvSpPr>
            <p:nvPr/>
          </p:nvSpPr>
          <p:spPr bwMode="auto">
            <a:xfrm>
              <a:off x="481" y="203"/>
              <a:ext cx="21" cy="55"/>
            </a:xfrm>
            <a:custGeom>
              <a:avLst/>
              <a:gdLst>
                <a:gd name="T0" fmla="*/ 42 w 42"/>
                <a:gd name="T1" fmla="*/ 15 h 111"/>
                <a:gd name="T2" fmla="*/ 39 w 42"/>
                <a:gd name="T3" fmla="*/ 18 h 111"/>
                <a:gd name="T4" fmla="*/ 34 w 42"/>
                <a:gd name="T5" fmla="*/ 28 h 111"/>
                <a:gd name="T6" fmla="*/ 30 w 42"/>
                <a:gd name="T7" fmla="*/ 39 h 111"/>
                <a:gd name="T8" fmla="*/ 34 w 42"/>
                <a:gd name="T9" fmla="*/ 48 h 111"/>
                <a:gd name="T10" fmla="*/ 34 w 42"/>
                <a:gd name="T11" fmla="*/ 54 h 111"/>
                <a:gd name="T12" fmla="*/ 31 w 42"/>
                <a:gd name="T13" fmla="*/ 62 h 111"/>
                <a:gd name="T14" fmla="*/ 26 w 42"/>
                <a:gd name="T15" fmla="*/ 73 h 111"/>
                <a:gd name="T16" fmla="*/ 19 w 42"/>
                <a:gd name="T17" fmla="*/ 83 h 111"/>
                <a:gd name="T18" fmla="*/ 12 w 42"/>
                <a:gd name="T19" fmla="*/ 93 h 111"/>
                <a:gd name="T20" fmla="*/ 6 w 42"/>
                <a:gd name="T21" fmla="*/ 103 h 111"/>
                <a:gd name="T22" fmla="*/ 1 w 42"/>
                <a:gd name="T23" fmla="*/ 108 h 111"/>
                <a:gd name="T24" fmla="*/ 0 w 42"/>
                <a:gd name="T25" fmla="*/ 111 h 111"/>
                <a:gd name="T26" fmla="*/ 5 w 42"/>
                <a:gd name="T27" fmla="*/ 96 h 111"/>
                <a:gd name="T28" fmla="*/ 14 w 42"/>
                <a:gd name="T29" fmla="*/ 62 h 111"/>
                <a:gd name="T30" fmla="*/ 22 w 42"/>
                <a:gd name="T31" fmla="*/ 25 h 111"/>
                <a:gd name="T32" fmla="*/ 23 w 42"/>
                <a:gd name="T33" fmla="*/ 3 h 111"/>
                <a:gd name="T34" fmla="*/ 23 w 42"/>
                <a:gd name="T35" fmla="*/ 0 h 111"/>
                <a:gd name="T36" fmla="*/ 30 w 42"/>
                <a:gd name="T37" fmla="*/ 5 h 111"/>
                <a:gd name="T38" fmla="*/ 38 w 42"/>
                <a:gd name="T39" fmla="*/ 12 h 111"/>
                <a:gd name="T40" fmla="*/ 42 w 42"/>
                <a:gd name="T41" fmla="*/ 15 h 111"/>
                <a:gd name="T42" fmla="*/ 0 w 42"/>
                <a:gd name="T43" fmla="*/ 0 h 111"/>
                <a:gd name="T44" fmla="*/ 42 w 42"/>
                <a:gd name="T45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T42" t="T43" r="T44" b="T45"/>
              <a:pathLst>
                <a:path w="42" h="111">
                  <a:moveTo>
                    <a:pt x="42" y="15"/>
                  </a:moveTo>
                  <a:lnTo>
                    <a:pt x="39" y="18"/>
                  </a:lnTo>
                  <a:lnTo>
                    <a:pt x="34" y="28"/>
                  </a:lnTo>
                  <a:lnTo>
                    <a:pt x="30" y="39"/>
                  </a:lnTo>
                  <a:lnTo>
                    <a:pt x="34" y="48"/>
                  </a:lnTo>
                  <a:lnTo>
                    <a:pt x="34" y="54"/>
                  </a:lnTo>
                  <a:lnTo>
                    <a:pt x="31" y="62"/>
                  </a:lnTo>
                  <a:lnTo>
                    <a:pt x="26" y="73"/>
                  </a:lnTo>
                  <a:lnTo>
                    <a:pt x="19" y="83"/>
                  </a:lnTo>
                  <a:lnTo>
                    <a:pt x="12" y="93"/>
                  </a:lnTo>
                  <a:lnTo>
                    <a:pt x="6" y="103"/>
                  </a:lnTo>
                  <a:lnTo>
                    <a:pt x="1" y="108"/>
                  </a:lnTo>
                  <a:lnTo>
                    <a:pt x="0" y="111"/>
                  </a:lnTo>
                  <a:lnTo>
                    <a:pt x="5" y="96"/>
                  </a:lnTo>
                  <a:lnTo>
                    <a:pt x="14" y="62"/>
                  </a:lnTo>
                  <a:lnTo>
                    <a:pt x="22" y="25"/>
                  </a:lnTo>
                  <a:lnTo>
                    <a:pt x="23" y="3"/>
                  </a:lnTo>
                  <a:lnTo>
                    <a:pt x="23" y="0"/>
                  </a:lnTo>
                  <a:lnTo>
                    <a:pt x="30" y="5"/>
                  </a:lnTo>
                  <a:lnTo>
                    <a:pt x="38" y="12"/>
                  </a:lnTo>
                  <a:lnTo>
                    <a:pt x="42" y="15"/>
                  </a:lnTo>
                  <a:close/>
                </a:path>
              </a:pathLst>
            </a:custGeom>
            <a:solidFill>
              <a:srgbClr val="A077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2" name="Freeform 33"/>
            <p:cNvSpPr>
              <a:spLocks/>
            </p:cNvSpPr>
            <p:nvPr/>
          </p:nvSpPr>
          <p:spPr bwMode="auto">
            <a:xfrm>
              <a:off x="554" y="204"/>
              <a:ext cx="28" cy="22"/>
            </a:xfrm>
            <a:custGeom>
              <a:avLst/>
              <a:gdLst>
                <a:gd name="T0" fmla="*/ 0 w 57"/>
                <a:gd name="T1" fmla="*/ 0 h 44"/>
                <a:gd name="T2" fmla="*/ 5 w 57"/>
                <a:gd name="T3" fmla="*/ 1 h 44"/>
                <a:gd name="T4" fmla="*/ 14 w 57"/>
                <a:gd name="T5" fmla="*/ 5 h 44"/>
                <a:gd name="T6" fmla="*/ 21 w 57"/>
                <a:gd name="T7" fmla="*/ 13 h 44"/>
                <a:gd name="T8" fmla="*/ 21 w 57"/>
                <a:gd name="T9" fmla="*/ 23 h 44"/>
                <a:gd name="T10" fmla="*/ 20 w 57"/>
                <a:gd name="T11" fmla="*/ 29 h 44"/>
                <a:gd name="T12" fmla="*/ 22 w 57"/>
                <a:gd name="T13" fmla="*/ 34 h 44"/>
                <a:gd name="T14" fmla="*/ 28 w 57"/>
                <a:gd name="T15" fmla="*/ 37 h 44"/>
                <a:gd name="T16" fmla="*/ 36 w 57"/>
                <a:gd name="T17" fmla="*/ 40 h 44"/>
                <a:gd name="T18" fmla="*/ 43 w 57"/>
                <a:gd name="T19" fmla="*/ 42 h 44"/>
                <a:gd name="T20" fmla="*/ 50 w 57"/>
                <a:gd name="T21" fmla="*/ 43 h 44"/>
                <a:gd name="T22" fmla="*/ 54 w 57"/>
                <a:gd name="T23" fmla="*/ 44 h 44"/>
                <a:gd name="T24" fmla="*/ 57 w 57"/>
                <a:gd name="T25" fmla="*/ 44 h 44"/>
                <a:gd name="T26" fmla="*/ 56 w 57"/>
                <a:gd name="T27" fmla="*/ 42 h 44"/>
                <a:gd name="T28" fmla="*/ 51 w 57"/>
                <a:gd name="T29" fmla="*/ 37 h 44"/>
                <a:gd name="T30" fmla="*/ 45 w 57"/>
                <a:gd name="T31" fmla="*/ 30 h 44"/>
                <a:gd name="T32" fmla="*/ 37 w 57"/>
                <a:gd name="T33" fmla="*/ 22 h 44"/>
                <a:gd name="T34" fmla="*/ 28 w 57"/>
                <a:gd name="T35" fmla="*/ 14 h 44"/>
                <a:gd name="T36" fmla="*/ 19 w 57"/>
                <a:gd name="T37" fmla="*/ 7 h 44"/>
                <a:gd name="T38" fmla="*/ 10 w 57"/>
                <a:gd name="T39" fmla="*/ 1 h 44"/>
                <a:gd name="T40" fmla="*/ 0 w 57"/>
                <a:gd name="T41" fmla="*/ 0 h 44"/>
                <a:gd name="T42" fmla="*/ 0 w 57"/>
                <a:gd name="T43" fmla="*/ 0 h 44"/>
                <a:gd name="T44" fmla="*/ 57 w 57"/>
                <a:gd name="T4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T42" t="T43" r="T44" b="T45"/>
              <a:pathLst>
                <a:path w="57" h="44">
                  <a:moveTo>
                    <a:pt x="0" y="0"/>
                  </a:moveTo>
                  <a:lnTo>
                    <a:pt x="5" y="1"/>
                  </a:lnTo>
                  <a:lnTo>
                    <a:pt x="14" y="5"/>
                  </a:lnTo>
                  <a:lnTo>
                    <a:pt x="21" y="13"/>
                  </a:lnTo>
                  <a:lnTo>
                    <a:pt x="21" y="23"/>
                  </a:lnTo>
                  <a:lnTo>
                    <a:pt x="20" y="29"/>
                  </a:lnTo>
                  <a:lnTo>
                    <a:pt x="22" y="34"/>
                  </a:lnTo>
                  <a:lnTo>
                    <a:pt x="28" y="37"/>
                  </a:lnTo>
                  <a:lnTo>
                    <a:pt x="36" y="40"/>
                  </a:lnTo>
                  <a:lnTo>
                    <a:pt x="43" y="42"/>
                  </a:lnTo>
                  <a:lnTo>
                    <a:pt x="50" y="43"/>
                  </a:lnTo>
                  <a:lnTo>
                    <a:pt x="54" y="44"/>
                  </a:lnTo>
                  <a:lnTo>
                    <a:pt x="57" y="44"/>
                  </a:lnTo>
                  <a:lnTo>
                    <a:pt x="56" y="42"/>
                  </a:lnTo>
                  <a:lnTo>
                    <a:pt x="51" y="37"/>
                  </a:lnTo>
                  <a:lnTo>
                    <a:pt x="45" y="30"/>
                  </a:lnTo>
                  <a:lnTo>
                    <a:pt x="37" y="22"/>
                  </a:lnTo>
                  <a:lnTo>
                    <a:pt x="28" y="14"/>
                  </a:lnTo>
                  <a:lnTo>
                    <a:pt x="19" y="7"/>
                  </a:lnTo>
                  <a:lnTo>
                    <a:pt x="1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3" name="Freeform 34"/>
            <p:cNvSpPr>
              <a:spLocks/>
            </p:cNvSpPr>
            <p:nvPr/>
          </p:nvSpPr>
          <p:spPr bwMode="auto">
            <a:xfrm>
              <a:off x="623" y="183"/>
              <a:ext cx="19" cy="37"/>
            </a:xfrm>
            <a:custGeom>
              <a:avLst/>
              <a:gdLst>
                <a:gd name="T0" fmla="*/ 0 w 38"/>
                <a:gd name="T1" fmla="*/ 14 h 73"/>
                <a:gd name="T2" fmla="*/ 1 w 38"/>
                <a:gd name="T3" fmla="*/ 11 h 73"/>
                <a:gd name="T4" fmla="*/ 3 w 38"/>
                <a:gd name="T5" fmla="*/ 7 h 73"/>
                <a:gd name="T6" fmla="*/ 8 w 38"/>
                <a:gd name="T7" fmla="*/ 2 h 73"/>
                <a:gd name="T8" fmla="*/ 16 w 38"/>
                <a:gd name="T9" fmla="*/ 0 h 73"/>
                <a:gd name="T10" fmla="*/ 24 w 38"/>
                <a:gd name="T11" fmla="*/ 1 h 73"/>
                <a:gd name="T12" fmla="*/ 32 w 38"/>
                <a:gd name="T13" fmla="*/ 4 h 73"/>
                <a:gd name="T14" fmla="*/ 36 w 38"/>
                <a:gd name="T15" fmla="*/ 10 h 73"/>
                <a:gd name="T16" fmla="*/ 38 w 38"/>
                <a:gd name="T17" fmla="*/ 16 h 73"/>
                <a:gd name="T18" fmla="*/ 34 w 38"/>
                <a:gd name="T19" fmla="*/ 27 h 73"/>
                <a:gd name="T20" fmla="*/ 30 w 38"/>
                <a:gd name="T21" fmla="*/ 43 h 73"/>
                <a:gd name="T22" fmla="*/ 25 w 38"/>
                <a:gd name="T23" fmla="*/ 60 h 73"/>
                <a:gd name="T24" fmla="*/ 19 w 38"/>
                <a:gd name="T25" fmla="*/ 73 h 73"/>
                <a:gd name="T26" fmla="*/ 18 w 38"/>
                <a:gd name="T27" fmla="*/ 73 h 73"/>
                <a:gd name="T28" fmla="*/ 20 w 38"/>
                <a:gd name="T29" fmla="*/ 67 h 73"/>
                <a:gd name="T30" fmla="*/ 23 w 38"/>
                <a:gd name="T31" fmla="*/ 54 h 73"/>
                <a:gd name="T32" fmla="*/ 26 w 38"/>
                <a:gd name="T33" fmla="*/ 40 h 73"/>
                <a:gd name="T34" fmla="*/ 27 w 38"/>
                <a:gd name="T35" fmla="*/ 25 h 73"/>
                <a:gd name="T36" fmla="*/ 24 w 38"/>
                <a:gd name="T37" fmla="*/ 15 h 73"/>
                <a:gd name="T38" fmla="*/ 16 w 38"/>
                <a:gd name="T39" fmla="*/ 10 h 73"/>
                <a:gd name="T40" fmla="*/ 0 w 38"/>
                <a:gd name="T41" fmla="*/ 14 h 73"/>
                <a:gd name="T42" fmla="*/ 0 w 38"/>
                <a:gd name="T43" fmla="*/ 0 h 73"/>
                <a:gd name="T44" fmla="*/ 38 w 38"/>
                <a:gd name="T4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T42" t="T43" r="T44" b="T45"/>
              <a:pathLst>
                <a:path w="38" h="73">
                  <a:moveTo>
                    <a:pt x="0" y="14"/>
                  </a:moveTo>
                  <a:lnTo>
                    <a:pt x="1" y="11"/>
                  </a:lnTo>
                  <a:lnTo>
                    <a:pt x="3" y="7"/>
                  </a:lnTo>
                  <a:lnTo>
                    <a:pt x="8" y="2"/>
                  </a:lnTo>
                  <a:lnTo>
                    <a:pt x="16" y="0"/>
                  </a:lnTo>
                  <a:lnTo>
                    <a:pt x="24" y="1"/>
                  </a:lnTo>
                  <a:lnTo>
                    <a:pt x="32" y="4"/>
                  </a:lnTo>
                  <a:lnTo>
                    <a:pt x="36" y="10"/>
                  </a:lnTo>
                  <a:lnTo>
                    <a:pt x="38" y="16"/>
                  </a:lnTo>
                  <a:lnTo>
                    <a:pt x="34" y="27"/>
                  </a:lnTo>
                  <a:lnTo>
                    <a:pt x="30" y="43"/>
                  </a:lnTo>
                  <a:lnTo>
                    <a:pt x="25" y="60"/>
                  </a:lnTo>
                  <a:lnTo>
                    <a:pt x="19" y="73"/>
                  </a:lnTo>
                  <a:lnTo>
                    <a:pt x="18" y="73"/>
                  </a:lnTo>
                  <a:lnTo>
                    <a:pt x="20" y="67"/>
                  </a:lnTo>
                  <a:lnTo>
                    <a:pt x="23" y="54"/>
                  </a:lnTo>
                  <a:lnTo>
                    <a:pt x="26" y="40"/>
                  </a:lnTo>
                  <a:lnTo>
                    <a:pt x="27" y="25"/>
                  </a:lnTo>
                  <a:lnTo>
                    <a:pt x="24" y="15"/>
                  </a:lnTo>
                  <a:lnTo>
                    <a:pt x="16" y="1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4" name="Freeform 35"/>
            <p:cNvSpPr>
              <a:spLocks/>
            </p:cNvSpPr>
            <p:nvPr/>
          </p:nvSpPr>
          <p:spPr bwMode="auto">
            <a:xfrm>
              <a:off x="622" y="195"/>
              <a:ext cx="11" cy="23"/>
            </a:xfrm>
            <a:custGeom>
              <a:avLst/>
              <a:gdLst>
                <a:gd name="T0" fmla="*/ 1 w 22"/>
                <a:gd name="T1" fmla="*/ 9 h 46"/>
                <a:gd name="T2" fmla="*/ 3 w 22"/>
                <a:gd name="T3" fmla="*/ 9 h 46"/>
                <a:gd name="T4" fmla="*/ 6 w 22"/>
                <a:gd name="T5" fmla="*/ 11 h 46"/>
                <a:gd name="T6" fmla="*/ 8 w 22"/>
                <a:gd name="T7" fmla="*/ 15 h 46"/>
                <a:gd name="T8" fmla="*/ 7 w 22"/>
                <a:gd name="T9" fmla="*/ 23 h 46"/>
                <a:gd name="T10" fmla="*/ 5 w 22"/>
                <a:gd name="T11" fmla="*/ 30 h 46"/>
                <a:gd name="T12" fmla="*/ 1 w 22"/>
                <a:gd name="T13" fmla="*/ 36 h 46"/>
                <a:gd name="T14" fmla="*/ 0 w 22"/>
                <a:gd name="T15" fmla="*/ 40 h 46"/>
                <a:gd name="T16" fmla="*/ 1 w 22"/>
                <a:gd name="T17" fmla="*/ 45 h 46"/>
                <a:gd name="T18" fmla="*/ 7 w 22"/>
                <a:gd name="T19" fmla="*/ 46 h 46"/>
                <a:gd name="T20" fmla="*/ 15 w 22"/>
                <a:gd name="T21" fmla="*/ 40 h 46"/>
                <a:gd name="T22" fmla="*/ 22 w 22"/>
                <a:gd name="T23" fmla="*/ 30 h 46"/>
                <a:gd name="T24" fmla="*/ 22 w 22"/>
                <a:gd name="T25" fmla="*/ 16 h 46"/>
                <a:gd name="T26" fmla="*/ 18 w 22"/>
                <a:gd name="T27" fmla="*/ 5 h 46"/>
                <a:gd name="T28" fmla="*/ 12 w 22"/>
                <a:gd name="T29" fmla="*/ 0 h 46"/>
                <a:gd name="T30" fmla="*/ 6 w 22"/>
                <a:gd name="T31" fmla="*/ 2 h 46"/>
                <a:gd name="T32" fmla="*/ 1 w 22"/>
                <a:gd name="T33" fmla="*/ 9 h 46"/>
                <a:gd name="T34" fmla="*/ 0 w 22"/>
                <a:gd name="T35" fmla="*/ 0 h 46"/>
                <a:gd name="T36" fmla="*/ 22 w 22"/>
                <a:gd name="T37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22" h="46">
                  <a:moveTo>
                    <a:pt x="1" y="9"/>
                  </a:moveTo>
                  <a:lnTo>
                    <a:pt x="3" y="9"/>
                  </a:lnTo>
                  <a:lnTo>
                    <a:pt x="6" y="11"/>
                  </a:lnTo>
                  <a:lnTo>
                    <a:pt x="8" y="15"/>
                  </a:lnTo>
                  <a:lnTo>
                    <a:pt x="7" y="23"/>
                  </a:lnTo>
                  <a:lnTo>
                    <a:pt x="5" y="30"/>
                  </a:lnTo>
                  <a:lnTo>
                    <a:pt x="1" y="36"/>
                  </a:lnTo>
                  <a:lnTo>
                    <a:pt x="0" y="40"/>
                  </a:lnTo>
                  <a:lnTo>
                    <a:pt x="1" y="45"/>
                  </a:lnTo>
                  <a:lnTo>
                    <a:pt x="7" y="46"/>
                  </a:lnTo>
                  <a:lnTo>
                    <a:pt x="15" y="40"/>
                  </a:lnTo>
                  <a:lnTo>
                    <a:pt x="22" y="30"/>
                  </a:lnTo>
                  <a:lnTo>
                    <a:pt x="22" y="16"/>
                  </a:lnTo>
                  <a:lnTo>
                    <a:pt x="18" y="5"/>
                  </a:lnTo>
                  <a:lnTo>
                    <a:pt x="12" y="0"/>
                  </a:lnTo>
                  <a:lnTo>
                    <a:pt x="6" y="2"/>
                  </a:lnTo>
                  <a:lnTo>
                    <a:pt x="1" y="9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5" name="Freeform 36"/>
            <p:cNvSpPr>
              <a:spLocks/>
            </p:cNvSpPr>
            <p:nvPr/>
          </p:nvSpPr>
          <p:spPr bwMode="auto">
            <a:xfrm>
              <a:off x="379" y="198"/>
              <a:ext cx="15" cy="26"/>
            </a:xfrm>
            <a:custGeom>
              <a:avLst/>
              <a:gdLst>
                <a:gd name="T0" fmla="*/ 31 w 31"/>
                <a:gd name="T1" fmla="*/ 11 h 53"/>
                <a:gd name="T2" fmla="*/ 28 w 31"/>
                <a:gd name="T3" fmla="*/ 8 h 53"/>
                <a:gd name="T4" fmla="*/ 20 w 31"/>
                <a:gd name="T5" fmla="*/ 3 h 53"/>
                <a:gd name="T6" fmla="*/ 12 w 31"/>
                <a:gd name="T7" fmla="*/ 0 h 53"/>
                <a:gd name="T8" fmla="*/ 5 w 31"/>
                <a:gd name="T9" fmla="*/ 3 h 53"/>
                <a:gd name="T10" fmla="*/ 1 w 31"/>
                <a:gd name="T11" fmla="*/ 13 h 53"/>
                <a:gd name="T12" fmla="*/ 0 w 31"/>
                <a:gd name="T13" fmla="*/ 27 h 53"/>
                <a:gd name="T14" fmla="*/ 2 w 31"/>
                <a:gd name="T15" fmla="*/ 42 h 53"/>
                <a:gd name="T16" fmla="*/ 8 w 31"/>
                <a:gd name="T17" fmla="*/ 53 h 53"/>
                <a:gd name="T18" fmla="*/ 9 w 31"/>
                <a:gd name="T19" fmla="*/ 53 h 53"/>
                <a:gd name="T20" fmla="*/ 9 w 31"/>
                <a:gd name="T21" fmla="*/ 48 h 53"/>
                <a:gd name="T22" fmla="*/ 7 w 31"/>
                <a:gd name="T23" fmla="*/ 40 h 53"/>
                <a:gd name="T24" fmla="*/ 5 w 31"/>
                <a:gd name="T25" fmla="*/ 30 h 53"/>
                <a:gd name="T26" fmla="*/ 5 w 31"/>
                <a:gd name="T27" fmla="*/ 20 h 53"/>
                <a:gd name="T28" fmla="*/ 8 w 31"/>
                <a:gd name="T29" fmla="*/ 13 h 53"/>
                <a:gd name="T30" fmla="*/ 16 w 31"/>
                <a:gd name="T31" fmla="*/ 9 h 53"/>
                <a:gd name="T32" fmla="*/ 31 w 31"/>
                <a:gd name="T33" fmla="*/ 11 h 53"/>
                <a:gd name="T34" fmla="*/ 0 w 31"/>
                <a:gd name="T35" fmla="*/ 0 h 53"/>
                <a:gd name="T36" fmla="*/ 31 w 31"/>
                <a:gd name="T37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31" h="53">
                  <a:moveTo>
                    <a:pt x="31" y="11"/>
                  </a:moveTo>
                  <a:lnTo>
                    <a:pt x="28" y="8"/>
                  </a:lnTo>
                  <a:lnTo>
                    <a:pt x="20" y="3"/>
                  </a:lnTo>
                  <a:lnTo>
                    <a:pt x="12" y="0"/>
                  </a:lnTo>
                  <a:lnTo>
                    <a:pt x="5" y="3"/>
                  </a:lnTo>
                  <a:lnTo>
                    <a:pt x="1" y="13"/>
                  </a:lnTo>
                  <a:lnTo>
                    <a:pt x="0" y="27"/>
                  </a:lnTo>
                  <a:lnTo>
                    <a:pt x="2" y="42"/>
                  </a:lnTo>
                  <a:lnTo>
                    <a:pt x="8" y="53"/>
                  </a:lnTo>
                  <a:lnTo>
                    <a:pt x="9" y="53"/>
                  </a:lnTo>
                  <a:lnTo>
                    <a:pt x="9" y="48"/>
                  </a:lnTo>
                  <a:lnTo>
                    <a:pt x="7" y="40"/>
                  </a:lnTo>
                  <a:lnTo>
                    <a:pt x="5" y="30"/>
                  </a:lnTo>
                  <a:lnTo>
                    <a:pt x="5" y="20"/>
                  </a:lnTo>
                  <a:lnTo>
                    <a:pt x="8" y="13"/>
                  </a:lnTo>
                  <a:lnTo>
                    <a:pt x="16" y="9"/>
                  </a:lnTo>
                  <a:lnTo>
                    <a:pt x="31" y="11"/>
                  </a:lnTo>
                  <a:close/>
                </a:path>
              </a:pathLst>
            </a:custGeom>
            <a:solidFill>
              <a:srgbClr val="9B72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6" name="Freeform 37"/>
            <p:cNvSpPr>
              <a:spLocks/>
            </p:cNvSpPr>
            <p:nvPr/>
          </p:nvSpPr>
          <p:spPr bwMode="auto">
            <a:xfrm>
              <a:off x="388" y="213"/>
              <a:ext cx="10" cy="23"/>
            </a:xfrm>
            <a:custGeom>
              <a:avLst/>
              <a:gdLst>
                <a:gd name="T0" fmla="*/ 10 w 20"/>
                <a:gd name="T1" fmla="*/ 0 h 45"/>
                <a:gd name="T2" fmla="*/ 9 w 20"/>
                <a:gd name="T3" fmla="*/ 3 h 45"/>
                <a:gd name="T4" fmla="*/ 9 w 20"/>
                <a:gd name="T5" fmla="*/ 12 h 45"/>
                <a:gd name="T6" fmla="*/ 10 w 20"/>
                <a:gd name="T7" fmla="*/ 22 h 45"/>
                <a:gd name="T8" fmla="*/ 13 w 20"/>
                <a:gd name="T9" fmla="*/ 27 h 45"/>
                <a:gd name="T10" fmla="*/ 18 w 20"/>
                <a:gd name="T11" fmla="*/ 30 h 45"/>
                <a:gd name="T12" fmla="*/ 20 w 20"/>
                <a:gd name="T13" fmla="*/ 34 h 45"/>
                <a:gd name="T14" fmla="*/ 20 w 20"/>
                <a:gd name="T15" fmla="*/ 40 h 45"/>
                <a:gd name="T16" fmla="*/ 19 w 20"/>
                <a:gd name="T17" fmla="*/ 45 h 45"/>
                <a:gd name="T18" fmla="*/ 12 w 20"/>
                <a:gd name="T19" fmla="*/ 45 h 45"/>
                <a:gd name="T20" fmla="*/ 4 w 20"/>
                <a:gd name="T21" fmla="*/ 37 h 45"/>
                <a:gd name="T22" fmla="*/ 0 w 20"/>
                <a:gd name="T23" fmla="*/ 22 h 45"/>
                <a:gd name="T24" fmla="*/ 10 w 20"/>
                <a:gd name="T25" fmla="*/ 0 h 45"/>
                <a:gd name="T26" fmla="*/ 0 w 20"/>
                <a:gd name="T27" fmla="*/ 0 h 45"/>
                <a:gd name="T28" fmla="*/ 20 w 20"/>
                <a:gd name="T29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20" h="45">
                  <a:moveTo>
                    <a:pt x="10" y="0"/>
                  </a:moveTo>
                  <a:lnTo>
                    <a:pt x="9" y="3"/>
                  </a:lnTo>
                  <a:lnTo>
                    <a:pt x="9" y="12"/>
                  </a:lnTo>
                  <a:lnTo>
                    <a:pt x="10" y="22"/>
                  </a:lnTo>
                  <a:lnTo>
                    <a:pt x="13" y="27"/>
                  </a:lnTo>
                  <a:lnTo>
                    <a:pt x="18" y="30"/>
                  </a:lnTo>
                  <a:lnTo>
                    <a:pt x="20" y="34"/>
                  </a:lnTo>
                  <a:lnTo>
                    <a:pt x="20" y="40"/>
                  </a:lnTo>
                  <a:lnTo>
                    <a:pt x="19" y="45"/>
                  </a:lnTo>
                  <a:lnTo>
                    <a:pt x="12" y="45"/>
                  </a:lnTo>
                  <a:lnTo>
                    <a:pt x="4" y="37"/>
                  </a:lnTo>
                  <a:lnTo>
                    <a:pt x="0" y="2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9B72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7" name="Freeform 38"/>
            <p:cNvSpPr>
              <a:spLocks/>
            </p:cNvSpPr>
            <p:nvPr/>
          </p:nvSpPr>
          <p:spPr bwMode="auto">
            <a:xfrm>
              <a:off x="483" y="11"/>
              <a:ext cx="87" cy="38"/>
            </a:xfrm>
            <a:custGeom>
              <a:avLst/>
              <a:gdLst>
                <a:gd name="T0" fmla="*/ 30 w 173"/>
                <a:gd name="T1" fmla="*/ 0 h 76"/>
                <a:gd name="T2" fmla="*/ 41 w 173"/>
                <a:gd name="T3" fmla="*/ 0 h 76"/>
                <a:gd name="T4" fmla="*/ 60 w 173"/>
                <a:gd name="T5" fmla="*/ 1 h 76"/>
                <a:gd name="T6" fmla="*/ 80 w 173"/>
                <a:gd name="T7" fmla="*/ 5 h 76"/>
                <a:gd name="T8" fmla="*/ 100 w 173"/>
                <a:gd name="T9" fmla="*/ 13 h 76"/>
                <a:gd name="T10" fmla="*/ 124 w 173"/>
                <a:gd name="T11" fmla="*/ 26 h 76"/>
                <a:gd name="T12" fmla="*/ 148 w 173"/>
                <a:gd name="T13" fmla="*/ 39 h 76"/>
                <a:gd name="T14" fmla="*/ 167 w 173"/>
                <a:gd name="T15" fmla="*/ 51 h 76"/>
                <a:gd name="T16" fmla="*/ 173 w 173"/>
                <a:gd name="T17" fmla="*/ 58 h 76"/>
                <a:gd name="T18" fmla="*/ 158 w 173"/>
                <a:gd name="T19" fmla="*/ 52 h 76"/>
                <a:gd name="T20" fmla="*/ 135 w 173"/>
                <a:gd name="T21" fmla="*/ 41 h 76"/>
                <a:gd name="T22" fmla="*/ 115 w 173"/>
                <a:gd name="T23" fmla="*/ 30 h 76"/>
                <a:gd name="T24" fmla="*/ 110 w 173"/>
                <a:gd name="T25" fmla="*/ 31 h 76"/>
                <a:gd name="T26" fmla="*/ 129 w 173"/>
                <a:gd name="T27" fmla="*/ 56 h 76"/>
                <a:gd name="T28" fmla="*/ 135 w 173"/>
                <a:gd name="T29" fmla="*/ 68 h 76"/>
                <a:gd name="T30" fmla="*/ 125 w 173"/>
                <a:gd name="T31" fmla="*/ 59 h 76"/>
                <a:gd name="T32" fmla="*/ 109 w 173"/>
                <a:gd name="T33" fmla="*/ 43 h 76"/>
                <a:gd name="T34" fmla="*/ 93 w 173"/>
                <a:gd name="T35" fmla="*/ 29 h 76"/>
                <a:gd name="T36" fmla="*/ 85 w 173"/>
                <a:gd name="T37" fmla="*/ 31 h 76"/>
                <a:gd name="T38" fmla="*/ 93 w 173"/>
                <a:gd name="T39" fmla="*/ 62 h 76"/>
                <a:gd name="T40" fmla="*/ 99 w 173"/>
                <a:gd name="T41" fmla="*/ 76 h 76"/>
                <a:gd name="T42" fmla="*/ 92 w 173"/>
                <a:gd name="T43" fmla="*/ 66 h 76"/>
                <a:gd name="T44" fmla="*/ 79 w 173"/>
                <a:gd name="T45" fmla="*/ 49 h 76"/>
                <a:gd name="T46" fmla="*/ 68 w 173"/>
                <a:gd name="T47" fmla="*/ 32 h 76"/>
                <a:gd name="T48" fmla="*/ 60 w 173"/>
                <a:gd name="T49" fmla="*/ 27 h 76"/>
                <a:gd name="T50" fmla="*/ 45 w 173"/>
                <a:gd name="T51" fmla="*/ 39 h 76"/>
                <a:gd name="T52" fmla="*/ 34 w 173"/>
                <a:gd name="T53" fmla="*/ 60 h 76"/>
                <a:gd name="T54" fmla="*/ 34 w 173"/>
                <a:gd name="T55" fmla="*/ 28 h 76"/>
                <a:gd name="T56" fmla="*/ 30 w 173"/>
                <a:gd name="T57" fmla="*/ 19 h 76"/>
                <a:gd name="T58" fmla="*/ 8 w 173"/>
                <a:gd name="T59" fmla="*/ 22 h 76"/>
                <a:gd name="T60" fmla="*/ 0 w 173"/>
                <a:gd name="T61" fmla="*/ 28 h 76"/>
                <a:gd name="T62" fmla="*/ 4 w 173"/>
                <a:gd name="T63" fmla="*/ 8 h 76"/>
                <a:gd name="T64" fmla="*/ 7 w 173"/>
                <a:gd name="T65" fmla="*/ 3 h 76"/>
                <a:gd name="T66" fmla="*/ 19 w 173"/>
                <a:gd name="T67" fmla="*/ 6 h 76"/>
                <a:gd name="T68" fmla="*/ 34 w 173"/>
                <a:gd name="T69" fmla="*/ 6 h 76"/>
                <a:gd name="T70" fmla="*/ 31 w 173"/>
                <a:gd name="T71" fmla="*/ 1 h 76"/>
                <a:gd name="T72" fmla="*/ 0 w 173"/>
                <a:gd name="T73" fmla="*/ 0 h 76"/>
                <a:gd name="T74" fmla="*/ 173 w 173"/>
                <a:gd name="T7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T72" t="T73" r="T74" b="T75"/>
              <a:pathLst>
                <a:path w="173" h="76">
                  <a:moveTo>
                    <a:pt x="29" y="0"/>
                  </a:moveTo>
                  <a:lnTo>
                    <a:pt x="30" y="0"/>
                  </a:lnTo>
                  <a:lnTo>
                    <a:pt x="34" y="0"/>
                  </a:lnTo>
                  <a:lnTo>
                    <a:pt x="41" y="0"/>
                  </a:lnTo>
                  <a:lnTo>
                    <a:pt x="50" y="0"/>
                  </a:lnTo>
                  <a:lnTo>
                    <a:pt x="60" y="1"/>
                  </a:lnTo>
                  <a:lnTo>
                    <a:pt x="70" y="4"/>
                  </a:lnTo>
                  <a:lnTo>
                    <a:pt x="80" y="5"/>
                  </a:lnTo>
                  <a:lnTo>
                    <a:pt x="90" y="8"/>
                  </a:lnTo>
                  <a:lnTo>
                    <a:pt x="100" y="13"/>
                  </a:lnTo>
                  <a:lnTo>
                    <a:pt x="112" y="19"/>
                  </a:lnTo>
                  <a:lnTo>
                    <a:pt x="124" y="26"/>
                  </a:lnTo>
                  <a:lnTo>
                    <a:pt x="137" y="32"/>
                  </a:lnTo>
                  <a:lnTo>
                    <a:pt x="148" y="39"/>
                  </a:lnTo>
                  <a:lnTo>
                    <a:pt x="159" y="45"/>
                  </a:lnTo>
                  <a:lnTo>
                    <a:pt x="167" y="51"/>
                  </a:lnTo>
                  <a:lnTo>
                    <a:pt x="173" y="56"/>
                  </a:lnTo>
                  <a:lnTo>
                    <a:pt x="173" y="58"/>
                  </a:lnTo>
                  <a:lnTo>
                    <a:pt x="167" y="56"/>
                  </a:lnTo>
                  <a:lnTo>
                    <a:pt x="158" y="52"/>
                  </a:lnTo>
                  <a:lnTo>
                    <a:pt x="147" y="46"/>
                  </a:lnTo>
                  <a:lnTo>
                    <a:pt x="135" y="41"/>
                  </a:lnTo>
                  <a:lnTo>
                    <a:pt x="124" y="35"/>
                  </a:lnTo>
                  <a:lnTo>
                    <a:pt x="115" y="30"/>
                  </a:lnTo>
                  <a:lnTo>
                    <a:pt x="110" y="28"/>
                  </a:lnTo>
                  <a:lnTo>
                    <a:pt x="110" y="31"/>
                  </a:lnTo>
                  <a:lnTo>
                    <a:pt x="120" y="42"/>
                  </a:lnTo>
                  <a:lnTo>
                    <a:pt x="129" y="56"/>
                  </a:lnTo>
                  <a:lnTo>
                    <a:pt x="136" y="67"/>
                  </a:lnTo>
                  <a:lnTo>
                    <a:pt x="135" y="68"/>
                  </a:lnTo>
                  <a:lnTo>
                    <a:pt x="131" y="66"/>
                  </a:lnTo>
                  <a:lnTo>
                    <a:pt x="125" y="59"/>
                  </a:lnTo>
                  <a:lnTo>
                    <a:pt x="117" y="52"/>
                  </a:lnTo>
                  <a:lnTo>
                    <a:pt x="109" y="43"/>
                  </a:lnTo>
                  <a:lnTo>
                    <a:pt x="101" y="36"/>
                  </a:lnTo>
                  <a:lnTo>
                    <a:pt x="93" y="29"/>
                  </a:lnTo>
                  <a:lnTo>
                    <a:pt x="88" y="27"/>
                  </a:lnTo>
                  <a:lnTo>
                    <a:pt x="85" y="31"/>
                  </a:lnTo>
                  <a:lnTo>
                    <a:pt x="87" y="45"/>
                  </a:lnTo>
                  <a:lnTo>
                    <a:pt x="93" y="62"/>
                  </a:lnTo>
                  <a:lnTo>
                    <a:pt x="99" y="75"/>
                  </a:lnTo>
                  <a:lnTo>
                    <a:pt x="99" y="76"/>
                  </a:lnTo>
                  <a:lnTo>
                    <a:pt x="97" y="73"/>
                  </a:lnTo>
                  <a:lnTo>
                    <a:pt x="92" y="66"/>
                  </a:lnTo>
                  <a:lnTo>
                    <a:pt x="85" y="58"/>
                  </a:lnTo>
                  <a:lnTo>
                    <a:pt x="79" y="49"/>
                  </a:lnTo>
                  <a:lnTo>
                    <a:pt x="72" y="39"/>
                  </a:lnTo>
                  <a:lnTo>
                    <a:pt x="68" y="32"/>
                  </a:lnTo>
                  <a:lnTo>
                    <a:pt x="64" y="28"/>
                  </a:lnTo>
                  <a:lnTo>
                    <a:pt x="60" y="27"/>
                  </a:lnTo>
                  <a:lnTo>
                    <a:pt x="52" y="30"/>
                  </a:lnTo>
                  <a:lnTo>
                    <a:pt x="45" y="39"/>
                  </a:lnTo>
                  <a:lnTo>
                    <a:pt x="38" y="56"/>
                  </a:lnTo>
                  <a:lnTo>
                    <a:pt x="34" y="60"/>
                  </a:lnTo>
                  <a:lnTo>
                    <a:pt x="33" y="46"/>
                  </a:lnTo>
                  <a:lnTo>
                    <a:pt x="34" y="28"/>
                  </a:lnTo>
                  <a:lnTo>
                    <a:pt x="34" y="19"/>
                  </a:lnTo>
                  <a:lnTo>
                    <a:pt x="30" y="19"/>
                  </a:lnTo>
                  <a:lnTo>
                    <a:pt x="19" y="20"/>
                  </a:lnTo>
                  <a:lnTo>
                    <a:pt x="8" y="22"/>
                  </a:lnTo>
                  <a:lnTo>
                    <a:pt x="1" y="28"/>
                  </a:lnTo>
                  <a:lnTo>
                    <a:pt x="0" y="28"/>
                  </a:lnTo>
                  <a:lnTo>
                    <a:pt x="2" y="19"/>
                  </a:lnTo>
                  <a:lnTo>
                    <a:pt x="4" y="8"/>
                  </a:lnTo>
                  <a:lnTo>
                    <a:pt x="6" y="3"/>
                  </a:lnTo>
                  <a:lnTo>
                    <a:pt x="7" y="3"/>
                  </a:lnTo>
                  <a:lnTo>
                    <a:pt x="12" y="4"/>
                  </a:lnTo>
                  <a:lnTo>
                    <a:pt x="19" y="6"/>
                  </a:lnTo>
                  <a:lnTo>
                    <a:pt x="29" y="6"/>
                  </a:lnTo>
                  <a:lnTo>
                    <a:pt x="34" y="6"/>
                  </a:lnTo>
                  <a:lnTo>
                    <a:pt x="33" y="4"/>
                  </a:lnTo>
                  <a:lnTo>
                    <a:pt x="31" y="1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8" name="Freeform 39"/>
            <p:cNvSpPr>
              <a:spLocks/>
            </p:cNvSpPr>
            <p:nvPr/>
          </p:nvSpPr>
          <p:spPr bwMode="auto">
            <a:xfrm>
              <a:off x="533" y="233"/>
              <a:ext cx="8" cy="13"/>
            </a:xfrm>
            <a:custGeom>
              <a:avLst/>
              <a:gdLst>
                <a:gd name="T0" fmla="*/ 6 w 16"/>
                <a:gd name="T1" fmla="*/ 0 h 26"/>
                <a:gd name="T2" fmla="*/ 8 w 16"/>
                <a:gd name="T3" fmla="*/ 2 h 26"/>
                <a:gd name="T4" fmla="*/ 13 w 16"/>
                <a:gd name="T5" fmla="*/ 8 h 26"/>
                <a:gd name="T6" fmla="*/ 16 w 16"/>
                <a:gd name="T7" fmla="*/ 15 h 26"/>
                <a:gd name="T8" fmla="*/ 15 w 16"/>
                <a:gd name="T9" fmla="*/ 22 h 26"/>
                <a:gd name="T10" fmla="*/ 10 w 16"/>
                <a:gd name="T11" fmla="*/ 25 h 26"/>
                <a:gd name="T12" fmla="*/ 6 w 16"/>
                <a:gd name="T13" fmla="*/ 26 h 26"/>
                <a:gd name="T14" fmla="*/ 1 w 16"/>
                <a:gd name="T15" fmla="*/ 25 h 26"/>
                <a:gd name="T16" fmla="*/ 0 w 16"/>
                <a:gd name="T17" fmla="*/ 24 h 26"/>
                <a:gd name="T18" fmla="*/ 6 w 16"/>
                <a:gd name="T19" fmla="*/ 0 h 26"/>
                <a:gd name="T20" fmla="*/ 0 w 16"/>
                <a:gd name="T21" fmla="*/ 0 h 26"/>
                <a:gd name="T22" fmla="*/ 16 w 16"/>
                <a:gd name="T2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16" h="26">
                  <a:moveTo>
                    <a:pt x="6" y="0"/>
                  </a:moveTo>
                  <a:lnTo>
                    <a:pt x="8" y="2"/>
                  </a:lnTo>
                  <a:lnTo>
                    <a:pt x="13" y="8"/>
                  </a:lnTo>
                  <a:lnTo>
                    <a:pt x="16" y="15"/>
                  </a:lnTo>
                  <a:lnTo>
                    <a:pt x="15" y="22"/>
                  </a:lnTo>
                  <a:lnTo>
                    <a:pt x="10" y="25"/>
                  </a:lnTo>
                  <a:lnTo>
                    <a:pt x="6" y="26"/>
                  </a:lnTo>
                  <a:lnTo>
                    <a:pt x="1" y="25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CCA3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9" name="Freeform 40"/>
            <p:cNvSpPr>
              <a:spLocks/>
            </p:cNvSpPr>
            <p:nvPr/>
          </p:nvSpPr>
          <p:spPr bwMode="auto">
            <a:xfrm>
              <a:off x="82" y="365"/>
              <a:ext cx="439" cy="272"/>
            </a:xfrm>
            <a:custGeom>
              <a:avLst/>
              <a:gdLst>
                <a:gd name="T0" fmla="*/ 844 w 879"/>
                <a:gd name="T1" fmla="*/ 29 h 543"/>
                <a:gd name="T2" fmla="*/ 828 w 879"/>
                <a:gd name="T3" fmla="*/ 15 h 543"/>
                <a:gd name="T4" fmla="*/ 811 w 879"/>
                <a:gd name="T5" fmla="*/ 5 h 543"/>
                <a:gd name="T6" fmla="*/ 795 w 879"/>
                <a:gd name="T7" fmla="*/ 0 h 543"/>
                <a:gd name="T8" fmla="*/ 780 w 879"/>
                <a:gd name="T9" fmla="*/ 1 h 543"/>
                <a:gd name="T10" fmla="*/ 777 w 879"/>
                <a:gd name="T11" fmla="*/ 5 h 543"/>
                <a:gd name="T12" fmla="*/ 790 w 879"/>
                <a:gd name="T13" fmla="*/ 36 h 543"/>
                <a:gd name="T14" fmla="*/ 804 w 879"/>
                <a:gd name="T15" fmla="*/ 68 h 543"/>
                <a:gd name="T16" fmla="*/ 798 w 879"/>
                <a:gd name="T17" fmla="*/ 105 h 543"/>
                <a:gd name="T18" fmla="*/ 787 w 879"/>
                <a:gd name="T19" fmla="*/ 146 h 543"/>
                <a:gd name="T20" fmla="*/ 766 w 879"/>
                <a:gd name="T21" fmla="*/ 169 h 543"/>
                <a:gd name="T22" fmla="*/ 735 w 879"/>
                <a:gd name="T23" fmla="*/ 169 h 543"/>
                <a:gd name="T24" fmla="*/ 707 w 879"/>
                <a:gd name="T25" fmla="*/ 162 h 543"/>
                <a:gd name="T26" fmla="*/ 694 w 879"/>
                <a:gd name="T27" fmla="*/ 157 h 543"/>
                <a:gd name="T28" fmla="*/ 663 w 879"/>
                <a:gd name="T29" fmla="*/ 173 h 543"/>
                <a:gd name="T30" fmla="*/ 610 w 879"/>
                <a:gd name="T31" fmla="*/ 205 h 543"/>
                <a:gd name="T32" fmla="*/ 552 w 879"/>
                <a:gd name="T33" fmla="*/ 242 h 543"/>
                <a:gd name="T34" fmla="*/ 501 w 879"/>
                <a:gd name="T35" fmla="*/ 274 h 543"/>
                <a:gd name="T36" fmla="*/ 474 w 879"/>
                <a:gd name="T37" fmla="*/ 290 h 543"/>
                <a:gd name="T38" fmla="*/ 432 w 879"/>
                <a:gd name="T39" fmla="*/ 312 h 543"/>
                <a:gd name="T40" fmla="*/ 343 w 879"/>
                <a:gd name="T41" fmla="*/ 357 h 543"/>
                <a:gd name="T42" fmla="*/ 235 w 879"/>
                <a:gd name="T43" fmla="*/ 409 h 543"/>
                <a:gd name="T44" fmla="*/ 132 w 879"/>
                <a:gd name="T45" fmla="*/ 455 h 543"/>
                <a:gd name="T46" fmla="*/ 63 w 879"/>
                <a:gd name="T47" fmla="*/ 478 h 543"/>
                <a:gd name="T48" fmla="*/ 35 w 879"/>
                <a:gd name="T49" fmla="*/ 471 h 543"/>
                <a:gd name="T50" fmla="*/ 18 w 879"/>
                <a:gd name="T51" fmla="*/ 456 h 543"/>
                <a:gd name="T52" fmla="*/ 10 w 879"/>
                <a:gd name="T53" fmla="*/ 434 h 543"/>
                <a:gd name="T54" fmla="*/ 0 w 879"/>
                <a:gd name="T55" fmla="*/ 473 h 543"/>
                <a:gd name="T56" fmla="*/ 15 w 879"/>
                <a:gd name="T57" fmla="*/ 512 h 543"/>
                <a:gd name="T58" fmla="*/ 64 w 879"/>
                <a:gd name="T59" fmla="*/ 538 h 543"/>
                <a:gd name="T60" fmla="*/ 118 w 879"/>
                <a:gd name="T61" fmla="*/ 541 h 543"/>
                <a:gd name="T62" fmla="*/ 166 w 879"/>
                <a:gd name="T63" fmla="*/ 531 h 543"/>
                <a:gd name="T64" fmla="*/ 204 w 879"/>
                <a:gd name="T65" fmla="*/ 513 h 543"/>
                <a:gd name="T66" fmla="*/ 231 w 879"/>
                <a:gd name="T67" fmla="*/ 494 h 543"/>
                <a:gd name="T68" fmla="*/ 246 w 879"/>
                <a:gd name="T69" fmla="*/ 485 h 543"/>
                <a:gd name="T70" fmla="*/ 295 w 879"/>
                <a:gd name="T71" fmla="*/ 459 h 543"/>
                <a:gd name="T72" fmla="*/ 403 w 879"/>
                <a:gd name="T73" fmla="*/ 396 h 543"/>
                <a:gd name="T74" fmla="*/ 533 w 879"/>
                <a:gd name="T75" fmla="*/ 321 h 543"/>
                <a:gd name="T76" fmla="*/ 653 w 879"/>
                <a:gd name="T77" fmla="*/ 253 h 543"/>
                <a:gd name="T78" fmla="*/ 724 w 879"/>
                <a:gd name="T79" fmla="*/ 214 h 543"/>
                <a:gd name="T80" fmla="*/ 746 w 879"/>
                <a:gd name="T81" fmla="*/ 205 h 543"/>
                <a:gd name="T82" fmla="*/ 783 w 879"/>
                <a:gd name="T83" fmla="*/ 187 h 543"/>
                <a:gd name="T84" fmla="*/ 815 w 879"/>
                <a:gd name="T85" fmla="*/ 167 h 543"/>
                <a:gd name="T86" fmla="*/ 838 w 879"/>
                <a:gd name="T87" fmla="*/ 105 h 543"/>
                <a:gd name="T88" fmla="*/ 848 w 879"/>
                <a:gd name="T89" fmla="*/ 104 h 543"/>
                <a:gd name="T90" fmla="*/ 866 w 879"/>
                <a:gd name="T91" fmla="*/ 104 h 543"/>
                <a:gd name="T92" fmla="*/ 879 w 879"/>
                <a:gd name="T93" fmla="*/ 97 h 543"/>
                <a:gd name="T94" fmla="*/ 853 w 879"/>
                <a:gd name="T95" fmla="*/ 53 h 543"/>
                <a:gd name="T96" fmla="*/ 0 w 879"/>
                <a:gd name="T97" fmla="*/ 0 h 543"/>
                <a:gd name="T98" fmla="*/ 879 w 879"/>
                <a:gd name="T99" fmla="*/ 543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T96" t="T97" r="T98" b="T99"/>
              <a:pathLst>
                <a:path w="879" h="543">
                  <a:moveTo>
                    <a:pt x="849" y="39"/>
                  </a:moveTo>
                  <a:lnTo>
                    <a:pt x="848" y="35"/>
                  </a:lnTo>
                  <a:lnTo>
                    <a:pt x="844" y="29"/>
                  </a:lnTo>
                  <a:lnTo>
                    <a:pt x="840" y="24"/>
                  </a:lnTo>
                  <a:lnTo>
                    <a:pt x="834" y="20"/>
                  </a:lnTo>
                  <a:lnTo>
                    <a:pt x="828" y="15"/>
                  </a:lnTo>
                  <a:lnTo>
                    <a:pt x="821" y="11"/>
                  </a:lnTo>
                  <a:lnTo>
                    <a:pt x="815" y="8"/>
                  </a:lnTo>
                  <a:lnTo>
                    <a:pt x="811" y="5"/>
                  </a:lnTo>
                  <a:lnTo>
                    <a:pt x="806" y="2"/>
                  </a:lnTo>
                  <a:lnTo>
                    <a:pt x="800" y="1"/>
                  </a:lnTo>
                  <a:lnTo>
                    <a:pt x="795" y="0"/>
                  </a:lnTo>
                  <a:lnTo>
                    <a:pt x="789" y="0"/>
                  </a:lnTo>
                  <a:lnTo>
                    <a:pt x="784" y="0"/>
                  </a:lnTo>
                  <a:lnTo>
                    <a:pt x="780" y="1"/>
                  </a:lnTo>
                  <a:lnTo>
                    <a:pt x="777" y="1"/>
                  </a:lnTo>
                  <a:lnTo>
                    <a:pt x="776" y="1"/>
                  </a:lnTo>
                  <a:lnTo>
                    <a:pt x="777" y="5"/>
                  </a:lnTo>
                  <a:lnTo>
                    <a:pt x="782" y="14"/>
                  </a:lnTo>
                  <a:lnTo>
                    <a:pt x="787" y="25"/>
                  </a:lnTo>
                  <a:lnTo>
                    <a:pt x="790" y="36"/>
                  </a:lnTo>
                  <a:lnTo>
                    <a:pt x="795" y="45"/>
                  </a:lnTo>
                  <a:lnTo>
                    <a:pt x="800" y="55"/>
                  </a:lnTo>
                  <a:lnTo>
                    <a:pt x="804" y="68"/>
                  </a:lnTo>
                  <a:lnTo>
                    <a:pt x="803" y="83"/>
                  </a:lnTo>
                  <a:lnTo>
                    <a:pt x="800" y="93"/>
                  </a:lnTo>
                  <a:lnTo>
                    <a:pt x="798" y="105"/>
                  </a:lnTo>
                  <a:lnTo>
                    <a:pt x="795" y="119"/>
                  </a:lnTo>
                  <a:lnTo>
                    <a:pt x="791" y="132"/>
                  </a:lnTo>
                  <a:lnTo>
                    <a:pt x="787" y="146"/>
                  </a:lnTo>
                  <a:lnTo>
                    <a:pt x="781" y="158"/>
                  </a:lnTo>
                  <a:lnTo>
                    <a:pt x="774" y="166"/>
                  </a:lnTo>
                  <a:lnTo>
                    <a:pt x="766" y="169"/>
                  </a:lnTo>
                  <a:lnTo>
                    <a:pt x="757" y="170"/>
                  </a:lnTo>
                  <a:lnTo>
                    <a:pt x="746" y="170"/>
                  </a:lnTo>
                  <a:lnTo>
                    <a:pt x="735" y="169"/>
                  </a:lnTo>
                  <a:lnTo>
                    <a:pt x="726" y="167"/>
                  </a:lnTo>
                  <a:lnTo>
                    <a:pt x="715" y="165"/>
                  </a:lnTo>
                  <a:lnTo>
                    <a:pt x="707" y="162"/>
                  </a:lnTo>
                  <a:lnTo>
                    <a:pt x="701" y="160"/>
                  </a:lnTo>
                  <a:lnTo>
                    <a:pt x="698" y="157"/>
                  </a:lnTo>
                  <a:lnTo>
                    <a:pt x="694" y="157"/>
                  </a:lnTo>
                  <a:lnTo>
                    <a:pt x="688" y="160"/>
                  </a:lnTo>
                  <a:lnTo>
                    <a:pt x="677" y="165"/>
                  </a:lnTo>
                  <a:lnTo>
                    <a:pt x="663" y="173"/>
                  </a:lnTo>
                  <a:lnTo>
                    <a:pt x="647" y="182"/>
                  </a:lnTo>
                  <a:lnTo>
                    <a:pt x="630" y="194"/>
                  </a:lnTo>
                  <a:lnTo>
                    <a:pt x="610" y="205"/>
                  </a:lnTo>
                  <a:lnTo>
                    <a:pt x="591" y="217"/>
                  </a:lnTo>
                  <a:lnTo>
                    <a:pt x="571" y="229"/>
                  </a:lnTo>
                  <a:lnTo>
                    <a:pt x="552" y="242"/>
                  </a:lnTo>
                  <a:lnTo>
                    <a:pt x="533" y="253"/>
                  </a:lnTo>
                  <a:lnTo>
                    <a:pt x="516" y="265"/>
                  </a:lnTo>
                  <a:lnTo>
                    <a:pt x="501" y="274"/>
                  </a:lnTo>
                  <a:lnTo>
                    <a:pt x="489" y="281"/>
                  </a:lnTo>
                  <a:lnTo>
                    <a:pt x="480" y="287"/>
                  </a:lnTo>
                  <a:lnTo>
                    <a:pt x="474" y="290"/>
                  </a:lnTo>
                  <a:lnTo>
                    <a:pt x="467" y="294"/>
                  </a:lnTo>
                  <a:lnTo>
                    <a:pt x="452" y="302"/>
                  </a:lnTo>
                  <a:lnTo>
                    <a:pt x="432" y="312"/>
                  </a:lnTo>
                  <a:lnTo>
                    <a:pt x="406" y="325"/>
                  </a:lnTo>
                  <a:lnTo>
                    <a:pt x="376" y="340"/>
                  </a:lnTo>
                  <a:lnTo>
                    <a:pt x="343" y="357"/>
                  </a:lnTo>
                  <a:lnTo>
                    <a:pt x="308" y="374"/>
                  </a:lnTo>
                  <a:lnTo>
                    <a:pt x="272" y="392"/>
                  </a:lnTo>
                  <a:lnTo>
                    <a:pt x="235" y="409"/>
                  </a:lnTo>
                  <a:lnTo>
                    <a:pt x="199" y="426"/>
                  </a:lnTo>
                  <a:lnTo>
                    <a:pt x="164" y="441"/>
                  </a:lnTo>
                  <a:lnTo>
                    <a:pt x="132" y="455"/>
                  </a:lnTo>
                  <a:lnTo>
                    <a:pt x="104" y="465"/>
                  </a:lnTo>
                  <a:lnTo>
                    <a:pt x="80" y="473"/>
                  </a:lnTo>
                  <a:lnTo>
                    <a:pt x="63" y="478"/>
                  </a:lnTo>
                  <a:lnTo>
                    <a:pt x="51" y="478"/>
                  </a:lnTo>
                  <a:lnTo>
                    <a:pt x="42" y="475"/>
                  </a:lnTo>
                  <a:lnTo>
                    <a:pt x="35" y="471"/>
                  </a:lnTo>
                  <a:lnTo>
                    <a:pt x="28" y="468"/>
                  </a:lnTo>
                  <a:lnTo>
                    <a:pt x="23" y="462"/>
                  </a:lnTo>
                  <a:lnTo>
                    <a:pt x="18" y="456"/>
                  </a:lnTo>
                  <a:lnTo>
                    <a:pt x="15" y="450"/>
                  </a:lnTo>
                  <a:lnTo>
                    <a:pt x="12" y="442"/>
                  </a:lnTo>
                  <a:lnTo>
                    <a:pt x="10" y="434"/>
                  </a:lnTo>
                  <a:lnTo>
                    <a:pt x="4" y="447"/>
                  </a:lnTo>
                  <a:lnTo>
                    <a:pt x="1" y="461"/>
                  </a:lnTo>
                  <a:lnTo>
                    <a:pt x="0" y="473"/>
                  </a:lnTo>
                  <a:lnTo>
                    <a:pt x="1" y="486"/>
                  </a:lnTo>
                  <a:lnTo>
                    <a:pt x="5" y="499"/>
                  </a:lnTo>
                  <a:lnTo>
                    <a:pt x="15" y="512"/>
                  </a:lnTo>
                  <a:lnTo>
                    <a:pt x="27" y="522"/>
                  </a:lnTo>
                  <a:lnTo>
                    <a:pt x="46" y="531"/>
                  </a:lnTo>
                  <a:lnTo>
                    <a:pt x="64" y="538"/>
                  </a:lnTo>
                  <a:lnTo>
                    <a:pt x="84" y="541"/>
                  </a:lnTo>
                  <a:lnTo>
                    <a:pt x="101" y="543"/>
                  </a:lnTo>
                  <a:lnTo>
                    <a:pt x="118" y="541"/>
                  </a:lnTo>
                  <a:lnTo>
                    <a:pt x="134" y="539"/>
                  </a:lnTo>
                  <a:lnTo>
                    <a:pt x="151" y="536"/>
                  </a:lnTo>
                  <a:lnTo>
                    <a:pt x="166" y="531"/>
                  </a:lnTo>
                  <a:lnTo>
                    <a:pt x="179" y="525"/>
                  </a:lnTo>
                  <a:lnTo>
                    <a:pt x="192" y="520"/>
                  </a:lnTo>
                  <a:lnTo>
                    <a:pt x="204" y="513"/>
                  </a:lnTo>
                  <a:lnTo>
                    <a:pt x="214" y="506"/>
                  </a:lnTo>
                  <a:lnTo>
                    <a:pt x="223" y="500"/>
                  </a:lnTo>
                  <a:lnTo>
                    <a:pt x="231" y="494"/>
                  </a:lnTo>
                  <a:lnTo>
                    <a:pt x="238" y="490"/>
                  </a:lnTo>
                  <a:lnTo>
                    <a:pt x="243" y="487"/>
                  </a:lnTo>
                  <a:lnTo>
                    <a:pt x="246" y="485"/>
                  </a:lnTo>
                  <a:lnTo>
                    <a:pt x="254" y="482"/>
                  </a:lnTo>
                  <a:lnTo>
                    <a:pt x="270" y="472"/>
                  </a:lnTo>
                  <a:lnTo>
                    <a:pt x="295" y="459"/>
                  </a:lnTo>
                  <a:lnTo>
                    <a:pt x="326" y="440"/>
                  </a:lnTo>
                  <a:lnTo>
                    <a:pt x="363" y="419"/>
                  </a:lnTo>
                  <a:lnTo>
                    <a:pt x="403" y="396"/>
                  </a:lnTo>
                  <a:lnTo>
                    <a:pt x="446" y="372"/>
                  </a:lnTo>
                  <a:lnTo>
                    <a:pt x="489" y="347"/>
                  </a:lnTo>
                  <a:lnTo>
                    <a:pt x="533" y="321"/>
                  </a:lnTo>
                  <a:lnTo>
                    <a:pt x="577" y="297"/>
                  </a:lnTo>
                  <a:lnTo>
                    <a:pt x="616" y="274"/>
                  </a:lnTo>
                  <a:lnTo>
                    <a:pt x="653" y="253"/>
                  </a:lnTo>
                  <a:lnTo>
                    <a:pt x="683" y="236"/>
                  </a:lnTo>
                  <a:lnTo>
                    <a:pt x="708" y="223"/>
                  </a:lnTo>
                  <a:lnTo>
                    <a:pt x="724" y="214"/>
                  </a:lnTo>
                  <a:lnTo>
                    <a:pt x="731" y="211"/>
                  </a:lnTo>
                  <a:lnTo>
                    <a:pt x="737" y="210"/>
                  </a:lnTo>
                  <a:lnTo>
                    <a:pt x="746" y="205"/>
                  </a:lnTo>
                  <a:lnTo>
                    <a:pt x="758" y="200"/>
                  </a:lnTo>
                  <a:lnTo>
                    <a:pt x="770" y="194"/>
                  </a:lnTo>
                  <a:lnTo>
                    <a:pt x="783" y="187"/>
                  </a:lnTo>
                  <a:lnTo>
                    <a:pt x="796" y="180"/>
                  </a:lnTo>
                  <a:lnTo>
                    <a:pt x="806" y="173"/>
                  </a:lnTo>
                  <a:lnTo>
                    <a:pt x="815" y="167"/>
                  </a:lnTo>
                  <a:lnTo>
                    <a:pt x="828" y="150"/>
                  </a:lnTo>
                  <a:lnTo>
                    <a:pt x="835" y="124"/>
                  </a:lnTo>
                  <a:lnTo>
                    <a:pt x="838" y="105"/>
                  </a:lnTo>
                  <a:lnTo>
                    <a:pt x="841" y="99"/>
                  </a:lnTo>
                  <a:lnTo>
                    <a:pt x="843" y="102"/>
                  </a:lnTo>
                  <a:lnTo>
                    <a:pt x="848" y="104"/>
                  </a:lnTo>
                  <a:lnTo>
                    <a:pt x="853" y="105"/>
                  </a:lnTo>
                  <a:lnTo>
                    <a:pt x="860" y="105"/>
                  </a:lnTo>
                  <a:lnTo>
                    <a:pt x="866" y="104"/>
                  </a:lnTo>
                  <a:lnTo>
                    <a:pt x="872" y="102"/>
                  </a:lnTo>
                  <a:lnTo>
                    <a:pt x="877" y="100"/>
                  </a:lnTo>
                  <a:lnTo>
                    <a:pt x="879" y="97"/>
                  </a:lnTo>
                  <a:lnTo>
                    <a:pt x="874" y="90"/>
                  </a:lnTo>
                  <a:lnTo>
                    <a:pt x="864" y="73"/>
                  </a:lnTo>
                  <a:lnTo>
                    <a:pt x="853" y="53"/>
                  </a:lnTo>
                  <a:lnTo>
                    <a:pt x="849" y="39"/>
                  </a:lnTo>
                  <a:close/>
                </a:path>
              </a:pathLst>
            </a:custGeom>
            <a:solidFill>
              <a:srgbClr val="BC9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0" name="Freeform 41"/>
            <p:cNvSpPr>
              <a:spLocks/>
            </p:cNvSpPr>
            <p:nvPr/>
          </p:nvSpPr>
          <p:spPr bwMode="auto">
            <a:xfrm>
              <a:off x="478" y="340"/>
              <a:ext cx="59" cy="55"/>
            </a:xfrm>
            <a:custGeom>
              <a:avLst/>
              <a:gdLst>
                <a:gd name="T0" fmla="*/ 118 w 119"/>
                <a:gd name="T1" fmla="*/ 95 h 111"/>
                <a:gd name="T2" fmla="*/ 119 w 119"/>
                <a:gd name="T3" fmla="*/ 93 h 111"/>
                <a:gd name="T4" fmla="*/ 119 w 119"/>
                <a:gd name="T5" fmla="*/ 91 h 111"/>
                <a:gd name="T6" fmla="*/ 119 w 119"/>
                <a:gd name="T7" fmla="*/ 89 h 111"/>
                <a:gd name="T8" fmla="*/ 119 w 119"/>
                <a:gd name="T9" fmla="*/ 87 h 111"/>
                <a:gd name="T10" fmla="*/ 113 w 119"/>
                <a:gd name="T11" fmla="*/ 85 h 111"/>
                <a:gd name="T12" fmla="*/ 107 w 119"/>
                <a:gd name="T13" fmla="*/ 83 h 111"/>
                <a:gd name="T14" fmla="*/ 104 w 119"/>
                <a:gd name="T15" fmla="*/ 81 h 111"/>
                <a:gd name="T16" fmla="*/ 102 w 119"/>
                <a:gd name="T17" fmla="*/ 80 h 111"/>
                <a:gd name="T18" fmla="*/ 99 w 119"/>
                <a:gd name="T19" fmla="*/ 72 h 111"/>
                <a:gd name="T20" fmla="*/ 94 w 119"/>
                <a:gd name="T21" fmla="*/ 52 h 111"/>
                <a:gd name="T22" fmla="*/ 87 w 119"/>
                <a:gd name="T23" fmla="*/ 32 h 111"/>
                <a:gd name="T24" fmla="*/ 81 w 119"/>
                <a:gd name="T25" fmla="*/ 22 h 111"/>
                <a:gd name="T26" fmla="*/ 75 w 119"/>
                <a:gd name="T27" fmla="*/ 20 h 111"/>
                <a:gd name="T28" fmla="*/ 65 w 119"/>
                <a:gd name="T29" fmla="*/ 16 h 111"/>
                <a:gd name="T30" fmla="*/ 52 w 119"/>
                <a:gd name="T31" fmla="*/ 13 h 111"/>
                <a:gd name="T32" fmla="*/ 37 w 119"/>
                <a:gd name="T33" fmla="*/ 9 h 111"/>
                <a:gd name="T34" fmla="*/ 23 w 119"/>
                <a:gd name="T35" fmla="*/ 6 h 111"/>
                <a:gd name="T36" fmla="*/ 12 w 119"/>
                <a:gd name="T37" fmla="*/ 2 h 111"/>
                <a:gd name="T38" fmla="*/ 4 w 119"/>
                <a:gd name="T39" fmla="*/ 1 h 111"/>
                <a:gd name="T40" fmla="*/ 0 w 119"/>
                <a:gd name="T41" fmla="*/ 0 h 111"/>
                <a:gd name="T42" fmla="*/ 65 w 119"/>
                <a:gd name="T43" fmla="*/ 35 h 111"/>
                <a:gd name="T44" fmla="*/ 84 w 119"/>
                <a:gd name="T45" fmla="*/ 106 h 111"/>
                <a:gd name="T46" fmla="*/ 92 w 119"/>
                <a:gd name="T47" fmla="*/ 111 h 111"/>
                <a:gd name="T48" fmla="*/ 102 w 119"/>
                <a:gd name="T49" fmla="*/ 111 h 111"/>
                <a:gd name="T50" fmla="*/ 111 w 119"/>
                <a:gd name="T51" fmla="*/ 105 h 111"/>
                <a:gd name="T52" fmla="*/ 118 w 119"/>
                <a:gd name="T53" fmla="*/ 95 h 111"/>
                <a:gd name="T54" fmla="*/ 0 w 119"/>
                <a:gd name="T55" fmla="*/ 0 h 111"/>
                <a:gd name="T56" fmla="*/ 119 w 119"/>
                <a:gd name="T57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T54" t="T55" r="T56" b="T57"/>
              <a:pathLst>
                <a:path w="119" h="111">
                  <a:moveTo>
                    <a:pt x="118" y="95"/>
                  </a:moveTo>
                  <a:lnTo>
                    <a:pt x="119" y="93"/>
                  </a:lnTo>
                  <a:lnTo>
                    <a:pt x="119" y="91"/>
                  </a:lnTo>
                  <a:lnTo>
                    <a:pt x="119" y="89"/>
                  </a:lnTo>
                  <a:lnTo>
                    <a:pt x="119" y="87"/>
                  </a:lnTo>
                  <a:lnTo>
                    <a:pt x="113" y="85"/>
                  </a:lnTo>
                  <a:lnTo>
                    <a:pt x="107" y="83"/>
                  </a:lnTo>
                  <a:lnTo>
                    <a:pt x="104" y="81"/>
                  </a:lnTo>
                  <a:lnTo>
                    <a:pt x="102" y="80"/>
                  </a:lnTo>
                  <a:lnTo>
                    <a:pt x="99" y="72"/>
                  </a:lnTo>
                  <a:lnTo>
                    <a:pt x="94" y="52"/>
                  </a:lnTo>
                  <a:lnTo>
                    <a:pt x="87" y="32"/>
                  </a:lnTo>
                  <a:lnTo>
                    <a:pt x="81" y="22"/>
                  </a:lnTo>
                  <a:lnTo>
                    <a:pt x="75" y="20"/>
                  </a:lnTo>
                  <a:lnTo>
                    <a:pt x="65" y="16"/>
                  </a:lnTo>
                  <a:lnTo>
                    <a:pt x="52" y="13"/>
                  </a:lnTo>
                  <a:lnTo>
                    <a:pt x="37" y="9"/>
                  </a:lnTo>
                  <a:lnTo>
                    <a:pt x="23" y="6"/>
                  </a:lnTo>
                  <a:lnTo>
                    <a:pt x="12" y="2"/>
                  </a:lnTo>
                  <a:lnTo>
                    <a:pt x="4" y="1"/>
                  </a:lnTo>
                  <a:lnTo>
                    <a:pt x="0" y="0"/>
                  </a:lnTo>
                  <a:lnTo>
                    <a:pt x="65" y="35"/>
                  </a:lnTo>
                  <a:lnTo>
                    <a:pt x="84" y="106"/>
                  </a:lnTo>
                  <a:lnTo>
                    <a:pt x="92" y="111"/>
                  </a:lnTo>
                  <a:lnTo>
                    <a:pt x="102" y="111"/>
                  </a:lnTo>
                  <a:lnTo>
                    <a:pt x="111" y="105"/>
                  </a:lnTo>
                  <a:lnTo>
                    <a:pt x="118" y="95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1" name="Freeform 42"/>
            <p:cNvSpPr>
              <a:spLocks/>
            </p:cNvSpPr>
            <p:nvPr/>
          </p:nvSpPr>
          <p:spPr bwMode="auto">
            <a:xfrm>
              <a:off x="457" y="321"/>
              <a:ext cx="71" cy="22"/>
            </a:xfrm>
            <a:custGeom>
              <a:avLst/>
              <a:gdLst>
                <a:gd name="T0" fmla="*/ 140 w 140"/>
                <a:gd name="T1" fmla="*/ 42 h 44"/>
                <a:gd name="T2" fmla="*/ 137 w 140"/>
                <a:gd name="T3" fmla="*/ 38 h 44"/>
                <a:gd name="T4" fmla="*/ 134 w 140"/>
                <a:gd name="T5" fmla="*/ 32 h 44"/>
                <a:gd name="T6" fmla="*/ 130 w 140"/>
                <a:gd name="T7" fmla="*/ 28 h 44"/>
                <a:gd name="T8" fmla="*/ 128 w 140"/>
                <a:gd name="T9" fmla="*/ 23 h 44"/>
                <a:gd name="T10" fmla="*/ 124 w 140"/>
                <a:gd name="T11" fmla="*/ 20 h 44"/>
                <a:gd name="T12" fmla="*/ 119 w 140"/>
                <a:gd name="T13" fmla="*/ 16 h 44"/>
                <a:gd name="T14" fmla="*/ 112 w 140"/>
                <a:gd name="T15" fmla="*/ 13 h 44"/>
                <a:gd name="T16" fmla="*/ 105 w 140"/>
                <a:gd name="T17" fmla="*/ 9 h 44"/>
                <a:gd name="T18" fmla="*/ 98 w 140"/>
                <a:gd name="T19" fmla="*/ 6 h 44"/>
                <a:gd name="T20" fmla="*/ 91 w 140"/>
                <a:gd name="T21" fmla="*/ 4 h 44"/>
                <a:gd name="T22" fmla="*/ 85 w 140"/>
                <a:gd name="T23" fmla="*/ 1 h 44"/>
                <a:gd name="T24" fmla="*/ 82 w 140"/>
                <a:gd name="T25" fmla="*/ 0 h 44"/>
                <a:gd name="T26" fmla="*/ 76 w 140"/>
                <a:gd name="T27" fmla="*/ 0 h 44"/>
                <a:gd name="T28" fmla="*/ 66 w 140"/>
                <a:gd name="T29" fmla="*/ 3 h 44"/>
                <a:gd name="T30" fmla="*/ 53 w 140"/>
                <a:gd name="T31" fmla="*/ 6 h 44"/>
                <a:gd name="T32" fmla="*/ 38 w 140"/>
                <a:gd name="T33" fmla="*/ 9 h 44"/>
                <a:gd name="T34" fmla="*/ 24 w 140"/>
                <a:gd name="T35" fmla="*/ 13 h 44"/>
                <a:gd name="T36" fmla="*/ 11 w 140"/>
                <a:gd name="T37" fmla="*/ 15 h 44"/>
                <a:gd name="T38" fmla="*/ 3 w 140"/>
                <a:gd name="T39" fmla="*/ 18 h 44"/>
                <a:gd name="T40" fmla="*/ 0 w 140"/>
                <a:gd name="T41" fmla="*/ 19 h 44"/>
                <a:gd name="T42" fmla="*/ 51 w 140"/>
                <a:gd name="T43" fmla="*/ 14 h 44"/>
                <a:gd name="T44" fmla="*/ 140 w 140"/>
                <a:gd name="T45" fmla="*/ 44 h 44"/>
                <a:gd name="T46" fmla="*/ 140 w 140"/>
                <a:gd name="T47" fmla="*/ 43 h 44"/>
                <a:gd name="T48" fmla="*/ 140 w 140"/>
                <a:gd name="T49" fmla="*/ 43 h 44"/>
                <a:gd name="T50" fmla="*/ 140 w 140"/>
                <a:gd name="T51" fmla="*/ 43 h 44"/>
                <a:gd name="T52" fmla="*/ 140 w 140"/>
                <a:gd name="T53" fmla="*/ 42 h 44"/>
                <a:gd name="T54" fmla="*/ 0 w 140"/>
                <a:gd name="T55" fmla="*/ 0 h 44"/>
                <a:gd name="T56" fmla="*/ 140 w 140"/>
                <a:gd name="T57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T54" t="T55" r="T56" b="T57"/>
              <a:pathLst>
                <a:path w="140" h="44">
                  <a:moveTo>
                    <a:pt x="140" y="42"/>
                  </a:moveTo>
                  <a:lnTo>
                    <a:pt x="137" y="38"/>
                  </a:lnTo>
                  <a:lnTo>
                    <a:pt x="134" y="32"/>
                  </a:lnTo>
                  <a:lnTo>
                    <a:pt x="130" y="28"/>
                  </a:lnTo>
                  <a:lnTo>
                    <a:pt x="128" y="23"/>
                  </a:lnTo>
                  <a:lnTo>
                    <a:pt x="124" y="20"/>
                  </a:lnTo>
                  <a:lnTo>
                    <a:pt x="119" y="16"/>
                  </a:lnTo>
                  <a:lnTo>
                    <a:pt x="112" y="13"/>
                  </a:lnTo>
                  <a:lnTo>
                    <a:pt x="105" y="9"/>
                  </a:lnTo>
                  <a:lnTo>
                    <a:pt x="98" y="6"/>
                  </a:lnTo>
                  <a:lnTo>
                    <a:pt x="91" y="4"/>
                  </a:lnTo>
                  <a:lnTo>
                    <a:pt x="85" y="1"/>
                  </a:lnTo>
                  <a:lnTo>
                    <a:pt x="82" y="0"/>
                  </a:lnTo>
                  <a:lnTo>
                    <a:pt x="76" y="0"/>
                  </a:lnTo>
                  <a:lnTo>
                    <a:pt x="66" y="3"/>
                  </a:lnTo>
                  <a:lnTo>
                    <a:pt x="53" y="6"/>
                  </a:lnTo>
                  <a:lnTo>
                    <a:pt x="38" y="9"/>
                  </a:lnTo>
                  <a:lnTo>
                    <a:pt x="24" y="13"/>
                  </a:lnTo>
                  <a:lnTo>
                    <a:pt x="11" y="15"/>
                  </a:lnTo>
                  <a:lnTo>
                    <a:pt x="3" y="18"/>
                  </a:lnTo>
                  <a:lnTo>
                    <a:pt x="0" y="19"/>
                  </a:lnTo>
                  <a:lnTo>
                    <a:pt x="51" y="14"/>
                  </a:lnTo>
                  <a:lnTo>
                    <a:pt x="140" y="44"/>
                  </a:lnTo>
                  <a:lnTo>
                    <a:pt x="140" y="43"/>
                  </a:lnTo>
                  <a:lnTo>
                    <a:pt x="140" y="42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2" name="Freeform 43"/>
            <p:cNvSpPr>
              <a:spLocks/>
            </p:cNvSpPr>
            <p:nvPr/>
          </p:nvSpPr>
          <p:spPr bwMode="auto">
            <a:xfrm>
              <a:off x="470" y="365"/>
              <a:ext cx="32" cy="54"/>
            </a:xfrm>
            <a:custGeom>
              <a:avLst/>
              <a:gdLst>
                <a:gd name="T0" fmla="*/ 65 w 65"/>
                <a:gd name="T1" fmla="*/ 100 h 108"/>
                <a:gd name="T2" fmla="*/ 62 w 65"/>
                <a:gd name="T3" fmla="*/ 94 h 108"/>
                <a:gd name="T4" fmla="*/ 59 w 65"/>
                <a:gd name="T5" fmla="*/ 80 h 108"/>
                <a:gd name="T6" fmla="*/ 56 w 65"/>
                <a:gd name="T7" fmla="*/ 63 h 108"/>
                <a:gd name="T8" fmla="*/ 57 w 65"/>
                <a:gd name="T9" fmla="*/ 48 h 108"/>
                <a:gd name="T10" fmla="*/ 54 w 65"/>
                <a:gd name="T11" fmla="*/ 38 h 108"/>
                <a:gd name="T12" fmla="*/ 46 w 65"/>
                <a:gd name="T13" fmla="*/ 31 h 108"/>
                <a:gd name="T14" fmla="*/ 37 w 65"/>
                <a:gd name="T15" fmla="*/ 25 h 108"/>
                <a:gd name="T16" fmla="*/ 31 w 65"/>
                <a:gd name="T17" fmla="*/ 17 h 108"/>
                <a:gd name="T18" fmla="*/ 24 w 65"/>
                <a:gd name="T19" fmla="*/ 11 h 108"/>
                <a:gd name="T20" fmla="*/ 16 w 65"/>
                <a:gd name="T21" fmla="*/ 9 h 108"/>
                <a:gd name="T22" fmla="*/ 7 w 65"/>
                <a:gd name="T23" fmla="*/ 8 h 108"/>
                <a:gd name="T24" fmla="*/ 0 w 65"/>
                <a:gd name="T25" fmla="*/ 2 h 108"/>
                <a:gd name="T26" fmla="*/ 1 w 65"/>
                <a:gd name="T27" fmla="*/ 0 h 108"/>
                <a:gd name="T28" fmla="*/ 9 w 65"/>
                <a:gd name="T29" fmla="*/ 9 h 108"/>
                <a:gd name="T30" fmla="*/ 18 w 65"/>
                <a:gd name="T31" fmla="*/ 19 h 108"/>
                <a:gd name="T32" fmla="*/ 22 w 65"/>
                <a:gd name="T33" fmla="*/ 25 h 108"/>
                <a:gd name="T34" fmla="*/ 48 w 65"/>
                <a:gd name="T35" fmla="*/ 52 h 108"/>
                <a:gd name="T36" fmla="*/ 48 w 65"/>
                <a:gd name="T37" fmla="*/ 60 h 108"/>
                <a:gd name="T38" fmla="*/ 50 w 65"/>
                <a:gd name="T39" fmla="*/ 78 h 108"/>
                <a:gd name="T40" fmla="*/ 52 w 65"/>
                <a:gd name="T41" fmla="*/ 97 h 108"/>
                <a:gd name="T42" fmla="*/ 58 w 65"/>
                <a:gd name="T43" fmla="*/ 107 h 108"/>
                <a:gd name="T44" fmla="*/ 64 w 65"/>
                <a:gd name="T45" fmla="*/ 108 h 108"/>
                <a:gd name="T46" fmla="*/ 65 w 65"/>
                <a:gd name="T47" fmla="*/ 105 h 108"/>
                <a:gd name="T48" fmla="*/ 65 w 65"/>
                <a:gd name="T49" fmla="*/ 101 h 108"/>
                <a:gd name="T50" fmla="*/ 65 w 65"/>
                <a:gd name="T51" fmla="*/ 100 h 108"/>
                <a:gd name="T52" fmla="*/ 0 w 65"/>
                <a:gd name="T53" fmla="*/ 0 h 108"/>
                <a:gd name="T54" fmla="*/ 65 w 65"/>
                <a:gd name="T55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T52" t="T53" r="T54" b="T55"/>
              <a:pathLst>
                <a:path w="65" h="108">
                  <a:moveTo>
                    <a:pt x="65" y="100"/>
                  </a:moveTo>
                  <a:lnTo>
                    <a:pt x="62" y="94"/>
                  </a:lnTo>
                  <a:lnTo>
                    <a:pt x="59" y="80"/>
                  </a:lnTo>
                  <a:lnTo>
                    <a:pt x="56" y="63"/>
                  </a:lnTo>
                  <a:lnTo>
                    <a:pt x="57" y="48"/>
                  </a:lnTo>
                  <a:lnTo>
                    <a:pt x="54" y="38"/>
                  </a:lnTo>
                  <a:lnTo>
                    <a:pt x="46" y="31"/>
                  </a:lnTo>
                  <a:lnTo>
                    <a:pt x="37" y="25"/>
                  </a:lnTo>
                  <a:lnTo>
                    <a:pt x="31" y="17"/>
                  </a:lnTo>
                  <a:lnTo>
                    <a:pt x="24" y="11"/>
                  </a:lnTo>
                  <a:lnTo>
                    <a:pt x="16" y="9"/>
                  </a:lnTo>
                  <a:lnTo>
                    <a:pt x="7" y="8"/>
                  </a:lnTo>
                  <a:lnTo>
                    <a:pt x="0" y="2"/>
                  </a:lnTo>
                  <a:lnTo>
                    <a:pt x="1" y="0"/>
                  </a:lnTo>
                  <a:lnTo>
                    <a:pt x="9" y="9"/>
                  </a:lnTo>
                  <a:lnTo>
                    <a:pt x="18" y="19"/>
                  </a:lnTo>
                  <a:lnTo>
                    <a:pt x="22" y="25"/>
                  </a:lnTo>
                  <a:lnTo>
                    <a:pt x="48" y="52"/>
                  </a:lnTo>
                  <a:lnTo>
                    <a:pt x="48" y="60"/>
                  </a:lnTo>
                  <a:lnTo>
                    <a:pt x="50" y="78"/>
                  </a:lnTo>
                  <a:lnTo>
                    <a:pt x="52" y="97"/>
                  </a:lnTo>
                  <a:lnTo>
                    <a:pt x="58" y="107"/>
                  </a:lnTo>
                  <a:lnTo>
                    <a:pt x="64" y="108"/>
                  </a:lnTo>
                  <a:lnTo>
                    <a:pt x="65" y="105"/>
                  </a:lnTo>
                  <a:lnTo>
                    <a:pt x="65" y="101"/>
                  </a:lnTo>
                  <a:lnTo>
                    <a:pt x="65" y="1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3" name="Freeform 44"/>
            <p:cNvSpPr>
              <a:spLocks/>
            </p:cNvSpPr>
            <p:nvPr/>
          </p:nvSpPr>
          <p:spPr bwMode="auto">
            <a:xfrm>
              <a:off x="474" y="340"/>
              <a:ext cx="49" cy="54"/>
            </a:xfrm>
            <a:custGeom>
              <a:avLst/>
              <a:gdLst>
                <a:gd name="T0" fmla="*/ 91 w 98"/>
                <a:gd name="T1" fmla="*/ 105 h 109"/>
                <a:gd name="T2" fmla="*/ 89 w 98"/>
                <a:gd name="T3" fmla="*/ 95 h 109"/>
                <a:gd name="T4" fmla="*/ 83 w 98"/>
                <a:gd name="T5" fmla="*/ 73 h 109"/>
                <a:gd name="T6" fmla="*/ 76 w 98"/>
                <a:gd name="T7" fmla="*/ 51 h 109"/>
                <a:gd name="T8" fmla="*/ 71 w 98"/>
                <a:gd name="T9" fmla="*/ 41 h 109"/>
                <a:gd name="T10" fmla="*/ 66 w 98"/>
                <a:gd name="T11" fmla="*/ 38 h 109"/>
                <a:gd name="T12" fmla="*/ 57 w 98"/>
                <a:gd name="T13" fmla="*/ 34 h 109"/>
                <a:gd name="T14" fmla="*/ 45 w 98"/>
                <a:gd name="T15" fmla="*/ 27 h 109"/>
                <a:gd name="T16" fmla="*/ 33 w 98"/>
                <a:gd name="T17" fmla="*/ 20 h 109"/>
                <a:gd name="T18" fmla="*/ 21 w 98"/>
                <a:gd name="T19" fmla="*/ 13 h 109"/>
                <a:gd name="T20" fmla="*/ 11 w 98"/>
                <a:gd name="T21" fmla="*/ 6 h 109"/>
                <a:gd name="T22" fmla="*/ 3 w 98"/>
                <a:gd name="T23" fmla="*/ 1 h 109"/>
                <a:gd name="T24" fmla="*/ 0 w 98"/>
                <a:gd name="T25" fmla="*/ 0 h 109"/>
                <a:gd name="T26" fmla="*/ 4 w 98"/>
                <a:gd name="T27" fmla="*/ 1 h 109"/>
                <a:gd name="T28" fmla="*/ 12 w 98"/>
                <a:gd name="T29" fmla="*/ 5 h 109"/>
                <a:gd name="T30" fmla="*/ 23 w 98"/>
                <a:gd name="T31" fmla="*/ 9 h 109"/>
                <a:gd name="T32" fmla="*/ 37 w 98"/>
                <a:gd name="T33" fmla="*/ 15 h 109"/>
                <a:gd name="T34" fmla="*/ 51 w 98"/>
                <a:gd name="T35" fmla="*/ 21 h 109"/>
                <a:gd name="T36" fmla="*/ 64 w 98"/>
                <a:gd name="T37" fmla="*/ 27 h 109"/>
                <a:gd name="T38" fmla="*/ 74 w 98"/>
                <a:gd name="T39" fmla="*/ 31 h 109"/>
                <a:gd name="T40" fmla="*/ 79 w 98"/>
                <a:gd name="T41" fmla="*/ 35 h 109"/>
                <a:gd name="T42" fmla="*/ 83 w 98"/>
                <a:gd name="T43" fmla="*/ 49 h 109"/>
                <a:gd name="T44" fmla="*/ 90 w 98"/>
                <a:gd name="T45" fmla="*/ 74 h 109"/>
                <a:gd name="T46" fmla="*/ 96 w 98"/>
                <a:gd name="T47" fmla="*/ 98 h 109"/>
                <a:gd name="T48" fmla="*/ 98 w 98"/>
                <a:gd name="T49" fmla="*/ 109 h 109"/>
                <a:gd name="T50" fmla="*/ 91 w 98"/>
                <a:gd name="T51" fmla="*/ 105 h 109"/>
                <a:gd name="T52" fmla="*/ 0 w 98"/>
                <a:gd name="T53" fmla="*/ 0 h 109"/>
                <a:gd name="T54" fmla="*/ 98 w 98"/>
                <a:gd name="T55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T52" t="T53" r="T54" b="T55"/>
              <a:pathLst>
                <a:path w="98" h="109">
                  <a:moveTo>
                    <a:pt x="91" y="105"/>
                  </a:moveTo>
                  <a:lnTo>
                    <a:pt x="89" y="95"/>
                  </a:lnTo>
                  <a:lnTo>
                    <a:pt x="83" y="73"/>
                  </a:lnTo>
                  <a:lnTo>
                    <a:pt x="76" y="51"/>
                  </a:lnTo>
                  <a:lnTo>
                    <a:pt x="71" y="41"/>
                  </a:lnTo>
                  <a:lnTo>
                    <a:pt x="66" y="38"/>
                  </a:lnTo>
                  <a:lnTo>
                    <a:pt x="57" y="34"/>
                  </a:lnTo>
                  <a:lnTo>
                    <a:pt x="45" y="27"/>
                  </a:lnTo>
                  <a:lnTo>
                    <a:pt x="33" y="20"/>
                  </a:lnTo>
                  <a:lnTo>
                    <a:pt x="21" y="13"/>
                  </a:lnTo>
                  <a:lnTo>
                    <a:pt x="11" y="6"/>
                  </a:lnTo>
                  <a:lnTo>
                    <a:pt x="3" y="1"/>
                  </a:lnTo>
                  <a:lnTo>
                    <a:pt x="0" y="0"/>
                  </a:lnTo>
                  <a:lnTo>
                    <a:pt x="4" y="1"/>
                  </a:lnTo>
                  <a:lnTo>
                    <a:pt x="12" y="5"/>
                  </a:lnTo>
                  <a:lnTo>
                    <a:pt x="23" y="9"/>
                  </a:lnTo>
                  <a:lnTo>
                    <a:pt x="37" y="15"/>
                  </a:lnTo>
                  <a:lnTo>
                    <a:pt x="51" y="21"/>
                  </a:lnTo>
                  <a:lnTo>
                    <a:pt x="64" y="27"/>
                  </a:lnTo>
                  <a:lnTo>
                    <a:pt x="74" y="31"/>
                  </a:lnTo>
                  <a:lnTo>
                    <a:pt x="79" y="35"/>
                  </a:lnTo>
                  <a:lnTo>
                    <a:pt x="83" y="49"/>
                  </a:lnTo>
                  <a:lnTo>
                    <a:pt x="90" y="74"/>
                  </a:lnTo>
                  <a:lnTo>
                    <a:pt x="96" y="98"/>
                  </a:lnTo>
                  <a:lnTo>
                    <a:pt x="98" y="109"/>
                  </a:lnTo>
                  <a:lnTo>
                    <a:pt x="91" y="1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4" name="Freeform 45"/>
            <p:cNvSpPr>
              <a:spLocks/>
            </p:cNvSpPr>
            <p:nvPr/>
          </p:nvSpPr>
          <p:spPr bwMode="auto">
            <a:xfrm>
              <a:off x="483" y="328"/>
              <a:ext cx="46" cy="25"/>
            </a:xfrm>
            <a:custGeom>
              <a:avLst/>
              <a:gdLst>
                <a:gd name="T0" fmla="*/ 0 w 93"/>
                <a:gd name="T1" fmla="*/ 0 h 50"/>
                <a:gd name="T2" fmla="*/ 2 w 93"/>
                <a:gd name="T3" fmla="*/ 1 h 50"/>
                <a:gd name="T4" fmla="*/ 8 w 93"/>
                <a:gd name="T5" fmla="*/ 4 h 50"/>
                <a:gd name="T6" fmla="*/ 17 w 93"/>
                <a:gd name="T7" fmla="*/ 6 h 50"/>
                <a:gd name="T8" fmla="*/ 27 w 93"/>
                <a:gd name="T9" fmla="*/ 10 h 50"/>
                <a:gd name="T10" fmla="*/ 38 w 93"/>
                <a:gd name="T11" fmla="*/ 14 h 50"/>
                <a:gd name="T12" fmla="*/ 48 w 93"/>
                <a:gd name="T13" fmla="*/ 18 h 50"/>
                <a:gd name="T14" fmla="*/ 56 w 93"/>
                <a:gd name="T15" fmla="*/ 22 h 50"/>
                <a:gd name="T16" fmla="*/ 62 w 93"/>
                <a:gd name="T17" fmla="*/ 24 h 50"/>
                <a:gd name="T18" fmla="*/ 70 w 93"/>
                <a:gd name="T19" fmla="*/ 28 h 50"/>
                <a:gd name="T20" fmla="*/ 78 w 93"/>
                <a:gd name="T21" fmla="*/ 33 h 50"/>
                <a:gd name="T22" fmla="*/ 86 w 93"/>
                <a:gd name="T23" fmla="*/ 39 h 50"/>
                <a:gd name="T24" fmla="*/ 91 w 93"/>
                <a:gd name="T25" fmla="*/ 47 h 50"/>
                <a:gd name="T26" fmla="*/ 93 w 93"/>
                <a:gd name="T27" fmla="*/ 50 h 50"/>
                <a:gd name="T28" fmla="*/ 93 w 93"/>
                <a:gd name="T29" fmla="*/ 43 h 50"/>
                <a:gd name="T30" fmla="*/ 92 w 93"/>
                <a:gd name="T31" fmla="*/ 35 h 50"/>
                <a:gd name="T32" fmla="*/ 92 w 93"/>
                <a:gd name="T33" fmla="*/ 30 h 50"/>
                <a:gd name="T34" fmla="*/ 91 w 93"/>
                <a:gd name="T35" fmla="*/ 30 h 50"/>
                <a:gd name="T36" fmla="*/ 87 w 93"/>
                <a:gd name="T37" fmla="*/ 29 h 50"/>
                <a:gd name="T38" fmla="*/ 84 w 93"/>
                <a:gd name="T39" fmla="*/ 27 h 50"/>
                <a:gd name="T40" fmla="*/ 78 w 93"/>
                <a:gd name="T41" fmla="*/ 24 h 50"/>
                <a:gd name="T42" fmla="*/ 72 w 93"/>
                <a:gd name="T43" fmla="*/ 23 h 50"/>
                <a:gd name="T44" fmla="*/ 66 w 93"/>
                <a:gd name="T45" fmla="*/ 21 h 50"/>
                <a:gd name="T46" fmla="*/ 61 w 93"/>
                <a:gd name="T47" fmla="*/ 18 h 50"/>
                <a:gd name="T48" fmla="*/ 56 w 93"/>
                <a:gd name="T49" fmla="*/ 16 h 50"/>
                <a:gd name="T50" fmla="*/ 51 w 93"/>
                <a:gd name="T51" fmla="*/ 14 h 50"/>
                <a:gd name="T52" fmla="*/ 43 w 93"/>
                <a:gd name="T53" fmla="*/ 12 h 50"/>
                <a:gd name="T54" fmla="*/ 34 w 93"/>
                <a:gd name="T55" fmla="*/ 8 h 50"/>
                <a:gd name="T56" fmla="*/ 25 w 93"/>
                <a:gd name="T57" fmla="*/ 6 h 50"/>
                <a:gd name="T58" fmla="*/ 15 w 93"/>
                <a:gd name="T59" fmla="*/ 4 h 50"/>
                <a:gd name="T60" fmla="*/ 8 w 93"/>
                <a:gd name="T61" fmla="*/ 1 h 50"/>
                <a:gd name="T62" fmla="*/ 2 w 93"/>
                <a:gd name="T63" fmla="*/ 0 h 50"/>
                <a:gd name="T64" fmla="*/ 0 w 93"/>
                <a:gd name="T65" fmla="*/ 0 h 50"/>
                <a:gd name="T66" fmla="*/ 0 w 93"/>
                <a:gd name="T67" fmla="*/ 0 h 50"/>
                <a:gd name="T68" fmla="*/ 93 w 93"/>
                <a:gd name="T6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T66" t="T67" r="T68" b="T69"/>
              <a:pathLst>
                <a:path w="93" h="50">
                  <a:moveTo>
                    <a:pt x="0" y="0"/>
                  </a:moveTo>
                  <a:lnTo>
                    <a:pt x="2" y="1"/>
                  </a:lnTo>
                  <a:lnTo>
                    <a:pt x="8" y="4"/>
                  </a:lnTo>
                  <a:lnTo>
                    <a:pt x="17" y="6"/>
                  </a:lnTo>
                  <a:lnTo>
                    <a:pt x="27" y="10"/>
                  </a:lnTo>
                  <a:lnTo>
                    <a:pt x="38" y="14"/>
                  </a:lnTo>
                  <a:lnTo>
                    <a:pt x="48" y="18"/>
                  </a:lnTo>
                  <a:lnTo>
                    <a:pt x="56" y="22"/>
                  </a:lnTo>
                  <a:lnTo>
                    <a:pt x="62" y="24"/>
                  </a:lnTo>
                  <a:lnTo>
                    <a:pt x="70" y="28"/>
                  </a:lnTo>
                  <a:lnTo>
                    <a:pt x="78" y="33"/>
                  </a:lnTo>
                  <a:lnTo>
                    <a:pt x="86" y="39"/>
                  </a:lnTo>
                  <a:lnTo>
                    <a:pt x="91" y="47"/>
                  </a:lnTo>
                  <a:lnTo>
                    <a:pt x="93" y="50"/>
                  </a:lnTo>
                  <a:lnTo>
                    <a:pt x="93" y="43"/>
                  </a:lnTo>
                  <a:lnTo>
                    <a:pt x="92" y="35"/>
                  </a:lnTo>
                  <a:lnTo>
                    <a:pt x="92" y="30"/>
                  </a:lnTo>
                  <a:lnTo>
                    <a:pt x="91" y="30"/>
                  </a:lnTo>
                  <a:lnTo>
                    <a:pt x="87" y="29"/>
                  </a:lnTo>
                  <a:lnTo>
                    <a:pt x="84" y="27"/>
                  </a:lnTo>
                  <a:lnTo>
                    <a:pt x="78" y="24"/>
                  </a:lnTo>
                  <a:lnTo>
                    <a:pt x="72" y="23"/>
                  </a:lnTo>
                  <a:lnTo>
                    <a:pt x="66" y="21"/>
                  </a:lnTo>
                  <a:lnTo>
                    <a:pt x="61" y="18"/>
                  </a:lnTo>
                  <a:lnTo>
                    <a:pt x="56" y="16"/>
                  </a:lnTo>
                  <a:lnTo>
                    <a:pt x="51" y="14"/>
                  </a:lnTo>
                  <a:lnTo>
                    <a:pt x="43" y="12"/>
                  </a:lnTo>
                  <a:lnTo>
                    <a:pt x="34" y="8"/>
                  </a:lnTo>
                  <a:lnTo>
                    <a:pt x="25" y="6"/>
                  </a:lnTo>
                  <a:lnTo>
                    <a:pt x="15" y="4"/>
                  </a:lnTo>
                  <a:lnTo>
                    <a:pt x="8" y="1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5" name="Freeform 46"/>
            <p:cNvSpPr>
              <a:spLocks/>
            </p:cNvSpPr>
            <p:nvPr/>
          </p:nvSpPr>
          <p:spPr bwMode="auto">
            <a:xfrm>
              <a:off x="445" y="228"/>
              <a:ext cx="13" cy="94"/>
            </a:xfrm>
            <a:custGeom>
              <a:avLst/>
              <a:gdLst>
                <a:gd name="T0" fmla="*/ 20 w 25"/>
                <a:gd name="T1" fmla="*/ 3 h 189"/>
                <a:gd name="T2" fmla="*/ 17 w 25"/>
                <a:gd name="T3" fmla="*/ 2 h 189"/>
                <a:gd name="T4" fmla="*/ 15 w 25"/>
                <a:gd name="T5" fmla="*/ 1 h 189"/>
                <a:gd name="T6" fmla="*/ 15 w 25"/>
                <a:gd name="T7" fmla="*/ 1 h 189"/>
                <a:gd name="T8" fmla="*/ 16 w 25"/>
                <a:gd name="T9" fmla="*/ 0 h 189"/>
                <a:gd name="T10" fmla="*/ 10 w 25"/>
                <a:gd name="T11" fmla="*/ 10 h 189"/>
                <a:gd name="T12" fmla="*/ 7 w 25"/>
                <a:gd name="T13" fmla="*/ 31 h 189"/>
                <a:gd name="T14" fmla="*/ 4 w 25"/>
                <a:gd name="T15" fmla="*/ 55 h 189"/>
                <a:gd name="T16" fmla="*/ 2 w 25"/>
                <a:gd name="T17" fmla="*/ 78 h 189"/>
                <a:gd name="T18" fmla="*/ 2 w 25"/>
                <a:gd name="T19" fmla="*/ 102 h 189"/>
                <a:gd name="T20" fmla="*/ 2 w 25"/>
                <a:gd name="T21" fmla="*/ 131 h 189"/>
                <a:gd name="T22" fmla="*/ 3 w 25"/>
                <a:gd name="T23" fmla="*/ 159 h 189"/>
                <a:gd name="T24" fmla="*/ 4 w 25"/>
                <a:gd name="T25" fmla="*/ 175 h 189"/>
                <a:gd name="T26" fmla="*/ 5 w 25"/>
                <a:gd name="T27" fmla="*/ 178 h 189"/>
                <a:gd name="T28" fmla="*/ 5 w 25"/>
                <a:gd name="T29" fmla="*/ 182 h 189"/>
                <a:gd name="T30" fmla="*/ 3 w 25"/>
                <a:gd name="T31" fmla="*/ 185 h 189"/>
                <a:gd name="T32" fmla="*/ 0 w 25"/>
                <a:gd name="T33" fmla="*/ 189 h 189"/>
                <a:gd name="T34" fmla="*/ 5 w 25"/>
                <a:gd name="T35" fmla="*/ 187 h 189"/>
                <a:gd name="T36" fmla="*/ 9 w 25"/>
                <a:gd name="T37" fmla="*/ 186 h 189"/>
                <a:gd name="T38" fmla="*/ 12 w 25"/>
                <a:gd name="T39" fmla="*/ 184 h 189"/>
                <a:gd name="T40" fmla="*/ 16 w 25"/>
                <a:gd name="T41" fmla="*/ 182 h 189"/>
                <a:gd name="T42" fmla="*/ 23 w 25"/>
                <a:gd name="T43" fmla="*/ 172 h 189"/>
                <a:gd name="T44" fmla="*/ 25 w 25"/>
                <a:gd name="T45" fmla="*/ 159 h 189"/>
                <a:gd name="T46" fmla="*/ 23 w 25"/>
                <a:gd name="T47" fmla="*/ 145 h 189"/>
                <a:gd name="T48" fmla="*/ 23 w 25"/>
                <a:gd name="T49" fmla="*/ 136 h 189"/>
                <a:gd name="T50" fmla="*/ 23 w 25"/>
                <a:gd name="T51" fmla="*/ 122 h 189"/>
                <a:gd name="T52" fmla="*/ 22 w 25"/>
                <a:gd name="T53" fmla="*/ 101 h 189"/>
                <a:gd name="T54" fmla="*/ 20 w 25"/>
                <a:gd name="T55" fmla="*/ 80 h 189"/>
                <a:gd name="T56" fmla="*/ 19 w 25"/>
                <a:gd name="T57" fmla="*/ 65 h 189"/>
                <a:gd name="T58" fmla="*/ 19 w 25"/>
                <a:gd name="T59" fmla="*/ 53 h 189"/>
                <a:gd name="T60" fmla="*/ 22 w 25"/>
                <a:gd name="T61" fmla="*/ 34 h 189"/>
                <a:gd name="T62" fmla="*/ 24 w 25"/>
                <a:gd name="T63" fmla="*/ 17 h 189"/>
                <a:gd name="T64" fmla="*/ 25 w 25"/>
                <a:gd name="T65" fmla="*/ 10 h 189"/>
                <a:gd name="T66" fmla="*/ 20 w 25"/>
                <a:gd name="T67" fmla="*/ 3 h 189"/>
                <a:gd name="T68" fmla="*/ 0 w 25"/>
                <a:gd name="T69" fmla="*/ 0 h 189"/>
                <a:gd name="T70" fmla="*/ 25 w 25"/>
                <a:gd name="T71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T68" t="T69" r="T70" b="T71"/>
              <a:pathLst>
                <a:path w="25" h="189">
                  <a:moveTo>
                    <a:pt x="20" y="3"/>
                  </a:moveTo>
                  <a:lnTo>
                    <a:pt x="17" y="2"/>
                  </a:lnTo>
                  <a:lnTo>
                    <a:pt x="15" y="1"/>
                  </a:lnTo>
                  <a:lnTo>
                    <a:pt x="16" y="0"/>
                  </a:lnTo>
                  <a:lnTo>
                    <a:pt x="10" y="10"/>
                  </a:lnTo>
                  <a:lnTo>
                    <a:pt x="7" y="31"/>
                  </a:lnTo>
                  <a:lnTo>
                    <a:pt x="4" y="55"/>
                  </a:lnTo>
                  <a:lnTo>
                    <a:pt x="2" y="78"/>
                  </a:lnTo>
                  <a:lnTo>
                    <a:pt x="2" y="102"/>
                  </a:lnTo>
                  <a:lnTo>
                    <a:pt x="2" y="131"/>
                  </a:lnTo>
                  <a:lnTo>
                    <a:pt x="3" y="159"/>
                  </a:lnTo>
                  <a:lnTo>
                    <a:pt x="4" y="175"/>
                  </a:lnTo>
                  <a:lnTo>
                    <a:pt x="5" y="178"/>
                  </a:lnTo>
                  <a:lnTo>
                    <a:pt x="5" y="182"/>
                  </a:lnTo>
                  <a:lnTo>
                    <a:pt x="3" y="185"/>
                  </a:lnTo>
                  <a:lnTo>
                    <a:pt x="0" y="189"/>
                  </a:lnTo>
                  <a:lnTo>
                    <a:pt x="5" y="187"/>
                  </a:lnTo>
                  <a:lnTo>
                    <a:pt x="9" y="186"/>
                  </a:lnTo>
                  <a:lnTo>
                    <a:pt x="12" y="184"/>
                  </a:lnTo>
                  <a:lnTo>
                    <a:pt x="16" y="182"/>
                  </a:lnTo>
                  <a:lnTo>
                    <a:pt x="23" y="172"/>
                  </a:lnTo>
                  <a:lnTo>
                    <a:pt x="25" y="159"/>
                  </a:lnTo>
                  <a:lnTo>
                    <a:pt x="23" y="145"/>
                  </a:lnTo>
                  <a:lnTo>
                    <a:pt x="23" y="136"/>
                  </a:lnTo>
                  <a:lnTo>
                    <a:pt x="23" y="122"/>
                  </a:lnTo>
                  <a:lnTo>
                    <a:pt x="22" y="101"/>
                  </a:lnTo>
                  <a:lnTo>
                    <a:pt x="20" y="80"/>
                  </a:lnTo>
                  <a:lnTo>
                    <a:pt x="19" y="65"/>
                  </a:lnTo>
                  <a:lnTo>
                    <a:pt x="19" y="53"/>
                  </a:lnTo>
                  <a:lnTo>
                    <a:pt x="22" y="34"/>
                  </a:lnTo>
                  <a:lnTo>
                    <a:pt x="24" y="17"/>
                  </a:lnTo>
                  <a:lnTo>
                    <a:pt x="25" y="10"/>
                  </a:lnTo>
                  <a:lnTo>
                    <a:pt x="20" y="3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6" name="Freeform 47"/>
            <p:cNvSpPr>
              <a:spLocks/>
            </p:cNvSpPr>
            <p:nvPr/>
          </p:nvSpPr>
          <p:spPr bwMode="auto">
            <a:xfrm>
              <a:off x="161" y="485"/>
              <a:ext cx="48" cy="24"/>
            </a:xfrm>
            <a:custGeom>
              <a:avLst/>
              <a:gdLst>
                <a:gd name="T0" fmla="*/ 94 w 94"/>
                <a:gd name="T1" fmla="*/ 13 h 50"/>
                <a:gd name="T2" fmla="*/ 90 w 94"/>
                <a:gd name="T3" fmla="*/ 10 h 50"/>
                <a:gd name="T4" fmla="*/ 84 w 94"/>
                <a:gd name="T5" fmla="*/ 6 h 50"/>
                <a:gd name="T6" fmla="*/ 76 w 94"/>
                <a:gd name="T7" fmla="*/ 4 h 50"/>
                <a:gd name="T8" fmla="*/ 69 w 94"/>
                <a:gd name="T9" fmla="*/ 0 h 50"/>
                <a:gd name="T10" fmla="*/ 61 w 94"/>
                <a:gd name="T11" fmla="*/ 9 h 50"/>
                <a:gd name="T12" fmla="*/ 50 w 94"/>
                <a:gd name="T13" fmla="*/ 17 h 50"/>
                <a:gd name="T14" fmla="*/ 38 w 94"/>
                <a:gd name="T15" fmla="*/ 25 h 50"/>
                <a:gd name="T16" fmla="*/ 25 w 94"/>
                <a:gd name="T17" fmla="*/ 33 h 50"/>
                <a:gd name="T18" fmla="*/ 13 w 94"/>
                <a:gd name="T19" fmla="*/ 40 h 50"/>
                <a:gd name="T20" fmla="*/ 4 w 94"/>
                <a:gd name="T21" fmla="*/ 45 h 50"/>
                <a:gd name="T22" fmla="*/ 0 w 94"/>
                <a:gd name="T23" fmla="*/ 49 h 50"/>
                <a:gd name="T24" fmla="*/ 0 w 94"/>
                <a:gd name="T25" fmla="*/ 50 h 50"/>
                <a:gd name="T26" fmla="*/ 4 w 94"/>
                <a:gd name="T27" fmla="*/ 49 h 50"/>
                <a:gd name="T28" fmla="*/ 11 w 94"/>
                <a:gd name="T29" fmla="*/ 45 h 50"/>
                <a:gd name="T30" fmla="*/ 19 w 94"/>
                <a:gd name="T31" fmla="*/ 41 h 50"/>
                <a:gd name="T32" fmla="*/ 28 w 94"/>
                <a:gd name="T33" fmla="*/ 36 h 50"/>
                <a:gd name="T34" fmla="*/ 38 w 94"/>
                <a:gd name="T35" fmla="*/ 32 h 50"/>
                <a:gd name="T36" fmla="*/ 46 w 94"/>
                <a:gd name="T37" fmla="*/ 27 h 50"/>
                <a:gd name="T38" fmla="*/ 53 w 94"/>
                <a:gd name="T39" fmla="*/ 25 h 50"/>
                <a:gd name="T40" fmla="*/ 56 w 94"/>
                <a:gd name="T41" fmla="*/ 22 h 50"/>
                <a:gd name="T42" fmla="*/ 58 w 94"/>
                <a:gd name="T43" fmla="*/ 21 h 50"/>
                <a:gd name="T44" fmla="*/ 62 w 94"/>
                <a:gd name="T45" fmla="*/ 20 h 50"/>
                <a:gd name="T46" fmla="*/ 66 w 94"/>
                <a:gd name="T47" fmla="*/ 19 h 50"/>
                <a:gd name="T48" fmla="*/ 72 w 94"/>
                <a:gd name="T49" fmla="*/ 18 h 50"/>
                <a:gd name="T50" fmla="*/ 78 w 94"/>
                <a:gd name="T51" fmla="*/ 17 h 50"/>
                <a:gd name="T52" fmla="*/ 84 w 94"/>
                <a:gd name="T53" fmla="*/ 15 h 50"/>
                <a:gd name="T54" fmla="*/ 90 w 94"/>
                <a:gd name="T55" fmla="*/ 14 h 50"/>
                <a:gd name="T56" fmla="*/ 94 w 94"/>
                <a:gd name="T57" fmla="*/ 13 h 50"/>
                <a:gd name="T58" fmla="*/ 0 w 94"/>
                <a:gd name="T59" fmla="*/ 0 h 50"/>
                <a:gd name="T60" fmla="*/ 94 w 94"/>
                <a:gd name="T61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T58" t="T59" r="T60" b="T61"/>
              <a:pathLst>
                <a:path w="94" h="50">
                  <a:moveTo>
                    <a:pt x="94" y="13"/>
                  </a:moveTo>
                  <a:lnTo>
                    <a:pt x="90" y="10"/>
                  </a:lnTo>
                  <a:lnTo>
                    <a:pt x="84" y="6"/>
                  </a:lnTo>
                  <a:lnTo>
                    <a:pt x="76" y="4"/>
                  </a:lnTo>
                  <a:lnTo>
                    <a:pt x="69" y="0"/>
                  </a:lnTo>
                  <a:lnTo>
                    <a:pt x="61" y="9"/>
                  </a:lnTo>
                  <a:lnTo>
                    <a:pt x="50" y="17"/>
                  </a:lnTo>
                  <a:lnTo>
                    <a:pt x="38" y="25"/>
                  </a:lnTo>
                  <a:lnTo>
                    <a:pt x="25" y="33"/>
                  </a:lnTo>
                  <a:lnTo>
                    <a:pt x="13" y="40"/>
                  </a:lnTo>
                  <a:lnTo>
                    <a:pt x="4" y="45"/>
                  </a:lnTo>
                  <a:lnTo>
                    <a:pt x="0" y="49"/>
                  </a:lnTo>
                  <a:lnTo>
                    <a:pt x="0" y="50"/>
                  </a:lnTo>
                  <a:lnTo>
                    <a:pt x="4" y="49"/>
                  </a:lnTo>
                  <a:lnTo>
                    <a:pt x="11" y="45"/>
                  </a:lnTo>
                  <a:lnTo>
                    <a:pt x="19" y="41"/>
                  </a:lnTo>
                  <a:lnTo>
                    <a:pt x="28" y="36"/>
                  </a:lnTo>
                  <a:lnTo>
                    <a:pt x="38" y="32"/>
                  </a:lnTo>
                  <a:lnTo>
                    <a:pt x="46" y="27"/>
                  </a:lnTo>
                  <a:lnTo>
                    <a:pt x="53" y="25"/>
                  </a:lnTo>
                  <a:lnTo>
                    <a:pt x="56" y="22"/>
                  </a:lnTo>
                  <a:lnTo>
                    <a:pt x="58" y="21"/>
                  </a:lnTo>
                  <a:lnTo>
                    <a:pt x="62" y="20"/>
                  </a:lnTo>
                  <a:lnTo>
                    <a:pt x="66" y="19"/>
                  </a:lnTo>
                  <a:lnTo>
                    <a:pt x="72" y="18"/>
                  </a:lnTo>
                  <a:lnTo>
                    <a:pt x="78" y="17"/>
                  </a:lnTo>
                  <a:lnTo>
                    <a:pt x="84" y="15"/>
                  </a:lnTo>
                  <a:lnTo>
                    <a:pt x="90" y="14"/>
                  </a:lnTo>
                  <a:lnTo>
                    <a:pt x="94" y="13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7" name="Freeform 48"/>
            <p:cNvSpPr>
              <a:spLocks/>
            </p:cNvSpPr>
            <p:nvPr/>
          </p:nvSpPr>
          <p:spPr bwMode="auto">
            <a:xfrm>
              <a:off x="689" y="408"/>
              <a:ext cx="2" cy="12"/>
            </a:xfrm>
            <a:custGeom>
              <a:avLst/>
              <a:gdLst>
                <a:gd name="T0" fmla="*/ 1 w 4"/>
                <a:gd name="T1" fmla="*/ 2 h 24"/>
                <a:gd name="T2" fmla="*/ 0 w 4"/>
                <a:gd name="T3" fmla="*/ 7 h 24"/>
                <a:gd name="T4" fmla="*/ 0 w 4"/>
                <a:gd name="T5" fmla="*/ 12 h 24"/>
                <a:gd name="T6" fmla="*/ 1 w 4"/>
                <a:gd name="T7" fmla="*/ 17 h 24"/>
                <a:gd name="T8" fmla="*/ 2 w 4"/>
                <a:gd name="T9" fmla="*/ 24 h 24"/>
                <a:gd name="T10" fmla="*/ 4 w 4"/>
                <a:gd name="T11" fmla="*/ 12 h 24"/>
                <a:gd name="T12" fmla="*/ 4 w 4"/>
                <a:gd name="T13" fmla="*/ 4 h 24"/>
                <a:gd name="T14" fmla="*/ 2 w 4"/>
                <a:gd name="T15" fmla="*/ 0 h 24"/>
                <a:gd name="T16" fmla="*/ 1 w 4"/>
                <a:gd name="T17" fmla="*/ 2 h 24"/>
                <a:gd name="T18" fmla="*/ 0 w 4"/>
                <a:gd name="T19" fmla="*/ 0 h 24"/>
                <a:gd name="T20" fmla="*/ 4 w 4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4" h="24">
                  <a:moveTo>
                    <a:pt x="1" y="2"/>
                  </a:moveTo>
                  <a:lnTo>
                    <a:pt x="0" y="7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2" y="24"/>
                  </a:lnTo>
                  <a:lnTo>
                    <a:pt x="4" y="12"/>
                  </a:lnTo>
                  <a:lnTo>
                    <a:pt x="4" y="4"/>
                  </a:lnTo>
                  <a:lnTo>
                    <a:pt x="2" y="0"/>
                  </a:lnTo>
                  <a:lnTo>
                    <a:pt x="1" y="2"/>
                  </a:lnTo>
                  <a:close/>
                </a:path>
              </a:pathLst>
            </a:custGeom>
            <a:solidFill>
              <a:srgbClr val="7FB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8" name="Freeform 49"/>
            <p:cNvSpPr>
              <a:spLocks/>
            </p:cNvSpPr>
            <p:nvPr/>
          </p:nvSpPr>
          <p:spPr bwMode="auto">
            <a:xfrm>
              <a:off x="590" y="420"/>
              <a:ext cx="305" cy="181"/>
            </a:xfrm>
            <a:custGeom>
              <a:avLst/>
              <a:gdLst>
                <a:gd name="T0" fmla="*/ 520 w 611"/>
                <a:gd name="T1" fmla="*/ 269 h 363"/>
                <a:gd name="T2" fmla="*/ 523 w 611"/>
                <a:gd name="T3" fmla="*/ 188 h 363"/>
                <a:gd name="T4" fmla="*/ 524 w 611"/>
                <a:gd name="T5" fmla="*/ 167 h 363"/>
                <a:gd name="T6" fmla="*/ 509 w 611"/>
                <a:gd name="T7" fmla="*/ 193 h 363"/>
                <a:gd name="T8" fmla="*/ 485 w 611"/>
                <a:gd name="T9" fmla="*/ 233 h 363"/>
                <a:gd name="T10" fmla="*/ 462 w 611"/>
                <a:gd name="T11" fmla="*/ 269 h 363"/>
                <a:gd name="T12" fmla="*/ 445 w 611"/>
                <a:gd name="T13" fmla="*/ 283 h 363"/>
                <a:gd name="T14" fmla="*/ 408 w 611"/>
                <a:gd name="T15" fmla="*/ 280 h 363"/>
                <a:gd name="T16" fmla="*/ 366 w 611"/>
                <a:gd name="T17" fmla="*/ 266 h 363"/>
                <a:gd name="T18" fmla="*/ 338 w 611"/>
                <a:gd name="T19" fmla="*/ 240 h 363"/>
                <a:gd name="T20" fmla="*/ 341 w 611"/>
                <a:gd name="T21" fmla="*/ 180 h 363"/>
                <a:gd name="T22" fmla="*/ 361 w 611"/>
                <a:gd name="T23" fmla="*/ 113 h 363"/>
                <a:gd name="T24" fmla="*/ 302 w 611"/>
                <a:gd name="T25" fmla="*/ 239 h 363"/>
                <a:gd name="T26" fmla="*/ 291 w 611"/>
                <a:gd name="T27" fmla="*/ 206 h 363"/>
                <a:gd name="T28" fmla="*/ 273 w 611"/>
                <a:gd name="T29" fmla="*/ 159 h 363"/>
                <a:gd name="T30" fmla="*/ 259 w 611"/>
                <a:gd name="T31" fmla="*/ 134 h 363"/>
                <a:gd name="T32" fmla="*/ 237 w 611"/>
                <a:gd name="T33" fmla="*/ 91 h 363"/>
                <a:gd name="T34" fmla="*/ 215 w 611"/>
                <a:gd name="T35" fmla="*/ 43 h 363"/>
                <a:gd name="T36" fmla="*/ 200 w 611"/>
                <a:gd name="T37" fmla="*/ 0 h 363"/>
                <a:gd name="T38" fmla="*/ 196 w 611"/>
                <a:gd name="T39" fmla="*/ 51 h 363"/>
                <a:gd name="T40" fmla="*/ 187 w 611"/>
                <a:gd name="T41" fmla="*/ 115 h 363"/>
                <a:gd name="T42" fmla="*/ 174 w 611"/>
                <a:gd name="T43" fmla="*/ 177 h 363"/>
                <a:gd name="T44" fmla="*/ 159 w 611"/>
                <a:gd name="T45" fmla="*/ 220 h 363"/>
                <a:gd name="T46" fmla="*/ 136 w 611"/>
                <a:gd name="T47" fmla="*/ 262 h 363"/>
                <a:gd name="T48" fmla="*/ 106 w 611"/>
                <a:gd name="T49" fmla="*/ 302 h 363"/>
                <a:gd name="T50" fmla="*/ 69 w 611"/>
                <a:gd name="T51" fmla="*/ 336 h 363"/>
                <a:gd name="T52" fmla="*/ 25 w 611"/>
                <a:gd name="T53" fmla="*/ 353 h 363"/>
                <a:gd name="T54" fmla="*/ 14 w 611"/>
                <a:gd name="T55" fmla="*/ 354 h 363"/>
                <a:gd name="T56" fmla="*/ 0 w 611"/>
                <a:gd name="T57" fmla="*/ 356 h 363"/>
                <a:gd name="T58" fmla="*/ 67 w 611"/>
                <a:gd name="T59" fmla="*/ 359 h 363"/>
                <a:gd name="T60" fmla="*/ 123 w 611"/>
                <a:gd name="T61" fmla="*/ 361 h 363"/>
                <a:gd name="T62" fmla="*/ 162 w 611"/>
                <a:gd name="T63" fmla="*/ 362 h 363"/>
                <a:gd name="T64" fmla="*/ 177 w 611"/>
                <a:gd name="T65" fmla="*/ 363 h 363"/>
                <a:gd name="T66" fmla="*/ 194 w 611"/>
                <a:gd name="T67" fmla="*/ 325 h 363"/>
                <a:gd name="T68" fmla="*/ 225 w 611"/>
                <a:gd name="T69" fmla="*/ 317 h 363"/>
                <a:gd name="T70" fmla="*/ 268 w 611"/>
                <a:gd name="T71" fmla="*/ 306 h 363"/>
                <a:gd name="T72" fmla="*/ 305 w 611"/>
                <a:gd name="T73" fmla="*/ 296 h 363"/>
                <a:gd name="T74" fmla="*/ 324 w 611"/>
                <a:gd name="T75" fmla="*/ 294 h 363"/>
                <a:gd name="T76" fmla="*/ 342 w 611"/>
                <a:gd name="T77" fmla="*/ 295 h 363"/>
                <a:gd name="T78" fmla="*/ 363 w 611"/>
                <a:gd name="T79" fmla="*/ 299 h 363"/>
                <a:gd name="T80" fmla="*/ 379 w 611"/>
                <a:gd name="T81" fmla="*/ 304 h 363"/>
                <a:gd name="T82" fmla="*/ 388 w 611"/>
                <a:gd name="T83" fmla="*/ 312 h 363"/>
                <a:gd name="T84" fmla="*/ 404 w 611"/>
                <a:gd name="T85" fmla="*/ 325 h 363"/>
                <a:gd name="T86" fmla="*/ 425 w 611"/>
                <a:gd name="T87" fmla="*/ 339 h 363"/>
                <a:gd name="T88" fmla="*/ 444 w 611"/>
                <a:gd name="T89" fmla="*/ 349 h 363"/>
                <a:gd name="T90" fmla="*/ 453 w 611"/>
                <a:gd name="T91" fmla="*/ 354 h 363"/>
                <a:gd name="T92" fmla="*/ 469 w 611"/>
                <a:gd name="T93" fmla="*/ 357 h 363"/>
                <a:gd name="T94" fmla="*/ 490 w 611"/>
                <a:gd name="T95" fmla="*/ 360 h 363"/>
                <a:gd name="T96" fmla="*/ 512 w 611"/>
                <a:gd name="T97" fmla="*/ 360 h 363"/>
                <a:gd name="T98" fmla="*/ 532 w 611"/>
                <a:gd name="T99" fmla="*/ 355 h 363"/>
                <a:gd name="T100" fmla="*/ 558 w 611"/>
                <a:gd name="T101" fmla="*/ 342 h 363"/>
                <a:gd name="T102" fmla="*/ 584 w 611"/>
                <a:gd name="T103" fmla="*/ 327 h 363"/>
                <a:gd name="T104" fmla="*/ 604 w 611"/>
                <a:gd name="T105" fmla="*/ 312 h 363"/>
                <a:gd name="T106" fmla="*/ 608 w 611"/>
                <a:gd name="T107" fmla="*/ 308 h 363"/>
                <a:gd name="T108" fmla="*/ 590 w 611"/>
                <a:gd name="T109" fmla="*/ 317 h 363"/>
                <a:gd name="T110" fmla="*/ 562 w 611"/>
                <a:gd name="T111" fmla="*/ 325 h 363"/>
                <a:gd name="T112" fmla="*/ 538 w 611"/>
                <a:gd name="T113" fmla="*/ 318 h 363"/>
                <a:gd name="T114" fmla="*/ 0 w 611"/>
                <a:gd name="T115" fmla="*/ 0 h 363"/>
                <a:gd name="T116" fmla="*/ 611 w 611"/>
                <a:gd name="T117" fmla="*/ 36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T114" t="T115" r="T116" b="T117"/>
              <a:pathLst>
                <a:path w="611" h="363">
                  <a:moveTo>
                    <a:pt x="529" y="307"/>
                  </a:moveTo>
                  <a:lnTo>
                    <a:pt x="520" y="269"/>
                  </a:lnTo>
                  <a:lnTo>
                    <a:pt x="520" y="226"/>
                  </a:lnTo>
                  <a:lnTo>
                    <a:pt x="523" y="188"/>
                  </a:lnTo>
                  <a:lnTo>
                    <a:pt x="527" y="167"/>
                  </a:lnTo>
                  <a:lnTo>
                    <a:pt x="524" y="167"/>
                  </a:lnTo>
                  <a:lnTo>
                    <a:pt x="518" y="177"/>
                  </a:lnTo>
                  <a:lnTo>
                    <a:pt x="509" y="193"/>
                  </a:lnTo>
                  <a:lnTo>
                    <a:pt x="498" y="212"/>
                  </a:lnTo>
                  <a:lnTo>
                    <a:pt x="485" y="233"/>
                  </a:lnTo>
                  <a:lnTo>
                    <a:pt x="472" y="253"/>
                  </a:lnTo>
                  <a:lnTo>
                    <a:pt x="462" y="269"/>
                  </a:lnTo>
                  <a:lnTo>
                    <a:pt x="454" y="278"/>
                  </a:lnTo>
                  <a:lnTo>
                    <a:pt x="445" y="283"/>
                  </a:lnTo>
                  <a:lnTo>
                    <a:pt x="429" y="283"/>
                  </a:lnTo>
                  <a:lnTo>
                    <a:pt x="408" y="280"/>
                  </a:lnTo>
                  <a:lnTo>
                    <a:pt x="387" y="276"/>
                  </a:lnTo>
                  <a:lnTo>
                    <a:pt x="366" y="266"/>
                  </a:lnTo>
                  <a:lnTo>
                    <a:pt x="349" y="255"/>
                  </a:lnTo>
                  <a:lnTo>
                    <a:pt x="338" y="240"/>
                  </a:lnTo>
                  <a:lnTo>
                    <a:pt x="334" y="221"/>
                  </a:lnTo>
                  <a:lnTo>
                    <a:pt x="341" y="180"/>
                  </a:lnTo>
                  <a:lnTo>
                    <a:pt x="351" y="142"/>
                  </a:lnTo>
                  <a:lnTo>
                    <a:pt x="361" y="113"/>
                  </a:lnTo>
                  <a:lnTo>
                    <a:pt x="364" y="103"/>
                  </a:lnTo>
                  <a:lnTo>
                    <a:pt x="302" y="239"/>
                  </a:lnTo>
                  <a:lnTo>
                    <a:pt x="300" y="230"/>
                  </a:lnTo>
                  <a:lnTo>
                    <a:pt x="291" y="206"/>
                  </a:lnTo>
                  <a:lnTo>
                    <a:pt x="282" y="180"/>
                  </a:lnTo>
                  <a:lnTo>
                    <a:pt x="273" y="159"/>
                  </a:lnTo>
                  <a:lnTo>
                    <a:pt x="267" y="150"/>
                  </a:lnTo>
                  <a:lnTo>
                    <a:pt x="259" y="134"/>
                  </a:lnTo>
                  <a:lnTo>
                    <a:pt x="249" y="114"/>
                  </a:lnTo>
                  <a:lnTo>
                    <a:pt x="237" y="91"/>
                  </a:lnTo>
                  <a:lnTo>
                    <a:pt x="226" y="67"/>
                  </a:lnTo>
                  <a:lnTo>
                    <a:pt x="215" y="43"/>
                  </a:lnTo>
                  <a:lnTo>
                    <a:pt x="206" y="20"/>
                  </a:lnTo>
                  <a:lnTo>
                    <a:pt x="200" y="0"/>
                  </a:lnTo>
                  <a:lnTo>
                    <a:pt x="198" y="23"/>
                  </a:lnTo>
                  <a:lnTo>
                    <a:pt x="196" y="51"/>
                  </a:lnTo>
                  <a:lnTo>
                    <a:pt x="191" y="83"/>
                  </a:lnTo>
                  <a:lnTo>
                    <a:pt x="187" y="115"/>
                  </a:lnTo>
                  <a:lnTo>
                    <a:pt x="181" y="148"/>
                  </a:lnTo>
                  <a:lnTo>
                    <a:pt x="174" y="177"/>
                  </a:lnTo>
                  <a:lnTo>
                    <a:pt x="167" y="202"/>
                  </a:lnTo>
                  <a:lnTo>
                    <a:pt x="159" y="220"/>
                  </a:lnTo>
                  <a:lnTo>
                    <a:pt x="147" y="241"/>
                  </a:lnTo>
                  <a:lnTo>
                    <a:pt x="136" y="262"/>
                  </a:lnTo>
                  <a:lnTo>
                    <a:pt x="122" y="283"/>
                  </a:lnTo>
                  <a:lnTo>
                    <a:pt x="106" y="302"/>
                  </a:lnTo>
                  <a:lnTo>
                    <a:pt x="89" y="321"/>
                  </a:lnTo>
                  <a:lnTo>
                    <a:pt x="69" y="336"/>
                  </a:lnTo>
                  <a:lnTo>
                    <a:pt x="48" y="347"/>
                  </a:lnTo>
                  <a:lnTo>
                    <a:pt x="25" y="353"/>
                  </a:lnTo>
                  <a:lnTo>
                    <a:pt x="20" y="354"/>
                  </a:lnTo>
                  <a:lnTo>
                    <a:pt x="14" y="354"/>
                  </a:lnTo>
                  <a:lnTo>
                    <a:pt x="7" y="355"/>
                  </a:lnTo>
                  <a:lnTo>
                    <a:pt x="0" y="356"/>
                  </a:lnTo>
                  <a:lnTo>
                    <a:pt x="34" y="357"/>
                  </a:lnTo>
                  <a:lnTo>
                    <a:pt x="67" y="359"/>
                  </a:lnTo>
                  <a:lnTo>
                    <a:pt x="97" y="360"/>
                  </a:lnTo>
                  <a:lnTo>
                    <a:pt x="123" y="361"/>
                  </a:lnTo>
                  <a:lnTo>
                    <a:pt x="146" y="362"/>
                  </a:lnTo>
                  <a:lnTo>
                    <a:pt x="162" y="362"/>
                  </a:lnTo>
                  <a:lnTo>
                    <a:pt x="174" y="363"/>
                  </a:lnTo>
                  <a:lnTo>
                    <a:pt x="177" y="363"/>
                  </a:lnTo>
                  <a:lnTo>
                    <a:pt x="189" y="326"/>
                  </a:lnTo>
                  <a:lnTo>
                    <a:pt x="194" y="325"/>
                  </a:lnTo>
                  <a:lnTo>
                    <a:pt x="206" y="322"/>
                  </a:lnTo>
                  <a:lnTo>
                    <a:pt x="225" y="317"/>
                  </a:lnTo>
                  <a:lnTo>
                    <a:pt x="245" y="311"/>
                  </a:lnTo>
                  <a:lnTo>
                    <a:pt x="268" y="306"/>
                  </a:lnTo>
                  <a:lnTo>
                    <a:pt x="288" y="300"/>
                  </a:lnTo>
                  <a:lnTo>
                    <a:pt x="305" y="296"/>
                  </a:lnTo>
                  <a:lnTo>
                    <a:pt x="316" y="294"/>
                  </a:lnTo>
                  <a:lnTo>
                    <a:pt x="324" y="294"/>
                  </a:lnTo>
                  <a:lnTo>
                    <a:pt x="333" y="294"/>
                  </a:lnTo>
                  <a:lnTo>
                    <a:pt x="342" y="295"/>
                  </a:lnTo>
                  <a:lnTo>
                    <a:pt x="354" y="296"/>
                  </a:lnTo>
                  <a:lnTo>
                    <a:pt x="363" y="299"/>
                  </a:lnTo>
                  <a:lnTo>
                    <a:pt x="372" y="301"/>
                  </a:lnTo>
                  <a:lnTo>
                    <a:pt x="379" y="304"/>
                  </a:lnTo>
                  <a:lnTo>
                    <a:pt x="384" y="308"/>
                  </a:lnTo>
                  <a:lnTo>
                    <a:pt x="388" y="312"/>
                  </a:lnTo>
                  <a:lnTo>
                    <a:pt x="395" y="319"/>
                  </a:lnTo>
                  <a:lnTo>
                    <a:pt x="404" y="325"/>
                  </a:lnTo>
                  <a:lnTo>
                    <a:pt x="415" y="332"/>
                  </a:lnTo>
                  <a:lnTo>
                    <a:pt x="425" y="339"/>
                  </a:lnTo>
                  <a:lnTo>
                    <a:pt x="435" y="345"/>
                  </a:lnTo>
                  <a:lnTo>
                    <a:pt x="444" y="349"/>
                  </a:lnTo>
                  <a:lnTo>
                    <a:pt x="448" y="352"/>
                  </a:lnTo>
                  <a:lnTo>
                    <a:pt x="453" y="354"/>
                  </a:lnTo>
                  <a:lnTo>
                    <a:pt x="460" y="355"/>
                  </a:lnTo>
                  <a:lnTo>
                    <a:pt x="469" y="357"/>
                  </a:lnTo>
                  <a:lnTo>
                    <a:pt x="479" y="359"/>
                  </a:lnTo>
                  <a:lnTo>
                    <a:pt x="490" y="360"/>
                  </a:lnTo>
                  <a:lnTo>
                    <a:pt x="501" y="361"/>
                  </a:lnTo>
                  <a:lnTo>
                    <a:pt x="512" y="360"/>
                  </a:lnTo>
                  <a:lnTo>
                    <a:pt x="522" y="359"/>
                  </a:lnTo>
                  <a:lnTo>
                    <a:pt x="532" y="355"/>
                  </a:lnTo>
                  <a:lnTo>
                    <a:pt x="545" y="349"/>
                  </a:lnTo>
                  <a:lnTo>
                    <a:pt x="558" y="342"/>
                  </a:lnTo>
                  <a:lnTo>
                    <a:pt x="571" y="336"/>
                  </a:lnTo>
                  <a:lnTo>
                    <a:pt x="584" y="327"/>
                  </a:lnTo>
                  <a:lnTo>
                    <a:pt x="595" y="319"/>
                  </a:lnTo>
                  <a:lnTo>
                    <a:pt x="604" y="312"/>
                  </a:lnTo>
                  <a:lnTo>
                    <a:pt x="611" y="307"/>
                  </a:lnTo>
                  <a:lnTo>
                    <a:pt x="608" y="308"/>
                  </a:lnTo>
                  <a:lnTo>
                    <a:pt x="600" y="312"/>
                  </a:lnTo>
                  <a:lnTo>
                    <a:pt x="590" y="317"/>
                  </a:lnTo>
                  <a:lnTo>
                    <a:pt x="577" y="322"/>
                  </a:lnTo>
                  <a:lnTo>
                    <a:pt x="562" y="325"/>
                  </a:lnTo>
                  <a:lnTo>
                    <a:pt x="550" y="324"/>
                  </a:lnTo>
                  <a:lnTo>
                    <a:pt x="538" y="318"/>
                  </a:lnTo>
                  <a:lnTo>
                    <a:pt x="529" y="307"/>
                  </a:lnTo>
                  <a:close/>
                </a:path>
              </a:pathLst>
            </a:custGeom>
            <a:solidFill>
              <a:srgbClr val="7FB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9" name="Freeform 50"/>
            <p:cNvSpPr>
              <a:spLocks/>
            </p:cNvSpPr>
            <p:nvPr/>
          </p:nvSpPr>
          <p:spPr bwMode="auto">
            <a:xfrm>
              <a:off x="241" y="488"/>
              <a:ext cx="286" cy="123"/>
            </a:xfrm>
            <a:custGeom>
              <a:avLst/>
              <a:gdLst>
                <a:gd name="T0" fmla="*/ 32 w 570"/>
                <a:gd name="T1" fmla="*/ 248 h 248"/>
                <a:gd name="T2" fmla="*/ 57 w 570"/>
                <a:gd name="T3" fmla="*/ 248 h 248"/>
                <a:gd name="T4" fmla="*/ 99 w 570"/>
                <a:gd name="T5" fmla="*/ 244 h 248"/>
                <a:gd name="T6" fmla="*/ 151 w 570"/>
                <a:gd name="T7" fmla="*/ 240 h 248"/>
                <a:gd name="T8" fmla="*/ 205 w 570"/>
                <a:gd name="T9" fmla="*/ 235 h 248"/>
                <a:gd name="T10" fmla="*/ 256 w 570"/>
                <a:gd name="T11" fmla="*/ 229 h 248"/>
                <a:gd name="T12" fmla="*/ 296 w 570"/>
                <a:gd name="T13" fmla="*/ 226 h 248"/>
                <a:gd name="T14" fmla="*/ 319 w 570"/>
                <a:gd name="T15" fmla="*/ 223 h 248"/>
                <a:gd name="T16" fmla="*/ 326 w 570"/>
                <a:gd name="T17" fmla="*/ 223 h 248"/>
                <a:gd name="T18" fmla="*/ 345 w 570"/>
                <a:gd name="T19" fmla="*/ 224 h 248"/>
                <a:gd name="T20" fmla="*/ 375 w 570"/>
                <a:gd name="T21" fmla="*/ 228 h 248"/>
                <a:gd name="T22" fmla="*/ 400 w 570"/>
                <a:gd name="T23" fmla="*/ 236 h 248"/>
                <a:gd name="T24" fmla="*/ 410 w 570"/>
                <a:gd name="T25" fmla="*/ 247 h 248"/>
                <a:gd name="T26" fmla="*/ 417 w 570"/>
                <a:gd name="T27" fmla="*/ 242 h 248"/>
                <a:gd name="T28" fmla="*/ 425 w 570"/>
                <a:gd name="T29" fmla="*/ 229 h 248"/>
                <a:gd name="T30" fmla="*/ 441 w 570"/>
                <a:gd name="T31" fmla="*/ 218 h 248"/>
                <a:gd name="T32" fmla="*/ 458 w 570"/>
                <a:gd name="T33" fmla="*/ 216 h 248"/>
                <a:gd name="T34" fmla="*/ 480 w 570"/>
                <a:gd name="T35" fmla="*/ 216 h 248"/>
                <a:gd name="T36" fmla="*/ 511 w 570"/>
                <a:gd name="T37" fmla="*/ 216 h 248"/>
                <a:gd name="T38" fmla="*/ 549 w 570"/>
                <a:gd name="T39" fmla="*/ 217 h 248"/>
                <a:gd name="T40" fmla="*/ 548 w 570"/>
                <a:gd name="T41" fmla="*/ 209 h 248"/>
                <a:gd name="T42" fmla="*/ 503 w 570"/>
                <a:gd name="T43" fmla="*/ 182 h 248"/>
                <a:gd name="T44" fmla="*/ 458 w 570"/>
                <a:gd name="T45" fmla="*/ 140 h 248"/>
                <a:gd name="T46" fmla="*/ 416 w 570"/>
                <a:gd name="T47" fmla="*/ 76 h 248"/>
                <a:gd name="T48" fmla="*/ 389 w 570"/>
                <a:gd name="T49" fmla="*/ 24 h 248"/>
                <a:gd name="T50" fmla="*/ 381 w 570"/>
                <a:gd name="T51" fmla="*/ 8 h 248"/>
                <a:gd name="T52" fmla="*/ 373 w 570"/>
                <a:gd name="T53" fmla="*/ 3 h 248"/>
                <a:gd name="T54" fmla="*/ 364 w 570"/>
                <a:gd name="T55" fmla="*/ 8 h 248"/>
                <a:gd name="T56" fmla="*/ 352 w 570"/>
                <a:gd name="T57" fmla="*/ 15 h 248"/>
                <a:gd name="T58" fmla="*/ 341 w 570"/>
                <a:gd name="T59" fmla="*/ 22 h 248"/>
                <a:gd name="T60" fmla="*/ 340 w 570"/>
                <a:gd name="T61" fmla="*/ 44 h 248"/>
                <a:gd name="T62" fmla="*/ 345 w 570"/>
                <a:gd name="T63" fmla="*/ 68 h 248"/>
                <a:gd name="T64" fmla="*/ 340 w 570"/>
                <a:gd name="T65" fmla="*/ 85 h 248"/>
                <a:gd name="T66" fmla="*/ 319 w 570"/>
                <a:gd name="T67" fmla="*/ 112 h 248"/>
                <a:gd name="T68" fmla="*/ 291 w 570"/>
                <a:gd name="T69" fmla="*/ 138 h 248"/>
                <a:gd name="T70" fmla="*/ 266 w 570"/>
                <a:gd name="T71" fmla="*/ 158 h 248"/>
                <a:gd name="T72" fmla="*/ 245 w 570"/>
                <a:gd name="T73" fmla="*/ 156 h 248"/>
                <a:gd name="T74" fmla="*/ 239 w 570"/>
                <a:gd name="T75" fmla="*/ 113 h 248"/>
                <a:gd name="T76" fmla="*/ 233 w 570"/>
                <a:gd name="T77" fmla="*/ 84 h 248"/>
                <a:gd name="T78" fmla="*/ 220 w 570"/>
                <a:gd name="T79" fmla="*/ 91 h 248"/>
                <a:gd name="T80" fmla="*/ 207 w 570"/>
                <a:gd name="T81" fmla="*/ 98 h 248"/>
                <a:gd name="T82" fmla="*/ 193 w 570"/>
                <a:gd name="T83" fmla="*/ 105 h 248"/>
                <a:gd name="T84" fmla="*/ 182 w 570"/>
                <a:gd name="T85" fmla="*/ 127 h 248"/>
                <a:gd name="T86" fmla="*/ 169 w 570"/>
                <a:gd name="T87" fmla="*/ 155 h 248"/>
                <a:gd name="T88" fmla="*/ 153 w 570"/>
                <a:gd name="T89" fmla="*/ 168 h 248"/>
                <a:gd name="T90" fmla="*/ 131 w 570"/>
                <a:gd name="T91" fmla="*/ 181 h 248"/>
                <a:gd name="T92" fmla="*/ 107 w 570"/>
                <a:gd name="T93" fmla="*/ 187 h 248"/>
                <a:gd name="T94" fmla="*/ 86 w 570"/>
                <a:gd name="T95" fmla="*/ 185 h 248"/>
                <a:gd name="T96" fmla="*/ 77 w 570"/>
                <a:gd name="T97" fmla="*/ 178 h 248"/>
                <a:gd name="T98" fmla="*/ 74 w 570"/>
                <a:gd name="T99" fmla="*/ 179 h 248"/>
                <a:gd name="T100" fmla="*/ 56 w 570"/>
                <a:gd name="T101" fmla="*/ 187 h 248"/>
                <a:gd name="T102" fmla="*/ 32 w 570"/>
                <a:gd name="T103" fmla="*/ 203 h 248"/>
                <a:gd name="T104" fmla="*/ 14 w 570"/>
                <a:gd name="T105" fmla="*/ 216 h 248"/>
                <a:gd name="T106" fmla="*/ 4 w 570"/>
                <a:gd name="T107" fmla="*/ 223 h 248"/>
                <a:gd name="T108" fmla="*/ 0 w 570"/>
                <a:gd name="T109" fmla="*/ 225 h 248"/>
                <a:gd name="T110" fmla="*/ 3 w 570"/>
                <a:gd name="T111" fmla="*/ 231 h 248"/>
                <a:gd name="T112" fmla="*/ 14 w 570"/>
                <a:gd name="T113" fmla="*/ 236 h 248"/>
                <a:gd name="T114" fmla="*/ 24 w 570"/>
                <a:gd name="T115" fmla="*/ 243 h 248"/>
                <a:gd name="T116" fmla="*/ 0 w 570"/>
                <a:gd name="T117" fmla="*/ 0 h 248"/>
                <a:gd name="T118" fmla="*/ 570 w 570"/>
                <a:gd name="T119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T116" t="T117" r="T118" b="T119"/>
              <a:pathLst>
                <a:path w="570" h="248">
                  <a:moveTo>
                    <a:pt x="27" y="247"/>
                  </a:moveTo>
                  <a:lnTo>
                    <a:pt x="32" y="248"/>
                  </a:lnTo>
                  <a:lnTo>
                    <a:pt x="42" y="248"/>
                  </a:lnTo>
                  <a:lnTo>
                    <a:pt x="57" y="248"/>
                  </a:lnTo>
                  <a:lnTo>
                    <a:pt x="77" y="247"/>
                  </a:lnTo>
                  <a:lnTo>
                    <a:pt x="99" y="244"/>
                  </a:lnTo>
                  <a:lnTo>
                    <a:pt x="124" y="242"/>
                  </a:lnTo>
                  <a:lnTo>
                    <a:pt x="151" y="240"/>
                  </a:lnTo>
                  <a:lnTo>
                    <a:pt x="177" y="238"/>
                  </a:lnTo>
                  <a:lnTo>
                    <a:pt x="205" y="235"/>
                  </a:lnTo>
                  <a:lnTo>
                    <a:pt x="231" y="232"/>
                  </a:lnTo>
                  <a:lnTo>
                    <a:pt x="256" y="229"/>
                  </a:lnTo>
                  <a:lnTo>
                    <a:pt x="278" y="227"/>
                  </a:lnTo>
                  <a:lnTo>
                    <a:pt x="296" y="226"/>
                  </a:lnTo>
                  <a:lnTo>
                    <a:pt x="310" y="224"/>
                  </a:lnTo>
                  <a:lnTo>
                    <a:pt x="319" y="223"/>
                  </a:lnTo>
                  <a:lnTo>
                    <a:pt x="322" y="223"/>
                  </a:lnTo>
                  <a:lnTo>
                    <a:pt x="326" y="223"/>
                  </a:lnTo>
                  <a:lnTo>
                    <a:pt x="334" y="223"/>
                  </a:lnTo>
                  <a:lnTo>
                    <a:pt x="345" y="224"/>
                  </a:lnTo>
                  <a:lnTo>
                    <a:pt x="360" y="225"/>
                  </a:lnTo>
                  <a:lnTo>
                    <a:pt x="375" y="228"/>
                  </a:lnTo>
                  <a:lnTo>
                    <a:pt x="388" y="232"/>
                  </a:lnTo>
                  <a:lnTo>
                    <a:pt x="400" y="236"/>
                  </a:lnTo>
                  <a:lnTo>
                    <a:pt x="407" y="242"/>
                  </a:lnTo>
                  <a:lnTo>
                    <a:pt x="410" y="247"/>
                  </a:lnTo>
                  <a:lnTo>
                    <a:pt x="413" y="246"/>
                  </a:lnTo>
                  <a:lnTo>
                    <a:pt x="417" y="242"/>
                  </a:lnTo>
                  <a:lnTo>
                    <a:pt x="420" y="236"/>
                  </a:lnTo>
                  <a:lnTo>
                    <a:pt x="425" y="229"/>
                  </a:lnTo>
                  <a:lnTo>
                    <a:pt x="432" y="224"/>
                  </a:lnTo>
                  <a:lnTo>
                    <a:pt x="441" y="218"/>
                  </a:lnTo>
                  <a:lnTo>
                    <a:pt x="453" y="216"/>
                  </a:lnTo>
                  <a:lnTo>
                    <a:pt x="458" y="216"/>
                  </a:lnTo>
                  <a:lnTo>
                    <a:pt x="469" y="216"/>
                  </a:lnTo>
                  <a:lnTo>
                    <a:pt x="480" y="216"/>
                  </a:lnTo>
                  <a:lnTo>
                    <a:pt x="494" y="216"/>
                  </a:lnTo>
                  <a:lnTo>
                    <a:pt x="511" y="216"/>
                  </a:lnTo>
                  <a:lnTo>
                    <a:pt x="530" y="216"/>
                  </a:lnTo>
                  <a:lnTo>
                    <a:pt x="549" y="217"/>
                  </a:lnTo>
                  <a:lnTo>
                    <a:pt x="570" y="217"/>
                  </a:lnTo>
                  <a:lnTo>
                    <a:pt x="548" y="209"/>
                  </a:lnTo>
                  <a:lnTo>
                    <a:pt x="526" y="197"/>
                  </a:lnTo>
                  <a:lnTo>
                    <a:pt x="503" y="182"/>
                  </a:lnTo>
                  <a:lnTo>
                    <a:pt x="481" y="163"/>
                  </a:lnTo>
                  <a:lnTo>
                    <a:pt x="458" y="140"/>
                  </a:lnTo>
                  <a:lnTo>
                    <a:pt x="437" y="111"/>
                  </a:lnTo>
                  <a:lnTo>
                    <a:pt x="416" y="76"/>
                  </a:lnTo>
                  <a:lnTo>
                    <a:pt x="395" y="36"/>
                  </a:lnTo>
                  <a:lnTo>
                    <a:pt x="389" y="24"/>
                  </a:lnTo>
                  <a:lnTo>
                    <a:pt x="385" y="16"/>
                  </a:lnTo>
                  <a:lnTo>
                    <a:pt x="381" y="8"/>
                  </a:lnTo>
                  <a:lnTo>
                    <a:pt x="377" y="0"/>
                  </a:lnTo>
                  <a:lnTo>
                    <a:pt x="373" y="3"/>
                  </a:lnTo>
                  <a:lnTo>
                    <a:pt x="369" y="6"/>
                  </a:lnTo>
                  <a:lnTo>
                    <a:pt x="364" y="8"/>
                  </a:lnTo>
                  <a:lnTo>
                    <a:pt x="358" y="12"/>
                  </a:lnTo>
                  <a:lnTo>
                    <a:pt x="352" y="15"/>
                  </a:lnTo>
                  <a:lnTo>
                    <a:pt x="347" y="19"/>
                  </a:lnTo>
                  <a:lnTo>
                    <a:pt x="341" y="22"/>
                  </a:lnTo>
                  <a:lnTo>
                    <a:pt x="336" y="26"/>
                  </a:lnTo>
                  <a:lnTo>
                    <a:pt x="340" y="44"/>
                  </a:lnTo>
                  <a:lnTo>
                    <a:pt x="343" y="58"/>
                  </a:lnTo>
                  <a:lnTo>
                    <a:pt x="345" y="68"/>
                  </a:lnTo>
                  <a:lnTo>
                    <a:pt x="345" y="75"/>
                  </a:lnTo>
                  <a:lnTo>
                    <a:pt x="340" y="85"/>
                  </a:lnTo>
                  <a:lnTo>
                    <a:pt x="331" y="98"/>
                  </a:lnTo>
                  <a:lnTo>
                    <a:pt x="319" y="112"/>
                  </a:lnTo>
                  <a:lnTo>
                    <a:pt x="305" y="126"/>
                  </a:lnTo>
                  <a:lnTo>
                    <a:pt x="291" y="138"/>
                  </a:lnTo>
                  <a:lnTo>
                    <a:pt x="279" y="150"/>
                  </a:lnTo>
                  <a:lnTo>
                    <a:pt x="266" y="158"/>
                  </a:lnTo>
                  <a:lnTo>
                    <a:pt x="254" y="162"/>
                  </a:lnTo>
                  <a:lnTo>
                    <a:pt x="245" y="156"/>
                  </a:lnTo>
                  <a:lnTo>
                    <a:pt x="241" y="138"/>
                  </a:lnTo>
                  <a:lnTo>
                    <a:pt x="239" y="113"/>
                  </a:lnTo>
                  <a:lnTo>
                    <a:pt x="237" y="82"/>
                  </a:lnTo>
                  <a:lnTo>
                    <a:pt x="233" y="84"/>
                  </a:lnTo>
                  <a:lnTo>
                    <a:pt x="227" y="88"/>
                  </a:lnTo>
                  <a:lnTo>
                    <a:pt x="220" y="91"/>
                  </a:lnTo>
                  <a:lnTo>
                    <a:pt x="214" y="95"/>
                  </a:lnTo>
                  <a:lnTo>
                    <a:pt x="207" y="98"/>
                  </a:lnTo>
                  <a:lnTo>
                    <a:pt x="200" y="102"/>
                  </a:lnTo>
                  <a:lnTo>
                    <a:pt x="193" y="105"/>
                  </a:lnTo>
                  <a:lnTo>
                    <a:pt x="188" y="109"/>
                  </a:lnTo>
                  <a:lnTo>
                    <a:pt x="182" y="127"/>
                  </a:lnTo>
                  <a:lnTo>
                    <a:pt x="176" y="143"/>
                  </a:lnTo>
                  <a:lnTo>
                    <a:pt x="169" y="155"/>
                  </a:lnTo>
                  <a:lnTo>
                    <a:pt x="163" y="162"/>
                  </a:lnTo>
                  <a:lnTo>
                    <a:pt x="153" y="168"/>
                  </a:lnTo>
                  <a:lnTo>
                    <a:pt x="143" y="175"/>
                  </a:lnTo>
                  <a:lnTo>
                    <a:pt x="131" y="181"/>
                  </a:lnTo>
                  <a:lnTo>
                    <a:pt x="120" y="185"/>
                  </a:lnTo>
                  <a:lnTo>
                    <a:pt x="107" y="187"/>
                  </a:lnTo>
                  <a:lnTo>
                    <a:pt x="97" y="187"/>
                  </a:lnTo>
                  <a:lnTo>
                    <a:pt x="86" y="185"/>
                  </a:lnTo>
                  <a:lnTo>
                    <a:pt x="78" y="179"/>
                  </a:lnTo>
                  <a:lnTo>
                    <a:pt x="77" y="178"/>
                  </a:lnTo>
                  <a:lnTo>
                    <a:pt x="75" y="178"/>
                  </a:lnTo>
                  <a:lnTo>
                    <a:pt x="74" y="179"/>
                  </a:lnTo>
                  <a:lnTo>
                    <a:pt x="71" y="178"/>
                  </a:lnTo>
                  <a:lnTo>
                    <a:pt x="56" y="187"/>
                  </a:lnTo>
                  <a:lnTo>
                    <a:pt x="44" y="195"/>
                  </a:lnTo>
                  <a:lnTo>
                    <a:pt x="32" y="203"/>
                  </a:lnTo>
                  <a:lnTo>
                    <a:pt x="22" y="210"/>
                  </a:lnTo>
                  <a:lnTo>
                    <a:pt x="14" y="216"/>
                  </a:lnTo>
                  <a:lnTo>
                    <a:pt x="8" y="219"/>
                  </a:lnTo>
                  <a:lnTo>
                    <a:pt x="4" y="223"/>
                  </a:lnTo>
                  <a:lnTo>
                    <a:pt x="2" y="224"/>
                  </a:lnTo>
                  <a:lnTo>
                    <a:pt x="0" y="225"/>
                  </a:lnTo>
                  <a:lnTo>
                    <a:pt x="0" y="227"/>
                  </a:lnTo>
                  <a:lnTo>
                    <a:pt x="3" y="231"/>
                  </a:lnTo>
                  <a:lnTo>
                    <a:pt x="8" y="233"/>
                  </a:lnTo>
                  <a:lnTo>
                    <a:pt x="14" y="236"/>
                  </a:lnTo>
                  <a:lnTo>
                    <a:pt x="19" y="240"/>
                  </a:lnTo>
                  <a:lnTo>
                    <a:pt x="24" y="243"/>
                  </a:lnTo>
                  <a:lnTo>
                    <a:pt x="27" y="247"/>
                  </a:lnTo>
                  <a:close/>
                </a:path>
              </a:pathLst>
            </a:custGeom>
            <a:solidFill>
              <a:srgbClr val="7FB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0" name="Freeform 51"/>
            <p:cNvSpPr>
              <a:spLocks/>
            </p:cNvSpPr>
            <p:nvPr/>
          </p:nvSpPr>
          <p:spPr bwMode="auto">
            <a:xfrm>
              <a:off x="718" y="515"/>
              <a:ext cx="28" cy="61"/>
            </a:xfrm>
            <a:custGeom>
              <a:avLst/>
              <a:gdLst>
                <a:gd name="T0" fmla="*/ 55 w 55"/>
                <a:gd name="T1" fmla="*/ 111 h 122"/>
                <a:gd name="T2" fmla="*/ 53 w 55"/>
                <a:gd name="T3" fmla="*/ 105 h 122"/>
                <a:gd name="T4" fmla="*/ 47 w 55"/>
                <a:gd name="T5" fmla="*/ 91 h 122"/>
                <a:gd name="T6" fmla="*/ 42 w 55"/>
                <a:gd name="T7" fmla="*/ 76 h 122"/>
                <a:gd name="T8" fmla="*/ 40 w 55"/>
                <a:gd name="T9" fmla="*/ 66 h 122"/>
                <a:gd name="T10" fmla="*/ 39 w 55"/>
                <a:gd name="T11" fmla="*/ 52 h 122"/>
                <a:gd name="T12" fmla="*/ 35 w 55"/>
                <a:gd name="T13" fmla="*/ 29 h 122"/>
                <a:gd name="T14" fmla="*/ 32 w 55"/>
                <a:gd name="T15" fmla="*/ 10 h 122"/>
                <a:gd name="T16" fmla="*/ 31 w 55"/>
                <a:gd name="T17" fmla="*/ 0 h 122"/>
                <a:gd name="T18" fmla="*/ 31 w 55"/>
                <a:gd name="T19" fmla="*/ 6 h 122"/>
                <a:gd name="T20" fmla="*/ 30 w 55"/>
                <a:gd name="T21" fmla="*/ 21 h 122"/>
                <a:gd name="T22" fmla="*/ 26 w 55"/>
                <a:gd name="T23" fmla="*/ 40 h 122"/>
                <a:gd name="T24" fmla="*/ 20 w 55"/>
                <a:gd name="T25" fmla="*/ 55 h 122"/>
                <a:gd name="T26" fmla="*/ 17 w 55"/>
                <a:gd name="T27" fmla="*/ 65 h 122"/>
                <a:gd name="T28" fmla="*/ 18 w 55"/>
                <a:gd name="T29" fmla="*/ 74 h 122"/>
                <a:gd name="T30" fmla="*/ 20 w 55"/>
                <a:gd name="T31" fmla="*/ 81 h 122"/>
                <a:gd name="T32" fmla="*/ 22 w 55"/>
                <a:gd name="T33" fmla="*/ 83 h 122"/>
                <a:gd name="T34" fmla="*/ 20 w 55"/>
                <a:gd name="T35" fmla="*/ 89 h 122"/>
                <a:gd name="T36" fmla="*/ 17 w 55"/>
                <a:gd name="T37" fmla="*/ 101 h 122"/>
                <a:gd name="T38" fmla="*/ 10 w 55"/>
                <a:gd name="T39" fmla="*/ 113 h 122"/>
                <a:gd name="T40" fmla="*/ 1 w 55"/>
                <a:gd name="T41" fmla="*/ 121 h 122"/>
                <a:gd name="T42" fmla="*/ 0 w 55"/>
                <a:gd name="T43" fmla="*/ 122 h 122"/>
                <a:gd name="T44" fmla="*/ 3 w 55"/>
                <a:gd name="T45" fmla="*/ 121 h 122"/>
                <a:gd name="T46" fmla="*/ 12 w 55"/>
                <a:gd name="T47" fmla="*/ 120 h 122"/>
                <a:gd name="T48" fmla="*/ 23 w 55"/>
                <a:gd name="T49" fmla="*/ 118 h 122"/>
                <a:gd name="T50" fmla="*/ 34 w 55"/>
                <a:gd name="T51" fmla="*/ 116 h 122"/>
                <a:gd name="T52" fmla="*/ 45 w 55"/>
                <a:gd name="T53" fmla="*/ 113 h 122"/>
                <a:gd name="T54" fmla="*/ 52 w 55"/>
                <a:gd name="T55" fmla="*/ 112 h 122"/>
                <a:gd name="T56" fmla="*/ 55 w 55"/>
                <a:gd name="T57" fmla="*/ 111 h 122"/>
                <a:gd name="T58" fmla="*/ 0 w 55"/>
                <a:gd name="T59" fmla="*/ 0 h 122"/>
                <a:gd name="T60" fmla="*/ 55 w 55"/>
                <a:gd name="T61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T58" t="T59" r="T60" b="T61"/>
              <a:pathLst>
                <a:path w="55" h="122">
                  <a:moveTo>
                    <a:pt x="55" y="111"/>
                  </a:moveTo>
                  <a:lnTo>
                    <a:pt x="53" y="105"/>
                  </a:lnTo>
                  <a:lnTo>
                    <a:pt x="47" y="91"/>
                  </a:lnTo>
                  <a:lnTo>
                    <a:pt x="42" y="76"/>
                  </a:lnTo>
                  <a:lnTo>
                    <a:pt x="40" y="66"/>
                  </a:lnTo>
                  <a:lnTo>
                    <a:pt x="39" y="52"/>
                  </a:lnTo>
                  <a:lnTo>
                    <a:pt x="35" y="29"/>
                  </a:lnTo>
                  <a:lnTo>
                    <a:pt x="32" y="10"/>
                  </a:lnTo>
                  <a:lnTo>
                    <a:pt x="31" y="0"/>
                  </a:lnTo>
                  <a:lnTo>
                    <a:pt x="31" y="6"/>
                  </a:lnTo>
                  <a:lnTo>
                    <a:pt x="30" y="21"/>
                  </a:lnTo>
                  <a:lnTo>
                    <a:pt x="26" y="40"/>
                  </a:lnTo>
                  <a:lnTo>
                    <a:pt x="20" y="55"/>
                  </a:lnTo>
                  <a:lnTo>
                    <a:pt x="17" y="65"/>
                  </a:lnTo>
                  <a:lnTo>
                    <a:pt x="18" y="74"/>
                  </a:lnTo>
                  <a:lnTo>
                    <a:pt x="20" y="81"/>
                  </a:lnTo>
                  <a:lnTo>
                    <a:pt x="22" y="83"/>
                  </a:lnTo>
                  <a:lnTo>
                    <a:pt x="20" y="89"/>
                  </a:lnTo>
                  <a:lnTo>
                    <a:pt x="17" y="101"/>
                  </a:lnTo>
                  <a:lnTo>
                    <a:pt x="10" y="113"/>
                  </a:lnTo>
                  <a:lnTo>
                    <a:pt x="1" y="121"/>
                  </a:lnTo>
                  <a:lnTo>
                    <a:pt x="0" y="122"/>
                  </a:lnTo>
                  <a:lnTo>
                    <a:pt x="3" y="121"/>
                  </a:lnTo>
                  <a:lnTo>
                    <a:pt x="12" y="120"/>
                  </a:lnTo>
                  <a:lnTo>
                    <a:pt x="23" y="118"/>
                  </a:lnTo>
                  <a:lnTo>
                    <a:pt x="34" y="116"/>
                  </a:lnTo>
                  <a:lnTo>
                    <a:pt x="45" y="113"/>
                  </a:lnTo>
                  <a:lnTo>
                    <a:pt x="52" y="112"/>
                  </a:lnTo>
                  <a:lnTo>
                    <a:pt x="55" y="1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1" name="Freeform 52"/>
            <p:cNvSpPr>
              <a:spLocks/>
            </p:cNvSpPr>
            <p:nvPr/>
          </p:nvSpPr>
          <p:spPr bwMode="auto">
            <a:xfrm>
              <a:off x="759" y="566"/>
              <a:ext cx="301" cy="112"/>
            </a:xfrm>
            <a:custGeom>
              <a:avLst/>
              <a:gdLst>
                <a:gd name="T0" fmla="*/ 583 w 601"/>
                <a:gd name="T1" fmla="*/ 25 h 223"/>
                <a:gd name="T2" fmla="*/ 570 w 601"/>
                <a:gd name="T3" fmla="*/ 11 h 223"/>
                <a:gd name="T4" fmla="*/ 561 w 601"/>
                <a:gd name="T5" fmla="*/ 14 h 223"/>
                <a:gd name="T6" fmla="*/ 556 w 601"/>
                <a:gd name="T7" fmla="*/ 41 h 223"/>
                <a:gd name="T8" fmla="*/ 542 w 601"/>
                <a:gd name="T9" fmla="*/ 58 h 223"/>
                <a:gd name="T10" fmla="*/ 511 w 601"/>
                <a:gd name="T11" fmla="*/ 71 h 223"/>
                <a:gd name="T12" fmla="*/ 462 w 601"/>
                <a:gd name="T13" fmla="*/ 87 h 223"/>
                <a:gd name="T14" fmla="*/ 403 w 601"/>
                <a:gd name="T15" fmla="*/ 106 h 223"/>
                <a:gd name="T16" fmla="*/ 339 w 601"/>
                <a:gd name="T17" fmla="*/ 124 h 223"/>
                <a:gd name="T18" fmla="*/ 282 w 601"/>
                <a:gd name="T19" fmla="*/ 140 h 223"/>
                <a:gd name="T20" fmla="*/ 235 w 601"/>
                <a:gd name="T21" fmla="*/ 153 h 223"/>
                <a:gd name="T22" fmla="*/ 206 w 601"/>
                <a:gd name="T23" fmla="*/ 160 h 223"/>
                <a:gd name="T24" fmla="*/ 195 w 601"/>
                <a:gd name="T25" fmla="*/ 159 h 223"/>
                <a:gd name="T26" fmla="*/ 180 w 601"/>
                <a:gd name="T27" fmla="*/ 146 h 223"/>
                <a:gd name="T28" fmla="*/ 161 w 601"/>
                <a:gd name="T29" fmla="*/ 129 h 223"/>
                <a:gd name="T30" fmla="*/ 146 w 601"/>
                <a:gd name="T31" fmla="*/ 116 h 223"/>
                <a:gd name="T32" fmla="*/ 140 w 601"/>
                <a:gd name="T33" fmla="*/ 116 h 223"/>
                <a:gd name="T34" fmla="*/ 149 w 601"/>
                <a:gd name="T35" fmla="*/ 127 h 223"/>
                <a:gd name="T36" fmla="*/ 162 w 601"/>
                <a:gd name="T37" fmla="*/ 143 h 223"/>
                <a:gd name="T38" fmla="*/ 165 w 601"/>
                <a:gd name="T39" fmla="*/ 157 h 223"/>
                <a:gd name="T40" fmla="*/ 149 w 601"/>
                <a:gd name="T41" fmla="*/ 164 h 223"/>
                <a:gd name="T42" fmla="*/ 129 w 601"/>
                <a:gd name="T43" fmla="*/ 164 h 223"/>
                <a:gd name="T44" fmla="*/ 108 w 601"/>
                <a:gd name="T45" fmla="*/ 158 h 223"/>
                <a:gd name="T46" fmla="*/ 88 w 601"/>
                <a:gd name="T47" fmla="*/ 147 h 223"/>
                <a:gd name="T48" fmla="*/ 73 w 601"/>
                <a:gd name="T49" fmla="*/ 137 h 223"/>
                <a:gd name="T50" fmla="*/ 57 w 601"/>
                <a:gd name="T51" fmla="*/ 143 h 223"/>
                <a:gd name="T52" fmla="*/ 41 w 601"/>
                <a:gd name="T53" fmla="*/ 159 h 223"/>
                <a:gd name="T54" fmla="*/ 27 w 601"/>
                <a:gd name="T55" fmla="*/ 174 h 223"/>
                <a:gd name="T56" fmla="*/ 12 w 601"/>
                <a:gd name="T57" fmla="*/ 187 h 223"/>
                <a:gd name="T58" fmla="*/ 3 w 601"/>
                <a:gd name="T59" fmla="*/ 211 h 223"/>
                <a:gd name="T60" fmla="*/ 21 w 601"/>
                <a:gd name="T61" fmla="*/ 223 h 223"/>
                <a:gd name="T62" fmla="*/ 21 w 601"/>
                <a:gd name="T63" fmla="*/ 208 h 223"/>
                <a:gd name="T64" fmla="*/ 26 w 601"/>
                <a:gd name="T65" fmla="*/ 192 h 223"/>
                <a:gd name="T66" fmla="*/ 36 w 601"/>
                <a:gd name="T67" fmla="*/ 188 h 223"/>
                <a:gd name="T68" fmla="*/ 51 w 601"/>
                <a:gd name="T69" fmla="*/ 177 h 223"/>
                <a:gd name="T70" fmla="*/ 66 w 601"/>
                <a:gd name="T71" fmla="*/ 170 h 223"/>
                <a:gd name="T72" fmla="*/ 76 w 601"/>
                <a:gd name="T73" fmla="*/ 170 h 223"/>
                <a:gd name="T74" fmla="*/ 84 w 601"/>
                <a:gd name="T75" fmla="*/ 177 h 223"/>
                <a:gd name="T76" fmla="*/ 102 w 601"/>
                <a:gd name="T77" fmla="*/ 185 h 223"/>
                <a:gd name="T78" fmla="*/ 123 w 601"/>
                <a:gd name="T79" fmla="*/ 195 h 223"/>
                <a:gd name="T80" fmla="*/ 140 w 601"/>
                <a:gd name="T81" fmla="*/ 207 h 223"/>
                <a:gd name="T82" fmla="*/ 159 w 601"/>
                <a:gd name="T83" fmla="*/ 214 h 223"/>
                <a:gd name="T84" fmla="*/ 184 w 601"/>
                <a:gd name="T85" fmla="*/ 210 h 223"/>
                <a:gd name="T86" fmla="*/ 212 w 601"/>
                <a:gd name="T87" fmla="*/ 200 h 223"/>
                <a:gd name="T88" fmla="*/ 235 w 601"/>
                <a:gd name="T89" fmla="*/ 195 h 223"/>
                <a:gd name="T90" fmla="*/ 257 w 601"/>
                <a:gd name="T91" fmla="*/ 191 h 223"/>
                <a:gd name="T92" fmla="*/ 298 w 601"/>
                <a:gd name="T93" fmla="*/ 184 h 223"/>
                <a:gd name="T94" fmla="*/ 352 w 601"/>
                <a:gd name="T95" fmla="*/ 173 h 223"/>
                <a:gd name="T96" fmla="*/ 413 w 601"/>
                <a:gd name="T97" fmla="*/ 160 h 223"/>
                <a:gd name="T98" fmla="*/ 474 w 601"/>
                <a:gd name="T99" fmla="*/ 145 h 223"/>
                <a:gd name="T100" fmla="*/ 528 w 601"/>
                <a:gd name="T101" fmla="*/ 130 h 223"/>
                <a:gd name="T102" fmla="*/ 570 w 601"/>
                <a:gd name="T103" fmla="*/ 116 h 223"/>
                <a:gd name="T104" fmla="*/ 592 w 601"/>
                <a:gd name="T105" fmla="*/ 105 h 223"/>
                <a:gd name="T106" fmla="*/ 598 w 601"/>
                <a:gd name="T107" fmla="*/ 56 h 223"/>
                <a:gd name="T108" fmla="*/ 584 w 601"/>
                <a:gd name="T109" fmla="*/ 28 h 223"/>
                <a:gd name="T110" fmla="*/ 0 w 601"/>
                <a:gd name="T111" fmla="*/ 0 h 223"/>
                <a:gd name="T112" fmla="*/ 601 w 601"/>
                <a:gd name="T113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T110" t="T111" r="T112" b="T113"/>
              <a:pathLst>
                <a:path w="601" h="223">
                  <a:moveTo>
                    <a:pt x="584" y="28"/>
                  </a:moveTo>
                  <a:lnTo>
                    <a:pt x="583" y="25"/>
                  </a:lnTo>
                  <a:lnTo>
                    <a:pt x="577" y="19"/>
                  </a:lnTo>
                  <a:lnTo>
                    <a:pt x="570" y="11"/>
                  </a:lnTo>
                  <a:lnTo>
                    <a:pt x="560" y="0"/>
                  </a:lnTo>
                  <a:lnTo>
                    <a:pt x="561" y="14"/>
                  </a:lnTo>
                  <a:lnTo>
                    <a:pt x="560" y="28"/>
                  </a:lnTo>
                  <a:lnTo>
                    <a:pt x="556" y="41"/>
                  </a:lnTo>
                  <a:lnTo>
                    <a:pt x="549" y="53"/>
                  </a:lnTo>
                  <a:lnTo>
                    <a:pt x="542" y="58"/>
                  </a:lnTo>
                  <a:lnTo>
                    <a:pt x="530" y="64"/>
                  </a:lnTo>
                  <a:lnTo>
                    <a:pt x="511" y="71"/>
                  </a:lnTo>
                  <a:lnTo>
                    <a:pt x="488" y="79"/>
                  </a:lnTo>
                  <a:lnTo>
                    <a:pt x="462" y="87"/>
                  </a:lnTo>
                  <a:lnTo>
                    <a:pt x="433" y="97"/>
                  </a:lnTo>
                  <a:lnTo>
                    <a:pt x="403" y="106"/>
                  </a:lnTo>
                  <a:lnTo>
                    <a:pt x="372" y="115"/>
                  </a:lnTo>
                  <a:lnTo>
                    <a:pt x="339" y="124"/>
                  </a:lnTo>
                  <a:lnTo>
                    <a:pt x="310" y="132"/>
                  </a:lnTo>
                  <a:lnTo>
                    <a:pt x="282" y="140"/>
                  </a:lnTo>
                  <a:lnTo>
                    <a:pt x="255" y="147"/>
                  </a:lnTo>
                  <a:lnTo>
                    <a:pt x="235" y="153"/>
                  </a:lnTo>
                  <a:lnTo>
                    <a:pt x="217" y="157"/>
                  </a:lnTo>
                  <a:lnTo>
                    <a:pt x="206" y="160"/>
                  </a:lnTo>
                  <a:lnTo>
                    <a:pt x="200" y="161"/>
                  </a:lnTo>
                  <a:lnTo>
                    <a:pt x="195" y="159"/>
                  </a:lnTo>
                  <a:lnTo>
                    <a:pt x="189" y="154"/>
                  </a:lnTo>
                  <a:lnTo>
                    <a:pt x="180" y="146"/>
                  </a:lnTo>
                  <a:lnTo>
                    <a:pt x="171" y="137"/>
                  </a:lnTo>
                  <a:lnTo>
                    <a:pt x="161" y="129"/>
                  </a:lnTo>
                  <a:lnTo>
                    <a:pt x="153" y="121"/>
                  </a:lnTo>
                  <a:lnTo>
                    <a:pt x="146" y="116"/>
                  </a:lnTo>
                  <a:lnTo>
                    <a:pt x="141" y="114"/>
                  </a:lnTo>
                  <a:lnTo>
                    <a:pt x="140" y="116"/>
                  </a:lnTo>
                  <a:lnTo>
                    <a:pt x="144" y="121"/>
                  </a:lnTo>
                  <a:lnTo>
                    <a:pt x="149" y="127"/>
                  </a:lnTo>
                  <a:lnTo>
                    <a:pt x="156" y="135"/>
                  </a:lnTo>
                  <a:lnTo>
                    <a:pt x="162" y="143"/>
                  </a:lnTo>
                  <a:lnTo>
                    <a:pt x="165" y="150"/>
                  </a:lnTo>
                  <a:lnTo>
                    <a:pt x="165" y="157"/>
                  </a:lnTo>
                  <a:lnTo>
                    <a:pt x="160" y="161"/>
                  </a:lnTo>
                  <a:lnTo>
                    <a:pt x="149" y="164"/>
                  </a:lnTo>
                  <a:lnTo>
                    <a:pt x="139" y="165"/>
                  </a:lnTo>
                  <a:lnTo>
                    <a:pt x="129" y="164"/>
                  </a:lnTo>
                  <a:lnTo>
                    <a:pt x="118" y="161"/>
                  </a:lnTo>
                  <a:lnTo>
                    <a:pt x="108" y="158"/>
                  </a:lnTo>
                  <a:lnTo>
                    <a:pt x="97" y="153"/>
                  </a:lnTo>
                  <a:lnTo>
                    <a:pt x="88" y="147"/>
                  </a:lnTo>
                  <a:lnTo>
                    <a:pt x="80" y="140"/>
                  </a:lnTo>
                  <a:lnTo>
                    <a:pt x="73" y="137"/>
                  </a:lnTo>
                  <a:lnTo>
                    <a:pt x="65" y="138"/>
                  </a:lnTo>
                  <a:lnTo>
                    <a:pt x="57" y="143"/>
                  </a:lnTo>
                  <a:lnTo>
                    <a:pt x="49" y="150"/>
                  </a:lnTo>
                  <a:lnTo>
                    <a:pt x="41" y="159"/>
                  </a:lnTo>
                  <a:lnTo>
                    <a:pt x="34" y="167"/>
                  </a:lnTo>
                  <a:lnTo>
                    <a:pt x="27" y="174"/>
                  </a:lnTo>
                  <a:lnTo>
                    <a:pt x="21" y="178"/>
                  </a:lnTo>
                  <a:lnTo>
                    <a:pt x="12" y="187"/>
                  </a:lnTo>
                  <a:lnTo>
                    <a:pt x="6" y="198"/>
                  </a:lnTo>
                  <a:lnTo>
                    <a:pt x="3" y="211"/>
                  </a:lnTo>
                  <a:lnTo>
                    <a:pt x="0" y="221"/>
                  </a:lnTo>
                  <a:lnTo>
                    <a:pt x="21" y="223"/>
                  </a:lnTo>
                  <a:lnTo>
                    <a:pt x="21" y="219"/>
                  </a:lnTo>
                  <a:lnTo>
                    <a:pt x="21" y="208"/>
                  </a:lnTo>
                  <a:lnTo>
                    <a:pt x="23" y="198"/>
                  </a:lnTo>
                  <a:lnTo>
                    <a:pt x="26" y="192"/>
                  </a:lnTo>
                  <a:lnTo>
                    <a:pt x="31" y="191"/>
                  </a:lnTo>
                  <a:lnTo>
                    <a:pt x="36" y="188"/>
                  </a:lnTo>
                  <a:lnTo>
                    <a:pt x="44" y="183"/>
                  </a:lnTo>
                  <a:lnTo>
                    <a:pt x="51" y="177"/>
                  </a:lnTo>
                  <a:lnTo>
                    <a:pt x="59" y="174"/>
                  </a:lnTo>
                  <a:lnTo>
                    <a:pt x="66" y="170"/>
                  </a:lnTo>
                  <a:lnTo>
                    <a:pt x="72" y="169"/>
                  </a:lnTo>
                  <a:lnTo>
                    <a:pt x="76" y="170"/>
                  </a:lnTo>
                  <a:lnTo>
                    <a:pt x="78" y="174"/>
                  </a:lnTo>
                  <a:lnTo>
                    <a:pt x="84" y="177"/>
                  </a:lnTo>
                  <a:lnTo>
                    <a:pt x="92" y="181"/>
                  </a:lnTo>
                  <a:lnTo>
                    <a:pt x="102" y="185"/>
                  </a:lnTo>
                  <a:lnTo>
                    <a:pt x="112" y="190"/>
                  </a:lnTo>
                  <a:lnTo>
                    <a:pt x="123" y="195"/>
                  </a:lnTo>
                  <a:lnTo>
                    <a:pt x="132" y="200"/>
                  </a:lnTo>
                  <a:lnTo>
                    <a:pt x="140" y="207"/>
                  </a:lnTo>
                  <a:lnTo>
                    <a:pt x="148" y="213"/>
                  </a:lnTo>
                  <a:lnTo>
                    <a:pt x="159" y="214"/>
                  </a:lnTo>
                  <a:lnTo>
                    <a:pt x="170" y="213"/>
                  </a:lnTo>
                  <a:lnTo>
                    <a:pt x="184" y="210"/>
                  </a:lnTo>
                  <a:lnTo>
                    <a:pt x="198" y="205"/>
                  </a:lnTo>
                  <a:lnTo>
                    <a:pt x="212" y="200"/>
                  </a:lnTo>
                  <a:lnTo>
                    <a:pt x="223" y="197"/>
                  </a:lnTo>
                  <a:lnTo>
                    <a:pt x="235" y="195"/>
                  </a:lnTo>
                  <a:lnTo>
                    <a:pt x="243" y="193"/>
                  </a:lnTo>
                  <a:lnTo>
                    <a:pt x="257" y="191"/>
                  </a:lnTo>
                  <a:lnTo>
                    <a:pt x="275" y="188"/>
                  </a:lnTo>
                  <a:lnTo>
                    <a:pt x="298" y="184"/>
                  </a:lnTo>
                  <a:lnTo>
                    <a:pt x="323" y="178"/>
                  </a:lnTo>
                  <a:lnTo>
                    <a:pt x="352" y="173"/>
                  </a:lnTo>
                  <a:lnTo>
                    <a:pt x="382" y="167"/>
                  </a:lnTo>
                  <a:lnTo>
                    <a:pt x="413" y="160"/>
                  </a:lnTo>
                  <a:lnTo>
                    <a:pt x="444" y="152"/>
                  </a:lnTo>
                  <a:lnTo>
                    <a:pt x="474" y="145"/>
                  </a:lnTo>
                  <a:lnTo>
                    <a:pt x="503" y="138"/>
                  </a:lnTo>
                  <a:lnTo>
                    <a:pt x="528" y="130"/>
                  </a:lnTo>
                  <a:lnTo>
                    <a:pt x="551" y="123"/>
                  </a:lnTo>
                  <a:lnTo>
                    <a:pt x="570" y="116"/>
                  </a:lnTo>
                  <a:lnTo>
                    <a:pt x="584" y="111"/>
                  </a:lnTo>
                  <a:lnTo>
                    <a:pt x="592" y="105"/>
                  </a:lnTo>
                  <a:lnTo>
                    <a:pt x="601" y="82"/>
                  </a:lnTo>
                  <a:lnTo>
                    <a:pt x="598" y="56"/>
                  </a:lnTo>
                  <a:lnTo>
                    <a:pt x="588" y="36"/>
                  </a:lnTo>
                  <a:lnTo>
                    <a:pt x="584" y="28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2" name="Freeform 53"/>
            <p:cNvSpPr>
              <a:spLocks/>
            </p:cNvSpPr>
            <p:nvPr/>
          </p:nvSpPr>
          <p:spPr bwMode="auto">
            <a:xfrm>
              <a:off x="723" y="611"/>
              <a:ext cx="59" cy="60"/>
            </a:xfrm>
            <a:custGeom>
              <a:avLst/>
              <a:gdLst>
                <a:gd name="T0" fmla="*/ 97 w 118"/>
                <a:gd name="T1" fmla="*/ 0 h 121"/>
                <a:gd name="T2" fmla="*/ 90 w 118"/>
                <a:gd name="T3" fmla="*/ 4 h 121"/>
                <a:gd name="T4" fmla="*/ 83 w 118"/>
                <a:gd name="T5" fmla="*/ 11 h 121"/>
                <a:gd name="T6" fmla="*/ 75 w 118"/>
                <a:gd name="T7" fmla="*/ 22 h 121"/>
                <a:gd name="T8" fmla="*/ 67 w 118"/>
                <a:gd name="T9" fmla="*/ 32 h 121"/>
                <a:gd name="T10" fmla="*/ 59 w 118"/>
                <a:gd name="T11" fmla="*/ 44 h 121"/>
                <a:gd name="T12" fmla="*/ 51 w 118"/>
                <a:gd name="T13" fmla="*/ 53 h 121"/>
                <a:gd name="T14" fmla="*/ 45 w 118"/>
                <a:gd name="T15" fmla="*/ 61 h 121"/>
                <a:gd name="T16" fmla="*/ 39 w 118"/>
                <a:gd name="T17" fmla="*/ 64 h 121"/>
                <a:gd name="T18" fmla="*/ 36 w 118"/>
                <a:gd name="T19" fmla="*/ 67 h 121"/>
                <a:gd name="T20" fmla="*/ 31 w 118"/>
                <a:gd name="T21" fmla="*/ 72 h 121"/>
                <a:gd name="T22" fmla="*/ 25 w 118"/>
                <a:gd name="T23" fmla="*/ 78 h 121"/>
                <a:gd name="T24" fmla="*/ 20 w 118"/>
                <a:gd name="T25" fmla="*/ 86 h 121"/>
                <a:gd name="T26" fmla="*/ 14 w 118"/>
                <a:gd name="T27" fmla="*/ 94 h 121"/>
                <a:gd name="T28" fmla="*/ 9 w 118"/>
                <a:gd name="T29" fmla="*/ 102 h 121"/>
                <a:gd name="T30" fmla="*/ 4 w 118"/>
                <a:gd name="T31" fmla="*/ 110 h 121"/>
                <a:gd name="T32" fmla="*/ 0 w 118"/>
                <a:gd name="T33" fmla="*/ 116 h 121"/>
                <a:gd name="T34" fmla="*/ 6 w 118"/>
                <a:gd name="T35" fmla="*/ 118 h 121"/>
                <a:gd name="T36" fmla="*/ 13 w 118"/>
                <a:gd name="T37" fmla="*/ 120 h 121"/>
                <a:gd name="T38" fmla="*/ 16 w 118"/>
                <a:gd name="T39" fmla="*/ 121 h 121"/>
                <a:gd name="T40" fmla="*/ 19 w 118"/>
                <a:gd name="T41" fmla="*/ 121 h 121"/>
                <a:gd name="T42" fmla="*/ 62 w 118"/>
                <a:gd name="T43" fmla="*/ 76 h 121"/>
                <a:gd name="T44" fmla="*/ 72 w 118"/>
                <a:gd name="T45" fmla="*/ 62 h 121"/>
                <a:gd name="T46" fmla="*/ 95 w 118"/>
                <a:gd name="T47" fmla="*/ 41 h 121"/>
                <a:gd name="T48" fmla="*/ 118 w 118"/>
                <a:gd name="T49" fmla="*/ 15 h 121"/>
                <a:gd name="T50" fmla="*/ 116 w 118"/>
                <a:gd name="T51" fmla="*/ 11 h 121"/>
                <a:gd name="T52" fmla="*/ 113 w 118"/>
                <a:gd name="T53" fmla="*/ 6 h 121"/>
                <a:gd name="T54" fmla="*/ 106 w 118"/>
                <a:gd name="T55" fmla="*/ 0 h 121"/>
                <a:gd name="T56" fmla="*/ 97 w 118"/>
                <a:gd name="T57" fmla="*/ 0 h 121"/>
                <a:gd name="T58" fmla="*/ 0 w 118"/>
                <a:gd name="T59" fmla="*/ 0 h 121"/>
                <a:gd name="T60" fmla="*/ 118 w 118"/>
                <a:gd name="T61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T58" t="T59" r="T60" b="T61"/>
              <a:pathLst>
                <a:path w="118" h="121">
                  <a:moveTo>
                    <a:pt x="97" y="0"/>
                  </a:moveTo>
                  <a:lnTo>
                    <a:pt x="90" y="4"/>
                  </a:lnTo>
                  <a:lnTo>
                    <a:pt x="83" y="11"/>
                  </a:lnTo>
                  <a:lnTo>
                    <a:pt x="75" y="22"/>
                  </a:lnTo>
                  <a:lnTo>
                    <a:pt x="67" y="32"/>
                  </a:lnTo>
                  <a:lnTo>
                    <a:pt x="59" y="44"/>
                  </a:lnTo>
                  <a:lnTo>
                    <a:pt x="51" y="53"/>
                  </a:lnTo>
                  <a:lnTo>
                    <a:pt x="45" y="61"/>
                  </a:lnTo>
                  <a:lnTo>
                    <a:pt x="39" y="64"/>
                  </a:lnTo>
                  <a:lnTo>
                    <a:pt x="36" y="67"/>
                  </a:lnTo>
                  <a:lnTo>
                    <a:pt x="31" y="72"/>
                  </a:lnTo>
                  <a:lnTo>
                    <a:pt x="25" y="78"/>
                  </a:lnTo>
                  <a:lnTo>
                    <a:pt x="20" y="86"/>
                  </a:lnTo>
                  <a:lnTo>
                    <a:pt x="14" y="94"/>
                  </a:lnTo>
                  <a:lnTo>
                    <a:pt x="9" y="102"/>
                  </a:lnTo>
                  <a:lnTo>
                    <a:pt x="4" y="110"/>
                  </a:lnTo>
                  <a:lnTo>
                    <a:pt x="0" y="116"/>
                  </a:lnTo>
                  <a:lnTo>
                    <a:pt x="6" y="118"/>
                  </a:lnTo>
                  <a:lnTo>
                    <a:pt x="13" y="120"/>
                  </a:lnTo>
                  <a:lnTo>
                    <a:pt x="16" y="121"/>
                  </a:lnTo>
                  <a:lnTo>
                    <a:pt x="19" y="121"/>
                  </a:lnTo>
                  <a:lnTo>
                    <a:pt x="62" y="76"/>
                  </a:lnTo>
                  <a:lnTo>
                    <a:pt x="72" y="62"/>
                  </a:lnTo>
                  <a:lnTo>
                    <a:pt x="95" y="41"/>
                  </a:lnTo>
                  <a:lnTo>
                    <a:pt x="118" y="15"/>
                  </a:lnTo>
                  <a:lnTo>
                    <a:pt x="116" y="11"/>
                  </a:lnTo>
                  <a:lnTo>
                    <a:pt x="113" y="6"/>
                  </a:lnTo>
                  <a:lnTo>
                    <a:pt x="106" y="0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3" name="Freeform 54"/>
            <p:cNvSpPr>
              <a:spLocks/>
            </p:cNvSpPr>
            <p:nvPr/>
          </p:nvSpPr>
          <p:spPr bwMode="auto">
            <a:xfrm>
              <a:off x="695" y="586"/>
              <a:ext cx="74" cy="74"/>
            </a:xfrm>
            <a:custGeom>
              <a:avLst/>
              <a:gdLst>
                <a:gd name="T0" fmla="*/ 37 w 146"/>
                <a:gd name="T1" fmla="*/ 57 h 149"/>
                <a:gd name="T2" fmla="*/ 42 w 146"/>
                <a:gd name="T3" fmla="*/ 55 h 149"/>
                <a:gd name="T4" fmla="*/ 52 w 146"/>
                <a:gd name="T5" fmla="*/ 53 h 149"/>
                <a:gd name="T6" fmla="*/ 62 w 146"/>
                <a:gd name="T7" fmla="*/ 51 h 149"/>
                <a:gd name="T8" fmla="*/ 74 w 146"/>
                <a:gd name="T9" fmla="*/ 48 h 149"/>
                <a:gd name="T10" fmla="*/ 84 w 146"/>
                <a:gd name="T11" fmla="*/ 46 h 149"/>
                <a:gd name="T12" fmla="*/ 93 w 146"/>
                <a:gd name="T13" fmla="*/ 44 h 149"/>
                <a:gd name="T14" fmla="*/ 99 w 146"/>
                <a:gd name="T15" fmla="*/ 42 h 149"/>
                <a:gd name="T16" fmla="*/ 101 w 146"/>
                <a:gd name="T17" fmla="*/ 42 h 149"/>
                <a:gd name="T18" fmla="*/ 129 w 146"/>
                <a:gd name="T19" fmla="*/ 24 h 149"/>
                <a:gd name="T20" fmla="*/ 138 w 146"/>
                <a:gd name="T21" fmla="*/ 14 h 149"/>
                <a:gd name="T22" fmla="*/ 144 w 146"/>
                <a:gd name="T23" fmla="*/ 6 h 149"/>
                <a:gd name="T24" fmla="*/ 146 w 146"/>
                <a:gd name="T25" fmla="*/ 1 h 149"/>
                <a:gd name="T26" fmla="*/ 145 w 146"/>
                <a:gd name="T27" fmla="*/ 0 h 149"/>
                <a:gd name="T28" fmla="*/ 139 w 146"/>
                <a:gd name="T29" fmla="*/ 1 h 149"/>
                <a:gd name="T30" fmla="*/ 135 w 146"/>
                <a:gd name="T31" fmla="*/ 2 h 149"/>
                <a:gd name="T32" fmla="*/ 129 w 146"/>
                <a:gd name="T33" fmla="*/ 4 h 149"/>
                <a:gd name="T34" fmla="*/ 124 w 146"/>
                <a:gd name="T35" fmla="*/ 4 h 149"/>
                <a:gd name="T36" fmla="*/ 120 w 146"/>
                <a:gd name="T37" fmla="*/ 5 h 149"/>
                <a:gd name="T38" fmla="*/ 115 w 146"/>
                <a:gd name="T39" fmla="*/ 6 h 149"/>
                <a:gd name="T40" fmla="*/ 110 w 146"/>
                <a:gd name="T41" fmla="*/ 8 h 149"/>
                <a:gd name="T42" fmla="*/ 107 w 146"/>
                <a:gd name="T43" fmla="*/ 12 h 149"/>
                <a:gd name="T44" fmla="*/ 100 w 146"/>
                <a:gd name="T45" fmla="*/ 15 h 149"/>
                <a:gd name="T46" fmla="*/ 87 w 146"/>
                <a:gd name="T47" fmla="*/ 17 h 149"/>
                <a:gd name="T48" fmla="*/ 72 w 146"/>
                <a:gd name="T49" fmla="*/ 20 h 149"/>
                <a:gd name="T50" fmla="*/ 56 w 146"/>
                <a:gd name="T51" fmla="*/ 21 h 149"/>
                <a:gd name="T52" fmla="*/ 40 w 146"/>
                <a:gd name="T53" fmla="*/ 23 h 149"/>
                <a:gd name="T54" fmla="*/ 27 w 146"/>
                <a:gd name="T55" fmla="*/ 25 h 149"/>
                <a:gd name="T56" fmla="*/ 18 w 146"/>
                <a:gd name="T57" fmla="*/ 29 h 149"/>
                <a:gd name="T58" fmla="*/ 16 w 146"/>
                <a:gd name="T59" fmla="*/ 33 h 149"/>
                <a:gd name="T60" fmla="*/ 14 w 146"/>
                <a:gd name="T61" fmla="*/ 47 h 149"/>
                <a:gd name="T62" fmla="*/ 6 w 146"/>
                <a:gd name="T63" fmla="*/ 65 h 149"/>
                <a:gd name="T64" fmla="*/ 0 w 146"/>
                <a:gd name="T65" fmla="*/ 83 h 149"/>
                <a:gd name="T66" fmla="*/ 2 w 146"/>
                <a:gd name="T67" fmla="*/ 99 h 149"/>
                <a:gd name="T68" fmla="*/ 8 w 146"/>
                <a:gd name="T69" fmla="*/ 111 h 149"/>
                <a:gd name="T70" fmla="*/ 11 w 146"/>
                <a:gd name="T71" fmla="*/ 125 h 149"/>
                <a:gd name="T72" fmla="*/ 14 w 146"/>
                <a:gd name="T73" fmla="*/ 138 h 149"/>
                <a:gd name="T74" fmla="*/ 15 w 146"/>
                <a:gd name="T75" fmla="*/ 149 h 149"/>
                <a:gd name="T76" fmla="*/ 19 w 146"/>
                <a:gd name="T77" fmla="*/ 146 h 149"/>
                <a:gd name="T78" fmla="*/ 23 w 146"/>
                <a:gd name="T79" fmla="*/ 143 h 149"/>
                <a:gd name="T80" fmla="*/ 26 w 146"/>
                <a:gd name="T81" fmla="*/ 139 h 149"/>
                <a:gd name="T82" fmla="*/ 27 w 146"/>
                <a:gd name="T83" fmla="*/ 136 h 149"/>
                <a:gd name="T84" fmla="*/ 27 w 146"/>
                <a:gd name="T85" fmla="*/ 127 h 149"/>
                <a:gd name="T86" fmla="*/ 25 w 146"/>
                <a:gd name="T87" fmla="*/ 113 h 149"/>
                <a:gd name="T88" fmla="*/ 23 w 146"/>
                <a:gd name="T89" fmla="*/ 100 h 149"/>
                <a:gd name="T90" fmla="*/ 24 w 146"/>
                <a:gd name="T91" fmla="*/ 90 h 149"/>
                <a:gd name="T92" fmla="*/ 26 w 146"/>
                <a:gd name="T93" fmla="*/ 81 h 149"/>
                <a:gd name="T94" fmla="*/ 27 w 146"/>
                <a:gd name="T95" fmla="*/ 70 h 149"/>
                <a:gd name="T96" fmla="*/ 31 w 146"/>
                <a:gd name="T97" fmla="*/ 61 h 149"/>
                <a:gd name="T98" fmla="*/ 37 w 146"/>
                <a:gd name="T99" fmla="*/ 57 h 149"/>
                <a:gd name="T100" fmla="*/ 0 w 146"/>
                <a:gd name="T101" fmla="*/ 0 h 149"/>
                <a:gd name="T102" fmla="*/ 146 w 146"/>
                <a:gd name="T103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T100" t="T101" r="T102" b="T103"/>
              <a:pathLst>
                <a:path w="146" h="149">
                  <a:moveTo>
                    <a:pt x="37" y="57"/>
                  </a:moveTo>
                  <a:lnTo>
                    <a:pt x="42" y="55"/>
                  </a:lnTo>
                  <a:lnTo>
                    <a:pt x="52" y="53"/>
                  </a:lnTo>
                  <a:lnTo>
                    <a:pt x="62" y="51"/>
                  </a:lnTo>
                  <a:lnTo>
                    <a:pt x="74" y="48"/>
                  </a:lnTo>
                  <a:lnTo>
                    <a:pt x="84" y="46"/>
                  </a:lnTo>
                  <a:lnTo>
                    <a:pt x="93" y="44"/>
                  </a:lnTo>
                  <a:lnTo>
                    <a:pt x="99" y="42"/>
                  </a:lnTo>
                  <a:lnTo>
                    <a:pt x="101" y="42"/>
                  </a:lnTo>
                  <a:lnTo>
                    <a:pt x="129" y="24"/>
                  </a:lnTo>
                  <a:lnTo>
                    <a:pt x="138" y="14"/>
                  </a:lnTo>
                  <a:lnTo>
                    <a:pt x="144" y="6"/>
                  </a:lnTo>
                  <a:lnTo>
                    <a:pt x="146" y="1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135" y="2"/>
                  </a:lnTo>
                  <a:lnTo>
                    <a:pt x="129" y="4"/>
                  </a:lnTo>
                  <a:lnTo>
                    <a:pt x="124" y="4"/>
                  </a:lnTo>
                  <a:lnTo>
                    <a:pt x="120" y="5"/>
                  </a:lnTo>
                  <a:lnTo>
                    <a:pt x="115" y="6"/>
                  </a:lnTo>
                  <a:lnTo>
                    <a:pt x="110" y="8"/>
                  </a:lnTo>
                  <a:lnTo>
                    <a:pt x="107" y="12"/>
                  </a:lnTo>
                  <a:lnTo>
                    <a:pt x="100" y="15"/>
                  </a:lnTo>
                  <a:lnTo>
                    <a:pt x="87" y="17"/>
                  </a:lnTo>
                  <a:lnTo>
                    <a:pt x="72" y="20"/>
                  </a:lnTo>
                  <a:lnTo>
                    <a:pt x="56" y="21"/>
                  </a:lnTo>
                  <a:lnTo>
                    <a:pt x="40" y="23"/>
                  </a:lnTo>
                  <a:lnTo>
                    <a:pt x="27" y="25"/>
                  </a:lnTo>
                  <a:lnTo>
                    <a:pt x="18" y="29"/>
                  </a:lnTo>
                  <a:lnTo>
                    <a:pt x="16" y="33"/>
                  </a:lnTo>
                  <a:lnTo>
                    <a:pt x="14" y="47"/>
                  </a:lnTo>
                  <a:lnTo>
                    <a:pt x="6" y="65"/>
                  </a:lnTo>
                  <a:lnTo>
                    <a:pt x="0" y="83"/>
                  </a:lnTo>
                  <a:lnTo>
                    <a:pt x="2" y="99"/>
                  </a:lnTo>
                  <a:lnTo>
                    <a:pt x="8" y="111"/>
                  </a:lnTo>
                  <a:lnTo>
                    <a:pt x="11" y="125"/>
                  </a:lnTo>
                  <a:lnTo>
                    <a:pt x="14" y="138"/>
                  </a:lnTo>
                  <a:lnTo>
                    <a:pt x="15" y="149"/>
                  </a:lnTo>
                  <a:lnTo>
                    <a:pt x="19" y="146"/>
                  </a:lnTo>
                  <a:lnTo>
                    <a:pt x="23" y="143"/>
                  </a:lnTo>
                  <a:lnTo>
                    <a:pt x="26" y="139"/>
                  </a:lnTo>
                  <a:lnTo>
                    <a:pt x="27" y="136"/>
                  </a:lnTo>
                  <a:lnTo>
                    <a:pt x="27" y="127"/>
                  </a:lnTo>
                  <a:lnTo>
                    <a:pt x="25" y="113"/>
                  </a:lnTo>
                  <a:lnTo>
                    <a:pt x="23" y="100"/>
                  </a:lnTo>
                  <a:lnTo>
                    <a:pt x="24" y="90"/>
                  </a:lnTo>
                  <a:lnTo>
                    <a:pt x="26" y="81"/>
                  </a:lnTo>
                  <a:lnTo>
                    <a:pt x="27" y="70"/>
                  </a:lnTo>
                  <a:lnTo>
                    <a:pt x="31" y="61"/>
                  </a:lnTo>
                  <a:lnTo>
                    <a:pt x="37" y="57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4" name="Freeform 55"/>
            <p:cNvSpPr>
              <a:spLocks/>
            </p:cNvSpPr>
            <p:nvPr/>
          </p:nvSpPr>
          <p:spPr bwMode="auto">
            <a:xfrm>
              <a:off x="896" y="537"/>
              <a:ext cx="60" cy="51"/>
            </a:xfrm>
            <a:custGeom>
              <a:avLst/>
              <a:gdLst>
                <a:gd name="T0" fmla="*/ 0 w 120"/>
                <a:gd name="T1" fmla="*/ 103 h 103"/>
                <a:gd name="T2" fmla="*/ 1 w 120"/>
                <a:gd name="T3" fmla="*/ 102 h 103"/>
                <a:gd name="T4" fmla="*/ 6 w 120"/>
                <a:gd name="T5" fmla="*/ 99 h 103"/>
                <a:gd name="T6" fmla="*/ 13 w 120"/>
                <a:gd name="T7" fmla="*/ 96 h 103"/>
                <a:gd name="T8" fmla="*/ 21 w 120"/>
                <a:gd name="T9" fmla="*/ 90 h 103"/>
                <a:gd name="T10" fmla="*/ 30 w 120"/>
                <a:gd name="T11" fmla="*/ 86 h 103"/>
                <a:gd name="T12" fmla="*/ 39 w 120"/>
                <a:gd name="T13" fmla="*/ 79 h 103"/>
                <a:gd name="T14" fmla="*/ 47 w 120"/>
                <a:gd name="T15" fmla="*/ 73 h 103"/>
                <a:gd name="T16" fmla="*/ 55 w 120"/>
                <a:gd name="T17" fmla="*/ 67 h 103"/>
                <a:gd name="T18" fmla="*/ 62 w 120"/>
                <a:gd name="T19" fmla="*/ 61 h 103"/>
                <a:gd name="T20" fmla="*/ 69 w 120"/>
                <a:gd name="T21" fmla="*/ 56 h 103"/>
                <a:gd name="T22" fmla="*/ 77 w 120"/>
                <a:gd name="T23" fmla="*/ 49 h 103"/>
                <a:gd name="T24" fmla="*/ 84 w 120"/>
                <a:gd name="T25" fmla="*/ 43 h 103"/>
                <a:gd name="T26" fmla="*/ 91 w 120"/>
                <a:gd name="T27" fmla="*/ 37 h 103"/>
                <a:gd name="T28" fmla="*/ 98 w 120"/>
                <a:gd name="T29" fmla="*/ 33 h 103"/>
                <a:gd name="T30" fmla="*/ 105 w 120"/>
                <a:gd name="T31" fmla="*/ 29 h 103"/>
                <a:gd name="T32" fmla="*/ 112 w 120"/>
                <a:gd name="T33" fmla="*/ 27 h 103"/>
                <a:gd name="T34" fmla="*/ 116 w 120"/>
                <a:gd name="T35" fmla="*/ 27 h 103"/>
                <a:gd name="T36" fmla="*/ 119 w 120"/>
                <a:gd name="T37" fmla="*/ 26 h 103"/>
                <a:gd name="T38" fmla="*/ 120 w 120"/>
                <a:gd name="T39" fmla="*/ 26 h 103"/>
                <a:gd name="T40" fmla="*/ 117 w 120"/>
                <a:gd name="T41" fmla="*/ 23 h 103"/>
                <a:gd name="T42" fmla="*/ 113 w 120"/>
                <a:gd name="T43" fmla="*/ 21 h 103"/>
                <a:gd name="T44" fmla="*/ 106 w 120"/>
                <a:gd name="T45" fmla="*/ 16 h 103"/>
                <a:gd name="T46" fmla="*/ 97 w 120"/>
                <a:gd name="T47" fmla="*/ 10 h 103"/>
                <a:gd name="T48" fmla="*/ 84 w 120"/>
                <a:gd name="T49" fmla="*/ 0 h 103"/>
                <a:gd name="T50" fmla="*/ 68 w 120"/>
                <a:gd name="T51" fmla="*/ 18 h 103"/>
                <a:gd name="T52" fmla="*/ 52 w 120"/>
                <a:gd name="T53" fmla="*/ 35 h 103"/>
                <a:gd name="T54" fmla="*/ 38 w 120"/>
                <a:gd name="T55" fmla="*/ 52 h 103"/>
                <a:gd name="T56" fmla="*/ 25 w 120"/>
                <a:gd name="T57" fmla="*/ 68 h 103"/>
                <a:gd name="T58" fmla="*/ 15 w 120"/>
                <a:gd name="T59" fmla="*/ 82 h 103"/>
                <a:gd name="T60" fmla="*/ 7 w 120"/>
                <a:gd name="T61" fmla="*/ 94 h 103"/>
                <a:gd name="T62" fmla="*/ 2 w 120"/>
                <a:gd name="T63" fmla="*/ 101 h 103"/>
                <a:gd name="T64" fmla="*/ 0 w 120"/>
                <a:gd name="T65" fmla="*/ 103 h 103"/>
                <a:gd name="T66" fmla="*/ 0 w 120"/>
                <a:gd name="T67" fmla="*/ 0 h 103"/>
                <a:gd name="T68" fmla="*/ 120 w 120"/>
                <a:gd name="T6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T66" t="T67" r="T68" b="T69"/>
              <a:pathLst>
                <a:path w="120" h="103">
                  <a:moveTo>
                    <a:pt x="0" y="103"/>
                  </a:moveTo>
                  <a:lnTo>
                    <a:pt x="1" y="102"/>
                  </a:lnTo>
                  <a:lnTo>
                    <a:pt x="6" y="99"/>
                  </a:lnTo>
                  <a:lnTo>
                    <a:pt x="13" y="96"/>
                  </a:lnTo>
                  <a:lnTo>
                    <a:pt x="21" y="90"/>
                  </a:lnTo>
                  <a:lnTo>
                    <a:pt x="30" y="86"/>
                  </a:lnTo>
                  <a:lnTo>
                    <a:pt x="39" y="79"/>
                  </a:lnTo>
                  <a:lnTo>
                    <a:pt x="47" y="73"/>
                  </a:lnTo>
                  <a:lnTo>
                    <a:pt x="55" y="67"/>
                  </a:lnTo>
                  <a:lnTo>
                    <a:pt x="62" y="61"/>
                  </a:lnTo>
                  <a:lnTo>
                    <a:pt x="69" y="56"/>
                  </a:lnTo>
                  <a:lnTo>
                    <a:pt x="77" y="49"/>
                  </a:lnTo>
                  <a:lnTo>
                    <a:pt x="84" y="43"/>
                  </a:lnTo>
                  <a:lnTo>
                    <a:pt x="91" y="37"/>
                  </a:lnTo>
                  <a:lnTo>
                    <a:pt x="98" y="33"/>
                  </a:lnTo>
                  <a:lnTo>
                    <a:pt x="105" y="29"/>
                  </a:lnTo>
                  <a:lnTo>
                    <a:pt x="112" y="27"/>
                  </a:lnTo>
                  <a:lnTo>
                    <a:pt x="116" y="27"/>
                  </a:lnTo>
                  <a:lnTo>
                    <a:pt x="119" y="26"/>
                  </a:lnTo>
                  <a:lnTo>
                    <a:pt x="120" y="26"/>
                  </a:lnTo>
                  <a:lnTo>
                    <a:pt x="117" y="23"/>
                  </a:lnTo>
                  <a:lnTo>
                    <a:pt x="113" y="21"/>
                  </a:lnTo>
                  <a:lnTo>
                    <a:pt x="106" y="16"/>
                  </a:lnTo>
                  <a:lnTo>
                    <a:pt x="97" y="10"/>
                  </a:lnTo>
                  <a:lnTo>
                    <a:pt x="84" y="0"/>
                  </a:lnTo>
                  <a:lnTo>
                    <a:pt x="68" y="18"/>
                  </a:lnTo>
                  <a:lnTo>
                    <a:pt x="52" y="35"/>
                  </a:lnTo>
                  <a:lnTo>
                    <a:pt x="38" y="52"/>
                  </a:lnTo>
                  <a:lnTo>
                    <a:pt x="25" y="68"/>
                  </a:lnTo>
                  <a:lnTo>
                    <a:pt x="15" y="82"/>
                  </a:lnTo>
                  <a:lnTo>
                    <a:pt x="7" y="94"/>
                  </a:lnTo>
                  <a:lnTo>
                    <a:pt x="2" y="101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5" name="Freeform 56"/>
            <p:cNvSpPr>
              <a:spLocks/>
            </p:cNvSpPr>
            <p:nvPr/>
          </p:nvSpPr>
          <p:spPr bwMode="auto">
            <a:xfrm>
              <a:off x="710" y="502"/>
              <a:ext cx="34" cy="76"/>
            </a:xfrm>
            <a:custGeom>
              <a:avLst/>
              <a:gdLst>
                <a:gd name="T0" fmla="*/ 41 w 68"/>
                <a:gd name="T1" fmla="*/ 147 h 152"/>
                <a:gd name="T2" fmla="*/ 68 w 68"/>
                <a:gd name="T3" fmla="*/ 23 h 152"/>
                <a:gd name="T4" fmla="*/ 68 w 68"/>
                <a:gd name="T5" fmla="*/ 15 h 152"/>
                <a:gd name="T6" fmla="*/ 65 w 68"/>
                <a:gd name="T7" fmla="*/ 8 h 152"/>
                <a:gd name="T8" fmla="*/ 61 w 68"/>
                <a:gd name="T9" fmla="*/ 3 h 152"/>
                <a:gd name="T10" fmla="*/ 54 w 68"/>
                <a:gd name="T11" fmla="*/ 0 h 152"/>
                <a:gd name="T12" fmla="*/ 45 w 68"/>
                <a:gd name="T13" fmla="*/ 0 h 152"/>
                <a:gd name="T14" fmla="*/ 38 w 68"/>
                <a:gd name="T15" fmla="*/ 2 h 152"/>
                <a:gd name="T16" fmla="*/ 32 w 68"/>
                <a:gd name="T17" fmla="*/ 8 h 152"/>
                <a:gd name="T18" fmla="*/ 30 w 68"/>
                <a:gd name="T19" fmla="*/ 15 h 152"/>
                <a:gd name="T20" fmla="*/ 0 w 68"/>
                <a:gd name="T21" fmla="*/ 152 h 152"/>
                <a:gd name="T22" fmla="*/ 6 w 68"/>
                <a:gd name="T23" fmla="*/ 152 h 152"/>
                <a:gd name="T24" fmla="*/ 10 w 68"/>
                <a:gd name="T25" fmla="*/ 151 h 152"/>
                <a:gd name="T26" fmla="*/ 16 w 68"/>
                <a:gd name="T27" fmla="*/ 151 h 152"/>
                <a:gd name="T28" fmla="*/ 20 w 68"/>
                <a:gd name="T29" fmla="*/ 150 h 152"/>
                <a:gd name="T30" fmla="*/ 26 w 68"/>
                <a:gd name="T31" fmla="*/ 150 h 152"/>
                <a:gd name="T32" fmla="*/ 31 w 68"/>
                <a:gd name="T33" fmla="*/ 149 h 152"/>
                <a:gd name="T34" fmla="*/ 37 w 68"/>
                <a:gd name="T35" fmla="*/ 149 h 152"/>
                <a:gd name="T36" fmla="*/ 41 w 68"/>
                <a:gd name="T37" fmla="*/ 147 h 152"/>
                <a:gd name="T38" fmla="*/ 0 w 68"/>
                <a:gd name="T39" fmla="*/ 0 h 152"/>
                <a:gd name="T40" fmla="*/ 68 w 68"/>
                <a:gd name="T41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T38" t="T39" r="T40" b="T41"/>
              <a:pathLst>
                <a:path w="68" h="152">
                  <a:moveTo>
                    <a:pt x="41" y="147"/>
                  </a:moveTo>
                  <a:lnTo>
                    <a:pt x="68" y="23"/>
                  </a:lnTo>
                  <a:lnTo>
                    <a:pt x="68" y="15"/>
                  </a:lnTo>
                  <a:lnTo>
                    <a:pt x="65" y="8"/>
                  </a:lnTo>
                  <a:lnTo>
                    <a:pt x="61" y="3"/>
                  </a:lnTo>
                  <a:lnTo>
                    <a:pt x="54" y="0"/>
                  </a:lnTo>
                  <a:lnTo>
                    <a:pt x="45" y="0"/>
                  </a:lnTo>
                  <a:lnTo>
                    <a:pt x="38" y="2"/>
                  </a:lnTo>
                  <a:lnTo>
                    <a:pt x="32" y="8"/>
                  </a:lnTo>
                  <a:lnTo>
                    <a:pt x="30" y="15"/>
                  </a:lnTo>
                  <a:lnTo>
                    <a:pt x="0" y="152"/>
                  </a:lnTo>
                  <a:lnTo>
                    <a:pt x="6" y="152"/>
                  </a:lnTo>
                  <a:lnTo>
                    <a:pt x="10" y="151"/>
                  </a:lnTo>
                  <a:lnTo>
                    <a:pt x="16" y="151"/>
                  </a:lnTo>
                  <a:lnTo>
                    <a:pt x="20" y="150"/>
                  </a:lnTo>
                  <a:lnTo>
                    <a:pt x="26" y="150"/>
                  </a:lnTo>
                  <a:lnTo>
                    <a:pt x="31" y="149"/>
                  </a:lnTo>
                  <a:lnTo>
                    <a:pt x="37" y="149"/>
                  </a:lnTo>
                  <a:lnTo>
                    <a:pt x="41" y="1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6" name="Freeform 57"/>
            <p:cNvSpPr>
              <a:spLocks/>
            </p:cNvSpPr>
            <p:nvPr/>
          </p:nvSpPr>
          <p:spPr bwMode="auto">
            <a:xfrm>
              <a:off x="714" y="506"/>
              <a:ext cx="26" cy="67"/>
            </a:xfrm>
            <a:custGeom>
              <a:avLst/>
              <a:gdLst>
                <a:gd name="T0" fmla="*/ 31 w 53"/>
                <a:gd name="T1" fmla="*/ 133 h 134"/>
                <a:gd name="T2" fmla="*/ 53 w 53"/>
                <a:gd name="T3" fmla="*/ 23 h 134"/>
                <a:gd name="T4" fmla="*/ 53 w 53"/>
                <a:gd name="T5" fmla="*/ 16 h 134"/>
                <a:gd name="T6" fmla="*/ 50 w 53"/>
                <a:gd name="T7" fmla="*/ 9 h 134"/>
                <a:gd name="T8" fmla="*/ 47 w 53"/>
                <a:gd name="T9" fmla="*/ 4 h 134"/>
                <a:gd name="T10" fmla="*/ 41 w 53"/>
                <a:gd name="T11" fmla="*/ 0 h 134"/>
                <a:gd name="T12" fmla="*/ 35 w 53"/>
                <a:gd name="T13" fmla="*/ 0 h 134"/>
                <a:gd name="T14" fmla="*/ 30 w 53"/>
                <a:gd name="T15" fmla="*/ 2 h 134"/>
                <a:gd name="T16" fmla="*/ 26 w 53"/>
                <a:gd name="T17" fmla="*/ 7 h 134"/>
                <a:gd name="T18" fmla="*/ 24 w 53"/>
                <a:gd name="T19" fmla="*/ 13 h 134"/>
                <a:gd name="T20" fmla="*/ 0 w 53"/>
                <a:gd name="T21" fmla="*/ 134 h 134"/>
                <a:gd name="T22" fmla="*/ 8 w 53"/>
                <a:gd name="T23" fmla="*/ 134 h 134"/>
                <a:gd name="T24" fmla="*/ 16 w 53"/>
                <a:gd name="T25" fmla="*/ 134 h 134"/>
                <a:gd name="T26" fmla="*/ 23 w 53"/>
                <a:gd name="T27" fmla="*/ 134 h 134"/>
                <a:gd name="T28" fmla="*/ 31 w 53"/>
                <a:gd name="T29" fmla="*/ 133 h 134"/>
                <a:gd name="T30" fmla="*/ 0 w 53"/>
                <a:gd name="T31" fmla="*/ 0 h 134"/>
                <a:gd name="T32" fmla="*/ 53 w 53"/>
                <a:gd name="T33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T30" t="T31" r="T32" b="T33"/>
              <a:pathLst>
                <a:path w="53" h="134">
                  <a:moveTo>
                    <a:pt x="31" y="133"/>
                  </a:moveTo>
                  <a:lnTo>
                    <a:pt x="53" y="23"/>
                  </a:lnTo>
                  <a:lnTo>
                    <a:pt x="53" y="16"/>
                  </a:lnTo>
                  <a:lnTo>
                    <a:pt x="50" y="9"/>
                  </a:lnTo>
                  <a:lnTo>
                    <a:pt x="47" y="4"/>
                  </a:lnTo>
                  <a:lnTo>
                    <a:pt x="41" y="0"/>
                  </a:lnTo>
                  <a:lnTo>
                    <a:pt x="35" y="0"/>
                  </a:lnTo>
                  <a:lnTo>
                    <a:pt x="30" y="2"/>
                  </a:lnTo>
                  <a:lnTo>
                    <a:pt x="26" y="7"/>
                  </a:lnTo>
                  <a:lnTo>
                    <a:pt x="24" y="13"/>
                  </a:lnTo>
                  <a:lnTo>
                    <a:pt x="0" y="134"/>
                  </a:lnTo>
                  <a:lnTo>
                    <a:pt x="8" y="134"/>
                  </a:lnTo>
                  <a:lnTo>
                    <a:pt x="16" y="134"/>
                  </a:lnTo>
                  <a:lnTo>
                    <a:pt x="23" y="134"/>
                  </a:lnTo>
                  <a:lnTo>
                    <a:pt x="31" y="133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7" name="Freeform 58"/>
            <p:cNvSpPr>
              <a:spLocks/>
            </p:cNvSpPr>
            <p:nvPr/>
          </p:nvSpPr>
          <p:spPr bwMode="auto">
            <a:xfrm>
              <a:off x="710" y="617"/>
              <a:ext cx="14" cy="40"/>
            </a:xfrm>
            <a:custGeom>
              <a:avLst/>
              <a:gdLst>
                <a:gd name="T0" fmla="*/ 28 w 28"/>
                <a:gd name="T1" fmla="*/ 0 h 81"/>
                <a:gd name="T2" fmla="*/ 7 w 28"/>
                <a:gd name="T3" fmla="*/ 81 h 81"/>
                <a:gd name="T4" fmla="*/ 0 w 28"/>
                <a:gd name="T5" fmla="*/ 34 h 81"/>
                <a:gd name="T6" fmla="*/ 8 w 28"/>
                <a:gd name="T7" fmla="*/ 1 h 81"/>
                <a:gd name="T8" fmla="*/ 28 w 28"/>
                <a:gd name="T9" fmla="*/ 0 h 81"/>
                <a:gd name="T10" fmla="*/ 0 w 28"/>
                <a:gd name="T11" fmla="*/ 0 h 81"/>
                <a:gd name="T12" fmla="*/ 28 w 28"/>
                <a:gd name="T13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28" h="81">
                  <a:moveTo>
                    <a:pt x="28" y="0"/>
                  </a:moveTo>
                  <a:lnTo>
                    <a:pt x="7" y="81"/>
                  </a:lnTo>
                  <a:lnTo>
                    <a:pt x="0" y="34"/>
                  </a:lnTo>
                  <a:lnTo>
                    <a:pt x="8" y="1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8" name="Freeform 59"/>
            <p:cNvSpPr>
              <a:spLocks/>
            </p:cNvSpPr>
            <p:nvPr/>
          </p:nvSpPr>
          <p:spPr bwMode="auto">
            <a:xfrm>
              <a:off x="710" y="618"/>
              <a:ext cx="10" cy="28"/>
            </a:xfrm>
            <a:custGeom>
              <a:avLst/>
              <a:gdLst>
                <a:gd name="T0" fmla="*/ 20 w 20"/>
                <a:gd name="T1" fmla="*/ 0 h 56"/>
                <a:gd name="T2" fmla="*/ 7 w 20"/>
                <a:gd name="T3" fmla="*/ 56 h 56"/>
                <a:gd name="T4" fmla="*/ 0 w 20"/>
                <a:gd name="T5" fmla="*/ 31 h 56"/>
                <a:gd name="T6" fmla="*/ 9 w 20"/>
                <a:gd name="T7" fmla="*/ 3 h 56"/>
                <a:gd name="T8" fmla="*/ 20 w 20"/>
                <a:gd name="T9" fmla="*/ 0 h 56"/>
                <a:gd name="T10" fmla="*/ 0 w 20"/>
                <a:gd name="T11" fmla="*/ 0 h 56"/>
                <a:gd name="T12" fmla="*/ 20 w 20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20" h="56">
                  <a:moveTo>
                    <a:pt x="20" y="0"/>
                  </a:moveTo>
                  <a:lnTo>
                    <a:pt x="7" y="56"/>
                  </a:lnTo>
                  <a:lnTo>
                    <a:pt x="0" y="31"/>
                  </a:lnTo>
                  <a:lnTo>
                    <a:pt x="9" y="3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9" name="Freeform 60"/>
            <p:cNvSpPr>
              <a:spLocks/>
            </p:cNvSpPr>
            <p:nvPr/>
          </p:nvSpPr>
          <p:spPr bwMode="auto">
            <a:xfrm>
              <a:off x="192" y="319"/>
              <a:ext cx="236" cy="163"/>
            </a:xfrm>
            <a:custGeom>
              <a:avLst/>
              <a:gdLst>
                <a:gd name="T0" fmla="*/ 455 w 471"/>
                <a:gd name="T1" fmla="*/ 1 h 326"/>
                <a:gd name="T2" fmla="*/ 439 w 471"/>
                <a:gd name="T3" fmla="*/ 8 h 326"/>
                <a:gd name="T4" fmla="*/ 416 w 471"/>
                <a:gd name="T5" fmla="*/ 18 h 326"/>
                <a:gd name="T6" fmla="*/ 395 w 471"/>
                <a:gd name="T7" fmla="*/ 30 h 326"/>
                <a:gd name="T8" fmla="*/ 384 w 471"/>
                <a:gd name="T9" fmla="*/ 39 h 326"/>
                <a:gd name="T10" fmla="*/ 359 w 471"/>
                <a:gd name="T11" fmla="*/ 50 h 326"/>
                <a:gd name="T12" fmla="*/ 331 w 471"/>
                <a:gd name="T13" fmla="*/ 61 h 326"/>
                <a:gd name="T14" fmla="*/ 308 w 471"/>
                <a:gd name="T15" fmla="*/ 68 h 326"/>
                <a:gd name="T16" fmla="*/ 299 w 471"/>
                <a:gd name="T17" fmla="*/ 70 h 326"/>
                <a:gd name="T18" fmla="*/ 288 w 471"/>
                <a:gd name="T19" fmla="*/ 75 h 326"/>
                <a:gd name="T20" fmla="*/ 274 w 471"/>
                <a:gd name="T21" fmla="*/ 80 h 326"/>
                <a:gd name="T22" fmla="*/ 264 w 471"/>
                <a:gd name="T23" fmla="*/ 84 h 326"/>
                <a:gd name="T24" fmla="*/ 260 w 471"/>
                <a:gd name="T25" fmla="*/ 88 h 326"/>
                <a:gd name="T26" fmla="*/ 241 w 471"/>
                <a:gd name="T27" fmla="*/ 115 h 326"/>
                <a:gd name="T28" fmla="*/ 214 w 471"/>
                <a:gd name="T29" fmla="*/ 151 h 326"/>
                <a:gd name="T30" fmla="*/ 189 w 471"/>
                <a:gd name="T31" fmla="*/ 181 h 326"/>
                <a:gd name="T32" fmla="*/ 170 w 471"/>
                <a:gd name="T33" fmla="*/ 192 h 326"/>
                <a:gd name="T34" fmla="*/ 145 w 471"/>
                <a:gd name="T35" fmla="*/ 205 h 326"/>
                <a:gd name="T36" fmla="*/ 119 w 471"/>
                <a:gd name="T37" fmla="*/ 217 h 326"/>
                <a:gd name="T38" fmla="*/ 100 w 471"/>
                <a:gd name="T39" fmla="*/ 227 h 326"/>
                <a:gd name="T40" fmla="*/ 94 w 471"/>
                <a:gd name="T41" fmla="*/ 231 h 326"/>
                <a:gd name="T42" fmla="*/ 71 w 471"/>
                <a:gd name="T43" fmla="*/ 255 h 326"/>
                <a:gd name="T44" fmla="*/ 39 w 471"/>
                <a:gd name="T45" fmla="*/ 288 h 326"/>
                <a:gd name="T46" fmla="*/ 11 w 471"/>
                <a:gd name="T47" fmla="*/ 313 h 326"/>
                <a:gd name="T48" fmla="*/ 0 w 471"/>
                <a:gd name="T49" fmla="*/ 320 h 326"/>
                <a:gd name="T50" fmla="*/ 1 w 471"/>
                <a:gd name="T51" fmla="*/ 323 h 326"/>
                <a:gd name="T52" fmla="*/ 19 w 471"/>
                <a:gd name="T53" fmla="*/ 322 h 326"/>
                <a:gd name="T54" fmla="*/ 54 w 471"/>
                <a:gd name="T55" fmla="*/ 315 h 326"/>
                <a:gd name="T56" fmla="*/ 87 w 471"/>
                <a:gd name="T57" fmla="*/ 310 h 326"/>
                <a:gd name="T58" fmla="*/ 109 w 471"/>
                <a:gd name="T59" fmla="*/ 305 h 326"/>
                <a:gd name="T60" fmla="*/ 55 w 471"/>
                <a:gd name="T61" fmla="*/ 284 h 326"/>
                <a:gd name="T62" fmla="*/ 185 w 471"/>
                <a:gd name="T63" fmla="*/ 235 h 326"/>
                <a:gd name="T64" fmla="*/ 197 w 471"/>
                <a:gd name="T65" fmla="*/ 234 h 326"/>
                <a:gd name="T66" fmla="*/ 213 w 471"/>
                <a:gd name="T67" fmla="*/ 230 h 326"/>
                <a:gd name="T68" fmla="*/ 227 w 471"/>
                <a:gd name="T69" fmla="*/ 224 h 326"/>
                <a:gd name="T70" fmla="*/ 231 w 471"/>
                <a:gd name="T71" fmla="*/ 214 h 326"/>
                <a:gd name="T72" fmla="*/ 243 w 471"/>
                <a:gd name="T73" fmla="*/ 204 h 326"/>
                <a:gd name="T74" fmla="*/ 259 w 471"/>
                <a:gd name="T75" fmla="*/ 197 h 326"/>
                <a:gd name="T76" fmla="*/ 278 w 471"/>
                <a:gd name="T77" fmla="*/ 193 h 326"/>
                <a:gd name="T78" fmla="*/ 297 w 471"/>
                <a:gd name="T79" fmla="*/ 197 h 326"/>
                <a:gd name="T80" fmla="*/ 325 w 471"/>
                <a:gd name="T81" fmla="*/ 202 h 326"/>
                <a:gd name="T82" fmla="*/ 352 w 471"/>
                <a:gd name="T83" fmla="*/ 209 h 326"/>
                <a:gd name="T84" fmla="*/ 372 w 471"/>
                <a:gd name="T85" fmla="*/ 213 h 326"/>
                <a:gd name="T86" fmla="*/ 380 w 471"/>
                <a:gd name="T87" fmla="*/ 141 h 326"/>
                <a:gd name="T88" fmla="*/ 460 w 471"/>
                <a:gd name="T89" fmla="*/ 51 h 326"/>
                <a:gd name="T90" fmla="*/ 461 w 471"/>
                <a:gd name="T91" fmla="*/ 39 h 326"/>
                <a:gd name="T92" fmla="*/ 462 w 471"/>
                <a:gd name="T93" fmla="*/ 30 h 326"/>
                <a:gd name="T94" fmla="*/ 471 w 471"/>
                <a:gd name="T95" fmla="*/ 15 h 326"/>
                <a:gd name="T96" fmla="*/ 457 w 471"/>
                <a:gd name="T97" fmla="*/ 0 h 326"/>
                <a:gd name="T98" fmla="*/ 0 w 471"/>
                <a:gd name="T99" fmla="*/ 0 h 326"/>
                <a:gd name="T100" fmla="*/ 471 w 471"/>
                <a:gd name="T101" fmla="*/ 326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T98" t="T99" r="T100" b="T101"/>
              <a:pathLst>
                <a:path w="471" h="326">
                  <a:moveTo>
                    <a:pt x="457" y="0"/>
                  </a:moveTo>
                  <a:lnTo>
                    <a:pt x="455" y="1"/>
                  </a:lnTo>
                  <a:lnTo>
                    <a:pt x="448" y="3"/>
                  </a:lnTo>
                  <a:lnTo>
                    <a:pt x="439" y="8"/>
                  </a:lnTo>
                  <a:lnTo>
                    <a:pt x="427" y="12"/>
                  </a:lnTo>
                  <a:lnTo>
                    <a:pt x="416" y="18"/>
                  </a:lnTo>
                  <a:lnTo>
                    <a:pt x="404" y="24"/>
                  </a:lnTo>
                  <a:lnTo>
                    <a:pt x="395" y="30"/>
                  </a:lnTo>
                  <a:lnTo>
                    <a:pt x="389" y="34"/>
                  </a:lnTo>
                  <a:lnTo>
                    <a:pt x="384" y="39"/>
                  </a:lnTo>
                  <a:lnTo>
                    <a:pt x="373" y="45"/>
                  </a:lnTo>
                  <a:lnTo>
                    <a:pt x="359" y="50"/>
                  </a:lnTo>
                  <a:lnTo>
                    <a:pt x="344" y="55"/>
                  </a:lnTo>
                  <a:lnTo>
                    <a:pt x="331" y="61"/>
                  </a:lnTo>
                  <a:lnTo>
                    <a:pt x="318" y="64"/>
                  </a:lnTo>
                  <a:lnTo>
                    <a:pt x="308" y="68"/>
                  </a:lnTo>
                  <a:lnTo>
                    <a:pt x="303" y="69"/>
                  </a:lnTo>
                  <a:lnTo>
                    <a:pt x="299" y="70"/>
                  </a:lnTo>
                  <a:lnTo>
                    <a:pt x="294" y="72"/>
                  </a:lnTo>
                  <a:lnTo>
                    <a:pt x="288" y="75"/>
                  </a:lnTo>
                  <a:lnTo>
                    <a:pt x="281" y="77"/>
                  </a:lnTo>
                  <a:lnTo>
                    <a:pt x="274" y="80"/>
                  </a:lnTo>
                  <a:lnTo>
                    <a:pt x="268" y="83"/>
                  </a:lnTo>
                  <a:lnTo>
                    <a:pt x="264" y="84"/>
                  </a:lnTo>
                  <a:lnTo>
                    <a:pt x="263" y="85"/>
                  </a:lnTo>
                  <a:lnTo>
                    <a:pt x="260" y="88"/>
                  </a:lnTo>
                  <a:lnTo>
                    <a:pt x="252" y="100"/>
                  </a:lnTo>
                  <a:lnTo>
                    <a:pt x="241" y="115"/>
                  </a:lnTo>
                  <a:lnTo>
                    <a:pt x="228" y="132"/>
                  </a:lnTo>
                  <a:lnTo>
                    <a:pt x="214" y="151"/>
                  </a:lnTo>
                  <a:lnTo>
                    <a:pt x="200" y="167"/>
                  </a:lnTo>
                  <a:lnTo>
                    <a:pt x="189" y="181"/>
                  </a:lnTo>
                  <a:lnTo>
                    <a:pt x="180" y="187"/>
                  </a:lnTo>
                  <a:lnTo>
                    <a:pt x="170" y="192"/>
                  </a:lnTo>
                  <a:lnTo>
                    <a:pt x="159" y="198"/>
                  </a:lnTo>
                  <a:lnTo>
                    <a:pt x="145" y="205"/>
                  </a:lnTo>
                  <a:lnTo>
                    <a:pt x="131" y="212"/>
                  </a:lnTo>
                  <a:lnTo>
                    <a:pt x="119" y="217"/>
                  </a:lnTo>
                  <a:lnTo>
                    <a:pt x="108" y="223"/>
                  </a:lnTo>
                  <a:lnTo>
                    <a:pt x="100" y="227"/>
                  </a:lnTo>
                  <a:lnTo>
                    <a:pt x="98" y="228"/>
                  </a:lnTo>
                  <a:lnTo>
                    <a:pt x="94" y="231"/>
                  </a:lnTo>
                  <a:lnTo>
                    <a:pt x="85" y="242"/>
                  </a:lnTo>
                  <a:lnTo>
                    <a:pt x="71" y="255"/>
                  </a:lnTo>
                  <a:lnTo>
                    <a:pt x="56" y="272"/>
                  </a:lnTo>
                  <a:lnTo>
                    <a:pt x="39" y="288"/>
                  </a:lnTo>
                  <a:lnTo>
                    <a:pt x="24" y="303"/>
                  </a:lnTo>
                  <a:lnTo>
                    <a:pt x="11" y="313"/>
                  </a:lnTo>
                  <a:lnTo>
                    <a:pt x="3" y="319"/>
                  </a:lnTo>
                  <a:lnTo>
                    <a:pt x="0" y="320"/>
                  </a:lnTo>
                  <a:lnTo>
                    <a:pt x="0" y="321"/>
                  </a:lnTo>
                  <a:lnTo>
                    <a:pt x="1" y="323"/>
                  </a:lnTo>
                  <a:lnTo>
                    <a:pt x="4" y="326"/>
                  </a:lnTo>
                  <a:lnTo>
                    <a:pt x="19" y="322"/>
                  </a:lnTo>
                  <a:lnTo>
                    <a:pt x="36" y="319"/>
                  </a:lnTo>
                  <a:lnTo>
                    <a:pt x="54" y="315"/>
                  </a:lnTo>
                  <a:lnTo>
                    <a:pt x="71" y="312"/>
                  </a:lnTo>
                  <a:lnTo>
                    <a:pt x="87" y="310"/>
                  </a:lnTo>
                  <a:lnTo>
                    <a:pt x="101" y="307"/>
                  </a:lnTo>
                  <a:lnTo>
                    <a:pt x="109" y="305"/>
                  </a:lnTo>
                  <a:lnTo>
                    <a:pt x="113" y="305"/>
                  </a:lnTo>
                  <a:lnTo>
                    <a:pt x="55" y="284"/>
                  </a:lnTo>
                  <a:lnTo>
                    <a:pt x="183" y="235"/>
                  </a:lnTo>
                  <a:lnTo>
                    <a:pt x="185" y="235"/>
                  </a:lnTo>
                  <a:lnTo>
                    <a:pt x="190" y="235"/>
                  </a:lnTo>
                  <a:lnTo>
                    <a:pt x="197" y="234"/>
                  </a:lnTo>
                  <a:lnTo>
                    <a:pt x="205" y="232"/>
                  </a:lnTo>
                  <a:lnTo>
                    <a:pt x="213" y="230"/>
                  </a:lnTo>
                  <a:lnTo>
                    <a:pt x="221" y="228"/>
                  </a:lnTo>
                  <a:lnTo>
                    <a:pt x="227" y="224"/>
                  </a:lnTo>
                  <a:lnTo>
                    <a:pt x="229" y="220"/>
                  </a:lnTo>
                  <a:lnTo>
                    <a:pt x="231" y="214"/>
                  </a:lnTo>
                  <a:lnTo>
                    <a:pt x="236" y="209"/>
                  </a:lnTo>
                  <a:lnTo>
                    <a:pt x="243" y="204"/>
                  </a:lnTo>
                  <a:lnTo>
                    <a:pt x="251" y="200"/>
                  </a:lnTo>
                  <a:lnTo>
                    <a:pt x="259" y="197"/>
                  </a:lnTo>
                  <a:lnTo>
                    <a:pt x="268" y="194"/>
                  </a:lnTo>
                  <a:lnTo>
                    <a:pt x="278" y="193"/>
                  </a:lnTo>
                  <a:lnTo>
                    <a:pt x="287" y="194"/>
                  </a:lnTo>
                  <a:lnTo>
                    <a:pt x="297" y="197"/>
                  </a:lnTo>
                  <a:lnTo>
                    <a:pt x="310" y="199"/>
                  </a:lnTo>
                  <a:lnTo>
                    <a:pt x="325" y="202"/>
                  </a:lnTo>
                  <a:lnTo>
                    <a:pt x="340" y="206"/>
                  </a:lnTo>
                  <a:lnTo>
                    <a:pt x="352" y="209"/>
                  </a:lnTo>
                  <a:lnTo>
                    <a:pt x="364" y="212"/>
                  </a:lnTo>
                  <a:lnTo>
                    <a:pt x="372" y="213"/>
                  </a:lnTo>
                  <a:lnTo>
                    <a:pt x="374" y="214"/>
                  </a:lnTo>
                  <a:lnTo>
                    <a:pt x="380" y="141"/>
                  </a:lnTo>
                  <a:lnTo>
                    <a:pt x="456" y="69"/>
                  </a:lnTo>
                  <a:lnTo>
                    <a:pt x="460" y="51"/>
                  </a:lnTo>
                  <a:lnTo>
                    <a:pt x="460" y="45"/>
                  </a:lnTo>
                  <a:lnTo>
                    <a:pt x="461" y="39"/>
                  </a:lnTo>
                  <a:lnTo>
                    <a:pt x="461" y="33"/>
                  </a:lnTo>
                  <a:lnTo>
                    <a:pt x="462" y="30"/>
                  </a:lnTo>
                  <a:lnTo>
                    <a:pt x="468" y="20"/>
                  </a:lnTo>
                  <a:lnTo>
                    <a:pt x="471" y="15"/>
                  </a:lnTo>
                  <a:lnTo>
                    <a:pt x="469" y="8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7FB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0" name="Freeform 61"/>
            <p:cNvSpPr>
              <a:spLocks/>
            </p:cNvSpPr>
            <p:nvPr/>
          </p:nvSpPr>
          <p:spPr bwMode="auto">
            <a:xfrm>
              <a:off x="634" y="752"/>
              <a:ext cx="327" cy="70"/>
            </a:xfrm>
            <a:custGeom>
              <a:avLst/>
              <a:gdLst>
                <a:gd name="T0" fmla="*/ 0 w 653"/>
                <a:gd name="T1" fmla="*/ 99 h 139"/>
                <a:gd name="T2" fmla="*/ 2 w 653"/>
                <a:gd name="T3" fmla="*/ 95 h 139"/>
                <a:gd name="T4" fmla="*/ 10 w 653"/>
                <a:gd name="T5" fmla="*/ 83 h 139"/>
                <a:gd name="T6" fmla="*/ 23 w 653"/>
                <a:gd name="T7" fmla="*/ 68 h 139"/>
                <a:gd name="T8" fmla="*/ 38 w 653"/>
                <a:gd name="T9" fmla="*/ 50 h 139"/>
                <a:gd name="T10" fmla="*/ 56 w 653"/>
                <a:gd name="T11" fmla="*/ 31 h 139"/>
                <a:gd name="T12" fmla="*/ 75 w 653"/>
                <a:gd name="T13" fmla="*/ 15 h 139"/>
                <a:gd name="T14" fmla="*/ 94 w 653"/>
                <a:gd name="T15" fmla="*/ 4 h 139"/>
                <a:gd name="T16" fmla="*/ 113 w 653"/>
                <a:gd name="T17" fmla="*/ 0 h 139"/>
                <a:gd name="T18" fmla="*/ 126 w 653"/>
                <a:gd name="T19" fmla="*/ 1 h 139"/>
                <a:gd name="T20" fmla="*/ 148 w 653"/>
                <a:gd name="T21" fmla="*/ 5 h 139"/>
                <a:gd name="T22" fmla="*/ 178 w 653"/>
                <a:gd name="T23" fmla="*/ 10 h 139"/>
                <a:gd name="T24" fmla="*/ 214 w 653"/>
                <a:gd name="T25" fmla="*/ 17 h 139"/>
                <a:gd name="T26" fmla="*/ 254 w 653"/>
                <a:gd name="T27" fmla="*/ 24 h 139"/>
                <a:gd name="T28" fmla="*/ 297 w 653"/>
                <a:gd name="T29" fmla="*/ 33 h 139"/>
                <a:gd name="T30" fmla="*/ 343 w 653"/>
                <a:gd name="T31" fmla="*/ 43 h 139"/>
                <a:gd name="T32" fmla="*/ 389 w 653"/>
                <a:gd name="T33" fmla="*/ 52 h 139"/>
                <a:gd name="T34" fmla="*/ 434 w 653"/>
                <a:gd name="T35" fmla="*/ 61 h 139"/>
                <a:gd name="T36" fmla="*/ 478 w 653"/>
                <a:gd name="T37" fmla="*/ 70 h 139"/>
                <a:gd name="T38" fmla="*/ 519 w 653"/>
                <a:gd name="T39" fmla="*/ 78 h 139"/>
                <a:gd name="T40" fmla="*/ 555 w 653"/>
                <a:gd name="T41" fmla="*/ 86 h 139"/>
                <a:gd name="T42" fmla="*/ 585 w 653"/>
                <a:gd name="T43" fmla="*/ 92 h 139"/>
                <a:gd name="T44" fmla="*/ 608 w 653"/>
                <a:gd name="T45" fmla="*/ 97 h 139"/>
                <a:gd name="T46" fmla="*/ 623 w 653"/>
                <a:gd name="T47" fmla="*/ 100 h 139"/>
                <a:gd name="T48" fmla="*/ 629 w 653"/>
                <a:gd name="T49" fmla="*/ 101 h 139"/>
                <a:gd name="T50" fmla="*/ 564 w 653"/>
                <a:gd name="T51" fmla="*/ 18 h 139"/>
                <a:gd name="T52" fmla="*/ 653 w 653"/>
                <a:gd name="T53" fmla="*/ 120 h 139"/>
                <a:gd name="T54" fmla="*/ 651 w 653"/>
                <a:gd name="T55" fmla="*/ 133 h 139"/>
                <a:gd name="T56" fmla="*/ 645 w 653"/>
                <a:gd name="T57" fmla="*/ 131 h 139"/>
                <a:gd name="T58" fmla="*/ 629 w 653"/>
                <a:gd name="T59" fmla="*/ 130 h 139"/>
                <a:gd name="T60" fmla="*/ 603 w 653"/>
                <a:gd name="T61" fmla="*/ 127 h 139"/>
                <a:gd name="T62" fmla="*/ 570 w 653"/>
                <a:gd name="T63" fmla="*/ 122 h 139"/>
                <a:gd name="T64" fmla="*/ 531 w 653"/>
                <a:gd name="T65" fmla="*/ 118 h 139"/>
                <a:gd name="T66" fmla="*/ 487 w 653"/>
                <a:gd name="T67" fmla="*/ 113 h 139"/>
                <a:gd name="T68" fmla="*/ 440 w 653"/>
                <a:gd name="T69" fmla="*/ 108 h 139"/>
                <a:gd name="T70" fmla="*/ 390 w 653"/>
                <a:gd name="T71" fmla="*/ 103 h 139"/>
                <a:gd name="T72" fmla="*/ 341 w 653"/>
                <a:gd name="T73" fmla="*/ 98 h 139"/>
                <a:gd name="T74" fmla="*/ 292 w 653"/>
                <a:gd name="T75" fmla="*/ 95 h 139"/>
                <a:gd name="T76" fmla="*/ 246 w 653"/>
                <a:gd name="T77" fmla="*/ 91 h 139"/>
                <a:gd name="T78" fmla="*/ 204 w 653"/>
                <a:gd name="T79" fmla="*/ 89 h 139"/>
                <a:gd name="T80" fmla="*/ 167 w 653"/>
                <a:gd name="T81" fmla="*/ 88 h 139"/>
                <a:gd name="T82" fmla="*/ 137 w 653"/>
                <a:gd name="T83" fmla="*/ 88 h 139"/>
                <a:gd name="T84" fmla="*/ 115 w 653"/>
                <a:gd name="T85" fmla="*/ 90 h 139"/>
                <a:gd name="T86" fmla="*/ 103 w 653"/>
                <a:gd name="T87" fmla="*/ 93 h 139"/>
                <a:gd name="T88" fmla="*/ 90 w 653"/>
                <a:gd name="T89" fmla="*/ 104 h 139"/>
                <a:gd name="T90" fmla="*/ 77 w 653"/>
                <a:gd name="T91" fmla="*/ 112 h 139"/>
                <a:gd name="T92" fmla="*/ 64 w 653"/>
                <a:gd name="T93" fmla="*/ 120 h 139"/>
                <a:gd name="T94" fmla="*/ 54 w 653"/>
                <a:gd name="T95" fmla="*/ 127 h 139"/>
                <a:gd name="T96" fmla="*/ 45 w 653"/>
                <a:gd name="T97" fmla="*/ 133 h 139"/>
                <a:gd name="T98" fmla="*/ 37 w 653"/>
                <a:gd name="T99" fmla="*/ 136 h 139"/>
                <a:gd name="T100" fmla="*/ 32 w 653"/>
                <a:gd name="T101" fmla="*/ 138 h 139"/>
                <a:gd name="T102" fmla="*/ 31 w 653"/>
                <a:gd name="T103" fmla="*/ 139 h 139"/>
                <a:gd name="T104" fmla="*/ 0 w 653"/>
                <a:gd name="T105" fmla="*/ 99 h 139"/>
                <a:gd name="T106" fmla="*/ 0 w 653"/>
                <a:gd name="T107" fmla="*/ 0 h 139"/>
                <a:gd name="T108" fmla="*/ 653 w 653"/>
                <a:gd name="T10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T106" t="T107" r="T108" b="T109"/>
              <a:pathLst>
                <a:path w="653" h="139">
                  <a:moveTo>
                    <a:pt x="0" y="99"/>
                  </a:moveTo>
                  <a:lnTo>
                    <a:pt x="2" y="95"/>
                  </a:lnTo>
                  <a:lnTo>
                    <a:pt x="10" y="83"/>
                  </a:lnTo>
                  <a:lnTo>
                    <a:pt x="23" y="68"/>
                  </a:lnTo>
                  <a:lnTo>
                    <a:pt x="38" y="50"/>
                  </a:lnTo>
                  <a:lnTo>
                    <a:pt x="56" y="31"/>
                  </a:lnTo>
                  <a:lnTo>
                    <a:pt x="75" y="15"/>
                  </a:lnTo>
                  <a:lnTo>
                    <a:pt x="94" y="4"/>
                  </a:lnTo>
                  <a:lnTo>
                    <a:pt x="113" y="0"/>
                  </a:lnTo>
                  <a:lnTo>
                    <a:pt x="126" y="1"/>
                  </a:lnTo>
                  <a:lnTo>
                    <a:pt x="148" y="5"/>
                  </a:lnTo>
                  <a:lnTo>
                    <a:pt x="178" y="10"/>
                  </a:lnTo>
                  <a:lnTo>
                    <a:pt x="214" y="17"/>
                  </a:lnTo>
                  <a:lnTo>
                    <a:pt x="254" y="24"/>
                  </a:lnTo>
                  <a:lnTo>
                    <a:pt x="297" y="33"/>
                  </a:lnTo>
                  <a:lnTo>
                    <a:pt x="343" y="43"/>
                  </a:lnTo>
                  <a:lnTo>
                    <a:pt x="389" y="52"/>
                  </a:lnTo>
                  <a:lnTo>
                    <a:pt x="434" y="61"/>
                  </a:lnTo>
                  <a:lnTo>
                    <a:pt x="478" y="70"/>
                  </a:lnTo>
                  <a:lnTo>
                    <a:pt x="519" y="78"/>
                  </a:lnTo>
                  <a:lnTo>
                    <a:pt x="555" y="86"/>
                  </a:lnTo>
                  <a:lnTo>
                    <a:pt x="585" y="92"/>
                  </a:lnTo>
                  <a:lnTo>
                    <a:pt x="608" y="97"/>
                  </a:lnTo>
                  <a:lnTo>
                    <a:pt x="623" y="100"/>
                  </a:lnTo>
                  <a:lnTo>
                    <a:pt x="629" y="101"/>
                  </a:lnTo>
                  <a:lnTo>
                    <a:pt x="564" y="18"/>
                  </a:lnTo>
                  <a:lnTo>
                    <a:pt x="653" y="120"/>
                  </a:lnTo>
                  <a:lnTo>
                    <a:pt x="651" y="133"/>
                  </a:lnTo>
                  <a:lnTo>
                    <a:pt x="645" y="131"/>
                  </a:lnTo>
                  <a:lnTo>
                    <a:pt x="629" y="130"/>
                  </a:lnTo>
                  <a:lnTo>
                    <a:pt x="603" y="127"/>
                  </a:lnTo>
                  <a:lnTo>
                    <a:pt x="570" y="122"/>
                  </a:lnTo>
                  <a:lnTo>
                    <a:pt x="531" y="118"/>
                  </a:lnTo>
                  <a:lnTo>
                    <a:pt x="487" y="113"/>
                  </a:lnTo>
                  <a:lnTo>
                    <a:pt x="440" y="108"/>
                  </a:lnTo>
                  <a:lnTo>
                    <a:pt x="390" y="103"/>
                  </a:lnTo>
                  <a:lnTo>
                    <a:pt x="341" y="98"/>
                  </a:lnTo>
                  <a:lnTo>
                    <a:pt x="292" y="95"/>
                  </a:lnTo>
                  <a:lnTo>
                    <a:pt x="246" y="91"/>
                  </a:lnTo>
                  <a:lnTo>
                    <a:pt x="204" y="89"/>
                  </a:lnTo>
                  <a:lnTo>
                    <a:pt x="167" y="88"/>
                  </a:lnTo>
                  <a:lnTo>
                    <a:pt x="137" y="88"/>
                  </a:lnTo>
                  <a:lnTo>
                    <a:pt x="115" y="90"/>
                  </a:lnTo>
                  <a:lnTo>
                    <a:pt x="103" y="93"/>
                  </a:lnTo>
                  <a:lnTo>
                    <a:pt x="90" y="104"/>
                  </a:lnTo>
                  <a:lnTo>
                    <a:pt x="77" y="112"/>
                  </a:lnTo>
                  <a:lnTo>
                    <a:pt x="64" y="120"/>
                  </a:lnTo>
                  <a:lnTo>
                    <a:pt x="54" y="127"/>
                  </a:lnTo>
                  <a:lnTo>
                    <a:pt x="45" y="133"/>
                  </a:lnTo>
                  <a:lnTo>
                    <a:pt x="37" y="136"/>
                  </a:lnTo>
                  <a:lnTo>
                    <a:pt x="32" y="138"/>
                  </a:lnTo>
                  <a:lnTo>
                    <a:pt x="31" y="139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1" name="Freeform 62"/>
            <p:cNvSpPr>
              <a:spLocks/>
            </p:cNvSpPr>
            <p:nvPr/>
          </p:nvSpPr>
          <p:spPr bwMode="auto">
            <a:xfrm>
              <a:off x="634" y="748"/>
              <a:ext cx="326" cy="69"/>
            </a:xfrm>
            <a:custGeom>
              <a:avLst/>
              <a:gdLst>
                <a:gd name="T0" fmla="*/ 0 w 653"/>
                <a:gd name="T1" fmla="*/ 99 h 138"/>
                <a:gd name="T2" fmla="*/ 2 w 653"/>
                <a:gd name="T3" fmla="*/ 94 h 138"/>
                <a:gd name="T4" fmla="*/ 10 w 653"/>
                <a:gd name="T5" fmla="*/ 83 h 138"/>
                <a:gd name="T6" fmla="*/ 23 w 653"/>
                <a:gd name="T7" fmla="*/ 67 h 138"/>
                <a:gd name="T8" fmla="*/ 38 w 653"/>
                <a:gd name="T9" fmla="*/ 48 h 138"/>
                <a:gd name="T10" fmla="*/ 56 w 653"/>
                <a:gd name="T11" fmla="*/ 30 h 138"/>
                <a:gd name="T12" fmla="*/ 74 w 653"/>
                <a:gd name="T13" fmla="*/ 15 h 138"/>
                <a:gd name="T14" fmla="*/ 94 w 653"/>
                <a:gd name="T15" fmla="*/ 3 h 138"/>
                <a:gd name="T16" fmla="*/ 112 w 653"/>
                <a:gd name="T17" fmla="*/ 0 h 138"/>
                <a:gd name="T18" fmla="*/ 126 w 653"/>
                <a:gd name="T19" fmla="*/ 1 h 138"/>
                <a:gd name="T20" fmla="*/ 148 w 653"/>
                <a:gd name="T21" fmla="*/ 5 h 138"/>
                <a:gd name="T22" fmla="*/ 178 w 653"/>
                <a:gd name="T23" fmla="*/ 9 h 138"/>
                <a:gd name="T24" fmla="*/ 214 w 653"/>
                <a:gd name="T25" fmla="*/ 16 h 138"/>
                <a:gd name="T26" fmla="*/ 254 w 653"/>
                <a:gd name="T27" fmla="*/ 24 h 138"/>
                <a:gd name="T28" fmla="*/ 297 w 653"/>
                <a:gd name="T29" fmla="*/ 32 h 138"/>
                <a:gd name="T30" fmla="*/ 343 w 653"/>
                <a:gd name="T31" fmla="*/ 41 h 138"/>
                <a:gd name="T32" fmla="*/ 389 w 653"/>
                <a:gd name="T33" fmla="*/ 51 h 138"/>
                <a:gd name="T34" fmla="*/ 434 w 653"/>
                <a:gd name="T35" fmla="*/ 60 h 138"/>
                <a:gd name="T36" fmla="*/ 478 w 653"/>
                <a:gd name="T37" fmla="*/ 69 h 138"/>
                <a:gd name="T38" fmla="*/ 519 w 653"/>
                <a:gd name="T39" fmla="*/ 77 h 138"/>
                <a:gd name="T40" fmla="*/ 555 w 653"/>
                <a:gd name="T41" fmla="*/ 85 h 138"/>
                <a:gd name="T42" fmla="*/ 585 w 653"/>
                <a:gd name="T43" fmla="*/ 91 h 138"/>
                <a:gd name="T44" fmla="*/ 608 w 653"/>
                <a:gd name="T45" fmla="*/ 96 h 138"/>
                <a:gd name="T46" fmla="*/ 623 w 653"/>
                <a:gd name="T47" fmla="*/ 99 h 138"/>
                <a:gd name="T48" fmla="*/ 629 w 653"/>
                <a:gd name="T49" fmla="*/ 100 h 138"/>
                <a:gd name="T50" fmla="*/ 564 w 653"/>
                <a:gd name="T51" fmla="*/ 17 h 138"/>
                <a:gd name="T52" fmla="*/ 653 w 653"/>
                <a:gd name="T53" fmla="*/ 119 h 138"/>
                <a:gd name="T54" fmla="*/ 651 w 653"/>
                <a:gd name="T55" fmla="*/ 131 h 138"/>
                <a:gd name="T56" fmla="*/ 645 w 653"/>
                <a:gd name="T57" fmla="*/ 130 h 138"/>
                <a:gd name="T58" fmla="*/ 629 w 653"/>
                <a:gd name="T59" fmla="*/ 129 h 138"/>
                <a:gd name="T60" fmla="*/ 603 w 653"/>
                <a:gd name="T61" fmla="*/ 126 h 138"/>
                <a:gd name="T62" fmla="*/ 570 w 653"/>
                <a:gd name="T63" fmla="*/ 121 h 138"/>
                <a:gd name="T64" fmla="*/ 531 w 653"/>
                <a:gd name="T65" fmla="*/ 118 h 138"/>
                <a:gd name="T66" fmla="*/ 487 w 653"/>
                <a:gd name="T67" fmla="*/ 112 h 138"/>
                <a:gd name="T68" fmla="*/ 440 w 653"/>
                <a:gd name="T69" fmla="*/ 107 h 138"/>
                <a:gd name="T70" fmla="*/ 390 w 653"/>
                <a:gd name="T71" fmla="*/ 101 h 138"/>
                <a:gd name="T72" fmla="*/ 341 w 653"/>
                <a:gd name="T73" fmla="*/ 97 h 138"/>
                <a:gd name="T74" fmla="*/ 292 w 653"/>
                <a:gd name="T75" fmla="*/ 93 h 138"/>
                <a:gd name="T76" fmla="*/ 246 w 653"/>
                <a:gd name="T77" fmla="*/ 90 h 138"/>
                <a:gd name="T78" fmla="*/ 203 w 653"/>
                <a:gd name="T79" fmla="*/ 88 h 138"/>
                <a:gd name="T80" fmla="*/ 167 w 653"/>
                <a:gd name="T81" fmla="*/ 86 h 138"/>
                <a:gd name="T82" fmla="*/ 137 w 653"/>
                <a:gd name="T83" fmla="*/ 88 h 138"/>
                <a:gd name="T84" fmla="*/ 115 w 653"/>
                <a:gd name="T85" fmla="*/ 89 h 138"/>
                <a:gd name="T86" fmla="*/ 103 w 653"/>
                <a:gd name="T87" fmla="*/ 93 h 138"/>
                <a:gd name="T88" fmla="*/ 89 w 653"/>
                <a:gd name="T89" fmla="*/ 103 h 138"/>
                <a:gd name="T90" fmla="*/ 77 w 653"/>
                <a:gd name="T91" fmla="*/ 112 h 138"/>
                <a:gd name="T92" fmla="*/ 64 w 653"/>
                <a:gd name="T93" fmla="*/ 119 h 138"/>
                <a:gd name="T94" fmla="*/ 54 w 653"/>
                <a:gd name="T95" fmla="*/ 126 h 138"/>
                <a:gd name="T96" fmla="*/ 44 w 653"/>
                <a:gd name="T97" fmla="*/ 131 h 138"/>
                <a:gd name="T98" fmla="*/ 36 w 653"/>
                <a:gd name="T99" fmla="*/ 135 h 138"/>
                <a:gd name="T100" fmla="*/ 32 w 653"/>
                <a:gd name="T101" fmla="*/ 137 h 138"/>
                <a:gd name="T102" fmla="*/ 31 w 653"/>
                <a:gd name="T103" fmla="*/ 138 h 138"/>
                <a:gd name="T104" fmla="*/ 0 w 653"/>
                <a:gd name="T105" fmla="*/ 99 h 138"/>
                <a:gd name="T106" fmla="*/ 0 w 653"/>
                <a:gd name="T107" fmla="*/ 0 h 138"/>
                <a:gd name="T108" fmla="*/ 653 w 653"/>
                <a:gd name="T10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T106" t="T107" r="T108" b="T109"/>
              <a:pathLst>
                <a:path w="653" h="138">
                  <a:moveTo>
                    <a:pt x="0" y="99"/>
                  </a:moveTo>
                  <a:lnTo>
                    <a:pt x="2" y="94"/>
                  </a:lnTo>
                  <a:lnTo>
                    <a:pt x="10" y="83"/>
                  </a:lnTo>
                  <a:lnTo>
                    <a:pt x="23" y="67"/>
                  </a:lnTo>
                  <a:lnTo>
                    <a:pt x="38" y="48"/>
                  </a:lnTo>
                  <a:lnTo>
                    <a:pt x="56" y="30"/>
                  </a:lnTo>
                  <a:lnTo>
                    <a:pt x="74" y="15"/>
                  </a:lnTo>
                  <a:lnTo>
                    <a:pt x="94" y="3"/>
                  </a:lnTo>
                  <a:lnTo>
                    <a:pt x="112" y="0"/>
                  </a:lnTo>
                  <a:lnTo>
                    <a:pt x="126" y="1"/>
                  </a:lnTo>
                  <a:lnTo>
                    <a:pt x="148" y="5"/>
                  </a:lnTo>
                  <a:lnTo>
                    <a:pt x="178" y="9"/>
                  </a:lnTo>
                  <a:lnTo>
                    <a:pt x="214" y="16"/>
                  </a:lnTo>
                  <a:lnTo>
                    <a:pt x="254" y="24"/>
                  </a:lnTo>
                  <a:lnTo>
                    <a:pt x="297" y="32"/>
                  </a:lnTo>
                  <a:lnTo>
                    <a:pt x="343" y="41"/>
                  </a:lnTo>
                  <a:lnTo>
                    <a:pt x="389" y="51"/>
                  </a:lnTo>
                  <a:lnTo>
                    <a:pt x="434" y="60"/>
                  </a:lnTo>
                  <a:lnTo>
                    <a:pt x="478" y="69"/>
                  </a:lnTo>
                  <a:lnTo>
                    <a:pt x="519" y="77"/>
                  </a:lnTo>
                  <a:lnTo>
                    <a:pt x="555" y="85"/>
                  </a:lnTo>
                  <a:lnTo>
                    <a:pt x="585" y="91"/>
                  </a:lnTo>
                  <a:lnTo>
                    <a:pt x="608" y="96"/>
                  </a:lnTo>
                  <a:lnTo>
                    <a:pt x="623" y="99"/>
                  </a:lnTo>
                  <a:lnTo>
                    <a:pt x="629" y="100"/>
                  </a:lnTo>
                  <a:lnTo>
                    <a:pt x="564" y="17"/>
                  </a:lnTo>
                  <a:lnTo>
                    <a:pt x="653" y="119"/>
                  </a:lnTo>
                  <a:lnTo>
                    <a:pt x="651" y="131"/>
                  </a:lnTo>
                  <a:lnTo>
                    <a:pt x="645" y="130"/>
                  </a:lnTo>
                  <a:lnTo>
                    <a:pt x="629" y="129"/>
                  </a:lnTo>
                  <a:lnTo>
                    <a:pt x="603" y="126"/>
                  </a:lnTo>
                  <a:lnTo>
                    <a:pt x="570" y="121"/>
                  </a:lnTo>
                  <a:lnTo>
                    <a:pt x="531" y="118"/>
                  </a:lnTo>
                  <a:lnTo>
                    <a:pt x="487" y="112"/>
                  </a:lnTo>
                  <a:lnTo>
                    <a:pt x="440" y="107"/>
                  </a:lnTo>
                  <a:lnTo>
                    <a:pt x="390" y="101"/>
                  </a:lnTo>
                  <a:lnTo>
                    <a:pt x="341" y="97"/>
                  </a:lnTo>
                  <a:lnTo>
                    <a:pt x="292" y="93"/>
                  </a:lnTo>
                  <a:lnTo>
                    <a:pt x="246" y="90"/>
                  </a:lnTo>
                  <a:lnTo>
                    <a:pt x="203" y="88"/>
                  </a:lnTo>
                  <a:lnTo>
                    <a:pt x="167" y="86"/>
                  </a:lnTo>
                  <a:lnTo>
                    <a:pt x="137" y="88"/>
                  </a:lnTo>
                  <a:lnTo>
                    <a:pt x="115" y="89"/>
                  </a:lnTo>
                  <a:lnTo>
                    <a:pt x="103" y="93"/>
                  </a:lnTo>
                  <a:lnTo>
                    <a:pt x="89" y="103"/>
                  </a:lnTo>
                  <a:lnTo>
                    <a:pt x="77" y="112"/>
                  </a:lnTo>
                  <a:lnTo>
                    <a:pt x="64" y="119"/>
                  </a:lnTo>
                  <a:lnTo>
                    <a:pt x="54" y="126"/>
                  </a:lnTo>
                  <a:lnTo>
                    <a:pt x="44" y="131"/>
                  </a:lnTo>
                  <a:lnTo>
                    <a:pt x="36" y="135"/>
                  </a:lnTo>
                  <a:lnTo>
                    <a:pt x="32" y="137"/>
                  </a:lnTo>
                  <a:lnTo>
                    <a:pt x="31" y="138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2" name="Freeform 63"/>
            <p:cNvSpPr>
              <a:spLocks/>
            </p:cNvSpPr>
            <p:nvPr/>
          </p:nvSpPr>
          <p:spPr bwMode="auto">
            <a:xfrm>
              <a:off x="345" y="773"/>
              <a:ext cx="281" cy="42"/>
            </a:xfrm>
            <a:custGeom>
              <a:avLst/>
              <a:gdLst>
                <a:gd name="T0" fmla="*/ 561 w 561"/>
                <a:gd name="T1" fmla="*/ 61 h 84"/>
                <a:gd name="T2" fmla="*/ 0 w 561"/>
                <a:gd name="T3" fmla="*/ 84 h 84"/>
                <a:gd name="T4" fmla="*/ 6 w 561"/>
                <a:gd name="T5" fmla="*/ 81 h 84"/>
                <a:gd name="T6" fmla="*/ 21 w 561"/>
                <a:gd name="T7" fmla="*/ 77 h 84"/>
                <a:gd name="T8" fmla="*/ 45 w 561"/>
                <a:gd name="T9" fmla="*/ 69 h 84"/>
                <a:gd name="T10" fmla="*/ 76 w 561"/>
                <a:gd name="T11" fmla="*/ 58 h 84"/>
                <a:gd name="T12" fmla="*/ 113 w 561"/>
                <a:gd name="T13" fmla="*/ 48 h 84"/>
                <a:gd name="T14" fmla="*/ 156 w 561"/>
                <a:gd name="T15" fmla="*/ 36 h 84"/>
                <a:gd name="T16" fmla="*/ 202 w 561"/>
                <a:gd name="T17" fmla="*/ 26 h 84"/>
                <a:gd name="T18" fmla="*/ 250 w 561"/>
                <a:gd name="T19" fmla="*/ 16 h 84"/>
                <a:gd name="T20" fmla="*/ 299 w 561"/>
                <a:gd name="T21" fmla="*/ 8 h 84"/>
                <a:gd name="T22" fmla="*/ 347 w 561"/>
                <a:gd name="T23" fmla="*/ 2 h 84"/>
                <a:gd name="T24" fmla="*/ 394 w 561"/>
                <a:gd name="T25" fmla="*/ 0 h 84"/>
                <a:gd name="T26" fmla="*/ 439 w 561"/>
                <a:gd name="T27" fmla="*/ 1 h 84"/>
                <a:gd name="T28" fmla="*/ 478 w 561"/>
                <a:gd name="T29" fmla="*/ 6 h 84"/>
                <a:gd name="T30" fmla="*/ 513 w 561"/>
                <a:gd name="T31" fmla="*/ 18 h 84"/>
                <a:gd name="T32" fmla="*/ 542 w 561"/>
                <a:gd name="T33" fmla="*/ 36 h 84"/>
                <a:gd name="T34" fmla="*/ 561 w 561"/>
                <a:gd name="T35" fmla="*/ 61 h 84"/>
                <a:gd name="T36" fmla="*/ 0 w 561"/>
                <a:gd name="T37" fmla="*/ 0 h 84"/>
                <a:gd name="T38" fmla="*/ 561 w 561"/>
                <a:gd name="T3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T36" t="T37" r="T38" b="T39"/>
              <a:pathLst>
                <a:path w="561" h="84">
                  <a:moveTo>
                    <a:pt x="561" y="61"/>
                  </a:moveTo>
                  <a:lnTo>
                    <a:pt x="0" y="84"/>
                  </a:lnTo>
                  <a:lnTo>
                    <a:pt x="6" y="81"/>
                  </a:lnTo>
                  <a:lnTo>
                    <a:pt x="21" y="77"/>
                  </a:lnTo>
                  <a:lnTo>
                    <a:pt x="45" y="69"/>
                  </a:lnTo>
                  <a:lnTo>
                    <a:pt x="76" y="58"/>
                  </a:lnTo>
                  <a:lnTo>
                    <a:pt x="113" y="48"/>
                  </a:lnTo>
                  <a:lnTo>
                    <a:pt x="156" y="36"/>
                  </a:lnTo>
                  <a:lnTo>
                    <a:pt x="202" y="26"/>
                  </a:lnTo>
                  <a:lnTo>
                    <a:pt x="250" y="16"/>
                  </a:lnTo>
                  <a:lnTo>
                    <a:pt x="299" y="8"/>
                  </a:lnTo>
                  <a:lnTo>
                    <a:pt x="347" y="2"/>
                  </a:lnTo>
                  <a:lnTo>
                    <a:pt x="394" y="0"/>
                  </a:lnTo>
                  <a:lnTo>
                    <a:pt x="439" y="1"/>
                  </a:lnTo>
                  <a:lnTo>
                    <a:pt x="478" y="6"/>
                  </a:lnTo>
                  <a:lnTo>
                    <a:pt x="513" y="18"/>
                  </a:lnTo>
                  <a:lnTo>
                    <a:pt x="542" y="36"/>
                  </a:lnTo>
                  <a:lnTo>
                    <a:pt x="561" y="61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3" name="Freeform 64"/>
            <p:cNvSpPr>
              <a:spLocks/>
            </p:cNvSpPr>
            <p:nvPr/>
          </p:nvSpPr>
          <p:spPr bwMode="auto">
            <a:xfrm>
              <a:off x="293" y="724"/>
              <a:ext cx="344" cy="91"/>
            </a:xfrm>
            <a:custGeom>
              <a:avLst/>
              <a:gdLst>
                <a:gd name="T0" fmla="*/ 5 w 688"/>
                <a:gd name="T1" fmla="*/ 0 h 182"/>
                <a:gd name="T2" fmla="*/ 94 w 688"/>
                <a:gd name="T3" fmla="*/ 157 h 182"/>
                <a:gd name="T4" fmla="*/ 98 w 688"/>
                <a:gd name="T5" fmla="*/ 155 h 182"/>
                <a:gd name="T6" fmla="*/ 113 w 688"/>
                <a:gd name="T7" fmla="*/ 149 h 182"/>
                <a:gd name="T8" fmla="*/ 136 w 688"/>
                <a:gd name="T9" fmla="*/ 140 h 182"/>
                <a:gd name="T10" fmla="*/ 167 w 688"/>
                <a:gd name="T11" fmla="*/ 129 h 182"/>
                <a:gd name="T12" fmla="*/ 203 w 688"/>
                <a:gd name="T13" fmla="*/ 116 h 182"/>
                <a:gd name="T14" fmla="*/ 245 w 688"/>
                <a:gd name="T15" fmla="*/ 102 h 182"/>
                <a:gd name="T16" fmla="*/ 290 w 688"/>
                <a:gd name="T17" fmla="*/ 88 h 182"/>
                <a:gd name="T18" fmla="*/ 338 w 688"/>
                <a:gd name="T19" fmla="*/ 76 h 182"/>
                <a:gd name="T20" fmla="*/ 388 w 688"/>
                <a:gd name="T21" fmla="*/ 65 h 182"/>
                <a:gd name="T22" fmla="*/ 437 w 688"/>
                <a:gd name="T23" fmla="*/ 58 h 182"/>
                <a:gd name="T24" fmla="*/ 485 w 688"/>
                <a:gd name="T25" fmla="*/ 54 h 182"/>
                <a:gd name="T26" fmla="*/ 533 w 688"/>
                <a:gd name="T27" fmla="*/ 54 h 182"/>
                <a:gd name="T28" fmla="*/ 575 w 688"/>
                <a:gd name="T29" fmla="*/ 58 h 182"/>
                <a:gd name="T30" fmla="*/ 616 w 688"/>
                <a:gd name="T31" fmla="*/ 70 h 182"/>
                <a:gd name="T32" fmla="*/ 649 w 688"/>
                <a:gd name="T33" fmla="*/ 87 h 182"/>
                <a:gd name="T34" fmla="*/ 677 w 688"/>
                <a:gd name="T35" fmla="*/ 113 h 182"/>
                <a:gd name="T36" fmla="*/ 686 w 688"/>
                <a:gd name="T37" fmla="*/ 125 h 182"/>
                <a:gd name="T38" fmla="*/ 688 w 688"/>
                <a:gd name="T39" fmla="*/ 137 h 182"/>
                <a:gd name="T40" fmla="*/ 687 w 688"/>
                <a:gd name="T41" fmla="*/ 145 h 182"/>
                <a:gd name="T42" fmla="*/ 684 w 688"/>
                <a:gd name="T43" fmla="*/ 151 h 182"/>
                <a:gd name="T44" fmla="*/ 678 w 688"/>
                <a:gd name="T45" fmla="*/ 154 h 182"/>
                <a:gd name="T46" fmla="*/ 672 w 688"/>
                <a:gd name="T47" fmla="*/ 157 h 182"/>
                <a:gd name="T48" fmla="*/ 669 w 688"/>
                <a:gd name="T49" fmla="*/ 159 h 182"/>
                <a:gd name="T50" fmla="*/ 666 w 688"/>
                <a:gd name="T51" fmla="*/ 159 h 182"/>
                <a:gd name="T52" fmla="*/ 665 w 688"/>
                <a:gd name="T53" fmla="*/ 157 h 182"/>
                <a:gd name="T54" fmla="*/ 663 w 688"/>
                <a:gd name="T55" fmla="*/ 154 h 182"/>
                <a:gd name="T56" fmla="*/ 657 w 688"/>
                <a:gd name="T57" fmla="*/ 149 h 182"/>
                <a:gd name="T58" fmla="*/ 648 w 688"/>
                <a:gd name="T59" fmla="*/ 145 h 182"/>
                <a:gd name="T60" fmla="*/ 635 w 688"/>
                <a:gd name="T61" fmla="*/ 138 h 182"/>
                <a:gd name="T62" fmla="*/ 619 w 688"/>
                <a:gd name="T63" fmla="*/ 132 h 182"/>
                <a:gd name="T64" fmla="*/ 597 w 688"/>
                <a:gd name="T65" fmla="*/ 126 h 182"/>
                <a:gd name="T66" fmla="*/ 571 w 688"/>
                <a:gd name="T67" fmla="*/ 122 h 182"/>
                <a:gd name="T68" fmla="*/ 538 w 688"/>
                <a:gd name="T69" fmla="*/ 119 h 182"/>
                <a:gd name="T70" fmla="*/ 499 w 688"/>
                <a:gd name="T71" fmla="*/ 118 h 182"/>
                <a:gd name="T72" fmla="*/ 454 w 688"/>
                <a:gd name="T73" fmla="*/ 119 h 182"/>
                <a:gd name="T74" fmla="*/ 401 w 688"/>
                <a:gd name="T75" fmla="*/ 124 h 182"/>
                <a:gd name="T76" fmla="*/ 340 w 688"/>
                <a:gd name="T77" fmla="*/ 132 h 182"/>
                <a:gd name="T78" fmla="*/ 271 w 688"/>
                <a:gd name="T79" fmla="*/ 144 h 182"/>
                <a:gd name="T80" fmla="*/ 193 w 688"/>
                <a:gd name="T81" fmla="*/ 160 h 182"/>
                <a:gd name="T82" fmla="*/ 105 w 688"/>
                <a:gd name="T83" fmla="*/ 182 h 182"/>
                <a:gd name="T84" fmla="*/ 90 w 688"/>
                <a:gd name="T85" fmla="*/ 178 h 182"/>
                <a:gd name="T86" fmla="*/ 73 w 688"/>
                <a:gd name="T87" fmla="*/ 162 h 182"/>
                <a:gd name="T88" fmla="*/ 56 w 688"/>
                <a:gd name="T89" fmla="*/ 137 h 182"/>
                <a:gd name="T90" fmla="*/ 38 w 688"/>
                <a:gd name="T91" fmla="*/ 108 h 182"/>
                <a:gd name="T92" fmla="*/ 23 w 688"/>
                <a:gd name="T93" fmla="*/ 78 h 182"/>
                <a:gd name="T94" fmla="*/ 12 w 688"/>
                <a:gd name="T95" fmla="*/ 51 h 182"/>
                <a:gd name="T96" fmla="*/ 4 w 688"/>
                <a:gd name="T97" fmla="*/ 33 h 182"/>
                <a:gd name="T98" fmla="*/ 0 w 688"/>
                <a:gd name="T99" fmla="*/ 26 h 182"/>
                <a:gd name="T100" fmla="*/ 5 w 688"/>
                <a:gd name="T101" fmla="*/ 0 h 182"/>
                <a:gd name="T102" fmla="*/ 0 w 688"/>
                <a:gd name="T103" fmla="*/ 0 h 182"/>
                <a:gd name="T104" fmla="*/ 688 w 688"/>
                <a:gd name="T10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T102" t="T103" r="T104" b="T105"/>
              <a:pathLst>
                <a:path w="688" h="182">
                  <a:moveTo>
                    <a:pt x="5" y="0"/>
                  </a:moveTo>
                  <a:lnTo>
                    <a:pt x="94" y="157"/>
                  </a:lnTo>
                  <a:lnTo>
                    <a:pt x="98" y="155"/>
                  </a:lnTo>
                  <a:lnTo>
                    <a:pt x="113" y="149"/>
                  </a:lnTo>
                  <a:lnTo>
                    <a:pt x="136" y="140"/>
                  </a:lnTo>
                  <a:lnTo>
                    <a:pt x="167" y="129"/>
                  </a:lnTo>
                  <a:lnTo>
                    <a:pt x="203" y="116"/>
                  </a:lnTo>
                  <a:lnTo>
                    <a:pt x="245" y="102"/>
                  </a:lnTo>
                  <a:lnTo>
                    <a:pt x="290" y="88"/>
                  </a:lnTo>
                  <a:lnTo>
                    <a:pt x="338" y="76"/>
                  </a:lnTo>
                  <a:lnTo>
                    <a:pt x="388" y="65"/>
                  </a:lnTo>
                  <a:lnTo>
                    <a:pt x="437" y="58"/>
                  </a:lnTo>
                  <a:lnTo>
                    <a:pt x="485" y="54"/>
                  </a:lnTo>
                  <a:lnTo>
                    <a:pt x="533" y="54"/>
                  </a:lnTo>
                  <a:lnTo>
                    <a:pt x="575" y="58"/>
                  </a:lnTo>
                  <a:lnTo>
                    <a:pt x="616" y="70"/>
                  </a:lnTo>
                  <a:lnTo>
                    <a:pt x="649" y="87"/>
                  </a:lnTo>
                  <a:lnTo>
                    <a:pt x="677" y="113"/>
                  </a:lnTo>
                  <a:lnTo>
                    <a:pt x="686" y="125"/>
                  </a:lnTo>
                  <a:lnTo>
                    <a:pt x="688" y="137"/>
                  </a:lnTo>
                  <a:lnTo>
                    <a:pt x="687" y="145"/>
                  </a:lnTo>
                  <a:lnTo>
                    <a:pt x="684" y="151"/>
                  </a:lnTo>
                  <a:lnTo>
                    <a:pt x="678" y="154"/>
                  </a:lnTo>
                  <a:lnTo>
                    <a:pt x="672" y="157"/>
                  </a:lnTo>
                  <a:lnTo>
                    <a:pt x="669" y="159"/>
                  </a:lnTo>
                  <a:lnTo>
                    <a:pt x="666" y="159"/>
                  </a:lnTo>
                  <a:lnTo>
                    <a:pt x="665" y="157"/>
                  </a:lnTo>
                  <a:lnTo>
                    <a:pt x="663" y="154"/>
                  </a:lnTo>
                  <a:lnTo>
                    <a:pt x="657" y="149"/>
                  </a:lnTo>
                  <a:lnTo>
                    <a:pt x="648" y="145"/>
                  </a:lnTo>
                  <a:lnTo>
                    <a:pt x="635" y="138"/>
                  </a:lnTo>
                  <a:lnTo>
                    <a:pt x="619" y="132"/>
                  </a:lnTo>
                  <a:lnTo>
                    <a:pt x="597" y="126"/>
                  </a:lnTo>
                  <a:lnTo>
                    <a:pt x="571" y="122"/>
                  </a:lnTo>
                  <a:lnTo>
                    <a:pt x="538" y="119"/>
                  </a:lnTo>
                  <a:lnTo>
                    <a:pt x="499" y="118"/>
                  </a:lnTo>
                  <a:lnTo>
                    <a:pt x="454" y="119"/>
                  </a:lnTo>
                  <a:lnTo>
                    <a:pt x="401" y="124"/>
                  </a:lnTo>
                  <a:lnTo>
                    <a:pt x="340" y="132"/>
                  </a:lnTo>
                  <a:lnTo>
                    <a:pt x="271" y="144"/>
                  </a:lnTo>
                  <a:lnTo>
                    <a:pt x="193" y="160"/>
                  </a:lnTo>
                  <a:lnTo>
                    <a:pt x="105" y="182"/>
                  </a:lnTo>
                  <a:lnTo>
                    <a:pt x="90" y="178"/>
                  </a:lnTo>
                  <a:lnTo>
                    <a:pt x="73" y="162"/>
                  </a:lnTo>
                  <a:lnTo>
                    <a:pt x="56" y="137"/>
                  </a:lnTo>
                  <a:lnTo>
                    <a:pt x="38" y="108"/>
                  </a:lnTo>
                  <a:lnTo>
                    <a:pt x="23" y="78"/>
                  </a:lnTo>
                  <a:lnTo>
                    <a:pt x="12" y="51"/>
                  </a:lnTo>
                  <a:lnTo>
                    <a:pt x="4" y="33"/>
                  </a:lnTo>
                  <a:lnTo>
                    <a:pt x="0" y="26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4" name="Freeform 65"/>
            <p:cNvSpPr>
              <a:spLocks/>
            </p:cNvSpPr>
            <p:nvPr/>
          </p:nvSpPr>
          <p:spPr bwMode="auto">
            <a:xfrm>
              <a:off x="282" y="727"/>
              <a:ext cx="48" cy="87"/>
            </a:xfrm>
            <a:custGeom>
              <a:avLst/>
              <a:gdLst>
                <a:gd name="T0" fmla="*/ 94 w 94"/>
                <a:gd name="T1" fmla="*/ 169 h 174"/>
                <a:gd name="T2" fmla="*/ 0 w 94"/>
                <a:gd name="T3" fmla="*/ 0 h 174"/>
                <a:gd name="T4" fmla="*/ 81 w 94"/>
                <a:gd name="T5" fmla="*/ 174 h 174"/>
                <a:gd name="T6" fmla="*/ 94 w 94"/>
                <a:gd name="T7" fmla="*/ 169 h 174"/>
                <a:gd name="T8" fmla="*/ 0 w 94"/>
                <a:gd name="T9" fmla="*/ 0 h 174"/>
                <a:gd name="T10" fmla="*/ 94 w 94"/>
                <a:gd name="T11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94" h="174">
                  <a:moveTo>
                    <a:pt x="94" y="169"/>
                  </a:moveTo>
                  <a:lnTo>
                    <a:pt x="0" y="0"/>
                  </a:lnTo>
                  <a:lnTo>
                    <a:pt x="81" y="174"/>
                  </a:lnTo>
                  <a:lnTo>
                    <a:pt x="94" y="1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5" name="Freeform 66"/>
            <p:cNvSpPr>
              <a:spLocks/>
            </p:cNvSpPr>
            <p:nvPr/>
          </p:nvSpPr>
          <p:spPr bwMode="auto">
            <a:xfrm>
              <a:off x="387" y="766"/>
              <a:ext cx="228" cy="30"/>
            </a:xfrm>
            <a:custGeom>
              <a:avLst/>
              <a:gdLst>
                <a:gd name="T0" fmla="*/ 280 w 458"/>
                <a:gd name="T1" fmla="*/ 9 h 60"/>
                <a:gd name="T2" fmla="*/ 295 w 458"/>
                <a:gd name="T3" fmla="*/ 11 h 60"/>
                <a:gd name="T4" fmla="*/ 316 w 458"/>
                <a:gd name="T5" fmla="*/ 13 h 60"/>
                <a:gd name="T6" fmla="*/ 339 w 458"/>
                <a:gd name="T7" fmla="*/ 14 h 60"/>
                <a:gd name="T8" fmla="*/ 365 w 458"/>
                <a:gd name="T9" fmla="*/ 15 h 60"/>
                <a:gd name="T10" fmla="*/ 391 w 458"/>
                <a:gd name="T11" fmla="*/ 17 h 60"/>
                <a:gd name="T12" fmla="*/ 416 w 458"/>
                <a:gd name="T13" fmla="*/ 23 h 60"/>
                <a:gd name="T14" fmla="*/ 438 w 458"/>
                <a:gd name="T15" fmla="*/ 32 h 60"/>
                <a:gd name="T16" fmla="*/ 456 w 458"/>
                <a:gd name="T17" fmla="*/ 45 h 60"/>
                <a:gd name="T18" fmla="*/ 458 w 458"/>
                <a:gd name="T19" fmla="*/ 42 h 60"/>
                <a:gd name="T20" fmla="*/ 458 w 458"/>
                <a:gd name="T21" fmla="*/ 41 h 60"/>
                <a:gd name="T22" fmla="*/ 458 w 458"/>
                <a:gd name="T23" fmla="*/ 39 h 60"/>
                <a:gd name="T24" fmla="*/ 455 w 458"/>
                <a:gd name="T25" fmla="*/ 37 h 60"/>
                <a:gd name="T26" fmla="*/ 437 w 458"/>
                <a:gd name="T27" fmla="*/ 24 h 60"/>
                <a:gd name="T28" fmla="*/ 415 w 458"/>
                <a:gd name="T29" fmla="*/ 15 h 60"/>
                <a:gd name="T30" fmla="*/ 390 w 458"/>
                <a:gd name="T31" fmla="*/ 9 h 60"/>
                <a:gd name="T32" fmla="*/ 364 w 458"/>
                <a:gd name="T33" fmla="*/ 7 h 60"/>
                <a:gd name="T34" fmla="*/ 338 w 458"/>
                <a:gd name="T35" fmla="*/ 4 h 60"/>
                <a:gd name="T36" fmla="*/ 315 w 458"/>
                <a:gd name="T37" fmla="*/ 4 h 60"/>
                <a:gd name="T38" fmla="*/ 294 w 458"/>
                <a:gd name="T39" fmla="*/ 3 h 60"/>
                <a:gd name="T40" fmla="*/ 279 w 458"/>
                <a:gd name="T41" fmla="*/ 1 h 60"/>
                <a:gd name="T42" fmla="*/ 271 w 458"/>
                <a:gd name="T43" fmla="*/ 0 h 60"/>
                <a:gd name="T44" fmla="*/ 258 w 458"/>
                <a:gd name="T45" fmla="*/ 1 h 60"/>
                <a:gd name="T46" fmla="*/ 242 w 458"/>
                <a:gd name="T47" fmla="*/ 3 h 60"/>
                <a:gd name="T48" fmla="*/ 223 w 458"/>
                <a:gd name="T49" fmla="*/ 7 h 60"/>
                <a:gd name="T50" fmla="*/ 201 w 458"/>
                <a:gd name="T51" fmla="*/ 10 h 60"/>
                <a:gd name="T52" fmla="*/ 178 w 458"/>
                <a:gd name="T53" fmla="*/ 16 h 60"/>
                <a:gd name="T54" fmla="*/ 152 w 458"/>
                <a:gd name="T55" fmla="*/ 21 h 60"/>
                <a:gd name="T56" fmla="*/ 128 w 458"/>
                <a:gd name="T57" fmla="*/ 26 h 60"/>
                <a:gd name="T58" fmla="*/ 104 w 458"/>
                <a:gd name="T59" fmla="*/ 32 h 60"/>
                <a:gd name="T60" fmla="*/ 80 w 458"/>
                <a:gd name="T61" fmla="*/ 38 h 60"/>
                <a:gd name="T62" fmla="*/ 59 w 458"/>
                <a:gd name="T63" fmla="*/ 44 h 60"/>
                <a:gd name="T64" fmla="*/ 39 w 458"/>
                <a:gd name="T65" fmla="*/ 48 h 60"/>
                <a:gd name="T66" fmla="*/ 23 w 458"/>
                <a:gd name="T67" fmla="*/ 53 h 60"/>
                <a:gd name="T68" fmla="*/ 11 w 458"/>
                <a:gd name="T69" fmla="*/ 56 h 60"/>
                <a:gd name="T70" fmla="*/ 2 w 458"/>
                <a:gd name="T71" fmla="*/ 57 h 60"/>
                <a:gd name="T72" fmla="*/ 0 w 458"/>
                <a:gd name="T73" fmla="*/ 59 h 60"/>
                <a:gd name="T74" fmla="*/ 2 w 458"/>
                <a:gd name="T75" fmla="*/ 59 h 60"/>
                <a:gd name="T76" fmla="*/ 8 w 458"/>
                <a:gd name="T77" fmla="*/ 59 h 60"/>
                <a:gd name="T78" fmla="*/ 17 w 458"/>
                <a:gd name="T79" fmla="*/ 60 h 60"/>
                <a:gd name="T80" fmla="*/ 31 w 458"/>
                <a:gd name="T81" fmla="*/ 60 h 60"/>
                <a:gd name="T82" fmla="*/ 44 w 458"/>
                <a:gd name="T83" fmla="*/ 56 h 60"/>
                <a:gd name="T84" fmla="*/ 59 w 458"/>
                <a:gd name="T85" fmla="*/ 53 h 60"/>
                <a:gd name="T86" fmla="*/ 76 w 458"/>
                <a:gd name="T87" fmla="*/ 48 h 60"/>
                <a:gd name="T88" fmla="*/ 94 w 458"/>
                <a:gd name="T89" fmla="*/ 44 h 60"/>
                <a:gd name="T90" fmla="*/ 113 w 458"/>
                <a:gd name="T91" fmla="*/ 39 h 60"/>
                <a:gd name="T92" fmla="*/ 132 w 458"/>
                <a:gd name="T93" fmla="*/ 34 h 60"/>
                <a:gd name="T94" fmla="*/ 151 w 458"/>
                <a:gd name="T95" fmla="*/ 30 h 60"/>
                <a:gd name="T96" fmla="*/ 171 w 458"/>
                <a:gd name="T97" fmla="*/ 25 h 60"/>
                <a:gd name="T98" fmla="*/ 190 w 458"/>
                <a:gd name="T99" fmla="*/ 22 h 60"/>
                <a:gd name="T100" fmla="*/ 208 w 458"/>
                <a:gd name="T101" fmla="*/ 18 h 60"/>
                <a:gd name="T102" fmla="*/ 225 w 458"/>
                <a:gd name="T103" fmla="*/ 15 h 60"/>
                <a:gd name="T104" fmla="*/ 240 w 458"/>
                <a:gd name="T105" fmla="*/ 13 h 60"/>
                <a:gd name="T106" fmla="*/ 254 w 458"/>
                <a:gd name="T107" fmla="*/ 10 h 60"/>
                <a:gd name="T108" fmla="*/ 265 w 458"/>
                <a:gd name="T109" fmla="*/ 9 h 60"/>
                <a:gd name="T110" fmla="*/ 274 w 458"/>
                <a:gd name="T111" fmla="*/ 9 h 60"/>
                <a:gd name="T112" fmla="*/ 280 w 458"/>
                <a:gd name="T113" fmla="*/ 9 h 60"/>
                <a:gd name="T114" fmla="*/ 0 w 458"/>
                <a:gd name="T115" fmla="*/ 0 h 60"/>
                <a:gd name="T116" fmla="*/ 458 w 458"/>
                <a:gd name="T117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T114" t="T115" r="T116" b="T117"/>
              <a:pathLst>
                <a:path w="458" h="60">
                  <a:moveTo>
                    <a:pt x="280" y="9"/>
                  </a:moveTo>
                  <a:lnTo>
                    <a:pt x="295" y="11"/>
                  </a:lnTo>
                  <a:lnTo>
                    <a:pt x="316" y="13"/>
                  </a:lnTo>
                  <a:lnTo>
                    <a:pt x="339" y="14"/>
                  </a:lnTo>
                  <a:lnTo>
                    <a:pt x="365" y="15"/>
                  </a:lnTo>
                  <a:lnTo>
                    <a:pt x="391" y="17"/>
                  </a:lnTo>
                  <a:lnTo>
                    <a:pt x="416" y="23"/>
                  </a:lnTo>
                  <a:lnTo>
                    <a:pt x="438" y="32"/>
                  </a:lnTo>
                  <a:lnTo>
                    <a:pt x="456" y="45"/>
                  </a:lnTo>
                  <a:lnTo>
                    <a:pt x="458" y="42"/>
                  </a:lnTo>
                  <a:lnTo>
                    <a:pt x="458" y="41"/>
                  </a:lnTo>
                  <a:lnTo>
                    <a:pt x="458" y="39"/>
                  </a:lnTo>
                  <a:lnTo>
                    <a:pt x="455" y="37"/>
                  </a:lnTo>
                  <a:lnTo>
                    <a:pt x="437" y="24"/>
                  </a:lnTo>
                  <a:lnTo>
                    <a:pt x="415" y="15"/>
                  </a:lnTo>
                  <a:lnTo>
                    <a:pt x="390" y="9"/>
                  </a:lnTo>
                  <a:lnTo>
                    <a:pt x="364" y="7"/>
                  </a:lnTo>
                  <a:lnTo>
                    <a:pt x="338" y="4"/>
                  </a:lnTo>
                  <a:lnTo>
                    <a:pt x="315" y="4"/>
                  </a:lnTo>
                  <a:lnTo>
                    <a:pt x="294" y="3"/>
                  </a:lnTo>
                  <a:lnTo>
                    <a:pt x="279" y="1"/>
                  </a:lnTo>
                  <a:lnTo>
                    <a:pt x="271" y="0"/>
                  </a:lnTo>
                  <a:lnTo>
                    <a:pt x="258" y="1"/>
                  </a:lnTo>
                  <a:lnTo>
                    <a:pt x="242" y="3"/>
                  </a:lnTo>
                  <a:lnTo>
                    <a:pt x="223" y="7"/>
                  </a:lnTo>
                  <a:lnTo>
                    <a:pt x="201" y="10"/>
                  </a:lnTo>
                  <a:lnTo>
                    <a:pt x="178" y="16"/>
                  </a:lnTo>
                  <a:lnTo>
                    <a:pt x="152" y="21"/>
                  </a:lnTo>
                  <a:lnTo>
                    <a:pt x="128" y="26"/>
                  </a:lnTo>
                  <a:lnTo>
                    <a:pt x="104" y="32"/>
                  </a:lnTo>
                  <a:lnTo>
                    <a:pt x="80" y="38"/>
                  </a:lnTo>
                  <a:lnTo>
                    <a:pt x="59" y="44"/>
                  </a:lnTo>
                  <a:lnTo>
                    <a:pt x="39" y="48"/>
                  </a:lnTo>
                  <a:lnTo>
                    <a:pt x="23" y="53"/>
                  </a:lnTo>
                  <a:lnTo>
                    <a:pt x="11" y="56"/>
                  </a:lnTo>
                  <a:lnTo>
                    <a:pt x="2" y="57"/>
                  </a:lnTo>
                  <a:lnTo>
                    <a:pt x="0" y="59"/>
                  </a:lnTo>
                  <a:lnTo>
                    <a:pt x="2" y="59"/>
                  </a:lnTo>
                  <a:lnTo>
                    <a:pt x="8" y="59"/>
                  </a:lnTo>
                  <a:lnTo>
                    <a:pt x="17" y="60"/>
                  </a:lnTo>
                  <a:lnTo>
                    <a:pt x="31" y="60"/>
                  </a:lnTo>
                  <a:lnTo>
                    <a:pt x="44" y="56"/>
                  </a:lnTo>
                  <a:lnTo>
                    <a:pt x="59" y="53"/>
                  </a:lnTo>
                  <a:lnTo>
                    <a:pt x="76" y="48"/>
                  </a:lnTo>
                  <a:lnTo>
                    <a:pt x="94" y="44"/>
                  </a:lnTo>
                  <a:lnTo>
                    <a:pt x="113" y="39"/>
                  </a:lnTo>
                  <a:lnTo>
                    <a:pt x="132" y="34"/>
                  </a:lnTo>
                  <a:lnTo>
                    <a:pt x="151" y="30"/>
                  </a:lnTo>
                  <a:lnTo>
                    <a:pt x="171" y="25"/>
                  </a:lnTo>
                  <a:lnTo>
                    <a:pt x="190" y="22"/>
                  </a:lnTo>
                  <a:lnTo>
                    <a:pt x="208" y="18"/>
                  </a:lnTo>
                  <a:lnTo>
                    <a:pt x="225" y="15"/>
                  </a:lnTo>
                  <a:lnTo>
                    <a:pt x="240" y="13"/>
                  </a:lnTo>
                  <a:lnTo>
                    <a:pt x="254" y="10"/>
                  </a:lnTo>
                  <a:lnTo>
                    <a:pt x="265" y="9"/>
                  </a:lnTo>
                  <a:lnTo>
                    <a:pt x="274" y="9"/>
                  </a:lnTo>
                  <a:lnTo>
                    <a:pt x="28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6" name="Freeform 67"/>
            <p:cNvSpPr>
              <a:spLocks/>
            </p:cNvSpPr>
            <p:nvPr/>
          </p:nvSpPr>
          <p:spPr bwMode="auto">
            <a:xfrm>
              <a:off x="357" y="757"/>
              <a:ext cx="41" cy="15"/>
            </a:xfrm>
            <a:custGeom>
              <a:avLst/>
              <a:gdLst>
                <a:gd name="T0" fmla="*/ 0 w 83"/>
                <a:gd name="T1" fmla="*/ 29 h 29"/>
                <a:gd name="T2" fmla="*/ 4 w 83"/>
                <a:gd name="T3" fmla="*/ 28 h 29"/>
                <a:gd name="T4" fmla="*/ 12 w 83"/>
                <a:gd name="T5" fmla="*/ 25 h 29"/>
                <a:gd name="T6" fmla="*/ 23 w 83"/>
                <a:gd name="T7" fmla="*/ 20 h 29"/>
                <a:gd name="T8" fmla="*/ 37 w 83"/>
                <a:gd name="T9" fmla="*/ 15 h 29"/>
                <a:gd name="T10" fmla="*/ 51 w 83"/>
                <a:gd name="T11" fmla="*/ 10 h 29"/>
                <a:gd name="T12" fmla="*/ 65 w 83"/>
                <a:gd name="T13" fmla="*/ 5 h 29"/>
                <a:gd name="T14" fmla="*/ 76 w 83"/>
                <a:gd name="T15" fmla="*/ 2 h 29"/>
                <a:gd name="T16" fmla="*/ 83 w 83"/>
                <a:gd name="T17" fmla="*/ 0 h 29"/>
                <a:gd name="T18" fmla="*/ 83 w 83"/>
                <a:gd name="T19" fmla="*/ 0 h 29"/>
                <a:gd name="T20" fmla="*/ 75 w 83"/>
                <a:gd name="T21" fmla="*/ 4 h 29"/>
                <a:gd name="T22" fmla="*/ 62 w 83"/>
                <a:gd name="T23" fmla="*/ 8 h 29"/>
                <a:gd name="T24" fmla="*/ 46 w 83"/>
                <a:gd name="T25" fmla="*/ 14 h 29"/>
                <a:gd name="T26" fmla="*/ 30 w 83"/>
                <a:gd name="T27" fmla="*/ 20 h 29"/>
                <a:gd name="T28" fmla="*/ 15 w 83"/>
                <a:gd name="T29" fmla="*/ 25 h 29"/>
                <a:gd name="T30" fmla="*/ 5 w 83"/>
                <a:gd name="T31" fmla="*/ 28 h 29"/>
                <a:gd name="T32" fmla="*/ 0 w 83"/>
                <a:gd name="T33" fmla="*/ 29 h 29"/>
                <a:gd name="T34" fmla="*/ 0 w 83"/>
                <a:gd name="T35" fmla="*/ 0 h 29"/>
                <a:gd name="T36" fmla="*/ 83 w 83"/>
                <a:gd name="T3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83" h="29">
                  <a:moveTo>
                    <a:pt x="0" y="29"/>
                  </a:moveTo>
                  <a:lnTo>
                    <a:pt x="4" y="28"/>
                  </a:lnTo>
                  <a:lnTo>
                    <a:pt x="12" y="25"/>
                  </a:lnTo>
                  <a:lnTo>
                    <a:pt x="23" y="20"/>
                  </a:lnTo>
                  <a:lnTo>
                    <a:pt x="37" y="15"/>
                  </a:lnTo>
                  <a:lnTo>
                    <a:pt x="51" y="10"/>
                  </a:lnTo>
                  <a:lnTo>
                    <a:pt x="65" y="5"/>
                  </a:lnTo>
                  <a:lnTo>
                    <a:pt x="76" y="2"/>
                  </a:lnTo>
                  <a:lnTo>
                    <a:pt x="83" y="0"/>
                  </a:lnTo>
                  <a:lnTo>
                    <a:pt x="75" y="4"/>
                  </a:lnTo>
                  <a:lnTo>
                    <a:pt x="62" y="8"/>
                  </a:lnTo>
                  <a:lnTo>
                    <a:pt x="46" y="14"/>
                  </a:lnTo>
                  <a:lnTo>
                    <a:pt x="30" y="20"/>
                  </a:lnTo>
                  <a:lnTo>
                    <a:pt x="15" y="25"/>
                  </a:lnTo>
                  <a:lnTo>
                    <a:pt x="5" y="28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7" name="Freeform 68"/>
            <p:cNvSpPr>
              <a:spLocks/>
            </p:cNvSpPr>
            <p:nvPr/>
          </p:nvSpPr>
          <p:spPr bwMode="auto">
            <a:xfrm>
              <a:off x="419" y="749"/>
              <a:ext cx="20" cy="2"/>
            </a:xfrm>
            <a:custGeom>
              <a:avLst/>
              <a:gdLst>
                <a:gd name="T0" fmla="*/ 0 w 39"/>
                <a:gd name="T1" fmla="*/ 5 h 5"/>
                <a:gd name="T2" fmla="*/ 6 w 39"/>
                <a:gd name="T3" fmla="*/ 5 h 5"/>
                <a:gd name="T4" fmla="*/ 11 w 39"/>
                <a:gd name="T5" fmla="*/ 4 h 5"/>
                <a:gd name="T6" fmla="*/ 18 w 39"/>
                <a:gd name="T7" fmla="*/ 3 h 5"/>
                <a:gd name="T8" fmla="*/ 24 w 39"/>
                <a:gd name="T9" fmla="*/ 3 h 5"/>
                <a:gd name="T10" fmla="*/ 30 w 39"/>
                <a:gd name="T11" fmla="*/ 1 h 5"/>
                <a:gd name="T12" fmla="*/ 34 w 39"/>
                <a:gd name="T13" fmla="*/ 0 h 5"/>
                <a:gd name="T14" fmla="*/ 38 w 39"/>
                <a:gd name="T15" fmla="*/ 0 h 5"/>
                <a:gd name="T16" fmla="*/ 39 w 39"/>
                <a:gd name="T17" fmla="*/ 0 h 5"/>
                <a:gd name="T18" fmla="*/ 0 w 39"/>
                <a:gd name="T19" fmla="*/ 5 h 5"/>
                <a:gd name="T20" fmla="*/ 0 w 39"/>
                <a:gd name="T21" fmla="*/ 0 h 5"/>
                <a:gd name="T22" fmla="*/ 39 w 39"/>
                <a:gd name="T2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39" h="5">
                  <a:moveTo>
                    <a:pt x="0" y="5"/>
                  </a:moveTo>
                  <a:lnTo>
                    <a:pt x="6" y="5"/>
                  </a:lnTo>
                  <a:lnTo>
                    <a:pt x="11" y="4"/>
                  </a:lnTo>
                  <a:lnTo>
                    <a:pt x="18" y="3"/>
                  </a:lnTo>
                  <a:lnTo>
                    <a:pt x="24" y="3"/>
                  </a:lnTo>
                  <a:lnTo>
                    <a:pt x="30" y="1"/>
                  </a:lnTo>
                  <a:lnTo>
                    <a:pt x="34" y="0"/>
                  </a:lnTo>
                  <a:lnTo>
                    <a:pt x="38" y="0"/>
                  </a:lnTo>
                  <a:lnTo>
                    <a:pt x="39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8" name="Freeform 69"/>
            <p:cNvSpPr>
              <a:spLocks/>
            </p:cNvSpPr>
            <p:nvPr/>
          </p:nvSpPr>
          <p:spPr bwMode="auto">
            <a:xfrm>
              <a:off x="468" y="742"/>
              <a:ext cx="36" cy="1"/>
            </a:xfrm>
            <a:custGeom>
              <a:avLst/>
              <a:gdLst>
                <a:gd name="T0" fmla="*/ 0 w 70"/>
                <a:gd name="T1" fmla="*/ 0 h 1"/>
                <a:gd name="T2" fmla="*/ 6 w 70"/>
                <a:gd name="T3" fmla="*/ 0 h 1"/>
                <a:gd name="T4" fmla="*/ 15 w 70"/>
                <a:gd name="T5" fmla="*/ 0 h 1"/>
                <a:gd name="T6" fmla="*/ 24 w 70"/>
                <a:gd name="T7" fmla="*/ 1 h 1"/>
                <a:gd name="T8" fmla="*/ 36 w 70"/>
                <a:gd name="T9" fmla="*/ 1 h 1"/>
                <a:gd name="T10" fmla="*/ 46 w 70"/>
                <a:gd name="T11" fmla="*/ 1 h 1"/>
                <a:gd name="T12" fmla="*/ 55 w 70"/>
                <a:gd name="T13" fmla="*/ 1 h 1"/>
                <a:gd name="T14" fmla="*/ 63 w 70"/>
                <a:gd name="T15" fmla="*/ 1 h 1"/>
                <a:gd name="T16" fmla="*/ 69 w 70"/>
                <a:gd name="T17" fmla="*/ 0 h 1"/>
                <a:gd name="T18" fmla="*/ 70 w 70"/>
                <a:gd name="T19" fmla="*/ 0 h 1"/>
                <a:gd name="T20" fmla="*/ 63 w 70"/>
                <a:gd name="T21" fmla="*/ 0 h 1"/>
                <a:gd name="T22" fmla="*/ 53 w 70"/>
                <a:gd name="T23" fmla="*/ 0 h 1"/>
                <a:gd name="T24" fmla="*/ 39 w 70"/>
                <a:gd name="T25" fmla="*/ 0 h 1"/>
                <a:gd name="T26" fmla="*/ 25 w 70"/>
                <a:gd name="T27" fmla="*/ 0 h 1"/>
                <a:gd name="T28" fmla="*/ 12 w 70"/>
                <a:gd name="T29" fmla="*/ 0 h 1"/>
                <a:gd name="T30" fmla="*/ 3 w 70"/>
                <a:gd name="T31" fmla="*/ 0 h 1"/>
                <a:gd name="T32" fmla="*/ 0 w 70"/>
                <a:gd name="T33" fmla="*/ 0 h 1"/>
                <a:gd name="T34" fmla="*/ 0 w 70"/>
                <a:gd name="T35" fmla="*/ 0 h 1"/>
                <a:gd name="T36" fmla="*/ 70 w 70"/>
                <a:gd name="T3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70" h="1">
                  <a:moveTo>
                    <a:pt x="0" y="0"/>
                  </a:moveTo>
                  <a:lnTo>
                    <a:pt x="6" y="0"/>
                  </a:lnTo>
                  <a:lnTo>
                    <a:pt x="15" y="0"/>
                  </a:lnTo>
                  <a:lnTo>
                    <a:pt x="24" y="1"/>
                  </a:lnTo>
                  <a:lnTo>
                    <a:pt x="36" y="1"/>
                  </a:lnTo>
                  <a:lnTo>
                    <a:pt x="46" y="1"/>
                  </a:lnTo>
                  <a:lnTo>
                    <a:pt x="55" y="1"/>
                  </a:lnTo>
                  <a:lnTo>
                    <a:pt x="63" y="1"/>
                  </a:lnTo>
                  <a:lnTo>
                    <a:pt x="69" y="0"/>
                  </a:lnTo>
                  <a:lnTo>
                    <a:pt x="70" y="0"/>
                  </a:lnTo>
                  <a:lnTo>
                    <a:pt x="63" y="0"/>
                  </a:lnTo>
                  <a:lnTo>
                    <a:pt x="53" y="0"/>
                  </a:lnTo>
                  <a:lnTo>
                    <a:pt x="39" y="0"/>
                  </a:lnTo>
                  <a:lnTo>
                    <a:pt x="25" y="0"/>
                  </a:lnTo>
                  <a:lnTo>
                    <a:pt x="12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9" name="Freeform 70"/>
            <p:cNvSpPr>
              <a:spLocks/>
            </p:cNvSpPr>
            <p:nvPr/>
          </p:nvSpPr>
          <p:spPr bwMode="auto">
            <a:xfrm>
              <a:off x="540" y="737"/>
              <a:ext cx="31" cy="3"/>
            </a:xfrm>
            <a:custGeom>
              <a:avLst/>
              <a:gdLst>
                <a:gd name="T0" fmla="*/ 0 w 62"/>
                <a:gd name="T1" fmla="*/ 4 h 6"/>
                <a:gd name="T2" fmla="*/ 9 w 62"/>
                <a:gd name="T3" fmla="*/ 4 h 6"/>
                <a:gd name="T4" fmla="*/ 18 w 62"/>
                <a:gd name="T5" fmla="*/ 2 h 6"/>
                <a:gd name="T6" fmla="*/ 27 w 62"/>
                <a:gd name="T7" fmla="*/ 1 h 6"/>
                <a:gd name="T8" fmla="*/ 35 w 62"/>
                <a:gd name="T9" fmla="*/ 1 h 6"/>
                <a:gd name="T10" fmla="*/ 42 w 62"/>
                <a:gd name="T11" fmla="*/ 0 h 6"/>
                <a:gd name="T12" fmla="*/ 49 w 62"/>
                <a:gd name="T13" fmla="*/ 0 h 6"/>
                <a:gd name="T14" fmla="*/ 55 w 62"/>
                <a:gd name="T15" fmla="*/ 1 h 6"/>
                <a:gd name="T16" fmla="*/ 61 w 62"/>
                <a:gd name="T17" fmla="*/ 4 h 6"/>
                <a:gd name="T18" fmla="*/ 62 w 62"/>
                <a:gd name="T19" fmla="*/ 5 h 6"/>
                <a:gd name="T20" fmla="*/ 57 w 62"/>
                <a:gd name="T21" fmla="*/ 6 h 6"/>
                <a:gd name="T22" fmla="*/ 48 w 62"/>
                <a:gd name="T23" fmla="*/ 6 h 6"/>
                <a:gd name="T24" fmla="*/ 35 w 62"/>
                <a:gd name="T25" fmla="*/ 6 h 6"/>
                <a:gd name="T26" fmla="*/ 23 w 62"/>
                <a:gd name="T27" fmla="*/ 5 h 6"/>
                <a:gd name="T28" fmla="*/ 11 w 62"/>
                <a:gd name="T29" fmla="*/ 5 h 6"/>
                <a:gd name="T30" fmla="*/ 3 w 62"/>
                <a:gd name="T31" fmla="*/ 4 h 6"/>
                <a:gd name="T32" fmla="*/ 0 w 62"/>
                <a:gd name="T33" fmla="*/ 4 h 6"/>
                <a:gd name="T34" fmla="*/ 0 w 62"/>
                <a:gd name="T35" fmla="*/ 0 h 6"/>
                <a:gd name="T36" fmla="*/ 62 w 62"/>
                <a:gd name="T3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62" h="6">
                  <a:moveTo>
                    <a:pt x="0" y="4"/>
                  </a:moveTo>
                  <a:lnTo>
                    <a:pt x="9" y="4"/>
                  </a:lnTo>
                  <a:lnTo>
                    <a:pt x="18" y="2"/>
                  </a:lnTo>
                  <a:lnTo>
                    <a:pt x="27" y="1"/>
                  </a:lnTo>
                  <a:lnTo>
                    <a:pt x="35" y="1"/>
                  </a:lnTo>
                  <a:lnTo>
                    <a:pt x="42" y="0"/>
                  </a:lnTo>
                  <a:lnTo>
                    <a:pt x="49" y="0"/>
                  </a:lnTo>
                  <a:lnTo>
                    <a:pt x="55" y="1"/>
                  </a:lnTo>
                  <a:lnTo>
                    <a:pt x="61" y="4"/>
                  </a:lnTo>
                  <a:lnTo>
                    <a:pt x="62" y="5"/>
                  </a:lnTo>
                  <a:lnTo>
                    <a:pt x="57" y="6"/>
                  </a:lnTo>
                  <a:lnTo>
                    <a:pt x="48" y="6"/>
                  </a:lnTo>
                  <a:lnTo>
                    <a:pt x="35" y="6"/>
                  </a:lnTo>
                  <a:lnTo>
                    <a:pt x="23" y="5"/>
                  </a:lnTo>
                  <a:lnTo>
                    <a:pt x="11" y="5"/>
                  </a:lnTo>
                  <a:lnTo>
                    <a:pt x="3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0" name="Freeform 71"/>
            <p:cNvSpPr>
              <a:spLocks/>
            </p:cNvSpPr>
            <p:nvPr/>
          </p:nvSpPr>
          <p:spPr bwMode="auto">
            <a:xfrm>
              <a:off x="513" y="738"/>
              <a:ext cx="18" cy="2"/>
            </a:xfrm>
            <a:custGeom>
              <a:avLst/>
              <a:gdLst>
                <a:gd name="T0" fmla="*/ 0 w 35"/>
                <a:gd name="T1" fmla="*/ 0 h 4"/>
                <a:gd name="T2" fmla="*/ 8 w 35"/>
                <a:gd name="T3" fmla="*/ 0 h 4"/>
                <a:gd name="T4" fmla="*/ 15 w 35"/>
                <a:gd name="T5" fmla="*/ 2 h 4"/>
                <a:gd name="T6" fmla="*/ 20 w 35"/>
                <a:gd name="T7" fmla="*/ 2 h 4"/>
                <a:gd name="T8" fmla="*/ 26 w 35"/>
                <a:gd name="T9" fmla="*/ 3 h 4"/>
                <a:gd name="T10" fmla="*/ 30 w 35"/>
                <a:gd name="T11" fmla="*/ 3 h 4"/>
                <a:gd name="T12" fmla="*/ 33 w 35"/>
                <a:gd name="T13" fmla="*/ 4 h 4"/>
                <a:gd name="T14" fmla="*/ 34 w 35"/>
                <a:gd name="T15" fmla="*/ 4 h 4"/>
                <a:gd name="T16" fmla="*/ 35 w 35"/>
                <a:gd name="T17" fmla="*/ 4 h 4"/>
                <a:gd name="T18" fmla="*/ 0 w 35"/>
                <a:gd name="T19" fmla="*/ 0 h 4"/>
                <a:gd name="T20" fmla="*/ 0 w 35"/>
                <a:gd name="T21" fmla="*/ 0 h 4"/>
                <a:gd name="T22" fmla="*/ 35 w 35"/>
                <a:gd name="T2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35" h="4">
                  <a:moveTo>
                    <a:pt x="0" y="0"/>
                  </a:moveTo>
                  <a:lnTo>
                    <a:pt x="8" y="0"/>
                  </a:lnTo>
                  <a:lnTo>
                    <a:pt x="15" y="2"/>
                  </a:lnTo>
                  <a:lnTo>
                    <a:pt x="20" y="2"/>
                  </a:lnTo>
                  <a:lnTo>
                    <a:pt x="26" y="3"/>
                  </a:lnTo>
                  <a:lnTo>
                    <a:pt x="30" y="3"/>
                  </a:lnTo>
                  <a:lnTo>
                    <a:pt x="33" y="4"/>
                  </a:lnTo>
                  <a:lnTo>
                    <a:pt x="34" y="4"/>
                  </a:lnTo>
                  <a:lnTo>
                    <a:pt x="35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1" name="Freeform 72"/>
            <p:cNvSpPr>
              <a:spLocks/>
            </p:cNvSpPr>
            <p:nvPr/>
          </p:nvSpPr>
          <p:spPr bwMode="auto">
            <a:xfrm>
              <a:off x="447" y="746"/>
              <a:ext cx="9" cy="2"/>
            </a:xfrm>
            <a:custGeom>
              <a:avLst/>
              <a:gdLst>
                <a:gd name="T0" fmla="*/ 0 w 17"/>
                <a:gd name="T1" fmla="*/ 3 h 3"/>
                <a:gd name="T2" fmla="*/ 17 w 17"/>
                <a:gd name="T3" fmla="*/ 0 h 3"/>
                <a:gd name="T4" fmla="*/ 0 w 17"/>
                <a:gd name="T5" fmla="*/ 3 h 3"/>
                <a:gd name="T6" fmla="*/ 0 w 17"/>
                <a:gd name="T7" fmla="*/ 0 h 3"/>
                <a:gd name="T8" fmla="*/ 17 w 17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7" h="3">
                  <a:moveTo>
                    <a:pt x="0" y="3"/>
                  </a:moveTo>
                  <a:lnTo>
                    <a:pt x="17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2" name="Freeform 73"/>
            <p:cNvSpPr>
              <a:spLocks/>
            </p:cNvSpPr>
            <p:nvPr/>
          </p:nvSpPr>
          <p:spPr bwMode="auto">
            <a:xfrm>
              <a:off x="348" y="745"/>
              <a:ext cx="42" cy="15"/>
            </a:xfrm>
            <a:custGeom>
              <a:avLst/>
              <a:gdLst>
                <a:gd name="T0" fmla="*/ 0 w 84"/>
                <a:gd name="T1" fmla="*/ 29 h 29"/>
                <a:gd name="T2" fmla="*/ 3 w 84"/>
                <a:gd name="T3" fmla="*/ 28 h 29"/>
                <a:gd name="T4" fmla="*/ 11 w 84"/>
                <a:gd name="T5" fmla="*/ 24 h 29"/>
                <a:gd name="T6" fmla="*/ 23 w 84"/>
                <a:gd name="T7" fmla="*/ 20 h 29"/>
                <a:gd name="T8" fmla="*/ 37 w 84"/>
                <a:gd name="T9" fmla="*/ 15 h 29"/>
                <a:gd name="T10" fmla="*/ 52 w 84"/>
                <a:gd name="T11" fmla="*/ 9 h 29"/>
                <a:gd name="T12" fmla="*/ 66 w 84"/>
                <a:gd name="T13" fmla="*/ 5 h 29"/>
                <a:gd name="T14" fmla="*/ 77 w 84"/>
                <a:gd name="T15" fmla="*/ 1 h 29"/>
                <a:gd name="T16" fmla="*/ 84 w 84"/>
                <a:gd name="T17" fmla="*/ 0 h 29"/>
                <a:gd name="T18" fmla="*/ 84 w 84"/>
                <a:gd name="T19" fmla="*/ 0 h 29"/>
                <a:gd name="T20" fmla="*/ 76 w 84"/>
                <a:gd name="T21" fmla="*/ 4 h 29"/>
                <a:gd name="T22" fmla="*/ 63 w 84"/>
                <a:gd name="T23" fmla="*/ 8 h 29"/>
                <a:gd name="T24" fmla="*/ 47 w 84"/>
                <a:gd name="T25" fmla="*/ 14 h 29"/>
                <a:gd name="T26" fmla="*/ 30 w 84"/>
                <a:gd name="T27" fmla="*/ 20 h 29"/>
                <a:gd name="T28" fmla="*/ 15 w 84"/>
                <a:gd name="T29" fmla="*/ 24 h 29"/>
                <a:gd name="T30" fmla="*/ 5 w 84"/>
                <a:gd name="T31" fmla="*/ 28 h 29"/>
                <a:gd name="T32" fmla="*/ 0 w 84"/>
                <a:gd name="T33" fmla="*/ 29 h 29"/>
                <a:gd name="T34" fmla="*/ 0 w 84"/>
                <a:gd name="T35" fmla="*/ 0 h 29"/>
                <a:gd name="T36" fmla="*/ 84 w 84"/>
                <a:gd name="T3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84" h="29">
                  <a:moveTo>
                    <a:pt x="0" y="29"/>
                  </a:moveTo>
                  <a:lnTo>
                    <a:pt x="3" y="28"/>
                  </a:lnTo>
                  <a:lnTo>
                    <a:pt x="11" y="24"/>
                  </a:lnTo>
                  <a:lnTo>
                    <a:pt x="23" y="20"/>
                  </a:lnTo>
                  <a:lnTo>
                    <a:pt x="37" y="15"/>
                  </a:lnTo>
                  <a:lnTo>
                    <a:pt x="52" y="9"/>
                  </a:lnTo>
                  <a:lnTo>
                    <a:pt x="66" y="5"/>
                  </a:lnTo>
                  <a:lnTo>
                    <a:pt x="77" y="1"/>
                  </a:lnTo>
                  <a:lnTo>
                    <a:pt x="84" y="0"/>
                  </a:lnTo>
                  <a:lnTo>
                    <a:pt x="76" y="4"/>
                  </a:lnTo>
                  <a:lnTo>
                    <a:pt x="63" y="8"/>
                  </a:lnTo>
                  <a:lnTo>
                    <a:pt x="47" y="14"/>
                  </a:lnTo>
                  <a:lnTo>
                    <a:pt x="30" y="20"/>
                  </a:lnTo>
                  <a:lnTo>
                    <a:pt x="15" y="24"/>
                  </a:lnTo>
                  <a:lnTo>
                    <a:pt x="5" y="28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3" name="Freeform 74"/>
            <p:cNvSpPr>
              <a:spLocks/>
            </p:cNvSpPr>
            <p:nvPr/>
          </p:nvSpPr>
          <p:spPr bwMode="auto">
            <a:xfrm>
              <a:off x="411" y="737"/>
              <a:ext cx="19" cy="3"/>
            </a:xfrm>
            <a:custGeom>
              <a:avLst/>
              <a:gdLst>
                <a:gd name="T0" fmla="*/ 0 w 38"/>
                <a:gd name="T1" fmla="*/ 6 h 6"/>
                <a:gd name="T2" fmla="*/ 5 w 38"/>
                <a:gd name="T3" fmla="*/ 5 h 6"/>
                <a:gd name="T4" fmla="*/ 11 w 38"/>
                <a:gd name="T5" fmla="*/ 4 h 6"/>
                <a:gd name="T6" fmla="*/ 17 w 38"/>
                <a:gd name="T7" fmla="*/ 4 h 6"/>
                <a:gd name="T8" fmla="*/ 24 w 38"/>
                <a:gd name="T9" fmla="*/ 2 h 6"/>
                <a:gd name="T10" fmla="*/ 29 w 38"/>
                <a:gd name="T11" fmla="*/ 1 h 6"/>
                <a:gd name="T12" fmla="*/ 33 w 38"/>
                <a:gd name="T13" fmla="*/ 0 h 6"/>
                <a:gd name="T14" fmla="*/ 37 w 38"/>
                <a:gd name="T15" fmla="*/ 0 h 6"/>
                <a:gd name="T16" fmla="*/ 38 w 38"/>
                <a:gd name="T17" fmla="*/ 0 h 6"/>
                <a:gd name="T18" fmla="*/ 0 w 38"/>
                <a:gd name="T19" fmla="*/ 6 h 6"/>
                <a:gd name="T20" fmla="*/ 0 w 38"/>
                <a:gd name="T21" fmla="*/ 0 h 6"/>
                <a:gd name="T22" fmla="*/ 38 w 38"/>
                <a:gd name="T2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38" h="6">
                  <a:moveTo>
                    <a:pt x="0" y="6"/>
                  </a:moveTo>
                  <a:lnTo>
                    <a:pt x="5" y="5"/>
                  </a:lnTo>
                  <a:lnTo>
                    <a:pt x="11" y="4"/>
                  </a:lnTo>
                  <a:lnTo>
                    <a:pt x="17" y="4"/>
                  </a:lnTo>
                  <a:lnTo>
                    <a:pt x="24" y="2"/>
                  </a:lnTo>
                  <a:lnTo>
                    <a:pt x="29" y="1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8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4" name="Freeform 75"/>
            <p:cNvSpPr>
              <a:spLocks/>
            </p:cNvSpPr>
            <p:nvPr/>
          </p:nvSpPr>
          <p:spPr bwMode="auto">
            <a:xfrm>
              <a:off x="461" y="730"/>
              <a:ext cx="34" cy="1"/>
            </a:xfrm>
            <a:custGeom>
              <a:avLst/>
              <a:gdLst>
                <a:gd name="T0" fmla="*/ 0 w 68"/>
                <a:gd name="T1" fmla="*/ 2 h 2"/>
                <a:gd name="T2" fmla="*/ 6 w 68"/>
                <a:gd name="T3" fmla="*/ 1 h 2"/>
                <a:gd name="T4" fmla="*/ 14 w 68"/>
                <a:gd name="T5" fmla="*/ 1 h 2"/>
                <a:gd name="T6" fmla="*/ 23 w 68"/>
                <a:gd name="T7" fmla="*/ 1 h 2"/>
                <a:gd name="T8" fmla="*/ 33 w 68"/>
                <a:gd name="T9" fmla="*/ 1 h 2"/>
                <a:gd name="T10" fmla="*/ 42 w 68"/>
                <a:gd name="T11" fmla="*/ 1 h 2"/>
                <a:gd name="T12" fmla="*/ 53 w 68"/>
                <a:gd name="T13" fmla="*/ 1 h 2"/>
                <a:gd name="T14" fmla="*/ 61 w 68"/>
                <a:gd name="T15" fmla="*/ 1 h 2"/>
                <a:gd name="T16" fmla="*/ 67 w 68"/>
                <a:gd name="T17" fmla="*/ 0 h 2"/>
                <a:gd name="T18" fmla="*/ 68 w 68"/>
                <a:gd name="T19" fmla="*/ 0 h 2"/>
                <a:gd name="T20" fmla="*/ 62 w 68"/>
                <a:gd name="T21" fmla="*/ 0 h 2"/>
                <a:gd name="T22" fmla="*/ 52 w 68"/>
                <a:gd name="T23" fmla="*/ 0 h 2"/>
                <a:gd name="T24" fmla="*/ 39 w 68"/>
                <a:gd name="T25" fmla="*/ 1 h 2"/>
                <a:gd name="T26" fmla="*/ 25 w 68"/>
                <a:gd name="T27" fmla="*/ 1 h 2"/>
                <a:gd name="T28" fmla="*/ 12 w 68"/>
                <a:gd name="T29" fmla="*/ 2 h 2"/>
                <a:gd name="T30" fmla="*/ 3 w 68"/>
                <a:gd name="T31" fmla="*/ 2 h 2"/>
                <a:gd name="T32" fmla="*/ 0 w 68"/>
                <a:gd name="T33" fmla="*/ 2 h 2"/>
                <a:gd name="T34" fmla="*/ 0 w 68"/>
                <a:gd name="T35" fmla="*/ 0 h 2"/>
                <a:gd name="T36" fmla="*/ 68 w 68"/>
                <a:gd name="T3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68" h="2">
                  <a:moveTo>
                    <a:pt x="0" y="2"/>
                  </a:moveTo>
                  <a:lnTo>
                    <a:pt x="6" y="1"/>
                  </a:lnTo>
                  <a:lnTo>
                    <a:pt x="14" y="1"/>
                  </a:lnTo>
                  <a:lnTo>
                    <a:pt x="23" y="1"/>
                  </a:lnTo>
                  <a:lnTo>
                    <a:pt x="33" y="1"/>
                  </a:lnTo>
                  <a:lnTo>
                    <a:pt x="42" y="1"/>
                  </a:lnTo>
                  <a:lnTo>
                    <a:pt x="53" y="1"/>
                  </a:lnTo>
                  <a:lnTo>
                    <a:pt x="61" y="1"/>
                  </a:lnTo>
                  <a:lnTo>
                    <a:pt x="67" y="0"/>
                  </a:lnTo>
                  <a:lnTo>
                    <a:pt x="68" y="0"/>
                  </a:lnTo>
                  <a:lnTo>
                    <a:pt x="62" y="0"/>
                  </a:lnTo>
                  <a:lnTo>
                    <a:pt x="52" y="0"/>
                  </a:lnTo>
                  <a:lnTo>
                    <a:pt x="39" y="1"/>
                  </a:lnTo>
                  <a:lnTo>
                    <a:pt x="25" y="1"/>
                  </a:lnTo>
                  <a:lnTo>
                    <a:pt x="12" y="2"/>
                  </a:lnTo>
                  <a:lnTo>
                    <a:pt x="3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5" name="Freeform 76"/>
            <p:cNvSpPr>
              <a:spLocks/>
            </p:cNvSpPr>
            <p:nvPr/>
          </p:nvSpPr>
          <p:spPr bwMode="auto">
            <a:xfrm>
              <a:off x="531" y="726"/>
              <a:ext cx="32" cy="2"/>
            </a:xfrm>
            <a:custGeom>
              <a:avLst/>
              <a:gdLst>
                <a:gd name="T0" fmla="*/ 0 w 64"/>
                <a:gd name="T1" fmla="*/ 2 h 5"/>
                <a:gd name="T2" fmla="*/ 10 w 64"/>
                <a:gd name="T3" fmla="*/ 2 h 5"/>
                <a:gd name="T4" fmla="*/ 19 w 64"/>
                <a:gd name="T5" fmla="*/ 2 h 5"/>
                <a:gd name="T6" fmla="*/ 28 w 64"/>
                <a:gd name="T7" fmla="*/ 1 h 5"/>
                <a:gd name="T8" fmla="*/ 36 w 64"/>
                <a:gd name="T9" fmla="*/ 0 h 5"/>
                <a:gd name="T10" fmla="*/ 43 w 64"/>
                <a:gd name="T11" fmla="*/ 0 h 5"/>
                <a:gd name="T12" fmla="*/ 50 w 64"/>
                <a:gd name="T13" fmla="*/ 0 h 5"/>
                <a:gd name="T14" fmla="*/ 57 w 64"/>
                <a:gd name="T15" fmla="*/ 0 h 5"/>
                <a:gd name="T16" fmla="*/ 63 w 64"/>
                <a:gd name="T17" fmla="*/ 2 h 5"/>
                <a:gd name="T18" fmla="*/ 64 w 64"/>
                <a:gd name="T19" fmla="*/ 4 h 5"/>
                <a:gd name="T20" fmla="*/ 59 w 64"/>
                <a:gd name="T21" fmla="*/ 5 h 5"/>
                <a:gd name="T22" fmla="*/ 50 w 64"/>
                <a:gd name="T23" fmla="*/ 5 h 5"/>
                <a:gd name="T24" fmla="*/ 37 w 64"/>
                <a:gd name="T25" fmla="*/ 5 h 5"/>
                <a:gd name="T26" fmla="*/ 25 w 64"/>
                <a:gd name="T27" fmla="*/ 4 h 5"/>
                <a:gd name="T28" fmla="*/ 12 w 64"/>
                <a:gd name="T29" fmla="*/ 4 h 5"/>
                <a:gd name="T30" fmla="*/ 4 w 64"/>
                <a:gd name="T31" fmla="*/ 2 h 5"/>
                <a:gd name="T32" fmla="*/ 0 w 64"/>
                <a:gd name="T33" fmla="*/ 2 h 5"/>
                <a:gd name="T34" fmla="*/ 0 w 64"/>
                <a:gd name="T35" fmla="*/ 0 h 5"/>
                <a:gd name="T36" fmla="*/ 64 w 64"/>
                <a:gd name="T3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64" h="5">
                  <a:moveTo>
                    <a:pt x="0" y="2"/>
                  </a:moveTo>
                  <a:lnTo>
                    <a:pt x="10" y="2"/>
                  </a:lnTo>
                  <a:lnTo>
                    <a:pt x="19" y="2"/>
                  </a:lnTo>
                  <a:lnTo>
                    <a:pt x="28" y="1"/>
                  </a:lnTo>
                  <a:lnTo>
                    <a:pt x="36" y="0"/>
                  </a:lnTo>
                  <a:lnTo>
                    <a:pt x="43" y="0"/>
                  </a:lnTo>
                  <a:lnTo>
                    <a:pt x="50" y="0"/>
                  </a:lnTo>
                  <a:lnTo>
                    <a:pt x="57" y="0"/>
                  </a:lnTo>
                  <a:lnTo>
                    <a:pt x="63" y="2"/>
                  </a:lnTo>
                  <a:lnTo>
                    <a:pt x="64" y="4"/>
                  </a:lnTo>
                  <a:lnTo>
                    <a:pt x="59" y="5"/>
                  </a:lnTo>
                  <a:lnTo>
                    <a:pt x="50" y="5"/>
                  </a:lnTo>
                  <a:lnTo>
                    <a:pt x="37" y="5"/>
                  </a:lnTo>
                  <a:lnTo>
                    <a:pt x="25" y="4"/>
                  </a:lnTo>
                  <a:lnTo>
                    <a:pt x="12" y="4"/>
                  </a:lnTo>
                  <a:lnTo>
                    <a:pt x="4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6" name="Freeform 77"/>
            <p:cNvSpPr>
              <a:spLocks/>
            </p:cNvSpPr>
            <p:nvPr/>
          </p:nvSpPr>
          <p:spPr bwMode="auto">
            <a:xfrm>
              <a:off x="505" y="726"/>
              <a:ext cx="18" cy="2"/>
            </a:xfrm>
            <a:custGeom>
              <a:avLst/>
              <a:gdLst>
                <a:gd name="T0" fmla="*/ 0 w 34"/>
                <a:gd name="T1" fmla="*/ 0 h 4"/>
                <a:gd name="T2" fmla="*/ 8 w 34"/>
                <a:gd name="T3" fmla="*/ 0 h 4"/>
                <a:gd name="T4" fmla="*/ 15 w 34"/>
                <a:gd name="T5" fmla="*/ 1 h 4"/>
                <a:gd name="T6" fmla="*/ 20 w 34"/>
                <a:gd name="T7" fmla="*/ 1 h 4"/>
                <a:gd name="T8" fmla="*/ 25 w 34"/>
                <a:gd name="T9" fmla="*/ 3 h 4"/>
                <a:gd name="T10" fmla="*/ 30 w 34"/>
                <a:gd name="T11" fmla="*/ 3 h 4"/>
                <a:gd name="T12" fmla="*/ 32 w 34"/>
                <a:gd name="T13" fmla="*/ 4 h 4"/>
                <a:gd name="T14" fmla="*/ 33 w 34"/>
                <a:gd name="T15" fmla="*/ 4 h 4"/>
                <a:gd name="T16" fmla="*/ 34 w 34"/>
                <a:gd name="T17" fmla="*/ 4 h 4"/>
                <a:gd name="T18" fmla="*/ 0 w 34"/>
                <a:gd name="T19" fmla="*/ 0 h 4"/>
                <a:gd name="T20" fmla="*/ 0 w 34"/>
                <a:gd name="T21" fmla="*/ 0 h 4"/>
                <a:gd name="T22" fmla="*/ 34 w 34"/>
                <a:gd name="T2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34" h="4">
                  <a:moveTo>
                    <a:pt x="0" y="0"/>
                  </a:moveTo>
                  <a:lnTo>
                    <a:pt x="8" y="0"/>
                  </a:lnTo>
                  <a:lnTo>
                    <a:pt x="15" y="1"/>
                  </a:lnTo>
                  <a:lnTo>
                    <a:pt x="20" y="1"/>
                  </a:lnTo>
                  <a:lnTo>
                    <a:pt x="25" y="3"/>
                  </a:lnTo>
                  <a:lnTo>
                    <a:pt x="30" y="3"/>
                  </a:lnTo>
                  <a:lnTo>
                    <a:pt x="32" y="4"/>
                  </a:lnTo>
                  <a:lnTo>
                    <a:pt x="33" y="4"/>
                  </a:lnTo>
                  <a:lnTo>
                    <a:pt x="34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7" name="Freeform 78"/>
            <p:cNvSpPr>
              <a:spLocks/>
            </p:cNvSpPr>
            <p:nvPr/>
          </p:nvSpPr>
          <p:spPr bwMode="auto">
            <a:xfrm>
              <a:off x="439" y="735"/>
              <a:ext cx="9" cy="1"/>
            </a:xfrm>
            <a:custGeom>
              <a:avLst/>
              <a:gdLst>
                <a:gd name="T0" fmla="*/ 0 w 17"/>
                <a:gd name="T1" fmla="*/ 3 h 3"/>
                <a:gd name="T2" fmla="*/ 17 w 17"/>
                <a:gd name="T3" fmla="*/ 0 h 3"/>
                <a:gd name="T4" fmla="*/ 0 w 17"/>
                <a:gd name="T5" fmla="*/ 3 h 3"/>
                <a:gd name="T6" fmla="*/ 0 w 17"/>
                <a:gd name="T7" fmla="*/ 0 h 3"/>
                <a:gd name="T8" fmla="*/ 17 w 17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7" h="3">
                  <a:moveTo>
                    <a:pt x="0" y="3"/>
                  </a:moveTo>
                  <a:lnTo>
                    <a:pt x="17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8" name="Freeform 79"/>
            <p:cNvSpPr>
              <a:spLocks/>
            </p:cNvSpPr>
            <p:nvPr/>
          </p:nvSpPr>
          <p:spPr bwMode="auto">
            <a:xfrm>
              <a:off x="340" y="731"/>
              <a:ext cx="41" cy="15"/>
            </a:xfrm>
            <a:custGeom>
              <a:avLst/>
              <a:gdLst>
                <a:gd name="T0" fmla="*/ 0 w 83"/>
                <a:gd name="T1" fmla="*/ 30 h 30"/>
                <a:gd name="T2" fmla="*/ 3 w 83"/>
                <a:gd name="T3" fmla="*/ 29 h 30"/>
                <a:gd name="T4" fmla="*/ 11 w 83"/>
                <a:gd name="T5" fmla="*/ 26 h 30"/>
                <a:gd name="T6" fmla="*/ 23 w 83"/>
                <a:gd name="T7" fmla="*/ 21 h 30"/>
                <a:gd name="T8" fmla="*/ 37 w 83"/>
                <a:gd name="T9" fmla="*/ 17 h 30"/>
                <a:gd name="T10" fmla="*/ 51 w 83"/>
                <a:gd name="T11" fmla="*/ 11 h 30"/>
                <a:gd name="T12" fmla="*/ 64 w 83"/>
                <a:gd name="T13" fmla="*/ 6 h 30"/>
                <a:gd name="T14" fmla="*/ 76 w 83"/>
                <a:gd name="T15" fmla="*/ 3 h 30"/>
                <a:gd name="T16" fmla="*/ 83 w 83"/>
                <a:gd name="T17" fmla="*/ 0 h 30"/>
                <a:gd name="T18" fmla="*/ 83 w 83"/>
                <a:gd name="T19" fmla="*/ 2 h 30"/>
                <a:gd name="T20" fmla="*/ 75 w 83"/>
                <a:gd name="T21" fmla="*/ 4 h 30"/>
                <a:gd name="T22" fmla="*/ 62 w 83"/>
                <a:gd name="T23" fmla="*/ 8 h 30"/>
                <a:gd name="T24" fmla="*/ 46 w 83"/>
                <a:gd name="T25" fmla="*/ 14 h 30"/>
                <a:gd name="T26" fmla="*/ 30 w 83"/>
                <a:gd name="T27" fmla="*/ 20 h 30"/>
                <a:gd name="T28" fmla="*/ 15 w 83"/>
                <a:gd name="T29" fmla="*/ 26 h 30"/>
                <a:gd name="T30" fmla="*/ 4 w 83"/>
                <a:gd name="T31" fmla="*/ 29 h 30"/>
                <a:gd name="T32" fmla="*/ 0 w 83"/>
                <a:gd name="T33" fmla="*/ 30 h 30"/>
                <a:gd name="T34" fmla="*/ 0 w 83"/>
                <a:gd name="T35" fmla="*/ 0 h 30"/>
                <a:gd name="T36" fmla="*/ 83 w 83"/>
                <a:gd name="T3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83" h="30">
                  <a:moveTo>
                    <a:pt x="0" y="30"/>
                  </a:moveTo>
                  <a:lnTo>
                    <a:pt x="3" y="29"/>
                  </a:lnTo>
                  <a:lnTo>
                    <a:pt x="11" y="26"/>
                  </a:lnTo>
                  <a:lnTo>
                    <a:pt x="23" y="21"/>
                  </a:lnTo>
                  <a:lnTo>
                    <a:pt x="37" y="17"/>
                  </a:lnTo>
                  <a:lnTo>
                    <a:pt x="51" y="11"/>
                  </a:lnTo>
                  <a:lnTo>
                    <a:pt x="64" y="6"/>
                  </a:lnTo>
                  <a:lnTo>
                    <a:pt x="76" y="3"/>
                  </a:lnTo>
                  <a:lnTo>
                    <a:pt x="83" y="0"/>
                  </a:lnTo>
                  <a:lnTo>
                    <a:pt x="83" y="2"/>
                  </a:lnTo>
                  <a:lnTo>
                    <a:pt x="75" y="4"/>
                  </a:lnTo>
                  <a:lnTo>
                    <a:pt x="62" y="8"/>
                  </a:lnTo>
                  <a:lnTo>
                    <a:pt x="46" y="14"/>
                  </a:lnTo>
                  <a:lnTo>
                    <a:pt x="30" y="20"/>
                  </a:lnTo>
                  <a:lnTo>
                    <a:pt x="15" y="26"/>
                  </a:lnTo>
                  <a:lnTo>
                    <a:pt x="4" y="29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9" name="Freeform 80"/>
            <p:cNvSpPr>
              <a:spLocks/>
            </p:cNvSpPr>
            <p:nvPr/>
          </p:nvSpPr>
          <p:spPr bwMode="auto">
            <a:xfrm>
              <a:off x="403" y="723"/>
              <a:ext cx="19" cy="3"/>
            </a:xfrm>
            <a:custGeom>
              <a:avLst/>
              <a:gdLst>
                <a:gd name="T0" fmla="*/ 0 w 38"/>
                <a:gd name="T1" fmla="*/ 6 h 6"/>
                <a:gd name="T2" fmla="*/ 6 w 38"/>
                <a:gd name="T3" fmla="*/ 5 h 6"/>
                <a:gd name="T4" fmla="*/ 12 w 38"/>
                <a:gd name="T5" fmla="*/ 5 h 6"/>
                <a:gd name="T6" fmla="*/ 18 w 38"/>
                <a:gd name="T7" fmla="*/ 4 h 6"/>
                <a:gd name="T8" fmla="*/ 25 w 38"/>
                <a:gd name="T9" fmla="*/ 3 h 6"/>
                <a:gd name="T10" fmla="*/ 29 w 38"/>
                <a:gd name="T11" fmla="*/ 1 h 6"/>
                <a:gd name="T12" fmla="*/ 34 w 38"/>
                <a:gd name="T13" fmla="*/ 1 h 6"/>
                <a:gd name="T14" fmla="*/ 37 w 38"/>
                <a:gd name="T15" fmla="*/ 0 h 6"/>
                <a:gd name="T16" fmla="*/ 38 w 38"/>
                <a:gd name="T17" fmla="*/ 0 h 6"/>
                <a:gd name="T18" fmla="*/ 0 w 38"/>
                <a:gd name="T19" fmla="*/ 6 h 6"/>
                <a:gd name="T20" fmla="*/ 0 w 38"/>
                <a:gd name="T21" fmla="*/ 0 h 6"/>
                <a:gd name="T22" fmla="*/ 38 w 38"/>
                <a:gd name="T2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38" h="6">
                  <a:moveTo>
                    <a:pt x="0" y="6"/>
                  </a:moveTo>
                  <a:lnTo>
                    <a:pt x="6" y="5"/>
                  </a:lnTo>
                  <a:lnTo>
                    <a:pt x="12" y="5"/>
                  </a:lnTo>
                  <a:lnTo>
                    <a:pt x="18" y="4"/>
                  </a:lnTo>
                  <a:lnTo>
                    <a:pt x="25" y="3"/>
                  </a:lnTo>
                  <a:lnTo>
                    <a:pt x="29" y="1"/>
                  </a:lnTo>
                  <a:lnTo>
                    <a:pt x="34" y="1"/>
                  </a:lnTo>
                  <a:lnTo>
                    <a:pt x="37" y="0"/>
                  </a:lnTo>
                  <a:lnTo>
                    <a:pt x="38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0" name="Freeform 81"/>
            <p:cNvSpPr>
              <a:spLocks/>
            </p:cNvSpPr>
            <p:nvPr/>
          </p:nvSpPr>
          <p:spPr bwMode="auto">
            <a:xfrm>
              <a:off x="452" y="715"/>
              <a:ext cx="35" cy="1"/>
            </a:xfrm>
            <a:custGeom>
              <a:avLst/>
              <a:gdLst>
                <a:gd name="T0" fmla="*/ 0 w 71"/>
                <a:gd name="T1" fmla="*/ 3 h 3"/>
                <a:gd name="T2" fmla="*/ 6 w 71"/>
                <a:gd name="T3" fmla="*/ 3 h 3"/>
                <a:gd name="T4" fmla="*/ 14 w 71"/>
                <a:gd name="T5" fmla="*/ 3 h 3"/>
                <a:gd name="T6" fmla="*/ 25 w 71"/>
                <a:gd name="T7" fmla="*/ 3 h 3"/>
                <a:gd name="T8" fmla="*/ 35 w 71"/>
                <a:gd name="T9" fmla="*/ 3 h 3"/>
                <a:gd name="T10" fmla="*/ 45 w 71"/>
                <a:gd name="T11" fmla="*/ 3 h 3"/>
                <a:gd name="T12" fmla="*/ 56 w 71"/>
                <a:gd name="T13" fmla="*/ 3 h 3"/>
                <a:gd name="T14" fmla="*/ 64 w 71"/>
                <a:gd name="T15" fmla="*/ 3 h 3"/>
                <a:gd name="T16" fmla="*/ 70 w 71"/>
                <a:gd name="T17" fmla="*/ 1 h 3"/>
                <a:gd name="T18" fmla="*/ 71 w 71"/>
                <a:gd name="T19" fmla="*/ 0 h 3"/>
                <a:gd name="T20" fmla="*/ 64 w 71"/>
                <a:gd name="T21" fmla="*/ 0 h 3"/>
                <a:gd name="T22" fmla="*/ 53 w 71"/>
                <a:gd name="T23" fmla="*/ 0 h 3"/>
                <a:gd name="T24" fmla="*/ 40 w 71"/>
                <a:gd name="T25" fmla="*/ 1 h 3"/>
                <a:gd name="T26" fmla="*/ 26 w 71"/>
                <a:gd name="T27" fmla="*/ 1 h 3"/>
                <a:gd name="T28" fmla="*/ 13 w 71"/>
                <a:gd name="T29" fmla="*/ 3 h 3"/>
                <a:gd name="T30" fmla="*/ 4 w 71"/>
                <a:gd name="T31" fmla="*/ 3 h 3"/>
                <a:gd name="T32" fmla="*/ 0 w 71"/>
                <a:gd name="T33" fmla="*/ 3 h 3"/>
                <a:gd name="T34" fmla="*/ 0 w 71"/>
                <a:gd name="T35" fmla="*/ 0 h 3"/>
                <a:gd name="T36" fmla="*/ 71 w 71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71" h="3">
                  <a:moveTo>
                    <a:pt x="0" y="3"/>
                  </a:moveTo>
                  <a:lnTo>
                    <a:pt x="6" y="3"/>
                  </a:lnTo>
                  <a:lnTo>
                    <a:pt x="14" y="3"/>
                  </a:lnTo>
                  <a:lnTo>
                    <a:pt x="25" y="3"/>
                  </a:lnTo>
                  <a:lnTo>
                    <a:pt x="35" y="3"/>
                  </a:lnTo>
                  <a:lnTo>
                    <a:pt x="45" y="3"/>
                  </a:lnTo>
                  <a:lnTo>
                    <a:pt x="56" y="3"/>
                  </a:lnTo>
                  <a:lnTo>
                    <a:pt x="64" y="3"/>
                  </a:lnTo>
                  <a:lnTo>
                    <a:pt x="70" y="1"/>
                  </a:lnTo>
                  <a:lnTo>
                    <a:pt x="71" y="0"/>
                  </a:lnTo>
                  <a:lnTo>
                    <a:pt x="64" y="0"/>
                  </a:lnTo>
                  <a:lnTo>
                    <a:pt x="53" y="0"/>
                  </a:lnTo>
                  <a:lnTo>
                    <a:pt x="40" y="1"/>
                  </a:lnTo>
                  <a:lnTo>
                    <a:pt x="26" y="1"/>
                  </a:lnTo>
                  <a:lnTo>
                    <a:pt x="13" y="3"/>
                  </a:lnTo>
                  <a:lnTo>
                    <a:pt x="4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1" name="Freeform 82"/>
            <p:cNvSpPr>
              <a:spLocks/>
            </p:cNvSpPr>
            <p:nvPr/>
          </p:nvSpPr>
          <p:spPr bwMode="auto">
            <a:xfrm>
              <a:off x="523" y="711"/>
              <a:ext cx="31" cy="4"/>
            </a:xfrm>
            <a:custGeom>
              <a:avLst/>
              <a:gdLst>
                <a:gd name="T0" fmla="*/ 0 w 63"/>
                <a:gd name="T1" fmla="*/ 4 h 7"/>
                <a:gd name="T2" fmla="*/ 9 w 63"/>
                <a:gd name="T3" fmla="*/ 4 h 7"/>
                <a:gd name="T4" fmla="*/ 19 w 63"/>
                <a:gd name="T5" fmla="*/ 3 h 7"/>
                <a:gd name="T6" fmla="*/ 28 w 63"/>
                <a:gd name="T7" fmla="*/ 1 h 7"/>
                <a:gd name="T8" fmla="*/ 36 w 63"/>
                <a:gd name="T9" fmla="*/ 1 h 7"/>
                <a:gd name="T10" fmla="*/ 43 w 63"/>
                <a:gd name="T11" fmla="*/ 0 h 7"/>
                <a:gd name="T12" fmla="*/ 50 w 63"/>
                <a:gd name="T13" fmla="*/ 0 h 7"/>
                <a:gd name="T14" fmla="*/ 57 w 63"/>
                <a:gd name="T15" fmla="*/ 1 h 7"/>
                <a:gd name="T16" fmla="*/ 62 w 63"/>
                <a:gd name="T17" fmla="*/ 4 h 7"/>
                <a:gd name="T18" fmla="*/ 63 w 63"/>
                <a:gd name="T19" fmla="*/ 6 h 7"/>
                <a:gd name="T20" fmla="*/ 59 w 63"/>
                <a:gd name="T21" fmla="*/ 7 h 7"/>
                <a:gd name="T22" fmla="*/ 49 w 63"/>
                <a:gd name="T23" fmla="*/ 7 h 7"/>
                <a:gd name="T24" fmla="*/ 37 w 63"/>
                <a:gd name="T25" fmla="*/ 6 h 7"/>
                <a:gd name="T26" fmla="*/ 23 w 63"/>
                <a:gd name="T27" fmla="*/ 6 h 7"/>
                <a:gd name="T28" fmla="*/ 12 w 63"/>
                <a:gd name="T29" fmla="*/ 5 h 7"/>
                <a:gd name="T30" fmla="*/ 4 w 63"/>
                <a:gd name="T31" fmla="*/ 4 h 7"/>
                <a:gd name="T32" fmla="*/ 0 w 63"/>
                <a:gd name="T33" fmla="*/ 4 h 7"/>
                <a:gd name="T34" fmla="*/ 0 w 63"/>
                <a:gd name="T35" fmla="*/ 0 h 7"/>
                <a:gd name="T36" fmla="*/ 63 w 63"/>
                <a:gd name="T3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63" h="7">
                  <a:moveTo>
                    <a:pt x="0" y="4"/>
                  </a:moveTo>
                  <a:lnTo>
                    <a:pt x="9" y="4"/>
                  </a:lnTo>
                  <a:lnTo>
                    <a:pt x="19" y="3"/>
                  </a:lnTo>
                  <a:lnTo>
                    <a:pt x="28" y="1"/>
                  </a:lnTo>
                  <a:lnTo>
                    <a:pt x="36" y="1"/>
                  </a:lnTo>
                  <a:lnTo>
                    <a:pt x="43" y="0"/>
                  </a:lnTo>
                  <a:lnTo>
                    <a:pt x="50" y="0"/>
                  </a:lnTo>
                  <a:lnTo>
                    <a:pt x="57" y="1"/>
                  </a:lnTo>
                  <a:lnTo>
                    <a:pt x="62" y="4"/>
                  </a:lnTo>
                  <a:lnTo>
                    <a:pt x="63" y="6"/>
                  </a:lnTo>
                  <a:lnTo>
                    <a:pt x="59" y="7"/>
                  </a:lnTo>
                  <a:lnTo>
                    <a:pt x="49" y="7"/>
                  </a:lnTo>
                  <a:lnTo>
                    <a:pt x="37" y="6"/>
                  </a:lnTo>
                  <a:lnTo>
                    <a:pt x="23" y="6"/>
                  </a:lnTo>
                  <a:lnTo>
                    <a:pt x="12" y="5"/>
                  </a:lnTo>
                  <a:lnTo>
                    <a:pt x="4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2" name="Freeform 83"/>
            <p:cNvSpPr>
              <a:spLocks/>
            </p:cNvSpPr>
            <p:nvPr/>
          </p:nvSpPr>
          <p:spPr bwMode="auto">
            <a:xfrm>
              <a:off x="498" y="712"/>
              <a:ext cx="16" cy="2"/>
            </a:xfrm>
            <a:custGeom>
              <a:avLst/>
              <a:gdLst>
                <a:gd name="T0" fmla="*/ 0 w 32"/>
                <a:gd name="T1" fmla="*/ 0 h 3"/>
                <a:gd name="T2" fmla="*/ 13 w 32"/>
                <a:gd name="T3" fmla="*/ 1 h 3"/>
                <a:gd name="T4" fmla="*/ 23 w 32"/>
                <a:gd name="T5" fmla="*/ 2 h 3"/>
                <a:gd name="T6" fmla="*/ 30 w 32"/>
                <a:gd name="T7" fmla="*/ 3 h 3"/>
                <a:gd name="T8" fmla="*/ 32 w 32"/>
                <a:gd name="T9" fmla="*/ 3 h 3"/>
                <a:gd name="T10" fmla="*/ 0 w 32"/>
                <a:gd name="T11" fmla="*/ 0 h 3"/>
                <a:gd name="T12" fmla="*/ 0 w 32"/>
                <a:gd name="T13" fmla="*/ 0 h 3"/>
                <a:gd name="T14" fmla="*/ 32 w 32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32" h="3">
                  <a:moveTo>
                    <a:pt x="0" y="0"/>
                  </a:moveTo>
                  <a:lnTo>
                    <a:pt x="13" y="1"/>
                  </a:lnTo>
                  <a:lnTo>
                    <a:pt x="23" y="2"/>
                  </a:lnTo>
                  <a:lnTo>
                    <a:pt x="30" y="3"/>
                  </a:lnTo>
                  <a:lnTo>
                    <a:pt x="3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3" name="Freeform 84"/>
            <p:cNvSpPr>
              <a:spLocks/>
            </p:cNvSpPr>
            <p:nvPr/>
          </p:nvSpPr>
          <p:spPr bwMode="auto">
            <a:xfrm>
              <a:off x="430" y="720"/>
              <a:ext cx="9" cy="1"/>
            </a:xfrm>
            <a:custGeom>
              <a:avLst/>
              <a:gdLst>
                <a:gd name="T0" fmla="*/ 0 w 17"/>
                <a:gd name="T1" fmla="*/ 2 h 2"/>
                <a:gd name="T2" fmla="*/ 17 w 17"/>
                <a:gd name="T3" fmla="*/ 0 h 2"/>
                <a:gd name="T4" fmla="*/ 0 w 17"/>
                <a:gd name="T5" fmla="*/ 2 h 2"/>
                <a:gd name="T6" fmla="*/ 0 w 17"/>
                <a:gd name="T7" fmla="*/ 0 h 2"/>
                <a:gd name="T8" fmla="*/ 17 w 1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7" h="2">
                  <a:moveTo>
                    <a:pt x="0" y="2"/>
                  </a:moveTo>
                  <a:lnTo>
                    <a:pt x="17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4" name="Freeform 85"/>
            <p:cNvSpPr>
              <a:spLocks/>
            </p:cNvSpPr>
            <p:nvPr/>
          </p:nvSpPr>
          <p:spPr bwMode="auto">
            <a:xfrm>
              <a:off x="333" y="715"/>
              <a:ext cx="41" cy="14"/>
            </a:xfrm>
            <a:custGeom>
              <a:avLst/>
              <a:gdLst>
                <a:gd name="T0" fmla="*/ 0 w 83"/>
                <a:gd name="T1" fmla="*/ 29 h 29"/>
                <a:gd name="T2" fmla="*/ 3 w 83"/>
                <a:gd name="T3" fmla="*/ 28 h 29"/>
                <a:gd name="T4" fmla="*/ 12 w 83"/>
                <a:gd name="T5" fmla="*/ 24 h 29"/>
                <a:gd name="T6" fmla="*/ 23 w 83"/>
                <a:gd name="T7" fmla="*/ 20 h 29"/>
                <a:gd name="T8" fmla="*/ 37 w 83"/>
                <a:gd name="T9" fmla="*/ 15 h 29"/>
                <a:gd name="T10" fmla="*/ 51 w 83"/>
                <a:gd name="T11" fmla="*/ 9 h 29"/>
                <a:gd name="T12" fmla="*/ 65 w 83"/>
                <a:gd name="T13" fmla="*/ 5 h 29"/>
                <a:gd name="T14" fmla="*/ 76 w 83"/>
                <a:gd name="T15" fmla="*/ 1 h 29"/>
                <a:gd name="T16" fmla="*/ 83 w 83"/>
                <a:gd name="T17" fmla="*/ 0 h 29"/>
                <a:gd name="T18" fmla="*/ 83 w 83"/>
                <a:gd name="T19" fmla="*/ 0 h 29"/>
                <a:gd name="T20" fmla="*/ 75 w 83"/>
                <a:gd name="T21" fmla="*/ 4 h 29"/>
                <a:gd name="T22" fmla="*/ 62 w 83"/>
                <a:gd name="T23" fmla="*/ 8 h 29"/>
                <a:gd name="T24" fmla="*/ 46 w 83"/>
                <a:gd name="T25" fmla="*/ 14 h 29"/>
                <a:gd name="T26" fmla="*/ 30 w 83"/>
                <a:gd name="T27" fmla="*/ 20 h 29"/>
                <a:gd name="T28" fmla="*/ 15 w 83"/>
                <a:gd name="T29" fmla="*/ 24 h 29"/>
                <a:gd name="T30" fmla="*/ 5 w 83"/>
                <a:gd name="T31" fmla="*/ 28 h 29"/>
                <a:gd name="T32" fmla="*/ 0 w 83"/>
                <a:gd name="T33" fmla="*/ 29 h 29"/>
                <a:gd name="T34" fmla="*/ 0 w 83"/>
                <a:gd name="T35" fmla="*/ 0 h 29"/>
                <a:gd name="T36" fmla="*/ 83 w 83"/>
                <a:gd name="T3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83" h="29">
                  <a:moveTo>
                    <a:pt x="0" y="29"/>
                  </a:moveTo>
                  <a:lnTo>
                    <a:pt x="3" y="28"/>
                  </a:lnTo>
                  <a:lnTo>
                    <a:pt x="12" y="24"/>
                  </a:lnTo>
                  <a:lnTo>
                    <a:pt x="23" y="20"/>
                  </a:lnTo>
                  <a:lnTo>
                    <a:pt x="37" y="15"/>
                  </a:lnTo>
                  <a:lnTo>
                    <a:pt x="51" y="9"/>
                  </a:lnTo>
                  <a:lnTo>
                    <a:pt x="65" y="5"/>
                  </a:lnTo>
                  <a:lnTo>
                    <a:pt x="76" y="1"/>
                  </a:lnTo>
                  <a:lnTo>
                    <a:pt x="83" y="0"/>
                  </a:lnTo>
                  <a:lnTo>
                    <a:pt x="75" y="4"/>
                  </a:lnTo>
                  <a:lnTo>
                    <a:pt x="62" y="8"/>
                  </a:lnTo>
                  <a:lnTo>
                    <a:pt x="46" y="14"/>
                  </a:lnTo>
                  <a:lnTo>
                    <a:pt x="30" y="20"/>
                  </a:lnTo>
                  <a:lnTo>
                    <a:pt x="15" y="24"/>
                  </a:lnTo>
                  <a:lnTo>
                    <a:pt x="5" y="28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5" name="Freeform 86"/>
            <p:cNvSpPr>
              <a:spLocks/>
            </p:cNvSpPr>
            <p:nvPr/>
          </p:nvSpPr>
          <p:spPr bwMode="auto">
            <a:xfrm>
              <a:off x="396" y="707"/>
              <a:ext cx="19" cy="2"/>
            </a:xfrm>
            <a:custGeom>
              <a:avLst/>
              <a:gdLst>
                <a:gd name="T0" fmla="*/ 0 w 38"/>
                <a:gd name="T1" fmla="*/ 5 h 5"/>
                <a:gd name="T2" fmla="*/ 5 w 38"/>
                <a:gd name="T3" fmla="*/ 5 h 5"/>
                <a:gd name="T4" fmla="*/ 11 w 38"/>
                <a:gd name="T5" fmla="*/ 3 h 5"/>
                <a:gd name="T6" fmla="*/ 17 w 38"/>
                <a:gd name="T7" fmla="*/ 2 h 5"/>
                <a:gd name="T8" fmla="*/ 24 w 38"/>
                <a:gd name="T9" fmla="*/ 2 h 5"/>
                <a:gd name="T10" fmla="*/ 28 w 38"/>
                <a:gd name="T11" fmla="*/ 1 h 5"/>
                <a:gd name="T12" fmla="*/ 33 w 38"/>
                <a:gd name="T13" fmla="*/ 0 h 5"/>
                <a:gd name="T14" fmla="*/ 36 w 38"/>
                <a:gd name="T15" fmla="*/ 0 h 5"/>
                <a:gd name="T16" fmla="*/ 38 w 38"/>
                <a:gd name="T17" fmla="*/ 0 h 5"/>
                <a:gd name="T18" fmla="*/ 0 w 38"/>
                <a:gd name="T19" fmla="*/ 5 h 5"/>
                <a:gd name="T20" fmla="*/ 0 w 38"/>
                <a:gd name="T21" fmla="*/ 0 h 5"/>
                <a:gd name="T22" fmla="*/ 38 w 38"/>
                <a:gd name="T2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38" h="5">
                  <a:moveTo>
                    <a:pt x="0" y="5"/>
                  </a:moveTo>
                  <a:lnTo>
                    <a:pt x="5" y="5"/>
                  </a:lnTo>
                  <a:lnTo>
                    <a:pt x="11" y="3"/>
                  </a:lnTo>
                  <a:lnTo>
                    <a:pt x="17" y="2"/>
                  </a:lnTo>
                  <a:lnTo>
                    <a:pt x="24" y="2"/>
                  </a:lnTo>
                  <a:lnTo>
                    <a:pt x="28" y="1"/>
                  </a:lnTo>
                  <a:lnTo>
                    <a:pt x="33" y="0"/>
                  </a:lnTo>
                  <a:lnTo>
                    <a:pt x="36" y="0"/>
                  </a:lnTo>
                  <a:lnTo>
                    <a:pt x="38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6" name="Freeform 87"/>
            <p:cNvSpPr>
              <a:spLocks/>
            </p:cNvSpPr>
            <p:nvPr/>
          </p:nvSpPr>
          <p:spPr bwMode="auto">
            <a:xfrm>
              <a:off x="445" y="699"/>
              <a:ext cx="35" cy="1"/>
            </a:xfrm>
            <a:custGeom>
              <a:avLst/>
              <a:gdLst>
                <a:gd name="T0" fmla="*/ 0 w 70"/>
                <a:gd name="T1" fmla="*/ 1 h 1"/>
                <a:gd name="T2" fmla="*/ 5 w 70"/>
                <a:gd name="T3" fmla="*/ 1 h 1"/>
                <a:gd name="T4" fmla="*/ 15 w 70"/>
                <a:gd name="T5" fmla="*/ 1 h 1"/>
                <a:gd name="T6" fmla="*/ 24 w 70"/>
                <a:gd name="T7" fmla="*/ 1 h 1"/>
                <a:gd name="T8" fmla="*/ 35 w 70"/>
                <a:gd name="T9" fmla="*/ 1 h 1"/>
                <a:gd name="T10" fmla="*/ 46 w 70"/>
                <a:gd name="T11" fmla="*/ 1 h 1"/>
                <a:gd name="T12" fmla="*/ 56 w 70"/>
                <a:gd name="T13" fmla="*/ 1 h 1"/>
                <a:gd name="T14" fmla="*/ 64 w 70"/>
                <a:gd name="T15" fmla="*/ 1 h 1"/>
                <a:gd name="T16" fmla="*/ 70 w 70"/>
                <a:gd name="T17" fmla="*/ 0 h 1"/>
                <a:gd name="T18" fmla="*/ 70 w 70"/>
                <a:gd name="T19" fmla="*/ 0 h 1"/>
                <a:gd name="T20" fmla="*/ 64 w 70"/>
                <a:gd name="T21" fmla="*/ 0 h 1"/>
                <a:gd name="T22" fmla="*/ 53 w 70"/>
                <a:gd name="T23" fmla="*/ 0 h 1"/>
                <a:gd name="T24" fmla="*/ 39 w 70"/>
                <a:gd name="T25" fmla="*/ 0 h 1"/>
                <a:gd name="T26" fmla="*/ 25 w 70"/>
                <a:gd name="T27" fmla="*/ 0 h 1"/>
                <a:gd name="T28" fmla="*/ 12 w 70"/>
                <a:gd name="T29" fmla="*/ 1 h 1"/>
                <a:gd name="T30" fmla="*/ 3 w 70"/>
                <a:gd name="T31" fmla="*/ 1 h 1"/>
                <a:gd name="T32" fmla="*/ 0 w 70"/>
                <a:gd name="T33" fmla="*/ 1 h 1"/>
                <a:gd name="T34" fmla="*/ 0 w 70"/>
                <a:gd name="T35" fmla="*/ 0 h 1"/>
                <a:gd name="T36" fmla="*/ 70 w 70"/>
                <a:gd name="T3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70" h="1">
                  <a:moveTo>
                    <a:pt x="0" y="1"/>
                  </a:moveTo>
                  <a:lnTo>
                    <a:pt x="5" y="1"/>
                  </a:lnTo>
                  <a:lnTo>
                    <a:pt x="15" y="1"/>
                  </a:lnTo>
                  <a:lnTo>
                    <a:pt x="24" y="1"/>
                  </a:lnTo>
                  <a:lnTo>
                    <a:pt x="35" y="1"/>
                  </a:lnTo>
                  <a:lnTo>
                    <a:pt x="46" y="1"/>
                  </a:lnTo>
                  <a:lnTo>
                    <a:pt x="56" y="1"/>
                  </a:lnTo>
                  <a:lnTo>
                    <a:pt x="64" y="1"/>
                  </a:lnTo>
                  <a:lnTo>
                    <a:pt x="70" y="0"/>
                  </a:lnTo>
                  <a:lnTo>
                    <a:pt x="64" y="0"/>
                  </a:lnTo>
                  <a:lnTo>
                    <a:pt x="53" y="0"/>
                  </a:lnTo>
                  <a:lnTo>
                    <a:pt x="39" y="0"/>
                  </a:lnTo>
                  <a:lnTo>
                    <a:pt x="25" y="0"/>
                  </a:lnTo>
                  <a:lnTo>
                    <a:pt x="12" y="1"/>
                  </a:lnTo>
                  <a:lnTo>
                    <a:pt x="3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7" name="Freeform 88"/>
            <p:cNvSpPr>
              <a:spLocks/>
            </p:cNvSpPr>
            <p:nvPr/>
          </p:nvSpPr>
          <p:spPr bwMode="auto">
            <a:xfrm>
              <a:off x="516" y="694"/>
              <a:ext cx="31" cy="4"/>
            </a:xfrm>
            <a:custGeom>
              <a:avLst/>
              <a:gdLst>
                <a:gd name="T0" fmla="*/ 0 w 63"/>
                <a:gd name="T1" fmla="*/ 3 h 7"/>
                <a:gd name="T2" fmla="*/ 10 w 63"/>
                <a:gd name="T3" fmla="*/ 3 h 7"/>
                <a:gd name="T4" fmla="*/ 19 w 63"/>
                <a:gd name="T5" fmla="*/ 2 h 7"/>
                <a:gd name="T6" fmla="*/ 28 w 63"/>
                <a:gd name="T7" fmla="*/ 1 h 7"/>
                <a:gd name="T8" fmla="*/ 36 w 63"/>
                <a:gd name="T9" fmla="*/ 1 h 7"/>
                <a:gd name="T10" fmla="*/ 43 w 63"/>
                <a:gd name="T11" fmla="*/ 0 h 7"/>
                <a:gd name="T12" fmla="*/ 50 w 63"/>
                <a:gd name="T13" fmla="*/ 0 h 7"/>
                <a:gd name="T14" fmla="*/ 56 w 63"/>
                <a:gd name="T15" fmla="*/ 1 h 7"/>
                <a:gd name="T16" fmla="*/ 62 w 63"/>
                <a:gd name="T17" fmla="*/ 3 h 7"/>
                <a:gd name="T18" fmla="*/ 63 w 63"/>
                <a:gd name="T19" fmla="*/ 6 h 7"/>
                <a:gd name="T20" fmla="*/ 58 w 63"/>
                <a:gd name="T21" fmla="*/ 7 h 7"/>
                <a:gd name="T22" fmla="*/ 49 w 63"/>
                <a:gd name="T23" fmla="*/ 7 h 7"/>
                <a:gd name="T24" fmla="*/ 36 w 63"/>
                <a:gd name="T25" fmla="*/ 6 h 7"/>
                <a:gd name="T26" fmla="*/ 23 w 63"/>
                <a:gd name="T27" fmla="*/ 6 h 7"/>
                <a:gd name="T28" fmla="*/ 12 w 63"/>
                <a:gd name="T29" fmla="*/ 4 h 7"/>
                <a:gd name="T30" fmla="*/ 4 w 63"/>
                <a:gd name="T31" fmla="*/ 3 h 7"/>
                <a:gd name="T32" fmla="*/ 0 w 63"/>
                <a:gd name="T33" fmla="*/ 3 h 7"/>
                <a:gd name="T34" fmla="*/ 0 w 63"/>
                <a:gd name="T35" fmla="*/ 0 h 7"/>
                <a:gd name="T36" fmla="*/ 63 w 63"/>
                <a:gd name="T3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63" h="7">
                  <a:moveTo>
                    <a:pt x="0" y="3"/>
                  </a:moveTo>
                  <a:lnTo>
                    <a:pt x="10" y="3"/>
                  </a:lnTo>
                  <a:lnTo>
                    <a:pt x="19" y="2"/>
                  </a:lnTo>
                  <a:lnTo>
                    <a:pt x="28" y="1"/>
                  </a:lnTo>
                  <a:lnTo>
                    <a:pt x="36" y="1"/>
                  </a:lnTo>
                  <a:lnTo>
                    <a:pt x="43" y="0"/>
                  </a:lnTo>
                  <a:lnTo>
                    <a:pt x="50" y="0"/>
                  </a:lnTo>
                  <a:lnTo>
                    <a:pt x="56" y="1"/>
                  </a:lnTo>
                  <a:lnTo>
                    <a:pt x="62" y="3"/>
                  </a:lnTo>
                  <a:lnTo>
                    <a:pt x="63" y="6"/>
                  </a:lnTo>
                  <a:lnTo>
                    <a:pt x="58" y="7"/>
                  </a:lnTo>
                  <a:lnTo>
                    <a:pt x="49" y="7"/>
                  </a:lnTo>
                  <a:lnTo>
                    <a:pt x="36" y="6"/>
                  </a:lnTo>
                  <a:lnTo>
                    <a:pt x="23" y="6"/>
                  </a:lnTo>
                  <a:lnTo>
                    <a:pt x="12" y="4"/>
                  </a:lnTo>
                  <a:lnTo>
                    <a:pt x="4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8" name="Freeform 89"/>
            <p:cNvSpPr>
              <a:spLocks/>
            </p:cNvSpPr>
            <p:nvPr/>
          </p:nvSpPr>
          <p:spPr bwMode="auto">
            <a:xfrm>
              <a:off x="490" y="696"/>
              <a:ext cx="18" cy="1"/>
            </a:xfrm>
            <a:custGeom>
              <a:avLst/>
              <a:gdLst>
                <a:gd name="T0" fmla="*/ 0 w 36"/>
                <a:gd name="T1" fmla="*/ 0 h 4"/>
                <a:gd name="T2" fmla="*/ 9 w 36"/>
                <a:gd name="T3" fmla="*/ 0 h 4"/>
                <a:gd name="T4" fmla="*/ 15 w 36"/>
                <a:gd name="T5" fmla="*/ 1 h 4"/>
                <a:gd name="T6" fmla="*/ 21 w 36"/>
                <a:gd name="T7" fmla="*/ 1 h 4"/>
                <a:gd name="T8" fmla="*/ 27 w 36"/>
                <a:gd name="T9" fmla="*/ 2 h 4"/>
                <a:gd name="T10" fmla="*/ 30 w 36"/>
                <a:gd name="T11" fmla="*/ 2 h 4"/>
                <a:gd name="T12" fmla="*/ 34 w 36"/>
                <a:gd name="T13" fmla="*/ 4 h 4"/>
                <a:gd name="T14" fmla="*/ 35 w 36"/>
                <a:gd name="T15" fmla="*/ 4 h 4"/>
                <a:gd name="T16" fmla="*/ 36 w 36"/>
                <a:gd name="T17" fmla="*/ 4 h 4"/>
                <a:gd name="T18" fmla="*/ 0 w 36"/>
                <a:gd name="T19" fmla="*/ 0 h 4"/>
                <a:gd name="T20" fmla="*/ 0 w 36"/>
                <a:gd name="T21" fmla="*/ 0 h 4"/>
                <a:gd name="T22" fmla="*/ 36 w 36"/>
                <a:gd name="T2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36" h="4">
                  <a:moveTo>
                    <a:pt x="0" y="0"/>
                  </a:moveTo>
                  <a:lnTo>
                    <a:pt x="9" y="0"/>
                  </a:lnTo>
                  <a:lnTo>
                    <a:pt x="15" y="1"/>
                  </a:lnTo>
                  <a:lnTo>
                    <a:pt x="21" y="1"/>
                  </a:lnTo>
                  <a:lnTo>
                    <a:pt x="27" y="2"/>
                  </a:lnTo>
                  <a:lnTo>
                    <a:pt x="30" y="2"/>
                  </a:lnTo>
                  <a:lnTo>
                    <a:pt x="34" y="4"/>
                  </a:lnTo>
                  <a:lnTo>
                    <a:pt x="35" y="4"/>
                  </a:lnTo>
                  <a:lnTo>
                    <a:pt x="36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9" name="Freeform 90"/>
            <p:cNvSpPr>
              <a:spLocks/>
            </p:cNvSpPr>
            <p:nvPr/>
          </p:nvSpPr>
          <p:spPr bwMode="auto">
            <a:xfrm>
              <a:off x="423" y="704"/>
              <a:ext cx="9" cy="1"/>
            </a:xfrm>
            <a:custGeom>
              <a:avLst/>
              <a:gdLst>
                <a:gd name="T0" fmla="*/ 0 w 17"/>
                <a:gd name="T1" fmla="*/ 4 h 4"/>
                <a:gd name="T2" fmla="*/ 17 w 17"/>
                <a:gd name="T3" fmla="*/ 0 h 4"/>
                <a:gd name="T4" fmla="*/ 0 w 17"/>
                <a:gd name="T5" fmla="*/ 4 h 4"/>
                <a:gd name="T6" fmla="*/ 0 w 17"/>
                <a:gd name="T7" fmla="*/ 0 h 4"/>
                <a:gd name="T8" fmla="*/ 17 w 17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7" h="4">
                  <a:moveTo>
                    <a:pt x="0" y="4"/>
                  </a:moveTo>
                  <a:lnTo>
                    <a:pt x="17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0" name="Freeform 91"/>
            <p:cNvSpPr>
              <a:spLocks/>
            </p:cNvSpPr>
            <p:nvPr/>
          </p:nvSpPr>
          <p:spPr bwMode="auto">
            <a:xfrm>
              <a:off x="328" y="700"/>
              <a:ext cx="42" cy="15"/>
            </a:xfrm>
            <a:custGeom>
              <a:avLst/>
              <a:gdLst>
                <a:gd name="T0" fmla="*/ 0 w 84"/>
                <a:gd name="T1" fmla="*/ 30 h 30"/>
                <a:gd name="T2" fmla="*/ 3 w 84"/>
                <a:gd name="T3" fmla="*/ 29 h 30"/>
                <a:gd name="T4" fmla="*/ 11 w 84"/>
                <a:gd name="T5" fmla="*/ 26 h 30"/>
                <a:gd name="T6" fmla="*/ 23 w 84"/>
                <a:gd name="T7" fmla="*/ 21 h 30"/>
                <a:gd name="T8" fmla="*/ 37 w 84"/>
                <a:gd name="T9" fmla="*/ 16 h 30"/>
                <a:gd name="T10" fmla="*/ 52 w 84"/>
                <a:gd name="T11" fmla="*/ 11 h 30"/>
                <a:gd name="T12" fmla="*/ 65 w 84"/>
                <a:gd name="T13" fmla="*/ 6 h 30"/>
                <a:gd name="T14" fmla="*/ 77 w 84"/>
                <a:gd name="T15" fmla="*/ 3 h 30"/>
                <a:gd name="T16" fmla="*/ 84 w 84"/>
                <a:gd name="T17" fmla="*/ 0 h 30"/>
                <a:gd name="T18" fmla="*/ 84 w 84"/>
                <a:gd name="T19" fmla="*/ 1 h 30"/>
                <a:gd name="T20" fmla="*/ 77 w 84"/>
                <a:gd name="T21" fmla="*/ 4 h 30"/>
                <a:gd name="T22" fmla="*/ 63 w 84"/>
                <a:gd name="T23" fmla="*/ 8 h 30"/>
                <a:gd name="T24" fmla="*/ 47 w 84"/>
                <a:gd name="T25" fmla="*/ 14 h 30"/>
                <a:gd name="T26" fmla="*/ 30 w 84"/>
                <a:gd name="T27" fmla="*/ 20 h 30"/>
                <a:gd name="T28" fmla="*/ 15 w 84"/>
                <a:gd name="T29" fmla="*/ 26 h 30"/>
                <a:gd name="T30" fmla="*/ 4 w 84"/>
                <a:gd name="T31" fmla="*/ 29 h 30"/>
                <a:gd name="T32" fmla="*/ 0 w 84"/>
                <a:gd name="T33" fmla="*/ 30 h 30"/>
                <a:gd name="T34" fmla="*/ 0 w 84"/>
                <a:gd name="T35" fmla="*/ 0 h 30"/>
                <a:gd name="T36" fmla="*/ 84 w 84"/>
                <a:gd name="T3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84" h="30">
                  <a:moveTo>
                    <a:pt x="0" y="30"/>
                  </a:moveTo>
                  <a:lnTo>
                    <a:pt x="3" y="29"/>
                  </a:lnTo>
                  <a:lnTo>
                    <a:pt x="11" y="26"/>
                  </a:lnTo>
                  <a:lnTo>
                    <a:pt x="23" y="21"/>
                  </a:lnTo>
                  <a:lnTo>
                    <a:pt x="37" y="16"/>
                  </a:lnTo>
                  <a:lnTo>
                    <a:pt x="52" y="11"/>
                  </a:lnTo>
                  <a:lnTo>
                    <a:pt x="65" y="6"/>
                  </a:lnTo>
                  <a:lnTo>
                    <a:pt x="77" y="3"/>
                  </a:lnTo>
                  <a:lnTo>
                    <a:pt x="84" y="0"/>
                  </a:lnTo>
                  <a:lnTo>
                    <a:pt x="84" y="1"/>
                  </a:lnTo>
                  <a:lnTo>
                    <a:pt x="77" y="4"/>
                  </a:lnTo>
                  <a:lnTo>
                    <a:pt x="63" y="8"/>
                  </a:lnTo>
                  <a:lnTo>
                    <a:pt x="47" y="14"/>
                  </a:lnTo>
                  <a:lnTo>
                    <a:pt x="30" y="20"/>
                  </a:lnTo>
                  <a:lnTo>
                    <a:pt x="15" y="26"/>
                  </a:lnTo>
                  <a:lnTo>
                    <a:pt x="4" y="29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1" name="Freeform 92"/>
            <p:cNvSpPr>
              <a:spLocks/>
            </p:cNvSpPr>
            <p:nvPr/>
          </p:nvSpPr>
          <p:spPr bwMode="auto">
            <a:xfrm>
              <a:off x="391" y="692"/>
              <a:ext cx="20" cy="2"/>
            </a:xfrm>
            <a:custGeom>
              <a:avLst/>
              <a:gdLst>
                <a:gd name="T0" fmla="*/ 0 w 40"/>
                <a:gd name="T1" fmla="*/ 6 h 6"/>
                <a:gd name="T2" fmla="*/ 6 w 40"/>
                <a:gd name="T3" fmla="*/ 5 h 6"/>
                <a:gd name="T4" fmla="*/ 12 w 40"/>
                <a:gd name="T5" fmla="*/ 4 h 6"/>
                <a:gd name="T6" fmla="*/ 19 w 40"/>
                <a:gd name="T7" fmla="*/ 4 h 6"/>
                <a:gd name="T8" fmla="*/ 26 w 40"/>
                <a:gd name="T9" fmla="*/ 2 h 6"/>
                <a:gd name="T10" fmla="*/ 30 w 40"/>
                <a:gd name="T11" fmla="*/ 1 h 6"/>
                <a:gd name="T12" fmla="*/ 35 w 40"/>
                <a:gd name="T13" fmla="*/ 0 h 6"/>
                <a:gd name="T14" fmla="*/ 38 w 40"/>
                <a:gd name="T15" fmla="*/ 0 h 6"/>
                <a:gd name="T16" fmla="*/ 40 w 40"/>
                <a:gd name="T17" fmla="*/ 0 h 6"/>
                <a:gd name="T18" fmla="*/ 0 w 40"/>
                <a:gd name="T19" fmla="*/ 6 h 6"/>
                <a:gd name="T20" fmla="*/ 0 w 40"/>
                <a:gd name="T21" fmla="*/ 0 h 6"/>
                <a:gd name="T22" fmla="*/ 40 w 40"/>
                <a:gd name="T2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40" h="6">
                  <a:moveTo>
                    <a:pt x="0" y="6"/>
                  </a:moveTo>
                  <a:lnTo>
                    <a:pt x="6" y="5"/>
                  </a:lnTo>
                  <a:lnTo>
                    <a:pt x="12" y="4"/>
                  </a:lnTo>
                  <a:lnTo>
                    <a:pt x="19" y="4"/>
                  </a:lnTo>
                  <a:lnTo>
                    <a:pt x="26" y="2"/>
                  </a:lnTo>
                  <a:lnTo>
                    <a:pt x="30" y="1"/>
                  </a:lnTo>
                  <a:lnTo>
                    <a:pt x="35" y="0"/>
                  </a:lnTo>
                  <a:lnTo>
                    <a:pt x="38" y="0"/>
                  </a:lnTo>
                  <a:lnTo>
                    <a:pt x="4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2" name="Freeform 93"/>
            <p:cNvSpPr>
              <a:spLocks/>
            </p:cNvSpPr>
            <p:nvPr/>
          </p:nvSpPr>
          <p:spPr bwMode="auto">
            <a:xfrm>
              <a:off x="441" y="684"/>
              <a:ext cx="34" cy="1"/>
            </a:xfrm>
            <a:custGeom>
              <a:avLst/>
              <a:gdLst>
                <a:gd name="T0" fmla="*/ 0 w 70"/>
                <a:gd name="T1" fmla="*/ 2 h 2"/>
                <a:gd name="T2" fmla="*/ 6 w 70"/>
                <a:gd name="T3" fmla="*/ 1 h 2"/>
                <a:gd name="T4" fmla="*/ 14 w 70"/>
                <a:gd name="T5" fmla="*/ 1 h 2"/>
                <a:gd name="T6" fmla="*/ 25 w 70"/>
                <a:gd name="T7" fmla="*/ 1 h 2"/>
                <a:gd name="T8" fmla="*/ 35 w 70"/>
                <a:gd name="T9" fmla="*/ 1 h 2"/>
                <a:gd name="T10" fmla="*/ 45 w 70"/>
                <a:gd name="T11" fmla="*/ 1 h 2"/>
                <a:gd name="T12" fmla="*/ 56 w 70"/>
                <a:gd name="T13" fmla="*/ 1 h 2"/>
                <a:gd name="T14" fmla="*/ 64 w 70"/>
                <a:gd name="T15" fmla="*/ 1 h 2"/>
                <a:gd name="T16" fmla="*/ 70 w 70"/>
                <a:gd name="T17" fmla="*/ 1 h 2"/>
                <a:gd name="T18" fmla="*/ 70 w 70"/>
                <a:gd name="T19" fmla="*/ 0 h 2"/>
                <a:gd name="T20" fmla="*/ 64 w 70"/>
                <a:gd name="T21" fmla="*/ 0 h 2"/>
                <a:gd name="T22" fmla="*/ 52 w 70"/>
                <a:gd name="T23" fmla="*/ 0 h 2"/>
                <a:gd name="T24" fmla="*/ 40 w 70"/>
                <a:gd name="T25" fmla="*/ 1 h 2"/>
                <a:gd name="T26" fmla="*/ 26 w 70"/>
                <a:gd name="T27" fmla="*/ 1 h 2"/>
                <a:gd name="T28" fmla="*/ 13 w 70"/>
                <a:gd name="T29" fmla="*/ 2 h 2"/>
                <a:gd name="T30" fmla="*/ 4 w 70"/>
                <a:gd name="T31" fmla="*/ 2 h 2"/>
                <a:gd name="T32" fmla="*/ 0 w 70"/>
                <a:gd name="T33" fmla="*/ 2 h 2"/>
                <a:gd name="T34" fmla="*/ 0 w 70"/>
                <a:gd name="T35" fmla="*/ 0 h 2"/>
                <a:gd name="T36" fmla="*/ 70 w 70"/>
                <a:gd name="T3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70" h="2">
                  <a:moveTo>
                    <a:pt x="0" y="2"/>
                  </a:moveTo>
                  <a:lnTo>
                    <a:pt x="6" y="1"/>
                  </a:lnTo>
                  <a:lnTo>
                    <a:pt x="14" y="1"/>
                  </a:lnTo>
                  <a:lnTo>
                    <a:pt x="25" y="1"/>
                  </a:lnTo>
                  <a:lnTo>
                    <a:pt x="35" y="1"/>
                  </a:lnTo>
                  <a:lnTo>
                    <a:pt x="45" y="1"/>
                  </a:lnTo>
                  <a:lnTo>
                    <a:pt x="56" y="1"/>
                  </a:lnTo>
                  <a:lnTo>
                    <a:pt x="64" y="1"/>
                  </a:lnTo>
                  <a:lnTo>
                    <a:pt x="70" y="1"/>
                  </a:lnTo>
                  <a:lnTo>
                    <a:pt x="70" y="0"/>
                  </a:lnTo>
                  <a:lnTo>
                    <a:pt x="64" y="0"/>
                  </a:lnTo>
                  <a:lnTo>
                    <a:pt x="52" y="0"/>
                  </a:lnTo>
                  <a:lnTo>
                    <a:pt x="40" y="1"/>
                  </a:lnTo>
                  <a:lnTo>
                    <a:pt x="26" y="1"/>
                  </a:lnTo>
                  <a:lnTo>
                    <a:pt x="13" y="2"/>
                  </a:lnTo>
                  <a:lnTo>
                    <a:pt x="4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3" name="Freeform 94"/>
            <p:cNvSpPr>
              <a:spLocks/>
            </p:cNvSpPr>
            <p:nvPr/>
          </p:nvSpPr>
          <p:spPr bwMode="auto">
            <a:xfrm>
              <a:off x="512" y="680"/>
              <a:ext cx="31" cy="3"/>
            </a:xfrm>
            <a:custGeom>
              <a:avLst/>
              <a:gdLst>
                <a:gd name="T0" fmla="*/ 0 w 62"/>
                <a:gd name="T1" fmla="*/ 2 h 6"/>
                <a:gd name="T2" fmla="*/ 9 w 62"/>
                <a:gd name="T3" fmla="*/ 2 h 6"/>
                <a:gd name="T4" fmla="*/ 19 w 62"/>
                <a:gd name="T5" fmla="*/ 2 h 6"/>
                <a:gd name="T6" fmla="*/ 28 w 62"/>
                <a:gd name="T7" fmla="*/ 1 h 6"/>
                <a:gd name="T8" fmla="*/ 36 w 62"/>
                <a:gd name="T9" fmla="*/ 0 h 6"/>
                <a:gd name="T10" fmla="*/ 43 w 62"/>
                <a:gd name="T11" fmla="*/ 0 h 6"/>
                <a:gd name="T12" fmla="*/ 50 w 62"/>
                <a:gd name="T13" fmla="*/ 0 h 6"/>
                <a:gd name="T14" fmla="*/ 56 w 62"/>
                <a:gd name="T15" fmla="*/ 1 h 6"/>
                <a:gd name="T16" fmla="*/ 61 w 62"/>
                <a:gd name="T17" fmla="*/ 2 h 6"/>
                <a:gd name="T18" fmla="*/ 62 w 62"/>
                <a:gd name="T19" fmla="*/ 5 h 6"/>
                <a:gd name="T20" fmla="*/ 58 w 62"/>
                <a:gd name="T21" fmla="*/ 6 h 6"/>
                <a:gd name="T22" fmla="*/ 49 w 62"/>
                <a:gd name="T23" fmla="*/ 6 h 6"/>
                <a:gd name="T24" fmla="*/ 36 w 62"/>
                <a:gd name="T25" fmla="*/ 5 h 6"/>
                <a:gd name="T26" fmla="*/ 23 w 62"/>
                <a:gd name="T27" fmla="*/ 5 h 6"/>
                <a:gd name="T28" fmla="*/ 12 w 62"/>
                <a:gd name="T29" fmla="*/ 3 h 6"/>
                <a:gd name="T30" fmla="*/ 4 w 62"/>
                <a:gd name="T31" fmla="*/ 2 h 6"/>
                <a:gd name="T32" fmla="*/ 0 w 62"/>
                <a:gd name="T33" fmla="*/ 2 h 6"/>
                <a:gd name="T34" fmla="*/ 0 w 62"/>
                <a:gd name="T35" fmla="*/ 0 h 6"/>
                <a:gd name="T36" fmla="*/ 62 w 62"/>
                <a:gd name="T3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62" h="6">
                  <a:moveTo>
                    <a:pt x="0" y="2"/>
                  </a:moveTo>
                  <a:lnTo>
                    <a:pt x="9" y="2"/>
                  </a:lnTo>
                  <a:lnTo>
                    <a:pt x="19" y="2"/>
                  </a:lnTo>
                  <a:lnTo>
                    <a:pt x="28" y="1"/>
                  </a:lnTo>
                  <a:lnTo>
                    <a:pt x="36" y="0"/>
                  </a:lnTo>
                  <a:lnTo>
                    <a:pt x="43" y="0"/>
                  </a:lnTo>
                  <a:lnTo>
                    <a:pt x="50" y="0"/>
                  </a:lnTo>
                  <a:lnTo>
                    <a:pt x="56" y="1"/>
                  </a:lnTo>
                  <a:lnTo>
                    <a:pt x="61" y="2"/>
                  </a:lnTo>
                  <a:lnTo>
                    <a:pt x="62" y="5"/>
                  </a:lnTo>
                  <a:lnTo>
                    <a:pt x="58" y="6"/>
                  </a:lnTo>
                  <a:lnTo>
                    <a:pt x="49" y="6"/>
                  </a:lnTo>
                  <a:lnTo>
                    <a:pt x="36" y="5"/>
                  </a:lnTo>
                  <a:lnTo>
                    <a:pt x="23" y="5"/>
                  </a:lnTo>
                  <a:lnTo>
                    <a:pt x="12" y="3"/>
                  </a:lnTo>
                  <a:lnTo>
                    <a:pt x="4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4" name="Freeform 95"/>
            <p:cNvSpPr>
              <a:spLocks/>
            </p:cNvSpPr>
            <p:nvPr/>
          </p:nvSpPr>
          <p:spPr bwMode="auto">
            <a:xfrm>
              <a:off x="486" y="681"/>
              <a:ext cx="17" cy="2"/>
            </a:xfrm>
            <a:custGeom>
              <a:avLst/>
              <a:gdLst>
                <a:gd name="T0" fmla="*/ 0 w 35"/>
                <a:gd name="T1" fmla="*/ 0 h 5"/>
                <a:gd name="T2" fmla="*/ 8 w 35"/>
                <a:gd name="T3" fmla="*/ 0 h 5"/>
                <a:gd name="T4" fmla="*/ 17 w 35"/>
                <a:gd name="T5" fmla="*/ 1 h 5"/>
                <a:gd name="T6" fmla="*/ 22 w 35"/>
                <a:gd name="T7" fmla="*/ 2 h 5"/>
                <a:gd name="T8" fmla="*/ 27 w 35"/>
                <a:gd name="T9" fmla="*/ 2 h 5"/>
                <a:gd name="T10" fmla="*/ 30 w 35"/>
                <a:gd name="T11" fmla="*/ 4 h 5"/>
                <a:gd name="T12" fmla="*/ 33 w 35"/>
                <a:gd name="T13" fmla="*/ 5 h 5"/>
                <a:gd name="T14" fmla="*/ 35 w 35"/>
                <a:gd name="T15" fmla="*/ 5 h 5"/>
                <a:gd name="T16" fmla="*/ 35 w 35"/>
                <a:gd name="T17" fmla="*/ 5 h 5"/>
                <a:gd name="T18" fmla="*/ 0 w 35"/>
                <a:gd name="T19" fmla="*/ 0 h 5"/>
                <a:gd name="T20" fmla="*/ 0 w 35"/>
                <a:gd name="T21" fmla="*/ 0 h 5"/>
                <a:gd name="T22" fmla="*/ 35 w 35"/>
                <a:gd name="T2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35" h="5">
                  <a:moveTo>
                    <a:pt x="0" y="0"/>
                  </a:moveTo>
                  <a:lnTo>
                    <a:pt x="8" y="0"/>
                  </a:lnTo>
                  <a:lnTo>
                    <a:pt x="17" y="1"/>
                  </a:lnTo>
                  <a:lnTo>
                    <a:pt x="22" y="2"/>
                  </a:lnTo>
                  <a:lnTo>
                    <a:pt x="27" y="2"/>
                  </a:lnTo>
                  <a:lnTo>
                    <a:pt x="30" y="4"/>
                  </a:lnTo>
                  <a:lnTo>
                    <a:pt x="33" y="5"/>
                  </a:lnTo>
                  <a:lnTo>
                    <a:pt x="35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5" name="Freeform 96"/>
            <p:cNvSpPr>
              <a:spLocks/>
            </p:cNvSpPr>
            <p:nvPr/>
          </p:nvSpPr>
          <p:spPr bwMode="auto">
            <a:xfrm>
              <a:off x="419" y="689"/>
              <a:ext cx="9" cy="1"/>
            </a:xfrm>
            <a:custGeom>
              <a:avLst/>
              <a:gdLst>
                <a:gd name="T0" fmla="*/ 0 w 17"/>
                <a:gd name="T1" fmla="*/ 3 h 3"/>
                <a:gd name="T2" fmla="*/ 17 w 17"/>
                <a:gd name="T3" fmla="*/ 0 h 3"/>
                <a:gd name="T4" fmla="*/ 0 w 17"/>
                <a:gd name="T5" fmla="*/ 3 h 3"/>
                <a:gd name="T6" fmla="*/ 0 w 17"/>
                <a:gd name="T7" fmla="*/ 0 h 3"/>
                <a:gd name="T8" fmla="*/ 17 w 17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7" h="3">
                  <a:moveTo>
                    <a:pt x="0" y="3"/>
                  </a:moveTo>
                  <a:lnTo>
                    <a:pt x="17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6" name="Freeform 97"/>
            <p:cNvSpPr>
              <a:spLocks/>
            </p:cNvSpPr>
            <p:nvPr/>
          </p:nvSpPr>
          <p:spPr bwMode="auto">
            <a:xfrm>
              <a:off x="645" y="741"/>
              <a:ext cx="17" cy="11"/>
            </a:xfrm>
            <a:custGeom>
              <a:avLst/>
              <a:gdLst>
                <a:gd name="T0" fmla="*/ 0 w 35"/>
                <a:gd name="T1" fmla="*/ 22 h 22"/>
                <a:gd name="T2" fmla="*/ 3 w 35"/>
                <a:gd name="T3" fmla="*/ 19 h 22"/>
                <a:gd name="T4" fmla="*/ 10 w 35"/>
                <a:gd name="T5" fmla="*/ 12 h 22"/>
                <a:gd name="T6" fmla="*/ 20 w 35"/>
                <a:gd name="T7" fmla="*/ 4 h 22"/>
                <a:gd name="T8" fmla="*/ 32 w 35"/>
                <a:gd name="T9" fmla="*/ 0 h 22"/>
                <a:gd name="T10" fmla="*/ 35 w 35"/>
                <a:gd name="T11" fmla="*/ 0 h 22"/>
                <a:gd name="T12" fmla="*/ 34 w 35"/>
                <a:gd name="T13" fmla="*/ 2 h 22"/>
                <a:gd name="T14" fmla="*/ 29 w 35"/>
                <a:gd name="T15" fmla="*/ 6 h 22"/>
                <a:gd name="T16" fmla="*/ 22 w 35"/>
                <a:gd name="T17" fmla="*/ 11 h 22"/>
                <a:gd name="T18" fmla="*/ 14 w 35"/>
                <a:gd name="T19" fmla="*/ 14 h 22"/>
                <a:gd name="T20" fmla="*/ 7 w 35"/>
                <a:gd name="T21" fmla="*/ 19 h 22"/>
                <a:gd name="T22" fmla="*/ 3 w 35"/>
                <a:gd name="T23" fmla="*/ 21 h 22"/>
                <a:gd name="T24" fmla="*/ 0 w 35"/>
                <a:gd name="T25" fmla="*/ 22 h 22"/>
                <a:gd name="T26" fmla="*/ 0 w 35"/>
                <a:gd name="T27" fmla="*/ 0 h 22"/>
                <a:gd name="T28" fmla="*/ 35 w 35"/>
                <a:gd name="T2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35" h="22">
                  <a:moveTo>
                    <a:pt x="0" y="22"/>
                  </a:moveTo>
                  <a:lnTo>
                    <a:pt x="3" y="19"/>
                  </a:lnTo>
                  <a:lnTo>
                    <a:pt x="10" y="12"/>
                  </a:lnTo>
                  <a:lnTo>
                    <a:pt x="20" y="4"/>
                  </a:lnTo>
                  <a:lnTo>
                    <a:pt x="32" y="0"/>
                  </a:lnTo>
                  <a:lnTo>
                    <a:pt x="35" y="0"/>
                  </a:lnTo>
                  <a:lnTo>
                    <a:pt x="34" y="2"/>
                  </a:lnTo>
                  <a:lnTo>
                    <a:pt x="29" y="6"/>
                  </a:lnTo>
                  <a:lnTo>
                    <a:pt x="22" y="11"/>
                  </a:lnTo>
                  <a:lnTo>
                    <a:pt x="14" y="14"/>
                  </a:lnTo>
                  <a:lnTo>
                    <a:pt x="7" y="19"/>
                  </a:lnTo>
                  <a:lnTo>
                    <a:pt x="3" y="21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7" name="Freeform 98"/>
            <p:cNvSpPr>
              <a:spLocks/>
            </p:cNvSpPr>
            <p:nvPr/>
          </p:nvSpPr>
          <p:spPr bwMode="auto">
            <a:xfrm>
              <a:off x="691" y="737"/>
              <a:ext cx="18" cy="2"/>
            </a:xfrm>
            <a:custGeom>
              <a:avLst/>
              <a:gdLst>
                <a:gd name="T0" fmla="*/ 0 w 35"/>
                <a:gd name="T1" fmla="*/ 0 h 4"/>
                <a:gd name="T2" fmla="*/ 35 w 35"/>
                <a:gd name="T3" fmla="*/ 4 h 4"/>
                <a:gd name="T4" fmla="*/ 0 w 35"/>
                <a:gd name="T5" fmla="*/ 0 h 4"/>
                <a:gd name="T6" fmla="*/ 0 w 35"/>
                <a:gd name="T7" fmla="*/ 0 h 4"/>
                <a:gd name="T8" fmla="*/ 35 w 35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5" h="4">
                  <a:moveTo>
                    <a:pt x="0" y="0"/>
                  </a:moveTo>
                  <a:lnTo>
                    <a:pt x="35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8" name="Freeform 99"/>
            <p:cNvSpPr>
              <a:spLocks/>
            </p:cNvSpPr>
            <p:nvPr/>
          </p:nvSpPr>
          <p:spPr bwMode="auto">
            <a:xfrm>
              <a:off x="728" y="740"/>
              <a:ext cx="38" cy="6"/>
            </a:xfrm>
            <a:custGeom>
              <a:avLst/>
              <a:gdLst>
                <a:gd name="T0" fmla="*/ 0 w 77"/>
                <a:gd name="T1" fmla="*/ 0 h 11"/>
                <a:gd name="T2" fmla="*/ 77 w 77"/>
                <a:gd name="T3" fmla="*/ 11 h 11"/>
                <a:gd name="T4" fmla="*/ 0 w 77"/>
                <a:gd name="T5" fmla="*/ 0 h 11"/>
                <a:gd name="T6" fmla="*/ 0 w 77"/>
                <a:gd name="T7" fmla="*/ 0 h 11"/>
                <a:gd name="T8" fmla="*/ 77 w 77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77" h="11">
                  <a:moveTo>
                    <a:pt x="0" y="0"/>
                  </a:moveTo>
                  <a:lnTo>
                    <a:pt x="77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9" name="Freeform 100"/>
            <p:cNvSpPr>
              <a:spLocks/>
            </p:cNvSpPr>
            <p:nvPr/>
          </p:nvSpPr>
          <p:spPr bwMode="auto">
            <a:xfrm>
              <a:off x="777" y="749"/>
              <a:ext cx="15" cy="1"/>
            </a:xfrm>
            <a:custGeom>
              <a:avLst/>
              <a:gdLst>
                <a:gd name="T0" fmla="*/ 31 w 31"/>
                <a:gd name="T1" fmla="*/ 4 h 4"/>
                <a:gd name="T2" fmla="*/ 0 w 31"/>
                <a:gd name="T3" fmla="*/ 0 h 4"/>
                <a:gd name="T4" fmla="*/ 31 w 31"/>
                <a:gd name="T5" fmla="*/ 4 h 4"/>
                <a:gd name="T6" fmla="*/ 0 w 31"/>
                <a:gd name="T7" fmla="*/ 0 h 4"/>
                <a:gd name="T8" fmla="*/ 31 w 31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1" h="4">
                  <a:moveTo>
                    <a:pt x="31" y="4"/>
                  </a:moveTo>
                  <a:lnTo>
                    <a:pt x="0" y="0"/>
                  </a:lnTo>
                  <a:lnTo>
                    <a:pt x="3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0" name="Freeform 101"/>
            <p:cNvSpPr>
              <a:spLocks/>
            </p:cNvSpPr>
            <p:nvPr/>
          </p:nvSpPr>
          <p:spPr bwMode="auto">
            <a:xfrm>
              <a:off x="812" y="754"/>
              <a:ext cx="45" cy="10"/>
            </a:xfrm>
            <a:custGeom>
              <a:avLst/>
              <a:gdLst>
                <a:gd name="T0" fmla="*/ 0 w 88"/>
                <a:gd name="T1" fmla="*/ 0 h 18"/>
                <a:gd name="T2" fmla="*/ 8 w 88"/>
                <a:gd name="T3" fmla="*/ 1 h 18"/>
                <a:gd name="T4" fmla="*/ 20 w 88"/>
                <a:gd name="T5" fmla="*/ 3 h 18"/>
                <a:gd name="T6" fmla="*/ 35 w 88"/>
                <a:gd name="T7" fmla="*/ 7 h 18"/>
                <a:gd name="T8" fmla="*/ 50 w 88"/>
                <a:gd name="T9" fmla="*/ 10 h 18"/>
                <a:gd name="T10" fmla="*/ 64 w 88"/>
                <a:gd name="T11" fmla="*/ 12 h 18"/>
                <a:gd name="T12" fmla="*/ 77 w 88"/>
                <a:gd name="T13" fmla="*/ 16 h 18"/>
                <a:gd name="T14" fmla="*/ 85 w 88"/>
                <a:gd name="T15" fmla="*/ 17 h 18"/>
                <a:gd name="T16" fmla="*/ 88 w 88"/>
                <a:gd name="T17" fmla="*/ 18 h 18"/>
                <a:gd name="T18" fmla="*/ 0 w 88"/>
                <a:gd name="T19" fmla="*/ 0 h 18"/>
                <a:gd name="T20" fmla="*/ 0 w 88"/>
                <a:gd name="T21" fmla="*/ 0 h 18"/>
                <a:gd name="T22" fmla="*/ 88 w 88"/>
                <a:gd name="T2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88" h="18">
                  <a:moveTo>
                    <a:pt x="0" y="0"/>
                  </a:moveTo>
                  <a:lnTo>
                    <a:pt x="8" y="1"/>
                  </a:lnTo>
                  <a:lnTo>
                    <a:pt x="20" y="3"/>
                  </a:lnTo>
                  <a:lnTo>
                    <a:pt x="35" y="7"/>
                  </a:lnTo>
                  <a:lnTo>
                    <a:pt x="50" y="10"/>
                  </a:lnTo>
                  <a:lnTo>
                    <a:pt x="64" y="12"/>
                  </a:lnTo>
                  <a:lnTo>
                    <a:pt x="77" y="16"/>
                  </a:lnTo>
                  <a:lnTo>
                    <a:pt x="85" y="17"/>
                  </a:lnTo>
                  <a:lnTo>
                    <a:pt x="88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1" name="Freeform 102"/>
            <p:cNvSpPr>
              <a:spLocks/>
            </p:cNvSpPr>
            <p:nvPr/>
          </p:nvSpPr>
          <p:spPr bwMode="auto">
            <a:xfrm>
              <a:off x="876" y="767"/>
              <a:ext cx="25" cy="5"/>
            </a:xfrm>
            <a:custGeom>
              <a:avLst/>
              <a:gdLst>
                <a:gd name="T0" fmla="*/ 0 w 50"/>
                <a:gd name="T1" fmla="*/ 0 h 10"/>
                <a:gd name="T2" fmla="*/ 50 w 50"/>
                <a:gd name="T3" fmla="*/ 10 h 10"/>
                <a:gd name="T4" fmla="*/ 0 w 50"/>
                <a:gd name="T5" fmla="*/ 0 h 10"/>
                <a:gd name="T6" fmla="*/ 0 w 50"/>
                <a:gd name="T7" fmla="*/ 0 h 10"/>
                <a:gd name="T8" fmla="*/ 50 w 50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50" h="10">
                  <a:moveTo>
                    <a:pt x="0" y="0"/>
                  </a:moveTo>
                  <a:lnTo>
                    <a:pt x="5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2" name="Freeform 103"/>
            <p:cNvSpPr>
              <a:spLocks/>
            </p:cNvSpPr>
            <p:nvPr/>
          </p:nvSpPr>
          <p:spPr bwMode="auto">
            <a:xfrm>
              <a:off x="631" y="726"/>
              <a:ext cx="18" cy="10"/>
            </a:xfrm>
            <a:custGeom>
              <a:avLst/>
              <a:gdLst>
                <a:gd name="T0" fmla="*/ 0 w 36"/>
                <a:gd name="T1" fmla="*/ 22 h 22"/>
                <a:gd name="T2" fmla="*/ 2 w 36"/>
                <a:gd name="T3" fmla="*/ 18 h 22"/>
                <a:gd name="T4" fmla="*/ 9 w 36"/>
                <a:gd name="T5" fmla="*/ 12 h 22"/>
                <a:gd name="T6" fmla="*/ 19 w 36"/>
                <a:gd name="T7" fmla="*/ 5 h 22"/>
                <a:gd name="T8" fmla="*/ 32 w 36"/>
                <a:gd name="T9" fmla="*/ 0 h 22"/>
                <a:gd name="T10" fmla="*/ 36 w 36"/>
                <a:gd name="T11" fmla="*/ 0 h 22"/>
                <a:gd name="T12" fmla="*/ 34 w 36"/>
                <a:gd name="T13" fmla="*/ 2 h 22"/>
                <a:gd name="T14" fmla="*/ 29 w 36"/>
                <a:gd name="T15" fmla="*/ 6 h 22"/>
                <a:gd name="T16" fmla="*/ 22 w 36"/>
                <a:gd name="T17" fmla="*/ 10 h 22"/>
                <a:gd name="T18" fmla="*/ 15 w 36"/>
                <a:gd name="T19" fmla="*/ 14 h 22"/>
                <a:gd name="T20" fmla="*/ 7 w 36"/>
                <a:gd name="T21" fmla="*/ 18 h 22"/>
                <a:gd name="T22" fmla="*/ 2 w 36"/>
                <a:gd name="T23" fmla="*/ 21 h 22"/>
                <a:gd name="T24" fmla="*/ 0 w 36"/>
                <a:gd name="T25" fmla="*/ 22 h 22"/>
                <a:gd name="T26" fmla="*/ 0 w 36"/>
                <a:gd name="T27" fmla="*/ 0 h 22"/>
                <a:gd name="T28" fmla="*/ 36 w 36"/>
                <a:gd name="T2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36" h="22">
                  <a:moveTo>
                    <a:pt x="0" y="22"/>
                  </a:moveTo>
                  <a:lnTo>
                    <a:pt x="2" y="18"/>
                  </a:lnTo>
                  <a:lnTo>
                    <a:pt x="9" y="12"/>
                  </a:lnTo>
                  <a:lnTo>
                    <a:pt x="19" y="5"/>
                  </a:lnTo>
                  <a:lnTo>
                    <a:pt x="32" y="0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29" y="6"/>
                  </a:lnTo>
                  <a:lnTo>
                    <a:pt x="22" y="10"/>
                  </a:lnTo>
                  <a:lnTo>
                    <a:pt x="15" y="14"/>
                  </a:lnTo>
                  <a:lnTo>
                    <a:pt x="7" y="18"/>
                  </a:lnTo>
                  <a:lnTo>
                    <a:pt x="2" y="21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3" name="Freeform 104"/>
            <p:cNvSpPr>
              <a:spLocks/>
            </p:cNvSpPr>
            <p:nvPr/>
          </p:nvSpPr>
          <p:spPr bwMode="auto">
            <a:xfrm>
              <a:off x="678" y="721"/>
              <a:ext cx="17" cy="2"/>
            </a:xfrm>
            <a:custGeom>
              <a:avLst/>
              <a:gdLst>
                <a:gd name="T0" fmla="*/ 0 w 36"/>
                <a:gd name="T1" fmla="*/ 0 h 4"/>
                <a:gd name="T2" fmla="*/ 36 w 36"/>
                <a:gd name="T3" fmla="*/ 4 h 4"/>
                <a:gd name="T4" fmla="*/ 0 w 36"/>
                <a:gd name="T5" fmla="*/ 0 h 4"/>
                <a:gd name="T6" fmla="*/ 0 w 36"/>
                <a:gd name="T7" fmla="*/ 0 h 4"/>
                <a:gd name="T8" fmla="*/ 36 w 36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6" h="4">
                  <a:moveTo>
                    <a:pt x="0" y="0"/>
                  </a:moveTo>
                  <a:lnTo>
                    <a:pt x="36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4" name="Freeform 105"/>
            <p:cNvSpPr>
              <a:spLocks/>
            </p:cNvSpPr>
            <p:nvPr/>
          </p:nvSpPr>
          <p:spPr bwMode="auto">
            <a:xfrm>
              <a:off x="715" y="724"/>
              <a:ext cx="38" cy="6"/>
            </a:xfrm>
            <a:custGeom>
              <a:avLst/>
              <a:gdLst>
                <a:gd name="T0" fmla="*/ 0 w 76"/>
                <a:gd name="T1" fmla="*/ 0 h 10"/>
                <a:gd name="T2" fmla="*/ 76 w 76"/>
                <a:gd name="T3" fmla="*/ 10 h 10"/>
                <a:gd name="T4" fmla="*/ 0 w 76"/>
                <a:gd name="T5" fmla="*/ 0 h 10"/>
                <a:gd name="T6" fmla="*/ 0 w 76"/>
                <a:gd name="T7" fmla="*/ 0 h 10"/>
                <a:gd name="T8" fmla="*/ 76 w 76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76" h="10">
                  <a:moveTo>
                    <a:pt x="0" y="0"/>
                  </a:moveTo>
                  <a:lnTo>
                    <a:pt x="76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5" name="Freeform 106"/>
            <p:cNvSpPr>
              <a:spLocks/>
            </p:cNvSpPr>
            <p:nvPr/>
          </p:nvSpPr>
          <p:spPr bwMode="auto">
            <a:xfrm>
              <a:off x="765" y="733"/>
              <a:ext cx="14" cy="2"/>
            </a:xfrm>
            <a:custGeom>
              <a:avLst/>
              <a:gdLst>
                <a:gd name="T0" fmla="*/ 29 w 29"/>
                <a:gd name="T1" fmla="*/ 3 h 3"/>
                <a:gd name="T2" fmla="*/ 0 w 29"/>
                <a:gd name="T3" fmla="*/ 0 h 3"/>
                <a:gd name="T4" fmla="*/ 29 w 29"/>
                <a:gd name="T5" fmla="*/ 3 h 3"/>
                <a:gd name="T6" fmla="*/ 0 w 29"/>
                <a:gd name="T7" fmla="*/ 0 h 3"/>
                <a:gd name="T8" fmla="*/ 29 w 29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29" h="3">
                  <a:moveTo>
                    <a:pt x="29" y="3"/>
                  </a:moveTo>
                  <a:lnTo>
                    <a:pt x="0" y="0"/>
                  </a:lnTo>
                  <a:lnTo>
                    <a:pt x="29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6" name="Freeform 107"/>
            <p:cNvSpPr>
              <a:spLocks/>
            </p:cNvSpPr>
            <p:nvPr/>
          </p:nvSpPr>
          <p:spPr bwMode="auto">
            <a:xfrm>
              <a:off x="799" y="739"/>
              <a:ext cx="43" cy="9"/>
            </a:xfrm>
            <a:custGeom>
              <a:avLst/>
              <a:gdLst>
                <a:gd name="T0" fmla="*/ 0 w 87"/>
                <a:gd name="T1" fmla="*/ 0 h 18"/>
                <a:gd name="T2" fmla="*/ 8 w 87"/>
                <a:gd name="T3" fmla="*/ 1 h 18"/>
                <a:gd name="T4" fmla="*/ 20 w 87"/>
                <a:gd name="T5" fmla="*/ 3 h 18"/>
                <a:gd name="T6" fmla="*/ 34 w 87"/>
                <a:gd name="T7" fmla="*/ 6 h 18"/>
                <a:gd name="T8" fmla="*/ 49 w 87"/>
                <a:gd name="T9" fmla="*/ 10 h 18"/>
                <a:gd name="T10" fmla="*/ 62 w 87"/>
                <a:gd name="T11" fmla="*/ 12 h 18"/>
                <a:gd name="T12" fmla="*/ 75 w 87"/>
                <a:gd name="T13" fmla="*/ 16 h 18"/>
                <a:gd name="T14" fmla="*/ 83 w 87"/>
                <a:gd name="T15" fmla="*/ 17 h 18"/>
                <a:gd name="T16" fmla="*/ 87 w 87"/>
                <a:gd name="T17" fmla="*/ 18 h 18"/>
                <a:gd name="T18" fmla="*/ 0 w 87"/>
                <a:gd name="T19" fmla="*/ 0 h 18"/>
                <a:gd name="T20" fmla="*/ 0 w 87"/>
                <a:gd name="T21" fmla="*/ 0 h 18"/>
                <a:gd name="T22" fmla="*/ 87 w 87"/>
                <a:gd name="T2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87" h="18">
                  <a:moveTo>
                    <a:pt x="0" y="0"/>
                  </a:moveTo>
                  <a:lnTo>
                    <a:pt x="8" y="1"/>
                  </a:lnTo>
                  <a:lnTo>
                    <a:pt x="20" y="3"/>
                  </a:lnTo>
                  <a:lnTo>
                    <a:pt x="34" y="6"/>
                  </a:lnTo>
                  <a:lnTo>
                    <a:pt x="49" y="10"/>
                  </a:lnTo>
                  <a:lnTo>
                    <a:pt x="62" y="12"/>
                  </a:lnTo>
                  <a:lnTo>
                    <a:pt x="75" y="16"/>
                  </a:lnTo>
                  <a:lnTo>
                    <a:pt x="83" y="17"/>
                  </a:lnTo>
                  <a:lnTo>
                    <a:pt x="87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7" name="Freeform 108"/>
            <p:cNvSpPr>
              <a:spLocks/>
            </p:cNvSpPr>
            <p:nvPr/>
          </p:nvSpPr>
          <p:spPr bwMode="auto">
            <a:xfrm>
              <a:off x="862" y="751"/>
              <a:ext cx="25" cy="6"/>
            </a:xfrm>
            <a:custGeom>
              <a:avLst/>
              <a:gdLst>
                <a:gd name="T0" fmla="*/ 0 w 50"/>
                <a:gd name="T1" fmla="*/ 0 h 10"/>
                <a:gd name="T2" fmla="*/ 50 w 50"/>
                <a:gd name="T3" fmla="*/ 10 h 10"/>
                <a:gd name="T4" fmla="*/ 0 w 50"/>
                <a:gd name="T5" fmla="*/ 0 h 10"/>
                <a:gd name="T6" fmla="*/ 0 w 50"/>
                <a:gd name="T7" fmla="*/ 0 h 10"/>
                <a:gd name="T8" fmla="*/ 50 w 50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50" h="10">
                  <a:moveTo>
                    <a:pt x="0" y="0"/>
                  </a:moveTo>
                  <a:lnTo>
                    <a:pt x="5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8" name="Freeform 109"/>
            <p:cNvSpPr>
              <a:spLocks/>
            </p:cNvSpPr>
            <p:nvPr/>
          </p:nvSpPr>
          <p:spPr bwMode="auto">
            <a:xfrm>
              <a:off x="621" y="709"/>
              <a:ext cx="17" cy="11"/>
            </a:xfrm>
            <a:custGeom>
              <a:avLst/>
              <a:gdLst>
                <a:gd name="T0" fmla="*/ 0 w 35"/>
                <a:gd name="T1" fmla="*/ 22 h 22"/>
                <a:gd name="T2" fmla="*/ 2 w 35"/>
                <a:gd name="T3" fmla="*/ 18 h 22"/>
                <a:gd name="T4" fmla="*/ 9 w 35"/>
                <a:gd name="T5" fmla="*/ 11 h 22"/>
                <a:gd name="T6" fmla="*/ 18 w 35"/>
                <a:gd name="T7" fmla="*/ 4 h 22"/>
                <a:gd name="T8" fmla="*/ 31 w 35"/>
                <a:gd name="T9" fmla="*/ 0 h 22"/>
                <a:gd name="T10" fmla="*/ 35 w 35"/>
                <a:gd name="T11" fmla="*/ 0 h 22"/>
                <a:gd name="T12" fmla="*/ 33 w 35"/>
                <a:gd name="T13" fmla="*/ 2 h 22"/>
                <a:gd name="T14" fmla="*/ 29 w 35"/>
                <a:gd name="T15" fmla="*/ 6 h 22"/>
                <a:gd name="T16" fmla="*/ 22 w 35"/>
                <a:gd name="T17" fmla="*/ 10 h 22"/>
                <a:gd name="T18" fmla="*/ 14 w 35"/>
                <a:gd name="T19" fmla="*/ 14 h 22"/>
                <a:gd name="T20" fmla="*/ 7 w 35"/>
                <a:gd name="T21" fmla="*/ 18 h 22"/>
                <a:gd name="T22" fmla="*/ 2 w 35"/>
                <a:gd name="T23" fmla="*/ 21 h 22"/>
                <a:gd name="T24" fmla="*/ 0 w 35"/>
                <a:gd name="T25" fmla="*/ 22 h 22"/>
                <a:gd name="T26" fmla="*/ 0 w 35"/>
                <a:gd name="T27" fmla="*/ 0 h 22"/>
                <a:gd name="T28" fmla="*/ 35 w 35"/>
                <a:gd name="T2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35" h="22">
                  <a:moveTo>
                    <a:pt x="0" y="22"/>
                  </a:moveTo>
                  <a:lnTo>
                    <a:pt x="2" y="18"/>
                  </a:lnTo>
                  <a:lnTo>
                    <a:pt x="9" y="11"/>
                  </a:lnTo>
                  <a:lnTo>
                    <a:pt x="18" y="4"/>
                  </a:lnTo>
                  <a:lnTo>
                    <a:pt x="31" y="0"/>
                  </a:lnTo>
                  <a:lnTo>
                    <a:pt x="35" y="0"/>
                  </a:lnTo>
                  <a:lnTo>
                    <a:pt x="33" y="2"/>
                  </a:lnTo>
                  <a:lnTo>
                    <a:pt x="29" y="6"/>
                  </a:lnTo>
                  <a:lnTo>
                    <a:pt x="22" y="10"/>
                  </a:lnTo>
                  <a:lnTo>
                    <a:pt x="14" y="14"/>
                  </a:lnTo>
                  <a:lnTo>
                    <a:pt x="7" y="18"/>
                  </a:lnTo>
                  <a:lnTo>
                    <a:pt x="2" y="21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9" name="Freeform 110"/>
            <p:cNvSpPr>
              <a:spLocks/>
            </p:cNvSpPr>
            <p:nvPr/>
          </p:nvSpPr>
          <p:spPr bwMode="auto">
            <a:xfrm>
              <a:off x="667" y="705"/>
              <a:ext cx="17" cy="2"/>
            </a:xfrm>
            <a:custGeom>
              <a:avLst/>
              <a:gdLst>
                <a:gd name="T0" fmla="*/ 0 w 35"/>
                <a:gd name="T1" fmla="*/ 0 h 3"/>
                <a:gd name="T2" fmla="*/ 35 w 35"/>
                <a:gd name="T3" fmla="*/ 3 h 3"/>
                <a:gd name="T4" fmla="*/ 0 w 35"/>
                <a:gd name="T5" fmla="*/ 0 h 3"/>
                <a:gd name="T6" fmla="*/ 0 w 35"/>
                <a:gd name="T7" fmla="*/ 0 h 3"/>
                <a:gd name="T8" fmla="*/ 35 w 35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5" h="3">
                  <a:moveTo>
                    <a:pt x="0" y="0"/>
                  </a:moveTo>
                  <a:lnTo>
                    <a:pt x="35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0" name="Freeform 111"/>
            <p:cNvSpPr>
              <a:spLocks/>
            </p:cNvSpPr>
            <p:nvPr/>
          </p:nvSpPr>
          <p:spPr bwMode="auto">
            <a:xfrm>
              <a:off x="704" y="709"/>
              <a:ext cx="38" cy="5"/>
            </a:xfrm>
            <a:custGeom>
              <a:avLst/>
              <a:gdLst>
                <a:gd name="T0" fmla="*/ 0 w 76"/>
                <a:gd name="T1" fmla="*/ 0 h 10"/>
                <a:gd name="T2" fmla="*/ 76 w 76"/>
                <a:gd name="T3" fmla="*/ 10 h 10"/>
                <a:gd name="T4" fmla="*/ 0 w 76"/>
                <a:gd name="T5" fmla="*/ 0 h 10"/>
                <a:gd name="T6" fmla="*/ 0 w 76"/>
                <a:gd name="T7" fmla="*/ 0 h 10"/>
                <a:gd name="T8" fmla="*/ 76 w 76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76" h="10">
                  <a:moveTo>
                    <a:pt x="0" y="0"/>
                  </a:moveTo>
                  <a:lnTo>
                    <a:pt x="76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1" name="Freeform 112"/>
            <p:cNvSpPr>
              <a:spLocks/>
            </p:cNvSpPr>
            <p:nvPr/>
          </p:nvSpPr>
          <p:spPr bwMode="auto">
            <a:xfrm>
              <a:off x="754" y="717"/>
              <a:ext cx="15" cy="2"/>
            </a:xfrm>
            <a:custGeom>
              <a:avLst/>
              <a:gdLst>
                <a:gd name="T0" fmla="*/ 31 w 31"/>
                <a:gd name="T1" fmla="*/ 4 h 4"/>
                <a:gd name="T2" fmla="*/ 0 w 31"/>
                <a:gd name="T3" fmla="*/ 0 h 4"/>
                <a:gd name="T4" fmla="*/ 31 w 31"/>
                <a:gd name="T5" fmla="*/ 4 h 4"/>
                <a:gd name="T6" fmla="*/ 0 w 31"/>
                <a:gd name="T7" fmla="*/ 0 h 4"/>
                <a:gd name="T8" fmla="*/ 31 w 31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1" h="4">
                  <a:moveTo>
                    <a:pt x="31" y="4"/>
                  </a:moveTo>
                  <a:lnTo>
                    <a:pt x="0" y="0"/>
                  </a:lnTo>
                  <a:lnTo>
                    <a:pt x="3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2" name="Freeform 113"/>
            <p:cNvSpPr>
              <a:spLocks/>
            </p:cNvSpPr>
            <p:nvPr/>
          </p:nvSpPr>
          <p:spPr bwMode="auto">
            <a:xfrm>
              <a:off x="788" y="723"/>
              <a:ext cx="43" cy="9"/>
            </a:xfrm>
            <a:custGeom>
              <a:avLst/>
              <a:gdLst>
                <a:gd name="T0" fmla="*/ 0 w 87"/>
                <a:gd name="T1" fmla="*/ 0 h 19"/>
                <a:gd name="T2" fmla="*/ 8 w 87"/>
                <a:gd name="T3" fmla="*/ 1 h 19"/>
                <a:gd name="T4" fmla="*/ 20 w 87"/>
                <a:gd name="T5" fmla="*/ 4 h 19"/>
                <a:gd name="T6" fmla="*/ 34 w 87"/>
                <a:gd name="T7" fmla="*/ 7 h 19"/>
                <a:gd name="T8" fmla="*/ 49 w 87"/>
                <a:gd name="T9" fmla="*/ 11 h 19"/>
                <a:gd name="T10" fmla="*/ 63 w 87"/>
                <a:gd name="T11" fmla="*/ 13 h 19"/>
                <a:gd name="T12" fmla="*/ 75 w 87"/>
                <a:gd name="T13" fmla="*/ 16 h 19"/>
                <a:gd name="T14" fmla="*/ 83 w 87"/>
                <a:gd name="T15" fmla="*/ 18 h 19"/>
                <a:gd name="T16" fmla="*/ 87 w 87"/>
                <a:gd name="T17" fmla="*/ 19 h 19"/>
                <a:gd name="T18" fmla="*/ 0 w 87"/>
                <a:gd name="T19" fmla="*/ 0 h 19"/>
                <a:gd name="T20" fmla="*/ 0 w 87"/>
                <a:gd name="T21" fmla="*/ 0 h 19"/>
                <a:gd name="T22" fmla="*/ 87 w 87"/>
                <a:gd name="T2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87" h="19">
                  <a:moveTo>
                    <a:pt x="0" y="0"/>
                  </a:moveTo>
                  <a:lnTo>
                    <a:pt x="8" y="1"/>
                  </a:lnTo>
                  <a:lnTo>
                    <a:pt x="20" y="4"/>
                  </a:lnTo>
                  <a:lnTo>
                    <a:pt x="34" y="7"/>
                  </a:lnTo>
                  <a:lnTo>
                    <a:pt x="49" y="11"/>
                  </a:lnTo>
                  <a:lnTo>
                    <a:pt x="63" y="13"/>
                  </a:lnTo>
                  <a:lnTo>
                    <a:pt x="75" y="16"/>
                  </a:lnTo>
                  <a:lnTo>
                    <a:pt x="83" y="18"/>
                  </a:lnTo>
                  <a:lnTo>
                    <a:pt x="87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3" name="Freeform 114"/>
            <p:cNvSpPr>
              <a:spLocks/>
            </p:cNvSpPr>
            <p:nvPr/>
          </p:nvSpPr>
          <p:spPr bwMode="auto">
            <a:xfrm>
              <a:off x="852" y="735"/>
              <a:ext cx="24" cy="6"/>
            </a:xfrm>
            <a:custGeom>
              <a:avLst/>
              <a:gdLst>
                <a:gd name="T0" fmla="*/ 0 w 50"/>
                <a:gd name="T1" fmla="*/ 0 h 10"/>
                <a:gd name="T2" fmla="*/ 50 w 50"/>
                <a:gd name="T3" fmla="*/ 10 h 10"/>
                <a:gd name="T4" fmla="*/ 0 w 50"/>
                <a:gd name="T5" fmla="*/ 0 h 10"/>
                <a:gd name="T6" fmla="*/ 0 w 50"/>
                <a:gd name="T7" fmla="*/ 0 h 10"/>
                <a:gd name="T8" fmla="*/ 50 w 50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50" h="10">
                  <a:moveTo>
                    <a:pt x="0" y="0"/>
                  </a:moveTo>
                  <a:lnTo>
                    <a:pt x="5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4" name="Freeform 115"/>
            <p:cNvSpPr>
              <a:spLocks/>
            </p:cNvSpPr>
            <p:nvPr/>
          </p:nvSpPr>
          <p:spPr bwMode="auto">
            <a:xfrm>
              <a:off x="610" y="694"/>
              <a:ext cx="17" cy="11"/>
            </a:xfrm>
            <a:custGeom>
              <a:avLst/>
              <a:gdLst>
                <a:gd name="T0" fmla="*/ 0 w 35"/>
                <a:gd name="T1" fmla="*/ 22 h 22"/>
                <a:gd name="T2" fmla="*/ 2 w 35"/>
                <a:gd name="T3" fmla="*/ 18 h 22"/>
                <a:gd name="T4" fmla="*/ 9 w 35"/>
                <a:gd name="T5" fmla="*/ 11 h 22"/>
                <a:gd name="T6" fmla="*/ 19 w 35"/>
                <a:gd name="T7" fmla="*/ 4 h 22"/>
                <a:gd name="T8" fmla="*/ 31 w 35"/>
                <a:gd name="T9" fmla="*/ 0 h 22"/>
                <a:gd name="T10" fmla="*/ 35 w 35"/>
                <a:gd name="T11" fmla="*/ 0 h 22"/>
                <a:gd name="T12" fmla="*/ 34 w 35"/>
                <a:gd name="T13" fmla="*/ 2 h 22"/>
                <a:gd name="T14" fmla="*/ 29 w 35"/>
                <a:gd name="T15" fmla="*/ 5 h 22"/>
                <a:gd name="T16" fmla="*/ 22 w 35"/>
                <a:gd name="T17" fmla="*/ 9 h 22"/>
                <a:gd name="T18" fmla="*/ 14 w 35"/>
                <a:gd name="T19" fmla="*/ 14 h 22"/>
                <a:gd name="T20" fmla="*/ 7 w 35"/>
                <a:gd name="T21" fmla="*/ 18 h 22"/>
                <a:gd name="T22" fmla="*/ 2 w 35"/>
                <a:gd name="T23" fmla="*/ 20 h 22"/>
                <a:gd name="T24" fmla="*/ 0 w 35"/>
                <a:gd name="T25" fmla="*/ 22 h 22"/>
                <a:gd name="T26" fmla="*/ 0 w 35"/>
                <a:gd name="T27" fmla="*/ 0 h 22"/>
                <a:gd name="T28" fmla="*/ 35 w 35"/>
                <a:gd name="T2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35" h="22">
                  <a:moveTo>
                    <a:pt x="0" y="22"/>
                  </a:moveTo>
                  <a:lnTo>
                    <a:pt x="2" y="18"/>
                  </a:lnTo>
                  <a:lnTo>
                    <a:pt x="9" y="11"/>
                  </a:lnTo>
                  <a:lnTo>
                    <a:pt x="19" y="4"/>
                  </a:lnTo>
                  <a:lnTo>
                    <a:pt x="31" y="0"/>
                  </a:lnTo>
                  <a:lnTo>
                    <a:pt x="35" y="0"/>
                  </a:lnTo>
                  <a:lnTo>
                    <a:pt x="34" y="2"/>
                  </a:lnTo>
                  <a:lnTo>
                    <a:pt x="29" y="5"/>
                  </a:lnTo>
                  <a:lnTo>
                    <a:pt x="22" y="9"/>
                  </a:lnTo>
                  <a:lnTo>
                    <a:pt x="14" y="14"/>
                  </a:lnTo>
                  <a:lnTo>
                    <a:pt x="7" y="18"/>
                  </a:lnTo>
                  <a:lnTo>
                    <a:pt x="2" y="2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5" name="Freeform 116"/>
            <p:cNvSpPr>
              <a:spLocks/>
            </p:cNvSpPr>
            <p:nvPr/>
          </p:nvSpPr>
          <p:spPr bwMode="auto">
            <a:xfrm>
              <a:off x="655" y="689"/>
              <a:ext cx="18" cy="2"/>
            </a:xfrm>
            <a:custGeom>
              <a:avLst/>
              <a:gdLst>
                <a:gd name="T0" fmla="*/ 0 w 36"/>
                <a:gd name="T1" fmla="*/ 0 h 4"/>
                <a:gd name="T2" fmla="*/ 36 w 36"/>
                <a:gd name="T3" fmla="*/ 4 h 4"/>
                <a:gd name="T4" fmla="*/ 0 w 36"/>
                <a:gd name="T5" fmla="*/ 0 h 4"/>
                <a:gd name="T6" fmla="*/ 0 w 36"/>
                <a:gd name="T7" fmla="*/ 0 h 4"/>
                <a:gd name="T8" fmla="*/ 36 w 36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6" h="4">
                  <a:moveTo>
                    <a:pt x="0" y="0"/>
                  </a:moveTo>
                  <a:lnTo>
                    <a:pt x="36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6" name="Freeform 117"/>
            <p:cNvSpPr>
              <a:spLocks/>
            </p:cNvSpPr>
            <p:nvPr/>
          </p:nvSpPr>
          <p:spPr bwMode="auto">
            <a:xfrm>
              <a:off x="693" y="693"/>
              <a:ext cx="38" cy="5"/>
            </a:xfrm>
            <a:custGeom>
              <a:avLst/>
              <a:gdLst>
                <a:gd name="T0" fmla="*/ 0 w 76"/>
                <a:gd name="T1" fmla="*/ 0 h 11"/>
                <a:gd name="T2" fmla="*/ 76 w 76"/>
                <a:gd name="T3" fmla="*/ 11 h 11"/>
                <a:gd name="T4" fmla="*/ 0 w 76"/>
                <a:gd name="T5" fmla="*/ 0 h 11"/>
                <a:gd name="T6" fmla="*/ 0 w 76"/>
                <a:gd name="T7" fmla="*/ 0 h 11"/>
                <a:gd name="T8" fmla="*/ 76 w 76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76" h="11">
                  <a:moveTo>
                    <a:pt x="0" y="0"/>
                  </a:moveTo>
                  <a:lnTo>
                    <a:pt x="76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7" name="Freeform 118"/>
            <p:cNvSpPr>
              <a:spLocks/>
            </p:cNvSpPr>
            <p:nvPr/>
          </p:nvSpPr>
          <p:spPr bwMode="auto">
            <a:xfrm>
              <a:off x="743" y="701"/>
              <a:ext cx="15" cy="2"/>
            </a:xfrm>
            <a:custGeom>
              <a:avLst/>
              <a:gdLst>
                <a:gd name="T0" fmla="*/ 31 w 31"/>
                <a:gd name="T1" fmla="*/ 4 h 4"/>
                <a:gd name="T2" fmla="*/ 0 w 31"/>
                <a:gd name="T3" fmla="*/ 0 h 4"/>
                <a:gd name="T4" fmla="*/ 31 w 31"/>
                <a:gd name="T5" fmla="*/ 4 h 4"/>
                <a:gd name="T6" fmla="*/ 0 w 31"/>
                <a:gd name="T7" fmla="*/ 0 h 4"/>
                <a:gd name="T8" fmla="*/ 31 w 31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1" h="4">
                  <a:moveTo>
                    <a:pt x="31" y="4"/>
                  </a:moveTo>
                  <a:lnTo>
                    <a:pt x="0" y="0"/>
                  </a:lnTo>
                  <a:lnTo>
                    <a:pt x="3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8" name="Freeform 119"/>
            <p:cNvSpPr>
              <a:spLocks/>
            </p:cNvSpPr>
            <p:nvPr/>
          </p:nvSpPr>
          <p:spPr bwMode="auto">
            <a:xfrm>
              <a:off x="777" y="707"/>
              <a:ext cx="43" cy="9"/>
            </a:xfrm>
            <a:custGeom>
              <a:avLst/>
              <a:gdLst>
                <a:gd name="T0" fmla="*/ 0 w 87"/>
                <a:gd name="T1" fmla="*/ 0 h 18"/>
                <a:gd name="T2" fmla="*/ 8 w 87"/>
                <a:gd name="T3" fmla="*/ 1 h 18"/>
                <a:gd name="T4" fmla="*/ 20 w 87"/>
                <a:gd name="T5" fmla="*/ 3 h 18"/>
                <a:gd name="T6" fmla="*/ 34 w 87"/>
                <a:gd name="T7" fmla="*/ 7 h 18"/>
                <a:gd name="T8" fmla="*/ 49 w 87"/>
                <a:gd name="T9" fmla="*/ 10 h 18"/>
                <a:gd name="T10" fmla="*/ 64 w 87"/>
                <a:gd name="T11" fmla="*/ 13 h 18"/>
                <a:gd name="T12" fmla="*/ 75 w 87"/>
                <a:gd name="T13" fmla="*/ 16 h 18"/>
                <a:gd name="T14" fmla="*/ 83 w 87"/>
                <a:gd name="T15" fmla="*/ 17 h 18"/>
                <a:gd name="T16" fmla="*/ 87 w 87"/>
                <a:gd name="T17" fmla="*/ 18 h 18"/>
                <a:gd name="T18" fmla="*/ 0 w 87"/>
                <a:gd name="T19" fmla="*/ 0 h 18"/>
                <a:gd name="T20" fmla="*/ 0 w 87"/>
                <a:gd name="T21" fmla="*/ 0 h 18"/>
                <a:gd name="T22" fmla="*/ 87 w 87"/>
                <a:gd name="T2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87" h="18">
                  <a:moveTo>
                    <a:pt x="0" y="0"/>
                  </a:moveTo>
                  <a:lnTo>
                    <a:pt x="8" y="1"/>
                  </a:lnTo>
                  <a:lnTo>
                    <a:pt x="20" y="3"/>
                  </a:lnTo>
                  <a:lnTo>
                    <a:pt x="34" y="7"/>
                  </a:lnTo>
                  <a:lnTo>
                    <a:pt x="49" y="10"/>
                  </a:lnTo>
                  <a:lnTo>
                    <a:pt x="64" y="13"/>
                  </a:lnTo>
                  <a:lnTo>
                    <a:pt x="75" y="16"/>
                  </a:lnTo>
                  <a:lnTo>
                    <a:pt x="83" y="17"/>
                  </a:lnTo>
                  <a:lnTo>
                    <a:pt x="87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9" name="Freeform 120"/>
            <p:cNvSpPr>
              <a:spLocks/>
            </p:cNvSpPr>
            <p:nvPr/>
          </p:nvSpPr>
          <p:spPr bwMode="auto">
            <a:xfrm>
              <a:off x="841" y="720"/>
              <a:ext cx="24" cy="5"/>
            </a:xfrm>
            <a:custGeom>
              <a:avLst/>
              <a:gdLst>
                <a:gd name="T0" fmla="*/ 0 w 50"/>
                <a:gd name="T1" fmla="*/ 0 h 10"/>
                <a:gd name="T2" fmla="*/ 50 w 50"/>
                <a:gd name="T3" fmla="*/ 10 h 10"/>
                <a:gd name="T4" fmla="*/ 0 w 50"/>
                <a:gd name="T5" fmla="*/ 0 h 10"/>
                <a:gd name="T6" fmla="*/ 0 w 50"/>
                <a:gd name="T7" fmla="*/ 0 h 10"/>
                <a:gd name="T8" fmla="*/ 50 w 50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50" h="10">
                  <a:moveTo>
                    <a:pt x="0" y="0"/>
                  </a:moveTo>
                  <a:lnTo>
                    <a:pt x="5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0" name="Freeform 121"/>
            <p:cNvSpPr>
              <a:spLocks/>
            </p:cNvSpPr>
            <p:nvPr/>
          </p:nvSpPr>
          <p:spPr bwMode="auto">
            <a:xfrm>
              <a:off x="593" y="676"/>
              <a:ext cx="18" cy="11"/>
            </a:xfrm>
            <a:custGeom>
              <a:avLst/>
              <a:gdLst>
                <a:gd name="T0" fmla="*/ 0 w 36"/>
                <a:gd name="T1" fmla="*/ 22 h 22"/>
                <a:gd name="T2" fmla="*/ 2 w 36"/>
                <a:gd name="T3" fmla="*/ 18 h 22"/>
                <a:gd name="T4" fmla="*/ 9 w 36"/>
                <a:gd name="T5" fmla="*/ 11 h 22"/>
                <a:gd name="T6" fmla="*/ 19 w 36"/>
                <a:gd name="T7" fmla="*/ 5 h 22"/>
                <a:gd name="T8" fmla="*/ 32 w 36"/>
                <a:gd name="T9" fmla="*/ 0 h 22"/>
                <a:gd name="T10" fmla="*/ 36 w 36"/>
                <a:gd name="T11" fmla="*/ 0 h 22"/>
                <a:gd name="T12" fmla="*/ 34 w 36"/>
                <a:gd name="T13" fmla="*/ 2 h 22"/>
                <a:gd name="T14" fmla="*/ 30 w 36"/>
                <a:gd name="T15" fmla="*/ 6 h 22"/>
                <a:gd name="T16" fmla="*/ 23 w 36"/>
                <a:gd name="T17" fmla="*/ 10 h 22"/>
                <a:gd name="T18" fmla="*/ 15 w 36"/>
                <a:gd name="T19" fmla="*/ 14 h 22"/>
                <a:gd name="T20" fmla="*/ 7 w 36"/>
                <a:gd name="T21" fmla="*/ 18 h 22"/>
                <a:gd name="T22" fmla="*/ 2 w 36"/>
                <a:gd name="T23" fmla="*/ 21 h 22"/>
                <a:gd name="T24" fmla="*/ 0 w 36"/>
                <a:gd name="T25" fmla="*/ 22 h 22"/>
                <a:gd name="T26" fmla="*/ 0 w 36"/>
                <a:gd name="T27" fmla="*/ 0 h 22"/>
                <a:gd name="T28" fmla="*/ 36 w 36"/>
                <a:gd name="T2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36" h="22">
                  <a:moveTo>
                    <a:pt x="0" y="22"/>
                  </a:moveTo>
                  <a:lnTo>
                    <a:pt x="2" y="18"/>
                  </a:lnTo>
                  <a:lnTo>
                    <a:pt x="9" y="11"/>
                  </a:lnTo>
                  <a:lnTo>
                    <a:pt x="19" y="5"/>
                  </a:lnTo>
                  <a:lnTo>
                    <a:pt x="32" y="0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30" y="6"/>
                  </a:lnTo>
                  <a:lnTo>
                    <a:pt x="23" y="10"/>
                  </a:lnTo>
                  <a:lnTo>
                    <a:pt x="15" y="14"/>
                  </a:lnTo>
                  <a:lnTo>
                    <a:pt x="7" y="18"/>
                  </a:lnTo>
                  <a:lnTo>
                    <a:pt x="2" y="21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1" name="Freeform 122"/>
            <p:cNvSpPr>
              <a:spLocks/>
            </p:cNvSpPr>
            <p:nvPr/>
          </p:nvSpPr>
          <p:spPr bwMode="auto">
            <a:xfrm>
              <a:off x="640" y="672"/>
              <a:ext cx="17" cy="2"/>
            </a:xfrm>
            <a:custGeom>
              <a:avLst/>
              <a:gdLst>
                <a:gd name="T0" fmla="*/ 0 w 36"/>
                <a:gd name="T1" fmla="*/ 0 h 3"/>
                <a:gd name="T2" fmla="*/ 36 w 36"/>
                <a:gd name="T3" fmla="*/ 3 h 3"/>
                <a:gd name="T4" fmla="*/ 0 w 36"/>
                <a:gd name="T5" fmla="*/ 0 h 3"/>
                <a:gd name="T6" fmla="*/ 0 w 36"/>
                <a:gd name="T7" fmla="*/ 0 h 3"/>
                <a:gd name="T8" fmla="*/ 36 w 3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6" h="3">
                  <a:moveTo>
                    <a:pt x="0" y="0"/>
                  </a:moveTo>
                  <a:lnTo>
                    <a:pt x="36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2" name="Freeform 123"/>
            <p:cNvSpPr>
              <a:spLocks/>
            </p:cNvSpPr>
            <p:nvPr/>
          </p:nvSpPr>
          <p:spPr bwMode="auto">
            <a:xfrm>
              <a:off x="678" y="675"/>
              <a:ext cx="38" cy="6"/>
            </a:xfrm>
            <a:custGeom>
              <a:avLst/>
              <a:gdLst>
                <a:gd name="T0" fmla="*/ 0 w 76"/>
                <a:gd name="T1" fmla="*/ 0 h 10"/>
                <a:gd name="T2" fmla="*/ 76 w 76"/>
                <a:gd name="T3" fmla="*/ 10 h 10"/>
                <a:gd name="T4" fmla="*/ 0 w 76"/>
                <a:gd name="T5" fmla="*/ 0 h 10"/>
                <a:gd name="T6" fmla="*/ 0 w 76"/>
                <a:gd name="T7" fmla="*/ 0 h 10"/>
                <a:gd name="T8" fmla="*/ 76 w 76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76" h="10">
                  <a:moveTo>
                    <a:pt x="0" y="0"/>
                  </a:moveTo>
                  <a:lnTo>
                    <a:pt x="76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3" name="Freeform 124"/>
            <p:cNvSpPr>
              <a:spLocks/>
            </p:cNvSpPr>
            <p:nvPr/>
          </p:nvSpPr>
          <p:spPr bwMode="auto">
            <a:xfrm>
              <a:off x="727" y="683"/>
              <a:ext cx="16" cy="3"/>
            </a:xfrm>
            <a:custGeom>
              <a:avLst/>
              <a:gdLst>
                <a:gd name="T0" fmla="*/ 32 w 32"/>
                <a:gd name="T1" fmla="*/ 5 h 5"/>
                <a:gd name="T2" fmla="*/ 0 w 32"/>
                <a:gd name="T3" fmla="*/ 0 h 5"/>
                <a:gd name="T4" fmla="*/ 32 w 32"/>
                <a:gd name="T5" fmla="*/ 5 h 5"/>
                <a:gd name="T6" fmla="*/ 0 w 32"/>
                <a:gd name="T7" fmla="*/ 0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2" h="5">
                  <a:moveTo>
                    <a:pt x="32" y="5"/>
                  </a:moveTo>
                  <a:lnTo>
                    <a:pt x="0" y="0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4" name="Freeform 125"/>
            <p:cNvSpPr>
              <a:spLocks/>
            </p:cNvSpPr>
            <p:nvPr/>
          </p:nvSpPr>
          <p:spPr bwMode="auto">
            <a:xfrm>
              <a:off x="763" y="689"/>
              <a:ext cx="41" cy="9"/>
            </a:xfrm>
            <a:custGeom>
              <a:avLst/>
              <a:gdLst>
                <a:gd name="T0" fmla="*/ 0 w 83"/>
                <a:gd name="T1" fmla="*/ 0 h 19"/>
                <a:gd name="T2" fmla="*/ 7 w 83"/>
                <a:gd name="T3" fmla="*/ 2 h 19"/>
                <a:gd name="T4" fmla="*/ 18 w 83"/>
                <a:gd name="T5" fmla="*/ 4 h 19"/>
                <a:gd name="T6" fmla="*/ 32 w 83"/>
                <a:gd name="T7" fmla="*/ 7 h 19"/>
                <a:gd name="T8" fmla="*/ 46 w 83"/>
                <a:gd name="T9" fmla="*/ 11 h 19"/>
                <a:gd name="T10" fmla="*/ 60 w 83"/>
                <a:gd name="T11" fmla="*/ 13 h 19"/>
                <a:gd name="T12" fmla="*/ 71 w 83"/>
                <a:gd name="T13" fmla="*/ 17 h 19"/>
                <a:gd name="T14" fmla="*/ 79 w 83"/>
                <a:gd name="T15" fmla="*/ 18 h 19"/>
                <a:gd name="T16" fmla="*/ 83 w 83"/>
                <a:gd name="T17" fmla="*/ 19 h 19"/>
                <a:gd name="T18" fmla="*/ 0 w 83"/>
                <a:gd name="T19" fmla="*/ 0 h 19"/>
                <a:gd name="T20" fmla="*/ 0 w 83"/>
                <a:gd name="T21" fmla="*/ 0 h 19"/>
                <a:gd name="T22" fmla="*/ 83 w 83"/>
                <a:gd name="T2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83" h="19">
                  <a:moveTo>
                    <a:pt x="0" y="0"/>
                  </a:moveTo>
                  <a:lnTo>
                    <a:pt x="7" y="2"/>
                  </a:lnTo>
                  <a:lnTo>
                    <a:pt x="18" y="4"/>
                  </a:lnTo>
                  <a:lnTo>
                    <a:pt x="32" y="7"/>
                  </a:lnTo>
                  <a:lnTo>
                    <a:pt x="46" y="11"/>
                  </a:lnTo>
                  <a:lnTo>
                    <a:pt x="60" y="13"/>
                  </a:lnTo>
                  <a:lnTo>
                    <a:pt x="71" y="17"/>
                  </a:lnTo>
                  <a:lnTo>
                    <a:pt x="79" y="18"/>
                  </a:lnTo>
                  <a:lnTo>
                    <a:pt x="83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5" name="Freeform 126"/>
            <p:cNvSpPr>
              <a:spLocks/>
            </p:cNvSpPr>
            <p:nvPr/>
          </p:nvSpPr>
          <p:spPr bwMode="auto">
            <a:xfrm>
              <a:off x="824" y="702"/>
              <a:ext cx="26" cy="5"/>
            </a:xfrm>
            <a:custGeom>
              <a:avLst/>
              <a:gdLst>
                <a:gd name="T0" fmla="*/ 0 w 51"/>
                <a:gd name="T1" fmla="*/ 0 h 10"/>
                <a:gd name="T2" fmla="*/ 51 w 51"/>
                <a:gd name="T3" fmla="*/ 10 h 10"/>
                <a:gd name="T4" fmla="*/ 0 w 51"/>
                <a:gd name="T5" fmla="*/ 0 h 10"/>
                <a:gd name="T6" fmla="*/ 0 w 51"/>
                <a:gd name="T7" fmla="*/ 0 h 10"/>
                <a:gd name="T8" fmla="*/ 51 w 51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51" h="10">
                  <a:moveTo>
                    <a:pt x="0" y="0"/>
                  </a:moveTo>
                  <a:lnTo>
                    <a:pt x="51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6" name="Freeform 127"/>
            <p:cNvSpPr>
              <a:spLocks/>
            </p:cNvSpPr>
            <p:nvPr/>
          </p:nvSpPr>
          <p:spPr bwMode="auto">
            <a:xfrm>
              <a:off x="31" y="640"/>
              <a:ext cx="285" cy="74"/>
            </a:xfrm>
            <a:custGeom>
              <a:avLst/>
              <a:gdLst>
                <a:gd name="T0" fmla="*/ 110 w 571"/>
                <a:gd name="T1" fmla="*/ 0 h 149"/>
                <a:gd name="T2" fmla="*/ 26 w 571"/>
                <a:gd name="T3" fmla="*/ 118 h 149"/>
                <a:gd name="T4" fmla="*/ 571 w 571"/>
                <a:gd name="T5" fmla="*/ 132 h 149"/>
                <a:gd name="T6" fmla="*/ 522 w 571"/>
                <a:gd name="T7" fmla="*/ 149 h 149"/>
                <a:gd name="T8" fmla="*/ 0 w 571"/>
                <a:gd name="T9" fmla="*/ 129 h 149"/>
                <a:gd name="T10" fmla="*/ 110 w 571"/>
                <a:gd name="T11" fmla="*/ 0 h 149"/>
                <a:gd name="T12" fmla="*/ 0 w 571"/>
                <a:gd name="T13" fmla="*/ 0 h 149"/>
                <a:gd name="T14" fmla="*/ 571 w 571"/>
                <a:gd name="T15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571" h="149">
                  <a:moveTo>
                    <a:pt x="110" y="0"/>
                  </a:moveTo>
                  <a:lnTo>
                    <a:pt x="26" y="118"/>
                  </a:lnTo>
                  <a:lnTo>
                    <a:pt x="571" y="132"/>
                  </a:lnTo>
                  <a:lnTo>
                    <a:pt x="522" y="149"/>
                  </a:lnTo>
                  <a:lnTo>
                    <a:pt x="0" y="129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7" name="Freeform 128"/>
            <p:cNvSpPr>
              <a:spLocks/>
            </p:cNvSpPr>
            <p:nvPr/>
          </p:nvSpPr>
          <p:spPr bwMode="auto">
            <a:xfrm>
              <a:off x="555" y="659"/>
              <a:ext cx="19" cy="1"/>
            </a:xfrm>
            <a:custGeom>
              <a:avLst/>
              <a:gdLst>
                <a:gd name="T0" fmla="*/ 0 w 39"/>
                <a:gd name="T1" fmla="*/ 1 h 1"/>
                <a:gd name="T2" fmla="*/ 39 w 39"/>
                <a:gd name="T3" fmla="*/ 0 h 1"/>
                <a:gd name="T4" fmla="*/ 0 w 39"/>
                <a:gd name="T5" fmla="*/ 1 h 1"/>
                <a:gd name="T6" fmla="*/ 0 w 39"/>
                <a:gd name="T7" fmla="*/ 0 h 1"/>
                <a:gd name="T8" fmla="*/ 39 w 39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9" h="1">
                  <a:moveTo>
                    <a:pt x="0" y="1"/>
                  </a:moveTo>
                  <a:lnTo>
                    <a:pt x="39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8" name="Freeform 129"/>
            <p:cNvSpPr>
              <a:spLocks/>
            </p:cNvSpPr>
            <p:nvPr/>
          </p:nvSpPr>
          <p:spPr bwMode="auto">
            <a:xfrm>
              <a:off x="391" y="607"/>
              <a:ext cx="58" cy="70"/>
            </a:xfrm>
            <a:custGeom>
              <a:avLst/>
              <a:gdLst>
                <a:gd name="T0" fmla="*/ 117 w 117"/>
                <a:gd name="T1" fmla="*/ 27 h 140"/>
                <a:gd name="T2" fmla="*/ 89 w 117"/>
                <a:gd name="T3" fmla="*/ 114 h 140"/>
                <a:gd name="T4" fmla="*/ 0 w 117"/>
                <a:gd name="T5" fmla="*/ 140 h 140"/>
                <a:gd name="T6" fmla="*/ 4 w 117"/>
                <a:gd name="T7" fmla="*/ 135 h 140"/>
                <a:gd name="T8" fmla="*/ 13 w 117"/>
                <a:gd name="T9" fmla="*/ 120 h 140"/>
                <a:gd name="T10" fmla="*/ 26 w 117"/>
                <a:gd name="T11" fmla="*/ 98 h 140"/>
                <a:gd name="T12" fmla="*/ 40 w 117"/>
                <a:gd name="T13" fmla="*/ 72 h 140"/>
                <a:gd name="T14" fmla="*/ 51 w 117"/>
                <a:gd name="T15" fmla="*/ 47 h 140"/>
                <a:gd name="T16" fmla="*/ 59 w 117"/>
                <a:gd name="T17" fmla="*/ 24 h 140"/>
                <a:gd name="T18" fmla="*/ 61 w 117"/>
                <a:gd name="T19" fmla="*/ 8 h 140"/>
                <a:gd name="T20" fmla="*/ 55 w 117"/>
                <a:gd name="T21" fmla="*/ 1 h 140"/>
                <a:gd name="T22" fmla="*/ 48 w 117"/>
                <a:gd name="T23" fmla="*/ 0 h 140"/>
                <a:gd name="T24" fmla="*/ 49 w 117"/>
                <a:gd name="T25" fmla="*/ 0 h 140"/>
                <a:gd name="T26" fmla="*/ 57 w 117"/>
                <a:gd name="T27" fmla="*/ 1 h 140"/>
                <a:gd name="T28" fmla="*/ 68 w 117"/>
                <a:gd name="T29" fmla="*/ 2 h 140"/>
                <a:gd name="T30" fmla="*/ 83 w 117"/>
                <a:gd name="T31" fmla="*/ 5 h 140"/>
                <a:gd name="T32" fmla="*/ 97 w 117"/>
                <a:gd name="T33" fmla="*/ 11 h 140"/>
                <a:gd name="T34" fmla="*/ 109 w 117"/>
                <a:gd name="T35" fmla="*/ 18 h 140"/>
                <a:gd name="T36" fmla="*/ 117 w 117"/>
                <a:gd name="T37" fmla="*/ 27 h 140"/>
                <a:gd name="T38" fmla="*/ 0 w 117"/>
                <a:gd name="T39" fmla="*/ 0 h 140"/>
                <a:gd name="T40" fmla="*/ 117 w 117"/>
                <a:gd name="T41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T38" t="T39" r="T40" b="T41"/>
              <a:pathLst>
                <a:path w="117" h="140">
                  <a:moveTo>
                    <a:pt x="117" y="27"/>
                  </a:moveTo>
                  <a:lnTo>
                    <a:pt x="89" y="114"/>
                  </a:lnTo>
                  <a:lnTo>
                    <a:pt x="0" y="140"/>
                  </a:lnTo>
                  <a:lnTo>
                    <a:pt x="4" y="135"/>
                  </a:lnTo>
                  <a:lnTo>
                    <a:pt x="13" y="120"/>
                  </a:lnTo>
                  <a:lnTo>
                    <a:pt x="26" y="98"/>
                  </a:lnTo>
                  <a:lnTo>
                    <a:pt x="40" y="72"/>
                  </a:lnTo>
                  <a:lnTo>
                    <a:pt x="51" y="47"/>
                  </a:lnTo>
                  <a:lnTo>
                    <a:pt x="59" y="24"/>
                  </a:lnTo>
                  <a:lnTo>
                    <a:pt x="61" y="8"/>
                  </a:lnTo>
                  <a:lnTo>
                    <a:pt x="55" y="1"/>
                  </a:lnTo>
                  <a:lnTo>
                    <a:pt x="48" y="0"/>
                  </a:lnTo>
                  <a:lnTo>
                    <a:pt x="49" y="0"/>
                  </a:lnTo>
                  <a:lnTo>
                    <a:pt x="57" y="1"/>
                  </a:lnTo>
                  <a:lnTo>
                    <a:pt x="68" y="2"/>
                  </a:lnTo>
                  <a:lnTo>
                    <a:pt x="83" y="5"/>
                  </a:lnTo>
                  <a:lnTo>
                    <a:pt x="97" y="11"/>
                  </a:lnTo>
                  <a:lnTo>
                    <a:pt x="109" y="18"/>
                  </a:lnTo>
                  <a:lnTo>
                    <a:pt x="117" y="27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9" name="Freeform 130"/>
            <p:cNvSpPr>
              <a:spLocks/>
            </p:cNvSpPr>
            <p:nvPr/>
          </p:nvSpPr>
          <p:spPr bwMode="auto">
            <a:xfrm>
              <a:off x="481" y="350"/>
              <a:ext cx="176" cy="201"/>
            </a:xfrm>
            <a:custGeom>
              <a:avLst/>
              <a:gdLst>
                <a:gd name="T0" fmla="*/ 352 w 352"/>
                <a:gd name="T1" fmla="*/ 0 h 402"/>
                <a:gd name="T2" fmla="*/ 350 w 352"/>
                <a:gd name="T3" fmla="*/ 19 h 402"/>
                <a:gd name="T4" fmla="*/ 349 w 352"/>
                <a:gd name="T5" fmla="*/ 66 h 402"/>
                <a:gd name="T6" fmla="*/ 347 w 352"/>
                <a:gd name="T7" fmla="*/ 117 h 402"/>
                <a:gd name="T8" fmla="*/ 345 w 352"/>
                <a:gd name="T9" fmla="*/ 154 h 402"/>
                <a:gd name="T10" fmla="*/ 341 w 352"/>
                <a:gd name="T11" fmla="*/ 170 h 402"/>
                <a:gd name="T12" fmla="*/ 335 w 352"/>
                <a:gd name="T13" fmla="*/ 191 h 402"/>
                <a:gd name="T14" fmla="*/ 327 w 352"/>
                <a:gd name="T15" fmla="*/ 215 h 402"/>
                <a:gd name="T16" fmla="*/ 318 w 352"/>
                <a:gd name="T17" fmla="*/ 241 h 402"/>
                <a:gd name="T18" fmla="*/ 310 w 352"/>
                <a:gd name="T19" fmla="*/ 266 h 402"/>
                <a:gd name="T20" fmla="*/ 302 w 352"/>
                <a:gd name="T21" fmla="*/ 288 h 402"/>
                <a:gd name="T22" fmla="*/ 295 w 352"/>
                <a:gd name="T23" fmla="*/ 305 h 402"/>
                <a:gd name="T24" fmla="*/ 292 w 352"/>
                <a:gd name="T25" fmla="*/ 314 h 402"/>
                <a:gd name="T26" fmla="*/ 286 w 352"/>
                <a:gd name="T27" fmla="*/ 322 h 402"/>
                <a:gd name="T28" fmla="*/ 273 w 352"/>
                <a:gd name="T29" fmla="*/ 335 h 402"/>
                <a:gd name="T30" fmla="*/ 256 w 352"/>
                <a:gd name="T31" fmla="*/ 350 h 402"/>
                <a:gd name="T32" fmla="*/ 234 w 352"/>
                <a:gd name="T33" fmla="*/ 366 h 402"/>
                <a:gd name="T34" fmla="*/ 211 w 352"/>
                <a:gd name="T35" fmla="*/ 382 h 402"/>
                <a:gd name="T36" fmla="*/ 187 w 352"/>
                <a:gd name="T37" fmla="*/ 394 h 402"/>
                <a:gd name="T38" fmla="*/ 164 w 352"/>
                <a:gd name="T39" fmla="*/ 402 h 402"/>
                <a:gd name="T40" fmla="*/ 142 w 352"/>
                <a:gd name="T41" fmla="*/ 402 h 402"/>
                <a:gd name="T42" fmla="*/ 120 w 352"/>
                <a:gd name="T43" fmla="*/ 393 h 402"/>
                <a:gd name="T44" fmla="*/ 97 w 352"/>
                <a:gd name="T45" fmla="*/ 374 h 402"/>
                <a:gd name="T46" fmla="*/ 73 w 352"/>
                <a:gd name="T47" fmla="*/ 351 h 402"/>
                <a:gd name="T48" fmla="*/ 51 w 352"/>
                <a:gd name="T49" fmla="*/ 325 h 402"/>
                <a:gd name="T50" fmla="*/ 31 w 352"/>
                <a:gd name="T51" fmla="*/ 299 h 402"/>
                <a:gd name="T52" fmla="*/ 15 w 352"/>
                <a:gd name="T53" fmla="*/ 278 h 402"/>
                <a:gd name="T54" fmla="*/ 4 w 352"/>
                <a:gd name="T55" fmla="*/ 261 h 402"/>
                <a:gd name="T56" fmla="*/ 0 w 352"/>
                <a:gd name="T57" fmla="*/ 256 h 402"/>
                <a:gd name="T58" fmla="*/ 6 w 352"/>
                <a:gd name="T59" fmla="*/ 257 h 402"/>
                <a:gd name="T60" fmla="*/ 21 w 352"/>
                <a:gd name="T61" fmla="*/ 260 h 402"/>
                <a:gd name="T62" fmla="*/ 43 w 352"/>
                <a:gd name="T63" fmla="*/ 266 h 402"/>
                <a:gd name="T64" fmla="*/ 69 w 352"/>
                <a:gd name="T65" fmla="*/ 271 h 402"/>
                <a:gd name="T66" fmla="*/ 97 w 352"/>
                <a:gd name="T67" fmla="*/ 276 h 402"/>
                <a:gd name="T68" fmla="*/ 125 w 352"/>
                <a:gd name="T69" fmla="*/ 280 h 402"/>
                <a:gd name="T70" fmla="*/ 148 w 352"/>
                <a:gd name="T71" fmla="*/ 281 h 402"/>
                <a:gd name="T72" fmla="*/ 164 w 352"/>
                <a:gd name="T73" fmla="*/ 280 h 402"/>
                <a:gd name="T74" fmla="*/ 172 w 352"/>
                <a:gd name="T75" fmla="*/ 275 h 402"/>
                <a:gd name="T76" fmla="*/ 182 w 352"/>
                <a:gd name="T77" fmla="*/ 267 h 402"/>
                <a:gd name="T78" fmla="*/ 195 w 352"/>
                <a:gd name="T79" fmla="*/ 254 h 402"/>
                <a:gd name="T80" fmla="*/ 209 w 352"/>
                <a:gd name="T81" fmla="*/ 238 h 402"/>
                <a:gd name="T82" fmla="*/ 224 w 352"/>
                <a:gd name="T83" fmla="*/ 220 h 402"/>
                <a:gd name="T84" fmla="*/ 240 w 352"/>
                <a:gd name="T85" fmla="*/ 198 h 402"/>
                <a:gd name="T86" fmla="*/ 256 w 352"/>
                <a:gd name="T87" fmla="*/ 176 h 402"/>
                <a:gd name="T88" fmla="*/ 273 w 352"/>
                <a:gd name="T89" fmla="*/ 152 h 402"/>
                <a:gd name="T90" fmla="*/ 288 w 352"/>
                <a:gd name="T91" fmla="*/ 129 h 402"/>
                <a:gd name="T92" fmla="*/ 304 w 352"/>
                <a:gd name="T93" fmla="*/ 105 h 402"/>
                <a:gd name="T94" fmla="*/ 317 w 352"/>
                <a:gd name="T95" fmla="*/ 82 h 402"/>
                <a:gd name="T96" fmla="*/ 330 w 352"/>
                <a:gd name="T97" fmla="*/ 60 h 402"/>
                <a:gd name="T98" fmla="*/ 339 w 352"/>
                <a:gd name="T99" fmla="*/ 40 h 402"/>
                <a:gd name="T100" fmla="*/ 347 w 352"/>
                <a:gd name="T101" fmla="*/ 24 h 402"/>
                <a:gd name="T102" fmla="*/ 350 w 352"/>
                <a:gd name="T103" fmla="*/ 10 h 402"/>
                <a:gd name="T104" fmla="*/ 352 w 352"/>
                <a:gd name="T105" fmla="*/ 0 h 402"/>
                <a:gd name="T106" fmla="*/ 0 w 352"/>
                <a:gd name="T107" fmla="*/ 0 h 402"/>
                <a:gd name="T108" fmla="*/ 352 w 352"/>
                <a:gd name="T109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T106" t="T107" r="T108" b="T109"/>
              <a:pathLst>
                <a:path w="352" h="402">
                  <a:moveTo>
                    <a:pt x="352" y="0"/>
                  </a:moveTo>
                  <a:lnTo>
                    <a:pt x="350" y="19"/>
                  </a:lnTo>
                  <a:lnTo>
                    <a:pt x="349" y="66"/>
                  </a:lnTo>
                  <a:lnTo>
                    <a:pt x="347" y="117"/>
                  </a:lnTo>
                  <a:lnTo>
                    <a:pt x="345" y="154"/>
                  </a:lnTo>
                  <a:lnTo>
                    <a:pt x="341" y="170"/>
                  </a:lnTo>
                  <a:lnTo>
                    <a:pt x="335" y="191"/>
                  </a:lnTo>
                  <a:lnTo>
                    <a:pt x="327" y="215"/>
                  </a:lnTo>
                  <a:lnTo>
                    <a:pt x="318" y="241"/>
                  </a:lnTo>
                  <a:lnTo>
                    <a:pt x="310" y="266"/>
                  </a:lnTo>
                  <a:lnTo>
                    <a:pt x="302" y="288"/>
                  </a:lnTo>
                  <a:lnTo>
                    <a:pt x="295" y="305"/>
                  </a:lnTo>
                  <a:lnTo>
                    <a:pt x="292" y="314"/>
                  </a:lnTo>
                  <a:lnTo>
                    <a:pt x="286" y="322"/>
                  </a:lnTo>
                  <a:lnTo>
                    <a:pt x="273" y="335"/>
                  </a:lnTo>
                  <a:lnTo>
                    <a:pt x="256" y="350"/>
                  </a:lnTo>
                  <a:lnTo>
                    <a:pt x="234" y="366"/>
                  </a:lnTo>
                  <a:lnTo>
                    <a:pt x="211" y="382"/>
                  </a:lnTo>
                  <a:lnTo>
                    <a:pt x="187" y="394"/>
                  </a:lnTo>
                  <a:lnTo>
                    <a:pt x="164" y="402"/>
                  </a:lnTo>
                  <a:lnTo>
                    <a:pt x="142" y="402"/>
                  </a:lnTo>
                  <a:lnTo>
                    <a:pt x="120" y="393"/>
                  </a:lnTo>
                  <a:lnTo>
                    <a:pt x="97" y="374"/>
                  </a:lnTo>
                  <a:lnTo>
                    <a:pt x="73" y="351"/>
                  </a:lnTo>
                  <a:lnTo>
                    <a:pt x="51" y="325"/>
                  </a:lnTo>
                  <a:lnTo>
                    <a:pt x="31" y="299"/>
                  </a:lnTo>
                  <a:lnTo>
                    <a:pt x="15" y="278"/>
                  </a:lnTo>
                  <a:lnTo>
                    <a:pt x="4" y="261"/>
                  </a:lnTo>
                  <a:lnTo>
                    <a:pt x="0" y="256"/>
                  </a:lnTo>
                  <a:lnTo>
                    <a:pt x="6" y="257"/>
                  </a:lnTo>
                  <a:lnTo>
                    <a:pt x="21" y="260"/>
                  </a:lnTo>
                  <a:lnTo>
                    <a:pt x="43" y="266"/>
                  </a:lnTo>
                  <a:lnTo>
                    <a:pt x="69" y="271"/>
                  </a:lnTo>
                  <a:lnTo>
                    <a:pt x="97" y="276"/>
                  </a:lnTo>
                  <a:lnTo>
                    <a:pt x="125" y="280"/>
                  </a:lnTo>
                  <a:lnTo>
                    <a:pt x="148" y="281"/>
                  </a:lnTo>
                  <a:lnTo>
                    <a:pt x="164" y="280"/>
                  </a:lnTo>
                  <a:lnTo>
                    <a:pt x="172" y="275"/>
                  </a:lnTo>
                  <a:lnTo>
                    <a:pt x="182" y="267"/>
                  </a:lnTo>
                  <a:lnTo>
                    <a:pt x="195" y="254"/>
                  </a:lnTo>
                  <a:lnTo>
                    <a:pt x="209" y="238"/>
                  </a:lnTo>
                  <a:lnTo>
                    <a:pt x="224" y="220"/>
                  </a:lnTo>
                  <a:lnTo>
                    <a:pt x="240" y="198"/>
                  </a:lnTo>
                  <a:lnTo>
                    <a:pt x="256" y="176"/>
                  </a:lnTo>
                  <a:lnTo>
                    <a:pt x="273" y="152"/>
                  </a:lnTo>
                  <a:lnTo>
                    <a:pt x="288" y="129"/>
                  </a:lnTo>
                  <a:lnTo>
                    <a:pt x="304" y="105"/>
                  </a:lnTo>
                  <a:lnTo>
                    <a:pt x="317" y="82"/>
                  </a:lnTo>
                  <a:lnTo>
                    <a:pt x="330" y="60"/>
                  </a:lnTo>
                  <a:lnTo>
                    <a:pt x="339" y="40"/>
                  </a:lnTo>
                  <a:lnTo>
                    <a:pt x="347" y="24"/>
                  </a:lnTo>
                  <a:lnTo>
                    <a:pt x="350" y="10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96D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0" name="Freeform 131"/>
            <p:cNvSpPr>
              <a:spLocks/>
            </p:cNvSpPr>
            <p:nvPr/>
          </p:nvSpPr>
          <p:spPr bwMode="auto">
            <a:xfrm>
              <a:off x="695" y="588"/>
              <a:ext cx="59" cy="83"/>
            </a:xfrm>
            <a:custGeom>
              <a:avLst/>
              <a:gdLst>
                <a:gd name="T0" fmla="*/ 117 w 117"/>
                <a:gd name="T1" fmla="*/ 9 h 166"/>
                <a:gd name="T2" fmla="*/ 31 w 117"/>
                <a:gd name="T3" fmla="*/ 166 h 166"/>
                <a:gd name="T4" fmla="*/ 26 w 117"/>
                <a:gd name="T5" fmla="*/ 164 h 166"/>
                <a:gd name="T6" fmla="*/ 17 w 117"/>
                <a:gd name="T7" fmla="*/ 160 h 166"/>
                <a:gd name="T8" fmla="*/ 7 w 117"/>
                <a:gd name="T9" fmla="*/ 153 h 166"/>
                <a:gd name="T10" fmla="*/ 0 w 117"/>
                <a:gd name="T11" fmla="*/ 146 h 166"/>
                <a:gd name="T12" fmla="*/ 0 w 117"/>
                <a:gd name="T13" fmla="*/ 139 h 166"/>
                <a:gd name="T14" fmla="*/ 2 w 117"/>
                <a:gd name="T15" fmla="*/ 130 h 166"/>
                <a:gd name="T16" fmla="*/ 6 w 117"/>
                <a:gd name="T17" fmla="*/ 117 h 166"/>
                <a:gd name="T18" fmla="*/ 11 w 117"/>
                <a:gd name="T19" fmla="*/ 105 h 166"/>
                <a:gd name="T20" fmla="*/ 17 w 117"/>
                <a:gd name="T21" fmla="*/ 91 h 166"/>
                <a:gd name="T22" fmla="*/ 24 w 117"/>
                <a:gd name="T23" fmla="*/ 78 h 166"/>
                <a:gd name="T24" fmla="*/ 30 w 117"/>
                <a:gd name="T25" fmla="*/ 68 h 166"/>
                <a:gd name="T26" fmla="*/ 36 w 117"/>
                <a:gd name="T27" fmla="*/ 60 h 166"/>
                <a:gd name="T28" fmla="*/ 41 w 117"/>
                <a:gd name="T29" fmla="*/ 53 h 166"/>
                <a:gd name="T30" fmla="*/ 48 w 117"/>
                <a:gd name="T31" fmla="*/ 45 h 166"/>
                <a:gd name="T32" fmla="*/ 55 w 117"/>
                <a:gd name="T33" fmla="*/ 35 h 166"/>
                <a:gd name="T34" fmla="*/ 63 w 117"/>
                <a:gd name="T35" fmla="*/ 26 h 166"/>
                <a:gd name="T36" fmla="*/ 71 w 117"/>
                <a:gd name="T37" fmla="*/ 18 h 166"/>
                <a:gd name="T38" fmla="*/ 78 w 117"/>
                <a:gd name="T39" fmla="*/ 10 h 166"/>
                <a:gd name="T40" fmla="*/ 85 w 117"/>
                <a:gd name="T41" fmla="*/ 4 h 166"/>
                <a:gd name="T42" fmla="*/ 91 w 117"/>
                <a:gd name="T43" fmla="*/ 1 h 166"/>
                <a:gd name="T44" fmla="*/ 101 w 117"/>
                <a:gd name="T45" fmla="*/ 0 h 166"/>
                <a:gd name="T46" fmla="*/ 109 w 117"/>
                <a:gd name="T47" fmla="*/ 2 h 166"/>
                <a:gd name="T48" fmla="*/ 115 w 117"/>
                <a:gd name="T49" fmla="*/ 7 h 166"/>
                <a:gd name="T50" fmla="*/ 117 w 117"/>
                <a:gd name="T51" fmla="*/ 9 h 166"/>
                <a:gd name="T52" fmla="*/ 0 w 117"/>
                <a:gd name="T53" fmla="*/ 0 h 166"/>
                <a:gd name="T54" fmla="*/ 117 w 117"/>
                <a:gd name="T55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T52" t="T53" r="T54" b="T55"/>
              <a:pathLst>
                <a:path w="117" h="166">
                  <a:moveTo>
                    <a:pt x="117" y="9"/>
                  </a:moveTo>
                  <a:lnTo>
                    <a:pt x="31" y="166"/>
                  </a:lnTo>
                  <a:lnTo>
                    <a:pt x="26" y="164"/>
                  </a:lnTo>
                  <a:lnTo>
                    <a:pt x="17" y="160"/>
                  </a:lnTo>
                  <a:lnTo>
                    <a:pt x="7" y="153"/>
                  </a:lnTo>
                  <a:lnTo>
                    <a:pt x="0" y="146"/>
                  </a:lnTo>
                  <a:lnTo>
                    <a:pt x="0" y="139"/>
                  </a:lnTo>
                  <a:lnTo>
                    <a:pt x="2" y="130"/>
                  </a:lnTo>
                  <a:lnTo>
                    <a:pt x="6" y="117"/>
                  </a:lnTo>
                  <a:lnTo>
                    <a:pt x="11" y="105"/>
                  </a:lnTo>
                  <a:lnTo>
                    <a:pt x="17" y="91"/>
                  </a:lnTo>
                  <a:lnTo>
                    <a:pt x="24" y="78"/>
                  </a:lnTo>
                  <a:lnTo>
                    <a:pt x="30" y="68"/>
                  </a:lnTo>
                  <a:lnTo>
                    <a:pt x="36" y="60"/>
                  </a:lnTo>
                  <a:lnTo>
                    <a:pt x="41" y="53"/>
                  </a:lnTo>
                  <a:lnTo>
                    <a:pt x="48" y="45"/>
                  </a:lnTo>
                  <a:lnTo>
                    <a:pt x="55" y="35"/>
                  </a:lnTo>
                  <a:lnTo>
                    <a:pt x="63" y="26"/>
                  </a:lnTo>
                  <a:lnTo>
                    <a:pt x="71" y="18"/>
                  </a:lnTo>
                  <a:lnTo>
                    <a:pt x="78" y="10"/>
                  </a:lnTo>
                  <a:lnTo>
                    <a:pt x="85" y="4"/>
                  </a:lnTo>
                  <a:lnTo>
                    <a:pt x="91" y="1"/>
                  </a:lnTo>
                  <a:lnTo>
                    <a:pt x="101" y="0"/>
                  </a:lnTo>
                  <a:lnTo>
                    <a:pt x="109" y="2"/>
                  </a:lnTo>
                  <a:lnTo>
                    <a:pt x="115" y="7"/>
                  </a:lnTo>
                  <a:lnTo>
                    <a:pt x="117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1" name="Freeform 132"/>
            <p:cNvSpPr>
              <a:spLocks/>
            </p:cNvSpPr>
            <p:nvPr/>
          </p:nvSpPr>
          <p:spPr bwMode="auto">
            <a:xfrm>
              <a:off x="700" y="585"/>
              <a:ext cx="64" cy="80"/>
            </a:xfrm>
            <a:custGeom>
              <a:avLst/>
              <a:gdLst>
                <a:gd name="T0" fmla="*/ 128 w 128"/>
                <a:gd name="T1" fmla="*/ 0 h 160"/>
                <a:gd name="T2" fmla="*/ 20 w 128"/>
                <a:gd name="T3" fmla="*/ 160 h 160"/>
                <a:gd name="T4" fmla="*/ 17 w 128"/>
                <a:gd name="T5" fmla="*/ 160 h 160"/>
                <a:gd name="T6" fmla="*/ 12 w 128"/>
                <a:gd name="T7" fmla="*/ 160 h 160"/>
                <a:gd name="T8" fmla="*/ 5 w 128"/>
                <a:gd name="T9" fmla="*/ 158 h 160"/>
                <a:gd name="T10" fmla="*/ 0 w 128"/>
                <a:gd name="T11" fmla="*/ 152 h 160"/>
                <a:gd name="T12" fmla="*/ 0 w 128"/>
                <a:gd name="T13" fmla="*/ 145 h 160"/>
                <a:gd name="T14" fmla="*/ 1 w 128"/>
                <a:gd name="T15" fmla="*/ 136 h 160"/>
                <a:gd name="T16" fmla="*/ 6 w 128"/>
                <a:gd name="T17" fmla="*/ 123 h 160"/>
                <a:gd name="T18" fmla="*/ 10 w 128"/>
                <a:gd name="T19" fmla="*/ 111 h 160"/>
                <a:gd name="T20" fmla="*/ 17 w 128"/>
                <a:gd name="T21" fmla="*/ 97 h 160"/>
                <a:gd name="T22" fmla="*/ 23 w 128"/>
                <a:gd name="T23" fmla="*/ 84 h 160"/>
                <a:gd name="T24" fmla="*/ 29 w 128"/>
                <a:gd name="T25" fmla="*/ 74 h 160"/>
                <a:gd name="T26" fmla="*/ 35 w 128"/>
                <a:gd name="T27" fmla="*/ 66 h 160"/>
                <a:gd name="T28" fmla="*/ 40 w 128"/>
                <a:gd name="T29" fmla="*/ 59 h 160"/>
                <a:gd name="T30" fmla="*/ 47 w 128"/>
                <a:gd name="T31" fmla="*/ 51 h 160"/>
                <a:gd name="T32" fmla="*/ 54 w 128"/>
                <a:gd name="T33" fmla="*/ 41 h 160"/>
                <a:gd name="T34" fmla="*/ 63 w 128"/>
                <a:gd name="T35" fmla="*/ 32 h 160"/>
                <a:gd name="T36" fmla="*/ 71 w 128"/>
                <a:gd name="T37" fmla="*/ 24 h 160"/>
                <a:gd name="T38" fmla="*/ 78 w 128"/>
                <a:gd name="T39" fmla="*/ 16 h 160"/>
                <a:gd name="T40" fmla="*/ 85 w 128"/>
                <a:gd name="T41" fmla="*/ 10 h 160"/>
                <a:gd name="T42" fmla="*/ 91 w 128"/>
                <a:gd name="T43" fmla="*/ 7 h 160"/>
                <a:gd name="T44" fmla="*/ 97 w 128"/>
                <a:gd name="T45" fmla="*/ 5 h 160"/>
                <a:gd name="T46" fmla="*/ 103 w 128"/>
                <a:gd name="T47" fmla="*/ 3 h 160"/>
                <a:gd name="T48" fmla="*/ 108 w 128"/>
                <a:gd name="T49" fmla="*/ 1 h 160"/>
                <a:gd name="T50" fmla="*/ 114 w 128"/>
                <a:gd name="T51" fmla="*/ 1 h 160"/>
                <a:gd name="T52" fmla="*/ 120 w 128"/>
                <a:gd name="T53" fmla="*/ 0 h 160"/>
                <a:gd name="T54" fmla="*/ 124 w 128"/>
                <a:gd name="T55" fmla="*/ 0 h 160"/>
                <a:gd name="T56" fmla="*/ 127 w 128"/>
                <a:gd name="T57" fmla="*/ 0 h 160"/>
                <a:gd name="T58" fmla="*/ 128 w 128"/>
                <a:gd name="T59" fmla="*/ 0 h 160"/>
                <a:gd name="T60" fmla="*/ 0 w 128"/>
                <a:gd name="T61" fmla="*/ 0 h 160"/>
                <a:gd name="T62" fmla="*/ 128 w 128"/>
                <a:gd name="T63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T60" t="T61" r="T62" b="T63"/>
              <a:pathLst>
                <a:path w="128" h="160">
                  <a:moveTo>
                    <a:pt x="128" y="0"/>
                  </a:moveTo>
                  <a:lnTo>
                    <a:pt x="20" y="160"/>
                  </a:lnTo>
                  <a:lnTo>
                    <a:pt x="17" y="160"/>
                  </a:lnTo>
                  <a:lnTo>
                    <a:pt x="12" y="160"/>
                  </a:lnTo>
                  <a:lnTo>
                    <a:pt x="5" y="158"/>
                  </a:lnTo>
                  <a:lnTo>
                    <a:pt x="0" y="152"/>
                  </a:lnTo>
                  <a:lnTo>
                    <a:pt x="0" y="145"/>
                  </a:lnTo>
                  <a:lnTo>
                    <a:pt x="1" y="136"/>
                  </a:lnTo>
                  <a:lnTo>
                    <a:pt x="6" y="123"/>
                  </a:lnTo>
                  <a:lnTo>
                    <a:pt x="10" y="111"/>
                  </a:lnTo>
                  <a:lnTo>
                    <a:pt x="17" y="97"/>
                  </a:lnTo>
                  <a:lnTo>
                    <a:pt x="23" y="84"/>
                  </a:lnTo>
                  <a:lnTo>
                    <a:pt x="29" y="74"/>
                  </a:lnTo>
                  <a:lnTo>
                    <a:pt x="35" y="66"/>
                  </a:lnTo>
                  <a:lnTo>
                    <a:pt x="40" y="59"/>
                  </a:lnTo>
                  <a:lnTo>
                    <a:pt x="47" y="51"/>
                  </a:lnTo>
                  <a:lnTo>
                    <a:pt x="54" y="41"/>
                  </a:lnTo>
                  <a:lnTo>
                    <a:pt x="63" y="32"/>
                  </a:lnTo>
                  <a:lnTo>
                    <a:pt x="71" y="24"/>
                  </a:lnTo>
                  <a:lnTo>
                    <a:pt x="78" y="16"/>
                  </a:lnTo>
                  <a:lnTo>
                    <a:pt x="85" y="10"/>
                  </a:lnTo>
                  <a:lnTo>
                    <a:pt x="91" y="7"/>
                  </a:lnTo>
                  <a:lnTo>
                    <a:pt x="97" y="5"/>
                  </a:lnTo>
                  <a:lnTo>
                    <a:pt x="103" y="3"/>
                  </a:lnTo>
                  <a:lnTo>
                    <a:pt x="108" y="1"/>
                  </a:lnTo>
                  <a:lnTo>
                    <a:pt x="114" y="1"/>
                  </a:lnTo>
                  <a:lnTo>
                    <a:pt x="120" y="0"/>
                  </a:lnTo>
                  <a:lnTo>
                    <a:pt x="124" y="0"/>
                  </a:lnTo>
                  <a:lnTo>
                    <a:pt x="127" y="0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FFD6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2" name="Freeform 133"/>
            <p:cNvSpPr>
              <a:spLocks/>
            </p:cNvSpPr>
            <p:nvPr/>
          </p:nvSpPr>
          <p:spPr bwMode="auto">
            <a:xfrm>
              <a:off x="702" y="586"/>
              <a:ext cx="61" cy="79"/>
            </a:xfrm>
            <a:custGeom>
              <a:avLst/>
              <a:gdLst>
                <a:gd name="T0" fmla="*/ 105 w 124"/>
                <a:gd name="T1" fmla="*/ 6 h 159"/>
                <a:gd name="T2" fmla="*/ 101 w 124"/>
                <a:gd name="T3" fmla="*/ 10 h 159"/>
                <a:gd name="T4" fmla="*/ 94 w 124"/>
                <a:gd name="T5" fmla="*/ 17 h 159"/>
                <a:gd name="T6" fmla="*/ 86 w 124"/>
                <a:gd name="T7" fmla="*/ 28 h 159"/>
                <a:gd name="T8" fmla="*/ 77 w 124"/>
                <a:gd name="T9" fmla="*/ 39 h 159"/>
                <a:gd name="T10" fmla="*/ 67 w 124"/>
                <a:gd name="T11" fmla="*/ 50 h 159"/>
                <a:gd name="T12" fmla="*/ 59 w 124"/>
                <a:gd name="T13" fmla="*/ 60 h 159"/>
                <a:gd name="T14" fmla="*/ 52 w 124"/>
                <a:gd name="T15" fmla="*/ 68 h 159"/>
                <a:gd name="T16" fmla="*/ 49 w 124"/>
                <a:gd name="T17" fmla="*/ 73 h 159"/>
                <a:gd name="T18" fmla="*/ 45 w 124"/>
                <a:gd name="T19" fmla="*/ 80 h 159"/>
                <a:gd name="T20" fmla="*/ 42 w 124"/>
                <a:gd name="T21" fmla="*/ 88 h 159"/>
                <a:gd name="T22" fmla="*/ 37 w 124"/>
                <a:gd name="T23" fmla="*/ 97 h 159"/>
                <a:gd name="T24" fmla="*/ 32 w 124"/>
                <a:gd name="T25" fmla="*/ 107 h 159"/>
                <a:gd name="T26" fmla="*/ 25 w 124"/>
                <a:gd name="T27" fmla="*/ 119 h 159"/>
                <a:gd name="T28" fmla="*/ 15 w 124"/>
                <a:gd name="T29" fmla="*/ 133 h 159"/>
                <a:gd name="T30" fmla="*/ 7 w 124"/>
                <a:gd name="T31" fmla="*/ 146 h 159"/>
                <a:gd name="T32" fmla="*/ 0 w 124"/>
                <a:gd name="T33" fmla="*/ 156 h 159"/>
                <a:gd name="T34" fmla="*/ 5 w 124"/>
                <a:gd name="T35" fmla="*/ 158 h 159"/>
                <a:gd name="T36" fmla="*/ 11 w 124"/>
                <a:gd name="T37" fmla="*/ 159 h 159"/>
                <a:gd name="T38" fmla="*/ 15 w 124"/>
                <a:gd name="T39" fmla="*/ 159 h 159"/>
                <a:gd name="T40" fmla="*/ 17 w 124"/>
                <a:gd name="T41" fmla="*/ 159 h 159"/>
                <a:gd name="T42" fmla="*/ 124 w 124"/>
                <a:gd name="T43" fmla="*/ 0 h 159"/>
                <a:gd name="T44" fmla="*/ 118 w 124"/>
                <a:gd name="T45" fmla="*/ 0 h 159"/>
                <a:gd name="T46" fmla="*/ 113 w 124"/>
                <a:gd name="T47" fmla="*/ 1 h 159"/>
                <a:gd name="T48" fmla="*/ 109 w 124"/>
                <a:gd name="T49" fmla="*/ 4 h 159"/>
                <a:gd name="T50" fmla="*/ 105 w 124"/>
                <a:gd name="T51" fmla="*/ 6 h 159"/>
                <a:gd name="T52" fmla="*/ 0 w 124"/>
                <a:gd name="T53" fmla="*/ 0 h 159"/>
                <a:gd name="T54" fmla="*/ 124 w 124"/>
                <a:gd name="T55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T52" t="T53" r="T54" b="T55"/>
              <a:pathLst>
                <a:path w="124" h="159">
                  <a:moveTo>
                    <a:pt x="105" y="6"/>
                  </a:moveTo>
                  <a:lnTo>
                    <a:pt x="101" y="10"/>
                  </a:lnTo>
                  <a:lnTo>
                    <a:pt x="94" y="17"/>
                  </a:lnTo>
                  <a:lnTo>
                    <a:pt x="86" y="28"/>
                  </a:lnTo>
                  <a:lnTo>
                    <a:pt x="77" y="39"/>
                  </a:lnTo>
                  <a:lnTo>
                    <a:pt x="67" y="50"/>
                  </a:lnTo>
                  <a:lnTo>
                    <a:pt x="59" y="60"/>
                  </a:lnTo>
                  <a:lnTo>
                    <a:pt x="52" y="68"/>
                  </a:lnTo>
                  <a:lnTo>
                    <a:pt x="49" y="73"/>
                  </a:lnTo>
                  <a:lnTo>
                    <a:pt x="45" y="80"/>
                  </a:lnTo>
                  <a:lnTo>
                    <a:pt x="42" y="88"/>
                  </a:lnTo>
                  <a:lnTo>
                    <a:pt x="37" y="97"/>
                  </a:lnTo>
                  <a:lnTo>
                    <a:pt x="32" y="107"/>
                  </a:lnTo>
                  <a:lnTo>
                    <a:pt x="25" y="119"/>
                  </a:lnTo>
                  <a:lnTo>
                    <a:pt x="15" y="133"/>
                  </a:lnTo>
                  <a:lnTo>
                    <a:pt x="7" y="146"/>
                  </a:lnTo>
                  <a:lnTo>
                    <a:pt x="0" y="156"/>
                  </a:lnTo>
                  <a:lnTo>
                    <a:pt x="5" y="158"/>
                  </a:lnTo>
                  <a:lnTo>
                    <a:pt x="11" y="159"/>
                  </a:lnTo>
                  <a:lnTo>
                    <a:pt x="15" y="159"/>
                  </a:lnTo>
                  <a:lnTo>
                    <a:pt x="17" y="159"/>
                  </a:lnTo>
                  <a:lnTo>
                    <a:pt x="124" y="0"/>
                  </a:lnTo>
                  <a:lnTo>
                    <a:pt x="118" y="0"/>
                  </a:lnTo>
                  <a:lnTo>
                    <a:pt x="113" y="1"/>
                  </a:lnTo>
                  <a:lnTo>
                    <a:pt x="109" y="4"/>
                  </a:lnTo>
                  <a:lnTo>
                    <a:pt x="105" y="6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3" name="Freeform 134"/>
            <p:cNvSpPr>
              <a:spLocks/>
            </p:cNvSpPr>
            <p:nvPr/>
          </p:nvSpPr>
          <p:spPr bwMode="auto">
            <a:xfrm>
              <a:off x="460" y="174"/>
              <a:ext cx="15" cy="11"/>
            </a:xfrm>
            <a:custGeom>
              <a:avLst/>
              <a:gdLst>
                <a:gd name="T0" fmla="*/ 0 w 29"/>
                <a:gd name="T1" fmla="*/ 10 h 21"/>
                <a:gd name="T2" fmla="*/ 0 w 29"/>
                <a:gd name="T3" fmla="*/ 11 h 21"/>
                <a:gd name="T4" fmla="*/ 1 w 29"/>
                <a:gd name="T5" fmla="*/ 13 h 21"/>
                <a:gd name="T6" fmla="*/ 2 w 29"/>
                <a:gd name="T7" fmla="*/ 14 h 21"/>
                <a:gd name="T8" fmla="*/ 2 w 29"/>
                <a:gd name="T9" fmla="*/ 17 h 21"/>
                <a:gd name="T10" fmla="*/ 5 w 29"/>
                <a:gd name="T11" fmla="*/ 20 h 21"/>
                <a:gd name="T12" fmla="*/ 10 w 29"/>
                <a:gd name="T13" fmla="*/ 21 h 21"/>
                <a:gd name="T14" fmla="*/ 16 w 29"/>
                <a:gd name="T15" fmla="*/ 21 h 21"/>
                <a:gd name="T16" fmla="*/ 21 w 29"/>
                <a:gd name="T17" fmla="*/ 20 h 21"/>
                <a:gd name="T18" fmla="*/ 26 w 29"/>
                <a:gd name="T19" fmla="*/ 15 h 21"/>
                <a:gd name="T20" fmla="*/ 29 w 29"/>
                <a:gd name="T21" fmla="*/ 11 h 21"/>
                <a:gd name="T22" fmla="*/ 29 w 29"/>
                <a:gd name="T23" fmla="*/ 6 h 21"/>
                <a:gd name="T24" fmla="*/ 28 w 29"/>
                <a:gd name="T25" fmla="*/ 0 h 21"/>
                <a:gd name="T26" fmla="*/ 28 w 29"/>
                <a:gd name="T27" fmla="*/ 0 h 21"/>
                <a:gd name="T28" fmla="*/ 28 w 29"/>
                <a:gd name="T29" fmla="*/ 0 h 21"/>
                <a:gd name="T30" fmla="*/ 28 w 29"/>
                <a:gd name="T31" fmla="*/ 0 h 21"/>
                <a:gd name="T32" fmla="*/ 28 w 29"/>
                <a:gd name="T33" fmla="*/ 0 h 21"/>
                <a:gd name="T34" fmla="*/ 21 w 29"/>
                <a:gd name="T35" fmla="*/ 0 h 21"/>
                <a:gd name="T36" fmla="*/ 13 w 29"/>
                <a:gd name="T37" fmla="*/ 3 h 21"/>
                <a:gd name="T38" fmla="*/ 6 w 29"/>
                <a:gd name="T39" fmla="*/ 5 h 21"/>
                <a:gd name="T40" fmla="*/ 0 w 29"/>
                <a:gd name="T41" fmla="*/ 10 h 21"/>
                <a:gd name="T42" fmla="*/ 0 w 29"/>
                <a:gd name="T43" fmla="*/ 0 h 21"/>
                <a:gd name="T44" fmla="*/ 29 w 29"/>
                <a:gd name="T4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T42" t="T43" r="T44" b="T45"/>
              <a:pathLst>
                <a:path w="29" h="21">
                  <a:moveTo>
                    <a:pt x="0" y="10"/>
                  </a:moveTo>
                  <a:lnTo>
                    <a:pt x="0" y="11"/>
                  </a:lnTo>
                  <a:lnTo>
                    <a:pt x="1" y="13"/>
                  </a:lnTo>
                  <a:lnTo>
                    <a:pt x="2" y="14"/>
                  </a:lnTo>
                  <a:lnTo>
                    <a:pt x="2" y="17"/>
                  </a:lnTo>
                  <a:lnTo>
                    <a:pt x="5" y="20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0"/>
                  </a:lnTo>
                  <a:lnTo>
                    <a:pt x="26" y="15"/>
                  </a:lnTo>
                  <a:lnTo>
                    <a:pt x="29" y="11"/>
                  </a:lnTo>
                  <a:lnTo>
                    <a:pt x="29" y="6"/>
                  </a:lnTo>
                  <a:lnTo>
                    <a:pt x="28" y="0"/>
                  </a:lnTo>
                  <a:lnTo>
                    <a:pt x="21" y="0"/>
                  </a:lnTo>
                  <a:lnTo>
                    <a:pt x="13" y="3"/>
                  </a:lnTo>
                  <a:lnTo>
                    <a:pt x="6" y="5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4" name="Freeform 135"/>
            <p:cNvSpPr>
              <a:spLocks/>
            </p:cNvSpPr>
            <p:nvPr/>
          </p:nvSpPr>
          <p:spPr bwMode="auto">
            <a:xfrm>
              <a:off x="540" y="153"/>
              <a:ext cx="47" cy="11"/>
            </a:xfrm>
            <a:custGeom>
              <a:avLst/>
              <a:gdLst>
                <a:gd name="T0" fmla="*/ 65 w 93"/>
                <a:gd name="T1" fmla="*/ 3 h 21"/>
                <a:gd name="T2" fmla="*/ 73 w 93"/>
                <a:gd name="T3" fmla="*/ 5 h 21"/>
                <a:gd name="T4" fmla="*/ 81 w 93"/>
                <a:gd name="T5" fmla="*/ 5 h 21"/>
                <a:gd name="T6" fmla="*/ 88 w 93"/>
                <a:gd name="T7" fmla="*/ 5 h 21"/>
                <a:gd name="T8" fmla="*/ 91 w 93"/>
                <a:gd name="T9" fmla="*/ 3 h 21"/>
                <a:gd name="T10" fmla="*/ 93 w 93"/>
                <a:gd name="T11" fmla="*/ 7 h 21"/>
                <a:gd name="T12" fmla="*/ 91 w 93"/>
                <a:gd name="T13" fmla="*/ 11 h 21"/>
                <a:gd name="T14" fmla="*/ 87 w 93"/>
                <a:gd name="T15" fmla="*/ 16 h 21"/>
                <a:gd name="T16" fmla="*/ 86 w 93"/>
                <a:gd name="T17" fmla="*/ 21 h 21"/>
                <a:gd name="T18" fmla="*/ 85 w 93"/>
                <a:gd name="T19" fmla="*/ 21 h 21"/>
                <a:gd name="T20" fmla="*/ 81 w 93"/>
                <a:gd name="T21" fmla="*/ 18 h 21"/>
                <a:gd name="T22" fmla="*/ 76 w 93"/>
                <a:gd name="T23" fmla="*/ 17 h 21"/>
                <a:gd name="T24" fmla="*/ 69 w 93"/>
                <a:gd name="T25" fmla="*/ 15 h 21"/>
                <a:gd name="T26" fmla="*/ 61 w 93"/>
                <a:gd name="T27" fmla="*/ 13 h 21"/>
                <a:gd name="T28" fmla="*/ 54 w 93"/>
                <a:gd name="T29" fmla="*/ 11 h 21"/>
                <a:gd name="T30" fmla="*/ 46 w 93"/>
                <a:gd name="T31" fmla="*/ 9 h 21"/>
                <a:gd name="T32" fmla="*/ 40 w 93"/>
                <a:gd name="T33" fmla="*/ 9 h 21"/>
                <a:gd name="T34" fmla="*/ 34 w 93"/>
                <a:gd name="T35" fmla="*/ 9 h 21"/>
                <a:gd name="T36" fmla="*/ 31 w 93"/>
                <a:gd name="T37" fmla="*/ 9 h 21"/>
                <a:gd name="T38" fmla="*/ 26 w 93"/>
                <a:gd name="T39" fmla="*/ 10 h 21"/>
                <a:gd name="T40" fmla="*/ 23 w 93"/>
                <a:gd name="T41" fmla="*/ 10 h 21"/>
                <a:gd name="T42" fmla="*/ 18 w 93"/>
                <a:gd name="T43" fmla="*/ 11 h 21"/>
                <a:gd name="T44" fmla="*/ 15 w 93"/>
                <a:gd name="T45" fmla="*/ 14 h 21"/>
                <a:gd name="T46" fmla="*/ 10 w 93"/>
                <a:gd name="T47" fmla="*/ 16 h 21"/>
                <a:gd name="T48" fmla="*/ 4 w 93"/>
                <a:gd name="T49" fmla="*/ 18 h 21"/>
                <a:gd name="T50" fmla="*/ 0 w 93"/>
                <a:gd name="T51" fmla="*/ 21 h 21"/>
                <a:gd name="T52" fmla="*/ 0 w 93"/>
                <a:gd name="T53" fmla="*/ 20 h 21"/>
                <a:gd name="T54" fmla="*/ 2 w 93"/>
                <a:gd name="T55" fmla="*/ 16 h 21"/>
                <a:gd name="T56" fmla="*/ 8 w 93"/>
                <a:gd name="T57" fmla="*/ 13 h 21"/>
                <a:gd name="T58" fmla="*/ 16 w 93"/>
                <a:gd name="T59" fmla="*/ 8 h 21"/>
                <a:gd name="T60" fmla="*/ 24 w 93"/>
                <a:gd name="T61" fmla="*/ 3 h 21"/>
                <a:gd name="T62" fmla="*/ 34 w 93"/>
                <a:gd name="T63" fmla="*/ 1 h 21"/>
                <a:gd name="T64" fmla="*/ 43 w 93"/>
                <a:gd name="T65" fmla="*/ 0 h 21"/>
                <a:gd name="T66" fmla="*/ 49 w 93"/>
                <a:gd name="T67" fmla="*/ 0 h 21"/>
                <a:gd name="T68" fmla="*/ 55 w 93"/>
                <a:gd name="T69" fmla="*/ 1 h 21"/>
                <a:gd name="T70" fmla="*/ 61 w 93"/>
                <a:gd name="T71" fmla="*/ 2 h 21"/>
                <a:gd name="T72" fmla="*/ 65 w 93"/>
                <a:gd name="T73" fmla="*/ 3 h 21"/>
                <a:gd name="T74" fmla="*/ 0 w 93"/>
                <a:gd name="T75" fmla="*/ 0 h 21"/>
                <a:gd name="T76" fmla="*/ 93 w 93"/>
                <a:gd name="T7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T74" t="T75" r="T76" b="T77"/>
              <a:pathLst>
                <a:path w="93" h="21">
                  <a:moveTo>
                    <a:pt x="65" y="3"/>
                  </a:moveTo>
                  <a:lnTo>
                    <a:pt x="73" y="5"/>
                  </a:lnTo>
                  <a:lnTo>
                    <a:pt x="81" y="5"/>
                  </a:lnTo>
                  <a:lnTo>
                    <a:pt x="88" y="5"/>
                  </a:lnTo>
                  <a:lnTo>
                    <a:pt x="91" y="3"/>
                  </a:lnTo>
                  <a:lnTo>
                    <a:pt x="93" y="7"/>
                  </a:lnTo>
                  <a:lnTo>
                    <a:pt x="91" y="11"/>
                  </a:lnTo>
                  <a:lnTo>
                    <a:pt x="87" y="16"/>
                  </a:lnTo>
                  <a:lnTo>
                    <a:pt x="86" y="21"/>
                  </a:lnTo>
                  <a:lnTo>
                    <a:pt x="85" y="21"/>
                  </a:lnTo>
                  <a:lnTo>
                    <a:pt x="81" y="18"/>
                  </a:lnTo>
                  <a:lnTo>
                    <a:pt x="76" y="17"/>
                  </a:lnTo>
                  <a:lnTo>
                    <a:pt x="69" y="15"/>
                  </a:lnTo>
                  <a:lnTo>
                    <a:pt x="61" y="13"/>
                  </a:lnTo>
                  <a:lnTo>
                    <a:pt x="54" y="11"/>
                  </a:lnTo>
                  <a:lnTo>
                    <a:pt x="46" y="9"/>
                  </a:lnTo>
                  <a:lnTo>
                    <a:pt x="40" y="9"/>
                  </a:lnTo>
                  <a:lnTo>
                    <a:pt x="34" y="9"/>
                  </a:lnTo>
                  <a:lnTo>
                    <a:pt x="31" y="9"/>
                  </a:lnTo>
                  <a:lnTo>
                    <a:pt x="26" y="10"/>
                  </a:lnTo>
                  <a:lnTo>
                    <a:pt x="23" y="10"/>
                  </a:lnTo>
                  <a:lnTo>
                    <a:pt x="18" y="11"/>
                  </a:lnTo>
                  <a:lnTo>
                    <a:pt x="15" y="14"/>
                  </a:lnTo>
                  <a:lnTo>
                    <a:pt x="10" y="16"/>
                  </a:lnTo>
                  <a:lnTo>
                    <a:pt x="4" y="18"/>
                  </a:lnTo>
                  <a:lnTo>
                    <a:pt x="0" y="21"/>
                  </a:lnTo>
                  <a:lnTo>
                    <a:pt x="0" y="20"/>
                  </a:lnTo>
                  <a:lnTo>
                    <a:pt x="2" y="16"/>
                  </a:lnTo>
                  <a:lnTo>
                    <a:pt x="8" y="13"/>
                  </a:lnTo>
                  <a:lnTo>
                    <a:pt x="16" y="8"/>
                  </a:lnTo>
                  <a:lnTo>
                    <a:pt x="24" y="3"/>
                  </a:lnTo>
                  <a:lnTo>
                    <a:pt x="34" y="1"/>
                  </a:lnTo>
                  <a:lnTo>
                    <a:pt x="43" y="0"/>
                  </a:lnTo>
                  <a:lnTo>
                    <a:pt x="49" y="0"/>
                  </a:lnTo>
                  <a:lnTo>
                    <a:pt x="55" y="1"/>
                  </a:lnTo>
                  <a:lnTo>
                    <a:pt x="61" y="2"/>
                  </a:lnTo>
                  <a:lnTo>
                    <a:pt x="65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5" name="Freeform 136"/>
            <p:cNvSpPr>
              <a:spLocks/>
            </p:cNvSpPr>
            <p:nvPr/>
          </p:nvSpPr>
          <p:spPr bwMode="auto">
            <a:xfrm>
              <a:off x="510" y="266"/>
              <a:ext cx="50" cy="15"/>
            </a:xfrm>
            <a:custGeom>
              <a:avLst/>
              <a:gdLst>
                <a:gd name="T0" fmla="*/ 18 w 99"/>
                <a:gd name="T1" fmla="*/ 27 h 30"/>
                <a:gd name="T2" fmla="*/ 22 w 99"/>
                <a:gd name="T3" fmla="*/ 27 h 30"/>
                <a:gd name="T4" fmla="*/ 28 w 99"/>
                <a:gd name="T5" fmla="*/ 28 h 30"/>
                <a:gd name="T6" fmla="*/ 33 w 99"/>
                <a:gd name="T7" fmla="*/ 28 h 30"/>
                <a:gd name="T8" fmla="*/ 40 w 99"/>
                <a:gd name="T9" fmla="*/ 30 h 30"/>
                <a:gd name="T10" fmla="*/ 47 w 99"/>
                <a:gd name="T11" fmla="*/ 30 h 30"/>
                <a:gd name="T12" fmla="*/ 54 w 99"/>
                <a:gd name="T13" fmla="*/ 30 h 30"/>
                <a:gd name="T14" fmla="*/ 61 w 99"/>
                <a:gd name="T15" fmla="*/ 30 h 30"/>
                <a:gd name="T16" fmla="*/ 67 w 99"/>
                <a:gd name="T17" fmla="*/ 28 h 30"/>
                <a:gd name="T18" fmla="*/ 77 w 99"/>
                <a:gd name="T19" fmla="*/ 23 h 30"/>
                <a:gd name="T20" fmla="*/ 87 w 99"/>
                <a:gd name="T21" fmla="*/ 13 h 30"/>
                <a:gd name="T22" fmla="*/ 96 w 99"/>
                <a:gd name="T23" fmla="*/ 4 h 30"/>
                <a:gd name="T24" fmla="*/ 99 w 99"/>
                <a:gd name="T25" fmla="*/ 0 h 30"/>
                <a:gd name="T26" fmla="*/ 98 w 99"/>
                <a:gd name="T27" fmla="*/ 1 h 30"/>
                <a:gd name="T28" fmla="*/ 94 w 99"/>
                <a:gd name="T29" fmla="*/ 2 h 30"/>
                <a:gd name="T30" fmla="*/ 90 w 99"/>
                <a:gd name="T31" fmla="*/ 5 h 30"/>
                <a:gd name="T32" fmla="*/ 84 w 99"/>
                <a:gd name="T33" fmla="*/ 9 h 30"/>
                <a:gd name="T34" fmla="*/ 77 w 99"/>
                <a:gd name="T35" fmla="*/ 11 h 30"/>
                <a:gd name="T36" fmla="*/ 71 w 99"/>
                <a:gd name="T37" fmla="*/ 15 h 30"/>
                <a:gd name="T38" fmla="*/ 64 w 99"/>
                <a:gd name="T39" fmla="*/ 17 h 30"/>
                <a:gd name="T40" fmla="*/ 60 w 99"/>
                <a:gd name="T41" fmla="*/ 18 h 30"/>
                <a:gd name="T42" fmla="*/ 54 w 99"/>
                <a:gd name="T43" fmla="*/ 19 h 30"/>
                <a:gd name="T44" fmla="*/ 45 w 99"/>
                <a:gd name="T45" fmla="*/ 19 h 30"/>
                <a:gd name="T46" fmla="*/ 36 w 99"/>
                <a:gd name="T47" fmla="*/ 19 h 30"/>
                <a:gd name="T48" fmla="*/ 25 w 99"/>
                <a:gd name="T49" fmla="*/ 18 h 30"/>
                <a:gd name="T50" fmla="*/ 16 w 99"/>
                <a:gd name="T51" fmla="*/ 18 h 30"/>
                <a:gd name="T52" fmla="*/ 8 w 99"/>
                <a:gd name="T53" fmla="*/ 17 h 30"/>
                <a:gd name="T54" fmla="*/ 2 w 99"/>
                <a:gd name="T55" fmla="*/ 17 h 30"/>
                <a:gd name="T56" fmla="*/ 0 w 99"/>
                <a:gd name="T57" fmla="*/ 17 h 30"/>
                <a:gd name="T58" fmla="*/ 18 w 99"/>
                <a:gd name="T59" fmla="*/ 27 h 30"/>
                <a:gd name="T60" fmla="*/ 0 w 99"/>
                <a:gd name="T61" fmla="*/ 0 h 30"/>
                <a:gd name="T62" fmla="*/ 99 w 99"/>
                <a:gd name="T6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T60" t="T61" r="T62" b="T63"/>
              <a:pathLst>
                <a:path w="99" h="30">
                  <a:moveTo>
                    <a:pt x="18" y="27"/>
                  </a:moveTo>
                  <a:lnTo>
                    <a:pt x="22" y="27"/>
                  </a:lnTo>
                  <a:lnTo>
                    <a:pt x="28" y="28"/>
                  </a:lnTo>
                  <a:lnTo>
                    <a:pt x="33" y="28"/>
                  </a:lnTo>
                  <a:lnTo>
                    <a:pt x="40" y="30"/>
                  </a:lnTo>
                  <a:lnTo>
                    <a:pt x="47" y="30"/>
                  </a:lnTo>
                  <a:lnTo>
                    <a:pt x="54" y="30"/>
                  </a:lnTo>
                  <a:lnTo>
                    <a:pt x="61" y="30"/>
                  </a:lnTo>
                  <a:lnTo>
                    <a:pt x="67" y="28"/>
                  </a:lnTo>
                  <a:lnTo>
                    <a:pt x="77" y="23"/>
                  </a:lnTo>
                  <a:lnTo>
                    <a:pt x="87" y="13"/>
                  </a:lnTo>
                  <a:lnTo>
                    <a:pt x="96" y="4"/>
                  </a:lnTo>
                  <a:lnTo>
                    <a:pt x="99" y="0"/>
                  </a:lnTo>
                  <a:lnTo>
                    <a:pt x="98" y="1"/>
                  </a:lnTo>
                  <a:lnTo>
                    <a:pt x="94" y="2"/>
                  </a:lnTo>
                  <a:lnTo>
                    <a:pt x="90" y="5"/>
                  </a:lnTo>
                  <a:lnTo>
                    <a:pt x="84" y="9"/>
                  </a:lnTo>
                  <a:lnTo>
                    <a:pt x="77" y="11"/>
                  </a:lnTo>
                  <a:lnTo>
                    <a:pt x="71" y="15"/>
                  </a:lnTo>
                  <a:lnTo>
                    <a:pt x="64" y="17"/>
                  </a:lnTo>
                  <a:lnTo>
                    <a:pt x="60" y="18"/>
                  </a:lnTo>
                  <a:lnTo>
                    <a:pt x="54" y="19"/>
                  </a:lnTo>
                  <a:lnTo>
                    <a:pt x="45" y="19"/>
                  </a:lnTo>
                  <a:lnTo>
                    <a:pt x="36" y="19"/>
                  </a:lnTo>
                  <a:lnTo>
                    <a:pt x="25" y="18"/>
                  </a:lnTo>
                  <a:lnTo>
                    <a:pt x="16" y="18"/>
                  </a:lnTo>
                  <a:lnTo>
                    <a:pt x="8" y="17"/>
                  </a:lnTo>
                  <a:lnTo>
                    <a:pt x="2" y="17"/>
                  </a:lnTo>
                  <a:lnTo>
                    <a:pt x="0" y="17"/>
                  </a:lnTo>
                  <a:lnTo>
                    <a:pt x="18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816" name="Text Box 137"/>
          <p:cNvSpPr>
            <a:spLocks noChangeArrowheads="1"/>
          </p:cNvSpPr>
          <p:nvPr/>
        </p:nvSpPr>
        <p:spPr bwMode="auto">
          <a:xfrm>
            <a:off x="977900" y="1905000"/>
            <a:ext cx="5276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>
              <a:spcBef>
                <a:spcPct val="50000"/>
              </a:spcBef>
            </a:pPr>
            <a:r>
              <a:rPr lang="zh-CN" altLang="en-US" sz="2800" b="1">
                <a:solidFill>
                  <a:srgbClr val="9900FF"/>
                </a:solidFill>
                <a:ea typeface="楷体_GB2312" pitchFamily="1" charset="-122"/>
              </a:rPr>
              <a:t>本章主要介绍的内容：</a:t>
            </a:r>
            <a:endParaRPr lang="zh-CN" altLang="en-US"/>
          </a:p>
        </p:txBody>
      </p:sp>
      <p:sp>
        <p:nvSpPr>
          <p:cNvPr id="71817" name="Text Box 138"/>
          <p:cNvSpPr>
            <a:spLocks noChangeArrowheads="1"/>
          </p:cNvSpPr>
          <p:nvPr/>
        </p:nvSpPr>
        <p:spPr bwMode="auto">
          <a:xfrm>
            <a:off x="1763713" y="3284538"/>
            <a:ext cx="682148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2800" b="1"/>
              <a:t>(</a:t>
            </a:r>
            <a:r>
              <a:rPr lang="zh-CN" altLang="en-US" sz="2800" b="1"/>
              <a:t>包含简单变量的指针、一维数组和二维数组的指针、指向函数的指针，指针数组</a:t>
            </a:r>
            <a:r>
              <a:rPr lang="en-US" sz="2800" b="1"/>
              <a:t>)</a:t>
            </a:r>
            <a:endParaRPr lang="zh-CN" altLang="en-US"/>
          </a:p>
        </p:txBody>
      </p:sp>
      <p:grpSp>
        <p:nvGrpSpPr>
          <p:cNvPr id="71818" name="Group 15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71819" name="Text Box 16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71820" name="Freeform 16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AutoShape 2"/>
          <p:cNvSpPr>
            <a:spLocks noChangeArrowheads="1"/>
          </p:cNvSpPr>
          <p:nvPr/>
        </p:nvSpPr>
        <p:spPr bwMode="auto">
          <a:xfrm>
            <a:off x="395288" y="692150"/>
            <a:ext cx="8401050" cy="5524500"/>
          </a:xfrm>
          <a:prstGeom prst="horizontalScroll">
            <a:avLst>
              <a:gd name="adj" fmla="val 6579"/>
            </a:avLst>
          </a:prstGeom>
          <a:gradFill rotWithShape="0">
            <a:gsLst>
              <a:gs pos="0">
                <a:srgbClr val="A3FFFF"/>
              </a:gs>
              <a:gs pos="50000">
                <a:srgbClr val="F0FFFF"/>
              </a:gs>
              <a:gs pos="100000">
                <a:srgbClr val="A3FFFF"/>
              </a:gs>
            </a:gsLst>
            <a:lin ang="18900000" scaled="1"/>
          </a:gradFill>
          <a:ln w="28575" cmpd="sng">
            <a:solidFill>
              <a:srgbClr val="FF66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sym typeface="Comic Sans MS" pitchFamily="66" charset="0"/>
            </a:endParaRPr>
          </a:p>
        </p:txBody>
      </p:sp>
      <p:pic>
        <p:nvPicPr>
          <p:cNvPr id="72707" name="Picture 3" descr="xia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" t="2956" r="-1970"/>
          <a:stretch>
            <a:fillRect/>
          </a:stretch>
        </p:blipFill>
        <p:spPr bwMode="auto">
          <a:xfrm>
            <a:off x="862013" y="1338263"/>
            <a:ext cx="187642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08" name="Text Box 4"/>
          <p:cNvSpPr>
            <a:spLocks noChangeArrowheads="1"/>
          </p:cNvSpPr>
          <p:nvPr/>
        </p:nvSpPr>
        <p:spPr bwMode="auto">
          <a:xfrm>
            <a:off x="2971800" y="1695450"/>
            <a:ext cx="518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9900FF"/>
                </a:solidFill>
                <a:sym typeface="Comic Sans MS" pitchFamily="66" charset="0"/>
              </a:rPr>
              <a:t>P192</a:t>
            </a:r>
            <a:r>
              <a:rPr lang="en-US" sz="2800">
                <a:solidFill>
                  <a:srgbClr val="000000"/>
                </a:solidFill>
                <a:sym typeface="Comic Sans MS" pitchFamily="66" charset="0"/>
              </a:rPr>
              <a:t>     </a:t>
            </a:r>
            <a:r>
              <a:rPr lang="en-US" sz="2800" b="1">
                <a:solidFill>
                  <a:srgbClr val="000000"/>
                </a:solidFill>
                <a:sym typeface="Comic Sans MS" pitchFamily="66" charset="0"/>
              </a:rPr>
              <a:t>1  5   9</a:t>
            </a:r>
          </a:p>
        </p:txBody>
      </p:sp>
      <p:sp>
        <p:nvSpPr>
          <p:cNvPr id="72709" name="WordArt 7"/>
          <p:cNvSpPr>
            <a:spLocks noChangeArrowheads="1" noChangeShapeType="1" noTextEdit="1"/>
          </p:cNvSpPr>
          <p:nvPr/>
        </p:nvSpPr>
        <p:spPr bwMode="auto">
          <a:xfrm>
            <a:off x="990600" y="2613025"/>
            <a:ext cx="1543050" cy="58102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zh-CN" altLang="en-US" sz="4000">
                <a:ln w="9525" cmpd="sng">
                  <a:solidFill>
                    <a:srgbClr val="FF3300"/>
                  </a:solidFill>
                  <a:round/>
                  <a:headEnd/>
                  <a:tailEnd/>
                </a:ln>
                <a:solidFill>
                  <a:srgbClr val="FF3300"/>
                </a:solidFill>
                <a:latin typeface="宋体"/>
                <a:ea typeface="宋体"/>
              </a:rPr>
              <a:t>练习</a:t>
            </a:r>
          </a:p>
        </p:txBody>
      </p:sp>
      <p:grpSp>
        <p:nvGrpSpPr>
          <p:cNvPr id="72710" name="Group 30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72711" name="Text Box 31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72712" name="Freeform 32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12291" name="Text Box 1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12292" name="Freeform 1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293" name="Rectangle 15"/>
          <p:cNvSpPr>
            <a:spLocks noChangeArrowheads="1"/>
          </p:cNvSpPr>
          <p:nvPr/>
        </p:nvSpPr>
        <p:spPr bwMode="auto">
          <a:xfrm>
            <a:off x="298450" y="549275"/>
            <a:ext cx="8531225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zh-CN" altLang="en-US" b="1">
                <a:solidFill>
                  <a:srgbClr val="008000"/>
                </a:solidFill>
                <a:latin typeface="Arial" pitchFamily="34" charset="0"/>
                <a:sym typeface="Arial" pitchFamily="34" charset="0"/>
              </a:rPr>
              <a:t>直接访问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：</a:t>
            </a:r>
            <a:r>
              <a:rPr lang="zh-CN" altLang="en-US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使用变量名存取变量值</a:t>
            </a: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zh-CN" altLang="en-US" b="1">
                <a:solidFill>
                  <a:srgbClr val="008000"/>
                </a:solidFill>
                <a:latin typeface="Arial" pitchFamily="34" charset="0"/>
                <a:sym typeface="Arial" pitchFamily="34" charset="0"/>
              </a:rPr>
              <a:t>间接访问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：</a:t>
            </a:r>
            <a:r>
              <a:rPr lang="zh-CN" altLang="en-US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通过指针访问变量。即通过存放变量地址的变量去访问变量。</a:t>
            </a:r>
          </a:p>
        </p:txBody>
      </p:sp>
      <p:sp>
        <p:nvSpPr>
          <p:cNvPr id="12294" name="Text Box 16"/>
          <p:cNvSpPr>
            <a:spLocks noChangeArrowheads="1"/>
          </p:cNvSpPr>
          <p:nvPr/>
        </p:nvSpPr>
        <p:spPr bwMode="auto">
          <a:xfrm>
            <a:off x="5057775" y="2035175"/>
            <a:ext cx="3987800" cy="495300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例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    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i=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3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;        </a:t>
            </a:r>
            <a:r>
              <a:rPr 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-----</a:t>
            </a:r>
            <a:r>
              <a:rPr lang="zh-CN" altLang="en-US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直接访问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grpSp>
        <p:nvGrpSpPr>
          <p:cNvPr id="12295" name="Group 17"/>
          <p:cNvGrpSpPr>
            <a:grpSpLocks/>
          </p:cNvGrpSpPr>
          <p:nvPr/>
        </p:nvGrpSpPr>
        <p:grpSpPr bwMode="auto">
          <a:xfrm>
            <a:off x="604838" y="1889125"/>
            <a:ext cx="4948237" cy="4625975"/>
            <a:chOff x="0" y="0"/>
            <a:chExt cx="3117" cy="2914"/>
          </a:xfrm>
        </p:grpSpPr>
        <p:grpSp>
          <p:nvGrpSpPr>
            <p:cNvPr id="12296" name="Group 18"/>
            <p:cNvGrpSpPr>
              <a:grpSpLocks/>
            </p:cNvGrpSpPr>
            <p:nvPr/>
          </p:nvGrpSpPr>
          <p:grpSpPr bwMode="auto">
            <a:xfrm>
              <a:off x="0" y="0"/>
              <a:ext cx="3117" cy="2914"/>
              <a:chOff x="0" y="0"/>
              <a:chExt cx="3117" cy="2914"/>
            </a:xfrm>
          </p:grpSpPr>
          <p:sp>
            <p:nvSpPr>
              <p:cNvPr id="12297" name="AutoShape 19"/>
              <p:cNvSpPr>
                <a:spLocks/>
              </p:cNvSpPr>
              <p:nvPr/>
            </p:nvSpPr>
            <p:spPr bwMode="auto">
              <a:xfrm>
                <a:off x="2066" y="1741"/>
                <a:ext cx="1051" cy="354"/>
              </a:xfrm>
              <a:prstGeom prst="wedgeEllipseCallout">
                <a:avLst>
                  <a:gd name="adj1" fmla="val -50954"/>
                  <a:gd name="adj2" fmla="val -74569"/>
                </a:avLst>
              </a:prstGeom>
              <a:noFill/>
              <a:ln w="38100" cmpd="sng">
                <a:solidFill>
                  <a:srgbClr val="FFCC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zh-CN" altLang="en-US" sz="2000" b="1">
                    <a:solidFill>
                      <a:srgbClr val="008000"/>
                    </a:solidFill>
                    <a:sym typeface="Arial" pitchFamily="34" charset="0"/>
                  </a:rPr>
                  <a:t>指针变量</a:t>
                </a:r>
                <a:endParaRPr lang="zh-CN" altLang="en-US"/>
              </a:p>
            </p:txBody>
          </p:sp>
          <p:grpSp>
            <p:nvGrpSpPr>
              <p:cNvPr id="12298" name="Group 20"/>
              <p:cNvGrpSpPr>
                <a:grpSpLocks/>
              </p:cNvGrpSpPr>
              <p:nvPr/>
            </p:nvGrpSpPr>
            <p:grpSpPr bwMode="auto">
              <a:xfrm>
                <a:off x="0" y="0"/>
                <a:ext cx="3067" cy="2914"/>
                <a:chOff x="0" y="0"/>
                <a:chExt cx="3067" cy="2914"/>
              </a:xfrm>
            </p:grpSpPr>
            <p:grpSp>
              <p:nvGrpSpPr>
                <p:cNvPr id="12299" name="Group 21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3067" cy="2914"/>
                  <a:chOff x="0" y="0"/>
                  <a:chExt cx="3067" cy="2914"/>
                </a:xfrm>
              </p:grpSpPr>
              <p:sp>
                <p:nvSpPr>
                  <p:cNvPr id="12300" name="Freeform 22"/>
                  <p:cNvSpPr>
                    <a:spLocks/>
                  </p:cNvSpPr>
                  <p:nvPr/>
                </p:nvSpPr>
                <p:spPr bwMode="auto">
                  <a:xfrm>
                    <a:off x="539" y="2558"/>
                    <a:ext cx="1211" cy="356"/>
                  </a:xfrm>
                  <a:custGeom>
                    <a:avLst/>
                    <a:gdLst>
                      <a:gd name="T0" fmla="*/ 0 w 1211"/>
                      <a:gd name="T1" fmla="*/ 163 h 456"/>
                      <a:gd name="T2" fmla="*/ 500 w 1211"/>
                      <a:gd name="T3" fmla="*/ 41 h 456"/>
                      <a:gd name="T4" fmla="*/ 1089 w 1211"/>
                      <a:gd name="T5" fmla="*/ 408 h 456"/>
                      <a:gd name="T6" fmla="*/ 1211 w 1211"/>
                      <a:gd name="T7" fmla="*/ 330 h 456"/>
                      <a:gd name="T8" fmla="*/ 0 w 1211"/>
                      <a:gd name="T9" fmla="*/ 0 h 456"/>
                      <a:gd name="T10" fmla="*/ 1211 w 1211"/>
                      <a:gd name="T11" fmla="*/ 456 h 4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1211" h="456">
                        <a:moveTo>
                          <a:pt x="0" y="163"/>
                        </a:moveTo>
                        <a:cubicBezTo>
                          <a:pt x="159" y="81"/>
                          <a:pt x="318" y="0"/>
                          <a:pt x="500" y="41"/>
                        </a:cubicBezTo>
                        <a:cubicBezTo>
                          <a:pt x="682" y="82"/>
                          <a:pt x="970" y="360"/>
                          <a:pt x="1089" y="408"/>
                        </a:cubicBezTo>
                        <a:cubicBezTo>
                          <a:pt x="1208" y="456"/>
                          <a:pt x="1191" y="345"/>
                          <a:pt x="1211" y="330"/>
                        </a:cubicBezTo>
                      </a:path>
                    </a:pathLst>
                  </a:custGeom>
                  <a:noFill/>
                  <a:ln w="9525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01" name="Freeform 23"/>
                  <p:cNvSpPr>
                    <a:spLocks/>
                  </p:cNvSpPr>
                  <p:nvPr/>
                </p:nvSpPr>
                <p:spPr bwMode="auto">
                  <a:xfrm>
                    <a:off x="540" y="2212"/>
                    <a:ext cx="1212" cy="672"/>
                  </a:xfrm>
                  <a:custGeom>
                    <a:avLst/>
                    <a:gdLst>
                      <a:gd name="T0" fmla="*/ 12 w 1212"/>
                      <a:gd name="T1" fmla="*/ 0 h 672"/>
                      <a:gd name="T2" fmla="*/ 1212 w 1212"/>
                      <a:gd name="T3" fmla="*/ 0 h 672"/>
                      <a:gd name="T4" fmla="*/ 1212 w 1212"/>
                      <a:gd name="T5" fmla="*/ 624 h 672"/>
                      <a:gd name="T6" fmla="*/ 1140 w 1212"/>
                      <a:gd name="T7" fmla="*/ 672 h 672"/>
                      <a:gd name="T8" fmla="*/ 720 w 1212"/>
                      <a:gd name="T9" fmla="*/ 468 h 672"/>
                      <a:gd name="T10" fmla="*/ 540 w 1212"/>
                      <a:gd name="T11" fmla="*/ 384 h 672"/>
                      <a:gd name="T12" fmla="*/ 360 w 1212"/>
                      <a:gd name="T13" fmla="*/ 372 h 672"/>
                      <a:gd name="T14" fmla="*/ 216 w 1212"/>
                      <a:gd name="T15" fmla="*/ 408 h 672"/>
                      <a:gd name="T16" fmla="*/ 0 w 1212"/>
                      <a:gd name="T17" fmla="*/ 468 h 672"/>
                      <a:gd name="T18" fmla="*/ 12 w 1212"/>
                      <a:gd name="T19" fmla="*/ 0 h 672"/>
                      <a:gd name="T20" fmla="*/ 0 w 1212"/>
                      <a:gd name="T21" fmla="*/ 0 h 672"/>
                      <a:gd name="T22" fmla="*/ 1212 w 1212"/>
                      <a:gd name="T23" fmla="*/ 672 h 6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T20" t="T21" r="T22" b="T23"/>
                    <a:pathLst>
                      <a:path w="1212" h="672">
                        <a:moveTo>
                          <a:pt x="12" y="0"/>
                        </a:moveTo>
                        <a:lnTo>
                          <a:pt x="1212" y="0"/>
                        </a:lnTo>
                        <a:lnTo>
                          <a:pt x="1212" y="624"/>
                        </a:lnTo>
                        <a:lnTo>
                          <a:pt x="1140" y="672"/>
                        </a:lnTo>
                        <a:lnTo>
                          <a:pt x="720" y="468"/>
                        </a:lnTo>
                        <a:lnTo>
                          <a:pt x="540" y="384"/>
                        </a:lnTo>
                        <a:lnTo>
                          <a:pt x="360" y="372"/>
                        </a:lnTo>
                        <a:lnTo>
                          <a:pt x="216" y="408"/>
                        </a:lnTo>
                        <a:lnTo>
                          <a:pt x="0" y="468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DDDDDD"/>
                  </a:solidFill>
                  <a:ln w="38100" cmpd="sng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02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539" y="0"/>
                    <a:ext cx="1211" cy="2212"/>
                  </a:xfrm>
                  <a:prstGeom prst="rect">
                    <a:avLst/>
                  </a:prstGeom>
                  <a:solidFill>
                    <a:srgbClr val="DDDDDD"/>
                  </a:solidFill>
                  <a:ln w="38100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en-US" sz="2000">
                      <a:solidFill>
                        <a:srgbClr val="007A77"/>
                      </a:solidFill>
                      <a:sym typeface="Arial" pitchFamily="34" charset="0"/>
                    </a:endParaRPr>
                  </a:p>
                </p:txBody>
              </p:sp>
              <p:sp>
                <p:nvSpPr>
                  <p:cNvPr id="12303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551" y="438"/>
                    <a:ext cx="1211" cy="1"/>
                  </a:xfrm>
                  <a:prstGeom prst="line">
                    <a:avLst/>
                  </a:prstGeom>
                  <a:noFill/>
                  <a:ln w="9525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04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551" y="694"/>
                    <a:ext cx="1211" cy="1"/>
                  </a:xfrm>
                  <a:prstGeom prst="line">
                    <a:avLst/>
                  </a:prstGeom>
                  <a:noFill/>
                  <a:ln w="9525" cmpd="sng">
                    <a:solidFill>
                      <a:schemeClr val="bg2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05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551" y="927"/>
                    <a:ext cx="1211" cy="1"/>
                  </a:xfrm>
                  <a:prstGeom prst="line">
                    <a:avLst/>
                  </a:prstGeom>
                  <a:noFill/>
                  <a:ln w="9525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06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551" y="1182"/>
                    <a:ext cx="1211" cy="1"/>
                  </a:xfrm>
                  <a:prstGeom prst="line">
                    <a:avLst/>
                  </a:prstGeom>
                  <a:noFill/>
                  <a:ln w="9525" cmpd="sng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07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539" y="1440"/>
                    <a:ext cx="1211" cy="1"/>
                  </a:xfrm>
                  <a:prstGeom prst="line">
                    <a:avLst/>
                  </a:prstGeom>
                  <a:noFill/>
                  <a:ln w="9525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08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551" y="1982"/>
                    <a:ext cx="1211" cy="1"/>
                  </a:xfrm>
                  <a:prstGeom prst="line">
                    <a:avLst/>
                  </a:prstGeom>
                  <a:noFill/>
                  <a:ln w="9525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09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539" y="2221"/>
                    <a:ext cx="1" cy="456"/>
                  </a:xfrm>
                  <a:prstGeom prst="line">
                    <a:avLst/>
                  </a:prstGeom>
                  <a:noFill/>
                  <a:ln w="9525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10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1750" y="2221"/>
                    <a:ext cx="1" cy="600"/>
                  </a:xfrm>
                  <a:prstGeom prst="line">
                    <a:avLst/>
                  </a:prstGeom>
                  <a:noFill/>
                  <a:ln w="9525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11" name="Text Box 33"/>
                  <p:cNvSpPr>
                    <a:spLocks noChangeArrowheads="1"/>
                  </p:cNvSpPr>
                  <p:nvPr/>
                </p:nvSpPr>
                <p:spPr bwMode="auto">
                  <a:xfrm>
                    <a:off x="1030" y="58"/>
                    <a:ext cx="308" cy="33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 sz="2000">
                        <a:solidFill>
                          <a:srgbClr val="007A77"/>
                        </a:solidFill>
                        <a:sym typeface="Arial" pitchFamily="34" charset="0"/>
                      </a:rPr>
                      <a:t>…...</a:t>
                    </a:r>
                    <a:endParaRPr lang="zh-CN" altLang="en-US"/>
                  </a:p>
                </p:txBody>
              </p:sp>
              <p:sp>
                <p:nvSpPr>
                  <p:cNvPr id="12312" name="Text Box 34"/>
                  <p:cNvSpPr>
                    <a:spLocks noChangeArrowheads="1"/>
                  </p:cNvSpPr>
                  <p:nvPr/>
                </p:nvSpPr>
                <p:spPr bwMode="auto">
                  <a:xfrm>
                    <a:off x="1029" y="2263"/>
                    <a:ext cx="308" cy="33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 sz="2000">
                        <a:solidFill>
                          <a:srgbClr val="007A77"/>
                        </a:solidFill>
                        <a:sym typeface="Arial" pitchFamily="34" charset="0"/>
                      </a:rPr>
                      <a:t>…...</a:t>
                    </a:r>
                    <a:endParaRPr lang="zh-CN" altLang="en-US"/>
                  </a:p>
                </p:txBody>
              </p:sp>
              <p:sp>
                <p:nvSpPr>
                  <p:cNvPr id="12313" name="Text Box 35"/>
                  <p:cNvSpPr>
                    <a:spLocks noChangeArrowheads="1"/>
                  </p:cNvSpPr>
                  <p:nvPr/>
                </p:nvSpPr>
                <p:spPr bwMode="auto">
                  <a:xfrm>
                    <a:off x="0" y="475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 sz="2000">
                        <a:solidFill>
                          <a:srgbClr val="007A77"/>
                        </a:solidFill>
                        <a:sym typeface="Arial" pitchFamily="34" charset="0"/>
                      </a:rPr>
                      <a:t>2000</a:t>
                    </a:r>
                    <a:endParaRPr lang="zh-CN" altLang="en-US"/>
                  </a:p>
                </p:txBody>
              </p:sp>
              <p:sp>
                <p:nvSpPr>
                  <p:cNvPr id="12314" name="Text Box 36"/>
                  <p:cNvSpPr>
                    <a:spLocks noChangeArrowheads="1"/>
                  </p:cNvSpPr>
                  <p:nvPr/>
                </p:nvSpPr>
                <p:spPr bwMode="auto">
                  <a:xfrm>
                    <a:off x="0" y="1446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 sz="2000">
                        <a:solidFill>
                          <a:srgbClr val="007A77"/>
                        </a:solidFill>
                        <a:sym typeface="Arial" pitchFamily="34" charset="0"/>
                      </a:rPr>
                      <a:t>2004</a:t>
                    </a:r>
                    <a:endParaRPr lang="zh-CN" altLang="en-US"/>
                  </a:p>
                </p:txBody>
              </p:sp>
              <p:sp>
                <p:nvSpPr>
                  <p:cNvPr id="12315" name="Text Box 37"/>
                  <p:cNvSpPr>
                    <a:spLocks noChangeArrowheads="1"/>
                  </p:cNvSpPr>
                  <p:nvPr/>
                </p:nvSpPr>
                <p:spPr bwMode="auto">
                  <a:xfrm>
                    <a:off x="0" y="1931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 sz="2000">
                        <a:solidFill>
                          <a:srgbClr val="007A77"/>
                        </a:solidFill>
                        <a:sym typeface="Arial" pitchFamily="34" charset="0"/>
                      </a:rPr>
                      <a:t>2006</a:t>
                    </a:r>
                    <a:endParaRPr lang="zh-CN" altLang="en-US"/>
                  </a:p>
                </p:txBody>
              </p:sp>
              <p:sp>
                <p:nvSpPr>
                  <p:cNvPr id="12316" name="Text Box 38"/>
                  <p:cNvSpPr>
                    <a:spLocks noChangeArrowheads="1"/>
                  </p:cNvSpPr>
                  <p:nvPr/>
                </p:nvSpPr>
                <p:spPr bwMode="auto">
                  <a:xfrm>
                    <a:off x="0" y="1689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 sz="2000">
                        <a:solidFill>
                          <a:srgbClr val="007A77"/>
                        </a:solidFill>
                        <a:sym typeface="Arial" pitchFamily="34" charset="0"/>
                      </a:rPr>
                      <a:t>2005</a:t>
                    </a:r>
                    <a:endParaRPr lang="zh-CN" altLang="en-US"/>
                  </a:p>
                </p:txBody>
              </p:sp>
              <p:sp>
                <p:nvSpPr>
                  <p:cNvPr id="12317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551" y="1704"/>
                    <a:ext cx="1211" cy="1"/>
                  </a:xfrm>
                  <a:prstGeom prst="line">
                    <a:avLst/>
                  </a:prstGeom>
                  <a:noFill/>
                  <a:ln w="9525" cmpd="sng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18" name="Line 4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740" y="521"/>
                    <a:ext cx="228" cy="1"/>
                  </a:xfrm>
                  <a:prstGeom prst="line">
                    <a:avLst/>
                  </a:prstGeom>
                  <a:noFill/>
                  <a:ln w="38100" cmpd="sng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19" name="Text Box 41"/>
                  <p:cNvSpPr>
                    <a:spLocks noChangeArrowheads="1"/>
                  </p:cNvSpPr>
                  <p:nvPr/>
                </p:nvSpPr>
                <p:spPr bwMode="auto">
                  <a:xfrm>
                    <a:off x="1922" y="367"/>
                    <a:ext cx="81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zh-CN" altLang="en-US" sz="2000" b="1">
                        <a:solidFill>
                          <a:srgbClr val="008000"/>
                        </a:solidFill>
                        <a:sym typeface="Arial" pitchFamily="34" charset="0"/>
                      </a:rPr>
                      <a:t>整型变量</a:t>
                    </a:r>
                    <a:r>
                      <a:rPr lang="en-US">
                        <a:solidFill>
                          <a:srgbClr val="0000FF"/>
                        </a:solidFill>
                        <a:sym typeface="Arial" pitchFamily="34" charset="0"/>
                      </a:rPr>
                      <a:t>i</a:t>
                    </a:r>
                    <a:endParaRPr lang="en-US" sz="2000">
                      <a:solidFill>
                        <a:srgbClr val="007A77"/>
                      </a:solidFill>
                      <a:sym typeface="Arial" pitchFamily="34" charset="0"/>
                    </a:endParaRPr>
                  </a:p>
                </p:txBody>
              </p:sp>
              <p:sp>
                <p:nvSpPr>
                  <p:cNvPr id="12320" name="Line 4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764" y="1570"/>
                    <a:ext cx="228" cy="1"/>
                  </a:xfrm>
                  <a:prstGeom prst="line">
                    <a:avLst/>
                  </a:prstGeom>
                  <a:noFill/>
                  <a:ln w="38100" cmpd="sng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21" name="Text Box 44"/>
                  <p:cNvSpPr>
                    <a:spLocks noChangeArrowheads="1"/>
                  </p:cNvSpPr>
                  <p:nvPr/>
                </p:nvSpPr>
                <p:spPr bwMode="auto">
                  <a:xfrm>
                    <a:off x="1946" y="1416"/>
                    <a:ext cx="1121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zh-CN" altLang="en-US" sz="2000" b="1">
                        <a:solidFill>
                          <a:srgbClr val="008000"/>
                        </a:solidFill>
                        <a:sym typeface="Arial" pitchFamily="34" charset="0"/>
                      </a:rPr>
                      <a:t>变量</a:t>
                    </a:r>
                    <a:r>
                      <a:rPr lang="en-US" sz="2000">
                        <a:solidFill>
                          <a:schemeClr val="accent2"/>
                        </a:solidFill>
                        <a:sym typeface="Arial" pitchFamily="34" charset="0"/>
                      </a:rPr>
                      <a:t>i</a:t>
                    </a:r>
                    <a:r>
                      <a:rPr lang="en-US">
                        <a:solidFill>
                          <a:schemeClr val="accent2"/>
                        </a:solidFill>
                        <a:sym typeface="Arial" pitchFamily="34" charset="0"/>
                      </a:rPr>
                      <a:t>_pointer</a:t>
                    </a:r>
                    <a:endParaRPr lang="en-US" sz="2000">
                      <a:solidFill>
                        <a:srgbClr val="007A77"/>
                      </a:solidFill>
                      <a:sym typeface="Arial" pitchFamily="34" charset="0"/>
                    </a:endParaRPr>
                  </a:p>
                </p:txBody>
              </p:sp>
              <p:sp>
                <p:nvSpPr>
                  <p:cNvPr id="12322" name="Text Box 45"/>
                  <p:cNvSpPr>
                    <a:spLocks noChangeArrowheads="1"/>
                  </p:cNvSpPr>
                  <p:nvPr/>
                </p:nvSpPr>
                <p:spPr bwMode="auto">
                  <a:xfrm>
                    <a:off x="0" y="718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 sz="2000">
                        <a:solidFill>
                          <a:srgbClr val="007A77"/>
                        </a:solidFill>
                        <a:sym typeface="Arial" pitchFamily="34" charset="0"/>
                      </a:rPr>
                      <a:t>2001</a:t>
                    </a:r>
                    <a:endParaRPr lang="zh-CN" altLang="en-US"/>
                  </a:p>
                </p:txBody>
              </p:sp>
              <p:sp>
                <p:nvSpPr>
                  <p:cNvPr id="12323" name="Text Box 46"/>
                  <p:cNvSpPr>
                    <a:spLocks noChangeArrowheads="1"/>
                  </p:cNvSpPr>
                  <p:nvPr/>
                </p:nvSpPr>
                <p:spPr bwMode="auto">
                  <a:xfrm>
                    <a:off x="0" y="961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 sz="2000">
                        <a:solidFill>
                          <a:srgbClr val="007A77"/>
                        </a:solidFill>
                        <a:sym typeface="Arial" pitchFamily="34" charset="0"/>
                      </a:rPr>
                      <a:t>2002</a:t>
                    </a:r>
                    <a:endParaRPr lang="zh-CN" altLang="en-US"/>
                  </a:p>
                </p:txBody>
              </p:sp>
              <p:sp>
                <p:nvSpPr>
                  <p:cNvPr id="12324" name="Text Box 47"/>
                  <p:cNvSpPr>
                    <a:spLocks noChangeArrowheads="1"/>
                  </p:cNvSpPr>
                  <p:nvPr/>
                </p:nvSpPr>
                <p:spPr bwMode="auto">
                  <a:xfrm>
                    <a:off x="0" y="1203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 sz="2000">
                        <a:solidFill>
                          <a:srgbClr val="007A77"/>
                        </a:solidFill>
                        <a:sym typeface="Arial" pitchFamily="34" charset="0"/>
                      </a:rPr>
                      <a:t>2003</a:t>
                    </a:r>
                    <a:endParaRPr lang="zh-CN" altLang="en-US"/>
                  </a:p>
                </p:txBody>
              </p:sp>
            </p:grpSp>
            <p:sp>
              <p:nvSpPr>
                <p:cNvPr id="12325" name="Oval 48"/>
                <p:cNvSpPr>
                  <a:spLocks/>
                </p:cNvSpPr>
                <p:nvPr/>
              </p:nvSpPr>
              <p:spPr bwMode="auto">
                <a:xfrm>
                  <a:off x="3" y="475"/>
                  <a:ext cx="420" cy="240"/>
                </a:xfrm>
                <a:prstGeom prst="ellipse">
                  <a:avLst/>
                </a:prstGeom>
                <a:noFill/>
                <a:ln w="38100" cmpd="sng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>
                    <a:solidFill>
                      <a:srgbClr val="007A77"/>
                    </a:solidFill>
                    <a:sym typeface="Arial" pitchFamily="34" charset="0"/>
                  </a:endParaRPr>
                </a:p>
              </p:txBody>
            </p:sp>
          </p:grpSp>
        </p:grpSp>
        <p:sp>
          <p:nvSpPr>
            <p:cNvPr id="12326" name="Text Box 49"/>
            <p:cNvSpPr>
              <a:spLocks noChangeArrowheads="1"/>
            </p:cNvSpPr>
            <p:nvPr/>
          </p:nvSpPr>
          <p:spPr bwMode="auto">
            <a:xfrm>
              <a:off x="912" y="1420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chemeClr val="accent2"/>
                  </a:solidFill>
                  <a:sym typeface="Arial" pitchFamily="34" charset="0"/>
                </a:rPr>
                <a:t>2000</a:t>
              </a:r>
              <a:endParaRPr lang="zh-CN" altLang="en-US"/>
            </a:p>
          </p:txBody>
        </p:sp>
      </p:grpSp>
      <p:sp>
        <p:nvSpPr>
          <p:cNvPr id="12327" name="Text Box 50"/>
          <p:cNvSpPr>
            <a:spLocks noChangeArrowheads="1"/>
          </p:cNvSpPr>
          <p:nvPr/>
        </p:nvSpPr>
        <p:spPr bwMode="auto">
          <a:xfrm>
            <a:off x="2227263" y="2571750"/>
            <a:ext cx="307975" cy="39687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3</a:t>
            </a:r>
            <a:endParaRPr lang="zh-CN" altLang="en-US"/>
          </a:p>
        </p:txBody>
      </p:sp>
      <p:sp>
        <p:nvSpPr>
          <p:cNvPr id="12328" name="Text Box 51"/>
          <p:cNvSpPr>
            <a:spLocks noChangeArrowheads="1"/>
          </p:cNvSpPr>
          <p:nvPr/>
        </p:nvSpPr>
        <p:spPr bwMode="auto">
          <a:xfrm>
            <a:off x="3532188" y="5349875"/>
            <a:ext cx="5307012" cy="495300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例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     *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i_pointer=</a:t>
            </a:r>
            <a:r>
              <a:rPr lang="en-US">
                <a:solidFill>
                  <a:srgbClr val="FF9900"/>
                </a:solidFill>
                <a:sym typeface="Arial" pitchFamily="34" charset="0"/>
              </a:rPr>
              <a:t>20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;        </a:t>
            </a:r>
            <a:r>
              <a:rPr 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-----</a:t>
            </a:r>
            <a:r>
              <a:rPr lang="zh-CN" altLang="en-US">
                <a:solidFill>
                  <a:srgbClr val="FF99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间接访问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2329" name="Oval 52"/>
          <p:cNvSpPr>
            <a:spLocks/>
          </p:cNvSpPr>
          <p:nvPr/>
        </p:nvSpPr>
        <p:spPr bwMode="auto">
          <a:xfrm>
            <a:off x="2057400" y="4143375"/>
            <a:ext cx="666750" cy="381000"/>
          </a:xfrm>
          <a:prstGeom prst="ellipse">
            <a:avLst/>
          </a:prstGeom>
          <a:noFill/>
          <a:ln w="38100" cmpd="sng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2330" name="Line 53"/>
          <p:cNvSpPr>
            <a:spLocks noChangeShapeType="1"/>
          </p:cNvSpPr>
          <p:nvPr/>
        </p:nvSpPr>
        <p:spPr bwMode="auto">
          <a:xfrm flipH="1">
            <a:off x="571500" y="4357688"/>
            <a:ext cx="1485900" cy="1587"/>
          </a:xfrm>
          <a:prstGeom prst="line">
            <a:avLst/>
          </a:prstGeom>
          <a:noFill/>
          <a:ln w="38100" cmpd="sng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2331" name="Line 54"/>
          <p:cNvSpPr>
            <a:spLocks noChangeShapeType="1"/>
          </p:cNvSpPr>
          <p:nvPr/>
        </p:nvSpPr>
        <p:spPr bwMode="auto">
          <a:xfrm flipV="1">
            <a:off x="550863" y="2786063"/>
            <a:ext cx="1587" cy="1571625"/>
          </a:xfrm>
          <a:prstGeom prst="line">
            <a:avLst/>
          </a:prstGeom>
          <a:noFill/>
          <a:ln w="38100" cmpd="sng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2332" name="Line 55"/>
          <p:cNvSpPr>
            <a:spLocks noChangeShapeType="1"/>
          </p:cNvSpPr>
          <p:nvPr/>
        </p:nvSpPr>
        <p:spPr bwMode="auto">
          <a:xfrm flipV="1">
            <a:off x="5867400" y="2928938"/>
            <a:ext cx="0" cy="2438400"/>
          </a:xfrm>
          <a:prstGeom prst="line">
            <a:avLst/>
          </a:prstGeom>
          <a:noFill/>
          <a:ln w="38100" cmpd="sng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2333" name="Text Box 56"/>
          <p:cNvSpPr>
            <a:spLocks noChangeArrowheads="1"/>
          </p:cNvSpPr>
          <p:nvPr/>
        </p:nvSpPr>
        <p:spPr bwMode="auto">
          <a:xfrm>
            <a:off x="2106613" y="2571750"/>
            <a:ext cx="434975" cy="39687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sz="2000">
                <a:solidFill>
                  <a:srgbClr val="FF9900"/>
                </a:solidFill>
                <a:sym typeface="Arial" pitchFamily="34" charset="0"/>
              </a:rPr>
              <a:t>20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grpSp>
        <p:nvGrpSpPr>
          <p:cNvPr id="12334" name="Group 57"/>
          <p:cNvGrpSpPr>
            <a:grpSpLocks/>
          </p:cNvGrpSpPr>
          <p:nvPr/>
        </p:nvGrpSpPr>
        <p:grpSpPr bwMode="auto">
          <a:xfrm>
            <a:off x="2781300" y="2471738"/>
            <a:ext cx="3371850" cy="385762"/>
            <a:chOff x="0" y="0"/>
            <a:chExt cx="2124" cy="243"/>
          </a:xfrm>
        </p:grpSpPr>
        <p:sp>
          <p:nvSpPr>
            <p:cNvPr id="12335" name="Line 58"/>
            <p:cNvSpPr>
              <a:spLocks noChangeShapeType="1"/>
            </p:cNvSpPr>
            <p:nvPr/>
          </p:nvSpPr>
          <p:spPr bwMode="auto">
            <a:xfrm>
              <a:off x="2113" y="0"/>
              <a:ext cx="5" cy="243"/>
            </a:xfrm>
            <a:prstGeom prst="line">
              <a:avLst/>
            </a:prstGeom>
            <a:noFill/>
            <a:ln w="38100" cmpd="sng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2336" name="Line 59"/>
            <p:cNvSpPr>
              <a:spLocks noChangeShapeType="1"/>
            </p:cNvSpPr>
            <p:nvPr/>
          </p:nvSpPr>
          <p:spPr bwMode="auto">
            <a:xfrm flipH="1">
              <a:off x="0" y="243"/>
              <a:ext cx="2124" cy="1"/>
            </a:xfrm>
            <a:prstGeom prst="line">
              <a:avLst/>
            </a:prstGeom>
            <a:noFill/>
            <a:ln w="38100" cmpd="sng">
              <a:solidFill>
                <a:srgbClr val="3399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12337" name="Line 60"/>
          <p:cNvSpPr>
            <a:spLocks noChangeShapeType="1"/>
          </p:cNvSpPr>
          <p:nvPr/>
        </p:nvSpPr>
        <p:spPr bwMode="auto">
          <a:xfrm flipH="1">
            <a:off x="2786063" y="2928938"/>
            <a:ext cx="3048000" cy="0"/>
          </a:xfrm>
          <a:prstGeom prst="line">
            <a:avLst/>
          </a:prstGeom>
          <a:noFill/>
          <a:ln w="38100" cmpd="sng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2338" name="Rectangle 68"/>
          <p:cNvSpPr>
            <a:spLocks noChangeArrowheads="1"/>
          </p:cNvSpPr>
          <p:nvPr/>
        </p:nvSpPr>
        <p:spPr bwMode="auto">
          <a:xfrm>
            <a:off x="0" y="44450"/>
            <a:ext cx="4249738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直接访问与间接访问</a:t>
            </a:r>
            <a:endParaRPr lang="zh-CN" altLang="en-US"/>
          </a:p>
        </p:txBody>
      </p:sp>
      <p:sp>
        <p:nvSpPr>
          <p:cNvPr id="12339" name="圆角矩形 1"/>
          <p:cNvSpPr>
            <a:spLocks/>
          </p:cNvSpPr>
          <p:nvPr/>
        </p:nvSpPr>
        <p:spPr bwMode="auto">
          <a:xfrm>
            <a:off x="6184900" y="3222625"/>
            <a:ext cx="2203450" cy="13716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r>
              <a:rPr lang="en-US" b="1" i="1">
                <a:sym typeface="Times New Roman" pitchFamily="18" charset="0"/>
              </a:rPr>
              <a:t>int i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pPr eaLnBrk="1" hangingPunct="1"/>
            <a:r>
              <a:rPr lang="en-US" b="1" i="1">
                <a:sym typeface="Times New Roman" pitchFamily="18" charset="0"/>
              </a:rPr>
              <a:t>int *i_pointer;</a:t>
            </a:r>
            <a:endParaRPr lang="zh-CN" altLang="en-US" b="1" i="1">
              <a:sym typeface="Times New Roman" pitchFamily="18" charset="0"/>
            </a:endParaRPr>
          </a:p>
          <a:p>
            <a:pPr eaLnBrk="1" hangingPunct="1"/>
            <a:r>
              <a:rPr lang="en-US">
                <a:solidFill>
                  <a:srgbClr val="007A77"/>
                </a:solidFill>
                <a:sym typeface="Arial" pitchFamily="34" charset="0"/>
              </a:rPr>
              <a:t>i_pointer = &amp;i;</a:t>
            </a:r>
            <a:endParaRPr lang="zh-CN" altLang="en-US" b="1" i="1">
              <a:sym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2000"/>
                                        <p:tgtEl>
                                          <p:spTgt spid="12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3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3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500"/>
                                        <p:tgtEl>
                                          <p:spTgt spid="12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3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3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3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3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2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2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" grpId="0" bldLvl="0" animBg="1" autoUpdateAnimBg="0"/>
      <p:bldP spid="12327" grpId="0" bldLvl="0" animBg="1" autoUpdateAnimBg="0"/>
      <p:bldP spid="12328" grpId="0" bldLvl="0" animBg="1" autoUpdateAnimBg="0"/>
      <p:bldP spid="12329" grpId="0" bldLvl="0" animBg="1" autoUpdateAnimBg="0"/>
      <p:bldP spid="12330" grpId="0" animBg="1"/>
      <p:bldP spid="12331" grpId="0" animBg="1"/>
      <p:bldP spid="12332" grpId="0" animBg="1"/>
      <p:bldP spid="12333" grpId="0" bldLvl="0" animBg="1" autoUpdateAnimBg="0"/>
      <p:bldP spid="12337" grpId="0" animBg="1"/>
      <p:bldP spid="12339" grpId="0" bldLvl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F51BED78-6E7E-41D3-87B2-D83D7268EAA3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8</a:t>
            </a:fld>
            <a:endParaRPr lang="en-US" sz="1800">
              <a:sym typeface="Arial" pitchFamily="34" charset="0"/>
            </a:endParaRPr>
          </a:p>
        </p:txBody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13316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13317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318" name="AutoShape 16"/>
          <p:cNvSpPr>
            <a:spLocks/>
          </p:cNvSpPr>
          <p:nvPr/>
        </p:nvSpPr>
        <p:spPr bwMode="auto">
          <a:xfrm>
            <a:off x="5738813" y="4595813"/>
            <a:ext cx="1668462" cy="561975"/>
          </a:xfrm>
          <a:prstGeom prst="wedgeEllipseCallout">
            <a:avLst>
              <a:gd name="adj1" fmla="val -50954"/>
              <a:gd name="adj2" fmla="val -74569"/>
            </a:avLst>
          </a:prstGeom>
          <a:noFill/>
          <a:ln w="38100" cmpd="sng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b="1">
                <a:solidFill>
                  <a:srgbClr val="007A77"/>
                </a:solidFill>
                <a:sym typeface="Arial" pitchFamily="34" charset="0"/>
              </a:rPr>
              <a:t>指针变量</a:t>
            </a:r>
            <a:endParaRPr lang="zh-CN" altLang="en-US"/>
          </a:p>
        </p:txBody>
      </p:sp>
      <p:sp>
        <p:nvSpPr>
          <p:cNvPr id="13319" name="Freeform 17"/>
          <p:cNvSpPr>
            <a:spLocks/>
          </p:cNvSpPr>
          <p:nvPr/>
        </p:nvSpPr>
        <p:spPr bwMode="auto">
          <a:xfrm>
            <a:off x="3314700" y="5880100"/>
            <a:ext cx="1922463" cy="565150"/>
          </a:xfrm>
          <a:custGeom>
            <a:avLst/>
            <a:gdLst>
              <a:gd name="T0" fmla="*/ 0 w 1211"/>
              <a:gd name="T1" fmla="*/ 163 h 456"/>
              <a:gd name="T2" fmla="*/ 500 w 1211"/>
              <a:gd name="T3" fmla="*/ 41 h 456"/>
              <a:gd name="T4" fmla="*/ 1089 w 1211"/>
              <a:gd name="T5" fmla="*/ 408 h 456"/>
              <a:gd name="T6" fmla="*/ 1211 w 1211"/>
              <a:gd name="T7" fmla="*/ 330 h 456"/>
              <a:gd name="T8" fmla="*/ 0 w 1211"/>
              <a:gd name="T9" fmla="*/ 0 h 456"/>
              <a:gd name="T10" fmla="*/ 1211 w 1211"/>
              <a:gd name="T11" fmla="*/ 456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211" h="456">
                <a:moveTo>
                  <a:pt x="0" y="163"/>
                </a:moveTo>
                <a:cubicBezTo>
                  <a:pt x="159" y="81"/>
                  <a:pt x="318" y="0"/>
                  <a:pt x="500" y="41"/>
                </a:cubicBezTo>
                <a:cubicBezTo>
                  <a:pt x="682" y="82"/>
                  <a:pt x="970" y="360"/>
                  <a:pt x="1089" y="408"/>
                </a:cubicBezTo>
                <a:cubicBezTo>
                  <a:pt x="1208" y="456"/>
                  <a:pt x="1191" y="345"/>
                  <a:pt x="1211" y="330"/>
                </a:cubicBezTo>
              </a:path>
            </a:pathLst>
          </a:cu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0" name="Freeform 18"/>
          <p:cNvSpPr>
            <a:spLocks/>
          </p:cNvSpPr>
          <p:nvPr/>
        </p:nvSpPr>
        <p:spPr bwMode="auto">
          <a:xfrm>
            <a:off x="3316288" y="5330825"/>
            <a:ext cx="1924050" cy="1066800"/>
          </a:xfrm>
          <a:custGeom>
            <a:avLst/>
            <a:gdLst>
              <a:gd name="T0" fmla="*/ 12 w 1212"/>
              <a:gd name="T1" fmla="*/ 0 h 672"/>
              <a:gd name="T2" fmla="*/ 1212 w 1212"/>
              <a:gd name="T3" fmla="*/ 0 h 672"/>
              <a:gd name="T4" fmla="*/ 1212 w 1212"/>
              <a:gd name="T5" fmla="*/ 624 h 672"/>
              <a:gd name="T6" fmla="*/ 1140 w 1212"/>
              <a:gd name="T7" fmla="*/ 672 h 672"/>
              <a:gd name="T8" fmla="*/ 720 w 1212"/>
              <a:gd name="T9" fmla="*/ 468 h 672"/>
              <a:gd name="T10" fmla="*/ 540 w 1212"/>
              <a:gd name="T11" fmla="*/ 384 h 672"/>
              <a:gd name="T12" fmla="*/ 360 w 1212"/>
              <a:gd name="T13" fmla="*/ 372 h 672"/>
              <a:gd name="T14" fmla="*/ 216 w 1212"/>
              <a:gd name="T15" fmla="*/ 408 h 672"/>
              <a:gd name="T16" fmla="*/ 0 w 1212"/>
              <a:gd name="T17" fmla="*/ 468 h 672"/>
              <a:gd name="T18" fmla="*/ 12 w 1212"/>
              <a:gd name="T19" fmla="*/ 0 h 672"/>
              <a:gd name="T20" fmla="*/ 0 w 1212"/>
              <a:gd name="T21" fmla="*/ 0 h 672"/>
              <a:gd name="T22" fmla="*/ 1212 w 1212"/>
              <a:gd name="T23" fmla="*/ 672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1212" h="672">
                <a:moveTo>
                  <a:pt x="12" y="0"/>
                </a:moveTo>
                <a:lnTo>
                  <a:pt x="1212" y="0"/>
                </a:lnTo>
                <a:lnTo>
                  <a:pt x="1212" y="624"/>
                </a:lnTo>
                <a:lnTo>
                  <a:pt x="1140" y="672"/>
                </a:lnTo>
                <a:lnTo>
                  <a:pt x="720" y="468"/>
                </a:lnTo>
                <a:lnTo>
                  <a:pt x="540" y="384"/>
                </a:lnTo>
                <a:lnTo>
                  <a:pt x="360" y="372"/>
                </a:lnTo>
                <a:lnTo>
                  <a:pt x="216" y="408"/>
                </a:lnTo>
                <a:lnTo>
                  <a:pt x="0" y="468"/>
                </a:lnTo>
                <a:lnTo>
                  <a:pt x="12" y="0"/>
                </a:lnTo>
                <a:close/>
              </a:path>
            </a:pathLst>
          </a:custGeom>
          <a:solidFill>
            <a:srgbClr val="DDDDDD"/>
          </a:solidFill>
          <a:ln w="38100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1" name="Rectangle 19"/>
          <p:cNvSpPr>
            <a:spLocks noChangeArrowheads="1"/>
          </p:cNvSpPr>
          <p:nvPr/>
        </p:nvSpPr>
        <p:spPr bwMode="auto">
          <a:xfrm>
            <a:off x="3314700" y="1819275"/>
            <a:ext cx="1922463" cy="3511550"/>
          </a:xfrm>
          <a:prstGeom prst="rect">
            <a:avLst/>
          </a:prstGeom>
          <a:solidFill>
            <a:srgbClr val="DDDDDD"/>
          </a:solidFill>
          <a:ln w="38100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3322" name="Line 20"/>
          <p:cNvSpPr>
            <a:spLocks noChangeShapeType="1"/>
          </p:cNvSpPr>
          <p:nvPr/>
        </p:nvSpPr>
        <p:spPr bwMode="auto">
          <a:xfrm>
            <a:off x="3333750" y="2514600"/>
            <a:ext cx="1922463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3" name="Line 21"/>
          <p:cNvSpPr>
            <a:spLocks noChangeShapeType="1"/>
          </p:cNvSpPr>
          <p:nvPr/>
        </p:nvSpPr>
        <p:spPr bwMode="auto">
          <a:xfrm>
            <a:off x="3333750" y="2921000"/>
            <a:ext cx="1922463" cy="0"/>
          </a:xfrm>
          <a:prstGeom prst="line">
            <a:avLst/>
          </a:prstGeom>
          <a:noFill/>
          <a:ln w="9525" cmpd="sng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4" name="Line 22"/>
          <p:cNvSpPr>
            <a:spLocks noChangeShapeType="1"/>
          </p:cNvSpPr>
          <p:nvPr/>
        </p:nvSpPr>
        <p:spPr bwMode="auto">
          <a:xfrm>
            <a:off x="3333750" y="3290888"/>
            <a:ext cx="1922463" cy="1587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5" name="Line 23"/>
          <p:cNvSpPr>
            <a:spLocks noChangeShapeType="1"/>
          </p:cNvSpPr>
          <p:nvPr/>
        </p:nvSpPr>
        <p:spPr bwMode="auto">
          <a:xfrm>
            <a:off x="3333750" y="3695700"/>
            <a:ext cx="1922463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6" name="Line 24"/>
          <p:cNvSpPr>
            <a:spLocks noChangeShapeType="1"/>
          </p:cNvSpPr>
          <p:nvPr/>
        </p:nvSpPr>
        <p:spPr bwMode="auto">
          <a:xfrm>
            <a:off x="3314700" y="4105275"/>
            <a:ext cx="1922463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7" name="Line 25"/>
          <p:cNvSpPr>
            <a:spLocks noChangeShapeType="1"/>
          </p:cNvSpPr>
          <p:nvPr/>
        </p:nvSpPr>
        <p:spPr bwMode="auto">
          <a:xfrm>
            <a:off x="3333750" y="4965700"/>
            <a:ext cx="1922463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8" name="Line 26"/>
          <p:cNvSpPr>
            <a:spLocks noChangeShapeType="1"/>
          </p:cNvSpPr>
          <p:nvPr/>
        </p:nvSpPr>
        <p:spPr bwMode="auto">
          <a:xfrm>
            <a:off x="3314700" y="5345113"/>
            <a:ext cx="0" cy="72390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9" name="Line 27"/>
          <p:cNvSpPr>
            <a:spLocks noChangeShapeType="1"/>
          </p:cNvSpPr>
          <p:nvPr/>
        </p:nvSpPr>
        <p:spPr bwMode="auto">
          <a:xfrm>
            <a:off x="5237163" y="5345113"/>
            <a:ext cx="1587" cy="95250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0" name="Text Box 28"/>
          <p:cNvSpPr>
            <a:spLocks noChangeArrowheads="1"/>
          </p:cNvSpPr>
          <p:nvPr/>
        </p:nvSpPr>
        <p:spPr bwMode="auto">
          <a:xfrm>
            <a:off x="4094163" y="1911350"/>
            <a:ext cx="48895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…...</a:t>
            </a:r>
            <a:endParaRPr lang="zh-CN" altLang="en-US"/>
          </a:p>
        </p:txBody>
      </p:sp>
      <p:sp>
        <p:nvSpPr>
          <p:cNvPr id="13331" name="Text Box 29"/>
          <p:cNvSpPr>
            <a:spLocks noChangeArrowheads="1"/>
          </p:cNvSpPr>
          <p:nvPr/>
        </p:nvSpPr>
        <p:spPr bwMode="auto">
          <a:xfrm>
            <a:off x="4092575" y="5411788"/>
            <a:ext cx="48895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…...</a:t>
            </a:r>
            <a:endParaRPr lang="zh-CN" altLang="en-US"/>
          </a:p>
        </p:txBody>
      </p:sp>
      <p:sp>
        <p:nvSpPr>
          <p:cNvPr id="13332" name="Text Box 30"/>
          <p:cNvSpPr>
            <a:spLocks noChangeArrowheads="1"/>
          </p:cNvSpPr>
          <p:nvPr/>
        </p:nvSpPr>
        <p:spPr bwMode="auto">
          <a:xfrm>
            <a:off x="2459038" y="2527300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2000</a:t>
            </a:r>
            <a:endParaRPr lang="zh-CN" altLang="en-US"/>
          </a:p>
        </p:txBody>
      </p:sp>
      <p:sp>
        <p:nvSpPr>
          <p:cNvPr id="13333" name="Text Box 31"/>
          <p:cNvSpPr>
            <a:spLocks noChangeArrowheads="1"/>
          </p:cNvSpPr>
          <p:nvPr/>
        </p:nvSpPr>
        <p:spPr bwMode="auto">
          <a:xfrm>
            <a:off x="2459038" y="4097338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2004</a:t>
            </a:r>
            <a:endParaRPr lang="zh-CN" altLang="en-US"/>
          </a:p>
        </p:txBody>
      </p:sp>
      <p:sp>
        <p:nvSpPr>
          <p:cNvPr id="13334" name="Text Box 32"/>
          <p:cNvSpPr>
            <a:spLocks noChangeArrowheads="1"/>
          </p:cNvSpPr>
          <p:nvPr/>
        </p:nvSpPr>
        <p:spPr bwMode="auto">
          <a:xfrm>
            <a:off x="2459038" y="4867275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2006</a:t>
            </a:r>
            <a:endParaRPr lang="zh-CN" altLang="en-US"/>
          </a:p>
        </p:txBody>
      </p:sp>
      <p:sp>
        <p:nvSpPr>
          <p:cNvPr id="13335" name="Text Box 33"/>
          <p:cNvSpPr>
            <a:spLocks noChangeArrowheads="1"/>
          </p:cNvSpPr>
          <p:nvPr/>
        </p:nvSpPr>
        <p:spPr bwMode="auto">
          <a:xfrm>
            <a:off x="2459038" y="4483100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2005</a:t>
            </a:r>
            <a:endParaRPr lang="zh-CN" altLang="en-US"/>
          </a:p>
        </p:txBody>
      </p:sp>
      <p:sp>
        <p:nvSpPr>
          <p:cNvPr id="13336" name="Line 34"/>
          <p:cNvSpPr>
            <a:spLocks noChangeShapeType="1"/>
          </p:cNvSpPr>
          <p:nvPr/>
        </p:nvSpPr>
        <p:spPr bwMode="auto">
          <a:xfrm>
            <a:off x="3333750" y="4524375"/>
            <a:ext cx="1922463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7" name="Line 35"/>
          <p:cNvSpPr>
            <a:spLocks noChangeShapeType="1"/>
          </p:cNvSpPr>
          <p:nvPr/>
        </p:nvSpPr>
        <p:spPr bwMode="auto">
          <a:xfrm flipH="1">
            <a:off x="5221288" y="2743200"/>
            <a:ext cx="361950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8" name="Text Box 36"/>
          <p:cNvSpPr>
            <a:spLocks noChangeArrowheads="1"/>
          </p:cNvSpPr>
          <p:nvPr/>
        </p:nvSpPr>
        <p:spPr bwMode="auto">
          <a:xfrm>
            <a:off x="5510213" y="2498725"/>
            <a:ext cx="12906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007A77"/>
                </a:solidFill>
                <a:sym typeface="Arial" pitchFamily="34" charset="0"/>
              </a:rPr>
              <a:t>整型变量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i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3339" name="Text Box 37"/>
          <p:cNvSpPr>
            <a:spLocks noChangeArrowheads="1"/>
          </p:cNvSpPr>
          <p:nvPr/>
        </p:nvSpPr>
        <p:spPr bwMode="auto">
          <a:xfrm>
            <a:off x="3951288" y="24923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10</a:t>
            </a:r>
            <a:endParaRPr lang="zh-CN" altLang="en-US"/>
          </a:p>
        </p:txBody>
      </p:sp>
      <p:sp>
        <p:nvSpPr>
          <p:cNvPr id="13340" name="Line 38"/>
          <p:cNvSpPr>
            <a:spLocks noChangeShapeType="1"/>
          </p:cNvSpPr>
          <p:nvPr/>
        </p:nvSpPr>
        <p:spPr bwMode="auto">
          <a:xfrm flipH="1">
            <a:off x="5259388" y="4324350"/>
            <a:ext cx="361950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41" name="Text Box 39"/>
          <p:cNvSpPr>
            <a:spLocks noChangeArrowheads="1"/>
          </p:cNvSpPr>
          <p:nvPr/>
        </p:nvSpPr>
        <p:spPr bwMode="auto">
          <a:xfrm>
            <a:off x="5548313" y="4079875"/>
            <a:ext cx="1779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007A77"/>
                </a:solidFill>
                <a:sym typeface="Arial" pitchFamily="34" charset="0"/>
              </a:rPr>
              <a:t>变量</a:t>
            </a:r>
            <a:r>
              <a:rPr lang="en-US" sz="2000">
                <a:solidFill>
                  <a:schemeClr val="accent2"/>
                </a:solidFill>
                <a:sym typeface="Arial" pitchFamily="34" charset="0"/>
              </a:rPr>
              <a:t>i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_pointer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3342" name="Text Box 40"/>
          <p:cNvSpPr>
            <a:spLocks noChangeArrowheads="1"/>
          </p:cNvSpPr>
          <p:nvPr/>
        </p:nvSpPr>
        <p:spPr bwMode="auto">
          <a:xfrm>
            <a:off x="2459038" y="2941638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2001</a:t>
            </a:r>
            <a:endParaRPr lang="zh-CN" altLang="en-US"/>
          </a:p>
        </p:txBody>
      </p:sp>
      <p:sp>
        <p:nvSpPr>
          <p:cNvPr id="13343" name="Text Box 41"/>
          <p:cNvSpPr>
            <a:spLocks noChangeArrowheads="1"/>
          </p:cNvSpPr>
          <p:nvPr/>
        </p:nvSpPr>
        <p:spPr bwMode="auto">
          <a:xfrm>
            <a:off x="2459038" y="3327400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2002</a:t>
            </a:r>
            <a:endParaRPr lang="zh-CN" altLang="en-US"/>
          </a:p>
        </p:txBody>
      </p:sp>
      <p:sp>
        <p:nvSpPr>
          <p:cNvPr id="13344" name="Text Box 42"/>
          <p:cNvSpPr>
            <a:spLocks noChangeArrowheads="1"/>
          </p:cNvSpPr>
          <p:nvPr/>
        </p:nvSpPr>
        <p:spPr bwMode="auto">
          <a:xfrm>
            <a:off x="2459038" y="3711575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2003</a:t>
            </a:r>
            <a:endParaRPr lang="zh-CN" altLang="en-US"/>
          </a:p>
        </p:txBody>
      </p:sp>
      <p:sp>
        <p:nvSpPr>
          <p:cNvPr id="13345" name="Oval 43"/>
          <p:cNvSpPr>
            <a:spLocks/>
          </p:cNvSpPr>
          <p:nvPr/>
        </p:nvSpPr>
        <p:spPr bwMode="auto">
          <a:xfrm>
            <a:off x="2463800" y="2565400"/>
            <a:ext cx="666750" cy="381000"/>
          </a:xfrm>
          <a:prstGeom prst="ellipse">
            <a:avLst/>
          </a:prstGeom>
          <a:noFill/>
          <a:ln w="38100" cmpd="sng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3346" name="Text Box 44"/>
          <p:cNvSpPr>
            <a:spLocks noChangeArrowheads="1"/>
          </p:cNvSpPr>
          <p:nvPr/>
        </p:nvSpPr>
        <p:spPr bwMode="auto">
          <a:xfrm>
            <a:off x="3906838" y="4149725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chemeClr val="accent2"/>
                </a:solidFill>
                <a:sym typeface="Arial" pitchFamily="34" charset="0"/>
              </a:rPr>
              <a:t>2000</a:t>
            </a:r>
            <a:endParaRPr lang="zh-CN" altLang="en-US"/>
          </a:p>
        </p:txBody>
      </p:sp>
      <p:sp>
        <p:nvSpPr>
          <p:cNvPr id="13347" name="Line 45"/>
          <p:cNvSpPr>
            <a:spLocks noChangeShapeType="1"/>
          </p:cNvSpPr>
          <p:nvPr/>
        </p:nvSpPr>
        <p:spPr bwMode="auto">
          <a:xfrm flipH="1">
            <a:off x="5259388" y="3524250"/>
            <a:ext cx="361950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48" name="Text Box 46"/>
          <p:cNvSpPr>
            <a:spLocks noChangeArrowheads="1"/>
          </p:cNvSpPr>
          <p:nvPr/>
        </p:nvSpPr>
        <p:spPr bwMode="auto">
          <a:xfrm>
            <a:off x="5548313" y="3279775"/>
            <a:ext cx="1358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007A77"/>
                </a:solidFill>
                <a:sym typeface="Arial" pitchFamily="34" charset="0"/>
              </a:rPr>
              <a:t>整型变量</a:t>
            </a:r>
            <a:r>
              <a:rPr lang="en-US">
                <a:solidFill>
                  <a:srgbClr val="339933"/>
                </a:solidFill>
                <a:sym typeface="Arial" pitchFamily="34" charset="0"/>
              </a:rPr>
              <a:t>k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3349" name="Line 47"/>
          <p:cNvSpPr>
            <a:spLocks noChangeShapeType="1"/>
          </p:cNvSpPr>
          <p:nvPr/>
        </p:nvSpPr>
        <p:spPr bwMode="auto">
          <a:xfrm>
            <a:off x="4254500" y="2927350"/>
            <a:ext cx="0" cy="495300"/>
          </a:xfrm>
          <a:prstGeom prst="line">
            <a:avLst/>
          </a:prstGeom>
          <a:noFill/>
          <a:ln w="38100" cmpd="sng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3350" name="Oval 49"/>
          <p:cNvSpPr>
            <a:spLocks/>
          </p:cNvSpPr>
          <p:nvPr/>
        </p:nvSpPr>
        <p:spPr bwMode="auto">
          <a:xfrm>
            <a:off x="3930650" y="4159250"/>
            <a:ext cx="666750" cy="381000"/>
          </a:xfrm>
          <a:prstGeom prst="ellipse">
            <a:avLst/>
          </a:prstGeom>
          <a:noFill/>
          <a:ln w="38100" cmpd="sng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3351" name="Line 50"/>
          <p:cNvSpPr>
            <a:spLocks noChangeShapeType="1"/>
          </p:cNvSpPr>
          <p:nvPr/>
        </p:nvSpPr>
        <p:spPr bwMode="auto">
          <a:xfrm flipH="1">
            <a:off x="2406650" y="4365625"/>
            <a:ext cx="1485900" cy="0"/>
          </a:xfrm>
          <a:prstGeom prst="line">
            <a:avLst/>
          </a:prstGeom>
          <a:noFill/>
          <a:ln w="38100" cmpd="sng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3352" name="Line 51"/>
          <p:cNvSpPr>
            <a:spLocks noChangeShapeType="1"/>
          </p:cNvSpPr>
          <p:nvPr/>
        </p:nvSpPr>
        <p:spPr bwMode="auto">
          <a:xfrm flipV="1">
            <a:off x="2411413" y="2830513"/>
            <a:ext cx="1587" cy="1535112"/>
          </a:xfrm>
          <a:prstGeom prst="line">
            <a:avLst/>
          </a:prstGeom>
          <a:noFill/>
          <a:ln w="38100" cmpd="sng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3353" name="Oval 52"/>
          <p:cNvSpPr>
            <a:spLocks/>
          </p:cNvSpPr>
          <p:nvPr/>
        </p:nvSpPr>
        <p:spPr bwMode="auto">
          <a:xfrm>
            <a:off x="3911600" y="2565400"/>
            <a:ext cx="666750" cy="381000"/>
          </a:xfrm>
          <a:prstGeom prst="ellipse">
            <a:avLst/>
          </a:prstGeom>
          <a:noFill/>
          <a:ln w="38100" cmpd="sng">
            <a:solidFill>
              <a:srgbClr val="33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en-US" sz="2000">
              <a:solidFill>
                <a:srgbClr val="339933"/>
              </a:solidFill>
              <a:sym typeface="Arial" pitchFamily="34" charset="0"/>
            </a:endParaRPr>
          </a:p>
        </p:txBody>
      </p:sp>
      <p:sp>
        <p:nvSpPr>
          <p:cNvPr id="13354" name="Text Box 53"/>
          <p:cNvSpPr>
            <a:spLocks noChangeArrowheads="1"/>
          </p:cNvSpPr>
          <p:nvPr/>
        </p:nvSpPr>
        <p:spPr bwMode="auto">
          <a:xfrm>
            <a:off x="3929063" y="3255963"/>
            <a:ext cx="669925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en-US" sz="2800">
                <a:solidFill>
                  <a:srgbClr val="339933"/>
                </a:solidFill>
                <a:sym typeface="Arial" pitchFamily="34" charset="0"/>
              </a:rPr>
              <a:t>10</a:t>
            </a:r>
            <a:endParaRPr lang="en-US" sz="2800">
              <a:solidFill>
                <a:schemeClr val="accent2"/>
              </a:solidFill>
              <a:sym typeface="Arial" pitchFamily="34" charset="0"/>
            </a:endParaRPr>
          </a:p>
        </p:txBody>
      </p:sp>
      <p:sp>
        <p:nvSpPr>
          <p:cNvPr id="13355" name="Text Box 54"/>
          <p:cNvSpPr>
            <a:spLocks noChangeArrowheads="1"/>
          </p:cNvSpPr>
          <p:nvPr/>
        </p:nvSpPr>
        <p:spPr bwMode="auto">
          <a:xfrm>
            <a:off x="827088" y="26988"/>
            <a:ext cx="5689600" cy="1571625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例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     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int i,k; int 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*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i_pointer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；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i_pointer = &amp;i;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C00000"/>
                </a:solidFill>
                <a:sym typeface="Arial" pitchFamily="34" charset="0"/>
              </a:rPr>
              <a:t>          k=i;                       </a:t>
            </a:r>
            <a:endParaRPr lang="zh-CN" altLang="en-US">
              <a:solidFill>
                <a:srgbClr val="C00000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00FF"/>
                </a:solidFill>
                <a:sym typeface="Arial" pitchFamily="34" charset="0"/>
              </a:rPr>
              <a:t>          k=*i_pointer;       </a:t>
            </a:r>
            <a:endParaRPr lang="en-US">
              <a:solidFill>
                <a:srgbClr val="0000FF"/>
              </a:solidFill>
              <a:latin typeface="隶书" pitchFamily="49" charset="-122"/>
              <a:ea typeface="隶书" pitchFamily="49" charset="-122"/>
              <a:sym typeface="隶书" pitchFamily="49" charset="-122"/>
            </a:endParaRPr>
          </a:p>
        </p:txBody>
      </p:sp>
      <p:sp>
        <p:nvSpPr>
          <p:cNvPr id="13356" name="Rectangle 55"/>
          <p:cNvSpPr>
            <a:spLocks noChangeArrowheads="1"/>
          </p:cNvSpPr>
          <p:nvPr/>
        </p:nvSpPr>
        <p:spPr bwMode="auto">
          <a:xfrm>
            <a:off x="1003300" y="1679575"/>
            <a:ext cx="213677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zh-CN" altLang="en-US" sz="32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例子图解</a:t>
            </a:r>
            <a:endParaRPr lang="zh-CN" altLang="en-US"/>
          </a:p>
        </p:txBody>
      </p:sp>
      <p:sp>
        <p:nvSpPr>
          <p:cNvPr id="13357" name="Text Box 48"/>
          <p:cNvSpPr>
            <a:spLocks noChangeArrowheads="1"/>
          </p:cNvSpPr>
          <p:nvPr/>
        </p:nvSpPr>
        <p:spPr bwMode="auto">
          <a:xfrm>
            <a:off x="3851275" y="811213"/>
            <a:ext cx="170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--</a:t>
            </a:r>
            <a:r>
              <a:rPr lang="zh-CN" altLang="en-US">
                <a:solidFill>
                  <a:srgbClr val="339933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直接访问</a:t>
            </a:r>
            <a:endParaRPr lang="zh-CN" altLang="en-US">
              <a:solidFill>
                <a:srgbClr val="339933"/>
              </a:solidFill>
              <a:sym typeface="Arial" pitchFamily="34" charset="0"/>
            </a:endParaRPr>
          </a:p>
        </p:txBody>
      </p:sp>
      <p:sp>
        <p:nvSpPr>
          <p:cNvPr id="13358" name="Text Box 56"/>
          <p:cNvSpPr>
            <a:spLocks noChangeArrowheads="1"/>
          </p:cNvSpPr>
          <p:nvPr/>
        </p:nvSpPr>
        <p:spPr bwMode="auto">
          <a:xfrm>
            <a:off x="3851275" y="1100138"/>
            <a:ext cx="170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--</a:t>
            </a:r>
            <a:r>
              <a:rPr lang="zh-CN" altLang="en-US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间接访问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3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1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13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" dur="500"/>
                                        <p:tgtEl>
                                          <p:spTgt spid="1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13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500"/>
                                        <p:tgtEl>
                                          <p:spTgt spid="13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13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500"/>
                                        <p:tgtEl>
                                          <p:spTgt spid="1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13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5" grpId="0" bldLvl="0" animBg="1" autoUpdateAnimBg="0"/>
      <p:bldP spid="13346" grpId="0" bldLvl="0" autoUpdateAnimBg="0"/>
      <p:bldP spid="13349" grpId="0" animBg="1"/>
      <p:bldP spid="13350" grpId="0" bldLvl="0" animBg="1" autoUpdateAnimBg="0"/>
      <p:bldP spid="13351" grpId="0" animBg="1"/>
      <p:bldP spid="13352" grpId="0" animBg="1"/>
      <p:bldP spid="13353" grpId="0" bldLvl="0" animBg="1" autoUpdateAnimBg="0"/>
      <p:bldP spid="13354" grpId="0" bldLvl="0" autoUpdateAnimBg="0"/>
      <p:bldP spid="13356" grpId="0" bldLvl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14339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14340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341" name="Rectangle 15"/>
          <p:cNvSpPr>
            <a:spLocks noChangeArrowheads="1"/>
          </p:cNvSpPr>
          <p:nvPr/>
        </p:nvSpPr>
        <p:spPr bwMode="auto">
          <a:xfrm>
            <a:off x="257175" y="2425700"/>
            <a:ext cx="862012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43000" lvl="2" indent="-2286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None/>
            </a:pPr>
            <a:r>
              <a:rPr lang="zh-CN" altLang="en-US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指针变量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与其</a:t>
            </a:r>
            <a:r>
              <a:rPr lang="zh-CN" altLang="en-US">
                <a:solidFill>
                  <a:srgbClr val="339933"/>
                </a:solidFill>
                <a:latin typeface="Arial" pitchFamily="34" charset="0"/>
                <a:sym typeface="Arial" pitchFamily="34" charset="0"/>
              </a:rPr>
              <a:t>所指向的变量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之间的关系</a:t>
            </a:r>
            <a:endParaRPr lang="zh-CN" altLang="en-US"/>
          </a:p>
        </p:txBody>
      </p:sp>
      <p:grpSp>
        <p:nvGrpSpPr>
          <p:cNvPr id="14342" name="Group 17"/>
          <p:cNvGrpSpPr>
            <a:grpSpLocks/>
          </p:cNvGrpSpPr>
          <p:nvPr/>
        </p:nvGrpSpPr>
        <p:grpSpPr bwMode="auto">
          <a:xfrm>
            <a:off x="1260475" y="4394200"/>
            <a:ext cx="6407150" cy="1193800"/>
            <a:chOff x="0" y="0"/>
            <a:chExt cx="3751" cy="753"/>
          </a:xfrm>
        </p:grpSpPr>
        <p:grpSp>
          <p:nvGrpSpPr>
            <p:cNvPr id="14343" name="Group 18"/>
            <p:cNvGrpSpPr>
              <a:grpSpLocks/>
            </p:cNvGrpSpPr>
            <p:nvPr/>
          </p:nvGrpSpPr>
          <p:grpSpPr bwMode="auto">
            <a:xfrm>
              <a:off x="0" y="0"/>
              <a:ext cx="1793" cy="753"/>
              <a:chOff x="0" y="0"/>
              <a:chExt cx="1793" cy="753"/>
            </a:xfrm>
          </p:grpSpPr>
          <p:sp>
            <p:nvSpPr>
              <p:cNvPr id="14344" name="Rectangle 19"/>
              <p:cNvSpPr>
                <a:spLocks noChangeArrowheads="1"/>
              </p:cNvSpPr>
              <p:nvPr/>
            </p:nvSpPr>
            <p:spPr bwMode="auto">
              <a:xfrm>
                <a:off x="13" y="236"/>
                <a:ext cx="600" cy="267"/>
              </a:xfrm>
              <a:prstGeom prst="rect">
                <a:avLst/>
              </a:prstGeom>
              <a:solidFill>
                <a:srgbClr val="FFFFFF"/>
              </a:solidFill>
              <a:ln w="9525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14345" name="Rectangle 20"/>
              <p:cNvSpPr>
                <a:spLocks noChangeArrowheads="1"/>
              </p:cNvSpPr>
              <p:nvPr/>
            </p:nvSpPr>
            <p:spPr bwMode="auto">
              <a:xfrm>
                <a:off x="1086" y="254"/>
                <a:ext cx="600" cy="267"/>
              </a:xfrm>
              <a:prstGeom prst="rect">
                <a:avLst/>
              </a:prstGeom>
              <a:solidFill>
                <a:srgbClr val="FFFFFF"/>
              </a:solidFill>
              <a:ln w="9525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3</a:t>
                </a:r>
                <a:endParaRPr lang="zh-CN" altLang="en-US"/>
              </a:p>
            </p:txBody>
          </p:sp>
          <p:sp>
            <p:nvSpPr>
              <p:cNvPr id="14346" name="Text Box 21"/>
              <p:cNvSpPr>
                <a:spLocks noChangeArrowheads="1"/>
              </p:cNvSpPr>
              <p:nvPr/>
            </p:nvSpPr>
            <p:spPr bwMode="auto">
              <a:xfrm>
                <a:off x="1172" y="21"/>
                <a:ext cx="48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zh-CN" altLang="en-US" sz="2000">
                    <a:solidFill>
                      <a:schemeClr val="tx2"/>
                    </a:solidFill>
                    <a:sym typeface="Arial" pitchFamily="34" charset="0"/>
                  </a:rPr>
                  <a:t>变量</a:t>
                </a:r>
                <a:r>
                  <a:rPr lang="en-US" sz="2000">
                    <a:solidFill>
                      <a:schemeClr val="tx2"/>
                    </a:solidFill>
                    <a:sym typeface="Arial" pitchFamily="34" charset="0"/>
                  </a:rPr>
                  <a:t>i</a:t>
                </a:r>
                <a:endParaRPr lang="zh-CN" alt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14347" name="Text Box 22"/>
              <p:cNvSpPr>
                <a:spLocks noChangeArrowheads="1"/>
              </p:cNvSpPr>
              <p:nvPr/>
            </p:nvSpPr>
            <p:spPr bwMode="auto">
              <a:xfrm>
                <a:off x="94" y="244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2000</a:t>
                </a:r>
                <a:endParaRPr lang="zh-CN" altLang="en-US"/>
              </a:p>
            </p:txBody>
          </p:sp>
          <p:sp>
            <p:nvSpPr>
              <p:cNvPr id="14348" name="Text Box 2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69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chemeClr val="tx2"/>
                    </a:solidFill>
                    <a:sym typeface="Arial" pitchFamily="34" charset="0"/>
                  </a:rPr>
                  <a:t>i_pointer</a:t>
                </a:r>
              </a:p>
            </p:txBody>
          </p:sp>
          <p:sp>
            <p:nvSpPr>
              <p:cNvPr id="14349" name="Line 24"/>
              <p:cNvSpPr>
                <a:spLocks noChangeShapeType="1"/>
              </p:cNvSpPr>
              <p:nvPr/>
            </p:nvSpPr>
            <p:spPr bwMode="auto">
              <a:xfrm>
                <a:off x="628" y="385"/>
                <a:ext cx="466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50" name="Text Box 25"/>
              <p:cNvSpPr>
                <a:spLocks noChangeArrowheads="1"/>
              </p:cNvSpPr>
              <p:nvPr/>
            </p:nvSpPr>
            <p:spPr bwMode="auto">
              <a:xfrm>
                <a:off x="1021" y="503"/>
                <a:ext cx="77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chemeClr val="tx2"/>
                    </a:solidFill>
                    <a:sym typeface="Arial" pitchFamily="34" charset="0"/>
                  </a:rPr>
                  <a:t>*i_pointer</a:t>
                </a:r>
              </a:p>
            </p:txBody>
          </p:sp>
        </p:grpSp>
        <p:sp>
          <p:nvSpPr>
            <p:cNvPr id="14351" name="Text Box 26"/>
            <p:cNvSpPr>
              <a:spLocks noChangeArrowheads="1"/>
            </p:cNvSpPr>
            <p:nvPr/>
          </p:nvSpPr>
          <p:spPr bwMode="auto">
            <a:xfrm>
              <a:off x="2049" y="38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i</a:t>
              </a:r>
            </a:p>
          </p:txBody>
        </p:sp>
        <p:sp>
          <p:nvSpPr>
            <p:cNvPr id="14352" name="Text Box 27"/>
            <p:cNvSpPr>
              <a:spLocks noChangeArrowheads="1"/>
            </p:cNvSpPr>
            <p:nvPr/>
          </p:nvSpPr>
          <p:spPr bwMode="auto">
            <a:xfrm>
              <a:off x="2743" y="38"/>
              <a:ext cx="7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*i_pointer</a:t>
              </a:r>
            </a:p>
          </p:txBody>
        </p:sp>
        <p:sp>
          <p:nvSpPr>
            <p:cNvPr id="14353" name="Text Box 28"/>
            <p:cNvSpPr>
              <a:spLocks noChangeArrowheads="1"/>
            </p:cNvSpPr>
            <p:nvPr/>
          </p:nvSpPr>
          <p:spPr bwMode="auto">
            <a:xfrm>
              <a:off x="1983" y="234"/>
              <a:ext cx="2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&amp;i</a:t>
              </a:r>
            </a:p>
          </p:txBody>
        </p:sp>
        <p:sp>
          <p:nvSpPr>
            <p:cNvPr id="14354" name="Text Box 29"/>
            <p:cNvSpPr>
              <a:spLocks noChangeArrowheads="1"/>
            </p:cNvSpPr>
            <p:nvPr/>
          </p:nvSpPr>
          <p:spPr bwMode="auto">
            <a:xfrm>
              <a:off x="2779" y="234"/>
              <a:ext cx="6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i_pointer</a:t>
              </a:r>
            </a:p>
          </p:txBody>
        </p:sp>
        <p:sp>
          <p:nvSpPr>
            <p:cNvPr id="14355" name="Text Box 30"/>
            <p:cNvSpPr>
              <a:spLocks noChangeArrowheads="1"/>
            </p:cNvSpPr>
            <p:nvPr/>
          </p:nvSpPr>
          <p:spPr bwMode="auto">
            <a:xfrm>
              <a:off x="1952" y="481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i=3;</a:t>
              </a:r>
            </a:p>
          </p:txBody>
        </p:sp>
        <p:sp>
          <p:nvSpPr>
            <p:cNvPr id="14356" name="Text Box 31"/>
            <p:cNvSpPr>
              <a:spLocks noChangeArrowheads="1"/>
            </p:cNvSpPr>
            <p:nvPr/>
          </p:nvSpPr>
          <p:spPr bwMode="auto">
            <a:xfrm>
              <a:off x="2668" y="481"/>
              <a:ext cx="108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*i_pointer=3</a:t>
              </a:r>
            </a:p>
          </p:txBody>
        </p:sp>
      </p:grpSp>
      <p:sp>
        <p:nvSpPr>
          <p:cNvPr id="14357" name="AutoShape 33"/>
          <p:cNvSpPr>
            <a:spLocks noChangeArrowheads="1"/>
          </p:cNvSpPr>
          <p:nvPr/>
        </p:nvSpPr>
        <p:spPr bwMode="auto">
          <a:xfrm>
            <a:off x="5154613" y="4672013"/>
            <a:ext cx="863600" cy="141287"/>
          </a:xfrm>
          <a:prstGeom prst="leftRightArrow">
            <a:avLst>
              <a:gd name="adj1" fmla="val 50000"/>
              <a:gd name="adj2" fmla="val 122248"/>
            </a:avLst>
          </a:prstGeom>
          <a:solidFill>
            <a:srgbClr val="FFFFFF"/>
          </a:solidFill>
          <a:ln w="9525" cmpd="sng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4358" name="AutoShape 34"/>
          <p:cNvSpPr>
            <a:spLocks noChangeArrowheads="1"/>
          </p:cNvSpPr>
          <p:nvPr/>
        </p:nvSpPr>
        <p:spPr bwMode="auto">
          <a:xfrm>
            <a:off x="5148263" y="4981575"/>
            <a:ext cx="863600" cy="141288"/>
          </a:xfrm>
          <a:prstGeom prst="leftRightArrow">
            <a:avLst>
              <a:gd name="adj1" fmla="val 50000"/>
              <a:gd name="adj2" fmla="val 122247"/>
            </a:avLst>
          </a:prstGeom>
          <a:solidFill>
            <a:srgbClr val="FFFFFF"/>
          </a:solidFill>
          <a:ln w="9525" cmpd="sng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4359" name="AutoShape 35"/>
          <p:cNvSpPr>
            <a:spLocks noChangeArrowheads="1"/>
          </p:cNvSpPr>
          <p:nvPr/>
        </p:nvSpPr>
        <p:spPr bwMode="auto">
          <a:xfrm>
            <a:off x="5170488" y="5373688"/>
            <a:ext cx="863600" cy="141287"/>
          </a:xfrm>
          <a:prstGeom prst="leftRightArrow">
            <a:avLst>
              <a:gd name="adj1" fmla="val 50000"/>
              <a:gd name="adj2" fmla="val 122248"/>
            </a:avLst>
          </a:prstGeom>
          <a:solidFill>
            <a:srgbClr val="FFFFFF"/>
          </a:solidFill>
          <a:ln w="9525" cmpd="sng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4360" name="Rectangle 57"/>
          <p:cNvSpPr>
            <a:spLocks noChangeArrowheads="1"/>
          </p:cNvSpPr>
          <p:nvPr/>
        </p:nvSpPr>
        <p:spPr bwMode="auto">
          <a:xfrm>
            <a:off x="539750" y="44450"/>
            <a:ext cx="7548563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sz="44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§</a:t>
            </a:r>
            <a:r>
              <a:rPr lang="en-US" sz="36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8.2 </a:t>
            </a:r>
            <a:r>
              <a:rPr lang="zh-CN" altLang="en-US" sz="36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指针变量</a:t>
            </a:r>
            <a:endParaRPr lang="zh-CN" altLang="en-US"/>
          </a:p>
        </p:txBody>
      </p:sp>
      <p:sp>
        <p:nvSpPr>
          <p:cNvPr id="14361" name="Rectangle 50"/>
          <p:cNvSpPr>
            <a:spLocks noChangeArrowheads="1"/>
          </p:cNvSpPr>
          <p:nvPr/>
        </p:nvSpPr>
        <p:spPr bwMode="auto">
          <a:xfrm>
            <a:off x="981075" y="1412875"/>
            <a:ext cx="7634288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r>
              <a:rPr lang="zh-CN" altLang="en-US" b="1">
                <a:solidFill>
                  <a:srgbClr val="007A77"/>
                </a:solidFill>
                <a:sym typeface="Arial" pitchFamily="34" charset="0"/>
              </a:rPr>
              <a:t>指针：</a:t>
            </a:r>
            <a:r>
              <a:rPr lang="zh-CN" altLang="en-US" b="1">
                <a:solidFill>
                  <a:schemeClr val="hlink"/>
                </a:solidFill>
                <a:sym typeface="Arial" pitchFamily="34" charset="0"/>
              </a:rPr>
              <a:t>一个变量的地址</a:t>
            </a:r>
          </a:p>
          <a:p>
            <a:pPr lvl="1"/>
            <a:r>
              <a:rPr lang="zh-CN" altLang="en-US" b="1">
                <a:solidFill>
                  <a:srgbClr val="007A77"/>
                </a:solidFill>
                <a:sym typeface="Arial" pitchFamily="34" charset="0"/>
              </a:rPr>
              <a:t>指针变量：</a:t>
            </a:r>
            <a:r>
              <a:rPr lang="zh-CN" altLang="en-US" b="1">
                <a:solidFill>
                  <a:schemeClr val="hlink"/>
                </a:solidFill>
                <a:sym typeface="Arial" pitchFamily="34" charset="0"/>
              </a:rPr>
              <a:t>专门存放变量地址的变量</a:t>
            </a:r>
            <a:endParaRPr lang="zh-CN" altLang="en-US"/>
          </a:p>
        </p:txBody>
      </p:sp>
      <p:sp>
        <p:nvSpPr>
          <p:cNvPr id="14362" name="圆角矩形 45"/>
          <p:cNvSpPr>
            <a:spLocks/>
          </p:cNvSpPr>
          <p:nvPr/>
        </p:nvSpPr>
        <p:spPr bwMode="auto">
          <a:xfrm>
            <a:off x="2251075" y="2924175"/>
            <a:ext cx="2147888" cy="13081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r>
              <a:rPr lang="en-US" b="1" i="1">
                <a:sym typeface="Times New Roman" pitchFamily="18" charset="0"/>
              </a:rPr>
              <a:t>int i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pPr eaLnBrk="1" hangingPunct="1"/>
            <a:r>
              <a:rPr lang="en-US" b="1" i="1">
                <a:sym typeface="Times New Roman" pitchFamily="18" charset="0"/>
              </a:rPr>
              <a:t>int *i_pointer;</a:t>
            </a:r>
            <a:endParaRPr lang="zh-CN" altLang="en-US" b="1" i="1">
              <a:sym typeface="Times New Roman" pitchFamily="18" charset="0"/>
            </a:endParaRPr>
          </a:p>
          <a:p>
            <a:pPr eaLnBrk="1" hangingPunct="1"/>
            <a:r>
              <a:rPr lang="en-US">
                <a:solidFill>
                  <a:srgbClr val="007A77"/>
                </a:solidFill>
                <a:sym typeface="Arial" pitchFamily="34" charset="0"/>
              </a:rPr>
              <a:t>i_pointer = &amp;i;</a:t>
            </a:r>
            <a:endParaRPr lang="zh-CN" altLang="en-US" b="1" i="1">
              <a:sym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UNIDAYS">
  <a:themeElements>
    <a:clrScheme name="SUNIDAYS 1">
      <a:dk1>
        <a:srgbClr val="000000"/>
      </a:dk1>
      <a:lt1>
        <a:srgbClr val="FFCC66"/>
      </a:lt1>
      <a:dk2>
        <a:srgbClr val="996633"/>
      </a:dk2>
      <a:lt2>
        <a:srgbClr val="CC6600"/>
      </a:lt2>
      <a:accent1>
        <a:srgbClr val="FF9933"/>
      </a:accent1>
      <a:accent2>
        <a:srgbClr val="FF5050"/>
      </a:accent2>
      <a:accent3>
        <a:srgbClr val="FFE2B8"/>
      </a:accent3>
      <a:accent4>
        <a:srgbClr val="000000"/>
      </a:accent4>
      <a:accent5>
        <a:srgbClr val="FFCAAD"/>
      </a:accent5>
      <a:accent6>
        <a:srgbClr val="E74848"/>
      </a:accent6>
      <a:hlink>
        <a:srgbClr val="CC9900"/>
      </a:hlink>
      <a:folHlink>
        <a:srgbClr val="CCCCCC"/>
      </a:folHlink>
    </a:clrScheme>
    <a:fontScheme name="SUNIDAYS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SUNIDAYS 1">
        <a:dk1>
          <a:srgbClr val="000000"/>
        </a:dk1>
        <a:lt1>
          <a:srgbClr val="FFCC66"/>
        </a:lt1>
        <a:dk2>
          <a:srgbClr val="996633"/>
        </a:dk2>
        <a:lt2>
          <a:srgbClr val="CC6600"/>
        </a:lt2>
        <a:accent1>
          <a:srgbClr val="FF9933"/>
        </a:accent1>
        <a:accent2>
          <a:srgbClr val="FF5050"/>
        </a:accent2>
        <a:accent3>
          <a:srgbClr val="FFE2B8"/>
        </a:accent3>
        <a:accent4>
          <a:srgbClr val="000000"/>
        </a:accent4>
        <a:accent5>
          <a:srgbClr val="FFCAAD"/>
        </a:accent5>
        <a:accent6>
          <a:srgbClr val="E74848"/>
        </a:accent6>
        <a:hlink>
          <a:srgbClr val="CC9900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OOSE">
  <a:themeElements>
    <a:clrScheme name="LOOSE 1">
      <a:dk1>
        <a:srgbClr val="000000"/>
      </a:dk1>
      <a:lt1>
        <a:srgbClr val="FFFFFF"/>
      </a:lt1>
      <a:dk2>
        <a:srgbClr val="000000"/>
      </a:dk2>
      <a:lt2>
        <a:srgbClr val="892D5B"/>
      </a:lt2>
      <a:accent1>
        <a:srgbClr val="CC9B10"/>
      </a:accent1>
      <a:accent2>
        <a:srgbClr val="C6CB65"/>
      </a:accent2>
      <a:accent3>
        <a:srgbClr val="FFFFFF"/>
      </a:accent3>
      <a:accent4>
        <a:srgbClr val="000000"/>
      </a:accent4>
      <a:accent5>
        <a:srgbClr val="E2CBAA"/>
      </a:accent5>
      <a:accent6>
        <a:srgbClr val="B3B85B"/>
      </a:accent6>
      <a:hlink>
        <a:srgbClr val="9F83BD"/>
      </a:hlink>
      <a:folHlink>
        <a:srgbClr val="F8CB0A"/>
      </a:folHlink>
    </a:clrScheme>
    <a:fontScheme name="LOOSE">
      <a:majorFont>
        <a:latin typeface="Comic Sans MS"/>
        <a:ea typeface="宋体"/>
        <a:cs typeface=""/>
      </a:majorFont>
      <a:minorFont>
        <a:latin typeface="Comic Sans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LOOSE 1">
        <a:dk1>
          <a:srgbClr val="000000"/>
        </a:dk1>
        <a:lt1>
          <a:srgbClr val="FFFFFF"/>
        </a:lt1>
        <a:dk2>
          <a:srgbClr val="000000"/>
        </a:dk2>
        <a:lt2>
          <a:srgbClr val="892D5B"/>
        </a:lt2>
        <a:accent1>
          <a:srgbClr val="CC9B10"/>
        </a:accent1>
        <a:accent2>
          <a:srgbClr val="C6CB65"/>
        </a:accent2>
        <a:accent3>
          <a:srgbClr val="FFFFFF"/>
        </a:accent3>
        <a:accent4>
          <a:srgbClr val="000000"/>
        </a:accent4>
        <a:accent5>
          <a:srgbClr val="E2CBAA"/>
        </a:accent5>
        <a:accent6>
          <a:srgbClr val="B3B85B"/>
        </a:accent6>
        <a:hlink>
          <a:srgbClr val="9F83BD"/>
        </a:hlink>
        <a:folHlink>
          <a:srgbClr val="F8CB0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诗情画意">
  <a:themeElements>
    <a:clrScheme name="诗情画意 1">
      <a:dk1>
        <a:srgbClr val="007A77"/>
      </a:dk1>
      <a:lt1>
        <a:srgbClr val="FFFFFF"/>
      </a:lt1>
      <a:dk2>
        <a:srgbClr val="003399"/>
      </a:dk2>
      <a:lt2>
        <a:srgbClr val="C0C0C0"/>
      </a:lt2>
      <a:accent1>
        <a:srgbClr val="EBF7FF"/>
      </a:accent1>
      <a:accent2>
        <a:srgbClr val="3366FF"/>
      </a:accent2>
      <a:accent3>
        <a:srgbClr val="FFFFFF"/>
      </a:accent3>
      <a:accent4>
        <a:srgbClr val="006765"/>
      </a:accent4>
      <a:accent5>
        <a:srgbClr val="F3FAFF"/>
      </a:accent5>
      <a:accent6>
        <a:srgbClr val="2D5CE7"/>
      </a:accent6>
      <a:hlink>
        <a:srgbClr val="DC5900"/>
      </a:hlink>
      <a:folHlink>
        <a:srgbClr val="7979A5"/>
      </a:folHlink>
    </a:clrScheme>
    <a:fontScheme name="诗情画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诗情画意 1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DC5900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SPEED">
  <a:themeElements>
    <a:clrScheme name="SPEED 1">
      <a:dk1>
        <a:srgbClr val="000000"/>
      </a:dk1>
      <a:lt1>
        <a:srgbClr val="FFFFFF"/>
      </a:lt1>
      <a:dk2>
        <a:srgbClr val="336699"/>
      </a:dk2>
      <a:lt2>
        <a:srgbClr val="C3D6DD"/>
      </a:lt2>
      <a:accent1>
        <a:srgbClr val="B2B2B2"/>
      </a:accent1>
      <a:accent2>
        <a:srgbClr val="6A9159"/>
      </a:accent2>
      <a:accent3>
        <a:srgbClr val="FFFFFF"/>
      </a:accent3>
      <a:accent4>
        <a:srgbClr val="000000"/>
      </a:accent4>
      <a:accent5>
        <a:srgbClr val="D5D5D5"/>
      </a:accent5>
      <a:accent6>
        <a:srgbClr val="5F8350"/>
      </a:accent6>
      <a:hlink>
        <a:srgbClr val="C9606F"/>
      </a:hlink>
      <a:folHlink>
        <a:srgbClr val="0099CC"/>
      </a:folHlink>
    </a:clrScheme>
    <a:fontScheme name="SPEED">
      <a:majorFont>
        <a:latin typeface="Times New Roman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SPEED 1">
        <a:dk1>
          <a:srgbClr val="000000"/>
        </a:dk1>
        <a:lt1>
          <a:srgbClr val="FFFFFF"/>
        </a:lt1>
        <a:dk2>
          <a:srgbClr val="336699"/>
        </a:dk2>
        <a:lt2>
          <a:srgbClr val="C3D6DD"/>
        </a:lt2>
        <a:accent1>
          <a:srgbClr val="B2B2B2"/>
        </a:accent1>
        <a:accent2>
          <a:srgbClr val="6A9159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5F8350"/>
        </a:accent6>
        <a:hlink>
          <a:srgbClr val="C9606F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CC66"/>
      </a:lt1>
      <a:dk2>
        <a:srgbClr val="996633"/>
      </a:dk2>
      <a:lt2>
        <a:srgbClr val="CC6600"/>
      </a:lt2>
      <a:accent1>
        <a:srgbClr val="FF9933"/>
      </a:accent1>
      <a:accent2>
        <a:srgbClr val="FF5050"/>
      </a:accent2>
      <a:accent3>
        <a:srgbClr val="FFE2B8"/>
      </a:accent3>
      <a:accent4>
        <a:srgbClr val="000000"/>
      </a:accent4>
      <a:accent5>
        <a:srgbClr val="FFCAAD"/>
      </a:accent5>
      <a:accent6>
        <a:srgbClr val="E74848"/>
      </a:accent6>
      <a:hlink>
        <a:srgbClr val="CC9900"/>
      </a:hlink>
      <a:folHlink>
        <a:srgbClr val="CCCCC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Pages>0</Pages>
  <Words>7462</Words>
  <Characters>0</Characters>
  <Application>Microsoft Office PowerPoint</Application>
  <DocSecurity>0</DocSecurity>
  <PresentationFormat>全屏显示(4:3)</PresentationFormat>
  <Lines>0</Lines>
  <Paragraphs>1770</Paragraphs>
  <Slides>66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66</vt:i4>
      </vt:variant>
    </vt:vector>
  </HeadingPairs>
  <TitlesOfParts>
    <vt:vector size="83" baseType="lpstr">
      <vt:lpstr>Arial</vt:lpstr>
      <vt:lpstr>宋体</vt:lpstr>
      <vt:lpstr>Wingdings</vt:lpstr>
      <vt:lpstr>Times New Roman</vt:lpstr>
      <vt:lpstr>Comic Sans MS</vt:lpstr>
      <vt:lpstr>楷体_GB2312</vt:lpstr>
      <vt:lpstr>隶书</vt:lpstr>
      <vt:lpstr>幼圆</vt:lpstr>
      <vt:lpstr>Monotype Sorts</vt:lpstr>
      <vt:lpstr>Symbol</vt:lpstr>
      <vt:lpstr>华文行楷</vt:lpstr>
      <vt:lpstr>黑体</vt:lpstr>
      <vt:lpstr>新宋体</vt:lpstr>
      <vt:lpstr>SUNIDAYS</vt:lpstr>
      <vt:lpstr>LOOSE</vt:lpstr>
      <vt:lpstr>诗情画意</vt:lpstr>
      <vt:lpstr>SPEED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d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指针一章教学内容</dc:title>
  <dc:creator>郭金维</dc:creator>
  <cp:lastModifiedBy>Dun</cp:lastModifiedBy>
  <cp:revision>292</cp:revision>
  <dcterms:created xsi:type="dcterms:W3CDTF">2003-07-10T12:35:00Z</dcterms:created>
  <dcterms:modified xsi:type="dcterms:W3CDTF">2015-11-18T10:55:30Z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2052-9.1.0.4866</vt:lpwstr>
  </property>
</Properties>
</file>