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5">
  <p:sldMasterIdLst>
    <p:sldMasterId id="2147483659" r:id="rId1"/>
  </p:sldMasterIdLst>
  <p:notesMasterIdLst>
    <p:notesMasterId r:id="rId39"/>
  </p:notesMasterIdLst>
  <p:handoutMasterIdLst>
    <p:handoutMasterId r:id="rId40"/>
  </p:handoutMasterIdLst>
  <p:sldIdLst>
    <p:sldId id="335" r:id="rId2"/>
    <p:sldId id="336" r:id="rId3"/>
    <p:sldId id="337" r:id="rId4"/>
    <p:sldId id="340" r:id="rId5"/>
    <p:sldId id="344" r:id="rId6"/>
    <p:sldId id="341" r:id="rId7"/>
    <p:sldId id="342" r:id="rId8"/>
    <p:sldId id="343" r:id="rId9"/>
    <p:sldId id="339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1" r:id="rId26"/>
    <p:sldId id="371" r:id="rId27"/>
    <p:sldId id="372" r:id="rId28"/>
    <p:sldId id="373" r:id="rId29"/>
    <p:sldId id="363" r:id="rId30"/>
    <p:sldId id="364" r:id="rId31"/>
    <p:sldId id="365" r:id="rId32"/>
    <p:sldId id="366" r:id="rId33"/>
    <p:sldId id="360" r:id="rId34"/>
    <p:sldId id="367" r:id="rId35"/>
    <p:sldId id="368" r:id="rId36"/>
    <p:sldId id="369" r:id="rId37"/>
    <p:sldId id="370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33CC33"/>
    <a:srgbClr val="FFFFAF"/>
    <a:srgbClr val="FFFF99"/>
    <a:srgbClr val="ABFFFF"/>
    <a:srgbClr val="D27D00"/>
    <a:srgbClr val="9E5E00"/>
    <a:srgbClr val="FF9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4" autoAdjust="0"/>
    <p:restoredTop sz="94752" autoAdjust="0"/>
  </p:normalViewPr>
  <p:slideViewPr>
    <p:cSldViewPr>
      <p:cViewPr varScale="1">
        <p:scale>
          <a:sx n="67" d="100"/>
          <a:sy n="67" d="100"/>
        </p:scale>
        <p:origin x="-16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2894"/>
    </p:cViewPr>
  </p:sorterViewPr>
  <p:notesViewPr>
    <p:cSldViewPr>
      <p:cViewPr varScale="1">
        <p:scale>
          <a:sx n="51" d="100"/>
          <a:sy n="51" d="100"/>
        </p:scale>
        <p:origin x="-2741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04B1694-FB88-4A46-A45B-5B8795A39B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320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637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D5CFE0F-8348-4557-AAD4-70EF289C2C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7047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latin typeface="宋体" pitchFamily="2" charset="-122"/>
              </a:rPr>
              <a:t>有限状态机（</a:t>
            </a:r>
            <a:r>
              <a:rPr lang="en-US" altLang="zh-CN" b="1" dirty="0" smtClean="0">
                <a:latin typeface="宋体" pitchFamily="2" charset="-122"/>
              </a:rPr>
              <a:t>Finite State Machine</a:t>
            </a:r>
            <a:r>
              <a:rPr lang="zh-CN" altLang="en-US" b="1" dirty="0" smtClean="0">
                <a:latin typeface="宋体" pitchFamily="2" charset="-122"/>
              </a:rPr>
              <a:t>，简称</a:t>
            </a:r>
            <a:r>
              <a:rPr lang="en-US" altLang="zh-CN" b="1" dirty="0" smtClean="0">
                <a:latin typeface="宋体" pitchFamily="2" charset="-122"/>
              </a:rPr>
              <a:t>FSM</a:t>
            </a:r>
            <a:r>
              <a:rPr lang="zh-CN" altLang="en-US" b="1" dirty="0" smtClean="0">
                <a:latin typeface="宋体" pitchFamily="2" charset="-122"/>
              </a:rPr>
              <a:t>）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5" name="Picture 10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1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2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-20638" y="6516688"/>
            <a:ext cx="9144001" cy="368300"/>
            <a:chOff x="0" y="4105"/>
            <a:chExt cx="5760" cy="232"/>
          </a:xfrm>
        </p:grpSpPr>
        <p:pic>
          <p:nvPicPr>
            <p:cNvPr id="9" name="Picture 19" descr="截图01"/>
            <p:cNvPicPr>
              <a:picLocks noChangeAspect="1" noChangeArrowheads="1"/>
            </p:cNvPicPr>
            <p:nvPr/>
          </p:nvPicPr>
          <p:blipFill>
            <a:blip r:embed="rId3" cstate="print"/>
            <a:srcRect r="50293"/>
            <a:stretch>
              <a:fillRect/>
            </a:stretch>
          </p:blipFill>
          <p:spPr bwMode="auto">
            <a:xfrm>
              <a:off x="0" y="4105"/>
              <a:ext cx="192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20" descr="截图0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82" y="4105"/>
              <a:ext cx="387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715008" y="6510338"/>
            <a:ext cx="34083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厚德 </a:t>
            </a:r>
            <a:r>
              <a:rPr lang="en-US" altLang="zh-CN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求真 </a:t>
            </a:r>
            <a:r>
              <a:rPr lang="en-US" altLang="zh-CN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 </a:t>
            </a:r>
            <a:r>
              <a:rPr lang="zh-CN" altLang="en-US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砺学 </a:t>
            </a:r>
            <a:r>
              <a:rPr lang="en-US" altLang="zh-CN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笃行</a:t>
            </a:r>
            <a:endParaRPr lang="zh-CN" altLang="en-US" sz="12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4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181100" y="1231900"/>
            <a:ext cx="7278688" cy="1981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en-US" noProof="0" smtClean="0"/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31913" y="3481388"/>
            <a:ext cx="6842125" cy="1676400"/>
          </a:xfrm>
        </p:spPr>
        <p:txBody>
          <a:bodyPr/>
          <a:lstStyle>
            <a:lvl1pPr marL="0" indent="0" algn="ctr">
              <a:buClr>
                <a:schemeClr val="accent2"/>
              </a:buClr>
              <a:buFont typeface="Wingdings" pitchFamily="2" charset="2"/>
              <a:buChar char="Ø"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5613" y="1493838"/>
            <a:ext cx="2159000" cy="5038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1493838"/>
            <a:ext cx="6329363" cy="5038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23850" y="1493838"/>
            <a:ext cx="8640763" cy="5038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263683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425" y="263683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52425" y="765175"/>
            <a:ext cx="8612188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aaaaaa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23850" y="1989138"/>
            <a:ext cx="854075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</a:t>
            </a:r>
          </a:p>
          <a:p>
            <a:pPr lvl="1"/>
            <a:r>
              <a:rPr lang="en-US" altLang="zh-CN" smtClean="0"/>
              <a:t>a</a:t>
            </a:r>
          </a:p>
        </p:txBody>
      </p:sp>
      <p:grpSp>
        <p:nvGrpSpPr>
          <p:cNvPr id="1028" name="Group 9"/>
          <p:cNvGrpSpPr>
            <a:grpSpLocks/>
          </p:cNvGrpSpPr>
          <p:nvPr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1033" name="Picture 10" descr="截图00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4" name="Picture 11" descr="截图00"/>
            <p:cNvPicPr>
              <a:picLocks noChangeAspect="1" noChangeArrowheads="1"/>
            </p:cNvPicPr>
            <p:nvPr/>
          </p:nvPicPr>
          <p:blipFill>
            <a:blip r:embed="rId14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5" name="Picture 12" descr="截图00"/>
            <p:cNvPicPr>
              <a:picLocks noChangeAspect="1" noChangeArrowheads="1"/>
            </p:cNvPicPr>
            <p:nvPr/>
          </p:nvPicPr>
          <p:blipFill>
            <a:blip r:embed="rId14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29" name="Group 13"/>
          <p:cNvGrpSpPr>
            <a:grpSpLocks/>
          </p:cNvGrpSpPr>
          <p:nvPr/>
        </p:nvGrpSpPr>
        <p:grpSpPr bwMode="auto">
          <a:xfrm>
            <a:off x="-20638" y="6516688"/>
            <a:ext cx="9144001" cy="368300"/>
            <a:chOff x="0" y="4105"/>
            <a:chExt cx="5760" cy="232"/>
          </a:xfrm>
        </p:grpSpPr>
        <p:pic>
          <p:nvPicPr>
            <p:cNvPr id="1031" name="Picture 14" descr="截图01"/>
            <p:cNvPicPr>
              <a:picLocks noChangeAspect="1" noChangeArrowheads="1"/>
            </p:cNvPicPr>
            <p:nvPr/>
          </p:nvPicPr>
          <p:blipFill>
            <a:blip r:embed="rId15" cstate="print"/>
            <a:srcRect r="50293"/>
            <a:stretch>
              <a:fillRect/>
            </a:stretch>
          </p:blipFill>
          <p:spPr bwMode="auto">
            <a:xfrm>
              <a:off x="0" y="4105"/>
              <a:ext cx="192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2" name="Picture 15" descr="截图01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1882" y="4105"/>
              <a:ext cx="387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715008" y="6510338"/>
            <a:ext cx="34083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厚德 </a:t>
            </a:r>
            <a:r>
              <a:rPr lang="en-US" altLang="zh-CN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求真 </a:t>
            </a:r>
            <a:r>
              <a:rPr lang="en-US" altLang="zh-CN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 </a:t>
            </a:r>
            <a:r>
              <a:rPr lang="zh-CN" altLang="en-US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砺学 </a:t>
            </a:r>
            <a:r>
              <a:rPr lang="en-US" altLang="zh-CN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笃行</a:t>
            </a:r>
            <a:endParaRPr lang="zh-CN" altLang="en-US" sz="1200" b="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p:transition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oleObject" Target="file:///F:\xidian\2015&#22791;&#35838;\C&#35821;&#35328;\C-Repositories\Garage_mfc\Garage_dialog\GarageDoorState.vsd\Drawing\~BaseState\&#27700;&#24179;&#25552;&#31034;&#26694;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emf"/><Relationship Id="rId4" Type="http://schemas.openxmlformats.org/officeDocument/2006/relationships/oleObject" Target="file:///F:\xidian\2015&#22791;&#35838;\C&#35821;&#35328;\C-Repositories\Garage_mfc\Garage_dialog\GarageDoorState.vsd\Drawing\~BaseState\&#30697;&#24418;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928670"/>
            <a:ext cx="8534182" cy="27883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C</a:t>
            </a:r>
            <a:r>
              <a:rPr lang="zh-CN" altLang="en-US" sz="2800" dirty="0" smtClean="0"/>
              <a:t>语言课程设计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dirty="0" smtClean="0"/>
              <a:t>状态和状态机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States and State Machines</a:t>
            </a:r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2699792" y="4725143"/>
            <a:ext cx="4032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          段</a:t>
            </a:r>
            <a:r>
              <a:rPr lang="zh-CN" altLang="en-US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江</a:t>
            </a:r>
            <a:r>
              <a:rPr lang="zh-CN" altLang="en-US" sz="24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涛</a:t>
            </a:r>
            <a:endParaRPr lang="en-US" altLang="zh-CN" sz="2400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jtduan@mail.xidian.edu.cn</a:t>
            </a:r>
            <a:endParaRPr lang="zh-CN" altLang="en-US" sz="24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状态机程序设计示例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136904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States in a Garage Door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07639"/>
            <a:ext cx="29622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05064"/>
            <a:ext cx="29718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标注 3"/>
          <p:cNvSpPr/>
          <p:nvPr/>
        </p:nvSpPr>
        <p:spPr>
          <a:xfrm>
            <a:off x="2843808" y="2827039"/>
            <a:ext cx="1418692" cy="432048"/>
          </a:xfrm>
          <a:prstGeom prst="wedgeRectCallout">
            <a:avLst>
              <a:gd name="adj1" fmla="val 82511"/>
              <a:gd name="adj2" fmla="val 105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4262500" y="5445224"/>
            <a:ext cx="1418692" cy="432048"/>
          </a:xfrm>
          <a:prstGeom prst="wedgeRectCallout">
            <a:avLst>
              <a:gd name="adj1" fmla="val -98455"/>
              <a:gd name="adj2" fmla="val 73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31352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状态机程序设计示例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136904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States in a Garage Door</a:t>
            </a:r>
            <a:endParaRPr lang="zh-CN" altLang="en-US" sz="2400" dirty="0"/>
          </a:p>
        </p:txBody>
      </p:sp>
      <p:sp>
        <p:nvSpPr>
          <p:cNvPr id="4" name="矩形标注 3"/>
          <p:cNvSpPr/>
          <p:nvPr/>
        </p:nvSpPr>
        <p:spPr>
          <a:xfrm>
            <a:off x="2699792" y="2827039"/>
            <a:ext cx="1562708" cy="432048"/>
          </a:xfrm>
          <a:prstGeom prst="wedgeRectCallout">
            <a:avLst>
              <a:gd name="adj1" fmla="val 82511"/>
              <a:gd name="adj2" fmla="val 105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4262500" y="5445224"/>
            <a:ext cx="1418692" cy="432048"/>
          </a:xfrm>
          <a:prstGeom prst="wedgeRectCallout">
            <a:avLst>
              <a:gd name="adj1" fmla="val -98455"/>
              <a:gd name="adj2" fmla="val 73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083" y="2243907"/>
            <a:ext cx="322897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5" y="3861048"/>
            <a:ext cx="32004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02480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在程序中描述状态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242784"/>
            <a:ext cx="3096344" cy="21698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GarageLib.h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#</a:t>
            </a:r>
            <a:r>
              <a:rPr lang="en-US" altLang="zh-CN" dirty="0"/>
              <a:t>define </a:t>
            </a:r>
            <a:r>
              <a:rPr lang="en-US" altLang="zh-CN" dirty="0" err="1"/>
              <a:t>DoorClosed</a:t>
            </a:r>
            <a:r>
              <a:rPr lang="en-US" altLang="zh-CN" dirty="0"/>
              <a:t> </a:t>
            </a:r>
            <a:r>
              <a:rPr lang="en-US" altLang="zh-CN" dirty="0" smtClean="0"/>
              <a:t>  1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DoorOpening</a:t>
            </a:r>
            <a:r>
              <a:rPr lang="en-US" altLang="zh-CN" dirty="0"/>
              <a:t> 2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DoorOpen</a:t>
            </a:r>
            <a:r>
              <a:rPr lang="en-US" altLang="zh-CN" dirty="0"/>
              <a:t> </a:t>
            </a:r>
            <a:r>
              <a:rPr lang="en-US" altLang="zh-CN" dirty="0" smtClean="0"/>
              <a:t>     3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DoorClosing</a:t>
            </a:r>
            <a:r>
              <a:rPr lang="en-US" altLang="zh-CN" dirty="0"/>
              <a:t> </a:t>
            </a:r>
            <a:r>
              <a:rPr lang="en-US" altLang="zh-CN" dirty="0" smtClean="0"/>
              <a:t>  4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1242040"/>
            <a:ext cx="5616624" cy="53553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garage.c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#include "</a:t>
            </a:r>
            <a:r>
              <a:rPr lang="en-US" altLang="zh-CN" dirty="0" err="1" smtClean="0"/>
              <a:t>GarageLib.h</a:t>
            </a:r>
            <a:r>
              <a:rPr lang="en-US" altLang="zh-CN" dirty="0" smtClean="0"/>
              <a:t>“</a:t>
            </a:r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每隔一定时间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如，</a:t>
            </a:r>
            <a:r>
              <a:rPr lang="en-US" altLang="zh-CN" dirty="0" smtClean="0"/>
              <a:t>200ms)</a:t>
            </a:r>
            <a:r>
              <a:rPr lang="zh-CN" altLang="en-US" dirty="0" smtClean="0"/>
              <a:t>被调用一次，采集系统的运行状态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IsGarageRunning</a:t>
            </a:r>
            <a:r>
              <a:rPr lang="en-US" altLang="zh-CN" dirty="0" smtClean="0"/>
              <a:t>()) </a:t>
            </a:r>
            <a:r>
              <a:rPr lang="zh-CN" altLang="en-US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DoorClosed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(state); 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StateDoorOpening</a:t>
            </a:r>
            <a:r>
              <a:rPr lang="en-US" altLang="zh-CN" dirty="0" smtClean="0"/>
              <a:t>(state);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StateDoorClosing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</a:t>
            </a:r>
            <a:r>
              <a:rPr lang="en-US" altLang="zh-CN" dirty="0" smtClean="0"/>
              <a:t>: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en-US" altLang="zh-CN" dirty="0" err="1" smtClean="0"/>
              <a:t>StateDoorOpen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}</a:t>
            </a:r>
            <a:endParaRPr lang="en-US" altLang="zh-CN" dirty="0"/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447480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状态函数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04048" y="1242040"/>
            <a:ext cx="3600400" cy="3000821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*state)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指针类型的状态参数，是地址传递，即“双向”传递。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使得在函数中由于发生某种事件</a:t>
            </a:r>
            <a:r>
              <a:rPr lang="en-US" altLang="zh-CN" dirty="0" smtClean="0"/>
              <a:t>(Event)</a:t>
            </a:r>
            <a:r>
              <a:rPr lang="zh-CN" altLang="en-US" dirty="0" smtClean="0"/>
              <a:t>或</a:t>
            </a:r>
            <a:r>
              <a:rPr lang="zh-CN" altLang="en-US" kern="0" dirty="0" smtClean="0">
                <a:latin typeface="Times New Roman" pitchFamily="18" charset="0"/>
              </a:rPr>
              <a:t>转换</a:t>
            </a:r>
            <a:r>
              <a:rPr lang="en-US" altLang="zh-CN" kern="0" dirty="0" smtClean="0">
                <a:latin typeface="Times New Roman" pitchFamily="18" charset="0"/>
              </a:rPr>
              <a:t>(Transition)</a:t>
            </a:r>
            <a:r>
              <a:rPr lang="zh-CN" altLang="en-US" kern="0" dirty="0" smtClean="0">
                <a:latin typeface="Times New Roman" pitchFamily="18" charset="0"/>
              </a:rPr>
              <a:t>而引起的状态改变，反映到函数外，即改变实参的值。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504" y="1242040"/>
            <a:ext cx="4752528" cy="493981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#</a:t>
            </a:r>
            <a:r>
              <a:rPr lang="en-US" altLang="zh-CN" dirty="0"/>
              <a:t>include "</a:t>
            </a:r>
            <a:r>
              <a:rPr lang="en-US" altLang="zh-CN" dirty="0" err="1" smtClean="0"/>
              <a:t>GarageLib.h</a:t>
            </a:r>
            <a:r>
              <a:rPr lang="en-US" altLang="zh-CN" dirty="0" smtClean="0"/>
              <a:t>“</a:t>
            </a:r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每隔一定时间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如，</a:t>
            </a:r>
            <a:r>
              <a:rPr lang="en-US" altLang="zh-CN" dirty="0"/>
              <a:t>1</a:t>
            </a:r>
            <a:r>
              <a:rPr lang="en-US" altLang="zh-CN" dirty="0" smtClean="0"/>
              <a:t>00ms)</a:t>
            </a:r>
            <a:r>
              <a:rPr lang="zh-CN" altLang="en-US" dirty="0" smtClean="0"/>
              <a:t>被调用一次，</a:t>
            </a:r>
            <a:endParaRPr lang="en-US" altLang="zh-CN" dirty="0" smtClean="0"/>
          </a:p>
          <a:p>
            <a:r>
              <a:rPr lang="zh-CN" altLang="en-US" dirty="0" smtClean="0"/>
              <a:t>采集系统的运行状态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IsGarageRunning</a:t>
            </a:r>
            <a:r>
              <a:rPr lang="en-US" altLang="zh-CN" dirty="0" smtClean="0"/>
              <a:t>()) </a:t>
            </a:r>
            <a:r>
              <a:rPr lang="zh-CN" altLang="en-US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DoorClosed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(state); 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StateDoorOpening</a:t>
            </a:r>
            <a:r>
              <a:rPr lang="en-US" altLang="zh-CN" dirty="0" smtClean="0"/>
              <a:t>(state);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StateDoorClosing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</a:t>
            </a:r>
            <a:r>
              <a:rPr lang="en-US" altLang="zh-CN" dirty="0" smtClean="0"/>
              <a:t>: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en-US" altLang="zh-CN" dirty="0" err="1" smtClean="0"/>
              <a:t>StateDoorOpen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}</a:t>
            </a:r>
            <a:endParaRPr lang="en-US" altLang="zh-CN" dirty="0"/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699957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691045"/>
            <a:ext cx="5119381" cy="444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zh-CN" altLang="en-US" dirty="0"/>
              <a:t> </a:t>
            </a:r>
            <a:r>
              <a:rPr lang="en-US" altLang="zh-CN" dirty="0" smtClean="0"/>
              <a:t>state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2204864"/>
            <a:ext cx="4608512" cy="341632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StateDoorClosed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if (</a:t>
            </a:r>
            <a:r>
              <a:rPr lang="en-US" altLang="zh-CN" dirty="0" err="1" smtClean="0"/>
              <a:t>WasButtonPressed</a:t>
            </a:r>
            <a:r>
              <a:rPr lang="en-US" altLang="zh-CN" dirty="0" smtClean="0"/>
              <a:t>() )  </a:t>
            </a:r>
            <a:r>
              <a:rPr lang="en-US" altLang="zh-CN" dirty="0" smtClean="0">
                <a:solidFill>
                  <a:schemeClr val="tx2"/>
                </a:solidFill>
              </a:rPr>
              <a:t>// Event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SetMotorPower</a:t>
            </a:r>
            <a:r>
              <a:rPr lang="en-US" altLang="zh-CN" dirty="0" smtClean="0"/>
              <a:t>(1);  </a:t>
            </a:r>
            <a:r>
              <a:rPr lang="en-US" altLang="zh-CN" dirty="0" smtClean="0">
                <a:solidFill>
                  <a:schemeClr val="tx2"/>
                </a:solidFill>
              </a:rPr>
              <a:t>// Transition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*</a:t>
            </a:r>
            <a:r>
              <a:rPr lang="en-US" altLang="zh-CN" dirty="0"/>
              <a:t>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83346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070" y="1629306"/>
            <a:ext cx="6402869" cy="45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en-US" altLang="zh-CN" dirty="0" err="1" smtClean="0">
                <a:sym typeface="Wingdings" panose="05000000000000000000" pitchFamily="2" charset="2"/>
              </a:rPr>
              <a:t>DoorOpening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en-US" altLang="zh-CN" dirty="0" smtClean="0"/>
              <a:t>state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2204864"/>
            <a:ext cx="4608512" cy="341632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StateDoorClosed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if (</a:t>
            </a:r>
            <a:r>
              <a:rPr lang="en-US" altLang="zh-CN" dirty="0" err="1" smtClean="0"/>
              <a:t>WasButtonPressed</a:t>
            </a:r>
            <a:r>
              <a:rPr lang="en-US" altLang="zh-CN" dirty="0" smtClean="0"/>
              <a:t>() )  </a:t>
            </a:r>
            <a:r>
              <a:rPr lang="en-US" altLang="zh-CN" dirty="0" smtClean="0">
                <a:solidFill>
                  <a:schemeClr val="tx2"/>
                </a:solidFill>
              </a:rPr>
              <a:t>// Event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SetMotorPower</a:t>
            </a:r>
            <a:r>
              <a:rPr lang="en-US" altLang="zh-CN" dirty="0" smtClean="0"/>
              <a:t>(1);  </a:t>
            </a:r>
            <a:r>
              <a:rPr lang="en-US" altLang="zh-CN" dirty="0" smtClean="0">
                <a:solidFill>
                  <a:schemeClr val="tx2"/>
                </a:solidFill>
              </a:rPr>
              <a:t>// Transition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*</a:t>
            </a:r>
            <a:r>
              <a:rPr lang="en-US" altLang="zh-CN" dirty="0"/>
              <a:t>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06206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en-US" altLang="zh-CN" dirty="0" err="1" smtClean="0">
                <a:sym typeface="Wingdings" panose="05000000000000000000" pitchFamily="2" charset="2"/>
              </a:rPr>
              <a:t>DoorOpening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en-US" altLang="zh-CN" dirty="0" smtClean="0"/>
              <a:t>state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844824"/>
            <a:ext cx="4608512" cy="341632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StateDoorClosed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if (</a:t>
            </a:r>
            <a:r>
              <a:rPr lang="en-US" altLang="zh-CN" dirty="0" err="1" smtClean="0"/>
              <a:t>WasButtonPressed</a:t>
            </a:r>
            <a:r>
              <a:rPr lang="en-US" altLang="zh-CN" dirty="0" smtClean="0"/>
              <a:t>() )  </a:t>
            </a:r>
            <a:r>
              <a:rPr lang="en-US" altLang="zh-CN" dirty="0" smtClean="0">
                <a:solidFill>
                  <a:schemeClr val="tx2"/>
                </a:solidFill>
              </a:rPr>
              <a:t>// Event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SetMotorPower</a:t>
            </a:r>
            <a:r>
              <a:rPr lang="en-US" altLang="zh-CN" dirty="0" smtClean="0"/>
              <a:t>(1);  </a:t>
            </a:r>
            <a:r>
              <a:rPr lang="en-US" altLang="zh-CN" dirty="0" smtClean="0">
                <a:solidFill>
                  <a:schemeClr val="tx2"/>
                </a:solidFill>
              </a:rPr>
              <a:t>// Transition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*</a:t>
            </a:r>
            <a:r>
              <a:rPr lang="en-US" altLang="zh-CN" dirty="0"/>
              <a:t>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04864"/>
            <a:ext cx="3672781" cy="207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773579"/>
              </p:ext>
            </p:extLst>
          </p:nvPr>
        </p:nvGraphicFramePr>
        <p:xfrm>
          <a:off x="4879943" y="2696344"/>
          <a:ext cx="2068321" cy="516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Visio" r:id="rId4" imgW="1830313" imgH="456553" progId="Visio.Drawing.11">
                  <p:link updateAutomatic="1"/>
                </p:oleObj>
              </mc:Choice>
              <mc:Fallback>
                <p:oleObj name="Visio" r:id="rId4" imgW="1830313" imgH="456553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9943" y="2696344"/>
                        <a:ext cx="2068321" cy="516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48064" y="4653136"/>
            <a:ext cx="3744416" cy="70788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事件</a:t>
            </a:r>
            <a:r>
              <a:rPr lang="en-US" altLang="zh-CN" sz="2000" dirty="0" smtClean="0"/>
              <a:t>(Event)</a:t>
            </a:r>
            <a:r>
              <a:rPr lang="zh-CN" altLang="en-US" sz="2000" dirty="0" smtClean="0"/>
              <a:t>，转换</a:t>
            </a:r>
            <a:r>
              <a:rPr lang="en-US" altLang="zh-CN" sz="2000" dirty="0" smtClean="0"/>
              <a:t>(Transition)</a:t>
            </a:r>
          </a:p>
          <a:p>
            <a:r>
              <a:rPr lang="zh-CN" altLang="en-US" sz="2000" dirty="0" smtClean="0"/>
              <a:t>导致状态的改变。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777060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定期采集系统的运行状态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44008" y="1829430"/>
            <a:ext cx="4320480" cy="3831818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2"/>
                </a:solidFill>
              </a:rPr>
              <a:t>State Function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StateDoorClosed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if (</a:t>
            </a:r>
            <a:r>
              <a:rPr lang="en-US" altLang="zh-CN" dirty="0" err="1" smtClean="0"/>
              <a:t>WasButtonPressed</a:t>
            </a:r>
            <a:r>
              <a:rPr lang="en-US" altLang="zh-CN" dirty="0" smtClean="0"/>
              <a:t>() )  </a:t>
            </a:r>
            <a:r>
              <a:rPr lang="en-US" altLang="zh-CN" dirty="0" smtClean="0">
                <a:solidFill>
                  <a:schemeClr val="tx2"/>
                </a:solidFill>
              </a:rPr>
              <a:t>// Event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SetMotorPower</a:t>
            </a:r>
            <a:r>
              <a:rPr lang="en-US" altLang="zh-CN" dirty="0" smtClean="0"/>
              <a:t>(1);  </a:t>
            </a:r>
            <a:r>
              <a:rPr lang="en-US" altLang="zh-CN" dirty="0" smtClean="0">
                <a:solidFill>
                  <a:schemeClr val="tx2"/>
                </a:solidFill>
              </a:rPr>
              <a:t>// Transition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*</a:t>
            </a:r>
            <a:r>
              <a:rPr lang="en-US" altLang="zh-CN" dirty="0"/>
              <a:t>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1818397"/>
            <a:ext cx="4248472" cy="355481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Control  Loop</a:t>
            </a:r>
          </a:p>
          <a:p>
            <a:r>
              <a:rPr lang="en-US" altLang="zh-CN" dirty="0" smtClean="0">
                <a:solidFill>
                  <a:schemeClr val="accent4"/>
                </a:solidFill>
              </a:rPr>
              <a:t>// </a:t>
            </a:r>
            <a:r>
              <a:rPr lang="zh-CN" altLang="en-US" dirty="0" smtClean="0">
                <a:solidFill>
                  <a:schemeClr val="accent4"/>
                </a:solidFill>
              </a:rPr>
              <a:t>每隔一定时间</a:t>
            </a:r>
            <a:r>
              <a:rPr lang="en-US" altLang="zh-CN" dirty="0" smtClean="0">
                <a:solidFill>
                  <a:schemeClr val="accent4"/>
                </a:solidFill>
              </a:rPr>
              <a:t>(</a:t>
            </a:r>
            <a:r>
              <a:rPr lang="zh-CN" altLang="en-US" dirty="0" smtClean="0">
                <a:solidFill>
                  <a:schemeClr val="accent4"/>
                </a:solidFill>
              </a:rPr>
              <a:t>如，</a:t>
            </a:r>
            <a:r>
              <a:rPr lang="en-US" altLang="zh-CN" dirty="0">
                <a:solidFill>
                  <a:schemeClr val="accent4"/>
                </a:solidFill>
              </a:rPr>
              <a:t>1</a:t>
            </a:r>
            <a:r>
              <a:rPr lang="en-US" altLang="zh-CN" dirty="0" smtClean="0">
                <a:solidFill>
                  <a:schemeClr val="accent4"/>
                </a:solidFill>
              </a:rPr>
              <a:t>00ms)</a:t>
            </a:r>
            <a:r>
              <a:rPr lang="zh-CN" altLang="en-US" dirty="0" smtClean="0">
                <a:solidFill>
                  <a:schemeClr val="accent4"/>
                </a:solidFill>
              </a:rPr>
              <a:t>被调用一次，</a:t>
            </a:r>
            <a:endParaRPr lang="en-US" altLang="zh-CN" dirty="0" smtClean="0">
              <a:solidFill>
                <a:schemeClr val="accent4"/>
              </a:solidFill>
            </a:endParaRPr>
          </a:p>
          <a:p>
            <a:r>
              <a:rPr lang="zh-CN" altLang="en-US" dirty="0" smtClean="0">
                <a:solidFill>
                  <a:schemeClr val="accent4"/>
                </a:solidFill>
              </a:rPr>
              <a:t>采集系统的运行状态</a:t>
            </a:r>
            <a:endParaRPr lang="en-US" altLang="zh-CN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IsGarageRunning</a:t>
            </a:r>
            <a:r>
              <a:rPr lang="en-US" altLang="zh-CN" dirty="0" smtClean="0"/>
              <a:t>()) </a:t>
            </a:r>
            <a:r>
              <a:rPr lang="zh-CN" altLang="en-US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DoorClosed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(state);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break;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}</a:t>
            </a:r>
            <a:endParaRPr lang="en-US" altLang="zh-CN" dirty="0"/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35103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zh-CN" altLang="en-US" dirty="0"/>
              <a:t>车库</a:t>
            </a:r>
            <a:r>
              <a:rPr lang="zh-CN" altLang="en-US" dirty="0" smtClean="0"/>
              <a:t>门状态机图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00213"/>
            <a:ext cx="6803327" cy="3240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448600"/>
              </p:ext>
            </p:extLst>
          </p:nvPr>
        </p:nvGraphicFramePr>
        <p:xfrm>
          <a:off x="942975" y="5229200"/>
          <a:ext cx="5735642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" name="Visio" r:id="rId4" imgW="4370097" imgH="877953" progId="Visio.Drawing.11">
                  <p:link updateAutomatic="1"/>
                </p:oleObj>
              </mc:Choice>
              <mc:Fallback>
                <p:oleObj name="Visio" r:id="rId4" imgW="4370097" imgH="877953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2975" y="5229200"/>
                        <a:ext cx="5735642" cy="1152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878364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8612188" cy="998538"/>
          </a:xfrm>
        </p:spPr>
        <p:txBody>
          <a:bodyPr/>
          <a:lstStyle/>
          <a:p>
            <a:r>
              <a:rPr lang="zh-CN" altLang="en-US" sz="3200" dirty="0">
                <a:solidFill>
                  <a:schemeClr val="bg1"/>
                </a:solidFill>
              </a:rPr>
              <a:t>车库</a:t>
            </a:r>
            <a:r>
              <a:rPr lang="zh-CN" altLang="en-US" sz="3200" dirty="0" smtClean="0">
                <a:solidFill>
                  <a:schemeClr val="bg1"/>
                </a:solidFill>
              </a:rPr>
              <a:t>门状态机图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38" y="888454"/>
            <a:ext cx="878205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8700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32656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</a:t>
            </a:r>
            <a:r>
              <a:rPr lang="en-US" altLang="zh-CN" dirty="0" smtClean="0"/>
              <a:t>--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9058"/>
            <a:ext cx="8640638" cy="208793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B050"/>
                </a:solidFill>
              </a:rPr>
              <a:t>红绿灯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2400" dirty="0"/>
              <a:t>            红绿灯运作的原理相当简单，从一开始绿灯，经过一段时间后，将变为黄灯， 再隔一会儿，就会变成红灯，如此不断反覆。</a:t>
            </a:r>
          </a:p>
        </p:txBody>
      </p:sp>
      <p:pic>
        <p:nvPicPr>
          <p:cNvPr id="4" name="Picture 4" descr="3LM@~%CM}{@KJK(HB(J9X]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819400"/>
            <a:ext cx="45720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65832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8612188" cy="998538"/>
          </a:xfrm>
        </p:spPr>
        <p:txBody>
          <a:bodyPr/>
          <a:lstStyle/>
          <a:p>
            <a:r>
              <a:rPr lang="en-US" altLang="zh-CN" sz="3200" dirty="0" err="1" smtClean="0">
                <a:solidFill>
                  <a:schemeClr val="bg1"/>
                </a:solidFill>
              </a:rPr>
              <a:t>DoorClosing</a:t>
            </a:r>
            <a:r>
              <a:rPr lang="en-US" altLang="zh-CN" sz="32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DoorOpening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40768"/>
            <a:ext cx="6402868" cy="45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31304"/>
            <a:ext cx="2733675" cy="373380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72108791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404664"/>
            <a:ext cx="8612188" cy="998538"/>
          </a:xfrm>
        </p:spPr>
        <p:txBody>
          <a:bodyPr/>
          <a:lstStyle/>
          <a:p>
            <a:r>
              <a:rPr lang="en-US" altLang="zh-CN" dirty="0" smtClean="0"/>
              <a:t>Microsoft Visual Studio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4528"/>
            <a:ext cx="9144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68838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404664"/>
            <a:ext cx="8612188" cy="998538"/>
          </a:xfrm>
        </p:spPr>
        <p:txBody>
          <a:bodyPr/>
          <a:lstStyle/>
          <a:p>
            <a:r>
              <a:rPr lang="en-US" altLang="zh-CN" dirty="0" smtClean="0"/>
              <a:t>Microsoft Visual Studio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75938" y="1484784"/>
            <a:ext cx="42285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解决</a:t>
            </a:r>
            <a:r>
              <a:rPr lang="zh-CN" altLang="en-US" dirty="0" smtClean="0"/>
              <a:t>方案文件：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Garage_mfc.sln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两</a:t>
            </a:r>
            <a:r>
              <a:rPr lang="zh-CN" altLang="en-US" dirty="0" smtClean="0"/>
              <a:t>个项目</a:t>
            </a:r>
            <a:r>
              <a:rPr lang="en-US" altLang="zh-CN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Garage_dialog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车库门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GarageLib.h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库函数说明</a:t>
            </a:r>
            <a:r>
              <a:rPr lang="en-US" altLang="zh-CN" dirty="0" smtClean="0"/>
              <a:t>garage.cpp </a:t>
            </a:r>
            <a:r>
              <a:rPr lang="zh-CN" altLang="en-US" dirty="0" smtClean="0"/>
              <a:t>状态机代码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Elevator_dialog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电梯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ElevatorLib.h</a:t>
            </a:r>
            <a:r>
              <a:rPr lang="zh-CN" altLang="en-US" dirty="0" smtClean="0"/>
              <a:t>库函数说明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elevator.cpp</a:t>
            </a:r>
            <a:r>
              <a:rPr lang="zh-CN" altLang="en-US" dirty="0" smtClean="0"/>
              <a:t>状态机代码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262890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4608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404664"/>
            <a:ext cx="8612188" cy="998538"/>
          </a:xfrm>
        </p:spPr>
        <p:txBody>
          <a:bodyPr/>
          <a:lstStyle/>
          <a:p>
            <a:r>
              <a:rPr lang="en-US" altLang="zh-CN" dirty="0" smtClean="0"/>
              <a:t>Microsoft Visual Studio</a:t>
            </a:r>
            <a:endParaRPr lang="zh-CN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08" y="1234777"/>
            <a:ext cx="262890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411188"/>
            <a:ext cx="357505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280120"/>
            <a:ext cx="42195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09339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16632"/>
            <a:ext cx="5205628" cy="669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2736304" cy="1224136"/>
          </a:xfrm>
        </p:spPr>
        <p:txBody>
          <a:bodyPr/>
          <a:lstStyle/>
          <a:p>
            <a:pPr algn="l"/>
            <a:r>
              <a:rPr lang="zh-CN" altLang="en-US" sz="2800" dirty="0" smtClean="0"/>
              <a:t>三层电梯状态机仿真程序</a:t>
            </a:r>
            <a:endParaRPr lang="zh-CN" altLang="en-US" sz="2800" dirty="0"/>
          </a:p>
        </p:txBody>
      </p:sp>
      <p:sp>
        <p:nvSpPr>
          <p:cNvPr id="3" name="圆角矩形标注 2"/>
          <p:cNvSpPr/>
          <p:nvPr/>
        </p:nvSpPr>
        <p:spPr>
          <a:xfrm>
            <a:off x="7812360" y="2924944"/>
            <a:ext cx="1245213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Call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932040" y="3532022"/>
            <a:ext cx="1872208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Panel Floor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860032" y="4293096"/>
            <a:ext cx="1872208" cy="432048"/>
          </a:xfrm>
          <a:prstGeom prst="wedgeRoundRectCallout">
            <a:avLst>
              <a:gd name="adj1" fmla="val -57716"/>
              <a:gd name="adj2" fmla="val 1348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Close Door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1890824" y="4509120"/>
            <a:ext cx="1872208" cy="432048"/>
          </a:xfrm>
          <a:prstGeom prst="wedgeRoundRectCallout">
            <a:avLst>
              <a:gd name="adj1" fmla="val 55620"/>
              <a:gd name="adj2" fmla="val 1402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Open Door </a:t>
            </a:r>
            <a:r>
              <a:rPr lang="en-US" altLang="zh-CN" dirty="0" smtClean="0">
                <a:solidFill>
                  <a:schemeClr val="tx1"/>
                </a:solidFill>
              </a:rPr>
              <a:t>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2348880"/>
            <a:ext cx="288032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运行编译好的执行文件，观察仿真效果。</a:t>
            </a:r>
            <a:endParaRPr lang="en-US" altLang="zh-CN" dirty="0" smtClean="0"/>
          </a:p>
          <a:p>
            <a:r>
              <a:rPr lang="en-US" altLang="zh-CN" dirty="0" smtClean="0"/>
              <a:t>Elevator_dialog.exe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56748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09441"/>
            <a:ext cx="3750731" cy="253152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/>
              <a:t>up</a:t>
            </a:r>
            <a:r>
              <a:rPr lang="zh-CN" altLang="en-US" dirty="0"/>
              <a:t>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/>
              <a:t>down</a:t>
            </a:r>
            <a:r>
              <a:rPr lang="zh-CN" altLang="en-US" dirty="0"/>
              <a:t>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3645024"/>
            <a:ext cx="8712968" cy="286232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Idle</a:t>
            </a:r>
            <a:r>
              <a:rPr lang="zh-CN" altLang="en-US" sz="2000" b="1" dirty="0">
                <a:solidFill>
                  <a:srgbClr val="FF0000"/>
                </a:solidFill>
              </a:rPr>
              <a:t>状态，电梯停止在某楼层，门是关闭的，处于静止状态，等待相关事件的发生，从而转换到下一个状态。</a:t>
            </a:r>
          </a:p>
          <a:p>
            <a:r>
              <a:rPr lang="en-US" altLang="zh-CN" sz="2000" b="1" dirty="0"/>
              <a:t>(S1)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/>
              <a:t>事件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</a:t>
            </a:r>
            <a:r>
              <a:rPr lang="zh-CN" altLang="en-US" sz="2000" b="1" dirty="0" smtClean="0"/>
              <a:t>静态</a:t>
            </a:r>
            <a:r>
              <a:rPr lang="zh-CN" altLang="en-US" sz="2000" b="1" dirty="0"/>
              <a:t>检测，</a:t>
            </a:r>
            <a:r>
              <a:rPr lang="en-US" altLang="zh-CN" sz="2000" b="1" dirty="0" err="1"/>
              <a:t>bool</a:t>
            </a:r>
            <a:r>
              <a:rPr lang="en-US" altLang="zh-CN" sz="2000" b="1" dirty="0"/>
              <a:t> up; </a:t>
            </a:r>
            <a:r>
              <a:rPr lang="zh-CN" altLang="en-US" sz="2000" b="1" dirty="0"/>
              <a:t>目标楼层</a:t>
            </a:r>
            <a:r>
              <a:rPr lang="en-US" altLang="zh-CN" sz="2000" b="1" dirty="0"/>
              <a:t>=</a:t>
            </a:r>
            <a:r>
              <a:rPr lang="en-US" altLang="zh-CN" sz="2000" b="1" dirty="0" err="1"/>
              <a:t>IdleWhatFloorToGoTo</a:t>
            </a:r>
            <a:r>
              <a:rPr lang="en-US" altLang="zh-CN" sz="2000" b="1" dirty="0"/>
              <a:t>(&amp;up);</a:t>
            </a:r>
            <a:endParaRPr lang="zh-CN" altLang="en-US" sz="2000" b="1" dirty="0"/>
          </a:p>
          <a:p>
            <a:r>
              <a:rPr lang="zh-CN" altLang="en-US" sz="2000" b="1" dirty="0"/>
              <a:t>     </a:t>
            </a:r>
            <a:r>
              <a:rPr lang="zh-CN" altLang="en-US" sz="2000" b="1" dirty="0" smtClean="0"/>
              <a:t>   关闭</a:t>
            </a:r>
            <a:r>
              <a:rPr lang="zh-CN" altLang="en-US" sz="2000" b="1" dirty="0"/>
              <a:t>本层门外</a:t>
            </a:r>
            <a:r>
              <a:rPr lang="en-US" altLang="zh-CN" sz="2000" b="1" dirty="0"/>
              <a:t>up</a:t>
            </a:r>
            <a:r>
              <a:rPr lang="zh-CN" altLang="en-US" sz="2000" b="1" dirty="0"/>
              <a:t>按钮，</a:t>
            </a:r>
            <a:r>
              <a:rPr lang="en-US" altLang="zh-CN" sz="2000" b="1" dirty="0" err="1"/>
              <a:t>SetCallLight</a:t>
            </a:r>
            <a:r>
              <a:rPr lang="en-US" altLang="zh-CN" sz="2000" b="1" dirty="0"/>
              <a:t>(); </a:t>
            </a:r>
            <a:r>
              <a:rPr lang="zh-CN" altLang="en-US" sz="2000" b="1" dirty="0"/>
              <a:t>即消费门外</a:t>
            </a:r>
            <a:r>
              <a:rPr lang="en-US" altLang="zh-CN" sz="2000" b="1" dirty="0"/>
              <a:t>up</a:t>
            </a:r>
            <a:r>
              <a:rPr lang="zh-CN" altLang="en-US" sz="2000" b="1" dirty="0"/>
              <a:t>按钮，防止下一周期重复处理此按钮行为。</a:t>
            </a:r>
          </a:p>
          <a:p>
            <a:r>
              <a:rPr lang="en-US" altLang="zh-CN" sz="2000" b="1" dirty="0"/>
              <a:t>(S2) </a:t>
            </a:r>
            <a:r>
              <a:rPr lang="zh-CN" altLang="en-US" sz="2000" b="1" dirty="0"/>
              <a:t>同</a:t>
            </a:r>
            <a:r>
              <a:rPr lang="en-US" altLang="zh-CN" sz="2000" b="1" dirty="0"/>
              <a:t>(S1)</a:t>
            </a:r>
            <a:r>
              <a:rPr lang="zh-CN" altLang="en-US" sz="2000" b="1" dirty="0"/>
              <a:t>，消费门外</a:t>
            </a:r>
            <a:r>
              <a:rPr lang="en-US" altLang="zh-CN" sz="2000" b="1" dirty="0"/>
              <a:t>down</a:t>
            </a:r>
            <a:r>
              <a:rPr lang="zh-CN" altLang="en-US" sz="2000" b="1" dirty="0"/>
              <a:t>按钮。</a:t>
            </a:r>
          </a:p>
          <a:p>
            <a:r>
              <a:rPr lang="zh-CN" altLang="en-US" sz="2000" b="1" dirty="0"/>
              <a:t>     </a:t>
            </a:r>
            <a:r>
              <a:rPr lang="zh-CN" altLang="en-US" sz="2000" b="1" dirty="0" smtClean="0"/>
              <a:t>   </a:t>
            </a:r>
            <a:r>
              <a:rPr lang="en-US" altLang="zh-CN" sz="2000" b="1" dirty="0" smtClean="0"/>
              <a:t>1</a:t>
            </a:r>
            <a:r>
              <a:rPr lang="zh-CN" altLang="en-US" sz="2000" b="1" dirty="0"/>
              <a:t>层以上，一定时间无动作，自动下降到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楼。</a:t>
            </a:r>
            <a:r>
              <a:rPr lang="en-US" altLang="zh-CN" sz="2000" b="1" dirty="0"/>
              <a:t>AutoTo1Floor();[</a:t>
            </a:r>
            <a:r>
              <a:rPr lang="zh-CN" altLang="en-US" sz="2000" b="1" dirty="0"/>
              <a:t>其它状态，取消此功能，</a:t>
            </a:r>
            <a:r>
              <a:rPr lang="en-US" altLang="zh-CN" sz="2000" b="1" dirty="0"/>
              <a:t>CancelTo1Floor</a:t>
            </a:r>
            <a:r>
              <a:rPr lang="en-US" altLang="zh-CN" sz="2000" b="1" dirty="0" smtClean="0"/>
              <a:t>()]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427"/>
            <a:ext cx="4962237" cy="297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474448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2080" y="764704"/>
            <a:ext cx="3750731" cy="253152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/>
              <a:t>up</a:t>
            </a:r>
            <a:r>
              <a:rPr lang="zh-CN" altLang="en-US" dirty="0"/>
              <a:t>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/>
              <a:t>down</a:t>
            </a:r>
            <a:r>
              <a:rPr lang="zh-CN" altLang="en-US" dirty="0"/>
              <a:t>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826783"/>
            <a:ext cx="8568952" cy="255454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Idle</a:t>
            </a:r>
            <a:r>
              <a:rPr lang="zh-CN" altLang="en-US" sz="2000" b="1" dirty="0">
                <a:solidFill>
                  <a:srgbClr val="FF0000"/>
                </a:solidFill>
              </a:rPr>
              <a:t>状态，电梯停止在某楼层，门是关闭的，处于静止状态，等待相关事件的发生，从而转换到下一个状态。</a:t>
            </a:r>
          </a:p>
          <a:p>
            <a:r>
              <a:rPr lang="en-US" altLang="zh-CN" sz="2000" b="1" dirty="0" smtClean="0"/>
              <a:t>(</a:t>
            </a:r>
            <a:r>
              <a:rPr lang="en-US" altLang="zh-CN" sz="2000" b="1" dirty="0"/>
              <a:t>S3)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/>
              <a:t>事件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开门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消费开门按钮</a:t>
            </a:r>
            <a:r>
              <a:rPr lang="en-US" altLang="zh-CN" sz="2000" b="1" dirty="0"/>
              <a:t>; </a:t>
            </a:r>
            <a:endParaRPr lang="zh-CN" altLang="en-US" sz="2000" b="1" dirty="0"/>
          </a:p>
          <a:p>
            <a:r>
              <a:rPr lang="zh-CN" altLang="en-US" sz="2000" b="1" dirty="0"/>
              <a:t>     </a:t>
            </a:r>
            <a:r>
              <a:rPr lang="zh-CN" altLang="en-US" sz="2000" b="1" dirty="0" smtClean="0"/>
              <a:t>  上升 </a:t>
            </a:r>
            <a:r>
              <a:rPr lang="en-US" altLang="zh-CN" sz="2000" b="1" dirty="0"/>
              <a:t>(up &amp;&amp; E4</a:t>
            </a:r>
            <a:r>
              <a:rPr lang="zh-CN" altLang="en-US" sz="2000" b="1" dirty="0"/>
              <a:t>事件</a:t>
            </a:r>
            <a:r>
              <a:rPr lang="en-US" altLang="zh-CN" sz="2000" b="1" dirty="0"/>
              <a:t>), </a:t>
            </a:r>
            <a:r>
              <a:rPr lang="zh-CN" altLang="en-US" sz="2000" b="1" dirty="0"/>
              <a:t>开门，消费门外</a:t>
            </a:r>
            <a:r>
              <a:rPr lang="en-US" altLang="zh-CN" sz="2000" b="1" dirty="0"/>
              <a:t>up</a:t>
            </a:r>
            <a:r>
              <a:rPr lang="zh-CN" altLang="en-US" sz="2000" b="1" dirty="0"/>
              <a:t>按钮</a:t>
            </a:r>
          </a:p>
          <a:p>
            <a:r>
              <a:rPr lang="zh-CN" altLang="en-US" sz="2000" b="1" dirty="0" smtClean="0"/>
              <a:t>       下降 </a:t>
            </a:r>
            <a:r>
              <a:rPr lang="en-US" altLang="zh-CN" sz="2000" b="1" dirty="0"/>
              <a:t>(!up &amp;&amp; E5</a:t>
            </a:r>
            <a:r>
              <a:rPr lang="zh-CN" altLang="en-US" sz="2000" b="1" dirty="0"/>
              <a:t>事件</a:t>
            </a:r>
            <a:r>
              <a:rPr lang="en-US" altLang="zh-CN" sz="2000" b="1" dirty="0"/>
              <a:t>), </a:t>
            </a:r>
            <a:r>
              <a:rPr lang="zh-CN" altLang="en-US" sz="2000" b="1" dirty="0"/>
              <a:t>开门，消费门外</a:t>
            </a:r>
            <a:r>
              <a:rPr lang="en-US" altLang="zh-CN" sz="2000" b="1" dirty="0"/>
              <a:t>down</a:t>
            </a:r>
            <a:r>
              <a:rPr lang="zh-CN" altLang="en-US" sz="2000" b="1" dirty="0"/>
              <a:t>按钮</a:t>
            </a:r>
          </a:p>
          <a:p>
            <a:r>
              <a:rPr lang="en-US" altLang="zh-CN" sz="2000" b="1" dirty="0"/>
              <a:t>(S4)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E2</a:t>
            </a:r>
            <a:r>
              <a:rPr lang="zh-CN" altLang="en-US" sz="2000" b="1" dirty="0"/>
              <a:t>事件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此时门应该是关闭的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因此仅读取关门灯，并关闭关门灯，即消费按键行为，防止下一周期重复处理该按钮的行为。</a:t>
            </a:r>
          </a:p>
          <a:p>
            <a:r>
              <a:rPr lang="zh-CN" altLang="en-US" sz="2000" b="1" dirty="0"/>
              <a:t>     </a:t>
            </a:r>
            <a:r>
              <a:rPr lang="en-US" altLang="zh-CN" sz="2000" b="1" dirty="0"/>
              <a:t>if(</a:t>
            </a:r>
            <a:r>
              <a:rPr lang="en-US" altLang="zh-CN" sz="2000" b="1" dirty="0" err="1"/>
              <a:t>GetCloseDoorLight</a:t>
            </a:r>
            <a:r>
              <a:rPr lang="en-US" altLang="zh-CN" sz="2000" b="1" dirty="0"/>
              <a:t>()) { </a:t>
            </a:r>
            <a:r>
              <a:rPr lang="en-US" altLang="zh-CN" sz="2000" b="1" dirty="0" err="1"/>
              <a:t>SetCloseDoorLight</a:t>
            </a:r>
            <a:r>
              <a:rPr lang="en-US" altLang="zh-CN" sz="2000" b="1" dirty="0"/>
              <a:t>(false); return; </a:t>
            </a:r>
            <a:r>
              <a:rPr lang="en-US" altLang="zh-CN" sz="2000" b="1" dirty="0" smtClean="0"/>
              <a:t>}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098262" cy="305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654021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81449"/>
            <a:ext cx="3750731" cy="253152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/>
              <a:t>up</a:t>
            </a:r>
            <a:r>
              <a:rPr lang="zh-CN" altLang="en-US" dirty="0"/>
              <a:t>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/>
              <a:t>down</a:t>
            </a:r>
            <a:r>
              <a:rPr lang="zh-CN" altLang="en-US" dirty="0"/>
              <a:t>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663022"/>
            <a:ext cx="8712968" cy="286232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Moving</a:t>
            </a:r>
            <a:r>
              <a:rPr lang="zh-CN" altLang="en-US" sz="2000" b="1" dirty="0">
                <a:solidFill>
                  <a:srgbClr val="FF0000"/>
                </a:solidFill>
              </a:rPr>
              <a:t>状态：</a:t>
            </a:r>
            <a:r>
              <a:rPr lang="en-US" altLang="zh-CN" sz="2000" b="1" dirty="0" err="1">
                <a:solidFill>
                  <a:srgbClr val="FF0000"/>
                </a:solidFill>
              </a:rPr>
              <a:t>MovingUp</a:t>
            </a:r>
            <a:r>
              <a:rPr lang="en-US" altLang="zh-CN" sz="2000" b="1" dirty="0">
                <a:solidFill>
                  <a:srgbClr val="FF0000"/>
                </a:solidFill>
              </a:rPr>
              <a:t>/</a:t>
            </a:r>
            <a:r>
              <a:rPr lang="en-US" altLang="zh-CN" sz="2000" b="1" dirty="0" err="1">
                <a:solidFill>
                  <a:srgbClr val="FF0000"/>
                </a:solidFill>
              </a:rPr>
              <a:t>MovingDown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DoorOpen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/>
              <a:t>(S5)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/>
              <a:t>事件。动态检测，目标楼层</a:t>
            </a:r>
            <a:r>
              <a:rPr lang="en-US" altLang="zh-CN" sz="2000" b="1" dirty="0"/>
              <a:t>floor=</a:t>
            </a:r>
            <a:r>
              <a:rPr lang="en-US" altLang="zh-CN" sz="2000" b="1" dirty="0" err="1"/>
              <a:t>GoingUpToFloor</a:t>
            </a:r>
            <a:r>
              <a:rPr lang="en-US" altLang="zh-CN" sz="2000" b="1" dirty="0"/>
              <a:t>();</a:t>
            </a:r>
            <a:endParaRPr lang="zh-CN" altLang="en-US" sz="2000" b="1" dirty="0"/>
          </a:p>
          <a:p>
            <a:r>
              <a:rPr lang="zh-CN" altLang="en-US" sz="2000" b="1" dirty="0"/>
              <a:t>     </a:t>
            </a:r>
            <a:r>
              <a:rPr lang="en-US" altLang="zh-CN" sz="2000" b="1" dirty="0"/>
              <a:t>if(</a:t>
            </a:r>
            <a:r>
              <a:rPr lang="en-US" altLang="zh-CN" sz="2000" b="1" dirty="0" err="1"/>
              <a:t>fabs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GetFloor</a:t>
            </a:r>
            <a:r>
              <a:rPr lang="en-US" altLang="zh-CN" sz="2000" b="1" dirty="0"/>
              <a:t>() - floor) &lt; </a:t>
            </a:r>
            <a:r>
              <a:rPr lang="en-US" altLang="zh-CN" sz="2000" b="1" dirty="0" err="1"/>
              <a:t>Lib_FloorTolerance</a:t>
            </a:r>
            <a:r>
              <a:rPr lang="en-US" altLang="zh-CN" sz="2000" b="1" dirty="0"/>
              <a:t>) </a:t>
            </a:r>
            <a:r>
              <a:rPr lang="zh-CN" altLang="en-US" sz="2000" b="1" dirty="0"/>
              <a:t>到达目标楼层，停止，开门</a:t>
            </a:r>
          </a:p>
          <a:p>
            <a:r>
              <a:rPr lang="zh-CN" altLang="en-US" sz="2000" b="1" dirty="0"/>
              <a:t>     消费门外</a:t>
            </a:r>
            <a:r>
              <a:rPr lang="en-US" altLang="zh-CN" sz="2000" b="1" dirty="0"/>
              <a:t>up</a:t>
            </a:r>
            <a:r>
              <a:rPr lang="zh-CN" altLang="en-US" sz="2000" b="1" dirty="0"/>
              <a:t>按钮</a:t>
            </a:r>
            <a:r>
              <a:rPr lang="en-US" altLang="zh-CN" sz="2000" b="1" dirty="0"/>
              <a:t>; </a:t>
            </a:r>
            <a:r>
              <a:rPr lang="zh-CN" altLang="en-US" sz="2000" b="1" dirty="0"/>
              <a:t>到了最高层</a:t>
            </a:r>
            <a:r>
              <a:rPr lang="en-US" altLang="zh-CN" sz="2000" b="1" dirty="0" err="1"/>
              <a:t>Lib_FloorNum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消费门外</a:t>
            </a:r>
            <a:r>
              <a:rPr lang="en-US" altLang="zh-CN" sz="2000" b="1" dirty="0"/>
              <a:t>down</a:t>
            </a:r>
            <a:r>
              <a:rPr lang="zh-CN" altLang="en-US" sz="2000" b="1" dirty="0"/>
              <a:t>按钮。消费门内楼层按钮。</a:t>
            </a:r>
          </a:p>
          <a:p>
            <a:r>
              <a:rPr lang="zh-CN" altLang="en-US" sz="2000" b="1" dirty="0"/>
              <a:t>     </a:t>
            </a:r>
            <a:r>
              <a:rPr lang="en-US" altLang="zh-CN" sz="2000" b="1" dirty="0"/>
              <a:t>(D)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E2</a:t>
            </a:r>
            <a:r>
              <a:rPr lang="zh-CN" altLang="en-US" sz="2000" b="1" dirty="0"/>
              <a:t>事件，无动作，消费开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关门按钮。</a:t>
            </a:r>
          </a:p>
          <a:p>
            <a:r>
              <a:rPr lang="en-US" altLang="zh-CN" sz="2000" b="1" dirty="0"/>
              <a:t>(S6)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/>
              <a:t>事件。动态检测，目标楼层</a:t>
            </a:r>
            <a:r>
              <a:rPr lang="en-US" altLang="zh-CN" sz="2000" b="1" dirty="0"/>
              <a:t>=</a:t>
            </a:r>
            <a:r>
              <a:rPr lang="en-US" altLang="zh-CN" sz="2000" b="1" dirty="0" err="1"/>
              <a:t>GoingDownToFloor</a:t>
            </a:r>
            <a:r>
              <a:rPr lang="en-US" altLang="zh-CN" sz="2000" b="1" dirty="0"/>
              <a:t>();</a:t>
            </a:r>
            <a:r>
              <a:rPr lang="zh-CN" altLang="en-US" sz="2000" b="1" dirty="0"/>
              <a:t>其它与</a:t>
            </a:r>
            <a:r>
              <a:rPr lang="en-US" altLang="zh-CN" sz="2000" b="1" dirty="0"/>
              <a:t>(S5)</a:t>
            </a:r>
            <a:r>
              <a:rPr lang="zh-CN" altLang="en-US" sz="2000" b="1" dirty="0"/>
              <a:t>类似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128282" cy="307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652007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523875"/>
            <a:ext cx="3750731" cy="253152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/>
              <a:t>up</a:t>
            </a:r>
            <a:r>
              <a:rPr lang="zh-CN" altLang="en-US" dirty="0"/>
              <a:t>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/>
              <a:t>down</a:t>
            </a:r>
            <a:r>
              <a:rPr lang="zh-CN" altLang="en-US" dirty="0"/>
              <a:t>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356992"/>
            <a:ext cx="8712968" cy="347787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DoorOpen</a:t>
            </a:r>
            <a:r>
              <a:rPr lang="zh-CN" altLang="en-US" sz="2000" b="1" dirty="0">
                <a:solidFill>
                  <a:srgbClr val="FF0000"/>
                </a:solidFill>
              </a:rPr>
              <a:t>状态</a:t>
            </a:r>
            <a:r>
              <a:rPr lang="en-US" altLang="zh-CN" sz="2000" b="1" dirty="0">
                <a:solidFill>
                  <a:srgbClr val="FF0000"/>
                </a:solidFill>
              </a:rPr>
              <a:t>: </a:t>
            </a:r>
            <a:r>
              <a:rPr lang="zh-CN" altLang="en-US" sz="2000" b="1" dirty="0">
                <a:solidFill>
                  <a:srgbClr val="FF0000"/>
                </a:solidFill>
              </a:rPr>
              <a:t>电梯门打开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DoorClosing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/>
              <a:t>(S7)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E2</a:t>
            </a:r>
            <a:r>
              <a:rPr lang="zh-CN" altLang="en-US" sz="2000" b="1" dirty="0"/>
              <a:t>事件，转而关门，</a:t>
            </a:r>
            <a:r>
              <a:rPr lang="en-US" altLang="zh-CN" sz="2000" b="1" dirty="0" err="1"/>
              <a:t>GetCloseDoorLight</a:t>
            </a:r>
            <a:r>
              <a:rPr lang="en-US" altLang="zh-CN" sz="2000" b="1" dirty="0"/>
              <a:t>(),</a:t>
            </a:r>
            <a:r>
              <a:rPr lang="en-US" altLang="zh-CN" sz="2000" b="1" dirty="0" err="1"/>
              <a:t>SetDoor</a:t>
            </a:r>
            <a:r>
              <a:rPr lang="en-US" altLang="zh-CN" sz="2000" b="1" dirty="0"/>
              <a:t>(); </a:t>
            </a:r>
            <a:r>
              <a:rPr lang="zh-CN" altLang="en-US" sz="2000" b="1" dirty="0"/>
              <a:t>消费关门按钮。</a:t>
            </a:r>
          </a:p>
          <a:p>
            <a:r>
              <a:rPr lang="zh-CN" altLang="en-US" sz="2000" b="1" dirty="0"/>
              <a:t>     开门结束后，自动进入关门状态。</a:t>
            </a:r>
            <a:r>
              <a:rPr lang="en-US" altLang="zh-CN" sz="2000" b="1" dirty="0" err="1"/>
              <a:t>IsDoorOpen</a:t>
            </a:r>
            <a:r>
              <a:rPr lang="en-US" altLang="zh-CN" sz="2000" b="1" dirty="0"/>
              <a:t>();</a:t>
            </a:r>
            <a:r>
              <a:rPr lang="en-US" altLang="zh-CN" sz="2000" b="1" dirty="0" err="1"/>
              <a:t>SetDoor</a:t>
            </a:r>
            <a:r>
              <a:rPr lang="en-US" altLang="zh-CN" sz="2000" b="1" dirty="0"/>
              <a:t>();</a:t>
            </a:r>
            <a:endParaRPr lang="zh-CN" altLang="en-US" sz="2000" b="1" dirty="0"/>
          </a:p>
          <a:p>
            <a:r>
              <a:rPr lang="zh-CN" altLang="en-US" sz="2000" b="1" dirty="0"/>
              <a:t>     检查</a:t>
            </a:r>
            <a:r>
              <a:rPr lang="en-US" altLang="zh-CN" sz="2000" b="1" dirty="0"/>
              <a:t>E1</a:t>
            </a:r>
            <a:r>
              <a:rPr lang="zh-CN" altLang="en-US" sz="2000" b="1" dirty="0"/>
              <a:t>事件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无动作，消费开门按钮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  <a:p>
            <a:r>
              <a:rPr lang="en-US" altLang="zh-CN" sz="2000" b="1" dirty="0" err="1">
                <a:solidFill>
                  <a:srgbClr val="FF0000"/>
                </a:solidFill>
              </a:rPr>
              <a:t>DoorClosing</a:t>
            </a:r>
            <a:r>
              <a:rPr lang="zh-CN" altLang="en-US" sz="2000" b="1" dirty="0">
                <a:solidFill>
                  <a:srgbClr val="FF0000"/>
                </a:solidFill>
              </a:rPr>
              <a:t>状态</a:t>
            </a:r>
            <a:r>
              <a:rPr lang="en-US" altLang="zh-CN" sz="2000" b="1" dirty="0">
                <a:solidFill>
                  <a:srgbClr val="FF0000"/>
                </a:solidFill>
              </a:rPr>
              <a:t>: </a:t>
            </a:r>
            <a:r>
              <a:rPr lang="zh-CN" altLang="en-US" sz="2000" b="1" dirty="0">
                <a:solidFill>
                  <a:srgbClr val="FF0000"/>
                </a:solidFill>
              </a:rPr>
              <a:t>正在关门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DoorOpen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/>
              <a:t>(S8)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/>
              <a:t>事件，转而开门。</a:t>
            </a:r>
            <a:r>
              <a:rPr lang="en-US" altLang="zh-CN" sz="2000" b="1" dirty="0" err="1"/>
              <a:t>GetOpenDoorLight</a:t>
            </a:r>
            <a:r>
              <a:rPr lang="en-US" altLang="zh-CN" sz="2000" b="1" dirty="0"/>
              <a:t>();</a:t>
            </a:r>
            <a:r>
              <a:rPr lang="en-US" altLang="zh-CN" sz="2000" b="1" dirty="0" err="1"/>
              <a:t>SetDoor</a:t>
            </a:r>
            <a:r>
              <a:rPr lang="en-US" altLang="zh-CN" sz="2000" b="1" dirty="0"/>
              <a:t>(); </a:t>
            </a:r>
            <a:r>
              <a:rPr lang="zh-CN" altLang="en-US" sz="2000" b="1" dirty="0"/>
              <a:t>消费关门按钮。</a:t>
            </a:r>
          </a:p>
          <a:p>
            <a:r>
              <a:rPr lang="zh-CN" altLang="en-US" sz="2000" b="1" dirty="0"/>
              <a:t>     检查</a:t>
            </a:r>
            <a:r>
              <a:rPr lang="en-US" altLang="zh-CN" sz="2000" b="1" dirty="0"/>
              <a:t>E2</a:t>
            </a:r>
            <a:r>
              <a:rPr lang="zh-CN" altLang="en-US" sz="2000" b="1" dirty="0"/>
              <a:t>事件，无动作，消费关门按钮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  <a:p>
            <a:r>
              <a:rPr lang="en-US" altLang="zh-CN" sz="2000" b="1" dirty="0" err="1">
                <a:solidFill>
                  <a:srgbClr val="FF0000"/>
                </a:solidFill>
              </a:rPr>
              <a:t>DoorClosing</a:t>
            </a:r>
            <a:r>
              <a:rPr lang="zh-CN" altLang="en-US" sz="2000" b="1" dirty="0">
                <a:solidFill>
                  <a:srgbClr val="FF0000"/>
                </a:solidFill>
              </a:rPr>
              <a:t>状态</a:t>
            </a:r>
            <a:r>
              <a:rPr lang="en-US" altLang="zh-CN" sz="2000" b="1" dirty="0">
                <a:solidFill>
                  <a:srgbClr val="FF0000"/>
                </a:solidFill>
              </a:rPr>
              <a:t>: </a:t>
            </a:r>
            <a:r>
              <a:rPr lang="zh-CN" altLang="en-US" sz="2000" b="1" dirty="0">
                <a:solidFill>
                  <a:srgbClr val="FF0000"/>
                </a:solidFill>
              </a:rPr>
              <a:t>正在关门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Idle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/>
              <a:t>(S9) </a:t>
            </a:r>
            <a:r>
              <a:rPr lang="zh-CN" altLang="en-US" sz="2000" b="1" dirty="0"/>
              <a:t>关门结束后，进入</a:t>
            </a:r>
            <a:r>
              <a:rPr lang="en-US" altLang="zh-CN" sz="2000" b="1" dirty="0"/>
              <a:t>Idle</a:t>
            </a:r>
            <a:r>
              <a:rPr lang="zh-CN" altLang="en-US" sz="2000" b="1" dirty="0"/>
              <a:t>状态。</a:t>
            </a:r>
            <a:r>
              <a:rPr lang="en-US" altLang="zh-CN" sz="2000" b="1" dirty="0" err="1"/>
              <a:t>IsDoorClosed</a:t>
            </a:r>
            <a:r>
              <a:rPr lang="en-US" altLang="zh-CN" sz="2000" b="1" dirty="0" smtClean="0"/>
              <a:t>();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4617838" cy="276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140602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(1)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52736"/>
            <a:ext cx="828092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系统是否运行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IsElevatorRunning</a:t>
            </a:r>
            <a:r>
              <a:rPr lang="en-US" altLang="zh-CN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</a:t>
            </a:r>
            <a:r>
              <a:rPr lang="zh-CN" altLang="en-US" dirty="0">
                <a:solidFill>
                  <a:srgbClr val="C00000"/>
                </a:solidFill>
              </a:rPr>
              <a:t>门</a:t>
            </a:r>
            <a:r>
              <a:rPr lang="zh-CN" altLang="en-US" dirty="0" smtClean="0">
                <a:solidFill>
                  <a:srgbClr val="C00000"/>
                </a:solidFill>
              </a:rPr>
              <a:t>外</a:t>
            </a:r>
            <a:r>
              <a:rPr lang="en-US" altLang="zh-CN" dirty="0" smtClean="0">
                <a:solidFill>
                  <a:srgbClr val="C00000"/>
                </a:solidFill>
              </a:rPr>
              <a:t>Up/Down</a:t>
            </a:r>
            <a:r>
              <a:rPr lang="zh-CN" altLang="en-US" dirty="0" smtClean="0">
                <a:solidFill>
                  <a:srgbClr val="C00000"/>
                </a:solidFill>
              </a:rPr>
              <a:t>按钮灯</a:t>
            </a:r>
            <a:r>
              <a:rPr lang="en-US" altLang="zh-CN" dirty="0" smtClean="0">
                <a:solidFill>
                  <a:srgbClr val="C00000"/>
                </a:solidFill>
              </a:rPr>
              <a:t>(Call Light)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GetPanelFloorLight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SetCallLight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up, 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电梯门内楼层按钮灯</a:t>
            </a:r>
            <a:r>
              <a:rPr lang="en-US" altLang="zh-CN" dirty="0" smtClean="0">
                <a:solidFill>
                  <a:srgbClr val="C00000"/>
                </a:solidFill>
              </a:rPr>
              <a:t>(Panel Floor Light)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bool</a:t>
            </a: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GetPanelFloorLight</a:t>
            </a: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floor</a:t>
            </a: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); // </a:t>
            </a:r>
            <a:r>
              <a:rPr lang="en-US" altLang="zh-CN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IdleWhatFloorToGoTo</a:t>
            </a: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()</a:t>
            </a:r>
            <a:r>
              <a:rPr lang="zh-CN" alt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等函数中调用</a:t>
            </a:r>
            <a:endParaRPr lang="en-US" altLang="zh-CN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SetPanelFloorLight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电梯门内开关门按钮灯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GetOpenDoorLight</a:t>
            </a:r>
            <a:r>
              <a:rPr lang="en-US" altLang="zh-CN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SetOpenDoorLight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/>
              <a:t>GetCloseDoorLight</a:t>
            </a:r>
            <a:r>
              <a:rPr lang="en-US" altLang="zh-CN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SetCloseDoorLight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36296" y="868070"/>
            <a:ext cx="172819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Elevator.h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3521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32656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</a:t>
            </a:r>
            <a:r>
              <a:rPr lang="en-US" altLang="zh-CN" dirty="0" smtClean="0"/>
              <a:t>--</a:t>
            </a:r>
            <a:r>
              <a:rPr lang="zh-CN" altLang="en-US" dirty="0" smtClean="0"/>
              <a:t>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269058"/>
            <a:ext cx="4895440" cy="4968254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00B050"/>
                </a:solidFill>
              </a:rPr>
              <a:t>自动贩售机</a:t>
            </a:r>
          </a:p>
          <a:p>
            <a:pPr>
              <a:lnSpc>
                <a:spcPct val="130000"/>
              </a:lnSpc>
              <a:buNone/>
            </a:pPr>
            <a:r>
              <a:rPr lang="zh-CN" altLang="en-US" sz="2000" dirty="0"/>
              <a:t>            假设有简单的一自动贩卖机贩售两类商品，一类售价</a:t>
            </a:r>
            <a:r>
              <a:rPr lang="en-US" altLang="zh-CN" sz="2000" dirty="0"/>
              <a:t>20</a:t>
            </a:r>
            <a:r>
              <a:rPr lang="zh-CN" altLang="en-US" sz="2000" dirty="0"/>
              <a:t>元，另一类售价</a:t>
            </a:r>
            <a:r>
              <a:rPr lang="en-US" altLang="zh-CN" sz="2000" dirty="0"/>
              <a:t>50</a:t>
            </a:r>
            <a:r>
              <a:rPr lang="zh-CN" altLang="en-US" sz="2000" dirty="0"/>
              <a:t>元。 如果该贩卖机只能辨识</a:t>
            </a:r>
            <a:r>
              <a:rPr lang="en-US" altLang="zh-CN" sz="2000" dirty="0"/>
              <a:t>10</a:t>
            </a:r>
            <a:r>
              <a:rPr lang="zh-CN" altLang="en-US" sz="2000" dirty="0"/>
              <a:t>元及</a:t>
            </a:r>
            <a:r>
              <a:rPr lang="en-US" altLang="zh-CN" sz="2000" dirty="0"/>
              <a:t>50</a:t>
            </a:r>
            <a:r>
              <a:rPr lang="zh-CN" altLang="en-US" sz="2000" dirty="0"/>
              <a:t>元硬币。 一开始机器处于</a:t>
            </a:r>
            <a:r>
              <a:rPr lang="en-US" altLang="zh-CN" sz="2000" dirty="0"/>
              <a:t>Hello</a:t>
            </a:r>
            <a:r>
              <a:rPr lang="zh-CN" altLang="en-US" sz="2000" dirty="0"/>
              <a:t>的状态，当投入</a:t>
            </a:r>
            <a:r>
              <a:rPr lang="en-US" altLang="zh-CN" sz="2000" dirty="0"/>
              <a:t>10</a:t>
            </a:r>
            <a:r>
              <a:rPr lang="zh-CN" altLang="en-US" sz="2000" dirty="0"/>
              <a:t>元时，机器会进入余额不足的状态，直到投入的金额大于</a:t>
            </a:r>
            <a:r>
              <a:rPr lang="en-US" altLang="zh-CN" sz="2000" dirty="0"/>
              <a:t>20</a:t>
            </a:r>
            <a:r>
              <a:rPr lang="zh-CN" altLang="en-US" sz="2000" dirty="0"/>
              <a:t>元为止。 如果一次投入</a:t>
            </a:r>
            <a:r>
              <a:rPr lang="en-US" altLang="zh-CN" sz="2000" dirty="0"/>
              <a:t>50</a:t>
            </a:r>
            <a:r>
              <a:rPr lang="zh-CN" altLang="en-US" sz="2000" dirty="0"/>
              <a:t>元，则可以选择所有的产品，否则就只能选择</a:t>
            </a:r>
            <a:r>
              <a:rPr lang="en-US" altLang="zh-CN" sz="2000" dirty="0"/>
              <a:t>20</a:t>
            </a:r>
            <a:r>
              <a:rPr lang="zh-CN" altLang="en-US" sz="2000" dirty="0"/>
              <a:t>元的产品。 完成选择后，将会卖出商品并且找回剩余的零钱，随后，机器又将返回初始的</a:t>
            </a:r>
            <a:r>
              <a:rPr lang="zh-CN" altLang="en-US" sz="2000" dirty="0" smtClean="0"/>
              <a:t>状态。 </a:t>
            </a:r>
            <a:endParaRPr lang="zh-CN" altLang="en-US" sz="2000" dirty="0"/>
          </a:p>
        </p:txBody>
      </p:sp>
      <p:pic>
        <p:nvPicPr>
          <p:cNvPr id="5" name="Picture 5" descr="$XU7UA`BLNOE01MF3S1P(Y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936" y="1491952"/>
            <a:ext cx="4249576" cy="474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89900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(2)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52736"/>
            <a:ext cx="828092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电梯箱体门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IsDoorOpen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floor);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IsDoorClosed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SetDoor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open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设置电机功率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/>
              <a:t>void </a:t>
            </a:r>
            <a:r>
              <a:rPr lang="en-US" altLang="zh-CN" dirty="0" err="1"/>
              <a:t>SetMotorPower</a:t>
            </a:r>
            <a:r>
              <a:rPr lang="en-US" altLang="zh-CN" dirty="0"/>
              <a:t>(double power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一定时间无动作，自动到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楼</a:t>
            </a:r>
          </a:p>
          <a:p>
            <a:r>
              <a:rPr lang="en-US" altLang="zh-CN" dirty="0"/>
              <a:t>extern void AutoTo1Floor();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取消自动到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楼</a:t>
            </a:r>
          </a:p>
          <a:p>
            <a:r>
              <a:rPr lang="en-US" altLang="zh-CN" dirty="0"/>
              <a:t>extern void CancelTo1Floor</a:t>
            </a:r>
            <a:r>
              <a:rPr lang="en-US" altLang="zh-CN" dirty="0" smtClean="0"/>
              <a:t>();</a:t>
            </a: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常数，楼层数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#define </a:t>
            </a:r>
            <a:r>
              <a:rPr lang="en-US" altLang="zh-CN" dirty="0" err="1" smtClean="0"/>
              <a:t>Lib_FloorNum</a:t>
            </a:r>
            <a:r>
              <a:rPr lang="en-US" altLang="zh-CN" dirty="0" smtClean="0"/>
              <a:t>  3 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常数，容差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smtClean="0">
                <a:solidFill>
                  <a:srgbClr val="FF0000"/>
                </a:solidFill>
              </a:rPr>
              <a:t>见下页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#define </a:t>
            </a:r>
            <a:r>
              <a:rPr lang="en-US" altLang="zh-CN" dirty="0" err="1"/>
              <a:t>Lib_FloorTolerance</a:t>
            </a:r>
            <a:r>
              <a:rPr lang="en-US" altLang="zh-CN" dirty="0"/>
              <a:t> </a:t>
            </a:r>
            <a:r>
              <a:rPr lang="en-US" altLang="zh-CN" dirty="0" smtClean="0"/>
              <a:t>0.01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36296" y="868070"/>
            <a:ext cx="172819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Elevator.h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869007"/>
      </p:ext>
    </p:extLst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(3)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79511" y="1055046"/>
            <a:ext cx="8287707" cy="21698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获取电梯箱体当前所在楼层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double </a:t>
            </a:r>
            <a:r>
              <a:rPr lang="en-US" altLang="zh-CN" dirty="0" err="1" smtClean="0"/>
              <a:t>GetFloor</a:t>
            </a:r>
            <a:r>
              <a:rPr lang="en-US" altLang="zh-CN" dirty="0" smtClean="0"/>
              <a:t>();    // </a:t>
            </a:r>
            <a:r>
              <a:rPr lang="zh-CN" altLang="en-US" dirty="0" smtClean="0"/>
              <a:t>浮点数，如</a:t>
            </a:r>
            <a:r>
              <a:rPr lang="en-US" altLang="zh-CN" dirty="0" smtClean="0"/>
              <a:t>1.5</a:t>
            </a:r>
            <a:r>
              <a:rPr lang="zh-CN" altLang="en-US" dirty="0"/>
              <a:t>，表示电梯箱体处在</a:t>
            </a:r>
            <a:r>
              <a:rPr lang="en-US" altLang="zh-CN" dirty="0"/>
              <a:t>1</a:t>
            </a:r>
            <a:r>
              <a:rPr lang="zh-CN" altLang="en-US" dirty="0"/>
              <a:t>层到</a:t>
            </a:r>
            <a:r>
              <a:rPr lang="en-US" altLang="zh-CN" dirty="0"/>
              <a:t>2</a:t>
            </a:r>
            <a:r>
              <a:rPr lang="zh-CN" altLang="en-US" dirty="0"/>
              <a:t>层的中间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GetNearestFloor</a:t>
            </a:r>
            <a:r>
              <a:rPr lang="en-US" altLang="zh-CN" dirty="0" smtClean="0"/>
              <a:t>();  // </a:t>
            </a:r>
            <a:r>
              <a:rPr lang="en-US" altLang="zh-CN" dirty="0" err="1"/>
              <a:t>GetFloor</a:t>
            </a:r>
            <a:r>
              <a:rPr lang="en-US" altLang="zh-CN" dirty="0"/>
              <a:t>()</a:t>
            </a:r>
            <a:r>
              <a:rPr lang="zh-CN" altLang="en-US" dirty="0" smtClean="0"/>
              <a:t>函数的四舍五入值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if(</a:t>
            </a:r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</a:rPr>
              <a:t>fabs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</a:rPr>
              <a:t>GetFloor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() - </a:t>
            </a:r>
            <a:r>
              <a:rPr lang="en-US" altLang="zh-CN" dirty="0" err="1">
                <a:solidFill>
                  <a:schemeClr val="tx2">
                    <a:lumMod val="50000"/>
                  </a:schemeClr>
                </a:solidFill>
              </a:rPr>
              <a:t>GetNearestFloor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()) 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&lt; </a:t>
            </a:r>
            <a:r>
              <a:rPr lang="en-US" altLang="zh-CN" dirty="0" err="1">
                <a:solidFill>
                  <a:schemeClr val="tx2">
                    <a:lumMod val="50000"/>
                  </a:schemeClr>
                </a:solidFill>
              </a:rPr>
              <a:t>Lib_FloorTolerance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) 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{  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到达</a:t>
            </a:r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</a:rPr>
              <a:t>GetNearestFloor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()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层 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6296" y="868070"/>
            <a:ext cx="172819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Elevator.h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6299" y="3212976"/>
            <a:ext cx="8280920" cy="33650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静态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电梯处于空闲状态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确定下一步的运动方向和所到楼层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IdleWhatFloorToGoTo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 *up);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 floor; </a:t>
            </a:r>
            <a:r>
              <a:rPr lang="en-US" altLang="zh-CN" dirty="0" err="1">
                <a:solidFill>
                  <a:srgbClr val="C00000"/>
                </a:solidFill>
              </a:rPr>
              <a:t>bool</a:t>
            </a:r>
            <a:r>
              <a:rPr lang="en-US" altLang="zh-CN" dirty="0">
                <a:solidFill>
                  <a:srgbClr val="C00000"/>
                </a:solidFill>
              </a:rPr>
              <a:t> up;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floor </a:t>
            </a:r>
            <a:r>
              <a:rPr lang="en-US" altLang="zh-CN" dirty="0">
                <a:solidFill>
                  <a:srgbClr val="C00000"/>
                </a:solidFill>
              </a:rPr>
              <a:t>= </a:t>
            </a:r>
            <a:r>
              <a:rPr lang="en-US" altLang="zh-CN" dirty="0" err="1">
                <a:solidFill>
                  <a:srgbClr val="C00000"/>
                </a:solidFill>
              </a:rPr>
              <a:t>IdleWhatFloorToGoTo</a:t>
            </a:r>
            <a:r>
              <a:rPr lang="en-US" altLang="zh-CN" dirty="0">
                <a:solidFill>
                  <a:srgbClr val="C00000"/>
                </a:solidFill>
              </a:rPr>
              <a:t>(&amp;up);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动态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电梯正在上升时，检测将要到达停止的最近楼层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GoingUpToFloor</a:t>
            </a:r>
            <a:r>
              <a:rPr lang="en-US" altLang="zh-CN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动态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电梯正在下降时，检测将要到达停止的最近楼层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GoingDownToFloor</a:t>
            </a:r>
            <a:r>
              <a:rPr lang="en-US" altLang="zh-CN" dirty="0" smtClean="0"/>
              <a:t>();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8191147"/>
      </p:ext>
    </p:extLst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(4)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52736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显示信息，调试信息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CString</a:t>
            </a:r>
            <a:r>
              <a:rPr lang="en-US" altLang="zh-CN" dirty="0"/>
              <a:t> status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floor =1;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status.Format</a:t>
            </a:r>
            <a:r>
              <a:rPr lang="en-US" altLang="zh-CN" dirty="0"/>
              <a:t>(_T("[%d]</a:t>
            </a:r>
            <a:r>
              <a:rPr lang="zh-CN" altLang="en-US" dirty="0"/>
              <a:t>楼</a:t>
            </a:r>
            <a:r>
              <a:rPr lang="en-US" altLang="zh-CN" dirty="0"/>
              <a:t>\n</a:t>
            </a:r>
            <a:r>
              <a:rPr lang="zh-CN" altLang="en-US" dirty="0"/>
              <a:t>关门结束</a:t>
            </a:r>
            <a:r>
              <a:rPr lang="en-US" altLang="zh-CN" dirty="0"/>
              <a:t>"),floor);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ViewStatus</a:t>
            </a:r>
            <a:r>
              <a:rPr lang="en-US" altLang="zh-CN" dirty="0" smtClean="0"/>
              <a:t>(status);  </a:t>
            </a: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有可能被内部函数的显示覆盖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printf</a:t>
            </a:r>
            <a:r>
              <a:rPr lang="en-US" altLang="zh-CN" dirty="0"/>
              <a:t>("[%d]</a:t>
            </a:r>
            <a:r>
              <a:rPr lang="zh-CN" altLang="en-US" dirty="0"/>
              <a:t>楼关门结束</a:t>
            </a:r>
            <a:r>
              <a:rPr lang="en-US" altLang="zh-CN" dirty="0"/>
              <a:t>\</a:t>
            </a:r>
            <a:r>
              <a:rPr lang="en-US" altLang="zh-CN" dirty="0" err="1"/>
              <a:t>n",floor</a:t>
            </a:r>
            <a:r>
              <a:rPr lang="en-US" altLang="zh-CN" dirty="0"/>
              <a:t>);	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47" y="3068960"/>
            <a:ext cx="8031485" cy="373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36296" y="868070"/>
            <a:ext cx="172819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Elevator.h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5783718"/>
      </p:ext>
    </p:extLst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/>
              <a:t>三层电梯状态机仿真程序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67744" y="1407060"/>
            <a:ext cx="18002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 smtClean="0">
                <a:solidFill>
                  <a:srgbClr val="FF0000"/>
                </a:solidFill>
              </a:rPr>
              <a:t>ElevatorLib.h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各个库函数说明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3968" y="1340768"/>
            <a:ext cx="4752528" cy="507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状态机代码：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elevator.cpp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//</a:t>
            </a:r>
            <a:r>
              <a:rPr lang="zh-CN" altLang="en-US" b="1" dirty="0">
                <a:solidFill>
                  <a:srgbClr val="FF0000"/>
                </a:solidFill>
              </a:rPr>
              <a:t>状态机，每隔一定时间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如，</a:t>
            </a:r>
            <a:r>
              <a:rPr lang="en-US" altLang="zh-CN" b="1" dirty="0">
                <a:solidFill>
                  <a:srgbClr val="FF0000"/>
                </a:solidFill>
              </a:rPr>
              <a:t>100ms)</a:t>
            </a:r>
            <a:r>
              <a:rPr lang="zh-CN" altLang="en-US" b="1" dirty="0">
                <a:solidFill>
                  <a:srgbClr val="FF0000"/>
                </a:solidFill>
              </a:rPr>
              <a:t>被调用一次，采集系统的运行状态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r>
              <a:rPr lang="en-US" altLang="zh-CN" dirty="0"/>
              <a:t>{  </a:t>
            </a:r>
          </a:p>
          <a:p>
            <a:r>
              <a:rPr lang="en-US" altLang="zh-CN" dirty="0"/>
              <a:t>    if(</a:t>
            </a:r>
            <a:r>
              <a:rPr lang="en-US" altLang="zh-CN" dirty="0" err="1"/>
              <a:t>IsElevatorRunning</a:t>
            </a:r>
            <a:r>
              <a:rPr lang="en-US" altLang="zh-CN" dirty="0"/>
              <a:t>())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/>
              <a:t>Idle: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MovingUp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MovingDown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DoorOpen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DoorClosing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en-US" altLang="zh-CN" dirty="0" smtClean="0"/>
              <a:t>}}</a:t>
            </a:r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76362"/>
            <a:ext cx="1949450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533956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课程设计要求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2084655"/>
            <a:ext cx="8064896" cy="3831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三</a:t>
            </a:r>
            <a:r>
              <a:rPr lang="zh-CN" altLang="en-US" dirty="0"/>
              <a:t>层电梯状态机</a:t>
            </a:r>
            <a:r>
              <a:rPr lang="zh-CN" altLang="en-US" dirty="0" smtClean="0"/>
              <a:t>课程设计报告</a:t>
            </a:r>
            <a:endParaRPr lang="en-US" altLang="zh-CN" dirty="0" smtClean="0"/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dirty="0" smtClean="0"/>
              <a:t>状态机图。</a:t>
            </a:r>
            <a:endParaRPr lang="en-US" altLang="zh-CN" dirty="0" smtClean="0"/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dirty="0" smtClean="0"/>
              <a:t>状态函数流程图。</a:t>
            </a:r>
            <a:endParaRPr lang="en-US" altLang="zh-CN" dirty="0" smtClean="0"/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dirty="0" smtClean="0"/>
              <a:t>状态机代码，注释清楚，结构简洁。</a:t>
            </a:r>
            <a:r>
              <a:rPr lang="en-US" altLang="zh-CN" dirty="0"/>
              <a:t>(</a:t>
            </a:r>
            <a:r>
              <a:rPr lang="zh-CN" altLang="en-US" dirty="0"/>
              <a:t>在</a:t>
            </a:r>
            <a:r>
              <a:rPr lang="en-US" altLang="zh-CN" dirty="0"/>
              <a:t>elevator.cpp</a:t>
            </a:r>
            <a:r>
              <a:rPr lang="zh-CN" altLang="en-US" dirty="0"/>
              <a:t>中完成</a:t>
            </a:r>
            <a:r>
              <a:rPr lang="en-US" altLang="zh-CN" dirty="0"/>
              <a:t>)</a:t>
            </a:r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dirty="0" smtClean="0"/>
              <a:t>运行测试，描述实现的功能及测试结果。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elevator.cpp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将上列两个文件压缩为一个文件，文件名：</a:t>
            </a:r>
            <a:r>
              <a:rPr lang="zh-CN" altLang="en-US" dirty="0"/>
              <a:t>学</a:t>
            </a:r>
            <a:r>
              <a:rPr lang="zh-CN" altLang="en-US" dirty="0" smtClean="0"/>
              <a:t>号姓名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rar</a:t>
            </a:r>
            <a:r>
              <a:rPr lang="zh-CN" altLang="en-US" dirty="0" smtClean="0"/>
              <a:t>或</a:t>
            </a:r>
            <a:r>
              <a:rPr lang="en-US" altLang="zh-CN" dirty="0" smtClean="0"/>
              <a:t>.zip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如果发现照抄现象，相关同学的成绩以</a:t>
            </a:r>
            <a:r>
              <a:rPr lang="en-US" altLang="zh-CN" dirty="0" smtClean="0"/>
              <a:t>0</a:t>
            </a:r>
            <a:r>
              <a:rPr lang="zh-CN" altLang="en-US" dirty="0" smtClean="0"/>
              <a:t>分计。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Tx/>
              <a:buAutoNum type="arabicParenBoth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1265408"/>
      </p:ext>
    </p:extLst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483051"/>
            <a:ext cx="864096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电梯</a:t>
            </a:r>
            <a:r>
              <a:rPr lang="zh-CN" altLang="en-US" sz="2400" dirty="0"/>
              <a:t>停于</a:t>
            </a:r>
            <a:r>
              <a:rPr lang="en-US" altLang="zh-CN" sz="2400" dirty="0"/>
              <a:t>1F</a:t>
            </a:r>
            <a:r>
              <a:rPr lang="zh-CN" altLang="en-US" sz="2400" dirty="0"/>
              <a:t>或</a:t>
            </a:r>
            <a:r>
              <a:rPr lang="en-US" altLang="zh-CN" sz="2400" dirty="0"/>
              <a:t>2F</a:t>
            </a:r>
            <a:r>
              <a:rPr lang="zh-CN" altLang="en-US" sz="2400" dirty="0"/>
              <a:t>时，按</a:t>
            </a:r>
            <a:r>
              <a:rPr lang="en-US" altLang="zh-CN" sz="2400" dirty="0" smtClean="0"/>
              <a:t>3F</a:t>
            </a:r>
            <a:r>
              <a:rPr lang="zh-CN" altLang="en-US" sz="2400" dirty="0"/>
              <a:t>向下</a:t>
            </a:r>
            <a:r>
              <a:rPr lang="zh-CN" altLang="en-US" sz="2400" dirty="0" smtClean="0"/>
              <a:t>呼叫按钮</a:t>
            </a:r>
            <a:r>
              <a:rPr lang="zh-CN" altLang="en-US" sz="2400" dirty="0"/>
              <a:t>；</a:t>
            </a:r>
            <a:r>
              <a:rPr lang="zh-CN" altLang="en-US" sz="2400" dirty="0" smtClean="0"/>
              <a:t>电梯</a:t>
            </a:r>
            <a:r>
              <a:rPr lang="zh-CN" altLang="en-US" sz="2400" dirty="0"/>
              <a:t>上升到</a:t>
            </a:r>
            <a:r>
              <a:rPr lang="en-US" altLang="zh-CN" sz="2400" dirty="0"/>
              <a:t>3F</a:t>
            </a:r>
            <a:r>
              <a:rPr lang="zh-CN" altLang="en-US" sz="2400" dirty="0"/>
              <a:t>才</a:t>
            </a:r>
            <a:r>
              <a:rPr lang="zh-CN" altLang="en-US" sz="2400" dirty="0" smtClean="0"/>
              <a:t>停止。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电梯</a:t>
            </a:r>
            <a:r>
              <a:rPr lang="zh-CN" altLang="en-US" sz="2400" dirty="0"/>
              <a:t>停于</a:t>
            </a:r>
            <a:r>
              <a:rPr lang="en-US" altLang="zh-CN" sz="2400" dirty="0"/>
              <a:t>2F</a:t>
            </a:r>
            <a:r>
              <a:rPr lang="zh-CN" altLang="en-US" sz="2400" dirty="0"/>
              <a:t>或</a:t>
            </a:r>
            <a:r>
              <a:rPr lang="en-US" altLang="zh-CN" sz="2400" dirty="0"/>
              <a:t>3F</a:t>
            </a:r>
            <a:r>
              <a:rPr lang="zh-CN" altLang="en-US" sz="2400" dirty="0"/>
              <a:t>时，按</a:t>
            </a:r>
            <a:r>
              <a:rPr lang="en-US" altLang="zh-CN" sz="2400" dirty="0" smtClean="0"/>
              <a:t>1F</a:t>
            </a:r>
            <a:r>
              <a:rPr lang="zh-CN" altLang="en-US" sz="2400" dirty="0"/>
              <a:t>向下</a:t>
            </a:r>
            <a:r>
              <a:rPr lang="zh-CN" altLang="en-US" sz="2400" dirty="0" smtClean="0"/>
              <a:t>呼叫按钮；电梯</a:t>
            </a:r>
            <a:r>
              <a:rPr lang="zh-CN" altLang="en-US" sz="2400" dirty="0"/>
              <a:t>下降到</a:t>
            </a:r>
            <a:r>
              <a:rPr lang="en-US" altLang="zh-CN" sz="2400" dirty="0"/>
              <a:t>1F</a:t>
            </a:r>
            <a:r>
              <a:rPr lang="zh-CN" altLang="en-US" sz="2400" dirty="0"/>
              <a:t>才</a:t>
            </a:r>
            <a:r>
              <a:rPr lang="zh-CN" altLang="en-US" sz="2400" dirty="0" smtClean="0"/>
              <a:t>停止。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电梯</a:t>
            </a:r>
            <a:r>
              <a:rPr lang="zh-CN" altLang="en-US" sz="2400" dirty="0"/>
              <a:t>停于</a:t>
            </a:r>
            <a:r>
              <a:rPr lang="en-US" altLang="zh-CN" sz="2400" dirty="0"/>
              <a:t>1F</a:t>
            </a:r>
            <a:r>
              <a:rPr lang="zh-CN" altLang="en-US" sz="2400" dirty="0"/>
              <a:t>时，按</a:t>
            </a:r>
            <a:r>
              <a:rPr lang="en-US" altLang="zh-CN" sz="2400" dirty="0" smtClean="0"/>
              <a:t>2F</a:t>
            </a:r>
            <a:r>
              <a:rPr lang="zh-CN" altLang="en-US" sz="2400" dirty="0" smtClean="0"/>
              <a:t>向上呼叫按钮；电梯</a:t>
            </a:r>
            <a:r>
              <a:rPr lang="zh-CN" altLang="en-US" sz="2400" dirty="0"/>
              <a:t>上升到</a:t>
            </a:r>
            <a:r>
              <a:rPr lang="en-US" altLang="zh-CN" sz="2400" dirty="0"/>
              <a:t>2F</a:t>
            </a:r>
            <a:r>
              <a:rPr lang="zh-CN" altLang="en-US" sz="2400" dirty="0" smtClean="0"/>
              <a:t>停止。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电梯</a:t>
            </a:r>
            <a:r>
              <a:rPr lang="zh-CN" altLang="en-US" sz="2400" dirty="0"/>
              <a:t>停于</a:t>
            </a:r>
            <a:r>
              <a:rPr lang="en-US" altLang="zh-CN" sz="2400" dirty="0"/>
              <a:t>3F</a:t>
            </a:r>
            <a:r>
              <a:rPr lang="zh-CN" altLang="en-US" sz="2400" dirty="0"/>
              <a:t>时，按</a:t>
            </a:r>
            <a:r>
              <a:rPr lang="en-US" altLang="zh-CN" sz="2400" dirty="0" smtClean="0"/>
              <a:t>2F</a:t>
            </a:r>
            <a:r>
              <a:rPr lang="zh-CN" altLang="en-US" sz="2400" dirty="0" smtClean="0"/>
              <a:t>向下呼叫按钮；电梯</a:t>
            </a:r>
            <a:r>
              <a:rPr lang="zh-CN" altLang="en-US" sz="2400" dirty="0"/>
              <a:t>下降到</a:t>
            </a:r>
            <a:r>
              <a:rPr lang="en-US" altLang="zh-CN" sz="2400" dirty="0"/>
              <a:t>2F</a:t>
            </a:r>
            <a:r>
              <a:rPr lang="zh-CN" altLang="en-US" sz="2400" dirty="0" smtClean="0"/>
              <a:t>停止。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电梯</a:t>
            </a:r>
            <a:r>
              <a:rPr lang="zh-CN" altLang="en-US" sz="2400" dirty="0"/>
              <a:t>停于</a:t>
            </a:r>
            <a:r>
              <a:rPr lang="en-US" altLang="zh-CN" sz="2400" dirty="0"/>
              <a:t>1F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2F</a:t>
            </a:r>
            <a:r>
              <a:rPr lang="zh-CN" altLang="en-US" sz="2400" dirty="0"/>
              <a:t>和</a:t>
            </a:r>
            <a:r>
              <a:rPr lang="en-US" altLang="zh-CN" sz="2400" dirty="0"/>
              <a:t>3F</a:t>
            </a:r>
            <a:r>
              <a:rPr lang="zh-CN" altLang="en-US" sz="2400" dirty="0"/>
              <a:t>均有按钮</a:t>
            </a:r>
            <a:r>
              <a:rPr lang="zh-CN" altLang="en-US" sz="2400" dirty="0" smtClean="0"/>
              <a:t>呼叫；电梯</a:t>
            </a:r>
            <a:r>
              <a:rPr lang="zh-CN" altLang="en-US" sz="2400" dirty="0"/>
              <a:t>先上升到</a:t>
            </a:r>
            <a:r>
              <a:rPr lang="en-US" altLang="zh-CN" sz="2400" dirty="0"/>
              <a:t>2F</a:t>
            </a:r>
            <a:r>
              <a:rPr lang="zh-CN" altLang="en-US" sz="2400" dirty="0" smtClean="0"/>
              <a:t>，开门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关门，</a:t>
            </a:r>
            <a:r>
              <a:rPr lang="zh-CN" altLang="en-US" sz="2400" dirty="0"/>
              <a:t>然后上升到</a:t>
            </a:r>
            <a:r>
              <a:rPr lang="en-US" altLang="zh-CN" sz="2400" dirty="0"/>
              <a:t>3F</a:t>
            </a:r>
            <a:r>
              <a:rPr lang="zh-CN" altLang="en-US" sz="2400" dirty="0" smtClean="0"/>
              <a:t>停止</a:t>
            </a:r>
            <a:r>
              <a:rPr lang="zh-CN" altLang="en-US" sz="2400" dirty="0"/>
              <a:t>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400" dirty="0" smtClean="0"/>
              <a:t>电梯</a:t>
            </a:r>
            <a:r>
              <a:rPr lang="zh-CN" altLang="zh-CN" sz="2400" dirty="0"/>
              <a:t>停于</a:t>
            </a:r>
            <a:r>
              <a:rPr lang="en-US" altLang="zh-CN" sz="2400" dirty="0"/>
              <a:t>3F</a:t>
            </a:r>
            <a:r>
              <a:rPr lang="zh-CN" altLang="zh-CN" sz="2400" dirty="0"/>
              <a:t>，</a:t>
            </a:r>
            <a:r>
              <a:rPr lang="en-US" altLang="zh-CN" sz="2400" dirty="0"/>
              <a:t>2F</a:t>
            </a:r>
            <a:r>
              <a:rPr lang="zh-CN" altLang="zh-CN" sz="2400" dirty="0"/>
              <a:t>和</a:t>
            </a:r>
            <a:r>
              <a:rPr lang="en-US" altLang="zh-CN" sz="2400" dirty="0"/>
              <a:t>1F</a:t>
            </a:r>
            <a:r>
              <a:rPr lang="zh-CN" altLang="zh-CN" sz="2400" dirty="0"/>
              <a:t>均有按钮</a:t>
            </a:r>
            <a:r>
              <a:rPr lang="zh-CN" altLang="zh-CN" sz="2400" dirty="0" smtClean="0"/>
              <a:t>呼叫</a:t>
            </a:r>
            <a:r>
              <a:rPr lang="zh-CN" altLang="en-US" sz="2400" dirty="0" smtClean="0"/>
              <a:t>；</a:t>
            </a:r>
            <a:r>
              <a:rPr lang="zh-CN" altLang="zh-CN" sz="2400" dirty="0" smtClean="0"/>
              <a:t>电梯</a:t>
            </a:r>
            <a:r>
              <a:rPr lang="zh-CN" altLang="zh-CN" sz="2400" dirty="0"/>
              <a:t>先下降到</a:t>
            </a:r>
            <a:r>
              <a:rPr lang="en-US" altLang="zh-CN" sz="2400" dirty="0"/>
              <a:t>2F</a:t>
            </a:r>
            <a:r>
              <a:rPr lang="zh-CN" altLang="zh-CN" sz="2400" dirty="0" smtClean="0"/>
              <a:t>，</a:t>
            </a:r>
            <a:r>
              <a:rPr lang="zh-CN" altLang="en-US" sz="2400" dirty="0" smtClean="0"/>
              <a:t>开门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关门</a:t>
            </a:r>
            <a:r>
              <a:rPr lang="zh-CN" altLang="zh-CN" sz="2400" dirty="0" smtClean="0"/>
              <a:t>，</a:t>
            </a:r>
            <a:r>
              <a:rPr lang="zh-CN" altLang="zh-CN" sz="2400" dirty="0"/>
              <a:t>然后下降到</a:t>
            </a:r>
            <a:r>
              <a:rPr lang="en-US" altLang="zh-CN" sz="2400" dirty="0"/>
              <a:t>1F</a:t>
            </a:r>
            <a:r>
              <a:rPr lang="zh-CN" altLang="zh-CN" sz="2400" dirty="0" smtClean="0"/>
              <a:t>停止</a:t>
            </a:r>
            <a:r>
              <a:rPr lang="zh-CN" altLang="en-US" sz="2400" dirty="0"/>
              <a:t>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400" dirty="0" smtClean="0"/>
              <a:t>电梯</a:t>
            </a:r>
            <a:r>
              <a:rPr lang="zh-CN" altLang="zh-CN" sz="2400" dirty="0"/>
              <a:t>上升途中或下降途中，任何反方向按钮呼叫均</a:t>
            </a:r>
            <a:r>
              <a:rPr lang="zh-CN" altLang="zh-CN" sz="2400" dirty="0" smtClean="0"/>
              <a:t>无效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75702534"/>
      </p:ext>
    </p:extLst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 smtClean="0">
                <a:solidFill>
                  <a:schemeClr val="bg1"/>
                </a:solidFill>
              </a:rPr>
              <a:t>2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548680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电梯</a:t>
            </a:r>
            <a:r>
              <a:rPr lang="zh-CN" altLang="en-US" sz="2400" dirty="0"/>
              <a:t>停于</a:t>
            </a:r>
            <a:r>
              <a:rPr lang="en-US" altLang="zh-CN" sz="2400" dirty="0" smtClean="0"/>
              <a:t>1F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按</a:t>
            </a:r>
            <a:r>
              <a:rPr lang="en-US" altLang="zh-CN" sz="2400" dirty="0" smtClean="0"/>
              <a:t>3F </a:t>
            </a:r>
            <a:r>
              <a:rPr lang="zh-CN" altLang="en-US" sz="2400" dirty="0" smtClean="0"/>
              <a:t>向下呼叫按钮，然后立即按</a:t>
            </a:r>
            <a:r>
              <a:rPr lang="en-US" altLang="zh-CN" sz="2400" dirty="0" smtClean="0"/>
              <a:t>2F </a:t>
            </a:r>
            <a:r>
              <a:rPr lang="zh-CN" altLang="en-US" sz="2400" dirty="0" smtClean="0"/>
              <a:t>向下呼叫按钮；电梯</a:t>
            </a:r>
            <a:r>
              <a:rPr lang="zh-CN" altLang="en-US" sz="2400" dirty="0"/>
              <a:t>上升到</a:t>
            </a:r>
            <a:r>
              <a:rPr lang="en-US" altLang="zh-CN" sz="2400" dirty="0" smtClean="0"/>
              <a:t>3F</a:t>
            </a:r>
            <a:r>
              <a:rPr lang="zh-CN" altLang="en-US" sz="2400" dirty="0" smtClean="0"/>
              <a:t>，开门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关门，然后到</a:t>
            </a:r>
            <a:r>
              <a:rPr lang="en-US" altLang="zh-CN" sz="2400" dirty="0" smtClean="0"/>
              <a:t>2F</a:t>
            </a:r>
            <a:r>
              <a:rPr lang="zh-CN" altLang="en-US" sz="2400" dirty="0" smtClean="0"/>
              <a:t>，开门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关门。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电梯停于</a:t>
            </a:r>
            <a:r>
              <a:rPr lang="en-US" altLang="zh-CN" sz="2400" dirty="0" smtClean="0"/>
              <a:t>2F</a:t>
            </a:r>
            <a:r>
              <a:rPr lang="zh-CN" altLang="en-US" sz="2400" dirty="0" smtClean="0"/>
              <a:t>，按门内楼层按钮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，然后门内楼层按钮</a:t>
            </a:r>
            <a:r>
              <a:rPr lang="en-US" altLang="zh-CN" sz="2400" dirty="0"/>
              <a:t>1</a:t>
            </a:r>
            <a:r>
              <a:rPr lang="zh-CN" altLang="en-US" sz="2400" dirty="0" smtClean="0"/>
              <a:t>；电梯上手到</a:t>
            </a:r>
            <a:r>
              <a:rPr lang="en-US" altLang="zh-CN" sz="2400" dirty="0" smtClean="0"/>
              <a:t>3F</a:t>
            </a:r>
            <a:r>
              <a:rPr lang="zh-CN" altLang="en-US" sz="2400" dirty="0" smtClean="0"/>
              <a:t>，开门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关门，然后下降到</a:t>
            </a:r>
            <a:r>
              <a:rPr lang="en-US" altLang="zh-CN" sz="2400" dirty="0" smtClean="0"/>
              <a:t>1F</a:t>
            </a:r>
            <a:r>
              <a:rPr lang="zh-CN" altLang="en-US" sz="2400" dirty="0" smtClean="0"/>
              <a:t>，开门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关门。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电梯停于</a:t>
            </a:r>
            <a:r>
              <a:rPr lang="en-US" altLang="zh-CN" sz="2400" dirty="0" smtClean="0"/>
              <a:t>1F</a:t>
            </a:r>
            <a:r>
              <a:rPr lang="zh-CN" altLang="en-US" sz="2400" dirty="0" smtClean="0"/>
              <a:t>，按门内楼层按钮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，当电梯上升在</a:t>
            </a:r>
            <a:r>
              <a:rPr lang="en-US" altLang="zh-CN" sz="2400" dirty="0" smtClean="0"/>
              <a:t>1F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2F</a:t>
            </a:r>
            <a:r>
              <a:rPr lang="zh-CN" altLang="en-US" sz="2400" dirty="0" smtClean="0"/>
              <a:t>中间</a:t>
            </a:r>
            <a:r>
              <a:rPr lang="zh-CN" altLang="en-US" sz="2400" dirty="0" smtClean="0">
                <a:solidFill>
                  <a:srgbClr val="C00000"/>
                </a:solidFill>
              </a:rPr>
              <a:t>以下</a:t>
            </a:r>
            <a:r>
              <a:rPr lang="zh-CN" altLang="en-US" sz="2400" dirty="0" smtClean="0"/>
              <a:t>，按</a:t>
            </a:r>
            <a:r>
              <a:rPr lang="en-US" altLang="zh-CN" sz="2400" dirty="0" smtClean="0"/>
              <a:t>2F</a:t>
            </a:r>
            <a:r>
              <a:rPr lang="zh-CN" altLang="en-US" sz="2400" dirty="0" smtClean="0"/>
              <a:t>向上呼叫按钮；电梯先上升到</a:t>
            </a:r>
            <a:r>
              <a:rPr lang="en-US" altLang="zh-CN" sz="2400" dirty="0" smtClean="0"/>
              <a:t>2F</a:t>
            </a:r>
            <a:r>
              <a:rPr lang="zh-CN" altLang="en-US" sz="2400" dirty="0" smtClean="0"/>
              <a:t>，开门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关门；然后再到</a:t>
            </a:r>
            <a:r>
              <a:rPr lang="en-US" altLang="zh-CN" sz="2400" dirty="0" smtClean="0"/>
              <a:t>3F</a:t>
            </a:r>
            <a:r>
              <a:rPr lang="zh-CN" altLang="en-US" sz="2400" dirty="0" smtClean="0"/>
              <a:t>，开门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关门。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电梯停于</a:t>
            </a:r>
            <a:r>
              <a:rPr lang="en-US" altLang="zh-CN" sz="2400" dirty="0"/>
              <a:t>1F</a:t>
            </a:r>
            <a:r>
              <a:rPr lang="zh-CN" altLang="en-US" sz="2400" dirty="0"/>
              <a:t>，按门内楼层按钮</a:t>
            </a:r>
            <a:r>
              <a:rPr lang="en-US" altLang="zh-CN" sz="2400" dirty="0"/>
              <a:t>3</a:t>
            </a:r>
            <a:r>
              <a:rPr lang="zh-CN" altLang="en-US" sz="2400" dirty="0"/>
              <a:t>，当电梯上升在</a:t>
            </a:r>
            <a:r>
              <a:rPr lang="en-US" altLang="zh-CN" sz="2400" dirty="0"/>
              <a:t>1F</a:t>
            </a:r>
            <a:r>
              <a:rPr lang="zh-CN" altLang="en-US" sz="2400" dirty="0"/>
              <a:t>到</a:t>
            </a:r>
            <a:r>
              <a:rPr lang="en-US" altLang="zh-CN" sz="2400" dirty="0"/>
              <a:t>2F</a:t>
            </a:r>
            <a:r>
              <a:rPr lang="zh-CN" altLang="en-US" sz="2400" dirty="0"/>
              <a:t>中间</a:t>
            </a:r>
            <a:r>
              <a:rPr lang="zh-CN" altLang="en-US" sz="2400" dirty="0" smtClean="0">
                <a:solidFill>
                  <a:srgbClr val="C00000"/>
                </a:solidFill>
              </a:rPr>
              <a:t>以上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按</a:t>
            </a:r>
            <a:r>
              <a:rPr lang="en-US" altLang="zh-CN" sz="2400" dirty="0"/>
              <a:t>2F</a:t>
            </a:r>
            <a:r>
              <a:rPr lang="zh-CN" altLang="en-US" sz="2400" dirty="0" smtClean="0"/>
              <a:t>向上呼叫按钮</a:t>
            </a:r>
            <a:r>
              <a:rPr lang="zh-CN" altLang="en-US" sz="2400" dirty="0"/>
              <a:t>；电梯先上升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3F</a:t>
            </a:r>
            <a:r>
              <a:rPr lang="zh-CN" altLang="en-US" sz="2400" dirty="0"/>
              <a:t>，开门</a:t>
            </a:r>
            <a:r>
              <a:rPr lang="en-US" altLang="zh-CN" sz="2400" dirty="0"/>
              <a:t>/</a:t>
            </a:r>
            <a:r>
              <a:rPr lang="zh-CN" altLang="en-US" sz="2400" dirty="0"/>
              <a:t>关门；然后再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2F</a:t>
            </a:r>
            <a:r>
              <a:rPr lang="zh-CN" altLang="en-US" sz="2400" dirty="0"/>
              <a:t>，开门</a:t>
            </a:r>
            <a:r>
              <a:rPr lang="en-US" altLang="zh-CN" sz="2400" dirty="0"/>
              <a:t>/</a:t>
            </a:r>
            <a:r>
              <a:rPr lang="zh-CN" altLang="en-US" sz="2400" dirty="0"/>
              <a:t>关门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8374169"/>
      </p:ext>
    </p:extLst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>
                <a:solidFill>
                  <a:schemeClr val="bg1"/>
                </a:solidFill>
              </a:rPr>
              <a:t>3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548680"/>
            <a:ext cx="8640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电梯</a:t>
            </a:r>
            <a:r>
              <a:rPr lang="zh-CN" altLang="en-US" sz="2400" dirty="0"/>
              <a:t>停于</a:t>
            </a:r>
            <a:r>
              <a:rPr lang="en-US" altLang="zh-CN" sz="2400" dirty="0" smtClean="0"/>
              <a:t>1F</a:t>
            </a:r>
            <a:r>
              <a:rPr lang="zh-CN" altLang="en-US" sz="2400" dirty="0" smtClean="0"/>
              <a:t>，按</a:t>
            </a:r>
            <a:r>
              <a:rPr lang="en-US" altLang="zh-CN" sz="2400" dirty="0"/>
              <a:t>2</a:t>
            </a:r>
            <a:r>
              <a:rPr lang="en-US" altLang="zh-CN" sz="2400" dirty="0" smtClean="0"/>
              <a:t>F </a:t>
            </a:r>
            <a:r>
              <a:rPr lang="zh-CN" altLang="en-US" sz="2400" dirty="0" smtClean="0"/>
              <a:t>向下呼叫按钮和向下呼叫按钮以及</a:t>
            </a:r>
            <a:r>
              <a:rPr lang="en-US" altLang="zh-CN" sz="2400" dirty="0" smtClean="0"/>
              <a:t>3F</a:t>
            </a:r>
            <a:r>
              <a:rPr lang="zh-CN" altLang="en-US" sz="2400" dirty="0" smtClean="0"/>
              <a:t>的向下呼叫按钮；电梯</a:t>
            </a:r>
            <a:r>
              <a:rPr lang="zh-CN" altLang="en-US" sz="2400" dirty="0"/>
              <a:t>上升</a:t>
            </a:r>
            <a:r>
              <a:rPr lang="zh-CN" altLang="en-US" sz="2400" dirty="0" smtClean="0"/>
              <a:t>到</a:t>
            </a:r>
            <a:r>
              <a:rPr lang="en-US" altLang="zh-CN" sz="2400" dirty="0"/>
              <a:t>2</a:t>
            </a:r>
            <a:r>
              <a:rPr lang="en-US" altLang="zh-CN" sz="2400" dirty="0" smtClean="0"/>
              <a:t>F</a:t>
            </a:r>
            <a:r>
              <a:rPr lang="zh-CN" altLang="en-US" sz="2400" dirty="0" smtClean="0"/>
              <a:t>，开门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关门，</a:t>
            </a:r>
            <a:r>
              <a:rPr lang="en-US" altLang="zh-CN" sz="2400" dirty="0" smtClean="0"/>
              <a:t>2F</a:t>
            </a:r>
            <a:r>
              <a:rPr lang="zh-CN" altLang="en-US" sz="2400" dirty="0" smtClean="0"/>
              <a:t>的向上呼叫按钮灯关闭，然后上升到</a:t>
            </a:r>
            <a:r>
              <a:rPr lang="en-US" altLang="zh-CN" sz="2400" dirty="0"/>
              <a:t>3</a:t>
            </a:r>
            <a:r>
              <a:rPr lang="en-US" altLang="zh-CN" sz="2400" dirty="0" smtClean="0"/>
              <a:t>F</a:t>
            </a:r>
            <a:r>
              <a:rPr lang="zh-CN" altLang="en-US" sz="2400" dirty="0" smtClean="0"/>
              <a:t>，开门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关门，</a:t>
            </a:r>
            <a:r>
              <a:rPr lang="en-US" altLang="zh-CN" sz="2400" dirty="0" smtClean="0"/>
              <a:t>3F</a:t>
            </a:r>
            <a:r>
              <a:rPr lang="zh-CN" altLang="en-US" sz="2400" dirty="0" smtClean="0"/>
              <a:t>的向下呼叫按钮关闭，然后下降到</a:t>
            </a:r>
            <a:r>
              <a:rPr lang="en-US" altLang="zh-CN" sz="2400" dirty="0" smtClean="0"/>
              <a:t>2F</a:t>
            </a:r>
            <a:r>
              <a:rPr lang="zh-CN" altLang="en-US" sz="2400" dirty="0" smtClean="0"/>
              <a:t>，开门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关门，</a:t>
            </a:r>
            <a:r>
              <a:rPr lang="en-US" altLang="zh-CN" sz="2400" dirty="0" smtClean="0"/>
              <a:t>2F</a:t>
            </a:r>
            <a:r>
              <a:rPr lang="zh-CN" altLang="en-US" sz="2400" dirty="0" smtClean="0"/>
              <a:t>的向下呼叫按钮关闭。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电梯在</a:t>
            </a:r>
            <a:r>
              <a:rPr lang="en-US" altLang="zh-CN" sz="2400" dirty="0" smtClean="0"/>
              <a:t>2F</a:t>
            </a:r>
            <a:r>
              <a:rPr lang="zh-CN" altLang="en-US" sz="2400" dirty="0" smtClean="0"/>
              <a:t>以上，</a:t>
            </a:r>
            <a:r>
              <a:rPr lang="en-US" altLang="zh-CN" sz="2400" dirty="0" smtClean="0"/>
              <a:t>10s</a:t>
            </a:r>
            <a:r>
              <a:rPr lang="zh-CN" altLang="en-US" sz="2400" dirty="0" smtClean="0"/>
              <a:t>无动作，自动降到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楼。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所有停止，开门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关门</a:t>
            </a:r>
            <a:r>
              <a:rPr lang="zh-CN" altLang="en-US" sz="2400" smtClean="0"/>
              <a:t>后，对应楼层的同方向门</a:t>
            </a:r>
            <a:r>
              <a:rPr lang="zh-CN" altLang="en-US" sz="2400" dirty="0" smtClean="0"/>
              <a:t>外呼叫按钮灯和门内楼层按钮灯</a:t>
            </a:r>
            <a:r>
              <a:rPr lang="zh-CN" altLang="en-US" sz="2400" smtClean="0"/>
              <a:t>关闭。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41921519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状态（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itchFamily="18" charset="0"/>
              </a:rPr>
              <a:t>State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 smtClean="0">
                <a:latin typeface="Times New Roman" pitchFamily="18" charset="0"/>
              </a:rPr>
              <a:t>　指的是对象在其生命周期中的一种状况，处于某个特定状态中的对象必然会满足某些条件、执行某些动作或者是等待某些事件。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12114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204864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标注 8"/>
          <p:cNvSpPr/>
          <p:nvPr/>
        </p:nvSpPr>
        <p:spPr>
          <a:xfrm>
            <a:off x="7092280" y="2204864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7524328" y="2924944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42754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状态（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itchFamily="18" charset="0"/>
              </a:rPr>
              <a:t>State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 smtClean="0">
                <a:latin typeface="Times New Roman" pitchFamily="18" charset="0"/>
              </a:rPr>
              <a:t>　指的是对象在其生命周期中的一种状况，处于某个特定状态中的对象必然会满足某些条件、执行某些动作或者是等待某些事件。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0762" y="2478723"/>
            <a:ext cx="390119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状态名称，</a:t>
            </a:r>
            <a:r>
              <a:rPr lang="en-US" altLang="zh-CN" dirty="0"/>
              <a:t>Verbs with “</a:t>
            </a:r>
            <a:r>
              <a:rPr lang="en-US" altLang="zh-CN" dirty="0" err="1"/>
              <a:t>ing</a:t>
            </a:r>
            <a:r>
              <a:rPr lang="en-US" altLang="zh-CN" dirty="0" smtClean="0"/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Waiting </a:t>
            </a:r>
            <a:r>
              <a:rPr lang="en-US" altLang="zh-CN" dirty="0"/>
              <a:t>for a </a:t>
            </a:r>
            <a:r>
              <a:rPr lang="en-US" altLang="zh-CN" dirty="0" err="1"/>
              <a:t>Keypress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Cellphone </a:t>
            </a:r>
            <a:r>
              <a:rPr lang="en-US" altLang="zh-CN" dirty="0"/>
              <a:t>is Dialing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Door Opening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0762" y="4365104"/>
            <a:ext cx="3901198" cy="1892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状态名称，</a:t>
            </a:r>
            <a:r>
              <a:rPr lang="en-US" altLang="zh-CN" dirty="0"/>
              <a:t>Statement of condition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Paper </a:t>
            </a:r>
            <a:r>
              <a:rPr lang="en-US" altLang="zh-CN" dirty="0"/>
              <a:t>Jammed</a:t>
            </a:r>
          </a:p>
          <a:p>
            <a:r>
              <a:rPr lang="en-US" altLang="zh-CN" dirty="0"/>
              <a:t>Battery is Below Limit</a:t>
            </a:r>
          </a:p>
          <a:p>
            <a:r>
              <a:rPr lang="en-US" altLang="zh-CN" dirty="0" smtClean="0"/>
              <a:t>Power </a:t>
            </a:r>
            <a:r>
              <a:rPr lang="en-US" altLang="zh-CN" dirty="0"/>
              <a:t>is On</a:t>
            </a:r>
          </a:p>
          <a:p>
            <a:r>
              <a:rPr lang="en-US" altLang="zh-CN" dirty="0"/>
              <a:t>Door Open</a:t>
            </a:r>
          </a:p>
          <a:p>
            <a:r>
              <a:rPr lang="en-US" altLang="zh-CN" dirty="0"/>
              <a:t>Door </a:t>
            </a:r>
            <a:r>
              <a:rPr lang="en-US" altLang="zh-CN" dirty="0" smtClean="0"/>
              <a:t>Opening</a:t>
            </a:r>
            <a:endParaRPr lang="zh-CN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204864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标注 8"/>
          <p:cNvSpPr/>
          <p:nvPr/>
        </p:nvSpPr>
        <p:spPr>
          <a:xfrm>
            <a:off x="7092280" y="2204864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7524328" y="2924944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64598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事件（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Event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solidFill>
                  <a:schemeClr val="tx2"/>
                </a:solidFill>
                <a:latin typeface="Times New Roman" pitchFamily="18" charset="0"/>
              </a:rPr>
              <a:t>　</a:t>
            </a:r>
            <a:r>
              <a:rPr lang="zh-CN" altLang="en-US" sz="2400" kern="0" dirty="0">
                <a:latin typeface="Times New Roman" pitchFamily="18" charset="0"/>
              </a:rPr>
              <a:t>指的是在时间和空间上占有一定位置，并且对状态机来讲是有意义的那些事情。事件通常会引起状态的变迁，促使状态机从一种状态切换到另一种状态。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536676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标注 10"/>
          <p:cNvSpPr/>
          <p:nvPr/>
        </p:nvSpPr>
        <p:spPr>
          <a:xfrm>
            <a:off x="7092280" y="2536676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7524328" y="3256756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7956376" y="3904828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4067944" y="5445224"/>
            <a:ext cx="864096" cy="288032"/>
          </a:xfrm>
          <a:prstGeom prst="wedgeRectCallout">
            <a:avLst>
              <a:gd name="adj1" fmla="val 69734"/>
              <a:gd name="adj2" fmla="val 1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转换（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Transition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latin typeface="Times New Roman" pitchFamily="18" charset="0"/>
              </a:rPr>
              <a:t>　指的是两个状态之间的一种关系，表明对象将在第一个状态中执行一定的动作，并将在某个事件发生同时某个特定条件满足时进入第二个状态。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536676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标注 10"/>
          <p:cNvSpPr/>
          <p:nvPr/>
        </p:nvSpPr>
        <p:spPr>
          <a:xfrm>
            <a:off x="7092280" y="2536676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7524328" y="3256756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7956376" y="3904828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4592692" y="2555894"/>
            <a:ext cx="1275452" cy="288032"/>
          </a:xfrm>
          <a:prstGeom prst="wedgeRectCallout">
            <a:avLst>
              <a:gd name="adj1" fmla="val -1424"/>
              <a:gd name="adj2" fmla="val 1154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3995936" y="5445224"/>
            <a:ext cx="864096" cy="288032"/>
          </a:xfrm>
          <a:prstGeom prst="wedgeRectCallout">
            <a:avLst>
              <a:gd name="adj1" fmla="val 75161"/>
              <a:gd name="adj2" fmla="val -6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7668344" y="5517232"/>
            <a:ext cx="1275452" cy="288032"/>
          </a:xfrm>
          <a:prstGeom prst="wedgeRectCallout">
            <a:avLst>
              <a:gd name="adj1" fmla="val -36351"/>
              <a:gd name="adj2" fmla="val -108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状态图（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State Diagram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latin typeface="Times New Roman" pitchFamily="18" charset="0"/>
              </a:rPr>
              <a:t>用来描述一个特定的</a:t>
            </a:r>
            <a:r>
              <a:rPr lang="en-US" altLang="zh-CN" sz="2400" kern="0" dirty="0">
                <a:latin typeface="Times New Roman" pitchFamily="18" charset="0"/>
              </a:rPr>
              <a:t>(</a:t>
            </a:r>
            <a:r>
              <a:rPr lang="zh-CN" altLang="en-US" sz="2400" kern="0" dirty="0">
                <a:latin typeface="Times New Roman" pitchFamily="18" charset="0"/>
              </a:rPr>
              <a:t>对象</a:t>
            </a:r>
            <a:r>
              <a:rPr lang="en-US" altLang="zh-CN" sz="2400" kern="0" dirty="0">
                <a:latin typeface="Times New Roman" pitchFamily="18" charset="0"/>
              </a:rPr>
              <a:t>)</a:t>
            </a:r>
            <a:r>
              <a:rPr lang="zh-CN" altLang="en-US" sz="2400" kern="0" dirty="0">
                <a:latin typeface="Times New Roman" pitchFamily="18" charset="0"/>
              </a:rPr>
              <a:t>所有可能的状态</a:t>
            </a:r>
            <a:r>
              <a:rPr lang="en-US" altLang="zh-CN" sz="2400" kern="0" dirty="0">
                <a:latin typeface="Times New Roman" pitchFamily="18" charset="0"/>
              </a:rPr>
              <a:t>,</a:t>
            </a:r>
            <a:r>
              <a:rPr lang="zh-CN" altLang="en-US" sz="2400" kern="0" dirty="0">
                <a:latin typeface="Times New Roman" pitchFamily="18" charset="0"/>
              </a:rPr>
              <a:t>以及由于各种事件的发生而引起的状态之间的</a:t>
            </a:r>
            <a:r>
              <a:rPr lang="en-US" altLang="zh-CN" sz="2400" kern="0" dirty="0">
                <a:latin typeface="Times New Roman" pitchFamily="18" charset="0"/>
              </a:rPr>
              <a:t>(</a:t>
            </a:r>
            <a:r>
              <a:rPr lang="zh-CN" altLang="en-US" sz="2400" kern="0" dirty="0">
                <a:latin typeface="Times New Roman" pitchFamily="18" charset="0"/>
              </a:rPr>
              <a:t>转移</a:t>
            </a:r>
            <a:r>
              <a:rPr lang="en-US" altLang="zh-CN" sz="2400" kern="0" dirty="0">
                <a:latin typeface="Times New Roman" pitchFamily="18" charset="0"/>
              </a:rPr>
              <a:t>)</a:t>
            </a:r>
            <a:r>
              <a:rPr lang="zh-CN" altLang="en-US" sz="2400" kern="0" dirty="0">
                <a:latin typeface="Times New Roman" pitchFamily="18" charset="0"/>
              </a:rPr>
              <a:t>和变化</a:t>
            </a:r>
            <a:r>
              <a:rPr lang="zh-CN" altLang="en-US" sz="2400" kern="0" dirty="0" smtClean="0">
                <a:latin typeface="Times New Roman" pitchFamily="18" charset="0"/>
              </a:rPr>
              <a:t>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92896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348880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标注 16"/>
          <p:cNvSpPr/>
          <p:nvPr/>
        </p:nvSpPr>
        <p:spPr>
          <a:xfrm>
            <a:off x="7092280" y="2348880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7524328" y="3068960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7956376" y="3717032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4592692" y="2368098"/>
            <a:ext cx="1275452" cy="288032"/>
          </a:xfrm>
          <a:prstGeom prst="wedgeRectCallout">
            <a:avLst>
              <a:gd name="adj1" fmla="val -1424"/>
              <a:gd name="adj2" fmla="val 1154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标注 20"/>
          <p:cNvSpPr/>
          <p:nvPr/>
        </p:nvSpPr>
        <p:spPr>
          <a:xfrm>
            <a:off x="3995936" y="5257428"/>
            <a:ext cx="864096" cy="288032"/>
          </a:xfrm>
          <a:prstGeom prst="wedgeRectCallout">
            <a:avLst>
              <a:gd name="adj1" fmla="val 75161"/>
              <a:gd name="adj2" fmla="val -6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标注 21"/>
          <p:cNvSpPr/>
          <p:nvPr/>
        </p:nvSpPr>
        <p:spPr>
          <a:xfrm>
            <a:off x="7668344" y="5329436"/>
            <a:ext cx="1275452" cy="288032"/>
          </a:xfrm>
          <a:prstGeom prst="wedgeRectCallout">
            <a:avLst>
              <a:gd name="adj1" fmla="val -36351"/>
              <a:gd name="adj2" fmla="val -108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状态机的应用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916832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itchFamily="18" charset="0"/>
              </a:rPr>
              <a:t>描述复杂的算法，表明算法内部的结构和流程，程序对象的执行顺序。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Times New Roman" pitchFamily="18" charset="0"/>
              </a:rPr>
              <a:t>自动控制领域，嵌入式系统，控制系统的运行</a:t>
            </a:r>
            <a:r>
              <a:rPr lang="zh-CN" altLang="en-US" sz="2400" dirty="0" smtClean="0">
                <a:latin typeface="Times New Roman" pitchFamily="18" charset="0"/>
              </a:rPr>
              <a:t>状态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itchFamily="18" charset="0"/>
              </a:rPr>
              <a:t>游戏引擎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zh-CN" altLang="en-US" sz="2400" dirty="0" smtClean="0">
                <a:latin typeface="Times New Roman" pitchFamily="18" charset="0"/>
              </a:rPr>
              <a:t>游戏</a:t>
            </a:r>
            <a:r>
              <a:rPr lang="zh-CN" altLang="en-US" sz="2400" dirty="0">
                <a:latin typeface="Times New Roman" pitchFamily="18" charset="0"/>
              </a:rPr>
              <a:t>中的每个角色或者器件都有可能内嵌一个状态机</a:t>
            </a:r>
            <a:r>
              <a:rPr lang="zh-CN" altLang="en-US" sz="2400" dirty="0" smtClean="0">
                <a:latin typeface="Times New Roman" pitchFamily="18" charset="0"/>
              </a:rPr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895616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XidianCulture">
  <a:themeElements>
    <a:clrScheme name="Ch2_1 xx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Ch2_1 xx">
      <a:majorFont>
        <a:latin typeface="Arial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2_1 xx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myXidianCulture</Template>
  <TotalTime>2787</TotalTime>
  <Words>2575</Words>
  <Application>Microsoft Office PowerPoint</Application>
  <PresentationFormat>全屏显示(4:3)</PresentationFormat>
  <Paragraphs>337</Paragraphs>
  <Slides>37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链接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0" baseType="lpstr">
      <vt:lpstr>myXidianCulture</vt:lpstr>
      <vt:lpstr>F:\xidian\2015备课\C语言\C-Repositories\Garage_mfc\Garage_dialog\GarageDoorState.vsd\Drawing\~BaseState\水平提示框</vt:lpstr>
      <vt:lpstr>F:\xidian\2015备课\C语言\C-Repositories\Garage_mfc\Garage_dialog\GarageDoorState.vsd\Drawing\~BaseState\矩形</vt:lpstr>
      <vt:lpstr>C语言课程设计 状态和状态机 States and State Machines</vt:lpstr>
      <vt:lpstr>状态机--例1</vt:lpstr>
      <vt:lpstr>状态机--例2</vt:lpstr>
      <vt:lpstr>状态机基本概念</vt:lpstr>
      <vt:lpstr>状态机基本概念</vt:lpstr>
      <vt:lpstr>状态机基本概念</vt:lpstr>
      <vt:lpstr>状态机基本概念</vt:lpstr>
      <vt:lpstr>状态机基本概念</vt:lpstr>
      <vt:lpstr>状态机的应用</vt:lpstr>
      <vt:lpstr>状态机程序设计示例</vt:lpstr>
      <vt:lpstr>状态机程序设计示例</vt:lpstr>
      <vt:lpstr>在程序中描述状态</vt:lpstr>
      <vt:lpstr>状态函数</vt:lpstr>
      <vt:lpstr>DoorClosed state</vt:lpstr>
      <vt:lpstr>DoorClosedDoorOpening state</vt:lpstr>
      <vt:lpstr>DoorClosedDoorOpening state</vt:lpstr>
      <vt:lpstr>定期采集系统的运行状态</vt:lpstr>
      <vt:lpstr>车库门状态机图</vt:lpstr>
      <vt:lpstr>车库门状态机图</vt:lpstr>
      <vt:lpstr>DoorClosingDoorOpening</vt:lpstr>
      <vt:lpstr>Microsoft Visual Studio</vt:lpstr>
      <vt:lpstr>Microsoft Visual Studio</vt:lpstr>
      <vt:lpstr>Microsoft Visual Studio</vt:lpstr>
      <vt:lpstr>三层电梯状态机仿真程序</vt:lpstr>
      <vt:lpstr>三层电梯状态机</vt:lpstr>
      <vt:lpstr>三层电梯状态机</vt:lpstr>
      <vt:lpstr>三层电梯状态机</vt:lpstr>
      <vt:lpstr>三层电梯状态机</vt:lpstr>
      <vt:lpstr>三层电梯状态机相关函数(1)</vt:lpstr>
      <vt:lpstr>三层电梯状态机相关函数(2)</vt:lpstr>
      <vt:lpstr>三层电梯状态机相关函数(3)</vt:lpstr>
      <vt:lpstr>三层电梯状态机相关函数(4)</vt:lpstr>
      <vt:lpstr>三层电梯状态机仿真程序</vt:lpstr>
      <vt:lpstr>课程设计要求</vt:lpstr>
      <vt:lpstr>电梯功能测试参考（1）</vt:lpstr>
      <vt:lpstr>电梯功能测试参考（2）</vt:lpstr>
      <vt:lpstr>电梯功能测试参考（3）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尼斯综合理工培训汇报</dc:title>
  <dc:creator>Administrator</dc:creator>
  <cp:lastModifiedBy>Administrator</cp:lastModifiedBy>
  <cp:revision>319</cp:revision>
  <dcterms:created xsi:type="dcterms:W3CDTF">2015-02-03T06:54:51Z</dcterms:created>
  <dcterms:modified xsi:type="dcterms:W3CDTF">2016-05-09T04:02:52Z</dcterms:modified>
</cp:coreProperties>
</file>