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58" r:id="rId6"/>
    <p:sldId id="272" r:id="rId7"/>
    <p:sldId id="273" r:id="rId8"/>
    <p:sldId id="277" r:id="rId9"/>
    <p:sldId id="278" r:id="rId10"/>
    <p:sldId id="262" r:id="rId11"/>
    <p:sldId id="264" r:id="rId12"/>
    <p:sldId id="263" r:id="rId13"/>
    <p:sldId id="265" r:id="rId14"/>
    <p:sldId id="266" r:id="rId15"/>
    <p:sldId id="267" r:id="rId16"/>
    <p:sldId id="268" r:id="rId17"/>
    <p:sldId id="270" r:id="rId18"/>
    <p:sldId id="283" r:id="rId19"/>
    <p:sldId id="284" r:id="rId20"/>
    <p:sldId id="285" r:id="rId21"/>
    <p:sldId id="271" r:id="rId22"/>
    <p:sldId id="275" r:id="rId23"/>
    <p:sldId id="276" r:id="rId24"/>
    <p:sldId id="274" r:id="rId25"/>
    <p:sldId id="279" r:id="rId26"/>
    <p:sldId id="280" r:id="rId27"/>
    <p:sldId id="287" r:id="rId28"/>
    <p:sldId id="281" r:id="rId29"/>
    <p:sldId id="282" r:id="rId30"/>
    <p:sldId id="286" r:id="rId31"/>
    <p:sldId id="288" r:id="rId32"/>
    <p:sldId id="289" r:id="rId33"/>
    <p:sldId id="290" r:id="rId34"/>
    <p:sldId id="295" r:id="rId35"/>
    <p:sldId id="291" r:id="rId36"/>
    <p:sldId id="292" r:id="rId37"/>
    <p:sldId id="293"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38" autoAdjust="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72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2E8F51-7589-4D7B-B384-FD766A27EFA9}" type="datetimeFigureOut">
              <a:rPr lang="zh-CN" altLang="en-US" smtClean="0"/>
              <a:t>2016/11/21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0317-6927-40F3-BBE9-AE32492F1E70}" type="slidenum">
              <a:rPr lang="zh-CN" altLang="en-US" smtClean="0"/>
              <a:t>‹#›</a:t>
            </a:fld>
            <a:endParaRPr lang="zh-CN" altLang="en-US"/>
          </a:p>
        </p:txBody>
      </p:sp>
    </p:spTree>
    <p:extLst>
      <p:ext uri="{BB962C8B-B14F-4D97-AF65-F5344CB8AC3E}">
        <p14:creationId xmlns:p14="http://schemas.microsoft.com/office/powerpoint/2010/main" val="276175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41207.htm" TargetMode="External"/><Relationship Id="rId3" Type="http://schemas.openxmlformats.org/officeDocument/2006/relationships/hyperlink" Target="http://baike.baidu.com/view/36272.htm" TargetMode="External"/><Relationship Id="rId7" Type="http://schemas.openxmlformats.org/officeDocument/2006/relationships/hyperlink" Target="http://baike.baidu.com/view/665378.ht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baike.baidu.com/view/4821.htm" TargetMode="External"/><Relationship Id="rId5" Type="http://schemas.openxmlformats.org/officeDocument/2006/relationships/hyperlink" Target="http://baike.baidu.com/view/1634.htm" TargetMode="External"/><Relationship Id="rId4" Type="http://schemas.openxmlformats.org/officeDocument/2006/relationships/hyperlink" Target="http://baike.baidu.com/view/668911.htm" TargetMode="External"/><Relationship Id="rId9" Type="http://schemas.openxmlformats.org/officeDocument/2006/relationships/hyperlink" Target="http://baike.baidu.com/view/16068.ht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 </a:t>
            </a:r>
            <a:r>
              <a:rPr lang="zh-CN" altLang="en-US" dirty="0" smtClean="0"/>
              <a:t>解法一：选择法排序：升序，每趟排序，选出本次最大者， </a:t>
            </a:r>
          </a:p>
          <a:p>
            <a:r>
              <a:rPr lang="zh-CN" altLang="en-US" dirty="0" smtClean="0"/>
              <a:t>      </a:t>
            </a:r>
            <a:r>
              <a:rPr lang="en-US" altLang="zh-CN" dirty="0" smtClean="0"/>
              <a:t>// max=a[0]</a:t>
            </a:r>
            <a:r>
              <a:rPr lang="zh-CN" altLang="en-US" dirty="0" smtClean="0"/>
              <a:t>，然后</a:t>
            </a:r>
            <a:r>
              <a:rPr lang="en-US" altLang="zh-CN" dirty="0" smtClean="0"/>
              <a:t>max</a:t>
            </a:r>
            <a:r>
              <a:rPr lang="zh-CN" altLang="en-US" dirty="0" smtClean="0"/>
              <a:t>与</a:t>
            </a:r>
            <a:r>
              <a:rPr lang="en-US" altLang="zh-CN" dirty="0" smtClean="0"/>
              <a:t>a[1]</a:t>
            </a:r>
            <a:r>
              <a:rPr lang="zh-CN" altLang="en-US" dirty="0" smtClean="0"/>
              <a:t>，</a:t>
            </a:r>
            <a:r>
              <a:rPr lang="en-US" altLang="zh-CN" dirty="0" smtClean="0"/>
              <a:t>a[2]</a:t>
            </a:r>
            <a:r>
              <a:rPr lang="zh-CN" altLang="en-US" dirty="0" smtClean="0"/>
              <a:t>比较</a:t>
            </a:r>
            <a:r>
              <a:rPr lang="en-US" altLang="zh-CN" dirty="0" smtClean="0"/>
              <a:t>,max</a:t>
            </a:r>
            <a:r>
              <a:rPr lang="zh-CN" altLang="en-US" dirty="0" smtClean="0"/>
              <a:t>是二者的大者。第一趟排序选出了最大者，放在</a:t>
            </a:r>
            <a:r>
              <a:rPr lang="en-US" altLang="zh-CN" dirty="0" smtClean="0"/>
              <a:t>a[0] </a:t>
            </a:r>
          </a:p>
          <a:p>
            <a:r>
              <a:rPr lang="en-US" altLang="zh-CN" dirty="0" smtClean="0"/>
              <a:t>      // 【</a:t>
            </a:r>
            <a:r>
              <a:rPr lang="zh-CN" altLang="en-US" dirty="0" smtClean="0"/>
              <a:t>与本题无关</a:t>
            </a:r>
            <a:r>
              <a:rPr lang="en-US" altLang="zh-CN" dirty="0" smtClean="0"/>
              <a:t>】</a:t>
            </a:r>
            <a:r>
              <a:rPr lang="zh-CN" altLang="en-US" dirty="0" smtClean="0"/>
              <a:t>， </a:t>
            </a:r>
            <a:r>
              <a:rPr lang="en-US" altLang="zh-CN" dirty="0" smtClean="0"/>
              <a:t>max=a[1]; </a:t>
            </a:r>
            <a:r>
              <a:rPr lang="zh-CN" altLang="en-US" dirty="0" smtClean="0"/>
              <a:t>然后与</a:t>
            </a:r>
            <a:r>
              <a:rPr lang="en-US" altLang="zh-CN" dirty="0" smtClean="0"/>
              <a:t>a[2]</a:t>
            </a:r>
            <a:r>
              <a:rPr lang="zh-CN" altLang="en-US" dirty="0" smtClean="0"/>
              <a:t>比较，选出大者给</a:t>
            </a:r>
            <a:r>
              <a:rPr lang="en-US" altLang="zh-CN" dirty="0" smtClean="0"/>
              <a:t>a[1];</a:t>
            </a:r>
            <a:r>
              <a:rPr lang="zh-CN" altLang="en-US" dirty="0" smtClean="0"/>
              <a:t>三个数得到由大到小的排序。 </a:t>
            </a:r>
          </a:p>
          <a:p>
            <a:r>
              <a:rPr lang="zh-CN" altLang="en-US" dirty="0" smtClean="0"/>
              <a:t>      </a:t>
            </a:r>
            <a:r>
              <a:rPr lang="en-US" altLang="zh-CN" dirty="0" smtClean="0"/>
              <a:t>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zh-CN" altLang="en-US" dirty="0" smtClean="0"/>
              <a:t>解法一：</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a:t>
            </a:r>
          </a:p>
          <a:p>
            <a:r>
              <a:rPr lang="en-US" altLang="zh-CN" dirty="0" smtClean="0"/>
              <a:t>      // </a:t>
            </a:r>
            <a:r>
              <a:rPr lang="zh-CN" altLang="en-US" dirty="0" smtClean="0"/>
              <a:t>解法二：冒泡法排序：降序，相邻元素比较，大者交换到后面（下面） ：</a:t>
            </a:r>
          </a:p>
          <a:p>
            <a:r>
              <a:rPr lang="zh-CN" altLang="en-US" dirty="0" smtClean="0"/>
              <a:t>      </a:t>
            </a:r>
            <a:r>
              <a:rPr lang="en-US" altLang="zh-CN" dirty="0" smtClean="0"/>
              <a:t>// a[0],a[1]</a:t>
            </a:r>
            <a:r>
              <a:rPr lang="zh-CN" altLang="en-US" dirty="0" smtClean="0"/>
              <a:t>比较，大者交换给</a:t>
            </a:r>
            <a:r>
              <a:rPr lang="en-US" altLang="zh-CN" dirty="0" smtClean="0"/>
              <a:t>a[1]; a[1],a[2]</a:t>
            </a:r>
            <a:r>
              <a:rPr lang="zh-CN" altLang="en-US" dirty="0" smtClean="0"/>
              <a:t>比较，大者给</a:t>
            </a:r>
            <a:r>
              <a:rPr lang="en-US" altLang="zh-CN" dirty="0" smtClean="0"/>
              <a:t>a[2]</a:t>
            </a:r>
            <a:r>
              <a:rPr lang="zh-CN" altLang="en-US" dirty="0" smtClean="0"/>
              <a:t>；即第一趟排序</a:t>
            </a:r>
            <a:r>
              <a:rPr lang="en-US" altLang="zh-CN" dirty="0" err="1" smtClean="0"/>
              <a:t>x,x,max</a:t>
            </a:r>
            <a:r>
              <a:rPr lang="en-US" altLang="zh-CN" dirty="0" smtClean="0"/>
              <a:t>;</a:t>
            </a:r>
          </a:p>
          <a:p>
            <a:r>
              <a:rPr lang="en-US" altLang="zh-CN" dirty="0" smtClean="0"/>
              <a:t>      // 【</a:t>
            </a:r>
            <a:r>
              <a:rPr lang="zh-CN" altLang="en-US" dirty="0" smtClean="0"/>
              <a:t>本题无关</a:t>
            </a:r>
            <a:r>
              <a:rPr lang="en-US" altLang="zh-CN" dirty="0" smtClean="0"/>
              <a:t>】</a:t>
            </a:r>
            <a:r>
              <a:rPr lang="zh-CN" altLang="en-US" dirty="0" smtClean="0"/>
              <a:t>，第二趟排序，</a:t>
            </a:r>
            <a:r>
              <a:rPr lang="en-US" altLang="zh-CN" dirty="0" smtClean="0"/>
              <a:t>a[1],a[2]</a:t>
            </a:r>
            <a:r>
              <a:rPr lang="zh-CN" altLang="en-US" dirty="0" smtClean="0"/>
              <a:t>比较，大者交换到下面（第二），则三个数由小到大排列。 </a:t>
            </a:r>
          </a:p>
          <a:p>
            <a:r>
              <a:rPr lang="zh-CN" altLang="en-US" dirty="0" smtClean="0"/>
              <a:t>      </a:t>
            </a:r>
            <a:r>
              <a:rPr lang="en-US" altLang="zh-CN" dirty="0" err="1" smtClean="0"/>
              <a:t>int</a:t>
            </a:r>
            <a:r>
              <a:rPr lang="en-US" altLang="zh-CN" dirty="0" smtClean="0"/>
              <a:t> a1 = a, b1 = b, c1 = c;</a:t>
            </a:r>
          </a:p>
          <a:p>
            <a:r>
              <a:rPr lang="en-US" altLang="zh-CN" dirty="0" smtClean="0"/>
              <a:t>      if (a &gt; b) b = a; // </a:t>
            </a:r>
            <a:r>
              <a:rPr lang="zh-CN" altLang="en-US" dirty="0" smtClean="0"/>
              <a:t>大者给</a:t>
            </a:r>
            <a:r>
              <a:rPr lang="en-US" altLang="zh-CN" dirty="0" smtClean="0"/>
              <a:t>b</a:t>
            </a:r>
            <a:r>
              <a:rPr lang="zh-CN" altLang="en-US" dirty="0" smtClean="0"/>
              <a:t>。这里不是排序，就不用交换了，</a:t>
            </a:r>
            <a:r>
              <a:rPr lang="en-US" altLang="zh-CN" dirty="0" err="1" smtClean="0"/>
              <a:t>tmp</a:t>
            </a:r>
            <a:r>
              <a:rPr lang="en-US" altLang="zh-CN" dirty="0" smtClean="0"/>
              <a:t>=</a:t>
            </a:r>
            <a:r>
              <a:rPr lang="en-US" altLang="zh-CN" dirty="0" err="1" smtClean="0"/>
              <a:t>a;a</a:t>
            </a:r>
            <a:r>
              <a:rPr lang="en-US" altLang="zh-CN" dirty="0" smtClean="0"/>
              <a:t>=</a:t>
            </a:r>
            <a:r>
              <a:rPr lang="en-US" altLang="zh-CN" dirty="0" err="1" smtClean="0"/>
              <a:t>b;b</a:t>
            </a:r>
            <a:r>
              <a:rPr lang="en-US" altLang="zh-CN" dirty="0" smtClean="0"/>
              <a:t>=</a:t>
            </a:r>
            <a:r>
              <a:rPr lang="en-US" altLang="zh-CN" dirty="0" err="1" smtClean="0"/>
              <a:t>tmp</a:t>
            </a:r>
            <a:r>
              <a:rPr lang="en-US" altLang="zh-CN" dirty="0" smtClean="0"/>
              <a:t>; </a:t>
            </a:r>
          </a:p>
          <a:p>
            <a:r>
              <a:rPr lang="en-US" altLang="zh-CN" dirty="0" smtClean="0"/>
              <a:t>      if (c &gt; b) max = c;</a:t>
            </a:r>
          </a:p>
          <a:p>
            <a:r>
              <a:rPr lang="en-US" altLang="zh-CN" dirty="0" smtClean="0"/>
              <a:t>      else max = b;  </a:t>
            </a:r>
          </a:p>
          <a:p>
            <a:r>
              <a:rPr lang="en-US" altLang="zh-CN" dirty="0" smtClean="0"/>
              <a:t>      </a:t>
            </a:r>
            <a:r>
              <a:rPr lang="en-US" altLang="zh-CN" dirty="0" err="1" smtClean="0"/>
              <a:t>printf</a:t>
            </a:r>
            <a:r>
              <a:rPr lang="en-US" altLang="zh-CN" dirty="0" smtClean="0"/>
              <a:t>("</a:t>
            </a:r>
            <a:r>
              <a:rPr lang="zh-CN" altLang="en-US" dirty="0" smtClean="0"/>
              <a:t>解法二：</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%d\n",a1,b1,c1,max); </a:t>
            </a:r>
          </a:p>
          <a:p>
            <a:r>
              <a:rPr lang="en-US" altLang="zh-CN" dirty="0" smtClean="0"/>
              <a:t>    }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28</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29</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30</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31</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32</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if(a&lt;b){ /*</a:t>
            </a:r>
            <a:r>
              <a:rPr lang="zh-CN" altLang="en-US" dirty="0" smtClean="0"/>
              <a:t>交换两个数，使大数放在</a:t>
            </a:r>
            <a:r>
              <a:rPr lang="en-US" altLang="zh-CN" dirty="0" smtClean="0"/>
              <a:t>a</a:t>
            </a:r>
            <a:r>
              <a:rPr lang="zh-CN" altLang="en-US" dirty="0" smtClean="0"/>
              <a:t>上。</a:t>
            </a:r>
            <a:r>
              <a:rPr lang="zh-CN" altLang="en-US" b="1" dirty="0" smtClean="0"/>
              <a:t>其实不用，如果</a:t>
            </a:r>
            <a:r>
              <a:rPr lang="en-US" altLang="zh-CN" b="1" dirty="0" smtClean="0"/>
              <a:t>b&gt;a, </a:t>
            </a:r>
            <a:r>
              <a:rPr lang="en-US" altLang="zh-CN" b="1" dirty="0" err="1" smtClean="0"/>
              <a:t>a%b</a:t>
            </a:r>
            <a:r>
              <a:rPr lang="en-US" altLang="zh-CN" b="1" dirty="0" smtClean="0"/>
              <a:t>=a</a:t>
            </a:r>
            <a:r>
              <a:rPr lang="zh-CN" altLang="en-US" b="1" dirty="0" smtClean="0"/>
              <a:t>，第一次</a:t>
            </a:r>
            <a:r>
              <a:rPr lang="en-US" altLang="zh-CN" b="1" dirty="0" smtClean="0"/>
              <a:t>while</a:t>
            </a:r>
            <a:r>
              <a:rPr lang="zh-CN" altLang="en-US" b="1" dirty="0" smtClean="0"/>
              <a:t>循环就调换了</a:t>
            </a:r>
            <a:r>
              <a:rPr lang="en-US" altLang="zh-CN" b="1" dirty="0" err="1" smtClean="0"/>
              <a:t>a,b</a:t>
            </a:r>
            <a:r>
              <a:rPr lang="en-US" altLang="zh-CN" b="1" dirty="0" smtClean="0"/>
              <a:t>*/</a:t>
            </a:r>
          </a:p>
          <a:p>
            <a:r>
              <a:rPr lang="en-US" altLang="zh-CN" baseline="0" dirty="0" smtClean="0"/>
              <a:t>    </a:t>
            </a:r>
            <a:r>
              <a:rPr lang="en-US" altLang="zh-CN" dirty="0" smtClean="0"/>
              <a:t>temp=a; a=b; b=temp;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33</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smtClean="0"/>
              <a:t>上机讲</a:t>
            </a:r>
            <a:endParaRPr lang="zh-CN" altLang="en-US"/>
          </a:p>
        </p:txBody>
      </p:sp>
      <p:sp>
        <p:nvSpPr>
          <p:cNvPr id="4" name="灯片编号占位符 3"/>
          <p:cNvSpPr>
            <a:spLocks noGrp="1"/>
          </p:cNvSpPr>
          <p:nvPr>
            <p:ph type="sldNum" sz="quarter" idx="10"/>
          </p:nvPr>
        </p:nvSpPr>
        <p:spPr/>
        <p:txBody>
          <a:bodyPr/>
          <a:lstStyle/>
          <a:p>
            <a:fld id="{00127067-653B-4A26-8E32-6D4EA477C9AF}" type="slidenum">
              <a:rPr lang="en-US" smtClean="0"/>
              <a:pPr/>
              <a:t>34</a:t>
            </a:fld>
            <a:endParaRPr lang="en-US" sz="1200">
              <a:latin typeface="Times New Roman" pitchFamily="18" charset="0"/>
            </a:endParaRPr>
          </a:p>
        </p:txBody>
      </p:sp>
    </p:spTree>
    <p:extLst>
      <p:ext uri="{BB962C8B-B14F-4D97-AF65-F5344CB8AC3E}">
        <p14:creationId xmlns:p14="http://schemas.microsoft.com/office/powerpoint/2010/main" val="9373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5</a:t>
            </a:fld>
            <a:endParaRPr lang="zh-CN" altLang="en-US"/>
          </a:p>
        </p:txBody>
      </p:sp>
    </p:spTree>
    <p:extLst>
      <p:ext uri="{BB962C8B-B14F-4D97-AF65-F5344CB8AC3E}">
        <p14:creationId xmlns:p14="http://schemas.microsoft.com/office/powerpoint/2010/main" val="2024888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35</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conio.h</a:t>
            </a:r>
            <a:r>
              <a:rPr lang="en-US" altLang="zh-CN" dirty="0" smtClean="0"/>
              <a:t>&gt;</a:t>
            </a:r>
          </a:p>
          <a:p>
            <a:r>
              <a:rPr lang="en-US" altLang="zh-CN" dirty="0" smtClean="0"/>
              <a:t>#include &lt;</a:t>
            </a:r>
            <a:r>
              <a:rPr lang="en-US" altLang="zh-CN" dirty="0" err="1" smtClean="0"/>
              <a:t>math.h</a:t>
            </a:r>
            <a:r>
              <a:rPr lang="en-US" altLang="zh-CN" dirty="0" smtClean="0"/>
              <a:t>&gt; </a:t>
            </a:r>
          </a:p>
          <a:p>
            <a:endParaRPr lang="en-US" altLang="zh-CN" dirty="0" smtClean="0"/>
          </a:p>
          <a:p>
            <a:r>
              <a:rPr lang="en-US" altLang="zh-CN" dirty="0" smtClean="0"/>
              <a:t>/**********************************</a:t>
            </a:r>
          </a:p>
          <a:p>
            <a:r>
              <a:rPr lang="en-US" altLang="zh-CN" dirty="0" smtClean="0"/>
              <a:t> ch5,p106, 1. </a:t>
            </a:r>
            <a:r>
              <a:rPr lang="zh-CN" altLang="en-US" dirty="0" smtClean="0"/>
              <a:t>计算：</a:t>
            </a:r>
            <a:r>
              <a:rPr lang="en-US" altLang="zh-CN" dirty="0" smtClean="0"/>
              <a:t>1+1/3+1/5+...+1/51 </a:t>
            </a:r>
          </a:p>
          <a:p>
            <a:r>
              <a:rPr lang="en-US" altLang="zh-CN" dirty="0" smtClean="0"/>
              <a:t> **********************************/</a:t>
            </a:r>
          </a:p>
          <a:p>
            <a:r>
              <a:rPr lang="en-US" altLang="zh-CN" dirty="0" smtClean="0"/>
              <a:t>void ch5_1()</a:t>
            </a:r>
          </a:p>
          <a:p>
            <a:r>
              <a:rPr lang="en-US" altLang="zh-CN" dirty="0" smtClean="0"/>
              <a:t>{</a:t>
            </a:r>
          </a:p>
          <a:p>
            <a:r>
              <a:rPr lang="en-US" altLang="zh-CN" dirty="0" smtClean="0"/>
              <a:t>	</a:t>
            </a:r>
            <a:r>
              <a:rPr lang="en-US" altLang="zh-CN" dirty="0" err="1" smtClean="0"/>
              <a:t>printf</a:t>
            </a:r>
            <a:r>
              <a:rPr lang="en-US" altLang="zh-CN" dirty="0" smtClean="0"/>
              <a:t>("ch5_1(),</a:t>
            </a:r>
            <a:r>
              <a:rPr lang="zh-CN" altLang="en-US" dirty="0" smtClean="0"/>
              <a:t>计算</a:t>
            </a:r>
            <a:r>
              <a:rPr lang="en-US" altLang="zh-CN" dirty="0" smtClean="0"/>
              <a:t>: 1+1/3+1/5+...+1/51\n");</a:t>
            </a:r>
          </a:p>
          <a:p>
            <a:r>
              <a:rPr lang="en-US" altLang="zh-CN" dirty="0" smtClean="0"/>
              <a:t>	</a:t>
            </a:r>
            <a:r>
              <a:rPr lang="en-US" altLang="zh-CN" dirty="0" err="1" smtClean="0"/>
              <a:t>int</a:t>
            </a:r>
            <a:r>
              <a:rPr lang="en-US" altLang="zh-CN" dirty="0" smtClean="0"/>
              <a:t> i;</a:t>
            </a:r>
          </a:p>
          <a:p>
            <a:r>
              <a:rPr lang="en-US" altLang="zh-CN" dirty="0" smtClean="0"/>
              <a:t>	float sum = 0; </a:t>
            </a:r>
          </a:p>
          <a:p>
            <a:r>
              <a:rPr lang="en-US" altLang="zh-CN" dirty="0" smtClean="0"/>
              <a:t>    for(i=1; i&lt;=51; i+=2) </a:t>
            </a:r>
          </a:p>
          <a:p>
            <a:r>
              <a:rPr lang="en-US" altLang="zh-CN" dirty="0" smtClean="0"/>
              <a:t>    {</a:t>
            </a:r>
          </a:p>
          <a:p>
            <a:r>
              <a:rPr lang="en-US" altLang="zh-CN" dirty="0" smtClean="0"/>
              <a:t>        sum += 1.0/i;  // </a:t>
            </a:r>
            <a:r>
              <a:rPr lang="zh-CN" altLang="en-US" dirty="0" smtClean="0"/>
              <a:t>注意</a:t>
            </a:r>
            <a:r>
              <a:rPr lang="en-US" altLang="zh-CN" dirty="0" smtClean="0"/>
              <a:t>1.0/i,</a:t>
            </a:r>
            <a:r>
              <a:rPr lang="zh-CN" altLang="en-US" dirty="0" smtClean="0"/>
              <a:t>而不是</a:t>
            </a:r>
            <a:r>
              <a:rPr lang="en-US" altLang="zh-CN" dirty="0" smtClean="0"/>
              <a:t>1/i </a:t>
            </a:r>
          </a:p>
          <a:p>
            <a:r>
              <a:rPr lang="en-US" altLang="zh-CN" dirty="0" smtClean="0"/>
              <a:t>        //</a:t>
            </a:r>
            <a:r>
              <a:rPr lang="en-US" altLang="zh-CN" dirty="0" err="1" smtClean="0"/>
              <a:t>printf</a:t>
            </a:r>
            <a:r>
              <a:rPr lang="en-US" altLang="zh-CN" dirty="0" smtClean="0"/>
              <a:t>("i=%</a:t>
            </a:r>
            <a:r>
              <a:rPr lang="en-US" altLang="zh-CN" dirty="0" err="1" smtClean="0"/>
              <a:t>d,sum</a:t>
            </a:r>
            <a:r>
              <a:rPr lang="en-US" altLang="zh-CN" dirty="0" smtClean="0"/>
              <a:t>=%f\n",</a:t>
            </a:r>
            <a:r>
              <a:rPr lang="en-US" altLang="zh-CN" dirty="0" err="1" smtClean="0"/>
              <a:t>i,sum</a:t>
            </a:r>
            <a:r>
              <a:rPr lang="en-US" altLang="zh-CN" dirty="0" smtClean="0"/>
              <a:t>);  // </a:t>
            </a:r>
            <a:r>
              <a:rPr lang="zh-CN" altLang="en-US" dirty="0" smtClean="0"/>
              <a:t>验证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 </a:t>
            </a:r>
          </a:p>
          <a:p>
            <a:endParaRPr lang="en-US" altLang="zh-CN" dirty="0" smtClean="0"/>
          </a:p>
          <a:p>
            <a:r>
              <a:rPr lang="en-US" altLang="zh-CN" dirty="0" smtClean="0"/>
              <a:t>/**********************************</a:t>
            </a:r>
          </a:p>
          <a:p>
            <a:r>
              <a:rPr lang="en-US" altLang="zh-CN" dirty="0" smtClean="0"/>
              <a:t> ch5,p106, 2. </a:t>
            </a:r>
            <a:r>
              <a:rPr lang="zh-CN" altLang="en-US" dirty="0" smtClean="0"/>
              <a:t>计算</a:t>
            </a:r>
            <a:r>
              <a:rPr lang="en-US" altLang="zh-CN" dirty="0" smtClean="0"/>
              <a:t>1!+2!+3!+...+10!</a:t>
            </a:r>
          </a:p>
          <a:p>
            <a:r>
              <a:rPr lang="en-US" altLang="zh-CN" dirty="0" smtClean="0"/>
              <a:t> </a:t>
            </a:r>
            <a:r>
              <a:rPr lang="zh-CN" altLang="en-US" dirty="0" smtClean="0"/>
              <a:t>外层循环，累加；内层循环求阶乘 </a:t>
            </a:r>
          </a:p>
          <a:p>
            <a:r>
              <a:rPr lang="zh-CN" altLang="en-US" dirty="0" smtClean="0"/>
              <a:t> **********************************</a:t>
            </a:r>
            <a:r>
              <a:rPr lang="en-US" altLang="zh-CN" dirty="0" smtClean="0"/>
              <a:t>/</a:t>
            </a:r>
          </a:p>
          <a:p>
            <a:r>
              <a:rPr lang="en-US" altLang="zh-CN" dirty="0" smtClean="0"/>
              <a:t>void ch5_2()</a:t>
            </a:r>
          </a:p>
          <a:p>
            <a:r>
              <a:rPr lang="en-US" altLang="zh-CN" dirty="0" smtClean="0"/>
              <a:t>{</a:t>
            </a:r>
          </a:p>
          <a:p>
            <a:r>
              <a:rPr lang="en-US" altLang="zh-CN" dirty="0" smtClean="0"/>
              <a:t>	</a:t>
            </a:r>
            <a:r>
              <a:rPr lang="en-US" altLang="zh-CN" dirty="0" err="1" smtClean="0"/>
              <a:t>printf</a:t>
            </a:r>
            <a:r>
              <a:rPr lang="en-US" altLang="zh-CN" dirty="0" smtClean="0"/>
              <a:t>("ch5_2(),</a:t>
            </a:r>
            <a:r>
              <a:rPr lang="zh-CN" altLang="en-US" dirty="0" smtClean="0"/>
              <a:t>计算</a:t>
            </a:r>
            <a:r>
              <a:rPr lang="en-US" altLang="zh-CN" dirty="0" smtClean="0"/>
              <a:t>: 1!+2!+3!+...+10!\n");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long </a:t>
            </a:r>
            <a:r>
              <a:rPr lang="en-US" altLang="zh-CN" dirty="0" err="1" smtClean="0"/>
              <a:t>int</a:t>
            </a:r>
            <a:r>
              <a:rPr lang="en-US" altLang="zh-CN" dirty="0" smtClean="0"/>
              <a:t> </a:t>
            </a:r>
            <a:r>
              <a:rPr lang="en-US" altLang="zh-CN" dirty="0" err="1" smtClean="0"/>
              <a:t>fac</a:t>
            </a:r>
            <a:r>
              <a:rPr lang="en-US" altLang="zh-CN" dirty="0" smtClean="0"/>
              <a:t>;     // </a:t>
            </a:r>
            <a:r>
              <a:rPr lang="zh-CN" altLang="en-US" dirty="0" smtClean="0"/>
              <a:t>阶乘</a:t>
            </a:r>
          </a:p>
          <a:p>
            <a:r>
              <a:rPr lang="zh-CN" altLang="en-US" dirty="0" smtClean="0"/>
              <a:t>	</a:t>
            </a:r>
            <a:r>
              <a:rPr lang="en-US" altLang="zh-CN" dirty="0" smtClean="0"/>
              <a:t>long </a:t>
            </a:r>
            <a:r>
              <a:rPr lang="en-US" altLang="zh-CN" dirty="0" err="1" smtClean="0"/>
              <a:t>int</a:t>
            </a:r>
            <a:r>
              <a:rPr lang="en-US" altLang="zh-CN" dirty="0" smtClean="0"/>
              <a:t> sum=0;   // sum</a:t>
            </a:r>
            <a:r>
              <a:rPr lang="zh-CN" altLang="en-US" dirty="0" smtClean="0"/>
              <a:t>：总和</a:t>
            </a:r>
          </a:p>
          <a:p>
            <a:endParaRPr lang="zh-CN" altLang="en-US" dirty="0" smtClean="0"/>
          </a:p>
          <a:p>
            <a:r>
              <a:rPr lang="zh-CN" altLang="en-US" dirty="0" smtClean="0"/>
              <a:t>	</a:t>
            </a:r>
            <a:r>
              <a:rPr lang="en-US" altLang="zh-CN" dirty="0" smtClean="0"/>
              <a:t>for (i=1;i&lt;=10;i++)</a:t>
            </a:r>
          </a:p>
          <a:p>
            <a:r>
              <a:rPr lang="en-US" altLang="zh-CN" dirty="0" smtClean="0"/>
              <a:t>	{</a:t>
            </a:r>
          </a:p>
          <a:p>
            <a:r>
              <a:rPr lang="en-US" altLang="zh-CN" dirty="0" smtClean="0"/>
              <a:t>		</a:t>
            </a:r>
            <a:r>
              <a:rPr lang="en-US" altLang="zh-CN" dirty="0" err="1" smtClean="0"/>
              <a:t>fac</a:t>
            </a:r>
            <a:r>
              <a:rPr lang="en-US" altLang="zh-CN" dirty="0" smtClean="0"/>
              <a:t>=1;</a:t>
            </a:r>
          </a:p>
          <a:p>
            <a:r>
              <a:rPr lang="en-US" altLang="zh-CN" dirty="0" smtClean="0"/>
              <a:t>		for (j=1;j&lt;=</a:t>
            </a:r>
            <a:r>
              <a:rPr lang="en-US" altLang="zh-CN" dirty="0" err="1" smtClean="0"/>
              <a:t>i;j</a:t>
            </a:r>
            <a:r>
              <a:rPr lang="en-US" altLang="zh-CN" dirty="0" smtClean="0"/>
              <a:t>++) </a:t>
            </a:r>
            <a:r>
              <a:rPr lang="en-US" altLang="zh-CN" dirty="0" err="1" smtClean="0"/>
              <a:t>fac</a:t>
            </a:r>
            <a:r>
              <a:rPr lang="en-US" altLang="zh-CN" dirty="0" smtClean="0"/>
              <a:t> *= j;</a:t>
            </a:r>
          </a:p>
          <a:p>
            <a:r>
              <a:rPr lang="en-US" altLang="zh-CN" dirty="0" smtClean="0"/>
              <a:t>		sum += </a:t>
            </a:r>
            <a:r>
              <a:rPr lang="en-US" altLang="zh-CN" dirty="0" err="1" smtClean="0"/>
              <a:t>fac</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("sum=%</a:t>
            </a:r>
            <a:r>
              <a:rPr lang="en-US" altLang="zh-CN" dirty="0" err="1" smtClean="0"/>
              <a:t>ld</a:t>
            </a:r>
            <a:r>
              <a:rPr lang="en-US" altLang="zh-CN" dirty="0" smtClean="0"/>
              <a:t>\</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ch5,p106, 3. </a:t>
            </a:r>
            <a:r>
              <a:rPr lang="zh-CN" altLang="en-US" dirty="0" smtClean="0"/>
              <a:t>读入一系列整数，统计出正整数和负整数个数，读入</a:t>
            </a:r>
            <a:r>
              <a:rPr lang="en-US" altLang="zh-CN" dirty="0" smtClean="0"/>
              <a:t>0</a:t>
            </a:r>
            <a:r>
              <a:rPr lang="zh-CN" altLang="en-US" dirty="0" smtClean="0"/>
              <a:t>则结束。 </a:t>
            </a:r>
          </a:p>
          <a:p>
            <a:r>
              <a:rPr lang="zh-CN" altLang="en-US" dirty="0" smtClean="0"/>
              <a:t> **********************************</a:t>
            </a:r>
            <a:r>
              <a:rPr lang="en-US" altLang="zh-CN" dirty="0" smtClean="0"/>
              <a:t>/</a:t>
            </a:r>
          </a:p>
          <a:p>
            <a:r>
              <a:rPr lang="en-US" altLang="zh-CN" dirty="0" smtClean="0"/>
              <a:t>void ch5_3()</a:t>
            </a:r>
          </a:p>
          <a:p>
            <a:r>
              <a:rPr lang="en-US" altLang="zh-CN" dirty="0" smtClean="0"/>
              <a:t>{</a:t>
            </a:r>
          </a:p>
          <a:p>
            <a:r>
              <a:rPr lang="en-US" altLang="zh-CN" dirty="0" smtClean="0"/>
              <a:t>	</a:t>
            </a:r>
            <a:r>
              <a:rPr lang="en-US" altLang="zh-CN" dirty="0" err="1" smtClean="0"/>
              <a:t>printf</a:t>
            </a:r>
            <a:r>
              <a:rPr lang="en-US" altLang="zh-CN" dirty="0" smtClean="0"/>
              <a:t>("ch5_3(),</a:t>
            </a:r>
            <a:r>
              <a:rPr lang="zh-CN" altLang="en-US" dirty="0" smtClean="0"/>
              <a:t>统计正负整数。</a:t>
            </a:r>
            <a:r>
              <a:rPr lang="en-US" altLang="zh-CN" dirty="0" smtClean="0"/>
              <a:t>\n");</a:t>
            </a:r>
          </a:p>
          <a:p>
            <a:r>
              <a:rPr lang="en-US" altLang="zh-CN" dirty="0" smtClean="0"/>
              <a:t>	</a:t>
            </a:r>
            <a:r>
              <a:rPr lang="en-US" altLang="zh-CN" dirty="0" err="1" smtClean="0"/>
              <a:t>int</a:t>
            </a:r>
            <a:r>
              <a:rPr lang="en-US" altLang="zh-CN" dirty="0" smtClean="0"/>
              <a:t> d; // </a:t>
            </a:r>
            <a:r>
              <a:rPr lang="zh-CN" altLang="en-US" dirty="0" smtClean="0"/>
              <a:t>读入的整数 </a:t>
            </a:r>
          </a:p>
          <a:p>
            <a:r>
              <a:rPr lang="zh-CN" altLang="en-US" dirty="0" smtClean="0"/>
              <a:t>	</a:t>
            </a:r>
            <a:r>
              <a:rPr lang="en-US" altLang="zh-CN" dirty="0" err="1" smtClean="0"/>
              <a:t>int</a:t>
            </a:r>
            <a:r>
              <a:rPr lang="en-US" altLang="zh-CN" dirty="0" smtClean="0"/>
              <a:t> m = 0, n = 0; // </a:t>
            </a:r>
            <a:r>
              <a:rPr lang="zh-CN" altLang="en-US" dirty="0" smtClean="0"/>
              <a:t>正负整数个数 </a:t>
            </a:r>
          </a:p>
          <a:p>
            <a:r>
              <a:rPr lang="zh-CN" altLang="en-US" dirty="0" smtClean="0"/>
              <a:t>    </a:t>
            </a:r>
            <a:r>
              <a:rPr lang="en-US" altLang="zh-CN" dirty="0" err="1" smtClean="0"/>
              <a:t>printf</a:t>
            </a:r>
            <a:r>
              <a:rPr lang="en-US" altLang="zh-CN" dirty="0" smtClean="0"/>
              <a:t>("</a:t>
            </a:r>
            <a:r>
              <a:rPr lang="zh-CN" altLang="en-US" dirty="0" smtClean="0"/>
              <a:t>输入一系列整数，空格隔开，</a:t>
            </a:r>
            <a:r>
              <a:rPr lang="en-US" altLang="zh-CN" dirty="0" smtClean="0"/>
              <a:t>0</a:t>
            </a:r>
            <a:r>
              <a:rPr lang="zh-CN" altLang="en-US" dirty="0" smtClean="0"/>
              <a:t>，退出。</a:t>
            </a:r>
            <a:r>
              <a:rPr lang="en-US" altLang="zh-CN" dirty="0" smtClean="0"/>
              <a:t>\n");</a:t>
            </a:r>
          </a:p>
          <a:p>
            <a:r>
              <a:rPr lang="en-US" altLang="zh-CN" dirty="0" smtClean="0"/>
              <a:t>    while(1) </a:t>
            </a:r>
          </a:p>
          <a:p>
            <a:r>
              <a:rPr lang="en-US" altLang="zh-CN" dirty="0" smtClean="0"/>
              <a:t>    {</a:t>
            </a:r>
          </a:p>
          <a:p>
            <a:r>
              <a:rPr lang="en-US" altLang="zh-CN" dirty="0" smtClean="0"/>
              <a:t>        </a:t>
            </a:r>
            <a:r>
              <a:rPr lang="en-US" altLang="zh-CN" dirty="0" err="1" smtClean="0"/>
              <a:t>scanf</a:t>
            </a:r>
            <a:r>
              <a:rPr lang="en-US" altLang="zh-CN" dirty="0" smtClean="0"/>
              <a:t>("%</a:t>
            </a:r>
            <a:r>
              <a:rPr lang="en-US" altLang="zh-CN" dirty="0" err="1" smtClean="0"/>
              <a:t>d",&amp;d</a:t>
            </a:r>
            <a:r>
              <a:rPr lang="en-US" altLang="zh-CN" dirty="0" smtClean="0"/>
              <a:t>);</a:t>
            </a:r>
          </a:p>
          <a:p>
            <a:r>
              <a:rPr lang="en-US" altLang="zh-CN" dirty="0" smtClean="0"/>
              <a:t>        if (d &gt; 0)      m++;  // </a:t>
            </a:r>
            <a:r>
              <a:rPr lang="zh-CN" altLang="en-US" dirty="0" smtClean="0"/>
              <a:t>正整数计数 </a:t>
            </a:r>
          </a:p>
          <a:p>
            <a:r>
              <a:rPr lang="zh-CN" altLang="en-US" dirty="0" smtClean="0"/>
              <a:t>        </a:t>
            </a:r>
            <a:r>
              <a:rPr lang="en-US" altLang="zh-CN" dirty="0" smtClean="0"/>
              <a:t>else if (d &lt; 0) n++;  // </a:t>
            </a:r>
            <a:r>
              <a:rPr lang="zh-CN" altLang="en-US" dirty="0" smtClean="0"/>
              <a:t>负整数计数</a:t>
            </a:r>
          </a:p>
          <a:p>
            <a:r>
              <a:rPr lang="zh-CN" altLang="en-US" dirty="0" smtClean="0"/>
              <a:t>        </a:t>
            </a:r>
            <a:r>
              <a:rPr lang="en-US" altLang="zh-CN" dirty="0" smtClean="0"/>
              <a:t>else break; // d=0,</a:t>
            </a:r>
            <a:r>
              <a:rPr lang="zh-CN" altLang="en-US" dirty="0" smtClean="0"/>
              <a:t>结束 </a:t>
            </a:r>
          </a:p>
          <a:p>
            <a:r>
              <a:rPr lang="zh-CN" altLang="en-US" dirty="0" smtClean="0"/>
              <a:t>    </a:t>
            </a:r>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正整数个数</a:t>
            </a:r>
            <a:r>
              <a:rPr lang="en-US" altLang="zh-CN" dirty="0" smtClean="0"/>
              <a:t>:%d,</a:t>
            </a:r>
            <a:r>
              <a:rPr lang="zh-CN" altLang="en-US" dirty="0" smtClean="0"/>
              <a:t>负整数个数</a:t>
            </a:r>
            <a:r>
              <a:rPr lang="en-US" altLang="zh-CN" dirty="0" smtClean="0"/>
              <a:t>%d\n",</a:t>
            </a:r>
            <a:r>
              <a:rPr lang="en-US" altLang="zh-CN" dirty="0" err="1" smtClean="0"/>
              <a:t>m,n</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ch5,p106, 4. </a:t>
            </a:r>
            <a:r>
              <a:rPr lang="zh-CN" altLang="en-US" dirty="0" smtClean="0"/>
              <a:t>求满足不等式的最小正整数</a:t>
            </a:r>
            <a:r>
              <a:rPr lang="en-US" altLang="zh-CN" dirty="0" smtClean="0"/>
              <a:t>N:</a:t>
            </a:r>
          </a:p>
          <a:p>
            <a:r>
              <a:rPr lang="en-US" altLang="zh-CN" dirty="0" smtClean="0"/>
              <a:t>           (1) 1+2+3+...+N  &gt;=1000;</a:t>
            </a:r>
          </a:p>
          <a:p>
            <a:r>
              <a:rPr lang="en-US" altLang="zh-CN" dirty="0" smtClean="0"/>
              <a:t>           (2) 1+1/2+1/3+...+1/N &gt;= 2. </a:t>
            </a:r>
          </a:p>
          <a:p>
            <a:r>
              <a:rPr lang="en-US" altLang="zh-CN" dirty="0" smtClean="0"/>
              <a:t> **********************************/</a:t>
            </a:r>
          </a:p>
          <a:p>
            <a:r>
              <a:rPr lang="en-US" altLang="zh-CN" dirty="0" smtClean="0"/>
              <a:t>void ch5_4()</a:t>
            </a:r>
          </a:p>
          <a:p>
            <a:r>
              <a:rPr lang="en-US" altLang="zh-CN" dirty="0" smtClean="0"/>
              <a:t>{</a:t>
            </a:r>
          </a:p>
          <a:p>
            <a:r>
              <a:rPr lang="en-US" altLang="zh-CN" dirty="0" smtClean="0"/>
              <a:t>	</a:t>
            </a:r>
            <a:r>
              <a:rPr lang="en-US" altLang="zh-CN" dirty="0" err="1" smtClean="0"/>
              <a:t>printf</a:t>
            </a:r>
            <a:r>
              <a:rPr lang="en-US" altLang="zh-CN" dirty="0" smtClean="0"/>
              <a:t>("ch5_4(),</a:t>
            </a:r>
            <a:r>
              <a:rPr lang="zh-CN" altLang="en-US" dirty="0" smtClean="0"/>
              <a:t>求最小正整数。</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N;</a:t>
            </a:r>
          </a:p>
          <a:p>
            <a:r>
              <a:rPr lang="en-US" altLang="zh-CN" dirty="0" smtClean="0"/>
              <a:t>	float sum;</a:t>
            </a:r>
          </a:p>
          <a:p>
            <a:r>
              <a:rPr lang="en-US" altLang="zh-CN" dirty="0" smtClean="0"/>
              <a:t>	</a:t>
            </a:r>
          </a:p>
          <a:p>
            <a:r>
              <a:rPr lang="en-US" altLang="zh-CN" dirty="0" smtClean="0"/>
              <a:t>	// (1) 1+2+3+...+N  &gt;=1000;</a:t>
            </a:r>
          </a:p>
          <a:p>
            <a:r>
              <a:rPr lang="en-US" altLang="zh-CN" dirty="0" smtClean="0"/>
              <a:t>	for(N=1,sum=0;;N++) </a:t>
            </a:r>
          </a:p>
          <a:p>
            <a:r>
              <a:rPr lang="en-US" altLang="zh-CN" dirty="0" smtClean="0"/>
              <a:t>    {</a:t>
            </a:r>
          </a:p>
          <a:p>
            <a:r>
              <a:rPr lang="en-US" altLang="zh-CN" dirty="0" smtClean="0"/>
              <a:t>       sum += N;</a:t>
            </a:r>
          </a:p>
          <a:p>
            <a:r>
              <a:rPr lang="en-US" altLang="zh-CN" dirty="0" smtClean="0"/>
              <a:t>       if (sum&gt;=1000) break;</a:t>
            </a:r>
          </a:p>
          <a:p>
            <a:r>
              <a:rPr lang="en-US" altLang="zh-CN" dirty="0" smtClean="0"/>
              <a:t>    }</a:t>
            </a:r>
          </a:p>
          <a:p>
            <a:r>
              <a:rPr lang="en-US" altLang="zh-CN" dirty="0" smtClean="0"/>
              <a:t>	</a:t>
            </a:r>
            <a:r>
              <a:rPr lang="en-US" altLang="zh-CN" dirty="0" err="1" smtClean="0"/>
              <a:t>printf</a:t>
            </a:r>
            <a:r>
              <a:rPr lang="en-US" altLang="zh-CN" dirty="0" smtClean="0"/>
              <a:t>("(1)</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 (2) 1+1/2+1/3+...+1/N &gt;= 2. </a:t>
            </a:r>
          </a:p>
          <a:p>
            <a:r>
              <a:rPr lang="en-US" altLang="zh-CN" dirty="0" smtClean="0"/>
              <a:t>	for(N=1,sum=0;;N++) </a:t>
            </a:r>
          </a:p>
          <a:p>
            <a:r>
              <a:rPr lang="en-US" altLang="zh-CN" dirty="0" smtClean="0"/>
              <a:t>    {</a:t>
            </a:r>
          </a:p>
          <a:p>
            <a:r>
              <a:rPr lang="en-US" altLang="zh-CN" dirty="0" smtClean="0"/>
              <a:t>       sum += 1.0/N; // </a:t>
            </a:r>
            <a:r>
              <a:rPr lang="zh-CN" altLang="en-US" dirty="0" smtClean="0"/>
              <a:t>注意</a:t>
            </a:r>
            <a:r>
              <a:rPr lang="en-US" altLang="zh-CN" dirty="0" smtClean="0"/>
              <a:t>1.0/N</a:t>
            </a:r>
            <a:r>
              <a:rPr lang="zh-CN" altLang="en-US" dirty="0" smtClean="0"/>
              <a:t>，而非</a:t>
            </a:r>
            <a:r>
              <a:rPr lang="en-US" altLang="zh-CN" dirty="0" smtClean="0"/>
              <a:t>1/N </a:t>
            </a:r>
          </a:p>
          <a:p>
            <a:r>
              <a:rPr lang="en-US" altLang="zh-CN" dirty="0" smtClean="0"/>
              <a:t>       if (sum&gt;=2) break;</a:t>
            </a:r>
          </a:p>
          <a:p>
            <a:r>
              <a:rPr lang="en-US" altLang="zh-CN" dirty="0" smtClean="0"/>
              <a:t>    }</a:t>
            </a:r>
          </a:p>
          <a:p>
            <a:r>
              <a:rPr lang="en-US" altLang="zh-CN" dirty="0" smtClean="0"/>
              <a:t>	</a:t>
            </a:r>
            <a:r>
              <a:rPr lang="en-US" altLang="zh-CN" dirty="0" err="1" smtClean="0"/>
              <a:t>printf</a:t>
            </a:r>
            <a:r>
              <a:rPr lang="en-US" altLang="zh-CN" dirty="0" smtClean="0"/>
              <a:t>("(2)</a:t>
            </a:r>
            <a:r>
              <a:rPr lang="zh-CN" altLang="en-US" dirty="0" smtClean="0"/>
              <a:t>最小正整数</a:t>
            </a:r>
            <a:r>
              <a:rPr lang="en-US" altLang="zh-CN" dirty="0" smtClean="0"/>
              <a:t>:%d\</a:t>
            </a:r>
            <a:r>
              <a:rPr lang="en-US" altLang="zh-CN" dirty="0" err="1" smtClean="0"/>
              <a:t>n",N</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gcd1(</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,gcd1()\n");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 a=b; b=temp;</a:t>
            </a:r>
          </a:p>
          <a:p>
            <a:r>
              <a:rPr lang="en-US" altLang="zh-CN" dirty="0" smtClean="0"/>
              <a:t>	}</a:t>
            </a:r>
          </a:p>
          <a:p>
            <a:endParaRPr lang="en-US" altLang="zh-CN" dirty="0" smtClean="0"/>
          </a:p>
          <a:p>
            <a:r>
              <a:rPr lang="en-US" altLang="zh-CN" dirty="0" smtClean="0"/>
              <a:t>	while(b!=0){/*</a:t>
            </a:r>
            <a:r>
              <a:rPr lang="zh-CN" altLang="en-US" dirty="0" smtClean="0"/>
              <a:t>利用辗除法，直到</a:t>
            </a:r>
            <a:r>
              <a:rPr lang="en-US" altLang="zh-CN" dirty="0" smtClean="0"/>
              <a:t>b</a:t>
            </a:r>
            <a:r>
              <a:rPr lang="zh-CN" altLang="en-US" dirty="0" smtClean="0"/>
              <a:t>为</a:t>
            </a:r>
            <a:r>
              <a:rPr lang="en-US" altLang="zh-CN" dirty="0" smtClean="0"/>
              <a:t>0</a:t>
            </a:r>
            <a:r>
              <a:rPr lang="zh-CN" altLang="en-US" dirty="0" smtClean="0"/>
              <a:t>为止*</a:t>
            </a:r>
            <a:r>
              <a:rPr lang="en-US" altLang="zh-CN" dirty="0" smtClean="0"/>
              <a:t>/</a:t>
            </a:r>
          </a:p>
          <a:p>
            <a:r>
              <a:rPr lang="en-US" altLang="zh-CN" dirty="0" smtClean="0"/>
              <a:t>		temp=</a:t>
            </a:r>
            <a:r>
              <a:rPr lang="en-US" altLang="zh-CN" dirty="0" err="1" smtClean="0"/>
              <a:t>a%b</a:t>
            </a:r>
            <a:r>
              <a:rPr lang="en-US" altLang="zh-CN" dirty="0" smtClean="0"/>
              <a:t>;</a:t>
            </a:r>
          </a:p>
          <a:p>
            <a:r>
              <a:rPr lang="en-US" altLang="zh-CN" dirty="0" smtClean="0"/>
              <a:t>		a=b;</a:t>
            </a:r>
          </a:p>
          <a:p>
            <a:r>
              <a:rPr lang="en-US" altLang="zh-CN" dirty="0" smtClean="0"/>
              <a:t>		b=temp;</a:t>
            </a:r>
          </a:p>
          <a:p>
            <a:r>
              <a:rPr lang="en-US" altLang="zh-CN" dirty="0" smtClean="0"/>
              <a:t>	}</a:t>
            </a:r>
          </a:p>
          <a:p>
            <a:r>
              <a:rPr lang="en-US" altLang="zh-CN" dirty="0" smtClean="0"/>
              <a:t>	return a;</a:t>
            </a:r>
          </a:p>
          <a:p>
            <a:r>
              <a:rPr lang="en-US" altLang="zh-CN" dirty="0" smtClean="0"/>
              <a:t>}</a:t>
            </a:r>
          </a:p>
          <a:p>
            <a:endParaRPr lang="en-US" altLang="zh-CN" dirty="0" smtClean="0"/>
          </a:p>
          <a:p>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en-US" altLang="zh-CN" dirty="0" err="1" smtClean="0"/>
              <a:t>int</a:t>
            </a:r>
            <a:r>
              <a:rPr lang="en-US" altLang="zh-CN" dirty="0" smtClean="0"/>
              <a:t> gcd2(</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循环语句的辗除法</a:t>
            </a:r>
            <a:r>
              <a:rPr lang="en-US" altLang="zh-CN" dirty="0" smtClean="0"/>
              <a:t>,</a:t>
            </a:r>
            <a:r>
              <a:rPr lang="zh-CN" altLang="en-US" dirty="0" smtClean="0"/>
              <a:t>求两个整数的最大公约数</a:t>
            </a:r>
            <a:r>
              <a:rPr lang="en-US" altLang="zh-CN" dirty="0" smtClean="0"/>
              <a:t>,gcd2()\n");</a:t>
            </a:r>
          </a:p>
          <a:p>
            <a:r>
              <a:rPr lang="en-US" altLang="zh-CN" dirty="0" smtClean="0"/>
              <a:t>	</a:t>
            </a:r>
            <a:r>
              <a:rPr lang="en-US" altLang="zh-CN" dirty="0" err="1" smtClean="0"/>
              <a:t>int</a:t>
            </a:r>
            <a:r>
              <a:rPr lang="en-US" altLang="zh-CN" dirty="0" smtClean="0"/>
              <a:t> temp;</a:t>
            </a:r>
          </a:p>
          <a:p>
            <a:r>
              <a:rPr lang="en-US" altLang="zh-CN" dirty="0" smtClean="0"/>
              <a:t>	if(a&lt;b){/*</a:t>
            </a:r>
            <a:r>
              <a:rPr lang="zh-CN" altLang="en-US" dirty="0" smtClean="0"/>
              <a:t>交换两个数，使大数放在</a:t>
            </a:r>
            <a:r>
              <a:rPr lang="en-US" altLang="zh-CN" dirty="0" smtClean="0"/>
              <a:t>a</a:t>
            </a:r>
            <a:r>
              <a:rPr lang="zh-CN" altLang="en-US" dirty="0" smtClean="0"/>
              <a:t>上*</a:t>
            </a:r>
            <a:r>
              <a:rPr lang="en-US" altLang="zh-CN" dirty="0" smtClean="0"/>
              <a:t>/</a:t>
            </a:r>
          </a:p>
          <a:p>
            <a:r>
              <a:rPr lang="en-US" altLang="zh-CN" dirty="0" smtClean="0"/>
              <a:t>		temp=a;</a:t>
            </a:r>
          </a:p>
          <a:p>
            <a:r>
              <a:rPr lang="en-US" altLang="zh-CN" dirty="0" smtClean="0"/>
              <a:t>		a=b;</a:t>
            </a:r>
          </a:p>
          <a:p>
            <a:r>
              <a:rPr lang="en-US" altLang="zh-CN" dirty="0" smtClean="0"/>
              <a:t>		b=temp;</a:t>
            </a:r>
          </a:p>
          <a:p>
            <a:r>
              <a:rPr lang="en-US" altLang="zh-CN" dirty="0" smtClean="0"/>
              <a:t>	}</a:t>
            </a:r>
          </a:p>
          <a:p>
            <a:endParaRPr lang="en-US" altLang="zh-CN" dirty="0" smtClean="0"/>
          </a:p>
          <a:p>
            <a:r>
              <a:rPr lang="en-US" altLang="zh-CN" dirty="0" smtClean="0"/>
              <a:t>	do {</a:t>
            </a:r>
          </a:p>
          <a:p>
            <a:r>
              <a:rPr lang="en-US" altLang="zh-CN" dirty="0" smtClean="0"/>
              <a:t>		temp=</a:t>
            </a:r>
            <a:r>
              <a:rPr lang="en-US" altLang="zh-CN" dirty="0" err="1" smtClean="0"/>
              <a:t>a%b</a:t>
            </a:r>
            <a:r>
              <a:rPr lang="en-US" altLang="zh-CN" dirty="0" smtClean="0"/>
              <a:t>;</a:t>
            </a:r>
          </a:p>
          <a:p>
            <a:r>
              <a:rPr lang="en-US" altLang="zh-CN" dirty="0" smtClean="0"/>
              <a:t>		if (temp == 0) break; </a:t>
            </a:r>
          </a:p>
          <a:p>
            <a:r>
              <a:rPr lang="en-US" altLang="zh-CN" dirty="0" smtClean="0"/>
              <a:t>		a=b;</a:t>
            </a:r>
          </a:p>
          <a:p>
            <a:r>
              <a:rPr lang="en-US" altLang="zh-CN" dirty="0" smtClean="0"/>
              <a:t>		b=temp;</a:t>
            </a:r>
          </a:p>
          <a:p>
            <a:r>
              <a:rPr lang="en-US" altLang="zh-CN" dirty="0" smtClean="0"/>
              <a:t>	} while (temp != 0);</a:t>
            </a:r>
          </a:p>
          <a:p>
            <a:endParaRPr lang="en-US" altLang="zh-CN" dirty="0" smtClean="0"/>
          </a:p>
          <a:p>
            <a:r>
              <a:rPr lang="en-US" altLang="zh-CN" dirty="0" smtClean="0"/>
              <a:t>	return b;</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gcd3(</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gcd3(),a=%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(b==0) return a;</a:t>
            </a:r>
          </a:p>
          <a:p>
            <a:r>
              <a:rPr lang="en-US" altLang="zh-CN" dirty="0" smtClean="0"/>
              <a:t>	else return gcd3(</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p>
          <a:p>
            <a:r>
              <a:rPr lang="en-US" altLang="zh-CN" dirty="0" err="1" smtClean="0"/>
              <a:t>int</a:t>
            </a:r>
            <a:r>
              <a:rPr lang="en-US" altLang="zh-CN" dirty="0" smtClean="0"/>
              <a:t> gcd4(</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gcd4(),a=%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if (</a:t>
            </a:r>
            <a:r>
              <a:rPr lang="en-US" altLang="zh-CN" dirty="0" err="1" smtClean="0"/>
              <a:t>a%b</a:t>
            </a:r>
            <a:r>
              <a:rPr lang="en-US" altLang="zh-CN" dirty="0" smtClean="0"/>
              <a:t>==0) return b;</a:t>
            </a:r>
          </a:p>
          <a:p>
            <a:r>
              <a:rPr lang="en-US" altLang="zh-CN" dirty="0" smtClean="0"/>
              <a:t>	else {</a:t>
            </a:r>
          </a:p>
          <a:p>
            <a:r>
              <a:rPr lang="en-US" altLang="zh-CN" dirty="0" smtClean="0"/>
              <a:t>		return gcd4(</a:t>
            </a:r>
            <a:r>
              <a:rPr lang="en-US" altLang="zh-CN" dirty="0" err="1" smtClean="0"/>
              <a:t>b,a%b</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a:t>
            </a:r>
            <a:r>
              <a:rPr lang="zh-CN" altLang="en-US" dirty="0" smtClean="0"/>
              <a:t>递归调用的辗除法</a:t>
            </a:r>
            <a:r>
              <a:rPr lang="en-US" altLang="zh-CN" dirty="0" smtClean="0"/>
              <a:t>,</a:t>
            </a:r>
            <a:r>
              <a:rPr lang="zh-CN" altLang="en-US" dirty="0" smtClean="0"/>
              <a:t>求两个整数的最大公约数</a:t>
            </a:r>
            <a:r>
              <a:rPr lang="en-US" altLang="zh-CN" dirty="0" smtClean="0"/>
              <a:t>.</a:t>
            </a:r>
          </a:p>
          <a:p>
            <a:r>
              <a:rPr lang="en-US" altLang="zh-CN" dirty="0" smtClean="0"/>
              <a:t>  </a:t>
            </a:r>
            <a:r>
              <a:rPr lang="zh-CN" altLang="en-US" dirty="0" smtClean="0"/>
              <a:t>欧几里德算法又称辗转相除法，用于计算两个正整数</a:t>
            </a:r>
            <a:r>
              <a:rPr lang="en-US" altLang="zh-CN" dirty="0" smtClean="0"/>
              <a:t>a</a:t>
            </a:r>
            <a:r>
              <a:rPr lang="zh-CN" altLang="en-US" dirty="0" smtClean="0"/>
              <a:t>，</a:t>
            </a:r>
            <a:r>
              <a:rPr lang="en-US" altLang="zh-CN" dirty="0" smtClean="0"/>
              <a:t>b</a:t>
            </a:r>
            <a:r>
              <a:rPr lang="zh-CN" altLang="en-US" dirty="0" smtClean="0"/>
              <a:t>的最大公约数</a:t>
            </a:r>
          </a:p>
          <a:p>
            <a:r>
              <a:rPr lang="zh-CN" altLang="en-US" dirty="0" smtClean="0"/>
              <a:t>  两个整数的最大公约数等于其中较小的那个数和两数相除余数的最大公约数。</a:t>
            </a:r>
          </a:p>
          <a:p>
            <a:r>
              <a:rPr lang="zh-CN" altLang="en-US" dirty="0" smtClean="0"/>
              <a:t>  最大公约数（</a:t>
            </a:r>
            <a:r>
              <a:rPr lang="en-US" altLang="zh-CN" dirty="0" smtClean="0"/>
              <a:t>greatest common divisor</a:t>
            </a:r>
            <a:r>
              <a:rPr lang="zh-CN" altLang="en-US" dirty="0" smtClean="0"/>
              <a:t>）缩写为</a:t>
            </a:r>
            <a:r>
              <a:rPr lang="en-US" altLang="zh-CN" dirty="0" err="1" smtClean="0"/>
              <a:t>gcd</a:t>
            </a:r>
            <a:r>
              <a:rPr lang="zh-CN" altLang="en-US" dirty="0" smtClean="0"/>
              <a:t>。</a:t>
            </a:r>
          </a:p>
          <a:p>
            <a:r>
              <a:rPr lang="zh-CN" altLang="en-US" dirty="0" smtClean="0"/>
              <a:t>  </a:t>
            </a:r>
            <a:r>
              <a:rPr lang="en-US" altLang="zh-CN" dirty="0" err="1" smtClean="0"/>
              <a:t>gcd</a:t>
            </a:r>
            <a:r>
              <a:rPr lang="en-US" altLang="zh-CN" dirty="0" smtClean="0"/>
              <a:t>(</a:t>
            </a:r>
            <a:r>
              <a:rPr lang="en-US" altLang="zh-CN" dirty="0" err="1" smtClean="0"/>
              <a:t>a,b</a:t>
            </a:r>
            <a:r>
              <a:rPr lang="en-US" altLang="zh-CN" dirty="0" smtClean="0"/>
              <a:t>) = </a:t>
            </a:r>
            <a:r>
              <a:rPr lang="en-US" altLang="zh-CN" dirty="0" err="1" smtClean="0"/>
              <a:t>gcd</a:t>
            </a:r>
            <a:r>
              <a:rPr lang="en-US" altLang="zh-CN" dirty="0" smtClean="0"/>
              <a:t>(</a:t>
            </a:r>
            <a:r>
              <a:rPr lang="en-US" altLang="zh-CN" dirty="0" err="1" smtClean="0"/>
              <a:t>b,a</a:t>
            </a:r>
            <a:r>
              <a:rPr lang="en-US" altLang="zh-CN" dirty="0" smtClean="0"/>
              <a:t> mod b) (</a:t>
            </a:r>
            <a:r>
              <a:rPr lang="zh-CN" altLang="en-US" dirty="0" smtClean="0"/>
              <a:t>不妨设</a:t>
            </a:r>
            <a:r>
              <a:rPr lang="en-US" altLang="zh-CN" dirty="0" smtClean="0"/>
              <a:t>a&gt;b </a:t>
            </a:r>
            <a:r>
              <a:rPr lang="zh-CN" altLang="en-US" dirty="0" smtClean="0"/>
              <a:t>且</a:t>
            </a:r>
            <a:r>
              <a:rPr lang="en-US" altLang="zh-CN" dirty="0" smtClean="0"/>
              <a:t>r=a mod b ,r</a:t>
            </a:r>
            <a:r>
              <a:rPr lang="zh-CN" altLang="en-US" dirty="0" smtClean="0"/>
              <a:t>不为</a:t>
            </a:r>
            <a:r>
              <a:rPr lang="en-US" altLang="zh-CN" dirty="0" smtClean="0"/>
              <a:t>0)</a:t>
            </a:r>
          </a:p>
          <a:p>
            <a:r>
              <a:rPr lang="en-US" altLang="zh-CN" dirty="0" smtClean="0"/>
              <a:t>  </a:t>
            </a:r>
          </a:p>
          <a:p>
            <a:r>
              <a:rPr lang="en-US" altLang="zh-CN" dirty="0" smtClean="0"/>
              <a:t>  </a:t>
            </a:r>
            <a:r>
              <a:rPr lang="zh-CN" altLang="en-US" dirty="0" smtClean="0"/>
              <a:t>证</a:t>
            </a:r>
            <a:r>
              <a:rPr lang="en-US" altLang="zh-CN" dirty="0" smtClean="0"/>
              <a:t>: </a:t>
            </a:r>
          </a:p>
          <a:p>
            <a:r>
              <a:rPr lang="en-US" altLang="zh-CN" dirty="0" smtClean="0"/>
              <a:t>  a</a:t>
            </a:r>
            <a:r>
              <a:rPr lang="zh-CN" altLang="en-US" dirty="0" smtClean="0"/>
              <a:t>可以表示成 </a:t>
            </a:r>
            <a:r>
              <a:rPr lang="en-US" altLang="zh-CN" dirty="0" smtClean="0"/>
              <a:t>a = kb + r</a:t>
            </a:r>
            <a:r>
              <a:rPr lang="zh-CN" altLang="en-US" dirty="0" smtClean="0"/>
              <a:t>（</a:t>
            </a:r>
            <a:r>
              <a:rPr lang="en-US" altLang="zh-CN" dirty="0" smtClean="0"/>
              <a:t>a</a:t>
            </a:r>
            <a:r>
              <a:rPr lang="zh-CN" altLang="en-US" dirty="0" smtClean="0"/>
              <a:t>，</a:t>
            </a:r>
            <a:r>
              <a:rPr lang="en-US" altLang="zh-CN" dirty="0" smtClean="0"/>
              <a:t>b</a:t>
            </a:r>
            <a:r>
              <a:rPr lang="zh-CN" altLang="en-US" dirty="0" smtClean="0"/>
              <a:t>，</a:t>
            </a:r>
            <a:r>
              <a:rPr lang="en-US" altLang="zh-CN" dirty="0" smtClean="0"/>
              <a:t>k</a:t>
            </a:r>
            <a:r>
              <a:rPr lang="zh-CN" altLang="en-US" dirty="0" smtClean="0"/>
              <a:t>，</a:t>
            </a:r>
            <a:r>
              <a:rPr lang="en-US" altLang="zh-CN" dirty="0" smtClean="0"/>
              <a:t>r</a:t>
            </a:r>
            <a:r>
              <a:rPr lang="zh-CN" altLang="en-US" dirty="0" smtClean="0"/>
              <a:t>皆为正整数），则</a:t>
            </a:r>
            <a:r>
              <a:rPr lang="en-US" altLang="zh-CN" dirty="0" smtClean="0"/>
              <a:t>r = a mod b</a:t>
            </a:r>
          </a:p>
          <a:p>
            <a:r>
              <a:rPr lang="en-US" altLang="zh-CN" dirty="0" smtClean="0"/>
              <a:t>  </a:t>
            </a:r>
            <a:r>
              <a:rPr lang="zh-CN" altLang="en-US" dirty="0" smtClean="0"/>
              <a:t>假设</a:t>
            </a:r>
            <a:r>
              <a:rPr lang="en-US" altLang="zh-CN" dirty="0" smtClean="0"/>
              <a:t>d</a:t>
            </a:r>
            <a:r>
              <a:rPr lang="zh-CN" altLang="en-US" dirty="0" smtClean="0"/>
              <a:t>是</a:t>
            </a:r>
            <a:r>
              <a:rPr lang="en-US" altLang="zh-CN" dirty="0" err="1" smtClean="0"/>
              <a:t>a,b</a:t>
            </a:r>
            <a:r>
              <a:rPr lang="zh-CN" altLang="en-US" dirty="0" smtClean="0"/>
              <a:t>的一个公约数，记作</a:t>
            </a:r>
            <a:r>
              <a:rPr lang="en-US" altLang="zh-CN" dirty="0" err="1" smtClean="0"/>
              <a:t>d|a,d|b</a:t>
            </a:r>
            <a:r>
              <a:rPr lang="zh-CN" altLang="en-US" dirty="0" smtClean="0"/>
              <a:t>，即</a:t>
            </a:r>
            <a:r>
              <a:rPr lang="en-US" altLang="zh-CN" dirty="0" smtClean="0"/>
              <a:t>a</a:t>
            </a:r>
            <a:r>
              <a:rPr lang="zh-CN" altLang="en-US" dirty="0" smtClean="0"/>
              <a:t>和</a:t>
            </a:r>
            <a:r>
              <a:rPr lang="en-US" altLang="zh-CN" dirty="0" smtClean="0"/>
              <a:t>b</a:t>
            </a:r>
            <a:r>
              <a:rPr lang="zh-CN" altLang="en-US" dirty="0" smtClean="0"/>
              <a:t>都可以被</a:t>
            </a:r>
            <a:r>
              <a:rPr lang="en-US" altLang="zh-CN" dirty="0" smtClean="0"/>
              <a:t>d</a:t>
            </a:r>
            <a:r>
              <a:rPr lang="zh-CN" altLang="en-US" dirty="0" smtClean="0"/>
              <a:t>整除。</a:t>
            </a:r>
          </a:p>
          <a:p>
            <a:r>
              <a:rPr lang="zh-CN" altLang="en-US" dirty="0" smtClean="0"/>
              <a:t>  而</a:t>
            </a:r>
            <a:r>
              <a:rPr lang="en-US" altLang="zh-CN" dirty="0" smtClean="0"/>
              <a:t>r = a - kb</a:t>
            </a:r>
            <a:r>
              <a:rPr lang="zh-CN" altLang="en-US" dirty="0" smtClean="0"/>
              <a:t>，两边同时除以</a:t>
            </a:r>
            <a:r>
              <a:rPr lang="en-US" altLang="zh-CN" dirty="0" smtClean="0"/>
              <a:t>d</a:t>
            </a:r>
            <a:r>
              <a:rPr lang="zh-CN" altLang="en-US" dirty="0" smtClean="0"/>
              <a:t>，</a:t>
            </a:r>
            <a:r>
              <a:rPr lang="en-US" altLang="zh-CN" dirty="0" smtClean="0"/>
              <a:t>r/d=a/d-kb/d=m</a:t>
            </a:r>
            <a:r>
              <a:rPr lang="zh-CN" altLang="en-US" dirty="0" smtClean="0"/>
              <a:t>，等式左边可知</a:t>
            </a:r>
            <a:r>
              <a:rPr lang="en-US" altLang="zh-CN" dirty="0" smtClean="0"/>
              <a:t>m</a:t>
            </a:r>
            <a:r>
              <a:rPr lang="zh-CN" altLang="en-US" dirty="0" smtClean="0"/>
              <a:t>为整数，因此</a:t>
            </a:r>
            <a:r>
              <a:rPr lang="en-US" altLang="zh-CN" dirty="0" err="1" smtClean="0"/>
              <a:t>d|r</a:t>
            </a:r>
            <a:endParaRPr lang="en-US" altLang="zh-CN" dirty="0" smtClean="0"/>
          </a:p>
          <a:p>
            <a:r>
              <a:rPr lang="en-US" altLang="zh-CN" dirty="0" smtClean="0"/>
              <a:t>  </a:t>
            </a:r>
            <a:r>
              <a:rPr lang="zh-CN" altLang="en-US" dirty="0" smtClean="0"/>
              <a:t>因此</a:t>
            </a:r>
            <a:r>
              <a:rPr lang="en-US" altLang="zh-CN" dirty="0" smtClean="0"/>
              <a:t>d</a:t>
            </a:r>
            <a:r>
              <a:rPr lang="zh-CN" altLang="en-US" dirty="0" smtClean="0"/>
              <a:t>也是（</a:t>
            </a:r>
            <a:r>
              <a:rPr lang="en-US" altLang="zh-CN" dirty="0" err="1" smtClean="0"/>
              <a:t>b,a</a:t>
            </a:r>
            <a:r>
              <a:rPr lang="en-US" altLang="zh-CN" dirty="0" smtClean="0"/>
              <a:t> mod b</a:t>
            </a:r>
            <a:r>
              <a:rPr lang="zh-CN" altLang="en-US" dirty="0" smtClean="0"/>
              <a:t>）的公约数</a:t>
            </a:r>
          </a:p>
          <a:p>
            <a:r>
              <a:rPr lang="zh-CN" altLang="en-US" dirty="0" smtClean="0"/>
              <a:t>  因此（</a:t>
            </a:r>
            <a:r>
              <a:rPr lang="en-US" altLang="zh-CN" dirty="0" err="1" smtClean="0"/>
              <a:t>a,b</a:t>
            </a:r>
            <a:r>
              <a:rPr lang="zh-CN" altLang="en-US" dirty="0" smtClean="0"/>
              <a:t>）和（</a:t>
            </a:r>
            <a:r>
              <a:rPr lang="en-US" altLang="zh-CN" dirty="0" err="1" smtClean="0"/>
              <a:t>b,a</a:t>
            </a:r>
            <a:r>
              <a:rPr lang="en-US" altLang="zh-CN" dirty="0" smtClean="0"/>
              <a:t> mod b</a:t>
            </a:r>
            <a:r>
              <a:rPr lang="zh-CN" altLang="en-US" dirty="0" smtClean="0"/>
              <a:t>）的公约数是一样的，其最大公约数也必然相等，得证。</a:t>
            </a:r>
          </a:p>
          <a:p>
            <a:r>
              <a:rPr lang="zh-CN" altLang="en-US" dirty="0" smtClean="0"/>
              <a:t> *</a:t>
            </a:r>
            <a:r>
              <a:rPr lang="en-US" altLang="zh-CN" dirty="0" smtClean="0"/>
              <a:t>/</a:t>
            </a:r>
          </a:p>
          <a:p>
            <a:r>
              <a:rPr lang="en-US" altLang="zh-CN" dirty="0" err="1" smtClean="0"/>
              <a:t>int</a:t>
            </a:r>
            <a:r>
              <a:rPr lang="en-US" altLang="zh-CN" dirty="0" smtClean="0"/>
              <a:t> gcd5(</a:t>
            </a:r>
            <a:r>
              <a:rPr lang="en-US" altLang="zh-CN" dirty="0" err="1" smtClean="0"/>
              <a:t>int</a:t>
            </a:r>
            <a:r>
              <a:rPr lang="en-US" altLang="zh-CN" dirty="0" smtClean="0"/>
              <a:t> </a:t>
            </a:r>
            <a:r>
              <a:rPr lang="en-US" altLang="zh-CN" dirty="0" err="1" smtClean="0"/>
              <a:t>a,int</a:t>
            </a:r>
            <a:r>
              <a:rPr lang="en-US" altLang="zh-CN" dirty="0" smtClean="0"/>
              <a:t> b){</a:t>
            </a:r>
          </a:p>
          <a:p>
            <a:r>
              <a:rPr lang="en-US" altLang="zh-CN" dirty="0" smtClean="0"/>
              <a:t>	</a:t>
            </a:r>
            <a:r>
              <a:rPr lang="en-US" altLang="zh-CN" dirty="0" err="1" smtClean="0"/>
              <a:t>printf</a:t>
            </a:r>
            <a:r>
              <a:rPr lang="en-US" altLang="zh-CN" dirty="0" smtClean="0"/>
              <a:t>("</a:t>
            </a:r>
            <a:r>
              <a:rPr lang="zh-CN" altLang="en-US" dirty="0" smtClean="0"/>
              <a:t>递归调用的辗除法</a:t>
            </a:r>
            <a:r>
              <a:rPr lang="en-US" altLang="zh-CN" dirty="0" smtClean="0"/>
              <a:t>,</a:t>
            </a:r>
            <a:r>
              <a:rPr lang="zh-CN" altLang="en-US" dirty="0" smtClean="0"/>
              <a:t>求两个整数的最大公约数</a:t>
            </a:r>
            <a:r>
              <a:rPr lang="en-US" altLang="zh-CN" dirty="0" smtClean="0"/>
              <a:t>gcd5(),a=%</a:t>
            </a:r>
            <a:r>
              <a:rPr lang="en-US" altLang="zh-CN" dirty="0" err="1" smtClean="0"/>
              <a:t>d,b</a:t>
            </a:r>
            <a:r>
              <a:rPr lang="en-US" altLang="zh-CN" dirty="0" smtClean="0"/>
              <a:t>=%d\n",</a:t>
            </a:r>
            <a:r>
              <a:rPr lang="en-US" altLang="zh-CN" dirty="0" err="1" smtClean="0"/>
              <a:t>a,b</a:t>
            </a:r>
            <a:r>
              <a:rPr lang="en-US" altLang="zh-CN" dirty="0" smtClean="0"/>
              <a:t>);</a:t>
            </a:r>
          </a:p>
          <a:p>
            <a:r>
              <a:rPr lang="en-US" altLang="zh-CN" dirty="0" smtClean="0"/>
              <a:t>	// </a:t>
            </a:r>
            <a:r>
              <a:rPr lang="zh-CN" altLang="en-US" dirty="0" smtClean="0"/>
              <a:t>不用比较</a:t>
            </a:r>
            <a:r>
              <a:rPr lang="en-US" altLang="zh-CN" dirty="0" err="1" smtClean="0"/>
              <a:t>a,b</a:t>
            </a:r>
            <a:r>
              <a:rPr lang="zh-CN" altLang="en-US" dirty="0" smtClean="0"/>
              <a:t>大小，如果</a:t>
            </a:r>
            <a:r>
              <a:rPr lang="en-US" altLang="zh-CN" dirty="0" smtClean="0"/>
              <a:t>b&gt;a, </a:t>
            </a:r>
            <a:r>
              <a:rPr lang="en-US" altLang="zh-CN" dirty="0" err="1" smtClean="0"/>
              <a:t>a%b</a:t>
            </a:r>
            <a:r>
              <a:rPr lang="en-US" altLang="zh-CN" dirty="0" smtClean="0"/>
              <a:t>=a,</a:t>
            </a:r>
            <a:r>
              <a:rPr lang="zh-CN" altLang="en-US" dirty="0" smtClean="0"/>
              <a:t>第二次调用，自然将</a:t>
            </a:r>
            <a:r>
              <a:rPr lang="en-US" altLang="zh-CN" dirty="0" err="1" smtClean="0"/>
              <a:t>a,b</a:t>
            </a:r>
            <a:r>
              <a:rPr lang="zh-CN" altLang="en-US" dirty="0" smtClean="0"/>
              <a:t>调换，即大数</a:t>
            </a:r>
            <a:r>
              <a:rPr lang="en-US" altLang="zh-CN" dirty="0" smtClean="0"/>
              <a:t>a,</a:t>
            </a:r>
            <a:r>
              <a:rPr lang="zh-CN" altLang="en-US" dirty="0" smtClean="0"/>
              <a:t>小数</a:t>
            </a:r>
            <a:r>
              <a:rPr lang="en-US" altLang="zh-CN" dirty="0" smtClean="0"/>
              <a:t>b</a:t>
            </a:r>
          </a:p>
          <a:p>
            <a:r>
              <a:rPr lang="en-US" altLang="zh-CN" dirty="0" smtClean="0"/>
              <a:t>	</a:t>
            </a:r>
            <a:r>
              <a:rPr lang="en-US" altLang="zh-CN" dirty="0" err="1" smtClean="0"/>
              <a:t>int</a:t>
            </a:r>
            <a:r>
              <a:rPr lang="en-US" altLang="zh-CN" dirty="0" smtClean="0"/>
              <a:t> temp;</a:t>
            </a:r>
          </a:p>
          <a:p>
            <a:r>
              <a:rPr lang="en-US" altLang="zh-CN" dirty="0" smtClean="0"/>
              <a:t>    </a:t>
            </a:r>
          </a:p>
          <a:p>
            <a:r>
              <a:rPr lang="en-US" altLang="zh-CN" dirty="0" smtClean="0"/>
              <a:t>	temp = </a:t>
            </a:r>
            <a:r>
              <a:rPr lang="en-US" altLang="zh-CN" dirty="0" err="1" smtClean="0"/>
              <a:t>a%b</a:t>
            </a:r>
            <a:r>
              <a:rPr lang="en-US" altLang="zh-CN" dirty="0" smtClean="0"/>
              <a:t>;</a:t>
            </a:r>
          </a:p>
          <a:p>
            <a:r>
              <a:rPr lang="en-US" altLang="zh-CN" dirty="0" smtClean="0"/>
              <a:t>	if (temp==0) return b;</a:t>
            </a:r>
          </a:p>
          <a:p>
            <a:r>
              <a:rPr lang="en-US" altLang="zh-CN" dirty="0" smtClean="0"/>
              <a:t>	else {</a:t>
            </a:r>
          </a:p>
          <a:p>
            <a:r>
              <a:rPr lang="en-US" altLang="zh-CN" dirty="0" smtClean="0"/>
              <a:t>		return gcd5(</a:t>
            </a:r>
            <a:r>
              <a:rPr lang="en-US" altLang="zh-CN" dirty="0" err="1" smtClean="0"/>
              <a:t>b,temp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en-US" altLang="zh-CN" dirty="0" err="1" smtClean="0"/>
              <a:t>int</a:t>
            </a:r>
            <a:r>
              <a:rPr lang="en-US" altLang="zh-CN" dirty="0" smtClean="0"/>
              <a:t> multiple (</a:t>
            </a:r>
            <a:r>
              <a:rPr lang="en-US" altLang="zh-CN" dirty="0" err="1" smtClean="0"/>
              <a:t>int</a:t>
            </a:r>
            <a:r>
              <a:rPr lang="en-US" altLang="zh-CN" dirty="0" smtClean="0"/>
              <a:t> </a:t>
            </a:r>
            <a:r>
              <a:rPr lang="en-US" altLang="zh-CN" dirty="0" err="1" smtClean="0"/>
              <a:t>a,int</a:t>
            </a:r>
            <a:r>
              <a:rPr lang="en-US" altLang="zh-CN" dirty="0" smtClean="0"/>
              <a:t> b)  </a:t>
            </a:r>
          </a:p>
          <a:p>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r>
              <a:rPr lang="en-US" altLang="zh-CN" dirty="0" smtClean="0"/>
              <a:t>\n");</a:t>
            </a:r>
          </a:p>
          <a:p>
            <a:r>
              <a:rPr lang="en-US" altLang="zh-CN" dirty="0" smtClean="0"/>
              <a:t>	return(a*b/gcd1(</a:t>
            </a:r>
            <a:r>
              <a:rPr lang="en-US" altLang="zh-CN" dirty="0" err="1" smtClean="0"/>
              <a:t>a,b</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p106, 5. </a:t>
            </a:r>
            <a:r>
              <a:rPr lang="zh-CN" altLang="en-US" dirty="0" smtClean="0"/>
              <a:t>输入两个正整数</a:t>
            </a:r>
            <a:r>
              <a:rPr lang="en-US" altLang="zh-CN" dirty="0" smtClean="0"/>
              <a:t>m</a:t>
            </a:r>
            <a:r>
              <a:rPr lang="zh-CN" altLang="en-US" dirty="0" smtClean="0"/>
              <a:t>和</a:t>
            </a:r>
            <a:r>
              <a:rPr lang="en-US" altLang="zh-CN" dirty="0" smtClean="0"/>
              <a:t>n</a:t>
            </a:r>
            <a:r>
              <a:rPr lang="zh-CN" altLang="en-US" dirty="0" smtClean="0"/>
              <a:t>，求其最大公约数和最小公倍数 </a:t>
            </a:r>
          </a:p>
          <a:p>
            <a:r>
              <a:rPr lang="zh-CN" altLang="en-US" dirty="0" smtClean="0"/>
              <a:t> *********************************************</a:t>
            </a:r>
            <a:r>
              <a:rPr lang="en-US" altLang="zh-CN" dirty="0" smtClean="0"/>
              <a:t>/ </a:t>
            </a:r>
          </a:p>
          <a:p>
            <a:r>
              <a:rPr lang="en-US" altLang="zh-CN" dirty="0" smtClean="0"/>
              <a:t>void ch5_5()</a:t>
            </a:r>
          </a:p>
          <a:p>
            <a:r>
              <a:rPr lang="en-US" altLang="zh-CN" dirty="0" smtClean="0"/>
              <a:t>{</a:t>
            </a:r>
          </a:p>
          <a:p>
            <a:r>
              <a:rPr lang="en-US" altLang="zh-CN" dirty="0" smtClean="0"/>
              <a:t>    </a:t>
            </a:r>
            <a:r>
              <a:rPr lang="en-US" altLang="zh-CN" dirty="0" err="1" smtClean="0"/>
              <a:t>printf</a:t>
            </a:r>
            <a:r>
              <a:rPr lang="en-US" altLang="zh-CN" dirty="0" smtClean="0"/>
              <a:t>("====ch5_5()\n");</a:t>
            </a:r>
          </a:p>
          <a:p>
            <a:r>
              <a:rPr lang="en-US" altLang="zh-CN" dirty="0" smtClean="0"/>
              <a:t>	</a:t>
            </a:r>
            <a:r>
              <a:rPr lang="en-US" altLang="zh-CN" dirty="0" err="1" smtClean="0"/>
              <a:t>int</a:t>
            </a:r>
            <a:r>
              <a:rPr lang="en-US" altLang="zh-CN" dirty="0" smtClean="0"/>
              <a:t> </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请输入两个正整数，求其最大公约数和最小公倍数。</a:t>
            </a:r>
            <a:r>
              <a:rPr lang="en-US" altLang="zh-CN" dirty="0" smtClean="0"/>
              <a:t>\n");</a:t>
            </a:r>
          </a:p>
          <a:p>
            <a:r>
              <a:rPr lang="en-US" altLang="zh-CN" dirty="0" smtClean="0"/>
              <a:t>    </a:t>
            </a:r>
            <a:r>
              <a:rPr lang="en-US" altLang="zh-CN" dirty="0" err="1" smtClean="0"/>
              <a:t>scanf</a:t>
            </a:r>
            <a:r>
              <a:rPr lang="en-US" altLang="zh-CN" dirty="0" smtClean="0"/>
              <a:t>("%</a:t>
            </a:r>
            <a:r>
              <a:rPr lang="en-US" altLang="zh-CN" dirty="0" err="1" smtClean="0"/>
              <a:t>d%d</a:t>
            </a:r>
            <a:r>
              <a:rPr lang="en-US" altLang="zh-CN" dirty="0" smtClean="0"/>
              <a:t>",&amp;</a:t>
            </a:r>
            <a:r>
              <a:rPr lang="en-US" altLang="zh-CN" dirty="0" err="1" smtClean="0"/>
              <a:t>m,&amp;n</a:t>
            </a:r>
            <a:r>
              <a:rPr lang="en-US" altLang="zh-CN" dirty="0" smtClean="0"/>
              <a:t>);</a:t>
            </a:r>
          </a:p>
          <a:p>
            <a:r>
              <a:rPr lang="en-US" altLang="zh-CN" dirty="0" smtClean="0"/>
              <a:t>    </a:t>
            </a:r>
            <a:r>
              <a:rPr lang="en-US" altLang="zh-CN" dirty="0" err="1" smtClean="0"/>
              <a:t>gcd</a:t>
            </a:r>
            <a:r>
              <a:rPr lang="en-US" altLang="zh-CN" dirty="0" smtClean="0"/>
              <a:t> = gcd1(</a:t>
            </a:r>
            <a:r>
              <a:rPr lang="en-US" altLang="zh-CN" dirty="0" err="1" smtClean="0"/>
              <a:t>m,n</a:t>
            </a:r>
            <a:r>
              <a:rPr lang="en-US" altLang="zh-CN" dirty="0" smtClean="0"/>
              <a:t>); </a:t>
            </a:r>
          </a:p>
          <a:p>
            <a:r>
              <a:rPr lang="en-US" altLang="zh-CN" dirty="0" smtClean="0"/>
              <a:t>    </a:t>
            </a:r>
            <a:r>
              <a:rPr lang="en-US" altLang="zh-CN" dirty="0" err="1" smtClean="0"/>
              <a:t>printf</a:t>
            </a:r>
            <a:r>
              <a:rPr lang="en-US" altLang="zh-CN" dirty="0" smtClean="0"/>
              <a:t>("%</a:t>
            </a:r>
            <a:r>
              <a:rPr lang="en-US" altLang="zh-CN" dirty="0" err="1" smtClean="0"/>
              <a:t>d,%d</a:t>
            </a:r>
            <a:r>
              <a:rPr lang="zh-CN" altLang="en-US" dirty="0" smtClean="0"/>
              <a:t>的最大公约数</a:t>
            </a:r>
            <a:r>
              <a:rPr lang="en-US" altLang="zh-CN" dirty="0" smtClean="0"/>
              <a:t>=%d,",</a:t>
            </a:r>
            <a:r>
              <a:rPr lang="en-US" altLang="zh-CN" dirty="0" err="1" smtClean="0"/>
              <a:t>m,n,gcd</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最小公倍数</a:t>
            </a:r>
            <a:r>
              <a:rPr lang="en-US" altLang="zh-CN" dirty="0" smtClean="0"/>
              <a:t>=%d\</a:t>
            </a:r>
            <a:r>
              <a:rPr lang="en-US" altLang="zh-CN" dirty="0" err="1" smtClean="0"/>
              <a:t>n",m</a:t>
            </a:r>
            <a:r>
              <a:rPr lang="en-US" altLang="zh-CN" dirty="0" smtClean="0"/>
              <a:t>*n/</a:t>
            </a:r>
            <a:r>
              <a:rPr lang="en-US" altLang="zh-CN" dirty="0" err="1" smtClean="0"/>
              <a:t>gcd</a:t>
            </a:r>
            <a:r>
              <a:rPr lang="en-US" altLang="zh-CN" dirty="0" smtClean="0"/>
              <a:t>); </a:t>
            </a:r>
          </a:p>
          <a:p>
            <a:r>
              <a:rPr lang="en-US" altLang="zh-CN" dirty="0" smtClean="0"/>
              <a:t>    /******************************************** </a:t>
            </a:r>
          </a:p>
          <a:p>
            <a:r>
              <a:rPr lang="en-US" altLang="zh-CN" dirty="0" smtClean="0"/>
              <a:t>    </a:t>
            </a:r>
            <a:r>
              <a:rPr lang="zh-CN" altLang="en-US" dirty="0" smtClean="0"/>
              <a:t>以下为各种方法的验证 </a:t>
            </a:r>
          </a:p>
          <a:p>
            <a:r>
              <a:rPr lang="zh-CN" altLang="en-US" dirty="0" smtClean="0"/>
              <a:t>    </a:t>
            </a:r>
            <a:r>
              <a:rPr lang="en-US" altLang="zh-CN" dirty="0" smtClean="0"/>
              <a:t>//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%d\n",gcd1(319,377)); //29</a:t>
            </a:r>
          </a:p>
          <a:p>
            <a:endParaRPr lang="en-US" altLang="zh-CN" dirty="0" smtClean="0"/>
          </a:p>
          <a:p>
            <a:r>
              <a:rPr lang="en-US" altLang="zh-CN" dirty="0" smtClean="0"/>
              <a:t>	// </a:t>
            </a:r>
            <a:r>
              <a:rPr lang="zh-CN" altLang="en-US" dirty="0" smtClean="0"/>
              <a:t>循环语句的辗除法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("319,377</a:t>
            </a:r>
            <a:r>
              <a:rPr lang="zh-CN" altLang="en-US" dirty="0" smtClean="0"/>
              <a:t>最大公约数：</a:t>
            </a:r>
            <a:r>
              <a:rPr lang="en-US" altLang="zh-CN" dirty="0" smtClean="0"/>
              <a:t>%d\n",gcd2(319,377)); //29</a:t>
            </a:r>
          </a:p>
          <a:p>
            <a:endParaRPr lang="en-US" altLang="zh-CN" dirty="0" smtClean="0"/>
          </a:p>
          <a:p>
            <a:r>
              <a:rPr lang="en-US" altLang="zh-CN" dirty="0" smtClean="0"/>
              <a:t>	// </a:t>
            </a:r>
            <a:r>
              <a:rPr lang="zh-CN" altLang="en-US" dirty="0" smtClean="0"/>
              <a:t>递归调用的辗除法</a:t>
            </a:r>
            <a:r>
              <a:rPr lang="en-US" altLang="zh-CN" dirty="0" smtClean="0"/>
              <a:t>,</a:t>
            </a:r>
            <a:r>
              <a:rPr lang="zh-CN" altLang="en-US" dirty="0" smtClean="0"/>
              <a:t>求两个整数的最大公约数</a:t>
            </a:r>
          </a:p>
          <a:p>
            <a:r>
              <a:rPr lang="zh-CN" altLang="en-US" dirty="0" smtClean="0"/>
              <a:t>	</a:t>
            </a:r>
            <a:r>
              <a:rPr lang="en-US" altLang="zh-CN" dirty="0" err="1" smtClean="0"/>
              <a:t>printf</a:t>
            </a:r>
            <a:r>
              <a:rPr lang="en-US" altLang="zh-CN" dirty="0" smtClean="0"/>
              <a:t>("377,319</a:t>
            </a:r>
            <a:r>
              <a:rPr lang="zh-CN" altLang="en-US" dirty="0" smtClean="0"/>
              <a:t>最大公约数：</a:t>
            </a:r>
            <a:r>
              <a:rPr lang="en-US" altLang="zh-CN" dirty="0" smtClean="0"/>
              <a:t>%d\n",gcd3(377,319));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%d\n",gcd3(319,377));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%d\n",gcd4(377,319));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%d\n",gcd4(319,377)); //29</a:t>
            </a:r>
          </a:p>
          <a:p>
            <a:r>
              <a:rPr lang="en-US" altLang="zh-CN" dirty="0" smtClean="0"/>
              <a:t>	</a:t>
            </a:r>
            <a:r>
              <a:rPr lang="en-US" altLang="zh-CN" dirty="0" err="1" smtClean="0"/>
              <a:t>printf</a:t>
            </a:r>
            <a:r>
              <a:rPr lang="en-US" altLang="zh-CN" dirty="0" smtClean="0"/>
              <a:t>("377,319</a:t>
            </a:r>
            <a:r>
              <a:rPr lang="zh-CN" altLang="en-US" dirty="0" smtClean="0"/>
              <a:t>最大公约数：</a:t>
            </a:r>
            <a:r>
              <a:rPr lang="en-US" altLang="zh-CN" dirty="0" smtClean="0"/>
              <a:t>%d\n",gcd5(377,319)); //29</a:t>
            </a:r>
          </a:p>
          <a:p>
            <a:r>
              <a:rPr lang="en-US" altLang="zh-CN" dirty="0" smtClean="0"/>
              <a:t>	</a:t>
            </a:r>
            <a:r>
              <a:rPr lang="en-US" altLang="zh-CN" dirty="0" err="1" smtClean="0"/>
              <a:t>printf</a:t>
            </a:r>
            <a:r>
              <a:rPr lang="en-US" altLang="zh-CN" dirty="0" smtClean="0"/>
              <a:t>("319,377</a:t>
            </a:r>
            <a:r>
              <a:rPr lang="zh-CN" altLang="en-US" dirty="0" smtClean="0"/>
              <a:t>最大公约数：</a:t>
            </a:r>
            <a:r>
              <a:rPr lang="en-US" altLang="zh-CN" dirty="0" smtClean="0"/>
              <a:t>%d\n",gcd5(319,377)); //29</a:t>
            </a:r>
          </a:p>
          <a:p>
            <a:endParaRPr lang="en-US" altLang="zh-CN" dirty="0" smtClean="0"/>
          </a:p>
          <a:p>
            <a:r>
              <a:rPr lang="en-US" altLang="zh-CN" dirty="0" smtClean="0"/>
              <a:t>	// </a:t>
            </a:r>
            <a:r>
              <a:rPr lang="zh-CN" altLang="en-US" dirty="0" smtClean="0"/>
              <a:t>最小公倍数</a:t>
            </a:r>
            <a:r>
              <a:rPr lang="en-US" altLang="zh-CN" dirty="0" smtClean="0"/>
              <a:t>=</a:t>
            </a:r>
            <a:r>
              <a:rPr lang="zh-CN" altLang="en-US" dirty="0" smtClean="0"/>
              <a:t>两整数的乘积</a:t>
            </a:r>
            <a:r>
              <a:rPr lang="en-US" altLang="zh-CN" dirty="0" smtClean="0"/>
              <a:t>÷</a:t>
            </a:r>
            <a:r>
              <a:rPr lang="zh-CN" altLang="en-US" dirty="0" smtClean="0"/>
              <a:t>最大公约数</a:t>
            </a:r>
          </a:p>
          <a:p>
            <a:r>
              <a:rPr lang="zh-CN" altLang="en-US" dirty="0" smtClean="0"/>
              <a:t>	</a:t>
            </a:r>
            <a:r>
              <a:rPr lang="en-US" altLang="zh-CN" dirty="0" err="1" smtClean="0"/>
              <a:t>printf</a:t>
            </a:r>
            <a:r>
              <a:rPr lang="en-US" altLang="zh-CN" dirty="0" smtClean="0"/>
              <a:t>("319,377</a:t>
            </a:r>
            <a:r>
              <a:rPr lang="zh-CN" altLang="en-US" dirty="0" smtClean="0"/>
              <a:t>最小公倍数：</a:t>
            </a:r>
            <a:r>
              <a:rPr lang="en-US" altLang="zh-CN" dirty="0" smtClean="0"/>
              <a:t>%d\</a:t>
            </a:r>
            <a:r>
              <a:rPr lang="en-US" altLang="zh-CN" dirty="0" err="1" smtClean="0"/>
              <a:t>n",multiple</a:t>
            </a:r>
            <a:r>
              <a:rPr lang="en-US" altLang="zh-CN" dirty="0" smtClean="0"/>
              <a:t> (319,377));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p106, 6. </a:t>
            </a:r>
            <a:r>
              <a:rPr lang="zh-CN" altLang="en-US" dirty="0" smtClean="0"/>
              <a:t>输出图案 </a:t>
            </a:r>
          </a:p>
          <a:p>
            <a:r>
              <a:rPr lang="zh-CN" altLang="en-US" dirty="0" smtClean="0"/>
              <a:t> *        分析：每行按照空格和星号个数打印输出 </a:t>
            </a:r>
          </a:p>
          <a:p>
            <a:r>
              <a:rPr lang="zh-CN" altLang="en-US" dirty="0" smtClean="0"/>
              <a:t> *********************************************</a:t>
            </a:r>
            <a:r>
              <a:rPr lang="en-US" altLang="zh-CN" dirty="0" smtClean="0"/>
              <a:t>/ </a:t>
            </a:r>
          </a:p>
          <a:p>
            <a:r>
              <a:rPr lang="en-US" altLang="zh-CN" dirty="0" smtClean="0"/>
              <a:t>void ch5_6()</a:t>
            </a:r>
          </a:p>
          <a:p>
            <a:r>
              <a:rPr lang="en-US" altLang="zh-CN" dirty="0" smtClean="0"/>
              <a:t>{</a:t>
            </a:r>
          </a:p>
          <a:p>
            <a:r>
              <a:rPr lang="en-US" altLang="zh-CN" dirty="0" smtClean="0"/>
              <a:t>     </a:t>
            </a:r>
            <a:r>
              <a:rPr lang="en-US" altLang="zh-CN" dirty="0" err="1" smtClean="0"/>
              <a:t>printf</a:t>
            </a:r>
            <a:r>
              <a:rPr lang="en-US" altLang="zh-CN" dirty="0" smtClean="0"/>
              <a:t>("ch5_6()</a:t>
            </a:r>
            <a:r>
              <a:rPr lang="zh-CN" altLang="en-US" dirty="0" smtClean="0"/>
              <a:t>，输出图案</a:t>
            </a:r>
            <a:r>
              <a:rPr lang="en-US" altLang="zh-CN" dirty="0" smtClean="0"/>
              <a:t>\n");</a:t>
            </a:r>
          </a:p>
          <a:p>
            <a:r>
              <a:rPr lang="en-US" altLang="zh-CN" dirty="0" smtClean="0"/>
              <a:t>     char </a:t>
            </a:r>
            <a:r>
              <a:rPr lang="en-US" altLang="zh-CN" dirty="0" err="1" smtClean="0"/>
              <a:t>sp</a:t>
            </a:r>
            <a:r>
              <a:rPr lang="en-US" altLang="zh-CN" dirty="0" smtClean="0"/>
              <a:t> = ' ', star  = '*';</a:t>
            </a:r>
          </a:p>
          <a:p>
            <a:r>
              <a:rPr lang="en-US" altLang="zh-CN" dirty="0" smtClean="0"/>
              <a:t>     </a:t>
            </a:r>
            <a:r>
              <a:rPr lang="en-US" altLang="zh-CN" dirty="0" err="1" smtClean="0"/>
              <a:t>int</a:t>
            </a:r>
            <a:r>
              <a:rPr lang="en-US" altLang="zh-CN" dirty="0" smtClean="0"/>
              <a:t> </a:t>
            </a:r>
            <a:r>
              <a:rPr lang="en-US" altLang="zh-CN" dirty="0" err="1" smtClean="0"/>
              <a:t>spNum,starNum,i</a:t>
            </a:r>
            <a:r>
              <a:rPr lang="en-US" altLang="zh-CN" dirty="0" smtClean="0"/>
              <a:t>;</a:t>
            </a:r>
          </a:p>
          <a:p>
            <a:r>
              <a:rPr lang="en-US" altLang="zh-CN" dirty="0" smtClean="0"/>
              <a:t>     // </a:t>
            </a:r>
            <a:r>
              <a:rPr lang="zh-CN" altLang="en-US" dirty="0" smtClean="0"/>
              <a:t>上半部分 </a:t>
            </a:r>
          </a:p>
          <a:p>
            <a:r>
              <a:rPr lang="zh-CN" altLang="en-US" dirty="0" smtClean="0"/>
              <a:t>     </a:t>
            </a:r>
            <a:r>
              <a:rPr lang="en-US" altLang="zh-CN" dirty="0" smtClean="0"/>
              <a:t>for(</a:t>
            </a:r>
            <a:r>
              <a:rPr lang="en-US" altLang="zh-CN" dirty="0" err="1" smtClean="0"/>
              <a:t>spNum</a:t>
            </a:r>
            <a:r>
              <a:rPr lang="en-US" altLang="zh-CN" dirty="0" smtClean="0"/>
              <a:t> = 3,starNum = 1; </a:t>
            </a:r>
            <a:r>
              <a:rPr lang="en-US" altLang="zh-CN" dirty="0" err="1" smtClean="0"/>
              <a:t>starNum</a:t>
            </a:r>
            <a:r>
              <a:rPr lang="en-US" altLang="zh-CN" dirty="0" smtClean="0"/>
              <a:t> &lt;= 7;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 &lt; </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 &lt; </a:t>
            </a:r>
            <a:r>
              <a:rPr lang="en-US" altLang="zh-CN" dirty="0" err="1" smtClean="0"/>
              <a:t>spNum;i</a:t>
            </a:r>
            <a:r>
              <a:rPr lang="en-US" altLang="zh-CN" dirty="0" smtClean="0"/>
              <a:t>++)   </a:t>
            </a:r>
            <a:r>
              <a:rPr lang="en-US" altLang="zh-CN" dirty="0" err="1" smtClean="0"/>
              <a:t>printf</a:t>
            </a:r>
            <a:r>
              <a:rPr lang="en-US" altLang="zh-CN" dirty="0" smtClean="0"/>
              <a:t>("%2c",sp);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     // </a:t>
            </a:r>
            <a:r>
              <a:rPr lang="zh-CN" altLang="en-US" dirty="0" smtClean="0"/>
              <a:t>下半部分 </a:t>
            </a:r>
          </a:p>
          <a:p>
            <a:r>
              <a:rPr lang="zh-CN" altLang="en-US" dirty="0" smtClean="0"/>
              <a:t>     </a:t>
            </a:r>
            <a:r>
              <a:rPr lang="en-US" altLang="zh-CN" dirty="0" smtClean="0"/>
              <a:t>for(</a:t>
            </a:r>
            <a:r>
              <a:rPr lang="en-US" altLang="zh-CN" dirty="0" err="1" smtClean="0"/>
              <a:t>spNum</a:t>
            </a:r>
            <a:r>
              <a:rPr lang="en-US" altLang="zh-CN" dirty="0" smtClean="0"/>
              <a:t>=1,starNum=5; </a:t>
            </a:r>
            <a:r>
              <a:rPr lang="en-US" altLang="zh-CN" dirty="0" err="1" smtClean="0"/>
              <a:t>starNum</a:t>
            </a:r>
            <a:r>
              <a:rPr lang="en-US" altLang="zh-CN" dirty="0" smtClean="0"/>
              <a:t> &gt;= 1; </a:t>
            </a:r>
            <a:r>
              <a:rPr lang="en-US" altLang="zh-CN" dirty="0" err="1" smtClean="0"/>
              <a:t>spNum</a:t>
            </a:r>
            <a:r>
              <a:rPr lang="en-US" altLang="zh-CN" dirty="0" smtClean="0"/>
              <a:t>++,</a:t>
            </a:r>
            <a:r>
              <a:rPr lang="en-US" altLang="zh-CN" dirty="0" err="1" smtClean="0"/>
              <a:t>starNum</a:t>
            </a:r>
            <a:r>
              <a:rPr lang="en-US" altLang="zh-CN" dirty="0" smtClean="0"/>
              <a:t> -= 2) {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for(i=0;i&lt;</a:t>
            </a:r>
            <a:r>
              <a:rPr lang="en-US" altLang="zh-CN" dirty="0" err="1" smtClean="0"/>
              <a:t>starNum;i</a:t>
            </a:r>
            <a:r>
              <a:rPr lang="en-US" altLang="zh-CN" dirty="0" smtClean="0"/>
              <a:t>++) </a:t>
            </a:r>
            <a:r>
              <a:rPr lang="en-US" altLang="zh-CN" dirty="0" err="1" smtClean="0"/>
              <a:t>printf</a:t>
            </a:r>
            <a:r>
              <a:rPr lang="en-US" altLang="zh-CN" dirty="0" smtClean="0"/>
              <a:t>("%2c",star); </a:t>
            </a:r>
          </a:p>
          <a:p>
            <a:r>
              <a:rPr lang="en-US" altLang="zh-CN" dirty="0" smtClean="0"/>
              <a:t>       for(i=0;i&lt;</a:t>
            </a:r>
            <a:r>
              <a:rPr lang="en-US" altLang="zh-CN" dirty="0" err="1" smtClean="0"/>
              <a:t>spNum;i</a:t>
            </a:r>
            <a:r>
              <a:rPr lang="en-US" altLang="zh-CN" dirty="0" smtClean="0"/>
              <a:t>++)   </a:t>
            </a:r>
            <a:r>
              <a:rPr lang="en-US" altLang="zh-CN" dirty="0" err="1" smtClean="0"/>
              <a:t>printf</a:t>
            </a:r>
            <a:r>
              <a:rPr lang="en-US" altLang="zh-CN" dirty="0" smtClean="0"/>
              <a:t>("%2c",sp);</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7. </a:t>
            </a:r>
            <a:r>
              <a:rPr lang="zh-CN" altLang="en-US" dirty="0" smtClean="0"/>
              <a:t>用</a:t>
            </a:r>
            <a:r>
              <a:rPr lang="en-US" altLang="zh-CN" dirty="0" smtClean="0"/>
              <a:t>pi/2=2/1*2/3*4/3*4/5*6/5*6/7*...</a:t>
            </a:r>
            <a:r>
              <a:rPr lang="zh-CN" altLang="en-US" dirty="0" smtClean="0"/>
              <a:t>前</a:t>
            </a:r>
            <a:r>
              <a:rPr lang="en-US" altLang="zh-CN" dirty="0" smtClean="0"/>
              <a:t>100</a:t>
            </a:r>
            <a:r>
              <a:rPr lang="zh-CN" altLang="en-US" dirty="0" smtClean="0"/>
              <a:t>项之积计算</a:t>
            </a:r>
            <a:r>
              <a:rPr lang="en-US" altLang="zh-CN" dirty="0" smtClean="0"/>
              <a:t>pi</a:t>
            </a:r>
            <a:r>
              <a:rPr lang="zh-CN" altLang="en-US" dirty="0" smtClean="0"/>
              <a:t>。</a:t>
            </a:r>
          </a:p>
          <a:p>
            <a:r>
              <a:rPr lang="zh-CN" altLang="en-US" dirty="0" smtClean="0"/>
              <a:t> *      分析：递推公式： </a:t>
            </a:r>
            <a:r>
              <a:rPr lang="en-US" altLang="zh-CN" dirty="0" smtClean="0"/>
              <a:t>t=1; t = t*[2n/(2n-1)]*[2n/(2n+1)], n=1..50       </a:t>
            </a:r>
          </a:p>
          <a:p>
            <a:r>
              <a:rPr lang="en-US" altLang="zh-CN" dirty="0" smtClean="0"/>
              <a:t> *********************************************/ </a:t>
            </a:r>
          </a:p>
          <a:p>
            <a:r>
              <a:rPr lang="en-US" altLang="zh-CN" dirty="0" smtClean="0"/>
              <a:t>void ch5_7()</a:t>
            </a:r>
          </a:p>
          <a:p>
            <a:r>
              <a:rPr lang="en-US" altLang="zh-CN" dirty="0" smtClean="0"/>
              <a:t>{</a:t>
            </a:r>
          </a:p>
          <a:p>
            <a:r>
              <a:rPr lang="en-US" altLang="zh-CN" dirty="0" smtClean="0"/>
              <a:t>     </a:t>
            </a:r>
            <a:r>
              <a:rPr lang="en-US" altLang="zh-CN" dirty="0" err="1" smtClean="0"/>
              <a:t>printf</a:t>
            </a:r>
            <a:r>
              <a:rPr lang="en-US" altLang="zh-CN" dirty="0" smtClean="0"/>
              <a:t>("ch5_7(),</a:t>
            </a:r>
            <a:r>
              <a:rPr lang="zh-CN" altLang="en-US" dirty="0" smtClean="0"/>
              <a:t>计算</a:t>
            </a:r>
            <a:r>
              <a:rPr lang="en-US" altLang="zh-CN" dirty="0" smtClean="0"/>
              <a:t>pi.\n");</a:t>
            </a:r>
          </a:p>
          <a:p>
            <a:r>
              <a:rPr lang="en-US" altLang="zh-CN" dirty="0" smtClean="0"/>
              <a:t>     </a:t>
            </a:r>
            <a:r>
              <a:rPr lang="en-US" altLang="zh-CN" dirty="0" err="1" smtClean="0"/>
              <a:t>int</a:t>
            </a:r>
            <a:r>
              <a:rPr lang="en-US" altLang="zh-CN" dirty="0" smtClean="0"/>
              <a:t> n;</a:t>
            </a:r>
          </a:p>
          <a:p>
            <a:r>
              <a:rPr lang="en-US" altLang="zh-CN" dirty="0" smtClean="0"/>
              <a:t>     float </a:t>
            </a:r>
            <a:r>
              <a:rPr lang="en-US" altLang="zh-CN" dirty="0" err="1" smtClean="0"/>
              <a:t>pi,t</a:t>
            </a:r>
            <a:r>
              <a:rPr lang="en-US" altLang="zh-CN" dirty="0" smtClean="0"/>
              <a:t>;</a:t>
            </a:r>
          </a:p>
          <a:p>
            <a:r>
              <a:rPr lang="en-US" altLang="zh-CN" dirty="0" smtClean="0"/>
              <a:t>     for(n=1,t=1; n &lt;= 50; n++)</a:t>
            </a:r>
          </a:p>
          <a:p>
            <a:r>
              <a:rPr lang="en-US" altLang="zh-CN" dirty="0" smtClean="0"/>
              <a:t>     {</a:t>
            </a:r>
          </a:p>
          <a:p>
            <a:r>
              <a:rPr lang="en-US" altLang="zh-CN" dirty="0" smtClean="0"/>
              <a:t>        t = t*(4*n*n)/((2*n-1)*(2*n+1));  // </a:t>
            </a:r>
            <a:r>
              <a:rPr lang="zh-CN" altLang="en-US" dirty="0" smtClean="0"/>
              <a:t>分子自动转换为</a:t>
            </a:r>
            <a:r>
              <a:rPr lang="en-US" altLang="zh-CN" dirty="0" smtClean="0"/>
              <a:t>float </a:t>
            </a:r>
          </a:p>
          <a:p>
            <a:r>
              <a:rPr lang="en-US" altLang="zh-CN" dirty="0" smtClean="0"/>
              <a:t>        // </a:t>
            </a:r>
            <a:r>
              <a:rPr lang="zh-CN" altLang="en-US" dirty="0" smtClean="0"/>
              <a:t>注意，如果写成 </a:t>
            </a:r>
            <a:r>
              <a:rPr lang="en-US" altLang="zh-CN" dirty="0" smtClean="0"/>
              <a:t>t *= (4*n*n)/((2*n-1)*(2*n+1));</a:t>
            </a:r>
          </a:p>
          <a:p>
            <a:r>
              <a:rPr lang="en-US" altLang="zh-CN" dirty="0" smtClean="0"/>
              <a:t>        // </a:t>
            </a:r>
            <a:r>
              <a:rPr lang="zh-CN" altLang="en-US" dirty="0" smtClean="0"/>
              <a:t>相当于：</a:t>
            </a:r>
            <a:r>
              <a:rPr lang="en-US" altLang="zh-CN" dirty="0" smtClean="0"/>
              <a:t>t= t* [4*n*n/((2*n-1)*(2*n+1))];  []</a:t>
            </a:r>
            <a:r>
              <a:rPr lang="zh-CN" altLang="en-US" dirty="0" smtClean="0"/>
              <a:t>内是整数</a:t>
            </a:r>
            <a:r>
              <a:rPr lang="en-US" altLang="zh-CN" dirty="0" smtClean="0"/>
              <a:t>/</a:t>
            </a:r>
            <a:r>
              <a:rPr lang="zh-CN" altLang="en-US" dirty="0" smtClean="0"/>
              <a:t>整数，舍掉了小数</a:t>
            </a:r>
            <a:r>
              <a:rPr lang="en-US" altLang="zh-CN" dirty="0" smtClean="0"/>
              <a:t>; </a:t>
            </a:r>
            <a:r>
              <a:rPr lang="zh-CN" altLang="en-US" dirty="0" smtClean="0"/>
              <a:t>因此必须：</a:t>
            </a:r>
          </a:p>
          <a:p>
            <a:r>
              <a:rPr lang="zh-CN" altLang="en-US" dirty="0" smtClean="0"/>
              <a:t>        </a:t>
            </a:r>
            <a:r>
              <a:rPr lang="en-US" altLang="zh-CN" dirty="0" smtClean="0"/>
              <a:t>// t *= (float)(4*n*n)/((2*n-1)*(2*n+1)) </a:t>
            </a:r>
          </a:p>
          <a:p>
            <a:r>
              <a:rPr lang="en-US" altLang="zh-CN" dirty="0" smtClean="0"/>
              <a:t>         </a:t>
            </a:r>
          </a:p>
          <a:p>
            <a:r>
              <a:rPr lang="en-US" altLang="zh-CN" dirty="0" smtClean="0"/>
              <a:t>     } </a:t>
            </a:r>
          </a:p>
          <a:p>
            <a:r>
              <a:rPr lang="en-US" altLang="zh-CN" dirty="0" smtClean="0"/>
              <a:t>     pi = 2 * t;</a:t>
            </a:r>
          </a:p>
          <a:p>
            <a:r>
              <a:rPr lang="en-US" altLang="zh-CN" dirty="0" smtClean="0"/>
              <a:t>     </a:t>
            </a:r>
            <a:r>
              <a:rPr lang="en-US" altLang="zh-CN" dirty="0" err="1" smtClean="0"/>
              <a:t>printf</a:t>
            </a:r>
            <a:r>
              <a:rPr lang="en-US" altLang="zh-CN" dirty="0" smtClean="0"/>
              <a:t>("pi=%f\</a:t>
            </a:r>
            <a:r>
              <a:rPr lang="en-US" altLang="zh-CN" dirty="0" err="1" smtClean="0"/>
              <a:t>n",pi</a:t>
            </a:r>
            <a:r>
              <a:rPr lang="en-US" altLang="zh-CN" dirty="0" smtClean="0"/>
              <a:t>);</a:t>
            </a:r>
          </a:p>
          <a:p>
            <a:r>
              <a:rPr lang="en-US" altLang="zh-CN" dirty="0" smtClean="0"/>
              <a:t>}</a:t>
            </a:r>
          </a:p>
          <a:p>
            <a:endParaRPr lang="en-US" altLang="zh-CN" dirty="0" smtClean="0"/>
          </a:p>
          <a:p>
            <a:r>
              <a:rPr lang="en-US" altLang="zh-CN" dirty="0" smtClean="0"/>
              <a:t>/*********************************************</a:t>
            </a:r>
          </a:p>
          <a:p>
            <a:r>
              <a:rPr lang="en-US" altLang="zh-CN" dirty="0" smtClean="0"/>
              <a:t> * ch5, p107, 8. </a:t>
            </a:r>
            <a:r>
              <a:rPr lang="zh-CN" altLang="en-US" dirty="0" smtClean="0"/>
              <a:t>输出三角形式的九九乘法表。</a:t>
            </a:r>
          </a:p>
          <a:p>
            <a:r>
              <a:rPr lang="zh-CN" altLang="en-US" dirty="0" smtClean="0"/>
              <a:t> *      分析： 双重循环，外层循环进行</a:t>
            </a:r>
            <a:r>
              <a:rPr lang="en-US" altLang="zh-CN" dirty="0" smtClean="0"/>
              <a:t>"</a:t>
            </a:r>
            <a:r>
              <a:rPr lang="zh-CN" altLang="en-US" dirty="0" smtClean="0"/>
              <a:t>行</a:t>
            </a:r>
            <a:r>
              <a:rPr lang="en-US" altLang="zh-CN" dirty="0" smtClean="0"/>
              <a:t>"</a:t>
            </a:r>
            <a:r>
              <a:rPr lang="zh-CN" altLang="en-US" dirty="0" smtClean="0"/>
              <a:t>的遍历，内层循环进行</a:t>
            </a:r>
            <a:r>
              <a:rPr lang="en-US" altLang="zh-CN" dirty="0" smtClean="0"/>
              <a:t>"</a:t>
            </a:r>
            <a:r>
              <a:rPr lang="zh-CN" altLang="en-US" dirty="0" smtClean="0"/>
              <a:t>列</a:t>
            </a:r>
            <a:r>
              <a:rPr lang="en-US" altLang="zh-CN" dirty="0" smtClean="0"/>
              <a:t>"</a:t>
            </a:r>
            <a:r>
              <a:rPr lang="zh-CN" altLang="en-US" dirty="0" smtClean="0"/>
              <a:t>的遍历      </a:t>
            </a:r>
          </a:p>
          <a:p>
            <a:r>
              <a:rPr lang="zh-CN" altLang="en-US" dirty="0" smtClean="0"/>
              <a:t> *********************************************</a:t>
            </a:r>
            <a:r>
              <a:rPr lang="en-US" altLang="zh-CN" dirty="0" smtClean="0"/>
              <a:t>/ </a:t>
            </a:r>
          </a:p>
          <a:p>
            <a:r>
              <a:rPr lang="en-US" altLang="zh-CN" dirty="0" smtClean="0"/>
              <a:t>void ch5_8()</a:t>
            </a:r>
          </a:p>
          <a:p>
            <a:r>
              <a:rPr lang="en-US" altLang="zh-CN" dirty="0" smtClean="0"/>
              <a:t>{</a:t>
            </a:r>
          </a:p>
          <a:p>
            <a:r>
              <a:rPr lang="en-US" altLang="zh-CN" dirty="0" smtClean="0"/>
              <a:t>     </a:t>
            </a:r>
            <a:r>
              <a:rPr lang="en-US" altLang="zh-CN" dirty="0" err="1" smtClean="0"/>
              <a:t>printf</a:t>
            </a:r>
            <a:r>
              <a:rPr lang="en-US" altLang="zh-CN" dirty="0" smtClean="0"/>
              <a:t>("ch5_8(),</a:t>
            </a:r>
            <a:r>
              <a:rPr lang="zh-CN" altLang="en-US" dirty="0" smtClean="0"/>
              <a:t>九九乘法表</a:t>
            </a:r>
            <a:r>
              <a:rPr lang="en-US" altLang="zh-CN" dirty="0" smtClean="0"/>
              <a:t>.\n");</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 </a:t>
            </a:r>
            <a:r>
              <a:rPr lang="zh-CN" altLang="en-US" dirty="0" smtClean="0"/>
              <a:t>打印标题行 </a:t>
            </a:r>
          </a:p>
          <a:p>
            <a:r>
              <a:rPr lang="zh-CN" altLang="en-US" dirty="0" smtClean="0"/>
              <a:t>     </a:t>
            </a:r>
            <a:r>
              <a:rPr lang="en-US" altLang="zh-CN" dirty="0" smtClean="0"/>
              <a:t>for(i=1; i &lt;= 9; i++) </a:t>
            </a:r>
            <a:r>
              <a:rPr lang="en-US" altLang="zh-CN" dirty="0" err="1" smtClean="0"/>
              <a:t>printf</a:t>
            </a:r>
            <a:r>
              <a:rPr lang="en-US" altLang="zh-CN" dirty="0" smtClean="0"/>
              <a:t>("%-3d",i);         </a:t>
            </a:r>
            <a:r>
              <a:rPr lang="en-US" altLang="zh-CN" dirty="0" err="1" smtClean="0"/>
              <a:t>putchar</a:t>
            </a:r>
            <a:r>
              <a:rPr lang="en-US" altLang="zh-CN" dirty="0" smtClean="0"/>
              <a:t>('\n');  </a:t>
            </a:r>
          </a:p>
          <a:p>
            <a:r>
              <a:rPr lang="en-US" altLang="zh-CN" dirty="0" smtClean="0"/>
              <a:t>     for(i=1; i &lt;= 9; i++) </a:t>
            </a:r>
            <a:r>
              <a:rPr lang="en-US" altLang="zh-CN" dirty="0" err="1" smtClean="0"/>
              <a:t>printf</a:t>
            </a:r>
            <a:r>
              <a:rPr lang="en-US" altLang="zh-CN" dirty="0" smtClean="0"/>
              <a:t>(i==9?"-":"---");   </a:t>
            </a:r>
            <a:r>
              <a:rPr lang="en-US" altLang="zh-CN" dirty="0" err="1" smtClean="0"/>
              <a:t>putchar</a:t>
            </a:r>
            <a:r>
              <a:rPr lang="en-US" altLang="zh-CN" dirty="0" smtClean="0"/>
              <a:t>('\n');</a:t>
            </a:r>
          </a:p>
          <a:p>
            <a:r>
              <a:rPr lang="en-US" altLang="zh-CN" dirty="0" smtClean="0"/>
              <a:t>     </a:t>
            </a:r>
          </a:p>
          <a:p>
            <a:r>
              <a:rPr lang="en-US" altLang="zh-CN" dirty="0" smtClean="0"/>
              <a:t>     // </a:t>
            </a:r>
            <a:r>
              <a:rPr lang="zh-CN" altLang="en-US" dirty="0" smtClean="0"/>
              <a:t>行、列</a:t>
            </a:r>
          </a:p>
          <a:p>
            <a:r>
              <a:rPr lang="zh-CN" altLang="en-US" dirty="0" smtClean="0"/>
              <a:t>     </a:t>
            </a:r>
            <a:r>
              <a:rPr lang="en-US" altLang="zh-CN" dirty="0" smtClean="0"/>
              <a:t>for(i=1; i &lt;= 9; i++) // </a:t>
            </a:r>
            <a:r>
              <a:rPr lang="zh-CN" altLang="en-US" dirty="0" smtClean="0"/>
              <a:t>行 </a:t>
            </a:r>
          </a:p>
          <a:p>
            <a:r>
              <a:rPr lang="zh-CN" altLang="en-US" dirty="0" smtClean="0"/>
              <a:t>     </a:t>
            </a:r>
            <a:r>
              <a:rPr lang="en-US" altLang="zh-CN" dirty="0" smtClean="0"/>
              <a:t>{</a:t>
            </a:r>
          </a:p>
          <a:p>
            <a:r>
              <a:rPr lang="en-US" altLang="zh-CN" dirty="0" smtClean="0"/>
              <a:t>        // </a:t>
            </a:r>
            <a:r>
              <a:rPr lang="zh-CN" altLang="en-US" dirty="0" smtClean="0"/>
              <a:t>最左端标题列 </a:t>
            </a:r>
          </a:p>
          <a:p>
            <a:r>
              <a:rPr lang="zh-CN" altLang="en-US" dirty="0" smtClean="0"/>
              <a:t>        </a:t>
            </a:r>
            <a:r>
              <a:rPr lang="en-US" altLang="zh-CN" dirty="0" err="1" smtClean="0"/>
              <a:t>printf</a:t>
            </a:r>
            <a:r>
              <a:rPr lang="en-US" altLang="zh-CN" dirty="0" smtClean="0"/>
              <a:t>("%-3d",i);      </a:t>
            </a:r>
          </a:p>
          <a:p>
            <a:r>
              <a:rPr lang="en-US" altLang="zh-CN" dirty="0" smtClean="0"/>
              <a:t>        if (i == 1) { </a:t>
            </a:r>
            <a:r>
              <a:rPr lang="en-US" altLang="zh-CN" dirty="0" err="1" smtClean="0"/>
              <a:t>putchar</a:t>
            </a:r>
            <a:r>
              <a:rPr lang="en-US" altLang="zh-CN" dirty="0" smtClean="0"/>
              <a:t>('\n' ); continue; } // </a:t>
            </a:r>
            <a:r>
              <a:rPr lang="zh-CN" altLang="en-US" dirty="0" smtClean="0"/>
              <a:t>如果是第一行，输出</a:t>
            </a:r>
            <a:r>
              <a:rPr lang="en-US" altLang="zh-CN" dirty="0" smtClean="0"/>
              <a:t>"1\n" </a:t>
            </a:r>
          </a:p>
          <a:p>
            <a:r>
              <a:rPr lang="en-US" altLang="zh-CN" dirty="0" smtClean="0"/>
              <a:t>        </a:t>
            </a:r>
          </a:p>
          <a:p>
            <a:r>
              <a:rPr lang="en-US" altLang="zh-CN" dirty="0" smtClean="0"/>
              <a:t>        // </a:t>
            </a:r>
            <a:r>
              <a:rPr lang="zh-CN" altLang="en-US" dirty="0" smtClean="0"/>
              <a:t>行列相乘结果列 </a:t>
            </a:r>
          </a:p>
          <a:p>
            <a:r>
              <a:rPr lang="zh-CN" altLang="en-US" dirty="0" smtClean="0"/>
              <a:t>        </a:t>
            </a:r>
            <a:r>
              <a:rPr lang="en-US" altLang="zh-CN" dirty="0" smtClean="0"/>
              <a:t>for(j=2; j &lt;= i; j++)   </a:t>
            </a:r>
          </a:p>
          <a:p>
            <a:r>
              <a:rPr lang="en-US" altLang="zh-CN" dirty="0" smtClean="0"/>
              <a:t>        {</a:t>
            </a:r>
          </a:p>
          <a:p>
            <a:r>
              <a:rPr lang="en-US" altLang="zh-CN" dirty="0" smtClean="0"/>
              <a:t>           </a:t>
            </a:r>
            <a:r>
              <a:rPr lang="en-US" altLang="zh-CN" dirty="0" err="1" smtClean="0"/>
              <a:t>printf</a:t>
            </a:r>
            <a:r>
              <a:rPr lang="en-US" altLang="zh-CN" dirty="0" smtClean="0"/>
              <a:t>("%-3d",i*j); </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ch5, p107, 9. </a:t>
            </a:r>
            <a:r>
              <a:rPr lang="zh-CN" altLang="en-US" dirty="0" smtClean="0"/>
              <a:t>两队乒乓球比赛，各出三人。甲队为</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，乙队为</a:t>
            </a:r>
            <a:r>
              <a:rPr lang="en-US" altLang="zh-CN" dirty="0" smtClean="0"/>
              <a:t>X</a:t>
            </a:r>
            <a:r>
              <a:rPr lang="zh-CN" altLang="en-US" dirty="0" smtClean="0"/>
              <a:t>、</a:t>
            </a:r>
            <a:r>
              <a:rPr lang="en-US" altLang="zh-CN" dirty="0" smtClean="0"/>
              <a:t>Y</a:t>
            </a:r>
            <a:r>
              <a:rPr lang="zh-CN" altLang="en-US" dirty="0" smtClean="0"/>
              <a:t>、</a:t>
            </a:r>
            <a:r>
              <a:rPr lang="en-US" altLang="zh-CN" dirty="0" smtClean="0"/>
              <a:t>Z</a:t>
            </a:r>
            <a:r>
              <a:rPr lang="zh-CN" altLang="en-US" dirty="0" smtClean="0"/>
              <a:t>，</a:t>
            </a:r>
          </a:p>
          <a:p>
            <a:r>
              <a:rPr lang="zh-CN" altLang="en-US" dirty="0" smtClean="0"/>
              <a:t> *  抽签决定比赛名单，已知</a:t>
            </a:r>
            <a:r>
              <a:rPr lang="en-US" altLang="zh-CN" dirty="0" smtClean="0"/>
              <a:t>A</a:t>
            </a:r>
            <a:r>
              <a:rPr lang="zh-CN" altLang="en-US" dirty="0" smtClean="0"/>
              <a:t>不和</a:t>
            </a:r>
            <a:r>
              <a:rPr lang="en-US" altLang="zh-CN" dirty="0" smtClean="0"/>
              <a:t>X</a:t>
            </a:r>
            <a:r>
              <a:rPr lang="zh-CN" altLang="en-US" dirty="0" smtClean="0"/>
              <a:t>比，</a:t>
            </a:r>
            <a:r>
              <a:rPr lang="en-US" altLang="zh-CN" dirty="0" smtClean="0"/>
              <a:t>C</a:t>
            </a:r>
            <a:r>
              <a:rPr lang="zh-CN" altLang="en-US" dirty="0" smtClean="0"/>
              <a:t>不和</a:t>
            </a:r>
            <a:r>
              <a:rPr lang="en-US" altLang="zh-CN" dirty="0" smtClean="0"/>
              <a:t>X</a:t>
            </a:r>
            <a:r>
              <a:rPr lang="zh-CN" altLang="en-US" dirty="0" smtClean="0"/>
              <a:t>、</a:t>
            </a:r>
            <a:r>
              <a:rPr lang="en-US" altLang="zh-CN" dirty="0" smtClean="0"/>
              <a:t>Z</a:t>
            </a:r>
            <a:r>
              <a:rPr lang="zh-CN" altLang="en-US" dirty="0" smtClean="0"/>
              <a:t>比。请编程找出对阵名单。</a:t>
            </a:r>
          </a:p>
          <a:p>
            <a:r>
              <a:rPr lang="zh-CN" altLang="en-US" dirty="0" smtClean="0"/>
              <a:t> *  分析：双重循环，行列组成的</a:t>
            </a:r>
            <a:r>
              <a:rPr lang="en-US" altLang="zh-CN" dirty="0" smtClean="0"/>
              <a:t>"</a:t>
            </a:r>
            <a:r>
              <a:rPr lang="zh-CN" altLang="en-US" dirty="0" smtClean="0"/>
              <a:t>格子</a:t>
            </a:r>
            <a:r>
              <a:rPr lang="en-US" altLang="zh-CN" dirty="0" smtClean="0"/>
              <a:t>"</a:t>
            </a:r>
            <a:r>
              <a:rPr lang="zh-CN" altLang="en-US" dirty="0" smtClean="0"/>
              <a:t>，即行列相逢即对阵   </a:t>
            </a:r>
          </a:p>
          <a:p>
            <a:r>
              <a:rPr lang="zh-CN" altLang="en-US" dirty="0" smtClean="0"/>
              <a:t> *********************************************</a:t>
            </a:r>
            <a:r>
              <a:rPr lang="en-US" altLang="zh-CN" dirty="0" smtClean="0"/>
              <a:t>/</a:t>
            </a:r>
          </a:p>
          <a:p>
            <a:r>
              <a:rPr lang="en-US" altLang="zh-CN" dirty="0" smtClean="0"/>
              <a:t>void ch5_9()</a:t>
            </a:r>
          </a:p>
          <a:p>
            <a:r>
              <a:rPr lang="en-US" altLang="zh-CN" dirty="0" smtClean="0"/>
              <a:t>{</a:t>
            </a:r>
          </a:p>
          <a:p>
            <a:r>
              <a:rPr lang="en-US" altLang="zh-CN" dirty="0" smtClean="0"/>
              <a:t>    </a:t>
            </a:r>
            <a:r>
              <a:rPr lang="en-US" altLang="zh-CN" dirty="0" err="1" smtClean="0"/>
              <a:t>printf</a:t>
            </a:r>
            <a:r>
              <a:rPr lang="en-US" altLang="zh-CN" dirty="0" smtClean="0"/>
              <a:t>("ch5_9(),</a:t>
            </a:r>
            <a:r>
              <a:rPr lang="zh-CN" altLang="en-US" dirty="0" smtClean="0"/>
              <a:t>对阵名单</a:t>
            </a:r>
            <a:r>
              <a:rPr lang="en-US" altLang="zh-CN" dirty="0" smtClean="0"/>
              <a:t>.\n");</a:t>
            </a:r>
          </a:p>
          <a:p>
            <a:r>
              <a:rPr lang="en-US" altLang="zh-CN" dirty="0" smtClean="0"/>
              <a:t>    char team1,team2;</a:t>
            </a:r>
          </a:p>
          <a:p>
            <a:r>
              <a:rPr lang="en-US" altLang="zh-CN" dirty="0" smtClean="0"/>
              <a:t>    // </a:t>
            </a:r>
            <a:r>
              <a:rPr lang="zh-CN" altLang="en-US" dirty="0" smtClean="0"/>
              <a:t>行列相逢即对阵 </a:t>
            </a:r>
          </a:p>
          <a:p>
            <a:r>
              <a:rPr lang="zh-CN" altLang="en-US" dirty="0" smtClean="0"/>
              <a:t>    </a:t>
            </a:r>
            <a:r>
              <a:rPr lang="en-US" altLang="zh-CN" dirty="0" smtClean="0"/>
              <a:t>for(team1='A';team1 &lt;= 'C'; team1++) </a:t>
            </a:r>
          </a:p>
          <a:p>
            <a:r>
              <a:rPr lang="en-US" altLang="zh-CN" dirty="0" smtClean="0"/>
              <a:t>    {</a:t>
            </a:r>
          </a:p>
          <a:p>
            <a:r>
              <a:rPr lang="en-US" altLang="zh-CN" dirty="0" smtClean="0"/>
              <a:t>       for(team2='X';team2 &lt;= 'Z'; team2++)</a:t>
            </a:r>
          </a:p>
          <a:p>
            <a:r>
              <a:rPr lang="en-US" altLang="zh-CN" dirty="0" smtClean="0"/>
              <a:t>       {</a:t>
            </a:r>
          </a:p>
          <a:p>
            <a:r>
              <a:rPr lang="en-US" altLang="zh-CN" dirty="0" smtClean="0"/>
              <a:t>          if (team1 == 'A'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'X')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if (team1 == 'C' &amp;&amp; team2 == 'Z') { </a:t>
            </a:r>
            <a:r>
              <a:rPr lang="en-US" altLang="zh-CN" dirty="0" err="1" smtClean="0"/>
              <a:t>printf</a:t>
            </a:r>
            <a:r>
              <a:rPr lang="en-US" altLang="zh-CN" dirty="0" smtClean="0"/>
              <a:t>("</a:t>
            </a:r>
            <a:r>
              <a:rPr lang="zh-CN" altLang="en-US" dirty="0" smtClean="0"/>
              <a:t>轮空</a:t>
            </a:r>
            <a:r>
              <a:rPr lang="en-US" altLang="zh-CN" dirty="0" smtClean="0"/>
              <a:t>\t"); continue;} </a:t>
            </a:r>
          </a:p>
          <a:p>
            <a:r>
              <a:rPr lang="en-US" altLang="zh-CN" dirty="0" smtClean="0"/>
              <a:t>          </a:t>
            </a:r>
            <a:r>
              <a:rPr lang="en-US" altLang="zh-CN" dirty="0" err="1" smtClean="0"/>
              <a:t>printf</a:t>
            </a:r>
            <a:r>
              <a:rPr lang="en-US" altLang="zh-CN" dirty="0" smtClean="0"/>
              <a:t>("%c</a:t>
            </a:r>
            <a:r>
              <a:rPr lang="zh-CN" altLang="en-US" dirty="0" smtClean="0"/>
              <a:t>对阵</a:t>
            </a:r>
            <a:r>
              <a:rPr lang="en-US" altLang="zh-CN" dirty="0" smtClean="0"/>
              <a:t>%c\t",team1,team2);</a:t>
            </a:r>
          </a:p>
          <a:p>
            <a:r>
              <a:rPr lang="en-US" altLang="zh-CN" dirty="0" smtClean="0"/>
              <a:t>       }</a:t>
            </a:r>
          </a:p>
          <a:p>
            <a:r>
              <a:rPr lang="en-US" altLang="zh-CN" dirty="0" smtClean="0"/>
              <a:t>       </a:t>
            </a:r>
            <a:r>
              <a:rPr lang="en-US" altLang="zh-CN" dirty="0" err="1" smtClean="0"/>
              <a:t>putchar</a:t>
            </a:r>
            <a:r>
              <a:rPr lang="en-US" altLang="zh-CN" dirty="0" smtClean="0"/>
              <a:t>('\n');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ch5, p107, 10. </a:t>
            </a:r>
            <a:r>
              <a:rPr lang="zh-CN" altLang="en-US" dirty="0" smtClean="0"/>
              <a:t>求</a:t>
            </a:r>
            <a:r>
              <a:rPr lang="en-US" altLang="zh-CN" dirty="0" smtClean="0"/>
              <a:t>100~150</a:t>
            </a:r>
            <a:r>
              <a:rPr lang="zh-CN" altLang="en-US" dirty="0" smtClean="0"/>
              <a:t>之间的素数。</a:t>
            </a:r>
          </a:p>
          <a:p>
            <a:r>
              <a:rPr lang="zh-CN" altLang="en-US" dirty="0" smtClean="0"/>
              <a:t> *  判一个数</a:t>
            </a:r>
            <a:r>
              <a:rPr lang="en-US" altLang="zh-CN" dirty="0" smtClean="0"/>
              <a:t>m</a:t>
            </a:r>
            <a:r>
              <a:rPr lang="zh-CN" altLang="en-US" dirty="0" smtClean="0"/>
              <a:t>是否为素数的方法</a:t>
            </a:r>
            <a:r>
              <a:rPr lang="en-US" altLang="zh-CN" dirty="0" smtClean="0"/>
              <a:t>: </a:t>
            </a:r>
          </a:p>
          <a:p>
            <a:r>
              <a:rPr lang="en-US" altLang="zh-CN" dirty="0" smtClean="0"/>
              <a:t> *  </a:t>
            </a:r>
            <a:r>
              <a:rPr lang="zh-CN" altLang="en-US" dirty="0" smtClean="0"/>
              <a:t>用</a:t>
            </a:r>
            <a:r>
              <a:rPr lang="en-US" altLang="zh-CN" dirty="0" smtClean="0"/>
              <a:t>2,3,...,</a:t>
            </a:r>
            <a:r>
              <a:rPr lang="en-US" altLang="zh-CN" dirty="0" err="1" smtClean="0"/>
              <a:t>sqrt</a:t>
            </a:r>
            <a:r>
              <a:rPr lang="en-US" altLang="zh-CN" dirty="0" smtClean="0"/>
              <a:t>(m)</a:t>
            </a:r>
            <a:r>
              <a:rPr lang="zh-CN" altLang="en-US" dirty="0" smtClean="0"/>
              <a:t>的整数去除它时均不能除尽，即为素数。 </a:t>
            </a:r>
          </a:p>
          <a:p>
            <a:r>
              <a:rPr lang="zh-CN" altLang="en-US" dirty="0" smtClean="0"/>
              <a:t> *************************************************</a:t>
            </a:r>
            <a:r>
              <a:rPr lang="en-US" altLang="zh-CN" dirty="0" smtClean="0"/>
              <a:t>/ </a:t>
            </a:r>
          </a:p>
          <a:p>
            <a:r>
              <a:rPr lang="en-US" altLang="zh-CN" dirty="0" smtClean="0"/>
              <a:t> void ch5_10()</a:t>
            </a:r>
          </a:p>
          <a:p>
            <a:r>
              <a:rPr lang="en-US" altLang="zh-CN" dirty="0" smtClean="0"/>
              <a:t>{</a:t>
            </a:r>
          </a:p>
          <a:p>
            <a:r>
              <a:rPr lang="en-US" altLang="zh-CN" dirty="0" smtClean="0"/>
              <a:t>    </a:t>
            </a:r>
            <a:r>
              <a:rPr lang="en-US" altLang="zh-CN" dirty="0" err="1" smtClean="0"/>
              <a:t>printf</a:t>
            </a:r>
            <a:r>
              <a:rPr lang="en-US" altLang="zh-CN" dirty="0" smtClean="0"/>
              <a:t>("ch5_10(),</a:t>
            </a:r>
            <a:r>
              <a:rPr lang="zh-CN" altLang="en-US" dirty="0" smtClean="0"/>
              <a:t>求</a:t>
            </a:r>
            <a:r>
              <a:rPr lang="en-US" altLang="zh-CN" dirty="0" smtClean="0"/>
              <a:t>100~150</a:t>
            </a:r>
            <a:r>
              <a:rPr lang="zh-CN" altLang="en-US" dirty="0" smtClean="0"/>
              <a:t>之间的素数</a:t>
            </a:r>
            <a:r>
              <a:rPr lang="en-US" altLang="zh-CN" dirty="0" smtClean="0"/>
              <a:t>.\n");</a:t>
            </a:r>
          </a:p>
          <a:p>
            <a:r>
              <a:rPr lang="en-US" altLang="zh-CN" dirty="0" smtClean="0"/>
              <a:t>    </a:t>
            </a:r>
            <a:r>
              <a:rPr lang="en-US" altLang="zh-CN" dirty="0" err="1" smtClean="0"/>
              <a:t>int</a:t>
            </a:r>
            <a:r>
              <a:rPr lang="en-US" altLang="zh-CN" dirty="0" smtClean="0"/>
              <a:t> m, k, i, n=0;  </a:t>
            </a:r>
          </a:p>
          <a:p>
            <a:r>
              <a:rPr lang="en-US" altLang="zh-CN" dirty="0" smtClean="0"/>
              <a:t>    for (m=101; m&lt;=150; m=m+2)</a:t>
            </a:r>
          </a:p>
          <a:p>
            <a:r>
              <a:rPr lang="en-US" altLang="zh-CN" dirty="0" smtClean="0"/>
              <a:t>    {     </a:t>
            </a:r>
          </a:p>
          <a:p>
            <a:r>
              <a:rPr lang="en-US" altLang="zh-CN" dirty="0" smtClean="0"/>
              <a:t>        k=</a:t>
            </a:r>
            <a:r>
              <a:rPr lang="en-US" altLang="zh-CN" dirty="0" err="1" smtClean="0"/>
              <a:t>sqrt</a:t>
            </a:r>
            <a:r>
              <a:rPr lang="en-US" altLang="zh-CN" dirty="0" smtClean="0"/>
              <a:t>(m);</a:t>
            </a:r>
          </a:p>
          <a:p>
            <a:r>
              <a:rPr lang="en-US" altLang="zh-CN" dirty="0" smtClean="0"/>
              <a:t>        for (i=2; i&lt;=</a:t>
            </a:r>
            <a:r>
              <a:rPr lang="en-US" altLang="zh-CN" dirty="0" err="1" smtClean="0"/>
              <a:t>k;i</a:t>
            </a:r>
            <a:r>
              <a:rPr lang="en-US" altLang="zh-CN" dirty="0" smtClean="0"/>
              <a:t>++)</a:t>
            </a:r>
          </a:p>
          <a:p>
            <a:r>
              <a:rPr lang="en-US" altLang="zh-CN" dirty="0" smtClean="0"/>
              <a:t>          if (</a:t>
            </a:r>
            <a:r>
              <a:rPr lang="en-US" altLang="zh-CN" dirty="0" err="1" smtClean="0"/>
              <a:t>m%i</a:t>
            </a:r>
            <a:r>
              <a:rPr lang="en-US" altLang="zh-CN" dirty="0" smtClean="0"/>
              <a:t>==0) break;  // </a:t>
            </a:r>
            <a:r>
              <a:rPr lang="zh-CN" altLang="en-US" dirty="0" smtClean="0"/>
              <a:t>不是素数 </a:t>
            </a:r>
          </a:p>
          <a:p>
            <a:r>
              <a:rPr lang="zh-CN" altLang="en-US" dirty="0" smtClean="0"/>
              <a:t>          </a:t>
            </a:r>
          </a:p>
          <a:p>
            <a:r>
              <a:rPr lang="zh-CN" altLang="en-US" dirty="0" smtClean="0"/>
              <a:t>        </a:t>
            </a:r>
            <a:r>
              <a:rPr lang="en-US" altLang="zh-CN" dirty="0" smtClean="0"/>
              <a:t>if (i&gt;=k+1) {  // </a:t>
            </a:r>
            <a:r>
              <a:rPr lang="zh-CN" altLang="en-US" dirty="0" smtClean="0"/>
              <a:t>是素数 </a:t>
            </a:r>
          </a:p>
          <a:p>
            <a:r>
              <a:rPr lang="zh-CN" altLang="en-US" dirty="0" smtClean="0"/>
              <a:t>          </a:t>
            </a:r>
            <a:r>
              <a:rPr lang="en-US" altLang="zh-CN" dirty="0" err="1" smtClean="0"/>
              <a:t>printf</a:t>
            </a:r>
            <a:r>
              <a:rPr lang="en-US" altLang="zh-CN" dirty="0" smtClean="0"/>
              <a:t>("%5d",m);</a:t>
            </a:r>
          </a:p>
          <a:p>
            <a:r>
              <a:rPr lang="en-US" altLang="zh-CN" dirty="0" smtClean="0"/>
              <a:t>          n=n+1;</a:t>
            </a:r>
          </a:p>
          <a:p>
            <a:r>
              <a:rPr lang="en-US" altLang="zh-CN" dirty="0" smtClean="0"/>
              <a:t>          if ( n%5==0) </a:t>
            </a:r>
            <a:r>
              <a:rPr lang="en-US" altLang="zh-CN" dirty="0" err="1" smtClean="0"/>
              <a:t>printf</a:t>
            </a:r>
            <a:r>
              <a:rPr lang="en-US" altLang="zh-CN" dirty="0" smtClean="0"/>
              <a:t>("\n"); // </a:t>
            </a:r>
            <a:r>
              <a:rPr lang="zh-CN" altLang="en-US" dirty="0" smtClean="0"/>
              <a:t>满</a:t>
            </a:r>
            <a:r>
              <a:rPr lang="en-US" altLang="zh-CN" dirty="0" smtClean="0"/>
              <a:t>5</a:t>
            </a:r>
            <a:r>
              <a:rPr lang="zh-CN" altLang="en-US" dirty="0" smtClean="0"/>
              <a:t>，换行 </a:t>
            </a:r>
          </a:p>
          <a:p>
            <a:r>
              <a:rPr lang="zh-CN" altLang="en-US" dirty="0" smtClean="0"/>
              <a:t>        </a:t>
            </a:r>
            <a:r>
              <a:rPr lang="en-US" altLang="zh-CN" dirty="0" smtClean="0"/>
              <a:t>}</a:t>
            </a:r>
          </a:p>
          <a:p>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 ch5, p107, 11. </a:t>
            </a:r>
            <a:r>
              <a:rPr lang="zh-CN" altLang="en-US" dirty="0" smtClean="0"/>
              <a:t>用迭代法求</a:t>
            </a:r>
            <a:r>
              <a:rPr lang="en-US" altLang="zh-CN" dirty="0" smtClean="0"/>
              <a:t>x=</a:t>
            </a:r>
            <a:r>
              <a:rPr lang="en-US" altLang="zh-CN" dirty="0" err="1" smtClean="0"/>
              <a:t>sqrt</a:t>
            </a:r>
            <a:r>
              <a:rPr lang="en-US" altLang="zh-CN" dirty="0" smtClean="0"/>
              <a:t>(a).</a:t>
            </a:r>
            <a:r>
              <a:rPr lang="zh-CN" altLang="en-US" dirty="0" smtClean="0"/>
              <a:t>求平方根的迭代公式为</a:t>
            </a:r>
          </a:p>
          <a:p>
            <a:r>
              <a:rPr lang="zh-CN" altLang="en-US" dirty="0" smtClean="0"/>
              <a:t> *                </a:t>
            </a:r>
            <a:r>
              <a:rPr lang="en-US" altLang="zh-CN" dirty="0" smtClean="0"/>
              <a:t>Xn+1 = (</a:t>
            </a:r>
            <a:r>
              <a:rPr lang="en-US" altLang="zh-CN" dirty="0" err="1" smtClean="0"/>
              <a:t>Xn+a</a:t>
            </a:r>
            <a:r>
              <a:rPr lang="en-US" altLang="zh-CN" dirty="0" smtClean="0"/>
              <a:t>/</a:t>
            </a:r>
            <a:r>
              <a:rPr lang="en-US" altLang="zh-CN" dirty="0" err="1" smtClean="0"/>
              <a:t>Xn</a:t>
            </a:r>
            <a:r>
              <a:rPr lang="en-US" altLang="zh-CN" dirty="0" smtClean="0"/>
              <a:t>)/2,</a:t>
            </a:r>
          </a:p>
          <a:p>
            <a:r>
              <a:rPr lang="en-US" altLang="zh-CN" dirty="0" smtClean="0"/>
              <a:t> *          </a:t>
            </a:r>
            <a:r>
              <a:rPr lang="zh-CN" altLang="en-US" dirty="0" smtClean="0"/>
              <a:t>要求前后两次求出的</a:t>
            </a:r>
            <a:r>
              <a:rPr lang="en-US" altLang="zh-CN" dirty="0" smtClean="0"/>
              <a:t>x</a:t>
            </a:r>
            <a:r>
              <a:rPr lang="zh-CN" altLang="en-US" dirty="0" smtClean="0"/>
              <a:t>的差的绝对值小于</a:t>
            </a:r>
            <a:r>
              <a:rPr lang="en-US" altLang="zh-CN" dirty="0" smtClean="0"/>
              <a:t>10</a:t>
            </a:r>
            <a:r>
              <a:rPr lang="zh-CN" altLang="en-US" dirty="0" smtClean="0"/>
              <a:t>的</a:t>
            </a:r>
            <a:r>
              <a:rPr lang="en-US" altLang="zh-CN" dirty="0" smtClean="0"/>
              <a:t>-5</a:t>
            </a:r>
            <a:r>
              <a:rPr lang="zh-CN" altLang="en-US" dirty="0" smtClean="0"/>
              <a:t>次方。</a:t>
            </a:r>
          </a:p>
          <a:p>
            <a:r>
              <a:rPr lang="zh-CN" altLang="en-US" dirty="0" smtClean="0"/>
              <a:t> * 迭代公式来源于牛顿迭代法，</a:t>
            </a:r>
            <a:r>
              <a:rPr lang="en-US" altLang="zh-CN" dirty="0" smtClean="0"/>
              <a:t>y=f(x0)+(</a:t>
            </a:r>
            <a:r>
              <a:rPr lang="en-US" altLang="zh-CN" dirty="0" err="1" smtClean="0"/>
              <a:t>df</a:t>
            </a:r>
            <a:r>
              <a:rPr lang="en-US" altLang="zh-CN" dirty="0" smtClean="0"/>
              <a:t>(x0)/dx)*(x-x0),</a:t>
            </a:r>
            <a:r>
              <a:rPr lang="zh-CN" altLang="en-US" dirty="0" smtClean="0"/>
              <a:t>令</a:t>
            </a:r>
            <a:r>
              <a:rPr lang="en-US" altLang="zh-CN" dirty="0" smtClean="0"/>
              <a:t>y=0</a:t>
            </a:r>
            <a:r>
              <a:rPr lang="zh-CN" altLang="en-US" dirty="0" smtClean="0"/>
              <a:t>，得迭代公式：</a:t>
            </a:r>
            <a:r>
              <a:rPr lang="en-US" altLang="zh-CN" dirty="0" smtClean="0"/>
              <a:t>x1=x0-f(x)/(</a:t>
            </a:r>
            <a:r>
              <a:rPr lang="en-US" altLang="zh-CN" dirty="0" err="1" smtClean="0"/>
              <a:t>df</a:t>
            </a:r>
            <a:r>
              <a:rPr lang="en-US" altLang="zh-CN" dirty="0" smtClean="0"/>
              <a:t>(x0)/dx)</a:t>
            </a:r>
          </a:p>
          <a:p>
            <a:r>
              <a:rPr lang="en-US" altLang="zh-CN" dirty="0" smtClean="0"/>
              <a:t> * </a:t>
            </a:r>
            <a:r>
              <a:rPr lang="en-US" altLang="zh-CN" dirty="0" err="1" smtClean="0"/>
              <a:t>df</a:t>
            </a:r>
            <a:r>
              <a:rPr lang="en-US" altLang="zh-CN" dirty="0" smtClean="0"/>
              <a:t>(x0)/dx </a:t>
            </a:r>
            <a:r>
              <a:rPr lang="zh-CN" altLang="en-US" dirty="0" smtClean="0"/>
              <a:t>表示</a:t>
            </a:r>
            <a:r>
              <a:rPr lang="en-US" altLang="zh-CN" dirty="0" smtClean="0"/>
              <a:t>f(x)</a:t>
            </a:r>
            <a:r>
              <a:rPr lang="zh-CN" altLang="en-US" dirty="0" smtClean="0"/>
              <a:t>的导数在</a:t>
            </a:r>
            <a:r>
              <a:rPr lang="en-US" altLang="zh-CN" dirty="0" smtClean="0"/>
              <a:t>x=x0</a:t>
            </a:r>
            <a:r>
              <a:rPr lang="zh-CN" altLang="en-US" dirty="0" smtClean="0"/>
              <a:t>时的值。 </a:t>
            </a:r>
          </a:p>
          <a:p>
            <a:r>
              <a:rPr lang="zh-CN" altLang="en-US" dirty="0" smtClean="0"/>
              <a:t> * 算法：</a:t>
            </a:r>
          </a:p>
          <a:p>
            <a:r>
              <a:rPr lang="zh-CN" altLang="en-US" dirty="0" smtClean="0"/>
              <a:t> * </a:t>
            </a:r>
            <a:r>
              <a:rPr lang="en-US" altLang="zh-CN" dirty="0" smtClean="0"/>
              <a:t>1.</a:t>
            </a:r>
            <a:r>
              <a:rPr lang="zh-CN" altLang="en-US" dirty="0" smtClean="0"/>
              <a:t>先自定一个初值</a:t>
            </a:r>
            <a:r>
              <a:rPr lang="en-US" altLang="zh-CN" dirty="0" smtClean="0"/>
              <a:t>x0</a:t>
            </a:r>
            <a:r>
              <a:rPr lang="zh-CN" altLang="en-US" dirty="0" smtClean="0"/>
              <a:t>，作为</a:t>
            </a:r>
            <a:r>
              <a:rPr lang="en-US" altLang="zh-CN" dirty="0" smtClean="0"/>
              <a:t>a</a:t>
            </a:r>
            <a:r>
              <a:rPr lang="zh-CN" altLang="en-US" dirty="0" smtClean="0"/>
              <a:t>的平方根值。利用迭代公式求出一个</a:t>
            </a:r>
            <a:r>
              <a:rPr lang="en-US" altLang="zh-CN" dirty="0" smtClean="0"/>
              <a:t>x1</a:t>
            </a:r>
            <a:r>
              <a:rPr lang="zh-CN" altLang="en-US" dirty="0" smtClean="0"/>
              <a:t>。此值与真正的</a:t>
            </a:r>
            <a:r>
              <a:rPr lang="en-US" altLang="zh-CN" dirty="0" smtClean="0"/>
              <a:t>a</a:t>
            </a:r>
            <a:r>
              <a:rPr lang="zh-CN" altLang="en-US" dirty="0" smtClean="0"/>
              <a:t>的平方根值相比，误差很大。</a:t>
            </a:r>
          </a:p>
          <a:p>
            <a:r>
              <a:rPr lang="zh-CN" altLang="en-US" dirty="0" smtClean="0"/>
              <a:t> * </a:t>
            </a:r>
            <a:r>
              <a:rPr lang="en-US" altLang="zh-CN" dirty="0" smtClean="0"/>
              <a:t>2.</a:t>
            </a:r>
            <a:r>
              <a:rPr lang="zh-CN" altLang="en-US" dirty="0" smtClean="0"/>
              <a:t>把新求得的</a:t>
            </a:r>
            <a:r>
              <a:rPr lang="en-US" altLang="zh-CN" dirty="0" smtClean="0"/>
              <a:t>x1</a:t>
            </a:r>
            <a:r>
              <a:rPr lang="zh-CN" altLang="en-US" dirty="0" smtClean="0"/>
              <a:t>代入</a:t>
            </a:r>
            <a:r>
              <a:rPr lang="en-US" altLang="zh-CN" dirty="0" smtClean="0"/>
              <a:t>x0</a:t>
            </a:r>
            <a:r>
              <a:rPr lang="zh-CN" altLang="en-US" dirty="0" smtClean="0"/>
              <a:t>中，准备用此新的</a:t>
            </a:r>
            <a:r>
              <a:rPr lang="en-US" altLang="zh-CN" dirty="0" smtClean="0"/>
              <a:t>x0</a:t>
            </a:r>
            <a:r>
              <a:rPr lang="zh-CN" altLang="en-US" dirty="0" smtClean="0"/>
              <a:t>再去求出一个新的</a:t>
            </a:r>
            <a:r>
              <a:rPr lang="en-US" altLang="zh-CN" dirty="0" smtClean="0"/>
              <a:t>x1.</a:t>
            </a:r>
          </a:p>
          <a:p>
            <a:r>
              <a:rPr lang="en-US" altLang="zh-CN" dirty="0" smtClean="0"/>
              <a:t> * 3.</a:t>
            </a:r>
            <a:r>
              <a:rPr lang="zh-CN" altLang="en-US" dirty="0" smtClean="0"/>
              <a:t>利用迭代公式再求出一个新的</a:t>
            </a:r>
            <a:r>
              <a:rPr lang="en-US" altLang="zh-CN" dirty="0" smtClean="0"/>
              <a:t>x1</a:t>
            </a:r>
            <a:r>
              <a:rPr lang="zh-CN" altLang="en-US" dirty="0" smtClean="0"/>
              <a:t>的值，也就是用新的</a:t>
            </a:r>
            <a:r>
              <a:rPr lang="en-US" altLang="zh-CN" dirty="0" smtClean="0"/>
              <a:t>x0</a:t>
            </a:r>
            <a:r>
              <a:rPr lang="zh-CN" altLang="en-US" dirty="0" smtClean="0"/>
              <a:t>又求出一个新的平方根值</a:t>
            </a:r>
            <a:r>
              <a:rPr lang="en-US" altLang="zh-CN" dirty="0" smtClean="0"/>
              <a:t>x1</a:t>
            </a:r>
            <a:r>
              <a:rPr lang="zh-CN" altLang="en-US" dirty="0" smtClean="0"/>
              <a:t>，此值将更趋近于真正的平方根值。</a:t>
            </a:r>
          </a:p>
          <a:p>
            <a:r>
              <a:rPr lang="zh-CN" altLang="en-US" dirty="0" smtClean="0"/>
              <a:t> * </a:t>
            </a:r>
            <a:r>
              <a:rPr lang="en-US" altLang="zh-CN" dirty="0" smtClean="0"/>
              <a:t>4.</a:t>
            </a:r>
            <a:r>
              <a:rPr lang="zh-CN" altLang="en-US" dirty="0" smtClean="0"/>
              <a:t>比较前后两次求得的平方根值</a:t>
            </a:r>
            <a:r>
              <a:rPr lang="en-US" altLang="zh-CN" dirty="0" smtClean="0"/>
              <a:t>x0</a:t>
            </a:r>
            <a:r>
              <a:rPr lang="zh-CN" altLang="en-US" dirty="0" smtClean="0"/>
              <a:t>和</a:t>
            </a:r>
            <a:r>
              <a:rPr lang="en-US" altLang="zh-CN" dirty="0" smtClean="0"/>
              <a:t>x1</a:t>
            </a:r>
            <a:r>
              <a:rPr lang="zh-CN" altLang="en-US" dirty="0" smtClean="0"/>
              <a:t>，如果它们的差值小于我们指定的值，即达到我们要求的精度，则认为</a:t>
            </a:r>
            <a:r>
              <a:rPr lang="en-US" altLang="zh-CN" dirty="0" smtClean="0"/>
              <a:t>x1</a:t>
            </a:r>
            <a:r>
              <a:rPr lang="zh-CN" altLang="en-US" dirty="0" smtClean="0"/>
              <a:t>就是</a:t>
            </a:r>
            <a:r>
              <a:rPr lang="en-US" altLang="zh-CN" dirty="0" smtClean="0"/>
              <a:t>a</a:t>
            </a:r>
            <a:r>
              <a:rPr lang="zh-CN" altLang="en-US" dirty="0" smtClean="0"/>
              <a:t>的平方根值，去执行步骤</a:t>
            </a:r>
            <a:r>
              <a:rPr lang="en-US" altLang="zh-CN" dirty="0" smtClean="0"/>
              <a:t>5</a:t>
            </a:r>
            <a:r>
              <a:rPr lang="zh-CN" altLang="en-US" dirty="0" smtClean="0"/>
              <a:t>；否则执行步骤</a:t>
            </a:r>
            <a:r>
              <a:rPr lang="en-US" altLang="zh-CN" dirty="0" smtClean="0"/>
              <a:t>2</a:t>
            </a:r>
            <a:r>
              <a:rPr lang="zh-CN" altLang="en-US" dirty="0" smtClean="0"/>
              <a:t>，即循环进行迭代。</a:t>
            </a:r>
          </a:p>
          <a:p>
            <a:r>
              <a:rPr lang="zh-CN" altLang="en-US" dirty="0" smtClean="0"/>
              <a:t> *</a:t>
            </a:r>
          </a:p>
          <a:p>
            <a:r>
              <a:rPr lang="zh-CN" altLang="en-US" dirty="0" smtClean="0"/>
              <a:t> * 牛顿迭代法参考：</a:t>
            </a:r>
          </a:p>
          <a:p>
            <a:r>
              <a:rPr lang="zh-CN" altLang="en-US" dirty="0" smtClean="0"/>
              <a:t> * </a:t>
            </a:r>
            <a:r>
              <a:rPr lang="en-US" altLang="zh-CN" dirty="0" smtClean="0"/>
              <a:t>(1) </a:t>
            </a:r>
            <a:r>
              <a:rPr lang="zh-CN" altLang="en-US" dirty="0" smtClean="0"/>
              <a:t>书</a:t>
            </a:r>
            <a:r>
              <a:rPr lang="en-US" altLang="zh-CN" dirty="0" smtClean="0"/>
              <a:t>p102</a:t>
            </a:r>
            <a:r>
              <a:rPr lang="zh-CN" altLang="en-US" dirty="0" smtClean="0"/>
              <a:t>，例</a:t>
            </a:r>
            <a:r>
              <a:rPr lang="en-US" altLang="zh-CN" dirty="0" smtClean="0"/>
              <a:t>5.12</a:t>
            </a:r>
          </a:p>
          <a:p>
            <a:r>
              <a:rPr lang="en-US" altLang="zh-CN" dirty="0" smtClean="0"/>
              <a:t> * (2) </a:t>
            </a:r>
            <a:r>
              <a:rPr lang="zh-CN" altLang="en-US" dirty="0" smtClean="0"/>
              <a:t>书</a:t>
            </a:r>
            <a:r>
              <a:rPr lang="en-US" altLang="zh-CN" dirty="0" smtClean="0"/>
              <a:t>p138</a:t>
            </a:r>
            <a:r>
              <a:rPr lang="zh-CN" altLang="en-US" dirty="0" smtClean="0"/>
              <a:t>，例</a:t>
            </a:r>
            <a:r>
              <a:rPr lang="en-US" altLang="zh-CN" dirty="0" smtClean="0"/>
              <a:t>7.6  </a:t>
            </a:r>
          </a:p>
          <a:p>
            <a:r>
              <a:rPr lang="en-US" altLang="zh-CN" dirty="0" smtClean="0"/>
              <a:t> * </a:t>
            </a:r>
            <a:r>
              <a:rPr lang="zh-CN" altLang="en-US" dirty="0" smtClean="0"/>
              <a:t>初值很关键，取得不恰当，有可能不收敛。</a:t>
            </a:r>
          </a:p>
          <a:p>
            <a:r>
              <a:rPr lang="zh-CN" altLang="en-US" dirty="0" smtClean="0"/>
              <a:t> 见</a:t>
            </a:r>
            <a:r>
              <a:rPr lang="en-US" altLang="zh-CN" dirty="0" smtClean="0"/>
              <a:t>《</a:t>
            </a:r>
            <a:r>
              <a:rPr lang="zh-CN" altLang="en-US" dirty="0" smtClean="0"/>
              <a:t>二分法和牛顿迭代法求解非线性方程的比较及应用</a:t>
            </a:r>
            <a:r>
              <a:rPr lang="en-US" altLang="zh-CN" dirty="0" smtClean="0"/>
              <a:t>.</a:t>
            </a:r>
            <a:r>
              <a:rPr lang="en-US" altLang="zh-CN" dirty="0" err="1" smtClean="0"/>
              <a:t>pdf</a:t>
            </a:r>
            <a:r>
              <a:rPr lang="en-US" altLang="zh-CN" dirty="0" smtClean="0"/>
              <a:t> 》 </a:t>
            </a:r>
          </a:p>
          <a:p>
            <a:r>
              <a:rPr lang="en-US" altLang="zh-CN" dirty="0" smtClean="0"/>
              <a:t> *************************************************/ </a:t>
            </a:r>
          </a:p>
          <a:p>
            <a:r>
              <a:rPr lang="en-US" altLang="zh-CN" dirty="0" smtClean="0"/>
              <a:t> void ch5_11()</a:t>
            </a:r>
          </a:p>
          <a:p>
            <a:r>
              <a:rPr lang="en-US" altLang="zh-CN" dirty="0" smtClean="0"/>
              <a:t>{</a:t>
            </a:r>
          </a:p>
          <a:p>
            <a:r>
              <a:rPr lang="en-US" altLang="zh-CN" dirty="0" smtClean="0"/>
              <a:t>    </a:t>
            </a:r>
            <a:r>
              <a:rPr lang="en-US" altLang="zh-CN" dirty="0" err="1" smtClean="0"/>
              <a:t>printf</a:t>
            </a:r>
            <a:r>
              <a:rPr lang="en-US" altLang="zh-CN" dirty="0" smtClean="0"/>
              <a:t>("ch5_11(),</a:t>
            </a:r>
            <a:r>
              <a:rPr lang="zh-CN" altLang="en-US" dirty="0" smtClean="0"/>
              <a:t>迭代法求</a:t>
            </a:r>
            <a:r>
              <a:rPr lang="en-US" altLang="zh-CN" dirty="0" smtClean="0"/>
              <a:t>a</a:t>
            </a:r>
            <a:r>
              <a:rPr lang="zh-CN" altLang="en-US" dirty="0" smtClean="0"/>
              <a:t>的平方根</a:t>
            </a:r>
            <a:r>
              <a:rPr lang="en-US" altLang="zh-CN" dirty="0" smtClean="0"/>
              <a:t>.\n");</a:t>
            </a:r>
          </a:p>
          <a:p>
            <a:r>
              <a:rPr lang="en-US" altLang="zh-CN" dirty="0" smtClean="0"/>
              <a:t>    float x0,x,a;</a:t>
            </a:r>
          </a:p>
          <a:p>
            <a:r>
              <a:rPr lang="en-US" altLang="zh-CN" dirty="0" smtClean="0"/>
              <a:t>    </a:t>
            </a:r>
            <a:r>
              <a:rPr lang="en-US" altLang="zh-CN" dirty="0" err="1" smtClean="0"/>
              <a:t>printf</a:t>
            </a:r>
            <a:r>
              <a:rPr lang="en-US" altLang="zh-CN" dirty="0" smtClean="0"/>
              <a:t>("</a:t>
            </a:r>
            <a:r>
              <a:rPr lang="zh-CN" altLang="en-US" dirty="0" smtClean="0"/>
              <a:t>请输入</a:t>
            </a:r>
            <a:r>
              <a:rPr lang="en-US" altLang="zh-CN" dirty="0" smtClean="0"/>
              <a:t>a\n");</a:t>
            </a:r>
          </a:p>
          <a:p>
            <a:r>
              <a:rPr lang="en-US" altLang="zh-CN" dirty="0" smtClean="0"/>
              <a:t>    </a:t>
            </a:r>
            <a:r>
              <a:rPr lang="en-US" altLang="zh-CN" dirty="0" err="1" smtClean="0"/>
              <a:t>scanf</a:t>
            </a:r>
            <a:r>
              <a:rPr lang="en-US" altLang="zh-CN" dirty="0" smtClean="0"/>
              <a:t>("%</a:t>
            </a:r>
            <a:r>
              <a:rPr lang="en-US" altLang="zh-CN" dirty="0" err="1" smtClean="0"/>
              <a:t>f",&amp;a</a:t>
            </a:r>
            <a:r>
              <a:rPr lang="en-US" altLang="zh-CN" dirty="0" smtClean="0"/>
              <a:t>);</a:t>
            </a:r>
          </a:p>
          <a:p>
            <a:r>
              <a:rPr lang="en-US" altLang="zh-CN" dirty="0" smtClean="0"/>
              <a:t>    x = a; // 0 &lt; </a:t>
            </a:r>
            <a:r>
              <a:rPr lang="zh-CN" altLang="en-US" dirty="0" smtClean="0"/>
              <a:t>初值</a:t>
            </a:r>
            <a:r>
              <a:rPr lang="en-US" altLang="zh-CN" dirty="0" smtClean="0"/>
              <a:t>x0 &lt; a </a:t>
            </a:r>
          </a:p>
          <a:p>
            <a:r>
              <a:rPr lang="en-US" altLang="zh-CN" dirty="0" smtClean="0"/>
              <a:t>    do{</a:t>
            </a:r>
          </a:p>
          <a:p>
            <a:r>
              <a:rPr lang="en-US" altLang="zh-CN" dirty="0" smtClean="0"/>
              <a:t>        x0 = x;  </a:t>
            </a:r>
          </a:p>
          <a:p>
            <a:r>
              <a:rPr lang="en-US" altLang="zh-CN" dirty="0" smtClean="0"/>
              <a:t>        x = (x0+a/x0)/2;</a:t>
            </a:r>
          </a:p>
          <a:p>
            <a:r>
              <a:rPr lang="en-US" altLang="zh-CN" dirty="0" smtClean="0"/>
              <a:t>        </a:t>
            </a:r>
            <a:r>
              <a:rPr lang="en-US" altLang="zh-CN" dirty="0" err="1" smtClean="0"/>
              <a:t>printf</a:t>
            </a:r>
            <a:r>
              <a:rPr lang="en-US" altLang="zh-CN" dirty="0" smtClean="0"/>
              <a:t>("</a:t>
            </a:r>
            <a:r>
              <a:rPr lang="zh-CN" altLang="en-US" dirty="0" smtClean="0"/>
              <a:t>迭代过程</a:t>
            </a:r>
            <a:r>
              <a:rPr lang="en-US" altLang="zh-CN" dirty="0" smtClean="0"/>
              <a:t>,x0=%</a:t>
            </a:r>
            <a:r>
              <a:rPr lang="en-US" altLang="zh-CN" dirty="0" err="1" smtClean="0"/>
              <a:t>f,x</a:t>
            </a:r>
            <a:r>
              <a:rPr lang="en-US" altLang="zh-CN" dirty="0" smtClean="0"/>
              <a:t>=%f\n",x0,x); // </a:t>
            </a:r>
            <a:r>
              <a:rPr lang="zh-CN" altLang="en-US" dirty="0" smtClean="0"/>
              <a:t>调试时观察迭代过程 </a:t>
            </a:r>
          </a:p>
          <a:p>
            <a:r>
              <a:rPr lang="zh-CN" altLang="en-US" dirty="0" smtClean="0"/>
              <a:t>    </a:t>
            </a:r>
            <a:r>
              <a:rPr lang="en-US" altLang="zh-CN" dirty="0" smtClean="0"/>
              <a:t>}while(</a:t>
            </a:r>
            <a:r>
              <a:rPr lang="en-US" altLang="zh-CN" dirty="0" err="1" smtClean="0"/>
              <a:t>fabs</a:t>
            </a:r>
            <a:r>
              <a:rPr lang="en-US" altLang="zh-CN" dirty="0" smtClean="0"/>
              <a:t>(x-x0) &gt;= 1E-5); </a:t>
            </a:r>
          </a:p>
          <a:p>
            <a:r>
              <a:rPr lang="en-US" altLang="zh-CN" dirty="0" smtClean="0"/>
              <a:t>    </a:t>
            </a:r>
            <a:r>
              <a:rPr lang="en-US" altLang="zh-CN" dirty="0" err="1" smtClean="0"/>
              <a:t>printf</a:t>
            </a:r>
            <a:r>
              <a:rPr lang="en-US" altLang="zh-CN" dirty="0" smtClean="0"/>
              <a:t>("%.2f</a:t>
            </a:r>
            <a:r>
              <a:rPr lang="zh-CN" altLang="en-US" dirty="0" smtClean="0"/>
              <a:t>的平方根</a:t>
            </a:r>
            <a:r>
              <a:rPr lang="en-US" altLang="zh-CN" dirty="0" smtClean="0"/>
              <a:t>=%f,</a:t>
            </a:r>
            <a:r>
              <a:rPr lang="zh-CN" altLang="en-US" dirty="0" smtClean="0"/>
              <a:t>迭代求得</a:t>
            </a:r>
            <a:r>
              <a:rPr lang="en-US" altLang="zh-CN" dirty="0" smtClean="0"/>
              <a:t>: %f\n",</a:t>
            </a:r>
            <a:r>
              <a:rPr lang="en-US" altLang="zh-CN" dirty="0" err="1" smtClean="0"/>
              <a:t>a,sqrt</a:t>
            </a:r>
            <a:r>
              <a:rPr lang="en-US" altLang="zh-CN" dirty="0" smtClean="0"/>
              <a:t>(a),x);</a:t>
            </a:r>
          </a:p>
          <a:p>
            <a:r>
              <a:rPr lang="en-US" altLang="zh-CN" dirty="0" smtClean="0"/>
              <a:t>}</a:t>
            </a:r>
          </a:p>
          <a:p>
            <a:endParaRPr lang="en-US" altLang="zh-CN" dirty="0" smtClean="0"/>
          </a:p>
          <a:p>
            <a:r>
              <a:rPr lang="en-US" altLang="zh-CN" dirty="0" smtClean="0"/>
              <a:t> </a:t>
            </a:r>
          </a:p>
          <a:p>
            <a:r>
              <a:rPr lang="en-US" altLang="zh-CN" dirty="0" smtClean="0"/>
              <a:t>// </a:t>
            </a:r>
            <a:r>
              <a:rPr lang="zh-CN" altLang="en-US" dirty="0" smtClean="0"/>
              <a:t>学习指导，</a:t>
            </a:r>
            <a:r>
              <a:rPr lang="en-US" altLang="zh-CN" dirty="0" smtClean="0"/>
              <a:t>p33,3.</a:t>
            </a:r>
            <a:r>
              <a:rPr lang="zh-CN" altLang="en-US" dirty="0" smtClean="0"/>
              <a:t>编程题 </a:t>
            </a:r>
            <a:r>
              <a:rPr lang="en-US" altLang="zh-CN" dirty="0" smtClean="0"/>
              <a:t>(32)</a:t>
            </a:r>
          </a:p>
          <a:p>
            <a:r>
              <a:rPr lang="en-US" altLang="zh-CN" dirty="0" smtClean="0"/>
              <a:t>// </a:t>
            </a:r>
            <a:r>
              <a:rPr lang="zh-CN" altLang="en-US" dirty="0" smtClean="0"/>
              <a:t>计算：</a:t>
            </a:r>
            <a:r>
              <a:rPr lang="en-US" altLang="zh-CN" dirty="0" smtClean="0"/>
              <a:t>1-1/2+1/3-1/4+...+1/99-1/100</a:t>
            </a:r>
          </a:p>
          <a:p>
            <a:r>
              <a:rPr lang="en-US" altLang="zh-CN" dirty="0" smtClean="0"/>
              <a:t>void guide_p33()</a:t>
            </a:r>
          </a:p>
          <a:p>
            <a:r>
              <a:rPr lang="en-US" altLang="zh-CN" dirty="0" smtClean="0"/>
              <a:t>{</a:t>
            </a:r>
          </a:p>
          <a:p>
            <a:r>
              <a:rPr lang="en-US" altLang="zh-CN" dirty="0" smtClean="0"/>
              <a:t>    </a:t>
            </a:r>
            <a:r>
              <a:rPr lang="en-US" altLang="zh-CN" dirty="0" err="1" smtClean="0"/>
              <a:t>printf</a:t>
            </a:r>
            <a:r>
              <a:rPr lang="en-US" altLang="zh-CN" dirty="0" smtClean="0"/>
              <a:t>("===========guide_p33()\n");</a:t>
            </a:r>
          </a:p>
          <a:p>
            <a:r>
              <a:rPr lang="en-US" altLang="zh-CN" dirty="0" smtClean="0"/>
              <a:t>	</a:t>
            </a:r>
            <a:r>
              <a:rPr lang="en-US" altLang="zh-CN" dirty="0" err="1" smtClean="0"/>
              <a:t>int</a:t>
            </a:r>
            <a:r>
              <a:rPr lang="en-US" altLang="zh-CN" dirty="0" smtClean="0"/>
              <a:t> </a:t>
            </a:r>
            <a:r>
              <a:rPr lang="en-US" altLang="zh-CN" dirty="0" err="1" smtClean="0"/>
              <a:t>i,n,s</a:t>
            </a:r>
            <a:r>
              <a:rPr lang="en-US" altLang="zh-CN" dirty="0" smtClean="0"/>
              <a:t>=1;   // i:</a:t>
            </a:r>
            <a:r>
              <a:rPr lang="zh-CN" altLang="en-US" dirty="0" smtClean="0"/>
              <a:t>循环变量； </a:t>
            </a:r>
            <a:r>
              <a:rPr lang="en-US" altLang="zh-CN" dirty="0" smtClean="0"/>
              <a:t>n</a:t>
            </a:r>
            <a:r>
              <a:rPr lang="zh-CN" altLang="en-US" dirty="0" smtClean="0"/>
              <a:t>： 总项数； </a:t>
            </a:r>
            <a:r>
              <a:rPr lang="en-US" altLang="zh-CN" dirty="0" smtClean="0"/>
              <a:t>s</a:t>
            </a:r>
            <a:r>
              <a:rPr lang="zh-CN" altLang="en-US" dirty="0" smtClean="0"/>
              <a:t>：正负号</a:t>
            </a:r>
            <a:r>
              <a:rPr lang="en-US" altLang="zh-CN" dirty="0" smtClean="0"/>
              <a:t>;</a:t>
            </a:r>
          </a:p>
          <a:p>
            <a:r>
              <a:rPr lang="en-US" altLang="zh-CN" dirty="0" smtClean="0"/>
              <a:t>	float </a:t>
            </a:r>
            <a:r>
              <a:rPr lang="en-US" altLang="zh-CN" dirty="0" err="1" smtClean="0"/>
              <a:t>sum,k</a:t>
            </a:r>
            <a:r>
              <a:rPr lang="en-US" altLang="zh-CN" dirty="0" smtClean="0"/>
              <a:t>;   // sum</a:t>
            </a:r>
            <a:r>
              <a:rPr lang="zh-CN" altLang="en-US" dirty="0" smtClean="0"/>
              <a:t>：和</a:t>
            </a:r>
            <a:r>
              <a:rPr lang="en-US" altLang="zh-CN" dirty="0" smtClean="0"/>
              <a:t>; k: </a:t>
            </a:r>
            <a:r>
              <a:rPr lang="zh-CN" altLang="en-US" dirty="0" smtClean="0"/>
              <a:t>代表每一项</a:t>
            </a:r>
          </a:p>
          <a:p>
            <a:endParaRPr lang="zh-CN" altLang="en-US" dirty="0" smtClean="0"/>
          </a:p>
          <a:p>
            <a:r>
              <a:rPr lang="zh-CN" altLang="en-US" dirty="0" smtClean="0"/>
              <a:t>	</a:t>
            </a:r>
            <a:r>
              <a:rPr lang="en-US" altLang="zh-CN" dirty="0" smtClean="0"/>
              <a:t>i=1; sum=0.0;</a:t>
            </a:r>
          </a:p>
          <a:p>
            <a:r>
              <a:rPr lang="en-US" altLang="zh-CN" dirty="0" smtClean="0"/>
              <a:t>	</a:t>
            </a:r>
            <a:r>
              <a:rPr lang="en-US" altLang="zh-CN" dirty="0" err="1" smtClean="0"/>
              <a:t>printf</a:t>
            </a:r>
            <a:r>
              <a:rPr lang="en-US" altLang="zh-CN" dirty="0" smtClean="0"/>
              <a:t>("</a:t>
            </a:r>
            <a:r>
              <a:rPr lang="zh-CN" altLang="en-US" dirty="0" smtClean="0"/>
              <a:t>求</a:t>
            </a:r>
            <a:r>
              <a:rPr lang="en-US" altLang="zh-CN" dirty="0" smtClean="0"/>
              <a:t>n</a:t>
            </a:r>
            <a:r>
              <a:rPr lang="zh-CN" altLang="en-US" dirty="0" smtClean="0"/>
              <a:t>个数的和</a:t>
            </a:r>
            <a:r>
              <a:rPr lang="en-US" altLang="zh-CN" dirty="0" smtClean="0"/>
              <a:t>,</a:t>
            </a:r>
            <a:r>
              <a:rPr lang="zh-CN" altLang="en-US" dirty="0" smtClean="0"/>
              <a:t>输入</a:t>
            </a:r>
            <a:r>
              <a:rPr lang="en-US" altLang="zh-CN" dirty="0" smtClean="0"/>
              <a:t>n\n");</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while(i&lt;=n)</a:t>
            </a:r>
          </a:p>
          <a:p>
            <a:r>
              <a:rPr lang="en-US" altLang="zh-CN" dirty="0" smtClean="0"/>
              <a:t>	{ </a:t>
            </a:r>
          </a:p>
          <a:p>
            <a:r>
              <a:rPr lang="en-US" altLang="zh-CN" dirty="0" smtClean="0"/>
              <a:t>		k=(float)s/i;</a:t>
            </a:r>
          </a:p>
          <a:p>
            <a:r>
              <a:rPr lang="en-US" altLang="zh-CN" dirty="0" smtClean="0"/>
              <a:t>		//k=s/i;  // </a:t>
            </a:r>
            <a:r>
              <a:rPr lang="zh-CN" altLang="en-US" dirty="0" smtClean="0"/>
              <a:t>第一项，</a:t>
            </a:r>
            <a:r>
              <a:rPr lang="en-US" altLang="zh-CN" dirty="0" smtClean="0"/>
              <a:t>k=1</a:t>
            </a:r>
            <a:r>
              <a:rPr lang="zh-CN" altLang="en-US" dirty="0" smtClean="0"/>
              <a:t>；第二项</a:t>
            </a:r>
            <a:r>
              <a:rPr lang="en-US" altLang="zh-CN" dirty="0" smtClean="0"/>
              <a:t>k=0.5</a:t>
            </a:r>
            <a:r>
              <a:rPr lang="zh-CN" altLang="en-US" dirty="0" smtClean="0"/>
              <a:t>，两个整数相除，自动截断，</a:t>
            </a:r>
            <a:r>
              <a:rPr lang="en-US" altLang="zh-CN" dirty="0" smtClean="0"/>
              <a:t>k=0</a:t>
            </a:r>
          </a:p>
          <a:p>
            <a:r>
              <a:rPr lang="en-US" altLang="zh-CN" dirty="0" smtClean="0"/>
              <a:t>		sum=</a:t>
            </a:r>
            <a:r>
              <a:rPr lang="en-US" altLang="zh-CN" dirty="0" err="1" smtClean="0"/>
              <a:t>sum+k</a:t>
            </a:r>
            <a:r>
              <a:rPr lang="en-US" altLang="zh-CN" dirty="0" smtClean="0"/>
              <a:t>;</a:t>
            </a:r>
          </a:p>
          <a:p>
            <a:r>
              <a:rPr lang="en-US" altLang="zh-CN" dirty="0" smtClean="0"/>
              <a:t>		s=-s;</a:t>
            </a:r>
          </a:p>
          <a:p>
            <a:r>
              <a:rPr lang="en-US" altLang="zh-CN" dirty="0" smtClean="0"/>
              <a:t>		i++;</a:t>
            </a:r>
          </a:p>
          <a:p>
            <a:r>
              <a:rPr lang="en-US" altLang="zh-CN" dirty="0" smtClean="0"/>
              <a:t>	}</a:t>
            </a:r>
          </a:p>
          <a:p>
            <a:endParaRPr lang="en-US" altLang="zh-CN" dirty="0" smtClean="0"/>
          </a:p>
          <a:p>
            <a:r>
              <a:rPr lang="en-US" altLang="zh-CN" dirty="0" smtClean="0"/>
              <a:t>	</a:t>
            </a:r>
            <a:r>
              <a:rPr lang="en-US" altLang="zh-CN" dirty="0" err="1" smtClean="0"/>
              <a:t>printf</a:t>
            </a:r>
            <a:r>
              <a:rPr lang="en-US" altLang="zh-CN" dirty="0" smtClean="0"/>
              <a:t>("sum=%f\</a:t>
            </a:r>
            <a:r>
              <a:rPr lang="en-US" altLang="zh-CN" dirty="0" err="1" smtClean="0"/>
              <a:t>n",sum</a:t>
            </a:r>
            <a:r>
              <a:rPr lang="en-US" altLang="zh-CN" dirty="0" smtClean="0"/>
              <a:t>);</a:t>
            </a:r>
          </a:p>
          <a:p>
            <a:r>
              <a:rPr lang="en-US" altLang="zh-CN" dirty="0" smtClean="0"/>
              <a:t>}</a:t>
            </a:r>
          </a:p>
          <a:p>
            <a:endParaRPr lang="en-US" altLang="zh-CN" dirty="0" smtClean="0"/>
          </a:p>
          <a:p>
            <a:r>
              <a:rPr lang="en-US" altLang="zh-CN" dirty="0" smtClean="0"/>
              <a:t>void ch5()</a:t>
            </a:r>
          </a:p>
          <a:p>
            <a:r>
              <a:rPr lang="en-US" altLang="zh-CN" dirty="0" smtClean="0"/>
              <a:t>{   </a:t>
            </a:r>
          </a:p>
          <a:p>
            <a:r>
              <a:rPr lang="en-US" altLang="zh-CN" dirty="0" smtClean="0"/>
              <a:t>    ch5_1(); // </a:t>
            </a:r>
            <a:r>
              <a:rPr lang="zh-CN" altLang="en-US" dirty="0" smtClean="0"/>
              <a:t>计算</a:t>
            </a:r>
            <a:r>
              <a:rPr lang="en-US" altLang="zh-CN" dirty="0" smtClean="0"/>
              <a:t>: 1+1/3+1/5+...+1/51</a:t>
            </a:r>
          </a:p>
          <a:p>
            <a:r>
              <a:rPr lang="en-US" altLang="zh-CN" dirty="0" smtClean="0"/>
              <a:t>    ch5_2(); // </a:t>
            </a:r>
            <a:r>
              <a:rPr lang="zh-CN" altLang="en-US" dirty="0" smtClean="0"/>
              <a:t>计算</a:t>
            </a:r>
            <a:r>
              <a:rPr lang="en-US" altLang="zh-CN" dirty="0" smtClean="0"/>
              <a:t>: 1!+2!+3!+...+10!</a:t>
            </a:r>
          </a:p>
          <a:p>
            <a:r>
              <a:rPr lang="en-US" altLang="zh-CN" dirty="0" smtClean="0"/>
              <a:t>    ch5_3(); // </a:t>
            </a:r>
            <a:r>
              <a:rPr lang="zh-CN" altLang="en-US" dirty="0" smtClean="0"/>
              <a:t>统计正负整数。</a:t>
            </a:r>
          </a:p>
          <a:p>
            <a:r>
              <a:rPr lang="zh-CN" altLang="en-US" dirty="0" smtClean="0"/>
              <a:t>    </a:t>
            </a:r>
            <a:r>
              <a:rPr lang="en-US" altLang="zh-CN" dirty="0" smtClean="0"/>
              <a:t>ch5_4(); // </a:t>
            </a:r>
            <a:r>
              <a:rPr lang="zh-CN" altLang="en-US" dirty="0" smtClean="0"/>
              <a:t>求最小正整数</a:t>
            </a:r>
          </a:p>
          <a:p>
            <a:r>
              <a:rPr lang="zh-CN" altLang="en-US" dirty="0" smtClean="0"/>
              <a:t>    </a:t>
            </a:r>
            <a:r>
              <a:rPr lang="en-US" altLang="zh-CN" dirty="0" smtClean="0"/>
              <a:t>ch5_5(); // </a:t>
            </a:r>
            <a:r>
              <a:rPr lang="zh-CN" altLang="en-US" dirty="0" smtClean="0"/>
              <a:t>求最大公约数和最小公倍数  </a:t>
            </a:r>
          </a:p>
          <a:p>
            <a:r>
              <a:rPr lang="zh-CN" altLang="en-US" dirty="0" smtClean="0"/>
              <a:t>    </a:t>
            </a:r>
            <a:r>
              <a:rPr lang="en-US" altLang="zh-CN" dirty="0" smtClean="0"/>
              <a:t>ch5_6(); // </a:t>
            </a:r>
            <a:r>
              <a:rPr lang="zh-CN" altLang="en-US" dirty="0" smtClean="0"/>
              <a:t>输出图案</a:t>
            </a:r>
          </a:p>
          <a:p>
            <a:r>
              <a:rPr lang="zh-CN" altLang="en-US" dirty="0" smtClean="0"/>
              <a:t>    </a:t>
            </a:r>
            <a:r>
              <a:rPr lang="en-US" altLang="zh-CN" dirty="0" smtClean="0"/>
              <a:t>ch5_7(); // </a:t>
            </a:r>
            <a:r>
              <a:rPr lang="zh-CN" altLang="en-US" dirty="0" smtClean="0"/>
              <a:t>计算</a:t>
            </a:r>
            <a:r>
              <a:rPr lang="en-US" altLang="zh-CN" dirty="0" smtClean="0"/>
              <a:t>pi</a:t>
            </a:r>
          </a:p>
          <a:p>
            <a:r>
              <a:rPr lang="en-US" altLang="zh-CN" dirty="0" smtClean="0"/>
              <a:t>    ch5_8(); // </a:t>
            </a:r>
            <a:r>
              <a:rPr lang="zh-CN" altLang="en-US" dirty="0" smtClean="0"/>
              <a:t>九九乘法表</a:t>
            </a:r>
          </a:p>
          <a:p>
            <a:r>
              <a:rPr lang="zh-CN" altLang="en-US" dirty="0" smtClean="0"/>
              <a:t>    </a:t>
            </a:r>
            <a:r>
              <a:rPr lang="en-US" altLang="zh-CN" dirty="0" smtClean="0"/>
              <a:t>ch5_9(); // </a:t>
            </a:r>
            <a:r>
              <a:rPr lang="zh-CN" altLang="en-US" dirty="0" smtClean="0"/>
              <a:t>对阵名单</a:t>
            </a:r>
          </a:p>
          <a:p>
            <a:r>
              <a:rPr lang="zh-CN" altLang="en-US" dirty="0" smtClean="0"/>
              <a:t>    </a:t>
            </a:r>
            <a:r>
              <a:rPr lang="en-US" altLang="zh-CN" dirty="0" smtClean="0"/>
              <a:t>ch5_10(); // </a:t>
            </a:r>
            <a:r>
              <a:rPr lang="zh-CN" altLang="en-US" dirty="0" smtClean="0"/>
              <a:t>求</a:t>
            </a:r>
            <a:r>
              <a:rPr lang="en-US" altLang="zh-CN" dirty="0" smtClean="0"/>
              <a:t>100~150</a:t>
            </a:r>
            <a:r>
              <a:rPr lang="zh-CN" altLang="en-US" dirty="0" smtClean="0"/>
              <a:t>之间的素数</a:t>
            </a:r>
          </a:p>
          <a:p>
            <a:r>
              <a:rPr lang="zh-CN" altLang="en-US" dirty="0" smtClean="0"/>
              <a:t>    </a:t>
            </a:r>
            <a:r>
              <a:rPr lang="en-US" altLang="zh-CN" dirty="0" smtClean="0"/>
              <a:t>ch5_11(); // </a:t>
            </a:r>
            <a:r>
              <a:rPr lang="zh-CN" altLang="en-US" dirty="0" smtClean="0"/>
              <a:t>迭代法求</a:t>
            </a:r>
            <a:r>
              <a:rPr lang="en-US" altLang="zh-CN" dirty="0" smtClean="0"/>
              <a:t>a</a:t>
            </a:r>
            <a:r>
              <a:rPr lang="zh-CN" altLang="en-US" dirty="0" smtClean="0"/>
              <a:t>的平方根</a:t>
            </a:r>
          </a:p>
          <a:p>
            <a:r>
              <a:rPr lang="zh-CN" altLang="en-US" dirty="0" smtClean="0"/>
              <a:t>    </a:t>
            </a:r>
          </a:p>
          <a:p>
            <a:r>
              <a:rPr lang="zh-CN" altLang="en-US" dirty="0" smtClean="0"/>
              <a:t>    </a:t>
            </a:r>
            <a:r>
              <a:rPr lang="en-US" altLang="zh-CN" dirty="0" smtClean="0"/>
              <a:t>guide_p33(); </a:t>
            </a:r>
          </a:p>
          <a:p>
            <a:r>
              <a:rPr lang="en-US" altLang="zh-CN" smtClean="0"/>
              <a:t>}</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36</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stdafx.h</a:t>
            </a:r>
            <a:r>
              <a:rPr lang="en-US" altLang="zh-CN" dirty="0" smtClean="0"/>
              <a:t>"</a:t>
            </a:r>
          </a:p>
          <a:p>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smtClean="0"/>
              <a:t>#include &lt;</a:t>
            </a:r>
            <a:r>
              <a:rPr lang="en-US" altLang="zh-CN" dirty="0" err="1" smtClean="0"/>
              <a:t>string.h</a:t>
            </a:r>
            <a:r>
              <a:rPr lang="en-US" altLang="zh-CN" dirty="0" smtClean="0"/>
              <a:t>&gt;</a:t>
            </a:r>
          </a:p>
          <a:p>
            <a:r>
              <a:rPr lang="en-US" altLang="zh-CN" dirty="0" smtClean="0"/>
              <a:t>#include &lt;</a:t>
            </a:r>
            <a:r>
              <a:rPr lang="en-US" altLang="zh-CN" dirty="0" err="1" smtClean="0"/>
              <a:t>stdlib.h</a:t>
            </a:r>
            <a:r>
              <a:rPr lang="en-US" altLang="zh-CN" dirty="0" smtClean="0"/>
              <a:t>&gt;</a:t>
            </a:r>
          </a:p>
          <a:p>
            <a:endParaRPr lang="en-US" altLang="zh-CN" dirty="0" smtClean="0"/>
          </a:p>
          <a:p>
            <a:r>
              <a:rPr lang="en-US" altLang="zh-CN" dirty="0" smtClean="0"/>
              <a:t>/********************************************************</a:t>
            </a:r>
          </a:p>
          <a:p>
            <a:r>
              <a:rPr lang="en-US" altLang="zh-CN" dirty="0" smtClean="0"/>
              <a:t> * ch6,p125, 1. </a:t>
            </a:r>
            <a:r>
              <a:rPr lang="zh-CN" altLang="en-US" dirty="0" smtClean="0"/>
              <a:t>指出下列说明语句中哪些是正确的，哪些是错误的，并说明原因。</a:t>
            </a:r>
          </a:p>
          <a:p>
            <a:r>
              <a:rPr lang="zh-CN" altLang="en-US" dirty="0" smtClean="0"/>
              <a:t> *********************************************************</a:t>
            </a:r>
            <a:r>
              <a:rPr lang="en-US" altLang="zh-CN" dirty="0" smtClean="0"/>
              <a:t>/</a:t>
            </a:r>
          </a:p>
          <a:p>
            <a:r>
              <a:rPr lang="en-US" altLang="zh-CN" dirty="0" smtClean="0"/>
              <a:t>void ch6_1()</a:t>
            </a:r>
          </a:p>
          <a:p>
            <a:r>
              <a:rPr lang="en-US" altLang="zh-CN" dirty="0" smtClean="0"/>
              <a:t>{</a:t>
            </a:r>
          </a:p>
          <a:p>
            <a:r>
              <a:rPr lang="en-US" altLang="zh-CN" dirty="0" smtClean="0"/>
              <a:t>     </a:t>
            </a:r>
            <a:r>
              <a:rPr lang="en-US" altLang="zh-CN" dirty="0" err="1" smtClean="0"/>
              <a:t>printf</a:t>
            </a:r>
            <a:r>
              <a:rPr lang="en-US" altLang="zh-CN" dirty="0" smtClean="0"/>
              <a:t>("ch6_1(),</a:t>
            </a:r>
            <a:r>
              <a:rPr lang="zh-CN" altLang="en-US" dirty="0" smtClean="0"/>
              <a:t>判断正误，见注释部分</a:t>
            </a:r>
            <a:r>
              <a:rPr lang="en-US" altLang="zh-CN" dirty="0" smtClean="0"/>
              <a:t>.\n"); </a:t>
            </a:r>
          </a:p>
          <a:p>
            <a:r>
              <a:rPr lang="en-US" altLang="zh-CN" dirty="0" smtClean="0"/>
              <a:t>     // (1) </a:t>
            </a:r>
          </a:p>
          <a:p>
            <a:r>
              <a:rPr lang="en-US" altLang="zh-CN" dirty="0" smtClean="0"/>
              <a:t>     </a:t>
            </a:r>
            <a:r>
              <a:rPr lang="en-US" altLang="zh-CN" dirty="0" err="1" smtClean="0"/>
              <a:t>int</a:t>
            </a:r>
            <a:r>
              <a:rPr lang="en-US" altLang="zh-CN" dirty="0" smtClean="0"/>
              <a:t> n=10,a1[n]; // </a:t>
            </a:r>
            <a:r>
              <a:rPr lang="zh-CN" altLang="en-US" dirty="0" smtClean="0"/>
              <a:t>正确，</a:t>
            </a:r>
            <a:r>
              <a:rPr lang="en-US" altLang="zh-CN" dirty="0" smtClean="0"/>
              <a:t>C</a:t>
            </a:r>
            <a:r>
              <a:rPr lang="zh-CN" altLang="en-US" dirty="0" smtClean="0"/>
              <a:t>语言在编译阶段给数组开辟空间，如果</a:t>
            </a:r>
            <a:r>
              <a:rPr lang="en-US" altLang="zh-CN" dirty="0" smtClean="0"/>
              <a:t>n</a:t>
            </a:r>
            <a:r>
              <a:rPr lang="zh-CN" altLang="en-US" dirty="0" smtClean="0"/>
              <a:t>也初始化，则正确。</a:t>
            </a:r>
          </a:p>
          <a:p>
            <a:r>
              <a:rPr lang="zh-CN" altLang="en-US" dirty="0" smtClean="0"/>
              <a:t>     </a:t>
            </a:r>
            <a:r>
              <a:rPr lang="en-US" altLang="zh-CN" dirty="0" smtClean="0"/>
              <a:t>// </a:t>
            </a:r>
            <a:r>
              <a:rPr lang="en-US" altLang="zh-CN" dirty="0" err="1" smtClean="0"/>
              <a:t>int</a:t>
            </a:r>
            <a:r>
              <a:rPr lang="en-US" altLang="zh-CN" dirty="0" smtClean="0"/>
              <a:t> n,a2[n]; // </a:t>
            </a:r>
            <a:r>
              <a:rPr lang="zh-CN" altLang="en-US" dirty="0" smtClean="0"/>
              <a:t>错误，</a:t>
            </a:r>
            <a:r>
              <a:rPr lang="en-US" altLang="zh-CN" dirty="0" smtClean="0"/>
              <a:t>n</a:t>
            </a:r>
            <a:r>
              <a:rPr lang="zh-CN" altLang="en-US" dirty="0" smtClean="0"/>
              <a:t>没有初始化，编译系统不知道应该给数组开辟多大的空间 </a:t>
            </a:r>
          </a:p>
          <a:p>
            <a:r>
              <a:rPr lang="zh-CN" altLang="en-US" dirty="0" smtClean="0"/>
              <a:t>     </a:t>
            </a:r>
          </a:p>
          <a:p>
            <a:r>
              <a:rPr lang="zh-CN" altLang="en-US" dirty="0" smtClean="0"/>
              <a:t>     </a:t>
            </a:r>
            <a:r>
              <a:rPr lang="en-US" altLang="zh-CN" dirty="0" smtClean="0"/>
              <a:t>// (2)</a:t>
            </a:r>
          </a:p>
          <a:p>
            <a:r>
              <a:rPr lang="en-US" altLang="zh-CN" dirty="0" smtClean="0"/>
              <a:t>     #define MAX 512</a:t>
            </a:r>
          </a:p>
          <a:p>
            <a:r>
              <a:rPr lang="en-US" altLang="zh-CN" dirty="0" smtClean="0"/>
              <a:t>     char a4[MAX*2]; // </a:t>
            </a:r>
            <a:r>
              <a:rPr lang="zh-CN" altLang="en-US" dirty="0" smtClean="0"/>
              <a:t>正确</a:t>
            </a:r>
          </a:p>
          <a:p>
            <a:r>
              <a:rPr lang="zh-CN" altLang="en-US" dirty="0" smtClean="0"/>
              <a:t>     </a:t>
            </a:r>
          </a:p>
          <a:p>
            <a:r>
              <a:rPr lang="zh-CN" altLang="en-US" dirty="0" smtClean="0"/>
              <a:t>     </a:t>
            </a:r>
            <a:r>
              <a:rPr lang="en-US" altLang="zh-CN" dirty="0" smtClean="0"/>
              <a:t>// (3)</a:t>
            </a:r>
          </a:p>
          <a:p>
            <a:r>
              <a:rPr lang="en-US" altLang="zh-CN" dirty="0" smtClean="0"/>
              <a:t>     </a:t>
            </a:r>
            <a:r>
              <a:rPr lang="en-US" altLang="zh-CN" dirty="0" err="1" smtClean="0"/>
              <a:t>int</a:t>
            </a:r>
            <a:r>
              <a:rPr lang="en-US" altLang="zh-CN" dirty="0" smtClean="0"/>
              <a:t> a5[5],b[5];</a:t>
            </a:r>
          </a:p>
          <a:p>
            <a:r>
              <a:rPr lang="en-US" altLang="zh-CN" dirty="0" smtClean="0"/>
              <a:t>     // </a:t>
            </a:r>
            <a:r>
              <a:rPr lang="en-US" altLang="zh-CN" dirty="0" err="1" smtClean="0"/>
              <a:t>scanf</a:t>
            </a:r>
            <a:r>
              <a:rPr lang="en-US" altLang="zh-CN" dirty="0" smtClean="0"/>
              <a:t>("%d",&amp;a5); // </a:t>
            </a:r>
            <a:r>
              <a:rPr lang="zh-CN" altLang="en-US" dirty="0" smtClean="0"/>
              <a:t>错误，只能通过循环语句给每个数组元素输入值，不能一次性给整个数组输入值 </a:t>
            </a:r>
          </a:p>
          <a:p>
            <a:r>
              <a:rPr lang="zh-CN" altLang="en-US" dirty="0" smtClean="0"/>
              <a:t>     </a:t>
            </a:r>
            <a:r>
              <a:rPr lang="en-US" altLang="zh-CN" dirty="0" smtClean="0"/>
              <a:t>// b=a5;  // </a:t>
            </a:r>
            <a:r>
              <a:rPr lang="zh-CN" altLang="en-US" dirty="0" smtClean="0"/>
              <a:t>错误，数组名表示编译时给数组分配内存的地址常量，因此数组名不能用作赋值语句的左端。</a:t>
            </a:r>
          </a:p>
          <a:p>
            <a:r>
              <a:rPr lang="zh-CN" altLang="en-US" dirty="0" smtClean="0"/>
              <a:t>     </a:t>
            </a:r>
          </a:p>
          <a:p>
            <a:r>
              <a:rPr lang="zh-CN" altLang="en-US" dirty="0" smtClean="0"/>
              <a:t>     </a:t>
            </a:r>
            <a:r>
              <a:rPr lang="en-US" altLang="zh-CN" dirty="0" smtClean="0"/>
              <a:t>// (4)</a:t>
            </a:r>
          </a:p>
          <a:p>
            <a:r>
              <a:rPr lang="en-US" altLang="zh-CN" dirty="0" smtClean="0"/>
              <a:t>     </a:t>
            </a:r>
            <a:r>
              <a:rPr lang="en-US" altLang="zh-CN" dirty="0" err="1" smtClean="0"/>
              <a:t>int</a:t>
            </a:r>
            <a:r>
              <a:rPr lang="en-US" altLang="zh-CN" dirty="0" smtClean="0"/>
              <a:t> a6[]={0}; // </a:t>
            </a:r>
            <a:r>
              <a:rPr lang="zh-CN" altLang="en-US" dirty="0" smtClean="0"/>
              <a:t>正确，该数组被初始化为</a:t>
            </a:r>
            <a:r>
              <a:rPr lang="en-US" altLang="zh-CN" dirty="0" smtClean="0"/>
              <a:t>1</a:t>
            </a:r>
            <a:r>
              <a:rPr lang="zh-CN" altLang="en-US" dirty="0" smtClean="0"/>
              <a:t>个元素，即</a:t>
            </a:r>
            <a:r>
              <a:rPr lang="en-US" altLang="zh-CN" dirty="0" smtClean="0"/>
              <a:t>a[0]=0 </a:t>
            </a:r>
          </a:p>
          <a:p>
            <a:r>
              <a:rPr lang="en-US" altLang="zh-CN" dirty="0" smtClean="0"/>
              <a:t>}</a:t>
            </a:r>
          </a:p>
          <a:p>
            <a:endParaRPr lang="en-US" altLang="zh-CN" dirty="0" smtClean="0"/>
          </a:p>
          <a:p>
            <a:endParaRPr lang="en-US" altLang="zh-CN" dirty="0" smtClean="0"/>
          </a:p>
          <a:p>
            <a:r>
              <a:rPr lang="en-US" altLang="zh-CN" dirty="0" smtClean="0"/>
              <a:t>/********************************************************</a:t>
            </a:r>
          </a:p>
          <a:p>
            <a:r>
              <a:rPr lang="en-US" altLang="zh-CN" dirty="0" smtClean="0"/>
              <a:t>* ch6,P125, 2. </a:t>
            </a:r>
            <a:r>
              <a:rPr lang="zh-CN" altLang="en-US" dirty="0" smtClean="0"/>
              <a:t>从键盘输入</a:t>
            </a:r>
            <a:r>
              <a:rPr lang="en-US" altLang="zh-CN" dirty="0" smtClean="0"/>
              <a:t>10</a:t>
            </a:r>
            <a:r>
              <a:rPr lang="zh-CN" altLang="en-US" dirty="0" smtClean="0"/>
              <a:t>个整数，用冒泡排序法将其按递减次序排列并输出。 </a:t>
            </a:r>
          </a:p>
          <a:p>
            <a:r>
              <a:rPr lang="zh-CN" altLang="en-US" dirty="0" smtClean="0"/>
              <a:t>*********************************************************</a:t>
            </a:r>
            <a:r>
              <a:rPr lang="en-US" altLang="zh-CN" dirty="0" smtClean="0"/>
              <a:t>/</a:t>
            </a:r>
          </a:p>
          <a:p>
            <a:r>
              <a:rPr lang="en-US" altLang="zh-CN" dirty="0" smtClean="0"/>
              <a:t>void ch6_2()</a:t>
            </a:r>
          </a:p>
          <a:p>
            <a:r>
              <a:rPr lang="en-US" altLang="zh-CN" dirty="0" smtClean="0"/>
              <a:t>{</a:t>
            </a:r>
          </a:p>
          <a:p>
            <a:r>
              <a:rPr lang="en-US" altLang="zh-CN" dirty="0" smtClean="0"/>
              <a:t>    </a:t>
            </a:r>
            <a:r>
              <a:rPr lang="en-US" altLang="zh-CN" dirty="0" err="1" smtClean="0"/>
              <a:t>printf</a:t>
            </a:r>
            <a:r>
              <a:rPr lang="en-US" altLang="zh-CN" dirty="0" smtClean="0"/>
              <a:t>("ch6_2(), </a:t>
            </a:r>
            <a:r>
              <a:rPr lang="zh-CN" altLang="en-US" dirty="0" smtClean="0"/>
              <a:t>冒泡排序法，递减排序。</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i,j,t</a:t>
            </a:r>
            <a:r>
              <a:rPr lang="en-US" altLang="zh-CN" dirty="0" smtClean="0"/>
              <a:t>;</a:t>
            </a:r>
          </a:p>
          <a:p>
            <a:r>
              <a:rPr lang="en-US" altLang="zh-CN" dirty="0" smtClean="0"/>
              <a:t>    </a:t>
            </a:r>
            <a:r>
              <a:rPr lang="en-US" altLang="zh-CN" dirty="0" err="1" smtClean="0"/>
              <a:t>int</a:t>
            </a:r>
            <a:r>
              <a:rPr lang="en-US" altLang="zh-CN" dirty="0" smtClean="0"/>
              <a:t> N = 10; // </a:t>
            </a:r>
            <a:r>
              <a:rPr lang="zh-CN" altLang="en-US" dirty="0" smtClean="0"/>
              <a:t>数据个数 </a:t>
            </a:r>
          </a:p>
          <a:p>
            <a:r>
              <a:rPr lang="zh-CN" altLang="en-US" dirty="0" smtClean="0"/>
              <a:t>	</a:t>
            </a:r>
            <a:r>
              <a:rPr lang="en-US" altLang="zh-CN" dirty="0" err="1" smtClean="0"/>
              <a:t>int</a:t>
            </a:r>
            <a:r>
              <a:rPr lang="en-US" altLang="zh-CN" dirty="0" smtClean="0"/>
              <a:t> a[N];   // </a:t>
            </a:r>
            <a:r>
              <a:rPr lang="zh-CN" altLang="en-US" dirty="0" smtClean="0"/>
              <a:t>需排序的数据 </a:t>
            </a:r>
          </a:p>
          <a:p>
            <a:r>
              <a:rPr lang="zh-CN" altLang="en-US"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r>
              <a:rPr lang="zh-CN" altLang="en-US" dirty="0" smtClean="0"/>
              <a:t>	</a:t>
            </a:r>
          </a:p>
          <a:p>
            <a:r>
              <a:rPr lang="zh-CN" altLang="en-US" dirty="0" smtClean="0"/>
              <a:t>	</a:t>
            </a:r>
            <a:r>
              <a:rPr lang="en-US" altLang="zh-CN" dirty="0" err="1" smtClean="0"/>
              <a:t>printf</a:t>
            </a:r>
            <a:r>
              <a:rPr lang="en-US" altLang="zh-CN" dirty="0" smtClean="0"/>
              <a:t>("</a:t>
            </a:r>
            <a:r>
              <a:rPr lang="zh-CN" altLang="en-US" dirty="0" smtClean="0"/>
              <a:t>请输入</a:t>
            </a:r>
            <a:r>
              <a:rPr lang="en-US" altLang="zh-CN" dirty="0" smtClean="0"/>
              <a:t>10</a:t>
            </a:r>
            <a:r>
              <a:rPr lang="zh-CN" altLang="en-US" dirty="0" smtClean="0"/>
              <a:t>个整数，然后递减排序输出。</a:t>
            </a:r>
            <a:r>
              <a:rPr lang="en-US" altLang="zh-CN" dirty="0" smtClean="0"/>
              <a:t>\n");</a:t>
            </a:r>
          </a:p>
          <a:p>
            <a:r>
              <a:rPr lang="en-US" altLang="zh-CN" dirty="0" smtClean="0"/>
              <a:t>	for(i=0;i&lt;</a:t>
            </a:r>
            <a:r>
              <a:rPr lang="en-US" altLang="zh-CN" dirty="0" err="1" smtClean="0"/>
              <a:t>N;i</a:t>
            </a:r>
            <a:r>
              <a:rPr lang="en-US" altLang="zh-CN" dirty="0" smtClean="0"/>
              <a:t>++) { </a:t>
            </a:r>
            <a:r>
              <a:rPr lang="en-US" altLang="zh-CN" dirty="0" err="1" smtClean="0"/>
              <a:t>scanf</a:t>
            </a:r>
            <a:r>
              <a:rPr lang="en-US" altLang="zh-CN" dirty="0" smtClean="0"/>
              <a:t>("%</a:t>
            </a:r>
            <a:r>
              <a:rPr lang="en-US" altLang="zh-CN" dirty="0" err="1" smtClean="0"/>
              <a:t>d",&amp;a</a:t>
            </a:r>
            <a:r>
              <a:rPr lang="en-US" altLang="zh-CN" dirty="0" smtClean="0"/>
              <a:t>[i]); } </a:t>
            </a:r>
          </a:p>
          <a:p>
            <a:endParaRPr lang="en-US" altLang="zh-CN" dirty="0" smtClean="0"/>
          </a:p>
          <a:p>
            <a:r>
              <a:rPr lang="en-US" altLang="zh-CN" dirty="0" smtClean="0"/>
              <a:t>	</a:t>
            </a:r>
            <a:r>
              <a:rPr lang="en-US" altLang="zh-CN" dirty="0" err="1" smtClean="0"/>
              <a:t>printf</a:t>
            </a:r>
            <a:r>
              <a:rPr lang="en-US" altLang="zh-CN" dirty="0" smtClean="0"/>
              <a:t>("</a:t>
            </a:r>
            <a:r>
              <a:rPr lang="zh-CN" altLang="en-US" dirty="0" smtClean="0"/>
              <a:t>待排序数据：</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for (j=1;j&lt;=N-1;j++){   // N-1</a:t>
            </a:r>
            <a:r>
              <a:rPr lang="zh-CN" altLang="en-US" dirty="0" smtClean="0"/>
              <a:t>趟排序 </a:t>
            </a:r>
          </a:p>
          <a:p>
            <a:r>
              <a:rPr lang="zh-CN" altLang="en-US"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(a[i]&gt;a[i+1]){    // </a:t>
            </a:r>
            <a:r>
              <a:rPr lang="zh-CN" altLang="en-US" dirty="0" smtClean="0"/>
              <a:t>由小到大排序 </a:t>
            </a:r>
          </a:p>
          <a:p>
            <a:r>
              <a:rPr lang="zh-CN" altLang="en-US" dirty="0" smtClean="0"/>
              <a:t>			</a:t>
            </a:r>
            <a:r>
              <a:rPr lang="en-US" altLang="zh-CN" dirty="0" smtClean="0"/>
              <a:t>if (a[i]&lt;a[i+1]){  // </a:t>
            </a:r>
            <a:r>
              <a:rPr lang="zh-CN" altLang="en-US" dirty="0" smtClean="0"/>
              <a:t>由大到小排序 </a:t>
            </a:r>
          </a:p>
          <a:p>
            <a:r>
              <a:rPr lang="zh-CN" altLang="en-US" dirty="0" smtClean="0"/>
              <a:t>				</a:t>
            </a:r>
            <a:r>
              <a:rPr lang="en-US" altLang="zh-CN" dirty="0" smtClean="0"/>
              <a:t>t=a[i];</a:t>
            </a:r>
          </a:p>
          <a:p>
            <a:r>
              <a:rPr lang="en-US" altLang="zh-CN" dirty="0" smtClean="0"/>
              <a:t>				a[i]=a[i+1];</a:t>
            </a:r>
          </a:p>
          <a:p>
            <a:r>
              <a:rPr lang="en-US" altLang="zh-CN" dirty="0" smtClean="0"/>
              <a:t>				a[i+1]=t;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排序后：</a:t>
            </a:r>
            <a:r>
              <a:rPr lang="en-US" altLang="zh-CN" dirty="0" smtClean="0"/>
              <a:t>");</a:t>
            </a:r>
          </a:p>
          <a:p>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("%4d",a[i]); } </a:t>
            </a:r>
            <a:r>
              <a:rPr lang="en-US" altLang="zh-CN" dirty="0" err="1" smtClean="0"/>
              <a:t>printf</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ch6,P125, 3. </a:t>
            </a:r>
            <a:r>
              <a:rPr lang="zh-CN" altLang="en-US" dirty="0" smtClean="0"/>
              <a:t>分别求出一个</a:t>
            </a:r>
            <a:r>
              <a:rPr lang="en-US" altLang="zh-CN" dirty="0" smtClean="0"/>
              <a:t>4*4</a:t>
            </a:r>
            <a:r>
              <a:rPr lang="zh-CN" altLang="en-US" dirty="0" smtClean="0"/>
              <a:t>矩阵的两条对角元素之和。</a:t>
            </a:r>
          </a:p>
          <a:p>
            <a:r>
              <a:rPr lang="zh-CN" altLang="en-US" dirty="0" smtClean="0"/>
              <a:t>*  分析：左对角线元素，下标相等，</a:t>
            </a:r>
            <a:r>
              <a:rPr lang="en-US" altLang="zh-CN" dirty="0" smtClean="0"/>
              <a:t>i==j</a:t>
            </a:r>
          </a:p>
          <a:p>
            <a:r>
              <a:rPr lang="en-US" altLang="zh-CN" dirty="0" smtClean="0"/>
              <a:t>*        </a:t>
            </a:r>
            <a:r>
              <a:rPr lang="zh-CN" altLang="en-US" dirty="0" smtClean="0"/>
              <a:t>右对角线元素，下标之和为</a:t>
            </a:r>
            <a:r>
              <a:rPr lang="en-US" altLang="zh-CN" dirty="0" smtClean="0"/>
              <a:t>3</a:t>
            </a:r>
            <a:r>
              <a:rPr lang="zh-CN" altLang="en-US" dirty="0" smtClean="0"/>
              <a:t>，</a:t>
            </a:r>
            <a:r>
              <a:rPr lang="en-US" altLang="zh-CN" dirty="0" err="1" smtClean="0"/>
              <a:t>i+j</a:t>
            </a:r>
            <a:r>
              <a:rPr lang="en-US" altLang="zh-CN" dirty="0" smtClean="0"/>
              <a:t>=3 </a:t>
            </a:r>
          </a:p>
          <a:p>
            <a:r>
              <a:rPr lang="en-US" altLang="zh-CN" dirty="0" smtClean="0"/>
              <a:t>*********************************************************/</a:t>
            </a:r>
          </a:p>
          <a:p>
            <a:r>
              <a:rPr lang="en-US" altLang="zh-CN" dirty="0" smtClean="0"/>
              <a:t>void ch6_3()</a:t>
            </a:r>
          </a:p>
          <a:p>
            <a:r>
              <a:rPr lang="en-US" altLang="zh-CN" dirty="0" smtClean="0"/>
              <a:t>{</a:t>
            </a:r>
          </a:p>
          <a:p>
            <a:r>
              <a:rPr lang="en-US" altLang="zh-CN" dirty="0" smtClean="0"/>
              <a:t>    </a:t>
            </a:r>
            <a:r>
              <a:rPr lang="en-US" altLang="zh-CN" dirty="0" err="1" smtClean="0"/>
              <a:t>printf</a:t>
            </a:r>
            <a:r>
              <a:rPr lang="en-US" altLang="zh-CN" dirty="0" smtClean="0"/>
              <a:t>("ch6_3(), 4*4</a:t>
            </a:r>
            <a:r>
              <a:rPr lang="zh-CN" altLang="en-US" dirty="0" smtClean="0"/>
              <a:t>矩阵的两条对角元素之和。</a:t>
            </a:r>
            <a:r>
              <a:rPr lang="en-US" altLang="zh-CN" dirty="0" smtClean="0"/>
              <a:t>\n");</a:t>
            </a:r>
          </a:p>
          <a:p>
            <a:r>
              <a:rPr lang="en-US" altLang="zh-CN" dirty="0" smtClean="0"/>
              <a:t>    </a:t>
            </a:r>
            <a:r>
              <a:rPr lang="en-US" altLang="zh-CN" dirty="0" err="1" smtClean="0"/>
              <a:t>int</a:t>
            </a:r>
            <a:r>
              <a:rPr lang="en-US" altLang="zh-CN" dirty="0" smtClean="0"/>
              <a:t> a[4][4] = { { 1, 2, 3, 4},</a:t>
            </a:r>
          </a:p>
          <a:p>
            <a:r>
              <a:rPr lang="en-US" altLang="zh-CN" dirty="0" smtClean="0"/>
              <a:t>                    { 5, 6, 7, 8},</a:t>
            </a:r>
          </a:p>
          <a:p>
            <a:r>
              <a:rPr lang="en-US" altLang="zh-CN" dirty="0" smtClean="0"/>
              <a:t>                    { 9,10,11,12},</a:t>
            </a:r>
          </a:p>
          <a:p>
            <a:r>
              <a:rPr lang="en-US" altLang="zh-CN" dirty="0" smtClean="0"/>
              <a:t>                    {13,14,15,16} };</a:t>
            </a:r>
          </a:p>
          <a:p>
            <a:r>
              <a:rPr lang="en-US" altLang="zh-CN" dirty="0" smtClean="0"/>
              <a:t>    long </a:t>
            </a:r>
            <a:r>
              <a:rPr lang="en-US" altLang="zh-CN" dirty="0" err="1" smtClean="0"/>
              <a:t>int</a:t>
            </a:r>
            <a:r>
              <a:rPr lang="en-US" altLang="zh-CN" dirty="0" smtClean="0"/>
              <a:t> </a:t>
            </a:r>
            <a:r>
              <a:rPr lang="en-US" altLang="zh-CN" dirty="0" err="1" smtClean="0"/>
              <a:t>LeftSum</a:t>
            </a:r>
            <a:r>
              <a:rPr lang="en-US" altLang="zh-CN" dirty="0" smtClean="0"/>
              <a:t> = 0L,RightSum = 0L; // </a:t>
            </a:r>
            <a:r>
              <a:rPr lang="zh-CN" altLang="en-US" dirty="0" smtClean="0"/>
              <a:t>左、右对角线之和</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p>
          <a:p>
            <a:r>
              <a:rPr lang="en-US" altLang="zh-CN" dirty="0" smtClean="0"/>
              <a:t>    for(i=0;i&lt;4;i++)</a:t>
            </a:r>
          </a:p>
          <a:p>
            <a:r>
              <a:rPr lang="en-US" altLang="zh-CN" dirty="0" smtClean="0"/>
              <a:t>    {</a:t>
            </a:r>
          </a:p>
          <a:p>
            <a:r>
              <a:rPr lang="en-US" altLang="zh-CN" dirty="0" smtClean="0"/>
              <a:t>     for(j=0;j&lt;4;j++) </a:t>
            </a:r>
          </a:p>
          <a:p>
            <a:r>
              <a:rPr lang="en-US" altLang="zh-CN" dirty="0" smtClean="0"/>
              <a:t>     {</a:t>
            </a:r>
          </a:p>
          <a:p>
            <a:r>
              <a:rPr lang="en-US" altLang="zh-CN" dirty="0" smtClean="0"/>
              <a:t>         if (i==j) {</a:t>
            </a:r>
          </a:p>
          <a:p>
            <a:r>
              <a:rPr lang="en-US" altLang="zh-CN" dirty="0" smtClean="0"/>
              <a:t>            </a:t>
            </a:r>
            <a:r>
              <a:rPr lang="en-US" altLang="zh-CN" dirty="0" err="1" smtClean="0"/>
              <a:t>LeftSum</a:t>
            </a:r>
            <a:r>
              <a:rPr lang="en-US" altLang="zh-CN" dirty="0" smtClean="0"/>
              <a:t> += a[i][j]; // </a:t>
            </a:r>
            <a:r>
              <a:rPr lang="zh-CN" altLang="en-US" dirty="0" smtClean="0"/>
              <a:t>做对角线之和，</a:t>
            </a:r>
            <a:r>
              <a:rPr lang="en-US" altLang="zh-CN" dirty="0" smtClean="0"/>
              <a:t>00,11,22,33</a:t>
            </a:r>
          </a:p>
          <a:p>
            <a:r>
              <a:rPr lang="en-US" altLang="zh-CN" dirty="0" smtClean="0"/>
              <a:t>            // </a:t>
            </a:r>
            <a:r>
              <a:rPr lang="zh-CN" altLang="en-US" dirty="0" smtClean="0"/>
              <a:t>验证 </a:t>
            </a:r>
          </a:p>
          <a:p>
            <a:r>
              <a:rPr lang="zh-CN" altLang="en-US" dirty="0" smtClean="0"/>
              <a:t>            </a:t>
            </a:r>
            <a:r>
              <a:rPr lang="en-US" altLang="zh-CN" dirty="0" err="1" smtClean="0"/>
              <a:t>printf</a:t>
            </a:r>
            <a:r>
              <a:rPr lang="en-US" altLang="zh-CN" dirty="0" smtClean="0"/>
              <a:t>("</a:t>
            </a:r>
            <a:r>
              <a:rPr lang="zh-CN" altLang="en-US" dirty="0" smtClean="0"/>
              <a:t>左对角线</a:t>
            </a:r>
            <a:r>
              <a:rPr lang="en-US" altLang="zh-CN" dirty="0" smtClean="0"/>
              <a:t>:Left a[%d][%d]=%d\n",</a:t>
            </a:r>
            <a:r>
              <a:rPr lang="en-US" altLang="zh-CN" dirty="0" err="1" smtClean="0"/>
              <a:t>i,j,a</a:t>
            </a:r>
            <a:r>
              <a:rPr lang="en-US" altLang="zh-CN" dirty="0" smtClean="0"/>
              <a:t>[i][j]);</a:t>
            </a:r>
          </a:p>
          <a:p>
            <a:r>
              <a:rPr lang="en-US" altLang="zh-CN" dirty="0" smtClean="0"/>
              <a:t>         } </a:t>
            </a:r>
          </a:p>
          <a:p>
            <a:r>
              <a:rPr lang="en-US" altLang="zh-CN" dirty="0" smtClean="0"/>
              <a:t>         if (</a:t>
            </a:r>
            <a:r>
              <a:rPr lang="en-US" altLang="zh-CN" dirty="0" err="1" smtClean="0"/>
              <a:t>i+j</a:t>
            </a:r>
            <a:r>
              <a:rPr lang="en-US" altLang="zh-CN" dirty="0" smtClean="0"/>
              <a:t> == 3) {</a:t>
            </a:r>
          </a:p>
          <a:p>
            <a:r>
              <a:rPr lang="en-US" altLang="zh-CN" dirty="0" smtClean="0"/>
              <a:t>            // </a:t>
            </a:r>
            <a:r>
              <a:rPr lang="zh-CN" altLang="en-US" dirty="0" smtClean="0"/>
              <a:t>验证 </a:t>
            </a:r>
          </a:p>
          <a:p>
            <a:r>
              <a:rPr lang="zh-CN" altLang="en-US" dirty="0" smtClean="0"/>
              <a:t>            </a:t>
            </a:r>
            <a:r>
              <a:rPr lang="en-US" altLang="zh-CN" dirty="0" err="1" smtClean="0"/>
              <a:t>RightSum</a:t>
            </a:r>
            <a:r>
              <a:rPr lang="en-US" altLang="zh-CN" dirty="0" smtClean="0"/>
              <a:t> += a[i][j]; // </a:t>
            </a:r>
            <a:r>
              <a:rPr lang="zh-CN" altLang="en-US" dirty="0" smtClean="0"/>
              <a:t>右对角线之和，</a:t>
            </a:r>
            <a:r>
              <a:rPr lang="en-US" altLang="zh-CN" dirty="0" smtClean="0"/>
              <a:t>03,12,21,30</a:t>
            </a:r>
          </a:p>
          <a:p>
            <a:r>
              <a:rPr lang="en-US" altLang="zh-CN" dirty="0" smtClean="0"/>
              <a:t>            </a:t>
            </a:r>
            <a:r>
              <a:rPr lang="en-US" altLang="zh-CN" dirty="0" err="1" smtClean="0"/>
              <a:t>printf</a:t>
            </a:r>
            <a:r>
              <a:rPr lang="en-US" altLang="zh-CN" dirty="0" smtClean="0"/>
              <a:t>("</a:t>
            </a:r>
            <a:r>
              <a:rPr lang="zh-CN" altLang="en-US" dirty="0" smtClean="0"/>
              <a:t>右对角线</a:t>
            </a:r>
            <a:r>
              <a:rPr lang="en-US" altLang="zh-CN" dirty="0" smtClean="0"/>
              <a:t>:Left a[%d][%d]=%d\n",</a:t>
            </a:r>
            <a:r>
              <a:rPr lang="en-US" altLang="zh-CN" dirty="0" err="1" smtClean="0"/>
              <a:t>i,j,a</a:t>
            </a:r>
            <a:r>
              <a:rPr lang="en-US" altLang="zh-CN" dirty="0" smtClean="0"/>
              <a:t>[i][j]);</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左对角线之和</a:t>
            </a:r>
            <a:r>
              <a:rPr lang="en-US" altLang="zh-CN" dirty="0" smtClean="0"/>
              <a:t>=%</a:t>
            </a:r>
            <a:r>
              <a:rPr lang="en-US" altLang="zh-CN" dirty="0" err="1" smtClean="0"/>
              <a:t>ld</a:t>
            </a:r>
            <a:r>
              <a:rPr lang="en-US" altLang="zh-CN" dirty="0" smtClean="0"/>
              <a:t>,</a:t>
            </a:r>
            <a:r>
              <a:rPr lang="zh-CN" altLang="en-US" dirty="0" smtClean="0"/>
              <a:t>右对角线之和</a:t>
            </a:r>
            <a:r>
              <a:rPr lang="en-US" altLang="zh-CN" dirty="0" smtClean="0"/>
              <a:t>=%</a:t>
            </a:r>
            <a:r>
              <a:rPr lang="en-US" altLang="zh-CN" dirty="0" err="1" smtClean="0"/>
              <a:t>ld</a:t>
            </a:r>
            <a:r>
              <a:rPr lang="en-US" altLang="zh-CN" dirty="0" smtClean="0"/>
              <a:t>\n",</a:t>
            </a:r>
            <a:r>
              <a:rPr lang="en-US" altLang="zh-CN" dirty="0" err="1" smtClean="0"/>
              <a:t>LeftSum,RightSum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ch6,P125, 4. </a:t>
            </a:r>
            <a:r>
              <a:rPr lang="zh-CN" altLang="en-US" dirty="0" smtClean="0"/>
              <a:t>若数组</a:t>
            </a:r>
            <a:r>
              <a:rPr lang="en-US" altLang="zh-CN" dirty="0" smtClean="0"/>
              <a:t>a</a:t>
            </a:r>
            <a:r>
              <a:rPr lang="zh-CN" altLang="en-US" dirty="0" smtClean="0"/>
              <a:t>包含</a:t>
            </a:r>
            <a:r>
              <a:rPr lang="en-US" altLang="zh-CN" dirty="0" smtClean="0"/>
              <a:t>10</a:t>
            </a:r>
            <a:r>
              <a:rPr lang="zh-CN" altLang="en-US" dirty="0" smtClean="0"/>
              <a:t>个整型元素，将</a:t>
            </a:r>
            <a:r>
              <a:rPr lang="en-US" altLang="zh-CN" dirty="0" smtClean="0"/>
              <a:t>a</a:t>
            </a:r>
            <a:r>
              <a:rPr lang="zh-CN" altLang="en-US" dirty="0" smtClean="0"/>
              <a:t>中所有的后项除以前项的商取整后，存入数组</a:t>
            </a:r>
            <a:r>
              <a:rPr lang="en-US" altLang="zh-CN" dirty="0" smtClean="0"/>
              <a:t>b</a:t>
            </a:r>
            <a:r>
              <a:rPr lang="zh-CN" altLang="en-US" dirty="0" smtClean="0"/>
              <a:t>中，</a:t>
            </a:r>
          </a:p>
          <a:p>
            <a:r>
              <a:rPr lang="zh-CN" altLang="en-US" dirty="0" smtClean="0"/>
              <a:t>*              并按每行</a:t>
            </a:r>
            <a:r>
              <a:rPr lang="en-US" altLang="zh-CN" dirty="0" smtClean="0"/>
              <a:t>3</a:t>
            </a:r>
            <a:r>
              <a:rPr lang="zh-CN" altLang="en-US" dirty="0" smtClean="0"/>
              <a:t>个元素的形式输出。</a:t>
            </a:r>
          </a:p>
          <a:p>
            <a:r>
              <a:rPr lang="zh-CN" altLang="en-US" dirty="0" smtClean="0"/>
              <a:t>* </a:t>
            </a:r>
            <a:r>
              <a:rPr lang="en-US" altLang="zh-CN" dirty="0" smtClean="0"/>
              <a:t>double ceil(double x); </a:t>
            </a:r>
            <a:r>
              <a:rPr lang="zh-CN" altLang="en-US" dirty="0" smtClean="0"/>
              <a:t>计算不小于</a:t>
            </a:r>
            <a:r>
              <a:rPr lang="en-US" altLang="zh-CN" dirty="0" smtClean="0"/>
              <a:t>x</a:t>
            </a:r>
            <a:r>
              <a:rPr lang="zh-CN" altLang="en-US" dirty="0" smtClean="0"/>
              <a:t>的最小整数。 向</a:t>
            </a:r>
            <a:r>
              <a:rPr lang="en-US" altLang="zh-CN" dirty="0" smtClean="0"/>
              <a:t>x</a:t>
            </a:r>
            <a:r>
              <a:rPr lang="zh-CN" altLang="en-US" dirty="0" smtClean="0"/>
              <a:t>轴的右边取值</a:t>
            </a:r>
            <a:r>
              <a:rPr lang="en-US" altLang="zh-CN" dirty="0" smtClean="0"/>
              <a:t>, </a:t>
            </a:r>
            <a:r>
              <a:rPr lang="zh-CN" altLang="en-US" dirty="0" smtClean="0"/>
              <a:t>上取整 </a:t>
            </a:r>
          </a:p>
          <a:p>
            <a:r>
              <a:rPr lang="zh-CN" altLang="en-US" dirty="0" smtClean="0"/>
              <a:t>* </a:t>
            </a:r>
            <a:r>
              <a:rPr lang="en-US" altLang="zh-CN" dirty="0" smtClean="0"/>
              <a:t>double floor(double x); </a:t>
            </a:r>
            <a:r>
              <a:rPr lang="zh-CN" altLang="en-US" dirty="0" smtClean="0"/>
              <a:t>计算不大于</a:t>
            </a:r>
            <a:r>
              <a:rPr lang="en-US" altLang="zh-CN" dirty="0" smtClean="0"/>
              <a:t>x</a:t>
            </a:r>
            <a:r>
              <a:rPr lang="zh-CN" altLang="en-US" dirty="0" smtClean="0"/>
              <a:t>的最大整数。向</a:t>
            </a:r>
            <a:r>
              <a:rPr lang="en-US" altLang="zh-CN" dirty="0" smtClean="0"/>
              <a:t>x</a:t>
            </a:r>
            <a:r>
              <a:rPr lang="zh-CN" altLang="en-US" dirty="0" smtClean="0"/>
              <a:t>轴的左边取值，下取整 </a:t>
            </a:r>
          </a:p>
          <a:p>
            <a:r>
              <a:rPr lang="zh-CN" altLang="en-US" dirty="0" smtClean="0"/>
              <a:t>* 四舍五入取整：获取浮点数</a:t>
            </a:r>
            <a:r>
              <a:rPr lang="en-US" altLang="zh-CN" dirty="0" smtClean="0"/>
              <a:t>x</a:t>
            </a:r>
            <a:r>
              <a:rPr lang="zh-CN" altLang="en-US" dirty="0" smtClean="0"/>
              <a:t>最接近的整数：</a:t>
            </a:r>
            <a:r>
              <a:rPr lang="en-US" altLang="zh-CN" dirty="0" smtClean="0"/>
              <a:t>x &lt; 0.0 ? ceil(x-0.5) : floor(x + 0.5) </a:t>
            </a:r>
          </a:p>
          <a:p>
            <a:r>
              <a:rPr lang="en-US" altLang="zh-CN" dirty="0" smtClean="0"/>
              <a:t>* double round(double x): </a:t>
            </a:r>
            <a:r>
              <a:rPr lang="zh-CN" altLang="en-US" dirty="0" smtClean="0"/>
              <a:t>四舍五入取整，有些编译器没有此函数，使用上面表达式。</a:t>
            </a:r>
          </a:p>
          <a:p>
            <a:r>
              <a:rPr lang="zh-CN" altLang="en-US" dirty="0" smtClean="0"/>
              <a:t>*</a:t>
            </a:r>
          </a:p>
          <a:p>
            <a:r>
              <a:rPr lang="en-US" altLang="zh-CN" dirty="0" err="1" smtClean="0"/>
              <a:t>printf</a:t>
            </a:r>
            <a:r>
              <a:rPr lang="en-US" altLang="zh-CN" dirty="0" smtClean="0"/>
              <a:t>("floor:%</a:t>
            </a:r>
            <a:r>
              <a:rPr lang="en-US" altLang="zh-CN" dirty="0" err="1" smtClean="0"/>
              <a:t>lf,%lf,%lf,%lf</a:t>
            </a:r>
            <a:r>
              <a:rPr lang="en-US" altLang="zh-CN" dirty="0" smtClean="0"/>
              <a:t>\</a:t>
            </a:r>
            <a:r>
              <a:rPr lang="en-US" altLang="zh-CN" dirty="0" err="1" smtClean="0"/>
              <a:t>n",floor</a:t>
            </a:r>
            <a:r>
              <a:rPr lang="en-US" altLang="zh-CN" dirty="0" smtClean="0"/>
              <a:t>(3.14),floor(9.9),floor(-3.14),floor(-9.9)); </a:t>
            </a:r>
          </a:p>
          <a:p>
            <a:r>
              <a:rPr lang="en-US" altLang="zh-CN" dirty="0" err="1" smtClean="0"/>
              <a:t>printf</a:t>
            </a:r>
            <a:r>
              <a:rPr lang="en-US" altLang="zh-CN" dirty="0" smtClean="0"/>
              <a:t>("ceil:%</a:t>
            </a:r>
            <a:r>
              <a:rPr lang="en-US" altLang="zh-CN" dirty="0" err="1" smtClean="0"/>
              <a:t>lf,%lf,%lf,%lf</a:t>
            </a:r>
            <a:r>
              <a:rPr lang="en-US" altLang="zh-CN" dirty="0" smtClean="0"/>
              <a:t>\</a:t>
            </a:r>
            <a:r>
              <a:rPr lang="en-US" altLang="zh-CN" dirty="0" err="1" smtClean="0"/>
              <a:t>n",ceil</a:t>
            </a:r>
            <a:r>
              <a:rPr lang="en-US" altLang="zh-CN" dirty="0" smtClean="0"/>
              <a:t>(3.14),ceil(9.9),ceil(-3.14),ceil(-9.9)); </a:t>
            </a:r>
          </a:p>
          <a:p>
            <a:r>
              <a:rPr lang="en-US" altLang="zh-CN" dirty="0" err="1" smtClean="0"/>
              <a:t>printf</a:t>
            </a:r>
            <a:r>
              <a:rPr lang="en-US" altLang="zh-CN" dirty="0" smtClean="0"/>
              <a:t>("round:%</a:t>
            </a:r>
            <a:r>
              <a:rPr lang="en-US" altLang="zh-CN" dirty="0" err="1" smtClean="0"/>
              <a:t>lf,%lf,%lf,%lf</a:t>
            </a:r>
            <a:r>
              <a:rPr lang="en-US" altLang="zh-CN" dirty="0" smtClean="0"/>
              <a:t>\</a:t>
            </a:r>
            <a:r>
              <a:rPr lang="en-US" altLang="zh-CN" dirty="0" err="1" smtClean="0"/>
              <a:t>n",round</a:t>
            </a:r>
            <a:r>
              <a:rPr lang="en-US" altLang="zh-CN" dirty="0" smtClean="0"/>
              <a:t>(3.14),round(9.9),round(-3.14),round(-9.9)); </a:t>
            </a:r>
          </a:p>
          <a:p>
            <a:r>
              <a:rPr lang="en-US" altLang="zh-CN" dirty="0" smtClean="0"/>
              <a:t>floor:3.000000,9.000000,-4.000000,-10.000000</a:t>
            </a:r>
          </a:p>
          <a:p>
            <a:r>
              <a:rPr lang="en-US" altLang="zh-CN" dirty="0" smtClean="0"/>
              <a:t>ceil:4.000000,10.000000,-3.000000,-9.000000</a:t>
            </a:r>
          </a:p>
          <a:p>
            <a:r>
              <a:rPr lang="en-US" altLang="zh-CN" dirty="0" smtClean="0"/>
              <a:t>round:3.000000,10.000000,-3.000000,-10.000000</a:t>
            </a:r>
          </a:p>
          <a:p>
            <a:r>
              <a:rPr lang="en-US" altLang="zh-CN" dirty="0" smtClean="0"/>
              <a:t>*********************************************************/</a:t>
            </a:r>
          </a:p>
          <a:p>
            <a:r>
              <a:rPr lang="en-US" altLang="zh-CN" dirty="0" smtClean="0"/>
              <a:t>void ch6_4()</a:t>
            </a:r>
          </a:p>
          <a:p>
            <a:r>
              <a:rPr lang="en-US" altLang="zh-CN" dirty="0" smtClean="0"/>
              <a:t>{</a:t>
            </a:r>
          </a:p>
          <a:p>
            <a:r>
              <a:rPr lang="en-US" altLang="zh-CN" dirty="0" smtClean="0"/>
              <a:t>    </a:t>
            </a:r>
            <a:r>
              <a:rPr lang="en-US" altLang="zh-CN" dirty="0" err="1" smtClean="0"/>
              <a:t>printf</a:t>
            </a:r>
            <a:r>
              <a:rPr lang="en-US" altLang="zh-CN" dirty="0" smtClean="0"/>
              <a:t>("ch6_4(), </a:t>
            </a:r>
            <a:r>
              <a:rPr lang="zh-CN" altLang="en-US" dirty="0" smtClean="0"/>
              <a:t>数组操作。</a:t>
            </a:r>
            <a:r>
              <a:rPr lang="en-US" altLang="zh-CN" dirty="0" smtClean="0"/>
              <a:t>\n"); </a:t>
            </a:r>
          </a:p>
          <a:p>
            <a:r>
              <a:rPr lang="en-US" altLang="zh-CN" dirty="0" smtClean="0"/>
              <a:t>    </a:t>
            </a:r>
            <a:r>
              <a:rPr lang="en-US" altLang="zh-CN" dirty="0" err="1" smtClean="0"/>
              <a:t>int</a:t>
            </a:r>
            <a:r>
              <a:rPr lang="en-US" altLang="zh-CN" dirty="0" smtClean="0"/>
              <a:t> a[10] = {-1,2,3,4,5,6,7,8,9,-10}; </a:t>
            </a:r>
          </a:p>
          <a:p>
            <a:r>
              <a:rPr lang="en-US" altLang="zh-CN" dirty="0" smtClean="0"/>
              <a:t>    </a:t>
            </a:r>
            <a:r>
              <a:rPr lang="en-US" altLang="zh-CN" dirty="0" err="1" smtClean="0"/>
              <a:t>int</a:t>
            </a:r>
            <a:r>
              <a:rPr lang="en-US" altLang="zh-CN" dirty="0" smtClean="0"/>
              <a:t> </a:t>
            </a:r>
            <a:r>
              <a:rPr lang="en-US" altLang="zh-CN" dirty="0" err="1" smtClean="0"/>
              <a:t>i,b</a:t>
            </a:r>
            <a:r>
              <a:rPr lang="en-US" altLang="zh-CN" dirty="0" smtClean="0"/>
              <a:t>[9];</a:t>
            </a:r>
          </a:p>
          <a:p>
            <a:r>
              <a:rPr lang="en-US" altLang="zh-CN" dirty="0" smtClean="0"/>
              <a:t>    float f;</a:t>
            </a:r>
          </a:p>
          <a:p>
            <a:r>
              <a:rPr lang="en-US" altLang="zh-CN" dirty="0" smtClean="0"/>
              <a:t>    </a:t>
            </a:r>
          </a:p>
          <a:p>
            <a:r>
              <a:rPr lang="en-US" altLang="zh-CN" dirty="0" smtClean="0"/>
              <a:t>    for(i=0;i&lt;9;i++) </a:t>
            </a:r>
          </a:p>
          <a:p>
            <a:r>
              <a:rPr lang="en-US" altLang="zh-CN" dirty="0" smtClean="0"/>
              <a:t>    {</a:t>
            </a:r>
          </a:p>
          <a:p>
            <a:r>
              <a:rPr lang="en-US" altLang="zh-CN" dirty="0" smtClean="0"/>
              <a:t>       f = (float)a[i]/a[i+1];  // </a:t>
            </a:r>
            <a:r>
              <a:rPr lang="zh-CN" altLang="en-US" dirty="0" smtClean="0"/>
              <a:t>注意不同于： </a:t>
            </a:r>
            <a:r>
              <a:rPr lang="en-US" altLang="zh-CN" dirty="0" smtClean="0"/>
              <a:t>(float)(a[i]/a[i+1])</a:t>
            </a:r>
          </a:p>
          <a:p>
            <a:r>
              <a:rPr lang="en-US" altLang="zh-CN" dirty="0" smtClean="0"/>
              <a:t>       b[i] = f &lt; 0.0 ? ceil(f-0.5) : floor(f + 0.5); // </a:t>
            </a:r>
            <a:r>
              <a:rPr lang="zh-CN" altLang="en-US" dirty="0" smtClean="0"/>
              <a:t>四舍五入取整 </a:t>
            </a:r>
          </a:p>
          <a:p>
            <a:r>
              <a:rPr lang="zh-CN" altLang="en-US" dirty="0" smtClean="0"/>
              <a:t>       </a:t>
            </a:r>
            <a:r>
              <a:rPr lang="en-US" altLang="zh-CN" dirty="0" err="1" smtClean="0"/>
              <a:t>printf</a:t>
            </a:r>
            <a:r>
              <a:rPr lang="en-US" altLang="zh-CN" dirty="0" smtClean="0"/>
              <a:t>("b[%d]=%d ",</a:t>
            </a:r>
            <a:r>
              <a:rPr lang="en-US" altLang="zh-CN" dirty="0" err="1" smtClean="0"/>
              <a:t>i,b</a:t>
            </a:r>
            <a:r>
              <a:rPr lang="en-US" altLang="zh-CN" dirty="0" smtClean="0"/>
              <a:t>[i]);</a:t>
            </a:r>
          </a:p>
          <a:p>
            <a:r>
              <a:rPr lang="en-US" altLang="zh-CN" dirty="0" smtClean="0"/>
              <a:t>       if((i+1)%3==0) </a:t>
            </a:r>
            <a:r>
              <a:rPr lang="en-US" altLang="zh-CN" dirty="0" err="1" smtClean="0"/>
              <a:t>printf</a:t>
            </a:r>
            <a:r>
              <a:rPr lang="en-US" altLang="zh-CN" dirty="0" smtClean="0"/>
              <a:t>("\n"); </a:t>
            </a:r>
          </a:p>
          <a:p>
            <a:r>
              <a:rPr lang="en-US" altLang="zh-CN" dirty="0" smtClean="0"/>
              <a:t>    }</a:t>
            </a:r>
          </a:p>
          <a:p>
            <a:r>
              <a:rPr lang="en-US" altLang="zh-CN" dirty="0" smtClean="0"/>
              <a:t>    </a:t>
            </a:r>
            <a:r>
              <a:rPr lang="en-US" altLang="zh-CN" dirty="0" err="1" smtClean="0"/>
              <a:t>printf</a:t>
            </a:r>
            <a:r>
              <a:rPr lang="en-US" altLang="zh-CN" dirty="0" smtClean="0"/>
              <a:t>("\n");</a:t>
            </a:r>
          </a:p>
          <a:p>
            <a:r>
              <a:rPr lang="en-US" altLang="zh-CN" dirty="0" smtClean="0"/>
              <a:t>} </a:t>
            </a:r>
          </a:p>
          <a:p>
            <a:endParaRPr lang="en-US" altLang="zh-CN" dirty="0" smtClean="0"/>
          </a:p>
          <a:p>
            <a:r>
              <a:rPr lang="en-US" altLang="zh-CN" dirty="0" smtClean="0"/>
              <a:t>/********************************************************</a:t>
            </a:r>
          </a:p>
          <a:p>
            <a:r>
              <a:rPr lang="en-US" altLang="zh-CN" dirty="0" smtClean="0"/>
              <a:t>* ch6,P125, 5. </a:t>
            </a:r>
            <a:r>
              <a:rPr lang="zh-CN" altLang="en-US" dirty="0" smtClean="0"/>
              <a:t>打印杨辉三角形</a:t>
            </a:r>
            <a:r>
              <a:rPr lang="en-US" altLang="zh-CN" dirty="0" smtClean="0"/>
              <a:t>(</a:t>
            </a:r>
            <a:r>
              <a:rPr lang="zh-CN" altLang="en-US" dirty="0" smtClean="0"/>
              <a:t>要求打印出</a:t>
            </a:r>
            <a:r>
              <a:rPr lang="en-US" altLang="zh-CN" dirty="0" smtClean="0"/>
              <a:t>10</a:t>
            </a:r>
            <a:r>
              <a:rPr lang="zh-CN" altLang="en-US" dirty="0" smtClean="0"/>
              <a:t>行</a:t>
            </a:r>
            <a:r>
              <a:rPr lang="en-US" altLang="zh-CN" dirty="0" smtClean="0"/>
              <a:t>)</a:t>
            </a:r>
          </a:p>
          <a:p>
            <a:r>
              <a:rPr lang="en-US" altLang="zh-CN" dirty="0" smtClean="0"/>
              <a:t>  1</a:t>
            </a:r>
          </a:p>
          <a:p>
            <a:r>
              <a:rPr lang="en-US" altLang="zh-CN" dirty="0" smtClean="0"/>
              <a:t>  1  1</a:t>
            </a:r>
          </a:p>
          <a:p>
            <a:r>
              <a:rPr lang="en-US" altLang="zh-CN" dirty="0" smtClean="0"/>
              <a:t>  1  2  1</a:t>
            </a:r>
          </a:p>
          <a:p>
            <a:r>
              <a:rPr lang="en-US" altLang="zh-CN" dirty="0" smtClean="0"/>
              <a:t>  1  3  3  1</a:t>
            </a:r>
          </a:p>
          <a:p>
            <a:r>
              <a:rPr lang="en-US" altLang="zh-CN" dirty="0" smtClean="0"/>
              <a:t>  1  4  6  4  1</a:t>
            </a:r>
          </a:p>
          <a:p>
            <a:r>
              <a:rPr lang="en-US" altLang="zh-CN" dirty="0" smtClean="0"/>
              <a:t>  1  5  10 10 5 1</a:t>
            </a:r>
          </a:p>
          <a:p>
            <a:r>
              <a:rPr lang="en-US" altLang="zh-CN" dirty="0" smtClean="0"/>
              <a:t>  ... </a:t>
            </a:r>
          </a:p>
          <a:p>
            <a:r>
              <a:rPr lang="en-US" altLang="zh-CN" dirty="0" smtClean="0"/>
              <a:t>  </a:t>
            </a:r>
            <a:r>
              <a:rPr lang="zh-CN" altLang="en-US" dirty="0" smtClean="0"/>
              <a:t>分析： </a:t>
            </a:r>
          </a:p>
          <a:p>
            <a:r>
              <a:rPr lang="zh-CN" altLang="en-US" dirty="0" smtClean="0"/>
              <a:t>  （</a:t>
            </a:r>
            <a:r>
              <a:rPr lang="en-US" altLang="zh-CN" dirty="0" smtClean="0"/>
              <a:t>1</a:t>
            </a:r>
            <a:r>
              <a:rPr lang="zh-CN" altLang="en-US" dirty="0" smtClean="0"/>
              <a:t>）每一行有数字的个数（列数）</a:t>
            </a:r>
            <a:r>
              <a:rPr lang="en-US" altLang="zh-CN" dirty="0" smtClean="0"/>
              <a:t>=</a:t>
            </a:r>
            <a:r>
              <a:rPr lang="zh-CN" altLang="en-US" dirty="0" smtClean="0"/>
              <a:t>该行的行数，因此用</a:t>
            </a:r>
            <a:r>
              <a:rPr lang="en-US" altLang="zh-CN" dirty="0" smtClean="0"/>
              <a:t>a[10][10]</a:t>
            </a:r>
            <a:r>
              <a:rPr lang="zh-CN" altLang="en-US" dirty="0" smtClean="0"/>
              <a:t>可以表示</a:t>
            </a:r>
            <a:r>
              <a:rPr lang="en-US" altLang="zh-CN" dirty="0" smtClean="0"/>
              <a:t>10</a:t>
            </a:r>
            <a:r>
              <a:rPr lang="zh-CN" altLang="en-US" dirty="0" smtClean="0"/>
              <a:t>行的所有数据。</a:t>
            </a:r>
          </a:p>
          <a:p>
            <a:r>
              <a:rPr lang="zh-CN" altLang="en-US" dirty="0" smtClean="0"/>
              <a:t>  （</a:t>
            </a:r>
            <a:r>
              <a:rPr lang="en-US" altLang="zh-CN" dirty="0" smtClean="0"/>
              <a:t>2</a:t>
            </a:r>
            <a:r>
              <a:rPr lang="zh-CN" altLang="en-US" dirty="0" smtClean="0"/>
              <a:t>）每一行开始和结尾均为</a:t>
            </a:r>
            <a:r>
              <a:rPr lang="en-US" altLang="zh-CN" dirty="0" smtClean="0"/>
              <a:t>1</a:t>
            </a:r>
            <a:r>
              <a:rPr lang="zh-CN" altLang="en-US" dirty="0" smtClean="0"/>
              <a:t>，从第三行开始，其它元素为上一行相邻两列之和。</a:t>
            </a:r>
          </a:p>
          <a:p>
            <a:r>
              <a:rPr lang="zh-CN" altLang="en-US" dirty="0" smtClean="0"/>
              <a:t>  （</a:t>
            </a:r>
            <a:r>
              <a:rPr lang="en-US" altLang="zh-CN" dirty="0" smtClean="0"/>
              <a:t>3</a:t>
            </a:r>
            <a:r>
              <a:rPr lang="zh-CN" altLang="en-US" dirty="0" smtClean="0"/>
              <a:t>）用双重循环填充</a:t>
            </a:r>
            <a:r>
              <a:rPr lang="en-US" altLang="zh-CN" dirty="0" smtClean="0"/>
              <a:t>a[10][10],</a:t>
            </a:r>
            <a:r>
              <a:rPr lang="zh-CN" altLang="en-US" dirty="0" smtClean="0"/>
              <a:t>外层是行循环，内层是列循环 </a:t>
            </a:r>
          </a:p>
          <a:p>
            <a:r>
              <a:rPr lang="zh-CN" altLang="en-US" dirty="0" smtClean="0"/>
              <a:t>*********************************************************</a:t>
            </a:r>
            <a:r>
              <a:rPr lang="en-US" altLang="zh-CN" dirty="0" smtClean="0"/>
              <a:t>/</a:t>
            </a:r>
          </a:p>
          <a:p>
            <a:r>
              <a:rPr lang="en-US" altLang="zh-CN" dirty="0" smtClean="0"/>
              <a:t>void ch6_5()</a:t>
            </a:r>
          </a:p>
          <a:p>
            <a:r>
              <a:rPr lang="en-US" altLang="zh-CN" dirty="0" smtClean="0"/>
              <a:t>{</a:t>
            </a:r>
          </a:p>
          <a:p>
            <a:r>
              <a:rPr lang="en-US" altLang="zh-CN" dirty="0" smtClean="0"/>
              <a:t>     </a:t>
            </a:r>
            <a:r>
              <a:rPr lang="en-US" altLang="zh-CN" dirty="0" err="1" smtClean="0"/>
              <a:t>printf</a:t>
            </a:r>
            <a:r>
              <a:rPr lang="en-US" altLang="zh-CN" dirty="0" smtClean="0"/>
              <a:t>("ch6_5(), </a:t>
            </a:r>
            <a:r>
              <a:rPr lang="zh-CN" altLang="en-US" dirty="0" smtClean="0"/>
              <a:t>杨辉三角形。</a:t>
            </a:r>
            <a:r>
              <a:rPr lang="en-US" altLang="zh-CN" dirty="0" smtClean="0"/>
              <a:t>\n"); </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a:t>
            </a:r>
            <a:r>
              <a:rPr lang="en-US" altLang="zh-CN" dirty="0" err="1" smtClean="0"/>
              <a:t>int</a:t>
            </a:r>
            <a:r>
              <a:rPr lang="en-US" altLang="zh-CN" dirty="0" smtClean="0"/>
              <a:t> a[10][10];</a:t>
            </a:r>
          </a:p>
          <a:p>
            <a:r>
              <a:rPr lang="en-US" altLang="zh-CN" dirty="0" smtClean="0"/>
              <a:t>      </a:t>
            </a:r>
          </a:p>
          <a:p>
            <a:r>
              <a:rPr lang="en-US" altLang="zh-CN" dirty="0" smtClean="0"/>
              <a:t>     for(i=0;i&lt;10;i++) { // </a:t>
            </a:r>
            <a:r>
              <a:rPr lang="zh-CN" altLang="en-US" dirty="0" smtClean="0"/>
              <a:t>行 </a:t>
            </a:r>
          </a:p>
          <a:p>
            <a:r>
              <a:rPr lang="zh-CN" altLang="en-US" dirty="0" smtClean="0"/>
              <a:t>      </a:t>
            </a:r>
            <a:r>
              <a:rPr lang="en-US" altLang="zh-CN" dirty="0" smtClean="0"/>
              <a:t>for(j=0;j&lt;i+1;j++) { // </a:t>
            </a:r>
            <a:r>
              <a:rPr lang="zh-CN" altLang="en-US" dirty="0" smtClean="0"/>
              <a:t>每一行有数字的个数</a:t>
            </a:r>
            <a:r>
              <a:rPr lang="en-US" altLang="zh-CN" dirty="0" smtClean="0"/>
              <a:t>(</a:t>
            </a:r>
            <a:r>
              <a:rPr lang="zh-CN" altLang="en-US" dirty="0" smtClean="0"/>
              <a:t>列数</a:t>
            </a:r>
            <a:r>
              <a:rPr lang="en-US" altLang="zh-CN" dirty="0" smtClean="0"/>
              <a:t>)=</a:t>
            </a:r>
            <a:r>
              <a:rPr lang="zh-CN" altLang="en-US" dirty="0" smtClean="0"/>
              <a:t>该行的行数</a:t>
            </a:r>
            <a:r>
              <a:rPr lang="en-US" altLang="zh-CN" dirty="0" smtClean="0"/>
              <a:t>(i+1) </a:t>
            </a:r>
          </a:p>
          <a:p>
            <a:r>
              <a:rPr lang="en-US" altLang="zh-CN" dirty="0" smtClean="0"/>
              <a:t>          // </a:t>
            </a:r>
            <a:r>
              <a:rPr lang="zh-CN" altLang="en-US" dirty="0" smtClean="0"/>
              <a:t>每一行开始和结尾均为</a:t>
            </a:r>
            <a:r>
              <a:rPr lang="en-US" altLang="zh-CN" dirty="0" smtClean="0"/>
              <a:t>1</a:t>
            </a:r>
          </a:p>
          <a:p>
            <a:r>
              <a:rPr lang="en-US" altLang="zh-CN" dirty="0" smtClean="0"/>
              <a:t>          if (j==0 || j == i) { </a:t>
            </a:r>
          </a:p>
          <a:p>
            <a:r>
              <a:rPr lang="en-US" altLang="zh-CN" dirty="0" smtClean="0"/>
              <a:t>             a[i][j] = 1;</a:t>
            </a:r>
          </a:p>
          <a:p>
            <a:r>
              <a:rPr lang="en-US" altLang="zh-CN" dirty="0" smtClean="0"/>
              <a:t>             continue; </a:t>
            </a:r>
          </a:p>
          <a:p>
            <a:r>
              <a:rPr lang="en-US" altLang="zh-CN" dirty="0" smtClean="0"/>
              <a:t>          }</a:t>
            </a:r>
          </a:p>
          <a:p>
            <a:r>
              <a:rPr lang="en-US" altLang="zh-CN" dirty="0" smtClean="0"/>
              <a:t>          </a:t>
            </a:r>
          </a:p>
          <a:p>
            <a:r>
              <a:rPr lang="en-US" altLang="zh-CN" dirty="0" smtClean="0"/>
              <a:t>          // </a:t>
            </a:r>
            <a:r>
              <a:rPr lang="zh-CN" altLang="en-US" dirty="0" smtClean="0"/>
              <a:t>第一、二行的数据填充在上列条件完成，不用继续。 </a:t>
            </a:r>
          </a:p>
          <a:p>
            <a:r>
              <a:rPr lang="zh-CN" altLang="en-US" dirty="0" smtClean="0"/>
              <a:t>          </a:t>
            </a:r>
            <a:r>
              <a:rPr lang="en-US" altLang="zh-CN" dirty="0" smtClean="0"/>
              <a:t>if (i &lt;= 1) continue;</a:t>
            </a:r>
          </a:p>
          <a:p>
            <a:r>
              <a:rPr lang="en-US" altLang="zh-CN" dirty="0" smtClean="0"/>
              <a:t>           </a:t>
            </a:r>
          </a:p>
          <a:p>
            <a:r>
              <a:rPr lang="en-US" altLang="zh-CN" dirty="0" smtClean="0"/>
              <a:t>          // </a:t>
            </a:r>
            <a:r>
              <a:rPr lang="zh-CN" altLang="en-US" dirty="0" smtClean="0"/>
              <a:t>从第三行开始，其它元素为上一行相邻两列之和。开始和结尾，已经排除。 </a:t>
            </a:r>
          </a:p>
          <a:p>
            <a:r>
              <a:rPr lang="zh-CN" altLang="en-US" dirty="0" smtClean="0"/>
              <a:t>          </a:t>
            </a:r>
            <a:r>
              <a:rPr lang="en-US" altLang="zh-CN" dirty="0" smtClean="0"/>
              <a:t>a[i][j] = a[i-1][j-1] + a[i-1][j]; </a:t>
            </a:r>
          </a:p>
          <a:p>
            <a:r>
              <a:rPr lang="en-US" altLang="zh-CN" dirty="0" smtClean="0"/>
              <a:t>       } </a:t>
            </a:r>
          </a:p>
          <a:p>
            <a:r>
              <a:rPr lang="en-US" altLang="zh-CN" dirty="0" smtClean="0"/>
              <a:t>      }</a:t>
            </a:r>
          </a:p>
          <a:p>
            <a:r>
              <a:rPr lang="en-US" altLang="zh-CN" dirty="0" smtClean="0"/>
              <a:t>      </a:t>
            </a:r>
          </a:p>
          <a:p>
            <a:r>
              <a:rPr lang="en-US" altLang="zh-CN" dirty="0" smtClean="0"/>
              <a:t>      // </a:t>
            </a:r>
            <a:r>
              <a:rPr lang="zh-CN" altLang="en-US" dirty="0" smtClean="0"/>
              <a:t>输出 </a:t>
            </a:r>
          </a:p>
          <a:p>
            <a:r>
              <a:rPr lang="zh-CN" altLang="en-US" dirty="0" smtClean="0"/>
              <a:t>      </a:t>
            </a:r>
            <a:r>
              <a:rPr lang="en-US" altLang="zh-CN" dirty="0" smtClean="0"/>
              <a:t>for(i=0;i&lt;10;i++) {</a:t>
            </a:r>
          </a:p>
          <a:p>
            <a:r>
              <a:rPr lang="en-US" altLang="zh-CN" dirty="0" smtClean="0"/>
              <a:t>        for(j=0;j&lt;i+1;j++) {</a:t>
            </a:r>
          </a:p>
          <a:p>
            <a:r>
              <a:rPr lang="en-US" altLang="zh-CN" dirty="0" smtClean="0"/>
              <a:t>          </a:t>
            </a:r>
            <a:r>
              <a:rPr lang="en-US" altLang="zh-CN" dirty="0" err="1" smtClean="0"/>
              <a:t>printf</a:t>
            </a:r>
            <a:r>
              <a:rPr lang="en-US" altLang="zh-CN" dirty="0" smtClean="0"/>
              <a:t>("%4d",a[i][j]);</a:t>
            </a:r>
          </a:p>
          <a:p>
            <a:r>
              <a:rPr lang="en-US" altLang="zh-CN" dirty="0" smtClean="0"/>
              <a:t>        } </a:t>
            </a:r>
          </a:p>
          <a:p>
            <a:r>
              <a:rPr lang="en-US" altLang="zh-CN" dirty="0" smtClean="0"/>
              <a:t>        </a:t>
            </a:r>
            <a:r>
              <a:rPr lang="en-US" altLang="zh-CN" dirty="0" err="1" smtClean="0"/>
              <a:t>printf</a:t>
            </a:r>
            <a:r>
              <a:rPr lang="en-US" altLang="zh-CN" dirty="0" smtClean="0"/>
              <a:t>("\n");</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6. </a:t>
            </a:r>
            <a:r>
              <a:rPr lang="zh-CN" altLang="en-US" dirty="0" smtClean="0"/>
              <a:t>输入一个字符串，将其中的字符逆置后输出。  </a:t>
            </a:r>
          </a:p>
          <a:p>
            <a:r>
              <a:rPr lang="zh-CN" altLang="en-US" dirty="0" smtClean="0"/>
              <a:t>* 分析： </a:t>
            </a:r>
            <a:r>
              <a:rPr lang="en-US" altLang="zh-CN" dirty="0" smtClean="0"/>
              <a:t>gets(</a:t>
            </a:r>
            <a:r>
              <a:rPr lang="zh-CN" altLang="en-US" dirty="0" smtClean="0"/>
              <a:t>字符数组</a:t>
            </a:r>
            <a:r>
              <a:rPr lang="en-US" altLang="zh-CN" dirty="0" smtClean="0"/>
              <a:t>)</a:t>
            </a:r>
            <a:r>
              <a:rPr lang="zh-CN" altLang="en-US" dirty="0" smtClean="0"/>
              <a:t>函数接收一个字符串，字符串中可以有空格，结尾自动追加</a:t>
            </a:r>
            <a:r>
              <a:rPr lang="en-US" altLang="zh-CN" dirty="0" smtClean="0"/>
              <a:t>'\0' </a:t>
            </a:r>
          </a:p>
          <a:p>
            <a:r>
              <a:rPr lang="en-US" altLang="zh-CN" dirty="0" smtClean="0"/>
              <a:t>*        </a:t>
            </a:r>
            <a:r>
              <a:rPr lang="zh-CN" altLang="en-US" dirty="0" smtClean="0"/>
              <a:t>使用循环语句，前后交换各个字符 </a:t>
            </a:r>
          </a:p>
          <a:p>
            <a:r>
              <a:rPr lang="zh-CN" altLang="en-US" dirty="0" smtClean="0"/>
              <a:t>*********************************************************</a:t>
            </a:r>
            <a:r>
              <a:rPr lang="en-US" altLang="zh-CN" dirty="0" smtClean="0"/>
              <a:t>/</a:t>
            </a:r>
          </a:p>
          <a:p>
            <a:r>
              <a:rPr lang="en-US" altLang="zh-CN" dirty="0" smtClean="0"/>
              <a:t>void ch6_6()</a:t>
            </a:r>
          </a:p>
          <a:p>
            <a:r>
              <a:rPr lang="en-US" altLang="zh-CN" dirty="0" smtClean="0"/>
              <a:t>{</a:t>
            </a:r>
          </a:p>
          <a:p>
            <a:r>
              <a:rPr lang="en-US" altLang="zh-CN" dirty="0" smtClean="0"/>
              <a:t>    </a:t>
            </a:r>
            <a:r>
              <a:rPr lang="en-US" altLang="zh-CN" dirty="0" err="1" smtClean="0"/>
              <a:t>printf</a:t>
            </a:r>
            <a:r>
              <a:rPr lang="en-US" altLang="zh-CN" dirty="0" smtClean="0"/>
              <a:t>("ch6_6(), </a:t>
            </a:r>
            <a:r>
              <a:rPr lang="zh-CN" altLang="en-US" dirty="0" smtClean="0"/>
              <a:t>字符串逆置输出。</a:t>
            </a:r>
            <a:r>
              <a:rPr lang="en-US" altLang="zh-CN" dirty="0" smtClean="0"/>
              <a:t>\n");</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char s[80],</a:t>
            </a:r>
            <a:r>
              <a:rPr lang="en-US" altLang="zh-CN" dirty="0" err="1" smtClean="0"/>
              <a:t>tmp</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请输入字符串</a:t>
            </a:r>
            <a:r>
              <a:rPr lang="en-US" altLang="zh-CN" dirty="0" smtClean="0"/>
              <a:t>(</a:t>
            </a:r>
            <a:r>
              <a:rPr lang="zh-CN" altLang="en-US" dirty="0" smtClean="0"/>
              <a:t>长度小于</a:t>
            </a:r>
            <a:r>
              <a:rPr lang="en-US" altLang="zh-CN" dirty="0" smtClean="0"/>
              <a:t>80)</a:t>
            </a:r>
            <a:r>
              <a:rPr lang="zh-CN" altLang="en-US" dirty="0" smtClean="0"/>
              <a:t>，然后逆置输出。</a:t>
            </a:r>
            <a:r>
              <a:rPr lang="en-US" altLang="zh-CN" dirty="0" smtClean="0"/>
              <a:t>\n");</a:t>
            </a:r>
          </a:p>
          <a:p>
            <a:r>
              <a:rPr lang="en-US" altLang="zh-CN" dirty="0" smtClean="0"/>
              <a:t>    gets(s);</a:t>
            </a:r>
          </a:p>
          <a:p>
            <a:r>
              <a:rPr lang="en-US" altLang="zh-CN" dirty="0" smtClean="0"/>
              <a:t>    // </a:t>
            </a:r>
            <a:r>
              <a:rPr lang="zh-CN" altLang="en-US" dirty="0" smtClean="0"/>
              <a:t>逆置 </a:t>
            </a:r>
          </a:p>
          <a:p>
            <a:r>
              <a:rPr lang="zh-CN" altLang="en-US" dirty="0" smtClean="0"/>
              <a:t>	</a:t>
            </a:r>
            <a:r>
              <a:rPr lang="en-US" altLang="zh-CN" dirty="0" err="1" smtClean="0"/>
              <a:t>len</a:t>
            </a:r>
            <a:r>
              <a:rPr lang="en-US" altLang="zh-CN" dirty="0" smtClean="0"/>
              <a:t>=</a:t>
            </a:r>
            <a:r>
              <a:rPr lang="en-US" altLang="zh-CN" dirty="0" err="1" smtClean="0"/>
              <a:t>strlen</a:t>
            </a:r>
            <a:r>
              <a:rPr lang="en-US" altLang="zh-CN" dirty="0" smtClean="0"/>
              <a:t>(s); // </a:t>
            </a:r>
            <a:r>
              <a:rPr lang="zh-CN" altLang="en-US" dirty="0" smtClean="0"/>
              <a:t>不包含最后的</a:t>
            </a:r>
            <a:r>
              <a:rPr lang="en-US" altLang="zh-CN" dirty="0" smtClean="0"/>
              <a:t>'\0' </a:t>
            </a:r>
          </a:p>
          <a:p>
            <a:r>
              <a:rPr lang="en-US" altLang="zh-CN" dirty="0" smtClean="0"/>
              <a:t>	for(i=0;i&lt;</a:t>
            </a:r>
            <a:r>
              <a:rPr lang="en-US" altLang="zh-CN" dirty="0" err="1" smtClean="0"/>
              <a:t>len</a:t>
            </a:r>
            <a:r>
              <a:rPr lang="en-US" altLang="zh-CN" dirty="0" smtClean="0"/>
              <a:t>/2;i++)</a:t>
            </a:r>
          </a:p>
          <a:p>
            <a:r>
              <a:rPr lang="en-US" altLang="zh-CN" dirty="0" smtClean="0"/>
              <a:t>	{</a:t>
            </a:r>
          </a:p>
          <a:p>
            <a:r>
              <a:rPr lang="en-US" altLang="zh-CN" dirty="0" smtClean="0"/>
              <a:t>		</a:t>
            </a:r>
            <a:r>
              <a:rPr lang="en-US" altLang="zh-CN" dirty="0" err="1" smtClean="0"/>
              <a:t>tmp</a:t>
            </a:r>
            <a:r>
              <a:rPr lang="en-US" altLang="zh-CN" dirty="0" smtClean="0"/>
              <a:t>=s[i];</a:t>
            </a:r>
          </a:p>
          <a:p>
            <a:r>
              <a:rPr lang="en-US" altLang="zh-CN" dirty="0" smtClean="0"/>
              <a:t>		s[i]=s[len-1-i];</a:t>
            </a:r>
          </a:p>
          <a:p>
            <a:r>
              <a:rPr lang="en-US" altLang="zh-CN" dirty="0" smtClean="0"/>
              <a:t>		s[len-1-i]=</a:t>
            </a:r>
            <a:r>
              <a:rPr lang="en-US" altLang="zh-CN" dirty="0" err="1" smtClean="0"/>
              <a:t>tmp</a:t>
            </a:r>
            <a:r>
              <a:rPr lang="en-US" altLang="zh-CN" dirty="0" smtClean="0"/>
              <a:t>;</a:t>
            </a:r>
          </a:p>
          <a:p>
            <a:r>
              <a:rPr lang="en-US" altLang="zh-CN" dirty="0" smtClean="0"/>
              <a:t>	}</a:t>
            </a:r>
          </a:p>
          <a:p>
            <a:r>
              <a:rPr lang="en-US" altLang="zh-CN" dirty="0" smtClean="0"/>
              <a:t>	// </a:t>
            </a:r>
            <a:r>
              <a:rPr lang="zh-CN" altLang="en-US" dirty="0" smtClean="0"/>
              <a:t>输出验证</a:t>
            </a:r>
          </a:p>
          <a:p>
            <a:r>
              <a:rPr lang="zh-CN" altLang="en-US" dirty="0" smtClean="0"/>
              <a:t>    </a:t>
            </a:r>
            <a:r>
              <a:rPr lang="en-US" altLang="zh-CN" dirty="0" err="1" smtClean="0"/>
              <a:t>printf</a:t>
            </a:r>
            <a:r>
              <a:rPr lang="en-US" altLang="zh-CN" dirty="0" smtClean="0"/>
              <a:t>("</a:t>
            </a:r>
            <a:r>
              <a:rPr lang="zh-CN" altLang="en-US" dirty="0" smtClean="0"/>
              <a:t>逆置后的字符串：</a:t>
            </a:r>
            <a:r>
              <a:rPr lang="en-US" altLang="zh-CN" dirty="0" smtClean="0"/>
              <a:t>%s\</a:t>
            </a:r>
            <a:r>
              <a:rPr lang="en-US" altLang="zh-CN" dirty="0" err="1" smtClean="0"/>
              <a:t>n",s</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ch6,P126, 7. </a:t>
            </a:r>
            <a:r>
              <a:rPr lang="zh-CN" altLang="en-US" dirty="0" smtClean="0"/>
              <a:t>从键盘输入字符串</a:t>
            </a:r>
            <a:r>
              <a:rPr lang="en-US" altLang="zh-CN" dirty="0" smtClean="0"/>
              <a:t>a</a:t>
            </a:r>
            <a:r>
              <a:rPr lang="zh-CN" altLang="en-US" dirty="0" smtClean="0"/>
              <a:t>和</a:t>
            </a:r>
            <a:r>
              <a:rPr lang="en-US" altLang="zh-CN" dirty="0" smtClean="0"/>
              <a:t>b</a:t>
            </a:r>
            <a:r>
              <a:rPr lang="zh-CN" altLang="en-US" dirty="0" smtClean="0"/>
              <a:t>，要求不要用库函数</a:t>
            </a:r>
            <a:r>
              <a:rPr lang="en-US" altLang="zh-CN" dirty="0" err="1" smtClean="0"/>
              <a:t>strcat</a:t>
            </a:r>
            <a:endParaRPr lang="en-US" altLang="zh-CN" dirty="0" smtClean="0"/>
          </a:p>
          <a:p>
            <a:r>
              <a:rPr lang="en-US" altLang="zh-CN" dirty="0" smtClean="0"/>
              <a:t>*  </a:t>
            </a:r>
            <a:r>
              <a:rPr lang="zh-CN" altLang="en-US" dirty="0" smtClean="0"/>
              <a:t>把串</a:t>
            </a:r>
            <a:r>
              <a:rPr lang="en-US" altLang="zh-CN" dirty="0" smtClean="0"/>
              <a:t>b</a:t>
            </a:r>
            <a:r>
              <a:rPr lang="zh-CN" altLang="en-US" dirty="0" smtClean="0"/>
              <a:t>的前</a:t>
            </a:r>
            <a:r>
              <a:rPr lang="en-US" altLang="zh-CN" dirty="0" smtClean="0"/>
              <a:t>5</a:t>
            </a:r>
            <a:r>
              <a:rPr lang="zh-CN" altLang="en-US" dirty="0" smtClean="0"/>
              <a:t>个字符连接到串</a:t>
            </a:r>
            <a:r>
              <a:rPr lang="en-US" altLang="zh-CN" dirty="0" smtClean="0"/>
              <a:t>a</a:t>
            </a:r>
            <a:r>
              <a:rPr lang="zh-CN" altLang="en-US" dirty="0" smtClean="0"/>
              <a:t>中；如果</a:t>
            </a:r>
            <a:r>
              <a:rPr lang="en-US" altLang="zh-CN" dirty="0" smtClean="0"/>
              <a:t>b</a:t>
            </a:r>
            <a:r>
              <a:rPr lang="zh-CN" altLang="en-US" dirty="0" smtClean="0"/>
              <a:t>的长度小于</a:t>
            </a:r>
            <a:r>
              <a:rPr lang="en-US" altLang="zh-CN" dirty="0" smtClean="0"/>
              <a:t>5</a:t>
            </a:r>
            <a:r>
              <a:rPr lang="zh-CN" altLang="en-US" dirty="0" smtClean="0"/>
              <a:t>，则把</a:t>
            </a:r>
            <a:r>
              <a:rPr lang="en-US" altLang="zh-CN" dirty="0" smtClean="0"/>
              <a:t>b</a:t>
            </a:r>
            <a:r>
              <a:rPr lang="zh-CN" altLang="en-US" dirty="0" smtClean="0"/>
              <a:t>的所有元素都连接到</a:t>
            </a:r>
            <a:r>
              <a:rPr lang="en-US" altLang="zh-CN" dirty="0" smtClean="0"/>
              <a:t>a</a:t>
            </a:r>
            <a:r>
              <a:rPr lang="zh-CN" altLang="en-US" dirty="0" smtClean="0"/>
              <a:t>中。 </a:t>
            </a:r>
          </a:p>
          <a:p>
            <a:r>
              <a:rPr lang="zh-CN" altLang="en-US" dirty="0" smtClean="0"/>
              <a:t>*********************************************************</a:t>
            </a:r>
            <a:r>
              <a:rPr lang="en-US" altLang="zh-CN" dirty="0" smtClean="0"/>
              <a:t>/</a:t>
            </a:r>
          </a:p>
          <a:p>
            <a:r>
              <a:rPr lang="en-US" altLang="zh-CN" dirty="0" smtClean="0"/>
              <a:t>void ch6_7()</a:t>
            </a:r>
          </a:p>
          <a:p>
            <a:r>
              <a:rPr lang="en-US" altLang="zh-CN" dirty="0" smtClean="0"/>
              <a:t>{</a:t>
            </a:r>
          </a:p>
          <a:p>
            <a:r>
              <a:rPr lang="en-US" altLang="zh-CN" dirty="0" smtClean="0"/>
              <a:t>    </a:t>
            </a:r>
            <a:r>
              <a:rPr lang="en-US" altLang="zh-CN" dirty="0" err="1" smtClean="0"/>
              <a:t>printf</a:t>
            </a:r>
            <a:r>
              <a:rPr lang="en-US" altLang="zh-CN" dirty="0" smtClean="0"/>
              <a:t>("ch6_7(), </a:t>
            </a:r>
            <a:r>
              <a:rPr lang="zh-CN" altLang="en-US" dirty="0" smtClean="0"/>
              <a:t>字符串连接。</a:t>
            </a:r>
            <a:r>
              <a:rPr lang="en-US" altLang="zh-CN" dirty="0" smtClean="0"/>
              <a:t>\n");</a:t>
            </a:r>
          </a:p>
          <a:p>
            <a:r>
              <a:rPr lang="en-US" altLang="zh-CN" dirty="0" smtClean="0"/>
              <a:t>    char a[80],b[80];</a:t>
            </a:r>
          </a:p>
          <a:p>
            <a:r>
              <a:rPr lang="en-US" altLang="zh-CN" dirty="0" smtClean="0"/>
              <a:t>    </a:t>
            </a:r>
            <a:r>
              <a:rPr lang="en-US" altLang="zh-CN" dirty="0" err="1" smtClean="0"/>
              <a:t>int</a:t>
            </a:r>
            <a:r>
              <a:rPr lang="en-US" altLang="zh-CN" dirty="0" smtClean="0"/>
              <a:t> </a:t>
            </a:r>
            <a:r>
              <a:rPr lang="en-US" altLang="zh-CN" dirty="0" err="1" smtClean="0"/>
              <a:t>i,len</a:t>
            </a:r>
            <a:r>
              <a:rPr lang="en-US" altLang="zh-CN" dirty="0" smtClean="0"/>
              <a:t>;</a:t>
            </a:r>
          </a:p>
          <a:p>
            <a:r>
              <a:rPr lang="en-US" altLang="zh-CN" dirty="0" smtClean="0"/>
              <a:t>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a:\n");</a:t>
            </a:r>
          </a:p>
          <a:p>
            <a:r>
              <a:rPr lang="en-US" altLang="zh-CN" dirty="0" smtClean="0"/>
              <a:t>    gets(a);</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b:\n");</a:t>
            </a:r>
          </a:p>
          <a:p>
            <a:r>
              <a:rPr lang="en-US" altLang="zh-CN" dirty="0" smtClean="0"/>
              <a:t>    gets(b);</a:t>
            </a:r>
          </a:p>
          <a:p>
            <a:r>
              <a:rPr lang="en-US" altLang="zh-CN" dirty="0" smtClean="0"/>
              <a:t>    </a:t>
            </a:r>
          </a:p>
          <a:p>
            <a:r>
              <a:rPr lang="en-US" altLang="zh-CN" dirty="0" smtClean="0"/>
              <a:t>    // </a:t>
            </a:r>
            <a:r>
              <a:rPr lang="zh-CN" altLang="en-US" dirty="0" smtClean="0"/>
              <a:t>求</a:t>
            </a:r>
            <a:r>
              <a:rPr lang="en-US" altLang="zh-CN" dirty="0" smtClean="0"/>
              <a:t>a</a:t>
            </a:r>
            <a:r>
              <a:rPr lang="zh-CN" altLang="en-US" dirty="0" smtClean="0"/>
              <a:t>的长度，不用库函数</a:t>
            </a:r>
            <a:r>
              <a:rPr lang="en-US" altLang="zh-CN" dirty="0" err="1" smtClean="0"/>
              <a:t>strlen</a:t>
            </a:r>
            <a:endParaRPr lang="en-US" altLang="zh-CN" dirty="0" smtClean="0"/>
          </a:p>
          <a:p>
            <a:r>
              <a:rPr lang="en-US" altLang="zh-CN" dirty="0" smtClean="0"/>
              <a:t>    </a:t>
            </a:r>
            <a:r>
              <a:rPr lang="en-US" altLang="zh-CN" dirty="0" err="1" smtClean="0"/>
              <a:t>len</a:t>
            </a:r>
            <a:r>
              <a:rPr lang="en-US" altLang="zh-CN" dirty="0" smtClean="0"/>
              <a:t> = 0; </a:t>
            </a:r>
          </a:p>
          <a:p>
            <a:r>
              <a:rPr lang="en-US" altLang="zh-CN" dirty="0" smtClean="0"/>
              <a:t>    while(a[</a:t>
            </a:r>
            <a:r>
              <a:rPr lang="en-US" altLang="zh-CN" dirty="0" err="1" smtClean="0"/>
              <a:t>len</a:t>
            </a:r>
            <a:r>
              <a:rPr lang="en-US" altLang="zh-CN" dirty="0" smtClean="0"/>
              <a:t>] != '\0') </a:t>
            </a:r>
            <a:r>
              <a:rPr lang="en-US" altLang="zh-CN" dirty="0" err="1" smtClean="0"/>
              <a:t>len</a:t>
            </a:r>
            <a:r>
              <a:rPr lang="en-US" altLang="zh-CN" dirty="0" smtClean="0"/>
              <a:t>++; </a:t>
            </a:r>
          </a:p>
          <a:p>
            <a:r>
              <a:rPr lang="en-US" altLang="zh-CN" dirty="0" smtClean="0"/>
              <a:t>    </a:t>
            </a:r>
          </a:p>
          <a:p>
            <a:r>
              <a:rPr lang="en-US" altLang="zh-CN" dirty="0" smtClean="0"/>
              <a:t>    // </a:t>
            </a:r>
            <a:r>
              <a:rPr lang="zh-CN" altLang="en-US" dirty="0" smtClean="0"/>
              <a:t>在</a:t>
            </a:r>
            <a:r>
              <a:rPr lang="en-US" altLang="zh-CN" dirty="0" smtClean="0"/>
              <a:t>a</a:t>
            </a:r>
            <a:r>
              <a:rPr lang="zh-CN" altLang="en-US" dirty="0" smtClean="0"/>
              <a:t>的末尾连接</a:t>
            </a:r>
            <a:r>
              <a:rPr lang="en-US" altLang="zh-CN" dirty="0" smtClean="0"/>
              <a:t>a</a:t>
            </a:r>
            <a:r>
              <a:rPr lang="zh-CN" altLang="en-US" dirty="0" smtClean="0"/>
              <a:t>的前</a:t>
            </a:r>
            <a:r>
              <a:rPr lang="en-US" altLang="zh-CN" dirty="0" smtClean="0"/>
              <a:t>5</a:t>
            </a:r>
            <a:r>
              <a:rPr lang="zh-CN" altLang="en-US" dirty="0" smtClean="0"/>
              <a:t>个字符。 </a:t>
            </a:r>
          </a:p>
          <a:p>
            <a:r>
              <a:rPr lang="zh-CN" altLang="en-US" dirty="0" smtClean="0"/>
              <a:t>    </a:t>
            </a:r>
            <a:r>
              <a:rPr lang="en-US" altLang="zh-CN" dirty="0" smtClean="0"/>
              <a:t>i = 0;</a:t>
            </a:r>
          </a:p>
          <a:p>
            <a:r>
              <a:rPr lang="en-US" altLang="zh-CN" dirty="0" smtClean="0"/>
              <a:t>    while(b[i] != '\0') {</a:t>
            </a:r>
          </a:p>
          <a:p>
            <a:r>
              <a:rPr lang="en-US" altLang="zh-CN" dirty="0" smtClean="0"/>
              <a:t>       if (i &gt; 4) break; // </a:t>
            </a:r>
            <a:r>
              <a:rPr lang="zh-CN" altLang="en-US" dirty="0" smtClean="0"/>
              <a:t>仅连接</a:t>
            </a:r>
            <a:r>
              <a:rPr lang="en-US" altLang="zh-CN" dirty="0" smtClean="0"/>
              <a:t>b</a:t>
            </a:r>
            <a:r>
              <a:rPr lang="zh-CN" altLang="en-US" dirty="0" smtClean="0"/>
              <a:t>的前</a:t>
            </a:r>
            <a:r>
              <a:rPr lang="en-US" altLang="zh-CN" dirty="0" smtClean="0"/>
              <a:t>5</a:t>
            </a:r>
            <a:r>
              <a:rPr lang="zh-CN" altLang="en-US" dirty="0" smtClean="0"/>
              <a:t>个字符</a:t>
            </a:r>
          </a:p>
          <a:p>
            <a:r>
              <a:rPr lang="zh-CN" altLang="en-US" dirty="0" smtClean="0"/>
              <a:t>       </a:t>
            </a:r>
            <a:r>
              <a:rPr lang="en-US" altLang="zh-CN" dirty="0" smtClean="0"/>
              <a:t>a[</a:t>
            </a:r>
            <a:r>
              <a:rPr lang="en-US" altLang="zh-CN" dirty="0" err="1" smtClean="0"/>
              <a:t>len+i</a:t>
            </a:r>
            <a:r>
              <a:rPr lang="en-US" altLang="zh-CN" dirty="0" smtClean="0"/>
              <a:t>]=b[i];</a:t>
            </a:r>
          </a:p>
          <a:p>
            <a:r>
              <a:rPr lang="en-US" altLang="zh-CN" dirty="0" smtClean="0"/>
              <a:t>       i++; </a:t>
            </a:r>
          </a:p>
          <a:p>
            <a:r>
              <a:rPr lang="en-US" altLang="zh-CN" dirty="0" smtClean="0"/>
              <a:t>    }</a:t>
            </a:r>
          </a:p>
          <a:p>
            <a:r>
              <a:rPr lang="en-US" altLang="zh-CN" dirty="0" smtClean="0"/>
              <a:t>    a[</a:t>
            </a:r>
            <a:r>
              <a:rPr lang="en-US" altLang="zh-CN" dirty="0" err="1" smtClean="0"/>
              <a:t>len+i</a:t>
            </a:r>
            <a:r>
              <a:rPr lang="en-US" altLang="zh-CN" dirty="0" smtClean="0"/>
              <a:t>] = '\0'; // a</a:t>
            </a:r>
            <a:r>
              <a:rPr lang="zh-CN" altLang="en-US" dirty="0" smtClean="0"/>
              <a:t>的末尾一定是</a:t>
            </a:r>
            <a:r>
              <a:rPr lang="en-US" altLang="zh-CN" dirty="0" smtClean="0"/>
              <a:t>'\0' </a:t>
            </a:r>
          </a:p>
          <a:p>
            <a:r>
              <a:rPr lang="en-US" altLang="zh-CN" dirty="0" smtClean="0"/>
              <a:t>    </a:t>
            </a:r>
          </a:p>
          <a:p>
            <a:r>
              <a:rPr lang="en-US" altLang="zh-CN" dirty="0" smtClean="0"/>
              <a:t>    // </a:t>
            </a:r>
            <a:r>
              <a:rPr lang="zh-CN" altLang="en-US" dirty="0" smtClean="0"/>
              <a:t>输出</a:t>
            </a:r>
            <a:r>
              <a:rPr lang="en-US" altLang="zh-CN" dirty="0" smtClean="0"/>
              <a:t>a</a:t>
            </a:r>
            <a:r>
              <a:rPr lang="zh-CN" altLang="en-US" dirty="0" smtClean="0"/>
              <a:t>，验证 </a:t>
            </a:r>
          </a:p>
          <a:p>
            <a:r>
              <a:rPr lang="zh-CN" altLang="en-US" dirty="0" smtClean="0"/>
              <a:t>    </a:t>
            </a:r>
            <a:r>
              <a:rPr lang="en-US" altLang="zh-CN" dirty="0" smtClean="0"/>
              <a:t>puts("</a:t>
            </a:r>
            <a:r>
              <a:rPr lang="zh-CN" altLang="en-US" dirty="0" smtClean="0"/>
              <a:t>连接后的</a:t>
            </a:r>
            <a:r>
              <a:rPr lang="en-US" altLang="zh-CN" dirty="0" smtClean="0"/>
              <a:t>a:");</a:t>
            </a:r>
          </a:p>
          <a:p>
            <a:r>
              <a:rPr lang="en-US" altLang="zh-CN" dirty="0" smtClean="0"/>
              <a:t>    puts(a);  </a:t>
            </a:r>
          </a:p>
          <a:p>
            <a:r>
              <a:rPr lang="en-US" altLang="zh-CN" dirty="0" smtClean="0"/>
              <a:t>} </a:t>
            </a:r>
          </a:p>
          <a:p>
            <a:endParaRPr lang="en-US" altLang="zh-CN" dirty="0" smtClean="0"/>
          </a:p>
          <a:p>
            <a:r>
              <a:rPr lang="en-US" altLang="zh-CN" dirty="0" smtClean="0"/>
              <a:t>/****************************</a:t>
            </a:r>
          </a:p>
          <a:p>
            <a:r>
              <a:rPr lang="en-US" altLang="zh-CN" dirty="0" smtClean="0"/>
              <a:t> * </a:t>
            </a:r>
            <a:r>
              <a:rPr lang="zh-CN" altLang="en-US" dirty="0" smtClean="0"/>
              <a:t>用于字符串比较的冒泡排序函数</a:t>
            </a:r>
          </a:p>
          <a:p>
            <a:r>
              <a:rPr lang="zh-CN" altLang="en-US" dirty="0" smtClean="0"/>
              <a:t> * 参数</a:t>
            </a:r>
            <a:r>
              <a:rPr lang="en-US" altLang="zh-CN" dirty="0" smtClean="0"/>
              <a:t>,n</a:t>
            </a:r>
            <a:r>
              <a:rPr lang="zh-CN" altLang="en-US" dirty="0" smtClean="0"/>
              <a:t>个字符串 </a:t>
            </a:r>
          </a:p>
          <a:p>
            <a:r>
              <a:rPr lang="zh-CN" altLang="en-US" dirty="0" smtClean="0"/>
              <a:t> ****************************</a:t>
            </a:r>
            <a:r>
              <a:rPr lang="en-US" altLang="zh-CN" dirty="0" smtClean="0"/>
              <a:t>/ </a:t>
            </a:r>
          </a:p>
          <a:p>
            <a:r>
              <a:rPr lang="en-US" altLang="zh-CN" dirty="0" smtClean="0"/>
              <a:t>void </a:t>
            </a:r>
            <a:r>
              <a:rPr lang="en-US" altLang="zh-CN" dirty="0" err="1" smtClean="0"/>
              <a:t>string_order</a:t>
            </a:r>
            <a:r>
              <a:rPr lang="en-US" altLang="zh-CN" dirty="0" smtClean="0"/>
              <a:t>(char s[][80],</a:t>
            </a:r>
            <a:r>
              <a:rPr lang="en-US" altLang="zh-CN" dirty="0" err="1" smtClean="0"/>
              <a:t>int</a:t>
            </a:r>
            <a:r>
              <a:rPr lang="en-US" altLang="zh-CN" dirty="0" smtClean="0"/>
              <a:t> n)</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i,j</a:t>
            </a:r>
            <a:r>
              <a:rPr lang="en-US" altLang="zh-CN" dirty="0" smtClean="0"/>
              <a:t>;</a:t>
            </a:r>
          </a:p>
          <a:p>
            <a:r>
              <a:rPr lang="en-US" altLang="zh-CN" dirty="0" smtClean="0"/>
              <a:t>    char t[80];  </a:t>
            </a:r>
          </a:p>
          <a:p>
            <a:r>
              <a:rPr lang="en-US" altLang="zh-CN" dirty="0" smtClean="0"/>
              <a:t>	</a:t>
            </a:r>
            <a:r>
              <a:rPr lang="en-US" altLang="zh-CN" dirty="0" err="1" smtClean="0"/>
              <a:t>int</a:t>
            </a:r>
            <a:r>
              <a:rPr lang="en-US" altLang="zh-CN" dirty="0" smtClean="0"/>
              <a:t> flag=0; // 0:</a:t>
            </a:r>
            <a:r>
              <a:rPr lang="zh-CN" altLang="en-US" dirty="0" smtClean="0"/>
              <a:t>需要继续下一趟比较，</a:t>
            </a:r>
            <a:r>
              <a:rPr lang="en-US" altLang="zh-CN" dirty="0" smtClean="0"/>
              <a:t>1</a:t>
            </a:r>
            <a:r>
              <a:rPr lang="zh-CN" altLang="en-US" dirty="0" smtClean="0"/>
              <a:t>：不需下一趟比较</a:t>
            </a:r>
          </a:p>
          <a:p>
            <a:endParaRPr lang="zh-CN" altLang="en-US" dirty="0" smtClean="0"/>
          </a:p>
          <a:p>
            <a:r>
              <a:rPr lang="zh-CN" altLang="en-US" dirty="0" smtClean="0"/>
              <a:t>	</a:t>
            </a:r>
            <a:r>
              <a:rPr lang="en-US" altLang="zh-CN" dirty="0" smtClean="0"/>
              <a:t>for (j=1;j&lt;=n-1;j++){   // N-1</a:t>
            </a:r>
            <a:r>
              <a:rPr lang="zh-CN" altLang="en-US" dirty="0" smtClean="0"/>
              <a:t>趟排序 </a:t>
            </a:r>
          </a:p>
          <a:p>
            <a:r>
              <a:rPr lang="zh-CN" altLang="en-US" dirty="0" smtClean="0"/>
              <a:t>		</a:t>
            </a:r>
            <a:r>
              <a:rPr lang="en-US" altLang="zh-CN" dirty="0" smtClean="0"/>
              <a:t>// </a:t>
            </a:r>
            <a:r>
              <a:rPr lang="en-US" altLang="zh-CN" dirty="0" err="1" smtClean="0"/>
              <a:t>printf</a:t>
            </a:r>
            <a:r>
              <a:rPr lang="en-US" altLang="zh-CN" dirty="0" smtClean="0"/>
              <a:t>("No. j=%d\</a:t>
            </a:r>
            <a:r>
              <a:rPr lang="en-US" altLang="zh-CN" dirty="0" err="1" smtClean="0"/>
              <a:t>n",j</a:t>
            </a:r>
            <a:r>
              <a:rPr lang="en-US" altLang="zh-CN" dirty="0" smtClean="0"/>
              <a:t>);</a:t>
            </a:r>
          </a:p>
          <a:p>
            <a:r>
              <a:rPr lang="en-US" altLang="zh-CN" dirty="0" smtClean="0"/>
              <a:t>		flag = 1;</a:t>
            </a:r>
          </a:p>
          <a:p>
            <a:r>
              <a:rPr lang="en-US" altLang="zh-CN" dirty="0" smtClean="0"/>
              <a:t>		for (i=0;i&lt;</a:t>
            </a:r>
            <a:r>
              <a:rPr lang="en-US" altLang="zh-CN" dirty="0" err="1" smtClean="0"/>
              <a:t>n-j;i</a:t>
            </a:r>
            <a:r>
              <a:rPr lang="en-US" altLang="zh-CN" dirty="0" smtClean="0"/>
              <a:t>++) {  // </a:t>
            </a:r>
            <a:r>
              <a:rPr lang="zh-CN" altLang="en-US" dirty="0" smtClean="0"/>
              <a:t>相邻元素两两比较 </a:t>
            </a:r>
          </a:p>
          <a:p>
            <a:r>
              <a:rPr lang="zh-CN" altLang="en-US" dirty="0" smtClean="0"/>
              <a:t>			</a:t>
            </a:r>
            <a:r>
              <a:rPr lang="en-US" altLang="zh-CN" dirty="0" smtClean="0"/>
              <a:t>if (</a:t>
            </a:r>
            <a:r>
              <a:rPr lang="en-US" altLang="zh-CN" dirty="0" err="1" smtClean="0"/>
              <a:t>strcmp</a:t>
            </a:r>
            <a:r>
              <a:rPr lang="en-US" altLang="zh-CN" dirty="0" smtClean="0"/>
              <a:t>(s[i],s[i+1]) &gt; 0){    // </a:t>
            </a:r>
            <a:r>
              <a:rPr lang="zh-CN" altLang="en-US" dirty="0" smtClean="0"/>
              <a:t>由小到大排序 </a:t>
            </a:r>
          </a:p>
          <a:p>
            <a:r>
              <a:rPr lang="zh-CN" altLang="en-US" dirty="0" smtClean="0"/>
              <a:t>			</a:t>
            </a:r>
            <a:r>
              <a:rPr lang="en-US" altLang="zh-CN" dirty="0" smtClean="0"/>
              <a:t>//if (</a:t>
            </a:r>
            <a:r>
              <a:rPr lang="en-US" altLang="zh-CN" dirty="0" err="1" smtClean="0"/>
              <a:t>strcmp</a:t>
            </a:r>
            <a:r>
              <a:rPr lang="en-US" altLang="zh-CN" dirty="0" smtClean="0"/>
              <a:t>(s[i],s[i+1]) &lt; 0){  // </a:t>
            </a:r>
            <a:r>
              <a:rPr lang="zh-CN" altLang="en-US" dirty="0" smtClean="0"/>
              <a:t>由大到小排序 </a:t>
            </a:r>
          </a:p>
          <a:p>
            <a:r>
              <a:rPr lang="zh-CN" altLang="en-US" dirty="0" smtClean="0"/>
              <a:t>				</a:t>
            </a:r>
            <a:r>
              <a:rPr lang="en-US" altLang="zh-CN" dirty="0" err="1" smtClean="0"/>
              <a:t>strcpy</a:t>
            </a:r>
            <a:r>
              <a:rPr lang="en-US" altLang="zh-CN" dirty="0" smtClean="0"/>
              <a:t>(</a:t>
            </a:r>
            <a:r>
              <a:rPr lang="en-US" altLang="zh-CN" dirty="0" err="1" smtClean="0"/>
              <a:t>t,s</a:t>
            </a:r>
            <a:r>
              <a:rPr lang="en-US" altLang="zh-CN" dirty="0" smtClean="0"/>
              <a:t>[i]);</a:t>
            </a:r>
          </a:p>
          <a:p>
            <a:r>
              <a:rPr lang="en-US" altLang="zh-CN" dirty="0" smtClean="0"/>
              <a:t>				</a:t>
            </a:r>
            <a:r>
              <a:rPr lang="en-US" altLang="zh-CN" dirty="0" err="1" smtClean="0"/>
              <a:t>strcpy</a:t>
            </a:r>
            <a:r>
              <a:rPr lang="en-US" altLang="zh-CN" dirty="0" smtClean="0"/>
              <a:t>(s[i],s[i+1]);</a:t>
            </a:r>
          </a:p>
          <a:p>
            <a:r>
              <a:rPr lang="en-US" altLang="zh-CN" dirty="0" smtClean="0"/>
              <a:t>				</a:t>
            </a:r>
            <a:r>
              <a:rPr lang="en-US" altLang="zh-CN" dirty="0" err="1" smtClean="0"/>
              <a:t>strcpy</a:t>
            </a:r>
            <a:r>
              <a:rPr lang="en-US" altLang="zh-CN" dirty="0" smtClean="0"/>
              <a:t>(s[i+1],t);</a:t>
            </a:r>
          </a:p>
          <a:p>
            <a:r>
              <a:rPr lang="en-US" altLang="zh-CN" dirty="0" smtClean="0"/>
              <a:t>				flag = 0;</a:t>
            </a:r>
          </a:p>
          <a:p>
            <a:r>
              <a:rPr lang="en-US" altLang="zh-CN" dirty="0" smtClean="0"/>
              <a:t>			}</a:t>
            </a:r>
          </a:p>
          <a:p>
            <a:r>
              <a:rPr lang="en-US" altLang="zh-CN" dirty="0" smtClean="0"/>
              <a:t>		}</a:t>
            </a:r>
          </a:p>
          <a:p>
            <a:r>
              <a:rPr lang="en-US" altLang="zh-CN" dirty="0" smtClean="0"/>
              <a:t>        </a:t>
            </a:r>
          </a:p>
          <a:p>
            <a:r>
              <a:rPr lang="en-US" altLang="zh-CN" dirty="0" smtClean="0"/>
              <a:t>        // </a:t>
            </a:r>
            <a:r>
              <a:rPr lang="zh-CN" altLang="en-US" dirty="0" smtClean="0"/>
              <a:t>本趟排序输出 </a:t>
            </a:r>
          </a:p>
          <a:p>
            <a:r>
              <a:rPr lang="zh-CN" altLang="en-US" dirty="0" smtClean="0"/>
              <a:t>		</a:t>
            </a:r>
            <a:r>
              <a:rPr lang="en-US" altLang="zh-CN" dirty="0" smtClean="0"/>
              <a:t>//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a:t>
            </a:r>
          </a:p>
          <a:p>
            <a:endParaRPr lang="en-US" altLang="zh-CN" dirty="0" smtClean="0"/>
          </a:p>
          <a:p>
            <a:r>
              <a:rPr lang="en-US" altLang="zh-CN" dirty="0" smtClean="0"/>
              <a:t>		if (flag == 1) { </a:t>
            </a:r>
            <a:r>
              <a:rPr lang="en-US" altLang="zh-CN" dirty="0" err="1" smtClean="0"/>
              <a:t>printf</a:t>
            </a:r>
            <a:r>
              <a:rPr lang="en-US" altLang="zh-CN" dirty="0" smtClean="0"/>
              <a:t>("</a:t>
            </a:r>
            <a:r>
              <a:rPr lang="zh-CN" altLang="en-US" dirty="0" smtClean="0"/>
              <a:t>不需下一趟比较了</a:t>
            </a:r>
            <a:r>
              <a:rPr lang="en-US" altLang="zh-CN" dirty="0" smtClean="0"/>
              <a:t>!!\n"); break;  } // </a:t>
            </a:r>
            <a:r>
              <a:rPr lang="zh-CN" altLang="en-US" dirty="0" smtClean="0"/>
              <a:t>不需下一趟比较了 </a:t>
            </a:r>
          </a:p>
          <a:p>
            <a:r>
              <a:rPr lang="zh-CN" altLang="en-US" dirty="0" smtClean="0"/>
              <a:t>	</a:t>
            </a:r>
            <a:r>
              <a:rPr lang="en-US" altLang="zh-CN" dirty="0" smtClean="0"/>
              <a:t>}</a:t>
            </a:r>
          </a:p>
          <a:p>
            <a:r>
              <a:rPr lang="en-US" altLang="zh-CN" dirty="0" smtClean="0"/>
              <a:t>	</a:t>
            </a:r>
          </a:p>
          <a:p>
            <a:r>
              <a:rPr lang="en-US" altLang="zh-CN" dirty="0" smtClean="0"/>
              <a:t>	// </a:t>
            </a:r>
            <a:r>
              <a:rPr lang="en-US" altLang="zh-CN" dirty="0" err="1" smtClean="0"/>
              <a:t>printf</a:t>
            </a:r>
            <a:r>
              <a:rPr lang="en-US" altLang="zh-CN" dirty="0" smtClean="0"/>
              <a:t>("</a:t>
            </a:r>
            <a:r>
              <a:rPr lang="zh-CN" altLang="en-US" dirty="0" smtClean="0"/>
              <a:t>排序后：</a:t>
            </a:r>
            <a:r>
              <a:rPr lang="en-US" altLang="zh-CN" dirty="0" smtClean="0"/>
              <a:t>\n");</a:t>
            </a:r>
          </a:p>
          <a:p>
            <a:r>
              <a:rPr lang="en-US" altLang="zh-CN" dirty="0" smtClean="0"/>
              <a:t>	// for (i=0;i&lt;</a:t>
            </a:r>
            <a:r>
              <a:rPr lang="en-US" altLang="zh-CN" dirty="0" err="1" smtClean="0"/>
              <a:t>n;i</a:t>
            </a:r>
            <a:r>
              <a:rPr lang="en-US" altLang="zh-CN" dirty="0" smtClean="0"/>
              <a:t>++) { </a:t>
            </a:r>
            <a:r>
              <a:rPr lang="en-US" altLang="zh-CN" dirty="0" err="1" smtClean="0"/>
              <a:t>printf</a:t>
            </a:r>
            <a:r>
              <a:rPr lang="en-US" altLang="zh-CN" dirty="0" smtClean="0"/>
              <a:t>("%s\</a:t>
            </a:r>
            <a:r>
              <a:rPr lang="en-US" altLang="zh-CN" dirty="0" err="1" smtClean="0"/>
              <a:t>n",s</a:t>
            </a:r>
            <a:r>
              <a:rPr lang="en-US" altLang="zh-CN" dirty="0" smtClean="0"/>
              <a:t>[i]); }	</a:t>
            </a:r>
          </a:p>
          <a:p>
            <a:r>
              <a:rPr lang="en-US" altLang="zh-CN" dirty="0" smtClean="0"/>
              <a:t>} </a:t>
            </a:r>
          </a:p>
          <a:p>
            <a:endParaRPr lang="en-US" altLang="zh-CN" dirty="0" smtClean="0"/>
          </a:p>
          <a:p>
            <a:r>
              <a:rPr lang="en-US" altLang="zh-CN" dirty="0" smtClean="0"/>
              <a:t>/********************************************************</a:t>
            </a:r>
          </a:p>
          <a:p>
            <a:r>
              <a:rPr lang="en-US" altLang="zh-CN" dirty="0" smtClean="0"/>
              <a:t>* ch6,P126, 8. </a:t>
            </a:r>
            <a:r>
              <a:rPr lang="zh-CN" altLang="en-US" dirty="0" smtClean="0"/>
              <a:t>输入</a:t>
            </a:r>
            <a:r>
              <a:rPr lang="en-US" altLang="zh-CN" dirty="0" smtClean="0"/>
              <a:t>n</a:t>
            </a:r>
            <a:r>
              <a:rPr lang="zh-CN" altLang="en-US" dirty="0" smtClean="0"/>
              <a:t>个字符串，将它们按字母大小的顺序排列并输出。</a:t>
            </a:r>
          </a:p>
          <a:p>
            <a:r>
              <a:rPr lang="zh-CN" altLang="en-US" dirty="0" smtClean="0"/>
              <a:t>* 分析：二维数组存储</a:t>
            </a:r>
            <a:r>
              <a:rPr lang="en-US" altLang="zh-CN" dirty="0" smtClean="0"/>
              <a:t>n</a:t>
            </a:r>
            <a:r>
              <a:rPr lang="zh-CN" altLang="en-US" dirty="0" smtClean="0"/>
              <a:t>个字符串，使用冒泡排序方法进行排序。 </a:t>
            </a:r>
          </a:p>
          <a:p>
            <a:r>
              <a:rPr lang="zh-CN" altLang="en-US" dirty="0" smtClean="0"/>
              <a:t>*********************************************************</a:t>
            </a:r>
            <a:r>
              <a:rPr lang="en-US" altLang="zh-CN" dirty="0" smtClean="0"/>
              <a:t>/</a:t>
            </a:r>
          </a:p>
          <a:p>
            <a:r>
              <a:rPr lang="en-US" altLang="zh-CN" dirty="0" smtClean="0"/>
              <a:t>void ch6_8()</a:t>
            </a:r>
          </a:p>
          <a:p>
            <a:r>
              <a:rPr lang="en-US" altLang="zh-CN" dirty="0" smtClean="0"/>
              <a:t>{</a:t>
            </a:r>
          </a:p>
          <a:p>
            <a:r>
              <a:rPr lang="en-US" altLang="zh-CN" dirty="0" smtClean="0"/>
              <a:t>    </a:t>
            </a:r>
            <a:r>
              <a:rPr lang="en-US" altLang="zh-CN" dirty="0" err="1" smtClean="0"/>
              <a:t>printf</a:t>
            </a:r>
            <a:r>
              <a:rPr lang="en-US" altLang="zh-CN" dirty="0" smtClean="0"/>
              <a:t>("ch6_8(), 5</a:t>
            </a:r>
            <a:r>
              <a:rPr lang="zh-CN" altLang="en-US" dirty="0" smtClean="0"/>
              <a:t>个字符串排序。</a:t>
            </a:r>
            <a:r>
              <a:rPr lang="en-US" altLang="zh-CN" dirty="0" smtClean="0"/>
              <a:t>\n");</a:t>
            </a:r>
          </a:p>
          <a:p>
            <a:r>
              <a:rPr lang="en-US" altLang="zh-CN" dirty="0" smtClean="0"/>
              <a:t>    char s[5][80]; // </a:t>
            </a:r>
            <a:r>
              <a:rPr lang="zh-CN" altLang="en-US" dirty="0" smtClean="0"/>
              <a:t>以</a:t>
            </a:r>
            <a:r>
              <a:rPr lang="en-US" altLang="zh-CN" dirty="0" smtClean="0"/>
              <a:t>5</a:t>
            </a:r>
            <a:r>
              <a:rPr lang="zh-CN" altLang="en-US" dirty="0" smtClean="0"/>
              <a:t>个字符串为例</a:t>
            </a:r>
          </a:p>
          <a:p>
            <a:r>
              <a:rPr lang="zh-CN" altLang="en-US" dirty="0" smtClean="0"/>
              <a:t>    </a:t>
            </a:r>
            <a:r>
              <a:rPr lang="en-US" altLang="zh-CN" dirty="0" err="1" smtClean="0"/>
              <a:t>int</a:t>
            </a:r>
            <a:r>
              <a:rPr lang="en-US" altLang="zh-CN" dirty="0" smtClean="0"/>
              <a:t> i;</a:t>
            </a:r>
          </a:p>
          <a:p>
            <a:r>
              <a:rPr lang="en-US" altLang="zh-CN" dirty="0" smtClean="0"/>
              <a:t>    </a:t>
            </a:r>
          </a:p>
          <a:p>
            <a:r>
              <a:rPr lang="en-US" altLang="zh-CN" dirty="0" smtClean="0"/>
              <a:t>    i = 0;</a:t>
            </a:r>
          </a:p>
          <a:p>
            <a:r>
              <a:rPr lang="en-US" altLang="zh-CN" dirty="0" smtClean="0"/>
              <a:t>    do { </a:t>
            </a:r>
          </a:p>
          <a:p>
            <a:r>
              <a:rPr lang="en-US" altLang="zh-CN" dirty="0" smtClean="0"/>
              <a:t>       </a:t>
            </a:r>
            <a:r>
              <a:rPr lang="en-US" altLang="zh-CN" dirty="0" err="1" smtClean="0"/>
              <a:t>printf</a:t>
            </a:r>
            <a:r>
              <a:rPr lang="en-US" altLang="zh-CN" dirty="0" smtClean="0"/>
              <a:t>("</a:t>
            </a:r>
            <a:r>
              <a:rPr lang="zh-CN" altLang="en-US" dirty="0" smtClean="0"/>
              <a:t>输入字符串</a:t>
            </a:r>
            <a:r>
              <a:rPr lang="en-US" altLang="zh-CN" dirty="0" smtClean="0"/>
              <a:t>[%d]\n",i+1);</a:t>
            </a:r>
          </a:p>
          <a:p>
            <a:r>
              <a:rPr lang="en-US" altLang="zh-CN" dirty="0" smtClean="0"/>
              <a:t>       gets(s[i]); </a:t>
            </a:r>
          </a:p>
          <a:p>
            <a:r>
              <a:rPr lang="en-US" altLang="zh-CN" dirty="0" smtClean="0"/>
              <a:t>    }while(i++ &lt; 4);</a:t>
            </a:r>
          </a:p>
          <a:p>
            <a:endParaRPr lang="en-US" altLang="zh-CN" dirty="0" smtClean="0"/>
          </a:p>
          <a:p>
            <a:r>
              <a:rPr lang="en-US" altLang="zh-CN" dirty="0" smtClean="0"/>
              <a:t>    </a:t>
            </a:r>
            <a:r>
              <a:rPr lang="en-US" altLang="zh-CN" dirty="0" err="1" smtClean="0"/>
              <a:t>string_order</a:t>
            </a:r>
            <a:r>
              <a:rPr lang="en-US" altLang="zh-CN" dirty="0" smtClean="0"/>
              <a:t>(s,5);</a:t>
            </a:r>
          </a:p>
          <a:p>
            <a:r>
              <a:rPr lang="en-US" altLang="zh-CN" dirty="0" smtClean="0"/>
              <a:t>    </a:t>
            </a:r>
          </a:p>
          <a:p>
            <a:r>
              <a:rPr lang="en-US" altLang="zh-CN" dirty="0" smtClean="0"/>
              <a:t>    puts("</a:t>
            </a:r>
            <a:r>
              <a:rPr lang="zh-CN" altLang="en-US" dirty="0" smtClean="0"/>
              <a:t>排序后：</a:t>
            </a:r>
            <a:r>
              <a:rPr lang="en-US" altLang="zh-CN" dirty="0" smtClean="0"/>
              <a:t>");    </a:t>
            </a:r>
          </a:p>
          <a:p>
            <a:r>
              <a:rPr lang="en-US" altLang="zh-CN" dirty="0" smtClean="0"/>
              <a:t>    i = 0;</a:t>
            </a:r>
          </a:p>
          <a:p>
            <a:r>
              <a:rPr lang="en-US" altLang="zh-CN" dirty="0" smtClean="0"/>
              <a:t>    do { </a:t>
            </a:r>
          </a:p>
          <a:p>
            <a:r>
              <a:rPr lang="en-US" altLang="zh-CN" dirty="0" smtClean="0"/>
              <a:t>       puts(s[i]); </a:t>
            </a:r>
          </a:p>
          <a:p>
            <a:r>
              <a:rPr lang="en-US" altLang="zh-CN" dirty="0" smtClean="0"/>
              <a:t>    }while(i++ &lt; 4);</a:t>
            </a:r>
          </a:p>
          <a:p>
            <a:r>
              <a:rPr lang="en-US" altLang="zh-CN" dirty="0" smtClean="0"/>
              <a:t>}</a:t>
            </a:r>
          </a:p>
          <a:p>
            <a:endParaRPr lang="en-US" altLang="zh-CN" dirty="0" smtClean="0"/>
          </a:p>
          <a:p>
            <a:r>
              <a:rPr lang="en-US" altLang="zh-CN" dirty="0" smtClean="0"/>
              <a:t>/********************************************************</a:t>
            </a:r>
          </a:p>
          <a:p>
            <a:r>
              <a:rPr lang="en-US" altLang="zh-CN" dirty="0" smtClean="0"/>
              <a:t>* ch6,P126, 9. </a:t>
            </a:r>
            <a:r>
              <a:rPr lang="zh-CN" altLang="en-US" dirty="0" smtClean="0"/>
              <a:t>输入一段正文，并统计其中的某个单词出现的次数。</a:t>
            </a:r>
          </a:p>
          <a:p>
            <a:r>
              <a:rPr lang="zh-CN" altLang="en-US" dirty="0" smtClean="0"/>
              <a:t>* 分析：以空格分割单词，计为当前单词</a:t>
            </a:r>
            <a:r>
              <a:rPr lang="en-US" altLang="zh-CN" dirty="0" err="1" smtClean="0"/>
              <a:t>nowStr</a:t>
            </a:r>
            <a:r>
              <a:rPr lang="zh-CN" altLang="en-US" dirty="0" smtClean="0"/>
              <a:t>，</a:t>
            </a:r>
            <a:r>
              <a:rPr lang="en-US" altLang="zh-CN" dirty="0" smtClean="0"/>
              <a:t>flag</a:t>
            </a:r>
            <a:r>
              <a:rPr lang="zh-CN" altLang="en-US" dirty="0" smtClean="0"/>
              <a:t>：表示有无</a:t>
            </a:r>
            <a:r>
              <a:rPr lang="en-US" altLang="zh-CN" dirty="0" err="1" smtClean="0"/>
              <a:t>nowStr</a:t>
            </a:r>
            <a:r>
              <a:rPr lang="zh-CN" altLang="en-US" dirty="0" smtClean="0"/>
              <a:t>；统计单词</a:t>
            </a:r>
            <a:r>
              <a:rPr lang="en-US" altLang="zh-CN" dirty="0" smtClean="0"/>
              <a:t>: </a:t>
            </a:r>
            <a:r>
              <a:rPr lang="en-US" altLang="zh-CN" dirty="0" err="1" smtClean="0"/>
              <a:t>countStr</a:t>
            </a:r>
            <a:r>
              <a:rPr lang="en-US" altLang="zh-CN" dirty="0" smtClean="0"/>
              <a:t> </a:t>
            </a:r>
          </a:p>
          <a:p>
            <a:r>
              <a:rPr lang="en-US" altLang="zh-CN" dirty="0" smtClean="0"/>
              <a:t>*       </a:t>
            </a:r>
            <a:r>
              <a:rPr lang="zh-CN" altLang="en-US" dirty="0" smtClean="0"/>
              <a:t>遍历正文： </a:t>
            </a:r>
          </a:p>
          <a:p>
            <a:r>
              <a:rPr lang="zh-CN" altLang="en-US" dirty="0" smtClean="0"/>
              <a:t>            遇到空格，根据</a:t>
            </a:r>
            <a:r>
              <a:rPr lang="en-US" altLang="zh-CN" dirty="0" smtClean="0"/>
              <a:t>flag</a:t>
            </a:r>
            <a:r>
              <a:rPr lang="zh-CN" altLang="en-US" dirty="0" smtClean="0"/>
              <a:t>判断有无</a:t>
            </a:r>
            <a:r>
              <a:rPr lang="en-US" altLang="zh-CN" dirty="0" err="1" smtClean="0"/>
              <a:t>nowStr</a:t>
            </a:r>
            <a:r>
              <a:rPr lang="en-US" altLang="zh-CN" dirty="0" smtClean="0"/>
              <a:t>,</a:t>
            </a:r>
            <a:r>
              <a:rPr lang="zh-CN" altLang="en-US" dirty="0" smtClean="0"/>
              <a:t>如果有，</a:t>
            </a:r>
            <a:r>
              <a:rPr lang="en-US" altLang="zh-CN" dirty="0" err="1" smtClean="0"/>
              <a:t>nowStr</a:t>
            </a:r>
            <a:r>
              <a:rPr lang="zh-CN" altLang="en-US" dirty="0" smtClean="0"/>
              <a:t>末尾置</a:t>
            </a:r>
            <a:r>
              <a:rPr lang="en-US" altLang="zh-CN" dirty="0" smtClean="0"/>
              <a:t>'\0'; </a:t>
            </a:r>
            <a:r>
              <a:rPr lang="zh-CN" altLang="en-US" dirty="0" smtClean="0"/>
              <a:t>比较，计数</a:t>
            </a:r>
            <a:r>
              <a:rPr lang="en-US" altLang="zh-CN" dirty="0" err="1" smtClean="0"/>
              <a:t>countStr</a:t>
            </a:r>
            <a:r>
              <a:rPr lang="zh-CN" altLang="en-US" dirty="0" smtClean="0"/>
              <a:t>。</a:t>
            </a:r>
            <a:r>
              <a:rPr lang="en-US" altLang="zh-CN" dirty="0" smtClean="0"/>
              <a:t>flag=0; </a:t>
            </a:r>
            <a:r>
              <a:rPr lang="en-US" altLang="zh-CN" dirty="0" err="1" smtClean="0"/>
              <a:t>nowStr</a:t>
            </a:r>
            <a:r>
              <a:rPr lang="zh-CN" altLang="en-US" dirty="0" smtClean="0"/>
              <a:t>下标置</a:t>
            </a:r>
            <a:r>
              <a:rPr lang="en-US" altLang="zh-CN" dirty="0" smtClean="0"/>
              <a:t>0 </a:t>
            </a:r>
          </a:p>
          <a:p>
            <a:r>
              <a:rPr lang="en-US" altLang="zh-CN" dirty="0" smtClean="0"/>
              <a:t>            </a:t>
            </a:r>
            <a:r>
              <a:rPr lang="zh-CN" altLang="en-US" dirty="0" smtClean="0"/>
              <a:t>未遇到空格，</a:t>
            </a:r>
            <a:r>
              <a:rPr lang="en-US" altLang="zh-CN" dirty="0" smtClean="0"/>
              <a:t>flag=1,</a:t>
            </a:r>
            <a:r>
              <a:rPr lang="zh-CN" altLang="en-US" dirty="0" smtClean="0"/>
              <a:t>记录</a:t>
            </a:r>
            <a:r>
              <a:rPr lang="en-US" altLang="zh-CN" dirty="0" err="1" smtClean="0"/>
              <a:t>nowStr</a:t>
            </a:r>
            <a:r>
              <a:rPr lang="zh-CN" altLang="en-US" dirty="0" smtClean="0"/>
              <a:t>中的字符            </a:t>
            </a:r>
          </a:p>
          <a:p>
            <a:r>
              <a:rPr lang="zh-CN" altLang="en-US" dirty="0" smtClean="0"/>
              <a:t>*********************************************************</a:t>
            </a:r>
            <a:r>
              <a:rPr lang="en-US" altLang="zh-CN" dirty="0" smtClean="0"/>
              <a:t>/</a:t>
            </a:r>
          </a:p>
          <a:p>
            <a:r>
              <a:rPr lang="en-US" altLang="zh-CN" dirty="0" smtClean="0"/>
              <a:t>void ch6_9()</a:t>
            </a:r>
          </a:p>
          <a:p>
            <a:r>
              <a:rPr lang="en-US" altLang="zh-CN" dirty="0" smtClean="0"/>
              <a:t>{</a:t>
            </a:r>
          </a:p>
          <a:p>
            <a:r>
              <a:rPr lang="en-US" altLang="zh-CN" dirty="0" smtClean="0"/>
              <a:t>    </a:t>
            </a:r>
            <a:r>
              <a:rPr lang="en-US" altLang="zh-CN" dirty="0" err="1" smtClean="0"/>
              <a:t>printf</a:t>
            </a:r>
            <a:r>
              <a:rPr lang="en-US" altLang="zh-CN" dirty="0" smtClean="0"/>
              <a:t>("ch6_9(), hello</a:t>
            </a:r>
            <a:r>
              <a:rPr lang="zh-CN" altLang="en-US" dirty="0" smtClean="0"/>
              <a:t>单词出现的次数。</a:t>
            </a:r>
            <a:r>
              <a:rPr lang="en-US" altLang="zh-CN" dirty="0" smtClean="0"/>
              <a:t>\n");</a:t>
            </a:r>
          </a:p>
          <a:p>
            <a:r>
              <a:rPr lang="en-US" altLang="zh-CN" dirty="0" smtClean="0"/>
              <a:t>    char </a:t>
            </a:r>
            <a:r>
              <a:rPr lang="en-US" altLang="zh-CN" dirty="0" err="1" smtClean="0"/>
              <a:t>str</a:t>
            </a:r>
            <a:r>
              <a:rPr lang="en-US" altLang="zh-CN" dirty="0" smtClean="0"/>
              <a:t>[80]; // </a:t>
            </a:r>
            <a:r>
              <a:rPr lang="zh-CN" altLang="en-US" dirty="0" smtClean="0"/>
              <a:t>输入的字符串 </a:t>
            </a:r>
          </a:p>
          <a:p>
            <a:r>
              <a:rPr lang="zh-CN" altLang="en-US" dirty="0" smtClean="0"/>
              <a:t>    </a:t>
            </a:r>
            <a:r>
              <a:rPr lang="en-US" altLang="zh-CN" dirty="0" smtClean="0"/>
              <a:t>char </a:t>
            </a:r>
            <a:r>
              <a:rPr lang="en-US" altLang="zh-CN" dirty="0" err="1" smtClean="0"/>
              <a:t>countStr</a:t>
            </a:r>
            <a:r>
              <a:rPr lang="en-US" altLang="zh-CN" dirty="0" smtClean="0"/>
              <a:t>[] = "hello"; // </a:t>
            </a:r>
            <a:r>
              <a:rPr lang="zh-CN" altLang="en-US" dirty="0" smtClean="0"/>
              <a:t>统计该单词出现的次数</a:t>
            </a:r>
          </a:p>
          <a:p>
            <a:r>
              <a:rPr lang="zh-CN" altLang="en-US" dirty="0" smtClean="0"/>
              <a:t>    </a:t>
            </a:r>
            <a:r>
              <a:rPr lang="en-US" altLang="zh-CN" dirty="0" smtClean="0"/>
              <a:t>char </a:t>
            </a:r>
            <a:r>
              <a:rPr lang="en-US" altLang="zh-CN" dirty="0" err="1" smtClean="0"/>
              <a:t>nowStr</a:t>
            </a:r>
            <a:r>
              <a:rPr lang="en-US" altLang="zh-CN" dirty="0" smtClean="0"/>
              <a:t>[20]; // </a:t>
            </a:r>
            <a:r>
              <a:rPr lang="zh-CN" altLang="en-US" dirty="0" smtClean="0"/>
              <a:t>当前单词</a:t>
            </a:r>
          </a:p>
          <a:p>
            <a:r>
              <a:rPr lang="zh-CN" altLang="en-US" dirty="0" smtClean="0"/>
              <a:t>    </a:t>
            </a:r>
            <a:r>
              <a:rPr lang="en-US" altLang="zh-CN" dirty="0" err="1" smtClean="0"/>
              <a:t>int</a:t>
            </a:r>
            <a:r>
              <a:rPr lang="en-US" altLang="zh-CN" dirty="0" smtClean="0"/>
              <a:t> flag = 0;    // 0</a:t>
            </a:r>
            <a:r>
              <a:rPr lang="zh-CN" altLang="en-US" dirty="0" smtClean="0"/>
              <a:t>：没有当前单词；</a:t>
            </a:r>
            <a:r>
              <a:rPr lang="en-US" altLang="zh-CN" dirty="0" smtClean="0"/>
              <a:t>1</a:t>
            </a:r>
            <a:r>
              <a:rPr lang="zh-CN" altLang="en-US" dirty="0" smtClean="0"/>
              <a:t>：有当前单词  </a:t>
            </a:r>
          </a:p>
          <a:p>
            <a:r>
              <a:rPr lang="zh-CN" altLang="en-US" dirty="0" smtClean="0"/>
              <a:t>    </a:t>
            </a:r>
            <a:r>
              <a:rPr lang="en-US" altLang="zh-CN" dirty="0" err="1" smtClean="0"/>
              <a:t>int</a:t>
            </a:r>
            <a:r>
              <a:rPr lang="en-US" altLang="zh-CN" dirty="0" smtClean="0"/>
              <a:t> </a:t>
            </a:r>
            <a:r>
              <a:rPr lang="en-US" altLang="zh-CN" dirty="0" err="1" smtClean="0"/>
              <a:t>i,j</a:t>
            </a:r>
            <a:r>
              <a:rPr lang="en-US" altLang="zh-CN" dirty="0" smtClean="0"/>
              <a:t>;         // </a:t>
            </a:r>
            <a:r>
              <a:rPr lang="zh-CN" altLang="en-US" dirty="0" smtClean="0"/>
              <a:t>分别表示</a:t>
            </a:r>
            <a:r>
              <a:rPr lang="en-US" altLang="zh-CN" dirty="0" err="1" smtClean="0"/>
              <a:t>str</a:t>
            </a:r>
            <a:r>
              <a:rPr lang="zh-CN" altLang="en-US" dirty="0" smtClean="0"/>
              <a:t>和</a:t>
            </a:r>
            <a:r>
              <a:rPr lang="en-US" altLang="zh-CN" dirty="0" err="1" smtClean="0"/>
              <a:t>nowStr</a:t>
            </a:r>
            <a:r>
              <a:rPr lang="zh-CN" altLang="en-US" dirty="0" smtClean="0"/>
              <a:t>的下标 </a:t>
            </a:r>
          </a:p>
          <a:p>
            <a:r>
              <a:rPr lang="zh-CN" altLang="en-US" dirty="0" smtClean="0"/>
              <a:t>    </a:t>
            </a:r>
            <a:r>
              <a:rPr lang="en-US" altLang="zh-CN" dirty="0" err="1" smtClean="0"/>
              <a:t>int</a:t>
            </a:r>
            <a:r>
              <a:rPr lang="en-US" altLang="zh-CN" dirty="0" smtClean="0"/>
              <a:t> </a:t>
            </a:r>
            <a:r>
              <a:rPr lang="en-US" altLang="zh-CN" dirty="0" err="1" smtClean="0"/>
              <a:t>num</a:t>
            </a:r>
            <a:r>
              <a:rPr lang="en-US" altLang="zh-CN" dirty="0" smtClean="0"/>
              <a:t> = 0;     // </a:t>
            </a:r>
            <a:r>
              <a:rPr lang="zh-CN" altLang="en-US" dirty="0" smtClean="0"/>
              <a:t>统计次数 </a:t>
            </a:r>
          </a:p>
          <a:p>
            <a:r>
              <a:rPr lang="zh-CN" altLang="en-US" dirty="0" smtClean="0"/>
              <a:t>         </a:t>
            </a:r>
          </a:p>
          <a:p>
            <a:r>
              <a:rPr lang="zh-CN" altLang="en-US" dirty="0" smtClean="0"/>
              <a:t>    </a:t>
            </a:r>
            <a:r>
              <a:rPr lang="en-US" altLang="zh-CN" dirty="0" smtClean="0"/>
              <a:t>puts("</a:t>
            </a:r>
            <a:r>
              <a:rPr lang="zh-CN" altLang="en-US" dirty="0" smtClean="0"/>
              <a:t>请输入一段文字</a:t>
            </a:r>
            <a:r>
              <a:rPr lang="en-US" altLang="zh-CN" dirty="0" smtClean="0"/>
              <a:t>,</a:t>
            </a:r>
            <a:r>
              <a:rPr lang="zh-CN" altLang="en-US" dirty="0" smtClean="0"/>
              <a:t>长度小于</a:t>
            </a:r>
            <a:r>
              <a:rPr lang="en-US" altLang="zh-CN" dirty="0" smtClean="0"/>
              <a:t>80</a:t>
            </a:r>
            <a:r>
              <a:rPr lang="zh-CN" altLang="en-US" dirty="0" smtClean="0"/>
              <a:t>，统计</a:t>
            </a:r>
            <a:r>
              <a:rPr lang="en-US" altLang="zh-CN" dirty="0" smtClean="0"/>
              <a:t>hello</a:t>
            </a:r>
            <a:r>
              <a:rPr lang="zh-CN" altLang="en-US" dirty="0" smtClean="0"/>
              <a:t>单词出现的次数。</a:t>
            </a:r>
            <a:r>
              <a:rPr lang="en-US" altLang="zh-CN" dirty="0" smtClean="0"/>
              <a:t>\n"); </a:t>
            </a:r>
          </a:p>
          <a:p>
            <a:r>
              <a:rPr lang="en-US" altLang="zh-CN" dirty="0" smtClean="0"/>
              <a:t>    gets(</a:t>
            </a:r>
            <a:r>
              <a:rPr lang="en-US" altLang="zh-CN" dirty="0" err="1" smtClean="0"/>
              <a:t>str</a:t>
            </a:r>
            <a:r>
              <a:rPr lang="en-US" altLang="zh-CN" dirty="0" smtClean="0"/>
              <a:t>);</a:t>
            </a:r>
          </a:p>
          <a:p>
            <a:r>
              <a:rPr lang="en-US" altLang="zh-CN" dirty="0" smtClean="0"/>
              <a:t>    </a:t>
            </a:r>
          </a:p>
          <a:p>
            <a:r>
              <a:rPr lang="en-US" altLang="zh-CN" dirty="0" smtClean="0"/>
              <a:t>    i = 0; j = 0;  flag = 0; </a:t>
            </a:r>
          </a:p>
          <a:p>
            <a:r>
              <a:rPr lang="en-US" altLang="zh-CN" dirty="0" smtClean="0"/>
              <a:t>    while(</a:t>
            </a:r>
            <a:r>
              <a:rPr lang="en-US" altLang="zh-CN" dirty="0" err="1" smtClean="0"/>
              <a:t>str</a:t>
            </a:r>
            <a:r>
              <a:rPr lang="en-US" altLang="zh-CN" dirty="0" smtClean="0"/>
              <a:t>[i] != '\0')</a:t>
            </a:r>
          </a:p>
          <a:p>
            <a:r>
              <a:rPr lang="en-US" altLang="zh-CN" dirty="0" smtClean="0"/>
              <a:t>    {</a:t>
            </a:r>
          </a:p>
          <a:p>
            <a:r>
              <a:rPr lang="en-US" altLang="zh-CN" dirty="0" smtClean="0"/>
              <a:t>        if (</a:t>
            </a:r>
            <a:r>
              <a:rPr lang="en-US" altLang="zh-CN" dirty="0" err="1" smtClean="0"/>
              <a:t>str</a:t>
            </a:r>
            <a:r>
              <a:rPr lang="en-US" altLang="zh-CN" dirty="0" smtClean="0"/>
              <a:t>[i]== ' ') {  // </a:t>
            </a:r>
            <a:r>
              <a:rPr lang="zh-CN" altLang="en-US" dirty="0" smtClean="0"/>
              <a:t>遇到空格，判断有无当前单词 </a:t>
            </a:r>
          </a:p>
          <a:p>
            <a:r>
              <a:rPr lang="zh-CN" altLang="en-US" dirty="0" smtClean="0"/>
              <a:t>          </a:t>
            </a:r>
            <a:r>
              <a:rPr lang="en-US" altLang="zh-CN" dirty="0" smtClean="0"/>
              <a:t>i++;</a:t>
            </a:r>
          </a:p>
          <a:p>
            <a:r>
              <a:rPr lang="en-US" altLang="zh-CN" dirty="0" smtClean="0"/>
              <a:t>          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flag = 0;  // </a:t>
            </a:r>
            <a:r>
              <a:rPr lang="zh-CN" altLang="en-US" dirty="0" smtClean="0"/>
              <a:t>置为没有当前单词 </a:t>
            </a:r>
          </a:p>
          <a:p>
            <a:r>
              <a:rPr lang="zh-CN" altLang="en-US" dirty="0" smtClean="0"/>
              <a:t>          </a:t>
            </a:r>
            <a:r>
              <a:rPr lang="en-US" altLang="zh-CN" dirty="0" smtClean="0"/>
              <a:t>j = 0;     // </a:t>
            </a:r>
            <a:r>
              <a:rPr lang="zh-CN" altLang="en-US" dirty="0" smtClean="0"/>
              <a:t>为将来的当前单词下标复位 </a:t>
            </a:r>
          </a:p>
          <a:p>
            <a:r>
              <a:rPr lang="zh-CN" altLang="en-US" dirty="0" smtClean="0"/>
              <a:t>          </a:t>
            </a:r>
            <a:r>
              <a:rPr lang="en-US" altLang="zh-CN" dirty="0" smtClean="0"/>
              <a:t>continue; </a:t>
            </a:r>
          </a:p>
          <a:p>
            <a:r>
              <a:rPr lang="en-US" altLang="zh-CN" dirty="0" smtClean="0"/>
              <a:t>        }</a:t>
            </a:r>
          </a:p>
          <a:p>
            <a:r>
              <a:rPr lang="en-US" altLang="zh-CN" dirty="0" smtClean="0"/>
              <a:t>        </a:t>
            </a:r>
          </a:p>
          <a:p>
            <a:r>
              <a:rPr lang="en-US" altLang="zh-CN" dirty="0" smtClean="0"/>
              <a:t>        // </a:t>
            </a:r>
            <a:r>
              <a:rPr lang="zh-CN" altLang="en-US" dirty="0" smtClean="0"/>
              <a:t>记录新单词 </a:t>
            </a:r>
          </a:p>
          <a:p>
            <a:r>
              <a:rPr lang="zh-CN" altLang="en-US" dirty="0" smtClean="0"/>
              <a:t>        </a:t>
            </a:r>
            <a:r>
              <a:rPr lang="en-US" altLang="zh-CN" dirty="0" smtClean="0"/>
              <a:t>flag = 1;  // </a:t>
            </a:r>
            <a:r>
              <a:rPr lang="zh-CN" altLang="en-US" dirty="0" smtClean="0"/>
              <a:t>有当前单词 </a:t>
            </a:r>
          </a:p>
          <a:p>
            <a:r>
              <a:rPr lang="zh-CN" altLang="en-US" dirty="0" smtClean="0"/>
              <a:t>        </a:t>
            </a:r>
            <a:r>
              <a:rPr lang="en-US" altLang="zh-CN" dirty="0" err="1" smtClean="0"/>
              <a:t>nowStr</a:t>
            </a:r>
            <a:r>
              <a:rPr lang="en-US" altLang="zh-CN" dirty="0" smtClean="0"/>
              <a:t>[j++]=</a:t>
            </a:r>
            <a:r>
              <a:rPr lang="en-US" altLang="zh-CN" dirty="0" err="1" smtClean="0"/>
              <a:t>str</a:t>
            </a:r>
            <a:r>
              <a:rPr lang="en-US" altLang="zh-CN" dirty="0" smtClean="0"/>
              <a:t>[i]; </a:t>
            </a:r>
          </a:p>
          <a:p>
            <a:r>
              <a:rPr lang="en-US" altLang="zh-CN" dirty="0" smtClean="0"/>
              <a:t>        i++;</a:t>
            </a:r>
          </a:p>
          <a:p>
            <a:r>
              <a:rPr lang="en-US" altLang="zh-CN" dirty="0" smtClean="0"/>
              <a:t>    }</a:t>
            </a:r>
          </a:p>
          <a:p>
            <a:r>
              <a:rPr lang="en-US" altLang="zh-CN" dirty="0" smtClean="0"/>
              <a:t>    </a:t>
            </a:r>
          </a:p>
          <a:p>
            <a:r>
              <a:rPr lang="en-US" altLang="zh-CN" dirty="0" smtClean="0"/>
              <a:t>    // </a:t>
            </a:r>
            <a:r>
              <a:rPr lang="zh-CN" altLang="en-US" dirty="0" smtClean="0"/>
              <a:t>有可能最后一个单词是</a:t>
            </a:r>
            <a:r>
              <a:rPr lang="en-US" altLang="zh-CN" dirty="0" err="1" smtClean="0"/>
              <a:t>countStr</a:t>
            </a:r>
            <a:r>
              <a:rPr lang="en-US" altLang="zh-CN" dirty="0" smtClean="0"/>
              <a:t>,</a:t>
            </a:r>
            <a:r>
              <a:rPr lang="zh-CN" altLang="en-US" dirty="0" smtClean="0"/>
              <a:t>但是由于最后没有遇到空格，在上述没有处理。</a:t>
            </a:r>
          </a:p>
          <a:p>
            <a:r>
              <a:rPr lang="zh-CN" altLang="en-US" dirty="0" smtClean="0"/>
              <a:t>    </a:t>
            </a:r>
            <a:r>
              <a:rPr lang="en-US" altLang="zh-CN" dirty="0" smtClean="0"/>
              <a:t>if (flag == 1) {  // </a:t>
            </a:r>
            <a:r>
              <a:rPr lang="zh-CN" altLang="en-US" dirty="0" smtClean="0"/>
              <a:t>有当前单词 </a:t>
            </a:r>
          </a:p>
          <a:p>
            <a:r>
              <a:rPr lang="zh-CN" altLang="en-US" dirty="0" smtClean="0"/>
              <a:t>        </a:t>
            </a:r>
            <a:r>
              <a:rPr lang="en-US" altLang="zh-CN" dirty="0" err="1" smtClean="0"/>
              <a:t>nowStr</a:t>
            </a:r>
            <a:r>
              <a:rPr lang="en-US" altLang="zh-CN" dirty="0" smtClean="0"/>
              <a:t>[j] = '\0';</a:t>
            </a:r>
          </a:p>
          <a:p>
            <a:r>
              <a:rPr lang="en-US" altLang="zh-CN" dirty="0" smtClean="0"/>
              <a:t>        // </a:t>
            </a:r>
            <a:r>
              <a:rPr lang="zh-CN" altLang="en-US" dirty="0" smtClean="0"/>
              <a:t>比较，计数 </a:t>
            </a:r>
          </a:p>
          <a:p>
            <a:r>
              <a:rPr lang="zh-CN" altLang="en-US" dirty="0" smtClean="0"/>
              <a:t>        </a:t>
            </a:r>
            <a:r>
              <a:rPr lang="en-US" altLang="zh-CN" dirty="0" smtClean="0"/>
              <a:t>if (</a:t>
            </a:r>
            <a:r>
              <a:rPr lang="en-US" altLang="zh-CN" dirty="0" err="1" smtClean="0"/>
              <a:t>strcmp</a:t>
            </a:r>
            <a:r>
              <a:rPr lang="en-US" altLang="zh-CN" dirty="0" smtClean="0"/>
              <a:t>(</a:t>
            </a:r>
            <a:r>
              <a:rPr lang="en-US" altLang="zh-CN" dirty="0" err="1" smtClean="0"/>
              <a:t>nowStr,countStr</a:t>
            </a:r>
            <a:r>
              <a:rPr lang="en-US" altLang="zh-CN" dirty="0" smtClean="0"/>
              <a:t>) == 0) </a:t>
            </a:r>
            <a:r>
              <a:rPr lang="en-US" altLang="zh-CN" dirty="0" err="1" smtClean="0"/>
              <a:t>num</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当前单词：</a:t>
            </a:r>
            <a:r>
              <a:rPr lang="en-US" altLang="zh-CN" dirty="0" smtClean="0"/>
              <a:t>%s\n",</a:t>
            </a:r>
            <a:r>
              <a:rPr lang="en-US" altLang="zh-CN" dirty="0" err="1" smtClean="0"/>
              <a:t>nowStr</a:t>
            </a:r>
            <a:r>
              <a:rPr lang="en-US" altLang="zh-CN" dirty="0" smtClean="0"/>
              <a:t>); </a:t>
            </a:r>
          </a:p>
          <a:p>
            <a:r>
              <a:rPr lang="en-US" altLang="zh-CN" dirty="0" smtClean="0"/>
              <a:t>    }</a:t>
            </a:r>
          </a:p>
          <a:p>
            <a:r>
              <a:rPr lang="en-US" altLang="zh-CN" dirty="0" smtClean="0"/>
              <a:t>     </a:t>
            </a:r>
          </a:p>
          <a:p>
            <a:r>
              <a:rPr lang="en-US" altLang="zh-CN" dirty="0" smtClean="0"/>
              <a:t>    </a:t>
            </a:r>
          </a:p>
          <a:p>
            <a:r>
              <a:rPr lang="en-US" altLang="zh-CN" dirty="0" smtClean="0"/>
              <a:t>    </a:t>
            </a:r>
            <a:r>
              <a:rPr lang="en-US" altLang="zh-CN" dirty="0" err="1" smtClean="0"/>
              <a:t>printf</a:t>
            </a:r>
            <a:r>
              <a:rPr lang="en-US" altLang="zh-CN" dirty="0" smtClean="0"/>
              <a:t>("\"%s\"</a:t>
            </a:r>
            <a:r>
              <a:rPr lang="zh-CN" altLang="en-US" dirty="0" smtClean="0"/>
              <a:t>出现的次数：</a:t>
            </a:r>
            <a:r>
              <a:rPr lang="en-US" altLang="zh-CN" dirty="0" smtClean="0"/>
              <a:t>%d\n",</a:t>
            </a:r>
            <a:r>
              <a:rPr lang="en-US" altLang="zh-CN" dirty="0" err="1" smtClean="0"/>
              <a:t>countStr,num</a:t>
            </a:r>
            <a:r>
              <a:rPr lang="en-US" altLang="zh-CN" dirty="0" smtClean="0"/>
              <a:t>); </a:t>
            </a:r>
          </a:p>
          <a:p>
            <a:r>
              <a:rPr lang="en-US" altLang="zh-CN" dirty="0" smtClean="0"/>
              <a:t>} </a:t>
            </a:r>
          </a:p>
          <a:p>
            <a:endParaRPr lang="en-US" altLang="zh-CN" dirty="0" smtClean="0"/>
          </a:p>
          <a:p>
            <a:r>
              <a:rPr lang="en-US" altLang="zh-CN" dirty="0" smtClean="0"/>
              <a:t>/********************************************************</a:t>
            </a:r>
          </a:p>
          <a:p>
            <a:r>
              <a:rPr lang="en-US" altLang="zh-CN" dirty="0" smtClean="0"/>
              <a:t>* ch6,P126, 10. </a:t>
            </a:r>
            <a:r>
              <a:rPr lang="zh-CN" altLang="en-US" dirty="0" smtClean="0"/>
              <a:t>有一行电文，已按下面规律译成密码：</a:t>
            </a:r>
          </a:p>
          <a:p>
            <a:r>
              <a:rPr lang="zh-CN" altLang="en-US" dirty="0" smtClean="0"/>
              <a:t>    </a:t>
            </a:r>
            <a:r>
              <a:rPr lang="en-US" altLang="zh-CN" dirty="0" smtClean="0"/>
              <a:t>A-&gt;Z  a-&gt;z </a:t>
            </a:r>
          </a:p>
          <a:p>
            <a:r>
              <a:rPr lang="en-US" altLang="zh-CN" dirty="0" smtClean="0"/>
              <a:t>    B-&gt;Y  b-&gt;Y</a:t>
            </a:r>
          </a:p>
          <a:p>
            <a:r>
              <a:rPr lang="en-US" altLang="zh-CN" dirty="0" smtClean="0"/>
              <a:t>    C-&gt;X  c-&gt;x</a:t>
            </a:r>
          </a:p>
          <a:p>
            <a:r>
              <a:rPr lang="en-US" altLang="zh-CN" dirty="0" smtClean="0"/>
              <a:t>    </a:t>
            </a:r>
            <a:r>
              <a:rPr lang="zh-CN" altLang="en-US" dirty="0" smtClean="0"/>
              <a:t>即第</a:t>
            </a:r>
            <a:r>
              <a:rPr lang="en-US" altLang="zh-CN" dirty="0" smtClean="0"/>
              <a:t>1</a:t>
            </a:r>
            <a:r>
              <a:rPr lang="zh-CN" altLang="en-US" dirty="0" smtClean="0"/>
              <a:t>个字母变成第</a:t>
            </a:r>
            <a:r>
              <a:rPr lang="en-US" altLang="zh-CN" dirty="0" smtClean="0"/>
              <a:t>26</a:t>
            </a:r>
            <a:r>
              <a:rPr lang="zh-CN" altLang="en-US" dirty="0" smtClean="0"/>
              <a:t>个字母，第</a:t>
            </a:r>
            <a:r>
              <a:rPr lang="en-US" altLang="zh-CN" dirty="0" smtClean="0"/>
              <a:t>i</a:t>
            </a:r>
            <a:r>
              <a:rPr lang="zh-CN" altLang="en-US" dirty="0" smtClean="0"/>
              <a:t>个字母变成第</a:t>
            </a:r>
            <a:r>
              <a:rPr lang="en-US" altLang="zh-CN" dirty="0" smtClean="0"/>
              <a:t>(26-i+1)</a:t>
            </a:r>
            <a:r>
              <a:rPr lang="zh-CN" altLang="en-US" dirty="0" smtClean="0"/>
              <a:t>个字母。非字母字符不变。</a:t>
            </a:r>
          </a:p>
          <a:p>
            <a:r>
              <a:rPr lang="zh-CN" altLang="en-US" dirty="0" smtClean="0"/>
              <a:t>    要求编程将密码译回原文，并打印输出密码和源码。 </a:t>
            </a:r>
          </a:p>
          <a:p>
            <a:r>
              <a:rPr lang="zh-CN" altLang="en-US" dirty="0" smtClean="0"/>
              <a:t>*********************************************************</a:t>
            </a:r>
            <a:r>
              <a:rPr lang="en-US" altLang="zh-CN" dirty="0" smtClean="0"/>
              <a:t>/</a:t>
            </a:r>
          </a:p>
          <a:p>
            <a:r>
              <a:rPr lang="en-US" altLang="zh-CN" dirty="0" smtClean="0"/>
              <a:t>void ch6_10()</a:t>
            </a:r>
          </a:p>
          <a:p>
            <a:r>
              <a:rPr lang="en-US" altLang="zh-CN" dirty="0" smtClean="0"/>
              <a:t>{</a:t>
            </a:r>
          </a:p>
          <a:p>
            <a:r>
              <a:rPr lang="en-US" altLang="zh-CN" dirty="0" smtClean="0"/>
              <a:t>    </a:t>
            </a:r>
            <a:r>
              <a:rPr lang="en-US" altLang="zh-CN" dirty="0" err="1" smtClean="0"/>
              <a:t>printf</a:t>
            </a:r>
            <a:r>
              <a:rPr lang="en-US" altLang="zh-CN" dirty="0" smtClean="0"/>
              <a:t>("ch6_10(), </a:t>
            </a:r>
            <a:r>
              <a:rPr lang="zh-CN" altLang="en-US" dirty="0" smtClean="0"/>
              <a:t>电文译码。</a:t>
            </a:r>
            <a:r>
              <a:rPr lang="en-US" altLang="zh-CN" dirty="0" smtClean="0"/>
              <a:t>\n");</a:t>
            </a:r>
          </a:p>
          <a:p>
            <a:r>
              <a:rPr lang="en-US" altLang="zh-CN" dirty="0" smtClean="0"/>
              <a:t>    char s1[80],s2[80]; // </a:t>
            </a:r>
            <a:r>
              <a:rPr lang="zh-CN" altLang="en-US" dirty="0" smtClean="0"/>
              <a:t>电文</a:t>
            </a:r>
            <a:r>
              <a:rPr lang="en-US" altLang="zh-CN" dirty="0" smtClean="0"/>
              <a:t>,</a:t>
            </a:r>
            <a:r>
              <a:rPr lang="zh-CN" altLang="en-US" dirty="0" smtClean="0"/>
              <a:t>译文 </a:t>
            </a:r>
          </a:p>
          <a:p>
            <a:r>
              <a:rPr lang="zh-CN" altLang="en-US" dirty="0" smtClean="0"/>
              <a:t>    </a:t>
            </a:r>
            <a:r>
              <a:rPr lang="en-US" altLang="zh-CN" dirty="0" smtClean="0"/>
              <a:t>char c1,c2;</a:t>
            </a:r>
          </a:p>
          <a:p>
            <a:r>
              <a:rPr lang="en-US" altLang="zh-CN" dirty="0" smtClean="0"/>
              <a:t>    </a:t>
            </a:r>
            <a:r>
              <a:rPr lang="en-US" altLang="zh-CN" dirty="0" err="1" smtClean="0"/>
              <a:t>int</a:t>
            </a:r>
            <a:r>
              <a:rPr lang="en-US" altLang="zh-CN" dirty="0" smtClean="0"/>
              <a:t> i;</a:t>
            </a:r>
          </a:p>
          <a:p>
            <a:r>
              <a:rPr lang="en-US" altLang="zh-CN" dirty="0" smtClean="0"/>
              <a:t>    </a:t>
            </a:r>
          </a:p>
          <a:p>
            <a:r>
              <a:rPr lang="en-US" altLang="zh-CN" dirty="0" smtClean="0"/>
              <a:t>    puts("</a:t>
            </a:r>
            <a:r>
              <a:rPr lang="zh-CN" altLang="en-US" dirty="0" smtClean="0"/>
              <a:t>密码</a:t>
            </a:r>
            <a:r>
              <a:rPr lang="en-US" altLang="zh-CN" dirty="0" smtClean="0"/>
              <a:t>-&gt;</a:t>
            </a:r>
            <a:r>
              <a:rPr lang="zh-CN" altLang="en-US" dirty="0" smtClean="0"/>
              <a:t>源码对照表</a:t>
            </a:r>
            <a:r>
              <a:rPr lang="en-US" altLang="zh-CN" dirty="0" smtClean="0"/>
              <a:t>");</a:t>
            </a:r>
          </a:p>
          <a:p>
            <a:r>
              <a:rPr lang="en-US" altLang="zh-CN" dirty="0" smtClean="0"/>
              <a:t>    for(i=1,c1 = 'A', c2 = 'a'; c1 &lt;= 'Z'; i++,c1++,c2++)</a:t>
            </a:r>
          </a:p>
          <a:p>
            <a:r>
              <a:rPr lang="en-US" altLang="zh-CN" dirty="0" smtClean="0"/>
              <a:t>      </a:t>
            </a:r>
            <a:r>
              <a:rPr lang="en-US" altLang="zh-CN" dirty="0" err="1" smtClean="0"/>
              <a:t>printf</a:t>
            </a:r>
            <a:r>
              <a:rPr lang="en-US" altLang="zh-CN" dirty="0" smtClean="0"/>
              <a:t>("%c-&gt;%c\</a:t>
            </a:r>
            <a:r>
              <a:rPr lang="en-US" altLang="zh-CN" dirty="0" err="1" smtClean="0"/>
              <a:t>t%c</a:t>
            </a:r>
            <a:r>
              <a:rPr lang="en-US" altLang="zh-CN" dirty="0" smtClean="0"/>
              <a:t>-&gt;%c\n",c1,'A'+26-i,c2,'a'+26-i);</a:t>
            </a:r>
          </a:p>
          <a:p>
            <a:r>
              <a:rPr lang="en-US" altLang="zh-CN" dirty="0" smtClean="0"/>
              <a:t>    </a:t>
            </a:r>
          </a:p>
          <a:p>
            <a:r>
              <a:rPr lang="en-US" altLang="zh-CN" dirty="0" smtClean="0"/>
              <a:t>    puts("</a:t>
            </a:r>
            <a:r>
              <a:rPr lang="zh-CN" altLang="en-US" dirty="0" smtClean="0"/>
              <a:t>请输入一行电文，将译为原文。</a:t>
            </a:r>
            <a:r>
              <a:rPr lang="en-US" altLang="zh-CN" dirty="0" smtClean="0"/>
              <a:t>");</a:t>
            </a:r>
          </a:p>
          <a:p>
            <a:r>
              <a:rPr lang="en-US" altLang="zh-CN" dirty="0" smtClean="0"/>
              <a:t>    gets(s1);</a:t>
            </a:r>
          </a:p>
          <a:p>
            <a:r>
              <a:rPr lang="en-US" altLang="zh-CN" dirty="0" smtClean="0"/>
              <a:t>    </a:t>
            </a:r>
          </a:p>
          <a:p>
            <a:r>
              <a:rPr lang="en-US" altLang="zh-CN" dirty="0" smtClean="0"/>
              <a:t>    for(i=0;(c1=s1[i])!='\0'; i++)</a:t>
            </a:r>
          </a:p>
          <a:p>
            <a:r>
              <a:rPr lang="en-US" altLang="zh-CN" dirty="0" smtClean="0"/>
              <a:t>    {</a:t>
            </a:r>
          </a:p>
          <a:p>
            <a:r>
              <a:rPr lang="en-US" altLang="zh-CN" dirty="0" smtClean="0"/>
              <a:t>       if (c1&gt;='A' &amp;&amp; c1 &lt;= 'Z') s2[i] = 2*'A'-c1+25; // 'A'+26-i = 'A'+26-(c1-'A'+1) </a:t>
            </a:r>
          </a:p>
          <a:p>
            <a:r>
              <a:rPr lang="en-US" altLang="zh-CN" dirty="0" smtClean="0"/>
              <a:t>       else if (c1&gt;='a' &amp;&amp; c1 &lt;= 'z') s2[i] = 2*'a'-c1+25; // 'a'+26-i = 'a'+26-(c1-'a'+1) </a:t>
            </a:r>
          </a:p>
          <a:p>
            <a:r>
              <a:rPr lang="en-US" altLang="zh-CN" dirty="0" smtClean="0"/>
              <a:t>       else s2[i] = c1; </a:t>
            </a:r>
          </a:p>
          <a:p>
            <a:r>
              <a:rPr lang="en-US" altLang="zh-CN" dirty="0" smtClean="0"/>
              <a:t>    }</a:t>
            </a:r>
          </a:p>
          <a:p>
            <a:r>
              <a:rPr lang="en-US" altLang="zh-CN" dirty="0" smtClean="0"/>
              <a:t>    s2[i] = '\0'; // </a:t>
            </a:r>
            <a:r>
              <a:rPr lang="zh-CN" altLang="en-US" dirty="0" smtClean="0"/>
              <a:t>不要忘了字符串末尾是</a:t>
            </a:r>
            <a:r>
              <a:rPr lang="en-US" altLang="zh-CN" dirty="0" smtClean="0"/>
              <a:t>'\0' </a:t>
            </a:r>
          </a:p>
          <a:p>
            <a:r>
              <a:rPr lang="en-US" altLang="zh-CN" dirty="0" smtClean="0"/>
              <a:t>    puts("</a:t>
            </a:r>
            <a:r>
              <a:rPr lang="zh-CN" altLang="en-US" dirty="0" smtClean="0"/>
              <a:t>原文如下：</a:t>
            </a:r>
            <a:r>
              <a:rPr lang="en-US" altLang="zh-CN" dirty="0" smtClean="0"/>
              <a:t>");</a:t>
            </a:r>
          </a:p>
          <a:p>
            <a:r>
              <a:rPr lang="en-US" altLang="zh-CN" dirty="0" smtClean="0"/>
              <a:t>    puts(s2);</a:t>
            </a:r>
          </a:p>
          <a:p>
            <a:r>
              <a:rPr lang="en-US" altLang="zh-CN" dirty="0" smtClean="0"/>
              <a:t>}</a:t>
            </a:r>
          </a:p>
          <a:p>
            <a:r>
              <a:rPr lang="en-US" altLang="zh-CN" dirty="0" smtClean="0"/>
              <a:t> </a:t>
            </a:r>
          </a:p>
          <a:p>
            <a:r>
              <a:rPr lang="en-US" altLang="zh-CN" dirty="0" smtClean="0"/>
              <a:t>void ch6()</a:t>
            </a:r>
          </a:p>
          <a:p>
            <a:r>
              <a:rPr lang="en-US" altLang="zh-CN" dirty="0" smtClean="0"/>
              <a:t>{</a:t>
            </a:r>
          </a:p>
          <a:p>
            <a:r>
              <a:rPr lang="en-US" altLang="zh-CN" dirty="0" smtClean="0"/>
              <a:t>	</a:t>
            </a:r>
            <a:r>
              <a:rPr lang="en-US" altLang="zh-CN" dirty="0" err="1" smtClean="0"/>
              <a:t>printf</a:t>
            </a:r>
            <a:r>
              <a:rPr lang="en-US" altLang="zh-CN" dirty="0" smtClean="0"/>
              <a:t>("=======ch6=====\n");</a:t>
            </a:r>
          </a:p>
          <a:p>
            <a:r>
              <a:rPr lang="en-US" altLang="zh-CN" dirty="0" smtClean="0"/>
              <a:t>	ch6_1(); // </a:t>
            </a:r>
            <a:r>
              <a:rPr lang="zh-CN" altLang="en-US" dirty="0" smtClean="0"/>
              <a:t>判断正误</a:t>
            </a:r>
          </a:p>
          <a:p>
            <a:r>
              <a:rPr lang="zh-CN" altLang="en-US" dirty="0" smtClean="0"/>
              <a:t>	</a:t>
            </a:r>
            <a:r>
              <a:rPr lang="en-US" altLang="zh-CN" dirty="0" smtClean="0"/>
              <a:t>ch6_2(); // </a:t>
            </a:r>
            <a:r>
              <a:rPr lang="zh-CN" altLang="en-US" dirty="0" smtClean="0"/>
              <a:t>冒泡排序法，递减排序</a:t>
            </a:r>
          </a:p>
          <a:p>
            <a:r>
              <a:rPr lang="zh-CN" altLang="en-US" dirty="0" smtClean="0"/>
              <a:t>	</a:t>
            </a:r>
            <a:r>
              <a:rPr lang="en-US" altLang="zh-CN" dirty="0" smtClean="0"/>
              <a:t>ch6_3(); // 4*4</a:t>
            </a:r>
            <a:r>
              <a:rPr lang="zh-CN" altLang="en-US" dirty="0" smtClean="0"/>
              <a:t>矩阵的两条对角元素之和</a:t>
            </a:r>
          </a:p>
          <a:p>
            <a:r>
              <a:rPr lang="zh-CN" altLang="en-US" dirty="0" smtClean="0"/>
              <a:t>	</a:t>
            </a:r>
            <a:r>
              <a:rPr lang="en-US" altLang="zh-CN" dirty="0" smtClean="0"/>
              <a:t>ch6_4(); // </a:t>
            </a:r>
            <a:r>
              <a:rPr lang="zh-CN" altLang="en-US" dirty="0" smtClean="0"/>
              <a:t>数组操作</a:t>
            </a:r>
          </a:p>
          <a:p>
            <a:r>
              <a:rPr lang="zh-CN" altLang="en-US" dirty="0" smtClean="0"/>
              <a:t>	</a:t>
            </a:r>
            <a:r>
              <a:rPr lang="en-US" altLang="zh-CN" dirty="0" smtClean="0"/>
              <a:t>ch6_5(); // </a:t>
            </a:r>
            <a:r>
              <a:rPr lang="zh-CN" altLang="en-US" dirty="0" smtClean="0"/>
              <a:t>杨辉三角形</a:t>
            </a:r>
          </a:p>
          <a:p>
            <a:r>
              <a:rPr lang="zh-CN" altLang="en-US" dirty="0" smtClean="0"/>
              <a:t>	</a:t>
            </a:r>
            <a:r>
              <a:rPr lang="en-US" altLang="zh-CN" dirty="0" smtClean="0"/>
              <a:t>ch6_6(); // </a:t>
            </a:r>
            <a:r>
              <a:rPr lang="zh-CN" altLang="en-US" dirty="0" smtClean="0"/>
              <a:t>字符串逆置输出</a:t>
            </a:r>
          </a:p>
          <a:p>
            <a:r>
              <a:rPr lang="zh-CN" altLang="en-US" dirty="0" smtClean="0"/>
              <a:t>    </a:t>
            </a:r>
            <a:r>
              <a:rPr lang="en-US" altLang="zh-CN" dirty="0" smtClean="0"/>
              <a:t>ch6_7(); // </a:t>
            </a:r>
            <a:r>
              <a:rPr lang="zh-CN" altLang="en-US" dirty="0" smtClean="0"/>
              <a:t>字符串连接</a:t>
            </a:r>
          </a:p>
          <a:p>
            <a:r>
              <a:rPr lang="zh-CN" altLang="en-US" dirty="0" smtClean="0"/>
              <a:t>    </a:t>
            </a:r>
            <a:r>
              <a:rPr lang="en-US" altLang="zh-CN" dirty="0" smtClean="0"/>
              <a:t>ch6_8(); // 5</a:t>
            </a:r>
            <a:r>
              <a:rPr lang="zh-CN" altLang="en-US" dirty="0" smtClean="0"/>
              <a:t>个字符串排序 </a:t>
            </a:r>
          </a:p>
          <a:p>
            <a:r>
              <a:rPr lang="zh-CN" altLang="en-US" dirty="0" smtClean="0"/>
              <a:t>    </a:t>
            </a:r>
            <a:r>
              <a:rPr lang="en-US" altLang="zh-CN" dirty="0" smtClean="0"/>
              <a:t>ch6_9(); // hello</a:t>
            </a:r>
            <a:r>
              <a:rPr lang="zh-CN" altLang="en-US" dirty="0" smtClean="0"/>
              <a:t>单词出现的次数</a:t>
            </a:r>
          </a:p>
          <a:p>
            <a:r>
              <a:rPr lang="zh-CN" altLang="en-US" dirty="0" smtClean="0"/>
              <a:t>    </a:t>
            </a:r>
            <a:r>
              <a:rPr lang="en-US" altLang="zh-CN" dirty="0" smtClean="0"/>
              <a:t>ch6_10(); // </a:t>
            </a:r>
            <a:r>
              <a:rPr lang="zh-CN" altLang="en-US" dirty="0" smtClean="0"/>
              <a:t>电文译码</a:t>
            </a:r>
          </a:p>
          <a:p>
            <a:r>
              <a:rPr lang="en-US" altLang="zh-CN" dirty="0" smtClean="0"/>
              <a:t>}</a:t>
            </a:r>
          </a:p>
          <a:p>
            <a:endParaRPr lang="en-US" altLang="zh-CN" smtClean="0"/>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37</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8</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建议生成</a:t>
            </a:r>
            <a:r>
              <a:rPr lang="en-US" altLang="zh-CN" sz="1200" b="0" i="0" kern="1200" dirty="0" smtClean="0">
                <a:solidFill>
                  <a:schemeClr val="tx1"/>
                </a:solidFill>
                <a:effectLst/>
                <a:latin typeface="Arial" charset="0"/>
                <a:ea typeface="宋体" pitchFamily="2" charset="-122"/>
                <a:cs typeface="+mn-cs"/>
              </a:rPr>
              <a:t>.</a:t>
            </a:r>
            <a:r>
              <a:rPr lang="en-US" altLang="zh-CN" sz="1200" b="0" i="0" kern="1200" dirty="0" err="1" smtClean="0">
                <a:solidFill>
                  <a:schemeClr val="tx1"/>
                </a:solidFill>
                <a:effectLst/>
                <a:latin typeface="Arial" charset="0"/>
                <a:ea typeface="宋体" pitchFamily="2" charset="-122"/>
                <a:cs typeface="+mn-cs"/>
              </a:rPr>
              <a:t>cpp</a:t>
            </a:r>
            <a:r>
              <a:rPr lang="zh-CN" altLang="en-US" sz="1200" b="0" i="0" kern="1200" dirty="0" smtClean="0">
                <a:solidFill>
                  <a:schemeClr val="tx1"/>
                </a:solidFill>
                <a:effectLst/>
                <a:latin typeface="Arial" charset="0"/>
                <a:ea typeface="宋体" pitchFamily="2" charset="-122"/>
                <a:cs typeface="+mn-cs"/>
              </a:rPr>
              <a:t>文件，</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要求严格，如果是</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文件，有无</a:t>
            </a:r>
            <a:r>
              <a:rPr lang="en-US" altLang="zh-CN" sz="1200" b="0" i="0" kern="1200" dirty="0" smtClean="0">
                <a:solidFill>
                  <a:schemeClr val="tx1"/>
                </a:solidFill>
                <a:effectLst/>
                <a:latin typeface="Arial" charset="0"/>
                <a:ea typeface="宋体" pitchFamily="2" charset="-122"/>
                <a:cs typeface="+mn-cs"/>
              </a:rPr>
              <a:t>#include</a:t>
            </a:r>
            <a:r>
              <a:rPr lang="zh-CN" altLang="en-US" sz="1200" b="0" i="0" kern="1200" dirty="0" smtClean="0">
                <a:solidFill>
                  <a:schemeClr val="tx1"/>
                </a:solidFill>
                <a:effectLst/>
                <a:latin typeface="Arial" charset="0"/>
                <a:ea typeface="宋体" pitchFamily="2" charset="-122"/>
                <a:cs typeface="+mn-cs"/>
              </a:rPr>
              <a:t>均可认识库函数。</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Ctr+Space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自动补全输入</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err="1" smtClean="0">
                <a:solidFill>
                  <a:schemeClr val="tx1"/>
                </a:solidFill>
                <a:effectLst/>
                <a:latin typeface="Arial" charset="0"/>
                <a:ea typeface="宋体" pitchFamily="2" charset="-122"/>
                <a:cs typeface="+mn-cs"/>
              </a:rPr>
              <a:t>Ctrl+Shift+Space</a:t>
            </a:r>
            <a:r>
              <a:rPr lang="en-US" altLang="zh-CN" sz="1200" b="0" i="0" kern="120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a:t>
            </a:r>
            <a:r>
              <a:rPr lang="zh-CN" altLang="en-US" sz="1200" b="0" i="0" kern="1200" baseline="0" dirty="0" smtClean="0">
                <a:solidFill>
                  <a:schemeClr val="tx1"/>
                </a:solidFill>
                <a:effectLst/>
                <a:latin typeface="Arial" charset="0"/>
                <a:ea typeface="宋体" pitchFamily="2" charset="-122"/>
                <a:cs typeface="+mn-cs"/>
              </a:rPr>
              <a:t>显示函数参数</a:t>
            </a:r>
            <a:endParaRPr lang="en-US" altLang="zh-CN" sz="1200" b="0" i="0" kern="1200" baseline="0" dirty="0" smtClean="0">
              <a:solidFill>
                <a:schemeClr val="tx1"/>
              </a:solidFill>
              <a:effectLst/>
              <a:latin typeface="Arial" charset="0"/>
              <a:ea typeface="宋体" pitchFamily="2" charset="-122"/>
              <a:cs typeface="+mn-cs"/>
            </a:endParaRPr>
          </a:p>
          <a:p>
            <a:r>
              <a:rPr lang="en-US" altLang="zh-CN" sz="1200" b="0" i="0" kern="1200" baseline="0" dirty="0" smtClean="0">
                <a:solidFill>
                  <a:schemeClr val="tx1"/>
                </a:solidFill>
                <a:effectLst/>
                <a:latin typeface="Arial" charset="0"/>
                <a:ea typeface="宋体" pitchFamily="2" charset="-122"/>
                <a:cs typeface="+mn-cs"/>
              </a:rPr>
              <a:t>system(</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r>
              <a:rPr lang="en-US" altLang="zh-CN" sz="1200" b="0" i="0" kern="1200" baseline="0" dirty="0" smtClean="0">
                <a:solidFill>
                  <a:schemeClr val="tx1"/>
                </a:solidFill>
                <a:effectLst/>
                <a:latin typeface="Arial" charset="0"/>
                <a:ea typeface="宋体" pitchFamily="2" charset="-122"/>
                <a:cs typeface="+mn-cs"/>
              </a:rPr>
              <a:t>); // </a:t>
            </a:r>
            <a:r>
              <a:rPr lang="zh-CN" altLang="en-US" sz="1200" b="0" i="0" kern="1200" baseline="0" dirty="0" smtClean="0">
                <a:solidFill>
                  <a:schemeClr val="tx1"/>
                </a:solidFill>
                <a:effectLst/>
                <a:latin typeface="Arial" charset="0"/>
                <a:ea typeface="宋体" pitchFamily="2" charset="-122"/>
                <a:cs typeface="+mn-cs"/>
              </a:rPr>
              <a:t>同“</a:t>
            </a:r>
            <a:r>
              <a:rPr lang="en-US" altLang="zh-CN" sz="1200" b="0" i="0" kern="1200" baseline="0" dirty="0" smtClean="0">
                <a:solidFill>
                  <a:schemeClr val="tx1"/>
                </a:solidFill>
                <a:effectLst/>
                <a:latin typeface="Arial" charset="0"/>
                <a:ea typeface="宋体" pitchFamily="2" charset="-122"/>
                <a:cs typeface="+mn-cs"/>
              </a:rPr>
              <a:t>PAUSE</a:t>
            </a:r>
            <a:r>
              <a:rPr lang="zh-CN" altLang="en-US" sz="1200" b="0" i="0" kern="1200" baseline="0" dirty="0" smtClean="0">
                <a:solidFill>
                  <a:schemeClr val="tx1"/>
                </a:solidFill>
                <a:effectLst/>
                <a:latin typeface="Arial" charset="0"/>
                <a:ea typeface="宋体" pitchFamily="2" charset="-122"/>
                <a:cs typeface="+mn-cs"/>
              </a:rPr>
              <a:t>”</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9</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经验证，</a:t>
            </a:r>
            <a:r>
              <a:rPr lang="en-US" altLang="zh-CN" dirty="0" err="1" smtClean="0"/>
              <a:t>dev</a:t>
            </a:r>
            <a:r>
              <a:rPr lang="zh-CN" altLang="en-US" dirty="0" smtClean="0"/>
              <a:t>集成环境支持单一源文件即</a:t>
            </a:r>
            <a:r>
              <a:rPr lang="en-US" altLang="zh-CN" dirty="0" smtClean="0"/>
              <a:t>.c</a:t>
            </a:r>
            <a:r>
              <a:rPr lang="zh-CN" altLang="en-US" dirty="0" smtClean="0"/>
              <a:t>文件，只要含有</a:t>
            </a:r>
            <a:r>
              <a:rPr lang="en-US" altLang="zh-CN" dirty="0" smtClean="0"/>
              <a:t>main</a:t>
            </a:r>
            <a:r>
              <a:rPr lang="zh-CN" altLang="en-US" dirty="0" smtClean="0"/>
              <a:t>函数，可以生成</a:t>
            </a:r>
            <a:r>
              <a:rPr lang="en-US" altLang="zh-CN" dirty="0" smtClean="0"/>
              <a:t>exe</a:t>
            </a:r>
            <a:r>
              <a:rPr lang="zh-CN" altLang="en-US" dirty="0" smtClean="0"/>
              <a:t>文件。因此可不要求学生用工程项目组织源文件。</a:t>
            </a:r>
            <a:endParaRPr lang="en-US" altLang="zh-CN" sz="1200" b="0" i="0" kern="1200" dirty="0" smtClean="0">
              <a:solidFill>
                <a:schemeClr val="tx1"/>
              </a:solidFill>
              <a:effectLst/>
              <a:latin typeface="Arial" charset="0"/>
              <a:ea typeface="宋体" pitchFamily="2" charset="-122"/>
              <a:cs typeface="+mn-cs"/>
            </a:endParaRPr>
          </a:p>
          <a:p>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bloodshed software</a:t>
            </a:r>
          </a:p>
          <a:p>
            <a:r>
              <a:rPr lang="zh-CN" altLang="en-US" sz="1200" b="0" i="0" kern="1200" dirty="0" smtClean="0">
                <a:solidFill>
                  <a:schemeClr val="tx1"/>
                </a:solidFill>
                <a:effectLst/>
                <a:latin typeface="Arial" charset="0"/>
                <a:ea typeface="宋体" pitchFamily="2" charset="-122"/>
                <a:cs typeface="+mn-cs"/>
              </a:rPr>
              <a:t>著名的免费软件组织。其主要作品有</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，最新版本</a:t>
            </a:r>
            <a:r>
              <a:rPr lang="en-US" altLang="zh-CN" sz="1200" b="0" i="0" kern="1200" dirty="0" smtClean="0">
                <a:solidFill>
                  <a:schemeClr val="tx1"/>
                </a:solidFill>
                <a:effectLst/>
                <a:latin typeface="Arial" charset="0"/>
                <a:ea typeface="宋体" pitchFamily="2" charset="-122"/>
                <a:cs typeface="+mn-cs"/>
              </a:rPr>
              <a:t>4.9.9.2Dev C++</a:t>
            </a:r>
            <a:r>
              <a:rPr lang="zh-CN" altLang="en-US" sz="1200" b="0" i="0" kern="1200" dirty="0" smtClean="0">
                <a:solidFill>
                  <a:schemeClr val="tx1"/>
                </a:solidFill>
                <a:effectLst/>
                <a:latin typeface="Arial" charset="0"/>
                <a:ea typeface="宋体" pitchFamily="2" charset="-122"/>
                <a:cs typeface="+mn-cs"/>
              </a:rPr>
              <a:t>不是编译器</a:t>
            </a:r>
          </a:p>
          <a:p>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本身仅仅提供一个单纯的图形界面，它并不是一个完整的开发环境。如果要想在这一环境中开发软件则需要</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在</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或者</a:t>
            </a:r>
            <a:r>
              <a:rPr lang="en-US" altLang="zh-CN" sz="1200" b="0" i="0" kern="1200" dirty="0" smtClean="0">
                <a:solidFill>
                  <a:schemeClr val="tx1"/>
                </a:solidFill>
                <a:effectLst/>
                <a:latin typeface="Arial" charset="0"/>
                <a:ea typeface="宋体" pitchFamily="2" charset="-122"/>
                <a:cs typeface="+mn-cs"/>
              </a:rPr>
              <a:t>Linux</a:t>
            </a:r>
            <a:r>
              <a:rPr lang="zh-CN" altLang="en-US" sz="1200" b="0" i="0" kern="1200" dirty="0" smtClean="0">
                <a:solidFill>
                  <a:schemeClr val="tx1"/>
                </a:solidFill>
                <a:effectLst/>
                <a:latin typeface="Arial" charset="0"/>
                <a:ea typeface="宋体" pitchFamily="2" charset="-122"/>
                <a:cs typeface="+mn-cs"/>
              </a:rPr>
              <a:t>上的变种如</a:t>
            </a:r>
            <a:r>
              <a:rPr lang="en-US" altLang="zh-CN" sz="1200" b="0" i="0" kern="1200" dirty="0" err="1" smtClean="0">
                <a:solidFill>
                  <a:schemeClr val="tx1"/>
                </a:solidFill>
                <a:effectLst/>
                <a:latin typeface="Arial" charset="0"/>
                <a:ea typeface="宋体" pitchFamily="2" charset="-122"/>
                <a:cs typeface="+mn-cs"/>
              </a:rPr>
              <a:t>mingw,cygwin,djgpp</a:t>
            </a:r>
            <a:r>
              <a:rPr lang="zh-CN" altLang="en-US" sz="1200" b="0" i="0" kern="1200" dirty="0" smtClean="0">
                <a:solidFill>
                  <a:schemeClr val="tx1"/>
                </a:solidFill>
                <a:effectLst/>
                <a:latin typeface="Arial" charset="0"/>
                <a:ea typeface="宋体" pitchFamily="2" charset="-122"/>
                <a:cs typeface="+mn-cs"/>
              </a:rPr>
              <a:t>等。借助这些以</a:t>
            </a:r>
            <a:r>
              <a:rPr lang="en-US" altLang="zh-CN" sz="1200" b="0" i="0" kern="1200" dirty="0" smtClean="0">
                <a:solidFill>
                  <a:schemeClr val="tx1"/>
                </a:solidFill>
                <a:effectLst/>
                <a:latin typeface="Arial" charset="0"/>
                <a:ea typeface="宋体" pitchFamily="2" charset="-122"/>
                <a:cs typeface="+mn-cs"/>
              </a:rPr>
              <a:t>GCC</a:t>
            </a:r>
            <a:r>
              <a:rPr lang="zh-CN" altLang="en-US" sz="1200" b="0" i="0" kern="1200" dirty="0" smtClean="0">
                <a:solidFill>
                  <a:schemeClr val="tx1"/>
                </a:solidFill>
                <a:effectLst/>
                <a:latin typeface="Arial" charset="0"/>
                <a:ea typeface="宋体" pitchFamily="2" charset="-122"/>
                <a:cs typeface="+mn-cs"/>
              </a:rPr>
              <a:t>为基础的开发环境再加上</a:t>
            </a:r>
            <a:r>
              <a:rPr lang="en-US" altLang="zh-CN" sz="1200" b="0" i="0" kern="1200" dirty="0" smtClean="0">
                <a:solidFill>
                  <a:schemeClr val="tx1"/>
                </a:solidFill>
                <a:effectLst/>
                <a:latin typeface="Arial" charset="0"/>
                <a:ea typeface="宋体" pitchFamily="2" charset="-122"/>
                <a:cs typeface="+mn-cs"/>
              </a:rPr>
              <a:t>DEV C++</a:t>
            </a:r>
            <a:r>
              <a:rPr lang="zh-CN" altLang="en-US" sz="1200" b="0" i="0" kern="1200" dirty="0" smtClean="0">
                <a:solidFill>
                  <a:schemeClr val="tx1"/>
                </a:solidFill>
                <a:effectLst/>
                <a:latin typeface="Arial" charset="0"/>
                <a:ea typeface="宋体" pitchFamily="2" charset="-122"/>
                <a:cs typeface="+mn-cs"/>
              </a:rPr>
              <a:t>方可构成一个完整的开放式集成开发环境</a:t>
            </a:r>
            <a:r>
              <a:rPr lang="en-US" altLang="zh-CN" sz="1200" b="0" i="0" kern="1200" dirty="0" smtClean="0">
                <a:solidFill>
                  <a:schemeClr val="tx1"/>
                </a:solidFill>
                <a:effectLst/>
                <a:latin typeface="Arial" charset="0"/>
                <a:ea typeface="宋体" pitchFamily="2" charset="-122"/>
                <a:cs typeface="+mn-cs"/>
              </a:rPr>
              <a:t>IDE</a:t>
            </a:r>
            <a:r>
              <a:rPr lang="zh-CN" altLang="en-US" sz="1200" b="0" i="0" kern="1200" dirty="0" smtClean="0">
                <a:solidFill>
                  <a:schemeClr val="tx1"/>
                </a:solidFill>
                <a:effectLst/>
                <a:latin typeface="Arial" charset="0"/>
                <a:ea typeface="宋体" pitchFamily="2" charset="-122"/>
                <a:cs typeface="+mn-cs"/>
              </a:rPr>
              <a:t>。这一组合的魅力在于虽然会受到版权以及许可协议的约束，但是你无须为这些东西掏一分钱。</a:t>
            </a:r>
          </a:p>
          <a:p>
            <a:endParaRPr lang="en-US" altLang="zh-CN" dirty="0" smtClean="0"/>
          </a:p>
          <a:p>
            <a:r>
              <a:rPr lang="en-US" altLang="zh-CN" sz="1200" b="0" i="0" kern="1200" dirty="0" err="1" smtClean="0">
                <a:solidFill>
                  <a:schemeClr val="tx1"/>
                </a:solidFill>
                <a:effectLst/>
                <a:latin typeface="Arial" charset="0"/>
                <a:ea typeface="宋体" pitchFamily="2" charset="-122"/>
                <a:cs typeface="+mn-cs"/>
              </a:rPr>
              <a:t>MinGW</a:t>
            </a:r>
            <a:r>
              <a:rPr lang="zh-CN" altLang="en-US" sz="1200" b="0" i="0" kern="1200" dirty="0" smtClean="0">
                <a:solidFill>
                  <a:schemeClr val="tx1"/>
                </a:solidFill>
                <a:effectLst/>
                <a:latin typeface="Arial" charset="0"/>
                <a:ea typeface="宋体" pitchFamily="2" charset="-122"/>
                <a:cs typeface="+mn-cs"/>
              </a:rPr>
              <a:t>，是</a:t>
            </a:r>
            <a:r>
              <a:rPr lang="en-US" altLang="zh-CN" sz="1200" b="0" i="1" kern="1200" dirty="0" smtClean="0">
                <a:solidFill>
                  <a:schemeClr val="tx1"/>
                </a:solidFill>
                <a:effectLst/>
                <a:latin typeface="Arial" charset="0"/>
                <a:ea typeface="宋体" pitchFamily="2" charset="-122"/>
                <a:cs typeface="+mn-cs"/>
              </a:rPr>
              <a:t>Minimalist </a:t>
            </a:r>
            <a:r>
              <a:rPr lang="en-US" altLang="zh-CN" sz="1200" b="0" i="1" u="none" strike="noStrike" kern="1200" dirty="0" err="1" smtClean="0">
                <a:solidFill>
                  <a:schemeClr val="tx1"/>
                </a:solidFill>
                <a:effectLst/>
                <a:latin typeface="Arial" charset="0"/>
                <a:ea typeface="宋体" pitchFamily="2" charset="-122"/>
                <a:cs typeface="+mn-cs"/>
                <a:hlinkClick r:id="rId3"/>
              </a:rPr>
              <a:t>GNU</a:t>
            </a:r>
            <a:r>
              <a:rPr lang="en-US" altLang="zh-CN" sz="1200" b="0" i="1" kern="1200" dirty="0" err="1" smtClean="0">
                <a:solidFill>
                  <a:schemeClr val="tx1"/>
                </a:solidFill>
                <a:effectLst/>
                <a:latin typeface="Arial" charset="0"/>
                <a:ea typeface="宋体" pitchFamily="2" charset="-122"/>
                <a:cs typeface="+mn-cs"/>
              </a:rPr>
              <a:t>for</a:t>
            </a:r>
            <a:r>
              <a:rPr lang="en-US" altLang="zh-CN" sz="1200" b="0" i="1" kern="1200" dirty="0" smtClean="0">
                <a:solidFill>
                  <a:schemeClr val="tx1"/>
                </a:solidFill>
                <a:effectLst/>
                <a:latin typeface="Arial" charset="0"/>
                <a:ea typeface="宋体" pitchFamily="2" charset="-122"/>
                <a:cs typeface="+mn-cs"/>
              </a:rPr>
              <a:t> Windows</a:t>
            </a:r>
            <a:r>
              <a:rPr lang="zh-CN" altLang="en-US" sz="1200" b="0" i="0" kern="1200" dirty="0" smtClean="0">
                <a:solidFill>
                  <a:schemeClr val="tx1"/>
                </a:solidFill>
                <a:effectLst/>
                <a:latin typeface="Arial" charset="0"/>
                <a:ea typeface="宋体" pitchFamily="2" charset="-122"/>
                <a:cs typeface="+mn-cs"/>
              </a:rPr>
              <a:t>的缩写。它是一个可自由使用和自由发布的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特定</a:t>
            </a:r>
            <a:r>
              <a:rPr lang="zh-CN" altLang="en-US" sz="1200" b="0" i="0" u="none" strike="noStrike" kern="1200" dirty="0" smtClean="0">
                <a:solidFill>
                  <a:schemeClr val="tx1"/>
                </a:solidFill>
                <a:effectLst/>
                <a:latin typeface="Arial" charset="0"/>
                <a:ea typeface="宋体" pitchFamily="2" charset="-122"/>
                <a:cs typeface="+mn-cs"/>
                <a:hlinkClick r:id="rId4"/>
              </a:rPr>
              <a:t>头文件</a:t>
            </a:r>
            <a:r>
              <a:rPr lang="zh-CN" altLang="en-US" sz="1200" b="0" i="0" kern="1200" dirty="0" smtClean="0">
                <a:solidFill>
                  <a:schemeClr val="tx1"/>
                </a:solidFill>
                <a:effectLst/>
                <a:latin typeface="Arial" charset="0"/>
                <a:ea typeface="宋体" pitchFamily="2" charset="-122"/>
                <a:cs typeface="+mn-cs"/>
              </a:rPr>
              <a:t>和使用</a:t>
            </a:r>
            <a:r>
              <a:rPr lang="en-US" altLang="zh-CN" sz="1200" b="0" i="0" kern="1200" dirty="0" smtClean="0">
                <a:solidFill>
                  <a:schemeClr val="tx1"/>
                </a:solidFill>
                <a:effectLst/>
                <a:latin typeface="Arial" charset="0"/>
                <a:ea typeface="宋体" pitchFamily="2" charset="-122"/>
                <a:cs typeface="+mn-cs"/>
              </a:rPr>
              <a:t>GNU</a:t>
            </a:r>
            <a:r>
              <a:rPr lang="zh-CN" altLang="en-US" sz="1200" b="0" i="0" kern="1200" dirty="0" smtClean="0">
                <a:solidFill>
                  <a:schemeClr val="tx1"/>
                </a:solidFill>
                <a:effectLst/>
                <a:latin typeface="Arial" charset="0"/>
                <a:ea typeface="宋体" pitchFamily="2" charset="-122"/>
                <a:cs typeface="+mn-cs"/>
              </a:rPr>
              <a:t>工具集导入库的集合，允许你在</a:t>
            </a:r>
            <a:r>
              <a:rPr lang="en-US" altLang="zh-CN" sz="1200" b="0" i="0" u="none" strike="noStrike" kern="1200" dirty="0" smtClean="0">
                <a:solidFill>
                  <a:schemeClr val="tx1"/>
                </a:solidFill>
                <a:effectLst/>
                <a:latin typeface="Arial" charset="0"/>
                <a:ea typeface="宋体" pitchFamily="2" charset="-122"/>
                <a:cs typeface="+mn-cs"/>
                <a:hlinkClick r:id="rId3"/>
              </a:rPr>
              <a:t>GNU</a:t>
            </a:r>
            <a:r>
              <a:rPr lang="en-US" altLang="zh-CN" sz="1200" b="0" i="0" kern="1200" dirty="0" smtClean="0">
                <a:solidFill>
                  <a:schemeClr val="tx1"/>
                </a:solidFill>
                <a:effectLst/>
                <a:latin typeface="Arial" charset="0"/>
                <a:ea typeface="宋体" pitchFamily="2" charset="-122"/>
                <a:cs typeface="+mn-cs"/>
              </a:rPr>
              <a:t>/</a:t>
            </a:r>
            <a:r>
              <a:rPr lang="en-US" altLang="zh-CN" sz="1200" b="0" i="0" u="none" strike="noStrike" kern="1200" dirty="0" smtClean="0">
                <a:solidFill>
                  <a:schemeClr val="tx1"/>
                </a:solidFill>
                <a:effectLst/>
                <a:latin typeface="Arial" charset="0"/>
                <a:ea typeface="宋体" pitchFamily="2" charset="-122"/>
                <a:cs typeface="+mn-cs"/>
                <a:hlinkClick r:id="rId5"/>
              </a:rPr>
              <a:t>Linux</a:t>
            </a:r>
            <a:r>
              <a:rPr lang="zh-CN" altLang="en-US" sz="1200" b="0" i="0" kern="1200" dirty="0" smtClean="0">
                <a:solidFill>
                  <a:schemeClr val="tx1"/>
                </a:solidFill>
                <a:effectLst/>
                <a:latin typeface="Arial" charset="0"/>
                <a:ea typeface="宋体" pitchFamily="2" charset="-122"/>
                <a:cs typeface="+mn-cs"/>
              </a:rPr>
              <a:t>和</a:t>
            </a:r>
            <a:r>
              <a:rPr lang="en-US" altLang="zh-CN" sz="1200" b="0" i="0" u="none" strike="noStrike" kern="1200" dirty="0" smtClean="0">
                <a:solidFill>
                  <a:schemeClr val="tx1"/>
                </a:solidFill>
                <a:effectLst/>
                <a:latin typeface="Arial" charset="0"/>
                <a:ea typeface="宋体" pitchFamily="2" charset="-122"/>
                <a:cs typeface="+mn-cs"/>
                <a:hlinkClick r:id="rId6"/>
              </a:rPr>
              <a:t>Windows</a:t>
            </a:r>
            <a:r>
              <a:rPr lang="zh-CN" altLang="en-US" sz="1200" b="0" i="0" kern="1200" dirty="0" smtClean="0">
                <a:solidFill>
                  <a:schemeClr val="tx1"/>
                </a:solidFill>
                <a:effectLst/>
                <a:latin typeface="Arial" charset="0"/>
                <a:ea typeface="宋体" pitchFamily="2" charset="-122"/>
                <a:cs typeface="+mn-cs"/>
              </a:rPr>
              <a:t>平台生成本地的</a:t>
            </a:r>
            <a:r>
              <a:rPr lang="en-US" altLang="zh-CN" sz="1200" b="0" i="0" kern="1200" dirty="0" smtClean="0">
                <a:solidFill>
                  <a:schemeClr val="tx1"/>
                </a:solidFill>
                <a:effectLst/>
                <a:latin typeface="Arial" charset="0"/>
                <a:ea typeface="宋体" pitchFamily="2" charset="-122"/>
                <a:cs typeface="+mn-cs"/>
              </a:rPr>
              <a:t>Windows</a:t>
            </a:r>
            <a:r>
              <a:rPr lang="zh-CN" altLang="en-US" sz="1200" b="0" i="0" kern="1200" dirty="0" smtClean="0">
                <a:solidFill>
                  <a:schemeClr val="tx1"/>
                </a:solidFill>
                <a:effectLst/>
                <a:latin typeface="Arial" charset="0"/>
                <a:ea typeface="宋体" pitchFamily="2" charset="-122"/>
                <a:cs typeface="+mn-cs"/>
              </a:rPr>
              <a:t>程序而不需要第三方</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kern="1200" dirty="0" err="1" smtClean="0">
                <a:solidFill>
                  <a:schemeClr val="tx1"/>
                </a:solidFill>
                <a:effectLst/>
                <a:latin typeface="Arial" charset="0"/>
                <a:ea typeface="宋体" pitchFamily="2" charset="-122"/>
                <a:cs typeface="+mn-cs"/>
              </a:rPr>
              <a:t>MinGW</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是一组包含文件和端口库，其功能是允许控制台模式的程序使用微软的标准</a:t>
            </a:r>
            <a:r>
              <a:rPr lang="en-US" altLang="zh-CN" sz="1200" b="0" i="0" kern="1200" dirty="0" smtClean="0">
                <a:solidFill>
                  <a:schemeClr val="tx1"/>
                </a:solidFill>
                <a:effectLst/>
                <a:latin typeface="Arial" charset="0"/>
                <a:ea typeface="宋体" pitchFamily="2" charset="-122"/>
                <a:cs typeface="+mn-cs"/>
              </a:rPr>
              <a:t>C</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）库（</a:t>
            </a:r>
            <a:r>
              <a:rPr lang="en-US" altLang="zh-CN" sz="1200" b="0" i="0" u="none" strike="noStrike" kern="1200" dirty="0" smtClean="0">
                <a:solidFill>
                  <a:schemeClr val="tx1"/>
                </a:solidFill>
                <a:effectLst/>
                <a:latin typeface="Arial" charset="0"/>
                <a:ea typeface="宋体" pitchFamily="2" charset="-122"/>
                <a:cs typeface="+mn-cs"/>
                <a:hlinkClick r:id="rId7"/>
              </a:rPr>
              <a:t>MSVCRT.DLL</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该库在所有的 </a:t>
            </a:r>
            <a:r>
              <a:rPr lang="en-US" altLang="zh-CN" sz="1200" b="0" i="0" kern="1200" dirty="0" smtClean="0">
                <a:solidFill>
                  <a:schemeClr val="tx1"/>
                </a:solidFill>
                <a:effectLst/>
                <a:latin typeface="Arial" charset="0"/>
                <a:ea typeface="宋体" pitchFamily="2" charset="-122"/>
                <a:cs typeface="+mn-cs"/>
              </a:rPr>
              <a:t>NT OS </a:t>
            </a:r>
            <a:r>
              <a:rPr lang="zh-CN" altLang="en-US" sz="1200" b="0" i="0" kern="1200" dirty="0" smtClean="0">
                <a:solidFill>
                  <a:schemeClr val="tx1"/>
                </a:solidFill>
                <a:effectLst/>
                <a:latin typeface="Arial" charset="0"/>
                <a:ea typeface="宋体" pitchFamily="2" charset="-122"/>
                <a:cs typeface="+mn-cs"/>
              </a:rPr>
              <a:t>上有效，在所有的 </a:t>
            </a:r>
            <a:r>
              <a:rPr lang="en-US" altLang="zh-CN" sz="1200" b="0" i="0" u="none" strike="noStrike" kern="1200" dirty="0" smtClean="0">
                <a:solidFill>
                  <a:schemeClr val="tx1"/>
                </a:solidFill>
                <a:effectLst/>
                <a:latin typeface="Arial" charset="0"/>
                <a:ea typeface="宋体" pitchFamily="2" charset="-122"/>
                <a:cs typeface="+mn-cs"/>
                <a:hlinkClick r:id="rId8"/>
              </a:rPr>
              <a:t>Windows 95</a:t>
            </a:r>
            <a:r>
              <a:rPr lang="zh-CN" altLang="en-US" sz="1200" b="0" i="0" kern="1200" dirty="0" smtClean="0">
                <a:solidFill>
                  <a:schemeClr val="tx1"/>
                </a:solidFill>
                <a:effectLst/>
                <a:latin typeface="Arial" charset="0"/>
                <a:ea typeface="宋体" pitchFamily="2" charset="-122"/>
                <a:cs typeface="+mn-cs"/>
              </a:rPr>
              <a:t>发行版以上的 </a:t>
            </a:r>
            <a:r>
              <a:rPr lang="en-US" altLang="zh-CN" sz="1200" b="0" i="0" kern="1200" dirty="0" smtClean="0">
                <a:solidFill>
                  <a:schemeClr val="tx1"/>
                </a:solidFill>
                <a:effectLst/>
                <a:latin typeface="Arial" charset="0"/>
                <a:ea typeface="宋体" pitchFamily="2" charset="-122"/>
                <a:cs typeface="+mn-cs"/>
              </a:rPr>
              <a:t>Windows OS </a:t>
            </a:r>
            <a:r>
              <a:rPr lang="zh-CN" altLang="en-US" sz="1200" b="0" i="0" kern="1200" dirty="0" smtClean="0">
                <a:solidFill>
                  <a:schemeClr val="tx1"/>
                </a:solidFill>
                <a:effectLst/>
                <a:latin typeface="Arial" charset="0"/>
                <a:ea typeface="宋体" pitchFamily="2" charset="-122"/>
                <a:cs typeface="+mn-cs"/>
              </a:rPr>
              <a:t>有效，使用基本运行时，你可以使用 </a:t>
            </a:r>
            <a:r>
              <a:rPr lang="en-US" altLang="zh-CN" sz="1200" b="0" i="0" kern="1200" dirty="0" smtClean="0">
                <a:solidFill>
                  <a:schemeClr val="tx1"/>
                </a:solidFill>
                <a:effectLst/>
                <a:latin typeface="Arial" charset="0"/>
                <a:ea typeface="宋体" pitchFamily="2" charset="-122"/>
                <a:cs typeface="+mn-cs"/>
              </a:rPr>
              <a:t>GCC </a:t>
            </a:r>
            <a:r>
              <a:rPr lang="zh-CN" altLang="en-US" sz="1200" b="0" i="0" kern="1200" dirty="0" smtClean="0">
                <a:solidFill>
                  <a:schemeClr val="tx1"/>
                </a:solidFill>
                <a:effectLst/>
                <a:latin typeface="Arial" charset="0"/>
                <a:ea typeface="宋体" pitchFamily="2" charset="-122"/>
                <a:cs typeface="+mn-cs"/>
              </a:rPr>
              <a:t>写控制台模式的符合美国标准化组织（</a:t>
            </a:r>
            <a:r>
              <a:rPr lang="en-US" altLang="zh-CN" sz="1200" b="0" i="0" kern="1200" dirty="0" smtClean="0">
                <a:solidFill>
                  <a:schemeClr val="tx1"/>
                </a:solidFill>
                <a:effectLst/>
                <a:latin typeface="Arial" charset="0"/>
                <a:ea typeface="宋体" pitchFamily="2" charset="-122"/>
                <a:cs typeface="+mn-cs"/>
              </a:rPr>
              <a:t>ANSI</a:t>
            </a:r>
            <a:r>
              <a:rPr lang="zh-CN" altLang="en-US" sz="1200" b="0" i="0" kern="1200" dirty="0" smtClean="0">
                <a:solidFill>
                  <a:schemeClr val="tx1"/>
                </a:solidFill>
                <a:effectLst/>
                <a:latin typeface="Arial" charset="0"/>
                <a:ea typeface="宋体" pitchFamily="2" charset="-122"/>
                <a:cs typeface="+mn-cs"/>
              </a:rPr>
              <a:t>）程序，可以使用微软提供的 </a:t>
            </a:r>
            <a:r>
              <a:rPr lang="en-US" altLang="zh-CN" sz="1200" b="0" i="0" kern="1200" dirty="0" smtClean="0">
                <a:solidFill>
                  <a:schemeClr val="tx1"/>
                </a:solidFill>
                <a:effectLst/>
                <a:latin typeface="Arial" charset="0"/>
                <a:ea typeface="宋体" pitchFamily="2" charset="-122"/>
                <a:cs typeface="+mn-cs"/>
              </a:rPr>
              <a:t>C </a:t>
            </a:r>
            <a:r>
              <a:rPr lang="zh-CN" altLang="en-US" sz="1200" b="0" i="0" kern="1200" dirty="0" smtClean="0">
                <a:solidFill>
                  <a:schemeClr val="tx1"/>
                </a:solidFill>
                <a:effectLst/>
                <a:latin typeface="Arial" charset="0"/>
                <a:ea typeface="宋体" pitchFamily="2" charset="-122"/>
                <a:cs typeface="+mn-cs"/>
              </a:rPr>
              <a:t>运行时（</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）扩展，与基本运行时相结合，就可以有充分的权利既使用 </a:t>
            </a:r>
            <a:r>
              <a:rPr lang="en-US" altLang="zh-CN" sz="1200" b="0" i="0" kern="1200" dirty="0" smtClean="0">
                <a:solidFill>
                  <a:schemeClr val="tx1"/>
                </a:solidFill>
                <a:effectLst/>
                <a:latin typeface="Arial" charset="0"/>
                <a:ea typeface="宋体" pitchFamily="2" charset="-122"/>
                <a:cs typeface="+mn-cs"/>
              </a:rPr>
              <a:t>CRT</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C Runtime</a:t>
            </a:r>
            <a:r>
              <a:rPr lang="zh-CN" altLang="en-US" sz="1200" b="0" i="0" kern="1200" dirty="0" smtClean="0">
                <a:solidFill>
                  <a:schemeClr val="tx1"/>
                </a:solidFill>
                <a:effectLst/>
                <a:latin typeface="Arial" charset="0"/>
                <a:ea typeface="宋体" pitchFamily="2" charset="-122"/>
                <a:cs typeface="+mn-cs"/>
              </a:rPr>
              <a:t>）又使用 </a:t>
            </a:r>
            <a:r>
              <a:rPr lang="en-US" altLang="zh-CN" sz="1200" b="0" i="0" kern="1200" dirty="0" err="1" smtClean="0">
                <a:solidFill>
                  <a:schemeClr val="tx1"/>
                </a:solidFill>
                <a:effectLst/>
                <a:latin typeface="Arial" charset="0"/>
                <a:ea typeface="宋体" pitchFamily="2" charset="-122"/>
                <a:cs typeface="+mn-cs"/>
              </a:rPr>
              <a:t>Windows</a:t>
            </a:r>
            <a:r>
              <a:rPr lang="en-US" altLang="zh-CN" sz="1200" b="0" i="0" u="none" strike="noStrike" kern="1200" dirty="0" err="1" smtClean="0">
                <a:solidFill>
                  <a:schemeClr val="tx1"/>
                </a:solidFill>
                <a:effectLst/>
                <a:latin typeface="Arial" charset="0"/>
                <a:ea typeface="宋体" pitchFamily="2" charset="-122"/>
                <a:cs typeface="+mn-cs"/>
                <a:hlinkClick r:id="rId9"/>
              </a:rPr>
              <a:t>API</a:t>
            </a:r>
            <a:r>
              <a:rPr lang="zh-CN" altLang="en-US" sz="1200" b="0" i="0" kern="1200" dirty="0" smtClean="0">
                <a:solidFill>
                  <a:schemeClr val="tx1"/>
                </a:solidFill>
                <a:effectLst/>
                <a:latin typeface="Arial" charset="0"/>
                <a:ea typeface="宋体" pitchFamily="2" charset="-122"/>
                <a:cs typeface="+mn-cs"/>
              </a:rPr>
              <a:t>功能。</a:t>
            </a:r>
            <a:endParaRPr lang="zh-CN" altLang="en-US" dirty="0"/>
          </a:p>
        </p:txBody>
      </p:sp>
      <p:sp>
        <p:nvSpPr>
          <p:cNvPr id="4" name="灯片编号占位符 3"/>
          <p:cNvSpPr>
            <a:spLocks noGrp="1"/>
          </p:cNvSpPr>
          <p:nvPr>
            <p:ph type="sldNum" sz="quarter" idx="10"/>
          </p:nvPr>
        </p:nvSpPr>
        <p:spPr/>
        <p:txBody>
          <a:bodyPr/>
          <a:lstStyle/>
          <a:p>
            <a:pPr>
              <a:defRPr/>
            </a:pPr>
            <a:fld id="{FBA0217D-2E3F-4F89-B4DA-28D8AD2710DE}" type="slidenum">
              <a:rPr lang="zh-CN" altLang="en-US" smtClean="0"/>
              <a:pPr>
                <a:defRPr/>
              </a:pPr>
              <a:t>10</a:t>
            </a:fld>
            <a:endParaRPr lang="en-US" altLang="zh-CN"/>
          </a:p>
        </p:txBody>
      </p:sp>
    </p:spTree>
    <p:extLst>
      <p:ext uri="{BB962C8B-B14F-4D97-AF65-F5344CB8AC3E}">
        <p14:creationId xmlns:p14="http://schemas.microsoft.com/office/powerpoint/2010/main" val="133148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21</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第一种解法，同</a:t>
            </a:r>
            <a:r>
              <a:rPr lang="en-US" altLang="zh-CN" sz="1200" dirty="0" smtClean="0"/>
              <a:t>ch2,</a:t>
            </a:r>
            <a:r>
              <a:rPr lang="zh-CN" altLang="en-US" sz="1200" dirty="0" smtClean="0"/>
              <a:t>第</a:t>
            </a:r>
            <a:r>
              <a:rPr lang="en-US" altLang="zh-CN" sz="1200" dirty="0" smtClean="0"/>
              <a:t>3</a:t>
            </a:r>
            <a:r>
              <a:rPr lang="zh-CN" altLang="en-US" sz="1200" dirty="0" smtClean="0"/>
              <a:t>题</a:t>
            </a:r>
            <a:r>
              <a:rPr lang="en-US" altLang="zh-CN" sz="1200" dirty="0" smtClean="0"/>
              <a:t>. </a:t>
            </a:r>
            <a:r>
              <a:rPr lang="zh-CN" altLang="en-US" sz="1200" dirty="0" smtClean="0"/>
              <a:t>由数</a:t>
            </a:r>
            <a:r>
              <a:rPr lang="en-US" altLang="zh-CN" sz="1200" dirty="0" err="1" smtClean="0"/>
              <a:t>abc</a:t>
            </a:r>
            <a:r>
              <a:rPr lang="en-US" altLang="zh-CN" sz="1200" dirty="0" smtClean="0"/>
              <a:t>(</a:t>
            </a:r>
            <a:r>
              <a:rPr lang="zh-CN" altLang="en-US" sz="1200" dirty="0" smtClean="0"/>
              <a:t>用</a:t>
            </a:r>
            <a:r>
              <a:rPr lang="en-US" altLang="zh-CN" sz="1200" dirty="0" smtClean="0"/>
              <a:t>m</a:t>
            </a:r>
            <a:r>
              <a:rPr lang="zh-CN" altLang="en-US" sz="1200" dirty="0" smtClean="0"/>
              <a:t>表示</a:t>
            </a:r>
            <a:r>
              <a:rPr lang="en-US" altLang="zh-CN" sz="1200" dirty="0" smtClean="0"/>
              <a:t>)</a:t>
            </a:r>
            <a:r>
              <a:rPr lang="zh-CN" altLang="en-US" sz="1200" dirty="0" smtClean="0"/>
              <a:t>，求</a:t>
            </a:r>
            <a:r>
              <a:rPr lang="en-US" altLang="zh-CN" sz="1200" dirty="0" smtClean="0"/>
              <a:t>a=m/100,b=m/10%10,c=m%10</a:t>
            </a:r>
            <a:r>
              <a:rPr lang="zh-CN" altLang="en-US" sz="1200" dirty="0" smtClean="0"/>
              <a:t>，则输出</a:t>
            </a:r>
            <a:r>
              <a:rPr lang="en-US" altLang="zh-CN" sz="1200" dirty="0" err="1" smtClean="0"/>
              <a:t>cba</a:t>
            </a:r>
            <a:r>
              <a:rPr lang="en-US" altLang="zh-CN" sz="1200" dirty="0" smtClean="0"/>
              <a:t> = c*100+b*10+a; </a:t>
            </a:r>
          </a:p>
          <a:p>
            <a:pPr marL="0" indent="0">
              <a:buNone/>
            </a:pPr>
            <a:r>
              <a:rPr lang="en-US" altLang="zh-CN" sz="1200" dirty="0" smtClean="0"/>
              <a:t> </a:t>
            </a:r>
            <a:r>
              <a:rPr lang="zh-CN" altLang="en-US" sz="1200" dirty="0" smtClean="0"/>
              <a:t>第二种解法，在学习循环语句后，循环求取个位数（</a:t>
            </a:r>
            <a:r>
              <a:rPr lang="en-US" altLang="zh-CN" sz="1200" dirty="0" smtClean="0"/>
              <a:t>m%10,m=m/10</a:t>
            </a:r>
            <a:r>
              <a:rPr lang="zh-CN" altLang="en-US" sz="1200" dirty="0" smtClean="0"/>
              <a:t>），实现任意多位数字的逆序输出。</a:t>
            </a:r>
          </a:p>
          <a:p>
            <a:pPr marL="0" indent="0">
              <a:buNone/>
            </a:pPr>
            <a:r>
              <a:rPr lang="zh-CN" altLang="en-US" sz="1200" dirty="0" smtClean="0"/>
              <a:t> 第三种解法，函数的递归调用 </a:t>
            </a:r>
            <a:endParaRPr lang="en-US" altLang="zh-CN" sz="1200" dirty="0" smtClean="0"/>
          </a:p>
          <a:p>
            <a:pPr marL="0" indent="0">
              <a:buNone/>
            </a:pPr>
            <a:r>
              <a:rPr lang="en-US" altLang="zh-CN" sz="1200" dirty="0" smtClean="0"/>
              <a:t>// </a:t>
            </a:r>
            <a:r>
              <a:rPr lang="zh-CN" altLang="en-US" sz="1200" dirty="0" smtClean="0"/>
              <a:t>递归调用，实现</a:t>
            </a:r>
            <a:r>
              <a:rPr lang="en-US" altLang="zh-CN" sz="1200" dirty="0" smtClean="0"/>
              <a:t>m</a:t>
            </a:r>
            <a:r>
              <a:rPr lang="zh-CN" altLang="en-US" sz="1200" dirty="0" smtClean="0"/>
              <a:t>的逆序输出 </a:t>
            </a:r>
          </a:p>
          <a:p>
            <a:pPr marL="0" indent="0">
              <a:buNone/>
            </a:pPr>
            <a:r>
              <a:rPr lang="zh-CN" altLang="en-US" sz="1200" dirty="0" smtClean="0"/>
              <a:t> </a:t>
            </a:r>
            <a:r>
              <a:rPr lang="en-US" altLang="zh-CN" sz="1200" dirty="0" smtClean="0"/>
              <a:t>void ch3_4_3_3(</a:t>
            </a:r>
            <a:r>
              <a:rPr lang="en-US" altLang="zh-CN" sz="1200" dirty="0" err="1" smtClean="0"/>
              <a:t>int</a:t>
            </a:r>
            <a:r>
              <a:rPr lang="en-US" altLang="zh-CN" sz="1200" dirty="0" smtClean="0"/>
              <a:t> m)</a:t>
            </a:r>
          </a:p>
          <a:p>
            <a:pPr marL="0" indent="0">
              <a:buNone/>
            </a:pPr>
            <a:r>
              <a:rPr lang="en-US" altLang="zh-CN" sz="1200" dirty="0" smtClean="0"/>
              <a:t> {    </a:t>
            </a:r>
          </a:p>
          <a:p>
            <a:pPr marL="0" indent="0">
              <a:buNone/>
            </a:pPr>
            <a:r>
              <a:rPr lang="en-US" altLang="zh-CN" sz="1200" dirty="0" smtClean="0"/>
              <a:t>    if (m&lt;0) { </a:t>
            </a:r>
            <a:r>
              <a:rPr lang="en-US" altLang="zh-CN" sz="1200" dirty="0" err="1" smtClean="0"/>
              <a:t>putchar</a:t>
            </a:r>
            <a:r>
              <a:rPr lang="en-US" altLang="zh-CN" sz="1200" dirty="0" smtClean="0"/>
              <a:t>('-'); m=-m; } // </a:t>
            </a:r>
            <a:r>
              <a:rPr lang="zh-CN" altLang="en-US" sz="1200" dirty="0" smtClean="0"/>
              <a:t>处理负数 </a:t>
            </a:r>
          </a:p>
          <a:p>
            <a:pPr marL="0" indent="0">
              <a:buNone/>
            </a:pPr>
            <a:r>
              <a:rPr lang="zh-CN" altLang="en-US" sz="1200" dirty="0" smtClean="0"/>
              <a:t>    </a:t>
            </a:r>
            <a:r>
              <a:rPr lang="en-US" altLang="zh-CN" sz="1200" dirty="0" err="1" smtClean="0"/>
              <a:t>putchar</a:t>
            </a:r>
            <a:r>
              <a:rPr lang="en-US" altLang="zh-CN" sz="1200" dirty="0" smtClean="0"/>
              <a:t>(m%10+'0'); // </a:t>
            </a:r>
            <a:r>
              <a:rPr lang="zh-CN" altLang="en-US" sz="1200" dirty="0" smtClean="0"/>
              <a:t>字符数字的</a:t>
            </a:r>
            <a:r>
              <a:rPr lang="en-US" altLang="zh-CN" sz="1200" dirty="0" err="1" smtClean="0"/>
              <a:t>ascii</a:t>
            </a:r>
            <a:r>
              <a:rPr lang="zh-CN" altLang="en-US" sz="1200" dirty="0" smtClean="0"/>
              <a:t>码</a:t>
            </a:r>
            <a:r>
              <a:rPr lang="en-US" altLang="zh-CN" sz="1200" dirty="0" smtClean="0"/>
              <a:t>(</a:t>
            </a:r>
            <a:r>
              <a:rPr lang="zh-CN" altLang="en-US" sz="1200" dirty="0" smtClean="0"/>
              <a:t>整数</a:t>
            </a:r>
            <a:r>
              <a:rPr lang="en-US" altLang="zh-CN" sz="1200" dirty="0" smtClean="0"/>
              <a:t>) = </a:t>
            </a:r>
            <a:r>
              <a:rPr lang="zh-CN" altLang="en-US" sz="1200" dirty="0" smtClean="0"/>
              <a:t>数字 </a:t>
            </a:r>
            <a:r>
              <a:rPr lang="en-US" altLang="zh-CN" sz="1200" dirty="0" smtClean="0"/>
              <a:t>+ '0' </a:t>
            </a:r>
            <a:r>
              <a:rPr lang="zh-CN" altLang="en-US" sz="1200" dirty="0" smtClean="0"/>
              <a:t>，如 </a:t>
            </a:r>
            <a:r>
              <a:rPr lang="en-US" altLang="zh-CN" sz="1200" dirty="0" smtClean="0"/>
              <a:t>'1'</a:t>
            </a:r>
            <a:r>
              <a:rPr lang="zh-CN" altLang="en-US" sz="1200" dirty="0" smtClean="0"/>
              <a:t>的</a:t>
            </a:r>
            <a:r>
              <a:rPr lang="en-US" altLang="zh-CN" sz="1200" dirty="0" err="1" smtClean="0"/>
              <a:t>ascii</a:t>
            </a:r>
            <a:r>
              <a:rPr lang="en-US" altLang="zh-CN" sz="1200" dirty="0" smtClean="0"/>
              <a:t> = 1 + '0' = 49</a:t>
            </a:r>
          </a:p>
          <a:p>
            <a:pPr marL="0" indent="0">
              <a:buNone/>
            </a:pPr>
            <a:r>
              <a:rPr lang="en-US" altLang="zh-CN" sz="1200" dirty="0" smtClean="0"/>
              <a:t>    if (m &gt;= 0 &amp;&amp; m &lt;=9) return; // </a:t>
            </a:r>
            <a:r>
              <a:rPr lang="zh-CN" altLang="en-US" sz="1200" dirty="0" smtClean="0"/>
              <a:t>如果是一位数了，终止递归 </a:t>
            </a:r>
          </a:p>
          <a:p>
            <a:pPr marL="0" indent="0">
              <a:buNone/>
            </a:pPr>
            <a:r>
              <a:rPr lang="zh-CN" altLang="en-US" sz="1200" dirty="0" smtClean="0"/>
              <a:t>    </a:t>
            </a:r>
            <a:r>
              <a:rPr lang="en-US" altLang="zh-CN" sz="1200" dirty="0" smtClean="0"/>
              <a:t>else ch3_4_3_3(m/10);   </a:t>
            </a:r>
          </a:p>
          <a:p>
            <a:pPr marL="0" indent="0">
              <a:buNone/>
            </a:pPr>
            <a:r>
              <a:rPr lang="en-US" altLang="zh-CN" sz="1200" dirty="0" smtClean="0"/>
              <a:t> }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22</a:t>
            </a:fld>
            <a:endParaRPr lang="zh-CN" altLang="en-US"/>
          </a:p>
        </p:txBody>
      </p:sp>
    </p:spTree>
    <p:extLst>
      <p:ext uri="{BB962C8B-B14F-4D97-AF65-F5344CB8AC3E}">
        <p14:creationId xmlns:p14="http://schemas.microsoft.com/office/powerpoint/2010/main" val="9183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ch1=</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p>
          <a:p>
            <a:pPr>
              <a:spcBef>
                <a:spcPct val="50000"/>
              </a:spcBef>
            </a:pP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的库文件为＜</a:t>
            </a:r>
            <a:r>
              <a:rPr lang="en-US" altLang="zh-CN" b="0" dirty="0" err="1" smtClean="0">
                <a:solidFill>
                  <a:srgbClr val="000000"/>
                </a:solidFill>
                <a:latin typeface="Times New Roman" pitchFamily="18" charset="0"/>
              </a:rPr>
              <a:t>stdio.h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而其它两个的库文</a:t>
            </a:r>
          </a:p>
          <a:p>
            <a:pPr>
              <a:spcBef>
                <a:spcPct val="50000"/>
              </a:spcBef>
            </a:pPr>
            <a:r>
              <a:rPr lang="zh-CN" altLang="en-US" b="0" dirty="0" smtClean="0">
                <a:solidFill>
                  <a:srgbClr val="000000"/>
                </a:solidFill>
                <a:latin typeface="Times New Roman" pitchFamily="18" charset="0"/>
              </a:rPr>
              <a:t>件为＜</a:t>
            </a:r>
            <a:r>
              <a:rPr lang="en-US" altLang="zh-CN" b="0" dirty="0" err="1" smtClean="0">
                <a:solidFill>
                  <a:srgbClr val="000000"/>
                </a:solidFill>
                <a:latin typeface="Times New Roman" pitchFamily="18" charset="0"/>
              </a:rPr>
              <a:t>conio.h</a:t>
            </a:r>
            <a:r>
              <a:rPr lang="zh-CN" altLang="en-US" b="0" dirty="0" smtClean="0">
                <a:solidFill>
                  <a:srgbClr val="000000"/>
                </a:solidFill>
                <a:latin typeface="Times New Roman" pitchFamily="18" charset="0"/>
              </a:rPr>
              <a:t>＞</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且库文件必须被包含．</a:t>
            </a:r>
            <a:endParaRPr lang="en-US" altLang="zh-CN" b="0" dirty="0" smtClean="0">
              <a:solidFill>
                <a:srgbClr val="000000"/>
              </a:solidFill>
              <a:latin typeface="Times New Roman" pitchFamily="18" charset="0"/>
            </a:endParaRPr>
          </a:p>
          <a:p>
            <a:pPr>
              <a:spcBef>
                <a:spcPct val="50000"/>
              </a:spcBef>
            </a:pPr>
            <a:r>
              <a:rPr lang="en-US" altLang="zh-CN" b="0" dirty="0" err="1" smtClean="0">
                <a:solidFill>
                  <a:srgbClr val="000000"/>
                </a:solidFill>
                <a:latin typeface="Times New Roman" pitchFamily="18" charset="0"/>
              </a:rPr>
              <a:t>getchar</a:t>
            </a:r>
            <a:r>
              <a:rPr lang="zh-CN" altLang="en-US" b="0" dirty="0" smtClean="0">
                <a:solidFill>
                  <a:srgbClr val="000000"/>
                </a:solidFill>
                <a:latin typeface="Times New Roman" pitchFamily="18" charset="0"/>
              </a:rPr>
              <a:t>输入字符时，系统要等到输入回车符才认为</a:t>
            </a:r>
          </a:p>
          <a:p>
            <a:pPr>
              <a:spcBef>
                <a:spcPct val="50000"/>
              </a:spcBef>
            </a:pPr>
            <a:r>
              <a:rPr lang="zh-CN" altLang="en-US" b="0" dirty="0" smtClean="0">
                <a:solidFill>
                  <a:srgbClr val="000000"/>
                </a:solidFill>
                <a:latin typeface="Times New Roman" pitchFamily="18" charset="0"/>
              </a:rPr>
              <a:t>输入过程结束．然后系统会把输入的首个字符给变量</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getch</a:t>
            </a:r>
            <a:r>
              <a:rPr lang="zh-CN" altLang="en-US" b="0" dirty="0" smtClean="0">
                <a:solidFill>
                  <a:srgbClr val="000000"/>
                </a:solidFill>
                <a:latin typeface="Times New Roman" pitchFamily="18" charset="0"/>
              </a:rPr>
              <a:t>与</a:t>
            </a:r>
            <a:r>
              <a:rPr lang="en-US" altLang="zh-CN" b="0" dirty="0" err="1" smtClean="0">
                <a:solidFill>
                  <a:srgbClr val="000000"/>
                </a:solidFill>
                <a:latin typeface="Times New Roman" pitchFamily="18" charset="0"/>
              </a:rPr>
              <a:t>getche</a:t>
            </a:r>
            <a:r>
              <a:rPr lang="zh-CN" altLang="en-US" b="0" dirty="0" smtClean="0">
                <a:solidFill>
                  <a:srgbClr val="000000"/>
                </a:solidFill>
                <a:latin typeface="Times New Roman" pitchFamily="18" charset="0"/>
              </a:rPr>
              <a:t>基本相同，不用等待回车，就接受输入的一个字符。不同的在于</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不会自动回显字符</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尤其用来实现不必要显示输入的情况，如密码输入等．</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i; 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10 </a:t>
            </a:r>
            <a:r>
              <a:rPr lang="zh-CN" altLang="en-US" b="0" dirty="0" smtClean="0">
                <a:solidFill>
                  <a:srgbClr val="000000"/>
                </a:solidFill>
                <a:latin typeface="Times New Roman" pitchFamily="18" charset="0"/>
              </a:rPr>
              <a:t>回车换行符</a:t>
            </a:r>
            <a:r>
              <a:rPr lang="en-US" altLang="zh-CN" b="0" dirty="0" smtClean="0">
                <a:solidFill>
                  <a:srgbClr val="000000"/>
                </a:solidFill>
                <a:latin typeface="Times New Roman" pitchFamily="18" charset="0"/>
              </a:rPr>
              <a:t>,\n</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输入回车</a:t>
            </a:r>
            <a:r>
              <a:rPr lang="en-US" altLang="zh-CN" b="0" dirty="0" smtClean="0">
                <a:solidFill>
                  <a:srgbClr val="000000"/>
                </a:solidFill>
                <a:latin typeface="Times New Roman" pitchFamily="18" charset="0"/>
              </a:rPr>
              <a:t>Enter</a:t>
            </a: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 // 13 </a:t>
            </a:r>
            <a:r>
              <a:rPr lang="zh-CN" altLang="en-US" b="0" dirty="0" smtClean="0">
                <a:solidFill>
                  <a:srgbClr val="000000"/>
                </a:solidFill>
                <a:latin typeface="Times New Roman" pitchFamily="18" charset="0"/>
              </a:rPr>
              <a:t>回车符</a:t>
            </a:r>
            <a:r>
              <a:rPr lang="en-US" altLang="zh-CN" b="0" dirty="0" smtClean="0">
                <a:solidFill>
                  <a:srgbClr val="000000"/>
                </a:solidFill>
                <a:latin typeface="Times New Roman" pitchFamily="18" charset="0"/>
              </a:rPr>
              <a:t>,\r</a:t>
            </a:r>
            <a:endParaRPr lang="zh-CN" altLang="en-US"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遇到回车换行开始从这一行的第一个字符开始接收字符</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'\n';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即可接收字符</a:t>
            </a:r>
            <a:r>
              <a:rPr lang="en-US" altLang="zh-CN" b="0" dirty="0" smtClean="0">
                <a:solidFill>
                  <a:srgbClr val="000000"/>
                </a:solidFill>
                <a:latin typeface="Times New Roman" pitchFamily="18" charset="0"/>
              </a:rPr>
              <a:t>\n");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for (i=0;(c=</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i++)</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("i=%</a:t>
            </a:r>
            <a:r>
              <a:rPr lang="en-US" altLang="zh-CN" b="0" dirty="0" err="1" smtClean="0">
                <a:solidFill>
                  <a:srgbClr val="000000"/>
                </a:solidFill>
                <a:latin typeface="Times New Roman" pitchFamily="18" charset="0"/>
              </a:rPr>
              <a:t>d,c</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c,%d</a:t>
            </a:r>
            <a:r>
              <a:rPr lang="en-US" altLang="zh-CN" b="0" dirty="0" smtClean="0">
                <a:solidFill>
                  <a:srgbClr val="000000"/>
                </a:solidFill>
                <a:latin typeface="Times New Roman" pitchFamily="18" charset="0"/>
              </a:rPr>
              <a:t>\n",</a:t>
            </a:r>
            <a:r>
              <a:rPr lang="en-US" altLang="zh-CN" b="0" dirty="0" err="1" smtClean="0">
                <a:solidFill>
                  <a:srgbClr val="000000"/>
                </a:solidFill>
                <a:latin typeface="Times New Roman" pitchFamily="18" charset="0"/>
              </a:rPr>
              <a:t>i,c,c</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t>
            </a:r>
            <a:r>
              <a:rPr lang="en-US" altLang="zh-CN" b="1" dirty="0" smtClean="0">
                <a:solidFill>
                  <a:srgbClr val="000000"/>
                </a:solidFill>
                <a:latin typeface="Times New Roman" pitchFamily="18" charset="0"/>
              </a:rPr>
              <a:t>())!= '\r') {  // </a:t>
            </a:r>
            <a:r>
              <a:rPr lang="zh-CN" altLang="en-US" b="1" dirty="0" smtClean="0">
                <a:solidFill>
                  <a:srgbClr val="000000"/>
                </a:solidFill>
                <a:latin typeface="Times New Roman" pitchFamily="18" charset="0"/>
              </a:rPr>
              <a:t>回车</a:t>
            </a:r>
            <a:r>
              <a:rPr lang="en-US" altLang="zh-CN" b="1"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有回显</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回车：</a:t>
            </a:r>
            <a:r>
              <a:rPr lang="en-US" altLang="zh-CN" b="0" dirty="0" smtClean="0">
                <a:solidFill>
                  <a:srgbClr val="000000"/>
                </a:solidFill>
                <a:latin typeface="Times New Roman" pitchFamily="18" charset="0"/>
              </a:rPr>
              <a:t>'\r'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ch3_2_1()</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("======ch3_2_1()\n");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0" dirty="0" smtClean="0">
                <a:solidFill>
                  <a:srgbClr val="000000"/>
                </a:solidFill>
                <a:latin typeface="Times New Roman" pitchFamily="18" charset="0"/>
              </a:rPr>
              <a:t>     </a:t>
            </a:r>
            <a:r>
              <a:rPr lang="en-US" altLang="zh-CN" b="0" dirty="0" smtClean="0">
                <a:solidFill>
                  <a:srgbClr val="000000"/>
                </a:solidFill>
                <a:latin typeface="Times New Roman" pitchFamily="18" charset="0"/>
              </a:rPr>
              <a:t>while((</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getche</a:t>
            </a:r>
            <a:r>
              <a:rPr lang="en-US" altLang="zh-CN" b="0" dirty="0" smtClean="0">
                <a:solidFill>
                  <a:srgbClr val="000000"/>
                </a:solidFill>
                <a:latin typeface="Times New Roman" pitchFamily="18" charset="0"/>
              </a:rPr>
              <a:t>())!= '\r')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putchar</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used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键入字符存入缓冲区，遇回车开始读取缓冲区中的内容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void ch3_2_2()</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("======ch3_2_2()\n");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zh-CN" altLang="en-US" b="0" dirty="0" smtClean="0">
                <a:solidFill>
                  <a:srgbClr val="000000"/>
                </a:solidFill>
                <a:latin typeface="Times New Roman" pitchFamily="18" charset="0"/>
              </a:rPr>
              <a:t>假定输入回车符为止。</a:t>
            </a:r>
            <a:r>
              <a:rPr lang="en-US" altLang="zh-CN" b="0" dirty="0" smtClean="0">
                <a:solidFill>
                  <a:srgbClr val="000000"/>
                </a:solidFill>
                <a:latin typeface="Times New Roman" pitchFamily="18" charset="0"/>
              </a:rPr>
              <a:t>\n");</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char </a:t>
            </a:r>
            <a:r>
              <a:rPr lang="en-US" altLang="zh-CN" b="0" dirty="0" err="1" smtClean="0">
                <a:solidFill>
                  <a:srgbClr val="000000"/>
                </a:solidFill>
                <a:latin typeface="Times New Roman" pitchFamily="18" charset="0"/>
              </a:rPr>
              <a:t>ch</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int</a:t>
            </a: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=0;</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puts("Type in a </a:t>
            </a:r>
            <a:r>
              <a:rPr lang="en-US" altLang="zh-CN" b="0" dirty="0" err="1" smtClean="0">
                <a:solidFill>
                  <a:srgbClr val="000000"/>
                </a:solidFill>
                <a:latin typeface="Times New Roman" pitchFamily="18" charset="0"/>
              </a:rPr>
              <a:t>sentence,then</a:t>
            </a:r>
            <a:r>
              <a:rPr lang="en-US" altLang="zh-CN" b="0" dirty="0" smtClean="0">
                <a:solidFill>
                  <a:srgbClr val="000000"/>
                </a:solidFill>
                <a:latin typeface="Times New Roman" pitchFamily="18" charset="0"/>
              </a:rPr>
              <a:t> press &lt;Enter&gt;"); // </a:t>
            </a:r>
            <a:r>
              <a:rPr lang="zh-CN" altLang="en-US" b="0" dirty="0" smtClean="0">
                <a:solidFill>
                  <a:srgbClr val="000000"/>
                </a:solidFill>
                <a:latin typeface="Times New Roman" pitchFamily="18" charset="0"/>
              </a:rPr>
              <a:t>自动换行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smtClean="0">
                <a:solidFill>
                  <a:srgbClr val="000000"/>
                </a:solidFill>
                <a:latin typeface="Times New Roman" pitchFamily="18" charset="0"/>
              </a:rPr>
              <a:t>while((</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getchar</a:t>
            </a:r>
            <a:r>
              <a:rPr lang="en-US" altLang="zh-CN" b="1" dirty="0" smtClean="0">
                <a:solidFill>
                  <a:srgbClr val="000000"/>
                </a:solidFill>
                <a:latin typeface="Times New Roman" pitchFamily="18" charset="0"/>
              </a:rPr>
              <a:t>())!= '\n') {  // </a:t>
            </a:r>
            <a:r>
              <a:rPr lang="zh-CN" altLang="en-US" b="1" dirty="0" smtClean="0">
                <a:solidFill>
                  <a:srgbClr val="000000"/>
                </a:solidFill>
                <a:latin typeface="Times New Roman" pitchFamily="18" charset="0"/>
              </a:rPr>
              <a:t>使用</a:t>
            </a:r>
            <a:r>
              <a:rPr lang="en-US" altLang="zh-CN" b="1" dirty="0" smtClean="0">
                <a:solidFill>
                  <a:srgbClr val="000000"/>
                </a:solidFill>
                <a:latin typeface="Times New Roman" pitchFamily="18" charset="0"/>
              </a:rPr>
              <a:t>'\n'</a:t>
            </a:r>
            <a:r>
              <a:rPr lang="zh-CN" altLang="en-US" b="1" dirty="0" smtClean="0">
                <a:solidFill>
                  <a:srgbClr val="000000"/>
                </a:solidFill>
                <a:latin typeface="Times New Roman" pitchFamily="18" charset="0"/>
              </a:rPr>
              <a:t>判断回车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printf</a:t>
            </a:r>
            <a:r>
              <a:rPr lang="en-US" altLang="zh-CN" b="1" dirty="0" smtClean="0">
                <a:solidFill>
                  <a:srgbClr val="000000"/>
                </a:solidFill>
                <a:latin typeface="Times New Roman" pitchFamily="18" charset="0"/>
              </a:rPr>
              <a:t>("\'%d\'",</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 // </a:t>
            </a:r>
            <a:r>
              <a:rPr lang="zh-CN" altLang="en-US" b="1" dirty="0" smtClean="0">
                <a:solidFill>
                  <a:srgbClr val="000000"/>
                </a:solidFill>
                <a:latin typeface="Times New Roman" pitchFamily="18" charset="0"/>
              </a:rPr>
              <a:t>如果上句</a:t>
            </a:r>
            <a:r>
              <a:rPr lang="en-US" altLang="zh-CN" b="1" dirty="0" smtClean="0">
                <a:solidFill>
                  <a:srgbClr val="000000"/>
                </a:solidFill>
                <a:latin typeface="Times New Roman" pitchFamily="18" charset="0"/>
              </a:rPr>
              <a:t>while()</a:t>
            </a:r>
            <a:r>
              <a:rPr lang="zh-CN" altLang="en-US" b="1" dirty="0" smtClean="0">
                <a:solidFill>
                  <a:srgbClr val="000000"/>
                </a:solidFill>
                <a:latin typeface="Times New Roman" pitchFamily="18" charset="0"/>
              </a:rPr>
              <a:t>条件使用</a:t>
            </a:r>
            <a:r>
              <a:rPr lang="en-US" altLang="zh-CN" b="1" dirty="0" smtClean="0">
                <a:solidFill>
                  <a:srgbClr val="000000"/>
                </a:solidFill>
                <a:latin typeface="Times New Roman" pitchFamily="18" charset="0"/>
              </a:rPr>
              <a:t>'\r',</a:t>
            </a:r>
            <a:r>
              <a:rPr lang="zh-CN" altLang="en-US" b="1" dirty="0" smtClean="0">
                <a:solidFill>
                  <a:srgbClr val="000000"/>
                </a:solidFill>
                <a:latin typeface="Times New Roman" pitchFamily="18" charset="0"/>
              </a:rPr>
              <a:t>将会有一个</a:t>
            </a:r>
            <a:r>
              <a:rPr lang="en-US" altLang="zh-CN" b="1" dirty="0" smtClean="0">
                <a:solidFill>
                  <a:srgbClr val="000000"/>
                </a:solidFill>
                <a:latin typeface="Times New Roman" pitchFamily="18" charset="0"/>
              </a:rPr>
              <a:t>10</a:t>
            </a:r>
            <a:r>
              <a:rPr lang="zh-CN" altLang="en-US" b="1" dirty="0" smtClean="0">
                <a:solidFill>
                  <a:srgbClr val="000000"/>
                </a:solidFill>
                <a:latin typeface="Times New Roman" pitchFamily="18" charset="0"/>
              </a:rPr>
              <a:t>输出 </a:t>
            </a:r>
          </a:p>
          <a:p>
            <a:pPr marL="0" marR="0" indent="0" algn="l" defTabSz="914400" rtl="0" eaLnBrk="1" fontAlgn="auto" latinLnBrk="0" hangingPunct="1">
              <a:lnSpc>
                <a:spcPct val="100000"/>
              </a:lnSpc>
              <a:spcBef>
                <a:spcPct val="50000"/>
              </a:spcBef>
              <a:spcAft>
                <a:spcPts val="0"/>
              </a:spcAft>
              <a:buClrTx/>
              <a:buSzTx/>
              <a:buFontTx/>
              <a:buNone/>
              <a:tabLst/>
              <a:defRPr/>
            </a:pPr>
            <a:r>
              <a:rPr lang="zh-CN" altLang="en-US"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putchar</a:t>
            </a:r>
            <a:r>
              <a:rPr lang="en-US" altLang="zh-CN" b="1" dirty="0" smtClean="0">
                <a:solidFill>
                  <a:srgbClr val="000000"/>
                </a:solidFill>
                <a:latin typeface="Times New Roman" pitchFamily="18" charset="0"/>
              </a:rPr>
              <a:t>(</a:t>
            </a:r>
            <a:r>
              <a:rPr lang="en-US" altLang="zh-CN" b="1" dirty="0" err="1" smtClean="0">
                <a:solidFill>
                  <a:srgbClr val="000000"/>
                </a:solidFill>
                <a:latin typeface="Times New Roman" pitchFamily="18" charset="0"/>
              </a:rPr>
              <a:t>ch</a:t>
            </a:r>
            <a:r>
              <a:rPr lang="en-US" altLang="zh-CN" b="1"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a:t>
            </a:r>
            <a:r>
              <a:rPr lang="en-US" altLang="zh-CN" b="1" dirty="0" err="1" smtClean="0">
                <a:solidFill>
                  <a:srgbClr val="000000"/>
                </a:solidFill>
                <a:latin typeface="Times New Roman" pitchFamily="18" charset="0"/>
              </a:rPr>
              <a:t>len</a:t>
            </a:r>
            <a:r>
              <a:rPr lang="en-US" altLang="zh-CN" b="1" dirty="0" smtClean="0">
                <a:solidFill>
                  <a:srgbClr val="000000"/>
                </a:solidFill>
                <a:latin typeface="Times New Roman" pitchFamily="18" charset="0"/>
              </a:rPr>
              <a:t>++;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1" dirty="0" smtClean="0">
                <a:solidFill>
                  <a:srgbClr val="000000"/>
                </a:solidFill>
                <a:latin typeface="Times New Roman" pitchFamily="18" charset="0"/>
              </a:rPr>
              <a:t>     } </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     </a:t>
            </a: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nlen</a:t>
            </a:r>
            <a:r>
              <a:rPr lang="en-US" altLang="zh-CN" b="0" dirty="0" smtClean="0">
                <a:solidFill>
                  <a:srgbClr val="000000"/>
                </a:solidFill>
                <a:latin typeface="Times New Roman" pitchFamily="18" charset="0"/>
              </a:rPr>
              <a:t>=%d\n",</a:t>
            </a:r>
            <a:r>
              <a:rPr lang="en-US" altLang="zh-CN" b="0" dirty="0" err="1" smtClean="0">
                <a:solidFill>
                  <a:srgbClr val="000000"/>
                </a:solidFill>
                <a:latin typeface="Times New Roman" pitchFamily="18" charset="0"/>
              </a:rPr>
              <a:t>len</a:t>
            </a: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char c;</a:t>
            </a: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scanf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c”,&amp;c</a:t>
            </a:r>
            <a:r>
              <a:rPr lang="en-US" altLang="zh-CN" b="0" dirty="0" smtClean="0">
                <a:solidFill>
                  <a:srgbClr val="000000"/>
                </a:solidFill>
                <a:latin typeface="Times New Roman" pitchFamily="18" charset="0"/>
              </a:rPr>
              <a:t>);       // </a:t>
            </a:r>
            <a:r>
              <a:rPr lang="zh-CN" altLang="en-US" b="0" dirty="0" smtClean="0">
                <a:solidFill>
                  <a:srgbClr val="000000"/>
                </a:solidFill>
                <a:latin typeface="Times New Roman" pitchFamily="18" charset="0"/>
              </a:rPr>
              <a:t>输入</a:t>
            </a:r>
            <a:r>
              <a:rPr lang="en-US" altLang="zh-CN" b="0" dirty="0" smtClean="0">
                <a:solidFill>
                  <a:srgbClr val="000000"/>
                </a:solidFill>
                <a:latin typeface="Times New Roman" pitchFamily="18" charset="0"/>
              </a:rPr>
              <a:t>1</a:t>
            </a:r>
            <a:r>
              <a:rPr lang="zh-CN" altLang="en-US" b="0" dirty="0" smtClean="0">
                <a:solidFill>
                  <a:srgbClr val="000000"/>
                </a:solidFill>
                <a:latin typeface="Times New Roman" pitchFamily="18" charset="0"/>
              </a:rPr>
              <a:t>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r>
              <a:rPr lang="zh-CN" altLang="en-US" b="0" baseline="0" dirty="0" smtClean="0">
                <a:solidFill>
                  <a:srgbClr val="000000"/>
                </a:solidFill>
                <a:latin typeface="Times New Roman" pitchFamily="18" charset="0"/>
              </a:rPr>
              <a:t>，字符</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的</a:t>
            </a:r>
            <a:r>
              <a:rPr lang="en-US" altLang="zh-CN" b="0" baseline="0" dirty="0" smtClean="0">
                <a:solidFill>
                  <a:srgbClr val="000000"/>
                </a:solidFill>
                <a:latin typeface="Times New Roman" pitchFamily="18" charset="0"/>
              </a:rPr>
              <a:t>ASCII</a:t>
            </a:r>
            <a:r>
              <a:rPr lang="zh-CN" altLang="en-US" b="0" baseline="0" dirty="0" smtClean="0">
                <a:solidFill>
                  <a:srgbClr val="000000"/>
                </a:solidFill>
                <a:latin typeface="Times New Roman" pitchFamily="18" charset="0"/>
              </a:rPr>
              <a:t>编码，</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getchar</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读取（消费）</a:t>
            </a:r>
            <a:r>
              <a:rPr lang="en-US" altLang="zh-CN" b="0" baseline="0" dirty="0" err="1" smtClean="0">
                <a:solidFill>
                  <a:srgbClr val="000000"/>
                </a:solidFill>
                <a:latin typeface="Times New Roman" pitchFamily="18" charset="0"/>
              </a:rPr>
              <a:t>scanf</a:t>
            </a:r>
            <a:r>
              <a:rPr lang="zh-CN" altLang="en-US" b="0" baseline="0" dirty="0" smtClean="0">
                <a:solidFill>
                  <a:srgbClr val="000000"/>
                </a:solidFill>
                <a:latin typeface="Times New Roman" pitchFamily="18" charset="0"/>
              </a:rPr>
              <a:t>留下的回车键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10,</a:t>
            </a:r>
            <a:r>
              <a:rPr lang="zh-CN" altLang="en-US" b="0" baseline="0" dirty="0" smtClean="0">
                <a:solidFill>
                  <a:srgbClr val="000000"/>
                </a:solidFill>
                <a:latin typeface="Times New Roman" pitchFamily="18" charset="0"/>
              </a:rPr>
              <a:t>‘</a:t>
            </a:r>
            <a:r>
              <a:rPr lang="en-US" altLang="zh-CN" b="0" baseline="0" dirty="0" smtClean="0">
                <a:solidFill>
                  <a:srgbClr val="000000"/>
                </a:solidFill>
                <a:latin typeface="Times New Roman" pitchFamily="18" charset="0"/>
              </a:rPr>
              <a:t>\n</a:t>
            </a:r>
            <a:r>
              <a:rPr lang="zh-CN" altLang="en-US" b="0" baseline="0" dirty="0" smtClean="0">
                <a:solidFill>
                  <a:srgbClr val="000000"/>
                </a:solidFill>
                <a:latin typeface="Times New Roman" pitchFamily="18" charset="0"/>
              </a:rPr>
              <a:t>’</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smtClean="0">
                <a:solidFill>
                  <a:srgbClr val="000000"/>
                </a:solidFill>
                <a:latin typeface="Times New Roman" pitchFamily="18" charset="0"/>
              </a:rPr>
              <a:t>c = </a:t>
            </a:r>
            <a:r>
              <a:rPr lang="en-US" altLang="zh-CN" b="0" dirty="0" err="1" smtClean="0">
                <a:solidFill>
                  <a:srgbClr val="000000"/>
                </a:solidFill>
                <a:latin typeface="Times New Roman" pitchFamily="18" charset="0"/>
              </a:rPr>
              <a:t>getch</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a:t>
            </a:r>
            <a:r>
              <a:rPr lang="zh-CN" altLang="en-US" b="0" baseline="0" dirty="0" smtClean="0">
                <a:solidFill>
                  <a:srgbClr val="000000"/>
                </a:solidFill>
                <a:latin typeface="Times New Roman" pitchFamily="18" charset="0"/>
              </a:rPr>
              <a:t>输入</a:t>
            </a:r>
            <a:r>
              <a:rPr lang="en-US" altLang="zh-CN" b="0" baseline="0" dirty="0" smtClean="0">
                <a:solidFill>
                  <a:srgbClr val="000000"/>
                </a:solidFill>
                <a:latin typeface="Times New Roman" pitchFamily="18" charset="0"/>
              </a:rPr>
              <a:t>1,</a:t>
            </a:r>
            <a:r>
              <a:rPr lang="zh-CN" altLang="en-US" b="0" baseline="0" dirty="0" smtClean="0">
                <a:solidFill>
                  <a:srgbClr val="000000"/>
                </a:solidFill>
                <a:latin typeface="Times New Roman" pitchFamily="18" charset="0"/>
              </a:rPr>
              <a:t>不用按回车键</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(“c=%d\</a:t>
            </a:r>
            <a:r>
              <a:rPr lang="en-US" altLang="zh-CN" b="0" dirty="0" err="1" smtClean="0">
                <a:solidFill>
                  <a:srgbClr val="000000"/>
                </a:solidFill>
                <a:latin typeface="Times New Roman" pitchFamily="18" charset="0"/>
              </a:rPr>
              <a:t>n”,c</a:t>
            </a:r>
            <a:r>
              <a:rPr lang="en-US" altLang="zh-CN" b="0" dirty="0" smtClean="0">
                <a:solidFill>
                  <a:srgbClr val="000000"/>
                </a:solidFill>
                <a:latin typeface="Times New Roman" pitchFamily="18" charset="0"/>
              </a:rPr>
              <a:t>);   //</a:t>
            </a:r>
            <a:r>
              <a:rPr lang="en-US" altLang="zh-CN" b="0" baseline="0" dirty="0" smtClean="0">
                <a:solidFill>
                  <a:srgbClr val="000000"/>
                </a:solidFill>
                <a:latin typeface="Times New Roman" pitchFamily="18" charset="0"/>
              </a:rPr>
              <a:t> 49</a:t>
            </a:r>
            <a:endParaRPr lang="en-US" altLang="zh-CN" b="0" dirty="0" smtClean="0">
              <a:solidFill>
                <a:srgbClr val="000000"/>
              </a:solidFill>
              <a:latin typeface="Times New Roman" pitchFamily="18" charset="0"/>
            </a:endParaRPr>
          </a:p>
          <a:p>
            <a:pPr marL="0" marR="0" indent="0" algn="l" defTabSz="914400" rtl="0" eaLnBrk="1" fontAlgn="auto" latinLnBrk="0" hangingPunct="1">
              <a:lnSpc>
                <a:spcPct val="100000"/>
              </a:lnSpc>
              <a:spcBef>
                <a:spcPct val="50000"/>
              </a:spcBef>
              <a:spcAft>
                <a:spcPts val="0"/>
              </a:spcAft>
              <a:buClrTx/>
              <a:buSzTx/>
              <a:buFontTx/>
              <a:buNone/>
              <a:tabLst/>
              <a:defRPr/>
            </a:pPr>
            <a:r>
              <a:rPr lang="en-US" altLang="zh-CN" b="0" dirty="0" err="1" smtClean="0">
                <a:solidFill>
                  <a:srgbClr val="000000"/>
                </a:solidFill>
                <a:latin typeface="Times New Roman" pitchFamily="18" charset="0"/>
              </a:rPr>
              <a:t>printf</a:t>
            </a:r>
            <a:r>
              <a:rPr lang="en-US" altLang="zh-CN" b="0" dirty="0" smtClean="0">
                <a:solidFill>
                  <a:srgbClr val="000000"/>
                </a:solidFill>
                <a:latin typeface="Times New Roman" pitchFamily="18" charset="0"/>
              </a:rPr>
              <a:t>("%</a:t>
            </a:r>
            <a:r>
              <a:rPr lang="en-US" altLang="zh-CN" b="0" dirty="0" err="1" smtClean="0">
                <a:solidFill>
                  <a:srgbClr val="000000"/>
                </a:solidFill>
                <a:latin typeface="Times New Roman" pitchFamily="18" charset="0"/>
              </a:rPr>
              <a:t>d,%d</a:t>
            </a:r>
            <a:r>
              <a:rPr lang="en-US" altLang="zh-CN" b="0" dirty="0" smtClean="0">
                <a:solidFill>
                  <a:srgbClr val="000000"/>
                </a:solidFill>
                <a:latin typeface="Times New Roman" pitchFamily="18" charset="0"/>
              </a:rPr>
              <a:t>\n",'\n','\r'); // 10,13</a:t>
            </a:r>
          </a:p>
          <a:p>
            <a:pPr marL="0" marR="0" indent="0" algn="l" defTabSz="914400" rtl="0" eaLnBrk="1" fontAlgn="auto" latinLnBrk="0" hangingPunct="1">
              <a:lnSpc>
                <a:spcPct val="100000"/>
              </a:lnSpc>
              <a:spcBef>
                <a:spcPct val="50000"/>
              </a:spcBef>
              <a:spcAft>
                <a:spcPts val="0"/>
              </a:spcAft>
              <a:buClrTx/>
              <a:buSzTx/>
              <a:buFontTx/>
              <a:buNone/>
              <a:tabLst/>
              <a:defRPr/>
            </a:pPr>
            <a:endParaRPr lang="zh-CN" altLang="en-US" b="0" dirty="0" smtClean="0">
              <a:solidFill>
                <a:srgbClr val="000000"/>
              </a:solidFill>
              <a:latin typeface="Times New Roman" pitchFamily="18" charset="0"/>
            </a:endParaRPr>
          </a:p>
          <a:p>
            <a:pPr>
              <a:spcBef>
                <a:spcPct val="50000"/>
              </a:spcBef>
            </a:pPr>
            <a:endParaRPr lang="zh-CN" altLang="en-US" b="0" dirty="0" smtClean="0">
              <a:solidFill>
                <a:srgbClr val="000000"/>
              </a:solidFill>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1F014BE5-FE67-4E60-B28F-AFD784992189}" type="slidenum">
              <a:rPr lang="zh-CN" altLang="en-US" smtClean="0"/>
              <a:t>23</a:t>
            </a:fld>
            <a:endParaRPr lang="zh-CN" altLang="en-US"/>
          </a:p>
        </p:txBody>
      </p:sp>
    </p:spTree>
    <p:extLst>
      <p:ext uri="{BB962C8B-B14F-4D97-AF65-F5344CB8AC3E}">
        <p14:creationId xmlns:p14="http://schemas.microsoft.com/office/powerpoint/2010/main" val="15124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p>
          <a:p>
            <a:r>
              <a:rPr lang="en-US" altLang="zh-CN" dirty="0" smtClean="0"/>
              <a:t> * ch4,p87, 2. </a:t>
            </a:r>
            <a:r>
              <a:rPr lang="zh-CN" altLang="en-US" dirty="0" smtClean="0"/>
              <a:t>判断下列关系式或逻辑表达式的运算结果：</a:t>
            </a:r>
          </a:p>
          <a:p>
            <a:r>
              <a:rPr lang="zh-CN" altLang="en-US" dirty="0" smtClean="0"/>
              <a:t> * </a:t>
            </a:r>
            <a:r>
              <a:rPr lang="en-US" altLang="zh-CN" dirty="0" smtClean="0"/>
              <a:t>(1) 10 == 9+1</a:t>
            </a:r>
          </a:p>
          <a:p>
            <a:r>
              <a:rPr lang="en-US" altLang="zh-CN" dirty="0" smtClean="0"/>
              <a:t> * (2) 10 &amp;&amp; 8</a:t>
            </a:r>
          </a:p>
          <a:p>
            <a:r>
              <a:rPr lang="en-US" altLang="zh-CN" dirty="0" smtClean="0"/>
              <a:t> * (3) 6 || 0</a:t>
            </a:r>
          </a:p>
          <a:p>
            <a:r>
              <a:rPr lang="en-US" altLang="zh-CN" dirty="0" smtClean="0"/>
              <a:t> * (4) !(2+5)</a:t>
            </a:r>
          </a:p>
          <a:p>
            <a:r>
              <a:rPr lang="en-US" altLang="zh-CN" dirty="0" smtClean="0"/>
              <a:t> * (5) 0&amp;&amp;-3</a:t>
            </a:r>
          </a:p>
          <a:p>
            <a:r>
              <a:rPr lang="en-US" altLang="zh-CN" dirty="0" smtClean="0"/>
              <a:t> * (6) </a:t>
            </a:r>
            <a:r>
              <a:rPr lang="zh-CN" altLang="en-US" dirty="0" smtClean="0"/>
              <a:t>设</a:t>
            </a:r>
            <a:r>
              <a:rPr lang="en-US" altLang="zh-CN" dirty="0" smtClean="0"/>
              <a:t>x=15,y=10: x&gt;=9 &amp;&amp; y&lt;=x </a:t>
            </a:r>
          </a:p>
          <a:p>
            <a:r>
              <a:rPr lang="en-US" altLang="zh-CN" dirty="0" smtClean="0"/>
              <a:t> *************************************/</a:t>
            </a:r>
          </a:p>
          <a:p>
            <a:r>
              <a:rPr lang="en-US" altLang="zh-CN" dirty="0" smtClean="0"/>
              <a:t>void ch4_2()</a:t>
            </a:r>
          </a:p>
          <a:p>
            <a:r>
              <a:rPr lang="en-US" altLang="zh-CN" dirty="0" smtClean="0"/>
              <a:t>{</a:t>
            </a:r>
          </a:p>
          <a:p>
            <a:r>
              <a:rPr lang="en-US" altLang="zh-CN" dirty="0" smtClean="0"/>
              <a:t>     </a:t>
            </a:r>
            <a:r>
              <a:rPr lang="en-US" altLang="zh-CN" dirty="0" err="1" smtClean="0"/>
              <a:t>printf</a:t>
            </a:r>
            <a:r>
              <a:rPr lang="en-US" altLang="zh-CN" dirty="0" smtClean="0"/>
              <a:t>("=========ch4_2()\n"); </a:t>
            </a:r>
          </a:p>
          <a:p>
            <a:r>
              <a:rPr lang="en-US" altLang="zh-CN" dirty="0" smtClean="0"/>
              <a:t>     </a:t>
            </a:r>
            <a:r>
              <a:rPr lang="en-US" altLang="zh-CN" dirty="0" err="1" smtClean="0"/>
              <a:t>printf</a:t>
            </a:r>
            <a:r>
              <a:rPr lang="en-US" altLang="zh-CN" dirty="0" smtClean="0"/>
              <a:t>("(1) 10 == 9+1 [%d]\n",10 == 9+1);  // 1</a:t>
            </a:r>
          </a:p>
          <a:p>
            <a:r>
              <a:rPr lang="en-US" altLang="zh-CN" dirty="0" smtClean="0"/>
              <a:t>     </a:t>
            </a:r>
            <a:r>
              <a:rPr lang="en-US" altLang="zh-CN" dirty="0" err="1" smtClean="0"/>
              <a:t>printf</a:t>
            </a:r>
            <a:r>
              <a:rPr lang="en-US" altLang="zh-CN" dirty="0" smtClean="0"/>
              <a:t>("(2) 10 &amp;&amp; 8 [%d]\n",10 &amp;&amp; 8); // 1</a:t>
            </a:r>
          </a:p>
          <a:p>
            <a:r>
              <a:rPr lang="en-US" altLang="zh-CN" dirty="0" smtClean="0"/>
              <a:t>     </a:t>
            </a:r>
            <a:r>
              <a:rPr lang="en-US" altLang="zh-CN" dirty="0" err="1" smtClean="0"/>
              <a:t>printf</a:t>
            </a:r>
            <a:r>
              <a:rPr lang="en-US" altLang="zh-CN" dirty="0" smtClean="0"/>
              <a:t>("(3) 6 || 0 [%d]\n",6 || 0);   // 1</a:t>
            </a:r>
          </a:p>
          <a:p>
            <a:r>
              <a:rPr lang="en-US" altLang="zh-CN" dirty="0" smtClean="0"/>
              <a:t>     </a:t>
            </a:r>
            <a:r>
              <a:rPr lang="en-US" altLang="zh-CN" dirty="0" err="1" smtClean="0"/>
              <a:t>printf</a:t>
            </a:r>
            <a:r>
              <a:rPr lang="en-US" altLang="zh-CN" dirty="0" smtClean="0"/>
              <a:t>("(4) !(2+5) [%d]\n",!(2+5));   // 0</a:t>
            </a:r>
          </a:p>
          <a:p>
            <a:r>
              <a:rPr lang="en-US" altLang="zh-CN" dirty="0" smtClean="0"/>
              <a:t>     </a:t>
            </a:r>
            <a:r>
              <a:rPr lang="en-US" altLang="zh-CN" dirty="0" err="1" smtClean="0"/>
              <a:t>printf</a:t>
            </a:r>
            <a:r>
              <a:rPr lang="en-US" altLang="zh-CN" dirty="0" smtClean="0"/>
              <a:t>("(5) 0&amp;&amp;-3 [%d]\n",0&amp;&amp;-3);     // 0</a:t>
            </a:r>
          </a:p>
          <a:p>
            <a:r>
              <a:rPr lang="en-US" altLang="zh-CN" dirty="0" smtClean="0"/>
              <a:t>     </a:t>
            </a:r>
            <a:r>
              <a:rPr lang="en-US" altLang="zh-CN" dirty="0" err="1" smtClean="0"/>
              <a:t>int</a:t>
            </a:r>
            <a:r>
              <a:rPr lang="en-US" altLang="zh-CN" dirty="0" smtClean="0"/>
              <a:t> x=15,y=10;</a:t>
            </a:r>
          </a:p>
          <a:p>
            <a:r>
              <a:rPr lang="en-US" altLang="zh-CN" dirty="0" smtClean="0"/>
              <a:t>     </a:t>
            </a:r>
            <a:r>
              <a:rPr lang="en-US" altLang="zh-CN" dirty="0" err="1" smtClean="0"/>
              <a:t>printf</a:t>
            </a:r>
            <a:r>
              <a:rPr lang="en-US" altLang="zh-CN" dirty="0" smtClean="0"/>
              <a:t>("(6) </a:t>
            </a:r>
            <a:r>
              <a:rPr lang="zh-CN" altLang="en-US" dirty="0" smtClean="0"/>
              <a:t>设</a:t>
            </a:r>
            <a:r>
              <a:rPr lang="en-US" altLang="zh-CN" dirty="0" smtClean="0"/>
              <a:t>x=15,y=10: x&gt;=9 &amp;&amp; y&lt;=x [%d]\</a:t>
            </a:r>
            <a:r>
              <a:rPr lang="en-US" altLang="zh-CN" dirty="0" err="1" smtClean="0"/>
              <a:t>n",x</a:t>
            </a:r>
            <a:r>
              <a:rPr lang="en-US" altLang="zh-CN" dirty="0" smtClean="0"/>
              <a:t>&gt;=9 &amp;&amp; y&lt;=x); // 1</a:t>
            </a:r>
          </a:p>
          <a:p>
            <a:r>
              <a:rPr lang="en-US" altLang="zh-CN" dirty="0" smtClean="0"/>
              <a:t>} </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3. </a:t>
            </a:r>
            <a:r>
              <a:rPr lang="zh-CN" altLang="en-US" dirty="0" smtClean="0"/>
              <a:t>求下列各表达式的值。设</a:t>
            </a:r>
            <a:r>
              <a:rPr lang="en-US" altLang="zh-CN" dirty="0" smtClean="0"/>
              <a:t>a=3,b=4,c=5</a:t>
            </a:r>
          </a:p>
          <a:p>
            <a:r>
              <a:rPr lang="en-US" altLang="zh-CN" dirty="0" smtClean="0"/>
              <a:t> * (1) </a:t>
            </a:r>
            <a:r>
              <a:rPr lang="en-US" altLang="zh-CN" dirty="0" err="1" smtClean="0"/>
              <a:t>a+b</a:t>
            </a:r>
            <a:r>
              <a:rPr lang="en-US" altLang="zh-CN" dirty="0" smtClean="0"/>
              <a:t>&gt;c&amp;&amp;b==c</a:t>
            </a:r>
          </a:p>
          <a:p>
            <a:r>
              <a:rPr lang="en-US" altLang="zh-CN" dirty="0" smtClean="0"/>
              <a:t> * (2) a||</a:t>
            </a:r>
            <a:r>
              <a:rPr lang="en-US" altLang="zh-CN" dirty="0" err="1" smtClean="0"/>
              <a:t>b+c</a:t>
            </a:r>
            <a:r>
              <a:rPr lang="en-US" altLang="zh-CN" dirty="0" smtClean="0"/>
              <a:t>&amp;&amp;b-c</a:t>
            </a:r>
          </a:p>
          <a:p>
            <a:r>
              <a:rPr lang="en-US" altLang="zh-CN" dirty="0" smtClean="0"/>
              <a:t> * (3) !(x=a)&amp;&amp;(y=b)&amp;&amp;0</a:t>
            </a:r>
          </a:p>
          <a:p>
            <a:r>
              <a:rPr lang="en-US" altLang="zh-CN" dirty="0" smtClean="0"/>
              <a:t> * (4) !(</a:t>
            </a:r>
            <a:r>
              <a:rPr lang="en-US" altLang="zh-CN" dirty="0" err="1" smtClean="0"/>
              <a:t>a+b</a:t>
            </a:r>
            <a:r>
              <a:rPr lang="en-US" altLang="zh-CN" dirty="0" smtClean="0"/>
              <a:t>)+c-1&amp;&amp;</a:t>
            </a:r>
            <a:r>
              <a:rPr lang="en-US" altLang="zh-CN" dirty="0" err="1" smtClean="0"/>
              <a:t>b+c</a:t>
            </a:r>
            <a:r>
              <a:rPr lang="en-US" altLang="zh-CN" dirty="0" smtClean="0"/>
              <a:t>/2</a:t>
            </a:r>
          </a:p>
          <a:p>
            <a:r>
              <a:rPr lang="en-US" altLang="zh-CN" dirty="0" smtClean="0"/>
              <a:t> ********************************************/</a:t>
            </a:r>
          </a:p>
          <a:p>
            <a:r>
              <a:rPr lang="en-US" altLang="zh-CN" dirty="0" smtClean="0"/>
              <a:t>void ch4_3()</a:t>
            </a:r>
          </a:p>
          <a:p>
            <a:r>
              <a:rPr lang="en-US" altLang="zh-CN" dirty="0" smtClean="0"/>
              <a:t>{</a:t>
            </a:r>
          </a:p>
          <a:p>
            <a:r>
              <a:rPr lang="en-US" altLang="zh-CN" dirty="0" smtClean="0"/>
              <a:t>     </a:t>
            </a:r>
            <a:r>
              <a:rPr lang="en-US" altLang="zh-CN" dirty="0" err="1" smtClean="0"/>
              <a:t>printf</a:t>
            </a:r>
            <a:r>
              <a:rPr lang="en-US" altLang="zh-CN" dirty="0" smtClean="0"/>
              <a:t>("=========ch4_3()\n"); </a:t>
            </a:r>
          </a:p>
          <a:p>
            <a:r>
              <a:rPr lang="en-US" altLang="zh-CN" dirty="0" smtClean="0"/>
              <a:t>     </a:t>
            </a:r>
            <a:r>
              <a:rPr lang="en-US" altLang="zh-CN" dirty="0" err="1" smtClean="0"/>
              <a:t>int</a:t>
            </a:r>
            <a:r>
              <a:rPr lang="en-US" altLang="zh-CN" dirty="0" smtClean="0"/>
              <a:t> a=3,b=4,c=5,x,y;</a:t>
            </a:r>
          </a:p>
          <a:p>
            <a:r>
              <a:rPr lang="en-US" altLang="zh-CN" dirty="0" smtClean="0"/>
              <a:t>     </a:t>
            </a:r>
            <a:r>
              <a:rPr lang="en-US" altLang="zh-CN" dirty="0" err="1" smtClean="0"/>
              <a:t>printf</a:t>
            </a:r>
            <a:r>
              <a:rPr lang="en-US" altLang="zh-CN" dirty="0" smtClean="0"/>
              <a:t>(" (1) </a:t>
            </a:r>
            <a:r>
              <a:rPr lang="en-US" altLang="zh-CN" dirty="0" err="1" smtClean="0"/>
              <a:t>a+b</a:t>
            </a:r>
            <a:r>
              <a:rPr lang="en-US" altLang="zh-CN" dirty="0" smtClean="0"/>
              <a:t>&gt;c&amp;&amp;b==c [%d]\n",</a:t>
            </a:r>
            <a:r>
              <a:rPr lang="en-US" altLang="zh-CN" dirty="0" err="1" smtClean="0"/>
              <a:t>a+b</a:t>
            </a:r>
            <a:r>
              <a:rPr lang="en-US" altLang="zh-CN" dirty="0" smtClean="0"/>
              <a:t>&gt;c&amp;&amp;b==c);  // 0</a:t>
            </a:r>
          </a:p>
          <a:p>
            <a:r>
              <a:rPr lang="en-US" altLang="zh-CN" dirty="0" smtClean="0"/>
              <a:t>     </a:t>
            </a:r>
            <a:r>
              <a:rPr lang="en-US" altLang="zh-CN" dirty="0" err="1" smtClean="0"/>
              <a:t>printf</a:t>
            </a:r>
            <a:r>
              <a:rPr lang="en-US" altLang="zh-CN" dirty="0" smtClean="0"/>
              <a:t>(" (2) a||</a:t>
            </a:r>
            <a:r>
              <a:rPr lang="en-US" altLang="zh-CN" dirty="0" err="1" smtClean="0"/>
              <a:t>b+c</a:t>
            </a:r>
            <a:r>
              <a:rPr lang="en-US" altLang="zh-CN" dirty="0" smtClean="0"/>
              <a:t>&amp;&amp;b-c [%d]\</a:t>
            </a:r>
            <a:r>
              <a:rPr lang="en-US" altLang="zh-CN" dirty="0" err="1" smtClean="0"/>
              <a:t>n",a</a:t>
            </a:r>
            <a:r>
              <a:rPr lang="en-US" altLang="zh-CN" dirty="0" smtClean="0"/>
              <a:t>||</a:t>
            </a:r>
            <a:r>
              <a:rPr lang="en-US" altLang="zh-CN" dirty="0" err="1" smtClean="0"/>
              <a:t>b+c</a:t>
            </a:r>
            <a:r>
              <a:rPr lang="en-US" altLang="zh-CN" dirty="0" smtClean="0"/>
              <a:t>&amp;&amp;b-c);  // 1</a:t>
            </a:r>
          </a:p>
          <a:p>
            <a:r>
              <a:rPr lang="en-US" altLang="zh-CN" dirty="0" smtClean="0"/>
              <a:t>     </a:t>
            </a:r>
            <a:r>
              <a:rPr lang="en-US" altLang="zh-CN" dirty="0" err="1" smtClean="0"/>
              <a:t>printf</a:t>
            </a:r>
            <a:r>
              <a:rPr lang="en-US" altLang="zh-CN" dirty="0" smtClean="0"/>
              <a:t>(" (3) !(x=a)&amp;&amp;(y=b)&amp;&amp;0 [%d]\n",!(x=a)&amp;&amp;(y=b)&amp;&amp;0);   // 0 </a:t>
            </a:r>
          </a:p>
          <a:p>
            <a:r>
              <a:rPr lang="en-US" altLang="zh-CN" dirty="0" smtClean="0"/>
              <a:t>     </a:t>
            </a:r>
            <a:r>
              <a:rPr lang="en-US" altLang="zh-CN" dirty="0" err="1" smtClean="0"/>
              <a:t>printf</a:t>
            </a:r>
            <a:r>
              <a:rPr lang="en-US" altLang="zh-CN" dirty="0" smtClean="0"/>
              <a:t>(" (4) !(</a:t>
            </a:r>
            <a:r>
              <a:rPr lang="en-US" altLang="zh-CN" dirty="0" err="1" smtClean="0"/>
              <a:t>a+b</a:t>
            </a:r>
            <a:r>
              <a:rPr lang="en-US" altLang="zh-CN" dirty="0" smtClean="0"/>
              <a:t>)+c-1&amp;&amp;</a:t>
            </a:r>
            <a:r>
              <a:rPr lang="en-US" altLang="zh-CN" dirty="0" err="1" smtClean="0"/>
              <a:t>b+c</a:t>
            </a:r>
            <a:r>
              <a:rPr lang="en-US" altLang="zh-CN" dirty="0" smtClean="0"/>
              <a:t>/2 [%d]\n",!(</a:t>
            </a:r>
            <a:r>
              <a:rPr lang="en-US" altLang="zh-CN" dirty="0" err="1" smtClean="0"/>
              <a:t>a+b</a:t>
            </a:r>
            <a:r>
              <a:rPr lang="en-US" altLang="zh-CN" dirty="0" smtClean="0"/>
              <a:t>)+c-1&amp;&amp;</a:t>
            </a:r>
            <a:r>
              <a:rPr lang="en-US" altLang="zh-CN" dirty="0" err="1" smtClean="0"/>
              <a:t>b+c</a:t>
            </a:r>
            <a:r>
              <a:rPr lang="en-US" altLang="zh-CN" dirty="0" smtClean="0"/>
              <a:t>/2); // 1</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5. </a:t>
            </a:r>
            <a:r>
              <a:rPr lang="zh-CN" altLang="en-US" dirty="0" smtClean="0"/>
              <a:t>编程求某数</a:t>
            </a:r>
            <a:r>
              <a:rPr lang="en-US" altLang="zh-CN" dirty="0" smtClean="0"/>
              <a:t>x</a:t>
            </a:r>
            <a:r>
              <a:rPr lang="zh-CN" altLang="en-US" dirty="0" smtClean="0"/>
              <a:t>的绝对值</a:t>
            </a:r>
            <a:r>
              <a:rPr lang="en-US" altLang="zh-CN" dirty="0" smtClean="0"/>
              <a:t>.</a:t>
            </a:r>
          </a:p>
          <a:p>
            <a:r>
              <a:rPr lang="en-US" altLang="zh-CN" dirty="0" smtClean="0"/>
              <a:t> ********************************************/ </a:t>
            </a:r>
          </a:p>
          <a:p>
            <a:r>
              <a:rPr lang="en-US" altLang="zh-CN" dirty="0" smtClean="0"/>
              <a:t>void ch4_5()</a:t>
            </a:r>
          </a:p>
          <a:p>
            <a:r>
              <a:rPr lang="en-US" altLang="zh-CN" dirty="0" smtClean="0"/>
              <a:t>{</a:t>
            </a:r>
          </a:p>
          <a:p>
            <a:r>
              <a:rPr lang="en-US" altLang="zh-CN" dirty="0" smtClean="0"/>
              <a:t>    </a:t>
            </a:r>
            <a:r>
              <a:rPr lang="en-US" altLang="zh-CN" dirty="0" err="1" smtClean="0"/>
              <a:t>printf</a:t>
            </a:r>
            <a:r>
              <a:rPr lang="en-US" altLang="zh-CN" dirty="0" smtClean="0"/>
              <a:t>("=========ch4_5()\n");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输入数值，求绝对值。</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a:t>
            </a:r>
            <a:r>
              <a:rPr lang="en-US" altLang="zh-CN" dirty="0" err="1" smtClean="0"/>
              <a:t>printf</a:t>
            </a:r>
            <a:r>
              <a:rPr lang="en-US" altLang="zh-CN" dirty="0" smtClean="0"/>
              <a:t>("%f</a:t>
            </a:r>
            <a:r>
              <a:rPr lang="zh-CN" altLang="en-US" dirty="0" smtClean="0"/>
              <a:t>的绝对值是</a:t>
            </a:r>
            <a:r>
              <a:rPr lang="en-US" altLang="zh-CN" dirty="0" smtClean="0"/>
              <a:t>: %f\n",</a:t>
            </a:r>
            <a:r>
              <a:rPr lang="en-US" altLang="zh-CN" dirty="0" err="1" smtClean="0"/>
              <a:t>x,x</a:t>
            </a:r>
            <a:r>
              <a:rPr lang="en-US" altLang="zh-CN" dirty="0" smtClean="0"/>
              <a:t> &lt; 0.0 ? -x : x);</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6. </a:t>
            </a:r>
            <a:r>
              <a:rPr lang="zh-CN" altLang="en-US" dirty="0" smtClean="0"/>
              <a:t>有</a:t>
            </a:r>
            <a:r>
              <a:rPr lang="en-US" altLang="zh-CN" dirty="0" smtClean="0"/>
              <a:t>3</a:t>
            </a:r>
            <a:r>
              <a:rPr lang="zh-CN" altLang="en-US" dirty="0" smtClean="0"/>
              <a:t>个整数</a:t>
            </a:r>
            <a:r>
              <a:rPr lang="en-US" altLang="zh-CN" dirty="0" err="1" smtClean="0"/>
              <a:t>a,b,c</a:t>
            </a:r>
            <a:r>
              <a:rPr lang="zh-CN" altLang="en-US" dirty="0" smtClean="0"/>
              <a:t>，由键盘输入，输出其中最大的数</a:t>
            </a:r>
            <a:r>
              <a:rPr lang="en-US" altLang="zh-CN" dirty="0" smtClean="0"/>
              <a:t>.</a:t>
            </a:r>
          </a:p>
          <a:p>
            <a:r>
              <a:rPr lang="en-US" altLang="zh-CN" dirty="0" smtClean="0"/>
              <a:t> ********************************************/ </a:t>
            </a:r>
          </a:p>
          <a:p>
            <a:r>
              <a:rPr lang="en-US" altLang="zh-CN" dirty="0" smtClean="0"/>
              <a:t>void ch4_6()</a:t>
            </a:r>
          </a:p>
          <a:p>
            <a:r>
              <a:rPr lang="en-US" altLang="zh-CN" dirty="0" smtClean="0"/>
              <a:t>{</a:t>
            </a:r>
          </a:p>
          <a:p>
            <a:r>
              <a:rPr lang="en-US" altLang="zh-CN" dirty="0" smtClean="0"/>
              <a:t>    </a:t>
            </a:r>
            <a:r>
              <a:rPr lang="en-US" altLang="zh-CN" dirty="0" err="1" smtClean="0"/>
              <a:t>printf</a:t>
            </a:r>
            <a:r>
              <a:rPr lang="en-US" altLang="zh-CN" dirty="0" smtClean="0"/>
              <a:t>("=========ch4_6()\n");</a:t>
            </a:r>
          </a:p>
          <a:p>
            <a:r>
              <a:rPr lang="en-US" altLang="zh-CN" dirty="0" smtClean="0"/>
              <a:t>    </a:t>
            </a:r>
            <a:r>
              <a:rPr lang="en-US" altLang="zh-CN" dirty="0" err="1" smtClean="0"/>
              <a:t>int</a:t>
            </a:r>
            <a:r>
              <a:rPr lang="en-US" altLang="zh-CN" dirty="0" smtClean="0"/>
              <a:t> </a:t>
            </a:r>
            <a:r>
              <a:rPr lang="en-US" altLang="zh-CN" dirty="0" err="1" smtClean="0"/>
              <a:t>a,b,c,max</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3</a:t>
            </a:r>
            <a:r>
              <a:rPr lang="zh-CN" altLang="en-US" dirty="0" smtClean="0"/>
              <a:t>个整数，空格隔开，输出最大的数。</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d%d%d</a:t>
            </a:r>
            <a:r>
              <a:rPr lang="en-US" altLang="zh-CN" dirty="0" smtClean="0"/>
              <a:t>",&amp;</a:t>
            </a:r>
            <a:r>
              <a:rPr lang="en-US" altLang="zh-CN" dirty="0" err="1" smtClean="0"/>
              <a:t>a,&amp;b,&amp;c</a:t>
            </a:r>
            <a:r>
              <a:rPr lang="en-US" altLang="zh-CN" dirty="0" smtClean="0"/>
              <a:t>) != EOF) {</a:t>
            </a:r>
          </a:p>
          <a:p>
            <a:r>
              <a:rPr lang="en-US" altLang="zh-CN" dirty="0" smtClean="0"/>
              <a:t>      max = a; </a:t>
            </a:r>
          </a:p>
          <a:p>
            <a:r>
              <a:rPr lang="en-US" altLang="zh-CN" dirty="0" smtClean="0"/>
              <a:t>      if (b &gt; max) max = b;</a:t>
            </a:r>
          </a:p>
          <a:p>
            <a:r>
              <a:rPr lang="en-US" altLang="zh-CN" dirty="0" smtClean="0"/>
              <a:t>      if (c &gt; max) max = c;  </a:t>
            </a:r>
          </a:p>
          <a:p>
            <a:r>
              <a:rPr lang="en-US" altLang="zh-CN" dirty="0" smtClean="0"/>
              <a:t>      </a:t>
            </a:r>
            <a:r>
              <a:rPr lang="en-US" altLang="zh-CN" dirty="0" err="1" smtClean="0"/>
              <a:t>printf</a:t>
            </a:r>
            <a:r>
              <a:rPr lang="en-US" altLang="zh-CN" dirty="0" smtClean="0"/>
              <a:t>("%</a:t>
            </a:r>
            <a:r>
              <a:rPr lang="en-US" altLang="zh-CN" dirty="0" err="1" smtClean="0"/>
              <a:t>d,%d,%d</a:t>
            </a:r>
            <a:r>
              <a:rPr lang="en-US" altLang="zh-CN" dirty="0" smtClean="0"/>
              <a:t>,</a:t>
            </a:r>
            <a:r>
              <a:rPr lang="zh-CN" altLang="en-US" dirty="0" smtClean="0"/>
              <a:t>最大的是</a:t>
            </a:r>
            <a:r>
              <a:rPr lang="en-US" altLang="zh-CN" dirty="0" smtClean="0"/>
              <a:t>: %d\n",</a:t>
            </a:r>
            <a:r>
              <a:rPr lang="en-US" altLang="zh-CN" dirty="0" err="1" smtClean="0"/>
              <a:t>a,b,c,max</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7. </a:t>
            </a:r>
            <a:r>
              <a:rPr lang="zh-CN" altLang="en-US" dirty="0" smtClean="0"/>
              <a:t>求一元二次方程</a:t>
            </a:r>
            <a:r>
              <a:rPr lang="en-US" altLang="zh-CN" dirty="0" smtClean="0"/>
              <a:t>a*x*</a:t>
            </a:r>
            <a:r>
              <a:rPr lang="en-US" altLang="zh-CN" dirty="0" err="1" smtClean="0"/>
              <a:t>x+b</a:t>
            </a:r>
            <a:r>
              <a:rPr lang="en-US" altLang="zh-CN" dirty="0" smtClean="0"/>
              <a:t>*</a:t>
            </a:r>
            <a:r>
              <a:rPr lang="en-US" altLang="zh-CN" dirty="0" err="1" smtClean="0"/>
              <a:t>x+c</a:t>
            </a:r>
            <a:r>
              <a:rPr lang="en-US" altLang="zh-CN" dirty="0" smtClean="0"/>
              <a:t>=0</a:t>
            </a:r>
            <a:r>
              <a:rPr lang="zh-CN" altLang="en-US" dirty="0" smtClean="0"/>
              <a:t>的根</a:t>
            </a:r>
            <a:r>
              <a:rPr lang="en-US" altLang="zh-CN" dirty="0" smtClean="0"/>
              <a:t>,</a:t>
            </a:r>
            <a:r>
              <a:rPr lang="zh-CN" altLang="en-US" dirty="0" smtClean="0"/>
              <a:t>其中</a:t>
            </a:r>
            <a:r>
              <a:rPr lang="en-US" altLang="zh-CN" dirty="0" err="1" smtClean="0"/>
              <a:t>a,b,c</a:t>
            </a:r>
            <a:r>
              <a:rPr lang="zh-CN" altLang="en-US" dirty="0" smtClean="0"/>
              <a:t>是任意实数。</a:t>
            </a:r>
          </a:p>
          <a:p>
            <a:r>
              <a:rPr lang="zh-CN" altLang="en-US" dirty="0" smtClean="0"/>
              <a:t> * 判别式</a:t>
            </a:r>
            <a:r>
              <a:rPr lang="en-US" altLang="zh-CN" dirty="0" smtClean="0"/>
              <a:t>d = b*b-4*a*c </a:t>
            </a:r>
          </a:p>
          <a:p>
            <a:r>
              <a:rPr lang="en-US" altLang="zh-CN" dirty="0" smtClean="0"/>
              <a:t> * </a:t>
            </a:r>
            <a:r>
              <a:rPr lang="zh-CN" altLang="en-US" dirty="0" smtClean="0"/>
              <a:t>当 </a:t>
            </a:r>
            <a:r>
              <a:rPr lang="en-US" altLang="zh-CN" dirty="0" smtClean="0"/>
              <a:t>d = 0</a:t>
            </a:r>
            <a:r>
              <a:rPr lang="zh-CN" altLang="en-US" dirty="0" smtClean="0"/>
              <a:t>时，方程有两个相等的实根：</a:t>
            </a:r>
          </a:p>
          <a:p>
            <a:r>
              <a:rPr lang="zh-CN" altLang="en-US" dirty="0" smtClean="0"/>
              <a:t> *   </a:t>
            </a:r>
            <a:r>
              <a:rPr lang="en-US" altLang="zh-CN" dirty="0" smtClean="0"/>
              <a:t>x1=x2=-b/(2*a) </a:t>
            </a:r>
          </a:p>
          <a:p>
            <a:r>
              <a:rPr lang="en-US" altLang="zh-CN" dirty="0" smtClean="0"/>
              <a:t> * </a:t>
            </a:r>
            <a:r>
              <a:rPr lang="zh-CN" altLang="en-US" dirty="0" smtClean="0"/>
              <a:t>当</a:t>
            </a:r>
            <a:r>
              <a:rPr lang="en-US" altLang="zh-CN" dirty="0" smtClean="0"/>
              <a:t>d &gt; 0</a:t>
            </a:r>
            <a:r>
              <a:rPr lang="zh-CN" altLang="en-US" dirty="0" smtClean="0"/>
              <a:t>时，方程有两个不相等的实根：</a:t>
            </a:r>
          </a:p>
          <a:p>
            <a:r>
              <a:rPr lang="zh-CN" altLang="en-US" dirty="0" smtClean="0"/>
              <a:t> *   </a:t>
            </a:r>
            <a:r>
              <a:rPr lang="en-US" altLang="zh-CN" dirty="0" smtClean="0"/>
              <a:t>x1=(-</a:t>
            </a:r>
            <a:r>
              <a:rPr lang="en-US" altLang="zh-CN" dirty="0" err="1" smtClean="0"/>
              <a:t>b+sqrt</a:t>
            </a:r>
            <a:r>
              <a:rPr lang="en-US" altLang="zh-CN" dirty="0" smtClean="0"/>
              <a:t>(d))/(2*a) </a:t>
            </a:r>
          </a:p>
          <a:p>
            <a:r>
              <a:rPr lang="en-US" altLang="zh-CN" dirty="0" smtClean="0"/>
              <a:t> *   x2=(-b-</a:t>
            </a:r>
            <a:r>
              <a:rPr lang="en-US" altLang="zh-CN" dirty="0" err="1" smtClean="0"/>
              <a:t>sqrt</a:t>
            </a:r>
            <a:r>
              <a:rPr lang="en-US" altLang="zh-CN" dirty="0" smtClean="0"/>
              <a:t>(d))/(2*a)  </a:t>
            </a:r>
          </a:p>
          <a:p>
            <a:r>
              <a:rPr lang="en-US" altLang="zh-CN" dirty="0" smtClean="0"/>
              <a:t> * </a:t>
            </a:r>
            <a:r>
              <a:rPr lang="zh-CN" altLang="en-US" dirty="0" smtClean="0"/>
              <a:t>当</a:t>
            </a:r>
            <a:r>
              <a:rPr lang="en-US" altLang="zh-CN" dirty="0" smtClean="0"/>
              <a:t>d &lt; 0</a:t>
            </a:r>
            <a:r>
              <a:rPr lang="zh-CN" altLang="en-US" dirty="0" smtClean="0"/>
              <a:t>时，方程有两个虚根： </a:t>
            </a:r>
          </a:p>
          <a:p>
            <a:r>
              <a:rPr lang="zh-CN" altLang="en-US" dirty="0" smtClean="0"/>
              <a:t> *   </a:t>
            </a:r>
            <a:r>
              <a:rPr lang="en-US" altLang="zh-CN" dirty="0" smtClean="0"/>
              <a:t>x1=</a:t>
            </a:r>
            <a:r>
              <a:rPr lang="en-US" altLang="zh-CN" dirty="0" err="1" smtClean="0"/>
              <a:t>jp+ipi</a:t>
            </a:r>
            <a:r>
              <a:rPr lang="en-US" altLang="zh-CN" dirty="0" smtClean="0"/>
              <a:t>           x2=</a:t>
            </a:r>
            <a:r>
              <a:rPr lang="en-US" altLang="zh-CN" dirty="0" err="1" smtClean="0"/>
              <a:t>jp-ipi</a:t>
            </a:r>
            <a:endParaRPr lang="en-US" altLang="zh-CN" dirty="0" smtClean="0"/>
          </a:p>
          <a:p>
            <a:r>
              <a:rPr lang="en-US" altLang="zh-CN" dirty="0" smtClean="0"/>
              <a:t> *   </a:t>
            </a:r>
            <a:r>
              <a:rPr lang="zh-CN" altLang="en-US" dirty="0" smtClean="0"/>
              <a:t>实部 </a:t>
            </a:r>
            <a:r>
              <a:rPr lang="en-US" altLang="zh-CN" dirty="0" err="1" smtClean="0"/>
              <a:t>jp</a:t>
            </a:r>
            <a:r>
              <a:rPr lang="en-US" altLang="zh-CN" dirty="0" smtClean="0"/>
              <a:t>=-b/(2*a)      </a:t>
            </a:r>
            <a:r>
              <a:rPr lang="zh-CN" altLang="en-US" dirty="0" smtClean="0"/>
              <a:t>虚部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 </a:t>
            </a:r>
          </a:p>
          <a:p>
            <a:r>
              <a:rPr lang="en-US" altLang="zh-CN" dirty="0" smtClean="0"/>
              <a:t>void ch4_7()</a:t>
            </a:r>
          </a:p>
          <a:p>
            <a:r>
              <a:rPr lang="en-US" altLang="zh-CN" dirty="0" smtClean="0"/>
              <a:t>{</a:t>
            </a:r>
          </a:p>
          <a:p>
            <a:r>
              <a:rPr lang="en-US" altLang="zh-CN" dirty="0" smtClean="0"/>
              <a:t>     </a:t>
            </a:r>
            <a:r>
              <a:rPr lang="en-US" altLang="zh-CN" dirty="0" err="1" smtClean="0"/>
              <a:t>printf</a:t>
            </a:r>
            <a:r>
              <a:rPr lang="en-US" altLang="zh-CN" dirty="0" smtClean="0"/>
              <a:t>("=========ch4_7()\n");</a:t>
            </a:r>
          </a:p>
          <a:p>
            <a:r>
              <a:rPr lang="en-US" altLang="zh-CN" dirty="0" smtClean="0"/>
              <a:t>     float a,b,c,d,x1,x2,jp,ip;</a:t>
            </a:r>
          </a:p>
          <a:p>
            <a:r>
              <a:rPr lang="en-US" altLang="zh-CN" dirty="0" smtClean="0"/>
              <a:t>     </a:t>
            </a:r>
            <a:r>
              <a:rPr lang="en-US" altLang="zh-CN" dirty="0" err="1" smtClean="0"/>
              <a:t>printf</a:t>
            </a:r>
            <a:r>
              <a:rPr lang="en-US" altLang="zh-CN" dirty="0" smtClean="0"/>
              <a:t>("</a:t>
            </a:r>
            <a:r>
              <a:rPr lang="zh-CN" altLang="en-US" dirty="0" smtClean="0"/>
              <a:t>输入一元二次方程</a:t>
            </a:r>
            <a:r>
              <a:rPr lang="en-US" altLang="zh-CN" dirty="0" smtClean="0"/>
              <a:t>3</a:t>
            </a:r>
            <a:r>
              <a:rPr lang="zh-CN" altLang="en-US" dirty="0" smtClean="0"/>
              <a:t>个系数</a:t>
            </a:r>
            <a:r>
              <a:rPr lang="en-US" altLang="zh-CN" dirty="0" err="1" smtClean="0"/>
              <a:t>a,b,c</a:t>
            </a:r>
            <a:r>
              <a:rPr lang="zh-CN" altLang="en-US" dirty="0" smtClean="0"/>
              <a:t>，空格隔开。</a:t>
            </a:r>
            <a:r>
              <a:rPr lang="en-US" altLang="zh-CN" dirty="0" smtClean="0"/>
              <a:t>\n"); </a:t>
            </a:r>
          </a:p>
          <a:p>
            <a:r>
              <a:rPr lang="en-US" altLang="zh-CN" dirty="0" smtClean="0"/>
              <a:t>     </a:t>
            </a:r>
            <a:r>
              <a:rPr lang="en-US" altLang="zh-CN" dirty="0" err="1" smtClean="0"/>
              <a:t>scanf</a:t>
            </a:r>
            <a:r>
              <a:rPr lang="en-US" altLang="zh-CN" dirty="0" smtClean="0"/>
              <a:t>("%</a:t>
            </a:r>
            <a:r>
              <a:rPr lang="en-US" altLang="zh-CN" dirty="0" err="1" smtClean="0"/>
              <a:t>f%f%f</a:t>
            </a:r>
            <a:r>
              <a:rPr lang="en-US" altLang="zh-CN" dirty="0" smtClean="0"/>
              <a:t>",&amp;</a:t>
            </a:r>
            <a:r>
              <a:rPr lang="en-US" altLang="zh-CN" dirty="0" err="1" smtClean="0"/>
              <a:t>a,&amp;b,&amp;c</a:t>
            </a:r>
            <a:r>
              <a:rPr lang="en-US" altLang="zh-CN" dirty="0" smtClean="0"/>
              <a:t>);</a:t>
            </a:r>
          </a:p>
          <a:p>
            <a:r>
              <a:rPr lang="en-US" altLang="zh-CN" dirty="0" smtClean="0"/>
              <a:t>     d=b*b-4*a*c;</a:t>
            </a:r>
          </a:p>
          <a:p>
            <a:r>
              <a:rPr lang="en-US" altLang="zh-CN" dirty="0" smtClean="0"/>
              <a:t>     if (d == 0.0)       /* </a:t>
            </a:r>
            <a:r>
              <a:rPr lang="zh-CN" altLang="en-US" dirty="0" smtClean="0"/>
              <a:t>相等的实根  *</a:t>
            </a:r>
            <a:r>
              <a:rPr lang="en-US" altLang="zh-CN" dirty="0" smtClean="0"/>
              <a:t>/</a:t>
            </a:r>
          </a:p>
          <a:p>
            <a:r>
              <a:rPr lang="en-US" altLang="zh-CN" dirty="0" smtClean="0"/>
              <a:t>     { </a:t>
            </a:r>
          </a:p>
          <a:p>
            <a:r>
              <a:rPr lang="en-US" altLang="zh-CN" dirty="0" smtClean="0"/>
              <a:t>       </a:t>
            </a:r>
            <a:r>
              <a:rPr lang="en-US" altLang="zh-CN" dirty="0" err="1" smtClean="0"/>
              <a:t>printf</a:t>
            </a:r>
            <a:r>
              <a:rPr lang="en-US" altLang="zh-CN" dirty="0" smtClean="0"/>
              <a:t>("The equation has two equal roots:\n");</a:t>
            </a:r>
          </a:p>
          <a:p>
            <a:r>
              <a:rPr lang="en-US" altLang="zh-CN" dirty="0" smtClean="0"/>
              <a:t>       </a:t>
            </a:r>
            <a:r>
              <a:rPr lang="en-US" altLang="zh-CN" dirty="0" err="1" smtClean="0"/>
              <a:t>printf</a:t>
            </a:r>
            <a:r>
              <a:rPr lang="en-US" altLang="zh-CN" dirty="0" smtClean="0"/>
              <a:t>("x1=x2=%8.4f\n",-b/(2*a)); </a:t>
            </a:r>
          </a:p>
          <a:p>
            <a:r>
              <a:rPr lang="en-US" altLang="zh-CN" dirty="0" smtClean="0"/>
              <a:t>     }</a:t>
            </a:r>
          </a:p>
          <a:p>
            <a:r>
              <a:rPr lang="en-US" altLang="zh-CN" dirty="0" smtClean="0"/>
              <a:t>     else if (d &gt; 0.0)  /* </a:t>
            </a:r>
            <a:r>
              <a:rPr lang="zh-CN" altLang="en-US" dirty="0" smtClean="0"/>
              <a:t>不相等的实根 *</a:t>
            </a:r>
            <a:r>
              <a:rPr lang="en-US" altLang="zh-CN" dirty="0" smtClean="0"/>
              <a:t>/</a:t>
            </a:r>
          </a:p>
          <a:p>
            <a:r>
              <a:rPr lang="en-US" altLang="zh-CN" dirty="0" smtClean="0"/>
              <a:t>     { </a:t>
            </a:r>
          </a:p>
          <a:p>
            <a:r>
              <a:rPr lang="en-US" altLang="zh-CN" dirty="0" smtClean="0"/>
              <a:t>        x1=(-</a:t>
            </a:r>
            <a:r>
              <a:rPr lang="en-US" altLang="zh-CN" dirty="0" err="1" smtClean="0"/>
              <a:t>b+sqrt</a:t>
            </a:r>
            <a:r>
              <a:rPr lang="en-US" altLang="zh-CN" dirty="0" smtClean="0"/>
              <a:t>(d))/(2*a); </a:t>
            </a:r>
          </a:p>
          <a:p>
            <a:r>
              <a:rPr lang="en-US" altLang="zh-CN" dirty="0" smtClean="0"/>
              <a:t>        x2=(-b-</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real roots:\n") ;</a:t>
            </a:r>
          </a:p>
          <a:p>
            <a:r>
              <a:rPr lang="en-US" altLang="zh-CN" dirty="0" smtClean="0"/>
              <a:t>        </a:t>
            </a:r>
            <a:r>
              <a:rPr lang="en-US" altLang="zh-CN" dirty="0" err="1" smtClean="0"/>
              <a:t>printf</a:t>
            </a:r>
            <a:r>
              <a:rPr lang="en-US" altLang="zh-CN" dirty="0" smtClean="0"/>
              <a:t>("x1=%8.4f,x2=%8.4f\n",x1,x2);</a:t>
            </a:r>
          </a:p>
          <a:p>
            <a:r>
              <a:rPr lang="en-US" altLang="zh-CN" dirty="0" smtClean="0"/>
              <a:t>     }</a:t>
            </a:r>
          </a:p>
          <a:p>
            <a:r>
              <a:rPr lang="en-US" altLang="zh-CN" dirty="0" smtClean="0"/>
              <a:t>     else             /*  </a:t>
            </a:r>
            <a:r>
              <a:rPr lang="zh-CN" altLang="en-US" dirty="0" smtClean="0"/>
              <a:t>虚根 *</a:t>
            </a:r>
            <a:r>
              <a:rPr lang="en-US" altLang="zh-CN" dirty="0" smtClean="0"/>
              <a:t>/</a:t>
            </a:r>
          </a:p>
          <a:p>
            <a:r>
              <a:rPr lang="en-US" altLang="zh-CN" dirty="0" smtClean="0"/>
              <a:t>     { </a:t>
            </a:r>
          </a:p>
          <a:p>
            <a:r>
              <a:rPr lang="en-US" altLang="zh-CN" dirty="0" smtClean="0"/>
              <a:t>        </a:t>
            </a:r>
            <a:r>
              <a:rPr lang="en-US" altLang="zh-CN" dirty="0" err="1" smtClean="0"/>
              <a:t>jp</a:t>
            </a:r>
            <a:r>
              <a:rPr lang="en-US" altLang="zh-CN" dirty="0" smtClean="0"/>
              <a:t>=-b/(2*a);  </a:t>
            </a:r>
            <a:r>
              <a:rPr lang="en-US" altLang="zh-CN" dirty="0" err="1" smtClean="0"/>
              <a:t>ip</a:t>
            </a:r>
            <a:r>
              <a:rPr lang="en-US" altLang="zh-CN" dirty="0" smtClean="0"/>
              <a:t>=</a:t>
            </a:r>
            <a:r>
              <a:rPr lang="en-US" altLang="zh-CN" dirty="0" err="1" smtClean="0"/>
              <a:t>sqrt</a:t>
            </a:r>
            <a:r>
              <a:rPr lang="en-US" altLang="zh-CN" dirty="0" smtClean="0"/>
              <a:t>(-d)/(2*a);</a:t>
            </a:r>
          </a:p>
          <a:p>
            <a:r>
              <a:rPr lang="en-US" altLang="zh-CN" dirty="0" smtClean="0"/>
              <a:t>        </a:t>
            </a:r>
            <a:r>
              <a:rPr lang="en-US" altLang="zh-CN" dirty="0" err="1" smtClean="0"/>
              <a:t>printf</a:t>
            </a:r>
            <a:r>
              <a:rPr lang="en-US" altLang="zh-CN" dirty="0" smtClean="0"/>
              <a:t>("The equation has two complex roots: \n");</a:t>
            </a:r>
          </a:p>
          <a:p>
            <a:r>
              <a:rPr lang="en-US" altLang="zh-CN" dirty="0" smtClean="0"/>
              <a:t>        </a:t>
            </a:r>
            <a:r>
              <a:rPr lang="en-US" altLang="zh-CN" dirty="0" err="1" smtClean="0"/>
              <a:t>printf</a:t>
            </a:r>
            <a:r>
              <a:rPr lang="en-US" altLang="zh-CN" dirty="0" smtClean="0"/>
              <a:t>("x1=%8.4f+%8.4fi\n",</a:t>
            </a:r>
            <a:r>
              <a:rPr lang="en-US" altLang="zh-CN" dirty="0" err="1" smtClean="0"/>
              <a:t>jp,ip</a:t>
            </a:r>
            <a:r>
              <a:rPr lang="en-US" altLang="zh-CN" dirty="0" smtClean="0"/>
              <a:t>);</a:t>
            </a:r>
          </a:p>
          <a:p>
            <a:r>
              <a:rPr lang="en-US" altLang="zh-CN" dirty="0" smtClean="0"/>
              <a:t>        </a:t>
            </a:r>
            <a:r>
              <a:rPr lang="en-US" altLang="zh-CN" dirty="0" err="1" smtClean="0"/>
              <a:t>printf</a:t>
            </a:r>
            <a:r>
              <a:rPr lang="en-US" altLang="zh-CN" dirty="0" smtClean="0"/>
              <a:t>("x2=%8.4f-%8.4fi\n",</a:t>
            </a:r>
            <a:r>
              <a:rPr lang="en-US" altLang="zh-CN" dirty="0" err="1" smtClean="0"/>
              <a:t>jp,ip</a:t>
            </a:r>
            <a:r>
              <a:rPr lang="en-US" altLang="zh-CN" dirty="0" smtClean="0"/>
              <a:t>);</a:t>
            </a:r>
          </a:p>
          <a:p>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8. </a:t>
            </a:r>
            <a:r>
              <a:rPr lang="zh-CN" altLang="en-US" dirty="0" smtClean="0"/>
              <a:t>函数</a:t>
            </a:r>
            <a:r>
              <a:rPr lang="en-US" altLang="zh-CN" dirty="0" smtClean="0"/>
              <a:t>: </a:t>
            </a:r>
          </a:p>
          <a:p>
            <a:r>
              <a:rPr lang="en-US" altLang="zh-CN" dirty="0" smtClean="0"/>
              <a:t>               y = x       (x&lt;1)</a:t>
            </a:r>
          </a:p>
          <a:p>
            <a:r>
              <a:rPr lang="en-US" altLang="zh-CN" dirty="0" smtClean="0"/>
              <a:t>               y = 2x-1    (1&lt;=x&lt;3)</a:t>
            </a:r>
          </a:p>
          <a:p>
            <a:r>
              <a:rPr lang="en-US" altLang="zh-CN" dirty="0" smtClean="0"/>
              <a:t>               y= 3*x*x-10 (x&gt;=3)</a:t>
            </a:r>
          </a:p>
          <a:p>
            <a:r>
              <a:rPr lang="en-US" altLang="zh-CN" dirty="0" smtClean="0"/>
              <a:t>               </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值。 </a:t>
            </a:r>
          </a:p>
          <a:p>
            <a:r>
              <a:rPr lang="zh-CN" altLang="en-US" dirty="0" smtClean="0"/>
              <a:t> ********************************************</a:t>
            </a:r>
            <a:r>
              <a:rPr lang="en-US" altLang="zh-CN" dirty="0" smtClean="0"/>
              <a:t>/ </a:t>
            </a:r>
          </a:p>
          <a:p>
            <a:r>
              <a:rPr lang="en-US" altLang="zh-CN" dirty="0" smtClean="0"/>
              <a:t>void ch4_8()</a:t>
            </a:r>
          </a:p>
          <a:p>
            <a:r>
              <a:rPr lang="en-US" altLang="zh-CN" dirty="0" smtClean="0"/>
              <a:t>{</a:t>
            </a:r>
          </a:p>
          <a:p>
            <a:r>
              <a:rPr lang="en-US" altLang="zh-CN" dirty="0" smtClean="0"/>
              <a:t>    </a:t>
            </a:r>
            <a:r>
              <a:rPr lang="en-US" altLang="zh-CN" dirty="0" err="1" smtClean="0"/>
              <a:t>printf</a:t>
            </a:r>
            <a:r>
              <a:rPr lang="en-US" altLang="zh-CN" dirty="0" smtClean="0"/>
              <a:t>("=========ch4_8()\n");</a:t>
            </a:r>
          </a:p>
          <a:p>
            <a:r>
              <a:rPr lang="en-US" altLang="zh-CN" dirty="0" smtClean="0"/>
              <a:t>    float </a:t>
            </a:r>
            <a:r>
              <a:rPr lang="en-US" altLang="zh-CN" dirty="0" err="1" smtClean="0"/>
              <a:t>x,y</a:t>
            </a:r>
            <a:r>
              <a:rPr lang="en-US" altLang="zh-CN" dirty="0" smtClean="0"/>
              <a:t>;</a:t>
            </a:r>
          </a:p>
          <a:p>
            <a:r>
              <a:rPr lang="en-US" altLang="zh-CN" dirty="0" smtClean="0"/>
              <a:t>    </a:t>
            </a:r>
            <a:r>
              <a:rPr lang="en-US" altLang="zh-CN" dirty="0" err="1" smtClean="0"/>
              <a:t>printf</a:t>
            </a:r>
            <a:r>
              <a:rPr lang="en-US" altLang="zh-CN" dirty="0" smtClean="0"/>
              <a:t>("</a:t>
            </a:r>
            <a:r>
              <a:rPr lang="zh-CN" altLang="en-US" dirty="0" smtClean="0"/>
              <a:t>输入</a:t>
            </a:r>
            <a:r>
              <a:rPr lang="en-US" altLang="zh-CN" dirty="0" smtClean="0"/>
              <a:t>x</a:t>
            </a:r>
            <a:r>
              <a:rPr lang="zh-CN" altLang="en-US" dirty="0" smtClean="0"/>
              <a:t>，输出</a:t>
            </a:r>
            <a:r>
              <a:rPr lang="en-US" altLang="zh-CN" dirty="0" smtClean="0"/>
              <a:t>y</a:t>
            </a:r>
            <a:r>
              <a:rPr lang="zh-CN" altLang="en-US" dirty="0" smtClean="0"/>
              <a:t>。</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if (x &lt; 1.0) y = x;</a:t>
            </a:r>
          </a:p>
          <a:p>
            <a:r>
              <a:rPr lang="en-US" altLang="zh-CN" dirty="0" smtClean="0"/>
              <a:t>      else if (1.0&lt;=x &amp;&amp; x&lt;3.0) y = 2.0*x-1.0;</a:t>
            </a:r>
          </a:p>
          <a:p>
            <a:r>
              <a:rPr lang="en-US" altLang="zh-CN" dirty="0" smtClean="0"/>
              <a:t>      else y = 3.0*x*x-10.0; </a:t>
            </a:r>
          </a:p>
          <a:p>
            <a:r>
              <a:rPr lang="en-US" altLang="zh-CN" dirty="0" smtClean="0"/>
              <a:t>      </a:t>
            </a:r>
            <a:r>
              <a:rPr lang="en-US" altLang="zh-CN" dirty="0" err="1" smtClean="0"/>
              <a:t>printf</a:t>
            </a:r>
            <a:r>
              <a:rPr lang="en-US" altLang="zh-CN" dirty="0" smtClean="0"/>
              <a:t>("x = %f</a:t>
            </a:r>
            <a:r>
              <a:rPr lang="zh-CN" altLang="en-US" dirty="0" smtClean="0"/>
              <a:t>，</a:t>
            </a:r>
            <a:r>
              <a:rPr lang="en-US" altLang="zh-CN" dirty="0" smtClean="0"/>
              <a:t>y = %f\n",</a:t>
            </a:r>
            <a:r>
              <a:rPr lang="en-US" altLang="zh-CN" dirty="0" err="1" smtClean="0"/>
              <a:t>x,y</a:t>
            </a:r>
            <a:r>
              <a:rPr lang="en-US" altLang="zh-CN" dirty="0" smtClean="0"/>
              <a:t>);</a:t>
            </a:r>
          </a:p>
          <a:p>
            <a:r>
              <a:rPr lang="en-US" altLang="zh-CN" dirty="0" smtClean="0"/>
              <a:t>    }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ch4_9_1(float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解法一</a:t>
            </a:r>
            <a:r>
              <a:rPr lang="en-US" altLang="zh-CN" dirty="0" smtClean="0"/>
              <a:t>\n");</a:t>
            </a:r>
          </a:p>
          <a:p>
            <a:r>
              <a:rPr lang="en-US" altLang="zh-CN" dirty="0" smtClean="0"/>
              <a:t>    </a:t>
            </a:r>
          </a:p>
          <a:p>
            <a:r>
              <a:rPr lang="en-US" altLang="zh-CN" dirty="0" smtClean="0"/>
              <a:t>    if (x &gt;= 90.0) </a:t>
            </a:r>
            <a:r>
              <a:rPr lang="en-US" altLang="zh-CN" dirty="0" err="1" smtClean="0"/>
              <a:t>putchar</a:t>
            </a:r>
            <a:r>
              <a:rPr lang="en-US" altLang="zh-CN" dirty="0" smtClean="0"/>
              <a:t>('A');</a:t>
            </a:r>
          </a:p>
          <a:p>
            <a:r>
              <a:rPr lang="en-US" altLang="zh-CN" dirty="0" smtClean="0"/>
              <a:t>    // else if (80.0&lt;=x &amp;&amp; x&lt;=89.0) </a:t>
            </a:r>
            <a:r>
              <a:rPr lang="en-US" altLang="zh-CN" dirty="0" err="1" smtClean="0"/>
              <a:t>putchar</a:t>
            </a:r>
            <a:r>
              <a:rPr lang="en-US" altLang="zh-CN" dirty="0" smtClean="0"/>
              <a:t>('B');  // </a:t>
            </a:r>
            <a:r>
              <a:rPr lang="zh-CN" altLang="en-US" dirty="0" smtClean="0"/>
              <a:t>错误</a:t>
            </a:r>
            <a:r>
              <a:rPr lang="en-US" altLang="zh-CN" dirty="0" smtClean="0"/>
              <a:t>,</a:t>
            </a:r>
            <a:r>
              <a:rPr lang="zh-CN" altLang="en-US" dirty="0" smtClean="0"/>
              <a:t>例如</a:t>
            </a:r>
            <a:r>
              <a:rPr lang="en-US" altLang="zh-CN" dirty="0" smtClean="0"/>
              <a:t>89.5</a:t>
            </a:r>
            <a:r>
              <a:rPr lang="zh-CN" altLang="en-US" dirty="0" smtClean="0"/>
              <a:t>，输出</a:t>
            </a:r>
            <a:r>
              <a:rPr lang="en-US" altLang="zh-CN" dirty="0" smtClean="0"/>
              <a:t>'E' </a:t>
            </a:r>
          </a:p>
          <a:p>
            <a:r>
              <a:rPr lang="en-US" altLang="zh-CN" dirty="0" smtClean="0"/>
              <a:t>    // else if (70.0&lt;=x &amp;&amp; x&lt;=79.0) </a:t>
            </a:r>
            <a:r>
              <a:rPr lang="en-US" altLang="zh-CN" dirty="0" err="1" smtClean="0"/>
              <a:t>putchar</a:t>
            </a:r>
            <a:r>
              <a:rPr lang="en-US" altLang="zh-CN" dirty="0" smtClean="0"/>
              <a:t>('C');</a:t>
            </a:r>
          </a:p>
          <a:p>
            <a:r>
              <a:rPr lang="en-US" altLang="zh-CN" dirty="0" smtClean="0"/>
              <a:t>    // else if (60.0&lt;=x &amp;&amp; x&lt;=69.0) </a:t>
            </a:r>
            <a:r>
              <a:rPr lang="en-US" altLang="zh-CN" dirty="0" err="1" smtClean="0"/>
              <a:t>putchar</a:t>
            </a:r>
            <a:r>
              <a:rPr lang="en-US" altLang="zh-CN" dirty="0" smtClean="0"/>
              <a:t>('D');</a:t>
            </a:r>
          </a:p>
          <a:p>
            <a:r>
              <a:rPr lang="en-US" altLang="zh-CN" dirty="0" smtClean="0"/>
              <a:t>    else if (80.0&lt;=x) </a:t>
            </a:r>
            <a:r>
              <a:rPr lang="en-US" altLang="zh-CN" dirty="0" err="1" smtClean="0"/>
              <a:t>putchar</a:t>
            </a:r>
            <a:r>
              <a:rPr lang="en-US" altLang="zh-CN" dirty="0" smtClean="0"/>
              <a:t>('B'); </a:t>
            </a:r>
          </a:p>
          <a:p>
            <a:r>
              <a:rPr lang="en-US" altLang="zh-CN" dirty="0" smtClean="0"/>
              <a:t>    else if (70.0&lt;=x) </a:t>
            </a:r>
            <a:r>
              <a:rPr lang="en-US" altLang="zh-CN" dirty="0" err="1" smtClean="0"/>
              <a:t>putchar</a:t>
            </a:r>
            <a:r>
              <a:rPr lang="en-US" altLang="zh-CN" dirty="0" smtClean="0"/>
              <a:t>('C');</a:t>
            </a:r>
          </a:p>
          <a:p>
            <a:r>
              <a:rPr lang="en-US" altLang="zh-CN" dirty="0" smtClean="0"/>
              <a:t>    else if (60.0&lt;=x) </a:t>
            </a:r>
            <a:r>
              <a:rPr lang="en-US" altLang="zh-CN" dirty="0" err="1" smtClean="0"/>
              <a:t>putchar</a:t>
            </a:r>
            <a:r>
              <a:rPr lang="en-US" altLang="zh-CN" dirty="0" smtClean="0"/>
              <a:t>('D');</a:t>
            </a:r>
          </a:p>
          <a:p>
            <a:r>
              <a:rPr lang="en-US" altLang="zh-CN" dirty="0" smtClean="0"/>
              <a:t>    else </a:t>
            </a:r>
            <a:r>
              <a:rPr lang="en-US" altLang="zh-CN" dirty="0" err="1" smtClean="0"/>
              <a:t>putchar</a:t>
            </a:r>
            <a:r>
              <a:rPr lang="en-US" altLang="zh-CN" dirty="0" smtClean="0"/>
              <a:t>('E');; </a:t>
            </a:r>
          </a:p>
          <a:p>
            <a:r>
              <a:rPr lang="en-US" altLang="zh-CN" dirty="0" smtClean="0"/>
              <a:t>    </a:t>
            </a:r>
            <a:r>
              <a:rPr lang="en-US" altLang="zh-CN" dirty="0" err="1" smtClean="0"/>
              <a:t>putchar</a:t>
            </a:r>
            <a:r>
              <a:rPr lang="en-US" altLang="zh-CN" dirty="0" smtClean="0"/>
              <a:t>('\n');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ch4_9_2(float x)</a:t>
            </a:r>
          </a:p>
          <a:p>
            <a:r>
              <a:rPr lang="en-US" altLang="zh-CN" dirty="0" smtClean="0"/>
              <a:t>{</a:t>
            </a:r>
          </a:p>
          <a:p>
            <a:r>
              <a:rPr lang="en-US" altLang="zh-CN" dirty="0" smtClean="0"/>
              <a:t>    </a:t>
            </a:r>
            <a:r>
              <a:rPr lang="en-US" altLang="zh-CN" dirty="0" err="1" smtClean="0"/>
              <a:t>printf</a:t>
            </a:r>
            <a:r>
              <a:rPr lang="en-US" altLang="zh-CN" dirty="0" smtClean="0"/>
              <a:t>("=========ch4_9(),</a:t>
            </a:r>
            <a:r>
              <a:rPr lang="zh-CN" altLang="en-US" dirty="0" smtClean="0"/>
              <a:t>解法二</a:t>
            </a:r>
            <a:r>
              <a:rPr lang="en-US" altLang="zh-CN" dirty="0" smtClean="0"/>
              <a:t>\n");</a:t>
            </a:r>
          </a:p>
          <a:p>
            <a:r>
              <a:rPr lang="en-US" altLang="zh-CN" dirty="0" smtClean="0"/>
              <a:t>   </a:t>
            </a:r>
          </a:p>
          <a:p>
            <a:r>
              <a:rPr lang="en-US" altLang="zh-CN" dirty="0" smtClean="0"/>
              <a:t>    switch((</a:t>
            </a:r>
            <a:r>
              <a:rPr lang="en-US" altLang="zh-CN" dirty="0" err="1" smtClean="0"/>
              <a:t>int</a:t>
            </a:r>
            <a:r>
              <a:rPr lang="en-US" altLang="zh-CN" dirty="0" smtClean="0"/>
              <a:t>)(x/10.0)) </a:t>
            </a:r>
          </a:p>
          <a:p>
            <a:r>
              <a:rPr lang="en-US" altLang="zh-CN" dirty="0" smtClean="0"/>
              <a:t>    {</a:t>
            </a:r>
          </a:p>
          <a:p>
            <a:r>
              <a:rPr lang="en-US" altLang="zh-CN" dirty="0" smtClean="0"/>
              <a:t>      case 10: </a:t>
            </a:r>
          </a:p>
          <a:p>
            <a:r>
              <a:rPr lang="en-US" altLang="zh-CN" dirty="0" smtClean="0"/>
              <a:t>      case 9: </a:t>
            </a:r>
            <a:r>
              <a:rPr lang="en-US" altLang="zh-CN" dirty="0" err="1" smtClean="0"/>
              <a:t>putchar</a:t>
            </a:r>
            <a:r>
              <a:rPr lang="en-US" altLang="zh-CN" dirty="0" smtClean="0"/>
              <a:t>('A'); break;</a:t>
            </a:r>
          </a:p>
          <a:p>
            <a:r>
              <a:rPr lang="en-US" altLang="zh-CN" dirty="0" smtClean="0"/>
              <a:t>      case 8: </a:t>
            </a:r>
            <a:r>
              <a:rPr lang="en-US" altLang="zh-CN" dirty="0" err="1" smtClean="0"/>
              <a:t>putchar</a:t>
            </a:r>
            <a:r>
              <a:rPr lang="en-US" altLang="zh-CN" dirty="0" smtClean="0"/>
              <a:t>('B'); break;</a:t>
            </a:r>
          </a:p>
          <a:p>
            <a:r>
              <a:rPr lang="en-US" altLang="zh-CN" dirty="0" smtClean="0"/>
              <a:t>      case 7: </a:t>
            </a:r>
            <a:r>
              <a:rPr lang="en-US" altLang="zh-CN" dirty="0" err="1" smtClean="0"/>
              <a:t>putchar</a:t>
            </a:r>
            <a:r>
              <a:rPr lang="en-US" altLang="zh-CN" dirty="0" smtClean="0"/>
              <a:t>('C'); break;</a:t>
            </a:r>
          </a:p>
          <a:p>
            <a:r>
              <a:rPr lang="en-US" altLang="zh-CN" dirty="0" smtClean="0"/>
              <a:t>      case 6: </a:t>
            </a:r>
            <a:r>
              <a:rPr lang="en-US" altLang="zh-CN" dirty="0" err="1" smtClean="0"/>
              <a:t>putchar</a:t>
            </a:r>
            <a:r>
              <a:rPr lang="en-US" altLang="zh-CN" dirty="0" smtClean="0"/>
              <a:t>('D'); break;</a:t>
            </a:r>
          </a:p>
          <a:p>
            <a:r>
              <a:rPr lang="en-US" altLang="zh-CN" dirty="0" smtClean="0"/>
              <a:t>      default: </a:t>
            </a:r>
            <a:r>
              <a:rPr lang="en-US" altLang="zh-CN" dirty="0" err="1" smtClean="0"/>
              <a:t>putchar</a:t>
            </a:r>
            <a:r>
              <a:rPr lang="en-US" altLang="zh-CN" dirty="0" smtClean="0"/>
              <a:t>('E'); </a:t>
            </a:r>
          </a:p>
          <a:p>
            <a:r>
              <a:rPr lang="en-US" altLang="zh-CN" dirty="0" smtClean="0"/>
              <a:t>    } </a:t>
            </a:r>
          </a:p>
          <a:p>
            <a:r>
              <a:rPr lang="en-US" altLang="zh-CN" dirty="0" smtClean="0"/>
              <a:t>    </a:t>
            </a:r>
            <a:r>
              <a:rPr lang="en-US" altLang="zh-CN" dirty="0" err="1" smtClean="0"/>
              <a:t>putchar</a:t>
            </a:r>
            <a:r>
              <a:rPr lang="en-US" altLang="zh-CN" dirty="0" smtClean="0"/>
              <a:t>('\n');</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9. </a:t>
            </a:r>
            <a:r>
              <a:rPr lang="zh-CN" altLang="en-US" dirty="0" smtClean="0"/>
              <a:t>输入百分制成绩，要求输出成绩等级</a:t>
            </a:r>
          </a:p>
          <a:p>
            <a:r>
              <a:rPr lang="zh-CN" altLang="en-US" dirty="0" smtClean="0"/>
              <a:t>   </a:t>
            </a:r>
            <a:r>
              <a:rPr lang="en-US" altLang="zh-CN" dirty="0" smtClean="0"/>
              <a:t>'A', 90</a:t>
            </a:r>
            <a:r>
              <a:rPr lang="zh-CN" altLang="en-US" dirty="0" smtClean="0"/>
              <a:t>分以上</a:t>
            </a:r>
          </a:p>
          <a:p>
            <a:r>
              <a:rPr lang="zh-CN" altLang="en-US" dirty="0" smtClean="0"/>
              <a:t>   </a:t>
            </a:r>
            <a:r>
              <a:rPr lang="en-US" altLang="zh-CN" dirty="0" smtClean="0"/>
              <a:t>'B', 80~89</a:t>
            </a:r>
            <a:r>
              <a:rPr lang="zh-CN" altLang="en-US" dirty="0" smtClean="0"/>
              <a:t>分</a:t>
            </a:r>
          </a:p>
          <a:p>
            <a:r>
              <a:rPr lang="zh-CN" altLang="en-US" dirty="0" smtClean="0"/>
              <a:t>   </a:t>
            </a:r>
            <a:r>
              <a:rPr lang="en-US" altLang="zh-CN" dirty="0" smtClean="0"/>
              <a:t>'C', 70~79</a:t>
            </a:r>
            <a:r>
              <a:rPr lang="zh-CN" altLang="en-US" dirty="0" smtClean="0"/>
              <a:t>分</a:t>
            </a:r>
          </a:p>
          <a:p>
            <a:r>
              <a:rPr lang="zh-CN" altLang="en-US" dirty="0" smtClean="0"/>
              <a:t>   </a:t>
            </a:r>
            <a:r>
              <a:rPr lang="en-US" altLang="zh-CN" dirty="0" smtClean="0"/>
              <a:t>'D', 60~69</a:t>
            </a:r>
            <a:r>
              <a:rPr lang="zh-CN" altLang="en-US" dirty="0" smtClean="0"/>
              <a:t>分</a:t>
            </a:r>
          </a:p>
          <a:p>
            <a:r>
              <a:rPr lang="zh-CN" altLang="en-US" dirty="0" smtClean="0"/>
              <a:t>   </a:t>
            </a:r>
            <a:r>
              <a:rPr lang="en-US" altLang="zh-CN" dirty="0" smtClean="0"/>
              <a:t>'E', 60</a:t>
            </a:r>
            <a:r>
              <a:rPr lang="zh-CN" altLang="en-US" dirty="0" smtClean="0"/>
              <a:t>分以下 </a:t>
            </a:r>
          </a:p>
          <a:p>
            <a:r>
              <a:rPr lang="zh-CN" altLang="en-US" dirty="0" smtClean="0"/>
              <a:t>   解法一，</a:t>
            </a:r>
            <a:r>
              <a:rPr lang="en-US" altLang="zh-CN" dirty="0" smtClean="0"/>
              <a:t>if else if ...</a:t>
            </a:r>
          </a:p>
          <a:p>
            <a:r>
              <a:rPr lang="en-US" altLang="zh-CN" dirty="0" smtClean="0"/>
              <a:t>   </a:t>
            </a:r>
            <a:r>
              <a:rPr lang="zh-CN" altLang="en-US" dirty="0" smtClean="0"/>
              <a:t>解法二，</a:t>
            </a:r>
            <a:r>
              <a:rPr lang="en-US" altLang="zh-CN" dirty="0" smtClean="0"/>
              <a:t>switch </a:t>
            </a:r>
          </a:p>
          <a:p>
            <a:r>
              <a:rPr lang="en-US" altLang="zh-CN" dirty="0" smtClean="0"/>
              <a:t> ********************************************/ </a:t>
            </a:r>
          </a:p>
          <a:p>
            <a:r>
              <a:rPr lang="en-US" altLang="zh-CN" dirty="0" smtClean="0"/>
              <a:t>void ch4_9()</a:t>
            </a:r>
          </a:p>
          <a:p>
            <a:r>
              <a:rPr lang="en-US" altLang="zh-CN" dirty="0" smtClean="0"/>
              <a:t>{</a:t>
            </a:r>
          </a:p>
          <a:p>
            <a:r>
              <a:rPr lang="en-US" altLang="zh-CN" dirty="0" smtClean="0"/>
              <a:t>    </a:t>
            </a:r>
            <a:r>
              <a:rPr lang="en-US" altLang="zh-CN" dirty="0" err="1" smtClean="0"/>
              <a:t>printf</a:t>
            </a:r>
            <a:r>
              <a:rPr lang="en-US" altLang="zh-CN" dirty="0" smtClean="0"/>
              <a:t>("=========ch4_9()\n");</a:t>
            </a:r>
          </a:p>
          <a:p>
            <a:r>
              <a:rPr lang="en-US" altLang="zh-CN" dirty="0" smtClean="0"/>
              <a:t>    float x;</a:t>
            </a:r>
          </a:p>
          <a:p>
            <a:r>
              <a:rPr lang="en-US" altLang="zh-CN" dirty="0" smtClean="0"/>
              <a:t>    </a:t>
            </a:r>
            <a:r>
              <a:rPr lang="en-US" altLang="zh-CN" dirty="0" err="1" smtClean="0"/>
              <a:t>printf</a:t>
            </a:r>
            <a:r>
              <a:rPr lang="en-US" altLang="zh-CN" dirty="0" smtClean="0"/>
              <a:t>("</a:t>
            </a:r>
            <a:r>
              <a:rPr lang="zh-CN" altLang="en-US" dirty="0" smtClean="0"/>
              <a:t>输入成绩</a:t>
            </a:r>
            <a:r>
              <a:rPr lang="en-US" altLang="zh-CN" dirty="0" smtClean="0"/>
              <a:t>x</a:t>
            </a:r>
            <a:r>
              <a:rPr lang="zh-CN" altLang="en-US" dirty="0" smtClean="0"/>
              <a:t>，输出等级。</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f",&amp;x</a:t>
            </a:r>
            <a:r>
              <a:rPr lang="en-US" altLang="zh-CN" dirty="0" smtClean="0"/>
              <a:t>) != EOF) {</a:t>
            </a:r>
          </a:p>
          <a:p>
            <a:r>
              <a:rPr lang="en-US" altLang="zh-CN" dirty="0" smtClean="0"/>
              <a:t>      ch4_9_1(x); // </a:t>
            </a:r>
            <a:r>
              <a:rPr lang="zh-CN" altLang="en-US" dirty="0" smtClean="0"/>
              <a:t>解法一 </a:t>
            </a:r>
          </a:p>
          <a:p>
            <a:r>
              <a:rPr lang="zh-CN" altLang="en-US" dirty="0" smtClean="0"/>
              <a:t>      </a:t>
            </a:r>
            <a:r>
              <a:rPr lang="en-US" altLang="zh-CN" dirty="0" smtClean="0"/>
              <a:t>ch4_9_2(x); // </a:t>
            </a:r>
            <a:r>
              <a:rPr lang="zh-CN" altLang="en-US" dirty="0" smtClean="0"/>
              <a:t>解法二 </a:t>
            </a:r>
          </a:p>
          <a:p>
            <a:r>
              <a:rPr lang="zh-CN" altLang="en-US" dirty="0" smtClean="0"/>
              <a:t>    </a:t>
            </a:r>
            <a:r>
              <a:rPr lang="en-US" altLang="zh-CN" dirty="0" smtClean="0"/>
              <a:t>}  </a:t>
            </a:r>
          </a:p>
          <a:p>
            <a:r>
              <a:rPr lang="en-US" altLang="zh-CN" dirty="0" smtClean="0"/>
              <a:t>}</a:t>
            </a:r>
          </a:p>
          <a:p>
            <a:endParaRPr lang="en-US" altLang="zh-CN" dirty="0" smtClean="0"/>
          </a:p>
          <a:p>
            <a:r>
              <a:rPr lang="en-US" altLang="zh-CN" dirty="0" smtClean="0"/>
              <a:t>/********************************************</a:t>
            </a:r>
          </a:p>
          <a:p>
            <a:r>
              <a:rPr lang="en-US" altLang="zh-CN" dirty="0" smtClean="0"/>
              <a:t> * ch4,p88</a:t>
            </a:r>
            <a:r>
              <a:rPr lang="zh-CN" altLang="en-US" dirty="0" smtClean="0"/>
              <a:t>，</a:t>
            </a:r>
            <a:r>
              <a:rPr lang="en-US" altLang="zh-CN" dirty="0" smtClean="0"/>
              <a:t>10. </a:t>
            </a:r>
            <a:r>
              <a:rPr lang="zh-CN" altLang="en-US" dirty="0" smtClean="0"/>
              <a:t>输入两个整数的四则运算式</a:t>
            </a:r>
            <a:r>
              <a:rPr lang="en-US" altLang="zh-CN" dirty="0" smtClean="0"/>
              <a:t>(+</a:t>
            </a:r>
            <a:r>
              <a:rPr lang="zh-CN" altLang="en-US" dirty="0" smtClean="0"/>
              <a:t>、</a:t>
            </a:r>
            <a:r>
              <a:rPr lang="en-US" altLang="zh-CN" dirty="0" smtClean="0"/>
              <a:t>-</a:t>
            </a:r>
            <a:r>
              <a:rPr lang="zh-CN" altLang="en-US" dirty="0" smtClean="0"/>
              <a:t>、*、</a:t>
            </a:r>
            <a:r>
              <a:rPr lang="en-US" altLang="zh-CN" dirty="0" smtClean="0"/>
              <a:t>/) ,</a:t>
            </a:r>
            <a:r>
              <a:rPr lang="zh-CN" altLang="en-US" dirty="0" smtClean="0"/>
              <a:t>输出计算结果。</a:t>
            </a:r>
          </a:p>
          <a:p>
            <a:r>
              <a:rPr lang="zh-CN" altLang="en-US" dirty="0" smtClean="0"/>
              <a:t>   如输入</a:t>
            </a:r>
            <a:r>
              <a:rPr lang="en-US" altLang="zh-CN" dirty="0" smtClean="0"/>
              <a:t>: 123+456</a:t>
            </a:r>
            <a:r>
              <a:rPr lang="zh-CN" altLang="en-US" dirty="0" smtClean="0"/>
              <a:t>，应该输出</a:t>
            </a:r>
            <a:r>
              <a:rPr lang="en-US" altLang="zh-CN" dirty="0" smtClean="0"/>
              <a:t>123+456=579</a:t>
            </a:r>
            <a:r>
              <a:rPr lang="zh-CN" altLang="en-US" dirty="0" smtClean="0"/>
              <a:t>； </a:t>
            </a:r>
          </a:p>
          <a:p>
            <a:r>
              <a:rPr lang="zh-CN" altLang="en-US" dirty="0" smtClean="0"/>
              <a:t> ********************************************</a:t>
            </a:r>
            <a:r>
              <a:rPr lang="en-US" altLang="zh-CN" dirty="0" smtClean="0"/>
              <a:t>/ </a:t>
            </a:r>
          </a:p>
          <a:p>
            <a:r>
              <a:rPr lang="en-US" altLang="zh-CN" dirty="0" smtClean="0"/>
              <a:t>void ch4_10()</a:t>
            </a:r>
          </a:p>
          <a:p>
            <a:r>
              <a:rPr lang="en-US" altLang="zh-CN" dirty="0" smtClean="0"/>
              <a:t>{</a:t>
            </a:r>
          </a:p>
          <a:p>
            <a:r>
              <a:rPr lang="en-US" altLang="zh-CN" dirty="0" smtClean="0"/>
              <a:t>    </a:t>
            </a:r>
            <a:r>
              <a:rPr lang="en-US" altLang="zh-CN" dirty="0" err="1" smtClean="0"/>
              <a:t>printf</a:t>
            </a:r>
            <a:r>
              <a:rPr lang="en-US" altLang="zh-CN" dirty="0" smtClean="0"/>
              <a:t>("=========ch4_10()\n");</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char op;</a:t>
            </a:r>
          </a:p>
          <a:p>
            <a:r>
              <a:rPr lang="en-US" altLang="zh-CN" dirty="0" smtClean="0"/>
              <a:t>    </a:t>
            </a:r>
            <a:r>
              <a:rPr lang="en-US" altLang="zh-CN" dirty="0" err="1" smtClean="0"/>
              <a:t>printf</a:t>
            </a:r>
            <a:r>
              <a:rPr lang="en-US" altLang="zh-CN" dirty="0" smtClean="0"/>
              <a:t>("</a:t>
            </a:r>
            <a:r>
              <a:rPr lang="zh-CN" altLang="en-US" dirty="0" smtClean="0"/>
              <a:t>输入整数 运算符 整数，无空格输入。</a:t>
            </a:r>
            <a:r>
              <a:rPr lang="en-US" altLang="zh-CN" dirty="0" smtClean="0"/>
              <a:t>Ctrl-Z</a:t>
            </a:r>
            <a:r>
              <a:rPr lang="zh-CN" altLang="en-US" dirty="0" smtClean="0"/>
              <a:t>退出</a:t>
            </a:r>
            <a:r>
              <a:rPr lang="en-US" altLang="zh-CN" dirty="0" smtClean="0"/>
              <a:t>\n"); </a:t>
            </a:r>
          </a:p>
          <a:p>
            <a:r>
              <a:rPr lang="en-US" altLang="zh-CN" dirty="0" smtClean="0"/>
              <a:t>    while(</a:t>
            </a:r>
            <a:r>
              <a:rPr lang="en-US" altLang="zh-CN" dirty="0" err="1" smtClean="0"/>
              <a:t>scanf</a:t>
            </a:r>
            <a:r>
              <a:rPr lang="en-US" altLang="zh-CN" dirty="0" smtClean="0"/>
              <a:t>("%</a:t>
            </a:r>
            <a:r>
              <a:rPr lang="en-US" altLang="zh-CN" dirty="0" err="1" smtClean="0"/>
              <a:t>d%c%d</a:t>
            </a:r>
            <a:r>
              <a:rPr lang="en-US" altLang="zh-CN" dirty="0" smtClean="0"/>
              <a:t>",&amp;</a:t>
            </a:r>
            <a:r>
              <a:rPr lang="en-US" altLang="zh-CN" dirty="0" err="1" smtClean="0"/>
              <a:t>a,&amp;op,&amp;b</a:t>
            </a:r>
            <a:r>
              <a:rPr lang="en-US" altLang="zh-CN" dirty="0" smtClean="0"/>
              <a:t>) != EOF) { // </a:t>
            </a:r>
            <a:r>
              <a:rPr lang="zh-CN" altLang="en-US" dirty="0" smtClean="0"/>
              <a:t>不要用空格隔开，否则，</a:t>
            </a:r>
            <a:r>
              <a:rPr lang="en-US" altLang="zh-CN" dirty="0" smtClean="0"/>
              <a:t>op=</a:t>
            </a:r>
            <a:r>
              <a:rPr lang="zh-CN" altLang="en-US" dirty="0" smtClean="0"/>
              <a:t>空格，无空格输入</a:t>
            </a:r>
            <a:r>
              <a:rPr lang="en-US" altLang="zh-CN" dirty="0" smtClean="0"/>
              <a:t>,</a:t>
            </a:r>
            <a:r>
              <a:rPr lang="zh-CN" altLang="en-US" dirty="0" smtClean="0"/>
              <a:t>如</a:t>
            </a:r>
            <a:r>
              <a:rPr lang="en-US" altLang="zh-CN" dirty="0" smtClean="0"/>
              <a:t>3+2 </a:t>
            </a:r>
          </a:p>
          <a:p>
            <a:r>
              <a:rPr lang="en-US" altLang="zh-CN" dirty="0" smtClean="0"/>
              <a:t>      // </a:t>
            </a:r>
            <a:r>
              <a:rPr lang="zh-CN" altLang="en-US" dirty="0" smtClean="0"/>
              <a:t>用下列语句验证输入： </a:t>
            </a:r>
          </a:p>
          <a:p>
            <a:r>
              <a:rPr lang="zh-CN" altLang="en-US" dirty="0" smtClean="0"/>
              <a:t>      </a:t>
            </a:r>
            <a:r>
              <a:rPr lang="en-US" altLang="zh-CN" dirty="0" err="1" smtClean="0"/>
              <a:t>printf</a:t>
            </a:r>
            <a:r>
              <a:rPr lang="en-US" altLang="zh-CN" dirty="0" smtClean="0"/>
              <a:t>("</a:t>
            </a:r>
            <a:r>
              <a:rPr lang="zh-CN" altLang="en-US" dirty="0" smtClean="0"/>
              <a:t>验证接收的输入：</a:t>
            </a:r>
            <a:r>
              <a:rPr lang="en-US" altLang="zh-CN" dirty="0" err="1" smtClean="0"/>
              <a:t>a,op,b</a:t>
            </a:r>
            <a:r>
              <a:rPr lang="en-US" altLang="zh-CN" dirty="0" smtClean="0"/>
              <a:t> = %</a:t>
            </a:r>
            <a:r>
              <a:rPr lang="en-US" altLang="zh-CN" dirty="0" err="1" smtClean="0"/>
              <a:t>d,%c,%d</a:t>
            </a:r>
            <a:r>
              <a:rPr lang="en-US" altLang="zh-CN" dirty="0" smtClean="0"/>
              <a:t>\n",</a:t>
            </a:r>
            <a:r>
              <a:rPr lang="en-US" altLang="zh-CN" dirty="0" err="1" smtClean="0"/>
              <a:t>a,op,b</a:t>
            </a:r>
            <a:r>
              <a:rPr lang="en-US" altLang="zh-CN" dirty="0" smtClean="0"/>
              <a:t>);</a:t>
            </a:r>
          </a:p>
          <a:p>
            <a:r>
              <a:rPr lang="en-US" altLang="zh-CN" dirty="0" smtClean="0"/>
              <a:t>      switch(op)</a:t>
            </a:r>
          </a:p>
          <a:p>
            <a:r>
              <a:rPr lang="en-US" altLang="zh-CN" dirty="0" smtClean="0"/>
              <a:t>       {</a:t>
            </a:r>
          </a:p>
          <a:p>
            <a:r>
              <a:rPr lang="en-US" altLang="zh-CN" dirty="0" smtClean="0"/>
              <a:t>          case '+': </a:t>
            </a:r>
            <a:r>
              <a:rPr lang="en-US" altLang="zh-CN" dirty="0" err="1" smtClean="0"/>
              <a:t>printf</a:t>
            </a:r>
            <a:r>
              <a:rPr lang="en-US" altLang="zh-CN" dirty="0" smtClean="0"/>
              <a:t>("%d+%d=%d\n",</a:t>
            </a:r>
            <a:r>
              <a:rPr lang="en-US" altLang="zh-CN" dirty="0" err="1" smtClean="0"/>
              <a:t>a,b,a+b</a:t>
            </a:r>
            <a:r>
              <a:rPr lang="en-US" altLang="zh-CN" dirty="0" smtClean="0"/>
              <a:t>);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a:t>
            </a:r>
            <a:r>
              <a:rPr lang="en-US" altLang="zh-CN" dirty="0" err="1" smtClean="0"/>
              <a:t>printf</a:t>
            </a:r>
            <a:r>
              <a:rPr lang="en-US" altLang="zh-CN" dirty="0" smtClean="0"/>
              <a:t>("%d*%d=%d\n",</a:t>
            </a:r>
            <a:r>
              <a:rPr lang="en-US" altLang="zh-CN" dirty="0" err="1" smtClean="0"/>
              <a:t>a,b,a</a:t>
            </a:r>
            <a:r>
              <a:rPr lang="en-US" altLang="zh-CN" dirty="0" smtClean="0"/>
              <a:t>*b); break;</a:t>
            </a:r>
          </a:p>
          <a:p>
            <a:r>
              <a:rPr lang="en-US" altLang="zh-CN" dirty="0" smtClean="0"/>
              <a:t>          case '/': if(b==0.0) </a:t>
            </a:r>
          </a:p>
          <a:p>
            <a:r>
              <a:rPr lang="en-US" altLang="zh-CN" dirty="0" smtClean="0"/>
              <a:t>                       </a:t>
            </a:r>
            <a:r>
              <a:rPr lang="en-US" altLang="zh-CN" dirty="0" err="1" smtClean="0"/>
              <a:t>printf</a:t>
            </a:r>
            <a:r>
              <a:rPr lang="en-US" altLang="zh-CN" dirty="0" smtClean="0"/>
              <a:t>("</a:t>
            </a:r>
            <a:r>
              <a:rPr lang="zh-CN" altLang="en-US" dirty="0" smtClean="0"/>
              <a:t>除数为零</a:t>
            </a:r>
            <a:r>
              <a:rPr lang="en-US" altLang="zh-CN" dirty="0" smtClean="0"/>
              <a:t>\n"); </a:t>
            </a:r>
          </a:p>
          <a:p>
            <a:r>
              <a:rPr lang="en-US" altLang="zh-CN" dirty="0" smtClean="0"/>
              <a:t>                     else</a:t>
            </a:r>
          </a:p>
          <a:p>
            <a:r>
              <a:rPr lang="en-US" altLang="zh-CN" dirty="0" smtClean="0"/>
              <a:t>                       </a:t>
            </a:r>
            <a:r>
              <a:rPr lang="en-US" altLang="zh-CN" dirty="0" err="1" smtClean="0"/>
              <a:t>printf</a:t>
            </a:r>
            <a:r>
              <a:rPr lang="en-US" altLang="zh-CN" dirty="0" smtClean="0"/>
              <a:t>("%d/%d=%.2f\n",</a:t>
            </a:r>
            <a:r>
              <a:rPr lang="en-US" altLang="zh-CN" dirty="0" err="1" smtClean="0"/>
              <a:t>a,b</a:t>
            </a:r>
            <a:r>
              <a:rPr lang="en-US" altLang="zh-CN" dirty="0" smtClean="0"/>
              <a:t>,(float)a/b); break;  // </a:t>
            </a:r>
            <a:r>
              <a:rPr lang="zh-CN" altLang="en-US" dirty="0" smtClean="0"/>
              <a:t>一定要强制转换 </a:t>
            </a:r>
          </a:p>
          <a:p>
            <a:r>
              <a:rPr lang="zh-CN" altLang="en-US" dirty="0" smtClean="0"/>
              <a:t>          </a:t>
            </a:r>
            <a:r>
              <a:rPr lang="en-US" altLang="zh-CN" dirty="0" smtClean="0"/>
              <a:t>default: </a:t>
            </a:r>
            <a:r>
              <a:rPr lang="en-US" altLang="zh-CN" dirty="0" err="1" smtClean="0"/>
              <a:t>printf</a:t>
            </a:r>
            <a:r>
              <a:rPr lang="en-US" altLang="zh-CN" dirty="0" smtClean="0"/>
              <a:t>("</a:t>
            </a:r>
            <a:r>
              <a:rPr lang="zh-CN" altLang="en-US" dirty="0" smtClean="0"/>
              <a:t>操作符错误</a:t>
            </a:r>
            <a:r>
              <a:rPr lang="en-US" altLang="zh-CN" dirty="0" smtClean="0"/>
              <a:t>\n");</a:t>
            </a:r>
          </a:p>
          <a:p>
            <a:r>
              <a:rPr lang="en-US" altLang="zh-CN" dirty="0" smtClean="0"/>
              <a:t>       } </a:t>
            </a:r>
          </a:p>
          <a:p>
            <a:r>
              <a:rPr lang="en-US" altLang="zh-CN" dirty="0" smtClean="0"/>
              <a:t>    }  </a:t>
            </a:r>
          </a:p>
          <a:p>
            <a:r>
              <a:rPr lang="en-US" altLang="zh-CN" dirty="0" smtClean="0"/>
              <a:t>}</a:t>
            </a:r>
          </a:p>
          <a:p>
            <a:r>
              <a:rPr lang="en-US" altLang="zh-CN" dirty="0" smtClean="0"/>
              <a:t> </a:t>
            </a:r>
          </a:p>
          <a:p>
            <a:r>
              <a:rPr lang="en-US" altLang="zh-CN" dirty="0" smtClean="0"/>
              <a:t>void ch4()</a:t>
            </a:r>
          </a:p>
          <a:p>
            <a:r>
              <a:rPr lang="en-US" altLang="zh-CN" dirty="0" smtClean="0"/>
              <a:t>{</a:t>
            </a:r>
          </a:p>
          <a:p>
            <a:r>
              <a:rPr lang="en-US" altLang="zh-CN" dirty="0" smtClean="0"/>
              <a:t>     </a:t>
            </a:r>
            <a:r>
              <a:rPr lang="en-US" altLang="zh-CN" dirty="0" err="1" smtClean="0"/>
              <a:t>printf</a:t>
            </a:r>
            <a:r>
              <a:rPr lang="en-US" altLang="zh-CN" dirty="0" smtClean="0"/>
              <a:t>("===========ch4()\n");</a:t>
            </a:r>
          </a:p>
          <a:p>
            <a:r>
              <a:rPr lang="en-US" altLang="zh-CN" dirty="0" smtClean="0"/>
              <a:t>     ch4_2();</a:t>
            </a:r>
          </a:p>
          <a:p>
            <a:r>
              <a:rPr lang="en-US" altLang="zh-CN" dirty="0" smtClean="0"/>
              <a:t>     ch4_3(); </a:t>
            </a:r>
          </a:p>
          <a:p>
            <a:r>
              <a:rPr lang="en-US" altLang="zh-CN" dirty="0" smtClean="0"/>
              <a:t>     ch4_5(); </a:t>
            </a:r>
          </a:p>
          <a:p>
            <a:r>
              <a:rPr lang="en-US" altLang="zh-CN" dirty="0" smtClean="0"/>
              <a:t>     ch4_6(); </a:t>
            </a:r>
          </a:p>
          <a:p>
            <a:r>
              <a:rPr lang="en-US" altLang="zh-CN" dirty="0" smtClean="0"/>
              <a:t>     ch4_7();</a:t>
            </a:r>
          </a:p>
          <a:p>
            <a:r>
              <a:rPr lang="en-US" altLang="zh-CN" dirty="0" smtClean="0"/>
              <a:t>     ch4_8();  </a:t>
            </a:r>
          </a:p>
          <a:p>
            <a:r>
              <a:rPr lang="en-US" altLang="zh-CN" dirty="0" smtClean="0"/>
              <a:t>     ch4_9();</a:t>
            </a:r>
          </a:p>
          <a:p>
            <a:r>
              <a:rPr lang="en-US" altLang="zh-CN" dirty="0" smtClean="0"/>
              <a:t>     ch4_10(); </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2CE90317-6927-40F3-BBE9-AE32492F1E70}" type="slidenum">
              <a:rPr lang="zh-CN" altLang="en-US" smtClean="0"/>
              <a:t>24</a:t>
            </a:fld>
            <a:endParaRPr lang="zh-CN" altLang="en-US"/>
          </a:p>
        </p:txBody>
      </p:sp>
    </p:spTree>
    <p:extLst>
      <p:ext uri="{BB962C8B-B14F-4D97-AF65-F5344CB8AC3E}">
        <p14:creationId xmlns:p14="http://schemas.microsoft.com/office/powerpoint/2010/main" val="259745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dirty="0" smtClean="0"/>
              <a:t>计算机导论与</a:t>
            </a:r>
            <a:r>
              <a:rPr lang="en-US" altLang="zh-CN" dirty="0" smtClean="0"/>
              <a:t>C</a:t>
            </a:r>
            <a:r>
              <a:rPr lang="zh-CN" altLang="en-US" dirty="0" smtClean="0"/>
              <a:t>语言程序设计</a:t>
            </a:r>
            <a:r>
              <a:rPr lang="en-US" altLang="zh-CN" dirty="0" smtClean="0"/>
              <a:t/>
            </a:r>
            <a:br>
              <a:rPr lang="en-US" altLang="zh-CN" dirty="0" smtClean="0"/>
            </a:br>
            <a:r>
              <a:rPr lang="zh-CN" altLang="en-US" dirty="0" smtClean="0"/>
              <a:t>上机实践（</a:t>
            </a:r>
            <a:r>
              <a:rPr lang="en-US" altLang="zh-CN" dirty="0" smtClean="0"/>
              <a:t>12</a:t>
            </a:r>
            <a:r>
              <a:rPr lang="zh-CN" altLang="en-US" dirty="0" smtClean="0"/>
              <a:t>次）</a:t>
            </a:r>
            <a:endParaRPr lang="zh-CN" altLang="en-US" dirty="0"/>
          </a:p>
        </p:txBody>
      </p:sp>
      <p:sp>
        <p:nvSpPr>
          <p:cNvPr id="3" name="副标题 2"/>
          <p:cNvSpPr>
            <a:spLocks noGrp="1"/>
          </p:cNvSpPr>
          <p:nvPr>
            <p:ph type="subTitle" idx="1"/>
          </p:nvPr>
        </p:nvSpPr>
        <p:spPr>
          <a:xfrm>
            <a:off x="1371600" y="4700736"/>
            <a:ext cx="6400800" cy="1752600"/>
          </a:xfrm>
        </p:spPr>
        <p:txBody>
          <a:bodyPr/>
          <a:lstStyle/>
          <a:p>
            <a:r>
              <a:rPr lang="zh-CN" altLang="en-US" dirty="0" smtClean="0"/>
              <a:t>段江涛</a:t>
            </a:r>
            <a:endParaRPr lang="en-US" altLang="zh-CN" dirty="0" smtClean="0"/>
          </a:p>
          <a:p>
            <a:r>
              <a:rPr lang="en-US" altLang="zh-CN" dirty="0" smtClean="0"/>
              <a:t>jtduan@mail.xidian.edu.cn</a:t>
            </a:r>
            <a:endParaRPr lang="zh-CN" altLang="en-US" dirty="0"/>
          </a:p>
        </p:txBody>
      </p:sp>
    </p:spTree>
    <p:extLst>
      <p:ext uri="{BB962C8B-B14F-4D97-AF65-F5344CB8AC3E}">
        <p14:creationId xmlns:p14="http://schemas.microsoft.com/office/powerpoint/2010/main" val="4283245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10:41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10</a:t>
            </a:fld>
            <a:endParaRPr lang="en-US" altLang="zh-CN"/>
          </a:p>
        </p:txBody>
      </p:sp>
      <p:sp>
        <p:nvSpPr>
          <p:cNvPr id="681986" name="Rectangle 2"/>
          <p:cNvSpPr>
            <a:spLocks noGrp="1" noChangeArrowheads="1"/>
          </p:cNvSpPr>
          <p:nvPr>
            <p:ph type="title"/>
          </p:nvPr>
        </p:nvSpPr>
        <p:spPr>
          <a:xfrm>
            <a:off x="323528" y="233134"/>
            <a:ext cx="7499176" cy="508918"/>
          </a:xfrm>
        </p:spPr>
        <p:txBody>
          <a:bodyPr>
            <a:normAutofit fontScale="90000"/>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8" name="TextBox 7"/>
          <p:cNvSpPr txBox="1">
            <a:spLocks noChangeArrowheads="1"/>
          </p:cNvSpPr>
          <p:nvPr/>
        </p:nvSpPr>
        <p:spPr bwMode="auto">
          <a:xfrm>
            <a:off x="483075" y="742052"/>
            <a:ext cx="8073550" cy="3046988"/>
          </a:xfrm>
          <a:prstGeom prst="rect">
            <a:avLst/>
          </a:prstGeom>
          <a:solidFill>
            <a:srgbClr val="FFC000"/>
          </a:solidFill>
          <a:ln>
            <a:noFill/>
          </a:ln>
          <a:extLst/>
        </p:spPr>
        <p:txBody>
          <a:bodyPr wrap="square">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r>
              <a:rPr lang="en-US" altLang="zh-CN" sz="2000" dirty="0" smtClean="0"/>
              <a:t>#</a:t>
            </a:r>
            <a:r>
              <a:rPr lang="en-US" altLang="zh-CN" sz="2000" dirty="0"/>
              <a:t>include &lt;</a:t>
            </a:r>
            <a:r>
              <a:rPr lang="en-US" altLang="zh-CN" sz="2000" dirty="0" err="1"/>
              <a:t>stdio.h</a:t>
            </a:r>
            <a:r>
              <a:rPr lang="en-US" altLang="zh-CN" sz="2000" dirty="0"/>
              <a:t>&gt;   // for </a:t>
            </a:r>
            <a:r>
              <a:rPr lang="en-US" altLang="zh-CN" sz="2000" dirty="0" err="1"/>
              <a:t>printf</a:t>
            </a:r>
            <a:r>
              <a:rPr lang="en-US" altLang="zh-CN" sz="2000" dirty="0"/>
              <a:t>(),</a:t>
            </a:r>
            <a:r>
              <a:rPr lang="en-US" altLang="zh-CN" sz="2000" dirty="0" err="1"/>
              <a:t>scanf</a:t>
            </a:r>
            <a:r>
              <a:rPr lang="en-US" altLang="zh-CN" sz="2000" dirty="0"/>
              <a:t>()</a:t>
            </a:r>
          </a:p>
          <a:p>
            <a:r>
              <a:rPr lang="en-US" altLang="zh-CN" sz="2000" dirty="0"/>
              <a:t>#include &lt;</a:t>
            </a:r>
            <a:r>
              <a:rPr lang="en-US" altLang="zh-CN" sz="2000" dirty="0" err="1"/>
              <a:t>stdlib.h</a:t>
            </a:r>
            <a:r>
              <a:rPr lang="en-US" altLang="zh-CN" sz="2000" dirty="0"/>
              <a:t>&gt;  // for system("pause"); </a:t>
            </a:r>
          </a:p>
          <a:p>
            <a:r>
              <a:rPr lang="en-US" altLang="zh-CN" sz="2000" dirty="0" err="1" smtClean="0"/>
              <a:t>int</a:t>
            </a:r>
            <a:r>
              <a:rPr lang="en-US" altLang="zh-CN" sz="2000" dirty="0" smtClean="0"/>
              <a:t> </a:t>
            </a:r>
            <a:r>
              <a:rPr lang="en-US" altLang="zh-CN" sz="2000" dirty="0"/>
              <a:t>main(</a:t>
            </a:r>
            <a:r>
              <a:rPr lang="en-US" altLang="zh-CN" sz="2000" dirty="0" err="1"/>
              <a:t>int</a:t>
            </a:r>
            <a:r>
              <a:rPr lang="en-US" altLang="zh-CN" sz="2000" dirty="0"/>
              <a:t> </a:t>
            </a:r>
            <a:r>
              <a:rPr lang="en-US" altLang="zh-CN" sz="2000" dirty="0" err="1"/>
              <a:t>argc</a:t>
            </a:r>
            <a:r>
              <a:rPr lang="en-US" altLang="zh-CN" sz="2000" dirty="0"/>
              <a:t>, char* </a:t>
            </a:r>
            <a:r>
              <a:rPr lang="en-US" altLang="zh-CN" sz="2000" dirty="0" err="1"/>
              <a:t>argv</a:t>
            </a:r>
            <a:r>
              <a:rPr lang="en-US" altLang="zh-CN" sz="2000" dirty="0"/>
              <a:t>[])</a:t>
            </a:r>
          </a:p>
          <a:p>
            <a:r>
              <a:rPr lang="en-US" altLang="zh-CN" sz="2000" dirty="0" smtClean="0"/>
              <a:t>{</a:t>
            </a:r>
          </a:p>
          <a:p>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a:t> </a:t>
            </a:r>
            <a:r>
              <a:rPr lang="en-US" altLang="zh-CN" sz="2000" dirty="0" err="1" smtClean="0"/>
              <a:t>a,b</a:t>
            </a:r>
            <a:r>
              <a:rPr lang="en-US" altLang="zh-CN" sz="2000" dirty="0" smtClean="0"/>
              <a:t>;</a:t>
            </a:r>
          </a:p>
          <a:p>
            <a:r>
              <a:rPr lang="en-US" altLang="zh-CN" sz="2000" dirty="0"/>
              <a:t> </a:t>
            </a:r>
            <a:r>
              <a:rPr lang="en-US" altLang="zh-CN" sz="2000" dirty="0" smtClean="0"/>
              <a:t>   </a:t>
            </a:r>
            <a:r>
              <a:rPr lang="en-US" altLang="zh-CN" sz="2000" dirty="0" err="1" smtClean="0"/>
              <a:t>scanf</a:t>
            </a:r>
            <a:r>
              <a:rPr lang="en-US" altLang="zh-CN" sz="2000" dirty="0" smtClean="0"/>
              <a:t>(“%</a:t>
            </a:r>
            <a:r>
              <a:rPr lang="en-US" altLang="zh-CN" sz="2000" dirty="0" err="1" smtClean="0"/>
              <a:t>d%d</a:t>
            </a:r>
            <a:r>
              <a:rPr lang="en-US" altLang="zh-CN" sz="2000" dirty="0" smtClean="0"/>
              <a:t>”,&amp;</a:t>
            </a:r>
            <a:r>
              <a:rPr lang="en-US" altLang="zh-CN" sz="2000" dirty="0" err="1" smtClean="0"/>
              <a:t>a,&amp;b</a:t>
            </a:r>
            <a:r>
              <a:rPr lang="en-US" altLang="zh-CN" sz="2000" dirty="0" smtClean="0"/>
              <a:t>);  // </a:t>
            </a:r>
            <a:r>
              <a:rPr lang="zh-CN" altLang="en-US" sz="2000" dirty="0" smtClean="0"/>
              <a:t>输入两个数值之间以空格分割</a:t>
            </a:r>
            <a:endParaRPr lang="en-US" altLang="zh-CN" sz="2000" dirty="0" smtClean="0"/>
          </a:p>
          <a:p>
            <a:r>
              <a:rPr lang="en-US" altLang="zh-CN" sz="2000" dirty="0"/>
              <a:t> </a:t>
            </a:r>
            <a:r>
              <a:rPr lang="en-US" altLang="zh-CN" sz="2000" dirty="0" smtClean="0"/>
              <a:t>   </a:t>
            </a:r>
            <a:r>
              <a:rPr lang="en-US" altLang="zh-CN" sz="2000" dirty="0" err="1" smtClean="0"/>
              <a:t>printf</a:t>
            </a:r>
            <a:r>
              <a:rPr lang="en-US" altLang="zh-CN" sz="2000" dirty="0" smtClean="0"/>
              <a:t>(“</a:t>
            </a:r>
            <a:r>
              <a:rPr lang="en-US" altLang="zh-CN" sz="2000" dirty="0" err="1" smtClean="0"/>
              <a:t>a+b</a:t>
            </a:r>
            <a:r>
              <a:rPr lang="en-US" altLang="zh-CN" sz="2000" dirty="0" smtClean="0"/>
              <a:t>=%d!\</a:t>
            </a:r>
            <a:r>
              <a:rPr lang="en-US" altLang="zh-CN" sz="2000" dirty="0"/>
              <a:t>n</a:t>
            </a:r>
            <a:r>
              <a:rPr lang="en-US" altLang="zh-CN" sz="2000" dirty="0" smtClean="0"/>
              <a:t>”,</a:t>
            </a:r>
            <a:r>
              <a:rPr lang="en-US" altLang="zh-CN" sz="2000" dirty="0" err="1" smtClean="0"/>
              <a:t>a+b</a:t>
            </a:r>
            <a:r>
              <a:rPr lang="en-US" altLang="zh-CN" sz="2000" dirty="0" smtClean="0"/>
              <a:t>); </a:t>
            </a:r>
            <a:r>
              <a:rPr lang="zh-CN" altLang="en-US" sz="2000" dirty="0"/>
              <a:t> </a:t>
            </a:r>
            <a:r>
              <a:rPr lang="en-US" altLang="zh-CN" sz="2000" dirty="0" smtClean="0"/>
              <a:t>// </a:t>
            </a:r>
            <a:r>
              <a:rPr lang="zh-CN" altLang="en-US" sz="2000" dirty="0" smtClean="0"/>
              <a:t>“</a:t>
            </a:r>
            <a:r>
              <a:rPr lang="en-US" altLang="zh-CN" sz="2000" dirty="0" smtClean="0"/>
              <a:t> \n</a:t>
            </a:r>
            <a:r>
              <a:rPr lang="zh-CN" altLang="en-US" sz="2000" dirty="0" smtClean="0"/>
              <a:t>”回车</a:t>
            </a:r>
            <a:r>
              <a:rPr lang="en-US" altLang="zh-CN" sz="2000" dirty="0" smtClean="0"/>
              <a:t>(</a:t>
            </a:r>
            <a:r>
              <a:rPr lang="zh-CN" altLang="en-US" sz="2000" dirty="0" smtClean="0"/>
              <a:t>到第一个字符位置</a:t>
            </a:r>
            <a:r>
              <a:rPr lang="en-US" altLang="zh-CN" sz="2000" dirty="0" smtClean="0"/>
              <a:t>)</a:t>
            </a:r>
            <a:r>
              <a:rPr lang="zh-CN" altLang="en-US" sz="2000" dirty="0" smtClean="0"/>
              <a:t>，换行</a:t>
            </a:r>
            <a:endParaRPr lang="en-US" altLang="zh-CN" sz="2000" dirty="0"/>
          </a:p>
          <a:p>
            <a:r>
              <a:rPr lang="en-US" altLang="zh-CN" sz="2000" dirty="0" smtClean="0"/>
              <a:t>    system</a:t>
            </a:r>
            <a:r>
              <a:rPr lang="en-US" altLang="zh-CN" sz="2000" dirty="0"/>
              <a:t>("pause</a:t>
            </a:r>
            <a:r>
              <a:rPr lang="en-US" altLang="zh-CN" sz="2000" dirty="0" smtClean="0"/>
              <a:t>");    /* </a:t>
            </a:r>
            <a:r>
              <a:rPr lang="zh-CN" altLang="en-US" sz="2000" dirty="0"/>
              <a:t>保持显示程序运行结果的</a:t>
            </a:r>
            <a:r>
              <a:rPr lang="en-US" altLang="zh-CN" sz="2000" dirty="0"/>
              <a:t>DOS</a:t>
            </a:r>
            <a:r>
              <a:rPr lang="zh-CN" altLang="en-US" sz="2000" dirty="0"/>
              <a:t>窗口 </a:t>
            </a:r>
            <a:r>
              <a:rPr lang="en-US" altLang="zh-CN" sz="2000" dirty="0" smtClean="0"/>
              <a:t>*/</a:t>
            </a:r>
            <a:endParaRPr lang="en-US" altLang="zh-CN" sz="2000" dirty="0"/>
          </a:p>
          <a:p>
            <a:r>
              <a:rPr lang="en-US" altLang="zh-CN" sz="2000" dirty="0"/>
              <a:t>    return 0;</a:t>
            </a:r>
          </a:p>
          <a:p>
            <a:r>
              <a:rPr lang="en-US" altLang="zh-CN" sz="2000" dirty="0"/>
              <a:t>}</a:t>
            </a:r>
            <a:endParaRPr lang="zh-CN" altLang="en-US" sz="2000" dirty="0"/>
          </a:p>
        </p:txBody>
      </p:sp>
      <p:sp>
        <p:nvSpPr>
          <p:cNvPr id="12" name="TextBox 11"/>
          <p:cNvSpPr txBox="1"/>
          <p:nvPr/>
        </p:nvSpPr>
        <p:spPr>
          <a:xfrm>
            <a:off x="107504" y="3812361"/>
            <a:ext cx="8964488" cy="2554545"/>
          </a:xfrm>
          <a:prstGeom prst="rect">
            <a:avLst/>
          </a:prstGeom>
          <a:solidFill>
            <a:srgbClr val="FFFF00"/>
          </a:solidFill>
        </p:spPr>
        <p:txBody>
          <a:bodyPr wrap="square" rtlCol="0">
            <a:spAutoFit/>
          </a:bodyPr>
          <a:lstStyle/>
          <a:p>
            <a:pPr marL="342900" indent="-342900">
              <a:buFont typeface="Wingdings" pitchFamily="2" charset="2"/>
              <a:buChar char="Ø"/>
            </a:pPr>
            <a:r>
              <a:rPr lang="zh-CN" altLang="en-US" sz="2000" dirty="0"/>
              <a:t>调用输入输出函数，需要头文件</a:t>
            </a:r>
            <a:r>
              <a:rPr lang="en-US" altLang="zh-CN" sz="2000" dirty="0"/>
              <a:t>#include &lt;</a:t>
            </a:r>
            <a:r>
              <a:rPr lang="en-US" altLang="zh-CN" sz="2000" dirty="0" err="1"/>
              <a:t>stdio.h</a:t>
            </a:r>
            <a:r>
              <a:rPr lang="en-US" altLang="zh-CN" sz="2000" dirty="0"/>
              <a:t>&gt;</a:t>
            </a:r>
          </a:p>
          <a:p>
            <a:pPr marL="342900" indent="-342900">
              <a:buFont typeface="Wingdings" pitchFamily="2" charset="2"/>
              <a:buChar char="Ø"/>
            </a:pPr>
            <a:r>
              <a:rPr lang="zh-CN" altLang="en-US" sz="2000" dirty="0"/>
              <a:t>调用</a:t>
            </a:r>
            <a:r>
              <a:rPr lang="en-US" altLang="zh-CN" sz="2000" dirty="0"/>
              <a:t>system</a:t>
            </a:r>
            <a:r>
              <a:rPr lang="zh-CN" altLang="en-US" sz="2000" dirty="0"/>
              <a:t>函数</a:t>
            </a:r>
            <a:r>
              <a:rPr lang="en-US" altLang="zh-CN" sz="2000" dirty="0"/>
              <a:t>,</a:t>
            </a:r>
            <a:r>
              <a:rPr lang="zh-CN" altLang="en-US" sz="2000" dirty="0" smtClean="0"/>
              <a:t>需要头文件</a:t>
            </a:r>
            <a:r>
              <a:rPr lang="en-US" altLang="zh-CN" sz="2000" dirty="0"/>
              <a:t>#include &lt;</a:t>
            </a:r>
            <a:r>
              <a:rPr lang="en-US" altLang="zh-CN" sz="2000" dirty="0" err="1"/>
              <a:t>stdlib.h</a:t>
            </a:r>
            <a:r>
              <a:rPr lang="en-US" altLang="zh-CN" sz="2000" dirty="0" smtClean="0"/>
              <a:t>&gt;</a:t>
            </a:r>
          </a:p>
          <a:p>
            <a:pPr marL="342900" indent="-342900">
              <a:buFont typeface="Wingdings" pitchFamily="2" charset="2"/>
              <a:buChar char="Ø"/>
            </a:pPr>
            <a:r>
              <a:rPr lang="zh-CN" altLang="en-US" sz="2000" dirty="0" smtClean="0"/>
              <a:t>程序中只能有一个主函数</a:t>
            </a:r>
            <a:r>
              <a:rPr lang="en-US" altLang="zh-CN" sz="2000" dirty="0" smtClean="0"/>
              <a:t>,</a:t>
            </a:r>
            <a:r>
              <a:rPr lang="zh-CN" altLang="en-US" sz="2000" dirty="0" smtClean="0"/>
              <a:t>注意函数的返回类型与</a:t>
            </a:r>
            <a:r>
              <a:rPr lang="en-US" altLang="zh-CN" sz="2000" dirty="0" smtClean="0"/>
              <a:t>return</a:t>
            </a:r>
            <a:r>
              <a:rPr lang="zh-CN" altLang="en-US" sz="2000" dirty="0" smtClean="0"/>
              <a:t>保持一致</a:t>
            </a:r>
            <a:endParaRPr lang="en-US" altLang="zh-CN" sz="2000" dirty="0" smtClean="0"/>
          </a:p>
          <a:p>
            <a:pPr marL="342900" indent="-342900">
              <a:buFont typeface="Wingdings" pitchFamily="2" charset="2"/>
              <a:buChar char="Ø"/>
            </a:pPr>
            <a:r>
              <a:rPr lang="en-US" altLang="zh-CN" sz="2000" dirty="0" err="1" smtClean="0"/>
              <a:t>int</a:t>
            </a:r>
            <a:r>
              <a:rPr lang="en-US" altLang="zh-CN" sz="2000" dirty="0" smtClean="0"/>
              <a:t> main(</a:t>
            </a:r>
            <a:r>
              <a:rPr lang="en-US" altLang="zh-CN" sz="2000" dirty="0" err="1" smtClean="0"/>
              <a:t>int</a:t>
            </a:r>
            <a:r>
              <a:rPr lang="en-US" altLang="zh-CN" sz="2000" dirty="0" smtClean="0"/>
              <a:t> </a:t>
            </a:r>
            <a:r>
              <a:rPr lang="en-US" altLang="zh-CN" sz="2000" dirty="0" err="1" smtClean="0"/>
              <a:t>argc,char</a:t>
            </a:r>
            <a:r>
              <a:rPr lang="en-US" altLang="zh-CN" sz="2000" dirty="0" smtClean="0"/>
              <a:t>* </a:t>
            </a:r>
            <a:r>
              <a:rPr lang="en-US" altLang="zh-CN" sz="2000" dirty="0" err="1" smtClean="0"/>
              <a:t>argv</a:t>
            </a:r>
            <a:r>
              <a:rPr lang="en-US" altLang="zh-CN" sz="2000" dirty="0" smtClean="0"/>
              <a:t>[]) { …   return 0;}  </a:t>
            </a:r>
          </a:p>
          <a:p>
            <a:pPr marL="342900" indent="-342900">
              <a:buFont typeface="Wingdings" pitchFamily="2" charset="2"/>
              <a:buChar char="Ø"/>
            </a:pPr>
            <a:r>
              <a:rPr lang="en-US" altLang="zh-CN" sz="2000" dirty="0" err="1" smtClean="0"/>
              <a:t>int</a:t>
            </a:r>
            <a:r>
              <a:rPr lang="en-US" altLang="zh-CN" sz="2000" dirty="0" smtClean="0"/>
              <a:t> main( ) </a:t>
            </a:r>
            <a:r>
              <a:rPr lang="en-US" altLang="zh-CN" sz="2000" dirty="0"/>
              <a:t>{ …   return 0</a:t>
            </a:r>
            <a:r>
              <a:rPr lang="en-US" altLang="zh-CN" sz="2000" dirty="0" smtClean="0"/>
              <a:t>;}</a:t>
            </a:r>
          </a:p>
          <a:p>
            <a:pPr marL="342900" indent="-342900">
              <a:buFont typeface="Wingdings" pitchFamily="2" charset="2"/>
              <a:buChar char="Ø"/>
            </a:pPr>
            <a:r>
              <a:rPr lang="zh-CN" altLang="en-US" sz="2000" dirty="0" smtClean="0"/>
              <a:t>书上无</a:t>
            </a:r>
            <a:r>
              <a:rPr lang="en-US" altLang="zh-CN" sz="2000" dirty="0" err="1" smtClean="0"/>
              <a:t>int</a:t>
            </a:r>
            <a:r>
              <a:rPr lang="zh-CN" altLang="en-US" sz="2000" dirty="0" smtClean="0"/>
              <a:t>的主函数，相当于</a:t>
            </a:r>
            <a:r>
              <a:rPr lang="en-US" altLang="zh-CN" sz="2000" dirty="0" smtClean="0"/>
              <a:t>: </a:t>
            </a:r>
            <a:r>
              <a:rPr lang="en-US" altLang="zh-CN" sz="2000" dirty="0" err="1" smtClean="0"/>
              <a:t>int</a:t>
            </a:r>
            <a:r>
              <a:rPr lang="en-US" altLang="zh-CN" sz="2000" dirty="0" smtClean="0"/>
              <a:t> main( )</a:t>
            </a:r>
            <a:endParaRPr lang="en-US" altLang="zh-CN" sz="2000" dirty="0"/>
          </a:p>
          <a:p>
            <a:pPr marL="342900" indent="-342900">
              <a:buFont typeface="Wingdings" pitchFamily="2" charset="2"/>
              <a:buChar char="Ø"/>
            </a:pPr>
            <a:r>
              <a:rPr lang="en-US" altLang="zh-CN" sz="2000" dirty="0" smtClean="0"/>
              <a:t>void main( ) { </a:t>
            </a:r>
            <a:r>
              <a:rPr lang="zh-CN" altLang="en-US" sz="2000" dirty="0" smtClean="0"/>
              <a:t>无</a:t>
            </a:r>
            <a:r>
              <a:rPr lang="en-US" altLang="zh-CN" sz="2000" dirty="0" smtClean="0"/>
              <a:t>return</a:t>
            </a:r>
            <a:r>
              <a:rPr lang="zh-CN" altLang="en-US" sz="2000" dirty="0" smtClean="0"/>
              <a:t>语句，或：</a:t>
            </a:r>
            <a:r>
              <a:rPr lang="en-US" altLang="zh-CN" sz="2000" dirty="0" smtClean="0"/>
              <a:t>return;</a:t>
            </a:r>
            <a:r>
              <a:rPr lang="zh-CN" altLang="en-US" sz="2000" dirty="0" smtClean="0"/>
              <a:t> </a:t>
            </a:r>
            <a:r>
              <a:rPr lang="en-US" altLang="zh-CN" sz="2000" dirty="0" smtClean="0"/>
              <a:t>} //</a:t>
            </a:r>
            <a:r>
              <a:rPr lang="zh-CN" altLang="en-US" sz="2000" dirty="0" smtClean="0"/>
              <a:t>主函数最好有返回类型</a:t>
            </a:r>
            <a:r>
              <a:rPr lang="en-US" altLang="zh-CN" sz="2000" dirty="0" err="1" smtClean="0"/>
              <a:t>int</a:t>
            </a:r>
            <a:r>
              <a:rPr lang="zh-CN" altLang="en-US" sz="2000" dirty="0" smtClean="0"/>
              <a:t>，有些编译系统是强制要求的</a:t>
            </a:r>
            <a:r>
              <a:rPr lang="zh-CN" altLang="en-US" sz="2000" dirty="0"/>
              <a:t>（</a:t>
            </a:r>
            <a:r>
              <a:rPr lang="zh-CN" altLang="en-US" sz="2000" dirty="0" smtClean="0"/>
              <a:t>如</a:t>
            </a:r>
            <a:r>
              <a:rPr lang="en-US" altLang="zh-CN" sz="2000" dirty="0" smtClean="0"/>
              <a:t>, </a:t>
            </a:r>
            <a:r>
              <a:rPr lang="zh-CN" altLang="en-US" sz="2000" dirty="0" smtClean="0"/>
              <a:t>如果源文件存为</a:t>
            </a:r>
            <a:r>
              <a:rPr lang="en-US" altLang="zh-CN" sz="2000" dirty="0" smtClean="0"/>
              <a:t>.</a:t>
            </a:r>
            <a:r>
              <a:rPr lang="en-US" altLang="zh-CN" sz="2000" dirty="0" err="1" smtClean="0"/>
              <a:t>cpp</a:t>
            </a:r>
            <a:r>
              <a:rPr lang="zh-CN" altLang="en-US" sz="2000" dirty="0" smtClean="0"/>
              <a:t>文件而不是</a:t>
            </a:r>
            <a:r>
              <a:rPr lang="en-US" altLang="zh-CN" sz="2000" dirty="0" smtClean="0"/>
              <a:t>.c</a:t>
            </a:r>
            <a:r>
              <a:rPr lang="zh-CN" altLang="en-US" sz="2000" dirty="0" smtClean="0"/>
              <a:t>文件）。</a:t>
            </a:r>
            <a:endParaRPr lang="zh-CN" altLang="en-US" sz="2000" dirty="0"/>
          </a:p>
        </p:txBody>
      </p:sp>
    </p:spTree>
    <p:extLst>
      <p:ext uri="{BB962C8B-B14F-4D97-AF65-F5344CB8AC3E}">
        <p14:creationId xmlns:p14="http://schemas.microsoft.com/office/powerpoint/2010/main" val="17559736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5"/>
          <p:cNvSpPr>
            <a:spLocks noGrp="1" noChangeArrowheads="1"/>
          </p:cNvSpPr>
          <p:nvPr/>
        </p:nvSpPr>
        <p:spPr bwMode="auto">
          <a:xfrm>
            <a:off x="8556625" y="0"/>
            <a:ext cx="58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7374F3-F8C9-4166-A31F-CD7FC0BBEF4D}" type="slidenum">
              <a:rPr lang="zh-CN" altLang="en-US">
                <a:ea typeface="楷体_GB2312" pitchFamily="1" charset="-122"/>
              </a:rPr>
              <a:pPr/>
              <a:t>11</a:t>
            </a:fld>
            <a:endParaRPr lang="en-US" altLang="zh-CN">
              <a:ea typeface="楷体_GB2312" pitchFamily="1" charset="-122"/>
            </a:endParaRPr>
          </a:p>
        </p:txBody>
      </p:sp>
      <p:sp>
        <p:nvSpPr>
          <p:cNvPr id="2052" name="Rectangle 2"/>
          <p:cNvSpPr>
            <a:spLocks noGrp="1" noChangeArrowheads="1"/>
          </p:cNvSpPr>
          <p:nvPr>
            <p:ph type="title" idx="4294967295"/>
          </p:nvPr>
        </p:nvSpPr>
        <p:spPr>
          <a:xfrm>
            <a:off x="107949" y="0"/>
            <a:ext cx="8871391" cy="762000"/>
          </a:xfrm>
        </p:spPr>
        <p:txBody>
          <a:bodyPr>
            <a:noAutofit/>
          </a:bodyPr>
          <a:lstStyle/>
          <a:p>
            <a:r>
              <a:rPr kumimoji="1" lang="en-US" altLang="zh-CN" sz="2800" b="1" dirty="0" err="1" smtClean="0">
                <a:solidFill>
                  <a:srgbClr val="000000"/>
                </a:solidFill>
                <a:ea typeface="楷体_GB2312" pitchFamily="49" charset="-122"/>
              </a:rPr>
              <a:t>scanf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和</a:t>
            </a:r>
            <a:r>
              <a:rPr kumimoji="1" lang="en-US" altLang="zh-CN" sz="2800" b="1" dirty="0" err="1">
                <a:solidFill>
                  <a:srgbClr val="000000"/>
                </a:solidFill>
                <a:ea typeface="楷体_GB2312" pitchFamily="49" charset="-122"/>
              </a:rPr>
              <a:t>printf</a:t>
            </a:r>
            <a:r>
              <a:rPr kumimoji="1" lang="en-US" altLang="zh-CN" sz="2800" b="1" dirty="0">
                <a:solidFill>
                  <a:srgbClr val="000000"/>
                </a:solidFill>
                <a:ea typeface="楷体_GB2312" pitchFamily="49" charset="-122"/>
              </a:rPr>
              <a:t>()</a:t>
            </a:r>
            <a:r>
              <a:rPr kumimoji="1" lang="zh-CN" altLang="en-US" sz="2800" b="1" dirty="0">
                <a:solidFill>
                  <a:srgbClr val="000000"/>
                </a:solidFill>
                <a:ea typeface="楷体_GB2312" pitchFamily="49" charset="-122"/>
              </a:rPr>
              <a:t>的用法，“原样输入，原样输出”</a:t>
            </a:r>
            <a:endParaRPr kumimoji="1" lang="en-US" altLang="zh-CN" sz="2800" b="1" dirty="0">
              <a:solidFill>
                <a:srgbClr val="000000"/>
              </a:solidFill>
              <a:ea typeface="楷体_GB2312" pitchFamily="49" charset="-122"/>
            </a:endParaRPr>
          </a:p>
        </p:txBody>
      </p:sp>
      <p:sp>
        <p:nvSpPr>
          <p:cNvPr id="3082" name="Text Box 10"/>
          <p:cNvSpPr txBox="1">
            <a:spLocks noChangeArrowheads="1"/>
          </p:cNvSpPr>
          <p:nvPr/>
        </p:nvSpPr>
        <p:spPr bwMode="auto">
          <a:xfrm>
            <a:off x="179513" y="980728"/>
            <a:ext cx="8799828" cy="47089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rgbClr val="000000"/>
                </a:solidFill>
                <a:latin typeface="Times New Roman" pitchFamily="18" charset="0"/>
                <a:ea typeface="宋体" pitchFamily="2" charset="-122"/>
              </a:defRPr>
            </a:lvl1pPr>
            <a:lvl2pPr marL="742950" indent="-285750">
              <a:defRPr sz="2400" b="1">
                <a:solidFill>
                  <a:srgbClr val="000000"/>
                </a:solidFill>
                <a:latin typeface="Times New Roman" pitchFamily="18" charset="0"/>
                <a:ea typeface="宋体" pitchFamily="2" charset="-122"/>
              </a:defRPr>
            </a:lvl2pPr>
            <a:lvl3pPr marL="1143000" indent="-228600">
              <a:defRPr sz="2400" b="1">
                <a:solidFill>
                  <a:srgbClr val="000000"/>
                </a:solidFill>
                <a:latin typeface="Times New Roman" pitchFamily="18" charset="0"/>
                <a:ea typeface="宋体" pitchFamily="2" charset="-122"/>
              </a:defRPr>
            </a:lvl3pPr>
            <a:lvl4pPr marL="1600200" indent="-228600">
              <a:defRPr sz="2400" b="1">
                <a:solidFill>
                  <a:srgbClr val="000000"/>
                </a:solidFill>
                <a:latin typeface="Times New Roman" pitchFamily="18" charset="0"/>
                <a:ea typeface="宋体" pitchFamily="2" charset="-122"/>
              </a:defRPr>
            </a:lvl4pPr>
            <a:lvl5pPr marL="2057400" indent="-228600">
              <a:defRPr sz="2400" b="1">
                <a:solidFill>
                  <a:srgbClr val="000000"/>
                </a:solidFill>
                <a:latin typeface="Times New Roman" pitchFamily="18" charset="0"/>
                <a:ea typeface="宋体" pitchFamily="2" charset="-122"/>
              </a:defRPr>
            </a:lvl5pPr>
            <a:lvl6pPr marL="25146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6pPr>
            <a:lvl7pPr marL="29718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7pPr>
            <a:lvl8pPr marL="34290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8pPr>
            <a:lvl9pPr marL="3886200" indent="-228600" eaLnBrk="0" fontAlgn="base" hangingPunct="0">
              <a:spcBef>
                <a:spcPct val="20000"/>
              </a:spcBef>
              <a:spcAft>
                <a:spcPct val="0"/>
              </a:spcAft>
              <a:buClr>
                <a:schemeClr val="tx1"/>
              </a:buClr>
              <a:buSzPct val="75000"/>
              <a:buFont typeface="Wingdings" pitchFamily="2" charset="2"/>
              <a:defRPr sz="2400" b="1">
                <a:solidFill>
                  <a:srgbClr val="000000"/>
                </a:solidFill>
                <a:latin typeface="Times New Roman" pitchFamily="18" charset="0"/>
                <a:ea typeface="宋体" pitchFamily="2" charset="-122"/>
              </a:defRPr>
            </a:lvl9pPr>
          </a:lstStyle>
          <a:p>
            <a:pPr>
              <a:lnSpc>
                <a:spcPct val="150000"/>
              </a:lnSpc>
            </a:pPr>
            <a:r>
              <a:rPr lang="en-US" altLang="zh-CN" sz="2000" dirty="0"/>
              <a:t>f</a:t>
            </a:r>
            <a:r>
              <a:rPr lang="en-US" altLang="zh-CN" sz="2000" dirty="0" smtClean="0"/>
              <a:t>loat </a:t>
            </a:r>
            <a:r>
              <a:rPr lang="en-US" altLang="zh-CN" sz="2000" dirty="0" err="1" smtClean="0"/>
              <a:t>a,b,c</a:t>
            </a:r>
            <a:r>
              <a:rPr lang="en-US" altLang="zh-CN" sz="2000" dirty="0" smtClean="0"/>
              <a:t>;</a:t>
            </a:r>
          </a:p>
          <a:p>
            <a:pPr>
              <a:lnSpc>
                <a:spcPct val="150000"/>
              </a:lnSpc>
            </a:pPr>
            <a:r>
              <a:rPr lang="zh-CN" altLang="en-US" sz="2000" dirty="0" smtClean="0"/>
              <a:t>scanf</a:t>
            </a:r>
            <a:r>
              <a:rPr lang="zh-CN" altLang="en-US" sz="2000" dirty="0"/>
              <a:t>("%f,%f,%f\n",&amp;a,&amp;b,&amp;c);  </a:t>
            </a:r>
            <a:r>
              <a:rPr lang="zh-CN" altLang="en-US" sz="2000" dirty="0">
                <a:solidFill>
                  <a:schemeClr val="tx1">
                    <a:lumMod val="75000"/>
                  </a:schemeClr>
                </a:solidFill>
              </a:rPr>
              <a:t>// 输入必须用逗号隔开。两次回车接收输入,如3,4,5回车 3,4,5回车</a:t>
            </a:r>
          </a:p>
          <a:p>
            <a:pPr>
              <a:lnSpc>
                <a:spcPct val="150000"/>
              </a:lnSpc>
            </a:pPr>
            <a:r>
              <a:rPr lang="zh-CN" altLang="en-US" sz="2000" dirty="0"/>
              <a:t>scanf("%f,%f,%f",&amp;a,&amp;b,&amp;c);  </a:t>
            </a:r>
            <a:r>
              <a:rPr lang="zh-CN" altLang="en-US" sz="2000" dirty="0">
                <a:solidFill>
                  <a:schemeClr val="tx1">
                    <a:lumMod val="75000"/>
                  </a:schemeClr>
                </a:solidFill>
              </a:rPr>
              <a:t>// 输入必须用逗号隔开。如3,4,5</a:t>
            </a:r>
          </a:p>
          <a:p>
            <a:pPr>
              <a:lnSpc>
                <a:spcPct val="150000"/>
              </a:lnSpc>
            </a:pPr>
            <a:r>
              <a:rPr lang="zh-CN" altLang="en-US" sz="2000" dirty="0"/>
              <a:t>scanf("%f%f%f",&amp;a,&amp;b,&amp;c);    </a:t>
            </a:r>
            <a:r>
              <a:rPr lang="zh-CN" altLang="en-US" sz="2000" dirty="0">
                <a:solidFill>
                  <a:schemeClr val="tx1">
                    <a:lumMod val="75000"/>
                  </a:schemeClr>
                </a:solidFill>
              </a:rPr>
              <a:t>// 输入必须用空格隔开。推荐使用,如3 4 5</a:t>
            </a:r>
          </a:p>
          <a:p>
            <a:pPr>
              <a:lnSpc>
                <a:spcPct val="150000"/>
              </a:lnSpc>
            </a:pPr>
            <a:r>
              <a:rPr lang="zh-CN" altLang="en-US" sz="2000" dirty="0">
                <a:solidFill>
                  <a:schemeClr val="tx1">
                    <a:lumMod val="75000"/>
                  </a:schemeClr>
                </a:solidFill>
              </a:rPr>
              <a:t>格式%f必须与变量数据类型对应，float,%f;  double, %lf;  int, %d</a:t>
            </a:r>
          </a:p>
          <a:p>
            <a:pPr>
              <a:lnSpc>
                <a:spcPct val="150000"/>
              </a:lnSpc>
            </a:pPr>
            <a:r>
              <a:rPr lang="zh-CN" altLang="en-US" sz="2000" dirty="0">
                <a:solidFill>
                  <a:schemeClr val="tx1">
                    <a:lumMod val="75000"/>
                  </a:schemeClr>
                </a:solidFill>
              </a:rPr>
              <a:t>变量列表中，不要忘了'&amp;'</a:t>
            </a:r>
            <a:r>
              <a:rPr lang="zh-CN" altLang="en-US" sz="2000" dirty="0" smtClean="0">
                <a:solidFill>
                  <a:schemeClr val="tx1">
                    <a:lumMod val="75000"/>
                  </a:schemeClr>
                </a:solidFill>
              </a:rPr>
              <a:t>；</a:t>
            </a:r>
            <a:endParaRPr lang="en-US" altLang="zh-CN" sz="2000" dirty="0" smtClean="0">
              <a:solidFill>
                <a:schemeClr val="tx1">
                  <a:lumMod val="75000"/>
                </a:schemeClr>
              </a:solidFill>
            </a:endParaRPr>
          </a:p>
          <a:p>
            <a:pPr>
              <a:lnSpc>
                <a:spcPct val="150000"/>
              </a:lnSpc>
            </a:pPr>
            <a:r>
              <a:rPr lang="zh-CN" altLang="en-US" sz="2000" dirty="0" smtClean="0">
                <a:solidFill>
                  <a:srgbClr val="C00000"/>
                </a:solidFill>
              </a:rPr>
              <a:t>调试程序技巧：</a:t>
            </a:r>
            <a:endParaRPr lang="en-US" altLang="zh-CN" sz="2000" dirty="0" smtClean="0">
              <a:solidFill>
                <a:srgbClr val="C00000"/>
              </a:solidFill>
            </a:endParaRPr>
          </a:p>
          <a:p>
            <a:pPr>
              <a:lnSpc>
                <a:spcPct val="150000"/>
              </a:lnSpc>
            </a:pPr>
            <a:r>
              <a:rPr lang="zh-CN" altLang="en-US" sz="2000" dirty="0" smtClean="0">
                <a:solidFill>
                  <a:srgbClr val="C00000"/>
                </a:solidFill>
              </a:rPr>
              <a:t>采用输出语句，检验输入数据的正确性或程序执行过程。</a:t>
            </a:r>
            <a:endParaRPr lang="en-US" altLang="zh-CN" sz="2000" dirty="0" smtClean="0">
              <a:solidFill>
                <a:srgbClr val="C00000"/>
              </a:solidFill>
            </a:endParaRPr>
          </a:p>
          <a:p>
            <a:pPr>
              <a:lnSpc>
                <a:spcPct val="150000"/>
              </a:lnSpc>
            </a:pPr>
            <a:r>
              <a:rPr lang="en-US" altLang="zh-CN" sz="2000" dirty="0" err="1" smtClean="0">
                <a:solidFill>
                  <a:srgbClr val="C00000"/>
                </a:solidFill>
              </a:rPr>
              <a:t>printf</a:t>
            </a:r>
            <a:r>
              <a:rPr lang="zh-CN" altLang="en-US" sz="2000" dirty="0" smtClean="0">
                <a:solidFill>
                  <a:srgbClr val="C00000"/>
                </a:solidFill>
              </a:rPr>
              <a:t>(“%f，%f，%f</a:t>
            </a:r>
            <a:r>
              <a:rPr lang="en-US" altLang="zh-CN" sz="2000" dirty="0" smtClean="0">
                <a:solidFill>
                  <a:srgbClr val="C00000"/>
                </a:solidFill>
              </a:rPr>
              <a:t>\n</a:t>
            </a:r>
            <a:r>
              <a:rPr lang="zh-CN" altLang="en-US" sz="2000" dirty="0" smtClean="0">
                <a:solidFill>
                  <a:srgbClr val="C00000"/>
                </a:solidFill>
              </a:rPr>
              <a:t>",a,b,c</a:t>
            </a:r>
            <a:r>
              <a:rPr lang="en-US" altLang="zh-CN" sz="2000" dirty="0" smtClean="0">
                <a:solidFill>
                  <a:srgbClr val="C00000"/>
                </a:solidFill>
              </a:rPr>
              <a:t>);</a:t>
            </a:r>
            <a:endParaRPr lang="zh-CN" altLang="en-US" sz="2000" dirty="0">
              <a:solidFill>
                <a:srgbClr val="C00000"/>
              </a:solidFill>
            </a:endParaRPr>
          </a:p>
        </p:txBody>
      </p:sp>
    </p:spTree>
    <p:extLst>
      <p:ext uri="{BB962C8B-B14F-4D97-AF65-F5344CB8AC3E}">
        <p14:creationId xmlns:p14="http://schemas.microsoft.com/office/powerpoint/2010/main" val="2824283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a:t>
            </a:r>
            <a:r>
              <a:rPr lang="en-US" altLang="zh-CN" dirty="0" smtClean="0"/>
              <a:t>ch2</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t>提示：</a:t>
            </a:r>
            <a:r>
              <a:rPr lang="zh-CN" altLang="en-US" sz="2000" dirty="0"/>
              <a:t>使用</a:t>
            </a:r>
            <a:r>
              <a:rPr lang="en-US" altLang="zh-CN" sz="2000" dirty="0" err="1" smtClean="0"/>
              <a:t>printf</a:t>
            </a:r>
            <a:r>
              <a:rPr lang="en-US" altLang="zh-CN" sz="2000" dirty="0" smtClean="0"/>
              <a:t>()</a:t>
            </a:r>
            <a:r>
              <a:rPr lang="zh-CN" altLang="en-US" sz="2000" dirty="0" smtClean="0"/>
              <a:t>的</a:t>
            </a:r>
            <a:r>
              <a:rPr lang="en-US" altLang="zh-CN" sz="2000" dirty="0" smtClean="0"/>
              <a:t>”%</a:t>
            </a:r>
            <a:r>
              <a:rPr lang="en-US" altLang="zh-CN" sz="2000" dirty="0" err="1" smtClean="0"/>
              <a:t>d”,”%f</a:t>
            </a:r>
            <a:r>
              <a:rPr lang="en-US" altLang="zh-CN" sz="2000" dirty="0" smtClean="0"/>
              <a:t>”</a:t>
            </a:r>
            <a:r>
              <a:rPr lang="zh-CN" altLang="en-US" sz="2000" dirty="0" smtClean="0"/>
              <a:t>打印相应表达式的值。注意整数相除的结果。</a:t>
            </a:r>
            <a:endParaRPr lang="en-US" altLang="zh-CN" sz="2000" dirty="0" smtClean="0"/>
          </a:p>
          <a:p>
            <a:pPr>
              <a:lnSpc>
                <a:spcPct val="120000"/>
              </a:lnSpc>
            </a:pPr>
            <a:r>
              <a:rPr lang="en-US" altLang="zh-CN" sz="2000" b="1" dirty="0"/>
              <a:t>ch2,p55,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a:lnSpc>
                <a:spcPct val="120000"/>
              </a:lnSpc>
            </a:pPr>
            <a:r>
              <a:rPr lang="zh-CN" altLang="en-US" sz="2000" b="1" dirty="0" smtClean="0"/>
              <a:t>选做，</a:t>
            </a:r>
            <a:r>
              <a:rPr lang="en-US" altLang="zh-CN" sz="2000" b="1" dirty="0" smtClean="0"/>
              <a:t>ch2,p55, 1</a:t>
            </a:r>
            <a:r>
              <a:rPr lang="zh-CN" altLang="en-US" sz="2000" b="1" dirty="0" smtClean="0"/>
              <a:t>、</a:t>
            </a:r>
            <a:r>
              <a:rPr lang="en-US" altLang="zh-CN" sz="2000" b="1" dirty="0" smtClean="0"/>
              <a:t>4</a:t>
            </a:r>
            <a:r>
              <a:rPr lang="zh-CN" altLang="en-US" sz="2000" b="1" dirty="0" smtClean="0"/>
              <a:t>题，第</a:t>
            </a:r>
            <a:r>
              <a:rPr lang="en-US" altLang="zh-CN" sz="2000" b="1" dirty="0" smtClean="0"/>
              <a:t>1</a:t>
            </a:r>
            <a:r>
              <a:rPr lang="zh-CN" altLang="en-US" sz="2000" b="1" dirty="0" smtClean="0"/>
              <a:t>题数学函数见</a:t>
            </a:r>
            <a:r>
              <a:rPr lang="en-US" altLang="zh-CN" sz="2000" b="1" dirty="0" smtClean="0"/>
              <a:t>p253</a:t>
            </a:r>
            <a:r>
              <a:rPr lang="zh-CN" altLang="en-US" sz="2000" b="1" dirty="0" smtClean="0"/>
              <a:t>，</a:t>
            </a:r>
            <a:r>
              <a:rPr lang="en-US" altLang="zh-CN" sz="2000" b="1" dirty="0" err="1" smtClean="0"/>
              <a:t>math.h</a:t>
            </a:r>
            <a:endParaRPr lang="zh-CN" altLang="en-US" sz="2000" b="1" dirty="0"/>
          </a:p>
        </p:txBody>
      </p:sp>
    </p:spTree>
    <p:extLst>
      <p:ext uri="{BB962C8B-B14F-4D97-AF65-F5344CB8AC3E}">
        <p14:creationId xmlns:p14="http://schemas.microsoft.com/office/powerpoint/2010/main" val="3512702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en-US" altLang="zh-CN" sz="2000" b="1" dirty="0"/>
              <a:t>c</a:t>
            </a:r>
            <a:r>
              <a:rPr lang="en-US" altLang="zh-CN" sz="2000" b="1" dirty="0" smtClean="0"/>
              <a:t>h2. p55, 2. </a:t>
            </a:r>
            <a:r>
              <a:rPr lang="zh-CN" altLang="en-US" sz="2000" b="1" dirty="0" smtClean="0"/>
              <a:t>若</a:t>
            </a:r>
            <a:r>
              <a:rPr lang="zh-CN" altLang="en-US" sz="2000" b="1" dirty="0"/>
              <a:t>有定义</a:t>
            </a:r>
            <a:r>
              <a:rPr lang="zh-CN" altLang="en-US" sz="2000" b="1" dirty="0" smtClean="0"/>
              <a:t>：</a:t>
            </a:r>
            <a:r>
              <a:rPr lang="en-US" altLang="zh-CN" sz="2000" b="1" dirty="0" err="1" smtClean="0"/>
              <a:t>int</a:t>
            </a:r>
            <a:r>
              <a:rPr lang="en-US" altLang="zh-CN" sz="2000" b="1" dirty="0" smtClean="0"/>
              <a:t> a=2,b=3; float </a:t>
            </a:r>
            <a:r>
              <a:rPr lang="en-US" altLang="zh-CN" sz="2000" b="1" dirty="0"/>
              <a:t>x=3.5,y=2.5; </a:t>
            </a:r>
          </a:p>
          <a:p>
            <a:pPr marL="0" indent="0">
              <a:lnSpc>
                <a:spcPct val="120000"/>
              </a:lnSpc>
              <a:buNone/>
            </a:pPr>
            <a:r>
              <a:rPr lang="en-US" altLang="zh-CN" sz="2000" dirty="0" smtClean="0"/>
              <a:t>     </a:t>
            </a:r>
            <a:r>
              <a:rPr lang="zh-CN" altLang="en-US" sz="2000" dirty="0" smtClean="0"/>
              <a:t>则</a:t>
            </a:r>
            <a:r>
              <a:rPr lang="zh-CN" altLang="en-US" sz="2000" dirty="0"/>
              <a:t>下列表达式的值是多少</a:t>
            </a:r>
            <a:r>
              <a:rPr lang="zh-CN" altLang="en-US" sz="2000" dirty="0" smtClean="0"/>
              <a:t>？</a:t>
            </a:r>
            <a:endParaRPr lang="en-US" altLang="zh-CN" sz="2000" dirty="0" smtClean="0"/>
          </a:p>
          <a:p>
            <a:pPr marL="0" indent="0">
              <a:lnSpc>
                <a:spcPct val="120000"/>
              </a:lnSpc>
              <a:buNone/>
            </a:pPr>
            <a:r>
              <a:rPr lang="en-US" altLang="zh-CN" sz="2000" dirty="0" smtClean="0"/>
              <a:t>     </a:t>
            </a:r>
            <a:r>
              <a:rPr lang="zh-CN" altLang="en-US" sz="2000" dirty="0" smtClean="0"/>
              <a:t>（</a:t>
            </a:r>
            <a:r>
              <a:rPr lang="en-US" altLang="zh-CN" sz="2000" dirty="0" smtClean="0"/>
              <a:t>1</a:t>
            </a:r>
            <a:r>
              <a:rPr lang="zh-CN" altLang="en-US" sz="2000" dirty="0" smtClean="0"/>
              <a:t>）</a:t>
            </a:r>
            <a:r>
              <a:rPr lang="en-US" altLang="zh-CN" sz="2000" dirty="0" smtClean="0"/>
              <a:t> (</a:t>
            </a:r>
            <a:r>
              <a:rPr lang="en-US" altLang="zh-CN" sz="2000" dirty="0"/>
              <a:t>float)(</a:t>
            </a:r>
            <a:r>
              <a:rPr lang="en-US" altLang="zh-CN" sz="2000" dirty="0" err="1"/>
              <a:t>a+b</a:t>
            </a:r>
            <a:r>
              <a:rPr lang="en-US" altLang="zh-CN" sz="2000" dirty="0"/>
              <a:t>)/2+(</a:t>
            </a:r>
            <a:r>
              <a:rPr lang="en-US" altLang="zh-CN" sz="2000" dirty="0" err="1"/>
              <a:t>int</a:t>
            </a:r>
            <a:r>
              <a:rPr lang="en-US" altLang="zh-CN" sz="2000" dirty="0"/>
              <a:t>)x%(</a:t>
            </a:r>
            <a:r>
              <a:rPr lang="en-US" altLang="zh-CN" sz="2000" dirty="0" err="1" smtClean="0"/>
              <a:t>int</a:t>
            </a:r>
            <a:r>
              <a:rPr lang="en-US" altLang="zh-CN" sz="2000" dirty="0" smtClean="0"/>
              <a:t>)y</a:t>
            </a:r>
          </a:p>
          <a:p>
            <a:pPr marL="0" indent="0">
              <a:lnSpc>
                <a:spcPct val="120000"/>
              </a:lnSpc>
              <a:buNone/>
            </a:pPr>
            <a:r>
              <a:rPr lang="en-US" altLang="zh-CN" sz="2000" dirty="0" smtClean="0"/>
              <a:t>      </a:t>
            </a:r>
            <a:r>
              <a:rPr lang="zh-CN" altLang="en-US" sz="2000" dirty="0" smtClean="0"/>
              <a:t>（</a:t>
            </a:r>
            <a:r>
              <a:rPr lang="en-US" altLang="zh-CN" sz="2000" dirty="0" smtClean="0"/>
              <a:t>2</a:t>
            </a:r>
            <a:r>
              <a:rPr lang="zh-CN" altLang="en-US" sz="2000" dirty="0" smtClean="0"/>
              <a:t>）</a:t>
            </a:r>
            <a:r>
              <a:rPr lang="en-US" altLang="zh-CN" sz="2000" dirty="0" smtClean="0"/>
              <a:t>(</a:t>
            </a:r>
            <a:r>
              <a:rPr lang="en-US" altLang="zh-CN" sz="2000" dirty="0" err="1" smtClean="0"/>
              <a:t>a+b</a:t>
            </a:r>
            <a:r>
              <a:rPr lang="en-US" altLang="zh-CN" sz="2000" dirty="0"/>
              <a:t>)%2+(</a:t>
            </a:r>
            <a:r>
              <a:rPr lang="en-US" altLang="zh-CN" sz="2000" dirty="0" err="1"/>
              <a:t>int</a:t>
            </a:r>
            <a:r>
              <a:rPr lang="en-US" altLang="zh-CN" sz="2000" dirty="0"/>
              <a:t>)y/(</a:t>
            </a:r>
            <a:r>
              <a:rPr lang="en-US" altLang="zh-CN" sz="2000" dirty="0" err="1" smtClean="0"/>
              <a:t>int</a:t>
            </a:r>
            <a:r>
              <a:rPr lang="en-US" altLang="zh-CN" sz="2000" dirty="0" smtClean="0"/>
              <a:t>)x</a:t>
            </a:r>
          </a:p>
          <a:p>
            <a:pPr marL="0" indent="0">
              <a:lnSpc>
                <a:spcPct val="120000"/>
              </a:lnSpc>
              <a:buNone/>
            </a:pPr>
            <a:r>
              <a:rPr lang="en-US" altLang="zh-CN" sz="2000" dirty="0" smtClean="0"/>
              <a:t>      </a:t>
            </a:r>
            <a:r>
              <a:rPr lang="zh-CN" altLang="en-US" sz="2000" dirty="0" smtClean="0"/>
              <a:t>（</a:t>
            </a:r>
            <a:r>
              <a:rPr lang="en-US" altLang="zh-CN" sz="2000" dirty="0" smtClean="0"/>
              <a:t>3</a:t>
            </a:r>
            <a:r>
              <a:rPr lang="zh-CN" altLang="en-US" sz="2000" dirty="0" smtClean="0"/>
              <a:t>）</a:t>
            </a:r>
            <a:r>
              <a:rPr lang="en-US" altLang="zh-CN" sz="2000" dirty="0" smtClean="0"/>
              <a:t>a</a:t>
            </a:r>
            <a:r>
              <a:rPr lang="en-US" altLang="zh-CN" sz="2000" dirty="0"/>
              <a:t>=(2*a*b)%(b%2</a:t>
            </a:r>
            <a:r>
              <a:rPr lang="en-US" altLang="zh-CN" sz="2000" dirty="0" smtClean="0"/>
              <a:t>)</a:t>
            </a:r>
          </a:p>
          <a:p>
            <a:pPr marL="0" indent="0">
              <a:lnSpc>
                <a:spcPct val="120000"/>
              </a:lnSpc>
              <a:buNone/>
            </a:pPr>
            <a:r>
              <a:rPr lang="zh-CN" altLang="en-US" sz="2000" dirty="0" smtClean="0">
                <a:solidFill>
                  <a:srgbClr val="FF0000"/>
                </a:solidFill>
              </a:rPr>
              <a:t>提示：</a:t>
            </a:r>
            <a:r>
              <a:rPr lang="zh-CN" altLang="en-US" sz="2000" dirty="0">
                <a:solidFill>
                  <a:srgbClr val="FF0000"/>
                </a:solidFill>
              </a:rPr>
              <a:t>使用</a:t>
            </a:r>
            <a:r>
              <a:rPr lang="en-US" altLang="zh-CN" sz="2000" dirty="0" err="1" smtClean="0">
                <a:solidFill>
                  <a:srgbClr val="FF0000"/>
                </a:solidFill>
              </a:rPr>
              <a:t>printf</a:t>
            </a:r>
            <a:r>
              <a:rPr lang="en-US" altLang="zh-CN" sz="2000" dirty="0" smtClean="0">
                <a:solidFill>
                  <a:srgbClr val="FF0000"/>
                </a:solidFill>
              </a:rPr>
              <a:t>()</a:t>
            </a:r>
            <a:r>
              <a:rPr lang="zh-CN" altLang="en-US" sz="2000" dirty="0" smtClean="0">
                <a:solidFill>
                  <a:srgbClr val="FF0000"/>
                </a:solidFill>
              </a:rPr>
              <a:t>的</a:t>
            </a:r>
            <a:r>
              <a:rPr lang="en-US" altLang="zh-CN" sz="2000" dirty="0" smtClean="0">
                <a:solidFill>
                  <a:srgbClr val="FF0000"/>
                </a:solidFill>
              </a:rPr>
              <a:t>”%</a:t>
            </a:r>
            <a:r>
              <a:rPr lang="en-US" altLang="zh-CN" sz="2000" dirty="0" err="1" smtClean="0">
                <a:solidFill>
                  <a:srgbClr val="FF0000"/>
                </a:solidFill>
              </a:rPr>
              <a:t>d”,”%f</a:t>
            </a:r>
            <a:r>
              <a:rPr lang="en-US" altLang="zh-CN" sz="2000" dirty="0" smtClean="0">
                <a:solidFill>
                  <a:srgbClr val="FF0000"/>
                </a:solidFill>
              </a:rPr>
              <a:t>”</a:t>
            </a:r>
            <a:r>
              <a:rPr lang="zh-CN" altLang="en-US" sz="2000" dirty="0" smtClean="0">
                <a:solidFill>
                  <a:srgbClr val="FF0000"/>
                </a:solidFill>
              </a:rPr>
              <a:t>打印相应表达式的值。注意整数相除的结果。</a:t>
            </a:r>
            <a:endParaRPr lang="en-US" altLang="zh-CN" sz="2000" dirty="0" smtClean="0">
              <a:solidFill>
                <a:srgbClr val="FF0000"/>
              </a:solidFill>
            </a:endParaRPr>
          </a:p>
          <a:p>
            <a:pPr marL="0" indent="0">
              <a:lnSpc>
                <a:spcPct val="120000"/>
              </a:lnSpc>
              <a:buNone/>
            </a:pPr>
            <a:r>
              <a:rPr lang="zh-CN" altLang="en-US" sz="2000" dirty="0" smtClean="0">
                <a:solidFill>
                  <a:srgbClr val="FF0000"/>
                </a:solidFill>
              </a:rPr>
              <a:t>（</a:t>
            </a:r>
            <a:r>
              <a:rPr lang="en-US" altLang="zh-CN" sz="2000" dirty="0" smtClean="0">
                <a:solidFill>
                  <a:srgbClr val="FF0000"/>
                </a:solidFill>
              </a:rPr>
              <a:t>1</a:t>
            </a:r>
            <a:r>
              <a:rPr lang="zh-CN" altLang="en-US" sz="2000" dirty="0" smtClean="0">
                <a:solidFill>
                  <a:srgbClr val="FF0000"/>
                </a:solidFill>
              </a:rPr>
              <a:t>）</a:t>
            </a:r>
            <a:r>
              <a:rPr lang="en-US" altLang="zh-CN" sz="2000" dirty="0" err="1" smtClean="0">
                <a:solidFill>
                  <a:srgbClr val="FF0000"/>
                </a:solidFill>
              </a:rPr>
              <a:t>printf</a:t>
            </a:r>
            <a:r>
              <a:rPr lang="en-US" altLang="zh-CN" sz="2000" dirty="0" smtClean="0">
                <a:solidFill>
                  <a:srgbClr val="FF0000"/>
                </a:solidFill>
              </a:rPr>
              <a:t>(”%f\n”,</a:t>
            </a:r>
            <a:r>
              <a:rPr lang="zh-CN" altLang="en-US" sz="2000" dirty="0" smtClean="0">
                <a:solidFill>
                  <a:srgbClr val="FF0000"/>
                </a:solidFill>
              </a:rPr>
              <a:t>表达式</a:t>
            </a:r>
            <a:r>
              <a:rPr lang="en-US" altLang="zh-CN" sz="2000" dirty="0" smtClean="0">
                <a:solidFill>
                  <a:srgbClr val="FF0000"/>
                </a:solidFill>
              </a:rPr>
              <a:t>);</a:t>
            </a:r>
          </a:p>
          <a:p>
            <a:pPr marL="0" indent="0">
              <a:lnSpc>
                <a:spcPct val="120000"/>
              </a:lnSpc>
              <a:buNone/>
            </a:pPr>
            <a:r>
              <a:rPr lang="en-US" altLang="zh-CN" sz="2000" dirty="0" smtClean="0">
                <a:solidFill>
                  <a:srgbClr val="FF0000"/>
                </a:solidFill>
              </a:rPr>
              <a:t> </a:t>
            </a:r>
            <a:r>
              <a:rPr lang="zh-CN" altLang="en-US" sz="2000" dirty="0" smtClean="0">
                <a:solidFill>
                  <a:srgbClr val="FF0000"/>
                </a:solidFill>
              </a:rPr>
              <a:t>（</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3</a:t>
            </a:r>
            <a:r>
              <a:rPr lang="zh-CN" altLang="en-US" sz="2000" dirty="0" smtClean="0">
                <a:solidFill>
                  <a:srgbClr val="FF0000"/>
                </a:solidFill>
              </a:rPr>
              <a:t>）</a:t>
            </a:r>
            <a:r>
              <a:rPr lang="en-US" altLang="zh-CN" sz="2000" dirty="0" smtClean="0">
                <a:solidFill>
                  <a:srgbClr val="FF0000"/>
                </a:solidFill>
              </a:rPr>
              <a:t> </a:t>
            </a:r>
            <a:r>
              <a:rPr lang="en-US" altLang="zh-CN" sz="2000" dirty="0" err="1">
                <a:solidFill>
                  <a:srgbClr val="FF0000"/>
                </a:solidFill>
              </a:rPr>
              <a:t>printf</a:t>
            </a:r>
            <a:r>
              <a:rPr lang="en-US" altLang="zh-CN" sz="2000" dirty="0" smtClean="0">
                <a:solidFill>
                  <a:srgbClr val="FF0000"/>
                </a:solidFill>
              </a:rPr>
              <a:t>(”%d\n”,</a:t>
            </a:r>
            <a:r>
              <a:rPr lang="zh-CN" altLang="en-US" sz="2000" dirty="0">
                <a:solidFill>
                  <a:srgbClr val="FF0000"/>
                </a:solidFill>
              </a:rPr>
              <a:t>表达式</a:t>
            </a:r>
            <a:r>
              <a:rPr lang="en-US" altLang="zh-CN" sz="2000" dirty="0">
                <a:solidFill>
                  <a:srgbClr val="FF0000"/>
                </a:solidFill>
              </a:rPr>
              <a:t>);</a:t>
            </a:r>
          </a:p>
          <a:p>
            <a:pPr marL="0" indent="0">
              <a:lnSpc>
                <a:spcPct val="120000"/>
              </a:lnSpc>
              <a:buNone/>
            </a:pPr>
            <a:r>
              <a:rPr lang="en-US" altLang="zh-CN" sz="2000" dirty="0" err="1" smtClean="0"/>
              <a:t>int</a:t>
            </a:r>
            <a:r>
              <a:rPr lang="en-US" altLang="zh-CN" sz="2000" dirty="0" smtClean="0"/>
              <a:t> a ;</a:t>
            </a:r>
          </a:p>
          <a:p>
            <a:pPr marL="0" indent="0">
              <a:lnSpc>
                <a:spcPct val="120000"/>
              </a:lnSpc>
              <a:buNone/>
            </a:pPr>
            <a:r>
              <a:rPr lang="en-US" altLang="zh-CN" sz="2000" dirty="0" smtClean="0"/>
              <a:t>a = 1/2;</a:t>
            </a:r>
          </a:p>
          <a:p>
            <a:pPr marL="0" indent="0">
              <a:lnSpc>
                <a:spcPct val="120000"/>
              </a:lnSpc>
              <a:buNone/>
            </a:pPr>
            <a:r>
              <a:rPr lang="en-US" altLang="zh-CN" sz="2000" dirty="0" err="1" smtClean="0"/>
              <a:t>printf</a:t>
            </a:r>
            <a:r>
              <a:rPr lang="en-US" altLang="zh-CN" sz="2000" dirty="0" smtClean="0"/>
              <a:t>(“%d\</a:t>
            </a:r>
            <a:r>
              <a:rPr lang="en-US" altLang="zh-CN" sz="2000" dirty="0" err="1" smtClean="0"/>
              <a:t>n”,a</a:t>
            </a:r>
            <a:r>
              <a:rPr lang="en-US" altLang="zh-CN" sz="2000" dirty="0" smtClean="0"/>
              <a:t>);  // a = 0 </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次上机练习答案</a:t>
            </a:r>
            <a:r>
              <a:rPr lang="en-US" altLang="zh-CN" dirty="0" smtClean="0"/>
              <a:t>ch2</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a:t>
            </a:r>
            <a:r>
              <a:rPr lang="en-US" altLang="zh-CN" sz="2000" b="1" dirty="0"/>
              <a:t>, 3.</a:t>
            </a:r>
            <a:r>
              <a:rPr lang="zh-CN" altLang="en-US" sz="2000" b="1" dirty="0"/>
              <a:t>假设</a:t>
            </a:r>
            <a:r>
              <a:rPr lang="en-US" altLang="zh-CN" sz="2000" b="1" dirty="0"/>
              <a:t>m</a:t>
            </a:r>
            <a:r>
              <a:rPr lang="zh-CN" altLang="en-US" sz="2000" b="1" dirty="0"/>
              <a:t>是一个已知</a:t>
            </a:r>
            <a:r>
              <a:rPr lang="en-US" altLang="zh-CN" sz="2000" b="1" dirty="0"/>
              <a:t>3</a:t>
            </a:r>
            <a:r>
              <a:rPr lang="zh-CN" altLang="en-US" sz="2000" b="1" dirty="0"/>
              <a:t>位数，从左到右用</a:t>
            </a:r>
            <a:r>
              <a:rPr lang="en-US" altLang="zh-CN" sz="2000" b="1" dirty="0" err="1"/>
              <a:t>a,b,c</a:t>
            </a:r>
            <a:r>
              <a:rPr lang="zh-CN" altLang="en-US" sz="2000" b="1" dirty="0"/>
              <a:t>表示各位数字，则由数</a:t>
            </a:r>
            <a:r>
              <a:rPr lang="en-US" altLang="zh-CN" sz="2000" b="1" dirty="0" err="1"/>
              <a:t>abc</a:t>
            </a:r>
            <a:r>
              <a:rPr lang="zh-CN" altLang="en-US" sz="2000" b="1" dirty="0"/>
              <a:t>如何求数</a:t>
            </a:r>
            <a:r>
              <a:rPr lang="en-US" altLang="zh-CN" sz="2000" b="1" dirty="0" err="1"/>
              <a:t>bac</a:t>
            </a:r>
            <a:r>
              <a:rPr lang="zh-CN" altLang="en-US" sz="2000" b="1" dirty="0"/>
              <a:t>，写出表达式</a:t>
            </a:r>
            <a:r>
              <a:rPr lang="zh-CN" altLang="en-US" sz="2000" b="1" dirty="0" smtClean="0"/>
              <a:t>。</a:t>
            </a:r>
            <a:r>
              <a:rPr lang="en-US" altLang="zh-CN" sz="2000" b="1" dirty="0" smtClean="0"/>
              <a:t>[</a:t>
            </a:r>
            <a:r>
              <a:rPr lang="zh-CN" altLang="en-US" sz="2000" b="1" dirty="0" smtClean="0"/>
              <a:t>输入</a:t>
            </a:r>
            <a:r>
              <a:rPr lang="en-US" altLang="zh-CN" sz="2000" b="1" dirty="0" smtClean="0"/>
              <a:t>m</a:t>
            </a:r>
            <a:r>
              <a:rPr lang="zh-CN" altLang="en-US" sz="2000" b="1" dirty="0" smtClean="0"/>
              <a:t>，输出</a:t>
            </a:r>
            <a:r>
              <a:rPr lang="en-US" altLang="zh-CN" sz="2000" b="1" dirty="0" err="1" smtClean="0"/>
              <a:t>bac</a:t>
            </a:r>
            <a:r>
              <a:rPr lang="en-US" altLang="zh-CN" sz="2000" b="1" dirty="0" smtClean="0"/>
              <a:t>]</a:t>
            </a:r>
          </a:p>
          <a:p>
            <a:pPr>
              <a:lnSpc>
                <a:spcPct val="120000"/>
              </a:lnSpc>
            </a:pPr>
            <a:endParaRPr lang="en-US" altLang="zh-CN" sz="2000" b="1" dirty="0" smtClean="0"/>
          </a:p>
          <a:p>
            <a:pPr marL="0" indent="0">
              <a:lnSpc>
                <a:spcPct val="120000"/>
              </a:lnSpc>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t>
            </a:r>
            <a:r>
              <a:rPr lang="en-US" altLang="zh-CN" sz="2000" b="1" dirty="0" err="1" smtClean="0">
                <a:solidFill>
                  <a:srgbClr val="FF0000"/>
                </a:solidFill>
              </a:rPr>
              <a:t>m,a,b,c,bac</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err="1" smtClean="0">
                <a:solidFill>
                  <a:srgbClr val="FF0000"/>
                </a:solidFill>
              </a:rPr>
              <a:t>d</a:t>
            </a:r>
            <a:r>
              <a:rPr lang="en-US" altLang="zh-CN" sz="2000" b="1" smtClean="0">
                <a:solidFill>
                  <a:srgbClr val="FF0000"/>
                </a:solidFill>
              </a:rPr>
              <a:t>”,&amp;m</a:t>
            </a:r>
            <a:r>
              <a:rPr lang="en-US" altLang="zh-CN" sz="2000" b="1" dirty="0" smtClean="0">
                <a:solidFill>
                  <a:srgbClr val="FF0000"/>
                </a:solidFill>
              </a:rPr>
              <a:t>);   // </a:t>
            </a:r>
            <a:r>
              <a:rPr lang="zh-CN" altLang="en-US" sz="2000" b="1" dirty="0" smtClean="0">
                <a:solidFill>
                  <a:srgbClr val="FF0000"/>
                </a:solidFill>
              </a:rPr>
              <a:t>注意格式</a:t>
            </a:r>
            <a:endParaRPr lang="en-US" altLang="zh-CN" sz="2000" b="1" dirty="0">
              <a:solidFill>
                <a:srgbClr val="FF0000"/>
              </a:solidFill>
            </a:endParaRPr>
          </a:p>
          <a:p>
            <a:pPr marL="0" indent="0">
              <a:lnSpc>
                <a:spcPct val="120000"/>
              </a:lnSpc>
              <a:buNone/>
            </a:pPr>
            <a:r>
              <a:rPr lang="zh-CN" altLang="en-US" sz="2000" b="1" dirty="0" smtClean="0">
                <a:solidFill>
                  <a:srgbClr val="FF0000"/>
                </a:solidFill>
              </a:rPr>
              <a:t>         由</a:t>
            </a:r>
            <a:r>
              <a:rPr lang="zh-CN" altLang="en-US" sz="2000" b="1" dirty="0">
                <a:solidFill>
                  <a:srgbClr val="FF0000"/>
                </a:solidFill>
              </a:rPr>
              <a:t>数</a:t>
            </a:r>
            <a:r>
              <a:rPr lang="en-US" altLang="zh-CN" sz="2000" b="1" dirty="0" err="1">
                <a:solidFill>
                  <a:srgbClr val="FF0000"/>
                </a:solidFill>
              </a:rPr>
              <a:t>abc</a:t>
            </a:r>
            <a:r>
              <a:rPr lang="en-US" altLang="zh-CN" sz="2000" b="1" dirty="0">
                <a:solidFill>
                  <a:srgbClr val="FF0000"/>
                </a:solidFill>
              </a:rPr>
              <a:t>(</a:t>
            </a:r>
            <a:r>
              <a:rPr lang="zh-CN" altLang="en-US" sz="2000" b="1" dirty="0">
                <a:solidFill>
                  <a:srgbClr val="FF0000"/>
                </a:solidFill>
              </a:rPr>
              <a:t>用</a:t>
            </a:r>
            <a:r>
              <a:rPr lang="en-US" altLang="zh-CN" sz="2000" b="1" dirty="0">
                <a:solidFill>
                  <a:srgbClr val="FF0000"/>
                </a:solidFill>
              </a:rPr>
              <a:t>m</a:t>
            </a:r>
            <a:r>
              <a:rPr lang="zh-CN" altLang="en-US" sz="2000" b="1" dirty="0">
                <a:solidFill>
                  <a:srgbClr val="FF0000"/>
                </a:solidFill>
              </a:rPr>
              <a:t>表示</a:t>
            </a:r>
            <a:r>
              <a:rPr lang="en-US" altLang="zh-CN" sz="2000" b="1" dirty="0">
                <a:solidFill>
                  <a:srgbClr val="FF0000"/>
                </a:solidFill>
              </a:rPr>
              <a:t>)</a:t>
            </a:r>
            <a:r>
              <a:rPr lang="zh-CN" altLang="en-US" sz="2000" b="1" dirty="0">
                <a:solidFill>
                  <a:srgbClr val="FF0000"/>
                </a:solidFill>
              </a:rPr>
              <a:t>，求出</a:t>
            </a:r>
            <a:r>
              <a:rPr lang="en-US" altLang="zh-CN" sz="2000" b="1" dirty="0">
                <a:solidFill>
                  <a:srgbClr val="FF0000"/>
                </a:solidFill>
              </a:rPr>
              <a:t>: a=m/100,b=m/10%10,c=m%10</a:t>
            </a:r>
            <a:r>
              <a:rPr lang="zh-CN" altLang="en-US" sz="2000" b="1" dirty="0">
                <a:solidFill>
                  <a:srgbClr val="FF0000"/>
                </a:solidFill>
              </a:rPr>
              <a:t>。</a:t>
            </a:r>
          </a:p>
          <a:p>
            <a:pPr marL="0" indent="0">
              <a:lnSpc>
                <a:spcPct val="120000"/>
              </a:lnSpc>
              <a:buNone/>
            </a:pPr>
            <a:r>
              <a:rPr lang="zh-CN" altLang="en-US" sz="2000" b="1" dirty="0">
                <a:solidFill>
                  <a:srgbClr val="FF0000"/>
                </a:solidFill>
              </a:rPr>
              <a:t>  </a:t>
            </a:r>
            <a:r>
              <a:rPr lang="zh-CN" altLang="en-US" sz="2000" b="1" dirty="0" smtClean="0">
                <a:solidFill>
                  <a:srgbClr val="FF0000"/>
                </a:solidFill>
              </a:rPr>
              <a:t>       表达式</a:t>
            </a:r>
            <a:r>
              <a:rPr lang="zh-CN" altLang="en-US" sz="2000" b="1" dirty="0">
                <a:solidFill>
                  <a:srgbClr val="FF0000"/>
                </a:solidFill>
              </a:rPr>
              <a:t>：</a:t>
            </a:r>
            <a:r>
              <a:rPr lang="en-US" altLang="zh-CN" sz="2000" b="1" dirty="0" err="1">
                <a:solidFill>
                  <a:srgbClr val="FF0000"/>
                </a:solidFill>
              </a:rPr>
              <a:t>bac</a:t>
            </a:r>
            <a:r>
              <a:rPr lang="en-US" altLang="zh-CN" sz="2000" b="1" dirty="0">
                <a:solidFill>
                  <a:srgbClr val="FF0000"/>
                </a:solidFill>
              </a:rPr>
              <a:t> = b*100 + a*10 + c; </a:t>
            </a:r>
            <a:endParaRPr lang="en-US" altLang="zh-CN" sz="2000" b="1" dirty="0" smtClean="0">
              <a:solidFill>
                <a:srgbClr val="FF0000"/>
              </a:solidFill>
            </a:endParaRP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printf</a:t>
            </a:r>
            <a:r>
              <a:rPr lang="en-US" altLang="zh-CN" sz="2000" b="1" dirty="0" smtClean="0">
                <a:solidFill>
                  <a:srgbClr val="FF0000"/>
                </a:solidFill>
              </a:rPr>
              <a:t>(“%d\n”,</a:t>
            </a:r>
            <a:r>
              <a:rPr lang="en-US" altLang="zh-CN" sz="2000" b="1" dirty="0" err="1" smtClean="0">
                <a:solidFill>
                  <a:srgbClr val="FF0000"/>
                </a:solidFill>
              </a:rPr>
              <a:t>bac</a:t>
            </a:r>
            <a:r>
              <a:rPr lang="en-US" altLang="zh-CN" sz="2000" b="1" dirty="0" smtClean="0">
                <a:solidFill>
                  <a:srgbClr val="FF0000"/>
                </a:solidFill>
              </a:rPr>
              <a:t>);</a:t>
            </a: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a:lnSpc>
                <a:spcPct val="120000"/>
              </a:lnSpc>
            </a:pPr>
            <a:r>
              <a:rPr lang="en-US" altLang="zh-CN" sz="2000" b="1" dirty="0" smtClean="0"/>
              <a:t>ch2,p55,5</a:t>
            </a:r>
            <a:r>
              <a:rPr lang="en-US" altLang="zh-CN" sz="2000" b="1" dirty="0"/>
              <a:t>.</a:t>
            </a:r>
            <a:r>
              <a:rPr lang="zh-CN" altLang="en-US" sz="2000" b="1" dirty="0"/>
              <a:t>写出一个表达式，如果变量</a:t>
            </a:r>
            <a:r>
              <a:rPr lang="en-US" altLang="zh-CN" sz="2000" b="1" dirty="0"/>
              <a:t>C</a:t>
            </a:r>
            <a:r>
              <a:rPr lang="zh-CN" altLang="en-US" sz="2000" b="1" dirty="0"/>
              <a:t>是大写字母，则将</a:t>
            </a:r>
            <a:r>
              <a:rPr lang="en-US" altLang="zh-CN" sz="2000" b="1" dirty="0"/>
              <a:t>C</a:t>
            </a:r>
            <a:r>
              <a:rPr lang="zh-CN" altLang="en-US" sz="2000" b="1" dirty="0"/>
              <a:t>转换为小写字母，否则</a:t>
            </a:r>
            <a:r>
              <a:rPr lang="en-US" altLang="zh-CN" sz="2000" b="1" dirty="0"/>
              <a:t>C</a:t>
            </a:r>
            <a:r>
              <a:rPr lang="zh-CN" altLang="en-US" sz="2000" b="1" dirty="0"/>
              <a:t>的值不变</a:t>
            </a:r>
            <a:r>
              <a:rPr lang="zh-CN" altLang="en-US" sz="2000" b="1" dirty="0" smtClean="0"/>
              <a:t>。</a:t>
            </a:r>
            <a:r>
              <a:rPr lang="en-US" altLang="zh-CN" sz="2000" b="1" dirty="0" smtClean="0"/>
              <a:t>[%c</a:t>
            </a:r>
            <a:r>
              <a:rPr lang="zh-CN" altLang="en-US" sz="2000" b="1" dirty="0" smtClean="0"/>
              <a:t>输入</a:t>
            </a:r>
            <a:r>
              <a:rPr lang="en-US" altLang="zh-CN" sz="2000" b="1" dirty="0" smtClean="0"/>
              <a:t>C</a:t>
            </a:r>
            <a:r>
              <a:rPr lang="zh-CN" altLang="en-US" sz="2000" b="1" dirty="0" smtClean="0"/>
              <a:t>，输出结果</a:t>
            </a:r>
            <a:r>
              <a:rPr lang="en-US" altLang="zh-CN" sz="2000" b="1" dirty="0" smtClean="0"/>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char C;</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en-US" altLang="zh-CN" sz="2000" b="1" dirty="0" err="1" smtClean="0">
                <a:solidFill>
                  <a:srgbClr val="FF0000"/>
                </a:solidFill>
              </a:rPr>
              <a:t>scanf</a:t>
            </a:r>
            <a:r>
              <a:rPr lang="en-US" altLang="zh-CN" sz="2000" b="1" dirty="0" smtClean="0">
                <a:solidFill>
                  <a:srgbClr val="FF0000"/>
                </a:solidFill>
              </a:rPr>
              <a:t>(“%</a:t>
            </a:r>
            <a:r>
              <a:rPr lang="en-US" altLang="zh-CN" sz="2000" b="1" dirty="0" err="1" smtClean="0">
                <a:solidFill>
                  <a:srgbClr val="FF0000"/>
                </a:solidFill>
              </a:rPr>
              <a:t>c”,&amp;C</a:t>
            </a:r>
            <a:r>
              <a:rPr lang="en-US" altLang="zh-CN" sz="2000" b="1" dirty="0" smtClean="0">
                <a:solidFill>
                  <a:srgbClr val="FF0000"/>
                </a:solidFill>
              </a:rPr>
              <a:t>);  // </a:t>
            </a:r>
            <a:r>
              <a:rPr lang="zh-CN" altLang="en-US" sz="2000" b="1" dirty="0" smtClean="0">
                <a:solidFill>
                  <a:srgbClr val="FF0000"/>
                </a:solidFill>
              </a:rPr>
              <a:t>或者</a:t>
            </a:r>
            <a:r>
              <a:rPr lang="en-US" altLang="zh-CN" sz="2000" b="1" dirty="0" smtClean="0">
                <a:solidFill>
                  <a:srgbClr val="FF0000"/>
                </a:solidFill>
              </a:rPr>
              <a:t>C=</a:t>
            </a:r>
            <a:r>
              <a:rPr lang="en-US" altLang="zh-CN" sz="2000" b="1" dirty="0" err="1" smtClean="0">
                <a:solidFill>
                  <a:srgbClr val="FF0000"/>
                </a:solidFill>
              </a:rPr>
              <a:t>getche</a:t>
            </a:r>
            <a:r>
              <a:rPr lang="en-US" altLang="zh-CN" sz="2000" b="1" dirty="0" smtClean="0">
                <a:solidFill>
                  <a:srgbClr val="FF0000"/>
                </a:solidFill>
              </a:rPr>
              <a:t>();</a:t>
            </a:r>
          </a:p>
          <a:p>
            <a:pPr marL="0" indent="0">
              <a:lnSpc>
                <a:spcPct val="120000"/>
              </a:lnSpc>
              <a:buNone/>
            </a:pPr>
            <a:r>
              <a:rPr lang="en-US" altLang="zh-CN" sz="2000" b="1" dirty="0">
                <a:solidFill>
                  <a:srgbClr val="FF0000"/>
                </a:solidFill>
              </a:rPr>
              <a:t> </a:t>
            </a:r>
            <a:r>
              <a:rPr lang="en-US" altLang="zh-CN" sz="2000" b="1" dirty="0" smtClean="0">
                <a:solidFill>
                  <a:srgbClr val="FF0000"/>
                </a:solidFill>
              </a:rPr>
              <a:t>     </a:t>
            </a:r>
            <a:r>
              <a:rPr lang="nl-NL" altLang="zh-CN" sz="2000" b="1" dirty="0">
                <a:solidFill>
                  <a:srgbClr val="FF0000"/>
                </a:solidFill>
              </a:rPr>
              <a:t>C = 'A'&lt;=C &amp;&amp; C&lt;='Z'?</a:t>
            </a:r>
            <a:r>
              <a:rPr lang="nl-NL" altLang="zh-CN" sz="2000" b="1" dirty="0" smtClean="0">
                <a:solidFill>
                  <a:srgbClr val="FF0000"/>
                </a:solidFill>
              </a:rPr>
              <a:t>C+32:C;</a:t>
            </a:r>
          </a:p>
          <a:p>
            <a:pPr marL="0" indent="0">
              <a:lnSpc>
                <a:spcPct val="120000"/>
              </a:lnSpc>
              <a:buNone/>
            </a:pPr>
            <a:r>
              <a:rPr lang="nl-NL" altLang="zh-CN" sz="2000" b="1" dirty="0">
                <a:solidFill>
                  <a:srgbClr val="FF0000"/>
                </a:solidFill>
              </a:rPr>
              <a:t> </a:t>
            </a:r>
            <a:r>
              <a:rPr lang="nl-NL" altLang="zh-CN" sz="2000" b="1" dirty="0" smtClean="0">
                <a:solidFill>
                  <a:srgbClr val="FF0000"/>
                </a:solidFill>
              </a:rPr>
              <a:t>     printf(“%c\n”,C); </a:t>
            </a:r>
            <a:endParaRPr lang="en-US" altLang="zh-CN" sz="2000" b="1" dirty="0" smtClean="0">
              <a:solidFill>
                <a:srgbClr val="FF0000"/>
              </a:solidFill>
            </a:endParaRPr>
          </a:p>
        </p:txBody>
      </p:sp>
    </p:spTree>
    <p:extLst>
      <p:ext uri="{BB962C8B-B14F-4D97-AF65-F5344CB8AC3E}">
        <p14:creationId xmlns:p14="http://schemas.microsoft.com/office/powerpoint/2010/main" val="2651650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1</a:t>
            </a:r>
            <a:r>
              <a:rPr lang="zh-CN" altLang="en-US" dirty="0" smtClean="0"/>
              <a:t>次上机答案</a:t>
            </a:r>
            <a:r>
              <a:rPr lang="en-US" altLang="zh-CN" dirty="0" smtClean="0"/>
              <a:t>ch2</a:t>
            </a:r>
            <a:r>
              <a:rPr lang="zh-CN" altLang="en-US" dirty="0" smtClean="0"/>
              <a:t>（</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251520" y="1600200"/>
            <a:ext cx="8435280" cy="5069160"/>
          </a:xfrm>
        </p:spPr>
        <p:txBody>
          <a:bodyPr>
            <a:noAutofit/>
          </a:bodyPr>
          <a:lstStyle/>
          <a:p>
            <a:pPr marL="0" indent="0">
              <a:lnSpc>
                <a:spcPct val="120000"/>
              </a:lnSpc>
              <a:buNone/>
            </a:pPr>
            <a:r>
              <a:rPr lang="zh-CN" altLang="en-US" sz="2000" b="1" dirty="0" smtClean="0"/>
              <a:t>选做，</a:t>
            </a:r>
            <a:r>
              <a:rPr lang="en-US" altLang="zh-CN" sz="2000" b="1" dirty="0" smtClean="0"/>
              <a:t>ch2,p55, 1. </a:t>
            </a:r>
            <a:r>
              <a:rPr lang="zh-CN" altLang="en-US" sz="2000" b="1" dirty="0" smtClean="0"/>
              <a:t>数学函数见</a:t>
            </a:r>
            <a:r>
              <a:rPr lang="en-US" altLang="zh-CN" sz="2000" b="1" dirty="0" smtClean="0"/>
              <a:t>p253</a:t>
            </a:r>
            <a:r>
              <a:rPr lang="zh-CN" altLang="en-US" sz="2000" b="1" dirty="0" smtClean="0"/>
              <a:t>，</a:t>
            </a:r>
            <a:r>
              <a:rPr lang="en-US" altLang="zh-CN" sz="2000" b="1" dirty="0" err="1" smtClean="0"/>
              <a:t>math.h</a:t>
            </a:r>
            <a:r>
              <a:rPr lang="zh-CN" altLang="en-US" sz="2000" b="1" dirty="0" smtClean="0"/>
              <a:t>；</a:t>
            </a:r>
            <a:r>
              <a:rPr lang="en-US" altLang="zh-CN" sz="2000" b="1" dirty="0" smtClean="0"/>
              <a:t>【</a:t>
            </a:r>
            <a:r>
              <a:rPr lang="zh-CN" altLang="en-US" sz="2000" b="1" dirty="0" smtClean="0"/>
              <a:t>以下比第</a:t>
            </a:r>
            <a:r>
              <a:rPr lang="en-US" altLang="zh-CN" sz="2000" b="1" dirty="0" smtClean="0"/>
              <a:t>1</a:t>
            </a:r>
            <a:r>
              <a:rPr lang="zh-CN" altLang="en-US" sz="2000" b="1" dirty="0" smtClean="0"/>
              <a:t>题多</a:t>
            </a:r>
            <a:r>
              <a:rPr lang="en-US" altLang="zh-CN" sz="2000" b="1" dirty="0" smtClean="0"/>
              <a:t>】</a:t>
            </a:r>
          </a:p>
          <a:p>
            <a:pPr marL="0" indent="0">
              <a:lnSpc>
                <a:spcPct val="120000"/>
              </a:lnSpc>
              <a:buNone/>
            </a:pPr>
            <a:r>
              <a:rPr lang="es-ES" altLang="zh-CN" sz="2000" b="1" dirty="0" smtClean="0"/>
              <a:t>     float </a:t>
            </a:r>
            <a:r>
              <a:rPr lang="es-ES" altLang="zh-CN" sz="2000" b="1" dirty="0"/>
              <a:t>a,b,c,d,e,x,y</a:t>
            </a:r>
            <a:r>
              <a:rPr lang="es-ES" altLang="zh-CN" sz="2000" b="1" dirty="0" smtClean="0"/>
              <a:t>; </a:t>
            </a:r>
            <a:endParaRPr lang="es-ES" altLang="zh-CN" sz="2000" b="1" dirty="0"/>
          </a:p>
          <a:p>
            <a:pPr marL="0" indent="0">
              <a:lnSpc>
                <a:spcPct val="120000"/>
              </a:lnSpc>
              <a:buNone/>
            </a:pPr>
            <a:r>
              <a:rPr lang="es-ES" altLang="zh-CN" sz="2000" b="1" dirty="0"/>
              <a:t>     y = sin(x)*sin(x)*(a+b)/(a-b</a:t>
            </a:r>
            <a:r>
              <a:rPr lang="es-ES" altLang="zh-CN" sz="2000" b="1" dirty="0" smtClean="0"/>
              <a:t>);           y </a:t>
            </a:r>
            <a:r>
              <a:rPr lang="es-ES" altLang="zh-CN" sz="2000" b="1" dirty="0"/>
              <a:t>= (x&gt;20 &amp;&amp; x&lt;30) || x&lt;-100;</a:t>
            </a:r>
          </a:p>
          <a:p>
            <a:pPr marL="0" indent="0">
              <a:lnSpc>
                <a:spcPct val="120000"/>
              </a:lnSpc>
              <a:buNone/>
            </a:pPr>
            <a:r>
              <a:rPr lang="es-ES" altLang="zh-CN" sz="2000" b="1" dirty="0" smtClean="0"/>
              <a:t>     y </a:t>
            </a:r>
            <a:r>
              <a:rPr lang="es-ES" altLang="zh-CN" sz="2000" b="1" dirty="0"/>
              <a:t>= exp(0.5*x*x)/sqrt(2*3.14</a:t>
            </a:r>
            <a:r>
              <a:rPr lang="es-ES" altLang="zh-CN" sz="2000" b="1" dirty="0" smtClean="0"/>
              <a:t>);        y </a:t>
            </a:r>
            <a:r>
              <a:rPr lang="es-ES" altLang="zh-CN" sz="2000" b="1" dirty="0"/>
              <a:t>= 0.5*(a*x+(a+x)/(4.0*a));</a:t>
            </a:r>
          </a:p>
          <a:p>
            <a:pPr marL="0" indent="0">
              <a:lnSpc>
                <a:spcPct val="120000"/>
              </a:lnSpc>
              <a:buNone/>
            </a:pPr>
            <a:r>
              <a:rPr lang="es-ES" altLang="zh-CN" sz="2000" b="1" dirty="0"/>
              <a:t>     </a:t>
            </a:r>
            <a:r>
              <a:rPr lang="es-ES" altLang="zh-CN" sz="2000" b="1" dirty="0" smtClean="0"/>
              <a:t>y </a:t>
            </a:r>
            <a:r>
              <a:rPr lang="es-ES" altLang="zh-CN" sz="2000" b="1" dirty="0"/>
              <a:t>= sqrt(pow(sin(x),2.5</a:t>
            </a:r>
            <a:r>
              <a:rPr lang="es-ES" altLang="zh-CN" sz="2000" b="1" dirty="0" smtClean="0"/>
              <a:t>));                  y </a:t>
            </a:r>
            <a:r>
              <a:rPr lang="es-ES" altLang="zh-CN" sz="2000" b="1" dirty="0"/>
              <a:t>= pow(sin(x),1.25);</a:t>
            </a:r>
          </a:p>
          <a:p>
            <a:pPr marL="0" indent="0">
              <a:lnSpc>
                <a:spcPct val="120000"/>
              </a:lnSpc>
              <a:buNone/>
            </a:pPr>
            <a:r>
              <a:rPr lang="es-ES" altLang="zh-CN" sz="2000" b="1" dirty="0"/>
              <a:t>     </a:t>
            </a:r>
            <a:r>
              <a:rPr lang="es-ES" altLang="zh-CN" sz="2000" b="1" dirty="0" smtClean="0"/>
              <a:t>y </a:t>
            </a:r>
            <a:r>
              <a:rPr lang="es-ES" altLang="zh-CN" sz="2000" b="1" dirty="0"/>
              <a:t>= x*x-exp(5.0</a:t>
            </a:r>
            <a:r>
              <a:rPr lang="es-ES" altLang="zh-CN" sz="2000" b="1" dirty="0" smtClean="0"/>
              <a:t>);                                 y </a:t>
            </a:r>
            <a:r>
              <a:rPr lang="es-ES" altLang="zh-CN" sz="2000" b="1" dirty="0"/>
              <a:t>= 3.0*a*e/(c*d); </a:t>
            </a:r>
          </a:p>
          <a:p>
            <a:pPr marL="0" indent="0">
              <a:lnSpc>
                <a:spcPct val="120000"/>
              </a:lnSpc>
              <a:buNone/>
            </a:pPr>
            <a:r>
              <a:rPr lang="es-ES" altLang="zh-CN" sz="2000" b="1" dirty="0"/>
              <a:t>     </a:t>
            </a:r>
            <a:r>
              <a:rPr lang="es-ES" altLang="zh-CN" sz="2000" b="1" dirty="0" smtClean="0"/>
              <a:t>y </a:t>
            </a:r>
            <a:r>
              <a:rPr lang="es-ES" altLang="zh-CN" sz="2000" b="1" dirty="0"/>
              <a:t>= sqrt(pow(x,y)+log10(y</a:t>
            </a:r>
            <a:r>
              <a:rPr lang="es-ES" altLang="zh-CN" sz="2000" b="1" dirty="0" smtClean="0"/>
              <a:t>));            y </a:t>
            </a:r>
            <a:r>
              <a:rPr lang="es-ES" altLang="zh-CN" sz="2000" b="1" dirty="0"/>
              <a:t>= fabs(pow(x,3.0)+log10(x</a:t>
            </a:r>
            <a:r>
              <a:rPr lang="es-ES" altLang="zh-CN" sz="2000" b="1" dirty="0" smtClean="0"/>
              <a:t>));   </a:t>
            </a:r>
            <a:endParaRPr lang="es-ES" altLang="zh-CN" sz="2000" b="1" dirty="0"/>
          </a:p>
          <a:p>
            <a:pPr marL="0" indent="0">
              <a:lnSpc>
                <a:spcPct val="120000"/>
              </a:lnSpc>
              <a:buNone/>
            </a:pPr>
            <a:r>
              <a:rPr lang="es-ES" altLang="zh-CN" sz="2000" b="1" dirty="0"/>
              <a:t>     // (10) </a:t>
            </a:r>
            <a:r>
              <a:rPr lang="zh-CN" altLang="en-US" sz="2000" b="1" dirty="0"/>
              <a:t>对整型变量</a:t>
            </a:r>
            <a:r>
              <a:rPr lang="es-ES" altLang="zh-CN" sz="2000" b="1" dirty="0"/>
              <a:t>a</a:t>
            </a:r>
            <a:r>
              <a:rPr lang="zh-CN" altLang="en-US" sz="2000" b="1" dirty="0"/>
              <a:t>取反后右移</a:t>
            </a:r>
            <a:r>
              <a:rPr lang="en-US" altLang="zh-CN" sz="2000" b="1" dirty="0"/>
              <a:t>4</a:t>
            </a:r>
            <a:r>
              <a:rPr lang="zh-CN" altLang="en-US" sz="2000" b="1" dirty="0"/>
              <a:t>位</a:t>
            </a:r>
          </a:p>
          <a:p>
            <a:pPr marL="0" indent="0">
              <a:lnSpc>
                <a:spcPct val="120000"/>
              </a:lnSpc>
              <a:buNone/>
            </a:pPr>
            <a:r>
              <a:rPr lang="zh-CN" altLang="en-US" sz="2000" b="1" dirty="0"/>
              <a:t>     </a:t>
            </a:r>
            <a:r>
              <a:rPr lang="es-ES" altLang="zh-CN" sz="2000" b="1" dirty="0"/>
              <a:t>int g</a:t>
            </a:r>
            <a:r>
              <a:rPr lang="es-ES" altLang="zh-CN" sz="2000" b="1" dirty="0" smtClean="0"/>
              <a:t>;      </a:t>
            </a:r>
          </a:p>
          <a:p>
            <a:pPr marL="0" indent="0">
              <a:lnSpc>
                <a:spcPct val="120000"/>
              </a:lnSpc>
              <a:buNone/>
            </a:pPr>
            <a:r>
              <a:rPr lang="es-ES" altLang="zh-CN" sz="2000" b="1" dirty="0"/>
              <a:t> </a:t>
            </a:r>
            <a:r>
              <a:rPr lang="es-ES" altLang="zh-CN" sz="2000" b="1" dirty="0" smtClean="0"/>
              <a:t>   </a:t>
            </a:r>
            <a:r>
              <a:rPr lang="en-US" altLang="zh-CN" sz="2000" b="1" dirty="0" smtClean="0"/>
              <a:t>g =</a:t>
            </a:r>
            <a:r>
              <a:rPr lang="es-ES" altLang="zh-CN" sz="2000" b="1" dirty="0" smtClean="0"/>
              <a:t> </a:t>
            </a:r>
            <a:r>
              <a:rPr lang="es-ES" altLang="zh-CN" sz="2000" b="1" dirty="0"/>
              <a:t>(~g) &gt;&gt; 4; </a:t>
            </a:r>
            <a:endParaRPr lang="zh-CN" altLang="en-US" sz="2000" b="1" dirty="0"/>
          </a:p>
        </p:txBody>
      </p:sp>
    </p:spTree>
    <p:extLst>
      <p:ext uri="{BB962C8B-B14F-4D97-AF65-F5344CB8AC3E}">
        <p14:creationId xmlns:p14="http://schemas.microsoft.com/office/powerpoint/2010/main" val="3150162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C</a:t>
            </a:r>
            <a:r>
              <a:rPr lang="zh-CN" altLang="en-US" dirty="0" smtClean="0"/>
              <a:t>语言第</a:t>
            </a:r>
            <a:r>
              <a:rPr lang="en-US" altLang="zh-CN" dirty="0" smtClean="0"/>
              <a:t>2</a:t>
            </a:r>
            <a:r>
              <a:rPr lang="zh-CN" altLang="en-US" dirty="0" smtClean="0"/>
              <a:t>次上机练习</a:t>
            </a:r>
            <a:r>
              <a:rPr lang="en-US" altLang="zh-CN" dirty="0" smtClean="0"/>
              <a:t>ch3</a:t>
            </a:r>
            <a:endParaRPr lang="zh-CN" altLang="en-US" dirty="0"/>
          </a:p>
        </p:txBody>
      </p:sp>
      <p:sp>
        <p:nvSpPr>
          <p:cNvPr id="5" name="内容占位符 4"/>
          <p:cNvSpPr>
            <a:spLocks noGrp="1"/>
          </p:cNvSpPr>
          <p:nvPr>
            <p:ph idx="1"/>
          </p:nvPr>
        </p:nvSpPr>
        <p:spPr>
          <a:xfrm>
            <a:off x="471055" y="1600200"/>
            <a:ext cx="8229600" cy="4525963"/>
          </a:xfrm>
        </p:spPr>
        <p:txBody>
          <a:bodyPr>
            <a:normAutofit lnSpcReduction="10000"/>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a:p>
            <a:r>
              <a:rPr lang="en-US" altLang="zh-CN" sz="2400" dirty="0"/>
              <a:t>ch3,p71,3.</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a:p>
            <a:r>
              <a:rPr lang="en-US" altLang="zh-CN" sz="2400" dirty="0" smtClean="0"/>
              <a:t>ch3,p71,4</a:t>
            </a:r>
            <a:r>
              <a:rPr lang="en-US" altLang="zh-CN" sz="2400" dirty="0"/>
              <a:t>.</a:t>
            </a:r>
            <a:r>
              <a:rPr lang="zh-CN" altLang="en-US" sz="2400" dirty="0"/>
              <a:t>编程从键盘输入一个</a:t>
            </a:r>
            <a:r>
              <a:rPr lang="en-US" altLang="zh-CN" sz="2400" dirty="0"/>
              <a:t>3</a:t>
            </a:r>
            <a:r>
              <a:rPr lang="zh-CN" altLang="en-US" sz="2400" dirty="0"/>
              <a:t>位数，将它们逆序输出</a:t>
            </a:r>
            <a:r>
              <a:rPr lang="zh-CN" altLang="en-US" sz="2400" dirty="0" smtClean="0"/>
              <a:t>。例如</a:t>
            </a:r>
            <a:r>
              <a:rPr lang="zh-CN" altLang="en-US" sz="2400" dirty="0"/>
              <a:t>输入</a:t>
            </a:r>
            <a:r>
              <a:rPr lang="en-US" altLang="zh-CN" sz="2400" dirty="0"/>
              <a:t>123</a:t>
            </a:r>
            <a:r>
              <a:rPr lang="zh-CN" altLang="en-US" sz="2400" dirty="0"/>
              <a:t>，则输出</a:t>
            </a:r>
            <a:r>
              <a:rPr lang="en-US" altLang="zh-CN" sz="2400" dirty="0"/>
              <a:t>321</a:t>
            </a:r>
            <a:r>
              <a:rPr lang="zh-CN" altLang="en-US" sz="2400" dirty="0"/>
              <a:t>。通过后续章节的学习，将能解决任意多位数字的逆序输出</a:t>
            </a:r>
            <a:r>
              <a:rPr lang="zh-CN" altLang="en-US" sz="2400" dirty="0" smtClean="0"/>
              <a:t>。</a:t>
            </a:r>
            <a:endParaRPr lang="en-US" altLang="zh-CN" sz="2400" dirty="0" smtClean="0"/>
          </a:p>
          <a:p>
            <a:r>
              <a:rPr lang="en-US" altLang="zh-CN" sz="2400" dirty="0"/>
              <a:t>ch3, p71, 5. </a:t>
            </a:r>
            <a:r>
              <a:rPr lang="zh-CN" altLang="en-US" sz="2400" dirty="0"/>
              <a:t>编程从键盘输入一个三角形的三条边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，求三角形面积 </a:t>
            </a:r>
            <a:r>
              <a:rPr lang="zh-CN" altLang="en-US" sz="2400" dirty="0" smtClean="0"/>
              <a:t>。</a:t>
            </a:r>
            <a:endParaRPr lang="en-US" altLang="zh-CN" sz="2400" dirty="0" smtClean="0"/>
          </a:p>
          <a:p>
            <a:pPr marL="0" indent="0">
              <a:buNone/>
            </a:pPr>
            <a:r>
              <a:rPr lang="en-US" altLang="zh-CN" sz="2400" dirty="0"/>
              <a:t> </a:t>
            </a:r>
            <a:r>
              <a:rPr lang="en-US" altLang="zh-CN" sz="2400" dirty="0" smtClean="0"/>
              <a:t>   s=(</a:t>
            </a:r>
            <a:r>
              <a:rPr lang="en-US" altLang="zh-CN" sz="2400" dirty="0" err="1" smtClean="0"/>
              <a:t>a+b+c</a:t>
            </a:r>
            <a:r>
              <a:rPr lang="en-US" altLang="zh-CN" sz="2400" dirty="0" smtClean="0"/>
              <a:t>)/2,area=</a:t>
            </a:r>
            <a:r>
              <a:rPr lang="en-US" altLang="zh-CN" sz="2400" dirty="0" err="1" smtClean="0"/>
              <a:t>sqrt</a:t>
            </a:r>
            <a:r>
              <a:rPr lang="en-US" altLang="zh-CN" sz="2400" dirty="0" smtClean="0"/>
              <a:t>(s</a:t>
            </a:r>
            <a:r>
              <a:rPr lang="en-US" altLang="zh-CN" sz="2400" dirty="0"/>
              <a:t>*(s-a)*(s-b)*(s-c)).</a:t>
            </a:r>
          </a:p>
          <a:p>
            <a:pPr marL="0" indent="0">
              <a:buNone/>
            </a:pPr>
            <a:r>
              <a:rPr lang="en-US" altLang="zh-CN" sz="2400" dirty="0"/>
              <a:t>  </a:t>
            </a:r>
            <a:r>
              <a:rPr lang="en-US" altLang="zh-CN" sz="2400" dirty="0" smtClean="0"/>
              <a:t> </a:t>
            </a:r>
            <a:r>
              <a:rPr lang="zh-CN" altLang="en-US" sz="2400" dirty="0" smtClean="0"/>
              <a:t>三角形</a:t>
            </a:r>
            <a:r>
              <a:rPr lang="zh-CN" altLang="en-US" sz="2400" dirty="0"/>
              <a:t>的三条边长可任意输入吗？ </a:t>
            </a:r>
            <a:r>
              <a:rPr lang="en-US" altLang="zh-CN" sz="2400" dirty="0"/>
              <a:t>【</a:t>
            </a:r>
            <a:r>
              <a:rPr lang="zh-CN" altLang="en-US" sz="2400" dirty="0"/>
              <a:t>两边之和大于第三边，差小于第三边。</a:t>
            </a:r>
            <a:r>
              <a:rPr lang="en-US" altLang="zh-CN" sz="2400" dirty="0"/>
              <a:t>】 </a:t>
            </a:r>
          </a:p>
          <a:p>
            <a:pPr marL="0" indent="0">
              <a:buNone/>
            </a:pPr>
            <a:r>
              <a:rPr lang="en-US" altLang="zh-CN" sz="2400" dirty="0"/>
              <a:t> </a:t>
            </a:r>
            <a:r>
              <a:rPr lang="en-US" altLang="zh-CN" sz="2400" dirty="0" smtClean="0"/>
              <a:t>  * </a:t>
            </a:r>
            <a:r>
              <a:rPr lang="zh-CN" altLang="en-US" sz="2400" dirty="0"/>
              <a:t>注：条件语句在学习</a:t>
            </a:r>
            <a:r>
              <a:rPr lang="en-US" altLang="zh-CN" sz="2400" dirty="0"/>
              <a:t>ch4</a:t>
            </a:r>
            <a:r>
              <a:rPr lang="zh-CN" altLang="en-US" sz="2400" dirty="0"/>
              <a:t>后，再补充。</a:t>
            </a:r>
          </a:p>
        </p:txBody>
      </p:sp>
    </p:spTree>
    <p:extLst>
      <p:ext uri="{BB962C8B-B14F-4D97-AF65-F5344CB8AC3E}">
        <p14:creationId xmlns:p14="http://schemas.microsoft.com/office/powerpoint/2010/main" val="200705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a:t>
            </a:r>
            <a:r>
              <a:rPr lang="zh-CN" altLang="en-US" sz="3600" dirty="0"/>
              <a:t>答案</a:t>
            </a:r>
            <a:r>
              <a:rPr lang="en-US" altLang="zh-CN" sz="3600" dirty="0" smtClean="0"/>
              <a:t>ch3</a:t>
            </a:r>
            <a:r>
              <a:rPr lang="zh-CN" altLang="en-US" sz="3600" dirty="0" smtClean="0"/>
              <a:t>（</a:t>
            </a:r>
            <a:r>
              <a:rPr lang="en-US" altLang="zh-CN" sz="3600" dirty="0" smtClean="0"/>
              <a:t>1</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460648"/>
          </a:xfrm>
        </p:spPr>
        <p:txBody>
          <a:bodyPr>
            <a:normAutofit/>
          </a:bodyPr>
          <a:lstStyle/>
          <a:p>
            <a:r>
              <a:rPr lang="en-US" altLang="zh-CN" sz="2400" dirty="0"/>
              <a:t>ch3,p71, 1. </a:t>
            </a:r>
            <a:r>
              <a:rPr lang="zh-CN" altLang="en-US" sz="2400" dirty="0"/>
              <a:t>编程实现：输入圆的半径，输出其周长和</a:t>
            </a:r>
            <a:r>
              <a:rPr lang="zh-CN" altLang="en-US" sz="2400" dirty="0" smtClean="0"/>
              <a:t>面积。</a:t>
            </a:r>
            <a:endParaRPr lang="en-US" altLang="zh-CN" sz="2400" dirty="0" smtClean="0"/>
          </a:p>
        </p:txBody>
      </p:sp>
      <p:sp>
        <p:nvSpPr>
          <p:cNvPr id="2" name="TextBox 1"/>
          <p:cNvSpPr txBox="1"/>
          <p:nvPr/>
        </p:nvSpPr>
        <p:spPr>
          <a:xfrm>
            <a:off x="611560" y="2289061"/>
            <a:ext cx="7848872" cy="4524315"/>
          </a:xfrm>
          <a:prstGeom prst="rect">
            <a:avLst/>
          </a:prstGeom>
          <a:noFill/>
          <a:ln>
            <a:solidFill>
              <a:schemeClr val="accent1"/>
            </a:solidFill>
          </a:ln>
        </p:spPr>
        <p:txBody>
          <a:bodyPr wrap="square" rtlCol="0">
            <a:spAutoFit/>
          </a:bodyPr>
          <a:lstStyle/>
          <a:p>
            <a:r>
              <a:rPr lang="en-US" altLang="zh-CN" sz="2400" dirty="0"/>
              <a:t>#include &lt;</a:t>
            </a:r>
            <a:r>
              <a:rPr lang="en-US" altLang="zh-CN" sz="2400" dirty="0" err="1"/>
              <a:t>stdio.h</a:t>
            </a:r>
            <a:r>
              <a:rPr lang="en-US" altLang="zh-CN" sz="2400" dirty="0" smtClean="0"/>
              <a:t>&gt;</a:t>
            </a:r>
            <a:endParaRPr lang="en-US" altLang="zh-CN" sz="2400" dirty="0"/>
          </a:p>
          <a:p>
            <a:r>
              <a:rPr lang="en-US" altLang="zh-CN" sz="2400" dirty="0"/>
              <a:t>#include </a:t>
            </a:r>
            <a:r>
              <a:rPr lang="en-US" altLang="zh-CN" sz="2400" dirty="0" smtClean="0"/>
              <a:t>&lt;</a:t>
            </a:r>
            <a:r>
              <a:rPr lang="en-US" altLang="zh-CN" sz="2400" dirty="0" err="1"/>
              <a:t>stdlib</a:t>
            </a:r>
            <a:r>
              <a:rPr lang="en-US" altLang="zh-CN" sz="2400" dirty="0" err="1" smtClean="0"/>
              <a:t>.h</a:t>
            </a:r>
            <a:r>
              <a:rPr lang="en-US" altLang="zh-CN" sz="2400" dirty="0"/>
              <a:t>&gt;</a:t>
            </a:r>
          </a:p>
          <a:p>
            <a:endParaRPr lang="en-US" altLang="zh-CN" sz="2400" dirty="0" smtClean="0"/>
          </a:p>
          <a:p>
            <a:r>
              <a:rPr lang="en-US" altLang="zh-CN" sz="2400" dirty="0" err="1" smtClean="0"/>
              <a:t>int</a:t>
            </a:r>
            <a:r>
              <a:rPr lang="en-US" altLang="zh-CN" sz="2400" dirty="0" smtClean="0"/>
              <a:t> main()</a:t>
            </a:r>
            <a:endParaRPr lang="en-US" altLang="zh-CN" sz="2400" dirty="0"/>
          </a:p>
          <a:p>
            <a:r>
              <a:rPr lang="en-US" altLang="zh-CN" sz="2400" dirty="0"/>
              <a:t>{</a:t>
            </a:r>
          </a:p>
          <a:p>
            <a:r>
              <a:rPr lang="en-US" altLang="zh-CN" sz="2400" dirty="0" smtClean="0"/>
              <a:t>        float </a:t>
            </a:r>
            <a:r>
              <a:rPr lang="en-US" altLang="zh-CN" sz="2400" dirty="0"/>
              <a:t>r, Pi=3.14;</a:t>
            </a:r>
          </a:p>
          <a:p>
            <a:r>
              <a:rPr lang="en-US" altLang="zh-CN" sz="2400" dirty="0" smtClean="0"/>
              <a:t>        </a:t>
            </a:r>
            <a:r>
              <a:rPr lang="en-US" altLang="zh-CN" sz="2400" dirty="0" err="1" smtClean="0"/>
              <a:t>printf</a:t>
            </a:r>
            <a:r>
              <a:rPr lang="en-US" altLang="zh-CN" sz="2400" dirty="0"/>
              <a:t>("</a:t>
            </a:r>
            <a:r>
              <a:rPr lang="zh-CN" altLang="en-US" sz="2400" dirty="0"/>
              <a:t>请输入圆的半径：</a:t>
            </a:r>
            <a:r>
              <a:rPr lang="en-US" altLang="zh-CN" sz="2400" dirty="0"/>
              <a:t>\n");</a:t>
            </a:r>
          </a:p>
          <a:p>
            <a:r>
              <a:rPr lang="en-US" altLang="zh-CN" sz="2400" dirty="0" smtClean="0"/>
              <a:t>        </a:t>
            </a:r>
            <a:r>
              <a:rPr lang="en-US" altLang="zh-CN" sz="2400" dirty="0" err="1" smtClean="0"/>
              <a:t>scanf</a:t>
            </a:r>
            <a:r>
              <a:rPr lang="en-US" altLang="zh-CN" sz="2400" dirty="0"/>
              <a:t>("%f", &amp;r);</a:t>
            </a:r>
          </a:p>
          <a:p>
            <a:r>
              <a:rPr lang="en-US" altLang="zh-CN" sz="2400" dirty="0" smtClean="0"/>
              <a:t>        </a:t>
            </a:r>
            <a:r>
              <a:rPr lang="en-US" altLang="zh-CN" sz="2400" dirty="0" err="1" smtClean="0"/>
              <a:t>printf</a:t>
            </a:r>
            <a:r>
              <a:rPr lang="en-US" altLang="zh-CN" sz="2400" dirty="0"/>
              <a:t>("</a:t>
            </a:r>
            <a:r>
              <a:rPr lang="zh-CN" altLang="en-US" sz="2400" dirty="0"/>
              <a:t>周长为</a:t>
            </a:r>
            <a:r>
              <a:rPr lang="en-US" altLang="zh-CN" sz="2400" dirty="0"/>
              <a:t>%.2f,</a:t>
            </a:r>
            <a:r>
              <a:rPr lang="zh-CN" altLang="en-US" sz="2400" dirty="0"/>
              <a:t>面积为</a:t>
            </a:r>
            <a:r>
              <a:rPr lang="en-US" altLang="zh-CN" sz="2400" dirty="0"/>
              <a:t>%.2f\n", 2 * r * Pi, Pi * r * r</a:t>
            </a:r>
            <a:r>
              <a:rPr lang="en-US" altLang="zh-CN" sz="2400" dirty="0" smtClean="0"/>
              <a:t>);</a:t>
            </a:r>
          </a:p>
          <a:p>
            <a:r>
              <a:rPr lang="en-US" altLang="zh-CN" sz="2400" dirty="0"/>
              <a:t> </a:t>
            </a:r>
            <a:r>
              <a:rPr lang="en-US" altLang="zh-CN" sz="2400" dirty="0" smtClean="0"/>
              <a:t>       system(“pause”);</a:t>
            </a:r>
          </a:p>
          <a:p>
            <a:r>
              <a:rPr lang="en-US" altLang="zh-CN" sz="2400" dirty="0"/>
              <a:t> </a:t>
            </a:r>
            <a:r>
              <a:rPr lang="en-US" altLang="zh-CN" sz="2400" dirty="0" smtClean="0"/>
              <a:t>       return 0;</a:t>
            </a:r>
            <a:endParaRPr lang="en-US" altLang="zh-CN" sz="2400" dirty="0"/>
          </a:p>
          <a:p>
            <a:r>
              <a:rPr lang="en-US" altLang="zh-CN" sz="2400" dirty="0"/>
              <a:t>}</a:t>
            </a:r>
            <a:endParaRPr lang="zh-CN" altLang="en-US" sz="2400"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2</a:t>
            </a:r>
            <a:r>
              <a:rPr lang="zh-CN" altLang="en-US" sz="3600" dirty="0" smtClean="0"/>
              <a:t>）</a:t>
            </a:r>
            <a:endParaRPr lang="zh-CN" altLang="en-US" sz="3600" dirty="0"/>
          </a:p>
        </p:txBody>
      </p:sp>
      <p:sp>
        <p:nvSpPr>
          <p:cNvPr id="5" name="内容占位符 4"/>
          <p:cNvSpPr>
            <a:spLocks noGrp="1"/>
          </p:cNvSpPr>
          <p:nvPr>
            <p:ph idx="1"/>
          </p:nvPr>
        </p:nvSpPr>
        <p:spPr>
          <a:xfrm>
            <a:off x="471055" y="1600201"/>
            <a:ext cx="8229600" cy="892696"/>
          </a:xfrm>
        </p:spPr>
        <p:txBody>
          <a:bodyPr>
            <a:normAutofit/>
          </a:bodyPr>
          <a:lstStyle/>
          <a:p>
            <a:r>
              <a:rPr lang="en-US" altLang="zh-CN" sz="2400" dirty="0" smtClean="0"/>
              <a:t>ch3,p71,3</a:t>
            </a:r>
            <a:r>
              <a:rPr lang="en-US" altLang="zh-CN" sz="2400" dirty="0"/>
              <a:t>.</a:t>
            </a:r>
            <a:r>
              <a:rPr lang="zh-CN" altLang="en-US" sz="2400" dirty="0"/>
              <a:t>已知鸡兔共有头</a:t>
            </a:r>
            <a:r>
              <a:rPr lang="en-US" altLang="zh-CN" sz="2400" dirty="0"/>
              <a:t>a</a:t>
            </a:r>
            <a:r>
              <a:rPr lang="zh-CN" altLang="en-US" sz="2400" dirty="0"/>
              <a:t>个，有脚</a:t>
            </a:r>
            <a:r>
              <a:rPr lang="en-US" altLang="zh-CN" sz="2400" dirty="0"/>
              <a:t>b</a:t>
            </a:r>
            <a:r>
              <a:rPr lang="zh-CN" altLang="en-US" sz="2400" dirty="0"/>
              <a:t>只，计算鸡兔各多少只</a:t>
            </a:r>
            <a:r>
              <a:rPr lang="zh-CN" altLang="en-US" sz="2400" dirty="0" smtClean="0"/>
              <a:t>？鸡</a:t>
            </a:r>
            <a:r>
              <a:rPr lang="zh-CN" altLang="en-US" sz="2400" dirty="0"/>
              <a:t>兔脚的总数</a:t>
            </a:r>
            <a:r>
              <a:rPr lang="en-US" altLang="zh-CN" sz="2400" dirty="0"/>
              <a:t>b</a:t>
            </a:r>
            <a:r>
              <a:rPr lang="zh-CN" altLang="en-US" sz="2400" dirty="0"/>
              <a:t>可以任意输入吗</a:t>
            </a:r>
            <a:r>
              <a:rPr lang="zh-CN" altLang="en-US" sz="2400" dirty="0" smtClean="0"/>
              <a:t>？</a:t>
            </a:r>
            <a:endParaRPr lang="en-US" altLang="zh-CN" sz="2400" dirty="0" smtClean="0"/>
          </a:p>
        </p:txBody>
      </p:sp>
      <p:sp>
        <p:nvSpPr>
          <p:cNvPr id="2" name="TextBox 1"/>
          <p:cNvSpPr txBox="1"/>
          <p:nvPr/>
        </p:nvSpPr>
        <p:spPr>
          <a:xfrm>
            <a:off x="755576" y="2636912"/>
            <a:ext cx="6768752" cy="3416320"/>
          </a:xfrm>
          <a:prstGeom prst="rect">
            <a:avLst/>
          </a:prstGeom>
          <a:noFill/>
          <a:ln>
            <a:solidFill>
              <a:schemeClr val="accent1"/>
            </a:solidFill>
          </a:ln>
        </p:spPr>
        <p:txBody>
          <a:bodyPr wrap="square" rtlCol="0">
            <a:spAutoFit/>
          </a:bodyPr>
          <a:lstStyle/>
          <a:p>
            <a:r>
              <a:rPr lang="en-US" altLang="zh-CN" dirty="0" err="1"/>
              <a:t>int</a:t>
            </a:r>
            <a:r>
              <a:rPr lang="en-US" altLang="zh-CN" dirty="0"/>
              <a:t> a, b, x, y;</a:t>
            </a:r>
          </a:p>
          <a:p>
            <a:r>
              <a:rPr lang="en-US" altLang="zh-CN" dirty="0" err="1" smtClean="0"/>
              <a:t>printf</a:t>
            </a:r>
            <a:r>
              <a:rPr lang="en-US" altLang="zh-CN" dirty="0"/>
              <a:t>("</a:t>
            </a:r>
            <a:r>
              <a:rPr lang="zh-CN" altLang="en-US" dirty="0"/>
              <a:t>输入头和脚的个数，空格隔开。</a:t>
            </a:r>
            <a:r>
              <a:rPr lang="en-US" altLang="zh-CN" dirty="0"/>
              <a:t>\n");</a:t>
            </a:r>
          </a:p>
          <a:p>
            <a:r>
              <a:rPr lang="en-US" altLang="zh-CN" dirty="0" err="1" smtClean="0"/>
              <a:t>scanf</a:t>
            </a:r>
            <a:r>
              <a:rPr lang="en-US" altLang="zh-CN" dirty="0"/>
              <a:t>("%</a:t>
            </a:r>
            <a:r>
              <a:rPr lang="en-US" altLang="zh-CN" dirty="0" err="1"/>
              <a:t>d%d</a:t>
            </a:r>
            <a:r>
              <a:rPr lang="en-US" altLang="zh-CN" dirty="0"/>
              <a:t>", &amp;</a:t>
            </a:r>
            <a:r>
              <a:rPr lang="en-US" altLang="zh-CN" dirty="0" err="1"/>
              <a:t>a,&amp;b</a:t>
            </a:r>
            <a:r>
              <a:rPr lang="en-US" altLang="zh-CN" dirty="0"/>
              <a:t>);</a:t>
            </a:r>
          </a:p>
          <a:p>
            <a:r>
              <a:rPr lang="en-US" altLang="zh-CN" sz="2000" dirty="0" smtClean="0">
                <a:solidFill>
                  <a:srgbClr val="FF0000"/>
                </a:solidFill>
              </a:rPr>
              <a:t>//</a:t>
            </a:r>
            <a:r>
              <a:rPr lang="en-US" altLang="zh-CN" sz="2000" dirty="0">
                <a:solidFill>
                  <a:srgbClr val="FF0000"/>
                </a:solidFill>
              </a:rPr>
              <a:t>b</a:t>
            </a:r>
            <a:r>
              <a:rPr lang="zh-CN" altLang="en-US" sz="2000" dirty="0">
                <a:solidFill>
                  <a:srgbClr val="FF0000"/>
                </a:solidFill>
              </a:rPr>
              <a:t>必须是</a:t>
            </a:r>
            <a:r>
              <a:rPr lang="en-US" altLang="zh-CN" sz="2000" dirty="0">
                <a:solidFill>
                  <a:srgbClr val="FF0000"/>
                </a:solidFill>
              </a:rPr>
              <a:t>2</a:t>
            </a:r>
            <a:r>
              <a:rPr lang="zh-CN" altLang="en-US" sz="2000" dirty="0">
                <a:solidFill>
                  <a:srgbClr val="FF0000"/>
                </a:solidFill>
              </a:rPr>
              <a:t>的整数倍</a:t>
            </a:r>
          </a:p>
          <a:p>
            <a:r>
              <a:rPr lang="en-US" altLang="zh-CN" dirty="0" smtClean="0"/>
              <a:t>if </a:t>
            </a:r>
            <a:r>
              <a:rPr lang="en-US" altLang="zh-CN" dirty="0"/>
              <a:t>(b%2!=0) {</a:t>
            </a:r>
          </a:p>
          <a:p>
            <a:r>
              <a:rPr lang="en-US" altLang="zh-CN" dirty="0"/>
              <a:t>      </a:t>
            </a:r>
            <a:r>
              <a:rPr lang="en-US" altLang="zh-CN" dirty="0" err="1"/>
              <a:t>printf</a:t>
            </a:r>
            <a:r>
              <a:rPr lang="en-US" altLang="zh-CN" dirty="0"/>
              <a:t>("</a:t>
            </a:r>
            <a:r>
              <a:rPr lang="zh-CN" altLang="en-US" dirty="0"/>
              <a:t>脚必须是</a:t>
            </a:r>
            <a:r>
              <a:rPr lang="en-US" altLang="zh-CN" dirty="0"/>
              <a:t>2</a:t>
            </a:r>
            <a:r>
              <a:rPr lang="zh-CN" altLang="en-US" dirty="0"/>
              <a:t>的整数倍！</a:t>
            </a:r>
            <a:r>
              <a:rPr lang="en-US" altLang="zh-CN" dirty="0" smtClean="0"/>
              <a:t>");            </a:t>
            </a:r>
            <a:endParaRPr lang="en-US" altLang="zh-CN" dirty="0"/>
          </a:p>
          <a:p>
            <a:r>
              <a:rPr lang="en-US" altLang="zh-CN" dirty="0" smtClean="0"/>
              <a:t>} </a:t>
            </a:r>
          </a:p>
          <a:p>
            <a:r>
              <a:rPr lang="en-US" altLang="zh-CN" dirty="0" smtClean="0"/>
              <a:t>else {</a:t>
            </a:r>
            <a:endParaRPr lang="en-US" altLang="zh-CN" dirty="0"/>
          </a:p>
          <a:p>
            <a:r>
              <a:rPr lang="en-US" altLang="zh-CN" dirty="0" smtClean="0"/>
              <a:t>    x </a:t>
            </a:r>
            <a:r>
              <a:rPr lang="en-US" altLang="zh-CN" dirty="0"/>
              <a:t>= 2*a-b/2;</a:t>
            </a:r>
          </a:p>
          <a:p>
            <a:r>
              <a:rPr lang="en-US" altLang="zh-CN" dirty="0" smtClean="0"/>
              <a:t>    y </a:t>
            </a:r>
            <a:r>
              <a:rPr lang="en-US" altLang="zh-CN" dirty="0"/>
              <a:t>= b/2-a;</a:t>
            </a:r>
          </a:p>
          <a:p>
            <a:r>
              <a:rPr lang="en-US" altLang="zh-CN" dirty="0" smtClean="0"/>
              <a:t>    </a:t>
            </a:r>
            <a:r>
              <a:rPr lang="en-US" altLang="zh-CN" dirty="0" err="1" smtClean="0"/>
              <a:t>printf</a:t>
            </a:r>
            <a:r>
              <a:rPr lang="en-US" altLang="zh-CN" dirty="0"/>
              <a:t>("</a:t>
            </a:r>
            <a:r>
              <a:rPr lang="zh-CN" altLang="en-US" dirty="0"/>
              <a:t>有</a:t>
            </a:r>
            <a:r>
              <a:rPr lang="en-US" altLang="zh-CN" dirty="0"/>
              <a:t>%d</a:t>
            </a:r>
            <a:r>
              <a:rPr lang="zh-CN" altLang="en-US" dirty="0"/>
              <a:t>只鸡</a:t>
            </a:r>
            <a:r>
              <a:rPr lang="en-US" altLang="zh-CN" dirty="0"/>
              <a:t>,%d</a:t>
            </a:r>
            <a:r>
              <a:rPr lang="zh-CN" altLang="en-US" dirty="0"/>
              <a:t>只兔子</a:t>
            </a:r>
            <a:r>
              <a:rPr lang="en-US" altLang="zh-CN" dirty="0"/>
              <a:t>\n", </a:t>
            </a:r>
            <a:r>
              <a:rPr lang="en-US" altLang="zh-CN" dirty="0" err="1"/>
              <a:t>x,y</a:t>
            </a:r>
            <a:r>
              <a:rPr lang="en-US" altLang="zh-CN" dirty="0" smtClean="0"/>
              <a:t>);</a:t>
            </a:r>
          </a:p>
          <a:p>
            <a:r>
              <a:rPr lang="en-US" altLang="zh-CN" dirty="0"/>
              <a:t>}</a:t>
            </a:r>
            <a:endParaRPr lang="zh-CN" altLang="en-US"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a:t>10.1</a:t>
            </a:r>
            <a:r>
              <a:rPr lang="zh-CN" altLang="en-US" dirty="0"/>
              <a:t>上机训练一</a:t>
            </a:r>
            <a:r>
              <a:rPr lang="en-US" altLang="zh-CN" dirty="0"/>
              <a:t>(DOS</a:t>
            </a:r>
            <a:r>
              <a:rPr lang="zh-CN" altLang="en-US" dirty="0"/>
              <a:t>操作系统</a:t>
            </a:r>
            <a:r>
              <a:rPr lang="en-US" altLang="zh-CN" dirty="0"/>
              <a:t>)</a:t>
            </a:r>
            <a:br>
              <a:rPr lang="en-US" altLang="zh-CN" dirty="0"/>
            </a:br>
            <a:r>
              <a:rPr lang="en-US" altLang="zh-CN" dirty="0"/>
              <a:t>10.2</a:t>
            </a:r>
            <a:r>
              <a:rPr lang="zh-CN" altLang="en-US" dirty="0"/>
              <a:t>上机训练二</a:t>
            </a:r>
            <a:r>
              <a:rPr lang="en-US" altLang="zh-CN" dirty="0"/>
              <a:t>(Windows XP</a:t>
            </a:r>
            <a:r>
              <a:rPr lang="zh-CN" altLang="en-US" dirty="0"/>
              <a:t>的基本操作</a:t>
            </a:r>
            <a:r>
              <a:rPr lang="en-US" altLang="zh-CN" dirty="0"/>
              <a:t>)</a:t>
            </a:r>
            <a:br>
              <a:rPr lang="en-US" altLang="zh-CN" dirty="0"/>
            </a:br>
            <a:r>
              <a:rPr lang="en-US" altLang="zh-CN" dirty="0"/>
              <a:t>10.3</a:t>
            </a:r>
            <a:r>
              <a:rPr lang="zh-CN" altLang="en-US" dirty="0"/>
              <a:t>上机训练三</a:t>
            </a:r>
            <a:r>
              <a:rPr lang="en-US" altLang="zh-CN" dirty="0"/>
              <a:t>(Word</a:t>
            </a:r>
            <a:r>
              <a:rPr lang="zh-CN" altLang="en-US" dirty="0"/>
              <a:t>文档的编辑与格式化</a:t>
            </a:r>
            <a:r>
              <a:rPr lang="en-US" altLang="zh-CN" dirty="0"/>
              <a:t>)</a:t>
            </a:r>
            <a:br>
              <a:rPr lang="en-US" altLang="zh-CN" dirty="0"/>
            </a:br>
            <a:r>
              <a:rPr lang="en-US" altLang="zh-CN" dirty="0"/>
              <a:t>10.4</a:t>
            </a:r>
            <a:r>
              <a:rPr lang="zh-CN" altLang="en-US" dirty="0"/>
              <a:t>上机训练四</a:t>
            </a:r>
            <a:r>
              <a:rPr lang="en-US" altLang="zh-CN" dirty="0"/>
              <a:t>(Word</a:t>
            </a:r>
            <a:r>
              <a:rPr lang="zh-CN" altLang="en-US" dirty="0"/>
              <a:t>文档中表格的制作</a:t>
            </a:r>
            <a:r>
              <a:rPr lang="en-US" altLang="zh-CN" dirty="0"/>
              <a:t>)</a:t>
            </a:r>
            <a:br>
              <a:rPr lang="en-US" altLang="zh-CN" dirty="0"/>
            </a:br>
            <a:r>
              <a:rPr lang="en-US" altLang="zh-CN" dirty="0"/>
              <a:t>10.5</a:t>
            </a:r>
            <a:r>
              <a:rPr lang="zh-CN" altLang="en-US" dirty="0"/>
              <a:t>上机训练五</a:t>
            </a:r>
            <a:r>
              <a:rPr lang="en-US" altLang="zh-CN" dirty="0"/>
              <a:t>(Word</a:t>
            </a:r>
            <a:r>
              <a:rPr lang="zh-CN" altLang="en-US" dirty="0"/>
              <a:t>图文混排</a:t>
            </a:r>
            <a:r>
              <a:rPr lang="en-US" altLang="zh-CN" dirty="0" smtClean="0"/>
              <a:t>)</a:t>
            </a:r>
            <a:endParaRPr lang="en-US" altLang="zh-CN" dirty="0"/>
          </a:p>
        </p:txBody>
      </p:sp>
    </p:spTree>
    <p:extLst>
      <p:ext uri="{BB962C8B-B14F-4D97-AF65-F5344CB8AC3E}">
        <p14:creationId xmlns:p14="http://schemas.microsoft.com/office/powerpoint/2010/main" val="3550104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2</a:t>
            </a:r>
            <a:r>
              <a:rPr lang="zh-CN" altLang="en-US" sz="3600" dirty="0" smtClean="0"/>
              <a:t>次上机练习答案</a:t>
            </a:r>
            <a:r>
              <a:rPr lang="en-US" altLang="zh-CN" sz="3600" dirty="0" smtClean="0"/>
              <a:t>ch3</a:t>
            </a:r>
            <a:r>
              <a:rPr lang="zh-CN" altLang="en-US" sz="3600" dirty="0" smtClean="0"/>
              <a:t>（</a:t>
            </a:r>
            <a:r>
              <a:rPr lang="en-US" altLang="zh-CN" sz="3600" dirty="0" smtClean="0"/>
              <a:t>3</a:t>
            </a:r>
            <a:r>
              <a:rPr lang="zh-CN" altLang="en-US" sz="3600" dirty="0" smtClean="0"/>
              <a:t>）</a:t>
            </a:r>
            <a:endParaRPr lang="zh-CN" altLang="en-US" sz="3600" dirty="0"/>
          </a:p>
        </p:txBody>
      </p:sp>
      <p:sp>
        <p:nvSpPr>
          <p:cNvPr id="5" name="内容占位符 4"/>
          <p:cNvSpPr>
            <a:spLocks noGrp="1"/>
          </p:cNvSpPr>
          <p:nvPr>
            <p:ph idx="1"/>
          </p:nvPr>
        </p:nvSpPr>
        <p:spPr>
          <a:xfrm>
            <a:off x="539552" y="980729"/>
            <a:ext cx="8136904" cy="1728192"/>
          </a:xfrm>
        </p:spPr>
        <p:txBody>
          <a:bodyPr>
            <a:noAutofit/>
          </a:bodyPr>
          <a:lstStyle/>
          <a:p>
            <a:r>
              <a:rPr lang="en-US" altLang="zh-CN" sz="2000" dirty="0" smtClean="0"/>
              <a:t>ch3</a:t>
            </a:r>
            <a:r>
              <a:rPr lang="en-US" altLang="zh-CN" sz="2000" dirty="0"/>
              <a:t>, p71, 5. </a:t>
            </a:r>
            <a:r>
              <a:rPr lang="zh-CN" altLang="en-US" sz="2000" dirty="0"/>
              <a:t>编程从键盘输入一个三角形的三条边</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，求三角形面积 </a:t>
            </a:r>
            <a:r>
              <a:rPr lang="zh-CN" altLang="en-US" sz="2000" dirty="0" smtClean="0"/>
              <a:t>。</a:t>
            </a:r>
            <a:endParaRPr lang="en-US" altLang="zh-CN" sz="2000" dirty="0" smtClean="0"/>
          </a:p>
          <a:p>
            <a:pPr marL="0" indent="0">
              <a:buNone/>
            </a:pPr>
            <a:r>
              <a:rPr lang="en-US" altLang="zh-CN" sz="2000" dirty="0"/>
              <a:t> </a:t>
            </a:r>
            <a:r>
              <a:rPr lang="en-US" altLang="zh-CN" sz="2000" dirty="0" smtClean="0"/>
              <a:t>   s=(</a:t>
            </a:r>
            <a:r>
              <a:rPr lang="en-US" altLang="zh-CN" sz="2000" dirty="0" err="1" smtClean="0"/>
              <a:t>a+b+c</a:t>
            </a:r>
            <a:r>
              <a:rPr lang="en-US" altLang="zh-CN" sz="2000" dirty="0" smtClean="0"/>
              <a:t>)/2,area=</a:t>
            </a:r>
            <a:r>
              <a:rPr lang="en-US" altLang="zh-CN" sz="2000" dirty="0" err="1" smtClean="0"/>
              <a:t>sqrt</a:t>
            </a:r>
            <a:r>
              <a:rPr lang="en-US" altLang="zh-CN" sz="2000" dirty="0" smtClean="0"/>
              <a:t>(s</a:t>
            </a:r>
            <a:r>
              <a:rPr lang="en-US" altLang="zh-CN" sz="2000" dirty="0"/>
              <a:t>*(s-a)*(s-b)*(s-c)).</a:t>
            </a:r>
          </a:p>
          <a:p>
            <a:pPr marL="0" indent="0">
              <a:buNone/>
            </a:pPr>
            <a:r>
              <a:rPr lang="en-US" altLang="zh-CN" sz="2000" dirty="0"/>
              <a:t>  </a:t>
            </a:r>
            <a:r>
              <a:rPr lang="en-US" altLang="zh-CN" sz="2000" dirty="0" smtClean="0"/>
              <a:t> </a:t>
            </a:r>
            <a:r>
              <a:rPr lang="zh-CN" altLang="en-US" sz="2000" dirty="0" smtClean="0"/>
              <a:t>三角形</a:t>
            </a:r>
            <a:r>
              <a:rPr lang="zh-CN" altLang="en-US" sz="2000" dirty="0"/>
              <a:t>的三条边长可任意输入吗？ </a:t>
            </a:r>
            <a:r>
              <a:rPr lang="en-US" altLang="zh-CN" sz="2000" dirty="0"/>
              <a:t>【</a:t>
            </a:r>
            <a:r>
              <a:rPr lang="zh-CN" altLang="en-US" sz="2000" dirty="0"/>
              <a:t>两边之和大于第三边，差小于第三边。</a:t>
            </a:r>
            <a:r>
              <a:rPr lang="en-US" altLang="zh-CN" sz="2000" dirty="0"/>
              <a:t>】 </a:t>
            </a:r>
          </a:p>
          <a:p>
            <a:pPr marL="0" indent="0">
              <a:buNone/>
            </a:pPr>
            <a:r>
              <a:rPr lang="en-US" altLang="zh-CN" sz="2000" dirty="0"/>
              <a:t> </a:t>
            </a:r>
            <a:r>
              <a:rPr lang="en-US" altLang="zh-CN" sz="2000" dirty="0" smtClean="0"/>
              <a:t> </a:t>
            </a:r>
            <a:endParaRPr lang="zh-CN" altLang="en-US" sz="2000" dirty="0"/>
          </a:p>
        </p:txBody>
      </p:sp>
      <p:sp>
        <p:nvSpPr>
          <p:cNvPr id="2" name="TextBox 1"/>
          <p:cNvSpPr txBox="1"/>
          <p:nvPr/>
        </p:nvSpPr>
        <p:spPr>
          <a:xfrm>
            <a:off x="539552" y="2780928"/>
            <a:ext cx="8352928" cy="3170099"/>
          </a:xfrm>
          <a:prstGeom prst="rect">
            <a:avLst/>
          </a:prstGeom>
          <a:noFill/>
          <a:ln>
            <a:solidFill>
              <a:schemeClr val="accent1"/>
            </a:solidFill>
          </a:ln>
        </p:spPr>
        <p:txBody>
          <a:bodyPr wrap="square" rtlCol="0">
            <a:spAutoFit/>
          </a:bodyPr>
          <a:lstStyle/>
          <a:p>
            <a:r>
              <a:rPr lang="en-US" altLang="zh-CN" sz="2000" b="1" dirty="0" smtClean="0"/>
              <a:t>float </a:t>
            </a:r>
            <a:r>
              <a:rPr lang="en-US" altLang="zh-CN" sz="2000" b="1" dirty="0" err="1"/>
              <a:t>a,b,c,s,area</a:t>
            </a:r>
            <a:r>
              <a:rPr lang="en-US" altLang="zh-CN" sz="2000" b="1" dirty="0"/>
              <a:t>;</a:t>
            </a:r>
          </a:p>
          <a:p>
            <a:r>
              <a:rPr lang="en-US" altLang="zh-CN" sz="2000" b="1" dirty="0" err="1" smtClean="0"/>
              <a:t>printf</a:t>
            </a:r>
            <a:r>
              <a:rPr lang="en-US" altLang="zh-CN" sz="2000" b="1" dirty="0"/>
              <a:t>("</a:t>
            </a:r>
            <a:r>
              <a:rPr lang="zh-CN" altLang="en-US" sz="2000" b="1" dirty="0"/>
              <a:t>请输入</a:t>
            </a:r>
            <a:r>
              <a:rPr lang="en-US" altLang="zh-CN" sz="2000" b="1" dirty="0" err="1"/>
              <a:t>a,b,c</a:t>
            </a:r>
            <a:r>
              <a:rPr lang="en-US" altLang="zh-CN" sz="2000" b="1" dirty="0"/>
              <a:t>,</a:t>
            </a:r>
            <a:r>
              <a:rPr lang="zh-CN" altLang="en-US" sz="2000" b="1" dirty="0"/>
              <a:t>用逗号隔开</a:t>
            </a:r>
            <a:r>
              <a:rPr lang="en-US" altLang="zh-CN" sz="2000" b="1" dirty="0"/>
              <a:t>3</a:t>
            </a:r>
            <a:r>
              <a:rPr lang="zh-CN" altLang="en-US" sz="2000" b="1" dirty="0"/>
              <a:t>个数</a:t>
            </a:r>
            <a:r>
              <a:rPr lang="en-US" altLang="zh-CN" sz="2000" b="1" dirty="0"/>
              <a:t>\n");</a:t>
            </a:r>
          </a:p>
          <a:p>
            <a:r>
              <a:rPr lang="en-US" altLang="zh-CN" sz="2000" b="1" dirty="0" err="1" smtClean="0"/>
              <a:t>scanf</a:t>
            </a:r>
            <a:r>
              <a:rPr lang="en-US" altLang="zh-CN" sz="2000" b="1" dirty="0"/>
              <a:t>("%</a:t>
            </a:r>
            <a:r>
              <a:rPr lang="en-US" altLang="zh-CN" sz="2000" b="1" dirty="0" err="1"/>
              <a:t>f,%f,%f",&amp;a,&amp;b,&amp;c</a:t>
            </a:r>
            <a:r>
              <a:rPr lang="en-US" altLang="zh-CN" sz="2000" b="1" dirty="0"/>
              <a:t>);  </a:t>
            </a:r>
            <a:r>
              <a:rPr lang="en-US" altLang="zh-CN" sz="2000" b="1" dirty="0">
                <a:solidFill>
                  <a:srgbClr val="FF0000"/>
                </a:solidFill>
              </a:rPr>
              <a:t>// </a:t>
            </a:r>
            <a:r>
              <a:rPr lang="zh-CN" altLang="en-US" sz="2000" b="1" dirty="0">
                <a:solidFill>
                  <a:srgbClr val="FF0000"/>
                </a:solidFill>
              </a:rPr>
              <a:t>输入必须用逗号隔开。如</a:t>
            </a:r>
            <a:r>
              <a:rPr lang="en-US" altLang="zh-CN" sz="2000" b="1" dirty="0" smtClean="0">
                <a:solidFill>
                  <a:srgbClr val="FF0000"/>
                </a:solidFill>
              </a:rPr>
              <a:t>3,4,5</a:t>
            </a:r>
          </a:p>
          <a:p>
            <a:r>
              <a:rPr lang="en-US" altLang="zh-CN" sz="2000" b="1" dirty="0"/>
              <a:t>if(</a:t>
            </a:r>
            <a:r>
              <a:rPr lang="en-US" altLang="zh-CN" sz="2000" b="1" dirty="0" err="1"/>
              <a:t>a+b</a:t>
            </a:r>
            <a:r>
              <a:rPr lang="en-US" altLang="zh-CN" sz="2000" b="1" dirty="0"/>
              <a:t>&lt;=c || </a:t>
            </a:r>
            <a:r>
              <a:rPr lang="en-US" altLang="zh-CN" sz="2000" b="1" dirty="0" err="1"/>
              <a:t>fabs</a:t>
            </a:r>
            <a:r>
              <a:rPr lang="en-US" altLang="zh-CN" sz="2000" b="1" dirty="0"/>
              <a:t>(a-b)&gt;=c || </a:t>
            </a:r>
            <a:r>
              <a:rPr lang="en-US" altLang="zh-CN" sz="2000" b="1" dirty="0" err="1"/>
              <a:t>a+c</a:t>
            </a:r>
            <a:r>
              <a:rPr lang="en-US" altLang="zh-CN" sz="2000" b="1" dirty="0"/>
              <a:t>&lt;=b || </a:t>
            </a:r>
            <a:r>
              <a:rPr lang="en-US" altLang="zh-CN" sz="2000" b="1" dirty="0" err="1"/>
              <a:t>fabs</a:t>
            </a:r>
            <a:r>
              <a:rPr lang="en-US" altLang="zh-CN" sz="2000" b="1" dirty="0"/>
              <a:t>(a-c)&gt;=b || </a:t>
            </a:r>
            <a:r>
              <a:rPr lang="en-US" altLang="zh-CN" sz="2000" b="1" dirty="0" err="1"/>
              <a:t>b+c</a:t>
            </a:r>
            <a:r>
              <a:rPr lang="en-US" altLang="zh-CN" sz="2000" b="1" dirty="0"/>
              <a:t>&lt;=a || </a:t>
            </a:r>
            <a:r>
              <a:rPr lang="en-US" altLang="zh-CN" sz="2000" b="1" dirty="0" err="1"/>
              <a:t>fabs</a:t>
            </a:r>
            <a:r>
              <a:rPr lang="en-US" altLang="zh-CN" sz="2000" b="1" dirty="0"/>
              <a:t>(b-c)&gt;=a) </a:t>
            </a:r>
          </a:p>
          <a:p>
            <a:r>
              <a:rPr lang="en-US" altLang="zh-CN" sz="2000" b="1" dirty="0"/>
              <a:t>    </a:t>
            </a:r>
            <a:r>
              <a:rPr lang="en-US" altLang="zh-CN" sz="2000" b="1" dirty="0" smtClean="0"/>
              <a:t> </a:t>
            </a:r>
            <a:r>
              <a:rPr lang="en-US" altLang="zh-CN" sz="2000" b="1" dirty="0" err="1" smtClean="0"/>
              <a:t>printf</a:t>
            </a:r>
            <a:r>
              <a:rPr lang="en-US" altLang="zh-CN" sz="2000" b="1" dirty="0"/>
              <a:t>("</a:t>
            </a:r>
            <a:r>
              <a:rPr lang="zh-CN" altLang="en-US" sz="2000" b="1" dirty="0"/>
              <a:t>不能构成三角形！</a:t>
            </a:r>
            <a:r>
              <a:rPr lang="en-US" altLang="zh-CN" sz="2000" b="1" dirty="0"/>
              <a:t>");</a:t>
            </a:r>
          </a:p>
          <a:p>
            <a:r>
              <a:rPr lang="en-US" altLang="zh-CN" sz="2000" b="1" dirty="0" smtClean="0"/>
              <a:t>else {</a:t>
            </a:r>
            <a:endParaRPr lang="en-US" altLang="zh-CN" sz="2000" b="1" dirty="0"/>
          </a:p>
          <a:p>
            <a:r>
              <a:rPr lang="en-US" altLang="zh-CN" sz="2000" b="1" dirty="0" smtClean="0"/>
              <a:t>    s </a:t>
            </a:r>
            <a:r>
              <a:rPr lang="en-US" altLang="zh-CN" sz="2000" b="1" dirty="0"/>
              <a:t>=0.5*(</a:t>
            </a:r>
            <a:r>
              <a:rPr lang="en-US" altLang="zh-CN" sz="2000" b="1" dirty="0" err="1"/>
              <a:t>a+b+c</a:t>
            </a:r>
            <a:r>
              <a:rPr lang="en-US" altLang="zh-CN" sz="2000" b="1" dirty="0"/>
              <a:t>);  // ok</a:t>
            </a:r>
          </a:p>
          <a:p>
            <a:r>
              <a:rPr lang="en-US" altLang="zh-CN" sz="2000" b="1" dirty="0" smtClean="0"/>
              <a:t>    area </a:t>
            </a:r>
            <a:r>
              <a:rPr lang="en-US" altLang="zh-CN" sz="2000" b="1" dirty="0"/>
              <a:t>= </a:t>
            </a:r>
            <a:r>
              <a:rPr lang="en-US" altLang="zh-CN" sz="2000" b="1" dirty="0" err="1"/>
              <a:t>sqrt</a:t>
            </a:r>
            <a:r>
              <a:rPr lang="en-US" altLang="zh-CN" sz="2000" b="1" dirty="0"/>
              <a:t>(s*(s-a)*(s-b)*(s-c));</a:t>
            </a:r>
          </a:p>
          <a:p>
            <a:r>
              <a:rPr lang="en-US" altLang="zh-CN" sz="2000" b="1" dirty="0" smtClean="0"/>
              <a:t>    </a:t>
            </a:r>
            <a:r>
              <a:rPr lang="en-US" altLang="zh-CN" sz="2000" b="1" dirty="0" err="1" smtClean="0"/>
              <a:t>printf</a:t>
            </a:r>
            <a:r>
              <a:rPr lang="en-US" altLang="zh-CN" sz="2000" b="1" dirty="0"/>
              <a:t>("</a:t>
            </a:r>
            <a:r>
              <a:rPr lang="en-US" altLang="zh-CN" sz="2000" b="1" dirty="0" err="1"/>
              <a:t>a,b,c,s,area</a:t>
            </a:r>
            <a:r>
              <a:rPr lang="en-US" altLang="zh-CN" sz="2000" b="1" dirty="0"/>
              <a:t> = %.2f,%.2f,%.2f,%.2f,%8.3f\n",</a:t>
            </a:r>
            <a:r>
              <a:rPr lang="en-US" altLang="zh-CN" sz="2000" b="1" dirty="0" err="1"/>
              <a:t>a,b,c,s,area</a:t>
            </a:r>
            <a:r>
              <a:rPr lang="en-US" altLang="zh-CN" sz="2000" b="1" dirty="0" smtClean="0"/>
              <a:t>);</a:t>
            </a:r>
          </a:p>
          <a:p>
            <a:r>
              <a:rPr lang="en-US" altLang="zh-CN" sz="2000" b="1" dirty="0"/>
              <a:t>}</a:t>
            </a:r>
            <a:endParaRPr lang="zh-CN" altLang="en-US" sz="2000" b="1" dirty="0"/>
          </a:p>
        </p:txBody>
      </p:sp>
    </p:spTree>
    <p:extLst>
      <p:ext uri="{BB962C8B-B14F-4D97-AF65-F5344CB8AC3E}">
        <p14:creationId xmlns:p14="http://schemas.microsoft.com/office/powerpoint/2010/main" val="24951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4</a:t>
            </a:r>
            <a:r>
              <a:rPr lang="zh-CN" altLang="en-US" sz="2800" dirty="0" smtClean="0"/>
              <a:t>）</a:t>
            </a:r>
            <a:endParaRPr lang="zh-CN" altLang="en-US" sz="2800" dirty="0"/>
          </a:p>
        </p:txBody>
      </p:sp>
      <p:sp>
        <p:nvSpPr>
          <p:cNvPr id="5" name="内容占位符 4"/>
          <p:cNvSpPr>
            <a:spLocks noGrp="1"/>
          </p:cNvSpPr>
          <p:nvPr>
            <p:ph idx="1"/>
          </p:nvPr>
        </p:nvSpPr>
        <p:spPr>
          <a:xfrm>
            <a:off x="471055" y="1063277"/>
            <a:ext cx="8229600" cy="4525963"/>
          </a:xfrm>
        </p:spPr>
        <p:txBody>
          <a:bodyPr>
            <a:noAutofit/>
          </a:bodyPr>
          <a:lstStyle/>
          <a:p>
            <a:r>
              <a:rPr lang="en-US" altLang="zh-CN" sz="2000" dirty="0" smtClean="0"/>
              <a:t>ch3,p71,4</a:t>
            </a:r>
            <a:r>
              <a:rPr lang="en-US" altLang="zh-CN" sz="2000" dirty="0"/>
              <a:t>.</a:t>
            </a:r>
            <a:r>
              <a:rPr lang="zh-CN" altLang="en-US" sz="2000" dirty="0"/>
              <a:t>编程从键盘输入一个</a:t>
            </a:r>
            <a:r>
              <a:rPr lang="en-US" altLang="zh-CN" sz="2000" dirty="0"/>
              <a:t>3</a:t>
            </a:r>
            <a:r>
              <a:rPr lang="zh-CN" altLang="en-US" sz="2000" dirty="0"/>
              <a:t>位数，将它们逆序输出</a:t>
            </a:r>
            <a:r>
              <a:rPr lang="zh-CN" altLang="en-US" sz="2000" dirty="0" smtClean="0"/>
              <a:t>。例如</a:t>
            </a:r>
            <a:r>
              <a:rPr lang="zh-CN" altLang="en-US" sz="2000" dirty="0"/>
              <a:t>输入</a:t>
            </a:r>
            <a:r>
              <a:rPr lang="en-US" altLang="zh-CN" sz="2000" dirty="0"/>
              <a:t>123</a:t>
            </a:r>
            <a:r>
              <a:rPr lang="zh-CN" altLang="en-US" sz="2000" dirty="0"/>
              <a:t>，则输出</a:t>
            </a:r>
            <a:r>
              <a:rPr lang="en-US" altLang="zh-CN" sz="2000" dirty="0"/>
              <a:t>321</a:t>
            </a:r>
            <a:r>
              <a:rPr lang="zh-CN" altLang="en-US" sz="2000" dirty="0"/>
              <a:t>。</a:t>
            </a:r>
            <a:r>
              <a:rPr lang="zh-CN" altLang="en-US" sz="2000" dirty="0">
                <a:solidFill>
                  <a:srgbClr val="FF0000"/>
                </a:solidFill>
              </a:rPr>
              <a:t>通过后续章节的学习，将能解决任意多位数字的逆序输出</a:t>
            </a:r>
            <a:r>
              <a:rPr lang="zh-CN" altLang="en-US" sz="2000" dirty="0" smtClean="0">
                <a:solidFill>
                  <a:srgbClr val="FF0000"/>
                </a:solidFill>
              </a:rPr>
              <a:t>。第五章后，做此题。</a:t>
            </a:r>
            <a:endParaRPr lang="en-US" altLang="zh-CN" sz="2000" dirty="0" smtClean="0">
              <a:solidFill>
                <a:srgbClr val="FF0000"/>
              </a:solidFill>
            </a:endParaRPr>
          </a:p>
        </p:txBody>
      </p:sp>
      <p:sp>
        <p:nvSpPr>
          <p:cNvPr id="2" name="TextBox 1"/>
          <p:cNvSpPr txBox="1"/>
          <p:nvPr/>
        </p:nvSpPr>
        <p:spPr>
          <a:xfrm>
            <a:off x="323528" y="2145045"/>
            <a:ext cx="8496944" cy="4524315"/>
          </a:xfrm>
          <a:prstGeom prst="rect">
            <a:avLst/>
          </a:prstGeom>
          <a:noFill/>
          <a:ln>
            <a:solidFill>
              <a:schemeClr val="accent1"/>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stdlib.h</a:t>
            </a:r>
            <a:r>
              <a:rPr lang="en-US" altLang="zh-CN" dirty="0"/>
              <a:t>&gt;</a:t>
            </a:r>
          </a:p>
          <a:p>
            <a:r>
              <a:rPr lang="en-US" altLang="zh-CN" dirty="0" err="1"/>
              <a:t>int</a:t>
            </a:r>
            <a:r>
              <a:rPr lang="en-US" altLang="zh-CN" dirty="0"/>
              <a:t> main()</a:t>
            </a:r>
          </a:p>
          <a:p>
            <a:r>
              <a:rPr lang="en-US" altLang="zh-CN" dirty="0"/>
              <a:t>{</a:t>
            </a:r>
          </a:p>
          <a:p>
            <a:r>
              <a:rPr lang="en-US" altLang="zh-CN" dirty="0"/>
              <a:t>    </a:t>
            </a:r>
            <a:r>
              <a:rPr lang="en-US" altLang="zh-CN" dirty="0" smtClean="0"/>
              <a:t>  </a:t>
            </a:r>
            <a:r>
              <a:rPr lang="en-US" altLang="zh-CN" dirty="0" err="1" smtClean="0"/>
              <a:t>int</a:t>
            </a:r>
            <a:r>
              <a:rPr lang="en-US" altLang="zh-CN" dirty="0" smtClean="0"/>
              <a:t> </a:t>
            </a:r>
            <a:r>
              <a:rPr lang="en-US" altLang="zh-CN" dirty="0"/>
              <a:t>m;</a:t>
            </a:r>
          </a:p>
          <a:p>
            <a:r>
              <a:rPr lang="en-US" altLang="zh-CN" dirty="0" smtClean="0"/>
              <a:t>      </a:t>
            </a:r>
            <a:r>
              <a:rPr lang="en-US" altLang="zh-CN" dirty="0" err="1" smtClean="0"/>
              <a:t>scanf</a:t>
            </a:r>
            <a:r>
              <a:rPr lang="en-US" altLang="zh-CN" dirty="0"/>
              <a:t>("%</a:t>
            </a:r>
            <a:r>
              <a:rPr lang="en-US" altLang="zh-CN" dirty="0" err="1"/>
              <a:t>d",&amp;m</a:t>
            </a:r>
            <a:r>
              <a:rPr lang="en-US" altLang="zh-CN" dirty="0"/>
              <a:t>); </a:t>
            </a:r>
          </a:p>
          <a:p>
            <a:r>
              <a:rPr lang="en-US" altLang="zh-CN" dirty="0" smtClean="0"/>
              <a:t>      while(1</a:t>
            </a:r>
            <a:r>
              <a:rPr lang="en-US" altLang="zh-CN" dirty="0"/>
              <a:t>) {</a:t>
            </a:r>
          </a:p>
          <a:p>
            <a:r>
              <a:rPr lang="en-US" altLang="zh-CN" dirty="0"/>
              <a:t>       </a:t>
            </a:r>
            <a:r>
              <a:rPr lang="en-US" altLang="zh-CN" dirty="0" smtClean="0"/>
              <a:t>  </a:t>
            </a:r>
            <a:r>
              <a:rPr lang="en-US" altLang="zh-CN" dirty="0" err="1" smtClean="0"/>
              <a:t>putchar</a:t>
            </a:r>
            <a:r>
              <a:rPr lang="en-US" altLang="zh-CN" dirty="0" smtClean="0"/>
              <a:t>(m%10 </a:t>
            </a:r>
            <a:r>
              <a:rPr lang="en-US" altLang="zh-CN" dirty="0"/>
              <a:t>+ '0');  // </a:t>
            </a:r>
            <a:r>
              <a:rPr lang="zh-CN" altLang="en-US" dirty="0"/>
              <a:t>字符数字的</a:t>
            </a:r>
            <a:r>
              <a:rPr lang="en-US" altLang="zh-CN" dirty="0" err="1"/>
              <a:t>ascii</a:t>
            </a:r>
            <a:r>
              <a:rPr lang="zh-CN" altLang="en-US" dirty="0"/>
              <a:t>码</a:t>
            </a:r>
            <a:r>
              <a:rPr lang="en-US" altLang="zh-CN" dirty="0"/>
              <a:t>(</a:t>
            </a:r>
            <a:r>
              <a:rPr lang="zh-CN" altLang="en-US" dirty="0"/>
              <a:t>整数</a:t>
            </a:r>
            <a:r>
              <a:rPr lang="en-US" altLang="zh-CN" dirty="0"/>
              <a:t>) = </a:t>
            </a:r>
            <a:r>
              <a:rPr lang="zh-CN" altLang="en-US" dirty="0"/>
              <a:t>数字 </a:t>
            </a:r>
            <a:r>
              <a:rPr lang="en-US" altLang="zh-CN" dirty="0"/>
              <a:t>+ '0' </a:t>
            </a:r>
            <a:r>
              <a:rPr lang="zh-CN" altLang="en-US" dirty="0"/>
              <a:t>，如 </a:t>
            </a:r>
            <a:r>
              <a:rPr lang="en-US" altLang="zh-CN" dirty="0"/>
              <a:t>'1' = 1 + '0' = 49 </a:t>
            </a:r>
          </a:p>
          <a:p>
            <a:r>
              <a:rPr lang="en-US" altLang="zh-CN" dirty="0"/>
              <a:t>       </a:t>
            </a:r>
            <a:r>
              <a:rPr lang="en-US" altLang="zh-CN" dirty="0" smtClean="0"/>
              <a:t>  if </a:t>
            </a:r>
            <a:r>
              <a:rPr lang="en-US" altLang="zh-CN" dirty="0"/>
              <a:t>(m &gt;= 0 &amp;&amp; m &lt;=9) break; // </a:t>
            </a:r>
            <a:r>
              <a:rPr lang="zh-CN" altLang="en-US" dirty="0"/>
              <a:t>如果是一位数了，终止循环 </a:t>
            </a:r>
          </a:p>
          <a:p>
            <a:r>
              <a:rPr lang="zh-CN" altLang="en-US" dirty="0"/>
              <a:t>         </a:t>
            </a:r>
            <a:r>
              <a:rPr lang="en-US" altLang="zh-CN" dirty="0" smtClean="0"/>
              <a:t>m </a:t>
            </a:r>
            <a:r>
              <a:rPr lang="en-US" altLang="zh-CN" dirty="0"/>
              <a:t>/= 10;  </a:t>
            </a:r>
          </a:p>
          <a:p>
            <a:r>
              <a:rPr lang="en-US" altLang="zh-CN" dirty="0"/>
              <a:t>       } </a:t>
            </a:r>
          </a:p>
          <a:p>
            <a:r>
              <a:rPr lang="en-US" altLang="zh-CN" dirty="0"/>
              <a:t>       </a:t>
            </a:r>
            <a:r>
              <a:rPr lang="en-US" altLang="zh-CN" dirty="0" err="1"/>
              <a:t>putchar</a:t>
            </a:r>
            <a:r>
              <a:rPr lang="en-US" altLang="zh-CN" dirty="0"/>
              <a:t>('\n'); </a:t>
            </a:r>
          </a:p>
          <a:p>
            <a:r>
              <a:rPr lang="en-US" altLang="zh-CN" dirty="0" smtClean="0"/>
              <a:t>     }    </a:t>
            </a:r>
            <a:endParaRPr lang="en-US" altLang="zh-CN" dirty="0"/>
          </a:p>
          <a:p>
            <a:r>
              <a:rPr lang="en-US" altLang="zh-CN" dirty="0"/>
              <a:t>     system("pause");</a:t>
            </a:r>
          </a:p>
          <a:p>
            <a:r>
              <a:rPr lang="en-US" altLang="zh-CN" dirty="0"/>
              <a:t>     return 0;</a:t>
            </a:r>
          </a:p>
          <a:p>
            <a:r>
              <a:rPr lang="en-US" altLang="zh-CN" dirty="0"/>
              <a:t>} </a:t>
            </a:r>
            <a:endParaRPr lang="zh-CN" altLang="en-US" dirty="0"/>
          </a:p>
        </p:txBody>
      </p:sp>
    </p:spTree>
    <p:extLst>
      <p:ext uri="{BB962C8B-B14F-4D97-AF65-F5344CB8AC3E}">
        <p14:creationId xmlns:p14="http://schemas.microsoft.com/office/powerpoint/2010/main" val="2295357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99392"/>
            <a:ext cx="8229600" cy="1143000"/>
          </a:xfrm>
        </p:spPr>
        <p:txBody>
          <a:bodyPr>
            <a:normAutofit/>
          </a:bodyPr>
          <a:lstStyle/>
          <a:p>
            <a:r>
              <a:rPr lang="en-US" altLang="zh-CN" sz="2800" dirty="0" smtClean="0"/>
              <a:t>C</a:t>
            </a:r>
            <a:r>
              <a:rPr lang="zh-CN" altLang="en-US" sz="2800" dirty="0" smtClean="0"/>
              <a:t>语言第</a:t>
            </a:r>
            <a:r>
              <a:rPr lang="en-US" altLang="zh-CN" sz="2800" dirty="0" smtClean="0"/>
              <a:t>2</a:t>
            </a:r>
            <a:r>
              <a:rPr lang="zh-CN" altLang="en-US" sz="2800" dirty="0" smtClean="0"/>
              <a:t>次上机练习答案</a:t>
            </a:r>
            <a:r>
              <a:rPr lang="en-US" altLang="zh-CN" sz="2800" dirty="0" smtClean="0"/>
              <a:t>ch3</a:t>
            </a:r>
            <a:r>
              <a:rPr lang="zh-CN" altLang="en-US" sz="2800" dirty="0" smtClean="0"/>
              <a:t>（</a:t>
            </a:r>
            <a:r>
              <a:rPr lang="en-US" altLang="zh-CN" sz="2800" dirty="0"/>
              <a:t>5</a:t>
            </a:r>
            <a:r>
              <a:rPr lang="zh-CN" altLang="en-US" sz="2800" dirty="0" smtClean="0"/>
              <a:t>）</a:t>
            </a:r>
            <a:endParaRPr lang="zh-CN" altLang="en-US" sz="2800" dirty="0"/>
          </a:p>
        </p:txBody>
      </p:sp>
      <p:sp>
        <p:nvSpPr>
          <p:cNvPr id="5" name="内容占位符 4"/>
          <p:cNvSpPr>
            <a:spLocks noGrp="1"/>
          </p:cNvSpPr>
          <p:nvPr>
            <p:ph idx="1"/>
          </p:nvPr>
        </p:nvSpPr>
        <p:spPr>
          <a:xfrm>
            <a:off x="395536" y="1340768"/>
            <a:ext cx="8229600" cy="4525963"/>
          </a:xfrm>
        </p:spPr>
        <p:txBody>
          <a:bodyPr>
            <a:noAutofit/>
          </a:bodyPr>
          <a:lstStyle/>
          <a:p>
            <a:pPr marL="0" indent="0">
              <a:buNone/>
            </a:pPr>
            <a:r>
              <a:rPr lang="en-US" altLang="zh-CN" sz="2000" dirty="0"/>
              <a:t>ch3, p71, 2.</a:t>
            </a:r>
            <a:r>
              <a:rPr lang="zh-CN" altLang="en-US" sz="2000" dirty="0"/>
              <a:t>写出利用函数</a:t>
            </a:r>
            <a:r>
              <a:rPr lang="en-US" altLang="zh-CN" sz="2000" dirty="0" err="1"/>
              <a:t>getche</a:t>
            </a:r>
            <a:r>
              <a:rPr lang="en-US" altLang="zh-CN" sz="2000" dirty="0"/>
              <a:t>()</a:t>
            </a:r>
            <a:r>
              <a:rPr lang="zh-CN" altLang="en-US" sz="2000" dirty="0"/>
              <a:t>和</a:t>
            </a:r>
            <a:r>
              <a:rPr lang="en-US" altLang="zh-CN" sz="2000" dirty="0" err="1"/>
              <a:t>putchar</a:t>
            </a:r>
            <a:r>
              <a:rPr lang="en-US" altLang="zh-CN" sz="2000" dirty="0"/>
              <a:t>()</a:t>
            </a:r>
            <a:r>
              <a:rPr lang="zh-CN" altLang="en-US" sz="2000" dirty="0"/>
              <a:t>进行字符串的输入</a:t>
            </a:r>
            <a:r>
              <a:rPr lang="en-US" altLang="zh-CN" sz="2000" dirty="0"/>
              <a:t>/</a:t>
            </a:r>
            <a:r>
              <a:rPr lang="zh-CN" altLang="en-US" sz="2000" dirty="0"/>
              <a:t>输出，并对字符的个数进行累加并输出结果的程序。</a:t>
            </a:r>
          </a:p>
          <a:p>
            <a:pPr marL="0" indent="0">
              <a:buNone/>
            </a:pPr>
            <a:r>
              <a:rPr lang="zh-CN" altLang="en-US" sz="2000" dirty="0"/>
              <a:t> * </a:t>
            </a:r>
            <a:r>
              <a:rPr lang="zh-CN" altLang="en-US" sz="2000" dirty="0">
                <a:solidFill>
                  <a:srgbClr val="FF0000"/>
                </a:solidFill>
              </a:rPr>
              <a:t>注，第五章后再做此题。 </a:t>
            </a:r>
            <a:r>
              <a:rPr lang="zh-CN" altLang="en-US" sz="2000" dirty="0" smtClean="0">
                <a:solidFill>
                  <a:srgbClr val="FF0000"/>
                </a:solidFill>
              </a:rPr>
              <a:t> </a:t>
            </a:r>
            <a:r>
              <a:rPr lang="zh-CN" altLang="en-US" sz="2000" dirty="0">
                <a:solidFill>
                  <a:srgbClr val="FF0000"/>
                </a:solidFill>
              </a:rPr>
              <a:t>参考</a:t>
            </a:r>
            <a:r>
              <a:rPr lang="en-US" altLang="zh-CN" sz="2000" dirty="0">
                <a:solidFill>
                  <a:srgbClr val="FF0000"/>
                </a:solidFill>
              </a:rPr>
              <a:t>ch5. p91</a:t>
            </a:r>
            <a:r>
              <a:rPr lang="zh-CN" altLang="en-US" sz="2000" dirty="0">
                <a:solidFill>
                  <a:srgbClr val="FF0000"/>
                </a:solidFill>
              </a:rPr>
              <a:t>例题 </a:t>
            </a:r>
            <a:endParaRPr lang="en-US" altLang="zh-CN" sz="2000" dirty="0" smtClean="0">
              <a:solidFill>
                <a:srgbClr val="FF0000"/>
              </a:solidFill>
            </a:endParaRPr>
          </a:p>
        </p:txBody>
      </p:sp>
    </p:spTree>
    <p:extLst>
      <p:ext uri="{BB962C8B-B14F-4D97-AF65-F5344CB8AC3E}">
        <p14:creationId xmlns:p14="http://schemas.microsoft.com/office/powerpoint/2010/main" val="403439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6" name="Group 10"/>
          <p:cNvGrpSpPr>
            <a:grpSpLocks/>
          </p:cNvGrpSpPr>
          <p:nvPr/>
        </p:nvGrpSpPr>
        <p:grpSpPr bwMode="auto">
          <a:xfrm>
            <a:off x="6275388" y="0"/>
            <a:ext cx="2868612" cy="461963"/>
            <a:chOff x="3648" y="0"/>
            <a:chExt cx="1807" cy="291"/>
          </a:xfrm>
        </p:grpSpPr>
        <p:sp>
          <p:nvSpPr>
            <p:cNvPr id="126987" name="Rectangle 11"/>
            <p:cNvSpPr>
              <a:spLocks noChangeArrowheads="1"/>
            </p:cNvSpPr>
            <p:nvPr/>
          </p:nvSpPr>
          <p:spPr bwMode="auto">
            <a:xfrm>
              <a:off x="3648" y="0"/>
              <a:ext cx="180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t>回顾</a:t>
              </a:r>
              <a:r>
                <a:rPr lang="en-US" altLang="zh-CN" dirty="0" smtClean="0"/>
                <a:t>ch3</a:t>
              </a:r>
              <a:endParaRPr lang="zh-CN" altLang="en-US" dirty="0"/>
            </a:p>
          </p:txBody>
        </p:sp>
        <p:sp>
          <p:nvSpPr>
            <p:cNvPr id="126988" name="Rectangle 12"/>
            <p:cNvSpPr>
              <a:spLocks noChangeArrowheads="1"/>
            </p:cNvSpPr>
            <p:nvPr/>
          </p:nvSpPr>
          <p:spPr bwMode="auto">
            <a:xfrm flipV="1">
              <a:off x="3751" y="250"/>
              <a:ext cx="1669" cy="36"/>
            </a:xfrm>
            <a:prstGeom prst="rect">
              <a:avLst/>
            </a:prstGeom>
            <a:gradFill rotWithShape="0">
              <a:gsLst>
                <a:gs pos="0">
                  <a:srgbClr val="0000FF"/>
                </a:gs>
                <a:gs pos="50000">
                  <a:srgbClr val="00FFFF"/>
                </a:gs>
                <a:gs pos="100000">
                  <a:srgbClr val="0000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zh-CN" altLang="zh-CN"/>
            </a:p>
          </p:txBody>
        </p:sp>
      </p:grpSp>
      <p:graphicFrame>
        <p:nvGraphicFramePr>
          <p:cNvPr id="2" name="表格 1"/>
          <p:cNvGraphicFramePr>
            <a:graphicFrameLocks noGrp="1"/>
          </p:cNvGraphicFramePr>
          <p:nvPr>
            <p:extLst>
              <p:ext uri="{D42A27DB-BD31-4B8C-83A1-F6EECF244321}">
                <p14:modId xmlns:p14="http://schemas.microsoft.com/office/powerpoint/2010/main" val="1057520222"/>
              </p:ext>
            </p:extLst>
          </p:nvPr>
        </p:nvGraphicFramePr>
        <p:xfrm>
          <a:off x="251520" y="764815"/>
          <a:ext cx="8280920" cy="2160240"/>
        </p:xfrm>
        <a:graphic>
          <a:graphicData uri="http://schemas.openxmlformats.org/drawingml/2006/table">
            <a:tbl>
              <a:tblPr firstRow="1" bandRow="1">
                <a:tableStyleId>{5C22544A-7EE6-4342-B048-85BDC9FD1C3A}</a:tableStyleId>
              </a:tblPr>
              <a:tblGrid>
                <a:gridCol w="2170727"/>
                <a:gridCol w="1688343"/>
                <a:gridCol w="1205959"/>
                <a:gridCol w="1300156"/>
                <a:gridCol w="1915735"/>
              </a:tblGrid>
              <a:tr h="500031">
                <a:tc>
                  <a:txBody>
                    <a:bodyPr/>
                    <a:lstStyle/>
                    <a:p>
                      <a:r>
                        <a:rPr lang="en-US" altLang="zh-CN" sz="2000" dirty="0" smtClean="0">
                          <a:solidFill>
                            <a:schemeClr val="tx1"/>
                          </a:solidFill>
                        </a:rPr>
                        <a:t>char </a:t>
                      </a:r>
                      <a:r>
                        <a:rPr lang="en-US" altLang="zh-CN" sz="2000" dirty="0" err="1" smtClean="0">
                          <a:solidFill>
                            <a:schemeClr val="tx1"/>
                          </a:solidFill>
                        </a:rPr>
                        <a:t>ch</a:t>
                      </a:r>
                      <a:r>
                        <a:rPr lang="en-US" altLang="zh-CN" sz="2000" dirty="0" smtClean="0">
                          <a:solidFill>
                            <a:schemeClr val="tx1"/>
                          </a:solidFill>
                        </a:rPr>
                        <a:t>;</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#include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字符回显</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solidFill>
                            <a:schemeClr val="tx1"/>
                          </a:solidFill>
                        </a:rPr>
                        <a:t>回车接收</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chemeClr val="tx1"/>
                          </a:solidFill>
                        </a:rPr>
                        <a:t>Enter</a:t>
                      </a:r>
                      <a:r>
                        <a:rPr lang="zh-CN" altLang="en-US" sz="2000" dirty="0" smtClean="0">
                          <a:solidFill>
                            <a:schemeClr val="tx1"/>
                          </a:solidFill>
                        </a:rPr>
                        <a:t>键</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getchar</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getche</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‘\r’ (13)</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726">
                <a:tc>
                  <a:txBody>
                    <a:bodyPr/>
                    <a:lstStyle/>
                    <a:p>
                      <a:r>
                        <a:rPr lang="en-US" altLang="zh-CN" sz="2000" dirty="0" err="1" smtClean="0"/>
                        <a:t>ch</a:t>
                      </a:r>
                      <a:r>
                        <a:rPr lang="en-US" altLang="zh-CN" sz="2000" dirty="0" smtClean="0"/>
                        <a:t>=</a:t>
                      </a:r>
                      <a:r>
                        <a:rPr lang="en-US" altLang="zh-CN" sz="2000" dirty="0" err="1" smtClean="0"/>
                        <a:t>getch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conio.h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否</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‘\r’ (13)</a:t>
                      </a:r>
                      <a:endParaRPr lang="zh-CN" alt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6031">
                <a:tc>
                  <a:txBody>
                    <a:bodyPr/>
                    <a:lstStyle/>
                    <a:p>
                      <a:r>
                        <a:rPr lang="en-US" altLang="zh-CN" sz="2000" dirty="0" err="1" smtClean="0"/>
                        <a:t>scanf</a:t>
                      </a:r>
                      <a:r>
                        <a:rPr lang="en-US" altLang="zh-CN" sz="2000" dirty="0" smtClean="0"/>
                        <a:t>(“%c”,&amp;</a:t>
                      </a:r>
                      <a:r>
                        <a:rPr lang="en-US" altLang="zh-CN" sz="2000" dirty="0" err="1" smtClean="0"/>
                        <a:t>ch</a:t>
                      </a:r>
                      <a:r>
                        <a:rPr lang="en-US" altLang="zh-CN" sz="2000" dirty="0" smtClean="0"/>
                        <a: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&lt;</a:t>
                      </a:r>
                      <a:r>
                        <a:rPr lang="en-US" altLang="zh-CN" sz="2000" dirty="0" err="1" smtClean="0"/>
                        <a:t>stdio.h</a:t>
                      </a:r>
                      <a:r>
                        <a:rPr lang="en-US" altLang="zh-CN" sz="2000" dirty="0" smtClean="0"/>
                        <a:t>&gt;</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smtClean="0"/>
                        <a:t>是</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‘\n’</a:t>
                      </a:r>
                      <a:r>
                        <a:rPr lang="en-US" altLang="zh-CN" sz="2000" baseline="0" dirty="0" smtClean="0"/>
                        <a:t>  (10)</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extBox 2"/>
          <p:cNvSpPr txBox="1"/>
          <p:nvPr/>
        </p:nvSpPr>
        <p:spPr>
          <a:xfrm>
            <a:off x="395536" y="188775"/>
            <a:ext cx="5184576" cy="461665"/>
          </a:xfrm>
          <a:prstGeom prst="rect">
            <a:avLst/>
          </a:prstGeom>
          <a:noFill/>
        </p:spPr>
        <p:txBody>
          <a:bodyPr wrap="square" rtlCol="0">
            <a:spAutoFit/>
          </a:bodyPr>
          <a:lstStyle/>
          <a:p>
            <a:r>
              <a:rPr lang="zh-CN" altLang="en-US" dirty="0" smtClean="0"/>
              <a:t>接收一个字符的函数比较</a:t>
            </a:r>
            <a:endParaRPr lang="zh-CN" altLang="en-US" dirty="0"/>
          </a:p>
        </p:txBody>
      </p:sp>
      <p:sp>
        <p:nvSpPr>
          <p:cNvPr id="4" name="TextBox 3"/>
          <p:cNvSpPr txBox="1"/>
          <p:nvPr/>
        </p:nvSpPr>
        <p:spPr>
          <a:xfrm>
            <a:off x="251520" y="3074118"/>
            <a:ext cx="8640780" cy="1938992"/>
          </a:xfrm>
          <a:prstGeom prst="rect">
            <a:avLst/>
          </a:prstGeom>
          <a:solidFill>
            <a:schemeClr val="accent1"/>
          </a:solidFill>
          <a:ln>
            <a:solidFill>
              <a:schemeClr val="accent1"/>
            </a:solidFill>
          </a:ln>
        </p:spPr>
        <p:txBody>
          <a:bodyPr wrap="square" rtlCol="0">
            <a:spAutoFit/>
          </a:bodyPr>
          <a:lstStyle/>
          <a:p>
            <a:pPr algn="l"/>
            <a:r>
              <a:rPr lang="en-US" altLang="zh-CN" sz="2000" b="0" dirty="0" err="1">
                <a:solidFill>
                  <a:srgbClr val="000000"/>
                </a:solidFill>
                <a:latin typeface="Times New Roman" pitchFamily="18" charset="0"/>
              </a:rPr>
              <a:t>getchar</a:t>
            </a:r>
            <a:r>
              <a:rPr lang="en-US" altLang="zh-CN" sz="2000" b="0" dirty="0">
                <a:solidFill>
                  <a:srgbClr val="000000"/>
                </a:solidFill>
                <a:latin typeface="Times New Roman" pitchFamily="18" charset="0"/>
              </a:rPr>
              <a:t>(),</a:t>
            </a:r>
            <a:r>
              <a:rPr lang="zh-CN" altLang="en-US" sz="2000" b="0" dirty="0">
                <a:solidFill>
                  <a:srgbClr val="000000"/>
                </a:solidFill>
                <a:latin typeface="Times New Roman" pitchFamily="18" charset="0"/>
              </a:rPr>
              <a:t>键入字符存入缓冲区，</a:t>
            </a:r>
            <a:r>
              <a:rPr lang="zh-CN" altLang="en-US" sz="2000" b="0" dirty="0" smtClean="0">
                <a:solidFill>
                  <a:srgbClr val="000000"/>
                </a:solidFill>
                <a:latin typeface="Times New Roman" pitchFamily="18" charset="0"/>
              </a:rPr>
              <a:t>遇“</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”开始</a:t>
            </a:r>
            <a:r>
              <a:rPr lang="zh-CN" altLang="en-US" sz="2000" b="0" dirty="0">
                <a:solidFill>
                  <a:srgbClr val="000000"/>
                </a:solidFill>
                <a:latin typeface="Times New Roman" pitchFamily="18" charset="0"/>
              </a:rPr>
              <a:t>读取缓冲区中的</a:t>
            </a:r>
            <a:r>
              <a:rPr lang="zh-CN" altLang="en-US" sz="2000" b="0" dirty="0" smtClean="0">
                <a:solidFill>
                  <a:srgbClr val="000000"/>
                </a:solidFill>
                <a:latin typeface="Times New Roman" pitchFamily="18" charset="0"/>
              </a:rPr>
              <a:t>内容，</a:t>
            </a:r>
            <a:r>
              <a:rPr lang="zh-CN" altLang="en-US" sz="2000" b="0" dirty="0">
                <a:solidFill>
                  <a:srgbClr val="000000"/>
                </a:solidFill>
                <a:latin typeface="Times New Roman" pitchFamily="18" charset="0"/>
              </a:rPr>
              <a:t>“</a:t>
            </a:r>
            <a:r>
              <a:rPr lang="en-US" altLang="zh-CN" sz="2000" b="0" dirty="0" smtClean="0">
                <a:solidFill>
                  <a:srgbClr val="000000"/>
                </a:solidFill>
                <a:latin typeface="Times New Roman" pitchFamily="18" charset="0"/>
              </a:rPr>
              <a:t>Enter”</a:t>
            </a:r>
            <a:r>
              <a:rPr lang="zh-CN" altLang="en-US" sz="2000" b="0" dirty="0" smtClean="0">
                <a:solidFill>
                  <a:srgbClr val="000000"/>
                </a:solidFill>
                <a:latin typeface="Times New Roman" pitchFamily="18" charset="0"/>
              </a:rPr>
              <a:t>键理解为</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，表示“回车换行”符 ，因此最后的字符是</a:t>
            </a:r>
            <a:r>
              <a:rPr lang="en-US" altLang="zh-CN" sz="2000" b="0" dirty="0" smtClean="0">
                <a:solidFill>
                  <a:srgbClr val="000000"/>
                </a:solidFill>
                <a:latin typeface="Times New Roman" pitchFamily="18" charset="0"/>
              </a:rPr>
              <a:t>’\n’</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0" dirty="0" err="1" smtClean="0">
                <a:solidFill>
                  <a:srgbClr val="000000"/>
                </a:solidFill>
                <a:latin typeface="Times New Roman" pitchFamily="18" charset="0"/>
              </a:rPr>
              <a:t>getch</a:t>
            </a:r>
            <a:r>
              <a:rPr lang="en-US" altLang="zh-CN" sz="2000" b="0" dirty="0" smtClean="0">
                <a:solidFill>
                  <a:srgbClr val="000000"/>
                </a:solidFill>
                <a:latin typeface="Times New Roman" pitchFamily="18" charset="0"/>
              </a:rPr>
              <a:t>(),</a:t>
            </a:r>
            <a:r>
              <a:rPr lang="en-US" altLang="zh-CN" sz="2000" b="0" dirty="0" err="1" smtClean="0">
                <a:solidFill>
                  <a:srgbClr val="000000"/>
                </a:solidFill>
                <a:latin typeface="Times New Roman" pitchFamily="18" charset="0"/>
              </a:rPr>
              <a:t>getche</a:t>
            </a:r>
            <a:r>
              <a:rPr lang="en-US" altLang="zh-CN" sz="2000" b="0" dirty="0" smtClean="0">
                <a:solidFill>
                  <a:srgbClr val="000000"/>
                </a:solidFill>
                <a:latin typeface="Times New Roman" pitchFamily="18" charset="0"/>
              </a:rPr>
              <a:t>()</a:t>
            </a:r>
            <a:r>
              <a:rPr lang="zh-CN" altLang="en-US" sz="2000" b="0" dirty="0" smtClean="0">
                <a:solidFill>
                  <a:srgbClr val="000000"/>
                </a:solidFill>
                <a:latin typeface="Times New Roman" pitchFamily="18" charset="0"/>
              </a:rPr>
              <a:t>不用等待回车，获取键入的</a:t>
            </a:r>
            <a:r>
              <a:rPr lang="zh-CN" altLang="en-US" sz="2000" b="0" dirty="0">
                <a:solidFill>
                  <a:srgbClr val="000000"/>
                </a:solidFill>
                <a:latin typeface="Times New Roman" pitchFamily="18" charset="0"/>
              </a:rPr>
              <a:t>字符， “</a:t>
            </a:r>
            <a:r>
              <a:rPr lang="en-US" altLang="zh-CN" sz="2000" b="0" dirty="0">
                <a:solidFill>
                  <a:srgbClr val="000000"/>
                </a:solidFill>
                <a:latin typeface="Times New Roman" pitchFamily="18" charset="0"/>
              </a:rPr>
              <a:t>Enter”</a:t>
            </a:r>
            <a:r>
              <a:rPr lang="zh-CN" altLang="en-US" sz="2000" b="0" dirty="0">
                <a:solidFill>
                  <a:srgbClr val="000000"/>
                </a:solidFill>
                <a:latin typeface="Times New Roman" pitchFamily="18" charset="0"/>
              </a:rPr>
              <a:t>理解为</a:t>
            </a:r>
            <a:r>
              <a:rPr lang="en-US" altLang="zh-CN" sz="2000" b="0" dirty="0" smtClean="0">
                <a:solidFill>
                  <a:srgbClr val="000000"/>
                </a:solidFill>
                <a:latin typeface="Times New Roman" pitchFamily="18" charset="0"/>
              </a:rPr>
              <a:t>’\r’</a:t>
            </a:r>
            <a:r>
              <a:rPr lang="zh-CN" altLang="en-US" sz="2000" b="0" dirty="0">
                <a:solidFill>
                  <a:srgbClr val="000000"/>
                </a:solidFill>
                <a:latin typeface="Times New Roman" pitchFamily="18" charset="0"/>
              </a:rPr>
              <a:t>，表示</a:t>
            </a:r>
            <a:r>
              <a:rPr lang="zh-CN" altLang="en-US" sz="2000" b="0" dirty="0" smtClean="0">
                <a:solidFill>
                  <a:srgbClr val="000000"/>
                </a:solidFill>
                <a:latin typeface="Times New Roman" pitchFamily="18" charset="0"/>
              </a:rPr>
              <a:t>“回车”</a:t>
            </a:r>
            <a:r>
              <a:rPr lang="zh-CN" altLang="en-US" sz="2000" b="0" dirty="0">
                <a:solidFill>
                  <a:srgbClr val="000000"/>
                </a:solidFill>
                <a:latin typeface="Times New Roman" pitchFamily="18" charset="0"/>
              </a:rPr>
              <a:t>符 </a:t>
            </a:r>
            <a:r>
              <a:rPr lang="zh-CN" altLang="en-US" sz="2000" b="0" dirty="0" smtClean="0">
                <a:solidFill>
                  <a:srgbClr val="000000"/>
                </a:solidFill>
                <a:latin typeface="Times New Roman" pitchFamily="18" charset="0"/>
              </a:rPr>
              <a:t>。</a:t>
            </a:r>
            <a:endParaRPr lang="en-US" altLang="zh-CN" sz="2000" b="0" dirty="0" smtClean="0">
              <a:solidFill>
                <a:srgbClr val="000000"/>
              </a:solidFill>
              <a:latin typeface="Times New Roman" pitchFamily="18" charset="0"/>
            </a:endParaRPr>
          </a:p>
          <a:p>
            <a:pPr algn="l"/>
            <a:r>
              <a:rPr lang="en-US" altLang="zh-CN" sz="2000" b="1" dirty="0" err="1"/>
              <a:t>scanf</a:t>
            </a:r>
            <a:r>
              <a:rPr lang="en-US" altLang="zh-CN" sz="2000" b="1" dirty="0"/>
              <a:t>(“%c”,&amp;</a:t>
            </a:r>
            <a:r>
              <a:rPr lang="en-US" altLang="zh-CN" sz="2000" b="1" dirty="0" err="1"/>
              <a:t>ch</a:t>
            </a:r>
            <a:r>
              <a:rPr lang="en-US" altLang="zh-CN" sz="2000" b="1" dirty="0"/>
              <a:t>); </a:t>
            </a:r>
            <a:r>
              <a:rPr lang="en-US" altLang="zh-CN" sz="2000" b="1" dirty="0" smtClean="0"/>
              <a:t>// </a:t>
            </a:r>
            <a:r>
              <a:rPr lang="zh-CN" altLang="en-US" sz="2000" b="1" dirty="0" smtClean="0"/>
              <a:t>输入</a:t>
            </a:r>
            <a:r>
              <a:rPr lang="en-US" altLang="zh-CN" sz="2000" b="1" dirty="0" smtClean="0"/>
              <a:t>1</a:t>
            </a:r>
            <a:r>
              <a:rPr lang="zh-CN" altLang="en-US" sz="2000" b="1" dirty="0" smtClean="0"/>
              <a:t>，</a:t>
            </a:r>
            <a:r>
              <a:rPr lang="en-US" altLang="zh-CN" sz="2000" b="1" dirty="0" smtClean="0"/>
              <a:t>Enter</a:t>
            </a:r>
            <a:r>
              <a:rPr lang="zh-CN" altLang="en-US" sz="2000" b="1" dirty="0" smtClean="0"/>
              <a:t>键</a:t>
            </a:r>
            <a:r>
              <a:rPr lang="zh-CN" altLang="en-US" sz="2000" b="1" dirty="0"/>
              <a:t>， </a:t>
            </a:r>
            <a:r>
              <a:rPr lang="en-US" altLang="zh-CN" sz="2000" b="1" dirty="0" err="1" smtClean="0"/>
              <a:t>ch</a:t>
            </a:r>
            <a:r>
              <a:rPr lang="en-US" altLang="zh-CN" sz="2000" b="1" dirty="0" smtClean="0"/>
              <a:t> = </a:t>
            </a:r>
            <a:r>
              <a:rPr lang="zh-CN" altLang="en-US" sz="2000" b="1" dirty="0" smtClean="0"/>
              <a:t>‘</a:t>
            </a:r>
            <a:r>
              <a:rPr lang="en-US" altLang="zh-CN" sz="2000" b="1" dirty="0" smtClean="0"/>
              <a:t>1</a:t>
            </a:r>
            <a:r>
              <a:rPr lang="zh-CN" altLang="en-US" sz="2000" b="1" dirty="0" smtClean="0"/>
              <a:t>’</a:t>
            </a:r>
            <a:r>
              <a:rPr lang="en-US" altLang="zh-CN" sz="2000" b="1" dirty="0" smtClean="0"/>
              <a:t>,</a:t>
            </a:r>
            <a:r>
              <a:rPr lang="zh-CN" altLang="en-US" sz="2000" b="1" dirty="0" smtClean="0"/>
              <a:t>回车键未消费，</a:t>
            </a:r>
            <a:endParaRPr lang="en-US" altLang="zh-CN" sz="2000" b="1" dirty="0" smtClean="0"/>
          </a:p>
          <a:p>
            <a:pPr algn="l"/>
            <a:r>
              <a:rPr lang="en-US" altLang="zh-CN" sz="2000" b="1" dirty="0" err="1" smtClean="0"/>
              <a:t>getch</a:t>
            </a:r>
            <a:r>
              <a:rPr lang="en-US" altLang="zh-CN" sz="2000" b="1" dirty="0" smtClean="0"/>
              <a:t>();             // </a:t>
            </a:r>
            <a:r>
              <a:rPr lang="zh-CN" altLang="en-US" sz="2000" b="1" dirty="0" smtClean="0"/>
              <a:t>读取到</a:t>
            </a:r>
            <a:r>
              <a:rPr lang="en-US" altLang="zh-CN" sz="2000" b="1" dirty="0" smtClean="0"/>
              <a:t>’\r’</a:t>
            </a:r>
            <a:endParaRPr lang="en-US" altLang="zh-CN" sz="2000" b="1" dirty="0">
              <a:solidFill>
                <a:srgbClr val="000000"/>
              </a:solidFill>
              <a:latin typeface="Times New Roman" pitchFamily="18" charset="0"/>
            </a:endParaRPr>
          </a:p>
        </p:txBody>
      </p:sp>
      <p:sp>
        <p:nvSpPr>
          <p:cNvPr id="5" name="TextBox 4"/>
          <p:cNvSpPr txBox="1"/>
          <p:nvPr/>
        </p:nvSpPr>
        <p:spPr>
          <a:xfrm>
            <a:off x="251520" y="5180999"/>
            <a:ext cx="3240360"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getch</a:t>
            </a:r>
            <a:r>
              <a:rPr lang="en-US" altLang="zh-CN" sz="1800" dirty="0">
                <a:solidFill>
                  <a:srgbClr val="000000"/>
                </a:solidFill>
                <a:latin typeface="Times New Roman" pitchFamily="18" charset="0"/>
              </a:rPr>
              <a:t>())!= '\r') </a:t>
            </a:r>
            <a:endParaRPr lang="en-US" altLang="zh-CN" sz="1800" dirty="0" smtClean="0">
              <a:solidFill>
                <a:srgbClr val="000000"/>
              </a:solidFill>
              <a:latin typeface="Times New Roman" pitchFamily="18" charset="0"/>
            </a:endParaRPr>
          </a:p>
          <a:p>
            <a:pPr algn="l" fontAlgn="auto">
              <a:spcBef>
                <a:spcPct val="50000"/>
              </a:spcBef>
              <a:spcAft>
                <a:spcPts val="0"/>
              </a:spcAft>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   </a:t>
            </a:r>
            <a:r>
              <a:rPr lang="en-US" altLang="zh-CN" sz="1800" dirty="0" smtClean="0">
                <a:solidFill>
                  <a:srgbClr val="000000"/>
                </a:solidFill>
                <a:latin typeface="Times New Roman" pitchFamily="18" charset="0"/>
              </a:rPr>
              <a:t> </a:t>
            </a:r>
            <a:endParaRPr lang="zh-CN" altLang="en-US" sz="1800" dirty="0"/>
          </a:p>
        </p:txBody>
      </p:sp>
      <p:sp>
        <p:nvSpPr>
          <p:cNvPr id="9" name="TextBox 8"/>
          <p:cNvSpPr txBox="1"/>
          <p:nvPr/>
        </p:nvSpPr>
        <p:spPr>
          <a:xfrm>
            <a:off x="3779912" y="5157192"/>
            <a:ext cx="5164508" cy="1615827"/>
          </a:xfrm>
          <a:prstGeom prst="rect">
            <a:avLst/>
          </a:prstGeom>
          <a:noFill/>
          <a:ln>
            <a:solidFill>
              <a:schemeClr val="tx1"/>
            </a:solidFill>
          </a:ln>
        </p:spPr>
        <p:txBody>
          <a:bodyPr wrap="square" rtlCol="0">
            <a:spAutoFit/>
          </a:bodyPr>
          <a:lstStyle/>
          <a:p>
            <a:pPr algn="l" fontAlgn="auto">
              <a:spcBef>
                <a:spcPct val="50000"/>
              </a:spcBef>
              <a:spcAft>
                <a:spcPts val="0"/>
              </a:spcAft>
              <a:defRPr/>
            </a:pPr>
            <a:r>
              <a:rPr lang="en-US" altLang="zh-CN" sz="1800" dirty="0">
                <a:solidFill>
                  <a:srgbClr val="000000"/>
                </a:solidFill>
                <a:latin typeface="Times New Roman" pitchFamily="18" charset="0"/>
              </a:rPr>
              <a:t>char </a:t>
            </a:r>
            <a:r>
              <a:rPr lang="en-US" altLang="zh-CN" sz="1800" dirty="0" err="1">
                <a:solidFill>
                  <a:srgbClr val="000000"/>
                </a:solidFill>
                <a:latin typeface="Times New Roman" pitchFamily="18" charset="0"/>
              </a:rPr>
              <a:t>ch</a:t>
            </a:r>
            <a:r>
              <a:rPr lang="en-US" altLang="zh-CN" sz="1800" dirty="0">
                <a:solidFill>
                  <a:srgbClr val="000000"/>
                </a:solidFill>
                <a:latin typeface="Times New Roman" pitchFamily="18" charset="0"/>
              </a:rPr>
              <a:t>; </a:t>
            </a:r>
            <a:r>
              <a:rPr lang="en-US" altLang="zh-CN" sz="1800" dirty="0" err="1" smtClean="0">
                <a:solidFill>
                  <a:srgbClr val="000000"/>
                </a:solidFill>
                <a:latin typeface="Times New Roman" pitchFamily="18" charset="0"/>
              </a:rPr>
              <a:t>int</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sz="1800" dirty="0" smtClean="0">
                <a:solidFill>
                  <a:srgbClr val="000000"/>
                </a:solidFill>
                <a:latin typeface="Times New Roman" pitchFamily="18" charset="0"/>
              </a:rPr>
              <a:t> = 0;</a:t>
            </a:r>
          </a:p>
          <a:p>
            <a:pPr algn="l" fontAlgn="auto">
              <a:spcBef>
                <a:spcPct val="50000"/>
              </a:spcBef>
              <a:spcAft>
                <a:spcPts val="0"/>
              </a:spcAft>
              <a:defRPr/>
            </a:pPr>
            <a:r>
              <a:rPr lang="en-US" altLang="zh-CN" sz="1800" dirty="0" smtClean="0">
                <a:solidFill>
                  <a:srgbClr val="000000"/>
                </a:solidFill>
                <a:latin typeface="Times New Roman" pitchFamily="18" charset="0"/>
              </a:rPr>
              <a:t>while</a:t>
            </a:r>
            <a:r>
              <a:rPr lang="en-US" altLang="zh-CN" sz="1800" dirty="0">
                <a:solidFill>
                  <a:srgbClr val="000000"/>
                </a:solidFill>
                <a:latin typeface="Times New Roman" pitchFamily="18" charset="0"/>
              </a:rPr>
              <a:t>((</a:t>
            </a:r>
            <a:r>
              <a:rPr lang="en-US" altLang="zh-CN" sz="1800" dirty="0" err="1" smtClean="0">
                <a:solidFill>
                  <a:srgbClr val="000000"/>
                </a:solidFill>
                <a:latin typeface="Times New Roman" pitchFamily="18" charset="0"/>
              </a:rPr>
              <a:t>ch</a:t>
            </a:r>
            <a:r>
              <a:rPr lang="en-US" altLang="zh-CN" sz="1800" dirty="0" smtClean="0">
                <a:solidFill>
                  <a:srgbClr val="000000"/>
                </a:solidFill>
                <a:latin typeface="Times New Roman" pitchFamily="18" charset="0"/>
              </a:rPr>
              <a:t>=</a:t>
            </a:r>
            <a:r>
              <a:rPr lang="en-US" altLang="zh-CN" sz="1800" dirty="0" err="1" smtClean="0">
                <a:solidFill>
                  <a:srgbClr val="000000"/>
                </a:solidFill>
                <a:latin typeface="Times New Roman" pitchFamily="18" charset="0"/>
              </a:rPr>
              <a:t>getchar</a:t>
            </a:r>
            <a:r>
              <a:rPr lang="en-US" altLang="zh-CN" sz="1800" dirty="0" smtClean="0">
                <a:solidFill>
                  <a:srgbClr val="000000"/>
                </a:solidFill>
                <a:latin typeface="Times New Roman" pitchFamily="18" charset="0"/>
              </a:rPr>
              <a:t>())!= ‘\n’)  // </a:t>
            </a:r>
            <a:r>
              <a:rPr lang="zh-CN" altLang="en-US" sz="1800" dirty="0" smtClean="0">
                <a:solidFill>
                  <a:srgbClr val="000000"/>
                </a:solidFill>
                <a:latin typeface="Times New Roman" pitchFamily="18" charset="0"/>
              </a:rPr>
              <a:t>判断</a:t>
            </a:r>
            <a:r>
              <a:rPr lang="en-US" altLang="zh-CN" sz="1800" dirty="0" smtClean="0">
                <a:solidFill>
                  <a:srgbClr val="000000"/>
                </a:solidFill>
                <a:latin typeface="Times New Roman" pitchFamily="18" charset="0"/>
              </a:rPr>
              <a:t>1</a:t>
            </a:r>
            <a:r>
              <a:rPr lang="zh-CN" altLang="en-US" sz="1800" dirty="0" smtClean="0">
                <a:solidFill>
                  <a:srgbClr val="000000"/>
                </a:solidFill>
                <a:latin typeface="Times New Roman" pitchFamily="18" charset="0"/>
              </a:rPr>
              <a:t>行的结束</a:t>
            </a:r>
            <a:r>
              <a:rPr lang="en-US" altLang="zh-CN" sz="1800" dirty="0" smtClean="0">
                <a:solidFill>
                  <a:srgbClr val="000000"/>
                </a:solidFill>
                <a:latin typeface="Times New Roman" pitchFamily="18" charset="0"/>
              </a:rPr>
              <a:t> </a:t>
            </a:r>
          </a:p>
          <a:p>
            <a:pPr>
              <a:spcBef>
                <a:spcPct val="50000"/>
              </a:spcBef>
              <a:defRPr/>
            </a:pPr>
            <a:r>
              <a:rPr lang="en-US" altLang="zh-CN" sz="1800" dirty="0">
                <a:solidFill>
                  <a:srgbClr val="000000"/>
                </a:solidFill>
                <a:latin typeface="Times New Roman" pitchFamily="18" charset="0"/>
              </a:rPr>
              <a:t> </a:t>
            </a:r>
            <a:r>
              <a:rPr lang="en-US" altLang="zh-CN" sz="1800" dirty="0" smtClean="0">
                <a:solidFill>
                  <a:srgbClr val="000000"/>
                </a:solidFill>
                <a:latin typeface="Times New Roman" pitchFamily="18" charset="0"/>
              </a:rPr>
              <a:t>  {   </a:t>
            </a:r>
            <a:r>
              <a:rPr lang="en-US" altLang="zh-CN" sz="1800" dirty="0" err="1">
                <a:solidFill>
                  <a:srgbClr val="000000"/>
                </a:solidFill>
                <a:latin typeface="Times New Roman" pitchFamily="18" charset="0"/>
              </a:rPr>
              <a:t>putchar</a:t>
            </a:r>
            <a:r>
              <a:rPr lang="en-US" altLang="zh-CN" sz="1800" dirty="0">
                <a:solidFill>
                  <a:srgbClr val="000000"/>
                </a:solidFill>
                <a:latin typeface="Times New Roman" pitchFamily="18" charset="0"/>
              </a:rPr>
              <a:t>(</a:t>
            </a:r>
            <a:r>
              <a:rPr lang="en-US" altLang="zh-CN" sz="1800" dirty="0" err="1">
                <a:solidFill>
                  <a:srgbClr val="000000"/>
                </a:solidFill>
                <a:latin typeface="Times New Roman" pitchFamily="18" charset="0"/>
              </a:rPr>
              <a:t>ch</a:t>
            </a:r>
            <a:r>
              <a:rPr lang="en-US" altLang="zh-CN" sz="1800" dirty="0" smtClean="0">
                <a:solidFill>
                  <a:srgbClr val="000000"/>
                </a:solidFill>
                <a:latin typeface="Times New Roman" pitchFamily="18" charset="0"/>
              </a:rPr>
              <a:t>);  </a:t>
            </a:r>
            <a:r>
              <a:rPr lang="en-US" altLang="zh-CN" sz="1800" dirty="0" err="1" smtClean="0">
                <a:solidFill>
                  <a:srgbClr val="000000"/>
                </a:solidFill>
                <a:latin typeface="Times New Roman" pitchFamily="18" charset="0"/>
              </a:rPr>
              <a:t>len</a:t>
            </a:r>
            <a:r>
              <a:rPr lang="en-US" altLang="zh-CN" dirty="0" smtClean="0">
                <a:solidFill>
                  <a:srgbClr val="000000"/>
                </a:solidFill>
                <a:latin typeface="Times New Roman" pitchFamily="18" charset="0"/>
              </a:rPr>
              <a:t>++;  } </a:t>
            </a:r>
          </a:p>
          <a:p>
            <a:pPr>
              <a:spcBef>
                <a:spcPct val="50000"/>
              </a:spcBef>
              <a:defRPr/>
            </a:pPr>
            <a:r>
              <a:rPr lang="en-US" altLang="zh-CN" dirty="0" err="1" smtClean="0">
                <a:solidFill>
                  <a:srgbClr val="000000"/>
                </a:solidFill>
                <a:latin typeface="Times New Roman" pitchFamily="18" charset="0"/>
              </a:rPr>
              <a:t>printf</a:t>
            </a:r>
            <a:r>
              <a:rPr lang="en-US" altLang="zh-CN" dirty="0" smtClean="0">
                <a:solidFill>
                  <a:srgbClr val="000000"/>
                </a:solidFill>
                <a:latin typeface="Times New Roman" pitchFamily="18" charset="0"/>
              </a:rPr>
              <a:t>("\</a:t>
            </a:r>
            <a:r>
              <a:rPr lang="en-US" altLang="zh-CN" dirty="0" err="1">
                <a:solidFill>
                  <a:srgbClr val="000000"/>
                </a:solidFill>
                <a:latin typeface="Times New Roman" pitchFamily="18" charset="0"/>
              </a:rPr>
              <a:t>n%d</a:t>
            </a:r>
            <a:r>
              <a:rPr lang="en-US" altLang="zh-CN" dirty="0">
                <a:solidFill>
                  <a:srgbClr val="000000"/>
                </a:solidFill>
                <a:latin typeface="Times New Roman" pitchFamily="18" charset="0"/>
              </a:rPr>
              <a:t>\n",</a:t>
            </a:r>
            <a:r>
              <a:rPr lang="en-US" altLang="zh-CN" dirty="0" err="1">
                <a:solidFill>
                  <a:srgbClr val="000000"/>
                </a:solidFill>
                <a:latin typeface="Times New Roman" pitchFamily="18" charset="0"/>
              </a:rPr>
              <a:t>len</a:t>
            </a:r>
            <a:r>
              <a:rPr lang="en-US" altLang="zh-CN" dirty="0" smtClean="0">
                <a:solidFill>
                  <a:srgbClr val="000000"/>
                </a:solidFill>
                <a:latin typeface="Times New Roman" pitchFamily="18" charset="0"/>
              </a:rPr>
              <a:t>);</a:t>
            </a:r>
            <a:endParaRPr lang="zh-CN" altLang="en-US" sz="1800" dirty="0"/>
          </a:p>
        </p:txBody>
      </p:sp>
    </p:spTree>
    <p:extLst>
      <p:ext uri="{BB962C8B-B14F-4D97-AF65-F5344CB8AC3E}">
        <p14:creationId xmlns:p14="http://schemas.microsoft.com/office/powerpoint/2010/main" val="4040798659"/>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3</a:t>
            </a:r>
            <a:r>
              <a:rPr lang="zh-CN" altLang="en-US" dirty="0" smtClean="0"/>
              <a:t>次上机练习</a:t>
            </a:r>
            <a:r>
              <a:rPr lang="en-US" altLang="zh-CN" dirty="0" smtClean="0"/>
              <a:t>ch4</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ch4,p88</a:t>
            </a:r>
            <a:r>
              <a:rPr lang="zh-CN" altLang="en-US" dirty="0"/>
              <a:t>，</a:t>
            </a:r>
            <a:r>
              <a:rPr lang="en-US" altLang="zh-CN" dirty="0"/>
              <a:t>6. </a:t>
            </a:r>
            <a:r>
              <a:rPr lang="zh-CN" altLang="en-US" dirty="0"/>
              <a:t>有</a:t>
            </a:r>
            <a:r>
              <a:rPr lang="en-US" altLang="zh-CN" dirty="0"/>
              <a:t>3</a:t>
            </a:r>
            <a:r>
              <a:rPr lang="zh-CN" altLang="en-US" dirty="0"/>
              <a:t>个整数</a:t>
            </a:r>
            <a:r>
              <a:rPr lang="en-US" altLang="zh-CN" dirty="0" err="1"/>
              <a:t>a,b,c</a:t>
            </a:r>
            <a:r>
              <a:rPr lang="zh-CN" altLang="en-US" dirty="0"/>
              <a:t>，由键盘输入，输出其中最大的数</a:t>
            </a:r>
            <a:r>
              <a:rPr lang="en-US" altLang="zh-CN" dirty="0" smtClean="0"/>
              <a:t>.</a:t>
            </a:r>
          </a:p>
          <a:p>
            <a:r>
              <a:rPr lang="en-US" altLang="zh-CN" dirty="0"/>
              <a:t>ch4,p88</a:t>
            </a:r>
            <a:r>
              <a:rPr lang="zh-CN" altLang="en-US" dirty="0"/>
              <a:t>，</a:t>
            </a:r>
            <a:r>
              <a:rPr lang="en-US" altLang="zh-CN" dirty="0"/>
              <a:t>7. </a:t>
            </a:r>
            <a:r>
              <a:rPr lang="zh-CN" altLang="en-US" dirty="0"/>
              <a:t>求一元二次方程</a:t>
            </a:r>
            <a:r>
              <a:rPr lang="en-US" altLang="zh-CN" dirty="0"/>
              <a:t>a*x*</a:t>
            </a:r>
            <a:r>
              <a:rPr lang="en-US" altLang="zh-CN" dirty="0" err="1"/>
              <a:t>x+b</a:t>
            </a:r>
            <a:r>
              <a:rPr lang="en-US" altLang="zh-CN" dirty="0"/>
              <a:t>*</a:t>
            </a:r>
            <a:r>
              <a:rPr lang="en-US" altLang="zh-CN" dirty="0" err="1"/>
              <a:t>x+c</a:t>
            </a:r>
            <a:r>
              <a:rPr lang="en-US" altLang="zh-CN" dirty="0"/>
              <a:t>=0</a:t>
            </a:r>
            <a:r>
              <a:rPr lang="zh-CN" altLang="en-US" dirty="0"/>
              <a:t>的根</a:t>
            </a:r>
            <a:r>
              <a:rPr lang="en-US" altLang="zh-CN" dirty="0"/>
              <a:t>,</a:t>
            </a:r>
            <a:r>
              <a:rPr lang="zh-CN" altLang="en-US" dirty="0"/>
              <a:t>其中</a:t>
            </a:r>
            <a:r>
              <a:rPr lang="en-US" altLang="zh-CN" dirty="0" err="1"/>
              <a:t>a,b,c</a:t>
            </a:r>
            <a:r>
              <a:rPr lang="zh-CN" altLang="en-US" dirty="0"/>
              <a:t>是任意实数</a:t>
            </a:r>
            <a:r>
              <a:rPr lang="zh-CN" altLang="en-US" dirty="0" smtClean="0"/>
              <a:t>。</a:t>
            </a:r>
            <a:endParaRPr lang="en-US" altLang="zh-CN" dirty="0" smtClean="0"/>
          </a:p>
          <a:p>
            <a:r>
              <a:rPr lang="en-US" altLang="zh-CN" dirty="0"/>
              <a:t>ch4,p88</a:t>
            </a:r>
            <a:r>
              <a:rPr lang="zh-CN" altLang="en-US" dirty="0"/>
              <a:t>，</a:t>
            </a:r>
            <a:r>
              <a:rPr lang="en-US" altLang="zh-CN" dirty="0"/>
              <a:t>9. </a:t>
            </a:r>
            <a:r>
              <a:rPr lang="zh-CN" altLang="en-US" dirty="0"/>
              <a:t>输入百分制成绩，要求输出成绩等级</a:t>
            </a:r>
          </a:p>
          <a:p>
            <a:pPr lvl="1"/>
            <a:r>
              <a:rPr lang="zh-CN" altLang="en-US" dirty="0"/>
              <a:t>   </a:t>
            </a:r>
            <a:r>
              <a:rPr lang="en-US" altLang="zh-CN" dirty="0"/>
              <a:t>'A', 90</a:t>
            </a:r>
            <a:r>
              <a:rPr lang="zh-CN" altLang="en-US" dirty="0"/>
              <a:t>分以上</a:t>
            </a:r>
          </a:p>
          <a:p>
            <a:pPr lvl="1"/>
            <a:r>
              <a:rPr lang="zh-CN" altLang="en-US" dirty="0"/>
              <a:t>   </a:t>
            </a:r>
            <a:r>
              <a:rPr lang="en-US" altLang="zh-CN" dirty="0"/>
              <a:t>'B', 80~89</a:t>
            </a:r>
            <a:r>
              <a:rPr lang="zh-CN" altLang="en-US" dirty="0"/>
              <a:t>分</a:t>
            </a:r>
          </a:p>
          <a:p>
            <a:pPr lvl="1"/>
            <a:r>
              <a:rPr lang="zh-CN" altLang="en-US" dirty="0"/>
              <a:t>   </a:t>
            </a:r>
            <a:r>
              <a:rPr lang="en-US" altLang="zh-CN" dirty="0"/>
              <a:t>'C', 70~79</a:t>
            </a:r>
            <a:r>
              <a:rPr lang="zh-CN" altLang="en-US" dirty="0"/>
              <a:t>分</a:t>
            </a:r>
          </a:p>
          <a:p>
            <a:pPr lvl="1"/>
            <a:r>
              <a:rPr lang="zh-CN" altLang="en-US" dirty="0"/>
              <a:t>   </a:t>
            </a:r>
            <a:r>
              <a:rPr lang="en-US" altLang="zh-CN" dirty="0"/>
              <a:t>'D', 60~69</a:t>
            </a:r>
            <a:r>
              <a:rPr lang="zh-CN" altLang="en-US" dirty="0"/>
              <a:t>分</a:t>
            </a:r>
          </a:p>
          <a:p>
            <a:pPr lvl="1"/>
            <a:r>
              <a:rPr lang="zh-CN" altLang="en-US" dirty="0"/>
              <a:t>   </a:t>
            </a:r>
            <a:r>
              <a:rPr lang="en-US" altLang="zh-CN" dirty="0"/>
              <a:t>'E', 60</a:t>
            </a:r>
            <a:r>
              <a:rPr lang="zh-CN" altLang="en-US" dirty="0"/>
              <a:t>分以下 </a:t>
            </a:r>
          </a:p>
          <a:p>
            <a:r>
              <a:rPr lang="en-US" altLang="zh-CN" dirty="0"/>
              <a:t>ch4,p88</a:t>
            </a:r>
            <a:r>
              <a:rPr lang="zh-CN" altLang="en-US" dirty="0"/>
              <a:t>，</a:t>
            </a:r>
            <a:r>
              <a:rPr lang="en-US" altLang="zh-CN" dirty="0"/>
              <a:t>10. </a:t>
            </a:r>
            <a:r>
              <a:rPr lang="zh-CN" altLang="en-US" dirty="0"/>
              <a:t>输入两个整数的四则运算式</a:t>
            </a:r>
            <a:r>
              <a:rPr lang="en-US" altLang="zh-CN" dirty="0"/>
              <a:t>(+</a:t>
            </a:r>
            <a:r>
              <a:rPr lang="zh-CN" altLang="en-US" dirty="0"/>
              <a:t>、</a:t>
            </a:r>
            <a:r>
              <a:rPr lang="en-US" altLang="zh-CN" dirty="0"/>
              <a:t>-</a:t>
            </a:r>
            <a:r>
              <a:rPr lang="zh-CN" altLang="en-US" dirty="0"/>
              <a:t>、*、</a:t>
            </a:r>
            <a:r>
              <a:rPr lang="en-US" altLang="zh-CN" dirty="0"/>
              <a:t>/) ,</a:t>
            </a:r>
            <a:r>
              <a:rPr lang="zh-CN" altLang="en-US" dirty="0"/>
              <a:t>输出计算结果</a:t>
            </a:r>
            <a:r>
              <a:rPr lang="zh-CN" altLang="en-US" dirty="0" smtClean="0"/>
              <a:t>。如</a:t>
            </a:r>
            <a:r>
              <a:rPr lang="zh-CN" altLang="en-US" dirty="0"/>
              <a:t>输入</a:t>
            </a:r>
            <a:r>
              <a:rPr lang="en-US" altLang="zh-CN" dirty="0"/>
              <a:t>: 123+456</a:t>
            </a:r>
            <a:r>
              <a:rPr lang="zh-CN" altLang="en-US" dirty="0"/>
              <a:t>，应该输出</a:t>
            </a:r>
            <a:r>
              <a:rPr lang="en-US" altLang="zh-CN" dirty="0"/>
              <a:t>123+456=579</a:t>
            </a:r>
            <a:r>
              <a:rPr lang="zh-CN" altLang="en-US" dirty="0"/>
              <a:t>； </a:t>
            </a:r>
          </a:p>
          <a:p>
            <a:pPr marL="0" indent="0">
              <a:buNone/>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469296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ch4(1)</a:t>
            </a:r>
            <a:endParaRPr lang="zh-CN" altLang="en-US" sz="3600" dirty="0"/>
          </a:p>
        </p:txBody>
      </p:sp>
      <p:sp>
        <p:nvSpPr>
          <p:cNvPr id="3" name="内容占位符 2"/>
          <p:cNvSpPr>
            <a:spLocks noGrp="1"/>
          </p:cNvSpPr>
          <p:nvPr>
            <p:ph idx="1"/>
          </p:nvPr>
        </p:nvSpPr>
        <p:spPr>
          <a:xfrm>
            <a:off x="457200" y="1340768"/>
            <a:ext cx="8229600" cy="676672"/>
          </a:xfrm>
        </p:spPr>
        <p:txBody>
          <a:bodyPr>
            <a:normAutofit/>
          </a:bodyPr>
          <a:lstStyle/>
          <a:p>
            <a:r>
              <a:rPr lang="en-US" altLang="zh-CN" sz="2000" dirty="0"/>
              <a:t>ch4,p88</a:t>
            </a:r>
            <a:r>
              <a:rPr lang="zh-CN" altLang="en-US" sz="2000" dirty="0"/>
              <a:t>，</a:t>
            </a:r>
            <a:r>
              <a:rPr lang="en-US" altLang="zh-CN" sz="2000" dirty="0"/>
              <a:t>6. </a:t>
            </a:r>
            <a:r>
              <a:rPr lang="zh-CN" altLang="en-US" sz="2000" dirty="0"/>
              <a:t>有</a:t>
            </a:r>
            <a:r>
              <a:rPr lang="en-US" altLang="zh-CN" sz="2000" dirty="0"/>
              <a:t>3</a:t>
            </a:r>
            <a:r>
              <a:rPr lang="zh-CN" altLang="en-US" sz="2000" dirty="0"/>
              <a:t>个整数</a:t>
            </a:r>
            <a:r>
              <a:rPr lang="en-US" altLang="zh-CN" sz="2000" dirty="0" err="1"/>
              <a:t>a,b,c</a:t>
            </a:r>
            <a:r>
              <a:rPr lang="zh-CN" altLang="en-US" sz="2000" dirty="0"/>
              <a:t>，由键盘输入，输出其中最大的数</a:t>
            </a:r>
            <a:r>
              <a:rPr lang="en-US" altLang="zh-CN" sz="2000" dirty="0" smtClean="0"/>
              <a:t>.</a:t>
            </a:r>
          </a:p>
          <a:p>
            <a:pPr marL="0" indent="0">
              <a:buNone/>
            </a:pPr>
            <a:endParaRPr lang="zh-CN" altLang="en-US" sz="2000" dirty="0"/>
          </a:p>
        </p:txBody>
      </p:sp>
      <p:sp>
        <p:nvSpPr>
          <p:cNvPr id="4" name="内容占位符 2"/>
          <p:cNvSpPr txBox="1">
            <a:spLocks/>
          </p:cNvSpPr>
          <p:nvPr/>
        </p:nvSpPr>
        <p:spPr>
          <a:xfrm>
            <a:off x="395536" y="1988840"/>
            <a:ext cx="8229600" cy="4752528"/>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smtClean="0"/>
              <a:t>#include &lt;</a:t>
            </a:r>
            <a:r>
              <a:rPr lang="en-US" altLang="zh-CN" sz="2000" b="1" dirty="0" err="1" smtClean="0"/>
              <a:t>stdio.h</a:t>
            </a:r>
            <a:r>
              <a:rPr lang="en-US" altLang="zh-CN" sz="2000" b="1" dirty="0" smtClean="0"/>
              <a:t>&gt;</a:t>
            </a:r>
          </a:p>
          <a:p>
            <a:pPr marL="0" indent="0">
              <a:buNone/>
            </a:pPr>
            <a:r>
              <a:rPr lang="en-US" altLang="zh-CN" sz="2000" b="1" dirty="0" smtClean="0"/>
              <a:t>#include &lt;</a:t>
            </a:r>
            <a:r>
              <a:rPr lang="en-US" altLang="zh-CN" sz="2000" b="1" dirty="0" err="1" smtClean="0"/>
              <a:t>stdlib.h</a:t>
            </a:r>
            <a:r>
              <a:rPr lang="en-US" altLang="zh-CN" sz="2000" b="1" dirty="0" smtClean="0"/>
              <a:t>&gt;</a:t>
            </a:r>
          </a:p>
          <a:p>
            <a:pPr marL="0" indent="0">
              <a:buFont typeface="Arial" pitchFamily="34" charset="0"/>
              <a:buNone/>
            </a:pPr>
            <a:r>
              <a:rPr lang="en-US" altLang="zh-CN" sz="2000" b="1" dirty="0" err="1" smtClean="0"/>
              <a:t>int</a:t>
            </a:r>
            <a:r>
              <a:rPr lang="en-US" altLang="zh-CN" sz="2000" b="1" dirty="0" smtClean="0"/>
              <a:t> main( ) {      </a:t>
            </a:r>
          </a:p>
          <a:p>
            <a:pPr marL="0" indent="0">
              <a:buFont typeface="Arial" pitchFamily="34" charset="0"/>
              <a:buNone/>
            </a:pPr>
            <a:r>
              <a:rPr lang="en-US" altLang="zh-CN" sz="2000" b="1" dirty="0"/>
              <a:t> </a:t>
            </a:r>
            <a:r>
              <a:rPr lang="en-US" altLang="zh-CN" sz="2000" b="1" dirty="0" smtClean="0"/>
              <a:t>     </a:t>
            </a:r>
            <a:r>
              <a:rPr lang="en-US" altLang="zh-CN" sz="2000" b="1" dirty="0" err="1" smtClean="0"/>
              <a:t>int</a:t>
            </a:r>
            <a:r>
              <a:rPr lang="en-US" altLang="zh-CN" sz="2000" b="1" dirty="0" smtClean="0"/>
              <a:t> </a:t>
            </a:r>
            <a:r>
              <a:rPr lang="en-US" altLang="zh-CN" sz="2000" b="1" dirty="0" err="1" smtClean="0"/>
              <a:t>a,b,c,max</a:t>
            </a:r>
            <a:r>
              <a:rPr lang="en-US" altLang="zh-CN" sz="2000" b="1" dirty="0" smtClean="0"/>
              <a:t>;</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zh-CN" altLang="en-US" sz="2000" b="1" dirty="0" smtClean="0"/>
              <a:t>输入</a:t>
            </a:r>
            <a:r>
              <a:rPr lang="en-US" altLang="zh-CN" sz="2000" b="1" dirty="0" smtClean="0"/>
              <a:t>3</a:t>
            </a:r>
            <a:r>
              <a:rPr lang="zh-CN" altLang="en-US" sz="2000" b="1" dirty="0" smtClean="0"/>
              <a:t>个整数，空格隔开，输出最大的数。</a:t>
            </a:r>
            <a:r>
              <a:rPr lang="en-US" altLang="zh-CN" sz="2000" b="1" dirty="0" smtClean="0"/>
              <a:t>\n"); </a:t>
            </a:r>
          </a:p>
          <a:p>
            <a:pPr marL="0" indent="0">
              <a:buFont typeface="Arial" pitchFamily="34" charset="0"/>
              <a:buNone/>
            </a:pPr>
            <a:r>
              <a:rPr lang="it-IT" altLang="zh-CN" sz="2000" b="1" dirty="0" smtClean="0"/>
              <a:t>      scanf("%d%d%d",&amp;a,&amp;b,&amp;c);</a:t>
            </a:r>
            <a:endParaRPr lang="en-US" altLang="zh-CN" sz="2000" b="1" dirty="0" smtClean="0"/>
          </a:p>
          <a:p>
            <a:pPr marL="0" indent="0">
              <a:buFont typeface="Arial" pitchFamily="34" charset="0"/>
              <a:buNone/>
            </a:pPr>
            <a:r>
              <a:rPr lang="en-US" altLang="zh-CN" sz="2000" b="1" dirty="0" smtClean="0"/>
              <a:t>      </a:t>
            </a:r>
            <a:r>
              <a:rPr lang="en-US" altLang="zh-CN" sz="2000" b="1" dirty="0" smtClean="0">
                <a:solidFill>
                  <a:srgbClr val="FF0000"/>
                </a:solidFill>
              </a:rPr>
              <a:t>max = a; </a:t>
            </a:r>
          </a:p>
          <a:p>
            <a:pPr marL="0" indent="0">
              <a:buFont typeface="Arial" pitchFamily="34" charset="0"/>
              <a:buNone/>
            </a:pPr>
            <a:r>
              <a:rPr lang="en-US" altLang="zh-CN" sz="2000" b="1" dirty="0" smtClean="0">
                <a:solidFill>
                  <a:srgbClr val="FF0000"/>
                </a:solidFill>
              </a:rPr>
              <a:t>      if (b &gt; max) max = b;</a:t>
            </a:r>
          </a:p>
          <a:p>
            <a:pPr marL="0" indent="0">
              <a:buFont typeface="Arial" pitchFamily="34" charset="0"/>
              <a:buNone/>
            </a:pPr>
            <a:r>
              <a:rPr lang="en-US" altLang="zh-CN" sz="2000" b="1" dirty="0" smtClean="0">
                <a:solidFill>
                  <a:srgbClr val="FF0000"/>
                </a:solidFill>
              </a:rPr>
              <a:t>      if (c &gt; max) max = c;  </a:t>
            </a:r>
          </a:p>
          <a:p>
            <a:pPr marL="0" indent="0">
              <a:buFont typeface="Arial" pitchFamily="34" charset="0"/>
              <a:buNone/>
            </a:pPr>
            <a:r>
              <a:rPr lang="en-US" altLang="zh-CN" sz="2000" b="1" dirty="0" smtClean="0"/>
              <a:t>      </a:t>
            </a:r>
            <a:r>
              <a:rPr lang="en-US" altLang="zh-CN" sz="2000" b="1" dirty="0" err="1" smtClean="0"/>
              <a:t>printf</a:t>
            </a:r>
            <a:r>
              <a:rPr lang="en-US" altLang="zh-CN" sz="2000" b="1" dirty="0" smtClean="0"/>
              <a:t>("%</a:t>
            </a:r>
            <a:r>
              <a:rPr lang="en-US" altLang="zh-CN" sz="2000" b="1" dirty="0" err="1" smtClean="0"/>
              <a:t>d,%d,%d</a:t>
            </a:r>
            <a:r>
              <a:rPr lang="en-US" altLang="zh-CN" sz="2000" b="1" dirty="0" smtClean="0"/>
              <a:t>,</a:t>
            </a:r>
            <a:r>
              <a:rPr lang="zh-CN" altLang="en-US" sz="2000" b="1" dirty="0" smtClean="0"/>
              <a:t>最大的是</a:t>
            </a:r>
            <a:r>
              <a:rPr lang="en-US" altLang="zh-CN" sz="2000" b="1" dirty="0" smtClean="0"/>
              <a:t>: %d\n",</a:t>
            </a:r>
            <a:r>
              <a:rPr lang="en-US" altLang="zh-CN" sz="2000" b="1" dirty="0" err="1" smtClean="0"/>
              <a:t>a,b,c,max</a:t>
            </a:r>
            <a:r>
              <a:rPr lang="en-US" altLang="zh-CN" sz="2000" b="1" dirty="0" smtClean="0"/>
              <a:t>);</a:t>
            </a:r>
          </a:p>
          <a:p>
            <a:pPr marL="0" indent="0">
              <a:buFont typeface="Arial" pitchFamily="34" charset="0"/>
              <a:buNone/>
            </a:pPr>
            <a:r>
              <a:rPr lang="en-US" altLang="zh-CN" sz="2000" b="1" dirty="0"/>
              <a:t> </a:t>
            </a:r>
            <a:r>
              <a:rPr lang="en-US" altLang="zh-CN" sz="2000" b="1" dirty="0" smtClean="0"/>
              <a:t>     system(“pause”);</a:t>
            </a:r>
          </a:p>
          <a:p>
            <a:pPr marL="0" indent="0">
              <a:buFont typeface="Arial" pitchFamily="34" charset="0"/>
              <a:buNone/>
            </a:pPr>
            <a:r>
              <a:rPr lang="en-US" altLang="zh-CN" sz="2000" b="1" dirty="0"/>
              <a:t> </a:t>
            </a:r>
            <a:r>
              <a:rPr lang="en-US" altLang="zh-CN" sz="2000" b="1" dirty="0" smtClean="0"/>
              <a:t>     return 0;</a:t>
            </a:r>
          </a:p>
          <a:p>
            <a:pPr marL="0" indent="0">
              <a:buNone/>
            </a:pPr>
            <a:r>
              <a:rPr lang="en-US" altLang="zh-CN" sz="2000" b="1" dirty="0" smtClean="0"/>
              <a:t>}</a:t>
            </a:r>
            <a:endParaRPr lang="zh-CN" altLang="en-US" sz="2000" b="1" dirty="0"/>
          </a:p>
        </p:txBody>
      </p:sp>
      <p:sp>
        <p:nvSpPr>
          <p:cNvPr id="5" name="TextBox 4"/>
          <p:cNvSpPr txBox="1"/>
          <p:nvPr/>
        </p:nvSpPr>
        <p:spPr>
          <a:xfrm>
            <a:off x="4691336" y="4305870"/>
            <a:ext cx="3481064" cy="923330"/>
          </a:xfrm>
          <a:prstGeom prst="rect">
            <a:avLst/>
          </a:prstGeom>
          <a:solidFill>
            <a:schemeClr val="accent1">
              <a:lumMod val="40000"/>
              <a:lumOff val="60000"/>
            </a:schemeClr>
          </a:solidFill>
        </p:spPr>
        <p:txBody>
          <a:bodyPr wrap="square" rtlCol="0">
            <a:spAutoFit/>
          </a:bodyPr>
          <a:lstStyle/>
          <a:p>
            <a:r>
              <a:rPr lang="en-US" altLang="zh-CN" b="1" dirty="0"/>
              <a:t>if (a &gt; b) b = a</a:t>
            </a:r>
            <a:r>
              <a:rPr lang="en-US" altLang="zh-CN" b="1" dirty="0">
                <a:solidFill>
                  <a:srgbClr val="002060"/>
                </a:solidFill>
              </a:rPr>
              <a:t>; </a:t>
            </a:r>
            <a:r>
              <a:rPr lang="en-US" altLang="zh-CN" b="1" dirty="0" smtClean="0">
                <a:solidFill>
                  <a:srgbClr val="002060"/>
                </a:solidFill>
              </a:rPr>
              <a:t>    </a:t>
            </a:r>
            <a:r>
              <a:rPr lang="en-US" altLang="zh-CN" b="1" dirty="0" smtClean="0">
                <a:solidFill>
                  <a:srgbClr val="FF0000"/>
                </a:solidFill>
              </a:rPr>
              <a:t>// </a:t>
            </a:r>
            <a:r>
              <a:rPr lang="zh-CN" altLang="en-US" b="1" dirty="0">
                <a:solidFill>
                  <a:srgbClr val="FF0000"/>
                </a:solidFill>
              </a:rPr>
              <a:t>大者给</a:t>
            </a:r>
            <a:r>
              <a:rPr lang="en-US" altLang="zh-CN" b="1" dirty="0" smtClean="0">
                <a:solidFill>
                  <a:srgbClr val="FF0000"/>
                </a:solidFill>
              </a:rPr>
              <a:t>b</a:t>
            </a:r>
            <a:endParaRPr lang="en-US" altLang="zh-CN" b="1" dirty="0">
              <a:solidFill>
                <a:srgbClr val="FF0000"/>
              </a:solidFill>
            </a:endParaRPr>
          </a:p>
          <a:p>
            <a:r>
              <a:rPr lang="en-US" altLang="zh-CN" b="1" dirty="0" smtClean="0"/>
              <a:t>if </a:t>
            </a:r>
            <a:r>
              <a:rPr lang="en-US" altLang="zh-CN" b="1" dirty="0"/>
              <a:t>(c &gt; b) max = c</a:t>
            </a:r>
            <a:r>
              <a:rPr lang="en-US" altLang="zh-CN" b="1" dirty="0" smtClean="0"/>
              <a:t>; </a:t>
            </a:r>
            <a:r>
              <a:rPr lang="en-US" altLang="zh-CN" b="1" dirty="0" smtClean="0">
                <a:solidFill>
                  <a:srgbClr val="FF0000"/>
                </a:solidFill>
              </a:rPr>
              <a:t>// c</a:t>
            </a:r>
            <a:r>
              <a:rPr lang="zh-CN" altLang="en-US" b="1" dirty="0" smtClean="0">
                <a:solidFill>
                  <a:srgbClr val="FF0000"/>
                </a:solidFill>
              </a:rPr>
              <a:t>与</a:t>
            </a:r>
            <a:r>
              <a:rPr lang="en-US" altLang="zh-CN" b="1" dirty="0" smtClean="0">
                <a:solidFill>
                  <a:srgbClr val="FF0000"/>
                </a:solidFill>
              </a:rPr>
              <a:t>b</a:t>
            </a:r>
            <a:r>
              <a:rPr lang="zh-CN" altLang="en-US" b="1" dirty="0" smtClean="0">
                <a:solidFill>
                  <a:srgbClr val="FF0000"/>
                </a:solidFill>
              </a:rPr>
              <a:t>比较</a:t>
            </a:r>
            <a:endParaRPr lang="en-US" altLang="zh-CN" b="1" dirty="0">
              <a:solidFill>
                <a:srgbClr val="FF0000"/>
              </a:solidFill>
            </a:endParaRPr>
          </a:p>
          <a:p>
            <a:r>
              <a:rPr lang="en-US" altLang="zh-CN" b="1" dirty="0" smtClean="0"/>
              <a:t>else </a:t>
            </a:r>
            <a:r>
              <a:rPr lang="en-US" altLang="zh-CN" b="1" dirty="0"/>
              <a:t>max = b; </a:t>
            </a:r>
            <a:endParaRPr lang="zh-CN" altLang="en-US" b="1" dirty="0"/>
          </a:p>
        </p:txBody>
      </p:sp>
      <p:sp>
        <p:nvSpPr>
          <p:cNvPr id="6" name="TextBox 5"/>
          <p:cNvSpPr txBox="1"/>
          <p:nvPr/>
        </p:nvSpPr>
        <p:spPr>
          <a:xfrm>
            <a:off x="3779912" y="5949280"/>
            <a:ext cx="4752528" cy="646331"/>
          </a:xfrm>
          <a:prstGeom prst="rect">
            <a:avLst/>
          </a:prstGeom>
          <a:solidFill>
            <a:schemeClr val="accent1">
              <a:lumMod val="40000"/>
              <a:lumOff val="60000"/>
            </a:schemeClr>
          </a:solidFill>
        </p:spPr>
        <p:txBody>
          <a:bodyPr wrap="square" rtlCol="0">
            <a:spAutoFit/>
          </a:bodyPr>
          <a:lstStyle>
            <a:defPPr>
              <a:defRPr lang="zh-CN"/>
            </a:defPPr>
          </a:lstStyle>
          <a:p>
            <a:r>
              <a:rPr lang="en-US" altLang="zh-CN" b="1" dirty="0"/>
              <a:t>max = a &gt; b ? a : b; </a:t>
            </a:r>
            <a:r>
              <a:rPr lang="en-US" altLang="zh-CN" b="1" dirty="0" smtClean="0"/>
              <a:t>           </a:t>
            </a:r>
            <a:r>
              <a:rPr lang="en-US" altLang="zh-CN" b="1" dirty="0" smtClean="0">
                <a:solidFill>
                  <a:srgbClr val="FF0000"/>
                </a:solidFill>
              </a:rPr>
              <a:t>// </a:t>
            </a:r>
            <a:r>
              <a:rPr lang="en-US" altLang="zh-CN" b="1" dirty="0">
                <a:solidFill>
                  <a:srgbClr val="FF0000"/>
                </a:solidFill>
              </a:rPr>
              <a:t>max=a</a:t>
            </a:r>
            <a:r>
              <a:rPr lang="zh-CN" altLang="en-US" b="1" dirty="0">
                <a:solidFill>
                  <a:srgbClr val="FF0000"/>
                </a:solidFill>
              </a:rPr>
              <a:t>和</a:t>
            </a:r>
            <a:r>
              <a:rPr lang="en-US" altLang="zh-CN" b="1" dirty="0">
                <a:solidFill>
                  <a:srgbClr val="FF0000"/>
                </a:solidFill>
              </a:rPr>
              <a:t>b</a:t>
            </a:r>
            <a:r>
              <a:rPr lang="zh-CN" altLang="en-US" b="1" dirty="0">
                <a:solidFill>
                  <a:srgbClr val="FF0000"/>
                </a:solidFill>
              </a:rPr>
              <a:t>的大者</a:t>
            </a:r>
            <a:r>
              <a:rPr lang="en-US" altLang="zh-CN" b="1" dirty="0">
                <a:solidFill>
                  <a:srgbClr val="FF0000"/>
                </a:solidFill>
              </a:rPr>
              <a:t>; </a:t>
            </a:r>
          </a:p>
          <a:p>
            <a:r>
              <a:rPr lang="en-US" altLang="zh-CN" b="1" dirty="0" smtClean="0"/>
              <a:t>max </a:t>
            </a:r>
            <a:r>
              <a:rPr lang="en-US" altLang="zh-CN" b="1" dirty="0"/>
              <a:t>= max &gt; c ? max : c</a:t>
            </a:r>
            <a:r>
              <a:rPr lang="en-US" altLang="zh-CN" b="1" dirty="0" smtClean="0"/>
              <a:t>;  </a:t>
            </a:r>
            <a:r>
              <a:rPr lang="en-US" altLang="zh-CN" b="1" dirty="0">
                <a:solidFill>
                  <a:srgbClr val="FF0000"/>
                </a:solidFill>
              </a:rPr>
              <a:t>// max</a:t>
            </a:r>
            <a:r>
              <a:rPr lang="zh-CN" altLang="en-US" b="1" dirty="0">
                <a:solidFill>
                  <a:srgbClr val="FF0000"/>
                </a:solidFill>
              </a:rPr>
              <a:t>再与</a:t>
            </a:r>
            <a:r>
              <a:rPr lang="en-US" altLang="zh-CN" b="1" dirty="0">
                <a:solidFill>
                  <a:srgbClr val="FF0000"/>
                </a:solidFill>
              </a:rPr>
              <a:t>c</a:t>
            </a:r>
            <a:r>
              <a:rPr lang="zh-CN" altLang="en-US" b="1" dirty="0" smtClean="0">
                <a:solidFill>
                  <a:srgbClr val="FF0000"/>
                </a:solidFill>
              </a:rPr>
              <a:t>比较</a:t>
            </a:r>
            <a:r>
              <a:rPr lang="en-US" altLang="zh-CN" b="1" dirty="0" smtClean="0">
                <a:solidFill>
                  <a:srgbClr val="FF0000"/>
                </a:solidFill>
              </a:rPr>
              <a:t>;</a:t>
            </a:r>
            <a:r>
              <a:rPr lang="zh-CN" altLang="en-US" b="1" dirty="0" smtClean="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ch4(2)</a:t>
            </a:r>
            <a:endParaRPr lang="zh-CN" altLang="en-US" sz="3600" dirty="0"/>
          </a:p>
        </p:txBody>
      </p:sp>
      <p:sp>
        <p:nvSpPr>
          <p:cNvPr id="3" name="内容占位符 2"/>
          <p:cNvSpPr>
            <a:spLocks noGrp="1"/>
          </p:cNvSpPr>
          <p:nvPr>
            <p:ph idx="1"/>
          </p:nvPr>
        </p:nvSpPr>
        <p:spPr>
          <a:xfrm>
            <a:off x="457200" y="1312168"/>
            <a:ext cx="8147248" cy="460648"/>
          </a:xfrm>
        </p:spPr>
        <p:txBody>
          <a:bodyPr>
            <a:normAutofit/>
          </a:bodyPr>
          <a:lstStyle/>
          <a:p>
            <a:r>
              <a:rPr lang="en-US" altLang="zh-CN" sz="2000" dirty="0" smtClean="0"/>
              <a:t>ch4,p88</a:t>
            </a:r>
            <a:r>
              <a:rPr lang="zh-CN" altLang="en-US" sz="2000" dirty="0"/>
              <a:t>，</a:t>
            </a:r>
            <a:r>
              <a:rPr lang="en-US" altLang="zh-CN" sz="2000" dirty="0"/>
              <a:t>7. </a:t>
            </a:r>
            <a:r>
              <a:rPr lang="zh-CN" altLang="en-US" sz="2000" dirty="0"/>
              <a:t>求一元二次方程</a:t>
            </a:r>
            <a:r>
              <a:rPr lang="en-US" altLang="zh-CN" sz="2000" dirty="0"/>
              <a:t>a*x*</a:t>
            </a:r>
            <a:r>
              <a:rPr lang="en-US" altLang="zh-CN" sz="2000" dirty="0" err="1"/>
              <a:t>x+b</a:t>
            </a:r>
            <a:r>
              <a:rPr lang="en-US" altLang="zh-CN" sz="2000" dirty="0"/>
              <a:t>*</a:t>
            </a:r>
            <a:r>
              <a:rPr lang="en-US" altLang="zh-CN" sz="2000" dirty="0" err="1"/>
              <a:t>x+c</a:t>
            </a:r>
            <a:r>
              <a:rPr lang="en-US" altLang="zh-CN" sz="2000" dirty="0"/>
              <a:t>=0</a:t>
            </a:r>
            <a:r>
              <a:rPr lang="zh-CN" altLang="en-US" sz="2000" dirty="0"/>
              <a:t>的根</a:t>
            </a:r>
            <a:r>
              <a:rPr lang="en-US" altLang="zh-CN" sz="2000" dirty="0"/>
              <a:t>,</a:t>
            </a:r>
            <a:r>
              <a:rPr lang="zh-CN" altLang="en-US" sz="2000" dirty="0"/>
              <a:t>其中</a:t>
            </a:r>
            <a:r>
              <a:rPr lang="en-US" altLang="zh-CN" sz="2000" dirty="0" err="1"/>
              <a:t>a,b,c</a:t>
            </a:r>
            <a:r>
              <a:rPr lang="zh-CN" altLang="en-US" sz="2000" dirty="0"/>
              <a:t>是任意实数</a:t>
            </a:r>
            <a:r>
              <a:rPr lang="zh-CN" altLang="en-US" sz="2000" dirty="0" smtClean="0"/>
              <a:t>。</a:t>
            </a:r>
            <a:endParaRPr lang="en-US" altLang="zh-CN" sz="2000" dirty="0" smtClean="0"/>
          </a:p>
          <a:p>
            <a:pPr marL="0" indent="0">
              <a:buNone/>
            </a:pPr>
            <a:endParaRPr lang="en-US" altLang="zh-CN" sz="2000" dirty="0"/>
          </a:p>
          <a:p>
            <a:endParaRPr lang="zh-CN" altLang="en-US" sz="2000" dirty="0"/>
          </a:p>
        </p:txBody>
      </p:sp>
      <p:sp>
        <p:nvSpPr>
          <p:cNvPr id="4" name="TextBox 3"/>
          <p:cNvSpPr txBox="1"/>
          <p:nvPr/>
        </p:nvSpPr>
        <p:spPr>
          <a:xfrm>
            <a:off x="539552" y="1844824"/>
            <a:ext cx="7776864" cy="4708981"/>
          </a:xfrm>
          <a:prstGeom prst="rect">
            <a:avLst/>
          </a:prstGeom>
          <a:noFill/>
          <a:ln>
            <a:solidFill>
              <a:schemeClr val="accent1"/>
            </a:solidFill>
          </a:ln>
        </p:spPr>
        <p:txBody>
          <a:bodyPr wrap="square" rtlCol="0">
            <a:spAutoFit/>
          </a:bodyPr>
          <a:lstStyle/>
          <a:p>
            <a:r>
              <a:rPr lang="en-US" altLang="zh-CN" sz="2000" b="1" dirty="0" smtClean="0"/>
              <a:t>     float </a:t>
            </a:r>
            <a:r>
              <a:rPr lang="en-US" altLang="zh-CN" sz="2000" b="1" dirty="0"/>
              <a:t>a,b,c,d,x1,x2,jp,ip;</a:t>
            </a:r>
          </a:p>
          <a:p>
            <a:r>
              <a:rPr lang="en-US" altLang="zh-CN" sz="2000" b="1" dirty="0" smtClean="0"/>
              <a:t>     </a:t>
            </a:r>
            <a:r>
              <a:rPr lang="en-US" altLang="zh-CN" sz="2000" b="1" dirty="0" err="1" smtClean="0"/>
              <a:t>scanf</a:t>
            </a:r>
            <a:r>
              <a:rPr lang="en-US" altLang="zh-CN" sz="2000" b="1" dirty="0"/>
              <a:t>("%</a:t>
            </a:r>
            <a:r>
              <a:rPr lang="en-US" altLang="zh-CN" sz="2000" b="1" dirty="0" err="1"/>
              <a:t>f%f%f</a:t>
            </a:r>
            <a:r>
              <a:rPr lang="en-US" altLang="zh-CN" sz="2000" b="1" dirty="0"/>
              <a:t>",&amp;</a:t>
            </a:r>
            <a:r>
              <a:rPr lang="en-US" altLang="zh-CN" sz="2000" b="1" dirty="0" err="1"/>
              <a:t>a,&amp;b,&amp;c</a:t>
            </a:r>
            <a:r>
              <a:rPr lang="en-US" altLang="zh-CN" sz="2000" b="1" dirty="0"/>
              <a:t>);</a:t>
            </a:r>
          </a:p>
          <a:p>
            <a:r>
              <a:rPr lang="en-US" altLang="zh-CN" sz="2000" b="1" dirty="0"/>
              <a:t>     d=b*b-4*a*c</a:t>
            </a:r>
            <a:r>
              <a:rPr lang="en-US" altLang="zh-CN" sz="2000" b="1" dirty="0" smtClean="0"/>
              <a:t>;   </a:t>
            </a:r>
            <a:r>
              <a:rPr lang="en-US" altLang="zh-CN" sz="2000" b="1" dirty="0" smtClean="0">
                <a:solidFill>
                  <a:srgbClr val="FF0000"/>
                </a:solidFill>
              </a:rPr>
              <a:t>/</a:t>
            </a:r>
            <a:r>
              <a:rPr lang="zh-CN" altLang="en-US" sz="2000" b="1" dirty="0" smtClean="0">
                <a:solidFill>
                  <a:srgbClr val="FF0000"/>
                </a:solidFill>
              </a:rPr>
              <a:t>* 判别式 *</a:t>
            </a:r>
            <a:r>
              <a:rPr lang="en-US" altLang="zh-CN" sz="2000" b="1" dirty="0" smtClean="0">
                <a:solidFill>
                  <a:srgbClr val="FF0000"/>
                </a:solidFill>
              </a:rPr>
              <a:t>/</a:t>
            </a:r>
            <a:endParaRPr lang="en-US" altLang="zh-CN" sz="2000" b="1" dirty="0">
              <a:solidFill>
                <a:srgbClr val="FF0000"/>
              </a:solidFill>
            </a:endParaRPr>
          </a:p>
          <a:p>
            <a:r>
              <a:rPr lang="en-US" altLang="zh-CN" sz="2000" b="1" dirty="0"/>
              <a:t>     if (d == 0.0)   </a:t>
            </a:r>
            <a:r>
              <a:rPr lang="en-US" altLang="zh-CN" sz="2000" b="1" dirty="0" smtClean="0"/>
              <a:t>    </a:t>
            </a:r>
            <a:r>
              <a:rPr lang="en-US" altLang="zh-CN" sz="2000" b="1" dirty="0">
                <a:solidFill>
                  <a:srgbClr val="FF0000"/>
                </a:solidFill>
              </a:rPr>
              <a:t>/* </a:t>
            </a:r>
            <a:r>
              <a:rPr lang="zh-CN" altLang="en-US" sz="2000" b="1" dirty="0">
                <a:solidFill>
                  <a:srgbClr val="FF0000"/>
                </a:solidFill>
              </a:rPr>
              <a:t>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smtClean="0"/>
              <a:t>         </a:t>
            </a:r>
            <a:r>
              <a:rPr lang="en-US" altLang="zh-CN" sz="2000" b="1" dirty="0" err="1" smtClean="0"/>
              <a:t>printf</a:t>
            </a:r>
            <a:r>
              <a:rPr lang="en-US" altLang="zh-CN" sz="2000" b="1" dirty="0"/>
              <a:t>("x1=x2=%8.4f\n",-b/(2*a)); </a:t>
            </a:r>
          </a:p>
          <a:p>
            <a:r>
              <a:rPr lang="en-US" altLang="zh-CN" sz="2000" b="1" dirty="0"/>
              <a:t>     else if (d &gt; 0.0)  </a:t>
            </a:r>
            <a:r>
              <a:rPr lang="en-US" altLang="zh-CN" sz="2000" b="1" dirty="0" smtClean="0"/>
              <a:t>{  </a:t>
            </a:r>
            <a:r>
              <a:rPr lang="en-US" altLang="zh-CN" sz="2000" b="1" dirty="0" smtClean="0">
                <a:solidFill>
                  <a:srgbClr val="FF0000"/>
                </a:solidFill>
              </a:rPr>
              <a:t>/* </a:t>
            </a:r>
            <a:r>
              <a:rPr lang="zh-CN" altLang="en-US" sz="2000" b="1" dirty="0">
                <a:solidFill>
                  <a:srgbClr val="FF0000"/>
                </a:solidFill>
              </a:rPr>
              <a:t>不相等的实根 *</a:t>
            </a:r>
            <a:r>
              <a:rPr lang="en-US" altLang="zh-CN" sz="2000" b="1" dirty="0" smtClean="0">
                <a:solidFill>
                  <a:srgbClr val="FF0000"/>
                </a:solidFill>
              </a:rPr>
              <a:t>/</a:t>
            </a:r>
            <a:endParaRPr lang="en-US" altLang="zh-CN" sz="2000" b="1" dirty="0">
              <a:solidFill>
                <a:srgbClr val="FF0000"/>
              </a:solidFill>
            </a:endParaRPr>
          </a:p>
          <a:p>
            <a:r>
              <a:rPr lang="en-US" altLang="zh-CN" sz="2000" b="1" dirty="0"/>
              <a:t>        x1=(-</a:t>
            </a:r>
            <a:r>
              <a:rPr lang="en-US" altLang="zh-CN" sz="2000" b="1" dirty="0" err="1"/>
              <a:t>b+sqrt</a:t>
            </a:r>
            <a:r>
              <a:rPr lang="en-US" altLang="zh-CN" sz="2000" b="1" dirty="0"/>
              <a:t>(d))/(2*a); </a:t>
            </a:r>
          </a:p>
          <a:p>
            <a:r>
              <a:rPr lang="en-US" altLang="zh-CN" sz="2000" b="1" dirty="0"/>
              <a:t>        x2=(-b-</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("x1=%8.4f,x2=%8.4f\n",x1,x2);</a:t>
            </a:r>
          </a:p>
          <a:p>
            <a:r>
              <a:rPr lang="en-US" altLang="zh-CN" sz="2000" b="1" dirty="0"/>
              <a:t>     }</a:t>
            </a:r>
          </a:p>
          <a:p>
            <a:r>
              <a:rPr lang="en-US" altLang="zh-CN" sz="2000" b="1" dirty="0"/>
              <a:t>     else  </a:t>
            </a:r>
            <a:r>
              <a:rPr lang="en-US" altLang="zh-CN" sz="2000" b="1" dirty="0" smtClean="0"/>
              <a:t>{           </a:t>
            </a:r>
            <a:r>
              <a:rPr lang="en-US" altLang="zh-CN" sz="2000" b="1" dirty="0">
                <a:solidFill>
                  <a:srgbClr val="FF0000"/>
                </a:solidFill>
              </a:rPr>
              <a:t>/*  </a:t>
            </a:r>
            <a:r>
              <a:rPr lang="zh-CN" altLang="en-US" sz="2000" b="1" dirty="0">
                <a:solidFill>
                  <a:srgbClr val="FF0000"/>
                </a:solidFill>
              </a:rPr>
              <a:t>虚根 *</a:t>
            </a:r>
            <a:r>
              <a:rPr lang="en-US" altLang="zh-CN" sz="2000" b="1" dirty="0" smtClean="0">
                <a:solidFill>
                  <a:srgbClr val="FF0000"/>
                </a:solidFill>
              </a:rPr>
              <a:t>/</a:t>
            </a:r>
            <a:endParaRPr lang="en-US" altLang="zh-CN" sz="2000" b="1" dirty="0">
              <a:solidFill>
                <a:srgbClr val="FF0000"/>
              </a:solidFill>
            </a:endParaRPr>
          </a:p>
          <a:p>
            <a:r>
              <a:rPr lang="en-US" altLang="zh-CN" sz="2000" b="1" dirty="0"/>
              <a:t>        </a:t>
            </a:r>
            <a:r>
              <a:rPr lang="en-US" altLang="zh-CN" sz="2000" b="1" dirty="0" err="1"/>
              <a:t>jp</a:t>
            </a:r>
            <a:r>
              <a:rPr lang="en-US" altLang="zh-CN" sz="2000" b="1" dirty="0"/>
              <a:t>=-b/(2*a);  </a:t>
            </a:r>
            <a:r>
              <a:rPr lang="en-US" altLang="zh-CN" sz="2000" b="1" dirty="0" err="1"/>
              <a:t>ip</a:t>
            </a:r>
            <a:r>
              <a:rPr lang="en-US" altLang="zh-CN" sz="2000" b="1" dirty="0"/>
              <a:t>=</a:t>
            </a:r>
            <a:r>
              <a:rPr lang="en-US" altLang="zh-CN" sz="2000" b="1" dirty="0" err="1"/>
              <a:t>sqrt</a:t>
            </a:r>
            <a:r>
              <a:rPr lang="en-US" altLang="zh-CN" sz="2000" b="1" dirty="0"/>
              <a:t>(-d)/(2*a);</a:t>
            </a:r>
          </a:p>
          <a:p>
            <a:r>
              <a:rPr lang="en-US" altLang="zh-CN" sz="2000" b="1" dirty="0" smtClean="0"/>
              <a:t>        </a:t>
            </a:r>
            <a:r>
              <a:rPr lang="en-US" altLang="zh-CN" sz="2000" b="1" dirty="0" err="1" smtClean="0"/>
              <a:t>printf</a:t>
            </a:r>
            <a:r>
              <a:rPr lang="en-US" altLang="zh-CN" sz="2000" b="1" dirty="0"/>
              <a:t>("x1=%8.4f+%8.4fi\n",</a:t>
            </a:r>
            <a:r>
              <a:rPr lang="en-US" altLang="zh-CN" sz="2000" b="1" dirty="0" err="1"/>
              <a:t>jp,ip</a:t>
            </a:r>
            <a:r>
              <a:rPr lang="en-US" altLang="zh-CN" sz="2000" b="1" dirty="0"/>
              <a:t>);</a:t>
            </a:r>
          </a:p>
          <a:p>
            <a:r>
              <a:rPr lang="en-US" altLang="zh-CN" sz="2000" b="1" dirty="0"/>
              <a:t>        </a:t>
            </a:r>
            <a:r>
              <a:rPr lang="en-US" altLang="zh-CN" sz="2000" b="1" dirty="0" err="1"/>
              <a:t>printf</a:t>
            </a:r>
            <a:r>
              <a:rPr lang="en-US" altLang="zh-CN" sz="2000" b="1" dirty="0"/>
              <a:t>("x2=%8.4f-%8.4fi\n",</a:t>
            </a:r>
            <a:r>
              <a:rPr lang="en-US" altLang="zh-CN" sz="2000" b="1" dirty="0" err="1"/>
              <a:t>jp,ip</a:t>
            </a:r>
            <a:r>
              <a:rPr lang="en-US" altLang="zh-CN" sz="2000" b="1" dirty="0"/>
              <a:t>);</a:t>
            </a:r>
          </a:p>
          <a:p>
            <a:r>
              <a:rPr lang="en-US" altLang="zh-CN" sz="2000" b="1" dirty="0"/>
              <a:t>     </a:t>
            </a:r>
            <a:r>
              <a:rPr lang="en-US" altLang="zh-CN" sz="2000" b="1" dirty="0" smtClean="0"/>
              <a:t>}</a:t>
            </a:r>
            <a:endParaRPr lang="en-US" altLang="zh-CN" sz="2000"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4" name="TextBox 3"/>
          <p:cNvSpPr txBox="1"/>
          <p:nvPr/>
        </p:nvSpPr>
        <p:spPr>
          <a:xfrm>
            <a:off x="179512" y="3037016"/>
            <a:ext cx="4176464" cy="2308324"/>
          </a:xfrm>
          <a:prstGeom prst="rect">
            <a:avLst/>
          </a:prstGeom>
          <a:noFill/>
          <a:ln>
            <a:solidFill>
              <a:schemeClr val="accent1"/>
            </a:solidFill>
          </a:ln>
        </p:spPr>
        <p:txBody>
          <a:bodyPr wrap="square" rtlCol="0">
            <a:spAutoFit/>
          </a:bodyPr>
          <a:lstStyle/>
          <a:p>
            <a:r>
              <a:rPr lang="en-US" altLang="zh-CN" dirty="0" smtClean="0"/>
              <a:t>float x;</a:t>
            </a:r>
          </a:p>
          <a:p>
            <a:r>
              <a:rPr lang="en-US" altLang="zh-CN" dirty="0" err="1" smtClean="0"/>
              <a:t>scanf</a:t>
            </a:r>
            <a:r>
              <a:rPr lang="en-US" altLang="zh-CN" dirty="0" smtClean="0"/>
              <a:t>(“%</a:t>
            </a:r>
            <a:r>
              <a:rPr lang="en-US" altLang="zh-CN" dirty="0" err="1" smtClean="0"/>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solidFill>
                  <a:srgbClr val="FF0000"/>
                </a:solidFill>
              </a:rPr>
              <a:t>else </a:t>
            </a:r>
            <a:r>
              <a:rPr lang="en-US" altLang="zh-CN" dirty="0">
                <a:solidFill>
                  <a:srgbClr val="FF0000"/>
                </a:solidFill>
              </a:rPr>
              <a:t>if (80.0&lt;=x &amp;&amp; x&lt;=89.0) </a:t>
            </a:r>
            <a:r>
              <a:rPr lang="en-US" altLang="zh-CN" dirty="0" err="1">
                <a:solidFill>
                  <a:srgbClr val="FF0000"/>
                </a:solidFill>
              </a:rPr>
              <a:t>putchar</a:t>
            </a:r>
            <a:r>
              <a:rPr lang="en-US" altLang="zh-CN" dirty="0">
                <a:solidFill>
                  <a:srgbClr val="FF0000"/>
                </a:solidFill>
              </a:rPr>
              <a:t>('B'); </a:t>
            </a:r>
            <a:endParaRPr lang="en-US" altLang="zh-CN" dirty="0" smtClean="0">
              <a:solidFill>
                <a:srgbClr val="FF0000"/>
              </a:solidFill>
            </a:endParaRPr>
          </a:p>
          <a:p>
            <a:r>
              <a:rPr lang="en-US" altLang="zh-CN" dirty="0" smtClean="0">
                <a:solidFill>
                  <a:srgbClr val="FF0000"/>
                </a:solidFill>
              </a:rPr>
              <a:t>else </a:t>
            </a:r>
            <a:r>
              <a:rPr lang="en-US" altLang="zh-CN" dirty="0">
                <a:solidFill>
                  <a:srgbClr val="FF0000"/>
                </a:solidFill>
              </a:rPr>
              <a:t>if (70.0&lt;=x &amp;&amp; x&lt;=79.0) </a:t>
            </a:r>
            <a:r>
              <a:rPr lang="en-US" altLang="zh-CN" dirty="0" err="1">
                <a:solidFill>
                  <a:srgbClr val="FF0000"/>
                </a:solidFill>
              </a:rPr>
              <a:t>putchar</a:t>
            </a:r>
            <a:r>
              <a:rPr lang="en-US" altLang="zh-CN" dirty="0">
                <a:solidFill>
                  <a:srgbClr val="FF0000"/>
                </a:solidFill>
              </a:rPr>
              <a:t>('C');</a:t>
            </a:r>
          </a:p>
          <a:p>
            <a:r>
              <a:rPr lang="en-US" altLang="zh-CN" dirty="0" smtClean="0">
                <a:solidFill>
                  <a:srgbClr val="FF0000"/>
                </a:solidFill>
              </a:rPr>
              <a:t>else </a:t>
            </a:r>
            <a:r>
              <a:rPr lang="en-US" altLang="zh-CN" dirty="0">
                <a:solidFill>
                  <a:srgbClr val="FF0000"/>
                </a:solidFill>
              </a:rPr>
              <a:t>if (60.0&lt;=x &amp;&amp; x&lt;=69.0) </a:t>
            </a:r>
            <a:r>
              <a:rPr lang="en-US" altLang="zh-CN" dirty="0" err="1">
                <a:solidFill>
                  <a:srgbClr val="FF0000"/>
                </a:solidFill>
              </a:rPr>
              <a:t>putchar</a:t>
            </a:r>
            <a:r>
              <a:rPr lang="en-US" altLang="zh-CN" dirty="0">
                <a:solidFill>
                  <a:srgbClr val="FF0000"/>
                </a:solidFill>
              </a:rPr>
              <a:t>('D');</a:t>
            </a:r>
          </a:p>
          <a:p>
            <a:r>
              <a:rPr lang="en-US" altLang="zh-CN" dirty="0" smtClean="0"/>
              <a:t>else </a:t>
            </a:r>
            <a:r>
              <a:rPr lang="en-US" altLang="zh-CN" dirty="0" err="1"/>
              <a:t>putchar</a:t>
            </a:r>
            <a:r>
              <a:rPr lang="en-US" altLang="zh-CN" dirty="0"/>
              <a:t>('E</a:t>
            </a:r>
            <a:r>
              <a:rPr lang="en-US" altLang="zh-CN" dirty="0" smtClean="0"/>
              <a:t>');</a:t>
            </a:r>
            <a:endParaRPr lang="en-US" altLang="zh-CN" dirty="0"/>
          </a:p>
          <a:p>
            <a:r>
              <a:rPr lang="en-US" altLang="zh-CN" dirty="0" err="1" smtClean="0"/>
              <a:t>putchar</a:t>
            </a:r>
            <a:r>
              <a:rPr lang="en-US" altLang="zh-CN" dirty="0"/>
              <a:t>('\n'); </a:t>
            </a:r>
            <a:endParaRPr lang="zh-CN" altLang="en-US" dirty="0"/>
          </a:p>
        </p:txBody>
      </p:sp>
      <p:sp>
        <p:nvSpPr>
          <p:cNvPr id="6" name="TextBox 5"/>
          <p:cNvSpPr txBox="1"/>
          <p:nvPr/>
        </p:nvSpPr>
        <p:spPr>
          <a:xfrm>
            <a:off x="179512" y="5845914"/>
            <a:ext cx="4320480" cy="369332"/>
          </a:xfrm>
          <a:prstGeom prst="rect">
            <a:avLst/>
          </a:prstGeom>
          <a:solidFill>
            <a:srgbClr val="FFFF00"/>
          </a:solidFill>
          <a:ln>
            <a:solidFill>
              <a:schemeClr val="accent1"/>
            </a:solidFill>
          </a:ln>
        </p:spPr>
        <p:txBody>
          <a:bodyPr wrap="square" rtlCol="0">
            <a:spAutoFit/>
          </a:bodyPr>
          <a:lstStyle/>
          <a:p>
            <a:r>
              <a:rPr lang="en-US" altLang="zh-CN" dirty="0">
                <a:solidFill>
                  <a:srgbClr val="FF0000"/>
                </a:solidFill>
              </a:rPr>
              <a:t>// </a:t>
            </a:r>
            <a:r>
              <a:rPr lang="zh-CN" altLang="en-US" dirty="0">
                <a:solidFill>
                  <a:srgbClr val="FF0000"/>
                </a:solidFill>
              </a:rPr>
              <a:t>错误</a:t>
            </a:r>
            <a:r>
              <a:rPr lang="en-US" altLang="zh-CN" dirty="0">
                <a:solidFill>
                  <a:srgbClr val="FF0000"/>
                </a:solidFill>
              </a:rPr>
              <a:t>,</a:t>
            </a:r>
            <a:r>
              <a:rPr lang="zh-CN" altLang="en-US" dirty="0">
                <a:solidFill>
                  <a:srgbClr val="FF0000"/>
                </a:solidFill>
              </a:rPr>
              <a:t>例如</a:t>
            </a:r>
            <a:r>
              <a:rPr lang="en-US" altLang="zh-CN" dirty="0">
                <a:solidFill>
                  <a:srgbClr val="FF0000"/>
                </a:solidFill>
              </a:rPr>
              <a:t>89.5</a:t>
            </a:r>
            <a:r>
              <a:rPr lang="zh-CN" altLang="en-US" dirty="0">
                <a:solidFill>
                  <a:srgbClr val="FF0000"/>
                </a:solidFill>
              </a:rPr>
              <a:t>，输出</a:t>
            </a:r>
            <a:r>
              <a:rPr lang="en-US" altLang="zh-CN" dirty="0">
                <a:solidFill>
                  <a:srgbClr val="FF0000"/>
                </a:solidFill>
              </a:rPr>
              <a:t>'E' </a:t>
            </a:r>
          </a:p>
        </p:txBody>
      </p:sp>
      <p:sp>
        <p:nvSpPr>
          <p:cNvPr id="7" name="矩形 6"/>
          <p:cNvSpPr/>
          <p:nvPr/>
        </p:nvSpPr>
        <p:spPr>
          <a:xfrm>
            <a:off x="4860032"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Tree>
    <p:extLst>
      <p:ext uri="{BB962C8B-B14F-4D97-AF65-F5344CB8AC3E}">
        <p14:creationId xmlns:p14="http://schemas.microsoft.com/office/powerpoint/2010/main" val="19568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ch4(3)</a:t>
            </a:r>
            <a:endParaRPr lang="zh-CN" altLang="en-US" sz="3600" dirty="0"/>
          </a:p>
        </p:txBody>
      </p:sp>
      <p:sp>
        <p:nvSpPr>
          <p:cNvPr id="3" name="内容占位符 2"/>
          <p:cNvSpPr>
            <a:spLocks noGrp="1"/>
          </p:cNvSpPr>
          <p:nvPr>
            <p:ph idx="1"/>
          </p:nvPr>
        </p:nvSpPr>
        <p:spPr>
          <a:xfrm>
            <a:off x="457200" y="908720"/>
            <a:ext cx="8229600" cy="2188840"/>
          </a:xfrm>
        </p:spPr>
        <p:txBody>
          <a:bodyPr>
            <a:normAutofit lnSpcReduction="10000"/>
          </a:bodyPr>
          <a:lstStyle/>
          <a:p>
            <a:r>
              <a:rPr lang="en-US" altLang="zh-CN" sz="2000" dirty="0" smtClean="0"/>
              <a:t>ch4,p88</a:t>
            </a:r>
            <a:r>
              <a:rPr lang="zh-CN" altLang="en-US" sz="2000" dirty="0"/>
              <a:t>，</a:t>
            </a:r>
            <a:r>
              <a:rPr lang="en-US" altLang="zh-CN" sz="2000" dirty="0"/>
              <a:t>9. </a:t>
            </a:r>
            <a:r>
              <a:rPr lang="zh-CN" altLang="en-US" sz="2000" dirty="0"/>
              <a:t>输入百分制成绩，要求输出成绩等级</a:t>
            </a:r>
          </a:p>
          <a:p>
            <a:pPr lvl="1"/>
            <a:r>
              <a:rPr lang="zh-CN" altLang="en-US" sz="2000" dirty="0"/>
              <a:t>   </a:t>
            </a:r>
            <a:r>
              <a:rPr lang="en-US" altLang="zh-CN" sz="2000" dirty="0"/>
              <a:t>'A', 90</a:t>
            </a:r>
            <a:r>
              <a:rPr lang="zh-CN" altLang="en-US" sz="2000" dirty="0"/>
              <a:t>分以上</a:t>
            </a:r>
          </a:p>
          <a:p>
            <a:pPr lvl="1"/>
            <a:r>
              <a:rPr lang="zh-CN" altLang="en-US" sz="2000" dirty="0"/>
              <a:t>   </a:t>
            </a:r>
            <a:r>
              <a:rPr lang="en-US" altLang="zh-CN" sz="2000" dirty="0"/>
              <a:t>'B', 80~89</a:t>
            </a:r>
            <a:r>
              <a:rPr lang="zh-CN" altLang="en-US" sz="2000" dirty="0"/>
              <a:t>分</a:t>
            </a:r>
          </a:p>
          <a:p>
            <a:pPr lvl="1"/>
            <a:r>
              <a:rPr lang="zh-CN" altLang="en-US" sz="2000" dirty="0"/>
              <a:t>   </a:t>
            </a:r>
            <a:r>
              <a:rPr lang="en-US" altLang="zh-CN" sz="2000" dirty="0"/>
              <a:t>'C', 70~79</a:t>
            </a:r>
            <a:r>
              <a:rPr lang="zh-CN" altLang="en-US" sz="2000" dirty="0"/>
              <a:t>分</a:t>
            </a:r>
          </a:p>
          <a:p>
            <a:pPr lvl="1"/>
            <a:r>
              <a:rPr lang="zh-CN" altLang="en-US" sz="2000" dirty="0"/>
              <a:t>   </a:t>
            </a:r>
            <a:r>
              <a:rPr lang="en-US" altLang="zh-CN" sz="2000" dirty="0"/>
              <a:t>'D', 60~69</a:t>
            </a:r>
            <a:r>
              <a:rPr lang="zh-CN" altLang="en-US" sz="2000" dirty="0"/>
              <a:t>分</a:t>
            </a:r>
          </a:p>
          <a:p>
            <a:pPr lvl="1"/>
            <a:r>
              <a:rPr lang="zh-CN" altLang="en-US" sz="2000" dirty="0"/>
              <a:t>   </a:t>
            </a:r>
            <a:r>
              <a:rPr lang="en-US" altLang="zh-CN" sz="2000" dirty="0"/>
              <a:t>'E', 60</a:t>
            </a:r>
            <a:r>
              <a:rPr lang="zh-CN" altLang="en-US" sz="2000" dirty="0"/>
              <a:t>分以下 </a:t>
            </a:r>
          </a:p>
          <a:p>
            <a:endParaRPr lang="en-US" altLang="zh-CN" sz="2000" dirty="0"/>
          </a:p>
          <a:p>
            <a:endParaRPr lang="zh-CN" altLang="en-US" sz="2000" dirty="0"/>
          </a:p>
        </p:txBody>
      </p:sp>
      <p:sp>
        <p:nvSpPr>
          <p:cNvPr id="5" name="TextBox 4"/>
          <p:cNvSpPr txBox="1"/>
          <p:nvPr/>
        </p:nvSpPr>
        <p:spPr>
          <a:xfrm>
            <a:off x="4788024" y="2739692"/>
            <a:ext cx="3240360" cy="3785652"/>
          </a:xfrm>
          <a:prstGeom prst="rect">
            <a:avLst/>
          </a:prstGeom>
          <a:solidFill>
            <a:srgbClr val="FFFF00"/>
          </a:solidFill>
          <a:ln>
            <a:solidFill>
              <a:schemeClr val="accent1"/>
            </a:solidFill>
          </a:ln>
        </p:spPr>
        <p:txBody>
          <a:bodyPr wrap="square" rtlCol="0">
            <a:spAutoFit/>
          </a:bodyPr>
          <a:lstStyle/>
          <a:p>
            <a:r>
              <a:rPr lang="en-US" altLang="zh-CN" sz="2000" dirty="0" smtClean="0"/>
              <a:t>float x;</a:t>
            </a:r>
          </a:p>
          <a:p>
            <a:r>
              <a:rPr lang="en-US" altLang="zh-CN" sz="2000" dirty="0" err="1" smtClean="0"/>
              <a:t>scanf</a:t>
            </a:r>
            <a:r>
              <a:rPr lang="en-US" altLang="zh-CN" sz="2000" dirty="0" smtClean="0"/>
              <a:t>(“%</a:t>
            </a:r>
            <a:r>
              <a:rPr lang="en-US" altLang="zh-CN" sz="2000" dirty="0" err="1" smtClean="0"/>
              <a:t>f”,&amp;x</a:t>
            </a:r>
            <a:r>
              <a:rPr lang="en-US" altLang="zh-CN" sz="2000" dirty="0" smtClean="0"/>
              <a:t>);</a:t>
            </a:r>
          </a:p>
          <a:p>
            <a:r>
              <a:rPr lang="en-US" altLang="zh-CN" sz="2000" dirty="0" smtClean="0"/>
              <a:t>switch</a:t>
            </a:r>
            <a:r>
              <a:rPr lang="en-US" altLang="zh-CN" sz="2000" dirty="0"/>
              <a:t>((</a:t>
            </a:r>
            <a:r>
              <a:rPr lang="en-US" altLang="zh-CN" sz="2000" dirty="0" err="1"/>
              <a:t>int</a:t>
            </a:r>
            <a:r>
              <a:rPr lang="en-US" altLang="zh-CN" sz="2000" dirty="0"/>
              <a:t>)(x/10.0)) </a:t>
            </a:r>
          </a:p>
          <a:p>
            <a:r>
              <a:rPr lang="en-US" altLang="zh-CN" sz="2000" dirty="0" smtClean="0"/>
              <a:t>{</a:t>
            </a:r>
            <a:endParaRPr lang="en-US" altLang="zh-CN" sz="2000" dirty="0"/>
          </a:p>
          <a:p>
            <a:r>
              <a:rPr lang="en-US" altLang="zh-CN" sz="2000" dirty="0"/>
              <a:t>      case 10: </a:t>
            </a:r>
          </a:p>
          <a:p>
            <a:r>
              <a:rPr lang="en-US" altLang="zh-CN" sz="2000" dirty="0"/>
              <a:t>      case 9: </a:t>
            </a:r>
            <a:r>
              <a:rPr lang="en-US" altLang="zh-CN" sz="2000" dirty="0" err="1"/>
              <a:t>putchar</a:t>
            </a:r>
            <a:r>
              <a:rPr lang="en-US" altLang="zh-CN" sz="2000" dirty="0"/>
              <a:t>('A'); break;</a:t>
            </a:r>
          </a:p>
          <a:p>
            <a:r>
              <a:rPr lang="en-US" altLang="zh-CN" sz="2000" dirty="0"/>
              <a:t>      case 8: </a:t>
            </a:r>
            <a:r>
              <a:rPr lang="en-US" altLang="zh-CN" sz="2000" dirty="0" err="1"/>
              <a:t>putchar</a:t>
            </a:r>
            <a:r>
              <a:rPr lang="en-US" altLang="zh-CN" sz="2000" dirty="0"/>
              <a:t>('B'); break;</a:t>
            </a:r>
          </a:p>
          <a:p>
            <a:r>
              <a:rPr lang="en-US" altLang="zh-CN" sz="2000" dirty="0"/>
              <a:t>      case 7: </a:t>
            </a:r>
            <a:r>
              <a:rPr lang="en-US" altLang="zh-CN" sz="2000" dirty="0" err="1"/>
              <a:t>putchar</a:t>
            </a:r>
            <a:r>
              <a:rPr lang="en-US" altLang="zh-CN" sz="2000" dirty="0"/>
              <a:t>('C'); break;</a:t>
            </a:r>
          </a:p>
          <a:p>
            <a:r>
              <a:rPr lang="en-US" altLang="zh-CN" sz="2000" dirty="0"/>
              <a:t>      case 6: </a:t>
            </a:r>
            <a:r>
              <a:rPr lang="en-US" altLang="zh-CN" sz="2000" dirty="0" err="1"/>
              <a:t>putchar</a:t>
            </a:r>
            <a:r>
              <a:rPr lang="en-US" altLang="zh-CN" sz="2000" dirty="0"/>
              <a:t>('D'); break;</a:t>
            </a:r>
          </a:p>
          <a:p>
            <a:r>
              <a:rPr lang="en-US" altLang="zh-CN" sz="2000" dirty="0"/>
              <a:t>      default: </a:t>
            </a:r>
            <a:r>
              <a:rPr lang="en-US" altLang="zh-CN" sz="2000" dirty="0" err="1"/>
              <a:t>putchar</a:t>
            </a:r>
            <a:r>
              <a:rPr lang="en-US" altLang="zh-CN" sz="2000" dirty="0"/>
              <a:t>('E'); </a:t>
            </a:r>
          </a:p>
          <a:p>
            <a:r>
              <a:rPr lang="en-US" altLang="zh-CN" sz="2000" dirty="0" smtClean="0"/>
              <a:t>} </a:t>
            </a:r>
            <a:endParaRPr lang="en-US" altLang="zh-CN" sz="2000" dirty="0"/>
          </a:p>
          <a:p>
            <a:r>
              <a:rPr lang="en-US" altLang="zh-CN" sz="2000" dirty="0" err="1" smtClean="0"/>
              <a:t>putchar</a:t>
            </a:r>
            <a:r>
              <a:rPr lang="en-US" altLang="zh-CN" sz="2000" dirty="0"/>
              <a:t>('\n');</a:t>
            </a:r>
            <a:endParaRPr lang="zh-CN" altLang="en-US" sz="2000" dirty="0"/>
          </a:p>
        </p:txBody>
      </p:sp>
      <p:sp>
        <p:nvSpPr>
          <p:cNvPr id="6" name="矩形 5"/>
          <p:cNvSpPr/>
          <p:nvPr/>
        </p:nvSpPr>
        <p:spPr>
          <a:xfrm>
            <a:off x="683568" y="3037016"/>
            <a:ext cx="3290168" cy="2585323"/>
          </a:xfrm>
          <a:prstGeom prst="rect">
            <a:avLst/>
          </a:prstGeom>
          <a:solidFill>
            <a:srgbClr val="FFFF00"/>
          </a:solidFill>
          <a:ln>
            <a:solidFill>
              <a:schemeClr val="accent1"/>
            </a:solidFill>
          </a:ln>
        </p:spPr>
        <p:txBody>
          <a:bodyPr wrap="square">
            <a:spAutoFit/>
          </a:bodyPr>
          <a:lstStyle/>
          <a:p>
            <a:r>
              <a:rPr lang="en-US" altLang="zh-CN" dirty="0"/>
              <a:t>float x;</a:t>
            </a:r>
          </a:p>
          <a:p>
            <a:r>
              <a:rPr lang="en-US" altLang="zh-CN" dirty="0" err="1"/>
              <a:t>scanf</a:t>
            </a:r>
            <a:r>
              <a:rPr lang="en-US" altLang="zh-CN" dirty="0"/>
              <a:t>(“%</a:t>
            </a:r>
            <a:r>
              <a:rPr lang="en-US" altLang="zh-CN" dirty="0" err="1"/>
              <a:t>f”,&amp;x</a:t>
            </a:r>
            <a:r>
              <a:rPr lang="en-US" altLang="zh-CN" dirty="0" smtClean="0"/>
              <a:t>);</a:t>
            </a:r>
          </a:p>
          <a:p>
            <a:r>
              <a:rPr lang="en-US" altLang="zh-CN" dirty="0" smtClean="0"/>
              <a:t>if </a:t>
            </a:r>
            <a:r>
              <a:rPr lang="en-US" altLang="zh-CN" dirty="0"/>
              <a:t>(x &gt;= 90.0) </a:t>
            </a:r>
            <a:r>
              <a:rPr lang="en-US" altLang="zh-CN" dirty="0" err="1"/>
              <a:t>putchar</a:t>
            </a:r>
            <a:r>
              <a:rPr lang="en-US" altLang="zh-CN" dirty="0"/>
              <a:t>('A');</a:t>
            </a:r>
          </a:p>
          <a:p>
            <a:r>
              <a:rPr lang="en-US" altLang="zh-CN" dirty="0" smtClean="0"/>
              <a:t>else </a:t>
            </a:r>
            <a:r>
              <a:rPr lang="en-US" altLang="zh-CN" dirty="0"/>
              <a:t>if (80.0&lt;=x) </a:t>
            </a:r>
            <a:r>
              <a:rPr lang="en-US" altLang="zh-CN" dirty="0" err="1"/>
              <a:t>putchar</a:t>
            </a:r>
            <a:r>
              <a:rPr lang="en-US" altLang="zh-CN" dirty="0"/>
              <a:t>('B'); </a:t>
            </a:r>
          </a:p>
          <a:p>
            <a:r>
              <a:rPr lang="en-US" altLang="zh-CN" dirty="0"/>
              <a:t>else if (70.0&lt;=x) </a:t>
            </a:r>
            <a:r>
              <a:rPr lang="en-US" altLang="zh-CN" dirty="0" err="1"/>
              <a:t>putchar</a:t>
            </a:r>
            <a:r>
              <a:rPr lang="en-US" altLang="zh-CN" dirty="0"/>
              <a:t>('C');</a:t>
            </a:r>
          </a:p>
          <a:p>
            <a:r>
              <a:rPr lang="en-US" altLang="zh-CN" dirty="0"/>
              <a:t>else if (60.0&lt;=x) </a:t>
            </a:r>
            <a:r>
              <a:rPr lang="en-US" altLang="zh-CN" dirty="0" err="1"/>
              <a:t>putchar</a:t>
            </a:r>
            <a:r>
              <a:rPr lang="en-US" altLang="zh-CN" dirty="0"/>
              <a:t>('D');</a:t>
            </a:r>
          </a:p>
          <a:p>
            <a:r>
              <a:rPr lang="en-US" altLang="zh-CN" dirty="0"/>
              <a:t>else </a:t>
            </a:r>
            <a:r>
              <a:rPr lang="en-US" altLang="zh-CN" dirty="0" err="1"/>
              <a:t>putchar</a:t>
            </a:r>
            <a:r>
              <a:rPr lang="en-US" altLang="zh-CN" dirty="0"/>
              <a:t>('E</a:t>
            </a:r>
            <a:r>
              <a:rPr lang="en-US" altLang="zh-CN" dirty="0" smtClean="0"/>
              <a:t>');</a:t>
            </a:r>
          </a:p>
          <a:p>
            <a:r>
              <a:rPr lang="en-US" altLang="zh-CN" dirty="0" err="1"/>
              <a:t>putchar</a:t>
            </a:r>
            <a:r>
              <a:rPr lang="en-US" altLang="zh-CN" dirty="0"/>
              <a:t>('\n'); </a:t>
            </a:r>
            <a:endParaRPr lang="en-US" altLang="zh-CN" dirty="0" smtClean="0"/>
          </a:p>
          <a:p>
            <a:r>
              <a:rPr lang="en-US" altLang="zh-CN" dirty="0" smtClean="0">
                <a:solidFill>
                  <a:srgbClr val="0070C0"/>
                </a:solidFill>
              </a:rPr>
              <a:t>// </a:t>
            </a:r>
            <a:r>
              <a:rPr lang="zh-CN" altLang="en-US" dirty="0" smtClean="0">
                <a:solidFill>
                  <a:srgbClr val="0070C0"/>
                </a:solidFill>
              </a:rPr>
              <a:t>正确的</a:t>
            </a:r>
            <a:r>
              <a:rPr lang="en-US" altLang="zh-CN" dirty="0" smtClean="0">
                <a:solidFill>
                  <a:srgbClr val="0070C0"/>
                </a:solidFill>
              </a:rPr>
              <a:t>else if()</a:t>
            </a:r>
            <a:r>
              <a:rPr lang="zh-CN" altLang="en-US" dirty="0" smtClean="0">
                <a:solidFill>
                  <a:srgbClr val="0070C0"/>
                </a:solidFill>
              </a:rPr>
              <a:t>条件排除法</a:t>
            </a:r>
            <a:endParaRPr lang="zh-CN" altLang="en-US" dirty="0">
              <a:solidFill>
                <a:srgbClr val="0070C0"/>
              </a:solidFill>
            </a:endParaRPr>
          </a:p>
        </p:txBody>
      </p:sp>
      <p:sp>
        <p:nvSpPr>
          <p:cNvPr id="7" name="TextBox 6"/>
          <p:cNvSpPr txBox="1"/>
          <p:nvPr/>
        </p:nvSpPr>
        <p:spPr>
          <a:xfrm>
            <a:off x="179512" y="5805264"/>
            <a:ext cx="4464496" cy="646331"/>
          </a:xfrm>
          <a:prstGeom prst="rect">
            <a:avLst/>
          </a:prstGeom>
          <a:solidFill>
            <a:schemeClr val="accent6">
              <a:lumMod val="60000"/>
              <a:lumOff val="40000"/>
            </a:schemeClr>
          </a:solidFill>
        </p:spPr>
        <p:txBody>
          <a:bodyPr wrap="square" rtlCol="0">
            <a:spAutoFit/>
          </a:bodyPr>
          <a:lstStyle/>
          <a:p>
            <a:r>
              <a:rPr lang="en-US" altLang="zh-CN" dirty="0" smtClean="0"/>
              <a:t>switch(x/10</a:t>
            </a:r>
            <a:r>
              <a:rPr lang="en-US" altLang="zh-CN" dirty="0"/>
              <a:t>) </a:t>
            </a:r>
            <a:endParaRPr lang="en-US" altLang="zh-CN" dirty="0" smtClean="0"/>
          </a:p>
          <a:p>
            <a:r>
              <a:rPr lang="en-US" altLang="zh-CN" dirty="0" smtClean="0"/>
              <a:t>// </a:t>
            </a:r>
            <a:r>
              <a:rPr lang="zh-CN" altLang="en-US" dirty="0"/>
              <a:t>出错，</a:t>
            </a:r>
            <a:r>
              <a:rPr lang="en-US" altLang="zh-CN" dirty="0"/>
              <a:t>switch(</a:t>
            </a:r>
            <a:r>
              <a:rPr lang="zh-CN" altLang="en-US" dirty="0"/>
              <a:t>表达式</a:t>
            </a:r>
            <a:r>
              <a:rPr lang="en-US" altLang="zh-CN" dirty="0"/>
              <a:t>)</a:t>
            </a:r>
            <a:r>
              <a:rPr lang="zh-CN" altLang="en-US" dirty="0"/>
              <a:t>要求整型或字符型 </a:t>
            </a:r>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3</a:t>
            </a:r>
            <a:r>
              <a:rPr lang="zh-CN" altLang="en-US" sz="3600" dirty="0" smtClean="0"/>
              <a:t>次上机练习答案</a:t>
            </a:r>
            <a:r>
              <a:rPr lang="en-US" altLang="zh-CN" sz="3600" dirty="0" smtClean="0"/>
              <a:t>ch4(4)</a:t>
            </a:r>
            <a:endParaRPr lang="zh-CN" altLang="en-US" sz="3600" dirty="0"/>
          </a:p>
        </p:txBody>
      </p:sp>
      <p:sp>
        <p:nvSpPr>
          <p:cNvPr id="3" name="内容占位符 2"/>
          <p:cNvSpPr>
            <a:spLocks noGrp="1"/>
          </p:cNvSpPr>
          <p:nvPr>
            <p:ph idx="1"/>
          </p:nvPr>
        </p:nvSpPr>
        <p:spPr>
          <a:xfrm>
            <a:off x="395536" y="980728"/>
            <a:ext cx="8229600" cy="720080"/>
          </a:xfrm>
        </p:spPr>
        <p:txBody>
          <a:bodyPr>
            <a:normAutofit/>
          </a:bodyPr>
          <a:lstStyle/>
          <a:p>
            <a:r>
              <a:rPr lang="en-US" altLang="zh-CN" sz="2000" dirty="0" smtClean="0"/>
              <a:t>ch4,p88</a:t>
            </a:r>
            <a:r>
              <a:rPr lang="zh-CN" altLang="en-US" sz="2000" dirty="0"/>
              <a:t>，</a:t>
            </a:r>
            <a:r>
              <a:rPr lang="en-US" altLang="zh-CN" sz="2000" dirty="0"/>
              <a:t>10. </a:t>
            </a:r>
            <a:r>
              <a:rPr lang="zh-CN" altLang="en-US" sz="2000" dirty="0"/>
              <a:t>输入两个整数的四则运算式</a:t>
            </a:r>
            <a:r>
              <a:rPr lang="en-US" altLang="zh-CN" sz="2000" dirty="0"/>
              <a:t>(+</a:t>
            </a:r>
            <a:r>
              <a:rPr lang="zh-CN" altLang="en-US" sz="2000" dirty="0"/>
              <a:t>、</a:t>
            </a:r>
            <a:r>
              <a:rPr lang="en-US" altLang="zh-CN" sz="2000" dirty="0"/>
              <a:t>-</a:t>
            </a:r>
            <a:r>
              <a:rPr lang="zh-CN" altLang="en-US" sz="2000" dirty="0"/>
              <a:t>、*、</a:t>
            </a:r>
            <a:r>
              <a:rPr lang="en-US" altLang="zh-CN" sz="2000" dirty="0"/>
              <a:t>/) ,</a:t>
            </a:r>
            <a:r>
              <a:rPr lang="zh-CN" altLang="en-US" sz="2000" dirty="0"/>
              <a:t>输出计算结果</a:t>
            </a:r>
            <a:r>
              <a:rPr lang="zh-CN" altLang="en-US" sz="2000" dirty="0" smtClean="0"/>
              <a:t>。如</a:t>
            </a:r>
            <a:r>
              <a:rPr lang="zh-CN" altLang="en-US" sz="2000" dirty="0"/>
              <a:t>输入</a:t>
            </a:r>
            <a:r>
              <a:rPr lang="en-US" altLang="zh-CN" sz="2000" dirty="0"/>
              <a:t>: 123+456</a:t>
            </a:r>
            <a:r>
              <a:rPr lang="zh-CN" altLang="en-US" sz="2000" dirty="0"/>
              <a:t>，应该输出</a:t>
            </a:r>
            <a:r>
              <a:rPr lang="en-US" altLang="zh-CN" sz="2000" dirty="0"/>
              <a:t>123+456=579</a:t>
            </a:r>
            <a:r>
              <a:rPr lang="zh-CN" altLang="en-US" sz="2000" dirty="0"/>
              <a:t>； </a:t>
            </a:r>
          </a:p>
          <a:p>
            <a:pPr marL="0" indent="0">
              <a:buNone/>
            </a:pPr>
            <a:endParaRPr lang="zh-CN" altLang="en-US" sz="2000" dirty="0"/>
          </a:p>
          <a:p>
            <a:endParaRPr lang="en-US" altLang="zh-CN" sz="2000" dirty="0"/>
          </a:p>
          <a:p>
            <a:endParaRPr lang="zh-CN" altLang="en-US" sz="2000" dirty="0"/>
          </a:p>
        </p:txBody>
      </p:sp>
      <p:sp>
        <p:nvSpPr>
          <p:cNvPr id="4" name="TextBox 3"/>
          <p:cNvSpPr txBox="1"/>
          <p:nvPr/>
        </p:nvSpPr>
        <p:spPr>
          <a:xfrm>
            <a:off x="179512" y="1700808"/>
            <a:ext cx="8856984" cy="4801314"/>
          </a:xfrm>
          <a:prstGeom prst="rect">
            <a:avLst/>
          </a:prstGeom>
          <a:noFill/>
          <a:ln>
            <a:solidFill>
              <a:schemeClr val="accent1"/>
            </a:solidFill>
          </a:ln>
        </p:spPr>
        <p:txBody>
          <a:bodyPr wrap="square" rtlCol="0">
            <a:spAutoFit/>
          </a:bodyPr>
          <a:lstStyle/>
          <a:p>
            <a:r>
              <a:rPr lang="en-US" altLang="zh-CN" b="1" dirty="0" err="1"/>
              <a:t>int</a:t>
            </a:r>
            <a:r>
              <a:rPr lang="en-US" altLang="zh-CN" b="1" dirty="0"/>
              <a:t> </a:t>
            </a:r>
            <a:r>
              <a:rPr lang="en-US" altLang="zh-CN" b="1" dirty="0" err="1"/>
              <a:t>a,b</a:t>
            </a:r>
            <a:r>
              <a:rPr lang="en-US" altLang="zh-CN" b="1" dirty="0"/>
              <a:t>;</a:t>
            </a:r>
          </a:p>
          <a:p>
            <a:r>
              <a:rPr lang="en-US" altLang="zh-CN" b="1" dirty="0" smtClean="0"/>
              <a:t>char </a:t>
            </a:r>
            <a:r>
              <a:rPr lang="en-US" altLang="zh-CN" b="1" dirty="0"/>
              <a:t>op;</a:t>
            </a:r>
          </a:p>
          <a:p>
            <a:r>
              <a:rPr lang="en-US" altLang="zh-CN" b="1" dirty="0" err="1" smtClean="0"/>
              <a:t>printf</a:t>
            </a:r>
            <a:r>
              <a:rPr lang="en-US" altLang="zh-CN" b="1" dirty="0"/>
              <a:t>("</a:t>
            </a:r>
            <a:r>
              <a:rPr lang="zh-CN" altLang="en-US" b="1" dirty="0"/>
              <a:t>输入整数 运算符 整数，无空格输入</a:t>
            </a:r>
            <a:r>
              <a:rPr lang="zh-CN" altLang="en-US" b="1" dirty="0" smtClean="0"/>
              <a:t>。</a:t>
            </a:r>
            <a:r>
              <a:rPr lang="en-US" altLang="zh-CN" b="1" dirty="0" smtClean="0"/>
              <a:t>\</a:t>
            </a:r>
            <a:r>
              <a:rPr lang="en-US" altLang="zh-CN" b="1" dirty="0"/>
              <a:t>n"); </a:t>
            </a:r>
          </a:p>
          <a:p>
            <a:r>
              <a:rPr lang="en-US" altLang="zh-CN" b="1" dirty="0" err="1" smtClean="0"/>
              <a:t>scanf</a:t>
            </a:r>
            <a:r>
              <a:rPr lang="en-US" altLang="zh-CN" b="1" dirty="0"/>
              <a:t>("%</a:t>
            </a:r>
            <a:r>
              <a:rPr lang="en-US" altLang="zh-CN" b="1" dirty="0" err="1"/>
              <a:t>d%c%d</a:t>
            </a:r>
            <a:r>
              <a:rPr lang="en-US" altLang="zh-CN" b="1" dirty="0"/>
              <a:t>",&amp;</a:t>
            </a:r>
            <a:r>
              <a:rPr lang="en-US" altLang="zh-CN" b="1" dirty="0" err="1"/>
              <a:t>a,&amp;op,&amp;b</a:t>
            </a:r>
            <a:r>
              <a:rPr lang="en-US" altLang="zh-CN" b="1" dirty="0"/>
              <a:t>) </a:t>
            </a:r>
            <a:r>
              <a:rPr lang="en-US" altLang="zh-CN" b="1" dirty="0" smtClean="0">
                <a:solidFill>
                  <a:srgbClr val="FF0000"/>
                </a:solidFill>
              </a:rPr>
              <a:t>// </a:t>
            </a:r>
            <a:r>
              <a:rPr lang="zh-CN" altLang="en-US" b="1" dirty="0">
                <a:solidFill>
                  <a:srgbClr val="FF0000"/>
                </a:solidFill>
              </a:rPr>
              <a:t>不要用空格隔开，否则，</a:t>
            </a:r>
            <a:r>
              <a:rPr lang="en-US" altLang="zh-CN" b="1" dirty="0">
                <a:solidFill>
                  <a:srgbClr val="FF0000"/>
                </a:solidFill>
              </a:rPr>
              <a:t>op=</a:t>
            </a:r>
            <a:r>
              <a:rPr lang="zh-CN" altLang="en-US" b="1" dirty="0">
                <a:solidFill>
                  <a:srgbClr val="FF0000"/>
                </a:solidFill>
              </a:rPr>
              <a:t>空格，无空格输入</a:t>
            </a:r>
            <a:r>
              <a:rPr lang="en-US" altLang="zh-CN" b="1" dirty="0">
                <a:solidFill>
                  <a:srgbClr val="FF0000"/>
                </a:solidFill>
              </a:rPr>
              <a:t>,</a:t>
            </a:r>
            <a:r>
              <a:rPr lang="zh-CN" altLang="en-US" b="1" dirty="0">
                <a:solidFill>
                  <a:srgbClr val="FF0000"/>
                </a:solidFill>
              </a:rPr>
              <a:t>如</a:t>
            </a:r>
            <a:r>
              <a:rPr lang="en-US" altLang="zh-CN" b="1" dirty="0">
                <a:solidFill>
                  <a:srgbClr val="FF0000"/>
                </a:solidFill>
              </a:rPr>
              <a:t>3+2 </a:t>
            </a:r>
          </a:p>
          <a:p>
            <a:r>
              <a:rPr lang="en-US" altLang="zh-CN" b="1" dirty="0" smtClean="0">
                <a:solidFill>
                  <a:srgbClr val="FF0000"/>
                </a:solidFill>
              </a:rPr>
              <a:t>// </a:t>
            </a:r>
            <a:r>
              <a:rPr lang="zh-CN" altLang="en-US" b="1" dirty="0">
                <a:solidFill>
                  <a:srgbClr val="FF0000"/>
                </a:solidFill>
              </a:rPr>
              <a:t>用下列语句验证输入： </a:t>
            </a:r>
          </a:p>
          <a:p>
            <a:r>
              <a:rPr lang="en-US" altLang="zh-CN" b="1" dirty="0" err="1" smtClean="0"/>
              <a:t>printf</a:t>
            </a:r>
            <a:r>
              <a:rPr lang="en-US" altLang="zh-CN" b="1" dirty="0"/>
              <a:t>("</a:t>
            </a:r>
            <a:r>
              <a:rPr lang="zh-CN" altLang="en-US" b="1" dirty="0"/>
              <a:t>验证接收的输入：</a:t>
            </a:r>
            <a:r>
              <a:rPr lang="en-US" altLang="zh-CN" b="1" dirty="0" err="1"/>
              <a:t>a,op,b</a:t>
            </a:r>
            <a:r>
              <a:rPr lang="en-US" altLang="zh-CN" b="1" dirty="0"/>
              <a:t> = %</a:t>
            </a:r>
            <a:r>
              <a:rPr lang="en-US" altLang="zh-CN" b="1" dirty="0" err="1"/>
              <a:t>d,%c,%d</a:t>
            </a:r>
            <a:r>
              <a:rPr lang="en-US" altLang="zh-CN" b="1" dirty="0"/>
              <a:t>\n",</a:t>
            </a:r>
            <a:r>
              <a:rPr lang="en-US" altLang="zh-CN" b="1" dirty="0" err="1"/>
              <a:t>a,op,b</a:t>
            </a:r>
            <a:r>
              <a:rPr lang="en-US" altLang="zh-CN" b="1" dirty="0"/>
              <a:t>);</a:t>
            </a:r>
          </a:p>
          <a:p>
            <a:r>
              <a:rPr lang="en-US" altLang="zh-CN" b="1" dirty="0" smtClean="0"/>
              <a:t>switch(op</a:t>
            </a:r>
            <a:r>
              <a:rPr lang="en-US" altLang="zh-CN" b="1" dirty="0"/>
              <a:t>)</a:t>
            </a:r>
          </a:p>
          <a:p>
            <a:r>
              <a:rPr lang="en-US" altLang="zh-CN" b="1" dirty="0" smtClean="0"/>
              <a:t>{</a:t>
            </a:r>
            <a:endParaRPr lang="en-US" altLang="zh-CN" b="1" dirty="0"/>
          </a:p>
          <a:p>
            <a:r>
              <a:rPr lang="en-US" altLang="zh-CN" b="1" dirty="0" smtClean="0"/>
              <a:t>          </a:t>
            </a:r>
            <a:r>
              <a:rPr lang="en-US" altLang="zh-CN" b="1" dirty="0"/>
              <a:t>case '+': </a:t>
            </a:r>
            <a:r>
              <a:rPr lang="en-US" altLang="zh-CN" b="1" dirty="0" err="1"/>
              <a:t>printf</a:t>
            </a:r>
            <a:r>
              <a:rPr lang="en-US" altLang="zh-CN" b="1" dirty="0"/>
              <a:t>("%d+%d=%d\n",</a:t>
            </a:r>
            <a:r>
              <a:rPr lang="en-US" altLang="zh-CN" b="1" dirty="0" err="1"/>
              <a:t>a,b,a+b</a:t>
            </a:r>
            <a:r>
              <a:rPr lang="en-US" altLang="zh-CN" b="1" dirty="0"/>
              <a:t>);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a:t>
            </a:r>
            <a:r>
              <a:rPr lang="en-US" altLang="zh-CN" b="1" dirty="0" err="1"/>
              <a:t>printf</a:t>
            </a:r>
            <a:r>
              <a:rPr lang="en-US" altLang="zh-CN" b="1" dirty="0"/>
              <a:t>("%d*%d=%d\n",</a:t>
            </a:r>
            <a:r>
              <a:rPr lang="en-US" altLang="zh-CN" b="1" dirty="0" err="1"/>
              <a:t>a,b,a</a:t>
            </a:r>
            <a:r>
              <a:rPr lang="en-US" altLang="zh-CN" b="1" dirty="0"/>
              <a:t>*b); break;</a:t>
            </a:r>
          </a:p>
          <a:p>
            <a:r>
              <a:rPr lang="en-US" altLang="zh-CN" b="1" dirty="0"/>
              <a:t>          case '/': if(b==0.0) </a:t>
            </a:r>
            <a:r>
              <a:rPr lang="en-US" altLang="zh-CN" b="1" dirty="0" smtClean="0"/>
              <a:t> </a:t>
            </a:r>
            <a:r>
              <a:rPr lang="en-US" altLang="zh-CN" b="1" dirty="0" err="1"/>
              <a:t>printf</a:t>
            </a:r>
            <a:r>
              <a:rPr lang="en-US" altLang="zh-CN" b="1" dirty="0"/>
              <a:t>("</a:t>
            </a:r>
            <a:r>
              <a:rPr lang="zh-CN" altLang="en-US" b="1" dirty="0"/>
              <a:t>除数为零</a:t>
            </a:r>
            <a:r>
              <a:rPr lang="en-US" altLang="zh-CN" b="1" dirty="0"/>
              <a:t>\n"); </a:t>
            </a:r>
          </a:p>
          <a:p>
            <a:r>
              <a:rPr lang="en-US" altLang="zh-CN" b="1" dirty="0"/>
              <a:t>                     </a:t>
            </a:r>
            <a:r>
              <a:rPr lang="en-US" altLang="zh-CN" b="1" dirty="0" smtClean="0"/>
              <a:t>    else</a:t>
            </a:r>
            <a:endParaRPr lang="en-US" altLang="zh-CN" b="1" dirty="0"/>
          </a:p>
          <a:p>
            <a:r>
              <a:rPr lang="en-US" altLang="zh-CN" b="1" dirty="0"/>
              <a:t>                       </a:t>
            </a:r>
            <a:r>
              <a:rPr lang="en-US" altLang="zh-CN" b="1" dirty="0" smtClean="0"/>
              <a:t>     </a:t>
            </a:r>
            <a:r>
              <a:rPr lang="en-US" altLang="zh-CN" b="1" dirty="0" err="1" smtClean="0"/>
              <a:t>printf</a:t>
            </a:r>
            <a:r>
              <a:rPr lang="en-US" altLang="zh-CN" b="1" dirty="0"/>
              <a:t>("%d/%d=%.2f\n",</a:t>
            </a:r>
            <a:r>
              <a:rPr lang="en-US" altLang="zh-CN" b="1" dirty="0" err="1"/>
              <a:t>a,b</a:t>
            </a:r>
            <a:r>
              <a:rPr lang="en-US" altLang="zh-CN" b="1" dirty="0"/>
              <a:t>,(float)a/b); </a:t>
            </a:r>
            <a:r>
              <a:rPr lang="en-US" altLang="zh-CN" b="1" dirty="0">
                <a:solidFill>
                  <a:srgbClr val="FF0000"/>
                </a:solidFill>
              </a:rPr>
              <a:t>// </a:t>
            </a:r>
            <a:r>
              <a:rPr lang="zh-CN" altLang="en-US" b="1" dirty="0">
                <a:solidFill>
                  <a:srgbClr val="FF0000"/>
                </a:solidFill>
              </a:rPr>
              <a:t>一定要强制转换 </a:t>
            </a:r>
            <a:endParaRPr lang="en-US" altLang="zh-CN" b="1" dirty="0" smtClean="0"/>
          </a:p>
          <a:p>
            <a:r>
              <a:rPr lang="en-US" altLang="zh-CN" b="1" dirty="0"/>
              <a:t> </a:t>
            </a:r>
            <a:r>
              <a:rPr lang="en-US" altLang="zh-CN" b="1" dirty="0" smtClean="0"/>
              <a:t>                        break</a:t>
            </a:r>
            <a:r>
              <a:rPr lang="en-US" altLang="zh-CN" b="1" dirty="0"/>
              <a:t>; </a:t>
            </a:r>
            <a:endParaRPr lang="en-US" altLang="zh-CN" b="1" dirty="0" smtClean="0"/>
          </a:p>
          <a:p>
            <a:r>
              <a:rPr lang="en-US" altLang="zh-CN" b="1" dirty="0"/>
              <a:t> </a:t>
            </a:r>
            <a:r>
              <a:rPr lang="en-US" altLang="zh-CN" b="1" dirty="0" smtClean="0"/>
              <a:t>        default</a:t>
            </a:r>
            <a:r>
              <a:rPr lang="en-US" altLang="zh-CN" b="1" dirty="0"/>
              <a:t>: </a:t>
            </a:r>
            <a:r>
              <a:rPr lang="en-US" altLang="zh-CN" b="1" dirty="0" err="1"/>
              <a:t>printf</a:t>
            </a:r>
            <a:r>
              <a:rPr lang="en-US" altLang="zh-CN" b="1" dirty="0"/>
              <a:t>("</a:t>
            </a:r>
            <a:r>
              <a:rPr lang="zh-CN" altLang="en-US" b="1" dirty="0"/>
              <a:t>操作符错误</a:t>
            </a:r>
            <a:r>
              <a:rPr lang="en-US" altLang="zh-CN" b="1" dirty="0"/>
              <a:t>\n");</a:t>
            </a:r>
          </a:p>
          <a:p>
            <a:r>
              <a:rPr lang="en-US" altLang="zh-CN" b="1" dirty="0"/>
              <a:t>  </a:t>
            </a:r>
            <a:r>
              <a:rPr lang="en-US" altLang="zh-CN" b="1" dirty="0" smtClean="0"/>
              <a:t>} </a:t>
            </a:r>
            <a:endParaRPr lang="zh-CN" altLang="en-US" b="1" dirty="0"/>
          </a:p>
        </p:txBody>
      </p:sp>
    </p:spTree>
    <p:extLst>
      <p:ext uri="{BB962C8B-B14F-4D97-AF65-F5344CB8AC3E}">
        <p14:creationId xmlns:p14="http://schemas.microsoft.com/office/powerpoint/2010/main" val="591555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052736"/>
            <a:ext cx="8496944" cy="5805264"/>
          </a:xfrm>
        </p:spPr>
        <p:txBody>
          <a:bodyPr>
            <a:noAutofit/>
          </a:bodyPr>
          <a:lstStyle/>
          <a:p>
            <a:pPr marL="0" indent="0">
              <a:buNone/>
            </a:pPr>
            <a:r>
              <a:rPr lang="zh-CN" altLang="en-US" sz="2400" dirty="0"/>
              <a:t>进入</a:t>
            </a:r>
            <a:r>
              <a:rPr lang="en-US" altLang="zh-CN" sz="2400" dirty="0"/>
              <a:t>dos</a:t>
            </a:r>
            <a:r>
              <a:rPr lang="zh-CN" altLang="en-US" sz="2400" dirty="0" smtClean="0"/>
              <a:t>系统：运行</a:t>
            </a:r>
            <a:r>
              <a:rPr lang="en-US" altLang="zh-CN" sz="2400" dirty="0" err="1" smtClean="0"/>
              <a:t>cmd</a:t>
            </a:r>
            <a:r>
              <a:rPr lang="zh-CN" altLang="en-US" sz="2400" dirty="0" smtClean="0"/>
              <a:t>或附件</a:t>
            </a:r>
            <a:r>
              <a:rPr lang="en-US" altLang="zh-CN" sz="2400" dirty="0" smtClean="0"/>
              <a:t>-&gt;</a:t>
            </a:r>
            <a:r>
              <a:rPr lang="zh-CN" altLang="en-US" sz="2400" dirty="0" smtClean="0"/>
              <a:t>命令提示符</a:t>
            </a:r>
            <a:endParaRPr lang="en-US" altLang="zh-CN" sz="2400" dirty="0" smtClean="0"/>
          </a:p>
          <a:p>
            <a:pPr marL="0" indent="0">
              <a:buNone/>
            </a:pPr>
            <a:r>
              <a:rPr lang="zh-CN" altLang="en-US" sz="2400" dirty="0" smtClean="0"/>
              <a:t>进入</a:t>
            </a:r>
            <a:r>
              <a:rPr lang="en-US" altLang="zh-CN" sz="2400" dirty="0" smtClean="0"/>
              <a:t>d</a:t>
            </a:r>
            <a:r>
              <a:rPr lang="zh-CN" altLang="en-US" sz="2400" dirty="0" smtClean="0"/>
              <a:t>盘：</a:t>
            </a:r>
            <a:r>
              <a:rPr lang="en-US" altLang="zh-CN" sz="2400" dirty="0"/>
              <a:t>d</a:t>
            </a:r>
            <a:r>
              <a:rPr lang="en-US" altLang="zh-CN" sz="2400" dirty="0" smtClean="0"/>
              <a:t>:</a:t>
            </a:r>
          </a:p>
          <a:p>
            <a:pPr marL="0" indent="0">
              <a:buNone/>
            </a:pPr>
            <a:r>
              <a:rPr lang="zh-CN" altLang="en-US" sz="2400" dirty="0" smtClean="0"/>
              <a:t>列出</a:t>
            </a:r>
            <a:r>
              <a:rPr lang="en-US" altLang="zh-CN" sz="2400" dirty="0" smtClean="0"/>
              <a:t>d</a:t>
            </a:r>
            <a:r>
              <a:rPr lang="zh-CN" altLang="en-US" sz="2400" dirty="0" smtClean="0"/>
              <a:t>盘</a:t>
            </a:r>
            <a:r>
              <a:rPr lang="zh-CN" altLang="en-US" sz="2400" dirty="0"/>
              <a:t>目录</a:t>
            </a:r>
            <a:r>
              <a:rPr lang="zh-CN" altLang="en-US" sz="2400" dirty="0" smtClean="0"/>
              <a:t>文件</a:t>
            </a:r>
            <a:r>
              <a:rPr lang="zh-CN" altLang="en-US" sz="2400" dirty="0"/>
              <a:t>：</a:t>
            </a:r>
            <a:r>
              <a:rPr lang="en-US" altLang="zh-CN" sz="2400" dirty="0" err="1" smtClean="0"/>
              <a:t>dir</a:t>
            </a:r>
            <a:endParaRPr lang="en-US" altLang="zh-CN" sz="2400" dirty="0" smtClean="0"/>
          </a:p>
          <a:p>
            <a:pPr marL="0" indent="0">
              <a:buNone/>
            </a:pPr>
            <a:r>
              <a:rPr lang="zh-CN" altLang="en-US" sz="2400" dirty="0"/>
              <a:t>分页列出目录</a:t>
            </a:r>
            <a:r>
              <a:rPr lang="zh-CN" altLang="en-US" sz="2400" dirty="0" smtClean="0"/>
              <a:t>文件：</a:t>
            </a:r>
            <a:r>
              <a:rPr lang="en-US" altLang="zh-CN" sz="2400" dirty="0" err="1" smtClean="0"/>
              <a:t>dir</a:t>
            </a:r>
            <a:r>
              <a:rPr lang="en-US" altLang="zh-CN" sz="2400" dirty="0" smtClean="0"/>
              <a:t> /p</a:t>
            </a:r>
          </a:p>
          <a:p>
            <a:pPr marL="0" indent="0">
              <a:buNone/>
            </a:pPr>
            <a:r>
              <a:rPr lang="zh-CN" altLang="en-US" sz="2400" dirty="0" smtClean="0"/>
              <a:t>进入</a:t>
            </a:r>
            <a:r>
              <a:rPr lang="en-US" altLang="zh-CN" sz="2400" dirty="0"/>
              <a:t>d</a:t>
            </a:r>
            <a:r>
              <a:rPr lang="zh-CN" altLang="en-US" sz="2400" dirty="0" smtClean="0"/>
              <a:t>盘根目录</a:t>
            </a:r>
            <a:r>
              <a:rPr lang="en-US" altLang="zh-CN" sz="2400" dirty="0" smtClean="0"/>
              <a:t>:  cd \</a:t>
            </a:r>
          </a:p>
          <a:p>
            <a:pPr marL="0" indent="0">
              <a:buNone/>
            </a:pPr>
            <a:r>
              <a:rPr lang="zh-CN" altLang="en-US" sz="2400" dirty="0" smtClean="0"/>
              <a:t>进入父级目录：</a:t>
            </a:r>
            <a:r>
              <a:rPr lang="en-US" altLang="zh-CN" sz="2400" dirty="0" smtClean="0"/>
              <a:t>cd ..</a:t>
            </a:r>
          </a:p>
          <a:p>
            <a:pPr marL="0" indent="0">
              <a:buNone/>
            </a:pPr>
            <a:r>
              <a:rPr lang="zh-CN" altLang="en-US" sz="2400" dirty="0" smtClean="0"/>
              <a:t>建立目录：</a:t>
            </a:r>
            <a:r>
              <a:rPr lang="en-US" altLang="zh-CN" sz="2400" dirty="0" smtClean="0"/>
              <a:t>md </a:t>
            </a:r>
            <a:r>
              <a:rPr lang="en-US" altLang="zh-CN" sz="2400" dirty="0" err="1" smtClean="0"/>
              <a:t>tc</a:t>
            </a:r>
            <a:endParaRPr lang="en-US" altLang="zh-CN" sz="2400" dirty="0" smtClean="0"/>
          </a:p>
          <a:p>
            <a:pPr marL="0" indent="0">
              <a:buNone/>
            </a:pPr>
            <a:r>
              <a:rPr lang="zh-CN" altLang="en-US" sz="2400" dirty="0"/>
              <a:t>进入目录：</a:t>
            </a:r>
            <a:r>
              <a:rPr lang="en-US" altLang="zh-CN" sz="2400" dirty="0"/>
              <a:t>cd </a:t>
            </a:r>
            <a:r>
              <a:rPr lang="en-US" altLang="zh-CN" sz="2400" dirty="0" err="1" smtClean="0"/>
              <a:t>tc</a:t>
            </a:r>
            <a:endParaRPr lang="en-US" altLang="zh-CN" sz="2400" dirty="0" smtClean="0"/>
          </a:p>
          <a:p>
            <a:pPr marL="0" indent="0">
              <a:buNone/>
            </a:pPr>
            <a:r>
              <a:rPr lang="zh-CN" altLang="en-US" sz="2400" dirty="0" smtClean="0"/>
              <a:t>建立目录：</a:t>
            </a:r>
            <a:r>
              <a:rPr lang="en-US" altLang="zh-CN" sz="2400" dirty="0" smtClean="0"/>
              <a:t>md </a:t>
            </a:r>
            <a:r>
              <a:rPr lang="en-US" altLang="zh-CN" sz="2400" dirty="0" err="1" smtClean="0"/>
              <a:t>zm</a:t>
            </a:r>
            <a:endParaRPr lang="en-US" altLang="zh-CN" sz="2400" dirty="0" smtClean="0"/>
          </a:p>
          <a:p>
            <a:pPr marL="0" indent="0">
              <a:buNone/>
            </a:pPr>
            <a:r>
              <a:rPr lang="zh-CN" altLang="en-US" sz="2400" dirty="0" smtClean="0"/>
              <a:t>用记事本建立文件：</a:t>
            </a:r>
            <a:r>
              <a:rPr lang="en-US" altLang="zh-CN" sz="2400" dirty="0" smtClean="0"/>
              <a:t>tc.txt</a:t>
            </a:r>
          </a:p>
          <a:p>
            <a:pPr marL="0" indent="0">
              <a:buNone/>
            </a:pPr>
            <a:r>
              <a:rPr lang="zh-CN" altLang="en-US" sz="2400" dirty="0" smtClean="0"/>
              <a:t>复制文件：</a:t>
            </a:r>
            <a:r>
              <a:rPr lang="en-US" altLang="zh-CN" sz="2400" dirty="0" smtClean="0"/>
              <a:t>copy *.*  </a:t>
            </a:r>
            <a:r>
              <a:rPr lang="en-US" altLang="zh-CN" sz="2400" dirty="0" err="1" smtClean="0"/>
              <a:t>zm</a:t>
            </a:r>
            <a:endParaRPr lang="en-US" altLang="zh-CN" sz="2400" dirty="0" smtClean="0"/>
          </a:p>
          <a:p>
            <a:pPr marL="0" indent="0">
              <a:buNone/>
            </a:pPr>
            <a:r>
              <a:rPr lang="zh-CN" altLang="en-US" sz="2400" dirty="0" smtClean="0"/>
              <a:t>显示文本文件</a:t>
            </a:r>
            <a:r>
              <a:rPr lang="en-US" altLang="zh-CN" sz="2400" dirty="0" smtClean="0"/>
              <a:t>:  type tc.txt </a:t>
            </a:r>
          </a:p>
          <a:p>
            <a:pPr marL="0" indent="0">
              <a:buNone/>
            </a:pPr>
            <a:r>
              <a:rPr lang="zh-CN" altLang="en-US" sz="2400" dirty="0" smtClean="0"/>
              <a:t>文件改名：</a:t>
            </a:r>
            <a:r>
              <a:rPr lang="en-US" altLang="zh-CN" sz="2400" dirty="0" err="1" smtClean="0"/>
              <a:t>ren</a:t>
            </a:r>
            <a:r>
              <a:rPr lang="en-US" altLang="zh-CN" sz="2400" dirty="0" smtClean="0"/>
              <a:t> tc.txt zm1.txt</a:t>
            </a:r>
          </a:p>
        </p:txBody>
      </p:sp>
    </p:spTree>
    <p:extLst>
      <p:ext uri="{BB962C8B-B14F-4D97-AF65-F5344CB8AC3E}">
        <p14:creationId xmlns:p14="http://schemas.microsoft.com/office/powerpoint/2010/main" val="106724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语言第</a:t>
            </a:r>
            <a:r>
              <a:rPr lang="en-US" altLang="zh-CN" dirty="0" smtClean="0"/>
              <a:t>4</a:t>
            </a:r>
            <a:r>
              <a:rPr lang="zh-CN" altLang="en-US" dirty="0" smtClean="0"/>
              <a:t>次上机练习</a:t>
            </a:r>
            <a:r>
              <a:rPr lang="en-US" altLang="zh-CN" dirty="0" smtClean="0"/>
              <a:t>ch5</a:t>
            </a:r>
            <a:endParaRPr lang="zh-CN" altLang="en-US" dirty="0"/>
          </a:p>
        </p:txBody>
      </p:sp>
      <p:sp>
        <p:nvSpPr>
          <p:cNvPr id="3" name="内容占位符 2"/>
          <p:cNvSpPr>
            <a:spLocks noGrp="1"/>
          </p:cNvSpPr>
          <p:nvPr>
            <p:ph idx="1"/>
          </p:nvPr>
        </p:nvSpPr>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p>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endParaRPr lang="en-US" altLang="zh-CN" sz="2400" dirty="0" smtClean="0"/>
          </a:p>
          <a:p>
            <a:r>
              <a:rPr lang="en-US" altLang="zh-CN" sz="2400" dirty="0"/>
              <a:t>ch5,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a:t>。</a:t>
            </a:r>
            <a:endParaRPr lang="en-US" altLang="zh-CN" sz="2400" dirty="0" smtClean="0"/>
          </a:p>
          <a:p>
            <a:r>
              <a:rPr lang="en-US" altLang="zh-CN" sz="2400" dirty="0"/>
              <a:t>ch5,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Tree>
    <p:extLst>
      <p:ext uri="{BB962C8B-B14F-4D97-AF65-F5344CB8AC3E}">
        <p14:creationId xmlns:p14="http://schemas.microsoft.com/office/powerpoint/2010/main" val="751185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次上机练习答案</a:t>
            </a:r>
            <a:r>
              <a:rPr lang="en-US" altLang="zh-CN" sz="3600" dirty="0" smtClean="0"/>
              <a:t>ch5(1)</a:t>
            </a:r>
            <a:endParaRPr lang="zh-CN" altLang="en-US" sz="3600" dirty="0"/>
          </a:p>
        </p:txBody>
      </p:sp>
      <p:sp>
        <p:nvSpPr>
          <p:cNvPr id="3" name="内容占位符 2"/>
          <p:cNvSpPr>
            <a:spLocks noGrp="1"/>
          </p:cNvSpPr>
          <p:nvPr>
            <p:ph idx="1"/>
          </p:nvPr>
        </p:nvSpPr>
        <p:spPr>
          <a:xfrm>
            <a:off x="457200" y="1600201"/>
            <a:ext cx="8219256" cy="532656"/>
          </a:xfrm>
        </p:spPr>
        <p:txBody>
          <a:bodyPr>
            <a:normAutofit/>
          </a:bodyPr>
          <a:lstStyle/>
          <a:p>
            <a:r>
              <a:rPr lang="en-US" altLang="zh-CN" sz="2400" dirty="0"/>
              <a:t>ch5,p106, 1. </a:t>
            </a:r>
            <a:r>
              <a:rPr lang="zh-CN" altLang="en-US" sz="2400" dirty="0"/>
              <a:t>计算：</a:t>
            </a:r>
            <a:r>
              <a:rPr lang="en-US" altLang="zh-CN" sz="2400" dirty="0"/>
              <a:t>1+1/3+1/5+...+</a:t>
            </a:r>
            <a:r>
              <a:rPr lang="en-US" altLang="zh-CN" sz="2400" dirty="0" smtClean="0"/>
              <a:t>1/51</a:t>
            </a:r>
            <a:endParaRPr lang="zh-CN" altLang="en-US" sz="2400" dirty="0"/>
          </a:p>
          <a:p>
            <a:endParaRPr lang="en-US" altLang="zh-CN" sz="2400" dirty="0"/>
          </a:p>
          <a:p>
            <a:pPr marL="0" indent="0">
              <a:buNone/>
            </a:pPr>
            <a:endParaRPr lang="zh-CN" altLang="en-US" sz="2400" dirty="0"/>
          </a:p>
        </p:txBody>
      </p:sp>
      <p:sp>
        <p:nvSpPr>
          <p:cNvPr id="4" name="TextBox 3"/>
          <p:cNvSpPr txBox="1"/>
          <p:nvPr/>
        </p:nvSpPr>
        <p:spPr>
          <a:xfrm>
            <a:off x="827584" y="2276872"/>
            <a:ext cx="7272808" cy="3785652"/>
          </a:xfrm>
          <a:prstGeom prst="rect">
            <a:avLst/>
          </a:prstGeom>
          <a:noFill/>
          <a:ln>
            <a:solidFill>
              <a:schemeClr val="accent1"/>
            </a:solidFill>
          </a:ln>
        </p:spPr>
        <p:txBody>
          <a:bodyPr wrap="square" rtlCol="0">
            <a:spAutoFit/>
          </a:bodyPr>
          <a:lstStyle/>
          <a:p>
            <a:r>
              <a:rPr lang="en-US" altLang="zh-CN" sz="2000" b="1" dirty="0"/>
              <a:t>void ch5_1()</a:t>
            </a:r>
          </a:p>
          <a:p>
            <a:r>
              <a:rPr lang="en-US" altLang="zh-CN" sz="2000" b="1" dirty="0"/>
              <a:t>{</a:t>
            </a:r>
          </a:p>
          <a:p>
            <a:r>
              <a:rPr lang="en-US" altLang="zh-CN" sz="2000" b="1" dirty="0" smtClean="0"/>
              <a:t>     </a:t>
            </a:r>
            <a:r>
              <a:rPr lang="en-US" altLang="zh-CN" sz="2000" b="1" dirty="0" err="1" smtClean="0"/>
              <a:t>printf</a:t>
            </a:r>
            <a:r>
              <a:rPr lang="en-US" altLang="zh-CN" sz="2000" b="1" dirty="0"/>
              <a:t>("ch5_1(),</a:t>
            </a:r>
            <a:r>
              <a:rPr lang="zh-CN" altLang="en-US" sz="2000" b="1" dirty="0"/>
              <a:t>计算</a:t>
            </a:r>
            <a:r>
              <a:rPr lang="en-US" altLang="zh-CN" sz="2000" b="1" dirty="0"/>
              <a:t>: 1+1/3+1/5+...+1/51\n");</a:t>
            </a:r>
          </a:p>
          <a:p>
            <a:r>
              <a:rPr lang="en-US" altLang="zh-CN" sz="2000" b="1" dirty="0" smtClean="0"/>
              <a:t>     </a:t>
            </a:r>
            <a:r>
              <a:rPr lang="en-US" altLang="zh-CN" sz="2000" b="1" dirty="0" err="1" smtClean="0"/>
              <a:t>int</a:t>
            </a:r>
            <a:r>
              <a:rPr lang="en-US" altLang="zh-CN" sz="2000" b="1" dirty="0" smtClean="0"/>
              <a:t> </a:t>
            </a:r>
            <a:r>
              <a:rPr lang="en-US" altLang="zh-CN" sz="2000" b="1" dirty="0"/>
              <a:t>i;</a:t>
            </a:r>
          </a:p>
          <a:p>
            <a:r>
              <a:rPr lang="en-US" altLang="zh-CN" sz="2000" b="1" dirty="0" smtClean="0"/>
              <a:t>     float </a:t>
            </a:r>
            <a:r>
              <a:rPr lang="en-US" altLang="zh-CN" sz="2000" b="1" dirty="0"/>
              <a:t>sum = 0; </a:t>
            </a:r>
          </a:p>
          <a:p>
            <a:r>
              <a:rPr lang="en-US" altLang="zh-CN" sz="2000" b="1" dirty="0"/>
              <a:t>    </a:t>
            </a:r>
            <a:r>
              <a:rPr lang="en-US" altLang="zh-CN" sz="2000" b="1" dirty="0" smtClean="0"/>
              <a:t> for(i=1</a:t>
            </a:r>
            <a:r>
              <a:rPr lang="en-US" altLang="zh-CN" sz="2000" b="1" dirty="0"/>
              <a:t>; i&lt;=51; i+=2) </a:t>
            </a:r>
          </a:p>
          <a:p>
            <a:r>
              <a:rPr lang="en-US" altLang="zh-CN" sz="2000" b="1" dirty="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a:t>sum += 1.0/i;  // </a:t>
            </a:r>
            <a:r>
              <a:rPr lang="zh-CN" altLang="en-US" sz="2000" b="1" dirty="0"/>
              <a:t>注意</a:t>
            </a:r>
            <a:r>
              <a:rPr lang="en-US" altLang="zh-CN" sz="2000" b="1" dirty="0"/>
              <a:t>1.0/i,</a:t>
            </a:r>
            <a:r>
              <a:rPr lang="zh-CN" altLang="en-US" sz="2000" b="1" dirty="0"/>
              <a:t>而不是</a:t>
            </a:r>
            <a:r>
              <a:rPr lang="en-US" altLang="zh-CN" sz="2000" b="1" dirty="0"/>
              <a:t>1/i </a:t>
            </a:r>
          </a:p>
          <a:p>
            <a:r>
              <a:rPr lang="en-US" altLang="zh-CN" sz="2000" b="1" dirty="0"/>
              <a:t>        </a:t>
            </a:r>
            <a:r>
              <a:rPr lang="en-US" altLang="zh-CN" sz="2000" b="1" dirty="0" smtClean="0"/>
              <a:t> //</a:t>
            </a:r>
            <a:r>
              <a:rPr lang="en-US" altLang="zh-CN" sz="2000" b="1" dirty="0" err="1"/>
              <a:t>printf</a:t>
            </a:r>
            <a:r>
              <a:rPr lang="en-US" altLang="zh-CN" sz="2000" b="1" dirty="0"/>
              <a:t>("i=%</a:t>
            </a:r>
            <a:r>
              <a:rPr lang="en-US" altLang="zh-CN" sz="2000" b="1" dirty="0" err="1"/>
              <a:t>d,sum</a:t>
            </a:r>
            <a:r>
              <a:rPr lang="en-US" altLang="zh-CN" sz="2000" b="1" dirty="0"/>
              <a:t>=%f\n",</a:t>
            </a:r>
            <a:r>
              <a:rPr lang="en-US" altLang="zh-CN" sz="2000" b="1" dirty="0" err="1"/>
              <a:t>i,sum</a:t>
            </a:r>
            <a:r>
              <a:rPr lang="en-US" altLang="zh-CN" sz="2000" b="1" dirty="0"/>
              <a:t>);  // </a:t>
            </a:r>
            <a:r>
              <a:rPr lang="zh-CN" altLang="en-US" sz="2000" b="1" dirty="0"/>
              <a:t>验证   </a:t>
            </a:r>
          </a:p>
          <a:p>
            <a:r>
              <a:rPr lang="zh-CN" altLang="en-US" sz="2000" b="1" dirty="0"/>
              <a:t>    </a:t>
            </a:r>
            <a:r>
              <a:rPr lang="zh-CN" altLang="en-US" sz="2000" b="1" dirty="0" smtClean="0"/>
              <a:t> </a:t>
            </a:r>
            <a:r>
              <a:rPr lang="en-US" altLang="zh-CN" sz="2000" b="1" dirty="0" smtClean="0"/>
              <a:t>} </a:t>
            </a:r>
            <a:endParaRPr lang="en-US" altLang="zh-CN" sz="2000" b="1" dirty="0"/>
          </a:p>
          <a:p>
            <a:r>
              <a:rPr lang="en-US" altLang="zh-CN" sz="2000" b="1" dirty="0"/>
              <a:t>    </a:t>
            </a:r>
            <a:r>
              <a:rPr lang="en-US" altLang="zh-CN" sz="2000" b="1" dirty="0" smtClean="0"/>
              <a:t> </a:t>
            </a:r>
            <a:r>
              <a:rPr lang="en-US" altLang="zh-CN" sz="2000" b="1" dirty="0" err="1" smtClean="0"/>
              <a:t>printf</a:t>
            </a:r>
            <a:r>
              <a:rPr lang="en-US" altLang="zh-CN" sz="2000" b="1" dirty="0"/>
              <a:t>("sum=%f\</a:t>
            </a:r>
            <a:r>
              <a:rPr lang="en-US" altLang="zh-CN" sz="2000" b="1" dirty="0" err="1"/>
              <a:t>n",sum</a:t>
            </a:r>
            <a:r>
              <a:rPr lang="en-US" altLang="zh-CN" sz="2000" b="1" dirty="0"/>
              <a:t>);</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ch5(2)</a:t>
            </a:r>
            <a:endParaRPr lang="zh-CN" altLang="en-US" sz="3600" dirty="0"/>
          </a:p>
        </p:txBody>
      </p:sp>
      <p:sp>
        <p:nvSpPr>
          <p:cNvPr id="3" name="内容占位符 2"/>
          <p:cNvSpPr>
            <a:spLocks noGrp="1"/>
          </p:cNvSpPr>
          <p:nvPr>
            <p:ph idx="1"/>
          </p:nvPr>
        </p:nvSpPr>
        <p:spPr/>
        <p:txBody>
          <a:bodyPr>
            <a:normAutofit/>
          </a:bodyPr>
          <a:lstStyle/>
          <a:p>
            <a:r>
              <a:rPr lang="en-US" altLang="zh-CN" sz="2400" dirty="0" smtClean="0"/>
              <a:t>ch5,p106</a:t>
            </a:r>
            <a:r>
              <a:rPr lang="en-US" altLang="zh-CN" sz="2400" dirty="0"/>
              <a:t>, 2. </a:t>
            </a:r>
            <a:r>
              <a:rPr lang="zh-CN" altLang="en-US" sz="2400" dirty="0"/>
              <a:t>计算</a:t>
            </a:r>
            <a:r>
              <a:rPr lang="en-US" altLang="zh-CN" sz="2400" dirty="0"/>
              <a:t>1!+2!+3!+...+10</a:t>
            </a:r>
            <a:r>
              <a:rPr lang="en-US" altLang="zh-CN" sz="2400" dirty="0" smtClean="0"/>
              <a:t>!</a:t>
            </a:r>
          </a:p>
        </p:txBody>
      </p:sp>
      <p:sp>
        <p:nvSpPr>
          <p:cNvPr id="4" name="TextBox 3"/>
          <p:cNvSpPr txBox="1"/>
          <p:nvPr/>
        </p:nvSpPr>
        <p:spPr>
          <a:xfrm>
            <a:off x="755576" y="2204864"/>
            <a:ext cx="6480720" cy="4401205"/>
          </a:xfrm>
          <a:prstGeom prst="rect">
            <a:avLst/>
          </a:prstGeom>
          <a:noFill/>
          <a:ln>
            <a:solidFill>
              <a:schemeClr val="accent1"/>
            </a:solidFill>
          </a:ln>
        </p:spPr>
        <p:txBody>
          <a:bodyPr wrap="square" rtlCol="0">
            <a:spAutoFit/>
          </a:bodyPr>
          <a:lstStyle/>
          <a:p>
            <a:r>
              <a:rPr lang="en-US" altLang="zh-CN" sz="2000" b="1" dirty="0" smtClean="0">
                <a:solidFill>
                  <a:srgbClr val="FF0000"/>
                </a:solidFill>
              </a:rPr>
              <a:t>// </a:t>
            </a:r>
            <a:r>
              <a:rPr lang="zh-CN" altLang="en-US" sz="2000" b="1" dirty="0" smtClean="0">
                <a:solidFill>
                  <a:srgbClr val="FF0000"/>
                </a:solidFill>
              </a:rPr>
              <a:t>外层</a:t>
            </a:r>
            <a:r>
              <a:rPr lang="zh-CN" altLang="en-US" sz="2000" b="1" dirty="0">
                <a:solidFill>
                  <a:srgbClr val="FF0000"/>
                </a:solidFill>
              </a:rPr>
              <a:t>循环，累加；内层循环求阶乘 </a:t>
            </a:r>
          </a:p>
          <a:p>
            <a:r>
              <a:rPr lang="en-US" altLang="zh-CN" sz="2000" b="1" dirty="0" smtClean="0"/>
              <a:t>void </a:t>
            </a:r>
            <a:r>
              <a:rPr lang="en-US" altLang="zh-CN" sz="2000" b="1" dirty="0"/>
              <a:t>ch5_2()</a:t>
            </a:r>
          </a:p>
          <a:p>
            <a:r>
              <a:rPr lang="en-US" altLang="zh-CN" sz="2000" b="1" dirty="0" smtClean="0"/>
              <a:t>{</a:t>
            </a:r>
            <a:endParaRPr lang="en-US" altLang="zh-CN" sz="2000" b="1" dirty="0"/>
          </a:p>
          <a:p>
            <a:r>
              <a:rPr lang="en-US" altLang="zh-CN" sz="2000" b="1" dirty="0"/>
              <a:t>    </a:t>
            </a:r>
            <a:r>
              <a:rPr lang="en-US" altLang="zh-CN" sz="2000" b="1" dirty="0" err="1"/>
              <a:t>int</a:t>
            </a:r>
            <a:r>
              <a:rPr lang="en-US" altLang="zh-CN" sz="2000" b="1" dirty="0"/>
              <a:t> </a:t>
            </a:r>
            <a:r>
              <a:rPr lang="en-US" altLang="zh-CN" sz="2000" b="1" dirty="0" err="1"/>
              <a:t>i,j</a:t>
            </a:r>
            <a:r>
              <a:rPr lang="en-US" altLang="zh-CN" sz="2000" b="1" dirty="0"/>
              <a:t>;</a:t>
            </a:r>
          </a:p>
          <a:p>
            <a:r>
              <a:rPr lang="en-US" altLang="zh-CN" sz="2000" b="1" dirty="0" smtClean="0"/>
              <a:t>    long </a:t>
            </a:r>
            <a:r>
              <a:rPr lang="en-US" altLang="zh-CN" sz="2000" b="1" dirty="0" err="1"/>
              <a:t>int</a:t>
            </a:r>
            <a:r>
              <a:rPr lang="en-US" altLang="zh-CN" sz="2000" b="1" dirty="0"/>
              <a:t> </a:t>
            </a:r>
            <a:r>
              <a:rPr lang="en-US" altLang="zh-CN" sz="2000" b="1" dirty="0" err="1"/>
              <a:t>fac</a:t>
            </a:r>
            <a:r>
              <a:rPr lang="en-US" altLang="zh-CN" sz="2000" b="1" dirty="0"/>
              <a:t>;     </a:t>
            </a:r>
            <a:r>
              <a:rPr lang="en-US" altLang="zh-CN" sz="2000" b="1" dirty="0">
                <a:solidFill>
                  <a:srgbClr val="FF0000"/>
                </a:solidFill>
              </a:rPr>
              <a:t>// </a:t>
            </a:r>
            <a:r>
              <a:rPr lang="zh-CN" altLang="en-US" sz="2000" b="1" dirty="0">
                <a:solidFill>
                  <a:srgbClr val="FF0000"/>
                </a:solidFill>
              </a:rPr>
              <a:t>阶乘</a:t>
            </a:r>
          </a:p>
          <a:p>
            <a:r>
              <a:rPr lang="en-US" altLang="zh-CN" sz="2000" b="1" dirty="0" smtClean="0"/>
              <a:t>    long </a:t>
            </a:r>
            <a:r>
              <a:rPr lang="en-US" altLang="zh-CN" sz="2000" b="1" dirty="0" err="1"/>
              <a:t>int</a:t>
            </a:r>
            <a:r>
              <a:rPr lang="en-US" altLang="zh-CN" sz="2000" b="1" dirty="0"/>
              <a:t> sum=0;   </a:t>
            </a:r>
            <a:r>
              <a:rPr lang="en-US" altLang="zh-CN" sz="2000" b="1" dirty="0">
                <a:solidFill>
                  <a:srgbClr val="FF0000"/>
                </a:solidFill>
              </a:rPr>
              <a:t>// sum</a:t>
            </a:r>
            <a:r>
              <a:rPr lang="zh-CN" altLang="en-US" sz="2000" b="1" dirty="0">
                <a:solidFill>
                  <a:srgbClr val="FF0000"/>
                </a:solidFill>
              </a:rPr>
              <a:t>：总和</a:t>
            </a:r>
          </a:p>
          <a:p>
            <a:r>
              <a:rPr lang="en-US" altLang="zh-CN" sz="2000" b="1" dirty="0" smtClean="0"/>
              <a:t>    for </a:t>
            </a:r>
            <a:r>
              <a:rPr lang="en-US" altLang="zh-CN" sz="2000" b="1" dirty="0"/>
              <a:t>(i=1;i&lt;=10;i++)</a:t>
            </a:r>
          </a:p>
          <a:p>
            <a:r>
              <a:rPr lang="en-US" altLang="zh-CN" sz="2000" b="1" dirty="0" smtClean="0"/>
              <a:t>    {</a:t>
            </a:r>
            <a:endParaRPr lang="en-US" altLang="zh-CN" sz="2000" b="1" dirty="0"/>
          </a:p>
          <a:p>
            <a:r>
              <a:rPr lang="en-US" altLang="zh-CN" sz="2000" b="1" dirty="0" smtClean="0"/>
              <a:t>        </a:t>
            </a:r>
            <a:r>
              <a:rPr lang="en-US" altLang="zh-CN" sz="2000" b="1" dirty="0" err="1" smtClean="0"/>
              <a:t>fac</a:t>
            </a:r>
            <a:r>
              <a:rPr lang="en-US" altLang="zh-CN" sz="2000" b="1" dirty="0" smtClean="0"/>
              <a:t>=1</a:t>
            </a:r>
            <a:r>
              <a:rPr lang="en-US" altLang="zh-CN" sz="2000" b="1" dirty="0"/>
              <a:t>;</a:t>
            </a:r>
          </a:p>
          <a:p>
            <a:r>
              <a:rPr lang="en-US" altLang="zh-CN" sz="2000" b="1" dirty="0" smtClean="0"/>
              <a:t>        for </a:t>
            </a:r>
            <a:r>
              <a:rPr lang="en-US" altLang="zh-CN" sz="2000" b="1" dirty="0"/>
              <a:t>(j=1;j&lt;=</a:t>
            </a:r>
            <a:r>
              <a:rPr lang="en-US" altLang="zh-CN" sz="2000" b="1" dirty="0" err="1"/>
              <a:t>i;j</a:t>
            </a:r>
            <a:r>
              <a:rPr lang="en-US" altLang="zh-CN" sz="2000" b="1" dirty="0"/>
              <a:t>++) </a:t>
            </a:r>
            <a:r>
              <a:rPr lang="en-US" altLang="zh-CN" sz="2000" b="1" dirty="0" err="1"/>
              <a:t>fac</a:t>
            </a:r>
            <a:r>
              <a:rPr lang="en-US" altLang="zh-CN" sz="2000" b="1" dirty="0"/>
              <a:t> *= j;</a:t>
            </a:r>
          </a:p>
          <a:p>
            <a:r>
              <a:rPr lang="en-US" altLang="zh-CN" sz="2000" b="1" dirty="0" smtClean="0"/>
              <a:t>        sum </a:t>
            </a:r>
            <a:r>
              <a:rPr lang="en-US" altLang="zh-CN" sz="2000" b="1" dirty="0"/>
              <a:t>+= </a:t>
            </a:r>
            <a:r>
              <a:rPr lang="en-US" altLang="zh-CN" sz="2000" b="1" dirty="0" err="1"/>
              <a:t>fac</a:t>
            </a:r>
            <a:r>
              <a:rPr lang="en-US" altLang="zh-CN" sz="2000" b="1" dirty="0"/>
              <a:t>;</a:t>
            </a:r>
          </a:p>
          <a:p>
            <a:r>
              <a:rPr lang="en-US" altLang="zh-CN" sz="2000" b="1" dirty="0" smtClean="0"/>
              <a:t>    }</a:t>
            </a:r>
            <a:endParaRPr lang="en-US" altLang="zh-CN" sz="2000" b="1" dirty="0"/>
          </a:p>
          <a:p>
            <a:r>
              <a:rPr lang="en-US" altLang="zh-CN" sz="2000" b="1" dirty="0" smtClean="0"/>
              <a:t>     </a:t>
            </a:r>
            <a:r>
              <a:rPr lang="en-US" altLang="zh-CN" sz="2000" b="1" dirty="0" err="1" smtClean="0"/>
              <a:t>printf</a:t>
            </a:r>
            <a:r>
              <a:rPr lang="en-US" altLang="zh-CN" sz="2000" b="1" dirty="0"/>
              <a:t>("sum=%</a:t>
            </a:r>
            <a:r>
              <a:rPr lang="en-US" altLang="zh-CN" sz="2000" b="1" dirty="0" err="1"/>
              <a:t>ld</a:t>
            </a:r>
            <a:r>
              <a:rPr lang="en-US" altLang="zh-CN" sz="2000" b="1" dirty="0"/>
              <a:t>\</a:t>
            </a:r>
            <a:r>
              <a:rPr lang="en-US" altLang="zh-CN" sz="2000" b="1" dirty="0" err="1"/>
              <a:t>n",sum</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ch5(3)</a:t>
            </a:r>
            <a:endParaRPr lang="zh-CN" altLang="en-US" sz="3600" dirty="0"/>
          </a:p>
        </p:txBody>
      </p:sp>
      <p:sp>
        <p:nvSpPr>
          <p:cNvPr id="3" name="内容占位符 2"/>
          <p:cNvSpPr>
            <a:spLocks noGrp="1"/>
          </p:cNvSpPr>
          <p:nvPr>
            <p:ph idx="1"/>
          </p:nvPr>
        </p:nvSpPr>
        <p:spPr>
          <a:xfrm>
            <a:off x="457200" y="1110754"/>
            <a:ext cx="8229600" cy="4525963"/>
          </a:xfrm>
        </p:spPr>
        <p:txBody>
          <a:bodyPr>
            <a:normAutofit/>
          </a:bodyPr>
          <a:lstStyle/>
          <a:p>
            <a:r>
              <a:rPr lang="en-US" altLang="zh-CN" sz="2400" dirty="0" smtClean="0"/>
              <a:t>ch5</a:t>
            </a:r>
            <a:r>
              <a:rPr lang="en-US" altLang="zh-CN" sz="2400" dirty="0"/>
              <a:t>, p106, 5. </a:t>
            </a:r>
            <a:r>
              <a:rPr lang="zh-CN" altLang="en-US" sz="2400" dirty="0"/>
              <a:t>输入两个正整数</a:t>
            </a:r>
            <a:r>
              <a:rPr lang="en-US" altLang="zh-CN" sz="2400" dirty="0"/>
              <a:t>m</a:t>
            </a:r>
            <a:r>
              <a:rPr lang="zh-CN" altLang="en-US" sz="2400" dirty="0"/>
              <a:t>和</a:t>
            </a:r>
            <a:r>
              <a:rPr lang="en-US" altLang="zh-CN" sz="2400" dirty="0"/>
              <a:t>n</a:t>
            </a:r>
            <a:r>
              <a:rPr lang="zh-CN" altLang="en-US" sz="2400" dirty="0"/>
              <a:t>，求其最大公约数和</a:t>
            </a:r>
            <a:r>
              <a:rPr lang="zh-CN" altLang="en-US" sz="2400" dirty="0" smtClean="0"/>
              <a:t>最小公倍数</a:t>
            </a:r>
            <a:r>
              <a:rPr lang="en-US" altLang="zh-CN" sz="2400" dirty="0"/>
              <a:t>.</a:t>
            </a:r>
            <a:endParaRPr lang="zh-CN" altLang="en-US" sz="2400" dirty="0"/>
          </a:p>
          <a:p>
            <a:endParaRPr lang="en-US" altLang="zh-CN" sz="2400" dirty="0"/>
          </a:p>
          <a:p>
            <a:endParaRPr lang="zh-CN" altLang="en-US" sz="2400" dirty="0"/>
          </a:p>
        </p:txBody>
      </p:sp>
      <p:sp>
        <p:nvSpPr>
          <p:cNvPr id="4" name="TextBox 3"/>
          <p:cNvSpPr txBox="1"/>
          <p:nvPr/>
        </p:nvSpPr>
        <p:spPr>
          <a:xfrm>
            <a:off x="683568" y="2060848"/>
            <a:ext cx="7272808" cy="4708981"/>
          </a:xfrm>
          <a:prstGeom prst="rect">
            <a:avLst/>
          </a:prstGeom>
          <a:no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main( ) {</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a,b,temp,a_old,b_old</a:t>
            </a:r>
            <a:r>
              <a:rPr lang="en-US" altLang="zh-CN" sz="2000" b="1" dirty="0" smtClean="0"/>
              <a:t>;</a:t>
            </a:r>
          </a:p>
          <a:p>
            <a:r>
              <a:rPr lang="en-US" altLang="zh-CN" sz="2000" b="1" dirty="0"/>
              <a:t> </a:t>
            </a:r>
            <a:r>
              <a:rPr lang="en-US" altLang="zh-CN" sz="2000" b="1" dirty="0" smtClean="0"/>
              <a:t>    </a:t>
            </a:r>
            <a:r>
              <a:rPr lang="en-US" altLang="zh-CN" sz="2000" b="1" dirty="0" err="1" smtClean="0"/>
              <a:t>scanf</a:t>
            </a:r>
            <a:r>
              <a:rPr lang="en-US" altLang="zh-CN" sz="2000" b="1" dirty="0" smtClean="0"/>
              <a:t>(“%</a:t>
            </a:r>
            <a:r>
              <a:rPr lang="en-US" altLang="zh-CN" sz="2000" b="1" dirty="0" err="1" smtClean="0"/>
              <a:t>d%d</a:t>
            </a:r>
            <a:r>
              <a:rPr lang="en-US" altLang="zh-CN" sz="2000" b="1" dirty="0" smtClean="0"/>
              <a:t>”,&amp;</a:t>
            </a:r>
            <a:r>
              <a:rPr lang="en-US" altLang="zh-CN" sz="2000" b="1" dirty="0" err="1" smtClean="0"/>
              <a:t>a,&amp;b</a:t>
            </a:r>
            <a:r>
              <a:rPr lang="en-US" altLang="zh-CN" sz="2000" b="1" dirty="0" smtClean="0"/>
              <a:t>);  </a:t>
            </a:r>
            <a:r>
              <a:rPr lang="en-US" altLang="zh-CN" sz="2000" b="1" dirty="0" err="1" smtClean="0"/>
              <a:t>a_old</a:t>
            </a:r>
            <a:r>
              <a:rPr lang="en-US" altLang="zh-CN" sz="2000" b="1" dirty="0" smtClean="0"/>
              <a:t> = a;  </a:t>
            </a:r>
            <a:r>
              <a:rPr lang="en-US" altLang="zh-CN" sz="2000" b="1" dirty="0" err="1" smtClean="0"/>
              <a:t>b_old</a:t>
            </a:r>
            <a:r>
              <a:rPr lang="en-US" altLang="zh-CN" sz="2000" b="1" dirty="0" smtClean="0"/>
              <a:t> = b;</a:t>
            </a:r>
            <a:endParaRPr lang="en-US" altLang="zh-CN" sz="2000" b="1" dirty="0"/>
          </a:p>
          <a:p>
            <a:r>
              <a:rPr lang="en-US" altLang="zh-CN" sz="2000" b="1" dirty="0" smtClean="0"/>
              <a:t>     if(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a:t> </a:t>
            </a:r>
            <a:r>
              <a:rPr lang="en-US" altLang="zh-CN" sz="2000" b="1" dirty="0" smtClean="0"/>
              <a:t>      </a:t>
            </a:r>
            <a:r>
              <a:rPr lang="en-US" altLang="zh-CN" sz="2000" b="1" dirty="0" err="1" smtClean="0"/>
              <a:t>printf</a:t>
            </a:r>
            <a:r>
              <a:rPr lang="en-US" altLang="zh-CN" sz="2000" b="1" dirty="0" smtClean="0"/>
              <a:t>(“%</a:t>
            </a:r>
            <a:r>
              <a:rPr lang="en-US" altLang="zh-CN" sz="2000" b="1" dirty="0" err="1" smtClean="0"/>
              <a:t>d,%d</a:t>
            </a:r>
            <a:r>
              <a:rPr lang="zh-CN" altLang="en-US" sz="2000" b="1" dirty="0" smtClean="0"/>
              <a:t>最大公约数：</a:t>
            </a:r>
            <a:r>
              <a:rPr lang="en-US" altLang="zh-CN" sz="2000" b="1" dirty="0" smtClean="0"/>
              <a:t>%d\</a:t>
            </a:r>
            <a:r>
              <a:rPr lang="en-US" altLang="zh-CN" sz="2000" b="1" dirty="0" err="1" smtClean="0"/>
              <a:t>n”,a</a:t>
            </a:r>
            <a:r>
              <a:rPr lang="en-US" altLang="zh-CN" sz="2000" b="1" dirty="0" smtClean="0"/>
              <a:t>);</a:t>
            </a:r>
          </a:p>
          <a:p>
            <a:r>
              <a:rPr lang="en-US" altLang="zh-CN" sz="2000" b="1" dirty="0"/>
              <a:t> </a:t>
            </a:r>
            <a:r>
              <a:rPr lang="en-US" altLang="zh-CN" sz="2000" b="1" dirty="0" smtClean="0"/>
              <a:t>     </a:t>
            </a:r>
            <a:r>
              <a:rPr lang="en-US" altLang="zh-CN" sz="2000" b="1" dirty="0"/>
              <a:t> </a:t>
            </a:r>
            <a:r>
              <a:rPr lang="en-US" altLang="zh-CN" sz="2000" b="1" dirty="0" err="1"/>
              <a:t>printf</a:t>
            </a:r>
            <a:r>
              <a:rPr lang="en-US" altLang="zh-CN" sz="2000" b="1" dirty="0"/>
              <a:t>(“%</a:t>
            </a:r>
            <a:r>
              <a:rPr lang="en-US" altLang="zh-CN" sz="2000" b="1" dirty="0" err="1"/>
              <a:t>d,%d</a:t>
            </a:r>
            <a:r>
              <a:rPr lang="zh-CN" altLang="en-US" sz="2000" b="1" dirty="0" smtClean="0"/>
              <a:t>最小公倍数</a:t>
            </a:r>
            <a:r>
              <a:rPr lang="zh-CN" altLang="en-US" sz="2000" b="1" dirty="0"/>
              <a:t>：</a:t>
            </a:r>
            <a:r>
              <a:rPr lang="en-US" altLang="zh-CN" sz="2000" b="1" dirty="0"/>
              <a:t>%d\n</a:t>
            </a:r>
            <a:r>
              <a:rPr lang="en-US" altLang="zh-CN" sz="2000" b="1" dirty="0" smtClean="0"/>
              <a:t>”,</a:t>
            </a:r>
            <a:r>
              <a:rPr lang="en-US" altLang="zh-CN" sz="2000" b="1" dirty="0" err="1" smtClean="0"/>
              <a:t>a_old</a:t>
            </a:r>
            <a:r>
              <a:rPr lang="en-US" altLang="zh-CN" sz="2000" b="1" dirty="0" smtClean="0"/>
              <a:t>*</a:t>
            </a:r>
            <a:r>
              <a:rPr lang="en-US" altLang="zh-CN" sz="2000" b="1" dirty="0" err="1" smtClean="0"/>
              <a:t>b_old</a:t>
            </a:r>
            <a:r>
              <a:rPr lang="en-US" altLang="zh-CN" sz="2000" b="1" dirty="0" smtClean="0"/>
              <a:t>/a</a:t>
            </a:r>
            <a:r>
              <a:rPr lang="en-US" altLang="zh-CN" sz="2000" b="1" dirty="0"/>
              <a:t>);</a:t>
            </a:r>
          </a:p>
          <a:p>
            <a:r>
              <a:rPr lang="en-US" altLang="zh-CN" sz="2000" b="1" dirty="0"/>
              <a:t>}</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695" y="4581080"/>
            <a:ext cx="6624460" cy="1800125"/>
          </a:xfrm>
          <a:solidFill>
            <a:schemeClr val="bg1"/>
          </a:solidFill>
          <a:ln>
            <a:solidFill>
              <a:schemeClr val="accent1"/>
            </a:solidFill>
          </a:ln>
        </p:spPr>
        <p:txBody>
          <a:bodyPr>
            <a:normAutofit lnSpcReduction="10000"/>
          </a:bodyPr>
          <a:lstStyle/>
          <a:p>
            <a:pPr marL="0" indent="0">
              <a:buNone/>
            </a:pPr>
            <a:r>
              <a:rPr lang="en-US" altLang="zh-CN" sz="2000" b="1" dirty="0" smtClean="0">
                <a:solidFill>
                  <a:srgbClr val="FF0000"/>
                </a:solidFill>
              </a:rPr>
              <a:t>// </a:t>
            </a:r>
            <a:r>
              <a:rPr lang="zh-CN" altLang="en-US" sz="2000" b="1" dirty="0">
                <a:solidFill>
                  <a:srgbClr val="FF0000"/>
                </a:solidFill>
              </a:rPr>
              <a:t>递归调用的辗除法</a:t>
            </a:r>
            <a:r>
              <a:rPr lang="en-US" altLang="zh-CN" sz="2000" b="1" dirty="0">
                <a:solidFill>
                  <a:srgbClr val="FF0000"/>
                </a:solidFill>
              </a:rPr>
              <a:t>,</a:t>
            </a:r>
            <a:r>
              <a:rPr lang="zh-CN" altLang="en-US" sz="2000" b="1" dirty="0">
                <a:solidFill>
                  <a:srgbClr val="FF0000"/>
                </a:solidFill>
              </a:rPr>
              <a:t>求两个整数的最大公约数</a:t>
            </a:r>
          </a:p>
          <a:p>
            <a:pPr marL="0" indent="0">
              <a:buNone/>
            </a:pPr>
            <a:r>
              <a:rPr lang="en-US" altLang="zh-CN" sz="2000" b="1" dirty="0" err="1"/>
              <a:t>int</a:t>
            </a:r>
            <a:r>
              <a:rPr lang="en-US" altLang="zh-CN" sz="2000" b="1" dirty="0"/>
              <a:t> </a:t>
            </a:r>
            <a:r>
              <a:rPr lang="en-US" altLang="zh-CN" sz="2000" b="1" dirty="0" smtClean="0"/>
              <a:t>gcd2(</a:t>
            </a:r>
            <a:r>
              <a:rPr lang="en-US" altLang="zh-CN" sz="2000" b="1" dirty="0" err="1" smtClean="0"/>
              <a:t>int</a:t>
            </a:r>
            <a:r>
              <a:rPr lang="en-US" altLang="zh-CN" sz="2000" b="1" dirty="0" smtClean="0"/>
              <a:t> </a:t>
            </a:r>
            <a:r>
              <a:rPr lang="en-US" altLang="zh-CN" sz="2000" b="1" dirty="0" err="1"/>
              <a:t>a,int</a:t>
            </a:r>
            <a:r>
              <a:rPr lang="en-US" altLang="zh-CN" sz="2000" b="1" dirty="0"/>
              <a:t> b</a:t>
            </a:r>
            <a:r>
              <a:rPr lang="en-US" altLang="zh-CN" sz="2000" b="1" dirty="0" smtClean="0"/>
              <a:t>) {</a:t>
            </a:r>
          </a:p>
          <a:p>
            <a:pPr marL="0" indent="0">
              <a:buNone/>
            </a:pPr>
            <a:r>
              <a:rPr lang="en-US" altLang="zh-CN" sz="2000" b="1" dirty="0"/>
              <a:t> </a:t>
            </a:r>
            <a:r>
              <a:rPr lang="en-US" altLang="zh-CN" sz="2000" b="1" dirty="0" smtClean="0"/>
              <a:t>     if </a:t>
            </a:r>
            <a:r>
              <a:rPr lang="en-US" altLang="zh-CN" sz="2000" b="1" dirty="0"/>
              <a:t>(b==0) return a;</a:t>
            </a:r>
          </a:p>
          <a:p>
            <a:pPr marL="0" indent="0">
              <a:buNone/>
            </a:pPr>
            <a:r>
              <a:rPr lang="en-US" altLang="zh-CN" sz="2000" b="1" dirty="0" smtClean="0"/>
              <a:t>     else </a:t>
            </a:r>
            <a:r>
              <a:rPr lang="en-US" altLang="zh-CN" sz="2000" b="1" dirty="0"/>
              <a:t>return </a:t>
            </a:r>
            <a:r>
              <a:rPr lang="en-US" altLang="zh-CN" sz="2000" b="1" dirty="0" smtClean="0"/>
              <a:t>gcd2(</a:t>
            </a:r>
            <a:r>
              <a:rPr lang="en-US" altLang="zh-CN" sz="2000" b="1" dirty="0" err="1" smtClean="0"/>
              <a:t>b,a%b</a:t>
            </a:r>
            <a:r>
              <a:rPr lang="en-US" altLang="zh-CN" sz="2000" b="1" dirty="0" smtClean="0"/>
              <a:t>);</a:t>
            </a:r>
            <a:endParaRPr lang="en-US" altLang="zh-CN" sz="2000" b="1" dirty="0"/>
          </a:p>
          <a:p>
            <a:pPr marL="0" indent="0">
              <a:buNone/>
            </a:pPr>
            <a:r>
              <a:rPr lang="en-US" altLang="zh-CN" sz="2000" b="1" dirty="0"/>
              <a:t>}</a:t>
            </a:r>
            <a:endParaRPr lang="zh-CN" altLang="en-US" sz="2000" b="1" dirty="0"/>
          </a:p>
        </p:txBody>
      </p:sp>
      <p:sp>
        <p:nvSpPr>
          <p:cNvPr id="4" name="TextBox 3"/>
          <p:cNvSpPr txBox="1"/>
          <p:nvPr/>
        </p:nvSpPr>
        <p:spPr>
          <a:xfrm>
            <a:off x="179695" y="260780"/>
            <a:ext cx="6624460" cy="4093428"/>
          </a:xfrm>
          <a:prstGeom prst="rect">
            <a:avLst/>
          </a:prstGeom>
          <a:solidFill>
            <a:schemeClr val="bg1"/>
          </a:solidFill>
          <a:ln>
            <a:solidFill>
              <a:schemeClr val="accent1"/>
            </a:solidFill>
          </a:ln>
        </p:spPr>
        <p:txBody>
          <a:bodyPr wrap="square" rtlCol="0">
            <a:spAutoFit/>
          </a:bodyPr>
          <a:lstStyle/>
          <a:p>
            <a:r>
              <a:rPr lang="en-US" altLang="zh-CN" sz="2000" b="1" dirty="0">
                <a:solidFill>
                  <a:srgbClr val="FF0000"/>
                </a:solidFill>
              </a:rPr>
              <a:t>// </a:t>
            </a:r>
            <a:r>
              <a:rPr lang="zh-CN" altLang="en-US" sz="2000" b="1" dirty="0">
                <a:solidFill>
                  <a:srgbClr val="FF0000"/>
                </a:solidFill>
              </a:rPr>
              <a:t>循环语句的辗除法</a:t>
            </a:r>
            <a:r>
              <a:rPr lang="en-US" altLang="zh-CN" sz="2000" b="1" dirty="0">
                <a:solidFill>
                  <a:srgbClr val="FF0000"/>
                </a:solidFill>
              </a:rPr>
              <a:t>,</a:t>
            </a:r>
            <a:r>
              <a:rPr lang="zh-CN" altLang="en-US" sz="2000" b="1" dirty="0">
                <a:solidFill>
                  <a:srgbClr val="FF0000"/>
                </a:solidFill>
              </a:rPr>
              <a:t>求两个整数的最大公约数</a:t>
            </a:r>
          </a:p>
          <a:p>
            <a:r>
              <a:rPr lang="en-US" altLang="zh-CN" sz="2000" b="1" dirty="0" err="1"/>
              <a:t>int</a:t>
            </a:r>
            <a:r>
              <a:rPr lang="en-US" altLang="zh-CN" sz="2000" b="1" dirty="0"/>
              <a:t> </a:t>
            </a:r>
            <a:r>
              <a:rPr lang="en-US" altLang="zh-CN" sz="2000" b="1" dirty="0" smtClean="0"/>
              <a:t>gcd1( </a:t>
            </a:r>
            <a:r>
              <a:rPr lang="en-US" altLang="zh-CN" sz="2000" b="1" dirty="0" err="1" smtClean="0"/>
              <a:t>int</a:t>
            </a:r>
            <a:r>
              <a:rPr lang="en-US" altLang="zh-CN" sz="2000" b="1" dirty="0" smtClean="0"/>
              <a:t> a, </a:t>
            </a:r>
            <a:r>
              <a:rPr lang="en-US" altLang="zh-CN" sz="2000" b="1" dirty="0" err="1" smtClean="0"/>
              <a:t>int</a:t>
            </a:r>
            <a:r>
              <a:rPr lang="en-US" altLang="zh-CN" sz="2000" b="1" dirty="0" smtClean="0"/>
              <a:t> b) </a:t>
            </a:r>
            <a:r>
              <a:rPr lang="en-US" altLang="zh-CN" sz="2000" b="1" dirty="0" smtClean="0"/>
              <a:t>{</a:t>
            </a:r>
            <a:endParaRPr lang="en-US" altLang="zh-CN" sz="2000" b="1" dirty="0"/>
          </a:p>
          <a:p>
            <a:r>
              <a:rPr lang="en-US" altLang="zh-CN" sz="2000" b="1" dirty="0" smtClean="0"/>
              <a:t>     </a:t>
            </a:r>
            <a:r>
              <a:rPr lang="en-US" altLang="zh-CN" sz="2000" b="1" dirty="0" err="1" smtClean="0"/>
              <a:t>int</a:t>
            </a:r>
            <a:r>
              <a:rPr lang="en-US" altLang="zh-CN" sz="2000" b="1" dirty="0" smtClean="0"/>
              <a:t> </a:t>
            </a:r>
            <a:r>
              <a:rPr lang="en-US" altLang="zh-CN" sz="2000" b="1" dirty="0" err="1" smtClean="0"/>
              <a:t>a,b,temp</a:t>
            </a:r>
            <a:r>
              <a:rPr lang="en-US" altLang="zh-CN" sz="2000" b="1" dirty="0" smtClean="0"/>
              <a:t>;</a:t>
            </a:r>
            <a:endParaRPr lang="en-US" altLang="zh-CN" sz="2000" b="1" dirty="0" smtClean="0"/>
          </a:p>
          <a:p>
            <a:r>
              <a:rPr lang="en-US" altLang="zh-CN" sz="2000" b="1" dirty="0" smtClean="0"/>
              <a:t>     if</a:t>
            </a:r>
            <a:r>
              <a:rPr lang="en-US" altLang="zh-CN" sz="2000" b="1" dirty="0" smtClean="0"/>
              <a:t>( a&lt;b) { </a:t>
            </a:r>
            <a:r>
              <a:rPr lang="en-US" altLang="zh-CN" sz="2000" b="1" dirty="0" smtClean="0">
                <a:solidFill>
                  <a:srgbClr val="FF0000"/>
                </a:solidFill>
              </a:rPr>
              <a:t>/*</a:t>
            </a:r>
            <a:r>
              <a:rPr lang="zh-CN" altLang="en-US" sz="2000" b="1" dirty="0">
                <a:solidFill>
                  <a:srgbClr val="FF0000"/>
                </a:solidFill>
              </a:rPr>
              <a:t>交换两个数，使大数放在</a:t>
            </a:r>
            <a:r>
              <a:rPr lang="en-US" altLang="zh-CN" sz="2000" b="1" dirty="0">
                <a:solidFill>
                  <a:srgbClr val="FF0000"/>
                </a:solidFill>
              </a:rPr>
              <a:t>a</a:t>
            </a:r>
            <a:r>
              <a:rPr lang="zh-CN" altLang="en-US" sz="2000" b="1" dirty="0">
                <a:solidFill>
                  <a:srgbClr val="FF0000"/>
                </a:solidFill>
              </a:rPr>
              <a:t>上*</a:t>
            </a:r>
            <a:r>
              <a:rPr lang="en-US" altLang="zh-CN" sz="2000" b="1" dirty="0">
                <a:solidFill>
                  <a:srgbClr val="FF0000"/>
                </a:solidFill>
              </a:rPr>
              <a:t>/</a:t>
            </a:r>
          </a:p>
          <a:p>
            <a:r>
              <a:rPr lang="en-US" altLang="zh-CN" sz="2000" b="1" dirty="0" smtClean="0"/>
              <a:t>        temp=a</a:t>
            </a:r>
            <a:r>
              <a:rPr lang="en-US" altLang="zh-CN" sz="2000" b="1" dirty="0"/>
              <a:t>; a=b; b=temp;</a:t>
            </a:r>
          </a:p>
          <a:p>
            <a:r>
              <a:rPr lang="en-US" altLang="zh-CN" sz="2000" b="1" dirty="0" smtClean="0"/>
              <a:t>     }</a:t>
            </a:r>
            <a:endParaRPr lang="en-US" altLang="zh-CN" sz="2000" b="1" dirty="0"/>
          </a:p>
          <a:p>
            <a:r>
              <a:rPr lang="en-US" altLang="zh-CN" sz="2000" b="1" dirty="0" smtClean="0"/>
              <a:t>      while( b</a:t>
            </a:r>
            <a:r>
              <a:rPr lang="en-US" altLang="zh-CN" sz="2000" b="1" dirty="0"/>
              <a:t>!=</a:t>
            </a:r>
            <a:r>
              <a:rPr lang="en-US" altLang="zh-CN" sz="2000" b="1" dirty="0" smtClean="0"/>
              <a:t>0 ) { </a:t>
            </a:r>
            <a:r>
              <a:rPr lang="en-US" altLang="zh-CN" sz="2000" b="1" dirty="0" smtClean="0">
                <a:solidFill>
                  <a:srgbClr val="FF0000"/>
                </a:solidFill>
              </a:rPr>
              <a:t>/*</a:t>
            </a:r>
            <a:r>
              <a:rPr lang="zh-CN" altLang="en-US" sz="2000" b="1" dirty="0">
                <a:solidFill>
                  <a:srgbClr val="FF0000"/>
                </a:solidFill>
              </a:rPr>
              <a:t>利用辗除法，直到</a:t>
            </a:r>
            <a:r>
              <a:rPr lang="en-US" altLang="zh-CN" sz="2000" b="1" dirty="0">
                <a:solidFill>
                  <a:srgbClr val="FF0000"/>
                </a:solidFill>
              </a:rPr>
              <a:t>b</a:t>
            </a:r>
            <a:r>
              <a:rPr lang="zh-CN" altLang="en-US" sz="2000" b="1" dirty="0">
                <a:solidFill>
                  <a:srgbClr val="FF0000"/>
                </a:solidFill>
              </a:rPr>
              <a:t>为</a:t>
            </a:r>
            <a:r>
              <a:rPr lang="en-US" altLang="zh-CN" sz="2000" b="1" dirty="0">
                <a:solidFill>
                  <a:srgbClr val="FF0000"/>
                </a:solidFill>
              </a:rPr>
              <a:t>0</a:t>
            </a:r>
            <a:r>
              <a:rPr lang="zh-CN" altLang="en-US" sz="2000" b="1" dirty="0">
                <a:solidFill>
                  <a:srgbClr val="FF0000"/>
                </a:solidFill>
              </a:rPr>
              <a:t>为止*</a:t>
            </a:r>
            <a:r>
              <a:rPr lang="en-US" altLang="zh-CN" sz="2000" b="1" dirty="0">
                <a:solidFill>
                  <a:srgbClr val="FF0000"/>
                </a:solidFill>
              </a:rPr>
              <a:t>/</a:t>
            </a:r>
          </a:p>
          <a:p>
            <a:r>
              <a:rPr lang="en-US" altLang="zh-CN" sz="2000" b="1" dirty="0"/>
              <a:t>	temp=</a:t>
            </a:r>
            <a:r>
              <a:rPr lang="en-US" altLang="zh-CN" sz="2000" b="1" dirty="0" err="1"/>
              <a:t>a%b</a:t>
            </a:r>
            <a:r>
              <a:rPr lang="en-US" altLang="zh-CN" sz="2000" b="1" dirty="0"/>
              <a:t>;</a:t>
            </a:r>
          </a:p>
          <a:p>
            <a:r>
              <a:rPr lang="en-US" altLang="zh-CN" sz="2000" b="1" dirty="0"/>
              <a:t>	a=b;</a:t>
            </a:r>
          </a:p>
          <a:p>
            <a:r>
              <a:rPr lang="en-US" altLang="zh-CN" sz="2000" b="1" dirty="0"/>
              <a:t>	b=temp;</a:t>
            </a:r>
          </a:p>
          <a:p>
            <a:r>
              <a:rPr lang="en-US" altLang="zh-CN" sz="2000" b="1" dirty="0" smtClean="0"/>
              <a:t>       }</a:t>
            </a:r>
          </a:p>
          <a:p>
            <a:r>
              <a:rPr lang="en-US" altLang="zh-CN" sz="2000" b="1" dirty="0" smtClean="0"/>
              <a:t>      return a;</a:t>
            </a:r>
            <a:endParaRPr lang="en-US" altLang="zh-CN" sz="2000" b="1" dirty="0"/>
          </a:p>
          <a:p>
            <a:r>
              <a:rPr lang="en-US" altLang="zh-CN" sz="2000" b="1" dirty="0"/>
              <a:t>}</a:t>
            </a:r>
            <a:endParaRPr lang="zh-CN" altLang="en-US" sz="2000" b="1" dirty="0"/>
          </a:p>
        </p:txBody>
      </p:sp>
      <p:sp>
        <p:nvSpPr>
          <p:cNvPr id="5" name="TextBox 4"/>
          <p:cNvSpPr txBox="1"/>
          <p:nvPr/>
        </p:nvSpPr>
        <p:spPr>
          <a:xfrm>
            <a:off x="6660232" y="260780"/>
            <a:ext cx="2285645" cy="923330"/>
          </a:xfrm>
          <a:prstGeom prst="rect">
            <a:avLst/>
          </a:prstGeom>
          <a:solidFill>
            <a:srgbClr val="FFFF00"/>
          </a:solidFill>
          <a:ln>
            <a:solidFill>
              <a:schemeClr val="tx1"/>
            </a:solidFill>
          </a:ln>
        </p:spPr>
        <p:txBody>
          <a:bodyPr wrap="square" rtlCol="0">
            <a:spAutoFit/>
          </a:bodyPr>
          <a:lstStyle/>
          <a:p>
            <a:r>
              <a:rPr lang="zh-CN" altLang="en-US" b="1" dirty="0" smtClean="0"/>
              <a:t>公约数递归定理：</a:t>
            </a:r>
            <a:endParaRPr lang="en-US" altLang="zh-CN" b="1" dirty="0" smtClean="0"/>
          </a:p>
          <a:p>
            <a:r>
              <a:rPr lang="zh-CN" altLang="en-US" b="1" dirty="0" smtClean="0"/>
              <a:t>对于任意正整数</a:t>
            </a:r>
            <a:r>
              <a:rPr lang="en-US" altLang="zh-CN" b="1" dirty="0" err="1" smtClean="0"/>
              <a:t>a,b</a:t>
            </a:r>
            <a:r>
              <a:rPr lang="en-US" altLang="zh-CN" b="1" dirty="0" smtClean="0"/>
              <a:t>,</a:t>
            </a:r>
          </a:p>
          <a:p>
            <a:r>
              <a:rPr lang="en-US" altLang="zh-CN" b="1" dirty="0" err="1" smtClean="0"/>
              <a:t>gcd</a:t>
            </a:r>
            <a:r>
              <a:rPr lang="en-US" altLang="zh-CN" b="1" dirty="0" smtClean="0"/>
              <a:t>(</a:t>
            </a:r>
            <a:r>
              <a:rPr lang="en-US" altLang="zh-CN" b="1" dirty="0" err="1" smtClean="0"/>
              <a:t>a,b</a:t>
            </a:r>
            <a:r>
              <a:rPr lang="en-US" altLang="zh-CN" b="1" dirty="0" smtClean="0"/>
              <a:t>) = </a:t>
            </a:r>
            <a:r>
              <a:rPr lang="en-US" altLang="zh-CN" b="1" dirty="0" err="1" smtClean="0"/>
              <a:t>gcd</a:t>
            </a:r>
            <a:r>
              <a:rPr lang="en-US" altLang="zh-CN" b="1" dirty="0" smtClean="0"/>
              <a:t>(</a:t>
            </a:r>
            <a:r>
              <a:rPr lang="en-US" altLang="zh-CN" b="1" dirty="0" err="1" smtClean="0"/>
              <a:t>b,a%b</a:t>
            </a:r>
            <a:r>
              <a:rPr lang="en-US" altLang="zh-CN" b="1" dirty="0" smtClean="0"/>
              <a:t>)</a:t>
            </a:r>
            <a:endParaRPr lang="zh-CN" altLang="en-US" b="1" dirty="0"/>
          </a:p>
        </p:txBody>
      </p:sp>
    </p:spTree>
    <p:extLst>
      <p:ext uri="{BB962C8B-B14F-4D97-AF65-F5344CB8AC3E}">
        <p14:creationId xmlns:p14="http://schemas.microsoft.com/office/powerpoint/2010/main" val="3672503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ch5(4)</a:t>
            </a:r>
            <a:endParaRPr lang="zh-CN" altLang="en-US" sz="3600" dirty="0"/>
          </a:p>
        </p:txBody>
      </p:sp>
      <p:sp>
        <p:nvSpPr>
          <p:cNvPr id="3" name="内容占位符 2"/>
          <p:cNvSpPr>
            <a:spLocks noGrp="1"/>
          </p:cNvSpPr>
          <p:nvPr>
            <p:ph idx="1"/>
          </p:nvPr>
        </p:nvSpPr>
        <p:spPr>
          <a:xfrm>
            <a:off x="457200" y="980728"/>
            <a:ext cx="8363272" cy="906686"/>
          </a:xfrm>
        </p:spPr>
        <p:txBody>
          <a:bodyPr>
            <a:normAutofit/>
          </a:bodyPr>
          <a:lstStyle/>
          <a:p>
            <a:r>
              <a:rPr lang="en-US" altLang="zh-CN" sz="2400" dirty="0" smtClean="0"/>
              <a:t>ch5</a:t>
            </a:r>
            <a:r>
              <a:rPr lang="en-US" altLang="zh-CN" sz="2400" dirty="0"/>
              <a:t>, p107, 7. </a:t>
            </a:r>
            <a:r>
              <a:rPr lang="zh-CN" altLang="en-US" sz="2400" dirty="0"/>
              <a:t>用</a:t>
            </a:r>
            <a:r>
              <a:rPr lang="en-US" altLang="zh-CN" sz="2400" dirty="0"/>
              <a:t>pi/2=2/1*2/3*4/3*4/5*6/5*6/7*...</a:t>
            </a:r>
            <a:r>
              <a:rPr lang="zh-CN" altLang="en-US" sz="2400" dirty="0"/>
              <a:t>前</a:t>
            </a:r>
            <a:r>
              <a:rPr lang="en-US" altLang="zh-CN" sz="2400" dirty="0"/>
              <a:t>100</a:t>
            </a:r>
            <a:r>
              <a:rPr lang="zh-CN" altLang="en-US" sz="2400" dirty="0"/>
              <a:t>项之积计算</a:t>
            </a:r>
            <a:r>
              <a:rPr lang="en-US" altLang="zh-CN" sz="2400" dirty="0"/>
              <a:t>pi</a:t>
            </a:r>
            <a:r>
              <a:rPr lang="zh-CN" altLang="en-US" sz="2400" dirty="0" smtClean="0"/>
              <a:t>。</a:t>
            </a:r>
            <a:endParaRPr lang="zh-CN" altLang="en-US" sz="2400" dirty="0"/>
          </a:p>
          <a:p>
            <a:endParaRPr lang="en-US" altLang="zh-CN" sz="2400" dirty="0"/>
          </a:p>
          <a:p>
            <a:endParaRPr lang="zh-CN" altLang="en-US" sz="2400" dirty="0"/>
          </a:p>
        </p:txBody>
      </p:sp>
      <p:sp>
        <p:nvSpPr>
          <p:cNvPr id="4" name="TextBox 3"/>
          <p:cNvSpPr txBox="1"/>
          <p:nvPr/>
        </p:nvSpPr>
        <p:spPr>
          <a:xfrm>
            <a:off x="395536" y="2128788"/>
            <a:ext cx="6264696" cy="2308324"/>
          </a:xfrm>
          <a:prstGeom prst="rect">
            <a:avLst/>
          </a:prstGeom>
          <a:noFill/>
          <a:ln>
            <a:solidFill>
              <a:schemeClr val="accent1"/>
            </a:solidFill>
          </a:ln>
        </p:spPr>
        <p:txBody>
          <a:bodyPr wrap="square" rtlCol="0">
            <a:spAutoFit/>
          </a:bodyPr>
          <a:lstStyle/>
          <a:p>
            <a:r>
              <a:rPr lang="en-US" altLang="zh-CN" b="1" dirty="0"/>
              <a:t>void ch5_7()</a:t>
            </a:r>
          </a:p>
          <a:p>
            <a:r>
              <a:rPr lang="en-US" altLang="zh-CN" b="1" dirty="0"/>
              <a:t>{</a:t>
            </a:r>
          </a:p>
          <a:p>
            <a:r>
              <a:rPr lang="en-US" altLang="zh-CN" b="1" dirty="0" smtClean="0"/>
              <a:t>     </a:t>
            </a:r>
            <a:r>
              <a:rPr lang="en-US" altLang="zh-CN" b="1" dirty="0" err="1" smtClean="0"/>
              <a:t>int</a:t>
            </a:r>
            <a:r>
              <a:rPr lang="en-US" altLang="zh-CN" b="1" dirty="0" smtClean="0"/>
              <a:t> n;  float </a:t>
            </a:r>
            <a:r>
              <a:rPr lang="en-US" altLang="zh-CN" b="1" dirty="0" err="1"/>
              <a:t>pi,t</a:t>
            </a:r>
            <a:r>
              <a:rPr lang="en-US" altLang="zh-CN" b="1" dirty="0"/>
              <a:t>;</a:t>
            </a:r>
          </a:p>
          <a:p>
            <a:r>
              <a:rPr lang="en-US" altLang="zh-CN" b="1" dirty="0"/>
              <a:t>     for(n=1,t=1; n &lt;= 50; n</a:t>
            </a:r>
            <a:r>
              <a:rPr lang="en-US" altLang="zh-CN" b="1" dirty="0" smtClean="0"/>
              <a:t>++)</a:t>
            </a:r>
            <a:endParaRPr lang="en-US" altLang="zh-CN" b="1" dirty="0"/>
          </a:p>
          <a:p>
            <a:r>
              <a:rPr lang="en-US" altLang="zh-CN" b="1" dirty="0"/>
              <a:t>        t = t*(4*n*n)/((2*n-1)*(2*n+1));  </a:t>
            </a:r>
            <a:r>
              <a:rPr lang="en-US" altLang="zh-CN" b="1" dirty="0">
                <a:solidFill>
                  <a:srgbClr val="FF0000"/>
                </a:solidFill>
              </a:rPr>
              <a:t>// </a:t>
            </a:r>
            <a:r>
              <a:rPr lang="zh-CN" altLang="en-US" b="1" dirty="0">
                <a:solidFill>
                  <a:srgbClr val="FF0000"/>
                </a:solidFill>
              </a:rPr>
              <a:t>分子自动转换为</a:t>
            </a:r>
            <a:r>
              <a:rPr lang="en-US" altLang="zh-CN" b="1" dirty="0">
                <a:solidFill>
                  <a:srgbClr val="FF0000"/>
                </a:solidFill>
              </a:rPr>
              <a:t>float </a:t>
            </a:r>
            <a:endParaRPr lang="en-US" altLang="zh-CN" b="1" dirty="0"/>
          </a:p>
          <a:p>
            <a:r>
              <a:rPr lang="en-US" altLang="zh-CN" b="1" dirty="0"/>
              <a:t>     pi = 2 * t;</a:t>
            </a:r>
          </a:p>
          <a:p>
            <a:r>
              <a:rPr lang="en-US" altLang="zh-CN" b="1" dirty="0"/>
              <a:t>     </a:t>
            </a:r>
            <a:r>
              <a:rPr lang="en-US" altLang="zh-CN" b="1" dirty="0" err="1"/>
              <a:t>printf</a:t>
            </a:r>
            <a:r>
              <a:rPr lang="en-US" altLang="zh-CN" b="1" dirty="0"/>
              <a:t>("pi=%f\</a:t>
            </a:r>
            <a:r>
              <a:rPr lang="en-US" altLang="zh-CN" b="1" dirty="0" err="1"/>
              <a:t>n",pi</a:t>
            </a:r>
            <a:r>
              <a:rPr lang="en-US" altLang="zh-CN" b="1" dirty="0"/>
              <a:t>);</a:t>
            </a:r>
          </a:p>
          <a:p>
            <a:r>
              <a:rPr lang="en-US" altLang="zh-CN" b="1" dirty="0"/>
              <a:t>}</a:t>
            </a:r>
            <a:endParaRPr lang="zh-CN" altLang="en-US" b="1" dirty="0"/>
          </a:p>
        </p:txBody>
      </p:sp>
      <p:sp>
        <p:nvSpPr>
          <p:cNvPr id="5" name="TextBox 4"/>
          <p:cNvSpPr txBox="1"/>
          <p:nvPr/>
        </p:nvSpPr>
        <p:spPr>
          <a:xfrm>
            <a:off x="359532" y="5157192"/>
            <a:ext cx="8388932" cy="1323439"/>
          </a:xfrm>
          <a:prstGeom prst="rect">
            <a:avLst/>
          </a:prstGeom>
          <a:solidFill>
            <a:srgbClr val="FFFF00"/>
          </a:solidFill>
        </p:spPr>
        <p:txBody>
          <a:bodyPr wrap="square" rtlCol="0">
            <a:spAutoFit/>
          </a:bodyPr>
          <a:lstStyle/>
          <a:p>
            <a:r>
              <a:rPr lang="zh-CN" altLang="en-US" sz="2000" b="1" dirty="0" smtClean="0"/>
              <a:t>注意，</a:t>
            </a:r>
            <a:r>
              <a:rPr lang="zh-CN" altLang="en-US" sz="2000" b="1" dirty="0"/>
              <a:t>递</a:t>
            </a:r>
            <a:r>
              <a:rPr lang="zh-CN" altLang="en-US" sz="2000" b="1" dirty="0" smtClean="0"/>
              <a:t>推公式如果</a:t>
            </a:r>
            <a:r>
              <a:rPr lang="zh-CN" altLang="en-US" sz="2000" b="1" dirty="0"/>
              <a:t>写成 </a:t>
            </a:r>
            <a:r>
              <a:rPr lang="en-US" altLang="zh-CN" sz="2000" b="1" dirty="0"/>
              <a:t>t *= (4*n*n)/((2*n-1)*(2*n+1));</a:t>
            </a:r>
          </a:p>
          <a:p>
            <a:r>
              <a:rPr lang="zh-CN" altLang="en-US" sz="2000" b="1" dirty="0" smtClean="0"/>
              <a:t>相当于</a:t>
            </a:r>
            <a:r>
              <a:rPr lang="zh-CN" altLang="en-US" sz="2000" b="1" dirty="0"/>
              <a:t>：</a:t>
            </a:r>
            <a:r>
              <a:rPr lang="en-US" altLang="zh-CN" sz="2000" b="1" dirty="0"/>
              <a:t>t= t* [4*n*n/((2*n-1)*(2*n+1))];  </a:t>
            </a:r>
            <a:r>
              <a:rPr lang="en-US" altLang="zh-CN" sz="2000" b="1" dirty="0" smtClean="0">
                <a:solidFill>
                  <a:srgbClr val="0070C0"/>
                </a:solidFill>
              </a:rPr>
              <a:t>[ ]</a:t>
            </a:r>
            <a:r>
              <a:rPr lang="zh-CN" altLang="en-US" sz="2000" b="1" dirty="0">
                <a:solidFill>
                  <a:srgbClr val="0070C0"/>
                </a:solidFill>
              </a:rPr>
              <a:t>内是整数</a:t>
            </a:r>
            <a:r>
              <a:rPr lang="en-US" altLang="zh-CN" sz="2000" b="1" dirty="0">
                <a:solidFill>
                  <a:srgbClr val="0070C0"/>
                </a:solidFill>
              </a:rPr>
              <a:t>/</a:t>
            </a:r>
            <a:r>
              <a:rPr lang="zh-CN" altLang="en-US" sz="2000" b="1" dirty="0">
                <a:solidFill>
                  <a:srgbClr val="0070C0"/>
                </a:solidFill>
              </a:rPr>
              <a:t>整数，舍掉了小数</a:t>
            </a:r>
            <a:r>
              <a:rPr lang="en-US" altLang="zh-CN" sz="2000" b="1" dirty="0">
                <a:solidFill>
                  <a:srgbClr val="0070C0"/>
                </a:solidFill>
              </a:rPr>
              <a:t>; </a:t>
            </a:r>
            <a:endParaRPr lang="en-US" altLang="zh-CN" sz="2000" b="1" dirty="0" smtClean="0">
              <a:solidFill>
                <a:srgbClr val="0070C0"/>
              </a:solidFill>
            </a:endParaRPr>
          </a:p>
          <a:p>
            <a:r>
              <a:rPr lang="zh-CN" altLang="en-US" sz="2000" b="1" dirty="0" smtClean="0"/>
              <a:t>因此</a:t>
            </a:r>
            <a:r>
              <a:rPr lang="zh-CN" altLang="en-US" sz="2000" b="1" dirty="0"/>
              <a:t>必须</a:t>
            </a:r>
            <a:r>
              <a:rPr lang="zh-CN" altLang="en-US" sz="2000" b="1" dirty="0" smtClean="0"/>
              <a:t>：</a:t>
            </a:r>
            <a:r>
              <a:rPr lang="en-US" altLang="zh-CN" sz="2000" b="1" dirty="0" smtClean="0"/>
              <a:t>t </a:t>
            </a:r>
            <a:r>
              <a:rPr lang="en-US" altLang="zh-CN" sz="2000" b="1" dirty="0"/>
              <a:t>*= (float)(4*n*n)/((2*n-1)*(2*n+1)) </a:t>
            </a:r>
          </a:p>
          <a:p>
            <a:r>
              <a:rPr lang="en-US" altLang="zh-CN" sz="2000" b="1" dirty="0"/>
              <a:t>         </a:t>
            </a:r>
            <a:endParaRPr lang="zh-CN" altLang="en-US" sz="2000" b="1" dirty="0"/>
          </a:p>
        </p:txBody>
      </p:sp>
    </p:spTree>
    <p:extLst>
      <p:ext uri="{BB962C8B-B14F-4D97-AF65-F5344CB8AC3E}">
        <p14:creationId xmlns:p14="http://schemas.microsoft.com/office/powerpoint/2010/main" val="7257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smtClean="0"/>
              <a:t>4</a:t>
            </a:r>
            <a:r>
              <a:rPr lang="zh-CN" altLang="en-US" sz="3600" dirty="0" smtClean="0"/>
              <a:t>次上机练习</a:t>
            </a:r>
            <a:r>
              <a:rPr lang="zh-CN" altLang="en-US" sz="3600" dirty="0"/>
              <a:t>答案</a:t>
            </a:r>
            <a:r>
              <a:rPr lang="en-US" altLang="zh-CN" sz="3600" dirty="0" smtClean="0"/>
              <a:t>ch5(5)</a:t>
            </a:r>
            <a:endParaRPr lang="zh-CN" altLang="en-US" sz="3600" dirty="0"/>
          </a:p>
        </p:txBody>
      </p:sp>
      <p:sp>
        <p:nvSpPr>
          <p:cNvPr id="3" name="内容占位符 2"/>
          <p:cNvSpPr>
            <a:spLocks noGrp="1"/>
          </p:cNvSpPr>
          <p:nvPr>
            <p:ph idx="1"/>
          </p:nvPr>
        </p:nvSpPr>
        <p:spPr>
          <a:xfrm>
            <a:off x="457200" y="908720"/>
            <a:ext cx="8229600" cy="1396752"/>
          </a:xfrm>
        </p:spPr>
        <p:txBody>
          <a:bodyPr>
            <a:normAutofit/>
          </a:bodyPr>
          <a:lstStyle/>
          <a:p>
            <a:r>
              <a:rPr lang="en-US" altLang="zh-CN" sz="2400" dirty="0" smtClean="0"/>
              <a:t>ch5</a:t>
            </a:r>
            <a:r>
              <a:rPr lang="en-US" altLang="zh-CN" sz="2400" dirty="0"/>
              <a:t>, p107, 11. </a:t>
            </a:r>
            <a:r>
              <a:rPr lang="zh-CN" altLang="en-US" sz="2400" dirty="0"/>
              <a:t>用迭代法求</a:t>
            </a:r>
            <a:r>
              <a:rPr lang="en-US" altLang="zh-CN" sz="2400" dirty="0"/>
              <a:t>x=</a:t>
            </a:r>
            <a:r>
              <a:rPr lang="en-US" altLang="zh-CN" sz="2400" dirty="0" err="1"/>
              <a:t>sqrt</a:t>
            </a:r>
            <a:r>
              <a:rPr lang="en-US" altLang="zh-CN" sz="2400" dirty="0"/>
              <a:t>(a).</a:t>
            </a:r>
            <a:r>
              <a:rPr lang="zh-CN" altLang="en-US" sz="2400" dirty="0"/>
              <a:t>求平方根的迭代公式</a:t>
            </a:r>
            <a:r>
              <a:rPr lang="zh-CN" altLang="en-US" sz="2400" dirty="0" smtClean="0"/>
              <a:t>为  </a:t>
            </a:r>
            <a:r>
              <a:rPr lang="en-US" altLang="zh-CN" sz="2400" dirty="0" smtClean="0"/>
              <a:t>X</a:t>
            </a:r>
            <a:r>
              <a:rPr lang="en-US" altLang="zh-CN" sz="2400" baseline="-25000" dirty="0" smtClean="0"/>
              <a:t>n+1</a:t>
            </a:r>
            <a:r>
              <a:rPr lang="en-US" altLang="zh-CN" sz="2400" dirty="0" smtClean="0"/>
              <a:t> </a:t>
            </a:r>
            <a:r>
              <a:rPr lang="en-US" altLang="zh-CN" sz="2400" dirty="0"/>
              <a:t>= (</a:t>
            </a:r>
            <a:r>
              <a:rPr lang="en-US" altLang="zh-CN" sz="2400" dirty="0" err="1"/>
              <a:t>X</a:t>
            </a:r>
            <a:r>
              <a:rPr lang="en-US" altLang="zh-CN" sz="2400" baseline="-25000" dirty="0" err="1"/>
              <a:t>n</a:t>
            </a:r>
            <a:r>
              <a:rPr lang="en-US" altLang="zh-CN" sz="2400" dirty="0" err="1"/>
              <a:t>+a</a:t>
            </a:r>
            <a:r>
              <a:rPr lang="en-US" altLang="zh-CN" sz="2400" dirty="0"/>
              <a:t>/</a:t>
            </a:r>
            <a:r>
              <a:rPr lang="en-US" altLang="zh-CN" sz="2400" dirty="0" err="1"/>
              <a:t>X</a:t>
            </a:r>
            <a:r>
              <a:rPr lang="en-US" altLang="zh-CN" sz="2400" baseline="-25000" dirty="0" err="1"/>
              <a:t>n</a:t>
            </a:r>
            <a:r>
              <a:rPr lang="en-US" altLang="zh-CN" sz="2400" dirty="0"/>
              <a:t>)/2</a:t>
            </a:r>
            <a:r>
              <a:rPr lang="en-US" altLang="zh-CN" sz="2400" dirty="0" smtClean="0"/>
              <a:t>, </a:t>
            </a:r>
            <a:r>
              <a:rPr lang="zh-CN" altLang="en-US" sz="2400" dirty="0" smtClean="0"/>
              <a:t>要求</a:t>
            </a:r>
            <a:r>
              <a:rPr lang="zh-CN" altLang="en-US" sz="2400" dirty="0"/>
              <a:t>前后两次求出的</a:t>
            </a:r>
            <a:r>
              <a:rPr lang="en-US" altLang="zh-CN" sz="2400" dirty="0"/>
              <a:t>x</a:t>
            </a:r>
            <a:r>
              <a:rPr lang="zh-CN" altLang="en-US" sz="2400" dirty="0"/>
              <a:t>的差的绝对值小于</a:t>
            </a:r>
            <a:r>
              <a:rPr lang="en-US" altLang="zh-CN" sz="2400" dirty="0"/>
              <a:t>10</a:t>
            </a:r>
            <a:r>
              <a:rPr lang="zh-CN" altLang="en-US" sz="2400" dirty="0"/>
              <a:t>的</a:t>
            </a:r>
            <a:r>
              <a:rPr lang="en-US" altLang="zh-CN" sz="2400" dirty="0"/>
              <a:t>-5</a:t>
            </a:r>
            <a:r>
              <a:rPr lang="zh-CN" altLang="en-US" sz="2400" dirty="0"/>
              <a:t>次方。</a:t>
            </a:r>
            <a:endParaRPr lang="en-US" altLang="zh-CN" sz="2400" dirty="0" smtClean="0"/>
          </a:p>
          <a:p>
            <a:endParaRPr lang="zh-CN" altLang="en-US" sz="2400" dirty="0"/>
          </a:p>
          <a:p>
            <a:endParaRPr lang="en-US" altLang="zh-CN" sz="2400" dirty="0"/>
          </a:p>
          <a:p>
            <a:endParaRPr lang="zh-CN" altLang="en-US" sz="2400" dirty="0"/>
          </a:p>
        </p:txBody>
      </p:sp>
      <p:sp>
        <p:nvSpPr>
          <p:cNvPr id="4" name="TextBox 3"/>
          <p:cNvSpPr txBox="1"/>
          <p:nvPr/>
        </p:nvSpPr>
        <p:spPr>
          <a:xfrm>
            <a:off x="251520" y="2060848"/>
            <a:ext cx="8568952" cy="4093428"/>
          </a:xfrm>
          <a:prstGeom prst="rect">
            <a:avLst/>
          </a:prstGeom>
          <a:noFill/>
          <a:ln>
            <a:solidFill>
              <a:schemeClr val="accent1"/>
            </a:solidFill>
          </a:ln>
        </p:spPr>
        <p:txBody>
          <a:bodyPr wrap="square" rtlCol="0">
            <a:spAutoFit/>
          </a:bodyPr>
          <a:lstStyle/>
          <a:p>
            <a:r>
              <a:rPr lang="en-US" altLang="zh-CN" sz="2000" b="1" dirty="0" smtClean="0"/>
              <a:t>void </a:t>
            </a:r>
            <a:r>
              <a:rPr lang="en-US" altLang="zh-CN" sz="2000" b="1" dirty="0"/>
              <a:t>ch5_11()</a:t>
            </a:r>
          </a:p>
          <a:p>
            <a:r>
              <a:rPr lang="en-US" altLang="zh-CN" sz="2000" b="1" dirty="0" smtClean="0"/>
              <a:t>{</a:t>
            </a:r>
            <a:endParaRPr lang="en-US" altLang="zh-CN" sz="2000" b="1" dirty="0"/>
          </a:p>
          <a:p>
            <a:r>
              <a:rPr lang="en-US" altLang="zh-CN" sz="2000" b="1" dirty="0"/>
              <a:t>    float x0,x,a;</a:t>
            </a:r>
          </a:p>
          <a:p>
            <a:r>
              <a:rPr lang="en-US" altLang="zh-CN" sz="2000" b="1" dirty="0"/>
              <a:t>    </a:t>
            </a:r>
            <a:r>
              <a:rPr lang="en-US" altLang="zh-CN" sz="2000" b="1" dirty="0" err="1"/>
              <a:t>printf</a:t>
            </a:r>
            <a:r>
              <a:rPr lang="en-US" altLang="zh-CN" sz="2000" b="1" dirty="0"/>
              <a:t>("</a:t>
            </a:r>
            <a:r>
              <a:rPr lang="zh-CN" altLang="en-US" sz="2000" b="1" dirty="0"/>
              <a:t>请输入</a:t>
            </a:r>
            <a:r>
              <a:rPr lang="en-US" altLang="zh-CN" sz="2000" b="1" dirty="0"/>
              <a:t>a\n");</a:t>
            </a:r>
          </a:p>
          <a:p>
            <a:r>
              <a:rPr lang="en-US" altLang="zh-CN" sz="2000" b="1" dirty="0"/>
              <a:t>    </a:t>
            </a:r>
            <a:r>
              <a:rPr lang="en-US" altLang="zh-CN" sz="2000" b="1" dirty="0" err="1"/>
              <a:t>scanf</a:t>
            </a:r>
            <a:r>
              <a:rPr lang="en-US" altLang="zh-CN" sz="2000" b="1" dirty="0"/>
              <a:t>("%</a:t>
            </a:r>
            <a:r>
              <a:rPr lang="en-US" altLang="zh-CN" sz="2000" b="1" dirty="0" err="1"/>
              <a:t>f",&amp;a</a:t>
            </a:r>
            <a:r>
              <a:rPr lang="en-US" altLang="zh-CN" sz="2000" b="1" dirty="0"/>
              <a:t>);</a:t>
            </a:r>
          </a:p>
          <a:p>
            <a:r>
              <a:rPr lang="en-US" altLang="zh-CN" sz="2000" b="1" dirty="0"/>
              <a:t>    x = a; // 0 &lt; </a:t>
            </a:r>
            <a:r>
              <a:rPr lang="zh-CN" altLang="en-US" sz="2000" b="1" dirty="0"/>
              <a:t>初值</a:t>
            </a:r>
            <a:r>
              <a:rPr lang="en-US" altLang="zh-CN" sz="2000" b="1" dirty="0"/>
              <a:t>x0 &lt; a </a:t>
            </a:r>
          </a:p>
          <a:p>
            <a:r>
              <a:rPr lang="en-US" altLang="zh-CN" sz="2000" b="1" dirty="0"/>
              <a:t>    do{</a:t>
            </a:r>
          </a:p>
          <a:p>
            <a:r>
              <a:rPr lang="en-US" altLang="zh-CN" sz="2000" b="1" dirty="0"/>
              <a:t>        x0 = x;  </a:t>
            </a:r>
          </a:p>
          <a:p>
            <a:r>
              <a:rPr lang="en-US" altLang="zh-CN" sz="2000" b="1" dirty="0"/>
              <a:t>        x = (x0+a/x0)/2;</a:t>
            </a:r>
          </a:p>
          <a:p>
            <a:r>
              <a:rPr lang="en-US" altLang="zh-CN" sz="2000" b="1" dirty="0"/>
              <a:t>        </a:t>
            </a:r>
            <a:r>
              <a:rPr lang="en-US" altLang="zh-CN" sz="2000" b="1" dirty="0" err="1"/>
              <a:t>printf</a:t>
            </a:r>
            <a:r>
              <a:rPr lang="en-US" altLang="zh-CN" sz="2000" b="1" dirty="0"/>
              <a:t>("</a:t>
            </a:r>
            <a:r>
              <a:rPr lang="zh-CN" altLang="en-US" sz="2000" b="1" dirty="0"/>
              <a:t>迭代过程</a:t>
            </a:r>
            <a:r>
              <a:rPr lang="en-US" altLang="zh-CN" sz="2000" b="1" dirty="0"/>
              <a:t>,x0=%</a:t>
            </a:r>
            <a:r>
              <a:rPr lang="en-US" altLang="zh-CN" sz="2000" b="1" dirty="0" err="1"/>
              <a:t>f,x</a:t>
            </a:r>
            <a:r>
              <a:rPr lang="en-US" altLang="zh-CN" sz="2000" b="1" dirty="0"/>
              <a:t>=%f\n",x0,x); </a:t>
            </a:r>
            <a:r>
              <a:rPr lang="en-US" altLang="zh-CN" sz="2000" b="1" dirty="0">
                <a:solidFill>
                  <a:srgbClr val="FF0000"/>
                </a:solidFill>
              </a:rPr>
              <a:t>// </a:t>
            </a:r>
            <a:r>
              <a:rPr lang="zh-CN" altLang="en-US" sz="2000" b="1" dirty="0">
                <a:solidFill>
                  <a:srgbClr val="FF0000"/>
                </a:solidFill>
              </a:rPr>
              <a:t>调试时观察迭代过程 </a:t>
            </a:r>
          </a:p>
          <a:p>
            <a:r>
              <a:rPr lang="zh-CN" altLang="en-US" sz="2000" b="1" dirty="0"/>
              <a:t>    </a:t>
            </a:r>
            <a:r>
              <a:rPr lang="en-US" altLang="zh-CN" sz="2000" b="1" dirty="0" smtClean="0"/>
              <a:t>} while(</a:t>
            </a:r>
            <a:r>
              <a:rPr lang="en-US" altLang="zh-CN" sz="2000" b="1" dirty="0" err="1" smtClean="0"/>
              <a:t>fabs</a:t>
            </a:r>
            <a:r>
              <a:rPr lang="en-US" altLang="zh-CN" sz="2000" b="1" dirty="0" smtClean="0"/>
              <a:t>(x-x0</a:t>
            </a:r>
            <a:r>
              <a:rPr lang="en-US" altLang="zh-CN" sz="2000" b="1" dirty="0"/>
              <a:t>) &gt;= 1E-5); </a:t>
            </a:r>
          </a:p>
          <a:p>
            <a:r>
              <a:rPr lang="en-US" altLang="zh-CN" sz="2000" b="1" dirty="0"/>
              <a:t>    </a:t>
            </a:r>
            <a:r>
              <a:rPr lang="en-US" altLang="zh-CN" sz="2000" b="1" dirty="0" err="1"/>
              <a:t>printf</a:t>
            </a:r>
            <a:r>
              <a:rPr lang="en-US" altLang="zh-CN" sz="2000" b="1" dirty="0"/>
              <a:t>("%.2f</a:t>
            </a:r>
            <a:r>
              <a:rPr lang="zh-CN" altLang="en-US" sz="2000" b="1" dirty="0"/>
              <a:t>的平方根</a:t>
            </a:r>
            <a:r>
              <a:rPr lang="en-US" altLang="zh-CN" sz="2000" b="1" dirty="0"/>
              <a:t>=%f,</a:t>
            </a:r>
            <a:r>
              <a:rPr lang="zh-CN" altLang="en-US" sz="2000" b="1" dirty="0"/>
              <a:t>迭代求得</a:t>
            </a:r>
            <a:r>
              <a:rPr lang="en-US" altLang="zh-CN" sz="2000" b="1" dirty="0"/>
              <a:t>: %f\n",</a:t>
            </a:r>
            <a:r>
              <a:rPr lang="en-US" altLang="zh-CN" sz="2000" b="1" dirty="0" err="1"/>
              <a:t>a,sqrt</a:t>
            </a:r>
            <a:r>
              <a:rPr lang="en-US" altLang="zh-CN" sz="2000" b="1" dirty="0"/>
              <a:t>(a),x);</a:t>
            </a:r>
          </a:p>
          <a:p>
            <a:r>
              <a:rPr lang="en-US" altLang="zh-CN" sz="2000" b="1" dirty="0"/>
              <a:t>}</a:t>
            </a:r>
            <a:endParaRPr lang="zh-CN" altLang="en-US" sz="2000" b="1" dirty="0"/>
          </a:p>
        </p:txBody>
      </p:sp>
      <p:sp>
        <p:nvSpPr>
          <p:cNvPr id="5" name="TextBox 4"/>
          <p:cNvSpPr txBox="1"/>
          <p:nvPr/>
        </p:nvSpPr>
        <p:spPr>
          <a:xfrm>
            <a:off x="3203848" y="2228671"/>
            <a:ext cx="4680520" cy="1200329"/>
          </a:xfrm>
          <a:prstGeom prst="rect">
            <a:avLst/>
          </a:prstGeom>
          <a:solidFill>
            <a:srgbClr val="FFFF00"/>
          </a:solidFill>
        </p:spPr>
        <p:txBody>
          <a:bodyPr wrap="square" rtlCol="0">
            <a:spAutoFit/>
          </a:bodyPr>
          <a:lstStyle/>
          <a:p>
            <a:r>
              <a:rPr lang="zh-CN" altLang="en-US" dirty="0" smtClean="0"/>
              <a:t>牛顿</a:t>
            </a:r>
            <a:r>
              <a:rPr lang="zh-CN" altLang="en-US" dirty="0"/>
              <a:t>迭代法参考：</a:t>
            </a:r>
          </a:p>
          <a:p>
            <a:r>
              <a:rPr lang="en-US" altLang="zh-CN" dirty="0" smtClean="0"/>
              <a:t>(</a:t>
            </a:r>
            <a:r>
              <a:rPr lang="en-US" altLang="zh-CN" dirty="0"/>
              <a:t>1) </a:t>
            </a:r>
            <a:r>
              <a:rPr lang="zh-CN" altLang="en-US" dirty="0"/>
              <a:t>书</a:t>
            </a:r>
            <a:r>
              <a:rPr lang="en-US" altLang="zh-CN" dirty="0"/>
              <a:t>p102</a:t>
            </a:r>
            <a:r>
              <a:rPr lang="zh-CN" altLang="en-US" dirty="0"/>
              <a:t>，例</a:t>
            </a:r>
            <a:r>
              <a:rPr lang="en-US" altLang="zh-CN" dirty="0"/>
              <a:t>5.12</a:t>
            </a:r>
          </a:p>
          <a:p>
            <a:r>
              <a:rPr lang="en-US" altLang="zh-CN" dirty="0" smtClean="0"/>
              <a:t>(</a:t>
            </a:r>
            <a:r>
              <a:rPr lang="en-US" altLang="zh-CN" dirty="0"/>
              <a:t>2) </a:t>
            </a:r>
            <a:r>
              <a:rPr lang="zh-CN" altLang="en-US" dirty="0"/>
              <a:t>书</a:t>
            </a:r>
            <a:r>
              <a:rPr lang="en-US" altLang="zh-CN" dirty="0"/>
              <a:t>p138</a:t>
            </a:r>
            <a:r>
              <a:rPr lang="zh-CN" altLang="en-US" dirty="0"/>
              <a:t>，例</a:t>
            </a:r>
            <a:r>
              <a:rPr lang="en-US" altLang="zh-CN" dirty="0"/>
              <a:t>7.6  </a:t>
            </a:r>
          </a:p>
          <a:p>
            <a:r>
              <a:rPr lang="en-US" altLang="zh-CN" dirty="0"/>
              <a:t> </a:t>
            </a:r>
            <a:r>
              <a:rPr lang="zh-CN" altLang="en-US" dirty="0" smtClean="0"/>
              <a:t>初值</a:t>
            </a:r>
            <a:r>
              <a:rPr lang="zh-CN" altLang="en-US" dirty="0"/>
              <a:t>很关键，取得不恰当，有可能不收敛</a:t>
            </a:r>
            <a:r>
              <a:rPr lang="zh-CN" altLang="en-US" dirty="0" smtClean="0"/>
              <a:t>。</a:t>
            </a:r>
            <a:endParaRPr lang="zh-CN" altLang="en-US" dirty="0"/>
          </a:p>
        </p:txBody>
      </p:sp>
    </p:spTree>
    <p:extLst>
      <p:ext uri="{BB962C8B-B14F-4D97-AF65-F5344CB8AC3E}">
        <p14:creationId xmlns:p14="http://schemas.microsoft.com/office/powerpoint/2010/main" val="3459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a:bodyPr>
          <a:lstStyle/>
          <a:p>
            <a:r>
              <a:rPr lang="en-US" altLang="zh-CN" sz="3600" dirty="0" smtClean="0"/>
              <a:t>C</a:t>
            </a:r>
            <a:r>
              <a:rPr lang="zh-CN" altLang="en-US" sz="3600" dirty="0" smtClean="0"/>
              <a:t>语言第</a:t>
            </a:r>
            <a:r>
              <a:rPr lang="en-US" altLang="zh-CN" sz="3600" dirty="0"/>
              <a:t>5</a:t>
            </a:r>
            <a:r>
              <a:rPr lang="zh-CN" altLang="en-US" sz="3600" dirty="0" smtClean="0"/>
              <a:t>次上机练习</a:t>
            </a:r>
            <a:r>
              <a:rPr lang="en-US" altLang="zh-CN" sz="3600" dirty="0" smtClean="0"/>
              <a:t>ch6</a:t>
            </a:r>
            <a:endParaRPr lang="zh-CN" altLang="en-US" sz="3600" dirty="0"/>
          </a:p>
        </p:txBody>
      </p:sp>
      <p:sp>
        <p:nvSpPr>
          <p:cNvPr id="3" name="内容占位符 2"/>
          <p:cNvSpPr>
            <a:spLocks noGrp="1"/>
          </p:cNvSpPr>
          <p:nvPr>
            <p:ph idx="1"/>
          </p:nvPr>
        </p:nvSpPr>
        <p:spPr>
          <a:xfrm>
            <a:off x="457200" y="908720"/>
            <a:ext cx="8507288" cy="5544616"/>
          </a:xfrm>
        </p:spPr>
        <p:txBody>
          <a:bodyPr>
            <a:noAutofit/>
          </a:bodyPr>
          <a:lstStyle/>
          <a:p>
            <a:pPr>
              <a:lnSpc>
                <a:spcPct val="150000"/>
              </a:lnSpc>
            </a:pPr>
            <a:r>
              <a:rPr lang="en-US" altLang="zh-CN" sz="2400" dirty="0"/>
              <a:t>ch6,P125, 2. </a:t>
            </a:r>
            <a:r>
              <a:rPr lang="zh-CN" altLang="en-US" sz="2400" dirty="0"/>
              <a:t>从键盘输入</a:t>
            </a:r>
            <a:r>
              <a:rPr lang="en-US" altLang="zh-CN" sz="2400" dirty="0"/>
              <a:t>10</a:t>
            </a:r>
            <a:r>
              <a:rPr lang="zh-CN" altLang="en-US" sz="2400" dirty="0"/>
              <a:t>个整数，用冒泡排序法将其按递减次序排列并输出</a:t>
            </a:r>
            <a:r>
              <a:rPr lang="zh-CN" altLang="en-US" sz="2400" dirty="0" smtClean="0"/>
              <a:t>。</a:t>
            </a:r>
            <a:endParaRPr lang="en-US" altLang="zh-CN" sz="2400" dirty="0" smtClean="0"/>
          </a:p>
          <a:p>
            <a:pPr>
              <a:lnSpc>
                <a:spcPct val="150000"/>
              </a:lnSpc>
            </a:pPr>
            <a:r>
              <a:rPr lang="en-US" altLang="zh-CN" sz="2400" dirty="0"/>
              <a:t>ch6,P125, 4. </a:t>
            </a:r>
            <a:r>
              <a:rPr lang="zh-CN" altLang="en-US" sz="2400" dirty="0"/>
              <a:t>若数组</a:t>
            </a:r>
            <a:r>
              <a:rPr lang="en-US" altLang="zh-CN" sz="2400" dirty="0"/>
              <a:t>a</a:t>
            </a:r>
            <a:r>
              <a:rPr lang="zh-CN" altLang="en-US" sz="2400" dirty="0"/>
              <a:t>包含</a:t>
            </a:r>
            <a:r>
              <a:rPr lang="en-US" altLang="zh-CN" sz="2400" dirty="0"/>
              <a:t>10</a:t>
            </a:r>
            <a:r>
              <a:rPr lang="zh-CN" altLang="en-US" sz="2400" dirty="0"/>
              <a:t>个整型元素，将</a:t>
            </a:r>
            <a:r>
              <a:rPr lang="en-US" altLang="zh-CN" sz="2400" dirty="0"/>
              <a:t>a</a:t>
            </a:r>
            <a:r>
              <a:rPr lang="zh-CN" altLang="en-US" sz="2400" dirty="0"/>
              <a:t>中所有的后项除以前项的商取整后，存入数组</a:t>
            </a:r>
            <a:r>
              <a:rPr lang="en-US" altLang="zh-CN" sz="2400" dirty="0"/>
              <a:t>b</a:t>
            </a:r>
            <a:r>
              <a:rPr lang="zh-CN" altLang="en-US" sz="2400" dirty="0"/>
              <a:t>中</a:t>
            </a:r>
            <a:r>
              <a:rPr lang="zh-CN" altLang="en-US" sz="2400" dirty="0" smtClean="0"/>
              <a:t>，并</a:t>
            </a:r>
            <a:r>
              <a:rPr lang="zh-CN" altLang="en-US" sz="2400" dirty="0"/>
              <a:t>按每行</a:t>
            </a:r>
            <a:r>
              <a:rPr lang="en-US" altLang="zh-CN" sz="2400" dirty="0"/>
              <a:t>3</a:t>
            </a:r>
            <a:r>
              <a:rPr lang="zh-CN" altLang="en-US" sz="2400" dirty="0"/>
              <a:t>个元素的形式输出</a:t>
            </a:r>
            <a:r>
              <a:rPr lang="zh-CN" altLang="en-US" sz="2400" dirty="0" smtClean="0"/>
              <a:t>。</a:t>
            </a:r>
            <a:endParaRPr lang="en-US" altLang="zh-CN" sz="2400" dirty="0"/>
          </a:p>
          <a:p>
            <a:pPr>
              <a:lnSpc>
                <a:spcPct val="150000"/>
              </a:lnSpc>
            </a:pPr>
            <a:r>
              <a:rPr lang="en-US" altLang="zh-CN" sz="2400" dirty="0"/>
              <a:t>ch6,P126, 6. </a:t>
            </a:r>
            <a:r>
              <a:rPr lang="zh-CN" altLang="en-US" sz="2400" dirty="0"/>
              <a:t>输入一个字符串，将其中的字符逆置后</a:t>
            </a:r>
            <a:r>
              <a:rPr lang="zh-CN" altLang="en-US" sz="2400" dirty="0" smtClean="0"/>
              <a:t>输出。</a:t>
            </a:r>
            <a:endParaRPr lang="en-US" altLang="zh-CN" sz="2400" dirty="0" smtClean="0"/>
          </a:p>
          <a:p>
            <a:pPr>
              <a:lnSpc>
                <a:spcPct val="150000"/>
              </a:lnSpc>
            </a:pPr>
            <a:r>
              <a:rPr lang="en-US" altLang="zh-CN" sz="2400" dirty="0" smtClean="0"/>
              <a:t>ch6,P126</a:t>
            </a:r>
            <a:r>
              <a:rPr lang="en-US" altLang="zh-CN" sz="2400" dirty="0"/>
              <a:t>, 7. </a:t>
            </a:r>
            <a:r>
              <a:rPr lang="zh-CN" altLang="en-US" sz="2400" dirty="0"/>
              <a:t>从键盘输入字符串</a:t>
            </a:r>
            <a:r>
              <a:rPr lang="en-US" altLang="zh-CN" sz="2400" dirty="0"/>
              <a:t>a</a:t>
            </a:r>
            <a:r>
              <a:rPr lang="zh-CN" altLang="en-US" sz="2400" dirty="0"/>
              <a:t>和</a:t>
            </a:r>
            <a:r>
              <a:rPr lang="en-US" altLang="zh-CN" sz="2400" dirty="0"/>
              <a:t>b</a:t>
            </a:r>
            <a:r>
              <a:rPr lang="zh-CN" altLang="en-US" sz="2400" dirty="0"/>
              <a:t>，要求不要用库函数</a:t>
            </a:r>
            <a:r>
              <a:rPr lang="en-US" altLang="zh-CN" sz="2400" dirty="0" err="1" smtClean="0"/>
              <a:t>strcat</a:t>
            </a:r>
            <a:r>
              <a:rPr lang="zh-CN" altLang="en-US" sz="2400" dirty="0" smtClean="0"/>
              <a:t>把</a:t>
            </a:r>
            <a:r>
              <a:rPr lang="zh-CN" altLang="en-US" sz="2400" dirty="0"/>
              <a:t>串</a:t>
            </a:r>
            <a:r>
              <a:rPr lang="en-US" altLang="zh-CN" sz="2400" dirty="0"/>
              <a:t>b</a:t>
            </a:r>
            <a:r>
              <a:rPr lang="zh-CN" altLang="en-US" sz="2400" dirty="0"/>
              <a:t>的前</a:t>
            </a:r>
            <a:r>
              <a:rPr lang="en-US" altLang="zh-CN" sz="2400" dirty="0"/>
              <a:t>5</a:t>
            </a:r>
            <a:r>
              <a:rPr lang="zh-CN" altLang="en-US" sz="2400" dirty="0"/>
              <a:t>个字符连接到串</a:t>
            </a:r>
            <a:r>
              <a:rPr lang="en-US" altLang="zh-CN" sz="2400" dirty="0"/>
              <a:t>a</a:t>
            </a:r>
            <a:r>
              <a:rPr lang="zh-CN" altLang="en-US" sz="2400" dirty="0"/>
              <a:t>中；如果</a:t>
            </a:r>
            <a:r>
              <a:rPr lang="en-US" altLang="zh-CN" sz="2400" dirty="0"/>
              <a:t>b</a:t>
            </a:r>
            <a:r>
              <a:rPr lang="zh-CN" altLang="en-US" sz="2400" dirty="0"/>
              <a:t>的长度小于</a:t>
            </a:r>
            <a:r>
              <a:rPr lang="en-US" altLang="zh-CN" sz="2400" dirty="0"/>
              <a:t>5</a:t>
            </a:r>
            <a:r>
              <a:rPr lang="zh-CN" altLang="en-US" sz="2400" dirty="0"/>
              <a:t>，则把</a:t>
            </a:r>
            <a:r>
              <a:rPr lang="en-US" altLang="zh-CN" sz="2400" dirty="0"/>
              <a:t>b</a:t>
            </a:r>
            <a:r>
              <a:rPr lang="zh-CN" altLang="en-US" sz="2400" dirty="0"/>
              <a:t>的所有元素都连接到</a:t>
            </a:r>
            <a:r>
              <a:rPr lang="en-US" altLang="zh-CN" sz="2400" dirty="0"/>
              <a:t>a</a:t>
            </a:r>
            <a:r>
              <a:rPr lang="zh-CN" altLang="en-US" sz="2400" dirty="0"/>
              <a:t>中。</a:t>
            </a:r>
            <a:endParaRPr lang="en-US" altLang="zh-CN" sz="2400" dirty="0"/>
          </a:p>
          <a:p>
            <a:pPr>
              <a:lnSpc>
                <a:spcPct val="150000"/>
              </a:lnSpc>
            </a:pPr>
            <a:endParaRPr lang="zh-CN" altLang="en-US" sz="2400" dirty="0"/>
          </a:p>
        </p:txBody>
      </p:sp>
    </p:spTree>
    <p:extLst>
      <p:ext uri="{BB962C8B-B14F-4D97-AF65-F5344CB8AC3E}">
        <p14:creationId xmlns:p14="http://schemas.microsoft.com/office/powerpoint/2010/main" val="334533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normAutofit/>
          </a:bodyPr>
          <a:lstStyle/>
          <a:p>
            <a:r>
              <a:rPr lang="en-US" altLang="zh-CN" sz="3600" dirty="0" smtClean="0"/>
              <a:t>10.1</a:t>
            </a:r>
            <a:r>
              <a:rPr lang="zh-CN" altLang="en-US" sz="3600" dirty="0" smtClean="0"/>
              <a:t>上机训练一（</a:t>
            </a:r>
            <a:r>
              <a:rPr lang="en-US" altLang="zh-CN" sz="3600" dirty="0" smtClean="0"/>
              <a:t>DOS</a:t>
            </a:r>
            <a:r>
              <a:rPr lang="zh-CN" altLang="en-US" sz="3600" dirty="0" smtClean="0"/>
              <a:t>操作系统）</a:t>
            </a:r>
            <a:endParaRPr lang="zh-CN" altLang="en-US" sz="3600" dirty="0"/>
          </a:p>
        </p:txBody>
      </p:sp>
      <p:sp>
        <p:nvSpPr>
          <p:cNvPr id="3" name="内容占位符 2"/>
          <p:cNvSpPr>
            <a:spLocks noGrp="1"/>
          </p:cNvSpPr>
          <p:nvPr>
            <p:ph idx="1"/>
          </p:nvPr>
        </p:nvSpPr>
        <p:spPr>
          <a:xfrm>
            <a:off x="395536" y="1268760"/>
            <a:ext cx="7992888" cy="5328592"/>
          </a:xfrm>
        </p:spPr>
        <p:txBody>
          <a:bodyPr>
            <a:noAutofit/>
          </a:bodyPr>
          <a:lstStyle/>
          <a:p>
            <a:pPr marL="0" indent="0">
              <a:buNone/>
            </a:pPr>
            <a:r>
              <a:rPr lang="zh-CN" altLang="en-US" sz="2400" dirty="0" smtClean="0"/>
              <a:t>用记事本建立批处理文件</a:t>
            </a:r>
            <a:r>
              <a:rPr lang="en-US" altLang="zh-CN" sz="2400" dirty="0" smtClean="0"/>
              <a:t>: list.bat</a:t>
            </a:r>
          </a:p>
          <a:p>
            <a:pPr marL="0" indent="0">
              <a:buNone/>
            </a:pPr>
            <a:r>
              <a:rPr lang="en-US" altLang="zh-CN" sz="2400" dirty="0"/>
              <a:t>::</a:t>
            </a:r>
            <a:r>
              <a:rPr lang="zh-CN" altLang="en-US" sz="2400" dirty="0"/>
              <a:t>列出日期和时间</a:t>
            </a:r>
          </a:p>
          <a:p>
            <a:pPr marL="0" indent="0">
              <a:buNone/>
            </a:pPr>
            <a:r>
              <a:rPr lang="en-US" altLang="zh-CN" sz="2400" dirty="0"/>
              <a:t>echo %date% %time%</a:t>
            </a:r>
          </a:p>
          <a:p>
            <a:pPr marL="0" indent="0">
              <a:buNone/>
            </a:pPr>
            <a:r>
              <a:rPr lang="en-US" altLang="zh-CN" sz="2400" dirty="0"/>
              <a:t>::</a:t>
            </a:r>
            <a:r>
              <a:rPr lang="zh-CN" altLang="en-US" sz="2400" dirty="0"/>
              <a:t>分页列出磁盘文件目录  </a:t>
            </a:r>
          </a:p>
          <a:p>
            <a:pPr marL="0" indent="0">
              <a:buNone/>
            </a:pPr>
            <a:r>
              <a:rPr lang="en-US" altLang="zh-CN" sz="2400" dirty="0" err="1"/>
              <a:t>dir</a:t>
            </a:r>
            <a:r>
              <a:rPr lang="en-US" altLang="zh-CN" sz="2400" dirty="0"/>
              <a:t> /p</a:t>
            </a:r>
          </a:p>
          <a:p>
            <a:pPr marL="0" indent="0">
              <a:buNone/>
            </a:pPr>
            <a:r>
              <a:rPr lang="en-US" altLang="zh-CN" sz="2400" dirty="0"/>
              <a:t>::</a:t>
            </a:r>
            <a:r>
              <a:rPr lang="zh-CN" altLang="en-US" sz="2400" dirty="0"/>
              <a:t>进入</a:t>
            </a:r>
            <a:r>
              <a:rPr lang="zh-CN" altLang="en-US" sz="2400" dirty="0" smtClean="0"/>
              <a:t>目录</a:t>
            </a:r>
            <a:r>
              <a:rPr lang="en-US" altLang="zh-CN" sz="2400" dirty="0" err="1" smtClean="0"/>
              <a:t>zm</a:t>
            </a:r>
            <a:endParaRPr lang="zh-CN" altLang="en-US" sz="2400" dirty="0"/>
          </a:p>
          <a:p>
            <a:pPr marL="0" indent="0">
              <a:buNone/>
            </a:pPr>
            <a:r>
              <a:rPr lang="en-US" altLang="zh-CN" sz="2400" dirty="0"/>
              <a:t>cd </a:t>
            </a:r>
            <a:r>
              <a:rPr lang="en-US" altLang="zh-CN" sz="2400" dirty="0" err="1" smtClean="0"/>
              <a:t>zm</a:t>
            </a:r>
            <a:endParaRPr lang="en-US" altLang="zh-CN" sz="2400" dirty="0" smtClean="0"/>
          </a:p>
          <a:p>
            <a:pPr marL="0" indent="0">
              <a:buNone/>
            </a:pPr>
            <a:r>
              <a:rPr lang="en-US" altLang="zh-CN" sz="2400" dirty="0" err="1" smtClean="0"/>
              <a:t>dir</a:t>
            </a:r>
            <a:r>
              <a:rPr lang="en-US" altLang="zh-CN" sz="2400" dirty="0" smtClean="0"/>
              <a:t> /p</a:t>
            </a:r>
          </a:p>
          <a:p>
            <a:pPr marL="0" indent="0">
              <a:buNone/>
            </a:pPr>
            <a:r>
              <a:rPr lang="en-US" altLang="zh-CN" sz="2400" dirty="0" smtClean="0"/>
              <a:t>::</a:t>
            </a:r>
            <a:r>
              <a:rPr lang="zh-CN" altLang="en-US" sz="2400" dirty="0" smtClean="0"/>
              <a:t>进入父级目录</a:t>
            </a:r>
            <a:endParaRPr lang="en-US" altLang="zh-CN" sz="2400" dirty="0"/>
          </a:p>
          <a:p>
            <a:pPr marL="0" indent="0">
              <a:buNone/>
            </a:pPr>
            <a:r>
              <a:rPr lang="en-US" altLang="zh-CN" sz="2400" dirty="0"/>
              <a:t>cd ..</a:t>
            </a:r>
            <a:endParaRPr lang="zh-CN" altLang="en-US" sz="2400" dirty="0"/>
          </a:p>
        </p:txBody>
      </p:sp>
    </p:spTree>
    <p:extLst>
      <p:ext uri="{BB962C8B-B14F-4D97-AF65-F5344CB8AC3E}">
        <p14:creationId xmlns:p14="http://schemas.microsoft.com/office/powerpoint/2010/main" val="35834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a:t>2</a:t>
            </a:r>
            <a:r>
              <a:rPr lang="zh-CN" altLang="en-US" dirty="0" smtClean="0"/>
              <a:t>次上机练习</a:t>
            </a:r>
            <a:endParaRPr lang="zh-CN" altLang="en-US" dirty="0"/>
          </a:p>
        </p:txBody>
      </p:sp>
      <p:sp>
        <p:nvSpPr>
          <p:cNvPr id="5" name="内容占位符 4"/>
          <p:cNvSpPr>
            <a:spLocks noGrp="1"/>
          </p:cNvSpPr>
          <p:nvPr>
            <p:ph idx="1"/>
          </p:nvPr>
        </p:nvSpPr>
        <p:spPr/>
        <p:txBody>
          <a:bodyPr/>
          <a:lstStyle/>
          <a:p>
            <a:pPr marL="0" indent="0">
              <a:lnSpc>
                <a:spcPct val="150000"/>
              </a:lnSpc>
              <a:buNone/>
            </a:pPr>
            <a:r>
              <a:rPr lang="zh-CN" altLang="en-US" b="1" dirty="0"/>
              <a:t>计算机文化基础    </a:t>
            </a:r>
            <a:r>
              <a:rPr lang="en-US" altLang="zh-CN" b="1" dirty="0"/>
              <a:t>p245</a:t>
            </a:r>
            <a:br>
              <a:rPr lang="en-US" altLang="zh-CN" b="1" dirty="0"/>
            </a:br>
            <a:r>
              <a:rPr lang="en-US" altLang="zh-CN" dirty="0" smtClean="0"/>
              <a:t>10.6</a:t>
            </a:r>
            <a:r>
              <a:rPr lang="zh-CN" altLang="en-US" dirty="0"/>
              <a:t>上机训练六</a:t>
            </a:r>
            <a:r>
              <a:rPr lang="en-US" altLang="zh-CN" dirty="0"/>
              <a:t>(Excel</a:t>
            </a:r>
            <a:r>
              <a:rPr lang="zh-CN" altLang="en-US" dirty="0"/>
              <a:t>工作簿操作</a:t>
            </a:r>
            <a:r>
              <a:rPr lang="en-US" altLang="zh-CN" dirty="0" smtClean="0"/>
              <a:t>)</a:t>
            </a:r>
          </a:p>
          <a:p>
            <a:pPr marL="0" indent="0">
              <a:lnSpc>
                <a:spcPct val="150000"/>
              </a:lnSpc>
              <a:buNone/>
            </a:pPr>
            <a:r>
              <a:rPr lang="en-US" altLang="zh-CN" dirty="0" smtClean="0"/>
              <a:t>10.7</a:t>
            </a:r>
            <a:r>
              <a:rPr lang="zh-CN" altLang="en-US" dirty="0"/>
              <a:t>上机训练七</a:t>
            </a:r>
            <a:r>
              <a:rPr lang="en-US" altLang="zh-CN" dirty="0"/>
              <a:t>(Excel</a:t>
            </a:r>
            <a:r>
              <a:rPr lang="zh-CN" altLang="en-US" dirty="0"/>
              <a:t>数据处理</a:t>
            </a:r>
            <a:r>
              <a:rPr lang="en-US" altLang="zh-CN" dirty="0" smtClean="0"/>
              <a:t>)</a:t>
            </a:r>
          </a:p>
          <a:p>
            <a:pPr marL="0" indent="0">
              <a:lnSpc>
                <a:spcPct val="150000"/>
              </a:lnSpc>
              <a:buNone/>
            </a:pPr>
            <a:r>
              <a:rPr lang="en-US" altLang="zh-CN" dirty="0" smtClean="0"/>
              <a:t>10.10</a:t>
            </a:r>
            <a:r>
              <a:rPr lang="zh-CN" altLang="en-US" dirty="0"/>
              <a:t>上机训练十</a:t>
            </a:r>
            <a:r>
              <a:rPr lang="en-US" altLang="zh-CN" dirty="0"/>
              <a:t>(PowerPoint</a:t>
            </a:r>
            <a:r>
              <a:rPr lang="zh-CN" altLang="en-US" dirty="0"/>
              <a:t>演示文稿的制作</a:t>
            </a:r>
            <a:r>
              <a:rPr lang="en-US" altLang="zh-CN" dirty="0" smtClean="0"/>
              <a:t>)</a:t>
            </a:r>
          </a:p>
          <a:p>
            <a:pPr marL="0" indent="0">
              <a:lnSpc>
                <a:spcPct val="150000"/>
              </a:lnSpc>
              <a:buNone/>
            </a:pPr>
            <a:r>
              <a:rPr lang="en-US" altLang="zh-CN" dirty="0" smtClean="0"/>
              <a:t>10.11</a:t>
            </a:r>
            <a:r>
              <a:rPr lang="zh-CN" altLang="en-US" dirty="0"/>
              <a:t>上机训练十一</a:t>
            </a:r>
            <a:r>
              <a:rPr lang="en-US" altLang="zh-CN" dirty="0"/>
              <a:t>(PowerPoint</a:t>
            </a:r>
            <a:r>
              <a:rPr lang="zh-CN" altLang="en-US" dirty="0"/>
              <a:t>综合训练</a:t>
            </a:r>
            <a:r>
              <a:rPr lang="en-US" altLang="zh-CN" dirty="0" smtClean="0"/>
              <a:t>)</a:t>
            </a:r>
            <a:endParaRPr lang="en-US" altLang="zh-CN" dirty="0"/>
          </a:p>
        </p:txBody>
      </p:sp>
    </p:spTree>
    <p:extLst>
      <p:ext uri="{BB962C8B-B14F-4D97-AF65-F5344CB8AC3E}">
        <p14:creationId xmlns:p14="http://schemas.microsoft.com/office/powerpoint/2010/main" val="247678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04" y="1509117"/>
            <a:ext cx="33147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716016" y="1484784"/>
            <a:ext cx="3098676" cy="1323439"/>
          </a:xfrm>
          <a:prstGeom prst="rect">
            <a:avLst/>
          </a:prstGeom>
          <a:noFill/>
        </p:spPr>
        <p:txBody>
          <a:bodyPr wrap="square" rtlCol="0">
            <a:spAutoFit/>
          </a:bodyPr>
          <a:lstStyle/>
          <a:p>
            <a:r>
              <a:rPr lang="zh-CN" altLang="en-US" sz="2000" dirty="0" smtClean="0"/>
              <a:t>货币单元格中的人民币符号如果是插入特殊字符的输入，则单元格式是文字，做不出饼图。</a:t>
            </a:r>
            <a:endParaRPr lang="zh-CN" alt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80" y="3698825"/>
            <a:ext cx="4249905" cy="2916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20" y="1325091"/>
            <a:ext cx="48387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sz="3600" dirty="0"/>
              <a:t>饼</a:t>
            </a:r>
            <a:r>
              <a:rPr lang="zh-CN" altLang="en-US" sz="3600" dirty="0" smtClean="0"/>
              <a:t>图，单元格式是货币或数值</a:t>
            </a:r>
            <a:endParaRPr lang="zh-CN" altLang="en-US" sz="36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717032"/>
            <a:ext cx="5395075" cy="267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10358"/>
            <a:ext cx="32670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127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10:41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8</a:t>
            </a:fld>
            <a:endParaRPr lang="en-US" altLang="zh-CN"/>
          </a:p>
        </p:txBody>
      </p:sp>
      <p:sp>
        <p:nvSpPr>
          <p:cNvPr id="681986" name="Rectangle 2"/>
          <p:cNvSpPr>
            <a:spLocks noGrp="1" noChangeArrowheads="1"/>
          </p:cNvSpPr>
          <p:nvPr>
            <p:ph type="title"/>
          </p:nvPr>
        </p:nvSpPr>
        <p:spPr>
          <a:xfrm>
            <a:off x="457200" y="-27384"/>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sp>
        <p:nvSpPr>
          <p:cNvPr id="37894" name="Text Box 8"/>
          <p:cNvSpPr txBox="1">
            <a:spLocks noChangeArrowheads="1"/>
          </p:cNvSpPr>
          <p:nvPr/>
        </p:nvSpPr>
        <p:spPr bwMode="auto">
          <a:xfrm>
            <a:off x="755576" y="908720"/>
            <a:ext cx="7467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a:solidFill>
                  <a:schemeClr val="tx1"/>
                </a:solidFill>
                <a:latin typeface="Times New Roman" pitchFamily="18" charset="0"/>
                <a:ea typeface="宋体" pitchFamily="2" charset="-122"/>
              </a:defRPr>
            </a:lvl1pPr>
            <a:lvl2pPr marL="742950" indent="-285750">
              <a:defRPr sz="2800">
                <a:solidFill>
                  <a:schemeClr val="tx1"/>
                </a:solidFill>
                <a:latin typeface="Times New Roman" pitchFamily="18" charset="0"/>
                <a:ea typeface="宋体" pitchFamily="2" charset="-122"/>
              </a:defRPr>
            </a:lvl2pPr>
            <a:lvl3pPr marL="1143000" indent="-228600">
              <a:defRPr sz="2800">
                <a:solidFill>
                  <a:schemeClr val="tx1"/>
                </a:solidFill>
                <a:latin typeface="Times New Roman" pitchFamily="18" charset="0"/>
                <a:ea typeface="宋体" pitchFamily="2" charset="-122"/>
              </a:defRPr>
            </a:lvl3pPr>
            <a:lvl4pPr marL="1600200" indent="-228600">
              <a:defRPr sz="2800">
                <a:solidFill>
                  <a:schemeClr val="tx1"/>
                </a:solidFill>
                <a:latin typeface="Times New Roman" pitchFamily="18" charset="0"/>
                <a:ea typeface="宋体" pitchFamily="2" charset="-122"/>
              </a:defRPr>
            </a:lvl4pPr>
            <a:lvl5pPr marL="2057400" indent="-228600">
              <a:defRPr sz="2800">
                <a:solidFill>
                  <a:schemeClr val="tx1"/>
                </a:solidFill>
                <a:latin typeface="Times New Roman" pitchFamily="18" charset="0"/>
                <a:ea typeface="宋体" pitchFamily="2" charset="-122"/>
              </a:defRPr>
            </a:lvl5pPr>
            <a:lvl6pPr marL="25146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6pPr>
            <a:lvl7pPr marL="29718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7pPr>
            <a:lvl8pPr marL="34290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8pPr>
            <a:lvl9pPr marL="3886200" indent="-228600" eaLnBrk="0" fontAlgn="base" hangingPunct="0">
              <a:lnSpc>
                <a:spcPct val="96000"/>
              </a:lnSpc>
              <a:spcBef>
                <a:spcPct val="0"/>
              </a:spcBef>
              <a:spcAft>
                <a:spcPct val="0"/>
              </a:spcAft>
              <a:defRPr sz="2800">
                <a:solidFill>
                  <a:schemeClr val="tx1"/>
                </a:solidFill>
                <a:latin typeface="Times New Roman" pitchFamily="18" charset="0"/>
                <a:ea typeface="宋体" pitchFamily="2" charset="-122"/>
              </a:defRPr>
            </a:lvl9pPr>
          </a:lstStyle>
          <a:p>
            <a:pPr marL="457200" indent="-457200" eaLnBrk="1" hangingPunct="1">
              <a:lnSpc>
                <a:spcPct val="100000"/>
              </a:lnSpc>
              <a:spcBef>
                <a:spcPct val="50000"/>
              </a:spcBef>
              <a:buClr>
                <a:schemeClr val="folHlink"/>
              </a:buClr>
              <a:buSzPct val="60000"/>
              <a:buFont typeface="Wingdings" panose="05000000000000000000" pitchFamily="2" charset="2"/>
              <a:buChar char="Ø"/>
            </a:pPr>
            <a:r>
              <a:rPr kumimoji="1" lang="zh-CN" altLang="en-US" b="1" dirty="0">
                <a:solidFill>
                  <a:srgbClr val="000000"/>
                </a:solidFill>
                <a:ea typeface="楷体_GB2312" pitchFamily="49" charset="-122"/>
              </a:rPr>
              <a:t>启动</a:t>
            </a:r>
            <a:endParaRPr kumimoji="1" lang="en-US" altLang="zh-CN" b="1" dirty="0" smtClean="0">
              <a:solidFill>
                <a:srgbClr val="000000"/>
              </a:solidFill>
              <a:ea typeface="楷体_GB2312" pitchFamily="49" charset="-122"/>
            </a:endParaRPr>
          </a:p>
        </p:txBody>
      </p:sp>
      <p:pic>
        <p:nvPicPr>
          <p:cNvPr id="8" name="图片 7"/>
          <p:cNvPicPr/>
          <p:nvPr/>
        </p:nvPicPr>
        <p:blipFill>
          <a:blip r:embed="rId3"/>
          <a:stretch>
            <a:fillRect/>
          </a:stretch>
        </p:blipFill>
        <p:spPr>
          <a:xfrm>
            <a:off x="274360" y="1556792"/>
            <a:ext cx="2539008" cy="3024336"/>
          </a:xfrm>
          <a:prstGeom prst="rect">
            <a:avLst/>
          </a:prstGeom>
        </p:spPr>
      </p:pic>
      <p:pic>
        <p:nvPicPr>
          <p:cNvPr id="6" name="图片 5"/>
          <p:cNvPicPr/>
          <p:nvPr/>
        </p:nvPicPr>
        <p:blipFill>
          <a:blip r:embed="rId4"/>
          <a:stretch>
            <a:fillRect/>
          </a:stretch>
        </p:blipFill>
        <p:spPr>
          <a:xfrm>
            <a:off x="2267744" y="1431940"/>
            <a:ext cx="6647656" cy="5121260"/>
          </a:xfrm>
          <a:prstGeom prst="rect">
            <a:avLst/>
          </a:prstGeom>
        </p:spPr>
      </p:pic>
    </p:spTree>
    <p:extLst>
      <p:ext uri="{BB962C8B-B14F-4D97-AF65-F5344CB8AC3E}">
        <p14:creationId xmlns:p14="http://schemas.microsoft.com/office/powerpoint/2010/main" val="27888167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55081CE6-7F27-414C-8186-D8C912538B4A}" type="datetime10">
              <a:rPr lang="zh-CN" altLang="en-US" smtClean="0"/>
              <a:t>10:41</a:t>
            </a:fld>
            <a:endParaRPr lang="en-US" altLang="zh-CN"/>
          </a:p>
        </p:txBody>
      </p:sp>
      <p:sp>
        <p:nvSpPr>
          <p:cNvPr id="7" name="灯片编号占位符 5"/>
          <p:cNvSpPr>
            <a:spLocks noGrp="1"/>
          </p:cNvSpPr>
          <p:nvPr>
            <p:ph type="sldNum" sz="quarter" idx="12"/>
          </p:nvPr>
        </p:nvSpPr>
        <p:spPr/>
        <p:txBody>
          <a:bodyPr/>
          <a:lstStyle/>
          <a:p>
            <a:pPr>
              <a:defRPr/>
            </a:pPr>
            <a:fld id="{65BC1A2C-C9F4-4AF3-9BEB-CF42080C990E}" type="slidenum">
              <a:rPr lang="zh-CN" altLang="en-US"/>
              <a:pPr>
                <a:defRPr/>
              </a:pPr>
              <a:t>9</a:t>
            </a:fld>
            <a:endParaRPr lang="en-US" altLang="zh-CN"/>
          </a:p>
        </p:txBody>
      </p:sp>
      <p:sp>
        <p:nvSpPr>
          <p:cNvPr id="681986" name="Rectangle 2"/>
          <p:cNvSpPr>
            <a:spLocks noGrp="1" noChangeArrowheads="1"/>
          </p:cNvSpPr>
          <p:nvPr>
            <p:ph type="title"/>
          </p:nvPr>
        </p:nvSpPr>
        <p:spPr>
          <a:xfrm>
            <a:off x="457200" y="-99392"/>
            <a:ext cx="8229600" cy="1143000"/>
          </a:xfrm>
        </p:spPr>
        <p:txBody>
          <a:bodyPr/>
          <a:lstStyle/>
          <a:p>
            <a:pPr eaLnBrk="1" hangingPunct="1">
              <a:defRPr/>
            </a:pPr>
            <a:r>
              <a:rPr lang="en-US" altLang="zh-CN" sz="3600" dirty="0" smtClean="0">
                <a:latin typeface="Times New Roman" pitchFamily="18" charset="0"/>
              </a:rPr>
              <a:t>Bloodshed Dev-C++</a:t>
            </a:r>
            <a:r>
              <a:rPr lang="zh-CN" altLang="en-US" sz="3600" dirty="0" smtClean="0">
                <a:latin typeface="Times New Roman" pitchFamily="18" charset="0"/>
              </a:rPr>
              <a:t>集成开发环境</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560" y="3076575"/>
            <a:ext cx="53721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a:spLocks noGrp="1"/>
          </p:cNvSpPr>
          <p:nvPr>
            <p:ph idx="1"/>
          </p:nvPr>
        </p:nvSpPr>
        <p:spPr>
          <a:xfrm>
            <a:off x="450924" y="908720"/>
            <a:ext cx="8291264" cy="1800200"/>
          </a:xfrm>
          <a:solidFill>
            <a:schemeClr val="tx2">
              <a:lumMod val="20000"/>
              <a:lumOff val="80000"/>
            </a:schemeClr>
          </a:solidFill>
        </p:spPr>
        <p:txBody>
          <a:bodyPr>
            <a:noAutofit/>
          </a:bodyPr>
          <a:lstStyle/>
          <a:p>
            <a:r>
              <a:rPr lang="zh-CN" altLang="en-US" sz="2400" dirty="0" smtClean="0">
                <a:solidFill>
                  <a:srgbClr val="FF0000"/>
                </a:solidFill>
              </a:rPr>
              <a:t>选择“文件”菜单</a:t>
            </a:r>
            <a:r>
              <a:rPr lang="en-US" altLang="zh-CN" sz="2400" dirty="0" smtClean="0">
                <a:solidFill>
                  <a:srgbClr val="FF0000"/>
                </a:solidFill>
              </a:rPr>
              <a:t>,</a:t>
            </a:r>
            <a:r>
              <a:rPr lang="zh-CN" altLang="en-US" sz="2400" dirty="0" smtClean="0">
                <a:solidFill>
                  <a:srgbClr val="FF0000"/>
                </a:solidFill>
              </a:rPr>
              <a:t>选择“源文件”</a:t>
            </a:r>
            <a:r>
              <a:rPr lang="en-US" altLang="zh-CN" sz="2400" dirty="0" smtClean="0">
                <a:solidFill>
                  <a:srgbClr val="FF0000"/>
                </a:solidFill>
              </a:rPr>
              <a:t>, </a:t>
            </a:r>
            <a:r>
              <a:rPr lang="zh-CN" altLang="en-US" sz="2400" dirty="0" smtClean="0">
                <a:solidFill>
                  <a:srgbClr val="FF0000"/>
                </a:solidFill>
              </a:rPr>
              <a:t>编辑程序。</a:t>
            </a:r>
            <a:endParaRPr lang="en-US" altLang="zh-CN" sz="2400" dirty="0" smtClean="0">
              <a:solidFill>
                <a:srgbClr val="FF0000"/>
              </a:solidFill>
            </a:endParaRPr>
          </a:p>
          <a:p>
            <a:r>
              <a:rPr lang="zh-CN" altLang="en-US" sz="2400" dirty="0" smtClean="0">
                <a:solidFill>
                  <a:srgbClr val="FF0000"/>
                </a:solidFill>
              </a:rPr>
              <a:t>保存时，保存为</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或</a:t>
            </a:r>
            <a:r>
              <a:rPr lang="en-US" altLang="zh-CN" sz="2400" dirty="0" smtClean="0">
                <a:solidFill>
                  <a:srgbClr val="FF0000"/>
                </a:solidFill>
              </a:rPr>
              <a:t>.c</a:t>
            </a:r>
            <a:r>
              <a:rPr lang="zh-CN" altLang="en-US" sz="2400" dirty="0" smtClean="0">
                <a:solidFill>
                  <a:srgbClr val="FF0000"/>
                </a:solidFill>
              </a:rPr>
              <a:t>文件。如果选择</a:t>
            </a:r>
            <a:r>
              <a:rPr lang="en-US" altLang="zh-CN" sz="2400" dirty="0" smtClean="0">
                <a:solidFill>
                  <a:srgbClr val="FF0000"/>
                </a:solidFill>
              </a:rPr>
              <a:t>.</a:t>
            </a:r>
            <a:r>
              <a:rPr lang="en-US" altLang="zh-CN" sz="2400" dirty="0" err="1" smtClean="0">
                <a:solidFill>
                  <a:srgbClr val="FF0000"/>
                </a:solidFill>
              </a:rPr>
              <a:t>cpp</a:t>
            </a:r>
            <a:r>
              <a:rPr lang="zh-CN" altLang="en-US" sz="2400" dirty="0" smtClean="0">
                <a:solidFill>
                  <a:srgbClr val="FF0000"/>
                </a:solidFill>
              </a:rPr>
              <a:t>文件，</a:t>
            </a:r>
            <a:r>
              <a:rPr lang="en-US" altLang="zh-CN" sz="2400" dirty="0" smtClean="0">
                <a:solidFill>
                  <a:srgbClr val="FF0000"/>
                </a:solidFill>
              </a:rPr>
              <a:t>main</a:t>
            </a:r>
            <a:r>
              <a:rPr lang="zh-CN" altLang="en-US" sz="2400" dirty="0" smtClean="0">
                <a:solidFill>
                  <a:srgbClr val="FF0000"/>
                </a:solidFill>
              </a:rPr>
              <a:t>函数必须是</a:t>
            </a:r>
            <a:r>
              <a:rPr lang="en-US" altLang="zh-CN" sz="2400" dirty="0" err="1" smtClean="0">
                <a:solidFill>
                  <a:srgbClr val="FF0000"/>
                </a:solidFill>
              </a:rPr>
              <a:t>int</a:t>
            </a:r>
            <a:r>
              <a:rPr lang="zh-CN" altLang="en-US" sz="2400" dirty="0" smtClean="0">
                <a:solidFill>
                  <a:srgbClr val="FF0000"/>
                </a:solidFill>
              </a:rPr>
              <a:t>类型。</a:t>
            </a:r>
            <a:endParaRPr lang="en-US" altLang="zh-CN" sz="2400" dirty="0" smtClean="0">
              <a:solidFill>
                <a:srgbClr val="FF0000"/>
              </a:solidFill>
            </a:endParaRPr>
          </a:p>
          <a:p>
            <a:r>
              <a:rPr lang="zh-CN" altLang="en-US" sz="2400" dirty="0" smtClean="0">
                <a:solidFill>
                  <a:srgbClr val="FF0000"/>
                </a:solidFill>
              </a:rPr>
              <a:t>选择“编译和运行”菜单，生成</a:t>
            </a:r>
            <a:r>
              <a:rPr lang="en-US" altLang="zh-CN" sz="2400" dirty="0" smtClean="0">
                <a:solidFill>
                  <a:srgbClr val="FF0000"/>
                </a:solidFill>
              </a:rPr>
              <a:t>.exe</a:t>
            </a:r>
            <a:r>
              <a:rPr lang="zh-CN" altLang="en-US" sz="2400" dirty="0" smtClean="0">
                <a:solidFill>
                  <a:srgbClr val="FF0000"/>
                </a:solidFill>
              </a:rPr>
              <a:t>文件，运行程序。</a:t>
            </a:r>
            <a:r>
              <a:rPr lang="en-US" altLang="zh-CN" sz="2400" dirty="0" smtClean="0">
                <a:solidFill>
                  <a:srgbClr val="FF0000"/>
                </a:solidFill>
              </a:rPr>
              <a:t>      </a:t>
            </a:r>
          </a:p>
        </p:txBody>
      </p:sp>
    </p:spTree>
    <p:extLst>
      <p:ext uri="{BB962C8B-B14F-4D97-AF65-F5344CB8AC3E}">
        <p14:creationId xmlns:p14="http://schemas.microsoft.com/office/powerpoint/2010/main" val="334126737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15583</Words>
  <Application>Microsoft Office PowerPoint</Application>
  <PresentationFormat>全屏显示(4:3)</PresentationFormat>
  <Paragraphs>4261</Paragraphs>
  <Slides>37</Slides>
  <Notes>22</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计算机导论与C语言程序设计 上机实践（12次）</vt:lpstr>
      <vt:lpstr>第1次上机练习</vt:lpstr>
      <vt:lpstr>10.1上机训练一（DOS操作系统）</vt:lpstr>
      <vt:lpstr>10.1上机训练一（DOS操作系统）</vt:lpstr>
      <vt:lpstr>第2次上机练习</vt:lpstr>
      <vt:lpstr>饼图，单元格式是货币或数值</vt:lpstr>
      <vt:lpstr>饼图，单元格式是货币或数值</vt:lpstr>
      <vt:lpstr>Bloodshed Dev-C++集成开发环境</vt:lpstr>
      <vt:lpstr>Bloodshed Dev-C++集成开发环境</vt:lpstr>
      <vt:lpstr>Bloodshed Dev-C++集成开发环境</vt:lpstr>
      <vt:lpstr>scanf()和printf()的用法，“原样输入，原样输出”</vt:lpstr>
      <vt:lpstr>C语言第1次上机练习ch2</vt:lpstr>
      <vt:lpstr>C语言第1次上机练习答案ch2（1）</vt:lpstr>
      <vt:lpstr>C语言第1次上机练习答案ch2（2）</vt:lpstr>
      <vt:lpstr>C语言第1次上机答案ch2（3）</vt:lpstr>
      <vt:lpstr>C语言第1次上机答案ch2（4）</vt:lpstr>
      <vt:lpstr>C语言第2次上机练习ch3</vt:lpstr>
      <vt:lpstr>C语言第2次上机练习答案ch3（1）</vt:lpstr>
      <vt:lpstr>C语言第2次上机练习答案ch3（2）</vt:lpstr>
      <vt:lpstr>C语言第2次上机练习答案ch3（3）</vt:lpstr>
      <vt:lpstr>C语言第2次上机练习答案ch3（4）</vt:lpstr>
      <vt:lpstr>C语言第2次上机练习答案ch3（5）</vt:lpstr>
      <vt:lpstr>PowerPoint 演示文稿</vt:lpstr>
      <vt:lpstr>C语言第3次上机练习ch4</vt:lpstr>
      <vt:lpstr>C语言第3次上机练习答案ch4(1)</vt:lpstr>
      <vt:lpstr>C语言第3次上机练习答案ch4(2)</vt:lpstr>
      <vt:lpstr>C语言第3次上机练习答案ch4(3)</vt:lpstr>
      <vt:lpstr>C语言第3次上机练习答案ch4(3)</vt:lpstr>
      <vt:lpstr>C语言第3次上机练习答案ch4(4)</vt:lpstr>
      <vt:lpstr>C语言第4次上机练习ch5</vt:lpstr>
      <vt:lpstr>C语言第4次上机练习答案ch5(1)</vt:lpstr>
      <vt:lpstr>C语言第4次上机练习答案ch5(2)</vt:lpstr>
      <vt:lpstr>C语言第4次上机练习答案ch5(3)</vt:lpstr>
      <vt:lpstr>PowerPoint 演示文稿</vt:lpstr>
      <vt:lpstr>C语言第4次上机练习答案ch5(4)</vt:lpstr>
      <vt:lpstr>C语言第4次上机练习答案ch5(5)</vt:lpstr>
      <vt:lpstr>C语言第5次上机练习ch6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计算机导论与C语言程序设计 上机实践</dc:title>
  <dc:creator>JiangTaoDuan</dc:creator>
  <cp:lastModifiedBy>Administrator</cp:lastModifiedBy>
  <cp:revision>148</cp:revision>
  <dcterms:created xsi:type="dcterms:W3CDTF">2016-09-28T13:02:27Z</dcterms:created>
  <dcterms:modified xsi:type="dcterms:W3CDTF">2016-11-21T03:23:02Z</dcterms:modified>
</cp:coreProperties>
</file>