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659" r:id="rId1"/>
  </p:sldMasterIdLst>
  <p:notesMasterIdLst>
    <p:notesMasterId r:id="rId51"/>
  </p:notesMasterIdLst>
  <p:handoutMasterIdLst>
    <p:handoutMasterId r:id="rId52"/>
  </p:handoutMasterIdLst>
  <p:sldIdLst>
    <p:sldId id="335" r:id="rId2"/>
    <p:sldId id="385" r:id="rId3"/>
    <p:sldId id="336" r:id="rId4"/>
    <p:sldId id="337" r:id="rId5"/>
    <p:sldId id="340" r:id="rId6"/>
    <p:sldId id="344" r:id="rId7"/>
    <p:sldId id="341" r:id="rId8"/>
    <p:sldId id="342" r:id="rId9"/>
    <p:sldId id="343" r:id="rId10"/>
    <p:sldId id="339" r:id="rId11"/>
    <p:sldId id="345" r:id="rId12"/>
    <p:sldId id="346" r:id="rId13"/>
    <p:sldId id="347" r:id="rId14"/>
    <p:sldId id="348" r:id="rId15"/>
    <p:sldId id="381" r:id="rId16"/>
    <p:sldId id="349" r:id="rId17"/>
    <p:sldId id="350" r:id="rId18"/>
    <p:sldId id="351" r:id="rId19"/>
    <p:sldId id="355" r:id="rId20"/>
    <p:sldId id="380" r:id="rId21"/>
    <p:sldId id="354" r:id="rId22"/>
    <p:sldId id="379" r:id="rId23"/>
    <p:sldId id="374" r:id="rId24"/>
    <p:sldId id="356" r:id="rId25"/>
    <p:sldId id="357" r:id="rId26"/>
    <p:sldId id="376" r:id="rId27"/>
    <p:sldId id="377" r:id="rId28"/>
    <p:sldId id="359" r:id="rId29"/>
    <p:sldId id="386" r:id="rId30"/>
    <p:sldId id="383" r:id="rId31"/>
    <p:sldId id="384" r:id="rId32"/>
    <p:sldId id="361" r:id="rId33"/>
    <p:sldId id="382" r:id="rId34"/>
    <p:sldId id="371" r:id="rId35"/>
    <p:sldId id="372" r:id="rId36"/>
    <p:sldId id="373" r:id="rId37"/>
    <p:sldId id="363" r:id="rId38"/>
    <p:sldId id="364" r:id="rId39"/>
    <p:sldId id="365" r:id="rId40"/>
    <p:sldId id="366" r:id="rId41"/>
    <p:sldId id="368" r:id="rId42"/>
    <p:sldId id="369" r:id="rId43"/>
    <p:sldId id="370" r:id="rId44"/>
    <p:sldId id="375" r:id="rId45"/>
    <p:sldId id="387" r:id="rId46"/>
    <p:sldId id="388" r:id="rId47"/>
    <p:sldId id="389" r:id="rId48"/>
    <p:sldId id="390" r:id="rId49"/>
    <p:sldId id="391"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33CC33"/>
    <a:srgbClr val="FFFFAF"/>
    <a:srgbClr val="FFFF99"/>
    <a:srgbClr val="ABFFFF"/>
    <a:srgbClr val="D27D00"/>
    <a:srgbClr val="9E5E00"/>
    <a:srgbClr val="FF9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94" autoAdjust="0"/>
    <p:restoredTop sz="94752" autoAdjust="0"/>
  </p:normalViewPr>
  <p:slideViewPr>
    <p:cSldViewPr>
      <p:cViewPr varScale="1">
        <p:scale>
          <a:sx n="67" d="100"/>
          <a:sy n="67" d="100"/>
        </p:scale>
        <p:origin x="-1620" y="-10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26220"/>
    </p:cViewPr>
  </p:sorterViewPr>
  <p:notesViewPr>
    <p:cSldViewPr>
      <p:cViewPr varScale="1">
        <p:scale>
          <a:sx n="51" d="100"/>
          <a:sy n="51" d="100"/>
        </p:scale>
        <p:origin x="-2741"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8672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8672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8672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04B1694-FB88-4A46-A45B-5B8795A39BBF}" type="slidenum">
              <a:rPr lang="en-US" altLang="zh-CN"/>
              <a:pPr>
                <a:defRPr/>
              </a:pPr>
              <a:t>‹#›</a:t>
            </a:fld>
            <a:endParaRPr lang="en-US" altLang="zh-CN"/>
          </a:p>
        </p:txBody>
      </p:sp>
    </p:spTree>
    <p:extLst>
      <p:ext uri="{BB962C8B-B14F-4D97-AF65-F5344CB8AC3E}">
        <p14:creationId xmlns:p14="http://schemas.microsoft.com/office/powerpoint/2010/main" val="2849320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1026"/>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86371" name="Rectangle 1027"/>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14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6373" name="Rectangle 1029"/>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6374" name="Rectangle 1030"/>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86375" name="Rectangle 1031"/>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D5CFE0F-8348-4557-AAD4-70EF289C2CF2}" type="slidenum">
              <a:rPr lang="en-US" altLang="zh-CN"/>
              <a:pPr>
                <a:defRPr/>
              </a:pPr>
              <a:t>‹#›</a:t>
            </a:fld>
            <a:endParaRPr lang="en-US" altLang="zh-CN"/>
          </a:p>
        </p:txBody>
      </p:sp>
    </p:spTree>
    <p:extLst>
      <p:ext uri="{BB962C8B-B14F-4D97-AF65-F5344CB8AC3E}">
        <p14:creationId xmlns:p14="http://schemas.microsoft.com/office/powerpoint/2010/main" val="860704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latin typeface="宋体" pitchFamily="2" charset="-122"/>
              </a:rPr>
              <a:t>有限状态机（</a:t>
            </a:r>
            <a:r>
              <a:rPr lang="en-US" altLang="zh-CN" b="1" dirty="0" smtClean="0">
                <a:latin typeface="宋体" pitchFamily="2" charset="-122"/>
              </a:rPr>
              <a:t>Finite State Machine</a:t>
            </a:r>
            <a:r>
              <a:rPr lang="zh-CN" altLang="en-US" b="1" dirty="0" smtClean="0">
                <a:latin typeface="宋体" pitchFamily="2" charset="-122"/>
              </a:rPr>
              <a:t>，简称</a:t>
            </a:r>
            <a:r>
              <a:rPr lang="en-US" altLang="zh-CN" b="1" dirty="0" smtClean="0">
                <a:latin typeface="宋体" pitchFamily="2" charset="-122"/>
              </a:rPr>
              <a:t>FSM</a:t>
            </a:r>
            <a:r>
              <a:rPr lang="zh-CN" altLang="en-US" b="1" dirty="0" smtClean="0">
                <a:latin typeface="宋体" pitchFamily="2" charset="-122"/>
              </a:rPr>
              <a:t>）</a:t>
            </a:r>
            <a:endParaRPr lang="zh-CN" altLang="en-US" dirty="0" smtClean="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37</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38</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39</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40</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47</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48</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D5CFE0F-8348-4557-AAD4-70EF289C2CF2}" type="slidenum">
              <a:rPr lang="en-US" altLang="zh-CN" smtClean="0"/>
              <a:pPr>
                <a:defRPr/>
              </a:pPr>
              <a:t>49</a:t>
            </a:fld>
            <a:endParaRPr lang="en-US" altLang="zh-CN"/>
          </a:p>
        </p:txBody>
      </p:sp>
    </p:spTree>
    <p:extLst>
      <p:ext uri="{BB962C8B-B14F-4D97-AF65-F5344CB8AC3E}">
        <p14:creationId xmlns:p14="http://schemas.microsoft.com/office/powerpoint/2010/main" val="1427708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9"/>
          <p:cNvGrpSpPr>
            <a:grpSpLocks/>
          </p:cNvGrpSpPr>
          <p:nvPr/>
        </p:nvGrpSpPr>
        <p:grpSpPr bwMode="auto">
          <a:xfrm>
            <a:off x="0" y="-1588"/>
            <a:ext cx="9144000" cy="473076"/>
            <a:chOff x="0" y="-1"/>
            <a:chExt cx="5760" cy="298"/>
          </a:xfrm>
        </p:grpSpPr>
        <p:pic>
          <p:nvPicPr>
            <p:cNvPr id="5" name="Picture 10" descr="截图00"/>
            <p:cNvPicPr>
              <a:picLocks noChangeAspect="1" noChangeArrowheads="1"/>
            </p:cNvPicPr>
            <p:nvPr/>
          </p:nvPicPr>
          <p:blipFill>
            <a:blip r:embed="rId2" cstate="print"/>
            <a:srcRect/>
            <a:stretch>
              <a:fillRect/>
            </a:stretch>
          </p:blipFill>
          <p:spPr bwMode="auto">
            <a:xfrm>
              <a:off x="0" y="0"/>
              <a:ext cx="3054" cy="297"/>
            </a:xfrm>
            <a:prstGeom prst="rect">
              <a:avLst/>
            </a:prstGeom>
            <a:noFill/>
            <a:ln w="9525">
              <a:noFill/>
              <a:miter lim="800000"/>
              <a:headEnd/>
              <a:tailEnd/>
            </a:ln>
          </p:spPr>
        </p:pic>
        <p:pic>
          <p:nvPicPr>
            <p:cNvPr id="6" name="Picture 11" descr="截图00"/>
            <p:cNvPicPr>
              <a:picLocks noChangeAspect="1" noChangeArrowheads="1"/>
            </p:cNvPicPr>
            <p:nvPr/>
          </p:nvPicPr>
          <p:blipFill>
            <a:blip r:embed="rId2" cstate="print"/>
            <a:srcRect l="35396"/>
            <a:stretch>
              <a:fillRect/>
            </a:stretch>
          </p:blipFill>
          <p:spPr bwMode="auto">
            <a:xfrm>
              <a:off x="3016" y="0"/>
              <a:ext cx="1973" cy="297"/>
            </a:xfrm>
            <a:prstGeom prst="rect">
              <a:avLst/>
            </a:prstGeom>
            <a:noFill/>
            <a:ln w="9525">
              <a:noFill/>
              <a:miter lim="800000"/>
              <a:headEnd/>
              <a:tailEnd/>
            </a:ln>
          </p:spPr>
        </p:pic>
        <p:pic>
          <p:nvPicPr>
            <p:cNvPr id="7" name="Picture 12" descr="截图00"/>
            <p:cNvPicPr>
              <a:picLocks noChangeAspect="1" noChangeArrowheads="1"/>
            </p:cNvPicPr>
            <p:nvPr/>
          </p:nvPicPr>
          <p:blipFill>
            <a:blip r:embed="rId2" cstate="print"/>
            <a:srcRect l="74034"/>
            <a:stretch>
              <a:fillRect/>
            </a:stretch>
          </p:blipFill>
          <p:spPr bwMode="auto">
            <a:xfrm>
              <a:off x="4967" y="-1"/>
              <a:ext cx="793" cy="297"/>
            </a:xfrm>
            <a:prstGeom prst="rect">
              <a:avLst/>
            </a:prstGeom>
            <a:noFill/>
            <a:ln w="9525">
              <a:noFill/>
              <a:miter lim="800000"/>
              <a:headEnd/>
              <a:tailEnd/>
            </a:ln>
          </p:spPr>
        </p:pic>
      </p:grpSp>
      <p:grpSp>
        <p:nvGrpSpPr>
          <p:cNvPr id="8" name="Group 18"/>
          <p:cNvGrpSpPr>
            <a:grpSpLocks/>
          </p:cNvGrpSpPr>
          <p:nvPr/>
        </p:nvGrpSpPr>
        <p:grpSpPr bwMode="auto">
          <a:xfrm>
            <a:off x="-20638" y="6516688"/>
            <a:ext cx="9144001" cy="368300"/>
            <a:chOff x="0" y="4105"/>
            <a:chExt cx="5760" cy="232"/>
          </a:xfrm>
        </p:grpSpPr>
        <p:pic>
          <p:nvPicPr>
            <p:cNvPr id="9" name="Picture 19" descr="截图01"/>
            <p:cNvPicPr>
              <a:picLocks noChangeAspect="1" noChangeArrowheads="1"/>
            </p:cNvPicPr>
            <p:nvPr/>
          </p:nvPicPr>
          <p:blipFill>
            <a:blip r:embed="rId3" cstate="print"/>
            <a:srcRect r="50293"/>
            <a:stretch>
              <a:fillRect/>
            </a:stretch>
          </p:blipFill>
          <p:spPr bwMode="auto">
            <a:xfrm>
              <a:off x="0" y="4105"/>
              <a:ext cx="1928" cy="232"/>
            </a:xfrm>
            <a:prstGeom prst="rect">
              <a:avLst/>
            </a:prstGeom>
            <a:noFill/>
            <a:ln w="9525">
              <a:noFill/>
              <a:miter lim="800000"/>
              <a:headEnd/>
              <a:tailEnd/>
            </a:ln>
          </p:spPr>
        </p:pic>
        <p:pic>
          <p:nvPicPr>
            <p:cNvPr id="10" name="Picture 20" descr="截图01"/>
            <p:cNvPicPr>
              <a:picLocks noChangeAspect="1" noChangeArrowheads="1"/>
            </p:cNvPicPr>
            <p:nvPr/>
          </p:nvPicPr>
          <p:blipFill>
            <a:blip r:embed="rId3" cstate="print"/>
            <a:srcRect/>
            <a:stretch>
              <a:fillRect/>
            </a:stretch>
          </p:blipFill>
          <p:spPr bwMode="auto">
            <a:xfrm>
              <a:off x="1882" y="4105"/>
              <a:ext cx="3878" cy="232"/>
            </a:xfrm>
            <a:prstGeom prst="rect">
              <a:avLst/>
            </a:prstGeom>
            <a:noFill/>
            <a:ln w="9525">
              <a:noFill/>
              <a:miter lim="800000"/>
              <a:headEnd/>
              <a:tailEnd/>
            </a:ln>
          </p:spPr>
        </p:pic>
      </p:grpSp>
      <p:sp>
        <p:nvSpPr>
          <p:cNvPr id="11" name="Text Box 21"/>
          <p:cNvSpPr txBox="1">
            <a:spLocks noChangeArrowheads="1"/>
          </p:cNvSpPr>
          <p:nvPr/>
        </p:nvSpPr>
        <p:spPr bwMode="auto">
          <a:xfrm>
            <a:off x="5715008" y="6510338"/>
            <a:ext cx="3408355" cy="276999"/>
          </a:xfrm>
          <a:prstGeom prst="rect">
            <a:avLst/>
          </a:prstGeom>
          <a:noFill/>
          <a:ln w="9525">
            <a:noFill/>
            <a:miter lim="800000"/>
            <a:headEnd/>
            <a:tailEnd/>
          </a:ln>
          <a:effectLst/>
        </p:spPr>
        <p:txBody>
          <a:bodyPr wrap="square">
            <a:spAutoFit/>
          </a:bodyPr>
          <a:lstStyle/>
          <a:p>
            <a:pPr algn="r">
              <a:spcBef>
                <a:spcPct val="50000"/>
              </a:spcBef>
              <a:defRPr/>
            </a:pPr>
            <a:r>
              <a:rPr lang="zh-CN" altLang="en-US" sz="1200" b="1" dirty="0" smtClean="0">
                <a:solidFill>
                  <a:schemeClr val="bg1"/>
                </a:solidFill>
                <a:latin typeface="黑体" pitchFamily="49" charset="-122"/>
                <a:ea typeface="黑体" pitchFamily="49" charset="-122"/>
              </a:rPr>
              <a:t>厚德 </a:t>
            </a:r>
            <a:r>
              <a:rPr lang="en-US" altLang="zh-CN" sz="1200" b="1" dirty="0" smtClean="0">
                <a:solidFill>
                  <a:schemeClr val="bg1"/>
                </a:solidFill>
                <a:latin typeface="黑体" pitchFamily="49" charset="-122"/>
                <a:ea typeface="黑体" pitchFamily="49" charset="-122"/>
              </a:rPr>
              <a:t>·</a:t>
            </a:r>
            <a:r>
              <a:rPr lang="zh-CN" altLang="en-US" sz="1200" b="1" dirty="0" smtClean="0">
                <a:solidFill>
                  <a:schemeClr val="bg1"/>
                </a:solidFill>
                <a:latin typeface="黑体" pitchFamily="49" charset="-122"/>
                <a:ea typeface="黑体" pitchFamily="49" charset="-122"/>
              </a:rPr>
              <a:t> 求真 </a:t>
            </a:r>
            <a:r>
              <a:rPr lang="en-US" altLang="zh-CN" sz="1200" b="1" dirty="0" smtClean="0">
                <a:solidFill>
                  <a:schemeClr val="bg1"/>
                </a:solidFill>
                <a:latin typeface="黑体" pitchFamily="49" charset="-122"/>
                <a:ea typeface="黑体" pitchFamily="49" charset="-122"/>
              </a:rPr>
              <a:t>· </a:t>
            </a:r>
            <a:r>
              <a:rPr lang="zh-CN" altLang="en-US" sz="1200" b="1" dirty="0" smtClean="0">
                <a:solidFill>
                  <a:schemeClr val="bg1"/>
                </a:solidFill>
                <a:latin typeface="黑体" pitchFamily="49" charset="-122"/>
                <a:ea typeface="黑体" pitchFamily="49" charset="-122"/>
              </a:rPr>
              <a:t>砺学 </a:t>
            </a:r>
            <a:r>
              <a:rPr lang="en-US" altLang="zh-CN" sz="1200" b="1" dirty="0" smtClean="0">
                <a:solidFill>
                  <a:schemeClr val="bg1"/>
                </a:solidFill>
                <a:latin typeface="黑体" pitchFamily="49" charset="-122"/>
                <a:ea typeface="黑体" pitchFamily="49" charset="-122"/>
              </a:rPr>
              <a:t>·</a:t>
            </a:r>
            <a:r>
              <a:rPr lang="zh-CN" altLang="en-US" sz="1200" b="1" dirty="0" smtClean="0">
                <a:solidFill>
                  <a:schemeClr val="bg1"/>
                </a:solidFill>
                <a:latin typeface="黑体" pitchFamily="49" charset="-122"/>
                <a:ea typeface="黑体" pitchFamily="49" charset="-122"/>
              </a:rPr>
              <a:t> 笃行</a:t>
            </a:r>
            <a:endParaRPr lang="zh-CN" altLang="en-US" sz="1200" b="1" dirty="0">
              <a:solidFill>
                <a:schemeClr val="bg1"/>
              </a:solidFill>
              <a:latin typeface="黑体" pitchFamily="49" charset="-122"/>
              <a:ea typeface="黑体" pitchFamily="49" charset="-122"/>
            </a:endParaRPr>
          </a:p>
        </p:txBody>
      </p:sp>
      <p:sp>
        <p:nvSpPr>
          <p:cNvPr id="17410" name="Rectangle 2"/>
          <p:cNvSpPr>
            <a:spLocks noGrp="1" noRot="1" noChangeArrowheads="1"/>
          </p:cNvSpPr>
          <p:nvPr>
            <p:ph type="ctrTitle"/>
          </p:nvPr>
        </p:nvSpPr>
        <p:spPr>
          <a:xfrm>
            <a:off x="1181100" y="1231900"/>
            <a:ext cx="7278688" cy="1981200"/>
          </a:xfrm>
        </p:spPr>
        <p:txBody>
          <a:bodyPr/>
          <a:lstStyle>
            <a:lvl1pPr>
              <a:defRPr>
                <a:solidFill>
                  <a:srgbClr val="000000"/>
                </a:solidFill>
              </a:defRPr>
            </a:lvl1pPr>
          </a:lstStyle>
          <a:p>
            <a:pPr lvl="0"/>
            <a:r>
              <a:rPr lang="zh-CN" altLang="en-US" noProof="0" smtClean="0"/>
              <a:t>单击此处编辑母版标题样式</a:t>
            </a:r>
            <a:endParaRPr lang="en-US" altLang="en-US" noProof="0" smtClean="0"/>
          </a:p>
        </p:txBody>
      </p:sp>
      <p:sp>
        <p:nvSpPr>
          <p:cNvPr id="17411" name="Rectangle 3"/>
          <p:cNvSpPr>
            <a:spLocks noGrp="1" noRot="1" noChangeArrowheads="1"/>
          </p:cNvSpPr>
          <p:nvPr>
            <p:ph type="subTitle" idx="1"/>
          </p:nvPr>
        </p:nvSpPr>
        <p:spPr>
          <a:xfrm>
            <a:off x="1331913" y="3481388"/>
            <a:ext cx="6842125" cy="1676400"/>
          </a:xfrm>
        </p:spPr>
        <p:txBody>
          <a:bodyPr/>
          <a:lstStyle>
            <a:lvl1pPr marL="0" indent="0" algn="ctr">
              <a:buClr>
                <a:schemeClr val="accent2"/>
              </a:buClr>
              <a:buFont typeface="Wingdings" pitchFamily="2" charset="2"/>
              <a:buChar char="Ø"/>
              <a:defRPr>
                <a:solidFill>
                  <a:srgbClr val="000000"/>
                </a:solidFill>
              </a:defRPr>
            </a:lvl1pPr>
          </a:lstStyle>
          <a:p>
            <a:pPr lvl="0"/>
            <a:r>
              <a:rPr lang="zh-CN" altLang="en-US" noProof="0" smtClean="0"/>
              <a:t>单击此处编辑母版副标题样式</a:t>
            </a: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1493838"/>
            <a:ext cx="2159000" cy="50387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23850" y="1493838"/>
            <a:ext cx="6329363" cy="503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Content Placeholder 1"/>
          <p:cNvSpPr>
            <a:spLocks noGrp="1"/>
          </p:cNvSpPr>
          <p:nvPr>
            <p:ph/>
          </p:nvPr>
        </p:nvSpPr>
        <p:spPr>
          <a:xfrm>
            <a:off x="323850" y="1493838"/>
            <a:ext cx="8640763" cy="503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zh-CN" altLang="en-US" smtClean="0"/>
              <a:t>单击此处编辑母版标题样式</a:t>
            </a:r>
            <a:endParaRPr lang="en-US"/>
          </a:p>
        </p:txBody>
      </p:sp>
      <p:sp>
        <p:nvSpPr>
          <p:cNvPr id="3" name="Content Placeholder 2"/>
          <p:cNvSpPr>
            <a:spLocks noGrp="1"/>
          </p:cNvSpPr>
          <p:nvPr>
            <p:ph sz="half" idx="1"/>
          </p:nvPr>
        </p:nvSpPr>
        <p:spPr>
          <a:xfrm>
            <a:off x="323850" y="2636838"/>
            <a:ext cx="4194175"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70425" y="2636838"/>
            <a:ext cx="4194175"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52425" y="765175"/>
            <a:ext cx="8612188" cy="998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aaaaaa</a:t>
            </a:r>
          </a:p>
        </p:txBody>
      </p:sp>
      <p:sp>
        <p:nvSpPr>
          <p:cNvPr id="1027" name="Rectangle 3"/>
          <p:cNvSpPr>
            <a:spLocks noGrp="1" noRot="1" noChangeArrowheads="1"/>
          </p:cNvSpPr>
          <p:nvPr>
            <p:ph type="body" idx="1"/>
          </p:nvPr>
        </p:nvSpPr>
        <p:spPr bwMode="auto">
          <a:xfrm>
            <a:off x="323850" y="1989138"/>
            <a:ext cx="8540750" cy="417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a</a:t>
            </a:r>
          </a:p>
          <a:p>
            <a:pPr lvl="1"/>
            <a:r>
              <a:rPr lang="en-US" altLang="zh-CN" smtClean="0"/>
              <a:t>a</a:t>
            </a:r>
          </a:p>
        </p:txBody>
      </p:sp>
      <p:grpSp>
        <p:nvGrpSpPr>
          <p:cNvPr id="1028" name="Group 9"/>
          <p:cNvGrpSpPr>
            <a:grpSpLocks/>
          </p:cNvGrpSpPr>
          <p:nvPr/>
        </p:nvGrpSpPr>
        <p:grpSpPr bwMode="auto">
          <a:xfrm>
            <a:off x="0" y="-1588"/>
            <a:ext cx="9144000" cy="473076"/>
            <a:chOff x="0" y="-1"/>
            <a:chExt cx="5760" cy="298"/>
          </a:xfrm>
        </p:grpSpPr>
        <p:pic>
          <p:nvPicPr>
            <p:cNvPr id="1033" name="Picture 10" descr="截图00"/>
            <p:cNvPicPr>
              <a:picLocks noChangeAspect="1" noChangeArrowheads="1"/>
            </p:cNvPicPr>
            <p:nvPr/>
          </p:nvPicPr>
          <p:blipFill>
            <a:blip r:embed="rId14" cstate="print"/>
            <a:srcRect/>
            <a:stretch>
              <a:fillRect/>
            </a:stretch>
          </p:blipFill>
          <p:spPr bwMode="auto">
            <a:xfrm>
              <a:off x="0" y="0"/>
              <a:ext cx="3054" cy="297"/>
            </a:xfrm>
            <a:prstGeom prst="rect">
              <a:avLst/>
            </a:prstGeom>
            <a:noFill/>
            <a:ln w="9525">
              <a:noFill/>
              <a:miter lim="800000"/>
              <a:headEnd/>
              <a:tailEnd/>
            </a:ln>
          </p:spPr>
        </p:pic>
        <p:pic>
          <p:nvPicPr>
            <p:cNvPr id="1034" name="Picture 11" descr="截图00"/>
            <p:cNvPicPr>
              <a:picLocks noChangeAspect="1" noChangeArrowheads="1"/>
            </p:cNvPicPr>
            <p:nvPr/>
          </p:nvPicPr>
          <p:blipFill>
            <a:blip r:embed="rId14" cstate="print"/>
            <a:srcRect l="35396"/>
            <a:stretch>
              <a:fillRect/>
            </a:stretch>
          </p:blipFill>
          <p:spPr bwMode="auto">
            <a:xfrm>
              <a:off x="3016" y="0"/>
              <a:ext cx="1973" cy="297"/>
            </a:xfrm>
            <a:prstGeom prst="rect">
              <a:avLst/>
            </a:prstGeom>
            <a:noFill/>
            <a:ln w="9525">
              <a:noFill/>
              <a:miter lim="800000"/>
              <a:headEnd/>
              <a:tailEnd/>
            </a:ln>
          </p:spPr>
        </p:pic>
        <p:pic>
          <p:nvPicPr>
            <p:cNvPr id="1035" name="Picture 12" descr="截图00"/>
            <p:cNvPicPr>
              <a:picLocks noChangeAspect="1" noChangeArrowheads="1"/>
            </p:cNvPicPr>
            <p:nvPr/>
          </p:nvPicPr>
          <p:blipFill>
            <a:blip r:embed="rId14" cstate="print"/>
            <a:srcRect l="74034"/>
            <a:stretch>
              <a:fillRect/>
            </a:stretch>
          </p:blipFill>
          <p:spPr bwMode="auto">
            <a:xfrm>
              <a:off x="4967" y="-1"/>
              <a:ext cx="793" cy="297"/>
            </a:xfrm>
            <a:prstGeom prst="rect">
              <a:avLst/>
            </a:prstGeom>
            <a:noFill/>
            <a:ln w="9525">
              <a:noFill/>
              <a:miter lim="800000"/>
              <a:headEnd/>
              <a:tailEnd/>
            </a:ln>
          </p:spPr>
        </p:pic>
      </p:grpSp>
      <p:grpSp>
        <p:nvGrpSpPr>
          <p:cNvPr id="1029" name="Group 13"/>
          <p:cNvGrpSpPr>
            <a:grpSpLocks/>
          </p:cNvGrpSpPr>
          <p:nvPr/>
        </p:nvGrpSpPr>
        <p:grpSpPr bwMode="auto">
          <a:xfrm>
            <a:off x="-20638" y="6516688"/>
            <a:ext cx="9144001" cy="368300"/>
            <a:chOff x="0" y="4105"/>
            <a:chExt cx="5760" cy="232"/>
          </a:xfrm>
        </p:grpSpPr>
        <p:pic>
          <p:nvPicPr>
            <p:cNvPr id="1031" name="Picture 14" descr="截图01"/>
            <p:cNvPicPr>
              <a:picLocks noChangeAspect="1" noChangeArrowheads="1"/>
            </p:cNvPicPr>
            <p:nvPr/>
          </p:nvPicPr>
          <p:blipFill>
            <a:blip r:embed="rId15" cstate="print"/>
            <a:srcRect r="50293"/>
            <a:stretch>
              <a:fillRect/>
            </a:stretch>
          </p:blipFill>
          <p:spPr bwMode="auto">
            <a:xfrm>
              <a:off x="0" y="4105"/>
              <a:ext cx="1928" cy="232"/>
            </a:xfrm>
            <a:prstGeom prst="rect">
              <a:avLst/>
            </a:prstGeom>
            <a:noFill/>
            <a:ln w="9525">
              <a:noFill/>
              <a:miter lim="800000"/>
              <a:headEnd/>
              <a:tailEnd/>
            </a:ln>
          </p:spPr>
        </p:pic>
        <p:pic>
          <p:nvPicPr>
            <p:cNvPr id="1032" name="Picture 15" descr="截图01"/>
            <p:cNvPicPr>
              <a:picLocks noChangeAspect="1" noChangeArrowheads="1"/>
            </p:cNvPicPr>
            <p:nvPr/>
          </p:nvPicPr>
          <p:blipFill>
            <a:blip r:embed="rId15" cstate="print"/>
            <a:srcRect/>
            <a:stretch>
              <a:fillRect/>
            </a:stretch>
          </p:blipFill>
          <p:spPr bwMode="auto">
            <a:xfrm>
              <a:off x="1882" y="4105"/>
              <a:ext cx="3878" cy="232"/>
            </a:xfrm>
            <a:prstGeom prst="rect">
              <a:avLst/>
            </a:prstGeom>
            <a:noFill/>
            <a:ln w="9525">
              <a:noFill/>
              <a:miter lim="800000"/>
              <a:headEnd/>
              <a:tailEnd/>
            </a:ln>
          </p:spPr>
        </p:pic>
      </p:grpSp>
      <p:sp>
        <p:nvSpPr>
          <p:cNvPr id="12" name="Text Box 21"/>
          <p:cNvSpPr txBox="1">
            <a:spLocks noChangeArrowheads="1"/>
          </p:cNvSpPr>
          <p:nvPr/>
        </p:nvSpPr>
        <p:spPr bwMode="auto">
          <a:xfrm>
            <a:off x="5715008" y="6510338"/>
            <a:ext cx="3408355" cy="276999"/>
          </a:xfrm>
          <a:prstGeom prst="rect">
            <a:avLst/>
          </a:prstGeom>
          <a:noFill/>
          <a:ln w="9525">
            <a:noFill/>
            <a:miter lim="800000"/>
            <a:headEnd/>
            <a:tailEnd/>
          </a:ln>
          <a:effectLst/>
        </p:spPr>
        <p:txBody>
          <a:bodyPr wrap="square">
            <a:spAutoFit/>
          </a:bodyPr>
          <a:lstStyle/>
          <a:p>
            <a:pPr algn="r">
              <a:spcBef>
                <a:spcPct val="50000"/>
              </a:spcBef>
              <a:defRPr/>
            </a:pPr>
            <a:r>
              <a:rPr lang="zh-CN" altLang="en-US" sz="1200" b="0" dirty="0" smtClean="0">
                <a:solidFill>
                  <a:schemeClr val="bg1"/>
                </a:solidFill>
                <a:latin typeface="黑体" pitchFamily="49" charset="-122"/>
                <a:ea typeface="黑体" pitchFamily="49" charset="-122"/>
              </a:rPr>
              <a:t>厚德 </a:t>
            </a:r>
            <a:r>
              <a:rPr lang="en-US" altLang="zh-CN" sz="1200" b="0" dirty="0" smtClean="0">
                <a:solidFill>
                  <a:schemeClr val="bg1"/>
                </a:solidFill>
                <a:latin typeface="黑体" pitchFamily="49" charset="-122"/>
                <a:ea typeface="黑体" pitchFamily="49" charset="-122"/>
              </a:rPr>
              <a:t>·</a:t>
            </a:r>
            <a:r>
              <a:rPr lang="zh-CN" altLang="en-US" sz="1200" b="0" dirty="0" smtClean="0">
                <a:solidFill>
                  <a:schemeClr val="bg1"/>
                </a:solidFill>
                <a:latin typeface="黑体" pitchFamily="49" charset="-122"/>
                <a:ea typeface="黑体" pitchFamily="49" charset="-122"/>
              </a:rPr>
              <a:t> 求真 </a:t>
            </a:r>
            <a:r>
              <a:rPr lang="en-US" altLang="zh-CN" sz="1200" b="0" dirty="0" smtClean="0">
                <a:solidFill>
                  <a:schemeClr val="bg1"/>
                </a:solidFill>
                <a:latin typeface="黑体" pitchFamily="49" charset="-122"/>
                <a:ea typeface="黑体" pitchFamily="49" charset="-122"/>
              </a:rPr>
              <a:t>· </a:t>
            </a:r>
            <a:r>
              <a:rPr lang="zh-CN" altLang="en-US" sz="1200" b="0" dirty="0" smtClean="0">
                <a:solidFill>
                  <a:schemeClr val="bg1"/>
                </a:solidFill>
                <a:latin typeface="黑体" pitchFamily="49" charset="-122"/>
                <a:ea typeface="黑体" pitchFamily="49" charset="-122"/>
              </a:rPr>
              <a:t>砺学 </a:t>
            </a:r>
            <a:r>
              <a:rPr lang="en-US" altLang="zh-CN" sz="1200" b="0" dirty="0" smtClean="0">
                <a:solidFill>
                  <a:schemeClr val="bg1"/>
                </a:solidFill>
                <a:latin typeface="黑体" pitchFamily="49" charset="-122"/>
                <a:ea typeface="黑体" pitchFamily="49" charset="-122"/>
              </a:rPr>
              <a:t>·</a:t>
            </a:r>
            <a:r>
              <a:rPr lang="zh-CN" altLang="en-US" sz="1200" b="0" dirty="0" smtClean="0">
                <a:solidFill>
                  <a:schemeClr val="bg1"/>
                </a:solidFill>
                <a:latin typeface="黑体" pitchFamily="49" charset="-122"/>
                <a:ea typeface="黑体" pitchFamily="49" charset="-122"/>
              </a:rPr>
              <a:t> 笃行</a:t>
            </a:r>
            <a:endParaRPr lang="zh-CN" altLang="en-US" sz="1200" b="0" dirty="0">
              <a:solidFill>
                <a:schemeClr val="bg1"/>
              </a:solidFill>
              <a:latin typeface="黑体" pitchFamily="49" charset="-122"/>
              <a:ea typeface="黑体" pitchFamily="49" charset="-122"/>
            </a:endParaRPr>
          </a:p>
        </p:txBody>
      </p:sp>
    </p:spTree>
  </p:cSld>
  <p:clrMap bg1="lt1" tx1="dk1" bg2="lt2" tx2="dk2" accent1="accent1" accent2="accent2" accent3="accent3" accent4="accent4" accent5="accent5" accent6="accent6" hlink="hlink" folHlink="folHlink"/>
  <p:sldLayoutIdLst>
    <p:sldLayoutId id="2147483762"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ransition>
    <p:random/>
  </p:transition>
  <p:timing>
    <p:tnLst>
      <p:par>
        <p:cTn id="1" dur="indefinite" restart="never" nodeType="tmRoot"/>
      </p:par>
    </p:tnLst>
  </p:timing>
  <p:hf hdr="0" ftr="0" dt="0"/>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charset="0"/>
          <a:ea typeface="华文中宋" pitchFamily="2" charset="-122"/>
        </a:defRPr>
      </a:lvl2pPr>
      <a:lvl3pPr algn="ctr" rtl="0" eaLnBrk="1" fontAlgn="base" hangingPunct="1">
        <a:spcBef>
          <a:spcPct val="0"/>
        </a:spcBef>
        <a:spcAft>
          <a:spcPct val="0"/>
        </a:spcAft>
        <a:defRPr sz="4000">
          <a:solidFill>
            <a:schemeClr val="tx2"/>
          </a:solidFill>
          <a:latin typeface="Arial" charset="0"/>
          <a:ea typeface="华文中宋" pitchFamily="2" charset="-122"/>
        </a:defRPr>
      </a:lvl3pPr>
      <a:lvl4pPr algn="ctr" rtl="0" eaLnBrk="1" fontAlgn="base" hangingPunct="1">
        <a:spcBef>
          <a:spcPct val="0"/>
        </a:spcBef>
        <a:spcAft>
          <a:spcPct val="0"/>
        </a:spcAft>
        <a:defRPr sz="4000">
          <a:solidFill>
            <a:schemeClr val="tx2"/>
          </a:solidFill>
          <a:latin typeface="Arial" charset="0"/>
          <a:ea typeface="华文中宋" pitchFamily="2" charset="-122"/>
        </a:defRPr>
      </a:lvl4pPr>
      <a:lvl5pPr algn="ctr" rtl="0" eaLnBrk="1" fontAlgn="base" hangingPunct="1">
        <a:spcBef>
          <a:spcPct val="0"/>
        </a:spcBef>
        <a:spcAft>
          <a:spcPct val="0"/>
        </a:spcAft>
        <a:defRPr sz="4000">
          <a:solidFill>
            <a:schemeClr val="tx2"/>
          </a:solidFill>
          <a:latin typeface="Arial" charset="0"/>
          <a:ea typeface="华文中宋" pitchFamily="2" charset="-122"/>
        </a:defRPr>
      </a:lvl5pPr>
      <a:lvl6pPr marL="457200" algn="ctr" rtl="0" eaLnBrk="1" fontAlgn="base" hangingPunct="1">
        <a:spcBef>
          <a:spcPct val="0"/>
        </a:spcBef>
        <a:spcAft>
          <a:spcPct val="0"/>
        </a:spcAft>
        <a:defRPr sz="4000">
          <a:solidFill>
            <a:schemeClr val="tx2"/>
          </a:solidFill>
          <a:latin typeface="Arial" charset="0"/>
          <a:ea typeface="华文中宋" pitchFamily="2" charset="-122"/>
        </a:defRPr>
      </a:lvl6pPr>
      <a:lvl7pPr marL="914400" algn="ctr" rtl="0" eaLnBrk="1" fontAlgn="base" hangingPunct="1">
        <a:spcBef>
          <a:spcPct val="0"/>
        </a:spcBef>
        <a:spcAft>
          <a:spcPct val="0"/>
        </a:spcAft>
        <a:defRPr sz="4000">
          <a:solidFill>
            <a:schemeClr val="tx2"/>
          </a:solidFill>
          <a:latin typeface="Arial" charset="0"/>
          <a:ea typeface="华文中宋" pitchFamily="2" charset="-122"/>
        </a:defRPr>
      </a:lvl7pPr>
      <a:lvl8pPr marL="1371600" algn="ctr" rtl="0" eaLnBrk="1" fontAlgn="base" hangingPunct="1">
        <a:spcBef>
          <a:spcPct val="0"/>
        </a:spcBef>
        <a:spcAft>
          <a:spcPct val="0"/>
        </a:spcAft>
        <a:defRPr sz="4000">
          <a:solidFill>
            <a:schemeClr val="tx2"/>
          </a:solidFill>
          <a:latin typeface="Arial" charset="0"/>
          <a:ea typeface="华文中宋" pitchFamily="2" charset="-122"/>
        </a:defRPr>
      </a:lvl8pPr>
      <a:lvl9pPr marL="1828800" algn="ctr" rtl="0" eaLnBrk="1" fontAlgn="base" hangingPunct="1">
        <a:spcBef>
          <a:spcPct val="0"/>
        </a:spcBef>
        <a:spcAft>
          <a:spcPct val="0"/>
        </a:spcAft>
        <a:defRPr sz="4000">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chemeClr val="tx1"/>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s://msdn.microsoft.com/zh-cn/library/sc65sadd(v=vs.120).aspx" TargetMode="External"/><Relationship Id="rId13" Type="http://schemas.openxmlformats.org/officeDocument/2006/relationships/hyperlink" Target="https://msdn.microsoft.com/zh-cn/library/scesz732(v=vs.120).aspx" TargetMode="External"/><Relationship Id="rId3" Type="http://schemas.openxmlformats.org/officeDocument/2006/relationships/hyperlink" Target="https://msdn.microsoft.com/zh-cn/library/dn457348(v=vs.120).aspx" TargetMode="External"/><Relationship Id="rId7" Type="http://schemas.openxmlformats.org/officeDocument/2006/relationships/hyperlink" Target="https://msdn.microsoft.com/zh-cn/library/cyz1h6zd(v=vs.120).aspx" TargetMode="External"/><Relationship Id="rId12" Type="http://schemas.openxmlformats.org/officeDocument/2006/relationships/hyperlink" Target="https://msdn.microsoft.com/zh-cn/library/zbhkx167(v=vs.120).aspx" TargetMode="External"/><Relationship Id="rId2" Type="http://schemas.openxmlformats.org/officeDocument/2006/relationships/hyperlink" Target="https://msdn.microsoft.com/zh-cn/library/e2h7fzkw(v=vs.120).aspx" TargetMode="External"/><Relationship Id="rId1" Type="http://schemas.openxmlformats.org/officeDocument/2006/relationships/slideLayout" Target="../slideLayouts/slideLayout6.xml"/><Relationship Id="rId6" Type="http://schemas.openxmlformats.org/officeDocument/2006/relationships/hyperlink" Target="https://msdn.microsoft.com/zh-cn/library/efc4xwkb(v=vs.120).aspx" TargetMode="External"/><Relationship Id="rId11" Type="http://schemas.openxmlformats.org/officeDocument/2006/relationships/hyperlink" Target="https://msdn.microsoft.com/zh-cn/library/4cftbc6c(v=vs.120).aspx" TargetMode="External"/><Relationship Id="rId5" Type="http://schemas.openxmlformats.org/officeDocument/2006/relationships/hyperlink" Target="https://msdn.microsoft.com/zh-cn/library/b142f8e7(v=vs.120).aspx" TargetMode="External"/><Relationship Id="rId10" Type="http://schemas.openxmlformats.org/officeDocument/2006/relationships/hyperlink" Target="https://msdn.microsoft.com/zh-cn/library/jj662724(v=vs.120).aspx" TargetMode="External"/><Relationship Id="rId4" Type="http://schemas.openxmlformats.org/officeDocument/2006/relationships/hyperlink" Target="https://msdn.microsoft.com/zh-cn/library/jj153218(v=vs.120).aspx" TargetMode="External"/><Relationship Id="rId9" Type="http://schemas.openxmlformats.org/officeDocument/2006/relationships/hyperlink" Target="https://msdn.microsoft.com/zh-cn/library/dd264943(v=vs.120).aspx" TargetMode="External"/><Relationship Id="rId14" Type="http://schemas.openxmlformats.org/officeDocument/2006/relationships/hyperlink" Target="https://msdn.microsoft.com/zh-cn/library/dn762121(v=vs.120).aspx"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282" y="928670"/>
            <a:ext cx="8534182" cy="2788362"/>
          </a:xfrm>
        </p:spPr>
        <p:txBody>
          <a:bodyPr/>
          <a:lstStyle/>
          <a:p>
            <a:pPr>
              <a:lnSpc>
                <a:spcPct val="150000"/>
              </a:lnSpc>
            </a:pPr>
            <a:r>
              <a:rPr lang="en-US" altLang="zh-CN" sz="2800" dirty="0" smtClean="0">
                <a:solidFill>
                  <a:srgbClr val="FF0000"/>
                </a:solidFill>
              </a:rPr>
              <a:t>C</a:t>
            </a:r>
            <a:r>
              <a:rPr lang="zh-CN" altLang="en-US" sz="2800" dirty="0" smtClean="0">
                <a:solidFill>
                  <a:srgbClr val="FF0000"/>
                </a:solidFill>
              </a:rPr>
              <a:t>语言课程设计</a:t>
            </a:r>
            <a:r>
              <a:rPr lang="en-US" altLang="zh-CN" sz="2800" dirty="0" smtClean="0">
                <a:solidFill>
                  <a:srgbClr val="FF0000"/>
                </a:solidFill>
              </a:rPr>
              <a:t/>
            </a:r>
            <a:br>
              <a:rPr lang="en-US" altLang="zh-CN" sz="2800" dirty="0" smtClean="0">
                <a:solidFill>
                  <a:srgbClr val="FF0000"/>
                </a:solidFill>
              </a:rPr>
            </a:br>
            <a:r>
              <a:rPr lang="zh-CN" altLang="en-US" dirty="0" smtClean="0"/>
              <a:t>状态和状态机</a:t>
            </a:r>
            <a:r>
              <a:rPr lang="en-US" altLang="zh-CN" dirty="0" smtClean="0"/>
              <a:t/>
            </a:r>
            <a:br>
              <a:rPr lang="en-US" altLang="zh-CN" dirty="0" smtClean="0"/>
            </a:br>
            <a:r>
              <a:rPr lang="en-US" altLang="zh-CN" dirty="0"/>
              <a:t>States and State Machines</a:t>
            </a:r>
            <a:endParaRPr lang="zh-CN" altLang="en-US" dirty="0" smtClean="0"/>
          </a:p>
        </p:txBody>
      </p:sp>
      <p:sp>
        <p:nvSpPr>
          <p:cNvPr id="3" name="矩形 2"/>
          <p:cNvSpPr/>
          <p:nvPr/>
        </p:nvSpPr>
        <p:spPr>
          <a:xfrm>
            <a:off x="2699792" y="4725143"/>
            <a:ext cx="4032448" cy="830997"/>
          </a:xfrm>
          <a:prstGeom prst="rect">
            <a:avLst/>
          </a:prstGeom>
        </p:spPr>
        <p:txBody>
          <a:bodyPr wrap="square">
            <a:spAutoFit/>
          </a:bodyPr>
          <a:lstStyle/>
          <a:p>
            <a:r>
              <a:rPr lang="zh-CN" altLang="en-US" sz="2400" dirty="0" smtClean="0">
                <a:solidFill>
                  <a:srgbClr val="000000"/>
                </a:solidFill>
                <a:latin typeface="楷体" pitchFamily="49" charset="-122"/>
                <a:ea typeface="楷体" pitchFamily="49" charset="-122"/>
              </a:rPr>
              <a:t>          </a:t>
            </a:r>
            <a:r>
              <a:rPr lang="zh-CN" altLang="en-US" sz="2400" dirty="0" smtClean="0">
                <a:latin typeface="楷体" pitchFamily="49" charset="-122"/>
                <a:ea typeface="楷体" pitchFamily="49" charset="-122"/>
              </a:rPr>
              <a:t>段</a:t>
            </a:r>
            <a:r>
              <a:rPr lang="zh-CN" altLang="en-US" sz="2400" dirty="0">
                <a:latin typeface="楷体" pitchFamily="49" charset="-122"/>
                <a:ea typeface="楷体" pitchFamily="49" charset="-122"/>
              </a:rPr>
              <a:t>江</a:t>
            </a:r>
            <a:r>
              <a:rPr lang="zh-CN" altLang="en-US" sz="2400" dirty="0" smtClean="0">
                <a:latin typeface="楷体" pitchFamily="49" charset="-122"/>
                <a:ea typeface="楷体" pitchFamily="49" charset="-122"/>
              </a:rPr>
              <a:t>涛</a:t>
            </a:r>
            <a:endParaRPr lang="en-US" altLang="zh-CN" sz="2400" dirty="0" smtClean="0">
              <a:latin typeface="楷体" pitchFamily="49" charset="-122"/>
              <a:ea typeface="楷体" pitchFamily="49" charset="-122"/>
            </a:endParaRPr>
          </a:p>
          <a:p>
            <a:r>
              <a:rPr lang="en-US" altLang="zh-CN" sz="2400" dirty="0" smtClean="0">
                <a:latin typeface="楷体" pitchFamily="49" charset="-122"/>
                <a:ea typeface="楷体" pitchFamily="49" charset="-122"/>
              </a:rPr>
              <a:t>jtduan@mail.xidian.edu.cn</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状态机的应用</a:t>
            </a:r>
            <a:endParaRPr lang="zh-CN" altLang="en-US" dirty="0"/>
          </a:p>
        </p:txBody>
      </p:sp>
      <p:sp>
        <p:nvSpPr>
          <p:cNvPr id="3" name="TextBox 2"/>
          <p:cNvSpPr txBox="1"/>
          <p:nvPr/>
        </p:nvSpPr>
        <p:spPr>
          <a:xfrm>
            <a:off x="611560" y="1916832"/>
            <a:ext cx="8136904" cy="3785652"/>
          </a:xfrm>
          <a:prstGeom prst="rect">
            <a:avLst/>
          </a:prstGeom>
          <a:noFill/>
        </p:spPr>
        <p:txBody>
          <a:bodyPr wrap="square" rtlCol="0">
            <a:spAutoFit/>
          </a:bodyPr>
          <a:lstStyle/>
          <a:p>
            <a:pPr marL="457200" indent="-457200">
              <a:lnSpc>
                <a:spcPct val="200000"/>
              </a:lnSpc>
              <a:buFont typeface="Wingdings" panose="05000000000000000000" pitchFamily="2" charset="2"/>
              <a:buChar char="u"/>
            </a:pPr>
            <a:r>
              <a:rPr lang="zh-CN" altLang="en-US" sz="2400" dirty="0" smtClean="0">
                <a:latin typeface="Times New Roman" pitchFamily="18" charset="0"/>
              </a:rPr>
              <a:t>描述复杂的算法，表明算法内部的结构和流程，较传统的流程图更能直观的描述程序对象的执行顺序。</a:t>
            </a:r>
            <a:endParaRPr lang="en-US" altLang="zh-CN" sz="2400" dirty="0" smtClean="0">
              <a:latin typeface="Times New Roman" pitchFamily="18" charset="0"/>
            </a:endParaRPr>
          </a:p>
          <a:p>
            <a:pPr marL="457200" indent="-457200">
              <a:lnSpc>
                <a:spcPct val="200000"/>
              </a:lnSpc>
              <a:buFont typeface="Wingdings" panose="05000000000000000000" pitchFamily="2" charset="2"/>
              <a:buChar char="u"/>
            </a:pPr>
            <a:r>
              <a:rPr lang="zh-CN" altLang="en-US" sz="2400" dirty="0">
                <a:latin typeface="Times New Roman" pitchFamily="18" charset="0"/>
              </a:rPr>
              <a:t>自动控制领域，嵌入式系统，控制系统的运行</a:t>
            </a:r>
            <a:r>
              <a:rPr lang="zh-CN" altLang="en-US" sz="2400" dirty="0" smtClean="0">
                <a:latin typeface="Times New Roman" pitchFamily="18" charset="0"/>
              </a:rPr>
              <a:t>状态。</a:t>
            </a:r>
            <a:endParaRPr lang="en-US" altLang="zh-CN" sz="2400" dirty="0" smtClean="0">
              <a:latin typeface="Times New Roman" pitchFamily="18" charset="0"/>
            </a:endParaRPr>
          </a:p>
          <a:p>
            <a:pPr marL="457200" indent="-457200">
              <a:lnSpc>
                <a:spcPct val="200000"/>
              </a:lnSpc>
              <a:buFont typeface="Wingdings" panose="05000000000000000000" pitchFamily="2" charset="2"/>
              <a:buChar char="u"/>
            </a:pPr>
            <a:r>
              <a:rPr lang="zh-CN" altLang="en-US" sz="2400" dirty="0" smtClean="0">
                <a:latin typeface="Times New Roman" pitchFamily="18" charset="0"/>
              </a:rPr>
              <a:t>游戏引擎</a:t>
            </a:r>
            <a:r>
              <a:rPr lang="zh-CN" altLang="en-US" sz="2400" dirty="0">
                <a:latin typeface="Times New Roman" pitchFamily="18" charset="0"/>
              </a:rPr>
              <a:t>，</a:t>
            </a:r>
            <a:r>
              <a:rPr lang="zh-CN" altLang="en-US" sz="2400" dirty="0" smtClean="0">
                <a:latin typeface="Times New Roman" pitchFamily="18" charset="0"/>
              </a:rPr>
              <a:t>游戏</a:t>
            </a:r>
            <a:r>
              <a:rPr lang="zh-CN" altLang="en-US" sz="2400" dirty="0">
                <a:latin typeface="Times New Roman" pitchFamily="18" charset="0"/>
              </a:rPr>
              <a:t>中的每个角色或者器件都有可能内嵌一个状态机</a:t>
            </a:r>
            <a:r>
              <a:rPr lang="zh-CN" altLang="en-US" sz="2400" dirty="0" smtClean="0">
                <a:latin typeface="Times New Roman" pitchFamily="18" charset="0"/>
              </a:rPr>
              <a:t>。</a:t>
            </a:r>
            <a:endParaRPr lang="zh-CN" altLang="en-US" sz="2400" dirty="0"/>
          </a:p>
        </p:txBody>
      </p:sp>
    </p:spTree>
    <p:extLst>
      <p:ext uri="{BB962C8B-B14F-4D97-AF65-F5344CB8AC3E}">
        <p14:creationId xmlns:p14="http://schemas.microsoft.com/office/powerpoint/2010/main" val="409895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状态机程序设计示例</a:t>
            </a:r>
            <a:endParaRPr lang="zh-CN" altLang="en-US" dirty="0"/>
          </a:p>
        </p:txBody>
      </p:sp>
      <p:sp>
        <p:nvSpPr>
          <p:cNvPr id="3" name="TextBox 2"/>
          <p:cNvSpPr txBox="1"/>
          <p:nvPr/>
        </p:nvSpPr>
        <p:spPr>
          <a:xfrm>
            <a:off x="395536" y="1700808"/>
            <a:ext cx="8136904" cy="716350"/>
          </a:xfrm>
          <a:prstGeom prst="rect">
            <a:avLst/>
          </a:prstGeom>
          <a:noFill/>
        </p:spPr>
        <p:txBody>
          <a:bodyPr wrap="square" rtlCol="0">
            <a:spAutoFit/>
          </a:bodyPr>
          <a:lstStyle/>
          <a:p>
            <a:pPr>
              <a:lnSpc>
                <a:spcPct val="200000"/>
              </a:lnSpc>
            </a:pPr>
            <a:r>
              <a:rPr lang="en-US" altLang="zh-CN" sz="2400" dirty="0" smtClean="0"/>
              <a:t>States in a Garage Door</a:t>
            </a:r>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407639"/>
            <a:ext cx="29622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005064"/>
            <a:ext cx="29718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标注 3"/>
          <p:cNvSpPr/>
          <p:nvPr/>
        </p:nvSpPr>
        <p:spPr>
          <a:xfrm>
            <a:off x="2843808" y="2827039"/>
            <a:ext cx="1418692" cy="432048"/>
          </a:xfrm>
          <a:prstGeom prst="wedgeRectCallout">
            <a:avLst>
              <a:gd name="adj1" fmla="val 82511"/>
              <a:gd name="adj2" fmla="val 105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sp>
        <p:nvSpPr>
          <p:cNvPr id="7" name="矩形标注 6"/>
          <p:cNvSpPr/>
          <p:nvPr/>
        </p:nvSpPr>
        <p:spPr>
          <a:xfrm>
            <a:off x="4262500" y="5445224"/>
            <a:ext cx="1418692" cy="432048"/>
          </a:xfrm>
          <a:prstGeom prst="wedgeRectCallout">
            <a:avLst>
              <a:gd name="adj1" fmla="val -98455"/>
              <a:gd name="adj2" fmla="val 73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a:t>
            </a:r>
            <a:endParaRPr lang="zh-CN" altLang="en-US" dirty="0">
              <a:solidFill>
                <a:schemeClr val="tx1"/>
              </a:solidFill>
            </a:endParaRPr>
          </a:p>
        </p:txBody>
      </p:sp>
    </p:spTree>
    <p:extLst>
      <p:ext uri="{BB962C8B-B14F-4D97-AF65-F5344CB8AC3E}">
        <p14:creationId xmlns:p14="http://schemas.microsoft.com/office/powerpoint/2010/main" val="517313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状态机程序设计示例</a:t>
            </a:r>
            <a:endParaRPr lang="zh-CN" altLang="en-US" dirty="0"/>
          </a:p>
        </p:txBody>
      </p:sp>
      <p:sp>
        <p:nvSpPr>
          <p:cNvPr id="3" name="TextBox 2"/>
          <p:cNvSpPr txBox="1"/>
          <p:nvPr/>
        </p:nvSpPr>
        <p:spPr>
          <a:xfrm>
            <a:off x="395536" y="1700808"/>
            <a:ext cx="8136904" cy="716350"/>
          </a:xfrm>
          <a:prstGeom prst="rect">
            <a:avLst/>
          </a:prstGeom>
          <a:noFill/>
        </p:spPr>
        <p:txBody>
          <a:bodyPr wrap="square" rtlCol="0">
            <a:spAutoFit/>
          </a:bodyPr>
          <a:lstStyle/>
          <a:p>
            <a:pPr>
              <a:lnSpc>
                <a:spcPct val="200000"/>
              </a:lnSpc>
            </a:pPr>
            <a:r>
              <a:rPr lang="en-US" altLang="zh-CN" sz="2400" dirty="0" smtClean="0"/>
              <a:t>States in a Garage Door</a:t>
            </a:r>
            <a:endParaRPr lang="zh-CN" altLang="en-US" sz="2400" dirty="0"/>
          </a:p>
        </p:txBody>
      </p:sp>
      <p:sp>
        <p:nvSpPr>
          <p:cNvPr id="4" name="矩形标注 3"/>
          <p:cNvSpPr/>
          <p:nvPr/>
        </p:nvSpPr>
        <p:spPr>
          <a:xfrm>
            <a:off x="2699792" y="2827039"/>
            <a:ext cx="1562708" cy="432048"/>
          </a:xfrm>
          <a:prstGeom prst="wedgeRectCallout">
            <a:avLst>
              <a:gd name="adj1" fmla="val 82511"/>
              <a:gd name="adj2" fmla="val 105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7" name="矩形标注 6"/>
          <p:cNvSpPr/>
          <p:nvPr/>
        </p:nvSpPr>
        <p:spPr>
          <a:xfrm>
            <a:off x="4262500" y="5445224"/>
            <a:ext cx="1418692" cy="432048"/>
          </a:xfrm>
          <a:prstGeom prst="wedgeRectCallout">
            <a:avLst>
              <a:gd name="adj1" fmla="val -98455"/>
              <a:gd name="adj2" fmla="val 73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DoorClosing</a:t>
            </a:r>
            <a:endParaRPr lang="zh-CN" altLang="en-US"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083" y="2243907"/>
            <a:ext cx="3228975"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85" y="3861048"/>
            <a:ext cx="32004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80248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42230"/>
            <a:ext cx="8612188" cy="998538"/>
          </a:xfrm>
        </p:spPr>
        <p:txBody>
          <a:bodyPr/>
          <a:lstStyle/>
          <a:p>
            <a:r>
              <a:rPr lang="zh-CN" altLang="en-US" dirty="0" smtClean="0"/>
              <a:t>在程序中描述状态</a:t>
            </a:r>
            <a:endParaRPr lang="zh-CN" altLang="en-US" dirty="0"/>
          </a:p>
        </p:txBody>
      </p:sp>
      <p:sp>
        <p:nvSpPr>
          <p:cNvPr id="3" name="TextBox 2"/>
          <p:cNvSpPr txBox="1"/>
          <p:nvPr/>
        </p:nvSpPr>
        <p:spPr>
          <a:xfrm>
            <a:off x="107504" y="1242784"/>
            <a:ext cx="3096344" cy="2169825"/>
          </a:xfrm>
          <a:prstGeom prst="rect">
            <a:avLst/>
          </a:prstGeom>
          <a:noFill/>
          <a:ln>
            <a:solidFill>
              <a:schemeClr val="tx2"/>
            </a:solidFill>
          </a:ln>
        </p:spPr>
        <p:txBody>
          <a:bodyPr wrap="square" rtlCol="0">
            <a:spAutoFit/>
          </a:bodyPr>
          <a:lstStyle/>
          <a:p>
            <a:pPr>
              <a:lnSpc>
                <a:spcPct val="150000"/>
              </a:lnSpc>
            </a:pPr>
            <a:r>
              <a:rPr lang="en-US" altLang="zh-CN" dirty="0" err="1" smtClean="0">
                <a:solidFill>
                  <a:srgbClr val="FF0000"/>
                </a:solidFill>
              </a:rPr>
              <a:t>GarageLib.h</a:t>
            </a:r>
            <a:endParaRPr lang="en-US" altLang="zh-CN" dirty="0" smtClean="0">
              <a:solidFill>
                <a:srgbClr val="FF0000"/>
              </a:solidFill>
            </a:endParaRPr>
          </a:p>
          <a:p>
            <a:pPr>
              <a:lnSpc>
                <a:spcPct val="150000"/>
              </a:lnSpc>
            </a:pPr>
            <a:r>
              <a:rPr lang="en-US" altLang="zh-CN" dirty="0" smtClean="0"/>
              <a:t>#</a:t>
            </a:r>
            <a:r>
              <a:rPr lang="en-US" altLang="zh-CN" dirty="0"/>
              <a:t>define </a:t>
            </a:r>
            <a:r>
              <a:rPr lang="en-US" altLang="zh-CN" dirty="0" err="1"/>
              <a:t>DoorClosed</a:t>
            </a:r>
            <a:r>
              <a:rPr lang="en-US" altLang="zh-CN" dirty="0"/>
              <a:t> </a:t>
            </a:r>
            <a:r>
              <a:rPr lang="en-US" altLang="zh-CN" dirty="0" smtClean="0"/>
              <a:t>  1</a:t>
            </a:r>
            <a:endParaRPr lang="en-US" altLang="zh-CN" dirty="0"/>
          </a:p>
          <a:p>
            <a:pPr>
              <a:lnSpc>
                <a:spcPct val="150000"/>
              </a:lnSpc>
            </a:pPr>
            <a:r>
              <a:rPr lang="en-US" altLang="zh-CN" dirty="0"/>
              <a:t>#define </a:t>
            </a:r>
            <a:r>
              <a:rPr lang="en-US" altLang="zh-CN" dirty="0" err="1"/>
              <a:t>DoorOpening</a:t>
            </a:r>
            <a:r>
              <a:rPr lang="en-US" altLang="zh-CN" dirty="0"/>
              <a:t> 2</a:t>
            </a:r>
          </a:p>
          <a:p>
            <a:pPr>
              <a:lnSpc>
                <a:spcPct val="150000"/>
              </a:lnSpc>
            </a:pPr>
            <a:r>
              <a:rPr lang="en-US" altLang="zh-CN" dirty="0"/>
              <a:t>#define </a:t>
            </a:r>
            <a:r>
              <a:rPr lang="en-US" altLang="zh-CN" dirty="0" err="1"/>
              <a:t>DoorOpen</a:t>
            </a:r>
            <a:r>
              <a:rPr lang="en-US" altLang="zh-CN" dirty="0"/>
              <a:t> </a:t>
            </a:r>
            <a:r>
              <a:rPr lang="en-US" altLang="zh-CN" dirty="0" smtClean="0"/>
              <a:t>     3</a:t>
            </a:r>
            <a:endParaRPr lang="en-US" altLang="zh-CN" dirty="0"/>
          </a:p>
          <a:p>
            <a:pPr>
              <a:lnSpc>
                <a:spcPct val="150000"/>
              </a:lnSpc>
            </a:pPr>
            <a:r>
              <a:rPr lang="en-US" altLang="zh-CN" dirty="0"/>
              <a:t>#define </a:t>
            </a:r>
            <a:r>
              <a:rPr lang="en-US" altLang="zh-CN" dirty="0" err="1"/>
              <a:t>DoorClosing</a:t>
            </a:r>
            <a:r>
              <a:rPr lang="en-US" altLang="zh-CN" dirty="0"/>
              <a:t> </a:t>
            </a:r>
            <a:r>
              <a:rPr lang="en-US" altLang="zh-CN" dirty="0" smtClean="0"/>
              <a:t>  4</a:t>
            </a:r>
            <a:endParaRPr lang="zh-CN" altLang="en-US" dirty="0"/>
          </a:p>
        </p:txBody>
      </p:sp>
      <p:sp>
        <p:nvSpPr>
          <p:cNvPr id="4" name="TextBox 3"/>
          <p:cNvSpPr txBox="1"/>
          <p:nvPr/>
        </p:nvSpPr>
        <p:spPr>
          <a:xfrm>
            <a:off x="3347864" y="1242040"/>
            <a:ext cx="5616624" cy="5355312"/>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FF0000"/>
                </a:solidFill>
              </a:rPr>
              <a:t>garage.cpp</a:t>
            </a:r>
          </a:p>
          <a:p>
            <a:r>
              <a:rPr lang="en-US" altLang="zh-CN" dirty="0"/>
              <a:t>#include "</a:t>
            </a:r>
            <a:r>
              <a:rPr lang="en-US" altLang="zh-CN" dirty="0" err="1" smtClean="0"/>
              <a:t>GarageLib.h</a:t>
            </a:r>
            <a:r>
              <a:rPr lang="en-US" altLang="zh-CN" dirty="0" smtClean="0"/>
              <a:t>“</a:t>
            </a:r>
          </a:p>
          <a:p>
            <a:r>
              <a:rPr lang="en-US" altLang="zh-CN" dirty="0" smtClean="0">
                <a:solidFill>
                  <a:srgbClr val="FF0000"/>
                </a:solidFill>
              </a:rPr>
              <a:t>// </a:t>
            </a:r>
            <a:r>
              <a:rPr lang="zh-CN" altLang="en-US" dirty="0" smtClean="0">
                <a:solidFill>
                  <a:srgbClr val="FF0000"/>
                </a:solidFill>
              </a:rPr>
              <a:t>主</a:t>
            </a:r>
            <a:r>
              <a:rPr lang="zh-CN" altLang="en-US" dirty="0">
                <a:solidFill>
                  <a:srgbClr val="FF0000"/>
                </a:solidFill>
              </a:rPr>
              <a:t>控循环：每隔一定时间</a:t>
            </a:r>
            <a:r>
              <a:rPr lang="en-US" altLang="zh-CN" dirty="0">
                <a:solidFill>
                  <a:srgbClr val="FF0000"/>
                </a:solidFill>
              </a:rPr>
              <a:t>(</a:t>
            </a:r>
            <a:r>
              <a:rPr lang="zh-CN" altLang="en-US" dirty="0">
                <a:solidFill>
                  <a:srgbClr val="FF0000"/>
                </a:solidFill>
              </a:rPr>
              <a:t>如，</a:t>
            </a:r>
            <a:r>
              <a:rPr lang="en-US" altLang="zh-CN" dirty="0">
                <a:solidFill>
                  <a:srgbClr val="FF0000"/>
                </a:solidFill>
              </a:rPr>
              <a:t>100ms)</a:t>
            </a:r>
            <a:r>
              <a:rPr lang="zh-CN" altLang="en-US" dirty="0">
                <a:solidFill>
                  <a:srgbClr val="FF0000"/>
                </a:solidFill>
              </a:rPr>
              <a:t>被调用一次，采集系统的运行状态</a:t>
            </a:r>
            <a:endParaRPr lang="en-US" altLang="zh-CN" dirty="0">
              <a:solidFill>
                <a:srgbClr val="FF0000"/>
              </a:solidFill>
            </a:endParaRPr>
          </a:p>
          <a:p>
            <a:pPr>
              <a:lnSpc>
                <a:spcPct val="150000"/>
              </a:lnSpc>
            </a:pPr>
            <a:r>
              <a:rPr lang="en-US" altLang="zh-CN" dirty="0" smtClean="0"/>
              <a:t>void </a:t>
            </a:r>
            <a:r>
              <a:rPr lang="en-US" altLang="zh-CN" dirty="0" err="1"/>
              <a:t>main_control</a:t>
            </a:r>
            <a:r>
              <a:rPr lang="en-US" altLang="zh-CN" dirty="0"/>
              <a:t>(</a:t>
            </a:r>
            <a:r>
              <a:rPr lang="en-US" altLang="zh-CN" dirty="0" err="1"/>
              <a:t>int</a:t>
            </a:r>
            <a:r>
              <a:rPr lang="en-US" altLang="zh-CN" dirty="0"/>
              <a:t> *state</a:t>
            </a:r>
            <a:r>
              <a:rPr lang="en-US" altLang="zh-CN" dirty="0" smtClean="0"/>
              <a:t>)  {</a:t>
            </a:r>
            <a:endParaRPr lang="en-US" altLang="zh-CN" dirty="0"/>
          </a:p>
          <a:p>
            <a:r>
              <a:rPr lang="en-US" altLang="zh-CN" dirty="0"/>
              <a:t>    if (</a:t>
            </a:r>
            <a:r>
              <a:rPr lang="en-US" altLang="zh-CN" dirty="0" err="1"/>
              <a:t>IsGarageRunning</a:t>
            </a:r>
            <a:r>
              <a:rPr lang="en-US" altLang="zh-CN" dirty="0" smtClean="0"/>
              <a:t>()) </a:t>
            </a:r>
            <a:r>
              <a:rPr lang="zh-CN" altLang="en-US" dirty="0" smtClean="0"/>
              <a:t> </a:t>
            </a:r>
            <a:r>
              <a:rPr lang="en-US" altLang="zh-CN" dirty="0"/>
              <a:t>{</a:t>
            </a:r>
          </a:p>
          <a:p>
            <a:r>
              <a:rPr lang="en-US" altLang="zh-CN" dirty="0" smtClean="0"/>
              <a:t>        switch</a:t>
            </a:r>
            <a:r>
              <a:rPr lang="en-US" altLang="zh-CN" dirty="0"/>
              <a:t>(*state</a:t>
            </a:r>
            <a:r>
              <a:rPr lang="en-US" altLang="zh-CN" dirty="0" smtClean="0"/>
              <a:t>)  {</a:t>
            </a:r>
            <a:endParaRPr lang="en-US" altLang="zh-CN" dirty="0"/>
          </a:p>
          <a:p>
            <a:r>
              <a:rPr lang="en-US" altLang="zh-CN" dirty="0" smtClean="0"/>
              <a:t>          case </a:t>
            </a:r>
            <a:r>
              <a:rPr lang="en-US" altLang="zh-CN" dirty="0" err="1" smtClean="0"/>
              <a:t>DoorClosed</a:t>
            </a:r>
            <a:r>
              <a:rPr lang="en-US" altLang="zh-CN" dirty="0" smtClean="0"/>
              <a:t>: </a:t>
            </a:r>
          </a:p>
          <a:p>
            <a:r>
              <a:rPr lang="en-US" altLang="zh-CN" dirty="0"/>
              <a:t> </a:t>
            </a:r>
            <a:r>
              <a:rPr lang="en-US" altLang="zh-CN" dirty="0" smtClean="0"/>
              <a:t>                 </a:t>
            </a:r>
            <a:r>
              <a:rPr lang="en-US" altLang="zh-CN" dirty="0" err="1" smtClean="0">
                <a:solidFill>
                  <a:schemeClr val="tx1">
                    <a:lumMod val="50000"/>
                  </a:schemeClr>
                </a:solidFill>
              </a:rPr>
              <a:t>StateDoorClosed</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case </a:t>
            </a:r>
            <a:r>
              <a:rPr lang="en-US" altLang="zh-CN" dirty="0" err="1" smtClean="0"/>
              <a:t>DoorOpening</a:t>
            </a:r>
            <a:r>
              <a:rPr lang="en-US" altLang="zh-CN" dirty="0" smtClean="0"/>
              <a:t>: </a:t>
            </a:r>
          </a:p>
          <a:p>
            <a:r>
              <a:rPr lang="en-US" altLang="zh-CN" dirty="0">
                <a:solidFill>
                  <a:schemeClr val="tx1">
                    <a:lumMod val="50000"/>
                  </a:schemeClr>
                </a:solidFill>
              </a:rPr>
              <a:t> </a:t>
            </a:r>
            <a:r>
              <a:rPr lang="en-US" altLang="zh-CN" dirty="0" smtClean="0">
                <a:solidFill>
                  <a:schemeClr val="tx1">
                    <a:lumMod val="50000"/>
                  </a:schemeClr>
                </a:solidFill>
              </a:rPr>
              <a:t>                 </a:t>
            </a:r>
            <a:r>
              <a:rPr lang="en-US" altLang="zh-CN" dirty="0" err="1" smtClean="0">
                <a:solidFill>
                  <a:schemeClr val="tx1">
                    <a:lumMod val="50000"/>
                  </a:schemeClr>
                </a:solidFill>
              </a:rPr>
              <a:t>StateDoorOpening</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case </a:t>
            </a:r>
            <a:r>
              <a:rPr lang="en-US" altLang="zh-CN" dirty="0" err="1" smtClean="0"/>
              <a:t>DoorClosing</a:t>
            </a:r>
            <a:r>
              <a:rPr lang="en-US" altLang="zh-CN" dirty="0" smtClean="0"/>
              <a:t>: </a:t>
            </a:r>
          </a:p>
          <a:p>
            <a:r>
              <a:rPr lang="en-US" altLang="zh-CN" dirty="0"/>
              <a:t> </a:t>
            </a:r>
            <a:r>
              <a:rPr lang="en-US" altLang="zh-CN" dirty="0" smtClean="0"/>
              <a:t>                 </a:t>
            </a:r>
            <a:r>
              <a:rPr lang="en-US" altLang="zh-CN" dirty="0" err="1" smtClean="0">
                <a:solidFill>
                  <a:schemeClr val="tx1">
                    <a:lumMod val="50000"/>
                  </a:schemeClr>
                </a:solidFill>
              </a:rPr>
              <a:t>StateDoorClosing</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case </a:t>
            </a:r>
            <a:r>
              <a:rPr lang="en-US" altLang="zh-CN" dirty="0" err="1" smtClean="0"/>
              <a:t>DoorOpen</a:t>
            </a:r>
            <a:r>
              <a:rPr lang="en-US" altLang="zh-CN" dirty="0" smtClean="0"/>
              <a:t>:  </a:t>
            </a:r>
          </a:p>
          <a:p>
            <a:r>
              <a:rPr lang="en-US" altLang="zh-CN" dirty="0">
                <a:solidFill>
                  <a:schemeClr val="tx1">
                    <a:lumMod val="50000"/>
                  </a:schemeClr>
                </a:solidFill>
              </a:rPr>
              <a:t> </a:t>
            </a:r>
            <a:r>
              <a:rPr lang="en-US" altLang="zh-CN" dirty="0" smtClean="0">
                <a:solidFill>
                  <a:schemeClr val="tx1">
                    <a:lumMod val="50000"/>
                  </a:schemeClr>
                </a:solidFill>
              </a:rPr>
              <a:t>                  </a:t>
            </a:r>
            <a:r>
              <a:rPr lang="en-US" altLang="zh-CN" dirty="0" err="1" smtClean="0">
                <a:solidFill>
                  <a:schemeClr val="tx1">
                    <a:lumMod val="50000"/>
                  </a:schemeClr>
                </a:solidFill>
              </a:rPr>
              <a:t>StateDoorOpen</a:t>
            </a:r>
            <a:r>
              <a:rPr lang="en-US" altLang="zh-CN" dirty="0" smtClean="0">
                <a:solidFill>
                  <a:schemeClr val="tx1">
                    <a:lumMod val="50000"/>
                  </a:schemeClr>
                </a:solidFill>
              </a:rPr>
              <a:t>(state);  </a:t>
            </a:r>
            <a:r>
              <a:rPr lang="en-US" altLang="zh-CN" dirty="0" smtClean="0"/>
              <a:t>break</a:t>
            </a:r>
            <a:r>
              <a:rPr lang="en-US" altLang="zh-CN" dirty="0"/>
              <a:t>;</a:t>
            </a:r>
          </a:p>
          <a:p>
            <a:r>
              <a:rPr lang="en-US" altLang="zh-CN" dirty="0" smtClean="0"/>
              <a:t>         }</a:t>
            </a:r>
            <a:endParaRPr lang="en-US" altLang="zh-CN" dirty="0"/>
          </a:p>
          <a:p>
            <a:r>
              <a:rPr lang="en-US" altLang="zh-CN" dirty="0" smtClean="0"/>
              <a:t>      }</a:t>
            </a:r>
          </a:p>
          <a:p>
            <a:r>
              <a:rPr lang="en-US" altLang="zh-CN" dirty="0" smtClean="0"/>
              <a:t>}</a:t>
            </a:r>
            <a:endParaRPr lang="en-US" altLang="zh-CN" dirty="0"/>
          </a:p>
        </p:txBody>
      </p:sp>
      <p:sp>
        <p:nvSpPr>
          <p:cNvPr id="5" name="矩形标注 4"/>
          <p:cNvSpPr/>
          <p:nvPr/>
        </p:nvSpPr>
        <p:spPr>
          <a:xfrm>
            <a:off x="755576" y="3645024"/>
            <a:ext cx="1368153" cy="373400"/>
          </a:xfrm>
          <a:prstGeom prst="wedgeRectCallout">
            <a:avLst>
              <a:gd name="adj1" fmla="val 9271"/>
              <a:gd name="adj2" fmla="val -114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状态常数</a:t>
            </a:r>
            <a:endParaRPr lang="zh-CN" altLang="en-US" dirty="0">
              <a:solidFill>
                <a:srgbClr val="000000"/>
              </a:solidFill>
            </a:endParaRPr>
          </a:p>
        </p:txBody>
      </p:sp>
      <p:sp>
        <p:nvSpPr>
          <p:cNvPr id="6" name="矩形标注 5"/>
          <p:cNvSpPr/>
          <p:nvPr/>
        </p:nvSpPr>
        <p:spPr>
          <a:xfrm>
            <a:off x="2411759" y="4005064"/>
            <a:ext cx="1368153" cy="373400"/>
          </a:xfrm>
          <a:prstGeom prst="wedgeRectCallout">
            <a:avLst>
              <a:gd name="adj1" fmla="val 66707"/>
              <a:gd name="adj2" fmla="val -528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状态函数</a:t>
            </a:r>
            <a:endParaRPr lang="zh-CN" altLang="en-US" dirty="0">
              <a:solidFill>
                <a:srgbClr val="000000"/>
              </a:solidFill>
            </a:endParaRPr>
          </a:p>
        </p:txBody>
      </p:sp>
      <p:sp>
        <p:nvSpPr>
          <p:cNvPr id="7" name="矩形标注 6"/>
          <p:cNvSpPr/>
          <p:nvPr/>
        </p:nvSpPr>
        <p:spPr>
          <a:xfrm>
            <a:off x="7164288" y="2564904"/>
            <a:ext cx="1584176" cy="517416"/>
          </a:xfrm>
          <a:prstGeom prst="wedgeRectCallout">
            <a:avLst>
              <a:gd name="adj1" fmla="val -75648"/>
              <a:gd name="adj2" fmla="val -6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主</a:t>
            </a:r>
            <a:r>
              <a:rPr lang="zh-CN" altLang="en-US" dirty="0" smtClean="0">
                <a:solidFill>
                  <a:srgbClr val="000000"/>
                </a:solidFill>
              </a:rPr>
              <a:t>控循环</a:t>
            </a:r>
            <a:endParaRPr lang="zh-CN" altLang="en-US" dirty="0">
              <a:solidFill>
                <a:srgbClr val="000000"/>
              </a:solidFill>
            </a:endParaRPr>
          </a:p>
        </p:txBody>
      </p:sp>
    </p:spTree>
    <p:extLst>
      <p:ext uri="{BB962C8B-B14F-4D97-AF65-F5344CB8AC3E}">
        <p14:creationId xmlns:p14="http://schemas.microsoft.com/office/powerpoint/2010/main" val="4274474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42230"/>
            <a:ext cx="8612188" cy="998538"/>
          </a:xfrm>
        </p:spPr>
        <p:txBody>
          <a:bodyPr/>
          <a:lstStyle/>
          <a:p>
            <a:r>
              <a:rPr lang="zh-CN" altLang="en-US" dirty="0" smtClean="0"/>
              <a:t>主控循环与状态</a:t>
            </a:r>
            <a:r>
              <a:rPr lang="zh-CN" altLang="en-US" dirty="0" smtClean="0"/>
              <a:t>函数</a:t>
            </a:r>
            <a:endParaRPr lang="zh-CN" altLang="en-US" dirty="0"/>
          </a:p>
        </p:txBody>
      </p:sp>
      <p:sp>
        <p:nvSpPr>
          <p:cNvPr id="3" name="TextBox 2"/>
          <p:cNvSpPr txBox="1"/>
          <p:nvPr/>
        </p:nvSpPr>
        <p:spPr>
          <a:xfrm>
            <a:off x="5004048" y="1242040"/>
            <a:ext cx="3600400" cy="3416320"/>
          </a:xfrm>
          <a:prstGeom prst="rect">
            <a:avLst/>
          </a:prstGeom>
          <a:solidFill>
            <a:srgbClr val="FFFF00"/>
          </a:solidFill>
          <a:ln>
            <a:solidFill>
              <a:schemeClr val="tx2"/>
            </a:solidFill>
          </a:ln>
        </p:spPr>
        <p:txBody>
          <a:bodyPr wrap="square" rtlCol="0">
            <a:spAutoFit/>
          </a:bodyPr>
          <a:lstStyle/>
          <a:p>
            <a:pPr>
              <a:lnSpc>
                <a:spcPct val="150000"/>
              </a:lnSpc>
            </a:pPr>
            <a:r>
              <a:rPr lang="zh-CN" altLang="en-US" dirty="0" smtClean="0"/>
              <a:t>状态函数</a:t>
            </a:r>
            <a:endParaRPr lang="en-US" altLang="zh-CN" dirty="0" smtClean="0"/>
          </a:p>
          <a:p>
            <a:pPr>
              <a:lnSpc>
                <a:spcPct val="150000"/>
              </a:lnSpc>
            </a:pPr>
            <a:r>
              <a:rPr lang="en-US" altLang="zh-CN" dirty="0" smtClean="0"/>
              <a:t>void </a:t>
            </a:r>
            <a:r>
              <a:rPr lang="en-US" altLang="zh-CN" dirty="0" err="1" smtClean="0"/>
              <a:t>StateDoorClosed</a:t>
            </a:r>
            <a:r>
              <a:rPr lang="en-US" altLang="zh-CN" dirty="0" smtClean="0"/>
              <a:t>(</a:t>
            </a:r>
            <a:r>
              <a:rPr lang="en-US" altLang="zh-CN" dirty="0" err="1" smtClean="0"/>
              <a:t>int</a:t>
            </a:r>
            <a:r>
              <a:rPr lang="en-US" altLang="zh-CN" dirty="0" smtClean="0"/>
              <a:t> *state)</a:t>
            </a:r>
          </a:p>
          <a:p>
            <a:pPr>
              <a:lnSpc>
                <a:spcPct val="150000"/>
              </a:lnSpc>
            </a:pPr>
            <a:r>
              <a:rPr lang="zh-CN" altLang="en-US" dirty="0" smtClean="0"/>
              <a:t>指针类型的状态参数，是地址传递，即“双向”传递。</a:t>
            </a:r>
            <a:endParaRPr lang="en-US" altLang="zh-CN" dirty="0" smtClean="0"/>
          </a:p>
          <a:p>
            <a:pPr>
              <a:lnSpc>
                <a:spcPct val="150000"/>
              </a:lnSpc>
            </a:pPr>
            <a:r>
              <a:rPr lang="zh-CN" altLang="en-US" dirty="0" smtClean="0"/>
              <a:t>使得在函数中由于发生某种事件</a:t>
            </a:r>
            <a:r>
              <a:rPr lang="en-US" altLang="zh-CN" dirty="0" smtClean="0"/>
              <a:t>(Event)</a:t>
            </a:r>
            <a:r>
              <a:rPr lang="zh-CN" altLang="en-US" dirty="0" smtClean="0"/>
              <a:t>或</a:t>
            </a:r>
            <a:r>
              <a:rPr lang="zh-CN" altLang="en-US" kern="0" dirty="0" smtClean="0">
                <a:latin typeface="Times New Roman" pitchFamily="18" charset="0"/>
              </a:rPr>
              <a:t>转换</a:t>
            </a:r>
            <a:r>
              <a:rPr lang="en-US" altLang="zh-CN" kern="0" dirty="0" smtClean="0">
                <a:latin typeface="Times New Roman" pitchFamily="18" charset="0"/>
              </a:rPr>
              <a:t>(Transition)</a:t>
            </a:r>
            <a:r>
              <a:rPr lang="zh-CN" altLang="en-US" kern="0" dirty="0" smtClean="0">
                <a:latin typeface="Times New Roman" pitchFamily="18" charset="0"/>
              </a:rPr>
              <a:t>而引起的状态改变，反映到函数外，即改变实参的值。</a:t>
            </a:r>
            <a:endParaRPr lang="en-US" altLang="zh-CN" dirty="0" smtClean="0"/>
          </a:p>
        </p:txBody>
      </p:sp>
      <p:sp>
        <p:nvSpPr>
          <p:cNvPr id="4" name="TextBox 3"/>
          <p:cNvSpPr txBox="1"/>
          <p:nvPr/>
        </p:nvSpPr>
        <p:spPr>
          <a:xfrm>
            <a:off x="107504" y="1242040"/>
            <a:ext cx="4752528" cy="4662815"/>
          </a:xfrm>
          <a:prstGeom prst="rect">
            <a:avLst/>
          </a:prstGeom>
          <a:noFill/>
          <a:ln>
            <a:solidFill>
              <a:schemeClr val="tx2"/>
            </a:solidFill>
          </a:ln>
        </p:spPr>
        <p:txBody>
          <a:bodyPr wrap="square" rtlCol="0">
            <a:spAutoFit/>
          </a:bodyPr>
          <a:lstStyle/>
          <a:p>
            <a:r>
              <a:rPr lang="en-US" altLang="zh-CN" dirty="0" smtClean="0">
                <a:solidFill>
                  <a:srgbClr val="FF0000"/>
                </a:solidFill>
              </a:rPr>
              <a:t>// </a:t>
            </a:r>
            <a:r>
              <a:rPr lang="zh-CN" altLang="en-US" dirty="0" smtClean="0">
                <a:solidFill>
                  <a:srgbClr val="FF0000"/>
                </a:solidFill>
              </a:rPr>
              <a:t>主控循环：每</a:t>
            </a:r>
            <a:r>
              <a:rPr lang="zh-CN" altLang="en-US" dirty="0" smtClean="0">
                <a:solidFill>
                  <a:srgbClr val="FF0000"/>
                </a:solidFill>
              </a:rPr>
              <a:t>隔一定时间</a:t>
            </a:r>
            <a:r>
              <a:rPr lang="en-US" altLang="zh-CN" dirty="0" smtClean="0">
                <a:solidFill>
                  <a:srgbClr val="FF0000"/>
                </a:solidFill>
              </a:rPr>
              <a:t>(</a:t>
            </a:r>
            <a:r>
              <a:rPr lang="zh-CN" altLang="en-US" dirty="0" smtClean="0">
                <a:solidFill>
                  <a:srgbClr val="FF0000"/>
                </a:solidFill>
              </a:rPr>
              <a:t>如，</a:t>
            </a:r>
            <a:r>
              <a:rPr lang="en-US" altLang="zh-CN" dirty="0">
                <a:solidFill>
                  <a:srgbClr val="FF0000"/>
                </a:solidFill>
              </a:rPr>
              <a:t>1</a:t>
            </a:r>
            <a:r>
              <a:rPr lang="en-US" altLang="zh-CN" dirty="0" smtClean="0">
                <a:solidFill>
                  <a:srgbClr val="FF0000"/>
                </a:solidFill>
              </a:rPr>
              <a:t>00ms)</a:t>
            </a:r>
            <a:r>
              <a:rPr lang="zh-CN" altLang="en-US" dirty="0" smtClean="0">
                <a:solidFill>
                  <a:srgbClr val="FF0000"/>
                </a:solidFill>
              </a:rPr>
              <a:t>被调用一</a:t>
            </a:r>
            <a:r>
              <a:rPr lang="zh-CN" altLang="en-US" dirty="0" smtClean="0">
                <a:solidFill>
                  <a:srgbClr val="FF0000"/>
                </a:solidFill>
              </a:rPr>
              <a:t>次，采集系统</a:t>
            </a:r>
            <a:r>
              <a:rPr lang="zh-CN" altLang="en-US" dirty="0" smtClean="0">
                <a:solidFill>
                  <a:srgbClr val="FF0000"/>
                </a:solidFill>
              </a:rPr>
              <a:t>的运行状态</a:t>
            </a:r>
            <a:endParaRPr lang="en-US" altLang="zh-CN" dirty="0" smtClean="0">
              <a:solidFill>
                <a:srgbClr val="FF0000"/>
              </a:solidFill>
            </a:endParaRPr>
          </a:p>
          <a:p>
            <a:pPr>
              <a:lnSpc>
                <a:spcPct val="150000"/>
              </a:lnSpc>
            </a:pPr>
            <a:r>
              <a:rPr lang="en-US" altLang="zh-CN" dirty="0" smtClean="0"/>
              <a:t>void </a:t>
            </a:r>
            <a:r>
              <a:rPr lang="en-US" altLang="zh-CN" dirty="0" err="1"/>
              <a:t>main_control</a:t>
            </a:r>
            <a:r>
              <a:rPr lang="en-US" altLang="zh-CN" dirty="0"/>
              <a:t>(</a:t>
            </a:r>
            <a:r>
              <a:rPr lang="en-US" altLang="zh-CN" dirty="0" err="1"/>
              <a:t>int</a:t>
            </a:r>
            <a:r>
              <a:rPr lang="en-US" altLang="zh-CN" dirty="0"/>
              <a:t> *state</a:t>
            </a:r>
            <a:r>
              <a:rPr lang="en-US" altLang="zh-CN" dirty="0" smtClean="0"/>
              <a:t>)  {</a:t>
            </a:r>
            <a:endParaRPr lang="en-US" altLang="zh-CN" dirty="0"/>
          </a:p>
          <a:p>
            <a:r>
              <a:rPr lang="en-US" altLang="zh-CN" dirty="0"/>
              <a:t>    if (</a:t>
            </a:r>
            <a:r>
              <a:rPr lang="en-US" altLang="zh-CN" dirty="0" err="1"/>
              <a:t>IsGarageRunning</a:t>
            </a:r>
            <a:r>
              <a:rPr lang="en-US" altLang="zh-CN" dirty="0" smtClean="0"/>
              <a:t>()) </a:t>
            </a:r>
            <a:r>
              <a:rPr lang="zh-CN" altLang="en-US" dirty="0" smtClean="0"/>
              <a:t> </a:t>
            </a:r>
            <a:r>
              <a:rPr lang="en-US" altLang="zh-CN" dirty="0"/>
              <a:t>{</a:t>
            </a:r>
          </a:p>
          <a:p>
            <a:r>
              <a:rPr lang="en-US" altLang="zh-CN" dirty="0" smtClean="0"/>
              <a:t>        switch</a:t>
            </a:r>
            <a:r>
              <a:rPr lang="en-US" altLang="zh-CN" dirty="0"/>
              <a:t>(*state</a:t>
            </a:r>
            <a:r>
              <a:rPr lang="en-US" altLang="zh-CN" dirty="0" smtClean="0"/>
              <a:t>)  {</a:t>
            </a:r>
            <a:endParaRPr lang="en-US" altLang="zh-CN" dirty="0"/>
          </a:p>
          <a:p>
            <a:r>
              <a:rPr lang="en-US" altLang="zh-CN" dirty="0" smtClean="0"/>
              <a:t>          case </a:t>
            </a:r>
            <a:r>
              <a:rPr lang="en-US" altLang="zh-CN" dirty="0" err="1" smtClean="0"/>
              <a:t>DoorClosed</a:t>
            </a:r>
            <a:r>
              <a:rPr lang="en-US" altLang="zh-CN" dirty="0" smtClean="0"/>
              <a:t>: </a:t>
            </a:r>
          </a:p>
          <a:p>
            <a:r>
              <a:rPr lang="en-US" altLang="zh-CN" dirty="0"/>
              <a:t> </a:t>
            </a:r>
            <a:r>
              <a:rPr lang="en-US" altLang="zh-CN" dirty="0" smtClean="0"/>
              <a:t>                 </a:t>
            </a:r>
            <a:r>
              <a:rPr lang="en-US" altLang="zh-CN" dirty="0" err="1" smtClean="0"/>
              <a:t>StateDoorClosed</a:t>
            </a:r>
            <a:r>
              <a:rPr lang="en-US" altLang="zh-CN" dirty="0" smtClean="0"/>
              <a:t>(state);   break</a:t>
            </a:r>
            <a:r>
              <a:rPr lang="en-US" altLang="zh-CN" dirty="0"/>
              <a:t>;</a:t>
            </a:r>
          </a:p>
          <a:p>
            <a:r>
              <a:rPr lang="en-US" altLang="zh-CN" dirty="0" smtClean="0"/>
              <a:t>          case </a:t>
            </a:r>
            <a:r>
              <a:rPr lang="en-US" altLang="zh-CN" dirty="0" err="1" smtClean="0"/>
              <a:t>DoorOpening</a:t>
            </a:r>
            <a:r>
              <a:rPr lang="en-US" altLang="zh-CN" dirty="0" smtClean="0"/>
              <a:t>: </a:t>
            </a:r>
          </a:p>
          <a:p>
            <a:r>
              <a:rPr lang="en-US" altLang="zh-CN" dirty="0"/>
              <a:t> </a:t>
            </a:r>
            <a:r>
              <a:rPr lang="en-US" altLang="zh-CN" dirty="0" smtClean="0"/>
              <a:t>                 </a:t>
            </a:r>
            <a:r>
              <a:rPr lang="en-US" altLang="zh-CN" dirty="0" err="1" smtClean="0"/>
              <a:t>StateDoorOpening</a:t>
            </a:r>
            <a:r>
              <a:rPr lang="en-US" altLang="zh-CN" dirty="0" smtClean="0"/>
              <a:t>(state); break</a:t>
            </a:r>
            <a:r>
              <a:rPr lang="en-US" altLang="zh-CN" dirty="0"/>
              <a:t>;</a:t>
            </a:r>
          </a:p>
          <a:p>
            <a:r>
              <a:rPr lang="en-US" altLang="zh-CN" dirty="0" smtClean="0"/>
              <a:t>          case </a:t>
            </a:r>
            <a:r>
              <a:rPr lang="en-US" altLang="zh-CN" dirty="0" err="1" smtClean="0"/>
              <a:t>DoorClosing</a:t>
            </a:r>
            <a:r>
              <a:rPr lang="en-US" altLang="zh-CN" dirty="0" smtClean="0"/>
              <a:t>: </a:t>
            </a:r>
          </a:p>
          <a:p>
            <a:r>
              <a:rPr lang="en-US" altLang="zh-CN" dirty="0"/>
              <a:t> </a:t>
            </a:r>
            <a:r>
              <a:rPr lang="en-US" altLang="zh-CN" dirty="0" smtClean="0"/>
              <a:t>                 </a:t>
            </a:r>
            <a:r>
              <a:rPr lang="en-US" altLang="zh-CN" dirty="0" err="1" smtClean="0"/>
              <a:t>StateDoorClosing</a:t>
            </a:r>
            <a:r>
              <a:rPr lang="en-US" altLang="zh-CN" dirty="0" smtClean="0"/>
              <a:t>(state);  break</a:t>
            </a:r>
            <a:r>
              <a:rPr lang="en-US" altLang="zh-CN" dirty="0"/>
              <a:t>;</a:t>
            </a:r>
          </a:p>
          <a:p>
            <a:r>
              <a:rPr lang="en-US" altLang="zh-CN" dirty="0" smtClean="0"/>
              <a:t>          case </a:t>
            </a:r>
            <a:r>
              <a:rPr lang="en-US" altLang="zh-CN" dirty="0" err="1" smtClean="0"/>
              <a:t>DoorOpen</a:t>
            </a:r>
            <a:r>
              <a:rPr lang="en-US" altLang="zh-CN" dirty="0" smtClean="0"/>
              <a:t>:  </a:t>
            </a:r>
          </a:p>
          <a:p>
            <a:r>
              <a:rPr lang="en-US" altLang="zh-CN" dirty="0"/>
              <a:t> </a:t>
            </a:r>
            <a:r>
              <a:rPr lang="en-US" altLang="zh-CN" dirty="0" smtClean="0"/>
              <a:t>                  </a:t>
            </a:r>
            <a:r>
              <a:rPr lang="en-US" altLang="zh-CN" dirty="0" err="1" smtClean="0"/>
              <a:t>StateDoorOpen</a:t>
            </a:r>
            <a:r>
              <a:rPr lang="en-US" altLang="zh-CN" dirty="0" smtClean="0"/>
              <a:t>(state);  break</a:t>
            </a:r>
            <a:r>
              <a:rPr lang="en-US" altLang="zh-CN" dirty="0"/>
              <a:t>;</a:t>
            </a:r>
          </a:p>
          <a:p>
            <a:r>
              <a:rPr lang="en-US" altLang="zh-CN" dirty="0" smtClean="0"/>
              <a:t>         }</a:t>
            </a:r>
            <a:endParaRPr lang="en-US" altLang="zh-CN" dirty="0"/>
          </a:p>
          <a:p>
            <a:r>
              <a:rPr lang="en-US" altLang="zh-CN" dirty="0" smtClean="0"/>
              <a:t>      }</a:t>
            </a:r>
          </a:p>
          <a:p>
            <a:r>
              <a:rPr lang="en-US" altLang="zh-CN" dirty="0" smtClean="0"/>
              <a:t>}</a:t>
            </a:r>
            <a:endParaRPr lang="en-US" altLang="zh-CN" dirty="0"/>
          </a:p>
        </p:txBody>
      </p:sp>
    </p:spTree>
    <p:extLst>
      <p:ext uri="{BB962C8B-B14F-4D97-AF65-F5344CB8AC3E}">
        <p14:creationId xmlns:p14="http://schemas.microsoft.com/office/powerpoint/2010/main" val="876999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548680"/>
            <a:ext cx="8612188" cy="998538"/>
          </a:xfrm>
        </p:spPr>
        <p:txBody>
          <a:bodyPr/>
          <a:lstStyle/>
          <a:p>
            <a:r>
              <a:rPr lang="zh-CN" altLang="en-US" dirty="0" smtClean="0"/>
              <a:t>主要库函数，</a:t>
            </a:r>
            <a:r>
              <a:rPr lang="zh-CN" altLang="en-US" dirty="0"/>
              <a:t>详</a:t>
            </a:r>
            <a:r>
              <a:rPr lang="zh-CN" altLang="en-US" dirty="0" smtClean="0"/>
              <a:t>见</a:t>
            </a:r>
            <a:r>
              <a:rPr lang="en-US" altLang="zh-CN" dirty="0" err="1" smtClean="0"/>
              <a:t>GarageLib.h</a:t>
            </a:r>
            <a:endParaRPr lang="zh-CN" altLang="en-US" dirty="0"/>
          </a:p>
        </p:txBody>
      </p:sp>
      <p:sp>
        <p:nvSpPr>
          <p:cNvPr id="7" name="TextBox 6"/>
          <p:cNvSpPr txBox="1"/>
          <p:nvPr/>
        </p:nvSpPr>
        <p:spPr>
          <a:xfrm>
            <a:off x="3995936" y="1820431"/>
            <a:ext cx="4824536" cy="2400657"/>
          </a:xfrm>
          <a:prstGeom prst="rect">
            <a:avLst/>
          </a:prstGeom>
          <a:noFill/>
          <a:ln>
            <a:solidFill>
              <a:schemeClr val="tx2"/>
            </a:solidFill>
          </a:ln>
        </p:spPr>
        <p:txBody>
          <a:bodyPr wrap="square" rtlCol="0">
            <a:spAutoFit/>
          </a:bodyPr>
          <a:lstStyle/>
          <a:p>
            <a:pPr>
              <a:lnSpc>
                <a:spcPct val="150000"/>
              </a:lnSpc>
            </a:pPr>
            <a:r>
              <a:rPr lang="en-US" altLang="zh-CN" sz="2000" dirty="0" smtClean="0">
                <a:solidFill>
                  <a:srgbClr val="C00000"/>
                </a:solidFill>
              </a:rPr>
              <a:t>//</a:t>
            </a:r>
            <a:r>
              <a:rPr lang="zh-CN" altLang="en-US" sz="2000" dirty="0" smtClean="0">
                <a:solidFill>
                  <a:srgbClr val="C00000"/>
                </a:solidFill>
              </a:rPr>
              <a:t>设置电机功率，控制电机运行函数：</a:t>
            </a:r>
            <a:endParaRPr lang="en-US" altLang="zh-CN" sz="2000" dirty="0" smtClean="0">
              <a:solidFill>
                <a:srgbClr val="C00000"/>
              </a:solidFill>
            </a:endParaRPr>
          </a:p>
          <a:p>
            <a:pPr>
              <a:lnSpc>
                <a:spcPct val="150000"/>
              </a:lnSpc>
            </a:pPr>
            <a:r>
              <a:rPr lang="en-US" altLang="zh-CN" sz="2000" dirty="0" smtClean="0">
                <a:solidFill>
                  <a:schemeClr val="tx2">
                    <a:lumMod val="75000"/>
                  </a:schemeClr>
                </a:solidFill>
              </a:rPr>
              <a:t>void </a:t>
            </a:r>
            <a:r>
              <a:rPr lang="en-US" altLang="zh-CN" sz="2000" dirty="0" err="1" smtClean="0">
                <a:solidFill>
                  <a:schemeClr val="tx2">
                    <a:lumMod val="75000"/>
                  </a:schemeClr>
                </a:solidFill>
              </a:rPr>
              <a:t>SetMotorPower</a:t>
            </a:r>
            <a:r>
              <a:rPr lang="en-US" altLang="zh-CN" sz="2000" dirty="0" smtClean="0">
                <a:solidFill>
                  <a:schemeClr val="tx2">
                    <a:lumMod val="75000"/>
                  </a:schemeClr>
                </a:solidFill>
              </a:rPr>
              <a:t>(double power);</a:t>
            </a:r>
          </a:p>
          <a:p>
            <a:pPr>
              <a:lnSpc>
                <a:spcPct val="150000"/>
              </a:lnSpc>
            </a:pPr>
            <a:r>
              <a:rPr lang="en-US" altLang="zh-CN" sz="2000" dirty="0" err="1" smtClean="0"/>
              <a:t>SetMotorPower</a:t>
            </a:r>
            <a:r>
              <a:rPr lang="en-US" altLang="zh-CN" sz="2000" dirty="0" smtClean="0"/>
              <a:t>(1); </a:t>
            </a:r>
            <a:r>
              <a:rPr lang="en-US" altLang="zh-CN" sz="2000" dirty="0" smtClean="0">
                <a:solidFill>
                  <a:schemeClr val="tx2">
                    <a:lumMod val="75000"/>
                  </a:schemeClr>
                </a:solidFill>
              </a:rPr>
              <a:t> // </a:t>
            </a:r>
            <a:r>
              <a:rPr lang="zh-CN" altLang="en-US" sz="2000" dirty="0" smtClean="0"/>
              <a:t>以</a:t>
            </a:r>
            <a:r>
              <a:rPr lang="zh-CN" altLang="en-US" sz="2000" dirty="0" smtClean="0">
                <a:solidFill>
                  <a:schemeClr val="tx2">
                    <a:lumMod val="75000"/>
                  </a:schemeClr>
                </a:solidFill>
              </a:rPr>
              <a:t>最大速度上升</a:t>
            </a:r>
            <a:endParaRPr lang="en-US" altLang="zh-CN" sz="2000" dirty="0" smtClean="0">
              <a:solidFill>
                <a:schemeClr val="tx2">
                  <a:lumMod val="75000"/>
                </a:schemeClr>
              </a:solidFill>
            </a:endParaRPr>
          </a:p>
          <a:p>
            <a:pPr>
              <a:lnSpc>
                <a:spcPct val="150000"/>
              </a:lnSpc>
            </a:pPr>
            <a:r>
              <a:rPr lang="en-US" altLang="zh-CN" sz="2000" dirty="0" err="1" smtClean="0"/>
              <a:t>SetMotorPower</a:t>
            </a:r>
            <a:r>
              <a:rPr lang="en-US" altLang="zh-CN" sz="2000" dirty="0" smtClean="0"/>
              <a:t>(-1); </a:t>
            </a:r>
            <a:r>
              <a:rPr lang="en-US" altLang="zh-CN" sz="2000" dirty="0" smtClean="0">
                <a:solidFill>
                  <a:schemeClr val="tx2">
                    <a:lumMod val="75000"/>
                  </a:schemeClr>
                </a:solidFill>
              </a:rPr>
              <a:t>// </a:t>
            </a:r>
            <a:r>
              <a:rPr lang="zh-CN" altLang="en-US" sz="2000" dirty="0" smtClean="0">
                <a:solidFill>
                  <a:schemeClr val="tx2">
                    <a:lumMod val="75000"/>
                  </a:schemeClr>
                </a:solidFill>
              </a:rPr>
              <a:t>以最大速度下降</a:t>
            </a:r>
            <a:endParaRPr lang="en-US" altLang="zh-CN" sz="2000" dirty="0" smtClean="0">
              <a:solidFill>
                <a:schemeClr val="tx2">
                  <a:lumMod val="75000"/>
                </a:schemeClr>
              </a:solidFill>
            </a:endParaRPr>
          </a:p>
          <a:p>
            <a:pPr>
              <a:lnSpc>
                <a:spcPct val="150000"/>
              </a:lnSpc>
            </a:pPr>
            <a:r>
              <a:rPr lang="en-US" altLang="zh-CN" sz="2000" dirty="0" err="1" smtClean="0"/>
              <a:t>SetMotorPower</a:t>
            </a:r>
            <a:r>
              <a:rPr lang="en-US" altLang="zh-CN" sz="2000" dirty="0" smtClean="0"/>
              <a:t>(0); </a:t>
            </a:r>
            <a:r>
              <a:rPr lang="en-US" altLang="zh-CN" sz="2000" dirty="0" smtClean="0">
                <a:solidFill>
                  <a:schemeClr val="tx2">
                    <a:lumMod val="75000"/>
                  </a:schemeClr>
                </a:solidFill>
              </a:rPr>
              <a:t>// </a:t>
            </a:r>
            <a:r>
              <a:rPr lang="zh-CN" altLang="en-US" sz="2000" dirty="0" smtClean="0">
                <a:solidFill>
                  <a:schemeClr val="tx2">
                    <a:lumMod val="75000"/>
                  </a:schemeClr>
                </a:solidFill>
              </a:rPr>
              <a:t>停止</a:t>
            </a:r>
            <a:endParaRPr lang="en-US" altLang="zh-CN" sz="2000" dirty="0">
              <a:solidFill>
                <a:schemeClr val="tx2">
                  <a:lumMod val="75000"/>
                </a:schemeClr>
              </a:solidFill>
            </a:endParaRPr>
          </a:p>
        </p:txBody>
      </p:sp>
      <p:sp>
        <p:nvSpPr>
          <p:cNvPr id="5" name="TextBox 4"/>
          <p:cNvSpPr txBox="1"/>
          <p:nvPr/>
        </p:nvSpPr>
        <p:spPr>
          <a:xfrm>
            <a:off x="128092" y="1555975"/>
            <a:ext cx="3867844" cy="2862322"/>
          </a:xfrm>
          <a:prstGeom prst="rect">
            <a:avLst/>
          </a:prstGeom>
          <a:noFill/>
          <a:ln>
            <a:solidFill>
              <a:schemeClr val="tx2"/>
            </a:solidFill>
          </a:ln>
        </p:spPr>
        <p:txBody>
          <a:bodyPr wrap="square" rtlCol="0">
            <a:spAutoFit/>
          </a:bodyPr>
          <a:lstStyle/>
          <a:p>
            <a:pPr>
              <a:lnSpc>
                <a:spcPct val="150000"/>
              </a:lnSpc>
            </a:pPr>
            <a:r>
              <a:rPr lang="en-US" altLang="zh-CN" sz="2000" dirty="0" smtClean="0">
                <a:solidFill>
                  <a:srgbClr val="C00000"/>
                </a:solidFill>
              </a:rPr>
              <a:t>//</a:t>
            </a:r>
            <a:r>
              <a:rPr lang="zh-CN" altLang="en-US" sz="2000" dirty="0" smtClean="0">
                <a:solidFill>
                  <a:srgbClr val="C00000"/>
                </a:solidFill>
              </a:rPr>
              <a:t>系统是否运行：</a:t>
            </a:r>
            <a:endParaRPr lang="en-US" altLang="zh-CN" sz="2000" dirty="0" smtClean="0">
              <a:solidFill>
                <a:srgbClr val="C00000"/>
              </a:solidFill>
            </a:endParaRPr>
          </a:p>
          <a:p>
            <a:pPr>
              <a:lnSpc>
                <a:spcPct val="150000"/>
              </a:lnSpc>
            </a:pPr>
            <a:r>
              <a:rPr lang="en-US" altLang="zh-CN" sz="2000" dirty="0" err="1">
                <a:solidFill>
                  <a:schemeClr val="tx2">
                    <a:lumMod val="75000"/>
                  </a:schemeClr>
                </a:solidFill>
              </a:rPr>
              <a:t>bool</a:t>
            </a:r>
            <a:r>
              <a:rPr lang="en-US" altLang="zh-CN" sz="2000" dirty="0">
                <a:solidFill>
                  <a:schemeClr val="tx2">
                    <a:lumMod val="75000"/>
                  </a:schemeClr>
                </a:solidFill>
              </a:rPr>
              <a:t> </a:t>
            </a:r>
            <a:r>
              <a:rPr lang="en-US" altLang="zh-CN" sz="2000" dirty="0" err="1">
                <a:solidFill>
                  <a:schemeClr val="tx2">
                    <a:lumMod val="75000"/>
                  </a:schemeClr>
                </a:solidFill>
              </a:rPr>
              <a:t>IsGarageRunning</a:t>
            </a:r>
            <a:r>
              <a:rPr lang="en-US" altLang="zh-CN" sz="2000" dirty="0" smtClean="0">
                <a:solidFill>
                  <a:schemeClr val="tx2">
                    <a:lumMod val="75000"/>
                  </a:schemeClr>
                </a:solidFill>
              </a:rPr>
              <a:t>();</a:t>
            </a:r>
          </a:p>
          <a:p>
            <a:pPr>
              <a:lnSpc>
                <a:spcPct val="150000"/>
              </a:lnSpc>
            </a:pPr>
            <a:r>
              <a:rPr lang="en-US" altLang="zh-CN" sz="2000" dirty="0" smtClean="0">
                <a:solidFill>
                  <a:srgbClr val="C00000"/>
                </a:solidFill>
              </a:rPr>
              <a:t>// </a:t>
            </a:r>
            <a:r>
              <a:rPr lang="zh-CN" altLang="en-US" sz="2000" dirty="0" smtClean="0">
                <a:solidFill>
                  <a:srgbClr val="C00000"/>
                </a:solidFill>
              </a:rPr>
              <a:t>是否按键</a:t>
            </a:r>
            <a:r>
              <a:rPr lang="en-US" altLang="zh-CN" sz="2000" dirty="0" smtClean="0">
                <a:solidFill>
                  <a:srgbClr val="C00000"/>
                </a:solidFill>
              </a:rPr>
              <a:t>(</a:t>
            </a:r>
            <a:r>
              <a:rPr lang="zh-CN" altLang="en-US" sz="2000" dirty="0" smtClean="0">
                <a:solidFill>
                  <a:srgbClr val="C00000"/>
                </a:solidFill>
              </a:rPr>
              <a:t>或遥控</a:t>
            </a:r>
            <a:r>
              <a:rPr lang="en-US" altLang="zh-CN" sz="2000" dirty="0" smtClean="0">
                <a:solidFill>
                  <a:srgbClr val="C00000"/>
                </a:solidFill>
              </a:rPr>
              <a:t>)</a:t>
            </a:r>
          </a:p>
          <a:p>
            <a:pPr>
              <a:lnSpc>
                <a:spcPct val="150000"/>
              </a:lnSpc>
            </a:pPr>
            <a:r>
              <a:rPr lang="en-US" altLang="zh-CN" sz="2000" dirty="0" err="1">
                <a:solidFill>
                  <a:schemeClr val="tx2">
                    <a:lumMod val="75000"/>
                  </a:schemeClr>
                </a:solidFill>
              </a:rPr>
              <a:t>bool</a:t>
            </a:r>
            <a:r>
              <a:rPr lang="en-US" altLang="zh-CN" sz="2000" dirty="0">
                <a:solidFill>
                  <a:schemeClr val="tx2">
                    <a:lumMod val="75000"/>
                  </a:schemeClr>
                </a:solidFill>
              </a:rPr>
              <a:t> </a:t>
            </a:r>
            <a:r>
              <a:rPr lang="en-US" altLang="zh-CN" sz="2000" dirty="0" err="1">
                <a:solidFill>
                  <a:schemeClr val="tx2">
                    <a:lumMod val="75000"/>
                  </a:schemeClr>
                </a:solidFill>
              </a:rPr>
              <a:t>WasButtonPressed</a:t>
            </a:r>
            <a:r>
              <a:rPr lang="en-US" altLang="zh-CN" sz="2000" dirty="0" smtClean="0">
                <a:solidFill>
                  <a:schemeClr val="tx2">
                    <a:lumMod val="75000"/>
                  </a:schemeClr>
                </a:solidFill>
              </a:rPr>
              <a:t>();</a:t>
            </a:r>
          </a:p>
          <a:p>
            <a:pPr>
              <a:lnSpc>
                <a:spcPct val="150000"/>
              </a:lnSpc>
            </a:pPr>
            <a:r>
              <a:rPr lang="en-US" altLang="zh-CN" sz="2000" dirty="0" smtClean="0">
                <a:solidFill>
                  <a:srgbClr val="C00000"/>
                </a:solidFill>
              </a:rPr>
              <a:t>// </a:t>
            </a:r>
            <a:r>
              <a:rPr lang="zh-CN" altLang="en-US" sz="2000" dirty="0" smtClean="0">
                <a:solidFill>
                  <a:srgbClr val="C00000"/>
                </a:solidFill>
              </a:rPr>
              <a:t>是否红外探测到遮挡物</a:t>
            </a:r>
            <a:endParaRPr lang="en-US" altLang="zh-CN" sz="2000" dirty="0" smtClean="0">
              <a:solidFill>
                <a:srgbClr val="C00000"/>
              </a:solidFill>
            </a:endParaRPr>
          </a:p>
          <a:p>
            <a:pPr>
              <a:lnSpc>
                <a:spcPct val="150000"/>
              </a:lnSpc>
            </a:pPr>
            <a:r>
              <a:rPr lang="en-US" altLang="zh-CN" sz="2000" dirty="0" err="1">
                <a:solidFill>
                  <a:schemeClr val="tx2">
                    <a:lumMod val="75000"/>
                  </a:schemeClr>
                </a:solidFill>
              </a:rPr>
              <a:t>bool</a:t>
            </a:r>
            <a:r>
              <a:rPr lang="en-US" altLang="zh-CN" sz="2000" dirty="0">
                <a:solidFill>
                  <a:schemeClr val="tx2">
                    <a:lumMod val="75000"/>
                  </a:schemeClr>
                </a:solidFill>
              </a:rPr>
              <a:t> </a:t>
            </a:r>
            <a:r>
              <a:rPr lang="en-US" altLang="zh-CN" sz="2000" dirty="0" err="1">
                <a:solidFill>
                  <a:schemeClr val="tx2">
                    <a:lumMod val="75000"/>
                  </a:schemeClr>
                </a:solidFill>
              </a:rPr>
              <a:t>IsBeamBroken</a:t>
            </a:r>
            <a:r>
              <a:rPr lang="en-US" altLang="zh-CN" sz="2000" dirty="0">
                <a:solidFill>
                  <a:schemeClr val="tx2">
                    <a:lumMod val="75000"/>
                  </a:schemeClr>
                </a:solidFill>
              </a:rPr>
              <a:t>();</a:t>
            </a:r>
            <a:endParaRPr lang="en-US" altLang="zh-CN" sz="2000" dirty="0" smtClean="0">
              <a:solidFill>
                <a:schemeClr val="tx2">
                  <a:lumMod val="75000"/>
                </a:schemeClr>
              </a:solidFill>
            </a:endParaRPr>
          </a:p>
        </p:txBody>
      </p:sp>
      <p:sp>
        <p:nvSpPr>
          <p:cNvPr id="6" name="TextBox 5"/>
          <p:cNvSpPr txBox="1"/>
          <p:nvPr/>
        </p:nvSpPr>
        <p:spPr>
          <a:xfrm>
            <a:off x="128092" y="4437112"/>
            <a:ext cx="8692380" cy="1938992"/>
          </a:xfrm>
          <a:prstGeom prst="rect">
            <a:avLst/>
          </a:prstGeom>
          <a:noFill/>
          <a:ln>
            <a:solidFill>
              <a:schemeClr val="tx2"/>
            </a:solidFill>
          </a:ln>
        </p:spPr>
        <p:txBody>
          <a:bodyPr wrap="square" rtlCol="0">
            <a:spAutoFit/>
          </a:bodyPr>
          <a:lstStyle/>
          <a:p>
            <a:pPr>
              <a:lnSpc>
                <a:spcPct val="150000"/>
              </a:lnSpc>
            </a:pPr>
            <a:r>
              <a:rPr lang="en-US" altLang="zh-CN" sz="2000" dirty="0" smtClean="0">
                <a:solidFill>
                  <a:srgbClr val="C00000"/>
                </a:solidFill>
              </a:rPr>
              <a:t>// </a:t>
            </a:r>
            <a:r>
              <a:rPr lang="zh-CN" altLang="en-US" sz="2000" dirty="0" smtClean="0">
                <a:solidFill>
                  <a:srgbClr val="C00000"/>
                </a:solidFill>
              </a:rPr>
              <a:t>门的下边沿距离地面的相对位置</a:t>
            </a:r>
            <a:endParaRPr lang="en-US" altLang="zh-CN" sz="2000" dirty="0" smtClean="0">
              <a:solidFill>
                <a:srgbClr val="C00000"/>
              </a:solidFill>
            </a:endParaRPr>
          </a:p>
          <a:p>
            <a:pPr>
              <a:lnSpc>
                <a:spcPct val="150000"/>
              </a:lnSpc>
            </a:pPr>
            <a:r>
              <a:rPr lang="en-US" altLang="zh-CN" sz="2000" dirty="0">
                <a:solidFill>
                  <a:schemeClr val="tx2">
                    <a:lumMod val="75000"/>
                  </a:schemeClr>
                </a:solidFill>
              </a:rPr>
              <a:t>double </a:t>
            </a:r>
            <a:r>
              <a:rPr lang="en-US" altLang="zh-CN" sz="2000" dirty="0" err="1">
                <a:solidFill>
                  <a:schemeClr val="tx2">
                    <a:lumMod val="75000"/>
                  </a:schemeClr>
                </a:solidFill>
              </a:rPr>
              <a:t>GetDoorPosition</a:t>
            </a:r>
            <a:r>
              <a:rPr lang="en-US" altLang="zh-CN" sz="2000" dirty="0" smtClean="0">
                <a:solidFill>
                  <a:schemeClr val="tx2">
                    <a:lumMod val="75000"/>
                  </a:schemeClr>
                </a:solidFill>
              </a:rPr>
              <a:t>();</a:t>
            </a:r>
          </a:p>
          <a:p>
            <a:pPr>
              <a:lnSpc>
                <a:spcPct val="150000"/>
              </a:lnSpc>
            </a:pPr>
            <a:r>
              <a:rPr lang="en-US" altLang="zh-CN" sz="2000" dirty="0" err="1"/>
              <a:t>GetDoorPosition</a:t>
            </a:r>
            <a:r>
              <a:rPr lang="en-US" altLang="zh-CN" sz="2000" dirty="0"/>
              <a:t>() &lt;= </a:t>
            </a:r>
            <a:r>
              <a:rPr lang="en-US" altLang="zh-CN" sz="2000" dirty="0" err="1" smtClean="0"/>
              <a:t>Lib_DoorTolerance</a:t>
            </a:r>
            <a:r>
              <a:rPr lang="en-US" altLang="zh-CN" sz="2000" dirty="0" smtClean="0"/>
              <a:t>  </a:t>
            </a:r>
            <a:r>
              <a:rPr lang="en-US" altLang="zh-CN" sz="2000" dirty="0" smtClean="0">
                <a:solidFill>
                  <a:schemeClr val="tx2">
                    <a:lumMod val="75000"/>
                  </a:schemeClr>
                </a:solidFill>
              </a:rPr>
              <a:t>// </a:t>
            </a:r>
            <a:r>
              <a:rPr lang="en-US" altLang="zh-CN" sz="2000" dirty="0" err="1">
                <a:solidFill>
                  <a:schemeClr val="tx2">
                    <a:lumMod val="75000"/>
                  </a:schemeClr>
                </a:solidFill>
              </a:rPr>
              <a:t>doorAtBottom</a:t>
            </a:r>
            <a:r>
              <a:rPr lang="en-US" altLang="zh-CN" sz="2000" dirty="0">
                <a:solidFill>
                  <a:schemeClr val="tx2">
                    <a:lumMod val="75000"/>
                  </a:schemeClr>
                </a:solidFill>
              </a:rPr>
              <a:t> </a:t>
            </a:r>
            <a:r>
              <a:rPr lang="en-US" altLang="zh-CN" sz="2000" dirty="0" err="1" smtClean="0"/>
              <a:t>GetDoorPosition</a:t>
            </a:r>
            <a:r>
              <a:rPr lang="en-US" altLang="zh-CN" sz="2000" dirty="0"/>
              <a:t>() &gt;= </a:t>
            </a:r>
            <a:r>
              <a:rPr lang="en-US" altLang="zh-CN" sz="2000" dirty="0" err="1"/>
              <a:t>Lib_DoorHeight</a:t>
            </a:r>
            <a:r>
              <a:rPr lang="en-US" altLang="zh-CN" sz="2000" dirty="0"/>
              <a:t> - </a:t>
            </a:r>
            <a:r>
              <a:rPr lang="en-US" altLang="zh-CN" sz="2000" dirty="0" err="1" smtClean="0"/>
              <a:t>Lib_DoorTolerance</a:t>
            </a:r>
            <a:r>
              <a:rPr lang="en-US" altLang="zh-CN" sz="2000" dirty="0" smtClean="0"/>
              <a:t> </a:t>
            </a:r>
            <a:r>
              <a:rPr lang="en-US" altLang="zh-CN" sz="2000" dirty="0" smtClean="0">
                <a:solidFill>
                  <a:schemeClr val="tx2">
                    <a:lumMod val="75000"/>
                  </a:schemeClr>
                </a:solidFill>
              </a:rPr>
              <a:t>// </a:t>
            </a:r>
            <a:r>
              <a:rPr lang="en-US" altLang="zh-CN" sz="2000" dirty="0" err="1" smtClean="0">
                <a:solidFill>
                  <a:schemeClr val="tx2">
                    <a:lumMod val="75000"/>
                  </a:schemeClr>
                </a:solidFill>
              </a:rPr>
              <a:t>doorAtTop</a:t>
            </a:r>
            <a:endParaRPr lang="en-US" altLang="zh-CN" sz="2000" dirty="0" smtClean="0">
              <a:solidFill>
                <a:schemeClr val="tx2">
                  <a:lumMod val="75000"/>
                </a:schemeClr>
              </a:solidFill>
            </a:endParaRPr>
          </a:p>
        </p:txBody>
      </p:sp>
    </p:spTree>
    <p:extLst>
      <p:ext uri="{BB962C8B-B14F-4D97-AF65-F5344CB8AC3E}">
        <p14:creationId xmlns:p14="http://schemas.microsoft.com/office/powerpoint/2010/main" val="32069956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691045"/>
            <a:ext cx="5119381" cy="4443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352425" y="548680"/>
            <a:ext cx="8612188" cy="998538"/>
          </a:xfrm>
        </p:spPr>
        <p:txBody>
          <a:bodyPr/>
          <a:lstStyle/>
          <a:p>
            <a:r>
              <a:rPr lang="en-US" altLang="zh-CN" dirty="0" err="1" smtClean="0"/>
              <a:t>DoorClosed</a:t>
            </a:r>
            <a:r>
              <a:rPr lang="zh-CN" altLang="en-US" dirty="0"/>
              <a:t> </a:t>
            </a:r>
            <a:r>
              <a:rPr lang="en-US" altLang="zh-CN" dirty="0" smtClean="0"/>
              <a:t>state</a:t>
            </a:r>
            <a:endParaRPr lang="zh-CN" altLang="en-US" dirty="0"/>
          </a:p>
        </p:txBody>
      </p:sp>
      <p:sp>
        <p:nvSpPr>
          <p:cNvPr id="6" name="圆角矩形 5"/>
          <p:cNvSpPr/>
          <p:nvPr/>
        </p:nvSpPr>
        <p:spPr>
          <a:xfrm>
            <a:off x="863588" y="2780928"/>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7" name="圆角矩形 6"/>
          <p:cNvSpPr/>
          <p:nvPr/>
        </p:nvSpPr>
        <p:spPr>
          <a:xfrm>
            <a:off x="863588" y="4509120"/>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cxnSp>
        <p:nvCxnSpPr>
          <p:cNvPr id="8" name="直接箭头连接符 7"/>
          <p:cNvCxnSpPr>
            <a:stCxn id="7" idx="0"/>
            <a:endCxn id="6" idx="2"/>
          </p:cNvCxnSpPr>
          <p:nvPr/>
        </p:nvCxnSpPr>
        <p:spPr>
          <a:xfrm flipV="1">
            <a:off x="1655676" y="3212976"/>
            <a:ext cx="0" cy="129614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833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635" y="1629306"/>
            <a:ext cx="6402869" cy="4567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352425" y="548680"/>
            <a:ext cx="8612188" cy="998538"/>
          </a:xfrm>
        </p:spPr>
        <p:txBody>
          <a:bodyPr/>
          <a:lstStyle/>
          <a:p>
            <a:r>
              <a:rPr lang="en-US" altLang="zh-CN" dirty="0" err="1" smtClean="0"/>
              <a:t>DoorClosed</a:t>
            </a:r>
            <a:r>
              <a:rPr lang="en-US" altLang="zh-CN" dirty="0" err="1" smtClean="0">
                <a:sym typeface="Wingdings" panose="05000000000000000000" pitchFamily="2" charset="2"/>
              </a:rPr>
              <a:t>DoorOpening</a:t>
            </a:r>
            <a:endParaRPr lang="zh-CN" altLang="en-US" dirty="0"/>
          </a:p>
        </p:txBody>
      </p:sp>
      <p:sp>
        <p:nvSpPr>
          <p:cNvPr id="6" name="圆角矩形 5"/>
          <p:cNvSpPr/>
          <p:nvPr/>
        </p:nvSpPr>
        <p:spPr>
          <a:xfrm>
            <a:off x="863588" y="2780928"/>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8" name="圆角矩形 7"/>
          <p:cNvSpPr/>
          <p:nvPr/>
        </p:nvSpPr>
        <p:spPr>
          <a:xfrm>
            <a:off x="863588" y="4509120"/>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sp>
        <p:nvSpPr>
          <p:cNvPr id="7" name="圆角矩形标注 6"/>
          <p:cNvSpPr/>
          <p:nvPr/>
        </p:nvSpPr>
        <p:spPr>
          <a:xfrm>
            <a:off x="107505" y="1484784"/>
            <a:ext cx="2598130" cy="576064"/>
          </a:xfrm>
          <a:prstGeom prst="wedgeRoundRectCallout">
            <a:avLst>
              <a:gd name="adj1" fmla="val -35681"/>
              <a:gd name="adj2" fmla="val 84822"/>
              <a:gd name="adj3" fmla="val 16667"/>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if (</a:t>
            </a:r>
            <a:r>
              <a:rPr lang="en-US" altLang="zh-CN" dirty="0" err="1" smtClean="0">
                <a:solidFill>
                  <a:srgbClr val="C00000"/>
                </a:solidFill>
              </a:rPr>
              <a:t>WasButtonPressed</a:t>
            </a:r>
            <a:r>
              <a:rPr lang="en-US" altLang="zh-CN" dirty="0" smtClean="0">
                <a:solidFill>
                  <a:srgbClr val="C00000"/>
                </a:solidFill>
              </a:rPr>
              <a:t>())</a:t>
            </a:r>
          </a:p>
          <a:p>
            <a:pPr algn="ctr"/>
            <a:r>
              <a:rPr lang="en-US" altLang="zh-CN" dirty="0" err="1" smtClean="0">
                <a:solidFill>
                  <a:srgbClr val="C00000"/>
                </a:solidFill>
              </a:rPr>
              <a:t>SetMotorPower</a:t>
            </a:r>
            <a:r>
              <a:rPr lang="en-US" altLang="zh-CN" dirty="0" smtClean="0">
                <a:solidFill>
                  <a:srgbClr val="C00000"/>
                </a:solidFill>
              </a:rPr>
              <a:t>(1);</a:t>
            </a:r>
            <a:endParaRPr lang="zh-CN" altLang="en-US" dirty="0">
              <a:solidFill>
                <a:srgbClr val="C00000"/>
              </a:solidFill>
            </a:endParaRPr>
          </a:p>
        </p:txBody>
      </p:sp>
      <p:cxnSp>
        <p:nvCxnSpPr>
          <p:cNvPr id="10" name="直接箭头连接符 9"/>
          <p:cNvCxnSpPr>
            <a:stCxn id="8" idx="0"/>
            <a:endCxn id="6" idx="2"/>
          </p:cNvCxnSpPr>
          <p:nvPr/>
        </p:nvCxnSpPr>
        <p:spPr>
          <a:xfrm flipV="1">
            <a:off x="1655676" y="3212976"/>
            <a:ext cx="0" cy="129614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4"/>
          </p:cNvCxnSpPr>
          <p:nvPr/>
        </p:nvCxnSpPr>
        <p:spPr>
          <a:xfrm>
            <a:off x="479531" y="2261445"/>
            <a:ext cx="0" cy="15996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79531" y="3861048"/>
            <a:ext cx="117614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062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ircle(in)">
                                      <p:cBhvr>
                                        <p:cTn id="10" dur="2000"/>
                                        <p:tgtEl>
                                          <p:spTgt spid="23"/>
                                        </p:tgtEl>
                                      </p:cBhvr>
                                    </p:animEffect>
                                  </p:childTnLst>
                                </p:cTn>
                              </p:par>
                              <p:par>
                                <p:cTn id="11" presetID="6"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548680"/>
            <a:ext cx="8612188" cy="998538"/>
          </a:xfrm>
        </p:spPr>
        <p:txBody>
          <a:bodyPr/>
          <a:lstStyle/>
          <a:p>
            <a:r>
              <a:rPr lang="en-US" altLang="zh-CN" dirty="0" err="1" smtClean="0"/>
              <a:t>DoorClosed</a:t>
            </a:r>
            <a:r>
              <a:rPr lang="en-US" altLang="zh-CN" dirty="0" err="1" smtClean="0">
                <a:sym typeface="Wingdings" panose="05000000000000000000" pitchFamily="2" charset="2"/>
              </a:rPr>
              <a:t>DoorOpening</a:t>
            </a:r>
            <a:endParaRPr lang="zh-CN" altLang="en-US" dirty="0"/>
          </a:p>
        </p:txBody>
      </p:sp>
      <p:sp>
        <p:nvSpPr>
          <p:cNvPr id="3" name="TextBox 2"/>
          <p:cNvSpPr txBox="1"/>
          <p:nvPr/>
        </p:nvSpPr>
        <p:spPr>
          <a:xfrm>
            <a:off x="107504" y="1844824"/>
            <a:ext cx="4608512" cy="3416320"/>
          </a:xfrm>
          <a:prstGeom prst="rect">
            <a:avLst/>
          </a:prstGeom>
          <a:solidFill>
            <a:srgbClr val="FFFF00"/>
          </a:solidFill>
          <a:ln>
            <a:solidFill>
              <a:schemeClr val="tx2"/>
            </a:solidFill>
          </a:ln>
        </p:spPr>
        <p:txBody>
          <a:bodyPr wrap="square" rtlCol="0">
            <a:spAutoFit/>
          </a:bodyPr>
          <a:lstStyle/>
          <a:p>
            <a:pPr>
              <a:lnSpc>
                <a:spcPct val="150000"/>
              </a:lnSpc>
            </a:pPr>
            <a:r>
              <a:rPr lang="en-US" altLang="zh-CN" dirty="0"/>
              <a:t>void </a:t>
            </a:r>
            <a:r>
              <a:rPr lang="en-US" altLang="zh-CN" dirty="0" err="1"/>
              <a:t>StateDoorClosed</a:t>
            </a:r>
            <a:r>
              <a:rPr lang="en-US" altLang="zh-CN" dirty="0"/>
              <a:t>(</a:t>
            </a:r>
            <a:r>
              <a:rPr lang="en-US" altLang="zh-CN" dirty="0" err="1"/>
              <a:t>int</a:t>
            </a:r>
            <a:r>
              <a:rPr lang="en-US" altLang="zh-CN" dirty="0"/>
              <a:t> *state)</a:t>
            </a:r>
          </a:p>
          <a:p>
            <a:pPr>
              <a:lnSpc>
                <a:spcPct val="150000"/>
              </a:lnSpc>
            </a:pPr>
            <a:r>
              <a:rPr lang="en-US" altLang="zh-CN" dirty="0"/>
              <a:t>{</a:t>
            </a:r>
          </a:p>
          <a:p>
            <a:pPr>
              <a:lnSpc>
                <a:spcPct val="150000"/>
              </a:lnSpc>
            </a:pPr>
            <a:r>
              <a:rPr lang="en-US" altLang="zh-CN" dirty="0" smtClean="0"/>
              <a:t>       if (</a:t>
            </a:r>
            <a:r>
              <a:rPr lang="en-US" altLang="zh-CN" dirty="0" err="1" smtClean="0"/>
              <a:t>WasButtonPressed</a:t>
            </a:r>
            <a:r>
              <a:rPr lang="en-US" altLang="zh-CN" dirty="0" smtClean="0"/>
              <a:t>() )  </a:t>
            </a:r>
            <a:r>
              <a:rPr lang="en-US" altLang="zh-CN" dirty="0" smtClean="0">
                <a:solidFill>
                  <a:schemeClr val="tx2"/>
                </a:solidFill>
              </a:rPr>
              <a:t>// Event</a:t>
            </a:r>
            <a:endParaRPr lang="en-US" altLang="zh-CN" dirty="0">
              <a:solidFill>
                <a:schemeClr val="tx2"/>
              </a:solidFill>
            </a:endParaRPr>
          </a:p>
          <a:p>
            <a:pPr>
              <a:lnSpc>
                <a:spcPct val="150000"/>
              </a:lnSpc>
            </a:pPr>
            <a:r>
              <a:rPr lang="en-US" altLang="zh-CN" dirty="0" smtClean="0"/>
              <a:t>        {</a:t>
            </a:r>
            <a:endParaRPr lang="en-US" altLang="zh-CN" dirty="0"/>
          </a:p>
          <a:p>
            <a:pPr>
              <a:lnSpc>
                <a:spcPct val="150000"/>
              </a:lnSpc>
            </a:pPr>
            <a:r>
              <a:rPr lang="en-US" altLang="zh-CN" dirty="0" smtClean="0"/>
              <a:t>           </a:t>
            </a:r>
            <a:r>
              <a:rPr lang="en-US" altLang="zh-CN" dirty="0" err="1" smtClean="0"/>
              <a:t>SetMotorPower</a:t>
            </a:r>
            <a:r>
              <a:rPr lang="en-US" altLang="zh-CN" dirty="0" smtClean="0"/>
              <a:t>(1);  </a:t>
            </a:r>
            <a:r>
              <a:rPr lang="en-US" altLang="zh-CN" dirty="0" smtClean="0">
                <a:solidFill>
                  <a:schemeClr val="tx2"/>
                </a:solidFill>
              </a:rPr>
              <a:t>// Transition</a:t>
            </a:r>
            <a:endParaRPr lang="en-US" altLang="zh-CN" dirty="0">
              <a:solidFill>
                <a:schemeClr val="tx2"/>
              </a:solidFill>
            </a:endParaRPr>
          </a:p>
          <a:p>
            <a:pPr>
              <a:lnSpc>
                <a:spcPct val="150000"/>
              </a:lnSpc>
            </a:pPr>
            <a:r>
              <a:rPr lang="en-US" altLang="zh-CN" dirty="0" smtClean="0"/>
              <a:t>           *</a:t>
            </a:r>
            <a:r>
              <a:rPr lang="en-US" altLang="zh-CN" dirty="0"/>
              <a:t>state = </a:t>
            </a:r>
            <a:r>
              <a:rPr lang="en-US" altLang="zh-CN" dirty="0" err="1"/>
              <a:t>DoorOpening</a:t>
            </a:r>
            <a:r>
              <a:rPr lang="en-US" altLang="zh-CN" dirty="0"/>
              <a:t>;</a:t>
            </a:r>
          </a:p>
          <a:p>
            <a:pPr>
              <a:lnSpc>
                <a:spcPct val="150000"/>
              </a:lnSpc>
            </a:pPr>
            <a:r>
              <a:rPr lang="en-US" altLang="zh-CN" dirty="0" smtClean="0"/>
              <a:t>        }</a:t>
            </a:r>
            <a:endParaRPr lang="en-US" altLang="zh-CN" dirty="0"/>
          </a:p>
          <a:p>
            <a:pPr>
              <a:lnSpc>
                <a:spcPct val="150000"/>
              </a:lnSpc>
            </a:pPr>
            <a:r>
              <a:rPr lang="en-US" altLang="zh-CN" dirty="0" smtClean="0"/>
              <a:t>}</a:t>
            </a:r>
            <a:endParaRPr lang="zh-CN" altLang="en-US" dirty="0"/>
          </a:p>
        </p:txBody>
      </p:sp>
      <p:sp>
        <p:nvSpPr>
          <p:cNvPr id="5" name="TextBox 4"/>
          <p:cNvSpPr txBox="1"/>
          <p:nvPr/>
        </p:nvSpPr>
        <p:spPr>
          <a:xfrm>
            <a:off x="5004048" y="4513838"/>
            <a:ext cx="3744416" cy="707886"/>
          </a:xfrm>
          <a:prstGeom prst="rect">
            <a:avLst/>
          </a:prstGeom>
          <a:noFill/>
          <a:ln>
            <a:solidFill>
              <a:schemeClr val="tx2"/>
            </a:solidFill>
          </a:ln>
        </p:spPr>
        <p:txBody>
          <a:bodyPr wrap="square" rtlCol="0">
            <a:spAutoFit/>
          </a:bodyPr>
          <a:lstStyle/>
          <a:p>
            <a:r>
              <a:rPr lang="zh-CN" altLang="en-US" sz="2000" dirty="0" smtClean="0"/>
              <a:t>事件</a:t>
            </a:r>
            <a:r>
              <a:rPr lang="en-US" altLang="zh-CN" sz="2000" dirty="0" smtClean="0"/>
              <a:t>(Event)</a:t>
            </a:r>
            <a:r>
              <a:rPr lang="zh-CN" altLang="en-US" sz="2000" dirty="0" smtClean="0"/>
              <a:t>，转换</a:t>
            </a:r>
            <a:r>
              <a:rPr lang="en-US" altLang="zh-CN" sz="2000" dirty="0" smtClean="0"/>
              <a:t>(Transition)</a:t>
            </a:r>
          </a:p>
          <a:p>
            <a:r>
              <a:rPr lang="zh-CN" altLang="en-US" sz="2000" dirty="0" smtClean="0"/>
              <a:t>导致状态的改变。</a:t>
            </a:r>
            <a:endParaRPr lang="zh-CN" altLang="en-US" sz="2000" dirty="0"/>
          </a:p>
        </p:txBody>
      </p:sp>
      <p:sp>
        <p:nvSpPr>
          <p:cNvPr id="7" name="圆角矩形 6"/>
          <p:cNvSpPr/>
          <p:nvPr/>
        </p:nvSpPr>
        <p:spPr>
          <a:xfrm>
            <a:off x="5160690" y="1988840"/>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DoorOpening</a:t>
            </a:r>
            <a:endParaRPr lang="zh-CN" altLang="en-US" dirty="0">
              <a:solidFill>
                <a:schemeClr val="tx1"/>
              </a:solidFill>
            </a:endParaRPr>
          </a:p>
        </p:txBody>
      </p:sp>
      <p:sp>
        <p:nvSpPr>
          <p:cNvPr id="8" name="圆角矩形 7"/>
          <p:cNvSpPr/>
          <p:nvPr/>
        </p:nvSpPr>
        <p:spPr>
          <a:xfrm>
            <a:off x="5160690" y="3717032"/>
            <a:ext cx="158417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DoorClosed</a:t>
            </a:r>
            <a:endParaRPr lang="zh-CN" altLang="en-US" dirty="0">
              <a:solidFill>
                <a:schemeClr val="tx1"/>
              </a:solidFill>
            </a:endParaRPr>
          </a:p>
        </p:txBody>
      </p:sp>
      <p:sp>
        <p:nvSpPr>
          <p:cNvPr id="9" name="圆角矩形标注 8"/>
          <p:cNvSpPr/>
          <p:nvPr/>
        </p:nvSpPr>
        <p:spPr>
          <a:xfrm>
            <a:off x="6096794" y="2629838"/>
            <a:ext cx="2598130" cy="576064"/>
          </a:xfrm>
          <a:prstGeom prst="wedgeRoundRectCallout">
            <a:avLst>
              <a:gd name="adj1" fmla="val -55478"/>
              <a:gd name="adj2" fmla="val 22817"/>
              <a:gd name="adj3" fmla="val 16667"/>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rPr>
              <a:t>if (</a:t>
            </a:r>
            <a:r>
              <a:rPr lang="en-US" altLang="zh-CN" dirty="0" err="1" smtClean="0">
                <a:solidFill>
                  <a:srgbClr val="C00000"/>
                </a:solidFill>
              </a:rPr>
              <a:t>WasButtonPressed</a:t>
            </a:r>
            <a:r>
              <a:rPr lang="en-US" altLang="zh-CN" dirty="0" smtClean="0">
                <a:solidFill>
                  <a:srgbClr val="C00000"/>
                </a:solidFill>
              </a:rPr>
              <a:t>())</a:t>
            </a:r>
          </a:p>
          <a:p>
            <a:pPr algn="ctr"/>
            <a:r>
              <a:rPr lang="en-US" altLang="zh-CN" dirty="0" err="1" smtClean="0">
                <a:solidFill>
                  <a:srgbClr val="C00000"/>
                </a:solidFill>
              </a:rPr>
              <a:t>SetMotorPower</a:t>
            </a:r>
            <a:r>
              <a:rPr lang="en-US" altLang="zh-CN" dirty="0" smtClean="0">
                <a:solidFill>
                  <a:srgbClr val="C00000"/>
                </a:solidFill>
              </a:rPr>
              <a:t>(1);</a:t>
            </a:r>
            <a:endParaRPr lang="zh-CN" altLang="en-US" dirty="0">
              <a:solidFill>
                <a:srgbClr val="C00000"/>
              </a:solidFill>
            </a:endParaRPr>
          </a:p>
        </p:txBody>
      </p:sp>
      <p:cxnSp>
        <p:nvCxnSpPr>
          <p:cNvPr id="10" name="直接箭头连接符 9"/>
          <p:cNvCxnSpPr>
            <a:stCxn id="8" idx="0"/>
            <a:endCxn id="7" idx="2"/>
          </p:cNvCxnSpPr>
          <p:nvPr/>
        </p:nvCxnSpPr>
        <p:spPr>
          <a:xfrm flipV="1">
            <a:off x="5952778" y="2420888"/>
            <a:ext cx="0" cy="129614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770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8612188" cy="998538"/>
          </a:xfrm>
        </p:spPr>
        <p:txBody>
          <a:bodyPr/>
          <a:lstStyle/>
          <a:p>
            <a:r>
              <a:rPr lang="en-US" altLang="zh-CN" sz="3200" dirty="0" err="1" smtClean="0">
                <a:solidFill>
                  <a:schemeClr val="bg1"/>
                </a:solidFill>
              </a:rPr>
              <a:t>DoorClosing</a:t>
            </a:r>
            <a:r>
              <a:rPr lang="en-US" altLang="zh-CN" sz="3200" dirty="0" err="1" smtClean="0">
                <a:solidFill>
                  <a:schemeClr val="bg1"/>
                </a:solidFill>
                <a:sym typeface="Wingdings" panose="05000000000000000000" pitchFamily="2" charset="2"/>
              </a:rPr>
              <a:t>DoorOpening</a:t>
            </a:r>
            <a:endParaRPr lang="zh-CN" altLang="en-US" sz="3200"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340768"/>
            <a:ext cx="6402868" cy="4567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圆角矩形 4"/>
          <p:cNvSpPr/>
          <p:nvPr/>
        </p:nvSpPr>
        <p:spPr>
          <a:xfrm>
            <a:off x="1439144" y="112474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DoorOpening</a:t>
            </a:r>
            <a:endParaRPr lang="zh-CN" altLang="en-US" sz="1600" dirty="0">
              <a:solidFill>
                <a:schemeClr val="tx1"/>
              </a:solidFill>
            </a:endParaRPr>
          </a:p>
        </p:txBody>
      </p:sp>
      <p:sp>
        <p:nvSpPr>
          <p:cNvPr id="6" name="圆角矩形 5"/>
          <p:cNvSpPr/>
          <p:nvPr/>
        </p:nvSpPr>
        <p:spPr>
          <a:xfrm>
            <a:off x="1439144" y="328498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DoorClosing</a:t>
            </a:r>
            <a:endParaRPr lang="zh-CN" altLang="en-US" sz="1600" dirty="0">
              <a:solidFill>
                <a:schemeClr val="tx1"/>
              </a:solidFill>
            </a:endParaRPr>
          </a:p>
        </p:txBody>
      </p:sp>
      <p:cxnSp>
        <p:nvCxnSpPr>
          <p:cNvPr id="7" name="直接箭头连接符 6"/>
          <p:cNvCxnSpPr>
            <a:stCxn id="6" idx="0"/>
            <a:endCxn id="5" idx="2"/>
          </p:cNvCxnSpPr>
          <p:nvPr/>
        </p:nvCxnSpPr>
        <p:spPr>
          <a:xfrm flipV="1">
            <a:off x="2195228" y="1556792"/>
            <a:ext cx="0" cy="172819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标注 7"/>
          <p:cNvSpPr/>
          <p:nvPr/>
        </p:nvSpPr>
        <p:spPr>
          <a:xfrm>
            <a:off x="35496" y="1916832"/>
            <a:ext cx="1907704" cy="864096"/>
          </a:xfrm>
          <a:prstGeom prst="wedgeRoundRectCallout">
            <a:avLst>
              <a:gd name="adj1" fmla="val 60738"/>
              <a:gd name="adj2" fmla="val -413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if (</a:t>
            </a:r>
            <a:r>
              <a:rPr lang="en-US" altLang="zh-CN" sz="1400" dirty="0" err="1">
                <a:solidFill>
                  <a:schemeClr val="tx1"/>
                </a:solidFill>
              </a:rPr>
              <a:t>WasButtonPressed</a:t>
            </a:r>
            <a:r>
              <a:rPr lang="en-US" altLang="zh-CN" sz="1400" dirty="0">
                <a:solidFill>
                  <a:schemeClr val="tx1"/>
                </a:solidFill>
              </a:rPr>
              <a:t>()</a:t>
            </a:r>
          </a:p>
          <a:p>
            <a:pPr algn="ctr"/>
            <a:r>
              <a:rPr lang="en-US" altLang="zh-CN" sz="1400" dirty="0">
                <a:solidFill>
                  <a:schemeClr val="tx1"/>
                </a:solidFill>
              </a:rPr>
              <a:t>   || </a:t>
            </a:r>
            <a:r>
              <a:rPr lang="en-US" altLang="zh-CN" sz="1400" dirty="0" err="1">
                <a:solidFill>
                  <a:schemeClr val="tx1"/>
                </a:solidFill>
              </a:rPr>
              <a:t>IsBeamBroken</a:t>
            </a:r>
            <a:r>
              <a:rPr lang="en-US" altLang="zh-CN" sz="1400" dirty="0">
                <a:solidFill>
                  <a:schemeClr val="tx1"/>
                </a:solidFill>
              </a:rPr>
              <a:t>())</a:t>
            </a:r>
          </a:p>
          <a:p>
            <a:pPr algn="ctr"/>
            <a:r>
              <a:rPr lang="en-US" altLang="zh-CN" sz="1400" dirty="0">
                <a:solidFill>
                  <a:schemeClr val="tx1"/>
                </a:solidFill>
              </a:rPr>
              <a:t>   </a:t>
            </a:r>
            <a:r>
              <a:rPr lang="en-US" altLang="zh-CN" sz="1400" dirty="0" err="1">
                <a:solidFill>
                  <a:schemeClr val="tx1"/>
                </a:solidFill>
              </a:rPr>
              <a:t>SetMotorPower</a:t>
            </a:r>
            <a:r>
              <a:rPr lang="en-US" altLang="zh-CN" sz="1400" dirty="0">
                <a:solidFill>
                  <a:schemeClr val="tx1"/>
                </a:solidFill>
              </a:rPr>
              <a:t>(1);</a:t>
            </a:r>
            <a:endParaRPr lang="zh-CN" altLang="en-US" sz="1400" dirty="0">
              <a:solidFill>
                <a:schemeClr val="tx1"/>
              </a:solidFill>
            </a:endParaRPr>
          </a:p>
        </p:txBody>
      </p:sp>
    </p:spTree>
    <p:extLst>
      <p:ext uri="{BB962C8B-B14F-4D97-AF65-F5344CB8AC3E}">
        <p14:creationId xmlns:p14="http://schemas.microsoft.com/office/powerpoint/2010/main" val="37210879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语言课程设计</a:t>
            </a:r>
            <a:endParaRPr lang="zh-CN" altLang="en-US" dirty="0"/>
          </a:p>
        </p:txBody>
      </p:sp>
      <p:sp>
        <p:nvSpPr>
          <p:cNvPr id="3" name="内容占位符 2"/>
          <p:cNvSpPr>
            <a:spLocks noGrp="1"/>
          </p:cNvSpPr>
          <p:nvPr>
            <p:ph idx="1"/>
          </p:nvPr>
        </p:nvSpPr>
        <p:spPr/>
        <p:txBody>
          <a:bodyPr/>
          <a:lstStyle/>
          <a:p>
            <a:r>
              <a:rPr lang="zh-CN" altLang="en-US" dirty="0" smtClean="0"/>
              <a:t>状态与状态机基本概念</a:t>
            </a:r>
            <a:endParaRPr lang="en-US" altLang="zh-CN" dirty="0" smtClean="0"/>
          </a:p>
          <a:p>
            <a:r>
              <a:rPr lang="zh-CN" altLang="en-US" dirty="0" smtClean="0"/>
              <a:t>状态机程序设计举例</a:t>
            </a:r>
            <a:endParaRPr lang="en-US" altLang="zh-CN" dirty="0" smtClean="0"/>
          </a:p>
          <a:p>
            <a:r>
              <a:rPr lang="en-US" altLang="zh-CN" dirty="0" smtClean="0"/>
              <a:t>VS2013</a:t>
            </a:r>
            <a:r>
              <a:rPr lang="zh-CN" altLang="en-US" dirty="0" smtClean="0"/>
              <a:t>简介</a:t>
            </a:r>
            <a:endParaRPr lang="en-US" altLang="zh-CN" dirty="0" smtClean="0"/>
          </a:p>
          <a:p>
            <a:r>
              <a:rPr lang="zh-CN" altLang="en-US" dirty="0"/>
              <a:t>课程</a:t>
            </a:r>
            <a:r>
              <a:rPr lang="zh-CN" altLang="en-US" dirty="0" smtClean="0"/>
              <a:t>设计要求</a:t>
            </a:r>
            <a:endParaRPr lang="en-US" altLang="zh-CN" dirty="0" smtClean="0"/>
          </a:p>
          <a:p>
            <a:r>
              <a:rPr lang="zh-CN" altLang="en-US" dirty="0"/>
              <a:t>课程</a:t>
            </a:r>
            <a:r>
              <a:rPr lang="zh-CN" altLang="en-US" dirty="0" smtClean="0"/>
              <a:t>设计状态机图说明</a:t>
            </a:r>
            <a:endParaRPr lang="en-US" altLang="zh-CN" dirty="0" smtClean="0"/>
          </a:p>
          <a:p>
            <a:r>
              <a:rPr lang="zh-CN" altLang="en-US" dirty="0"/>
              <a:t>课程</a:t>
            </a:r>
            <a:r>
              <a:rPr lang="zh-CN" altLang="en-US" dirty="0" smtClean="0"/>
              <a:t>设计</a:t>
            </a:r>
            <a:r>
              <a:rPr lang="en-US" altLang="zh-CN" dirty="0" smtClean="0"/>
              <a:t>VS2013</a:t>
            </a:r>
            <a:r>
              <a:rPr lang="zh-CN" altLang="en-US" dirty="0" smtClean="0"/>
              <a:t>工程及库函数说明</a:t>
            </a:r>
            <a:endParaRPr lang="zh-CN" altLang="en-US" dirty="0"/>
          </a:p>
        </p:txBody>
      </p:sp>
    </p:spTree>
    <p:extLst>
      <p:ext uri="{BB962C8B-B14F-4D97-AF65-F5344CB8AC3E}">
        <p14:creationId xmlns:p14="http://schemas.microsoft.com/office/powerpoint/2010/main" val="3696615568"/>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8612188" cy="998538"/>
          </a:xfrm>
        </p:spPr>
        <p:txBody>
          <a:bodyPr/>
          <a:lstStyle/>
          <a:p>
            <a:r>
              <a:rPr lang="en-US" altLang="zh-CN" sz="3200" dirty="0" err="1" smtClean="0">
                <a:solidFill>
                  <a:schemeClr val="bg1"/>
                </a:solidFill>
              </a:rPr>
              <a:t>DoorClosing</a:t>
            </a:r>
            <a:r>
              <a:rPr lang="en-US" altLang="zh-CN" sz="3200" dirty="0" err="1" smtClean="0">
                <a:solidFill>
                  <a:schemeClr val="bg1"/>
                </a:solidFill>
                <a:sym typeface="Wingdings" panose="05000000000000000000" pitchFamily="2" charset="2"/>
              </a:rPr>
              <a:t>DoorOpening</a:t>
            </a:r>
            <a:r>
              <a:rPr lang="en-US" altLang="zh-CN" sz="3200" dirty="0" smtClean="0">
                <a:solidFill>
                  <a:schemeClr val="bg1"/>
                </a:solidFill>
                <a:sym typeface="Wingdings" panose="05000000000000000000" pitchFamily="2" charset="2"/>
              </a:rPr>
              <a:t>/</a:t>
            </a:r>
            <a:r>
              <a:rPr lang="en-US" altLang="zh-CN" sz="3200" dirty="0" err="1" smtClean="0">
                <a:solidFill>
                  <a:schemeClr val="bg1"/>
                </a:solidFill>
                <a:sym typeface="Wingdings" panose="05000000000000000000" pitchFamily="2" charset="2"/>
              </a:rPr>
              <a:t>DoorClosed</a:t>
            </a:r>
            <a:endParaRPr lang="zh-CN" altLang="en-US" sz="3200" dirty="0">
              <a:solidFill>
                <a:schemeClr val="bg1"/>
              </a:solidFill>
            </a:endParaRPr>
          </a:p>
        </p:txBody>
      </p:sp>
      <p:sp>
        <p:nvSpPr>
          <p:cNvPr id="3" name="TextBox 2"/>
          <p:cNvSpPr txBox="1"/>
          <p:nvPr/>
        </p:nvSpPr>
        <p:spPr>
          <a:xfrm>
            <a:off x="3203848" y="722788"/>
            <a:ext cx="5832648" cy="5442516"/>
          </a:xfrm>
          <a:prstGeom prst="rect">
            <a:avLst/>
          </a:prstGeom>
          <a:solidFill>
            <a:srgbClr val="FFFF00"/>
          </a:solidFill>
          <a:ln>
            <a:solidFill>
              <a:schemeClr val="tx2"/>
            </a:solidFill>
          </a:ln>
        </p:spPr>
        <p:txBody>
          <a:bodyPr wrap="square" rtlCol="0">
            <a:spAutoFit/>
          </a:bodyPr>
          <a:lstStyle>
            <a:defPPr>
              <a:defRPr lang="zh-CN"/>
            </a:defPPr>
            <a:lvl1pPr>
              <a:lnSpc>
                <a:spcPct val="150000"/>
              </a:lnSpc>
            </a:lvl1pPr>
          </a:lstStyle>
          <a:p>
            <a:r>
              <a:rPr lang="en-US" altLang="zh-CN" dirty="0"/>
              <a:t>void </a:t>
            </a:r>
            <a:r>
              <a:rPr lang="en-US" altLang="zh-CN" dirty="0" err="1"/>
              <a:t>StateDoorClosing</a:t>
            </a:r>
            <a:r>
              <a:rPr lang="en-US" altLang="zh-CN" dirty="0"/>
              <a:t>(</a:t>
            </a:r>
            <a:r>
              <a:rPr lang="en-US" altLang="zh-CN" dirty="0" err="1"/>
              <a:t>int</a:t>
            </a:r>
            <a:r>
              <a:rPr lang="en-US" altLang="zh-CN" dirty="0"/>
              <a:t> *state)</a:t>
            </a:r>
          </a:p>
          <a:p>
            <a:r>
              <a:rPr lang="en-US" altLang="zh-CN" dirty="0"/>
              <a:t>{</a:t>
            </a:r>
          </a:p>
          <a:p>
            <a:r>
              <a:rPr lang="en-US" altLang="zh-CN" dirty="0"/>
              <a:t>    if (</a:t>
            </a:r>
            <a:r>
              <a:rPr lang="en-US" altLang="zh-CN" dirty="0" err="1"/>
              <a:t>GetDoorPosition</a:t>
            </a:r>
            <a:r>
              <a:rPr lang="en-US" altLang="zh-CN" dirty="0"/>
              <a:t>() &lt;= </a:t>
            </a:r>
            <a:r>
              <a:rPr lang="en-US" altLang="zh-CN" dirty="0" err="1"/>
              <a:t>Lib_DoorTolerance</a:t>
            </a:r>
            <a:r>
              <a:rPr lang="en-US" altLang="zh-CN" dirty="0"/>
              <a:t>)  //Event</a:t>
            </a:r>
          </a:p>
          <a:p>
            <a:r>
              <a:rPr lang="en-US" altLang="zh-CN" dirty="0"/>
              <a:t>    {</a:t>
            </a:r>
            <a:endParaRPr lang="zh-CN" altLang="en-US" dirty="0"/>
          </a:p>
          <a:p>
            <a:r>
              <a:rPr lang="en-US" altLang="zh-CN" dirty="0"/>
              <a:t>        </a:t>
            </a:r>
            <a:r>
              <a:rPr lang="en-US" altLang="zh-CN" dirty="0" err="1"/>
              <a:t>SetMotorPower</a:t>
            </a:r>
            <a:r>
              <a:rPr lang="en-US" altLang="zh-CN" dirty="0"/>
              <a:t>(0);  // Transition</a:t>
            </a:r>
          </a:p>
          <a:p>
            <a:r>
              <a:rPr lang="en-US" altLang="zh-CN" dirty="0"/>
              <a:t>         *state = </a:t>
            </a:r>
            <a:r>
              <a:rPr lang="en-US" altLang="zh-CN" dirty="0" err="1"/>
              <a:t>DoorClosed</a:t>
            </a:r>
            <a:r>
              <a:rPr lang="en-US" altLang="zh-CN" dirty="0"/>
              <a:t>;</a:t>
            </a:r>
          </a:p>
          <a:p>
            <a:r>
              <a:rPr lang="en-US" altLang="zh-CN" dirty="0"/>
              <a:t>    }</a:t>
            </a:r>
            <a:endParaRPr lang="zh-CN" altLang="en-US" dirty="0"/>
          </a:p>
          <a:p>
            <a:r>
              <a:rPr lang="en-US" altLang="zh-CN" dirty="0"/>
              <a:t>    else if(</a:t>
            </a:r>
            <a:r>
              <a:rPr lang="en-US" altLang="zh-CN" dirty="0" err="1"/>
              <a:t>WasButtonPressed</a:t>
            </a:r>
            <a:r>
              <a:rPr lang="en-US" altLang="zh-CN" dirty="0"/>
              <a:t>() || </a:t>
            </a:r>
            <a:r>
              <a:rPr lang="en-US" altLang="zh-CN" dirty="0" err="1"/>
              <a:t>IsBeamBroken</a:t>
            </a:r>
            <a:r>
              <a:rPr lang="en-US" altLang="zh-CN" dirty="0"/>
              <a:t>())  </a:t>
            </a:r>
          </a:p>
          <a:p>
            <a:r>
              <a:rPr lang="en-US" altLang="zh-CN" dirty="0"/>
              <a:t>    {</a:t>
            </a:r>
            <a:endParaRPr lang="zh-CN" altLang="en-US" dirty="0"/>
          </a:p>
          <a:p>
            <a:r>
              <a:rPr lang="en-US" altLang="zh-CN" dirty="0"/>
              <a:t>        </a:t>
            </a:r>
            <a:r>
              <a:rPr lang="en-US" altLang="zh-CN" dirty="0" err="1"/>
              <a:t>SetMotorPower</a:t>
            </a:r>
            <a:r>
              <a:rPr lang="en-US" altLang="zh-CN" dirty="0"/>
              <a:t>(1);  // Transition</a:t>
            </a:r>
          </a:p>
          <a:p>
            <a:r>
              <a:rPr lang="en-US" altLang="zh-CN" dirty="0"/>
              <a:t>        *state = </a:t>
            </a:r>
            <a:r>
              <a:rPr lang="en-US" altLang="zh-CN" dirty="0" err="1"/>
              <a:t>DoorOpening</a:t>
            </a:r>
            <a:r>
              <a:rPr lang="en-US" altLang="zh-CN" dirty="0"/>
              <a:t>;</a:t>
            </a:r>
          </a:p>
          <a:p>
            <a:r>
              <a:rPr lang="en-US" altLang="zh-CN" dirty="0"/>
              <a:t>    }</a:t>
            </a:r>
            <a:endParaRPr lang="zh-CN" altLang="en-US" dirty="0"/>
          </a:p>
          <a:p>
            <a:r>
              <a:rPr lang="en-US" altLang="zh-CN" dirty="0"/>
              <a:t>}</a:t>
            </a:r>
            <a:endParaRPr lang="zh-CN" altLang="en-US" dirty="0"/>
          </a:p>
        </p:txBody>
      </p:sp>
      <p:sp>
        <p:nvSpPr>
          <p:cNvPr id="5" name="圆角矩形 4"/>
          <p:cNvSpPr/>
          <p:nvPr/>
        </p:nvSpPr>
        <p:spPr>
          <a:xfrm>
            <a:off x="1547664" y="112474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DoorOpening</a:t>
            </a:r>
            <a:endParaRPr lang="zh-CN" altLang="en-US" sz="1600" dirty="0">
              <a:solidFill>
                <a:schemeClr val="tx1"/>
              </a:solidFill>
            </a:endParaRPr>
          </a:p>
        </p:txBody>
      </p:sp>
      <p:sp>
        <p:nvSpPr>
          <p:cNvPr id="8" name="圆角矩形 7"/>
          <p:cNvSpPr/>
          <p:nvPr/>
        </p:nvSpPr>
        <p:spPr>
          <a:xfrm>
            <a:off x="1547664" y="328498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DoorClosing</a:t>
            </a:r>
            <a:endParaRPr lang="zh-CN" altLang="en-US" sz="1600" dirty="0">
              <a:solidFill>
                <a:schemeClr val="tx1"/>
              </a:solidFill>
            </a:endParaRPr>
          </a:p>
        </p:txBody>
      </p:sp>
      <p:cxnSp>
        <p:nvCxnSpPr>
          <p:cNvPr id="7" name="直接箭头连接符 6"/>
          <p:cNvCxnSpPr>
            <a:stCxn id="8" idx="0"/>
            <a:endCxn id="5" idx="2"/>
          </p:cNvCxnSpPr>
          <p:nvPr/>
        </p:nvCxnSpPr>
        <p:spPr>
          <a:xfrm flipV="1">
            <a:off x="2303748" y="1556792"/>
            <a:ext cx="0" cy="172819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标注 8"/>
          <p:cNvSpPr/>
          <p:nvPr/>
        </p:nvSpPr>
        <p:spPr>
          <a:xfrm>
            <a:off x="144016" y="1916832"/>
            <a:ext cx="1907704" cy="864096"/>
          </a:xfrm>
          <a:prstGeom prst="wedgeRoundRectCallout">
            <a:avLst>
              <a:gd name="adj1" fmla="val 60738"/>
              <a:gd name="adj2" fmla="val -413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if (</a:t>
            </a:r>
            <a:r>
              <a:rPr lang="en-US" altLang="zh-CN" sz="1400" dirty="0" err="1">
                <a:solidFill>
                  <a:schemeClr val="tx1"/>
                </a:solidFill>
              </a:rPr>
              <a:t>WasButtonPressed</a:t>
            </a:r>
            <a:r>
              <a:rPr lang="en-US" altLang="zh-CN" sz="1400" dirty="0">
                <a:solidFill>
                  <a:schemeClr val="tx1"/>
                </a:solidFill>
              </a:rPr>
              <a:t>()</a:t>
            </a:r>
          </a:p>
          <a:p>
            <a:pPr algn="ctr"/>
            <a:r>
              <a:rPr lang="en-US" altLang="zh-CN" sz="1400" dirty="0">
                <a:solidFill>
                  <a:schemeClr val="tx1"/>
                </a:solidFill>
              </a:rPr>
              <a:t>   || </a:t>
            </a:r>
            <a:r>
              <a:rPr lang="en-US" altLang="zh-CN" sz="1400" dirty="0" err="1">
                <a:solidFill>
                  <a:schemeClr val="tx1"/>
                </a:solidFill>
              </a:rPr>
              <a:t>IsBeamBroken</a:t>
            </a:r>
            <a:r>
              <a:rPr lang="en-US" altLang="zh-CN" sz="1400" dirty="0">
                <a:solidFill>
                  <a:schemeClr val="tx1"/>
                </a:solidFill>
              </a:rPr>
              <a:t>())</a:t>
            </a:r>
          </a:p>
          <a:p>
            <a:pPr algn="ctr"/>
            <a:r>
              <a:rPr lang="en-US" altLang="zh-CN" sz="1400" dirty="0">
                <a:solidFill>
                  <a:schemeClr val="tx1"/>
                </a:solidFill>
              </a:rPr>
              <a:t>   </a:t>
            </a:r>
            <a:r>
              <a:rPr lang="en-US" altLang="zh-CN" sz="1400" dirty="0" err="1">
                <a:solidFill>
                  <a:schemeClr val="tx1"/>
                </a:solidFill>
              </a:rPr>
              <a:t>SetMotorPower</a:t>
            </a:r>
            <a:r>
              <a:rPr lang="en-US" altLang="zh-CN" sz="1400" dirty="0">
                <a:solidFill>
                  <a:schemeClr val="tx1"/>
                </a:solidFill>
              </a:rPr>
              <a:t>(1);</a:t>
            </a:r>
            <a:endParaRPr lang="zh-CN" altLang="en-US" sz="1400" dirty="0">
              <a:solidFill>
                <a:schemeClr val="tx1"/>
              </a:solidFill>
            </a:endParaRPr>
          </a:p>
        </p:txBody>
      </p:sp>
      <p:sp>
        <p:nvSpPr>
          <p:cNvPr id="12" name="圆角矩形 11"/>
          <p:cNvSpPr/>
          <p:nvPr/>
        </p:nvSpPr>
        <p:spPr>
          <a:xfrm>
            <a:off x="1547664" y="5445224"/>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solidFill>
                  <a:schemeClr val="tx1"/>
                </a:solidFill>
              </a:rPr>
              <a:t>DoorClosed</a:t>
            </a:r>
            <a:endParaRPr lang="zh-CN" altLang="en-US" sz="1600" dirty="0">
              <a:solidFill>
                <a:schemeClr val="tx1"/>
              </a:solidFill>
            </a:endParaRPr>
          </a:p>
        </p:txBody>
      </p:sp>
      <p:cxnSp>
        <p:nvCxnSpPr>
          <p:cNvPr id="13" name="直接箭头连接符 12"/>
          <p:cNvCxnSpPr>
            <a:stCxn id="8" idx="2"/>
            <a:endCxn id="12" idx="0"/>
          </p:cNvCxnSpPr>
          <p:nvPr/>
        </p:nvCxnSpPr>
        <p:spPr>
          <a:xfrm>
            <a:off x="2303748" y="3717032"/>
            <a:ext cx="0" cy="172819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圆角矩形标注 15"/>
          <p:cNvSpPr/>
          <p:nvPr/>
        </p:nvSpPr>
        <p:spPr>
          <a:xfrm>
            <a:off x="107504" y="4149080"/>
            <a:ext cx="1907704" cy="864096"/>
          </a:xfrm>
          <a:prstGeom prst="wedgeRoundRectCallout">
            <a:avLst>
              <a:gd name="adj1" fmla="val 61487"/>
              <a:gd name="adj2" fmla="val -4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if </a:t>
            </a:r>
            <a:r>
              <a:rPr lang="en-US" altLang="zh-CN" sz="1400" dirty="0" smtClean="0">
                <a:solidFill>
                  <a:schemeClr val="tx1"/>
                </a:solidFill>
              </a:rPr>
              <a:t>(</a:t>
            </a:r>
            <a:r>
              <a:rPr lang="en-US" altLang="zh-CN" sz="1400" dirty="0" err="1" smtClean="0">
                <a:solidFill>
                  <a:schemeClr val="tx1"/>
                </a:solidFill>
              </a:rPr>
              <a:t>doorAtBottom</a:t>
            </a:r>
            <a:r>
              <a:rPr lang="en-US" altLang="zh-CN" sz="1400" dirty="0" smtClean="0">
                <a:solidFill>
                  <a:schemeClr val="tx1"/>
                </a:solidFill>
              </a:rPr>
              <a:t>)</a:t>
            </a:r>
          </a:p>
          <a:p>
            <a:pPr algn="ctr"/>
            <a:r>
              <a:rPr lang="en-US" altLang="zh-CN" sz="1400" dirty="0" smtClean="0">
                <a:solidFill>
                  <a:schemeClr val="tx1"/>
                </a:solidFill>
              </a:rPr>
              <a:t>   </a:t>
            </a:r>
            <a:r>
              <a:rPr lang="en-US" altLang="zh-CN" sz="1400" dirty="0" err="1" smtClean="0">
                <a:solidFill>
                  <a:schemeClr val="tx1"/>
                </a:solidFill>
              </a:rPr>
              <a:t>SetMotorPower</a:t>
            </a:r>
            <a:r>
              <a:rPr lang="en-US" altLang="zh-CN" sz="1400" dirty="0" smtClean="0">
                <a:solidFill>
                  <a:schemeClr val="tx1"/>
                </a:solidFill>
              </a:rPr>
              <a:t>(0);</a:t>
            </a:r>
            <a:endParaRPr lang="zh-CN" altLang="en-US" sz="1400" dirty="0">
              <a:solidFill>
                <a:schemeClr val="tx1"/>
              </a:solidFill>
            </a:endParaRPr>
          </a:p>
        </p:txBody>
      </p:sp>
    </p:spTree>
    <p:extLst>
      <p:ext uri="{BB962C8B-B14F-4D97-AF65-F5344CB8AC3E}">
        <p14:creationId xmlns:p14="http://schemas.microsoft.com/office/powerpoint/2010/main" val="3242674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8612188" cy="998538"/>
          </a:xfrm>
        </p:spPr>
        <p:txBody>
          <a:bodyPr/>
          <a:lstStyle/>
          <a:p>
            <a:r>
              <a:rPr lang="zh-CN" altLang="en-US" sz="3200" dirty="0">
                <a:solidFill>
                  <a:schemeClr val="bg1"/>
                </a:solidFill>
              </a:rPr>
              <a:t>车库</a:t>
            </a:r>
            <a:r>
              <a:rPr lang="zh-CN" altLang="en-US" sz="3200" dirty="0" smtClean="0">
                <a:solidFill>
                  <a:schemeClr val="bg1"/>
                </a:solidFill>
              </a:rPr>
              <a:t>门状态机图</a:t>
            </a:r>
            <a:endParaRPr lang="zh-CN" altLang="en-US" sz="3200" dirty="0">
              <a:solidFill>
                <a:schemeClr val="bg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38" y="888454"/>
            <a:ext cx="8782050"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870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365" y="-315416"/>
            <a:ext cx="8612188" cy="998538"/>
          </a:xfrm>
        </p:spPr>
        <p:txBody>
          <a:bodyPr/>
          <a:lstStyle/>
          <a:p>
            <a:r>
              <a:rPr lang="en-US" altLang="zh-CN" sz="2800" dirty="0" smtClean="0">
                <a:solidFill>
                  <a:schemeClr val="bg1"/>
                </a:solidFill>
              </a:rPr>
              <a:t>Visual Studio 2013 (Community)</a:t>
            </a:r>
            <a:endParaRPr lang="zh-CN" altLang="en-US" sz="2800" dirty="0">
              <a:solidFill>
                <a:schemeClr val="bg1"/>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17223"/>
            <a:ext cx="8928992" cy="6008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985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Visual Studio IDE </a:t>
            </a:r>
            <a:r>
              <a:rPr lang="zh-CN" altLang="en-US" dirty="0" smtClean="0"/>
              <a:t>用户指南</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16021954"/>
              </p:ext>
            </p:extLst>
          </p:nvPr>
        </p:nvGraphicFramePr>
        <p:xfrm>
          <a:off x="323528" y="2780928"/>
          <a:ext cx="8540750" cy="3411108"/>
        </p:xfrm>
        <a:graphic>
          <a:graphicData uri="http://schemas.openxmlformats.org/drawingml/2006/table">
            <a:tbl>
              <a:tblPr/>
              <a:tblGrid>
                <a:gridCol w="4270375"/>
                <a:gridCol w="4270375"/>
              </a:tblGrid>
              <a:tr h="568518">
                <a:tc>
                  <a:txBody>
                    <a:bodyPr/>
                    <a:lstStyle/>
                    <a:p>
                      <a:pPr fontAlgn="t"/>
                      <a:r>
                        <a:rPr lang="zh-CN" altLang="en-US" u="none" strike="noStrike" dirty="0">
                          <a:solidFill>
                            <a:srgbClr val="00709F"/>
                          </a:solidFill>
                          <a:effectLst/>
                          <a:latin typeface="Microsoft YaHei UI"/>
                          <a:hlinkClick r:id="rId2"/>
                        </a:rPr>
                        <a:t>安装 </a:t>
                      </a:r>
                      <a:r>
                        <a:rPr lang="en-US" u="none" strike="noStrike" dirty="0">
                          <a:solidFill>
                            <a:srgbClr val="00709F"/>
                          </a:solidFill>
                          <a:effectLst/>
                          <a:latin typeface="Microsoft YaHei UI"/>
                          <a:hlinkClick r:id="rId2"/>
                        </a:rPr>
                        <a:t>Visual Studio</a:t>
                      </a:r>
                      <a:endParaRPr 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dirty="0">
                          <a:solidFill>
                            <a:srgbClr val="00709F"/>
                          </a:solidFill>
                          <a:effectLst/>
                          <a:latin typeface="Microsoft YaHei UI"/>
                          <a:hlinkClick r:id="rId3"/>
                        </a:rPr>
                        <a:t>登录 </a:t>
                      </a:r>
                      <a:r>
                        <a:rPr lang="en-US" u="none" strike="noStrike" dirty="0">
                          <a:solidFill>
                            <a:srgbClr val="00709F"/>
                          </a:solidFill>
                          <a:effectLst/>
                          <a:latin typeface="Microsoft YaHei UI"/>
                          <a:hlinkClick r:id="rId3"/>
                        </a:rPr>
                        <a:t>Visual Studio</a:t>
                      </a:r>
                      <a:endParaRPr 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en-US" u="none" strike="noStrike">
                          <a:solidFill>
                            <a:srgbClr val="00709F"/>
                          </a:solidFill>
                          <a:effectLst/>
                          <a:latin typeface="Microsoft YaHei UI"/>
                          <a:hlinkClick r:id="rId4"/>
                        </a:rPr>
                        <a:t>Visual Studio </a:t>
                      </a:r>
                      <a:r>
                        <a:rPr lang="zh-CN" altLang="en-US" u="none" strike="noStrike">
                          <a:solidFill>
                            <a:srgbClr val="00709F"/>
                          </a:solidFill>
                          <a:effectLst/>
                          <a:latin typeface="Microsoft YaHei UI"/>
                          <a:hlinkClick r:id="rId4"/>
                        </a:rPr>
                        <a:t>的工作效率提示</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a:solidFill>
                            <a:srgbClr val="00709F"/>
                          </a:solidFill>
                          <a:effectLst/>
                          <a:latin typeface="Microsoft YaHei UI"/>
                          <a:hlinkClick r:id="rId5"/>
                        </a:rPr>
                        <a:t>解决方案和项目</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6"/>
                        </a:rPr>
                        <a:t>在代码和文本编辑器中编写代码</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a:solidFill>
                            <a:srgbClr val="00709F"/>
                          </a:solidFill>
                          <a:effectLst/>
                          <a:latin typeface="Microsoft YaHei UI"/>
                          <a:hlinkClick r:id="rId7"/>
                        </a:rPr>
                        <a:t>在 </a:t>
                      </a:r>
                      <a:r>
                        <a:rPr lang="en-US" u="none" strike="noStrike">
                          <a:solidFill>
                            <a:srgbClr val="00709F"/>
                          </a:solidFill>
                          <a:effectLst/>
                          <a:latin typeface="Microsoft YaHei UI"/>
                          <a:hlinkClick r:id="rId7"/>
                        </a:rPr>
                        <a:t>Visual Studio </a:t>
                      </a:r>
                      <a:r>
                        <a:rPr lang="zh-CN" altLang="en-US" u="none" strike="noStrike">
                          <a:solidFill>
                            <a:srgbClr val="00709F"/>
                          </a:solidFill>
                          <a:effectLst/>
                          <a:latin typeface="Microsoft YaHei UI"/>
                          <a:hlinkClick r:id="rId7"/>
                        </a:rPr>
                        <a:t>中构建应用程序</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8"/>
                        </a:rPr>
                        <a:t>使用 </a:t>
                      </a:r>
                      <a:r>
                        <a:rPr lang="en-US" u="none" strike="noStrike">
                          <a:solidFill>
                            <a:srgbClr val="00709F"/>
                          </a:solidFill>
                          <a:effectLst/>
                          <a:latin typeface="Microsoft YaHei UI"/>
                          <a:hlinkClick r:id="rId8"/>
                        </a:rPr>
                        <a:t>Visual Studio </a:t>
                      </a:r>
                      <a:r>
                        <a:rPr lang="zh-CN" altLang="en-US" u="none" strike="noStrike">
                          <a:solidFill>
                            <a:srgbClr val="00709F"/>
                          </a:solidFill>
                          <a:effectLst/>
                          <a:latin typeface="Microsoft YaHei UI"/>
                          <a:hlinkClick r:id="rId8"/>
                        </a:rPr>
                        <a:t>进行调试</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zh-CN" altLang="en-US" u="none" strike="noStrike" dirty="0">
                          <a:solidFill>
                            <a:srgbClr val="00709F"/>
                          </a:solidFill>
                          <a:effectLst/>
                          <a:latin typeface="Microsoft YaHei UI"/>
                          <a:hlinkClick r:id="rId9"/>
                        </a:rPr>
                        <a:t>使用 </a:t>
                      </a:r>
                      <a:r>
                        <a:rPr lang="en-US" u="none" strike="noStrike" dirty="0">
                          <a:solidFill>
                            <a:srgbClr val="00709F"/>
                          </a:solidFill>
                          <a:effectLst/>
                          <a:latin typeface="Microsoft YaHei UI"/>
                          <a:hlinkClick r:id="rId9"/>
                        </a:rPr>
                        <a:t>Visual Studio </a:t>
                      </a:r>
                      <a:r>
                        <a:rPr lang="zh-CN" altLang="en-US" u="none" strike="noStrike" dirty="0">
                          <a:solidFill>
                            <a:srgbClr val="00709F"/>
                          </a:solidFill>
                          <a:effectLst/>
                          <a:latin typeface="Microsoft YaHei UI"/>
                          <a:hlinkClick r:id="rId9"/>
                        </a:rPr>
                        <a:t>诊断工具提高质量</a:t>
                      </a:r>
                      <a:endParaRPr lang="zh-CN" alt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10"/>
                        </a:rPr>
                        <a:t>用户权限与 </a:t>
                      </a:r>
                      <a:r>
                        <a:rPr lang="en-US" u="none" strike="noStrike">
                          <a:solidFill>
                            <a:srgbClr val="00709F"/>
                          </a:solidFill>
                          <a:effectLst/>
                          <a:latin typeface="Microsoft YaHei UI"/>
                          <a:hlinkClick r:id="rId10"/>
                        </a:rPr>
                        <a:t>Visual Studio</a:t>
                      </a:r>
                      <a:endParaRPr 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u="none" strike="noStrike">
                          <a:solidFill>
                            <a:srgbClr val="00709F"/>
                          </a:solidFill>
                          <a:effectLst/>
                          <a:latin typeface="Microsoft YaHei UI"/>
                          <a:hlinkClick r:id="rId11"/>
                        </a:rPr>
                        <a:t>Visual Studio </a:t>
                      </a:r>
                      <a:r>
                        <a:rPr lang="zh-CN" altLang="en-US" u="none" strike="noStrike">
                          <a:solidFill>
                            <a:srgbClr val="00709F"/>
                          </a:solidFill>
                          <a:effectLst/>
                          <a:latin typeface="Microsoft YaHei UI"/>
                          <a:hlinkClick r:id="rId11"/>
                        </a:rPr>
                        <a:t>中的安全性</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68518">
                <a:tc>
                  <a:txBody>
                    <a:bodyPr/>
                    <a:lstStyle/>
                    <a:p>
                      <a:pPr fontAlgn="t"/>
                      <a:r>
                        <a:rPr lang="zh-CN" altLang="en-US" u="none" strike="noStrike">
                          <a:solidFill>
                            <a:srgbClr val="00709F"/>
                          </a:solidFill>
                          <a:effectLst/>
                          <a:latin typeface="Microsoft YaHei UI"/>
                          <a:hlinkClick r:id="rId12"/>
                        </a:rPr>
                        <a:t>在 </a:t>
                      </a:r>
                      <a:r>
                        <a:rPr lang="en-US" u="none" strike="noStrike">
                          <a:solidFill>
                            <a:srgbClr val="00709F"/>
                          </a:solidFill>
                          <a:effectLst/>
                          <a:latin typeface="Microsoft YaHei UI"/>
                          <a:hlinkClick r:id="rId12"/>
                        </a:rPr>
                        <a:t>Visual Studio </a:t>
                      </a:r>
                      <a:r>
                        <a:rPr lang="zh-CN" altLang="en-US" u="none" strike="noStrike">
                          <a:solidFill>
                            <a:srgbClr val="00709F"/>
                          </a:solidFill>
                          <a:effectLst/>
                          <a:latin typeface="Microsoft YaHei UI"/>
                          <a:hlinkClick r:id="rId12"/>
                        </a:rPr>
                        <a:t>中自定义开发设置</a:t>
                      </a:r>
                      <a:endParaRPr lang="zh-CN" altLang="en-US">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u="none" strike="noStrike" dirty="0">
                          <a:solidFill>
                            <a:srgbClr val="00709F"/>
                          </a:solidFill>
                          <a:effectLst/>
                          <a:latin typeface="Microsoft YaHei UI"/>
                          <a:hlinkClick r:id="rId13"/>
                        </a:rPr>
                        <a:t>Visual Studio </a:t>
                      </a:r>
                      <a:r>
                        <a:rPr lang="zh-CN" altLang="en-US" u="none" strike="noStrike" dirty="0">
                          <a:solidFill>
                            <a:srgbClr val="00709F"/>
                          </a:solidFill>
                          <a:effectLst/>
                          <a:latin typeface="Microsoft YaHei UI"/>
                          <a:hlinkClick r:id="rId13"/>
                        </a:rPr>
                        <a:t>参考</a:t>
                      </a:r>
                      <a:endParaRPr lang="zh-CN" altLang="en-US" dirty="0">
                        <a:solidFill>
                          <a:srgbClr val="2A2A2A"/>
                        </a:solidFill>
                        <a:effectLst/>
                        <a:latin typeface="Microsoft YaHei UI"/>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4" name="TextBox 3"/>
          <p:cNvSpPr txBox="1"/>
          <p:nvPr/>
        </p:nvSpPr>
        <p:spPr>
          <a:xfrm>
            <a:off x="251520" y="1844824"/>
            <a:ext cx="8352928" cy="400110"/>
          </a:xfrm>
          <a:prstGeom prst="rect">
            <a:avLst/>
          </a:prstGeom>
          <a:noFill/>
        </p:spPr>
        <p:txBody>
          <a:bodyPr wrap="square" rtlCol="0">
            <a:spAutoFit/>
          </a:bodyPr>
          <a:lstStyle/>
          <a:p>
            <a:r>
              <a:rPr lang="en-US" altLang="zh-CN" sz="2000" dirty="0">
                <a:hlinkClick r:id="rId14"/>
              </a:rPr>
              <a:t>https://msdn.microsoft.com/zh-cn/library/dn762121(v=vs.120).aspx</a:t>
            </a:r>
            <a:endParaRPr lang="zh-CN" altLang="en-US" sz="2000" dirty="0"/>
          </a:p>
        </p:txBody>
      </p:sp>
    </p:spTree>
    <p:extLst>
      <p:ext uri="{BB962C8B-B14F-4D97-AF65-F5344CB8AC3E}">
        <p14:creationId xmlns:p14="http://schemas.microsoft.com/office/powerpoint/2010/main" val="3408193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910" y="-233834"/>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90" y="528028"/>
            <a:ext cx="8656590" cy="59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688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43408"/>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sp>
        <p:nvSpPr>
          <p:cNvPr id="3" name="TextBox 2"/>
          <p:cNvSpPr txBox="1"/>
          <p:nvPr/>
        </p:nvSpPr>
        <p:spPr>
          <a:xfrm>
            <a:off x="157126" y="836712"/>
            <a:ext cx="4228510"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t>解决</a:t>
            </a:r>
            <a:r>
              <a:rPr lang="zh-CN" altLang="en-US" dirty="0" smtClean="0"/>
              <a:t>方案文件：</a:t>
            </a:r>
            <a:endParaRPr lang="en-US" altLang="zh-CN" dirty="0" smtClean="0"/>
          </a:p>
          <a:p>
            <a:pPr lvl="1">
              <a:lnSpc>
                <a:spcPct val="150000"/>
              </a:lnSpc>
            </a:pPr>
            <a:r>
              <a:rPr lang="en-US" altLang="zh-CN" dirty="0" smtClean="0"/>
              <a:t>Garage_mfc.sln</a:t>
            </a:r>
          </a:p>
          <a:p>
            <a:pPr marL="285750" indent="-285750">
              <a:lnSpc>
                <a:spcPct val="150000"/>
              </a:lnSpc>
              <a:buFont typeface="Wingdings" panose="05000000000000000000" pitchFamily="2" charset="2"/>
              <a:buChar char="u"/>
            </a:pPr>
            <a:r>
              <a:rPr lang="zh-CN" altLang="en-US" dirty="0"/>
              <a:t>两</a:t>
            </a:r>
            <a:r>
              <a:rPr lang="zh-CN" altLang="en-US" dirty="0" smtClean="0"/>
              <a:t>个项目</a:t>
            </a:r>
            <a:r>
              <a:rPr lang="en-US" altLang="zh-CN" dirty="0" smtClean="0"/>
              <a:t>:</a:t>
            </a:r>
          </a:p>
          <a:p>
            <a:pPr marL="742950" lvl="1" indent="-285750">
              <a:lnSpc>
                <a:spcPct val="150000"/>
              </a:lnSpc>
              <a:buFont typeface="Wingdings" panose="05000000000000000000" pitchFamily="2" charset="2"/>
              <a:buChar char="Ø"/>
            </a:pPr>
            <a:r>
              <a:rPr lang="en-US" altLang="zh-CN" dirty="0" err="1" smtClean="0"/>
              <a:t>Garage_dialog</a:t>
            </a:r>
            <a:r>
              <a:rPr lang="en-US" altLang="zh-CN" dirty="0" smtClean="0"/>
              <a:t> </a:t>
            </a:r>
            <a:r>
              <a:rPr lang="zh-CN" altLang="en-US" dirty="0" smtClean="0"/>
              <a:t>车库门</a:t>
            </a:r>
            <a:endParaRPr lang="en-US" altLang="zh-CN" dirty="0" smtClean="0"/>
          </a:p>
          <a:p>
            <a:pPr lvl="2">
              <a:lnSpc>
                <a:spcPct val="150000"/>
              </a:lnSpc>
            </a:pPr>
            <a:r>
              <a:rPr lang="en-US" altLang="zh-CN" dirty="0" err="1" smtClean="0"/>
              <a:t>GarageLib.h</a:t>
            </a:r>
            <a:r>
              <a:rPr lang="en-US" altLang="zh-CN" dirty="0" smtClean="0"/>
              <a:t> </a:t>
            </a:r>
            <a:r>
              <a:rPr lang="zh-CN" altLang="en-US" dirty="0" smtClean="0"/>
              <a:t>库函数说明</a:t>
            </a:r>
            <a:r>
              <a:rPr lang="en-US" altLang="zh-CN" dirty="0" smtClean="0"/>
              <a:t>garage.cpp </a:t>
            </a:r>
            <a:r>
              <a:rPr lang="zh-CN" altLang="en-US" dirty="0" smtClean="0"/>
              <a:t>状态机代码</a:t>
            </a:r>
            <a:endParaRPr lang="en-US" altLang="zh-CN" dirty="0" smtClean="0"/>
          </a:p>
          <a:p>
            <a:pPr marL="742950" lvl="1" indent="-285750">
              <a:lnSpc>
                <a:spcPct val="150000"/>
              </a:lnSpc>
              <a:buFont typeface="Wingdings" panose="05000000000000000000" pitchFamily="2" charset="2"/>
              <a:buChar char="Ø"/>
            </a:pPr>
            <a:r>
              <a:rPr lang="en-US" altLang="zh-CN" dirty="0" err="1" smtClean="0"/>
              <a:t>Elevator_dialog</a:t>
            </a:r>
            <a:r>
              <a:rPr lang="en-US" altLang="zh-CN" dirty="0" smtClean="0"/>
              <a:t> </a:t>
            </a:r>
            <a:r>
              <a:rPr lang="zh-CN" altLang="en-US" dirty="0" smtClean="0"/>
              <a:t>电梯</a:t>
            </a:r>
            <a:endParaRPr lang="en-US" altLang="zh-CN" dirty="0" smtClean="0"/>
          </a:p>
          <a:p>
            <a:pPr lvl="2">
              <a:lnSpc>
                <a:spcPct val="150000"/>
              </a:lnSpc>
            </a:pPr>
            <a:r>
              <a:rPr lang="en-US" altLang="zh-CN" dirty="0" err="1" smtClean="0"/>
              <a:t>ElevatorLib.h</a:t>
            </a:r>
            <a:r>
              <a:rPr lang="zh-CN" altLang="en-US" dirty="0" smtClean="0"/>
              <a:t>库函数说明</a:t>
            </a:r>
            <a:endParaRPr lang="en-US" altLang="zh-CN" dirty="0" smtClean="0"/>
          </a:p>
          <a:p>
            <a:pPr lvl="2">
              <a:lnSpc>
                <a:spcPct val="150000"/>
              </a:lnSpc>
            </a:pPr>
            <a:r>
              <a:rPr lang="en-US" altLang="zh-CN" dirty="0" smtClean="0"/>
              <a:t>elevator.cpp</a:t>
            </a:r>
            <a:r>
              <a:rPr lang="zh-CN" altLang="en-US" dirty="0" smtClean="0"/>
              <a:t>状态机代码</a:t>
            </a:r>
            <a:endParaRPr lang="en-US" altLang="zh-CN" dirty="0" smtClean="0"/>
          </a:p>
          <a:p>
            <a:pPr marL="285750" indent="-285750">
              <a:lnSpc>
                <a:spcPct val="150000"/>
              </a:lnSpc>
              <a:buFont typeface="Wingdings" panose="05000000000000000000" pitchFamily="2" charset="2"/>
              <a:buChar char="u"/>
            </a:pPr>
            <a:endParaRPr lang="en-US" altLang="zh-C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546013"/>
            <a:ext cx="2736304" cy="597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5460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43408"/>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sp>
        <p:nvSpPr>
          <p:cNvPr id="3" name="TextBox 2"/>
          <p:cNvSpPr txBox="1"/>
          <p:nvPr/>
        </p:nvSpPr>
        <p:spPr>
          <a:xfrm>
            <a:off x="107504" y="670321"/>
            <a:ext cx="2592288"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t>设</a:t>
            </a:r>
            <a:r>
              <a:rPr lang="zh-CN" altLang="en-US" dirty="0" smtClean="0"/>
              <a:t>为启动项</a:t>
            </a:r>
            <a:endParaRPr lang="en-US" altLang="zh-CN" dirty="0"/>
          </a:p>
          <a:p>
            <a:pPr>
              <a:lnSpc>
                <a:spcPct val="150000"/>
              </a:lnSpc>
            </a:pPr>
            <a:r>
              <a:rPr lang="zh-CN" altLang="en-US" dirty="0" smtClean="0"/>
              <a:t>选择项目，右键，</a:t>
            </a:r>
            <a:endParaRPr lang="en-US" altLang="zh-CN" dirty="0" smtClean="0"/>
          </a:p>
          <a:p>
            <a:pPr>
              <a:lnSpc>
                <a:spcPct val="150000"/>
              </a:lnSpc>
            </a:pPr>
            <a:r>
              <a:rPr lang="en-US" altLang="zh-CN" dirty="0" smtClean="0"/>
              <a:t>Set</a:t>
            </a:r>
            <a:r>
              <a:rPr lang="zh-CN" altLang="en-US" dirty="0"/>
              <a:t> </a:t>
            </a:r>
            <a:r>
              <a:rPr lang="en-US" altLang="zh-CN" dirty="0" smtClean="0"/>
              <a:t>as </a:t>
            </a:r>
            <a:r>
              <a:rPr lang="en-US" altLang="zh-CN" dirty="0" err="1" smtClean="0"/>
              <a:t>StartUp</a:t>
            </a:r>
            <a:r>
              <a:rPr lang="en-US" altLang="zh-CN" dirty="0" smtClean="0"/>
              <a:t> Project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6672"/>
            <a:ext cx="2736304" cy="597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665187"/>
            <a:ext cx="3209925"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909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43408"/>
            <a:ext cx="8612188" cy="998538"/>
          </a:xfrm>
        </p:spPr>
        <p:txBody>
          <a:bodyPr/>
          <a:lstStyle/>
          <a:p>
            <a:r>
              <a:rPr lang="en-US" altLang="zh-CN" sz="3600" dirty="0" smtClean="0">
                <a:solidFill>
                  <a:schemeClr val="bg1"/>
                </a:solidFill>
              </a:rPr>
              <a:t>Microsoft Visual Studio</a:t>
            </a:r>
            <a:endParaRPr lang="zh-CN" altLang="en-US" sz="3600" dirty="0">
              <a:solidFill>
                <a:schemeClr val="bg1"/>
              </a:solidFill>
            </a:endParaRPr>
          </a:p>
        </p:txBody>
      </p:sp>
      <p:sp>
        <p:nvSpPr>
          <p:cNvPr id="3" name="TextBox 2"/>
          <p:cNvSpPr txBox="1"/>
          <p:nvPr/>
        </p:nvSpPr>
        <p:spPr>
          <a:xfrm>
            <a:off x="179512" y="675899"/>
            <a:ext cx="194421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t>运行</a:t>
            </a:r>
            <a:r>
              <a:rPr lang="zh-CN" altLang="en-US" dirty="0" smtClean="0"/>
              <a:t>调试</a:t>
            </a:r>
            <a:endParaRPr lang="en-US" altLang="zh-CN" dirty="0"/>
          </a:p>
          <a:p>
            <a:pPr>
              <a:lnSpc>
                <a:spcPct val="150000"/>
              </a:lnSpc>
            </a:pPr>
            <a:r>
              <a:rPr lang="en-US" altLang="zh-CN" dirty="0" smtClean="0"/>
              <a:t>Start Debugging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837059"/>
            <a:ext cx="6379898" cy="528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7249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7560840" cy="1224136"/>
          </a:xfrm>
        </p:spPr>
        <p:txBody>
          <a:bodyPr/>
          <a:lstStyle/>
          <a:p>
            <a:pPr algn="l"/>
            <a:r>
              <a:rPr lang="en-US" altLang="zh-CN" sz="2800" dirty="0" smtClean="0"/>
              <a:t>C</a:t>
            </a:r>
            <a:r>
              <a:rPr lang="zh-CN" altLang="en-US" sz="2800" dirty="0" smtClean="0"/>
              <a:t>语言课程设计：三</a:t>
            </a:r>
            <a:r>
              <a:rPr lang="zh-CN" altLang="en-US" sz="2800" dirty="0" smtClean="0"/>
              <a:t>层电梯状态机仿真程序</a:t>
            </a:r>
            <a:endParaRPr lang="zh-CN" altLang="en-US" sz="2800" dirty="0"/>
          </a:p>
        </p:txBody>
      </p:sp>
      <p:sp>
        <p:nvSpPr>
          <p:cNvPr id="4" name="TextBox 3"/>
          <p:cNvSpPr txBox="1"/>
          <p:nvPr/>
        </p:nvSpPr>
        <p:spPr>
          <a:xfrm>
            <a:off x="179512" y="1196752"/>
            <a:ext cx="8712968" cy="5262979"/>
          </a:xfrm>
          <a:prstGeom prst="rect">
            <a:avLst/>
          </a:prstGeom>
          <a:noFill/>
          <a:ln>
            <a:solidFill>
              <a:schemeClr val="tx1"/>
            </a:solidFill>
          </a:ln>
        </p:spPr>
        <p:txBody>
          <a:bodyPr wrap="square" rtlCol="0">
            <a:spAutoFit/>
          </a:bodyPr>
          <a:lstStyle/>
          <a:p>
            <a:pPr marL="342900" indent="-342900">
              <a:lnSpc>
                <a:spcPct val="200000"/>
              </a:lnSpc>
              <a:buFont typeface="Wingdings" pitchFamily="2" charset="2"/>
              <a:buChar char="Ø"/>
            </a:pPr>
            <a:r>
              <a:rPr lang="zh-CN" altLang="en-US" sz="2400" dirty="0" smtClean="0">
                <a:solidFill>
                  <a:srgbClr val="FF0000"/>
                </a:solidFill>
              </a:rPr>
              <a:t>解决方案文件：</a:t>
            </a:r>
            <a:r>
              <a:rPr lang="en-US" altLang="zh-CN" sz="2400" dirty="0" smtClean="0"/>
              <a:t>Garage_mfc.sln</a:t>
            </a:r>
          </a:p>
          <a:p>
            <a:pPr marL="342900" indent="-342900">
              <a:lnSpc>
                <a:spcPct val="150000"/>
              </a:lnSpc>
              <a:buFont typeface="Wingdings" pitchFamily="2" charset="2"/>
              <a:buChar char="Ø"/>
            </a:pPr>
            <a:r>
              <a:rPr lang="zh-CN" altLang="en-US" sz="2400" dirty="0">
                <a:solidFill>
                  <a:srgbClr val="FF0000"/>
                </a:solidFill>
              </a:rPr>
              <a:t>两个项目</a:t>
            </a:r>
            <a:r>
              <a:rPr lang="en-US" altLang="zh-CN" sz="2400" dirty="0">
                <a:solidFill>
                  <a:srgbClr val="FF0000"/>
                </a:solidFill>
              </a:rPr>
              <a:t>:</a:t>
            </a:r>
          </a:p>
          <a:p>
            <a:pPr marL="742950" lvl="1" indent="-285750">
              <a:lnSpc>
                <a:spcPct val="150000"/>
              </a:lnSpc>
              <a:buFont typeface="Wingdings" panose="05000000000000000000" pitchFamily="2" charset="2"/>
              <a:buChar char="Ø"/>
            </a:pPr>
            <a:r>
              <a:rPr lang="en-US" altLang="zh-CN" dirty="0" err="1"/>
              <a:t>Garage_dialog</a:t>
            </a:r>
            <a:r>
              <a:rPr lang="en-US" altLang="zh-CN" dirty="0"/>
              <a:t> </a:t>
            </a:r>
            <a:r>
              <a:rPr lang="zh-CN" altLang="en-US" dirty="0"/>
              <a:t>车库</a:t>
            </a:r>
            <a:r>
              <a:rPr lang="zh-CN" altLang="en-US" dirty="0" smtClean="0"/>
              <a:t>门，学习状态机编程</a:t>
            </a:r>
            <a:endParaRPr lang="en-US" altLang="zh-CN" dirty="0"/>
          </a:p>
          <a:p>
            <a:pPr lvl="2">
              <a:lnSpc>
                <a:spcPct val="150000"/>
              </a:lnSpc>
            </a:pPr>
            <a:r>
              <a:rPr lang="en-US" altLang="zh-CN" dirty="0" err="1"/>
              <a:t>GarageLib.h</a:t>
            </a:r>
            <a:r>
              <a:rPr lang="en-US" altLang="zh-CN" dirty="0"/>
              <a:t> </a:t>
            </a:r>
            <a:r>
              <a:rPr lang="zh-CN" altLang="en-US" dirty="0"/>
              <a:t>库函数</a:t>
            </a:r>
            <a:r>
              <a:rPr lang="zh-CN" altLang="en-US" dirty="0" smtClean="0"/>
              <a:t>说明    </a:t>
            </a:r>
            <a:r>
              <a:rPr lang="en-US" altLang="zh-CN" dirty="0" smtClean="0"/>
              <a:t>garage.cpp </a:t>
            </a:r>
            <a:r>
              <a:rPr lang="zh-CN" altLang="en-US" dirty="0"/>
              <a:t>状态机代码</a:t>
            </a:r>
            <a:endParaRPr lang="en-US" altLang="zh-CN" dirty="0"/>
          </a:p>
          <a:p>
            <a:pPr marL="742950" lvl="1" indent="-285750">
              <a:lnSpc>
                <a:spcPct val="150000"/>
              </a:lnSpc>
              <a:buFont typeface="Wingdings" panose="05000000000000000000" pitchFamily="2" charset="2"/>
              <a:buChar char="Ø"/>
            </a:pPr>
            <a:r>
              <a:rPr lang="en-US" altLang="zh-CN" dirty="0" err="1"/>
              <a:t>Elevator_dialog</a:t>
            </a:r>
            <a:r>
              <a:rPr lang="en-US" altLang="zh-CN" dirty="0"/>
              <a:t> </a:t>
            </a:r>
            <a:r>
              <a:rPr lang="zh-CN" altLang="en-US" dirty="0"/>
              <a:t>电梯</a:t>
            </a:r>
            <a:endParaRPr lang="en-US" altLang="zh-CN" dirty="0"/>
          </a:p>
          <a:p>
            <a:pPr lvl="2">
              <a:lnSpc>
                <a:spcPct val="150000"/>
              </a:lnSpc>
            </a:pPr>
            <a:r>
              <a:rPr lang="en-US" altLang="zh-CN" dirty="0" err="1" smtClean="0"/>
              <a:t>ElevatorLib.h</a:t>
            </a:r>
            <a:r>
              <a:rPr lang="en-US" altLang="zh-CN" dirty="0" smtClean="0"/>
              <a:t> </a:t>
            </a:r>
            <a:r>
              <a:rPr lang="zh-CN" altLang="en-US" dirty="0" smtClean="0"/>
              <a:t>库</a:t>
            </a:r>
            <a:r>
              <a:rPr lang="zh-CN" altLang="en-US" dirty="0"/>
              <a:t>函数</a:t>
            </a:r>
            <a:r>
              <a:rPr lang="zh-CN" altLang="en-US" dirty="0" smtClean="0"/>
              <a:t>说明</a:t>
            </a:r>
            <a:r>
              <a:rPr lang="en-US" altLang="zh-CN" dirty="0" smtClean="0"/>
              <a:t>  elevator.cpp </a:t>
            </a:r>
            <a:r>
              <a:rPr lang="zh-CN" altLang="en-US" dirty="0" smtClean="0"/>
              <a:t>状态机</a:t>
            </a:r>
            <a:r>
              <a:rPr lang="zh-CN" altLang="en-US" dirty="0"/>
              <a:t>代码</a:t>
            </a:r>
            <a:endParaRPr lang="en-US" altLang="zh-CN" dirty="0"/>
          </a:p>
          <a:p>
            <a:pPr marL="342900" indent="-342900">
              <a:lnSpc>
                <a:spcPct val="200000"/>
              </a:lnSpc>
              <a:buFont typeface="Wingdings" pitchFamily="2" charset="2"/>
              <a:buChar char="Ø"/>
            </a:pPr>
            <a:r>
              <a:rPr lang="zh-CN" altLang="en-US" sz="2400" dirty="0" smtClean="0">
                <a:solidFill>
                  <a:srgbClr val="FF0000"/>
                </a:solidFill>
              </a:rPr>
              <a:t>课程设计说明及要求：</a:t>
            </a:r>
            <a:r>
              <a:rPr lang="zh-CN" altLang="en-US" sz="2400" dirty="0" smtClean="0"/>
              <a:t>状态与状态机</a:t>
            </a:r>
            <a:r>
              <a:rPr lang="en-US" altLang="zh-CN" sz="2400" dirty="0" smtClean="0"/>
              <a:t>.</a:t>
            </a:r>
            <a:r>
              <a:rPr lang="en-US" altLang="zh-CN" sz="2400" dirty="0" err="1" smtClean="0"/>
              <a:t>pptx</a:t>
            </a:r>
            <a:endParaRPr lang="en-US" altLang="zh-CN" sz="2400" dirty="0" smtClean="0"/>
          </a:p>
          <a:p>
            <a:pPr marL="342900" indent="-342900">
              <a:lnSpc>
                <a:spcPct val="200000"/>
              </a:lnSpc>
              <a:buFont typeface="Wingdings" pitchFamily="2" charset="2"/>
              <a:buChar char="Ø"/>
            </a:pPr>
            <a:r>
              <a:rPr lang="zh-CN" altLang="en-US" sz="2400" dirty="0" smtClean="0">
                <a:solidFill>
                  <a:srgbClr val="FF0000"/>
                </a:solidFill>
              </a:rPr>
              <a:t>编译好的程序，观察运行效果，比照完成自己的各个状态函数：</a:t>
            </a:r>
            <a:r>
              <a:rPr lang="en-US" altLang="zh-CN" sz="2400" dirty="0" smtClean="0"/>
              <a:t>Elevator_dialog.exe</a:t>
            </a:r>
            <a:endParaRPr lang="zh-CN" altLang="en-US" sz="2400" dirty="0"/>
          </a:p>
        </p:txBody>
      </p:sp>
    </p:spTree>
    <p:extLst>
      <p:ext uri="{BB962C8B-B14F-4D97-AF65-F5344CB8AC3E}">
        <p14:creationId xmlns:p14="http://schemas.microsoft.com/office/powerpoint/2010/main" val="551567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16632"/>
            <a:ext cx="5205628" cy="6695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179512" y="476672"/>
            <a:ext cx="2736304" cy="1224136"/>
          </a:xfrm>
        </p:spPr>
        <p:txBody>
          <a:bodyPr/>
          <a:lstStyle/>
          <a:p>
            <a:pPr algn="l"/>
            <a:r>
              <a:rPr lang="zh-CN" altLang="en-US" sz="2800" dirty="0" smtClean="0"/>
              <a:t>三层电梯状态机仿真程序</a:t>
            </a:r>
            <a:endParaRPr lang="zh-CN" altLang="en-US" sz="2800" dirty="0"/>
          </a:p>
        </p:txBody>
      </p:sp>
      <p:sp>
        <p:nvSpPr>
          <p:cNvPr id="3" name="圆角矩形标注 2"/>
          <p:cNvSpPr/>
          <p:nvPr/>
        </p:nvSpPr>
        <p:spPr>
          <a:xfrm>
            <a:off x="7812360" y="2924944"/>
            <a:ext cx="1245213" cy="432048"/>
          </a:xfrm>
          <a:prstGeom prst="wedgeRoundRectCallout">
            <a:avLst>
              <a:gd name="adj1" fmla="val -65230"/>
              <a:gd name="adj2" fmla="val 50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Call Light</a:t>
            </a:r>
            <a:endParaRPr lang="zh-CN" altLang="en-US" dirty="0">
              <a:solidFill>
                <a:schemeClr val="tx1"/>
              </a:solidFill>
            </a:endParaRPr>
          </a:p>
        </p:txBody>
      </p:sp>
      <p:sp>
        <p:nvSpPr>
          <p:cNvPr id="6" name="圆角矩形标注 5"/>
          <p:cNvSpPr/>
          <p:nvPr/>
        </p:nvSpPr>
        <p:spPr>
          <a:xfrm>
            <a:off x="4932040" y="3532022"/>
            <a:ext cx="1872208" cy="432048"/>
          </a:xfrm>
          <a:prstGeom prst="wedgeRoundRectCallout">
            <a:avLst>
              <a:gd name="adj1" fmla="val -65230"/>
              <a:gd name="adj2" fmla="val 50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Panel Floor Light</a:t>
            </a:r>
            <a:endParaRPr lang="zh-CN" altLang="en-US" dirty="0">
              <a:solidFill>
                <a:schemeClr val="tx1"/>
              </a:solidFill>
            </a:endParaRPr>
          </a:p>
        </p:txBody>
      </p:sp>
      <p:sp>
        <p:nvSpPr>
          <p:cNvPr id="7" name="圆角矩形标注 6"/>
          <p:cNvSpPr/>
          <p:nvPr/>
        </p:nvSpPr>
        <p:spPr>
          <a:xfrm>
            <a:off x="4860032" y="4293096"/>
            <a:ext cx="1872208" cy="432048"/>
          </a:xfrm>
          <a:prstGeom prst="wedgeRoundRectCallout">
            <a:avLst>
              <a:gd name="adj1" fmla="val -57716"/>
              <a:gd name="adj2" fmla="val 1348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Close Door Light</a:t>
            </a:r>
            <a:endParaRPr lang="zh-CN" altLang="en-US" dirty="0">
              <a:solidFill>
                <a:schemeClr val="tx1"/>
              </a:solidFill>
            </a:endParaRPr>
          </a:p>
        </p:txBody>
      </p:sp>
      <p:sp>
        <p:nvSpPr>
          <p:cNvPr id="8" name="圆角矩形标注 7"/>
          <p:cNvSpPr/>
          <p:nvPr/>
        </p:nvSpPr>
        <p:spPr>
          <a:xfrm>
            <a:off x="2051720" y="6021288"/>
            <a:ext cx="1872208" cy="432048"/>
          </a:xfrm>
          <a:prstGeom prst="wedgeRoundRectCallout">
            <a:avLst>
              <a:gd name="adj1" fmla="val 57146"/>
              <a:gd name="adj2" fmla="val -107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Open Door Light</a:t>
            </a:r>
            <a:endParaRPr lang="zh-CN" altLang="en-US" dirty="0">
              <a:solidFill>
                <a:schemeClr val="tx1"/>
              </a:solidFill>
            </a:endParaRPr>
          </a:p>
        </p:txBody>
      </p:sp>
      <p:sp>
        <p:nvSpPr>
          <p:cNvPr id="4" name="TextBox 3"/>
          <p:cNvSpPr txBox="1"/>
          <p:nvPr/>
        </p:nvSpPr>
        <p:spPr>
          <a:xfrm>
            <a:off x="179512" y="1772816"/>
            <a:ext cx="2880320" cy="1323439"/>
          </a:xfrm>
          <a:prstGeom prst="rect">
            <a:avLst/>
          </a:prstGeom>
          <a:noFill/>
          <a:ln>
            <a:solidFill>
              <a:schemeClr val="tx1"/>
            </a:solidFill>
          </a:ln>
        </p:spPr>
        <p:txBody>
          <a:bodyPr wrap="square" rtlCol="0">
            <a:spAutoFit/>
          </a:bodyPr>
          <a:lstStyle/>
          <a:p>
            <a:r>
              <a:rPr lang="zh-CN" altLang="en-US" sz="2000" dirty="0">
                <a:solidFill>
                  <a:srgbClr val="FF0000"/>
                </a:solidFill>
              </a:rPr>
              <a:t>编译好的程序，观察运行效果，比照完成自己的各个状态函数：</a:t>
            </a:r>
            <a:r>
              <a:rPr lang="en-US" altLang="zh-CN" sz="2000" dirty="0" smtClean="0"/>
              <a:t>Elevator_dialog.exe</a:t>
            </a:r>
            <a:endParaRPr lang="zh-CN" altLang="en-US" sz="2000" dirty="0"/>
          </a:p>
        </p:txBody>
      </p:sp>
      <p:sp>
        <p:nvSpPr>
          <p:cNvPr id="9" name="圆角矩形标注 8"/>
          <p:cNvSpPr/>
          <p:nvPr/>
        </p:nvSpPr>
        <p:spPr>
          <a:xfrm>
            <a:off x="7668345" y="5373216"/>
            <a:ext cx="766621" cy="432048"/>
          </a:xfrm>
          <a:prstGeom prst="wedgeRoundRectCallout">
            <a:avLst>
              <a:gd name="adj1" fmla="val -65230"/>
              <a:gd name="adj2" fmla="val 50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失效</a:t>
            </a:r>
          </a:p>
        </p:txBody>
      </p:sp>
      <p:sp>
        <p:nvSpPr>
          <p:cNvPr id="10" name="圆角矩形标注 9"/>
          <p:cNvSpPr/>
          <p:nvPr/>
        </p:nvSpPr>
        <p:spPr>
          <a:xfrm>
            <a:off x="7820745" y="1196752"/>
            <a:ext cx="766621" cy="432048"/>
          </a:xfrm>
          <a:prstGeom prst="wedgeRoundRectCallout">
            <a:avLst>
              <a:gd name="adj1" fmla="val -82544"/>
              <a:gd name="adj2" fmla="val -277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失效</a:t>
            </a:r>
          </a:p>
        </p:txBody>
      </p:sp>
      <p:sp>
        <p:nvSpPr>
          <p:cNvPr id="5" name="TextBox 4"/>
          <p:cNvSpPr txBox="1"/>
          <p:nvPr/>
        </p:nvSpPr>
        <p:spPr>
          <a:xfrm>
            <a:off x="88676" y="3469158"/>
            <a:ext cx="3403203" cy="1938992"/>
          </a:xfrm>
          <a:prstGeom prst="rect">
            <a:avLst/>
          </a:prstGeom>
          <a:noFill/>
          <a:ln>
            <a:solidFill>
              <a:schemeClr val="tx1"/>
            </a:solidFill>
          </a:ln>
        </p:spPr>
        <p:txBody>
          <a:bodyPr wrap="square" rtlCol="0">
            <a:spAutoFit/>
          </a:bodyPr>
          <a:lstStyle/>
          <a:p>
            <a:r>
              <a:rPr lang="zh-CN" altLang="en-US" sz="2000" dirty="0" smtClean="0">
                <a:solidFill>
                  <a:srgbClr val="FF0000"/>
                </a:solidFill>
              </a:rPr>
              <a:t>门外呼叫按钮：</a:t>
            </a:r>
            <a:endParaRPr lang="en-US" altLang="zh-CN" sz="2000" dirty="0" smtClean="0">
              <a:solidFill>
                <a:srgbClr val="FF0000"/>
              </a:solidFill>
            </a:endParaRPr>
          </a:p>
          <a:p>
            <a:pPr lvl="1"/>
            <a:r>
              <a:rPr lang="en-US" altLang="zh-CN" sz="2000" dirty="0" smtClean="0"/>
              <a:t>Up/Down Call Light</a:t>
            </a:r>
          </a:p>
          <a:p>
            <a:r>
              <a:rPr lang="zh-CN" altLang="en-US" sz="2000" dirty="0">
                <a:solidFill>
                  <a:srgbClr val="FF0000"/>
                </a:solidFill>
              </a:rPr>
              <a:t>门</a:t>
            </a:r>
            <a:r>
              <a:rPr lang="zh-CN" altLang="en-US" sz="2000" dirty="0" smtClean="0">
                <a:solidFill>
                  <a:srgbClr val="FF0000"/>
                </a:solidFill>
              </a:rPr>
              <a:t>内开关门按钮：</a:t>
            </a:r>
            <a:endParaRPr lang="en-US" altLang="zh-CN" sz="2000" dirty="0">
              <a:solidFill>
                <a:srgbClr val="FF0000"/>
              </a:solidFill>
            </a:endParaRPr>
          </a:p>
          <a:p>
            <a:pPr lvl="1"/>
            <a:r>
              <a:rPr lang="en-US" altLang="zh-CN" sz="2000" dirty="0" smtClean="0"/>
              <a:t>Open/Close Door Light</a:t>
            </a:r>
          </a:p>
          <a:p>
            <a:r>
              <a:rPr lang="zh-CN" altLang="en-US" sz="2000" dirty="0">
                <a:solidFill>
                  <a:srgbClr val="FF0000"/>
                </a:solidFill>
              </a:rPr>
              <a:t>门</a:t>
            </a:r>
            <a:r>
              <a:rPr lang="zh-CN" altLang="en-US" sz="2000" dirty="0" smtClean="0">
                <a:solidFill>
                  <a:srgbClr val="FF0000"/>
                </a:solidFill>
              </a:rPr>
              <a:t>内楼层数字按钮：</a:t>
            </a:r>
            <a:endParaRPr lang="en-US" altLang="zh-CN" sz="2000" dirty="0">
              <a:solidFill>
                <a:srgbClr val="FF0000"/>
              </a:solidFill>
            </a:endParaRPr>
          </a:p>
          <a:p>
            <a:pPr lvl="1"/>
            <a:r>
              <a:rPr lang="en-US" altLang="zh-CN" sz="2000" dirty="0" smtClean="0"/>
              <a:t>Panel Floor Light</a:t>
            </a:r>
            <a:endParaRPr lang="zh-CN" altLang="en-US" sz="2000" dirty="0"/>
          </a:p>
        </p:txBody>
      </p:sp>
    </p:spTree>
    <p:extLst>
      <p:ext uri="{BB962C8B-B14F-4D97-AF65-F5344CB8AC3E}">
        <p14:creationId xmlns:p14="http://schemas.microsoft.com/office/powerpoint/2010/main" val="1169765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32656"/>
            <a:ext cx="8612188" cy="998538"/>
          </a:xfrm>
        </p:spPr>
        <p:txBody>
          <a:bodyPr/>
          <a:lstStyle/>
          <a:p>
            <a:r>
              <a:rPr lang="zh-CN" altLang="en-US" dirty="0" smtClean="0"/>
              <a:t>状态机</a:t>
            </a:r>
            <a:r>
              <a:rPr lang="en-US" altLang="zh-CN" dirty="0" smtClean="0"/>
              <a:t>--</a:t>
            </a:r>
            <a:r>
              <a:rPr lang="zh-CN" altLang="en-US" dirty="0" smtClean="0"/>
              <a:t>例</a:t>
            </a:r>
            <a:r>
              <a:rPr lang="en-US" altLang="zh-CN" dirty="0" smtClean="0"/>
              <a:t>1</a:t>
            </a:r>
            <a:endParaRPr lang="zh-CN" altLang="en-US" dirty="0"/>
          </a:p>
        </p:txBody>
      </p:sp>
      <p:sp>
        <p:nvSpPr>
          <p:cNvPr id="3" name="内容占位符 2"/>
          <p:cNvSpPr>
            <a:spLocks noGrp="1"/>
          </p:cNvSpPr>
          <p:nvPr>
            <p:ph idx="1"/>
          </p:nvPr>
        </p:nvSpPr>
        <p:spPr>
          <a:xfrm>
            <a:off x="323528" y="1269058"/>
            <a:ext cx="8640638" cy="2087934"/>
          </a:xfrm>
        </p:spPr>
        <p:txBody>
          <a:bodyPr/>
          <a:lstStyle/>
          <a:p>
            <a:pPr>
              <a:lnSpc>
                <a:spcPct val="120000"/>
              </a:lnSpc>
            </a:pPr>
            <a:r>
              <a:rPr lang="zh-CN" altLang="en-US" sz="2400" b="1" dirty="0">
                <a:solidFill>
                  <a:srgbClr val="00B050"/>
                </a:solidFill>
              </a:rPr>
              <a:t>红绿灯</a:t>
            </a:r>
          </a:p>
          <a:p>
            <a:pPr>
              <a:lnSpc>
                <a:spcPct val="120000"/>
              </a:lnSpc>
              <a:buNone/>
            </a:pPr>
            <a:r>
              <a:rPr lang="zh-CN" altLang="en-US" sz="2400" dirty="0"/>
              <a:t>            红绿灯运作的原理相当简单，从一开始绿灯，经过一段时间后，将变为黄灯， 再隔一会儿，就会变成红灯，如此不断反覆。</a:t>
            </a:r>
          </a:p>
        </p:txBody>
      </p:sp>
      <p:pic>
        <p:nvPicPr>
          <p:cNvPr id="4" name="Picture 4" descr="3LM@~%CM}{@KJK(HB(J9X]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45720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658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42230"/>
            <a:ext cx="8612188" cy="998538"/>
          </a:xfrm>
        </p:spPr>
        <p:txBody>
          <a:bodyPr/>
          <a:lstStyle/>
          <a:p>
            <a:r>
              <a:rPr lang="zh-CN" altLang="en-US" dirty="0"/>
              <a:t>三层电梯状态机仿真程序</a:t>
            </a:r>
          </a:p>
        </p:txBody>
      </p:sp>
      <p:sp>
        <p:nvSpPr>
          <p:cNvPr id="3" name="TextBox 2"/>
          <p:cNvSpPr txBox="1"/>
          <p:nvPr/>
        </p:nvSpPr>
        <p:spPr>
          <a:xfrm>
            <a:off x="4776783" y="1196752"/>
            <a:ext cx="1800200" cy="923330"/>
          </a:xfrm>
          <a:prstGeom prst="rect">
            <a:avLst/>
          </a:prstGeom>
          <a:noFill/>
          <a:ln>
            <a:solidFill>
              <a:srgbClr val="FF0000"/>
            </a:solidFill>
          </a:ln>
        </p:spPr>
        <p:txBody>
          <a:bodyPr wrap="square" rtlCol="0">
            <a:spAutoFit/>
          </a:bodyPr>
          <a:lstStyle/>
          <a:p>
            <a:pPr>
              <a:lnSpc>
                <a:spcPct val="150000"/>
              </a:lnSpc>
            </a:pPr>
            <a:r>
              <a:rPr lang="en-US" altLang="zh-CN" b="1" dirty="0" err="1" smtClean="0">
                <a:solidFill>
                  <a:srgbClr val="FF0000"/>
                </a:solidFill>
              </a:rPr>
              <a:t>ElevatorLib.h</a:t>
            </a:r>
            <a:endParaRPr lang="en-US" altLang="zh-CN" b="1" dirty="0" smtClean="0">
              <a:solidFill>
                <a:srgbClr val="FF0000"/>
              </a:solidFill>
            </a:endParaRPr>
          </a:p>
          <a:p>
            <a:pPr>
              <a:lnSpc>
                <a:spcPct val="150000"/>
              </a:lnSpc>
            </a:pPr>
            <a:r>
              <a:rPr lang="zh-CN" altLang="en-US" dirty="0" smtClean="0"/>
              <a:t>各个库函数说明</a:t>
            </a:r>
            <a:endParaRPr lang="zh-CN" altLang="en-US" dirty="0"/>
          </a:p>
        </p:txBody>
      </p:sp>
      <p:sp>
        <p:nvSpPr>
          <p:cNvPr id="5" name="TextBox 4"/>
          <p:cNvSpPr txBox="1"/>
          <p:nvPr/>
        </p:nvSpPr>
        <p:spPr>
          <a:xfrm>
            <a:off x="24255" y="1196752"/>
            <a:ext cx="4752528" cy="5078313"/>
          </a:xfrm>
          <a:prstGeom prst="rect">
            <a:avLst/>
          </a:prstGeom>
          <a:noFill/>
          <a:ln>
            <a:solidFill>
              <a:srgbClr val="FF0000"/>
            </a:solidFill>
          </a:ln>
        </p:spPr>
        <p:txBody>
          <a:bodyPr wrap="square" rtlCol="0">
            <a:spAutoFit/>
          </a:bodyPr>
          <a:lstStyle/>
          <a:p>
            <a:pPr>
              <a:lnSpc>
                <a:spcPct val="150000"/>
              </a:lnSpc>
            </a:pPr>
            <a:r>
              <a:rPr lang="zh-CN" altLang="en-US" b="1" dirty="0" smtClean="0">
                <a:solidFill>
                  <a:srgbClr val="FF0000"/>
                </a:solidFill>
              </a:rPr>
              <a:t>状态机代码：</a:t>
            </a:r>
            <a:endParaRPr lang="en-US" altLang="zh-CN" b="1" dirty="0" smtClean="0">
              <a:solidFill>
                <a:srgbClr val="FF0000"/>
              </a:solidFill>
            </a:endParaRPr>
          </a:p>
          <a:p>
            <a:pPr>
              <a:lnSpc>
                <a:spcPct val="150000"/>
              </a:lnSpc>
            </a:pPr>
            <a:r>
              <a:rPr lang="en-US" altLang="zh-CN" b="1" dirty="0" smtClean="0">
                <a:solidFill>
                  <a:srgbClr val="FF0000"/>
                </a:solidFill>
              </a:rPr>
              <a:t>elevator.cpp</a:t>
            </a:r>
          </a:p>
          <a:p>
            <a:pPr>
              <a:lnSpc>
                <a:spcPct val="150000"/>
              </a:lnSpc>
            </a:pPr>
            <a:r>
              <a:rPr lang="en-US" altLang="zh-CN" b="1" dirty="0" smtClean="0">
                <a:solidFill>
                  <a:srgbClr val="FF0000"/>
                </a:solidFill>
              </a:rPr>
              <a:t>//</a:t>
            </a:r>
            <a:r>
              <a:rPr lang="zh-CN" altLang="en-US" b="1" dirty="0">
                <a:solidFill>
                  <a:srgbClr val="FF0000"/>
                </a:solidFill>
              </a:rPr>
              <a:t>状态机，每隔一定时间</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100ms)</a:t>
            </a:r>
            <a:r>
              <a:rPr lang="zh-CN" altLang="en-US" b="1" dirty="0">
                <a:solidFill>
                  <a:srgbClr val="FF0000"/>
                </a:solidFill>
              </a:rPr>
              <a:t>被调用一次，采集系统的运行状态</a:t>
            </a:r>
            <a:endParaRPr lang="en-US" altLang="zh-CN" b="1" dirty="0" smtClean="0">
              <a:solidFill>
                <a:srgbClr val="FF0000"/>
              </a:solidFill>
            </a:endParaRPr>
          </a:p>
          <a:p>
            <a:r>
              <a:rPr lang="en-US" altLang="zh-CN" dirty="0" smtClean="0"/>
              <a:t>void </a:t>
            </a:r>
            <a:r>
              <a:rPr lang="en-US" altLang="zh-CN" dirty="0" err="1"/>
              <a:t>main_control</a:t>
            </a:r>
            <a:r>
              <a:rPr lang="en-US" altLang="zh-CN" dirty="0"/>
              <a:t>(</a:t>
            </a:r>
            <a:r>
              <a:rPr lang="en-US" altLang="zh-CN" dirty="0" err="1"/>
              <a:t>int</a:t>
            </a:r>
            <a:r>
              <a:rPr lang="en-US" altLang="zh-CN" dirty="0"/>
              <a:t> *state)</a:t>
            </a:r>
          </a:p>
          <a:p>
            <a:r>
              <a:rPr lang="en-US" altLang="zh-CN" dirty="0"/>
              <a:t>{  </a:t>
            </a:r>
          </a:p>
          <a:p>
            <a:r>
              <a:rPr lang="en-US" altLang="zh-CN" dirty="0"/>
              <a:t>    if(</a:t>
            </a:r>
            <a:r>
              <a:rPr lang="en-US" altLang="zh-CN" dirty="0" err="1"/>
              <a:t>IsElevatorRunning</a:t>
            </a:r>
            <a:r>
              <a:rPr lang="en-US" altLang="zh-CN" dirty="0"/>
              <a:t>())</a:t>
            </a:r>
          </a:p>
          <a:p>
            <a:r>
              <a:rPr lang="zh-CN" altLang="en-US" dirty="0"/>
              <a:t>    </a:t>
            </a:r>
            <a:r>
              <a:rPr lang="en-US" altLang="zh-CN" dirty="0"/>
              <a:t>{</a:t>
            </a:r>
          </a:p>
          <a:p>
            <a:r>
              <a:rPr lang="en-US" altLang="zh-CN" dirty="0" smtClean="0"/>
              <a:t>       switch</a:t>
            </a:r>
            <a:r>
              <a:rPr lang="en-US" altLang="zh-CN" dirty="0"/>
              <a:t>(*state</a:t>
            </a:r>
            <a:r>
              <a:rPr lang="en-US" altLang="zh-CN" dirty="0" smtClean="0"/>
              <a:t>)  {</a:t>
            </a:r>
            <a:endParaRPr lang="en-US" altLang="zh-CN" dirty="0"/>
          </a:p>
          <a:p>
            <a:r>
              <a:rPr lang="en-US" altLang="zh-CN" dirty="0" smtClean="0"/>
              <a:t>          case </a:t>
            </a:r>
            <a:r>
              <a:rPr lang="en-US" altLang="zh-CN" dirty="0"/>
              <a:t>Idle:</a:t>
            </a:r>
          </a:p>
          <a:p>
            <a:r>
              <a:rPr lang="en-US" altLang="zh-CN" dirty="0" smtClean="0"/>
              <a:t>          case </a:t>
            </a:r>
            <a:r>
              <a:rPr lang="en-US" altLang="zh-CN" dirty="0" err="1"/>
              <a:t>MovingUp</a:t>
            </a:r>
            <a:r>
              <a:rPr lang="en-US" altLang="zh-CN" dirty="0"/>
              <a:t>:</a:t>
            </a:r>
          </a:p>
          <a:p>
            <a:r>
              <a:rPr lang="en-US" altLang="zh-CN" dirty="0" smtClean="0"/>
              <a:t>          case </a:t>
            </a:r>
            <a:r>
              <a:rPr lang="en-US" altLang="zh-CN" dirty="0" err="1"/>
              <a:t>MovingDown</a:t>
            </a:r>
            <a:r>
              <a:rPr lang="en-US" altLang="zh-CN" dirty="0"/>
              <a:t>:</a:t>
            </a:r>
          </a:p>
          <a:p>
            <a:r>
              <a:rPr lang="en-US" altLang="zh-CN" dirty="0" smtClean="0"/>
              <a:t>          case </a:t>
            </a:r>
            <a:r>
              <a:rPr lang="en-US" altLang="zh-CN" dirty="0" err="1"/>
              <a:t>DoorOpen</a:t>
            </a:r>
            <a:r>
              <a:rPr lang="en-US" altLang="zh-CN" dirty="0"/>
              <a:t>:</a:t>
            </a:r>
          </a:p>
          <a:p>
            <a:r>
              <a:rPr lang="en-US" altLang="zh-CN" dirty="0" smtClean="0"/>
              <a:t>          case </a:t>
            </a:r>
            <a:r>
              <a:rPr lang="en-US" altLang="zh-CN" dirty="0" err="1"/>
              <a:t>DoorClosing</a:t>
            </a:r>
            <a:r>
              <a:rPr lang="en-US" altLang="zh-CN" dirty="0" smtClean="0"/>
              <a:t>:</a:t>
            </a:r>
            <a:endParaRPr lang="en-US" altLang="zh-CN" dirty="0"/>
          </a:p>
          <a:p>
            <a:r>
              <a:rPr lang="zh-CN" altLang="en-US" dirty="0"/>
              <a:t>    </a:t>
            </a:r>
            <a:r>
              <a:rPr lang="en-US" altLang="zh-CN" dirty="0" smtClean="0"/>
              <a:t>}}</a:t>
            </a:r>
            <a:endParaRPr lang="en-US" altLang="zh-CN" dirty="0"/>
          </a:p>
          <a:p>
            <a:r>
              <a:rPr lang="en-US" altLang="zh-CN"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052736"/>
            <a:ext cx="240030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8535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8612188" cy="998538"/>
          </a:xfrm>
        </p:spPr>
        <p:txBody>
          <a:bodyPr/>
          <a:lstStyle/>
          <a:p>
            <a:r>
              <a:rPr lang="zh-CN" altLang="en-US" dirty="0" smtClean="0"/>
              <a:t>课程设计要求</a:t>
            </a:r>
            <a:endParaRPr lang="zh-CN" altLang="en-US" dirty="0"/>
          </a:p>
        </p:txBody>
      </p:sp>
      <p:sp>
        <p:nvSpPr>
          <p:cNvPr id="3" name="TextBox 2"/>
          <p:cNvSpPr txBox="1"/>
          <p:nvPr/>
        </p:nvSpPr>
        <p:spPr>
          <a:xfrm>
            <a:off x="467544" y="1340768"/>
            <a:ext cx="8064896" cy="5078313"/>
          </a:xfrm>
          <a:prstGeom prst="rect">
            <a:avLst/>
          </a:prstGeom>
          <a:noFill/>
          <a:ln>
            <a:solidFill>
              <a:srgbClr val="FF0000"/>
            </a:solidFill>
          </a:ln>
        </p:spPr>
        <p:txBody>
          <a:bodyPr wrap="square" rtlCol="0">
            <a:spAutoFit/>
          </a:bodyPr>
          <a:lstStyle/>
          <a:p>
            <a:pPr marL="285750" indent="-285750">
              <a:lnSpc>
                <a:spcPct val="150000"/>
              </a:lnSpc>
              <a:buFont typeface="Wingdings" panose="05000000000000000000" pitchFamily="2" charset="2"/>
              <a:buChar char="Ø"/>
            </a:pPr>
            <a:r>
              <a:rPr lang="zh-CN" altLang="en-US" sz="2400" dirty="0" smtClean="0"/>
              <a:t>三</a:t>
            </a:r>
            <a:r>
              <a:rPr lang="zh-CN" altLang="en-US" sz="2400" dirty="0"/>
              <a:t>层电梯状态机</a:t>
            </a:r>
            <a:r>
              <a:rPr lang="zh-CN" altLang="en-US" sz="2400" dirty="0" smtClean="0"/>
              <a:t>课程设计报告</a:t>
            </a:r>
            <a:r>
              <a:rPr lang="en-US" altLang="zh-CN" sz="2400" dirty="0" smtClean="0"/>
              <a:t>(.</a:t>
            </a:r>
            <a:r>
              <a:rPr lang="en-US" altLang="zh-CN" sz="2400" dirty="0" err="1" smtClean="0"/>
              <a:t>docx</a:t>
            </a:r>
            <a:r>
              <a:rPr lang="zh-CN" altLang="en-US" sz="2400" dirty="0" smtClean="0"/>
              <a:t>文件</a:t>
            </a:r>
            <a:r>
              <a:rPr lang="en-US" altLang="zh-CN" sz="2400" dirty="0" smtClean="0"/>
              <a:t>)</a:t>
            </a:r>
          </a:p>
          <a:p>
            <a:pPr marL="800100" lvl="1" indent="-342900">
              <a:lnSpc>
                <a:spcPct val="150000"/>
              </a:lnSpc>
              <a:buFontTx/>
              <a:buAutoNum type="arabicParenBoth"/>
            </a:pPr>
            <a:r>
              <a:rPr lang="zh-CN" altLang="en-US" sz="2400" dirty="0" smtClean="0"/>
              <a:t>状态机</a:t>
            </a:r>
            <a:r>
              <a:rPr lang="zh-CN" altLang="en-US" sz="2400" dirty="0" smtClean="0"/>
              <a:t>图及其分解描述。</a:t>
            </a:r>
            <a:endParaRPr lang="en-US" altLang="zh-CN" sz="2400" dirty="0" smtClean="0"/>
          </a:p>
          <a:p>
            <a:pPr marL="800100" lvl="1" indent="-342900">
              <a:lnSpc>
                <a:spcPct val="150000"/>
              </a:lnSpc>
              <a:buFontTx/>
              <a:buAutoNum type="arabicParenBoth"/>
            </a:pPr>
            <a:r>
              <a:rPr lang="zh-CN" altLang="en-US" sz="2400" dirty="0" smtClean="0"/>
              <a:t>根据状态机图描述</a:t>
            </a:r>
            <a:r>
              <a:rPr lang="zh-CN" altLang="en-US" sz="2400" dirty="0"/>
              <a:t>各个</a:t>
            </a:r>
            <a:r>
              <a:rPr lang="zh-CN" altLang="en-US" sz="2400" dirty="0" smtClean="0"/>
              <a:t>状态</a:t>
            </a:r>
            <a:r>
              <a:rPr lang="zh-CN" altLang="en-US" sz="2400" dirty="0" smtClean="0"/>
              <a:t>函数的设计过程。</a:t>
            </a:r>
            <a:endParaRPr lang="en-US" altLang="zh-CN" sz="2400" dirty="0" smtClean="0"/>
          </a:p>
          <a:p>
            <a:pPr marL="800100" lvl="1" indent="-342900">
              <a:lnSpc>
                <a:spcPct val="150000"/>
              </a:lnSpc>
              <a:buFontTx/>
              <a:buAutoNum type="arabicParenBoth"/>
            </a:pPr>
            <a:r>
              <a:rPr lang="zh-CN" altLang="en-US" sz="2400" dirty="0" smtClean="0"/>
              <a:t>状态机代码，注释清楚，结构简洁。</a:t>
            </a:r>
            <a:r>
              <a:rPr lang="en-US" altLang="zh-CN" sz="2400" dirty="0"/>
              <a:t>(</a:t>
            </a:r>
            <a:r>
              <a:rPr lang="zh-CN" altLang="en-US" sz="2400" dirty="0"/>
              <a:t>在</a:t>
            </a:r>
            <a:r>
              <a:rPr lang="en-US" altLang="zh-CN" sz="2400" dirty="0"/>
              <a:t>elevator.cpp</a:t>
            </a:r>
            <a:r>
              <a:rPr lang="zh-CN" altLang="en-US" sz="2400" dirty="0"/>
              <a:t>中完成</a:t>
            </a:r>
            <a:r>
              <a:rPr lang="en-US" altLang="zh-CN" sz="2400" dirty="0"/>
              <a:t>)</a:t>
            </a:r>
          </a:p>
          <a:p>
            <a:pPr marL="800100" lvl="1" indent="-342900">
              <a:lnSpc>
                <a:spcPct val="150000"/>
              </a:lnSpc>
              <a:buFontTx/>
              <a:buAutoNum type="arabicParenBoth"/>
            </a:pPr>
            <a:r>
              <a:rPr lang="zh-CN" altLang="en-US" sz="2400" dirty="0" smtClean="0"/>
              <a:t>运行测试，描述实现的功能及测试结果。</a:t>
            </a:r>
            <a:endParaRPr lang="en-US" altLang="zh-CN" sz="2400" dirty="0" smtClean="0"/>
          </a:p>
          <a:p>
            <a:pPr marL="342900" indent="-342900">
              <a:lnSpc>
                <a:spcPct val="150000"/>
              </a:lnSpc>
              <a:buFont typeface="Wingdings" panose="05000000000000000000" pitchFamily="2" charset="2"/>
              <a:buChar char="Ø"/>
            </a:pPr>
            <a:r>
              <a:rPr lang="en-US" altLang="zh-CN" sz="2400" dirty="0" smtClean="0"/>
              <a:t>elevator.cpp</a:t>
            </a:r>
          </a:p>
          <a:p>
            <a:pPr marL="342900" indent="-342900">
              <a:lnSpc>
                <a:spcPct val="150000"/>
              </a:lnSpc>
              <a:buFont typeface="Wingdings" panose="05000000000000000000" pitchFamily="2" charset="2"/>
              <a:buChar char="Ø"/>
            </a:pPr>
            <a:r>
              <a:rPr lang="zh-CN" altLang="en-US" sz="2400" dirty="0" smtClean="0"/>
              <a:t>将</a:t>
            </a:r>
            <a:r>
              <a:rPr lang="zh-CN" altLang="en-US" sz="2400" dirty="0"/>
              <a:t>上述</a:t>
            </a:r>
            <a:r>
              <a:rPr lang="zh-CN" altLang="en-US" sz="2400" dirty="0" smtClean="0"/>
              <a:t>两个文件压缩为一个文件，文件名：</a:t>
            </a:r>
            <a:r>
              <a:rPr lang="zh-CN" altLang="en-US" sz="2400" dirty="0"/>
              <a:t>学</a:t>
            </a:r>
            <a:r>
              <a:rPr lang="zh-CN" altLang="en-US" sz="2400" dirty="0" smtClean="0"/>
              <a:t>号姓名</a:t>
            </a:r>
            <a:r>
              <a:rPr lang="en-US" altLang="zh-CN" sz="2400" dirty="0" smtClean="0"/>
              <a:t>.</a:t>
            </a:r>
            <a:r>
              <a:rPr lang="en-US" altLang="zh-CN" sz="2400" dirty="0" err="1" smtClean="0"/>
              <a:t>rar</a:t>
            </a:r>
            <a:endParaRPr lang="en-US" altLang="zh-CN" sz="2400" dirty="0" smtClean="0"/>
          </a:p>
          <a:p>
            <a:pPr marL="342900" indent="-342900">
              <a:lnSpc>
                <a:spcPct val="150000"/>
              </a:lnSpc>
              <a:buFont typeface="Wingdings" panose="05000000000000000000" pitchFamily="2" charset="2"/>
              <a:buChar char="Ø"/>
            </a:pPr>
            <a:r>
              <a:rPr lang="zh-CN" altLang="en-US" sz="2400" dirty="0" smtClean="0"/>
              <a:t>如果发现照抄现象，相关同学的成绩以</a:t>
            </a:r>
            <a:r>
              <a:rPr lang="en-US" altLang="zh-CN" sz="2400" dirty="0" smtClean="0"/>
              <a:t>0</a:t>
            </a:r>
            <a:r>
              <a:rPr lang="zh-CN" altLang="en-US" sz="2400" dirty="0" smtClean="0"/>
              <a:t>分计</a:t>
            </a:r>
            <a:r>
              <a:rPr lang="zh-CN" altLang="en-US" sz="2400" dirty="0" smtClean="0"/>
              <a:t>。</a:t>
            </a:r>
            <a:endParaRPr lang="en-US" altLang="zh-CN" sz="2400" dirty="0"/>
          </a:p>
        </p:txBody>
      </p:sp>
    </p:spTree>
    <p:extLst>
      <p:ext uri="{BB962C8B-B14F-4D97-AF65-F5344CB8AC3E}">
        <p14:creationId xmlns:p14="http://schemas.microsoft.com/office/powerpoint/2010/main" val="4267211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a:t>
            </a:r>
            <a:r>
              <a:rPr lang="zh-CN" altLang="en-US" sz="2800" dirty="0">
                <a:solidFill>
                  <a:schemeClr val="bg1"/>
                </a:solidFill>
              </a:rPr>
              <a:t>机</a:t>
            </a:r>
            <a:r>
              <a:rPr lang="zh-CN" altLang="en-US" sz="2800" dirty="0" smtClean="0">
                <a:solidFill>
                  <a:schemeClr val="bg1"/>
                </a:solidFill>
              </a:rPr>
              <a:t>图</a:t>
            </a:r>
            <a:endParaRPr lang="zh-CN" altLang="en-US" sz="2800" dirty="0">
              <a:solidFill>
                <a:schemeClr val="bg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29" y="876459"/>
            <a:ext cx="8341127" cy="50008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47444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85765" y="609441"/>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rgbClr val="FF0000"/>
                </a:solidFill>
              </a:rPr>
              <a:t>Events</a:t>
            </a:r>
            <a:r>
              <a:rPr lang="zh-CN" altLang="en-US" dirty="0">
                <a:solidFill>
                  <a:srgbClr val="FF0000"/>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251520" y="3645024"/>
            <a:ext cx="8712968" cy="2862322"/>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a:solidFill>
                  <a:srgbClr val="FF0000"/>
                </a:solidFill>
              </a:rPr>
              <a:t>Idle</a:t>
            </a:r>
            <a:r>
              <a:rPr lang="zh-CN" altLang="en-US" sz="2000" b="1" dirty="0">
                <a:solidFill>
                  <a:srgbClr val="FF0000"/>
                </a:solidFill>
              </a:rPr>
              <a:t>状态，电梯停止在某楼层，门是关闭的，处于静止状态，等待相关事件的发生，从而转换到下一个状态。</a:t>
            </a:r>
          </a:p>
          <a:p>
            <a:r>
              <a:rPr lang="en-US" altLang="zh-CN" sz="2000" b="1" dirty="0">
                <a:solidFill>
                  <a:srgbClr val="FF0000"/>
                </a:solidFill>
              </a:rPr>
              <a:t>(S1) </a:t>
            </a:r>
            <a:r>
              <a:rPr lang="zh-CN" altLang="en-US" sz="2000" b="1" dirty="0"/>
              <a:t>检查</a:t>
            </a:r>
            <a:r>
              <a:rPr lang="en-US" altLang="zh-CN" sz="2000" b="1" dirty="0"/>
              <a:t>E3</a:t>
            </a:r>
            <a:r>
              <a:rPr lang="zh-CN" altLang="en-US" sz="2000" b="1" dirty="0"/>
              <a:t>、</a:t>
            </a:r>
            <a:r>
              <a:rPr lang="en-US" altLang="zh-CN" sz="2000" b="1" dirty="0"/>
              <a:t>E4</a:t>
            </a:r>
            <a:r>
              <a:rPr lang="zh-CN" altLang="en-US" sz="2000" b="1" dirty="0"/>
              <a:t>、</a:t>
            </a:r>
            <a:r>
              <a:rPr lang="en-US" altLang="zh-CN" sz="2000" b="1" dirty="0"/>
              <a:t>E5</a:t>
            </a:r>
            <a:r>
              <a:rPr lang="zh-CN" altLang="en-US" sz="2000" b="1" dirty="0"/>
              <a:t>事件</a:t>
            </a:r>
            <a:r>
              <a:rPr lang="zh-CN" altLang="en-US" sz="2000" b="1" dirty="0" smtClean="0"/>
              <a:t>。</a:t>
            </a:r>
            <a:endParaRPr lang="en-US" altLang="zh-CN" sz="2000" b="1" dirty="0" smtClean="0"/>
          </a:p>
          <a:p>
            <a:r>
              <a:rPr lang="en-US" altLang="zh-CN" sz="2000" b="1" dirty="0"/>
              <a:t> </a:t>
            </a:r>
            <a:r>
              <a:rPr lang="en-US" altLang="zh-CN" sz="2000" b="1" dirty="0" smtClean="0"/>
              <a:t>       </a:t>
            </a:r>
            <a:r>
              <a:rPr lang="zh-CN" altLang="en-US" sz="2000" b="1" dirty="0" smtClean="0"/>
              <a:t>静态</a:t>
            </a:r>
            <a:r>
              <a:rPr lang="zh-CN" altLang="en-US" sz="2000" b="1" dirty="0"/>
              <a:t>检测，</a:t>
            </a:r>
            <a:r>
              <a:rPr lang="en-US" altLang="zh-CN" sz="2000" b="1" dirty="0" err="1"/>
              <a:t>bool</a:t>
            </a:r>
            <a:r>
              <a:rPr lang="en-US" altLang="zh-CN" sz="2000" b="1" dirty="0"/>
              <a:t> up; </a:t>
            </a:r>
            <a:r>
              <a:rPr lang="zh-CN" altLang="en-US" sz="2000" b="1" dirty="0"/>
              <a:t>目标楼层</a:t>
            </a:r>
            <a:r>
              <a:rPr lang="en-US" altLang="zh-CN" sz="2000" b="1" dirty="0"/>
              <a:t>=</a:t>
            </a:r>
            <a:r>
              <a:rPr lang="en-US" altLang="zh-CN" sz="2000" b="1" dirty="0" err="1"/>
              <a:t>IdleWhatFloorToGoTo</a:t>
            </a:r>
            <a:r>
              <a:rPr lang="en-US" altLang="zh-CN" sz="2000" b="1" dirty="0"/>
              <a:t>(&amp;up);</a:t>
            </a:r>
            <a:endParaRPr lang="zh-CN" altLang="en-US" sz="2000" b="1" dirty="0"/>
          </a:p>
          <a:p>
            <a:r>
              <a:rPr lang="zh-CN" altLang="en-US" sz="2000" b="1" dirty="0"/>
              <a:t>     </a:t>
            </a:r>
            <a:r>
              <a:rPr lang="zh-CN" altLang="en-US" sz="2000" b="1" dirty="0" smtClean="0"/>
              <a:t>   关闭</a:t>
            </a:r>
            <a:r>
              <a:rPr lang="zh-CN" altLang="en-US" sz="2000" b="1" dirty="0"/>
              <a:t>本层门外</a:t>
            </a:r>
            <a:r>
              <a:rPr lang="en-US" altLang="zh-CN" sz="2000" b="1" dirty="0"/>
              <a:t>up</a:t>
            </a:r>
            <a:r>
              <a:rPr lang="zh-CN" altLang="en-US" sz="2000" b="1" dirty="0"/>
              <a:t>按钮，</a:t>
            </a:r>
            <a:r>
              <a:rPr lang="en-US" altLang="zh-CN" sz="2000" b="1" dirty="0" err="1"/>
              <a:t>SetCallLight</a:t>
            </a:r>
            <a:r>
              <a:rPr lang="en-US" altLang="zh-CN" sz="2000" b="1" dirty="0"/>
              <a:t>(); </a:t>
            </a:r>
            <a:r>
              <a:rPr lang="zh-CN" altLang="en-US" sz="2000" b="1" dirty="0"/>
              <a:t>即消费门外</a:t>
            </a:r>
            <a:r>
              <a:rPr lang="en-US" altLang="zh-CN" sz="2000" b="1" dirty="0"/>
              <a:t>up</a:t>
            </a:r>
            <a:r>
              <a:rPr lang="zh-CN" altLang="en-US" sz="2000" b="1" dirty="0"/>
              <a:t>按钮，防止下一周期重复处理此按钮行为。</a:t>
            </a:r>
          </a:p>
          <a:p>
            <a:r>
              <a:rPr lang="en-US" altLang="zh-CN" sz="2000" b="1" dirty="0">
                <a:solidFill>
                  <a:srgbClr val="FF0000"/>
                </a:solidFill>
              </a:rPr>
              <a:t>(S2) </a:t>
            </a:r>
            <a:r>
              <a:rPr lang="zh-CN" altLang="en-US" sz="2000" b="1" dirty="0"/>
              <a:t>同</a:t>
            </a:r>
            <a:r>
              <a:rPr lang="en-US" altLang="zh-CN" sz="2000" b="1" dirty="0"/>
              <a:t>(S1)</a:t>
            </a:r>
            <a:r>
              <a:rPr lang="zh-CN" altLang="en-US" sz="2000" b="1" dirty="0"/>
              <a:t>，消费门外</a:t>
            </a:r>
            <a:r>
              <a:rPr lang="en-US" altLang="zh-CN" sz="2000" b="1" dirty="0"/>
              <a:t>down</a:t>
            </a:r>
            <a:r>
              <a:rPr lang="zh-CN" altLang="en-US" sz="2000" b="1" dirty="0"/>
              <a:t>按钮。</a:t>
            </a:r>
          </a:p>
          <a:p>
            <a:r>
              <a:rPr lang="zh-CN" altLang="en-US" sz="2000" b="1" dirty="0"/>
              <a:t>     </a:t>
            </a:r>
            <a:r>
              <a:rPr lang="zh-CN" altLang="en-US" sz="2000" b="1" dirty="0" smtClean="0"/>
              <a:t>   </a:t>
            </a:r>
            <a:r>
              <a:rPr lang="en-US" altLang="zh-CN" sz="2000" b="1" dirty="0" smtClean="0"/>
              <a:t>1</a:t>
            </a:r>
            <a:r>
              <a:rPr lang="zh-CN" altLang="en-US" sz="2000" b="1" dirty="0"/>
              <a:t>层以上，一定时间无动作，自动下降到</a:t>
            </a:r>
            <a:r>
              <a:rPr lang="en-US" altLang="zh-CN" sz="2000" b="1" dirty="0"/>
              <a:t>1</a:t>
            </a:r>
            <a:r>
              <a:rPr lang="zh-CN" altLang="en-US" sz="2000" b="1" dirty="0"/>
              <a:t>楼。</a:t>
            </a:r>
            <a:r>
              <a:rPr lang="en-US" altLang="zh-CN" sz="2000" b="1" dirty="0"/>
              <a:t>AutoTo1Floor();[</a:t>
            </a:r>
            <a:r>
              <a:rPr lang="zh-CN" altLang="en-US" sz="2000" b="1" dirty="0"/>
              <a:t>其它状态，取消此功能，</a:t>
            </a:r>
            <a:r>
              <a:rPr lang="en-US" altLang="zh-CN" sz="2000" b="1" dirty="0"/>
              <a:t>CancelTo1Floor</a:t>
            </a:r>
            <a:r>
              <a:rPr lang="en-US" altLang="zh-CN"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88427"/>
            <a:ext cx="4962237" cy="297504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9725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92080" y="764704"/>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chemeClr val="tx2">
                    <a:lumMod val="50000"/>
                  </a:schemeClr>
                </a:solidFill>
              </a:rPr>
              <a:t>Events</a:t>
            </a:r>
            <a:r>
              <a:rPr lang="zh-CN" altLang="en-US" dirty="0">
                <a:solidFill>
                  <a:schemeClr val="tx2">
                    <a:lumMod val="50000"/>
                  </a:schemeClr>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323528" y="3826783"/>
            <a:ext cx="8568952" cy="2554545"/>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a:solidFill>
                  <a:srgbClr val="FF0000"/>
                </a:solidFill>
              </a:rPr>
              <a:t>Idle</a:t>
            </a:r>
            <a:r>
              <a:rPr lang="zh-CN" altLang="en-US" sz="2000" b="1" dirty="0">
                <a:solidFill>
                  <a:srgbClr val="FF0000"/>
                </a:solidFill>
              </a:rPr>
              <a:t>状态，电梯停止在某楼层，门是关闭的，处于静止状态，等待相关事件的发生，从而转换到下一个状态。</a:t>
            </a:r>
          </a:p>
          <a:p>
            <a:r>
              <a:rPr lang="en-US" altLang="zh-CN" sz="2000" b="1" dirty="0" smtClean="0">
                <a:solidFill>
                  <a:srgbClr val="FF0000"/>
                </a:solidFill>
              </a:rPr>
              <a:t>(</a:t>
            </a:r>
            <a:r>
              <a:rPr lang="en-US" altLang="zh-CN" sz="2000" b="1" dirty="0">
                <a:solidFill>
                  <a:srgbClr val="FF0000"/>
                </a:solidFill>
              </a:rPr>
              <a:t>S3) </a:t>
            </a:r>
            <a:r>
              <a:rPr lang="zh-CN" altLang="en-US" sz="2000" b="1" dirty="0"/>
              <a:t>检查</a:t>
            </a:r>
            <a:r>
              <a:rPr lang="en-US" altLang="zh-CN" sz="2000" b="1" dirty="0"/>
              <a:t>E1</a:t>
            </a:r>
            <a:r>
              <a:rPr lang="zh-CN" altLang="en-US" sz="2000" b="1" dirty="0"/>
              <a:t>事件</a:t>
            </a:r>
            <a:r>
              <a:rPr lang="en-US" altLang="zh-CN" sz="2000" b="1" dirty="0"/>
              <a:t>, </a:t>
            </a:r>
            <a:r>
              <a:rPr lang="zh-CN" altLang="en-US" sz="2000" b="1" dirty="0"/>
              <a:t>开门</a:t>
            </a:r>
            <a:r>
              <a:rPr lang="en-US" altLang="zh-CN" sz="2000" b="1" dirty="0"/>
              <a:t>, </a:t>
            </a:r>
            <a:r>
              <a:rPr lang="zh-CN" altLang="en-US" sz="2000" b="1" dirty="0"/>
              <a:t>消费开门按钮</a:t>
            </a:r>
            <a:r>
              <a:rPr lang="en-US" altLang="zh-CN" sz="2000" b="1" dirty="0"/>
              <a:t>; </a:t>
            </a:r>
            <a:endParaRPr lang="zh-CN" altLang="en-US" sz="2000" b="1" dirty="0"/>
          </a:p>
          <a:p>
            <a:r>
              <a:rPr lang="zh-CN" altLang="en-US" sz="2000" b="1" dirty="0"/>
              <a:t>     </a:t>
            </a:r>
            <a:r>
              <a:rPr lang="zh-CN" altLang="en-US" sz="2000" b="1" dirty="0" smtClean="0"/>
              <a:t>  上升 </a:t>
            </a:r>
            <a:r>
              <a:rPr lang="en-US" altLang="zh-CN" sz="2000" b="1" dirty="0"/>
              <a:t>(up &amp;&amp; E4</a:t>
            </a:r>
            <a:r>
              <a:rPr lang="zh-CN" altLang="en-US" sz="2000" b="1" dirty="0"/>
              <a:t>事件</a:t>
            </a:r>
            <a:r>
              <a:rPr lang="en-US" altLang="zh-CN" sz="2000" b="1" dirty="0"/>
              <a:t>), </a:t>
            </a:r>
            <a:r>
              <a:rPr lang="zh-CN" altLang="en-US" sz="2000" b="1" dirty="0"/>
              <a:t>开门，消费门外</a:t>
            </a:r>
            <a:r>
              <a:rPr lang="en-US" altLang="zh-CN" sz="2000" b="1" dirty="0"/>
              <a:t>up</a:t>
            </a:r>
            <a:r>
              <a:rPr lang="zh-CN" altLang="en-US" sz="2000" b="1" dirty="0"/>
              <a:t>按钮</a:t>
            </a:r>
          </a:p>
          <a:p>
            <a:r>
              <a:rPr lang="zh-CN" altLang="en-US" sz="2000" b="1" dirty="0" smtClean="0"/>
              <a:t>       下降 </a:t>
            </a:r>
            <a:r>
              <a:rPr lang="en-US" altLang="zh-CN" sz="2000" b="1" dirty="0"/>
              <a:t>(!up &amp;&amp; E5</a:t>
            </a:r>
            <a:r>
              <a:rPr lang="zh-CN" altLang="en-US" sz="2000" b="1" dirty="0"/>
              <a:t>事件</a:t>
            </a:r>
            <a:r>
              <a:rPr lang="en-US" altLang="zh-CN" sz="2000" b="1" dirty="0"/>
              <a:t>), </a:t>
            </a:r>
            <a:r>
              <a:rPr lang="zh-CN" altLang="en-US" sz="2000" b="1" dirty="0"/>
              <a:t>开门，消费门外</a:t>
            </a:r>
            <a:r>
              <a:rPr lang="en-US" altLang="zh-CN" sz="2000" b="1" dirty="0"/>
              <a:t>down</a:t>
            </a:r>
            <a:r>
              <a:rPr lang="zh-CN" altLang="en-US" sz="2000" b="1" dirty="0"/>
              <a:t>按钮</a:t>
            </a:r>
          </a:p>
          <a:p>
            <a:r>
              <a:rPr lang="en-US" altLang="zh-CN" sz="2000" b="1" dirty="0">
                <a:solidFill>
                  <a:srgbClr val="FF0000"/>
                </a:solidFill>
              </a:rPr>
              <a:t>(S4) </a:t>
            </a:r>
            <a:r>
              <a:rPr lang="zh-CN" altLang="en-US" sz="2000" b="1" dirty="0"/>
              <a:t>检查</a:t>
            </a:r>
            <a:r>
              <a:rPr lang="en-US" altLang="zh-CN" sz="2000" b="1" dirty="0"/>
              <a:t>E2</a:t>
            </a:r>
            <a:r>
              <a:rPr lang="zh-CN" altLang="en-US" sz="2000" b="1" dirty="0"/>
              <a:t>事件</a:t>
            </a:r>
            <a:r>
              <a:rPr lang="en-US" altLang="zh-CN" sz="2000" b="1" dirty="0"/>
              <a:t>,</a:t>
            </a:r>
            <a:r>
              <a:rPr lang="zh-CN" altLang="en-US" sz="2000" b="1" dirty="0"/>
              <a:t>此时门应该是关闭的</a:t>
            </a:r>
            <a:r>
              <a:rPr lang="en-US" altLang="zh-CN" sz="2000" b="1" dirty="0"/>
              <a:t>,</a:t>
            </a:r>
            <a:r>
              <a:rPr lang="zh-CN" altLang="en-US" sz="2000" b="1" dirty="0"/>
              <a:t>因此仅读取关门灯，并关闭关门灯，即消费按键行为，防止下一周期重复处理该按钮的行为。</a:t>
            </a:r>
          </a:p>
          <a:p>
            <a:r>
              <a:rPr lang="zh-CN" altLang="en-US" sz="2000" b="1" dirty="0"/>
              <a:t>     </a:t>
            </a:r>
            <a:r>
              <a:rPr lang="en-US" altLang="zh-CN" sz="2000" b="1" dirty="0"/>
              <a:t>if(</a:t>
            </a:r>
            <a:r>
              <a:rPr lang="en-US" altLang="zh-CN" sz="2000" b="1" dirty="0" err="1"/>
              <a:t>GetCloseDoorLight</a:t>
            </a:r>
            <a:r>
              <a:rPr lang="en-US" altLang="zh-CN" sz="2000" b="1" dirty="0"/>
              <a:t>()) { </a:t>
            </a:r>
            <a:r>
              <a:rPr lang="en-US" altLang="zh-CN" sz="2000" b="1" dirty="0" err="1"/>
              <a:t>SetCloseDoorLight</a:t>
            </a:r>
            <a:r>
              <a:rPr lang="en-US" altLang="zh-CN" sz="2000" b="1" dirty="0"/>
              <a:t>(false); return; </a:t>
            </a:r>
            <a:r>
              <a:rPr lang="en-US" altLang="zh-CN"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88427"/>
            <a:ext cx="5098262" cy="305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6540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85765" y="681449"/>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chemeClr val="tx2">
                    <a:lumMod val="50000"/>
                  </a:schemeClr>
                </a:solidFill>
              </a:rPr>
              <a:t>Events</a:t>
            </a:r>
            <a:r>
              <a:rPr lang="zh-CN" altLang="en-US" dirty="0">
                <a:solidFill>
                  <a:schemeClr val="tx2">
                    <a:lumMod val="50000"/>
                  </a:schemeClr>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323528" y="3663022"/>
            <a:ext cx="8712968" cy="2862322"/>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smtClean="0">
                <a:solidFill>
                  <a:srgbClr val="FF0000"/>
                </a:solidFill>
              </a:rPr>
              <a:t>Moving</a:t>
            </a:r>
            <a:r>
              <a:rPr lang="zh-CN" altLang="en-US" sz="2000" b="1" dirty="0">
                <a:solidFill>
                  <a:srgbClr val="FF0000"/>
                </a:solidFill>
              </a:rPr>
              <a:t>状态：</a:t>
            </a:r>
            <a:r>
              <a:rPr lang="en-US" altLang="zh-CN" sz="2000" b="1" dirty="0" err="1">
                <a:solidFill>
                  <a:srgbClr val="FF0000"/>
                </a:solidFill>
              </a:rPr>
              <a:t>MovingUp</a:t>
            </a:r>
            <a:r>
              <a:rPr lang="en-US" altLang="zh-CN" sz="2000" b="1" dirty="0">
                <a:solidFill>
                  <a:srgbClr val="FF0000"/>
                </a:solidFill>
              </a:rPr>
              <a:t>/</a:t>
            </a:r>
            <a:r>
              <a:rPr lang="en-US" altLang="zh-CN" sz="2000" b="1" dirty="0" err="1">
                <a:solidFill>
                  <a:srgbClr val="FF0000"/>
                </a:solidFill>
              </a:rPr>
              <a:t>MovingDown</a:t>
            </a:r>
            <a:r>
              <a:rPr lang="en-US" altLang="zh-CN" sz="2000" b="1" dirty="0">
                <a:solidFill>
                  <a:srgbClr val="FF0000"/>
                </a:solidFill>
              </a:rPr>
              <a:t> </a:t>
            </a:r>
            <a:r>
              <a:rPr lang="en-US" altLang="zh-CN" sz="2000" b="1" dirty="0" smtClean="0">
                <a:solidFill>
                  <a:srgbClr val="FF0000"/>
                </a:solidFill>
                <a:sym typeface="Wingdings" pitchFamily="2" charset="2"/>
              </a:rPr>
              <a:t></a:t>
            </a:r>
            <a:r>
              <a:rPr lang="zh-CN" altLang="en-US" sz="2000" b="1" dirty="0" smtClean="0">
                <a:solidFill>
                  <a:srgbClr val="FF0000"/>
                </a:solidFill>
              </a:rPr>
              <a:t> </a:t>
            </a:r>
            <a:r>
              <a:rPr lang="en-US" altLang="zh-CN" sz="2000" b="1" dirty="0" err="1">
                <a:solidFill>
                  <a:srgbClr val="FF0000"/>
                </a:solidFill>
              </a:rPr>
              <a:t>DoorOpen</a:t>
            </a:r>
            <a:endParaRPr lang="en-US" altLang="zh-CN" sz="2000" b="1" dirty="0">
              <a:solidFill>
                <a:srgbClr val="FF0000"/>
              </a:solidFill>
            </a:endParaRPr>
          </a:p>
          <a:p>
            <a:r>
              <a:rPr lang="en-US" altLang="zh-CN" sz="2000" b="1" dirty="0">
                <a:solidFill>
                  <a:srgbClr val="FF0000"/>
                </a:solidFill>
              </a:rPr>
              <a:t>(S5) </a:t>
            </a:r>
            <a:r>
              <a:rPr lang="zh-CN" altLang="en-US" sz="2000" b="1" dirty="0"/>
              <a:t>检查</a:t>
            </a:r>
            <a:r>
              <a:rPr lang="en-US" altLang="zh-CN" sz="2000" b="1" dirty="0"/>
              <a:t>E3</a:t>
            </a:r>
            <a:r>
              <a:rPr lang="zh-CN" altLang="en-US" sz="2000" b="1" dirty="0"/>
              <a:t>、</a:t>
            </a:r>
            <a:r>
              <a:rPr lang="en-US" altLang="zh-CN" sz="2000" b="1" dirty="0"/>
              <a:t>E4</a:t>
            </a:r>
            <a:r>
              <a:rPr lang="zh-CN" altLang="en-US" sz="2000" b="1" dirty="0"/>
              <a:t>、</a:t>
            </a:r>
            <a:r>
              <a:rPr lang="en-US" altLang="zh-CN" sz="2000" b="1" dirty="0"/>
              <a:t>E5</a:t>
            </a:r>
            <a:r>
              <a:rPr lang="zh-CN" altLang="en-US" sz="2000" b="1" dirty="0"/>
              <a:t>事件。动态检测，目标楼层</a:t>
            </a:r>
            <a:r>
              <a:rPr lang="en-US" altLang="zh-CN" sz="2000" b="1" dirty="0"/>
              <a:t>floor=</a:t>
            </a:r>
            <a:r>
              <a:rPr lang="en-US" altLang="zh-CN" sz="2000" b="1" dirty="0" err="1"/>
              <a:t>GoingUpToFloor</a:t>
            </a:r>
            <a:r>
              <a:rPr lang="en-US" altLang="zh-CN" sz="2000" b="1" dirty="0"/>
              <a:t>();</a:t>
            </a:r>
            <a:endParaRPr lang="zh-CN" altLang="en-US" sz="2000" b="1" dirty="0"/>
          </a:p>
          <a:p>
            <a:r>
              <a:rPr lang="zh-CN" altLang="en-US" sz="2000" b="1" dirty="0"/>
              <a:t>     </a:t>
            </a:r>
            <a:r>
              <a:rPr lang="en-US" altLang="zh-CN" sz="2000" b="1" dirty="0"/>
              <a:t>if(</a:t>
            </a:r>
            <a:r>
              <a:rPr lang="en-US" altLang="zh-CN" sz="2000" b="1" dirty="0" err="1"/>
              <a:t>fabs</a:t>
            </a:r>
            <a:r>
              <a:rPr lang="en-US" altLang="zh-CN" sz="2000" b="1" dirty="0"/>
              <a:t>(</a:t>
            </a:r>
            <a:r>
              <a:rPr lang="en-US" altLang="zh-CN" sz="2000" b="1" dirty="0" err="1"/>
              <a:t>GetFloor</a:t>
            </a:r>
            <a:r>
              <a:rPr lang="en-US" altLang="zh-CN" sz="2000" b="1" dirty="0"/>
              <a:t>() - floor) &lt; </a:t>
            </a:r>
            <a:r>
              <a:rPr lang="en-US" altLang="zh-CN" sz="2000" b="1" dirty="0" err="1"/>
              <a:t>Lib_FloorTolerance</a:t>
            </a:r>
            <a:r>
              <a:rPr lang="en-US" altLang="zh-CN" sz="2000" b="1" dirty="0"/>
              <a:t>) </a:t>
            </a:r>
            <a:r>
              <a:rPr lang="zh-CN" altLang="en-US" sz="2000" b="1" dirty="0"/>
              <a:t>到达目标楼层，停止，开门</a:t>
            </a:r>
          </a:p>
          <a:p>
            <a:r>
              <a:rPr lang="zh-CN" altLang="en-US" sz="2000" b="1" dirty="0"/>
              <a:t>     消费门外</a:t>
            </a:r>
            <a:r>
              <a:rPr lang="en-US" altLang="zh-CN" sz="2000" b="1" dirty="0"/>
              <a:t>up</a:t>
            </a:r>
            <a:r>
              <a:rPr lang="zh-CN" altLang="en-US" sz="2000" b="1" dirty="0"/>
              <a:t>按钮</a:t>
            </a:r>
            <a:r>
              <a:rPr lang="en-US" altLang="zh-CN" sz="2000" b="1" dirty="0"/>
              <a:t>; </a:t>
            </a:r>
            <a:r>
              <a:rPr lang="zh-CN" altLang="en-US" sz="2000" b="1" dirty="0"/>
              <a:t>到了最高层</a:t>
            </a:r>
            <a:r>
              <a:rPr lang="en-US" altLang="zh-CN" sz="2000" b="1" dirty="0" err="1"/>
              <a:t>Lib_FloorNum</a:t>
            </a:r>
            <a:r>
              <a:rPr lang="en-US" altLang="zh-CN" sz="2000" b="1" dirty="0"/>
              <a:t>, </a:t>
            </a:r>
            <a:r>
              <a:rPr lang="zh-CN" altLang="en-US" sz="2000" b="1" dirty="0"/>
              <a:t>消费门外</a:t>
            </a:r>
            <a:r>
              <a:rPr lang="en-US" altLang="zh-CN" sz="2000" b="1" dirty="0"/>
              <a:t>down</a:t>
            </a:r>
            <a:r>
              <a:rPr lang="zh-CN" altLang="en-US" sz="2000" b="1" dirty="0"/>
              <a:t>按钮。消费门内楼层按钮。</a:t>
            </a:r>
          </a:p>
          <a:p>
            <a:r>
              <a:rPr lang="zh-CN" altLang="en-US" sz="2000" b="1" dirty="0"/>
              <a:t>     </a:t>
            </a:r>
            <a:r>
              <a:rPr lang="en-US" altLang="zh-CN" sz="2000" b="1" dirty="0">
                <a:solidFill>
                  <a:srgbClr val="FF0000"/>
                </a:solidFill>
              </a:rPr>
              <a:t>(D) </a:t>
            </a:r>
            <a:r>
              <a:rPr lang="zh-CN" altLang="en-US" sz="2000" b="1" dirty="0"/>
              <a:t>检查</a:t>
            </a:r>
            <a:r>
              <a:rPr lang="en-US" altLang="zh-CN" sz="2000" b="1" dirty="0"/>
              <a:t>E1</a:t>
            </a:r>
            <a:r>
              <a:rPr lang="zh-CN" altLang="en-US" sz="2000" b="1" dirty="0"/>
              <a:t>、</a:t>
            </a:r>
            <a:r>
              <a:rPr lang="en-US" altLang="zh-CN" sz="2000" b="1" dirty="0"/>
              <a:t>E2</a:t>
            </a:r>
            <a:r>
              <a:rPr lang="zh-CN" altLang="en-US" sz="2000" b="1" dirty="0"/>
              <a:t>事件，无动作，消费开</a:t>
            </a:r>
            <a:r>
              <a:rPr lang="en-US" altLang="zh-CN" sz="2000" b="1" dirty="0"/>
              <a:t>/</a:t>
            </a:r>
            <a:r>
              <a:rPr lang="zh-CN" altLang="en-US" sz="2000" b="1" dirty="0"/>
              <a:t>关门按钮。</a:t>
            </a:r>
          </a:p>
          <a:p>
            <a:r>
              <a:rPr lang="en-US" altLang="zh-CN" sz="2000" b="1" dirty="0">
                <a:solidFill>
                  <a:srgbClr val="FF0000"/>
                </a:solidFill>
              </a:rPr>
              <a:t>(S6) </a:t>
            </a:r>
            <a:r>
              <a:rPr lang="zh-CN" altLang="en-US" sz="2000" b="1" dirty="0"/>
              <a:t>检查</a:t>
            </a:r>
            <a:r>
              <a:rPr lang="en-US" altLang="zh-CN" sz="2000" b="1" dirty="0"/>
              <a:t>E3</a:t>
            </a:r>
            <a:r>
              <a:rPr lang="zh-CN" altLang="en-US" sz="2000" b="1" dirty="0"/>
              <a:t>、</a:t>
            </a:r>
            <a:r>
              <a:rPr lang="en-US" altLang="zh-CN" sz="2000" b="1" dirty="0"/>
              <a:t>E4</a:t>
            </a:r>
            <a:r>
              <a:rPr lang="zh-CN" altLang="en-US" sz="2000" b="1" dirty="0"/>
              <a:t>、</a:t>
            </a:r>
            <a:r>
              <a:rPr lang="en-US" altLang="zh-CN" sz="2000" b="1" dirty="0"/>
              <a:t>E5</a:t>
            </a:r>
            <a:r>
              <a:rPr lang="zh-CN" altLang="en-US" sz="2000" b="1" dirty="0"/>
              <a:t>事件。动态检测，目标楼层</a:t>
            </a:r>
            <a:r>
              <a:rPr lang="en-US" altLang="zh-CN" sz="2000" b="1" dirty="0"/>
              <a:t>=</a:t>
            </a:r>
            <a:r>
              <a:rPr lang="en-US" altLang="zh-CN" sz="2000" b="1" dirty="0" err="1"/>
              <a:t>GoingDownToFloor</a:t>
            </a:r>
            <a:r>
              <a:rPr lang="en-US" altLang="zh-CN" sz="2000" b="1" dirty="0"/>
              <a:t>();</a:t>
            </a:r>
            <a:r>
              <a:rPr lang="zh-CN" altLang="en-US" sz="2000" b="1" dirty="0"/>
              <a:t>其它与</a:t>
            </a:r>
            <a:r>
              <a:rPr lang="en-US" altLang="zh-CN" sz="2000" b="1" dirty="0"/>
              <a:t>(S5)</a:t>
            </a:r>
            <a:r>
              <a:rPr lang="zh-CN" altLang="en-US" sz="2000" b="1" dirty="0"/>
              <a:t>类似</a:t>
            </a:r>
            <a:r>
              <a:rPr lang="zh-CN" altLang="en-US"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88427"/>
            <a:ext cx="5128282" cy="307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5200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71400"/>
            <a:ext cx="7632848" cy="792088"/>
          </a:xfrm>
        </p:spPr>
        <p:txBody>
          <a:bodyPr/>
          <a:lstStyle/>
          <a:p>
            <a:r>
              <a:rPr lang="zh-CN" altLang="en-US" sz="2800" dirty="0" smtClean="0">
                <a:solidFill>
                  <a:schemeClr val="bg1"/>
                </a:solidFill>
              </a:rPr>
              <a:t>三层电梯状态机</a:t>
            </a:r>
            <a:endParaRPr lang="zh-CN" altLang="en-US" sz="2800" dirty="0">
              <a:solidFill>
                <a:schemeClr val="bg1"/>
              </a:solidFill>
            </a:endParaRPr>
          </a:p>
        </p:txBody>
      </p:sp>
      <p:sp>
        <p:nvSpPr>
          <p:cNvPr id="4" name="TextBox 3"/>
          <p:cNvSpPr txBox="1"/>
          <p:nvPr/>
        </p:nvSpPr>
        <p:spPr>
          <a:xfrm>
            <a:off x="5285765" y="523875"/>
            <a:ext cx="3750731" cy="2585323"/>
          </a:xfrm>
          <a:prstGeom prst="rect">
            <a:avLst/>
          </a:prstGeom>
          <a:noFill/>
          <a:ln>
            <a:solidFill>
              <a:schemeClr val="tx2"/>
            </a:solidFill>
          </a:ln>
        </p:spPr>
        <p:txBody>
          <a:bodyPr wrap="square" rtlCol="0">
            <a:spAutoFit/>
          </a:bodyPr>
          <a:lstStyle/>
          <a:p>
            <a:pPr>
              <a:lnSpc>
                <a:spcPct val="150000"/>
              </a:lnSpc>
            </a:pPr>
            <a:r>
              <a:rPr lang="en-US" altLang="zh-CN" dirty="0">
                <a:solidFill>
                  <a:schemeClr val="tx2">
                    <a:lumMod val="50000"/>
                  </a:schemeClr>
                </a:solidFill>
              </a:rPr>
              <a:t>Events</a:t>
            </a:r>
            <a:r>
              <a:rPr lang="zh-CN" altLang="en-US" dirty="0">
                <a:solidFill>
                  <a:schemeClr val="tx2">
                    <a:lumMod val="50000"/>
                  </a:schemeClr>
                </a:solidFill>
              </a:rPr>
              <a:t>：</a:t>
            </a:r>
          </a:p>
          <a:p>
            <a:pPr>
              <a:lnSpc>
                <a:spcPct val="150000"/>
              </a:lnSpc>
            </a:pPr>
            <a:r>
              <a:rPr lang="en-US" altLang="zh-CN" dirty="0"/>
              <a:t>E1: </a:t>
            </a:r>
            <a:r>
              <a:rPr lang="zh-CN" altLang="en-US" dirty="0"/>
              <a:t>门内开门按钮</a:t>
            </a:r>
            <a:r>
              <a:rPr lang="en-US" altLang="zh-CN" dirty="0"/>
              <a:t>(</a:t>
            </a:r>
            <a:r>
              <a:rPr lang="en-US" altLang="zh-CN" dirty="0" err="1"/>
              <a:t>OpenDoorLight</a:t>
            </a:r>
            <a:r>
              <a:rPr lang="en-US" altLang="zh-CN" dirty="0"/>
              <a:t>)</a:t>
            </a:r>
            <a:endParaRPr lang="zh-CN" altLang="en-US" dirty="0"/>
          </a:p>
          <a:p>
            <a:pPr>
              <a:lnSpc>
                <a:spcPct val="150000"/>
              </a:lnSpc>
            </a:pPr>
            <a:r>
              <a:rPr lang="en-US" altLang="zh-CN" dirty="0"/>
              <a:t>E2: </a:t>
            </a:r>
            <a:r>
              <a:rPr lang="zh-CN" altLang="en-US" dirty="0"/>
              <a:t>门内关门按钮</a:t>
            </a:r>
            <a:r>
              <a:rPr lang="en-US" altLang="zh-CN" dirty="0"/>
              <a:t>(</a:t>
            </a:r>
            <a:r>
              <a:rPr lang="en-US" altLang="zh-CN" dirty="0" err="1"/>
              <a:t>CloseDoorLight</a:t>
            </a:r>
            <a:r>
              <a:rPr lang="en-US" altLang="zh-CN" dirty="0"/>
              <a:t>)</a:t>
            </a:r>
            <a:endParaRPr lang="zh-CN" altLang="en-US" dirty="0"/>
          </a:p>
          <a:p>
            <a:pPr>
              <a:lnSpc>
                <a:spcPct val="150000"/>
              </a:lnSpc>
            </a:pPr>
            <a:r>
              <a:rPr lang="en-US" altLang="zh-CN" dirty="0"/>
              <a:t>E3: </a:t>
            </a:r>
            <a:r>
              <a:rPr lang="zh-CN" altLang="en-US" dirty="0"/>
              <a:t>门内楼层按钮</a:t>
            </a:r>
            <a:r>
              <a:rPr lang="en-US" altLang="zh-CN" dirty="0"/>
              <a:t>(</a:t>
            </a:r>
            <a:r>
              <a:rPr lang="en-US" altLang="zh-CN" dirty="0" err="1"/>
              <a:t>PanelFloorLight</a:t>
            </a:r>
            <a:r>
              <a:rPr lang="en-US" altLang="zh-CN" dirty="0"/>
              <a:t>)</a:t>
            </a:r>
            <a:endParaRPr lang="zh-CN" altLang="en-US" dirty="0"/>
          </a:p>
          <a:p>
            <a:pPr>
              <a:lnSpc>
                <a:spcPct val="150000"/>
              </a:lnSpc>
            </a:pPr>
            <a:r>
              <a:rPr lang="en-US" altLang="zh-CN" dirty="0"/>
              <a:t>E4: </a:t>
            </a:r>
            <a:r>
              <a:rPr lang="zh-CN" altLang="en-US" dirty="0"/>
              <a:t>门外</a:t>
            </a:r>
            <a:r>
              <a:rPr lang="en-US" altLang="zh-CN" dirty="0" smtClean="0"/>
              <a:t>up</a:t>
            </a:r>
            <a:r>
              <a:rPr lang="zh-CN" altLang="en-US" dirty="0" smtClean="0"/>
              <a:t>呼叫按钮</a:t>
            </a:r>
            <a:r>
              <a:rPr lang="en-US" altLang="zh-CN" dirty="0"/>
              <a:t>(Call Light)</a:t>
            </a:r>
            <a:endParaRPr lang="zh-CN" altLang="en-US" dirty="0"/>
          </a:p>
          <a:p>
            <a:pPr>
              <a:lnSpc>
                <a:spcPct val="150000"/>
              </a:lnSpc>
            </a:pPr>
            <a:r>
              <a:rPr lang="en-US" altLang="zh-CN" dirty="0"/>
              <a:t>E5: </a:t>
            </a:r>
            <a:r>
              <a:rPr lang="zh-CN" altLang="en-US" dirty="0"/>
              <a:t>门外</a:t>
            </a:r>
            <a:r>
              <a:rPr lang="en-US" altLang="zh-CN" dirty="0" smtClean="0"/>
              <a:t>down</a:t>
            </a:r>
            <a:r>
              <a:rPr lang="zh-CN" altLang="en-US" dirty="0" smtClean="0"/>
              <a:t>呼叫按钮</a:t>
            </a:r>
            <a:r>
              <a:rPr lang="en-US" altLang="zh-CN" dirty="0"/>
              <a:t>(Call Light</a:t>
            </a:r>
            <a:r>
              <a:rPr lang="en-US" altLang="zh-CN" dirty="0" smtClean="0"/>
              <a:t>)</a:t>
            </a:r>
            <a:endParaRPr lang="zh-CN" altLang="en-US" dirty="0"/>
          </a:p>
        </p:txBody>
      </p:sp>
      <p:sp>
        <p:nvSpPr>
          <p:cNvPr id="5" name="TextBox 4"/>
          <p:cNvSpPr txBox="1"/>
          <p:nvPr/>
        </p:nvSpPr>
        <p:spPr>
          <a:xfrm>
            <a:off x="179512" y="3356992"/>
            <a:ext cx="8712968" cy="3477875"/>
          </a:xfrm>
          <a:prstGeom prst="rect">
            <a:avLst/>
          </a:prstGeom>
          <a:solidFill>
            <a:schemeClr val="accent3">
              <a:lumMod val="95000"/>
            </a:schemeClr>
          </a:solidFill>
          <a:ln>
            <a:solidFill>
              <a:schemeClr val="tx2"/>
            </a:solidFill>
          </a:ln>
        </p:spPr>
        <p:txBody>
          <a:bodyPr wrap="square" rtlCol="0">
            <a:spAutoFit/>
          </a:bodyPr>
          <a:lstStyle/>
          <a:p>
            <a:r>
              <a:rPr lang="en-US" altLang="zh-CN" sz="2000" b="1" dirty="0" err="1" smtClean="0">
                <a:solidFill>
                  <a:srgbClr val="FF0000"/>
                </a:solidFill>
              </a:rPr>
              <a:t>DoorOpen</a:t>
            </a:r>
            <a:r>
              <a:rPr lang="zh-CN" altLang="en-US" sz="2000" b="1" dirty="0">
                <a:solidFill>
                  <a:srgbClr val="FF0000"/>
                </a:solidFill>
              </a:rPr>
              <a:t>状态</a:t>
            </a:r>
            <a:r>
              <a:rPr lang="en-US" altLang="zh-CN" sz="2000" b="1" dirty="0">
                <a:solidFill>
                  <a:srgbClr val="FF0000"/>
                </a:solidFill>
              </a:rPr>
              <a:t>: </a:t>
            </a:r>
            <a:r>
              <a:rPr lang="zh-CN" altLang="en-US" sz="2000" b="1" dirty="0">
                <a:solidFill>
                  <a:srgbClr val="FF0000"/>
                </a:solidFill>
              </a:rPr>
              <a:t>电梯门打开 </a:t>
            </a:r>
            <a:r>
              <a:rPr lang="en-US" altLang="zh-CN" sz="2000" b="1" dirty="0" smtClean="0">
                <a:solidFill>
                  <a:srgbClr val="FF0000"/>
                </a:solidFill>
                <a:sym typeface="Wingdings" pitchFamily="2" charset="2"/>
              </a:rPr>
              <a:t> </a:t>
            </a:r>
            <a:r>
              <a:rPr lang="en-US" altLang="zh-CN" sz="2000" b="1" dirty="0" err="1" smtClean="0">
                <a:solidFill>
                  <a:srgbClr val="FF0000"/>
                </a:solidFill>
              </a:rPr>
              <a:t>DoorClosing</a:t>
            </a:r>
            <a:endParaRPr lang="zh-CN" altLang="en-US" sz="2000" b="1" dirty="0">
              <a:solidFill>
                <a:srgbClr val="FF0000"/>
              </a:solidFill>
            </a:endParaRPr>
          </a:p>
          <a:p>
            <a:r>
              <a:rPr lang="en-US" altLang="zh-CN" sz="2000" b="1" dirty="0">
                <a:solidFill>
                  <a:srgbClr val="FF0000"/>
                </a:solidFill>
              </a:rPr>
              <a:t>(S7) </a:t>
            </a:r>
            <a:r>
              <a:rPr lang="zh-CN" altLang="en-US" sz="2000" b="1" dirty="0"/>
              <a:t>检查</a:t>
            </a:r>
            <a:r>
              <a:rPr lang="en-US" altLang="zh-CN" sz="2000" b="1" dirty="0"/>
              <a:t>E2</a:t>
            </a:r>
            <a:r>
              <a:rPr lang="zh-CN" altLang="en-US" sz="2000" b="1" dirty="0"/>
              <a:t>事件，转而关门，</a:t>
            </a:r>
            <a:r>
              <a:rPr lang="en-US" altLang="zh-CN" sz="2000" b="1" dirty="0" err="1"/>
              <a:t>GetCloseDoorLight</a:t>
            </a:r>
            <a:r>
              <a:rPr lang="en-US" altLang="zh-CN" sz="2000" b="1" dirty="0"/>
              <a:t>(),</a:t>
            </a:r>
            <a:r>
              <a:rPr lang="en-US" altLang="zh-CN" sz="2000" b="1" dirty="0" err="1"/>
              <a:t>SetDoor</a:t>
            </a:r>
            <a:r>
              <a:rPr lang="en-US" altLang="zh-CN" sz="2000" b="1" dirty="0"/>
              <a:t>(); </a:t>
            </a:r>
            <a:r>
              <a:rPr lang="zh-CN" altLang="en-US" sz="2000" b="1" dirty="0"/>
              <a:t>消费关门按钮。</a:t>
            </a:r>
          </a:p>
          <a:p>
            <a:r>
              <a:rPr lang="zh-CN" altLang="en-US" sz="2000" b="1" dirty="0"/>
              <a:t>     开门结束后，自动进入关门状态。</a:t>
            </a:r>
            <a:r>
              <a:rPr lang="en-US" altLang="zh-CN" sz="2000" b="1" dirty="0" err="1"/>
              <a:t>IsDoorOpen</a:t>
            </a:r>
            <a:r>
              <a:rPr lang="en-US" altLang="zh-CN" sz="2000" b="1" dirty="0"/>
              <a:t>();</a:t>
            </a:r>
            <a:r>
              <a:rPr lang="en-US" altLang="zh-CN" sz="2000" b="1" dirty="0" err="1"/>
              <a:t>SetDoor</a:t>
            </a:r>
            <a:r>
              <a:rPr lang="en-US" altLang="zh-CN" sz="2000" b="1" dirty="0"/>
              <a:t>();</a:t>
            </a:r>
            <a:endParaRPr lang="zh-CN" altLang="en-US" sz="2000" b="1" dirty="0"/>
          </a:p>
          <a:p>
            <a:r>
              <a:rPr lang="zh-CN" altLang="en-US" sz="2000" b="1" dirty="0"/>
              <a:t>     检查</a:t>
            </a:r>
            <a:r>
              <a:rPr lang="en-US" altLang="zh-CN" sz="2000" b="1" dirty="0"/>
              <a:t>E1</a:t>
            </a:r>
            <a:r>
              <a:rPr lang="zh-CN" altLang="en-US" sz="2000" b="1" dirty="0"/>
              <a:t>事件</a:t>
            </a:r>
            <a:r>
              <a:rPr lang="en-US" altLang="zh-CN" sz="2000" b="1" dirty="0"/>
              <a:t>, </a:t>
            </a:r>
            <a:r>
              <a:rPr lang="zh-CN" altLang="en-US" sz="2000" b="1" dirty="0"/>
              <a:t>无动作，消费开门按钮</a:t>
            </a:r>
            <a:r>
              <a:rPr lang="zh-CN" altLang="en-US" sz="2000" b="1" dirty="0" smtClean="0"/>
              <a:t>。</a:t>
            </a:r>
            <a:endParaRPr lang="zh-CN" altLang="en-US" sz="2000" b="1" dirty="0"/>
          </a:p>
          <a:p>
            <a:r>
              <a:rPr lang="en-US" altLang="zh-CN" sz="2000" b="1" dirty="0" err="1">
                <a:solidFill>
                  <a:srgbClr val="FF0000"/>
                </a:solidFill>
              </a:rPr>
              <a:t>DoorClosing</a:t>
            </a:r>
            <a:r>
              <a:rPr lang="zh-CN" altLang="en-US" sz="2000" b="1" dirty="0">
                <a:solidFill>
                  <a:srgbClr val="FF0000"/>
                </a:solidFill>
              </a:rPr>
              <a:t>状态</a:t>
            </a:r>
            <a:r>
              <a:rPr lang="en-US" altLang="zh-CN" sz="2000" b="1" dirty="0">
                <a:solidFill>
                  <a:srgbClr val="FF0000"/>
                </a:solidFill>
              </a:rPr>
              <a:t>: </a:t>
            </a:r>
            <a:r>
              <a:rPr lang="zh-CN" altLang="en-US" sz="2000" b="1" dirty="0">
                <a:solidFill>
                  <a:srgbClr val="FF0000"/>
                </a:solidFill>
              </a:rPr>
              <a:t>正在关门 </a:t>
            </a:r>
            <a:r>
              <a:rPr lang="en-US" altLang="zh-CN" sz="2000" b="1" dirty="0" smtClean="0">
                <a:solidFill>
                  <a:srgbClr val="FF0000"/>
                </a:solidFill>
                <a:sym typeface="Wingdings" pitchFamily="2" charset="2"/>
              </a:rPr>
              <a:t></a:t>
            </a:r>
            <a:r>
              <a:rPr lang="zh-CN" altLang="en-US" sz="2000" b="1" dirty="0" smtClean="0">
                <a:solidFill>
                  <a:srgbClr val="FF0000"/>
                </a:solidFill>
              </a:rPr>
              <a:t> </a:t>
            </a:r>
            <a:r>
              <a:rPr lang="en-US" altLang="zh-CN" sz="2000" b="1" dirty="0" err="1">
                <a:solidFill>
                  <a:srgbClr val="FF0000"/>
                </a:solidFill>
              </a:rPr>
              <a:t>DoorOpen</a:t>
            </a:r>
            <a:endParaRPr lang="zh-CN" altLang="en-US" sz="2000" b="1" dirty="0">
              <a:solidFill>
                <a:srgbClr val="FF0000"/>
              </a:solidFill>
            </a:endParaRPr>
          </a:p>
          <a:p>
            <a:r>
              <a:rPr lang="en-US" altLang="zh-CN" sz="2000" b="1" dirty="0">
                <a:solidFill>
                  <a:srgbClr val="FF0000"/>
                </a:solidFill>
              </a:rPr>
              <a:t>(S8) </a:t>
            </a:r>
            <a:r>
              <a:rPr lang="zh-CN" altLang="en-US" sz="2000" b="1" dirty="0"/>
              <a:t>检查</a:t>
            </a:r>
            <a:r>
              <a:rPr lang="en-US" altLang="zh-CN" sz="2000" b="1" dirty="0"/>
              <a:t>E1</a:t>
            </a:r>
            <a:r>
              <a:rPr lang="zh-CN" altLang="en-US" sz="2000" b="1" dirty="0"/>
              <a:t>事件，转而开门。</a:t>
            </a:r>
            <a:r>
              <a:rPr lang="en-US" altLang="zh-CN" sz="2000" b="1" dirty="0" err="1"/>
              <a:t>GetOpenDoorLight</a:t>
            </a:r>
            <a:r>
              <a:rPr lang="en-US" altLang="zh-CN" sz="2000" b="1" dirty="0"/>
              <a:t>();</a:t>
            </a:r>
            <a:r>
              <a:rPr lang="en-US" altLang="zh-CN" sz="2000" b="1" dirty="0" err="1"/>
              <a:t>SetDoor</a:t>
            </a:r>
            <a:r>
              <a:rPr lang="en-US" altLang="zh-CN" sz="2000" b="1" dirty="0"/>
              <a:t>(); </a:t>
            </a:r>
            <a:r>
              <a:rPr lang="zh-CN" altLang="en-US" sz="2000" b="1" dirty="0"/>
              <a:t>消费关门按钮。</a:t>
            </a:r>
          </a:p>
          <a:p>
            <a:r>
              <a:rPr lang="zh-CN" altLang="en-US" sz="2000" b="1" dirty="0"/>
              <a:t>     检查</a:t>
            </a:r>
            <a:r>
              <a:rPr lang="en-US" altLang="zh-CN" sz="2000" b="1" dirty="0"/>
              <a:t>E2</a:t>
            </a:r>
            <a:r>
              <a:rPr lang="zh-CN" altLang="en-US" sz="2000" b="1" dirty="0"/>
              <a:t>事件，无动作，消费关门按钮</a:t>
            </a:r>
            <a:r>
              <a:rPr lang="zh-CN" altLang="en-US" sz="2000" b="1" dirty="0" smtClean="0"/>
              <a:t>。</a:t>
            </a:r>
            <a:endParaRPr lang="zh-CN" altLang="en-US" sz="2000" b="1" dirty="0"/>
          </a:p>
          <a:p>
            <a:r>
              <a:rPr lang="en-US" altLang="zh-CN" sz="2000" b="1" dirty="0" err="1">
                <a:solidFill>
                  <a:srgbClr val="FF0000"/>
                </a:solidFill>
              </a:rPr>
              <a:t>DoorClosing</a:t>
            </a:r>
            <a:r>
              <a:rPr lang="zh-CN" altLang="en-US" sz="2000" b="1" dirty="0">
                <a:solidFill>
                  <a:srgbClr val="FF0000"/>
                </a:solidFill>
              </a:rPr>
              <a:t>状态</a:t>
            </a:r>
            <a:r>
              <a:rPr lang="en-US" altLang="zh-CN" sz="2000" b="1" dirty="0">
                <a:solidFill>
                  <a:srgbClr val="FF0000"/>
                </a:solidFill>
              </a:rPr>
              <a:t>: </a:t>
            </a:r>
            <a:r>
              <a:rPr lang="zh-CN" altLang="en-US" sz="2000" b="1" dirty="0">
                <a:solidFill>
                  <a:srgbClr val="FF0000"/>
                </a:solidFill>
              </a:rPr>
              <a:t>正在关门 </a:t>
            </a:r>
            <a:r>
              <a:rPr lang="en-US" altLang="zh-CN" sz="2000" b="1" dirty="0" smtClean="0">
                <a:solidFill>
                  <a:srgbClr val="FF0000"/>
                </a:solidFill>
                <a:sym typeface="Wingdings" pitchFamily="2" charset="2"/>
              </a:rPr>
              <a:t> </a:t>
            </a:r>
            <a:r>
              <a:rPr lang="en-US" altLang="zh-CN" sz="2000" b="1" dirty="0" smtClean="0">
                <a:solidFill>
                  <a:srgbClr val="FF0000"/>
                </a:solidFill>
              </a:rPr>
              <a:t>Idle</a:t>
            </a:r>
            <a:endParaRPr lang="zh-CN" altLang="en-US" sz="2000" b="1" dirty="0">
              <a:solidFill>
                <a:srgbClr val="FF0000"/>
              </a:solidFill>
            </a:endParaRPr>
          </a:p>
          <a:p>
            <a:r>
              <a:rPr lang="en-US" altLang="zh-CN" sz="2000" b="1" dirty="0">
                <a:solidFill>
                  <a:srgbClr val="FF0000"/>
                </a:solidFill>
              </a:rPr>
              <a:t>(S9) </a:t>
            </a:r>
            <a:r>
              <a:rPr lang="zh-CN" altLang="en-US" sz="2000" b="1" dirty="0"/>
              <a:t>关门结束后，进入</a:t>
            </a:r>
            <a:r>
              <a:rPr lang="en-US" altLang="zh-CN" sz="2000" b="1" dirty="0"/>
              <a:t>Idle</a:t>
            </a:r>
            <a:r>
              <a:rPr lang="zh-CN" altLang="en-US" sz="2000" b="1" dirty="0"/>
              <a:t>状态。</a:t>
            </a:r>
            <a:r>
              <a:rPr lang="en-US" altLang="zh-CN" sz="2000" b="1" dirty="0" err="1"/>
              <a:t>IsDoorClosed</a:t>
            </a:r>
            <a:r>
              <a:rPr lang="en-US" altLang="zh-CN"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48680"/>
            <a:ext cx="4617838" cy="276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4060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(1)</a:t>
            </a:r>
            <a:endParaRPr lang="zh-CN" altLang="en-US" sz="2800" dirty="0"/>
          </a:p>
        </p:txBody>
      </p:sp>
      <p:sp>
        <p:nvSpPr>
          <p:cNvPr id="3" name="TextBox 2"/>
          <p:cNvSpPr txBox="1"/>
          <p:nvPr/>
        </p:nvSpPr>
        <p:spPr>
          <a:xfrm>
            <a:off x="539552" y="1052736"/>
            <a:ext cx="8280920" cy="5493812"/>
          </a:xfrm>
          <a:prstGeom prst="rect">
            <a:avLst/>
          </a:prstGeom>
          <a:noFill/>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系统是否运行</a:t>
            </a:r>
            <a:endParaRPr lang="en-US" altLang="zh-CN" dirty="0" smtClean="0">
              <a:solidFill>
                <a:srgbClr val="C00000"/>
              </a:solidFill>
            </a:endParaRPr>
          </a:p>
          <a:p>
            <a:pPr>
              <a:lnSpc>
                <a:spcPct val="150000"/>
              </a:lnSpc>
            </a:pPr>
            <a:r>
              <a:rPr lang="en-US" altLang="zh-CN" dirty="0" err="1" smtClean="0"/>
              <a:t>bool</a:t>
            </a:r>
            <a:r>
              <a:rPr lang="en-US" altLang="zh-CN" dirty="0" smtClean="0"/>
              <a:t> </a:t>
            </a:r>
            <a:r>
              <a:rPr lang="en-US" altLang="zh-CN" dirty="0" err="1" smtClean="0"/>
              <a:t>IsElevatorRunning</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电梯</a:t>
            </a:r>
            <a:r>
              <a:rPr lang="zh-CN" altLang="en-US" dirty="0">
                <a:solidFill>
                  <a:srgbClr val="C00000"/>
                </a:solidFill>
              </a:rPr>
              <a:t>门</a:t>
            </a:r>
            <a:r>
              <a:rPr lang="zh-CN" altLang="en-US" dirty="0" smtClean="0">
                <a:solidFill>
                  <a:srgbClr val="C00000"/>
                </a:solidFill>
              </a:rPr>
              <a:t>外</a:t>
            </a:r>
            <a:r>
              <a:rPr lang="en-US" altLang="zh-CN" dirty="0" smtClean="0">
                <a:solidFill>
                  <a:srgbClr val="C00000"/>
                </a:solidFill>
              </a:rPr>
              <a:t>Up/Down</a:t>
            </a:r>
            <a:r>
              <a:rPr lang="zh-CN" altLang="en-US" dirty="0" smtClean="0">
                <a:solidFill>
                  <a:srgbClr val="C00000"/>
                </a:solidFill>
              </a:rPr>
              <a:t>呼叫按钮灯</a:t>
            </a:r>
            <a:r>
              <a:rPr lang="en-US" altLang="zh-CN" dirty="0" smtClean="0">
                <a:solidFill>
                  <a:srgbClr val="C00000"/>
                </a:solidFill>
              </a:rPr>
              <a:t>(Call Light)</a:t>
            </a:r>
          </a:p>
          <a:p>
            <a:pPr>
              <a:lnSpc>
                <a:spcPct val="150000"/>
              </a:lnSpc>
            </a:pPr>
            <a:r>
              <a:rPr lang="en-US" altLang="zh-CN" dirty="0" err="1"/>
              <a:t>bool</a:t>
            </a:r>
            <a:r>
              <a:rPr lang="en-US" altLang="zh-CN" dirty="0"/>
              <a:t> </a:t>
            </a:r>
            <a:r>
              <a:rPr lang="en-US" altLang="zh-CN" dirty="0" err="1"/>
              <a:t>GetPanelFloorLight</a:t>
            </a:r>
            <a:r>
              <a:rPr lang="en-US" altLang="zh-CN" dirty="0"/>
              <a:t>(</a:t>
            </a:r>
            <a:r>
              <a:rPr lang="en-US" altLang="zh-CN" dirty="0" err="1"/>
              <a:t>int</a:t>
            </a:r>
            <a:r>
              <a:rPr lang="en-US" altLang="zh-CN" dirty="0"/>
              <a:t> floor);</a:t>
            </a:r>
          </a:p>
          <a:p>
            <a:pPr>
              <a:lnSpc>
                <a:spcPct val="150000"/>
              </a:lnSpc>
            </a:pPr>
            <a:r>
              <a:rPr lang="en-US" altLang="zh-CN" dirty="0"/>
              <a:t>void </a:t>
            </a:r>
            <a:r>
              <a:rPr lang="en-US" altLang="zh-CN" dirty="0" err="1"/>
              <a:t>SetCallLight</a:t>
            </a:r>
            <a:r>
              <a:rPr lang="en-US" altLang="zh-CN" dirty="0"/>
              <a:t>(</a:t>
            </a:r>
            <a:r>
              <a:rPr lang="en-US" altLang="zh-CN" dirty="0" err="1"/>
              <a:t>int</a:t>
            </a:r>
            <a:r>
              <a:rPr lang="en-US" altLang="zh-CN" dirty="0"/>
              <a:t> floor, </a:t>
            </a:r>
            <a:r>
              <a:rPr lang="en-US" altLang="zh-CN" dirty="0" err="1"/>
              <a:t>bool</a:t>
            </a:r>
            <a:r>
              <a:rPr lang="en-US" altLang="zh-CN" dirty="0"/>
              <a:t> up, </a:t>
            </a:r>
            <a:r>
              <a:rPr lang="en-US" altLang="zh-CN" dirty="0" err="1"/>
              <a:t>bool</a:t>
            </a:r>
            <a:r>
              <a:rPr lang="en-US" altLang="zh-CN" dirty="0"/>
              <a:t> s</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电梯门内楼层按钮灯</a:t>
            </a:r>
            <a:r>
              <a:rPr lang="en-US" altLang="zh-CN" dirty="0" smtClean="0">
                <a:solidFill>
                  <a:srgbClr val="C00000"/>
                </a:solidFill>
              </a:rPr>
              <a:t>(Panel Floor Light)</a:t>
            </a:r>
          </a:p>
          <a:p>
            <a:pPr>
              <a:lnSpc>
                <a:spcPct val="150000"/>
              </a:lnSpc>
            </a:pPr>
            <a:r>
              <a:rPr lang="en-US" altLang="zh-CN" dirty="0" err="1">
                <a:solidFill>
                  <a:schemeClr val="tx1">
                    <a:lumMod val="40000"/>
                    <a:lumOff val="60000"/>
                  </a:schemeClr>
                </a:solidFill>
              </a:rPr>
              <a:t>bool</a:t>
            </a:r>
            <a:r>
              <a:rPr lang="en-US" altLang="zh-CN" dirty="0">
                <a:solidFill>
                  <a:schemeClr val="tx1">
                    <a:lumMod val="40000"/>
                    <a:lumOff val="60000"/>
                  </a:schemeClr>
                </a:solidFill>
              </a:rPr>
              <a:t> </a:t>
            </a:r>
            <a:r>
              <a:rPr lang="en-US" altLang="zh-CN" dirty="0" err="1">
                <a:solidFill>
                  <a:schemeClr val="tx1">
                    <a:lumMod val="40000"/>
                    <a:lumOff val="60000"/>
                  </a:schemeClr>
                </a:solidFill>
              </a:rPr>
              <a:t>GetPanelFloorLight</a:t>
            </a:r>
            <a:r>
              <a:rPr lang="en-US" altLang="zh-CN" dirty="0">
                <a:solidFill>
                  <a:schemeClr val="tx1">
                    <a:lumMod val="40000"/>
                    <a:lumOff val="60000"/>
                  </a:schemeClr>
                </a:solidFill>
              </a:rPr>
              <a:t>(</a:t>
            </a:r>
            <a:r>
              <a:rPr lang="en-US" altLang="zh-CN" dirty="0" err="1">
                <a:solidFill>
                  <a:schemeClr val="tx1">
                    <a:lumMod val="40000"/>
                    <a:lumOff val="60000"/>
                  </a:schemeClr>
                </a:solidFill>
              </a:rPr>
              <a:t>int</a:t>
            </a:r>
            <a:r>
              <a:rPr lang="en-US" altLang="zh-CN" dirty="0">
                <a:solidFill>
                  <a:schemeClr val="tx1">
                    <a:lumMod val="40000"/>
                    <a:lumOff val="60000"/>
                  </a:schemeClr>
                </a:solidFill>
              </a:rPr>
              <a:t> floor</a:t>
            </a:r>
            <a:r>
              <a:rPr lang="en-US" altLang="zh-CN" dirty="0" smtClean="0">
                <a:solidFill>
                  <a:schemeClr val="tx1">
                    <a:lumMod val="40000"/>
                    <a:lumOff val="60000"/>
                  </a:schemeClr>
                </a:solidFill>
              </a:rPr>
              <a:t>); // </a:t>
            </a:r>
            <a:r>
              <a:rPr lang="en-US" altLang="zh-CN" dirty="0" err="1" smtClean="0">
                <a:solidFill>
                  <a:schemeClr val="tx1">
                    <a:lumMod val="40000"/>
                    <a:lumOff val="60000"/>
                  </a:schemeClr>
                </a:solidFill>
              </a:rPr>
              <a:t>IdleWhatFloorToGoTo</a:t>
            </a:r>
            <a:r>
              <a:rPr lang="en-US" altLang="zh-CN" dirty="0" smtClean="0">
                <a:solidFill>
                  <a:schemeClr val="tx1">
                    <a:lumMod val="40000"/>
                    <a:lumOff val="60000"/>
                  </a:schemeClr>
                </a:solidFill>
              </a:rPr>
              <a:t>()</a:t>
            </a:r>
            <a:r>
              <a:rPr lang="zh-CN" altLang="en-US" dirty="0" smtClean="0">
                <a:solidFill>
                  <a:schemeClr val="tx1">
                    <a:lumMod val="40000"/>
                    <a:lumOff val="60000"/>
                  </a:schemeClr>
                </a:solidFill>
              </a:rPr>
              <a:t>等函数中调用</a:t>
            </a:r>
            <a:endParaRPr lang="en-US" altLang="zh-CN" dirty="0">
              <a:solidFill>
                <a:schemeClr val="tx1">
                  <a:lumMod val="40000"/>
                  <a:lumOff val="60000"/>
                </a:schemeClr>
              </a:solidFill>
            </a:endParaRPr>
          </a:p>
          <a:p>
            <a:pPr>
              <a:lnSpc>
                <a:spcPct val="150000"/>
              </a:lnSpc>
            </a:pPr>
            <a:r>
              <a:rPr lang="en-US" altLang="zh-CN" dirty="0"/>
              <a:t>void </a:t>
            </a:r>
            <a:r>
              <a:rPr lang="en-US" altLang="zh-CN" dirty="0" err="1"/>
              <a:t>SetPanelFloorLight</a:t>
            </a:r>
            <a:r>
              <a:rPr lang="en-US" altLang="zh-CN" dirty="0"/>
              <a:t>(</a:t>
            </a:r>
            <a:r>
              <a:rPr lang="en-US" altLang="zh-CN" dirty="0" err="1"/>
              <a:t>int</a:t>
            </a:r>
            <a:r>
              <a:rPr lang="en-US" altLang="zh-CN" dirty="0"/>
              <a:t> floor, </a:t>
            </a:r>
            <a:r>
              <a:rPr lang="en-US" altLang="zh-CN" dirty="0" err="1"/>
              <a:t>bool</a:t>
            </a:r>
            <a:r>
              <a:rPr lang="en-US" altLang="zh-CN" dirty="0"/>
              <a:t> s</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电梯门内开关门按钮灯</a:t>
            </a:r>
            <a:endParaRPr lang="en-US" altLang="zh-CN" dirty="0" smtClean="0">
              <a:solidFill>
                <a:srgbClr val="C00000"/>
              </a:solidFill>
            </a:endParaRPr>
          </a:p>
          <a:p>
            <a:pPr>
              <a:lnSpc>
                <a:spcPct val="150000"/>
              </a:lnSpc>
            </a:pPr>
            <a:r>
              <a:rPr lang="en-US" altLang="zh-CN" dirty="0" err="1"/>
              <a:t>bool</a:t>
            </a:r>
            <a:r>
              <a:rPr lang="en-US" altLang="zh-CN" dirty="0"/>
              <a:t> </a:t>
            </a:r>
            <a:r>
              <a:rPr lang="en-US" altLang="zh-CN" dirty="0" err="1"/>
              <a:t>GetOpenDoorLight</a:t>
            </a:r>
            <a:r>
              <a:rPr lang="en-US" altLang="zh-CN" dirty="0"/>
              <a:t>();</a:t>
            </a:r>
          </a:p>
          <a:p>
            <a:pPr>
              <a:lnSpc>
                <a:spcPct val="150000"/>
              </a:lnSpc>
            </a:pPr>
            <a:r>
              <a:rPr lang="en-US" altLang="zh-CN" dirty="0"/>
              <a:t>void </a:t>
            </a:r>
            <a:r>
              <a:rPr lang="en-US" altLang="zh-CN" dirty="0" err="1"/>
              <a:t>SetOpenDoorLight</a:t>
            </a:r>
            <a:r>
              <a:rPr lang="en-US" altLang="zh-CN" dirty="0"/>
              <a:t>(</a:t>
            </a:r>
            <a:r>
              <a:rPr lang="en-US" altLang="zh-CN" dirty="0" err="1"/>
              <a:t>bool</a:t>
            </a:r>
            <a:r>
              <a:rPr lang="en-US" altLang="zh-CN" dirty="0"/>
              <a:t> s</a:t>
            </a:r>
            <a:r>
              <a:rPr lang="en-US" altLang="zh-CN" dirty="0" smtClean="0"/>
              <a:t>);</a:t>
            </a:r>
          </a:p>
          <a:p>
            <a:pPr>
              <a:lnSpc>
                <a:spcPct val="150000"/>
              </a:lnSpc>
            </a:pPr>
            <a:r>
              <a:rPr lang="en-US" altLang="zh-CN" dirty="0" err="1" smtClean="0"/>
              <a:t>bool</a:t>
            </a:r>
            <a:r>
              <a:rPr lang="en-US" altLang="zh-CN" dirty="0" smtClean="0"/>
              <a:t> </a:t>
            </a:r>
            <a:r>
              <a:rPr lang="en-US" altLang="zh-CN" dirty="0" err="1"/>
              <a:t>GetCloseDoorLight</a:t>
            </a:r>
            <a:r>
              <a:rPr lang="en-US" altLang="zh-CN" dirty="0"/>
              <a:t>();</a:t>
            </a:r>
          </a:p>
          <a:p>
            <a:pPr>
              <a:lnSpc>
                <a:spcPct val="150000"/>
              </a:lnSpc>
            </a:pPr>
            <a:r>
              <a:rPr lang="en-US" altLang="zh-CN" dirty="0"/>
              <a:t>void </a:t>
            </a:r>
            <a:r>
              <a:rPr lang="en-US" altLang="zh-CN" dirty="0" err="1"/>
              <a:t>SetCloseDoorLight</a:t>
            </a:r>
            <a:r>
              <a:rPr lang="en-US" altLang="zh-CN" dirty="0"/>
              <a:t>(</a:t>
            </a:r>
            <a:r>
              <a:rPr lang="en-US" altLang="zh-CN" dirty="0" err="1"/>
              <a:t>bool</a:t>
            </a:r>
            <a:r>
              <a:rPr lang="en-US" altLang="zh-CN" dirty="0"/>
              <a:t> s</a:t>
            </a:r>
            <a:r>
              <a:rPr lang="en-US" altLang="zh-CN" dirty="0" smtClean="0"/>
              <a:t>);</a:t>
            </a:r>
            <a:endParaRPr lang="en-US" altLang="zh-CN" dirty="0">
              <a:solidFill>
                <a:srgbClr val="C00000"/>
              </a:solidFill>
            </a:endParaRPr>
          </a:p>
        </p:txBody>
      </p:sp>
      <p:sp>
        <p:nvSpPr>
          <p:cNvPr id="4" name="TextBox 3"/>
          <p:cNvSpPr txBox="1"/>
          <p:nvPr/>
        </p:nvSpPr>
        <p:spPr>
          <a:xfrm>
            <a:off x="7236296" y="868070"/>
            <a:ext cx="172819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Elevator.h</a:t>
            </a:r>
            <a:endParaRPr lang="zh-CN" altLang="en-US" dirty="0"/>
          </a:p>
        </p:txBody>
      </p:sp>
    </p:spTree>
    <p:extLst>
      <p:ext uri="{BB962C8B-B14F-4D97-AF65-F5344CB8AC3E}">
        <p14:creationId xmlns:p14="http://schemas.microsoft.com/office/powerpoint/2010/main" val="1900352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(2)</a:t>
            </a:r>
            <a:endParaRPr lang="zh-CN" altLang="en-US" sz="2800" dirty="0"/>
          </a:p>
        </p:txBody>
      </p:sp>
      <p:sp>
        <p:nvSpPr>
          <p:cNvPr id="3" name="TextBox 2"/>
          <p:cNvSpPr txBox="1"/>
          <p:nvPr/>
        </p:nvSpPr>
        <p:spPr>
          <a:xfrm>
            <a:off x="539552" y="1052736"/>
            <a:ext cx="8280920" cy="5216813"/>
          </a:xfrm>
          <a:prstGeom prst="rect">
            <a:avLst/>
          </a:prstGeom>
          <a:noFill/>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电梯箱体门</a:t>
            </a:r>
            <a:endParaRPr lang="en-US" altLang="zh-CN" dirty="0" smtClean="0">
              <a:solidFill>
                <a:srgbClr val="C00000"/>
              </a:solidFill>
            </a:endParaRPr>
          </a:p>
          <a:p>
            <a:pPr>
              <a:lnSpc>
                <a:spcPct val="150000"/>
              </a:lnSpc>
            </a:pPr>
            <a:r>
              <a:rPr lang="en-US" altLang="zh-CN" dirty="0" err="1"/>
              <a:t>bool</a:t>
            </a:r>
            <a:r>
              <a:rPr lang="en-US" altLang="zh-CN" dirty="0"/>
              <a:t> </a:t>
            </a:r>
            <a:r>
              <a:rPr lang="en-US" altLang="zh-CN" dirty="0" err="1"/>
              <a:t>IsDoorOpen</a:t>
            </a:r>
            <a:r>
              <a:rPr lang="en-US" altLang="zh-CN" dirty="0"/>
              <a:t>(</a:t>
            </a:r>
            <a:r>
              <a:rPr lang="en-US" altLang="zh-CN" dirty="0" err="1"/>
              <a:t>int</a:t>
            </a:r>
            <a:r>
              <a:rPr lang="en-US" altLang="zh-CN" dirty="0"/>
              <a:t> floor);</a:t>
            </a:r>
          </a:p>
          <a:p>
            <a:pPr>
              <a:lnSpc>
                <a:spcPct val="150000"/>
              </a:lnSpc>
            </a:pPr>
            <a:r>
              <a:rPr lang="en-US" altLang="zh-CN" dirty="0" err="1"/>
              <a:t>bool</a:t>
            </a:r>
            <a:r>
              <a:rPr lang="en-US" altLang="zh-CN" dirty="0"/>
              <a:t> </a:t>
            </a:r>
            <a:r>
              <a:rPr lang="en-US" altLang="zh-CN" dirty="0" err="1"/>
              <a:t>IsDoorClosed</a:t>
            </a:r>
            <a:r>
              <a:rPr lang="en-US" altLang="zh-CN" dirty="0"/>
              <a:t>(</a:t>
            </a:r>
            <a:r>
              <a:rPr lang="en-US" altLang="zh-CN" dirty="0" err="1"/>
              <a:t>int</a:t>
            </a:r>
            <a:r>
              <a:rPr lang="en-US" altLang="zh-CN" dirty="0"/>
              <a:t> floor);</a:t>
            </a:r>
          </a:p>
          <a:p>
            <a:pPr>
              <a:lnSpc>
                <a:spcPct val="150000"/>
              </a:lnSpc>
            </a:pPr>
            <a:r>
              <a:rPr lang="en-US" altLang="zh-CN" dirty="0"/>
              <a:t>void </a:t>
            </a:r>
            <a:r>
              <a:rPr lang="en-US" altLang="zh-CN" dirty="0" err="1"/>
              <a:t>SetDoor</a:t>
            </a:r>
            <a:r>
              <a:rPr lang="en-US" altLang="zh-CN" dirty="0"/>
              <a:t>(</a:t>
            </a:r>
            <a:r>
              <a:rPr lang="en-US" altLang="zh-CN" dirty="0" err="1"/>
              <a:t>int</a:t>
            </a:r>
            <a:r>
              <a:rPr lang="en-US" altLang="zh-CN" dirty="0"/>
              <a:t> floor, </a:t>
            </a:r>
            <a:r>
              <a:rPr lang="en-US" altLang="zh-CN" dirty="0" err="1"/>
              <a:t>bool</a:t>
            </a:r>
            <a:r>
              <a:rPr lang="en-US" altLang="zh-CN" dirty="0"/>
              <a:t> open</a:t>
            </a:r>
            <a:r>
              <a:rPr lang="en-US" altLang="zh-CN" dirty="0" smtClean="0"/>
              <a:t>);</a:t>
            </a:r>
            <a:endParaRPr lang="en-US" altLang="zh-CN" dirty="0"/>
          </a:p>
          <a:p>
            <a:pPr>
              <a:lnSpc>
                <a:spcPct val="150000"/>
              </a:lnSpc>
            </a:pPr>
            <a:r>
              <a:rPr lang="en-US" altLang="zh-CN" dirty="0" smtClean="0">
                <a:solidFill>
                  <a:srgbClr val="C00000"/>
                </a:solidFill>
              </a:rPr>
              <a:t>// </a:t>
            </a:r>
            <a:r>
              <a:rPr lang="zh-CN" altLang="en-US" dirty="0" smtClean="0">
                <a:solidFill>
                  <a:srgbClr val="C00000"/>
                </a:solidFill>
              </a:rPr>
              <a:t>设置电机功率，</a:t>
            </a:r>
            <a:r>
              <a:rPr lang="en-US" altLang="zh-CN" dirty="0" smtClean="0">
                <a:solidFill>
                  <a:srgbClr val="C00000"/>
                </a:solidFill>
              </a:rPr>
              <a:t>power=1,</a:t>
            </a:r>
            <a:r>
              <a:rPr lang="zh-CN" altLang="en-US" dirty="0" smtClean="0">
                <a:solidFill>
                  <a:srgbClr val="C00000"/>
                </a:solidFill>
              </a:rPr>
              <a:t>全速上升；</a:t>
            </a:r>
            <a:r>
              <a:rPr lang="en-US" altLang="zh-CN" dirty="0" smtClean="0">
                <a:solidFill>
                  <a:srgbClr val="C00000"/>
                </a:solidFill>
              </a:rPr>
              <a:t>-1</a:t>
            </a:r>
            <a:r>
              <a:rPr lang="zh-CN" altLang="en-US" dirty="0" smtClean="0">
                <a:solidFill>
                  <a:srgbClr val="C00000"/>
                </a:solidFill>
              </a:rPr>
              <a:t>，全速下降；</a:t>
            </a:r>
            <a:r>
              <a:rPr lang="en-US" altLang="zh-CN" dirty="0" smtClean="0">
                <a:solidFill>
                  <a:srgbClr val="C00000"/>
                </a:solidFill>
              </a:rPr>
              <a:t>0</a:t>
            </a:r>
            <a:r>
              <a:rPr lang="zh-CN" altLang="en-US" dirty="0" smtClean="0">
                <a:solidFill>
                  <a:srgbClr val="C00000"/>
                </a:solidFill>
              </a:rPr>
              <a:t>，停止</a:t>
            </a:r>
            <a:endParaRPr lang="en-US" altLang="zh-CN" dirty="0" smtClean="0">
              <a:solidFill>
                <a:srgbClr val="C00000"/>
              </a:solidFill>
            </a:endParaRPr>
          </a:p>
          <a:p>
            <a:r>
              <a:rPr lang="en-US" altLang="zh-CN" dirty="0"/>
              <a:t>void </a:t>
            </a:r>
            <a:r>
              <a:rPr lang="en-US" altLang="zh-CN" dirty="0" err="1"/>
              <a:t>SetMotorPower</a:t>
            </a:r>
            <a:r>
              <a:rPr lang="en-US" altLang="zh-CN" dirty="0"/>
              <a:t>(double power</a:t>
            </a:r>
            <a:r>
              <a:rPr lang="en-US" altLang="zh-CN" dirty="0" smtClean="0"/>
              <a:t>);</a:t>
            </a:r>
          </a:p>
          <a:p>
            <a:endParaRPr lang="en-US" altLang="zh-CN" dirty="0" smtClean="0"/>
          </a:p>
          <a:p>
            <a:r>
              <a:rPr lang="en-US" altLang="zh-CN" dirty="0">
                <a:solidFill>
                  <a:srgbClr val="C00000"/>
                </a:solidFill>
              </a:rPr>
              <a:t>// </a:t>
            </a:r>
            <a:r>
              <a:rPr lang="zh-CN" altLang="en-US" dirty="0">
                <a:solidFill>
                  <a:srgbClr val="C00000"/>
                </a:solidFill>
              </a:rPr>
              <a:t>一定时间无动作，自动到</a:t>
            </a:r>
            <a:r>
              <a:rPr lang="en-US" altLang="zh-CN" dirty="0">
                <a:solidFill>
                  <a:srgbClr val="C00000"/>
                </a:solidFill>
              </a:rPr>
              <a:t>1</a:t>
            </a:r>
            <a:r>
              <a:rPr lang="zh-CN" altLang="en-US" dirty="0">
                <a:solidFill>
                  <a:srgbClr val="C00000"/>
                </a:solidFill>
              </a:rPr>
              <a:t>楼</a:t>
            </a:r>
          </a:p>
          <a:p>
            <a:r>
              <a:rPr lang="en-US" altLang="zh-CN" dirty="0"/>
              <a:t>extern void AutoTo1Floor();</a:t>
            </a:r>
          </a:p>
          <a:p>
            <a:r>
              <a:rPr lang="en-US" altLang="zh-CN" dirty="0">
                <a:solidFill>
                  <a:srgbClr val="C00000"/>
                </a:solidFill>
              </a:rPr>
              <a:t>// </a:t>
            </a:r>
            <a:r>
              <a:rPr lang="zh-CN" altLang="en-US" dirty="0">
                <a:solidFill>
                  <a:srgbClr val="C00000"/>
                </a:solidFill>
              </a:rPr>
              <a:t>取消自动到</a:t>
            </a:r>
            <a:r>
              <a:rPr lang="en-US" altLang="zh-CN" dirty="0">
                <a:solidFill>
                  <a:srgbClr val="C00000"/>
                </a:solidFill>
              </a:rPr>
              <a:t>1</a:t>
            </a:r>
            <a:r>
              <a:rPr lang="zh-CN" altLang="en-US" dirty="0">
                <a:solidFill>
                  <a:srgbClr val="C00000"/>
                </a:solidFill>
              </a:rPr>
              <a:t>楼</a:t>
            </a:r>
          </a:p>
          <a:p>
            <a:r>
              <a:rPr lang="en-US" altLang="zh-CN" dirty="0"/>
              <a:t>extern void CancelTo1Floor</a:t>
            </a:r>
            <a:r>
              <a:rPr lang="en-US" altLang="zh-CN" dirty="0" smtClean="0"/>
              <a:t>();</a:t>
            </a:r>
          </a:p>
          <a:p>
            <a:endParaRPr lang="en-US" altLang="zh-CN" dirty="0"/>
          </a:p>
          <a:p>
            <a:r>
              <a:rPr lang="en-US" altLang="zh-CN" dirty="0" smtClean="0">
                <a:solidFill>
                  <a:srgbClr val="FF0000"/>
                </a:solidFill>
              </a:rPr>
              <a:t>// </a:t>
            </a:r>
            <a:r>
              <a:rPr lang="zh-CN" altLang="en-US" dirty="0" smtClean="0">
                <a:solidFill>
                  <a:srgbClr val="FF0000"/>
                </a:solidFill>
              </a:rPr>
              <a:t>常数，楼层数</a:t>
            </a:r>
            <a:endParaRPr lang="en-US" altLang="zh-CN" dirty="0" smtClean="0">
              <a:solidFill>
                <a:srgbClr val="FF0000"/>
              </a:solidFill>
            </a:endParaRPr>
          </a:p>
          <a:p>
            <a:r>
              <a:rPr lang="en-US" altLang="zh-CN" dirty="0" smtClean="0"/>
              <a:t>#define </a:t>
            </a:r>
            <a:r>
              <a:rPr lang="en-US" altLang="zh-CN" dirty="0" err="1" smtClean="0"/>
              <a:t>Lib_FloorNum</a:t>
            </a:r>
            <a:r>
              <a:rPr lang="en-US" altLang="zh-CN" dirty="0" smtClean="0"/>
              <a:t>  3 </a:t>
            </a:r>
          </a:p>
          <a:p>
            <a:r>
              <a:rPr lang="en-US" altLang="zh-CN" dirty="0" smtClean="0">
                <a:solidFill>
                  <a:srgbClr val="FF0000"/>
                </a:solidFill>
              </a:rPr>
              <a:t>// </a:t>
            </a:r>
            <a:r>
              <a:rPr lang="zh-CN" altLang="en-US" dirty="0" smtClean="0">
                <a:solidFill>
                  <a:srgbClr val="FF0000"/>
                </a:solidFill>
              </a:rPr>
              <a:t>常数，容差</a:t>
            </a:r>
            <a:r>
              <a:rPr lang="en-US" altLang="zh-CN" dirty="0" smtClean="0">
                <a:solidFill>
                  <a:srgbClr val="FF0000"/>
                </a:solidFill>
              </a:rPr>
              <a:t>(</a:t>
            </a:r>
            <a:r>
              <a:rPr lang="zh-CN" altLang="en-US" dirty="0" smtClean="0">
                <a:solidFill>
                  <a:srgbClr val="FF0000"/>
                </a:solidFill>
              </a:rPr>
              <a:t>见下页</a:t>
            </a:r>
            <a:r>
              <a:rPr lang="en-US" altLang="zh-CN" dirty="0" smtClean="0">
                <a:solidFill>
                  <a:srgbClr val="FF0000"/>
                </a:solidFill>
              </a:rPr>
              <a:t>)</a:t>
            </a:r>
          </a:p>
          <a:p>
            <a:r>
              <a:rPr lang="en-US" altLang="zh-CN" dirty="0"/>
              <a:t>#define </a:t>
            </a:r>
            <a:r>
              <a:rPr lang="en-US" altLang="zh-CN" dirty="0" err="1"/>
              <a:t>Lib_FloorTolerance</a:t>
            </a:r>
            <a:r>
              <a:rPr lang="en-US" altLang="zh-CN" dirty="0"/>
              <a:t> </a:t>
            </a:r>
            <a:r>
              <a:rPr lang="en-US" altLang="zh-CN" dirty="0" smtClean="0"/>
              <a:t>0.01   </a:t>
            </a:r>
          </a:p>
        </p:txBody>
      </p:sp>
      <p:sp>
        <p:nvSpPr>
          <p:cNvPr id="4" name="TextBox 3"/>
          <p:cNvSpPr txBox="1"/>
          <p:nvPr/>
        </p:nvSpPr>
        <p:spPr>
          <a:xfrm>
            <a:off x="7236296" y="868070"/>
            <a:ext cx="172819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Elevator.h</a:t>
            </a:r>
            <a:endParaRPr lang="zh-CN" altLang="en-US" dirty="0"/>
          </a:p>
        </p:txBody>
      </p:sp>
    </p:spTree>
    <p:extLst>
      <p:ext uri="{BB962C8B-B14F-4D97-AF65-F5344CB8AC3E}">
        <p14:creationId xmlns:p14="http://schemas.microsoft.com/office/powerpoint/2010/main" val="962869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(3)</a:t>
            </a:r>
            <a:endParaRPr lang="zh-CN" altLang="en-US" sz="2800" dirty="0"/>
          </a:p>
        </p:txBody>
      </p:sp>
      <p:sp>
        <p:nvSpPr>
          <p:cNvPr id="3" name="TextBox 2"/>
          <p:cNvSpPr txBox="1"/>
          <p:nvPr/>
        </p:nvSpPr>
        <p:spPr>
          <a:xfrm>
            <a:off x="179511" y="1055046"/>
            <a:ext cx="8287707" cy="2169825"/>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获取电梯箱体当前所在楼层</a:t>
            </a:r>
            <a:endParaRPr lang="en-US" altLang="zh-CN" dirty="0" smtClean="0">
              <a:solidFill>
                <a:srgbClr val="C00000"/>
              </a:solidFill>
            </a:endParaRPr>
          </a:p>
          <a:p>
            <a:pPr>
              <a:lnSpc>
                <a:spcPct val="150000"/>
              </a:lnSpc>
            </a:pPr>
            <a:r>
              <a:rPr lang="en-US" altLang="zh-CN" dirty="0" smtClean="0"/>
              <a:t>double </a:t>
            </a:r>
            <a:r>
              <a:rPr lang="en-US" altLang="zh-CN" dirty="0" err="1" smtClean="0"/>
              <a:t>GetFloor</a:t>
            </a:r>
            <a:r>
              <a:rPr lang="en-US" altLang="zh-CN" dirty="0" smtClean="0"/>
              <a:t>();    // </a:t>
            </a:r>
            <a:r>
              <a:rPr lang="zh-CN" altLang="en-US" dirty="0" smtClean="0"/>
              <a:t>浮点数，如</a:t>
            </a:r>
            <a:r>
              <a:rPr lang="en-US" altLang="zh-CN" dirty="0" smtClean="0"/>
              <a:t>1.5</a:t>
            </a:r>
            <a:r>
              <a:rPr lang="zh-CN" altLang="en-US" dirty="0"/>
              <a:t>，表示电梯箱体处在</a:t>
            </a:r>
            <a:r>
              <a:rPr lang="en-US" altLang="zh-CN" dirty="0"/>
              <a:t>1</a:t>
            </a:r>
            <a:r>
              <a:rPr lang="zh-CN" altLang="en-US" dirty="0"/>
              <a:t>层到</a:t>
            </a:r>
            <a:r>
              <a:rPr lang="en-US" altLang="zh-CN" dirty="0"/>
              <a:t>2</a:t>
            </a:r>
            <a:r>
              <a:rPr lang="zh-CN" altLang="en-US" dirty="0"/>
              <a:t>层的中间</a:t>
            </a:r>
            <a:endParaRPr lang="en-US" altLang="zh-CN" dirty="0" smtClean="0"/>
          </a:p>
          <a:p>
            <a:pPr>
              <a:lnSpc>
                <a:spcPct val="150000"/>
              </a:lnSpc>
            </a:pPr>
            <a:r>
              <a:rPr lang="en-US" altLang="zh-CN" dirty="0" err="1" smtClean="0"/>
              <a:t>int</a:t>
            </a:r>
            <a:r>
              <a:rPr lang="en-US" altLang="zh-CN" dirty="0" smtClean="0"/>
              <a:t> </a:t>
            </a:r>
            <a:r>
              <a:rPr lang="en-US" altLang="zh-CN" dirty="0" err="1"/>
              <a:t>GetNearestFloor</a:t>
            </a:r>
            <a:r>
              <a:rPr lang="en-US" altLang="zh-CN" dirty="0" smtClean="0"/>
              <a:t>();  // </a:t>
            </a:r>
            <a:r>
              <a:rPr lang="en-US" altLang="zh-CN" dirty="0" err="1"/>
              <a:t>GetFloor</a:t>
            </a:r>
            <a:r>
              <a:rPr lang="en-US" altLang="zh-CN" dirty="0"/>
              <a:t>()</a:t>
            </a:r>
            <a:r>
              <a:rPr lang="zh-CN" altLang="en-US" dirty="0" smtClean="0"/>
              <a:t>函数的四舍五入值</a:t>
            </a:r>
            <a:endParaRPr lang="en-US" altLang="zh-CN" dirty="0"/>
          </a:p>
          <a:p>
            <a:pPr>
              <a:lnSpc>
                <a:spcPct val="150000"/>
              </a:lnSpc>
            </a:pPr>
            <a:r>
              <a:rPr lang="en-US" altLang="zh-CN" dirty="0" smtClean="0">
                <a:solidFill>
                  <a:schemeClr val="tx2">
                    <a:lumMod val="50000"/>
                  </a:schemeClr>
                </a:solidFill>
              </a:rPr>
              <a:t>if(</a:t>
            </a:r>
            <a:r>
              <a:rPr lang="en-US" altLang="zh-CN" dirty="0" err="1" smtClean="0">
                <a:solidFill>
                  <a:schemeClr val="tx2">
                    <a:lumMod val="50000"/>
                  </a:schemeClr>
                </a:solidFill>
              </a:rPr>
              <a:t>fabs</a:t>
            </a:r>
            <a:r>
              <a:rPr lang="en-US" altLang="zh-CN" dirty="0" smtClean="0">
                <a:solidFill>
                  <a:schemeClr val="tx2">
                    <a:lumMod val="50000"/>
                  </a:schemeClr>
                </a:solidFill>
              </a:rPr>
              <a:t>(</a:t>
            </a:r>
            <a:r>
              <a:rPr lang="en-US" altLang="zh-CN" dirty="0" err="1" smtClean="0">
                <a:solidFill>
                  <a:schemeClr val="tx2">
                    <a:lumMod val="50000"/>
                  </a:schemeClr>
                </a:solidFill>
              </a:rPr>
              <a:t>GetFloor</a:t>
            </a:r>
            <a:r>
              <a:rPr lang="en-US" altLang="zh-CN" dirty="0">
                <a:solidFill>
                  <a:schemeClr val="tx2">
                    <a:lumMod val="50000"/>
                  </a:schemeClr>
                </a:solidFill>
              </a:rPr>
              <a:t>() - </a:t>
            </a:r>
            <a:r>
              <a:rPr lang="en-US" altLang="zh-CN" dirty="0" err="1">
                <a:solidFill>
                  <a:schemeClr val="tx2">
                    <a:lumMod val="50000"/>
                  </a:schemeClr>
                </a:solidFill>
              </a:rPr>
              <a:t>GetNearestFloor</a:t>
            </a:r>
            <a:r>
              <a:rPr lang="en-US" altLang="zh-CN" dirty="0" smtClean="0">
                <a:solidFill>
                  <a:schemeClr val="tx2">
                    <a:lumMod val="50000"/>
                  </a:schemeClr>
                </a:solidFill>
              </a:rPr>
              <a:t>()) </a:t>
            </a:r>
            <a:r>
              <a:rPr lang="en-US" altLang="zh-CN" dirty="0">
                <a:solidFill>
                  <a:schemeClr val="tx2">
                    <a:lumMod val="50000"/>
                  </a:schemeClr>
                </a:solidFill>
              </a:rPr>
              <a:t>&lt; </a:t>
            </a:r>
            <a:r>
              <a:rPr lang="en-US" altLang="zh-CN" dirty="0" err="1">
                <a:solidFill>
                  <a:schemeClr val="tx2">
                    <a:lumMod val="50000"/>
                  </a:schemeClr>
                </a:solidFill>
              </a:rPr>
              <a:t>Lib_FloorTolerance</a:t>
            </a:r>
            <a:r>
              <a:rPr lang="en-US" altLang="zh-CN" dirty="0">
                <a:solidFill>
                  <a:schemeClr val="tx2">
                    <a:lumMod val="50000"/>
                  </a:schemeClr>
                </a:solidFill>
              </a:rPr>
              <a:t>) </a:t>
            </a:r>
            <a:endParaRPr lang="en-US" altLang="zh-CN" dirty="0" smtClean="0">
              <a:solidFill>
                <a:schemeClr val="tx2">
                  <a:lumMod val="50000"/>
                </a:schemeClr>
              </a:solidFill>
            </a:endParaRPr>
          </a:p>
          <a:p>
            <a:pPr>
              <a:lnSpc>
                <a:spcPct val="150000"/>
              </a:lnSpc>
            </a:pPr>
            <a:r>
              <a:rPr lang="en-US" altLang="zh-CN" dirty="0" smtClean="0">
                <a:solidFill>
                  <a:schemeClr val="tx2">
                    <a:lumMod val="50000"/>
                  </a:schemeClr>
                </a:solidFill>
              </a:rPr>
              <a:t>{  </a:t>
            </a:r>
            <a:r>
              <a:rPr lang="zh-CN" altLang="en-US" dirty="0" smtClean="0">
                <a:solidFill>
                  <a:schemeClr val="tx2">
                    <a:lumMod val="50000"/>
                  </a:schemeClr>
                </a:solidFill>
              </a:rPr>
              <a:t>到达</a:t>
            </a:r>
            <a:r>
              <a:rPr lang="en-US" altLang="zh-CN" dirty="0" err="1" smtClean="0">
                <a:solidFill>
                  <a:schemeClr val="tx2">
                    <a:lumMod val="50000"/>
                  </a:schemeClr>
                </a:solidFill>
              </a:rPr>
              <a:t>GetNearestFloor</a:t>
            </a:r>
            <a:r>
              <a:rPr lang="en-US" altLang="zh-CN" dirty="0" smtClean="0">
                <a:solidFill>
                  <a:schemeClr val="tx2">
                    <a:lumMod val="50000"/>
                  </a:schemeClr>
                </a:solidFill>
              </a:rPr>
              <a:t>()</a:t>
            </a:r>
            <a:r>
              <a:rPr lang="zh-CN" altLang="en-US" dirty="0" smtClean="0">
                <a:solidFill>
                  <a:schemeClr val="tx2">
                    <a:lumMod val="50000"/>
                  </a:schemeClr>
                </a:solidFill>
              </a:rPr>
              <a:t>层  </a:t>
            </a:r>
            <a:r>
              <a:rPr lang="en-US" altLang="zh-CN" dirty="0" smtClean="0">
                <a:solidFill>
                  <a:schemeClr val="tx2">
                    <a:lumMod val="50000"/>
                  </a:schemeClr>
                </a:solidFill>
              </a:rPr>
              <a:t>}</a:t>
            </a:r>
          </a:p>
        </p:txBody>
      </p:sp>
      <p:sp>
        <p:nvSpPr>
          <p:cNvPr id="5" name="TextBox 4"/>
          <p:cNvSpPr txBox="1"/>
          <p:nvPr/>
        </p:nvSpPr>
        <p:spPr>
          <a:xfrm>
            <a:off x="7236296" y="868070"/>
            <a:ext cx="172819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Elevator.h</a:t>
            </a:r>
            <a:endParaRPr lang="zh-CN" altLang="en-US" dirty="0"/>
          </a:p>
        </p:txBody>
      </p:sp>
      <p:sp>
        <p:nvSpPr>
          <p:cNvPr id="6" name="TextBox 5"/>
          <p:cNvSpPr txBox="1"/>
          <p:nvPr/>
        </p:nvSpPr>
        <p:spPr>
          <a:xfrm>
            <a:off x="186299" y="3212976"/>
            <a:ext cx="8280920" cy="3365024"/>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C00000"/>
                </a:solidFill>
              </a:rPr>
              <a:t>// </a:t>
            </a:r>
            <a:r>
              <a:rPr lang="zh-CN" altLang="en-US" dirty="0" smtClean="0">
                <a:solidFill>
                  <a:srgbClr val="C00000"/>
                </a:solidFill>
              </a:rPr>
              <a:t>静态</a:t>
            </a:r>
            <a:r>
              <a:rPr lang="zh-CN" altLang="en-US" dirty="0">
                <a:solidFill>
                  <a:srgbClr val="C00000"/>
                </a:solidFill>
              </a:rPr>
              <a:t>监测</a:t>
            </a:r>
            <a:r>
              <a:rPr lang="en-US" altLang="zh-CN" dirty="0">
                <a:solidFill>
                  <a:srgbClr val="C00000"/>
                </a:solidFill>
              </a:rPr>
              <a:t>,</a:t>
            </a:r>
            <a:r>
              <a:rPr lang="zh-CN" altLang="en-US" dirty="0">
                <a:solidFill>
                  <a:srgbClr val="C00000"/>
                </a:solidFill>
              </a:rPr>
              <a:t>电梯处于空闲状态</a:t>
            </a:r>
            <a:r>
              <a:rPr lang="en-US" altLang="zh-CN" dirty="0">
                <a:solidFill>
                  <a:srgbClr val="C00000"/>
                </a:solidFill>
              </a:rPr>
              <a:t>, </a:t>
            </a:r>
            <a:r>
              <a:rPr lang="zh-CN" altLang="en-US" dirty="0">
                <a:solidFill>
                  <a:srgbClr val="C00000"/>
                </a:solidFill>
              </a:rPr>
              <a:t>确定下一步的运动方向和所到楼层</a:t>
            </a:r>
            <a:r>
              <a:rPr lang="en-US" altLang="zh-CN" dirty="0">
                <a:solidFill>
                  <a:srgbClr val="C00000"/>
                </a:solidFill>
              </a:rPr>
              <a:t>(</a:t>
            </a:r>
            <a:r>
              <a:rPr lang="zh-CN" altLang="en-US" dirty="0">
                <a:solidFill>
                  <a:srgbClr val="C00000"/>
                </a:solidFill>
              </a:rPr>
              <a:t>目标楼层</a:t>
            </a:r>
            <a:r>
              <a:rPr lang="en-US" altLang="zh-CN" dirty="0">
                <a:solidFill>
                  <a:srgbClr val="C00000"/>
                </a:solidFill>
              </a:rPr>
              <a:t>)</a:t>
            </a:r>
            <a:endParaRPr lang="en-US" altLang="zh-CN" dirty="0" smtClean="0">
              <a:solidFill>
                <a:srgbClr val="C00000"/>
              </a:solidFill>
            </a:endParaRPr>
          </a:p>
          <a:p>
            <a:pPr>
              <a:lnSpc>
                <a:spcPct val="150000"/>
              </a:lnSpc>
            </a:pPr>
            <a:r>
              <a:rPr lang="en-US" altLang="zh-CN" dirty="0" err="1"/>
              <a:t>int</a:t>
            </a:r>
            <a:r>
              <a:rPr lang="en-US" altLang="zh-CN" dirty="0"/>
              <a:t> </a:t>
            </a:r>
            <a:r>
              <a:rPr lang="en-US" altLang="zh-CN" dirty="0" err="1"/>
              <a:t>IdleWhatFloorToGoTo</a:t>
            </a:r>
            <a:r>
              <a:rPr lang="en-US" altLang="zh-CN" dirty="0"/>
              <a:t>(</a:t>
            </a:r>
            <a:r>
              <a:rPr lang="en-US" altLang="zh-CN" dirty="0" err="1"/>
              <a:t>bool</a:t>
            </a:r>
            <a:r>
              <a:rPr lang="en-US" altLang="zh-CN" dirty="0"/>
              <a:t> *up);</a:t>
            </a:r>
          </a:p>
          <a:p>
            <a:pPr>
              <a:lnSpc>
                <a:spcPct val="150000"/>
              </a:lnSpc>
            </a:pPr>
            <a:r>
              <a:rPr lang="en-US" altLang="zh-CN" dirty="0" err="1">
                <a:solidFill>
                  <a:srgbClr val="C00000"/>
                </a:solidFill>
              </a:rPr>
              <a:t>int</a:t>
            </a:r>
            <a:r>
              <a:rPr lang="en-US" altLang="zh-CN" dirty="0">
                <a:solidFill>
                  <a:srgbClr val="C00000"/>
                </a:solidFill>
              </a:rPr>
              <a:t> floor; </a:t>
            </a:r>
            <a:r>
              <a:rPr lang="en-US" altLang="zh-CN" dirty="0" err="1">
                <a:solidFill>
                  <a:srgbClr val="C00000"/>
                </a:solidFill>
              </a:rPr>
              <a:t>bool</a:t>
            </a:r>
            <a:r>
              <a:rPr lang="en-US" altLang="zh-CN" dirty="0">
                <a:solidFill>
                  <a:srgbClr val="C00000"/>
                </a:solidFill>
              </a:rPr>
              <a:t> up;</a:t>
            </a:r>
          </a:p>
          <a:p>
            <a:pPr>
              <a:lnSpc>
                <a:spcPct val="150000"/>
              </a:lnSpc>
            </a:pPr>
            <a:r>
              <a:rPr lang="en-US" altLang="zh-CN" dirty="0" smtClean="0">
                <a:solidFill>
                  <a:srgbClr val="C00000"/>
                </a:solidFill>
              </a:rPr>
              <a:t>floor </a:t>
            </a:r>
            <a:r>
              <a:rPr lang="en-US" altLang="zh-CN" dirty="0">
                <a:solidFill>
                  <a:srgbClr val="C00000"/>
                </a:solidFill>
              </a:rPr>
              <a:t>= </a:t>
            </a:r>
            <a:r>
              <a:rPr lang="en-US" altLang="zh-CN" dirty="0" err="1">
                <a:solidFill>
                  <a:srgbClr val="C00000"/>
                </a:solidFill>
              </a:rPr>
              <a:t>IdleWhatFloorToGoTo</a:t>
            </a:r>
            <a:r>
              <a:rPr lang="en-US" altLang="zh-CN" dirty="0">
                <a:solidFill>
                  <a:srgbClr val="C00000"/>
                </a:solidFill>
              </a:rPr>
              <a:t>(&amp;up);</a:t>
            </a:r>
          </a:p>
          <a:p>
            <a:pPr>
              <a:lnSpc>
                <a:spcPct val="150000"/>
              </a:lnSpc>
            </a:pPr>
            <a:r>
              <a:rPr lang="en-US" altLang="zh-CN" dirty="0" smtClean="0">
                <a:solidFill>
                  <a:srgbClr val="C00000"/>
                </a:solidFill>
              </a:rPr>
              <a:t>// </a:t>
            </a:r>
            <a:r>
              <a:rPr lang="zh-CN" altLang="en-US" dirty="0" smtClean="0">
                <a:solidFill>
                  <a:srgbClr val="C00000"/>
                </a:solidFill>
              </a:rPr>
              <a:t>动态</a:t>
            </a:r>
            <a:r>
              <a:rPr lang="zh-CN" altLang="en-US" dirty="0">
                <a:solidFill>
                  <a:srgbClr val="C00000"/>
                </a:solidFill>
              </a:rPr>
              <a:t>监测</a:t>
            </a:r>
            <a:r>
              <a:rPr lang="en-US" altLang="zh-CN" dirty="0">
                <a:solidFill>
                  <a:srgbClr val="C00000"/>
                </a:solidFill>
              </a:rPr>
              <a:t>, </a:t>
            </a:r>
            <a:r>
              <a:rPr lang="zh-CN" altLang="en-US" dirty="0">
                <a:solidFill>
                  <a:srgbClr val="C00000"/>
                </a:solidFill>
              </a:rPr>
              <a:t>电梯正在上升时，检测将要到达停止的最近楼层</a:t>
            </a:r>
            <a:r>
              <a:rPr lang="en-US" altLang="zh-CN" dirty="0">
                <a:solidFill>
                  <a:srgbClr val="C00000"/>
                </a:solidFill>
              </a:rPr>
              <a:t>(</a:t>
            </a:r>
            <a:r>
              <a:rPr lang="zh-CN" altLang="en-US" dirty="0">
                <a:solidFill>
                  <a:srgbClr val="C00000"/>
                </a:solidFill>
              </a:rPr>
              <a:t>目标楼层</a:t>
            </a:r>
            <a:r>
              <a:rPr lang="en-US" altLang="zh-CN" dirty="0" smtClean="0">
                <a:solidFill>
                  <a:srgbClr val="C00000"/>
                </a:solidFill>
              </a:rPr>
              <a:t>)</a:t>
            </a:r>
          </a:p>
          <a:p>
            <a:pPr>
              <a:lnSpc>
                <a:spcPct val="150000"/>
              </a:lnSpc>
            </a:pPr>
            <a:r>
              <a:rPr lang="en-US" altLang="zh-CN" dirty="0" err="1"/>
              <a:t>int</a:t>
            </a:r>
            <a:r>
              <a:rPr lang="en-US" altLang="zh-CN" dirty="0"/>
              <a:t> </a:t>
            </a:r>
            <a:r>
              <a:rPr lang="en-US" altLang="zh-CN" dirty="0" err="1"/>
              <a:t>GoingUpToFloor</a:t>
            </a:r>
            <a:r>
              <a:rPr lang="en-US" altLang="zh-CN" dirty="0" smtClean="0"/>
              <a:t>();</a:t>
            </a:r>
          </a:p>
          <a:p>
            <a:pPr>
              <a:lnSpc>
                <a:spcPct val="150000"/>
              </a:lnSpc>
            </a:pPr>
            <a:r>
              <a:rPr lang="en-US" altLang="zh-CN" dirty="0" smtClean="0">
                <a:solidFill>
                  <a:srgbClr val="C00000"/>
                </a:solidFill>
              </a:rPr>
              <a:t>// </a:t>
            </a:r>
            <a:r>
              <a:rPr lang="zh-CN" altLang="en-US" dirty="0" smtClean="0">
                <a:solidFill>
                  <a:srgbClr val="C00000"/>
                </a:solidFill>
              </a:rPr>
              <a:t>动态</a:t>
            </a:r>
            <a:r>
              <a:rPr lang="zh-CN" altLang="en-US" dirty="0">
                <a:solidFill>
                  <a:srgbClr val="C00000"/>
                </a:solidFill>
              </a:rPr>
              <a:t>监测</a:t>
            </a:r>
            <a:r>
              <a:rPr lang="en-US" altLang="zh-CN" dirty="0">
                <a:solidFill>
                  <a:srgbClr val="C00000"/>
                </a:solidFill>
              </a:rPr>
              <a:t>, </a:t>
            </a:r>
            <a:r>
              <a:rPr lang="zh-CN" altLang="en-US" dirty="0">
                <a:solidFill>
                  <a:srgbClr val="C00000"/>
                </a:solidFill>
              </a:rPr>
              <a:t>电梯正在下降时，检测将要到达停止的最近楼层</a:t>
            </a:r>
            <a:r>
              <a:rPr lang="en-US" altLang="zh-CN" dirty="0">
                <a:solidFill>
                  <a:srgbClr val="C00000"/>
                </a:solidFill>
              </a:rPr>
              <a:t>(</a:t>
            </a:r>
            <a:r>
              <a:rPr lang="zh-CN" altLang="en-US" dirty="0">
                <a:solidFill>
                  <a:srgbClr val="C00000"/>
                </a:solidFill>
              </a:rPr>
              <a:t>目标楼层</a:t>
            </a:r>
            <a:r>
              <a:rPr lang="en-US" altLang="zh-CN" dirty="0">
                <a:solidFill>
                  <a:srgbClr val="C00000"/>
                </a:solidFill>
              </a:rPr>
              <a:t>)</a:t>
            </a:r>
            <a:endParaRPr lang="en-US" altLang="zh-CN" dirty="0" smtClean="0">
              <a:solidFill>
                <a:srgbClr val="C00000"/>
              </a:solidFill>
            </a:endParaRPr>
          </a:p>
          <a:p>
            <a:pPr>
              <a:lnSpc>
                <a:spcPct val="150000"/>
              </a:lnSpc>
            </a:pPr>
            <a:r>
              <a:rPr lang="en-US" altLang="zh-CN" dirty="0" err="1" smtClean="0"/>
              <a:t>int</a:t>
            </a:r>
            <a:r>
              <a:rPr lang="en-US" altLang="zh-CN" dirty="0" smtClean="0"/>
              <a:t> </a:t>
            </a:r>
            <a:r>
              <a:rPr lang="en-US" altLang="zh-CN" dirty="0" err="1" smtClean="0"/>
              <a:t>GoingDownToFloor</a:t>
            </a:r>
            <a:r>
              <a:rPr lang="en-US" altLang="zh-CN" dirty="0" smtClean="0"/>
              <a:t>();</a:t>
            </a:r>
            <a:endParaRPr lang="en-US" altLang="zh-CN" dirty="0"/>
          </a:p>
        </p:txBody>
      </p:sp>
    </p:spTree>
    <p:extLst>
      <p:ext uri="{BB962C8B-B14F-4D97-AF65-F5344CB8AC3E}">
        <p14:creationId xmlns:p14="http://schemas.microsoft.com/office/powerpoint/2010/main" val="1898191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332656"/>
            <a:ext cx="8612188" cy="998538"/>
          </a:xfrm>
        </p:spPr>
        <p:txBody>
          <a:bodyPr/>
          <a:lstStyle/>
          <a:p>
            <a:r>
              <a:rPr lang="zh-CN" altLang="en-US" dirty="0" smtClean="0"/>
              <a:t>状态机</a:t>
            </a:r>
            <a:r>
              <a:rPr lang="en-US" altLang="zh-CN" dirty="0" smtClean="0"/>
              <a:t>--</a:t>
            </a:r>
            <a:r>
              <a:rPr lang="zh-CN" altLang="en-US" dirty="0" smtClean="0"/>
              <a:t>例</a:t>
            </a:r>
            <a:r>
              <a:rPr lang="en-US" altLang="zh-CN" dirty="0"/>
              <a:t>2</a:t>
            </a:r>
            <a:endParaRPr lang="zh-CN" altLang="en-US" dirty="0"/>
          </a:p>
        </p:txBody>
      </p:sp>
      <p:sp>
        <p:nvSpPr>
          <p:cNvPr id="3" name="内容占位符 2"/>
          <p:cNvSpPr>
            <a:spLocks noGrp="1"/>
          </p:cNvSpPr>
          <p:nvPr>
            <p:ph idx="1"/>
          </p:nvPr>
        </p:nvSpPr>
        <p:spPr>
          <a:xfrm>
            <a:off x="35496" y="1269058"/>
            <a:ext cx="4895440" cy="4968254"/>
          </a:xfrm>
        </p:spPr>
        <p:txBody>
          <a:bodyPr/>
          <a:lstStyle/>
          <a:p>
            <a:r>
              <a:rPr lang="zh-CN" altLang="en-US" sz="2400" b="1" dirty="0">
                <a:solidFill>
                  <a:srgbClr val="00B050"/>
                </a:solidFill>
              </a:rPr>
              <a:t>自动贩售机</a:t>
            </a:r>
          </a:p>
          <a:p>
            <a:pPr>
              <a:lnSpc>
                <a:spcPct val="130000"/>
              </a:lnSpc>
              <a:buNone/>
            </a:pPr>
            <a:r>
              <a:rPr lang="zh-CN" altLang="en-US" sz="2000" dirty="0"/>
              <a:t>            假设有简单的一自动贩卖机贩售两类商品，一类售价</a:t>
            </a:r>
            <a:r>
              <a:rPr lang="en-US" altLang="zh-CN" sz="2000" dirty="0"/>
              <a:t>20</a:t>
            </a:r>
            <a:r>
              <a:rPr lang="zh-CN" altLang="en-US" sz="2000" dirty="0"/>
              <a:t>元，另一类售价</a:t>
            </a:r>
            <a:r>
              <a:rPr lang="en-US" altLang="zh-CN" sz="2000" dirty="0"/>
              <a:t>50</a:t>
            </a:r>
            <a:r>
              <a:rPr lang="zh-CN" altLang="en-US" sz="2000" dirty="0"/>
              <a:t>元。 如果该贩卖机只能辨识</a:t>
            </a:r>
            <a:r>
              <a:rPr lang="en-US" altLang="zh-CN" sz="2000" dirty="0"/>
              <a:t>10</a:t>
            </a:r>
            <a:r>
              <a:rPr lang="zh-CN" altLang="en-US" sz="2000" dirty="0"/>
              <a:t>元及</a:t>
            </a:r>
            <a:r>
              <a:rPr lang="en-US" altLang="zh-CN" sz="2000" dirty="0"/>
              <a:t>50</a:t>
            </a:r>
            <a:r>
              <a:rPr lang="zh-CN" altLang="en-US" sz="2000" dirty="0"/>
              <a:t>元硬币。 一开始机器处于</a:t>
            </a:r>
            <a:r>
              <a:rPr lang="en-US" altLang="zh-CN" sz="2000" dirty="0"/>
              <a:t>Hello</a:t>
            </a:r>
            <a:r>
              <a:rPr lang="zh-CN" altLang="en-US" sz="2000" dirty="0"/>
              <a:t>的状态，当投入</a:t>
            </a:r>
            <a:r>
              <a:rPr lang="en-US" altLang="zh-CN" sz="2000" dirty="0"/>
              <a:t>10</a:t>
            </a:r>
            <a:r>
              <a:rPr lang="zh-CN" altLang="en-US" sz="2000" dirty="0"/>
              <a:t>元时，机器会进入余额不足的状态，直到投入的金额大于</a:t>
            </a:r>
            <a:r>
              <a:rPr lang="en-US" altLang="zh-CN" sz="2000" dirty="0"/>
              <a:t>20</a:t>
            </a:r>
            <a:r>
              <a:rPr lang="zh-CN" altLang="en-US" sz="2000" dirty="0"/>
              <a:t>元为止。 如果一次投入</a:t>
            </a:r>
            <a:r>
              <a:rPr lang="en-US" altLang="zh-CN" sz="2000" dirty="0"/>
              <a:t>50</a:t>
            </a:r>
            <a:r>
              <a:rPr lang="zh-CN" altLang="en-US" sz="2000" dirty="0"/>
              <a:t>元，则可以选择所有的产品，否则就只能选择</a:t>
            </a:r>
            <a:r>
              <a:rPr lang="en-US" altLang="zh-CN" sz="2000" dirty="0"/>
              <a:t>20</a:t>
            </a:r>
            <a:r>
              <a:rPr lang="zh-CN" altLang="en-US" sz="2000" dirty="0"/>
              <a:t>元的产品。 完成选择后，将会卖出商品并且找回剩余的零钱，随后，机器又将返回初始的</a:t>
            </a:r>
            <a:r>
              <a:rPr lang="zh-CN" altLang="en-US" sz="2000" dirty="0" smtClean="0"/>
              <a:t>状态。 </a:t>
            </a:r>
            <a:endParaRPr lang="zh-CN" altLang="en-US" sz="2000" dirty="0"/>
          </a:p>
        </p:txBody>
      </p:sp>
      <p:pic>
        <p:nvPicPr>
          <p:cNvPr id="5" name="Picture 5" descr="$XU7UA`BLNOE01MF3S1P(Y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936" y="1491952"/>
            <a:ext cx="4249576" cy="474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990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zh-CN" altLang="en-US" sz="2800" dirty="0"/>
              <a:t>三层电梯</a:t>
            </a:r>
            <a:r>
              <a:rPr lang="zh-CN" altLang="en-US" sz="2800" dirty="0" smtClean="0"/>
              <a:t>状态机相关函数</a:t>
            </a:r>
            <a:r>
              <a:rPr lang="en-US" altLang="zh-CN" sz="2800" dirty="0" smtClean="0"/>
              <a:t>(4)</a:t>
            </a:r>
            <a:endParaRPr lang="zh-CN" altLang="en-US" sz="2800" dirty="0"/>
          </a:p>
        </p:txBody>
      </p:sp>
      <p:sp>
        <p:nvSpPr>
          <p:cNvPr id="3" name="TextBox 2"/>
          <p:cNvSpPr txBox="1"/>
          <p:nvPr/>
        </p:nvSpPr>
        <p:spPr>
          <a:xfrm>
            <a:off x="539552" y="1052736"/>
            <a:ext cx="8280920" cy="2031325"/>
          </a:xfrm>
          <a:prstGeom prst="rect">
            <a:avLst/>
          </a:prstGeom>
          <a:noFill/>
        </p:spPr>
        <p:txBody>
          <a:bodyPr wrap="square" rtlCol="0">
            <a:spAutoFit/>
          </a:bodyPr>
          <a:lstStyle/>
          <a:p>
            <a:r>
              <a:rPr lang="en-US" altLang="zh-CN" dirty="0" smtClean="0">
                <a:solidFill>
                  <a:srgbClr val="C00000"/>
                </a:solidFill>
              </a:rPr>
              <a:t>// </a:t>
            </a:r>
            <a:r>
              <a:rPr lang="zh-CN" altLang="en-US" dirty="0" smtClean="0">
                <a:solidFill>
                  <a:srgbClr val="C00000"/>
                </a:solidFill>
              </a:rPr>
              <a:t>显示信息，调试信息</a:t>
            </a:r>
            <a:endParaRPr lang="en-US" altLang="zh-CN" dirty="0">
              <a:solidFill>
                <a:srgbClr val="C00000"/>
              </a:solidFill>
            </a:endParaRPr>
          </a:p>
          <a:p>
            <a:pPr>
              <a:lnSpc>
                <a:spcPct val="150000"/>
              </a:lnSpc>
            </a:pPr>
            <a:r>
              <a:rPr lang="en-US" altLang="zh-CN" dirty="0" err="1"/>
              <a:t>CString</a:t>
            </a:r>
            <a:r>
              <a:rPr lang="en-US" altLang="zh-CN" dirty="0"/>
              <a:t> status</a:t>
            </a:r>
            <a:r>
              <a:rPr lang="en-US" altLang="zh-CN" dirty="0" smtClean="0"/>
              <a:t>; </a:t>
            </a:r>
            <a:r>
              <a:rPr lang="en-US" altLang="zh-CN" dirty="0" err="1" smtClean="0"/>
              <a:t>int</a:t>
            </a:r>
            <a:r>
              <a:rPr lang="en-US" altLang="zh-CN" dirty="0" smtClean="0"/>
              <a:t> floor =1;</a:t>
            </a:r>
            <a:endParaRPr lang="en-US" altLang="zh-CN" dirty="0"/>
          </a:p>
          <a:p>
            <a:pPr>
              <a:lnSpc>
                <a:spcPct val="150000"/>
              </a:lnSpc>
            </a:pPr>
            <a:r>
              <a:rPr lang="en-US" altLang="zh-CN" dirty="0" err="1"/>
              <a:t>status.Format</a:t>
            </a:r>
            <a:r>
              <a:rPr lang="en-US" altLang="zh-CN" dirty="0"/>
              <a:t>(_T("[%d]</a:t>
            </a:r>
            <a:r>
              <a:rPr lang="zh-CN" altLang="en-US" dirty="0"/>
              <a:t>楼</a:t>
            </a:r>
            <a:r>
              <a:rPr lang="en-US" altLang="zh-CN" dirty="0"/>
              <a:t>\n</a:t>
            </a:r>
            <a:r>
              <a:rPr lang="zh-CN" altLang="en-US" dirty="0"/>
              <a:t>关门结束</a:t>
            </a:r>
            <a:r>
              <a:rPr lang="en-US" altLang="zh-CN" dirty="0"/>
              <a:t>"),floor);</a:t>
            </a:r>
          </a:p>
          <a:p>
            <a:pPr>
              <a:lnSpc>
                <a:spcPct val="150000"/>
              </a:lnSpc>
            </a:pPr>
            <a:r>
              <a:rPr lang="en-US" altLang="zh-CN" dirty="0" err="1" smtClean="0"/>
              <a:t>ViewStatus</a:t>
            </a:r>
            <a:r>
              <a:rPr lang="en-US" altLang="zh-CN" dirty="0" smtClean="0"/>
              <a:t>(status);  </a:t>
            </a:r>
            <a:r>
              <a:rPr lang="en-US" altLang="zh-CN" dirty="0" smtClean="0">
                <a:solidFill>
                  <a:srgbClr val="C00000"/>
                </a:solidFill>
              </a:rPr>
              <a:t>// </a:t>
            </a:r>
            <a:r>
              <a:rPr lang="zh-CN" altLang="en-US" dirty="0" smtClean="0">
                <a:solidFill>
                  <a:srgbClr val="C00000"/>
                </a:solidFill>
              </a:rPr>
              <a:t>有可能被内部函数的显示覆盖</a:t>
            </a:r>
            <a:endParaRPr lang="en-US" altLang="zh-CN" dirty="0" smtClean="0">
              <a:solidFill>
                <a:srgbClr val="C00000"/>
              </a:solidFill>
            </a:endParaRPr>
          </a:p>
          <a:p>
            <a:pPr>
              <a:lnSpc>
                <a:spcPct val="150000"/>
              </a:lnSpc>
            </a:pPr>
            <a:r>
              <a:rPr lang="en-US" altLang="zh-CN" dirty="0" err="1"/>
              <a:t>printf</a:t>
            </a:r>
            <a:r>
              <a:rPr lang="en-US" altLang="zh-CN" dirty="0"/>
              <a:t>("[%d]</a:t>
            </a:r>
            <a:r>
              <a:rPr lang="zh-CN" altLang="en-US" dirty="0"/>
              <a:t>楼关门结束</a:t>
            </a:r>
            <a:r>
              <a:rPr lang="en-US" altLang="zh-CN" dirty="0"/>
              <a:t>\</a:t>
            </a:r>
            <a:r>
              <a:rPr lang="en-US" altLang="zh-CN" dirty="0" err="1"/>
              <a:t>n",floor</a:t>
            </a:r>
            <a:r>
              <a:rPr lang="en-US" altLang="zh-CN"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947" y="3068960"/>
            <a:ext cx="7887469" cy="3670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236296" y="868070"/>
            <a:ext cx="1728192" cy="369332"/>
          </a:xfrm>
          <a:prstGeom prst="rect">
            <a:avLst/>
          </a:prstGeom>
          <a:solidFill>
            <a:schemeClr val="bg2"/>
          </a:solidFill>
        </p:spPr>
        <p:txBody>
          <a:bodyPr wrap="square" rtlCol="0">
            <a:spAutoFit/>
          </a:bodyPr>
          <a:lstStyle/>
          <a:p>
            <a:r>
              <a:rPr lang="zh-CN" altLang="en-US" dirty="0" smtClean="0"/>
              <a:t>详见</a:t>
            </a:r>
            <a:r>
              <a:rPr lang="en-US" altLang="zh-CN" dirty="0" err="1" smtClean="0"/>
              <a:t>Elevator.h</a:t>
            </a:r>
            <a:endParaRPr lang="zh-CN" altLang="en-US" dirty="0"/>
          </a:p>
        </p:txBody>
      </p:sp>
    </p:spTree>
    <p:extLst>
      <p:ext uri="{BB962C8B-B14F-4D97-AF65-F5344CB8AC3E}">
        <p14:creationId xmlns:p14="http://schemas.microsoft.com/office/powerpoint/2010/main" val="32757837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smtClean="0">
                <a:solidFill>
                  <a:schemeClr val="bg1"/>
                </a:solidFill>
              </a:rPr>
              <a:t>1</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323528" y="706626"/>
            <a:ext cx="8424936" cy="5170646"/>
          </a:xfrm>
          <a:prstGeom prst="rect">
            <a:avLst/>
          </a:prstGeom>
          <a:noFill/>
        </p:spPr>
        <p:txBody>
          <a:bodyPr wrap="square" rtlCol="0">
            <a:spAutoFit/>
          </a:bodyPr>
          <a:lstStyle/>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1F</a:t>
            </a:r>
            <a:r>
              <a:rPr lang="zh-CN" altLang="en-US" sz="2000" dirty="0"/>
              <a:t>或</a:t>
            </a:r>
            <a:r>
              <a:rPr lang="en-US" altLang="zh-CN" sz="2000" dirty="0"/>
              <a:t>2F</a:t>
            </a:r>
            <a:r>
              <a:rPr lang="zh-CN" altLang="en-US" sz="2000" dirty="0"/>
              <a:t>时，按</a:t>
            </a:r>
            <a:r>
              <a:rPr lang="en-US" altLang="zh-CN" sz="2000" dirty="0" smtClean="0"/>
              <a:t>3F</a:t>
            </a:r>
            <a:r>
              <a:rPr lang="zh-CN" altLang="en-US" sz="2000" dirty="0"/>
              <a:t>向下</a:t>
            </a:r>
            <a:r>
              <a:rPr lang="zh-CN" altLang="en-US" sz="2000" dirty="0" smtClean="0"/>
              <a:t>呼叫按钮；电梯</a:t>
            </a:r>
            <a:r>
              <a:rPr lang="zh-CN" altLang="en-US" sz="2000" dirty="0"/>
              <a:t>上升到</a:t>
            </a:r>
            <a:r>
              <a:rPr lang="en-US" altLang="zh-CN" sz="2000" dirty="0" smtClean="0"/>
              <a:t>3F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2F</a:t>
            </a:r>
            <a:r>
              <a:rPr lang="zh-CN" altLang="en-US" sz="2000" dirty="0"/>
              <a:t>或</a:t>
            </a:r>
            <a:r>
              <a:rPr lang="en-US" altLang="zh-CN" sz="2000" dirty="0"/>
              <a:t>3F</a:t>
            </a:r>
            <a:r>
              <a:rPr lang="zh-CN" altLang="en-US" sz="2000" dirty="0"/>
              <a:t>时，按</a:t>
            </a:r>
            <a:r>
              <a:rPr lang="en-US" altLang="zh-CN" sz="2000" dirty="0" smtClean="0"/>
              <a:t>1F</a:t>
            </a:r>
            <a:r>
              <a:rPr lang="zh-CN" altLang="en-US" sz="2000" dirty="0" smtClean="0"/>
              <a:t>向上呼叫按钮；电梯</a:t>
            </a:r>
            <a:r>
              <a:rPr lang="zh-CN" altLang="en-US" sz="2000" dirty="0"/>
              <a:t>下降到</a:t>
            </a:r>
            <a:r>
              <a:rPr lang="en-US" altLang="zh-CN" sz="2000" dirty="0" smtClean="0"/>
              <a:t>1F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1F</a:t>
            </a:r>
            <a:r>
              <a:rPr lang="zh-CN" altLang="en-US" sz="2000" dirty="0"/>
              <a:t>时，按</a:t>
            </a:r>
            <a:r>
              <a:rPr lang="en-US" altLang="zh-CN" sz="2000" dirty="0" smtClean="0"/>
              <a:t>2F</a:t>
            </a:r>
            <a:r>
              <a:rPr lang="zh-CN" altLang="en-US" sz="2000" dirty="0" smtClean="0"/>
              <a:t>向上呼叫按钮；电梯</a:t>
            </a:r>
            <a:r>
              <a:rPr lang="zh-CN" altLang="en-US" sz="2000" dirty="0"/>
              <a:t>上升到</a:t>
            </a:r>
            <a:r>
              <a:rPr lang="en-US" altLang="zh-CN" sz="2000" dirty="0"/>
              <a:t>2F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3F</a:t>
            </a:r>
            <a:r>
              <a:rPr lang="zh-CN" altLang="en-US" sz="2000" dirty="0"/>
              <a:t>时，按</a:t>
            </a:r>
            <a:r>
              <a:rPr lang="en-US" altLang="zh-CN" sz="2000" dirty="0" smtClean="0"/>
              <a:t>2F</a:t>
            </a:r>
            <a:r>
              <a:rPr lang="zh-CN" altLang="en-US" sz="2000" dirty="0" smtClean="0"/>
              <a:t>向下呼叫按钮；电梯</a:t>
            </a:r>
            <a:r>
              <a:rPr lang="zh-CN" altLang="en-US" sz="2000" dirty="0"/>
              <a:t>下降到</a:t>
            </a:r>
            <a:r>
              <a:rPr lang="en-US" altLang="zh-CN" sz="2000" dirty="0"/>
              <a:t>2F</a:t>
            </a:r>
            <a:r>
              <a:rPr lang="zh-CN" altLang="en-US" sz="2000" dirty="0" smtClean="0"/>
              <a:t>停止，开门</a:t>
            </a:r>
            <a:r>
              <a:rPr lang="en-US" altLang="zh-CN" sz="2000" dirty="0" smtClean="0"/>
              <a:t>/</a:t>
            </a:r>
            <a:r>
              <a:rPr lang="zh-CN" altLang="en-US" sz="2000" dirty="0" smtClean="0"/>
              <a:t>关门。</a:t>
            </a:r>
            <a:endParaRPr lang="zh-CN" altLang="en-US" sz="2000" dirty="0"/>
          </a:p>
          <a:p>
            <a:pPr marL="342900" indent="-342900">
              <a:lnSpc>
                <a:spcPct val="150000"/>
              </a:lnSpc>
              <a:buFont typeface="+mj-lt"/>
              <a:buAutoNum type="arabicPeriod"/>
            </a:pPr>
            <a:r>
              <a:rPr lang="zh-CN" altLang="en-US" sz="2000" dirty="0" smtClean="0"/>
              <a:t>电梯</a:t>
            </a:r>
            <a:r>
              <a:rPr lang="zh-CN" altLang="en-US" sz="2000" dirty="0"/>
              <a:t>停于</a:t>
            </a:r>
            <a:r>
              <a:rPr lang="en-US" altLang="zh-CN" sz="2000" dirty="0"/>
              <a:t>1F</a:t>
            </a:r>
            <a:r>
              <a:rPr lang="zh-CN" altLang="en-US" sz="2000" dirty="0" smtClean="0"/>
              <a:t>，</a:t>
            </a:r>
            <a:r>
              <a:rPr lang="en-US" altLang="zh-CN" sz="2000" dirty="0" smtClean="0"/>
              <a:t>2F</a:t>
            </a:r>
            <a:r>
              <a:rPr lang="zh-CN" altLang="en-US" sz="2000" dirty="0"/>
              <a:t>和</a:t>
            </a:r>
            <a:r>
              <a:rPr lang="en-US" altLang="zh-CN" sz="2000" dirty="0"/>
              <a:t>3F</a:t>
            </a:r>
            <a:r>
              <a:rPr lang="zh-CN" altLang="en-US" sz="2000" dirty="0"/>
              <a:t>均有按钮</a:t>
            </a:r>
            <a:r>
              <a:rPr lang="zh-CN" altLang="en-US" sz="2000" dirty="0" smtClean="0"/>
              <a:t>呼叫；电梯</a:t>
            </a:r>
            <a:r>
              <a:rPr lang="zh-CN" altLang="en-US" sz="2000" dirty="0"/>
              <a:t>先上升到</a:t>
            </a:r>
            <a:r>
              <a:rPr lang="en-US" altLang="zh-CN" sz="2000" dirty="0"/>
              <a:t>2F</a:t>
            </a:r>
            <a:r>
              <a:rPr lang="zh-CN" altLang="en-US" sz="2000" dirty="0" smtClean="0"/>
              <a:t>，开门</a:t>
            </a:r>
            <a:r>
              <a:rPr lang="en-US" altLang="zh-CN" sz="2000" dirty="0" smtClean="0"/>
              <a:t>/</a:t>
            </a:r>
            <a:r>
              <a:rPr lang="zh-CN" altLang="en-US" sz="2000" dirty="0" smtClean="0"/>
              <a:t>关门，</a:t>
            </a:r>
            <a:r>
              <a:rPr lang="zh-CN" altLang="en-US" sz="2000" dirty="0"/>
              <a:t>然后上升到</a:t>
            </a:r>
            <a:r>
              <a:rPr lang="en-US" altLang="zh-CN" sz="2000" dirty="0"/>
              <a:t>3F</a:t>
            </a:r>
            <a:r>
              <a:rPr lang="zh-CN" altLang="en-US" sz="2000" dirty="0" smtClean="0"/>
              <a:t>停止，开门</a:t>
            </a:r>
            <a:r>
              <a:rPr lang="en-US" altLang="zh-CN" sz="2000" dirty="0" smtClean="0"/>
              <a:t>/</a:t>
            </a:r>
            <a:r>
              <a:rPr lang="zh-CN" altLang="en-US" sz="2000" dirty="0" smtClean="0"/>
              <a:t>关门。</a:t>
            </a:r>
            <a:endParaRPr lang="en-US" altLang="zh-CN" sz="2000" dirty="0" smtClean="0"/>
          </a:p>
          <a:p>
            <a:pPr marL="342900" indent="-342900">
              <a:lnSpc>
                <a:spcPct val="150000"/>
              </a:lnSpc>
              <a:buFont typeface="+mj-lt"/>
              <a:buAutoNum type="arabicPeriod"/>
            </a:pPr>
            <a:r>
              <a:rPr lang="zh-CN" altLang="zh-CN" sz="2000" dirty="0" smtClean="0"/>
              <a:t>电梯</a:t>
            </a:r>
            <a:r>
              <a:rPr lang="zh-CN" altLang="zh-CN" sz="2000" dirty="0"/>
              <a:t>停于</a:t>
            </a:r>
            <a:r>
              <a:rPr lang="en-US" altLang="zh-CN" sz="2000" dirty="0"/>
              <a:t>3F</a:t>
            </a:r>
            <a:r>
              <a:rPr lang="zh-CN" altLang="zh-CN" sz="2000" dirty="0"/>
              <a:t>，</a:t>
            </a:r>
            <a:r>
              <a:rPr lang="en-US" altLang="zh-CN" sz="2000" dirty="0"/>
              <a:t>2F</a:t>
            </a:r>
            <a:r>
              <a:rPr lang="zh-CN" altLang="zh-CN" sz="2000" dirty="0"/>
              <a:t>和</a:t>
            </a:r>
            <a:r>
              <a:rPr lang="en-US" altLang="zh-CN" sz="2000" dirty="0"/>
              <a:t>1F</a:t>
            </a:r>
            <a:r>
              <a:rPr lang="zh-CN" altLang="zh-CN" sz="2000" dirty="0"/>
              <a:t>均有按钮</a:t>
            </a:r>
            <a:r>
              <a:rPr lang="zh-CN" altLang="zh-CN" sz="2000" dirty="0" smtClean="0"/>
              <a:t>呼叫</a:t>
            </a:r>
            <a:r>
              <a:rPr lang="zh-CN" altLang="en-US" sz="2000" dirty="0" smtClean="0"/>
              <a:t>；</a:t>
            </a:r>
            <a:r>
              <a:rPr lang="zh-CN" altLang="zh-CN" sz="2000" dirty="0" smtClean="0"/>
              <a:t>电梯</a:t>
            </a:r>
            <a:r>
              <a:rPr lang="zh-CN" altLang="zh-CN" sz="2000" dirty="0"/>
              <a:t>先下降到</a:t>
            </a:r>
            <a:r>
              <a:rPr lang="en-US" altLang="zh-CN" sz="2000" dirty="0"/>
              <a:t>2F</a:t>
            </a:r>
            <a:r>
              <a:rPr lang="zh-CN" altLang="zh-CN" sz="2000" dirty="0" smtClean="0"/>
              <a:t>，</a:t>
            </a:r>
            <a:r>
              <a:rPr lang="zh-CN" altLang="en-US" sz="2000" dirty="0" smtClean="0"/>
              <a:t>开门</a:t>
            </a:r>
            <a:r>
              <a:rPr lang="en-US" altLang="zh-CN" sz="2000" dirty="0" smtClean="0"/>
              <a:t>/</a:t>
            </a:r>
            <a:r>
              <a:rPr lang="zh-CN" altLang="en-US" sz="2000" dirty="0" smtClean="0"/>
              <a:t>关门</a:t>
            </a:r>
            <a:r>
              <a:rPr lang="zh-CN" altLang="zh-CN" sz="2000" dirty="0" smtClean="0"/>
              <a:t>，</a:t>
            </a:r>
            <a:r>
              <a:rPr lang="zh-CN" altLang="zh-CN" sz="2000" dirty="0"/>
              <a:t>然后下降到</a:t>
            </a:r>
            <a:r>
              <a:rPr lang="en-US" altLang="zh-CN" sz="2000" dirty="0"/>
              <a:t>1F</a:t>
            </a:r>
            <a:r>
              <a:rPr lang="zh-CN" altLang="zh-CN" sz="2000" dirty="0" smtClean="0"/>
              <a:t>停止</a:t>
            </a:r>
            <a:r>
              <a:rPr lang="zh-CN" altLang="en-US" sz="2000" dirty="0" smtClean="0"/>
              <a:t>，开门</a:t>
            </a:r>
            <a:r>
              <a:rPr lang="en-US" altLang="zh-CN" sz="2000" dirty="0" smtClean="0"/>
              <a:t>/</a:t>
            </a:r>
            <a:r>
              <a:rPr lang="zh-CN" altLang="en-US" sz="2000" dirty="0" smtClean="0"/>
              <a:t>关门。</a:t>
            </a:r>
            <a:endParaRPr lang="en-US" altLang="zh-CN" sz="2000" dirty="0" smtClean="0"/>
          </a:p>
          <a:p>
            <a:pPr marL="342900" indent="-342900">
              <a:lnSpc>
                <a:spcPct val="150000"/>
              </a:lnSpc>
              <a:buFont typeface="+mj-lt"/>
              <a:buAutoNum type="arabicPeriod"/>
            </a:pPr>
            <a:r>
              <a:rPr lang="zh-CN" altLang="zh-CN" sz="2000" dirty="0" smtClean="0"/>
              <a:t>电梯</a:t>
            </a:r>
            <a:r>
              <a:rPr lang="zh-CN" altLang="zh-CN" sz="2000" dirty="0"/>
              <a:t>上升途中或下降途中，任何反方向按钮呼叫均</a:t>
            </a:r>
            <a:r>
              <a:rPr lang="zh-CN" altLang="zh-CN" sz="2000" dirty="0" smtClean="0"/>
              <a:t>无效</a:t>
            </a:r>
            <a:r>
              <a:rPr lang="zh-CN" altLang="en-US" sz="2000" dirty="0"/>
              <a:t>。</a:t>
            </a:r>
          </a:p>
        </p:txBody>
      </p:sp>
    </p:spTree>
    <p:extLst>
      <p:ext uri="{BB962C8B-B14F-4D97-AF65-F5344CB8AC3E}">
        <p14:creationId xmlns:p14="http://schemas.microsoft.com/office/powerpoint/2010/main" val="1775702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smtClean="0">
                <a:solidFill>
                  <a:schemeClr val="bg1"/>
                </a:solidFill>
              </a:rPr>
              <a:t>2</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323528" y="736243"/>
            <a:ext cx="8208912" cy="4708981"/>
          </a:xfrm>
          <a:prstGeom prst="rect">
            <a:avLst/>
          </a:prstGeom>
          <a:noFill/>
        </p:spPr>
        <p:txBody>
          <a:bodyPr wrap="square" rtlCol="0">
            <a:spAutoFit/>
          </a:bodyPr>
          <a:lstStyle/>
          <a:p>
            <a:pPr marL="457200" indent="-457200">
              <a:lnSpc>
                <a:spcPct val="150000"/>
              </a:lnSpc>
              <a:buFont typeface="+mj-lt"/>
              <a:buAutoNum type="arabicPeriod" startAt="8"/>
            </a:pPr>
            <a:r>
              <a:rPr lang="zh-CN" altLang="en-US" sz="2000" dirty="0" smtClean="0"/>
              <a:t>电梯</a:t>
            </a:r>
            <a:r>
              <a:rPr lang="zh-CN" altLang="en-US" sz="2000" dirty="0"/>
              <a:t>停于</a:t>
            </a:r>
            <a:r>
              <a:rPr lang="en-US" altLang="zh-CN" sz="2000" dirty="0" smtClean="0"/>
              <a:t>1F</a:t>
            </a:r>
            <a:r>
              <a:rPr lang="zh-CN" altLang="en-US" sz="2000" dirty="0" smtClean="0"/>
              <a:t>，</a:t>
            </a:r>
            <a:r>
              <a:rPr lang="zh-CN" altLang="en-US" sz="2000" dirty="0"/>
              <a:t>按</a:t>
            </a:r>
            <a:r>
              <a:rPr lang="en-US" altLang="zh-CN" sz="2000" dirty="0" smtClean="0"/>
              <a:t>3F</a:t>
            </a:r>
            <a:r>
              <a:rPr lang="zh-CN" altLang="en-US" sz="2000" dirty="0" smtClean="0"/>
              <a:t>向下呼叫按钮，然后立即按</a:t>
            </a:r>
            <a:r>
              <a:rPr lang="en-US" altLang="zh-CN" sz="2000" dirty="0" smtClean="0"/>
              <a:t>2F</a:t>
            </a:r>
            <a:r>
              <a:rPr lang="zh-CN" altLang="en-US" sz="2000" dirty="0" smtClean="0"/>
              <a:t>向下呼叫按钮；电梯</a:t>
            </a:r>
            <a:r>
              <a:rPr lang="zh-CN" altLang="en-US" sz="2000" dirty="0"/>
              <a:t>上升到</a:t>
            </a:r>
            <a:r>
              <a:rPr lang="en-US" altLang="zh-CN" sz="2000" dirty="0" smtClean="0"/>
              <a:t>3F</a:t>
            </a:r>
            <a:r>
              <a:rPr lang="zh-CN" altLang="en-US" sz="2000" dirty="0" smtClean="0"/>
              <a:t>停止，开门</a:t>
            </a:r>
            <a:r>
              <a:rPr lang="en-US" altLang="zh-CN" sz="2000" dirty="0" smtClean="0"/>
              <a:t>/</a:t>
            </a:r>
            <a:r>
              <a:rPr lang="zh-CN" altLang="en-US" sz="2000" dirty="0" smtClean="0"/>
              <a:t>关门，然后下降到</a:t>
            </a:r>
            <a:r>
              <a:rPr lang="en-US" altLang="zh-CN" sz="2000" dirty="0" smtClean="0"/>
              <a:t>2F</a:t>
            </a:r>
            <a:r>
              <a:rPr lang="zh-CN" altLang="en-US" sz="2000" dirty="0" smtClean="0"/>
              <a:t>停止，开门</a:t>
            </a:r>
            <a:r>
              <a:rPr lang="en-US" altLang="zh-CN" sz="2000" dirty="0" smtClean="0"/>
              <a:t>/</a:t>
            </a:r>
            <a:r>
              <a:rPr lang="zh-CN" altLang="en-US" sz="2000" dirty="0" smtClean="0"/>
              <a:t>关门。</a:t>
            </a:r>
            <a:endParaRPr lang="zh-CN" altLang="en-US" sz="2000" dirty="0"/>
          </a:p>
          <a:p>
            <a:pPr marL="457200" indent="-457200">
              <a:lnSpc>
                <a:spcPct val="150000"/>
              </a:lnSpc>
              <a:buFont typeface="+mj-lt"/>
              <a:buAutoNum type="arabicPeriod" startAt="8"/>
            </a:pPr>
            <a:r>
              <a:rPr lang="zh-CN" altLang="en-US" sz="2000" dirty="0" smtClean="0"/>
              <a:t>电梯停于</a:t>
            </a:r>
            <a:r>
              <a:rPr lang="en-US" altLang="zh-CN" sz="2000" dirty="0" smtClean="0"/>
              <a:t>2F</a:t>
            </a:r>
            <a:r>
              <a:rPr lang="zh-CN" altLang="en-US" sz="2000" dirty="0" smtClean="0"/>
              <a:t>，按门内楼层按钮</a:t>
            </a:r>
            <a:r>
              <a:rPr lang="en-US" altLang="zh-CN" sz="2000" dirty="0" smtClean="0"/>
              <a:t>3</a:t>
            </a:r>
            <a:r>
              <a:rPr lang="zh-CN" altLang="en-US" sz="2000" dirty="0" smtClean="0"/>
              <a:t>，然后门内楼层按钮</a:t>
            </a:r>
            <a:r>
              <a:rPr lang="en-US" altLang="zh-CN" sz="2000" dirty="0"/>
              <a:t>1</a:t>
            </a:r>
            <a:r>
              <a:rPr lang="zh-CN" altLang="en-US" sz="2000" dirty="0" smtClean="0"/>
              <a:t>；电梯上手到</a:t>
            </a:r>
            <a:r>
              <a:rPr lang="en-US" altLang="zh-CN" sz="2000" dirty="0" smtClean="0"/>
              <a:t>3F</a:t>
            </a:r>
            <a:r>
              <a:rPr lang="zh-CN" altLang="en-US" sz="2000" dirty="0" smtClean="0"/>
              <a:t>停止，开门</a:t>
            </a:r>
            <a:r>
              <a:rPr lang="en-US" altLang="zh-CN" sz="2000" dirty="0" smtClean="0"/>
              <a:t>/</a:t>
            </a:r>
            <a:r>
              <a:rPr lang="zh-CN" altLang="en-US" sz="2000" dirty="0" smtClean="0"/>
              <a:t>关门，然后下降到</a:t>
            </a:r>
            <a:r>
              <a:rPr lang="en-US" altLang="zh-CN" sz="2000" dirty="0" smtClean="0"/>
              <a:t>1F</a:t>
            </a:r>
            <a:r>
              <a:rPr lang="zh-CN" altLang="en-US" sz="2000" dirty="0" smtClean="0"/>
              <a:t>，开门</a:t>
            </a:r>
            <a:r>
              <a:rPr lang="en-US" altLang="zh-CN" sz="2000" dirty="0" smtClean="0"/>
              <a:t>/</a:t>
            </a:r>
            <a:r>
              <a:rPr lang="zh-CN" altLang="en-US" sz="2000" dirty="0" smtClean="0"/>
              <a:t>关门。</a:t>
            </a:r>
            <a:endParaRPr lang="en-US" altLang="zh-CN" sz="2000" dirty="0" smtClean="0"/>
          </a:p>
          <a:p>
            <a:pPr marL="457200" indent="-457200">
              <a:lnSpc>
                <a:spcPct val="150000"/>
              </a:lnSpc>
              <a:buFont typeface="+mj-lt"/>
              <a:buAutoNum type="arabicPeriod" startAt="8"/>
            </a:pPr>
            <a:r>
              <a:rPr lang="zh-CN" altLang="en-US" sz="2000" dirty="0" smtClean="0"/>
              <a:t>电梯停于</a:t>
            </a:r>
            <a:r>
              <a:rPr lang="en-US" altLang="zh-CN" sz="2000" dirty="0" smtClean="0"/>
              <a:t>1F</a:t>
            </a:r>
            <a:r>
              <a:rPr lang="zh-CN" altLang="en-US" sz="2000" dirty="0" smtClean="0"/>
              <a:t>，按门内楼层按钮</a:t>
            </a:r>
            <a:r>
              <a:rPr lang="en-US" altLang="zh-CN" sz="2000" dirty="0" smtClean="0"/>
              <a:t>3</a:t>
            </a:r>
            <a:r>
              <a:rPr lang="zh-CN" altLang="en-US" sz="2000" dirty="0" smtClean="0"/>
              <a:t>，当电梯上升在</a:t>
            </a:r>
            <a:r>
              <a:rPr lang="en-US" altLang="zh-CN" sz="2000" dirty="0" smtClean="0"/>
              <a:t>1F</a:t>
            </a:r>
            <a:r>
              <a:rPr lang="zh-CN" altLang="en-US" sz="2000" dirty="0" smtClean="0"/>
              <a:t>到</a:t>
            </a:r>
            <a:r>
              <a:rPr lang="en-US" altLang="zh-CN" sz="2000" dirty="0" smtClean="0"/>
              <a:t>2F</a:t>
            </a:r>
            <a:r>
              <a:rPr lang="zh-CN" altLang="en-US" sz="2000" dirty="0" smtClean="0"/>
              <a:t>中间</a:t>
            </a:r>
            <a:r>
              <a:rPr lang="zh-CN" altLang="en-US" sz="2000" dirty="0" smtClean="0">
                <a:solidFill>
                  <a:srgbClr val="C00000"/>
                </a:solidFill>
              </a:rPr>
              <a:t>以下</a:t>
            </a:r>
            <a:r>
              <a:rPr lang="zh-CN" altLang="en-US" sz="2000" dirty="0" smtClean="0"/>
              <a:t>，按</a:t>
            </a:r>
            <a:r>
              <a:rPr lang="en-US" altLang="zh-CN" sz="2000" dirty="0" smtClean="0"/>
              <a:t>2F</a:t>
            </a:r>
            <a:r>
              <a:rPr lang="zh-CN" altLang="en-US" sz="2000" dirty="0" smtClean="0"/>
              <a:t>向上呼叫按钮；电梯先上升到</a:t>
            </a:r>
            <a:r>
              <a:rPr lang="en-US" altLang="zh-CN" sz="2000" dirty="0" smtClean="0"/>
              <a:t>2F</a:t>
            </a:r>
            <a:r>
              <a:rPr lang="zh-CN" altLang="en-US" sz="2000" dirty="0" smtClean="0"/>
              <a:t>，开门</a:t>
            </a:r>
            <a:r>
              <a:rPr lang="en-US" altLang="zh-CN" sz="2000" dirty="0" smtClean="0"/>
              <a:t>/</a:t>
            </a:r>
            <a:r>
              <a:rPr lang="zh-CN" altLang="en-US" sz="2000" dirty="0" smtClean="0"/>
              <a:t>关门；然后再到</a:t>
            </a:r>
            <a:r>
              <a:rPr lang="en-US" altLang="zh-CN" sz="2000" dirty="0" smtClean="0"/>
              <a:t>3F</a:t>
            </a:r>
            <a:r>
              <a:rPr lang="zh-CN" altLang="en-US" sz="2000" dirty="0" smtClean="0"/>
              <a:t>，开门</a:t>
            </a:r>
            <a:r>
              <a:rPr lang="en-US" altLang="zh-CN" sz="2000" dirty="0" smtClean="0"/>
              <a:t>/</a:t>
            </a:r>
            <a:r>
              <a:rPr lang="zh-CN" altLang="en-US" sz="2000" dirty="0" smtClean="0"/>
              <a:t>关门。</a:t>
            </a:r>
            <a:endParaRPr lang="en-US" altLang="zh-CN" sz="2000" dirty="0" smtClean="0"/>
          </a:p>
          <a:p>
            <a:pPr marL="457200" indent="-457200">
              <a:lnSpc>
                <a:spcPct val="150000"/>
              </a:lnSpc>
              <a:buFont typeface="+mj-lt"/>
              <a:buAutoNum type="arabicPeriod" startAt="8"/>
            </a:pPr>
            <a:r>
              <a:rPr lang="zh-CN" altLang="en-US" sz="2000" dirty="0"/>
              <a:t>电梯停于</a:t>
            </a:r>
            <a:r>
              <a:rPr lang="en-US" altLang="zh-CN" sz="2000" dirty="0"/>
              <a:t>1F</a:t>
            </a:r>
            <a:r>
              <a:rPr lang="zh-CN" altLang="en-US" sz="2000" dirty="0"/>
              <a:t>，按门内楼层按钮</a:t>
            </a:r>
            <a:r>
              <a:rPr lang="en-US" altLang="zh-CN" sz="2000" dirty="0"/>
              <a:t>3</a:t>
            </a:r>
            <a:r>
              <a:rPr lang="zh-CN" altLang="en-US" sz="2000" dirty="0"/>
              <a:t>，当电梯上升在</a:t>
            </a:r>
            <a:r>
              <a:rPr lang="en-US" altLang="zh-CN" sz="2000" dirty="0"/>
              <a:t>1F</a:t>
            </a:r>
            <a:r>
              <a:rPr lang="zh-CN" altLang="en-US" sz="2000" dirty="0"/>
              <a:t>到</a:t>
            </a:r>
            <a:r>
              <a:rPr lang="en-US" altLang="zh-CN" sz="2000" dirty="0"/>
              <a:t>2F</a:t>
            </a:r>
            <a:r>
              <a:rPr lang="zh-CN" altLang="en-US" sz="2000" dirty="0"/>
              <a:t>中间</a:t>
            </a:r>
            <a:r>
              <a:rPr lang="zh-CN" altLang="en-US" sz="2000" dirty="0" smtClean="0">
                <a:solidFill>
                  <a:srgbClr val="C00000"/>
                </a:solidFill>
              </a:rPr>
              <a:t>以上</a:t>
            </a:r>
            <a:r>
              <a:rPr lang="zh-CN" altLang="en-US" sz="2000" dirty="0" smtClean="0"/>
              <a:t>，</a:t>
            </a:r>
            <a:r>
              <a:rPr lang="zh-CN" altLang="en-US" sz="2000" dirty="0"/>
              <a:t>按</a:t>
            </a:r>
            <a:r>
              <a:rPr lang="en-US" altLang="zh-CN" sz="2000" dirty="0"/>
              <a:t>2F</a:t>
            </a:r>
            <a:r>
              <a:rPr lang="zh-CN" altLang="en-US" sz="2000" dirty="0" smtClean="0"/>
              <a:t>向上呼叫按钮</a:t>
            </a:r>
            <a:r>
              <a:rPr lang="zh-CN" altLang="en-US" sz="2000" dirty="0"/>
              <a:t>；电梯先上升</a:t>
            </a:r>
            <a:r>
              <a:rPr lang="zh-CN" altLang="en-US" sz="2000" dirty="0" smtClean="0"/>
              <a:t>到</a:t>
            </a:r>
            <a:r>
              <a:rPr lang="en-US" altLang="zh-CN" sz="2000" dirty="0" smtClean="0"/>
              <a:t>3F</a:t>
            </a:r>
            <a:r>
              <a:rPr lang="zh-CN" altLang="en-US" sz="2000" dirty="0"/>
              <a:t>，开门</a:t>
            </a:r>
            <a:r>
              <a:rPr lang="en-US" altLang="zh-CN" sz="2000" dirty="0"/>
              <a:t>/</a:t>
            </a:r>
            <a:r>
              <a:rPr lang="zh-CN" altLang="en-US" sz="2000" dirty="0"/>
              <a:t>关门；然后再</a:t>
            </a:r>
            <a:r>
              <a:rPr lang="zh-CN" altLang="en-US" sz="2000" dirty="0" smtClean="0"/>
              <a:t>到</a:t>
            </a:r>
            <a:r>
              <a:rPr lang="en-US" altLang="zh-CN" sz="2000" dirty="0" smtClean="0"/>
              <a:t>2F</a:t>
            </a:r>
            <a:r>
              <a:rPr lang="zh-CN" altLang="en-US" sz="2000" dirty="0"/>
              <a:t>，开门</a:t>
            </a:r>
            <a:r>
              <a:rPr lang="en-US" altLang="zh-CN" sz="2000" dirty="0"/>
              <a:t>/</a:t>
            </a:r>
            <a:r>
              <a:rPr lang="zh-CN" altLang="en-US" sz="2000" dirty="0"/>
              <a:t>关门</a:t>
            </a:r>
            <a:r>
              <a:rPr lang="zh-CN" altLang="en-US" sz="2000" dirty="0" smtClean="0"/>
              <a:t>。</a:t>
            </a:r>
            <a:endParaRPr lang="zh-CN" altLang="en-US" sz="2000" dirty="0"/>
          </a:p>
        </p:txBody>
      </p:sp>
    </p:spTree>
    <p:extLst>
      <p:ext uri="{BB962C8B-B14F-4D97-AF65-F5344CB8AC3E}">
        <p14:creationId xmlns:p14="http://schemas.microsoft.com/office/powerpoint/2010/main" val="1268374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a:solidFill>
                  <a:schemeClr val="bg1"/>
                </a:solidFill>
              </a:rPr>
              <a:t>3</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251520" y="909875"/>
            <a:ext cx="8640960" cy="4247317"/>
          </a:xfrm>
          <a:prstGeom prst="rect">
            <a:avLst/>
          </a:prstGeom>
          <a:noFill/>
        </p:spPr>
        <p:txBody>
          <a:bodyPr wrap="square" rtlCol="0">
            <a:spAutoFit/>
          </a:bodyPr>
          <a:lstStyle/>
          <a:p>
            <a:pPr marL="457200" indent="-457200">
              <a:lnSpc>
                <a:spcPct val="150000"/>
              </a:lnSpc>
              <a:buFont typeface="+mj-lt"/>
              <a:buAutoNum type="arabicPeriod" startAt="12"/>
            </a:pPr>
            <a:r>
              <a:rPr lang="zh-CN" altLang="en-US" sz="2000" dirty="0" smtClean="0"/>
              <a:t>电梯</a:t>
            </a:r>
            <a:r>
              <a:rPr lang="zh-CN" altLang="en-US" sz="2000" dirty="0"/>
              <a:t>停于</a:t>
            </a:r>
            <a:r>
              <a:rPr lang="en-US" altLang="zh-CN" sz="2000" dirty="0" smtClean="0"/>
              <a:t>1F</a:t>
            </a:r>
            <a:r>
              <a:rPr lang="zh-CN" altLang="en-US" sz="2000" dirty="0" smtClean="0"/>
              <a:t>，按</a:t>
            </a:r>
            <a:r>
              <a:rPr lang="en-US" altLang="zh-CN" sz="2000" dirty="0" smtClean="0"/>
              <a:t>2F</a:t>
            </a:r>
            <a:r>
              <a:rPr lang="zh-CN" altLang="en-US" sz="2000" dirty="0" smtClean="0"/>
              <a:t>向下呼叫按钮和向</a:t>
            </a:r>
            <a:r>
              <a:rPr lang="zh-CN" altLang="en-US" sz="2000" dirty="0"/>
              <a:t>上</a:t>
            </a:r>
            <a:r>
              <a:rPr lang="zh-CN" altLang="en-US" sz="2000" dirty="0" smtClean="0"/>
              <a:t>呼叫按钮以及</a:t>
            </a:r>
            <a:r>
              <a:rPr lang="en-US" altLang="zh-CN" sz="2000" dirty="0" smtClean="0"/>
              <a:t>3F</a:t>
            </a:r>
            <a:r>
              <a:rPr lang="zh-CN" altLang="en-US" sz="2000" dirty="0" smtClean="0"/>
              <a:t>的向下呼叫按钮；电梯</a:t>
            </a:r>
            <a:r>
              <a:rPr lang="zh-CN" altLang="en-US" sz="2000" dirty="0"/>
              <a:t>上升</a:t>
            </a:r>
            <a:r>
              <a:rPr lang="zh-CN" altLang="en-US" sz="2000" dirty="0" smtClean="0"/>
              <a:t>到</a:t>
            </a:r>
            <a:r>
              <a:rPr lang="en-US" altLang="zh-CN" sz="2000" dirty="0" smtClean="0"/>
              <a:t>2F</a:t>
            </a:r>
            <a:r>
              <a:rPr lang="zh-CN" altLang="en-US" sz="2000" dirty="0" smtClean="0"/>
              <a:t>停止，开门</a:t>
            </a:r>
            <a:r>
              <a:rPr lang="en-US" altLang="zh-CN" sz="2000" dirty="0" smtClean="0"/>
              <a:t>/</a:t>
            </a:r>
            <a:r>
              <a:rPr lang="zh-CN" altLang="en-US" sz="2000" dirty="0" smtClean="0"/>
              <a:t>关门，</a:t>
            </a:r>
            <a:r>
              <a:rPr lang="en-US" altLang="zh-CN" sz="2000" dirty="0" smtClean="0"/>
              <a:t>2F</a:t>
            </a:r>
            <a:r>
              <a:rPr lang="zh-CN" altLang="en-US" sz="2000" dirty="0" smtClean="0"/>
              <a:t>的向上呼叫按钮灯关闭，然后上升到</a:t>
            </a:r>
            <a:r>
              <a:rPr lang="en-US" altLang="zh-CN" sz="2000" dirty="0" smtClean="0"/>
              <a:t>3F</a:t>
            </a:r>
            <a:r>
              <a:rPr lang="zh-CN" altLang="en-US" sz="2000" dirty="0" smtClean="0"/>
              <a:t>停止，开门</a:t>
            </a:r>
            <a:r>
              <a:rPr lang="en-US" altLang="zh-CN" sz="2000" dirty="0" smtClean="0"/>
              <a:t>/</a:t>
            </a:r>
            <a:r>
              <a:rPr lang="zh-CN" altLang="en-US" sz="2000" dirty="0" smtClean="0"/>
              <a:t>关门，</a:t>
            </a:r>
            <a:r>
              <a:rPr lang="en-US" altLang="zh-CN" sz="2000" dirty="0" smtClean="0"/>
              <a:t>3F</a:t>
            </a:r>
            <a:r>
              <a:rPr lang="zh-CN" altLang="en-US" sz="2000" dirty="0" smtClean="0"/>
              <a:t>的向下呼叫按钮关闭，然后下降到</a:t>
            </a:r>
            <a:r>
              <a:rPr lang="en-US" altLang="zh-CN" sz="2000" dirty="0" smtClean="0"/>
              <a:t>2F</a:t>
            </a:r>
            <a:r>
              <a:rPr lang="zh-CN" altLang="en-US" sz="2000" dirty="0" smtClean="0"/>
              <a:t>，开门</a:t>
            </a:r>
            <a:r>
              <a:rPr lang="en-US" altLang="zh-CN" sz="2000" dirty="0" smtClean="0"/>
              <a:t>/</a:t>
            </a:r>
            <a:r>
              <a:rPr lang="zh-CN" altLang="en-US" sz="2000" dirty="0" smtClean="0"/>
              <a:t>关门，</a:t>
            </a:r>
            <a:r>
              <a:rPr lang="en-US" altLang="zh-CN" sz="2000" dirty="0" smtClean="0"/>
              <a:t>2F</a:t>
            </a:r>
            <a:r>
              <a:rPr lang="zh-CN" altLang="en-US" sz="2000" dirty="0" smtClean="0"/>
              <a:t>的向下呼叫按钮关闭。</a:t>
            </a:r>
            <a:endParaRPr lang="en-US" altLang="zh-CN" sz="2000" dirty="0" smtClean="0"/>
          </a:p>
          <a:p>
            <a:pPr marL="457200" indent="-457200">
              <a:lnSpc>
                <a:spcPct val="150000"/>
              </a:lnSpc>
              <a:buFont typeface="+mj-lt"/>
              <a:buAutoNum type="arabicPeriod" startAt="12"/>
            </a:pPr>
            <a:r>
              <a:rPr lang="zh-CN" altLang="en-US" sz="2000" dirty="0" smtClean="0"/>
              <a:t>电梯在</a:t>
            </a:r>
            <a:r>
              <a:rPr lang="en-US" altLang="zh-CN" sz="2000" dirty="0" smtClean="0"/>
              <a:t>2F</a:t>
            </a:r>
            <a:r>
              <a:rPr lang="zh-CN" altLang="en-US" sz="2000" dirty="0" smtClean="0"/>
              <a:t>以上，</a:t>
            </a:r>
            <a:r>
              <a:rPr lang="en-US" altLang="zh-CN" sz="2000" dirty="0" smtClean="0"/>
              <a:t>10s</a:t>
            </a:r>
            <a:r>
              <a:rPr lang="zh-CN" altLang="en-US" sz="2000" dirty="0" smtClean="0"/>
              <a:t>无动作，自动降到</a:t>
            </a:r>
            <a:r>
              <a:rPr lang="en-US" altLang="zh-CN" sz="2000" dirty="0" smtClean="0"/>
              <a:t>1</a:t>
            </a:r>
            <a:r>
              <a:rPr lang="zh-CN" altLang="en-US" sz="2000" dirty="0" smtClean="0"/>
              <a:t>楼。</a:t>
            </a:r>
            <a:endParaRPr lang="en-US" altLang="zh-CN" sz="2000" dirty="0" smtClean="0"/>
          </a:p>
          <a:p>
            <a:pPr marL="457200" indent="-457200">
              <a:lnSpc>
                <a:spcPct val="150000"/>
              </a:lnSpc>
              <a:buFont typeface="+mj-lt"/>
              <a:buAutoNum type="arabicPeriod" startAt="12"/>
            </a:pPr>
            <a:r>
              <a:rPr lang="zh-CN" altLang="en-US" sz="2000" dirty="0" smtClean="0"/>
              <a:t>所有停止，开门</a:t>
            </a:r>
            <a:r>
              <a:rPr lang="en-US" altLang="zh-CN" sz="2000" dirty="0" smtClean="0"/>
              <a:t>/</a:t>
            </a:r>
            <a:r>
              <a:rPr lang="zh-CN" altLang="en-US" sz="2000" dirty="0" smtClean="0"/>
              <a:t>关门后，对应楼层的同方向门外呼叫按钮灯（最高楼向下呼叫按钮，最底层向上呼叫按钮）和门内楼层按钮灯关闭。</a:t>
            </a:r>
            <a:endParaRPr lang="en-US" altLang="zh-CN" sz="2000" dirty="0" smtClean="0"/>
          </a:p>
          <a:p>
            <a:pPr marL="457200" indent="-457200">
              <a:lnSpc>
                <a:spcPct val="150000"/>
              </a:lnSpc>
              <a:buFont typeface="+mj-lt"/>
              <a:buAutoNum type="arabicPeriod" startAt="12"/>
            </a:pPr>
            <a:r>
              <a:rPr lang="zh-CN" altLang="en-US" sz="2000" dirty="0" smtClean="0"/>
              <a:t>运动状态，开关门按钮失效。正在开门，开门按钮失效；正在关门，关门按钮失效。</a:t>
            </a:r>
            <a:endParaRPr lang="zh-CN" altLang="en-US" sz="2000" dirty="0"/>
          </a:p>
        </p:txBody>
      </p:sp>
    </p:spTree>
    <p:extLst>
      <p:ext uri="{BB962C8B-B14F-4D97-AF65-F5344CB8AC3E}">
        <p14:creationId xmlns:p14="http://schemas.microsoft.com/office/powerpoint/2010/main" val="7419215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25" y="-243408"/>
            <a:ext cx="8612188" cy="998538"/>
          </a:xfrm>
        </p:spPr>
        <p:txBody>
          <a:bodyPr/>
          <a:lstStyle/>
          <a:p>
            <a:r>
              <a:rPr lang="zh-CN" altLang="en-US" sz="3200" dirty="0" smtClean="0">
                <a:solidFill>
                  <a:schemeClr val="bg1"/>
                </a:solidFill>
              </a:rPr>
              <a:t>电梯功能测试参考（</a:t>
            </a:r>
            <a:r>
              <a:rPr lang="en-US" altLang="zh-CN" sz="3200" dirty="0">
                <a:solidFill>
                  <a:schemeClr val="bg1"/>
                </a:solidFill>
              </a:rPr>
              <a:t>3</a:t>
            </a:r>
            <a:r>
              <a:rPr lang="zh-CN" altLang="en-US" sz="3200" dirty="0" smtClean="0">
                <a:solidFill>
                  <a:schemeClr val="bg1"/>
                </a:solidFill>
              </a:rPr>
              <a:t>）</a:t>
            </a:r>
            <a:endParaRPr lang="zh-CN" altLang="en-US" sz="3200" dirty="0">
              <a:solidFill>
                <a:schemeClr val="bg1"/>
              </a:solidFill>
            </a:endParaRPr>
          </a:p>
        </p:txBody>
      </p:sp>
      <p:sp>
        <p:nvSpPr>
          <p:cNvPr id="3" name="TextBox 2"/>
          <p:cNvSpPr txBox="1"/>
          <p:nvPr/>
        </p:nvSpPr>
        <p:spPr>
          <a:xfrm>
            <a:off x="323528" y="812319"/>
            <a:ext cx="8640960" cy="2400657"/>
          </a:xfrm>
          <a:prstGeom prst="rect">
            <a:avLst/>
          </a:prstGeom>
          <a:noFill/>
        </p:spPr>
        <p:txBody>
          <a:bodyPr wrap="square" rtlCol="0">
            <a:spAutoFit/>
          </a:bodyPr>
          <a:lstStyle/>
          <a:p>
            <a:pPr marL="457200" indent="-457200">
              <a:lnSpc>
                <a:spcPct val="150000"/>
              </a:lnSpc>
              <a:buFont typeface="+mj-lt"/>
              <a:buAutoNum type="arabicPeriod" startAt="16"/>
            </a:pPr>
            <a:r>
              <a:rPr lang="zh-CN" altLang="en-US" sz="2000" dirty="0" smtClean="0"/>
              <a:t>空闲状态，门是关闭的，因此按关门按钮失效。</a:t>
            </a:r>
            <a:endParaRPr lang="en-US" altLang="zh-CN" sz="2000" dirty="0" smtClean="0"/>
          </a:p>
          <a:p>
            <a:pPr marL="457200" indent="-457200">
              <a:lnSpc>
                <a:spcPct val="150000"/>
              </a:lnSpc>
              <a:buFont typeface="+mj-lt"/>
              <a:buAutoNum type="arabicPeriod" startAt="16"/>
            </a:pPr>
            <a:r>
              <a:rPr lang="zh-CN" altLang="en-US" sz="2000" dirty="0" smtClean="0"/>
              <a:t>开关门结束，延时</a:t>
            </a:r>
            <a:r>
              <a:rPr lang="en-US" altLang="zh-CN" sz="2000" dirty="0" smtClean="0"/>
              <a:t>2</a:t>
            </a:r>
            <a:r>
              <a:rPr lang="zh-CN" altLang="en-US" sz="2000" dirty="0" smtClean="0"/>
              <a:t>秒用于乘客上下电梯</a:t>
            </a:r>
            <a:r>
              <a:rPr lang="en-US" altLang="zh-CN" sz="2000" dirty="0" smtClean="0">
                <a:solidFill>
                  <a:srgbClr val="FF0000"/>
                </a:solidFill>
              </a:rPr>
              <a:t>【</a:t>
            </a:r>
            <a:r>
              <a:rPr lang="zh-CN" altLang="en-US" sz="2000" dirty="0" smtClean="0">
                <a:solidFill>
                  <a:srgbClr val="FF0000"/>
                </a:solidFill>
              </a:rPr>
              <a:t>延时功能在库函数中实现，不用在状态函数中实现</a:t>
            </a:r>
            <a:r>
              <a:rPr lang="en-US" altLang="zh-CN" sz="2000" dirty="0">
                <a:solidFill>
                  <a:srgbClr val="FF0000"/>
                </a:solidFill>
              </a:rPr>
              <a:t>】</a:t>
            </a:r>
            <a:r>
              <a:rPr lang="zh-CN" altLang="en-US" sz="2000" dirty="0" smtClean="0"/>
              <a:t>，然后进入关门状态。</a:t>
            </a:r>
            <a:endParaRPr lang="en-US" altLang="zh-CN" sz="2000" dirty="0" smtClean="0"/>
          </a:p>
          <a:p>
            <a:pPr marL="457200" indent="-457200">
              <a:lnSpc>
                <a:spcPct val="150000"/>
              </a:lnSpc>
              <a:buFont typeface="+mj-lt"/>
              <a:buAutoNum type="arabicPeriod" startAt="16"/>
            </a:pPr>
            <a:r>
              <a:rPr lang="zh-CN" altLang="en-US" sz="2000" dirty="0" smtClean="0"/>
              <a:t>开门结束前，按关门按钮，转而进入关门状态；关门结束前，按开门按钮，转而进入开门状态。</a:t>
            </a:r>
            <a:endParaRPr lang="en-US" altLang="zh-CN" sz="2000" dirty="0" smtClean="0"/>
          </a:p>
        </p:txBody>
      </p:sp>
    </p:spTree>
    <p:extLst>
      <p:ext uri="{BB962C8B-B14F-4D97-AF65-F5344CB8AC3E}">
        <p14:creationId xmlns:p14="http://schemas.microsoft.com/office/powerpoint/2010/main" val="8075048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“消费按键行为”的概念</a:t>
            </a:r>
            <a:endParaRPr lang="zh-CN" altLang="en-US" dirty="0"/>
          </a:p>
        </p:txBody>
      </p:sp>
      <p:sp>
        <p:nvSpPr>
          <p:cNvPr id="3" name="TextBox 2"/>
          <p:cNvSpPr txBox="1"/>
          <p:nvPr/>
        </p:nvSpPr>
        <p:spPr>
          <a:xfrm>
            <a:off x="539552" y="1844824"/>
            <a:ext cx="7848872" cy="4708981"/>
          </a:xfrm>
          <a:prstGeom prst="rect">
            <a:avLst/>
          </a:prstGeom>
          <a:noFill/>
        </p:spPr>
        <p:txBody>
          <a:bodyPr wrap="square" rtlCol="0">
            <a:spAutoFit/>
          </a:bodyPr>
          <a:lstStyle/>
          <a:p>
            <a:r>
              <a:rPr lang="zh-CN" altLang="en-US" sz="2000" dirty="0" smtClean="0"/>
              <a:t>例如，下面代码段，当检测到开门按钮灯亮时，执行</a:t>
            </a:r>
            <a:r>
              <a:rPr lang="en-US" altLang="zh-CN" sz="2000" dirty="0" err="1" smtClean="0"/>
              <a:t>SetDoor</a:t>
            </a:r>
            <a:r>
              <a:rPr lang="en-US" altLang="zh-CN" sz="2000" dirty="0" smtClean="0"/>
              <a:t>()</a:t>
            </a:r>
            <a:r>
              <a:rPr lang="zh-CN" altLang="en-US" sz="2000" dirty="0" smtClean="0"/>
              <a:t>进行开门，但是别忘了关闭</a:t>
            </a:r>
            <a:r>
              <a:rPr lang="en-US" altLang="zh-CN" sz="2000" dirty="0" smtClean="0"/>
              <a:t>(</a:t>
            </a:r>
            <a:r>
              <a:rPr lang="zh-CN" altLang="en-US" sz="2000" dirty="0" smtClean="0"/>
              <a:t>“关灯”</a:t>
            </a:r>
            <a:r>
              <a:rPr lang="en-US" altLang="zh-CN" sz="2000" dirty="0" smtClean="0"/>
              <a:t>)</a:t>
            </a:r>
            <a:r>
              <a:rPr lang="zh-CN" altLang="en-US" sz="2000" dirty="0" smtClean="0"/>
              <a:t>开门按钮。状态机中的代码在主控循环中执行，因此当按键行为按照编程者意图被执行一次后，必须关闭此按键，否则在下一循环重复执行。这种做法称为</a:t>
            </a:r>
            <a:r>
              <a:rPr lang="zh-CN" altLang="en-US" sz="2000" dirty="0" smtClean="0">
                <a:solidFill>
                  <a:srgbClr val="FF0000"/>
                </a:solidFill>
              </a:rPr>
              <a:t>“消费按键”或“消费按键行为”。</a:t>
            </a:r>
            <a:endParaRPr lang="en-US" altLang="zh-CN" sz="2000" dirty="0" smtClean="0">
              <a:solidFill>
                <a:srgbClr val="FF0000"/>
              </a:solidFill>
            </a:endParaRPr>
          </a:p>
          <a:p>
            <a:endParaRPr lang="en-US" altLang="zh-CN" sz="2000" dirty="0" smtClean="0"/>
          </a:p>
          <a:p>
            <a:r>
              <a:rPr lang="en-US" altLang="zh-CN" sz="2000" dirty="0"/>
              <a:t>【</a:t>
            </a:r>
            <a:r>
              <a:rPr lang="zh-CN" altLang="en-US" sz="2000" dirty="0" smtClean="0"/>
              <a:t>主</a:t>
            </a:r>
            <a:r>
              <a:rPr lang="zh-CN" altLang="en-US" sz="2000" dirty="0"/>
              <a:t>控循环：每隔一定时间</a:t>
            </a:r>
            <a:r>
              <a:rPr lang="en-US" altLang="zh-CN" sz="2000" dirty="0"/>
              <a:t>(</a:t>
            </a:r>
            <a:r>
              <a:rPr lang="zh-CN" altLang="en-US" sz="2000" dirty="0"/>
              <a:t>如，</a:t>
            </a:r>
            <a:r>
              <a:rPr lang="en-US" altLang="zh-CN" sz="2000" dirty="0"/>
              <a:t>100ms)</a:t>
            </a:r>
            <a:r>
              <a:rPr lang="zh-CN" altLang="en-US" sz="2000" dirty="0"/>
              <a:t>被调用一次，采集系统的运行</a:t>
            </a:r>
            <a:r>
              <a:rPr lang="zh-CN" altLang="en-US" sz="2000" dirty="0" smtClean="0"/>
              <a:t>状态。</a:t>
            </a:r>
            <a:r>
              <a:rPr lang="en-US" altLang="zh-CN" sz="2000" dirty="0" smtClean="0"/>
              <a:t>】</a:t>
            </a:r>
            <a:endParaRPr lang="en-US" altLang="zh-CN" sz="2000" dirty="0"/>
          </a:p>
          <a:p>
            <a:endParaRPr lang="en-US" altLang="zh-CN" sz="2000" dirty="0" smtClean="0"/>
          </a:p>
          <a:p>
            <a:r>
              <a:rPr lang="en-US" altLang="zh-CN" sz="2000" dirty="0"/>
              <a:t>// </a:t>
            </a:r>
            <a:r>
              <a:rPr lang="zh-CN" altLang="en-US" sz="2000" dirty="0"/>
              <a:t>监测电梯内开关门按钮</a:t>
            </a:r>
          </a:p>
          <a:p>
            <a:r>
              <a:rPr lang="en-US" altLang="zh-CN" sz="2000" dirty="0" smtClean="0"/>
              <a:t>If (</a:t>
            </a:r>
            <a:r>
              <a:rPr lang="en-US" altLang="zh-CN" sz="2000" dirty="0" err="1"/>
              <a:t>GetOpenDoorLight</a:t>
            </a:r>
            <a:r>
              <a:rPr lang="en-US" altLang="zh-CN" sz="2000" dirty="0"/>
              <a:t>()) { </a:t>
            </a:r>
            <a:endParaRPr lang="zh-CN" altLang="en-US" sz="2000" dirty="0"/>
          </a:p>
          <a:p>
            <a:r>
              <a:rPr lang="en-US" altLang="zh-CN" sz="2000" dirty="0" smtClean="0"/>
              <a:t>   </a:t>
            </a:r>
            <a:r>
              <a:rPr lang="en-US" altLang="zh-CN" sz="2000" dirty="0" err="1" smtClean="0"/>
              <a:t>SetOpenDoorLight</a:t>
            </a:r>
            <a:r>
              <a:rPr lang="en-US" altLang="zh-CN" sz="2000" dirty="0" smtClean="0"/>
              <a:t>(false);  </a:t>
            </a:r>
            <a:r>
              <a:rPr lang="en-US" altLang="zh-CN" sz="2000" dirty="0"/>
              <a:t>// </a:t>
            </a:r>
            <a:r>
              <a:rPr lang="en-US" altLang="zh-CN" sz="2000" dirty="0" smtClean="0"/>
              <a:t> turn </a:t>
            </a:r>
            <a:r>
              <a:rPr lang="en-US" altLang="zh-CN" sz="2000" dirty="0"/>
              <a:t>off, </a:t>
            </a:r>
            <a:r>
              <a:rPr lang="zh-CN" altLang="en-US" sz="2000" dirty="0"/>
              <a:t>关灯</a:t>
            </a:r>
            <a:r>
              <a:rPr lang="zh-CN" altLang="en-US" sz="2000" dirty="0" smtClean="0"/>
              <a:t>，消费按键行为</a:t>
            </a:r>
            <a:endParaRPr lang="en-US" altLang="zh-CN" sz="2000" dirty="0" smtClean="0"/>
          </a:p>
          <a:p>
            <a:r>
              <a:rPr lang="en-US" altLang="zh-CN" sz="2000" dirty="0" smtClean="0"/>
              <a:t>   </a:t>
            </a:r>
            <a:r>
              <a:rPr lang="en-US" altLang="zh-CN" sz="2000" dirty="0" err="1" smtClean="0"/>
              <a:t>SetDoor</a:t>
            </a:r>
            <a:r>
              <a:rPr lang="en-US" altLang="zh-CN" sz="2000" dirty="0" smtClean="0"/>
              <a:t>(</a:t>
            </a:r>
            <a:r>
              <a:rPr lang="en-US" altLang="zh-CN" sz="2000" dirty="0" err="1" smtClean="0"/>
              <a:t>CurrentFloor,true</a:t>
            </a:r>
            <a:r>
              <a:rPr lang="en-US" altLang="zh-CN" sz="2000" dirty="0" smtClean="0"/>
              <a:t>);  // </a:t>
            </a:r>
            <a:r>
              <a:rPr lang="zh-CN" altLang="en-US" sz="2000" dirty="0" smtClean="0"/>
              <a:t>开门</a:t>
            </a:r>
            <a:endParaRPr lang="en-US" altLang="zh-CN" sz="2000" dirty="0" smtClean="0"/>
          </a:p>
          <a:p>
            <a:r>
              <a:rPr lang="en-US" altLang="zh-CN" sz="2000" dirty="0" smtClean="0"/>
              <a:t>   ….</a:t>
            </a:r>
            <a:endParaRPr lang="en-US" altLang="zh-CN" sz="2000" dirty="0"/>
          </a:p>
          <a:p>
            <a:r>
              <a:rPr lang="en-US" altLang="zh-CN" sz="2000" dirty="0" smtClean="0"/>
              <a:t>}</a:t>
            </a:r>
            <a:endParaRPr lang="zh-CN" altLang="en-US" sz="2000" dirty="0"/>
          </a:p>
        </p:txBody>
      </p:sp>
    </p:spTree>
    <p:extLst>
      <p:ext uri="{BB962C8B-B14F-4D97-AF65-F5344CB8AC3E}">
        <p14:creationId xmlns:p14="http://schemas.microsoft.com/office/powerpoint/2010/main" val="66019581"/>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“消费按键行为”的概念</a:t>
            </a:r>
            <a:endParaRPr lang="zh-CN" altLang="en-US" dirty="0"/>
          </a:p>
        </p:txBody>
      </p:sp>
      <p:sp>
        <p:nvSpPr>
          <p:cNvPr id="5" name="TextBox 4"/>
          <p:cNvSpPr txBox="1"/>
          <p:nvPr/>
        </p:nvSpPr>
        <p:spPr>
          <a:xfrm>
            <a:off x="971600" y="1916832"/>
            <a:ext cx="7704856" cy="3970318"/>
          </a:xfrm>
          <a:prstGeom prst="rect">
            <a:avLst/>
          </a:prstGeom>
          <a:noFill/>
        </p:spPr>
        <p:txBody>
          <a:bodyPr wrap="square" rtlCol="0">
            <a:spAutoFit/>
          </a:bodyPr>
          <a:lstStyle/>
          <a:p>
            <a:pPr>
              <a:lnSpc>
                <a:spcPct val="150000"/>
              </a:lnSpc>
            </a:pPr>
            <a:r>
              <a:rPr lang="zh-CN" altLang="en-US" sz="2400" dirty="0" smtClean="0"/>
              <a:t>消费按键举例</a:t>
            </a:r>
            <a:r>
              <a:rPr lang="en-US" altLang="zh-CN" sz="2400" dirty="0" smtClean="0"/>
              <a:t>:</a:t>
            </a:r>
          </a:p>
          <a:p>
            <a:pPr marL="342900" indent="-342900">
              <a:lnSpc>
                <a:spcPct val="150000"/>
              </a:lnSpc>
              <a:buFont typeface="Wingdings" pitchFamily="2" charset="2"/>
              <a:buChar char="Ø"/>
            </a:pPr>
            <a:r>
              <a:rPr lang="zh-CN" altLang="en-US" sz="2400" dirty="0" smtClean="0"/>
              <a:t>用户按“开关门”按钮，开关门后，必须消费按键。</a:t>
            </a:r>
            <a:endParaRPr lang="en-US" altLang="zh-CN" sz="2400" dirty="0" smtClean="0"/>
          </a:p>
          <a:p>
            <a:pPr marL="342900" indent="-342900">
              <a:lnSpc>
                <a:spcPct val="150000"/>
              </a:lnSpc>
              <a:buFont typeface="Wingdings" pitchFamily="2" charset="2"/>
              <a:buChar char="Ø"/>
            </a:pPr>
            <a:r>
              <a:rPr lang="zh-CN" altLang="en-US" sz="2400" dirty="0" smtClean="0"/>
              <a:t>运动状态按“开关门”按钮。</a:t>
            </a:r>
            <a:endParaRPr lang="en-US" altLang="zh-CN" sz="2400" dirty="0" smtClean="0"/>
          </a:p>
          <a:p>
            <a:pPr marL="342900" indent="-342900">
              <a:lnSpc>
                <a:spcPct val="150000"/>
              </a:lnSpc>
              <a:buFont typeface="Wingdings" pitchFamily="2" charset="2"/>
              <a:buChar char="Ø"/>
            </a:pPr>
            <a:r>
              <a:rPr lang="zh-CN" altLang="en-US" sz="2400" dirty="0" smtClean="0"/>
              <a:t>到达某一楼层，关闭门内对应楼层数字按钮。</a:t>
            </a:r>
            <a:endParaRPr lang="en-US" altLang="zh-CN" sz="2400" dirty="0" smtClean="0"/>
          </a:p>
          <a:p>
            <a:pPr marL="342900" indent="-342900">
              <a:lnSpc>
                <a:spcPct val="150000"/>
              </a:lnSpc>
              <a:buFont typeface="Wingdings" pitchFamily="2" charset="2"/>
              <a:buChar char="Ø"/>
            </a:pPr>
            <a:r>
              <a:rPr lang="zh-CN" altLang="en-US" sz="2400" dirty="0"/>
              <a:t>到达某一楼层，</a:t>
            </a:r>
            <a:r>
              <a:rPr lang="zh-CN" altLang="en-US" sz="2400" dirty="0" smtClean="0"/>
              <a:t>关闭与电梯运动方向同方向的门外</a:t>
            </a:r>
            <a:r>
              <a:rPr lang="en-US" altLang="zh-CN" sz="2400" dirty="0" smtClean="0"/>
              <a:t>up/down</a:t>
            </a:r>
            <a:r>
              <a:rPr lang="zh-CN" altLang="en-US" sz="2400" dirty="0" smtClean="0"/>
              <a:t>呼叫按钮（最高层和最低层特殊处理）。</a:t>
            </a:r>
            <a:endParaRPr lang="en-US" altLang="zh-CN" sz="2400" dirty="0" smtClean="0"/>
          </a:p>
          <a:p>
            <a:pPr marL="342900" indent="-342900">
              <a:lnSpc>
                <a:spcPct val="150000"/>
              </a:lnSpc>
              <a:buFont typeface="Wingdings" pitchFamily="2" charset="2"/>
              <a:buChar char="Ø"/>
            </a:pPr>
            <a:r>
              <a:rPr lang="en-US" altLang="zh-CN" sz="2400" dirty="0" smtClean="0"/>
              <a:t>…</a:t>
            </a:r>
            <a:endParaRPr lang="zh-CN" altLang="en-US" sz="2400" dirty="0"/>
          </a:p>
        </p:txBody>
      </p:sp>
    </p:spTree>
    <p:extLst>
      <p:ext uri="{BB962C8B-B14F-4D97-AF65-F5344CB8AC3E}">
        <p14:creationId xmlns:p14="http://schemas.microsoft.com/office/powerpoint/2010/main" val="943855794"/>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en-US" altLang="zh-CN" sz="2800" dirty="0" err="1" smtClean="0"/>
              <a:t>IdleWhatFloorToGoTo</a:t>
            </a:r>
            <a:r>
              <a:rPr lang="en-US" altLang="zh-CN" sz="2800" dirty="0" smtClean="0"/>
              <a:t>()</a:t>
            </a:r>
            <a:r>
              <a:rPr lang="zh-CN" altLang="en-US" sz="2800" dirty="0" smtClean="0"/>
              <a:t>函数说明</a:t>
            </a:r>
            <a:endParaRPr lang="zh-CN" altLang="en-US" sz="2800" dirty="0"/>
          </a:p>
        </p:txBody>
      </p:sp>
      <p:sp>
        <p:nvSpPr>
          <p:cNvPr id="6" name="TextBox 5"/>
          <p:cNvSpPr txBox="1"/>
          <p:nvPr/>
        </p:nvSpPr>
        <p:spPr>
          <a:xfrm>
            <a:off x="186299" y="1268760"/>
            <a:ext cx="4889757" cy="4662815"/>
          </a:xfrm>
          <a:prstGeom prst="rect">
            <a:avLst/>
          </a:prstGeom>
          <a:noFill/>
          <a:ln>
            <a:solidFill>
              <a:schemeClr val="tx2"/>
            </a:solidFill>
          </a:ln>
        </p:spPr>
        <p:txBody>
          <a:bodyPr wrap="square" rtlCol="0">
            <a:spAutoFit/>
          </a:bodyPr>
          <a:lstStyle/>
          <a:p>
            <a:pPr>
              <a:lnSpc>
                <a:spcPct val="150000"/>
              </a:lnSpc>
            </a:pPr>
            <a:r>
              <a:rPr lang="en-US" altLang="zh-CN" dirty="0" smtClean="0">
                <a:solidFill>
                  <a:srgbClr val="FF0000"/>
                </a:solidFill>
              </a:rPr>
              <a:t>/***</a:t>
            </a:r>
            <a:endParaRPr lang="en-US" altLang="zh-CN" dirty="0" smtClean="0">
              <a:solidFill>
                <a:srgbClr val="FF0000"/>
              </a:solidFill>
            </a:endParaRPr>
          </a:p>
          <a:p>
            <a:r>
              <a:rPr lang="zh-CN" altLang="en-US" dirty="0">
                <a:solidFill>
                  <a:srgbClr val="FF0000"/>
                </a:solidFill>
              </a:rPr>
              <a:t>静态</a:t>
            </a:r>
            <a:r>
              <a:rPr lang="zh-CN" altLang="en-US" dirty="0" smtClean="0">
                <a:solidFill>
                  <a:srgbClr val="FF0000"/>
                </a:solidFill>
              </a:rPr>
              <a:t>监测</a:t>
            </a:r>
            <a:r>
              <a:rPr lang="zh-CN" altLang="en-US" dirty="0">
                <a:solidFill>
                  <a:srgbClr val="FF0000"/>
                </a:solidFill>
              </a:rPr>
              <a:t>，</a:t>
            </a:r>
            <a:r>
              <a:rPr lang="zh-CN" altLang="en-US" dirty="0" smtClean="0">
                <a:solidFill>
                  <a:srgbClr val="FF0000"/>
                </a:solidFill>
              </a:rPr>
              <a:t>电梯</a:t>
            </a:r>
            <a:r>
              <a:rPr lang="zh-CN" altLang="en-US" dirty="0">
                <a:solidFill>
                  <a:srgbClr val="FF0000"/>
                </a:solidFill>
              </a:rPr>
              <a:t>处于空闲状态</a:t>
            </a:r>
            <a:r>
              <a:rPr lang="en-US" altLang="zh-CN" dirty="0">
                <a:solidFill>
                  <a:srgbClr val="FF0000"/>
                </a:solidFill>
              </a:rPr>
              <a:t>, </a:t>
            </a:r>
            <a:r>
              <a:rPr lang="zh-CN" altLang="en-US" dirty="0">
                <a:solidFill>
                  <a:srgbClr val="FF0000"/>
                </a:solidFill>
              </a:rPr>
              <a:t>确定下一步的运动方向和所到楼层</a:t>
            </a:r>
            <a:r>
              <a:rPr lang="en-US" altLang="zh-CN" dirty="0">
                <a:solidFill>
                  <a:srgbClr val="FF0000"/>
                </a:solidFill>
              </a:rPr>
              <a:t>(</a:t>
            </a:r>
            <a:r>
              <a:rPr lang="zh-CN" altLang="en-US" dirty="0">
                <a:solidFill>
                  <a:srgbClr val="FF0000"/>
                </a:solidFill>
              </a:rPr>
              <a:t>目标楼层</a:t>
            </a:r>
            <a:r>
              <a:rPr lang="en-US" altLang="zh-CN" dirty="0">
                <a:solidFill>
                  <a:srgbClr val="FF0000"/>
                </a:solidFill>
              </a:rPr>
              <a:t>)</a:t>
            </a:r>
            <a:endParaRPr lang="zh-CN" altLang="en-US" dirty="0">
              <a:solidFill>
                <a:srgbClr val="FF0000"/>
              </a:solidFill>
            </a:endParaRPr>
          </a:p>
          <a:p>
            <a:r>
              <a:rPr lang="zh-CN" altLang="en-US" dirty="0">
                <a:solidFill>
                  <a:srgbClr val="FF0000"/>
                </a:solidFill>
              </a:rPr>
              <a:t> </a:t>
            </a:r>
            <a:r>
              <a:rPr lang="zh-CN" altLang="en-US" dirty="0" smtClean="0">
                <a:solidFill>
                  <a:srgbClr val="FF0000"/>
                </a:solidFill>
              </a:rPr>
              <a:t> 参数</a:t>
            </a:r>
            <a:r>
              <a:rPr lang="zh-CN" altLang="en-US" dirty="0">
                <a:solidFill>
                  <a:srgbClr val="FF0000"/>
                </a:solidFill>
              </a:rPr>
              <a:t>：</a:t>
            </a:r>
            <a:r>
              <a:rPr lang="en-US" altLang="zh-CN" dirty="0">
                <a:solidFill>
                  <a:srgbClr val="FF0000"/>
                </a:solidFill>
              </a:rPr>
              <a:t>up </a:t>
            </a:r>
            <a:r>
              <a:rPr lang="zh-CN" altLang="en-US" dirty="0">
                <a:solidFill>
                  <a:srgbClr val="FF0000"/>
                </a:solidFill>
              </a:rPr>
              <a:t>当返回值</a:t>
            </a:r>
            <a:r>
              <a:rPr lang="en-US" altLang="zh-CN" dirty="0">
                <a:solidFill>
                  <a:srgbClr val="FF0000"/>
                </a:solidFill>
              </a:rPr>
              <a:t>&gt;0</a:t>
            </a:r>
            <a:r>
              <a:rPr lang="zh-CN" altLang="en-US" dirty="0">
                <a:solidFill>
                  <a:srgbClr val="FF0000"/>
                </a:solidFill>
              </a:rPr>
              <a:t>时，下一步电梯的运动方向，</a:t>
            </a:r>
            <a:r>
              <a:rPr lang="en-US" altLang="zh-CN" dirty="0">
                <a:solidFill>
                  <a:srgbClr val="FF0000"/>
                </a:solidFill>
              </a:rPr>
              <a:t>true</a:t>
            </a:r>
            <a:r>
              <a:rPr lang="zh-CN" altLang="en-US" dirty="0">
                <a:solidFill>
                  <a:srgbClr val="FF0000"/>
                </a:solidFill>
              </a:rPr>
              <a:t>表示向上，</a:t>
            </a:r>
            <a:r>
              <a:rPr lang="en-US" altLang="zh-CN" dirty="0">
                <a:solidFill>
                  <a:srgbClr val="FF0000"/>
                </a:solidFill>
              </a:rPr>
              <a:t>false</a:t>
            </a:r>
            <a:r>
              <a:rPr lang="zh-CN" altLang="en-US" dirty="0">
                <a:solidFill>
                  <a:srgbClr val="FF0000"/>
                </a:solidFill>
              </a:rPr>
              <a:t>表示向下</a:t>
            </a:r>
          </a:p>
          <a:p>
            <a:r>
              <a:rPr lang="zh-CN" altLang="en-US" dirty="0">
                <a:solidFill>
                  <a:srgbClr val="FF0000"/>
                </a:solidFill>
              </a:rPr>
              <a:t> </a:t>
            </a:r>
            <a:r>
              <a:rPr lang="zh-CN" altLang="en-US" dirty="0">
                <a:solidFill>
                  <a:srgbClr val="FF0000"/>
                </a:solidFill>
              </a:rPr>
              <a:t> </a:t>
            </a:r>
            <a:r>
              <a:rPr lang="zh-CN" altLang="en-US" dirty="0" smtClean="0">
                <a:solidFill>
                  <a:srgbClr val="FF0000"/>
                </a:solidFill>
              </a:rPr>
              <a:t>返回</a:t>
            </a:r>
            <a:r>
              <a:rPr lang="zh-CN" altLang="en-US" dirty="0">
                <a:solidFill>
                  <a:srgbClr val="FF0000"/>
                </a:solidFill>
              </a:rPr>
              <a:t>目标楼层，否则返回</a:t>
            </a:r>
            <a:r>
              <a:rPr lang="en-US" altLang="zh-CN" dirty="0">
                <a:solidFill>
                  <a:srgbClr val="FF0000"/>
                </a:solidFill>
              </a:rPr>
              <a:t>-1</a:t>
            </a:r>
            <a:endParaRPr lang="zh-CN" altLang="en-US" dirty="0">
              <a:solidFill>
                <a:srgbClr val="FF0000"/>
              </a:solidFill>
            </a:endParaRPr>
          </a:p>
          <a:p>
            <a:r>
              <a:rPr lang="en-US" altLang="zh-CN" dirty="0" smtClean="0">
                <a:solidFill>
                  <a:srgbClr val="FF0000"/>
                </a:solidFill>
              </a:rPr>
              <a:t>**/</a:t>
            </a:r>
            <a:endParaRPr lang="en-US" altLang="zh-CN" dirty="0" smtClean="0">
              <a:solidFill>
                <a:srgbClr val="FF0000"/>
              </a:solidFill>
            </a:endParaRPr>
          </a:p>
          <a:p>
            <a:pPr>
              <a:lnSpc>
                <a:spcPct val="150000"/>
              </a:lnSpc>
            </a:pPr>
            <a:r>
              <a:rPr lang="en-US" altLang="zh-CN" dirty="0" err="1"/>
              <a:t>int</a:t>
            </a:r>
            <a:r>
              <a:rPr lang="en-US" altLang="zh-CN" dirty="0"/>
              <a:t> </a:t>
            </a:r>
            <a:r>
              <a:rPr lang="en-US" altLang="zh-CN" dirty="0" err="1"/>
              <a:t>IdleWhatFloorToGoTo</a:t>
            </a:r>
            <a:r>
              <a:rPr lang="en-US" altLang="zh-CN" dirty="0"/>
              <a:t>(</a:t>
            </a:r>
            <a:r>
              <a:rPr lang="en-US" altLang="zh-CN" dirty="0" err="1"/>
              <a:t>bool</a:t>
            </a:r>
            <a:r>
              <a:rPr lang="en-US" altLang="zh-CN" dirty="0"/>
              <a:t> *up</a:t>
            </a:r>
            <a:r>
              <a:rPr lang="en-US" altLang="zh-CN" dirty="0" smtClean="0"/>
              <a:t>);</a:t>
            </a:r>
          </a:p>
          <a:p>
            <a:pPr>
              <a:lnSpc>
                <a:spcPct val="150000"/>
              </a:lnSpc>
            </a:pPr>
            <a:r>
              <a:rPr lang="zh-CN" altLang="en-US" dirty="0" smtClean="0"/>
              <a:t>调用举例：</a:t>
            </a:r>
            <a:endParaRPr lang="en-US" altLang="zh-CN" dirty="0"/>
          </a:p>
          <a:p>
            <a:pPr>
              <a:lnSpc>
                <a:spcPct val="150000"/>
              </a:lnSpc>
            </a:pPr>
            <a:r>
              <a:rPr lang="en-US" altLang="zh-CN" dirty="0" err="1">
                <a:solidFill>
                  <a:srgbClr val="C00000"/>
                </a:solidFill>
              </a:rPr>
              <a:t>int</a:t>
            </a:r>
            <a:r>
              <a:rPr lang="en-US" altLang="zh-CN" dirty="0">
                <a:solidFill>
                  <a:srgbClr val="C00000"/>
                </a:solidFill>
              </a:rPr>
              <a:t> floor; </a:t>
            </a:r>
            <a:r>
              <a:rPr lang="en-US" altLang="zh-CN" dirty="0" err="1">
                <a:solidFill>
                  <a:srgbClr val="C00000"/>
                </a:solidFill>
              </a:rPr>
              <a:t>bool</a:t>
            </a:r>
            <a:r>
              <a:rPr lang="en-US" altLang="zh-CN" dirty="0">
                <a:solidFill>
                  <a:srgbClr val="C00000"/>
                </a:solidFill>
              </a:rPr>
              <a:t> up;</a:t>
            </a:r>
          </a:p>
          <a:p>
            <a:pPr>
              <a:lnSpc>
                <a:spcPct val="150000"/>
              </a:lnSpc>
            </a:pPr>
            <a:r>
              <a:rPr lang="en-US" altLang="zh-CN" dirty="0" smtClean="0">
                <a:solidFill>
                  <a:srgbClr val="C00000"/>
                </a:solidFill>
              </a:rPr>
              <a:t>floor </a:t>
            </a:r>
            <a:r>
              <a:rPr lang="en-US" altLang="zh-CN" dirty="0">
                <a:solidFill>
                  <a:srgbClr val="C00000"/>
                </a:solidFill>
              </a:rPr>
              <a:t>= </a:t>
            </a:r>
            <a:r>
              <a:rPr lang="en-US" altLang="zh-CN" dirty="0" err="1">
                <a:solidFill>
                  <a:srgbClr val="C00000"/>
                </a:solidFill>
              </a:rPr>
              <a:t>IdleWhatFloorToGoTo</a:t>
            </a:r>
            <a:r>
              <a:rPr lang="en-US" altLang="zh-CN" dirty="0">
                <a:solidFill>
                  <a:srgbClr val="C00000"/>
                </a:solidFill>
              </a:rPr>
              <a:t>(&amp;up</a:t>
            </a:r>
            <a:r>
              <a:rPr lang="en-US" altLang="zh-CN" dirty="0" smtClean="0">
                <a:solidFill>
                  <a:srgbClr val="C00000"/>
                </a:solidFill>
              </a:rPr>
              <a:t>);</a:t>
            </a:r>
          </a:p>
          <a:p>
            <a:pPr>
              <a:lnSpc>
                <a:spcPct val="150000"/>
              </a:lnSpc>
            </a:pPr>
            <a:r>
              <a:rPr lang="zh-CN" altLang="en-US" dirty="0" smtClean="0"/>
              <a:t>根据电梯门内楼层按钮和门外各个呼叫按钮确定电梯的下一步的运动方向。</a:t>
            </a:r>
            <a:endParaRPr lang="en-US" altLang="zh-CN"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291" y="980728"/>
            <a:ext cx="3950185" cy="519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287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en-US" altLang="zh-CN" sz="2800" dirty="0" err="1" smtClean="0"/>
              <a:t>GoingUpToFloor</a:t>
            </a:r>
            <a:r>
              <a:rPr lang="en-US" altLang="zh-CN" sz="2800" dirty="0" smtClean="0"/>
              <a:t>()</a:t>
            </a:r>
            <a:r>
              <a:rPr lang="zh-CN" altLang="en-US" sz="2800" dirty="0" smtClean="0"/>
              <a:t>函数说明</a:t>
            </a:r>
            <a:endParaRPr lang="zh-CN" altLang="en-US" sz="2800" dirty="0"/>
          </a:p>
        </p:txBody>
      </p:sp>
      <p:sp>
        <p:nvSpPr>
          <p:cNvPr id="6" name="TextBox 5"/>
          <p:cNvSpPr txBox="1"/>
          <p:nvPr/>
        </p:nvSpPr>
        <p:spPr>
          <a:xfrm>
            <a:off x="186299" y="1268760"/>
            <a:ext cx="8280920" cy="3554819"/>
          </a:xfrm>
          <a:prstGeom prst="rect">
            <a:avLst/>
          </a:prstGeom>
          <a:noFill/>
          <a:ln>
            <a:solidFill>
              <a:schemeClr val="tx2"/>
            </a:solidFill>
          </a:ln>
        </p:spPr>
        <p:txBody>
          <a:bodyPr wrap="square" rtlCol="0">
            <a:spAutoFit/>
          </a:bodyPr>
          <a:lstStyle/>
          <a:p>
            <a:r>
              <a:rPr lang="en-US" altLang="zh-CN" dirty="0" smtClean="0"/>
              <a:t>/************************************************************************</a:t>
            </a:r>
            <a:endParaRPr lang="zh-CN" altLang="en-US" dirty="0"/>
          </a:p>
          <a:p>
            <a:r>
              <a:rPr lang="zh-CN" altLang="en-US" dirty="0"/>
              <a:t> </a:t>
            </a:r>
            <a:r>
              <a:rPr lang="zh-CN" altLang="en-US" dirty="0"/>
              <a:t> </a:t>
            </a:r>
            <a:r>
              <a:rPr lang="zh-CN" altLang="en-US" dirty="0" smtClean="0"/>
              <a:t>动态</a:t>
            </a:r>
            <a:r>
              <a:rPr lang="zh-CN" altLang="en-US" dirty="0"/>
              <a:t>监测</a:t>
            </a:r>
            <a:r>
              <a:rPr lang="en-US" altLang="zh-CN" dirty="0"/>
              <a:t>, </a:t>
            </a:r>
            <a:r>
              <a:rPr lang="zh-CN" altLang="en-US" dirty="0"/>
              <a:t>电梯正在上升时，检测将要到达停止的最近楼层</a:t>
            </a:r>
            <a:r>
              <a:rPr lang="en-US" altLang="zh-CN" dirty="0"/>
              <a:t>(</a:t>
            </a:r>
            <a:r>
              <a:rPr lang="zh-CN" altLang="en-US" dirty="0"/>
              <a:t>目标楼层</a:t>
            </a:r>
            <a:r>
              <a:rPr lang="en-US" altLang="zh-CN" dirty="0"/>
              <a:t>)</a:t>
            </a:r>
            <a:endParaRPr lang="zh-CN" altLang="en-US" dirty="0"/>
          </a:p>
          <a:p>
            <a:r>
              <a:rPr lang="zh-CN" altLang="en-US" dirty="0"/>
              <a:t> </a:t>
            </a:r>
            <a:r>
              <a:rPr lang="zh-CN" altLang="en-US" dirty="0" smtClean="0"/>
              <a:t> </a:t>
            </a:r>
            <a:r>
              <a:rPr lang="zh-CN" altLang="en-US" dirty="0"/>
              <a:t>电梯正在上行</a:t>
            </a:r>
            <a:r>
              <a:rPr lang="en-US" altLang="zh-CN" dirty="0"/>
              <a:t>,</a:t>
            </a:r>
            <a:r>
              <a:rPr lang="zh-CN" altLang="en-US" dirty="0"/>
              <a:t>在当前楼层和上一层之间的一半高度以下，检查是否上一楼层是要到的楼层</a:t>
            </a:r>
          </a:p>
          <a:p>
            <a:r>
              <a:rPr lang="zh-CN" altLang="en-US" dirty="0"/>
              <a:t> </a:t>
            </a:r>
            <a:r>
              <a:rPr lang="zh-CN" altLang="en-US" dirty="0" smtClean="0"/>
              <a:t> </a:t>
            </a:r>
            <a:r>
              <a:rPr lang="zh-CN" altLang="en-US" dirty="0"/>
              <a:t>如果过了一半，就不检查啦，返回原来存储的值。因为过了一半，就没有时间让直流电机停止啦。</a:t>
            </a:r>
          </a:p>
          <a:p>
            <a:r>
              <a:rPr lang="zh-CN" altLang="en-US" dirty="0"/>
              <a:t> </a:t>
            </a:r>
            <a:r>
              <a:rPr lang="zh-CN" altLang="en-US" dirty="0"/>
              <a:t> </a:t>
            </a:r>
            <a:r>
              <a:rPr lang="zh-CN" altLang="en-US" dirty="0" smtClean="0"/>
              <a:t> 这里</a:t>
            </a:r>
            <a:r>
              <a:rPr lang="zh-CN" altLang="en-US" dirty="0"/>
              <a:t>的当前楼层指，刚刚上行经过的楼层，即</a:t>
            </a:r>
            <a:r>
              <a:rPr lang="en-US" altLang="zh-CN" dirty="0"/>
              <a:t>(</a:t>
            </a:r>
            <a:r>
              <a:rPr lang="en-US" altLang="zh-CN" dirty="0" err="1"/>
              <a:t>int</a:t>
            </a:r>
            <a:r>
              <a:rPr lang="en-US" altLang="zh-CN" dirty="0"/>
              <a:t>)</a:t>
            </a:r>
            <a:r>
              <a:rPr lang="en-US" altLang="zh-CN" dirty="0" err="1"/>
              <a:t>GetFloor</a:t>
            </a:r>
            <a:r>
              <a:rPr lang="en-US" altLang="zh-CN" dirty="0"/>
              <a:t>()</a:t>
            </a:r>
            <a:r>
              <a:rPr lang="zh-CN" altLang="en-US" dirty="0"/>
              <a:t>返回的楼层</a:t>
            </a:r>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------- 3Floor</a:t>
            </a:r>
          </a:p>
          <a:p>
            <a:r>
              <a:rPr lang="en-US" altLang="zh-CN" dirty="0">
                <a:solidFill>
                  <a:srgbClr val="C00000"/>
                </a:solidFill>
              </a:rPr>
              <a:t> </a:t>
            </a:r>
            <a:r>
              <a:rPr lang="en-US" altLang="zh-CN" dirty="0" smtClean="0">
                <a:solidFill>
                  <a:srgbClr val="C00000"/>
                </a:solidFill>
              </a:rPr>
              <a:t>     --- </a:t>
            </a:r>
            <a:r>
              <a:rPr lang="en-US" altLang="zh-CN" dirty="0" err="1">
                <a:solidFill>
                  <a:srgbClr val="C00000"/>
                </a:solidFill>
              </a:rPr>
              <a:t>GetFloor</a:t>
            </a:r>
            <a:r>
              <a:rPr lang="en-US" altLang="zh-CN" dirty="0" smtClean="0">
                <a:solidFill>
                  <a:srgbClr val="C00000"/>
                </a:solidFill>
              </a:rPr>
              <a:t>()</a:t>
            </a:r>
            <a:r>
              <a:rPr lang="zh-CN" altLang="en-US" dirty="0" smtClean="0">
                <a:solidFill>
                  <a:srgbClr val="C00000"/>
                </a:solidFill>
              </a:rPr>
              <a:t>，</a:t>
            </a:r>
            <a:r>
              <a:rPr lang="en-US" altLang="zh-CN" smtClean="0">
                <a:solidFill>
                  <a:srgbClr val="C00000"/>
                </a:solidFill>
              </a:rPr>
              <a:t>2.5</a:t>
            </a:r>
            <a:endParaRPr lang="en-US" altLang="zh-CN" dirty="0">
              <a:solidFill>
                <a:srgbClr val="C00000"/>
              </a:solidFill>
            </a:endParaRPr>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------- 2Floor, (</a:t>
            </a:r>
            <a:r>
              <a:rPr lang="en-US" altLang="zh-CN" dirty="0" err="1">
                <a:solidFill>
                  <a:srgbClr val="C00000"/>
                </a:solidFill>
              </a:rPr>
              <a:t>int</a:t>
            </a:r>
            <a:r>
              <a:rPr lang="en-US" altLang="zh-CN" dirty="0">
                <a:solidFill>
                  <a:srgbClr val="C00000"/>
                </a:solidFill>
              </a:rPr>
              <a:t>)</a:t>
            </a:r>
            <a:r>
              <a:rPr lang="en-US" altLang="zh-CN" dirty="0" err="1">
                <a:solidFill>
                  <a:srgbClr val="C00000"/>
                </a:solidFill>
              </a:rPr>
              <a:t>GetFloor</a:t>
            </a:r>
            <a:r>
              <a:rPr lang="en-US" altLang="zh-CN" dirty="0">
                <a:solidFill>
                  <a:srgbClr val="C00000"/>
                </a:solidFill>
              </a:rPr>
              <a:t>()  </a:t>
            </a:r>
            <a:r>
              <a:rPr lang="zh-CN" altLang="en-US" dirty="0">
                <a:solidFill>
                  <a:srgbClr val="C00000"/>
                </a:solidFill>
              </a:rPr>
              <a:t>当前层</a:t>
            </a:r>
          </a:p>
          <a:p>
            <a:r>
              <a:rPr lang="zh-CN" altLang="en-US" dirty="0"/>
              <a:t>***********************************************************************</a:t>
            </a:r>
            <a:r>
              <a:rPr lang="en-US" altLang="zh-CN" dirty="0"/>
              <a:t>/</a:t>
            </a:r>
            <a:endParaRPr lang="en-US" altLang="zh-CN" dirty="0" smtClean="0">
              <a:solidFill>
                <a:srgbClr val="C00000"/>
              </a:solidFill>
            </a:endParaRPr>
          </a:p>
          <a:p>
            <a:pPr>
              <a:lnSpc>
                <a:spcPct val="150000"/>
              </a:lnSpc>
            </a:pP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GoingUpToFloor</a:t>
            </a:r>
            <a:r>
              <a:rPr lang="en-US" altLang="zh-CN"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val="5301498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260648"/>
            <a:ext cx="8612188" cy="998538"/>
          </a:xfrm>
        </p:spPr>
        <p:txBody>
          <a:bodyPr/>
          <a:lstStyle/>
          <a:p>
            <a:r>
              <a:rPr lang="en-US" altLang="zh-CN" sz="2800" dirty="0" err="1" smtClean="0"/>
              <a:t>GoingDownToFloor</a:t>
            </a:r>
            <a:r>
              <a:rPr lang="en-US" altLang="zh-CN" sz="2800" dirty="0"/>
              <a:t>()</a:t>
            </a:r>
            <a:r>
              <a:rPr lang="zh-CN" altLang="en-US" sz="2800" dirty="0" smtClean="0"/>
              <a:t>函数说明</a:t>
            </a:r>
            <a:endParaRPr lang="zh-CN" altLang="en-US" sz="2800" dirty="0"/>
          </a:p>
        </p:txBody>
      </p:sp>
      <p:sp>
        <p:nvSpPr>
          <p:cNvPr id="6" name="TextBox 5"/>
          <p:cNvSpPr txBox="1"/>
          <p:nvPr/>
        </p:nvSpPr>
        <p:spPr>
          <a:xfrm>
            <a:off x="186299" y="1268760"/>
            <a:ext cx="8280920" cy="3831818"/>
          </a:xfrm>
          <a:prstGeom prst="rect">
            <a:avLst/>
          </a:prstGeom>
          <a:noFill/>
          <a:ln>
            <a:solidFill>
              <a:schemeClr val="tx2"/>
            </a:solidFill>
          </a:ln>
        </p:spPr>
        <p:txBody>
          <a:bodyPr wrap="square" rtlCol="0">
            <a:spAutoFit/>
          </a:bodyPr>
          <a:lstStyle/>
          <a:p>
            <a:r>
              <a:rPr lang="en-US" altLang="zh-CN" dirty="0"/>
              <a:t>/************************************************************************</a:t>
            </a:r>
            <a:endParaRPr lang="zh-CN" altLang="en-US" dirty="0"/>
          </a:p>
          <a:p>
            <a:r>
              <a:rPr lang="zh-CN" altLang="en-US" dirty="0"/>
              <a:t> </a:t>
            </a:r>
            <a:r>
              <a:rPr lang="zh-CN" altLang="en-US" dirty="0" smtClean="0"/>
              <a:t>  </a:t>
            </a:r>
            <a:r>
              <a:rPr lang="zh-CN" altLang="en-US" dirty="0"/>
              <a:t>动态监测</a:t>
            </a:r>
            <a:r>
              <a:rPr lang="en-US" altLang="zh-CN" dirty="0"/>
              <a:t>, </a:t>
            </a:r>
            <a:r>
              <a:rPr lang="zh-CN" altLang="en-US" dirty="0"/>
              <a:t>电梯正在下降时，检测将要到达停止的最近楼层</a:t>
            </a:r>
            <a:r>
              <a:rPr lang="en-US" altLang="zh-CN" dirty="0"/>
              <a:t>(</a:t>
            </a:r>
            <a:r>
              <a:rPr lang="zh-CN" altLang="en-US" dirty="0"/>
              <a:t>目标楼层</a:t>
            </a:r>
            <a:r>
              <a:rPr lang="en-US" altLang="zh-CN" dirty="0"/>
              <a:t>)</a:t>
            </a:r>
            <a:endParaRPr lang="zh-CN" altLang="en-US" dirty="0"/>
          </a:p>
          <a:p>
            <a:r>
              <a:rPr lang="en-US" altLang="zh-CN" dirty="0"/>
              <a:t> </a:t>
            </a:r>
            <a:r>
              <a:rPr lang="en-US" altLang="zh-CN" dirty="0" smtClean="0"/>
              <a:t>  </a:t>
            </a:r>
            <a:r>
              <a:rPr lang="en-US" altLang="zh-CN" dirty="0" err="1"/>
              <a:t>AutoTimerDuration</a:t>
            </a:r>
            <a:r>
              <a:rPr lang="en-US" altLang="zh-CN" dirty="0"/>
              <a:t>(10s)</a:t>
            </a:r>
            <a:r>
              <a:rPr lang="zh-CN" altLang="en-US" dirty="0"/>
              <a:t>后无动作，自动下降到一楼，此时返回</a:t>
            </a:r>
            <a:r>
              <a:rPr lang="en-US" altLang="zh-CN" dirty="0"/>
              <a:t>1.</a:t>
            </a:r>
            <a:endParaRPr lang="zh-CN" altLang="en-US" dirty="0"/>
          </a:p>
          <a:p>
            <a:r>
              <a:rPr lang="zh-CN" altLang="en-US" dirty="0"/>
              <a:t> </a:t>
            </a:r>
            <a:r>
              <a:rPr lang="zh-CN" altLang="en-US" dirty="0" smtClean="0"/>
              <a:t> </a:t>
            </a:r>
            <a:r>
              <a:rPr lang="zh-CN" altLang="en-US" dirty="0"/>
              <a:t>电梯正在下行</a:t>
            </a:r>
            <a:r>
              <a:rPr lang="en-US" altLang="zh-CN" dirty="0"/>
              <a:t>,</a:t>
            </a:r>
            <a:r>
              <a:rPr lang="zh-CN" altLang="en-US" dirty="0"/>
              <a:t>在当前楼层和下一层之间的一半高度以上，检查是否下一楼层是要到的楼层</a:t>
            </a:r>
          </a:p>
          <a:p>
            <a:r>
              <a:rPr lang="zh-CN" altLang="en-US" dirty="0"/>
              <a:t> </a:t>
            </a:r>
            <a:r>
              <a:rPr lang="zh-CN" altLang="en-US" dirty="0" smtClean="0"/>
              <a:t> </a:t>
            </a:r>
            <a:r>
              <a:rPr lang="zh-CN" altLang="en-US" dirty="0"/>
              <a:t>如果过了一半，就不检查啦，返回原来存储的值。因为过了一半，就没有时间让直流电机停止啦。</a:t>
            </a:r>
          </a:p>
          <a:p>
            <a:r>
              <a:rPr lang="zh-CN" altLang="en-US" dirty="0"/>
              <a:t> </a:t>
            </a:r>
            <a:r>
              <a:rPr lang="zh-CN" altLang="en-US" dirty="0" smtClean="0"/>
              <a:t> </a:t>
            </a:r>
            <a:r>
              <a:rPr lang="zh-CN" altLang="en-US" dirty="0"/>
              <a:t>这里的当前楼层指，刚刚下行经过的楼层，即</a:t>
            </a:r>
            <a:r>
              <a:rPr lang="en-US" altLang="zh-CN" dirty="0"/>
              <a:t>(</a:t>
            </a:r>
            <a:r>
              <a:rPr lang="en-US" altLang="zh-CN" dirty="0" err="1"/>
              <a:t>int</a:t>
            </a:r>
            <a:r>
              <a:rPr lang="en-US" altLang="zh-CN" dirty="0"/>
              <a:t>)</a:t>
            </a:r>
            <a:r>
              <a:rPr lang="en-US" altLang="zh-CN" dirty="0" err="1"/>
              <a:t>GetFloor</a:t>
            </a:r>
            <a:r>
              <a:rPr lang="en-US" altLang="zh-CN" dirty="0"/>
              <a:t>()</a:t>
            </a:r>
            <a:r>
              <a:rPr lang="zh-CN" altLang="en-US" dirty="0"/>
              <a:t>返回的楼层 </a:t>
            </a:r>
            <a:r>
              <a:rPr lang="en-US" altLang="zh-CN" dirty="0"/>
              <a:t>+ 1</a:t>
            </a:r>
            <a:endParaRPr lang="zh-CN" altLang="en-US" dirty="0"/>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------- 3Floor </a:t>
            </a:r>
            <a:r>
              <a:rPr lang="zh-CN" altLang="en-US" dirty="0">
                <a:solidFill>
                  <a:srgbClr val="C00000"/>
                </a:solidFill>
              </a:rPr>
              <a:t>当前层</a:t>
            </a:r>
          </a:p>
          <a:p>
            <a:r>
              <a:rPr lang="en-US" altLang="zh-CN" dirty="0">
                <a:solidFill>
                  <a:srgbClr val="C00000"/>
                </a:solidFill>
              </a:rPr>
              <a:t> </a:t>
            </a:r>
            <a:r>
              <a:rPr lang="en-US" altLang="zh-CN" dirty="0" smtClean="0">
                <a:solidFill>
                  <a:srgbClr val="C00000"/>
                </a:solidFill>
              </a:rPr>
              <a:t>     --- </a:t>
            </a:r>
            <a:r>
              <a:rPr lang="en-US" altLang="zh-CN" dirty="0" err="1">
                <a:solidFill>
                  <a:srgbClr val="C00000"/>
                </a:solidFill>
              </a:rPr>
              <a:t>GetFloor</a:t>
            </a:r>
            <a:r>
              <a:rPr lang="en-US" altLang="zh-CN" dirty="0" smtClean="0">
                <a:solidFill>
                  <a:srgbClr val="C00000"/>
                </a:solidFill>
              </a:rPr>
              <a:t>()</a:t>
            </a:r>
            <a:r>
              <a:rPr lang="zh-CN" altLang="en-US" dirty="0" smtClean="0">
                <a:solidFill>
                  <a:srgbClr val="C00000"/>
                </a:solidFill>
              </a:rPr>
              <a:t>，</a:t>
            </a:r>
            <a:r>
              <a:rPr lang="en-US" altLang="zh-CN" dirty="0" smtClean="0">
                <a:solidFill>
                  <a:srgbClr val="C00000"/>
                </a:solidFill>
              </a:rPr>
              <a:t>2.5</a:t>
            </a:r>
            <a:endParaRPr lang="en-US" altLang="zh-CN" dirty="0">
              <a:solidFill>
                <a:srgbClr val="C00000"/>
              </a:solidFill>
            </a:endParaRPr>
          </a:p>
          <a:p>
            <a:r>
              <a:rPr lang="en-US" altLang="zh-CN" dirty="0">
                <a:solidFill>
                  <a:srgbClr val="C00000"/>
                </a:solidFill>
              </a:rPr>
              <a:t> </a:t>
            </a:r>
            <a:r>
              <a:rPr lang="en-US" altLang="zh-CN" dirty="0" smtClean="0">
                <a:solidFill>
                  <a:srgbClr val="C00000"/>
                </a:solidFill>
              </a:rPr>
              <a:t> </a:t>
            </a:r>
            <a:r>
              <a:rPr lang="en-US" altLang="zh-CN" dirty="0">
                <a:solidFill>
                  <a:srgbClr val="C00000"/>
                </a:solidFill>
              </a:rPr>
              <a:t>------- 2Floor, (</a:t>
            </a:r>
            <a:r>
              <a:rPr lang="en-US" altLang="zh-CN" dirty="0" err="1">
                <a:solidFill>
                  <a:srgbClr val="C00000"/>
                </a:solidFill>
              </a:rPr>
              <a:t>int</a:t>
            </a:r>
            <a:r>
              <a:rPr lang="en-US" altLang="zh-CN" dirty="0">
                <a:solidFill>
                  <a:srgbClr val="C00000"/>
                </a:solidFill>
              </a:rPr>
              <a:t>)</a:t>
            </a:r>
            <a:r>
              <a:rPr lang="en-US" altLang="zh-CN" dirty="0" err="1">
                <a:solidFill>
                  <a:srgbClr val="C00000"/>
                </a:solidFill>
              </a:rPr>
              <a:t>GetFloor</a:t>
            </a:r>
            <a:r>
              <a:rPr lang="en-US" altLang="zh-CN" dirty="0">
                <a:solidFill>
                  <a:srgbClr val="C00000"/>
                </a:solidFill>
              </a:rPr>
              <a:t>()</a:t>
            </a:r>
          </a:p>
          <a:p>
            <a:r>
              <a:rPr lang="zh-CN" altLang="en-US" dirty="0"/>
              <a:t> </a:t>
            </a:r>
            <a:r>
              <a:rPr lang="zh-CN" altLang="en-US" dirty="0" smtClean="0"/>
              <a:t>***********************************************************************</a:t>
            </a:r>
            <a:r>
              <a:rPr lang="en-US" altLang="zh-CN" dirty="0" smtClean="0"/>
              <a:t>/</a:t>
            </a:r>
            <a:endParaRPr lang="en-US" altLang="zh-CN" dirty="0" smtClean="0">
              <a:solidFill>
                <a:srgbClr val="C00000"/>
              </a:solidFill>
            </a:endParaRPr>
          </a:p>
          <a:p>
            <a:pPr>
              <a:lnSpc>
                <a:spcPct val="150000"/>
              </a:lnSpc>
            </a:pPr>
            <a:r>
              <a:rPr lang="en-US" altLang="zh-CN" dirty="0" err="1" smtClean="0">
                <a:solidFill>
                  <a:srgbClr val="FF0000"/>
                </a:solidFill>
              </a:rPr>
              <a:t>int</a:t>
            </a:r>
            <a:r>
              <a:rPr lang="en-US" altLang="zh-CN" dirty="0" smtClean="0">
                <a:solidFill>
                  <a:srgbClr val="FF0000"/>
                </a:solidFill>
              </a:rPr>
              <a:t> </a:t>
            </a:r>
            <a:r>
              <a:rPr lang="en-US" altLang="zh-CN" dirty="0" err="1" smtClean="0">
                <a:solidFill>
                  <a:srgbClr val="FF0000"/>
                </a:solidFill>
              </a:rPr>
              <a:t>GoingDownToFloor</a:t>
            </a:r>
            <a:r>
              <a:rPr lang="en-US" altLang="zh-CN" dirty="0" smtClean="0">
                <a:solidFill>
                  <a:srgbClr val="FF0000"/>
                </a:solidFill>
              </a:rPr>
              <a:t>();</a:t>
            </a:r>
            <a:endParaRPr lang="en-US" altLang="zh-CN" dirty="0">
              <a:solidFill>
                <a:srgbClr val="FF0000"/>
              </a:solidFill>
            </a:endParaRPr>
          </a:p>
        </p:txBody>
      </p:sp>
    </p:spTree>
    <p:extLst>
      <p:ext uri="{BB962C8B-B14F-4D97-AF65-F5344CB8AC3E}">
        <p14:creationId xmlns:p14="http://schemas.microsoft.com/office/powerpoint/2010/main" val="503168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smtClean="0">
                <a:solidFill>
                  <a:schemeClr val="tx1"/>
                </a:solidFill>
                <a:latin typeface="Times New Roman" pitchFamily="18" charset="0"/>
              </a:rPr>
              <a:t>状态（</a:t>
            </a:r>
            <a:r>
              <a:rPr lang="en-US" altLang="zh-CN" sz="2400" kern="0" dirty="0" smtClean="0">
                <a:solidFill>
                  <a:schemeClr val="tx1"/>
                </a:solidFill>
                <a:latin typeface="Times New Roman" pitchFamily="18" charset="0"/>
              </a:rPr>
              <a:t>State</a:t>
            </a:r>
            <a:r>
              <a:rPr lang="zh-CN" altLang="en-US" sz="2400" kern="0" dirty="0" smtClean="0">
                <a:solidFill>
                  <a:schemeClr val="tx1"/>
                </a:solidFill>
                <a:latin typeface="Times New Roman" pitchFamily="18" charset="0"/>
              </a:rPr>
              <a:t>）</a:t>
            </a:r>
            <a:r>
              <a:rPr lang="zh-CN" altLang="en-US" sz="2400" kern="0" dirty="0" smtClean="0">
                <a:latin typeface="Times New Roman" pitchFamily="18" charset="0"/>
              </a:rPr>
              <a:t>　指的是对象在其生命周期中的一种状况，处于某个特定状态中的对象必然会满足某些条件、执行某些动作或者是等待某些事件。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512114"/>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204864"/>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标注 8"/>
          <p:cNvSpPr/>
          <p:nvPr/>
        </p:nvSpPr>
        <p:spPr>
          <a:xfrm>
            <a:off x="7092280" y="2204864"/>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1" name="矩形标注 10"/>
          <p:cNvSpPr/>
          <p:nvPr/>
        </p:nvSpPr>
        <p:spPr>
          <a:xfrm>
            <a:off x="7524328" y="2924944"/>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Tree>
    <p:extLst>
      <p:ext uri="{BB962C8B-B14F-4D97-AF65-F5344CB8AC3E}">
        <p14:creationId xmlns:p14="http://schemas.microsoft.com/office/powerpoint/2010/main" val="22694275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smtClean="0">
                <a:solidFill>
                  <a:schemeClr val="tx1"/>
                </a:solidFill>
                <a:latin typeface="Times New Roman" pitchFamily="18" charset="0"/>
              </a:rPr>
              <a:t>状态（</a:t>
            </a:r>
            <a:r>
              <a:rPr lang="en-US" altLang="zh-CN" sz="2400" kern="0" dirty="0" smtClean="0">
                <a:solidFill>
                  <a:schemeClr val="tx1"/>
                </a:solidFill>
                <a:latin typeface="Times New Roman" pitchFamily="18" charset="0"/>
              </a:rPr>
              <a:t>State</a:t>
            </a:r>
            <a:r>
              <a:rPr lang="zh-CN" altLang="en-US" sz="2400" kern="0" dirty="0" smtClean="0">
                <a:solidFill>
                  <a:schemeClr val="tx1"/>
                </a:solidFill>
                <a:latin typeface="Times New Roman" pitchFamily="18" charset="0"/>
              </a:rPr>
              <a:t>）</a:t>
            </a:r>
            <a:r>
              <a:rPr lang="zh-CN" altLang="en-US" sz="2400" kern="0" dirty="0" smtClean="0">
                <a:latin typeface="Times New Roman" pitchFamily="18" charset="0"/>
              </a:rPr>
              <a:t>　指的是对象在其生命周期中的一种状况，处于某个特定状态中的对象必然会满足某些条件、执行某些动作或者是等待某些事件。 </a:t>
            </a:r>
          </a:p>
        </p:txBody>
      </p:sp>
      <p:sp>
        <p:nvSpPr>
          <p:cNvPr id="3" name="TextBox 2"/>
          <p:cNvSpPr txBox="1"/>
          <p:nvPr/>
        </p:nvSpPr>
        <p:spPr>
          <a:xfrm>
            <a:off x="310762" y="2478723"/>
            <a:ext cx="3901198" cy="1754326"/>
          </a:xfrm>
          <a:prstGeom prst="rect">
            <a:avLst/>
          </a:prstGeom>
          <a:noFill/>
          <a:ln>
            <a:solidFill>
              <a:schemeClr val="tx1"/>
            </a:solidFill>
          </a:ln>
        </p:spPr>
        <p:txBody>
          <a:bodyPr wrap="square" rtlCol="0">
            <a:spAutoFit/>
          </a:bodyPr>
          <a:lstStyle/>
          <a:p>
            <a:pPr>
              <a:lnSpc>
                <a:spcPct val="150000"/>
              </a:lnSpc>
            </a:pPr>
            <a:r>
              <a:rPr lang="zh-CN" altLang="en-US" dirty="0" smtClean="0"/>
              <a:t>状态名称，</a:t>
            </a:r>
            <a:r>
              <a:rPr lang="en-US" altLang="zh-CN" dirty="0"/>
              <a:t>Verbs with “</a:t>
            </a:r>
            <a:r>
              <a:rPr lang="en-US" altLang="zh-CN" dirty="0" err="1"/>
              <a:t>ing</a:t>
            </a:r>
            <a:r>
              <a:rPr lang="en-US" altLang="zh-CN" dirty="0" smtClean="0"/>
              <a:t>”</a:t>
            </a:r>
          </a:p>
          <a:p>
            <a:pPr>
              <a:lnSpc>
                <a:spcPct val="150000"/>
              </a:lnSpc>
            </a:pPr>
            <a:r>
              <a:rPr lang="en-US" altLang="zh-CN" dirty="0" smtClean="0"/>
              <a:t>Waiting </a:t>
            </a:r>
            <a:r>
              <a:rPr lang="en-US" altLang="zh-CN" dirty="0"/>
              <a:t>for a </a:t>
            </a:r>
            <a:r>
              <a:rPr lang="en-US" altLang="zh-CN" dirty="0" err="1"/>
              <a:t>Keypress</a:t>
            </a:r>
            <a:endParaRPr lang="en-US" altLang="zh-CN" dirty="0"/>
          </a:p>
          <a:p>
            <a:pPr>
              <a:lnSpc>
                <a:spcPct val="150000"/>
              </a:lnSpc>
            </a:pPr>
            <a:r>
              <a:rPr lang="en-US" altLang="zh-CN" dirty="0" smtClean="0"/>
              <a:t>Cellphone </a:t>
            </a:r>
            <a:r>
              <a:rPr lang="en-US" altLang="zh-CN" dirty="0"/>
              <a:t>is Dialing</a:t>
            </a:r>
          </a:p>
          <a:p>
            <a:pPr>
              <a:lnSpc>
                <a:spcPct val="150000"/>
              </a:lnSpc>
            </a:pPr>
            <a:r>
              <a:rPr lang="en-US" altLang="zh-CN" dirty="0" smtClean="0"/>
              <a:t>Door Opening</a:t>
            </a:r>
            <a:endParaRPr lang="zh-CN" altLang="en-US" dirty="0"/>
          </a:p>
        </p:txBody>
      </p:sp>
      <p:sp>
        <p:nvSpPr>
          <p:cNvPr id="7" name="TextBox 6"/>
          <p:cNvSpPr txBox="1"/>
          <p:nvPr/>
        </p:nvSpPr>
        <p:spPr>
          <a:xfrm>
            <a:off x="310762" y="4365104"/>
            <a:ext cx="3901198" cy="1615827"/>
          </a:xfrm>
          <a:prstGeom prst="rect">
            <a:avLst/>
          </a:prstGeom>
          <a:noFill/>
          <a:ln>
            <a:solidFill>
              <a:schemeClr val="tx1"/>
            </a:solidFill>
          </a:ln>
        </p:spPr>
        <p:txBody>
          <a:bodyPr wrap="square" rtlCol="0">
            <a:spAutoFit/>
          </a:bodyPr>
          <a:lstStyle/>
          <a:p>
            <a:r>
              <a:rPr lang="zh-CN" altLang="en-US" dirty="0" smtClean="0"/>
              <a:t>状态名称，</a:t>
            </a:r>
            <a:r>
              <a:rPr lang="en-US" altLang="zh-CN" dirty="0"/>
              <a:t>Statement of condition</a:t>
            </a:r>
            <a:endParaRPr lang="en-US" altLang="zh-CN" dirty="0" smtClean="0"/>
          </a:p>
          <a:p>
            <a:pPr>
              <a:lnSpc>
                <a:spcPct val="150000"/>
              </a:lnSpc>
            </a:pPr>
            <a:r>
              <a:rPr lang="en-US" altLang="zh-CN" dirty="0" smtClean="0"/>
              <a:t>Paper </a:t>
            </a:r>
            <a:r>
              <a:rPr lang="en-US" altLang="zh-CN" dirty="0"/>
              <a:t>Jammed</a:t>
            </a:r>
          </a:p>
          <a:p>
            <a:r>
              <a:rPr lang="en-US" altLang="zh-CN" dirty="0"/>
              <a:t>Battery is Below Limit</a:t>
            </a:r>
          </a:p>
          <a:p>
            <a:r>
              <a:rPr lang="en-US" altLang="zh-CN" dirty="0" smtClean="0"/>
              <a:t>Power </a:t>
            </a:r>
            <a:r>
              <a:rPr lang="en-US" altLang="zh-CN" dirty="0"/>
              <a:t>is On</a:t>
            </a:r>
          </a:p>
          <a:p>
            <a:r>
              <a:rPr lang="en-US" altLang="zh-CN" dirty="0"/>
              <a:t>Door </a:t>
            </a:r>
            <a:r>
              <a:rPr lang="en-US" altLang="zh-CN" dirty="0" smtClean="0"/>
              <a:t>is Closed</a:t>
            </a:r>
            <a:endParaRPr lang="en-US" altLang="zh-C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677" y="2204864"/>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标注 8"/>
          <p:cNvSpPr/>
          <p:nvPr/>
        </p:nvSpPr>
        <p:spPr>
          <a:xfrm>
            <a:off x="7092280" y="2204864"/>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0" name="矩形标注 9"/>
          <p:cNvSpPr/>
          <p:nvPr/>
        </p:nvSpPr>
        <p:spPr>
          <a:xfrm>
            <a:off x="7524328" y="2924944"/>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Tree>
    <p:extLst>
      <p:ext uri="{BB962C8B-B14F-4D97-AF65-F5344CB8AC3E}">
        <p14:creationId xmlns:p14="http://schemas.microsoft.com/office/powerpoint/2010/main" val="1490645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a:solidFill>
                  <a:schemeClr val="tx1"/>
                </a:solidFill>
                <a:latin typeface="Times New Roman" pitchFamily="18" charset="0"/>
              </a:rPr>
              <a:t>事件（</a:t>
            </a:r>
            <a:r>
              <a:rPr lang="en-US" altLang="zh-CN" sz="2400" kern="0" dirty="0">
                <a:solidFill>
                  <a:schemeClr val="tx1"/>
                </a:solidFill>
                <a:latin typeface="Times New Roman" pitchFamily="18" charset="0"/>
              </a:rPr>
              <a:t>Event</a:t>
            </a:r>
            <a:r>
              <a:rPr lang="zh-CN" altLang="en-US" sz="2400" kern="0" dirty="0">
                <a:solidFill>
                  <a:schemeClr val="tx1"/>
                </a:solidFill>
                <a:latin typeface="Times New Roman" pitchFamily="18" charset="0"/>
              </a:rPr>
              <a:t>）</a:t>
            </a:r>
            <a:r>
              <a:rPr lang="zh-CN" altLang="en-US" sz="2400" kern="0" dirty="0">
                <a:solidFill>
                  <a:schemeClr val="tx2"/>
                </a:solidFill>
                <a:latin typeface="Times New Roman" pitchFamily="18" charset="0"/>
              </a:rPr>
              <a:t>　</a:t>
            </a:r>
            <a:r>
              <a:rPr lang="zh-CN" altLang="en-US" sz="2400" kern="0" dirty="0">
                <a:latin typeface="Times New Roman" pitchFamily="18" charset="0"/>
              </a:rPr>
              <a:t>指的是在时间和空间上占有一定位置，并且对状态机来讲是有意义的那些事情。事件通常会引起状态的变迁，促使状态机从一种状态切换到另一种状态。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08920"/>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536676"/>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标注 10"/>
          <p:cNvSpPr/>
          <p:nvPr/>
        </p:nvSpPr>
        <p:spPr>
          <a:xfrm>
            <a:off x="7092280" y="2536676"/>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2" name="矩形标注 11"/>
          <p:cNvSpPr/>
          <p:nvPr/>
        </p:nvSpPr>
        <p:spPr>
          <a:xfrm>
            <a:off x="7524328" y="3256756"/>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
        <p:nvSpPr>
          <p:cNvPr id="13" name="矩形标注 12"/>
          <p:cNvSpPr/>
          <p:nvPr/>
        </p:nvSpPr>
        <p:spPr>
          <a:xfrm>
            <a:off x="7956376" y="3904828"/>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15" name="矩形标注 14"/>
          <p:cNvSpPr/>
          <p:nvPr/>
        </p:nvSpPr>
        <p:spPr>
          <a:xfrm>
            <a:off x="4067944" y="5445224"/>
            <a:ext cx="864096" cy="288032"/>
          </a:xfrm>
          <a:prstGeom prst="wedgeRectCallout">
            <a:avLst>
              <a:gd name="adj1" fmla="val 69734"/>
              <a:gd name="adj2" fmla="val 14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Tree>
    <p:extLst>
      <p:ext uri="{BB962C8B-B14F-4D97-AF65-F5344CB8AC3E}">
        <p14:creationId xmlns:p14="http://schemas.microsoft.com/office/powerpoint/2010/main" val="4285572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a:solidFill>
                  <a:schemeClr val="tx1"/>
                </a:solidFill>
                <a:latin typeface="Times New Roman" pitchFamily="18" charset="0"/>
              </a:rPr>
              <a:t>转换（</a:t>
            </a:r>
            <a:r>
              <a:rPr lang="en-US" altLang="zh-CN" sz="2400" kern="0" dirty="0">
                <a:solidFill>
                  <a:schemeClr val="tx1"/>
                </a:solidFill>
                <a:latin typeface="Times New Roman" pitchFamily="18" charset="0"/>
              </a:rPr>
              <a:t>Transition</a:t>
            </a:r>
            <a:r>
              <a:rPr lang="zh-CN" altLang="en-US" sz="2400" kern="0" dirty="0">
                <a:solidFill>
                  <a:schemeClr val="tx1"/>
                </a:solidFill>
                <a:latin typeface="Times New Roman" pitchFamily="18" charset="0"/>
              </a:rPr>
              <a:t>）</a:t>
            </a:r>
            <a:r>
              <a:rPr lang="zh-CN" altLang="en-US" sz="2400" kern="0" dirty="0">
                <a:latin typeface="Times New Roman" pitchFamily="18" charset="0"/>
              </a:rPr>
              <a:t>　指的是两个状态之间的一种关系，表明对象将在第一个状态中执行一定的动作，并将在某个事件发生同时某个特定条件满足时进入第二个状态。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08920"/>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536676"/>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标注 10"/>
          <p:cNvSpPr/>
          <p:nvPr/>
        </p:nvSpPr>
        <p:spPr>
          <a:xfrm>
            <a:off x="7092280" y="2536676"/>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2" name="矩形标注 11"/>
          <p:cNvSpPr/>
          <p:nvPr/>
        </p:nvSpPr>
        <p:spPr>
          <a:xfrm>
            <a:off x="7524328" y="3256756"/>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
        <p:nvSpPr>
          <p:cNvPr id="13" name="矩形标注 12"/>
          <p:cNvSpPr/>
          <p:nvPr/>
        </p:nvSpPr>
        <p:spPr>
          <a:xfrm>
            <a:off x="7956376" y="3904828"/>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14" name="矩形标注 13"/>
          <p:cNvSpPr/>
          <p:nvPr/>
        </p:nvSpPr>
        <p:spPr>
          <a:xfrm>
            <a:off x="4592692" y="2555894"/>
            <a:ext cx="1275452" cy="288032"/>
          </a:xfrm>
          <a:prstGeom prst="wedgeRectCallout">
            <a:avLst>
              <a:gd name="adj1" fmla="val -1424"/>
              <a:gd name="adj2" fmla="val 115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
        <p:nvSpPr>
          <p:cNvPr id="15" name="矩形标注 14"/>
          <p:cNvSpPr/>
          <p:nvPr/>
        </p:nvSpPr>
        <p:spPr>
          <a:xfrm>
            <a:off x="3995936" y="5445224"/>
            <a:ext cx="864096" cy="288032"/>
          </a:xfrm>
          <a:prstGeom prst="wedgeRectCallout">
            <a:avLst>
              <a:gd name="adj1" fmla="val 75161"/>
              <a:gd name="adj2" fmla="val -6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16" name="矩形标注 15"/>
          <p:cNvSpPr/>
          <p:nvPr/>
        </p:nvSpPr>
        <p:spPr>
          <a:xfrm>
            <a:off x="7668344" y="5517232"/>
            <a:ext cx="1275452" cy="288032"/>
          </a:xfrm>
          <a:prstGeom prst="wedgeRectCallout">
            <a:avLst>
              <a:gd name="adj1" fmla="val -36351"/>
              <a:gd name="adj2" fmla="val -108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Tree>
    <p:extLst>
      <p:ext uri="{BB962C8B-B14F-4D97-AF65-F5344CB8AC3E}">
        <p14:creationId xmlns:p14="http://schemas.microsoft.com/office/powerpoint/2010/main" val="4285572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25" y="198214"/>
            <a:ext cx="8612188" cy="998538"/>
          </a:xfrm>
        </p:spPr>
        <p:txBody>
          <a:bodyPr/>
          <a:lstStyle/>
          <a:p>
            <a:r>
              <a:rPr lang="zh-CN" altLang="en-US" dirty="0" smtClean="0"/>
              <a:t>状态机基本概念</a:t>
            </a:r>
            <a:endParaRPr lang="zh-CN" altLang="en-US" dirty="0"/>
          </a:p>
        </p:txBody>
      </p:sp>
      <p:sp>
        <p:nvSpPr>
          <p:cNvPr id="6" name="Rectangle 3"/>
          <p:cNvSpPr txBox="1">
            <a:spLocks noChangeArrowheads="1"/>
          </p:cNvSpPr>
          <p:nvPr/>
        </p:nvSpPr>
        <p:spPr bwMode="auto">
          <a:xfrm>
            <a:off x="179512" y="1052736"/>
            <a:ext cx="889248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itchFamily="2" charset="2"/>
              <a:buChar char="v"/>
              <a:defRPr sz="2400">
                <a:solidFill>
                  <a:srgbClr val="000000"/>
                </a:solidFill>
                <a:latin typeface="+mj-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rgbClr val="000000"/>
                </a:solidFill>
                <a:latin typeface="+mj-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j-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j-lt"/>
                <a:ea typeface="+mn-ea"/>
              </a:defRPr>
            </a:lvl9pPr>
          </a:lstStyle>
          <a:p>
            <a:pPr>
              <a:lnSpc>
                <a:spcPct val="120000"/>
              </a:lnSpc>
            </a:pPr>
            <a:r>
              <a:rPr lang="zh-CN" altLang="en-US" sz="2400" kern="0" dirty="0">
                <a:solidFill>
                  <a:schemeClr val="tx1"/>
                </a:solidFill>
                <a:latin typeface="Times New Roman" pitchFamily="18" charset="0"/>
              </a:rPr>
              <a:t>状态图（</a:t>
            </a:r>
            <a:r>
              <a:rPr lang="en-US" altLang="zh-CN" sz="2400" kern="0" dirty="0">
                <a:solidFill>
                  <a:schemeClr val="tx1"/>
                </a:solidFill>
                <a:latin typeface="Times New Roman" pitchFamily="18" charset="0"/>
              </a:rPr>
              <a:t>State Diagram</a:t>
            </a:r>
            <a:r>
              <a:rPr lang="zh-CN" altLang="en-US" sz="2400" kern="0" dirty="0">
                <a:solidFill>
                  <a:schemeClr val="tx1"/>
                </a:solidFill>
                <a:latin typeface="Times New Roman" pitchFamily="18" charset="0"/>
              </a:rPr>
              <a:t>）</a:t>
            </a:r>
            <a:r>
              <a:rPr lang="zh-CN" altLang="en-US" sz="2400" kern="0" dirty="0">
                <a:latin typeface="Times New Roman" pitchFamily="18" charset="0"/>
              </a:rPr>
              <a:t>用来描述一个特定的</a:t>
            </a:r>
            <a:r>
              <a:rPr lang="en-US" altLang="zh-CN" sz="2400" kern="0" dirty="0">
                <a:latin typeface="Times New Roman" pitchFamily="18" charset="0"/>
              </a:rPr>
              <a:t>(</a:t>
            </a:r>
            <a:r>
              <a:rPr lang="zh-CN" altLang="en-US" sz="2400" kern="0" dirty="0">
                <a:latin typeface="Times New Roman" pitchFamily="18" charset="0"/>
              </a:rPr>
              <a:t>对象</a:t>
            </a:r>
            <a:r>
              <a:rPr lang="en-US" altLang="zh-CN" sz="2400" kern="0" dirty="0">
                <a:latin typeface="Times New Roman" pitchFamily="18" charset="0"/>
              </a:rPr>
              <a:t>)</a:t>
            </a:r>
            <a:r>
              <a:rPr lang="zh-CN" altLang="en-US" sz="2400" kern="0" dirty="0">
                <a:latin typeface="Times New Roman" pitchFamily="18" charset="0"/>
              </a:rPr>
              <a:t>所有可能的状态</a:t>
            </a:r>
            <a:r>
              <a:rPr lang="en-US" altLang="zh-CN" sz="2400" kern="0" dirty="0">
                <a:latin typeface="Times New Roman" pitchFamily="18" charset="0"/>
              </a:rPr>
              <a:t>,</a:t>
            </a:r>
            <a:r>
              <a:rPr lang="zh-CN" altLang="en-US" sz="2400" kern="0" dirty="0">
                <a:latin typeface="Times New Roman" pitchFamily="18" charset="0"/>
              </a:rPr>
              <a:t>以及由于各种事件的发生而引起的状态之间的</a:t>
            </a:r>
            <a:r>
              <a:rPr lang="en-US" altLang="zh-CN" sz="2400" kern="0" dirty="0">
                <a:latin typeface="Times New Roman" pitchFamily="18" charset="0"/>
              </a:rPr>
              <a:t>(</a:t>
            </a:r>
            <a:r>
              <a:rPr lang="zh-CN" altLang="en-US" sz="2400" kern="0" dirty="0">
                <a:latin typeface="Times New Roman" pitchFamily="18" charset="0"/>
              </a:rPr>
              <a:t>转移</a:t>
            </a:r>
            <a:r>
              <a:rPr lang="en-US" altLang="zh-CN" sz="2400" kern="0" dirty="0">
                <a:latin typeface="Times New Roman" pitchFamily="18" charset="0"/>
              </a:rPr>
              <a:t>)</a:t>
            </a:r>
            <a:r>
              <a:rPr lang="zh-CN" altLang="en-US" sz="2400" kern="0" dirty="0">
                <a:latin typeface="Times New Roman" pitchFamily="18" charset="0"/>
              </a:rPr>
              <a:t>和变化</a:t>
            </a:r>
            <a:r>
              <a:rPr lang="zh-CN" altLang="en-US" sz="2400" kern="0" dirty="0" smtClean="0">
                <a:latin typeface="Times New Roman" pitchFamily="18" charset="0"/>
              </a:rPr>
              <a:t>。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92896"/>
            <a:ext cx="1304420" cy="352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77" y="2348880"/>
            <a:ext cx="3031675" cy="370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标注 16"/>
          <p:cNvSpPr/>
          <p:nvPr/>
        </p:nvSpPr>
        <p:spPr>
          <a:xfrm>
            <a:off x="7092280" y="2348880"/>
            <a:ext cx="1368152" cy="288032"/>
          </a:xfrm>
          <a:prstGeom prst="wedgeRectCallout">
            <a:avLst>
              <a:gd name="adj1" fmla="val -67648"/>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Initial State</a:t>
            </a:r>
            <a:endParaRPr lang="zh-CN" altLang="en-US" dirty="0">
              <a:solidFill>
                <a:schemeClr val="tx1"/>
              </a:solidFill>
            </a:endParaRPr>
          </a:p>
        </p:txBody>
      </p:sp>
      <p:sp>
        <p:nvSpPr>
          <p:cNvPr id="18" name="矩形标注 17"/>
          <p:cNvSpPr/>
          <p:nvPr/>
        </p:nvSpPr>
        <p:spPr>
          <a:xfrm>
            <a:off x="7524328" y="3068960"/>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State</a:t>
            </a:r>
            <a:endParaRPr lang="zh-CN" altLang="en-US" dirty="0">
              <a:solidFill>
                <a:schemeClr val="tx1"/>
              </a:solidFill>
            </a:endParaRPr>
          </a:p>
        </p:txBody>
      </p:sp>
      <p:sp>
        <p:nvSpPr>
          <p:cNvPr id="19" name="矩形标注 18"/>
          <p:cNvSpPr/>
          <p:nvPr/>
        </p:nvSpPr>
        <p:spPr>
          <a:xfrm>
            <a:off x="7956376" y="3717032"/>
            <a:ext cx="864096" cy="288032"/>
          </a:xfrm>
          <a:prstGeom prst="wedgeRectCallout">
            <a:avLst>
              <a:gd name="adj1" fmla="val -82215"/>
              <a:gd name="adj2" fmla="val -31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20" name="矩形标注 19"/>
          <p:cNvSpPr/>
          <p:nvPr/>
        </p:nvSpPr>
        <p:spPr>
          <a:xfrm>
            <a:off x="4592692" y="2368098"/>
            <a:ext cx="1275452" cy="288032"/>
          </a:xfrm>
          <a:prstGeom prst="wedgeRectCallout">
            <a:avLst>
              <a:gd name="adj1" fmla="val -1424"/>
              <a:gd name="adj2" fmla="val 115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
        <p:nvSpPr>
          <p:cNvPr id="21" name="矩形标注 20"/>
          <p:cNvSpPr/>
          <p:nvPr/>
        </p:nvSpPr>
        <p:spPr>
          <a:xfrm>
            <a:off x="3995936" y="5257428"/>
            <a:ext cx="864096" cy="288032"/>
          </a:xfrm>
          <a:prstGeom prst="wedgeRectCallout">
            <a:avLst>
              <a:gd name="adj1" fmla="val 75161"/>
              <a:gd name="adj2" fmla="val -6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Event</a:t>
            </a:r>
            <a:endParaRPr lang="zh-CN" altLang="en-US" dirty="0">
              <a:solidFill>
                <a:schemeClr val="tx1"/>
              </a:solidFill>
            </a:endParaRPr>
          </a:p>
        </p:txBody>
      </p:sp>
      <p:sp>
        <p:nvSpPr>
          <p:cNvPr id="22" name="矩形标注 21"/>
          <p:cNvSpPr/>
          <p:nvPr/>
        </p:nvSpPr>
        <p:spPr>
          <a:xfrm>
            <a:off x="7668344" y="5329436"/>
            <a:ext cx="1275452" cy="288032"/>
          </a:xfrm>
          <a:prstGeom prst="wedgeRectCallout">
            <a:avLst>
              <a:gd name="adj1" fmla="val -36351"/>
              <a:gd name="adj2" fmla="val -108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Transition</a:t>
            </a:r>
            <a:endParaRPr lang="zh-CN" altLang="en-US" dirty="0">
              <a:solidFill>
                <a:schemeClr val="tx1"/>
              </a:solidFill>
            </a:endParaRPr>
          </a:p>
        </p:txBody>
      </p:sp>
    </p:spTree>
    <p:extLst>
      <p:ext uri="{BB962C8B-B14F-4D97-AF65-F5344CB8AC3E}">
        <p14:creationId xmlns:p14="http://schemas.microsoft.com/office/powerpoint/2010/main" val="4285572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myXidianCulture">
  <a:themeElements>
    <a:clrScheme name="Ch2_1 xx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Ch2_1 xx">
      <a:majorFont>
        <a:latin typeface="Arial"/>
        <a:ea typeface="华文中宋"/>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2_1 xx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Ch2_1 xx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Ch2_1 xx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Ch2_1 xx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Ch2_1 xx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Ch2_1 xx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Ch2_1 xx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Ch2_1 xx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myXidianCulture</Template>
  <TotalTime>3401</TotalTime>
  <Words>3633</Words>
  <Application>Microsoft Office PowerPoint</Application>
  <PresentationFormat>全屏显示(4:3)</PresentationFormat>
  <Paragraphs>456</Paragraphs>
  <Slides>49</Slides>
  <Notes>8</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myXidianCulture</vt:lpstr>
      <vt:lpstr>C语言课程设计 状态和状态机 States and State Machines</vt:lpstr>
      <vt:lpstr>C语言课程设计</vt:lpstr>
      <vt:lpstr>状态机--例1</vt:lpstr>
      <vt:lpstr>状态机--例2</vt:lpstr>
      <vt:lpstr>状态机基本概念</vt:lpstr>
      <vt:lpstr>状态机基本概念</vt:lpstr>
      <vt:lpstr>状态机基本概念</vt:lpstr>
      <vt:lpstr>状态机基本概念</vt:lpstr>
      <vt:lpstr>状态机基本概念</vt:lpstr>
      <vt:lpstr>状态机的应用</vt:lpstr>
      <vt:lpstr>状态机程序设计示例</vt:lpstr>
      <vt:lpstr>状态机程序设计示例</vt:lpstr>
      <vt:lpstr>在程序中描述状态</vt:lpstr>
      <vt:lpstr>主控循环与状态函数</vt:lpstr>
      <vt:lpstr>主要库函数，详见GarageLib.h</vt:lpstr>
      <vt:lpstr>DoorClosed state</vt:lpstr>
      <vt:lpstr>DoorClosedDoorOpening</vt:lpstr>
      <vt:lpstr>DoorClosedDoorOpening</vt:lpstr>
      <vt:lpstr>DoorClosingDoorOpening</vt:lpstr>
      <vt:lpstr>DoorClosingDoorOpening/DoorClosed</vt:lpstr>
      <vt:lpstr>车库门状态机图</vt:lpstr>
      <vt:lpstr>Visual Studio 2013 (Community)</vt:lpstr>
      <vt:lpstr>Visual Studio IDE 用户指南</vt:lpstr>
      <vt:lpstr>Microsoft Visual Studio</vt:lpstr>
      <vt:lpstr>Microsoft Visual Studio</vt:lpstr>
      <vt:lpstr>Microsoft Visual Studio</vt:lpstr>
      <vt:lpstr>Microsoft Visual Studio</vt:lpstr>
      <vt:lpstr>C语言课程设计：三层电梯状态机仿真程序</vt:lpstr>
      <vt:lpstr>三层电梯状态机仿真程序</vt:lpstr>
      <vt:lpstr>三层电梯状态机仿真程序</vt:lpstr>
      <vt:lpstr>课程设计要求</vt:lpstr>
      <vt:lpstr>三层电梯状态机图</vt:lpstr>
      <vt:lpstr>三层电梯状态机</vt:lpstr>
      <vt:lpstr>三层电梯状态机</vt:lpstr>
      <vt:lpstr>三层电梯状态机</vt:lpstr>
      <vt:lpstr>三层电梯状态机</vt:lpstr>
      <vt:lpstr>三层电梯状态机相关函数(1)</vt:lpstr>
      <vt:lpstr>三层电梯状态机相关函数(2)</vt:lpstr>
      <vt:lpstr>三层电梯状态机相关函数(3)</vt:lpstr>
      <vt:lpstr>三层电梯状态机相关函数(4)</vt:lpstr>
      <vt:lpstr>电梯功能测试参考（1）</vt:lpstr>
      <vt:lpstr>电梯功能测试参考（2）</vt:lpstr>
      <vt:lpstr>电梯功能测试参考（3）</vt:lpstr>
      <vt:lpstr>电梯功能测试参考（3）</vt:lpstr>
      <vt:lpstr>“消费按键行为”的概念</vt:lpstr>
      <vt:lpstr>“消费按键行为”的概念</vt:lpstr>
      <vt:lpstr>IdleWhatFloorToGoTo()函数说明</vt:lpstr>
      <vt:lpstr>GoingUpToFloor()函数说明</vt:lpstr>
      <vt:lpstr>GoingDownToFloor()函数说明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尼斯综合理工培训汇报</dc:title>
  <dc:creator>Administrator</dc:creator>
  <cp:lastModifiedBy>Administrator</cp:lastModifiedBy>
  <cp:revision>410</cp:revision>
  <dcterms:created xsi:type="dcterms:W3CDTF">2015-02-03T06:54:51Z</dcterms:created>
  <dcterms:modified xsi:type="dcterms:W3CDTF">2016-05-11T10:33:09Z</dcterms:modified>
</cp:coreProperties>
</file>