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5.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6.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7.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8.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30.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39.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40.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41.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embeddings/oleObject42.bin" ContentType="application/vnd.openxmlformats-officedocument.oleObject"/>
  <Override PartName="/ppt/notesSlides/notesSlide44.xml" ContentType="application/vnd.openxmlformats-officedocument.presentationml.notesSlide+xml"/>
  <Override PartName="/ppt/embeddings/oleObject43.bin" ContentType="application/vnd.openxmlformats-officedocument.oleObject"/>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88"/>
  </p:notesMasterIdLst>
  <p:handoutMasterIdLst>
    <p:handoutMasterId r:id="rId89"/>
  </p:handoutMasterIdLst>
  <p:sldIdLst>
    <p:sldId id="410" r:id="rId2"/>
    <p:sldId id="522" r:id="rId3"/>
    <p:sldId id="413" r:id="rId4"/>
    <p:sldId id="414" r:id="rId5"/>
    <p:sldId id="516" r:id="rId6"/>
    <p:sldId id="515" r:id="rId7"/>
    <p:sldId id="434" r:id="rId8"/>
    <p:sldId id="435" r:id="rId9"/>
    <p:sldId id="432" r:id="rId10"/>
    <p:sldId id="523" r:id="rId11"/>
    <p:sldId id="473" r:id="rId12"/>
    <p:sldId id="475" r:id="rId13"/>
    <p:sldId id="524" r:id="rId14"/>
    <p:sldId id="476" r:id="rId15"/>
    <p:sldId id="525" r:id="rId16"/>
    <p:sldId id="477" r:id="rId17"/>
    <p:sldId id="479" r:id="rId18"/>
    <p:sldId id="527" r:id="rId19"/>
    <p:sldId id="482" r:id="rId20"/>
    <p:sldId id="528" r:id="rId21"/>
    <p:sldId id="480" r:id="rId22"/>
    <p:sldId id="529" r:id="rId23"/>
    <p:sldId id="530" r:id="rId24"/>
    <p:sldId id="531" r:id="rId25"/>
    <p:sldId id="483" r:id="rId26"/>
    <p:sldId id="484" r:id="rId27"/>
    <p:sldId id="532" r:id="rId28"/>
    <p:sldId id="486" r:id="rId29"/>
    <p:sldId id="490" r:id="rId30"/>
    <p:sldId id="569" r:id="rId31"/>
    <p:sldId id="485" r:id="rId32"/>
    <p:sldId id="487" r:id="rId33"/>
    <p:sldId id="488" r:id="rId34"/>
    <p:sldId id="489" r:id="rId35"/>
    <p:sldId id="533" r:id="rId36"/>
    <p:sldId id="534" r:id="rId37"/>
    <p:sldId id="491" r:id="rId38"/>
    <p:sldId id="492" r:id="rId39"/>
    <p:sldId id="535" r:id="rId40"/>
    <p:sldId id="536" r:id="rId41"/>
    <p:sldId id="537" r:id="rId42"/>
    <p:sldId id="493" r:id="rId43"/>
    <p:sldId id="494" r:id="rId44"/>
    <p:sldId id="495" r:id="rId45"/>
    <p:sldId id="496" r:id="rId46"/>
    <p:sldId id="538" r:id="rId47"/>
    <p:sldId id="498" r:id="rId48"/>
    <p:sldId id="566" r:id="rId49"/>
    <p:sldId id="539" r:id="rId50"/>
    <p:sldId id="572" r:id="rId51"/>
    <p:sldId id="567" r:id="rId52"/>
    <p:sldId id="501" r:id="rId53"/>
    <p:sldId id="542" r:id="rId54"/>
    <p:sldId id="540" r:id="rId55"/>
    <p:sldId id="541" r:id="rId56"/>
    <p:sldId id="502" r:id="rId57"/>
    <p:sldId id="503" r:id="rId58"/>
    <p:sldId id="543" r:id="rId59"/>
    <p:sldId id="544" r:id="rId60"/>
    <p:sldId id="545" r:id="rId61"/>
    <p:sldId id="546" r:id="rId62"/>
    <p:sldId id="547" r:id="rId63"/>
    <p:sldId id="548" r:id="rId64"/>
    <p:sldId id="549" r:id="rId65"/>
    <p:sldId id="550" r:id="rId66"/>
    <p:sldId id="568" r:id="rId67"/>
    <p:sldId id="570" r:id="rId68"/>
    <p:sldId id="551" r:id="rId69"/>
    <p:sldId id="507" r:id="rId70"/>
    <p:sldId id="552" r:id="rId71"/>
    <p:sldId id="554" r:id="rId72"/>
    <p:sldId id="564" r:id="rId73"/>
    <p:sldId id="553" r:id="rId74"/>
    <p:sldId id="573" r:id="rId75"/>
    <p:sldId id="555" r:id="rId76"/>
    <p:sldId id="557" r:id="rId77"/>
    <p:sldId id="556" r:id="rId78"/>
    <p:sldId id="558" r:id="rId79"/>
    <p:sldId id="559" r:id="rId80"/>
    <p:sldId id="563" r:id="rId81"/>
    <p:sldId id="526" r:id="rId82"/>
    <p:sldId id="436" r:id="rId83"/>
    <p:sldId id="433" r:id="rId84"/>
    <p:sldId id="437" r:id="rId85"/>
    <p:sldId id="438" r:id="rId86"/>
    <p:sldId id="565" r:id="rId87"/>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9933"/>
    <a:srgbClr val="FFCCCC"/>
    <a:srgbClr val="CC66FF"/>
    <a:srgbClr val="FF66CC"/>
    <a:srgbClr val="00FF00"/>
    <a:srgbClr val="FF9966"/>
    <a:srgbClr val="080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85451" autoAdjust="0"/>
  </p:normalViewPr>
  <p:slideViewPr>
    <p:cSldViewPr>
      <p:cViewPr>
        <p:scale>
          <a:sx n="75" d="100"/>
          <a:sy n="75" d="100"/>
        </p:scale>
        <p:origin x="-1194" y="52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50" d="100"/>
        <a:sy n="150" d="100"/>
      </p:scale>
      <p:origin x="0" y="46050"/>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20.xml"/><Relationship Id="rId4" Type="http://schemas.openxmlformats.org/officeDocument/2006/relationships/slide" Target="slides/slide3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9D4987C1-AAEE-4FAF-8564-E20E4E82B9BE}" type="slidenum">
              <a:rPr lang="en-US" altLang="zh-CN"/>
              <a:pPr>
                <a:defRPr/>
              </a:pPr>
              <a:t>‹#›</a:t>
            </a:fld>
            <a:endParaRPr lang="en-US" altLang="zh-CN"/>
          </a:p>
        </p:txBody>
      </p:sp>
    </p:spTree>
    <p:extLst>
      <p:ext uri="{BB962C8B-B14F-4D97-AF65-F5344CB8AC3E}">
        <p14:creationId xmlns:p14="http://schemas.microsoft.com/office/powerpoint/2010/main" val="145282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2"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94213"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94214"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E8FEA8-8E3F-45E0-B2C1-C945A02660FB}"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3287715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sogou.com/lemma/ShowInnerLink.htm?title=%E4%BA%8C%E8%BF%9B%E5%88%B6%E6%95%B0"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baike.sogou.com/lemma/ShowInnerLink.htm?title=%E5%8D%81%E5%85%AD%E8%BF%9B%E5%88%B6%E6%95%B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baike.sogou.com/lemma/ShowInnerLink.htm?lemmaId=101077637&amp;ss_c=ssc.citiao.link" TargetMode="External"/><Relationship Id="rId3" Type="http://schemas.openxmlformats.org/officeDocument/2006/relationships/hyperlink" Target="http://baike.sogou.com/lemma/ShowInnerLink.htm?lemmaId=75729263&amp;ss_c=ssc.citiao.link" TargetMode="External"/><Relationship Id="rId7" Type="http://schemas.openxmlformats.org/officeDocument/2006/relationships/hyperlink" Target="http://baike.sogou.com/lemma/ShowInnerLink.htm?lemmaId=776717&amp;ss_c=ssc.citiao.link"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aike.sogou.com/lemma/ShowInnerLink.htm?lemmaId=779565&amp;ss_c=ssc.citiao.link" TargetMode="External"/><Relationship Id="rId5" Type="http://schemas.openxmlformats.org/officeDocument/2006/relationships/hyperlink" Target="http://baike.sogou.com/lemma/ShowInnerLink.htm?lemmaId=87694&amp;ss_c=ssc.citiao.link" TargetMode="External"/><Relationship Id="rId10" Type="http://schemas.openxmlformats.org/officeDocument/2006/relationships/hyperlink" Target="http://baike.sogou.com/lemma/ShowInnerLink.htm?lemmaId=126879&amp;ss_c=ssc.citiao.link" TargetMode="External"/><Relationship Id="rId4" Type="http://schemas.openxmlformats.org/officeDocument/2006/relationships/hyperlink" Target="http://baike.sogou.com/lemma/ShowInnerLink.htm?lemmaId=3006559&amp;ss_c=ssc.citiao.link" TargetMode="External"/><Relationship Id="rId9" Type="http://schemas.openxmlformats.org/officeDocument/2006/relationships/hyperlink" Target="http://baike.sogou.com/lemma/ShowInnerLink.htm?lemmaId=11036007&amp;ss_c=ssc.citiao.link"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baike.baidu.com/view/1834747.htm"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baike.baidu.com/view/15954.htm" TargetMode="External"/><Relationship Id="rId5" Type="http://schemas.openxmlformats.org/officeDocument/2006/relationships/hyperlink" Target="http://baike.baidu.com/view/1502867.htm" TargetMode="External"/><Relationship Id="rId4" Type="http://schemas.openxmlformats.org/officeDocument/2006/relationships/hyperlink" Target="http://baike.baidu.com/view/45179.htm"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baike.baidu.com/view/3688170.htm" TargetMode="External"/><Relationship Id="rId2" Type="http://schemas.openxmlformats.org/officeDocument/2006/relationships/slide" Target="../slides/slide69.xml"/><Relationship Id="rId1" Type="http://schemas.openxmlformats.org/officeDocument/2006/relationships/notesMaster" Target="../notesMasters/notesMaster1.xml"/><Relationship Id="rId4" Type="http://schemas.openxmlformats.org/officeDocument/2006/relationships/hyperlink" Target="http://baike.baidu.com/view/18536.htm"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baike.baidu.com/view/7977.htm" TargetMode="External"/><Relationship Id="rId2" Type="http://schemas.openxmlformats.org/officeDocument/2006/relationships/slide" Target="../slides/slide74.xml"/><Relationship Id="rId1" Type="http://schemas.openxmlformats.org/officeDocument/2006/relationships/notesMaster" Target="../notesMasters/notesMaster1.xml"/><Relationship Id="rId6" Type="http://schemas.openxmlformats.org/officeDocument/2006/relationships/hyperlink" Target="http://baike.baidu.com/view/62253.htm" TargetMode="External"/><Relationship Id="rId5" Type="http://schemas.openxmlformats.org/officeDocument/2006/relationships/hyperlink" Target="http://baike.baidu.com/view/334600.htm" TargetMode="External"/><Relationship Id="rId4" Type="http://schemas.openxmlformats.org/officeDocument/2006/relationships/hyperlink" Target="http://baike.baidu.com/view/28249.htm"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303807.htm" TargetMode="External"/><Relationship Id="rId7" Type="http://schemas.openxmlformats.org/officeDocument/2006/relationships/hyperlink" Target="http://baike.baidu.com/view/28189.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1125.htm" TargetMode="External"/><Relationship Id="rId5" Type="http://schemas.openxmlformats.org/officeDocument/2006/relationships/hyperlink" Target="http://baike.baidu.com/view/339142.htm" TargetMode="External"/><Relationship Id="rId4" Type="http://schemas.openxmlformats.org/officeDocument/2006/relationships/hyperlink" Target="http://baike.baidu.com/view/1087.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882650" y="738188"/>
            <a:ext cx="4906963" cy="3679825"/>
          </a:xfrm>
          <a:ln w="12700" cap="flat"/>
        </p:spPr>
      </p:sp>
      <p:sp>
        <p:nvSpPr>
          <p:cNvPr id="105475" name="Rectangle 3"/>
          <p:cNvSpPr>
            <a:spLocks noGrp="1" noChangeArrowheads="1"/>
          </p:cNvSpPr>
          <p:nvPr>
            <p:ph type="body" idx="1"/>
          </p:nvPr>
        </p:nvSpPr>
        <p:spPr>
          <a:noFill/>
          <a:ln w="9525">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92075" tIns="46038" rIns="92075" bIns="46038"/>
          <a:lstStyle/>
          <a:p>
            <a:pPr eaLnBrk="1" hangingPunct="1"/>
            <a:r>
              <a:rPr lang="zh-CN" altLang="en-US" dirty="0" smtClean="0"/>
              <a:t>数字计算机：数字化的信息为处理对象，并采用数字电路对数字信息进行数字处理。</a:t>
            </a:r>
            <a:endParaRPr lang="en-US" altLang="zh-CN" dirty="0" smtClean="0"/>
          </a:p>
          <a:p>
            <a:pPr eaLnBrk="1" hangingPunct="1"/>
            <a:r>
              <a:rPr lang="zh-CN" altLang="en-US" dirty="0" smtClean="0"/>
              <a:t>模拟计算机：模拟量为处理对象，如连续物理量（电流、电压），处理方式为模拟方式。</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kumimoji="1" lang="zh-CN" altLang="en-US" sz="1200" dirty="0" smtClean="0">
                <a:solidFill>
                  <a:schemeClr val="tx2"/>
                </a:solidFill>
                <a:latin typeface="Times New Roman" pitchFamily="18" charset="0"/>
                <a:ea typeface="隶书" pitchFamily="49" charset="-122"/>
              </a:rPr>
              <a:t>在计算机中，编码</a:t>
            </a:r>
            <a:r>
              <a:rPr kumimoji="1" lang="en-US" altLang="zh-CN" sz="1200" dirty="0" smtClean="0">
                <a:solidFill>
                  <a:schemeClr val="tx2"/>
                </a:solidFill>
                <a:latin typeface="Times New Roman" pitchFamily="18" charset="0"/>
                <a:ea typeface="隶书" pitchFamily="49" charset="-122"/>
              </a:rPr>
              <a:t>(8bit(</a:t>
            </a:r>
            <a:r>
              <a:rPr kumimoji="1" lang="zh-CN" altLang="en-US" sz="1200" dirty="0" smtClean="0">
                <a:solidFill>
                  <a:schemeClr val="tx2"/>
                </a:solidFill>
                <a:latin typeface="Times New Roman" pitchFamily="18" charset="0"/>
                <a:ea typeface="隶书" pitchFamily="49" charset="-122"/>
              </a:rPr>
              <a:t>字节</a:t>
            </a:r>
            <a:r>
              <a:rPr kumimoji="1" lang="en-US" altLang="zh-CN" sz="1200" dirty="0" smtClean="0">
                <a:solidFill>
                  <a:schemeClr val="tx2"/>
                </a:solidFill>
                <a:latin typeface="Times New Roman" pitchFamily="18" charset="0"/>
                <a:ea typeface="隶书" pitchFamily="49" charset="-122"/>
              </a:rPr>
              <a:t>)/16bit(</a:t>
            </a:r>
            <a:r>
              <a:rPr kumimoji="1" lang="zh-CN" altLang="en-US" sz="1200" dirty="0" smtClean="0">
                <a:solidFill>
                  <a:schemeClr val="tx2"/>
                </a:solidFill>
                <a:latin typeface="Times New Roman" pitchFamily="18" charset="0"/>
                <a:ea typeface="隶书" pitchFamily="49" charset="-122"/>
              </a:rPr>
              <a:t>字</a:t>
            </a:r>
            <a:r>
              <a:rPr kumimoji="1" lang="en-US" altLang="zh-CN" sz="1200" dirty="0" smtClean="0">
                <a:solidFill>
                  <a:schemeClr val="tx2"/>
                </a:solidFill>
                <a:latin typeface="Times New Roman" pitchFamily="18" charset="0"/>
                <a:ea typeface="隶书" pitchFamily="49" charset="-122"/>
              </a:rPr>
              <a:t>)/32bit</a:t>
            </a:r>
            <a:r>
              <a:rPr kumimoji="1" lang="zh-CN" altLang="en-US" sz="1200" dirty="0" smtClean="0">
                <a:solidFill>
                  <a:schemeClr val="tx2"/>
                </a:solidFill>
                <a:latin typeface="Times New Roman" pitchFamily="18" charset="0"/>
                <a:ea typeface="隶书" pitchFamily="49" charset="-122"/>
              </a:rPr>
              <a:t>（双字）</a:t>
            </a:r>
            <a:r>
              <a:rPr kumimoji="1" lang="en-US" altLang="zh-CN" sz="1200" dirty="0" smtClean="0">
                <a:solidFill>
                  <a:schemeClr val="tx2"/>
                </a:solidFill>
                <a:latin typeface="Times New Roman" pitchFamily="18" charset="0"/>
                <a:ea typeface="隶书" pitchFamily="49" charset="-122"/>
              </a:rPr>
              <a:t>/64bit</a:t>
            </a:r>
            <a:r>
              <a:rPr kumimoji="1" lang="zh-CN" altLang="en-US" sz="1200" dirty="0" smtClean="0">
                <a:solidFill>
                  <a:schemeClr val="tx2"/>
                </a:solidFill>
                <a:latin typeface="Times New Roman" pitchFamily="18" charset="0"/>
                <a:ea typeface="隶书" pitchFamily="49" charset="-122"/>
              </a:rPr>
              <a:t>四字</a:t>
            </a:r>
            <a:r>
              <a:rPr kumimoji="1" lang="en-US" altLang="zh-CN" sz="1200" smtClean="0">
                <a:solidFill>
                  <a:schemeClr val="tx2"/>
                </a:solidFill>
                <a:latin typeface="Times New Roman" pitchFamily="18" charset="0"/>
                <a:ea typeface="隶书" pitchFamily="49" charset="-122"/>
              </a:rPr>
              <a:t>)</a:t>
            </a:r>
            <a:endParaRPr lang="en-US" altLang="zh-CN" dirty="0" smtClean="0"/>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dirty="0" smtClean="0"/>
          </a:p>
          <a:p>
            <a:endParaRPr lang="zh-CN" altLang="en-US" dirty="0"/>
          </a:p>
        </p:txBody>
      </p:sp>
    </p:spTree>
    <p:extLst>
      <p:ext uri="{BB962C8B-B14F-4D97-AF65-F5344CB8AC3E}">
        <p14:creationId xmlns:p14="http://schemas.microsoft.com/office/powerpoint/2010/main" val="155825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r>
              <a:rPr lang="zh-CN" altLang="en-US" dirty="0" smtClean="0"/>
              <a:t>十进制：</a:t>
            </a:r>
            <a:r>
              <a:rPr lang="en-US" altLang="zh-CN" dirty="0" smtClean="0"/>
              <a:t>0,1,2</a:t>
            </a:r>
            <a:r>
              <a:rPr lang="zh-CN" altLang="en-US" dirty="0" smtClean="0"/>
              <a:t>，</a:t>
            </a:r>
            <a:r>
              <a:rPr lang="en-US" altLang="zh-CN" dirty="0" smtClean="0"/>
              <a:t>…,9 </a:t>
            </a:r>
          </a:p>
          <a:p>
            <a:r>
              <a:rPr lang="en-US" altLang="zh-CN" dirty="0" smtClean="0"/>
              <a:t>R=10</a:t>
            </a:r>
          </a:p>
          <a:p>
            <a:r>
              <a:rPr lang="zh-CN" altLang="en-US" sz="1200" b="0" i="0" kern="1200" dirty="0" smtClean="0">
                <a:solidFill>
                  <a:schemeClr val="tx1"/>
                </a:solidFill>
                <a:effectLst/>
                <a:latin typeface="Times New Roman" pitchFamily="18" charset="0"/>
                <a:ea typeface="宋体" pitchFamily="2" charset="-122"/>
                <a:cs typeface="+mn-cs"/>
              </a:rPr>
              <a:t>对于多位数，处在某一位上的“</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所表示的数值的大小，称为该位的位权。例如十进制第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100</a:t>
            </a:r>
            <a:r>
              <a:rPr lang="zh-CN" altLang="en-US" sz="1200" b="0" i="0" kern="1200" dirty="0" smtClean="0">
                <a:solidFill>
                  <a:schemeClr val="tx1"/>
                </a:solidFill>
                <a:effectLst/>
                <a:latin typeface="Times New Roman" pitchFamily="18" charset="0"/>
                <a:ea typeface="宋体" pitchFamily="2" charset="-122"/>
                <a:cs typeface="+mn-cs"/>
              </a:rPr>
              <a:t>；而二进制第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，对于 </a:t>
            </a:r>
            <a:r>
              <a:rPr lang="en-US" altLang="zh-CN" sz="1200" b="0" i="0" kern="1200" dirty="0" smtClean="0">
                <a:solidFill>
                  <a:schemeClr val="tx1"/>
                </a:solidFill>
                <a:effectLst/>
                <a:latin typeface="Times New Roman" pitchFamily="18" charset="0"/>
                <a:ea typeface="宋体" pitchFamily="2" charset="-122"/>
                <a:cs typeface="+mn-cs"/>
              </a:rPr>
              <a:t>N</a:t>
            </a:r>
            <a:r>
              <a:rPr lang="zh-CN" altLang="en-US" sz="1200" b="0" i="0" kern="1200" dirty="0" smtClean="0">
                <a:solidFill>
                  <a:schemeClr val="tx1"/>
                </a:solidFill>
                <a:effectLst/>
                <a:latin typeface="Times New Roman" pitchFamily="18" charset="0"/>
                <a:ea typeface="宋体" pitchFamily="2" charset="-122"/>
                <a:cs typeface="+mn-cs"/>
              </a:rPr>
              <a:t>进制数，整数部分第 </a:t>
            </a:r>
            <a:r>
              <a:rPr lang="en-US" altLang="zh-CN" sz="1200" b="0" i="0" kern="1200" dirty="0" err="1" smtClean="0">
                <a:solidFill>
                  <a:schemeClr val="tx1"/>
                </a:solidFill>
                <a:effectLst/>
                <a:latin typeface="Times New Roman" pitchFamily="18" charset="0"/>
                <a:ea typeface="宋体" pitchFamily="2" charset="-122"/>
                <a:cs typeface="+mn-cs"/>
              </a:rPr>
              <a:t>i</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N^(i-1)</a:t>
            </a:r>
            <a:r>
              <a:rPr lang="zh-CN" altLang="en-US" sz="1200" b="0" i="0" kern="1200" dirty="0" smtClean="0">
                <a:solidFill>
                  <a:schemeClr val="tx1"/>
                </a:solidFill>
                <a:effectLst/>
                <a:latin typeface="Times New Roman" pitchFamily="18" charset="0"/>
                <a:ea typeface="宋体" pitchFamily="2" charset="-122"/>
                <a:cs typeface="+mn-cs"/>
              </a:rPr>
              <a:t>，而小数部分第</a:t>
            </a:r>
            <a:r>
              <a:rPr lang="en-US" altLang="zh-CN" sz="1200" b="0" i="0" kern="1200" dirty="0" smtClean="0">
                <a:solidFill>
                  <a:schemeClr val="tx1"/>
                </a:solidFill>
                <a:effectLst/>
                <a:latin typeface="Times New Roman" pitchFamily="18" charset="0"/>
                <a:ea typeface="宋体" pitchFamily="2" charset="-122"/>
                <a:cs typeface="+mn-cs"/>
              </a:rPr>
              <a:t>j</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N^-j</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数码所表示的数值等于该数码本身乘以一个与它所在数位有关的常数，这个常数称为“位权”，简称“权”。</a:t>
            </a:r>
          </a:p>
          <a:p>
            <a:endParaRPr lang="en-US" altLang="zh-CN" dirty="0" smtClean="0"/>
          </a:p>
          <a:p>
            <a:r>
              <a:rPr lang="en-US" altLang="zh-CN" sz="1200" b="0" i="0" kern="1200" dirty="0" smtClean="0">
                <a:solidFill>
                  <a:schemeClr val="tx1"/>
                </a:solidFill>
                <a:effectLst/>
                <a:latin typeface="Times New Roman" pitchFamily="18" charset="0"/>
                <a:ea typeface="宋体" pitchFamily="2" charset="-122"/>
                <a:cs typeface="+mn-cs"/>
              </a:rPr>
              <a:t>l.</a:t>
            </a:r>
            <a:r>
              <a:rPr lang="zh-CN" altLang="en-US" sz="1200" b="0" i="0" kern="1200" dirty="0" smtClean="0">
                <a:solidFill>
                  <a:schemeClr val="tx1"/>
                </a:solidFill>
                <a:effectLst/>
                <a:latin typeface="Times New Roman" pitchFamily="18" charset="0"/>
                <a:ea typeface="宋体" pitchFamily="2" charset="-122"/>
                <a:cs typeface="+mn-cs"/>
              </a:rPr>
              <a:t>十进制数的特点是逢十进一。例如：</a:t>
            </a:r>
          </a:p>
          <a:p>
            <a:r>
              <a:rPr lang="en-US" altLang="zh-CN" sz="1200" b="0" i="0" kern="1200" dirty="0" smtClean="0">
                <a:solidFill>
                  <a:schemeClr val="tx1"/>
                </a:solidFill>
                <a:effectLst/>
                <a:latin typeface="Times New Roman" pitchFamily="18" charset="0"/>
                <a:ea typeface="宋体" pitchFamily="2" charset="-122"/>
                <a:cs typeface="+mn-cs"/>
              </a:rPr>
              <a:t>(1010)</a:t>
            </a:r>
            <a:r>
              <a:rPr lang="en-US" altLang="zh-CN" sz="900" b="0" i="0" kern="1200" dirty="0" smtClean="0">
                <a:solidFill>
                  <a:schemeClr val="tx1"/>
                </a:solidFill>
                <a:effectLst/>
                <a:latin typeface="Times New Roman" pitchFamily="18" charset="0"/>
                <a:ea typeface="宋体" pitchFamily="2" charset="-122"/>
                <a:cs typeface="+mn-cs"/>
              </a:rPr>
              <a:t>10</a:t>
            </a:r>
            <a:r>
              <a:rPr lang="en-US" altLang="zh-CN" sz="1200" b="0" i="0" kern="1200" dirty="0" smtClean="0">
                <a:solidFill>
                  <a:schemeClr val="tx1"/>
                </a:solidFill>
                <a:effectLst/>
                <a:latin typeface="Times New Roman" pitchFamily="18" charset="0"/>
                <a:ea typeface="宋体" pitchFamily="2" charset="-122"/>
                <a:cs typeface="+mn-cs"/>
              </a:rPr>
              <a:t> =1× 10^3+0× 10^2+1× 10^1+0× 10^0</a:t>
            </a:r>
          </a:p>
          <a:p>
            <a:r>
              <a:rPr lang="en-US" altLang="zh-CN" sz="1200" b="0" i="0" kern="1200" dirty="0" smtClean="0">
                <a:solidFill>
                  <a:schemeClr val="tx1"/>
                </a:solidFill>
                <a:effectLst/>
                <a:latin typeface="Times New Roman" pitchFamily="18" charset="0"/>
                <a:ea typeface="宋体" pitchFamily="2" charset="-122"/>
                <a:cs typeface="+mn-cs"/>
              </a:rPr>
              <a:t>2. </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二进制数</a:t>
            </a:r>
            <a:r>
              <a:rPr lang="zh-CN" altLang="en-US" sz="1200" b="0" i="0" kern="1200" dirty="0" smtClean="0">
                <a:solidFill>
                  <a:schemeClr val="tx1"/>
                </a:solidFill>
                <a:effectLst/>
                <a:latin typeface="Times New Roman" pitchFamily="18" charset="0"/>
                <a:ea typeface="宋体" pitchFamily="2" charset="-122"/>
                <a:cs typeface="+mn-cs"/>
              </a:rPr>
              <a:t>的特点是逢二进一。例如：</a:t>
            </a:r>
          </a:p>
          <a:p>
            <a:r>
              <a:rPr lang="en-US" altLang="zh-CN" sz="1200" b="0" i="0" kern="1200" dirty="0" smtClean="0">
                <a:solidFill>
                  <a:schemeClr val="tx1"/>
                </a:solidFill>
                <a:effectLst/>
                <a:latin typeface="Times New Roman" pitchFamily="18" charset="0"/>
                <a:ea typeface="宋体" pitchFamily="2" charset="-122"/>
                <a:cs typeface="+mn-cs"/>
              </a:rPr>
              <a:t>(1010)2 =l× 2^3+0 × 2^2+l× 2^1+0 × 2^0=(10)10</a:t>
            </a:r>
          </a:p>
          <a:p>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八进制数的特点是逢八进一。例如：</a:t>
            </a:r>
          </a:p>
          <a:p>
            <a:r>
              <a:rPr lang="en-US" altLang="zh-CN" sz="1200" b="0" i="0" kern="1200" dirty="0" smtClean="0">
                <a:solidFill>
                  <a:schemeClr val="tx1"/>
                </a:solidFill>
                <a:effectLst/>
                <a:latin typeface="Times New Roman" pitchFamily="18" charset="0"/>
                <a:ea typeface="宋体" pitchFamily="2" charset="-122"/>
                <a:cs typeface="+mn-cs"/>
              </a:rPr>
              <a:t>(1010)8 =l× 8^3+0 × 8^2+l× 8^1+0 × 8^0=(520)10</a:t>
            </a:r>
          </a:p>
          <a:p>
            <a:r>
              <a:rPr lang="en-US" altLang="zh-CN" sz="1200" b="0" i="0" kern="1200" dirty="0" smtClean="0">
                <a:solidFill>
                  <a:schemeClr val="tx1"/>
                </a:solidFill>
                <a:effectLst/>
                <a:latin typeface="Times New Roman" pitchFamily="18" charset="0"/>
                <a:ea typeface="宋体" pitchFamily="2" charset="-122"/>
                <a:cs typeface="+mn-cs"/>
              </a:rPr>
              <a:t>4. </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十六进制数</a:t>
            </a:r>
            <a:r>
              <a:rPr lang="zh-CN" altLang="en-US" sz="1200" b="0" i="0" kern="1200" dirty="0" smtClean="0">
                <a:solidFill>
                  <a:schemeClr val="tx1"/>
                </a:solidFill>
                <a:effectLst/>
                <a:latin typeface="Times New Roman" pitchFamily="18" charset="0"/>
                <a:ea typeface="宋体" pitchFamily="2" charset="-122"/>
                <a:cs typeface="+mn-cs"/>
              </a:rPr>
              <a:t>的特点是逢十六进一。例如：</a:t>
            </a:r>
          </a:p>
          <a:p>
            <a:r>
              <a:rPr lang="en-US" altLang="zh-CN" sz="1200" b="0" i="0" kern="1200" dirty="0" smtClean="0">
                <a:solidFill>
                  <a:schemeClr val="tx1"/>
                </a:solidFill>
                <a:effectLst/>
                <a:latin typeface="Times New Roman" pitchFamily="18" charset="0"/>
                <a:ea typeface="宋体" pitchFamily="2" charset="-122"/>
                <a:cs typeface="+mn-cs"/>
              </a:rPr>
              <a:t>(BAD)16 =11× 16^2+10×16^1+13×16^0=(2989)10</a:t>
            </a:r>
          </a:p>
          <a:p>
            <a:r>
              <a:rPr lang="zh-CN" altLang="en-US" sz="1200" b="0" i="0" kern="1200" dirty="0" smtClean="0">
                <a:solidFill>
                  <a:schemeClr val="tx1"/>
                </a:solidFill>
                <a:effectLst/>
                <a:latin typeface="Times New Roman" pitchFamily="18" charset="0"/>
                <a:ea typeface="宋体" pitchFamily="2" charset="-122"/>
                <a:cs typeface="+mn-cs"/>
              </a:rPr>
              <a:t>因此，不同的进位制，处于同一数位上的权是不同的。</a:t>
            </a:r>
          </a:p>
          <a:p>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p:spPr>
        <p:txBody>
          <a:bodyPr/>
          <a:lstStyle/>
          <a:p>
            <a:r>
              <a:rPr lang="en-US" altLang="zh-CN" smtClean="0"/>
              <a:t>1998.215=1</a:t>
            </a:r>
            <a:r>
              <a:rPr lang="zh-CN" altLang="en-US" smtClean="0"/>
              <a:t>*</a:t>
            </a:r>
            <a:r>
              <a:rPr lang="en-US" altLang="zh-CN" smtClean="0"/>
              <a:t>10</a:t>
            </a:r>
            <a:r>
              <a:rPr lang="en-US" altLang="zh-CN" baseline="30000" smtClean="0"/>
              <a:t>3</a:t>
            </a:r>
            <a:r>
              <a:rPr lang="en-US" altLang="zh-CN" smtClean="0"/>
              <a:t>+9*10</a:t>
            </a:r>
            <a:r>
              <a:rPr lang="en-US" altLang="zh-CN" baseline="30000" smtClean="0"/>
              <a:t>2</a:t>
            </a:r>
            <a:r>
              <a:rPr lang="en-US" altLang="zh-CN" smtClean="0"/>
              <a:t>+9*10</a:t>
            </a:r>
            <a:r>
              <a:rPr lang="en-US" altLang="zh-CN" baseline="30000" smtClean="0"/>
              <a:t>1</a:t>
            </a:r>
            <a:r>
              <a:rPr lang="en-US" altLang="zh-CN" smtClean="0"/>
              <a:t>+8*10</a:t>
            </a:r>
            <a:r>
              <a:rPr lang="en-US" altLang="zh-CN" baseline="30000" smtClean="0"/>
              <a:t>0</a:t>
            </a:r>
            <a:r>
              <a:rPr lang="en-US" altLang="zh-CN" smtClean="0"/>
              <a:t>+2*10</a:t>
            </a:r>
            <a:r>
              <a:rPr lang="en-US" altLang="zh-CN" baseline="30000" smtClean="0"/>
              <a:t>-1</a:t>
            </a:r>
            <a:r>
              <a:rPr lang="en-US" altLang="zh-CN" smtClean="0"/>
              <a:t>+1*10</a:t>
            </a:r>
            <a:r>
              <a:rPr lang="en-US" altLang="zh-CN" baseline="30000" smtClean="0"/>
              <a:t>-2</a:t>
            </a:r>
            <a:r>
              <a:rPr lang="en-US" altLang="zh-CN" smtClean="0"/>
              <a:t>+5*10</a:t>
            </a:r>
            <a:r>
              <a:rPr lang="en-US" altLang="zh-CN" baseline="30000" smtClean="0"/>
              <a:t>-3</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r>
              <a:rPr lang="en-US" altLang="zh-CN" smtClean="0"/>
              <a:t>2</a:t>
            </a:r>
            <a:r>
              <a:rPr lang="zh-CN" altLang="en-US" smtClean="0"/>
              <a:t>的三次方</a:t>
            </a:r>
            <a:r>
              <a:rPr lang="en-US" altLang="zh-CN" smtClean="0">
                <a:sym typeface="Wingdings" pitchFamily="2" charset="2"/>
              </a:rPr>
              <a:t>8</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p:spPr>
        <p:txBody>
          <a:bodyPr/>
          <a:lstStyle/>
          <a:p>
            <a:r>
              <a:rPr lang="en-US" altLang="zh-CN" smtClean="0"/>
              <a:t>2</a:t>
            </a:r>
            <a:r>
              <a:rPr lang="zh-CN" altLang="en-US" smtClean="0"/>
              <a:t>的</a:t>
            </a:r>
            <a:r>
              <a:rPr lang="en-US" altLang="zh-CN" smtClean="0"/>
              <a:t>4</a:t>
            </a:r>
            <a:r>
              <a:rPr lang="zh-CN" altLang="en-US" smtClean="0"/>
              <a:t>次方</a:t>
            </a:r>
            <a:r>
              <a:rPr lang="en-US" altLang="zh-CN" smtClean="0">
                <a:sym typeface="Wingdings" pitchFamily="2" charset="2"/>
              </a:rPr>
              <a:t></a:t>
            </a:r>
            <a:r>
              <a:rPr lang="en-US" altLang="zh-CN" smtClean="0"/>
              <a:t>16</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p:spPr>
        <p:txBody>
          <a:bodyPr/>
          <a:lstStyle/>
          <a:p>
            <a:r>
              <a:rPr lang="zh-CN" altLang="en-US" dirty="0" smtClean="0"/>
              <a:t>进一步说明了：</a:t>
            </a:r>
            <a:endParaRPr lang="en-US" altLang="zh-CN" dirty="0" smtClean="0"/>
          </a:p>
          <a:p>
            <a:r>
              <a:rPr lang="zh-CN" altLang="en-US" dirty="0" smtClean="0"/>
              <a:t>一位</a:t>
            </a:r>
            <a:r>
              <a:rPr lang="en-US" altLang="zh-CN" dirty="0" smtClean="0"/>
              <a:t>8</a:t>
            </a:r>
            <a:r>
              <a:rPr lang="zh-CN" altLang="en-US" dirty="0" smtClean="0"/>
              <a:t>进制数，相当于</a:t>
            </a:r>
            <a:r>
              <a:rPr lang="en-US" altLang="zh-CN" dirty="0" smtClean="0"/>
              <a:t>3</a:t>
            </a:r>
            <a:r>
              <a:rPr lang="zh-CN" altLang="en-US" dirty="0" smtClean="0"/>
              <a:t>位二进制数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一位</a:t>
            </a:r>
            <a:r>
              <a:rPr lang="en-US" altLang="zh-CN" dirty="0" smtClean="0"/>
              <a:t>16</a:t>
            </a:r>
            <a:r>
              <a:rPr lang="zh-CN" altLang="en-US" dirty="0" smtClean="0"/>
              <a:t>进制数，相当于</a:t>
            </a:r>
            <a:r>
              <a:rPr lang="en-US" altLang="zh-CN" dirty="0" smtClean="0"/>
              <a:t>4</a:t>
            </a:r>
            <a:r>
              <a:rPr lang="zh-CN" altLang="en-US" dirty="0" smtClean="0"/>
              <a:t>位二进制数</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计算机内部使用二进制进行存储和运算，人们使用</a:t>
            </a:r>
            <a:r>
              <a:rPr lang="en-US" altLang="zh-CN" dirty="0" smtClean="0"/>
              <a:t>8</a:t>
            </a:r>
            <a:r>
              <a:rPr lang="zh-CN" altLang="en-US" dirty="0" smtClean="0"/>
              <a:t>进制和</a:t>
            </a:r>
            <a:r>
              <a:rPr lang="en-US" altLang="zh-CN" dirty="0" smtClean="0"/>
              <a:t>16</a:t>
            </a:r>
            <a:r>
              <a:rPr lang="zh-CN" altLang="en-US" dirty="0" smtClean="0"/>
              <a:t>进制作为一种计数方法，辅助计数，避免二进制书写过长的现象。</a:t>
            </a:r>
          </a:p>
          <a:p>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八进制和十六进制表示的不是一个数</a:t>
            </a:r>
            <a:endParaRPr lang="zh-CN" altLang="en-US" dirty="0"/>
          </a:p>
        </p:txBody>
      </p:sp>
    </p:spTree>
    <p:extLst>
      <p:ext uri="{BB962C8B-B14F-4D97-AF65-F5344CB8AC3E}">
        <p14:creationId xmlns:p14="http://schemas.microsoft.com/office/powerpoint/2010/main" val="403860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p:spPr>
        <p:txBody>
          <a:bodyPr/>
          <a:lstStyle/>
          <a:p>
            <a:r>
              <a:rPr lang="zh-CN" altLang="en-US" smtClean="0"/>
              <a:t>十六进制</a:t>
            </a:r>
            <a:r>
              <a:rPr lang="en-US" altLang="zh-CN" smtClean="0">
                <a:sym typeface="Wingdings" pitchFamily="2" charset="2"/>
              </a:rPr>
              <a:t></a:t>
            </a:r>
            <a:r>
              <a:rPr lang="zh-CN" altLang="en-US" smtClean="0">
                <a:sym typeface="Wingdings" pitchFamily="2" charset="2"/>
              </a:rPr>
              <a:t>八进制</a:t>
            </a:r>
            <a:endParaRPr lang="en-US" altLang="zh-CN" smtClean="0">
              <a:sym typeface="Wingdings" pitchFamily="2" charset="2"/>
            </a:endParaRPr>
          </a:p>
          <a:p>
            <a:r>
              <a:rPr lang="zh-CN" altLang="en-US" smtClean="0">
                <a:sym typeface="Wingdings" pitchFamily="2" charset="2"/>
              </a:rPr>
              <a:t>十六进制</a:t>
            </a:r>
            <a:r>
              <a:rPr lang="en-US" altLang="zh-CN" smtClean="0">
                <a:sym typeface="Wingdings" pitchFamily="2" charset="2"/>
              </a:rPr>
              <a:t></a:t>
            </a:r>
            <a:r>
              <a:rPr lang="zh-CN" altLang="en-US" smtClean="0">
                <a:sym typeface="Wingdings" pitchFamily="2" charset="2"/>
              </a:rPr>
              <a:t>二进制</a:t>
            </a:r>
            <a:r>
              <a:rPr lang="en-US" altLang="zh-CN" smtClean="0">
                <a:sym typeface="Wingdings" pitchFamily="2" charset="2"/>
              </a:rPr>
              <a:t></a:t>
            </a:r>
            <a:r>
              <a:rPr lang="zh-CN" altLang="en-US" smtClean="0">
                <a:sym typeface="Wingdings" pitchFamily="2" charset="2"/>
              </a:rPr>
              <a:t>八进制</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p:spPr>
        <p:txBody>
          <a:bodyPr/>
          <a:lstStyle/>
          <a:p>
            <a:r>
              <a:rPr lang="en-US" altLang="zh-CN" dirty="0" smtClean="0"/>
              <a:t> GB2312-80,7445</a:t>
            </a:r>
            <a:r>
              <a:rPr lang="zh-CN" altLang="en-US" dirty="0" smtClean="0"/>
              <a:t>个字符，包括</a:t>
            </a:r>
            <a:r>
              <a:rPr lang="en-US" altLang="zh-CN" dirty="0" smtClean="0"/>
              <a:t>6763</a:t>
            </a:r>
            <a:r>
              <a:rPr lang="zh-CN" altLang="en-US" dirty="0" smtClean="0"/>
              <a:t>个汉字和</a:t>
            </a:r>
            <a:r>
              <a:rPr lang="en-US" altLang="zh-CN" dirty="0" smtClean="0"/>
              <a:t>682</a:t>
            </a:r>
            <a:r>
              <a:rPr lang="zh-CN" altLang="en-US" dirty="0" smtClean="0"/>
              <a:t>个非汉字的图形字符</a:t>
            </a:r>
            <a:endParaRPr lang="en-US" altLang="zh-CN" dirty="0" smtClean="0"/>
          </a:p>
          <a:p>
            <a:r>
              <a:rPr lang="zh-CN" altLang="en-US" dirty="0" smtClean="0"/>
              <a:t>数值表述：正数，负数，整数，实数（浮点数） </a:t>
            </a:r>
            <a:endParaRPr lang="en-US" altLang="zh-CN" dirty="0" smtClean="0"/>
          </a:p>
          <a:p>
            <a:r>
              <a:rPr lang="zh-CN" altLang="en-US" dirty="0" smtClean="0"/>
              <a:t>二进制编码的十进制数：用</a:t>
            </a:r>
            <a:r>
              <a:rPr lang="en-US" altLang="zh-CN" dirty="0" smtClean="0"/>
              <a:t>4</a:t>
            </a:r>
            <a:r>
              <a:rPr lang="zh-CN" altLang="en-US" dirty="0" smtClean="0"/>
              <a:t>位二进制表示</a:t>
            </a:r>
            <a:r>
              <a:rPr lang="en-US" altLang="zh-CN" dirty="0" smtClean="0"/>
              <a:t>0,1,2</a:t>
            </a:r>
            <a:r>
              <a:rPr lang="zh-CN" altLang="en-US" dirty="0" smtClean="0"/>
              <a:t>，</a:t>
            </a:r>
            <a:r>
              <a:rPr lang="en-US" altLang="zh-CN" dirty="0" smtClean="0"/>
              <a:t>3</a:t>
            </a:r>
            <a:r>
              <a:rPr lang="zh-CN" altLang="en-US" dirty="0" smtClean="0"/>
              <a:t>，</a:t>
            </a:r>
            <a:r>
              <a:rPr lang="en-US" altLang="zh-CN" dirty="0" smtClean="0"/>
              <a:t>…,9</a:t>
            </a:r>
          </a:p>
          <a:p>
            <a:r>
              <a:rPr lang="zh-CN" altLang="en-US" sz="1200" b="0" i="0" kern="1200" dirty="0" smtClean="0">
                <a:solidFill>
                  <a:schemeClr val="tx1"/>
                </a:solidFill>
                <a:effectLst/>
                <a:latin typeface="Times New Roman" pitchFamily="18" charset="0"/>
                <a:ea typeface="宋体" pitchFamily="2" charset="-122"/>
                <a:cs typeface="+mn-cs"/>
              </a:rPr>
              <a:t>二进码十进数（英语：</a:t>
            </a:r>
            <a:r>
              <a:rPr lang="en-US" altLang="zh-CN" sz="1200" b="0" i="0" kern="1200" dirty="0" smtClean="0">
                <a:solidFill>
                  <a:schemeClr val="tx1"/>
                </a:solidFill>
                <a:effectLst/>
                <a:latin typeface="Times New Roman" pitchFamily="18" charset="0"/>
                <a:ea typeface="宋体" pitchFamily="2" charset="-122"/>
                <a:cs typeface="+mn-cs"/>
              </a:rPr>
              <a:t>Binary-Coded Decimal</a:t>
            </a:r>
            <a:r>
              <a:rPr lang="zh-CN" altLang="en-US" sz="1200" b="0" i="0" kern="1200" dirty="0" smtClean="0">
                <a:solidFill>
                  <a:schemeClr val="tx1"/>
                </a:solidFill>
                <a:effectLst/>
                <a:latin typeface="Times New Roman" pitchFamily="18" charset="0"/>
                <a:ea typeface="宋体" pitchFamily="2" charset="-122"/>
                <a:cs typeface="+mn-cs"/>
              </a:rPr>
              <a:t>，简称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，大陆称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码或二</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十进制编码</a:t>
            </a:r>
            <a:r>
              <a:rPr lang="zh-CN" altLang="en-US" sz="1200" b="0" i="0" kern="1200" dirty="0" smtClean="0">
                <a:solidFill>
                  <a:schemeClr val="tx1"/>
                </a:solidFill>
                <a:effectLst/>
                <a:latin typeface="Times New Roman" pitchFamily="18" charset="0"/>
                <a:ea typeface="宋体" pitchFamily="2" charset="-122"/>
                <a:cs typeface="+mn-cs"/>
              </a:rPr>
              <a:t>）是一种</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十进制</a:t>
            </a:r>
            <a:r>
              <a:rPr lang="zh-CN" altLang="en-US" sz="1200" b="0" i="0" kern="1200" dirty="0" smtClean="0">
                <a:solidFill>
                  <a:schemeClr val="tx1"/>
                </a:solidFill>
                <a:effectLst/>
                <a:latin typeface="Times New Roman" pitchFamily="18" charset="0"/>
                <a:ea typeface="宋体" pitchFamily="2" charset="-122"/>
                <a:cs typeface="+mn-cs"/>
              </a:rPr>
              <a:t>的数字编码形式。这种编码下的每个十进制数字用一串单独的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二进制</a:t>
            </a:r>
            <a:r>
              <a:rPr lang="zh-CN" altLang="en-US" sz="1200" b="0" i="0" kern="1200" dirty="0" smtClean="0">
                <a:solidFill>
                  <a:schemeClr val="tx1"/>
                </a:solidFill>
                <a:effectLst/>
                <a:latin typeface="Times New Roman" pitchFamily="18" charset="0"/>
                <a:ea typeface="宋体" pitchFamily="2" charset="-122"/>
                <a:cs typeface="+mn-cs"/>
              </a:rPr>
              <a:t>比特来存储表示。常见的有</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compressed or packed</a:t>
            </a:r>
            <a:r>
              <a:rPr lang="zh-CN" altLang="en-US" sz="1200" b="0" i="0" kern="1200" dirty="0" smtClean="0">
                <a:solidFill>
                  <a:schemeClr val="tx1"/>
                </a:solidFill>
                <a:effectLst/>
                <a:latin typeface="Times New Roman" pitchFamily="18" charset="0"/>
                <a:ea typeface="宋体" pitchFamily="2" charset="-122"/>
                <a:cs typeface="+mn-cs"/>
              </a:rPr>
              <a:t>）；或者</a:t>
            </a:r>
            <a:r>
              <a:rPr lang="en-US" altLang="zh-CN" sz="1200" b="0" i="0" kern="1200" dirty="0" smtClean="0">
                <a:solidFill>
                  <a:schemeClr val="tx1"/>
                </a:solidFill>
                <a:effectLst/>
                <a:latin typeface="Times New Roman" pitchFamily="18" charset="0"/>
                <a:ea typeface="宋体" pitchFamily="2" charset="-122"/>
                <a:cs typeface="+mn-cs"/>
              </a:rPr>
              <a:t>8</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个十进制数字，称为未压缩的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uncompressed or zoned</a:t>
            </a:r>
            <a:r>
              <a:rPr lang="zh-CN" altLang="en-US" sz="1200" b="0" i="0" kern="1200" dirty="0" smtClean="0">
                <a:solidFill>
                  <a:schemeClr val="tx1"/>
                </a:solidFill>
                <a:effectLst/>
                <a:latin typeface="Times New Roman" pitchFamily="18" charset="0"/>
                <a:ea typeface="宋体" pitchFamily="2" charset="-122"/>
                <a:cs typeface="+mn-cs"/>
              </a:rPr>
              <a:t>）。这种编码技术，最常用于</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会计系统</a:t>
            </a:r>
            <a:r>
              <a:rPr lang="zh-CN" altLang="en-US" sz="1200" b="0" i="0" kern="1200" dirty="0" smtClean="0">
                <a:solidFill>
                  <a:schemeClr val="tx1"/>
                </a:solidFill>
                <a:effectLst/>
                <a:latin typeface="Times New Roman" pitchFamily="18" charset="0"/>
                <a:ea typeface="宋体" pitchFamily="2" charset="-122"/>
                <a:cs typeface="+mn-cs"/>
              </a:rPr>
              <a:t>的设计里，因为</a:t>
            </a:r>
            <a:r>
              <a:rPr lang="zh-CN" altLang="en-US" sz="1200" b="0" i="0" u="none" strike="noStrike" kern="1200" dirty="0" smtClean="0">
                <a:solidFill>
                  <a:schemeClr val="tx1"/>
                </a:solidFill>
                <a:effectLst/>
                <a:latin typeface="Times New Roman" pitchFamily="18" charset="0"/>
                <a:ea typeface="宋体" pitchFamily="2" charset="-122"/>
                <a:cs typeface="+mn-cs"/>
                <a:hlinkClick r:id="rId7"/>
              </a:rPr>
              <a:t>会计制度</a:t>
            </a:r>
            <a:r>
              <a:rPr lang="zh-CN" altLang="en-US" sz="1200" b="0" i="0" kern="1200" dirty="0" smtClean="0">
                <a:solidFill>
                  <a:schemeClr val="tx1"/>
                </a:solidFill>
                <a:effectLst/>
                <a:latin typeface="Times New Roman" pitchFamily="18" charset="0"/>
                <a:ea typeface="宋体" pitchFamily="2" charset="-122"/>
                <a:cs typeface="+mn-cs"/>
              </a:rPr>
              <a:t>经常需要对很长的数字符串作准确的计算。相对于一般的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8"/>
              </a:rPr>
              <a:t>浮点</a:t>
            </a:r>
            <a:r>
              <a:rPr lang="zh-CN" altLang="en-US" sz="1200" b="0" i="0" kern="1200" dirty="0" smtClean="0">
                <a:solidFill>
                  <a:schemeClr val="tx1"/>
                </a:solidFill>
                <a:effectLst/>
                <a:latin typeface="Times New Roman" pitchFamily="18" charset="0"/>
                <a:ea typeface="宋体" pitchFamily="2" charset="-122"/>
                <a:cs typeface="+mn-cs"/>
              </a:rPr>
              <a:t>式</a:t>
            </a:r>
            <a:r>
              <a:rPr lang="zh-CN" altLang="en-US" sz="1200" b="0" i="0" u="none" strike="noStrike" kern="1200" dirty="0" smtClean="0">
                <a:solidFill>
                  <a:schemeClr val="tx1"/>
                </a:solidFill>
                <a:effectLst/>
                <a:latin typeface="Times New Roman" pitchFamily="18" charset="0"/>
                <a:ea typeface="宋体" pitchFamily="2" charset="-122"/>
                <a:cs typeface="+mn-cs"/>
                <a:hlinkClick r:id="rId9"/>
              </a:rPr>
              <a:t>记数法</a:t>
            </a:r>
            <a:r>
              <a:rPr lang="zh-CN" altLang="en-US" sz="1200" b="0" i="0" kern="1200" dirty="0" smtClean="0">
                <a:solidFill>
                  <a:schemeClr val="tx1"/>
                </a:solidFill>
                <a:effectLst/>
                <a:latin typeface="Times New Roman" pitchFamily="18" charset="0"/>
                <a:ea typeface="宋体" pitchFamily="2" charset="-122"/>
                <a:cs typeface="+mn-cs"/>
              </a:rPr>
              <a:t>，采用</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码，既可保存数值的精确度，又可免却使计算机作</a:t>
            </a:r>
            <a:r>
              <a:rPr lang="zh-CN" altLang="en-US" sz="1200" b="0" i="0" u="none" strike="noStrike" kern="1200" dirty="0" smtClean="0">
                <a:solidFill>
                  <a:schemeClr val="tx1"/>
                </a:solidFill>
                <a:effectLst/>
                <a:latin typeface="Times New Roman" pitchFamily="18" charset="0"/>
                <a:ea typeface="宋体" pitchFamily="2" charset="-122"/>
                <a:cs typeface="+mn-cs"/>
                <a:hlinkClick r:id="rId10"/>
              </a:rPr>
              <a:t>浮点运算</a:t>
            </a:r>
            <a:r>
              <a:rPr lang="zh-CN" altLang="en-US" sz="1200" b="0" i="0" kern="1200" dirty="0" smtClean="0">
                <a:solidFill>
                  <a:schemeClr val="tx1"/>
                </a:solidFill>
                <a:effectLst/>
                <a:latin typeface="Times New Roman" pitchFamily="18" charset="0"/>
                <a:ea typeface="宋体" pitchFamily="2" charset="-122"/>
                <a:cs typeface="+mn-cs"/>
              </a:rPr>
              <a:t>时所耗费的时间。此外，对于其他需要高精确度的计算，</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编码亦很常用。</a:t>
            </a:r>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p:spPr>
        <p:txBody>
          <a:bodyPr/>
          <a:lstStyle/>
          <a:p>
            <a:r>
              <a:rPr lang="zh-CN" altLang="zh-CN" smtClean="0"/>
              <a:t>对于一个</a:t>
            </a:r>
            <a:r>
              <a:rPr lang="en-US" altLang="zh-CN" smtClean="0"/>
              <a:t>8bit</a:t>
            </a:r>
            <a:r>
              <a:rPr lang="zh-CN" altLang="zh-CN" smtClean="0"/>
              <a:t>的二进制来说</a:t>
            </a:r>
            <a:r>
              <a:rPr lang="zh-CN" altLang="en-US" smtClean="0"/>
              <a:t>，</a:t>
            </a:r>
            <a:r>
              <a:rPr lang="zh-CN" altLang="zh-CN" smtClean="0"/>
              <a:t>在计算机内部存储中，计算机自己是无法去区分无符号还是有符号类型的，对于</a:t>
            </a:r>
            <a:r>
              <a:rPr lang="en-US" altLang="zh-CN" smtClean="0"/>
              <a:t>255</a:t>
            </a:r>
            <a:r>
              <a:rPr lang="zh-CN" altLang="zh-CN" smtClean="0"/>
              <a:t>和</a:t>
            </a:r>
            <a:r>
              <a:rPr lang="en-US" altLang="zh-CN" smtClean="0"/>
              <a:t>-1</a:t>
            </a:r>
            <a:r>
              <a:rPr lang="zh-CN" altLang="zh-CN" smtClean="0"/>
              <a:t>，在计算机内部存储的都是</a:t>
            </a:r>
            <a:r>
              <a:rPr lang="en-US" altLang="zh-CN" smtClean="0"/>
              <a:t>11111111</a:t>
            </a:r>
            <a:r>
              <a:rPr lang="zh-CN" altLang="zh-CN" smtClean="0"/>
              <a:t>。换个角度来说，如果事先知道内存中存储了这样一个</a:t>
            </a:r>
            <a:r>
              <a:rPr lang="en-US" altLang="zh-CN" smtClean="0"/>
              <a:t>8</a:t>
            </a:r>
            <a:r>
              <a:rPr lang="zh-CN" altLang="zh-CN" smtClean="0"/>
              <a:t>位二进制</a:t>
            </a:r>
            <a:r>
              <a:rPr lang="en-US" altLang="zh-CN" smtClean="0"/>
              <a:t>11111111</a:t>
            </a:r>
            <a:r>
              <a:rPr lang="zh-CN" altLang="zh-CN" smtClean="0"/>
              <a:t>，但是谁也不能肯定它具体表示什么数值，是</a:t>
            </a:r>
            <a:r>
              <a:rPr lang="en-US" altLang="zh-CN" smtClean="0"/>
              <a:t>-1</a:t>
            </a:r>
            <a:r>
              <a:rPr lang="zh-CN" altLang="zh-CN" smtClean="0"/>
              <a:t>还是</a:t>
            </a:r>
            <a:r>
              <a:rPr lang="en-US" altLang="zh-CN" smtClean="0"/>
              <a:t>255</a:t>
            </a:r>
            <a:r>
              <a:rPr lang="zh-CN" altLang="zh-CN" smtClean="0"/>
              <a:t>？这个是需要靠程序员自己去指定的，如果指定为无符号类型，则编译器则通过相应指令将其转换为数值</a:t>
            </a:r>
            <a:r>
              <a:rPr lang="en-US" altLang="zh-CN" smtClean="0"/>
              <a:t>255</a:t>
            </a:r>
            <a:r>
              <a:rPr lang="zh-CN" altLang="zh-CN" smtClean="0"/>
              <a:t>。事实上对于</a:t>
            </a:r>
            <a:r>
              <a:rPr lang="en-US" altLang="zh-CN" smtClean="0"/>
              <a:t>-x</a:t>
            </a:r>
            <a:r>
              <a:rPr lang="zh-CN" altLang="zh-CN" smtClean="0"/>
              <a:t>的二进制补码表示形式和</a:t>
            </a:r>
            <a:r>
              <a:rPr lang="en-US" altLang="zh-CN" smtClean="0"/>
              <a:t>(256-x)</a:t>
            </a:r>
            <a:r>
              <a:rPr lang="zh-CN" altLang="zh-CN" smtClean="0"/>
              <a:t>（</a:t>
            </a:r>
            <a:r>
              <a:rPr lang="en-US" altLang="zh-CN" smtClean="0"/>
              <a:t>256-x</a:t>
            </a:r>
            <a:r>
              <a:rPr lang="zh-CN" altLang="zh-CN" smtClean="0"/>
              <a:t>当做无符号类型处理）的二进制表示形式相同，</a:t>
            </a:r>
            <a:endParaRPr lang="en-US" altLang="zh-CN" smtClean="0"/>
          </a:p>
          <a:p>
            <a:endParaRPr lang="en-US" altLang="zh-CN" smtClean="0"/>
          </a:p>
          <a:p>
            <a:r>
              <a:rPr lang="en-US" altLang="zh-CN" smtClean="0"/>
              <a:t>127 = 0111 1111</a:t>
            </a:r>
          </a:p>
          <a:p>
            <a:r>
              <a:rPr lang="en-US" altLang="zh-CN" smtClean="0"/>
              <a:t>-127</a:t>
            </a:r>
            <a:r>
              <a:rPr lang="zh-CN" altLang="en-US" baseline="-25000" smtClean="0"/>
              <a:t>反</a:t>
            </a:r>
            <a:r>
              <a:rPr lang="zh-CN" altLang="en-US" smtClean="0"/>
              <a:t> </a:t>
            </a:r>
            <a:r>
              <a:rPr lang="en-US" altLang="zh-CN" smtClean="0"/>
              <a:t>= 1000 0000</a:t>
            </a:r>
          </a:p>
          <a:p>
            <a:r>
              <a:rPr lang="en-US" altLang="zh-CN" smtClean="0"/>
              <a:t>-127</a:t>
            </a:r>
            <a:r>
              <a:rPr lang="zh-CN" altLang="en-US" baseline="-25000" smtClean="0"/>
              <a:t>补</a:t>
            </a:r>
            <a:r>
              <a:rPr lang="zh-CN" altLang="en-US" smtClean="0"/>
              <a:t> </a:t>
            </a:r>
            <a:r>
              <a:rPr lang="en-US" altLang="zh-CN" smtClean="0"/>
              <a:t>= 1000 0000 + 1 = 1000 0001</a:t>
            </a:r>
          </a:p>
          <a:p>
            <a:endParaRPr lang="en-US" altLang="zh-CN" smtClean="0"/>
          </a:p>
          <a:p>
            <a:r>
              <a:rPr lang="zh-CN" altLang="zh-CN" smtClean="0"/>
              <a:t>一个数和它的补码是可逆的</a:t>
            </a:r>
            <a:r>
              <a:rPr lang="en-US" altLang="zh-CN" smtClean="0"/>
              <a:t>(</a:t>
            </a:r>
            <a:r>
              <a:rPr lang="zh-CN" altLang="zh-CN" smtClean="0"/>
              <a:t>再对补码求补得到原码</a:t>
            </a:r>
            <a:r>
              <a:rPr lang="en-US" altLang="zh-CN" smtClean="0"/>
              <a:t>)</a:t>
            </a:r>
            <a:r>
              <a:rPr lang="zh-CN" altLang="zh-CN" smtClean="0"/>
              <a:t>。</a:t>
            </a:r>
          </a:p>
          <a:p>
            <a:r>
              <a:rPr lang="en-US" altLang="zh-CN" smtClean="0"/>
              <a:t>-127</a:t>
            </a:r>
            <a:r>
              <a:rPr lang="zh-CN" altLang="en-US" baseline="-25000" smtClean="0"/>
              <a:t>原</a:t>
            </a:r>
            <a:r>
              <a:rPr lang="zh-CN" altLang="en-US" smtClean="0"/>
              <a:t> </a:t>
            </a:r>
            <a:r>
              <a:rPr lang="en-US" altLang="zh-CN" smtClean="0"/>
              <a:t>= </a:t>
            </a:r>
            <a:r>
              <a:rPr lang="zh-CN" altLang="en-US" smtClean="0"/>
              <a:t>（</a:t>
            </a:r>
            <a:r>
              <a:rPr lang="en-US" altLang="zh-CN" smtClean="0"/>
              <a:t>-127</a:t>
            </a:r>
            <a:r>
              <a:rPr lang="zh-CN" altLang="en-US" baseline="-25000" smtClean="0"/>
              <a:t>补</a:t>
            </a:r>
            <a:r>
              <a:rPr lang="zh-CN" altLang="en-US" smtClean="0"/>
              <a:t>）</a:t>
            </a:r>
            <a:r>
              <a:rPr lang="zh-CN" altLang="en-US" baseline="-25000" smtClean="0"/>
              <a:t>补</a:t>
            </a:r>
            <a:r>
              <a:rPr lang="zh-CN" altLang="en-US" smtClean="0"/>
              <a:t> </a:t>
            </a:r>
            <a:r>
              <a:rPr lang="en-US" altLang="zh-CN" smtClean="0"/>
              <a:t>= 1111 1110 + 1 = 1111 1111 </a:t>
            </a:r>
          </a:p>
          <a:p>
            <a:endParaRPr lang="en-US" altLang="zh-CN" smtClean="0"/>
          </a:p>
          <a:p>
            <a:r>
              <a:rPr lang="zh-CN" altLang="zh-CN" smtClean="0"/>
              <a:t>第一是为了能让计算机执行减法：</a:t>
            </a:r>
            <a:r>
              <a:rPr lang="en-US" altLang="zh-CN" smtClean="0"/>
              <a:t> </a:t>
            </a:r>
            <a:br>
              <a:rPr lang="en-US" altLang="zh-CN" smtClean="0"/>
            </a:br>
            <a:r>
              <a:rPr lang="en-US" altLang="zh-CN" smtClean="0"/>
              <a:t>[a-b]</a:t>
            </a:r>
            <a:r>
              <a:rPr lang="zh-CN" altLang="zh-CN" smtClean="0"/>
              <a:t>补</a:t>
            </a:r>
            <a:r>
              <a:rPr lang="en-US" altLang="zh-CN" smtClean="0"/>
              <a:t>=a</a:t>
            </a:r>
            <a:r>
              <a:rPr lang="zh-CN" altLang="zh-CN" smtClean="0"/>
              <a:t>补</a:t>
            </a:r>
            <a:r>
              <a:rPr lang="en-US" altLang="zh-CN" smtClean="0"/>
              <a:t>+</a:t>
            </a:r>
            <a:r>
              <a:rPr lang="zh-CN" altLang="zh-CN" smtClean="0"/>
              <a:t>（</a:t>
            </a:r>
            <a:r>
              <a:rPr lang="en-US" altLang="zh-CN" smtClean="0"/>
              <a:t>-b</a:t>
            </a:r>
            <a:r>
              <a:rPr lang="zh-CN" altLang="zh-CN" smtClean="0"/>
              <a:t>）补</a:t>
            </a:r>
          </a:p>
          <a:p>
            <a:r>
              <a:rPr lang="zh-CN" altLang="zh-CN" smtClean="0"/>
              <a:t>第二个原因是为了统一正</a:t>
            </a:r>
            <a:r>
              <a:rPr lang="en-US" altLang="zh-CN" smtClean="0"/>
              <a:t>0</a:t>
            </a:r>
            <a:r>
              <a:rPr lang="zh-CN" altLang="zh-CN" smtClean="0"/>
              <a:t>和负</a:t>
            </a:r>
            <a:r>
              <a:rPr lang="en-US" altLang="zh-CN" smtClean="0"/>
              <a:t>0 </a:t>
            </a:r>
            <a:br>
              <a:rPr lang="en-US" altLang="zh-CN" smtClean="0"/>
            </a:br>
            <a:r>
              <a:rPr lang="zh-CN" altLang="zh-CN" smtClean="0"/>
              <a:t>正零：</a:t>
            </a:r>
            <a:r>
              <a:rPr lang="en-US" altLang="zh-CN" smtClean="0"/>
              <a:t>00000000 </a:t>
            </a:r>
            <a:br>
              <a:rPr lang="en-US" altLang="zh-CN" smtClean="0"/>
            </a:br>
            <a:r>
              <a:rPr lang="zh-CN" altLang="zh-CN" smtClean="0"/>
              <a:t>负零：</a:t>
            </a:r>
            <a:r>
              <a:rPr lang="en-US" altLang="zh-CN" smtClean="0"/>
              <a:t>10000000 </a:t>
            </a:r>
            <a:br>
              <a:rPr lang="en-US" altLang="zh-CN" smtClean="0"/>
            </a:br>
            <a:r>
              <a:rPr lang="zh-CN" altLang="zh-CN" smtClean="0"/>
              <a:t>这两个数其实都是</a:t>
            </a:r>
            <a:r>
              <a:rPr lang="en-US" altLang="zh-CN" smtClean="0"/>
              <a:t>0</a:t>
            </a:r>
            <a:r>
              <a:rPr lang="zh-CN" altLang="zh-CN" smtClean="0"/>
              <a:t>，但他们的原码却有不同的表示。</a:t>
            </a:r>
            <a:r>
              <a:rPr lang="en-US" altLang="zh-CN" smtClean="0"/>
              <a:t> </a:t>
            </a:r>
            <a:br>
              <a:rPr lang="en-US" altLang="zh-CN" smtClean="0"/>
            </a:br>
            <a:r>
              <a:rPr lang="zh-CN" altLang="zh-CN" smtClean="0"/>
              <a:t>但是他们的补码是一样的，都是</a:t>
            </a:r>
            <a:r>
              <a:rPr lang="en-US" altLang="zh-CN" smtClean="0"/>
              <a:t>00000000 </a:t>
            </a:r>
            <a:br>
              <a:rPr lang="en-US" altLang="zh-CN" smtClean="0"/>
            </a:br>
            <a:r>
              <a:rPr lang="zh-CN" altLang="zh-CN" smtClean="0"/>
              <a:t>特别注意，如果</a:t>
            </a:r>
            <a:r>
              <a:rPr lang="en-US" altLang="zh-CN" smtClean="0"/>
              <a:t>+1</a:t>
            </a:r>
            <a:r>
              <a:rPr lang="zh-CN" altLang="zh-CN" smtClean="0"/>
              <a:t>之后有进位的，要一直往前进位，包括符号位！（这和反码是不同的！）</a:t>
            </a:r>
            <a:r>
              <a:rPr lang="en-US" altLang="zh-CN" smtClean="0"/>
              <a:t> </a:t>
            </a:r>
            <a:br>
              <a:rPr lang="en-US" altLang="zh-CN" smtClean="0"/>
            </a:br>
            <a:r>
              <a:rPr lang="en-US" altLang="zh-CN" smtClean="0"/>
              <a:t>[1000 0000]</a:t>
            </a:r>
            <a:r>
              <a:rPr lang="zh-CN" altLang="zh-CN" smtClean="0"/>
              <a:t>补</a:t>
            </a:r>
            <a:r>
              <a:rPr lang="en-US" altLang="zh-CN" smtClean="0"/>
              <a:t> </a:t>
            </a:r>
            <a:br>
              <a:rPr lang="en-US" altLang="zh-CN" smtClean="0"/>
            </a:br>
            <a:r>
              <a:rPr lang="en-US" altLang="zh-CN" smtClean="0"/>
              <a:t>=[1000 0000]</a:t>
            </a:r>
            <a:r>
              <a:rPr lang="zh-CN" altLang="zh-CN" smtClean="0"/>
              <a:t>反</a:t>
            </a:r>
            <a:r>
              <a:rPr lang="en-US" altLang="zh-CN" smtClean="0"/>
              <a:t>+1 </a:t>
            </a:r>
            <a:br>
              <a:rPr lang="en-US" altLang="zh-CN" smtClean="0"/>
            </a:br>
            <a:r>
              <a:rPr lang="en-US" altLang="zh-CN" smtClean="0"/>
              <a:t>=1111 1111+1 </a:t>
            </a:r>
            <a:br>
              <a:rPr lang="en-US" altLang="zh-CN" smtClean="0"/>
            </a:br>
            <a:r>
              <a:rPr lang="en-US" altLang="zh-CN" smtClean="0"/>
              <a:t>=(1)0000 0000 </a:t>
            </a:r>
            <a:br>
              <a:rPr lang="en-US" altLang="zh-CN" smtClean="0"/>
            </a:br>
            <a:r>
              <a:rPr lang="en-US" altLang="zh-CN" smtClean="0"/>
              <a:t>=00000000(</a:t>
            </a:r>
            <a:r>
              <a:rPr lang="zh-CN" altLang="zh-CN" smtClean="0"/>
              <a:t>最高位溢出了，符号位变成了</a:t>
            </a:r>
            <a:r>
              <a:rPr lang="en-US" altLang="zh-CN" smtClean="0"/>
              <a:t>0</a:t>
            </a:r>
            <a:r>
              <a:rPr lang="zh-CN" altLang="zh-CN" smtClean="0"/>
              <a:t>）</a:t>
            </a:r>
          </a:p>
          <a:p>
            <a:r>
              <a:rPr lang="zh-CN" altLang="zh-CN" smtClean="0"/>
              <a:t>有人会问</a:t>
            </a:r>
            <a:r>
              <a:rPr lang="en-US" altLang="zh-CN" smtClean="0"/>
              <a:t> </a:t>
            </a:r>
            <a:br>
              <a:rPr lang="en-US" altLang="zh-CN" smtClean="0"/>
            </a:br>
            <a:r>
              <a:rPr lang="en-US" altLang="zh-CN" smtClean="0"/>
              <a:t>1000 0000</a:t>
            </a:r>
            <a:r>
              <a:rPr lang="zh-CN" altLang="zh-CN" smtClean="0"/>
              <a:t>这个补码表示的哪个数的补码呢？</a:t>
            </a:r>
            <a:r>
              <a:rPr lang="en-US" altLang="zh-CN" smtClean="0"/>
              <a:t> </a:t>
            </a:r>
            <a:br>
              <a:rPr lang="en-US" altLang="zh-CN" smtClean="0"/>
            </a:br>
            <a:r>
              <a:rPr lang="zh-CN" altLang="zh-CN" smtClean="0"/>
              <a:t>其实这是一个规定，这个数表示的是</a:t>
            </a:r>
            <a:r>
              <a:rPr lang="en-US" altLang="zh-CN" smtClean="0"/>
              <a:t>-128</a:t>
            </a:r>
            <a:r>
              <a:rPr lang="zh-CN" altLang="zh-CN" smtClean="0"/>
              <a:t>（注意，对补码</a:t>
            </a:r>
            <a:r>
              <a:rPr lang="en-US" altLang="zh-CN" smtClean="0"/>
              <a:t>1000 0000</a:t>
            </a:r>
            <a:r>
              <a:rPr lang="zh-CN" altLang="zh-CN" smtClean="0"/>
              <a:t>（</a:t>
            </a:r>
            <a:r>
              <a:rPr lang="en-US" altLang="zh-CN" smtClean="0"/>
              <a:t>-128</a:t>
            </a:r>
            <a:r>
              <a:rPr lang="zh-CN" altLang="zh-CN" smtClean="0"/>
              <a:t>）再求补并不能得到</a:t>
            </a:r>
            <a:r>
              <a:rPr lang="en-US" altLang="zh-CN" smtClean="0"/>
              <a:t>-128</a:t>
            </a:r>
            <a:r>
              <a:rPr lang="zh-CN" altLang="zh-CN" smtClean="0"/>
              <a:t>的原码（</a:t>
            </a:r>
            <a:r>
              <a:rPr lang="en-US" altLang="zh-CN" smtClean="0"/>
              <a:t>8</a:t>
            </a:r>
            <a:r>
              <a:rPr lang="zh-CN" altLang="zh-CN" smtClean="0"/>
              <a:t>位原码只能表示到</a:t>
            </a:r>
            <a:r>
              <a:rPr lang="en-US" altLang="zh-CN" smtClean="0"/>
              <a:t>-127</a:t>
            </a:r>
            <a:r>
              <a:rPr lang="zh-CN" altLang="zh-CN" smtClean="0"/>
              <a:t>））</a:t>
            </a:r>
            <a:r>
              <a:rPr lang="en-US" altLang="zh-CN" smtClean="0"/>
              <a:t> </a:t>
            </a:r>
            <a:br>
              <a:rPr lang="en-US" altLang="zh-CN" smtClean="0"/>
            </a:br>
            <a:r>
              <a:rPr lang="zh-CN" altLang="zh-CN" smtClean="0"/>
              <a:t>所以</a:t>
            </a:r>
            <a:r>
              <a:rPr lang="en-US" altLang="zh-CN" smtClean="0"/>
              <a:t>n</a:t>
            </a:r>
            <a:r>
              <a:rPr lang="zh-CN" altLang="zh-CN" smtClean="0"/>
              <a:t>位补码能表示的范围是</a:t>
            </a:r>
            <a:r>
              <a:rPr lang="en-US" altLang="zh-CN" smtClean="0"/>
              <a:t> </a:t>
            </a:r>
            <a:br>
              <a:rPr lang="en-US" altLang="zh-CN" smtClean="0"/>
            </a:br>
            <a:r>
              <a:rPr lang="en-US" altLang="zh-CN" smtClean="0"/>
              <a:t>-2^(n-1)</a:t>
            </a:r>
            <a:r>
              <a:rPr lang="zh-CN" altLang="zh-CN" smtClean="0"/>
              <a:t>到</a:t>
            </a:r>
            <a:r>
              <a:rPr lang="en-US" altLang="zh-CN" smtClean="0"/>
              <a:t>2^(n-1)-1 </a:t>
            </a:r>
            <a:br>
              <a:rPr lang="en-US" altLang="zh-CN" smtClean="0"/>
            </a:br>
            <a:endParaRPr lang="en-US" altLang="zh-CN" smtClean="0"/>
          </a:p>
          <a:p>
            <a:endParaRPr lang="en-US" altLang="zh-CN" smtClean="0"/>
          </a:p>
          <a:p>
            <a:endParaRPr lang="en-US" altLang="zh-CN" smtClean="0"/>
          </a:p>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+77=4DH=4*16+13=64+13=77</a:t>
            </a:r>
          </a:p>
          <a:p>
            <a:endParaRPr lang="zh-CN" altLang="en-US" dirty="0"/>
          </a:p>
        </p:txBody>
      </p:sp>
    </p:spTree>
    <p:extLst>
      <p:ext uri="{BB962C8B-B14F-4D97-AF65-F5344CB8AC3E}">
        <p14:creationId xmlns:p14="http://schemas.microsoft.com/office/powerpoint/2010/main" val="247202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p:spPr>
        <p:txBody>
          <a:bodyPr/>
          <a:lstStyle/>
          <a:p>
            <a:r>
              <a:rPr kumimoji="1" lang="en-US" altLang="zh-CN" b="1" dirty="0" smtClean="0"/>
              <a:t>[102]</a:t>
            </a:r>
            <a:r>
              <a:rPr kumimoji="1" lang="zh-CN" altLang="en-US" b="1" baseline="-30000" dirty="0" smtClean="0"/>
              <a:t>补</a:t>
            </a:r>
            <a:r>
              <a:rPr kumimoji="1" lang="zh-CN" altLang="en-US" b="1" dirty="0" smtClean="0"/>
              <a:t>＋</a:t>
            </a:r>
            <a:r>
              <a:rPr kumimoji="1" lang="en-US" altLang="zh-CN" b="1" dirty="0" smtClean="0"/>
              <a:t>[</a:t>
            </a:r>
            <a:r>
              <a:rPr kumimoji="1" lang="zh-CN" altLang="en-US" b="1" dirty="0" smtClean="0"/>
              <a:t>－</a:t>
            </a:r>
            <a:r>
              <a:rPr kumimoji="1" lang="en-US" altLang="zh-CN" b="1" dirty="0" smtClean="0"/>
              <a:t>25]</a:t>
            </a:r>
            <a:r>
              <a:rPr kumimoji="1" lang="zh-CN" altLang="en-US" b="1" baseline="-30000" dirty="0" smtClean="0"/>
              <a:t>补</a:t>
            </a:r>
            <a:r>
              <a:rPr kumimoji="1" lang="en-US" altLang="zh-CN" b="1" dirty="0" smtClean="0"/>
              <a:t>=(01100110)</a:t>
            </a:r>
            <a:r>
              <a:rPr kumimoji="1" lang="en-US" altLang="zh-CN" b="1" baseline="-30000" dirty="0" smtClean="0"/>
              <a:t>2</a:t>
            </a:r>
            <a:r>
              <a:rPr kumimoji="1" lang="zh-CN" altLang="en-US" b="1" dirty="0" smtClean="0"/>
              <a:t>＋</a:t>
            </a:r>
            <a:r>
              <a:rPr kumimoji="1" lang="en-US" altLang="zh-CN" b="1" dirty="0" smtClean="0"/>
              <a:t>(11100111)</a:t>
            </a:r>
            <a:r>
              <a:rPr kumimoji="1" lang="en-US" altLang="zh-CN" b="1" baseline="-30000" dirty="0" smtClean="0"/>
              <a:t>2</a:t>
            </a:r>
            <a:r>
              <a:rPr kumimoji="1" lang="en-US" altLang="zh-CN" b="1" dirty="0" smtClean="0"/>
              <a:t>=(01001101)</a:t>
            </a:r>
            <a:r>
              <a:rPr kumimoji="1" lang="en-US" altLang="zh-CN" b="1" baseline="-30000" dirty="0" smtClean="0"/>
              <a:t>2</a:t>
            </a:r>
            <a:r>
              <a:rPr kumimoji="1" lang="en-US" altLang="zh-CN" b="1" dirty="0" smtClean="0"/>
              <a:t>   </a:t>
            </a:r>
          </a:p>
          <a:p>
            <a:r>
              <a:rPr lang="zh-CN" altLang="en-US" dirty="0" smtClean="0"/>
              <a:t>符号位的进位</a:t>
            </a:r>
            <a:r>
              <a:rPr lang="en-US" altLang="zh-CN" dirty="0" smtClean="0"/>
              <a:t>【1】</a:t>
            </a:r>
            <a:r>
              <a:rPr lang="zh-CN" altLang="en-US" dirty="0" smtClean="0"/>
              <a:t>被自动舍弃。</a:t>
            </a:r>
          </a:p>
          <a:p>
            <a:r>
              <a:rPr lang="zh-CN" altLang="zh-CN" dirty="0" smtClean="0"/>
              <a:t>符号位同数值位一起进行</a:t>
            </a:r>
            <a:r>
              <a:rPr lang="zh-CN" altLang="en-US" dirty="0" smtClean="0"/>
              <a:t>相加运算。</a:t>
            </a:r>
            <a:endParaRPr lang="en-US" altLang="zh-CN" dirty="0" smtClean="0"/>
          </a:p>
          <a:p>
            <a:endParaRPr lang="en-US" altLang="zh-CN" dirty="0" smtClean="0"/>
          </a:p>
          <a:p>
            <a:r>
              <a:rPr lang="zh-CN" altLang="zh-CN" dirty="0" smtClean="0"/>
              <a:t>采用补码的原因或好处如下</a:t>
            </a:r>
            <a:r>
              <a:rPr lang="en-US" altLang="zh-CN" dirty="0" smtClean="0"/>
              <a:t>,</a:t>
            </a:r>
            <a:r>
              <a:rPr lang="zh-CN" altLang="zh-CN" dirty="0" smtClean="0"/>
              <a:t>采用补码运算具有如下两个特征：</a:t>
            </a:r>
          </a:p>
          <a:p>
            <a:r>
              <a:rPr lang="zh-CN" altLang="zh-CN" dirty="0" smtClean="0"/>
              <a:t>（</a:t>
            </a:r>
            <a:r>
              <a:rPr lang="en-US" altLang="zh-CN" dirty="0" smtClean="0"/>
              <a:t>1</a:t>
            </a:r>
            <a:r>
              <a:rPr lang="zh-CN" altLang="zh-CN" dirty="0" smtClean="0"/>
              <a:t>）因为使用补码可以将符号位和其他位统一处理，同时，减法也可以按加法来处</a:t>
            </a:r>
          </a:p>
          <a:p>
            <a:r>
              <a:rPr lang="zh-CN" altLang="zh-CN" dirty="0" smtClean="0"/>
              <a:t>理，即如果是补码表示的数，不管是加减法都直接用加法运算即可实现。</a:t>
            </a:r>
          </a:p>
          <a:p>
            <a:r>
              <a:rPr lang="zh-CN" altLang="zh-CN" dirty="0" smtClean="0"/>
              <a:t>（</a:t>
            </a:r>
            <a:r>
              <a:rPr lang="en-US" altLang="zh-CN" dirty="0" smtClean="0"/>
              <a:t>2</a:t>
            </a:r>
            <a:r>
              <a:rPr lang="zh-CN" altLang="zh-CN" dirty="0" smtClean="0"/>
              <a:t>）两个用补码表示的数相加时，如果最高位（符号位）有进位，则进位被舍弃。</a:t>
            </a:r>
          </a:p>
          <a:p>
            <a:endParaRPr lang="en-US" altLang="zh-CN" dirty="0" smtClean="0"/>
          </a:p>
          <a:p>
            <a:r>
              <a:rPr lang="en-US" altLang="zh-CN" dirty="0" smtClean="0"/>
              <a:t>8 </a:t>
            </a:r>
            <a:r>
              <a:rPr lang="zh-CN" altLang="zh-CN" dirty="0" smtClean="0"/>
              <a:t>位的原码和反码表示的整数的范围就是</a:t>
            </a:r>
            <a:r>
              <a:rPr lang="en-US" altLang="zh-CN" dirty="0" smtClean="0"/>
              <a:t>-127~+127</a:t>
            </a:r>
            <a:r>
              <a:rPr lang="zh-CN" altLang="zh-CN" dirty="0" smtClean="0"/>
              <a:t>（</a:t>
            </a:r>
            <a:r>
              <a:rPr lang="en-US" altLang="zh-CN" dirty="0" smtClean="0"/>
              <a:t>11111111~01111111</a:t>
            </a:r>
            <a:r>
              <a:rPr lang="zh-CN" altLang="zh-CN" dirty="0" smtClean="0"/>
              <a:t>），而</a:t>
            </a:r>
          </a:p>
          <a:p>
            <a:r>
              <a:rPr lang="zh-CN" altLang="zh-CN" dirty="0" smtClean="0"/>
              <a:t>采用补码表示的时候，</a:t>
            </a:r>
            <a:r>
              <a:rPr lang="en-US" altLang="zh-CN" dirty="0" smtClean="0"/>
              <a:t>00000000 </a:t>
            </a:r>
            <a:r>
              <a:rPr lang="zh-CN" altLang="zh-CN" dirty="0" smtClean="0"/>
              <a:t>是</a:t>
            </a:r>
            <a:r>
              <a:rPr lang="en-US" altLang="zh-CN" dirty="0" smtClean="0"/>
              <a:t>+0</a:t>
            </a:r>
            <a:r>
              <a:rPr lang="zh-CN" altLang="zh-CN" dirty="0" smtClean="0"/>
              <a:t>，即</a:t>
            </a:r>
            <a:r>
              <a:rPr lang="en-US" altLang="zh-CN" dirty="0" smtClean="0"/>
              <a:t> 0</a:t>
            </a:r>
            <a:r>
              <a:rPr lang="zh-CN" altLang="zh-CN" dirty="0" smtClean="0"/>
              <a:t>；</a:t>
            </a:r>
            <a:r>
              <a:rPr lang="en-US" altLang="zh-CN" dirty="0" smtClean="0"/>
              <a:t>1000 0000 </a:t>
            </a:r>
            <a:r>
              <a:rPr lang="zh-CN" altLang="zh-CN" dirty="0" smtClean="0"/>
              <a:t>不再是</a:t>
            </a:r>
            <a:r>
              <a:rPr lang="en-US" altLang="zh-CN" dirty="0" smtClean="0"/>
              <a:t>-0</a:t>
            </a:r>
            <a:r>
              <a:rPr lang="zh-CN" altLang="zh-CN" dirty="0" smtClean="0"/>
              <a:t>，而是</a:t>
            </a:r>
            <a:r>
              <a:rPr lang="en-US" altLang="zh-CN" dirty="0" smtClean="0"/>
              <a:t>-128</a:t>
            </a:r>
            <a:r>
              <a:rPr lang="zh-CN" altLang="zh-CN" dirty="0" smtClean="0"/>
              <a:t>，</a:t>
            </a:r>
            <a:endParaRPr lang="en-US" altLang="zh-CN" dirty="0" smtClean="0"/>
          </a:p>
          <a:p>
            <a:endParaRPr lang="en-US" altLang="zh-CN" dirty="0" smtClean="0"/>
          </a:p>
          <a:p>
            <a:endParaRPr lang="en-US" altLang="zh-CN" dirty="0" smtClean="0"/>
          </a:p>
          <a:p>
            <a:pPr latinLnBrk="1"/>
            <a:r>
              <a:rPr lang="zh-CN" altLang="zh-CN" b="1" dirty="0" smtClean="0"/>
              <a:t>溢出</a:t>
            </a:r>
            <a:r>
              <a:rPr lang="zh-CN" altLang="en-US" b="1" dirty="0" smtClean="0"/>
              <a:t>判别</a:t>
            </a:r>
            <a:r>
              <a:rPr lang="en-US" altLang="zh-CN" b="1" dirty="0" smtClean="0"/>
              <a:t>:</a:t>
            </a:r>
            <a:endParaRPr lang="zh-CN" altLang="zh-CN" dirty="0" smtClean="0"/>
          </a:p>
          <a:p>
            <a:pPr latinLnBrk="1"/>
            <a:r>
              <a:rPr lang="en-US" altLang="zh-CN" dirty="0" smtClean="0"/>
              <a:t>   </a:t>
            </a:r>
            <a:r>
              <a:rPr lang="zh-CN" altLang="zh-CN" dirty="0" smtClean="0"/>
              <a:t>两个正数相加，或者两个负数相加，它们的值有可能超过了</a:t>
            </a:r>
            <a:r>
              <a:rPr lang="en-US" altLang="zh-CN" dirty="0" smtClean="0"/>
              <a:t>8</a:t>
            </a:r>
            <a:r>
              <a:rPr lang="zh-CN" altLang="en-US" dirty="0" smtClean="0"/>
              <a:t>位</a:t>
            </a:r>
            <a:r>
              <a:rPr lang="zh-CN" altLang="zh-CN" dirty="0" smtClean="0"/>
              <a:t>字节能表示的范围，这个时候最高位就会溢出。</a:t>
            </a:r>
          </a:p>
          <a:p>
            <a:pPr latinLnBrk="1"/>
            <a:r>
              <a:rPr lang="en-US" altLang="zh-CN" dirty="0" smtClean="0"/>
              <a:t>127+127=01111111+01111111=1111 1110=[-2]</a:t>
            </a:r>
            <a:r>
              <a:rPr lang="zh-CN" altLang="en-US" baseline="-25000" dirty="0" smtClean="0"/>
              <a:t>补</a:t>
            </a:r>
            <a:r>
              <a:rPr lang="en-US" altLang="zh-CN" baseline="-25000" dirty="0" smtClean="0"/>
              <a:t> </a:t>
            </a:r>
            <a:r>
              <a:rPr lang="zh-CN" altLang="zh-CN" dirty="0" smtClean="0"/>
              <a:t>两个正数相加不可能是负数</a:t>
            </a:r>
          </a:p>
          <a:p>
            <a:pPr latinLnBrk="1"/>
            <a:r>
              <a:rPr lang="zh-CN" altLang="zh-CN" b="1" dirty="0" smtClean="0"/>
              <a:t>（次高位有进位，但是符号位却没有进位，这时候产生溢出）</a:t>
            </a:r>
          </a:p>
          <a:p>
            <a:pPr latinLnBrk="1"/>
            <a:r>
              <a:rPr lang="en-US" altLang="zh-CN" dirty="0" smtClean="0"/>
              <a:t>-127+</a:t>
            </a:r>
            <a:r>
              <a:rPr lang="zh-CN" altLang="zh-CN" dirty="0" smtClean="0"/>
              <a:t>（</a:t>
            </a:r>
            <a:r>
              <a:rPr lang="en-US" altLang="zh-CN" dirty="0" smtClean="0"/>
              <a:t>-127</a:t>
            </a:r>
            <a:r>
              <a:rPr lang="zh-CN" altLang="zh-CN" dirty="0" smtClean="0"/>
              <a:t>）</a:t>
            </a:r>
            <a:r>
              <a:rPr lang="en-US" altLang="zh-CN" dirty="0" smtClean="0"/>
              <a:t>=10000001+10000001=1 0000 0010 </a:t>
            </a:r>
            <a:r>
              <a:rPr lang="zh-CN" altLang="zh-CN" dirty="0" smtClean="0"/>
              <a:t>两个负数相加不可能是正数</a:t>
            </a:r>
          </a:p>
          <a:p>
            <a:pPr latinLnBrk="1"/>
            <a:r>
              <a:rPr lang="zh-CN" altLang="zh-CN" b="1" dirty="0" smtClean="0"/>
              <a:t>（次高位没有进位，但是符号位却有进位，符号位的进位被丢弃）</a:t>
            </a:r>
          </a:p>
          <a:p>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-3</a:t>
            </a:r>
            <a:r>
              <a:rPr lang="zh-CN" altLang="en-US" baseline="-25000" dirty="0" smtClean="0"/>
              <a:t>原</a:t>
            </a:r>
            <a:r>
              <a:rPr lang="zh-CN" altLang="en-US" dirty="0" smtClean="0"/>
              <a:t> </a:t>
            </a:r>
            <a:r>
              <a:rPr lang="en-US" altLang="zh-CN" dirty="0" smtClean="0"/>
              <a:t>= 1000 0011</a:t>
            </a:r>
          </a:p>
          <a:p>
            <a:r>
              <a:rPr lang="en-US" altLang="zh-CN" dirty="0" smtClean="0"/>
              <a:t>-3</a:t>
            </a:r>
            <a:r>
              <a:rPr lang="zh-CN" altLang="en-US" baseline="-25000" dirty="0" smtClean="0"/>
              <a:t>反</a:t>
            </a:r>
            <a:r>
              <a:rPr lang="zh-CN" altLang="en-US" dirty="0" smtClean="0"/>
              <a:t> </a:t>
            </a:r>
            <a:r>
              <a:rPr lang="en-US" altLang="zh-CN" dirty="0" smtClean="0"/>
              <a:t>= 1111 1100</a:t>
            </a:r>
          </a:p>
          <a:p>
            <a:r>
              <a:rPr lang="en-US" altLang="zh-CN" dirty="0" smtClean="0"/>
              <a:t>-3</a:t>
            </a:r>
            <a:r>
              <a:rPr lang="zh-CN" altLang="en-US" baseline="-25000" dirty="0" smtClean="0"/>
              <a:t>补</a:t>
            </a:r>
            <a:r>
              <a:rPr lang="zh-CN" altLang="en-US" dirty="0" smtClean="0"/>
              <a:t> </a:t>
            </a:r>
            <a:r>
              <a:rPr lang="en-US" altLang="zh-CN" dirty="0" smtClean="0"/>
              <a:t>= 1111 1101</a:t>
            </a:r>
          </a:p>
          <a:p>
            <a:r>
              <a:rPr lang="en-US" altLang="zh-CN" dirty="0" smtClean="0"/>
              <a:t>-3</a:t>
            </a:r>
            <a:r>
              <a:rPr lang="zh-CN" altLang="en-US" baseline="-25000" dirty="0" smtClean="0"/>
              <a:t>补 </a:t>
            </a:r>
            <a:r>
              <a:rPr lang="en-US" altLang="zh-CN" dirty="0" smtClean="0"/>
              <a:t>+ [ -127</a:t>
            </a:r>
            <a:r>
              <a:rPr lang="zh-CN" altLang="en-US" baseline="-25000" dirty="0" smtClean="0"/>
              <a:t>补</a:t>
            </a:r>
            <a:r>
              <a:rPr lang="en-US" altLang="zh-CN" dirty="0" smtClean="0"/>
              <a:t>] = 1111 1101 + 1000 0001 = 【1】0111 1110 = 126 </a:t>
            </a:r>
            <a:r>
              <a:rPr lang="zh-CN" altLang="en-US" dirty="0" smtClean="0"/>
              <a:t>符号位的进位，溢出，导致结果错误，变为正数。</a:t>
            </a:r>
            <a:endParaRPr lang="en-US" altLang="zh-CN" dirty="0" smtClean="0"/>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[-3]</a:t>
            </a:r>
            <a:r>
              <a:rPr lang="zh-CN" altLang="en-US" baseline="-25000" dirty="0" smtClean="0"/>
              <a:t>补</a:t>
            </a:r>
            <a:r>
              <a:rPr lang="en-US" altLang="zh-CN" dirty="0" smtClean="0"/>
              <a:t>+ [-1]</a:t>
            </a:r>
            <a:r>
              <a:rPr lang="zh-CN" altLang="en-US" baseline="-25000" dirty="0" smtClean="0"/>
              <a:t>补</a:t>
            </a:r>
            <a:r>
              <a:rPr lang="en-US" altLang="zh-CN" dirty="0" smtClean="0"/>
              <a:t>= 1111 1101 + 1111 1111 = 【1】1111 1100 </a:t>
            </a:r>
            <a:r>
              <a:rPr lang="zh-CN" altLang="en-US" dirty="0" smtClean="0"/>
              <a:t>（是</a:t>
            </a:r>
            <a:r>
              <a:rPr lang="en-US" altLang="zh-CN" dirty="0" smtClean="0"/>
              <a:t>-4</a:t>
            </a:r>
            <a:r>
              <a:rPr lang="zh-CN" altLang="en-US" dirty="0" smtClean="0"/>
              <a:t>的补码，对其再求补，得到</a:t>
            </a:r>
            <a:r>
              <a:rPr lang="en-US" altLang="zh-CN" dirty="0" smtClean="0"/>
              <a:t>-4</a:t>
            </a:r>
            <a:r>
              <a:rPr lang="zh-CN" altLang="en-US" dirty="0" smtClean="0"/>
              <a:t>的原码</a:t>
            </a:r>
            <a:r>
              <a:rPr lang="en-US" altLang="zh-CN" dirty="0" smtClean="0"/>
              <a:t>1000 0100</a:t>
            </a:r>
            <a:r>
              <a:rPr lang="zh-CN" altLang="en-US" dirty="0" smtClean="0"/>
              <a:t>） </a:t>
            </a:r>
            <a:endParaRPr lang="en-US" altLang="zh-CN" dirty="0" smtClean="0"/>
          </a:p>
          <a:p>
            <a:endParaRPr lang="en-US" altLang="zh-CN" b="1" dirty="0" smtClean="0"/>
          </a:p>
          <a:p>
            <a:r>
              <a:rPr lang="zh-CN" altLang="zh-CN" b="1" dirty="0" smtClean="0"/>
              <a:t>为什么正数加法适用于</a:t>
            </a:r>
            <a:r>
              <a:rPr lang="en-US" altLang="zh-CN" b="1" dirty="0" smtClean="0"/>
              <a:t>2</a:t>
            </a:r>
            <a:r>
              <a:rPr lang="zh-CN" altLang="zh-CN" b="1" dirty="0" smtClean="0"/>
              <a:t>的补码？</a:t>
            </a:r>
            <a:endParaRPr lang="zh-CN" altLang="zh-CN" dirty="0" smtClean="0"/>
          </a:p>
          <a:p>
            <a:r>
              <a:rPr lang="zh-CN" altLang="zh-CN" dirty="0" smtClean="0"/>
              <a:t>实际上，</a:t>
            </a:r>
            <a:r>
              <a:rPr lang="zh-CN" altLang="zh-CN" b="1" dirty="0" smtClean="0"/>
              <a:t>我们要证明的是，</a:t>
            </a:r>
            <a:r>
              <a:rPr lang="en-US" altLang="zh-CN" b="1" dirty="0" smtClean="0"/>
              <a:t>X-Y</a:t>
            </a:r>
            <a:r>
              <a:rPr lang="zh-CN" altLang="zh-CN" b="1" dirty="0" smtClean="0"/>
              <a:t>或</a:t>
            </a:r>
            <a:r>
              <a:rPr lang="en-US" altLang="zh-CN" b="1" dirty="0" smtClean="0"/>
              <a:t>X+(-Y)</a:t>
            </a:r>
            <a:r>
              <a:rPr lang="zh-CN" altLang="zh-CN" b="1" dirty="0" smtClean="0"/>
              <a:t>可以用</a:t>
            </a:r>
            <a:r>
              <a:rPr lang="en-US" altLang="zh-CN" b="1" dirty="0" smtClean="0"/>
              <a:t>X</a:t>
            </a:r>
            <a:r>
              <a:rPr lang="zh-CN" altLang="zh-CN" b="1" dirty="0" smtClean="0"/>
              <a:t>加上</a:t>
            </a:r>
            <a:r>
              <a:rPr lang="en-US" altLang="zh-CN" b="1" dirty="0" smtClean="0"/>
              <a:t>Y</a:t>
            </a:r>
            <a:r>
              <a:rPr lang="zh-CN" altLang="zh-CN" b="1" dirty="0" smtClean="0"/>
              <a:t>的</a:t>
            </a:r>
            <a:r>
              <a:rPr lang="en-US" altLang="zh-CN" b="1" dirty="0" smtClean="0"/>
              <a:t>2</a:t>
            </a:r>
            <a:r>
              <a:rPr lang="zh-CN" altLang="zh-CN" b="1" dirty="0" smtClean="0"/>
              <a:t>的补码完成。</a:t>
            </a:r>
          </a:p>
          <a:p>
            <a:r>
              <a:rPr lang="en-US" altLang="zh-CN" dirty="0" smtClean="0"/>
              <a:t>Y</a:t>
            </a:r>
            <a:r>
              <a:rPr lang="zh-CN" altLang="zh-CN" dirty="0" smtClean="0"/>
              <a:t>的</a:t>
            </a:r>
            <a:r>
              <a:rPr lang="en-US" altLang="zh-CN" dirty="0" smtClean="0"/>
              <a:t>2</a:t>
            </a:r>
            <a:r>
              <a:rPr lang="zh-CN" altLang="zh-CN" dirty="0" smtClean="0"/>
              <a:t>的补码等于</a:t>
            </a:r>
            <a:r>
              <a:rPr lang="en-US" altLang="zh-CN" dirty="0" smtClean="0"/>
              <a:t>(11111111-Y)+1</a:t>
            </a:r>
            <a:r>
              <a:rPr lang="zh-CN" altLang="zh-CN" dirty="0" smtClean="0"/>
              <a:t>。所以，</a:t>
            </a:r>
            <a:r>
              <a:rPr lang="en-US" altLang="zh-CN" dirty="0" smtClean="0"/>
              <a:t>X</a:t>
            </a:r>
            <a:r>
              <a:rPr lang="zh-CN" altLang="zh-CN" dirty="0" smtClean="0"/>
              <a:t>加上</a:t>
            </a:r>
            <a:r>
              <a:rPr lang="en-US" altLang="zh-CN" dirty="0" smtClean="0"/>
              <a:t>Y</a:t>
            </a:r>
            <a:r>
              <a:rPr lang="zh-CN" altLang="zh-CN" dirty="0" smtClean="0"/>
              <a:t>的</a:t>
            </a:r>
            <a:r>
              <a:rPr lang="en-US" altLang="zh-CN" dirty="0" smtClean="0"/>
              <a:t>2</a:t>
            </a:r>
            <a:r>
              <a:rPr lang="zh-CN" altLang="zh-CN" dirty="0" smtClean="0"/>
              <a:t>的补码，就等于：</a:t>
            </a:r>
          </a:p>
          <a:p>
            <a:r>
              <a:rPr lang="en-US" altLang="zh-CN" dirty="0" smtClean="0"/>
              <a:t>X + (11111111-Y) + 1</a:t>
            </a:r>
            <a:endParaRPr lang="zh-CN" altLang="zh-CN" dirty="0" smtClean="0"/>
          </a:p>
          <a:p>
            <a:r>
              <a:rPr lang="zh-CN" altLang="zh-CN" dirty="0" smtClean="0"/>
              <a:t>我们假定这个算式的结果等于</a:t>
            </a:r>
            <a:r>
              <a:rPr lang="en-US" altLang="zh-CN" dirty="0" smtClean="0"/>
              <a:t>Z</a:t>
            </a:r>
            <a:r>
              <a:rPr lang="zh-CN" altLang="zh-CN" dirty="0" smtClean="0"/>
              <a:t>，即</a:t>
            </a:r>
            <a:r>
              <a:rPr lang="en-US" altLang="zh-CN" dirty="0" smtClean="0"/>
              <a:t> Z = X + (11111111-Y) + 1</a:t>
            </a:r>
            <a:endParaRPr lang="zh-CN" altLang="zh-CN" dirty="0" smtClean="0"/>
          </a:p>
          <a:p>
            <a:r>
              <a:rPr lang="zh-CN" altLang="zh-CN" dirty="0" smtClean="0"/>
              <a:t>接下来，分成两种情况讨论。</a:t>
            </a:r>
          </a:p>
          <a:p>
            <a:r>
              <a:rPr lang="zh-CN" altLang="zh-CN" b="1" dirty="0" smtClean="0">
                <a:solidFill>
                  <a:srgbClr val="FF0000"/>
                </a:solidFill>
              </a:rPr>
              <a:t>第一种情况，如果</a:t>
            </a:r>
            <a:r>
              <a:rPr lang="en-US" altLang="zh-CN" b="1" dirty="0" smtClean="0">
                <a:solidFill>
                  <a:srgbClr val="FF0000"/>
                </a:solidFill>
              </a:rPr>
              <a:t>X</a:t>
            </a:r>
            <a:r>
              <a:rPr lang="zh-CN" altLang="zh-CN" b="1" dirty="0" smtClean="0">
                <a:solidFill>
                  <a:srgbClr val="FF0000"/>
                </a:solidFill>
              </a:rPr>
              <a:t>小于</a:t>
            </a:r>
            <a:r>
              <a:rPr lang="en-US" altLang="zh-CN" b="1" dirty="0" smtClean="0">
                <a:solidFill>
                  <a:srgbClr val="FF0000"/>
                </a:solidFill>
              </a:rPr>
              <a:t>Y</a:t>
            </a:r>
            <a:r>
              <a:rPr lang="zh-CN" altLang="zh-CN" b="1" dirty="0" smtClean="0">
                <a:solidFill>
                  <a:srgbClr val="FF0000"/>
                </a:solidFill>
              </a:rPr>
              <a:t>，那么</a:t>
            </a:r>
            <a:r>
              <a:rPr lang="en-US" altLang="zh-CN" b="1" dirty="0" smtClean="0">
                <a:solidFill>
                  <a:srgbClr val="FF0000"/>
                </a:solidFill>
              </a:rPr>
              <a:t>Z</a:t>
            </a:r>
            <a:r>
              <a:rPr lang="zh-CN" altLang="zh-CN" b="1" dirty="0" smtClean="0">
                <a:solidFill>
                  <a:srgbClr val="FF0000"/>
                </a:solidFill>
              </a:rPr>
              <a:t>是一个负数</a:t>
            </a:r>
            <a:r>
              <a:rPr lang="zh-CN" altLang="zh-CN" dirty="0" smtClean="0"/>
              <a:t>。这时，我们就对</a:t>
            </a:r>
            <a:r>
              <a:rPr lang="en-US" altLang="zh-CN" dirty="0" smtClean="0"/>
              <a:t>Z</a:t>
            </a:r>
            <a:r>
              <a:rPr lang="zh-CN" altLang="zh-CN" dirty="0" smtClean="0"/>
              <a:t>采用</a:t>
            </a:r>
            <a:r>
              <a:rPr lang="en-US" altLang="zh-CN" dirty="0" smtClean="0"/>
              <a:t>2</a:t>
            </a:r>
            <a:r>
              <a:rPr lang="zh-CN" altLang="zh-CN" dirty="0" smtClean="0"/>
              <a:t>的补码的逆运算，求出它对应的正数绝对值，再在前面加上负号就行了。所以，</a:t>
            </a:r>
          </a:p>
          <a:p>
            <a:r>
              <a:rPr lang="en-US" altLang="zh-CN" dirty="0" smtClean="0"/>
              <a:t>Z = -[11111111-(Z-1)] = -[11111111-(X + (11111111-Y) + 1-1)] = X - Y</a:t>
            </a:r>
            <a:endParaRPr lang="zh-CN" altLang="zh-CN" dirty="0" smtClean="0"/>
          </a:p>
          <a:p>
            <a:r>
              <a:rPr lang="zh-CN" altLang="zh-CN" b="1" dirty="0" smtClean="0"/>
              <a:t>第二种情况，如果</a:t>
            </a:r>
            <a:r>
              <a:rPr lang="en-US" altLang="zh-CN" b="1" dirty="0" smtClean="0"/>
              <a:t>X</a:t>
            </a:r>
            <a:r>
              <a:rPr lang="zh-CN" altLang="zh-CN" b="1" dirty="0" smtClean="0"/>
              <a:t>大于</a:t>
            </a:r>
            <a:r>
              <a:rPr lang="en-US" altLang="zh-CN" b="1" dirty="0" smtClean="0"/>
              <a:t>Y</a:t>
            </a:r>
            <a:r>
              <a:rPr lang="zh-CN" altLang="zh-CN" b="1" dirty="0" smtClean="0"/>
              <a:t>，这意味着</a:t>
            </a:r>
            <a:r>
              <a:rPr lang="en-US" altLang="zh-CN" b="1" dirty="0" smtClean="0"/>
              <a:t>Z</a:t>
            </a:r>
            <a:r>
              <a:rPr lang="zh-CN" altLang="zh-CN" b="1" dirty="0" smtClean="0"/>
              <a:t>肯定大于</a:t>
            </a:r>
            <a:r>
              <a:rPr lang="en-US" altLang="zh-CN" b="1" dirty="0" smtClean="0"/>
              <a:t>11111111</a:t>
            </a:r>
            <a:r>
              <a:rPr lang="zh-CN" altLang="zh-CN" b="1" dirty="0" smtClean="0"/>
              <a:t>，但是我们规定了这是</a:t>
            </a:r>
            <a:r>
              <a:rPr lang="en-US" altLang="zh-CN" b="1" dirty="0" smtClean="0"/>
              <a:t>8</a:t>
            </a:r>
            <a:r>
              <a:rPr lang="zh-CN" altLang="zh-CN" b="1" dirty="0" smtClean="0"/>
              <a:t>位机，最高的第</a:t>
            </a:r>
            <a:r>
              <a:rPr lang="en-US" altLang="zh-CN" b="1" dirty="0" smtClean="0"/>
              <a:t>9</a:t>
            </a:r>
            <a:r>
              <a:rPr lang="zh-CN" altLang="zh-CN" b="1" dirty="0" smtClean="0"/>
              <a:t>位是溢出位，必须被舍去，这相当于减去</a:t>
            </a:r>
            <a:r>
              <a:rPr lang="en-US" altLang="zh-CN" b="1" dirty="0" smtClean="0"/>
              <a:t>100000000</a:t>
            </a:r>
            <a:r>
              <a:rPr lang="zh-CN" altLang="zh-CN" b="1" dirty="0" smtClean="0"/>
              <a:t>。</a:t>
            </a:r>
            <a:r>
              <a:rPr lang="zh-CN" altLang="zh-CN" dirty="0" smtClean="0"/>
              <a:t>所以，</a:t>
            </a:r>
          </a:p>
          <a:p>
            <a:r>
              <a:rPr lang="en-US" altLang="zh-CN" dirty="0" smtClean="0"/>
              <a:t>Z = Z - 100000000 = X + (11111111-Y) + 1 - 100000000 = X - Y</a:t>
            </a:r>
            <a:endParaRPr lang="zh-CN" altLang="zh-CN" dirty="0" smtClean="0"/>
          </a:p>
          <a:p>
            <a:r>
              <a:rPr lang="zh-CN" altLang="zh-CN" dirty="0" smtClean="0"/>
              <a:t>这就证明了，在正常的加法规则下，可以利用</a:t>
            </a:r>
            <a:r>
              <a:rPr lang="en-US" altLang="zh-CN" dirty="0" smtClean="0"/>
              <a:t>2</a:t>
            </a:r>
            <a:r>
              <a:rPr lang="zh-CN" altLang="zh-CN" dirty="0" smtClean="0"/>
              <a:t>的补码得到正数与负数相加的正确结果。</a:t>
            </a:r>
            <a:endParaRPr lang="en-US" altLang="zh-CN" dirty="0" smtClean="0"/>
          </a:p>
          <a:p>
            <a:endParaRPr lang="en-US" altLang="zh-CN" dirty="0" smtClean="0"/>
          </a:p>
          <a:p>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[-1]</a:t>
            </a:r>
            <a:r>
              <a:rPr lang="zh-CN" altLang="en-US" baseline="-25000" dirty="0" smtClean="0"/>
              <a:t>补</a:t>
            </a:r>
            <a:r>
              <a:rPr lang="en-US" altLang="zh-CN" dirty="0" smtClean="0"/>
              <a:t>+ [-1]</a:t>
            </a:r>
            <a:r>
              <a:rPr lang="zh-CN" altLang="en-US" baseline="-25000" dirty="0" smtClean="0"/>
              <a:t>补</a:t>
            </a:r>
            <a:r>
              <a:rPr lang="en-US" altLang="zh-CN" dirty="0" smtClean="0"/>
              <a:t>= 0000 0001 + [1000 0001]</a:t>
            </a:r>
            <a:r>
              <a:rPr lang="zh-CN" altLang="en-US" baseline="-25000" dirty="0" smtClean="0"/>
              <a:t>补</a:t>
            </a:r>
            <a:r>
              <a:rPr lang="zh-CN" altLang="en-US" dirty="0" smtClean="0"/>
              <a:t> </a:t>
            </a:r>
            <a:r>
              <a:rPr lang="en-US" altLang="zh-CN" dirty="0" smtClean="0"/>
              <a:t>= 0000 0001 + 1111 1110 + 1 = </a:t>
            </a:r>
            <a:r>
              <a:rPr kumimoji="1" lang="en-US" altLang="zh-CN" b="1" dirty="0" smtClean="0"/>
              <a:t>(1)0000 000   </a:t>
            </a:r>
            <a:r>
              <a:rPr kumimoji="1" lang="en-US" altLang="zh-CN" sz="1100" b="1" dirty="0" smtClean="0">
                <a:solidFill>
                  <a:schemeClr val="tx2"/>
                </a:solidFill>
              </a:rPr>
              <a:t>【</a:t>
            </a:r>
            <a:r>
              <a:rPr kumimoji="1" lang="zh-CN" altLang="en-US" sz="1100" b="1" dirty="0" smtClean="0">
                <a:solidFill>
                  <a:schemeClr val="tx2"/>
                </a:solidFill>
              </a:rPr>
              <a:t>最高位溢出</a:t>
            </a:r>
            <a:r>
              <a:rPr kumimoji="1" lang="en-US" altLang="zh-CN" sz="1100" b="1" dirty="0" smtClean="0">
                <a:solidFill>
                  <a:schemeClr val="tx2"/>
                </a:solidFill>
              </a:rPr>
              <a:t>】 = 0</a:t>
            </a:r>
            <a:endParaRPr lang="en-US" altLang="zh-CN" dirty="0" smtClean="0"/>
          </a:p>
          <a:p>
            <a:endParaRPr lang="en-US" altLang="zh-CN" dirty="0" smtClean="0"/>
          </a:p>
          <a:p>
            <a:r>
              <a:rPr lang="zh-CN" altLang="zh-CN" dirty="0" smtClean="0"/>
              <a:t>一个数和它的补码是可逆的</a:t>
            </a:r>
            <a:r>
              <a:rPr lang="en-US" altLang="zh-CN" dirty="0" smtClean="0"/>
              <a:t>(</a:t>
            </a:r>
            <a:r>
              <a:rPr lang="zh-CN" altLang="zh-CN" dirty="0" smtClean="0"/>
              <a:t>再对补码求补得到原码</a:t>
            </a:r>
            <a:r>
              <a:rPr lang="en-US" altLang="zh-CN" dirty="0" smtClean="0"/>
              <a:t>)</a:t>
            </a:r>
            <a:r>
              <a:rPr lang="zh-CN" altLang="zh-CN" dirty="0" smtClean="0"/>
              <a:t>。</a:t>
            </a:r>
          </a:p>
          <a:p>
            <a:r>
              <a:rPr lang="en-US" altLang="zh-CN" dirty="0" smtClean="0"/>
              <a:t>-127</a:t>
            </a:r>
            <a:r>
              <a:rPr lang="zh-CN" altLang="en-US" baseline="-25000" dirty="0" smtClean="0"/>
              <a:t>原</a:t>
            </a:r>
            <a:r>
              <a:rPr lang="zh-CN" altLang="en-US" dirty="0" smtClean="0"/>
              <a:t> </a:t>
            </a:r>
            <a:r>
              <a:rPr lang="en-US" altLang="zh-CN" dirty="0" smtClean="0"/>
              <a:t>= </a:t>
            </a:r>
            <a:r>
              <a:rPr lang="zh-CN" altLang="en-US" dirty="0" smtClean="0"/>
              <a:t>（</a:t>
            </a:r>
            <a:r>
              <a:rPr lang="en-US" altLang="zh-CN" dirty="0" smtClean="0"/>
              <a:t>-127</a:t>
            </a:r>
            <a:r>
              <a:rPr lang="zh-CN" altLang="en-US" baseline="-25000" dirty="0" smtClean="0"/>
              <a:t>补</a:t>
            </a:r>
            <a:r>
              <a:rPr lang="zh-CN" altLang="en-US" dirty="0" smtClean="0"/>
              <a:t>）</a:t>
            </a:r>
            <a:r>
              <a:rPr lang="zh-CN" altLang="en-US" baseline="-25000" dirty="0" smtClean="0"/>
              <a:t>补</a:t>
            </a:r>
            <a:r>
              <a:rPr lang="zh-CN" altLang="en-US" dirty="0" smtClean="0"/>
              <a:t> </a:t>
            </a:r>
            <a:r>
              <a:rPr lang="en-US" altLang="zh-CN" dirty="0" smtClean="0"/>
              <a:t>= 1111 1110 + 1 = 1111 1111 </a:t>
            </a:r>
          </a:p>
          <a:p>
            <a:endParaRPr lang="en-US" altLang="zh-CN" dirty="0" smtClean="0"/>
          </a:p>
          <a:p>
            <a:r>
              <a:rPr lang="zh-CN" altLang="zh-CN" dirty="0" smtClean="0"/>
              <a:t>第一是为了能让计算机执行减法：</a:t>
            </a:r>
            <a:r>
              <a:rPr lang="en-US" altLang="zh-CN" dirty="0" smtClean="0"/>
              <a:t> </a:t>
            </a:r>
            <a:br>
              <a:rPr lang="en-US" altLang="zh-CN" dirty="0" smtClean="0"/>
            </a:br>
            <a:r>
              <a:rPr lang="en-US" altLang="zh-CN" dirty="0" smtClean="0"/>
              <a:t>[a-b]</a:t>
            </a:r>
            <a:r>
              <a:rPr lang="zh-CN" altLang="zh-CN" dirty="0" smtClean="0"/>
              <a:t>补</a:t>
            </a:r>
            <a:r>
              <a:rPr lang="en-US" altLang="zh-CN" dirty="0" smtClean="0"/>
              <a:t>=a</a:t>
            </a:r>
            <a:r>
              <a:rPr lang="zh-CN" altLang="zh-CN" dirty="0" smtClean="0"/>
              <a:t>补</a:t>
            </a:r>
            <a:r>
              <a:rPr lang="en-US" altLang="zh-CN" dirty="0" smtClean="0"/>
              <a:t>+</a:t>
            </a:r>
            <a:r>
              <a:rPr lang="zh-CN" altLang="zh-CN" dirty="0" smtClean="0"/>
              <a:t>（</a:t>
            </a:r>
            <a:r>
              <a:rPr lang="en-US" altLang="zh-CN" dirty="0" smtClean="0"/>
              <a:t>-b</a:t>
            </a:r>
            <a:r>
              <a:rPr lang="zh-CN" altLang="zh-CN" dirty="0" smtClean="0"/>
              <a:t>）补</a:t>
            </a:r>
          </a:p>
          <a:p>
            <a:r>
              <a:rPr lang="zh-CN" altLang="zh-CN" dirty="0" smtClean="0"/>
              <a:t>第二个原因是为了统一正</a:t>
            </a:r>
            <a:r>
              <a:rPr lang="en-US" altLang="zh-CN" dirty="0" smtClean="0"/>
              <a:t>0</a:t>
            </a:r>
            <a:r>
              <a:rPr lang="zh-CN" altLang="zh-CN" dirty="0" smtClean="0"/>
              <a:t>和负</a:t>
            </a:r>
            <a:r>
              <a:rPr lang="en-US" altLang="zh-CN" dirty="0" smtClean="0"/>
              <a:t>0 </a:t>
            </a:r>
            <a:br>
              <a:rPr lang="en-US" altLang="zh-CN" dirty="0" smtClean="0"/>
            </a:br>
            <a:r>
              <a:rPr lang="zh-CN" altLang="zh-CN" dirty="0" smtClean="0"/>
              <a:t>正零：</a:t>
            </a:r>
            <a:r>
              <a:rPr lang="en-US" altLang="zh-CN" dirty="0" smtClean="0"/>
              <a:t>00000000 </a:t>
            </a:r>
            <a:br>
              <a:rPr lang="en-US" altLang="zh-CN" dirty="0" smtClean="0"/>
            </a:br>
            <a:r>
              <a:rPr lang="zh-CN" altLang="zh-CN" dirty="0" smtClean="0"/>
              <a:t>负零：</a:t>
            </a:r>
            <a:r>
              <a:rPr lang="en-US" altLang="zh-CN" dirty="0" smtClean="0"/>
              <a:t>10000000 </a:t>
            </a:r>
            <a:br>
              <a:rPr lang="en-US" altLang="zh-CN" dirty="0" smtClean="0"/>
            </a:br>
            <a:r>
              <a:rPr lang="zh-CN" altLang="zh-CN" dirty="0" smtClean="0"/>
              <a:t>这两个数其实都是</a:t>
            </a:r>
            <a:r>
              <a:rPr lang="en-US" altLang="zh-CN" dirty="0" smtClean="0"/>
              <a:t>0</a:t>
            </a:r>
            <a:r>
              <a:rPr lang="zh-CN" altLang="zh-CN" dirty="0" smtClean="0"/>
              <a:t>，但他们的原码却有不同的表示。</a:t>
            </a:r>
            <a:r>
              <a:rPr lang="en-US" altLang="zh-CN" dirty="0" smtClean="0"/>
              <a:t> </a:t>
            </a:r>
            <a:br>
              <a:rPr lang="en-US" altLang="zh-CN" dirty="0" smtClean="0"/>
            </a:br>
            <a:r>
              <a:rPr lang="zh-CN" altLang="zh-CN" dirty="0" smtClean="0"/>
              <a:t>但是他们的补码是一样的，都是</a:t>
            </a:r>
            <a:r>
              <a:rPr lang="en-US" altLang="zh-CN" dirty="0" smtClean="0"/>
              <a:t>00000000 </a:t>
            </a:r>
            <a:br>
              <a:rPr lang="en-US" altLang="zh-CN" dirty="0" smtClean="0"/>
            </a:br>
            <a:r>
              <a:rPr lang="zh-CN" altLang="zh-CN" dirty="0" smtClean="0"/>
              <a:t>特别注意，如果</a:t>
            </a:r>
            <a:r>
              <a:rPr lang="en-US" altLang="zh-CN" dirty="0" smtClean="0"/>
              <a:t>+1</a:t>
            </a:r>
            <a:r>
              <a:rPr lang="zh-CN" altLang="zh-CN" dirty="0" smtClean="0"/>
              <a:t>之后有进位的，要一直往前进位，包括符号位！（这和反码是不同的！）</a:t>
            </a:r>
            <a:r>
              <a:rPr lang="en-US" altLang="zh-CN" dirty="0" smtClean="0"/>
              <a:t> </a:t>
            </a:r>
            <a:br>
              <a:rPr lang="en-US" altLang="zh-CN" dirty="0" smtClean="0"/>
            </a:br>
            <a:r>
              <a:rPr lang="en-US" altLang="zh-CN" dirty="0" smtClean="0"/>
              <a:t>[1000 0000]</a:t>
            </a:r>
            <a:r>
              <a:rPr lang="zh-CN" altLang="zh-CN" dirty="0" smtClean="0"/>
              <a:t>补</a:t>
            </a:r>
            <a:r>
              <a:rPr lang="en-US" altLang="zh-CN" dirty="0" smtClean="0"/>
              <a:t> </a:t>
            </a:r>
            <a:br>
              <a:rPr lang="en-US" altLang="zh-CN" dirty="0" smtClean="0"/>
            </a:br>
            <a:r>
              <a:rPr lang="en-US" altLang="zh-CN" dirty="0" smtClean="0"/>
              <a:t>=[1000 0000]</a:t>
            </a:r>
            <a:r>
              <a:rPr lang="zh-CN" altLang="zh-CN" dirty="0" smtClean="0"/>
              <a:t>反</a:t>
            </a:r>
            <a:r>
              <a:rPr lang="en-US" altLang="zh-CN" dirty="0" smtClean="0"/>
              <a:t>+1 </a:t>
            </a:r>
            <a:br>
              <a:rPr lang="en-US" altLang="zh-CN" dirty="0" smtClean="0"/>
            </a:br>
            <a:r>
              <a:rPr lang="en-US" altLang="zh-CN" dirty="0" smtClean="0"/>
              <a:t>=1111 1111+1 </a:t>
            </a:r>
            <a:br>
              <a:rPr lang="en-US" altLang="zh-CN" dirty="0" smtClean="0"/>
            </a:br>
            <a:r>
              <a:rPr lang="en-US" altLang="zh-CN" dirty="0" smtClean="0"/>
              <a:t>=(1)0000 0000 </a:t>
            </a:r>
            <a:br>
              <a:rPr lang="en-US" altLang="zh-CN" dirty="0" smtClean="0"/>
            </a:br>
            <a:r>
              <a:rPr lang="en-US" altLang="zh-CN" dirty="0" smtClean="0"/>
              <a:t>=00000000(</a:t>
            </a:r>
            <a:r>
              <a:rPr lang="zh-CN" altLang="zh-CN" dirty="0" smtClean="0"/>
              <a:t>最高位溢出了，符号位变成了</a:t>
            </a:r>
            <a:r>
              <a:rPr lang="en-US" altLang="zh-CN" dirty="0" smtClean="0"/>
              <a:t>0</a:t>
            </a:r>
            <a:r>
              <a:rPr lang="zh-CN" altLang="zh-CN" dirty="0" smtClean="0"/>
              <a:t>）</a:t>
            </a:r>
          </a:p>
          <a:p>
            <a:r>
              <a:rPr lang="zh-CN" altLang="zh-CN" dirty="0" smtClean="0"/>
              <a:t>有人会问</a:t>
            </a:r>
            <a:r>
              <a:rPr lang="en-US" altLang="zh-CN" dirty="0" smtClean="0"/>
              <a:t> </a:t>
            </a:r>
            <a:br>
              <a:rPr lang="en-US" altLang="zh-CN" dirty="0" smtClean="0"/>
            </a:br>
            <a:r>
              <a:rPr lang="en-US" altLang="zh-CN" dirty="0" smtClean="0"/>
              <a:t>1000 0000</a:t>
            </a:r>
            <a:r>
              <a:rPr lang="zh-CN" altLang="zh-CN" dirty="0" smtClean="0"/>
              <a:t>这个补码表示的哪个数的补码呢？</a:t>
            </a:r>
            <a:r>
              <a:rPr lang="en-US" altLang="zh-CN" dirty="0" smtClean="0"/>
              <a:t> </a:t>
            </a:r>
            <a:br>
              <a:rPr lang="en-US" altLang="zh-CN" dirty="0" smtClean="0"/>
            </a:br>
            <a:r>
              <a:rPr lang="zh-CN" altLang="zh-CN" dirty="0" smtClean="0"/>
              <a:t>其实这是一个规定，这个数表示的是</a:t>
            </a:r>
            <a:r>
              <a:rPr lang="en-US" altLang="zh-CN" dirty="0" smtClean="0"/>
              <a:t>-128</a:t>
            </a:r>
            <a:r>
              <a:rPr lang="zh-CN" altLang="zh-CN" dirty="0" smtClean="0"/>
              <a:t>（注意，对补码</a:t>
            </a:r>
            <a:r>
              <a:rPr lang="en-US" altLang="zh-CN" dirty="0" smtClean="0"/>
              <a:t>1000 0000</a:t>
            </a:r>
            <a:r>
              <a:rPr lang="zh-CN" altLang="zh-CN" dirty="0" smtClean="0"/>
              <a:t>（</a:t>
            </a:r>
            <a:r>
              <a:rPr lang="en-US" altLang="zh-CN" dirty="0" smtClean="0"/>
              <a:t>-128</a:t>
            </a:r>
            <a:r>
              <a:rPr lang="zh-CN" altLang="zh-CN" dirty="0" smtClean="0"/>
              <a:t>）再求补并不能得到</a:t>
            </a:r>
            <a:r>
              <a:rPr lang="en-US" altLang="zh-CN" dirty="0" smtClean="0"/>
              <a:t>-128</a:t>
            </a:r>
            <a:r>
              <a:rPr lang="zh-CN" altLang="zh-CN" dirty="0" smtClean="0"/>
              <a:t>的原码（</a:t>
            </a:r>
            <a:r>
              <a:rPr lang="en-US" altLang="zh-CN" dirty="0" smtClean="0"/>
              <a:t>8</a:t>
            </a:r>
            <a:r>
              <a:rPr lang="zh-CN" altLang="zh-CN" dirty="0" smtClean="0"/>
              <a:t>位原码只能表示到</a:t>
            </a:r>
            <a:r>
              <a:rPr lang="en-US" altLang="zh-CN" dirty="0" smtClean="0"/>
              <a:t>-127</a:t>
            </a:r>
            <a:r>
              <a:rPr lang="zh-CN" altLang="zh-CN" dirty="0" smtClean="0"/>
              <a:t>））</a:t>
            </a:r>
            <a:r>
              <a:rPr lang="en-US" altLang="zh-CN" dirty="0" smtClean="0"/>
              <a:t> </a:t>
            </a:r>
            <a:br>
              <a:rPr lang="en-US" altLang="zh-CN" dirty="0" smtClean="0"/>
            </a:br>
            <a:r>
              <a:rPr lang="zh-CN" altLang="zh-CN" dirty="0" smtClean="0"/>
              <a:t>所以</a:t>
            </a:r>
            <a:r>
              <a:rPr lang="en-US" altLang="zh-CN" dirty="0" smtClean="0"/>
              <a:t>n</a:t>
            </a:r>
            <a:r>
              <a:rPr lang="zh-CN" altLang="zh-CN" dirty="0" smtClean="0"/>
              <a:t>位补码能表示的范围是</a:t>
            </a:r>
            <a:r>
              <a:rPr lang="en-US" altLang="zh-CN" dirty="0" smtClean="0"/>
              <a:t> </a:t>
            </a:r>
            <a:br>
              <a:rPr lang="en-US" altLang="zh-CN" dirty="0" smtClean="0"/>
            </a:br>
            <a:r>
              <a:rPr lang="en-US" altLang="zh-CN" dirty="0" smtClean="0"/>
              <a:t>-2^(n-1)</a:t>
            </a:r>
            <a:r>
              <a:rPr lang="zh-CN" altLang="zh-CN" dirty="0" smtClean="0"/>
              <a:t>到</a:t>
            </a:r>
            <a:r>
              <a:rPr lang="en-US" altLang="zh-CN" dirty="0" smtClean="0"/>
              <a:t>2^(n-1)-1 </a:t>
            </a:r>
          </a:p>
          <a:p>
            <a:endParaRPr lang="en-US" altLang="zh-CN" dirty="0" smtClean="0"/>
          </a:p>
          <a:p>
            <a:r>
              <a:rPr lang="zh-CN" altLang="zh-CN" b="1" dirty="0" smtClean="0"/>
              <a:t>补码设计原理</a:t>
            </a:r>
            <a:endParaRPr lang="zh-CN" altLang="zh-CN" dirty="0" smtClean="0"/>
          </a:p>
          <a:p>
            <a:r>
              <a:rPr lang="zh-CN" altLang="zh-CN" dirty="0" smtClean="0"/>
              <a:t>答案就是：模。</a:t>
            </a:r>
          </a:p>
          <a:p>
            <a:r>
              <a:rPr lang="en-US" altLang="zh-CN" u="sng" dirty="0" smtClean="0"/>
              <a:t>“</a:t>
            </a:r>
            <a:r>
              <a:rPr lang="zh-CN" altLang="zh-CN" u="sng" dirty="0" smtClean="0"/>
              <a:t>模</a:t>
            </a:r>
            <a:r>
              <a:rPr lang="en-US" altLang="zh-CN" u="sng" dirty="0" smtClean="0"/>
              <a:t>”</a:t>
            </a:r>
            <a:r>
              <a:rPr lang="zh-CN" altLang="zh-CN" u="sng" dirty="0" smtClean="0"/>
              <a:t>是指一个计量系统的计数范围。</a:t>
            </a:r>
            <a:r>
              <a:rPr lang="zh-CN" altLang="zh-CN" dirty="0" smtClean="0"/>
              <a:t>例如：</a:t>
            </a:r>
          </a:p>
          <a:p>
            <a:r>
              <a:rPr lang="zh-CN" altLang="zh-CN" dirty="0" smtClean="0"/>
              <a:t>时钟：计量范围</a:t>
            </a:r>
            <a:r>
              <a:rPr lang="en-US" altLang="zh-CN" dirty="0" smtClean="0"/>
              <a:t>0~11</a:t>
            </a:r>
            <a:r>
              <a:rPr lang="zh-CN" altLang="zh-CN" dirty="0" smtClean="0"/>
              <a:t>，存在 模</a:t>
            </a:r>
            <a:r>
              <a:rPr lang="en-US" altLang="zh-CN" dirty="0" smtClean="0"/>
              <a:t>=12</a:t>
            </a:r>
            <a:endParaRPr lang="zh-CN" altLang="zh-CN" dirty="0" smtClean="0"/>
          </a:p>
          <a:p>
            <a:r>
              <a:rPr lang="zh-CN" altLang="zh-CN" dirty="0" smtClean="0"/>
              <a:t>计算机：</a:t>
            </a:r>
            <a:r>
              <a:rPr lang="en-US" altLang="zh-CN" dirty="0" smtClean="0"/>
              <a:t>n</a:t>
            </a:r>
            <a:r>
              <a:rPr lang="zh-CN" altLang="zh-CN" dirty="0" smtClean="0"/>
              <a:t>位的计算机计量范围</a:t>
            </a:r>
            <a:r>
              <a:rPr lang="en-US" altLang="zh-CN" dirty="0" smtClean="0"/>
              <a:t>0~2^</a:t>
            </a:r>
            <a:r>
              <a:rPr lang="zh-CN" altLang="zh-CN" dirty="0" smtClean="0"/>
              <a:t>（</a:t>
            </a:r>
            <a:r>
              <a:rPr lang="en-US" altLang="zh-CN" dirty="0" smtClean="0"/>
              <a:t>n</a:t>
            </a:r>
            <a:r>
              <a:rPr lang="zh-CN" altLang="zh-CN" dirty="0" smtClean="0"/>
              <a:t>）</a:t>
            </a:r>
            <a:r>
              <a:rPr lang="en-US" altLang="zh-CN" dirty="0" smtClean="0"/>
              <a:t>-1</a:t>
            </a:r>
            <a:r>
              <a:rPr lang="zh-CN" altLang="zh-CN" dirty="0" smtClean="0"/>
              <a:t>，即 模</a:t>
            </a:r>
            <a:r>
              <a:rPr lang="en-US" altLang="zh-CN" dirty="0" smtClean="0"/>
              <a:t>=2^n</a:t>
            </a:r>
            <a:endParaRPr lang="zh-CN" altLang="zh-CN" dirty="0" smtClean="0"/>
          </a:p>
          <a:p>
            <a:r>
              <a:rPr lang="en-US" altLang="zh-CN" u="sng" dirty="0" smtClean="0"/>
              <a:t>“</a:t>
            </a:r>
            <a:r>
              <a:rPr lang="zh-CN" altLang="zh-CN" u="sng" dirty="0" smtClean="0"/>
              <a:t>模</a:t>
            </a:r>
            <a:r>
              <a:rPr lang="en-US" altLang="zh-CN" u="sng" dirty="0" smtClean="0"/>
              <a:t>”</a:t>
            </a:r>
            <a:r>
              <a:rPr lang="zh-CN" altLang="zh-CN" u="sng" dirty="0" smtClean="0"/>
              <a:t>在计量器上表现不出来，计量器上只能表示出模的余数。</a:t>
            </a:r>
            <a:endParaRPr lang="zh-CN" altLang="zh-CN" dirty="0" smtClean="0"/>
          </a:p>
          <a:p>
            <a:r>
              <a:rPr lang="zh-CN" altLang="zh-CN" dirty="0" smtClean="0"/>
              <a:t>任何有模的计量器，均可化减法为加法运算</a:t>
            </a:r>
          </a:p>
          <a:p>
            <a:r>
              <a:rPr lang="zh-CN" altLang="zh-CN" dirty="0" smtClean="0"/>
              <a:t>例如：时钟由</a:t>
            </a:r>
            <a:r>
              <a:rPr lang="en-US" altLang="zh-CN" dirty="0" smtClean="0"/>
              <a:t>10</a:t>
            </a:r>
            <a:r>
              <a:rPr lang="zh-CN" altLang="zh-CN" dirty="0" smtClean="0"/>
              <a:t>点调至</a:t>
            </a:r>
            <a:r>
              <a:rPr lang="en-US" altLang="zh-CN" dirty="0" smtClean="0"/>
              <a:t>6</a:t>
            </a:r>
            <a:r>
              <a:rPr lang="zh-CN" altLang="zh-CN" dirty="0" smtClean="0"/>
              <a:t>点，有两种方法：</a:t>
            </a:r>
          </a:p>
          <a:p>
            <a:r>
              <a:rPr lang="zh-CN" altLang="zh-CN" dirty="0" smtClean="0"/>
              <a:t>顺拨</a:t>
            </a:r>
            <a:r>
              <a:rPr lang="en-US" altLang="zh-CN" dirty="0" smtClean="0"/>
              <a:t>8</a:t>
            </a:r>
            <a:r>
              <a:rPr lang="zh-CN" altLang="zh-CN" dirty="0" smtClean="0"/>
              <a:t>小时：</a:t>
            </a:r>
            <a:r>
              <a:rPr lang="en-US" altLang="zh-CN" dirty="0" smtClean="0"/>
              <a:t>10+8 = 12+6 = 6</a:t>
            </a:r>
            <a:endParaRPr lang="zh-CN" altLang="zh-CN" dirty="0" smtClean="0"/>
          </a:p>
          <a:p>
            <a:r>
              <a:rPr lang="zh-CN" altLang="zh-CN" dirty="0" smtClean="0"/>
              <a:t>倒拨</a:t>
            </a:r>
            <a:r>
              <a:rPr lang="en-US" altLang="zh-CN" dirty="0" smtClean="0"/>
              <a:t>4</a:t>
            </a:r>
            <a:r>
              <a:rPr lang="zh-CN" altLang="zh-CN" dirty="0" smtClean="0"/>
              <a:t>小时：</a:t>
            </a:r>
            <a:r>
              <a:rPr lang="en-US" altLang="zh-CN" dirty="0" smtClean="0"/>
              <a:t>10-4 = 6</a:t>
            </a:r>
            <a:endParaRPr lang="zh-CN" altLang="zh-CN" dirty="0" smtClean="0"/>
          </a:p>
          <a:p>
            <a:r>
              <a:rPr lang="zh-CN" altLang="zh-CN" dirty="0" smtClean="0"/>
              <a:t>于是我们可以看出，在模为</a:t>
            </a:r>
            <a:r>
              <a:rPr lang="en-US" altLang="zh-CN" dirty="0" smtClean="0"/>
              <a:t>12</a:t>
            </a:r>
            <a:r>
              <a:rPr lang="zh-CN" altLang="zh-CN" dirty="0" smtClean="0"/>
              <a:t>的系统中，加</a:t>
            </a:r>
            <a:r>
              <a:rPr lang="en-US" altLang="zh-CN" dirty="0" smtClean="0"/>
              <a:t>8</a:t>
            </a:r>
            <a:r>
              <a:rPr lang="zh-CN" altLang="zh-CN" dirty="0" smtClean="0"/>
              <a:t>和减</a:t>
            </a:r>
            <a:r>
              <a:rPr lang="en-US" altLang="zh-CN" dirty="0" smtClean="0"/>
              <a:t>4</a:t>
            </a:r>
            <a:r>
              <a:rPr lang="zh-CN" altLang="zh-CN" dirty="0" smtClean="0"/>
              <a:t>效果是一样的。因此，减法可以用加法代替。</a:t>
            </a:r>
          </a:p>
          <a:p>
            <a:r>
              <a:rPr lang="zh-CN" altLang="zh-CN" dirty="0" smtClean="0"/>
              <a:t>上例中，对于</a:t>
            </a:r>
            <a:r>
              <a:rPr lang="en-US" altLang="zh-CN" dirty="0" smtClean="0"/>
              <a:t>“</a:t>
            </a:r>
            <a:r>
              <a:rPr lang="zh-CN" altLang="zh-CN" dirty="0" smtClean="0"/>
              <a:t>模</a:t>
            </a:r>
            <a:r>
              <a:rPr lang="en-US" altLang="zh-CN" dirty="0" smtClean="0"/>
              <a:t>”</a:t>
            </a:r>
            <a:r>
              <a:rPr lang="zh-CN" altLang="zh-CN" dirty="0" smtClean="0"/>
              <a:t>而言，</a:t>
            </a:r>
            <a:r>
              <a:rPr lang="en-US" altLang="zh-CN" dirty="0" smtClean="0"/>
              <a:t>8</a:t>
            </a:r>
            <a:r>
              <a:rPr lang="zh-CN" altLang="zh-CN" dirty="0" smtClean="0"/>
              <a:t>和</a:t>
            </a:r>
            <a:r>
              <a:rPr lang="en-US" altLang="zh-CN" dirty="0" smtClean="0"/>
              <a:t>4</a:t>
            </a:r>
            <a:r>
              <a:rPr lang="zh-CN" altLang="zh-CN" dirty="0" smtClean="0"/>
              <a:t>互为</a:t>
            </a:r>
            <a:r>
              <a:rPr lang="en-US" altLang="zh-CN" dirty="0" smtClean="0"/>
              <a:t>“</a:t>
            </a:r>
            <a:r>
              <a:rPr lang="zh-CN" altLang="zh-CN" dirty="0" smtClean="0"/>
              <a:t>补数</a:t>
            </a:r>
            <a:r>
              <a:rPr lang="en-US" altLang="zh-CN" dirty="0" smtClean="0"/>
              <a:t>”</a:t>
            </a:r>
            <a:r>
              <a:rPr lang="zh-CN" altLang="zh-CN" dirty="0" smtClean="0"/>
              <a:t>。所谓补数，实际上模拟了数学中</a:t>
            </a:r>
            <a:r>
              <a:rPr lang="en-US" altLang="zh-CN" dirty="0" smtClean="0"/>
              <a:t>“</a:t>
            </a:r>
            <a:r>
              <a:rPr lang="zh-CN" altLang="zh-CN" dirty="0" smtClean="0"/>
              <a:t>补角</a:t>
            </a:r>
            <a:r>
              <a:rPr lang="en-US" altLang="zh-CN" dirty="0" smtClean="0"/>
              <a:t>”</a:t>
            </a:r>
            <a:r>
              <a:rPr lang="zh-CN" altLang="zh-CN" dirty="0" smtClean="0"/>
              <a:t>的概念，同样的，如果在某个计量系统中，两数之和刚好等于模，则称它们互为补数。</a:t>
            </a:r>
          </a:p>
          <a:p>
            <a:r>
              <a:rPr lang="zh-CN" altLang="zh-CN" dirty="0" smtClean="0"/>
              <a:t>对于计算机，原理是一样的。假设</a:t>
            </a:r>
            <a:r>
              <a:rPr lang="en-US" altLang="zh-CN" dirty="0" smtClean="0"/>
              <a:t>n</a:t>
            </a:r>
            <a:r>
              <a:rPr lang="zh-CN" altLang="zh-CN" dirty="0" smtClean="0"/>
              <a:t>位计算机（</a:t>
            </a:r>
            <a:r>
              <a:rPr lang="en-US" altLang="zh-CN" dirty="0" smtClean="0"/>
              <a:t>n=8</a:t>
            </a:r>
            <a:r>
              <a:rPr lang="zh-CN" altLang="zh-CN" dirty="0" smtClean="0"/>
              <a:t>），所能表示的最大数是</a:t>
            </a:r>
            <a:r>
              <a:rPr lang="en-US" altLang="zh-CN" dirty="0" smtClean="0"/>
              <a:t>11111111</a:t>
            </a:r>
            <a:r>
              <a:rPr lang="zh-CN" altLang="zh-CN" dirty="0" smtClean="0"/>
              <a:t>，若再加</a:t>
            </a:r>
            <a:r>
              <a:rPr lang="en-US" altLang="zh-CN" dirty="0" smtClean="0"/>
              <a:t>1</a:t>
            </a:r>
            <a:r>
              <a:rPr lang="zh-CN" altLang="zh-CN" dirty="0" smtClean="0"/>
              <a:t>为</a:t>
            </a:r>
            <a:r>
              <a:rPr lang="en-US" altLang="zh-CN" dirty="0" smtClean="0"/>
              <a:t>100000000</a:t>
            </a:r>
            <a:r>
              <a:rPr lang="zh-CN" altLang="zh-CN" dirty="0" smtClean="0"/>
              <a:t>（</a:t>
            </a:r>
            <a:r>
              <a:rPr lang="en-US" altLang="zh-CN" dirty="0" smtClean="0"/>
              <a:t>9</a:t>
            </a:r>
            <a:r>
              <a:rPr lang="zh-CN" altLang="zh-CN" dirty="0" smtClean="0"/>
              <a:t>位），因只有</a:t>
            </a:r>
            <a:r>
              <a:rPr lang="en-US" altLang="zh-CN" dirty="0" smtClean="0"/>
              <a:t>8</a:t>
            </a:r>
            <a:r>
              <a:rPr lang="zh-CN" altLang="zh-CN" dirty="0" smtClean="0"/>
              <a:t>位，最高位</a:t>
            </a:r>
            <a:r>
              <a:rPr lang="en-US" altLang="zh-CN" dirty="0" smtClean="0"/>
              <a:t>1</a:t>
            </a:r>
            <a:r>
              <a:rPr lang="zh-CN" altLang="zh-CN" dirty="0" smtClean="0"/>
              <a:t>舍弃。又回到</a:t>
            </a:r>
            <a:r>
              <a:rPr lang="en-US" altLang="zh-CN" dirty="0" smtClean="0"/>
              <a:t>00000000</a:t>
            </a:r>
            <a:r>
              <a:rPr lang="zh-CN" altLang="zh-CN" dirty="0" smtClean="0"/>
              <a:t>，所以</a:t>
            </a:r>
            <a:r>
              <a:rPr lang="en-US" altLang="zh-CN" dirty="0" smtClean="0"/>
              <a:t>8</a:t>
            </a:r>
            <a:r>
              <a:rPr lang="zh-CN" altLang="zh-CN" dirty="0" smtClean="0"/>
              <a:t>位二进制系统模为</a:t>
            </a:r>
            <a:r>
              <a:rPr lang="en-US" altLang="zh-CN" dirty="0" smtClean="0"/>
              <a:t>2^8</a:t>
            </a:r>
            <a:r>
              <a:rPr lang="zh-CN" altLang="zh-CN" dirty="0" smtClean="0"/>
              <a:t>。所以在这样的系统中，</a:t>
            </a:r>
            <a:r>
              <a:rPr lang="zh-CN" altLang="zh-CN" u="sng" dirty="0" smtClean="0"/>
              <a:t>减法问题也可以化成加法问题，只需把减数用相应的补数表示就可以了。这便是为什么计算机引入补码的原理</a:t>
            </a:r>
            <a:r>
              <a:rPr lang="zh-CN" altLang="zh-CN" dirty="0" smtClean="0"/>
              <a:t>。</a:t>
            </a:r>
          </a:p>
          <a:p>
            <a:r>
              <a:rPr lang="zh-CN" altLang="zh-CN" dirty="0" smtClean="0"/>
              <a:t>于是恍然大悟，计算机使用补码存储的好处了</a:t>
            </a:r>
          </a:p>
          <a:p>
            <a:r>
              <a:rPr lang="en-US" altLang="zh-CN" dirty="0" smtClean="0"/>
              <a:t>X - Y  &lt;=&gt;  X + [-Y]</a:t>
            </a:r>
            <a:r>
              <a:rPr lang="zh-CN" altLang="zh-CN" dirty="0" smtClean="0"/>
              <a:t>补</a:t>
            </a:r>
          </a:p>
          <a:p>
            <a:r>
              <a:rPr lang="zh-CN" altLang="zh-CN" dirty="0" smtClean="0"/>
              <a:t>十进制：</a:t>
            </a:r>
            <a:r>
              <a:rPr lang="en-US" altLang="zh-CN" dirty="0" smtClean="0"/>
              <a:t>x-6  &lt;=&gt; x+250 </a:t>
            </a:r>
            <a:r>
              <a:rPr lang="zh-CN" altLang="zh-CN" dirty="0" smtClean="0"/>
              <a:t>（在模</a:t>
            </a:r>
            <a:r>
              <a:rPr lang="en-US" altLang="zh-CN" dirty="0" smtClean="0"/>
              <a:t>256</a:t>
            </a:r>
            <a:r>
              <a:rPr lang="zh-CN" altLang="zh-CN" dirty="0" smtClean="0"/>
              <a:t>系统中，</a:t>
            </a:r>
            <a:r>
              <a:rPr lang="en-US" altLang="zh-CN" dirty="0" smtClean="0"/>
              <a:t>250</a:t>
            </a:r>
            <a:r>
              <a:rPr lang="zh-CN" altLang="zh-CN" dirty="0" smtClean="0"/>
              <a:t>与</a:t>
            </a:r>
            <a:r>
              <a:rPr lang="en-US" altLang="zh-CN" dirty="0" smtClean="0"/>
              <a:t>6</a:t>
            </a:r>
            <a:r>
              <a:rPr lang="zh-CN" altLang="zh-CN" dirty="0" smtClean="0"/>
              <a:t>互为补数，减</a:t>
            </a:r>
            <a:r>
              <a:rPr lang="en-US" altLang="zh-CN" dirty="0" smtClean="0"/>
              <a:t>6</a:t>
            </a:r>
            <a:r>
              <a:rPr lang="zh-CN" altLang="zh-CN" dirty="0" smtClean="0"/>
              <a:t>相当于加</a:t>
            </a:r>
            <a:r>
              <a:rPr lang="en-US" altLang="zh-CN" dirty="0" smtClean="0"/>
              <a:t>250</a:t>
            </a:r>
            <a:r>
              <a:rPr lang="zh-CN" altLang="zh-CN" dirty="0" smtClean="0"/>
              <a:t>）</a:t>
            </a:r>
          </a:p>
          <a:p>
            <a:r>
              <a:rPr lang="zh-CN" altLang="zh-CN" dirty="0" smtClean="0"/>
              <a:t>用二进制表示便是：</a:t>
            </a:r>
            <a:r>
              <a:rPr lang="en-US" altLang="zh-CN" dirty="0" smtClean="0"/>
              <a:t>x + 11111010 </a:t>
            </a:r>
            <a:r>
              <a:rPr lang="zh-CN" altLang="zh-CN" dirty="0" smtClean="0"/>
              <a:t>（</a:t>
            </a:r>
            <a:r>
              <a:rPr lang="en-US" altLang="zh-CN" dirty="0" smtClean="0"/>
              <a:t>11111010</a:t>
            </a:r>
            <a:r>
              <a:rPr lang="zh-CN" altLang="zh-CN" dirty="0" smtClean="0"/>
              <a:t>为</a:t>
            </a:r>
            <a:r>
              <a:rPr lang="en-US" altLang="zh-CN" dirty="0" smtClean="0"/>
              <a:t>-6</a:t>
            </a:r>
            <a:r>
              <a:rPr lang="zh-CN" altLang="zh-CN" dirty="0" smtClean="0"/>
              <a:t>的补码，即</a:t>
            </a:r>
            <a:r>
              <a:rPr lang="en-US" altLang="zh-CN" dirty="0" smtClean="0"/>
              <a:t>250</a:t>
            </a:r>
            <a:r>
              <a:rPr lang="zh-CN" altLang="zh-CN" dirty="0" smtClean="0"/>
              <a:t>的原码）</a:t>
            </a:r>
          </a:p>
          <a:p>
            <a:r>
              <a:rPr lang="en-US" altLang="zh-CN" dirty="0" smtClean="0"/>
              <a:t> </a:t>
            </a:r>
            <a:endParaRPr lang="zh-CN" altLang="zh-CN" dirty="0" smtClean="0"/>
          </a:p>
          <a:p>
            <a:r>
              <a:rPr lang="zh-CN" altLang="zh-CN" b="1" dirty="0" smtClean="0"/>
              <a:t>求原码</a:t>
            </a:r>
            <a:r>
              <a:rPr lang="en-US" altLang="zh-CN" b="1" dirty="0" smtClean="0"/>
              <a:t> </a:t>
            </a:r>
            <a:r>
              <a:rPr lang="zh-CN" altLang="zh-CN" b="1" dirty="0" smtClean="0"/>
              <a:t>求模</a:t>
            </a:r>
            <a:r>
              <a:rPr lang="en-US" altLang="zh-CN" b="1" dirty="0" smtClean="0"/>
              <a:t> </a:t>
            </a:r>
            <a:r>
              <a:rPr lang="zh-CN" altLang="zh-CN" b="1" dirty="0" smtClean="0"/>
              <a:t>赋值</a:t>
            </a:r>
            <a:endParaRPr lang="zh-CN" altLang="zh-CN" dirty="0" smtClean="0"/>
          </a:p>
          <a:p>
            <a:r>
              <a:rPr lang="zh-CN" altLang="zh-CN" dirty="0" smtClean="0"/>
              <a:t>求原码</a:t>
            </a:r>
          </a:p>
          <a:p>
            <a:r>
              <a:rPr lang="zh-CN" altLang="zh-CN" dirty="0" smtClean="0"/>
              <a:t>既然知道负数在计算机中是以补码的形式存储，有些时候我们需要知道负数的原码，怎么求呢？</a:t>
            </a:r>
          </a:p>
          <a:p>
            <a:r>
              <a:rPr lang="zh-CN" altLang="zh-CN" dirty="0" smtClean="0"/>
              <a:t>如果用 负数原码</a:t>
            </a:r>
            <a:r>
              <a:rPr lang="en-US" altLang="zh-CN" dirty="0" smtClean="0"/>
              <a:t>=</a:t>
            </a:r>
            <a:r>
              <a:rPr lang="zh-CN" altLang="zh-CN" dirty="0" smtClean="0"/>
              <a:t>补码</a:t>
            </a:r>
            <a:r>
              <a:rPr lang="en-US" altLang="zh-CN" dirty="0" smtClean="0"/>
              <a:t>-1</a:t>
            </a:r>
            <a:r>
              <a:rPr lang="zh-CN" altLang="zh-CN" dirty="0" smtClean="0"/>
              <a:t>的反码 未免有点麻烦，其实关于求原码是有公式可依的</a:t>
            </a:r>
          </a:p>
          <a:p>
            <a:r>
              <a:rPr lang="zh-CN" altLang="zh-CN" dirty="0" smtClean="0"/>
              <a:t>假设真值</a:t>
            </a:r>
            <a:r>
              <a:rPr lang="en-US" altLang="zh-CN" dirty="0" smtClean="0"/>
              <a:t>X</a:t>
            </a:r>
            <a:r>
              <a:rPr lang="zh-CN" altLang="zh-CN" dirty="0" smtClean="0"/>
              <a:t>，机器字长为</a:t>
            </a:r>
            <a:r>
              <a:rPr lang="en-US" altLang="zh-CN" dirty="0" smtClean="0"/>
              <a:t>n</a:t>
            </a:r>
            <a:r>
              <a:rPr lang="zh-CN" altLang="zh-CN" dirty="0" smtClean="0"/>
              <a:t>位</a:t>
            </a:r>
          </a:p>
          <a:p>
            <a:r>
              <a:rPr lang="zh-CN" altLang="zh-CN" u="sng" dirty="0" smtClean="0"/>
              <a:t>对于正数（</a:t>
            </a:r>
            <a:r>
              <a:rPr lang="en-US" altLang="zh-CN" u="sng" dirty="0" smtClean="0"/>
              <a:t>0&lt;=X&lt;2^(n-1)</a:t>
            </a:r>
            <a:r>
              <a:rPr lang="zh-CN" altLang="zh-CN" u="sng" dirty="0" smtClean="0"/>
              <a:t>）：原码</a:t>
            </a:r>
            <a:r>
              <a:rPr lang="en-US" altLang="zh-CN" u="sng" dirty="0" smtClean="0"/>
              <a:t>=X  </a:t>
            </a:r>
            <a:endParaRPr lang="zh-CN" altLang="zh-CN" dirty="0" smtClean="0"/>
          </a:p>
          <a:p>
            <a:r>
              <a:rPr lang="zh-CN" altLang="zh-CN" u="sng" dirty="0" smtClean="0"/>
              <a:t>对于负数（</a:t>
            </a:r>
            <a:r>
              <a:rPr lang="en-US" altLang="zh-CN" u="sng" dirty="0" smtClean="0"/>
              <a:t>-2^(n-1)&lt;X&lt;0</a:t>
            </a:r>
            <a:r>
              <a:rPr lang="zh-CN" altLang="zh-CN" u="sng" dirty="0" smtClean="0"/>
              <a:t>）：原码</a:t>
            </a:r>
            <a:r>
              <a:rPr lang="en-US" altLang="zh-CN" u="sng" dirty="0" smtClean="0"/>
              <a:t>=2^(n-1)-X</a:t>
            </a:r>
            <a:endParaRPr lang="zh-CN" altLang="zh-CN" dirty="0" smtClean="0"/>
          </a:p>
          <a:p>
            <a:r>
              <a:rPr lang="zh-CN" altLang="zh-CN" dirty="0" smtClean="0"/>
              <a:t>例如，</a:t>
            </a:r>
            <a:r>
              <a:rPr lang="en-US" altLang="zh-CN" dirty="0" smtClean="0"/>
              <a:t>-6</a:t>
            </a:r>
            <a:r>
              <a:rPr lang="zh-CN" altLang="zh-CN" dirty="0" smtClean="0"/>
              <a:t>的原码</a:t>
            </a:r>
            <a:r>
              <a:rPr lang="en-US" altLang="zh-CN" dirty="0" smtClean="0"/>
              <a:t> = 127-(-6) = 127+6 = 134 (</a:t>
            </a:r>
            <a:r>
              <a:rPr lang="zh-CN" altLang="zh-CN" dirty="0" smtClean="0"/>
              <a:t>二进制为</a:t>
            </a:r>
            <a:r>
              <a:rPr lang="en-US" altLang="zh-CN" dirty="0" smtClean="0"/>
              <a:t>1000 0110)</a:t>
            </a:r>
            <a:endParaRPr lang="zh-CN" altLang="zh-CN" dirty="0" smtClean="0"/>
          </a:p>
          <a:p>
            <a:r>
              <a:rPr lang="zh-CN" altLang="zh-CN" dirty="0" smtClean="0"/>
              <a:t>求模</a:t>
            </a:r>
          </a:p>
          <a:p>
            <a:r>
              <a:rPr lang="zh-CN" altLang="zh-CN" dirty="0" smtClean="0"/>
              <a:t>说白了，在计算机中，所谓求模就是截取相应的二进制位数，前面说过，</a:t>
            </a:r>
            <a:r>
              <a:rPr lang="en-US" altLang="zh-CN" dirty="0" smtClean="0"/>
              <a:t>n</a:t>
            </a:r>
            <a:r>
              <a:rPr lang="zh-CN" altLang="zh-CN" dirty="0" smtClean="0"/>
              <a:t>位的机器系统，模是表示不出来的，只能表示对于模的余数，即我们所说的求模。所以对</a:t>
            </a:r>
            <a:r>
              <a:rPr lang="en-US" altLang="zh-CN" dirty="0" smtClean="0"/>
              <a:t>2^n</a:t>
            </a:r>
            <a:r>
              <a:rPr lang="zh-CN" altLang="zh-CN" dirty="0" smtClean="0"/>
              <a:t>求模，就是对该数截取</a:t>
            </a:r>
            <a:r>
              <a:rPr lang="en-US" altLang="zh-CN" dirty="0" smtClean="0"/>
              <a:t>n</a:t>
            </a:r>
            <a:r>
              <a:rPr lang="zh-CN" altLang="zh-CN" dirty="0" smtClean="0"/>
              <a:t>位的二进制所表示的数字</a:t>
            </a:r>
          </a:p>
          <a:p>
            <a:r>
              <a:rPr lang="zh-CN" altLang="zh-CN" dirty="0" smtClean="0"/>
              <a:t>例如：</a:t>
            </a:r>
            <a:r>
              <a:rPr lang="en-US" altLang="zh-CN" dirty="0" smtClean="0"/>
              <a:t>100</a:t>
            </a:r>
            <a:r>
              <a:rPr lang="zh-CN" altLang="zh-CN" dirty="0" smtClean="0"/>
              <a:t>对</a:t>
            </a:r>
            <a:r>
              <a:rPr lang="en-US" altLang="zh-CN" dirty="0" smtClean="0"/>
              <a:t>32</a:t>
            </a:r>
            <a:r>
              <a:rPr lang="zh-CN" altLang="zh-CN" dirty="0" smtClean="0"/>
              <a:t>取模（</a:t>
            </a:r>
            <a:r>
              <a:rPr lang="en-US" altLang="zh-CN" dirty="0" smtClean="0"/>
              <a:t>100%32</a:t>
            </a:r>
            <a:r>
              <a:rPr lang="zh-CN" altLang="zh-CN" dirty="0" smtClean="0"/>
              <a:t>），</a:t>
            </a:r>
            <a:r>
              <a:rPr lang="en-US" altLang="zh-CN" dirty="0" smtClean="0"/>
              <a:t>100</a:t>
            </a:r>
            <a:r>
              <a:rPr lang="zh-CN" altLang="zh-CN" dirty="0" smtClean="0"/>
              <a:t>的二进制表示</a:t>
            </a:r>
            <a:r>
              <a:rPr lang="en-US" altLang="zh-CN" dirty="0" smtClean="0"/>
              <a:t>0110 0100</a:t>
            </a:r>
            <a:r>
              <a:rPr lang="zh-CN" altLang="zh-CN" dirty="0" smtClean="0"/>
              <a:t>，</a:t>
            </a:r>
            <a:r>
              <a:rPr lang="en-US" altLang="zh-CN" dirty="0" smtClean="0"/>
              <a:t>32</a:t>
            </a:r>
            <a:r>
              <a:rPr lang="zh-CN" altLang="zh-CN" dirty="0" smtClean="0"/>
              <a:t>即</a:t>
            </a:r>
            <a:r>
              <a:rPr lang="en-US" altLang="zh-CN" dirty="0" smtClean="0"/>
              <a:t>2^5</a:t>
            </a:r>
            <a:r>
              <a:rPr lang="zh-CN" altLang="zh-CN" dirty="0" smtClean="0"/>
              <a:t>，故截取</a:t>
            </a:r>
            <a:r>
              <a:rPr lang="en-US" altLang="zh-CN" dirty="0" smtClean="0"/>
              <a:t>100</a:t>
            </a:r>
            <a:r>
              <a:rPr lang="zh-CN" altLang="zh-CN" dirty="0" smtClean="0"/>
              <a:t>截取</a:t>
            </a:r>
            <a:r>
              <a:rPr lang="en-US" altLang="zh-CN" dirty="0" smtClean="0"/>
              <a:t>5</a:t>
            </a:r>
            <a:r>
              <a:rPr lang="zh-CN" altLang="zh-CN" dirty="0" smtClean="0"/>
              <a:t>位二进制为</a:t>
            </a:r>
            <a:r>
              <a:rPr lang="en-US" altLang="zh-CN" dirty="0" smtClean="0"/>
              <a:t> 0 0100</a:t>
            </a:r>
            <a:r>
              <a:rPr lang="zh-CN" altLang="zh-CN" dirty="0" smtClean="0"/>
              <a:t>，即</a:t>
            </a:r>
            <a:r>
              <a:rPr lang="en-US" altLang="zh-CN" dirty="0" smtClean="0"/>
              <a:t>4</a:t>
            </a:r>
            <a:r>
              <a:rPr lang="zh-CN" altLang="zh-CN" dirty="0" smtClean="0"/>
              <a:t>，至于如何截取</a:t>
            </a:r>
            <a:r>
              <a:rPr lang="en-US" altLang="zh-CN" dirty="0" smtClean="0"/>
              <a:t>5</a:t>
            </a:r>
            <a:r>
              <a:rPr lang="zh-CN" altLang="zh-CN" dirty="0" smtClean="0"/>
              <a:t>位，我们在后面的位运算中会总结一些常用的位操作。</a:t>
            </a:r>
          </a:p>
          <a:p>
            <a:r>
              <a:rPr lang="zh-CN" altLang="zh-CN" dirty="0" smtClean="0"/>
              <a:t>赋值</a:t>
            </a:r>
          </a:p>
          <a:p>
            <a:r>
              <a:rPr lang="zh-CN" altLang="zh-CN" dirty="0" smtClean="0"/>
              <a:t>这里简单提一下赋值时数值转换的问题，例如</a:t>
            </a:r>
          </a:p>
          <a:p>
            <a:r>
              <a:rPr lang="en-US" altLang="zh-CN" dirty="0" smtClean="0"/>
              <a:t>-1</a:t>
            </a:r>
            <a:r>
              <a:rPr lang="zh-CN" altLang="zh-CN" dirty="0" smtClean="0"/>
              <a:t>给</a:t>
            </a:r>
            <a:r>
              <a:rPr lang="en-US" altLang="zh-CN" dirty="0" smtClean="0"/>
              <a:t>unsigned char </a:t>
            </a:r>
            <a:r>
              <a:rPr lang="zh-CN" altLang="zh-CN" dirty="0" smtClean="0"/>
              <a:t>赋值为什么变成</a:t>
            </a:r>
            <a:r>
              <a:rPr lang="en-US" altLang="zh-CN" dirty="0" smtClean="0"/>
              <a:t>255</a:t>
            </a:r>
            <a:r>
              <a:rPr lang="zh-CN" altLang="zh-CN" dirty="0" smtClean="0"/>
              <a:t>？</a:t>
            </a:r>
          </a:p>
          <a:p>
            <a:r>
              <a:rPr lang="en-US" altLang="zh-CN" dirty="0" smtClean="0"/>
              <a:t>336</a:t>
            </a:r>
            <a:r>
              <a:rPr lang="zh-CN" altLang="zh-CN" dirty="0" smtClean="0"/>
              <a:t>给</a:t>
            </a:r>
            <a:r>
              <a:rPr lang="en-US" altLang="zh-CN" dirty="0" smtClean="0"/>
              <a:t>unsigned char </a:t>
            </a:r>
            <a:r>
              <a:rPr lang="zh-CN" altLang="zh-CN" dirty="0" smtClean="0"/>
              <a:t>赋值为什么变成了</a:t>
            </a:r>
            <a:r>
              <a:rPr lang="en-US" altLang="zh-CN" dirty="0" smtClean="0"/>
              <a:t>80</a:t>
            </a:r>
            <a:r>
              <a:rPr lang="zh-CN" altLang="zh-CN" dirty="0" smtClean="0"/>
              <a:t>？</a:t>
            </a:r>
          </a:p>
          <a:p>
            <a:r>
              <a:rPr lang="zh-CN" altLang="zh-CN" dirty="0" smtClean="0"/>
              <a:t>了解了计算机是用补码存储以及模的概念就明白了</a:t>
            </a:r>
          </a:p>
          <a:p>
            <a:r>
              <a:rPr lang="en-US" altLang="zh-CN" dirty="0" smtClean="0"/>
              <a:t>-1</a:t>
            </a:r>
            <a:r>
              <a:rPr lang="zh-CN" altLang="zh-CN" dirty="0" smtClean="0"/>
              <a:t>在计算机中补码存储为</a:t>
            </a:r>
            <a:r>
              <a:rPr lang="en-US" altLang="zh-CN" dirty="0" smtClean="0"/>
              <a:t> 1111 1111</a:t>
            </a:r>
            <a:r>
              <a:rPr lang="zh-CN" altLang="zh-CN" dirty="0" smtClean="0"/>
              <a:t>，故赋值给</a:t>
            </a:r>
            <a:r>
              <a:rPr lang="en-US" altLang="zh-CN" dirty="0" smtClean="0"/>
              <a:t>unsigned char</a:t>
            </a:r>
            <a:r>
              <a:rPr lang="zh-CN" altLang="zh-CN" dirty="0" smtClean="0"/>
              <a:t>变成了</a:t>
            </a:r>
            <a:r>
              <a:rPr lang="en-US" altLang="zh-CN" dirty="0" smtClean="0"/>
              <a:t>255</a:t>
            </a:r>
            <a:endParaRPr lang="zh-CN" altLang="zh-CN" dirty="0" smtClean="0"/>
          </a:p>
          <a:p>
            <a:r>
              <a:rPr lang="en-US" altLang="zh-CN" dirty="0" smtClean="0"/>
              <a:t>336</a:t>
            </a:r>
            <a:r>
              <a:rPr lang="zh-CN" altLang="zh-CN" dirty="0" smtClean="0"/>
              <a:t>二进制为</a:t>
            </a:r>
            <a:r>
              <a:rPr lang="en-US" altLang="zh-CN" dirty="0" smtClean="0"/>
              <a:t>1 0101 0000</a:t>
            </a:r>
            <a:r>
              <a:rPr lang="zh-CN" altLang="zh-CN" dirty="0" smtClean="0"/>
              <a:t>，对于</a:t>
            </a:r>
            <a:r>
              <a:rPr lang="en-US" altLang="zh-CN" dirty="0" smtClean="0"/>
              <a:t>8</a:t>
            </a:r>
            <a:r>
              <a:rPr lang="zh-CN" altLang="zh-CN" dirty="0" smtClean="0"/>
              <a:t>位的</a:t>
            </a:r>
            <a:r>
              <a:rPr lang="en-US" altLang="zh-CN" dirty="0" smtClean="0"/>
              <a:t>unsigned char</a:t>
            </a:r>
            <a:r>
              <a:rPr lang="zh-CN" altLang="zh-CN" dirty="0" smtClean="0"/>
              <a:t>来说越界了，自动舍弃高位，或者对</a:t>
            </a:r>
            <a:r>
              <a:rPr lang="en-US" altLang="zh-CN" dirty="0" smtClean="0"/>
              <a:t>2^8</a:t>
            </a:r>
            <a:r>
              <a:rPr lang="zh-CN" altLang="zh-CN" dirty="0" smtClean="0"/>
              <a:t>求模，截取</a:t>
            </a:r>
            <a:r>
              <a:rPr lang="en-US" altLang="zh-CN" dirty="0" smtClean="0"/>
              <a:t>8</a:t>
            </a:r>
            <a:r>
              <a:rPr lang="zh-CN" altLang="zh-CN" dirty="0" smtClean="0"/>
              <a:t>位二进制，就成了</a:t>
            </a:r>
            <a:r>
              <a:rPr lang="en-US" altLang="zh-CN" dirty="0" smtClean="0"/>
              <a:t>0101 0000</a:t>
            </a:r>
            <a:r>
              <a:rPr lang="zh-CN" altLang="zh-CN" dirty="0" smtClean="0"/>
              <a:t>，即</a:t>
            </a:r>
            <a:r>
              <a:rPr lang="en-US" altLang="zh-CN" dirty="0" smtClean="0"/>
              <a:t>80</a:t>
            </a:r>
          </a:p>
          <a:p>
            <a:endParaRPr lang="en-US" altLang="zh-CN" dirty="0" smtClean="0"/>
          </a:p>
          <a:p>
            <a:r>
              <a:rPr lang="en-US" altLang="zh-CN" dirty="0" smtClean="0"/>
              <a:t>===================================</a:t>
            </a:r>
          </a:p>
          <a:p>
            <a:r>
              <a:rPr lang="zh-CN" altLang="en-US" dirty="0" smtClean="0"/>
              <a:t>补码表示：</a:t>
            </a:r>
            <a:endParaRPr lang="en-US" altLang="zh-CN" dirty="0" smtClean="0"/>
          </a:p>
          <a:p>
            <a:r>
              <a:rPr lang="zh-CN" altLang="en-US" dirty="0" smtClean="0"/>
              <a:t>基数为</a:t>
            </a:r>
            <a:r>
              <a:rPr lang="en-US" altLang="zh-CN" dirty="0" smtClean="0"/>
              <a:t>R,</a:t>
            </a:r>
            <a:r>
              <a:rPr lang="zh-CN" altLang="en-US" dirty="0" smtClean="0"/>
              <a:t>位数为</a:t>
            </a:r>
            <a:r>
              <a:rPr lang="en-US" altLang="zh-CN" dirty="0" smtClean="0"/>
              <a:t>n</a:t>
            </a:r>
            <a:r>
              <a:rPr lang="zh-CN" altLang="en-US" dirty="0" smtClean="0"/>
              <a:t>的原码</a:t>
            </a:r>
            <a:r>
              <a:rPr lang="en-US" altLang="zh-CN" dirty="0" smtClean="0"/>
              <a:t>N,</a:t>
            </a:r>
            <a:r>
              <a:rPr lang="zh-CN" altLang="en-US" dirty="0" smtClean="0"/>
              <a:t>补码为</a:t>
            </a:r>
            <a:endParaRPr lang="en-US" altLang="zh-CN" dirty="0" smtClean="0"/>
          </a:p>
          <a:p>
            <a:r>
              <a:rPr lang="en-US" altLang="zh-CN" dirty="0" smtClean="0"/>
              <a:t>N</a:t>
            </a:r>
            <a:r>
              <a:rPr lang="zh-CN" altLang="en-US" baseline="-25000" dirty="0" smtClean="0"/>
              <a:t>补</a:t>
            </a:r>
            <a:r>
              <a:rPr lang="en-US" altLang="zh-CN" dirty="0" smtClean="0"/>
              <a:t>=R</a:t>
            </a:r>
            <a:r>
              <a:rPr lang="en-US" altLang="zh-CN" baseline="30000" dirty="0" smtClean="0"/>
              <a:t>n</a:t>
            </a:r>
            <a:r>
              <a:rPr lang="en-US" altLang="zh-CN" dirty="0" smtClean="0"/>
              <a:t>-N</a:t>
            </a:r>
          </a:p>
          <a:p>
            <a:r>
              <a:rPr lang="zh-CN" altLang="en-US" dirty="0" smtClean="0"/>
              <a:t>以</a:t>
            </a:r>
            <a:r>
              <a:rPr lang="en-US" altLang="zh-CN" dirty="0" smtClean="0"/>
              <a:t>10</a:t>
            </a:r>
            <a:r>
              <a:rPr lang="zh-CN" altLang="en-US" dirty="0" smtClean="0"/>
              <a:t>进制为例，</a:t>
            </a:r>
            <a:endParaRPr lang="en-US" altLang="zh-CN" dirty="0" smtClean="0"/>
          </a:p>
          <a:p>
            <a:r>
              <a:rPr lang="en-US" altLang="zh-CN" dirty="0" smtClean="0"/>
              <a:t>2</a:t>
            </a:r>
            <a:r>
              <a:rPr lang="zh-CN" altLang="en-US" dirty="0" smtClean="0"/>
              <a:t>的补码</a:t>
            </a:r>
            <a:r>
              <a:rPr lang="en-US" altLang="zh-CN" dirty="0" smtClean="0"/>
              <a:t>: 10-2=8</a:t>
            </a:r>
          </a:p>
          <a:p>
            <a:r>
              <a:rPr lang="en-US" altLang="zh-CN" dirty="0" smtClean="0"/>
              <a:t>46</a:t>
            </a:r>
            <a:r>
              <a:rPr lang="zh-CN" altLang="en-US" dirty="0" smtClean="0"/>
              <a:t>的补码：</a:t>
            </a:r>
            <a:r>
              <a:rPr lang="en-US" altLang="zh-CN" dirty="0" smtClean="0"/>
              <a:t>10^2-46=54</a:t>
            </a:r>
          </a:p>
          <a:p>
            <a:r>
              <a:rPr lang="zh-CN" altLang="en-US" dirty="0" smtClean="0"/>
              <a:t>利用补码运算：</a:t>
            </a:r>
            <a:endParaRPr lang="en-US" altLang="zh-CN" dirty="0" smtClean="0"/>
          </a:p>
          <a:p>
            <a:r>
              <a:rPr lang="en-US" altLang="zh-CN" dirty="0" smtClean="0"/>
              <a:t>-N</a:t>
            </a:r>
            <a:r>
              <a:rPr lang="en-US" altLang="zh-CN" baseline="0" dirty="0" smtClean="0"/>
              <a:t> = N</a:t>
            </a:r>
            <a:r>
              <a:rPr lang="zh-CN" altLang="en-US" baseline="-25000" dirty="0" smtClean="0"/>
              <a:t>补</a:t>
            </a:r>
            <a:r>
              <a:rPr lang="en-US" altLang="zh-CN" baseline="0" dirty="0" smtClean="0"/>
              <a:t>-</a:t>
            </a:r>
            <a:r>
              <a:rPr lang="en-US" altLang="zh-CN" dirty="0" smtClean="0"/>
              <a:t>R</a:t>
            </a:r>
            <a:r>
              <a:rPr lang="en-US" altLang="zh-CN" baseline="30000" dirty="0" smtClean="0"/>
              <a:t>n</a:t>
            </a:r>
          </a:p>
          <a:p>
            <a:r>
              <a:rPr lang="zh-CN" altLang="en-US" dirty="0" smtClean="0"/>
              <a:t>利用补码运算：</a:t>
            </a:r>
            <a:endParaRPr lang="en-US" altLang="zh-CN" dirty="0" smtClean="0"/>
          </a:p>
          <a:p>
            <a:r>
              <a:rPr lang="en-US" altLang="zh-CN" dirty="0" smtClean="0"/>
              <a:t>8-2=8+2</a:t>
            </a:r>
            <a:r>
              <a:rPr lang="zh-CN" altLang="en-US" baseline="-25000" dirty="0" smtClean="0"/>
              <a:t>补</a:t>
            </a:r>
            <a:r>
              <a:rPr lang="en-US" altLang="zh-CN" dirty="0" smtClean="0"/>
              <a:t>-10=8+8-10=6</a:t>
            </a:r>
          </a:p>
          <a:p>
            <a:r>
              <a:rPr lang="en-US" altLang="zh-CN" dirty="0" smtClean="0"/>
              <a:t>82-46=82+46</a:t>
            </a:r>
            <a:r>
              <a:rPr lang="zh-CN" altLang="en-US" baseline="-25000" dirty="0" smtClean="0"/>
              <a:t>补</a:t>
            </a:r>
            <a:r>
              <a:rPr lang="en-US" altLang="zh-CN" dirty="0" smtClean="0"/>
              <a:t>-100=36</a:t>
            </a:r>
          </a:p>
          <a:p>
            <a:endParaRPr lang="en-US" altLang="zh-CN" dirty="0" smtClean="0"/>
          </a:p>
          <a:p>
            <a:r>
              <a:rPr lang="en-US" altLang="zh-CN" dirty="0" smtClean="0"/>
              <a:t>======================</a:t>
            </a:r>
          </a:p>
          <a:p>
            <a:r>
              <a:rPr lang="zh-CN" altLang="zh-CN" sz="1200" kern="1200" dirty="0" smtClean="0">
                <a:solidFill>
                  <a:schemeClr val="tx1"/>
                </a:solidFill>
                <a:effectLst/>
                <a:latin typeface="Times New Roman" pitchFamily="18" charset="0"/>
                <a:ea typeface="宋体" pitchFamily="2" charset="-122"/>
                <a:cs typeface="+mn-cs"/>
              </a:rPr>
              <a:t>在日常生活中，有许多化减为加的例子。例如，时钟是逢</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进位，</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点也可看作</a:t>
            </a:r>
            <a:r>
              <a:rPr lang="en-US" altLang="zh-CN" sz="1200" kern="1200" dirty="0" smtClean="0">
                <a:solidFill>
                  <a:schemeClr val="tx1"/>
                </a:solidFill>
                <a:effectLst/>
                <a:latin typeface="Times New Roman" pitchFamily="18" charset="0"/>
                <a:ea typeface="宋体" pitchFamily="2" charset="-122"/>
                <a:cs typeface="+mn-cs"/>
              </a:rPr>
              <a:t> 0</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点。当将时针从</a:t>
            </a:r>
            <a:r>
              <a:rPr lang="en-US" altLang="zh-CN" sz="1200" kern="1200" dirty="0" smtClean="0">
                <a:solidFill>
                  <a:schemeClr val="tx1"/>
                </a:solidFill>
                <a:effectLst/>
                <a:latin typeface="Times New Roman" pitchFamily="18" charset="0"/>
                <a:ea typeface="宋体" pitchFamily="2" charset="-122"/>
                <a:cs typeface="+mn-cs"/>
              </a:rPr>
              <a:t> 10 </a:t>
            </a:r>
            <a:r>
              <a:rPr lang="zh-CN" altLang="zh-CN" sz="1200" kern="1200" dirty="0" smtClean="0">
                <a:solidFill>
                  <a:schemeClr val="tx1"/>
                </a:solidFill>
                <a:effectLst/>
                <a:latin typeface="Times New Roman" pitchFamily="18" charset="0"/>
                <a:ea typeface="宋体" pitchFamily="2" charset="-122"/>
                <a:cs typeface="+mn-cs"/>
              </a:rPr>
              <a:t>点调整到</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点时有以下两种方法：</a:t>
            </a:r>
          </a:p>
          <a:p>
            <a:r>
              <a:rPr lang="zh-CN" altLang="zh-CN" sz="1200" kern="1200" dirty="0" smtClean="0">
                <a:solidFill>
                  <a:schemeClr val="tx1"/>
                </a:solidFill>
                <a:effectLst/>
                <a:latin typeface="Times New Roman" pitchFamily="18" charset="0"/>
                <a:ea typeface="宋体" pitchFamily="2" charset="-122"/>
                <a:cs typeface="+mn-cs"/>
              </a:rPr>
              <a:t>一种方法是时针逆时针方向拨</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格，相当于做减法：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另一种方法是时针顺时针方向拨</a:t>
            </a:r>
            <a:r>
              <a:rPr lang="en-US" altLang="zh-CN" sz="1200" kern="1200" dirty="0" smtClean="0">
                <a:solidFill>
                  <a:schemeClr val="tx1"/>
                </a:solidFill>
                <a:effectLst/>
                <a:latin typeface="Times New Roman" pitchFamily="18" charset="0"/>
                <a:ea typeface="宋体" pitchFamily="2" charset="-122"/>
                <a:cs typeface="+mn-cs"/>
              </a:rPr>
              <a:t> 7 </a:t>
            </a:r>
            <a:r>
              <a:rPr lang="zh-CN" altLang="zh-CN" sz="1200" kern="1200" dirty="0" smtClean="0">
                <a:solidFill>
                  <a:schemeClr val="tx1"/>
                </a:solidFill>
                <a:effectLst/>
                <a:latin typeface="Times New Roman" pitchFamily="18" charset="0"/>
                <a:ea typeface="宋体" pitchFamily="2" charset="-122"/>
                <a:cs typeface="+mn-cs"/>
              </a:rPr>
              <a:t>格，相当于做加法：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 (MOD 12)</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这是由于时钟以</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为模，在这个前提下，当和超过</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时，可将</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舍去。于是，减</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相当于加</a:t>
            </a:r>
            <a:r>
              <a:rPr lang="en-US" altLang="zh-CN" sz="1200" kern="1200" dirty="0" smtClean="0">
                <a:solidFill>
                  <a:schemeClr val="tx1"/>
                </a:solidFill>
                <a:effectLst/>
                <a:latin typeface="Times New Roman" pitchFamily="18" charset="0"/>
                <a:ea typeface="宋体" pitchFamily="2" charset="-122"/>
                <a:cs typeface="+mn-cs"/>
              </a:rPr>
              <a:t> 7</a:t>
            </a:r>
            <a:r>
              <a:rPr lang="zh-CN" altLang="zh-CN" sz="1200" kern="1200" dirty="0" smtClean="0">
                <a:solidFill>
                  <a:schemeClr val="tx1"/>
                </a:solidFill>
                <a:effectLst/>
                <a:latin typeface="Times New Roman" pitchFamily="18" charset="0"/>
                <a:ea typeface="宋体" pitchFamily="2" charset="-122"/>
                <a:cs typeface="+mn-cs"/>
              </a:rPr>
              <a:t>。同理，减</a:t>
            </a:r>
            <a:r>
              <a:rPr lang="en-US" altLang="zh-CN" sz="1200" kern="1200" dirty="0" smtClean="0">
                <a:solidFill>
                  <a:schemeClr val="tx1"/>
                </a:solidFill>
                <a:effectLst/>
                <a:latin typeface="Times New Roman" pitchFamily="18" charset="0"/>
                <a:ea typeface="宋体" pitchFamily="2" charset="-122"/>
                <a:cs typeface="+mn-cs"/>
              </a:rPr>
              <a:t> 4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8</a:t>
            </a:r>
            <a:r>
              <a:rPr lang="zh-CN" altLang="zh-CN" sz="1200" kern="1200" dirty="0" smtClean="0">
                <a:solidFill>
                  <a:schemeClr val="tx1"/>
                </a:solidFill>
                <a:effectLst/>
                <a:latin typeface="Times New Roman" pitchFamily="18" charset="0"/>
                <a:ea typeface="宋体" pitchFamily="2" charset="-122"/>
                <a:cs typeface="+mn-cs"/>
              </a:rPr>
              <a:t>，减</a:t>
            </a:r>
            <a:r>
              <a:rPr lang="en-US" altLang="zh-CN" sz="1200" kern="1200" dirty="0" smtClean="0">
                <a:solidFill>
                  <a:schemeClr val="tx1"/>
                </a:solidFill>
                <a:effectLst/>
                <a:latin typeface="Times New Roman" pitchFamily="18" charset="0"/>
                <a:ea typeface="宋体" pitchFamily="2" charset="-122"/>
                <a:cs typeface="+mn-cs"/>
              </a:rPr>
              <a:t> 3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9</a:t>
            </a:r>
            <a:r>
              <a:rPr lang="zh-CN" altLang="zh-CN" sz="1200" kern="1200" dirty="0" smtClean="0">
                <a:solidFill>
                  <a:schemeClr val="tx1"/>
                </a:solidFill>
                <a:effectLst/>
                <a:latin typeface="Times New Roman" pitchFamily="18" charset="0"/>
                <a:ea typeface="宋体" pitchFamily="2" charset="-122"/>
                <a:cs typeface="+mn-cs"/>
              </a:rPr>
              <a:t>，…。</a:t>
            </a: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在数学中，用“同余”概念描述上述关系，即两整数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用同一个正整数</a:t>
            </a:r>
            <a:r>
              <a:rPr lang="en-US" altLang="zh-CN" sz="1200" kern="1200" dirty="0" smtClean="0">
                <a:solidFill>
                  <a:schemeClr val="tx1"/>
                </a:solidFill>
                <a:effectLst/>
                <a:latin typeface="Times New Roman" pitchFamily="18" charset="0"/>
                <a:ea typeface="宋体" pitchFamily="2" charset="-122"/>
                <a:cs typeface="+mn-cs"/>
              </a:rPr>
              <a:t> M (M </a:t>
            </a:r>
            <a:r>
              <a:rPr lang="zh-CN" altLang="zh-CN" sz="1200" kern="1200" dirty="0" smtClean="0">
                <a:solidFill>
                  <a:schemeClr val="tx1"/>
                </a:solidFill>
                <a:effectLst/>
                <a:latin typeface="Times New Roman" pitchFamily="18" charset="0"/>
                <a:ea typeface="宋体" pitchFamily="2" charset="-122"/>
                <a:cs typeface="+mn-cs"/>
              </a:rPr>
              <a:t>称为</a:t>
            </a:r>
          </a:p>
          <a:p>
            <a:r>
              <a:rPr lang="zh-CN" altLang="zh-CN" sz="1200" kern="1200" dirty="0" smtClean="0">
                <a:solidFill>
                  <a:schemeClr val="tx1"/>
                </a:solidFill>
                <a:effectLst/>
                <a:latin typeface="Times New Roman" pitchFamily="18" charset="0"/>
                <a:ea typeface="宋体" pitchFamily="2" charset="-122"/>
                <a:cs typeface="+mn-cs"/>
              </a:rPr>
              <a:t>模</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去除而余数相等，则称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对</a:t>
            </a:r>
            <a:r>
              <a:rPr lang="en-US" altLang="zh-CN" sz="1200" kern="1200" dirty="0" smtClean="0">
                <a:solidFill>
                  <a:schemeClr val="tx1"/>
                </a:solidFill>
                <a:effectLst/>
                <a:latin typeface="Times New Roman" pitchFamily="18" charset="0"/>
                <a:ea typeface="宋体" pitchFamily="2" charset="-122"/>
                <a:cs typeface="+mn-cs"/>
              </a:rPr>
              <a:t> M </a:t>
            </a:r>
            <a:r>
              <a:rPr lang="zh-CN" altLang="zh-CN" sz="1200" kern="1200" dirty="0" smtClean="0">
                <a:solidFill>
                  <a:schemeClr val="tx1"/>
                </a:solidFill>
                <a:effectLst/>
                <a:latin typeface="Times New Roman" pitchFamily="18" charset="0"/>
                <a:ea typeface="宋体" pitchFamily="2" charset="-122"/>
                <a:cs typeface="+mn-cs"/>
              </a:rPr>
              <a:t>同余，记作：</a:t>
            </a:r>
          </a:p>
          <a:p>
            <a:r>
              <a:rPr lang="en-US" altLang="zh-CN" sz="1200" kern="1200" dirty="0" smtClean="0">
                <a:solidFill>
                  <a:schemeClr val="tx1"/>
                </a:solidFill>
                <a:effectLst/>
                <a:latin typeface="Times New Roman" pitchFamily="18" charset="0"/>
                <a:ea typeface="宋体" pitchFamily="2" charset="-122"/>
                <a:cs typeface="+mn-cs"/>
              </a:rPr>
              <a:t>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(MOD M)</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具有同余关系的两个数为互补关系，其中一个称为另一个的补码。当</a:t>
            </a:r>
            <a:r>
              <a:rPr lang="en-US" altLang="zh-CN" sz="1200" kern="1200" dirty="0" smtClean="0">
                <a:solidFill>
                  <a:schemeClr val="tx1"/>
                </a:solidFill>
                <a:effectLst/>
                <a:latin typeface="Times New Roman" pitchFamily="18" charset="0"/>
                <a:ea typeface="宋体" pitchFamily="2" charset="-122"/>
                <a:cs typeface="+mn-cs"/>
              </a:rPr>
              <a:t> M</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时，－</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4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8</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3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9 </a:t>
            </a:r>
            <a:r>
              <a:rPr lang="zh-CN" altLang="zh-CN" sz="1200" kern="1200" dirty="0" smtClean="0">
                <a:solidFill>
                  <a:schemeClr val="tx1"/>
                </a:solidFill>
                <a:effectLst/>
                <a:latin typeface="Times New Roman" pitchFamily="18" charset="0"/>
                <a:ea typeface="宋体" pitchFamily="2" charset="-122"/>
                <a:cs typeface="+mn-cs"/>
              </a:rPr>
              <a:t>就是同余的，它们互为补码。</a:t>
            </a:r>
          </a:p>
          <a:p>
            <a:r>
              <a:rPr lang="zh-CN" altLang="zh-CN" sz="1200" kern="1200" dirty="0" smtClean="0">
                <a:solidFill>
                  <a:schemeClr val="tx1"/>
                </a:solidFill>
                <a:effectLst/>
                <a:latin typeface="Times New Roman" pitchFamily="18" charset="0"/>
                <a:ea typeface="宋体" pitchFamily="2" charset="-122"/>
                <a:cs typeface="+mn-cs"/>
              </a:rPr>
              <a:t>从同余的概念和上述时钟的例子，不难得出结论：对于某一确定的模，用某数减去</a:t>
            </a:r>
          </a:p>
          <a:p>
            <a:r>
              <a:rPr lang="zh-CN" altLang="zh-CN" sz="1200" kern="1200" dirty="0" smtClean="0">
                <a:solidFill>
                  <a:schemeClr val="tx1"/>
                </a:solidFill>
                <a:effectLst/>
                <a:latin typeface="Times New Roman" pitchFamily="18" charset="0"/>
                <a:ea typeface="宋体" pitchFamily="2" charset="-122"/>
                <a:cs typeface="+mn-cs"/>
              </a:rPr>
              <a:t>小于模的另一个数，总可以用加上“模减去该数绝对值的差”来代替。因此，在有</a:t>
            </a:r>
          </a:p>
          <a:p>
            <a:r>
              <a:rPr lang="zh-CN" altLang="zh-CN" sz="1200" kern="1200" dirty="0" smtClean="0">
                <a:solidFill>
                  <a:schemeClr val="tx1"/>
                </a:solidFill>
                <a:effectLst/>
                <a:latin typeface="Times New Roman" pitchFamily="18" charset="0"/>
                <a:ea typeface="宋体" pitchFamily="2" charset="-122"/>
                <a:cs typeface="+mn-cs"/>
              </a:rPr>
              <a:t>模运算中，减法就可以化作加法来做。</a:t>
            </a:r>
          </a:p>
          <a:p>
            <a:r>
              <a:rPr lang="zh-CN" altLang="zh-CN" sz="1200" kern="1200" dirty="0" smtClean="0">
                <a:solidFill>
                  <a:schemeClr val="tx1"/>
                </a:solidFill>
                <a:effectLst/>
                <a:latin typeface="Times New Roman" pitchFamily="18" charset="0"/>
                <a:ea typeface="宋体" pitchFamily="2" charset="-122"/>
                <a:cs typeface="+mn-cs"/>
              </a:rPr>
              <a:t>可以看出，补码的加法运算所依据的基本关系为：</a:t>
            </a:r>
          </a:p>
          <a:p>
            <a:r>
              <a:rPr lang="en-US" altLang="zh-CN" sz="1200" kern="1200" dirty="0" smtClean="0">
                <a:solidFill>
                  <a:schemeClr val="tx1"/>
                </a:solidFill>
                <a:effectLst/>
                <a:latin typeface="Times New Roman" pitchFamily="18" charset="0"/>
                <a:ea typeface="宋体" pitchFamily="2" charset="-122"/>
                <a:cs typeface="+mn-cs"/>
              </a:rPr>
              <a:t>[x]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a:t>
            </a:r>
            <a:r>
              <a:rPr lang="en-US" altLang="zh-CN" sz="1200" kern="1200" dirty="0" err="1" smtClean="0">
                <a:solidFill>
                  <a:schemeClr val="tx1"/>
                </a:solidFill>
                <a:effectLst/>
                <a:latin typeface="Times New Roman" pitchFamily="18" charset="0"/>
                <a:ea typeface="宋体" pitchFamily="2" charset="-122"/>
                <a:cs typeface="+mn-cs"/>
              </a:rPr>
              <a:t>x+y</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补补码减法所依据的基本关系式：</a:t>
            </a:r>
          </a:p>
          <a:p>
            <a:r>
              <a:rPr lang="en-US" altLang="zh-CN" sz="1200" kern="1200" dirty="0" smtClean="0">
                <a:solidFill>
                  <a:schemeClr val="tx1"/>
                </a:solidFill>
                <a:effectLst/>
                <a:latin typeface="Times New Roman" pitchFamily="18" charset="0"/>
                <a:ea typeface="宋体" pitchFamily="2" charset="-122"/>
                <a:cs typeface="+mn-cs"/>
              </a:rPr>
              <a:t>[x-y]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smtClean="0">
                <a:solidFill>
                  <a:schemeClr val="tx1"/>
                </a:solidFill>
                <a:effectLst/>
                <a:latin typeface="Times New Roman" pitchFamily="18" charset="0"/>
                <a:ea typeface="宋体" pitchFamily="2" charset="-122"/>
                <a:cs typeface="+mn-cs"/>
              </a:rPr>
              <a:t>补</a:t>
            </a:r>
          </a:p>
          <a:p>
            <a:endParaRPr lang="en-US"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码的特点：当两个十进制数的和是</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时，相应的二进制编码正好是</a:t>
            </a:r>
            <a:r>
              <a:rPr lang="en-US" altLang="zh-CN" sz="1200" b="0" i="0" kern="1200" dirty="0" smtClean="0">
                <a:solidFill>
                  <a:schemeClr val="tx1"/>
                </a:solidFill>
                <a:effectLst/>
                <a:latin typeface="Times New Roman" pitchFamily="18" charset="0"/>
                <a:ea typeface="宋体" pitchFamily="2" charset="-122"/>
                <a:cs typeface="+mn-cs"/>
              </a:rPr>
              <a:t>16</a:t>
            </a:r>
            <a:r>
              <a:rPr lang="zh-CN" altLang="en-US" sz="1200" b="0" i="0" kern="1200" dirty="0" smtClean="0">
                <a:solidFill>
                  <a:schemeClr val="tx1"/>
                </a:solidFill>
                <a:effectLst/>
                <a:latin typeface="Times New Roman" pitchFamily="18" charset="0"/>
                <a:ea typeface="宋体" pitchFamily="2" charset="-122"/>
                <a:cs typeface="+mn-cs"/>
              </a:rPr>
              <a:t>，于是可自动产生进位信号</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而不需修正。</a:t>
            </a:r>
            <a:r>
              <a:rPr lang="en-US" altLang="zh-CN" sz="1200" b="0" i="0" kern="1200" dirty="0" smtClean="0">
                <a:solidFill>
                  <a:schemeClr val="tx1"/>
                </a:solidFill>
                <a:effectLst/>
                <a:latin typeface="Times New Roman" pitchFamily="18" charset="0"/>
                <a:ea typeface="宋体" pitchFamily="2" charset="-122"/>
                <a:cs typeface="+mn-cs"/>
              </a:rPr>
              <a:t>0</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9, 1</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8,…..5</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的余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码互为反码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这在求对于</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的补码很方便。</a:t>
            </a:r>
          </a:p>
          <a:p>
            <a:r>
              <a:rPr lang="zh-CN" altLang="en-US" sz="1200" b="0" i="0" kern="1200" dirty="0" smtClean="0">
                <a:solidFill>
                  <a:schemeClr val="tx1"/>
                </a:solidFill>
                <a:effectLst/>
                <a:latin typeface="Times New Roman" pitchFamily="18" charset="0"/>
                <a:ea typeface="宋体" pitchFamily="2" charset="-122"/>
                <a:cs typeface="+mn-cs"/>
              </a:rPr>
              <a:t>余三码（余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计算机</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是由</a:t>
            </a:r>
            <a:r>
              <a:rPr lang="en-US" altLang="zh-CN" sz="1200" b="0" i="0" u="none" strike="noStrike" kern="1200" dirty="0" smtClean="0">
                <a:solidFill>
                  <a:schemeClr val="tx1"/>
                </a:solidFill>
                <a:effectLst/>
                <a:latin typeface="Times New Roman" pitchFamily="18" charset="0"/>
                <a:ea typeface="宋体" pitchFamily="2" charset="-122"/>
                <a:cs typeface="+mn-cs"/>
                <a:hlinkClick r:id="rId3"/>
              </a:rPr>
              <a:t>8421BCD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码</a:t>
            </a:r>
            <a:r>
              <a:rPr lang="zh-CN" altLang="en-US" sz="1200" b="0" i="0" kern="1200" dirty="0" smtClean="0">
                <a:solidFill>
                  <a:schemeClr val="tx1"/>
                </a:solidFill>
                <a:effectLst/>
                <a:latin typeface="Times New Roman" pitchFamily="18" charset="0"/>
                <a:ea typeface="宋体" pitchFamily="2" charset="-122"/>
                <a:cs typeface="+mn-cs"/>
              </a:rPr>
              <a:t>加上</a:t>
            </a:r>
            <a:r>
              <a:rPr lang="en-US" altLang="zh-CN" sz="1200" b="0" i="0" kern="1200" dirty="0" smtClean="0">
                <a:solidFill>
                  <a:schemeClr val="tx1"/>
                </a:solidFill>
                <a:effectLst/>
                <a:latin typeface="Times New Roman" pitchFamily="18" charset="0"/>
                <a:ea typeface="宋体" pitchFamily="2" charset="-122"/>
                <a:cs typeface="+mn-cs"/>
              </a:rPr>
              <a:t>0011</a:t>
            </a:r>
            <a:r>
              <a:rPr lang="zh-CN" altLang="en-US" sz="1200" b="0" i="0" kern="1200" dirty="0" smtClean="0">
                <a:solidFill>
                  <a:schemeClr val="tx1"/>
                </a:solidFill>
                <a:effectLst/>
                <a:latin typeface="Times New Roman" pitchFamily="18" charset="0"/>
                <a:ea typeface="宋体" pitchFamily="2" charset="-122"/>
                <a:cs typeface="+mn-cs"/>
              </a:rPr>
              <a:t>形成的一种无权码，由于它的每个字符编码比相应的</a:t>
            </a:r>
            <a:r>
              <a:rPr lang="en-US" altLang="zh-CN" sz="1200" b="0" i="0" kern="1200" dirty="0" smtClean="0">
                <a:solidFill>
                  <a:schemeClr val="tx1"/>
                </a:solidFill>
                <a:effectLst/>
                <a:latin typeface="Times New Roman" pitchFamily="18" charset="0"/>
                <a:ea typeface="宋体" pitchFamily="2" charset="-122"/>
                <a:cs typeface="+mn-cs"/>
              </a:rPr>
              <a:t>8421</a:t>
            </a:r>
            <a:r>
              <a:rPr lang="zh-CN" altLang="en-US" sz="1200" b="0" i="0" kern="1200" dirty="0" smtClean="0">
                <a:solidFill>
                  <a:schemeClr val="tx1"/>
                </a:solidFill>
                <a:effectLst/>
                <a:latin typeface="Times New Roman" pitchFamily="18" charset="0"/>
                <a:ea typeface="宋体" pitchFamily="2" charset="-122"/>
                <a:cs typeface="+mn-cs"/>
              </a:rPr>
              <a:t>码多</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，故称为余三码。</a:t>
            </a:r>
            <a:r>
              <a:rPr lang="en-US" altLang="zh-CN" sz="1200" b="0" i="0" u="none" strike="noStrike" kern="1200" dirty="0" smtClean="0">
                <a:solidFill>
                  <a:schemeClr val="tx1"/>
                </a:solidFill>
                <a:effectLst/>
                <a:latin typeface="Times New Roman" pitchFamily="18" charset="0"/>
                <a:ea typeface="宋体" pitchFamily="2" charset="-122"/>
                <a:cs typeface="+mn-cs"/>
                <a:hlinkClick r:id="rId4"/>
              </a:rPr>
              <a:t>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码</a:t>
            </a:r>
            <a:r>
              <a:rPr lang="zh-CN" altLang="en-US" sz="1200" b="0" i="0" kern="1200" dirty="0" smtClean="0">
                <a:solidFill>
                  <a:schemeClr val="tx1"/>
                </a:solidFill>
                <a:effectLst/>
                <a:latin typeface="Times New Roman" pitchFamily="18" charset="0"/>
                <a:ea typeface="宋体" pitchFamily="2" charset="-122"/>
                <a:cs typeface="+mn-cs"/>
              </a:rPr>
              <a:t>的一种。</a:t>
            </a:r>
          </a:p>
          <a:p>
            <a:r>
              <a:rPr lang="zh-CN" altLang="en-US" sz="1200" b="0" i="0" kern="1200" dirty="0" smtClean="0">
                <a:solidFill>
                  <a:schemeClr val="tx1"/>
                </a:solidFill>
                <a:effectLst/>
                <a:latin typeface="Times New Roman" pitchFamily="18" charset="0"/>
                <a:ea typeface="宋体" pitchFamily="2" charset="-122"/>
                <a:cs typeface="+mn-cs"/>
              </a:rPr>
              <a:t>余三码是一种对</a:t>
            </a:r>
            <a:r>
              <a:rPr lang="en-US" altLang="zh-CN" sz="1200" b="0" i="0" kern="1200" dirty="0" smtClean="0">
                <a:solidFill>
                  <a:schemeClr val="tx1"/>
                </a:solidFill>
                <a:effectLst/>
                <a:latin typeface="Times New Roman" pitchFamily="18" charset="0"/>
                <a:ea typeface="宋体" pitchFamily="2" charset="-122"/>
                <a:cs typeface="+mn-cs"/>
              </a:rPr>
              <a:t>9</a:t>
            </a:r>
            <a:r>
              <a:rPr lang="zh-CN" altLang="en-US" sz="1200" b="0" i="0" kern="1200" dirty="0" smtClean="0">
                <a:solidFill>
                  <a:schemeClr val="tx1"/>
                </a:solidFill>
                <a:effectLst/>
                <a:latin typeface="Times New Roman" pitchFamily="18" charset="0"/>
                <a:ea typeface="宋体" pitchFamily="2" charset="-122"/>
                <a:cs typeface="+mn-cs"/>
              </a:rPr>
              <a:t>的自补代码，因而可给运算带来方便。其次，在将两个余三码表示的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十进制数</a:t>
            </a:r>
            <a:r>
              <a:rPr lang="zh-CN" altLang="en-US" sz="1200" b="0" i="0" kern="1200" dirty="0" smtClean="0">
                <a:solidFill>
                  <a:schemeClr val="tx1"/>
                </a:solidFill>
                <a:effectLst/>
                <a:latin typeface="Times New Roman" pitchFamily="18" charset="0"/>
                <a:ea typeface="宋体" pitchFamily="2" charset="-122"/>
                <a:cs typeface="+mn-cs"/>
              </a:rPr>
              <a:t>相加时，能正确产生进位信号，但对“和”必须修正。修正的方法是：如果有进位，则结果加</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；如果无进位，则结果减</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如， （</a:t>
            </a:r>
            <a:r>
              <a:rPr lang="en-US" altLang="zh-CN" sz="1200" b="0" i="0" kern="1200" dirty="0" smtClean="0">
                <a:solidFill>
                  <a:schemeClr val="tx1"/>
                </a:solidFill>
                <a:effectLst/>
                <a:latin typeface="Times New Roman" pitchFamily="18" charset="0"/>
                <a:ea typeface="宋体" pitchFamily="2" charset="-122"/>
                <a:cs typeface="+mn-cs"/>
              </a:rPr>
              <a:t>526</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10</a:t>
            </a:r>
            <a:r>
              <a:rPr lang="zh-CN" altLang="en-US" sz="1200" b="1" i="0" u="none" strike="noStrike" kern="1200" dirty="0" smtClean="0">
                <a:solidFill>
                  <a:schemeClr val="tx1"/>
                </a:solidFill>
                <a:effectLst/>
                <a:latin typeface="Times New Roman" pitchFamily="18" charset="0"/>
                <a:ea typeface="宋体" pitchFamily="2" charset="-122"/>
                <a:cs typeface="+mn-cs"/>
                <a:hlinkClick r:id="rId6"/>
              </a:rPr>
              <a:t>进制</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0101 0010 0110</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8421BCD</a:t>
            </a:r>
            <a:r>
              <a:rPr lang="zh-CN" altLang="en-US" sz="1200" b="1"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1000 0101 1001</a:t>
            </a:r>
            <a:r>
              <a:rPr lang="zh-CN" altLang="en-US" sz="1200" b="0"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真值表：</a:t>
            </a:r>
          </a:p>
          <a:p>
            <a:r>
              <a:rPr lang="en-US" altLang="zh-CN" sz="1200" kern="1200" dirty="0" smtClean="0">
                <a:solidFill>
                  <a:schemeClr val="tx1"/>
                </a:solidFill>
                <a:effectLst/>
                <a:latin typeface="Times New Roman" pitchFamily="18" charset="0"/>
                <a:ea typeface="宋体" pitchFamily="2" charset="-122"/>
                <a:cs typeface="+mn-cs"/>
              </a:rPr>
              <a:t>Decimal  8421BCD  </a:t>
            </a:r>
            <a:r>
              <a:rPr lang="zh-CN" altLang="en-US" sz="1200" kern="1200" dirty="0" smtClean="0">
                <a:solidFill>
                  <a:schemeClr val="tx1"/>
                </a:solidFill>
                <a:effectLst/>
                <a:latin typeface="Times New Roman" pitchFamily="18" charset="0"/>
                <a:ea typeface="宋体" pitchFamily="2" charset="-122"/>
                <a:cs typeface="+mn-cs"/>
              </a:rPr>
              <a:t>余</a:t>
            </a:r>
            <a:r>
              <a:rPr lang="en-US" altLang="zh-CN" sz="1200" kern="1200" dirty="0" smtClean="0">
                <a:solidFill>
                  <a:schemeClr val="tx1"/>
                </a:solidFill>
                <a:effectLst/>
                <a:latin typeface="Times New Roman" pitchFamily="18" charset="0"/>
                <a:ea typeface="宋体" pitchFamily="2" charset="-122"/>
                <a:cs typeface="+mn-cs"/>
              </a:rPr>
              <a:t>3</a:t>
            </a:r>
            <a:r>
              <a:rPr lang="zh-CN" altLang="en-US" sz="1200" kern="1200" dirty="0" smtClean="0">
                <a:solidFill>
                  <a:schemeClr val="tx1"/>
                </a:solidFill>
                <a:effectLst/>
                <a:latin typeface="Times New Roman" pitchFamily="18" charset="0"/>
                <a:ea typeface="宋体" pitchFamily="2" charset="-122"/>
                <a:cs typeface="+mn-cs"/>
              </a:rPr>
              <a:t>码</a:t>
            </a:r>
          </a:p>
          <a:p>
            <a:r>
              <a:rPr lang="en-US" altLang="zh-CN" sz="1200" kern="1200" dirty="0" smtClean="0">
                <a:solidFill>
                  <a:schemeClr val="tx1"/>
                </a:solidFill>
                <a:effectLst/>
                <a:latin typeface="Times New Roman" pitchFamily="18" charset="0"/>
                <a:ea typeface="宋体" pitchFamily="2" charset="-122"/>
                <a:cs typeface="+mn-cs"/>
              </a:rPr>
              <a:t>0        0000     0011</a:t>
            </a:r>
          </a:p>
          <a:p>
            <a:r>
              <a:rPr lang="en-US" altLang="zh-CN" sz="1200" kern="1200" dirty="0" smtClean="0">
                <a:solidFill>
                  <a:schemeClr val="tx1"/>
                </a:solidFill>
                <a:effectLst/>
                <a:latin typeface="Times New Roman" pitchFamily="18" charset="0"/>
                <a:ea typeface="宋体" pitchFamily="2" charset="-122"/>
                <a:cs typeface="+mn-cs"/>
              </a:rPr>
              <a:t>1        0001     0100</a:t>
            </a:r>
          </a:p>
          <a:p>
            <a:r>
              <a:rPr lang="en-US" altLang="zh-CN" sz="1200" kern="1200" dirty="0" smtClean="0">
                <a:solidFill>
                  <a:schemeClr val="tx1"/>
                </a:solidFill>
                <a:effectLst/>
                <a:latin typeface="Times New Roman" pitchFamily="18" charset="0"/>
                <a:ea typeface="宋体" pitchFamily="2" charset="-122"/>
                <a:cs typeface="+mn-cs"/>
              </a:rPr>
              <a:t>2        0010     0101</a:t>
            </a:r>
          </a:p>
          <a:p>
            <a:r>
              <a:rPr lang="en-US" altLang="zh-CN" sz="1200" kern="1200" dirty="0" smtClean="0">
                <a:solidFill>
                  <a:schemeClr val="tx1"/>
                </a:solidFill>
                <a:effectLst/>
                <a:latin typeface="Times New Roman" pitchFamily="18" charset="0"/>
                <a:ea typeface="宋体" pitchFamily="2" charset="-122"/>
                <a:cs typeface="+mn-cs"/>
              </a:rPr>
              <a:t>3        0011     0110</a:t>
            </a:r>
          </a:p>
          <a:p>
            <a:r>
              <a:rPr lang="en-US" altLang="zh-CN" sz="1200" kern="1200" dirty="0" smtClean="0">
                <a:solidFill>
                  <a:schemeClr val="tx1"/>
                </a:solidFill>
                <a:effectLst/>
                <a:latin typeface="Times New Roman" pitchFamily="18" charset="0"/>
                <a:ea typeface="宋体" pitchFamily="2" charset="-122"/>
                <a:cs typeface="+mn-cs"/>
              </a:rPr>
              <a:t>4        0100     0111</a:t>
            </a:r>
          </a:p>
          <a:p>
            <a:r>
              <a:rPr lang="en-US" altLang="zh-CN" sz="1200" kern="1200" dirty="0" smtClean="0">
                <a:solidFill>
                  <a:schemeClr val="tx1"/>
                </a:solidFill>
                <a:effectLst/>
                <a:latin typeface="Times New Roman" pitchFamily="18" charset="0"/>
                <a:ea typeface="宋体" pitchFamily="2" charset="-122"/>
                <a:cs typeface="+mn-cs"/>
              </a:rPr>
              <a:t>5        0101     1000</a:t>
            </a:r>
          </a:p>
          <a:p>
            <a:r>
              <a:rPr lang="en-US" altLang="zh-CN" sz="1200" kern="1200" dirty="0" smtClean="0">
                <a:solidFill>
                  <a:schemeClr val="tx1"/>
                </a:solidFill>
                <a:effectLst/>
                <a:latin typeface="Times New Roman" pitchFamily="18" charset="0"/>
                <a:ea typeface="宋体" pitchFamily="2" charset="-122"/>
                <a:cs typeface="+mn-cs"/>
              </a:rPr>
              <a:t>6        0110     1001</a:t>
            </a:r>
          </a:p>
          <a:p>
            <a:r>
              <a:rPr lang="en-US" altLang="zh-CN" sz="1200" kern="1200" dirty="0" smtClean="0">
                <a:solidFill>
                  <a:schemeClr val="tx1"/>
                </a:solidFill>
                <a:effectLst/>
                <a:latin typeface="Times New Roman" pitchFamily="18" charset="0"/>
                <a:ea typeface="宋体" pitchFamily="2" charset="-122"/>
                <a:cs typeface="+mn-cs"/>
              </a:rPr>
              <a:t>7        0111     1010</a:t>
            </a:r>
          </a:p>
          <a:p>
            <a:r>
              <a:rPr lang="en-US" altLang="zh-CN" sz="1200" kern="1200" dirty="0" smtClean="0">
                <a:solidFill>
                  <a:schemeClr val="tx1"/>
                </a:solidFill>
                <a:effectLst/>
                <a:latin typeface="Times New Roman" pitchFamily="18" charset="0"/>
                <a:ea typeface="宋体" pitchFamily="2" charset="-122"/>
                <a:cs typeface="+mn-cs"/>
              </a:rPr>
              <a:t>8        1000</a:t>
            </a:r>
            <a:r>
              <a:rPr lang="en-US" altLang="zh-CN" sz="1200" kern="1200" baseline="0" dirty="0" smtClean="0">
                <a:solidFill>
                  <a:schemeClr val="tx1"/>
                </a:solidFill>
                <a:effectLst/>
                <a:latin typeface="Times New Roman" pitchFamily="18" charset="0"/>
                <a:ea typeface="宋体" pitchFamily="2" charset="-122"/>
                <a:cs typeface="+mn-cs"/>
              </a:rPr>
              <a:t>     </a:t>
            </a:r>
            <a:r>
              <a:rPr lang="en-US" altLang="zh-CN" sz="1200" kern="1200" dirty="0" smtClean="0">
                <a:solidFill>
                  <a:schemeClr val="tx1"/>
                </a:solidFill>
                <a:effectLst/>
                <a:latin typeface="Times New Roman" pitchFamily="18" charset="0"/>
                <a:ea typeface="宋体" pitchFamily="2" charset="-122"/>
                <a:cs typeface="+mn-cs"/>
              </a:rPr>
              <a:t>1011</a:t>
            </a:r>
          </a:p>
          <a:p>
            <a:pPr marL="228600" indent="-228600">
              <a:buAutoNum type="arabicPlain" startAt="9"/>
            </a:pPr>
            <a:r>
              <a:rPr lang="en-US" altLang="zh-CN" sz="1200" kern="1200" dirty="0" smtClean="0">
                <a:solidFill>
                  <a:schemeClr val="tx1"/>
                </a:solidFill>
                <a:effectLst/>
                <a:latin typeface="Times New Roman" pitchFamily="18" charset="0"/>
                <a:ea typeface="宋体" pitchFamily="2" charset="-122"/>
                <a:cs typeface="+mn-cs"/>
              </a:rPr>
              <a:t>      1001     1100</a:t>
            </a:r>
          </a:p>
          <a:p>
            <a:pPr marL="0" indent="0">
              <a:buNone/>
            </a:pPr>
            <a:r>
              <a:rPr lang="en-US" altLang="zh-CN" sz="1200" b="1" i="0" kern="1200" dirty="0" smtClean="0">
                <a:solidFill>
                  <a:schemeClr val="tx1"/>
                </a:solidFill>
                <a:effectLst/>
                <a:latin typeface="Times New Roman" pitchFamily="18" charset="0"/>
                <a:ea typeface="宋体" pitchFamily="2" charset="-122"/>
                <a:cs typeface="+mn-cs"/>
              </a:rPr>
              <a:t>PS : (0000~0010) </a:t>
            </a:r>
            <a:r>
              <a:rPr lang="zh-CN" altLang="en-US" sz="1200" b="1" i="0" kern="1200" dirty="0" smtClean="0">
                <a:solidFill>
                  <a:schemeClr val="tx1"/>
                </a:solidFill>
                <a:effectLst/>
                <a:latin typeface="Times New Roman" pitchFamily="18" charset="0"/>
                <a:ea typeface="宋体" pitchFamily="2" charset="-122"/>
                <a:cs typeface="+mn-cs"/>
              </a:rPr>
              <a:t>和 </a:t>
            </a:r>
            <a:r>
              <a:rPr lang="en-US" altLang="zh-CN" sz="1200" b="1" i="0" kern="1200" dirty="0" smtClean="0">
                <a:solidFill>
                  <a:schemeClr val="tx1"/>
                </a:solidFill>
                <a:effectLst/>
                <a:latin typeface="Times New Roman" pitchFamily="18" charset="0"/>
                <a:ea typeface="宋体" pitchFamily="2" charset="-122"/>
                <a:cs typeface="+mn-cs"/>
              </a:rPr>
              <a:t>(1101~1111) </a:t>
            </a:r>
            <a:r>
              <a:rPr lang="zh-CN" altLang="en-US" sz="1200" b="1" i="0" kern="1200" dirty="0" smtClean="0">
                <a:solidFill>
                  <a:schemeClr val="tx1"/>
                </a:solidFill>
                <a:effectLst/>
                <a:latin typeface="Times New Roman" pitchFamily="18" charset="0"/>
                <a:ea typeface="宋体" pitchFamily="2" charset="-122"/>
                <a:cs typeface="+mn-cs"/>
              </a:rPr>
              <a:t>是非法码（即在余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码中不存在）</a:t>
            </a:r>
            <a:endParaRPr lang="zh-CN" altLang="en-US"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Tree>
    <p:extLst>
      <p:ext uri="{BB962C8B-B14F-4D97-AF65-F5344CB8AC3E}">
        <p14:creationId xmlns:p14="http://schemas.microsoft.com/office/powerpoint/2010/main" val="602047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9895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04888" y="736600"/>
            <a:ext cx="4583112" cy="3436938"/>
          </a:xfrm>
          <a:solidFill>
            <a:srgbClr val="FFFFFF"/>
          </a:solidFill>
          <a:ln/>
        </p:spPr>
      </p:sp>
      <p:sp>
        <p:nvSpPr>
          <p:cNvPr id="97283" name="Rectangle 3"/>
          <p:cNvSpPr>
            <a:spLocks noGrp="1" noChangeArrowheads="1"/>
          </p:cNvSpPr>
          <p:nvPr>
            <p:ph type="body" idx="1"/>
          </p:nvPr>
        </p:nvSpPr>
        <p:spPr>
          <a:xfrm>
            <a:off x="889000" y="4256088"/>
            <a:ext cx="4891088" cy="4827587"/>
          </a:xfrm>
          <a:solidFill>
            <a:srgbClr val="FFFFFF"/>
          </a:solidFill>
        </p:spPr>
        <p:txBody>
          <a:bodyPr/>
          <a:lstStyle/>
          <a:p>
            <a:pPr algn="just" eaLnBrk="1" hangingPunct="1">
              <a:spcBef>
                <a:spcPct val="20000"/>
              </a:spcBef>
            </a:pPr>
            <a:r>
              <a:rPr lang="en-US" altLang="zh-CN" dirty="0" smtClean="0"/>
              <a:t>1946</a:t>
            </a:r>
            <a:r>
              <a:rPr lang="zh-CN" altLang="en-US" dirty="0" smtClean="0"/>
              <a:t>年，第一台数字电子计算机</a:t>
            </a:r>
            <a:r>
              <a:rPr lang="en-US" altLang="zh-CN" dirty="0" smtClean="0"/>
              <a:t>ENIAC(Electronic Numerical Integrator And Calculator</a:t>
            </a:r>
            <a:r>
              <a:rPr lang="zh-CN" altLang="en-US" dirty="0" smtClean="0"/>
              <a:t>电子数字积分计算机</a:t>
            </a:r>
            <a:r>
              <a:rPr lang="en-US" altLang="zh-CN" dirty="0" smtClean="0"/>
              <a:t>)</a:t>
            </a:r>
            <a:r>
              <a:rPr lang="zh-CN" altLang="en-US" dirty="0" smtClean="0"/>
              <a:t>在宾夕法尼亚大学诞生。计算弹道特性和火力射程表。</a:t>
            </a:r>
            <a:r>
              <a:rPr lang="en-US" altLang="zh-CN" dirty="0" smtClean="0"/>
              <a:t>1800</a:t>
            </a:r>
            <a:r>
              <a:rPr lang="zh-CN" altLang="en-US" dirty="0" smtClean="0"/>
              <a:t>个电子管，</a:t>
            </a:r>
            <a:r>
              <a:rPr lang="en-US" altLang="zh-CN" dirty="0" smtClean="0"/>
              <a:t>1500</a:t>
            </a:r>
            <a:r>
              <a:rPr lang="zh-CN" altLang="en-US" dirty="0" smtClean="0"/>
              <a:t>多个继电器，运算速度</a:t>
            </a:r>
            <a:r>
              <a:rPr lang="en-US" altLang="zh-CN" dirty="0" smtClean="0"/>
              <a:t>5000</a:t>
            </a:r>
            <a:r>
              <a:rPr lang="zh-CN" altLang="en-US" dirty="0" smtClean="0"/>
              <a:t>次</a:t>
            </a:r>
            <a:r>
              <a:rPr lang="en-US" altLang="zh-CN" dirty="0" smtClean="0"/>
              <a:t>/</a:t>
            </a:r>
            <a:r>
              <a:rPr lang="zh-CN" altLang="en-US" dirty="0" smtClean="0"/>
              <a:t>秒，重量</a:t>
            </a:r>
            <a:r>
              <a:rPr lang="en-US" altLang="zh-CN" dirty="0" smtClean="0"/>
              <a:t>30</a:t>
            </a:r>
            <a:r>
              <a:rPr lang="zh-CN" altLang="en-US" dirty="0" smtClean="0"/>
              <a:t>吨，占地</a:t>
            </a:r>
            <a:r>
              <a:rPr lang="en-US" altLang="zh-CN" dirty="0" smtClean="0"/>
              <a:t>170</a:t>
            </a:r>
            <a:r>
              <a:rPr lang="zh-CN" altLang="en-US" dirty="0" smtClean="0"/>
              <a:t>平方米。可谓“庞然物”</a:t>
            </a:r>
            <a:endParaRPr lang="en-US" altLang="zh-CN" dirty="0" smtClean="0"/>
          </a:p>
          <a:p>
            <a:pPr algn="just" eaLnBrk="1" hangingPunct="1">
              <a:spcBef>
                <a:spcPct val="20000"/>
              </a:spcBef>
            </a:pPr>
            <a:r>
              <a:rPr lang="en-US" altLang="zh-CN" dirty="0" smtClean="0"/>
              <a:t>1822</a:t>
            </a:r>
            <a:r>
              <a:rPr lang="zh-CN" altLang="en-US" dirty="0" smtClean="0"/>
              <a:t>年出现模型，能提高乘法速度和改进对数表等数字表的精确度。</a:t>
            </a:r>
            <a:r>
              <a:rPr lang="en-US" altLang="zh-CN" dirty="0" smtClean="0"/>
              <a:t>1834</a:t>
            </a:r>
            <a:r>
              <a:rPr lang="zh-CN" altLang="en-US" dirty="0" smtClean="0"/>
              <a:t>年，巴贝奇就已经提出了一项新的更大胆的设计并称之为分析机。 </a:t>
            </a:r>
            <a:endParaRPr lang="en-US" altLang="zh-CN" dirty="0" smtClean="0"/>
          </a:p>
          <a:p>
            <a:pPr algn="just" eaLnBrk="1" hangingPunct="1">
              <a:spcBef>
                <a:spcPct val="20000"/>
              </a:spcBef>
            </a:pPr>
            <a:r>
              <a:rPr lang="zh-CN" altLang="en-US" dirty="0" smtClean="0"/>
              <a:t>英国人查尔斯</a:t>
            </a:r>
            <a:r>
              <a:rPr lang="en-US" altLang="zh-CN" dirty="0" smtClean="0"/>
              <a:t>.</a:t>
            </a:r>
            <a:r>
              <a:rPr lang="zh-CN" altLang="en-US" dirty="0" smtClean="0"/>
              <a:t>巴贝奇研制出差分机和分析机为现代计算机设计思想的发展奠定基础。</a:t>
            </a:r>
          </a:p>
          <a:p>
            <a:pPr algn="just" eaLnBrk="1" hangingPunct="1">
              <a:spcBef>
                <a:spcPct val="20000"/>
              </a:spcBef>
            </a:pPr>
            <a:r>
              <a:rPr lang="zh-CN" altLang="en-US" dirty="0" smtClean="0"/>
              <a:t>巴贝奇（</a:t>
            </a:r>
            <a:r>
              <a:rPr lang="en-US" altLang="zh-CN" dirty="0" err="1" smtClean="0"/>
              <a:t>C.Babbage</a:t>
            </a:r>
            <a:r>
              <a:rPr lang="zh-CN" altLang="en-US" dirty="0" smtClean="0"/>
              <a:t>）的照片：宽阔的额，狭长的嘴，锐利的目光显得有些愤世嫉俗，坚定的但绝非缺乏幽默的外貌，给人以一个极富深邃思想的学者形象。</a:t>
            </a:r>
            <a:endParaRPr lang="en-US" altLang="zh-CN" dirty="0" smtClean="0"/>
          </a:p>
          <a:p>
            <a:pPr algn="just" eaLnBrk="1" hangingPunct="1">
              <a:spcBef>
                <a:spcPct val="20000"/>
              </a:spcBef>
            </a:pPr>
            <a:r>
              <a:rPr lang="zh-CN" altLang="en-US" dirty="0" smtClean="0"/>
              <a:t>所谓</a:t>
            </a:r>
            <a:r>
              <a:rPr lang="en-US" altLang="zh-CN" dirty="0" smtClean="0"/>
              <a:t>"</a:t>
            </a:r>
            <a:r>
              <a:rPr lang="zh-CN" altLang="en-US" dirty="0" smtClean="0"/>
              <a:t>差分</a:t>
            </a:r>
            <a:r>
              <a:rPr lang="en-US" altLang="zh-CN" dirty="0" smtClean="0"/>
              <a:t>"</a:t>
            </a:r>
            <a:r>
              <a:rPr lang="zh-CN" altLang="en-US" dirty="0" smtClean="0"/>
              <a:t>的含义，是把函数表的复杂算式转化为差分运算，用简单的加法代替平方运算。</a:t>
            </a:r>
            <a:endParaRPr lang="en-US" altLang="zh-CN" dirty="0" smtClean="0"/>
          </a:p>
          <a:p>
            <a:pPr algn="just" eaLnBrk="1" hangingPunct="1">
              <a:spcBef>
                <a:spcPct val="20000"/>
              </a:spcBef>
            </a:pPr>
            <a:r>
              <a:rPr lang="en-US" altLang="zh-CN" dirty="0" smtClean="0"/>
              <a:t>1834</a:t>
            </a:r>
            <a:r>
              <a:rPr lang="zh-CN" altLang="en-US" dirty="0" smtClean="0"/>
              <a:t>年，巴贝奇就已经提出了一项新的更大胆的设计。他最后冲刺的目标，不是仅仅能够制表的差分机，而是一种通用的数学计算机。巴贝奇把这种新的设计叫“分析机”，它能够自动解算有</a:t>
            </a:r>
            <a:r>
              <a:rPr lang="en-US" altLang="zh-CN" dirty="0" smtClean="0"/>
              <a:t>100</a:t>
            </a:r>
            <a:r>
              <a:rPr lang="zh-CN" altLang="en-US" dirty="0" smtClean="0"/>
              <a:t>个变量的复杂算题，每个数可达</a:t>
            </a:r>
            <a:r>
              <a:rPr lang="en-US" altLang="zh-CN" dirty="0" smtClean="0"/>
              <a:t>25</a:t>
            </a:r>
            <a:r>
              <a:rPr lang="zh-CN" altLang="en-US" dirty="0" smtClean="0"/>
              <a:t>位，速度可达每秒钟运算一次。</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‘A’:1000001B=41H=4*16+1=65</a:t>
            </a:r>
            <a:endParaRPr lang="zh-CN" altLang="en-US" dirty="0"/>
          </a:p>
        </p:txBody>
      </p:sp>
    </p:spTree>
    <p:extLst>
      <p:ext uri="{BB962C8B-B14F-4D97-AF65-F5344CB8AC3E}">
        <p14:creationId xmlns:p14="http://schemas.microsoft.com/office/powerpoint/2010/main" val="1468384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p:spPr>
        <p:txBody>
          <a:bodyPr/>
          <a:lstStyle/>
          <a:p>
            <a:r>
              <a:rPr lang="en-US" altLang="zh-CN" smtClean="0"/>
              <a:t>94</a:t>
            </a:r>
            <a:r>
              <a:rPr lang="zh-CN" altLang="en-US" smtClean="0"/>
              <a:t>*</a:t>
            </a:r>
            <a:r>
              <a:rPr lang="en-US" altLang="zh-CN" smtClean="0"/>
              <a:t>94=8836</a:t>
            </a:r>
            <a:r>
              <a:rPr lang="zh-CN" altLang="en-US" smtClean="0"/>
              <a:t>个字符</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r>
              <a:rPr lang="zh-CN" altLang="en-US" smtClean="0"/>
              <a:t>在国标</a:t>
            </a:r>
            <a:r>
              <a:rPr lang="en-US" altLang="zh-CN" smtClean="0"/>
              <a:t>GD2312—80</a:t>
            </a:r>
            <a:r>
              <a:rPr lang="zh-CN" altLang="en-US" smtClean="0"/>
              <a:t>中规定，所有的国标汉字及符号分配在一个</a:t>
            </a:r>
            <a:r>
              <a:rPr lang="en-US" altLang="zh-CN" smtClean="0"/>
              <a:t>94</a:t>
            </a:r>
            <a:r>
              <a:rPr lang="zh-CN" altLang="en-US" smtClean="0"/>
              <a:t>行、</a:t>
            </a:r>
            <a:r>
              <a:rPr lang="en-US" altLang="zh-CN" smtClean="0"/>
              <a:t>94</a:t>
            </a:r>
            <a:r>
              <a:rPr lang="zh-CN" altLang="en-US" smtClean="0"/>
              <a:t>列的方阵中，方阵的每一行称为一个“区”，编号为</a:t>
            </a:r>
            <a:r>
              <a:rPr lang="en-US" altLang="zh-CN" smtClean="0"/>
              <a:t>01</a:t>
            </a:r>
            <a:r>
              <a:rPr lang="zh-CN" altLang="en-US" smtClean="0"/>
              <a:t>区到</a:t>
            </a:r>
            <a:r>
              <a:rPr lang="en-US" altLang="zh-CN" smtClean="0"/>
              <a:t>94</a:t>
            </a:r>
            <a:r>
              <a:rPr lang="zh-CN" altLang="en-US" smtClean="0"/>
              <a:t>区，每一列称为一个“位”，编号为</a:t>
            </a:r>
            <a:r>
              <a:rPr lang="en-US" altLang="zh-CN" smtClean="0"/>
              <a:t>01</a:t>
            </a:r>
            <a:r>
              <a:rPr lang="zh-CN" altLang="en-US" smtClean="0"/>
              <a:t>位到</a:t>
            </a:r>
            <a:r>
              <a:rPr lang="en-US" altLang="zh-CN" smtClean="0"/>
              <a:t>94</a:t>
            </a:r>
            <a:r>
              <a:rPr lang="zh-CN" altLang="en-US" smtClean="0"/>
              <a:t>位，方阵中的每一个汉字和符号所在的区号和位号组合在一起形成的四个阿拉伯数字就是它们的“区位码”。</a:t>
            </a:r>
            <a:endParaRPr lang="en-US" altLang="zh-CN" smtClean="0"/>
          </a:p>
          <a:p>
            <a:r>
              <a:rPr lang="zh-CN" altLang="en-US" smtClean="0"/>
              <a:t>区位码的前两位是它的区号，后两位是它的位号。用区位码就可以唯一地确定一个汉字或符号，反过来说，任何一个汉字或符号也都对应着一个唯一的区位码。汉字“母”字的区位码是</a:t>
            </a:r>
            <a:r>
              <a:rPr lang="en-US" altLang="zh-CN" smtClean="0"/>
              <a:t>3624</a:t>
            </a:r>
            <a:r>
              <a:rPr lang="zh-CN" altLang="en-US" smtClean="0"/>
              <a:t>，表明它在方阵的</a:t>
            </a:r>
            <a:r>
              <a:rPr lang="en-US" altLang="zh-CN" smtClean="0"/>
              <a:t>36</a:t>
            </a:r>
            <a:r>
              <a:rPr lang="zh-CN" altLang="en-US" smtClean="0"/>
              <a:t>区</a:t>
            </a:r>
            <a:r>
              <a:rPr lang="en-US" altLang="zh-CN" smtClean="0"/>
              <a:t>24</a:t>
            </a:r>
            <a:r>
              <a:rPr lang="zh-CN" altLang="en-US" smtClean="0"/>
              <a:t>位，问号“</a:t>
            </a:r>
            <a:r>
              <a:rPr lang="en-US" altLang="zh-CN" smtClean="0"/>
              <a:t>?”</a:t>
            </a:r>
            <a:r>
              <a:rPr lang="zh-CN" altLang="en-US" smtClean="0"/>
              <a:t>的区位码为</a:t>
            </a:r>
            <a:r>
              <a:rPr lang="en-US" altLang="zh-CN" smtClean="0"/>
              <a:t>0331</a:t>
            </a:r>
            <a:r>
              <a:rPr lang="zh-CN" altLang="en-US" smtClean="0"/>
              <a:t>，则它在</a:t>
            </a:r>
            <a:r>
              <a:rPr lang="en-US" altLang="zh-CN" smtClean="0"/>
              <a:t>03</a:t>
            </a:r>
            <a:r>
              <a:rPr lang="zh-CN" altLang="en-US" smtClean="0"/>
              <a:t>区</a:t>
            </a:r>
            <a:r>
              <a:rPr lang="en-US" altLang="zh-CN" smtClean="0"/>
              <a:t>3l</a:t>
            </a:r>
            <a:r>
              <a:rPr lang="zh-CN" altLang="en-US" smtClean="0"/>
              <a:t>位。</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zh-CN" altLang="en-US" smtClean="0"/>
              <a:t>汉字的机内码是指在计算机中表示一个汉字的编码。</a:t>
            </a:r>
            <a:endParaRPr lang="en-US" altLang="zh-CN" smtClean="0"/>
          </a:p>
          <a:p>
            <a:r>
              <a:rPr lang="zh-CN" altLang="en-US" smtClean="0"/>
              <a:t>机内码与区位码稍有区别。如上所述，汉字区位码的区码和位码的取值均在</a:t>
            </a:r>
            <a:r>
              <a:rPr lang="en-US" altLang="zh-CN" smtClean="0"/>
              <a:t>1~94</a:t>
            </a:r>
            <a:r>
              <a:rPr lang="zh-CN" altLang="en-US" smtClean="0"/>
              <a:t>之间，</a:t>
            </a:r>
            <a:endParaRPr lang="en-US" altLang="zh-CN" smtClean="0"/>
          </a:p>
          <a:p>
            <a:r>
              <a:rPr lang="zh-CN" altLang="en-US" smtClean="0"/>
              <a:t>如直接用区位码作为机内码，就会与基本</a:t>
            </a:r>
            <a:r>
              <a:rPr lang="en-US" altLang="zh-CN" smtClean="0"/>
              <a:t>ASCII</a:t>
            </a:r>
            <a:r>
              <a:rPr lang="zh-CN" altLang="en-US" smtClean="0"/>
              <a:t>码混淆。为了避免机内码与基本</a:t>
            </a:r>
            <a:r>
              <a:rPr lang="en-US" altLang="zh-CN" smtClean="0"/>
              <a:t>ASCII</a:t>
            </a:r>
            <a:r>
              <a:rPr lang="zh-CN" altLang="en-US" smtClean="0"/>
              <a:t>码的冲突，需要避开基本</a:t>
            </a:r>
            <a:r>
              <a:rPr lang="en-US" altLang="zh-CN" smtClean="0"/>
              <a:t>ASCII</a:t>
            </a:r>
            <a:r>
              <a:rPr lang="zh-CN" altLang="en-US" smtClean="0"/>
              <a:t>码中的控制码</a:t>
            </a:r>
            <a:r>
              <a:rPr lang="en-US" altLang="zh-CN" smtClean="0"/>
              <a:t>(00H~1FH)</a:t>
            </a:r>
            <a:r>
              <a:rPr lang="zh-CN" altLang="en-US" smtClean="0"/>
              <a:t>，还需与基本</a:t>
            </a:r>
            <a:r>
              <a:rPr lang="en-US" altLang="zh-CN" smtClean="0"/>
              <a:t>ASCII</a:t>
            </a:r>
            <a:r>
              <a:rPr lang="zh-CN" altLang="en-US" smtClean="0"/>
              <a:t>码中的字符相区别。为了实现这两点，可以先在区码和位码分别加上</a:t>
            </a:r>
            <a:r>
              <a:rPr lang="en-US" altLang="zh-CN" smtClean="0"/>
              <a:t>20H</a:t>
            </a:r>
            <a:r>
              <a:rPr lang="zh-CN" altLang="en-US" smtClean="0"/>
              <a:t>，在此基础上再加</a:t>
            </a:r>
            <a:r>
              <a:rPr lang="en-US" altLang="zh-CN" smtClean="0"/>
              <a:t>80H(</a:t>
            </a:r>
            <a:r>
              <a:rPr lang="zh-CN" altLang="en-US" smtClean="0"/>
              <a:t>此处“</a:t>
            </a:r>
            <a:r>
              <a:rPr lang="en-US" altLang="zh-CN" smtClean="0"/>
              <a:t>H”</a:t>
            </a:r>
            <a:r>
              <a:rPr lang="zh-CN" altLang="en-US" smtClean="0"/>
              <a:t>表示前两位数字为十六进制数</a:t>
            </a:r>
            <a:r>
              <a:rPr lang="en-US" altLang="zh-CN" smtClean="0"/>
              <a:t>)</a:t>
            </a:r>
            <a:r>
              <a:rPr lang="zh-CN" altLang="en-US" smtClean="0"/>
              <a:t>。</a:t>
            </a:r>
            <a:endParaRPr lang="en-US" altLang="zh-CN" smtClean="0"/>
          </a:p>
          <a:p>
            <a:r>
              <a:rPr lang="zh-CN" altLang="en-US" smtClean="0"/>
              <a:t>经过这些处理，用机内码表示一个汉字需要占两个字节，分别称为高位字节和低位字节，这两位字节的机内码按如下规则表示：  高位字节 </a:t>
            </a:r>
            <a:r>
              <a:rPr lang="en-US" altLang="zh-CN" smtClean="0"/>
              <a:t>= </a:t>
            </a:r>
            <a:r>
              <a:rPr lang="zh-CN" altLang="en-US" smtClean="0"/>
              <a:t>区码 </a:t>
            </a:r>
            <a:r>
              <a:rPr lang="en-US" altLang="zh-CN" smtClean="0"/>
              <a:t>+ 20H + 80H(</a:t>
            </a:r>
            <a:r>
              <a:rPr lang="zh-CN" altLang="en-US" smtClean="0"/>
              <a:t>或区码 </a:t>
            </a:r>
            <a:r>
              <a:rPr lang="en-US" altLang="zh-CN" smtClean="0"/>
              <a:t>+ A0H)  </a:t>
            </a:r>
          </a:p>
          <a:p>
            <a:r>
              <a:rPr lang="zh-CN" altLang="en-US" smtClean="0"/>
              <a:t>低位字节 </a:t>
            </a:r>
            <a:r>
              <a:rPr lang="en-US" altLang="zh-CN" smtClean="0"/>
              <a:t>= </a:t>
            </a:r>
            <a:r>
              <a:rPr lang="zh-CN" altLang="en-US" smtClean="0"/>
              <a:t>位码 </a:t>
            </a:r>
            <a:r>
              <a:rPr lang="en-US" altLang="zh-CN" smtClean="0"/>
              <a:t>+ 20H + 80H(</a:t>
            </a:r>
            <a:r>
              <a:rPr lang="zh-CN" altLang="en-US" smtClean="0"/>
              <a:t>或位码 </a:t>
            </a:r>
            <a:r>
              <a:rPr lang="en-US" altLang="zh-CN" smtClean="0"/>
              <a:t>+ AOH)   </a:t>
            </a:r>
          </a:p>
          <a:p>
            <a:r>
              <a:rPr lang="zh-CN" altLang="en-US" smtClean="0"/>
              <a:t>由于汉字的区码与位码的取值范围的十六进制数均为</a:t>
            </a:r>
            <a:r>
              <a:rPr lang="en-US" altLang="zh-CN" smtClean="0"/>
              <a:t>01H~5EH(</a:t>
            </a:r>
            <a:r>
              <a:rPr lang="zh-CN" altLang="en-US" smtClean="0"/>
              <a:t>即十进制的</a:t>
            </a:r>
            <a:r>
              <a:rPr lang="en-US" altLang="zh-CN" smtClean="0"/>
              <a:t>01~94)</a:t>
            </a:r>
            <a:r>
              <a:rPr lang="zh-CN" altLang="en-US" smtClean="0"/>
              <a:t>，所以汉字的高位字节与低位字节的取值范围则为</a:t>
            </a:r>
            <a:r>
              <a:rPr lang="en-US" altLang="zh-CN" smtClean="0"/>
              <a:t>A1H~FEH(</a:t>
            </a:r>
            <a:r>
              <a:rPr lang="zh-CN" altLang="en-US" smtClean="0"/>
              <a:t>即十进制的</a:t>
            </a:r>
            <a:r>
              <a:rPr lang="en-US" altLang="zh-CN" smtClean="0"/>
              <a:t>161~254)</a:t>
            </a:r>
            <a:r>
              <a:rPr lang="zh-CN" altLang="en-US" smtClean="0"/>
              <a:t>。   例如，汉字“啊”的区位码为</a:t>
            </a:r>
            <a:r>
              <a:rPr lang="en-US" altLang="zh-CN" smtClean="0"/>
              <a:t>1601</a:t>
            </a:r>
            <a:r>
              <a:rPr lang="zh-CN" altLang="en-US" smtClean="0"/>
              <a:t>，区码和位码分别用十六进制表示即为</a:t>
            </a:r>
            <a:r>
              <a:rPr lang="en-US" altLang="zh-CN" smtClean="0"/>
              <a:t>1001H</a:t>
            </a:r>
            <a:r>
              <a:rPr lang="zh-CN" altLang="en-US" smtClean="0"/>
              <a:t>，它的机内码的高位字节为</a:t>
            </a:r>
            <a:r>
              <a:rPr lang="en-US" altLang="zh-CN" smtClean="0"/>
              <a:t>B0H</a:t>
            </a:r>
            <a:r>
              <a:rPr lang="zh-CN" altLang="en-US" smtClean="0"/>
              <a:t>，低位字节为</a:t>
            </a:r>
            <a:r>
              <a:rPr lang="en-US" altLang="zh-CN" smtClean="0"/>
              <a:t>A1H</a:t>
            </a:r>
            <a:r>
              <a:rPr lang="zh-CN" altLang="en-US" smtClean="0"/>
              <a:t>，机内码就是</a:t>
            </a:r>
            <a:r>
              <a:rPr lang="en-US" altLang="zh-CN" smtClean="0"/>
              <a:t>B0A1H</a:t>
            </a:r>
            <a:r>
              <a:rPr lang="zh-CN" altLang="en-US" smtClean="0"/>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r>
              <a:rPr lang="zh-CN" altLang="en-US" smtClean="0"/>
              <a:t>在汉字的点阵字库中，每个字节的每个位都代表一个汉字的一个点，每个汉字都是由一个矩形的点阵组成，</a:t>
            </a:r>
            <a:r>
              <a:rPr lang="en-US" altLang="zh-CN" smtClean="0"/>
              <a:t>0</a:t>
            </a:r>
            <a:r>
              <a:rPr lang="zh-CN" altLang="en-US" smtClean="0"/>
              <a:t>代表没有，</a:t>
            </a:r>
            <a:r>
              <a:rPr lang="en-US" altLang="zh-CN" smtClean="0"/>
              <a:t>1</a:t>
            </a:r>
            <a:r>
              <a:rPr lang="zh-CN" altLang="en-US" smtClean="0"/>
              <a:t>代表有点，将</a:t>
            </a:r>
            <a:r>
              <a:rPr lang="en-US" altLang="zh-CN" smtClean="0"/>
              <a:t>0</a:t>
            </a:r>
            <a:r>
              <a:rPr lang="zh-CN" altLang="en-US" smtClean="0"/>
              <a:t>和</a:t>
            </a:r>
            <a:r>
              <a:rPr lang="en-US" altLang="zh-CN" smtClean="0"/>
              <a:t>1</a:t>
            </a:r>
            <a:r>
              <a:rPr lang="zh-CN" altLang="en-US" smtClean="0"/>
              <a:t>分别用不同颜色画出，就形成了一个汉字，常用的点阵矩阵有</a:t>
            </a:r>
            <a:r>
              <a:rPr lang="en-US" altLang="zh-CN" smtClean="0"/>
              <a:t>12*12, 14*14, 16*16</a:t>
            </a:r>
            <a:r>
              <a:rPr lang="zh-CN" altLang="en-US" smtClean="0"/>
              <a:t>三种字库。</a:t>
            </a:r>
            <a:endParaRPr lang="en-US" altLang="zh-CN" smtClean="0"/>
          </a:p>
          <a:p>
            <a:endParaRPr lang="en-US" altLang="zh-CN" smtClean="0"/>
          </a:p>
          <a:p>
            <a:r>
              <a:rPr lang="zh-CN" altLang="en-US" smtClean="0"/>
              <a:t>对于</a:t>
            </a:r>
            <a:r>
              <a:rPr lang="en-US" altLang="zh-CN" smtClean="0"/>
              <a:t>16*16</a:t>
            </a:r>
            <a:r>
              <a:rPr lang="zh-CN" altLang="en-US" smtClean="0"/>
              <a:t>的矩阵来说，它所需要的位数共是</a:t>
            </a:r>
            <a:r>
              <a:rPr lang="en-US" altLang="zh-CN" smtClean="0"/>
              <a:t>16*16</a:t>
            </a:r>
            <a:r>
              <a:rPr lang="zh-CN" altLang="en-US" smtClean="0"/>
              <a:t>＝</a:t>
            </a:r>
            <a:r>
              <a:rPr lang="en-US" altLang="zh-CN" smtClean="0"/>
              <a:t>256</a:t>
            </a:r>
            <a:r>
              <a:rPr lang="zh-CN" altLang="en-US" smtClean="0"/>
              <a:t>个位，每个字节为</a:t>
            </a:r>
            <a:r>
              <a:rPr lang="en-US" altLang="zh-CN" smtClean="0"/>
              <a:t>8</a:t>
            </a:r>
            <a:r>
              <a:rPr lang="zh-CN" altLang="en-US" smtClean="0"/>
              <a:t>位，因此，每个汉字都需要用</a:t>
            </a:r>
            <a:r>
              <a:rPr lang="en-US" altLang="zh-CN" smtClean="0"/>
              <a:t>256/8=32</a:t>
            </a:r>
            <a:r>
              <a:rPr lang="zh-CN" altLang="en-US" smtClean="0"/>
              <a:t>个字节来表示。  即每两个字节代表一行的</a:t>
            </a:r>
            <a:r>
              <a:rPr lang="en-US" altLang="zh-CN" smtClean="0"/>
              <a:t>16</a:t>
            </a:r>
            <a:r>
              <a:rPr lang="zh-CN" altLang="en-US" smtClean="0"/>
              <a:t>个点，共需要</a:t>
            </a:r>
            <a:r>
              <a:rPr lang="en-US" altLang="zh-CN" smtClean="0"/>
              <a:t>16</a:t>
            </a:r>
            <a:r>
              <a:rPr lang="zh-CN" altLang="en-US" smtClean="0"/>
              <a:t>行，显示汉字时，只需一次性读取</a:t>
            </a:r>
            <a:r>
              <a:rPr lang="en-US" altLang="zh-CN" smtClean="0"/>
              <a:t>32</a:t>
            </a:r>
            <a:r>
              <a:rPr lang="zh-CN" altLang="en-US" smtClean="0"/>
              <a:t>个字节，并将每两个字节为一行打印出来，即可形成一个汉字。</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dirty="0" smtClean="0"/>
              <a:t>对于</a:t>
            </a:r>
            <a:r>
              <a:rPr lang="en-US" altLang="zh-CN" dirty="0" smtClean="0"/>
              <a:t>16*16</a:t>
            </a:r>
            <a:r>
              <a:rPr lang="zh-CN" altLang="en-US" dirty="0" smtClean="0"/>
              <a:t>的矩阵来说，它所需要的位数共是</a:t>
            </a:r>
            <a:r>
              <a:rPr lang="en-US" altLang="zh-CN" dirty="0" smtClean="0"/>
              <a:t>16*16</a:t>
            </a:r>
            <a:r>
              <a:rPr lang="zh-CN" altLang="en-US" dirty="0" smtClean="0"/>
              <a:t>＝</a:t>
            </a:r>
            <a:r>
              <a:rPr lang="en-US" altLang="zh-CN" dirty="0" smtClean="0"/>
              <a:t>256</a:t>
            </a:r>
            <a:r>
              <a:rPr lang="zh-CN" altLang="en-US" dirty="0" smtClean="0"/>
              <a:t>个位，每个字节为</a:t>
            </a:r>
            <a:r>
              <a:rPr lang="en-US" altLang="zh-CN" dirty="0" smtClean="0"/>
              <a:t>8</a:t>
            </a:r>
            <a:r>
              <a:rPr lang="zh-CN" altLang="en-US" dirty="0" smtClean="0"/>
              <a:t>位，因此，每个汉字都需要用</a:t>
            </a:r>
            <a:r>
              <a:rPr lang="en-US" altLang="zh-CN" dirty="0" smtClean="0"/>
              <a:t>256/8=32</a:t>
            </a:r>
            <a:r>
              <a:rPr lang="zh-CN" altLang="en-US" dirty="0" smtClean="0"/>
              <a:t>个字节来表示。  即每两个字节代表一行的</a:t>
            </a:r>
            <a:r>
              <a:rPr lang="en-US" altLang="zh-CN" dirty="0" smtClean="0"/>
              <a:t>16</a:t>
            </a:r>
            <a:r>
              <a:rPr lang="zh-CN" altLang="en-US" dirty="0" smtClean="0"/>
              <a:t>个点，共需要</a:t>
            </a:r>
            <a:r>
              <a:rPr lang="en-US" altLang="zh-CN" dirty="0" smtClean="0"/>
              <a:t>16</a:t>
            </a:r>
            <a:r>
              <a:rPr lang="zh-CN" altLang="en-US" dirty="0" smtClean="0"/>
              <a:t>行，显示汉字时，只需一次性读取</a:t>
            </a:r>
            <a:r>
              <a:rPr lang="en-US" altLang="zh-CN" dirty="0" smtClean="0"/>
              <a:t>32</a:t>
            </a:r>
            <a:r>
              <a:rPr lang="zh-CN" altLang="en-US" dirty="0" smtClean="0"/>
              <a:t>个字节，并将每两个字节为一行打印出来，即可形成一个汉字。</a:t>
            </a:r>
            <a:endParaRPr lang="en-US" altLang="zh-CN" dirty="0" smtClean="0"/>
          </a:p>
          <a:p>
            <a:pPr>
              <a:defRPr/>
            </a:pPr>
            <a:endParaRPr lang="en-US" altLang="zh-CN" dirty="0" smtClean="0"/>
          </a:p>
          <a:p>
            <a:pPr>
              <a:defRPr/>
            </a:pPr>
            <a:r>
              <a:rPr lang="zh-CN" altLang="en-US" dirty="0" smtClean="0"/>
              <a:t>对于</a:t>
            </a:r>
            <a:r>
              <a:rPr lang="en-US" altLang="zh-CN" dirty="0" smtClean="0"/>
              <a:t>14*14</a:t>
            </a:r>
            <a:r>
              <a:rPr lang="zh-CN" altLang="en-US" dirty="0" smtClean="0"/>
              <a:t>和</a:t>
            </a:r>
            <a:r>
              <a:rPr lang="en-US" altLang="zh-CN" dirty="0" smtClean="0"/>
              <a:t>12*12</a:t>
            </a:r>
            <a:r>
              <a:rPr lang="zh-CN" altLang="en-US" dirty="0" smtClean="0"/>
              <a:t>的字库，理论上计算，它们所需要的点阵分别为</a:t>
            </a:r>
            <a:r>
              <a:rPr lang="en-US" altLang="zh-CN" dirty="0" smtClean="0"/>
              <a:t>(14*14/8)=25, (12*12/8)=18</a:t>
            </a:r>
            <a:r>
              <a:rPr lang="zh-CN" altLang="en-US" dirty="0" smtClean="0"/>
              <a:t>个字节，但是，如果按这种方式来存储，那么取点阵和显示时，由于它们每一行都不是</a:t>
            </a:r>
            <a:r>
              <a:rPr lang="en-US" altLang="zh-CN" dirty="0" smtClean="0"/>
              <a:t>8</a:t>
            </a:r>
            <a:r>
              <a:rPr lang="zh-CN" altLang="en-US" dirty="0" smtClean="0"/>
              <a:t>的整位数，因此，就会涉到点阵的计算处理问题，会增加程序的复杂度，降低程序的效率。  </a:t>
            </a:r>
            <a:endParaRPr lang="en-US" altLang="zh-CN" dirty="0" smtClean="0"/>
          </a:p>
          <a:p>
            <a:pPr>
              <a:defRPr/>
            </a:pPr>
            <a:r>
              <a:rPr lang="zh-CN" altLang="en-US" dirty="0" smtClean="0"/>
              <a:t>为了解决这个问题，有些点阵字库会将</a:t>
            </a:r>
            <a:r>
              <a:rPr lang="en-US" altLang="zh-CN" dirty="0" smtClean="0"/>
              <a:t>14*14</a:t>
            </a:r>
            <a:r>
              <a:rPr lang="zh-CN" altLang="en-US" dirty="0" smtClean="0"/>
              <a:t>和</a:t>
            </a:r>
            <a:r>
              <a:rPr lang="en-US" altLang="zh-CN" dirty="0" smtClean="0"/>
              <a:t>12*12</a:t>
            </a:r>
            <a:r>
              <a:rPr lang="zh-CN" altLang="en-US" dirty="0" smtClean="0"/>
              <a:t>的字库按</a:t>
            </a:r>
            <a:r>
              <a:rPr lang="en-US" altLang="zh-CN" dirty="0" smtClean="0"/>
              <a:t>16*14</a:t>
            </a:r>
            <a:r>
              <a:rPr lang="zh-CN" altLang="en-US" dirty="0" smtClean="0"/>
              <a:t>和</a:t>
            </a:r>
            <a:r>
              <a:rPr lang="en-US" altLang="zh-CN" dirty="0" smtClean="0"/>
              <a:t>16*12</a:t>
            </a:r>
            <a:r>
              <a:rPr lang="zh-CN" altLang="en-US" dirty="0" smtClean="0"/>
              <a:t>来存储，即，每行还是按两个字节来存储，但是</a:t>
            </a:r>
            <a:r>
              <a:rPr lang="en-US" altLang="zh-CN" dirty="0" smtClean="0"/>
              <a:t>14*14</a:t>
            </a:r>
            <a:r>
              <a:rPr lang="zh-CN" altLang="en-US" dirty="0" smtClean="0"/>
              <a:t>的字库，每两个字节的最后两位是没有使用，</a:t>
            </a:r>
            <a:r>
              <a:rPr lang="en-US" altLang="zh-CN" dirty="0" smtClean="0"/>
              <a:t>12*12</a:t>
            </a:r>
            <a:r>
              <a:rPr lang="zh-CN" altLang="en-US" dirty="0" smtClean="0"/>
              <a:t>的字节，每两字节的最后</a:t>
            </a:r>
            <a:r>
              <a:rPr lang="en-US" altLang="zh-CN" dirty="0" smtClean="0"/>
              <a:t>4</a:t>
            </a:r>
            <a:r>
              <a:rPr lang="zh-CN" altLang="en-US" dirty="0" smtClean="0"/>
              <a:t>位是没有使用，这个根据不同的字库会有不同的处理方式，所以在使用字库时要注意这个问题，特别是</a:t>
            </a:r>
            <a:r>
              <a:rPr lang="en-US" altLang="zh-CN" dirty="0" smtClean="0"/>
              <a:t>14*14</a:t>
            </a:r>
            <a:r>
              <a:rPr lang="zh-CN" altLang="en-US" dirty="0" smtClean="0"/>
              <a:t>的字库。</a:t>
            </a:r>
            <a:endParaRPr lang="en-US" altLang="zh-CN" dirty="0" smtClean="0"/>
          </a:p>
          <a:p>
            <a:pPr>
              <a:defRPr/>
            </a:pPr>
            <a:endParaRPr lang="en-US" altLang="zh-CN" dirty="0" smtClean="0"/>
          </a:p>
          <a:p>
            <a:pPr>
              <a:defRPr/>
            </a:pPr>
            <a:r>
              <a:rPr lang="zh-CN" altLang="en-US" dirty="0" smtClean="0"/>
              <a:t>汉字点阵获取 </a:t>
            </a:r>
            <a:endParaRPr lang="en-US" altLang="zh-CN" dirty="0" smtClean="0"/>
          </a:p>
          <a:p>
            <a:pPr marL="228600" indent="-228600">
              <a:buFontTx/>
              <a:buAutoNum type="arabicPeriod"/>
              <a:defRPr/>
            </a:pPr>
            <a:r>
              <a:rPr lang="zh-CN" altLang="en-US" dirty="0" smtClean="0"/>
              <a:t>利用区位码获取汉字  </a:t>
            </a:r>
            <a:endParaRPr lang="en-US" altLang="zh-CN" dirty="0" smtClean="0"/>
          </a:p>
          <a:p>
            <a:pPr>
              <a:defRPr/>
            </a:pPr>
            <a:r>
              <a:rPr lang="en-US" altLang="zh-CN" dirty="0" smtClean="0"/>
              <a:t>   </a:t>
            </a:r>
            <a:r>
              <a:rPr lang="zh-CN" altLang="en-US" dirty="0" smtClean="0"/>
              <a:t>汉字点阵字库是根据区位码的顺序进行存储的，因此，我们可以根据区位来获取一个字库的点阵，它的计算公式如下：  </a:t>
            </a:r>
            <a:endParaRPr lang="en-US" altLang="zh-CN" dirty="0" smtClean="0"/>
          </a:p>
          <a:p>
            <a:pPr>
              <a:defRPr/>
            </a:pPr>
            <a:r>
              <a:rPr lang="en-US" altLang="zh-CN" dirty="0" smtClean="0"/>
              <a:t>   </a:t>
            </a:r>
            <a:r>
              <a:rPr lang="zh-CN" altLang="en-US" dirty="0" smtClean="0"/>
              <a:t>点阵起始位置 </a:t>
            </a:r>
            <a:r>
              <a:rPr lang="en-US" altLang="zh-CN" dirty="0" smtClean="0"/>
              <a:t>= ((</a:t>
            </a:r>
            <a:r>
              <a:rPr lang="zh-CN" altLang="en-US" dirty="0" smtClean="0"/>
              <a:t>区码</a:t>
            </a:r>
            <a:r>
              <a:rPr lang="en-US" altLang="zh-CN" dirty="0" smtClean="0"/>
              <a:t>- 1)*94 + (</a:t>
            </a:r>
            <a:r>
              <a:rPr lang="zh-CN" altLang="en-US" dirty="0" smtClean="0"/>
              <a:t>位码 </a:t>
            </a:r>
            <a:r>
              <a:rPr lang="en-US" altLang="zh-CN" dirty="0" smtClean="0"/>
              <a:t>– 1)) * </a:t>
            </a:r>
            <a:r>
              <a:rPr lang="zh-CN" altLang="en-US" dirty="0" smtClean="0"/>
              <a:t>汉字点阵字节数 </a:t>
            </a:r>
            <a:endParaRPr lang="en-US" altLang="zh-CN" dirty="0" smtClean="0"/>
          </a:p>
          <a:p>
            <a:pPr>
              <a:defRPr/>
            </a:pPr>
            <a:r>
              <a:rPr lang="en-US" altLang="zh-CN" dirty="0" smtClean="0"/>
              <a:t>   </a:t>
            </a:r>
            <a:r>
              <a:rPr lang="zh-CN" altLang="en-US" dirty="0" smtClean="0"/>
              <a:t>获取点阵起始位置后，我们就可以从这个位置开始，读取出一个汉字的点阵。  </a:t>
            </a:r>
            <a:endParaRPr lang="en-US" altLang="zh-CN" dirty="0" smtClean="0"/>
          </a:p>
          <a:p>
            <a:pPr marL="228600" indent="-228600">
              <a:buFontTx/>
              <a:buAutoNum type="arabicPeriod" startAt="2"/>
              <a:defRPr/>
            </a:pPr>
            <a:r>
              <a:rPr lang="zh-CN" altLang="en-US" dirty="0" smtClean="0"/>
              <a:t>利用汉字机内码获取汉字  </a:t>
            </a:r>
            <a:endParaRPr lang="en-US" altLang="zh-CN" dirty="0" smtClean="0"/>
          </a:p>
          <a:p>
            <a:pPr>
              <a:defRPr/>
            </a:pPr>
            <a:r>
              <a:rPr lang="en-US" altLang="zh-CN" dirty="0" smtClean="0"/>
              <a:t>   </a:t>
            </a:r>
            <a:r>
              <a:rPr lang="zh-CN" altLang="en-US" dirty="0" smtClean="0"/>
              <a:t>汉字的区位码和机内码的关系如下：  </a:t>
            </a:r>
            <a:endParaRPr lang="en-US" altLang="zh-CN" dirty="0" smtClean="0"/>
          </a:p>
          <a:p>
            <a:pPr>
              <a:defRPr/>
            </a:pPr>
            <a:r>
              <a:rPr lang="en-US" altLang="zh-CN" dirty="0" smtClean="0"/>
              <a:t>   </a:t>
            </a:r>
            <a:r>
              <a:rPr lang="zh-CN" altLang="en-US" dirty="0" smtClean="0"/>
              <a:t>机内码高位字节 </a:t>
            </a:r>
            <a:r>
              <a:rPr lang="en-US" altLang="zh-CN" dirty="0" smtClean="0"/>
              <a:t>= </a:t>
            </a:r>
            <a:r>
              <a:rPr lang="zh-CN" altLang="en-US" dirty="0" smtClean="0"/>
              <a:t>区码 </a:t>
            </a:r>
            <a:r>
              <a:rPr lang="en-US" altLang="zh-CN" dirty="0" smtClean="0"/>
              <a:t>+ 20H + 80H(</a:t>
            </a:r>
            <a:r>
              <a:rPr lang="zh-CN" altLang="en-US" dirty="0" smtClean="0"/>
              <a:t>或区码 </a:t>
            </a:r>
            <a:r>
              <a:rPr lang="en-US" altLang="zh-CN" dirty="0" smtClean="0"/>
              <a:t>+ A0H)  </a:t>
            </a:r>
          </a:p>
          <a:p>
            <a:pPr>
              <a:defRPr/>
            </a:pPr>
            <a:r>
              <a:rPr lang="en-US" altLang="zh-CN" dirty="0" smtClean="0"/>
              <a:t>   </a:t>
            </a:r>
            <a:r>
              <a:rPr lang="zh-CN" altLang="en-US" dirty="0" smtClean="0"/>
              <a:t>机内码低位字节 </a:t>
            </a:r>
            <a:r>
              <a:rPr lang="en-US" altLang="zh-CN" dirty="0" smtClean="0"/>
              <a:t>= </a:t>
            </a:r>
            <a:r>
              <a:rPr lang="zh-CN" altLang="en-US" dirty="0" smtClean="0"/>
              <a:t>位码 </a:t>
            </a:r>
            <a:r>
              <a:rPr lang="en-US" altLang="zh-CN" dirty="0" smtClean="0"/>
              <a:t>+ 20H + 80H(</a:t>
            </a:r>
            <a:r>
              <a:rPr lang="zh-CN" altLang="en-US" dirty="0" smtClean="0"/>
              <a:t>或位码 </a:t>
            </a:r>
            <a:r>
              <a:rPr lang="en-US" altLang="zh-CN" dirty="0" smtClean="0"/>
              <a:t>+ AOH)  </a:t>
            </a:r>
          </a:p>
          <a:p>
            <a:pPr>
              <a:defRPr/>
            </a:pPr>
            <a:r>
              <a:rPr lang="en-US" altLang="zh-CN" dirty="0" smtClean="0"/>
              <a:t>   </a:t>
            </a:r>
            <a:r>
              <a:rPr lang="zh-CN" altLang="en-US" dirty="0" smtClean="0"/>
              <a:t>反过来说，我们也可以根据机内码来获得区位码： </a:t>
            </a:r>
            <a:endParaRPr lang="en-US" altLang="zh-CN" dirty="0" smtClean="0"/>
          </a:p>
          <a:p>
            <a:pPr>
              <a:defRPr/>
            </a:pPr>
            <a:r>
              <a:rPr lang="en-US" altLang="zh-CN" dirty="0" smtClean="0"/>
              <a:t>   </a:t>
            </a:r>
            <a:r>
              <a:rPr lang="zh-CN" altLang="en-US" dirty="0" smtClean="0"/>
              <a:t>区码 </a:t>
            </a:r>
            <a:r>
              <a:rPr lang="en-US" altLang="zh-CN" dirty="0" smtClean="0"/>
              <a:t>= </a:t>
            </a:r>
            <a:r>
              <a:rPr lang="zh-CN" altLang="en-US" dirty="0" smtClean="0"/>
              <a:t>机内码高位字节 </a:t>
            </a:r>
            <a:r>
              <a:rPr lang="en-US" altLang="zh-CN" dirty="0" smtClean="0"/>
              <a:t>- A0H </a:t>
            </a:r>
          </a:p>
          <a:p>
            <a:pPr>
              <a:defRPr/>
            </a:pPr>
            <a:r>
              <a:rPr lang="en-US" altLang="zh-CN" dirty="0" smtClean="0"/>
              <a:t>   </a:t>
            </a:r>
            <a:r>
              <a:rPr lang="zh-CN" altLang="en-US" dirty="0" smtClean="0"/>
              <a:t>位码 </a:t>
            </a:r>
            <a:r>
              <a:rPr lang="en-US" altLang="zh-CN" dirty="0" smtClean="0"/>
              <a:t>= </a:t>
            </a:r>
            <a:r>
              <a:rPr lang="zh-CN" altLang="en-US" dirty="0" smtClean="0"/>
              <a:t>机内码低位字节 </a:t>
            </a:r>
            <a:r>
              <a:rPr lang="en-US" altLang="zh-CN" dirty="0" smtClean="0"/>
              <a:t>- AOH   </a:t>
            </a:r>
          </a:p>
          <a:p>
            <a:pPr>
              <a:defRPr/>
            </a:pPr>
            <a:r>
              <a:rPr lang="en-US" altLang="zh-CN" dirty="0" smtClean="0"/>
              <a:t>   </a:t>
            </a:r>
            <a:r>
              <a:rPr lang="zh-CN" altLang="en-US" dirty="0" smtClean="0"/>
              <a:t>将这个公式与获取汉字点阵的公式进行合并计就可以得到汉字的点阵位置。</a:t>
            </a:r>
            <a:endParaRPr lang="en-US" altLang="zh-CN" dirty="0" smtClean="0"/>
          </a:p>
          <a:p>
            <a:pPr>
              <a:defRPr/>
            </a:pPr>
            <a:endParaRPr lang="en-US" altLang="zh-CN" dirty="0" smtClean="0"/>
          </a:p>
          <a:p>
            <a:pPr>
              <a:defRPr/>
            </a:pPr>
            <a:endParaRPr lang="en-US" altLang="zh-CN" dirty="0" smtClean="0"/>
          </a:p>
          <a:p>
            <a:pPr>
              <a:defRPr/>
            </a:pP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p:spPr>
        <p:txBody>
          <a:bodyPr/>
          <a:lstStyle/>
          <a:p>
            <a:r>
              <a:rPr lang="en-US" altLang="zh-CN" smtClean="0"/>
              <a:t>Unicode</a:t>
            </a:r>
            <a:r>
              <a:rPr lang="zh-CN" altLang="en-US" smtClean="0"/>
              <a:t>（</a:t>
            </a:r>
            <a:r>
              <a:rPr lang="zh-CN" altLang="en-US" smtClean="0">
                <a:hlinkClick r:id="rId3"/>
              </a:rPr>
              <a:t>统一码</a:t>
            </a:r>
            <a:r>
              <a:rPr lang="zh-CN" altLang="en-US" smtClean="0"/>
              <a:t>、万国码、单一码）是一种在计算机上使用的字符编码。它为每种语言中的每个字符设定了统一并且唯一的</a:t>
            </a:r>
            <a:r>
              <a:rPr lang="zh-CN" altLang="en-US" smtClean="0">
                <a:hlinkClick r:id="rId4"/>
              </a:rPr>
              <a:t>二进制</a:t>
            </a:r>
            <a:r>
              <a:rPr lang="zh-CN" altLang="en-US" smtClean="0"/>
              <a:t>编码，以满足跨语言、跨平台进行文本转换、处理的要求。</a:t>
            </a:r>
            <a:r>
              <a:rPr lang="en-US" altLang="zh-CN" smtClean="0"/>
              <a:t>1990</a:t>
            </a:r>
            <a:r>
              <a:rPr lang="zh-CN" altLang="en-US" smtClean="0"/>
              <a:t>年开始研发，</a:t>
            </a:r>
            <a:r>
              <a:rPr lang="en-US" altLang="zh-CN" smtClean="0"/>
              <a:t>1994</a:t>
            </a:r>
            <a:r>
              <a:rPr lang="zh-CN" altLang="en-US" smtClean="0"/>
              <a:t>年正式公布。随着计算机工作能力的增强，</a:t>
            </a:r>
            <a:r>
              <a:rPr lang="en-US" altLang="zh-CN" smtClean="0"/>
              <a:t>Unicode</a:t>
            </a:r>
            <a:r>
              <a:rPr lang="zh-CN" altLang="en-US" smtClean="0"/>
              <a:t>也在面世以来的十多年里得到普及。</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显卡所用的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容量一般都在</a:t>
            </a:r>
            <a:r>
              <a:rPr lang="en-US" altLang="zh-CN" sz="1200" b="0" i="0" kern="1200" dirty="0" smtClean="0">
                <a:solidFill>
                  <a:schemeClr val="tx1"/>
                </a:solidFill>
                <a:effectLst/>
                <a:latin typeface="Times New Roman" pitchFamily="18" charset="0"/>
                <a:ea typeface="宋体" pitchFamily="2" charset="-122"/>
                <a:cs typeface="+mn-cs"/>
              </a:rPr>
              <a:t>2GB</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sz="1200" b="0" i="0" kern="1200" dirty="0" smtClean="0">
                <a:solidFill>
                  <a:schemeClr val="tx1"/>
                </a:solidFill>
                <a:effectLst/>
                <a:latin typeface="Times New Roman" pitchFamily="18" charset="0"/>
                <a:ea typeface="宋体" pitchFamily="2" charset="-122"/>
                <a:cs typeface="+mn-cs"/>
              </a:rPr>
              <a:t>对于选择多大的显存容量合适，这取决于多种因素，比如应用的环境和硬件的相互制约关系，但通常来讲可以参考下面公式：</a:t>
            </a:r>
          </a:p>
          <a:p>
            <a:r>
              <a:rPr lang="zh-CN" altLang="en-US" sz="1200" b="1"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1" i="0" u="none" strike="noStrike" kern="1200" dirty="0" smtClean="0">
                <a:solidFill>
                  <a:schemeClr val="tx1"/>
                </a:solidFill>
                <a:effectLst/>
                <a:latin typeface="Times New Roman" pitchFamily="18" charset="0"/>
                <a:ea typeface="宋体" pitchFamily="2" charset="-122"/>
                <a:cs typeface="+mn-cs"/>
                <a:hlinkClick r:id="rId5"/>
              </a:rPr>
              <a:t>容量</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显示分辨率</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颜色位数</a:t>
            </a:r>
            <a:r>
              <a:rPr lang="en-US" altLang="zh-CN" sz="1200" b="1" i="0" kern="1200" dirty="0" smtClean="0">
                <a:solidFill>
                  <a:schemeClr val="tx1"/>
                </a:solidFill>
                <a:effectLst/>
                <a:latin typeface="Times New Roman" pitchFamily="18" charset="0"/>
                <a:ea typeface="宋体" pitchFamily="2" charset="-122"/>
                <a:cs typeface="+mn-cs"/>
              </a:rPr>
              <a:t>/8bit</a:t>
            </a:r>
            <a:r>
              <a:rPr lang="zh-CN" altLang="en-US" sz="1200" b="1" i="0" kern="1200" dirty="0" smtClean="0">
                <a:solidFill>
                  <a:schemeClr val="tx1"/>
                </a:solidFill>
                <a:effectLst/>
                <a:latin typeface="Times New Roman" pitchFamily="18" charset="0"/>
                <a:ea typeface="宋体" pitchFamily="2" charset="-122"/>
                <a:cs typeface="+mn-cs"/>
              </a:rPr>
              <a:t>。</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分辨率</a:t>
            </a:r>
          </a:p>
          <a:p>
            <a:r>
              <a:rPr lang="zh-CN" altLang="en-US" sz="1200" b="0" i="0" kern="1200" dirty="0" smtClean="0">
                <a:solidFill>
                  <a:schemeClr val="tx1"/>
                </a:solidFill>
                <a:effectLst/>
                <a:latin typeface="Times New Roman" pitchFamily="18" charset="0"/>
                <a:ea typeface="宋体" pitchFamily="2" charset="-122"/>
                <a:cs typeface="+mn-cs"/>
              </a:rPr>
              <a:t>比如现在显示分辨率基本都是</a:t>
            </a:r>
            <a:r>
              <a:rPr lang="en-US" altLang="zh-CN" sz="1200" b="0" i="0" kern="1200" dirty="0" smtClean="0">
                <a:solidFill>
                  <a:schemeClr val="tx1"/>
                </a:solidFill>
                <a:effectLst/>
                <a:latin typeface="Times New Roman" pitchFamily="18" charset="0"/>
                <a:ea typeface="宋体" pitchFamily="2" charset="-122"/>
                <a:cs typeface="+mn-cs"/>
              </a:rPr>
              <a:t>1024x768</a:t>
            </a:r>
            <a:r>
              <a:rPr lang="zh-CN" altLang="en-US" sz="1200" b="0" i="0" kern="1200" dirty="0" smtClean="0">
                <a:solidFill>
                  <a:schemeClr val="tx1"/>
                </a:solidFill>
                <a:effectLst/>
                <a:latin typeface="Times New Roman" pitchFamily="18" charset="0"/>
                <a:ea typeface="宋体" pitchFamily="2" charset="-122"/>
                <a:cs typeface="+mn-cs"/>
              </a:rPr>
              <a:t>，颜色位数为</a:t>
            </a:r>
            <a:r>
              <a:rPr lang="en-US" altLang="zh-CN" sz="1200" b="0" i="0" kern="1200" dirty="0" smtClean="0">
                <a:solidFill>
                  <a:schemeClr val="tx1"/>
                </a:solidFill>
                <a:effectLst/>
                <a:latin typeface="Times New Roman" pitchFamily="18" charset="0"/>
                <a:ea typeface="宋体" pitchFamily="2" charset="-122"/>
                <a:cs typeface="+mn-cs"/>
              </a:rPr>
              <a:t>32bit</a:t>
            </a:r>
            <a:r>
              <a:rPr lang="zh-CN" altLang="en-US" sz="1200" b="0" i="0" kern="1200" dirty="0" smtClean="0">
                <a:solidFill>
                  <a:schemeClr val="tx1"/>
                </a:solidFill>
                <a:effectLst/>
                <a:latin typeface="Times New Roman" pitchFamily="18" charset="0"/>
                <a:ea typeface="宋体" pitchFamily="2" charset="-122"/>
                <a:cs typeface="+mn-cs"/>
              </a:rPr>
              <a:t>，那么需要的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a:t>
            </a:r>
            <a:r>
              <a:rPr lang="en-US" altLang="zh-CN" sz="1200" b="0" i="0" kern="1200" dirty="0" smtClean="0">
                <a:solidFill>
                  <a:schemeClr val="tx1"/>
                </a:solidFill>
                <a:effectLst/>
                <a:latin typeface="Times New Roman" pitchFamily="18" charset="0"/>
                <a:ea typeface="宋体" pitchFamily="2" charset="-122"/>
                <a:cs typeface="+mn-cs"/>
              </a:rPr>
              <a:t>=1024x768x32bit/8bit=3145728 byte</a:t>
            </a:r>
            <a:r>
              <a:rPr lang="zh-CN" altLang="en-US" sz="1200" b="0" i="0" kern="1200" dirty="0" smtClean="0">
                <a:solidFill>
                  <a:schemeClr val="tx1"/>
                </a:solidFill>
                <a:effectLst/>
                <a:latin typeface="Times New Roman" pitchFamily="18" charset="0"/>
                <a:ea typeface="宋体" pitchFamily="2" charset="-122"/>
                <a:cs typeface="+mn-cs"/>
              </a:rPr>
              <a:t>，可是这针对是</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显卡（普通平面），如果是</a:t>
            </a:r>
            <a:r>
              <a:rPr lang="en-US" altLang="zh-CN" sz="1200" b="0" i="0" u="none" strike="noStrike" kern="1200" dirty="0" smtClean="0">
                <a:solidFill>
                  <a:schemeClr val="tx1"/>
                </a:solidFill>
                <a:effectLst/>
                <a:latin typeface="Times New Roman" pitchFamily="18" charset="0"/>
                <a:ea typeface="宋体" pitchFamily="2" charset="-122"/>
                <a:cs typeface="+mn-cs"/>
                <a:hlinkClick r:id="rId6"/>
              </a:rPr>
              <a:t>3D</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加速卡</a:t>
            </a:r>
            <a:r>
              <a:rPr lang="zh-CN" altLang="en-US" sz="1200" b="0" i="0" kern="1200" dirty="0" smtClean="0">
                <a:solidFill>
                  <a:schemeClr val="tx1"/>
                </a:solidFill>
                <a:effectLst/>
                <a:latin typeface="Times New Roman" pitchFamily="18" charset="0"/>
                <a:ea typeface="宋体" pitchFamily="2" charset="-122"/>
                <a:cs typeface="+mn-cs"/>
              </a:rPr>
              <a:t>，那么需要的显存容量为</a:t>
            </a:r>
            <a:r>
              <a:rPr lang="en-US" altLang="zh-CN" sz="1200" b="0" i="0" kern="1200" dirty="0" smtClean="0">
                <a:solidFill>
                  <a:schemeClr val="tx1"/>
                </a:solidFill>
                <a:effectLst/>
                <a:latin typeface="Times New Roman" pitchFamily="18" charset="0"/>
                <a:ea typeface="宋体" pitchFamily="2" charset="-122"/>
                <a:cs typeface="+mn-cs"/>
              </a:rPr>
              <a:t>1024x768x32bitx3/8bit=9437184byte=9.216MB</a:t>
            </a:r>
            <a:r>
              <a:rPr lang="zh-CN" altLang="en-US" sz="1200" b="0" i="0" kern="1200" dirty="0" smtClean="0">
                <a:solidFill>
                  <a:schemeClr val="tx1"/>
                </a:solidFill>
                <a:effectLst/>
                <a:latin typeface="Times New Roman" pitchFamily="18" charset="0"/>
                <a:ea typeface="宋体" pitchFamily="2" charset="-122"/>
                <a:cs typeface="+mn-cs"/>
              </a:rPr>
              <a:t>，这是最低需求，而且还必须增加一定的容量作为纹理显示内存，否则当显示资源被完全占用时，计算机只有占用主内存作为纹理内存，这样的二次调用会导致显示性能下降，因此作为真正的</a:t>
            </a:r>
            <a:r>
              <a:rPr lang="en-US" altLang="zh-CN" sz="1200" b="0" i="0" kern="1200" dirty="0" smtClean="0">
                <a:solidFill>
                  <a:schemeClr val="tx1"/>
                </a:solidFill>
                <a:effectLst/>
                <a:latin typeface="Times New Roman" pitchFamily="18" charset="0"/>
                <a:ea typeface="宋体" pitchFamily="2" charset="-122"/>
                <a:cs typeface="+mn-cs"/>
              </a:rPr>
              <a:t>3D</a:t>
            </a:r>
            <a:r>
              <a:rPr lang="zh-CN" altLang="en-US" sz="1200" b="0" i="0" kern="1200" dirty="0" smtClean="0">
                <a:solidFill>
                  <a:schemeClr val="tx1"/>
                </a:solidFill>
                <a:effectLst/>
                <a:latin typeface="Times New Roman" pitchFamily="18" charset="0"/>
                <a:ea typeface="宋体" pitchFamily="2" charset="-122"/>
                <a:cs typeface="+mn-cs"/>
              </a:rPr>
              <a:t>加速卡显存容量一定大于</a:t>
            </a:r>
            <a:r>
              <a:rPr lang="en-US" altLang="zh-CN" sz="1200" b="0" i="0" kern="1200" dirty="0" smtClean="0">
                <a:solidFill>
                  <a:schemeClr val="tx1"/>
                </a:solidFill>
                <a:effectLst/>
                <a:latin typeface="Times New Roman" pitchFamily="18" charset="0"/>
                <a:ea typeface="宋体" pitchFamily="2" charset="-122"/>
                <a:cs typeface="+mn-cs"/>
              </a:rPr>
              <a:t>9.216MB</a:t>
            </a:r>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显卡显存都在</a:t>
            </a:r>
            <a:r>
              <a:rPr lang="en-US" altLang="zh-CN" sz="1200" b="0" i="0" kern="1200" dirty="0" smtClean="0">
                <a:solidFill>
                  <a:schemeClr val="tx1"/>
                </a:solidFill>
                <a:effectLst/>
                <a:latin typeface="Times New Roman" pitchFamily="18" charset="0"/>
                <a:ea typeface="宋体" pitchFamily="2" charset="-122"/>
                <a:cs typeface="+mn-cs"/>
              </a:rPr>
              <a:t>64MB</a:t>
            </a:r>
            <a:r>
              <a:rPr lang="zh-CN" altLang="en-US" sz="1200" b="0" i="0" kern="1200" dirty="0" smtClean="0">
                <a:solidFill>
                  <a:schemeClr val="tx1"/>
                </a:solidFill>
                <a:effectLst/>
                <a:latin typeface="Times New Roman" pitchFamily="18" charset="0"/>
                <a:ea typeface="宋体" pitchFamily="2" charset="-122"/>
                <a:cs typeface="+mn-cs"/>
              </a:rPr>
              <a:t>以上。比如</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绘图应用，即使在</a:t>
            </a:r>
            <a:r>
              <a:rPr lang="en-US" altLang="zh-CN" sz="1200" b="0" i="0" kern="1200" dirty="0" smtClean="0">
                <a:solidFill>
                  <a:schemeClr val="tx1"/>
                </a:solidFill>
                <a:effectLst/>
                <a:latin typeface="Times New Roman" pitchFamily="18" charset="0"/>
                <a:ea typeface="宋体" pitchFamily="2" charset="-122"/>
                <a:cs typeface="+mn-cs"/>
              </a:rPr>
              <a:t>1600x1200</a:t>
            </a:r>
            <a:r>
              <a:rPr lang="zh-CN" altLang="en-US" sz="1200" b="0" i="0" kern="1200" dirty="0" smtClean="0">
                <a:solidFill>
                  <a:schemeClr val="tx1"/>
                </a:solidFill>
                <a:effectLst/>
                <a:latin typeface="Times New Roman" pitchFamily="18" charset="0"/>
                <a:ea typeface="宋体" pitchFamily="2" charset="-122"/>
                <a:cs typeface="+mn-cs"/>
              </a:rPr>
              <a:t>的情况下，它也最多是</a:t>
            </a:r>
            <a:r>
              <a:rPr lang="en-US" altLang="zh-CN" sz="1200" b="0" i="0" kern="1200" dirty="0" smtClean="0">
                <a:solidFill>
                  <a:schemeClr val="tx1"/>
                </a:solidFill>
                <a:effectLst/>
                <a:latin typeface="Times New Roman" pitchFamily="18" charset="0"/>
                <a:ea typeface="宋体" pitchFamily="2" charset="-122"/>
                <a:cs typeface="+mn-cs"/>
              </a:rPr>
              <a:t>1600x1200x32bit/8bit=7680000byte=7.5MB</a:t>
            </a:r>
            <a:r>
              <a:rPr lang="zh-CN" altLang="en-US" sz="1200" b="0" i="0" kern="1200" dirty="0" smtClean="0">
                <a:solidFill>
                  <a:schemeClr val="tx1"/>
                </a:solidFill>
                <a:effectLst/>
                <a:latin typeface="Times New Roman" pitchFamily="18" charset="0"/>
                <a:ea typeface="宋体" pitchFamily="2" charset="-122"/>
                <a:cs typeface="+mn-cs"/>
              </a:rPr>
              <a:t>，如果是三维绘图比如</a:t>
            </a:r>
            <a:r>
              <a:rPr lang="en-US" altLang="zh-CN" sz="1200" b="0" i="0" kern="1200" dirty="0" smtClean="0">
                <a:solidFill>
                  <a:schemeClr val="tx1"/>
                </a:solidFill>
                <a:effectLst/>
                <a:latin typeface="Times New Roman" pitchFamily="18" charset="0"/>
                <a:ea typeface="宋体" pitchFamily="2" charset="-122"/>
                <a:cs typeface="+mn-cs"/>
              </a:rPr>
              <a:t>3D Studio Max</a:t>
            </a:r>
            <a:r>
              <a:rPr lang="zh-CN" altLang="en-US" sz="1200" b="0" i="0" kern="1200" dirty="0" smtClean="0">
                <a:solidFill>
                  <a:schemeClr val="tx1"/>
                </a:solidFill>
                <a:effectLst/>
                <a:latin typeface="Times New Roman" pitchFamily="18" charset="0"/>
                <a:ea typeface="宋体" pitchFamily="2" charset="-122"/>
                <a:cs typeface="+mn-cs"/>
              </a:rPr>
              <a:t>，那么容量需求是</a:t>
            </a:r>
            <a:r>
              <a:rPr lang="en-US" altLang="zh-CN" sz="1200" b="0" i="0" kern="1200" dirty="0" smtClean="0">
                <a:solidFill>
                  <a:schemeClr val="tx1"/>
                </a:solidFill>
                <a:effectLst/>
                <a:latin typeface="Times New Roman" pitchFamily="18" charset="0"/>
                <a:ea typeface="宋体" pitchFamily="2" charset="-122"/>
                <a:cs typeface="+mn-cs"/>
              </a:rPr>
              <a:t>7.5x3=22.5MB</a:t>
            </a:r>
            <a:r>
              <a:rPr lang="zh-CN" altLang="en-US" sz="1200" b="0" i="0" kern="1200" dirty="0" smtClean="0">
                <a:solidFill>
                  <a:schemeClr val="tx1"/>
                </a:solidFill>
                <a:effectLst/>
                <a:latin typeface="Times New Roman" pitchFamily="18" charset="0"/>
                <a:ea typeface="宋体" pitchFamily="2" charset="-122"/>
                <a:cs typeface="+mn-cs"/>
              </a:rPr>
              <a:t>，不过这是最低需求，因此</a:t>
            </a:r>
            <a:r>
              <a:rPr lang="en-US" altLang="zh-CN" sz="1200" b="0" i="0" kern="1200" dirty="0" smtClean="0">
                <a:solidFill>
                  <a:schemeClr val="tx1"/>
                </a:solidFill>
                <a:effectLst/>
                <a:latin typeface="Times New Roman" pitchFamily="18" charset="0"/>
                <a:ea typeface="宋体" pitchFamily="2" charset="-122"/>
                <a:cs typeface="+mn-cs"/>
              </a:rPr>
              <a:t>32MB</a:t>
            </a:r>
            <a:r>
              <a:rPr lang="zh-CN" altLang="en-US" sz="1200" b="0" i="0" kern="1200" dirty="0" smtClean="0">
                <a:solidFill>
                  <a:schemeClr val="tx1"/>
                </a:solidFill>
                <a:effectLst/>
                <a:latin typeface="Times New Roman" pitchFamily="18" charset="0"/>
                <a:ea typeface="宋体" pitchFamily="2" charset="-122"/>
                <a:cs typeface="+mn-cs"/>
              </a:rPr>
              <a:t>容量的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是应付这类</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绘图或者娱乐的视频播放、普通三维设计。对于工作站而言，由于运行更大的软件，更大的运算，所以显存至少应该在</a:t>
            </a:r>
            <a:r>
              <a:rPr lang="en-US" altLang="zh-CN" sz="1200" b="0" i="0" kern="1200" dirty="0" smtClean="0">
                <a:solidFill>
                  <a:schemeClr val="tx1"/>
                </a:solidFill>
                <a:effectLst/>
                <a:latin typeface="Times New Roman" pitchFamily="18" charset="0"/>
                <a:ea typeface="宋体" pitchFamily="2" charset="-122"/>
                <a:cs typeface="+mn-cs"/>
              </a:rPr>
              <a:t>64M</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dirty="0" smtClean="0"/>
              <a:t>位图是用描绘图像的点的集合来表示图像的，这些点称为像素点。位图表示图像的原理和照相图片的原理类似。对于黑白图像，像素点值为</a:t>
            </a:r>
            <a:r>
              <a:rPr lang="en-US" altLang="zh-CN" dirty="0" smtClean="0"/>
              <a:t>0</a:t>
            </a:r>
            <a:r>
              <a:rPr lang="zh-CN" altLang="en-US" dirty="0" smtClean="0"/>
              <a:t>表示白色，像素点值为</a:t>
            </a:r>
            <a:r>
              <a:rPr lang="en-US" altLang="zh-CN" dirty="0" smtClean="0"/>
              <a:t>1</a:t>
            </a:r>
            <a:r>
              <a:rPr lang="zh-CN" altLang="en-US" dirty="0" smtClean="0"/>
              <a:t>表示黑色。这样，一个</a:t>
            </a:r>
            <a:r>
              <a:rPr lang="en-US" altLang="zh-CN" dirty="0" smtClean="0"/>
              <a:t>1024</a:t>
            </a:r>
            <a:r>
              <a:rPr lang="zh-CN" altLang="en-US" dirty="0" smtClean="0"/>
              <a:t>像素点</a:t>
            </a:r>
            <a:r>
              <a:rPr lang="en-US" altLang="zh-CN" dirty="0" smtClean="0"/>
              <a:t>×1024</a:t>
            </a:r>
            <a:r>
              <a:rPr lang="zh-CN" altLang="en-US" dirty="0" smtClean="0"/>
              <a:t>像素点的黑白图像，就表示为</a:t>
            </a:r>
            <a:r>
              <a:rPr lang="en-US" altLang="zh-CN" dirty="0" smtClean="0"/>
              <a:t>1024×1024</a:t>
            </a:r>
            <a:r>
              <a:rPr lang="zh-CN" altLang="en-US" dirty="0" smtClean="0"/>
              <a:t>个二进制码串。对于彩色图像，其实现方法是在黑白图像方法的基础上，再增加每个像素的色彩编码。但色彩的变化范围很大，当对像素点的色彩用一个字节来编码表示时，其色彩变化范围为</a:t>
            </a:r>
            <a:r>
              <a:rPr lang="en-US" altLang="zh-CN" dirty="0" smtClean="0"/>
              <a:t>0</a:t>
            </a:r>
            <a:r>
              <a:rPr lang="zh-CN" altLang="en-US" dirty="0" smtClean="0"/>
              <a:t>～</a:t>
            </a:r>
            <a:r>
              <a:rPr lang="en-US" altLang="zh-CN" dirty="0" smtClean="0"/>
              <a:t>255</a:t>
            </a:r>
            <a:r>
              <a:rPr lang="zh-CN" altLang="en-US" dirty="0" smtClean="0"/>
              <a:t>，共计</a:t>
            </a:r>
            <a:r>
              <a:rPr lang="en-US" altLang="zh-CN" dirty="0" smtClean="0"/>
              <a:t>256</a:t>
            </a:r>
            <a:r>
              <a:rPr lang="zh-CN" altLang="en-US" dirty="0" smtClean="0"/>
              <a:t>色。当图像的色彩变化比较丰富时，这样编码的彩色图像感觉有些失真。目前最具有真实感觉的彩色图像是用三个字节对像素点的色彩编码。</a:t>
            </a:r>
            <a:endParaRPr lang="en-US" altLang="zh-CN" dirty="0" smtClean="0"/>
          </a:p>
          <a:p>
            <a:r>
              <a:rPr lang="en-US" altLang="zh-CN" dirty="0" smtClean="0"/>
              <a:t> </a:t>
            </a:r>
            <a:r>
              <a:rPr lang="zh-CN" altLang="en-US" dirty="0" smtClean="0"/>
              <a:t>三个字节分别对应红、绿、蓝三种基色，这样每个像素点的色彩就是红、绿、蓝三种基色的结合。若你使用绘图软件绘制图形或图像，绘图软件中的单色位图就表示黑白图像，</a:t>
            </a:r>
            <a:r>
              <a:rPr lang="en-US" altLang="zh-CN" dirty="0" smtClean="0"/>
              <a:t>256</a:t>
            </a:r>
            <a:r>
              <a:rPr lang="zh-CN" altLang="en-US" dirty="0" smtClean="0"/>
              <a:t>色位图就表示用一个字节编码表示色彩，</a:t>
            </a:r>
            <a:r>
              <a:rPr lang="en-US" altLang="zh-CN" dirty="0" smtClean="0"/>
              <a:t>24</a:t>
            </a:r>
            <a:r>
              <a:rPr lang="zh-CN" altLang="en-US" smtClean="0"/>
              <a:t>位位图就表示用三个字节编码表示色彩。</a:t>
            </a:r>
            <a:endParaRPr lang="zh-CN" altLang="en-US" dirty="0"/>
          </a:p>
        </p:txBody>
      </p:sp>
    </p:spTree>
    <p:extLst>
      <p:ext uri="{BB962C8B-B14F-4D97-AF65-F5344CB8AC3E}">
        <p14:creationId xmlns:p14="http://schemas.microsoft.com/office/powerpoint/2010/main" val="3169068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pPr eaLnBrk="1" hangingPunct="1"/>
            <a:r>
              <a:rPr lang="zh-CN" altLang="en-US" smtClean="0"/>
              <a:t>常见的图像色彩模式：</a:t>
            </a:r>
          </a:p>
          <a:p>
            <a:pPr eaLnBrk="1" hangingPunct="1"/>
            <a:r>
              <a:rPr lang="en-US" altLang="zh-CN" smtClean="0"/>
              <a:t>1</a:t>
            </a:r>
            <a:r>
              <a:rPr lang="zh-CN" altLang="en-US" smtClean="0"/>
              <a:t>）黑白图：图像颜色深度为</a:t>
            </a:r>
            <a:r>
              <a:rPr lang="en-US" altLang="zh-CN" smtClean="0"/>
              <a:t>1</a:t>
            </a:r>
            <a:r>
              <a:rPr lang="zh-CN" altLang="en-US" smtClean="0"/>
              <a:t>，可表示黑和白两种色彩；</a:t>
            </a:r>
          </a:p>
          <a:p>
            <a:pPr eaLnBrk="1" hangingPunct="1"/>
            <a:r>
              <a:rPr lang="en-US" altLang="zh-CN" smtClean="0"/>
              <a:t>2</a:t>
            </a:r>
            <a:r>
              <a:rPr lang="zh-CN" altLang="en-US" smtClean="0"/>
              <a:t>）灰度图：图像颜色深度为</a:t>
            </a:r>
            <a:r>
              <a:rPr lang="en-US" altLang="zh-CN" smtClean="0"/>
              <a:t>8</a:t>
            </a:r>
            <a:r>
              <a:rPr lang="zh-CN" altLang="en-US" smtClean="0"/>
              <a:t>，以</a:t>
            </a:r>
            <a:r>
              <a:rPr lang="en-US" altLang="zh-CN" smtClean="0"/>
              <a:t>256</a:t>
            </a:r>
            <a:r>
              <a:rPr lang="zh-CN" altLang="en-US" smtClean="0"/>
              <a:t>个灰度级的形式表示图像的层次变化；</a:t>
            </a:r>
          </a:p>
          <a:p>
            <a:pPr eaLnBrk="1" hangingPunct="1"/>
            <a:r>
              <a:rPr lang="en-US" altLang="zh-CN" smtClean="0"/>
              <a:t>3</a:t>
            </a:r>
            <a:r>
              <a:rPr lang="zh-CN" altLang="en-US" smtClean="0"/>
              <a:t>）</a:t>
            </a:r>
            <a:r>
              <a:rPr lang="en-US" altLang="zh-CN" smtClean="0"/>
              <a:t>RGB</a:t>
            </a:r>
            <a:r>
              <a:rPr lang="zh-CN" altLang="en-US" smtClean="0"/>
              <a:t>八色图：图像颜色深度为</a:t>
            </a:r>
            <a:r>
              <a:rPr lang="en-US" altLang="zh-CN" smtClean="0"/>
              <a:t>3</a:t>
            </a:r>
            <a:r>
              <a:rPr lang="zh-CN" altLang="en-US" smtClean="0"/>
              <a:t>，利用三基色组合可产生</a:t>
            </a:r>
            <a:r>
              <a:rPr lang="en-US" altLang="zh-CN" smtClean="0"/>
              <a:t>8</a:t>
            </a:r>
            <a:r>
              <a:rPr lang="zh-CN" altLang="en-US" smtClean="0"/>
              <a:t>种颜色；</a:t>
            </a:r>
          </a:p>
          <a:p>
            <a:pPr eaLnBrk="1" hangingPunct="1"/>
            <a:r>
              <a:rPr lang="en-US" altLang="zh-CN" smtClean="0"/>
              <a:t>4</a:t>
            </a:r>
            <a:r>
              <a:rPr lang="zh-CN" altLang="en-US" smtClean="0"/>
              <a:t>）索引</a:t>
            </a:r>
            <a:r>
              <a:rPr lang="en-US" altLang="zh-CN" smtClean="0"/>
              <a:t>16</a:t>
            </a:r>
            <a:r>
              <a:rPr lang="zh-CN" altLang="en-US" smtClean="0"/>
              <a:t>色图：图像颜色深度为</a:t>
            </a:r>
            <a:r>
              <a:rPr lang="en-US" altLang="zh-CN" smtClean="0"/>
              <a:t>4</a:t>
            </a:r>
            <a:r>
              <a:rPr lang="zh-CN" altLang="en-US" smtClean="0"/>
              <a:t>，通过建立调色板，可以任选</a:t>
            </a:r>
            <a:r>
              <a:rPr lang="en-US" altLang="zh-CN" smtClean="0"/>
              <a:t>16</a:t>
            </a:r>
            <a:r>
              <a:rPr lang="zh-CN" altLang="en-US" smtClean="0"/>
              <a:t>种颜色供图像使用，而调色板中的颜色根据不同的图像可以进行改变；</a:t>
            </a:r>
          </a:p>
          <a:p>
            <a:pPr eaLnBrk="1" hangingPunct="1"/>
            <a:r>
              <a:rPr lang="en-US" altLang="zh-CN" smtClean="0"/>
              <a:t>5</a:t>
            </a:r>
            <a:r>
              <a:rPr lang="zh-CN" altLang="en-US" smtClean="0"/>
              <a:t>）索引</a:t>
            </a:r>
            <a:r>
              <a:rPr lang="en-US" altLang="zh-CN" smtClean="0"/>
              <a:t>256</a:t>
            </a:r>
            <a:r>
              <a:rPr lang="zh-CN" altLang="en-US" smtClean="0"/>
              <a:t>色图：图像颜色深度为</a:t>
            </a:r>
            <a:r>
              <a:rPr lang="en-US" altLang="zh-CN" smtClean="0"/>
              <a:t>8</a:t>
            </a:r>
            <a:r>
              <a:rPr lang="zh-CN" altLang="en-US" smtClean="0"/>
              <a:t>，通过建立调色板，可以任选</a:t>
            </a:r>
            <a:r>
              <a:rPr lang="en-US" altLang="zh-CN" smtClean="0"/>
              <a:t>256</a:t>
            </a:r>
            <a:r>
              <a:rPr lang="zh-CN" altLang="en-US" smtClean="0"/>
              <a:t>种颜色供图像使用，而调色板中的颜色根据不同的图像可以进行改变；</a:t>
            </a:r>
          </a:p>
          <a:p>
            <a:pPr eaLnBrk="1" hangingPunct="1"/>
            <a:r>
              <a:rPr lang="en-US" altLang="zh-CN" smtClean="0"/>
              <a:t>6</a:t>
            </a:r>
            <a:r>
              <a:rPr lang="zh-CN" altLang="en-US" smtClean="0"/>
              <a:t>）真彩色图：图像颜色深度为</a:t>
            </a:r>
            <a:r>
              <a:rPr lang="en-US" altLang="zh-CN" smtClean="0"/>
              <a:t>24</a:t>
            </a:r>
            <a:r>
              <a:rPr lang="zh-CN" altLang="en-US" smtClean="0"/>
              <a:t>，可表示</a:t>
            </a:r>
            <a:r>
              <a:rPr lang="en-US" altLang="zh-CN" smtClean="0"/>
              <a:t>1670</a:t>
            </a:r>
            <a:r>
              <a:rPr lang="zh-CN" altLang="en-US" smtClean="0"/>
              <a:t>万种颜色，其像素的色彩数由</a:t>
            </a:r>
            <a:r>
              <a:rPr lang="en-US" altLang="zh-CN" smtClean="0"/>
              <a:t>3</a:t>
            </a:r>
            <a:r>
              <a:rPr lang="zh-CN" altLang="en-US" smtClean="0"/>
              <a:t>个字节组成，分别代表红、绿、蓝三色值，由于这个颜色数接近人眼能识别的颜色书，通常把这种图像数据类型称作真彩色。</a:t>
            </a:r>
          </a:p>
          <a:p>
            <a:pPr eaLnBrk="1" hangingPunct="1"/>
            <a:endParaRPr lang="zh-CN" altLang="en-US" smtClean="0">
              <a:latin typeface="Arial Unicode MS" pitchFamily="34" charset="-122"/>
            </a:endParaRPr>
          </a:p>
          <a:p>
            <a:pPr eaLnBrk="1" hangingPunct="1"/>
            <a:r>
              <a:rPr lang="zh-CN" altLang="en-US" smtClean="0">
                <a:latin typeface="Arial Unicode MS" pitchFamily="34" charset="-122"/>
              </a:rPr>
              <a:t>屏幕颜色质量设置中的</a:t>
            </a:r>
            <a:r>
              <a:rPr lang="en-US" altLang="zh-CN" smtClean="0">
                <a:latin typeface="Arial Unicode MS" pitchFamily="34" charset="-122"/>
              </a:rPr>
              <a:t>16</a:t>
            </a:r>
            <a:r>
              <a:rPr lang="zh-CN" altLang="en-US" smtClean="0">
                <a:latin typeface="Arial Unicode MS" pitchFamily="34" charset="-122"/>
              </a:rPr>
              <a:t>位和</a:t>
            </a:r>
            <a:r>
              <a:rPr lang="en-US" altLang="zh-CN" smtClean="0">
                <a:latin typeface="Arial Unicode MS" pitchFamily="34" charset="-122"/>
              </a:rPr>
              <a:t>32</a:t>
            </a:r>
            <a:r>
              <a:rPr lang="zh-CN" altLang="en-US" smtClean="0">
                <a:latin typeface="Arial Unicode MS" pitchFamily="34" charset="-122"/>
              </a:rPr>
              <a:t>位分别表示什么含义？</a:t>
            </a:r>
          </a:p>
          <a:p>
            <a:pPr eaLnBrk="1" hangingPunct="1"/>
            <a:r>
              <a:rPr lang="zh-CN" altLang="en-US" smtClean="0">
                <a:latin typeface="Arial Unicode MS" pitchFamily="34" charset="-122"/>
              </a:rPr>
              <a:t>计算机表示颜色也是用二进制。</a:t>
            </a:r>
            <a:r>
              <a:rPr lang="en-US" altLang="zh-CN" smtClean="0">
                <a:latin typeface="Arial Unicode MS" pitchFamily="34" charset="-122"/>
              </a:rPr>
              <a:t>16</a:t>
            </a:r>
            <a:r>
              <a:rPr lang="zh-CN" altLang="en-US" smtClean="0">
                <a:latin typeface="Arial Unicode MS" pitchFamily="34" charset="-122"/>
              </a:rPr>
              <a:t>位色的发色总数是</a:t>
            </a:r>
            <a:r>
              <a:rPr lang="en-US" altLang="zh-CN" smtClean="0">
                <a:latin typeface="Arial Unicode MS" pitchFamily="34" charset="-122"/>
              </a:rPr>
              <a:t>65536</a:t>
            </a:r>
            <a:r>
              <a:rPr lang="zh-CN" altLang="en-US" smtClean="0">
                <a:latin typeface="Arial Unicode MS" pitchFamily="34" charset="-122"/>
              </a:rPr>
              <a:t>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16</a:t>
            </a:r>
            <a:r>
              <a:rPr lang="zh-CN" altLang="en-US" smtClean="0">
                <a:latin typeface="Arial Unicode MS" pitchFamily="34" charset="-122"/>
              </a:rPr>
              <a:t>次方；</a:t>
            </a:r>
            <a:r>
              <a:rPr lang="en-US" altLang="zh-CN" smtClean="0">
                <a:latin typeface="Arial Unicode MS" pitchFamily="34" charset="-122"/>
              </a:rPr>
              <a:t>24</a:t>
            </a:r>
            <a:r>
              <a:rPr lang="zh-CN" altLang="en-US" smtClean="0">
                <a:latin typeface="Arial Unicode MS" pitchFamily="34" charset="-122"/>
              </a:rPr>
              <a:t>位色被称为真彩色，它可以达到人眼分辨的极限，发色数是</a:t>
            </a:r>
            <a:r>
              <a:rPr lang="en-US" altLang="zh-CN" smtClean="0">
                <a:latin typeface="Arial Unicode MS" pitchFamily="34" charset="-122"/>
              </a:rPr>
              <a:t>1677</a:t>
            </a:r>
            <a:r>
              <a:rPr lang="zh-CN" altLang="en-US" smtClean="0">
                <a:latin typeface="Arial Unicode MS" pitchFamily="34" charset="-122"/>
              </a:rPr>
              <a:t>万多色，也就是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24</a:t>
            </a:r>
            <a:r>
              <a:rPr lang="zh-CN" altLang="en-US" smtClean="0">
                <a:latin typeface="Arial Unicode MS" pitchFamily="34" charset="-122"/>
              </a:rPr>
              <a:t>次方。但</a:t>
            </a:r>
            <a:r>
              <a:rPr lang="en-US" altLang="zh-CN" smtClean="0">
                <a:latin typeface="Arial Unicode MS" pitchFamily="34" charset="-122"/>
              </a:rPr>
              <a:t>32</a:t>
            </a:r>
            <a:r>
              <a:rPr lang="zh-CN" altLang="en-US" smtClean="0">
                <a:latin typeface="Arial Unicode MS" pitchFamily="34" charset="-122"/>
              </a:rPr>
              <a:t>位色就并非是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32</a:t>
            </a:r>
            <a:r>
              <a:rPr lang="zh-CN" altLang="en-US" smtClean="0">
                <a:latin typeface="Arial Unicode MS" pitchFamily="34" charset="-122"/>
              </a:rPr>
              <a:t>次方的发色数，它其实也是</a:t>
            </a:r>
            <a:r>
              <a:rPr lang="en-US" altLang="zh-CN" smtClean="0">
                <a:latin typeface="Arial Unicode MS" pitchFamily="34" charset="-122"/>
              </a:rPr>
              <a:t>1677</a:t>
            </a:r>
            <a:r>
              <a:rPr lang="zh-CN" altLang="en-US" smtClean="0">
                <a:latin typeface="Arial Unicode MS" pitchFamily="34" charset="-122"/>
              </a:rPr>
              <a:t>万多色，不过它增加了</a:t>
            </a:r>
            <a:r>
              <a:rPr lang="en-US" altLang="zh-CN" smtClean="0">
                <a:latin typeface="Arial Unicode MS" pitchFamily="34" charset="-122"/>
              </a:rPr>
              <a:t>256</a:t>
            </a:r>
            <a:r>
              <a:rPr lang="zh-CN" altLang="en-US" smtClean="0">
                <a:latin typeface="Arial Unicode MS" pitchFamily="34" charset="-122"/>
              </a:rPr>
              <a:t>阶颜色的灰度，为了方便称呼，就规定它为</a:t>
            </a:r>
            <a:r>
              <a:rPr lang="en-US" altLang="zh-CN" smtClean="0">
                <a:latin typeface="Arial Unicode MS" pitchFamily="34" charset="-122"/>
              </a:rPr>
              <a:t>32</a:t>
            </a:r>
            <a:r>
              <a:rPr lang="zh-CN" altLang="en-US" smtClean="0">
                <a:latin typeface="Arial Unicode MS" pitchFamily="34" charset="-122"/>
              </a:rPr>
              <a:t>位色。少量显卡能达到</a:t>
            </a:r>
            <a:r>
              <a:rPr lang="en-US" altLang="zh-CN" smtClean="0">
                <a:latin typeface="Arial Unicode MS" pitchFamily="34" charset="-122"/>
              </a:rPr>
              <a:t>36</a:t>
            </a:r>
            <a:r>
              <a:rPr lang="zh-CN" altLang="en-US" smtClean="0">
                <a:latin typeface="Arial Unicode MS" pitchFamily="34" charset="-122"/>
              </a:rPr>
              <a:t>位色，它是</a:t>
            </a:r>
            <a:r>
              <a:rPr lang="en-US" altLang="zh-CN" smtClean="0">
                <a:latin typeface="Arial Unicode MS" pitchFamily="34" charset="-122"/>
              </a:rPr>
              <a:t>24</a:t>
            </a:r>
            <a:r>
              <a:rPr lang="zh-CN" altLang="en-US" smtClean="0">
                <a:latin typeface="Arial Unicode MS" pitchFamily="34" charset="-122"/>
              </a:rPr>
              <a:t>位发色数再加</a:t>
            </a:r>
            <a:r>
              <a:rPr lang="en-US" altLang="zh-CN" smtClean="0">
                <a:latin typeface="Arial Unicode MS" pitchFamily="34" charset="-122"/>
              </a:rPr>
              <a:t>512</a:t>
            </a:r>
            <a:r>
              <a:rPr lang="zh-CN" altLang="en-US" smtClean="0">
                <a:latin typeface="Arial Unicode MS" pitchFamily="34" charset="-122"/>
              </a:rPr>
              <a:t>阶颜色灰度。 如果你用两台品牌型号都一样的显示器，分辨调不同的色，就能看出区别，而只是一台机的反复转换就比较难分辨出来。如果你用的是</a:t>
            </a:r>
            <a:r>
              <a:rPr lang="en-US" altLang="zh-CN" smtClean="0">
                <a:latin typeface="Arial Unicode MS" pitchFamily="34" charset="-122"/>
              </a:rPr>
              <a:t>WINDOWS XP</a:t>
            </a:r>
            <a:r>
              <a:rPr lang="zh-CN" altLang="en-US" smtClean="0">
                <a:latin typeface="Arial Unicode MS" pitchFamily="34" charset="-122"/>
              </a:rPr>
              <a:t>，在</a:t>
            </a:r>
            <a:r>
              <a:rPr lang="en-US" altLang="zh-CN" smtClean="0">
                <a:latin typeface="Arial Unicode MS" pitchFamily="34" charset="-122"/>
              </a:rPr>
              <a:t>WINDOWS</a:t>
            </a:r>
            <a:r>
              <a:rPr lang="zh-CN" altLang="en-US" smtClean="0">
                <a:latin typeface="Arial Unicode MS" pitchFamily="34" charset="-122"/>
              </a:rPr>
              <a:t>启动时有个</a:t>
            </a:r>
            <a:r>
              <a:rPr lang="zh-CN" altLang="en-US" smtClean="0">
                <a:latin typeface="Arial" charset="0"/>
              </a:rPr>
              <a:t>“</a:t>
            </a:r>
            <a:r>
              <a:rPr lang="zh-CN" altLang="en-US" smtClean="0">
                <a:latin typeface="Arial Unicode MS" pitchFamily="34" charset="-122"/>
              </a:rPr>
              <a:t>欢迎使用</a:t>
            </a:r>
            <a:r>
              <a:rPr lang="zh-CN" altLang="en-US" smtClean="0">
                <a:latin typeface="Arial" charset="0"/>
              </a:rPr>
              <a:t>”</a:t>
            </a:r>
            <a:r>
              <a:rPr lang="zh-CN" altLang="en-US" smtClean="0">
                <a:latin typeface="Arial Unicode MS" pitchFamily="34" charset="-122"/>
              </a:rPr>
              <a:t>字样的界面，那里的兰色颜色过度就很容易看出区别，</a:t>
            </a:r>
            <a:r>
              <a:rPr lang="en-US" altLang="zh-CN" smtClean="0">
                <a:latin typeface="Arial Unicode MS" pitchFamily="34" charset="-122"/>
              </a:rPr>
              <a:t>16</a:t>
            </a:r>
            <a:r>
              <a:rPr lang="zh-CN" altLang="en-US" smtClean="0">
                <a:latin typeface="Arial Unicode MS" pitchFamily="34" charset="-122"/>
              </a:rPr>
              <a:t>位色的颜色过度很容易看出被分层了，不自然；而用</a:t>
            </a:r>
            <a:r>
              <a:rPr lang="en-US" altLang="zh-CN" smtClean="0">
                <a:latin typeface="Arial Unicode MS" pitchFamily="34" charset="-122"/>
              </a:rPr>
              <a:t>32</a:t>
            </a:r>
            <a:r>
              <a:rPr lang="zh-CN" altLang="en-US" smtClean="0">
                <a:latin typeface="Arial Unicode MS" pitchFamily="34" charset="-122"/>
              </a:rPr>
              <a:t>位色就相当柔和，过度很自然，这个你可以去试试。</a:t>
            </a:r>
            <a:r>
              <a:rPr lang="zh-CN" altLang="en-US" smtClean="0"/>
              <a:t> </a:t>
            </a:r>
            <a:endParaRPr lang="en-US" altLang="zh-CN" smtClean="0"/>
          </a:p>
          <a:p>
            <a:pPr eaLnBrk="1" hangingPunct="1"/>
            <a:endParaRPr lang="en-US" altLang="zh-CN" smtClean="0"/>
          </a:p>
          <a:p>
            <a:pPr eaLnBrk="1" hangingPunct="1"/>
            <a:r>
              <a:rPr lang="en-US" altLang="zh-CN" smtClean="0"/>
              <a:t>1Byte=8bit</a:t>
            </a:r>
            <a:endParaRPr lang="zh-CN" altLang="en-US" smtClean="0"/>
          </a:p>
          <a:p>
            <a:pPr eaLnBrk="1" hangingPunct="1"/>
            <a:endParaRPr lang="zh-CN" altLang="en-US" smtClean="0"/>
          </a:p>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pPr eaLnBrk="1" hangingPunct="1"/>
            <a:r>
              <a:rPr lang="en-US" altLang="zh-CN" sz="1000" dirty="0" smtClean="0"/>
              <a:t>1946</a:t>
            </a:r>
            <a:r>
              <a:rPr lang="zh-CN" altLang="en-US" sz="1000" dirty="0" smtClean="0"/>
              <a:t>年，第一台数字电子计算机</a:t>
            </a:r>
            <a:r>
              <a:rPr lang="en-US" altLang="zh-CN" sz="1000" dirty="0" smtClean="0"/>
              <a:t>ENIAC(Electronic Numerical Integrator And Calculator</a:t>
            </a:r>
            <a:r>
              <a:rPr lang="zh-CN" altLang="en-US" sz="1000" dirty="0" smtClean="0"/>
              <a:t>电子数字积分计算机</a:t>
            </a:r>
            <a:r>
              <a:rPr lang="en-US" altLang="zh-CN" sz="1000" dirty="0" smtClean="0"/>
              <a:t>)</a:t>
            </a:r>
            <a:r>
              <a:rPr lang="zh-CN" altLang="en-US" sz="1000" dirty="0" smtClean="0"/>
              <a:t>在宾夕法尼亚大学诞生。计算弹道特性和火力射程表。</a:t>
            </a:r>
            <a:r>
              <a:rPr lang="en-US" altLang="zh-CN" sz="1000" dirty="0" smtClean="0"/>
              <a:t>18000</a:t>
            </a:r>
            <a:r>
              <a:rPr lang="zh-CN" altLang="en-US" sz="1000" dirty="0" smtClean="0"/>
              <a:t>个电子管，</a:t>
            </a:r>
            <a:r>
              <a:rPr lang="en-US" altLang="zh-CN" sz="1000" dirty="0" smtClean="0"/>
              <a:t>1500</a:t>
            </a:r>
            <a:r>
              <a:rPr lang="zh-CN" altLang="en-US" sz="1000" dirty="0" smtClean="0"/>
              <a:t>多个继电器，运算速度</a:t>
            </a:r>
            <a:r>
              <a:rPr lang="en-US" altLang="zh-CN" sz="1000" dirty="0" smtClean="0"/>
              <a:t>5000</a:t>
            </a:r>
            <a:r>
              <a:rPr lang="zh-CN" altLang="en-US" sz="1000" dirty="0" smtClean="0"/>
              <a:t>次</a:t>
            </a:r>
            <a:r>
              <a:rPr lang="en-US" altLang="zh-CN" sz="1000" dirty="0" smtClean="0"/>
              <a:t>/</a:t>
            </a:r>
            <a:r>
              <a:rPr lang="zh-CN" altLang="en-US" sz="1000" dirty="0" smtClean="0"/>
              <a:t>秒，重量</a:t>
            </a:r>
            <a:r>
              <a:rPr lang="en-US" altLang="zh-CN" sz="1000" dirty="0" smtClean="0"/>
              <a:t>30</a:t>
            </a:r>
            <a:r>
              <a:rPr lang="zh-CN" altLang="en-US" sz="1000" dirty="0" smtClean="0"/>
              <a:t>吨，占地</a:t>
            </a:r>
            <a:r>
              <a:rPr lang="en-US" altLang="zh-CN" sz="1000" dirty="0" smtClean="0"/>
              <a:t>170</a:t>
            </a:r>
            <a:r>
              <a:rPr lang="zh-CN" altLang="en-US" sz="1000" dirty="0" smtClean="0"/>
              <a:t>平方米。可谓“庞然物”</a:t>
            </a:r>
            <a:endParaRPr lang="en-US" altLang="zh-CN" sz="1000" dirty="0" smtClean="0"/>
          </a:p>
          <a:p>
            <a:pPr eaLnBrk="1" hangingPunct="1"/>
            <a:r>
              <a:rPr lang="en-US" altLang="zh-CN" sz="1000" dirty="0" smtClean="0"/>
              <a:t> </a:t>
            </a:r>
            <a:endParaRPr lang="zh-CN" altLang="zh-CN" sz="10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p:spPr>
        <p:txBody>
          <a:bodyPr/>
          <a:lstStyle/>
          <a:p>
            <a:r>
              <a:rPr lang="zh-CN" altLang="en-US" smtClean="0"/>
              <a:t>声波在转为数字的过程中不是只有采样率会影响原始声音的完整性，另一个亦具有举足轻重的参数</a:t>
            </a:r>
            <a:r>
              <a:rPr lang="en-US" altLang="zh-CN" smtClean="0"/>
              <a:t>——</a:t>
            </a:r>
            <a:r>
              <a:rPr lang="zh-CN" altLang="en-US" smtClean="0"/>
              <a:t>量化精度（比特率），也是相当的重要。一般来说，音质分辨率就是大家常说的</a:t>
            </a:r>
            <a:r>
              <a:rPr lang="en-US" altLang="zh-CN" smtClean="0"/>
              <a:t>bit</a:t>
            </a:r>
            <a:r>
              <a:rPr lang="zh-CN" altLang="en-US" smtClean="0"/>
              <a:t>数。目前，绝大多数的声卡都已经可以支持</a:t>
            </a:r>
            <a:r>
              <a:rPr lang="en-US" altLang="zh-CN" smtClean="0"/>
              <a:t>24bit</a:t>
            </a:r>
            <a:r>
              <a:rPr lang="zh-CN" altLang="en-US" smtClean="0"/>
              <a:t>的量化精度。</a:t>
            </a:r>
            <a:endParaRPr lang="en-US" altLang="zh-CN" smtClean="0"/>
          </a:p>
          <a:p>
            <a:endParaRPr lang="en-US" altLang="zh-CN" smtClean="0"/>
          </a:p>
          <a:p>
            <a:r>
              <a:rPr lang="zh-CN" altLang="en-US" b="1" smtClean="0"/>
              <a:t>采样频率</a:t>
            </a:r>
            <a:r>
              <a:rPr lang="zh-CN" altLang="en-US" smtClean="0"/>
              <a:t>，它是针对每秒钟所采样的数量，而</a:t>
            </a:r>
            <a:r>
              <a:rPr lang="zh-CN" altLang="en-US" smtClean="0">
                <a:solidFill>
                  <a:schemeClr val="tx2"/>
                </a:solidFill>
              </a:rPr>
              <a:t>量化精度</a:t>
            </a:r>
            <a:r>
              <a:rPr lang="zh-CN" altLang="en-US" smtClean="0"/>
              <a:t>则是对于声波的“振幅”进行切割，形成类似阶梯的度量单位。所以，如果说采样频率是对声波水平进行的</a:t>
            </a:r>
            <a:r>
              <a:rPr lang="en-US" altLang="zh-CN" smtClean="0"/>
              <a:t>X</a:t>
            </a:r>
            <a:r>
              <a:rPr lang="zh-CN" altLang="en-US" smtClean="0"/>
              <a:t>轴切割，那么量化精度则是对</a:t>
            </a:r>
            <a:r>
              <a:rPr lang="en-US" altLang="zh-CN" smtClean="0"/>
              <a:t>Y</a:t>
            </a:r>
            <a:r>
              <a:rPr lang="zh-CN" altLang="en-US" smtClean="0"/>
              <a:t>轴的切割，切割的数量是以最大振幅切成</a:t>
            </a:r>
            <a:r>
              <a:rPr lang="en-US" altLang="zh-CN" smtClean="0"/>
              <a:t>2</a:t>
            </a:r>
            <a:r>
              <a:rPr lang="zh-CN" altLang="en-US" smtClean="0"/>
              <a:t>的</a:t>
            </a:r>
            <a:r>
              <a:rPr lang="en-US" altLang="zh-CN" smtClean="0"/>
              <a:t>n</a:t>
            </a:r>
            <a:r>
              <a:rPr lang="zh-CN" altLang="en-US" smtClean="0"/>
              <a:t>次方计算，</a:t>
            </a:r>
            <a:r>
              <a:rPr lang="en-US" altLang="zh-CN" smtClean="0"/>
              <a:t>n</a:t>
            </a:r>
            <a:r>
              <a:rPr lang="zh-CN" altLang="en-US" smtClean="0"/>
              <a:t>就是</a:t>
            </a:r>
            <a:r>
              <a:rPr lang="en-US" altLang="zh-CN" smtClean="0"/>
              <a:t>bit</a:t>
            </a:r>
            <a:r>
              <a:rPr lang="zh-CN" altLang="en-US" smtClean="0"/>
              <a:t>数。</a:t>
            </a:r>
            <a:endParaRPr lang="en-US" altLang="zh-CN" smtClean="0"/>
          </a:p>
          <a:p>
            <a:r>
              <a:rPr lang="zh-CN" altLang="en-US" smtClean="0"/>
              <a:t>如果是</a:t>
            </a:r>
            <a:r>
              <a:rPr lang="en-US" altLang="zh-CN" smtClean="0"/>
              <a:t>8bit</a:t>
            </a:r>
            <a:r>
              <a:rPr lang="zh-CN" altLang="en-US" smtClean="0"/>
              <a:t>，那么在振幅方面的采样就有</a:t>
            </a:r>
            <a:r>
              <a:rPr lang="en-US" altLang="zh-CN" smtClean="0"/>
              <a:t>256</a:t>
            </a:r>
            <a:r>
              <a:rPr lang="zh-CN" altLang="en-US" smtClean="0"/>
              <a:t>阶，若是</a:t>
            </a:r>
            <a:r>
              <a:rPr lang="en-US" altLang="zh-CN" smtClean="0"/>
              <a:t>16bit</a:t>
            </a:r>
            <a:r>
              <a:rPr lang="zh-CN" altLang="en-US" smtClean="0"/>
              <a:t>，则振幅的计量单位便会成为</a:t>
            </a:r>
            <a:r>
              <a:rPr lang="en-US" altLang="zh-CN" smtClean="0"/>
              <a:t>65536</a:t>
            </a:r>
            <a:r>
              <a:rPr lang="zh-CN" altLang="en-US" smtClean="0"/>
              <a:t>阶</a:t>
            </a:r>
          </a:p>
          <a:p>
            <a:endParaRPr lang="zh-CN" altLang="en-US" smtClean="0"/>
          </a:p>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p:spPr>
        <p:txBody>
          <a:bodyPr/>
          <a:lstStyle/>
          <a:p>
            <a:r>
              <a:rPr lang="zh-CN" altLang="en-US" smtClean="0"/>
              <a:t>无调，一种频率的音频</a:t>
            </a:r>
            <a:endParaRPr lang="en-US" altLang="zh-CN" smtClean="0"/>
          </a:p>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pPr eaLnBrk="1" hangingPunct="1"/>
            <a:r>
              <a:rPr lang="zh-CN" altLang="en-US" sz="1000" smtClean="0"/>
              <a:t>　　</a:t>
            </a:r>
            <a:r>
              <a:rPr lang="en-US" altLang="zh-CN" smtClean="0"/>
              <a:t>Altair-8800</a:t>
            </a:r>
            <a:r>
              <a:rPr lang="zh-CN" altLang="en-US" smtClean="0"/>
              <a:t>只有</a:t>
            </a:r>
            <a:r>
              <a:rPr lang="en-US" altLang="zh-CN" smtClean="0"/>
              <a:t>256B RAM</a:t>
            </a:r>
            <a:r>
              <a:rPr lang="zh-CN" altLang="en-US" smtClean="0"/>
              <a:t>的内存，</a:t>
            </a:r>
            <a:r>
              <a:rPr lang="en-US" altLang="zh-CN" smtClean="0"/>
              <a:t>4K</a:t>
            </a:r>
            <a:r>
              <a:rPr lang="zh-CN" altLang="en-US" smtClean="0"/>
              <a:t>字节的内存，不仅没有显示器和键盘，而且更加见不到鼠标，这是一台没有监控程序的计算机，用户只能用二进制机器语言为这台计算机编程。先将程序的</a:t>
            </a:r>
            <a:r>
              <a:rPr lang="en-US" altLang="zh-CN" smtClean="0"/>
              <a:t>16</a:t>
            </a:r>
            <a:r>
              <a:rPr lang="zh-CN" altLang="en-US" smtClean="0"/>
              <a:t>进制操作码和操作数转换成二进制，通过拨动面板上的开关来完成，当开关向上推进时因为上拉电阻的作用而输出高电平，而当开关向下推进时因为下拉电阻的作用而输出低电平。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68375" y="736600"/>
            <a:ext cx="2981325" cy="2235200"/>
          </a:xfrm>
          <a:ln/>
        </p:spPr>
      </p:sp>
      <p:sp>
        <p:nvSpPr>
          <p:cNvPr id="134147" name="Rectangle 3"/>
          <p:cNvSpPr>
            <a:spLocks noGrp="1" noChangeArrowheads="1"/>
          </p:cNvSpPr>
          <p:nvPr>
            <p:ph type="body" idx="1"/>
          </p:nvPr>
        </p:nvSpPr>
        <p:spPr>
          <a:xfrm>
            <a:off x="457200" y="3124200"/>
            <a:ext cx="5715000" cy="5959475"/>
          </a:xfrm>
          <a:noFill/>
        </p:spPr>
        <p:txBody>
          <a:bodyPr/>
          <a:lstStyle/>
          <a:p>
            <a:pPr eaLnBrk="1" hangingPunct="1"/>
            <a:r>
              <a:rPr lang="zh-CN" altLang="en-US" sz="1000" smtClean="0"/>
              <a:t>　　中</a:t>
            </a:r>
            <a:r>
              <a:rPr lang="zh-CN" altLang="en-US" smtClean="0"/>
              <a:t>国</a:t>
            </a:r>
            <a:r>
              <a:rPr lang="zh-CN" altLang="en-US" i="1" u="sng" smtClean="0"/>
              <a:t>银河三号</a:t>
            </a:r>
            <a:r>
              <a:rPr lang="zh-CN" altLang="en-US" smtClean="0"/>
              <a:t>巨型计算机每秒运算</a:t>
            </a:r>
            <a:r>
              <a:rPr lang="en-US" altLang="zh-CN" smtClean="0"/>
              <a:t>130</a:t>
            </a:r>
            <a:r>
              <a:rPr lang="zh-CN" altLang="en-US" smtClean="0"/>
              <a:t>亿 </a:t>
            </a:r>
            <a:r>
              <a:rPr lang="en-US" altLang="zh-CN" smtClean="0"/>
              <a:t>, </a:t>
            </a:r>
            <a:r>
              <a:rPr lang="en-US" altLang="zh-CN" smtClean="0">
                <a:latin typeface="Arial" charset="0"/>
              </a:rPr>
              <a:t>“</a:t>
            </a:r>
            <a:r>
              <a:rPr lang="zh-CN" altLang="en-US" smtClean="0"/>
              <a:t>天河一号</a:t>
            </a:r>
            <a:r>
              <a:rPr lang="zh-CN" altLang="en-US" smtClean="0">
                <a:latin typeface="Arial" charset="0"/>
              </a:rPr>
              <a:t>”</a:t>
            </a:r>
            <a:r>
              <a:rPr lang="zh-CN" altLang="en-US" smtClean="0"/>
              <a:t>排名世界第五、亚洲第一</a:t>
            </a:r>
            <a:r>
              <a:rPr lang="en-US" altLang="zh-CN" smtClean="0"/>
              <a:t>,</a:t>
            </a:r>
            <a:r>
              <a:rPr lang="zh-CN" altLang="en-US" smtClean="0"/>
              <a:t>系统峰值性能为每秒</a:t>
            </a:r>
            <a:r>
              <a:rPr lang="en-US" altLang="zh-CN" smtClean="0"/>
              <a:t>1206</a:t>
            </a:r>
            <a:r>
              <a:rPr lang="zh-CN" altLang="en-US" smtClean="0"/>
              <a:t>万亿次双精度浮点运算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pPr eaLnBrk="1" hangingPunct="1"/>
            <a:r>
              <a:rPr lang="zh-CN" altLang="en-US" smtClean="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023938" y="736600"/>
            <a:ext cx="4471987" cy="3354388"/>
          </a:xfrm>
          <a:ln/>
        </p:spPr>
      </p:sp>
      <p:sp>
        <p:nvSpPr>
          <p:cNvPr id="136195" name="Rectangle 3"/>
          <p:cNvSpPr>
            <a:spLocks noGrp="1" noChangeArrowheads="1"/>
          </p:cNvSpPr>
          <p:nvPr>
            <p:ph type="body" idx="1"/>
          </p:nvPr>
        </p:nvSpPr>
        <p:spPr>
          <a:xfrm>
            <a:off x="889000" y="4173538"/>
            <a:ext cx="4891088" cy="4910137"/>
          </a:xfrm>
          <a:noFill/>
        </p:spPr>
        <p:txBody>
          <a:bodyPr/>
          <a:lstStyle/>
          <a:p>
            <a:pPr eaLnBrk="1" hangingPunct="1">
              <a:spcBef>
                <a:spcPct val="20000"/>
              </a:spcBef>
            </a:pPr>
            <a:r>
              <a:rPr lang="zh-CN" altLang="en-US" smtClean="0"/>
              <a:t>　　</a:t>
            </a:r>
            <a:r>
              <a:rPr lang="en-US" altLang="zh-CN" smtClean="0"/>
              <a:t>1996</a:t>
            </a:r>
            <a:r>
              <a:rPr lang="zh-CN" altLang="en-US" smtClean="0"/>
              <a:t>年</a:t>
            </a:r>
            <a:r>
              <a:rPr lang="en-US" altLang="zh-CN" smtClean="0"/>
              <a:t>2</a:t>
            </a:r>
            <a:r>
              <a:rPr lang="zh-CN" altLang="en-US" smtClean="0"/>
              <a:t>月</a:t>
            </a:r>
            <a:r>
              <a:rPr lang="en-US" altLang="zh-CN" smtClean="0"/>
              <a:t>10</a:t>
            </a:r>
            <a:r>
              <a:rPr lang="zh-CN" altLang="en-US" smtClean="0"/>
              <a:t>～</a:t>
            </a:r>
            <a:r>
              <a:rPr lang="en-US" altLang="zh-CN" smtClean="0"/>
              <a:t>17</a:t>
            </a:r>
            <a:r>
              <a:rPr lang="zh-CN" altLang="en-US" smtClean="0"/>
              <a:t>日，以</a:t>
            </a:r>
            <a:r>
              <a:rPr lang="en-US" altLang="zh-CN" smtClean="0"/>
              <a:t>4</a:t>
            </a:r>
            <a:r>
              <a:rPr lang="zh-CN" altLang="en-US" smtClean="0"/>
              <a:t>：</a:t>
            </a:r>
            <a:r>
              <a:rPr lang="en-US" altLang="zh-CN" smtClean="0"/>
              <a:t>2</a:t>
            </a:r>
            <a:r>
              <a:rPr lang="zh-CN" altLang="en-US" smtClean="0"/>
              <a:t>战胜（</a:t>
            </a:r>
            <a:r>
              <a:rPr lang="en-US" altLang="zh-CN" smtClean="0"/>
              <a:t>Deep Blue</a:t>
            </a:r>
            <a:r>
              <a:rPr lang="zh-CN" altLang="en-US" smtClean="0"/>
              <a:t>）</a:t>
            </a:r>
            <a:r>
              <a:rPr lang="zh-CN" altLang="en-US" smtClean="0">
                <a:latin typeface="Arial" charset="0"/>
              </a:rPr>
              <a:t>“</a:t>
            </a:r>
            <a:r>
              <a:rPr lang="zh-CN" altLang="en-US" smtClean="0"/>
              <a:t>深蓝</a:t>
            </a:r>
            <a:r>
              <a:rPr lang="zh-CN" altLang="en-US" smtClean="0">
                <a:latin typeface="Arial" charset="0"/>
              </a:rPr>
              <a:t>”</a:t>
            </a:r>
            <a:r>
              <a:rPr lang="zh-CN" altLang="en-US" smtClean="0"/>
              <a:t>，</a:t>
            </a:r>
            <a:r>
              <a:rPr lang="en-US" altLang="zh-CN" smtClean="0"/>
              <a:t>Garry Kasparov</a:t>
            </a:r>
            <a:r>
              <a:rPr lang="zh-CN" altLang="en-US" smtClean="0"/>
              <a:t>是因为走错一步棋而战胜</a:t>
            </a:r>
            <a:r>
              <a:rPr lang="zh-CN" altLang="en-US" smtClean="0">
                <a:latin typeface="Arial" charset="0"/>
              </a:rPr>
              <a:t>“</a:t>
            </a:r>
            <a:r>
              <a:rPr lang="zh-CN" altLang="en-US" smtClean="0"/>
              <a:t>深蓝</a:t>
            </a:r>
            <a:r>
              <a:rPr lang="zh-CN" altLang="en-US" smtClean="0">
                <a:latin typeface="Arial" charset="0"/>
              </a:rPr>
              <a:t>”</a:t>
            </a:r>
            <a:r>
              <a:rPr lang="zh-CN" altLang="en-US" smtClean="0"/>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r>
              <a:rPr lang="en-US" altLang="zh-CN" dirty="0" smtClean="0"/>
              <a:t>ENIAC</a:t>
            </a:r>
            <a:r>
              <a:rPr lang="zh-CN" altLang="en-US" dirty="0" smtClean="0"/>
              <a:t>编程中的开关状态调节和转插线连接，实质上相当于二进制形式的</a:t>
            </a:r>
            <a:r>
              <a:rPr lang="en-US" altLang="zh-CN" dirty="0" smtClean="0"/>
              <a:t>0</a:t>
            </a:r>
            <a:r>
              <a:rPr lang="zh-CN" altLang="en-US" dirty="0" smtClean="0"/>
              <a:t>、</a:t>
            </a:r>
            <a:r>
              <a:rPr lang="en-US" altLang="zh-CN" dirty="0" smtClean="0"/>
              <a:t>1</a:t>
            </a:r>
            <a:r>
              <a:rPr lang="zh-CN" altLang="en-US" dirty="0" smtClean="0"/>
              <a:t>控制信息，这些控制信息（指令）如同数据一样，可以二进制的形式预先存储于计算机中，计算时由计算机控制依次运行。</a:t>
            </a:r>
            <a:endParaRPr lang="en-US" altLang="zh-CN" dirty="0" smtClean="0"/>
          </a:p>
          <a:p>
            <a:pPr eaLnBrk="1" hangingPunct="1"/>
            <a:endParaRPr lang="en-US" altLang="zh-CN" dirty="0" smtClean="0"/>
          </a:p>
          <a:p>
            <a:pPr eaLnBrk="1" hangingPunct="1"/>
            <a:r>
              <a:rPr lang="en-US" altLang="zh-CN" dirty="0" smtClean="0"/>
              <a:t> </a:t>
            </a:r>
            <a:r>
              <a:rPr lang="zh-CN" altLang="en-US" b="1" dirty="0" smtClean="0"/>
              <a:t>存储程序原理</a:t>
            </a:r>
            <a:r>
              <a:rPr lang="zh-CN" altLang="en-US" dirty="0" smtClean="0"/>
              <a:t>是由美籍匈牙利数学家冯</a:t>
            </a:r>
            <a:r>
              <a:rPr lang="en-US" altLang="zh-CN" dirty="0" smtClean="0">
                <a:latin typeface="Arial" charset="0"/>
              </a:rPr>
              <a:t>·</a:t>
            </a:r>
            <a:r>
              <a:rPr lang="zh-CN" altLang="en-US" dirty="0" smtClean="0"/>
              <a:t>诺依曼于</a:t>
            </a:r>
            <a:r>
              <a:rPr lang="en-US" altLang="zh-CN" dirty="0" smtClean="0"/>
              <a:t>1946</a:t>
            </a:r>
            <a:r>
              <a:rPr lang="zh-CN" altLang="en-US" dirty="0" smtClean="0"/>
              <a:t>年提出的，</a:t>
            </a:r>
            <a:r>
              <a:rPr lang="zh-CN" altLang="en-US" b="1" dirty="0" smtClean="0"/>
              <a:t>把程序本身当作数据来对待</a:t>
            </a:r>
            <a:r>
              <a:rPr lang="zh-CN" altLang="en-US" dirty="0" smtClean="0"/>
              <a:t>，程序和该程序处理的数据用同样的方式储存，这正是治愈</a:t>
            </a:r>
            <a:r>
              <a:rPr lang="zh-CN" altLang="en-US" dirty="0" smtClean="0">
                <a:latin typeface="Arial" charset="0"/>
              </a:rPr>
              <a:t>“</a:t>
            </a:r>
            <a:r>
              <a:rPr lang="zh-CN" altLang="en-US" dirty="0" smtClean="0"/>
              <a:t>神童</a:t>
            </a:r>
            <a:r>
              <a:rPr lang="zh-CN" altLang="en-US" dirty="0" smtClean="0">
                <a:latin typeface="Arial" charset="0"/>
              </a:rPr>
              <a:t>”</a:t>
            </a:r>
            <a:r>
              <a:rPr lang="en-US" altLang="zh-CN" dirty="0" smtClean="0"/>
              <a:t>ENIAC</a:t>
            </a:r>
            <a:r>
              <a:rPr lang="zh-CN" altLang="en-US" dirty="0" smtClean="0"/>
              <a:t>健忘症的良方。冯</a:t>
            </a:r>
            <a:r>
              <a:rPr lang="en-US" altLang="zh-CN" dirty="0" smtClean="0">
                <a:latin typeface="Arial" charset="0"/>
              </a:rPr>
              <a:t>·</a:t>
            </a:r>
            <a:r>
              <a:rPr lang="zh-CN" altLang="en-US" dirty="0" smtClean="0"/>
              <a:t>诺依曼和同事们依据此原理设计出了一个完整的现代计算机雏形，并确定了存储程序计算机的五大组成部分和基本工作方法。冯</a:t>
            </a:r>
            <a:r>
              <a:rPr lang="en-US" altLang="zh-CN" dirty="0" smtClean="0">
                <a:latin typeface="Arial" charset="0"/>
              </a:rPr>
              <a:t>·</a:t>
            </a:r>
            <a:r>
              <a:rPr lang="zh-CN" altLang="en-US" dirty="0" smtClean="0"/>
              <a:t>诺依曼的这一设计思想被誉为计算机发展史上的里程碑，标志着计算机时代的真正开始。</a:t>
            </a:r>
          </a:p>
          <a:p>
            <a:pPr eaLnBrk="1" hangingPunct="1"/>
            <a:r>
              <a:rPr lang="zh-CN" altLang="en-US" dirty="0" smtClean="0"/>
              <a:t>        虽然计算机技术发展很快，但</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至今仍然是计算机内在的基本工作原理。自计算机诞生的那一天起，这一原理就决定了人们使用计算机的主要方式</a:t>
            </a:r>
            <a:r>
              <a:rPr lang="en-US" altLang="zh-CN" dirty="0" smtClean="0">
                <a:latin typeface="Arial" charset="0"/>
              </a:rPr>
              <a:t>——</a:t>
            </a:r>
            <a:r>
              <a:rPr lang="zh-CN" altLang="en-US" b="1" dirty="0" smtClean="0"/>
              <a:t>编写程序和运行程序</a:t>
            </a:r>
            <a:r>
              <a:rPr lang="zh-CN" altLang="en-US" dirty="0" smtClean="0"/>
              <a:t>。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没有变，它仍然是我们理解计算机系统功能与特征的基础。</a:t>
            </a: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zh-CN" altLang="en-US" sz="1000" dirty="0" smtClean="0"/>
              <a:t>第一代：电子管计算机</a:t>
            </a:r>
            <a:r>
              <a:rPr lang="en-US" altLang="zh-CN" sz="1000" dirty="0" smtClean="0"/>
              <a:t>(1946-1957),</a:t>
            </a:r>
            <a:r>
              <a:rPr lang="zh-CN" altLang="en-US" sz="1000" dirty="0" smtClean="0"/>
              <a:t>逻辑元器件，电子管</a:t>
            </a:r>
            <a:endParaRPr lang="en-US" altLang="zh-CN" sz="1000" dirty="0" smtClean="0"/>
          </a:p>
          <a:p>
            <a:pPr eaLnBrk="1" hangingPunct="1"/>
            <a:r>
              <a:rPr lang="zh-CN" altLang="en-US" sz="1000" dirty="0" smtClean="0"/>
              <a:t>第二代：晶体管计算机</a:t>
            </a:r>
            <a:r>
              <a:rPr lang="en-US" altLang="zh-CN" sz="1000" dirty="0" smtClean="0"/>
              <a:t>(1958-1964)</a:t>
            </a:r>
          </a:p>
          <a:p>
            <a:pPr eaLnBrk="1" hangingPunct="1"/>
            <a:r>
              <a:rPr lang="zh-CN" altLang="en-US" sz="1000" dirty="0" smtClean="0"/>
              <a:t>第三代：集成电路计算机</a:t>
            </a:r>
            <a:r>
              <a:rPr lang="en-US" altLang="zh-CN" sz="1000" dirty="0" smtClean="0"/>
              <a:t>(1965-1970)</a:t>
            </a:r>
          </a:p>
          <a:p>
            <a:pPr eaLnBrk="1" hangingPunct="1"/>
            <a:r>
              <a:rPr lang="zh-CN" altLang="en-US" sz="1000" dirty="0" smtClean="0"/>
              <a:t>第四代：大规模和超大规模集成电路计算机</a:t>
            </a:r>
            <a:r>
              <a:rPr lang="en-US" altLang="zh-CN" sz="1000" dirty="0" smtClean="0"/>
              <a:t>(1971-)</a:t>
            </a:r>
          </a:p>
          <a:p>
            <a:pPr eaLnBrk="1" hangingPunct="1"/>
            <a:endParaRPr lang="en-US" altLang="zh-CN" sz="1000" dirty="0" smtClean="0"/>
          </a:p>
          <a:p>
            <a:pPr eaLnBrk="1" hangingPunct="1"/>
            <a:r>
              <a:rPr lang="zh-CN" altLang="en-US" sz="1000" dirty="0" smtClean="0"/>
              <a:t>电子管</a:t>
            </a:r>
            <a:r>
              <a:rPr lang="en-US" altLang="zh-CN" sz="1000" dirty="0" smtClean="0"/>
              <a:t>:</a:t>
            </a:r>
            <a:r>
              <a:rPr lang="zh-CN" altLang="en-US" sz="1000" dirty="0" smtClean="0"/>
              <a:t>是一种在气密性封闭容器（一般为玻璃管）中产生电流传导，利用电场对真空中的电子流的作用以获得信号放大或振荡的电子器件。早期应用于电视机、收音机扩音机等电子产品中，近年来逐渐被晶体管和集成电路所取代，但目前在一些高保真音响器材中，仍然使用电子管作为音频功率放大器件（香港人称使用电子管功率放大器为“煲胆”）。 晶体管</a:t>
            </a:r>
            <a:r>
              <a:rPr lang="en-US" altLang="zh-CN" sz="1000" dirty="0" smtClean="0"/>
              <a:t>:</a:t>
            </a:r>
            <a:r>
              <a:rPr lang="zh-CN" altLang="en-US" sz="1000" dirty="0" smtClean="0"/>
              <a:t>是一种固体半导体器件，可以用于检波、整流、放大、开关、稳压、信号调制和许多其它功能。晶体管作为一种可变开关，基于输入的电压，控制流出的电流，因此晶体管可做为电流的开关，和一般机械开关不同处在于晶体管是利用电讯号来控制，而且开关速度可以非常之快，在实验室中的切换速度可达</a:t>
            </a:r>
            <a:r>
              <a:rPr lang="en-US" altLang="zh-CN" sz="1000" dirty="0" smtClean="0"/>
              <a:t>100GHz</a:t>
            </a:r>
            <a:r>
              <a:rPr lang="zh-CN" altLang="en-US" sz="1000" dirty="0" smtClean="0"/>
              <a:t>以上。</a:t>
            </a:r>
            <a:endParaRPr lang="zh-CN" altLang="zh-CN" sz="10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889000" y="4583113"/>
            <a:ext cx="4891088" cy="4500562"/>
          </a:xfrm>
          <a:noFill/>
        </p:spPr>
        <p:txBody>
          <a:bodyPr/>
          <a:lstStyle/>
          <a:p>
            <a:r>
              <a:rPr lang="en-US" altLang="zh-CN" smtClean="0"/>
              <a:t>1971</a:t>
            </a:r>
            <a:r>
              <a:rPr lang="zh-CN" altLang="en-US" smtClean="0"/>
              <a:t>年</a:t>
            </a:r>
            <a:r>
              <a:rPr lang="en-US" altLang="zh-CN" smtClean="0"/>
              <a:t>1</a:t>
            </a:r>
            <a:r>
              <a:rPr lang="zh-CN" altLang="en-US" smtClean="0"/>
              <a:t>月，</a:t>
            </a:r>
            <a:r>
              <a:rPr lang="en-US" altLang="zh-CN" smtClean="0"/>
              <a:t>Intel</a:t>
            </a:r>
            <a:r>
              <a:rPr lang="zh-CN" altLang="en-US" smtClean="0"/>
              <a:t>公司的霍夫研制成功世界上第一枚</a:t>
            </a:r>
            <a:r>
              <a:rPr lang="en-US" altLang="zh-CN" smtClean="0"/>
              <a:t>4</a:t>
            </a:r>
            <a:r>
              <a:rPr lang="zh-CN" altLang="en-US" smtClean="0"/>
              <a:t>位微处理器芯片</a:t>
            </a:r>
            <a:r>
              <a:rPr lang="en-US" altLang="zh-CN" smtClean="0"/>
              <a:t>Intel 4004</a:t>
            </a:r>
            <a:r>
              <a:rPr lang="zh-CN" altLang="en-US" smtClean="0"/>
              <a:t>，标志着第一代微处理器问世，微处理器和</a:t>
            </a:r>
            <a:r>
              <a:rPr lang="zh-CN" altLang="en-US" smtClean="0">
                <a:hlinkClick r:id="rId3"/>
              </a:rPr>
              <a:t>微机</a:t>
            </a:r>
            <a:r>
              <a:rPr lang="zh-CN" altLang="en-US" smtClean="0"/>
              <a:t>时代从此开始。因发明微处理器，霍夫被英国</a:t>
            </a:r>
            <a:r>
              <a:rPr lang="en-US" altLang="zh-CN" smtClean="0"/>
              <a:t>《</a:t>
            </a:r>
            <a:r>
              <a:rPr lang="zh-CN" altLang="en-US" smtClean="0"/>
              <a:t>经济学家</a:t>
            </a:r>
            <a:r>
              <a:rPr lang="en-US" altLang="zh-CN" smtClean="0"/>
              <a:t>》</a:t>
            </a:r>
            <a:r>
              <a:rPr lang="zh-CN" altLang="en-US" smtClean="0"/>
              <a:t>杂志列为“二战以来最有影响力的</a:t>
            </a:r>
            <a:r>
              <a:rPr lang="en-US" altLang="zh-CN" smtClean="0"/>
              <a:t>7</a:t>
            </a:r>
            <a:r>
              <a:rPr lang="zh-CN" altLang="en-US" smtClean="0"/>
              <a:t>位科学家”之一。</a:t>
            </a:r>
          </a:p>
          <a:p>
            <a:r>
              <a:rPr lang="en-US" altLang="zh-CN" smtClean="0"/>
              <a:t>4004</a:t>
            </a:r>
            <a:r>
              <a:rPr lang="zh-CN" altLang="en-US" smtClean="0"/>
              <a:t>当时只有</a:t>
            </a:r>
            <a:r>
              <a:rPr lang="en-US" altLang="zh-CN" smtClean="0"/>
              <a:t>2300</a:t>
            </a:r>
            <a:r>
              <a:rPr lang="zh-CN" altLang="en-US" smtClean="0"/>
              <a:t>个晶体管，是个四位系统，</a:t>
            </a:r>
            <a:r>
              <a:rPr lang="zh-CN" altLang="en-US" smtClean="0">
                <a:hlinkClick r:id="rId4"/>
              </a:rPr>
              <a:t>时钟频率</a:t>
            </a:r>
            <a:r>
              <a:rPr lang="zh-CN" altLang="en-US" smtClean="0"/>
              <a:t>在</a:t>
            </a:r>
            <a:r>
              <a:rPr lang="en-US" altLang="zh-CN" smtClean="0"/>
              <a:t>108KHz</a:t>
            </a:r>
            <a:r>
              <a:rPr lang="zh-CN" altLang="en-US" smtClean="0"/>
              <a:t>，每秒执行</a:t>
            </a:r>
            <a:r>
              <a:rPr lang="en-US" altLang="zh-CN" smtClean="0"/>
              <a:t>6</a:t>
            </a:r>
            <a:r>
              <a:rPr lang="zh-CN" altLang="en-US" smtClean="0"/>
              <a:t>万条指令</a:t>
            </a:r>
            <a:r>
              <a:rPr lang="en-US" altLang="zh-CN" smtClean="0"/>
              <a:t>(0.06 MIPs)</a:t>
            </a:r>
            <a:r>
              <a:rPr lang="zh-CN" altLang="en-US" smtClean="0"/>
              <a:t>。功能比较弱</a:t>
            </a:r>
            <a:r>
              <a:rPr lang="en-US" altLang="zh-CN" smtClean="0"/>
              <a:t>,</a:t>
            </a:r>
            <a:r>
              <a:rPr lang="zh-CN" altLang="en-US" smtClean="0"/>
              <a:t>且计算速度较慢</a:t>
            </a:r>
            <a:r>
              <a:rPr lang="en-US" altLang="zh-CN" smtClean="0"/>
              <a:t>,</a:t>
            </a:r>
            <a:r>
              <a:rPr lang="zh-CN" altLang="en-US" smtClean="0"/>
              <a:t>只能用在</a:t>
            </a:r>
            <a:r>
              <a:rPr lang="en-US" altLang="zh-CN" smtClean="0"/>
              <a:t>Busicom</a:t>
            </a:r>
            <a:r>
              <a:rPr lang="zh-CN" altLang="en-US" smtClean="0"/>
              <a:t>计算器上。</a:t>
            </a:r>
            <a:endParaRPr lang="en-US" altLang="zh-CN" smtClean="0"/>
          </a:p>
          <a:p>
            <a:endParaRPr lang="en-US" altLang="zh-CN" smtClean="0"/>
          </a:p>
          <a:p>
            <a:r>
              <a:rPr lang="zh-CN" altLang="en-US" smtClean="0"/>
              <a:t>奔腾</a:t>
            </a:r>
            <a:r>
              <a:rPr lang="en-US" altLang="zh-CN" smtClean="0"/>
              <a:t>4</a:t>
            </a:r>
            <a:r>
              <a:rPr lang="zh-CN" altLang="en-US" smtClean="0"/>
              <a:t>（</a:t>
            </a:r>
            <a:r>
              <a:rPr lang="en-US" altLang="zh-CN" smtClean="0"/>
              <a:t>Pentium 4</a:t>
            </a:r>
            <a:r>
              <a:rPr lang="zh-CN" altLang="en-US" smtClean="0"/>
              <a:t>，或简称奔</a:t>
            </a:r>
            <a:r>
              <a:rPr lang="en-US" altLang="zh-CN" smtClean="0"/>
              <a:t>4</a:t>
            </a:r>
            <a:r>
              <a:rPr lang="zh-CN" altLang="en-US" smtClean="0"/>
              <a:t>或</a:t>
            </a:r>
            <a:r>
              <a:rPr lang="en-US" altLang="zh-CN" smtClean="0"/>
              <a:t>P4</a:t>
            </a:r>
            <a:r>
              <a:rPr lang="zh-CN" altLang="en-US" smtClean="0"/>
              <a:t>）是</a:t>
            </a:r>
            <a:r>
              <a:rPr lang="en-US" altLang="zh-CN" smtClean="0"/>
              <a:t>Intel</a:t>
            </a:r>
            <a:r>
              <a:rPr lang="zh-CN" altLang="en-US" smtClean="0"/>
              <a:t>生产的第</a:t>
            </a:r>
            <a:r>
              <a:rPr lang="en-US" altLang="zh-CN" smtClean="0"/>
              <a:t>7</a:t>
            </a:r>
            <a:r>
              <a:rPr lang="zh-CN" altLang="en-US" smtClean="0"/>
              <a:t>代</a:t>
            </a:r>
            <a:r>
              <a:rPr lang="en-US" altLang="zh-CN" smtClean="0">
                <a:hlinkClick r:id="rId5"/>
              </a:rPr>
              <a:t>x86</a:t>
            </a:r>
            <a:r>
              <a:rPr lang="zh-CN" altLang="en-US" smtClean="0">
                <a:hlinkClick r:id="rId6"/>
              </a:rPr>
              <a:t>微处理器</a:t>
            </a:r>
            <a:r>
              <a:rPr lang="zh-CN" altLang="en-US" smtClean="0"/>
              <a:t>，并且是继</a:t>
            </a:r>
            <a:r>
              <a:rPr lang="en-US" altLang="zh-CN" smtClean="0">
                <a:hlinkClick r:id="rId7"/>
              </a:rPr>
              <a:t>1995</a:t>
            </a:r>
            <a:r>
              <a:rPr lang="zh-CN" altLang="en-US" smtClean="0">
                <a:hlinkClick r:id="rId7"/>
              </a:rPr>
              <a:t>年</a:t>
            </a:r>
            <a:r>
              <a:rPr lang="zh-CN" altLang="en-US" smtClean="0"/>
              <a:t>出品的</a:t>
            </a:r>
            <a:r>
              <a:rPr lang="en-US" altLang="zh-CN" smtClean="0"/>
              <a:t>Pentium Pro</a:t>
            </a:r>
            <a:r>
              <a:rPr lang="zh-CN" altLang="en-US" smtClean="0"/>
              <a:t>之后的第一款重新设计过的处理器，这一新的架构称做</a:t>
            </a:r>
            <a:r>
              <a:rPr lang="en-US" altLang="zh-CN" smtClean="0"/>
              <a:t>NetBurst</a:t>
            </a:r>
            <a:r>
              <a:rPr lang="zh-CN" altLang="en-US"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4B72105-9CA6-4C6E-8556-D6E754AE4B3E}" type="slidenum">
              <a:rPr lang="en-US" altLang="zh-CN"/>
              <a:pPr>
                <a:defRPr/>
              </a:pPr>
              <a:t>‹#›</a:t>
            </a:fld>
            <a:endParaRPr lang="en-US" altLang="zh-CN"/>
          </a:p>
        </p:txBody>
      </p:sp>
    </p:spTree>
    <p:extLst>
      <p:ext uri="{BB962C8B-B14F-4D97-AF65-F5344CB8AC3E}">
        <p14:creationId xmlns:p14="http://schemas.microsoft.com/office/powerpoint/2010/main" val="24923291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3F414C-42BA-4170-963B-D466434539DC}" type="slidenum">
              <a:rPr lang="en-US" altLang="zh-CN"/>
              <a:pPr>
                <a:defRPr/>
              </a:pPr>
              <a:t>‹#›</a:t>
            </a:fld>
            <a:endParaRPr lang="en-US" altLang="zh-CN"/>
          </a:p>
        </p:txBody>
      </p:sp>
    </p:spTree>
    <p:extLst>
      <p:ext uri="{BB962C8B-B14F-4D97-AF65-F5344CB8AC3E}">
        <p14:creationId xmlns:p14="http://schemas.microsoft.com/office/powerpoint/2010/main" val="30357342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05D374-B25A-4540-A6B5-5185878001B9}" type="slidenum">
              <a:rPr lang="en-US" altLang="zh-CN"/>
              <a:pPr>
                <a:defRPr/>
              </a:pPr>
              <a:t>‹#›</a:t>
            </a:fld>
            <a:endParaRPr lang="en-US" altLang="zh-CN"/>
          </a:p>
        </p:txBody>
      </p:sp>
    </p:spTree>
    <p:extLst>
      <p:ext uri="{BB962C8B-B14F-4D97-AF65-F5344CB8AC3E}">
        <p14:creationId xmlns:p14="http://schemas.microsoft.com/office/powerpoint/2010/main" val="336482356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44849C-B306-46C8-881E-88F8584F24A0}" type="slidenum">
              <a:rPr lang="en-US" altLang="zh-CN"/>
              <a:pPr>
                <a:defRPr/>
              </a:pPr>
              <a:t>‹#›</a:t>
            </a:fld>
            <a:endParaRPr lang="en-US" altLang="zh-CN"/>
          </a:p>
        </p:txBody>
      </p:sp>
    </p:spTree>
    <p:extLst>
      <p:ext uri="{BB962C8B-B14F-4D97-AF65-F5344CB8AC3E}">
        <p14:creationId xmlns:p14="http://schemas.microsoft.com/office/powerpoint/2010/main" val="5082159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AEB8C8-5DB0-4A4D-8AE0-759AA69081BD}" type="slidenum">
              <a:rPr lang="en-US" altLang="zh-CN"/>
              <a:pPr>
                <a:defRPr/>
              </a:pPr>
              <a:t>‹#›</a:t>
            </a:fld>
            <a:endParaRPr lang="en-US" altLang="zh-CN"/>
          </a:p>
        </p:txBody>
      </p:sp>
    </p:spTree>
    <p:extLst>
      <p:ext uri="{BB962C8B-B14F-4D97-AF65-F5344CB8AC3E}">
        <p14:creationId xmlns:p14="http://schemas.microsoft.com/office/powerpoint/2010/main" val="196475356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7D1BB3-3D36-4CEC-B973-0A3C47EC2F11}" type="slidenum">
              <a:rPr lang="en-US" altLang="zh-CN"/>
              <a:pPr>
                <a:defRPr/>
              </a:pPr>
              <a:t>‹#›</a:t>
            </a:fld>
            <a:endParaRPr lang="en-US" altLang="zh-CN"/>
          </a:p>
        </p:txBody>
      </p:sp>
    </p:spTree>
    <p:extLst>
      <p:ext uri="{BB962C8B-B14F-4D97-AF65-F5344CB8AC3E}">
        <p14:creationId xmlns:p14="http://schemas.microsoft.com/office/powerpoint/2010/main" val="20739579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758970-C901-4E22-BE78-4623447294B5}" type="slidenum">
              <a:rPr lang="en-US" altLang="zh-CN"/>
              <a:pPr>
                <a:defRPr/>
              </a:pPr>
              <a:t>‹#›</a:t>
            </a:fld>
            <a:endParaRPr lang="en-US" altLang="zh-CN"/>
          </a:p>
        </p:txBody>
      </p:sp>
    </p:spTree>
    <p:extLst>
      <p:ext uri="{BB962C8B-B14F-4D97-AF65-F5344CB8AC3E}">
        <p14:creationId xmlns:p14="http://schemas.microsoft.com/office/powerpoint/2010/main" val="37193015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A9FA268-6FE6-4CC7-9085-725B24F56DF7}" type="slidenum">
              <a:rPr lang="en-US" altLang="zh-CN"/>
              <a:pPr>
                <a:defRPr/>
              </a:pPr>
              <a:t>‹#›</a:t>
            </a:fld>
            <a:endParaRPr lang="en-US" altLang="zh-CN"/>
          </a:p>
        </p:txBody>
      </p:sp>
    </p:spTree>
    <p:extLst>
      <p:ext uri="{BB962C8B-B14F-4D97-AF65-F5344CB8AC3E}">
        <p14:creationId xmlns:p14="http://schemas.microsoft.com/office/powerpoint/2010/main" val="31334669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76200" y="6364288"/>
            <a:ext cx="2289175"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7727065-01A9-4F32-AF5F-0CA0CC226B0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46" name="ShockwaveFlash1" r:id="rId2" imgW="1371719" imgH="304891"/>
        </mc:Choice>
        <mc:Fallback>
          <p:control name="ShockwaveFlash1" r:id="rId2" imgW="1371719"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extLst>
      <p:ext uri="{BB962C8B-B14F-4D97-AF65-F5344CB8AC3E}">
        <p14:creationId xmlns:p14="http://schemas.microsoft.com/office/powerpoint/2010/main" val="10064340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4FECC9-EA7B-4F5E-AB35-D77EA9C29AAA}" type="slidenum">
              <a:rPr lang="en-US" altLang="zh-CN"/>
              <a:pPr>
                <a:defRPr/>
              </a:pPr>
              <a:t>‹#›</a:t>
            </a:fld>
            <a:endParaRPr lang="en-US" altLang="zh-CN"/>
          </a:p>
        </p:txBody>
      </p:sp>
    </p:spTree>
    <p:extLst>
      <p:ext uri="{BB962C8B-B14F-4D97-AF65-F5344CB8AC3E}">
        <p14:creationId xmlns:p14="http://schemas.microsoft.com/office/powerpoint/2010/main" val="32173912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3CD14F-A7FF-483B-8DF5-929B388E490D}" type="slidenum">
              <a:rPr lang="en-US" altLang="zh-CN"/>
              <a:pPr>
                <a:defRPr/>
              </a:pPr>
              <a:t>‹#›</a:t>
            </a:fld>
            <a:endParaRPr lang="en-US" altLang="zh-CN"/>
          </a:p>
        </p:txBody>
      </p:sp>
    </p:spTree>
    <p:extLst>
      <p:ext uri="{BB962C8B-B14F-4D97-AF65-F5344CB8AC3E}">
        <p14:creationId xmlns:p14="http://schemas.microsoft.com/office/powerpoint/2010/main" val="179099933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ADF02E-2371-4E41-A401-CD464DF130BE}" type="slidenum">
              <a:rPr lang="en-US" altLang="zh-CN"/>
              <a:pPr>
                <a:defRPr/>
              </a:pPr>
              <a:t>‹#›</a:t>
            </a:fld>
            <a:endParaRPr lang="en-US" altLang="zh-CN"/>
          </a:p>
        </p:txBody>
      </p:sp>
    </p:spTree>
    <p:extLst>
      <p:ext uri="{BB962C8B-B14F-4D97-AF65-F5344CB8AC3E}">
        <p14:creationId xmlns:p14="http://schemas.microsoft.com/office/powerpoint/2010/main" val="198723388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1BA840A6-6AD0-4E73-9A9F-75A597A1C5B6}" type="slidenum">
              <a:rPr lang="en-US" altLang="zh-CN"/>
              <a:pPr>
                <a:defRPr/>
              </a:pPr>
              <a:t>‹#›</a:t>
            </a:fld>
            <a:endParaRPr lang="en-US" altLang="zh-CN"/>
          </a:p>
        </p:txBody>
      </p:sp>
    </p:spTree>
    <p:controls>
      <mc:AlternateContent xmlns:mc="http://schemas.openxmlformats.org/markup-compatibility/2006">
        <mc:Choice xmlns:v="urn:schemas-microsoft-com:vml" Requires="v">
          <p:control spid="1042" name="ShockwaveFlash1" r:id="rId15" imgW="1371719" imgH="304891"/>
        </mc:Choice>
        <mc:Fallback>
          <p:control name="ShockwaveFlash1" r:id="rId15" imgW="1371719" imgH="304891">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6" r:id="rId6"/>
    <p:sldLayoutId id="2147483890" r:id="rId7"/>
    <p:sldLayoutId id="2147483891" r:id="rId8"/>
    <p:sldLayoutId id="2147483892" r:id="rId9"/>
    <p:sldLayoutId id="2147483893" r:id="rId10"/>
    <p:sldLayoutId id="2147483894" r:id="rId11"/>
    <p:sldLayoutId id="2147483895" r:id="rId12"/>
  </p:sldLayoutIdLst>
  <p:transition spd="med"/>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6.wmf"/><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oleObject" Target="../embeddings/oleObject29.bin"/><Relationship Id="rId5" Type="http://schemas.openxmlformats.org/officeDocument/2006/relationships/image" Target="../media/image25.wmf"/><Relationship Id="rId10" Type="http://schemas.openxmlformats.org/officeDocument/2006/relationships/image" Target="../media/image31.png"/><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png"/><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15.png"/><Relationship Id="rId7" Type="http://schemas.openxmlformats.org/officeDocument/2006/relationships/image" Target="../media/image8.png"/><Relationship Id="rId12" Type="http://schemas.openxmlformats.org/officeDocument/2006/relationships/oleObject" Target="../embeddings/oleObject5.bin"/><Relationship Id="rId17" Type="http://schemas.openxmlformats.org/officeDocument/2006/relationships/image" Target="../media/image13.png"/><Relationship Id="rId2" Type="http://schemas.openxmlformats.org/officeDocument/2006/relationships/slideLayout" Target="../slideLayouts/slideLayout6.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oleObject" Target="../embeddings/oleObject4.bin"/><Relationship Id="rId19"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image" Target="../media/image9.png"/><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12.vml"/><Relationship Id="rId6" Type="http://schemas.openxmlformats.org/officeDocument/2006/relationships/image" Target="../media/image31.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5.bin"/><Relationship Id="rId14" Type="http://schemas.openxmlformats.org/officeDocument/2006/relationships/image" Target="../media/image3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png"/><Relationship Id="rId11" Type="http://schemas.openxmlformats.org/officeDocument/2006/relationships/oleObject" Target="../embeddings/oleObject15.bin"/><Relationship Id="rId5" Type="http://schemas.openxmlformats.org/officeDocument/2006/relationships/oleObject" Target="../embeddings/oleObject10.bin"/><Relationship Id="rId10" Type="http://schemas.openxmlformats.org/officeDocument/2006/relationships/oleObject" Target="../embeddings/oleObject14.bin"/><Relationship Id="rId4" Type="http://schemas.openxmlformats.org/officeDocument/2006/relationships/image" Target="../media/image16.png"/><Relationship Id="rId9"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7.png"/><Relationship Id="rId4"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0.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1.emf"/><Relationship Id="rId5" Type="http://schemas.openxmlformats.org/officeDocument/2006/relationships/oleObject" Target="../embeddings/Microsoft_Word_97_-_2003___1.doc"/><Relationship Id="rId4" Type="http://schemas.openxmlformats.org/officeDocument/2006/relationships/oleObject" Target="../embeddings/oleObject40.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5.emf"/></Relationships>
</file>

<file path=ppt/slides/_rels/slide6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46.jpe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12.png"/><Relationship Id="rId4" Type="http://schemas.openxmlformats.org/officeDocument/2006/relationships/oleObject" Target="../embeddings/oleObject18.bin"/></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7.xml"/><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19.wmf"/><Relationship Id="rId10" Type="http://schemas.openxmlformats.org/officeDocument/2006/relationships/image" Target="../media/image21.png"/><Relationship Id="rId4" Type="http://schemas.openxmlformats.org/officeDocument/2006/relationships/oleObject" Target="../embeddings/oleObject20.bin"/><Relationship Id="rId9" Type="http://schemas.openxmlformats.org/officeDocument/2006/relationships/oleObject" Target="../embeddings/oleObject2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82.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notesSlide" Target="../notesSlides/notesSlide43.xml"/><Relationship Id="rId7" Type="http://schemas.openxmlformats.org/officeDocument/2006/relationships/image" Target="../media/image52.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1.jpeg"/><Relationship Id="rId5" Type="http://schemas.openxmlformats.org/officeDocument/2006/relationships/image" Target="../media/image50.png"/><Relationship Id="rId4" Type="http://schemas.openxmlformats.org/officeDocument/2006/relationships/oleObject" Target="../embeddings/oleObject42.bin"/><Relationship Id="rId9" Type="http://schemas.openxmlformats.org/officeDocument/2006/relationships/image" Target="../media/image54.png"/></Relationships>
</file>

<file path=ppt/slides/_rels/slide8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44.xml"/><Relationship Id="rId7" Type="http://schemas.openxmlformats.org/officeDocument/2006/relationships/image" Target="../media/image57.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6.jpeg"/><Relationship Id="rId5" Type="http://schemas.openxmlformats.org/officeDocument/2006/relationships/image" Target="../media/image55.png"/><Relationship Id="rId4" Type="http://schemas.openxmlformats.org/officeDocument/2006/relationships/oleObject" Target="../embeddings/oleObject43.bin"/></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46.xml"/><Relationship Id="rId7" Type="http://schemas.openxmlformats.org/officeDocument/2006/relationships/oleObject" Target="../embeddings/oleObject46.bin"/><Relationship Id="rId12" Type="http://schemas.openxmlformats.org/officeDocument/2006/relationships/image" Target="../media/image61.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45.bin"/><Relationship Id="rId11" Type="http://schemas.openxmlformats.org/officeDocument/2006/relationships/oleObject" Target="../embeddings/oleObject49.bin"/><Relationship Id="rId5" Type="http://schemas.openxmlformats.org/officeDocument/2006/relationships/image" Target="../media/image6.png"/><Relationship Id="rId10" Type="http://schemas.openxmlformats.org/officeDocument/2006/relationships/image" Target="../media/image60.png"/><Relationship Id="rId4" Type="http://schemas.openxmlformats.org/officeDocument/2006/relationships/oleObject" Target="../embeddings/oleObject44.bin"/><Relationship Id="rId9" Type="http://schemas.openxmlformats.org/officeDocument/2006/relationships/oleObject" Target="../embeddings/oleObject48.bin"/></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8.xml"/><Relationship Id="rId7" Type="http://schemas.openxmlformats.org/officeDocument/2006/relationships/oleObject" Target="../embeddings/oleObject24.bin"/><Relationship Id="rId12"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3.png"/><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1.png"/><Relationship Id="rId4" Type="http://schemas.openxmlformats.org/officeDocument/2006/relationships/audio" Target="../media/audio1.wav"/><Relationship Id="rId9"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4099" name="Text Box 9">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4100" name="Text Box 10">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4101" name="Text Box 11">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4102" name="Text Box 13">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4103"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4104"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066493-58B1-4976-A50D-8E0CA6E5F544}" type="slidenum">
              <a:rPr lang="en-US" altLang="zh-CN" smtClean="0"/>
              <a:pPr eaLnBrk="1" hangingPunct="1"/>
              <a:t>1</a:t>
            </a:fld>
            <a:endParaRPr lang="en-US" altLang="zh-CN"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4339"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4340"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14341"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计算机分类与特点</a:t>
            </a:r>
          </a:p>
        </p:txBody>
      </p:sp>
      <p:sp>
        <p:nvSpPr>
          <p:cNvPr id="14342"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4343"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43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97A5DA-0D47-4DAD-81A7-212CCFD0DB71}" type="slidenum">
              <a:rPr lang="en-US" altLang="zh-CN" smtClean="0"/>
              <a:pPr eaLnBrk="1" hangingPunct="1"/>
              <a:t>10</a:t>
            </a:fld>
            <a:endParaRPr lang="en-US" altLang="zh-CN" smtClean="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1000" y="228600"/>
            <a:ext cx="4343400" cy="1009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l" eaLnBrk="1" hangingPunct="1"/>
            <a:r>
              <a:rPr lang="zh-CN" altLang="en-US" sz="4800" b="1" i="1" smtClean="0">
                <a:solidFill>
                  <a:srgbClr val="FF3300"/>
                </a:solidFill>
                <a:latin typeface="隶书" pitchFamily="49" charset="-122"/>
                <a:ea typeface="隶书" pitchFamily="49" charset="-122"/>
              </a:rPr>
              <a:t>计算机的分类</a:t>
            </a:r>
            <a:endParaRPr lang="zh-CN" altLang="en-US" b="1" smtClean="0">
              <a:solidFill>
                <a:schemeClr val="tx1"/>
              </a:solidFill>
              <a:latin typeface="宋体" pitchFamily="2" charset="-122"/>
            </a:endParaRPr>
          </a:p>
        </p:txBody>
      </p:sp>
      <p:sp>
        <p:nvSpPr>
          <p:cNvPr id="15363" name="Line 3"/>
          <p:cNvSpPr>
            <a:spLocks noChangeShapeType="1"/>
          </p:cNvSpPr>
          <p:nvPr/>
        </p:nvSpPr>
        <p:spPr bwMode="auto">
          <a:xfrm>
            <a:off x="406400" y="965200"/>
            <a:ext cx="4495800" cy="228600"/>
          </a:xfrm>
          <a:prstGeom prst="line">
            <a:avLst/>
          </a:prstGeom>
          <a:noFill/>
          <a:ln w="9525">
            <a:solidFill>
              <a:srgbClr val="000000"/>
            </a:solidFill>
            <a:round/>
            <a:headEnd/>
            <a:tailEnd/>
          </a:ln>
          <a:effectLst/>
          <a:scene3d>
            <a:camera prst="legacyPerspectiveTopLeft">
              <a:rot lat="0" lon="20519969"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5364" name="Group 4"/>
          <p:cNvGrpSpPr>
            <a:grpSpLocks/>
          </p:cNvGrpSpPr>
          <p:nvPr/>
        </p:nvGrpSpPr>
        <p:grpSpPr bwMode="auto">
          <a:xfrm>
            <a:off x="3581400" y="1371600"/>
            <a:ext cx="4038600" cy="1433513"/>
            <a:chOff x="2784" y="816"/>
            <a:chExt cx="2544" cy="903"/>
          </a:xfrm>
        </p:grpSpPr>
        <p:grpSp>
          <p:nvGrpSpPr>
            <p:cNvPr id="15401" name="Group 5"/>
            <p:cNvGrpSpPr>
              <a:grpSpLocks/>
            </p:cNvGrpSpPr>
            <p:nvPr/>
          </p:nvGrpSpPr>
          <p:grpSpPr bwMode="auto">
            <a:xfrm>
              <a:off x="2784" y="816"/>
              <a:ext cx="2544" cy="327"/>
              <a:chOff x="2784" y="825"/>
              <a:chExt cx="2544" cy="327"/>
            </a:xfrm>
          </p:grpSpPr>
          <p:sp>
            <p:nvSpPr>
              <p:cNvPr id="15408" name="AutoShape 6"/>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9" name="Rectangle 7"/>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数字计算机</a:t>
                </a:r>
                <a:endParaRPr kumimoji="1" lang="zh-CN" altLang="en-US" sz="2000" b="1">
                  <a:latin typeface="楷体_GB2312" pitchFamily="49" charset="-122"/>
                  <a:ea typeface="楷体_GB2312" pitchFamily="49" charset="-122"/>
                </a:endParaRPr>
              </a:p>
            </p:txBody>
          </p:sp>
        </p:grpSp>
        <p:grpSp>
          <p:nvGrpSpPr>
            <p:cNvPr id="15402" name="Group 8"/>
            <p:cNvGrpSpPr>
              <a:grpSpLocks/>
            </p:cNvGrpSpPr>
            <p:nvPr/>
          </p:nvGrpSpPr>
          <p:grpSpPr bwMode="auto">
            <a:xfrm>
              <a:off x="2784" y="1104"/>
              <a:ext cx="2544" cy="327"/>
              <a:chOff x="2784" y="825"/>
              <a:chExt cx="2544" cy="327"/>
            </a:xfrm>
          </p:grpSpPr>
          <p:sp>
            <p:nvSpPr>
              <p:cNvPr id="15406" name="AutoShape 9"/>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7" name="Rectangle 10"/>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模拟计算机</a:t>
                </a:r>
                <a:endParaRPr kumimoji="1" lang="zh-CN" altLang="en-US" sz="2000" b="1">
                  <a:latin typeface="楷体_GB2312" pitchFamily="49" charset="-122"/>
                  <a:ea typeface="楷体_GB2312" pitchFamily="49" charset="-122"/>
                </a:endParaRPr>
              </a:p>
            </p:txBody>
          </p:sp>
        </p:grpSp>
        <p:grpSp>
          <p:nvGrpSpPr>
            <p:cNvPr id="15403" name="Group 11"/>
            <p:cNvGrpSpPr>
              <a:grpSpLocks/>
            </p:cNvGrpSpPr>
            <p:nvPr/>
          </p:nvGrpSpPr>
          <p:grpSpPr bwMode="auto">
            <a:xfrm>
              <a:off x="2784" y="1392"/>
              <a:ext cx="2544" cy="327"/>
              <a:chOff x="2784" y="1392"/>
              <a:chExt cx="2544" cy="327"/>
            </a:xfrm>
          </p:grpSpPr>
          <p:sp>
            <p:nvSpPr>
              <p:cNvPr id="15404" name="AutoShape 12"/>
              <p:cNvSpPr>
                <a:spLocks noChangeArrowheads="1"/>
              </p:cNvSpPr>
              <p:nvPr/>
            </p:nvSpPr>
            <p:spPr bwMode="auto">
              <a:xfrm>
                <a:off x="2784" y="1431"/>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5" name="Rectangle 13"/>
              <p:cNvSpPr>
                <a:spLocks noChangeArrowheads="1"/>
              </p:cNvSpPr>
              <p:nvPr/>
            </p:nvSpPr>
            <p:spPr bwMode="auto">
              <a:xfrm>
                <a:off x="3216" y="1392"/>
                <a:ext cx="179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数模混合计算机</a:t>
                </a:r>
                <a:endParaRPr kumimoji="1" lang="zh-CN" altLang="en-US" sz="2000">
                  <a:latin typeface="楷体_GB2312" pitchFamily="49" charset="-122"/>
                  <a:ea typeface="楷体_GB2312" pitchFamily="49" charset="-122"/>
                </a:endParaRPr>
              </a:p>
            </p:txBody>
          </p:sp>
        </p:grpSp>
      </p:grpSp>
      <p:grpSp>
        <p:nvGrpSpPr>
          <p:cNvPr id="15365" name="Group 14"/>
          <p:cNvGrpSpPr>
            <a:grpSpLocks/>
          </p:cNvGrpSpPr>
          <p:nvPr/>
        </p:nvGrpSpPr>
        <p:grpSpPr bwMode="auto">
          <a:xfrm>
            <a:off x="533400" y="1524000"/>
            <a:ext cx="2590800" cy="762000"/>
            <a:chOff x="288" y="960"/>
            <a:chExt cx="1632" cy="480"/>
          </a:xfrm>
        </p:grpSpPr>
        <p:sp>
          <p:nvSpPr>
            <p:cNvPr id="15399" name="AutoShape 15"/>
            <p:cNvSpPr>
              <a:spLocks noChangeArrowheads="1"/>
            </p:cNvSpPr>
            <p:nvPr/>
          </p:nvSpPr>
          <p:spPr bwMode="auto">
            <a:xfrm>
              <a:off x="288" y="960"/>
              <a:ext cx="1632" cy="480"/>
            </a:xfrm>
            <a:prstGeom prst="wedgeRoundRectCallout">
              <a:avLst>
                <a:gd name="adj1" fmla="val 67523"/>
                <a:gd name="adj2" fmla="val 51875"/>
                <a:gd name="adj3" fmla="val 16667"/>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400" name="Rectangle 16"/>
            <p:cNvSpPr>
              <a:spLocks noChangeArrowheads="1"/>
            </p:cNvSpPr>
            <p:nvPr/>
          </p:nvSpPr>
          <p:spPr bwMode="auto">
            <a:xfrm>
              <a:off x="372" y="1018"/>
              <a:ext cx="1401"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按处理对象</a:t>
              </a:r>
              <a:endParaRPr kumimoji="1" lang="zh-CN" altLang="en-US" sz="2400" b="1" i="1">
                <a:solidFill>
                  <a:srgbClr val="FF3300"/>
                </a:solidFill>
                <a:latin typeface="宋体" pitchFamily="2" charset="-122"/>
              </a:endParaRPr>
            </a:p>
          </p:txBody>
        </p:sp>
      </p:grpSp>
      <p:grpSp>
        <p:nvGrpSpPr>
          <p:cNvPr id="15366" name="Group 17"/>
          <p:cNvGrpSpPr>
            <a:grpSpLocks/>
          </p:cNvGrpSpPr>
          <p:nvPr/>
        </p:nvGrpSpPr>
        <p:grpSpPr bwMode="auto">
          <a:xfrm>
            <a:off x="533400" y="2905125"/>
            <a:ext cx="2590800" cy="685800"/>
            <a:chOff x="384" y="1830"/>
            <a:chExt cx="1632" cy="432"/>
          </a:xfrm>
        </p:grpSpPr>
        <p:sp>
          <p:nvSpPr>
            <p:cNvPr id="15397" name="AutoShape 18"/>
            <p:cNvSpPr>
              <a:spLocks noChangeArrowheads="1"/>
            </p:cNvSpPr>
            <p:nvPr/>
          </p:nvSpPr>
          <p:spPr bwMode="auto">
            <a:xfrm>
              <a:off x="384" y="1830"/>
              <a:ext cx="1632" cy="432"/>
            </a:xfrm>
            <a:prstGeom prst="wedgeRoundRectCallout">
              <a:avLst>
                <a:gd name="adj1" fmla="val 61579"/>
                <a:gd name="adj2" fmla="val 44444"/>
                <a:gd name="adj3" fmla="val 16667"/>
              </a:avLst>
            </a:prstGeom>
            <a:solidFill>
              <a:srgbClr val="00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8" name="Rectangle 19"/>
            <p:cNvSpPr>
              <a:spLocks noChangeArrowheads="1"/>
            </p:cNvSpPr>
            <p:nvPr/>
          </p:nvSpPr>
          <p:spPr bwMode="auto">
            <a:xfrm>
              <a:off x="468" y="1924"/>
              <a:ext cx="1401" cy="33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lnSpc>
                  <a:spcPct val="90000"/>
                </a:lnSpc>
                <a:spcBef>
                  <a:spcPct val="30000"/>
                </a:spcBef>
                <a:spcAft>
                  <a:spcPct val="30000"/>
                </a:spcAft>
                <a:buFont typeface="Monotype Sorts" pitchFamily="2" charset="2"/>
                <a:buNone/>
              </a:pPr>
              <a:r>
                <a:rPr kumimoji="1" lang="zh-CN" altLang="en-US" sz="3200" b="1" i="1">
                  <a:solidFill>
                    <a:srgbClr val="FF3300"/>
                  </a:solidFill>
                  <a:latin typeface="宋体" pitchFamily="2" charset="-122"/>
                </a:rPr>
                <a:t>按使用范围</a:t>
              </a:r>
              <a:endParaRPr kumimoji="1" lang="zh-CN" altLang="en-US" sz="2400" b="1" i="1">
                <a:solidFill>
                  <a:srgbClr val="FF3300"/>
                </a:solidFill>
                <a:latin typeface="宋体" pitchFamily="2" charset="-122"/>
              </a:endParaRPr>
            </a:p>
          </p:txBody>
        </p:sp>
      </p:grpSp>
      <p:grpSp>
        <p:nvGrpSpPr>
          <p:cNvPr id="15367" name="Group 20"/>
          <p:cNvGrpSpPr>
            <a:grpSpLocks/>
          </p:cNvGrpSpPr>
          <p:nvPr/>
        </p:nvGrpSpPr>
        <p:grpSpPr bwMode="auto">
          <a:xfrm>
            <a:off x="3505200" y="2895600"/>
            <a:ext cx="4038600" cy="1038225"/>
            <a:chOff x="2208" y="1929"/>
            <a:chExt cx="2544" cy="654"/>
          </a:xfrm>
        </p:grpSpPr>
        <p:grpSp>
          <p:nvGrpSpPr>
            <p:cNvPr id="15391" name="Group 21"/>
            <p:cNvGrpSpPr>
              <a:grpSpLocks/>
            </p:cNvGrpSpPr>
            <p:nvPr/>
          </p:nvGrpSpPr>
          <p:grpSpPr bwMode="auto">
            <a:xfrm>
              <a:off x="2208" y="1929"/>
              <a:ext cx="2544" cy="327"/>
              <a:chOff x="2208" y="1968"/>
              <a:chExt cx="2544" cy="327"/>
            </a:xfrm>
          </p:grpSpPr>
          <p:sp>
            <p:nvSpPr>
              <p:cNvPr id="15395" name="AutoShape 22"/>
              <p:cNvSpPr>
                <a:spLocks noChangeArrowheads="1"/>
              </p:cNvSpPr>
              <p:nvPr/>
            </p:nvSpPr>
            <p:spPr bwMode="auto">
              <a:xfrm>
                <a:off x="2208" y="2007"/>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6" name="Rectangle 23"/>
              <p:cNvSpPr>
                <a:spLocks noChangeArrowheads="1"/>
              </p:cNvSpPr>
              <p:nvPr/>
            </p:nvSpPr>
            <p:spPr bwMode="auto">
              <a:xfrm>
                <a:off x="2720" y="196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通用计算机</a:t>
                </a:r>
                <a:endParaRPr kumimoji="1" lang="zh-CN" altLang="en-US" sz="2000" b="1">
                  <a:latin typeface="楷体_GB2312" pitchFamily="49" charset="-122"/>
                  <a:ea typeface="楷体_GB2312" pitchFamily="49" charset="-122"/>
                </a:endParaRPr>
              </a:p>
            </p:txBody>
          </p:sp>
        </p:grpSp>
        <p:grpSp>
          <p:nvGrpSpPr>
            <p:cNvPr id="15392" name="Group 24"/>
            <p:cNvGrpSpPr>
              <a:grpSpLocks/>
            </p:cNvGrpSpPr>
            <p:nvPr/>
          </p:nvGrpSpPr>
          <p:grpSpPr bwMode="auto">
            <a:xfrm>
              <a:off x="2208" y="2256"/>
              <a:ext cx="2544" cy="327"/>
              <a:chOff x="2208" y="2256"/>
              <a:chExt cx="2544" cy="327"/>
            </a:xfrm>
          </p:grpSpPr>
          <p:sp>
            <p:nvSpPr>
              <p:cNvPr id="15393" name="AutoShape 25"/>
              <p:cNvSpPr>
                <a:spLocks noChangeArrowheads="1"/>
              </p:cNvSpPr>
              <p:nvPr/>
            </p:nvSpPr>
            <p:spPr bwMode="auto">
              <a:xfrm>
                <a:off x="2208" y="2256"/>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4" name="Rectangle 26"/>
              <p:cNvSpPr>
                <a:spLocks noChangeArrowheads="1"/>
              </p:cNvSpPr>
              <p:nvPr/>
            </p:nvSpPr>
            <p:spPr bwMode="auto">
              <a:xfrm>
                <a:off x="2736" y="2256"/>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专用计算机</a:t>
                </a:r>
                <a:endParaRPr kumimoji="1" lang="zh-CN" altLang="en-US" sz="2000" b="1">
                  <a:latin typeface="楷体_GB2312" pitchFamily="49" charset="-122"/>
                  <a:ea typeface="楷体_GB2312" pitchFamily="49" charset="-122"/>
                </a:endParaRPr>
              </a:p>
            </p:txBody>
          </p:sp>
        </p:grpSp>
      </p:grpSp>
      <p:grpSp>
        <p:nvGrpSpPr>
          <p:cNvPr id="15368" name="Group 27"/>
          <p:cNvGrpSpPr>
            <a:grpSpLocks/>
          </p:cNvGrpSpPr>
          <p:nvPr/>
        </p:nvGrpSpPr>
        <p:grpSpPr bwMode="auto">
          <a:xfrm>
            <a:off x="762000" y="4343400"/>
            <a:ext cx="1981200" cy="762000"/>
            <a:chOff x="336" y="2736"/>
            <a:chExt cx="1248" cy="480"/>
          </a:xfrm>
        </p:grpSpPr>
        <p:sp>
          <p:nvSpPr>
            <p:cNvPr id="15389" name="AutoShape 28"/>
            <p:cNvSpPr>
              <a:spLocks noChangeArrowheads="1"/>
            </p:cNvSpPr>
            <p:nvPr/>
          </p:nvSpPr>
          <p:spPr bwMode="auto">
            <a:xfrm>
              <a:off x="336" y="2736"/>
              <a:ext cx="1248" cy="480"/>
            </a:xfrm>
            <a:prstGeom prst="wedgeRoundRectCallout">
              <a:avLst>
                <a:gd name="adj1" fmla="val 73796"/>
                <a:gd name="adj2" fmla="val 58542"/>
                <a:gd name="adj3" fmla="val 16667"/>
              </a:avLst>
            </a:prstGeom>
            <a:solidFill>
              <a:srgbClr val="FFCC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0" name="Rectangle 29"/>
            <p:cNvSpPr>
              <a:spLocks noChangeArrowheads="1"/>
            </p:cNvSpPr>
            <p:nvPr/>
          </p:nvSpPr>
          <p:spPr bwMode="auto">
            <a:xfrm>
              <a:off x="481" y="2784"/>
              <a:ext cx="887"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按规模</a:t>
              </a:r>
              <a:endParaRPr kumimoji="1" lang="zh-CN" altLang="en-US" sz="2400" b="1" i="1">
                <a:solidFill>
                  <a:srgbClr val="FF3300"/>
                </a:solidFill>
                <a:latin typeface="宋体" pitchFamily="2" charset="-122"/>
              </a:endParaRPr>
            </a:p>
          </p:txBody>
        </p:sp>
      </p:grpSp>
      <p:grpSp>
        <p:nvGrpSpPr>
          <p:cNvPr id="15369" name="Group 30"/>
          <p:cNvGrpSpPr>
            <a:grpSpLocks/>
          </p:cNvGrpSpPr>
          <p:nvPr/>
        </p:nvGrpSpPr>
        <p:grpSpPr bwMode="auto">
          <a:xfrm>
            <a:off x="3200400" y="3962400"/>
            <a:ext cx="4114800" cy="2743200"/>
            <a:chOff x="2016" y="2496"/>
            <a:chExt cx="2592" cy="1728"/>
          </a:xfrm>
        </p:grpSpPr>
        <p:sp>
          <p:nvSpPr>
            <p:cNvPr id="15372" name="AutoShape 31"/>
            <p:cNvSpPr>
              <a:spLocks noChangeArrowheads="1"/>
            </p:cNvSpPr>
            <p:nvPr/>
          </p:nvSpPr>
          <p:spPr bwMode="auto">
            <a:xfrm>
              <a:off x="2016" y="3936"/>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latin typeface="Times New Roman" pitchFamily="18" charset="0"/>
                </a:rPr>
                <a:t>… …</a:t>
              </a:r>
            </a:p>
          </p:txBody>
        </p:sp>
        <p:grpSp>
          <p:nvGrpSpPr>
            <p:cNvPr id="15373" name="Group 32"/>
            <p:cNvGrpSpPr>
              <a:grpSpLocks/>
            </p:cNvGrpSpPr>
            <p:nvPr/>
          </p:nvGrpSpPr>
          <p:grpSpPr bwMode="auto">
            <a:xfrm>
              <a:off x="2016" y="2496"/>
              <a:ext cx="2592" cy="1479"/>
              <a:chOff x="1776" y="2784"/>
              <a:chExt cx="2592" cy="1479"/>
            </a:xfrm>
          </p:grpSpPr>
          <p:grpSp>
            <p:nvGrpSpPr>
              <p:cNvPr id="15374" name="Group 33"/>
              <p:cNvGrpSpPr>
                <a:grpSpLocks/>
              </p:cNvGrpSpPr>
              <p:nvPr/>
            </p:nvGrpSpPr>
            <p:grpSpPr bwMode="auto">
              <a:xfrm>
                <a:off x="1824" y="2784"/>
                <a:ext cx="2544" cy="327"/>
                <a:chOff x="1824" y="2784"/>
                <a:chExt cx="2544" cy="327"/>
              </a:xfrm>
            </p:grpSpPr>
            <p:sp>
              <p:nvSpPr>
                <p:cNvPr id="15387" name="AutoShape 34"/>
                <p:cNvSpPr>
                  <a:spLocks noChangeArrowheads="1"/>
                </p:cNvSpPr>
                <p:nvPr/>
              </p:nvSpPr>
              <p:spPr bwMode="auto">
                <a:xfrm>
                  <a:off x="1824" y="2823"/>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8" name="Rectangle 35"/>
                <p:cNvSpPr>
                  <a:spLocks noChangeArrowheads="1"/>
                </p:cNvSpPr>
                <p:nvPr/>
              </p:nvSpPr>
              <p:spPr bwMode="auto">
                <a:xfrm>
                  <a:off x="2336" y="2784"/>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巨型计算机</a:t>
                  </a:r>
                  <a:endParaRPr kumimoji="1" lang="zh-CN" altLang="en-US" sz="2000" b="1">
                    <a:latin typeface="楷体_GB2312" pitchFamily="49" charset="-122"/>
                    <a:ea typeface="楷体_GB2312" pitchFamily="49" charset="-122"/>
                  </a:endParaRPr>
                </a:p>
              </p:txBody>
            </p:sp>
          </p:grpSp>
          <p:grpSp>
            <p:nvGrpSpPr>
              <p:cNvPr id="15375" name="Group 36"/>
              <p:cNvGrpSpPr>
                <a:grpSpLocks/>
              </p:cNvGrpSpPr>
              <p:nvPr/>
            </p:nvGrpSpPr>
            <p:grpSpPr bwMode="auto">
              <a:xfrm>
                <a:off x="1824" y="3082"/>
                <a:ext cx="2544" cy="327"/>
                <a:chOff x="1824" y="3082"/>
                <a:chExt cx="2544" cy="327"/>
              </a:xfrm>
            </p:grpSpPr>
            <p:sp>
              <p:nvSpPr>
                <p:cNvPr id="15385" name="AutoShape 37"/>
                <p:cNvSpPr>
                  <a:spLocks noChangeArrowheads="1"/>
                </p:cNvSpPr>
                <p:nvPr/>
              </p:nvSpPr>
              <p:spPr bwMode="auto">
                <a:xfrm>
                  <a:off x="1824" y="3111"/>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6" name="Rectangle 38"/>
                <p:cNvSpPr>
                  <a:spLocks noChangeArrowheads="1"/>
                </p:cNvSpPr>
                <p:nvPr/>
              </p:nvSpPr>
              <p:spPr bwMode="auto">
                <a:xfrm>
                  <a:off x="2316" y="3082"/>
                  <a:ext cx="157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2800" b="1">
                      <a:latin typeface="楷体_GB2312" pitchFamily="49" charset="-122"/>
                      <a:ea typeface="楷体_GB2312" pitchFamily="49" charset="-122"/>
                    </a:rPr>
                    <a:t>大</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中型计算机</a:t>
                  </a:r>
                  <a:endParaRPr kumimoji="1" lang="zh-CN" altLang="en-US" sz="2000" b="1">
                    <a:latin typeface="宋体" pitchFamily="2" charset="-122"/>
                  </a:endParaRPr>
                </a:p>
              </p:txBody>
            </p:sp>
          </p:grpSp>
          <p:grpSp>
            <p:nvGrpSpPr>
              <p:cNvPr id="15376" name="Group 39"/>
              <p:cNvGrpSpPr>
                <a:grpSpLocks/>
              </p:cNvGrpSpPr>
              <p:nvPr/>
            </p:nvGrpSpPr>
            <p:grpSpPr bwMode="auto">
              <a:xfrm>
                <a:off x="1824" y="3360"/>
                <a:ext cx="2544" cy="327"/>
                <a:chOff x="1824" y="3360"/>
                <a:chExt cx="2544" cy="327"/>
              </a:xfrm>
            </p:grpSpPr>
            <p:sp>
              <p:nvSpPr>
                <p:cNvPr id="15383" name="AutoShape 40"/>
                <p:cNvSpPr>
                  <a:spLocks noChangeArrowheads="1"/>
                </p:cNvSpPr>
                <p:nvPr/>
              </p:nvSpPr>
              <p:spPr bwMode="auto">
                <a:xfrm>
                  <a:off x="1824" y="3399"/>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4" name="Rectangle 41"/>
                <p:cNvSpPr>
                  <a:spLocks noChangeArrowheads="1"/>
                </p:cNvSpPr>
                <p:nvPr/>
              </p:nvSpPr>
              <p:spPr bwMode="auto">
                <a:xfrm>
                  <a:off x="2336" y="3360"/>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小型计算机</a:t>
                  </a:r>
                  <a:endParaRPr kumimoji="1" lang="zh-CN" altLang="en-US" sz="2000" b="1">
                    <a:latin typeface="楷体_GB2312" pitchFamily="49" charset="-122"/>
                    <a:ea typeface="楷体_GB2312" pitchFamily="49" charset="-122"/>
                  </a:endParaRPr>
                </a:p>
              </p:txBody>
            </p:sp>
          </p:grpSp>
          <p:grpSp>
            <p:nvGrpSpPr>
              <p:cNvPr id="15377" name="Group 42"/>
              <p:cNvGrpSpPr>
                <a:grpSpLocks/>
              </p:cNvGrpSpPr>
              <p:nvPr/>
            </p:nvGrpSpPr>
            <p:grpSpPr bwMode="auto">
              <a:xfrm>
                <a:off x="1776" y="3648"/>
                <a:ext cx="2544" cy="327"/>
                <a:chOff x="1776" y="3648"/>
                <a:chExt cx="2544" cy="327"/>
              </a:xfrm>
            </p:grpSpPr>
            <p:sp>
              <p:nvSpPr>
                <p:cNvPr id="15381" name="AutoShape 43"/>
                <p:cNvSpPr>
                  <a:spLocks noChangeArrowheads="1"/>
                </p:cNvSpPr>
                <p:nvPr/>
              </p:nvSpPr>
              <p:spPr bwMode="auto">
                <a:xfrm>
                  <a:off x="1776" y="3687"/>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2" name="Rectangle 44"/>
                <p:cNvSpPr>
                  <a:spLocks noChangeArrowheads="1"/>
                </p:cNvSpPr>
                <p:nvPr/>
              </p:nvSpPr>
              <p:spPr bwMode="auto">
                <a:xfrm>
                  <a:off x="2288" y="364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微型计算机</a:t>
                  </a:r>
                  <a:endParaRPr kumimoji="1" lang="zh-CN" altLang="en-US" sz="2000" b="1">
                    <a:latin typeface="楷体_GB2312" pitchFamily="49" charset="-122"/>
                    <a:ea typeface="楷体_GB2312" pitchFamily="49" charset="-122"/>
                  </a:endParaRPr>
                </a:p>
              </p:txBody>
            </p:sp>
          </p:grpSp>
          <p:grpSp>
            <p:nvGrpSpPr>
              <p:cNvPr id="15378" name="Group 45"/>
              <p:cNvGrpSpPr>
                <a:grpSpLocks/>
              </p:cNvGrpSpPr>
              <p:nvPr/>
            </p:nvGrpSpPr>
            <p:grpSpPr bwMode="auto">
              <a:xfrm>
                <a:off x="1824" y="3936"/>
                <a:ext cx="2544" cy="327"/>
                <a:chOff x="1824" y="3936"/>
                <a:chExt cx="2544" cy="327"/>
              </a:xfrm>
            </p:grpSpPr>
            <p:sp>
              <p:nvSpPr>
                <p:cNvPr id="15379" name="AutoShape 46"/>
                <p:cNvSpPr>
                  <a:spLocks noChangeArrowheads="1"/>
                </p:cNvSpPr>
                <p:nvPr/>
              </p:nvSpPr>
              <p:spPr bwMode="auto">
                <a:xfrm>
                  <a:off x="1824" y="3975"/>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0" name="Rectangle 47"/>
                <p:cNvSpPr>
                  <a:spLocks noChangeArrowheads="1"/>
                </p:cNvSpPr>
                <p:nvPr/>
              </p:nvSpPr>
              <p:spPr bwMode="auto">
                <a:xfrm>
                  <a:off x="2256" y="3936"/>
                  <a:ext cx="174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工作站或服务器</a:t>
                  </a:r>
                  <a:endParaRPr kumimoji="1" lang="zh-CN" altLang="en-US" sz="2000" b="1">
                    <a:latin typeface="楷体_GB2312" pitchFamily="49" charset="-122"/>
                    <a:ea typeface="楷体_GB2312" pitchFamily="49" charset="-122"/>
                  </a:endParaRPr>
                </a:p>
              </p:txBody>
            </p:sp>
          </p:grpSp>
        </p:grpSp>
      </p:grpSp>
      <p:sp>
        <p:nvSpPr>
          <p:cNvPr id="15370" name="Text Box 49"/>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53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D355BE-D4DA-42D7-856C-F6E2E88DB4B5}" type="slidenum">
              <a:rPr lang="en-US" altLang="zh-CN" smtClean="0"/>
              <a:pPr eaLnBrk="1" hangingPunct="1"/>
              <a:t>11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1000"/>
                                        <p:tgtEl>
                                          <p:spTgt spid="15366"/>
                                        </p:tgtEl>
                                      </p:cBhvr>
                                    </p:animEffect>
                                    <p:anim calcmode="lin" valueType="num">
                                      <p:cBhvr>
                                        <p:cTn id="8" dur="1000" fill="hold"/>
                                        <p:tgtEl>
                                          <p:spTgt spid="15366"/>
                                        </p:tgtEl>
                                        <p:attrNameLst>
                                          <p:attrName>ppt_x</p:attrName>
                                        </p:attrNameLst>
                                      </p:cBhvr>
                                      <p:tavLst>
                                        <p:tav tm="0">
                                          <p:val>
                                            <p:strVal val="#ppt_x"/>
                                          </p:val>
                                        </p:tav>
                                        <p:tav tm="100000">
                                          <p:val>
                                            <p:strVal val="#ppt_x"/>
                                          </p:val>
                                        </p:tav>
                                      </p:tavLst>
                                    </p:anim>
                                    <p:anim calcmode="lin" valueType="num">
                                      <p:cBhvr>
                                        <p:cTn id="9" dur="1000" fill="hold"/>
                                        <p:tgtEl>
                                          <p:spTgt spid="153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fade">
                                      <p:cBhvr>
                                        <p:cTn id="12" dur="1000"/>
                                        <p:tgtEl>
                                          <p:spTgt spid="15367"/>
                                        </p:tgtEl>
                                      </p:cBhvr>
                                    </p:animEffect>
                                    <p:anim calcmode="lin" valueType="num">
                                      <p:cBhvr>
                                        <p:cTn id="13" dur="1000" fill="hold"/>
                                        <p:tgtEl>
                                          <p:spTgt spid="15367"/>
                                        </p:tgtEl>
                                        <p:attrNameLst>
                                          <p:attrName>ppt_x</p:attrName>
                                        </p:attrNameLst>
                                      </p:cBhvr>
                                      <p:tavLst>
                                        <p:tav tm="0">
                                          <p:val>
                                            <p:strVal val="#ppt_x"/>
                                          </p:val>
                                        </p:tav>
                                        <p:tav tm="100000">
                                          <p:val>
                                            <p:strVal val="#ppt_x"/>
                                          </p:val>
                                        </p:tav>
                                      </p:tavLst>
                                    </p:anim>
                                    <p:anim calcmode="lin" valueType="num">
                                      <p:cBhvr>
                                        <p:cTn id="14" dur="1000" fill="hold"/>
                                        <p:tgtEl>
                                          <p:spTgt spid="1536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368"/>
                                        </p:tgtEl>
                                        <p:attrNameLst>
                                          <p:attrName>style.visibility</p:attrName>
                                        </p:attrNameLst>
                                      </p:cBhvr>
                                      <p:to>
                                        <p:strVal val="visible"/>
                                      </p:to>
                                    </p:set>
                                    <p:animEffect transition="in" filter="fade">
                                      <p:cBhvr>
                                        <p:cTn id="19" dur="1000"/>
                                        <p:tgtEl>
                                          <p:spTgt spid="15368"/>
                                        </p:tgtEl>
                                      </p:cBhvr>
                                    </p:animEffect>
                                    <p:anim calcmode="lin" valueType="num">
                                      <p:cBhvr>
                                        <p:cTn id="20" dur="1000" fill="hold"/>
                                        <p:tgtEl>
                                          <p:spTgt spid="15368"/>
                                        </p:tgtEl>
                                        <p:attrNameLst>
                                          <p:attrName>ppt_x</p:attrName>
                                        </p:attrNameLst>
                                      </p:cBhvr>
                                      <p:tavLst>
                                        <p:tav tm="0">
                                          <p:val>
                                            <p:strVal val="#ppt_x"/>
                                          </p:val>
                                        </p:tav>
                                        <p:tav tm="100000">
                                          <p:val>
                                            <p:strVal val="#ppt_x"/>
                                          </p:val>
                                        </p:tav>
                                      </p:tavLst>
                                    </p:anim>
                                    <p:anim calcmode="lin" valueType="num">
                                      <p:cBhvr>
                                        <p:cTn id="21" dur="1000" fill="hold"/>
                                        <p:tgtEl>
                                          <p:spTgt spid="1536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69"/>
                                        </p:tgtEl>
                                        <p:attrNameLst>
                                          <p:attrName>style.visibility</p:attrName>
                                        </p:attrNameLst>
                                      </p:cBhvr>
                                      <p:to>
                                        <p:strVal val="visible"/>
                                      </p:to>
                                    </p:set>
                                    <p:animEffect transition="in" filter="fade">
                                      <p:cBhvr>
                                        <p:cTn id="24" dur="1000"/>
                                        <p:tgtEl>
                                          <p:spTgt spid="15369"/>
                                        </p:tgtEl>
                                      </p:cBhvr>
                                    </p:animEffect>
                                    <p:anim calcmode="lin" valueType="num">
                                      <p:cBhvr>
                                        <p:cTn id="25" dur="1000" fill="hold"/>
                                        <p:tgtEl>
                                          <p:spTgt spid="15369"/>
                                        </p:tgtEl>
                                        <p:attrNameLst>
                                          <p:attrName>ppt_x</p:attrName>
                                        </p:attrNameLst>
                                      </p:cBhvr>
                                      <p:tavLst>
                                        <p:tav tm="0">
                                          <p:val>
                                            <p:strVal val="#ppt_x"/>
                                          </p:val>
                                        </p:tav>
                                        <p:tav tm="100000">
                                          <p:val>
                                            <p:strVal val="#ppt_x"/>
                                          </p:val>
                                        </p:tav>
                                      </p:tavLst>
                                    </p:anim>
                                    <p:anim calcmode="lin" valueType="num">
                                      <p:cBhvr>
                                        <p:cTn id="26" dur="1000" fill="hold"/>
                                        <p:tgtEl>
                                          <p:spTgt spid="153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1638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a:latin typeface="Times New Roman" pitchFamily="18" charset="0"/>
              </a:rPr>
              <a:t>计算机的特点</a:t>
            </a:r>
          </a:p>
        </p:txBody>
      </p:sp>
      <p:sp>
        <p:nvSpPr>
          <p:cNvPr id="16388" name="AutoShape 4"/>
          <p:cNvSpPr>
            <a:spLocks noChangeArrowheads="1"/>
          </p:cNvSpPr>
          <p:nvPr/>
        </p:nvSpPr>
        <p:spPr bwMode="auto">
          <a:xfrm>
            <a:off x="1295400" y="4495800"/>
            <a:ext cx="54864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89" name="AutoShape 5"/>
          <p:cNvSpPr>
            <a:spLocks noChangeArrowheads="1"/>
          </p:cNvSpPr>
          <p:nvPr/>
        </p:nvSpPr>
        <p:spPr bwMode="auto">
          <a:xfrm>
            <a:off x="1447800" y="3657600"/>
            <a:ext cx="51054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0" name="AutoShape 6"/>
          <p:cNvSpPr>
            <a:spLocks noChangeArrowheads="1"/>
          </p:cNvSpPr>
          <p:nvPr/>
        </p:nvSpPr>
        <p:spPr bwMode="auto">
          <a:xfrm>
            <a:off x="1600200" y="2743200"/>
            <a:ext cx="49530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1" name="AutoShape 7"/>
          <p:cNvSpPr>
            <a:spLocks noChangeArrowheads="1"/>
          </p:cNvSpPr>
          <p:nvPr/>
        </p:nvSpPr>
        <p:spPr bwMode="auto">
          <a:xfrm>
            <a:off x="1447800" y="2057400"/>
            <a:ext cx="52578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2" name="Rectangle 8"/>
          <p:cNvSpPr>
            <a:spLocks noChangeArrowheads="1"/>
          </p:cNvSpPr>
          <p:nvPr/>
        </p:nvSpPr>
        <p:spPr bwMode="auto">
          <a:xfrm>
            <a:off x="2362200" y="2133600"/>
            <a:ext cx="358140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具有逻辑判断功能</a:t>
            </a:r>
          </a:p>
        </p:txBody>
      </p:sp>
      <p:sp>
        <p:nvSpPr>
          <p:cNvPr id="16393" name="Rectangle 9"/>
          <p:cNvSpPr>
            <a:spLocks noChangeArrowheads="1"/>
          </p:cNvSpPr>
          <p:nvPr/>
        </p:nvSpPr>
        <p:spPr bwMode="auto">
          <a:xfrm>
            <a:off x="2311400" y="2701925"/>
            <a:ext cx="2489200" cy="9207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lnSpc>
                <a:spcPct val="170000"/>
              </a:lnSpc>
              <a:buFont typeface="Monotype Sorts" pitchFamily="2" charset="2"/>
              <a:buNone/>
            </a:pPr>
            <a:r>
              <a:rPr kumimoji="1" lang="zh-CN" altLang="en-US" sz="3200" b="1" i="1">
                <a:solidFill>
                  <a:srgbClr val="3333CC"/>
                </a:solidFill>
                <a:latin typeface="宋体" pitchFamily="2" charset="-122"/>
              </a:rPr>
              <a:t>精确度高</a:t>
            </a:r>
            <a:endParaRPr kumimoji="1" lang="zh-CN" altLang="en-US" sz="2400" b="1" i="1">
              <a:solidFill>
                <a:srgbClr val="3333CC"/>
              </a:solidFill>
              <a:latin typeface="宋体" pitchFamily="2" charset="-122"/>
            </a:endParaRPr>
          </a:p>
        </p:txBody>
      </p:sp>
      <p:sp>
        <p:nvSpPr>
          <p:cNvPr id="16394" name="Rectangle 10"/>
          <p:cNvSpPr>
            <a:spLocks noChangeArrowheads="1"/>
          </p:cNvSpPr>
          <p:nvPr/>
        </p:nvSpPr>
        <p:spPr bwMode="auto">
          <a:xfrm>
            <a:off x="2590800" y="3733800"/>
            <a:ext cx="2224088"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存储容量大</a:t>
            </a:r>
            <a:endParaRPr kumimoji="1" lang="zh-CN" altLang="en-US" sz="2400" b="1">
              <a:solidFill>
                <a:srgbClr val="3333CC"/>
              </a:solidFill>
              <a:latin typeface="宋体" pitchFamily="2" charset="-122"/>
            </a:endParaRPr>
          </a:p>
        </p:txBody>
      </p:sp>
      <p:sp>
        <p:nvSpPr>
          <p:cNvPr id="16395" name="Rectangle 11"/>
          <p:cNvSpPr>
            <a:spLocks noChangeArrowheads="1"/>
          </p:cNvSpPr>
          <p:nvPr/>
        </p:nvSpPr>
        <p:spPr bwMode="auto">
          <a:xfrm>
            <a:off x="2438400" y="4648200"/>
            <a:ext cx="344805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程序控制自动工作</a:t>
            </a:r>
          </a:p>
        </p:txBody>
      </p:sp>
      <p:sp>
        <p:nvSpPr>
          <p:cNvPr id="16396" name="AutoShape 12"/>
          <p:cNvSpPr>
            <a:spLocks noChangeArrowheads="1"/>
          </p:cNvSpPr>
          <p:nvPr/>
        </p:nvSpPr>
        <p:spPr bwMode="auto">
          <a:xfrm>
            <a:off x="1905000" y="1143000"/>
            <a:ext cx="4724400" cy="838200"/>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7" name="Rectangle 13"/>
          <p:cNvSpPr>
            <a:spLocks noChangeArrowheads="1"/>
          </p:cNvSpPr>
          <p:nvPr/>
        </p:nvSpPr>
        <p:spPr bwMode="auto">
          <a:xfrm>
            <a:off x="2286000" y="1325563"/>
            <a:ext cx="2543175" cy="5794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运算速度快</a:t>
            </a:r>
          </a:p>
        </p:txBody>
      </p:sp>
      <p:grpSp>
        <p:nvGrpSpPr>
          <p:cNvPr id="544782" name="Group 14"/>
          <p:cNvGrpSpPr>
            <a:grpSpLocks/>
          </p:cNvGrpSpPr>
          <p:nvPr/>
        </p:nvGrpSpPr>
        <p:grpSpPr bwMode="auto">
          <a:xfrm>
            <a:off x="5943600" y="228600"/>
            <a:ext cx="2667000" cy="2109788"/>
            <a:chOff x="3648" y="1104"/>
            <a:chExt cx="2112" cy="1536"/>
          </a:xfrm>
        </p:grpSpPr>
        <p:sp>
          <p:nvSpPr>
            <p:cNvPr id="16413" name="AutoShape 15"/>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4" name="Text Box 16"/>
            <p:cNvSpPr txBox="1">
              <a:spLocks noChangeArrowheads="1"/>
            </p:cNvSpPr>
            <p:nvPr/>
          </p:nvSpPr>
          <p:spPr bwMode="auto">
            <a:xfrm>
              <a:off x="4069" y="1371"/>
              <a:ext cx="1391" cy="119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运算速度万亿次</a:t>
              </a:r>
            </a:p>
            <a:p>
              <a:pPr eaLnBrk="1" hangingPunct="1">
                <a:spcBef>
                  <a:spcPct val="50000"/>
                </a:spcBef>
              </a:pPr>
              <a:r>
                <a:rPr kumimoji="1" lang="zh-CN" altLang="en-US" sz="2400">
                  <a:solidFill>
                    <a:srgbClr val="FF0000"/>
                  </a:solidFill>
                  <a:latin typeface="Times New Roman" pitchFamily="18" charset="0"/>
                </a:rPr>
                <a:t>速度每秒数亿次</a:t>
              </a:r>
              <a:endParaRPr kumimoji="1" lang="zh-CN" altLang="en-US">
                <a:solidFill>
                  <a:srgbClr val="FF0000"/>
                </a:solidFill>
                <a:latin typeface="Times New Roman" pitchFamily="18" charset="0"/>
              </a:endParaRPr>
            </a:p>
          </p:txBody>
        </p:sp>
      </p:grpSp>
      <p:grpSp>
        <p:nvGrpSpPr>
          <p:cNvPr id="544785" name="Group 17"/>
          <p:cNvGrpSpPr>
            <a:grpSpLocks/>
          </p:cNvGrpSpPr>
          <p:nvPr/>
        </p:nvGrpSpPr>
        <p:grpSpPr bwMode="auto">
          <a:xfrm>
            <a:off x="5867400" y="2209800"/>
            <a:ext cx="2286000" cy="1371600"/>
            <a:chOff x="3648" y="1104"/>
            <a:chExt cx="2112" cy="1536"/>
          </a:xfrm>
        </p:grpSpPr>
        <p:sp>
          <p:nvSpPr>
            <p:cNvPr id="16411" name="AutoShape 18"/>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2" name="Text Box 19"/>
            <p:cNvSpPr txBox="1">
              <a:spLocks noChangeArrowheads="1"/>
            </p:cNvSpPr>
            <p:nvPr/>
          </p:nvSpPr>
          <p:spPr bwMode="auto">
            <a:xfrm>
              <a:off x="4070" y="1371"/>
              <a:ext cx="1390" cy="12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solidFill>
                    <a:srgbClr val="FF0000"/>
                  </a:solidFill>
                  <a:latin typeface="Times New Roman" pitchFamily="18" charset="0"/>
                </a:rPr>
                <a:t>PC</a:t>
              </a:r>
              <a:r>
                <a:rPr kumimoji="1" lang="zh-CN" altLang="en-US" sz="2400">
                  <a:solidFill>
                    <a:srgbClr val="FF0000"/>
                  </a:solidFill>
                  <a:latin typeface="Times New Roman" pitchFamily="18" charset="0"/>
                </a:rPr>
                <a:t>机的字长为</a:t>
              </a:r>
              <a:r>
                <a:rPr kumimoji="1" lang="en-US" altLang="zh-CN" sz="2400">
                  <a:solidFill>
                    <a:srgbClr val="FF0000"/>
                  </a:solidFill>
                  <a:latin typeface="Times New Roman" pitchFamily="18" charset="0"/>
                </a:rPr>
                <a:t>32/64</a:t>
              </a:r>
              <a:r>
                <a:rPr kumimoji="1" lang="zh-CN" altLang="en-US" sz="2400">
                  <a:solidFill>
                    <a:srgbClr val="FF0000"/>
                  </a:solidFill>
                  <a:latin typeface="Times New Roman" pitchFamily="18" charset="0"/>
                </a:rPr>
                <a:t>位</a:t>
              </a:r>
            </a:p>
          </p:txBody>
        </p:sp>
      </p:grpSp>
      <p:grpSp>
        <p:nvGrpSpPr>
          <p:cNvPr id="544797" name="Group 29"/>
          <p:cNvGrpSpPr>
            <a:grpSpLocks/>
          </p:cNvGrpSpPr>
          <p:nvPr/>
        </p:nvGrpSpPr>
        <p:grpSpPr bwMode="auto">
          <a:xfrm>
            <a:off x="228600" y="3048000"/>
            <a:ext cx="2057400" cy="1219200"/>
            <a:chOff x="144" y="1920"/>
            <a:chExt cx="1296" cy="768"/>
          </a:xfrm>
        </p:grpSpPr>
        <p:sp>
          <p:nvSpPr>
            <p:cNvPr id="16409" name="AutoShape 20"/>
            <p:cNvSpPr>
              <a:spLocks noChangeArrowheads="1"/>
            </p:cNvSpPr>
            <p:nvPr/>
          </p:nvSpPr>
          <p:spPr bwMode="auto">
            <a:xfrm>
              <a:off x="144" y="1920"/>
              <a:ext cx="1296" cy="768"/>
            </a:xfrm>
            <a:prstGeom prst="wedgeEllipseCallout">
              <a:avLst>
                <a:gd name="adj1" fmla="val 58023"/>
                <a:gd name="adj2" fmla="val 59375"/>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0" name="Text Box 21"/>
            <p:cNvSpPr txBox="1">
              <a:spLocks noChangeArrowheads="1"/>
            </p:cNvSpPr>
            <p:nvPr/>
          </p:nvSpPr>
          <p:spPr bwMode="auto">
            <a:xfrm>
              <a:off x="547" y="1989"/>
              <a:ext cx="853" cy="69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硬盘的容量为几百</a:t>
              </a:r>
              <a:r>
                <a:rPr kumimoji="1" lang="en-US" altLang="zh-CN" sz="2400">
                  <a:solidFill>
                    <a:srgbClr val="FF0000"/>
                  </a:solidFill>
                  <a:latin typeface="Times New Roman" pitchFamily="18" charset="0"/>
                </a:rPr>
                <a:t>G </a:t>
              </a:r>
            </a:p>
          </p:txBody>
        </p:sp>
      </p:grpSp>
      <p:grpSp>
        <p:nvGrpSpPr>
          <p:cNvPr id="544790" name="Group 22"/>
          <p:cNvGrpSpPr>
            <a:grpSpLocks/>
          </p:cNvGrpSpPr>
          <p:nvPr/>
        </p:nvGrpSpPr>
        <p:grpSpPr bwMode="auto">
          <a:xfrm>
            <a:off x="6248400" y="3581400"/>
            <a:ext cx="2895600" cy="1752600"/>
            <a:chOff x="3648" y="1104"/>
            <a:chExt cx="2112" cy="1536"/>
          </a:xfrm>
        </p:grpSpPr>
        <p:sp>
          <p:nvSpPr>
            <p:cNvPr id="16407" name="AutoShape 23"/>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8" name="Text Box 24"/>
            <p:cNvSpPr txBox="1">
              <a:spLocks noChangeArrowheads="1"/>
            </p:cNvSpPr>
            <p:nvPr/>
          </p:nvSpPr>
          <p:spPr bwMode="auto">
            <a:xfrm>
              <a:off x="4071" y="1370"/>
              <a:ext cx="1390" cy="9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用户－</a:t>
              </a:r>
              <a:r>
                <a:rPr kumimoji="1" lang="en-US" altLang="zh-CN" sz="2400">
                  <a:solidFill>
                    <a:srgbClr val="FF0000"/>
                  </a:solidFill>
                  <a:latin typeface="Times New Roman" pitchFamily="18" charset="0"/>
                </a:rPr>
                <a:t>&gt;</a:t>
              </a:r>
              <a:r>
                <a:rPr kumimoji="1" lang="zh-CN" altLang="en-US" sz="2400">
                  <a:solidFill>
                    <a:srgbClr val="FF0000"/>
                  </a:solidFill>
                  <a:latin typeface="Times New Roman" pitchFamily="18" charset="0"/>
                </a:rPr>
                <a:t>运行程序</a:t>
              </a:r>
              <a:r>
                <a:rPr kumimoji="1" lang="en-US" altLang="zh-CN" sz="2400">
                  <a:solidFill>
                    <a:srgbClr val="FF0000"/>
                  </a:solidFill>
                  <a:latin typeface="Times New Roman" pitchFamily="18" charset="0"/>
                </a:rPr>
                <a:t>,</a:t>
              </a:r>
              <a:r>
                <a:rPr kumimoji="1" lang="zh-CN" altLang="en-US" sz="2400">
                  <a:solidFill>
                    <a:srgbClr val="FF0000"/>
                  </a:solidFill>
                  <a:latin typeface="Times New Roman" pitchFamily="18" charset="0"/>
                </a:rPr>
                <a:t>结果获取</a:t>
              </a:r>
            </a:p>
          </p:txBody>
        </p:sp>
      </p:grpSp>
      <p:grpSp>
        <p:nvGrpSpPr>
          <p:cNvPr id="544796" name="Group 28"/>
          <p:cNvGrpSpPr>
            <a:grpSpLocks/>
          </p:cNvGrpSpPr>
          <p:nvPr/>
        </p:nvGrpSpPr>
        <p:grpSpPr bwMode="auto">
          <a:xfrm>
            <a:off x="0" y="1143000"/>
            <a:ext cx="2057400" cy="1371600"/>
            <a:chOff x="0" y="720"/>
            <a:chExt cx="1296" cy="864"/>
          </a:xfrm>
        </p:grpSpPr>
        <p:sp>
          <p:nvSpPr>
            <p:cNvPr id="16405" name="AutoShape 25"/>
            <p:cNvSpPr>
              <a:spLocks noChangeArrowheads="1"/>
            </p:cNvSpPr>
            <p:nvPr/>
          </p:nvSpPr>
          <p:spPr bwMode="auto">
            <a:xfrm>
              <a:off x="0" y="720"/>
              <a:ext cx="1296" cy="864"/>
            </a:xfrm>
            <a:prstGeom prst="wedgeEllipseCallout">
              <a:avLst>
                <a:gd name="adj1" fmla="val 54630"/>
                <a:gd name="adj2" fmla="val 40856"/>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6" name="Text Box 26"/>
            <p:cNvSpPr txBox="1">
              <a:spLocks noChangeArrowheads="1"/>
            </p:cNvSpPr>
            <p:nvPr/>
          </p:nvSpPr>
          <p:spPr bwMode="auto">
            <a:xfrm>
              <a:off x="259" y="870"/>
              <a:ext cx="853" cy="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a:solidFill>
                    <a:srgbClr val="FF0000"/>
                  </a:solidFill>
                  <a:latin typeface="Times New Roman" pitchFamily="18" charset="0"/>
                </a:rPr>
                <a:t>如果</a:t>
              </a:r>
              <a:r>
                <a:rPr kumimoji="1" lang="en-US" altLang="zh-CN" sz="2800">
                  <a:solidFill>
                    <a:srgbClr val="FF0000"/>
                  </a:solidFill>
                  <a:latin typeface="Times New Roman" pitchFamily="18" charset="0"/>
                </a:rPr>
                <a:t>….</a:t>
              </a:r>
              <a:r>
                <a:rPr kumimoji="1" lang="zh-CN" altLang="en-US" sz="2800">
                  <a:solidFill>
                    <a:srgbClr val="FF0000"/>
                  </a:solidFill>
                  <a:latin typeface="Times New Roman" pitchFamily="18" charset="0"/>
                </a:rPr>
                <a:t>那么 </a:t>
              </a:r>
            </a:p>
          </p:txBody>
        </p:sp>
      </p:grpSp>
      <p:sp>
        <p:nvSpPr>
          <p:cNvPr id="16403" name="Text Box 27"/>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64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B3341B-2A10-450E-8DF5-62ADBA4D8F46}" type="slidenum">
              <a:rPr lang="en-US" altLang="zh-CN" smtClean="0"/>
              <a:pPr eaLnBrk="1" hangingPunct="1"/>
              <a:t>12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47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4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7411"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7412"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计算机应用</a:t>
            </a:r>
          </a:p>
        </p:txBody>
      </p:sp>
      <p:sp>
        <p:nvSpPr>
          <p:cNvPr id="17413"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17414"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7415"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4A1E1A-31EF-4F3D-8D86-133CB242ABCD}" type="slidenum">
              <a:rPr lang="en-US" altLang="zh-CN" smtClean="0"/>
              <a:pPr eaLnBrk="1" hangingPunct="1"/>
              <a:t>13</a:t>
            </a:fld>
            <a:endParaRPr lang="en-US" altLang="zh-CN"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华文行楷" pitchFamily="2" charset="-122"/>
              </a:rPr>
              <a:t>计算机的应用</a:t>
            </a:r>
          </a:p>
        </p:txBody>
      </p:sp>
      <p:sp>
        <p:nvSpPr>
          <p:cNvPr id="18435" name="Rectangle 3"/>
          <p:cNvSpPr>
            <a:spLocks noGrp="1" noChangeArrowheads="1"/>
          </p:cNvSpPr>
          <p:nvPr>
            <p:ph type="body" idx="1"/>
          </p:nvPr>
        </p:nvSpPr>
        <p:spPr bwMode="auto">
          <a:xfrm>
            <a:off x="381000" y="1524000"/>
            <a:ext cx="8291513" cy="4724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b="1" smtClean="0">
                <a:solidFill>
                  <a:srgbClr val="3333CC"/>
                </a:solidFill>
                <a:ea typeface="华文新魏" pitchFamily="2" charset="-122"/>
              </a:rPr>
              <a:t>科学计算</a:t>
            </a:r>
            <a:r>
              <a:rPr lang="zh-CN" altLang="en-US" sz="2800" smtClean="0"/>
              <a:t>：</a:t>
            </a:r>
            <a:r>
              <a:rPr lang="zh-CN" altLang="en-US" sz="2800" smtClean="0">
                <a:latin typeface="楷体" pitchFamily="49" charset="-122"/>
                <a:ea typeface="楷体" pitchFamily="49" charset="-122"/>
              </a:rPr>
              <a:t>用计算机来解决科学研究和工程技术中所提出的复杂的数学问题。</a:t>
            </a:r>
          </a:p>
          <a:p>
            <a:pPr eaLnBrk="1" hangingPunct="1"/>
            <a:r>
              <a:rPr lang="zh-CN" altLang="en-US" sz="2800" b="1" smtClean="0">
                <a:solidFill>
                  <a:srgbClr val="3333CC"/>
                </a:solidFill>
                <a:ea typeface="华文新魏" pitchFamily="2" charset="-122"/>
              </a:rPr>
              <a:t>数据处理</a:t>
            </a:r>
            <a:r>
              <a:rPr lang="zh-CN" altLang="en-US" sz="2800" smtClean="0"/>
              <a:t>：</a:t>
            </a:r>
            <a:r>
              <a:rPr lang="zh-CN" altLang="en-US" sz="2800" smtClean="0">
                <a:latin typeface="楷体" pitchFamily="49" charset="-122"/>
                <a:ea typeface="楷体" pitchFamily="49" charset="-122"/>
              </a:rPr>
              <a:t>用计算机对所获取的信息进行记录、整理、加工、存储和传输等，最终将信息资源作为管理和决策的依据。</a:t>
            </a:r>
          </a:p>
          <a:p>
            <a:pPr eaLnBrk="1" hangingPunct="1"/>
            <a:r>
              <a:rPr lang="zh-CN" altLang="en-US" sz="2800" b="1" smtClean="0">
                <a:solidFill>
                  <a:srgbClr val="3333CC"/>
                </a:solidFill>
                <a:ea typeface="华文新魏" pitchFamily="2" charset="-122"/>
              </a:rPr>
              <a:t>人工智能</a:t>
            </a:r>
            <a:r>
              <a:rPr lang="zh-CN" altLang="en-US" sz="2800" smtClean="0"/>
              <a:t>：</a:t>
            </a:r>
            <a:r>
              <a:rPr lang="zh-CN" altLang="en-US" sz="2800" smtClean="0">
                <a:latin typeface="楷体" pitchFamily="49" charset="-122"/>
                <a:ea typeface="楷体" pitchFamily="49" charset="-122"/>
              </a:rPr>
              <a:t>用计算机来模仿人类的智力活动。</a:t>
            </a:r>
          </a:p>
          <a:p>
            <a:pPr eaLnBrk="1" hangingPunct="1"/>
            <a:r>
              <a:rPr lang="zh-CN" altLang="en-US" sz="2800" b="1" smtClean="0">
                <a:solidFill>
                  <a:srgbClr val="3333CC"/>
                </a:solidFill>
                <a:ea typeface="华文新魏" pitchFamily="2" charset="-122"/>
              </a:rPr>
              <a:t>自动控制</a:t>
            </a:r>
            <a:r>
              <a:rPr lang="zh-CN" altLang="en-US" sz="2800" smtClean="0"/>
              <a:t>：</a:t>
            </a:r>
            <a:r>
              <a:rPr lang="zh-CN" altLang="en-US" sz="2800" smtClean="0">
                <a:latin typeface="楷体" pitchFamily="49" charset="-122"/>
                <a:ea typeface="楷体" pitchFamily="49" charset="-122"/>
              </a:rPr>
              <a:t>用计算机对动态的过程进行控制、指挥和协调。</a:t>
            </a:r>
          </a:p>
          <a:p>
            <a:pPr eaLnBrk="1" hangingPunct="1"/>
            <a:r>
              <a:rPr lang="zh-CN" altLang="en-US" sz="2800" b="1" smtClean="0">
                <a:solidFill>
                  <a:srgbClr val="3333CC"/>
                </a:solidFill>
                <a:ea typeface="华文新魏" pitchFamily="2" charset="-122"/>
              </a:rPr>
              <a:t>辅助设计和制造</a:t>
            </a:r>
            <a:r>
              <a:rPr lang="zh-CN" altLang="en-US" sz="2800" smtClean="0"/>
              <a:t>：</a:t>
            </a:r>
            <a:r>
              <a:rPr lang="zh-CN" altLang="en-US" sz="2800" smtClean="0">
                <a:latin typeface="楷体" pitchFamily="49" charset="-122"/>
                <a:ea typeface="楷体" pitchFamily="49" charset="-122"/>
              </a:rPr>
              <a:t>用计算机来辅助工程师们设计和制造产品</a:t>
            </a:r>
            <a:r>
              <a:rPr lang="en-US" altLang="zh-CN" sz="2800" smtClean="0">
                <a:latin typeface="楷体" pitchFamily="49" charset="-122"/>
                <a:ea typeface="楷体" pitchFamily="49" charset="-122"/>
              </a:rPr>
              <a:t>(CAD/CAM/CAE )</a:t>
            </a:r>
            <a:r>
              <a:rPr lang="zh-CN" altLang="en-US" sz="2800" smtClean="0">
                <a:latin typeface="楷体" pitchFamily="49" charset="-122"/>
                <a:ea typeface="楷体" pitchFamily="49" charset="-122"/>
              </a:rPr>
              <a:t>。</a:t>
            </a:r>
          </a:p>
        </p:txBody>
      </p:sp>
      <p:sp>
        <p:nvSpPr>
          <p:cNvPr id="18436" name="Text Box 4"/>
          <p:cNvSpPr txBox="1">
            <a:spLocks noChangeArrowheads="1"/>
          </p:cNvSpPr>
          <p:nvPr/>
        </p:nvSpPr>
        <p:spPr bwMode="auto">
          <a:xfrm>
            <a:off x="7351713" y="63246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计算机应用</a:t>
            </a:r>
          </a:p>
        </p:txBody>
      </p:sp>
      <p:sp>
        <p:nvSpPr>
          <p:cNvPr id="1843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ABD8CE-C6C3-4708-A9DB-37D3D1721DA3}" type="slidenum">
              <a:rPr lang="en-US" altLang="zh-CN" smtClean="0"/>
              <a:pPr eaLnBrk="1" hangingPunct="1"/>
              <a:t>14</a:t>
            </a:fld>
            <a:endParaRPr lang="en-US" altLang="zh-CN"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2048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计算机中信息的表示</a:t>
            </a:r>
          </a:p>
        </p:txBody>
      </p:sp>
      <p:sp>
        <p:nvSpPr>
          <p:cNvPr id="2048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2048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2048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2048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2048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307E62-C4D0-41BA-B6B9-B38531E4143A}" type="slidenum">
              <a:rPr lang="en-US" altLang="zh-CN" smtClean="0"/>
              <a:pPr eaLnBrk="1" hangingPunct="1"/>
              <a:t>15</a:t>
            </a:fld>
            <a:endParaRPr lang="en-US" altLang="zh-CN"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150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1508" name="AutoShape 4"/>
          <p:cNvSpPr>
            <a:spLocks noChangeArrowheads="1"/>
          </p:cNvSpPr>
          <p:nvPr/>
        </p:nvSpPr>
        <p:spPr bwMode="auto">
          <a:xfrm>
            <a:off x="381000" y="1371600"/>
            <a:ext cx="8153400" cy="48768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ct val="50000"/>
              </a:spcBef>
            </a:pPr>
            <a:endParaRPr kumimoji="1" lang="en-US" altLang="zh-CN" sz="4000" b="1">
              <a:solidFill>
                <a:srgbClr val="000066"/>
              </a:solidFill>
              <a:latin typeface="Times New Roman" pitchFamily="18" charset="0"/>
              <a:ea typeface="隶书" pitchFamily="49" charset="-122"/>
            </a:endParaRPr>
          </a:p>
          <a:p>
            <a:pPr>
              <a:spcBef>
                <a:spcPct val="50000"/>
              </a:spcBef>
            </a:pPr>
            <a:r>
              <a:rPr kumimoji="1" lang="zh-CN" altLang="en-US" sz="4000" b="1">
                <a:solidFill>
                  <a:srgbClr val="000066"/>
                </a:solidFill>
                <a:latin typeface="Times New Roman" pitchFamily="18" charset="0"/>
                <a:ea typeface="隶书" pitchFamily="49" charset="-122"/>
              </a:rPr>
              <a:t>信息：以</a:t>
            </a:r>
            <a:r>
              <a:rPr kumimoji="1" lang="zh-CN" altLang="en-US" sz="4000" b="1">
                <a:solidFill>
                  <a:schemeClr val="hlink"/>
                </a:solidFill>
                <a:latin typeface="Times New Roman" pitchFamily="18" charset="0"/>
                <a:ea typeface="隶书" pitchFamily="49" charset="-122"/>
              </a:rPr>
              <a:t>数据</a:t>
            </a:r>
            <a:r>
              <a:rPr kumimoji="1" lang="zh-CN" altLang="en-US" sz="4000" b="1">
                <a:solidFill>
                  <a:srgbClr val="000066"/>
                </a:solidFill>
                <a:latin typeface="Times New Roman" pitchFamily="18" charset="0"/>
                <a:ea typeface="隶书" pitchFamily="49" charset="-122"/>
              </a:rPr>
              <a:t>形式表示和使用。</a:t>
            </a:r>
          </a:p>
          <a:p>
            <a:pPr>
              <a:spcBef>
                <a:spcPct val="50000"/>
              </a:spcBef>
            </a:pPr>
            <a:r>
              <a:rPr kumimoji="1" lang="zh-CN" altLang="en-US" sz="4000" b="1" i="1">
                <a:solidFill>
                  <a:srgbClr val="000066"/>
                </a:solidFill>
                <a:latin typeface="Times New Roman" pitchFamily="18" charset="0"/>
                <a:ea typeface="隶书" pitchFamily="49" charset="-122"/>
              </a:rPr>
              <a:t>（数值型数据、字符型数据、音频数据和视频数据）</a:t>
            </a:r>
          </a:p>
          <a:p>
            <a:pPr>
              <a:spcBef>
                <a:spcPct val="50000"/>
              </a:spcBef>
            </a:pPr>
            <a:r>
              <a:rPr kumimoji="1" lang="zh-CN" altLang="en-US" sz="4000" b="1" i="1">
                <a:solidFill>
                  <a:srgbClr val="000066"/>
                </a:solidFill>
                <a:latin typeface="Times New Roman" pitchFamily="18" charset="0"/>
                <a:ea typeface="隶书" pitchFamily="49" charset="-122"/>
              </a:rPr>
              <a:t>数据在计算机中，都是以</a:t>
            </a:r>
            <a:r>
              <a:rPr kumimoji="1" lang="zh-CN" altLang="en-US" sz="4000" b="1" i="1">
                <a:solidFill>
                  <a:schemeClr val="hlink"/>
                </a:solidFill>
                <a:latin typeface="Times New Roman" pitchFamily="18" charset="0"/>
                <a:ea typeface="隶书" pitchFamily="49" charset="-122"/>
              </a:rPr>
              <a:t>二进制</a:t>
            </a:r>
            <a:r>
              <a:rPr kumimoji="1" lang="zh-CN" altLang="en-US" sz="4000" b="1" i="1">
                <a:solidFill>
                  <a:srgbClr val="000066"/>
                </a:solidFill>
                <a:latin typeface="Times New Roman" pitchFamily="18" charset="0"/>
                <a:ea typeface="隶书" pitchFamily="49" charset="-122"/>
              </a:rPr>
              <a:t>的形式存储的</a:t>
            </a:r>
            <a:r>
              <a:rPr kumimoji="1" lang="en-US" altLang="zh-CN" sz="4000" b="1" i="1">
                <a:solidFill>
                  <a:srgbClr val="000066"/>
                </a:solidFill>
                <a:latin typeface="Times New Roman" pitchFamily="18" charset="0"/>
                <a:ea typeface="隶书" pitchFamily="49" charset="-122"/>
              </a:rPr>
              <a:t>,</a:t>
            </a:r>
            <a:r>
              <a:rPr kumimoji="1" lang="zh-CN" altLang="en-US" sz="4000" b="1" i="1">
                <a:solidFill>
                  <a:srgbClr val="000066"/>
                </a:solidFill>
                <a:latin typeface="Times New Roman" pitchFamily="18" charset="0"/>
                <a:ea typeface="隶书" pitchFamily="49" charset="-122"/>
              </a:rPr>
              <a:t>二进制是计算机内部存储和处理数据的基本形式。</a:t>
            </a:r>
          </a:p>
        </p:txBody>
      </p:sp>
      <p:sp>
        <p:nvSpPr>
          <p:cNvPr id="215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53C7F8-AF19-4F66-8DC6-80DCE6465DAA}" type="slidenum">
              <a:rPr lang="en-US" altLang="zh-CN" smtClean="0"/>
              <a:pPr eaLnBrk="1" hangingPunct="1"/>
              <a:t>16</a:t>
            </a:fld>
            <a:endParaRPr lang="en-US" altLang="zh-CN"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2531" name="AutoShape 4"/>
          <p:cNvSpPr>
            <a:spLocks noChangeArrowheads="1"/>
          </p:cNvSpPr>
          <p:nvPr/>
        </p:nvSpPr>
        <p:spPr bwMode="auto">
          <a:xfrm>
            <a:off x="228600" y="11430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endParaRPr kumimoji="1" lang="zh-CN" altLang="zh-CN" sz="4000" b="1" i="1">
              <a:solidFill>
                <a:srgbClr val="000066"/>
              </a:solidFill>
              <a:latin typeface="Times New Roman" pitchFamily="18" charset="0"/>
              <a:ea typeface="隶书" pitchFamily="49" charset="-122"/>
            </a:endParaRPr>
          </a:p>
        </p:txBody>
      </p:sp>
      <p:sp>
        <p:nvSpPr>
          <p:cNvPr id="22532" name="Rectangle 5"/>
          <p:cNvSpPr>
            <a:spLocks noChangeArrowheads="1"/>
          </p:cNvSpPr>
          <p:nvPr/>
        </p:nvSpPr>
        <p:spPr bwMode="auto">
          <a:xfrm>
            <a:off x="1600200" y="2133600"/>
            <a:ext cx="7010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eaLnBrk="0" hangingPunct="0">
              <a:spcBef>
                <a:spcPct val="10000"/>
              </a:spcBef>
              <a:spcAft>
                <a:spcPct val="10000"/>
              </a:spcAft>
              <a:buClr>
                <a:srgbClr val="FF3300"/>
              </a:buClr>
              <a:buSzPct val="75000"/>
              <a:buFont typeface="Monotype Sorts" pitchFamily="2" charset="2"/>
              <a:buChar char="F"/>
            </a:pPr>
            <a:r>
              <a:rPr kumimoji="1" lang="en-US" altLang="zh-CN" sz="3600">
                <a:latin typeface="隶书" pitchFamily="49" charset="-122"/>
                <a:ea typeface="隶书" pitchFamily="49" charset="-122"/>
              </a:rPr>
              <a:t> </a:t>
            </a:r>
            <a:r>
              <a:rPr kumimoji="1" lang="zh-CN" altLang="en-US" sz="4000">
                <a:solidFill>
                  <a:srgbClr val="FF0000"/>
                </a:solidFill>
                <a:ea typeface="隶书" pitchFamily="49" charset="-122"/>
              </a:rPr>
              <a:t>数 制</a:t>
            </a:r>
            <a:endParaRPr kumimoji="1" lang="zh-CN" altLang="en-US" sz="4000">
              <a:solidFill>
                <a:srgbClr val="FF0000"/>
              </a:solidFill>
              <a:latin typeface="隶书" pitchFamily="49" charset="-122"/>
              <a:ea typeface="隶书" pitchFamily="49" charset="-122"/>
            </a:endParaRP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计算机编码</a:t>
            </a: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数据在计算机中的存储方式</a:t>
            </a:r>
            <a:endParaRPr kumimoji="1" lang="zh-CN" altLang="en-US" sz="4000" b="1">
              <a:solidFill>
                <a:srgbClr val="FF0000"/>
              </a:solidFill>
              <a:latin typeface="隶书" pitchFamily="49" charset="-122"/>
              <a:ea typeface="隶书" pitchFamily="49" charset="-122"/>
            </a:endParaRPr>
          </a:p>
        </p:txBody>
      </p:sp>
      <p:sp>
        <p:nvSpPr>
          <p:cNvPr id="22533" name="Text Box 6"/>
          <p:cNvSpPr txBox="1">
            <a:spLocks noChangeArrowheads="1"/>
          </p:cNvSpPr>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25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3C3B1A-887C-4C12-88F4-CD60D0E6D6C9}" type="slidenum">
              <a:rPr lang="en-US" altLang="zh-CN" smtClean="0"/>
              <a:pPr eaLnBrk="1" hangingPunct="1"/>
              <a:t>17</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0-#ppt_w/2"/>
                                          </p:val>
                                        </p:tav>
                                        <p:tav tm="100000">
                                          <p:val>
                                            <p:strVal val="#ppt_x"/>
                                          </p:val>
                                        </p:tav>
                                      </p:tavLst>
                                    </p:anim>
                                    <p:anim calcmode="lin" valueType="num">
                                      <p:cBhvr additive="base">
                                        <p:cTn id="8" dur="500" fill="hold"/>
                                        <p:tgtEl>
                                          <p:spTgt spid="548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429000" y="2286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chemeClr val="tx2"/>
                </a:solidFill>
                <a:latin typeface="华文行楷" pitchFamily="2" charset="-122"/>
                <a:ea typeface="华文行楷" pitchFamily="2" charset="-122"/>
              </a:rPr>
              <a:t>数制定义</a:t>
            </a:r>
          </a:p>
        </p:txBody>
      </p:sp>
      <p:sp>
        <p:nvSpPr>
          <p:cNvPr id="23555" name="Text Box 3"/>
          <p:cNvSpPr txBox="1">
            <a:spLocks noChangeArrowheads="1"/>
          </p:cNvSpPr>
          <p:nvPr/>
        </p:nvSpPr>
        <p:spPr bwMode="auto">
          <a:xfrm>
            <a:off x="304800" y="990600"/>
            <a:ext cx="86106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楷体" pitchFamily="49" charset="-122"/>
                <a:ea typeface="楷体" pitchFamily="49" charset="-122"/>
              </a:rPr>
              <a:t>数制是以表示数值所用的数字符号的个数来命名的，并按一定进位规则进行计数的方法。</a:t>
            </a:r>
          </a:p>
        </p:txBody>
      </p:sp>
      <p:grpSp>
        <p:nvGrpSpPr>
          <p:cNvPr id="617486" name="Group 14"/>
          <p:cNvGrpSpPr>
            <a:grpSpLocks/>
          </p:cNvGrpSpPr>
          <p:nvPr/>
        </p:nvGrpSpPr>
        <p:grpSpPr bwMode="auto">
          <a:xfrm>
            <a:off x="228600" y="2209800"/>
            <a:ext cx="2438400" cy="2500313"/>
            <a:chOff x="336" y="1392"/>
            <a:chExt cx="1536" cy="1575"/>
          </a:xfrm>
        </p:grpSpPr>
        <p:sp>
          <p:nvSpPr>
            <p:cNvPr id="23562" name="Rectangle 5"/>
            <p:cNvSpPr>
              <a:spLocks noChangeArrowheads="1"/>
            </p:cNvSpPr>
            <p:nvPr/>
          </p:nvSpPr>
          <p:spPr bwMode="auto">
            <a:xfrm>
              <a:off x="1248" y="2016"/>
              <a:ext cx="576"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基数</a:t>
              </a:r>
            </a:p>
          </p:txBody>
        </p:sp>
        <p:sp>
          <p:nvSpPr>
            <p:cNvPr id="23563" name="Rectangle 6"/>
            <p:cNvSpPr>
              <a:spLocks noChangeArrowheads="1"/>
            </p:cNvSpPr>
            <p:nvPr/>
          </p:nvSpPr>
          <p:spPr bwMode="auto">
            <a:xfrm>
              <a:off x="1248" y="1392"/>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数位</a:t>
              </a:r>
            </a:p>
          </p:txBody>
        </p:sp>
        <p:sp>
          <p:nvSpPr>
            <p:cNvPr id="23564" name="Rectangle 7"/>
            <p:cNvSpPr>
              <a:spLocks noChangeArrowheads="1"/>
            </p:cNvSpPr>
            <p:nvPr/>
          </p:nvSpPr>
          <p:spPr bwMode="auto">
            <a:xfrm>
              <a:off x="1248" y="2640"/>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位权</a:t>
              </a:r>
            </a:p>
          </p:txBody>
        </p:sp>
        <p:sp>
          <p:nvSpPr>
            <p:cNvPr id="23565" name="AutoShape 8"/>
            <p:cNvSpPr>
              <a:spLocks/>
            </p:cNvSpPr>
            <p:nvPr/>
          </p:nvSpPr>
          <p:spPr bwMode="auto">
            <a:xfrm>
              <a:off x="864" y="1474"/>
              <a:ext cx="384" cy="1392"/>
            </a:xfrm>
            <a:prstGeom prst="leftBrace">
              <a:avLst>
                <a:gd name="adj1" fmla="val 30208"/>
                <a:gd name="adj2" fmla="val 50000"/>
              </a:avLst>
            </a:prstGeom>
            <a:noFill/>
            <a:ln w="317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hlink"/>
                </a:solidFill>
              </a:endParaRPr>
            </a:p>
          </p:txBody>
        </p:sp>
        <p:sp>
          <p:nvSpPr>
            <p:cNvPr id="23566" name="Rectangle 9"/>
            <p:cNvSpPr>
              <a:spLocks noChangeArrowheads="1"/>
            </p:cNvSpPr>
            <p:nvPr/>
          </p:nvSpPr>
          <p:spPr bwMode="auto">
            <a:xfrm>
              <a:off x="336" y="1666"/>
              <a:ext cx="480" cy="121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chemeClr val="tx2"/>
                  </a:solidFill>
                  <a:latin typeface="华文行楷" pitchFamily="2" charset="-122"/>
                  <a:ea typeface="华文行楷" pitchFamily="2" charset="-122"/>
                </a:rPr>
                <a:t>三要素</a:t>
              </a:r>
            </a:p>
          </p:txBody>
        </p:sp>
      </p:grpSp>
      <p:sp>
        <p:nvSpPr>
          <p:cNvPr id="617482" name="Rectangle 10"/>
          <p:cNvSpPr>
            <a:spLocks noChangeArrowheads="1"/>
          </p:cNvSpPr>
          <p:nvPr/>
        </p:nvSpPr>
        <p:spPr bwMode="auto">
          <a:xfrm>
            <a:off x="2743200" y="2209800"/>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数制中所用的数字符号在一个数中所处的位置</a:t>
            </a:r>
          </a:p>
        </p:txBody>
      </p:sp>
      <p:sp>
        <p:nvSpPr>
          <p:cNvPr id="617483" name="Rectangle 11"/>
          <p:cNvSpPr>
            <a:spLocks noChangeArrowheads="1"/>
          </p:cNvSpPr>
          <p:nvPr/>
        </p:nvSpPr>
        <p:spPr bwMode="auto">
          <a:xfrm>
            <a:off x="2774950" y="3198813"/>
            <a:ext cx="46339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数制中所用的数字符号的个数</a:t>
            </a:r>
            <a:r>
              <a:rPr kumimoji="1" lang="en-US" altLang="zh-CN" sz="2400" b="1">
                <a:latin typeface="楷体" pitchFamily="49" charset="-122"/>
                <a:ea typeface="楷体" pitchFamily="49" charset="-122"/>
              </a:rPr>
              <a:t>(R)</a:t>
            </a:r>
            <a:endParaRPr kumimoji="1" lang="zh-CN" altLang="en-US" sz="2400" b="1">
              <a:latin typeface="楷体" pitchFamily="49" charset="-122"/>
              <a:ea typeface="楷体" pitchFamily="49" charset="-122"/>
            </a:endParaRPr>
          </a:p>
        </p:txBody>
      </p:sp>
      <p:sp>
        <p:nvSpPr>
          <p:cNvPr id="617484" name="Rectangle 12"/>
          <p:cNvSpPr>
            <a:spLocks noChangeArrowheads="1"/>
          </p:cNvSpPr>
          <p:nvPr/>
        </p:nvSpPr>
        <p:spPr bwMode="auto">
          <a:xfrm>
            <a:off x="2774950" y="4267200"/>
            <a:ext cx="6140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楷体" pitchFamily="49" charset="-122"/>
                <a:ea typeface="楷体" pitchFamily="49" charset="-122"/>
              </a:rPr>
              <a:t>数制中每一固定位置对应的单位值称为位权</a:t>
            </a:r>
            <a:r>
              <a:rPr kumimoji="1" lang="en-US" altLang="zh-CN" sz="2400" b="1" dirty="0" smtClean="0">
                <a:latin typeface="楷体" pitchFamily="49" charset="-122"/>
                <a:ea typeface="楷体" pitchFamily="49" charset="-122"/>
              </a:rPr>
              <a:t>(</a:t>
            </a:r>
            <a:r>
              <a:rPr kumimoji="1" lang="en-US" altLang="zh-CN" sz="2400" b="1" dirty="0" err="1">
                <a:latin typeface="楷体" pitchFamily="49" charset="-122"/>
                <a:ea typeface="楷体" pitchFamily="49" charset="-122"/>
              </a:rPr>
              <a:t>R</a:t>
            </a:r>
            <a:r>
              <a:rPr kumimoji="1" lang="en-US" altLang="zh-CN" sz="2400" b="1" baseline="30000" dirty="0" err="1">
                <a:latin typeface="楷体" pitchFamily="49" charset="-122"/>
                <a:ea typeface="楷体" pitchFamily="49" charset="-122"/>
              </a:rPr>
              <a:t>k</a:t>
            </a:r>
            <a:r>
              <a:rPr kumimoji="1" lang="en-US" altLang="zh-CN" sz="2400" b="1"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，即由位置决定的值。</a:t>
            </a:r>
            <a:endParaRPr kumimoji="1" lang="en-US" altLang="zh-CN" sz="2400" b="1" baseline="30000" dirty="0">
              <a:latin typeface="楷体" pitchFamily="49" charset="-122"/>
              <a:ea typeface="楷体" pitchFamily="49" charset="-122"/>
            </a:endParaRPr>
          </a:p>
        </p:txBody>
      </p:sp>
      <p:sp>
        <p:nvSpPr>
          <p:cNvPr id="617485" name="Rectangle 13"/>
          <p:cNvSpPr>
            <a:spLocks noChangeArrowheads="1"/>
          </p:cNvSpPr>
          <p:nvPr/>
        </p:nvSpPr>
        <p:spPr bwMode="auto">
          <a:xfrm>
            <a:off x="381000" y="5105400"/>
            <a:ext cx="7839075" cy="892552"/>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000" b="1" dirty="0">
                <a:solidFill>
                  <a:srgbClr val="080300"/>
                </a:solidFill>
                <a:latin typeface="楷体" pitchFamily="49" charset="-122"/>
                <a:ea typeface="楷体" pitchFamily="49" charset="-122"/>
              </a:rPr>
              <a:t>对于</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进制数，有数字符号</a:t>
            </a:r>
            <a:r>
              <a:rPr kumimoji="1" lang="en-US" altLang="zh-CN" sz="2000" b="1" dirty="0">
                <a:solidFill>
                  <a:srgbClr val="080300"/>
                </a:solidFill>
                <a:latin typeface="楷体" pitchFamily="49" charset="-122"/>
                <a:ea typeface="楷体" pitchFamily="49" charset="-122"/>
              </a:rPr>
              <a:t>0</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2</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a:t>
            </a:r>
            <a:r>
              <a:rPr kumimoji="1" lang="zh-CN" altLang="en-US" sz="2000" b="1" dirty="0">
                <a:solidFill>
                  <a:srgbClr val="080300"/>
                </a:solidFill>
                <a:latin typeface="楷体" pitchFamily="49" charset="-122"/>
                <a:ea typeface="楷体" pitchFamily="49" charset="-122"/>
              </a:rPr>
              <a:t>，</a:t>
            </a:r>
            <a:r>
              <a:rPr kumimoji="1" lang="en-US" altLang="zh-CN" sz="2000" b="1" i="1" dirty="0" smtClean="0">
                <a:solidFill>
                  <a:srgbClr val="080300"/>
                </a:solidFill>
                <a:latin typeface="楷体" pitchFamily="49" charset="-122"/>
                <a:ea typeface="楷体" pitchFamily="49" charset="-122"/>
              </a:rPr>
              <a:t>R</a:t>
            </a:r>
            <a:r>
              <a:rPr kumimoji="1" lang="en-US" altLang="zh-CN" sz="2000" b="1" dirty="0" smtClean="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，共</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个数码，基数是</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a:t>
            </a:r>
            <a:r>
              <a:rPr kumimoji="1" lang="en-US" altLang="zh-CN" sz="2000" b="1" i="1" dirty="0">
                <a:solidFill>
                  <a:srgbClr val="080300"/>
                </a:solidFill>
                <a:latin typeface="楷体" pitchFamily="49" charset="-122"/>
                <a:ea typeface="楷体" pitchFamily="49" charset="-122"/>
              </a:rPr>
              <a:t>k</a:t>
            </a:r>
            <a:r>
              <a:rPr kumimoji="1" lang="zh-CN" altLang="en-US" sz="2000" b="1" dirty="0">
                <a:solidFill>
                  <a:srgbClr val="080300"/>
                </a:solidFill>
                <a:latin typeface="楷体" pitchFamily="49" charset="-122"/>
                <a:ea typeface="楷体" pitchFamily="49" charset="-122"/>
              </a:rPr>
              <a:t>是指数（表示位置</a:t>
            </a:r>
            <a:r>
              <a:rPr kumimoji="1" lang="zh-CN" altLang="en-US" sz="2000" b="1" dirty="0" smtClean="0">
                <a:solidFill>
                  <a:srgbClr val="080300"/>
                </a:solidFill>
                <a:latin typeface="楷体" pitchFamily="49" charset="-122"/>
                <a:ea typeface="楷体" pitchFamily="49" charset="-122"/>
              </a:rPr>
              <a:t>），</a:t>
            </a:r>
            <a:r>
              <a:rPr kumimoji="1" lang="en-US" altLang="zh-CN" sz="2000" b="1" dirty="0" err="1" smtClean="0">
                <a:solidFill>
                  <a:srgbClr val="080300"/>
                </a:solidFill>
                <a:latin typeface="楷体" pitchFamily="49" charset="-122"/>
                <a:ea typeface="楷体" pitchFamily="49" charset="-122"/>
              </a:rPr>
              <a:t>R</a:t>
            </a:r>
            <a:r>
              <a:rPr kumimoji="1" lang="en-US" altLang="zh-CN" sz="2000" b="1" baseline="30000" dirty="0" err="1" smtClean="0">
                <a:solidFill>
                  <a:srgbClr val="080300"/>
                </a:solidFill>
                <a:latin typeface="楷体" pitchFamily="49" charset="-122"/>
                <a:ea typeface="楷体" pitchFamily="49" charset="-122"/>
              </a:rPr>
              <a:t>k</a:t>
            </a:r>
            <a:r>
              <a:rPr kumimoji="1" lang="zh-CN" altLang="en-US" sz="2000" b="1" dirty="0" smtClean="0">
                <a:solidFill>
                  <a:srgbClr val="080300"/>
                </a:solidFill>
                <a:latin typeface="楷体" pitchFamily="49" charset="-122"/>
                <a:ea typeface="楷体" pitchFamily="49" charset="-122"/>
              </a:rPr>
              <a:t>表示位权，进位</a:t>
            </a:r>
            <a:r>
              <a:rPr kumimoji="1" lang="zh-CN" altLang="en-US" sz="2000" b="1" dirty="0">
                <a:solidFill>
                  <a:srgbClr val="080300"/>
                </a:solidFill>
                <a:latin typeface="楷体" pitchFamily="49" charset="-122"/>
                <a:ea typeface="楷体" pitchFamily="49" charset="-122"/>
              </a:rPr>
              <a:t>规则是逢</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zh-CN" altLang="en-US" sz="2000" dirty="0">
                <a:solidFill>
                  <a:srgbClr val="080300"/>
                </a:solidFill>
                <a:latin typeface="楷体" pitchFamily="49" charset="-122"/>
                <a:ea typeface="楷体" pitchFamily="49" charset="-122"/>
              </a:rPr>
              <a:t> </a:t>
            </a:r>
          </a:p>
        </p:txBody>
      </p:sp>
      <p:sp>
        <p:nvSpPr>
          <p:cNvPr id="2356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D9DE5F-8A16-4635-8B0E-1C3586F80D21}" type="slidenum">
              <a:rPr lang="en-US" altLang="zh-CN" smtClean="0"/>
              <a:pPr eaLnBrk="1" hangingPunct="1"/>
              <a:t>18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4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4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74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2" grpId="0"/>
      <p:bldP spid="617483" grpId="0"/>
      <p:bldP spid="617484" grpId="0"/>
      <p:bldP spid="6174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4579" name="Text Box 3"/>
          <p:cNvSpPr txBox="1">
            <a:spLocks noChangeArrowheads="1"/>
          </p:cNvSpPr>
          <p:nvPr/>
        </p:nvSpPr>
        <p:spPr bwMode="auto">
          <a:xfrm>
            <a:off x="3048000" y="3810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chemeClr val="tx2"/>
                </a:solidFill>
                <a:latin typeface="华文行楷" pitchFamily="2" charset="-122"/>
                <a:ea typeface="华文行楷" pitchFamily="2" charset="-122"/>
              </a:rPr>
              <a:t>数制定义</a:t>
            </a:r>
          </a:p>
        </p:txBody>
      </p:sp>
      <p:sp>
        <p:nvSpPr>
          <p:cNvPr id="245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1"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2" name="AutoShape 6"/>
          <p:cNvSpPr>
            <a:spLocks noChangeArrowheads="1"/>
          </p:cNvSpPr>
          <p:nvPr/>
        </p:nvSpPr>
        <p:spPr bwMode="auto">
          <a:xfrm>
            <a:off x="685800" y="1371600"/>
            <a:ext cx="7391400" cy="2819400"/>
          </a:xfrm>
          <a:prstGeom prst="parallelogram">
            <a:avLst>
              <a:gd name="adj" fmla="val 65541"/>
            </a:avLst>
          </a:prstGeom>
          <a:solidFill>
            <a:srgbClr val="99FFCC"/>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nSpc>
                <a:spcPct val="120000"/>
              </a:lnSpc>
              <a:spcBef>
                <a:spcPct val="20000"/>
              </a:spcBef>
              <a:buClr>
                <a:srgbClr val="FF3300"/>
              </a:buClr>
              <a:buSzPct val="60000"/>
              <a:buFont typeface="Monotype Sorts" pitchFamily="2" charset="2"/>
              <a:buChar char="s"/>
            </a:pPr>
            <a:r>
              <a:rPr kumimoji="1" lang="en-US" altLang="zh-CN" sz="3200">
                <a:solidFill>
                  <a:srgbClr val="FF0066"/>
                </a:solidFill>
                <a:latin typeface="宋体" pitchFamily="2" charset="-122"/>
              </a:rPr>
              <a:t> </a:t>
            </a:r>
            <a:r>
              <a:rPr kumimoji="1" lang="zh-CN" altLang="en-US" sz="3200" b="1">
                <a:solidFill>
                  <a:srgbClr val="CC0099"/>
                </a:solidFill>
                <a:latin typeface="宋体" pitchFamily="2" charset="-122"/>
              </a:rPr>
              <a:t>按进位的原则进行计数</a:t>
            </a:r>
          </a:p>
          <a:p>
            <a:pPr>
              <a:lnSpc>
                <a:spcPct val="120000"/>
              </a:lnSpc>
              <a:spcBef>
                <a:spcPct val="20000"/>
              </a:spcBef>
              <a:buClr>
                <a:srgbClr val="FF3300"/>
              </a:buClr>
              <a:buSzPct val="60000"/>
              <a:buFont typeface="Monotype Sorts" pitchFamily="2" charset="2"/>
              <a:buChar char="s"/>
            </a:pPr>
            <a:r>
              <a:rPr kumimoji="1" lang="zh-CN" altLang="en-US" sz="3200" b="1">
                <a:solidFill>
                  <a:srgbClr val="CC0099"/>
                </a:solidFill>
                <a:latin typeface="宋体" pitchFamily="2" charset="-122"/>
              </a:rPr>
              <a:t> 逢</a:t>
            </a:r>
            <a:r>
              <a:rPr kumimoji="1" lang="en-US" altLang="zh-CN" sz="3200" b="1">
                <a:solidFill>
                  <a:schemeClr val="tx2"/>
                </a:solidFill>
                <a:latin typeface="隶书" pitchFamily="49" charset="-122"/>
                <a:ea typeface="隶书" pitchFamily="49" charset="-122"/>
              </a:rPr>
              <a:t>N</a:t>
            </a:r>
            <a:r>
              <a:rPr kumimoji="1" lang="zh-CN" altLang="en-US" sz="3200" b="1">
                <a:solidFill>
                  <a:srgbClr val="CC0099"/>
                </a:solidFill>
                <a:latin typeface="宋体" pitchFamily="2" charset="-122"/>
              </a:rPr>
              <a:t>进一，借一当</a:t>
            </a:r>
            <a:r>
              <a:rPr kumimoji="1" lang="en-US" altLang="zh-CN" sz="3200" b="1">
                <a:solidFill>
                  <a:schemeClr val="tx2"/>
                </a:solidFill>
                <a:latin typeface="宋体" pitchFamily="2" charset="-122"/>
              </a:rPr>
              <a:t>N</a:t>
            </a:r>
          </a:p>
          <a:p>
            <a:pPr>
              <a:lnSpc>
                <a:spcPct val="120000"/>
              </a:lnSpc>
              <a:spcBef>
                <a:spcPct val="20000"/>
              </a:spcBef>
              <a:buClr>
                <a:srgbClr val="FF3300"/>
              </a:buClr>
              <a:buSzPct val="60000"/>
              <a:buFont typeface="Monotype Sorts" pitchFamily="2" charset="2"/>
              <a:buChar char="s"/>
            </a:pPr>
            <a:r>
              <a:rPr kumimoji="1" lang="en-US" altLang="zh-CN" sz="3200" b="1">
                <a:solidFill>
                  <a:srgbClr val="CC0099"/>
                </a:solidFill>
                <a:latin typeface="宋体" pitchFamily="2" charset="-122"/>
              </a:rPr>
              <a:t> </a:t>
            </a:r>
            <a:r>
              <a:rPr kumimoji="1" lang="zh-CN" altLang="en-US" sz="3200" b="1">
                <a:solidFill>
                  <a:srgbClr val="CC0099"/>
                </a:solidFill>
                <a:latin typeface="宋体" pitchFamily="2" charset="-122"/>
              </a:rPr>
              <a:t>采用位权表示法</a:t>
            </a:r>
          </a:p>
        </p:txBody>
      </p:sp>
      <p:sp>
        <p:nvSpPr>
          <p:cNvPr id="245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2F2E63-3E7D-43BB-8047-949B0B5625CE}" type="slidenum">
              <a:rPr lang="en-US" altLang="zh-CN" smtClean="0"/>
              <a:pPr eaLnBrk="1" hangingPunct="1"/>
              <a:t>19</a:t>
            </a:fld>
            <a:endParaRPr lang="en-US" altLang="zh-CN" smtClean="0"/>
          </a:p>
        </p:txBody>
      </p:sp>
      <p:sp>
        <p:nvSpPr>
          <p:cNvPr id="2" name="TextBox 1"/>
          <p:cNvSpPr txBox="1"/>
          <p:nvPr/>
        </p:nvSpPr>
        <p:spPr>
          <a:xfrm>
            <a:off x="914400" y="4909066"/>
            <a:ext cx="6248400" cy="461665"/>
          </a:xfrm>
          <a:prstGeom prst="rect">
            <a:avLst/>
          </a:prstGeom>
          <a:solidFill>
            <a:srgbClr val="FFC000"/>
          </a:solidFill>
        </p:spPr>
        <p:txBody>
          <a:bodyPr wrap="square" rtlCol="0">
            <a:spAutoFit/>
          </a:bodyPr>
          <a:lstStyle/>
          <a:p>
            <a:r>
              <a:rPr lang="en-US" altLang="zh-CN" sz="2400" dirty="0"/>
              <a:t>(1010)</a:t>
            </a:r>
            <a:r>
              <a:rPr lang="en-US" altLang="zh-CN" sz="2400" baseline="-25000" dirty="0"/>
              <a:t>10</a:t>
            </a:r>
            <a:r>
              <a:rPr lang="en-US" altLang="zh-CN" sz="2400" dirty="0"/>
              <a:t> =1× </a:t>
            </a:r>
            <a:r>
              <a:rPr lang="en-US" altLang="zh-CN" sz="2400" dirty="0" smtClean="0"/>
              <a:t>10</a:t>
            </a:r>
            <a:r>
              <a:rPr lang="en-US" altLang="zh-CN" sz="2400" baseline="30000" dirty="0" smtClean="0"/>
              <a:t>3</a:t>
            </a:r>
            <a:r>
              <a:rPr lang="en-US" altLang="zh-CN" sz="2400" dirty="0" smtClean="0"/>
              <a:t>+0</a:t>
            </a:r>
            <a:r>
              <a:rPr lang="en-US" altLang="zh-CN" sz="2400" dirty="0"/>
              <a:t>× </a:t>
            </a:r>
            <a:r>
              <a:rPr lang="en-US" altLang="zh-CN" sz="2400" dirty="0" smtClean="0"/>
              <a:t>10</a:t>
            </a:r>
            <a:r>
              <a:rPr lang="en-US" altLang="zh-CN" sz="2400" baseline="30000" dirty="0"/>
              <a:t>2</a:t>
            </a:r>
            <a:r>
              <a:rPr lang="en-US" altLang="zh-CN" sz="2400" dirty="0" smtClean="0"/>
              <a:t>+1</a:t>
            </a:r>
            <a:r>
              <a:rPr lang="en-US" altLang="zh-CN" sz="2400" dirty="0"/>
              <a:t>× </a:t>
            </a:r>
            <a:r>
              <a:rPr lang="en-US" altLang="zh-CN" sz="2400" dirty="0" smtClean="0"/>
              <a:t>10</a:t>
            </a:r>
            <a:r>
              <a:rPr lang="en-US" altLang="zh-CN" sz="2400" baseline="30000" dirty="0" smtClean="0"/>
              <a:t>1</a:t>
            </a:r>
            <a:r>
              <a:rPr lang="en-US" altLang="zh-CN" sz="2400" dirty="0" smtClean="0"/>
              <a:t>+0</a:t>
            </a:r>
            <a:r>
              <a:rPr lang="en-US" altLang="zh-CN" sz="2400" dirty="0"/>
              <a:t>× </a:t>
            </a:r>
            <a:r>
              <a:rPr lang="en-US" altLang="zh-CN" sz="2400" dirty="0" smtClean="0"/>
              <a:t>10</a:t>
            </a:r>
            <a:r>
              <a:rPr lang="en-US" altLang="zh-CN" sz="2400" baseline="30000" dirty="0" smtClean="0"/>
              <a:t>0</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计算机发展史</a:t>
            </a:r>
          </a:p>
        </p:txBody>
      </p:sp>
      <p:sp>
        <p:nvSpPr>
          <p:cNvPr id="512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512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512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512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512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B7664E-53BE-4F51-9E5A-8EB58440EC0F}" type="slidenum">
              <a:rPr lang="en-US" altLang="zh-CN" smtClean="0"/>
              <a:pPr eaLnBrk="1" hangingPunct="1"/>
              <a:t>2</a:t>
            </a:fld>
            <a:endParaRPr lang="en-US" altLang="zh-CN"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93725" y="650875"/>
            <a:ext cx="597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宋体" pitchFamily="2" charset="-122"/>
              </a:rPr>
              <a:t>在</a:t>
            </a:r>
            <a:r>
              <a:rPr kumimoji="1" lang="en-US" altLang="zh-CN" sz="2400" b="1" i="1">
                <a:latin typeface="Times New Roman" pitchFamily="18" charset="0"/>
              </a:rPr>
              <a:t>R</a:t>
            </a:r>
            <a:r>
              <a:rPr kumimoji="1" lang="zh-CN" altLang="en-US" sz="2400" b="1">
                <a:latin typeface="宋体" pitchFamily="2" charset="-122"/>
              </a:rPr>
              <a:t>进位计数中，</a:t>
            </a:r>
            <a:r>
              <a:rPr kumimoji="1" lang="zh-CN" altLang="en-US" sz="2400" b="1">
                <a:solidFill>
                  <a:srgbClr val="080300"/>
                </a:solidFill>
                <a:latin typeface="宋体" pitchFamily="2" charset="-122"/>
              </a:rPr>
              <a:t>任意一个数值表示形式</a:t>
            </a:r>
            <a:r>
              <a:rPr kumimoji="1" lang="zh-CN" altLang="en-US" sz="2400" b="1">
                <a:latin typeface="宋体" pitchFamily="2" charset="-122"/>
              </a:rPr>
              <a:t>：</a:t>
            </a:r>
            <a:r>
              <a:rPr kumimoji="1" lang="zh-CN" altLang="en-US" sz="2400" b="1">
                <a:latin typeface="Times New Roman" pitchFamily="18" charset="0"/>
              </a:rPr>
              <a:t> </a:t>
            </a:r>
          </a:p>
        </p:txBody>
      </p:sp>
      <p:graphicFrame>
        <p:nvGraphicFramePr>
          <p:cNvPr id="25603" name="Object 3"/>
          <p:cNvGraphicFramePr>
            <a:graphicFrameLocks noChangeAspect="1"/>
          </p:cNvGraphicFramePr>
          <p:nvPr>
            <p:extLst>
              <p:ext uri="{D42A27DB-BD31-4B8C-83A1-F6EECF244321}">
                <p14:modId xmlns:p14="http://schemas.microsoft.com/office/powerpoint/2010/main" val="1672710187"/>
              </p:ext>
            </p:extLst>
          </p:nvPr>
        </p:nvGraphicFramePr>
        <p:xfrm>
          <a:off x="2316163" y="1295400"/>
          <a:ext cx="4740275" cy="598488"/>
        </p:xfrm>
        <a:graphic>
          <a:graphicData uri="http://schemas.openxmlformats.org/presentationml/2006/ole">
            <mc:AlternateContent xmlns:mc="http://schemas.openxmlformats.org/markup-compatibility/2006">
              <mc:Choice xmlns:v="urn:schemas-microsoft-com:vml" Requires="v">
                <p:oleObj spid="_x0000_s25851" name="公式" r:id="rId4" imgW="1815840" imgH="228600" progId="Equation.3">
                  <p:embed/>
                </p:oleObj>
              </mc:Choice>
              <mc:Fallback>
                <p:oleObj name="公式" r:id="rId4" imgW="1815840" imgH="228600" progId="Equation.3">
                  <p:embed/>
                  <p:pic>
                    <p:nvPicPr>
                      <p:cNvPr id="0" name="Object 3"/>
                      <p:cNvPicPr>
                        <a:picLocks noChangeAspect="1" noChangeArrowheads="1"/>
                      </p:cNvPicPr>
                      <p:nvPr/>
                    </p:nvPicPr>
                    <p:blipFill>
                      <a:blip r:embed="rId5"/>
                      <a:srcRect/>
                      <a:stretch>
                        <a:fillRect/>
                      </a:stretch>
                    </p:blipFill>
                    <p:spPr bwMode="auto">
                      <a:xfrm>
                        <a:off x="2316163" y="1295400"/>
                        <a:ext cx="47402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5"/>
          <p:cNvSpPr txBox="1">
            <a:spLocks noChangeArrowheads="1"/>
          </p:cNvSpPr>
          <p:nvPr/>
        </p:nvSpPr>
        <p:spPr bwMode="auto">
          <a:xfrm>
            <a:off x="533400" y="1981200"/>
            <a:ext cx="4129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宋体" pitchFamily="2" charset="-122"/>
              </a:rPr>
              <a:t>表示</a:t>
            </a:r>
            <a:r>
              <a:rPr kumimoji="1" lang="zh-CN" altLang="en-US" sz="2400" b="1" dirty="0" smtClean="0">
                <a:latin typeface="宋体" pitchFamily="2" charset="-122"/>
              </a:rPr>
              <a:t>为以</a:t>
            </a:r>
            <a:r>
              <a:rPr kumimoji="1" lang="en-US" altLang="zh-CN" sz="2400" b="1" dirty="0" smtClean="0">
                <a:latin typeface="宋体" pitchFamily="2" charset="-122"/>
              </a:rPr>
              <a:t>R</a:t>
            </a:r>
            <a:r>
              <a:rPr kumimoji="1" lang="zh-CN" altLang="en-US" sz="2400" b="1" dirty="0" smtClean="0">
                <a:latin typeface="宋体" pitchFamily="2" charset="-122"/>
              </a:rPr>
              <a:t>为底的幂展开式：</a:t>
            </a:r>
            <a:r>
              <a:rPr kumimoji="1" lang="zh-CN" altLang="en-US" sz="2400" b="1" dirty="0" smtClean="0">
                <a:latin typeface="Times New Roman" pitchFamily="18" charset="0"/>
              </a:rPr>
              <a:t> </a:t>
            </a:r>
            <a:endParaRPr kumimoji="1" lang="zh-CN" altLang="en-US" sz="2400" b="1" dirty="0">
              <a:latin typeface="Times New Roman" pitchFamily="18" charset="0"/>
            </a:endParaRPr>
          </a:p>
        </p:txBody>
      </p:sp>
      <p:graphicFrame>
        <p:nvGraphicFramePr>
          <p:cNvPr id="25610" name="Object 8"/>
          <p:cNvGraphicFramePr>
            <a:graphicFrameLocks noChangeAspect="1"/>
          </p:cNvGraphicFramePr>
          <p:nvPr>
            <p:extLst>
              <p:ext uri="{D42A27DB-BD31-4B8C-83A1-F6EECF244321}">
                <p14:modId xmlns:p14="http://schemas.microsoft.com/office/powerpoint/2010/main" val="4063151861"/>
              </p:ext>
            </p:extLst>
          </p:nvPr>
        </p:nvGraphicFramePr>
        <p:xfrm>
          <a:off x="261938" y="3114675"/>
          <a:ext cx="1685925" cy="1000125"/>
        </p:xfrm>
        <a:graphic>
          <a:graphicData uri="http://schemas.openxmlformats.org/presentationml/2006/ole">
            <mc:AlternateContent xmlns:mc="http://schemas.openxmlformats.org/markup-compatibility/2006">
              <mc:Choice xmlns:v="urn:schemas-microsoft-com:vml" Requires="v">
                <p:oleObj spid="_x0000_s25852" name="公式" r:id="rId6" imgW="749160" imgH="444240" progId="Equation.3">
                  <p:embed/>
                </p:oleObj>
              </mc:Choice>
              <mc:Fallback>
                <p:oleObj name="公式" r:id="rId6" imgW="749160" imgH="444240" progId="Equation.3">
                  <p:embed/>
                  <p:pic>
                    <p:nvPicPr>
                      <p:cNvPr id="0" name="Object 8"/>
                      <p:cNvPicPr>
                        <a:picLocks noChangeAspect="1" noChangeArrowheads="1"/>
                      </p:cNvPicPr>
                      <p:nvPr/>
                    </p:nvPicPr>
                    <p:blipFill>
                      <a:blip r:embed="rId7"/>
                      <a:srcRect/>
                      <a:stretch>
                        <a:fillRect/>
                      </a:stretch>
                    </p:blipFill>
                    <p:spPr bwMode="auto">
                      <a:xfrm>
                        <a:off x="261938" y="3114675"/>
                        <a:ext cx="1685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11"/>
          <p:cNvSpPr txBox="1">
            <a:spLocks noChangeArrowheads="1"/>
          </p:cNvSpPr>
          <p:nvPr/>
        </p:nvSpPr>
        <p:spPr bwMode="auto">
          <a:xfrm>
            <a:off x="593725" y="4572000"/>
            <a:ext cx="6858000" cy="457200"/>
          </a:xfrm>
          <a:prstGeom prst="rect">
            <a:avLst/>
          </a:prstGeom>
          <a:solidFill>
            <a:srgbClr val="FFC000"/>
          </a:solidFill>
          <a:ln w="9525">
            <a:solidFill>
              <a:schemeClr val="accent2"/>
            </a:solidFill>
            <a:miter lim="800000"/>
            <a:headEnd/>
            <a:tailEnd/>
          </a:ln>
          <a:effectLs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rPr>
              <a:t>2010.12 </a:t>
            </a:r>
            <a:r>
              <a:rPr kumimoji="1" lang="en-US" altLang="zh-CN" sz="2800" b="1" dirty="0">
                <a:latin typeface="Times New Roman" pitchFamily="18" charset="0"/>
              </a:rPr>
              <a:t>= </a:t>
            </a:r>
            <a:r>
              <a:rPr kumimoji="1" lang="zh-CN" altLang="en-US" sz="2800" b="1" dirty="0" smtClean="0">
                <a:latin typeface="Times New Roman" pitchFamily="18" charset="0"/>
              </a:rPr>
              <a:t>？十进制，以</a:t>
            </a:r>
            <a:r>
              <a:rPr kumimoji="1" lang="en-US" altLang="zh-CN" sz="2800" b="1" dirty="0" smtClean="0">
                <a:latin typeface="Times New Roman" pitchFamily="18" charset="0"/>
              </a:rPr>
              <a:t>10</a:t>
            </a:r>
            <a:r>
              <a:rPr kumimoji="1" lang="zh-CN" altLang="en-US" sz="2800" b="1" dirty="0" smtClean="0">
                <a:latin typeface="Times New Roman" pitchFamily="18" charset="0"/>
              </a:rPr>
              <a:t>为底的幂展开式</a:t>
            </a:r>
            <a:endParaRPr kumimoji="1" lang="zh-CN" altLang="en-US" sz="2800" b="1" dirty="0">
              <a:latin typeface="Times New Roman" pitchFamily="18" charset="0"/>
            </a:endParaRPr>
          </a:p>
        </p:txBody>
      </p:sp>
      <p:sp>
        <p:nvSpPr>
          <p:cNvPr id="25608" name="灯片编号占位符 1"/>
          <p:cNvSpPr>
            <a:spLocks noGrp="1"/>
          </p:cNvSpPr>
          <p:nvPr>
            <p:ph type="sldNum" sz="quarter" idx="12"/>
          </p:nvPr>
        </p:nvSpPr>
        <p:spPr>
          <a:xfrm>
            <a:off x="6583362" y="6248400"/>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F786BA-2424-4D47-8FA9-8F01744F44A3}" type="slidenum">
              <a:rPr lang="en-US" altLang="zh-CN" smtClean="0"/>
              <a:pPr eaLnBrk="1" hangingPunct="1"/>
              <a:t>20</a:t>
            </a:fld>
            <a:endParaRPr lang="en-US" altLang="zh-CN" smtClean="0"/>
          </a:p>
        </p:txBody>
      </p:sp>
      <mc:AlternateContent xmlns:mc="http://schemas.openxmlformats.org/markup-compatibility/2006" xmlns:a14="http://schemas.microsoft.com/office/drawing/2010/main">
        <mc:Choice Requires="a14">
          <p:sp>
            <p:nvSpPr>
              <p:cNvPr id="2" name="TextBox 1"/>
              <p:cNvSpPr txBox="1"/>
              <p:nvPr/>
            </p:nvSpPr>
            <p:spPr>
              <a:xfrm>
                <a:off x="261937" y="5327302"/>
                <a:ext cx="8610600" cy="461665"/>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2</m:t>
                      </m:r>
                      <m:r>
                        <a:rPr lang="en-US" altLang="zh-CN" sz="2400" b="0" i="1" smtClean="0">
                          <a:latin typeface="Cambria Math"/>
                          <a:ea typeface="Cambria Math"/>
                        </a:rPr>
                        <m:t>×</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3</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0</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+2×</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61937" y="5327302"/>
                <a:ext cx="8610600" cy="461665"/>
              </a:xfrm>
              <a:prstGeom prst="rect">
                <a:avLst/>
              </a:prstGeom>
              <a:blipFill rotWithShape="1">
                <a:blip r:embed="rId10"/>
                <a:stretch>
                  <a:fillRect/>
                </a:stretch>
              </a:blipFill>
            </p:spPr>
            <p:txBody>
              <a:bodyPr/>
              <a:lstStyle/>
              <a:p>
                <a:r>
                  <a:rPr lang="zh-CN" altLang="en-US">
                    <a:noFill/>
                  </a:rPr>
                  <a:t> </a:t>
                </a:r>
              </a:p>
            </p:txBody>
          </p:sp>
        </mc:Fallback>
      </mc:AlternateContent>
      <p:sp>
        <p:nvSpPr>
          <p:cNvPr id="3" name="TextBox 2"/>
          <p:cNvSpPr txBox="1"/>
          <p:nvPr/>
        </p:nvSpPr>
        <p:spPr>
          <a:xfrm>
            <a:off x="2971800" y="3468469"/>
            <a:ext cx="5695950" cy="646331"/>
          </a:xfrm>
          <a:prstGeom prst="rect">
            <a:avLst/>
          </a:prstGeom>
          <a:solidFill>
            <a:srgbClr val="FFC000"/>
          </a:solidFill>
        </p:spPr>
        <p:txBody>
          <a:bodyPr wrap="square" rtlCol="0">
            <a:spAutoFit/>
          </a:bodyPr>
          <a:lstStyle/>
          <a:p>
            <a:r>
              <a:rPr kumimoji="1" lang="en-US" altLang="zh-CN" b="1" i="1" dirty="0" smtClean="0">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表示数码的位置</a:t>
            </a:r>
            <a:r>
              <a:rPr kumimoji="1" lang="zh-CN" altLang="en-US" b="1" i="1" dirty="0">
                <a:solidFill>
                  <a:srgbClr val="080300"/>
                </a:solidFill>
                <a:latin typeface="Times New Roman" pitchFamily="18" charset="0"/>
              </a:rPr>
              <a:t>，</a:t>
            </a:r>
            <a:r>
              <a:rPr kumimoji="1" lang="en-US" altLang="zh-CN" b="1" i="1" dirty="0">
                <a:solidFill>
                  <a:srgbClr val="080300"/>
                </a:solidFill>
                <a:latin typeface="Times New Roman" pitchFamily="18" charset="0"/>
              </a:rPr>
              <a:t>n</a:t>
            </a:r>
            <a:r>
              <a:rPr kumimoji="1" lang="zh-CN" altLang="en-US" b="1" i="1" dirty="0">
                <a:solidFill>
                  <a:srgbClr val="080300"/>
                </a:solidFill>
                <a:latin typeface="Times New Roman" pitchFamily="18" charset="0"/>
              </a:rPr>
              <a:t>为整数位个数，</a:t>
            </a:r>
            <a:r>
              <a:rPr kumimoji="1" lang="en-US" altLang="zh-CN" b="1" i="1" dirty="0">
                <a:solidFill>
                  <a:srgbClr val="080300"/>
                </a:solidFill>
                <a:latin typeface="Times New Roman" pitchFamily="18" charset="0"/>
              </a:rPr>
              <a:t>m</a:t>
            </a:r>
            <a:r>
              <a:rPr kumimoji="1" lang="zh-CN" altLang="en-US" b="1" i="1" dirty="0">
                <a:solidFill>
                  <a:srgbClr val="080300"/>
                </a:solidFill>
                <a:latin typeface="Times New Roman" pitchFamily="18" charset="0"/>
              </a:rPr>
              <a:t>为小数位</a:t>
            </a:r>
            <a:r>
              <a:rPr kumimoji="1" lang="zh-CN" altLang="en-US" b="1" i="1" dirty="0" smtClean="0">
                <a:solidFill>
                  <a:srgbClr val="080300"/>
                </a:solidFill>
                <a:latin typeface="Times New Roman" pitchFamily="18" charset="0"/>
              </a:rPr>
              <a:t>个数，</a:t>
            </a:r>
            <a:r>
              <a:rPr kumimoji="1" lang="en-US" altLang="zh-CN" b="1" i="1" dirty="0" err="1" smtClean="0">
                <a:solidFill>
                  <a:srgbClr val="080300"/>
                </a:solidFill>
                <a:latin typeface="Times New Roman" pitchFamily="18" charset="0"/>
              </a:rPr>
              <a:t>R</a:t>
            </a:r>
            <a:r>
              <a:rPr kumimoji="1" lang="en-US" altLang="zh-CN" b="1" i="1" baseline="30000" dirty="0" err="1">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表示位权</a:t>
            </a:r>
            <a:endParaRPr kumimoji="1" lang="zh-CN" altLang="en-US" b="1" i="1" dirty="0">
              <a:solidFill>
                <a:srgbClr val="080300"/>
              </a:solidFill>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85506456"/>
              </p:ext>
            </p:extLst>
          </p:nvPr>
        </p:nvGraphicFramePr>
        <p:xfrm>
          <a:off x="271463" y="2286000"/>
          <a:ext cx="8339137" cy="859336"/>
        </p:xfrm>
        <a:graphic>
          <a:graphicData uri="http://schemas.openxmlformats.org/presentationml/2006/ole">
            <mc:AlternateContent xmlns:mc="http://schemas.openxmlformats.org/markup-compatibility/2006">
              <mc:Choice xmlns:v="urn:schemas-microsoft-com:vml" Requires="v">
                <p:oleObj spid="_x0000_s25853" name="公式" r:id="rId11" imgW="6858000" imgH="507960" progId="Equation.3">
                  <p:embed/>
                </p:oleObj>
              </mc:Choice>
              <mc:Fallback>
                <p:oleObj name="公式" r:id="rId11" imgW="6858000" imgH="507960" progId="Equation.3">
                  <p:embed/>
                  <p:pic>
                    <p:nvPicPr>
                      <p:cNvPr id="0" name="Object 8"/>
                      <p:cNvPicPr>
                        <a:picLocks noChangeAspect="1" noChangeArrowheads="1"/>
                      </p:cNvPicPr>
                      <p:nvPr/>
                    </p:nvPicPr>
                    <p:blipFill>
                      <a:blip r:embed="rId12"/>
                      <a:srcRect/>
                      <a:stretch>
                        <a:fillRect/>
                      </a:stretch>
                    </p:blipFill>
                    <p:spPr bwMode="auto">
                      <a:xfrm>
                        <a:off x="271463" y="2286000"/>
                        <a:ext cx="8339137" cy="859336"/>
                      </a:xfrm>
                      <a:prstGeom prst="rect">
                        <a:avLst/>
                      </a:prstGeom>
                      <a:noFill/>
                      <a:ln>
                        <a:noFill/>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barn(inVertical)">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6627" name="Text Box 3"/>
          <p:cNvSpPr txBox="1">
            <a:spLocks noChangeArrowheads="1"/>
          </p:cNvSpPr>
          <p:nvPr/>
        </p:nvSpPr>
        <p:spPr bwMode="auto">
          <a:xfrm>
            <a:off x="3505200" y="127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6628"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29" name="Rectangle 6"/>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30" name="Text Box 9"/>
          <p:cNvSpPr txBox="1">
            <a:spLocks noChangeArrowheads="1"/>
          </p:cNvSpPr>
          <p:nvPr/>
        </p:nvSpPr>
        <p:spPr bwMode="auto">
          <a:xfrm>
            <a:off x="304800" y="698500"/>
            <a:ext cx="88392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zh-CN" altLang="en-US" sz="2800" b="1" dirty="0">
                <a:solidFill>
                  <a:srgbClr val="080300"/>
                </a:solidFill>
                <a:latin typeface="宋体" pitchFamily="2" charset="-122"/>
              </a:rPr>
              <a:t>十进制</a:t>
            </a:r>
            <a:r>
              <a:rPr kumimoji="1" lang="en-US" altLang="zh-CN" b="1" dirty="0">
                <a:solidFill>
                  <a:srgbClr val="080300"/>
                </a:solidFill>
              </a:rPr>
              <a:t>:  </a:t>
            </a:r>
            <a:r>
              <a:rPr kumimoji="1" lang="zh-CN" altLang="en-US" sz="2800" b="1" dirty="0"/>
              <a:t>基数为“</a:t>
            </a:r>
            <a:r>
              <a:rPr kumimoji="1" lang="en-US" altLang="zh-CN" sz="2800" b="1" dirty="0"/>
              <a:t>10”</a:t>
            </a:r>
            <a:r>
              <a:rPr kumimoji="1" lang="zh-CN" altLang="en-US" sz="2800" b="1" dirty="0"/>
              <a:t>，有十个数字符号：</a:t>
            </a:r>
            <a:r>
              <a:rPr kumimoji="1" lang="en-US" altLang="zh-CN" sz="2800" b="1" dirty="0"/>
              <a:t>0</a:t>
            </a:r>
            <a:r>
              <a:rPr kumimoji="1" lang="zh-CN" altLang="en-US" sz="2800" b="1" dirty="0"/>
              <a:t>，</a:t>
            </a:r>
            <a:r>
              <a:rPr kumimoji="1" lang="en-US" altLang="zh-CN" sz="2800" b="1" dirty="0"/>
              <a:t>1</a:t>
            </a:r>
            <a:r>
              <a:rPr kumimoji="1" lang="zh-CN" altLang="en-US" sz="2800" b="1" dirty="0"/>
              <a:t>，</a:t>
            </a:r>
            <a:r>
              <a:rPr kumimoji="1" lang="en-US" altLang="zh-CN" sz="2800" b="1" dirty="0"/>
              <a:t>2</a:t>
            </a:r>
            <a:r>
              <a:rPr kumimoji="1" lang="zh-CN" altLang="en-US" sz="2800" b="1" dirty="0"/>
              <a:t>，</a:t>
            </a:r>
            <a:r>
              <a:rPr kumimoji="1" lang="en-US" altLang="zh-CN" sz="2800" b="1" dirty="0"/>
              <a:t>3</a:t>
            </a:r>
            <a:r>
              <a:rPr kumimoji="1" lang="zh-CN" altLang="en-US" sz="2800" b="1" dirty="0"/>
              <a:t>，</a:t>
            </a:r>
            <a:r>
              <a:rPr kumimoji="1" lang="en-US" altLang="zh-CN" sz="2800" b="1" dirty="0"/>
              <a:t>4</a:t>
            </a:r>
            <a:r>
              <a:rPr kumimoji="1" lang="zh-CN" altLang="en-US" sz="2800" b="1" dirty="0"/>
              <a:t>，</a:t>
            </a:r>
            <a:r>
              <a:rPr kumimoji="1" lang="en-US" altLang="zh-CN" sz="2800" b="1" dirty="0"/>
              <a:t>5</a:t>
            </a:r>
            <a:r>
              <a:rPr kumimoji="1" lang="zh-CN" altLang="en-US" sz="2800" b="1" dirty="0"/>
              <a:t>，</a:t>
            </a:r>
            <a:r>
              <a:rPr kumimoji="1" lang="en-US" altLang="zh-CN" sz="2800" b="1" dirty="0"/>
              <a:t>6</a:t>
            </a:r>
            <a:r>
              <a:rPr kumimoji="1" lang="zh-CN" altLang="en-US" sz="2800" b="1" dirty="0"/>
              <a:t>，</a:t>
            </a:r>
            <a:r>
              <a:rPr kumimoji="1" lang="en-US" altLang="zh-CN" sz="2800" b="1" dirty="0"/>
              <a:t>7</a:t>
            </a:r>
            <a:r>
              <a:rPr kumimoji="1" lang="zh-CN" altLang="en-US" sz="2800" b="1" dirty="0"/>
              <a:t>，</a:t>
            </a:r>
            <a:r>
              <a:rPr kumimoji="1" lang="en-US" altLang="zh-CN" sz="2800" b="1" dirty="0"/>
              <a:t>8</a:t>
            </a:r>
            <a:r>
              <a:rPr kumimoji="1" lang="zh-CN" altLang="en-US" sz="2800" b="1" dirty="0"/>
              <a:t>，</a:t>
            </a:r>
            <a:r>
              <a:rPr kumimoji="1" lang="en-US" altLang="zh-CN" sz="2800" b="1" dirty="0"/>
              <a:t>9</a:t>
            </a:r>
            <a:r>
              <a:rPr kumimoji="1" lang="zh-CN" altLang="en-US" sz="2800" b="1" dirty="0"/>
              <a:t>，各位权是以</a:t>
            </a:r>
            <a:r>
              <a:rPr kumimoji="1" lang="en-US" altLang="zh-CN" sz="2800" b="1" dirty="0"/>
              <a:t>10</a:t>
            </a:r>
            <a:r>
              <a:rPr kumimoji="1" lang="zh-CN" altLang="en-US" sz="2800" b="1" dirty="0"/>
              <a:t>为底的幂，进（借）位规则为：逢十进一，借一为十</a:t>
            </a:r>
            <a:r>
              <a:rPr kumimoji="1" lang="zh-CN" altLang="en-US" sz="2800" dirty="0" smtClean="0"/>
              <a:t>。幂展开式为：</a:t>
            </a:r>
            <a:endParaRPr kumimoji="1" lang="zh-CN" altLang="en-US" sz="2800" dirty="0"/>
          </a:p>
        </p:txBody>
      </p:sp>
      <p:sp>
        <p:nvSpPr>
          <p:cNvPr id="26631" name="Text Box 13"/>
          <p:cNvSpPr txBox="1">
            <a:spLocks noChangeArrowheads="1"/>
          </p:cNvSpPr>
          <p:nvPr/>
        </p:nvSpPr>
        <p:spPr bwMode="auto">
          <a:xfrm>
            <a:off x="287338" y="2590800"/>
            <a:ext cx="88566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80000"/>
              </a:lnSpc>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10</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0</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p>
          <a:p>
            <a:pPr eaLnBrk="1" hangingPunct="1">
              <a:lnSpc>
                <a:spcPct val="180000"/>
              </a:lnSpc>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 </a:t>
            </a:r>
          </a:p>
        </p:txBody>
      </p:sp>
      <p:sp>
        <p:nvSpPr>
          <p:cNvPr id="26632" name="Text Box 14"/>
          <p:cNvSpPr txBox="1">
            <a:spLocks noChangeArrowheads="1"/>
          </p:cNvSpPr>
          <p:nvPr/>
        </p:nvSpPr>
        <p:spPr bwMode="auto">
          <a:xfrm>
            <a:off x="228600" y="4114800"/>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i="1" dirty="0">
                <a:solidFill>
                  <a:srgbClr val="080300"/>
                </a:solidFill>
                <a:latin typeface="Times New Roman" pitchFamily="18" charset="0"/>
              </a:rPr>
              <a:t>D</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9</a:t>
            </a:r>
            <a:r>
              <a:rPr kumimoji="1" lang="zh-CN" altLang="en-US" sz="2400" b="1" dirty="0">
                <a:latin typeface="Times New Roman" pitchFamily="18" charset="0"/>
              </a:rPr>
              <a:t>；</a:t>
            </a:r>
          </a:p>
          <a:p>
            <a:pPr algn="just" eaLnBrk="1" hangingPunct="1">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dirty="0">
                <a:solidFill>
                  <a:srgbClr val="080300"/>
                </a:solidFill>
                <a:latin typeface="Times New Roman" pitchFamily="18" charset="0"/>
              </a:rPr>
              <a:t>10</a:t>
            </a:r>
            <a:r>
              <a:rPr kumimoji="1" lang="zh-CN" altLang="en-US" sz="2400" b="1" dirty="0">
                <a:latin typeface="Times New Roman" pitchFamily="18" charset="0"/>
              </a:rPr>
              <a:t>为基数，</a:t>
            </a:r>
          </a:p>
          <a:p>
            <a:pPr algn="just" eaLnBrk="1" hangingPunct="1">
              <a:spcBef>
                <a:spcPct val="50000"/>
              </a:spcBef>
            </a:pP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0</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是十进制数的</a:t>
            </a:r>
            <a:r>
              <a:rPr kumimoji="1" lang="zh-CN" altLang="en-US" sz="2400" b="1" dirty="0">
                <a:solidFill>
                  <a:srgbClr val="080300"/>
                </a:solidFill>
                <a:latin typeface="Times New Roman" pitchFamily="18" charset="0"/>
              </a:rPr>
              <a:t>位权</a:t>
            </a:r>
            <a:r>
              <a:rPr kumimoji="1" lang="zh-CN" altLang="en-US" sz="2400" b="1" dirty="0">
                <a:latin typeface="Times New Roman" pitchFamily="18" charset="0"/>
              </a:rPr>
              <a:t>。</a:t>
            </a:r>
          </a:p>
        </p:txBody>
      </p:sp>
      <p:sp>
        <p:nvSpPr>
          <p:cNvPr id="26633" name="Rectangle 15"/>
          <p:cNvSpPr>
            <a:spLocks noChangeArrowheads="1"/>
          </p:cNvSpPr>
          <p:nvPr/>
        </p:nvSpPr>
        <p:spPr bwMode="auto">
          <a:xfrm>
            <a:off x="76200" y="5791200"/>
            <a:ext cx="8756650" cy="519113"/>
          </a:xfrm>
          <a:prstGeom prst="rect">
            <a:avLst/>
          </a:prstGeom>
          <a:solidFill>
            <a:srgbClr val="FFC000"/>
          </a:solidFill>
          <a:ln>
            <a:noFill/>
          </a:ln>
          <a:effectLst/>
          <a:extLst/>
        </p:spPr>
        <p:txBody>
          <a:bodyPr wrap="none">
            <a:spAutoFit/>
          </a:bodyPr>
          <a:lstStyle/>
          <a:p>
            <a:r>
              <a:rPr kumimoji="1" lang="zh-CN" altLang="en-US" sz="2800" b="1" dirty="0">
                <a:solidFill>
                  <a:srgbClr val="080300"/>
                </a:solidFill>
              </a:rPr>
              <a:t>在计算机中，一般用十进制数作为数据的输入和输出。</a:t>
            </a:r>
          </a:p>
        </p:txBody>
      </p:sp>
      <p:sp>
        <p:nvSpPr>
          <p:cNvPr id="266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3AF1F6-0396-4B4F-B3D6-D7C712E6E48E}" type="slidenum">
              <a:rPr lang="en-US" altLang="zh-CN" smtClean="0"/>
              <a:pPr eaLnBrk="1" hangingPunct="1"/>
              <a:t>21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circle(in)">
                                      <p:cBhvr>
                                        <p:cTn id="7" dur="20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7651" name="Text Box 3"/>
          <p:cNvSpPr txBox="1">
            <a:spLocks noChangeArrowheads="1"/>
          </p:cNvSpPr>
          <p:nvPr/>
        </p:nvSpPr>
        <p:spPr bwMode="auto">
          <a:xfrm>
            <a:off x="35052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765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3"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4" name="Rectangle 7"/>
          <p:cNvSpPr>
            <a:spLocks noChangeArrowheads="1"/>
          </p:cNvSpPr>
          <p:nvPr/>
        </p:nvSpPr>
        <p:spPr bwMode="auto">
          <a:xfrm>
            <a:off x="381000" y="609600"/>
            <a:ext cx="83820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二进制</a:t>
            </a:r>
            <a:r>
              <a:rPr kumimoji="1" lang="en-US" altLang="zh-CN" sz="2800" b="1" dirty="0">
                <a:solidFill>
                  <a:srgbClr val="080300"/>
                </a:solidFill>
              </a:rPr>
              <a:t>:  </a:t>
            </a:r>
            <a:r>
              <a:rPr kumimoji="1" lang="zh-CN" altLang="en-US" sz="2800" b="1" dirty="0"/>
              <a:t>二进制的基数为“</a:t>
            </a:r>
            <a:r>
              <a:rPr kumimoji="1" lang="en-US" altLang="zh-CN" sz="2800" b="1" dirty="0"/>
              <a:t>2”</a:t>
            </a:r>
            <a:r>
              <a:rPr kumimoji="1" lang="zh-CN" altLang="en-US" sz="2800" b="1" dirty="0"/>
              <a:t>，有两个数字符号：</a:t>
            </a:r>
            <a:r>
              <a:rPr kumimoji="1" lang="en-US" altLang="zh-CN" sz="2800" b="1" dirty="0"/>
              <a:t>0</a:t>
            </a:r>
            <a:r>
              <a:rPr kumimoji="1" lang="zh-CN" altLang="en-US" sz="2800" b="1" dirty="0"/>
              <a:t>，</a:t>
            </a:r>
            <a:r>
              <a:rPr kumimoji="1" lang="en-US" altLang="zh-CN" sz="2800" b="1" dirty="0"/>
              <a:t>1</a:t>
            </a:r>
            <a:r>
              <a:rPr kumimoji="1" lang="zh-CN" altLang="en-US" sz="2800" b="1" dirty="0" smtClean="0"/>
              <a:t>，各位</a:t>
            </a:r>
            <a:r>
              <a:rPr kumimoji="1" lang="zh-CN" altLang="en-US" sz="2800" b="1" dirty="0"/>
              <a:t>权是以</a:t>
            </a:r>
            <a:r>
              <a:rPr kumimoji="1" lang="en-US" altLang="zh-CN" sz="2800" b="1" dirty="0"/>
              <a:t>2</a:t>
            </a:r>
            <a:r>
              <a:rPr kumimoji="1" lang="zh-CN" altLang="en-US" sz="2800" b="1" dirty="0"/>
              <a:t>为底的幂，进</a:t>
            </a:r>
            <a:r>
              <a:rPr kumimoji="1" lang="en-US" altLang="zh-CN" sz="2800" b="1" dirty="0"/>
              <a:t>(</a:t>
            </a:r>
            <a:r>
              <a:rPr kumimoji="1" lang="zh-CN" altLang="en-US" sz="2800" b="1" dirty="0"/>
              <a:t>借</a:t>
            </a:r>
            <a:r>
              <a:rPr kumimoji="1" lang="en-US" altLang="zh-CN" sz="2800" b="1" dirty="0"/>
              <a:t>)</a:t>
            </a:r>
            <a:r>
              <a:rPr kumimoji="1" lang="zh-CN" altLang="en-US" sz="2800" b="1" dirty="0"/>
              <a:t>位规则为：逢二进一，借一为二</a:t>
            </a:r>
            <a:r>
              <a:rPr kumimoji="1" lang="zh-CN" altLang="en-US" sz="2800" b="1" dirty="0" smtClean="0"/>
              <a:t>。幂展开式为：</a:t>
            </a:r>
            <a:endParaRPr kumimoji="1" lang="zh-CN" altLang="en-US" sz="2800" b="1" dirty="0"/>
          </a:p>
        </p:txBody>
      </p:sp>
      <p:sp>
        <p:nvSpPr>
          <p:cNvPr id="27655" name="Rectangle 11"/>
          <p:cNvSpPr>
            <a:spLocks noChangeArrowheads="1"/>
          </p:cNvSpPr>
          <p:nvPr/>
        </p:nvSpPr>
        <p:spPr bwMode="auto">
          <a:xfrm>
            <a:off x="609600" y="2590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80300"/>
                </a:solidFill>
              </a:rPr>
              <a:t>　　</a:t>
            </a:r>
            <a:r>
              <a:rPr kumimoji="1" lang="en-US" altLang="zh-CN" sz="2400" b="1">
                <a:solidFill>
                  <a:srgbClr val="080300"/>
                </a:solidFill>
              </a:rPr>
              <a:t>(</a:t>
            </a:r>
            <a:r>
              <a:rPr kumimoji="1" lang="en-US" altLang="zh-CN" sz="2400" b="1" i="1">
                <a:solidFill>
                  <a:srgbClr val="080300"/>
                </a:solidFill>
              </a:rPr>
              <a:t>B</a:t>
            </a:r>
            <a:r>
              <a:rPr kumimoji="1" lang="en-US" altLang="zh-CN" sz="2400" b="1">
                <a:solidFill>
                  <a:srgbClr val="080300"/>
                </a:solidFill>
              </a:rPr>
              <a:t>)</a:t>
            </a:r>
            <a:r>
              <a:rPr kumimoji="1" lang="en-US" altLang="zh-CN" sz="2400" b="1" baseline="-25000">
                <a:solidFill>
                  <a:srgbClr val="080300"/>
                </a:solidFill>
              </a:rPr>
              <a:t>2</a:t>
            </a:r>
            <a:r>
              <a:rPr kumimoji="1" lang="en-US" altLang="zh-CN" sz="2400" b="1">
                <a:solidFill>
                  <a:srgbClr val="080300"/>
                </a:solidFill>
              </a:rPr>
              <a:t>=</a:t>
            </a:r>
            <a:r>
              <a:rPr kumimoji="1" lang="en-US" altLang="zh-CN" sz="2400" b="1" i="1">
                <a:solidFill>
                  <a:srgbClr val="080300"/>
                </a:solidFill>
              </a:rPr>
              <a:t>B</a:t>
            </a:r>
            <a:r>
              <a:rPr kumimoji="1" lang="en-US" altLang="zh-CN" sz="2400" b="1" i="1" baseline="-25000">
                <a:solidFill>
                  <a:srgbClr val="080300"/>
                </a:solidFill>
              </a:rPr>
              <a:t>n</a:t>
            </a:r>
            <a:r>
              <a:rPr kumimoji="1" lang="en-US" altLang="zh-CN" sz="2400" b="1" baseline="-25000">
                <a:solidFill>
                  <a:srgbClr val="080300"/>
                </a:solidFill>
              </a:rPr>
              <a:t>-1</a:t>
            </a:r>
            <a:r>
              <a:rPr kumimoji="1" lang="en-US" altLang="zh-CN" sz="2400" b="1">
                <a:solidFill>
                  <a:srgbClr val="080300"/>
                </a:solidFill>
              </a:rPr>
              <a:t>×2</a:t>
            </a:r>
            <a:r>
              <a:rPr kumimoji="1" lang="en-US" altLang="zh-CN" sz="2400" b="1" i="1" baseline="30000">
                <a:solidFill>
                  <a:srgbClr val="080300"/>
                </a:solidFill>
              </a:rPr>
              <a:t>n</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n-2</a:t>
            </a:r>
            <a:r>
              <a:rPr kumimoji="1" lang="en-US" altLang="zh-CN" sz="2400" b="1">
                <a:solidFill>
                  <a:srgbClr val="080300"/>
                </a:solidFill>
              </a:rPr>
              <a:t>×2</a:t>
            </a:r>
            <a:r>
              <a:rPr kumimoji="1" lang="en-US" altLang="zh-CN" sz="2400" b="1" baseline="30000">
                <a:solidFill>
                  <a:srgbClr val="080300"/>
                </a:solidFill>
              </a:rPr>
              <a:t>n-2</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0</a:t>
            </a:r>
            <a:r>
              <a:rPr kumimoji="1" lang="en-US" altLang="zh-CN" sz="2400" b="1">
                <a:solidFill>
                  <a:srgbClr val="080300"/>
                </a:solidFill>
              </a:rPr>
              <a:t>×2</a:t>
            </a:r>
            <a:r>
              <a:rPr kumimoji="1" lang="en-US" altLang="zh-CN" sz="2400" b="1" baseline="30000">
                <a:solidFill>
                  <a:srgbClr val="080300"/>
                </a:solidFill>
              </a:rPr>
              <a:t>0</a:t>
            </a:r>
          </a:p>
          <a:p>
            <a:r>
              <a:rPr kumimoji="1" lang="zh-CN" altLang="en-US" sz="2400" b="1">
                <a:solidFill>
                  <a:srgbClr val="080300"/>
                </a:solidFill>
              </a:rPr>
              <a:t>　　　　　＋</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-m+1</a:t>
            </a:r>
            <a:r>
              <a:rPr kumimoji="1" lang="en-US" altLang="zh-CN" sz="2400" b="1">
                <a:solidFill>
                  <a:srgbClr val="080300"/>
                </a:solidFill>
              </a:rPr>
              <a:t>×2</a:t>
            </a:r>
            <a:r>
              <a:rPr kumimoji="1" lang="en-US" altLang="zh-CN" sz="2400" b="1" baseline="30000">
                <a:solidFill>
                  <a:srgbClr val="080300"/>
                </a:solidFill>
              </a:rPr>
              <a:t>-m+1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a:t>
            </a:r>
            <a:r>
              <a:rPr kumimoji="1" lang="en-US" altLang="zh-CN" sz="2400" b="1">
                <a:solidFill>
                  <a:srgbClr val="080300"/>
                </a:solidFill>
              </a:rPr>
              <a:t>×2</a:t>
            </a:r>
            <a:r>
              <a:rPr kumimoji="1" lang="en-US" altLang="zh-CN" sz="2400" b="1" baseline="30000">
                <a:solidFill>
                  <a:srgbClr val="080300"/>
                </a:solidFill>
              </a:rPr>
              <a:t>-m</a:t>
            </a:r>
          </a:p>
        </p:txBody>
      </p:sp>
      <p:sp>
        <p:nvSpPr>
          <p:cNvPr id="27656" name="Rectangle 12"/>
          <p:cNvSpPr>
            <a:spLocks noChangeArrowheads="1"/>
          </p:cNvSpPr>
          <p:nvPr/>
        </p:nvSpPr>
        <p:spPr bwMode="auto">
          <a:xfrm>
            <a:off x="0" y="3657600"/>
            <a:ext cx="88392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en-US" altLang="zh-CN" sz="2400" b="1">
                <a:solidFill>
                  <a:srgbClr val="080300"/>
                </a:solidFill>
                <a:latin typeface="Times New Roman" pitchFamily="18" charset="0"/>
              </a:rPr>
              <a:t>B</a:t>
            </a:r>
            <a:r>
              <a:rPr kumimoji="1" lang="zh-CN" altLang="en-US" sz="2400" b="1">
                <a:latin typeface="Times New Roman" pitchFamily="18" charset="0"/>
              </a:rPr>
              <a:t>为数位上的数码，其取值为</a:t>
            </a:r>
            <a:r>
              <a:rPr kumimoji="1" lang="en-US" altLang="zh-CN" sz="2400" b="1">
                <a:latin typeface="Times New Roman" pitchFamily="18" charset="0"/>
              </a:rPr>
              <a:t>0</a:t>
            </a:r>
            <a:r>
              <a:rPr kumimoji="1" lang="zh-CN" altLang="en-US" sz="2400" b="1">
                <a:latin typeface="Times New Roman" pitchFamily="18" charset="0"/>
              </a:rPr>
              <a:t>或</a:t>
            </a:r>
            <a:r>
              <a:rPr kumimoji="1" lang="en-US" altLang="zh-CN" sz="2400" b="1">
                <a:latin typeface="Times New Roman" pitchFamily="18" charset="0"/>
              </a:rPr>
              <a:t>1</a:t>
            </a:r>
            <a:r>
              <a:rPr kumimoji="1" lang="zh-CN" altLang="en-US" sz="2400" b="1">
                <a:latin typeface="Times New Roman" pitchFamily="18" charset="0"/>
              </a:rPr>
              <a:t>；</a:t>
            </a:r>
          </a:p>
          <a:p>
            <a:pPr algn="just">
              <a:lnSpc>
                <a:spcPct val="140000"/>
              </a:lnSpc>
              <a:spcBef>
                <a:spcPct val="50000"/>
              </a:spcBef>
            </a:pPr>
            <a:r>
              <a:rPr kumimoji="1" lang="en-US" altLang="zh-CN" sz="2400" b="1">
                <a:solidFill>
                  <a:srgbClr val="080300"/>
                </a:solidFill>
                <a:latin typeface="Times New Roman" pitchFamily="18" charset="0"/>
              </a:rPr>
              <a:t>n</a:t>
            </a:r>
            <a:r>
              <a:rPr kumimoji="1" lang="zh-CN" altLang="en-US" sz="2400" b="1">
                <a:latin typeface="Times New Roman" pitchFamily="18" charset="0"/>
              </a:rPr>
              <a:t>为整数位个数，</a:t>
            </a:r>
            <a:r>
              <a:rPr kumimoji="1" lang="en-US" altLang="zh-CN" sz="2400" b="1">
                <a:solidFill>
                  <a:srgbClr val="080300"/>
                </a:solidFill>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2</a:t>
            </a:r>
            <a:r>
              <a:rPr kumimoji="1" lang="zh-CN" altLang="en-US" sz="2400" b="1">
                <a:latin typeface="Times New Roman" pitchFamily="18" charset="0"/>
              </a:rPr>
              <a:t>为</a:t>
            </a:r>
            <a:r>
              <a:rPr kumimoji="1" lang="zh-CN" altLang="en-US" sz="2400" b="1">
                <a:solidFill>
                  <a:srgbClr val="080300"/>
                </a:solidFill>
                <a:latin typeface="Times New Roman" pitchFamily="18" charset="0"/>
              </a:rPr>
              <a:t>基数</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-m</a:t>
            </a:r>
            <a:r>
              <a:rPr kumimoji="1" lang="zh-CN" altLang="en-US" sz="2400" b="1">
                <a:latin typeface="Times New Roman" pitchFamily="18" charset="0"/>
              </a:rPr>
              <a:t>是二进制数的位权。</a:t>
            </a:r>
          </a:p>
        </p:txBody>
      </p:sp>
      <p:sp>
        <p:nvSpPr>
          <p:cNvPr id="620557" name="Rectangle 13"/>
          <p:cNvSpPr>
            <a:spLocks noChangeArrowheads="1"/>
          </p:cNvSpPr>
          <p:nvPr/>
        </p:nvSpPr>
        <p:spPr bwMode="auto">
          <a:xfrm>
            <a:off x="1028700" y="4251325"/>
            <a:ext cx="7239000" cy="22256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zh-CN" altLang="en-US" sz="2800" b="1" dirty="0">
                <a:solidFill>
                  <a:srgbClr val="080300"/>
                </a:solidFill>
              </a:rPr>
              <a:t>计算机中数的存储和运算都使用二进制数。特点：</a:t>
            </a:r>
          </a:p>
          <a:p>
            <a:pPr lvl="1"/>
            <a:r>
              <a:rPr kumimoji="1" lang="en-US" altLang="zh-CN" sz="2800" b="1" dirty="0">
                <a:solidFill>
                  <a:srgbClr val="080300"/>
                </a:solidFill>
              </a:rPr>
              <a:t>(1) </a:t>
            </a:r>
            <a:r>
              <a:rPr kumimoji="1" lang="zh-CN" altLang="en-US" sz="2800" b="1" dirty="0">
                <a:solidFill>
                  <a:srgbClr val="080300"/>
                </a:solidFill>
              </a:rPr>
              <a:t>简单可行、容易表示、稳定可靠。</a:t>
            </a:r>
          </a:p>
          <a:p>
            <a:pPr lvl="1"/>
            <a:r>
              <a:rPr kumimoji="1" lang="en-US" altLang="zh-CN" sz="2800" b="1" dirty="0">
                <a:solidFill>
                  <a:srgbClr val="080300"/>
                </a:solidFill>
              </a:rPr>
              <a:t>(2) </a:t>
            </a:r>
            <a:r>
              <a:rPr kumimoji="1" lang="zh-CN" altLang="en-US" sz="2800" b="1" dirty="0">
                <a:solidFill>
                  <a:srgbClr val="080300"/>
                </a:solidFill>
              </a:rPr>
              <a:t>运算规则简单。</a:t>
            </a:r>
          </a:p>
          <a:p>
            <a:pPr lvl="1"/>
            <a:r>
              <a:rPr kumimoji="1" lang="en-US" altLang="zh-CN" sz="2800" b="1" dirty="0">
                <a:solidFill>
                  <a:srgbClr val="080300"/>
                </a:solidFill>
              </a:rPr>
              <a:t>(3) </a:t>
            </a:r>
            <a:r>
              <a:rPr kumimoji="1" lang="zh-CN" altLang="en-US" sz="2800" b="1" dirty="0">
                <a:solidFill>
                  <a:srgbClr val="080300"/>
                </a:solidFill>
              </a:rPr>
              <a:t>适合逻辑运算。 </a:t>
            </a:r>
          </a:p>
        </p:txBody>
      </p:sp>
      <p:sp>
        <p:nvSpPr>
          <p:cNvPr id="2765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88DD0-1CF9-494F-B1E4-E82E6338CB72}" type="slidenum">
              <a:rPr lang="en-US" altLang="zh-CN" smtClean="0"/>
              <a:pPr eaLnBrk="1" hangingPunct="1"/>
              <a:t>22</a:t>
            </a:fld>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0557"/>
                                        </p:tgtEl>
                                        <p:attrNameLst>
                                          <p:attrName>style.visibility</p:attrName>
                                        </p:attrNameLst>
                                      </p:cBhvr>
                                      <p:to>
                                        <p:strVal val="visible"/>
                                      </p:to>
                                    </p:set>
                                    <p:animEffect transition="in" filter="blinds(horizontal)">
                                      <p:cBhvr>
                                        <p:cTn id="7" dur="500"/>
                                        <p:tgtEl>
                                          <p:spTgt spid="62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8675"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867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8" name="Rectangle 8"/>
          <p:cNvSpPr>
            <a:spLocks noChangeArrowheads="1"/>
          </p:cNvSpPr>
          <p:nvPr/>
        </p:nvSpPr>
        <p:spPr bwMode="auto">
          <a:xfrm>
            <a:off x="228600" y="762000"/>
            <a:ext cx="80772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八进制：</a:t>
            </a:r>
            <a:r>
              <a:rPr kumimoji="1" lang="zh-CN" altLang="en-US" sz="2400" b="1" dirty="0"/>
              <a:t>基数为“</a:t>
            </a:r>
            <a:r>
              <a:rPr kumimoji="1" lang="en-US" altLang="zh-CN" sz="2400" b="1" dirty="0"/>
              <a:t>8”</a:t>
            </a:r>
            <a:r>
              <a:rPr kumimoji="1" lang="zh-CN" altLang="en-US" sz="2400" b="1" dirty="0"/>
              <a:t>，有</a:t>
            </a:r>
            <a:r>
              <a:rPr kumimoji="1" lang="en-US" altLang="zh-CN" sz="2400" b="1" dirty="0"/>
              <a:t>8</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，各位权是以</a:t>
            </a:r>
            <a:r>
              <a:rPr kumimoji="1" lang="en-US" altLang="zh-CN" sz="2400" b="1" dirty="0"/>
              <a:t>8</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位规则为：逢八进一，借一为八</a:t>
            </a:r>
            <a:r>
              <a:rPr kumimoji="1" lang="zh-CN" altLang="en-US" sz="2400" b="1" dirty="0" smtClean="0"/>
              <a:t>。幂展开式为：</a:t>
            </a:r>
            <a:endParaRPr kumimoji="1" lang="zh-CN" altLang="en-US" sz="2400" b="1" dirty="0"/>
          </a:p>
        </p:txBody>
      </p:sp>
      <p:sp>
        <p:nvSpPr>
          <p:cNvPr id="28679" name="Text Box 11"/>
          <p:cNvSpPr txBox="1">
            <a:spLocks noChangeArrowheads="1"/>
          </p:cNvSpPr>
          <p:nvPr/>
        </p:nvSpPr>
        <p:spPr bwMode="auto">
          <a:xfrm>
            <a:off x="304800" y="2514600"/>
            <a:ext cx="84582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dirty="0">
                <a:solidFill>
                  <a:srgbClr val="080300"/>
                </a:solidFill>
                <a:latin typeface="Times New Roman" pitchFamily="18" charset="0"/>
              </a:rPr>
              <a:t>)</a:t>
            </a:r>
            <a:r>
              <a:rPr kumimoji="1" lang="en-US" altLang="zh-CN" sz="2400" b="1" baseline="-30000" dirty="0">
                <a:solidFill>
                  <a:srgbClr val="080300"/>
                </a:solidFill>
                <a:latin typeface="Times New Roman" pitchFamily="18" charset="0"/>
              </a:rPr>
              <a:t>8</a:t>
            </a: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0</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0</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a:t>
            </a:r>
            <a:r>
              <a:rPr kumimoji="1" lang="zh-CN" altLang="en-US" sz="2400" b="1" baseline="-30000" dirty="0">
                <a:solidFill>
                  <a:srgbClr val="080300"/>
                </a:solidFill>
                <a:latin typeface="Times New Roman" pitchFamily="18" charset="0"/>
              </a:rPr>
              <a:t>１</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endParaRPr kumimoji="1" lang="en-US" altLang="zh-CN" sz="2400" b="1" dirty="0">
              <a:solidFill>
                <a:srgbClr val="080300"/>
              </a:solidFill>
              <a:latin typeface="Times New Roman" pitchFamily="18" charset="0"/>
            </a:endParaRPr>
          </a:p>
          <a:p>
            <a:pPr eaLnBrk="1" hangingPunct="1">
              <a:lnSpc>
                <a:spcPct val="140000"/>
              </a:lnSpc>
              <a:spcBef>
                <a:spcPct val="50000"/>
              </a:spcBef>
            </a:pPr>
            <a:r>
              <a:rPr kumimoji="1" lang="en-US" altLang="zh-CN" sz="2400" b="1" i="1" dirty="0">
                <a:solidFill>
                  <a:srgbClr val="080300"/>
                </a:solidFill>
                <a:latin typeface="Times New Roman" pitchFamily="18" charset="0"/>
              </a:rPr>
              <a:t>O</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7</a:t>
            </a:r>
            <a:r>
              <a:rPr kumimoji="1" lang="zh-CN" altLang="en-US" sz="2400" b="1" dirty="0">
                <a:latin typeface="Times New Roman" pitchFamily="18" charset="0"/>
              </a:rPr>
              <a:t>；</a:t>
            </a:r>
          </a:p>
          <a:p>
            <a:pPr eaLnBrk="1" hangingPunct="1">
              <a:lnSpc>
                <a:spcPct val="140000"/>
              </a:lnSpc>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i="1" dirty="0">
                <a:latin typeface="Times New Roman" pitchFamily="18" charset="0"/>
              </a:rPr>
              <a:t>O</a:t>
            </a:r>
            <a:r>
              <a:rPr kumimoji="1" lang="zh-CN" altLang="en-US" sz="2400" b="1" dirty="0">
                <a:latin typeface="Times New Roman" pitchFamily="18" charset="0"/>
              </a:rPr>
              <a:t>为基数，</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是八进制数的位权。</a:t>
            </a:r>
          </a:p>
          <a:p>
            <a:pPr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080300"/>
                </a:solidFill>
                <a:latin typeface="Times New Roman" pitchFamily="18" charset="0"/>
              </a:rPr>
              <a:t>八进制数的一位可表示为二进制数的</a:t>
            </a:r>
            <a:r>
              <a:rPr kumimoji="1" lang="en-US" altLang="zh-CN" sz="2400" b="1" dirty="0">
                <a:solidFill>
                  <a:srgbClr val="080300"/>
                </a:solidFill>
                <a:latin typeface="Times New Roman" pitchFamily="18" charset="0"/>
              </a:rPr>
              <a:t>3</a:t>
            </a:r>
            <a:r>
              <a:rPr kumimoji="1" lang="zh-CN" altLang="en-US" sz="2400" b="1" dirty="0">
                <a:solidFill>
                  <a:srgbClr val="080300"/>
                </a:solidFill>
                <a:latin typeface="Times New Roman" pitchFamily="18" charset="0"/>
              </a:rPr>
              <a:t>位。</a:t>
            </a:r>
            <a:r>
              <a:rPr kumimoji="1" lang="zh-CN" altLang="en-US" sz="2400" b="1" dirty="0">
                <a:latin typeface="Times New Roman" pitchFamily="18" charset="0"/>
              </a:rPr>
              <a:t> </a:t>
            </a:r>
          </a:p>
        </p:txBody>
      </p:sp>
      <p:sp>
        <p:nvSpPr>
          <p:cNvPr id="286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71755A-D3C1-4948-A969-D792E1CB96BB}" type="slidenum">
              <a:rPr lang="en-US" altLang="zh-CN" smtClean="0"/>
              <a:pPr eaLnBrk="1" hangingPunct="1"/>
              <a:t>23</a:t>
            </a:fld>
            <a:endParaRPr lang="en-US" altLang="zh-CN" smtClean="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9699"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0"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1" name="Rectangle 7"/>
          <p:cNvSpPr>
            <a:spLocks noChangeArrowheads="1"/>
          </p:cNvSpPr>
          <p:nvPr/>
        </p:nvSpPr>
        <p:spPr bwMode="auto">
          <a:xfrm>
            <a:off x="0" y="457200"/>
            <a:ext cx="89154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十六进制：</a:t>
            </a:r>
            <a:r>
              <a:rPr kumimoji="1" lang="zh-CN" altLang="en-US" sz="2400" b="1" dirty="0"/>
              <a:t>基数为“</a:t>
            </a:r>
            <a:r>
              <a:rPr kumimoji="1" lang="en-US" altLang="zh-CN" sz="2400" b="1" dirty="0"/>
              <a:t>16”</a:t>
            </a:r>
            <a:r>
              <a:rPr kumimoji="1" lang="zh-CN" altLang="en-US" sz="2400" b="1" dirty="0"/>
              <a:t>，有</a:t>
            </a:r>
            <a:r>
              <a:rPr kumimoji="1" lang="en-US" altLang="zh-CN" sz="2400" b="1" dirty="0"/>
              <a:t>16</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a:t>
            </a:r>
            <a:r>
              <a:rPr kumimoji="1" lang="en-US" altLang="zh-CN" sz="2400" b="1" dirty="0"/>
              <a:t>8</a:t>
            </a:r>
            <a:r>
              <a:rPr kumimoji="1" lang="zh-CN" altLang="en-US" sz="2400" b="1" dirty="0"/>
              <a:t>，</a:t>
            </a:r>
            <a:r>
              <a:rPr kumimoji="1" lang="en-US" altLang="zh-CN" sz="2400" b="1" dirty="0"/>
              <a:t>9</a:t>
            </a:r>
            <a:r>
              <a:rPr kumimoji="1" lang="zh-CN" altLang="en-US" sz="2400" b="1" dirty="0"/>
              <a:t>，</a:t>
            </a:r>
            <a:r>
              <a:rPr kumimoji="1" lang="en-US" altLang="zh-CN" sz="2400" b="1" i="1" dirty="0"/>
              <a:t>A</a:t>
            </a:r>
            <a:r>
              <a:rPr kumimoji="1" lang="zh-CN" altLang="en-US" sz="2400" b="1" dirty="0"/>
              <a:t>，</a:t>
            </a:r>
            <a:r>
              <a:rPr kumimoji="1" lang="en-US" altLang="zh-CN" sz="2400" b="1" i="1" dirty="0"/>
              <a:t>B</a:t>
            </a:r>
            <a:r>
              <a:rPr kumimoji="1" lang="zh-CN" altLang="en-US" sz="2400" b="1" dirty="0"/>
              <a:t>，</a:t>
            </a:r>
            <a:r>
              <a:rPr kumimoji="1" lang="en-US" altLang="zh-CN" sz="2400" b="1" i="1" dirty="0"/>
              <a:t>C</a:t>
            </a:r>
            <a:r>
              <a:rPr kumimoji="1" lang="zh-CN" altLang="en-US" sz="2400" b="1" dirty="0"/>
              <a:t>，</a:t>
            </a:r>
            <a:r>
              <a:rPr kumimoji="1" lang="en-US" altLang="zh-CN" sz="2400" b="1" i="1" dirty="0"/>
              <a:t>D</a:t>
            </a:r>
            <a:r>
              <a:rPr kumimoji="1" lang="zh-CN" altLang="en-US" sz="2400" b="1" dirty="0"/>
              <a:t>，</a:t>
            </a:r>
            <a:r>
              <a:rPr kumimoji="1" lang="en-US" altLang="zh-CN" sz="2400" b="1" i="1" dirty="0"/>
              <a:t>E</a:t>
            </a:r>
            <a:r>
              <a:rPr kumimoji="1" lang="zh-CN" altLang="en-US" sz="2400" b="1" dirty="0"/>
              <a:t>，</a:t>
            </a:r>
            <a:r>
              <a:rPr kumimoji="1" lang="en-US" altLang="zh-CN" sz="2400" b="1" i="1" dirty="0"/>
              <a:t>F</a:t>
            </a:r>
            <a:r>
              <a:rPr kumimoji="1" lang="zh-CN" altLang="en-US" sz="2400" b="1" dirty="0"/>
              <a:t>，各位权是以</a:t>
            </a:r>
            <a:r>
              <a:rPr kumimoji="1" lang="en-US" altLang="zh-CN" sz="2400" b="1" dirty="0"/>
              <a:t>16</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位规则为：逢十六进一，借一为十六</a:t>
            </a:r>
            <a:r>
              <a:rPr kumimoji="1" lang="zh-CN" altLang="en-US" sz="2400" b="1" dirty="0" smtClean="0"/>
              <a:t>。幂展开式为：</a:t>
            </a:r>
            <a:endParaRPr kumimoji="1" lang="zh-CN" altLang="en-US" sz="2400" b="1" dirty="0"/>
          </a:p>
        </p:txBody>
      </p:sp>
      <p:sp>
        <p:nvSpPr>
          <p:cNvPr id="29702" name="Text Box 8"/>
          <p:cNvSpPr txBox="1">
            <a:spLocks noChangeArrowheads="1"/>
          </p:cNvSpPr>
          <p:nvPr/>
        </p:nvSpPr>
        <p:spPr bwMode="auto">
          <a:xfrm>
            <a:off x="0" y="2286000"/>
            <a:ext cx="914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lnSpc>
                <a:spcPct val="130000"/>
              </a:lnSpc>
              <a:spcBef>
                <a:spcPct val="50000"/>
              </a:spcBef>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0</a:t>
            </a:r>
          </a:p>
          <a:p>
            <a:pPr lvl="2" eaLnBrk="1" hangingPunct="1">
              <a:lnSpc>
                <a:spcPct val="130000"/>
              </a:lnSpc>
              <a:spcBef>
                <a:spcPct val="50000"/>
              </a:spcBef>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endParaRPr kumimoji="1" lang="en-US" altLang="zh-CN" sz="2400" b="1">
              <a:solidFill>
                <a:srgbClr val="080300"/>
              </a:solidFill>
              <a:latin typeface="Times New Roman" pitchFamily="18" charset="0"/>
            </a:endParaRPr>
          </a:p>
          <a:p>
            <a:pPr eaLnBrk="1" hangingPunct="1">
              <a:lnSpc>
                <a:spcPct val="130000"/>
              </a:lnSpc>
              <a:spcBef>
                <a:spcPct val="50000"/>
              </a:spcBef>
            </a:pPr>
            <a:r>
              <a:rPr kumimoji="1" lang="en-US" altLang="zh-CN" sz="2400" b="1" i="1">
                <a:latin typeface="Times New Roman" pitchFamily="18" charset="0"/>
              </a:rPr>
              <a:t>H</a:t>
            </a:r>
            <a:r>
              <a:rPr kumimoji="1" lang="zh-CN" altLang="en-US" sz="2400" b="1">
                <a:latin typeface="Times New Roman" pitchFamily="18" charset="0"/>
              </a:rPr>
              <a:t>为数位上的数码，其取值范围为</a:t>
            </a:r>
            <a:r>
              <a:rPr kumimoji="1" lang="en-US" altLang="zh-CN" sz="2400" b="1">
                <a:latin typeface="Times New Roman" pitchFamily="18" charset="0"/>
              </a:rPr>
              <a:t>0</a:t>
            </a:r>
            <a:r>
              <a:rPr kumimoji="1" lang="zh-CN" altLang="en-US" sz="2400" b="1">
                <a:latin typeface="Times New Roman" pitchFamily="18" charset="0"/>
              </a:rPr>
              <a:t>～</a:t>
            </a:r>
            <a:r>
              <a:rPr kumimoji="1" lang="en-US" altLang="zh-CN" sz="2400" b="1" i="1">
                <a:latin typeface="Times New Roman" pitchFamily="18" charset="0"/>
              </a:rPr>
              <a:t>F</a:t>
            </a:r>
            <a:r>
              <a:rPr kumimoji="1" lang="zh-CN" altLang="en-US" sz="2400" b="1">
                <a:latin typeface="Times New Roman" pitchFamily="18" charset="0"/>
              </a:rPr>
              <a:t>；</a:t>
            </a:r>
          </a:p>
          <a:p>
            <a:pPr eaLnBrk="1" hangingPunct="1">
              <a:lnSpc>
                <a:spcPct val="130000"/>
              </a:lnSpc>
              <a:spcBef>
                <a:spcPct val="50000"/>
              </a:spcBef>
            </a:pPr>
            <a:r>
              <a:rPr kumimoji="1" lang="en-US" altLang="zh-CN" sz="2400" b="1" i="1">
                <a:latin typeface="Times New Roman" pitchFamily="18" charset="0"/>
              </a:rPr>
              <a:t>n</a:t>
            </a:r>
            <a:r>
              <a:rPr kumimoji="1" lang="zh-CN" altLang="en-US" sz="2400" b="1">
                <a:latin typeface="Times New Roman" pitchFamily="18" charset="0"/>
              </a:rPr>
              <a:t>为整数位个数，</a:t>
            </a:r>
            <a:r>
              <a:rPr kumimoji="1" lang="en-US" altLang="zh-CN" sz="2400" b="1" i="1">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16</a:t>
            </a:r>
            <a:r>
              <a:rPr kumimoji="1" lang="zh-CN" altLang="en-US" sz="2400" b="1">
                <a:latin typeface="Times New Roman" pitchFamily="18" charset="0"/>
              </a:rPr>
              <a:t>为基数，</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a:t>
            </a:r>
            <a:r>
              <a:rPr kumimoji="1" lang="en-US" altLang="zh-CN" sz="2400" b="1" i="1" baseline="30000">
                <a:latin typeface="Times New Roman" pitchFamily="18" charset="0"/>
              </a:rPr>
              <a:t>m</a:t>
            </a:r>
            <a:r>
              <a:rPr kumimoji="1" lang="zh-CN" altLang="en-US" sz="2400" b="1">
                <a:latin typeface="Times New Roman" pitchFamily="18" charset="0"/>
              </a:rPr>
              <a:t>为十六进制数的位权。</a:t>
            </a:r>
            <a:br>
              <a:rPr kumimoji="1" lang="zh-CN" altLang="en-US" sz="2400" b="1">
                <a:latin typeface="Times New Roman" pitchFamily="18" charset="0"/>
              </a:rPr>
            </a:br>
            <a:r>
              <a:rPr kumimoji="1" lang="zh-CN" altLang="en-US" sz="2400" b="1">
                <a:latin typeface="Times New Roman" pitchFamily="18" charset="0"/>
              </a:rPr>
              <a:t>        十六进制数是计算机中常用的一种计数方法，它的</a:t>
            </a:r>
            <a:r>
              <a:rPr kumimoji="1" lang="en-US" altLang="zh-CN" sz="2400" b="1">
                <a:solidFill>
                  <a:srgbClr val="080300"/>
                </a:solidFill>
                <a:latin typeface="Times New Roman" pitchFamily="18" charset="0"/>
              </a:rPr>
              <a:t>1</a:t>
            </a:r>
            <a:r>
              <a:rPr kumimoji="1" lang="zh-CN" altLang="en-US" sz="2400" b="1">
                <a:solidFill>
                  <a:srgbClr val="080300"/>
                </a:solidFill>
                <a:latin typeface="Times New Roman" pitchFamily="18" charset="0"/>
              </a:rPr>
              <a:t>位可代表二进制的</a:t>
            </a:r>
            <a:r>
              <a:rPr kumimoji="1" lang="en-US" altLang="zh-CN" sz="2400" b="1">
                <a:solidFill>
                  <a:srgbClr val="080300"/>
                </a:solidFill>
                <a:latin typeface="Times New Roman" pitchFamily="18" charset="0"/>
              </a:rPr>
              <a:t>4</a:t>
            </a:r>
            <a:r>
              <a:rPr kumimoji="1" lang="zh-CN" altLang="en-US" sz="2400" b="1">
                <a:solidFill>
                  <a:srgbClr val="080300"/>
                </a:solidFill>
                <a:latin typeface="Times New Roman" pitchFamily="18" charset="0"/>
              </a:rPr>
              <a:t>位</a:t>
            </a:r>
            <a:r>
              <a:rPr kumimoji="1" lang="zh-CN" altLang="en-US" sz="2400" b="1">
                <a:latin typeface="Times New Roman" pitchFamily="18" charset="0"/>
              </a:rPr>
              <a:t>，弥补二进制数书写位数过长的不足。 </a:t>
            </a:r>
          </a:p>
        </p:txBody>
      </p:sp>
      <p:sp>
        <p:nvSpPr>
          <p:cNvPr id="2970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CFF9019-61E8-4D7F-9603-57AC33F7309D}" type="slidenum">
              <a:rPr lang="en-US" altLang="zh-CN" smtClean="0"/>
              <a:pPr eaLnBrk="1" hangingPunct="1"/>
              <a:t>24</a:t>
            </a:fld>
            <a:endParaRPr lang="en-US" altLang="zh-CN" smtClean="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072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5" name="Rectangle 6"/>
          <p:cNvSpPr>
            <a:spLocks noChangeArrowheads="1"/>
          </p:cNvSpPr>
          <p:nvPr/>
        </p:nvSpPr>
        <p:spPr bwMode="auto">
          <a:xfrm>
            <a:off x="1371600" y="381000"/>
            <a:ext cx="6477000" cy="650875"/>
          </a:xfrm>
          <a:prstGeom prst="rect">
            <a:avLst/>
          </a:prstGeom>
          <a:solidFill>
            <a:srgbClr val="99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zh-CN" altLang="en-US" sz="3600" b="1">
                <a:solidFill>
                  <a:srgbClr val="FF3300"/>
                </a:solidFill>
                <a:latin typeface="隶书" pitchFamily="49" charset="-122"/>
                <a:ea typeface="隶书" pitchFamily="49" charset="-122"/>
              </a:rPr>
              <a:t>常用计数制的基数和数字符号</a:t>
            </a:r>
            <a:endParaRPr kumimoji="1" lang="zh-CN" altLang="en-US" sz="3600" b="1">
              <a:latin typeface="宋体" pitchFamily="2" charset="-122"/>
            </a:endParaRPr>
          </a:p>
        </p:txBody>
      </p:sp>
      <p:graphicFrame>
        <p:nvGraphicFramePr>
          <p:cNvPr id="30726" name="Object 30"/>
          <p:cNvGraphicFramePr>
            <a:graphicFrameLocks noGrp="1" noChangeAspect="1"/>
          </p:cNvGraphicFramePr>
          <p:nvPr>
            <p:ph/>
          </p:nvPr>
        </p:nvGraphicFramePr>
        <p:xfrm>
          <a:off x="0" y="1295400"/>
          <a:ext cx="8928100" cy="4567238"/>
        </p:xfrm>
        <a:graphic>
          <a:graphicData uri="http://schemas.openxmlformats.org/presentationml/2006/ole">
            <mc:AlternateContent xmlns:mc="http://schemas.openxmlformats.org/markup-compatibility/2006">
              <mc:Choice xmlns:v="urn:schemas-microsoft-com:vml" Requires="v">
                <p:oleObj spid="_x0000_s30808" name="文档" r:id="rId3" imgW="5368856" imgH="1753472" progId="Word.Document.8">
                  <p:embed/>
                </p:oleObj>
              </mc:Choice>
              <mc:Fallback>
                <p:oleObj name="文档" r:id="rId3" imgW="5368856" imgH="1753472" progId="Word.Document.8">
                  <p:embed/>
                  <p:pic>
                    <p:nvPicPr>
                      <p:cNvPr id="0" name="Object 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8928100" cy="45672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TextBox 1"/>
          <p:cNvSpPr txBox="1">
            <a:spLocks noChangeArrowheads="1"/>
          </p:cNvSpPr>
          <p:nvPr/>
        </p:nvSpPr>
        <p:spPr bwMode="auto">
          <a:xfrm>
            <a:off x="533400" y="5562600"/>
            <a:ext cx="6400800" cy="830263"/>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十六进制的数字符号</a:t>
            </a:r>
            <a:r>
              <a:rPr lang="en-US" altLang="zh-CN" sz="2400"/>
              <a:t>A</a:t>
            </a:r>
            <a:r>
              <a:rPr lang="zh-CN" altLang="en-US" sz="2400"/>
              <a:t>，</a:t>
            </a:r>
            <a:r>
              <a:rPr lang="en-US" altLang="zh-CN" sz="2400"/>
              <a:t>B</a:t>
            </a:r>
            <a:r>
              <a:rPr lang="zh-CN" altLang="en-US" sz="2400"/>
              <a:t>，</a:t>
            </a:r>
            <a:r>
              <a:rPr lang="en-US" altLang="zh-CN" sz="2400"/>
              <a:t>C</a:t>
            </a:r>
            <a:r>
              <a:rPr lang="zh-CN" altLang="en-US" sz="2400"/>
              <a:t>，</a:t>
            </a:r>
            <a:r>
              <a:rPr lang="en-US" altLang="zh-CN" sz="2400"/>
              <a:t>D</a:t>
            </a:r>
            <a:r>
              <a:rPr lang="zh-CN" altLang="en-US" sz="2400"/>
              <a:t>，</a:t>
            </a:r>
            <a:r>
              <a:rPr lang="en-US" altLang="zh-CN" sz="2400"/>
              <a:t>E</a:t>
            </a:r>
            <a:r>
              <a:rPr lang="zh-CN" altLang="en-US" sz="2400"/>
              <a:t>，</a:t>
            </a:r>
            <a:r>
              <a:rPr lang="en-US" altLang="zh-CN" sz="2400"/>
              <a:t>F</a:t>
            </a:r>
          </a:p>
          <a:p>
            <a:pPr eaLnBrk="1" hangingPunct="1"/>
            <a:r>
              <a:rPr lang="zh-CN" altLang="en-US" sz="2400"/>
              <a:t>分别对应十进制的  </a:t>
            </a:r>
            <a:r>
              <a:rPr lang="en-US" altLang="zh-CN" sz="2400"/>
              <a:t>10,11,12,13,14,15</a:t>
            </a:r>
            <a:endParaRPr lang="zh-CN" altLang="en-US" sz="2400"/>
          </a:p>
        </p:txBody>
      </p:sp>
      <p:sp>
        <p:nvSpPr>
          <p:cNvPr id="3072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EB670E-8125-45F6-9AE2-B5AC8E5887EC}" type="slidenum">
              <a:rPr lang="en-US" altLang="zh-CN" smtClean="0"/>
              <a:pPr eaLnBrk="1" hangingPunct="1"/>
              <a:t>25</a:t>
            </a:fld>
            <a:endParaRPr lang="en-US" altLang="zh-CN"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533400" y="152400"/>
            <a:ext cx="7850188" cy="78581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ct val="30000"/>
              </a:spcBef>
            </a:pPr>
            <a:r>
              <a:rPr lang="zh-CN" altLang="en-US" smtClean="0">
                <a:latin typeface="黑体" pitchFamily="49" charset="-122"/>
                <a:ea typeface="黑体" pitchFamily="49" charset="-122"/>
              </a:rPr>
              <a:t>二、八、十六进制数字对照表</a:t>
            </a:r>
          </a:p>
        </p:txBody>
      </p:sp>
      <p:graphicFrame>
        <p:nvGraphicFramePr>
          <p:cNvPr id="554073" name="Group 89"/>
          <p:cNvGraphicFramePr>
            <a:graphicFrameLocks noGrp="1"/>
          </p:cNvGraphicFramePr>
          <p:nvPr>
            <p:ph sz="half" idx="2"/>
          </p:nvPr>
        </p:nvGraphicFramePr>
        <p:xfrm>
          <a:off x="3276600" y="1828800"/>
          <a:ext cx="5715000" cy="4800598"/>
        </p:xfrm>
        <a:graphic>
          <a:graphicData uri="http://schemas.openxmlformats.org/drawingml/2006/table">
            <a:tbl>
              <a:tblPr/>
              <a:tblGrid>
                <a:gridCol w="1219199"/>
                <a:gridCol w="1447800"/>
                <a:gridCol w="1371601"/>
                <a:gridCol w="16764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十六进制数</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8</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9</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C</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D</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F</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1799" name="Text Box 87"/>
          <p:cNvSpPr txBox="1">
            <a:spLocks noChangeArrowheads="1"/>
          </p:cNvSpPr>
          <p:nvPr/>
        </p:nvSpPr>
        <p:spPr bwMode="auto">
          <a:xfrm>
            <a:off x="457200" y="1219200"/>
            <a:ext cx="342900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二、八进制数字对照表</a:t>
            </a:r>
          </a:p>
        </p:txBody>
      </p:sp>
      <p:sp>
        <p:nvSpPr>
          <p:cNvPr id="31800" name="Text Box 88"/>
          <p:cNvSpPr txBox="1">
            <a:spLocks noChangeArrowheads="1"/>
          </p:cNvSpPr>
          <p:nvPr/>
        </p:nvSpPr>
        <p:spPr bwMode="auto">
          <a:xfrm>
            <a:off x="4267200" y="1219200"/>
            <a:ext cx="4278313"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080300"/>
                </a:solidFill>
                <a:latin typeface="Times New Roman" pitchFamily="18" charset="0"/>
              </a:rPr>
              <a:t>二、十六进制数字对照表</a:t>
            </a:r>
          </a:p>
        </p:txBody>
      </p:sp>
      <p:graphicFrame>
        <p:nvGraphicFramePr>
          <p:cNvPr id="7" name="Group 89"/>
          <p:cNvGraphicFramePr>
            <a:graphicFrameLocks/>
          </p:cNvGraphicFramePr>
          <p:nvPr/>
        </p:nvGraphicFramePr>
        <p:xfrm>
          <a:off x="533400" y="1828800"/>
          <a:ext cx="2667000" cy="4800598"/>
        </p:xfrm>
        <a:graphic>
          <a:graphicData uri="http://schemas.openxmlformats.org/drawingml/2006/table">
            <a:tbl>
              <a:tblPr/>
              <a:tblGrid>
                <a:gridCol w="1219199"/>
                <a:gridCol w="1447801"/>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八进制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sp>
        <p:nvSpPr>
          <p:cNvPr id="318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622897-2930-4901-9F58-EE035D0271C3}" type="slidenum">
              <a:rPr lang="en-US" altLang="zh-CN" smtClean="0"/>
              <a:pPr eaLnBrk="1" hangingPunct="1"/>
              <a:t>26</a:t>
            </a:fld>
            <a:endParaRPr lang="en-US" altLang="zh-CN"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286000" y="2514600"/>
            <a:ext cx="4724400" cy="762000"/>
          </a:xfrm>
          <a:prstGeom prst="rect">
            <a:avLst/>
          </a:prstGeom>
          <a:solidFill>
            <a:srgbClr val="FF00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400" b="1">
                <a:solidFill>
                  <a:srgbClr val="080300"/>
                </a:solidFill>
              </a:rPr>
              <a:t>各数制间的转换</a:t>
            </a:r>
          </a:p>
        </p:txBody>
      </p:sp>
      <p:sp>
        <p:nvSpPr>
          <p:cNvPr id="327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0E4C69-2B64-4201-84C3-48BD195A16B8}" type="slidenum">
              <a:rPr lang="en-US" altLang="zh-CN" smtClean="0"/>
              <a:pPr eaLnBrk="1" hangingPunct="1"/>
              <a:t>27</a:t>
            </a:fld>
            <a:endParaRPr lang="en-US" altLang="zh-CN"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379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7" name="Rectangle 5"/>
          <p:cNvSpPr>
            <a:spLocks noChangeArrowheads="1"/>
          </p:cNvSpPr>
          <p:nvPr/>
        </p:nvSpPr>
        <p:spPr bwMode="auto">
          <a:xfrm>
            <a:off x="2590800" y="152400"/>
            <a:ext cx="3733800"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4000" b="1" i="1">
                <a:latin typeface="Times New Roman" pitchFamily="18" charset="0"/>
                <a:ea typeface="隶书" pitchFamily="49" charset="-122"/>
              </a:rPr>
              <a:t>数制间的转换</a:t>
            </a:r>
          </a:p>
        </p:txBody>
      </p:sp>
      <p:sp>
        <p:nvSpPr>
          <p:cNvPr id="33798" name="AutoShape 6"/>
          <p:cNvSpPr>
            <a:spLocks noChangeArrowheads="1"/>
          </p:cNvSpPr>
          <p:nvPr/>
        </p:nvSpPr>
        <p:spPr bwMode="auto">
          <a:xfrm>
            <a:off x="304800" y="2286000"/>
            <a:ext cx="2971800" cy="104298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en-US" altLang="zh-CN" sz="3200" b="1">
              <a:solidFill>
                <a:srgbClr val="3333CC"/>
              </a:solidFill>
              <a:latin typeface="Times New Roman" pitchFamily="18" charset="0"/>
            </a:endParaRPr>
          </a:p>
        </p:txBody>
      </p:sp>
      <p:sp>
        <p:nvSpPr>
          <p:cNvPr id="33799" name="AutoShape 7"/>
          <p:cNvSpPr>
            <a:spLocks noChangeArrowheads="1"/>
          </p:cNvSpPr>
          <p:nvPr/>
        </p:nvSpPr>
        <p:spPr bwMode="auto">
          <a:xfrm>
            <a:off x="3505200" y="2590800"/>
            <a:ext cx="990600" cy="304800"/>
          </a:xfrm>
          <a:prstGeom prst="righ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0" name="AutoShape 8"/>
          <p:cNvSpPr>
            <a:spLocks noChangeArrowheads="1"/>
          </p:cNvSpPr>
          <p:nvPr/>
        </p:nvSpPr>
        <p:spPr bwMode="auto">
          <a:xfrm>
            <a:off x="4800600" y="24384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1" name="AutoShape 9"/>
          <p:cNvSpPr>
            <a:spLocks noChangeArrowheads="1"/>
          </p:cNvSpPr>
          <p:nvPr/>
        </p:nvSpPr>
        <p:spPr bwMode="auto">
          <a:xfrm>
            <a:off x="5029200" y="12192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2" name="AutoShape 10"/>
          <p:cNvSpPr>
            <a:spLocks noChangeArrowheads="1"/>
          </p:cNvSpPr>
          <p:nvPr/>
        </p:nvSpPr>
        <p:spPr bwMode="auto">
          <a:xfrm>
            <a:off x="838200" y="1219200"/>
            <a:ext cx="26670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zh-CN" altLang="en-US" sz="2400">
              <a:latin typeface="Times New Roman" pitchFamily="18" charset="0"/>
            </a:endParaRPr>
          </a:p>
        </p:txBody>
      </p:sp>
      <p:sp>
        <p:nvSpPr>
          <p:cNvPr id="33803" name="AutoShape 11"/>
          <p:cNvSpPr>
            <a:spLocks noChangeArrowheads="1"/>
          </p:cNvSpPr>
          <p:nvPr/>
        </p:nvSpPr>
        <p:spPr bwMode="auto">
          <a:xfrm>
            <a:off x="1104900" y="5029200"/>
            <a:ext cx="70866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080300"/>
                </a:solidFill>
                <a:latin typeface="Times New Roman" pitchFamily="18" charset="0"/>
              </a:rPr>
              <a:t>二、八、十六进制之间的转换</a:t>
            </a:r>
            <a:endParaRPr kumimoji="1" lang="zh-CN" altLang="en-US" sz="2400">
              <a:solidFill>
                <a:srgbClr val="080300"/>
              </a:solidFill>
              <a:latin typeface="Times New Roman" pitchFamily="18" charset="0"/>
            </a:endParaRPr>
          </a:p>
        </p:txBody>
      </p:sp>
      <p:sp>
        <p:nvSpPr>
          <p:cNvPr id="33804" name="AutoShape 12"/>
          <p:cNvSpPr>
            <a:spLocks noChangeArrowheads="1"/>
          </p:cNvSpPr>
          <p:nvPr/>
        </p:nvSpPr>
        <p:spPr bwMode="auto">
          <a:xfrm>
            <a:off x="3657600" y="1371600"/>
            <a:ext cx="990600" cy="304800"/>
          </a:xfrm>
          <a:prstGeom prst="lef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B9BC03-F233-439B-8F88-84D901068603}" type="slidenum">
              <a:rPr lang="en-US" altLang="zh-CN" smtClean="0"/>
              <a:pPr eaLnBrk="1" hangingPunct="1"/>
              <a:t>28</a:t>
            </a:fld>
            <a:endParaRPr lang="en-US" altLang="zh-CN"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481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4820" name="Rectangle 5"/>
          <p:cNvSpPr>
            <a:spLocks noChangeArrowheads="1"/>
          </p:cNvSpPr>
          <p:nvPr/>
        </p:nvSpPr>
        <p:spPr bwMode="auto">
          <a:xfrm>
            <a:off x="685800" y="11430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位权法</a:t>
            </a:r>
            <a:r>
              <a:rPr kumimoji="1" lang="zh-CN" altLang="en-US" sz="2800" b="1">
                <a:solidFill>
                  <a:srgbClr val="080300"/>
                </a:solidFill>
                <a:latin typeface="Times New Roman" pitchFamily="18" charset="0"/>
                <a:ea typeface="隶书" pitchFamily="49" charset="-122"/>
              </a:rPr>
              <a:t>：把各非十进制数按权展开求和</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转换公式</a:t>
            </a:r>
            <a:r>
              <a:rPr kumimoji="1" lang="zh-CN" altLang="en-US" sz="2800" b="1">
                <a:solidFill>
                  <a:srgbClr val="080300"/>
                </a:solidFill>
                <a:latin typeface="Times New Roman" pitchFamily="18" charset="0"/>
                <a:ea typeface="黑体" pitchFamily="49" charset="-122"/>
              </a:rPr>
              <a:t>：</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4821" name="Group 6"/>
          <p:cNvGrpSpPr>
            <a:grpSpLocks/>
          </p:cNvGrpSpPr>
          <p:nvPr/>
        </p:nvGrpSpPr>
        <p:grpSpPr bwMode="auto">
          <a:xfrm>
            <a:off x="914400" y="0"/>
            <a:ext cx="7162800" cy="838200"/>
            <a:chOff x="672" y="96"/>
            <a:chExt cx="4512" cy="528"/>
          </a:xfrm>
        </p:grpSpPr>
        <p:sp>
          <p:nvSpPr>
            <p:cNvPr id="348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非十进制数     十进制数</a:t>
              </a:r>
              <a:endParaRPr kumimoji="1" lang="zh-CN" altLang="en-US" sz="2400">
                <a:latin typeface="Times New Roman" pitchFamily="18" charset="0"/>
              </a:endParaRPr>
            </a:p>
          </p:txBody>
        </p:sp>
        <p:sp>
          <p:nvSpPr>
            <p:cNvPr id="34826"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0137" name="Rectangle 9"/>
          <p:cNvSpPr>
            <a:spLocks noChangeArrowheads="1"/>
          </p:cNvSpPr>
          <p:nvPr/>
        </p:nvSpPr>
        <p:spPr bwMode="auto">
          <a:xfrm>
            <a:off x="609600" y="4038600"/>
            <a:ext cx="7239000" cy="1419225"/>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1×2</a:t>
            </a:r>
            <a:r>
              <a:rPr kumimoji="1" lang="en-US" altLang="zh-CN" sz="2400" b="1" baseline="30000">
                <a:solidFill>
                  <a:srgbClr val="080300"/>
                </a:solidFill>
                <a:latin typeface="Times New Roman" pitchFamily="18" charset="0"/>
              </a:rPr>
              <a:t>3</a:t>
            </a:r>
            <a:r>
              <a:rPr kumimoji="1" lang="en-US" altLang="zh-CN" sz="2400" b="1">
                <a:solidFill>
                  <a:srgbClr val="080300"/>
                </a:solidFill>
                <a:latin typeface="Times New Roman" pitchFamily="18" charset="0"/>
              </a:rPr>
              <a:t>+0×2</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 + 1×2</a:t>
            </a:r>
            <a:r>
              <a:rPr kumimoji="1" lang="en-US" altLang="zh-CN" sz="2400" b="1" baseline="30000">
                <a:solidFill>
                  <a:srgbClr val="080300"/>
                </a:solidFill>
                <a:latin typeface="Times New Roman" pitchFamily="18" charset="0"/>
              </a:rPr>
              <a:t>1 </a:t>
            </a:r>
            <a:r>
              <a:rPr kumimoji="1" lang="en-US" altLang="zh-CN" sz="2400" b="1">
                <a:solidFill>
                  <a:srgbClr val="080300"/>
                </a:solidFill>
                <a:latin typeface="Times New Roman" pitchFamily="18" charset="0"/>
              </a:rPr>
              <a:t>+ 1 ×2</a:t>
            </a:r>
            <a:r>
              <a:rPr kumimoji="1" lang="en-US" altLang="zh-CN" sz="2400" b="1" baseline="30000">
                <a:solidFill>
                  <a:srgbClr val="080300"/>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a:t>
            </a: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3" name="Rectangle 10"/>
          <p:cNvSpPr>
            <a:spLocks noChangeArrowheads="1"/>
          </p:cNvSpPr>
          <p:nvPr/>
        </p:nvSpPr>
        <p:spPr bwMode="auto">
          <a:xfrm>
            <a:off x="762000" y="2971800"/>
            <a:ext cx="3276600" cy="46990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EB421A-3876-4B4A-AE8D-136CBC933CA4}" type="slidenum">
              <a:rPr lang="en-US" altLang="zh-CN" smtClean="0"/>
              <a:pPr eaLnBrk="1" hangingPunct="1"/>
              <a:t>29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linds(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219200" y="533400"/>
            <a:ext cx="67611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人类追求的计算工具</a:t>
            </a:r>
          </a:p>
        </p:txBody>
      </p:sp>
      <p:graphicFrame>
        <p:nvGraphicFramePr>
          <p:cNvPr id="6147" name="Object 20"/>
          <p:cNvGraphicFramePr>
            <a:graphicFrameLocks/>
          </p:cNvGraphicFramePr>
          <p:nvPr/>
        </p:nvGraphicFramePr>
        <p:xfrm>
          <a:off x="381000" y="2044700"/>
          <a:ext cx="1323975" cy="917575"/>
        </p:xfrm>
        <a:graphic>
          <a:graphicData uri="http://schemas.openxmlformats.org/presentationml/2006/ole">
            <mc:AlternateContent xmlns:mc="http://schemas.openxmlformats.org/markup-compatibility/2006">
              <mc:Choice xmlns:v="urn:schemas-microsoft-com:vml" Requires="v">
                <p:oleObj spid="_x0000_s6884" name="Image" r:id="rId4" imgW="1333333" imgH="926984" progId="Photoshop.Image.4">
                  <p:embed/>
                </p:oleObj>
              </mc:Choice>
              <mc:Fallback>
                <p:oleObj name="Image" r:id="rId4" imgW="1333333" imgH="926984" progId="Photoshop.Image.4">
                  <p:embed/>
                  <p:pic>
                    <p:nvPicPr>
                      <p:cNvPr id="0" name="Objec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44700"/>
                        <a:ext cx="1323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8" name="Group 46"/>
          <p:cNvGrpSpPr>
            <a:grpSpLocks/>
          </p:cNvGrpSpPr>
          <p:nvPr/>
        </p:nvGrpSpPr>
        <p:grpSpPr bwMode="auto">
          <a:xfrm>
            <a:off x="1752600" y="1828800"/>
            <a:ext cx="2897188" cy="2133600"/>
            <a:chOff x="1392" y="1104"/>
            <a:chExt cx="1825" cy="1344"/>
          </a:xfrm>
        </p:grpSpPr>
        <p:graphicFrame>
          <p:nvGraphicFramePr>
            <p:cNvPr id="6170" name="Object 22"/>
            <p:cNvGraphicFramePr>
              <a:graphicFrameLocks/>
            </p:cNvGraphicFramePr>
            <p:nvPr/>
          </p:nvGraphicFramePr>
          <p:xfrm>
            <a:off x="1574" y="1104"/>
            <a:ext cx="1347" cy="850"/>
          </p:xfrm>
          <a:graphic>
            <a:graphicData uri="http://schemas.openxmlformats.org/presentationml/2006/ole">
              <mc:AlternateContent xmlns:mc="http://schemas.openxmlformats.org/markup-compatibility/2006">
                <mc:Choice xmlns:v="urn:schemas-microsoft-com:vml" Requires="v">
                  <p:oleObj spid="_x0000_s6885" name="Image" r:id="rId6" imgW="2147547" imgH="1358730" progId="Photoshop.Image.4">
                    <p:embed/>
                  </p:oleObj>
                </mc:Choice>
                <mc:Fallback>
                  <p:oleObj name="Image" r:id="rId6" imgW="2147547" imgH="1358730" progId="Photoshop.Image.4">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4" y="1104"/>
                          <a:ext cx="1347"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1" name="Rectangle 23"/>
            <p:cNvSpPr>
              <a:spLocks noChangeArrowheads="1"/>
            </p:cNvSpPr>
            <p:nvPr/>
          </p:nvSpPr>
          <p:spPr bwMode="auto">
            <a:xfrm>
              <a:off x="1392" y="2160"/>
              <a:ext cx="18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rPr>
                <a:t>1642 Blaise Pascal</a:t>
              </a:r>
            </a:p>
          </p:txBody>
        </p:sp>
        <p:sp>
          <p:nvSpPr>
            <p:cNvPr id="351256" name="Rectangle 24"/>
            <p:cNvSpPr>
              <a:spLocks noChangeArrowheads="1"/>
            </p:cNvSpPr>
            <p:nvPr/>
          </p:nvSpPr>
          <p:spPr bwMode="auto">
            <a:xfrm>
              <a:off x="1856" y="1920"/>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zh-CN" altLang="en-US" sz="2400" b="1">
                  <a:solidFill>
                    <a:schemeClr val="folHlink"/>
                  </a:solidFill>
                  <a:effectLst>
                    <a:outerShdw blurRad="38100" dist="38100" dir="2700000" algn="tl">
                      <a:srgbClr val="C0C0C0"/>
                    </a:outerShdw>
                  </a:effectLst>
                  <a:latin typeface="Times New Roman" pitchFamily="18" charset="0"/>
                  <a:ea typeface="幼圆" pitchFamily="49" charset="-122"/>
                </a:rPr>
                <a:t>加法器</a:t>
              </a:r>
            </a:p>
          </p:txBody>
        </p:sp>
      </p:grpSp>
      <p:grpSp>
        <p:nvGrpSpPr>
          <p:cNvPr id="6149" name="Group 48"/>
          <p:cNvGrpSpPr>
            <a:grpSpLocks/>
          </p:cNvGrpSpPr>
          <p:nvPr/>
        </p:nvGrpSpPr>
        <p:grpSpPr bwMode="auto">
          <a:xfrm>
            <a:off x="6477000" y="1898650"/>
            <a:ext cx="2674938" cy="1817688"/>
            <a:chOff x="4241" y="1196"/>
            <a:chExt cx="1685" cy="1145"/>
          </a:xfrm>
        </p:grpSpPr>
        <p:graphicFrame>
          <p:nvGraphicFramePr>
            <p:cNvPr id="6168" name="Object 26"/>
            <p:cNvGraphicFramePr>
              <a:graphicFrameLocks/>
            </p:cNvGraphicFramePr>
            <p:nvPr/>
          </p:nvGraphicFramePr>
          <p:xfrm>
            <a:off x="4667" y="1196"/>
            <a:ext cx="722" cy="858"/>
          </p:xfrm>
          <a:graphic>
            <a:graphicData uri="http://schemas.openxmlformats.org/presentationml/2006/ole">
              <mc:AlternateContent xmlns:mc="http://schemas.openxmlformats.org/markup-compatibility/2006">
                <mc:Choice xmlns:v="urn:schemas-microsoft-com:vml" Requires="v">
                  <p:oleObj spid="_x0000_s6886" name="Image" r:id="rId8" imgW="1155556" imgH="1371429" progId="Photoshop.Image.4">
                    <p:embed/>
                  </p:oleObj>
                </mc:Choice>
                <mc:Fallback>
                  <p:oleObj name="Image" r:id="rId8" imgW="1155556" imgH="1371429" progId="Photoshop.Image.4">
                    <p:embed/>
                    <p:pic>
                      <p:nvPicPr>
                        <p:cNvPr id="0" name="Object 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 y="1196"/>
                          <a:ext cx="722" cy="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59" name="Rectangle 27"/>
            <p:cNvSpPr>
              <a:spLocks noChangeArrowheads="1"/>
            </p:cNvSpPr>
            <p:nvPr/>
          </p:nvSpPr>
          <p:spPr bwMode="auto">
            <a:xfrm>
              <a:off x="4241" y="2053"/>
              <a:ext cx="16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dirty="0">
                  <a:solidFill>
                    <a:schemeClr val="folHlink"/>
                  </a:solidFill>
                  <a:effectLst>
                    <a:outerShdw blurRad="38100" dist="38100" dir="2700000" algn="tl">
                      <a:srgbClr val="C0C0C0"/>
                    </a:outerShdw>
                  </a:effectLst>
                </a:rPr>
                <a:t>Charles Babbage</a:t>
              </a:r>
            </a:p>
          </p:txBody>
        </p:sp>
      </p:grpSp>
      <p:grpSp>
        <p:nvGrpSpPr>
          <p:cNvPr id="6150" name="Group 47"/>
          <p:cNvGrpSpPr>
            <a:grpSpLocks/>
          </p:cNvGrpSpPr>
          <p:nvPr/>
        </p:nvGrpSpPr>
        <p:grpSpPr bwMode="auto">
          <a:xfrm>
            <a:off x="4648200" y="1600200"/>
            <a:ext cx="1873250" cy="2325688"/>
            <a:chOff x="3190" y="960"/>
            <a:chExt cx="1180" cy="1465"/>
          </a:xfrm>
        </p:grpSpPr>
        <p:graphicFrame>
          <p:nvGraphicFramePr>
            <p:cNvPr id="6166" name="Object 30"/>
            <p:cNvGraphicFramePr>
              <a:graphicFrameLocks/>
            </p:cNvGraphicFramePr>
            <p:nvPr/>
          </p:nvGraphicFramePr>
          <p:xfrm>
            <a:off x="3265" y="960"/>
            <a:ext cx="1010" cy="1114"/>
          </p:xfrm>
          <a:graphic>
            <a:graphicData uri="http://schemas.openxmlformats.org/presentationml/2006/ole">
              <mc:AlternateContent xmlns:mc="http://schemas.openxmlformats.org/markup-compatibility/2006">
                <mc:Choice xmlns:v="urn:schemas-microsoft-com:vml" Requires="v">
                  <p:oleObj spid="_x0000_s6887" name="Image" r:id="rId10" imgW="1612698" imgH="1777778" progId="Photoshop.Image.4">
                    <p:embed/>
                  </p:oleObj>
                </mc:Choice>
                <mc:Fallback>
                  <p:oleObj name="Image" r:id="rId10" imgW="1612698" imgH="1777778" progId="Photoshop.Image.4">
                    <p:embed/>
                    <p:pic>
                      <p:nvPicPr>
                        <p:cNvPr id="0" name="Object 3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5" y="960"/>
                          <a:ext cx="101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7" name="Rectangle 31"/>
            <p:cNvSpPr>
              <a:spLocks noChangeArrowheads="1"/>
            </p:cNvSpPr>
            <p:nvPr/>
          </p:nvSpPr>
          <p:spPr bwMode="auto">
            <a:xfrm>
              <a:off x="3190" y="2137"/>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1822 </a:t>
              </a:r>
              <a:r>
                <a:rPr kumimoji="1" lang="zh-CN" altLang="en-US" sz="2400" b="1">
                  <a:solidFill>
                    <a:srgbClr val="5F5F5F"/>
                  </a:solidFill>
                  <a:latin typeface="幼圆" pitchFamily="49" charset="-122"/>
                  <a:ea typeface="幼圆" pitchFamily="49" charset="-122"/>
                </a:rPr>
                <a:t>差分机</a:t>
              </a:r>
            </a:p>
          </p:txBody>
        </p:sp>
      </p:grpSp>
      <p:grpSp>
        <p:nvGrpSpPr>
          <p:cNvPr id="6151" name="Group 49"/>
          <p:cNvGrpSpPr>
            <a:grpSpLocks/>
          </p:cNvGrpSpPr>
          <p:nvPr/>
        </p:nvGrpSpPr>
        <p:grpSpPr bwMode="auto">
          <a:xfrm>
            <a:off x="6657975" y="4292600"/>
            <a:ext cx="2189163" cy="1933575"/>
            <a:chOff x="4194" y="2704"/>
            <a:chExt cx="1379" cy="1218"/>
          </a:xfrm>
        </p:grpSpPr>
        <p:graphicFrame>
          <p:nvGraphicFramePr>
            <p:cNvPr id="6164" name="Object 33"/>
            <p:cNvGraphicFramePr>
              <a:graphicFrameLocks/>
            </p:cNvGraphicFramePr>
            <p:nvPr/>
          </p:nvGraphicFramePr>
          <p:xfrm>
            <a:off x="4194" y="2704"/>
            <a:ext cx="1379" cy="890"/>
          </p:xfrm>
          <a:graphic>
            <a:graphicData uri="http://schemas.openxmlformats.org/presentationml/2006/ole">
              <mc:AlternateContent xmlns:mc="http://schemas.openxmlformats.org/markup-compatibility/2006">
                <mc:Choice xmlns:v="urn:schemas-microsoft-com:vml" Requires="v">
                  <p:oleObj spid="_x0000_s6888" name="Image" r:id="rId12" imgW="2198376" imgH="1422222" progId="Photoshop.Image.4">
                    <p:embed/>
                  </p:oleObj>
                </mc:Choice>
                <mc:Fallback>
                  <p:oleObj name="Image" r:id="rId12" imgW="2198376" imgH="1422222" progId="Photoshop.Image.4">
                    <p:embed/>
                    <p:pic>
                      <p:nvPicPr>
                        <p:cNvPr id="0" name="Object 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4" y="2704"/>
                          <a:ext cx="1379"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5" name="Rectangle 34"/>
            <p:cNvSpPr>
              <a:spLocks noChangeArrowheads="1"/>
            </p:cNvSpPr>
            <p:nvPr/>
          </p:nvSpPr>
          <p:spPr bwMode="auto">
            <a:xfrm>
              <a:off x="4290" y="3634"/>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1834 </a:t>
              </a:r>
              <a:r>
                <a:rPr kumimoji="1" lang="zh-CN" altLang="en-US" sz="2400" b="1">
                  <a:solidFill>
                    <a:srgbClr val="5F5F5F"/>
                  </a:solidFill>
                  <a:latin typeface="幼圆" pitchFamily="49" charset="-122"/>
                  <a:ea typeface="幼圆" pitchFamily="49" charset="-122"/>
                </a:rPr>
                <a:t>分析机</a:t>
              </a:r>
            </a:p>
          </p:txBody>
        </p:sp>
      </p:grpSp>
      <p:grpSp>
        <p:nvGrpSpPr>
          <p:cNvPr id="6152" name="Group 75"/>
          <p:cNvGrpSpPr>
            <a:grpSpLocks/>
          </p:cNvGrpSpPr>
          <p:nvPr/>
        </p:nvGrpSpPr>
        <p:grpSpPr bwMode="auto">
          <a:xfrm>
            <a:off x="2209800" y="4343400"/>
            <a:ext cx="3795713" cy="1955800"/>
            <a:chOff x="192" y="2656"/>
            <a:chExt cx="2055" cy="1232"/>
          </a:xfrm>
        </p:grpSpPr>
        <p:graphicFrame>
          <p:nvGraphicFramePr>
            <p:cNvPr id="6161" name="Object 39"/>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6889" name="Image" r:id="rId14" imgW="1944229" imgH="1346032" progId="Photoshop.Image.4">
                    <p:embed/>
                  </p:oleObj>
                </mc:Choice>
                <mc:Fallback>
                  <p:oleObj name="Image" r:id="rId14" imgW="1944229" imgH="1346032" progId="Photoshop.Image.4">
                    <p:embed/>
                    <p:pic>
                      <p:nvPicPr>
                        <p:cNvPr id="0" name="Object 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2" name="Object 40"/>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6890" name="Image" r:id="rId16" imgW="1244444" imgH="1612698" progId="Photoshop.Image.4">
                    <p:embed/>
                  </p:oleObj>
                </mc:Choice>
                <mc:Fallback>
                  <p:oleObj name="Image" r:id="rId16" imgW="1244444" imgH="1612698" progId="Photoshop.Image.4">
                    <p:embed/>
                    <p:pic>
                      <p:nvPicPr>
                        <p:cNvPr id="0" name="Object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73" name="Rectangle 41"/>
            <p:cNvSpPr>
              <a:spLocks noChangeArrowheads="1"/>
            </p:cNvSpPr>
            <p:nvPr/>
          </p:nvSpPr>
          <p:spPr bwMode="auto">
            <a:xfrm>
              <a:off x="414" y="3600"/>
              <a:ext cx="6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grpSp>
        <p:nvGrpSpPr>
          <p:cNvPr id="351309" name="Group 77"/>
          <p:cNvGrpSpPr>
            <a:grpSpLocks/>
          </p:cNvGrpSpPr>
          <p:nvPr/>
        </p:nvGrpSpPr>
        <p:grpSpPr bwMode="auto">
          <a:xfrm>
            <a:off x="1981200" y="2590800"/>
            <a:ext cx="3886200" cy="3351213"/>
            <a:chOff x="0" y="1968"/>
            <a:chExt cx="2132" cy="2111"/>
          </a:xfrm>
        </p:grpSpPr>
        <p:graphicFrame>
          <p:nvGraphicFramePr>
            <p:cNvPr id="6159" name="Object 43"/>
            <p:cNvGraphicFramePr>
              <a:graphicFrameLocks/>
            </p:cNvGraphicFramePr>
            <p:nvPr/>
          </p:nvGraphicFramePr>
          <p:xfrm>
            <a:off x="0" y="1968"/>
            <a:ext cx="2132" cy="2111"/>
          </p:xfrm>
          <a:graphic>
            <a:graphicData uri="http://schemas.openxmlformats.org/presentationml/2006/ole">
              <mc:AlternateContent xmlns:mc="http://schemas.openxmlformats.org/markup-compatibility/2006">
                <mc:Choice xmlns:v="urn:schemas-microsoft-com:vml" Requires="v">
                  <p:oleObj spid="_x0000_s6891" name="ClipArt" r:id="rId18" imgW="3657600" imgH="3621074" progId="MS_ClipArt_Gallery.2">
                    <p:embed/>
                  </p:oleObj>
                </mc:Choice>
                <mc:Fallback>
                  <p:oleObj name="ClipArt" r:id="rId18" imgW="3657600" imgH="3621074" progId="MS_ClipArt_Gallery.2">
                    <p:embed/>
                    <p:pic>
                      <p:nvPicPr>
                        <p:cNvPr id="0" name="Object 4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68"/>
                          <a:ext cx="2132" cy="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0" name="Rectangle 44"/>
            <p:cNvSpPr>
              <a:spLocks noChangeArrowheads="1"/>
            </p:cNvSpPr>
            <p:nvPr/>
          </p:nvSpPr>
          <p:spPr bwMode="auto">
            <a:xfrm>
              <a:off x="404" y="2870"/>
              <a:ext cx="1481"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FF0066"/>
                  </a:solidFill>
                  <a:latin typeface="宋体" pitchFamily="2" charset="-122"/>
                </a:rPr>
                <a:t>1946</a:t>
              </a:r>
              <a:r>
                <a:rPr kumimoji="1" lang="zh-CN" altLang="en-US" sz="2400" b="1">
                  <a:solidFill>
                    <a:srgbClr val="FF0066"/>
                  </a:solidFill>
                  <a:latin typeface="宋体" pitchFamily="2" charset="-122"/>
                </a:rPr>
                <a:t>年</a:t>
              </a:r>
              <a:endParaRPr kumimoji="1" lang="en-US" altLang="zh-CN" sz="2400" b="1">
                <a:solidFill>
                  <a:srgbClr val="FF0066"/>
                </a:solidFill>
                <a:latin typeface="宋体" pitchFamily="2" charset="-122"/>
              </a:endParaRPr>
            </a:p>
            <a:p>
              <a:pPr algn="ctr" defTabSz="762000" eaLnBrk="0" hangingPunct="0"/>
              <a:r>
                <a:rPr kumimoji="1" lang="zh-CN" altLang="en-US" sz="2400" b="1">
                  <a:solidFill>
                    <a:srgbClr val="FF0066"/>
                  </a:solidFill>
                  <a:latin typeface="宋体" pitchFamily="2" charset="-122"/>
                </a:rPr>
                <a:t>电子计算机时代</a:t>
              </a:r>
            </a:p>
          </p:txBody>
        </p:sp>
      </p:grpSp>
      <p:sp>
        <p:nvSpPr>
          <p:cNvPr id="6154" name="Text Box 76"/>
          <p:cNvSpPr txBox="1">
            <a:spLocks noChangeArrowheads="1"/>
          </p:cNvSpPr>
          <p:nvPr/>
        </p:nvSpPr>
        <p:spPr bwMode="auto">
          <a:xfrm>
            <a:off x="0" y="152400"/>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grpSp>
        <p:nvGrpSpPr>
          <p:cNvPr id="6155" name="Group 81"/>
          <p:cNvGrpSpPr>
            <a:grpSpLocks/>
          </p:cNvGrpSpPr>
          <p:nvPr/>
        </p:nvGrpSpPr>
        <p:grpSpPr bwMode="auto">
          <a:xfrm>
            <a:off x="0" y="4114800"/>
            <a:ext cx="2320925" cy="2743200"/>
            <a:chOff x="0" y="2592"/>
            <a:chExt cx="1462" cy="1728"/>
          </a:xfrm>
        </p:grpSpPr>
        <p:graphicFrame>
          <p:nvGraphicFramePr>
            <p:cNvPr id="6157" name="Object 79"/>
            <p:cNvGraphicFramePr>
              <a:graphicFrameLocks/>
            </p:cNvGraphicFramePr>
            <p:nvPr/>
          </p:nvGraphicFramePr>
          <p:xfrm>
            <a:off x="0" y="2592"/>
            <a:ext cx="1098" cy="1290"/>
          </p:xfrm>
          <a:graphic>
            <a:graphicData uri="http://schemas.openxmlformats.org/presentationml/2006/ole">
              <mc:AlternateContent xmlns:mc="http://schemas.openxmlformats.org/markup-compatibility/2006">
                <mc:Choice xmlns:v="urn:schemas-microsoft-com:vml" Requires="v">
                  <p:oleObj spid="_x0000_s6892" name="Image" r:id="rId20" imgW="1688889" imgH="1600000" progId="Photoshop.Image.4">
                    <p:embed/>
                  </p:oleObj>
                </mc:Choice>
                <mc:Fallback>
                  <p:oleObj name="Image" r:id="rId20" imgW="1688889" imgH="1600000" progId="Photoshop.Image.4">
                    <p:embed/>
                    <p:pic>
                      <p:nvPicPr>
                        <p:cNvPr id="0" name="Object 7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592"/>
                          <a:ext cx="1098" cy="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312" name="Rectangle 80"/>
            <p:cNvSpPr>
              <a:spLocks noChangeArrowheads="1"/>
            </p:cNvSpPr>
            <p:nvPr/>
          </p:nvSpPr>
          <p:spPr bwMode="auto">
            <a:xfrm>
              <a:off x="0" y="3993"/>
              <a:ext cx="1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dirty="0">
                  <a:solidFill>
                    <a:srgbClr val="5F5F5F"/>
                  </a:solidFill>
                </a:rPr>
                <a:t>1949 </a:t>
              </a:r>
              <a:r>
                <a:rPr kumimoji="1" lang="en-US" altLang="zh-CN" sz="2800" b="1" dirty="0">
                  <a:solidFill>
                    <a:schemeClr val="folHlink"/>
                  </a:solidFill>
                  <a:effectLst>
                    <a:outerShdw blurRad="38100" dist="38100" dir="2700000" algn="tl">
                      <a:srgbClr val="C0C0C0"/>
                    </a:outerShdw>
                  </a:effectLst>
                </a:rPr>
                <a:t>EDSAC</a:t>
              </a:r>
            </a:p>
          </p:txBody>
        </p:sp>
      </p:grpSp>
      <p:sp>
        <p:nvSpPr>
          <p:cNvPr id="615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590AFF-23F0-4436-A91E-F11E0E9AF064}" type="slidenum">
              <a:rPr lang="en-US" altLang="zh-CN" smtClean="0"/>
              <a:pPr eaLnBrk="1" hangingPunct="1"/>
              <a:t>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584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5844" name="Rectangle 5"/>
          <p:cNvSpPr>
            <a:spLocks noChangeArrowheads="1"/>
          </p:cNvSpPr>
          <p:nvPr/>
        </p:nvSpPr>
        <p:spPr bwMode="auto">
          <a:xfrm>
            <a:off x="609600" y="9906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将十进制的整数部分和小数部分分开转换</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t>
            </a:r>
            <a:r>
              <a:rPr kumimoji="1" lang="en-US" altLang="zh-CN" sz="2800" b="1">
                <a:solidFill>
                  <a:schemeClr val="tx2"/>
                </a:solidFill>
                <a:latin typeface="楷体" pitchFamily="49" charset="-122"/>
                <a:ea typeface="楷体" pitchFamily="49" charset="-122"/>
              </a:rPr>
              <a:t>X</a:t>
            </a:r>
            <a:r>
              <a:rPr kumimoji="1" lang="zh-CN" altLang="en-US" sz="2800" b="1">
                <a:solidFill>
                  <a:schemeClr val="tx2"/>
                </a:solidFill>
                <a:latin typeface="楷体" pitchFamily="49" charset="-122"/>
                <a:ea typeface="楷体" pitchFamily="49" charset="-122"/>
              </a:rPr>
              <a:t>进制表示：</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5845" name="Group 6"/>
          <p:cNvGrpSpPr>
            <a:grpSpLocks/>
          </p:cNvGrpSpPr>
          <p:nvPr/>
        </p:nvGrpSpPr>
        <p:grpSpPr bwMode="auto">
          <a:xfrm>
            <a:off x="914400" y="0"/>
            <a:ext cx="7162800" cy="838200"/>
            <a:chOff x="672" y="96"/>
            <a:chExt cx="4512" cy="528"/>
          </a:xfrm>
        </p:grpSpPr>
        <p:sp>
          <p:nvSpPr>
            <p:cNvPr id="35851"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    十进制数     非十进制数</a:t>
              </a:r>
              <a:endParaRPr kumimoji="1" lang="zh-CN" altLang="en-US" sz="2400">
                <a:latin typeface="Times New Roman" pitchFamily="18" charset="0"/>
              </a:endParaRPr>
            </a:p>
          </p:txBody>
        </p:sp>
        <p:sp>
          <p:nvSpPr>
            <p:cNvPr id="35852"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5846" name="Rectangle 9"/>
          <p:cNvSpPr>
            <a:spLocks noChangeArrowheads="1"/>
          </p:cNvSpPr>
          <p:nvPr/>
        </p:nvSpPr>
        <p:spPr bwMode="auto">
          <a:xfrm>
            <a:off x="838200" y="2590800"/>
            <a:ext cx="7239000" cy="9540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chemeClr val="tx2"/>
                </a:solidFill>
                <a:latin typeface="Times New Roman" pitchFamily="18" charset="0"/>
              </a:rPr>
              <a:t>1×2</a:t>
            </a:r>
            <a:r>
              <a:rPr kumimoji="1" lang="en-US" altLang="zh-CN" sz="2400" b="1" baseline="30000">
                <a:solidFill>
                  <a:schemeClr val="tx2"/>
                </a:solidFill>
                <a:latin typeface="Times New Roman" pitchFamily="18" charset="0"/>
              </a:rPr>
              <a:t>3</a:t>
            </a:r>
            <a:r>
              <a:rPr kumimoji="1" lang="en-US" altLang="zh-CN" sz="2400" b="1">
                <a:solidFill>
                  <a:schemeClr val="tx2"/>
                </a:solidFill>
                <a:latin typeface="Times New Roman" pitchFamily="18" charset="0"/>
              </a:rPr>
              <a:t>+0×2</a:t>
            </a:r>
            <a:r>
              <a:rPr kumimoji="1" lang="en-US" altLang="zh-CN" sz="2400" b="1" baseline="30000">
                <a:solidFill>
                  <a:schemeClr val="tx2"/>
                </a:solidFill>
                <a:latin typeface="Times New Roman" pitchFamily="18" charset="0"/>
              </a:rPr>
              <a:t>2</a:t>
            </a:r>
            <a:r>
              <a:rPr kumimoji="1" lang="en-US" altLang="zh-CN" sz="2400" b="1">
                <a:solidFill>
                  <a:schemeClr val="tx2"/>
                </a:solidFill>
                <a:latin typeface="Times New Roman" pitchFamily="18" charset="0"/>
              </a:rPr>
              <a:t> + 1×2</a:t>
            </a:r>
            <a:r>
              <a:rPr kumimoji="1" lang="en-US" altLang="zh-CN" sz="2400" b="1" baseline="30000">
                <a:solidFill>
                  <a:schemeClr val="tx2"/>
                </a:solidFill>
                <a:latin typeface="Times New Roman" pitchFamily="18" charset="0"/>
              </a:rPr>
              <a:t>1 </a:t>
            </a:r>
            <a:r>
              <a:rPr kumimoji="1" lang="en-US" altLang="zh-CN" sz="2400" b="1">
                <a:solidFill>
                  <a:schemeClr val="tx2"/>
                </a:solidFill>
                <a:latin typeface="Times New Roman" pitchFamily="18" charset="0"/>
              </a:rPr>
              <a:t>+ 1 ×2</a:t>
            </a:r>
            <a:r>
              <a:rPr kumimoji="1" lang="en-US" altLang="zh-CN" sz="2400" b="1" baseline="30000">
                <a:solidFill>
                  <a:schemeClr val="tx2"/>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584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A69FFE-5DFF-4E44-9E07-82D2794FB492}" type="slidenum">
              <a:rPr lang="en-US" altLang="zh-CN" smtClean="0"/>
              <a:pPr eaLnBrk="1" hangingPunct="1"/>
              <a:t>30</a:t>
            </a:fld>
            <a:endParaRPr lang="en-US" altLang="zh-CN" smtClean="0"/>
          </a:p>
        </p:txBody>
      </p:sp>
      <p:sp>
        <p:nvSpPr>
          <p:cNvPr id="35848" name="矩形 1"/>
          <p:cNvSpPr>
            <a:spLocks noChangeArrowheads="1"/>
          </p:cNvSpPr>
          <p:nvPr/>
        </p:nvSpPr>
        <p:spPr bwMode="auto">
          <a:xfrm>
            <a:off x="457200" y="3886200"/>
            <a:ext cx="8229600" cy="904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将</a:t>
            </a:r>
            <a:r>
              <a:rPr kumimoji="1" lang="en-US" altLang="zh-CN" sz="2400" b="1">
                <a:solidFill>
                  <a:srgbClr val="080300"/>
                </a:solidFill>
                <a:latin typeface="楷体" pitchFamily="49" charset="-122"/>
                <a:ea typeface="楷体" pitchFamily="49" charset="-122"/>
              </a:rPr>
              <a:t>11.5</a:t>
            </a:r>
            <a:r>
              <a:rPr kumimoji="1" lang="zh-CN" altLang="en-US" sz="2400" b="1">
                <a:solidFill>
                  <a:srgbClr val="080300"/>
                </a:solidFill>
                <a:latin typeface="楷体" pitchFamily="49" charset="-122"/>
                <a:ea typeface="楷体" pitchFamily="49" charset="-122"/>
              </a:rPr>
              <a:t>分为整数部分和小数部分，分别进行转换，组合成一个完整的二进制数</a:t>
            </a:r>
            <a:r>
              <a:rPr kumimoji="1" lang="en-US" altLang="zh-CN" sz="2400" b="1">
                <a:solidFill>
                  <a:srgbClr val="080300"/>
                </a:solidFill>
                <a:latin typeface="楷体" pitchFamily="49" charset="-122"/>
                <a:ea typeface="楷体" pitchFamily="49" charset="-122"/>
              </a:rPr>
              <a:t>1011.1</a:t>
            </a:r>
            <a:endParaRPr kumimoji="1" lang="en-US" altLang="zh-CN" sz="2400" b="1" i="1">
              <a:solidFill>
                <a:srgbClr val="080300"/>
              </a:solidFill>
              <a:latin typeface="楷体" pitchFamily="49" charset="-122"/>
              <a:ea typeface="楷体" pitchFamily="49" charset="-122"/>
            </a:endParaRPr>
          </a:p>
        </p:txBody>
      </p:sp>
      <p:sp>
        <p:nvSpPr>
          <p:cNvPr id="35849" name="矩形 1"/>
          <p:cNvSpPr>
            <a:spLocks noChangeArrowheads="1"/>
          </p:cNvSpPr>
          <p:nvPr/>
        </p:nvSpPr>
        <p:spPr bwMode="auto">
          <a:xfrm>
            <a:off x="457200" y="4876800"/>
            <a:ext cx="8458200" cy="1790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整数部分：除</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取余，至商为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，逆序排列余数，得到整数部分的二进位。</a:t>
            </a:r>
            <a:endParaRPr kumimoji="1" lang="en-US" altLang="zh-CN" sz="2400" b="1">
              <a:solidFill>
                <a:srgbClr val="080300"/>
              </a:solidFill>
              <a:latin typeface="楷体" pitchFamily="49" charset="-122"/>
              <a:ea typeface="楷体" pitchFamily="49" charset="-122"/>
            </a:endParaRPr>
          </a:p>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小数部分，乘</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取整，至小数部分为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或指定精度，正序排列，即得小数部分的二进制位。</a:t>
            </a:r>
            <a:endParaRPr kumimoji="1" lang="en-US" altLang="zh-CN" sz="2400" b="1" i="1">
              <a:solidFill>
                <a:srgbClr val="080300"/>
              </a:solidFill>
              <a:latin typeface="楷体" pitchFamily="49" charset="-122"/>
              <a:ea typeface="楷体" pitchFamily="49" charset="-122"/>
            </a:endParaRPr>
          </a:p>
        </p:txBody>
      </p:sp>
      <p:cxnSp>
        <p:nvCxnSpPr>
          <p:cNvPr id="35850" name="直接箭头连接符 2"/>
          <p:cNvCxnSpPr>
            <a:cxnSpLocks noChangeShapeType="1"/>
          </p:cNvCxnSpPr>
          <p:nvPr/>
        </p:nvCxnSpPr>
        <p:spPr bwMode="auto">
          <a:xfrm flipH="1">
            <a:off x="457200" y="3733800"/>
            <a:ext cx="8229600" cy="0"/>
          </a:xfrm>
          <a:prstGeom prst="straightConnector1">
            <a:avLst/>
          </a:prstGeom>
          <a:noFill/>
          <a:ln w="571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686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9"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6870" name="Group 24"/>
          <p:cNvGrpSpPr>
            <a:grpSpLocks/>
          </p:cNvGrpSpPr>
          <p:nvPr/>
        </p:nvGrpSpPr>
        <p:grpSpPr bwMode="auto">
          <a:xfrm>
            <a:off x="609600" y="0"/>
            <a:ext cx="7543800" cy="838200"/>
            <a:chOff x="528" y="0"/>
            <a:chExt cx="4752" cy="528"/>
          </a:xfrm>
        </p:grpSpPr>
        <p:sp>
          <p:nvSpPr>
            <p:cNvPr id="36888" name="AutoShape 7"/>
            <p:cNvSpPr>
              <a:spLocks noChangeArrowheads="1"/>
            </p:cNvSpPr>
            <p:nvPr/>
          </p:nvSpPr>
          <p:spPr bwMode="auto">
            <a:xfrm>
              <a:off x="528" y="0"/>
              <a:ext cx="475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八制整数</a:t>
              </a:r>
              <a:endParaRPr kumimoji="1" lang="zh-CN" altLang="en-US" sz="2400">
                <a:latin typeface="Times New Roman" pitchFamily="18" charset="0"/>
              </a:endParaRPr>
            </a:p>
          </p:txBody>
        </p:sp>
        <p:sp>
          <p:nvSpPr>
            <p:cNvPr id="36889" name="AutoShape 8"/>
            <p:cNvSpPr>
              <a:spLocks noChangeArrowheads="1"/>
            </p:cNvSpPr>
            <p:nvPr/>
          </p:nvSpPr>
          <p:spPr bwMode="auto">
            <a:xfrm>
              <a:off x="2832" y="192"/>
              <a:ext cx="506" cy="144"/>
            </a:xfrm>
            <a:prstGeom prst="rightArrow">
              <a:avLst>
                <a:gd name="adj1" fmla="val 50000"/>
                <a:gd name="adj2" fmla="val 87847"/>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6871" name="Rectangle 9"/>
          <p:cNvSpPr>
            <a:spLocks noChangeArrowheads="1"/>
          </p:cNvSpPr>
          <p:nvPr/>
        </p:nvSpPr>
        <p:spPr bwMode="auto">
          <a:xfrm>
            <a:off x="533400" y="1066800"/>
            <a:ext cx="8610600" cy="193833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余数法</a:t>
            </a:r>
            <a:r>
              <a:rPr kumimoji="1" lang="zh-CN" altLang="en-US" sz="3600" b="1" i="1">
                <a:solidFill>
                  <a:srgbClr val="CC0099"/>
                </a:solidFill>
                <a:latin typeface="Times New Roman" pitchFamily="18" charset="0"/>
                <a:ea typeface="隶书" pitchFamily="49" charset="-122"/>
              </a:rPr>
              <a:t>：</a:t>
            </a:r>
            <a:r>
              <a:rPr kumimoji="1" lang="zh-CN" altLang="en-US" sz="3600">
                <a:solidFill>
                  <a:srgbClr val="CC0099"/>
                </a:solidFill>
                <a:latin typeface="Times New Roman" pitchFamily="18" charset="0"/>
                <a:ea typeface="隶书" pitchFamily="49" charset="-122"/>
              </a:rPr>
              <a:t>除基数取余数、至商为零，由下而上排列。</a:t>
            </a:r>
          </a:p>
          <a:p>
            <a:pPr>
              <a:spcBef>
                <a:spcPct val="50000"/>
              </a:spcBef>
            </a:pPr>
            <a:r>
              <a:rPr kumimoji="1" lang="zh-CN" altLang="en-US" sz="3600" b="1" i="1">
                <a:solidFill>
                  <a:srgbClr val="CC0099"/>
                </a:solidFill>
                <a:latin typeface="Times New Roman" pitchFamily="18" charset="0"/>
                <a:ea typeface="隶书" pitchFamily="49" charset="-122"/>
              </a:rPr>
              <a:t>示例</a:t>
            </a:r>
            <a:r>
              <a:rPr kumimoji="1" lang="en-US" altLang="zh-CN" sz="3600" b="1" i="1">
                <a:solidFill>
                  <a:srgbClr val="CC0099"/>
                </a:solidFill>
                <a:latin typeface="Times New Roman" pitchFamily="18" charset="0"/>
                <a:ea typeface="隶书" pitchFamily="49" charset="-122"/>
              </a:rPr>
              <a:t>1</a:t>
            </a:r>
            <a:r>
              <a:rPr kumimoji="1" lang="zh-CN" altLang="en-US" sz="3600" b="1" i="1">
                <a:solidFill>
                  <a:srgbClr val="CC0099"/>
                </a:solidFill>
                <a:latin typeface="Times New Roman" pitchFamily="18" charset="0"/>
                <a:ea typeface="隶书" pitchFamily="49" charset="-122"/>
              </a:rPr>
              <a:t>：</a:t>
            </a:r>
          </a:p>
        </p:txBody>
      </p:sp>
      <p:grpSp>
        <p:nvGrpSpPr>
          <p:cNvPr id="36872" name="组合 1"/>
          <p:cNvGrpSpPr>
            <a:grpSpLocks/>
          </p:cNvGrpSpPr>
          <p:nvPr/>
        </p:nvGrpSpPr>
        <p:grpSpPr bwMode="auto">
          <a:xfrm>
            <a:off x="954088" y="3746500"/>
            <a:ext cx="4038600" cy="2578100"/>
            <a:chOff x="954088" y="3746500"/>
            <a:chExt cx="4038600" cy="2578100"/>
          </a:xfrm>
        </p:grpSpPr>
        <p:grpSp>
          <p:nvGrpSpPr>
            <p:cNvPr id="36876" name="Group 10"/>
            <p:cNvGrpSpPr>
              <a:grpSpLocks/>
            </p:cNvGrpSpPr>
            <p:nvPr/>
          </p:nvGrpSpPr>
          <p:grpSpPr bwMode="auto">
            <a:xfrm>
              <a:off x="954088" y="3746500"/>
              <a:ext cx="4038600" cy="2578100"/>
              <a:chOff x="672" y="1863"/>
              <a:chExt cx="2928" cy="2427"/>
            </a:xfrm>
          </p:grpSpPr>
          <p:sp>
            <p:nvSpPr>
              <p:cNvPr id="36878" name="Rectangle 11"/>
              <p:cNvSpPr>
                <a:spLocks noChangeArrowheads="1"/>
              </p:cNvSpPr>
              <p:nvPr/>
            </p:nvSpPr>
            <p:spPr bwMode="auto">
              <a:xfrm>
                <a:off x="672" y="1863"/>
                <a:ext cx="2928" cy="2427"/>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pPr>
                <a:r>
                  <a:rPr kumimoji="1" lang="en-US" altLang="zh-CN" sz="3200" b="1">
                    <a:solidFill>
                      <a:srgbClr val="080300"/>
                    </a:solidFill>
                    <a:latin typeface="Times New Roman" pitchFamily="18" charset="0"/>
                  </a:rPr>
                  <a:t>    8     75         3(a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9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1         1(a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spcBef>
                    <a:spcPct val="40000"/>
                  </a:spcBef>
                </a:pPr>
                <a:r>
                  <a:rPr kumimoji="1" lang="en-US" altLang="zh-CN" sz="3200" b="1">
                    <a:solidFill>
                      <a:srgbClr val="080300"/>
                    </a:solidFill>
                    <a:latin typeface="Times New Roman" pitchFamily="18" charset="0"/>
                  </a:rPr>
                  <a:t>             0</a:t>
                </a:r>
              </a:p>
            </p:txBody>
          </p:sp>
          <p:grpSp>
            <p:nvGrpSpPr>
              <p:cNvPr id="36879" name="Group 12"/>
              <p:cNvGrpSpPr>
                <a:grpSpLocks/>
              </p:cNvGrpSpPr>
              <p:nvPr/>
            </p:nvGrpSpPr>
            <p:grpSpPr bwMode="auto">
              <a:xfrm>
                <a:off x="1275" y="2065"/>
                <a:ext cx="528" cy="288"/>
                <a:chOff x="1275" y="2065"/>
                <a:chExt cx="528" cy="288"/>
              </a:xfrm>
            </p:grpSpPr>
            <p:sp>
              <p:nvSpPr>
                <p:cNvPr id="36886" name="Line 13"/>
                <p:cNvSpPr>
                  <a:spLocks noChangeShapeType="1"/>
                </p:cNvSpPr>
                <p:nvPr/>
              </p:nvSpPr>
              <p:spPr bwMode="auto">
                <a:xfrm>
                  <a:off x="1275" y="206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7" name="Line 14"/>
                <p:cNvSpPr>
                  <a:spLocks noChangeShapeType="1"/>
                </p:cNvSpPr>
                <p:nvPr/>
              </p:nvSpPr>
              <p:spPr bwMode="auto">
                <a:xfrm>
                  <a:off x="1275" y="2353"/>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0" name="Group 15"/>
              <p:cNvGrpSpPr>
                <a:grpSpLocks/>
              </p:cNvGrpSpPr>
              <p:nvPr/>
            </p:nvGrpSpPr>
            <p:grpSpPr bwMode="auto">
              <a:xfrm>
                <a:off x="1344" y="2567"/>
                <a:ext cx="528" cy="288"/>
                <a:chOff x="1248" y="2183"/>
                <a:chExt cx="528" cy="288"/>
              </a:xfrm>
            </p:grpSpPr>
            <p:sp>
              <p:nvSpPr>
                <p:cNvPr id="36884" name="Line 16"/>
                <p:cNvSpPr>
                  <a:spLocks noChangeShapeType="1"/>
                </p:cNvSpPr>
                <p:nvPr/>
              </p:nvSpPr>
              <p:spPr bwMode="auto">
                <a:xfrm>
                  <a:off x="1248" y="218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5" name="Line 17"/>
                <p:cNvSpPr>
                  <a:spLocks noChangeShapeType="1"/>
                </p:cNvSpPr>
                <p:nvPr/>
              </p:nvSpPr>
              <p:spPr bwMode="auto">
                <a:xfrm>
                  <a:off x="1248" y="2471"/>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1" name="Group 18"/>
              <p:cNvGrpSpPr>
                <a:grpSpLocks/>
              </p:cNvGrpSpPr>
              <p:nvPr/>
            </p:nvGrpSpPr>
            <p:grpSpPr bwMode="auto">
              <a:xfrm>
                <a:off x="1440" y="3190"/>
                <a:ext cx="528" cy="311"/>
                <a:chOff x="1248" y="2374"/>
                <a:chExt cx="528" cy="311"/>
              </a:xfrm>
            </p:grpSpPr>
            <p:sp>
              <p:nvSpPr>
                <p:cNvPr id="36882" name="Line 19"/>
                <p:cNvSpPr>
                  <a:spLocks noChangeShapeType="1"/>
                </p:cNvSpPr>
                <p:nvPr/>
              </p:nvSpPr>
              <p:spPr bwMode="auto">
                <a:xfrm>
                  <a:off x="1248" y="237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3" name="Line 20"/>
                <p:cNvSpPr>
                  <a:spLocks noChangeShapeType="1"/>
                </p:cNvSpPr>
                <p:nvPr/>
              </p:nvSpPr>
              <p:spPr bwMode="auto">
                <a:xfrm>
                  <a:off x="1248" y="2685"/>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6877" name="Line 21"/>
            <p:cNvSpPr>
              <a:spLocks noChangeShapeType="1"/>
            </p:cNvSpPr>
            <p:nvPr/>
          </p:nvSpPr>
          <p:spPr bwMode="auto">
            <a:xfrm flipV="1">
              <a:off x="4708552" y="3999317"/>
              <a:ext cx="0" cy="11217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55030" name="Rectangle 22"/>
          <p:cNvSpPr>
            <a:spLocks noChangeArrowheads="1"/>
          </p:cNvSpPr>
          <p:nvPr/>
        </p:nvSpPr>
        <p:spPr bwMode="auto">
          <a:xfrm>
            <a:off x="5867400" y="3886200"/>
            <a:ext cx="2057400" cy="914400"/>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en-US" altLang="zh-CN" sz="4800" b="1">
                <a:solidFill>
                  <a:srgbClr val="080300"/>
                </a:solidFill>
              </a:rPr>
              <a:t>113</a:t>
            </a:r>
          </a:p>
        </p:txBody>
      </p:sp>
      <p:sp>
        <p:nvSpPr>
          <p:cNvPr id="36874" name="Text Box 25"/>
          <p:cNvSpPr txBox="1">
            <a:spLocks noChangeArrowheads="1"/>
          </p:cNvSpPr>
          <p:nvPr/>
        </p:nvSpPr>
        <p:spPr bwMode="auto">
          <a:xfrm>
            <a:off x="2286000" y="24384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8</a:t>
            </a:r>
          </a:p>
        </p:txBody>
      </p:sp>
      <p:sp>
        <p:nvSpPr>
          <p:cNvPr id="368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9624F0-3212-4D0D-929F-CCA01C1DC424}" type="slidenum">
              <a:rPr lang="en-US" altLang="zh-CN" smtClean="0"/>
              <a:pPr eaLnBrk="1" hangingPunct="1"/>
              <a:t>31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78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3"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7894" name="Group 6"/>
          <p:cNvGrpSpPr>
            <a:grpSpLocks/>
          </p:cNvGrpSpPr>
          <p:nvPr/>
        </p:nvGrpSpPr>
        <p:grpSpPr bwMode="auto">
          <a:xfrm>
            <a:off x="762000" y="0"/>
            <a:ext cx="7467600" cy="838200"/>
            <a:chOff x="672" y="96"/>
            <a:chExt cx="4512" cy="528"/>
          </a:xfrm>
        </p:grpSpPr>
        <p:sp>
          <p:nvSpPr>
            <p:cNvPr id="379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二进制整数</a:t>
              </a:r>
              <a:endParaRPr kumimoji="1" lang="zh-CN" altLang="en-US" sz="2400">
                <a:latin typeface="Times New Roman" pitchFamily="18" charset="0"/>
              </a:endParaRPr>
            </a:p>
          </p:txBody>
        </p:sp>
        <p:sp>
          <p:nvSpPr>
            <p:cNvPr id="37926" name="AutoShape 8"/>
            <p:cNvSpPr>
              <a:spLocks noChangeArrowheads="1"/>
            </p:cNvSpPr>
            <p:nvPr/>
          </p:nvSpPr>
          <p:spPr bwMode="auto">
            <a:xfrm>
              <a:off x="267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7066" name="Group 10"/>
          <p:cNvGrpSpPr>
            <a:grpSpLocks/>
          </p:cNvGrpSpPr>
          <p:nvPr/>
        </p:nvGrpSpPr>
        <p:grpSpPr bwMode="auto">
          <a:xfrm>
            <a:off x="5562600" y="2362200"/>
            <a:ext cx="2590800" cy="1371600"/>
            <a:chOff x="3744" y="2208"/>
            <a:chExt cx="1632" cy="864"/>
          </a:xfrm>
        </p:grpSpPr>
        <p:sp>
          <p:nvSpPr>
            <p:cNvPr id="37923"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924"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1001011</a:t>
              </a:r>
            </a:p>
          </p:txBody>
        </p:sp>
      </p:grpSp>
      <p:grpSp>
        <p:nvGrpSpPr>
          <p:cNvPr id="557095" name="Group 39"/>
          <p:cNvGrpSpPr>
            <a:grpSpLocks/>
          </p:cNvGrpSpPr>
          <p:nvPr/>
        </p:nvGrpSpPr>
        <p:grpSpPr bwMode="auto">
          <a:xfrm>
            <a:off x="304800" y="990600"/>
            <a:ext cx="4800600" cy="5029200"/>
            <a:chOff x="336" y="768"/>
            <a:chExt cx="3024" cy="3168"/>
          </a:xfrm>
        </p:grpSpPr>
        <p:grpSp>
          <p:nvGrpSpPr>
            <p:cNvPr id="37899" name="Group 13"/>
            <p:cNvGrpSpPr>
              <a:grpSpLocks/>
            </p:cNvGrpSpPr>
            <p:nvPr/>
          </p:nvGrpSpPr>
          <p:grpSpPr bwMode="auto">
            <a:xfrm>
              <a:off x="336" y="768"/>
              <a:ext cx="3024" cy="3168"/>
              <a:chOff x="576" y="624"/>
              <a:chExt cx="3024" cy="3168"/>
            </a:xfrm>
          </p:grpSpPr>
          <p:sp>
            <p:nvSpPr>
              <p:cNvPr id="37901" name="Rectangle 14"/>
              <p:cNvSpPr>
                <a:spLocks noChangeArrowheads="1"/>
              </p:cNvSpPr>
              <p:nvPr/>
            </p:nvSpPr>
            <p:spPr bwMode="auto">
              <a:xfrm>
                <a:off x="576" y="624"/>
                <a:ext cx="3024" cy="3168"/>
              </a:xfrm>
              <a:prstGeom prst="rect">
                <a:avLst/>
              </a:prstGeom>
              <a:gradFill rotWithShape="0">
                <a:gsLst>
                  <a:gs pos="0">
                    <a:srgbClr val="FFFF00"/>
                  </a:gs>
                  <a:gs pos="100000">
                    <a:srgbClr val="FF9900"/>
                  </a:gs>
                </a:gsLst>
                <a:lin ang="5400000" scaled="1"/>
              </a:gra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endParaRPr kumimoji="1" lang="en-US" altLang="zh-CN" sz="3200" b="1">
                  <a:solidFill>
                    <a:srgbClr val="080300"/>
                  </a:solidFill>
                  <a:latin typeface="Times New Roman" pitchFamily="18" charset="0"/>
                </a:endParaRPr>
              </a:p>
              <a:p>
                <a:pPr marL="342900" indent="-342900">
                  <a:spcBef>
                    <a:spcPct val="20000"/>
                  </a:spcBef>
                </a:pPr>
                <a:r>
                  <a:rPr kumimoji="1" lang="en-US" altLang="zh-CN" sz="3200" b="1">
                    <a:solidFill>
                      <a:srgbClr val="080300"/>
                    </a:solidFill>
                    <a:latin typeface="Times New Roman" pitchFamily="18" charset="0"/>
                  </a:rPr>
                  <a:t>    2     75         1(a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37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18         0(a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9         1(a</a:t>
                </a:r>
                <a:r>
                  <a:rPr kumimoji="1" lang="en-US" altLang="zh-CN" sz="3200" b="1" baseline="-25000">
                    <a:solidFill>
                      <a:srgbClr val="080300"/>
                    </a:solidFill>
                    <a:latin typeface="Times New Roman" pitchFamily="18" charset="0"/>
                  </a:rPr>
                  <a:t>3</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4         0(a</a:t>
                </a:r>
                <a:r>
                  <a:rPr kumimoji="1" lang="en-US" altLang="zh-CN" sz="3200" b="1" baseline="-25000">
                    <a:solidFill>
                      <a:srgbClr val="080300"/>
                    </a:solidFill>
                    <a:latin typeface="Times New Roman" pitchFamily="18" charset="0"/>
                  </a:rPr>
                  <a:t>4</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2        0(a</a:t>
                </a:r>
                <a:r>
                  <a:rPr kumimoji="1" lang="en-US" altLang="zh-CN" sz="3200" b="1" baseline="-25000">
                    <a:solidFill>
                      <a:srgbClr val="080300"/>
                    </a:solidFill>
                    <a:latin typeface="Times New Roman" pitchFamily="18" charset="0"/>
                  </a:rPr>
                  <a:t>5</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        1(a</a:t>
                </a:r>
                <a:r>
                  <a:rPr kumimoji="1" lang="en-US" altLang="zh-CN" sz="3200" b="1" baseline="-25000">
                    <a:solidFill>
                      <a:srgbClr val="080300"/>
                    </a:solidFill>
                    <a:latin typeface="Times New Roman" pitchFamily="18" charset="0"/>
                  </a:rPr>
                  <a:t>6</a:t>
                </a:r>
                <a:r>
                  <a:rPr kumimoji="1" lang="en-US" altLang="zh-CN" sz="3200" b="1">
                    <a:solidFill>
                      <a:srgbClr val="080300"/>
                    </a:solidFill>
                    <a:latin typeface="Times New Roman" pitchFamily="18" charset="0"/>
                  </a:rPr>
                  <a:t>)   </a:t>
                </a:r>
              </a:p>
              <a:p>
                <a:pPr marL="342900" indent="-342900">
                  <a:lnSpc>
                    <a:spcPct val="110000"/>
                  </a:lnSpc>
                  <a:spcBef>
                    <a:spcPct val="20000"/>
                  </a:spcBef>
                </a:pPr>
                <a:r>
                  <a:rPr kumimoji="1" lang="en-US" altLang="zh-CN" sz="3200" b="1">
                    <a:solidFill>
                      <a:srgbClr val="080300"/>
                    </a:solidFill>
                    <a:latin typeface="Times New Roman" pitchFamily="18" charset="0"/>
                  </a:rPr>
                  <a:t>              0           </a:t>
                </a:r>
              </a:p>
            </p:txBody>
          </p:sp>
          <p:grpSp>
            <p:nvGrpSpPr>
              <p:cNvPr id="37902" name="Group 15"/>
              <p:cNvGrpSpPr>
                <a:grpSpLocks/>
              </p:cNvGrpSpPr>
              <p:nvPr/>
            </p:nvGrpSpPr>
            <p:grpSpPr bwMode="auto">
              <a:xfrm>
                <a:off x="1152" y="1017"/>
                <a:ext cx="528" cy="288"/>
                <a:chOff x="1248" y="2256"/>
                <a:chExt cx="528" cy="288"/>
              </a:xfrm>
            </p:grpSpPr>
            <p:sp>
              <p:nvSpPr>
                <p:cNvPr id="37921" name="Line 16"/>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2" name="Line 17"/>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3" name="Group 18"/>
              <p:cNvGrpSpPr>
                <a:grpSpLocks/>
              </p:cNvGrpSpPr>
              <p:nvPr/>
            </p:nvGrpSpPr>
            <p:grpSpPr bwMode="auto">
              <a:xfrm>
                <a:off x="1248" y="1401"/>
                <a:ext cx="528" cy="288"/>
                <a:chOff x="1248" y="2256"/>
                <a:chExt cx="528" cy="288"/>
              </a:xfrm>
            </p:grpSpPr>
            <p:sp>
              <p:nvSpPr>
                <p:cNvPr id="37919" name="Line 19"/>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0" name="Line 20"/>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4" name="Group 21"/>
              <p:cNvGrpSpPr>
                <a:grpSpLocks/>
              </p:cNvGrpSpPr>
              <p:nvPr/>
            </p:nvGrpSpPr>
            <p:grpSpPr bwMode="auto">
              <a:xfrm>
                <a:off x="1296" y="1824"/>
                <a:ext cx="528" cy="288"/>
                <a:chOff x="1248" y="2256"/>
                <a:chExt cx="528" cy="288"/>
              </a:xfrm>
            </p:grpSpPr>
            <p:sp>
              <p:nvSpPr>
                <p:cNvPr id="37917" name="Line 22"/>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8" name="Line 23"/>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5" name="Group 24"/>
              <p:cNvGrpSpPr>
                <a:grpSpLocks/>
              </p:cNvGrpSpPr>
              <p:nvPr/>
            </p:nvGrpSpPr>
            <p:grpSpPr bwMode="auto">
              <a:xfrm>
                <a:off x="1392" y="2640"/>
                <a:ext cx="528" cy="288"/>
                <a:chOff x="1248" y="2256"/>
                <a:chExt cx="528" cy="288"/>
              </a:xfrm>
            </p:grpSpPr>
            <p:sp>
              <p:nvSpPr>
                <p:cNvPr id="37915" name="Line 25"/>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6" name="Line 26"/>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6" name="Group 27"/>
              <p:cNvGrpSpPr>
                <a:grpSpLocks/>
              </p:cNvGrpSpPr>
              <p:nvPr/>
            </p:nvGrpSpPr>
            <p:grpSpPr bwMode="auto">
              <a:xfrm>
                <a:off x="1440" y="3024"/>
                <a:ext cx="528" cy="288"/>
                <a:chOff x="1248" y="2256"/>
                <a:chExt cx="528" cy="288"/>
              </a:xfrm>
            </p:grpSpPr>
            <p:sp>
              <p:nvSpPr>
                <p:cNvPr id="37913" name="Line 28"/>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4" name="Line 29"/>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7" name="Group 30"/>
              <p:cNvGrpSpPr>
                <a:grpSpLocks/>
              </p:cNvGrpSpPr>
              <p:nvPr/>
            </p:nvGrpSpPr>
            <p:grpSpPr bwMode="auto">
              <a:xfrm>
                <a:off x="1488" y="3408"/>
                <a:ext cx="528" cy="288"/>
                <a:chOff x="1248" y="2256"/>
                <a:chExt cx="528" cy="288"/>
              </a:xfrm>
            </p:grpSpPr>
            <p:sp>
              <p:nvSpPr>
                <p:cNvPr id="37911" name="Line 31"/>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2" name="Line 32"/>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8" name="Group 33"/>
              <p:cNvGrpSpPr>
                <a:grpSpLocks/>
              </p:cNvGrpSpPr>
              <p:nvPr/>
            </p:nvGrpSpPr>
            <p:grpSpPr bwMode="auto">
              <a:xfrm>
                <a:off x="1344" y="2208"/>
                <a:ext cx="528" cy="288"/>
                <a:chOff x="1248" y="2256"/>
                <a:chExt cx="528" cy="288"/>
              </a:xfrm>
            </p:grpSpPr>
            <p:sp>
              <p:nvSpPr>
                <p:cNvPr id="37909" name="Line 34"/>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0" name="Line 35"/>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7900" name="Line 36"/>
            <p:cNvSpPr>
              <a:spLocks noChangeShapeType="1"/>
            </p:cNvSpPr>
            <p:nvPr/>
          </p:nvSpPr>
          <p:spPr bwMode="auto">
            <a:xfrm flipH="1" flipV="1">
              <a:off x="2544" y="1152"/>
              <a:ext cx="0" cy="25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7897" name="Text Box 37"/>
          <p:cNvSpPr txBox="1">
            <a:spLocks noChangeArrowheads="1"/>
          </p:cNvSpPr>
          <p:nvPr/>
        </p:nvSpPr>
        <p:spPr bwMode="auto">
          <a:xfrm>
            <a:off x="5257800" y="8382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2</a:t>
            </a:r>
          </a:p>
        </p:txBody>
      </p:sp>
      <p:sp>
        <p:nvSpPr>
          <p:cNvPr id="378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2B17CC-FE4D-4933-8D0C-60FA28EBF972}" type="slidenum">
              <a:rPr lang="en-US" altLang="zh-CN" smtClean="0"/>
              <a:pPr eaLnBrk="1" hangingPunct="1"/>
              <a:t>32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95"/>
                                        </p:tgtEl>
                                        <p:attrNameLst>
                                          <p:attrName>style.visibility</p:attrName>
                                        </p:attrNameLst>
                                      </p:cBhvr>
                                      <p:to>
                                        <p:strVal val="visible"/>
                                      </p:to>
                                    </p:set>
                                    <p:animEffect transition="in" filter="blinds(horizontal)">
                                      <p:cBhvr>
                                        <p:cTn id="7" dur="500"/>
                                        <p:tgtEl>
                                          <p:spTgt spid="557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7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89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7"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8918" name="Group 6"/>
          <p:cNvGrpSpPr>
            <a:grpSpLocks/>
          </p:cNvGrpSpPr>
          <p:nvPr/>
        </p:nvGrpSpPr>
        <p:grpSpPr bwMode="auto">
          <a:xfrm>
            <a:off x="1066800" y="0"/>
            <a:ext cx="7162800" cy="838200"/>
            <a:chOff x="672" y="96"/>
            <a:chExt cx="4512" cy="528"/>
          </a:xfrm>
        </p:grpSpPr>
        <p:sp>
          <p:nvSpPr>
            <p:cNvPr id="38934"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十六制整数</a:t>
              </a:r>
              <a:endParaRPr kumimoji="1" lang="zh-CN" altLang="en-US" sz="2400">
                <a:latin typeface="Times New Roman" pitchFamily="18" charset="0"/>
              </a:endParaRPr>
            </a:p>
          </p:txBody>
        </p:sp>
        <p:sp>
          <p:nvSpPr>
            <p:cNvPr id="38935" name="AutoShape 8"/>
            <p:cNvSpPr>
              <a:spLocks noChangeArrowheads="1"/>
            </p:cNvSpPr>
            <p:nvPr/>
          </p:nvSpPr>
          <p:spPr bwMode="auto">
            <a:xfrm>
              <a:off x="268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8090" name="Group 10"/>
          <p:cNvGrpSpPr>
            <a:grpSpLocks/>
          </p:cNvGrpSpPr>
          <p:nvPr/>
        </p:nvGrpSpPr>
        <p:grpSpPr bwMode="auto">
          <a:xfrm>
            <a:off x="6096000" y="2362200"/>
            <a:ext cx="2590800" cy="1371600"/>
            <a:chOff x="3744" y="2208"/>
            <a:chExt cx="1632" cy="864"/>
          </a:xfrm>
        </p:grpSpPr>
        <p:sp>
          <p:nvSpPr>
            <p:cNvPr id="38932"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8933"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4B</a:t>
              </a:r>
            </a:p>
          </p:txBody>
        </p:sp>
      </p:grpSp>
      <p:grpSp>
        <p:nvGrpSpPr>
          <p:cNvPr id="558103" name="Group 23"/>
          <p:cNvGrpSpPr>
            <a:grpSpLocks/>
          </p:cNvGrpSpPr>
          <p:nvPr/>
        </p:nvGrpSpPr>
        <p:grpSpPr bwMode="auto">
          <a:xfrm>
            <a:off x="685800" y="2133600"/>
            <a:ext cx="4648200" cy="3062288"/>
            <a:chOff x="432" y="1344"/>
            <a:chExt cx="2928" cy="1929"/>
          </a:xfrm>
        </p:grpSpPr>
        <p:grpSp>
          <p:nvGrpSpPr>
            <p:cNvPr id="38923" name="Group 13"/>
            <p:cNvGrpSpPr>
              <a:grpSpLocks/>
            </p:cNvGrpSpPr>
            <p:nvPr/>
          </p:nvGrpSpPr>
          <p:grpSpPr bwMode="auto">
            <a:xfrm>
              <a:off x="432" y="1344"/>
              <a:ext cx="2928" cy="1929"/>
              <a:chOff x="336" y="768"/>
              <a:chExt cx="2928" cy="1929"/>
            </a:xfrm>
          </p:grpSpPr>
          <p:sp>
            <p:nvSpPr>
              <p:cNvPr id="38925" name="Rectangle 14"/>
              <p:cNvSpPr>
                <a:spLocks noChangeArrowheads="1"/>
              </p:cNvSpPr>
              <p:nvPr/>
            </p:nvSpPr>
            <p:spPr bwMode="auto">
              <a:xfrm>
                <a:off x="336" y="768"/>
                <a:ext cx="2928" cy="1929"/>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r>
                  <a:rPr kumimoji="1" lang="en-US" altLang="zh-CN" sz="3200" b="1">
                    <a:solidFill>
                      <a:srgbClr val="080300"/>
                    </a:solidFill>
                    <a:latin typeface="Times New Roman" pitchFamily="18" charset="0"/>
                  </a:rPr>
                  <a:t> </a:t>
                </a:r>
              </a:p>
              <a:p>
                <a:pPr marL="342900" indent="-342900">
                  <a:spcBef>
                    <a:spcPct val="20000"/>
                  </a:spcBef>
                </a:pPr>
                <a:r>
                  <a:rPr kumimoji="1" lang="en-US" altLang="zh-CN" sz="3200" b="1">
                    <a:solidFill>
                      <a:srgbClr val="080300"/>
                    </a:solidFill>
                    <a:latin typeface="Times New Roman" pitchFamily="18" charset="0"/>
                  </a:rPr>
                  <a:t>    16     75         11</a:t>
                </a:r>
              </a:p>
              <a:p>
                <a:pPr marL="342900" indent="-342900">
                  <a:lnSpc>
                    <a:spcPct val="110000"/>
                  </a:lnSpc>
                  <a:spcBef>
                    <a:spcPct val="20000"/>
                  </a:spcBef>
                </a:pPr>
                <a:r>
                  <a:rPr kumimoji="1" lang="en-US" altLang="zh-CN" sz="3200" b="1">
                    <a:solidFill>
                      <a:srgbClr val="080300"/>
                    </a:solidFill>
                    <a:latin typeface="Times New Roman" pitchFamily="18" charset="0"/>
                  </a:rPr>
                  <a:t>     16    4           4</a:t>
                </a:r>
              </a:p>
              <a:p>
                <a:pPr marL="342900" indent="-342900">
                  <a:lnSpc>
                    <a:spcPct val="110000"/>
                  </a:lnSpc>
                  <a:spcBef>
                    <a:spcPct val="20000"/>
                  </a:spcBef>
                </a:pPr>
                <a:r>
                  <a:rPr kumimoji="1" lang="en-US" altLang="zh-CN" sz="3200" b="1">
                    <a:solidFill>
                      <a:srgbClr val="080300"/>
                    </a:solidFill>
                    <a:latin typeface="Times New Roman" pitchFamily="18" charset="0"/>
                  </a:rPr>
                  <a:t>             0</a:t>
                </a:r>
              </a:p>
            </p:txBody>
          </p:sp>
          <p:grpSp>
            <p:nvGrpSpPr>
              <p:cNvPr id="38926" name="Group 15"/>
              <p:cNvGrpSpPr>
                <a:grpSpLocks/>
              </p:cNvGrpSpPr>
              <p:nvPr/>
            </p:nvGrpSpPr>
            <p:grpSpPr bwMode="auto">
              <a:xfrm>
                <a:off x="912" y="1161"/>
                <a:ext cx="528" cy="288"/>
                <a:chOff x="1248" y="2256"/>
                <a:chExt cx="528" cy="288"/>
              </a:xfrm>
            </p:grpSpPr>
            <p:sp>
              <p:nvSpPr>
                <p:cNvPr id="38930" name="Line 16"/>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31" name="Line 17"/>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8927" name="Group 18"/>
              <p:cNvGrpSpPr>
                <a:grpSpLocks/>
              </p:cNvGrpSpPr>
              <p:nvPr/>
            </p:nvGrpSpPr>
            <p:grpSpPr bwMode="auto">
              <a:xfrm>
                <a:off x="1008" y="1545"/>
                <a:ext cx="528" cy="288"/>
                <a:chOff x="1248" y="2256"/>
                <a:chExt cx="528" cy="288"/>
              </a:xfrm>
            </p:grpSpPr>
            <p:sp>
              <p:nvSpPr>
                <p:cNvPr id="38928" name="Line 19"/>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29" name="Line 20"/>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8924" name="Line 21"/>
            <p:cNvSpPr>
              <a:spLocks noChangeShapeType="1"/>
            </p:cNvSpPr>
            <p:nvPr/>
          </p:nvSpPr>
          <p:spPr bwMode="auto">
            <a:xfrm flipH="1" flipV="1">
              <a:off x="2544" y="1776"/>
              <a:ext cx="0" cy="67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8921" name="Text Box 22"/>
          <p:cNvSpPr txBox="1">
            <a:spLocks noChangeArrowheads="1"/>
          </p:cNvSpPr>
          <p:nvPr/>
        </p:nvSpPr>
        <p:spPr bwMode="auto">
          <a:xfrm>
            <a:off x="2286000" y="9906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16</a:t>
            </a:r>
          </a:p>
        </p:txBody>
      </p:sp>
      <p:sp>
        <p:nvSpPr>
          <p:cNvPr id="389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83E57-579D-42EF-8755-F24D51B7C702}" type="slidenum">
              <a:rPr lang="en-US" altLang="zh-CN" smtClean="0"/>
              <a:pPr eaLnBrk="1" hangingPunct="1"/>
              <a:t>33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8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993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9940" name="AutoShape 7"/>
          <p:cNvSpPr>
            <a:spLocks noChangeArrowheads="1"/>
          </p:cNvSpPr>
          <p:nvPr/>
        </p:nvSpPr>
        <p:spPr bwMode="auto">
          <a:xfrm>
            <a:off x="898525" y="0"/>
            <a:ext cx="7162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十进制小数部分转换</a:t>
            </a:r>
            <a:endParaRPr kumimoji="1" lang="zh-CN" altLang="en-US" sz="2400">
              <a:latin typeface="Times New Roman" pitchFamily="18" charset="0"/>
            </a:endParaRPr>
          </a:p>
        </p:txBody>
      </p:sp>
      <p:sp>
        <p:nvSpPr>
          <p:cNvPr id="39941" name="Rectangle 11"/>
          <p:cNvSpPr>
            <a:spLocks noChangeArrowheads="1"/>
          </p:cNvSpPr>
          <p:nvPr/>
        </p:nvSpPr>
        <p:spPr bwMode="auto">
          <a:xfrm>
            <a:off x="457200" y="838200"/>
            <a:ext cx="8077200" cy="152400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取整法</a:t>
            </a:r>
            <a:r>
              <a:rPr kumimoji="1" lang="zh-CN" altLang="en-US" sz="3600" b="1" i="1">
                <a:solidFill>
                  <a:srgbClr val="CC0099"/>
                </a:solidFill>
                <a:latin typeface="Times New Roman" pitchFamily="18" charset="0"/>
                <a:ea typeface="隶书" pitchFamily="49" charset="-122"/>
              </a:rPr>
              <a:t>：</a:t>
            </a:r>
            <a:r>
              <a:rPr kumimoji="1" lang="zh-CN" altLang="en-US" sz="3200" b="1">
                <a:latin typeface="隶书" pitchFamily="49" charset="-122"/>
                <a:ea typeface="隶书" pitchFamily="49" charset="-122"/>
              </a:rPr>
              <a:t>用十进制小数</a:t>
            </a:r>
            <a:r>
              <a:rPr kumimoji="1" lang="zh-CN" altLang="en-US" sz="3200" b="1">
                <a:solidFill>
                  <a:srgbClr val="080300"/>
                </a:solidFill>
                <a:latin typeface="隶书" pitchFamily="49" charset="-122"/>
                <a:ea typeface="隶书" pitchFamily="49" charset="-122"/>
              </a:rPr>
              <a:t>乘基数</a:t>
            </a:r>
            <a:r>
              <a:rPr kumimoji="1" lang="zh-CN" altLang="en-US" sz="3200" b="1">
                <a:latin typeface="隶书" pitchFamily="49" charset="-122"/>
                <a:ea typeface="隶书" pitchFamily="49" charset="-122"/>
              </a:rPr>
              <a:t>，</a:t>
            </a:r>
            <a:r>
              <a:rPr kumimoji="1" lang="zh-CN" altLang="en-US" sz="3200" b="1">
                <a:solidFill>
                  <a:srgbClr val="080300"/>
                </a:solidFill>
                <a:latin typeface="隶书" pitchFamily="49" charset="-122"/>
                <a:ea typeface="隶书" pitchFamily="49" charset="-122"/>
              </a:rPr>
              <a:t>当积的小数部分为</a:t>
            </a:r>
            <a:r>
              <a:rPr kumimoji="1" lang="en-US" altLang="zh-CN" sz="3200" b="1">
                <a:solidFill>
                  <a:schemeClr val="tx2"/>
                </a:solidFill>
                <a:latin typeface="隶书" pitchFamily="49" charset="-122"/>
                <a:ea typeface="隶书" pitchFamily="49" charset="-122"/>
              </a:rPr>
              <a:t>0</a:t>
            </a:r>
            <a:r>
              <a:rPr kumimoji="1" lang="zh-CN" altLang="en-US" sz="3200" b="1">
                <a:solidFill>
                  <a:srgbClr val="080300"/>
                </a:solidFill>
                <a:latin typeface="隶书" pitchFamily="49" charset="-122"/>
                <a:ea typeface="隶书" pitchFamily="49" charset="-122"/>
              </a:rPr>
              <a:t>或达到所要求的精度时</a:t>
            </a:r>
            <a:r>
              <a:rPr kumimoji="1" lang="zh-CN" altLang="en-US" sz="3200" b="1">
                <a:latin typeface="隶书" pitchFamily="49" charset="-122"/>
                <a:ea typeface="隶书" pitchFamily="49" charset="-122"/>
              </a:rPr>
              <a:t>，将整数部分由上而下排列</a:t>
            </a:r>
            <a:endParaRPr kumimoji="1" lang="zh-CN" altLang="en-US" sz="3600" b="1" i="1">
              <a:solidFill>
                <a:srgbClr val="CC0099"/>
              </a:solidFill>
              <a:latin typeface="Times New Roman" pitchFamily="18" charset="0"/>
              <a:ea typeface="隶书" pitchFamily="49" charset="-122"/>
            </a:endParaRPr>
          </a:p>
        </p:txBody>
      </p:sp>
      <p:sp>
        <p:nvSpPr>
          <p:cNvPr id="39942" name="Text Box 13"/>
          <p:cNvSpPr txBox="1">
            <a:spLocks noChangeArrowheads="1"/>
          </p:cNvSpPr>
          <p:nvPr/>
        </p:nvSpPr>
        <p:spPr bwMode="auto">
          <a:xfrm>
            <a:off x="2514600" y="5867400"/>
            <a:ext cx="41910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(0.625)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=(0.101)</a:t>
            </a:r>
            <a:r>
              <a:rPr kumimoji="1" lang="en-US" altLang="zh-CN" sz="4400" baseline="-25000">
                <a:solidFill>
                  <a:srgbClr val="080300"/>
                </a:solidFill>
                <a:latin typeface="Times New Roman" pitchFamily="18" charset="0"/>
              </a:rPr>
              <a:t>2</a:t>
            </a:r>
          </a:p>
        </p:txBody>
      </p:sp>
      <p:sp>
        <p:nvSpPr>
          <p:cNvPr id="3994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2709A6-3B29-4B95-89A2-2CB9A4E6F89B}" type="slidenum">
              <a:rPr lang="en-US" altLang="zh-CN" smtClean="0"/>
              <a:pPr eaLnBrk="1" hangingPunct="1"/>
              <a:t>34</a:t>
            </a:fld>
            <a:endParaRPr lang="en-US" altLang="zh-CN" smtClean="0"/>
          </a:p>
        </p:txBody>
      </p:sp>
      <p:grpSp>
        <p:nvGrpSpPr>
          <p:cNvPr id="39944" name="组合 9"/>
          <p:cNvGrpSpPr>
            <a:grpSpLocks/>
          </p:cNvGrpSpPr>
          <p:nvPr/>
        </p:nvGrpSpPr>
        <p:grpSpPr bwMode="auto">
          <a:xfrm>
            <a:off x="457200" y="2438400"/>
            <a:ext cx="8077200" cy="3446463"/>
            <a:chOff x="457200" y="2438400"/>
            <a:chExt cx="8077200" cy="3446463"/>
          </a:xfrm>
        </p:grpSpPr>
        <p:grpSp>
          <p:nvGrpSpPr>
            <p:cNvPr id="39945" name="Group 14"/>
            <p:cNvGrpSpPr>
              <a:grpSpLocks/>
            </p:cNvGrpSpPr>
            <p:nvPr/>
          </p:nvGrpSpPr>
          <p:grpSpPr bwMode="auto">
            <a:xfrm>
              <a:off x="457200" y="2438400"/>
              <a:ext cx="8077200" cy="3446463"/>
              <a:chOff x="288" y="1632"/>
              <a:chExt cx="5088" cy="2171"/>
            </a:xfrm>
          </p:grpSpPr>
          <p:sp>
            <p:nvSpPr>
              <p:cNvPr id="39949" name="Rectangle 9"/>
              <p:cNvSpPr>
                <a:spLocks noChangeArrowheads="1"/>
              </p:cNvSpPr>
              <p:nvPr/>
            </p:nvSpPr>
            <p:spPr bwMode="auto">
              <a:xfrm>
                <a:off x="288" y="1632"/>
                <a:ext cx="5088" cy="2171"/>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b="1" dirty="0">
                    <a:solidFill>
                      <a:srgbClr val="CC0099"/>
                    </a:solidFill>
                    <a:latin typeface="宋体" pitchFamily="2" charset="-122"/>
                  </a:rPr>
                  <a:t>           0.625</a:t>
                </a:r>
              </a:p>
              <a:p>
                <a:r>
                  <a:rPr kumimoji="1" lang="en-US" altLang="zh-CN" sz="2800" b="1" dirty="0">
                    <a:solidFill>
                      <a:srgbClr val="CC0099"/>
                    </a:solidFill>
                    <a:latin typeface="宋体" pitchFamily="2" charset="-122"/>
                  </a:rPr>
                  <a:t>         </a:t>
                </a:r>
                <a:r>
                  <a:rPr kumimoji="1" lang="en-US" altLang="zh-CN" sz="1600" b="1" dirty="0">
                    <a:solidFill>
                      <a:srgbClr val="CC0099"/>
                    </a:solidFill>
                    <a:latin typeface="宋体" pitchFamily="2" charset="-122"/>
                  </a:rPr>
                  <a:t>╳</a:t>
                </a:r>
                <a:r>
                  <a:rPr kumimoji="1" lang="en-US" altLang="zh-CN" sz="2800" b="1" dirty="0">
                    <a:solidFill>
                      <a:srgbClr val="CC0099"/>
                    </a:solidFill>
                    <a:latin typeface="宋体" pitchFamily="2" charset="-122"/>
                  </a:rPr>
                  <a:t>     </a:t>
                </a:r>
                <a:r>
                  <a:rPr kumimoji="1" lang="en-US" altLang="zh-CN" sz="2800" b="1" dirty="0" smtClean="0">
                    <a:solidFill>
                      <a:srgbClr val="CC0099"/>
                    </a:solidFill>
                    <a:latin typeface="宋体" pitchFamily="2" charset="-122"/>
                  </a:rPr>
                  <a:t>2</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1.250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-1</a:t>
                </a:r>
                <a:r>
                  <a:rPr kumimoji="1" lang="en-US" altLang="zh-CN" sz="2800" b="1" dirty="0">
                    <a:solidFill>
                      <a:srgbClr val="080300"/>
                    </a:solidFill>
                    <a:latin typeface="Times New Roman" pitchFamily="18" charset="0"/>
                  </a:rPr>
                  <a:t>)</a:t>
                </a:r>
              </a:p>
              <a:p>
                <a:r>
                  <a:rPr kumimoji="1" lang="en-US" altLang="zh-CN" sz="2800" b="1" dirty="0">
                    <a:solidFill>
                      <a:srgbClr val="080300"/>
                    </a:solidFill>
                    <a:latin typeface="Times New Roman" pitchFamily="18" charset="0"/>
                  </a:rPr>
                  <a:t>                       </a:t>
                </a:r>
                <a:r>
                  <a:rPr kumimoji="1" lang="en-US" altLang="zh-CN" sz="2800" b="1" dirty="0">
                    <a:solidFill>
                      <a:srgbClr val="CC0099"/>
                    </a:solidFill>
                    <a:latin typeface="宋体" pitchFamily="2" charset="-122"/>
                  </a:rPr>
                  <a:t>0.25</a:t>
                </a: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0.50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0</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-2</a:t>
                </a:r>
                <a:r>
                  <a:rPr kumimoji="1" lang="en-US" altLang="zh-CN" sz="2800" b="1" dirty="0">
                    <a:solidFill>
                      <a:srgbClr val="080300"/>
                    </a:solidFill>
                    <a:latin typeface="Times New Roman" pitchFamily="18" charset="0"/>
                  </a:rPr>
                  <a:t>)</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 </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1.0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-3</a:t>
                </a:r>
                <a:r>
                  <a:rPr kumimoji="1" lang="en-US" altLang="zh-CN" sz="2800" b="1" dirty="0">
                    <a:solidFill>
                      <a:srgbClr val="080300"/>
                    </a:solidFill>
                    <a:latin typeface="Times New Roman" pitchFamily="18" charset="0"/>
                  </a:rPr>
                  <a:t>)</a:t>
                </a:r>
                <a:r>
                  <a:rPr kumimoji="1" lang="en-US" altLang="zh-CN" sz="2800" b="1" dirty="0">
                    <a:solidFill>
                      <a:srgbClr val="CC0099"/>
                    </a:solidFill>
                    <a:latin typeface="宋体" pitchFamily="2" charset="-122"/>
                  </a:rPr>
                  <a:t> </a:t>
                </a:r>
                <a:r>
                  <a:rPr kumimoji="1" lang="zh-CN" altLang="en-US" sz="2800" b="1" dirty="0">
                    <a:solidFill>
                      <a:srgbClr val="CC0099"/>
                    </a:solidFill>
                    <a:latin typeface="宋体" pitchFamily="2" charset="-122"/>
                  </a:rPr>
                  <a:t>小数值为</a:t>
                </a:r>
                <a:r>
                  <a:rPr kumimoji="1" lang="en-US" altLang="zh-CN" sz="2800" b="1" dirty="0">
                    <a:solidFill>
                      <a:srgbClr val="CC0099"/>
                    </a:solidFill>
                    <a:latin typeface="宋体" pitchFamily="2" charset="-122"/>
                  </a:rPr>
                  <a:t>0</a:t>
                </a:r>
                <a:endParaRPr kumimoji="1" lang="en-US" altLang="zh-CN" sz="2800" b="1" i="1" dirty="0">
                  <a:solidFill>
                    <a:srgbClr val="CC0099"/>
                  </a:solidFill>
                  <a:latin typeface="Times New Roman" pitchFamily="18" charset="0"/>
                  <a:ea typeface="隶书" pitchFamily="49" charset="-122"/>
                </a:endParaRPr>
              </a:p>
            </p:txBody>
          </p:sp>
          <p:sp>
            <p:nvSpPr>
              <p:cNvPr id="39950" name="AutoShape 12"/>
              <p:cNvSpPr>
                <a:spLocks noChangeArrowheads="1"/>
              </p:cNvSpPr>
              <p:nvPr/>
            </p:nvSpPr>
            <p:spPr bwMode="auto">
              <a:xfrm>
                <a:off x="4320" y="2208"/>
                <a:ext cx="192" cy="1344"/>
              </a:xfrm>
              <a:prstGeom prst="downArrow">
                <a:avLst>
                  <a:gd name="adj1" fmla="val 50000"/>
                  <a:gd name="adj2" fmla="val 17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39946" name="直接连接符 2"/>
            <p:cNvCxnSpPr>
              <a:cxnSpLocks noChangeShapeType="1"/>
            </p:cNvCxnSpPr>
            <p:nvPr/>
          </p:nvCxnSpPr>
          <p:spPr bwMode="auto">
            <a:xfrm>
              <a:off x="2362200" y="33528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直接连接符 13"/>
            <p:cNvCxnSpPr>
              <a:cxnSpLocks noChangeShapeType="1"/>
            </p:cNvCxnSpPr>
            <p:nvPr/>
          </p:nvCxnSpPr>
          <p:spPr bwMode="auto">
            <a:xfrm>
              <a:off x="2209800" y="46482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直接连接符 14"/>
            <p:cNvCxnSpPr>
              <a:cxnSpLocks noChangeShapeType="1"/>
            </p:cNvCxnSpPr>
            <p:nvPr/>
          </p:nvCxnSpPr>
          <p:spPr bwMode="auto">
            <a:xfrm>
              <a:off x="2120153" y="54864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685800" y="762000"/>
            <a:ext cx="8458200" cy="4730750"/>
            <a:chOff x="432" y="480"/>
            <a:chExt cx="5328" cy="2980"/>
          </a:xfrm>
        </p:grpSpPr>
        <p:sp>
          <p:nvSpPr>
            <p:cNvPr id="40965" name="Text Box 3"/>
            <p:cNvSpPr txBox="1">
              <a:spLocks noChangeArrowheads="1"/>
            </p:cNvSpPr>
            <p:nvPr/>
          </p:nvSpPr>
          <p:spPr bwMode="auto">
            <a:xfrm>
              <a:off x="432" y="480"/>
              <a:ext cx="5328" cy="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把</a:t>
              </a:r>
              <a:r>
                <a:rPr kumimoji="1" lang="en-US" altLang="zh-CN" sz="2400" b="1">
                  <a:latin typeface="宋体" pitchFamily="2" charset="-122"/>
                </a:rPr>
                <a:t>(0.6875)</a:t>
              </a:r>
              <a:r>
                <a:rPr kumimoji="1" lang="en-US" altLang="zh-CN" sz="2400" b="1" baseline="-30000">
                  <a:latin typeface="宋体" pitchFamily="2" charset="-122"/>
                </a:rPr>
                <a:t>10</a:t>
              </a:r>
              <a:r>
                <a:rPr kumimoji="1" lang="zh-CN" altLang="en-US" sz="2400" b="1">
                  <a:latin typeface="Times New Roman" pitchFamily="18" charset="0"/>
                </a:rPr>
                <a:t>转换成二进制数。</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zh-CN" altLang="en-US" sz="2400" b="1">
                  <a:latin typeface="Times New Roman" pitchFamily="18" charset="0"/>
                </a:rPr>
                <a:t>积的整数部分</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0.6875</a:t>
              </a:r>
              <a:r>
                <a:rPr kumimoji="1" lang="en-US" altLang="zh-CN" sz="2400" b="1">
                  <a:latin typeface="Times New Roman" pitchFamily="18" charset="0"/>
                </a:rPr>
                <a:t>×</a:t>
              </a:r>
              <a:r>
                <a:rPr kumimoji="1" lang="en-US" altLang="zh-CN" sz="2400" b="1">
                  <a:latin typeface="宋体" pitchFamily="2" charset="-122"/>
                </a:rPr>
                <a:t>2=1.375       		  </a:t>
              </a:r>
            </a:p>
            <a:p>
              <a:pPr algn="just" eaLnBrk="1" hangingPunct="1">
                <a:lnSpc>
                  <a:spcPct val="130000"/>
                </a:lnSpc>
                <a:spcBef>
                  <a:spcPct val="50000"/>
                </a:spcBef>
              </a:pPr>
              <a:r>
                <a:rPr kumimoji="1" lang="en-US" altLang="zh-CN" sz="2400" b="1">
                  <a:latin typeface="宋体" pitchFamily="2" charset="-122"/>
                </a:rPr>
                <a:t>    0.375 </a:t>
              </a:r>
              <a:r>
                <a:rPr kumimoji="1" lang="en-US" altLang="zh-CN" sz="2400" b="1">
                  <a:latin typeface="Times New Roman" pitchFamily="18" charset="0"/>
                </a:rPr>
                <a:t>×</a:t>
              </a:r>
              <a:r>
                <a:rPr kumimoji="1" lang="en-US" altLang="zh-CN" sz="2400" b="1">
                  <a:latin typeface="宋体" pitchFamily="2" charset="-122"/>
                </a:rPr>
                <a:t>2=0.75         		</a:t>
              </a:r>
            </a:p>
            <a:p>
              <a:pPr algn="just" eaLnBrk="1" hangingPunct="1">
                <a:lnSpc>
                  <a:spcPct val="130000"/>
                </a:lnSpc>
                <a:spcBef>
                  <a:spcPct val="50000"/>
                </a:spcBef>
              </a:pPr>
              <a:r>
                <a:rPr kumimoji="1" lang="en-US" altLang="zh-CN" sz="2400" b="1">
                  <a:latin typeface="宋体" pitchFamily="2" charset="-122"/>
                </a:rPr>
                <a:t>    0.75  </a:t>
              </a:r>
              <a:r>
                <a:rPr kumimoji="1" lang="en-US" altLang="zh-CN" sz="2400" b="1">
                  <a:latin typeface="Times New Roman" pitchFamily="18" charset="0"/>
                </a:rPr>
                <a:t>×</a:t>
              </a:r>
              <a:r>
                <a:rPr kumimoji="1" lang="en-US" altLang="zh-CN" sz="2400" b="1">
                  <a:latin typeface="宋体" pitchFamily="2" charset="-122"/>
                </a:rPr>
                <a:t>2=1.5         		</a:t>
              </a:r>
            </a:p>
            <a:p>
              <a:pPr algn="just" eaLnBrk="1" hangingPunct="1">
                <a:lnSpc>
                  <a:spcPct val="130000"/>
                </a:lnSpc>
                <a:spcBef>
                  <a:spcPct val="50000"/>
                </a:spcBef>
              </a:pPr>
              <a:r>
                <a:rPr kumimoji="1" lang="en-US" altLang="zh-CN" sz="2400" b="1">
                  <a:latin typeface="宋体" pitchFamily="2" charset="-122"/>
                </a:rPr>
                <a:t>    0.5   </a:t>
              </a:r>
              <a:r>
                <a:rPr kumimoji="1" lang="en-US" altLang="zh-CN" sz="2400" b="1">
                  <a:latin typeface="Times New Roman" pitchFamily="18" charset="0"/>
                </a:rPr>
                <a:t>×</a:t>
              </a:r>
              <a:r>
                <a:rPr kumimoji="1" lang="en-US" altLang="zh-CN" sz="2400" b="1">
                  <a:latin typeface="宋体" pitchFamily="2" charset="-122"/>
                </a:rPr>
                <a:t>2=1.0          		</a:t>
              </a:r>
            </a:p>
            <a:p>
              <a:pPr eaLnBrk="1" hangingPunct="1">
                <a:lnSpc>
                  <a:spcPct val="130000"/>
                </a:lnSpc>
                <a:spcBef>
                  <a:spcPct val="50000"/>
                </a:spcBef>
              </a:pPr>
              <a:r>
                <a:rPr kumimoji="1" lang="en-US" altLang="zh-CN" sz="3200" b="1">
                  <a:solidFill>
                    <a:srgbClr val="080300"/>
                  </a:solidFill>
                  <a:latin typeface="Times New Roman" pitchFamily="18" charset="0"/>
                </a:rPr>
                <a:t>(0.6875)</a:t>
              </a:r>
              <a:r>
                <a:rPr kumimoji="1" lang="en-US" altLang="zh-CN" sz="3200" b="1" baseline="-30000">
                  <a:solidFill>
                    <a:srgbClr val="080300"/>
                  </a:solidFill>
                  <a:latin typeface="Times New Roman" pitchFamily="18" charset="0"/>
                </a:rPr>
                <a:t>10</a:t>
              </a:r>
              <a:r>
                <a:rPr kumimoji="1" lang="en-US" altLang="zh-CN" sz="3200" b="1">
                  <a:solidFill>
                    <a:srgbClr val="080300"/>
                  </a:solidFill>
                  <a:latin typeface="Times New Roman" pitchFamily="18" charset="0"/>
                </a:rPr>
                <a:t>=(0.1011)</a:t>
              </a:r>
              <a:r>
                <a:rPr kumimoji="1" lang="en-US" altLang="zh-CN" sz="3200" b="1" baseline="-30000">
                  <a:solidFill>
                    <a:srgbClr val="080300"/>
                  </a:solidFill>
                  <a:latin typeface="Times New Roman" pitchFamily="18" charset="0"/>
                </a:rPr>
                <a:t>2</a:t>
              </a:r>
              <a:r>
                <a:rPr kumimoji="1" lang="zh-CN" altLang="en-US" sz="2400" b="1">
                  <a:latin typeface="Times New Roman" pitchFamily="18" charset="0"/>
                </a:rPr>
                <a:t> </a:t>
              </a:r>
            </a:p>
          </p:txBody>
        </p:sp>
        <p:graphicFrame>
          <p:nvGraphicFramePr>
            <p:cNvPr id="40966" name="Object 4"/>
            <p:cNvGraphicFramePr>
              <a:graphicFrameLocks noChangeAspect="1"/>
            </p:cNvGraphicFramePr>
            <p:nvPr/>
          </p:nvGraphicFramePr>
          <p:xfrm>
            <a:off x="3696" y="1344"/>
            <a:ext cx="789" cy="1536"/>
          </p:xfrm>
          <a:graphic>
            <a:graphicData uri="http://schemas.openxmlformats.org/presentationml/2006/ole">
              <mc:AlternateContent xmlns:mc="http://schemas.openxmlformats.org/markup-compatibility/2006">
                <mc:Choice xmlns:v="urn:schemas-microsoft-com:vml" Requires="v">
                  <p:oleObj spid="_x0000_s41046" name="Equation" r:id="rId3" imgW="469900" imgH="914400" progId="Equation.3">
                    <p:embed/>
                  </p:oleObj>
                </mc:Choice>
                <mc:Fallback>
                  <p:oleObj name="Equation" r:id="rId3" imgW="4699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344"/>
                          <a:ext cx="789"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963" name="AutoShape 5"/>
          <p:cNvSpPr>
            <a:spLocks noChangeArrowheads="1"/>
          </p:cNvSpPr>
          <p:nvPr/>
        </p:nvSpPr>
        <p:spPr bwMode="auto">
          <a:xfrm>
            <a:off x="7086600" y="2209800"/>
            <a:ext cx="381000" cy="2362200"/>
          </a:xfrm>
          <a:prstGeom prst="downArrow">
            <a:avLst>
              <a:gd name="adj1" fmla="val 50000"/>
              <a:gd name="adj2" fmla="val 155000"/>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99712B-E9E9-4D65-905F-750B484A2DC9}" type="slidenum">
              <a:rPr lang="en-US" altLang="zh-CN" smtClean="0"/>
              <a:pPr eaLnBrk="1" hangingPunct="1"/>
              <a:t>35</a:t>
            </a:fld>
            <a:endParaRPr lang="en-US" altLang="zh-CN"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2"/>
          <p:cNvGrpSpPr>
            <a:grpSpLocks/>
          </p:cNvGrpSpPr>
          <p:nvPr/>
        </p:nvGrpSpPr>
        <p:grpSpPr bwMode="auto">
          <a:xfrm>
            <a:off x="1066800" y="381000"/>
            <a:ext cx="7772400" cy="6019800"/>
            <a:chOff x="672" y="528"/>
            <a:chExt cx="4896" cy="3792"/>
          </a:xfrm>
        </p:grpSpPr>
        <p:sp>
          <p:nvSpPr>
            <p:cNvPr id="41988" name="Rectangle 2"/>
            <p:cNvSpPr>
              <a:spLocks noChangeArrowheads="1"/>
            </p:cNvSpPr>
            <p:nvPr/>
          </p:nvSpPr>
          <p:spPr bwMode="auto">
            <a:xfrm>
              <a:off x="672" y="528"/>
              <a:ext cx="4896" cy="3792"/>
            </a:xfrm>
            <a:prstGeom prst="rect">
              <a:avLst/>
            </a:prstGeom>
            <a:solidFill>
              <a:srgbClr val="FFFFFF"/>
            </a:solidFill>
            <a:ln w="9525">
              <a:solidFill>
                <a:srgbClr val="000000"/>
              </a:solidFill>
              <a:miter lim="800000"/>
              <a:headEnd/>
              <a:tailEnd/>
            </a:ln>
          </p:spPr>
          <p:txBody>
            <a:bodyPr/>
            <a:lstStyle/>
            <a:p>
              <a:pPr marL="342900" indent="-342900" algn="just">
                <a:spcBef>
                  <a:spcPct val="20000"/>
                </a:spcBef>
                <a:buClr>
                  <a:schemeClr val="hlink"/>
                </a:buClr>
                <a:buSzPct val="75000"/>
                <a:buFont typeface="Wingdings" pitchFamily="2" charset="2"/>
                <a:buNone/>
              </a:pPr>
              <a:r>
                <a:rPr lang="zh-CN" altLang="en-US" sz="2800" b="1">
                  <a:latin typeface="宋体" pitchFamily="2" charset="-122"/>
                </a:rPr>
                <a:t>把</a:t>
              </a:r>
              <a:r>
                <a:rPr lang="en-US" altLang="zh-CN" sz="2800" b="1"/>
                <a:t>0.5773</a:t>
              </a:r>
              <a:r>
                <a:rPr lang="zh-CN" altLang="en-US" sz="2800" b="1">
                  <a:latin typeface="宋体" pitchFamily="2" charset="-122"/>
                </a:rPr>
                <a:t>转换成二进制</a:t>
              </a:r>
              <a:r>
                <a:rPr lang="en-US" altLang="zh-CN" sz="2800" b="1"/>
                <a:t>(</a:t>
              </a:r>
              <a:r>
                <a:rPr lang="zh-CN" altLang="en-US" sz="2800" b="1">
                  <a:latin typeface="宋体" pitchFamily="2" charset="-122"/>
                </a:rPr>
                <a:t>保留到小数点后</a:t>
              </a:r>
              <a:r>
                <a:rPr lang="en-US" altLang="zh-CN" sz="2800" b="1"/>
                <a:t>7</a:t>
              </a:r>
              <a:r>
                <a:rPr lang="zh-CN" altLang="en-US" sz="2800" b="1">
                  <a:latin typeface="宋体" pitchFamily="2" charset="-122"/>
                </a:rPr>
                <a:t>位</a:t>
              </a:r>
              <a:r>
                <a:rPr lang="en-US" altLang="zh-CN" sz="2800" b="1"/>
                <a:t>)</a:t>
              </a:r>
              <a:r>
                <a:rPr lang="zh-CN" altLang="en-US" sz="2800" b="1">
                  <a:latin typeface="宋体" pitchFamily="2" charset="-122"/>
                </a:rPr>
                <a:t>。</a:t>
              </a:r>
              <a:r>
                <a:rPr lang="zh-CN" altLang="en-US" sz="2800" b="1"/>
                <a:t> </a:t>
              </a:r>
            </a:p>
            <a:p>
              <a:pPr marL="342900" indent="-342900" algn="just">
                <a:spcBef>
                  <a:spcPct val="20000"/>
                </a:spcBef>
                <a:buClr>
                  <a:schemeClr val="hlink"/>
                </a:buClr>
                <a:buSzPct val="75000"/>
                <a:buFont typeface="Wingdings" pitchFamily="2" charset="2"/>
                <a:buNone/>
              </a:pPr>
              <a:r>
                <a:rPr lang="zh-CN" altLang="en-US" sz="2800" b="1"/>
                <a:t>                                                     积的整数部分</a:t>
              </a:r>
            </a:p>
            <a:p>
              <a:pPr marL="342900" indent="-342900" algn="just">
                <a:spcBef>
                  <a:spcPct val="20000"/>
                </a:spcBef>
                <a:buClr>
                  <a:schemeClr val="hlink"/>
                </a:buClr>
                <a:buSzPct val="75000"/>
                <a:buFont typeface="Wingdings" pitchFamily="2" charset="2"/>
                <a:buNone/>
              </a:pPr>
              <a:r>
                <a:rPr lang="zh-CN" altLang="en-US" sz="2800" b="1"/>
                <a:t>    </a:t>
              </a:r>
              <a:r>
                <a:rPr lang="en-US" altLang="zh-CN" sz="2800" b="1"/>
                <a:t>0.5773×2=1.1546                              =1 </a:t>
              </a:r>
            </a:p>
            <a:p>
              <a:pPr marL="342900" indent="-342900" algn="just">
                <a:spcBef>
                  <a:spcPct val="20000"/>
                </a:spcBef>
                <a:buClr>
                  <a:schemeClr val="hlink"/>
                </a:buClr>
                <a:buSzPct val="75000"/>
                <a:buFont typeface="Wingdings" pitchFamily="2" charset="2"/>
                <a:buNone/>
              </a:pPr>
              <a:r>
                <a:rPr lang="en-US" altLang="zh-CN" sz="2800" b="1"/>
                <a:t>    0.1546×2=0.3092                              =0</a:t>
              </a:r>
            </a:p>
            <a:p>
              <a:pPr marL="342900" indent="-342900" algn="just">
                <a:spcBef>
                  <a:spcPct val="20000"/>
                </a:spcBef>
                <a:buClr>
                  <a:schemeClr val="hlink"/>
                </a:buClr>
                <a:buSzPct val="75000"/>
                <a:buFont typeface="Wingdings" pitchFamily="2" charset="2"/>
                <a:buNone/>
              </a:pPr>
              <a:r>
                <a:rPr lang="en-US" altLang="zh-CN" sz="2800" b="1"/>
                <a:t>    0.3092×2=0.6184                              =0</a:t>
              </a:r>
            </a:p>
            <a:p>
              <a:pPr marL="342900" indent="-342900" algn="just">
                <a:spcBef>
                  <a:spcPct val="20000"/>
                </a:spcBef>
                <a:buClr>
                  <a:schemeClr val="hlink"/>
                </a:buClr>
                <a:buSzPct val="75000"/>
                <a:buFont typeface="Wingdings" pitchFamily="2" charset="2"/>
                <a:buNone/>
              </a:pPr>
              <a:r>
                <a:rPr lang="en-US" altLang="zh-CN" sz="2800" b="1"/>
                <a:t>    0.6184×2=1.2368                              =1</a:t>
              </a:r>
            </a:p>
            <a:p>
              <a:pPr marL="342900" indent="-342900" algn="just">
                <a:spcBef>
                  <a:spcPct val="20000"/>
                </a:spcBef>
                <a:buClr>
                  <a:schemeClr val="hlink"/>
                </a:buClr>
                <a:buSzPct val="75000"/>
                <a:buFont typeface="Wingdings" pitchFamily="2" charset="2"/>
                <a:buNone/>
              </a:pPr>
              <a:r>
                <a:rPr lang="en-US" altLang="zh-CN" sz="2800" b="1"/>
                <a:t>    0.2368×2=0.4736                              =0</a:t>
              </a:r>
            </a:p>
            <a:p>
              <a:pPr marL="342900" indent="-342900" algn="just">
                <a:spcBef>
                  <a:spcPct val="20000"/>
                </a:spcBef>
                <a:buClr>
                  <a:schemeClr val="hlink"/>
                </a:buClr>
                <a:buSzPct val="75000"/>
                <a:buFont typeface="Wingdings" pitchFamily="2" charset="2"/>
                <a:buNone/>
              </a:pPr>
              <a:r>
                <a:rPr lang="en-US" altLang="zh-CN" sz="2800" b="1"/>
                <a:t>    0.4736×2=0.9472                              =0</a:t>
              </a:r>
            </a:p>
            <a:p>
              <a:pPr marL="342900" indent="-342900" algn="just">
                <a:spcBef>
                  <a:spcPct val="20000"/>
                </a:spcBef>
                <a:buClr>
                  <a:schemeClr val="hlink"/>
                </a:buClr>
                <a:buSzPct val="75000"/>
                <a:buFont typeface="Wingdings" pitchFamily="2" charset="2"/>
                <a:buNone/>
              </a:pPr>
              <a:r>
                <a:rPr lang="en-US" altLang="zh-CN" sz="2800" b="1"/>
                <a:t>    0.9472×2=1.8944                              =1   </a:t>
              </a:r>
            </a:p>
            <a:p>
              <a:pPr marL="342900" indent="-342900" algn="just">
                <a:spcBef>
                  <a:spcPct val="20000"/>
                </a:spcBef>
                <a:buClr>
                  <a:schemeClr val="hlink"/>
                </a:buClr>
                <a:buSzPct val="75000"/>
                <a:buFont typeface="Wingdings" pitchFamily="2" charset="2"/>
                <a:buNone/>
              </a:pPr>
              <a:endParaRPr lang="en-US" altLang="zh-CN" sz="2800" b="1"/>
            </a:p>
            <a:p>
              <a:pPr marL="342900" indent="-342900" algn="just">
                <a:spcBef>
                  <a:spcPct val="20000"/>
                </a:spcBef>
                <a:buClr>
                  <a:schemeClr val="hlink"/>
                </a:buClr>
                <a:buSzPct val="75000"/>
                <a:buFont typeface="Wingdings" pitchFamily="2" charset="2"/>
                <a:buNone/>
              </a:pPr>
              <a:r>
                <a:rPr lang="en-US" altLang="zh-CN" sz="2800" b="1"/>
                <a:t>  (303.5773)</a:t>
              </a:r>
              <a:r>
                <a:rPr lang="en-US" altLang="zh-CN" sz="2800" b="1" baseline="-30000"/>
                <a:t>10</a:t>
              </a:r>
              <a:r>
                <a:rPr lang="en-US" altLang="zh-CN" sz="2800" b="1"/>
                <a:t> = (100101111.1001001)</a:t>
              </a:r>
              <a:r>
                <a:rPr lang="en-US" altLang="zh-CN" sz="2800" b="1" baseline="-30000"/>
                <a:t>2</a:t>
              </a:r>
              <a:endParaRPr lang="en-US" altLang="zh-CN" sz="2800" b="1"/>
            </a:p>
          </p:txBody>
        </p:sp>
        <p:grpSp>
          <p:nvGrpSpPr>
            <p:cNvPr id="41989" name="Group 3"/>
            <p:cNvGrpSpPr>
              <a:grpSpLocks/>
            </p:cNvGrpSpPr>
            <p:nvPr/>
          </p:nvGrpSpPr>
          <p:grpSpPr bwMode="auto">
            <a:xfrm>
              <a:off x="4224" y="1152"/>
              <a:ext cx="384" cy="2256"/>
              <a:chOff x="3216" y="960"/>
              <a:chExt cx="384" cy="1824"/>
            </a:xfrm>
          </p:grpSpPr>
          <p:graphicFrame>
            <p:nvGraphicFramePr>
              <p:cNvPr id="41990" name="Object 4"/>
              <p:cNvGraphicFramePr>
                <a:graphicFrameLocks noChangeAspect="1"/>
              </p:cNvGraphicFramePr>
              <p:nvPr/>
            </p:nvGraphicFramePr>
            <p:xfrm>
              <a:off x="3216" y="2435"/>
              <a:ext cx="384" cy="349"/>
            </p:xfrm>
            <a:graphic>
              <a:graphicData uri="http://schemas.openxmlformats.org/presentationml/2006/ole">
                <mc:AlternateContent xmlns:mc="http://schemas.openxmlformats.org/markup-compatibility/2006">
                  <mc:Choice xmlns:v="urn:schemas-microsoft-com:vml" Requires="v">
                    <p:oleObj spid="_x0000_s42550" name="Equation" r:id="rId3" imgW="228600" imgH="228600" progId="Equation.3">
                      <p:embed/>
                    </p:oleObj>
                  </mc:Choice>
                  <mc:Fallback>
                    <p:oleObj name="Equation" r:id="rId3" imgW="22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435"/>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5"/>
              <p:cNvGraphicFramePr>
                <a:graphicFrameLocks noChangeAspect="1"/>
              </p:cNvGraphicFramePr>
              <p:nvPr/>
            </p:nvGraphicFramePr>
            <p:xfrm>
              <a:off x="3216" y="2182"/>
              <a:ext cx="384" cy="349"/>
            </p:xfrm>
            <a:graphic>
              <a:graphicData uri="http://schemas.openxmlformats.org/presentationml/2006/ole">
                <mc:AlternateContent xmlns:mc="http://schemas.openxmlformats.org/markup-compatibility/2006">
                  <mc:Choice xmlns:v="urn:schemas-microsoft-com:vml" Requires="v">
                    <p:oleObj spid="_x0000_s42551" name="Equation" r:id="rId5" imgW="228600" imgH="228600" progId="Equation.3">
                      <p:embed/>
                    </p:oleObj>
                  </mc:Choice>
                  <mc:Fallback>
                    <p:oleObj name="Equation" r:id="rId5" imgW="228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182"/>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6"/>
              <p:cNvGraphicFramePr>
                <a:graphicFrameLocks noChangeAspect="1"/>
              </p:cNvGraphicFramePr>
              <p:nvPr/>
            </p:nvGraphicFramePr>
            <p:xfrm>
              <a:off x="3216" y="1930"/>
              <a:ext cx="363" cy="348"/>
            </p:xfrm>
            <a:graphic>
              <a:graphicData uri="http://schemas.openxmlformats.org/presentationml/2006/ole">
                <mc:AlternateContent xmlns:mc="http://schemas.openxmlformats.org/markup-compatibility/2006">
                  <mc:Choice xmlns:v="urn:schemas-microsoft-com:vml" Requires="v">
                    <p:oleObj spid="_x0000_s42552" name="Equation" r:id="rId7" imgW="215806" imgH="228501" progId="Equation.3">
                      <p:embed/>
                    </p:oleObj>
                  </mc:Choice>
                  <mc:Fallback>
                    <p:oleObj name="Equation" r:id="rId7" imgW="215806"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930"/>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7"/>
              <p:cNvGraphicFramePr>
                <a:graphicFrameLocks noChangeAspect="1"/>
              </p:cNvGraphicFramePr>
              <p:nvPr/>
            </p:nvGraphicFramePr>
            <p:xfrm>
              <a:off x="3216" y="1719"/>
              <a:ext cx="384" cy="329"/>
            </p:xfrm>
            <a:graphic>
              <a:graphicData uri="http://schemas.openxmlformats.org/presentationml/2006/ole">
                <mc:AlternateContent xmlns:mc="http://schemas.openxmlformats.org/markup-compatibility/2006">
                  <mc:Choice xmlns:v="urn:schemas-microsoft-com:vml" Requires="v">
                    <p:oleObj spid="_x0000_s42553" name="Equation" r:id="rId9" imgW="228501" imgH="215806" progId="Equation.3">
                      <p:embed/>
                    </p:oleObj>
                  </mc:Choice>
                  <mc:Fallback>
                    <p:oleObj name="Equation" r:id="rId9" imgW="228501"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1719"/>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8"/>
              <p:cNvGraphicFramePr>
                <a:graphicFrameLocks noChangeAspect="1"/>
              </p:cNvGraphicFramePr>
              <p:nvPr/>
            </p:nvGraphicFramePr>
            <p:xfrm>
              <a:off x="3216" y="1466"/>
              <a:ext cx="363" cy="348"/>
            </p:xfrm>
            <a:graphic>
              <a:graphicData uri="http://schemas.openxmlformats.org/presentationml/2006/ole">
                <mc:AlternateContent xmlns:mc="http://schemas.openxmlformats.org/markup-compatibility/2006">
                  <mc:Choice xmlns:v="urn:schemas-microsoft-com:vml" Requires="v">
                    <p:oleObj spid="_x0000_s42554" name="Equation" r:id="rId11" imgW="215806" imgH="228501" progId="Equation.3">
                      <p:embed/>
                    </p:oleObj>
                  </mc:Choice>
                  <mc:Fallback>
                    <p:oleObj name="Equation" r:id="rId11" imgW="215806"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466"/>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9"/>
              <p:cNvGraphicFramePr>
                <a:graphicFrameLocks noChangeAspect="1"/>
              </p:cNvGraphicFramePr>
              <p:nvPr/>
            </p:nvGraphicFramePr>
            <p:xfrm>
              <a:off x="3216" y="1213"/>
              <a:ext cx="384" cy="329"/>
            </p:xfrm>
            <a:graphic>
              <a:graphicData uri="http://schemas.openxmlformats.org/presentationml/2006/ole">
                <mc:AlternateContent xmlns:mc="http://schemas.openxmlformats.org/markup-compatibility/2006">
                  <mc:Choice xmlns:v="urn:schemas-microsoft-com:vml" Requires="v">
                    <p:oleObj spid="_x0000_s42555" name="Equation" r:id="rId13" imgW="228501" imgH="215806" progId="Equation.3">
                      <p:embed/>
                    </p:oleObj>
                  </mc:Choice>
                  <mc:Fallback>
                    <p:oleObj name="Equation" r:id="rId13" imgW="228501" imgH="21580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213"/>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10"/>
              <p:cNvGraphicFramePr>
                <a:graphicFrameLocks noChangeAspect="1"/>
              </p:cNvGraphicFramePr>
              <p:nvPr/>
            </p:nvGraphicFramePr>
            <p:xfrm>
              <a:off x="3216" y="960"/>
              <a:ext cx="363" cy="329"/>
            </p:xfrm>
            <a:graphic>
              <a:graphicData uri="http://schemas.openxmlformats.org/presentationml/2006/ole">
                <mc:AlternateContent xmlns:mc="http://schemas.openxmlformats.org/markup-compatibility/2006">
                  <mc:Choice xmlns:v="urn:schemas-microsoft-com:vml" Requires="v">
                    <p:oleObj spid="_x0000_s42556" name="Equation" r:id="rId15" imgW="215619" imgH="215619" progId="Equation.3">
                      <p:embed/>
                    </p:oleObj>
                  </mc:Choice>
                  <mc:Fallback>
                    <p:oleObj name="Equation" r:id="rId15" imgW="215619" imgH="215619"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960"/>
                            <a:ext cx="36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198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22542C-D914-4F34-8463-D61B8AB2A420}" type="slidenum">
              <a:rPr lang="en-US" altLang="zh-CN" smtClean="0"/>
              <a:pPr eaLnBrk="1" hangingPunct="1"/>
              <a:t>36</a:t>
            </a:fld>
            <a:endParaRPr lang="en-US" altLang="zh-CN" smtClean="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2" name="AutoShape 5"/>
          <p:cNvSpPr>
            <a:spLocks noChangeArrowheads="1"/>
          </p:cNvSpPr>
          <p:nvPr/>
        </p:nvSpPr>
        <p:spPr bwMode="auto">
          <a:xfrm>
            <a:off x="1143000" y="0"/>
            <a:ext cx="73152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二、八与十六进制之间的转换</a:t>
            </a:r>
            <a:endParaRPr kumimoji="1" lang="zh-CN" altLang="en-US" sz="2400">
              <a:latin typeface="Times New Roman" pitchFamily="18" charset="0"/>
            </a:endParaRPr>
          </a:p>
        </p:txBody>
      </p:sp>
      <p:sp>
        <p:nvSpPr>
          <p:cNvPr id="561158" name="Rectangle 6"/>
          <p:cNvSpPr>
            <a:spLocks noChangeArrowheads="1"/>
          </p:cNvSpPr>
          <p:nvPr/>
        </p:nvSpPr>
        <p:spPr bwMode="auto">
          <a:xfrm>
            <a:off x="1516063" y="5638800"/>
            <a:ext cx="6781800" cy="979488"/>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从小数点开始：</a:t>
            </a:r>
            <a:endParaRPr kumimoji="1" lang="en-US" altLang="zh-CN" sz="2400" b="1" i="1">
              <a:solidFill>
                <a:srgbClr val="FF0000"/>
              </a:solidFill>
              <a:latin typeface="Times New Roman" pitchFamily="18" charset="0"/>
              <a:ea typeface="楷体_GB2312" pitchFamily="49" charset="-122"/>
            </a:endParaRPr>
          </a:p>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整数从</a:t>
            </a:r>
            <a:r>
              <a:rPr kumimoji="1" lang="zh-CN" altLang="en-US" sz="2400" b="1" i="1">
                <a:solidFill>
                  <a:srgbClr val="080300"/>
                </a:solidFill>
                <a:latin typeface="Times New Roman" pitchFamily="18" charset="0"/>
                <a:ea typeface="楷体_GB2312" pitchFamily="49" charset="-122"/>
              </a:rPr>
              <a:t>右向左，</a:t>
            </a:r>
            <a:r>
              <a:rPr kumimoji="1" lang="zh-CN" altLang="en-US" sz="2400" b="1" i="1">
                <a:solidFill>
                  <a:srgbClr val="FF0000"/>
                </a:solidFill>
                <a:latin typeface="Times New Roman" pitchFamily="18" charset="0"/>
                <a:ea typeface="楷体_GB2312" pitchFamily="49" charset="-122"/>
              </a:rPr>
              <a:t>小数从</a:t>
            </a:r>
            <a:r>
              <a:rPr kumimoji="1" lang="zh-CN" altLang="en-US" sz="2400" b="1" i="1">
                <a:solidFill>
                  <a:srgbClr val="080300"/>
                </a:solidFill>
                <a:latin typeface="Times New Roman" pitchFamily="18" charset="0"/>
                <a:ea typeface="楷体_GB2312" pitchFamily="49" charset="-122"/>
              </a:rPr>
              <a:t>左向右，不足补零</a:t>
            </a:r>
            <a:endParaRPr kumimoji="1" lang="zh-CN" altLang="en-US" b="1">
              <a:solidFill>
                <a:srgbClr val="080300"/>
              </a:solidFill>
              <a:latin typeface="Times New Roman" pitchFamily="18" charset="0"/>
              <a:ea typeface="楷体_GB2312" pitchFamily="49" charset="-122"/>
            </a:endParaRPr>
          </a:p>
        </p:txBody>
      </p:sp>
      <p:grpSp>
        <p:nvGrpSpPr>
          <p:cNvPr id="561177" name="Group 25"/>
          <p:cNvGrpSpPr>
            <a:grpSpLocks/>
          </p:cNvGrpSpPr>
          <p:nvPr/>
        </p:nvGrpSpPr>
        <p:grpSpPr bwMode="auto">
          <a:xfrm>
            <a:off x="914400" y="993775"/>
            <a:ext cx="7620000" cy="1600200"/>
            <a:chOff x="576" y="818"/>
            <a:chExt cx="4800" cy="1008"/>
          </a:xfrm>
        </p:grpSpPr>
        <p:sp>
          <p:nvSpPr>
            <p:cNvPr id="43029" name="Rectangle 8"/>
            <p:cNvSpPr>
              <a:spLocks noChangeArrowheads="1"/>
            </p:cNvSpPr>
            <p:nvPr/>
          </p:nvSpPr>
          <p:spPr bwMode="auto">
            <a:xfrm>
              <a:off x="576" y="1104"/>
              <a:ext cx="4800"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marL="342900" indent="-342900" algn="just">
                <a:lnSpc>
                  <a:spcPct val="110000"/>
                </a:lnSpc>
                <a:spcBef>
                  <a:spcPct val="20000"/>
                </a:spcBef>
              </a:pPr>
              <a:r>
                <a:rPr kumimoji="1" lang="zh-CN" altLang="en-US" sz="3200" b="1">
                  <a:latin typeface="Times New Roman" pitchFamily="18" charset="0"/>
                </a:rPr>
                <a:t>二进制                                               八进制</a:t>
              </a:r>
              <a:endParaRPr kumimoji="1" lang="zh-CN" altLang="en-US" sz="3200" b="1">
                <a:solidFill>
                  <a:schemeClr val="bg1"/>
                </a:solidFill>
                <a:latin typeface="Times New Roman" pitchFamily="18" charset="0"/>
              </a:endParaRPr>
            </a:p>
          </p:txBody>
        </p:sp>
        <p:sp>
          <p:nvSpPr>
            <p:cNvPr id="43030" name="Line 9"/>
            <p:cNvSpPr>
              <a:spLocks noChangeShapeType="1"/>
            </p:cNvSpPr>
            <p:nvPr/>
          </p:nvSpPr>
          <p:spPr bwMode="auto">
            <a:xfrm>
              <a:off x="1465" y="1296"/>
              <a:ext cx="2663"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Line 10"/>
            <p:cNvSpPr>
              <a:spLocks noChangeShapeType="1"/>
            </p:cNvSpPr>
            <p:nvPr/>
          </p:nvSpPr>
          <p:spPr bwMode="auto">
            <a:xfrm>
              <a:off x="1440" y="1394"/>
              <a:ext cx="2663"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32" name="Group 13"/>
            <p:cNvGrpSpPr>
              <a:grpSpLocks/>
            </p:cNvGrpSpPr>
            <p:nvPr/>
          </p:nvGrpSpPr>
          <p:grpSpPr bwMode="auto">
            <a:xfrm>
              <a:off x="2016" y="1442"/>
              <a:ext cx="1680" cy="384"/>
              <a:chOff x="2064" y="1680"/>
              <a:chExt cx="1680" cy="384"/>
            </a:xfrm>
          </p:grpSpPr>
          <p:sp>
            <p:nvSpPr>
              <p:cNvPr id="43036" name="Oval 14"/>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7" name="Rectangle 15"/>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一位拆三位</a:t>
                </a:r>
                <a:endParaRPr kumimoji="1" lang="zh-CN" altLang="en-US" b="1">
                  <a:solidFill>
                    <a:srgbClr val="2A4A2E"/>
                  </a:solidFill>
                  <a:latin typeface="Times New Roman" pitchFamily="18" charset="0"/>
                </a:endParaRPr>
              </a:p>
            </p:txBody>
          </p:sp>
        </p:grpSp>
        <p:grpSp>
          <p:nvGrpSpPr>
            <p:cNvPr id="43033" name="Group 19"/>
            <p:cNvGrpSpPr>
              <a:grpSpLocks/>
            </p:cNvGrpSpPr>
            <p:nvPr/>
          </p:nvGrpSpPr>
          <p:grpSpPr bwMode="auto">
            <a:xfrm>
              <a:off x="2016" y="818"/>
              <a:ext cx="1680" cy="384"/>
              <a:chOff x="2064" y="1680"/>
              <a:chExt cx="1680" cy="384"/>
            </a:xfrm>
          </p:grpSpPr>
          <p:sp>
            <p:nvSpPr>
              <p:cNvPr id="43034" name="Oval 20"/>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5" name="Rectangle 21"/>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三位并一位</a:t>
                </a:r>
                <a:endParaRPr kumimoji="1" lang="zh-CN" altLang="en-US" b="1">
                  <a:solidFill>
                    <a:srgbClr val="2A4A2E"/>
                  </a:solidFill>
                  <a:latin typeface="Times New Roman" pitchFamily="18" charset="0"/>
                </a:endParaRPr>
              </a:p>
            </p:txBody>
          </p:sp>
        </p:grpSp>
      </p:grpSp>
      <p:grpSp>
        <p:nvGrpSpPr>
          <p:cNvPr id="561178" name="Group 26"/>
          <p:cNvGrpSpPr>
            <a:grpSpLocks/>
          </p:cNvGrpSpPr>
          <p:nvPr/>
        </p:nvGrpSpPr>
        <p:grpSpPr bwMode="auto">
          <a:xfrm>
            <a:off x="990600" y="2819400"/>
            <a:ext cx="7307263" cy="1676400"/>
            <a:chOff x="624" y="1959"/>
            <a:chExt cx="4603" cy="1056"/>
          </a:xfrm>
        </p:grpSpPr>
        <p:sp>
          <p:nvSpPr>
            <p:cNvPr id="43020" name="Rectangle 7"/>
            <p:cNvSpPr>
              <a:spLocks noChangeArrowheads="1"/>
            </p:cNvSpPr>
            <p:nvPr/>
          </p:nvSpPr>
          <p:spPr bwMode="auto">
            <a:xfrm>
              <a:off x="624" y="2256"/>
              <a:ext cx="4603" cy="35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nSpc>
                  <a:spcPct val="110000"/>
                </a:lnSpc>
                <a:spcBef>
                  <a:spcPct val="20000"/>
                </a:spcBef>
              </a:pPr>
              <a:r>
                <a:rPr kumimoji="1" lang="zh-CN" altLang="en-US" sz="2800" b="1">
                  <a:latin typeface="Times New Roman" pitchFamily="18" charset="0"/>
                </a:rPr>
                <a:t>二进制                                                   十六进制</a:t>
              </a:r>
              <a:r>
                <a:rPr kumimoji="1" lang="zh-CN" altLang="en-US" sz="2800" b="1">
                  <a:solidFill>
                    <a:schemeClr val="bg1"/>
                  </a:solidFill>
                  <a:latin typeface="Times New Roman" pitchFamily="18" charset="0"/>
                </a:rPr>
                <a:t> </a:t>
              </a:r>
            </a:p>
          </p:txBody>
        </p:sp>
        <p:sp>
          <p:nvSpPr>
            <p:cNvPr id="43021" name="Line 11"/>
            <p:cNvSpPr>
              <a:spLocks noChangeShapeType="1"/>
            </p:cNvSpPr>
            <p:nvPr/>
          </p:nvSpPr>
          <p:spPr bwMode="auto">
            <a:xfrm>
              <a:off x="1509" y="2439"/>
              <a:ext cx="2501"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2" name="Line 12"/>
            <p:cNvSpPr>
              <a:spLocks noChangeShapeType="1"/>
            </p:cNvSpPr>
            <p:nvPr/>
          </p:nvSpPr>
          <p:spPr bwMode="auto">
            <a:xfrm>
              <a:off x="1509" y="2535"/>
              <a:ext cx="2501"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23" name="Group 16"/>
            <p:cNvGrpSpPr>
              <a:grpSpLocks/>
            </p:cNvGrpSpPr>
            <p:nvPr/>
          </p:nvGrpSpPr>
          <p:grpSpPr bwMode="auto">
            <a:xfrm>
              <a:off x="2024" y="2631"/>
              <a:ext cx="1680" cy="384"/>
              <a:chOff x="2064" y="1680"/>
              <a:chExt cx="1680" cy="384"/>
            </a:xfrm>
          </p:grpSpPr>
          <p:sp>
            <p:nvSpPr>
              <p:cNvPr id="43027" name="Oval 17"/>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8" name="Rectangle 18"/>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一位拆四位</a:t>
                </a:r>
                <a:endParaRPr kumimoji="1" lang="zh-CN" altLang="en-US" b="1">
                  <a:solidFill>
                    <a:srgbClr val="2A4A2E"/>
                  </a:solidFill>
                  <a:latin typeface="Times New Roman" pitchFamily="18" charset="0"/>
                </a:endParaRPr>
              </a:p>
            </p:txBody>
          </p:sp>
        </p:grpSp>
        <p:grpSp>
          <p:nvGrpSpPr>
            <p:cNvPr id="43024" name="Group 22"/>
            <p:cNvGrpSpPr>
              <a:grpSpLocks/>
            </p:cNvGrpSpPr>
            <p:nvPr/>
          </p:nvGrpSpPr>
          <p:grpSpPr bwMode="auto">
            <a:xfrm>
              <a:off x="2024" y="1959"/>
              <a:ext cx="1680" cy="384"/>
              <a:chOff x="2064" y="1680"/>
              <a:chExt cx="1680" cy="384"/>
            </a:xfrm>
          </p:grpSpPr>
          <p:sp>
            <p:nvSpPr>
              <p:cNvPr id="43025" name="Oval 23"/>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6" name="Rectangle 24"/>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四位并一位</a:t>
                </a:r>
                <a:endParaRPr kumimoji="1" lang="zh-CN" altLang="en-US" b="1">
                  <a:solidFill>
                    <a:srgbClr val="2A4A2E"/>
                  </a:solidFill>
                  <a:latin typeface="Times New Roman" pitchFamily="18" charset="0"/>
                </a:endParaRPr>
              </a:p>
            </p:txBody>
          </p:sp>
        </p:grpSp>
      </p:grpSp>
      <p:sp>
        <p:nvSpPr>
          <p:cNvPr id="4301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33B71C-E307-435A-92C6-9C8AC2067B9B}" type="slidenum">
              <a:rPr lang="en-US" altLang="zh-CN" smtClean="0"/>
              <a:pPr eaLnBrk="1" hangingPunct="1"/>
              <a:t>37</a:t>
            </a:fld>
            <a:endParaRPr lang="en-US" altLang="zh-CN" smtClean="0"/>
          </a:p>
        </p:txBody>
      </p:sp>
      <p:sp>
        <p:nvSpPr>
          <p:cNvPr id="27" name="Rectangle 23"/>
          <p:cNvSpPr>
            <a:spLocks noChangeArrowheads="1"/>
          </p:cNvSpPr>
          <p:nvPr/>
        </p:nvSpPr>
        <p:spPr bwMode="auto">
          <a:xfrm>
            <a:off x="1828800" y="45720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cxnSp>
        <p:nvCxnSpPr>
          <p:cNvPr id="28" name="直接箭头连接符 27"/>
          <p:cNvCxnSpPr>
            <a:cxnSpLocks noChangeShapeType="1"/>
          </p:cNvCxnSpPr>
          <p:nvPr/>
        </p:nvCxnSpPr>
        <p:spPr bwMode="auto">
          <a:xfrm flipH="1">
            <a:off x="1979613" y="53340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p:cNvCxnSpPr>
          <p:nvPr/>
        </p:nvCxnSpPr>
        <p:spPr bwMode="auto">
          <a:xfrm>
            <a:off x="5410200" y="53340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1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1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1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8" grpId="0" animBg="1"/>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828800" y="18288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u="sng">
                <a:latin typeface="Times New Roman" pitchFamily="18" charset="0"/>
              </a:rPr>
              <a:t>100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111</a:t>
            </a:r>
            <a:r>
              <a:rPr kumimoji="1" lang="en-US" altLang="zh-CN" sz="4400" b="1">
                <a:latin typeface="Times New Roman" pitchFamily="18" charset="0"/>
              </a:rPr>
              <a:t> . 010 1</a:t>
            </a:r>
            <a:r>
              <a:rPr kumimoji="1" lang="en-US" altLang="zh-CN" sz="4400" b="1">
                <a:solidFill>
                  <a:srgbClr val="FF0000"/>
                </a:solidFill>
                <a:latin typeface="Times New Roman" pitchFamily="18" charset="0"/>
              </a:rPr>
              <a:t>00</a:t>
            </a:r>
            <a:endParaRPr kumimoji="1" lang="en-US" altLang="zh-CN" sz="4400" b="1" baseline="-25000">
              <a:latin typeface="Times New Roman" pitchFamily="18" charset="0"/>
            </a:endParaRPr>
          </a:p>
        </p:txBody>
      </p:sp>
      <p:sp>
        <p:nvSpPr>
          <p:cNvPr id="44035"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403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8" name="AutoShape 6"/>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二进制向八、十六进制的转换</a:t>
            </a:r>
            <a:endParaRPr kumimoji="1" lang="zh-CN" altLang="en-US" sz="2400">
              <a:latin typeface="Times New Roman" pitchFamily="18" charset="0"/>
            </a:endParaRPr>
          </a:p>
        </p:txBody>
      </p:sp>
      <p:grpSp>
        <p:nvGrpSpPr>
          <p:cNvPr id="562200" name="Group 24"/>
          <p:cNvGrpSpPr>
            <a:grpSpLocks/>
          </p:cNvGrpSpPr>
          <p:nvPr/>
        </p:nvGrpSpPr>
        <p:grpSpPr bwMode="auto">
          <a:xfrm>
            <a:off x="1865313" y="4038600"/>
            <a:ext cx="5819775" cy="2101850"/>
            <a:chOff x="1175" y="2544"/>
            <a:chExt cx="3666" cy="1324"/>
          </a:xfrm>
        </p:grpSpPr>
        <p:sp>
          <p:nvSpPr>
            <p:cNvPr id="44053" name="Rectangle 7"/>
            <p:cNvSpPr>
              <a:spLocks noChangeArrowheads="1"/>
            </p:cNvSpPr>
            <p:nvPr/>
          </p:nvSpPr>
          <p:spPr bwMode="auto">
            <a:xfrm>
              <a:off x="1175" y="2544"/>
              <a:ext cx="3666" cy="1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defTabSz="1133475"/>
              <a:r>
                <a:rPr kumimoji="1" lang="en-US" altLang="zh-CN" sz="4400" b="1">
                  <a:solidFill>
                    <a:srgbClr val="FF0000"/>
                  </a:solidFill>
                  <a:latin typeface="Times New Roman" pitchFamily="18" charset="0"/>
                </a:rPr>
                <a:t>000</a:t>
              </a:r>
              <a:r>
                <a:rPr kumimoji="1" lang="en-US" altLang="zh-CN" sz="4400">
                  <a:latin typeface="Times New Roman" pitchFamily="18" charset="0"/>
                </a:rPr>
                <a:t>1 </a:t>
              </a:r>
              <a:r>
                <a:rPr kumimoji="1" lang="en-US" altLang="zh-CN" sz="4400" u="sng">
                  <a:latin typeface="Times New Roman" pitchFamily="18" charset="0"/>
                </a:rPr>
                <a:t>1011</a:t>
              </a:r>
              <a:r>
                <a:rPr kumimoji="1" lang="en-US" altLang="zh-CN" sz="4400">
                  <a:latin typeface="Times New Roman" pitchFamily="18" charset="0"/>
                </a:rPr>
                <a:t> </a:t>
              </a:r>
              <a:r>
                <a:rPr kumimoji="1" lang="en-US" altLang="zh-CN" sz="4400" u="sng">
                  <a:latin typeface="Times New Roman" pitchFamily="18" charset="0"/>
                </a:rPr>
                <a:t>0111</a:t>
              </a:r>
              <a:r>
                <a:rPr kumimoji="1" lang="en-US" altLang="zh-CN" sz="4400">
                  <a:latin typeface="Times New Roman" pitchFamily="18" charset="0"/>
                </a:rPr>
                <a:t>.</a:t>
              </a:r>
              <a:r>
                <a:rPr kumimoji="1" lang="en-US" altLang="zh-CN" sz="4400" u="sng">
                  <a:latin typeface="Times New Roman" pitchFamily="18" charset="0"/>
                </a:rPr>
                <a:t>010</a:t>
              </a:r>
              <a:r>
                <a:rPr kumimoji="1" lang="en-US" altLang="zh-CN" sz="4400" b="1">
                  <a:solidFill>
                    <a:srgbClr val="FF0000"/>
                  </a:solidFill>
                  <a:latin typeface="Times New Roman" pitchFamily="18" charset="0"/>
                </a:rPr>
                <a:t>0</a:t>
              </a: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1	    B	    7    .   4 )</a:t>
              </a:r>
              <a:r>
                <a:rPr kumimoji="1" lang="en-US" altLang="zh-CN" sz="4400" baseline="-25000">
                  <a:latin typeface="Times New Roman" pitchFamily="18" charset="0"/>
                </a:rPr>
                <a:t>16</a:t>
              </a:r>
              <a:endParaRPr kumimoji="1" lang="en-US" altLang="zh-CN" sz="2400" baseline="-25000">
                <a:latin typeface="Times New Roman" pitchFamily="18" charset="0"/>
              </a:endParaRPr>
            </a:p>
          </p:txBody>
        </p:sp>
        <p:sp>
          <p:nvSpPr>
            <p:cNvPr id="44054" name="AutoShape 9"/>
            <p:cNvSpPr>
              <a:spLocks noChangeArrowheads="1"/>
            </p:cNvSpPr>
            <p:nvPr/>
          </p:nvSpPr>
          <p:spPr bwMode="auto">
            <a:xfrm>
              <a:off x="3937"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5" name="AutoShape 10"/>
            <p:cNvSpPr>
              <a:spLocks noChangeArrowheads="1"/>
            </p:cNvSpPr>
            <p:nvPr/>
          </p:nvSpPr>
          <p:spPr bwMode="auto">
            <a:xfrm>
              <a:off x="3073"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6" name="AutoShape 11"/>
            <p:cNvSpPr>
              <a:spLocks noChangeArrowheads="1"/>
            </p:cNvSpPr>
            <p:nvPr/>
          </p:nvSpPr>
          <p:spPr bwMode="auto">
            <a:xfrm>
              <a:off x="2305"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7" name="AutoShape 12"/>
            <p:cNvSpPr>
              <a:spLocks noChangeArrowheads="1"/>
            </p:cNvSpPr>
            <p:nvPr/>
          </p:nvSpPr>
          <p:spPr bwMode="auto">
            <a:xfrm>
              <a:off x="1489"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44040" name="Rectangle 13"/>
          <p:cNvSpPr>
            <a:spLocks noChangeArrowheads="1"/>
          </p:cNvSpPr>
          <p:nvPr/>
        </p:nvSpPr>
        <p:spPr bwMode="auto">
          <a:xfrm>
            <a:off x="0" y="914400"/>
            <a:ext cx="1905000" cy="641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3600" b="1" i="1">
                <a:solidFill>
                  <a:srgbClr val="FF0066"/>
                </a:solidFill>
                <a:latin typeface="Times New Roman" pitchFamily="18" charset="0"/>
                <a:ea typeface="隶书" pitchFamily="49" charset="-122"/>
              </a:rPr>
              <a:t>示例：</a:t>
            </a:r>
            <a:endParaRPr kumimoji="1" lang="zh-CN" altLang="en-US" sz="2400" b="1" i="1">
              <a:latin typeface="Times New Roman" pitchFamily="18" charset="0"/>
              <a:ea typeface="隶书" pitchFamily="49" charset="-122"/>
            </a:endParaRPr>
          </a:p>
        </p:txBody>
      </p:sp>
      <p:grpSp>
        <p:nvGrpSpPr>
          <p:cNvPr id="562198" name="Group 22"/>
          <p:cNvGrpSpPr>
            <a:grpSpLocks/>
          </p:cNvGrpSpPr>
          <p:nvPr/>
        </p:nvGrpSpPr>
        <p:grpSpPr bwMode="auto">
          <a:xfrm>
            <a:off x="2209800" y="2590800"/>
            <a:ext cx="5867400" cy="609600"/>
            <a:chOff x="1440" y="1440"/>
            <a:chExt cx="3696" cy="384"/>
          </a:xfrm>
        </p:grpSpPr>
        <p:sp>
          <p:nvSpPr>
            <p:cNvPr id="44047" name="AutoShape 15"/>
            <p:cNvSpPr>
              <a:spLocks noChangeArrowheads="1"/>
            </p:cNvSpPr>
            <p:nvPr/>
          </p:nvSpPr>
          <p:spPr bwMode="auto">
            <a:xfrm>
              <a:off x="144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8" name="AutoShape 16"/>
            <p:cNvSpPr>
              <a:spLocks noChangeArrowheads="1"/>
            </p:cNvSpPr>
            <p:nvPr/>
          </p:nvSpPr>
          <p:spPr bwMode="auto">
            <a:xfrm>
              <a:off x="355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9" name="AutoShape 17"/>
            <p:cNvSpPr>
              <a:spLocks noChangeArrowheads="1"/>
            </p:cNvSpPr>
            <p:nvPr/>
          </p:nvSpPr>
          <p:spPr bwMode="auto">
            <a:xfrm>
              <a:off x="216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0" name="AutoShape 18"/>
            <p:cNvSpPr>
              <a:spLocks noChangeArrowheads="1"/>
            </p:cNvSpPr>
            <p:nvPr/>
          </p:nvSpPr>
          <p:spPr bwMode="auto">
            <a:xfrm>
              <a:off x="288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1" name="AutoShape 19"/>
            <p:cNvSpPr>
              <a:spLocks noChangeArrowheads="1"/>
            </p:cNvSpPr>
            <p:nvPr/>
          </p:nvSpPr>
          <p:spPr bwMode="auto">
            <a:xfrm>
              <a:off x="427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2" name="AutoShape 20"/>
            <p:cNvSpPr>
              <a:spLocks noChangeArrowheads="1"/>
            </p:cNvSpPr>
            <p:nvPr/>
          </p:nvSpPr>
          <p:spPr bwMode="auto">
            <a:xfrm>
              <a:off x="4944"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2197" name="Rectangle 21"/>
          <p:cNvSpPr>
            <a:spLocks noChangeArrowheads="1"/>
          </p:cNvSpPr>
          <p:nvPr/>
        </p:nvSpPr>
        <p:spPr bwMode="auto">
          <a:xfrm>
            <a:off x="1676400" y="3276600"/>
            <a:ext cx="7010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dirty="0" smtClean="0">
                <a:latin typeface="Times New Roman" pitchFamily="18" charset="0"/>
              </a:rPr>
              <a:t> ( 4</a:t>
            </a:r>
            <a:r>
              <a:rPr kumimoji="1" lang="en-US" altLang="zh-CN" sz="4400" b="1" dirty="0">
                <a:latin typeface="Times New Roman" pitchFamily="18" charset="0"/>
              </a:rPr>
              <a:t>	   </a:t>
            </a:r>
            <a:r>
              <a:rPr kumimoji="1" lang="en-US" altLang="zh-CN" sz="4400" b="1" dirty="0" smtClean="0">
                <a:latin typeface="Times New Roman" pitchFamily="18" charset="0"/>
              </a:rPr>
              <a:t> 6</a:t>
            </a:r>
            <a:r>
              <a:rPr kumimoji="1" lang="en-US" altLang="zh-CN" sz="4400" b="1" dirty="0">
                <a:latin typeface="Times New Roman" pitchFamily="18" charset="0"/>
              </a:rPr>
              <a:t>	    </a:t>
            </a:r>
            <a:r>
              <a:rPr kumimoji="1" lang="en-US" altLang="zh-CN" sz="4400" b="1" dirty="0" smtClean="0">
                <a:latin typeface="Times New Roman" pitchFamily="18" charset="0"/>
              </a:rPr>
              <a:t> 6</a:t>
            </a:r>
            <a:r>
              <a:rPr kumimoji="1" lang="en-US" altLang="zh-CN" sz="4400" b="1" dirty="0">
                <a:latin typeface="Times New Roman" pitchFamily="18" charset="0"/>
              </a:rPr>
              <a:t>	 </a:t>
            </a:r>
            <a:r>
              <a:rPr kumimoji="1" lang="en-US" altLang="zh-CN" sz="4400" b="1" dirty="0" smtClean="0">
                <a:latin typeface="Times New Roman" pitchFamily="18" charset="0"/>
              </a:rPr>
              <a:t>7   .   </a:t>
            </a:r>
            <a:r>
              <a:rPr kumimoji="1" lang="en-US" altLang="zh-CN" sz="4400" b="1" dirty="0">
                <a:latin typeface="Times New Roman" pitchFamily="18" charset="0"/>
              </a:rPr>
              <a:t>2    4 )</a:t>
            </a:r>
            <a:r>
              <a:rPr kumimoji="1" lang="en-US" altLang="zh-CN" sz="4400" b="1" baseline="-25000" dirty="0">
                <a:latin typeface="Times New Roman" pitchFamily="18" charset="0"/>
              </a:rPr>
              <a:t>8</a:t>
            </a:r>
          </a:p>
        </p:txBody>
      </p:sp>
      <p:sp>
        <p:nvSpPr>
          <p:cNvPr id="44043" name="Rectangle 23"/>
          <p:cNvSpPr>
            <a:spLocks noChangeArrowheads="1"/>
          </p:cNvSpPr>
          <p:nvPr/>
        </p:nvSpPr>
        <p:spPr bwMode="auto">
          <a:xfrm>
            <a:off x="1828800" y="9906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sp>
        <p:nvSpPr>
          <p:cNvPr id="440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115339-7EB6-49BD-BAB1-689CB8E141FE}" type="slidenum">
              <a:rPr lang="en-US" altLang="zh-CN" smtClean="0"/>
              <a:pPr eaLnBrk="1" hangingPunct="1"/>
              <a:t>38</a:t>
            </a:fld>
            <a:endParaRPr lang="en-US" altLang="zh-CN" smtClean="0"/>
          </a:p>
        </p:txBody>
      </p:sp>
      <p:cxnSp>
        <p:nvCxnSpPr>
          <p:cNvPr id="3" name="直接箭头连接符 2"/>
          <p:cNvCxnSpPr>
            <a:cxnSpLocks noChangeShapeType="1"/>
          </p:cNvCxnSpPr>
          <p:nvPr/>
        </p:nvCxnSpPr>
        <p:spPr bwMode="auto">
          <a:xfrm flipH="1">
            <a:off x="1979613" y="17526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a:cxnSpLocks noChangeShapeType="1"/>
          </p:cNvCxnSpPr>
          <p:nvPr/>
        </p:nvCxnSpPr>
        <p:spPr bwMode="auto">
          <a:xfrm>
            <a:off x="5410200" y="17526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8"/>
                                        </p:tgtEl>
                                        <p:attrNameLst>
                                          <p:attrName>style.visibility</p:attrName>
                                        </p:attrNameLst>
                                      </p:cBhvr>
                                      <p:to>
                                        <p:strVal val="visible"/>
                                      </p:to>
                                    </p:set>
                                    <p:animEffect transition="in" filter="blinds(horizontal)">
                                      <p:cBhvr>
                                        <p:cTn id="15" dur="500"/>
                                        <p:tgtEl>
                                          <p:spTgt spid="5621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62198"/>
                                        </p:tgtEl>
                                        <p:attrNameLst>
                                          <p:attrName>style.visibility</p:attrName>
                                        </p:attrNameLst>
                                      </p:cBhvr>
                                      <p:to>
                                        <p:strVal val="visible"/>
                                      </p:to>
                                    </p:set>
                                    <p:animEffect transition="in" filter="blinds(horizontal)">
                                      <p:cBhvr>
                                        <p:cTn id="20" dur="500"/>
                                        <p:tgtEl>
                                          <p:spTgt spid="5621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21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62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p:bldP spid="5621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09600" y="914400"/>
            <a:ext cx="7924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把</a:t>
            </a:r>
            <a:r>
              <a:rPr kumimoji="1" lang="en-US" altLang="zh-CN" sz="2400" b="1">
                <a:latin typeface="宋体" pitchFamily="2" charset="-122"/>
              </a:rPr>
              <a:t>(345.23)</a:t>
            </a:r>
            <a:r>
              <a:rPr kumimoji="1" lang="en-US" altLang="zh-CN" sz="2400" b="1" baseline="-25000">
                <a:latin typeface="宋体" pitchFamily="2" charset="-122"/>
              </a:rPr>
              <a:t>8</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八进制数：</a:t>
            </a:r>
            <a:r>
              <a:rPr kumimoji="1" lang="zh-CN" altLang="en-US" sz="2400" b="1">
                <a:latin typeface="宋体" pitchFamily="2" charset="-122"/>
              </a:rPr>
              <a:t>  </a:t>
            </a:r>
            <a:r>
              <a:rPr kumimoji="1" lang="en-US" altLang="zh-CN" sz="2400" b="1">
                <a:latin typeface="宋体" pitchFamily="2" charset="-122"/>
              </a:rPr>
              <a:t>3    4    5  .  2    3</a:t>
            </a:r>
          </a:p>
        </p:txBody>
      </p:sp>
      <p:sp>
        <p:nvSpPr>
          <p:cNvPr id="45059"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八进制向二进制的转换</a:t>
            </a:r>
          </a:p>
        </p:txBody>
      </p:sp>
      <p:sp>
        <p:nvSpPr>
          <p:cNvPr id="4506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59066C-48AF-483B-8699-25B17740D51D}" type="slidenum">
              <a:rPr lang="en-US" altLang="zh-CN" smtClean="0"/>
              <a:pPr eaLnBrk="1" hangingPunct="1"/>
              <a:t>39</a:t>
            </a:fld>
            <a:endParaRPr lang="en-US" altLang="zh-CN" smtClean="0"/>
          </a:p>
        </p:txBody>
      </p:sp>
      <p:sp>
        <p:nvSpPr>
          <p:cNvPr id="5" name="Text Box 2"/>
          <p:cNvSpPr txBox="1">
            <a:spLocks noChangeArrowheads="1"/>
          </p:cNvSpPr>
          <p:nvPr/>
        </p:nvSpPr>
        <p:spPr bwMode="auto">
          <a:xfrm>
            <a:off x="609600" y="2362200"/>
            <a:ext cx="79248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en-US" altLang="zh-CN" sz="2400" b="1" dirty="0">
                <a:latin typeface="Times New Roman" pitchFamily="18" charset="0"/>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p>
          <a:p>
            <a:pPr eaLnBrk="1" hangingPunct="1">
              <a:lnSpc>
                <a:spcPct val="200000"/>
              </a:lnSpc>
            </a:pPr>
            <a:r>
              <a:rPr kumimoji="1" lang="en-US" altLang="zh-CN" sz="2400" b="1" dirty="0">
                <a:latin typeface="宋体" pitchFamily="2" charset="-122"/>
              </a:rPr>
              <a:t>      </a:t>
            </a:r>
            <a:r>
              <a:rPr kumimoji="1" lang="zh-CN" altLang="en-US" sz="2400" b="1" dirty="0">
                <a:solidFill>
                  <a:srgbClr val="080300"/>
                </a:solidFill>
                <a:latin typeface="Times New Roman" pitchFamily="18" charset="0"/>
              </a:rPr>
              <a:t>二进制数：</a:t>
            </a:r>
            <a:r>
              <a:rPr kumimoji="1" lang="zh-CN" altLang="en-US" sz="2400" b="1" dirty="0">
                <a:solidFill>
                  <a:srgbClr val="080300"/>
                </a:solidFill>
                <a:latin typeface="宋体" pitchFamily="2" charset="-122"/>
              </a:rPr>
              <a:t> </a:t>
            </a:r>
            <a:r>
              <a:rPr kumimoji="1" lang="en-US" altLang="zh-CN" sz="2400" b="1" dirty="0">
                <a:solidFill>
                  <a:srgbClr val="080300"/>
                </a:solidFill>
                <a:latin typeface="宋体" pitchFamily="2" charset="-122"/>
              </a:rPr>
              <a:t>011  100  101 . 010  011</a:t>
            </a:r>
          </a:p>
          <a:p>
            <a:pPr eaLnBrk="1" hangingPunct="1">
              <a:lnSpc>
                <a:spcPct val="200000"/>
              </a:lnSpc>
            </a:pPr>
            <a:r>
              <a:rPr kumimoji="1" lang="en-US" altLang="zh-CN" sz="2400" b="1" dirty="0">
                <a:latin typeface="Times New Roman" pitchFamily="18" charset="0"/>
              </a:rPr>
              <a:t>                     (345.23)</a:t>
            </a:r>
            <a:r>
              <a:rPr kumimoji="1" lang="en-US" altLang="zh-CN" sz="2400" b="1" baseline="-30000" dirty="0">
                <a:latin typeface="Times New Roman" pitchFamily="18" charset="0"/>
              </a:rPr>
              <a:t>8</a:t>
            </a:r>
            <a:r>
              <a:rPr kumimoji="1" lang="en-US" altLang="zh-CN" sz="2400" b="1" dirty="0">
                <a:latin typeface="Times New Roman" pitchFamily="18" charset="0"/>
              </a:rPr>
              <a:t>=(11100101.010011)</a:t>
            </a:r>
            <a:r>
              <a:rPr kumimoji="1" lang="en-US" altLang="zh-CN" sz="2400" b="1" baseline="-30000" dirty="0">
                <a:latin typeface="Times New Roman" pitchFamily="18" charset="0"/>
              </a:rPr>
              <a:t>2</a:t>
            </a:r>
            <a:r>
              <a:rPr kumimoji="1" lang="zh-CN" altLang="en-US" sz="2400" b="1" dirty="0">
                <a:latin typeface="宋体" pitchFamily="2" charset="-122"/>
              </a:rPr>
              <a:t>。</a:t>
            </a:r>
            <a:r>
              <a:rPr kumimoji="1" lang="zh-CN" altLang="en-US" sz="2400" b="1" dirty="0">
                <a:latin typeface="Times New Roman" pitchFamily="18"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81000" y="1524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第一台电子计算机（</a:t>
            </a:r>
            <a:r>
              <a:rPr lang="en-US" altLang="zh-CN" sz="4000" smtClean="0"/>
              <a:t>ENIAC</a:t>
            </a:r>
            <a:r>
              <a:rPr lang="zh-CN" altLang="en-US" sz="4000" smtClean="0"/>
              <a:t>） </a:t>
            </a:r>
            <a:r>
              <a:rPr lang="en-US" altLang="zh-CN" sz="3200" i="1" smtClean="0">
                <a:solidFill>
                  <a:schemeClr val="tx1"/>
                </a:solidFill>
              </a:rPr>
              <a:t>Electronic Numerical Integrator And Calculator</a:t>
            </a:r>
          </a:p>
        </p:txBody>
      </p:sp>
      <p:pic>
        <p:nvPicPr>
          <p:cNvPr id="7171" name="Picture 3" descr="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39846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Group 4"/>
          <p:cNvGrpSpPr>
            <a:grpSpLocks/>
          </p:cNvGrpSpPr>
          <p:nvPr/>
        </p:nvGrpSpPr>
        <p:grpSpPr bwMode="auto">
          <a:xfrm>
            <a:off x="4876800" y="2138363"/>
            <a:ext cx="4191000" cy="3195637"/>
            <a:chOff x="672" y="1635"/>
            <a:chExt cx="2592" cy="2013"/>
          </a:xfrm>
        </p:grpSpPr>
        <p:sp>
          <p:nvSpPr>
            <p:cNvPr id="7175" name="Text Box 5"/>
            <p:cNvSpPr txBox="1">
              <a:spLocks noChangeArrowheads="1"/>
            </p:cNvSpPr>
            <p:nvPr/>
          </p:nvSpPr>
          <p:spPr bwMode="auto">
            <a:xfrm>
              <a:off x="1008" y="1635"/>
              <a:ext cx="2256" cy="2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rgbClr val="5F5F5F"/>
                  </a:solidFill>
                  <a:ea typeface="幼圆" pitchFamily="49" charset="-122"/>
                </a:rPr>
                <a:t>5000</a:t>
              </a:r>
              <a:r>
                <a:rPr lang="zh-CN" altLang="en-US" sz="2400" b="1">
                  <a:solidFill>
                    <a:srgbClr val="5F5F5F"/>
                  </a:solidFill>
                  <a:ea typeface="幼圆" pitchFamily="49" charset="-122"/>
                </a:rPr>
                <a:t>次加法</a:t>
              </a:r>
              <a:r>
                <a:rPr lang="en-US" altLang="zh-CN" sz="2400" b="1">
                  <a:solidFill>
                    <a:srgbClr val="5F5F5F"/>
                  </a:solidFill>
                  <a:ea typeface="幼圆" pitchFamily="49" charset="-122"/>
                </a:rPr>
                <a:t>/</a:t>
              </a:r>
              <a:r>
                <a:rPr lang="zh-CN" altLang="en-US" sz="2400" b="1">
                  <a:solidFill>
                    <a:srgbClr val="5F5F5F"/>
                  </a:solidFill>
                  <a:ea typeface="幼圆" pitchFamily="49" charset="-122"/>
                </a:rPr>
                <a:t>秒</a:t>
              </a:r>
            </a:p>
            <a:p>
              <a:pPr eaLnBrk="1" hangingPunct="1">
                <a:spcBef>
                  <a:spcPct val="50000"/>
                </a:spcBef>
              </a:pPr>
              <a:r>
                <a:rPr lang="zh-CN" altLang="en-US" sz="2400" b="1">
                  <a:solidFill>
                    <a:srgbClr val="5F5F5F"/>
                  </a:solidFill>
                  <a:ea typeface="幼圆" pitchFamily="49" charset="-122"/>
                </a:rPr>
                <a:t>体重</a:t>
              </a:r>
              <a:r>
                <a:rPr lang="en-US" altLang="zh-CN" sz="2400" b="1">
                  <a:solidFill>
                    <a:srgbClr val="5F5F5F"/>
                  </a:solidFill>
                  <a:ea typeface="幼圆" pitchFamily="49" charset="-122"/>
                </a:rPr>
                <a:t>30</a:t>
              </a:r>
              <a:r>
                <a:rPr lang="zh-CN" altLang="en-US" sz="2400" b="1">
                  <a:solidFill>
                    <a:srgbClr val="5F5F5F"/>
                  </a:solidFill>
                  <a:ea typeface="幼圆" pitchFamily="49" charset="-122"/>
                </a:rPr>
                <a:t>吨</a:t>
              </a:r>
            </a:p>
            <a:p>
              <a:pPr eaLnBrk="1" hangingPunct="1">
                <a:spcBef>
                  <a:spcPct val="50000"/>
                </a:spcBef>
              </a:pPr>
              <a:r>
                <a:rPr lang="zh-CN" altLang="en-US" sz="2400" b="1">
                  <a:solidFill>
                    <a:srgbClr val="5F5F5F"/>
                  </a:solidFill>
                  <a:ea typeface="幼圆" pitchFamily="49" charset="-122"/>
                </a:rPr>
                <a:t>占地</a:t>
              </a:r>
              <a:r>
                <a:rPr lang="en-US" altLang="zh-CN" sz="2400" b="1">
                  <a:solidFill>
                    <a:srgbClr val="5F5F5F"/>
                  </a:solidFill>
                  <a:ea typeface="幼圆" pitchFamily="49" charset="-122"/>
                </a:rPr>
                <a:t>170m</a:t>
              </a:r>
              <a:r>
                <a:rPr lang="en-US" altLang="zh-CN" sz="2400" b="1" baseline="30000">
                  <a:solidFill>
                    <a:srgbClr val="5F5F5F"/>
                  </a:solidFill>
                  <a:ea typeface="幼圆" pitchFamily="49" charset="-122"/>
                </a:rPr>
                <a:t>2</a:t>
              </a:r>
            </a:p>
            <a:p>
              <a:pPr eaLnBrk="1" hangingPunct="1">
                <a:spcBef>
                  <a:spcPct val="50000"/>
                </a:spcBef>
              </a:pPr>
              <a:r>
                <a:rPr lang="en-US" altLang="zh-CN" sz="2400" b="1">
                  <a:solidFill>
                    <a:srgbClr val="5F5F5F"/>
                  </a:solidFill>
                  <a:ea typeface="幼圆" pitchFamily="49" charset="-122"/>
                </a:rPr>
                <a:t>18800</a:t>
              </a:r>
              <a:r>
                <a:rPr lang="zh-CN" altLang="en-US" sz="2400" b="1">
                  <a:solidFill>
                    <a:srgbClr val="5F5F5F"/>
                  </a:solidFill>
                  <a:ea typeface="幼圆" pitchFamily="49" charset="-122"/>
                </a:rPr>
                <a:t>只电子管</a:t>
              </a:r>
            </a:p>
            <a:p>
              <a:pPr eaLnBrk="1" hangingPunct="1">
                <a:spcBef>
                  <a:spcPct val="50000"/>
                </a:spcBef>
              </a:pPr>
              <a:r>
                <a:rPr lang="en-US" altLang="zh-CN" sz="2400" b="1">
                  <a:solidFill>
                    <a:srgbClr val="5F5F5F"/>
                  </a:solidFill>
                  <a:ea typeface="幼圆" pitchFamily="49" charset="-122"/>
                </a:rPr>
                <a:t>1500</a:t>
              </a:r>
              <a:r>
                <a:rPr lang="zh-CN" altLang="en-US" sz="2400" b="1">
                  <a:solidFill>
                    <a:srgbClr val="5F5F5F"/>
                  </a:solidFill>
                  <a:ea typeface="幼圆" pitchFamily="49" charset="-122"/>
                </a:rPr>
                <a:t>个继电器</a:t>
              </a:r>
            </a:p>
            <a:p>
              <a:pPr eaLnBrk="1" hangingPunct="1">
                <a:spcBef>
                  <a:spcPct val="50000"/>
                </a:spcBef>
              </a:pPr>
              <a:r>
                <a:rPr lang="zh-CN" altLang="en-US" sz="2400" b="1">
                  <a:solidFill>
                    <a:srgbClr val="5F5F5F"/>
                  </a:solidFill>
                  <a:ea typeface="幼圆" pitchFamily="49" charset="-122"/>
                </a:rPr>
                <a:t>功率</a:t>
              </a:r>
              <a:r>
                <a:rPr lang="en-US" altLang="zh-CN" sz="2400" b="1">
                  <a:solidFill>
                    <a:srgbClr val="5F5F5F"/>
                  </a:solidFill>
                  <a:ea typeface="幼圆" pitchFamily="49" charset="-122"/>
                </a:rPr>
                <a:t>150KW</a:t>
              </a:r>
            </a:p>
          </p:txBody>
        </p:sp>
        <p:graphicFrame>
          <p:nvGraphicFramePr>
            <p:cNvPr id="7176" name="Object 6"/>
            <p:cNvGraphicFramePr>
              <a:graphicFrameLocks noChangeAspect="1"/>
            </p:cNvGraphicFramePr>
            <p:nvPr/>
          </p:nvGraphicFramePr>
          <p:xfrm>
            <a:off x="672" y="1680"/>
            <a:ext cx="218" cy="215"/>
          </p:xfrm>
          <a:graphic>
            <a:graphicData uri="http://schemas.openxmlformats.org/presentationml/2006/ole">
              <mc:AlternateContent xmlns:mc="http://schemas.openxmlformats.org/markup-compatibility/2006">
                <mc:Choice xmlns:v="urn:schemas-microsoft-com:vml" Requires="v">
                  <p:oleObj spid="_x0000_s7662"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7"/>
            <p:cNvGraphicFramePr>
              <a:graphicFrameLocks noChangeAspect="1"/>
            </p:cNvGraphicFramePr>
            <p:nvPr/>
          </p:nvGraphicFramePr>
          <p:xfrm>
            <a:off x="672" y="2020"/>
            <a:ext cx="218" cy="215"/>
          </p:xfrm>
          <a:graphic>
            <a:graphicData uri="http://schemas.openxmlformats.org/presentationml/2006/ole">
              <mc:AlternateContent xmlns:mc="http://schemas.openxmlformats.org/markup-compatibility/2006">
                <mc:Choice xmlns:v="urn:schemas-microsoft-com:vml" Requires="v">
                  <p:oleObj spid="_x0000_s7663" name="BMP 图象" r:id="rId7" imgW="685714" imgH="676369" progId="Paint.Picture">
                    <p:embed/>
                  </p:oleObj>
                </mc:Choice>
                <mc:Fallback>
                  <p:oleObj name="BMP 图象" r:id="rId7" imgW="685714" imgH="676369" progId="Paint.Picture">
                    <p:embed/>
                    <p:pic>
                      <p:nvPicPr>
                        <p:cNvPr id="0" name="Object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02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 name="Object 8"/>
            <p:cNvGraphicFramePr>
              <a:graphicFrameLocks noChangeAspect="1"/>
            </p:cNvGraphicFramePr>
            <p:nvPr/>
          </p:nvGraphicFramePr>
          <p:xfrm>
            <a:off x="672" y="2361"/>
            <a:ext cx="218" cy="215"/>
          </p:xfrm>
          <a:graphic>
            <a:graphicData uri="http://schemas.openxmlformats.org/presentationml/2006/ole">
              <mc:AlternateContent xmlns:mc="http://schemas.openxmlformats.org/markup-compatibility/2006">
                <mc:Choice xmlns:v="urn:schemas-microsoft-com:vml" Requires="v">
                  <p:oleObj spid="_x0000_s7664"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36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9" name="Object 9"/>
            <p:cNvGraphicFramePr>
              <a:graphicFrameLocks noChangeAspect="1"/>
            </p:cNvGraphicFramePr>
            <p:nvPr/>
          </p:nvGraphicFramePr>
          <p:xfrm>
            <a:off x="672" y="2701"/>
            <a:ext cx="218" cy="215"/>
          </p:xfrm>
          <a:graphic>
            <a:graphicData uri="http://schemas.openxmlformats.org/presentationml/2006/ole">
              <mc:AlternateContent xmlns:mc="http://schemas.openxmlformats.org/markup-compatibility/2006">
                <mc:Choice xmlns:v="urn:schemas-microsoft-com:vml" Requires="v">
                  <p:oleObj spid="_x0000_s7665"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70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0" name="Object 10"/>
            <p:cNvGraphicFramePr>
              <a:graphicFrameLocks noChangeAspect="1"/>
            </p:cNvGraphicFramePr>
            <p:nvPr/>
          </p:nvGraphicFramePr>
          <p:xfrm>
            <a:off x="672" y="3042"/>
            <a:ext cx="218" cy="215"/>
          </p:xfrm>
          <a:graphic>
            <a:graphicData uri="http://schemas.openxmlformats.org/presentationml/2006/ole">
              <mc:AlternateContent xmlns:mc="http://schemas.openxmlformats.org/markup-compatibility/2006">
                <mc:Choice xmlns:v="urn:schemas-microsoft-com:vml" Requires="v">
                  <p:oleObj spid="_x0000_s7666"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04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1" name="Object 11"/>
            <p:cNvGraphicFramePr>
              <a:graphicFrameLocks noChangeAspect="1"/>
            </p:cNvGraphicFramePr>
            <p:nvPr/>
          </p:nvGraphicFramePr>
          <p:xfrm>
            <a:off x="672" y="3383"/>
            <a:ext cx="218" cy="215"/>
          </p:xfrm>
          <a:graphic>
            <a:graphicData uri="http://schemas.openxmlformats.org/presentationml/2006/ole">
              <mc:AlternateContent xmlns:mc="http://schemas.openxmlformats.org/markup-compatibility/2006">
                <mc:Choice xmlns:v="urn:schemas-microsoft-com:vml" Requires="v">
                  <p:oleObj spid="_x0000_s7667"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8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3" name="Text Box 1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71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1EE16E-B0BF-4731-BB63-45B9B1BB4D75}" type="slidenum">
              <a:rPr lang="en-US" altLang="zh-CN" smtClean="0"/>
              <a:pPr eaLnBrk="1" hangingPunct="1"/>
              <a:t>4</a:t>
            </a:fld>
            <a:endParaRPr lang="en-US" altLang="zh-CN" smtClean="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1066800"/>
            <a:ext cx="8915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将</a:t>
            </a:r>
            <a:r>
              <a:rPr kumimoji="1" lang="en-US" altLang="zh-CN" sz="2400" b="1">
                <a:latin typeface="宋体" pitchFamily="2" charset="-122"/>
              </a:rPr>
              <a:t>(3</a:t>
            </a:r>
            <a:r>
              <a:rPr kumimoji="1" lang="en-US" altLang="zh-CN" sz="2400" b="1" i="1">
                <a:latin typeface="宋体" pitchFamily="2" charset="-122"/>
              </a:rPr>
              <a:t>A</a:t>
            </a:r>
            <a:r>
              <a:rPr kumimoji="1" lang="en-US" altLang="zh-CN" sz="2400" b="1">
                <a:latin typeface="宋体" pitchFamily="2" charset="-122"/>
              </a:rPr>
              <a:t>8</a:t>
            </a:r>
            <a:r>
              <a:rPr kumimoji="1" lang="en-US" altLang="zh-CN" sz="2400" b="1" i="1">
                <a:latin typeface="宋体" pitchFamily="2" charset="-122"/>
              </a:rPr>
              <a:t>C</a:t>
            </a:r>
            <a:r>
              <a:rPr kumimoji="1" lang="en-US" altLang="zh-CN" sz="2400" b="1">
                <a:latin typeface="宋体" pitchFamily="2" charset="-122"/>
              </a:rPr>
              <a:t>.9</a:t>
            </a:r>
            <a:r>
              <a:rPr kumimoji="1" lang="en-US" altLang="zh-CN" sz="2400" b="1" i="1">
                <a:latin typeface="宋体" pitchFamily="2" charset="-122"/>
              </a:rPr>
              <a:t>D</a:t>
            </a:r>
            <a:r>
              <a:rPr kumimoji="1" lang="en-US" altLang="zh-CN" sz="2400" b="1">
                <a:latin typeface="宋体" pitchFamily="2" charset="-122"/>
              </a:rPr>
              <a:t>)</a:t>
            </a:r>
            <a:r>
              <a:rPr kumimoji="1" lang="en-US" altLang="zh-CN" sz="2400" b="1" baseline="-30000">
                <a:latin typeface="宋体" pitchFamily="2" charset="-122"/>
              </a:rPr>
              <a:t>16</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十六进制数：</a:t>
            </a:r>
            <a:r>
              <a:rPr kumimoji="1" lang="zh-CN" altLang="en-US" sz="2400" b="1">
                <a:latin typeface="宋体" pitchFamily="2" charset="-122"/>
              </a:rPr>
              <a:t>    </a:t>
            </a:r>
            <a:r>
              <a:rPr kumimoji="1" lang="en-US" altLang="zh-CN" sz="2400" b="1">
                <a:latin typeface="宋体" pitchFamily="2" charset="-122"/>
              </a:rPr>
              <a:t>3     </a:t>
            </a:r>
            <a:r>
              <a:rPr kumimoji="1" lang="en-US" altLang="zh-CN" sz="2400" b="1" i="1">
                <a:latin typeface="宋体" pitchFamily="2" charset="-122"/>
              </a:rPr>
              <a:t>A</a:t>
            </a:r>
            <a:r>
              <a:rPr kumimoji="1" lang="en-US" altLang="zh-CN" sz="2400" b="1">
                <a:latin typeface="宋体" pitchFamily="2" charset="-122"/>
              </a:rPr>
              <a:t>     8     </a:t>
            </a:r>
            <a:r>
              <a:rPr kumimoji="1" lang="en-US" altLang="zh-CN" sz="2400" b="1" i="1">
                <a:latin typeface="宋体" pitchFamily="2" charset="-122"/>
              </a:rPr>
              <a:t>C</a:t>
            </a:r>
            <a:r>
              <a:rPr kumimoji="1" lang="en-US" altLang="zh-CN" sz="2400" b="1">
                <a:latin typeface="宋体" pitchFamily="2" charset="-122"/>
              </a:rPr>
              <a:t>  .   9     </a:t>
            </a:r>
            <a:r>
              <a:rPr kumimoji="1" lang="en-US" altLang="zh-CN" sz="2400" b="1" i="1">
                <a:latin typeface="宋体" pitchFamily="2" charset="-122"/>
              </a:rPr>
              <a:t>D</a:t>
            </a:r>
            <a:endParaRPr kumimoji="1" lang="en-US" altLang="zh-CN" sz="2400" b="1">
              <a:latin typeface="宋体" pitchFamily="2" charset="-122"/>
            </a:endParaRPr>
          </a:p>
          <a:p>
            <a:pPr eaLnBrk="1" hangingPunct="1">
              <a:lnSpc>
                <a:spcPct val="200000"/>
              </a:lnSpc>
            </a:pP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p>
          <a:p>
            <a:pPr eaLnBrk="1" hangingPunct="1">
              <a:lnSpc>
                <a:spcPct val="200000"/>
              </a:lnSpc>
            </a:pPr>
            <a:r>
              <a:rPr kumimoji="1" lang="en-US" altLang="zh-CN" sz="2400" b="1">
                <a:latin typeface="宋体" pitchFamily="2" charset="-122"/>
              </a:rPr>
              <a:t>     </a:t>
            </a:r>
            <a:r>
              <a:rPr kumimoji="1" lang="zh-CN" altLang="en-US" sz="2400" b="1">
                <a:solidFill>
                  <a:srgbClr val="080300"/>
                </a:solidFill>
                <a:latin typeface="Times New Roman" pitchFamily="18" charset="0"/>
              </a:rPr>
              <a:t>二进制数：</a:t>
            </a:r>
            <a:r>
              <a:rPr kumimoji="1" lang="zh-CN" altLang="en-US" sz="2400" b="1">
                <a:solidFill>
                  <a:srgbClr val="080300"/>
                </a:solidFill>
                <a:latin typeface="宋体" pitchFamily="2" charset="-122"/>
              </a:rPr>
              <a:t>     </a:t>
            </a:r>
            <a:r>
              <a:rPr kumimoji="1" lang="en-US" altLang="zh-CN" sz="2400" b="1">
                <a:solidFill>
                  <a:srgbClr val="080300"/>
                </a:solidFill>
                <a:latin typeface="宋体" pitchFamily="2" charset="-122"/>
              </a:rPr>
              <a:t>0011  1010  1000  1100 . 1001   1101</a:t>
            </a:r>
          </a:p>
          <a:p>
            <a:pPr eaLnBrk="1" hangingPunct="1">
              <a:lnSpc>
                <a:spcPct val="200000"/>
              </a:lnSpc>
            </a:pPr>
            <a:r>
              <a:rPr kumimoji="1" lang="en-US" altLang="zh-CN" sz="2400" b="1">
                <a:latin typeface="Times New Roman" pitchFamily="18" charset="0"/>
              </a:rPr>
              <a:t>         </a:t>
            </a:r>
            <a:r>
              <a:rPr kumimoji="1" lang="en-US" altLang="zh-CN" sz="2400" b="1">
                <a:solidFill>
                  <a:srgbClr val="080300"/>
                </a:solidFill>
                <a:latin typeface="Times New Roman" pitchFamily="18" charset="0"/>
              </a:rPr>
              <a:t>(3</a:t>
            </a:r>
            <a:r>
              <a:rPr kumimoji="1" lang="en-US" altLang="zh-CN" sz="2400" b="1" i="1">
                <a:solidFill>
                  <a:srgbClr val="080300"/>
                </a:solidFill>
                <a:latin typeface="Times New Roman" pitchFamily="18" charset="0"/>
              </a:rPr>
              <a:t>A</a:t>
            </a:r>
            <a:r>
              <a:rPr kumimoji="1" lang="en-US" altLang="zh-CN" sz="2400" b="1">
                <a:solidFill>
                  <a:srgbClr val="080300"/>
                </a:solidFill>
                <a:latin typeface="Times New Roman" pitchFamily="18" charset="0"/>
              </a:rPr>
              <a:t>8</a:t>
            </a:r>
            <a:r>
              <a:rPr kumimoji="1" lang="en-US" altLang="zh-CN" sz="2400" b="1" i="1">
                <a:solidFill>
                  <a:srgbClr val="080300"/>
                </a:solidFill>
                <a:latin typeface="Times New Roman" pitchFamily="18" charset="0"/>
              </a:rPr>
              <a:t>C</a:t>
            </a:r>
            <a:r>
              <a:rPr kumimoji="1" lang="en-US" altLang="zh-CN" sz="2400" b="1">
                <a:solidFill>
                  <a:srgbClr val="080300"/>
                </a:solidFill>
                <a:latin typeface="Times New Roman" pitchFamily="18" charset="0"/>
              </a:rPr>
              <a:t>.9</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=(11101010001100.10011101)</a:t>
            </a:r>
            <a:r>
              <a:rPr kumimoji="1" lang="en-US" altLang="zh-CN" sz="2400" b="1" baseline="-30000">
                <a:solidFill>
                  <a:srgbClr val="080300"/>
                </a:solidFill>
                <a:latin typeface="Times New Roman" pitchFamily="18" charset="0"/>
              </a:rPr>
              <a:t>2</a:t>
            </a:r>
            <a:endParaRPr kumimoji="1" lang="en-US" altLang="zh-CN" sz="2400" b="1">
              <a:latin typeface="Times New Roman" pitchFamily="18" charset="0"/>
            </a:endParaRPr>
          </a:p>
        </p:txBody>
      </p:sp>
      <p:sp>
        <p:nvSpPr>
          <p:cNvPr id="46083"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十六进制向二进制的转换</a:t>
            </a:r>
          </a:p>
        </p:txBody>
      </p:sp>
      <p:sp>
        <p:nvSpPr>
          <p:cNvPr id="4608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C323F2-EAC4-4BE1-B853-3477978125A3}" type="slidenum">
              <a:rPr lang="en-US" altLang="zh-CN" smtClean="0"/>
              <a:pPr eaLnBrk="1" hangingPunct="1"/>
              <a:t>40</a:t>
            </a:fld>
            <a:endParaRPr lang="en-US" altLang="zh-CN"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4"/>
          <p:cNvSpPr>
            <a:spLocks noChangeArrowheads="1"/>
          </p:cNvSpPr>
          <p:nvPr/>
        </p:nvSpPr>
        <p:spPr bwMode="auto">
          <a:xfrm>
            <a:off x="762000" y="2514600"/>
            <a:ext cx="7543800" cy="2057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十六进制与八进制的相互转换？</a:t>
            </a:r>
          </a:p>
        </p:txBody>
      </p:sp>
      <p:sp>
        <p:nvSpPr>
          <p:cNvPr id="471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62608B-256B-4E62-AA39-2A0AD5A230E3}" type="slidenum">
              <a:rPr lang="en-US" altLang="zh-CN" smtClean="0"/>
              <a:pPr eaLnBrk="1" hangingPunct="1"/>
              <a:t>41</a:t>
            </a:fld>
            <a:endParaRPr lang="en-US" altLang="zh-CN" smtClean="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813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3" name="Rectangle 5"/>
          <p:cNvSpPr>
            <a:spLocks noChangeArrowheads="1"/>
          </p:cNvSpPr>
          <p:nvPr/>
        </p:nvSpPr>
        <p:spPr bwMode="auto">
          <a:xfrm>
            <a:off x="2819400" y="228600"/>
            <a:ext cx="29718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计算机编码</a:t>
            </a:r>
          </a:p>
        </p:txBody>
      </p:sp>
      <p:sp>
        <p:nvSpPr>
          <p:cNvPr id="54278" name="AutoShape 6"/>
          <p:cNvSpPr>
            <a:spLocks noChangeArrowheads="1"/>
          </p:cNvSpPr>
          <p:nvPr/>
        </p:nvSpPr>
        <p:spPr bwMode="auto">
          <a:xfrm>
            <a:off x="6096000" y="4114800"/>
            <a:ext cx="2209800" cy="1219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BCD</a:t>
            </a:r>
            <a:r>
              <a:rPr kumimoji="1" lang="zh-CN" altLang="en-US" sz="4000" b="1">
                <a:solidFill>
                  <a:srgbClr val="FF0000"/>
                </a:solidFill>
                <a:latin typeface="Times New Roman" pitchFamily="18" charset="0"/>
              </a:rPr>
              <a:t>码</a:t>
            </a:r>
          </a:p>
          <a:p>
            <a:pPr algn="ctr"/>
            <a:r>
              <a:rPr kumimoji="1" lang="zh-CN" altLang="en-US" sz="2000" b="1">
                <a:solidFill>
                  <a:srgbClr val="FF0000"/>
                </a:solidFill>
                <a:latin typeface="Times New Roman" pitchFamily="18" charset="0"/>
              </a:rPr>
              <a:t>（余三码 </a:t>
            </a:r>
            <a:r>
              <a:rPr kumimoji="1" lang="en-US" altLang="zh-CN" sz="2000" b="1">
                <a:solidFill>
                  <a:srgbClr val="FF0000"/>
                </a:solidFill>
                <a:latin typeface="Times New Roman" pitchFamily="18" charset="0"/>
              </a:rPr>
              <a:t>/ 8421</a:t>
            </a:r>
            <a:r>
              <a:rPr kumimoji="1" lang="zh-CN" altLang="en-US" sz="2000" b="1">
                <a:solidFill>
                  <a:srgbClr val="FF0000"/>
                </a:solidFill>
                <a:latin typeface="Times New Roman" pitchFamily="18" charset="0"/>
              </a:rPr>
              <a:t>码）</a:t>
            </a:r>
            <a:endParaRPr kumimoji="1" lang="zh-CN" altLang="en-US" sz="2400" b="1">
              <a:solidFill>
                <a:srgbClr val="FF0000"/>
              </a:solidFill>
              <a:latin typeface="Times New Roman" pitchFamily="18" charset="0"/>
            </a:endParaRPr>
          </a:p>
        </p:txBody>
      </p:sp>
      <p:sp>
        <p:nvSpPr>
          <p:cNvPr id="54279" name="AutoShape 7"/>
          <p:cNvSpPr>
            <a:spLocks noChangeArrowheads="1"/>
          </p:cNvSpPr>
          <p:nvPr/>
        </p:nvSpPr>
        <p:spPr bwMode="auto">
          <a:xfrm>
            <a:off x="762000" y="3467100"/>
            <a:ext cx="1600200" cy="2514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3200" b="1">
                <a:solidFill>
                  <a:srgbClr val="FF0000"/>
                </a:solidFill>
                <a:latin typeface="Times New Roman" pitchFamily="18" charset="0"/>
              </a:rPr>
              <a:t>国</a:t>
            </a:r>
          </a:p>
          <a:p>
            <a:pPr algn="ctr"/>
            <a:r>
              <a:rPr kumimoji="1" lang="zh-CN" altLang="en-US" sz="3200" b="1">
                <a:solidFill>
                  <a:srgbClr val="FF0000"/>
                </a:solidFill>
                <a:latin typeface="Times New Roman" pitchFamily="18" charset="0"/>
              </a:rPr>
              <a:t>标</a:t>
            </a:r>
          </a:p>
          <a:p>
            <a:pPr algn="ctr"/>
            <a:r>
              <a:rPr kumimoji="1" lang="zh-CN" altLang="en-US" sz="3200" b="1">
                <a:solidFill>
                  <a:srgbClr val="FF0000"/>
                </a:solidFill>
                <a:latin typeface="Times New Roman" pitchFamily="18" charset="0"/>
              </a:rPr>
              <a:t>码</a:t>
            </a:r>
          </a:p>
          <a:p>
            <a:pPr algn="ctr"/>
            <a:r>
              <a:rPr kumimoji="1" lang="zh-CN" altLang="en-US" sz="3200" b="1">
                <a:solidFill>
                  <a:srgbClr val="FF0000"/>
                </a:solidFill>
                <a:latin typeface="Times New Roman" pitchFamily="18" charset="0"/>
              </a:rPr>
              <a:t>（</a:t>
            </a:r>
            <a:r>
              <a:rPr kumimoji="1" lang="en-US" altLang="zh-CN" sz="3200" b="1">
                <a:solidFill>
                  <a:srgbClr val="FF0000"/>
                </a:solidFill>
                <a:latin typeface="Times New Roman" pitchFamily="18" charset="0"/>
              </a:rPr>
              <a:t>GB2312</a:t>
            </a:r>
            <a:r>
              <a:rPr kumimoji="1" lang="zh-CN" altLang="en-US" sz="3200" b="1">
                <a:solidFill>
                  <a:srgbClr val="FF0000"/>
                </a:solidFill>
                <a:latin typeface="Times New Roman" pitchFamily="18" charset="0"/>
              </a:rPr>
              <a:t>）</a:t>
            </a:r>
            <a:endParaRPr kumimoji="1" lang="zh-CN" altLang="en-US" sz="4000" b="1">
              <a:solidFill>
                <a:srgbClr val="FF0000"/>
              </a:solidFill>
              <a:latin typeface="Times New Roman" pitchFamily="18" charset="0"/>
            </a:endParaRPr>
          </a:p>
        </p:txBody>
      </p:sp>
      <p:sp>
        <p:nvSpPr>
          <p:cNvPr id="54280" name="AutoShape 8"/>
          <p:cNvSpPr>
            <a:spLocks noChangeArrowheads="1"/>
          </p:cNvSpPr>
          <p:nvPr/>
        </p:nvSpPr>
        <p:spPr bwMode="auto">
          <a:xfrm>
            <a:off x="457200" y="16764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ASCII</a:t>
            </a:r>
            <a:r>
              <a:rPr kumimoji="1" lang="zh-CN" altLang="en-US" sz="4000" b="1">
                <a:solidFill>
                  <a:srgbClr val="FF0000"/>
                </a:solidFill>
                <a:latin typeface="Times New Roman" pitchFamily="18" charset="0"/>
              </a:rPr>
              <a:t>码</a:t>
            </a:r>
            <a:endParaRPr kumimoji="1" lang="zh-CN" altLang="en-US" sz="2400">
              <a:solidFill>
                <a:srgbClr val="FF0000"/>
              </a:solidFill>
              <a:latin typeface="Times New Roman" pitchFamily="18" charset="0"/>
            </a:endParaRPr>
          </a:p>
        </p:txBody>
      </p:sp>
      <p:sp>
        <p:nvSpPr>
          <p:cNvPr id="54281" name="AutoShape 9"/>
          <p:cNvSpPr>
            <a:spLocks noChangeArrowheads="1"/>
          </p:cNvSpPr>
          <p:nvPr/>
        </p:nvSpPr>
        <p:spPr bwMode="auto">
          <a:xfrm>
            <a:off x="2971800" y="3429000"/>
            <a:ext cx="2971800" cy="990600"/>
          </a:xfrm>
          <a:prstGeom prst="wedgeRoundRectCallout">
            <a:avLst>
              <a:gd name="adj1" fmla="val -67042"/>
              <a:gd name="adj2" fmla="val 124037"/>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3600" b="1">
                <a:solidFill>
                  <a:schemeClr val="bg1"/>
                </a:solidFill>
                <a:latin typeface="Times New Roman" pitchFamily="18" charset="0"/>
              </a:rPr>
              <a:t>汉字编码</a:t>
            </a:r>
            <a:endParaRPr kumimoji="1" lang="zh-CN" altLang="en-US" sz="4000" b="1">
              <a:solidFill>
                <a:schemeClr val="bg1"/>
              </a:solidFill>
              <a:latin typeface="Times New Roman" pitchFamily="18" charset="0"/>
            </a:endParaRPr>
          </a:p>
        </p:txBody>
      </p:sp>
      <p:sp>
        <p:nvSpPr>
          <p:cNvPr id="54282" name="AutoShape 10"/>
          <p:cNvSpPr>
            <a:spLocks noChangeArrowheads="1"/>
          </p:cNvSpPr>
          <p:nvPr/>
        </p:nvSpPr>
        <p:spPr bwMode="auto">
          <a:xfrm>
            <a:off x="3581400" y="1981200"/>
            <a:ext cx="2514600" cy="914400"/>
          </a:xfrm>
          <a:prstGeom prst="wedgeRoundRectCallout">
            <a:avLst>
              <a:gd name="adj1" fmla="val -71213"/>
              <a:gd name="adj2" fmla="val -42014"/>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600" b="1">
                <a:solidFill>
                  <a:schemeClr val="bg1"/>
                </a:solidFill>
                <a:latin typeface="Times New Roman" pitchFamily="18" charset="0"/>
              </a:rPr>
              <a:t>字符编码</a:t>
            </a:r>
          </a:p>
        </p:txBody>
      </p:sp>
      <p:sp>
        <p:nvSpPr>
          <p:cNvPr id="54283" name="AutoShape 11"/>
          <p:cNvSpPr>
            <a:spLocks noChangeArrowheads="1"/>
          </p:cNvSpPr>
          <p:nvPr/>
        </p:nvSpPr>
        <p:spPr bwMode="auto">
          <a:xfrm>
            <a:off x="6477000" y="1447800"/>
            <a:ext cx="2438400" cy="1371600"/>
          </a:xfrm>
          <a:prstGeom prst="wedgeRoundRectCallout">
            <a:avLst>
              <a:gd name="adj1" fmla="val -35352"/>
              <a:gd name="adj2" fmla="val 139120"/>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200" b="1">
                <a:solidFill>
                  <a:schemeClr val="bg1"/>
                </a:solidFill>
                <a:latin typeface="Times New Roman" pitchFamily="18" charset="0"/>
              </a:rPr>
              <a:t>二进制编码</a:t>
            </a:r>
          </a:p>
          <a:p>
            <a:r>
              <a:rPr kumimoji="1" lang="zh-CN" altLang="en-US" sz="3200" b="1">
                <a:solidFill>
                  <a:schemeClr val="bg1"/>
                </a:solidFill>
                <a:latin typeface="Times New Roman" pitchFamily="18" charset="0"/>
              </a:rPr>
              <a:t>的十进制数</a:t>
            </a:r>
          </a:p>
        </p:txBody>
      </p:sp>
      <p:sp>
        <p:nvSpPr>
          <p:cNvPr id="4814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B24F0B-A64F-43E4-9BCE-F9608D28C11D}" type="slidenum">
              <a:rPr lang="en-US" altLang="zh-CN" smtClean="0"/>
              <a:pPr eaLnBrk="1" hangingPunct="1"/>
              <a:t>42</a:t>
            </a:fld>
            <a:endParaRPr lang="en-US" altLang="zh-CN" smtClean="0"/>
          </a:p>
        </p:txBody>
      </p:sp>
      <p:sp>
        <p:nvSpPr>
          <p:cNvPr id="54285" name="AutoShape 8"/>
          <p:cNvSpPr>
            <a:spLocks noChangeArrowheads="1"/>
          </p:cNvSpPr>
          <p:nvPr/>
        </p:nvSpPr>
        <p:spPr bwMode="auto">
          <a:xfrm>
            <a:off x="3238500" y="53340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FF0000"/>
                </a:solidFill>
                <a:latin typeface="Times New Roman" pitchFamily="18" charset="0"/>
              </a:rPr>
              <a:t>数值表示</a:t>
            </a:r>
            <a:endParaRPr kumimoji="1" lang="zh-CN" altLang="en-US" sz="2400">
              <a:solidFill>
                <a:srgbClr val="FF00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fade">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fade">
                                      <p:cBhvr>
                                        <p:cTn id="12" dur="5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82"/>
                                        </p:tgtEl>
                                        <p:attrNameLst>
                                          <p:attrName>style.visibility</p:attrName>
                                        </p:attrNameLst>
                                      </p:cBhvr>
                                      <p:to>
                                        <p:strVal val="visible"/>
                                      </p:to>
                                    </p:set>
                                    <p:animEffect transition="in" filter="fade">
                                      <p:cBhvr>
                                        <p:cTn id="17" dur="500"/>
                                        <p:tgtEl>
                                          <p:spTgt spid="54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fade">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81"/>
                                        </p:tgtEl>
                                        <p:attrNameLst>
                                          <p:attrName>style.visibility</p:attrName>
                                        </p:attrNameLst>
                                      </p:cBhvr>
                                      <p:to>
                                        <p:strVal val="visible"/>
                                      </p:to>
                                    </p:set>
                                    <p:animEffect transition="in" filter="fade">
                                      <p:cBhvr>
                                        <p:cTn id="27" dur="500"/>
                                        <p:tgtEl>
                                          <p:spTgt spid="54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78"/>
                                        </p:tgtEl>
                                        <p:attrNameLst>
                                          <p:attrName>style.visibility</p:attrName>
                                        </p:attrNameLst>
                                      </p:cBhvr>
                                      <p:to>
                                        <p:strVal val="visible"/>
                                      </p:to>
                                    </p:set>
                                    <p:animEffect transition="in" filter="fade">
                                      <p:cBhvr>
                                        <p:cTn id="32" dur="500"/>
                                        <p:tgtEl>
                                          <p:spTgt spid="54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283"/>
                                        </p:tgtEl>
                                        <p:attrNameLst>
                                          <p:attrName>style.visibility</p:attrName>
                                        </p:attrNameLst>
                                      </p:cBhvr>
                                      <p:to>
                                        <p:strVal val="visible"/>
                                      </p:to>
                                    </p:set>
                                    <p:animEffect transition="in" filter="fade">
                                      <p:cBhvr>
                                        <p:cTn id="37" dur="5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79" grpId="0" animBg="1"/>
      <p:bldP spid="54280" grpId="0" animBg="1"/>
      <p:bldP spid="54281" grpId="0" animBg="1"/>
      <p:bldP spid="54282" grpId="0" animBg="1"/>
      <p:bldP spid="54283" grpId="0" animBg="1"/>
      <p:bldP spid="542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5"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6" name="Rectangle 6"/>
          <p:cNvSpPr>
            <a:spLocks noChangeArrowheads="1"/>
          </p:cNvSpPr>
          <p:nvPr/>
        </p:nvSpPr>
        <p:spPr bwMode="auto">
          <a:xfrm>
            <a:off x="2590800" y="0"/>
            <a:ext cx="4267200" cy="60960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zh-CN" altLang="en-US" sz="4000" b="1">
                <a:solidFill>
                  <a:srgbClr val="080300"/>
                </a:solidFill>
                <a:latin typeface="隶书" pitchFamily="49" charset="-122"/>
                <a:ea typeface="隶书" pitchFamily="49" charset="-122"/>
              </a:rPr>
              <a:t>数值型信息的表示</a:t>
            </a:r>
          </a:p>
        </p:txBody>
      </p:sp>
      <p:grpSp>
        <p:nvGrpSpPr>
          <p:cNvPr id="49157" name="Group 7"/>
          <p:cNvGrpSpPr>
            <a:grpSpLocks/>
          </p:cNvGrpSpPr>
          <p:nvPr/>
        </p:nvGrpSpPr>
        <p:grpSpPr bwMode="auto">
          <a:xfrm>
            <a:off x="2362200" y="914400"/>
            <a:ext cx="1524000" cy="2133600"/>
            <a:chOff x="432" y="624"/>
            <a:chExt cx="960" cy="1344"/>
          </a:xfrm>
        </p:grpSpPr>
        <p:sp>
          <p:nvSpPr>
            <p:cNvPr id="49166" name="AutoShape 8"/>
            <p:cNvSpPr>
              <a:spLocks noChangeArrowheads="1"/>
            </p:cNvSpPr>
            <p:nvPr/>
          </p:nvSpPr>
          <p:spPr bwMode="auto">
            <a:xfrm>
              <a:off x="432" y="624"/>
              <a:ext cx="960" cy="1344"/>
            </a:xfrm>
            <a:prstGeom prst="octagon">
              <a:avLst>
                <a:gd name="adj" fmla="val 29287"/>
              </a:avLst>
            </a:prstGeom>
            <a:solidFill>
              <a:srgbClr val="CC99FF"/>
            </a:solidFill>
            <a:ln>
              <a:noFill/>
            </a:ln>
            <a:effectLst>
              <a:outerShdw dist="74053" dir="19742175"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7" name="Text Box 9"/>
            <p:cNvSpPr txBox="1">
              <a:spLocks noChangeArrowheads="1"/>
            </p:cNvSpPr>
            <p:nvPr/>
          </p:nvSpPr>
          <p:spPr bwMode="auto">
            <a:xfrm>
              <a:off x="717" y="768"/>
              <a:ext cx="310" cy="1152"/>
            </a:xfrm>
            <a:prstGeom prst="rect">
              <a:avLst/>
            </a:prstGeom>
            <a:noFill/>
            <a:ln>
              <a:noFill/>
            </a:ln>
            <a:effectLst>
              <a:outerShdw dist="74053" dir="19742175"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无符号数</a:t>
              </a:r>
            </a:p>
          </p:txBody>
        </p:sp>
      </p:grpSp>
      <p:grpSp>
        <p:nvGrpSpPr>
          <p:cNvPr id="49158" name="Group 10"/>
          <p:cNvGrpSpPr>
            <a:grpSpLocks/>
          </p:cNvGrpSpPr>
          <p:nvPr/>
        </p:nvGrpSpPr>
        <p:grpSpPr bwMode="auto">
          <a:xfrm>
            <a:off x="2209800" y="4114800"/>
            <a:ext cx="1524000" cy="1981200"/>
            <a:chOff x="4176" y="720"/>
            <a:chExt cx="960" cy="1248"/>
          </a:xfrm>
        </p:grpSpPr>
        <p:sp>
          <p:nvSpPr>
            <p:cNvPr id="49164" name="AutoShape 11"/>
            <p:cNvSpPr>
              <a:spLocks noChangeArrowheads="1"/>
            </p:cNvSpPr>
            <p:nvPr/>
          </p:nvSpPr>
          <p:spPr bwMode="auto">
            <a:xfrm>
              <a:off x="4176" y="720"/>
              <a:ext cx="960" cy="1248"/>
            </a:xfrm>
            <a:prstGeom prst="octagon">
              <a:avLst>
                <a:gd name="adj" fmla="val 29287"/>
              </a:avLst>
            </a:prstGeom>
            <a:solidFill>
              <a:srgbClr val="CC99FF"/>
            </a:solidFill>
            <a:ln>
              <a:noFill/>
            </a:ln>
            <a:effectLst>
              <a:outerShdw dist="92457" dir="1715672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5" name="Text Box 12"/>
            <p:cNvSpPr txBox="1">
              <a:spLocks noChangeArrowheads="1"/>
            </p:cNvSpPr>
            <p:nvPr/>
          </p:nvSpPr>
          <p:spPr bwMode="auto">
            <a:xfrm>
              <a:off x="4512" y="768"/>
              <a:ext cx="307" cy="1200"/>
            </a:xfrm>
            <a:prstGeom prst="rect">
              <a:avLst/>
            </a:prstGeom>
            <a:noFill/>
            <a:ln>
              <a:noFill/>
            </a:ln>
            <a:effectLst>
              <a:outerShdw dist="92457" dir="17156724"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有符号数</a:t>
              </a:r>
            </a:p>
          </p:txBody>
        </p:sp>
      </p:grpSp>
      <p:sp>
        <p:nvSpPr>
          <p:cNvPr id="49159" name="AutoShape 13"/>
          <p:cNvSpPr>
            <a:spLocks/>
          </p:cNvSpPr>
          <p:nvPr/>
        </p:nvSpPr>
        <p:spPr bwMode="auto">
          <a:xfrm>
            <a:off x="1905000" y="2209800"/>
            <a:ext cx="457200" cy="2695575"/>
          </a:xfrm>
          <a:prstGeom prst="leftBrace">
            <a:avLst>
              <a:gd name="adj1" fmla="val 49132"/>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9160" name="Text Box 15"/>
          <p:cNvSpPr txBox="1">
            <a:spLocks noChangeArrowheads="1"/>
          </p:cNvSpPr>
          <p:nvPr/>
        </p:nvSpPr>
        <p:spPr bwMode="auto">
          <a:xfrm>
            <a:off x="3886200" y="3962400"/>
            <a:ext cx="4953000" cy="28194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solidFill>
                  <a:schemeClr val="tx2"/>
                </a:solidFill>
                <a:latin typeface="Times New Roman" pitchFamily="18" charset="0"/>
                <a:ea typeface="隶书" pitchFamily="49" charset="-122"/>
              </a:rPr>
              <a:t>在计算机中，在二进制数的绝对值前面加上</a:t>
            </a:r>
            <a:r>
              <a:rPr kumimoji="1" lang="en-US" altLang="zh-CN" sz="2000">
                <a:solidFill>
                  <a:schemeClr val="tx2"/>
                </a:solidFill>
                <a:latin typeface="Times New Roman" pitchFamily="18" charset="0"/>
                <a:ea typeface="隶书" pitchFamily="49" charset="-122"/>
              </a:rPr>
              <a:t>1</a:t>
            </a:r>
            <a:r>
              <a:rPr kumimoji="1" lang="zh-CN" altLang="en-US" sz="2000">
                <a:solidFill>
                  <a:schemeClr val="tx2"/>
                </a:solidFill>
                <a:latin typeface="Times New Roman" pitchFamily="18" charset="0"/>
                <a:ea typeface="隶书" pitchFamily="49" charset="-122"/>
              </a:rPr>
              <a:t>位二进制数作为符号位</a:t>
            </a:r>
            <a:r>
              <a:rPr kumimoji="1" lang="zh-CN" altLang="en-US" sz="2000">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符号位（最高位）为“</a:t>
            </a:r>
            <a:r>
              <a:rPr kumimoji="1" lang="en-US" altLang="zh-CN" sz="2000">
                <a:solidFill>
                  <a:srgbClr val="080300"/>
                </a:solidFill>
                <a:latin typeface="Times New Roman" pitchFamily="18" charset="0"/>
                <a:ea typeface="隶书" pitchFamily="49" charset="-122"/>
              </a:rPr>
              <a:t>0”</a:t>
            </a:r>
            <a:r>
              <a:rPr kumimoji="1" lang="zh-CN" altLang="en-US" sz="2000">
                <a:solidFill>
                  <a:srgbClr val="080300"/>
                </a:solidFill>
                <a:latin typeface="Times New Roman" pitchFamily="18" charset="0"/>
                <a:ea typeface="隶书" pitchFamily="49" charset="-122"/>
              </a:rPr>
              <a:t>表示正数，“</a:t>
            </a:r>
            <a:r>
              <a:rPr kumimoji="1" lang="en-US" altLang="zh-CN" sz="2000">
                <a:solidFill>
                  <a:srgbClr val="080300"/>
                </a:solidFill>
                <a:latin typeface="Times New Roman" pitchFamily="18" charset="0"/>
                <a:ea typeface="隶书" pitchFamily="49" charset="-122"/>
              </a:rPr>
              <a:t>1</a:t>
            </a:r>
            <a:r>
              <a:rPr kumimoji="1" lang="zh-CN" altLang="en-US" sz="2000">
                <a:solidFill>
                  <a:srgbClr val="080300"/>
                </a:solidFill>
                <a:latin typeface="Times New Roman" pitchFamily="18" charset="0"/>
                <a:ea typeface="隶书" pitchFamily="49" charset="-122"/>
              </a:rPr>
              <a:t>”表示负数”。</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8bit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正整数：</a:t>
            </a:r>
            <a:r>
              <a:rPr kumimoji="1" lang="en-US" altLang="zh-CN" sz="2000">
                <a:solidFill>
                  <a:srgbClr val="080300"/>
                </a:solidFill>
                <a:latin typeface="Times New Roman" pitchFamily="18" charset="0"/>
                <a:ea typeface="隶书" pitchFamily="49" charset="-122"/>
              </a:rPr>
              <a:t>0X00 ~ 0X7F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 ~ 127</a:t>
            </a:r>
          </a:p>
          <a:p>
            <a:pPr eaLnBrk="1" hangingPunct="1">
              <a:spcBef>
                <a:spcPct val="50000"/>
              </a:spcBef>
            </a:pPr>
            <a:r>
              <a:rPr kumimoji="1" lang="zh-CN" altLang="en-US" sz="2000">
                <a:solidFill>
                  <a:srgbClr val="080300"/>
                </a:solidFill>
                <a:latin typeface="Times New Roman" pitchFamily="18" charset="0"/>
                <a:ea typeface="隶书" pitchFamily="49" charset="-122"/>
              </a:rPr>
              <a:t>负整数：</a:t>
            </a:r>
            <a:r>
              <a:rPr kumimoji="1" lang="en-US" altLang="zh-CN" sz="2000">
                <a:solidFill>
                  <a:srgbClr val="080300"/>
                </a:solidFill>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补码表示</a:t>
            </a:r>
            <a:r>
              <a:rPr kumimoji="1" lang="en-US" altLang="zh-CN" sz="2000">
                <a:solidFill>
                  <a:srgbClr val="080300"/>
                </a:solidFill>
                <a:latin typeface="Times New Roman" pitchFamily="18" charset="0"/>
                <a:ea typeface="隶书" pitchFamily="49" charset="-122"/>
              </a:rPr>
              <a:t>】</a:t>
            </a:r>
          </a:p>
          <a:p>
            <a:pPr eaLnBrk="1" hangingPunct="1">
              <a:spcBef>
                <a:spcPct val="50000"/>
              </a:spcBef>
            </a:pPr>
            <a:r>
              <a:rPr kumimoji="1" lang="en-US" altLang="zh-CN" sz="2000">
                <a:solidFill>
                  <a:srgbClr val="080300"/>
                </a:solidFill>
                <a:latin typeface="Times New Roman" pitchFamily="18" charset="0"/>
                <a:ea typeface="隶书" pitchFamily="49" charset="-122"/>
              </a:rPr>
              <a:t>                   0X80 ~ 0XFF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-128 ~ -1</a:t>
            </a:r>
          </a:p>
          <a:p>
            <a:pPr eaLnBrk="1" hangingPunct="1">
              <a:spcBef>
                <a:spcPct val="50000"/>
              </a:spcBef>
            </a:pPr>
            <a:endParaRPr kumimoji="1" lang="en-US" altLang="zh-CN" sz="2000">
              <a:solidFill>
                <a:srgbClr val="080300"/>
              </a:solidFill>
              <a:latin typeface="Times New Roman" pitchFamily="18" charset="0"/>
              <a:ea typeface="隶书" pitchFamily="49" charset="-122"/>
            </a:endParaRPr>
          </a:p>
          <a:p>
            <a:pPr eaLnBrk="1" hangingPunct="1">
              <a:spcBef>
                <a:spcPct val="50000"/>
              </a:spcBef>
            </a:pPr>
            <a:endParaRPr kumimoji="1" lang="zh-CN" altLang="en-US" sz="2000">
              <a:solidFill>
                <a:srgbClr val="080300"/>
              </a:solidFill>
              <a:latin typeface="Times New Roman" pitchFamily="18" charset="0"/>
              <a:ea typeface="隶书" pitchFamily="49" charset="-122"/>
            </a:endParaRPr>
          </a:p>
        </p:txBody>
      </p:sp>
      <p:sp>
        <p:nvSpPr>
          <p:cNvPr id="49161" name="Rectangle 16"/>
          <p:cNvSpPr>
            <a:spLocks noChangeArrowheads="1"/>
          </p:cNvSpPr>
          <p:nvPr/>
        </p:nvSpPr>
        <p:spPr bwMode="auto">
          <a:xfrm>
            <a:off x="762000" y="3200400"/>
            <a:ext cx="110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0099"/>
                </a:solidFill>
              </a:rPr>
              <a:t>数值</a:t>
            </a:r>
          </a:p>
        </p:txBody>
      </p:sp>
      <p:sp>
        <p:nvSpPr>
          <p:cNvPr id="49162" name="灯片编号占位符 1"/>
          <p:cNvSpPr>
            <a:spLocks noGrp="1"/>
          </p:cNvSpPr>
          <p:nvPr>
            <p:ph type="sldNum" sz="quarter" idx="12"/>
          </p:nvPr>
        </p:nvSpPr>
        <p:spPr>
          <a:xfrm>
            <a:off x="6550025" y="6402388"/>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t> </a:t>
            </a:r>
            <a:fld id="{CB7B4905-9C8C-4327-AB52-6BA6FD368BBB}" type="slidenum">
              <a:rPr lang="en-US" altLang="zh-CN" smtClean="0"/>
              <a:pPr eaLnBrk="1" hangingPunct="1"/>
              <a:t>43</a:t>
            </a:fld>
            <a:endParaRPr lang="en-US" altLang="zh-CN" smtClean="0"/>
          </a:p>
        </p:txBody>
      </p:sp>
      <p:sp>
        <p:nvSpPr>
          <p:cNvPr id="49163" name="Text Box 15"/>
          <p:cNvSpPr txBox="1">
            <a:spLocks noChangeArrowheads="1"/>
          </p:cNvSpPr>
          <p:nvPr/>
        </p:nvSpPr>
        <p:spPr bwMode="auto">
          <a:xfrm>
            <a:off x="4038600" y="838200"/>
            <a:ext cx="4953000" cy="25908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dirty="0">
                <a:solidFill>
                  <a:schemeClr val="tx2"/>
                </a:solidFill>
                <a:latin typeface="Times New Roman" pitchFamily="18" charset="0"/>
                <a:ea typeface="隶书" pitchFamily="49" charset="-122"/>
              </a:rPr>
              <a:t>在计算机中，编码</a:t>
            </a:r>
            <a:r>
              <a:rPr kumimoji="1" lang="en-US" altLang="zh-CN" sz="2000" dirty="0">
                <a:solidFill>
                  <a:schemeClr val="tx2"/>
                </a:solidFill>
                <a:latin typeface="Times New Roman" pitchFamily="18" charset="0"/>
                <a:ea typeface="隶书" pitchFamily="49" charset="-122"/>
              </a:rPr>
              <a:t>(8bit(</a:t>
            </a:r>
            <a:r>
              <a:rPr kumimoji="1" lang="zh-CN" altLang="en-US" sz="2000" dirty="0">
                <a:solidFill>
                  <a:schemeClr val="tx2"/>
                </a:solidFill>
                <a:latin typeface="Times New Roman" pitchFamily="18" charset="0"/>
                <a:ea typeface="隶书" pitchFamily="49" charset="-122"/>
              </a:rPr>
              <a:t>字节</a:t>
            </a:r>
            <a:r>
              <a:rPr kumimoji="1" lang="en-US" altLang="zh-CN" sz="2000" dirty="0">
                <a:solidFill>
                  <a:schemeClr val="tx2"/>
                </a:solidFill>
                <a:latin typeface="Times New Roman" pitchFamily="18" charset="0"/>
                <a:ea typeface="隶书" pitchFamily="49" charset="-122"/>
              </a:rPr>
              <a:t>)/16bit(</a:t>
            </a:r>
            <a:r>
              <a:rPr kumimoji="1" lang="zh-CN" altLang="en-US" sz="2000" dirty="0">
                <a:solidFill>
                  <a:schemeClr val="tx2"/>
                </a:solidFill>
                <a:latin typeface="Times New Roman" pitchFamily="18" charset="0"/>
                <a:ea typeface="隶书" pitchFamily="49" charset="-122"/>
              </a:rPr>
              <a:t>字</a:t>
            </a:r>
            <a:r>
              <a:rPr kumimoji="1" lang="en-US" altLang="zh-CN" sz="2000" dirty="0">
                <a:solidFill>
                  <a:schemeClr val="tx2"/>
                </a:solidFill>
                <a:latin typeface="Times New Roman" pitchFamily="18" charset="0"/>
                <a:ea typeface="隶书" pitchFamily="49" charset="-122"/>
              </a:rPr>
              <a:t>)/32bit</a:t>
            </a:r>
            <a:r>
              <a:rPr kumimoji="1" lang="zh-CN" altLang="en-US" sz="2000" dirty="0">
                <a:solidFill>
                  <a:schemeClr val="tx2"/>
                </a:solidFill>
                <a:latin typeface="Times New Roman" pitchFamily="18" charset="0"/>
                <a:ea typeface="隶书" pitchFamily="49" charset="-122"/>
              </a:rPr>
              <a:t>（双字）</a:t>
            </a:r>
            <a:r>
              <a:rPr kumimoji="1" lang="en-US" altLang="zh-CN" sz="2000" dirty="0">
                <a:solidFill>
                  <a:schemeClr val="tx2"/>
                </a:solidFill>
                <a:latin typeface="Times New Roman" pitchFamily="18" charset="0"/>
                <a:ea typeface="隶书" pitchFamily="49" charset="-122"/>
              </a:rPr>
              <a:t>/64bit</a:t>
            </a:r>
            <a:r>
              <a:rPr kumimoji="1" lang="zh-CN" altLang="en-US" sz="2000" dirty="0">
                <a:solidFill>
                  <a:schemeClr val="tx2"/>
                </a:solidFill>
                <a:latin typeface="Times New Roman" pitchFamily="18" charset="0"/>
                <a:ea typeface="隶书" pitchFamily="49" charset="-122"/>
              </a:rPr>
              <a:t>四字</a:t>
            </a:r>
            <a:r>
              <a:rPr kumimoji="1" lang="en-US" altLang="zh-CN" sz="2000" dirty="0">
                <a:solidFill>
                  <a:schemeClr val="tx2"/>
                </a:solidFill>
                <a:latin typeface="Times New Roman" pitchFamily="18" charset="0"/>
                <a:ea typeface="隶书" pitchFamily="49" charset="-122"/>
              </a:rPr>
              <a:t>)</a:t>
            </a:r>
            <a:r>
              <a:rPr kumimoji="1" lang="zh-CN" altLang="en-US" sz="2000" dirty="0">
                <a:solidFill>
                  <a:schemeClr val="tx2"/>
                </a:solidFill>
                <a:latin typeface="Times New Roman" pitchFamily="18" charset="0"/>
                <a:ea typeface="隶书" pitchFamily="49" charset="-122"/>
              </a:rPr>
              <a:t>中无符号位。</a:t>
            </a:r>
            <a:endParaRPr kumimoji="1" lang="en-US" altLang="zh-CN" sz="2000" dirty="0">
              <a:solidFill>
                <a:schemeClr val="tx2"/>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8bit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0X00~0XFF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0~255</a:t>
            </a: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16bit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0X0000~0XFFFF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0~65535</a:t>
            </a:r>
          </a:p>
          <a:p>
            <a:pPr eaLnBrk="1" hangingPunct="1">
              <a:spcBef>
                <a:spcPct val="50000"/>
              </a:spcBef>
            </a:pP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endParaRPr kumimoji="1" lang="zh-CN" altLang="en-US" sz="2000" dirty="0">
              <a:solidFill>
                <a:srgbClr val="080300"/>
              </a:solidFill>
              <a:latin typeface="Times New Roman" pitchFamily="18" charset="0"/>
              <a:ea typeface="隶书" pitchFamily="49" charset="-122"/>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017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1" name="Rectangle 5"/>
          <p:cNvSpPr>
            <a:spLocks noChangeArrowheads="1"/>
          </p:cNvSpPr>
          <p:nvPr/>
        </p:nvSpPr>
        <p:spPr bwMode="auto">
          <a:xfrm>
            <a:off x="2209800" y="-76200"/>
            <a:ext cx="5197475"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grpSp>
        <p:nvGrpSpPr>
          <p:cNvPr id="50182" name="Group 6"/>
          <p:cNvGrpSpPr>
            <a:grpSpLocks/>
          </p:cNvGrpSpPr>
          <p:nvPr/>
        </p:nvGrpSpPr>
        <p:grpSpPr bwMode="auto">
          <a:xfrm>
            <a:off x="457200" y="533400"/>
            <a:ext cx="8077200" cy="5524500"/>
            <a:chOff x="240" y="768"/>
            <a:chExt cx="5088" cy="3480"/>
          </a:xfrm>
        </p:grpSpPr>
        <p:grpSp>
          <p:nvGrpSpPr>
            <p:cNvPr id="50188" name="Group 7"/>
            <p:cNvGrpSpPr>
              <a:grpSpLocks/>
            </p:cNvGrpSpPr>
            <p:nvPr/>
          </p:nvGrpSpPr>
          <p:grpSpPr bwMode="auto">
            <a:xfrm>
              <a:off x="288" y="3733"/>
              <a:ext cx="3888" cy="515"/>
              <a:chOff x="480" y="3408"/>
              <a:chExt cx="3888" cy="515"/>
            </a:xfrm>
          </p:grpSpPr>
          <p:sp>
            <p:nvSpPr>
              <p:cNvPr id="50205" name="Rectangle 8"/>
              <p:cNvSpPr>
                <a:spLocks noChangeArrowheads="1"/>
              </p:cNvSpPr>
              <p:nvPr/>
            </p:nvSpPr>
            <p:spPr bwMode="auto">
              <a:xfrm>
                <a:off x="480" y="3408"/>
                <a:ext cx="3888" cy="431"/>
              </a:xfrm>
              <a:prstGeom prst="rect">
                <a:avLst/>
              </a:prstGeom>
              <a:solidFill>
                <a:srgbClr val="BDD8DF"/>
              </a:solidFill>
              <a:ln w="9525">
                <a:miter lim="800000"/>
                <a:headEnd/>
                <a:tailEnd/>
              </a:ln>
              <a:effectLst/>
              <a:scene3d>
                <a:camera prst="legacyObliqueTopRight"/>
                <a:lightRig rig="legacyHarsh3" dir="b"/>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07763" dir="13500000" sx="75000" sy="75000" algn="tl" rotWithShape="0">
                        <a:srgbClr val="868686"/>
                      </a:outerShdw>
                    </a:effectLst>
                  </a14:hiddenEffects>
                </a:ext>
              </a:extLst>
            </p:spPr>
            <p:txBody>
              <a:bodyPr wrap="none" anchor="ctr">
                <a:flatTx/>
              </a:bodyPr>
              <a:lstStyle/>
              <a:p>
                <a:endParaRPr lang="zh-CN" altLang="en-US"/>
              </a:p>
            </p:txBody>
          </p:sp>
          <p:sp>
            <p:nvSpPr>
              <p:cNvPr id="50206" name="Rectangle 9"/>
              <p:cNvSpPr>
                <a:spLocks noChangeArrowheads="1"/>
              </p:cNvSpPr>
              <p:nvPr/>
            </p:nvSpPr>
            <p:spPr bwMode="auto">
              <a:xfrm>
                <a:off x="480" y="3441"/>
                <a:ext cx="3840" cy="482"/>
              </a:xfrm>
              <a:prstGeom prst="rect">
                <a:avLst/>
              </a:prstGeom>
              <a:solidFill>
                <a:srgbClr val="CCECFF"/>
              </a:solidFill>
              <a:ln w="3175">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4400" b="1">
                    <a:solidFill>
                      <a:srgbClr val="080300"/>
                    </a:solidFill>
                    <a:latin typeface="Times New Roman" pitchFamily="18" charset="0"/>
                  </a:rPr>
                  <a:t>即：</a:t>
                </a:r>
                <a:r>
                  <a:rPr kumimoji="1" lang="en-US" altLang="zh-CN" sz="4400" b="1">
                    <a:solidFill>
                      <a:srgbClr val="080300"/>
                    </a:solidFill>
                    <a:latin typeface="Times New Roman" pitchFamily="18" charset="0"/>
                  </a:rPr>
                  <a:t>+77       0 1001101</a:t>
                </a:r>
                <a:endParaRPr kumimoji="1" lang="en-US" altLang="zh-CN" sz="2800">
                  <a:solidFill>
                    <a:srgbClr val="080300"/>
                  </a:solidFill>
                  <a:latin typeface="Times New Roman" pitchFamily="18" charset="0"/>
                </a:endParaRPr>
              </a:p>
            </p:txBody>
          </p:sp>
          <p:sp>
            <p:nvSpPr>
              <p:cNvPr id="50207" name="AutoShape 10"/>
              <p:cNvSpPr>
                <a:spLocks noChangeArrowheads="1"/>
              </p:cNvSpPr>
              <p:nvPr/>
            </p:nvSpPr>
            <p:spPr bwMode="auto">
              <a:xfrm>
                <a:off x="2064" y="3600"/>
                <a:ext cx="432" cy="162"/>
              </a:xfrm>
              <a:prstGeom prst="rightArrow">
                <a:avLst>
                  <a:gd name="adj1" fmla="val 50000"/>
                  <a:gd name="adj2" fmla="val 66667"/>
                </a:avLst>
              </a:prstGeom>
              <a:solidFill>
                <a:srgbClr val="96969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zh-CN" altLang="zh-CN">
                  <a:solidFill>
                    <a:srgbClr val="080300"/>
                  </a:solidFill>
                </a:endParaRPr>
              </a:p>
            </p:txBody>
          </p:sp>
        </p:grpSp>
        <p:sp>
          <p:nvSpPr>
            <p:cNvPr id="50189" name="AutoShape 11"/>
            <p:cNvSpPr>
              <a:spLocks noChangeArrowheads="1"/>
            </p:cNvSpPr>
            <p:nvPr/>
          </p:nvSpPr>
          <p:spPr bwMode="auto">
            <a:xfrm>
              <a:off x="1916" y="3168"/>
              <a:ext cx="2702" cy="240"/>
            </a:xfrm>
            <a:prstGeom prst="wedgeRoundRectCallout">
              <a:avLst>
                <a:gd name="adj1" fmla="val -9542"/>
                <a:gd name="adj2" fmla="val -164139"/>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机器数：机内正负号数字化</a:t>
              </a:r>
              <a:endParaRPr kumimoji="1" lang="zh-CN" altLang="en-US" sz="2800">
                <a:solidFill>
                  <a:schemeClr val="bg1"/>
                </a:solidFill>
                <a:latin typeface="Times New Roman" pitchFamily="18" charset="0"/>
              </a:endParaRPr>
            </a:p>
          </p:txBody>
        </p:sp>
        <p:sp>
          <p:nvSpPr>
            <p:cNvPr id="50190" name="AutoShape 12"/>
            <p:cNvSpPr>
              <a:spLocks noChangeArrowheads="1"/>
            </p:cNvSpPr>
            <p:nvPr/>
          </p:nvSpPr>
          <p:spPr bwMode="auto">
            <a:xfrm>
              <a:off x="1946" y="1361"/>
              <a:ext cx="399" cy="419"/>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1" name="AutoShape 13"/>
            <p:cNvSpPr>
              <a:spLocks noChangeArrowheads="1"/>
            </p:cNvSpPr>
            <p:nvPr/>
          </p:nvSpPr>
          <p:spPr bwMode="auto">
            <a:xfrm>
              <a:off x="221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endParaRPr kumimoji="1" lang="en-US" altLang="zh-CN" sz="2400">
                <a:solidFill>
                  <a:srgbClr val="080300"/>
                </a:solidFill>
                <a:latin typeface="Times New Roman" pitchFamily="18" charset="0"/>
              </a:endParaRPr>
            </a:p>
          </p:txBody>
        </p:sp>
        <p:sp>
          <p:nvSpPr>
            <p:cNvPr id="50192" name="AutoShape 14"/>
            <p:cNvSpPr>
              <a:spLocks noChangeArrowheads="1"/>
            </p:cNvSpPr>
            <p:nvPr/>
          </p:nvSpPr>
          <p:spPr bwMode="auto">
            <a:xfrm>
              <a:off x="2479"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3" name="AutoShape 15"/>
            <p:cNvSpPr>
              <a:spLocks noChangeArrowheads="1"/>
            </p:cNvSpPr>
            <p:nvPr/>
          </p:nvSpPr>
          <p:spPr bwMode="auto">
            <a:xfrm>
              <a:off x="2745"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4" name="AutoShape 16"/>
            <p:cNvSpPr>
              <a:spLocks noChangeArrowheads="1"/>
            </p:cNvSpPr>
            <p:nvPr/>
          </p:nvSpPr>
          <p:spPr bwMode="auto">
            <a:xfrm>
              <a:off x="3011"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5" name="AutoShape 17"/>
            <p:cNvSpPr>
              <a:spLocks noChangeArrowheads="1"/>
            </p:cNvSpPr>
            <p:nvPr/>
          </p:nvSpPr>
          <p:spPr bwMode="auto">
            <a:xfrm>
              <a:off x="3277"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6" name="AutoShape 18"/>
            <p:cNvSpPr>
              <a:spLocks noChangeArrowheads="1"/>
            </p:cNvSpPr>
            <p:nvPr/>
          </p:nvSpPr>
          <p:spPr bwMode="auto">
            <a:xfrm>
              <a:off x="3544"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7" name="AutoShape 19"/>
            <p:cNvSpPr>
              <a:spLocks noChangeArrowheads="1"/>
            </p:cNvSpPr>
            <p:nvPr/>
          </p:nvSpPr>
          <p:spPr bwMode="auto">
            <a:xfrm>
              <a:off x="379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8" name="AutoShape 20"/>
            <p:cNvSpPr>
              <a:spLocks/>
            </p:cNvSpPr>
            <p:nvPr/>
          </p:nvSpPr>
          <p:spPr bwMode="auto">
            <a:xfrm rot="-5400000">
              <a:off x="2878" y="1678"/>
              <a:ext cx="240" cy="2164"/>
            </a:xfrm>
            <a:prstGeom prst="leftBrace">
              <a:avLst>
                <a:gd name="adj1" fmla="val 7513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99" name="Rectangle 21"/>
            <p:cNvSpPr>
              <a:spLocks noChangeArrowheads="1"/>
            </p:cNvSpPr>
            <p:nvPr/>
          </p:nvSpPr>
          <p:spPr bwMode="auto">
            <a:xfrm>
              <a:off x="240" y="1344"/>
              <a:ext cx="886" cy="48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a:solidFill>
                    <a:srgbClr val="080300"/>
                  </a:solidFill>
                  <a:latin typeface="隶书" pitchFamily="49" charset="-122"/>
                  <a:ea typeface="隶书" pitchFamily="49" charset="-122"/>
                </a:rPr>
                <a:t> </a:t>
              </a:r>
            </a:p>
          </p:txBody>
        </p:sp>
        <p:sp>
          <p:nvSpPr>
            <p:cNvPr id="50200" name="AutoShape 22"/>
            <p:cNvSpPr>
              <a:spLocks noChangeArrowheads="1"/>
            </p:cNvSpPr>
            <p:nvPr/>
          </p:nvSpPr>
          <p:spPr bwMode="auto">
            <a:xfrm>
              <a:off x="1296" y="1488"/>
              <a:ext cx="528" cy="192"/>
            </a:xfrm>
            <a:prstGeom prst="rightArrow">
              <a:avLst>
                <a:gd name="adj1" fmla="val 50000"/>
                <a:gd name="adj2" fmla="val 68750"/>
              </a:avLst>
            </a:prstGeom>
            <a:solidFill>
              <a:srgbClr val="80808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201" name="AutoShape 23"/>
            <p:cNvSpPr>
              <a:spLocks noChangeArrowheads="1"/>
            </p:cNvSpPr>
            <p:nvPr/>
          </p:nvSpPr>
          <p:spPr bwMode="auto">
            <a:xfrm>
              <a:off x="1296" y="2064"/>
              <a:ext cx="912" cy="432"/>
            </a:xfrm>
            <a:prstGeom prst="wedgeRoundRectCallout">
              <a:avLst>
                <a:gd name="adj1" fmla="val 37389"/>
                <a:gd name="adj2" fmla="val -120833"/>
                <a:gd name="adj3" fmla="val 16667"/>
              </a:avLst>
            </a:prstGeom>
            <a:solidFill>
              <a:srgbClr val="BDD8D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rPr>
                <a:t>符号位</a:t>
              </a:r>
              <a:endParaRPr kumimoji="1" lang="zh-CN" altLang="en-US" sz="2400">
                <a:solidFill>
                  <a:srgbClr val="080300"/>
                </a:solidFill>
                <a:latin typeface="Times New Roman" pitchFamily="18" charset="0"/>
              </a:endParaRPr>
            </a:p>
          </p:txBody>
        </p:sp>
        <p:sp>
          <p:nvSpPr>
            <p:cNvPr id="50202" name="AutoShape 24"/>
            <p:cNvSpPr>
              <a:spLocks noChangeArrowheads="1"/>
            </p:cNvSpPr>
            <p:nvPr/>
          </p:nvSpPr>
          <p:spPr bwMode="auto">
            <a:xfrm>
              <a:off x="3312" y="2208"/>
              <a:ext cx="816" cy="336"/>
            </a:xfrm>
            <a:prstGeom prst="wedgeRoundRectCallout">
              <a:avLst>
                <a:gd name="adj1" fmla="val -59778"/>
                <a:gd name="adj2" fmla="val -118750"/>
                <a:gd name="adj3" fmla="val 16667"/>
              </a:avLst>
            </a:prstGeom>
            <a:solidFill>
              <a:srgbClr val="0000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400" b="1">
                  <a:solidFill>
                    <a:schemeClr val="bg1"/>
                  </a:solidFill>
                  <a:latin typeface="Times New Roman" pitchFamily="18" charset="0"/>
                </a:rPr>
                <a:t>绝对值</a:t>
              </a:r>
              <a:endParaRPr kumimoji="1" lang="zh-CN" altLang="en-US" sz="2400">
                <a:solidFill>
                  <a:schemeClr val="bg1"/>
                </a:solidFill>
                <a:latin typeface="Times New Roman" pitchFamily="18" charset="0"/>
              </a:endParaRPr>
            </a:p>
          </p:txBody>
        </p:sp>
        <p:sp>
          <p:nvSpPr>
            <p:cNvPr id="50203" name="AutoShape 25"/>
            <p:cNvSpPr>
              <a:spLocks noChangeArrowheads="1"/>
            </p:cNvSpPr>
            <p:nvPr/>
          </p:nvSpPr>
          <p:spPr bwMode="auto">
            <a:xfrm>
              <a:off x="4752" y="768"/>
              <a:ext cx="576" cy="2496"/>
            </a:xfrm>
            <a:prstGeom prst="flowChartAlternateProcess">
              <a:avLst/>
            </a:prstGeom>
            <a:solidFill>
              <a:srgbClr val="CC99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p>
            <a:p>
              <a:pPr algn="ctr"/>
              <a:r>
                <a:rPr kumimoji="1" lang="en-US" altLang="zh-CN" sz="4000" b="1">
                  <a:solidFill>
                    <a:srgbClr val="080300"/>
                  </a:solidFill>
                  <a:latin typeface="Times New Roman" pitchFamily="18" charset="0"/>
                </a:rPr>
                <a:t>/</a:t>
              </a:r>
            </a:p>
            <a:p>
              <a:pPr algn="ctr"/>
              <a:r>
                <a:rPr kumimoji="1" lang="zh-CN" altLang="en-US" sz="4000" b="1">
                  <a:solidFill>
                    <a:srgbClr val="080300"/>
                  </a:solidFill>
                  <a:latin typeface="Times New Roman" pitchFamily="18" charset="0"/>
                </a:rPr>
                <a:t>真</a:t>
              </a:r>
            </a:p>
            <a:p>
              <a:pPr algn="ctr"/>
              <a:r>
                <a:rPr kumimoji="1" lang="zh-CN" altLang="en-US" sz="4000" b="1">
                  <a:solidFill>
                    <a:srgbClr val="080300"/>
                  </a:solidFill>
                  <a:latin typeface="Times New Roman" pitchFamily="18" charset="0"/>
                </a:rPr>
                <a:t>值</a:t>
              </a:r>
              <a:endParaRPr kumimoji="1" lang="zh-CN" altLang="en-US" sz="2400">
                <a:solidFill>
                  <a:srgbClr val="080300"/>
                </a:solidFill>
                <a:latin typeface="Times New Roman" pitchFamily="18" charset="0"/>
              </a:endParaRPr>
            </a:p>
          </p:txBody>
        </p:sp>
        <p:sp>
          <p:nvSpPr>
            <p:cNvPr id="50204" name="AutoShape 26"/>
            <p:cNvSpPr>
              <a:spLocks/>
            </p:cNvSpPr>
            <p:nvPr/>
          </p:nvSpPr>
          <p:spPr bwMode="auto">
            <a:xfrm rot="-5400000">
              <a:off x="3048" y="1032"/>
              <a:ext cx="192" cy="1776"/>
            </a:xfrm>
            <a:prstGeom prst="leftBrace">
              <a:avLst>
                <a:gd name="adj1" fmla="val 7708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0183" name="AutoShape 26"/>
          <p:cNvSpPr>
            <a:spLocks/>
          </p:cNvSpPr>
          <p:nvPr/>
        </p:nvSpPr>
        <p:spPr bwMode="auto">
          <a:xfrm rot="5400000">
            <a:off x="4902994" y="-354806"/>
            <a:ext cx="304800" cy="3148012"/>
          </a:xfrm>
          <a:prstGeom prst="leftBrace">
            <a:avLst>
              <a:gd name="adj1" fmla="val 77126"/>
              <a:gd name="adj2" fmla="val 52301"/>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84" name="AutoShape 24"/>
          <p:cNvSpPr>
            <a:spLocks noChangeArrowheads="1"/>
          </p:cNvSpPr>
          <p:nvPr/>
        </p:nvSpPr>
        <p:spPr bwMode="auto">
          <a:xfrm>
            <a:off x="5715000" y="609600"/>
            <a:ext cx="1524000" cy="457200"/>
          </a:xfrm>
          <a:prstGeom prst="wedgeRoundRectCallout">
            <a:avLst>
              <a:gd name="adj1" fmla="val -95181"/>
              <a:gd name="adj2" fmla="val 48699"/>
              <a:gd name="adj3" fmla="val 16667"/>
            </a:avLst>
          </a:prstGeom>
          <a:solidFill>
            <a:srgbClr val="0000FF"/>
          </a:solidFill>
          <a:ln>
            <a:noFill/>
          </a:ln>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solidFill>
                  <a:schemeClr val="bg1"/>
                </a:solidFill>
                <a:latin typeface="Times New Roman" pitchFamily="18" charset="0"/>
              </a:rPr>
              <a:t>8</a:t>
            </a:r>
            <a:r>
              <a:rPr kumimoji="1" lang="zh-CN" altLang="en-US" sz="2400" b="1">
                <a:solidFill>
                  <a:schemeClr val="bg1"/>
                </a:solidFill>
                <a:latin typeface="Times New Roman" pitchFamily="18" charset="0"/>
              </a:rPr>
              <a:t>位二进制</a:t>
            </a:r>
            <a:endParaRPr kumimoji="1" lang="zh-CN" altLang="en-US" sz="2400">
              <a:solidFill>
                <a:schemeClr val="bg1"/>
              </a:solidFill>
              <a:latin typeface="Times New Roman" pitchFamily="18" charset="0"/>
            </a:endParaRPr>
          </a:p>
        </p:txBody>
      </p:sp>
      <p:sp>
        <p:nvSpPr>
          <p:cNvPr id="5018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4D88D6-733A-47BA-B05E-5C6E74CFE696}" type="slidenum">
              <a:rPr lang="en-US" altLang="zh-CN" smtClean="0"/>
              <a:pPr eaLnBrk="1" hangingPunct="1"/>
              <a:t>44</a:t>
            </a:fld>
            <a:endParaRPr lang="en-US" altLang="zh-CN" smtClean="0"/>
          </a:p>
        </p:txBody>
      </p:sp>
      <p:sp>
        <p:nvSpPr>
          <p:cNvPr id="50186" name="AutoShape 11"/>
          <p:cNvSpPr>
            <a:spLocks noChangeArrowheads="1"/>
          </p:cNvSpPr>
          <p:nvPr/>
        </p:nvSpPr>
        <p:spPr bwMode="auto">
          <a:xfrm>
            <a:off x="49213" y="685800"/>
            <a:ext cx="4065587" cy="381000"/>
          </a:xfrm>
          <a:prstGeom prst="wedgeRoundRectCallout">
            <a:avLst>
              <a:gd name="adj1" fmla="val -18606"/>
              <a:gd name="adj2" fmla="val 139662"/>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真值：机外正负号表示</a:t>
            </a:r>
            <a:endParaRPr kumimoji="1" lang="zh-CN" altLang="en-US" sz="2800">
              <a:solidFill>
                <a:schemeClr val="bg1"/>
              </a:solidFill>
              <a:latin typeface="Times New Roman" pitchFamily="18" charset="0"/>
            </a:endParaRPr>
          </a:p>
        </p:txBody>
      </p:sp>
      <p:sp>
        <p:nvSpPr>
          <p:cNvPr id="50187" name="TextBox 1"/>
          <p:cNvSpPr txBox="1">
            <a:spLocks noChangeArrowheads="1"/>
          </p:cNvSpPr>
          <p:nvPr/>
        </p:nvSpPr>
        <p:spPr bwMode="auto">
          <a:xfrm>
            <a:off x="1371600" y="6248400"/>
            <a:ext cx="7162800" cy="461963"/>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tx2"/>
                </a:solidFill>
              </a:rPr>
              <a:t>注意负值，机器数用补码表示，</a:t>
            </a:r>
            <a:r>
              <a:rPr lang="en-US" altLang="zh-CN" sz="2400" b="1" dirty="0">
                <a:solidFill>
                  <a:schemeClr val="tx2"/>
                </a:solidFill>
              </a:rPr>
              <a:t>-77</a:t>
            </a:r>
            <a:r>
              <a:rPr lang="zh-CN" altLang="en-US" sz="2400" b="1" dirty="0">
                <a:solidFill>
                  <a:schemeClr val="tx2"/>
                </a:solidFill>
              </a:rPr>
              <a:t>并非</a:t>
            </a:r>
            <a:r>
              <a:rPr lang="en-US" altLang="zh-CN" sz="2400" b="1" dirty="0">
                <a:solidFill>
                  <a:schemeClr val="tx2"/>
                </a:solidFill>
              </a:rPr>
              <a:t>1 1001101</a:t>
            </a:r>
            <a:r>
              <a:rPr lang="zh-CN" altLang="en-US" sz="2400" b="1" dirty="0">
                <a:solidFill>
                  <a:schemeClr val="tx2"/>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187"/>
                                        </p:tgtEl>
                                        <p:attrNameLst>
                                          <p:attrName>style.visibility</p:attrName>
                                        </p:attrNameLst>
                                      </p:cBhvr>
                                      <p:to>
                                        <p:strVal val="visible"/>
                                      </p:to>
                                    </p:set>
                                    <p:animEffect transition="in" filter="barn(inVertical)">
                                      <p:cBhvr>
                                        <p:cTn id="7"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120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5" name="Rectangle 6"/>
          <p:cNvSpPr>
            <a:spLocks noChangeArrowheads="1"/>
          </p:cNvSpPr>
          <p:nvPr/>
        </p:nvSpPr>
        <p:spPr bwMode="auto">
          <a:xfrm>
            <a:off x="1371600" y="228600"/>
            <a:ext cx="65532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1206" name="Text Box 7"/>
          <p:cNvSpPr txBox="1">
            <a:spLocks noChangeArrowheads="1"/>
          </p:cNvSpPr>
          <p:nvPr/>
        </p:nvSpPr>
        <p:spPr bwMode="auto">
          <a:xfrm>
            <a:off x="304800" y="990600"/>
            <a:ext cx="81534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原码</a:t>
            </a:r>
            <a:r>
              <a:rPr kumimoji="1" lang="zh-CN" altLang="en-US" sz="2400" b="1">
                <a:solidFill>
                  <a:srgbClr val="CC0099"/>
                </a:solidFill>
                <a:latin typeface="Times New Roman" pitchFamily="18" charset="0"/>
              </a:rPr>
              <a:t>：正数的符号为</a:t>
            </a:r>
            <a:r>
              <a:rPr kumimoji="1" lang="en-US" altLang="zh-CN" sz="2400" b="1">
                <a:solidFill>
                  <a:srgbClr val="CC0099"/>
                </a:solidFill>
                <a:latin typeface="Times New Roman" pitchFamily="18" charset="0"/>
              </a:rPr>
              <a:t>0</a:t>
            </a:r>
            <a:r>
              <a:rPr kumimoji="1" lang="zh-CN" altLang="en-US" sz="2400" b="1">
                <a:solidFill>
                  <a:srgbClr val="CC0099"/>
                </a:solidFill>
                <a:latin typeface="Times New Roman" pitchFamily="18" charset="0"/>
              </a:rPr>
              <a:t>，负数的符号为</a:t>
            </a:r>
            <a:r>
              <a:rPr kumimoji="1" lang="en-US" altLang="zh-CN" sz="2400" b="1">
                <a:solidFill>
                  <a:srgbClr val="CC0099"/>
                </a:solidFill>
                <a:latin typeface="Times New Roman" pitchFamily="18" charset="0"/>
              </a:rPr>
              <a:t>1</a:t>
            </a:r>
            <a:r>
              <a:rPr kumimoji="1" lang="zh-CN" altLang="en-US" sz="2400" b="1">
                <a:solidFill>
                  <a:srgbClr val="CC0099"/>
                </a:solidFill>
                <a:latin typeface="Times New Roman" pitchFamily="18" charset="0"/>
              </a:rPr>
              <a:t>，其它位按一般的</a:t>
            </a:r>
          </a:p>
          <a:p>
            <a:pPr eaLnBrk="1" hangingPunct="1">
              <a:spcBef>
                <a:spcPct val="50000"/>
              </a:spcBef>
            </a:pPr>
            <a:r>
              <a:rPr kumimoji="1" lang="zh-CN" altLang="en-US" sz="2400" b="1">
                <a:solidFill>
                  <a:srgbClr val="CC0099"/>
                </a:solidFill>
                <a:latin typeface="Times New Roman" pitchFamily="18" charset="0"/>
              </a:rPr>
              <a:t>方法表示数的绝对值。</a:t>
            </a:r>
          </a:p>
        </p:txBody>
      </p:sp>
      <p:sp>
        <p:nvSpPr>
          <p:cNvPr id="51207" name="Text Box 16"/>
          <p:cNvSpPr txBox="1">
            <a:spLocks noChangeArrowheads="1"/>
          </p:cNvSpPr>
          <p:nvPr/>
        </p:nvSpPr>
        <p:spPr bwMode="auto">
          <a:xfrm>
            <a:off x="304800" y="2133600"/>
            <a:ext cx="85344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en-US" altLang="zh-CN" sz="2400" b="1" i="1">
                <a:latin typeface="Times New Roman" pitchFamily="18" charset="0"/>
              </a:rPr>
              <a:t>                      x</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30000">
                <a:latin typeface="Times New Roman" pitchFamily="18" charset="0"/>
              </a:rPr>
              <a:t>10 </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baseline="-30000">
                <a:latin typeface="Times New Roman" pitchFamily="18" charset="0"/>
              </a:rPr>
              <a:t>原 </a:t>
            </a:r>
            <a:r>
              <a:rPr kumimoji="1" lang="en-US" altLang="zh-CN" sz="2400" b="1">
                <a:latin typeface="Times New Roman" pitchFamily="18" charset="0"/>
              </a:rPr>
              <a:t>= (01100111)</a:t>
            </a:r>
            <a:r>
              <a:rPr kumimoji="1" lang="en-US" altLang="zh-CN" sz="2400" b="1" baseline="-30000">
                <a:latin typeface="Times New Roman" pitchFamily="18" charset="0"/>
              </a:rPr>
              <a:t>2</a:t>
            </a:r>
            <a:endParaRPr kumimoji="1" lang="en-US" altLang="zh-CN" sz="2400" b="1">
              <a:latin typeface="Times New Roman" pitchFamily="18" charset="0"/>
            </a:endParaRPr>
          </a:p>
          <a:p>
            <a:pPr lvl="2" algn="just" eaLnBrk="1" hangingPunct="1">
              <a:lnSpc>
                <a:spcPct val="120000"/>
              </a:lnSpc>
              <a:spcBef>
                <a:spcPct val="50000"/>
              </a:spcBef>
            </a:pPr>
            <a:r>
              <a:rPr kumimoji="1" lang="en-US" altLang="zh-CN" sz="2400" b="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25000">
                <a:latin typeface="Times New Roman" pitchFamily="18" charset="0"/>
              </a:rPr>
              <a:t>10</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[y]</a:t>
            </a:r>
            <a:r>
              <a:rPr kumimoji="1" lang="zh-CN" altLang="en-US" sz="2400" b="1" baseline="-25000">
                <a:latin typeface="Times New Roman" pitchFamily="18" charset="0"/>
              </a:rPr>
              <a:t>原</a:t>
            </a:r>
            <a:r>
              <a:rPr kumimoji="1" lang="zh-CN" altLang="en-US" sz="2400" b="1">
                <a:latin typeface="Times New Roman" pitchFamily="18" charset="0"/>
              </a:rPr>
              <a:t> </a:t>
            </a:r>
            <a:r>
              <a:rPr kumimoji="1" lang="en-US" altLang="zh-CN" sz="2400" b="1">
                <a:latin typeface="Times New Roman" pitchFamily="18" charset="0"/>
              </a:rPr>
              <a:t>= (11100111)</a:t>
            </a:r>
            <a:r>
              <a:rPr kumimoji="1" lang="en-US" altLang="zh-CN" sz="2400" b="1" baseline="-25000">
                <a:latin typeface="Times New Roman" pitchFamily="18" charset="0"/>
              </a:rPr>
              <a:t>2</a:t>
            </a:r>
            <a:r>
              <a:rPr kumimoji="1" lang="zh-CN" altLang="en-US" sz="2400" b="1">
                <a:latin typeface="Times New Roman" pitchFamily="18" charset="0"/>
              </a:rPr>
              <a:t>　　</a:t>
            </a:r>
          </a:p>
        </p:txBody>
      </p:sp>
      <p:sp>
        <p:nvSpPr>
          <p:cNvPr id="51208" name="Text Box 17"/>
          <p:cNvSpPr txBox="1">
            <a:spLocks noChangeArrowheads="1"/>
          </p:cNvSpPr>
          <p:nvPr/>
        </p:nvSpPr>
        <p:spPr bwMode="auto">
          <a:xfrm>
            <a:off x="0" y="3352800"/>
            <a:ext cx="8534400"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zh-CN" altLang="en-US" sz="2400" b="1">
                <a:latin typeface="Times New Roman" pitchFamily="18" charset="0"/>
              </a:rPr>
              <a:t>　原码简单易懂，进行两个</a:t>
            </a:r>
            <a:r>
              <a:rPr kumimoji="1" lang="zh-CN" altLang="en-US" sz="2400" b="1">
                <a:solidFill>
                  <a:srgbClr val="080300"/>
                </a:solidFill>
                <a:latin typeface="Times New Roman" pitchFamily="18" charset="0"/>
              </a:rPr>
              <a:t>异号数相加</a:t>
            </a:r>
            <a:r>
              <a:rPr kumimoji="1" lang="zh-CN" altLang="en-US" sz="2400" b="1">
                <a:latin typeface="Times New Roman" pitchFamily="18" charset="0"/>
              </a:rPr>
              <a:t>或</a:t>
            </a:r>
            <a:r>
              <a:rPr kumimoji="1" lang="zh-CN" altLang="en-US" sz="2400" b="1">
                <a:solidFill>
                  <a:srgbClr val="080300"/>
                </a:solidFill>
                <a:latin typeface="Times New Roman" pitchFamily="18" charset="0"/>
              </a:rPr>
              <a:t>两个同号数相减</a:t>
            </a:r>
            <a:r>
              <a:rPr kumimoji="1" lang="zh-CN" altLang="en-US" sz="2400" b="1">
                <a:latin typeface="Times New Roman" pitchFamily="18" charset="0"/>
              </a:rPr>
              <a:t>时都不方便。</a:t>
            </a:r>
          </a:p>
          <a:p>
            <a:pPr eaLnBrk="1" hangingPunct="1">
              <a:lnSpc>
                <a:spcPct val="120000"/>
              </a:lnSpc>
              <a:spcBef>
                <a:spcPct val="50000"/>
              </a:spcBef>
            </a:pPr>
            <a:r>
              <a:rPr kumimoji="1" lang="zh-CN" altLang="en-US" sz="2400" b="1">
                <a:latin typeface="Times New Roman" pitchFamily="18" charset="0"/>
              </a:rPr>
              <a:t>     为了将加法运算和减法运算统一为加法运算，以便简化运算逻辑电路，引入反码和补码。 </a:t>
            </a:r>
          </a:p>
        </p:txBody>
      </p:sp>
      <p:sp>
        <p:nvSpPr>
          <p:cNvPr id="512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2D2997-DD86-4EFE-AED4-18B086C338DD}" type="slidenum">
              <a:rPr lang="en-US" altLang="zh-CN" smtClean="0"/>
              <a:pPr eaLnBrk="1" hangingPunct="1"/>
              <a:t>45</a:t>
            </a:fld>
            <a:endParaRPr lang="en-US" altLang="zh-CN" smtClean="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222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9" name="Rectangle 5"/>
          <p:cNvSpPr>
            <a:spLocks noChangeArrowheads="1"/>
          </p:cNvSpPr>
          <p:nvPr/>
        </p:nvSpPr>
        <p:spPr bwMode="auto">
          <a:xfrm>
            <a:off x="1905000" y="152400"/>
            <a:ext cx="51816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2230" name="Text Box 6"/>
          <p:cNvSpPr txBox="1">
            <a:spLocks noChangeArrowheads="1"/>
          </p:cNvSpPr>
          <p:nvPr/>
        </p:nvSpPr>
        <p:spPr bwMode="auto">
          <a:xfrm>
            <a:off x="304800" y="990600"/>
            <a:ext cx="8229600" cy="243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rgbClr val="080300"/>
                </a:solidFill>
                <a:latin typeface="楷体" pitchFamily="49" charset="-122"/>
                <a:ea typeface="楷体" pitchFamily="49" charset="-122"/>
              </a:rPr>
              <a:t>反码</a:t>
            </a:r>
            <a:r>
              <a:rPr kumimoji="1" lang="zh-CN" altLang="en-US" sz="3200" b="1">
                <a:solidFill>
                  <a:srgbClr val="CC0099"/>
                </a:solidFill>
                <a:latin typeface="楷体" pitchFamily="49" charset="-122"/>
                <a:ea typeface="楷体" pitchFamily="49" charset="-122"/>
              </a:rPr>
              <a:t>： 正数的反码与原码相同；负数的反码是符号位不变，其他位按位取反</a:t>
            </a:r>
          </a:p>
          <a:p>
            <a:pPr eaLnBrk="1" hangingPunct="1">
              <a:spcBef>
                <a:spcPct val="50000"/>
              </a:spcBef>
            </a:pPr>
            <a:r>
              <a:rPr kumimoji="1" lang="zh-CN" altLang="en-US" sz="3200" b="1">
                <a:solidFill>
                  <a:srgbClr val="080300"/>
                </a:solidFill>
                <a:latin typeface="楷体" pitchFamily="49" charset="-122"/>
                <a:ea typeface="楷体" pitchFamily="49" charset="-122"/>
              </a:rPr>
              <a:t>补码：</a:t>
            </a:r>
            <a:r>
              <a:rPr kumimoji="1" lang="zh-CN" altLang="en-US" sz="3200" b="1">
                <a:solidFill>
                  <a:srgbClr val="CC0099"/>
                </a:solidFill>
                <a:latin typeface="楷体" pitchFamily="49" charset="-122"/>
                <a:ea typeface="楷体" pitchFamily="49" charset="-122"/>
              </a:rPr>
              <a:t>正数的补码与其原码相同；负数的补码为其反码最末位加</a:t>
            </a:r>
            <a:r>
              <a:rPr kumimoji="1" lang="en-US" altLang="zh-CN" sz="3200" b="1">
                <a:solidFill>
                  <a:srgbClr val="CC0099"/>
                </a:solidFill>
                <a:latin typeface="楷体" pitchFamily="49" charset="-122"/>
                <a:ea typeface="楷体" pitchFamily="49" charset="-122"/>
              </a:rPr>
              <a:t>1</a:t>
            </a:r>
            <a:r>
              <a:rPr kumimoji="1" lang="zh-CN" altLang="en-US" sz="3200" b="1">
                <a:solidFill>
                  <a:srgbClr val="CC0099"/>
                </a:solidFill>
                <a:latin typeface="楷体" pitchFamily="49" charset="-122"/>
                <a:ea typeface="楷体" pitchFamily="49" charset="-122"/>
              </a:rPr>
              <a:t>，即补码</a:t>
            </a:r>
            <a:r>
              <a:rPr kumimoji="1" lang="en-US" altLang="zh-CN" sz="3200" b="1">
                <a:solidFill>
                  <a:srgbClr val="CC0099"/>
                </a:solidFill>
                <a:latin typeface="楷体" pitchFamily="49" charset="-122"/>
                <a:ea typeface="楷体" pitchFamily="49" charset="-122"/>
              </a:rPr>
              <a:t> = </a:t>
            </a:r>
            <a:r>
              <a:rPr kumimoji="1" lang="zh-CN" altLang="en-US" sz="3200" b="1">
                <a:solidFill>
                  <a:srgbClr val="CC0099"/>
                </a:solidFill>
                <a:latin typeface="楷体" pitchFamily="49" charset="-122"/>
                <a:ea typeface="楷体" pitchFamily="49" charset="-122"/>
              </a:rPr>
              <a:t>反码 </a:t>
            </a:r>
            <a:r>
              <a:rPr kumimoji="1" lang="en-US" altLang="zh-CN" sz="3200" b="1">
                <a:solidFill>
                  <a:srgbClr val="CC0099"/>
                </a:solidFill>
                <a:latin typeface="楷体" pitchFamily="49" charset="-122"/>
                <a:ea typeface="楷体" pitchFamily="49" charset="-122"/>
              </a:rPr>
              <a:t>+ 1</a:t>
            </a:r>
          </a:p>
        </p:txBody>
      </p:sp>
      <p:grpSp>
        <p:nvGrpSpPr>
          <p:cNvPr id="52231" name="组合 1"/>
          <p:cNvGrpSpPr>
            <a:grpSpLocks/>
          </p:cNvGrpSpPr>
          <p:nvPr/>
        </p:nvGrpSpPr>
        <p:grpSpPr bwMode="auto">
          <a:xfrm>
            <a:off x="2362200" y="3276600"/>
            <a:ext cx="3962400" cy="2362200"/>
            <a:chOff x="2362200" y="3276600"/>
            <a:chExt cx="3962400" cy="2362200"/>
          </a:xfrm>
        </p:grpSpPr>
        <p:grpSp>
          <p:nvGrpSpPr>
            <p:cNvPr id="52233" name="Group 15"/>
            <p:cNvGrpSpPr>
              <a:grpSpLocks/>
            </p:cNvGrpSpPr>
            <p:nvPr/>
          </p:nvGrpSpPr>
          <p:grpSpPr bwMode="auto">
            <a:xfrm>
              <a:off x="2362200" y="3276600"/>
              <a:ext cx="3962400" cy="2362200"/>
              <a:chOff x="1632" y="1968"/>
              <a:chExt cx="2496" cy="1488"/>
            </a:xfrm>
          </p:grpSpPr>
          <p:sp>
            <p:nvSpPr>
              <p:cNvPr id="52238" name="AutoShape 8"/>
              <p:cNvSpPr>
                <a:spLocks noChangeArrowheads="1"/>
              </p:cNvSpPr>
              <p:nvPr/>
            </p:nvSpPr>
            <p:spPr bwMode="auto">
              <a:xfrm>
                <a:off x="1632" y="1968"/>
                <a:ext cx="2496" cy="1488"/>
              </a:xfrm>
              <a:prstGeom prst="irregularSeal1">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52239" name="Line 13"/>
              <p:cNvSpPr>
                <a:spLocks noChangeShapeType="1"/>
              </p:cNvSpPr>
              <p:nvPr/>
            </p:nvSpPr>
            <p:spPr bwMode="auto">
              <a:xfrm>
                <a:off x="2400" y="2496"/>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2240" name="Line 14"/>
              <p:cNvSpPr>
                <a:spLocks noChangeShapeType="1"/>
              </p:cNvSpPr>
              <p:nvPr/>
            </p:nvSpPr>
            <p:spPr bwMode="auto">
              <a:xfrm>
                <a:off x="2400" y="2832"/>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2234" name="Rectangle 12"/>
            <p:cNvSpPr>
              <a:spLocks noChangeArrowheads="1"/>
            </p:cNvSpPr>
            <p:nvPr/>
          </p:nvSpPr>
          <p:spPr bwMode="auto">
            <a:xfrm>
              <a:off x="3025775"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sp>
          <p:nvSpPr>
            <p:cNvPr id="52235" name="Rectangle 12"/>
            <p:cNvSpPr>
              <a:spLocks noChangeArrowheads="1"/>
            </p:cNvSpPr>
            <p:nvPr/>
          </p:nvSpPr>
          <p:spPr bwMode="auto">
            <a:xfrm>
              <a:off x="4419600"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6" name="Rectangle 12"/>
            <p:cNvSpPr>
              <a:spLocks noChangeArrowheads="1"/>
            </p:cNvSpPr>
            <p:nvPr/>
          </p:nvSpPr>
          <p:spPr bwMode="auto">
            <a:xfrm>
              <a:off x="3025775"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7" name="Rectangle 12"/>
            <p:cNvSpPr>
              <a:spLocks noChangeArrowheads="1"/>
            </p:cNvSpPr>
            <p:nvPr/>
          </p:nvSpPr>
          <p:spPr bwMode="auto">
            <a:xfrm>
              <a:off x="4419600"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grpSp>
      <p:sp>
        <p:nvSpPr>
          <p:cNvPr id="5223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EDAF51-A328-415D-8068-723AC4895D25}" type="slidenum">
              <a:rPr lang="en-US" altLang="zh-CN" smtClean="0"/>
              <a:pPr eaLnBrk="1" hangingPunct="1"/>
              <a:t>46</a:t>
            </a:fld>
            <a:endParaRPr lang="en-US" altLang="zh-CN" smtClean="0"/>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2" name="Rectangle 5"/>
          <p:cNvSpPr>
            <a:spLocks noChangeArrowheads="1"/>
          </p:cNvSpPr>
          <p:nvPr/>
        </p:nvSpPr>
        <p:spPr bwMode="auto">
          <a:xfrm>
            <a:off x="1295400" y="228600"/>
            <a:ext cx="54864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3253" name="AutoShape 41"/>
          <p:cNvSpPr>
            <a:spLocks noChangeArrowheads="1"/>
          </p:cNvSpPr>
          <p:nvPr/>
        </p:nvSpPr>
        <p:spPr bwMode="auto">
          <a:xfrm>
            <a:off x="7848600" y="609600"/>
            <a:ext cx="914400" cy="4419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080300"/>
                </a:solidFill>
                <a:latin typeface="Times New Roman" pitchFamily="18" charset="0"/>
              </a:rPr>
              <a:t>带</a:t>
            </a:r>
          </a:p>
          <a:p>
            <a:pPr algn="ctr"/>
            <a:r>
              <a:rPr kumimoji="1" lang="zh-CN" altLang="en-US" sz="4000" b="1">
                <a:solidFill>
                  <a:srgbClr val="080300"/>
                </a:solidFill>
                <a:latin typeface="Times New Roman" pitchFamily="18" charset="0"/>
              </a:rPr>
              <a:t>符</a:t>
            </a:r>
          </a:p>
          <a:p>
            <a:pPr algn="ctr"/>
            <a:r>
              <a:rPr kumimoji="1" lang="zh-CN" altLang="en-US" sz="4000" b="1">
                <a:solidFill>
                  <a:srgbClr val="080300"/>
                </a:solidFill>
                <a:latin typeface="Times New Roman" pitchFamily="18" charset="0"/>
              </a:rPr>
              <a:t>号</a:t>
            </a:r>
          </a:p>
          <a:p>
            <a:pPr algn="ctr"/>
            <a:r>
              <a:rPr kumimoji="1" lang="zh-CN" altLang="en-US" sz="4000" b="1">
                <a:solidFill>
                  <a:srgbClr val="080300"/>
                </a:solidFill>
                <a:latin typeface="Times New Roman" pitchFamily="18" charset="0"/>
              </a:rPr>
              <a:t>的</a:t>
            </a:r>
          </a:p>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endParaRPr kumimoji="1" lang="zh-CN" altLang="en-US" sz="2400">
              <a:solidFill>
                <a:srgbClr val="080300"/>
              </a:solidFill>
              <a:latin typeface="Times New Roman" pitchFamily="18" charset="0"/>
            </a:endParaRPr>
          </a:p>
        </p:txBody>
      </p:sp>
      <p:grpSp>
        <p:nvGrpSpPr>
          <p:cNvPr id="53254" name="组合 2"/>
          <p:cNvGrpSpPr>
            <a:grpSpLocks/>
          </p:cNvGrpSpPr>
          <p:nvPr/>
        </p:nvGrpSpPr>
        <p:grpSpPr bwMode="auto">
          <a:xfrm>
            <a:off x="304800" y="1219200"/>
            <a:ext cx="6940550" cy="2438400"/>
            <a:chOff x="304800" y="1219200"/>
            <a:chExt cx="6940550" cy="2438400"/>
          </a:xfrm>
        </p:grpSpPr>
        <p:sp>
          <p:nvSpPr>
            <p:cNvPr id="53291"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92" name="Group 7"/>
            <p:cNvGrpSpPr>
              <a:grpSpLocks/>
            </p:cNvGrpSpPr>
            <p:nvPr/>
          </p:nvGrpSpPr>
          <p:grpSpPr bwMode="auto">
            <a:xfrm>
              <a:off x="4184650" y="2165350"/>
              <a:ext cx="3054350" cy="654050"/>
              <a:chOff x="2588" y="1700"/>
              <a:chExt cx="1924" cy="412"/>
            </a:xfrm>
          </p:grpSpPr>
          <p:sp>
            <p:nvSpPr>
              <p:cNvPr id="53316"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nvGrpSpPr>
              <p:cNvPr id="53317" name="Group 9"/>
              <p:cNvGrpSpPr>
                <a:grpSpLocks/>
              </p:cNvGrpSpPr>
              <p:nvPr/>
            </p:nvGrpSpPr>
            <p:grpSpPr bwMode="auto">
              <a:xfrm>
                <a:off x="2802" y="1700"/>
                <a:ext cx="1710" cy="412"/>
                <a:chOff x="3312" y="1248"/>
                <a:chExt cx="1536" cy="576"/>
              </a:xfrm>
            </p:grpSpPr>
            <p:sp>
              <p:nvSpPr>
                <p:cNvPr id="53318"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9"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0"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1"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2"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3"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4"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grpSp>
          <p:nvGrpSpPr>
            <p:cNvPr id="53293" name="Group 17"/>
            <p:cNvGrpSpPr>
              <a:grpSpLocks/>
            </p:cNvGrpSpPr>
            <p:nvPr/>
          </p:nvGrpSpPr>
          <p:grpSpPr bwMode="auto">
            <a:xfrm>
              <a:off x="4191000" y="1219200"/>
              <a:ext cx="3054350" cy="652463"/>
              <a:chOff x="3230" y="1296"/>
              <a:chExt cx="1728" cy="576"/>
            </a:xfrm>
          </p:grpSpPr>
          <p:sp>
            <p:nvSpPr>
              <p:cNvPr id="53308"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9"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0"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1"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2"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3"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4"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5"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94" name="Group 26"/>
            <p:cNvGrpSpPr>
              <a:grpSpLocks/>
            </p:cNvGrpSpPr>
            <p:nvPr/>
          </p:nvGrpSpPr>
          <p:grpSpPr bwMode="auto">
            <a:xfrm>
              <a:off x="4184650" y="3005138"/>
              <a:ext cx="3054350" cy="652462"/>
              <a:chOff x="2588" y="2229"/>
              <a:chExt cx="1924" cy="411"/>
            </a:xfrm>
          </p:grpSpPr>
          <p:grpSp>
            <p:nvGrpSpPr>
              <p:cNvPr id="53299" name="Group 27"/>
              <p:cNvGrpSpPr>
                <a:grpSpLocks/>
              </p:cNvGrpSpPr>
              <p:nvPr/>
            </p:nvGrpSpPr>
            <p:grpSpPr bwMode="auto">
              <a:xfrm>
                <a:off x="2588" y="2229"/>
                <a:ext cx="1698" cy="411"/>
                <a:chOff x="2588" y="2037"/>
                <a:chExt cx="1698" cy="411"/>
              </a:xfrm>
            </p:grpSpPr>
            <p:sp>
              <p:nvSpPr>
                <p:cNvPr id="53301"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2"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3"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4"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5"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6"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7"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sp>
            <p:nvSpPr>
              <p:cNvPr id="53300"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95" name="Rectangle 42"/>
            <p:cNvSpPr>
              <a:spLocks noChangeArrowheads="1"/>
            </p:cNvSpPr>
            <p:nvPr/>
          </p:nvSpPr>
          <p:spPr bwMode="auto">
            <a:xfrm>
              <a:off x="304800" y="13716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96" name="Rectangle 43"/>
            <p:cNvSpPr>
              <a:spLocks noChangeArrowheads="1"/>
            </p:cNvSpPr>
            <p:nvPr/>
          </p:nvSpPr>
          <p:spPr bwMode="auto">
            <a:xfrm>
              <a:off x="2895600" y="13716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97" name="Rectangle 44"/>
            <p:cNvSpPr>
              <a:spLocks noChangeArrowheads="1"/>
            </p:cNvSpPr>
            <p:nvPr/>
          </p:nvSpPr>
          <p:spPr bwMode="auto">
            <a:xfrm>
              <a:off x="2895600" y="22098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98" name="Rectangle 45"/>
            <p:cNvSpPr>
              <a:spLocks noChangeArrowheads="1"/>
            </p:cNvSpPr>
            <p:nvPr/>
          </p:nvSpPr>
          <p:spPr bwMode="auto">
            <a:xfrm>
              <a:off x="2895600" y="30480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
        <p:nvSpPr>
          <p:cNvPr id="5325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155D64-51C4-4B50-BC25-CB6A696DAD54}" type="slidenum">
              <a:rPr lang="en-US" altLang="zh-CN" smtClean="0"/>
              <a:pPr eaLnBrk="1" hangingPunct="1"/>
              <a:t>47</a:t>
            </a:fld>
            <a:endParaRPr lang="en-US" altLang="zh-CN" smtClean="0"/>
          </a:p>
        </p:txBody>
      </p:sp>
      <p:grpSp>
        <p:nvGrpSpPr>
          <p:cNvPr id="2" name="组合 1"/>
          <p:cNvGrpSpPr>
            <a:grpSpLocks/>
          </p:cNvGrpSpPr>
          <p:nvPr/>
        </p:nvGrpSpPr>
        <p:grpSpPr bwMode="auto">
          <a:xfrm>
            <a:off x="304800" y="4049713"/>
            <a:ext cx="6940550" cy="2503487"/>
            <a:chOff x="304800" y="3973354"/>
            <a:chExt cx="6940550" cy="2503646"/>
          </a:xfrm>
        </p:grpSpPr>
        <p:sp>
          <p:nvSpPr>
            <p:cNvPr id="53257" name="Text Box 2"/>
            <p:cNvSpPr txBox="1">
              <a:spLocks noChangeArrowheads="1"/>
            </p:cNvSpPr>
            <p:nvPr/>
          </p:nvSpPr>
          <p:spPr bwMode="auto">
            <a:xfrm>
              <a:off x="762000" y="4059872"/>
              <a:ext cx="914400" cy="60420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58" name="Group 7"/>
            <p:cNvGrpSpPr>
              <a:grpSpLocks/>
            </p:cNvGrpSpPr>
            <p:nvPr/>
          </p:nvGrpSpPr>
          <p:grpSpPr bwMode="auto">
            <a:xfrm>
              <a:off x="4184650" y="4919345"/>
              <a:ext cx="3054350" cy="719455"/>
              <a:chOff x="2588" y="1700"/>
              <a:chExt cx="1924" cy="412"/>
            </a:xfrm>
          </p:grpSpPr>
          <p:sp>
            <p:nvSpPr>
              <p:cNvPr id="53282"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nvGrpSpPr>
              <p:cNvPr id="53283" name="Group 9"/>
              <p:cNvGrpSpPr>
                <a:grpSpLocks/>
              </p:cNvGrpSpPr>
              <p:nvPr/>
            </p:nvGrpSpPr>
            <p:grpSpPr bwMode="auto">
              <a:xfrm>
                <a:off x="2802" y="1700"/>
                <a:ext cx="1710" cy="412"/>
                <a:chOff x="3312" y="1248"/>
                <a:chExt cx="1536" cy="576"/>
              </a:xfrm>
            </p:grpSpPr>
            <p:sp>
              <p:nvSpPr>
                <p:cNvPr id="53284"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5"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6"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7"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8"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9"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90"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grpSp>
        <p:grpSp>
          <p:nvGrpSpPr>
            <p:cNvPr id="53259" name="Group 17"/>
            <p:cNvGrpSpPr>
              <a:grpSpLocks/>
            </p:cNvGrpSpPr>
            <p:nvPr/>
          </p:nvGrpSpPr>
          <p:grpSpPr bwMode="auto">
            <a:xfrm>
              <a:off x="4191000" y="3973354"/>
              <a:ext cx="3054350" cy="717709"/>
              <a:chOff x="3230" y="1296"/>
              <a:chExt cx="1728" cy="576"/>
            </a:xfrm>
          </p:grpSpPr>
          <p:sp>
            <p:nvSpPr>
              <p:cNvPr id="53274"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5"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6"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7"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8"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9"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0"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1"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60" name="Group 26"/>
            <p:cNvGrpSpPr>
              <a:grpSpLocks/>
            </p:cNvGrpSpPr>
            <p:nvPr/>
          </p:nvGrpSpPr>
          <p:grpSpPr bwMode="auto">
            <a:xfrm>
              <a:off x="4184650" y="5759292"/>
              <a:ext cx="3054350" cy="717708"/>
              <a:chOff x="2588" y="2229"/>
              <a:chExt cx="1924" cy="411"/>
            </a:xfrm>
          </p:grpSpPr>
          <p:grpSp>
            <p:nvGrpSpPr>
              <p:cNvPr id="53265" name="Group 27"/>
              <p:cNvGrpSpPr>
                <a:grpSpLocks/>
              </p:cNvGrpSpPr>
              <p:nvPr/>
            </p:nvGrpSpPr>
            <p:grpSpPr bwMode="auto">
              <a:xfrm>
                <a:off x="2588" y="2229"/>
                <a:ext cx="1698" cy="411"/>
                <a:chOff x="2588" y="2037"/>
                <a:chExt cx="1698" cy="411"/>
              </a:xfrm>
            </p:grpSpPr>
            <p:sp>
              <p:nvSpPr>
                <p:cNvPr id="53267"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68"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69"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0"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1"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2"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3"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6"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1" name="Rectangle 42"/>
            <p:cNvSpPr>
              <a:spLocks noChangeArrowheads="1"/>
            </p:cNvSpPr>
            <p:nvPr/>
          </p:nvSpPr>
          <p:spPr bwMode="auto">
            <a:xfrm>
              <a:off x="304800" y="41910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62" name="Rectangle 43"/>
            <p:cNvSpPr>
              <a:spLocks noChangeArrowheads="1"/>
            </p:cNvSpPr>
            <p:nvPr/>
          </p:nvSpPr>
          <p:spPr bwMode="auto">
            <a:xfrm>
              <a:off x="2895600" y="41300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63" name="Rectangle 44"/>
            <p:cNvSpPr>
              <a:spLocks noChangeArrowheads="1"/>
            </p:cNvSpPr>
            <p:nvPr/>
          </p:nvSpPr>
          <p:spPr bwMode="auto">
            <a:xfrm>
              <a:off x="2895600" y="49682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64" name="Rectangle 45"/>
            <p:cNvSpPr>
              <a:spLocks noChangeArrowheads="1"/>
            </p:cNvSpPr>
            <p:nvPr/>
          </p:nvSpPr>
          <p:spPr bwMode="auto">
            <a:xfrm>
              <a:off x="2895600" y="58064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1219200"/>
            <a:ext cx="8534400"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algn="just" eaLnBrk="1" hangingPunct="1">
              <a:lnSpc>
                <a:spcPct val="130000"/>
              </a:lnSpc>
              <a:spcBef>
                <a:spcPct val="50000"/>
              </a:spcBef>
              <a:buFontTx/>
              <a:buAutoNum type="arabicParenBoth"/>
              <a:defRPr/>
            </a:pPr>
            <a:r>
              <a:rPr kumimoji="1" lang="zh-CN" altLang="en-US" sz="3200" b="1" dirty="0" smtClean="0">
                <a:latin typeface="Times New Roman" pitchFamily="18" charset="0"/>
              </a:rPr>
              <a:t>对于正数，</a:t>
            </a:r>
            <a:r>
              <a:rPr kumimoji="1" lang="zh-CN" altLang="en-US" sz="3200" b="1" dirty="0" smtClean="0">
                <a:solidFill>
                  <a:srgbClr val="080300"/>
                </a:solidFill>
                <a:latin typeface="Times New Roman" pitchFamily="18" charset="0"/>
              </a:rPr>
              <a:t>原码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补码</a:t>
            </a:r>
            <a:r>
              <a:rPr kumimoji="1" lang="zh-CN" altLang="en-US" sz="3200" b="1" dirty="0" smtClean="0">
                <a:latin typeface="Times New Roman" pitchFamily="18" charset="0"/>
              </a:rPr>
              <a:t>。</a:t>
            </a:r>
          </a:p>
          <a:p>
            <a:pPr eaLnBrk="1" hangingPunct="1">
              <a:lnSpc>
                <a:spcPct val="130000"/>
              </a:lnSpc>
              <a:spcBef>
                <a:spcPct val="50000"/>
              </a:spcBef>
              <a:defRPr/>
            </a:pPr>
            <a:r>
              <a:rPr kumimoji="1" lang="en-US" altLang="zh-CN" sz="3200" b="1" dirty="0" smtClean="0">
                <a:latin typeface="Times New Roman" pitchFamily="18" charset="0"/>
              </a:rPr>
              <a:t>(2) </a:t>
            </a:r>
            <a:r>
              <a:rPr kumimoji="1" lang="zh-CN" altLang="en-US" sz="3200" b="1" dirty="0" smtClean="0">
                <a:latin typeface="Times New Roman" pitchFamily="18" charset="0"/>
              </a:rPr>
              <a:t>对于负数，</a:t>
            </a:r>
            <a:r>
              <a:rPr kumimoji="1" lang="zh-CN" altLang="en-US" sz="3200" b="1" dirty="0" smtClean="0">
                <a:solidFill>
                  <a:srgbClr val="080300"/>
                </a:solidFill>
                <a:latin typeface="Times New Roman" pitchFamily="18" charset="0"/>
              </a:rPr>
              <a:t>补码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+1</a:t>
            </a:r>
            <a:r>
              <a:rPr kumimoji="1" lang="zh-CN" altLang="en-US" sz="3200" b="1" dirty="0" smtClean="0">
                <a:latin typeface="Times New Roman" pitchFamily="18" charset="0"/>
              </a:rPr>
              <a:t>。</a:t>
            </a:r>
            <a:endParaRPr kumimoji="1" lang="en-US" altLang="zh-CN" sz="3200" b="1" dirty="0" smtClean="0">
              <a:latin typeface="Times New Roman" pitchFamily="18" charset="0"/>
            </a:endParaRPr>
          </a:p>
          <a:p>
            <a:pPr eaLnBrk="1" hangingPunct="1">
              <a:lnSpc>
                <a:spcPct val="130000"/>
              </a:lnSpc>
              <a:spcBef>
                <a:spcPct val="50000"/>
              </a:spcBef>
              <a:defRPr/>
            </a:pPr>
            <a:r>
              <a:rPr kumimoji="1" lang="zh-CN" altLang="en-US" sz="3200" b="1" dirty="0" smtClean="0">
                <a:solidFill>
                  <a:srgbClr val="CC0099"/>
                </a:solidFill>
                <a:latin typeface="楷体" pitchFamily="49" charset="-122"/>
                <a:ea typeface="楷体" pitchFamily="49" charset="-122"/>
              </a:rPr>
              <a:t>    反码</a:t>
            </a:r>
            <a:r>
              <a:rPr kumimoji="1" lang="en-US" altLang="zh-CN" sz="3200" b="1" dirty="0" smtClean="0">
                <a:solidFill>
                  <a:srgbClr val="CC0099"/>
                </a:solidFill>
                <a:latin typeface="楷体" pitchFamily="49" charset="-122"/>
                <a:ea typeface="楷体" pitchFamily="49" charset="-122"/>
              </a:rPr>
              <a:t>=</a:t>
            </a:r>
            <a:r>
              <a:rPr kumimoji="1" lang="zh-CN" altLang="en-US" sz="3200" b="1" dirty="0" smtClean="0">
                <a:solidFill>
                  <a:srgbClr val="CC0099"/>
                </a:solidFill>
                <a:latin typeface="楷体" pitchFamily="49" charset="-122"/>
                <a:ea typeface="楷体" pitchFamily="49" charset="-122"/>
              </a:rPr>
              <a:t>符号位不变，其他位按位取反</a:t>
            </a:r>
            <a:endParaRPr kumimoji="1" lang="en-US" altLang="zh-CN" sz="3200" b="1" dirty="0" smtClean="0">
              <a:latin typeface="Times New Roman" pitchFamily="18" charset="0"/>
            </a:endParaRPr>
          </a:p>
          <a:p>
            <a:pPr eaLnBrk="1" hangingPunct="1">
              <a:lnSpc>
                <a:spcPct val="130000"/>
              </a:lnSpc>
              <a:spcBef>
                <a:spcPct val="50000"/>
              </a:spcBef>
              <a:defRPr/>
            </a:pPr>
            <a:r>
              <a:rPr kumimoji="1" lang="en-US" altLang="zh-CN" sz="3200" b="1" dirty="0" smtClean="0">
                <a:latin typeface="Times New Roman" pitchFamily="18" charset="0"/>
              </a:rPr>
              <a:t>(3) </a:t>
            </a:r>
            <a:r>
              <a:rPr kumimoji="1" lang="zh-CN" altLang="en-US" sz="3200" b="1" dirty="0" smtClean="0">
                <a:latin typeface="Times New Roman" pitchFamily="18" charset="0"/>
              </a:rPr>
              <a:t>补码是可逆的，即再对补码求补得到原码。</a:t>
            </a:r>
          </a:p>
          <a:p>
            <a:pPr algn="just" eaLnBrk="1" hangingPunct="1">
              <a:lnSpc>
                <a:spcPct val="130000"/>
              </a:lnSpc>
              <a:spcBef>
                <a:spcPct val="50000"/>
              </a:spcBef>
              <a:defRPr/>
            </a:pPr>
            <a:r>
              <a:rPr kumimoji="1" lang="en-US" altLang="zh-CN" sz="3200" b="1" dirty="0" smtClean="0">
                <a:latin typeface="Times New Roman" pitchFamily="18" charset="0"/>
              </a:rPr>
              <a:t>(4) </a:t>
            </a:r>
            <a:r>
              <a:rPr kumimoji="1" lang="zh-CN" altLang="en-US" sz="3200" b="1" dirty="0" smtClean="0">
                <a:latin typeface="Times New Roman" pitchFamily="18" charset="0"/>
              </a:rPr>
              <a:t>引入补码后，使减法统一为加法。</a:t>
            </a:r>
            <a:endParaRPr kumimoji="1" lang="en-US" altLang="zh-CN" sz="3200" b="1" dirty="0" smtClean="0">
              <a:latin typeface="Times New Roman" pitchFamily="18" charset="0"/>
            </a:endParaRPr>
          </a:p>
          <a:p>
            <a:pPr algn="just" eaLnBrk="1" hangingPunct="1">
              <a:lnSpc>
                <a:spcPct val="130000"/>
              </a:lnSpc>
              <a:spcBef>
                <a:spcPct val="50000"/>
              </a:spcBef>
              <a:defRPr/>
            </a:pPr>
            <a:r>
              <a:rPr kumimoji="1" lang="en-US" altLang="zh-CN" sz="3200" b="1" dirty="0" smtClean="0">
                <a:latin typeface="Times New Roman" pitchFamily="18" charset="0"/>
              </a:rPr>
              <a:t>(5) </a:t>
            </a:r>
            <a:r>
              <a:rPr kumimoji="1" lang="zh-CN" altLang="en-US" sz="3200" b="1" dirty="0" smtClean="0">
                <a:latin typeface="Times New Roman" pitchFamily="18" charset="0"/>
              </a:rPr>
              <a:t>有符号数：机内存储数值的补码。</a:t>
            </a:r>
            <a:endParaRPr kumimoji="1" lang="en-US" altLang="zh-CN" sz="3200" b="1" dirty="0" smtClean="0">
              <a:latin typeface="Times New Roman" pitchFamily="18" charset="0"/>
            </a:endParaRPr>
          </a:p>
        </p:txBody>
      </p:sp>
      <p:sp>
        <p:nvSpPr>
          <p:cNvPr id="54275" name="Rectangle 3"/>
          <p:cNvSpPr>
            <a:spLocks noChangeArrowheads="1"/>
          </p:cNvSpPr>
          <p:nvPr/>
        </p:nvSpPr>
        <p:spPr bwMode="auto">
          <a:xfrm>
            <a:off x="533400" y="533400"/>
            <a:ext cx="1371600" cy="64135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总结</a:t>
            </a:r>
          </a:p>
        </p:txBody>
      </p:sp>
      <p:sp>
        <p:nvSpPr>
          <p:cNvPr id="5427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A9D449-0179-4F28-9C5C-685F0F187497}" type="slidenum">
              <a:rPr lang="en-US" altLang="zh-CN" smtClean="0"/>
              <a:pPr eaLnBrk="1" hangingPunct="1"/>
              <a:t>48</a:t>
            </a:fld>
            <a:endParaRPr lang="en-US" altLang="zh-CN" smtClean="0"/>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04800" y="990600"/>
            <a:ext cx="86106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400" b="1">
                <a:solidFill>
                  <a:schemeClr val="tx2"/>
                </a:solidFill>
                <a:latin typeface="Times New Roman" pitchFamily="18" charset="0"/>
              </a:rPr>
              <a:t>补码可逆：</a:t>
            </a:r>
            <a:endParaRPr kumimoji="1" lang="en-US" altLang="zh-CN" sz="2400" b="1">
              <a:latin typeface="Times New Roman" pitchFamily="18" charset="0"/>
            </a:endParaRP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(11100110)</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 </a:t>
            </a:r>
            <a:r>
              <a:rPr kumimoji="1" lang="en-US" altLang="zh-CN" sz="2400" b="1">
                <a:latin typeface="Times New Roman" pitchFamily="18" charset="0"/>
              </a:rPr>
              <a:t>+ 1 = (11100110 +1)</a:t>
            </a:r>
            <a:r>
              <a:rPr kumimoji="1" lang="en-US" altLang="zh-CN" sz="2400" b="1" baseline="-25000">
                <a:latin typeface="Times New Roman" pitchFamily="18" charset="0"/>
              </a:rPr>
              <a:t> 2</a:t>
            </a:r>
            <a:r>
              <a:rPr kumimoji="1" lang="en-US" altLang="zh-CN" sz="2400" b="1">
                <a:latin typeface="Times New Roman" pitchFamily="18" charset="0"/>
              </a:rPr>
              <a:t> = (11100111)</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原</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补 </a:t>
            </a:r>
            <a:r>
              <a:rPr kumimoji="1" lang="en-US" altLang="zh-CN" sz="2400" b="1">
                <a:solidFill>
                  <a:schemeClr val="tx2"/>
                </a:solidFill>
                <a:latin typeface="Times New Roman" pitchFamily="18" charset="0"/>
              </a:rPr>
              <a:t>)</a:t>
            </a:r>
            <a:r>
              <a:rPr kumimoji="1" lang="zh-CN" altLang="en-US" sz="2400" b="1" baseline="-30000">
                <a:solidFill>
                  <a:schemeClr val="tx2"/>
                </a:solidFill>
                <a:latin typeface="Times New Roman" pitchFamily="18" charset="0"/>
              </a:rPr>
              <a:t>补 </a:t>
            </a:r>
            <a:r>
              <a:rPr kumimoji="1" lang="en-US" altLang="zh-CN" sz="2400" b="1">
                <a:latin typeface="Times New Roman" pitchFamily="18" charset="0"/>
              </a:rPr>
              <a:t>= (10011000+1)</a:t>
            </a:r>
            <a:r>
              <a:rPr kumimoji="1" lang="en-US" altLang="zh-CN" sz="2400" b="1" baseline="-25000">
                <a:latin typeface="Times New Roman" pitchFamily="18" charset="0"/>
              </a:rPr>
              <a:t>2</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endParaRPr kumimoji="1" lang="en-US" altLang="zh-CN" sz="2400" b="1" baseline="-25000">
              <a:latin typeface="Times New Roman" pitchFamily="18" charset="0"/>
            </a:endParaRPr>
          </a:p>
          <a:p>
            <a:pPr algn="just" eaLnBrk="1" hangingPunct="1">
              <a:spcBef>
                <a:spcPct val="50000"/>
              </a:spcBef>
            </a:pPr>
            <a:r>
              <a:rPr kumimoji="1" lang="zh-CN" altLang="en-US" sz="2400" b="1">
                <a:solidFill>
                  <a:schemeClr val="tx2"/>
                </a:solidFill>
                <a:latin typeface="Times New Roman" pitchFamily="18" charset="0"/>
              </a:rPr>
              <a:t>减法统一为加法：</a:t>
            </a:r>
            <a:r>
              <a:rPr kumimoji="1" lang="en-US" altLang="zh-CN" sz="2400" b="1">
                <a:solidFill>
                  <a:schemeClr val="tx2"/>
                </a:solidFill>
                <a:latin typeface="Times New Roman" pitchFamily="18" charset="0"/>
              </a:rPr>
              <a:t>[a-b]</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=a</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+[-b]</a:t>
            </a:r>
            <a:r>
              <a:rPr kumimoji="1" lang="zh-CN" altLang="zh-CN" sz="2400" b="1" baseline="-25000">
                <a:solidFill>
                  <a:schemeClr val="tx2"/>
                </a:solidFill>
                <a:latin typeface="Times New Roman" pitchFamily="18" charset="0"/>
              </a:rPr>
              <a:t>补</a:t>
            </a:r>
            <a:endParaRPr kumimoji="1" lang="zh-CN" altLang="en-US" sz="2400" b="1" baseline="-25000">
              <a:solidFill>
                <a:schemeClr val="tx2"/>
              </a:solidFill>
              <a:latin typeface="Times New Roman" pitchFamily="18" charset="0"/>
            </a:endParaRPr>
          </a:p>
          <a:p>
            <a:pPr algn="just" eaLnBrk="1" hangingPunct="1">
              <a:spcBef>
                <a:spcPct val="50000"/>
              </a:spcBef>
            </a:pP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=[77]</a:t>
            </a:r>
            <a:r>
              <a:rPr kumimoji="1" lang="zh-CN" altLang="en-US" sz="2400" b="1" baseline="-30000">
                <a:latin typeface="Times New Roman" pitchFamily="18" charset="0"/>
              </a:rPr>
              <a:t>补</a:t>
            </a:r>
            <a:r>
              <a:rPr kumimoji="1" lang="en-US" altLang="zh-CN" sz="2400" b="1">
                <a:latin typeface="Times New Roman" pitchFamily="18" charset="0"/>
              </a:rPr>
              <a:t>=(01001101)</a:t>
            </a:r>
            <a:r>
              <a:rPr kumimoji="1" lang="en-US" altLang="zh-CN" sz="2400" b="1" baseline="-30000">
                <a:latin typeface="Times New Roman" pitchFamily="18" charset="0"/>
              </a:rPr>
              <a:t>2  </a:t>
            </a:r>
            <a:r>
              <a:rPr kumimoji="1" lang="en-US" altLang="zh-CN" sz="2400" b="1">
                <a:latin typeface="Times New Roman" pitchFamily="18" charset="0"/>
              </a:rPr>
              <a:t>= 77</a:t>
            </a:r>
          </a:p>
          <a:p>
            <a:pPr algn="just" eaLnBrk="1" hangingPunct="1">
              <a:spcBef>
                <a:spcPct val="50000"/>
              </a:spcBef>
            </a:pP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=(01100110)</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(11100111)</a:t>
            </a:r>
            <a:r>
              <a:rPr kumimoji="1" lang="en-US" altLang="zh-CN" sz="2400" b="1" baseline="-30000">
                <a:latin typeface="Times New Roman" pitchFamily="18" charset="0"/>
              </a:rPr>
              <a:t>2</a:t>
            </a:r>
            <a:r>
              <a:rPr kumimoji="1" lang="en-US" altLang="zh-CN" sz="2400" b="1">
                <a:latin typeface="Times New Roman" pitchFamily="18" charset="0"/>
              </a:rPr>
              <a:t>=    (01001101)</a:t>
            </a:r>
            <a:r>
              <a:rPr kumimoji="1" lang="en-US" altLang="zh-CN" sz="2400" b="1" baseline="-30000">
                <a:latin typeface="Times New Roman" pitchFamily="18" charset="0"/>
              </a:rPr>
              <a:t>2 </a:t>
            </a:r>
            <a:r>
              <a:rPr kumimoji="1" lang="en-US" altLang="zh-CN" sz="2400" b="1">
                <a:latin typeface="Times New Roman" pitchFamily="18" charset="0"/>
              </a:rPr>
              <a:t>= 77   </a:t>
            </a:r>
          </a:p>
          <a:p>
            <a:pPr algn="just" eaLnBrk="1" hangingPunct="1">
              <a:spcBef>
                <a:spcPct val="50000"/>
              </a:spcBef>
            </a:pPr>
            <a:r>
              <a:rPr kumimoji="1" lang="zh-CN" altLang="en-US" sz="2400" b="1">
                <a:latin typeface="Times New Roman" pitchFamily="18" charset="0"/>
              </a:rPr>
              <a:t>所以，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 </a:t>
            </a:r>
          </a:p>
          <a:p>
            <a:pPr eaLnBrk="1" hangingPunct="1">
              <a:spcBef>
                <a:spcPct val="50000"/>
              </a:spcBef>
            </a:pPr>
            <a:r>
              <a:rPr kumimoji="1" lang="zh-CN" altLang="en-US" sz="2400" b="1">
                <a:latin typeface="Times New Roman" pitchFamily="18" charset="0"/>
              </a:rPr>
              <a:t>同样有</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 </a:t>
            </a:r>
          </a:p>
        </p:txBody>
      </p:sp>
      <p:sp>
        <p:nvSpPr>
          <p:cNvPr id="55299" name="Rectangle 3"/>
          <p:cNvSpPr>
            <a:spLocks noChangeArrowheads="1"/>
          </p:cNvSpPr>
          <p:nvPr/>
        </p:nvSpPr>
        <p:spPr bwMode="auto">
          <a:xfrm>
            <a:off x="533400" y="192088"/>
            <a:ext cx="4114800" cy="646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实例（</a:t>
            </a:r>
            <a:r>
              <a:rPr kumimoji="1" lang="en-US" altLang="zh-CN" sz="3600" b="1">
                <a:solidFill>
                  <a:srgbClr val="080300"/>
                </a:solidFill>
              </a:rPr>
              <a:t>8bit</a:t>
            </a:r>
            <a:r>
              <a:rPr kumimoji="1" lang="zh-CN" altLang="en-US" sz="3600" b="1">
                <a:solidFill>
                  <a:srgbClr val="080300"/>
                </a:solidFill>
              </a:rPr>
              <a:t>编码</a:t>
            </a:r>
            <a:r>
              <a:rPr kumimoji="1" lang="en-US" altLang="zh-CN" sz="3600" b="1">
                <a:solidFill>
                  <a:srgbClr val="080300"/>
                </a:solidFill>
              </a:rPr>
              <a:t>)</a:t>
            </a:r>
            <a:r>
              <a:rPr kumimoji="1" lang="zh-CN" altLang="en-US" sz="3600" b="1">
                <a:solidFill>
                  <a:srgbClr val="080300"/>
                </a:solidFill>
              </a:rPr>
              <a:t>：</a:t>
            </a:r>
          </a:p>
        </p:txBody>
      </p:sp>
      <p:sp>
        <p:nvSpPr>
          <p:cNvPr id="553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966CF2-829F-4D96-BB9B-E5FBCE25A2A2}" type="slidenum">
              <a:rPr lang="en-US" altLang="zh-CN" smtClean="0"/>
              <a:pPr eaLnBrk="1" hangingPunct="1"/>
              <a:t>49</a:t>
            </a:fld>
            <a:endParaRPr lang="en-US" altLang="zh-CN" smtClean="0"/>
          </a:p>
        </p:txBody>
      </p:sp>
      <p:grpSp>
        <p:nvGrpSpPr>
          <p:cNvPr id="4" name="组合 3"/>
          <p:cNvGrpSpPr>
            <a:grpSpLocks/>
          </p:cNvGrpSpPr>
          <p:nvPr/>
        </p:nvGrpSpPr>
        <p:grpSpPr bwMode="auto">
          <a:xfrm>
            <a:off x="5410200" y="3363913"/>
            <a:ext cx="3276600" cy="1360487"/>
            <a:chOff x="5638800" y="381000"/>
            <a:chExt cx="3276600" cy="1359932"/>
          </a:xfrm>
        </p:grpSpPr>
        <p:sp>
          <p:nvSpPr>
            <p:cNvPr id="55302" name="椭圆形标注 1"/>
            <p:cNvSpPr>
              <a:spLocks noChangeArrowheads="1"/>
            </p:cNvSpPr>
            <p:nvPr/>
          </p:nvSpPr>
          <p:spPr bwMode="auto">
            <a:xfrm>
              <a:off x="5638800" y="381000"/>
              <a:ext cx="3276600" cy="905977"/>
            </a:xfrm>
            <a:prstGeom prst="wedgeEllipseCallout">
              <a:avLst>
                <a:gd name="adj1" fmla="val -21931"/>
                <a:gd name="adj2" fmla="val 54088"/>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0000"/>
                  </a:solidFill>
                </a:rPr>
                <a:t>符号位的进位被自动舍弃</a:t>
              </a:r>
            </a:p>
          </p:txBody>
        </p:sp>
        <p:sp>
          <p:nvSpPr>
            <p:cNvPr id="55303" name="TextBox 2"/>
            <p:cNvSpPr txBox="1">
              <a:spLocks noChangeArrowheads="1"/>
            </p:cNvSpPr>
            <p:nvPr/>
          </p:nvSpPr>
          <p:spPr bwMode="auto">
            <a:xfrm>
              <a:off x="6400800" y="1371600"/>
              <a:ext cx="312906"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a:t>
              </a:r>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6172200" y="2057400"/>
          <a:ext cx="2312988" cy="2971800"/>
        </p:xfrm>
        <a:graphic>
          <a:graphicData uri="http://schemas.openxmlformats.org/presentationml/2006/ole">
            <mc:AlternateContent xmlns:mc="http://schemas.openxmlformats.org/markup-compatibility/2006">
              <mc:Choice xmlns:v="urn:schemas-microsoft-com:vml" Requires="v">
                <p:oleObj spid="_x0000_s8361" name="Image" r:id="rId4" imgW="2742857" imgH="3523810" progId="Photoshop.Image.3">
                  <p:embed/>
                </p:oleObj>
              </mc:Choice>
              <mc:Fallback>
                <p:oleObj name="Image" r:id="rId4" imgW="2742857" imgH="3523810" progId="Photoshop.Image.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057400"/>
                        <a:ext cx="23129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ChangeArrowheads="1"/>
          </p:cNvSpPr>
          <p:nvPr/>
        </p:nvSpPr>
        <p:spPr bwMode="auto">
          <a:xfrm>
            <a:off x="5867400" y="5181600"/>
            <a:ext cx="3009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5F5F5F"/>
                </a:solidFill>
                <a:ea typeface="幼圆" pitchFamily="49" charset="-122"/>
              </a:rPr>
              <a:t>John von Neumann</a:t>
            </a:r>
          </a:p>
          <a:p>
            <a:pPr algn="ctr" defTabSz="762000" eaLnBrk="0" hangingPunct="0"/>
            <a:r>
              <a:rPr kumimoji="1" lang="zh-CN" altLang="en-US" sz="2400" b="1">
                <a:solidFill>
                  <a:srgbClr val="5F5F5F"/>
                </a:solidFill>
                <a:ea typeface="幼圆" pitchFamily="49" charset="-122"/>
              </a:rPr>
              <a:t>冯</a:t>
            </a:r>
            <a:r>
              <a:rPr kumimoji="1" lang="zh-CN" altLang="en-US" sz="2400" b="1">
                <a:solidFill>
                  <a:srgbClr val="5F5F5F"/>
                </a:solidFill>
                <a:ea typeface="幼圆" pitchFamily="49" charset="-122"/>
                <a:sym typeface="Symbol" pitchFamily="18" charset="2"/>
              </a:rPr>
              <a:t></a:t>
            </a:r>
            <a:r>
              <a:rPr kumimoji="1" lang="zh-CN" altLang="en-US" sz="2400" b="1">
                <a:solidFill>
                  <a:srgbClr val="5F5F5F"/>
                </a:solidFill>
                <a:ea typeface="幼圆" pitchFamily="49" charset="-122"/>
              </a:rPr>
              <a:t>诺依曼</a:t>
            </a:r>
          </a:p>
        </p:txBody>
      </p:sp>
      <p:grpSp>
        <p:nvGrpSpPr>
          <p:cNvPr id="8196" name="Group 4"/>
          <p:cNvGrpSpPr>
            <a:grpSpLocks/>
          </p:cNvGrpSpPr>
          <p:nvPr/>
        </p:nvGrpSpPr>
        <p:grpSpPr bwMode="auto">
          <a:xfrm>
            <a:off x="533400" y="4419600"/>
            <a:ext cx="4133850" cy="2124075"/>
            <a:chOff x="617" y="3189"/>
            <a:chExt cx="2510" cy="1002"/>
          </a:xfrm>
        </p:grpSpPr>
        <p:graphicFrame>
          <p:nvGraphicFramePr>
            <p:cNvPr id="8201" name="Object 5"/>
            <p:cNvGraphicFramePr>
              <a:graphicFrameLocks/>
            </p:cNvGraphicFramePr>
            <p:nvPr/>
          </p:nvGraphicFramePr>
          <p:xfrm>
            <a:off x="617" y="3189"/>
            <a:ext cx="1058" cy="1002"/>
          </p:xfrm>
          <a:graphic>
            <a:graphicData uri="http://schemas.openxmlformats.org/presentationml/2006/ole">
              <mc:AlternateContent xmlns:mc="http://schemas.openxmlformats.org/markup-compatibility/2006">
                <mc:Choice xmlns:v="urn:schemas-microsoft-com:vml" Requires="v">
                  <p:oleObj spid="_x0000_s8362" name="Image" r:id="rId6" imgW="1688889" imgH="1600000" progId="Photoshop.Image.4">
                    <p:embed/>
                  </p:oleObj>
                </mc:Choice>
                <mc:Fallback>
                  <p:oleObj name="Image" r:id="rId6" imgW="1688889" imgH="1600000" progId="Photoshop.Image.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 y="3189"/>
                          <a:ext cx="1058" cy="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9830" name="Rectangle 6"/>
            <p:cNvSpPr>
              <a:spLocks noChangeArrowheads="1"/>
            </p:cNvSpPr>
            <p:nvPr/>
          </p:nvSpPr>
          <p:spPr bwMode="auto">
            <a:xfrm>
              <a:off x="1718" y="3513"/>
              <a:ext cx="1409"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a:solidFill>
                    <a:srgbClr val="5F5F5F"/>
                  </a:solidFill>
                </a:rPr>
                <a:t>1949 </a:t>
              </a:r>
              <a:r>
                <a:rPr kumimoji="1" lang="en-US" altLang="zh-CN" sz="2800" b="1">
                  <a:solidFill>
                    <a:schemeClr val="folHlink"/>
                  </a:solidFill>
                  <a:effectLst>
                    <a:outerShdw blurRad="38100" dist="38100" dir="2700000" algn="tl">
                      <a:srgbClr val="C0C0C0"/>
                    </a:outerShdw>
                  </a:effectLst>
                </a:rPr>
                <a:t>EDSAC</a:t>
              </a:r>
            </a:p>
          </p:txBody>
        </p:sp>
      </p:grpSp>
      <p:sp>
        <p:nvSpPr>
          <p:cNvPr id="8197" name="Rectangle 7"/>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冯</a:t>
            </a:r>
            <a:r>
              <a:rPr lang="en-US" altLang="zh-CN" smtClean="0"/>
              <a:t>·</a:t>
            </a:r>
            <a:r>
              <a:rPr lang="zh-CN" altLang="en-US" smtClean="0"/>
              <a:t>诺依曼计算机</a:t>
            </a:r>
          </a:p>
        </p:txBody>
      </p:sp>
      <p:sp>
        <p:nvSpPr>
          <p:cNvPr id="8198" name="Rectangle 8"/>
          <p:cNvSpPr>
            <a:spLocks noChangeArrowheads="1"/>
          </p:cNvSpPr>
          <p:nvPr/>
        </p:nvSpPr>
        <p:spPr bwMode="auto">
          <a:xfrm>
            <a:off x="533400" y="1524000"/>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lnSpc>
                <a:spcPct val="125000"/>
              </a:lnSpc>
              <a:spcBef>
                <a:spcPct val="20000"/>
              </a:spcBef>
              <a:buClr>
                <a:schemeClr val="hlink"/>
              </a:buClr>
              <a:buSzPct val="200000"/>
              <a:buFont typeface="Wingdings" pitchFamily="2" charset="2"/>
              <a:buNone/>
            </a:pPr>
            <a:r>
              <a:rPr lang="zh-CN" altLang="en-US" b="1">
                <a:ea typeface="幼圆" pitchFamily="49" charset="-122"/>
              </a:rPr>
              <a:t>存储程序工作原理</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计算机的两个基本能力：一是能够存储程序，二是能够自动地执行程序。</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计算机是利用“存储器”（内存）来存放所要执行的程序的，而称之为</a:t>
            </a:r>
            <a:r>
              <a:rPr lang="en-US" altLang="zh-CN" sz="2000" b="1">
                <a:ea typeface="幼圆" pitchFamily="49" charset="-122"/>
              </a:rPr>
              <a:t>CPU</a:t>
            </a:r>
            <a:r>
              <a:rPr lang="zh-CN" altLang="en-US" sz="2000" b="1">
                <a:ea typeface="幼圆" pitchFamily="49" charset="-122"/>
              </a:rPr>
              <a:t>（中央处理器）的部件可以依次从存储器中取出程序中的每一条指令，并加以分析和执行，直至完成全部指令任务为止。</a:t>
            </a:r>
          </a:p>
        </p:txBody>
      </p:sp>
      <p:sp>
        <p:nvSpPr>
          <p:cNvPr id="8199" name="Text Box 1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82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CB5656-BD5B-4056-AA3C-971C028A8155}" type="slidenum">
              <a:rPr lang="en-US" altLang="zh-CN" smtClean="0"/>
              <a:pPr eaLnBrk="1" hangingPunct="1"/>
              <a:t>5</a:t>
            </a:fld>
            <a:endParaRPr lang="en-US" altLang="zh-CN" smtClean="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489F15-1625-4ECE-9231-621F9EE0245D}" type="slidenum">
              <a:rPr lang="en-US" altLang="zh-CN" smtClean="0"/>
              <a:pPr eaLnBrk="1" hangingPunct="1"/>
              <a:t>50</a:t>
            </a:fld>
            <a:endParaRPr lang="en-US" altLang="zh-CN" smtClean="0"/>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457200"/>
            <a:ext cx="7208837" cy="227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19575"/>
            <a:ext cx="8507413"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325" name="TextBox 2"/>
          <p:cNvSpPr txBox="1">
            <a:spLocks noChangeArrowheads="1"/>
          </p:cNvSpPr>
          <p:nvPr/>
        </p:nvSpPr>
        <p:spPr bwMode="auto">
          <a:xfrm>
            <a:off x="7543800" y="104775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P12</a:t>
            </a:r>
            <a:r>
              <a:rPr lang="zh-CN" altLang="en-US" sz="2800"/>
              <a:t>更正</a:t>
            </a:r>
          </a:p>
        </p:txBody>
      </p:sp>
      <p:sp>
        <p:nvSpPr>
          <p:cNvPr id="56326" name="矩形 3"/>
          <p:cNvSpPr>
            <a:spLocks noChangeArrowheads="1"/>
          </p:cNvSpPr>
          <p:nvPr/>
        </p:nvSpPr>
        <p:spPr bwMode="auto">
          <a:xfrm>
            <a:off x="533400" y="2971800"/>
            <a:ext cx="6553200"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(00011001)</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r>
              <a:rPr kumimoji="1" lang="en-US" altLang="zh-CN" sz="2400" b="1">
                <a:latin typeface="Times New Roman" pitchFamily="18" charset="0"/>
              </a:rPr>
              <a:t> </a:t>
            </a:r>
          </a:p>
          <a:p>
            <a:pPr algn="just">
              <a:spcBef>
                <a:spcPct val="50000"/>
              </a:spcBef>
            </a:pPr>
            <a:r>
              <a:rPr kumimoji="1" lang="en-US" altLang="zh-CN" sz="2400" b="1">
                <a:solidFill>
                  <a:srgbClr val="FF0000"/>
                </a:solidFill>
                <a:latin typeface="Times New Roman" pitchFamily="18" charset="0"/>
              </a:rPr>
              <a:t>[-25]</a:t>
            </a:r>
            <a:r>
              <a:rPr kumimoji="1" lang="zh-CN" altLang="en-US" sz="2400" b="1" baseline="-30000">
                <a:solidFill>
                  <a:srgbClr val="FF0000"/>
                </a:solidFill>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(11100110)</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p>
        </p:txBody>
      </p:sp>
      <p:cxnSp>
        <p:nvCxnSpPr>
          <p:cNvPr id="56327" name="直接连接符 5"/>
          <p:cNvCxnSpPr>
            <a:cxnSpLocks noChangeShapeType="1"/>
          </p:cNvCxnSpPr>
          <p:nvPr/>
        </p:nvCxnSpPr>
        <p:spPr bwMode="auto">
          <a:xfrm>
            <a:off x="1219200" y="1981200"/>
            <a:ext cx="609600" cy="0"/>
          </a:xfrm>
          <a:prstGeom prst="line">
            <a:avLst/>
          </a:prstGeom>
          <a:no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28" name="TextBox 8"/>
          <p:cNvSpPr txBox="1">
            <a:spLocks noChangeArrowheads="1"/>
          </p:cNvSpPr>
          <p:nvPr/>
        </p:nvSpPr>
        <p:spPr bwMode="auto">
          <a:xfrm>
            <a:off x="7645400" y="369570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P13</a:t>
            </a:r>
            <a:r>
              <a:rPr lang="zh-CN" altLang="en-US" sz="2800"/>
              <a:t>更正</a:t>
            </a:r>
          </a:p>
        </p:txBody>
      </p:sp>
      <p:sp>
        <p:nvSpPr>
          <p:cNvPr id="56329" name="矩形 9"/>
          <p:cNvSpPr>
            <a:spLocks noChangeArrowheads="1"/>
          </p:cNvSpPr>
          <p:nvPr/>
        </p:nvSpPr>
        <p:spPr bwMode="auto">
          <a:xfrm>
            <a:off x="407988" y="6000750"/>
            <a:ext cx="85074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 </a:t>
            </a:r>
            <a:r>
              <a:rPr kumimoji="1" lang="en-US" altLang="zh-CN" sz="2000" b="1">
                <a:solidFill>
                  <a:srgbClr val="FF0000"/>
                </a:solidFill>
                <a:latin typeface="Times New Roman" pitchFamily="18" charset="0"/>
              </a:rPr>
              <a:t>25]</a:t>
            </a:r>
            <a:r>
              <a:rPr kumimoji="1" lang="zh-CN" altLang="en-US" sz="2000" b="1" baseline="-30000">
                <a:solidFill>
                  <a:srgbClr val="FF0000"/>
                </a:solidFill>
                <a:latin typeface="Times New Roman" pitchFamily="18" charset="0"/>
              </a:rPr>
              <a:t>原</a:t>
            </a:r>
            <a:r>
              <a:rPr kumimoji="1" lang="en-US" altLang="zh-CN" sz="2000" b="1">
                <a:latin typeface="Times New Roman" pitchFamily="18" charset="0"/>
              </a:rPr>
              <a:t>= (10011001)</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反</a:t>
            </a:r>
            <a:r>
              <a:rPr kumimoji="1" lang="en-US" altLang="zh-CN" sz="2000" b="1">
                <a:latin typeface="Times New Roman" pitchFamily="18" charset="0"/>
              </a:rPr>
              <a:t>= (11100110)</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补</a:t>
            </a:r>
            <a:r>
              <a:rPr kumimoji="1" lang="en-US" altLang="zh-CN" sz="2000" b="1">
                <a:latin typeface="Times New Roman" pitchFamily="18" charset="0"/>
              </a:rPr>
              <a:t>= (11100111)</a:t>
            </a:r>
            <a:r>
              <a:rPr kumimoji="1" lang="en-US" altLang="zh-CN" sz="2000" b="1" baseline="-25000">
                <a:latin typeface="Times New Roman" pitchFamily="18" charset="0"/>
              </a:rPr>
              <a:t>2</a:t>
            </a:r>
            <a:r>
              <a:rPr kumimoji="1" lang="en-US" altLang="zh-CN" sz="20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43000" y="838200"/>
            <a:ext cx="7772400" cy="601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200" b="1">
                <a:solidFill>
                  <a:schemeClr val="tx2"/>
                </a:solidFill>
                <a:latin typeface="Times New Roman" pitchFamily="18" charset="0"/>
              </a:rPr>
              <a:t>统一正</a:t>
            </a: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和负</a:t>
            </a:r>
            <a:r>
              <a:rPr kumimoji="1" lang="en-US" altLang="zh-CN" sz="2200" b="1">
                <a:solidFill>
                  <a:schemeClr val="tx2"/>
                </a:solidFill>
                <a:latin typeface="Times New Roman" pitchFamily="18" charset="0"/>
              </a:rPr>
              <a:t>0</a:t>
            </a:r>
          </a:p>
          <a:p>
            <a:pPr algn="just" eaLnBrk="1" hangingPunct="1">
              <a:spcBef>
                <a:spcPct val="50000"/>
              </a:spcBef>
            </a:pP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的原码：</a:t>
            </a:r>
            <a:endParaRPr kumimoji="1" lang="en-US" altLang="zh-CN" sz="2200" b="1">
              <a:latin typeface="Times New Roman" pitchFamily="18" charset="0"/>
            </a:endParaRP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(0000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(1000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zh-CN" altLang="en-US" sz="2200" b="1">
                <a:latin typeface="Times New Roman" pitchFamily="18" charset="0"/>
              </a:rPr>
              <a:t>都是</a:t>
            </a:r>
            <a:r>
              <a:rPr kumimoji="1" lang="en-US" altLang="zh-CN" sz="2200" b="1">
                <a:latin typeface="Times New Roman" pitchFamily="18" charset="0"/>
              </a:rPr>
              <a:t>0</a:t>
            </a:r>
            <a:r>
              <a:rPr kumimoji="1" lang="zh-CN" altLang="en-US" sz="2200" b="1">
                <a:latin typeface="Times New Roman" pitchFamily="18" charset="0"/>
              </a:rPr>
              <a:t>，但是原码不同，补码相同都是</a:t>
            </a:r>
            <a:r>
              <a:rPr kumimoji="1" lang="en-US" altLang="zh-CN" sz="2200" b="1">
                <a:latin typeface="Times New Roman" pitchFamily="18" charset="0"/>
              </a:rPr>
              <a:t>0</a:t>
            </a:r>
          </a:p>
          <a:p>
            <a:pPr algn="just" eaLnBrk="1" hangingPunct="1">
              <a:spcBef>
                <a:spcPct val="50000"/>
              </a:spcBef>
            </a:pPr>
            <a:r>
              <a:rPr kumimoji="1" lang="en-US" altLang="zh-CN" sz="2200" b="1">
                <a:latin typeface="Times New Roman" pitchFamily="18" charset="0"/>
              </a:rPr>
              <a:t>[1000 0000]</a:t>
            </a:r>
            <a:r>
              <a:rPr kumimoji="1" lang="zh-CN" altLang="en-US" sz="2200" b="1" baseline="-30000">
                <a:latin typeface="Times New Roman" pitchFamily="18" charset="0"/>
              </a:rPr>
              <a:t>补 </a:t>
            </a:r>
            <a:r>
              <a:rPr kumimoji="1" lang="en-US" altLang="zh-CN" sz="2200" b="1">
                <a:latin typeface="Times New Roman" pitchFamily="18" charset="0"/>
              </a:rPr>
              <a:t>= [1000 0000]</a:t>
            </a:r>
            <a:r>
              <a:rPr kumimoji="1" lang="zh-CN" altLang="en-US" sz="2200" b="1" baseline="-30000">
                <a:latin typeface="Times New Roman" pitchFamily="18" charset="0"/>
              </a:rPr>
              <a:t>反</a:t>
            </a:r>
            <a:r>
              <a:rPr kumimoji="1" lang="zh-CN" altLang="en-US" sz="2200" b="1">
                <a:latin typeface="Times New Roman" pitchFamily="18" charset="0"/>
              </a:rPr>
              <a:t> </a:t>
            </a:r>
            <a:r>
              <a:rPr kumimoji="1" lang="en-US" altLang="zh-CN" sz="2200" b="1">
                <a:latin typeface="Times New Roman" pitchFamily="18" charset="0"/>
              </a:rPr>
              <a:t>+ 1</a:t>
            </a:r>
            <a:r>
              <a:rPr kumimoji="1" lang="zh-CN" altLang="en-US" sz="2200" b="1" baseline="-30000">
                <a:latin typeface="Times New Roman" pitchFamily="18" charset="0"/>
              </a:rPr>
              <a:t> </a:t>
            </a:r>
            <a:r>
              <a:rPr kumimoji="1" lang="en-US" altLang="zh-CN" sz="2200" b="1">
                <a:latin typeface="Times New Roman" pitchFamily="18" charset="0"/>
              </a:rPr>
              <a:t>=  1111 1111 + 1</a:t>
            </a:r>
          </a:p>
          <a:p>
            <a:pPr algn="just" eaLnBrk="1" hangingPunct="1">
              <a:spcBef>
                <a:spcPct val="50000"/>
              </a:spcBef>
            </a:pPr>
            <a:r>
              <a:rPr kumimoji="1" lang="en-US" altLang="zh-CN" sz="2200" b="1">
                <a:latin typeface="Times New Roman" pitchFamily="18" charset="0"/>
              </a:rPr>
              <a:t>                       =  (1)0000 0000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a:t>
            </a:r>
            <a:r>
              <a:rPr kumimoji="1" lang="en-US" altLang="zh-CN" sz="2200" b="1">
                <a:latin typeface="Times New Roman" pitchFamily="18" charset="0"/>
              </a:rPr>
              <a:t>=  0000 0000 </a:t>
            </a:r>
          </a:p>
          <a:p>
            <a:pPr algn="just" eaLnBrk="1" hangingPunct="1">
              <a:spcBef>
                <a:spcPct val="50000"/>
              </a:spcBef>
            </a:pPr>
            <a:r>
              <a:rPr kumimoji="1" lang="zh-CN" altLang="en-US" sz="2200" b="1">
                <a:solidFill>
                  <a:schemeClr val="tx2"/>
                </a:solidFill>
                <a:latin typeface="Times New Roman" pitchFamily="18" charset="0"/>
              </a:rPr>
              <a:t>规定：</a:t>
            </a:r>
            <a:r>
              <a:rPr kumimoji="1" lang="en-US" altLang="zh-CN" sz="2200" b="1">
                <a:solidFill>
                  <a:schemeClr val="tx2"/>
                </a:solidFill>
                <a:latin typeface="Times New Roman" pitchFamily="18" charset="0"/>
              </a:rPr>
              <a:t>[1000 0000]</a:t>
            </a:r>
            <a:r>
              <a:rPr kumimoji="1" lang="zh-CN" altLang="en-US" sz="2200" b="1" baseline="-30000">
                <a:solidFill>
                  <a:schemeClr val="tx2"/>
                </a:solidFill>
                <a:latin typeface="Times New Roman" pitchFamily="18" charset="0"/>
              </a:rPr>
              <a:t>补</a:t>
            </a:r>
            <a:r>
              <a:rPr kumimoji="1" lang="zh-CN" altLang="en-US" sz="2200" b="1">
                <a:solidFill>
                  <a:schemeClr val="tx2"/>
                </a:solidFill>
                <a:latin typeface="Times New Roman" pitchFamily="18" charset="0"/>
              </a:rPr>
              <a:t>的原码和补码一样，都是</a:t>
            </a:r>
            <a:r>
              <a:rPr kumimoji="1" lang="en-US" altLang="zh-CN" sz="2200" b="1">
                <a:solidFill>
                  <a:schemeClr val="tx2"/>
                </a:solidFill>
                <a:latin typeface="Times New Roman" pitchFamily="18" charset="0"/>
              </a:rPr>
              <a:t>-128</a:t>
            </a:r>
          </a:p>
          <a:p>
            <a:r>
              <a:rPr lang="en-US" altLang="zh-CN" sz="2200">
                <a:latin typeface="Times New Roman" pitchFamily="18" charset="0"/>
              </a:rPr>
              <a:t>[-1]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[1000 0001]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1111 1110 + 1 = 1111 1111</a:t>
            </a:r>
          </a:p>
          <a:p>
            <a:r>
              <a:rPr lang="en-US" altLang="zh-CN" sz="2200">
                <a:latin typeface="Times New Roman" pitchFamily="18" charset="0"/>
              </a:rPr>
              <a:t>[+1]</a:t>
            </a:r>
            <a:r>
              <a:rPr lang="zh-CN" altLang="en-US" sz="2200" baseline="-25000">
                <a:latin typeface="Times New Roman" pitchFamily="18" charset="0"/>
              </a:rPr>
              <a:t>补</a:t>
            </a:r>
            <a:r>
              <a:rPr lang="en-US" altLang="zh-CN" sz="2200">
                <a:latin typeface="Times New Roman" pitchFamily="18" charset="0"/>
              </a:rPr>
              <a:t>+ [-1]</a:t>
            </a:r>
            <a:r>
              <a:rPr lang="zh-CN" altLang="en-US" sz="2200" baseline="-25000">
                <a:latin typeface="Times New Roman" pitchFamily="18" charset="0"/>
              </a:rPr>
              <a:t>补</a:t>
            </a:r>
            <a:r>
              <a:rPr lang="en-US" altLang="zh-CN" sz="2200">
                <a:latin typeface="Times New Roman" pitchFamily="18" charset="0"/>
              </a:rPr>
              <a:t>= 0000 0001 + [1000 0001]</a:t>
            </a:r>
            <a:r>
              <a:rPr lang="zh-CN" altLang="en-US" sz="2200" baseline="-25000">
                <a:latin typeface="Times New Roman" pitchFamily="18" charset="0"/>
              </a:rPr>
              <a:t>补</a:t>
            </a:r>
            <a:r>
              <a:rPr lang="zh-CN" altLang="en-US" sz="2200">
                <a:latin typeface="Times New Roman" pitchFamily="18" charset="0"/>
              </a:rPr>
              <a:t> </a:t>
            </a:r>
            <a:endParaRPr lang="en-US" altLang="zh-CN" sz="2200">
              <a:latin typeface="Times New Roman" pitchFamily="18" charset="0"/>
            </a:endParaRPr>
          </a:p>
          <a:p>
            <a:r>
              <a:rPr lang="en-US" altLang="zh-CN" sz="2200">
                <a:latin typeface="Times New Roman" pitchFamily="18" charset="0"/>
              </a:rPr>
              <a:t>= 0000 0001 + 1111 1110 + 1 = </a:t>
            </a:r>
            <a:r>
              <a:rPr kumimoji="1" lang="en-US" altLang="zh-CN" sz="2200" b="1">
                <a:latin typeface="Times New Roman" pitchFamily="18" charset="0"/>
              </a:rPr>
              <a:t>(1)0000 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 = 0</a:t>
            </a:r>
            <a:endParaRPr lang="en-US" altLang="zh-CN" sz="2200">
              <a:latin typeface="Times New Roman" pitchFamily="18" charset="0"/>
            </a:endParaRPr>
          </a:p>
          <a:p>
            <a:pPr algn="just" eaLnBrk="1" hangingPunct="1">
              <a:spcBef>
                <a:spcPct val="50000"/>
              </a:spcBef>
            </a:pPr>
            <a:r>
              <a:rPr kumimoji="1" lang="en-US" altLang="zh-CN" sz="2200" b="1">
                <a:solidFill>
                  <a:schemeClr val="tx2"/>
                </a:solidFill>
                <a:latin typeface="Times New Roman" pitchFamily="18" charset="0"/>
              </a:rPr>
              <a:t>n</a:t>
            </a:r>
            <a:r>
              <a:rPr kumimoji="1" lang="zh-CN" altLang="en-US" sz="2200" b="1">
                <a:solidFill>
                  <a:schemeClr val="tx2"/>
                </a:solidFill>
                <a:latin typeface="Times New Roman" pitchFamily="18" charset="0"/>
              </a:rPr>
              <a:t>位编码的补码表示范围：</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 </a:t>
            </a:r>
            <a:r>
              <a:rPr kumimoji="1" lang="en-US" altLang="zh-CN" sz="2200" b="1">
                <a:solidFill>
                  <a:schemeClr val="tx2"/>
                </a:solidFill>
                <a:latin typeface="Times New Roman" pitchFamily="18" charset="0"/>
              </a:rPr>
              <a:t>-1</a:t>
            </a:r>
          </a:p>
          <a:p>
            <a:pPr algn="just" eaLnBrk="1" hangingPunct="1">
              <a:spcBef>
                <a:spcPct val="50000"/>
              </a:spcBef>
            </a:pPr>
            <a:r>
              <a:rPr kumimoji="1" lang="en-US" altLang="zh-CN" sz="2200" b="1">
                <a:solidFill>
                  <a:schemeClr val="tx2"/>
                </a:solidFill>
                <a:latin typeface="Times New Roman" pitchFamily="18" charset="0"/>
              </a:rPr>
              <a:t>                             8</a:t>
            </a:r>
            <a:r>
              <a:rPr kumimoji="1" lang="zh-CN" altLang="en-US" sz="2200" b="1">
                <a:solidFill>
                  <a:schemeClr val="tx2"/>
                </a:solidFill>
                <a:latin typeface="Times New Roman" pitchFamily="18" charset="0"/>
              </a:rPr>
              <a:t>位编码：</a:t>
            </a:r>
            <a:r>
              <a:rPr kumimoji="1" lang="en-US" altLang="zh-CN" sz="2200" b="1">
                <a:solidFill>
                  <a:schemeClr val="tx2"/>
                </a:solidFill>
                <a:latin typeface="Times New Roman" pitchFamily="18" charset="0"/>
              </a:rPr>
              <a:t>-128</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0 ~ 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-128 ~ -1</a:t>
            </a:r>
            <a:r>
              <a:rPr kumimoji="1" lang="zh-CN" altLang="en-US" sz="2200" b="1">
                <a:solidFill>
                  <a:schemeClr val="tx2"/>
                </a:solidFill>
                <a:latin typeface="Times New Roman" pitchFamily="18" charset="0"/>
              </a:rPr>
              <a:t>）</a:t>
            </a:r>
            <a:endParaRPr kumimoji="1" lang="en-US" altLang="zh-CN" sz="2200" b="1">
              <a:solidFill>
                <a:schemeClr val="tx2"/>
              </a:solidFill>
              <a:latin typeface="Times New Roman" pitchFamily="18" charset="0"/>
            </a:endParaRPr>
          </a:p>
        </p:txBody>
      </p:sp>
      <p:sp>
        <p:nvSpPr>
          <p:cNvPr id="57347" name="Rectangle 3"/>
          <p:cNvSpPr>
            <a:spLocks noChangeArrowheads="1"/>
          </p:cNvSpPr>
          <p:nvPr/>
        </p:nvSpPr>
        <p:spPr bwMode="auto">
          <a:xfrm>
            <a:off x="533400" y="152400"/>
            <a:ext cx="4114800" cy="584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80300"/>
                </a:solidFill>
              </a:rPr>
              <a:t>特例（</a:t>
            </a:r>
            <a:r>
              <a:rPr kumimoji="1" lang="en-US" altLang="zh-CN" sz="3200" b="1">
                <a:solidFill>
                  <a:srgbClr val="080300"/>
                </a:solidFill>
              </a:rPr>
              <a:t>8bit</a:t>
            </a:r>
            <a:r>
              <a:rPr kumimoji="1" lang="zh-CN" altLang="en-US" sz="3200" b="1">
                <a:solidFill>
                  <a:srgbClr val="080300"/>
                </a:solidFill>
              </a:rPr>
              <a:t>编码</a:t>
            </a:r>
            <a:r>
              <a:rPr kumimoji="1" lang="en-US" altLang="zh-CN" sz="3200" b="1">
                <a:solidFill>
                  <a:srgbClr val="080300"/>
                </a:solidFill>
              </a:rPr>
              <a:t>)</a:t>
            </a:r>
            <a:r>
              <a:rPr kumimoji="1" lang="zh-CN" altLang="en-US" sz="3200" b="1">
                <a:solidFill>
                  <a:srgbClr val="080300"/>
                </a:solidFill>
              </a:rPr>
              <a:t>：</a:t>
            </a:r>
          </a:p>
        </p:txBody>
      </p:sp>
      <p:sp>
        <p:nvSpPr>
          <p:cNvPr id="5734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257F97-178B-4E89-95CB-4B6525C62C3F}" type="slidenum">
              <a:rPr lang="en-US" altLang="zh-CN" smtClean="0"/>
              <a:pPr eaLnBrk="1" hangingPunct="1"/>
              <a:t>51</a:t>
            </a:fld>
            <a:endParaRPr lang="en-US" altLang="zh-CN" smtClean="0"/>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粉色砂纸"/>
          <p:cNvSpPr>
            <a:spLocks noChangeArrowheads="1"/>
          </p:cNvSpPr>
          <p:nvPr/>
        </p:nvSpPr>
        <p:spPr bwMode="auto">
          <a:xfrm>
            <a:off x="685800" y="152400"/>
            <a:ext cx="8001000" cy="54927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字符表示法</a:t>
            </a:r>
          </a:p>
        </p:txBody>
      </p:sp>
      <p:grpSp>
        <p:nvGrpSpPr>
          <p:cNvPr id="59395" name="组合 1"/>
          <p:cNvGrpSpPr>
            <a:grpSpLocks/>
          </p:cNvGrpSpPr>
          <p:nvPr/>
        </p:nvGrpSpPr>
        <p:grpSpPr bwMode="auto">
          <a:xfrm>
            <a:off x="685800" y="914400"/>
            <a:ext cx="5257800" cy="4876800"/>
            <a:chOff x="685800" y="914400"/>
            <a:chExt cx="5257800" cy="4876800"/>
          </a:xfrm>
        </p:grpSpPr>
        <p:grpSp>
          <p:nvGrpSpPr>
            <p:cNvPr id="59397" name="Group 6"/>
            <p:cNvGrpSpPr>
              <a:grpSpLocks/>
            </p:cNvGrpSpPr>
            <p:nvPr/>
          </p:nvGrpSpPr>
          <p:grpSpPr bwMode="auto">
            <a:xfrm>
              <a:off x="3886200" y="3352800"/>
              <a:ext cx="2057400" cy="609600"/>
              <a:chOff x="528" y="1248"/>
              <a:chExt cx="1632" cy="672"/>
            </a:xfrm>
          </p:grpSpPr>
          <p:sp>
            <p:nvSpPr>
              <p:cNvPr id="59414" name="AutoShape 7"/>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5" name="Text Box 8"/>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080300"/>
                    </a:solidFill>
                    <a:latin typeface="Times New Roman" pitchFamily="18" charset="0"/>
                    <a:ea typeface="隶书" pitchFamily="49" charset="-122"/>
                  </a:rPr>
                  <a:t>国标码</a:t>
                </a:r>
              </a:p>
            </p:txBody>
          </p:sp>
        </p:grpSp>
        <p:grpSp>
          <p:nvGrpSpPr>
            <p:cNvPr id="59398" name="Group 9"/>
            <p:cNvGrpSpPr>
              <a:grpSpLocks/>
            </p:cNvGrpSpPr>
            <p:nvPr/>
          </p:nvGrpSpPr>
          <p:grpSpPr bwMode="auto">
            <a:xfrm>
              <a:off x="3581400" y="1752600"/>
              <a:ext cx="2209800" cy="762000"/>
              <a:chOff x="960" y="1200"/>
              <a:chExt cx="1632" cy="672"/>
            </a:xfrm>
          </p:grpSpPr>
          <p:grpSp>
            <p:nvGrpSpPr>
              <p:cNvPr id="59410" name="Group 10"/>
              <p:cNvGrpSpPr>
                <a:grpSpLocks/>
              </p:cNvGrpSpPr>
              <p:nvPr/>
            </p:nvGrpSpPr>
            <p:grpSpPr bwMode="auto">
              <a:xfrm>
                <a:off x="960" y="1200"/>
                <a:ext cx="1632" cy="672"/>
                <a:chOff x="528" y="1248"/>
                <a:chExt cx="1632" cy="672"/>
              </a:xfrm>
            </p:grpSpPr>
            <p:sp>
              <p:nvSpPr>
                <p:cNvPr id="59412" name="AutoShape 11"/>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3" name="Text Box 12"/>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11" name="Rectangle 13"/>
              <p:cNvSpPr>
                <a:spLocks noChangeArrowheads="1"/>
              </p:cNvSpPr>
              <p:nvPr/>
            </p:nvSpPr>
            <p:spPr bwMode="auto">
              <a:xfrm>
                <a:off x="1200" y="1392"/>
                <a:ext cx="995"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ASCII</a:t>
                </a:r>
                <a:r>
                  <a:rPr kumimoji="1" lang="zh-CN" altLang="en-US" sz="2800" b="1">
                    <a:solidFill>
                      <a:srgbClr val="080300"/>
                    </a:solidFill>
                    <a:latin typeface="Times New Roman" pitchFamily="18" charset="0"/>
                    <a:ea typeface="隶书" pitchFamily="49" charset="-122"/>
                  </a:rPr>
                  <a:t>码</a:t>
                </a:r>
              </a:p>
            </p:txBody>
          </p:sp>
        </p:grpSp>
        <p:grpSp>
          <p:nvGrpSpPr>
            <p:cNvPr id="59399" name="Group 14"/>
            <p:cNvGrpSpPr>
              <a:grpSpLocks/>
            </p:cNvGrpSpPr>
            <p:nvPr/>
          </p:nvGrpSpPr>
          <p:grpSpPr bwMode="auto">
            <a:xfrm>
              <a:off x="3352800" y="5257800"/>
              <a:ext cx="2286000" cy="533400"/>
              <a:chOff x="528" y="1248"/>
              <a:chExt cx="1632" cy="672"/>
            </a:xfrm>
          </p:grpSpPr>
          <p:sp>
            <p:nvSpPr>
              <p:cNvPr id="59408" name="AutoShape 15"/>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9" name="Text Box 16"/>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080300"/>
                    </a:solidFill>
                    <a:latin typeface="Times New Roman" pitchFamily="18" charset="0"/>
                    <a:ea typeface="隶书" pitchFamily="49" charset="-122"/>
                  </a:rPr>
                  <a:t>Unicode</a:t>
                </a:r>
              </a:p>
            </p:txBody>
          </p:sp>
        </p:grpSp>
        <p:sp>
          <p:nvSpPr>
            <p:cNvPr id="59400" name="Rectangle 17"/>
            <p:cNvSpPr>
              <a:spLocks noChangeArrowheads="1"/>
            </p:cNvSpPr>
            <p:nvPr/>
          </p:nvSpPr>
          <p:spPr bwMode="auto">
            <a:xfrm>
              <a:off x="685800" y="914400"/>
              <a:ext cx="2971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西文字符编码</a:t>
              </a:r>
            </a:p>
          </p:txBody>
        </p:sp>
        <p:sp>
          <p:nvSpPr>
            <p:cNvPr id="59401" name="Rectangle 18"/>
            <p:cNvSpPr>
              <a:spLocks noChangeArrowheads="1"/>
            </p:cNvSpPr>
            <p:nvPr/>
          </p:nvSpPr>
          <p:spPr bwMode="auto">
            <a:xfrm>
              <a:off x="685800" y="3505200"/>
              <a:ext cx="3352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中文信息编码</a:t>
              </a:r>
            </a:p>
          </p:txBody>
        </p:sp>
        <p:sp>
          <p:nvSpPr>
            <p:cNvPr id="59402" name="Rectangle 19"/>
            <p:cNvSpPr>
              <a:spLocks noChangeArrowheads="1"/>
            </p:cNvSpPr>
            <p:nvPr/>
          </p:nvSpPr>
          <p:spPr bwMode="auto">
            <a:xfrm>
              <a:off x="914400" y="5257800"/>
              <a:ext cx="23622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新编码标准</a:t>
              </a:r>
            </a:p>
          </p:txBody>
        </p:sp>
        <p:grpSp>
          <p:nvGrpSpPr>
            <p:cNvPr id="59403" name="Group 20"/>
            <p:cNvGrpSpPr>
              <a:grpSpLocks/>
            </p:cNvGrpSpPr>
            <p:nvPr/>
          </p:nvGrpSpPr>
          <p:grpSpPr bwMode="auto">
            <a:xfrm>
              <a:off x="914400" y="1752600"/>
              <a:ext cx="2209800" cy="762000"/>
              <a:chOff x="960" y="1200"/>
              <a:chExt cx="1632" cy="672"/>
            </a:xfrm>
          </p:grpSpPr>
          <p:grpSp>
            <p:nvGrpSpPr>
              <p:cNvPr id="59404" name="Group 21"/>
              <p:cNvGrpSpPr>
                <a:grpSpLocks/>
              </p:cNvGrpSpPr>
              <p:nvPr/>
            </p:nvGrpSpPr>
            <p:grpSpPr bwMode="auto">
              <a:xfrm>
                <a:off x="960" y="1200"/>
                <a:ext cx="1632" cy="672"/>
                <a:chOff x="528" y="1248"/>
                <a:chExt cx="1632" cy="672"/>
              </a:xfrm>
            </p:grpSpPr>
            <p:sp>
              <p:nvSpPr>
                <p:cNvPr id="59406" name="AutoShape 22"/>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7" name="Text Box 23"/>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05" name="Rectangle 24"/>
              <p:cNvSpPr>
                <a:spLocks noChangeArrowheads="1"/>
              </p:cNvSpPr>
              <p:nvPr/>
            </p:nvSpPr>
            <p:spPr bwMode="auto">
              <a:xfrm>
                <a:off x="1200" y="1392"/>
                <a:ext cx="819"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BCD</a:t>
                </a:r>
                <a:r>
                  <a:rPr kumimoji="1" lang="zh-CN" altLang="en-US" sz="2800" b="1">
                    <a:solidFill>
                      <a:srgbClr val="080300"/>
                    </a:solidFill>
                    <a:latin typeface="Times New Roman" pitchFamily="18" charset="0"/>
                    <a:ea typeface="隶书" pitchFamily="49" charset="-122"/>
                  </a:rPr>
                  <a:t>码</a:t>
                </a:r>
              </a:p>
            </p:txBody>
          </p:sp>
        </p:grpSp>
      </p:grpSp>
      <p:sp>
        <p:nvSpPr>
          <p:cNvPr id="593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BD681-B5A4-4BE6-9F76-EB4C3734A119}" type="slidenum">
              <a:rPr lang="en-US" altLang="zh-CN" smtClean="0"/>
              <a:pPr eaLnBrk="1" hangingPunct="1"/>
              <a:t>52</a:t>
            </a:fld>
            <a:endParaRPr lang="en-US" altLang="zh-CN" smtClean="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descr="粉色砂纸"/>
          <p:cNvSpPr>
            <a:spLocks noChangeArrowheads="1"/>
          </p:cNvSpPr>
          <p:nvPr/>
        </p:nvSpPr>
        <p:spPr bwMode="auto">
          <a:xfrm>
            <a:off x="1981200" y="304800"/>
            <a:ext cx="4695825" cy="682625"/>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accent2"/>
                </a:solidFill>
                <a:ea typeface="楷体_GB2312" pitchFamily="49" charset="-122"/>
              </a:rPr>
              <a:t>BCD</a:t>
            </a:r>
            <a:r>
              <a:rPr lang="zh-CN" altLang="en-US" sz="4400">
                <a:solidFill>
                  <a:schemeClr val="accent2"/>
                </a:solidFill>
                <a:ea typeface="楷体_GB2312" pitchFamily="49" charset="-122"/>
              </a:rPr>
              <a:t>码</a:t>
            </a:r>
          </a:p>
        </p:txBody>
      </p:sp>
      <p:sp>
        <p:nvSpPr>
          <p:cNvPr id="60419" name="Text Box 5"/>
          <p:cNvSpPr txBox="1">
            <a:spLocks noChangeArrowheads="1"/>
          </p:cNvSpPr>
          <p:nvPr/>
        </p:nvSpPr>
        <p:spPr bwMode="auto">
          <a:xfrm>
            <a:off x="228600" y="11430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zh-CN" altLang="en-US" sz="2800" b="1" dirty="0">
                <a:ea typeface="黑体" pitchFamily="49" charset="-122"/>
              </a:rPr>
              <a:t>　　</a:t>
            </a:r>
            <a:r>
              <a:rPr kumimoji="1" lang="zh-CN" altLang="en-US" sz="2800" b="1" dirty="0">
                <a:solidFill>
                  <a:srgbClr val="FF0000"/>
                </a:solidFill>
                <a:ea typeface="黑体" pitchFamily="49" charset="-122"/>
              </a:rPr>
              <a:t>定义</a:t>
            </a:r>
            <a:r>
              <a:rPr kumimoji="1" lang="en-US" altLang="zh-CN" sz="2800" b="1" dirty="0">
                <a:solidFill>
                  <a:srgbClr val="FF0000"/>
                </a:solidFill>
                <a:ea typeface="黑体" pitchFamily="49" charset="-122"/>
              </a:rPr>
              <a:t>:</a:t>
            </a:r>
            <a:r>
              <a:rPr kumimoji="1" lang="zh-CN" altLang="en-US" sz="2800" b="1" dirty="0">
                <a:latin typeface="Times New Roman" pitchFamily="18" charset="0"/>
              </a:rPr>
              <a:t>将十进制数的每一位</a:t>
            </a:r>
            <a:r>
              <a:rPr kumimoji="1" lang="en-US" altLang="zh-CN" sz="2800" b="1" dirty="0">
                <a:latin typeface="宋体" pitchFamily="2" charset="-122"/>
              </a:rPr>
              <a:t>(</a:t>
            </a:r>
            <a:r>
              <a:rPr kumimoji="1" lang="zh-CN" altLang="en-US" sz="2800" b="1" dirty="0">
                <a:latin typeface="Times New Roman" pitchFamily="18" charset="0"/>
              </a:rPr>
              <a:t>数字</a:t>
            </a:r>
            <a:r>
              <a:rPr kumimoji="1" lang="en-US" altLang="zh-CN" sz="2800" b="1" dirty="0">
                <a:latin typeface="宋体" pitchFamily="2" charset="-122"/>
              </a:rPr>
              <a:t>0</a:t>
            </a:r>
            <a:r>
              <a:rPr kumimoji="1" lang="zh-CN" altLang="en-US" sz="2800" b="1" dirty="0">
                <a:latin typeface="Times New Roman" pitchFamily="18" charset="0"/>
              </a:rPr>
              <a:t>～</a:t>
            </a:r>
            <a:r>
              <a:rPr kumimoji="1" lang="en-US" altLang="zh-CN" sz="2800" b="1" dirty="0">
                <a:latin typeface="宋体" pitchFamily="2" charset="-122"/>
              </a:rPr>
              <a:t>9)</a:t>
            </a:r>
            <a:r>
              <a:rPr kumimoji="1" lang="zh-CN" altLang="en-US" sz="2800" b="1" dirty="0">
                <a:latin typeface="Times New Roman" pitchFamily="18" charset="0"/>
              </a:rPr>
              <a:t>分别写成二进制形式的编码，称为二进制编码的十进制数，简称</a:t>
            </a:r>
            <a:r>
              <a:rPr kumimoji="1" lang="en-US" altLang="zh-CN" sz="2800" b="1" dirty="0">
                <a:solidFill>
                  <a:srgbClr val="FF0000"/>
                </a:solidFill>
                <a:latin typeface="宋体" pitchFamily="2" charset="-122"/>
              </a:rPr>
              <a:t>BCD(Binary Coded Decimal)</a:t>
            </a:r>
            <a:r>
              <a:rPr kumimoji="1" lang="zh-CN" altLang="en-US" sz="2800" b="1" dirty="0">
                <a:solidFill>
                  <a:srgbClr val="FF0000"/>
                </a:solidFill>
                <a:latin typeface="Times New Roman" pitchFamily="18" charset="0"/>
              </a:rPr>
              <a:t>码</a:t>
            </a:r>
            <a:r>
              <a:rPr kumimoji="1" lang="zh-CN" altLang="en-US" sz="2800" b="1" dirty="0">
                <a:latin typeface="Times New Roman" pitchFamily="18" charset="0"/>
              </a:rPr>
              <a:t>。　</a:t>
            </a:r>
          </a:p>
        </p:txBody>
      </p:sp>
      <p:sp>
        <p:nvSpPr>
          <p:cNvPr id="60420" name="Text Box 6"/>
          <p:cNvSpPr txBox="1">
            <a:spLocks noChangeArrowheads="1"/>
          </p:cNvSpPr>
          <p:nvPr/>
        </p:nvSpPr>
        <p:spPr bwMode="auto">
          <a:xfrm>
            <a:off x="381000" y="33528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800" b="1">
                <a:solidFill>
                  <a:srgbClr val="FF0000"/>
                </a:solidFill>
                <a:latin typeface="Times New Roman" pitchFamily="18" charset="0"/>
              </a:rPr>
              <a:t>BCD</a:t>
            </a:r>
            <a:r>
              <a:rPr kumimoji="1" lang="zh-CN" altLang="en-US" sz="2800" b="1">
                <a:solidFill>
                  <a:srgbClr val="FF0000"/>
                </a:solidFill>
                <a:latin typeface="Times New Roman" pitchFamily="18" charset="0"/>
              </a:rPr>
              <a:t>码的</a:t>
            </a:r>
            <a:r>
              <a:rPr kumimoji="1" lang="en-US" altLang="zh-CN" sz="2800" b="1">
                <a:solidFill>
                  <a:srgbClr val="FF0000"/>
                </a:solidFill>
                <a:latin typeface="Times New Roman" pitchFamily="18" charset="0"/>
              </a:rPr>
              <a:t>8421</a:t>
            </a:r>
            <a:r>
              <a:rPr kumimoji="1" lang="zh-CN" altLang="en-US" sz="2800" b="1">
                <a:solidFill>
                  <a:srgbClr val="FF0000"/>
                </a:solidFill>
                <a:latin typeface="Times New Roman" pitchFamily="18" charset="0"/>
              </a:rPr>
              <a:t>编码</a:t>
            </a:r>
            <a:r>
              <a:rPr kumimoji="1" lang="en-US" altLang="zh-CN" sz="2800" b="1">
                <a:latin typeface="Times New Roman" pitchFamily="18" charset="0"/>
              </a:rPr>
              <a:t>:</a:t>
            </a:r>
            <a:r>
              <a:rPr kumimoji="1" lang="zh-CN" altLang="en-US" sz="2800" b="1">
                <a:latin typeface="Times New Roman" pitchFamily="18" charset="0"/>
              </a:rPr>
              <a:t>使用四位二进制数表示一位十进制数</a:t>
            </a:r>
            <a:r>
              <a:rPr kumimoji="1" lang="en-US" altLang="zh-CN" sz="2800" b="1">
                <a:latin typeface="Times New Roman" pitchFamily="18" charset="0"/>
              </a:rPr>
              <a:t>(0</a:t>
            </a:r>
            <a:r>
              <a:rPr kumimoji="1" lang="zh-CN" altLang="en-US" sz="2800" b="1">
                <a:latin typeface="Times New Roman" pitchFamily="18" charset="0"/>
              </a:rPr>
              <a:t>～</a:t>
            </a:r>
            <a:r>
              <a:rPr kumimoji="1" lang="en-US" altLang="zh-CN" sz="2800" b="1">
                <a:latin typeface="Times New Roman" pitchFamily="18" charset="0"/>
              </a:rPr>
              <a:t>9)</a:t>
            </a:r>
            <a:r>
              <a:rPr kumimoji="1" lang="zh-CN" altLang="en-US" sz="2800" b="1">
                <a:latin typeface="Times New Roman" pitchFamily="18" charset="0"/>
              </a:rPr>
              <a:t>。在</a:t>
            </a:r>
            <a:r>
              <a:rPr kumimoji="1" lang="en-US" altLang="zh-CN" sz="2800" b="1">
                <a:latin typeface="Times New Roman" pitchFamily="18" charset="0"/>
              </a:rPr>
              <a:t>4</a:t>
            </a:r>
            <a:r>
              <a:rPr kumimoji="1" lang="zh-CN" altLang="en-US" sz="2800" b="1">
                <a:latin typeface="Times New Roman" pitchFamily="18" charset="0"/>
              </a:rPr>
              <a:t>位二进制编码中，从左到右每一位对应的位权值分别是</a:t>
            </a:r>
            <a:r>
              <a:rPr kumimoji="1" lang="en-US" altLang="zh-CN" sz="2800" b="1">
                <a:latin typeface="Times New Roman" pitchFamily="18" charset="0"/>
              </a:rPr>
              <a:t>2</a:t>
            </a:r>
            <a:r>
              <a:rPr kumimoji="1" lang="en-US" altLang="zh-CN" sz="2800" b="1" baseline="30000">
                <a:latin typeface="Times New Roman" pitchFamily="18" charset="0"/>
              </a:rPr>
              <a:t>3</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1</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0</a:t>
            </a:r>
            <a:r>
              <a:rPr kumimoji="1" lang="zh-CN" altLang="en-US" sz="2800" b="1">
                <a:latin typeface="Times New Roman" pitchFamily="18" charset="0"/>
              </a:rPr>
              <a:t>，即</a:t>
            </a:r>
            <a:r>
              <a:rPr kumimoji="1" lang="en-US" altLang="zh-CN" sz="2800" b="1">
                <a:latin typeface="Times New Roman" pitchFamily="18" charset="0"/>
              </a:rPr>
              <a:t>8</a:t>
            </a:r>
            <a:r>
              <a:rPr kumimoji="1" lang="zh-CN" altLang="en-US" sz="2800" b="1">
                <a:latin typeface="Times New Roman" pitchFamily="18" charset="0"/>
              </a:rPr>
              <a:t>、</a:t>
            </a:r>
            <a:r>
              <a:rPr kumimoji="1" lang="en-US" altLang="zh-CN" sz="2800" b="1">
                <a:latin typeface="Times New Roman" pitchFamily="18" charset="0"/>
              </a:rPr>
              <a:t>4</a:t>
            </a:r>
            <a:r>
              <a:rPr kumimoji="1" lang="zh-CN" altLang="en-US" sz="2800" b="1">
                <a:latin typeface="Times New Roman" pitchFamily="18" charset="0"/>
              </a:rPr>
              <a:t>、</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1</a:t>
            </a:r>
            <a:r>
              <a:rPr kumimoji="1" lang="zh-CN" altLang="en-US" sz="2800" b="1">
                <a:latin typeface="Times New Roman" pitchFamily="18" charset="0"/>
              </a:rPr>
              <a:t>。</a:t>
            </a:r>
          </a:p>
        </p:txBody>
      </p:sp>
      <p:sp>
        <p:nvSpPr>
          <p:cNvPr id="60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8CFE34-7EA4-48F7-B4A2-047C5FBF1D61}" type="slidenum">
              <a:rPr lang="en-US" altLang="zh-CN" smtClean="0"/>
              <a:pPr eaLnBrk="1" hangingPunct="1"/>
              <a:t>53</a:t>
            </a:fld>
            <a:endParaRPr lang="en-US" altLang="zh-CN" smtClean="0"/>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429000" y="482600"/>
            <a:ext cx="2090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黑体" pitchFamily="49" charset="-122"/>
              </a:rPr>
              <a:t>8421BCD</a:t>
            </a:r>
            <a:r>
              <a:rPr kumimoji="1" lang="zh-CN" altLang="en-US" sz="2800" b="1">
                <a:latin typeface="Times New Roman" pitchFamily="18" charset="0"/>
                <a:ea typeface="黑体" pitchFamily="49" charset="-122"/>
              </a:rPr>
              <a:t>码</a:t>
            </a:r>
            <a:r>
              <a:rPr kumimoji="1" lang="zh-CN" altLang="en-US" sz="2800" b="1">
                <a:latin typeface="Times New Roman" pitchFamily="18" charset="0"/>
              </a:rPr>
              <a:t> </a:t>
            </a:r>
          </a:p>
        </p:txBody>
      </p:sp>
      <p:graphicFrame>
        <p:nvGraphicFramePr>
          <p:cNvPr id="61443" name="Object 3"/>
          <p:cNvGraphicFramePr>
            <a:graphicFrameLocks noChangeAspect="1"/>
          </p:cNvGraphicFramePr>
          <p:nvPr/>
        </p:nvGraphicFramePr>
        <p:xfrm>
          <a:off x="-1588" y="1254125"/>
          <a:ext cx="9148763" cy="5073650"/>
        </p:xfrm>
        <a:graphic>
          <a:graphicData uri="http://schemas.openxmlformats.org/presentationml/2006/ole">
            <mc:AlternateContent xmlns:mc="http://schemas.openxmlformats.org/markup-compatibility/2006">
              <mc:Choice xmlns:v="urn:schemas-microsoft-com:vml" Requires="v">
                <p:oleObj spid="_x0000_s61524" name="文档" r:id="rId3" imgW="5413105" imgH="3002739" progId="Word.Document.8">
                  <p:embed/>
                </p:oleObj>
              </mc:Choice>
              <mc:Fallback>
                <p:oleObj name="文档" r:id="rId3" imgW="5413105" imgH="300273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254125"/>
                        <a:ext cx="9148763"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C2B888-B812-4008-A6A6-27EB5AB31C49}" type="slidenum">
              <a:rPr lang="en-US" altLang="zh-CN" smtClean="0"/>
              <a:pPr eaLnBrk="1" hangingPunct="1"/>
              <a:t>54</a:t>
            </a:fld>
            <a:endParaRPr lang="en-US" altLang="zh-CN" smtClean="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685800"/>
            <a:ext cx="85344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400" b="1" dirty="0">
                <a:latin typeface="宋体" pitchFamily="2" charset="-122"/>
              </a:rPr>
              <a:t>　</a:t>
            </a:r>
            <a:r>
              <a:rPr kumimoji="1" lang="en-US" altLang="zh-CN" sz="2400" b="1" dirty="0">
                <a:latin typeface="宋体" pitchFamily="2" charset="-122"/>
              </a:rPr>
              <a:t>BCD</a:t>
            </a:r>
            <a:r>
              <a:rPr kumimoji="1" lang="zh-CN" altLang="en-US" sz="2400" b="1" dirty="0">
                <a:latin typeface="Times New Roman" pitchFamily="18" charset="0"/>
              </a:rPr>
              <a:t>码与十进制数的对应关系直观，其相互转换也很简单。</a:t>
            </a:r>
            <a:endParaRPr kumimoji="1" lang="zh-CN" altLang="en-US" sz="2400" b="1" dirty="0">
              <a:latin typeface="宋体" pitchFamily="2" charset="-122"/>
            </a:endParaRPr>
          </a:p>
          <a:p>
            <a:pPr algn="just"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十进制数和</a:t>
            </a:r>
            <a:r>
              <a:rPr kumimoji="1" lang="en-US" altLang="zh-CN" sz="2400" b="1" dirty="0">
                <a:solidFill>
                  <a:srgbClr val="FF0000"/>
                </a:solidFill>
                <a:latin typeface="宋体" pitchFamily="2" charset="-122"/>
              </a:rPr>
              <a:t>BCD</a:t>
            </a:r>
            <a:r>
              <a:rPr kumimoji="1" lang="zh-CN" altLang="en-US" sz="2400" b="1" dirty="0">
                <a:solidFill>
                  <a:srgbClr val="FF0000"/>
                </a:solidFill>
                <a:latin typeface="Times New Roman" pitchFamily="18" charset="0"/>
              </a:rPr>
              <a:t>码的相互转换</a:t>
            </a:r>
            <a:r>
              <a:rPr kumimoji="1" lang="en-US" altLang="zh-CN" sz="2400" b="1" dirty="0">
                <a:solidFill>
                  <a:srgbClr val="FF0000"/>
                </a:solidFill>
                <a:latin typeface="Times New Roman" pitchFamily="18" charset="0"/>
              </a:rPr>
              <a:t>:</a:t>
            </a:r>
            <a:endParaRPr kumimoji="1" lang="en-US" altLang="zh-CN" sz="2400" b="1" dirty="0">
              <a:solidFill>
                <a:srgbClr val="FF0000"/>
              </a:solidFill>
              <a:latin typeface="宋体" pitchFamily="2" charset="-122"/>
            </a:endParaRPr>
          </a:p>
          <a:p>
            <a:pPr algn="just" eaLnBrk="1" hangingPunct="1">
              <a:lnSpc>
                <a:spcPct val="140000"/>
              </a:lnSpc>
              <a:spcBef>
                <a:spcPct val="50000"/>
              </a:spcBef>
            </a:pPr>
            <a:r>
              <a:rPr kumimoji="1" lang="en-US" altLang="zh-CN" sz="2400" b="1" dirty="0">
                <a:latin typeface="宋体" pitchFamily="2" charset="-122"/>
              </a:rPr>
              <a:t>  </a:t>
            </a:r>
            <a:r>
              <a:rPr kumimoji="1" lang="en-US" altLang="zh-CN" sz="2400" b="1" dirty="0">
                <a:latin typeface="Times New Roman" pitchFamily="18" charset="0"/>
              </a:rPr>
              <a:t>(123.45)</a:t>
            </a:r>
            <a:r>
              <a:rPr kumimoji="1" lang="en-US" altLang="zh-CN" sz="2400" b="1" baseline="-30000" dirty="0">
                <a:latin typeface="Times New Roman" pitchFamily="18" charset="0"/>
              </a:rPr>
              <a:t>10</a:t>
            </a:r>
            <a:r>
              <a:rPr kumimoji="1" lang="en-US" altLang="zh-CN" sz="2400" b="1" dirty="0">
                <a:latin typeface="Times New Roman" pitchFamily="18" charset="0"/>
              </a:rPr>
              <a:t>=(0001 0010 0011. 0100 0101)</a:t>
            </a:r>
            <a:r>
              <a:rPr kumimoji="1" lang="en-US" altLang="zh-CN" sz="2400" b="1" baseline="-30000" dirty="0">
                <a:latin typeface="Times New Roman" pitchFamily="18" charset="0"/>
              </a:rPr>
              <a:t>BCD</a:t>
            </a:r>
            <a:endParaRPr kumimoji="1" lang="en-US" altLang="zh-CN" sz="2400" b="1" dirty="0">
              <a:latin typeface="Times New Roman" pitchFamily="18" charset="0"/>
            </a:endParaRPr>
          </a:p>
          <a:p>
            <a:pPr algn="just" eaLnBrk="1" hangingPunct="1">
              <a:lnSpc>
                <a:spcPct val="140000"/>
              </a:lnSpc>
              <a:spcBef>
                <a:spcPct val="50000"/>
              </a:spcBef>
            </a:pPr>
            <a:r>
              <a:rPr kumimoji="1" lang="en-US" altLang="zh-CN" sz="2400" b="1" dirty="0">
                <a:latin typeface="Times New Roman" pitchFamily="18" charset="0"/>
              </a:rPr>
              <a:t>    (1000 1001 . 0111 0110)</a:t>
            </a:r>
            <a:r>
              <a:rPr kumimoji="1" lang="en-US" altLang="zh-CN" sz="2400" b="1" baseline="-30000" dirty="0">
                <a:latin typeface="Times New Roman" pitchFamily="18" charset="0"/>
              </a:rPr>
              <a:t>BCD</a:t>
            </a:r>
            <a:r>
              <a:rPr kumimoji="1" lang="en-US" altLang="zh-CN" sz="2400" b="1" dirty="0">
                <a:latin typeface="Times New Roman" pitchFamily="18" charset="0"/>
              </a:rPr>
              <a:t>=(89.76)</a:t>
            </a:r>
            <a:r>
              <a:rPr kumimoji="1" lang="en-US" altLang="zh-CN" sz="2400" b="1" baseline="-30000" dirty="0">
                <a:latin typeface="Times New Roman" pitchFamily="18" charset="0"/>
              </a:rPr>
              <a:t>10</a:t>
            </a:r>
            <a:endParaRPr kumimoji="1" lang="en-US" altLang="zh-CN" sz="2400" b="1" dirty="0">
              <a:latin typeface="Times New Roman" pitchFamily="18" charset="0"/>
            </a:endParaRPr>
          </a:p>
          <a:p>
            <a:pPr algn="just" eaLnBrk="1" hangingPunct="1">
              <a:lnSpc>
                <a:spcPct val="140000"/>
              </a:lnSpc>
              <a:spcBef>
                <a:spcPct val="50000"/>
              </a:spcBef>
            </a:pPr>
            <a:r>
              <a:rPr kumimoji="1" lang="zh-CN" altLang="en-US" sz="2400" b="1" dirty="0">
                <a:latin typeface="Times New Roman" pitchFamily="18" charset="0"/>
              </a:rPr>
              <a:t>　　</a:t>
            </a:r>
            <a:r>
              <a:rPr kumimoji="1" lang="en-US" altLang="en-US" sz="2400" b="1" dirty="0">
                <a:solidFill>
                  <a:srgbClr val="FF0000"/>
                </a:solidFill>
                <a:latin typeface="宋体" pitchFamily="2" charset="-122"/>
              </a:rPr>
              <a:t>*</a:t>
            </a:r>
            <a:r>
              <a:rPr kumimoji="1" lang="zh-CN" altLang="en-US" sz="2400" b="1" dirty="0">
                <a:latin typeface="Times New Roman" pitchFamily="18" charset="0"/>
              </a:rPr>
              <a:t>同一个</a:t>
            </a:r>
            <a:r>
              <a:rPr kumimoji="1" lang="en-US" altLang="zh-CN" sz="2400" b="1" i="1" dirty="0">
                <a:latin typeface="宋体" pitchFamily="2" charset="-122"/>
              </a:rPr>
              <a:t>N</a:t>
            </a:r>
            <a:r>
              <a:rPr kumimoji="1" lang="zh-CN" altLang="en-US" sz="2400" b="1" dirty="0">
                <a:latin typeface="Times New Roman" pitchFamily="18" charset="0"/>
              </a:rPr>
              <a:t>位二进制代码所代表的数，当它是二进制数和</a:t>
            </a:r>
            <a:r>
              <a:rPr kumimoji="1" lang="en-US" altLang="zh-CN" sz="2400" b="1" dirty="0">
                <a:latin typeface="宋体" pitchFamily="2" charset="-122"/>
              </a:rPr>
              <a:t>BCD</a:t>
            </a:r>
            <a:r>
              <a:rPr kumimoji="1" lang="zh-CN" altLang="en-US" sz="2400" b="1" dirty="0">
                <a:latin typeface="Times New Roman" pitchFamily="18" charset="0"/>
              </a:rPr>
              <a:t>码时，其数值是不相同的。</a:t>
            </a:r>
            <a:endParaRPr kumimoji="1" lang="zh-CN" altLang="en-US" sz="2400" b="1" dirty="0">
              <a:latin typeface="宋体" pitchFamily="2" charset="-122"/>
            </a:endParaRPr>
          </a:p>
          <a:p>
            <a:pPr lvl="1" algn="just"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BCD</a:t>
            </a:r>
            <a:r>
              <a:rPr kumimoji="1" lang="en-US" altLang="zh-CN" sz="2400" b="1" dirty="0">
                <a:solidFill>
                  <a:srgbClr val="080300"/>
                </a:solidFill>
                <a:latin typeface="Times New Roman" pitchFamily="18" charset="0"/>
              </a:rPr>
              <a:t>=(45.2)</a:t>
            </a:r>
            <a:r>
              <a:rPr kumimoji="1" lang="en-US" altLang="zh-CN" sz="2400" b="1" baseline="-30000" dirty="0">
                <a:solidFill>
                  <a:srgbClr val="080300"/>
                </a:solidFill>
                <a:latin typeface="Times New Roman" pitchFamily="18" charset="0"/>
              </a:rPr>
              <a:t>10</a:t>
            </a:r>
            <a:endParaRPr kumimoji="1" lang="en-US" altLang="zh-CN" sz="2400" b="1" dirty="0">
              <a:solidFill>
                <a:srgbClr val="080300"/>
              </a:solidFill>
              <a:latin typeface="Times New Roman" pitchFamily="18" charset="0"/>
            </a:endParaRPr>
          </a:p>
          <a:p>
            <a:pPr lvl="1"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=(45.2)</a:t>
            </a:r>
            <a:r>
              <a:rPr kumimoji="1" lang="en-US" altLang="zh-CN" sz="2400" b="1" baseline="-25000" dirty="0">
                <a:solidFill>
                  <a:srgbClr val="080300"/>
                </a:solidFill>
                <a:latin typeface="Times New Roman" pitchFamily="18" charset="0"/>
              </a:rPr>
              <a:t>16</a:t>
            </a:r>
            <a:r>
              <a:rPr kumimoji="1" lang="en-US" altLang="zh-CN" sz="2400" b="1" dirty="0">
                <a:solidFill>
                  <a:srgbClr val="080300"/>
                </a:solidFill>
                <a:latin typeface="Times New Roman" pitchFamily="18" charset="0"/>
              </a:rPr>
              <a:t>=4*16+5  + 2*16</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 = (69.125)</a:t>
            </a:r>
            <a:r>
              <a:rPr kumimoji="1" lang="en-US" altLang="zh-CN" sz="2400" b="1" baseline="-30000" dirty="0">
                <a:solidFill>
                  <a:srgbClr val="080300"/>
                </a:solidFill>
                <a:latin typeface="Times New Roman" pitchFamily="18" charset="0"/>
              </a:rPr>
              <a:t>10</a:t>
            </a:r>
            <a:r>
              <a:rPr kumimoji="1" lang="en-US" altLang="zh-CN" sz="2400" b="1" dirty="0">
                <a:solidFill>
                  <a:srgbClr val="080300"/>
                </a:solidFill>
                <a:latin typeface="Times New Roman" pitchFamily="18" charset="0"/>
              </a:rPr>
              <a:t> </a:t>
            </a:r>
          </a:p>
        </p:txBody>
      </p:sp>
      <p:sp>
        <p:nvSpPr>
          <p:cNvPr id="624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047FFF-0705-4380-BF97-4E6791CEFD3D}" type="slidenum">
              <a:rPr lang="en-US" altLang="zh-CN" smtClean="0"/>
              <a:pPr eaLnBrk="1" hangingPunct="1"/>
              <a:t>55</a:t>
            </a:fld>
            <a:endParaRPr lang="en-US" altLang="zh-CN" smtClean="0"/>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34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3" name="AutoShape 5"/>
          <p:cNvSpPr>
            <a:spLocks noChangeArrowheads="1"/>
          </p:cNvSpPr>
          <p:nvPr/>
        </p:nvSpPr>
        <p:spPr bwMode="auto">
          <a:xfrm>
            <a:off x="381000" y="1066800"/>
            <a:ext cx="8382000" cy="3143250"/>
          </a:xfrm>
          <a:prstGeom prst="bevel">
            <a:avLst>
              <a:gd name="adj" fmla="val 931"/>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lIns="45720" tIns="36000" rIns="0" bIns="36000">
            <a:spAutoFit/>
          </a:bodyPr>
          <a:lstStyle/>
          <a:p>
            <a:pPr>
              <a:spcAft>
                <a:spcPct val="10000"/>
              </a:spcAft>
            </a:pPr>
            <a:r>
              <a:rPr lang="zh-CN" altLang="en-US" sz="2600" b="1" dirty="0">
                <a:solidFill>
                  <a:schemeClr val="tx2"/>
                </a:solidFill>
                <a:latin typeface="Times New Roman" pitchFamily="18" charset="0"/>
              </a:rPr>
              <a:t>数字→二进制数，字符：二进制编码</a:t>
            </a:r>
          </a:p>
          <a:p>
            <a:pPr>
              <a:spcAft>
                <a:spcPct val="10000"/>
              </a:spcAft>
            </a:pPr>
            <a:r>
              <a:rPr lang="zh-CN" altLang="en-US" sz="2600" b="1" dirty="0">
                <a:solidFill>
                  <a:schemeClr val="tx2"/>
                </a:solidFill>
                <a:latin typeface="Times New Roman" pitchFamily="18" charset="0"/>
              </a:rPr>
              <a:t>字符编码：每个字符对应一个整数值</a:t>
            </a:r>
            <a:r>
              <a:rPr lang="en-US" altLang="zh-CN" sz="2600" b="1" dirty="0">
                <a:solidFill>
                  <a:schemeClr val="tx2"/>
                </a:solidFill>
                <a:latin typeface="Times New Roman" pitchFamily="18" charset="0"/>
              </a:rPr>
              <a:t>;</a:t>
            </a:r>
          </a:p>
          <a:p>
            <a:pPr>
              <a:spcAft>
                <a:spcPct val="10000"/>
              </a:spcAft>
            </a:pPr>
            <a:r>
              <a:rPr lang="zh-CN" altLang="en-US" sz="2600" b="1" dirty="0">
                <a:solidFill>
                  <a:schemeClr val="tx2"/>
                </a:solidFill>
                <a:latin typeface="Times New Roman" pitchFamily="18" charset="0"/>
              </a:rPr>
              <a:t>字符编码标准：</a:t>
            </a:r>
          </a:p>
          <a:p>
            <a:pPr>
              <a:spcAft>
                <a:spcPct val="10000"/>
              </a:spcAft>
            </a:pPr>
            <a:r>
              <a:rPr lang="en-US" altLang="zh-CN" sz="2600" b="1" dirty="0">
                <a:solidFill>
                  <a:schemeClr val="tx2"/>
                </a:solidFill>
                <a:latin typeface="Times New Roman" pitchFamily="18" charset="0"/>
              </a:rPr>
              <a:t>ASCII</a:t>
            </a:r>
            <a:r>
              <a:rPr lang="zh-CN" altLang="en-US" sz="2600" b="1" dirty="0">
                <a:solidFill>
                  <a:schemeClr val="tx2"/>
                </a:solidFill>
                <a:latin typeface="Times New Roman" pitchFamily="18" charset="0"/>
              </a:rPr>
              <a:t>码：美国标准信息交换代码</a:t>
            </a:r>
          </a:p>
          <a:p>
            <a:pPr>
              <a:spcAft>
                <a:spcPct val="10000"/>
              </a:spcAft>
            </a:pPr>
            <a:r>
              <a:rPr lang="zh-CN" altLang="en-US" sz="2600" b="1" dirty="0">
                <a:solidFill>
                  <a:schemeClr val="tx2"/>
                </a:solidFill>
                <a:latin typeface="Times New Roman" pitchFamily="18" charset="0"/>
              </a:rPr>
              <a:t>    </a:t>
            </a:r>
            <a:r>
              <a:rPr lang="en-US" altLang="zh-CN" sz="2600" b="1" dirty="0">
                <a:solidFill>
                  <a:schemeClr val="tx2"/>
                </a:solidFill>
                <a:latin typeface="Times New Roman" pitchFamily="18" charset="0"/>
              </a:rPr>
              <a:t>American Standard Code  for Information Interchange</a:t>
            </a:r>
          </a:p>
          <a:p>
            <a:pPr>
              <a:spcAft>
                <a:spcPct val="10000"/>
              </a:spcAft>
            </a:pPr>
            <a:r>
              <a:rPr lang="zh-CN" altLang="en-US" sz="2600" b="1" dirty="0">
                <a:solidFill>
                  <a:schemeClr val="tx2"/>
                </a:solidFill>
                <a:latin typeface="Times New Roman" pitchFamily="18" charset="0"/>
              </a:rPr>
              <a:t>规定：字节</a:t>
            </a:r>
            <a:r>
              <a:rPr lang="en-US" altLang="zh-CN" sz="2600" b="1" dirty="0">
                <a:solidFill>
                  <a:schemeClr val="tx2"/>
                </a:solidFill>
                <a:latin typeface="Times New Roman" pitchFamily="18" charset="0"/>
              </a:rPr>
              <a:t>(</a:t>
            </a:r>
            <a:r>
              <a:rPr lang="zh-CN" altLang="en-US" sz="2600" b="1" dirty="0">
                <a:solidFill>
                  <a:schemeClr val="tx2"/>
                </a:solidFill>
                <a:latin typeface="Times New Roman" pitchFamily="18" charset="0"/>
              </a:rPr>
              <a:t>８位</a:t>
            </a:r>
            <a:r>
              <a:rPr lang="en-US" altLang="zh-CN" sz="2600" b="1" dirty="0">
                <a:solidFill>
                  <a:schemeClr val="tx2"/>
                </a:solidFill>
                <a:latin typeface="Times New Roman" pitchFamily="18" charset="0"/>
              </a:rPr>
              <a:t>)</a:t>
            </a:r>
            <a:r>
              <a:rPr lang="zh-CN" altLang="en-US" sz="2600" b="1" dirty="0" smtClean="0">
                <a:solidFill>
                  <a:schemeClr val="tx2"/>
                </a:solidFill>
                <a:latin typeface="Times New Roman" pitchFamily="18" charset="0"/>
              </a:rPr>
              <a:t>最高位</a:t>
            </a:r>
            <a:r>
              <a:rPr lang="en-US" altLang="zh-CN" sz="2600" b="1" dirty="0" smtClean="0">
                <a:solidFill>
                  <a:schemeClr val="tx2"/>
                </a:solidFill>
                <a:latin typeface="Times New Roman" pitchFamily="18" charset="0"/>
              </a:rPr>
              <a:t>(b</a:t>
            </a:r>
            <a:r>
              <a:rPr lang="en-US" altLang="zh-CN" sz="2600" b="1" baseline="-25000" dirty="0" smtClean="0">
                <a:solidFill>
                  <a:schemeClr val="tx2"/>
                </a:solidFill>
                <a:latin typeface="Times New Roman" pitchFamily="18" charset="0"/>
              </a:rPr>
              <a:t>7</a:t>
            </a:r>
            <a:r>
              <a:rPr lang="en-US" altLang="zh-CN" sz="2600" b="1" dirty="0" smtClean="0">
                <a:solidFill>
                  <a:schemeClr val="tx2"/>
                </a:solidFill>
                <a:latin typeface="Times New Roman" pitchFamily="18" charset="0"/>
              </a:rPr>
              <a:t>)</a:t>
            </a:r>
            <a:r>
              <a:rPr lang="zh-CN" altLang="en-US" sz="2600" b="1" dirty="0" smtClean="0">
                <a:solidFill>
                  <a:schemeClr val="tx2"/>
                </a:solidFill>
                <a:latin typeface="Times New Roman" pitchFamily="18" charset="0"/>
              </a:rPr>
              <a:t>为</a:t>
            </a:r>
            <a:r>
              <a:rPr lang="zh-CN" altLang="en-US" sz="2600" b="1" dirty="0">
                <a:solidFill>
                  <a:schemeClr val="tx2"/>
                </a:solidFill>
                <a:latin typeface="Times New Roman" pitchFamily="18" charset="0"/>
              </a:rPr>
              <a:t>０，</a:t>
            </a:r>
          </a:p>
          <a:p>
            <a:pPr>
              <a:spcAft>
                <a:spcPct val="10000"/>
              </a:spcAft>
            </a:pPr>
            <a:r>
              <a:rPr lang="zh-CN" altLang="en-US" sz="2600" b="1" dirty="0">
                <a:solidFill>
                  <a:schemeClr val="tx2"/>
                </a:solidFill>
                <a:latin typeface="Times New Roman" pitchFamily="18" charset="0"/>
              </a:rPr>
              <a:t>            ７位给出</a:t>
            </a:r>
            <a:r>
              <a:rPr lang="en-US" altLang="zh-CN" sz="2600" b="1" dirty="0">
                <a:solidFill>
                  <a:schemeClr val="tx2"/>
                </a:solidFill>
                <a:latin typeface="Times New Roman" pitchFamily="18" charset="0"/>
              </a:rPr>
              <a:t>128</a:t>
            </a:r>
            <a:r>
              <a:rPr lang="zh-CN" altLang="en-US" sz="2600" b="1" dirty="0">
                <a:solidFill>
                  <a:schemeClr val="tx2"/>
                </a:solidFill>
                <a:latin typeface="Times New Roman" pitchFamily="18" charset="0"/>
              </a:rPr>
              <a:t>个</a:t>
            </a:r>
            <a:r>
              <a:rPr lang="zh-CN" altLang="en-US" sz="2600" b="1" dirty="0" smtClean="0">
                <a:solidFill>
                  <a:schemeClr val="tx2"/>
                </a:solidFill>
                <a:latin typeface="Times New Roman" pitchFamily="18" charset="0"/>
              </a:rPr>
              <a:t>编码</a:t>
            </a:r>
            <a:r>
              <a:rPr lang="en-US" altLang="zh-CN" sz="2600" b="1" dirty="0" smtClean="0">
                <a:solidFill>
                  <a:schemeClr val="tx2"/>
                </a:solidFill>
                <a:latin typeface="Times New Roman" pitchFamily="18" charset="0"/>
              </a:rPr>
              <a:t>(2</a:t>
            </a:r>
            <a:r>
              <a:rPr lang="en-US" altLang="zh-CN" sz="2600" b="1" baseline="30000" dirty="0" smtClean="0">
                <a:solidFill>
                  <a:schemeClr val="tx2"/>
                </a:solidFill>
                <a:latin typeface="Times New Roman" pitchFamily="18" charset="0"/>
              </a:rPr>
              <a:t>7</a:t>
            </a:r>
            <a:r>
              <a:rPr lang="en-US" altLang="zh-CN" sz="2600" b="1" dirty="0" smtClean="0">
                <a:solidFill>
                  <a:schemeClr val="tx2"/>
                </a:solidFill>
                <a:latin typeface="Times New Roman" pitchFamily="18" charset="0"/>
              </a:rPr>
              <a:t>)</a:t>
            </a:r>
            <a:r>
              <a:rPr lang="zh-CN" altLang="en-US" sz="2600" b="1" dirty="0" smtClean="0">
                <a:solidFill>
                  <a:schemeClr val="tx2"/>
                </a:solidFill>
                <a:latin typeface="Times New Roman" pitchFamily="18" charset="0"/>
              </a:rPr>
              <a:t>。      </a:t>
            </a:r>
            <a:endParaRPr lang="zh-CN" altLang="en-US" sz="2600" b="1" dirty="0">
              <a:solidFill>
                <a:schemeClr val="tx2"/>
              </a:solidFill>
              <a:latin typeface="Times New Roman" pitchFamily="18" charset="0"/>
            </a:endParaRPr>
          </a:p>
        </p:txBody>
      </p:sp>
      <p:sp>
        <p:nvSpPr>
          <p:cNvPr id="63494" name="Rectangle 19"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ASCII</a:t>
            </a:r>
            <a:r>
              <a:rPr lang="zh-CN" altLang="en-US" smtClean="0">
                <a:solidFill>
                  <a:schemeClr val="accent2"/>
                </a:solidFill>
                <a:ea typeface="楷体_GB2312" pitchFamily="49" charset="-122"/>
              </a:rPr>
              <a:t>编码</a:t>
            </a:r>
          </a:p>
        </p:txBody>
      </p:sp>
      <p:grpSp>
        <p:nvGrpSpPr>
          <p:cNvPr id="63495" name="Group 20"/>
          <p:cNvGrpSpPr>
            <a:grpSpLocks/>
          </p:cNvGrpSpPr>
          <p:nvPr/>
        </p:nvGrpSpPr>
        <p:grpSpPr bwMode="auto">
          <a:xfrm>
            <a:off x="304800" y="4876800"/>
            <a:ext cx="4667250" cy="1066800"/>
            <a:chOff x="864" y="3168"/>
            <a:chExt cx="2940" cy="672"/>
          </a:xfrm>
        </p:grpSpPr>
        <p:grpSp>
          <p:nvGrpSpPr>
            <p:cNvPr id="63497" name="Group 21"/>
            <p:cNvGrpSpPr>
              <a:grpSpLocks/>
            </p:cNvGrpSpPr>
            <p:nvPr/>
          </p:nvGrpSpPr>
          <p:grpSpPr bwMode="auto">
            <a:xfrm>
              <a:off x="864" y="3168"/>
              <a:ext cx="2940" cy="672"/>
              <a:chOff x="864" y="3168"/>
              <a:chExt cx="2940" cy="672"/>
            </a:xfrm>
          </p:grpSpPr>
          <p:grpSp>
            <p:nvGrpSpPr>
              <p:cNvPr id="63499" name="Group 22"/>
              <p:cNvGrpSpPr>
                <a:grpSpLocks/>
              </p:cNvGrpSpPr>
              <p:nvPr/>
            </p:nvGrpSpPr>
            <p:grpSpPr bwMode="auto">
              <a:xfrm>
                <a:off x="864" y="3168"/>
                <a:ext cx="2928" cy="374"/>
                <a:chOff x="196" y="2010"/>
                <a:chExt cx="2296" cy="280"/>
              </a:xfrm>
            </p:grpSpPr>
            <p:sp>
              <p:nvSpPr>
                <p:cNvPr id="63501" name="Rectangle 23"/>
                <p:cNvSpPr>
                  <a:spLocks noChangeArrowheads="1"/>
                </p:cNvSpPr>
                <p:nvPr/>
              </p:nvSpPr>
              <p:spPr bwMode="auto">
                <a:xfrm>
                  <a:off x="19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Rectangle 24"/>
                <p:cNvSpPr>
                  <a:spLocks noChangeArrowheads="1"/>
                </p:cNvSpPr>
                <p:nvPr/>
              </p:nvSpPr>
              <p:spPr bwMode="auto">
                <a:xfrm>
                  <a:off x="163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Rectangle 25"/>
                <p:cNvSpPr>
                  <a:spLocks noChangeArrowheads="1"/>
                </p:cNvSpPr>
                <p:nvPr/>
              </p:nvSpPr>
              <p:spPr bwMode="auto">
                <a:xfrm>
                  <a:off x="1348"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Rectangle 26"/>
                <p:cNvSpPr>
                  <a:spLocks noChangeArrowheads="1"/>
                </p:cNvSpPr>
                <p:nvPr/>
              </p:nvSpPr>
              <p:spPr bwMode="auto">
                <a:xfrm>
                  <a:off x="1060"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Rectangle 27"/>
                <p:cNvSpPr>
                  <a:spLocks noChangeArrowheads="1"/>
                </p:cNvSpPr>
                <p:nvPr/>
              </p:nvSpPr>
              <p:spPr bwMode="auto">
                <a:xfrm>
                  <a:off x="772" y="2010"/>
                  <a:ext cx="280" cy="2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Rectangle 28"/>
                <p:cNvSpPr>
                  <a:spLocks noChangeArrowheads="1"/>
                </p:cNvSpPr>
                <p:nvPr/>
              </p:nvSpPr>
              <p:spPr bwMode="auto">
                <a:xfrm>
                  <a:off x="48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Rectangle 29"/>
                <p:cNvSpPr>
                  <a:spLocks noChangeArrowheads="1"/>
                </p:cNvSpPr>
                <p:nvPr/>
              </p:nvSpPr>
              <p:spPr bwMode="auto">
                <a:xfrm>
                  <a:off x="2212"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Rectangle 30"/>
                <p:cNvSpPr>
                  <a:spLocks noChangeArrowheads="1"/>
                </p:cNvSpPr>
                <p:nvPr/>
              </p:nvSpPr>
              <p:spPr bwMode="auto">
                <a:xfrm>
                  <a:off x="192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00" name="Text Box 31"/>
              <p:cNvSpPr txBox="1">
                <a:spLocks noChangeArrowheads="1"/>
              </p:cNvSpPr>
              <p:nvPr/>
            </p:nvSpPr>
            <p:spPr bwMode="auto">
              <a:xfrm>
                <a:off x="912" y="3552"/>
                <a:ext cx="2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grpSp>
        <p:sp>
          <p:nvSpPr>
            <p:cNvPr id="572448" name="Text Box 32"/>
            <p:cNvSpPr txBox="1">
              <a:spLocks noChangeArrowheads="1"/>
            </p:cNvSpPr>
            <p:nvPr/>
          </p:nvSpPr>
          <p:spPr bwMode="auto">
            <a:xfrm>
              <a:off x="912" y="3216"/>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CC0099"/>
                  </a:solidFill>
                  <a:effectLst>
                    <a:outerShdw blurRad="38100" dist="38100" dir="2700000" algn="tl">
                      <a:srgbClr val="C0C0C0"/>
                    </a:outerShdw>
                  </a:effectLst>
                  <a:latin typeface="Times New Roman" pitchFamily="18" charset="0"/>
                </a:rPr>
                <a:t>0       0     0      1      0     1     0      1</a:t>
              </a:r>
            </a:p>
          </p:txBody>
        </p:sp>
      </p:grpSp>
      <p:sp>
        <p:nvSpPr>
          <p:cNvPr id="634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218B4-589F-49F4-A18B-EEAF2DA3E7A0}" type="slidenum">
              <a:rPr lang="en-US" altLang="zh-CN" smtClean="0"/>
              <a:pPr eaLnBrk="1" hangingPunct="1"/>
              <a:t>56</a:t>
            </a:fld>
            <a:endParaRPr lang="en-US" altLang="zh-CN"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45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7" name="Rectangle 5"/>
          <p:cNvSpPr>
            <a:spLocks noChangeArrowheads="1"/>
          </p:cNvSpPr>
          <p:nvPr/>
        </p:nvSpPr>
        <p:spPr bwMode="auto">
          <a:xfrm>
            <a:off x="304800" y="1524000"/>
            <a:ext cx="8610600" cy="1550031"/>
          </a:xfrm>
          <a:prstGeom prst="rect">
            <a:avLst/>
          </a:prstGeom>
          <a:solidFill>
            <a:srgbClr val="000099"/>
          </a:solidFill>
          <a:ln>
            <a:noFill/>
          </a:ln>
          <a:effectLst>
            <a:outerShdw dist="117088" dir="13763922"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45720" tIns="36000" rIns="0" bIns="36000">
            <a:spAutoFit/>
          </a:bodyPr>
          <a:lstStyle/>
          <a:p>
            <a:pPr>
              <a:spcAft>
                <a:spcPct val="10000"/>
              </a:spcAft>
            </a:pPr>
            <a:r>
              <a:rPr lang="en-US" altLang="zh-CN" sz="3200" b="1" dirty="0">
                <a:solidFill>
                  <a:schemeClr val="bg1"/>
                </a:solidFill>
                <a:latin typeface="Times New Roman" pitchFamily="18" charset="0"/>
              </a:rPr>
              <a:t>128</a:t>
            </a:r>
            <a:r>
              <a:rPr lang="zh-CN" altLang="en-US" sz="3200" b="1" dirty="0">
                <a:solidFill>
                  <a:schemeClr val="bg1"/>
                </a:solidFill>
                <a:latin typeface="Times New Roman" pitchFamily="18" charset="0"/>
              </a:rPr>
              <a:t>个字符：</a:t>
            </a:r>
            <a:r>
              <a:rPr lang="en-US" altLang="zh-CN" sz="3200" b="1" dirty="0">
                <a:solidFill>
                  <a:schemeClr val="bg1"/>
                </a:solidFill>
                <a:latin typeface="Times New Roman" pitchFamily="18" charset="0"/>
              </a:rPr>
              <a:t>95</a:t>
            </a:r>
            <a:r>
              <a:rPr lang="zh-CN" altLang="en-US" sz="3200" b="1" dirty="0">
                <a:solidFill>
                  <a:schemeClr val="bg1"/>
                </a:solidFill>
                <a:latin typeface="Times New Roman" pitchFamily="18" charset="0"/>
              </a:rPr>
              <a:t>个可见字符</a:t>
            </a:r>
            <a:r>
              <a:rPr lang="en-US" altLang="zh-CN" sz="3200" b="1" dirty="0">
                <a:solidFill>
                  <a:schemeClr val="bg1"/>
                </a:solidFill>
                <a:latin typeface="Times New Roman" pitchFamily="18" charset="0"/>
              </a:rPr>
              <a:t>(</a:t>
            </a:r>
            <a:r>
              <a:rPr lang="zh-CN" altLang="en-US" sz="3200" b="1" dirty="0">
                <a:solidFill>
                  <a:schemeClr val="bg1"/>
                </a:solidFill>
                <a:latin typeface="Times New Roman" pitchFamily="18" charset="0"/>
              </a:rPr>
              <a:t>包括大、</a:t>
            </a:r>
            <a:r>
              <a:rPr lang="zh-CN" altLang="en-US" sz="3200" b="1" dirty="0" smtClean="0">
                <a:solidFill>
                  <a:schemeClr val="bg1"/>
                </a:solidFill>
                <a:latin typeface="Times New Roman" pitchFamily="18" charset="0"/>
              </a:rPr>
              <a:t>小</a:t>
            </a:r>
            <a:r>
              <a:rPr lang="zh-CN" altLang="en-US" sz="3200" b="1" dirty="0">
                <a:solidFill>
                  <a:schemeClr val="bg1"/>
                </a:solidFill>
                <a:latin typeface="Times New Roman" pitchFamily="18" charset="0"/>
              </a:rPr>
              <a:t>写</a:t>
            </a:r>
            <a:r>
              <a:rPr lang="zh-CN" altLang="en-US" sz="3200" b="1" dirty="0" smtClean="0">
                <a:solidFill>
                  <a:schemeClr val="bg1"/>
                </a:solidFill>
                <a:latin typeface="Times New Roman" pitchFamily="18" charset="0"/>
              </a:rPr>
              <a:t>各</a:t>
            </a:r>
            <a:r>
              <a:rPr lang="en-US" altLang="zh-CN" sz="3200" b="1" dirty="0">
                <a:solidFill>
                  <a:schemeClr val="bg1"/>
                </a:solidFill>
                <a:latin typeface="Times New Roman" pitchFamily="18" charset="0"/>
              </a:rPr>
              <a:t>26</a:t>
            </a:r>
            <a:r>
              <a:rPr lang="zh-CN" altLang="en-US" sz="3200" b="1" dirty="0">
                <a:solidFill>
                  <a:schemeClr val="bg1"/>
                </a:solidFill>
                <a:latin typeface="Times New Roman" pitchFamily="18" charset="0"/>
              </a:rPr>
              <a:t>个英文字母，</a:t>
            </a:r>
            <a:r>
              <a:rPr lang="en-US" altLang="zh-CN" sz="3200" b="1" dirty="0">
                <a:solidFill>
                  <a:schemeClr val="bg1"/>
                </a:solidFill>
                <a:latin typeface="Times New Roman" pitchFamily="18" charset="0"/>
              </a:rPr>
              <a:t>0</a:t>
            </a:r>
            <a:r>
              <a:rPr lang="zh-CN" altLang="en-US" sz="3200" b="1" dirty="0">
                <a:solidFill>
                  <a:schemeClr val="bg1"/>
                </a:solidFill>
                <a:latin typeface="Times New Roman" pitchFamily="18" charset="0"/>
              </a:rPr>
              <a:t>～</a:t>
            </a:r>
            <a:r>
              <a:rPr lang="en-US" altLang="zh-CN" sz="3200" b="1" dirty="0">
                <a:solidFill>
                  <a:schemeClr val="bg1"/>
                </a:solidFill>
                <a:latin typeface="Times New Roman" pitchFamily="18" charset="0"/>
              </a:rPr>
              <a:t>9</a:t>
            </a:r>
            <a:r>
              <a:rPr lang="zh-CN" altLang="en-US" sz="3200" b="1" dirty="0">
                <a:solidFill>
                  <a:schemeClr val="bg1"/>
                </a:solidFill>
                <a:latin typeface="Times New Roman" pitchFamily="18" charset="0"/>
              </a:rPr>
              <a:t>共</a:t>
            </a:r>
            <a:r>
              <a:rPr lang="en-US" altLang="zh-CN" sz="3200" b="1" dirty="0">
                <a:solidFill>
                  <a:schemeClr val="bg1"/>
                </a:solidFill>
                <a:latin typeface="Times New Roman" pitchFamily="18" charset="0"/>
              </a:rPr>
              <a:t>10</a:t>
            </a:r>
            <a:r>
              <a:rPr lang="zh-CN" altLang="en-US" sz="3200" b="1" dirty="0">
                <a:solidFill>
                  <a:schemeClr val="bg1"/>
                </a:solidFill>
                <a:latin typeface="Times New Roman" pitchFamily="18" charset="0"/>
              </a:rPr>
              <a:t>个数字，还有</a:t>
            </a:r>
            <a:r>
              <a:rPr lang="en-US" altLang="zh-CN" sz="3200" b="1" dirty="0">
                <a:solidFill>
                  <a:schemeClr val="bg1"/>
                </a:solidFill>
                <a:latin typeface="Times New Roman" pitchFamily="18" charset="0"/>
              </a:rPr>
              <a:t>33</a:t>
            </a:r>
            <a:r>
              <a:rPr lang="zh-CN" altLang="en-US" sz="3200" b="1" dirty="0">
                <a:solidFill>
                  <a:schemeClr val="bg1"/>
                </a:solidFill>
                <a:latin typeface="Times New Roman" pitchFamily="18" charset="0"/>
              </a:rPr>
              <a:t>个通用</a:t>
            </a:r>
            <a:r>
              <a:rPr lang="zh-CN" altLang="en-US" sz="3200" b="1" dirty="0" smtClean="0">
                <a:solidFill>
                  <a:schemeClr val="bg1"/>
                </a:solidFill>
                <a:latin typeface="Times New Roman" pitchFamily="18" charset="0"/>
              </a:rPr>
              <a:t>运算符</a:t>
            </a:r>
            <a:r>
              <a:rPr lang="zh-CN" altLang="en-US" sz="3200" b="1" dirty="0">
                <a:solidFill>
                  <a:schemeClr val="bg1"/>
                </a:solidFill>
                <a:latin typeface="Times New Roman" pitchFamily="18" charset="0"/>
              </a:rPr>
              <a:t>、</a:t>
            </a:r>
            <a:r>
              <a:rPr lang="zh-CN" altLang="en-US" sz="3200" b="1" dirty="0" smtClean="0">
                <a:solidFill>
                  <a:schemeClr val="bg1"/>
                </a:solidFill>
                <a:latin typeface="Times New Roman" pitchFamily="18" charset="0"/>
              </a:rPr>
              <a:t>标点符号、控制</a:t>
            </a:r>
            <a:r>
              <a:rPr lang="zh-CN" altLang="en-US" sz="3200" b="1" dirty="0">
                <a:solidFill>
                  <a:schemeClr val="bg1"/>
                </a:solidFill>
                <a:latin typeface="Times New Roman" pitchFamily="18" charset="0"/>
              </a:rPr>
              <a:t>码 </a:t>
            </a:r>
            <a:r>
              <a:rPr lang="zh-CN" altLang="en-US" sz="3200" b="1" dirty="0" smtClean="0">
                <a:solidFill>
                  <a:schemeClr val="bg1"/>
                </a:solidFill>
                <a:latin typeface="Times New Roman" pitchFamily="18" charset="0"/>
              </a:rPr>
              <a:t>。</a:t>
            </a:r>
            <a:endParaRPr lang="zh-CN" altLang="en-US" sz="3200" b="1" dirty="0">
              <a:solidFill>
                <a:schemeClr val="bg1"/>
              </a:solidFill>
              <a:latin typeface="Times New Roman" pitchFamily="18" charset="0"/>
            </a:endParaRPr>
          </a:p>
        </p:txBody>
      </p:sp>
      <p:sp>
        <p:nvSpPr>
          <p:cNvPr id="64518" name="Rectangle 61"/>
          <p:cNvSpPr>
            <a:spLocks noChangeArrowheads="1"/>
          </p:cNvSpPr>
          <p:nvPr/>
        </p:nvSpPr>
        <p:spPr bwMode="auto">
          <a:xfrm>
            <a:off x="381000" y="685800"/>
            <a:ext cx="5257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a:t>7</a:t>
            </a:r>
            <a:r>
              <a:rPr kumimoji="1" lang="zh-CN" altLang="en-US" sz="3200" b="1" dirty="0"/>
              <a:t>位</a:t>
            </a:r>
            <a:r>
              <a:rPr kumimoji="1" lang="en-US" altLang="zh-CN" sz="3200" b="1" dirty="0" err="1"/>
              <a:t>ASCⅡ</a:t>
            </a:r>
            <a:r>
              <a:rPr kumimoji="1" lang="zh-CN" altLang="en-US" sz="3200" b="1" dirty="0" smtClean="0"/>
              <a:t>编码（</a:t>
            </a:r>
            <a:r>
              <a:rPr kumimoji="1" lang="en-US" altLang="zh-CN" sz="3200" b="1" dirty="0" smtClean="0"/>
              <a:t>P14</a:t>
            </a:r>
            <a:r>
              <a:rPr kumimoji="1" lang="zh-CN" altLang="en-US" sz="3200" b="1" dirty="0" smtClean="0"/>
              <a:t>页）</a:t>
            </a:r>
            <a:endParaRPr kumimoji="1" lang="zh-CN" altLang="en-US" sz="3200" b="1" dirty="0"/>
          </a:p>
        </p:txBody>
      </p:sp>
      <p:sp>
        <p:nvSpPr>
          <p:cNvPr id="645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AB472A-A556-472E-92CF-2050D7ED821D}" type="slidenum">
              <a:rPr lang="en-US" altLang="zh-CN" smtClean="0"/>
              <a:pPr eaLnBrk="1" hangingPunct="1"/>
              <a:t>57</a:t>
            </a:fld>
            <a:endParaRPr lang="en-US" altLang="zh-CN"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4"/>
          <p:cNvGraphicFramePr>
            <a:graphicFrameLocks noChangeAspect="1"/>
          </p:cNvGraphicFramePr>
          <p:nvPr>
            <p:extLst>
              <p:ext uri="{D42A27DB-BD31-4B8C-83A1-F6EECF244321}">
                <p14:modId xmlns:p14="http://schemas.microsoft.com/office/powerpoint/2010/main" val="3467666779"/>
              </p:ext>
            </p:extLst>
          </p:nvPr>
        </p:nvGraphicFramePr>
        <p:xfrm>
          <a:off x="990600" y="812800"/>
          <a:ext cx="7632700" cy="6261100"/>
        </p:xfrm>
        <a:graphic>
          <a:graphicData uri="http://schemas.openxmlformats.org/presentationml/2006/ole">
            <mc:AlternateContent xmlns:mc="http://schemas.openxmlformats.org/markup-compatibility/2006">
              <mc:Choice xmlns:v="urn:schemas-microsoft-com:vml" Requires="v">
                <p:oleObj spid="_x0000_s65630" name="Document" r:id="rId5" imgW="5388248" imgH="4431146" progId="Word.Document.8">
                  <p:embed/>
                </p:oleObj>
              </mc:Choice>
              <mc:Fallback>
                <p:oleObj name="Document" r:id="rId5" imgW="5388248" imgH="4431146" progId="Word.Document.8">
                  <p:embed/>
                  <p:pic>
                    <p:nvPicPr>
                      <p:cNvPr id="0" name="Object 4"/>
                      <p:cNvPicPr>
                        <a:picLocks noChangeAspect="1" noChangeArrowheads="1"/>
                      </p:cNvPicPr>
                      <p:nvPr/>
                    </p:nvPicPr>
                    <p:blipFill>
                      <a:blip r:embed="rId6"/>
                      <a:srcRect/>
                      <a:stretch>
                        <a:fillRect/>
                      </a:stretch>
                    </p:blipFill>
                    <p:spPr bwMode="auto">
                      <a:xfrm>
                        <a:off x="990600" y="812800"/>
                        <a:ext cx="7632700" cy="626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5"/>
          <p:cNvSpPr>
            <a:spLocks noChangeArrowheads="1"/>
          </p:cNvSpPr>
          <p:nvPr/>
        </p:nvSpPr>
        <p:spPr bwMode="auto">
          <a:xfrm>
            <a:off x="1066800" y="152400"/>
            <a:ext cx="6934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err="1"/>
              <a:t>ASCⅡ</a:t>
            </a:r>
            <a:r>
              <a:rPr kumimoji="1" lang="zh-CN" altLang="en-US" sz="3200" b="1" dirty="0"/>
              <a:t>编码</a:t>
            </a:r>
            <a:r>
              <a:rPr kumimoji="1" lang="zh-CN" altLang="en-US" sz="3200" b="1" dirty="0" smtClean="0"/>
              <a:t>表（</a:t>
            </a:r>
            <a:r>
              <a:rPr kumimoji="1" lang="en-US" altLang="zh-CN" sz="3200" b="1" dirty="0" smtClean="0"/>
              <a:t>B</a:t>
            </a:r>
            <a:r>
              <a:rPr kumimoji="1" lang="en-US" altLang="zh-CN" sz="3200" b="1" baseline="-25000" dirty="0" smtClean="0"/>
              <a:t>6</a:t>
            </a:r>
            <a:r>
              <a:rPr kumimoji="1" lang="en-US" altLang="zh-CN" sz="3200" b="1" dirty="0" smtClean="0"/>
              <a:t>B</a:t>
            </a:r>
            <a:r>
              <a:rPr kumimoji="1" lang="en-US" altLang="zh-CN" sz="3200" b="1" baseline="-25000" dirty="0" smtClean="0"/>
              <a:t>5</a:t>
            </a:r>
            <a:r>
              <a:rPr kumimoji="1" lang="en-US" altLang="zh-CN" sz="3200" b="1" dirty="0" smtClean="0"/>
              <a:t>B</a:t>
            </a:r>
            <a:r>
              <a:rPr kumimoji="1" lang="en-US" altLang="zh-CN" sz="3200" b="1" baseline="-25000" dirty="0" smtClean="0"/>
              <a:t>4</a:t>
            </a:r>
            <a:r>
              <a:rPr kumimoji="1" lang="en-US" altLang="zh-CN" sz="3200" b="1" dirty="0" smtClean="0"/>
              <a:t>B</a:t>
            </a:r>
            <a:r>
              <a:rPr kumimoji="1" lang="en-US" altLang="zh-CN" sz="3200" b="1" baseline="-25000" dirty="0" smtClean="0"/>
              <a:t>3</a:t>
            </a:r>
            <a:r>
              <a:rPr kumimoji="1" lang="en-US" altLang="zh-CN" sz="3200" b="1" dirty="0" smtClean="0"/>
              <a:t>B</a:t>
            </a:r>
            <a:r>
              <a:rPr kumimoji="1" lang="en-US" altLang="zh-CN" sz="3200" b="1" baseline="-25000" dirty="0" smtClean="0"/>
              <a:t>2</a:t>
            </a:r>
            <a:r>
              <a:rPr kumimoji="1" lang="en-US" altLang="zh-CN" sz="3200" b="1" dirty="0" smtClean="0"/>
              <a:t>B</a:t>
            </a:r>
            <a:r>
              <a:rPr kumimoji="1" lang="en-US" altLang="zh-CN" sz="3200" b="1" baseline="-25000" dirty="0" smtClean="0"/>
              <a:t>1</a:t>
            </a:r>
            <a:r>
              <a:rPr kumimoji="1" lang="en-US" altLang="zh-CN" sz="3200" b="1" dirty="0" smtClean="0"/>
              <a:t>B</a:t>
            </a:r>
            <a:r>
              <a:rPr kumimoji="1" lang="en-US" altLang="zh-CN" sz="3200" b="1" baseline="-25000" dirty="0"/>
              <a:t>0</a:t>
            </a:r>
            <a:r>
              <a:rPr kumimoji="1" lang="zh-CN" altLang="en-US" sz="3200" b="1" dirty="0" smtClean="0"/>
              <a:t>）</a:t>
            </a:r>
            <a:endParaRPr kumimoji="1" lang="zh-CN" altLang="en-US" sz="3200" b="1" dirty="0"/>
          </a:p>
        </p:txBody>
      </p:sp>
      <p:sp>
        <p:nvSpPr>
          <p:cNvPr id="635910" name="Oval 6"/>
          <p:cNvSpPr>
            <a:spLocks noChangeArrowheads="1"/>
          </p:cNvSpPr>
          <p:nvPr/>
        </p:nvSpPr>
        <p:spPr bwMode="auto">
          <a:xfrm>
            <a:off x="5943600" y="1905000"/>
            <a:ext cx="533400" cy="228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927" name="Group 23"/>
          <p:cNvGraphicFramePr>
            <a:graphicFrameLocks noGrp="1"/>
          </p:cNvGraphicFramePr>
          <p:nvPr>
            <p:extLst>
              <p:ext uri="{D42A27DB-BD31-4B8C-83A1-F6EECF244321}">
                <p14:modId xmlns:p14="http://schemas.microsoft.com/office/powerpoint/2010/main" val="913768738"/>
              </p:ext>
            </p:extLst>
          </p:nvPr>
        </p:nvGraphicFramePr>
        <p:xfrm>
          <a:off x="2362199" y="3048000"/>
          <a:ext cx="6096001" cy="631825"/>
        </p:xfrm>
        <a:graphic>
          <a:graphicData uri="http://schemas.openxmlformats.org/drawingml/2006/table">
            <a:tbl>
              <a:tblPr/>
              <a:tblGrid>
                <a:gridCol w="1836762"/>
                <a:gridCol w="1920164"/>
                <a:gridCol w="2339075"/>
              </a:tblGrid>
              <a:tr h="631825">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dirty="0" smtClean="0">
                          <a:ln>
                            <a:noFill/>
                          </a:ln>
                          <a:solidFill>
                            <a:schemeClr val="bg1"/>
                          </a:solidFill>
                          <a:effectLst/>
                          <a:latin typeface="Arial" charset="0"/>
                          <a:ea typeface="宋体" pitchFamily="2" charset="-122"/>
                        </a:rPr>
                        <a:t>1000001</a:t>
                      </a:r>
                    </a:p>
                  </a:txBody>
                  <a:tcPr anchor="ctr" horzOverflow="overflow">
                    <a:lnL cap="flat">
                      <a:noFill/>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A</a:t>
                      </a:r>
                    </a:p>
                  </a:txBody>
                  <a:tcPr anchor="ct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dirty="0" smtClean="0">
                          <a:ln>
                            <a:noFill/>
                          </a:ln>
                          <a:solidFill>
                            <a:schemeClr val="bg1"/>
                          </a:solidFill>
                          <a:effectLst/>
                          <a:latin typeface="Arial" charset="0"/>
                          <a:ea typeface="宋体" pitchFamily="2" charset="-122"/>
                        </a:rPr>
                        <a:t>65, 41H, 0X41</a:t>
                      </a:r>
                    </a:p>
                  </a:txBody>
                  <a:tcPr anchor="ctr" horzOverflow="overflow">
                    <a:lnL w="12700" cap="flat" cmpd="sng" algn="ctr">
                      <a:solidFill>
                        <a:srgbClr val="FF9933"/>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6555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994A7E-D4FC-486F-A0E1-9BFB27FAFAEA}" type="slidenum">
              <a:rPr lang="en-US" altLang="zh-CN" smtClean="0"/>
              <a:pPr eaLnBrk="1" hangingPunct="1"/>
              <a:t>58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0"/>
                                        </p:tgtEl>
                                        <p:attrNameLst>
                                          <p:attrName>style.visibility</p:attrName>
                                        </p:attrNameLst>
                                      </p:cBhvr>
                                      <p:to>
                                        <p:strVal val="visible"/>
                                      </p:to>
                                    </p:set>
                                    <p:animEffect transition="in" filter="blinds(horizontal)">
                                      <p:cBhvr>
                                        <p:cTn id="7" dur="500"/>
                                        <p:tgtEl>
                                          <p:spTgt spid="635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35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1295400"/>
            <a:ext cx="55626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ea typeface="黑体" pitchFamily="49" charset="-122"/>
              </a:rPr>
              <a:t>字数多、字型复杂，编码复杂</a:t>
            </a:r>
          </a:p>
        </p:txBody>
      </p:sp>
      <p:sp>
        <p:nvSpPr>
          <p:cNvPr id="66563" name="Rectangle 3"/>
          <p:cNvSpPr>
            <a:spLocks noChangeArrowheads="1"/>
          </p:cNvSpPr>
          <p:nvPr/>
        </p:nvSpPr>
        <p:spPr bwMode="auto">
          <a:xfrm>
            <a:off x="762000" y="3017838"/>
            <a:ext cx="41148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Font typeface="Wingdings" pitchFamily="2" charset="2"/>
              <a:buChar char="Ø"/>
            </a:pPr>
            <a:r>
              <a:rPr kumimoji="1" lang="zh-CN" altLang="en-US" sz="3200" b="1"/>
              <a:t>汉字输入法</a:t>
            </a:r>
          </a:p>
          <a:p>
            <a:pPr>
              <a:lnSpc>
                <a:spcPct val="140000"/>
              </a:lnSpc>
              <a:buFont typeface="Wingdings" pitchFamily="2" charset="2"/>
              <a:buChar char="Ø"/>
            </a:pPr>
            <a:r>
              <a:rPr kumimoji="1" lang="zh-CN" altLang="en-US" sz="3200" b="1"/>
              <a:t>汉字国标码</a:t>
            </a:r>
          </a:p>
          <a:p>
            <a:pPr>
              <a:lnSpc>
                <a:spcPct val="140000"/>
              </a:lnSpc>
              <a:buFont typeface="Wingdings" pitchFamily="2" charset="2"/>
              <a:buChar char="Ø"/>
            </a:pPr>
            <a:r>
              <a:rPr kumimoji="1" lang="zh-CN" altLang="en-US" sz="3200" b="1"/>
              <a:t>汉字机内码</a:t>
            </a:r>
          </a:p>
          <a:p>
            <a:pPr>
              <a:lnSpc>
                <a:spcPct val="140000"/>
              </a:lnSpc>
              <a:buFont typeface="Wingdings" pitchFamily="2" charset="2"/>
              <a:buChar char="Ø"/>
            </a:pPr>
            <a:r>
              <a:rPr kumimoji="1" lang="zh-CN" altLang="en-US" sz="3200" b="1"/>
              <a:t>汉字字形码</a:t>
            </a:r>
          </a:p>
        </p:txBody>
      </p:sp>
      <p:sp>
        <p:nvSpPr>
          <p:cNvPr id="66564" name="Rectangle 4"/>
          <p:cNvSpPr>
            <a:spLocks noChangeArrowheads="1"/>
          </p:cNvSpPr>
          <p:nvPr/>
        </p:nvSpPr>
        <p:spPr bwMode="auto">
          <a:xfrm>
            <a:off x="457200" y="2209800"/>
            <a:ext cx="3124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汉字的编码</a:t>
            </a:r>
          </a:p>
        </p:txBody>
      </p:sp>
      <p:sp>
        <p:nvSpPr>
          <p:cNvPr id="66565" name="Rectangle 5"/>
          <p:cNvSpPr>
            <a:spLocks noChangeArrowheads="1"/>
          </p:cNvSpPr>
          <p:nvPr/>
        </p:nvSpPr>
        <p:spPr bwMode="auto">
          <a:xfrm>
            <a:off x="304800" y="228600"/>
            <a:ext cx="214788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汉字编码</a:t>
            </a:r>
          </a:p>
        </p:txBody>
      </p:sp>
      <p:sp>
        <p:nvSpPr>
          <p:cNvPr id="6656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D5BAC5-B704-4293-84E9-195CF1CC1D8B}" type="slidenum">
              <a:rPr lang="en-US" altLang="zh-CN" smtClean="0"/>
              <a:pPr eaLnBrk="1" hangingPunct="1"/>
              <a:t>59</a:t>
            </a:fld>
            <a:endParaRPr lang="en-US" altLang="zh-CN"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1219200"/>
            <a:ext cx="853440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pPr>
            <a:r>
              <a:rPr kumimoji="1" lang="en-US" altLang="zh-CN" sz="2400" b="1">
                <a:solidFill>
                  <a:schemeClr val="tx2"/>
                </a:solidFill>
                <a:latin typeface="Times New Roman" pitchFamily="18" charset="0"/>
              </a:rPr>
              <a:t>EDVAC</a:t>
            </a:r>
            <a:r>
              <a:rPr kumimoji="1" lang="en-US" altLang="zh-CN" sz="2400" b="1">
                <a:latin typeface="Times New Roman" pitchFamily="18" charset="0"/>
              </a:rPr>
              <a:t>(Electronic Discrete Variable Automatic Computer</a:t>
            </a:r>
            <a:r>
              <a:rPr kumimoji="1" lang="zh-CN" altLang="en-US" sz="2400" b="1">
                <a:latin typeface="宋体" pitchFamily="2" charset="-122"/>
              </a:rPr>
              <a:t>，离散变量自动电子计算机</a:t>
            </a:r>
            <a:r>
              <a:rPr kumimoji="1" lang="en-US" altLang="zh-CN" sz="2400" b="1">
                <a:latin typeface="Times New Roman" pitchFamily="18" charset="0"/>
              </a:rPr>
              <a:t>)</a:t>
            </a:r>
            <a:r>
              <a:rPr kumimoji="1" lang="en-US" altLang="zh-CN" sz="2400" b="1">
                <a:latin typeface="宋体" pitchFamily="2" charset="-122"/>
              </a:rPr>
              <a:t> </a:t>
            </a:r>
            <a:r>
              <a:rPr kumimoji="1" lang="zh-CN" altLang="en-US" sz="2400" b="1">
                <a:latin typeface="宋体" pitchFamily="2" charset="-122"/>
              </a:rPr>
              <a:t>：运算速度是</a:t>
            </a:r>
            <a:r>
              <a:rPr kumimoji="1" lang="en-US" altLang="zh-CN" sz="2400" b="1">
                <a:latin typeface="Times New Roman" pitchFamily="18" charset="0"/>
              </a:rPr>
              <a:t>ENIAC</a:t>
            </a:r>
            <a:r>
              <a:rPr kumimoji="1" lang="zh-CN" altLang="en-US" sz="2400" b="1">
                <a:latin typeface="宋体" pitchFamily="2" charset="-122"/>
              </a:rPr>
              <a:t>的</a:t>
            </a:r>
            <a:r>
              <a:rPr kumimoji="1" lang="en-US" altLang="zh-CN" sz="2400" b="1">
                <a:latin typeface="Times New Roman" pitchFamily="18" charset="0"/>
              </a:rPr>
              <a:t>240</a:t>
            </a:r>
            <a:r>
              <a:rPr kumimoji="1" lang="zh-CN" altLang="en-US" sz="2400" b="1">
                <a:latin typeface="宋体" pitchFamily="2" charset="-122"/>
              </a:rPr>
              <a:t>倍；</a:t>
            </a:r>
          </a:p>
          <a:p>
            <a:pPr eaLnBrk="1" hangingPunct="1">
              <a:lnSpc>
                <a:spcPct val="130000"/>
              </a:lnSpc>
              <a:spcBef>
                <a:spcPct val="50000"/>
              </a:spcBef>
            </a:pPr>
            <a:r>
              <a:rPr kumimoji="1" lang="en-US" altLang="zh-CN" sz="2400" b="1">
                <a:solidFill>
                  <a:schemeClr val="tx2"/>
                </a:solidFill>
                <a:latin typeface="Times New Roman" pitchFamily="18" charset="0"/>
              </a:rPr>
              <a:t>EDSAC</a:t>
            </a:r>
            <a:r>
              <a:rPr kumimoji="1" lang="en-US" altLang="zh-CN" sz="2400" b="1">
                <a:latin typeface="Times New Roman" pitchFamily="18" charset="0"/>
              </a:rPr>
              <a:t>(Electronic Delay Storage Automatic Calculator)</a:t>
            </a:r>
            <a:r>
              <a:rPr kumimoji="1" lang="en-US" altLang="zh-CN" sz="2400" b="1">
                <a:latin typeface="宋体" pitchFamily="2" charset="-122"/>
              </a:rPr>
              <a:t> </a:t>
            </a:r>
            <a:r>
              <a:rPr kumimoji="1" lang="zh-CN" altLang="en-US" sz="2400" b="1">
                <a:latin typeface="宋体" pitchFamily="2" charset="-122"/>
              </a:rPr>
              <a:t>： </a:t>
            </a:r>
            <a:r>
              <a:rPr kumimoji="1" lang="en-US" altLang="zh-CN" sz="2400" b="1">
                <a:latin typeface="Times New Roman" pitchFamily="18" charset="0"/>
              </a:rPr>
              <a:t>1949</a:t>
            </a:r>
            <a:r>
              <a:rPr kumimoji="1" lang="zh-CN" altLang="en-US" sz="2400" b="1">
                <a:latin typeface="宋体" pitchFamily="2" charset="-122"/>
              </a:rPr>
              <a:t>年</a:t>
            </a:r>
            <a:r>
              <a:rPr kumimoji="1" lang="en-US" altLang="zh-CN" sz="2400" b="1">
                <a:latin typeface="Times New Roman" pitchFamily="18" charset="0"/>
              </a:rPr>
              <a:t>5</a:t>
            </a:r>
            <a:r>
              <a:rPr kumimoji="1" lang="zh-CN" altLang="en-US" sz="2400" b="1">
                <a:latin typeface="宋体" pitchFamily="2" charset="-122"/>
              </a:rPr>
              <a:t>月在英国剑桥大学，第一台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控制的实验室计算机；</a:t>
            </a:r>
          </a:p>
          <a:p>
            <a:pPr eaLnBrk="1" hangingPunct="1">
              <a:lnSpc>
                <a:spcPct val="130000"/>
              </a:lnSpc>
              <a:spcBef>
                <a:spcPct val="50000"/>
              </a:spcBef>
            </a:pPr>
            <a:r>
              <a:rPr kumimoji="1" lang="en-US" altLang="zh-CN" sz="2400" b="1">
                <a:solidFill>
                  <a:schemeClr val="tx2"/>
                </a:solidFill>
                <a:latin typeface="Times New Roman" pitchFamily="18" charset="0"/>
              </a:rPr>
              <a:t>UNIVAC-I </a:t>
            </a:r>
            <a:r>
              <a:rPr kumimoji="1" lang="en-US" altLang="zh-CN" sz="2400" b="1">
                <a:latin typeface="Times New Roman" pitchFamily="18" charset="0"/>
              </a:rPr>
              <a:t>(Universal Automatic Computer)</a:t>
            </a:r>
            <a:r>
              <a:rPr kumimoji="1" lang="zh-CN" altLang="en-US" sz="2400" b="1">
                <a:latin typeface="Times New Roman" pitchFamily="18" charset="0"/>
              </a:rPr>
              <a:t>： </a:t>
            </a:r>
            <a:r>
              <a:rPr kumimoji="1" lang="en-US" altLang="zh-CN" sz="2400" b="1">
                <a:latin typeface="Times New Roman" pitchFamily="18" charset="0"/>
              </a:rPr>
              <a:t>1951</a:t>
            </a:r>
            <a:r>
              <a:rPr kumimoji="1" lang="zh-CN" altLang="en-US" sz="2400" b="1">
                <a:latin typeface="宋体" pitchFamily="2" charset="-122"/>
              </a:rPr>
              <a:t>年第一台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控制的商品化计算机</a:t>
            </a:r>
            <a:r>
              <a:rPr kumimoji="1" lang="zh-CN" altLang="en-US" sz="2400" b="1">
                <a:latin typeface="Times New Roman" pitchFamily="18" charset="0"/>
              </a:rPr>
              <a:t> </a:t>
            </a:r>
            <a:r>
              <a:rPr kumimoji="1" lang="zh-CN" altLang="en-US" sz="2400" b="1">
                <a:latin typeface="宋体" pitchFamily="2" charset="-122"/>
              </a:rPr>
              <a:t>。</a:t>
            </a:r>
            <a:endParaRPr kumimoji="1" lang="zh-CN" altLang="en-US" sz="2400" b="1">
              <a:latin typeface="Times New Roman" pitchFamily="18" charset="0"/>
            </a:endParaRPr>
          </a:p>
        </p:txBody>
      </p:sp>
      <p:sp>
        <p:nvSpPr>
          <p:cNvPr id="9219" name="Rectangle 7"/>
          <p:cNvSpPr>
            <a:spLocks noChangeArrowheads="1"/>
          </p:cNvSpPr>
          <p:nvPr/>
        </p:nvSpPr>
        <p:spPr bwMode="auto">
          <a:xfrm>
            <a:off x="1524000" y="0"/>
            <a:ext cx="5791200" cy="9906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4400">
                <a:solidFill>
                  <a:schemeClr val="tx2"/>
                </a:solidFill>
              </a:rPr>
              <a:t>冯</a:t>
            </a:r>
            <a:r>
              <a:rPr lang="en-US" altLang="zh-CN" sz="4400">
                <a:solidFill>
                  <a:schemeClr val="tx2"/>
                </a:solidFill>
              </a:rPr>
              <a:t>·</a:t>
            </a:r>
            <a:r>
              <a:rPr lang="zh-CN" altLang="en-US" sz="4400">
                <a:solidFill>
                  <a:schemeClr val="tx2"/>
                </a:solidFill>
              </a:rPr>
              <a:t>诺依曼型计算机</a:t>
            </a:r>
          </a:p>
        </p:txBody>
      </p:sp>
      <p:sp>
        <p:nvSpPr>
          <p:cNvPr id="9220" name="Text Box 8"/>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92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34A2F8-BD1C-4C1D-BC9B-BACE62D90D6C}" type="slidenum">
              <a:rPr lang="en-US" altLang="zh-CN" smtClean="0"/>
              <a:pPr eaLnBrk="1" hangingPunct="1"/>
              <a:t>6</a:t>
            </a:fld>
            <a:endParaRPr lang="en-US" altLang="zh-CN" smtClean="0"/>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57200" y="457200"/>
            <a:ext cx="83820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800" b="1">
                <a:solidFill>
                  <a:srgbClr val="080300"/>
                </a:solidFill>
                <a:latin typeface="Times New Roman" pitchFamily="18" charset="0"/>
              </a:rPr>
              <a:t>汉字输入码</a:t>
            </a:r>
            <a:endParaRPr kumimoji="1" lang="zh-CN" altLang="en-US" sz="2800" b="1">
              <a:solidFill>
                <a:srgbClr val="080300"/>
              </a:solidFill>
              <a:latin typeface="宋体" pitchFamily="2" charset="-122"/>
            </a:endParaRPr>
          </a:p>
          <a:p>
            <a:pPr eaLnBrk="1" hangingPunct="1">
              <a:lnSpc>
                <a:spcPct val="140000"/>
              </a:lnSpc>
              <a:spcBef>
                <a:spcPct val="50000"/>
              </a:spcBef>
            </a:pPr>
            <a:r>
              <a:rPr kumimoji="1" lang="zh-CN" altLang="en-US" sz="2400" b="1">
                <a:latin typeface="宋体" pitchFamily="2" charset="-122"/>
              </a:rPr>
              <a:t>　　</a:t>
            </a:r>
            <a:r>
              <a:rPr kumimoji="1" lang="zh-CN" altLang="en-US" sz="2800" b="1">
                <a:latin typeface="宋体" pitchFamily="2" charset="-122"/>
              </a:rPr>
              <a:t>用计算机标准键盘上不同按键的不同组合形成的编码，用于将汉字输入计算机，也称</a:t>
            </a:r>
            <a:r>
              <a:rPr kumimoji="1" lang="zh-CN" altLang="en-US" sz="2800" b="1">
                <a:solidFill>
                  <a:srgbClr val="080300"/>
                </a:solidFill>
                <a:latin typeface="宋体" pitchFamily="2" charset="-122"/>
              </a:rPr>
              <a:t>汉字外部码，简称外码</a:t>
            </a:r>
            <a:r>
              <a:rPr kumimoji="1" lang="zh-CN" altLang="en-US" sz="2800" b="1">
                <a:latin typeface="宋体" pitchFamily="2" charset="-122"/>
              </a:rPr>
              <a:t>。</a:t>
            </a:r>
            <a:endParaRPr kumimoji="1" lang="zh-CN" altLang="en-US" sz="2800" b="1">
              <a:latin typeface="Times New Roman" pitchFamily="18" charset="0"/>
            </a:endParaRPr>
          </a:p>
        </p:txBody>
      </p:sp>
      <p:sp>
        <p:nvSpPr>
          <p:cNvPr id="67587" name="Text Box 3"/>
          <p:cNvSpPr txBox="1">
            <a:spLocks noChangeArrowheads="1"/>
          </p:cNvSpPr>
          <p:nvPr/>
        </p:nvSpPr>
        <p:spPr bwMode="auto">
          <a:xfrm>
            <a:off x="304800" y="3200400"/>
            <a:ext cx="88392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solidFill>
                  <a:srgbClr val="080300"/>
                </a:solidFill>
                <a:latin typeface="宋体" pitchFamily="2" charset="-122"/>
              </a:rPr>
              <a:t>现状：</a:t>
            </a:r>
            <a:r>
              <a:rPr kumimoji="1" lang="zh-CN" altLang="en-US" sz="2800" b="1">
                <a:latin typeface="宋体" pitchFamily="2" charset="-122"/>
              </a:rPr>
              <a:t>已有几百种汉字输入编码法，大多用字母、数字或符号</a:t>
            </a:r>
            <a:r>
              <a:rPr kumimoji="1" lang="zh-CN" altLang="en-US" sz="2400" b="1">
                <a:latin typeface="宋体" pitchFamily="2" charset="-122"/>
              </a:rPr>
              <a:t>。</a:t>
            </a:r>
          </a:p>
          <a:p>
            <a:pPr algn="just" eaLnBrk="1" hangingPunct="1">
              <a:lnSpc>
                <a:spcPct val="140000"/>
              </a:lnSpc>
              <a:spcBef>
                <a:spcPct val="50000"/>
              </a:spcBef>
            </a:pPr>
            <a:r>
              <a:rPr kumimoji="1" lang="zh-CN" altLang="en-US" sz="3200" b="1">
                <a:solidFill>
                  <a:srgbClr val="080300"/>
                </a:solidFill>
                <a:latin typeface="宋体" pitchFamily="2" charset="-122"/>
              </a:rPr>
              <a:t>优劣标准：</a:t>
            </a:r>
            <a:r>
              <a:rPr kumimoji="1" lang="zh-CN" altLang="en-US" sz="2800" b="1">
                <a:latin typeface="宋体" pitchFamily="2" charset="-122"/>
              </a:rPr>
              <a:t>好学易记，便于掌握；编码短、击键次数少、重码率低，可以实现盲打。</a:t>
            </a:r>
            <a:r>
              <a:rPr kumimoji="1" lang="zh-CN" altLang="en-US" sz="2800" b="1">
                <a:latin typeface="Times New Roman" pitchFamily="18" charset="0"/>
              </a:rPr>
              <a:t> </a:t>
            </a:r>
          </a:p>
        </p:txBody>
      </p:sp>
      <p:sp>
        <p:nvSpPr>
          <p:cNvPr id="6758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55D9C5-C408-4210-BB78-4B5425379D17}" type="slidenum">
              <a:rPr lang="en-US" altLang="zh-CN" smtClean="0"/>
              <a:pPr eaLnBrk="1" hangingPunct="1"/>
              <a:t>60</a:t>
            </a:fld>
            <a:endParaRPr lang="en-US" altLang="zh-CN" smtClean="0"/>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57200" y="685800"/>
            <a:ext cx="838200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　</a:t>
            </a:r>
            <a:r>
              <a:rPr kumimoji="1" lang="zh-CN" altLang="en-US" sz="3200" b="1">
                <a:latin typeface="Times New Roman" pitchFamily="18" charset="0"/>
              </a:rPr>
              <a:t>　</a:t>
            </a:r>
            <a:r>
              <a:rPr kumimoji="1" lang="zh-CN" altLang="en-US" sz="3200" b="1">
                <a:solidFill>
                  <a:srgbClr val="080300"/>
                </a:solidFill>
                <a:latin typeface="Times New Roman" pitchFamily="18" charset="0"/>
              </a:rPr>
              <a:t>汉字输入码分类：</a:t>
            </a:r>
            <a:endParaRPr kumimoji="1" lang="zh-CN" altLang="en-US" sz="3200" b="1">
              <a:solidFill>
                <a:srgbClr val="080300"/>
              </a:solidFill>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(1) </a:t>
            </a:r>
            <a:r>
              <a:rPr kumimoji="1" lang="zh-CN" altLang="en-US" sz="2400" b="1">
                <a:solidFill>
                  <a:srgbClr val="FF0000"/>
                </a:solidFill>
                <a:latin typeface="Times New Roman" pitchFamily="18" charset="0"/>
              </a:rPr>
              <a:t>数字编码</a:t>
            </a:r>
            <a:r>
              <a:rPr kumimoji="1" lang="zh-CN" altLang="en-US" sz="2400" b="1">
                <a:latin typeface="Times New Roman" pitchFamily="18" charset="0"/>
              </a:rPr>
              <a:t>，顺序码或流水码。用数字串代表一个汉字，常用的是国标区位码。它将国家标准局公布的</a:t>
            </a:r>
            <a:r>
              <a:rPr kumimoji="1" lang="en-US" altLang="zh-CN" sz="2400" b="1">
                <a:latin typeface="宋体" pitchFamily="2" charset="-122"/>
              </a:rPr>
              <a:t>6763</a:t>
            </a:r>
            <a:r>
              <a:rPr kumimoji="1" lang="zh-CN" altLang="en-US" sz="2400" b="1">
                <a:latin typeface="Times New Roman" pitchFamily="18" charset="0"/>
              </a:rPr>
              <a:t>个两级汉字分成</a:t>
            </a:r>
            <a:r>
              <a:rPr kumimoji="1" lang="en-US" altLang="zh-CN" sz="2400" b="1">
                <a:latin typeface="宋体" pitchFamily="2" charset="-122"/>
              </a:rPr>
              <a:t>94</a:t>
            </a:r>
            <a:r>
              <a:rPr kumimoji="1" lang="zh-CN" altLang="en-US" sz="2400" b="1">
                <a:latin typeface="Times New Roman" pitchFamily="18" charset="0"/>
              </a:rPr>
              <a:t>个区，每个区分</a:t>
            </a:r>
            <a:r>
              <a:rPr kumimoji="1" lang="en-US" altLang="zh-CN" sz="2400" b="1">
                <a:latin typeface="宋体" pitchFamily="2" charset="-122"/>
              </a:rPr>
              <a:t>94</a:t>
            </a:r>
            <a:r>
              <a:rPr kumimoji="1" lang="zh-CN" altLang="en-US" sz="2400" b="1">
                <a:latin typeface="Times New Roman" pitchFamily="18" charset="0"/>
              </a:rPr>
              <a:t>位。区码、位码各用两位十进制数表示，输入一个汉字需要按</a:t>
            </a:r>
            <a:r>
              <a:rPr kumimoji="1" lang="en-US" altLang="zh-CN" sz="2400" b="1">
                <a:latin typeface="宋体" pitchFamily="2" charset="-122"/>
              </a:rPr>
              <a:t>4</a:t>
            </a:r>
            <a:r>
              <a:rPr kumimoji="1" lang="zh-CN" altLang="en-US" sz="2400" b="1">
                <a:latin typeface="Times New Roman" pitchFamily="18" charset="0"/>
              </a:rPr>
              <a:t>次键。</a:t>
            </a:r>
          </a:p>
          <a:p>
            <a:pPr eaLnBrk="1" hangingPunct="1">
              <a:lnSpc>
                <a:spcPct val="130000"/>
              </a:lnSpc>
              <a:spcBef>
                <a:spcPct val="50000"/>
              </a:spcBef>
            </a:pPr>
            <a:r>
              <a:rPr kumimoji="1" lang="zh-CN" altLang="en-US" sz="2400" b="1">
                <a:latin typeface="Times New Roman" pitchFamily="18" charset="0"/>
              </a:rPr>
              <a:t>　　</a:t>
            </a:r>
            <a:r>
              <a:rPr kumimoji="1" lang="en-US" altLang="zh-CN" sz="2400" b="1">
                <a:latin typeface="Times New Roman" pitchFamily="18" charset="0"/>
              </a:rPr>
              <a:t>(2) </a:t>
            </a:r>
            <a:r>
              <a:rPr kumimoji="1" lang="zh-CN" altLang="en-US" sz="2400" b="1">
                <a:solidFill>
                  <a:srgbClr val="FF0000"/>
                </a:solidFill>
                <a:latin typeface="宋体" pitchFamily="2" charset="-122"/>
              </a:rPr>
              <a:t>拼音编码</a:t>
            </a:r>
            <a:r>
              <a:rPr kumimoji="1" lang="zh-CN" altLang="en-US" sz="2400" b="1">
                <a:latin typeface="宋体" pitchFamily="2" charset="-122"/>
              </a:rPr>
              <a:t>，用汉字的读音进行编码。输入重码率较高，输入后一般要进行选择，影响了输入速度，优点是简单易学。</a:t>
            </a:r>
            <a:r>
              <a:rPr kumimoji="1" lang="zh-CN" altLang="en-US" sz="2400" b="1">
                <a:latin typeface="Times New Roman" pitchFamily="18" charset="0"/>
              </a:rPr>
              <a:t> 　</a:t>
            </a:r>
          </a:p>
        </p:txBody>
      </p:sp>
      <p:pic>
        <p:nvPicPr>
          <p:cNvPr id="686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105400"/>
            <a:ext cx="22764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5" name="Rectangle 5"/>
          <p:cNvSpPr>
            <a:spLocks noChangeArrowheads="1"/>
          </p:cNvSpPr>
          <p:nvPr/>
        </p:nvSpPr>
        <p:spPr bwMode="auto">
          <a:xfrm>
            <a:off x="6629400" y="0"/>
            <a:ext cx="1905000" cy="155416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t>计</a:t>
            </a:r>
            <a:r>
              <a:rPr kumimoji="1" lang="en-US" altLang="zh-CN" sz="3200" b="1"/>
              <a:t>(2838)</a:t>
            </a:r>
          </a:p>
          <a:p>
            <a:r>
              <a:rPr kumimoji="1" lang="zh-CN" altLang="en-US" sz="3200" b="1"/>
              <a:t>算</a:t>
            </a:r>
            <a:r>
              <a:rPr kumimoji="1" lang="en-US" altLang="zh-CN" sz="3200" b="1"/>
              <a:t>(4367)</a:t>
            </a:r>
          </a:p>
          <a:p>
            <a:r>
              <a:rPr kumimoji="1" lang="zh-CN" altLang="en-US" sz="3200" b="1"/>
              <a:t>机</a:t>
            </a:r>
            <a:r>
              <a:rPr kumimoji="1" lang="en-US" altLang="zh-CN" sz="3200" b="1"/>
              <a:t>(2790)</a:t>
            </a:r>
          </a:p>
        </p:txBody>
      </p:sp>
      <p:sp>
        <p:nvSpPr>
          <p:cNvPr id="6861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E6F584-AE9C-4E79-AC58-BCE5C8843B30}" type="slidenum">
              <a:rPr lang="en-US" altLang="zh-CN" smtClean="0"/>
              <a:pPr eaLnBrk="1" hangingPunct="1"/>
              <a:t>61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0005"/>
                                        </p:tgtEl>
                                        <p:attrNameLst>
                                          <p:attrName>style.visibility</p:attrName>
                                        </p:attrNameLst>
                                      </p:cBhvr>
                                      <p:to>
                                        <p:strVal val="visible"/>
                                      </p:to>
                                    </p:set>
                                    <p:animEffect transition="in" filter="blinds(horizontal)">
                                      <p:cBhvr>
                                        <p:cTn id="7" dur="500"/>
                                        <p:tgtEl>
                                          <p:spTgt spid="64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685800"/>
            <a:ext cx="85344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3200" b="1">
                <a:solidFill>
                  <a:srgbClr val="080300"/>
                </a:solidFill>
                <a:latin typeface="Times New Roman" pitchFamily="18" charset="0"/>
              </a:rPr>
              <a:t>汉字输入码分类：</a:t>
            </a:r>
            <a:r>
              <a:rPr kumimoji="1" lang="zh-CN" altLang="en-US" sz="2400" b="1">
                <a:latin typeface="宋体" pitchFamily="2" charset="-122"/>
              </a:rPr>
              <a:t>　　</a:t>
            </a:r>
          </a:p>
          <a:p>
            <a:pPr algn="just" eaLnBrk="1" hangingPunct="1">
              <a:lnSpc>
                <a:spcPct val="140000"/>
              </a:lnSpc>
              <a:spcBef>
                <a:spcPct val="50000"/>
              </a:spcBef>
            </a:pPr>
            <a:r>
              <a:rPr kumimoji="1" lang="en-US" altLang="zh-CN" sz="2400" b="1">
                <a:latin typeface="宋体" pitchFamily="2" charset="-122"/>
              </a:rPr>
              <a:t>(3) </a:t>
            </a:r>
            <a:r>
              <a:rPr kumimoji="1" lang="zh-CN" altLang="en-US" sz="2400" b="1">
                <a:solidFill>
                  <a:srgbClr val="FF0000"/>
                </a:solidFill>
                <a:latin typeface="Times New Roman" pitchFamily="18" charset="0"/>
              </a:rPr>
              <a:t>字型编码</a:t>
            </a:r>
            <a:r>
              <a:rPr kumimoji="1" lang="zh-CN" altLang="en-US" sz="2400" b="1">
                <a:latin typeface="Times New Roman" pitchFamily="18" charset="0"/>
              </a:rPr>
              <a:t>，以汉字的形状确定的编码。汉字都是由笔画部件组成，把汉字的这些笔画部件用字母或数字进行编码，就可完成汉字的输入。如</a:t>
            </a:r>
            <a:r>
              <a:rPr kumimoji="1" lang="zh-CN" altLang="en-US" sz="2400" b="1">
                <a:solidFill>
                  <a:srgbClr val="FF0000"/>
                </a:solidFill>
                <a:latin typeface="Times New Roman" pitchFamily="18" charset="0"/>
              </a:rPr>
              <a:t>五笔字型码和表型码</a:t>
            </a:r>
            <a:r>
              <a:rPr kumimoji="1" lang="zh-CN" altLang="en-US" sz="2400" b="1">
                <a:latin typeface="Times New Roman" pitchFamily="18" charset="0"/>
              </a:rPr>
              <a:t>等，其难点在于如何拆分一个汉字。</a:t>
            </a:r>
            <a:endParaRPr kumimoji="1" lang="zh-CN" altLang="en-US" sz="2400" b="1">
              <a:latin typeface="宋体" pitchFamily="2" charset="-122"/>
            </a:endParaRPr>
          </a:p>
          <a:p>
            <a:pPr eaLnBrk="1" hangingPunct="1">
              <a:lnSpc>
                <a:spcPct val="140000"/>
              </a:lnSpc>
              <a:spcBef>
                <a:spcPct val="50000"/>
              </a:spcBef>
            </a:pPr>
            <a:r>
              <a:rPr kumimoji="1" lang="en-US" altLang="zh-CN" sz="2400" b="1">
                <a:latin typeface="Times New Roman" pitchFamily="18" charset="0"/>
              </a:rPr>
              <a:t>(4) </a:t>
            </a:r>
            <a:r>
              <a:rPr kumimoji="1" lang="zh-CN" altLang="en-US" sz="2400" b="1">
                <a:solidFill>
                  <a:srgbClr val="FF0000"/>
                </a:solidFill>
                <a:latin typeface="宋体" pitchFamily="2" charset="-122"/>
              </a:rPr>
              <a:t>音型编码</a:t>
            </a:r>
            <a:r>
              <a:rPr kumimoji="1" lang="zh-CN" altLang="en-US" sz="2400" b="1">
                <a:latin typeface="宋体" pitchFamily="2" charset="-122"/>
              </a:rPr>
              <a:t>，就是结合汉字的读音和字型进行编码。其吸收了拼音和字形编码的优点，使编码规则简化，重码率低。</a:t>
            </a:r>
            <a:r>
              <a:rPr kumimoji="1" lang="zh-CN" altLang="en-US" sz="2400" b="1">
                <a:latin typeface="Times New Roman" pitchFamily="18" charset="0"/>
              </a:rPr>
              <a:t> </a:t>
            </a:r>
          </a:p>
        </p:txBody>
      </p:sp>
      <p:pic>
        <p:nvPicPr>
          <p:cNvPr id="64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562850"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8C93FA-062F-450D-82B5-AE39D257FCE0}" type="slidenum">
              <a:rPr lang="en-US" altLang="zh-CN" smtClean="0"/>
              <a:pPr eaLnBrk="1" hangingPunct="1"/>
              <a:t>62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685800"/>
            <a:ext cx="84582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汉字国标码</a:t>
            </a:r>
          </a:p>
          <a:p>
            <a:pPr eaLnBrk="1" hangingPunct="1">
              <a:lnSpc>
                <a:spcPct val="130000"/>
              </a:lnSpc>
              <a:spcBef>
                <a:spcPct val="50000"/>
              </a:spcBef>
            </a:pPr>
            <a:r>
              <a:rPr kumimoji="1" lang="zh-CN" altLang="en-US" sz="2400" b="1">
                <a:latin typeface="宋体" pitchFamily="2" charset="-122"/>
              </a:rPr>
              <a:t>　　也称汉字交换码，它是汉字信息处理系统之间传输信息时所使用的编码。</a:t>
            </a:r>
            <a:r>
              <a:rPr kumimoji="1" lang="en-US" altLang="zh-CN" sz="2400" b="1">
                <a:latin typeface="Times New Roman" pitchFamily="18" charset="0"/>
              </a:rPr>
              <a:t>1981</a:t>
            </a:r>
            <a:r>
              <a:rPr kumimoji="1" lang="zh-CN" altLang="en-US" sz="2400" b="1">
                <a:latin typeface="宋体" pitchFamily="2" charset="-122"/>
              </a:rPr>
              <a:t>年颁布了</a:t>
            </a:r>
            <a:r>
              <a:rPr kumimoji="1" lang="en-US" altLang="zh-CN" sz="2400" b="1">
                <a:latin typeface="宋体" pitchFamily="2" charset="-122"/>
              </a:rPr>
              <a:t>《</a:t>
            </a:r>
            <a:r>
              <a:rPr kumimoji="1" lang="zh-CN" altLang="en-US" sz="2400" b="1">
                <a:latin typeface="宋体" pitchFamily="2" charset="-122"/>
              </a:rPr>
              <a:t>信息交换使用汉字编码字符集</a:t>
            </a:r>
            <a:r>
              <a:rPr kumimoji="1" lang="en-US" altLang="zh-CN" sz="2400" b="1">
                <a:latin typeface="宋体" pitchFamily="2" charset="-122"/>
              </a:rPr>
              <a:t>》</a:t>
            </a:r>
            <a:r>
              <a:rPr kumimoji="1" lang="zh-CN" altLang="en-US" sz="2400" b="1">
                <a:latin typeface="宋体" pitchFamily="2" charset="-122"/>
              </a:rPr>
              <a:t>，简称国标码，代号</a:t>
            </a:r>
            <a:r>
              <a:rPr kumimoji="1" lang="zh-CN" altLang="en-US" sz="2400" b="1">
                <a:latin typeface="Times New Roman" pitchFamily="18" charset="0"/>
              </a:rPr>
              <a:t>“</a:t>
            </a:r>
            <a:r>
              <a:rPr kumimoji="1" lang="en-US" altLang="zh-CN" sz="2400" b="1">
                <a:latin typeface="Times New Roman" pitchFamily="18" charset="0"/>
              </a:rPr>
              <a:t>GB2312-80”</a:t>
            </a:r>
            <a:r>
              <a:rPr kumimoji="1" lang="zh-CN" altLang="en-US" sz="2400" b="1">
                <a:latin typeface="宋体" pitchFamily="2" charset="-122"/>
              </a:rPr>
              <a:t>。</a:t>
            </a:r>
          </a:p>
          <a:p>
            <a:pPr eaLnBrk="1" hangingPunct="1">
              <a:lnSpc>
                <a:spcPct val="130000"/>
              </a:lnSpc>
              <a:spcBef>
                <a:spcPct val="50000"/>
              </a:spcBef>
            </a:pPr>
            <a:r>
              <a:rPr kumimoji="1" lang="zh-CN" altLang="en-US" sz="2400" b="1">
                <a:latin typeface="宋体" pitchFamily="2" charset="-122"/>
              </a:rPr>
              <a:t>国标码规定：一个汉字用两个字节来表示，每个字节只用低</a:t>
            </a:r>
            <a:r>
              <a:rPr kumimoji="1" lang="en-US" altLang="zh-CN" sz="2400" b="1">
                <a:latin typeface="Times New Roman" pitchFamily="18" charset="0"/>
              </a:rPr>
              <a:t>7</a:t>
            </a:r>
            <a:r>
              <a:rPr kumimoji="1" lang="zh-CN" altLang="en-US" sz="2400" b="1">
                <a:latin typeface="宋体" pitchFamily="2" charset="-122"/>
              </a:rPr>
              <a:t>位，最高位为</a:t>
            </a:r>
            <a:r>
              <a:rPr kumimoji="1" lang="en-US" altLang="zh-CN" sz="2400" b="1">
                <a:latin typeface="Times New Roman" pitchFamily="18" charset="0"/>
              </a:rPr>
              <a:t>0</a:t>
            </a:r>
            <a:r>
              <a:rPr kumimoji="1" lang="zh-CN" altLang="en-US" sz="2400" b="1">
                <a:latin typeface="宋体" pitchFamily="2" charset="-122"/>
              </a:rPr>
              <a:t>。</a:t>
            </a:r>
            <a:endParaRPr kumimoji="1" lang="zh-CN" altLang="en-US" sz="2400" b="1">
              <a:latin typeface="Times New Roman" pitchFamily="18" charset="0"/>
            </a:endParaRPr>
          </a:p>
        </p:txBody>
      </p:sp>
      <p:graphicFrame>
        <p:nvGraphicFramePr>
          <p:cNvPr id="642052" name="Group 4"/>
          <p:cNvGraphicFramePr>
            <a:graphicFrameLocks noGrp="1"/>
          </p:cNvGraphicFramePr>
          <p:nvPr/>
        </p:nvGraphicFramePr>
        <p:xfrm>
          <a:off x="2133600" y="4191000"/>
          <a:ext cx="4495800" cy="1143000"/>
        </p:xfrm>
        <a:graphic>
          <a:graphicData uri="http://schemas.openxmlformats.org/drawingml/2006/table">
            <a:tbl>
              <a:tblPr/>
              <a:tblGrid>
                <a:gridCol w="3457575"/>
                <a:gridCol w="1038225"/>
              </a:tblGrid>
              <a:tr h="6254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0110000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0100001</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啊</a:t>
                      </a: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r h="5175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1001011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0101110</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水</a:t>
                      </a:r>
                      <a:endParaRPr kumimoji="0" lang="el-GR" altLang="zh-CN" sz="2400" b="1" i="0" u="none" strike="noStrike" cap="none" normalizeH="0" baseline="0" smtClean="0">
                        <a:ln>
                          <a:noFill/>
                        </a:ln>
                        <a:solidFill>
                          <a:schemeClr val="bg1"/>
                        </a:solidFill>
                        <a:effectLst/>
                        <a:latin typeface="Arial" charset="0"/>
                        <a:ea typeface="宋体" pitchFamily="2" charset="-122"/>
                      </a:endParaRP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7067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047951-09A2-45C3-91EB-4784F1AA439A}" type="slidenum">
              <a:rPr lang="en-US" altLang="zh-CN" smtClean="0"/>
              <a:pPr eaLnBrk="1" hangingPunct="1"/>
              <a:t>63</a:t>
            </a:fld>
            <a:endParaRPr lang="en-US" altLang="zh-CN" smtClean="0"/>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57200" y="685800"/>
            <a:ext cx="8382000"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汉字机内码</a:t>
            </a:r>
          </a:p>
          <a:p>
            <a:pPr algn="just" eaLnBrk="1" hangingPunct="1">
              <a:lnSpc>
                <a:spcPct val="130000"/>
              </a:lnSpc>
              <a:spcBef>
                <a:spcPct val="50000"/>
              </a:spcBef>
            </a:pPr>
            <a:r>
              <a:rPr kumimoji="1" lang="zh-CN" altLang="en-US" sz="2400" b="1">
                <a:latin typeface="Times New Roman" pitchFamily="18" charset="0"/>
              </a:rPr>
              <a:t>　是供计算机系统内部进行存储、加工处理，传输汉字时使用的编码，又称汉字内码或机内码。</a:t>
            </a:r>
            <a:endParaRPr kumimoji="1" lang="zh-CN" altLang="en-US" sz="2400" b="1">
              <a:latin typeface="宋体" pitchFamily="2" charset="-122"/>
            </a:endParaRPr>
          </a:p>
          <a:p>
            <a:pPr eaLnBrk="1" hangingPunct="1">
              <a:lnSpc>
                <a:spcPct val="130000"/>
              </a:lnSpc>
              <a:spcBef>
                <a:spcPct val="50000"/>
              </a:spcBef>
            </a:pPr>
            <a:r>
              <a:rPr kumimoji="1" lang="zh-CN" altLang="en-US" sz="2400" b="1">
                <a:latin typeface="宋体" pitchFamily="2" charset="-122"/>
              </a:rPr>
              <a:t>　　汉字机内码就将国标</a:t>
            </a:r>
            <a:r>
              <a:rPr kumimoji="1" lang="zh-CN" altLang="en-US" sz="2400" b="1">
                <a:latin typeface="Times New Roman" pitchFamily="18" charset="0"/>
              </a:rPr>
              <a:t> </a:t>
            </a:r>
            <a:r>
              <a:rPr kumimoji="1" lang="en-US" altLang="zh-CN" sz="2400" b="1">
                <a:latin typeface="Times New Roman" pitchFamily="18" charset="0"/>
              </a:rPr>
              <a:t>GB2312-80 </a:t>
            </a:r>
            <a:r>
              <a:rPr kumimoji="1" lang="zh-CN" altLang="en-US" sz="2400" b="1">
                <a:latin typeface="宋体" pitchFamily="2" charset="-122"/>
              </a:rPr>
              <a:t>码的两个字节的</a:t>
            </a:r>
            <a:r>
              <a:rPr kumimoji="1" lang="zh-CN" altLang="en-US" sz="2400" b="1">
                <a:solidFill>
                  <a:srgbClr val="FF0000"/>
                </a:solidFill>
                <a:latin typeface="宋体" pitchFamily="2" charset="-122"/>
              </a:rPr>
              <a:t>最高位分别置</a:t>
            </a:r>
            <a:r>
              <a:rPr kumimoji="1" lang="en-US" altLang="zh-CN" sz="2400" b="1">
                <a:solidFill>
                  <a:srgbClr val="FF0000"/>
                </a:solidFill>
                <a:latin typeface="Times New Roman" pitchFamily="18" charset="0"/>
              </a:rPr>
              <a:t>1</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ASCII</a:t>
            </a:r>
            <a:r>
              <a:rPr kumimoji="1" lang="zh-CN" altLang="en-US" sz="2400" b="1">
                <a:solidFill>
                  <a:srgbClr val="FF0000"/>
                </a:solidFill>
                <a:latin typeface="Times New Roman" pitchFamily="18" charset="0"/>
              </a:rPr>
              <a:t>码最高位是</a:t>
            </a:r>
            <a:r>
              <a:rPr kumimoji="1" lang="en-US" altLang="zh-CN" sz="2400" b="1">
                <a:solidFill>
                  <a:srgbClr val="FF0000"/>
                </a:solidFill>
                <a:latin typeface="Times New Roman" pitchFamily="18" charset="0"/>
              </a:rPr>
              <a:t>0</a:t>
            </a:r>
            <a:r>
              <a:rPr kumimoji="1" lang="zh-CN" altLang="en-US" sz="2400" b="1">
                <a:solidFill>
                  <a:srgbClr val="FF0000"/>
                </a:solidFill>
                <a:latin typeface="Times New Roman" pitchFamily="18" charset="0"/>
              </a:rPr>
              <a:t>）</a:t>
            </a:r>
            <a:r>
              <a:rPr kumimoji="1" lang="zh-CN" altLang="en-US" sz="2400" b="1">
                <a:latin typeface="宋体" pitchFamily="2" charset="-122"/>
              </a:rPr>
              <a:t>而得到。</a:t>
            </a:r>
          </a:p>
          <a:p>
            <a:pPr eaLnBrk="1" hangingPunct="1">
              <a:lnSpc>
                <a:spcPct val="130000"/>
              </a:lnSpc>
              <a:spcBef>
                <a:spcPct val="50000"/>
              </a:spcBef>
            </a:pPr>
            <a:r>
              <a:rPr kumimoji="1" lang="zh-CN" altLang="en-US" sz="2400" b="1">
                <a:latin typeface="宋体" pitchFamily="2" charset="-122"/>
              </a:rPr>
              <a:t>    </a:t>
            </a:r>
            <a:r>
              <a:rPr kumimoji="1" lang="zh-CN" altLang="en-US" sz="2400" b="1">
                <a:solidFill>
                  <a:srgbClr val="FF0000"/>
                </a:solidFill>
                <a:latin typeface="宋体" pitchFamily="2" charset="-122"/>
              </a:rPr>
              <a:t>优点</a:t>
            </a:r>
            <a:r>
              <a:rPr kumimoji="1" lang="en-US" altLang="zh-CN" sz="2400" b="1">
                <a:latin typeface="宋体" pitchFamily="2" charset="-122"/>
              </a:rPr>
              <a:t>:</a:t>
            </a:r>
            <a:r>
              <a:rPr kumimoji="1" lang="zh-CN" altLang="en-US" sz="2400" b="1">
                <a:latin typeface="宋体" pitchFamily="2" charset="-122"/>
              </a:rPr>
              <a:t>机内码表示简单，且与国标码之间有明显的对应关系，同时也解决了中西文机内码存在二义性的问题。</a:t>
            </a:r>
            <a:r>
              <a:rPr kumimoji="1" lang="zh-CN" altLang="en-US" sz="2400" b="1">
                <a:latin typeface="Times New Roman" pitchFamily="18" charset="0"/>
              </a:rPr>
              <a:t> </a:t>
            </a:r>
          </a:p>
        </p:txBody>
      </p:sp>
      <p:sp>
        <p:nvSpPr>
          <p:cNvPr id="716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BA3E3-278F-4B31-B807-59C00E62EF03}" type="slidenum">
              <a:rPr lang="en-US" altLang="zh-CN" smtClean="0"/>
              <a:pPr eaLnBrk="1" hangingPunct="1"/>
              <a:t>64</a:t>
            </a:fld>
            <a:endParaRPr lang="en-US" altLang="zh-CN" smtClean="0"/>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533400"/>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8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汉字字形码</a:t>
            </a:r>
          </a:p>
          <a:p>
            <a:pPr algn="just" eaLnBrk="1" hangingPunct="1">
              <a:lnSpc>
                <a:spcPct val="180000"/>
              </a:lnSpc>
              <a:spcBef>
                <a:spcPct val="50000"/>
              </a:spcBef>
            </a:pPr>
            <a:r>
              <a:rPr kumimoji="1" lang="zh-CN" altLang="en-US" sz="2400" b="1">
                <a:latin typeface="Times New Roman" pitchFamily="18" charset="0"/>
              </a:rPr>
              <a:t>　　是汉字库中存储的汉字字形的数字化信息，或表示汉字字形的字模数据，因此也称字模码。它是</a:t>
            </a:r>
            <a:r>
              <a:rPr kumimoji="1" lang="zh-CN" altLang="en-US" sz="2400" b="1">
                <a:solidFill>
                  <a:srgbClr val="FF0000"/>
                </a:solidFill>
                <a:latin typeface="Times New Roman" pitchFamily="18" charset="0"/>
              </a:rPr>
              <a:t>汉字的输出形式</a:t>
            </a:r>
            <a:r>
              <a:rPr kumimoji="1" lang="zh-CN" altLang="en-US" sz="2400" b="1">
                <a:latin typeface="Times New Roman" pitchFamily="18" charset="0"/>
              </a:rPr>
              <a:t>，用于显示或打印汉字时产生字形，通常用点阵表示。</a:t>
            </a:r>
          </a:p>
          <a:p>
            <a:pPr algn="just" eaLnBrk="1" hangingPunct="1">
              <a:lnSpc>
                <a:spcPct val="180000"/>
              </a:lnSpc>
              <a:spcBef>
                <a:spcPct val="50000"/>
              </a:spcBef>
            </a:pPr>
            <a:r>
              <a:rPr kumimoji="1" lang="zh-CN" altLang="en-US" sz="2400" b="1">
                <a:solidFill>
                  <a:srgbClr val="FF0000"/>
                </a:solidFill>
                <a:latin typeface="Times New Roman" pitchFamily="18" charset="0"/>
              </a:rPr>
              <a:t>汉字点阵</a:t>
            </a:r>
            <a:r>
              <a:rPr kumimoji="1" lang="zh-CN" altLang="en-US" sz="2400" b="1">
                <a:latin typeface="Times New Roman" pitchFamily="18" charset="0"/>
              </a:rPr>
              <a:t>有</a:t>
            </a:r>
            <a:r>
              <a:rPr kumimoji="1" lang="en-US" altLang="zh-CN" sz="2400" b="1">
                <a:latin typeface="宋体" pitchFamily="2" charset="-122"/>
              </a:rPr>
              <a:t>16</a:t>
            </a:r>
            <a:r>
              <a:rPr kumimoji="1" lang="en-US" altLang="zh-CN" sz="2400" b="1">
                <a:latin typeface="Times New Roman" pitchFamily="18" charset="0"/>
              </a:rPr>
              <a:t>×</a:t>
            </a:r>
            <a:r>
              <a:rPr kumimoji="1" lang="en-US" altLang="zh-CN" sz="2400" b="1">
                <a:latin typeface="宋体" pitchFamily="2" charset="-122"/>
              </a:rPr>
              <a:t>16</a:t>
            </a:r>
            <a:r>
              <a:rPr kumimoji="1" lang="zh-CN" altLang="en-US" sz="2400" b="1">
                <a:latin typeface="Times New Roman" pitchFamily="18" charset="0"/>
              </a:rPr>
              <a:t>、</a:t>
            </a:r>
            <a:r>
              <a:rPr kumimoji="1" lang="en-US" altLang="zh-CN" sz="2400" b="1">
                <a:latin typeface="宋体" pitchFamily="2" charset="-122"/>
              </a:rPr>
              <a:t>24</a:t>
            </a:r>
            <a:r>
              <a:rPr kumimoji="1" lang="en-US" altLang="zh-CN" sz="2400" b="1">
                <a:latin typeface="Times New Roman" pitchFamily="18" charset="0"/>
              </a:rPr>
              <a:t>×</a:t>
            </a:r>
            <a:r>
              <a:rPr kumimoji="1" lang="en-US" altLang="zh-CN" sz="2400" b="1">
                <a:latin typeface="宋体" pitchFamily="2" charset="-122"/>
              </a:rPr>
              <a:t>24</a:t>
            </a:r>
            <a:r>
              <a:rPr kumimoji="1" lang="zh-CN" altLang="en-US" sz="2400" b="1">
                <a:latin typeface="Times New Roman" pitchFamily="18" charset="0"/>
              </a:rPr>
              <a:t>、</a:t>
            </a:r>
            <a:r>
              <a:rPr kumimoji="1" lang="en-US" altLang="zh-CN" sz="2400" b="1">
                <a:latin typeface="宋体" pitchFamily="2" charset="-122"/>
              </a:rPr>
              <a:t>32</a:t>
            </a:r>
            <a:r>
              <a:rPr kumimoji="1" lang="en-US" altLang="zh-CN" sz="2400" b="1">
                <a:latin typeface="Times New Roman" pitchFamily="18" charset="0"/>
              </a:rPr>
              <a:t>×</a:t>
            </a:r>
            <a:r>
              <a:rPr kumimoji="1" lang="en-US" altLang="zh-CN" sz="2400" b="1">
                <a:latin typeface="宋体" pitchFamily="2" charset="-122"/>
              </a:rPr>
              <a:t>32</a:t>
            </a:r>
            <a:r>
              <a:rPr kumimoji="1" lang="zh-CN" altLang="en-US" sz="2400" b="1">
                <a:latin typeface="Times New Roman" pitchFamily="18" charset="0"/>
              </a:rPr>
              <a:t>、</a:t>
            </a:r>
            <a:r>
              <a:rPr kumimoji="1" lang="en-US" altLang="zh-CN" sz="2400" b="1">
                <a:latin typeface="宋体" pitchFamily="2" charset="-122"/>
              </a:rPr>
              <a:t>64</a:t>
            </a:r>
            <a:r>
              <a:rPr kumimoji="1" lang="en-US" altLang="zh-CN" sz="2400" b="1">
                <a:latin typeface="Times New Roman" pitchFamily="18" charset="0"/>
              </a:rPr>
              <a:t>×</a:t>
            </a:r>
            <a:r>
              <a:rPr kumimoji="1" lang="en-US" altLang="zh-CN" sz="2400" b="1">
                <a:latin typeface="宋体" pitchFamily="2" charset="-122"/>
              </a:rPr>
              <a:t>64</a:t>
            </a:r>
            <a:r>
              <a:rPr kumimoji="1" lang="zh-CN" altLang="en-US" sz="2400" b="1">
                <a:latin typeface="Times New Roman" pitchFamily="18" charset="0"/>
              </a:rPr>
              <a:t>、</a:t>
            </a:r>
            <a:r>
              <a:rPr kumimoji="1" lang="en-US" altLang="zh-CN" sz="2400" b="1">
                <a:latin typeface="宋体" pitchFamily="2" charset="-122"/>
              </a:rPr>
              <a:t>96</a:t>
            </a:r>
            <a:r>
              <a:rPr kumimoji="1" lang="en-US" altLang="zh-CN" sz="2400" b="1">
                <a:latin typeface="Times New Roman" pitchFamily="18" charset="0"/>
              </a:rPr>
              <a:t>×</a:t>
            </a:r>
            <a:r>
              <a:rPr kumimoji="1" lang="en-US" altLang="zh-CN" sz="2400" b="1">
                <a:latin typeface="宋体" pitchFamily="2" charset="-122"/>
              </a:rPr>
              <a:t>96</a:t>
            </a:r>
            <a:r>
              <a:rPr kumimoji="1" lang="zh-CN" altLang="en-US" sz="2400" b="1">
                <a:latin typeface="Times New Roman" pitchFamily="18" charset="0"/>
              </a:rPr>
              <a:t>、</a:t>
            </a:r>
            <a:r>
              <a:rPr kumimoji="1" lang="en-US" altLang="zh-CN" sz="2400" b="1">
                <a:latin typeface="宋体" pitchFamily="2" charset="-122"/>
              </a:rPr>
              <a:t>128</a:t>
            </a:r>
            <a:r>
              <a:rPr kumimoji="1" lang="en-US" altLang="zh-CN" sz="2400" b="1">
                <a:latin typeface="Times New Roman" pitchFamily="18" charset="0"/>
              </a:rPr>
              <a:t>×</a:t>
            </a:r>
            <a:r>
              <a:rPr kumimoji="1" lang="en-US" altLang="zh-CN" sz="2400" b="1">
                <a:latin typeface="宋体" pitchFamily="2" charset="-122"/>
              </a:rPr>
              <a:t>128</a:t>
            </a:r>
            <a:r>
              <a:rPr kumimoji="1" lang="zh-CN" altLang="en-US" sz="2400" b="1">
                <a:latin typeface="Times New Roman" pitchFamily="18" charset="0"/>
              </a:rPr>
              <a:t>、</a:t>
            </a:r>
            <a:r>
              <a:rPr kumimoji="1" lang="en-US" altLang="zh-CN" sz="2400" b="1">
                <a:latin typeface="宋体" pitchFamily="2" charset="-122"/>
              </a:rPr>
              <a:t>256</a:t>
            </a:r>
            <a:r>
              <a:rPr kumimoji="1" lang="en-US" altLang="zh-CN" sz="2400" b="1">
                <a:latin typeface="Times New Roman" pitchFamily="18" charset="0"/>
              </a:rPr>
              <a:t>×</a:t>
            </a:r>
            <a:r>
              <a:rPr kumimoji="1" lang="en-US" altLang="zh-CN" sz="2400" b="1">
                <a:latin typeface="宋体" pitchFamily="2" charset="-122"/>
              </a:rPr>
              <a:t>256</a:t>
            </a:r>
            <a:r>
              <a:rPr kumimoji="1" lang="zh-CN" altLang="en-US" sz="2400" b="1">
                <a:latin typeface="Times New Roman" pitchFamily="18" charset="0"/>
              </a:rPr>
              <a:t>等。</a:t>
            </a:r>
          </a:p>
        </p:txBody>
      </p:sp>
      <p:sp>
        <p:nvSpPr>
          <p:cNvPr id="727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39FE18-6D2E-4E31-9217-D5393070CC41}" type="slidenum">
              <a:rPr lang="en-US" altLang="zh-CN" smtClean="0"/>
              <a:pPr eaLnBrk="1" hangingPunct="1"/>
              <a:t>65</a:t>
            </a:fld>
            <a:endParaRPr lang="en-US" altLang="zh-CN" smtClean="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E38CF4-E89D-43E2-8110-12E1768F852D}" type="slidenum">
              <a:rPr lang="en-US" altLang="zh-CN" smtClean="0"/>
              <a:pPr eaLnBrk="1" hangingPunct="1"/>
              <a:t>66</a:t>
            </a:fld>
            <a:endParaRPr lang="en-US" altLang="zh-CN" smtClean="0"/>
          </a:p>
        </p:txBody>
      </p:sp>
      <p:sp>
        <p:nvSpPr>
          <p:cNvPr id="73731" name="TextBox 3"/>
          <p:cNvSpPr txBox="1">
            <a:spLocks noChangeArrowheads="1"/>
          </p:cNvSpPr>
          <p:nvPr/>
        </p:nvSpPr>
        <p:spPr bwMode="auto">
          <a:xfrm>
            <a:off x="457200" y="609600"/>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t>16*16</a:t>
            </a:r>
            <a:r>
              <a:rPr lang="zh-CN" altLang="en-US" sz="2400" b="1"/>
              <a:t>点阵字库</a:t>
            </a:r>
            <a:endParaRPr lang="en-US" altLang="zh-CN" sz="2400" b="1"/>
          </a:p>
          <a:p>
            <a:pPr eaLnBrk="1" hangingPunct="1"/>
            <a:r>
              <a:rPr lang="zh-CN" altLang="en-US" sz="2400"/>
              <a:t>位数：</a:t>
            </a:r>
            <a:r>
              <a:rPr lang="en-US" altLang="zh-CN" sz="2400"/>
              <a:t>16*16</a:t>
            </a:r>
            <a:r>
              <a:rPr lang="zh-CN" altLang="en-US" sz="2400"/>
              <a:t>＝</a:t>
            </a:r>
            <a:r>
              <a:rPr lang="en-US" altLang="zh-CN" sz="2400"/>
              <a:t>256</a:t>
            </a:r>
          </a:p>
          <a:p>
            <a:pPr eaLnBrk="1" hangingPunct="1"/>
            <a:r>
              <a:rPr lang="zh-CN" altLang="en-US" sz="2400"/>
              <a:t>字节：</a:t>
            </a:r>
            <a:r>
              <a:rPr lang="en-US" altLang="zh-CN" sz="2400"/>
              <a:t>256/8=32</a:t>
            </a:r>
          </a:p>
          <a:p>
            <a:pPr eaLnBrk="1" hangingPunct="1"/>
            <a:r>
              <a:rPr lang="zh-CN" altLang="en-US" sz="2400"/>
              <a:t>即每两个字节代表一行的</a:t>
            </a:r>
            <a:r>
              <a:rPr lang="en-US" altLang="zh-CN" sz="2400"/>
              <a:t>16</a:t>
            </a:r>
            <a:r>
              <a:rPr lang="zh-CN" altLang="en-US" sz="2400"/>
              <a:t>个点，共需要</a:t>
            </a:r>
            <a:r>
              <a:rPr lang="en-US" altLang="zh-CN" sz="2400"/>
              <a:t>16</a:t>
            </a:r>
            <a:r>
              <a:rPr lang="zh-CN" altLang="en-US" sz="2400"/>
              <a:t>行，显示汉字时，只需一次性读取</a:t>
            </a:r>
            <a:r>
              <a:rPr lang="en-US" altLang="zh-CN" sz="2400"/>
              <a:t>32</a:t>
            </a:r>
            <a:r>
              <a:rPr lang="zh-CN" altLang="en-US" sz="2400"/>
              <a:t>个字节，并将每两个字节为一行打印出来，即可形成一个汉字。</a:t>
            </a:r>
          </a:p>
          <a:p>
            <a:pPr eaLnBrk="1" hangingPunct="1"/>
            <a:endParaRPr lang="zh-CN" altLang="en-US" sz="2400"/>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57513"/>
            <a:ext cx="3657600" cy="367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B852BD-497D-4750-B851-B2CBC418238D}" type="slidenum">
              <a:rPr lang="en-US" altLang="zh-CN" smtClean="0"/>
              <a:pPr eaLnBrk="1" hangingPunct="1"/>
              <a:t>67</a:t>
            </a:fld>
            <a:endParaRPr lang="en-US" altLang="zh-CN" smtClean="0"/>
          </a:p>
        </p:txBody>
      </p:sp>
      <p:sp>
        <p:nvSpPr>
          <p:cNvPr id="74755" name="TextBox 2"/>
          <p:cNvSpPr txBox="1">
            <a:spLocks noChangeArrowheads="1"/>
          </p:cNvSpPr>
          <p:nvPr/>
        </p:nvSpPr>
        <p:spPr bwMode="auto">
          <a:xfrm>
            <a:off x="228600" y="415925"/>
            <a:ext cx="87630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800" b="1" dirty="0"/>
              <a:t>计算机存储容量单位</a:t>
            </a:r>
            <a:endParaRPr lang="en-US" altLang="zh-CN" sz="2800" b="1" dirty="0"/>
          </a:p>
          <a:p>
            <a:pPr eaLnBrk="1" hangingPunct="1">
              <a:lnSpc>
                <a:spcPct val="150000"/>
              </a:lnSpc>
            </a:pPr>
            <a:r>
              <a:rPr lang="zh-CN" altLang="en-US" sz="2800" dirty="0"/>
              <a:t>字节：</a:t>
            </a:r>
            <a:r>
              <a:rPr lang="en-US" altLang="zh-CN" sz="2800" dirty="0"/>
              <a:t>Byte = B</a:t>
            </a:r>
          </a:p>
          <a:p>
            <a:pPr eaLnBrk="1" hangingPunct="1">
              <a:lnSpc>
                <a:spcPct val="150000"/>
              </a:lnSpc>
            </a:pPr>
            <a:r>
              <a:rPr lang="zh-CN" altLang="en-US" sz="2800" dirty="0"/>
              <a:t>二进制位，比特：</a:t>
            </a:r>
            <a:r>
              <a:rPr lang="en-US" altLang="zh-CN" sz="2800" dirty="0"/>
              <a:t>bit  = b</a:t>
            </a:r>
          </a:p>
          <a:p>
            <a:pPr eaLnBrk="1" hangingPunct="1">
              <a:lnSpc>
                <a:spcPct val="150000"/>
              </a:lnSpc>
            </a:pPr>
            <a:endParaRPr lang="en-US" altLang="zh-CN" sz="2800" dirty="0"/>
          </a:p>
          <a:p>
            <a:pPr eaLnBrk="1" hangingPunct="1">
              <a:lnSpc>
                <a:spcPct val="150000"/>
              </a:lnSpc>
            </a:pPr>
            <a:r>
              <a:rPr lang="en-US" altLang="zh-CN" sz="2800" dirty="0"/>
              <a:t>1</a:t>
            </a:r>
            <a:r>
              <a:rPr lang="zh-CN" altLang="en-US" sz="2800" dirty="0"/>
              <a:t> </a:t>
            </a:r>
            <a:r>
              <a:rPr lang="en-US" altLang="zh-CN" sz="2800" dirty="0"/>
              <a:t>B  = 8b     </a:t>
            </a:r>
            <a:r>
              <a:rPr lang="zh-CN" altLang="en-US" sz="2800" dirty="0"/>
              <a:t>（</a:t>
            </a:r>
            <a:r>
              <a:rPr lang="en-US" altLang="zh-CN" sz="2800" dirty="0"/>
              <a:t>1</a:t>
            </a:r>
            <a:r>
              <a:rPr lang="zh-CN" altLang="en-US" sz="2800" dirty="0"/>
              <a:t>字节用</a:t>
            </a:r>
            <a:r>
              <a:rPr lang="en-US" altLang="zh-CN" sz="2800" dirty="0"/>
              <a:t>8</a:t>
            </a:r>
            <a:r>
              <a:rPr lang="zh-CN" altLang="en-US" sz="2800" dirty="0"/>
              <a:t>位二进制表示，称为</a:t>
            </a:r>
            <a:r>
              <a:rPr lang="en-US" altLang="zh-CN" sz="2800" dirty="0"/>
              <a:t>8</a:t>
            </a:r>
            <a:r>
              <a:rPr lang="zh-CN" altLang="en-US" sz="2800" dirty="0"/>
              <a:t>比特模式）</a:t>
            </a:r>
            <a:endParaRPr lang="en-US" altLang="zh-CN" sz="2800" dirty="0"/>
          </a:p>
          <a:p>
            <a:pPr eaLnBrk="1" hangingPunct="1">
              <a:lnSpc>
                <a:spcPct val="150000"/>
              </a:lnSpc>
            </a:pPr>
            <a:r>
              <a:rPr lang="en-US" altLang="zh-CN" sz="2800" dirty="0"/>
              <a:t>1KB = 1024B = 1024</a:t>
            </a:r>
            <a:r>
              <a:rPr lang="zh-CN" altLang="en-US" sz="2800" dirty="0"/>
              <a:t>*</a:t>
            </a:r>
            <a:r>
              <a:rPr lang="en-US" altLang="zh-CN" sz="2800" dirty="0"/>
              <a:t>8b</a:t>
            </a:r>
          </a:p>
          <a:p>
            <a:pPr eaLnBrk="1" hangingPunct="1">
              <a:lnSpc>
                <a:spcPct val="150000"/>
              </a:lnSpc>
            </a:pPr>
            <a:r>
              <a:rPr lang="en-US" altLang="zh-CN" sz="2800" dirty="0"/>
              <a:t>1MB = 1024KB</a:t>
            </a:r>
          </a:p>
          <a:p>
            <a:pPr eaLnBrk="1" hangingPunct="1">
              <a:lnSpc>
                <a:spcPct val="150000"/>
              </a:lnSpc>
            </a:pPr>
            <a:r>
              <a:rPr lang="en-US" altLang="zh-CN" sz="2800" dirty="0"/>
              <a:t>1GB  = </a:t>
            </a:r>
            <a:r>
              <a:rPr lang="en-US" altLang="zh-CN" sz="2800" dirty="0" smtClean="0"/>
              <a:t>1024MB</a:t>
            </a:r>
            <a:endParaRPr lang="en-US" altLang="zh-CN" sz="2800" dirty="0"/>
          </a:p>
          <a:p>
            <a:pPr eaLnBrk="1" hangingPunct="1">
              <a:lnSpc>
                <a:spcPct val="150000"/>
              </a:lnSpc>
            </a:pPr>
            <a:r>
              <a:rPr lang="en-US" altLang="zh-CN" sz="2800" dirty="0"/>
              <a:t>1TB = 1024GB</a:t>
            </a:r>
            <a:endParaRPr lang="zh-CN" altLang="en-US" sz="2800" dirty="0"/>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286000" y="0"/>
            <a:ext cx="4264025" cy="5794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汉字代码间的转换过程</a:t>
            </a:r>
          </a:p>
        </p:txBody>
      </p:sp>
      <p:graphicFrame>
        <p:nvGraphicFramePr>
          <p:cNvPr id="75779" name="Object 3"/>
          <p:cNvGraphicFramePr>
            <a:graphicFrameLocks noChangeAspect="1"/>
          </p:cNvGraphicFramePr>
          <p:nvPr/>
        </p:nvGraphicFramePr>
        <p:xfrm>
          <a:off x="3124200" y="914400"/>
          <a:ext cx="2590800" cy="5562600"/>
        </p:xfrm>
        <a:graphic>
          <a:graphicData uri="http://schemas.openxmlformats.org/presentationml/2006/ole">
            <mc:AlternateContent xmlns:mc="http://schemas.openxmlformats.org/markup-compatibility/2006">
              <mc:Choice xmlns:v="urn:schemas-microsoft-com:vml" Requires="v">
                <p:oleObj spid="_x0000_s75860" name="Visio" r:id="rId3" imgW="816458" imgH="2657220" progId="Visio.Drawing.11">
                  <p:embed/>
                </p:oleObj>
              </mc:Choice>
              <mc:Fallback>
                <p:oleObj name="Visio" r:id="rId3" imgW="816458" imgH="26572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14400"/>
                        <a:ext cx="2590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30928A-424F-4A76-BF88-4A0CC2ABF9A8}" type="slidenum">
              <a:rPr lang="en-US" altLang="zh-CN" smtClean="0"/>
              <a:pPr eaLnBrk="1" hangingPunct="1"/>
              <a:t>68</a:t>
            </a:fld>
            <a:endParaRPr lang="en-US" altLang="zh-CN" smtClean="0"/>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680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5" name="Rectangle 5"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Unicode</a:t>
            </a:r>
            <a:r>
              <a:rPr lang="zh-CN" altLang="en-US" smtClean="0">
                <a:solidFill>
                  <a:schemeClr val="accent2"/>
                </a:solidFill>
                <a:ea typeface="楷体_GB2312" pitchFamily="49" charset="-122"/>
              </a:rPr>
              <a:t>编码</a:t>
            </a:r>
          </a:p>
        </p:txBody>
      </p:sp>
      <p:sp>
        <p:nvSpPr>
          <p:cNvPr id="76806" name="AutoShape 6" descr="再生纸"/>
          <p:cNvSpPr>
            <a:spLocks noChangeArrowheads="1"/>
          </p:cNvSpPr>
          <p:nvPr/>
        </p:nvSpPr>
        <p:spPr bwMode="auto">
          <a:xfrm>
            <a:off x="1066800" y="1295400"/>
            <a:ext cx="7772400" cy="5334000"/>
          </a:xfrm>
          <a:prstGeom prst="bevel">
            <a:avLst>
              <a:gd name="adj" fmla="val 301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6800" bIns="118800"/>
          <a:lstStyle/>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国际组织制定的可以容纳世界上所有文字和符号的字符编码方案。</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用数字</a:t>
            </a:r>
            <a:r>
              <a:rPr kumimoji="1" lang="en-US" altLang="zh-CN" sz="2800" b="1" dirty="0">
                <a:solidFill>
                  <a:srgbClr val="000066"/>
                </a:solidFill>
                <a:latin typeface="Times New Roman" pitchFamily="18" charset="0"/>
                <a:ea typeface="黑体" pitchFamily="49" charset="-122"/>
              </a:rPr>
              <a:t>0-0x10FFFF</a:t>
            </a:r>
            <a:r>
              <a:rPr kumimoji="1" lang="zh-CN" altLang="en-US" sz="2800" b="1" dirty="0">
                <a:solidFill>
                  <a:srgbClr val="000066"/>
                </a:solidFill>
                <a:latin typeface="Times New Roman" pitchFamily="18" charset="0"/>
                <a:ea typeface="黑体" pitchFamily="49" charset="-122"/>
              </a:rPr>
              <a:t>来映射这些字符</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特点：能表示是各国语言</a:t>
            </a: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已经规定了</a:t>
            </a:r>
            <a:r>
              <a:rPr kumimoji="1" lang="en-US" altLang="zh-CN" sz="2800" b="1" dirty="0">
                <a:solidFill>
                  <a:srgbClr val="000066"/>
                </a:solidFill>
                <a:latin typeface="Times New Roman" pitchFamily="18" charset="0"/>
                <a:ea typeface="黑体" pitchFamily="49" charset="-122"/>
              </a:rPr>
              <a:t>39000</a:t>
            </a:r>
            <a:r>
              <a:rPr kumimoji="1" lang="zh-CN" altLang="en-US" sz="2800" b="1" dirty="0">
                <a:solidFill>
                  <a:srgbClr val="000066"/>
                </a:solidFill>
                <a:latin typeface="Times New Roman" pitchFamily="18" charset="0"/>
                <a:ea typeface="黑体" pitchFamily="49" charset="-122"/>
              </a:rPr>
              <a:t>个字符，中文字</a:t>
            </a:r>
            <a:r>
              <a:rPr kumimoji="1" lang="zh-CN" altLang="en-US" sz="2800" b="1" dirty="0" smtClean="0">
                <a:solidFill>
                  <a:srgbClr val="000066"/>
                </a:solidFill>
                <a:latin typeface="Times New Roman" pitchFamily="18" charset="0"/>
                <a:ea typeface="黑体" pitchFamily="49" charset="-122"/>
              </a:rPr>
              <a:t>共有</a:t>
            </a:r>
            <a:r>
              <a:rPr kumimoji="1" lang="en-US" altLang="zh-CN" sz="2800" b="1" dirty="0" smtClean="0">
                <a:solidFill>
                  <a:srgbClr val="000066"/>
                </a:solidFill>
                <a:latin typeface="Times New Roman" pitchFamily="18" charset="0"/>
                <a:ea typeface="黑体" pitchFamily="49" charset="-122"/>
              </a:rPr>
              <a:t>21000</a:t>
            </a:r>
            <a:r>
              <a:rPr kumimoji="1" lang="zh-CN" altLang="en-US" sz="2800" b="1" dirty="0" smtClean="0">
                <a:solidFill>
                  <a:srgbClr val="000066"/>
                </a:solidFill>
                <a:latin typeface="Times New Roman" pitchFamily="18" charset="0"/>
                <a:ea typeface="黑体" pitchFamily="49" charset="-122"/>
              </a:rPr>
              <a:t>个。</a:t>
            </a:r>
            <a:r>
              <a:rPr kumimoji="1" lang="zh-CN" altLang="en-US" sz="2800" b="1" dirty="0">
                <a:solidFill>
                  <a:srgbClr val="000066"/>
                </a:solidFill>
                <a:latin typeface="Times New Roman" pitchFamily="18" charset="0"/>
                <a:ea typeface="黑体" pitchFamily="49" charset="-122"/>
              </a:rPr>
              <a:t>其他留作待用</a:t>
            </a:r>
          </a:p>
          <a:p>
            <a:pPr marL="376238" indent="-376238" eaLnBrk="0" hangingPunct="0">
              <a:lnSpc>
                <a:spcPct val="120000"/>
              </a:lnSpc>
              <a:spcBef>
                <a:spcPct val="20000"/>
              </a:spcBef>
              <a:buFont typeface="Wingdings" pitchFamily="2" charset="2"/>
              <a:buNone/>
            </a:pPr>
            <a:endParaRPr kumimoji="1" lang="en-US" altLang="zh-CN" sz="2800" b="1" dirty="0">
              <a:solidFill>
                <a:srgbClr val="000066"/>
              </a:solidFill>
              <a:latin typeface="Times New Roman" pitchFamily="18" charset="0"/>
              <a:ea typeface="黑体" pitchFamily="49" charset="-122"/>
            </a:endParaRPr>
          </a:p>
        </p:txBody>
      </p:sp>
      <p:sp>
        <p:nvSpPr>
          <p:cNvPr id="768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6AAF1D-50A0-4262-A7E9-878513200802}" type="slidenum">
              <a:rPr lang="en-US" altLang="zh-CN" smtClean="0"/>
              <a:pPr eaLnBrk="1" hangingPunct="1"/>
              <a:t>69</a:t>
            </a:fld>
            <a:endParaRPr lang="en-US" altLang="zh-CN"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晶体管</a:t>
            </a:r>
            <a:r>
              <a:rPr lang="en-US" altLang="zh-CN" smtClean="0"/>
              <a:t>——</a:t>
            </a:r>
            <a:r>
              <a:rPr lang="zh-CN" altLang="en-US" smtClean="0"/>
              <a:t>电子恐龙的缩骨法</a:t>
            </a:r>
          </a:p>
        </p:txBody>
      </p:sp>
      <p:grpSp>
        <p:nvGrpSpPr>
          <p:cNvPr id="10243" name="Group 6"/>
          <p:cNvGrpSpPr>
            <a:grpSpLocks/>
          </p:cNvGrpSpPr>
          <p:nvPr/>
        </p:nvGrpSpPr>
        <p:grpSpPr bwMode="auto">
          <a:xfrm>
            <a:off x="838200" y="4292600"/>
            <a:ext cx="3262313" cy="1955800"/>
            <a:chOff x="192" y="2656"/>
            <a:chExt cx="2055" cy="1232"/>
          </a:xfrm>
        </p:grpSpPr>
        <p:graphicFrame>
          <p:nvGraphicFramePr>
            <p:cNvPr id="10250" name="Object 7"/>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10411" name="Image" r:id="rId4" imgW="1944229" imgH="1346032" progId="Photoshop.Image.4">
                    <p:embed/>
                  </p:oleObj>
                </mc:Choice>
                <mc:Fallback>
                  <p:oleObj name="Image" r:id="rId4" imgW="1944229" imgH="1346032" progId="Photoshop.Image.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8"/>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10412" name="Image" r:id="rId6" imgW="1244444" imgH="1612698" progId="Photoshop.Image.4">
                    <p:embed/>
                  </p:oleObj>
                </mc:Choice>
                <mc:Fallback>
                  <p:oleObj name="Image" r:id="rId6" imgW="1244444" imgH="1612698" progId="Photoshop.Image.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9" name="Rectangle 9"/>
            <p:cNvSpPr>
              <a:spLocks noChangeArrowheads="1"/>
            </p:cNvSpPr>
            <p:nvPr/>
          </p:nvSpPr>
          <p:spPr bwMode="auto">
            <a:xfrm>
              <a:off x="414" y="3600"/>
              <a:ext cx="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sp>
        <p:nvSpPr>
          <p:cNvPr id="10244" name="Text Box 19"/>
          <p:cNvSpPr txBox="1">
            <a:spLocks noChangeArrowheads="1"/>
          </p:cNvSpPr>
          <p:nvPr/>
        </p:nvSpPr>
        <p:spPr bwMode="auto">
          <a:xfrm>
            <a:off x="685800" y="1828800"/>
            <a:ext cx="735965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800" b="1">
                <a:solidFill>
                  <a:srgbClr val="5F5F5F"/>
                </a:solidFill>
                <a:ea typeface="幼圆" pitchFamily="49" charset="-122"/>
              </a:rPr>
              <a:t>晶体管实质上是按显微比例的真空管建造的。</a:t>
            </a:r>
          </a:p>
        </p:txBody>
      </p:sp>
      <p:sp>
        <p:nvSpPr>
          <p:cNvPr id="10245" name="Text Box 20"/>
          <p:cNvSpPr txBox="1">
            <a:spLocks noChangeArrowheads="1"/>
          </p:cNvSpPr>
          <p:nvPr/>
        </p:nvSpPr>
        <p:spPr bwMode="auto">
          <a:xfrm>
            <a:off x="685800" y="2532063"/>
            <a:ext cx="2927350" cy="1406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电子管的缺点：</a:t>
            </a:r>
          </a:p>
          <a:p>
            <a:pPr eaLnBrk="1" hangingPunct="1">
              <a:spcAft>
                <a:spcPct val="30000"/>
              </a:spcAft>
            </a:pPr>
            <a:r>
              <a:rPr kumimoji="1" lang="zh-CN" altLang="en-US" sz="2400" b="1">
                <a:solidFill>
                  <a:srgbClr val="5F5F5F"/>
                </a:solidFill>
                <a:ea typeface="幼圆" pitchFamily="49" charset="-122"/>
              </a:rPr>
              <a:t>体积大；</a:t>
            </a:r>
          </a:p>
          <a:p>
            <a:pPr eaLnBrk="1" hangingPunct="1">
              <a:spcAft>
                <a:spcPct val="30000"/>
              </a:spcAft>
            </a:pPr>
            <a:r>
              <a:rPr kumimoji="1" lang="zh-CN" altLang="en-US" sz="2400" b="1">
                <a:solidFill>
                  <a:srgbClr val="5F5F5F"/>
                </a:solidFill>
                <a:ea typeface="幼圆" pitchFamily="49" charset="-122"/>
              </a:rPr>
              <a:t>耗能高、散热量大。</a:t>
            </a:r>
          </a:p>
        </p:txBody>
      </p:sp>
      <p:sp>
        <p:nvSpPr>
          <p:cNvPr id="10246" name="Text Box 21"/>
          <p:cNvSpPr txBox="1">
            <a:spLocks noChangeArrowheads="1"/>
          </p:cNvSpPr>
          <p:nvPr/>
        </p:nvSpPr>
        <p:spPr bwMode="auto">
          <a:xfrm>
            <a:off x="4137025" y="2555875"/>
            <a:ext cx="2317750" cy="18811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晶体管的优点：</a:t>
            </a:r>
          </a:p>
          <a:p>
            <a:pPr eaLnBrk="1" hangingPunct="1">
              <a:spcAft>
                <a:spcPct val="30000"/>
              </a:spcAft>
            </a:pPr>
            <a:r>
              <a:rPr kumimoji="1" lang="zh-CN" altLang="en-US" sz="2400" b="1">
                <a:solidFill>
                  <a:srgbClr val="5F5F5F"/>
                </a:solidFill>
                <a:ea typeface="幼圆" pitchFamily="49" charset="-122"/>
              </a:rPr>
              <a:t>体积小；</a:t>
            </a:r>
          </a:p>
          <a:p>
            <a:pPr eaLnBrk="1" hangingPunct="1">
              <a:spcAft>
                <a:spcPct val="30000"/>
              </a:spcAft>
            </a:pPr>
            <a:r>
              <a:rPr kumimoji="1" lang="zh-CN" altLang="en-US" sz="2400" b="1">
                <a:solidFill>
                  <a:srgbClr val="5F5F5F"/>
                </a:solidFill>
                <a:ea typeface="幼圆" pitchFamily="49" charset="-122"/>
              </a:rPr>
              <a:t>耗能低；</a:t>
            </a:r>
          </a:p>
          <a:p>
            <a:pPr eaLnBrk="1" hangingPunct="1">
              <a:spcAft>
                <a:spcPct val="30000"/>
              </a:spcAft>
            </a:pPr>
            <a:r>
              <a:rPr kumimoji="1" lang="zh-CN" altLang="en-US" sz="2400" b="1">
                <a:solidFill>
                  <a:srgbClr val="5F5F5F"/>
                </a:solidFill>
                <a:ea typeface="幼圆" pitchFamily="49" charset="-122"/>
              </a:rPr>
              <a:t>性能稳定。</a:t>
            </a:r>
          </a:p>
        </p:txBody>
      </p:sp>
      <p:sp>
        <p:nvSpPr>
          <p:cNvPr id="10247" name="Text Box 2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pic>
        <p:nvPicPr>
          <p:cNvPr id="1024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962400"/>
            <a:ext cx="26670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D882B8-8645-4878-A10D-C62F8F3252F6}" type="slidenum">
              <a:rPr lang="en-US" altLang="zh-CN" smtClean="0"/>
              <a:pPr eaLnBrk="1" hangingPunct="1"/>
              <a:t>7</a:t>
            </a:fld>
            <a:endParaRPr lang="en-US" altLang="zh-CN" smtClean="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7827" name="Text Box 3"/>
          <p:cNvSpPr txBox="1">
            <a:spLocks noChangeArrowheads="1"/>
          </p:cNvSpPr>
          <p:nvPr/>
        </p:nvSpPr>
        <p:spPr bwMode="auto">
          <a:xfrm>
            <a:off x="228600" y="14478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图形</a:t>
            </a:r>
            <a:r>
              <a:rPr kumimoji="1" lang="en-US" altLang="zh-CN" sz="3600" b="1">
                <a:solidFill>
                  <a:srgbClr val="0000FF"/>
                </a:solidFill>
                <a:latin typeface="华文新魏" pitchFamily="2" charset="-122"/>
                <a:ea typeface="华文新魏" pitchFamily="2" charset="-122"/>
              </a:rPr>
              <a:t>(Graphics)</a:t>
            </a:r>
            <a:r>
              <a:rPr kumimoji="1" lang="zh-CN" altLang="en-US" sz="3600">
                <a:latin typeface="华文新魏" pitchFamily="2" charset="-122"/>
                <a:ea typeface="华文新魏" pitchFamily="2" charset="-122"/>
              </a:rPr>
              <a:t>是计算机在平面坐标系和空间坐标系中，通过对运算表达式进行矢量运算和对坐标数据进行描述而形成的运算结果。由于图形具有方向和长度，又被称作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矢量图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a:p>
            <a:pPr eaLnBrk="1" hangingPunct="1"/>
            <a:r>
              <a:rPr kumimoji="1" lang="zh-CN" altLang="en-US" sz="3600">
                <a:latin typeface="华文新魏" pitchFamily="2" charset="-122"/>
                <a:ea typeface="华文新魏" pitchFamily="2" charset="-122"/>
              </a:rPr>
              <a:t>例如直线、圆、圆弧、矩形、任意曲线和图表等组成的画面。</a:t>
            </a:r>
          </a:p>
        </p:txBody>
      </p:sp>
      <p:pic>
        <p:nvPicPr>
          <p:cNvPr id="650246" name="Picture 6" descr="Tu8-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9342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2BEDE4-FFA8-44CB-ABF2-30AFF4A211AF}" type="slidenum">
              <a:rPr lang="en-US" altLang="zh-CN" smtClean="0"/>
              <a:pPr eaLnBrk="1" hangingPunct="1"/>
              <a:t>70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0246"/>
                                        </p:tgtEl>
                                        <p:attrNameLst>
                                          <p:attrName>style.visibility</p:attrName>
                                        </p:attrNameLst>
                                      </p:cBhvr>
                                      <p:to>
                                        <p:strVal val="visible"/>
                                      </p:to>
                                    </p:set>
                                    <p:animEffect transition="in" filter="blinds(horizontal)">
                                      <p:cBhvr>
                                        <p:cTn id="7"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矢量图形的概念</a:t>
            </a:r>
          </a:p>
        </p:txBody>
      </p:sp>
      <p:sp>
        <p:nvSpPr>
          <p:cNvPr id="78851"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矢量图形：</a:t>
            </a:r>
            <a:r>
              <a:rPr kumimoji="1" lang="zh-CN" altLang="en-US" sz="3200">
                <a:latin typeface="华文新魏" pitchFamily="2" charset="-122"/>
                <a:ea typeface="华文新魏" pitchFamily="2" charset="-122"/>
              </a:rPr>
              <a:t>是用一组描述构成该图形的所有图形单元（如点、直线、圆、矩形、曲线等）的位置、形状等参数的指令来表示的图形。</a:t>
            </a:r>
          </a:p>
        </p:txBody>
      </p:sp>
      <p:sp>
        <p:nvSpPr>
          <p:cNvPr id="652292" name="Rectangle 4"/>
          <p:cNvSpPr>
            <a:spLocks noChangeArrowheads="1"/>
          </p:cNvSpPr>
          <p:nvPr/>
        </p:nvSpPr>
        <p:spPr bwMode="auto">
          <a:xfrm>
            <a:off x="228600" y="3200400"/>
            <a:ext cx="84899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00"/>
                </a:solidFill>
                <a:latin typeface="华文新魏" pitchFamily="2" charset="-122"/>
                <a:ea typeface="华文新魏" pitchFamily="2" charset="-122"/>
              </a:rPr>
              <a:t>特点</a:t>
            </a:r>
            <a:r>
              <a:rPr kumimoji="1" lang="zh-CN" altLang="en-US" sz="3200">
                <a:solidFill>
                  <a:srgbClr val="FF0000"/>
                </a:solidFill>
                <a:latin typeface="华文新魏" pitchFamily="2" charset="-122"/>
                <a:ea typeface="华文新魏" pitchFamily="2" charset="-122"/>
              </a:rPr>
              <a:t>：</a:t>
            </a:r>
          </a:p>
          <a:p>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、计算机存储的只是指令；</a:t>
            </a:r>
          </a:p>
          <a:p>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、显示是必须通过专门的程序将存储的指令转化为图形。</a:t>
            </a:r>
          </a:p>
        </p:txBody>
      </p:sp>
      <p:sp>
        <p:nvSpPr>
          <p:cNvPr id="7885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03A16-74B7-4B7B-84FD-F09CA82A2301}" type="slidenum">
              <a:rPr lang="en-US" altLang="zh-CN" smtClean="0"/>
              <a:pPr eaLnBrk="1" hangingPunct="1"/>
              <a:t>71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2292"/>
                                        </p:tgtEl>
                                        <p:attrNameLst>
                                          <p:attrName>style.visibility</p:attrName>
                                        </p:attrNameLst>
                                      </p:cBhvr>
                                      <p:to>
                                        <p:strVal val="visible"/>
                                      </p:to>
                                    </p:set>
                                    <p:anim calcmode="lin" valueType="num">
                                      <p:cBhvr>
                                        <p:cTn id="7" dur="500" fill="hold"/>
                                        <p:tgtEl>
                                          <p:spTgt spid="652292"/>
                                        </p:tgtEl>
                                        <p:attrNameLst>
                                          <p:attrName>ppt_x</p:attrName>
                                        </p:attrNameLst>
                                      </p:cBhvr>
                                      <p:tavLst>
                                        <p:tav tm="0">
                                          <p:val>
                                            <p:strVal val="#ppt_x-#ppt_w/2"/>
                                          </p:val>
                                        </p:tav>
                                        <p:tav tm="100000">
                                          <p:val>
                                            <p:strVal val="#ppt_x"/>
                                          </p:val>
                                        </p:tav>
                                      </p:tavLst>
                                    </p:anim>
                                    <p:anim calcmode="lin" valueType="num">
                                      <p:cBhvr>
                                        <p:cTn id="8" dur="500" fill="hold"/>
                                        <p:tgtEl>
                                          <p:spTgt spid="652292"/>
                                        </p:tgtEl>
                                        <p:attrNameLst>
                                          <p:attrName>ppt_y</p:attrName>
                                        </p:attrNameLst>
                                      </p:cBhvr>
                                      <p:tavLst>
                                        <p:tav tm="0">
                                          <p:val>
                                            <p:strVal val="#ppt_y"/>
                                          </p:val>
                                        </p:tav>
                                        <p:tav tm="100000">
                                          <p:val>
                                            <p:strVal val="#ppt_y"/>
                                          </p:val>
                                        </p:tav>
                                      </p:tavLst>
                                    </p:anim>
                                    <p:anim calcmode="lin" valueType="num">
                                      <p:cBhvr>
                                        <p:cTn id="9" dur="500" fill="hold"/>
                                        <p:tgtEl>
                                          <p:spTgt spid="652292"/>
                                        </p:tgtEl>
                                        <p:attrNameLst>
                                          <p:attrName>ppt_w</p:attrName>
                                        </p:attrNameLst>
                                      </p:cBhvr>
                                      <p:tavLst>
                                        <p:tav tm="0">
                                          <p:val>
                                            <p:fltVal val="0"/>
                                          </p:val>
                                        </p:tav>
                                        <p:tav tm="100000">
                                          <p:val>
                                            <p:strVal val="#ppt_w"/>
                                          </p:val>
                                        </p:tav>
                                      </p:tavLst>
                                    </p:anim>
                                    <p:anim calcmode="lin" valueType="num">
                                      <p:cBhvr>
                                        <p:cTn id="10" dur="500" fill="hold"/>
                                        <p:tgtEl>
                                          <p:spTgt spid="6522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9875" name="Text Box 3"/>
          <p:cNvSpPr txBox="1">
            <a:spLocks noChangeArrowheads="1"/>
          </p:cNvSpPr>
          <p:nvPr/>
        </p:nvSpPr>
        <p:spPr bwMode="auto">
          <a:xfrm>
            <a:off x="228600" y="1371600"/>
            <a:ext cx="8763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图像</a:t>
            </a:r>
            <a:r>
              <a:rPr kumimoji="1" lang="en-US" altLang="zh-CN" sz="3600" b="1">
                <a:solidFill>
                  <a:srgbClr val="0000FF"/>
                </a:solidFill>
                <a:latin typeface="华文新魏" pitchFamily="2" charset="-122"/>
                <a:ea typeface="华文新魏" pitchFamily="2" charset="-122"/>
              </a:rPr>
              <a:t>(Image</a:t>
            </a:r>
            <a:r>
              <a:rPr kumimoji="1" lang="zh-CN" altLang="en-US" sz="3600" b="1">
                <a:solidFill>
                  <a:srgbClr val="0000FF"/>
                </a:solidFill>
                <a:latin typeface="华文新魏" pitchFamily="2" charset="-122"/>
                <a:ea typeface="华文新魏" pitchFamily="2" charset="-122"/>
              </a:rPr>
              <a:t>或</a:t>
            </a:r>
            <a:r>
              <a:rPr kumimoji="1" lang="en-US" altLang="zh-CN" sz="3600" b="1">
                <a:solidFill>
                  <a:srgbClr val="0000FF"/>
                </a:solidFill>
                <a:latin typeface="华文新魏" pitchFamily="2" charset="-122"/>
                <a:ea typeface="华文新魏" pitchFamily="2" charset="-122"/>
              </a:rPr>
              <a:t>Picture)</a:t>
            </a:r>
            <a:r>
              <a:rPr kumimoji="1" lang="zh-CN" altLang="en-US" sz="3600">
                <a:latin typeface="华文新魏" pitchFamily="2" charset="-122"/>
                <a:ea typeface="华文新魏" pitchFamily="2" charset="-122"/>
              </a:rPr>
              <a:t>是指通过输入设备</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如扫描仪、数码相机</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捕获的实际景物画面，或以数字化形式存储的任意画面。</a:t>
            </a:r>
          </a:p>
        </p:txBody>
      </p:sp>
      <p:sp>
        <p:nvSpPr>
          <p:cNvPr id="79876" name="Text Box 4"/>
          <p:cNvSpPr txBox="1">
            <a:spLocks noChangeArrowheads="1"/>
          </p:cNvSpPr>
          <p:nvPr/>
        </p:nvSpPr>
        <p:spPr bwMode="auto">
          <a:xfrm>
            <a:off x="228600" y="3352800"/>
            <a:ext cx="8686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    </a:t>
            </a:r>
            <a:r>
              <a:rPr kumimoji="1" lang="zh-CN" altLang="en-US" sz="3600">
                <a:latin typeface="华文新魏" pitchFamily="2" charset="-122"/>
                <a:ea typeface="华文新魏" pitchFamily="2" charset="-122"/>
              </a:rPr>
              <a:t>在计算机中，图像用像素点进行描述。有序排列的像素点表达了自然景物的形象和色彩，而像素点又是由二进制进行描述的。又称作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位图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p:txBody>
      </p:sp>
      <p:pic>
        <p:nvPicPr>
          <p:cNvPr id="672773" name="Picture 5" descr="Tu8-0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2286000"/>
            <a:ext cx="54102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0EC417-64FD-44A5-A567-74A2BF6253C1}" type="slidenum">
              <a:rPr lang="en-US" altLang="zh-CN" smtClean="0"/>
              <a:pPr eaLnBrk="1" hangingPunct="1"/>
              <a:t>72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位图图像的概念</a:t>
            </a:r>
          </a:p>
        </p:txBody>
      </p:sp>
      <p:sp>
        <p:nvSpPr>
          <p:cNvPr id="80899"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dirty="0">
                <a:solidFill>
                  <a:srgbClr val="FF0000"/>
                </a:solidFill>
                <a:latin typeface="华文新魏" pitchFamily="2" charset="-122"/>
                <a:ea typeface="华文新魏" pitchFamily="2" charset="-122"/>
              </a:rPr>
              <a:t>位图图像：</a:t>
            </a:r>
            <a:r>
              <a:rPr kumimoji="1" lang="zh-CN" altLang="en-US" sz="3200" dirty="0">
                <a:latin typeface="华文新魏" pitchFamily="2" charset="-122"/>
                <a:ea typeface="华文新魏" pitchFamily="2" charset="-122"/>
              </a:rPr>
              <a:t>是由离散行列组成的图像点阵，按图像点阵的行、列、像素点颜色编码的形式存储在计算机中。</a:t>
            </a:r>
          </a:p>
        </p:txBody>
      </p:sp>
      <p:sp>
        <p:nvSpPr>
          <p:cNvPr id="651268" name="Rectangle 4"/>
          <p:cNvSpPr>
            <a:spLocks noChangeArrowheads="1"/>
          </p:cNvSpPr>
          <p:nvPr/>
        </p:nvSpPr>
        <p:spPr bwMode="auto">
          <a:xfrm>
            <a:off x="304800" y="2849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F0000"/>
                </a:solidFill>
                <a:latin typeface="华文新魏" pitchFamily="2" charset="-122"/>
                <a:ea typeface="华文新魏" pitchFamily="2" charset="-122"/>
              </a:rPr>
              <a:t>像素</a:t>
            </a:r>
            <a:r>
              <a:rPr kumimoji="1" lang="zh-CN" altLang="en-US" sz="3200">
                <a:latin typeface="华文新魏" pitchFamily="2" charset="-122"/>
                <a:ea typeface="华文新魏" pitchFamily="2" charset="-122"/>
              </a:rPr>
              <a:t>：组成数字图像的点。</a:t>
            </a:r>
          </a:p>
        </p:txBody>
      </p:sp>
      <p:sp>
        <p:nvSpPr>
          <p:cNvPr id="651269" name="Rectangle 5"/>
          <p:cNvSpPr>
            <a:spLocks noChangeArrowheads="1"/>
          </p:cNvSpPr>
          <p:nvPr/>
        </p:nvSpPr>
        <p:spPr bwMode="auto">
          <a:xfrm>
            <a:off x="273050" y="3535363"/>
            <a:ext cx="8718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latin typeface="华文新魏" pitchFamily="2" charset="-122"/>
                <a:ea typeface="华文新魏" pitchFamily="2" charset="-122"/>
              </a:rPr>
              <a:t>反映</a:t>
            </a:r>
            <a:r>
              <a:rPr kumimoji="1" lang="zh-CN" altLang="en-US" sz="3200" dirty="0">
                <a:solidFill>
                  <a:srgbClr val="FF0000"/>
                </a:solidFill>
                <a:latin typeface="华文新魏" pitchFamily="2" charset="-122"/>
                <a:ea typeface="华文新魏" pitchFamily="2" charset="-122"/>
              </a:rPr>
              <a:t>位图质量</a:t>
            </a:r>
            <a:r>
              <a:rPr kumimoji="1" lang="zh-CN" altLang="en-US" sz="3200" dirty="0">
                <a:latin typeface="华文新魏" pitchFamily="2" charset="-122"/>
                <a:ea typeface="华文新魏" pitchFamily="2" charset="-122"/>
              </a:rPr>
              <a:t>的主要参数是</a:t>
            </a:r>
            <a:r>
              <a:rPr kumimoji="1" lang="zh-CN" altLang="en-US" sz="3200" dirty="0">
                <a:solidFill>
                  <a:srgbClr val="0000FF"/>
                </a:solidFill>
                <a:latin typeface="华文新魏" pitchFamily="2" charset="-122"/>
                <a:ea typeface="华文新魏" pitchFamily="2" charset="-122"/>
              </a:rPr>
              <a:t>分辨率</a:t>
            </a:r>
            <a:r>
              <a:rPr kumimoji="1" lang="zh-CN" altLang="en-US" sz="3200" dirty="0">
                <a:latin typeface="华文新魏" pitchFamily="2" charset="-122"/>
                <a:ea typeface="华文新魏" pitchFamily="2" charset="-122"/>
              </a:rPr>
              <a:t>和</a:t>
            </a:r>
            <a:r>
              <a:rPr kumimoji="1" lang="zh-CN" altLang="en-US" sz="3200" dirty="0">
                <a:solidFill>
                  <a:srgbClr val="0000FF"/>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a:t>
            </a:r>
          </a:p>
        </p:txBody>
      </p:sp>
      <p:sp>
        <p:nvSpPr>
          <p:cNvPr id="651270" name="Rectangle 6"/>
          <p:cNvSpPr>
            <a:spLocks noChangeArrowheads="1"/>
          </p:cNvSpPr>
          <p:nvPr/>
        </p:nvSpPr>
        <p:spPr bwMode="auto">
          <a:xfrm>
            <a:off x="228600" y="4295775"/>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solidFill>
                  <a:srgbClr val="FF0000"/>
                </a:solidFill>
                <a:latin typeface="华文新魏" pitchFamily="2" charset="-122"/>
                <a:ea typeface="华文新魏" pitchFamily="2" charset="-122"/>
              </a:rPr>
              <a:t>图像分辨率</a:t>
            </a:r>
            <a:r>
              <a:rPr kumimoji="1" lang="zh-CN" altLang="en-US" sz="3200" dirty="0">
                <a:latin typeface="华文新魏" pitchFamily="2" charset="-122"/>
                <a:ea typeface="华文新魏" pitchFamily="2" charset="-122"/>
              </a:rPr>
              <a:t>是指图像的水平与垂直方向的像素个数。</a:t>
            </a:r>
          </a:p>
        </p:txBody>
      </p:sp>
      <p:sp>
        <p:nvSpPr>
          <p:cNvPr id="651271" name="Rectangle 7"/>
          <p:cNvSpPr>
            <a:spLocks noChangeArrowheads="1"/>
          </p:cNvSpPr>
          <p:nvPr/>
        </p:nvSpPr>
        <p:spPr bwMode="auto">
          <a:xfrm>
            <a:off x="152400" y="5438775"/>
            <a:ext cx="8991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是反映了图像中表示各像素的二进制数据（颜色编码）位数的</a:t>
            </a:r>
            <a:r>
              <a:rPr kumimoji="1" lang="zh-CN" altLang="en-US" sz="3200" dirty="0" smtClean="0">
                <a:latin typeface="华文新魏" pitchFamily="2" charset="-122"/>
                <a:ea typeface="华文新魏" pitchFamily="2" charset="-122"/>
              </a:rPr>
              <a:t>多少</a:t>
            </a:r>
            <a:r>
              <a:rPr kumimoji="1" lang="en-US" altLang="zh-CN" sz="3200" dirty="0" smtClean="0">
                <a:latin typeface="华文新魏" pitchFamily="2" charset="-122"/>
                <a:ea typeface="华文新魏" pitchFamily="2" charset="-122"/>
              </a:rPr>
              <a:t>(</a:t>
            </a:r>
            <a:r>
              <a:rPr kumimoji="1" lang="zh-CN" altLang="en-US" sz="3200" dirty="0" smtClean="0">
                <a:latin typeface="华文新魏" pitchFamily="2" charset="-122"/>
                <a:ea typeface="华文新魏" pitchFamily="2" charset="-122"/>
              </a:rPr>
              <a:t>如</a:t>
            </a:r>
            <a:r>
              <a:rPr kumimoji="1" lang="en-US" altLang="zh-CN" sz="3200" dirty="0" smtClean="0">
                <a:latin typeface="华文新魏" pitchFamily="2" charset="-122"/>
                <a:ea typeface="华文新魏" pitchFamily="2" charset="-122"/>
              </a:rPr>
              <a:t>8</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16</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32</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a:t>
            </a:r>
            <a:endParaRPr kumimoji="1" lang="zh-CN" altLang="en-US" sz="3200" dirty="0">
              <a:latin typeface="华文新魏" pitchFamily="2" charset="-122"/>
              <a:ea typeface="华文新魏" pitchFamily="2" charset="-122"/>
            </a:endParaRPr>
          </a:p>
        </p:txBody>
      </p:sp>
      <p:sp>
        <p:nvSpPr>
          <p:cNvPr id="809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A3F0BB-095C-44FE-881C-C4B71F71935B}" type="slidenum">
              <a:rPr lang="en-US" altLang="zh-CN" smtClean="0"/>
              <a:pPr eaLnBrk="1" hangingPunct="1"/>
              <a:t>73</a:t>
            </a:fld>
            <a:endParaRPr lang="en-US" altLang="zh-CN" smtClean="0"/>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77727065-01A9-4F32-AF5F-0CA0CC226B00}" type="slidenum">
              <a:rPr lang="en-US" altLang="zh-CN" smtClean="0"/>
              <a:pPr>
                <a:defRPr/>
              </a:pPr>
              <a:t>74</a:t>
            </a:fld>
            <a:endParaRPr lang="en-US" altLang="zh-CN"/>
          </a:p>
        </p:txBody>
      </p:sp>
      <p:pic>
        <p:nvPicPr>
          <p:cNvPr id="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
            <a:ext cx="5943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07950" y="1524000"/>
            <a:ext cx="24828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屏幕</a:t>
            </a:r>
            <a:r>
              <a:rPr kumimoji="1" lang="zh-CN" altLang="en-US" sz="3200" dirty="0" smtClean="0">
                <a:solidFill>
                  <a:srgbClr val="FF0000"/>
                </a:solidFill>
                <a:latin typeface="华文新魏" pitchFamily="2" charset="-122"/>
                <a:ea typeface="华文新魏" pitchFamily="2" charset="-122"/>
              </a:rPr>
              <a:t>分辨率</a:t>
            </a:r>
            <a:endParaRPr kumimoji="1" lang="en-US" altLang="zh-CN" sz="3200" dirty="0" smtClean="0">
              <a:solidFill>
                <a:srgbClr val="FF0000"/>
              </a:solidFill>
              <a:latin typeface="华文新魏" pitchFamily="2" charset="-122"/>
              <a:ea typeface="华文新魏" pitchFamily="2" charset="-122"/>
            </a:endParaRPr>
          </a:p>
          <a:p>
            <a:r>
              <a:rPr kumimoji="1" lang="zh-CN" altLang="en-US" sz="3200" dirty="0">
                <a:solidFill>
                  <a:srgbClr val="FF0000"/>
                </a:solidFill>
                <a:latin typeface="华文新魏" pitchFamily="2" charset="-122"/>
                <a:ea typeface="华文新魏" pitchFamily="2" charset="-122"/>
              </a:rPr>
              <a:t>颜色</a:t>
            </a:r>
            <a:r>
              <a:rPr kumimoji="1" lang="zh-CN" altLang="en-US" sz="3200" dirty="0" smtClean="0">
                <a:solidFill>
                  <a:srgbClr val="FF0000"/>
                </a:solidFill>
                <a:latin typeface="华文新魏" pitchFamily="2" charset="-122"/>
                <a:ea typeface="华文新魏" pitchFamily="2" charset="-122"/>
              </a:rPr>
              <a:t>位数</a:t>
            </a:r>
            <a:endParaRPr kumimoji="1" lang="zh-CN" altLang="en-US" sz="3200" dirty="0">
              <a:latin typeface="华文新魏" pitchFamily="2" charset="-122"/>
              <a:ea typeface="华文新魏" pitchFamily="2" charset="-122"/>
            </a:endParaRPr>
          </a:p>
        </p:txBody>
      </p:sp>
      <p:sp>
        <p:nvSpPr>
          <p:cNvPr id="8" name="TextBox 7"/>
          <p:cNvSpPr txBox="1"/>
          <p:nvPr/>
        </p:nvSpPr>
        <p:spPr>
          <a:xfrm>
            <a:off x="128731" y="2743200"/>
            <a:ext cx="3048000" cy="646331"/>
          </a:xfrm>
          <a:prstGeom prst="rect">
            <a:avLst/>
          </a:prstGeom>
          <a:noFill/>
        </p:spPr>
        <p:txBody>
          <a:bodyPr wrap="square" rtlCol="0">
            <a:spAutoFit/>
          </a:bodyPr>
          <a:lstStyle/>
          <a:p>
            <a:r>
              <a:rPr lang="zh-CN" altLang="en-US" b="1" dirty="0"/>
              <a:t>显</a:t>
            </a:r>
            <a:r>
              <a:rPr lang="zh-CN" altLang="en-US" b="1" dirty="0" smtClean="0"/>
              <a:t>存容量</a:t>
            </a:r>
            <a:r>
              <a:rPr lang="en-US" altLang="zh-CN" b="1" dirty="0" smtClean="0"/>
              <a:t>=</a:t>
            </a:r>
            <a:r>
              <a:rPr lang="zh-CN" altLang="en-US" b="1" dirty="0" smtClean="0"/>
              <a:t>显示分辨率*颜色位数</a:t>
            </a:r>
            <a:r>
              <a:rPr lang="en-US" altLang="zh-CN" b="1" dirty="0" smtClean="0"/>
              <a:t>/8   (Byte)</a:t>
            </a:r>
            <a:endParaRPr lang="zh-CN" altLang="en-US" b="1" dirty="0"/>
          </a:p>
        </p:txBody>
      </p:sp>
    </p:spTree>
    <p:extLst>
      <p:ext uri="{BB962C8B-B14F-4D97-AF65-F5344CB8AC3E}">
        <p14:creationId xmlns:p14="http://schemas.microsoft.com/office/powerpoint/2010/main" val="2963375610"/>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1923" name="Text Box 3"/>
          <p:cNvSpPr txBox="1">
            <a:spLocks noChangeArrowheads="1"/>
          </p:cNvSpPr>
          <p:nvPr/>
        </p:nvSpPr>
        <p:spPr bwMode="auto">
          <a:xfrm>
            <a:off x="228600" y="13716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a:t>
            </a:r>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(Video)</a:t>
            </a:r>
            <a:r>
              <a:rPr kumimoji="1" lang="zh-CN" altLang="en-US" sz="3600">
                <a:latin typeface="华文新魏" pitchFamily="2" charset="-122"/>
                <a:ea typeface="华文新魏" pitchFamily="2" charset="-122"/>
              </a:rPr>
              <a:t>是由一幅幅静止的图像（称为帧）组成的序列。这些静止的图像以一定的速率（即每秒显示的帧数 </a:t>
            </a:r>
            <a:r>
              <a:rPr kumimoji="1" lang="en-US" altLang="zh-CN" sz="3600">
                <a:latin typeface="华文新魏" pitchFamily="2" charset="-122"/>
                <a:ea typeface="华文新魏" pitchFamily="2" charset="-122"/>
              </a:rPr>
              <a:t>frames per second</a:t>
            </a:r>
            <a:r>
              <a:rPr kumimoji="1" lang="zh-CN" altLang="en-US" sz="3600">
                <a:latin typeface="华文新魏" pitchFamily="2" charset="-122"/>
                <a:ea typeface="华文新魏" pitchFamily="2" charset="-122"/>
              </a:rPr>
              <a:t>，成为</a:t>
            </a:r>
            <a:r>
              <a:rPr kumimoji="1" lang="zh-CN" altLang="en-US" sz="3600">
                <a:solidFill>
                  <a:srgbClr val="FF0000"/>
                </a:solidFill>
                <a:latin typeface="华文新魏" pitchFamily="2" charset="-122"/>
                <a:ea typeface="华文新魏" pitchFamily="2" charset="-122"/>
              </a:rPr>
              <a:t>帧率</a:t>
            </a:r>
            <a:r>
              <a:rPr kumimoji="1" lang="en-US" altLang="zh-CN" sz="3600">
                <a:latin typeface="华文新魏" pitchFamily="2" charset="-122"/>
                <a:ea typeface="华文新魏" pitchFamily="2" charset="-122"/>
              </a:rPr>
              <a:t>fps</a:t>
            </a:r>
            <a:r>
              <a:rPr kumimoji="1" lang="zh-CN" altLang="en-US" sz="3600">
                <a:latin typeface="华文新魏" pitchFamily="2" charset="-122"/>
                <a:ea typeface="华文新魏" pitchFamily="2" charset="-122"/>
              </a:rPr>
              <a:t>）连续地显示在屏幕上（典型的帧率为</a:t>
            </a:r>
            <a:r>
              <a:rPr kumimoji="1" lang="en-US" altLang="zh-CN" sz="3600">
                <a:latin typeface="华文新魏" pitchFamily="2" charset="-122"/>
                <a:ea typeface="华文新魏" pitchFamily="2" charset="-122"/>
              </a:rPr>
              <a:t>24~30fps</a:t>
            </a:r>
            <a:r>
              <a:rPr kumimoji="1" lang="zh-CN" altLang="en-US" sz="3600">
                <a:latin typeface="华文新魏" pitchFamily="2" charset="-122"/>
                <a:ea typeface="华文新魏" pitchFamily="2" charset="-122"/>
              </a:rPr>
              <a:t>），这样肉眼（有</a:t>
            </a:r>
            <a:r>
              <a:rPr kumimoji="1" lang="zh-CN" altLang="en-US" sz="3600">
                <a:ea typeface="华文新魏" pitchFamily="2" charset="-122"/>
              </a:rPr>
              <a:t>“</a:t>
            </a:r>
            <a:r>
              <a:rPr kumimoji="1" lang="zh-CN" altLang="en-US" sz="3600">
                <a:solidFill>
                  <a:srgbClr val="3333CC"/>
                </a:solidFill>
                <a:latin typeface="华文新魏" pitchFamily="2" charset="-122"/>
                <a:ea typeface="华文新魏" pitchFamily="2" charset="-122"/>
              </a:rPr>
              <a:t>视觉停留</a:t>
            </a:r>
            <a:r>
              <a:rPr kumimoji="1" lang="zh-CN" altLang="en-US" sz="3600">
                <a:solidFill>
                  <a:srgbClr val="3333CC"/>
                </a:solidFill>
                <a:ea typeface="华文新魏" pitchFamily="2" charset="-122"/>
              </a:rPr>
              <a:t>”</a:t>
            </a:r>
            <a:r>
              <a:rPr kumimoji="1" lang="zh-CN" altLang="en-US" sz="3600">
                <a:latin typeface="华文新魏" pitchFamily="2" charset="-122"/>
                <a:ea typeface="华文新魏" pitchFamily="2" charset="-122"/>
              </a:rPr>
              <a:t>效应）看起来就是连续平滑的。</a:t>
            </a:r>
          </a:p>
        </p:txBody>
      </p:sp>
      <p:sp>
        <p:nvSpPr>
          <p:cNvPr id="81924" name="Text Box 4"/>
          <p:cNvSpPr txBox="1">
            <a:spLocks noChangeArrowheads="1"/>
          </p:cNvSpPr>
          <p:nvPr/>
        </p:nvSpPr>
        <p:spPr bwMode="auto">
          <a:xfrm>
            <a:off x="381000" y="54864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视频的表示与静止图像的表示方法相同。</a:t>
            </a:r>
            <a:endParaRPr kumimoji="1" lang="zh-CN" altLang="en-US" sz="3600">
              <a:latin typeface="华文新魏" pitchFamily="2" charset="-122"/>
              <a:ea typeface="华文新魏" pitchFamily="2" charset="-122"/>
            </a:endParaRPr>
          </a:p>
        </p:txBody>
      </p:sp>
      <p:sp>
        <p:nvSpPr>
          <p:cNvPr id="8192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93871C-9E51-4B52-8345-7588D2FD976A}" type="slidenum">
              <a:rPr lang="en-US" altLang="zh-CN" smtClean="0"/>
              <a:pPr eaLnBrk="1" hangingPunct="1"/>
              <a:t>75</a:t>
            </a:fld>
            <a:endParaRPr lang="en-US" altLang="zh-CN" smtClean="0"/>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2947" name="Rectangle 3"/>
          <p:cNvSpPr>
            <a:spLocks noChangeArrowheads="1"/>
          </p:cNvSpPr>
          <p:nvPr/>
        </p:nvSpPr>
        <p:spPr bwMode="auto">
          <a:xfrm>
            <a:off x="457200" y="1371600"/>
            <a:ext cx="80010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latin typeface="华文新魏" pitchFamily="2" charset="-122"/>
                <a:ea typeface="华文新魏" pitchFamily="2" charset="-122"/>
              </a:rPr>
              <a:t>以</a:t>
            </a:r>
            <a:r>
              <a:rPr kumimoji="1" lang="zh-CN" altLang="en-US" sz="3200" dirty="0">
                <a:latin typeface="华文新魏" pitchFamily="2" charset="-122"/>
                <a:ea typeface="华文新魏" pitchFamily="2" charset="-122"/>
                <a:sym typeface="Math1" pitchFamily="2" charset="2"/>
              </a:rPr>
              <a:t>屏幕分辨率</a:t>
            </a:r>
            <a:r>
              <a:rPr kumimoji="1" lang="en-US" altLang="zh-CN" sz="3200" dirty="0">
                <a:latin typeface="华文新魏" pitchFamily="2" charset="-122"/>
                <a:ea typeface="华文新魏" pitchFamily="2" charset="-122"/>
              </a:rPr>
              <a:t>800</a:t>
            </a:r>
            <a:r>
              <a:rPr kumimoji="1" lang="en-US" altLang="zh-CN" sz="3200" dirty="0">
                <a:latin typeface="华文新魏" pitchFamily="2" charset="-122"/>
                <a:ea typeface="华文新魏" pitchFamily="2" charset="-122"/>
                <a:sym typeface="Math1" pitchFamily="2" charset="2"/>
              </a:rPr>
              <a:t>×600</a:t>
            </a:r>
            <a:r>
              <a:rPr kumimoji="1" lang="zh-CN" altLang="en-US" sz="3200" dirty="0">
                <a:latin typeface="华文新魏" pitchFamily="2" charset="-122"/>
                <a:ea typeface="华文新魏" pitchFamily="2" charset="-122"/>
                <a:sym typeface="Math1" pitchFamily="2" charset="2"/>
              </a:rPr>
              <a:t>，颜色编码</a:t>
            </a:r>
            <a:r>
              <a:rPr kumimoji="1" lang="en-US" altLang="zh-CN" sz="3200" dirty="0">
                <a:latin typeface="华文新魏" pitchFamily="2" charset="-122"/>
                <a:ea typeface="华文新魏" pitchFamily="2" charset="-122"/>
                <a:sym typeface="Math1" pitchFamily="2" charset="2"/>
              </a:rPr>
              <a:t>8</a:t>
            </a:r>
            <a:r>
              <a:rPr kumimoji="1" lang="zh-CN" altLang="en-US" sz="3200" dirty="0">
                <a:latin typeface="华文新魏" pitchFamily="2" charset="-122"/>
                <a:ea typeface="华文新魏" pitchFamily="2" charset="-122"/>
                <a:sym typeface="Math1" pitchFamily="2" charset="2"/>
              </a:rPr>
              <a:t>位（灰度图）计算，一张全屏灰度图像的存储容量为</a:t>
            </a:r>
          </a:p>
          <a:p>
            <a:r>
              <a:rPr kumimoji="1" lang="zh-CN" altLang="en-US" sz="3200" dirty="0">
                <a:latin typeface="华文新魏" pitchFamily="2" charset="-122"/>
                <a:ea typeface="华文新魏" pitchFamily="2" charset="-122"/>
                <a:sym typeface="Math1" pitchFamily="2" charset="2"/>
              </a:rPr>
              <a:t>       </a:t>
            </a:r>
            <a:r>
              <a:rPr kumimoji="1" lang="en-US" altLang="zh-CN" sz="3200" dirty="0">
                <a:latin typeface="华文新魏" pitchFamily="2" charset="-122"/>
                <a:ea typeface="华文新魏" pitchFamily="2" charset="-122"/>
                <a:sym typeface="Math1" pitchFamily="2" charset="2"/>
              </a:rPr>
              <a:t>800 ×600 ×8 / 8=480000 Byte</a:t>
            </a:r>
          </a:p>
          <a:p>
            <a:r>
              <a:rPr kumimoji="1" lang="en-US" altLang="zh-CN" sz="3200" dirty="0">
                <a:latin typeface="华文新魏" pitchFamily="2" charset="-122"/>
                <a:ea typeface="华文新魏" pitchFamily="2" charset="-122"/>
                <a:sym typeface="Math1" pitchFamily="2" charset="2"/>
              </a:rPr>
              <a:t>                                     =0.48MB</a:t>
            </a:r>
          </a:p>
        </p:txBody>
      </p:sp>
      <p:sp>
        <p:nvSpPr>
          <p:cNvPr id="82948" name="Rectangle 4"/>
          <p:cNvSpPr>
            <a:spLocks noChangeArrowheads="1"/>
          </p:cNvSpPr>
          <p:nvPr/>
        </p:nvSpPr>
        <p:spPr bwMode="auto">
          <a:xfrm>
            <a:off x="304800" y="4267200"/>
            <a:ext cx="84582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latin typeface="华文新魏" pitchFamily="2" charset="-122"/>
                <a:ea typeface="华文新魏" pitchFamily="2" charset="-122"/>
              </a:rPr>
              <a:t>以帧率为</a:t>
            </a:r>
            <a:r>
              <a:rPr kumimoji="1" lang="en-US" altLang="zh-CN" sz="3200" dirty="0">
                <a:latin typeface="华文新魏" pitchFamily="2" charset="-122"/>
                <a:ea typeface="华文新魏" pitchFamily="2" charset="-122"/>
              </a:rPr>
              <a:t>25fps</a:t>
            </a:r>
            <a:r>
              <a:rPr kumimoji="1" lang="zh-CN" altLang="en-US" sz="3200" dirty="0">
                <a:latin typeface="华文新魏" pitchFamily="2" charset="-122"/>
                <a:ea typeface="华文新魏" pitchFamily="2" charset="-122"/>
              </a:rPr>
              <a:t>计算，</a:t>
            </a:r>
            <a:r>
              <a:rPr kumimoji="1" lang="zh-CN" altLang="en-US" sz="3200" dirty="0">
                <a:solidFill>
                  <a:srgbClr val="FF0000"/>
                </a:solidFill>
                <a:latin typeface="华文新魏" pitchFamily="2" charset="-122"/>
                <a:ea typeface="华文新魏" pitchFamily="2" charset="-122"/>
              </a:rPr>
              <a:t>一小时的（无声）黑白电影</a:t>
            </a:r>
            <a:r>
              <a:rPr kumimoji="1" lang="zh-CN" altLang="en-US" sz="3200" dirty="0">
                <a:latin typeface="华文新魏" pitchFamily="2" charset="-122"/>
                <a:ea typeface="华文新魏" pitchFamily="2" charset="-122"/>
              </a:rPr>
              <a:t>的存储容量为</a:t>
            </a:r>
          </a:p>
          <a:p>
            <a:r>
              <a:rPr kumimoji="1" lang="zh-CN" altLang="en-US" sz="3200" dirty="0">
                <a:latin typeface="华文新魏" pitchFamily="2" charset="-122"/>
                <a:ea typeface="华文新魏" pitchFamily="2" charset="-122"/>
              </a:rPr>
              <a:t>       </a:t>
            </a:r>
            <a:r>
              <a:rPr kumimoji="1" lang="en-US" altLang="zh-CN" sz="3200" dirty="0">
                <a:latin typeface="华文新魏" pitchFamily="2" charset="-122"/>
                <a:ea typeface="华文新魏" pitchFamily="2" charset="-122"/>
              </a:rPr>
              <a:t>0.48 </a:t>
            </a:r>
            <a:r>
              <a:rPr kumimoji="1" lang="en-US" altLang="zh-CN" sz="3200" dirty="0">
                <a:latin typeface="华文新魏" pitchFamily="2" charset="-122"/>
                <a:ea typeface="华文新魏" pitchFamily="2" charset="-122"/>
                <a:sym typeface="Math1" pitchFamily="2" charset="2"/>
              </a:rPr>
              <a:t>×(60 × 60) ×25=43200MB</a:t>
            </a:r>
          </a:p>
          <a:p>
            <a:r>
              <a:rPr kumimoji="1" lang="en-US" altLang="zh-CN" sz="3200" dirty="0">
                <a:latin typeface="华文新魏" pitchFamily="2" charset="-122"/>
                <a:ea typeface="华文新魏" pitchFamily="2" charset="-122"/>
                <a:sym typeface="Math1" pitchFamily="2" charset="2"/>
              </a:rPr>
              <a:t>                                            =</a:t>
            </a:r>
            <a:r>
              <a:rPr kumimoji="1" lang="en-US" altLang="zh-CN" sz="3200" dirty="0">
                <a:solidFill>
                  <a:srgbClr val="FF0000"/>
                </a:solidFill>
                <a:latin typeface="华文新魏" pitchFamily="2" charset="-122"/>
                <a:ea typeface="华文新魏" pitchFamily="2" charset="-122"/>
                <a:sym typeface="Math1" pitchFamily="2" charset="2"/>
              </a:rPr>
              <a:t>43GB</a:t>
            </a:r>
          </a:p>
        </p:txBody>
      </p:sp>
      <p:sp>
        <p:nvSpPr>
          <p:cNvPr id="829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A97610-4672-4D19-9F90-47B56EAC8381}" type="slidenum">
              <a:rPr lang="en-US" altLang="zh-CN" smtClean="0"/>
              <a:pPr eaLnBrk="1" hangingPunct="1"/>
              <a:t>76</a:t>
            </a:fld>
            <a:endParaRPr lang="en-US" altLang="zh-CN" smtClean="0"/>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3971" name="Text Box 3"/>
          <p:cNvSpPr txBox="1">
            <a:spLocks noChangeArrowheads="1"/>
          </p:cNvSpPr>
          <p:nvPr/>
        </p:nvSpPr>
        <p:spPr bwMode="auto">
          <a:xfrm>
            <a:off x="228600" y="13716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是声波数字化的结果。</a:t>
            </a:r>
          </a:p>
        </p:txBody>
      </p:sp>
      <p:sp>
        <p:nvSpPr>
          <p:cNvPr id="83972" name="Rectangle 4"/>
          <p:cNvSpPr>
            <a:spLocks noChangeArrowheads="1"/>
          </p:cNvSpPr>
          <p:nvPr/>
        </p:nvSpPr>
        <p:spPr bwMode="auto">
          <a:xfrm>
            <a:off x="533400" y="2209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数字化</a:t>
            </a:r>
            <a:r>
              <a:rPr kumimoji="1" lang="zh-CN" altLang="en-US" sz="3600">
                <a:latin typeface="华文新魏" pitchFamily="2" charset="-122"/>
                <a:ea typeface="华文新魏" pitchFamily="2" charset="-122"/>
              </a:rPr>
              <a:t>就是将连续的声音波形离散化，主要包括采样和量化。</a:t>
            </a:r>
          </a:p>
        </p:txBody>
      </p:sp>
      <p:sp>
        <p:nvSpPr>
          <p:cNvPr id="83973" name="Rectangle 5"/>
          <p:cNvSpPr>
            <a:spLocks noChangeArrowheads="1"/>
          </p:cNvSpPr>
          <p:nvPr/>
        </p:nvSpPr>
        <p:spPr bwMode="auto">
          <a:xfrm>
            <a:off x="457200" y="35052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数字音频的质量</a:t>
            </a:r>
            <a:r>
              <a:rPr kumimoji="1" lang="zh-CN" altLang="en-US" sz="3600">
                <a:latin typeface="华文新魏" pitchFamily="2" charset="-122"/>
                <a:ea typeface="华文新魏" pitchFamily="2" charset="-122"/>
              </a:rPr>
              <a:t>取决于</a:t>
            </a:r>
            <a:r>
              <a:rPr kumimoji="1" lang="zh-CN" altLang="en-US" sz="3600">
                <a:solidFill>
                  <a:srgbClr val="0000FF"/>
                </a:solidFill>
                <a:latin typeface="华文新魏" pitchFamily="2" charset="-122"/>
                <a:ea typeface="华文新魏" pitchFamily="2" charset="-122"/>
              </a:rPr>
              <a:t>采样频率</a:t>
            </a:r>
            <a:r>
              <a:rPr kumimoji="1" lang="zh-CN" altLang="en-US" sz="3600">
                <a:latin typeface="华文新魏" pitchFamily="2" charset="-122"/>
                <a:ea typeface="华文新魏" pitchFamily="2" charset="-122"/>
              </a:rPr>
              <a:t>和</a:t>
            </a:r>
            <a:r>
              <a:rPr kumimoji="1" lang="zh-CN" altLang="en-US" sz="3600">
                <a:solidFill>
                  <a:srgbClr val="0000FF"/>
                </a:solidFill>
                <a:latin typeface="华文新魏" pitchFamily="2" charset="-122"/>
                <a:ea typeface="华文新魏" pitchFamily="2" charset="-122"/>
              </a:rPr>
              <a:t>量化位数</a:t>
            </a:r>
            <a:r>
              <a:rPr kumimoji="1" lang="zh-CN" altLang="en-US" sz="3600">
                <a:latin typeface="华文新魏" pitchFamily="2" charset="-122"/>
                <a:ea typeface="华文新魏" pitchFamily="2" charset="-122"/>
              </a:rPr>
              <a:t>，采样频率越高、量化位数越多，音频质量就越好。</a:t>
            </a:r>
          </a:p>
        </p:txBody>
      </p:sp>
      <p:sp>
        <p:nvSpPr>
          <p:cNvPr id="83974" name="Rectangle 6"/>
          <p:cNvSpPr>
            <a:spLocks noChangeArrowheads="1"/>
          </p:cNvSpPr>
          <p:nvPr/>
        </p:nvSpPr>
        <p:spPr bwMode="auto">
          <a:xfrm>
            <a:off x="457200" y="5257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计算机中，声音的采样频率为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左右，量化位数有</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a:t>
            </a:r>
            <a:r>
              <a:rPr kumimoji="1" lang="en-US" altLang="zh-CN" sz="3600">
                <a:latin typeface="华文新魏" pitchFamily="2" charset="-122"/>
                <a:ea typeface="华文新魏" pitchFamily="2" charset="-122"/>
              </a:rPr>
              <a:t>16</a:t>
            </a:r>
            <a:r>
              <a:rPr kumimoji="1" lang="zh-CN" altLang="en-US" sz="3600">
                <a:latin typeface="华文新魏" pitchFamily="2" charset="-122"/>
                <a:ea typeface="华文新魏" pitchFamily="2" charset="-122"/>
              </a:rPr>
              <a:t>位或</a:t>
            </a:r>
            <a:r>
              <a:rPr kumimoji="1" lang="en-US" altLang="zh-CN" sz="3600">
                <a:latin typeface="华文新魏" pitchFamily="2" charset="-122"/>
                <a:ea typeface="华文新魏" pitchFamily="2" charset="-122"/>
              </a:rPr>
              <a:t>32</a:t>
            </a:r>
            <a:r>
              <a:rPr kumimoji="1" lang="zh-CN" altLang="en-US" sz="3600">
                <a:latin typeface="华文新魏" pitchFamily="2" charset="-122"/>
                <a:ea typeface="华文新魏" pitchFamily="2" charset="-122"/>
              </a:rPr>
              <a:t>位。</a:t>
            </a:r>
          </a:p>
        </p:txBody>
      </p:sp>
      <p:sp>
        <p:nvSpPr>
          <p:cNvPr id="839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AD6471-7384-4CE9-AEBB-D01BABA9B49F}" type="slidenum">
              <a:rPr lang="en-US" altLang="zh-CN" smtClean="0"/>
              <a:pPr eaLnBrk="1" hangingPunct="1"/>
              <a:t>77</a:t>
            </a:fld>
            <a:endParaRPr lang="en-US" altLang="zh-CN" smtClean="0"/>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4995" name="Rectangle 3"/>
          <p:cNvSpPr>
            <a:spLocks noChangeArrowheads="1"/>
          </p:cNvSpPr>
          <p:nvPr/>
        </p:nvSpPr>
        <p:spPr bwMode="auto">
          <a:xfrm>
            <a:off x="533400" y="14478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dirty="0">
                <a:latin typeface="华文新魏" pitchFamily="2" charset="-122"/>
                <a:ea typeface="华文新魏" pitchFamily="2" charset="-122"/>
              </a:rPr>
              <a:t>以采样频率为</a:t>
            </a:r>
            <a:r>
              <a:rPr kumimoji="1" lang="en-US" altLang="zh-CN" sz="3600" dirty="0">
                <a:latin typeface="华文新魏" pitchFamily="2" charset="-122"/>
                <a:ea typeface="华文新魏" pitchFamily="2" charset="-122"/>
              </a:rPr>
              <a:t>40kHz</a:t>
            </a:r>
            <a:r>
              <a:rPr kumimoji="1" lang="zh-CN" altLang="en-US" sz="3600" dirty="0">
                <a:latin typeface="华文新魏" pitchFamily="2" charset="-122"/>
                <a:ea typeface="华文新魏" pitchFamily="2" charset="-122"/>
              </a:rPr>
              <a:t>，量化位数为</a:t>
            </a:r>
            <a:r>
              <a:rPr kumimoji="1" lang="en-US" altLang="zh-CN" sz="3600" dirty="0">
                <a:latin typeface="华文新魏" pitchFamily="2" charset="-122"/>
                <a:ea typeface="华文新魏" pitchFamily="2" charset="-122"/>
              </a:rPr>
              <a:t>8</a:t>
            </a:r>
            <a:r>
              <a:rPr kumimoji="1" lang="zh-CN" altLang="en-US" sz="3600" dirty="0">
                <a:latin typeface="华文新魏" pitchFamily="2" charset="-122"/>
                <a:ea typeface="华文新魏" pitchFamily="2" charset="-122"/>
              </a:rPr>
              <a:t>位计算，</a:t>
            </a:r>
            <a:r>
              <a:rPr kumimoji="1" lang="zh-CN" altLang="en-US" sz="3600" dirty="0">
                <a:solidFill>
                  <a:srgbClr val="FF0000"/>
                </a:solidFill>
                <a:latin typeface="华文新魏" pitchFamily="2" charset="-122"/>
                <a:ea typeface="华文新魏" pitchFamily="2" charset="-122"/>
              </a:rPr>
              <a:t>一小时的</a:t>
            </a:r>
            <a:r>
              <a:rPr kumimoji="1" lang="en-US" altLang="zh-CN" sz="3600" dirty="0">
                <a:solidFill>
                  <a:srgbClr val="FF0000"/>
                </a:solidFill>
                <a:latin typeface="华文新魏" pitchFamily="2" charset="-122"/>
                <a:ea typeface="华文新魏" pitchFamily="2" charset="-122"/>
              </a:rPr>
              <a:t>(</a:t>
            </a:r>
            <a:r>
              <a:rPr kumimoji="1" lang="zh-CN" altLang="en-US" sz="3600" dirty="0">
                <a:solidFill>
                  <a:srgbClr val="FF0000"/>
                </a:solidFill>
                <a:latin typeface="华文新魏" pitchFamily="2" charset="-122"/>
                <a:ea typeface="华文新魏" pitchFamily="2" charset="-122"/>
              </a:rPr>
              <a:t>无调</a:t>
            </a:r>
            <a:r>
              <a:rPr kumimoji="1" lang="zh-CN" altLang="en-US" sz="3600" dirty="0">
                <a:latin typeface="华文新魏" pitchFamily="2" charset="-122"/>
                <a:ea typeface="华文新魏" pitchFamily="2" charset="-122"/>
              </a:rPr>
              <a:t>，只有音量大小的</a:t>
            </a:r>
            <a:r>
              <a:rPr kumimoji="1" lang="en-US" altLang="zh-CN" sz="3600" dirty="0">
                <a:latin typeface="华文新魏" pitchFamily="2" charset="-122"/>
                <a:ea typeface="华文新魏" pitchFamily="2" charset="-122"/>
              </a:rPr>
              <a:t>)</a:t>
            </a:r>
            <a:r>
              <a:rPr kumimoji="1" lang="zh-CN" altLang="en-US" sz="3600" dirty="0">
                <a:solidFill>
                  <a:srgbClr val="FF0000"/>
                </a:solidFill>
                <a:latin typeface="华文新魏" pitchFamily="2" charset="-122"/>
                <a:ea typeface="华文新魏" pitchFamily="2" charset="-122"/>
              </a:rPr>
              <a:t>数字音频</a:t>
            </a:r>
            <a:r>
              <a:rPr kumimoji="1" lang="zh-CN" altLang="en-US" sz="3600" dirty="0">
                <a:latin typeface="华文新魏" pitchFamily="2" charset="-122"/>
                <a:ea typeface="华文新魏" pitchFamily="2" charset="-122"/>
              </a:rPr>
              <a:t>的存储容量为：</a:t>
            </a:r>
          </a:p>
          <a:p>
            <a:r>
              <a:rPr kumimoji="1" lang="zh-CN" altLang="en-US" sz="3600" dirty="0">
                <a:latin typeface="华文新魏" pitchFamily="2" charset="-122"/>
                <a:ea typeface="华文新魏" pitchFamily="2" charset="-122"/>
              </a:rPr>
              <a:t> </a:t>
            </a:r>
            <a:r>
              <a:rPr kumimoji="1" lang="en-US" altLang="zh-CN" sz="3600" dirty="0">
                <a:latin typeface="华文新魏" pitchFamily="2" charset="-122"/>
                <a:ea typeface="华文新魏" pitchFamily="2" charset="-122"/>
              </a:rPr>
              <a:t>(60</a:t>
            </a:r>
            <a:r>
              <a:rPr kumimoji="1" lang="en-US" altLang="zh-CN" sz="3600" dirty="0">
                <a:latin typeface="华文新魏" pitchFamily="2" charset="-122"/>
                <a:ea typeface="华文新魏" pitchFamily="2" charset="-122"/>
                <a:sym typeface="Math1" pitchFamily="2" charset="2"/>
              </a:rPr>
              <a:t>×60)×40 000 ×8 / 8</a:t>
            </a:r>
          </a:p>
          <a:p>
            <a:r>
              <a:rPr kumimoji="1" lang="en-US" altLang="zh-CN" sz="3600" dirty="0">
                <a:latin typeface="华文新魏" pitchFamily="2" charset="-122"/>
                <a:ea typeface="华文新魏" pitchFamily="2" charset="-122"/>
                <a:sym typeface="Math1" pitchFamily="2" charset="2"/>
              </a:rPr>
              <a:t>=144 000 000 Byte</a:t>
            </a:r>
          </a:p>
          <a:p>
            <a:r>
              <a:rPr kumimoji="1" lang="en-US" altLang="zh-CN" sz="3600" dirty="0">
                <a:latin typeface="华文新魏" pitchFamily="2" charset="-122"/>
                <a:ea typeface="华文新魏" pitchFamily="2" charset="-122"/>
                <a:sym typeface="Math1" pitchFamily="2" charset="2"/>
              </a:rPr>
              <a:t>=</a:t>
            </a:r>
            <a:r>
              <a:rPr kumimoji="1" lang="en-US" altLang="zh-CN" sz="3600" dirty="0">
                <a:solidFill>
                  <a:srgbClr val="FF0000"/>
                </a:solidFill>
                <a:latin typeface="华文新魏" pitchFamily="2" charset="-122"/>
                <a:ea typeface="华文新魏" pitchFamily="2" charset="-122"/>
                <a:sym typeface="Math1" pitchFamily="2" charset="2"/>
              </a:rPr>
              <a:t>144MB</a:t>
            </a:r>
          </a:p>
        </p:txBody>
      </p:sp>
      <p:sp>
        <p:nvSpPr>
          <p:cNvPr id="849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7A708F-4B8F-4EA6-B1B3-57B213B6765D}" type="slidenum">
              <a:rPr lang="en-US" altLang="zh-CN" smtClean="0"/>
              <a:pPr eaLnBrk="1" hangingPunct="1"/>
              <a:t>78</a:t>
            </a:fld>
            <a:endParaRPr lang="en-US" altLang="zh-CN" smtClean="0"/>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3400" y="123825"/>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数据压缩技术的基本概念</a:t>
            </a:r>
          </a:p>
        </p:txBody>
      </p:sp>
      <p:sp>
        <p:nvSpPr>
          <p:cNvPr id="86019" name="Rectangle 3"/>
          <p:cNvSpPr>
            <a:spLocks noChangeArrowheads="1"/>
          </p:cNvSpPr>
          <p:nvPr/>
        </p:nvSpPr>
        <p:spPr bwMode="auto">
          <a:xfrm>
            <a:off x="304800" y="1114425"/>
            <a:ext cx="8839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所有压缩系统必备两个算法</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、用于压缩原文件中的数据</a:t>
            </a:r>
            <a:r>
              <a:rPr kumimoji="1" lang="en-US" altLang="zh-CN" sz="3600">
                <a:latin typeface="华文新魏" pitchFamily="2" charset="-122"/>
                <a:ea typeface="华文新魏" pitchFamily="2" charset="-122"/>
              </a:rPr>
              <a:t>(encoding)</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、用于在目的端将数据解压</a:t>
            </a:r>
            <a:r>
              <a:rPr kumimoji="1" lang="en-US" altLang="zh-CN" sz="3600">
                <a:latin typeface="华文新魏" pitchFamily="2" charset="-122"/>
                <a:ea typeface="华文新魏" pitchFamily="2" charset="-122"/>
              </a:rPr>
              <a:t>(decoding)</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658436" name="Rectangle 4"/>
          <p:cNvSpPr>
            <a:spLocks noChangeArrowheads="1"/>
          </p:cNvSpPr>
          <p:nvPr/>
        </p:nvSpPr>
        <p:spPr bwMode="auto">
          <a:xfrm>
            <a:off x="304800" y="2921000"/>
            <a:ext cx="8839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压缩算法的不对称性</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、编码算法的关键在于有高的压缩率，解码算法则要求速度快且硬件设备价格低廉；</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、编码</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解码过程一般是不可逆的。将解码输出与原始输入并不完全相同的压缩系统称为</a:t>
            </a:r>
            <a:r>
              <a:rPr kumimoji="1" lang="zh-CN" altLang="en-US" sz="3600">
                <a:solidFill>
                  <a:srgbClr val="FF0000"/>
                </a:solidFill>
                <a:latin typeface="华文新魏" pitchFamily="2" charset="-122"/>
                <a:ea typeface="华文新魏" pitchFamily="2" charset="-122"/>
              </a:rPr>
              <a:t>有损压缩系统</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860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BB3A06-B75C-4C9F-B587-534F8B0C977A}" type="slidenum">
              <a:rPr lang="en-US" altLang="zh-CN" smtClean="0"/>
              <a:pPr eaLnBrk="1" hangingPunct="1"/>
              <a:t>79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8436">
                                            <p:txEl>
                                              <p:pRg st="0" end="0"/>
                                            </p:txEl>
                                          </p:spTgt>
                                        </p:tgtEl>
                                        <p:attrNameLst>
                                          <p:attrName>style.visibility</p:attrName>
                                        </p:attrNameLst>
                                      </p:cBhvr>
                                      <p:to>
                                        <p:strVal val="visible"/>
                                      </p:to>
                                    </p:set>
                                    <p:anim calcmode="lin" valueType="num">
                                      <p:cBhvr>
                                        <p:cTn id="7" dur="500" fill="hold"/>
                                        <p:tgtEl>
                                          <p:spTgt spid="65843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5843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5843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5843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58436">
                                            <p:txEl>
                                              <p:pRg st="1" end="1"/>
                                            </p:txEl>
                                          </p:spTgt>
                                        </p:tgtEl>
                                        <p:attrNameLst>
                                          <p:attrName>style.visibility</p:attrName>
                                        </p:attrNameLst>
                                      </p:cBhvr>
                                      <p:to>
                                        <p:strVal val="visible"/>
                                      </p:to>
                                    </p:set>
                                    <p:anim calcmode="lin" valueType="num">
                                      <p:cBhvr>
                                        <p:cTn id="15" dur="500" fill="hold"/>
                                        <p:tgtEl>
                                          <p:spTgt spid="65843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5843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5843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5843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58436">
                                            <p:txEl>
                                              <p:pRg st="2" end="2"/>
                                            </p:txEl>
                                          </p:spTgt>
                                        </p:tgtEl>
                                        <p:attrNameLst>
                                          <p:attrName>style.visibility</p:attrName>
                                        </p:attrNameLst>
                                      </p:cBhvr>
                                      <p:to>
                                        <p:strVal val="visible"/>
                                      </p:to>
                                    </p:set>
                                    <p:anim calcmode="lin" valueType="num">
                                      <p:cBhvr>
                                        <p:cTn id="23" dur="500" fill="hold"/>
                                        <p:tgtEl>
                                          <p:spTgt spid="65843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5843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5843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5843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0"/>
          <p:cNvGrpSpPr>
            <a:grpSpLocks/>
          </p:cNvGrpSpPr>
          <p:nvPr/>
        </p:nvGrpSpPr>
        <p:grpSpPr bwMode="auto">
          <a:xfrm>
            <a:off x="1371600" y="1825625"/>
            <a:ext cx="4135438" cy="4346575"/>
            <a:chOff x="864" y="1150"/>
            <a:chExt cx="2605" cy="2738"/>
          </a:xfrm>
        </p:grpSpPr>
        <p:grpSp>
          <p:nvGrpSpPr>
            <p:cNvPr id="11295" name="Group 24"/>
            <p:cNvGrpSpPr>
              <a:grpSpLocks/>
            </p:cNvGrpSpPr>
            <p:nvPr/>
          </p:nvGrpSpPr>
          <p:grpSpPr bwMode="auto">
            <a:xfrm>
              <a:off x="1225" y="1257"/>
              <a:ext cx="2244" cy="2332"/>
              <a:chOff x="480" y="1200"/>
              <a:chExt cx="2448" cy="2544"/>
            </a:xfrm>
          </p:grpSpPr>
          <p:sp>
            <p:nvSpPr>
              <p:cNvPr id="11299" name="Line 25"/>
              <p:cNvSpPr>
                <a:spLocks noChangeShapeType="1"/>
              </p:cNvSpPr>
              <p:nvPr/>
            </p:nvSpPr>
            <p:spPr bwMode="auto">
              <a:xfrm flipV="1">
                <a:off x="480" y="1200"/>
                <a:ext cx="0" cy="2544"/>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Line 26"/>
              <p:cNvSpPr>
                <a:spLocks noChangeShapeType="1"/>
              </p:cNvSpPr>
              <p:nvPr/>
            </p:nvSpPr>
            <p:spPr bwMode="auto">
              <a:xfrm>
                <a:off x="480" y="3744"/>
                <a:ext cx="2448" cy="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6" name="Rectangle 27"/>
            <p:cNvSpPr>
              <a:spLocks noChangeArrowheads="1"/>
            </p:cNvSpPr>
            <p:nvPr/>
          </p:nvSpPr>
          <p:spPr bwMode="auto">
            <a:xfrm>
              <a:off x="864" y="1150"/>
              <a:ext cx="34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latin typeface="Times New Roman" pitchFamily="18" charset="0"/>
                  <a:ea typeface="幼圆" pitchFamily="49" charset="-122"/>
                </a:rPr>
                <a:t>晶</a:t>
              </a:r>
            </a:p>
            <a:p>
              <a:pPr defTabSz="762000" eaLnBrk="0" hangingPunct="0"/>
              <a:r>
                <a:rPr kumimoji="1" lang="zh-CN" altLang="en-US" sz="2800" b="1">
                  <a:solidFill>
                    <a:srgbClr val="5F5F5F"/>
                  </a:solidFill>
                  <a:latin typeface="Times New Roman" pitchFamily="18" charset="0"/>
                  <a:ea typeface="幼圆" pitchFamily="49" charset="-122"/>
                </a:rPr>
                <a:t>体</a:t>
              </a:r>
            </a:p>
            <a:p>
              <a:pPr defTabSz="762000" eaLnBrk="0" hangingPunct="0"/>
              <a:r>
                <a:rPr kumimoji="1" lang="zh-CN" altLang="en-US" sz="2800" b="1">
                  <a:solidFill>
                    <a:srgbClr val="5F5F5F"/>
                  </a:solidFill>
                  <a:latin typeface="Times New Roman" pitchFamily="18" charset="0"/>
                  <a:ea typeface="幼圆" pitchFamily="49" charset="-122"/>
                </a:rPr>
                <a:t>管</a:t>
              </a:r>
            </a:p>
            <a:p>
              <a:pPr defTabSz="762000" eaLnBrk="0" hangingPunct="0"/>
              <a:r>
                <a:rPr kumimoji="1" lang="zh-CN" altLang="en-US" sz="2800" b="1">
                  <a:solidFill>
                    <a:srgbClr val="5F5F5F"/>
                  </a:solidFill>
                  <a:latin typeface="Times New Roman" pitchFamily="18" charset="0"/>
                  <a:ea typeface="幼圆" pitchFamily="49" charset="-122"/>
                </a:rPr>
                <a:t>数</a:t>
              </a:r>
            </a:p>
            <a:p>
              <a:pPr defTabSz="762000" eaLnBrk="0" hangingPunct="0"/>
              <a:r>
                <a:rPr kumimoji="1" lang="zh-CN" altLang="en-US" sz="2800" b="1">
                  <a:solidFill>
                    <a:srgbClr val="5F5F5F"/>
                  </a:solidFill>
                  <a:latin typeface="Times New Roman" pitchFamily="18" charset="0"/>
                  <a:ea typeface="幼圆" pitchFamily="49" charset="-122"/>
                </a:rPr>
                <a:t>目</a:t>
              </a:r>
            </a:p>
          </p:txBody>
        </p:sp>
        <p:sp>
          <p:nvSpPr>
            <p:cNvPr id="11297" name="Rectangle 28"/>
            <p:cNvSpPr>
              <a:spLocks noChangeArrowheads="1"/>
            </p:cNvSpPr>
            <p:nvPr/>
          </p:nvSpPr>
          <p:spPr bwMode="auto">
            <a:xfrm>
              <a:off x="1172" y="3561"/>
              <a:ext cx="6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5F5F5F"/>
                  </a:solidFill>
                  <a:ea typeface="幼圆" pitchFamily="49" charset="-122"/>
                </a:rPr>
                <a:t>4004</a:t>
              </a:r>
            </a:p>
          </p:txBody>
        </p:sp>
        <p:sp>
          <p:nvSpPr>
            <p:cNvPr id="11298" name="Rectangle 29"/>
            <p:cNvSpPr>
              <a:spLocks noChangeArrowheads="1"/>
            </p:cNvSpPr>
            <p:nvPr/>
          </p:nvSpPr>
          <p:spPr bwMode="auto">
            <a:xfrm>
              <a:off x="2667" y="3561"/>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ea typeface="幼圆" pitchFamily="49" charset="-122"/>
                </a:rPr>
                <a:t>奔腾</a:t>
              </a:r>
              <a:r>
                <a:rPr kumimoji="1" lang="en-US" altLang="zh-CN" sz="2800" b="1">
                  <a:solidFill>
                    <a:srgbClr val="5F5F5F"/>
                  </a:solidFill>
                  <a:ea typeface="幼圆" pitchFamily="49" charset="-122"/>
                </a:rPr>
                <a:t>4</a:t>
              </a:r>
            </a:p>
          </p:txBody>
        </p:sp>
      </p:grpSp>
      <p:grpSp>
        <p:nvGrpSpPr>
          <p:cNvPr id="11267" name="Group 41"/>
          <p:cNvGrpSpPr>
            <a:grpSpLocks/>
          </p:cNvGrpSpPr>
          <p:nvPr/>
        </p:nvGrpSpPr>
        <p:grpSpPr bwMode="auto">
          <a:xfrm>
            <a:off x="1295400" y="1524000"/>
            <a:ext cx="4978400" cy="4165600"/>
            <a:chOff x="816" y="960"/>
            <a:chExt cx="3136" cy="2624"/>
          </a:xfrm>
        </p:grpSpPr>
        <p:sp>
          <p:nvSpPr>
            <p:cNvPr id="11277" name="Rectangle 6"/>
            <p:cNvSpPr>
              <a:spLocks noChangeArrowheads="1"/>
            </p:cNvSpPr>
            <p:nvPr/>
          </p:nvSpPr>
          <p:spPr bwMode="auto">
            <a:xfrm>
              <a:off x="2716" y="960"/>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420,000,000</a:t>
              </a:r>
            </a:p>
          </p:txBody>
        </p:sp>
        <p:grpSp>
          <p:nvGrpSpPr>
            <p:cNvPr id="11278" name="Group 8"/>
            <p:cNvGrpSpPr>
              <a:grpSpLocks/>
            </p:cNvGrpSpPr>
            <p:nvPr/>
          </p:nvGrpSpPr>
          <p:grpSpPr bwMode="auto">
            <a:xfrm>
              <a:off x="1303" y="1161"/>
              <a:ext cx="2291" cy="2423"/>
              <a:chOff x="525" y="1104"/>
              <a:chExt cx="2499" cy="2643"/>
            </a:xfrm>
          </p:grpSpPr>
          <p:grpSp>
            <p:nvGrpSpPr>
              <p:cNvPr id="11280" name="Group 9"/>
              <p:cNvGrpSpPr>
                <a:grpSpLocks/>
              </p:cNvGrpSpPr>
              <p:nvPr/>
            </p:nvGrpSpPr>
            <p:grpSpPr bwMode="auto">
              <a:xfrm>
                <a:off x="525" y="2632"/>
                <a:ext cx="868" cy="1115"/>
                <a:chOff x="525" y="2632"/>
                <a:chExt cx="868" cy="1115"/>
              </a:xfrm>
            </p:grpSpPr>
            <p:sp>
              <p:nvSpPr>
                <p:cNvPr id="11282" name="Freeform 10"/>
                <p:cNvSpPr>
                  <a:spLocks/>
                </p:cNvSpPr>
                <p:nvPr/>
              </p:nvSpPr>
              <p:spPr bwMode="auto">
                <a:xfrm>
                  <a:off x="525" y="3078"/>
                  <a:ext cx="356" cy="669"/>
                </a:xfrm>
                <a:custGeom>
                  <a:avLst/>
                  <a:gdLst>
                    <a:gd name="T0" fmla="*/ 0 w 356"/>
                    <a:gd name="T1" fmla="*/ 273 h 669"/>
                    <a:gd name="T2" fmla="*/ 94 w 356"/>
                    <a:gd name="T3" fmla="*/ 273 h 669"/>
                    <a:gd name="T4" fmla="*/ 94 w 356"/>
                    <a:gd name="T5" fmla="*/ 668 h 669"/>
                    <a:gd name="T6" fmla="*/ 259 w 356"/>
                    <a:gd name="T7" fmla="*/ 668 h 669"/>
                    <a:gd name="T8" fmla="*/ 259 w 356"/>
                    <a:gd name="T9" fmla="*/ 273 h 669"/>
                    <a:gd name="T10" fmla="*/ 355 w 356"/>
                    <a:gd name="T11" fmla="*/ 273 h 669"/>
                    <a:gd name="T12" fmla="*/ 176 w 356"/>
                    <a:gd name="T13" fmla="*/ 0 h 669"/>
                    <a:gd name="T14" fmla="*/ 0 w 356"/>
                    <a:gd name="T15" fmla="*/ 273 h 6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 h="669">
                      <a:moveTo>
                        <a:pt x="0" y="273"/>
                      </a:moveTo>
                      <a:lnTo>
                        <a:pt x="94" y="273"/>
                      </a:lnTo>
                      <a:lnTo>
                        <a:pt x="94" y="668"/>
                      </a:lnTo>
                      <a:lnTo>
                        <a:pt x="259" y="668"/>
                      </a:lnTo>
                      <a:lnTo>
                        <a:pt x="259" y="273"/>
                      </a:lnTo>
                      <a:lnTo>
                        <a:pt x="355" y="273"/>
                      </a:lnTo>
                      <a:lnTo>
                        <a:pt x="176" y="0"/>
                      </a:lnTo>
                      <a:lnTo>
                        <a:pt x="0" y="27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Freeform 11"/>
                <p:cNvSpPr>
                  <a:spLocks/>
                </p:cNvSpPr>
                <p:nvPr/>
              </p:nvSpPr>
              <p:spPr bwMode="auto">
                <a:xfrm>
                  <a:off x="538" y="3028"/>
                  <a:ext cx="358" cy="716"/>
                </a:xfrm>
                <a:custGeom>
                  <a:avLst/>
                  <a:gdLst>
                    <a:gd name="T0" fmla="*/ 0 w 358"/>
                    <a:gd name="T1" fmla="*/ 274 h 716"/>
                    <a:gd name="T2" fmla="*/ 95 w 358"/>
                    <a:gd name="T3" fmla="*/ 274 h 716"/>
                    <a:gd name="T4" fmla="*/ 95 w 358"/>
                    <a:gd name="T5" fmla="*/ 715 h 716"/>
                    <a:gd name="T6" fmla="*/ 261 w 358"/>
                    <a:gd name="T7" fmla="*/ 715 h 716"/>
                    <a:gd name="T8" fmla="*/ 261 w 358"/>
                    <a:gd name="T9" fmla="*/ 274 h 716"/>
                    <a:gd name="T10" fmla="*/ 357 w 358"/>
                    <a:gd name="T11" fmla="*/ 274 h 716"/>
                    <a:gd name="T12" fmla="*/ 178 w 358"/>
                    <a:gd name="T13" fmla="*/ 0 h 716"/>
                    <a:gd name="T14" fmla="*/ 0 w 358"/>
                    <a:gd name="T15" fmla="*/ 274 h 7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716">
                      <a:moveTo>
                        <a:pt x="0" y="274"/>
                      </a:moveTo>
                      <a:lnTo>
                        <a:pt x="95" y="274"/>
                      </a:lnTo>
                      <a:lnTo>
                        <a:pt x="95" y="715"/>
                      </a:lnTo>
                      <a:lnTo>
                        <a:pt x="261" y="715"/>
                      </a:lnTo>
                      <a:lnTo>
                        <a:pt x="261" y="274"/>
                      </a:lnTo>
                      <a:lnTo>
                        <a:pt x="357" y="274"/>
                      </a:lnTo>
                      <a:lnTo>
                        <a:pt x="178" y="0"/>
                      </a:lnTo>
                      <a:lnTo>
                        <a:pt x="0" y="27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Freeform 12"/>
                <p:cNvSpPr>
                  <a:spLocks/>
                </p:cNvSpPr>
                <p:nvPr/>
              </p:nvSpPr>
              <p:spPr bwMode="auto">
                <a:xfrm>
                  <a:off x="570" y="3028"/>
                  <a:ext cx="386" cy="719"/>
                </a:xfrm>
                <a:custGeom>
                  <a:avLst/>
                  <a:gdLst>
                    <a:gd name="T0" fmla="*/ 0 w 386"/>
                    <a:gd name="T1" fmla="*/ 274 h 719"/>
                    <a:gd name="T2" fmla="*/ 102 w 386"/>
                    <a:gd name="T3" fmla="*/ 274 h 719"/>
                    <a:gd name="T4" fmla="*/ 102 w 386"/>
                    <a:gd name="T5" fmla="*/ 718 h 719"/>
                    <a:gd name="T6" fmla="*/ 281 w 386"/>
                    <a:gd name="T7" fmla="*/ 718 h 719"/>
                    <a:gd name="T8" fmla="*/ 281 w 386"/>
                    <a:gd name="T9" fmla="*/ 274 h 719"/>
                    <a:gd name="T10" fmla="*/ 385 w 386"/>
                    <a:gd name="T11" fmla="*/ 274 h 719"/>
                    <a:gd name="T12" fmla="*/ 191 w 386"/>
                    <a:gd name="T13" fmla="*/ 0 h 719"/>
                    <a:gd name="T14" fmla="*/ 0 w 386"/>
                    <a:gd name="T15" fmla="*/ 274 h 7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19">
                      <a:moveTo>
                        <a:pt x="0" y="274"/>
                      </a:moveTo>
                      <a:lnTo>
                        <a:pt x="102" y="274"/>
                      </a:lnTo>
                      <a:lnTo>
                        <a:pt x="102" y="718"/>
                      </a:lnTo>
                      <a:lnTo>
                        <a:pt x="281" y="718"/>
                      </a:lnTo>
                      <a:lnTo>
                        <a:pt x="281" y="274"/>
                      </a:lnTo>
                      <a:lnTo>
                        <a:pt x="385" y="274"/>
                      </a:lnTo>
                      <a:lnTo>
                        <a:pt x="191" y="0"/>
                      </a:lnTo>
                      <a:lnTo>
                        <a:pt x="0" y="274"/>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Freeform 13"/>
                <p:cNvSpPr>
                  <a:spLocks/>
                </p:cNvSpPr>
                <p:nvPr/>
              </p:nvSpPr>
              <p:spPr bwMode="auto">
                <a:xfrm>
                  <a:off x="583" y="2979"/>
                  <a:ext cx="387" cy="765"/>
                </a:xfrm>
                <a:custGeom>
                  <a:avLst/>
                  <a:gdLst>
                    <a:gd name="T0" fmla="*/ 0 w 387"/>
                    <a:gd name="T1" fmla="*/ 273 h 765"/>
                    <a:gd name="T2" fmla="*/ 104 w 387"/>
                    <a:gd name="T3" fmla="*/ 273 h 765"/>
                    <a:gd name="T4" fmla="*/ 104 w 387"/>
                    <a:gd name="T5" fmla="*/ 764 h 765"/>
                    <a:gd name="T6" fmla="*/ 282 w 387"/>
                    <a:gd name="T7" fmla="*/ 764 h 765"/>
                    <a:gd name="T8" fmla="*/ 282 w 387"/>
                    <a:gd name="T9" fmla="*/ 273 h 765"/>
                    <a:gd name="T10" fmla="*/ 386 w 387"/>
                    <a:gd name="T11" fmla="*/ 273 h 765"/>
                    <a:gd name="T12" fmla="*/ 193 w 387"/>
                    <a:gd name="T13" fmla="*/ 0 h 765"/>
                    <a:gd name="T14" fmla="*/ 0 w 387"/>
                    <a:gd name="T15" fmla="*/ 273 h 7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7" h="765">
                      <a:moveTo>
                        <a:pt x="0" y="273"/>
                      </a:moveTo>
                      <a:lnTo>
                        <a:pt x="104" y="273"/>
                      </a:lnTo>
                      <a:lnTo>
                        <a:pt x="104" y="764"/>
                      </a:lnTo>
                      <a:lnTo>
                        <a:pt x="282" y="764"/>
                      </a:lnTo>
                      <a:lnTo>
                        <a:pt x="282" y="273"/>
                      </a:lnTo>
                      <a:lnTo>
                        <a:pt x="386" y="273"/>
                      </a:lnTo>
                      <a:lnTo>
                        <a:pt x="193" y="0"/>
                      </a:lnTo>
                      <a:lnTo>
                        <a:pt x="0" y="273"/>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Freeform 14"/>
                <p:cNvSpPr>
                  <a:spLocks/>
                </p:cNvSpPr>
                <p:nvPr/>
              </p:nvSpPr>
              <p:spPr bwMode="auto">
                <a:xfrm>
                  <a:off x="617" y="2940"/>
                  <a:ext cx="436" cy="804"/>
                </a:xfrm>
                <a:custGeom>
                  <a:avLst/>
                  <a:gdLst>
                    <a:gd name="T0" fmla="*/ 0 w 436"/>
                    <a:gd name="T1" fmla="*/ 307 h 804"/>
                    <a:gd name="T2" fmla="*/ 116 w 436"/>
                    <a:gd name="T3" fmla="*/ 307 h 804"/>
                    <a:gd name="T4" fmla="*/ 115 w 436"/>
                    <a:gd name="T5" fmla="*/ 802 h 804"/>
                    <a:gd name="T6" fmla="*/ 317 w 436"/>
                    <a:gd name="T7" fmla="*/ 803 h 804"/>
                    <a:gd name="T8" fmla="*/ 317 w 436"/>
                    <a:gd name="T9" fmla="*/ 307 h 804"/>
                    <a:gd name="T10" fmla="*/ 435 w 436"/>
                    <a:gd name="T11" fmla="*/ 307 h 804"/>
                    <a:gd name="T12" fmla="*/ 217 w 436"/>
                    <a:gd name="T13" fmla="*/ 0 h 804"/>
                    <a:gd name="T14" fmla="*/ 0 w 436"/>
                    <a:gd name="T15" fmla="*/ 30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04">
                      <a:moveTo>
                        <a:pt x="0" y="307"/>
                      </a:moveTo>
                      <a:lnTo>
                        <a:pt x="116" y="307"/>
                      </a:lnTo>
                      <a:lnTo>
                        <a:pt x="115" y="802"/>
                      </a:lnTo>
                      <a:lnTo>
                        <a:pt x="317" y="803"/>
                      </a:lnTo>
                      <a:lnTo>
                        <a:pt x="317" y="307"/>
                      </a:lnTo>
                      <a:lnTo>
                        <a:pt x="435" y="307"/>
                      </a:lnTo>
                      <a:lnTo>
                        <a:pt x="217" y="0"/>
                      </a:lnTo>
                      <a:lnTo>
                        <a:pt x="0" y="30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Freeform 15"/>
                <p:cNvSpPr>
                  <a:spLocks/>
                </p:cNvSpPr>
                <p:nvPr/>
              </p:nvSpPr>
              <p:spPr bwMode="auto">
                <a:xfrm>
                  <a:off x="634" y="2884"/>
                  <a:ext cx="436" cy="863"/>
                </a:xfrm>
                <a:custGeom>
                  <a:avLst/>
                  <a:gdLst>
                    <a:gd name="T0" fmla="*/ 0 w 436"/>
                    <a:gd name="T1" fmla="*/ 307 h 863"/>
                    <a:gd name="T2" fmla="*/ 116 w 436"/>
                    <a:gd name="T3" fmla="*/ 307 h 863"/>
                    <a:gd name="T4" fmla="*/ 115 w 436"/>
                    <a:gd name="T5" fmla="*/ 862 h 863"/>
                    <a:gd name="T6" fmla="*/ 317 w 436"/>
                    <a:gd name="T7" fmla="*/ 861 h 863"/>
                    <a:gd name="T8" fmla="*/ 318 w 436"/>
                    <a:gd name="T9" fmla="*/ 307 h 863"/>
                    <a:gd name="T10" fmla="*/ 435 w 436"/>
                    <a:gd name="T11" fmla="*/ 307 h 863"/>
                    <a:gd name="T12" fmla="*/ 217 w 436"/>
                    <a:gd name="T13" fmla="*/ 0 h 863"/>
                    <a:gd name="T14" fmla="*/ 0 w 436"/>
                    <a:gd name="T15" fmla="*/ 307 h 8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63">
                      <a:moveTo>
                        <a:pt x="0" y="307"/>
                      </a:moveTo>
                      <a:lnTo>
                        <a:pt x="116" y="307"/>
                      </a:lnTo>
                      <a:lnTo>
                        <a:pt x="115" y="862"/>
                      </a:lnTo>
                      <a:lnTo>
                        <a:pt x="317" y="861"/>
                      </a:lnTo>
                      <a:lnTo>
                        <a:pt x="318" y="307"/>
                      </a:lnTo>
                      <a:lnTo>
                        <a:pt x="435" y="307"/>
                      </a:lnTo>
                      <a:lnTo>
                        <a:pt x="217" y="0"/>
                      </a:lnTo>
                      <a:lnTo>
                        <a:pt x="0" y="307"/>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Freeform 16"/>
                <p:cNvSpPr>
                  <a:spLocks/>
                </p:cNvSpPr>
                <p:nvPr/>
              </p:nvSpPr>
              <p:spPr bwMode="auto">
                <a:xfrm>
                  <a:off x="672" y="2859"/>
                  <a:ext cx="471" cy="887"/>
                </a:xfrm>
                <a:custGeom>
                  <a:avLst/>
                  <a:gdLst>
                    <a:gd name="T0" fmla="*/ 0 w 471"/>
                    <a:gd name="T1" fmla="*/ 316 h 887"/>
                    <a:gd name="T2" fmla="*/ 125 w 471"/>
                    <a:gd name="T3" fmla="*/ 316 h 887"/>
                    <a:gd name="T4" fmla="*/ 125 w 471"/>
                    <a:gd name="T5" fmla="*/ 886 h 887"/>
                    <a:gd name="T6" fmla="*/ 343 w 471"/>
                    <a:gd name="T7" fmla="*/ 886 h 887"/>
                    <a:gd name="T8" fmla="*/ 343 w 471"/>
                    <a:gd name="T9" fmla="*/ 316 h 887"/>
                    <a:gd name="T10" fmla="*/ 470 w 471"/>
                    <a:gd name="T11" fmla="*/ 316 h 887"/>
                    <a:gd name="T12" fmla="*/ 234 w 471"/>
                    <a:gd name="T13" fmla="*/ 0 h 887"/>
                    <a:gd name="T14" fmla="*/ 0 w 471"/>
                    <a:gd name="T15" fmla="*/ 316 h 8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1" h="887">
                      <a:moveTo>
                        <a:pt x="0" y="316"/>
                      </a:moveTo>
                      <a:lnTo>
                        <a:pt x="125" y="316"/>
                      </a:lnTo>
                      <a:lnTo>
                        <a:pt x="125" y="886"/>
                      </a:lnTo>
                      <a:lnTo>
                        <a:pt x="343" y="886"/>
                      </a:lnTo>
                      <a:lnTo>
                        <a:pt x="343" y="316"/>
                      </a:lnTo>
                      <a:lnTo>
                        <a:pt x="470" y="316"/>
                      </a:lnTo>
                      <a:lnTo>
                        <a:pt x="234" y="0"/>
                      </a:lnTo>
                      <a:lnTo>
                        <a:pt x="0" y="31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Freeform 17"/>
                <p:cNvSpPr>
                  <a:spLocks/>
                </p:cNvSpPr>
                <p:nvPr/>
              </p:nvSpPr>
              <p:spPr bwMode="auto">
                <a:xfrm>
                  <a:off x="690" y="2803"/>
                  <a:ext cx="470" cy="943"/>
                </a:xfrm>
                <a:custGeom>
                  <a:avLst/>
                  <a:gdLst>
                    <a:gd name="T0" fmla="*/ 0 w 470"/>
                    <a:gd name="T1" fmla="*/ 315 h 943"/>
                    <a:gd name="T2" fmla="*/ 125 w 470"/>
                    <a:gd name="T3" fmla="*/ 315 h 943"/>
                    <a:gd name="T4" fmla="*/ 125 w 470"/>
                    <a:gd name="T5" fmla="*/ 942 h 943"/>
                    <a:gd name="T6" fmla="*/ 343 w 470"/>
                    <a:gd name="T7" fmla="*/ 942 h 943"/>
                    <a:gd name="T8" fmla="*/ 343 w 470"/>
                    <a:gd name="T9" fmla="*/ 315 h 943"/>
                    <a:gd name="T10" fmla="*/ 469 w 470"/>
                    <a:gd name="T11" fmla="*/ 315 h 943"/>
                    <a:gd name="T12" fmla="*/ 235 w 470"/>
                    <a:gd name="T13" fmla="*/ 0 h 943"/>
                    <a:gd name="T14" fmla="*/ 0 w 470"/>
                    <a:gd name="T15" fmla="*/ 315 h 9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943">
                      <a:moveTo>
                        <a:pt x="0" y="315"/>
                      </a:moveTo>
                      <a:lnTo>
                        <a:pt x="125" y="315"/>
                      </a:lnTo>
                      <a:lnTo>
                        <a:pt x="125" y="942"/>
                      </a:lnTo>
                      <a:lnTo>
                        <a:pt x="343" y="942"/>
                      </a:lnTo>
                      <a:lnTo>
                        <a:pt x="343" y="315"/>
                      </a:lnTo>
                      <a:lnTo>
                        <a:pt x="469" y="315"/>
                      </a:lnTo>
                      <a:lnTo>
                        <a:pt x="235" y="0"/>
                      </a:lnTo>
                      <a:lnTo>
                        <a:pt x="0" y="315"/>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0" name="Freeform 18"/>
                <p:cNvSpPr>
                  <a:spLocks/>
                </p:cNvSpPr>
                <p:nvPr/>
              </p:nvSpPr>
              <p:spPr bwMode="auto">
                <a:xfrm>
                  <a:off x="744" y="2779"/>
                  <a:ext cx="475" cy="968"/>
                </a:xfrm>
                <a:custGeom>
                  <a:avLst/>
                  <a:gdLst>
                    <a:gd name="T0" fmla="*/ 0 w 475"/>
                    <a:gd name="T1" fmla="*/ 336 h 968"/>
                    <a:gd name="T2" fmla="*/ 127 w 475"/>
                    <a:gd name="T3" fmla="*/ 336 h 968"/>
                    <a:gd name="T4" fmla="*/ 126 w 475"/>
                    <a:gd name="T5" fmla="*/ 965 h 968"/>
                    <a:gd name="T6" fmla="*/ 346 w 475"/>
                    <a:gd name="T7" fmla="*/ 967 h 968"/>
                    <a:gd name="T8" fmla="*/ 346 w 475"/>
                    <a:gd name="T9" fmla="*/ 336 h 968"/>
                    <a:gd name="T10" fmla="*/ 474 w 475"/>
                    <a:gd name="T11" fmla="*/ 336 h 968"/>
                    <a:gd name="T12" fmla="*/ 236 w 475"/>
                    <a:gd name="T13" fmla="*/ 0 h 968"/>
                    <a:gd name="T14" fmla="*/ 0 w 475"/>
                    <a:gd name="T15" fmla="*/ 336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968">
                      <a:moveTo>
                        <a:pt x="0" y="336"/>
                      </a:moveTo>
                      <a:lnTo>
                        <a:pt x="127" y="336"/>
                      </a:lnTo>
                      <a:lnTo>
                        <a:pt x="126" y="965"/>
                      </a:lnTo>
                      <a:lnTo>
                        <a:pt x="346" y="967"/>
                      </a:lnTo>
                      <a:lnTo>
                        <a:pt x="346" y="336"/>
                      </a:lnTo>
                      <a:lnTo>
                        <a:pt x="474" y="336"/>
                      </a:lnTo>
                      <a:lnTo>
                        <a:pt x="236" y="0"/>
                      </a:lnTo>
                      <a:lnTo>
                        <a:pt x="0" y="33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Freeform 19"/>
                <p:cNvSpPr>
                  <a:spLocks/>
                </p:cNvSpPr>
                <p:nvPr/>
              </p:nvSpPr>
              <p:spPr bwMode="auto">
                <a:xfrm>
                  <a:off x="762" y="2718"/>
                  <a:ext cx="475" cy="1029"/>
                </a:xfrm>
                <a:custGeom>
                  <a:avLst/>
                  <a:gdLst>
                    <a:gd name="T0" fmla="*/ 0 w 475"/>
                    <a:gd name="T1" fmla="*/ 336 h 1029"/>
                    <a:gd name="T2" fmla="*/ 127 w 475"/>
                    <a:gd name="T3" fmla="*/ 336 h 1029"/>
                    <a:gd name="T4" fmla="*/ 127 w 475"/>
                    <a:gd name="T5" fmla="*/ 1028 h 1029"/>
                    <a:gd name="T6" fmla="*/ 346 w 475"/>
                    <a:gd name="T7" fmla="*/ 1028 h 1029"/>
                    <a:gd name="T8" fmla="*/ 346 w 475"/>
                    <a:gd name="T9" fmla="*/ 336 h 1029"/>
                    <a:gd name="T10" fmla="*/ 474 w 475"/>
                    <a:gd name="T11" fmla="*/ 336 h 1029"/>
                    <a:gd name="T12" fmla="*/ 237 w 475"/>
                    <a:gd name="T13" fmla="*/ 0 h 1029"/>
                    <a:gd name="T14" fmla="*/ 0 w 475"/>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1029">
                      <a:moveTo>
                        <a:pt x="0" y="336"/>
                      </a:moveTo>
                      <a:lnTo>
                        <a:pt x="127" y="336"/>
                      </a:lnTo>
                      <a:lnTo>
                        <a:pt x="127" y="1028"/>
                      </a:lnTo>
                      <a:lnTo>
                        <a:pt x="346" y="1028"/>
                      </a:lnTo>
                      <a:lnTo>
                        <a:pt x="346" y="336"/>
                      </a:lnTo>
                      <a:lnTo>
                        <a:pt x="474" y="336"/>
                      </a:lnTo>
                      <a:lnTo>
                        <a:pt x="237" y="0"/>
                      </a:lnTo>
                      <a:lnTo>
                        <a:pt x="0" y="336"/>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2" name="Freeform 20"/>
                <p:cNvSpPr>
                  <a:spLocks/>
                </p:cNvSpPr>
                <p:nvPr/>
              </p:nvSpPr>
              <p:spPr bwMode="auto">
                <a:xfrm>
                  <a:off x="804" y="2718"/>
                  <a:ext cx="513" cy="1029"/>
                </a:xfrm>
                <a:custGeom>
                  <a:avLst/>
                  <a:gdLst>
                    <a:gd name="T0" fmla="*/ 0 w 513"/>
                    <a:gd name="T1" fmla="*/ 336 h 1029"/>
                    <a:gd name="T2" fmla="*/ 137 w 513"/>
                    <a:gd name="T3" fmla="*/ 336 h 1029"/>
                    <a:gd name="T4" fmla="*/ 139 w 513"/>
                    <a:gd name="T5" fmla="*/ 1026 h 1029"/>
                    <a:gd name="T6" fmla="*/ 374 w 513"/>
                    <a:gd name="T7" fmla="*/ 1028 h 1029"/>
                    <a:gd name="T8" fmla="*/ 374 w 513"/>
                    <a:gd name="T9" fmla="*/ 336 h 1029"/>
                    <a:gd name="T10" fmla="*/ 512 w 513"/>
                    <a:gd name="T11" fmla="*/ 336 h 1029"/>
                    <a:gd name="T12" fmla="*/ 256 w 513"/>
                    <a:gd name="T13" fmla="*/ 0 h 1029"/>
                    <a:gd name="T14" fmla="*/ 0 w 513"/>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29">
                      <a:moveTo>
                        <a:pt x="0" y="336"/>
                      </a:moveTo>
                      <a:lnTo>
                        <a:pt x="137" y="336"/>
                      </a:lnTo>
                      <a:lnTo>
                        <a:pt x="139" y="1026"/>
                      </a:lnTo>
                      <a:lnTo>
                        <a:pt x="374" y="1028"/>
                      </a:lnTo>
                      <a:lnTo>
                        <a:pt x="374" y="336"/>
                      </a:lnTo>
                      <a:lnTo>
                        <a:pt x="512" y="336"/>
                      </a:lnTo>
                      <a:lnTo>
                        <a:pt x="256" y="0"/>
                      </a:lnTo>
                      <a:lnTo>
                        <a:pt x="0" y="33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Freeform 21"/>
                <p:cNvSpPr>
                  <a:spLocks/>
                </p:cNvSpPr>
                <p:nvPr/>
              </p:nvSpPr>
              <p:spPr bwMode="auto">
                <a:xfrm>
                  <a:off x="823" y="2656"/>
                  <a:ext cx="513" cy="1091"/>
                </a:xfrm>
                <a:custGeom>
                  <a:avLst/>
                  <a:gdLst>
                    <a:gd name="T0" fmla="*/ 0 w 513"/>
                    <a:gd name="T1" fmla="*/ 337 h 1091"/>
                    <a:gd name="T2" fmla="*/ 137 w 513"/>
                    <a:gd name="T3" fmla="*/ 337 h 1091"/>
                    <a:gd name="T4" fmla="*/ 136 w 513"/>
                    <a:gd name="T5" fmla="*/ 1090 h 1091"/>
                    <a:gd name="T6" fmla="*/ 374 w 513"/>
                    <a:gd name="T7" fmla="*/ 1090 h 1091"/>
                    <a:gd name="T8" fmla="*/ 374 w 513"/>
                    <a:gd name="T9" fmla="*/ 337 h 1091"/>
                    <a:gd name="T10" fmla="*/ 512 w 513"/>
                    <a:gd name="T11" fmla="*/ 337 h 1091"/>
                    <a:gd name="T12" fmla="*/ 256 w 513"/>
                    <a:gd name="T13" fmla="*/ 0 h 1091"/>
                    <a:gd name="T14" fmla="*/ 0 w 513"/>
                    <a:gd name="T15" fmla="*/ 337 h 10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91">
                      <a:moveTo>
                        <a:pt x="0" y="337"/>
                      </a:moveTo>
                      <a:lnTo>
                        <a:pt x="137" y="337"/>
                      </a:lnTo>
                      <a:lnTo>
                        <a:pt x="136" y="1090"/>
                      </a:lnTo>
                      <a:lnTo>
                        <a:pt x="374" y="1090"/>
                      </a:lnTo>
                      <a:lnTo>
                        <a:pt x="374" y="337"/>
                      </a:lnTo>
                      <a:lnTo>
                        <a:pt x="512" y="337"/>
                      </a:lnTo>
                      <a:lnTo>
                        <a:pt x="256" y="0"/>
                      </a:lnTo>
                      <a:lnTo>
                        <a:pt x="0" y="337"/>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Freeform 22"/>
                <p:cNvSpPr>
                  <a:spLocks/>
                </p:cNvSpPr>
                <p:nvPr/>
              </p:nvSpPr>
              <p:spPr bwMode="auto">
                <a:xfrm>
                  <a:off x="890" y="2632"/>
                  <a:ext cx="503" cy="1115"/>
                </a:xfrm>
                <a:custGeom>
                  <a:avLst/>
                  <a:gdLst>
                    <a:gd name="T0" fmla="*/ 0 w 503"/>
                    <a:gd name="T1" fmla="*/ 363 h 1115"/>
                    <a:gd name="T2" fmla="*/ 135 w 503"/>
                    <a:gd name="T3" fmla="*/ 363 h 1115"/>
                    <a:gd name="T4" fmla="*/ 135 w 503"/>
                    <a:gd name="T5" fmla="*/ 1114 h 1115"/>
                    <a:gd name="T6" fmla="*/ 367 w 503"/>
                    <a:gd name="T7" fmla="*/ 1114 h 1115"/>
                    <a:gd name="T8" fmla="*/ 367 w 503"/>
                    <a:gd name="T9" fmla="*/ 363 h 1115"/>
                    <a:gd name="T10" fmla="*/ 502 w 503"/>
                    <a:gd name="T11" fmla="*/ 363 h 1115"/>
                    <a:gd name="T12" fmla="*/ 250 w 503"/>
                    <a:gd name="T13" fmla="*/ 0 h 1115"/>
                    <a:gd name="T14" fmla="*/ 0 w 503"/>
                    <a:gd name="T15" fmla="*/ 363 h 11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3" h="1115">
                      <a:moveTo>
                        <a:pt x="0" y="363"/>
                      </a:moveTo>
                      <a:lnTo>
                        <a:pt x="135" y="363"/>
                      </a:lnTo>
                      <a:lnTo>
                        <a:pt x="135" y="1114"/>
                      </a:lnTo>
                      <a:lnTo>
                        <a:pt x="367" y="1114"/>
                      </a:lnTo>
                      <a:lnTo>
                        <a:pt x="367" y="363"/>
                      </a:lnTo>
                      <a:lnTo>
                        <a:pt x="502" y="363"/>
                      </a:lnTo>
                      <a:lnTo>
                        <a:pt x="250" y="0"/>
                      </a:lnTo>
                      <a:lnTo>
                        <a:pt x="0" y="36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281" name="Object 23"/>
              <p:cNvGraphicFramePr>
                <a:graphicFrameLocks/>
              </p:cNvGraphicFramePr>
              <p:nvPr/>
            </p:nvGraphicFramePr>
            <p:xfrm>
              <a:off x="861" y="1104"/>
              <a:ext cx="2163" cy="2643"/>
            </p:xfrm>
            <a:graphic>
              <a:graphicData uri="http://schemas.openxmlformats.org/presentationml/2006/ole">
                <mc:AlternateContent xmlns:mc="http://schemas.openxmlformats.org/markup-compatibility/2006">
                  <mc:Choice xmlns:v="urn:schemas-microsoft-com:vml" Requires="v">
                    <p:oleObj spid="_x0000_s11538" name="ClipArt" r:id="rId4" imgW="3658663" imgH="2781477" progId="MS_ClipArt_Gallery.2">
                      <p:embed/>
                    </p:oleObj>
                  </mc:Choice>
                  <mc:Fallback>
                    <p:oleObj name="ClipArt" r:id="rId4" imgW="3658663" imgH="2781477" progId="MS_ClipArt_Gallery.2">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 y="1104"/>
                            <a:ext cx="2163" cy="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79" name="Rectangle 30"/>
            <p:cNvSpPr>
              <a:spLocks noChangeArrowheads="1"/>
            </p:cNvSpPr>
            <p:nvPr/>
          </p:nvSpPr>
          <p:spPr bwMode="auto">
            <a:xfrm>
              <a:off x="816" y="2889"/>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2,300</a:t>
              </a:r>
            </a:p>
          </p:txBody>
        </p:sp>
      </p:grpSp>
      <p:graphicFrame>
        <p:nvGraphicFramePr>
          <p:cNvPr id="11268" name="Object 32"/>
          <p:cNvGraphicFramePr>
            <a:graphicFrameLocks/>
          </p:cNvGraphicFramePr>
          <p:nvPr/>
        </p:nvGraphicFramePr>
        <p:xfrm>
          <a:off x="6629400" y="4038600"/>
          <a:ext cx="2133600" cy="1949450"/>
        </p:xfrm>
        <a:graphic>
          <a:graphicData uri="http://schemas.openxmlformats.org/presentationml/2006/ole">
            <mc:AlternateContent xmlns:mc="http://schemas.openxmlformats.org/markup-compatibility/2006">
              <mc:Choice xmlns:v="urn:schemas-microsoft-com:vml" Requires="v">
                <p:oleObj spid="_x0000_s11539" name="Image" r:id="rId6" imgW="1485714" imgH="1358730" progId="Photoshop.Image.4">
                  <p:embed/>
                </p:oleObj>
              </mc:Choice>
              <mc:Fallback>
                <p:oleObj name="Image" r:id="rId6" imgW="1485714" imgH="1358730" progId="Photoshop.Image.4">
                  <p:embed/>
                  <p:pic>
                    <p:nvPicPr>
                      <p:cNvPr id="0" name="Object 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038600"/>
                        <a:ext cx="21336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33"/>
          <p:cNvSpPr>
            <a:spLocks noGrp="1" noChangeArrowheads="1"/>
          </p:cNvSpPr>
          <p:nvPr>
            <p:ph type="title"/>
          </p:nvPr>
        </p:nvSpPr>
        <p:spPr bwMode="auto">
          <a:xfrm>
            <a:off x="304800" y="228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将电脑浓缩在一颗芯片上</a:t>
            </a:r>
          </a:p>
        </p:txBody>
      </p:sp>
      <p:pic>
        <p:nvPicPr>
          <p:cNvPr id="11270" name="Picture 37" descr="p4chi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981200"/>
            <a:ext cx="14065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38"/>
          <p:cNvSpPr txBox="1">
            <a:spLocks noChangeArrowheads="1"/>
          </p:cNvSpPr>
          <p:nvPr/>
        </p:nvSpPr>
        <p:spPr bwMode="auto">
          <a:xfrm>
            <a:off x="5589588" y="3198813"/>
            <a:ext cx="20097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0.18</a:t>
            </a:r>
            <a:r>
              <a:rPr lang="zh-CN" altLang="en-US" sz="2400" b="1">
                <a:solidFill>
                  <a:srgbClr val="5F5F5F"/>
                </a:solidFill>
                <a:ea typeface="幼圆" pitchFamily="49" charset="-122"/>
              </a:rPr>
              <a:t>微米芯片</a:t>
            </a:r>
          </a:p>
        </p:txBody>
      </p:sp>
      <p:grpSp>
        <p:nvGrpSpPr>
          <p:cNvPr id="11272" name="Group 43"/>
          <p:cNvGrpSpPr>
            <a:grpSpLocks/>
          </p:cNvGrpSpPr>
          <p:nvPr/>
        </p:nvGrpSpPr>
        <p:grpSpPr bwMode="auto">
          <a:xfrm>
            <a:off x="127000" y="4999038"/>
            <a:ext cx="1755775" cy="1325562"/>
            <a:chOff x="80" y="3149"/>
            <a:chExt cx="1106" cy="835"/>
          </a:xfrm>
        </p:grpSpPr>
        <p:graphicFrame>
          <p:nvGraphicFramePr>
            <p:cNvPr id="11275" name="Object 35"/>
            <p:cNvGraphicFramePr>
              <a:graphicFrameLocks noChangeAspect="1"/>
            </p:cNvGraphicFramePr>
            <p:nvPr/>
          </p:nvGraphicFramePr>
          <p:xfrm>
            <a:off x="336" y="3149"/>
            <a:ext cx="655" cy="547"/>
          </p:xfrm>
          <a:graphic>
            <a:graphicData uri="http://schemas.openxmlformats.org/presentationml/2006/ole">
              <mc:AlternateContent xmlns:mc="http://schemas.openxmlformats.org/markup-compatibility/2006">
                <mc:Choice xmlns:v="urn:schemas-microsoft-com:vml" Requires="v">
                  <p:oleObj spid="_x0000_s11540" name="Image" r:id="rId9" imgW="1384127" imgH="1155556" progId="Photoshop.Image.4">
                    <p:embed/>
                  </p:oleObj>
                </mc:Choice>
                <mc:Fallback>
                  <p:oleObj name="Image" r:id="rId9" imgW="1384127" imgH="1155556" progId="Photoshop.Image.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3149"/>
                          <a:ext cx="65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Text Box 42"/>
            <p:cNvSpPr txBox="1">
              <a:spLocks noChangeArrowheads="1"/>
            </p:cNvSpPr>
            <p:nvPr/>
          </p:nvSpPr>
          <p:spPr bwMode="auto">
            <a:xfrm>
              <a:off x="80" y="3696"/>
              <a:ext cx="1106"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10</a:t>
              </a:r>
              <a:r>
                <a:rPr lang="zh-CN" altLang="en-US" sz="2400" b="1">
                  <a:solidFill>
                    <a:srgbClr val="5F5F5F"/>
                  </a:solidFill>
                  <a:ea typeface="幼圆" pitchFamily="49" charset="-122"/>
                </a:rPr>
                <a:t>微米芯片</a:t>
              </a:r>
            </a:p>
          </p:txBody>
        </p:sp>
      </p:grpSp>
      <p:sp>
        <p:nvSpPr>
          <p:cNvPr id="11273" name="Text Box 45"/>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112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24012E-CECD-40A8-8C42-8DDF349EE084}" type="slidenum">
              <a:rPr lang="en-US" altLang="zh-CN" smtClean="0"/>
              <a:pPr eaLnBrk="1" hangingPunct="1"/>
              <a:t>8</a:t>
            </a:fld>
            <a:endParaRPr lang="en-US" altLang="zh-CN" smtClean="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019800" y="0"/>
            <a:ext cx="3124200" cy="533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r" eaLnBrk="1" hangingPunct="1"/>
            <a:r>
              <a:rPr lang="zh-CN" altLang="en-US" sz="3600" smtClean="0">
                <a:latin typeface="华文行楷" pitchFamily="2" charset="-122"/>
                <a:ea typeface="华文行楷" pitchFamily="2" charset="-122"/>
              </a:rPr>
              <a:t>数据压缩技术</a:t>
            </a:r>
          </a:p>
        </p:txBody>
      </p:sp>
      <p:sp>
        <p:nvSpPr>
          <p:cNvPr id="87043" name="Text Box 3"/>
          <p:cNvSpPr txBox="1">
            <a:spLocks noChangeArrowheads="1"/>
          </p:cNvSpPr>
          <p:nvPr/>
        </p:nvSpPr>
        <p:spPr bwMode="auto">
          <a:xfrm>
            <a:off x="228600" y="6096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常用的静态图像文件格式：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BMP</a:t>
            </a:r>
            <a:r>
              <a:rPr kumimoji="1" lang="zh-CN" altLang="en-US" sz="3200">
                <a:latin typeface="华文新魏" pitchFamily="2" charset="-122"/>
                <a:ea typeface="华文新魏" pitchFamily="2" charset="-122"/>
              </a:rPr>
              <a:t>位图格式；</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TIFF</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JPEG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GIF</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PSD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PhotoCD</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4" name="Text Box 4"/>
          <p:cNvSpPr txBox="1">
            <a:spLocks noChangeArrowheads="1"/>
          </p:cNvSpPr>
          <p:nvPr/>
        </p:nvSpPr>
        <p:spPr bwMode="auto">
          <a:xfrm>
            <a:off x="152400" y="26670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常用的视频文件格式：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AVI</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MOV</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DAT</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SWF</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FLI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5" name="Text Box 5"/>
          <p:cNvSpPr txBox="1">
            <a:spLocks noChangeArrowheads="1"/>
          </p:cNvSpPr>
          <p:nvPr/>
        </p:nvSpPr>
        <p:spPr bwMode="auto">
          <a:xfrm>
            <a:off x="152400" y="46482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常用的音频文件格式：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WAV</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SND</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MP3</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VOC</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MID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RMI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C015E6-4F61-4C3D-B416-190946A23574}" type="slidenum">
              <a:rPr lang="en-US" altLang="zh-CN" smtClean="0"/>
              <a:pPr eaLnBrk="1" hangingPunct="1"/>
              <a:t>80</a:t>
            </a:fld>
            <a:endParaRPr lang="en-US" altLang="zh-CN" smtClean="0"/>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88067"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88068"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88069"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88070"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计算机发展趋势</a:t>
            </a:r>
          </a:p>
        </p:txBody>
      </p:sp>
      <p:sp>
        <p:nvSpPr>
          <p:cNvPr id="88071"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880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40A919-E89B-4A4C-9398-A5280CB31C5C}" type="slidenum">
              <a:rPr lang="en-US" altLang="zh-CN" smtClean="0"/>
              <a:pPr eaLnBrk="1" hangingPunct="1"/>
              <a:t>81</a:t>
            </a:fld>
            <a:endParaRPr lang="en-US" altLang="zh-CN" smtClean="0"/>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4"/>
          <p:cNvGrpSpPr>
            <a:grpSpLocks/>
          </p:cNvGrpSpPr>
          <p:nvPr/>
        </p:nvGrpSpPr>
        <p:grpSpPr bwMode="auto">
          <a:xfrm>
            <a:off x="685800" y="1752600"/>
            <a:ext cx="3695700" cy="4318000"/>
            <a:chOff x="2832" y="1296"/>
            <a:chExt cx="2204" cy="2576"/>
          </a:xfrm>
        </p:grpSpPr>
        <p:graphicFrame>
          <p:nvGraphicFramePr>
            <p:cNvPr id="89099" name="Object 9"/>
            <p:cNvGraphicFramePr>
              <a:graphicFrameLocks/>
            </p:cNvGraphicFramePr>
            <p:nvPr/>
          </p:nvGraphicFramePr>
          <p:xfrm>
            <a:off x="2832" y="1296"/>
            <a:ext cx="1393" cy="2208"/>
          </p:xfrm>
          <a:graphic>
            <a:graphicData uri="http://schemas.openxmlformats.org/presentationml/2006/ole">
              <mc:AlternateContent xmlns:mc="http://schemas.openxmlformats.org/markup-compatibility/2006">
                <mc:Choice xmlns:v="urn:schemas-microsoft-com:vml" Requires="v">
                  <p:oleObj spid="_x0000_s89180" name="Image" r:id="rId4" imgW="1117460" imgH="1766949" progId="Photoshop.Image.4">
                    <p:embed/>
                  </p:oleObj>
                </mc:Choice>
                <mc:Fallback>
                  <p:oleObj name="Image" r:id="rId4" imgW="1117460" imgH="1766949"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296"/>
                          <a:ext cx="1393" cy="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0" name="Text Box 12"/>
            <p:cNvSpPr txBox="1">
              <a:spLocks noChangeArrowheads="1"/>
            </p:cNvSpPr>
            <p:nvPr/>
          </p:nvSpPr>
          <p:spPr bwMode="auto">
            <a:xfrm>
              <a:off x="2984" y="3599"/>
              <a:ext cx="20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rPr>
                <a:t>第一台</a:t>
              </a:r>
              <a:r>
                <a:rPr kumimoji="1" lang="en-US" altLang="zh-CN" sz="2400" b="1">
                  <a:solidFill>
                    <a:srgbClr val="5F5F5F"/>
                  </a:solidFill>
                </a:rPr>
                <a:t>PC</a:t>
              </a:r>
              <a:r>
                <a:rPr kumimoji="1" lang="zh-CN" altLang="en-US" sz="2400" b="1">
                  <a:solidFill>
                    <a:srgbClr val="5F5F5F"/>
                  </a:solidFill>
                </a:rPr>
                <a:t>机</a:t>
              </a:r>
              <a:r>
                <a:rPr kumimoji="1" lang="zh-CN" altLang="en-US"/>
                <a:t> </a:t>
              </a:r>
              <a:r>
                <a:rPr kumimoji="1" lang="en-US" altLang="zh-CN" sz="2400" b="1">
                  <a:solidFill>
                    <a:srgbClr val="5F5F5F"/>
                  </a:solidFill>
                </a:rPr>
                <a:t>Altair 8800</a:t>
              </a:r>
            </a:p>
          </p:txBody>
        </p:sp>
      </p:grpSp>
      <p:sp>
        <p:nvSpPr>
          <p:cNvPr id="89091"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微型化</a:t>
            </a:r>
          </a:p>
        </p:txBody>
      </p:sp>
      <p:pic>
        <p:nvPicPr>
          <p:cNvPr id="89092" name="Picture 18" descr="M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24175"/>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21" descr="notebook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4800600"/>
            <a:ext cx="13716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23" descr="palm4"/>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3124200"/>
            <a:ext cx="1714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00" name="Text Box 24"/>
          <p:cNvSpPr txBox="1">
            <a:spLocks noChangeArrowheads="1"/>
          </p:cNvSpPr>
          <p:nvPr/>
        </p:nvSpPr>
        <p:spPr bwMode="auto">
          <a:xfrm>
            <a:off x="3048000" y="1905000"/>
            <a:ext cx="5699125" cy="8223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kumimoji="1" lang="zh-CN" altLang="en-US" sz="2400" b="1">
                <a:solidFill>
                  <a:srgbClr val="5F5F5F"/>
                </a:solidFill>
                <a:ea typeface="幼圆" pitchFamily="49" charset="-122"/>
              </a:rPr>
              <a:t>计算机不再是单一的计算机器，而是一种</a:t>
            </a:r>
          </a:p>
          <a:p>
            <a:pPr>
              <a:defRPr/>
            </a:pPr>
            <a:r>
              <a:rPr kumimoji="1" lang="zh-CN" altLang="en-US" sz="2400" b="1">
                <a:solidFill>
                  <a:srgbClr val="5F5F5F"/>
                </a:solidFill>
                <a:ea typeface="幼圆" pitchFamily="49" charset="-122"/>
              </a:rPr>
              <a:t>信息机器，一种个人的信息机器。</a:t>
            </a:r>
            <a:endParaRPr kumimoji="1" lang="zh-CN" altLang="en-US" sz="2400" b="1">
              <a:solidFill>
                <a:schemeClr val="bg2"/>
              </a:solidFill>
              <a:effectLst>
                <a:outerShdw blurRad="38100" dist="38100" dir="2700000" algn="tl">
                  <a:srgbClr val="C0C0C0"/>
                </a:outerShdw>
              </a:effectLst>
              <a:ea typeface="幼圆" pitchFamily="49" charset="-122"/>
            </a:endParaRPr>
          </a:p>
        </p:txBody>
      </p:sp>
      <p:sp>
        <p:nvSpPr>
          <p:cNvPr id="89096"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89097"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038600"/>
            <a:ext cx="24860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2027B1-98B1-482F-8A40-0A9EA91C21C6}" type="slidenum">
              <a:rPr lang="en-US" altLang="zh-CN" smtClean="0"/>
              <a:pPr eaLnBrk="1" hangingPunct="1"/>
              <a:t>82</a:t>
            </a:fld>
            <a:endParaRPr lang="en-US" altLang="zh-CN" smtClean="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2"/>
          <p:cNvGrpSpPr>
            <a:grpSpLocks/>
          </p:cNvGrpSpPr>
          <p:nvPr/>
        </p:nvGrpSpPr>
        <p:grpSpPr bwMode="auto">
          <a:xfrm>
            <a:off x="7010400" y="1981200"/>
            <a:ext cx="2133600" cy="1828800"/>
            <a:chOff x="4416" y="1248"/>
            <a:chExt cx="1201" cy="1152"/>
          </a:xfrm>
        </p:grpSpPr>
        <p:graphicFrame>
          <p:nvGraphicFramePr>
            <p:cNvPr id="90125" name="Object 9"/>
            <p:cNvGraphicFramePr>
              <a:graphicFrameLocks/>
            </p:cNvGraphicFramePr>
            <p:nvPr/>
          </p:nvGraphicFramePr>
          <p:xfrm>
            <a:off x="4416" y="1248"/>
            <a:ext cx="1201" cy="808"/>
          </p:xfrm>
          <a:graphic>
            <a:graphicData uri="http://schemas.openxmlformats.org/presentationml/2006/ole">
              <mc:AlternateContent xmlns:mc="http://schemas.openxmlformats.org/markup-compatibility/2006">
                <mc:Choice xmlns:v="urn:schemas-microsoft-com:vml" Requires="v">
                  <p:oleObj spid="_x0000_s90206" name="Image" r:id="rId4" imgW="1906780" imgH="1282540" progId="Photoshop.Image.4">
                    <p:embed/>
                  </p:oleObj>
                </mc:Choice>
                <mc:Fallback>
                  <p:oleObj name="Image" r:id="rId4" imgW="1906780" imgH="1282540"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1248"/>
                          <a:ext cx="12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5" name="Text Box 11"/>
            <p:cNvSpPr txBox="1">
              <a:spLocks noChangeArrowheads="1"/>
            </p:cNvSpPr>
            <p:nvPr/>
          </p:nvSpPr>
          <p:spPr bwMode="auto">
            <a:xfrm>
              <a:off x="4560" y="2112"/>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FF0000"/>
                  </a:solidFill>
                  <a:effectLst>
                    <a:outerShdw blurRad="38100" dist="38100" dir="2700000" algn="tl">
                      <a:srgbClr val="C0C0C0"/>
                    </a:outerShdw>
                  </a:effectLst>
                </a:rPr>
                <a:t>CRAY-Ⅱ</a:t>
              </a:r>
            </a:p>
          </p:txBody>
        </p:sp>
      </p:grpSp>
      <p:sp>
        <p:nvSpPr>
          <p:cNvPr id="90115" name="Rectangle 14"/>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巨型化</a:t>
            </a:r>
          </a:p>
        </p:txBody>
      </p:sp>
      <p:sp>
        <p:nvSpPr>
          <p:cNvPr id="90116" name="Text Box 15"/>
          <p:cNvSpPr txBox="1">
            <a:spLocks noChangeArrowheads="1"/>
          </p:cNvSpPr>
          <p:nvPr/>
        </p:nvSpPr>
        <p:spPr bwMode="auto">
          <a:xfrm>
            <a:off x="457200" y="1828800"/>
            <a:ext cx="6311900" cy="20272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运算速度可达每秒几百亿次运算的超级计算机</a:t>
            </a:r>
          </a:p>
          <a:p>
            <a:pPr eaLnBrk="1" hangingPunct="1"/>
            <a:r>
              <a:rPr kumimoji="1" lang="en-US" altLang="zh-CN" sz="2400" b="1">
                <a:solidFill>
                  <a:srgbClr val="5F5F5F"/>
                </a:solidFill>
                <a:ea typeface="幼圆" pitchFamily="49" charset="-122"/>
              </a:rPr>
              <a:t>1975</a:t>
            </a:r>
            <a:r>
              <a:rPr kumimoji="1" lang="zh-CN" altLang="en-US" sz="2400" b="1">
                <a:solidFill>
                  <a:srgbClr val="5F5F5F"/>
                </a:solidFill>
                <a:ea typeface="幼圆" pitchFamily="49" charset="-122"/>
              </a:rPr>
              <a:t>年世界上第一台超级计算机“</a:t>
            </a:r>
            <a:r>
              <a:rPr kumimoji="1" lang="en-US" altLang="zh-CN" sz="2400" b="1">
                <a:solidFill>
                  <a:srgbClr val="5F5F5F"/>
                </a:solidFill>
                <a:ea typeface="幼圆" pitchFamily="49" charset="-122"/>
              </a:rPr>
              <a:t>Cray-I”</a:t>
            </a:r>
          </a:p>
          <a:p>
            <a:pPr eaLnBrk="1" hangingPunct="1"/>
            <a:r>
              <a:rPr kumimoji="1" lang="zh-CN" altLang="en-US" sz="2400" b="1">
                <a:solidFill>
                  <a:srgbClr val="5F5F5F"/>
                </a:solidFill>
                <a:ea typeface="幼圆" pitchFamily="49" charset="-122"/>
              </a:rPr>
              <a:t>超级计算机应用：天气预报、地震机理研究、</a:t>
            </a:r>
          </a:p>
          <a:p>
            <a:pPr eaLnBrk="1" hangingPunct="1"/>
            <a:r>
              <a:rPr kumimoji="1" lang="zh-CN" altLang="en-US" sz="2400" b="1">
                <a:solidFill>
                  <a:srgbClr val="5F5F5F"/>
                </a:solidFill>
                <a:ea typeface="幼圆" pitchFamily="49" charset="-122"/>
              </a:rPr>
              <a:t>石油和地质勘探，卫星图像处理等大量科学计</a:t>
            </a:r>
          </a:p>
          <a:p>
            <a:pPr eaLnBrk="1" hangingPunct="1"/>
            <a:r>
              <a:rPr kumimoji="1" lang="zh-CN" altLang="en-US" sz="2400" b="1">
                <a:solidFill>
                  <a:srgbClr val="5F5F5F"/>
                </a:solidFill>
                <a:ea typeface="幼圆" pitchFamily="49" charset="-122"/>
              </a:rPr>
              <a:t>算的高科技领域。</a:t>
            </a:r>
          </a:p>
        </p:txBody>
      </p:sp>
      <p:sp>
        <p:nvSpPr>
          <p:cNvPr id="90117" name="Text Box 16"/>
          <p:cNvSpPr txBox="1">
            <a:spLocks noChangeArrowheads="1"/>
          </p:cNvSpPr>
          <p:nvPr/>
        </p:nvSpPr>
        <p:spPr bwMode="auto">
          <a:xfrm>
            <a:off x="457200" y="3962400"/>
            <a:ext cx="6043613" cy="2308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中国超级计算机：</a:t>
            </a:r>
          </a:p>
          <a:p>
            <a:pPr eaLnBrk="1" hangingPunct="1"/>
            <a:r>
              <a:rPr kumimoji="1" lang="zh-CN" altLang="en-US" sz="2400" b="1">
                <a:solidFill>
                  <a:srgbClr val="FF0000"/>
                </a:solidFill>
                <a:ea typeface="幼圆" pitchFamily="49" charset="-122"/>
              </a:rPr>
              <a:t>国防科技大学</a:t>
            </a:r>
            <a:r>
              <a:rPr kumimoji="1" lang="zh-CN" altLang="en-US" sz="2400" b="1">
                <a:solidFill>
                  <a:srgbClr val="5F5F5F"/>
                </a:solidFill>
                <a:ea typeface="幼圆" pitchFamily="49" charset="-122"/>
              </a:rPr>
              <a:t>研制的</a:t>
            </a:r>
          </a:p>
          <a:p>
            <a:pPr eaLnBrk="1" hangingPunct="1"/>
            <a:r>
              <a:rPr kumimoji="1" lang="zh-CN" altLang="en-US" sz="2400" b="1">
                <a:solidFill>
                  <a:srgbClr val="5F5F5F"/>
                </a:solidFill>
                <a:ea typeface="幼圆" pitchFamily="49" charset="-122"/>
              </a:rPr>
              <a:t>“银河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 “银河</a:t>
            </a:r>
            <a:r>
              <a:rPr kumimoji="1" lang="en-US" altLang="zh-CN" sz="2400" b="1">
                <a:solidFill>
                  <a:srgbClr val="5F5F5F"/>
                </a:solidFill>
                <a:ea typeface="幼圆" pitchFamily="49" charset="-122"/>
              </a:rPr>
              <a:t>2</a:t>
            </a:r>
            <a:r>
              <a:rPr kumimoji="1" lang="zh-CN" altLang="en-US" sz="2400" b="1">
                <a:solidFill>
                  <a:srgbClr val="5F5F5F"/>
                </a:solidFill>
                <a:ea typeface="幼圆" pitchFamily="49" charset="-122"/>
              </a:rPr>
              <a:t>号”、“银河</a:t>
            </a:r>
            <a:r>
              <a:rPr kumimoji="1" lang="en-US" altLang="zh-CN" sz="2400" b="1">
                <a:solidFill>
                  <a:srgbClr val="5F5F5F"/>
                </a:solidFill>
                <a:ea typeface="幼圆" pitchFamily="49" charset="-122"/>
              </a:rPr>
              <a:t>3</a:t>
            </a:r>
            <a:r>
              <a:rPr kumimoji="1" lang="zh-CN" altLang="en-US" sz="2400" b="1">
                <a:solidFill>
                  <a:srgbClr val="5F5F5F"/>
                </a:solidFill>
                <a:ea typeface="幼圆" pitchFamily="49" charset="-122"/>
              </a:rPr>
              <a:t>号”</a:t>
            </a:r>
            <a:endParaRPr kumimoji="1" lang="en-US" altLang="zh-CN" sz="2400" b="1">
              <a:solidFill>
                <a:srgbClr val="5F5F5F"/>
              </a:solidFill>
              <a:ea typeface="幼圆" pitchFamily="49" charset="-122"/>
            </a:endParaRPr>
          </a:p>
          <a:p>
            <a:pPr eaLnBrk="1" hangingPunct="1"/>
            <a:r>
              <a:rPr kumimoji="1" lang="zh-CN" altLang="en-US" sz="2400" b="1">
                <a:solidFill>
                  <a:srgbClr val="5F5F5F"/>
                </a:solidFill>
                <a:ea typeface="幼圆" pitchFamily="49" charset="-122"/>
              </a:rPr>
              <a:t>“天河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a:t>
            </a:r>
          </a:p>
          <a:p>
            <a:pPr eaLnBrk="1" hangingPunct="1"/>
            <a:r>
              <a:rPr kumimoji="1" lang="zh-CN" altLang="en-US" sz="2400" b="1">
                <a:solidFill>
                  <a:srgbClr val="FF0000"/>
                </a:solidFill>
                <a:ea typeface="幼圆" pitchFamily="49" charset="-122"/>
              </a:rPr>
              <a:t>国家职能计算机中心</a:t>
            </a:r>
            <a:r>
              <a:rPr kumimoji="1" lang="zh-CN" altLang="en-US" sz="2400" b="1">
                <a:solidFill>
                  <a:srgbClr val="5F5F5F"/>
                </a:solidFill>
                <a:ea typeface="幼圆" pitchFamily="49" charset="-122"/>
              </a:rPr>
              <a:t>推出的</a:t>
            </a:r>
          </a:p>
          <a:p>
            <a:pPr eaLnBrk="1" hangingPunct="1"/>
            <a:r>
              <a:rPr kumimoji="1" lang="zh-CN" altLang="en-US" sz="2400" b="1">
                <a:solidFill>
                  <a:srgbClr val="5F5F5F"/>
                </a:solidFill>
                <a:ea typeface="幼圆" pitchFamily="49" charset="-122"/>
              </a:rPr>
              <a:t>“曙光</a:t>
            </a:r>
            <a:r>
              <a:rPr kumimoji="1" lang="en-US" altLang="zh-CN" sz="2400" b="1">
                <a:solidFill>
                  <a:srgbClr val="5F5F5F"/>
                </a:solidFill>
                <a:ea typeface="幼圆" pitchFamily="49" charset="-122"/>
              </a:rPr>
              <a:t>1000” </a:t>
            </a:r>
            <a:r>
              <a:rPr kumimoji="1" lang="zh-CN" altLang="en-US" sz="2400" b="1">
                <a:solidFill>
                  <a:srgbClr val="5F5F5F"/>
                </a:solidFill>
                <a:ea typeface="幼圆" pitchFamily="49" charset="-122"/>
              </a:rPr>
              <a:t>、曙光系列  ， “星云”</a:t>
            </a:r>
          </a:p>
        </p:txBody>
      </p:sp>
      <p:grpSp>
        <p:nvGrpSpPr>
          <p:cNvPr id="90118" name="Group 21"/>
          <p:cNvGrpSpPr>
            <a:grpSpLocks/>
          </p:cNvGrpSpPr>
          <p:nvPr/>
        </p:nvGrpSpPr>
        <p:grpSpPr bwMode="auto">
          <a:xfrm>
            <a:off x="7026275" y="4094163"/>
            <a:ext cx="1838325" cy="2230437"/>
            <a:chOff x="4680" y="2496"/>
            <a:chExt cx="774" cy="1253"/>
          </a:xfrm>
        </p:grpSpPr>
        <p:pic>
          <p:nvPicPr>
            <p:cNvPr id="90123" name="Picture 19" descr="银河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2496"/>
              <a:ext cx="77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604" name="Text Box 20"/>
            <p:cNvSpPr txBox="1">
              <a:spLocks noChangeArrowheads="1"/>
            </p:cNvSpPr>
            <p:nvPr/>
          </p:nvSpPr>
          <p:spPr bwMode="auto">
            <a:xfrm>
              <a:off x="4718" y="3492"/>
              <a:ext cx="4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银河</a:t>
              </a:r>
              <a:r>
                <a:rPr kumimoji="1" lang="en-US" altLang="zh-CN" sz="2400" b="1">
                  <a:solidFill>
                    <a:srgbClr val="FF0000"/>
                  </a:solidFill>
                  <a:effectLst>
                    <a:outerShdw blurRad="38100" dist="38100" dir="2700000" algn="tl">
                      <a:srgbClr val="C0C0C0"/>
                    </a:outerShdw>
                  </a:effectLst>
                  <a:ea typeface="幼圆" pitchFamily="49" charset="-122"/>
                </a:rPr>
                <a:t>Ⅱ</a:t>
              </a:r>
            </a:p>
          </p:txBody>
        </p:sp>
      </p:grpSp>
      <p:sp>
        <p:nvSpPr>
          <p:cNvPr id="90119"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45161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600200"/>
            <a:ext cx="51911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611"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28600"/>
            <a:ext cx="4394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61025A-9156-45EA-928C-D7AEF389FBAF}" type="slidenum">
              <a:rPr lang="en-US" altLang="zh-CN" smtClean="0"/>
              <a:pPr eaLnBrk="1" hangingPunct="1"/>
              <a:t>83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610"/>
                                        </p:tgtEl>
                                        <p:attrNameLst>
                                          <p:attrName>style.visibility</p:attrName>
                                        </p:attrNameLst>
                                      </p:cBhvr>
                                      <p:to>
                                        <p:strVal val="visible"/>
                                      </p:to>
                                    </p:set>
                                    <p:animEffect transition="in" filter="blinds(horizontal)">
                                      <p:cBhvr>
                                        <p:cTn id="7" dur="500"/>
                                        <p:tgtEl>
                                          <p:spTgt spid="451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451610"/>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51611"/>
                                        </p:tgtEl>
                                        <p:attrNameLst>
                                          <p:attrName>style.visibility</p:attrName>
                                        </p:attrNameLst>
                                      </p:cBhvr>
                                      <p:to>
                                        <p:strVal val="visible"/>
                                      </p:to>
                                    </p:set>
                                    <p:animEffect transition="in" filter="blinds(horizontal)">
                                      <p:cBhvr>
                                        <p:cTn id="16" dur="500"/>
                                        <p:tgtEl>
                                          <p:spTgt spid="4516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4516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网络化</a:t>
            </a:r>
          </a:p>
        </p:txBody>
      </p:sp>
      <p:pic>
        <p:nvPicPr>
          <p:cNvPr id="91139" name="Picture 5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434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302" name="Rectangle 502"/>
          <p:cNvSpPr>
            <a:spLocks noChangeArrowheads="1"/>
          </p:cNvSpPr>
          <p:nvPr/>
        </p:nvSpPr>
        <p:spPr bwMode="auto">
          <a:xfrm>
            <a:off x="5035550" y="2133600"/>
            <a:ext cx="3860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a:t>
            </a:r>
          </a:p>
          <a:p>
            <a:pPr defTabSz="762000" eaLnBrk="0" hangingPunct="0">
              <a:lnSpc>
                <a:spcPct val="125000"/>
              </a:lnSpc>
              <a:defRPr/>
            </a:pPr>
            <a:r>
              <a:rPr kumimoji="1" lang="zh-CN" altLang="en-US" sz="2400" b="1">
                <a:solidFill>
                  <a:srgbClr val="5F5F5F"/>
                </a:solidFill>
                <a:ea typeface="幼圆" pitchFamily="49" charset="-122"/>
              </a:rPr>
              <a:t>计算机技术与通信技术结合</a:t>
            </a:r>
          </a:p>
          <a:p>
            <a:pPr defTabSz="762000" eaLnBrk="0" hangingPunct="0">
              <a:lnSpc>
                <a:spcPct val="125000"/>
              </a:lnSpc>
              <a:defRPr/>
            </a:pPr>
            <a:r>
              <a:rPr kumimoji="1" lang="zh-CN" altLang="en-US" sz="2400" b="1">
                <a:solidFill>
                  <a:srgbClr val="5F5F5F"/>
                </a:solidFill>
                <a:ea typeface="幼圆" pitchFamily="49" charset="-122"/>
              </a:rPr>
              <a:t>的产物。</a:t>
            </a:r>
          </a:p>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计算机网络的发展动力：</a:t>
            </a:r>
          </a:p>
          <a:p>
            <a:pPr defTabSz="762000" eaLnBrk="0" hangingPunct="0">
              <a:lnSpc>
                <a:spcPct val="125000"/>
              </a:lnSpc>
              <a:defRPr/>
            </a:pPr>
            <a:r>
              <a:rPr kumimoji="1" lang="zh-CN" altLang="en-US" sz="2400" b="1">
                <a:solidFill>
                  <a:srgbClr val="5F5F5F"/>
                </a:solidFill>
                <a:ea typeface="幼圆" pitchFamily="49" charset="-122"/>
              </a:rPr>
              <a:t>使用远程资源，共享程序、</a:t>
            </a:r>
          </a:p>
          <a:p>
            <a:pPr defTabSz="762000" eaLnBrk="0" hangingPunct="0">
              <a:lnSpc>
                <a:spcPct val="125000"/>
              </a:lnSpc>
              <a:defRPr/>
            </a:pPr>
            <a:r>
              <a:rPr kumimoji="1" lang="zh-CN" altLang="en-US" sz="2400" b="1">
                <a:solidFill>
                  <a:srgbClr val="5F5F5F"/>
                </a:solidFill>
                <a:ea typeface="幼圆" pitchFamily="49" charset="-122"/>
              </a:rPr>
              <a:t>数据和信息资源，网络用户</a:t>
            </a:r>
          </a:p>
          <a:p>
            <a:pPr defTabSz="762000" eaLnBrk="0" hangingPunct="0">
              <a:lnSpc>
                <a:spcPct val="125000"/>
              </a:lnSpc>
              <a:defRPr/>
            </a:pPr>
            <a:r>
              <a:rPr kumimoji="1" lang="zh-CN" altLang="en-US" sz="2400" b="1">
                <a:solidFill>
                  <a:srgbClr val="5F5F5F"/>
                </a:solidFill>
                <a:ea typeface="幼圆" pitchFamily="49" charset="-122"/>
              </a:rPr>
              <a:t>的通讯和合作。</a:t>
            </a:r>
          </a:p>
        </p:txBody>
      </p:sp>
      <p:sp>
        <p:nvSpPr>
          <p:cNvPr id="91141" name="Text Box 50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114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8AE935-AD38-45C5-A02E-3CA6EAC1AD44}" type="slidenum">
              <a:rPr lang="en-US" altLang="zh-CN" smtClean="0"/>
              <a:pPr eaLnBrk="1" hangingPunct="1"/>
              <a:t>84</a:t>
            </a:fld>
            <a:endParaRPr lang="en-US" altLang="zh-CN" smtClean="0"/>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title"/>
          </p:nvPr>
        </p:nvSpPr>
        <p:spPr bwMode="auto">
          <a:xfrm>
            <a:off x="304800" y="3048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智能化</a:t>
            </a:r>
          </a:p>
        </p:txBody>
      </p:sp>
      <p:sp>
        <p:nvSpPr>
          <p:cNvPr id="92163" name="Text Box 14"/>
          <p:cNvSpPr txBox="1">
            <a:spLocks noChangeArrowheads="1"/>
          </p:cNvSpPr>
          <p:nvPr/>
        </p:nvSpPr>
        <p:spPr bwMode="auto">
          <a:xfrm>
            <a:off x="990600" y="1447800"/>
            <a:ext cx="724693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5F5F5F"/>
                </a:solidFill>
                <a:ea typeface="幼圆" pitchFamily="49" charset="-122"/>
              </a:rPr>
              <a:t>“</a:t>
            </a:r>
            <a:r>
              <a:rPr kumimoji="1" lang="zh-CN" altLang="en-US" sz="2800" b="1">
                <a:solidFill>
                  <a:srgbClr val="5F5F5F"/>
                </a:solidFill>
                <a:ea typeface="幼圆" pitchFamily="49" charset="-122"/>
              </a:rPr>
              <a:t>总有一天，人类会造出一些举止跟人一样的</a:t>
            </a:r>
          </a:p>
          <a:p>
            <a:pPr eaLnBrk="1" hangingPunct="1"/>
            <a:r>
              <a:rPr kumimoji="1" lang="zh-CN" altLang="en-US" sz="2800" b="1">
                <a:solidFill>
                  <a:srgbClr val="5F5F5F"/>
                </a:solidFill>
                <a:ea typeface="幼圆" pitchFamily="49" charset="-122"/>
              </a:rPr>
              <a:t>‘没有灵魂的机械’来”。</a:t>
            </a:r>
          </a:p>
          <a:p>
            <a:pPr eaLnBrk="1" hangingPunct="1"/>
            <a:r>
              <a:rPr kumimoji="1" lang="zh-CN" altLang="en-US" sz="2000" b="1">
                <a:solidFill>
                  <a:srgbClr val="5F5F5F"/>
                </a:solidFill>
                <a:ea typeface="幼圆" pitchFamily="49" charset="-122"/>
              </a:rPr>
              <a:t>					  </a:t>
            </a:r>
            <a:r>
              <a:rPr kumimoji="1" lang="en-US" altLang="zh-CN" sz="2000" b="1">
                <a:solidFill>
                  <a:srgbClr val="5F5F5F"/>
                </a:solidFill>
                <a:ea typeface="幼圆" pitchFamily="49" charset="-122"/>
              </a:rPr>
              <a:t>——</a:t>
            </a:r>
            <a:r>
              <a:rPr kumimoji="1" lang="zh-CN" altLang="en-US" sz="2000" b="1">
                <a:solidFill>
                  <a:srgbClr val="5F5F5F"/>
                </a:solidFill>
                <a:ea typeface="幼圆" pitchFamily="49" charset="-122"/>
              </a:rPr>
              <a:t>笛卡尔（</a:t>
            </a:r>
            <a:r>
              <a:rPr kumimoji="1" lang="en-US" altLang="zh-CN" sz="2000" b="1">
                <a:solidFill>
                  <a:srgbClr val="5F5F5F"/>
                </a:solidFill>
                <a:ea typeface="幼圆" pitchFamily="49" charset="-122"/>
              </a:rPr>
              <a:t>1637</a:t>
            </a:r>
            <a:r>
              <a:rPr kumimoji="1" lang="zh-CN" altLang="en-US" sz="2000" b="1">
                <a:solidFill>
                  <a:srgbClr val="5F5F5F"/>
                </a:solidFill>
                <a:ea typeface="幼圆" pitchFamily="49" charset="-122"/>
              </a:rPr>
              <a:t>）</a:t>
            </a:r>
          </a:p>
        </p:txBody>
      </p:sp>
      <p:grpSp>
        <p:nvGrpSpPr>
          <p:cNvPr id="92164" name="Group 22"/>
          <p:cNvGrpSpPr>
            <a:grpSpLocks/>
          </p:cNvGrpSpPr>
          <p:nvPr/>
        </p:nvGrpSpPr>
        <p:grpSpPr bwMode="auto">
          <a:xfrm>
            <a:off x="644525" y="2743200"/>
            <a:ext cx="5826125" cy="3341688"/>
            <a:chOff x="406" y="1728"/>
            <a:chExt cx="3670" cy="2105"/>
          </a:xfrm>
        </p:grpSpPr>
        <p:sp>
          <p:nvSpPr>
            <p:cNvPr id="92172" name="Text Box 17"/>
            <p:cNvSpPr txBox="1">
              <a:spLocks noChangeArrowheads="1"/>
            </p:cNvSpPr>
            <p:nvPr/>
          </p:nvSpPr>
          <p:spPr bwMode="auto">
            <a:xfrm>
              <a:off x="624" y="1728"/>
              <a:ext cx="3452" cy="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0000"/>
                </a:spcBef>
              </a:pPr>
              <a:r>
                <a:rPr kumimoji="1" lang="zh-CN" altLang="en-US" sz="2400" b="1">
                  <a:solidFill>
                    <a:srgbClr val="5F5F5F"/>
                  </a:solidFill>
                  <a:ea typeface="幼圆" pitchFamily="49" charset="-122"/>
                </a:rPr>
                <a:t>人类第一个“工业机器人”：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一头在纺织机上挑纱的“驴”（</a:t>
              </a:r>
              <a:r>
                <a:rPr kumimoji="1" lang="en-US" altLang="zh-CN" sz="2400" b="1">
                  <a:solidFill>
                    <a:srgbClr val="5F5F5F"/>
                  </a:solidFill>
                  <a:ea typeface="幼圆" pitchFamily="49" charset="-122"/>
                </a:rPr>
                <a:t>1742</a:t>
              </a:r>
              <a:r>
                <a:rPr kumimoji="1" lang="zh-CN" altLang="en-US" sz="2400" b="1">
                  <a:solidFill>
                    <a:srgbClr val="5F5F5F"/>
                  </a:solidFill>
                  <a:ea typeface="幼圆" pitchFamily="49" charset="-122"/>
                </a:rPr>
                <a:t>年）</a:t>
              </a:r>
            </a:p>
            <a:p>
              <a:pPr eaLnBrk="1" hangingPunct="1">
                <a:spcBef>
                  <a:spcPct val="30000"/>
                </a:spcBef>
              </a:pPr>
              <a:r>
                <a:rPr kumimoji="1" lang="zh-CN" altLang="en-US" sz="2400" b="1">
                  <a:solidFill>
                    <a:srgbClr val="5F5F5F"/>
                  </a:solidFill>
                  <a:ea typeface="幼圆" pitchFamily="49" charset="-122"/>
                </a:rPr>
                <a:t>第一代机器人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机械手（</a:t>
              </a:r>
              <a:r>
                <a:rPr kumimoji="1" lang="en-US" altLang="zh-CN" sz="2400" b="1">
                  <a:solidFill>
                    <a:srgbClr val="5F5F5F"/>
                  </a:solidFill>
                  <a:ea typeface="幼圆" pitchFamily="49" charset="-122"/>
                </a:rPr>
                <a:t>1962</a:t>
              </a:r>
              <a:r>
                <a:rPr kumimoji="1" lang="zh-CN" altLang="en-US" sz="2400" b="1">
                  <a:solidFill>
                    <a:srgbClr val="5F5F5F"/>
                  </a:solidFill>
                  <a:ea typeface="幼圆" pitchFamily="49" charset="-122"/>
                </a:rPr>
                <a:t>年出现）</a:t>
              </a:r>
            </a:p>
            <a:p>
              <a:pPr eaLnBrk="1" hangingPunct="1">
                <a:spcBef>
                  <a:spcPct val="30000"/>
                </a:spcBef>
              </a:pPr>
              <a:r>
                <a:rPr kumimoji="1" lang="zh-CN" altLang="en-US" sz="2400" b="1">
                  <a:solidFill>
                    <a:srgbClr val="5F5F5F"/>
                  </a:solidFill>
                  <a:ea typeface="幼圆" pitchFamily="49" charset="-122"/>
                </a:rPr>
                <a:t>第二代机器人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具有“感觉”的机器人</a:t>
              </a:r>
            </a:p>
            <a:p>
              <a:pPr eaLnBrk="1" hangingPunct="1">
                <a:spcBef>
                  <a:spcPct val="30000"/>
                </a:spcBef>
              </a:pPr>
              <a:r>
                <a:rPr kumimoji="1" lang="zh-CN" altLang="en-US" sz="2400" b="1">
                  <a:solidFill>
                    <a:srgbClr val="5F5F5F"/>
                  </a:solidFill>
                  <a:ea typeface="幼圆" pitchFamily="49" charset="-122"/>
                </a:rPr>
                <a:t>第三代机器人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装有启发式计算机的“智能机器人”</a:t>
              </a:r>
            </a:p>
          </p:txBody>
        </p:sp>
        <p:graphicFrame>
          <p:nvGraphicFramePr>
            <p:cNvPr id="92173" name="Object 18"/>
            <p:cNvGraphicFramePr>
              <a:graphicFrameLocks noChangeAspect="1"/>
            </p:cNvGraphicFramePr>
            <p:nvPr/>
          </p:nvGraphicFramePr>
          <p:xfrm>
            <a:off x="406" y="1776"/>
            <a:ext cx="218" cy="215"/>
          </p:xfrm>
          <a:graphic>
            <a:graphicData uri="http://schemas.openxmlformats.org/presentationml/2006/ole">
              <mc:AlternateContent xmlns:mc="http://schemas.openxmlformats.org/markup-compatibility/2006">
                <mc:Choice xmlns:v="urn:schemas-microsoft-com:vml" Requires="v">
                  <p:oleObj spid="_x0000_s92651" name="BMP 图象" r:id="rId4" imgW="685714" imgH="676369" progId="Paint.Picture">
                    <p:embed/>
                  </p:oleObj>
                </mc:Choice>
                <mc:Fallback>
                  <p:oleObj name="BMP 图象" r:id="rId4" imgW="685714" imgH="676369" progId="Paint.Picture">
                    <p:embed/>
                    <p:pic>
                      <p:nvPicPr>
                        <p:cNvPr id="0" name="Object 1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177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19"/>
            <p:cNvGraphicFramePr>
              <a:graphicFrameLocks noChangeAspect="1"/>
            </p:cNvGraphicFramePr>
            <p:nvPr/>
          </p:nvGraphicFramePr>
          <p:xfrm>
            <a:off x="406" y="2304"/>
            <a:ext cx="218" cy="215"/>
          </p:xfrm>
          <a:graphic>
            <a:graphicData uri="http://schemas.openxmlformats.org/presentationml/2006/ole">
              <mc:AlternateContent xmlns:mc="http://schemas.openxmlformats.org/markup-compatibility/2006">
                <mc:Choice xmlns:v="urn:schemas-microsoft-com:vml" Requires="v">
                  <p:oleObj spid="_x0000_s92652" name="BMP 图象" r:id="rId6" imgW="685714" imgH="676369" progId="Paint.Picture">
                    <p:embed/>
                  </p:oleObj>
                </mc:Choice>
                <mc:Fallback>
                  <p:oleObj name="BMP 图象" r:id="rId6" imgW="685714" imgH="676369" progId="Paint.Picture">
                    <p:embed/>
                    <p:pic>
                      <p:nvPicPr>
                        <p:cNvPr id="0" name="Object 1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30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20"/>
            <p:cNvGraphicFramePr>
              <a:graphicFrameLocks noChangeAspect="1"/>
            </p:cNvGraphicFramePr>
            <p:nvPr/>
          </p:nvGraphicFramePr>
          <p:xfrm>
            <a:off x="406" y="3385"/>
            <a:ext cx="218" cy="215"/>
          </p:xfrm>
          <a:graphic>
            <a:graphicData uri="http://schemas.openxmlformats.org/presentationml/2006/ole">
              <mc:AlternateContent xmlns:mc="http://schemas.openxmlformats.org/markup-compatibility/2006">
                <mc:Choice xmlns:v="urn:schemas-microsoft-com:vml" Requires="v">
                  <p:oleObj spid="_x0000_s92653" name="BMP 图象" r:id="rId7" imgW="685714" imgH="676369" progId="Paint.Picture">
                    <p:embed/>
                  </p:oleObj>
                </mc:Choice>
                <mc:Fallback>
                  <p:oleObj name="BMP 图象" r:id="rId7" imgW="685714" imgH="676369" progId="Paint.Picture">
                    <p:embed/>
                    <p:pic>
                      <p:nvPicPr>
                        <p:cNvPr id="0" name="Object 2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3385"/>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6" name="Object 21"/>
            <p:cNvGraphicFramePr>
              <a:graphicFrameLocks noChangeAspect="1"/>
            </p:cNvGraphicFramePr>
            <p:nvPr/>
          </p:nvGraphicFramePr>
          <p:xfrm>
            <a:off x="406" y="2857"/>
            <a:ext cx="218" cy="215"/>
          </p:xfrm>
          <a:graphic>
            <a:graphicData uri="http://schemas.openxmlformats.org/presentationml/2006/ole">
              <mc:AlternateContent xmlns:mc="http://schemas.openxmlformats.org/markup-compatibility/2006">
                <mc:Choice xmlns:v="urn:schemas-microsoft-com:vml" Requires="v">
                  <p:oleObj spid="_x0000_s92654" name="BMP 图象" r:id="rId8" imgW="685714" imgH="676369" progId="Paint.Picture">
                    <p:embed/>
                  </p:oleObj>
                </mc:Choice>
                <mc:Fallback>
                  <p:oleObj name="BMP 图象" r:id="rId8" imgW="685714" imgH="676369" progId="Paint.Picture">
                    <p:embed/>
                    <p:pic>
                      <p:nvPicPr>
                        <p:cNvPr id="0" name="Object 2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857"/>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2165" name="Group 25"/>
          <p:cNvGrpSpPr>
            <a:grpSpLocks/>
          </p:cNvGrpSpPr>
          <p:nvPr/>
        </p:nvGrpSpPr>
        <p:grpSpPr bwMode="auto">
          <a:xfrm>
            <a:off x="5629275" y="3552825"/>
            <a:ext cx="3633788" cy="2787650"/>
            <a:chOff x="3546" y="2238"/>
            <a:chExt cx="2289" cy="1756"/>
          </a:xfrm>
        </p:grpSpPr>
        <p:graphicFrame>
          <p:nvGraphicFramePr>
            <p:cNvPr id="92168" name="Object 15"/>
            <p:cNvGraphicFramePr>
              <a:graphicFrameLocks noChangeAspect="1"/>
            </p:cNvGraphicFramePr>
            <p:nvPr/>
          </p:nvGraphicFramePr>
          <p:xfrm>
            <a:off x="4608" y="2670"/>
            <a:ext cx="1002" cy="1026"/>
          </p:xfrm>
          <a:graphic>
            <a:graphicData uri="http://schemas.openxmlformats.org/presentationml/2006/ole">
              <mc:AlternateContent xmlns:mc="http://schemas.openxmlformats.org/markup-compatibility/2006">
                <mc:Choice xmlns:v="urn:schemas-microsoft-com:vml" Requires="v">
                  <p:oleObj spid="_x0000_s92655" name="BMP 图象" r:id="rId9" imgW="1590897" imgH="1628571" progId="Paint.Picture">
                    <p:embed/>
                  </p:oleObj>
                </mc:Choice>
                <mc:Fallback>
                  <p:oleObj name="BMP 图象" r:id="rId9" imgW="1590897" imgH="1628571" progId="Paint.Picture">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 y="2670"/>
                          <a:ext cx="1002"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92169" name="Object 16"/>
            <p:cNvGraphicFramePr>
              <a:graphicFrameLocks noChangeAspect="1"/>
            </p:cNvGraphicFramePr>
            <p:nvPr/>
          </p:nvGraphicFramePr>
          <p:xfrm>
            <a:off x="3546" y="2238"/>
            <a:ext cx="1146" cy="1026"/>
          </p:xfrm>
          <a:graphic>
            <a:graphicData uri="http://schemas.openxmlformats.org/presentationml/2006/ole">
              <mc:AlternateContent xmlns:mc="http://schemas.openxmlformats.org/markup-compatibility/2006">
                <mc:Choice xmlns:v="urn:schemas-microsoft-com:vml" Requires="v">
                  <p:oleObj spid="_x0000_s92656" name="BMP 图象" r:id="rId11" imgW="1819529" imgH="1628571" progId="Paint.Picture">
                    <p:embed/>
                  </p:oleObj>
                </mc:Choice>
                <mc:Fallback>
                  <p:oleObj name="BMP 图象" r:id="rId11" imgW="1819529" imgH="1628571" progId="Paint.Picture">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6" y="2238"/>
                          <a:ext cx="1146"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461847" name="Rectangle 23"/>
            <p:cNvSpPr>
              <a:spLocks noChangeArrowheads="1"/>
            </p:cNvSpPr>
            <p:nvPr/>
          </p:nvSpPr>
          <p:spPr bwMode="auto">
            <a:xfrm>
              <a:off x="3552" y="3216"/>
              <a:ext cx="9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Deepblue</a:t>
              </a:r>
            </a:p>
          </p:txBody>
        </p:sp>
        <p:sp>
          <p:nvSpPr>
            <p:cNvPr id="461848" name="Rectangle 24"/>
            <p:cNvSpPr>
              <a:spLocks noChangeArrowheads="1"/>
            </p:cNvSpPr>
            <p:nvPr/>
          </p:nvSpPr>
          <p:spPr bwMode="auto">
            <a:xfrm>
              <a:off x="4224" y="3648"/>
              <a:ext cx="1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Garry Kasparov</a:t>
              </a:r>
              <a:r>
                <a:rPr kumimoji="1" lang="en-US" altLang="zh-CN" sz="2400" b="1">
                  <a:solidFill>
                    <a:schemeClr val="bg2"/>
                  </a:solidFill>
                  <a:effectLst>
                    <a:outerShdw blurRad="38100" dist="38100" dir="2700000" algn="tl">
                      <a:srgbClr val="C0C0C0"/>
                    </a:outerShdw>
                  </a:effectLst>
                  <a:ea typeface="幼圆" pitchFamily="49" charset="-122"/>
                </a:rPr>
                <a:t> </a:t>
              </a:r>
            </a:p>
          </p:txBody>
        </p:sp>
      </p:grpSp>
      <p:sp>
        <p:nvSpPr>
          <p:cNvPr id="92166" name="Text Box 28"/>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21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32A2E-B52B-4798-B5C5-B17649AA7331}" type="slidenum">
              <a:rPr lang="en-US" altLang="zh-CN" smtClean="0"/>
              <a:pPr eaLnBrk="1" hangingPunct="1"/>
              <a:t>85</a:t>
            </a:fld>
            <a:endParaRPr lang="en-US" altLang="zh-CN" smtClean="0"/>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93187" name="Text Box 9"/>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93188" name="Text Box 10"/>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93189" name="Text Box 11"/>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93190" name="Text Box 13"/>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9319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9319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73E02C-47D5-4126-89F0-BFD4F104D801}" type="slidenum">
              <a:rPr lang="en-US" altLang="zh-CN" smtClean="0"/>
              <a:pPr eaLnBrk="1" hangingPunct="1"/>
              <a:t>86</a:t>
            </a:fld>
            <a:endParaRPr lang="en-US" altLang="zh-CN"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63" name="Group 3"/>
          <p:cNvGrpSpPr>
            <a:grpSpLocks/>
          </p:cNvGrpSpPr>
          <p:nvPr/>
        </p:nvGrpSpPr>
        <p:grpSpPr bwMode="auto">
          <a:xfrm>
            <a:off x="260350" y="1633538"/>
            <a:ext cx="3930650" cy="1795462"/>
            <a:chOff x="19" y="1252"/>
            <a:chExt cx="2476" cy="1131"/>
          </a:xfrm>
        </p:grpSpPr>
        <p:graphicFrame>
          <p:nvGraphicFramePr>
            <p:cNvPr id="13327" name="Object 4"/>
            <p:cNvGraphicFramePr>
              <a:graphicFrameLocks/>
            </p:cNvGraphicFramePr>
            <p:nvPr/>
          </p:nvGraphicFramePr>
          <p:xfrm>
            <a:off x="1717" y="1252"/>
            <a:ext cx="778" cy="1131"/>
          </p:xfrm>
          <a:graphic>
            <a:graphicData uri="http://schemas.openxmlformats.org/presentationml/2006/ole">
              <mc:AlternateContent xmlns:mc="http://schemas.openxmlformats.org/markup-compatibility/2006">
                <mc:Choice xmlns:v="urn:schemas-microsoft-com:vml" Requires="v">
                  <p:oleObj spid="_x0000_s13645" name="Image" r:id="rId5" imgW="1244444" imgH="1804448" progId="Photoshop.Image.4">
                    <p:embed/>
                  </p:oleObj>
                </mc:Choice>
                <mc:Fallback>
                  <p:oleObj name="Image" r:id="rId5" imgW="1244444" imgH="1804448" progId="Photoshop.Image.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 y="1252"/>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8" name="Rectangle 5"/>
            <p:cNvSpPr>
              <a:spLocks noChangeArrowheads="1"/>
            </p:cNvSpPr>
            <p:nvPr/>
          </p:nvSpPr>
          <p:spPr bwMode="auto">
            <a:xfrm>
              <a:off x="19" y="1382"/>
              <a:ext cx="165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第一代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1946~1956</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电子管</a:t>
              </a:r>
            </a:p>
            <a:p>
              <a:pPr algn="ctr" defTabSz="762000" eaLnBrk="0" hangingPunct="0"/>
              <a:r>
                <a:rPr kumimoji="1" lang="en-US" altLang="zh-CN" sz="2400" b="1">
                  <a:solidFill>
                    <a:srgbClr val="5F5F5F"/>
                  </a:solidFill>
                  <a:ea typeface="幼圆" pitchFamily="49" charset="-122"/>
                </a:rPr>
                <a:t>5</a:t>
              </a:r>
              <a:r>
                <a:rPr kumimoji="1" lang="zh-CN" altLang="en-US" sz="2400" b="1">
                  <a:solidFill>
                    <a:srgbClr val="5F5F5F"/>
                  </a:solidFill>
                  <a:ea typeface="幼圆" pitchFamily="49" charset="-122"/>
                </a:rPr>
                <a:t>千</a:t>
              </a:r>
              <a:r>
                <a:rPr kumimoji="1" lang="en-US" altLang="zh-CN" sz="2400" b="1">
                  <a:solidFill>
                    <a:srgbClr val="5F5F5F"/>
                  </a:solidFill>
                  <a:ea typeface="幼圆" pitchFamily="49" charset="-122"/>
                </a:rPr>
                <a:t>~4</a:t>
              </a:r>
              <a:r>
                <a:rPr kumimoji="1" lang="zh-CN" altLang="en-US" sz="2400" b="1">
                  <a:solidFill>
                    <a:srgbClr val="5F5F5F"/>
                  </a:solidFill>
                  <a:ea typeface="幼圆" pitchFamily="49" charset="-122"/>
                </a:rPr>
                <a:t>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66" name="Group 6"/>
          <p:cNvGrpSpPr>
            <a:grpSpLocks/>
          </p:cNvGrpSpPr>
          <p:nvPr/>
        </p:nvGrpSpPr>
        <p:grpSpPr bwMode="auto">
          <a:xfrm>
            <a:off x="4467225" y="1752600"/>
            <a:ext cx="4479925" cy="1636713"/>
            <a:chOff x="2765" y="1377"/>
            <a:chExt cx="2822" cy="1031"/>
          </a:xfrm>
        </p:grpSpPr>
        <p:sp>
          <p:nvSpPr>
            <p:cNvPr id="13325" name="Rectangle 7"/>
            <p:cNvSpPr>
              <a:spLocks noChangeArrowheads="1"/>
            </p:cNvSpPr>
            <p:nvPr/>
          </p:nvSpPr>
          <p:spPr bwMode="auto">
            <a:xfrm>
              <a:off x="2765" y="143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第二代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1957~1964</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晶体管</a:t>
              </a:r>
            </a:p>
            <a:p>
              <a:pPr algn="ctr" defTabSz="762000" eaLnBrk="0" hangingPunct="0"/>
              <a:r>
                <a:rPr kumimoji="1" lang="zh-CN" altLang="en-US" sz="2400" b="1">
                  <a:solidFill>
                    <a:srgbClr val="5F5F5F"/>
                  </a:solidFill>
                  <a:ea typeface="幼圆" pitchFamily="49" charset="-122"/>
                </a:rPr>
                <a:t>几十万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aphicFrame>
          <p:nvGraphicFramePr>
            <p:cNvPr id="13326" name="Object 8"/>
            <p:cNvGraphicFramePr>
              <a:graphicFrameLocks/>
            </p:cNvGraphicFramePr>
            <p:nvPr/>
          </p:nvGraphicFramePr>
          <p:xfrm>
            <a:off x="4865" y="1377"/>
            <a:ext cx="722" cy="978"/>
          </p:xfrm>
          <a:graphic>
            <a:graphicData uri="http://schemas.openxmlformats.org/presentationml/2006/ole">
              <mc:AlternateContent xmlns:mc="http://schemas.openxmlformats.org/markup-compatibility/2006">
                <mc:Choice xmlns:v="urn:schemas-microsoft-com:vml" Requires="v">
                  <p:oleObj spid="_x0000_s13646" name="Image" r:id="rId7" imgW="1155556" imgH="1561905" progId="Photoshop.Image.4">
                    <p:embed/>
                  </p:oleObj>
                </mc:Choice>
                <mc:Fallback>
                  <p:oleObj name="Image" r:id="rId7" imgW="1155556" imgH="1561905" progId="Photoshop.Image.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 y="1377"/>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50569" name="Group 9"/>
          <p:cNvGrpSpPr>
            <a:grpSpLocks/>
          </p:cNvGrpSpPr>
          <p:nvPr/>
        </p:nvGrpSpPr>
        <p:grpSpPr bwMode="auto">
          <a:xfrm>
            <a:off x="4695825" y="4419600"/>
            <a:ext cx="4365625" cy="1552575"/>
            <a:chOff x="2909" y="3110"/>
            <a:chExt cx="2750" cy="978"/>
          </a:xfrm>
        </p:grpSpPr>
        <p:graphicFrame>
          <p:nvGraphicFramePr>
            <p:cNvPr id="13323" name="Object 10"/>
            <p:cNvGraphicFramePr>
              <a:graphicFrameLocks/>
            </p:cNvGraphicFramePr>
            <p:nvPr/>
          </p:nvGraphicFramePr>
          <p:xfrm>
            <a:off x="4793" y="3281"/>
            <a:ext cx="866" cy="722"/>
          </p:xfrm>
          <a:graphic>
            <a:graphicData uri="http://schemas.openxmlformats.org/presentationml/2006/ole">
              <mc:AlternateContent xmlns:mc="http://schemas.openxmlformats.org/markup-compatibility/2006">
                <mc:Choice xmlns:v="urn:schemas-microsoft-com:vml" Requires="v">
                  <p:oleObj spid="_x0000_s13647" name="Image" r:id="rId9" imgW="1384127" imgH="1155556" progId="Photoshop.Image.4">
                    <p:embed/>
                  </p:oleObj>
                </mc:Choice>
                <mc:Fallback>
                  <p:oleObj name="Image" r:id="rId9" imgW="1384127" imgH="1155556" progId="Photoshop.Image.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3" y="328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Rectangle 11"/>
            <p:cNvSpPr>
              <a:spLocks noChangeArrowheads="1"/>
            </p:cNvSpPr>
            <p:nvPr/>
          </p:nvSpPr>
          <p:spPr bwMode="auto">
            <a:xfrm>
              <a:off x="2909" y="311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第三代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1965~1970</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集成电路</a:t>
              </a:r>
            </a:p>
            <a:p>
              <a:pPr algn="ctr" defTabSz="762000" eaLnBrk="0" hangingPunct="0"/>
              <a:r>
                <a:rPr kumimoji="1" lang="zh-CN" altLang="en-US" sz="2400" b="1">
                  <a:solidFill>
                    <a:srgbClr val="5F5F5F"/>
                  </a:solidFill>
                  <a:ea typeface="幼圆" pitchFamily="49" charset="-122"/>
                </a:rPr>
                <a:t>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72" name="Group 12"/>
          <p:cNvGrpSpPr>
            <a:grpSpLocks/>
          </p:cNvGrpSpPr>
          <p:nvPr/>
        </p:nvGrpSpPr>
        <p:grpSpPr bwMode="auto">
          <a:xfrm>
            <a:off x="15875" y="4419600"/>
            <a:ext cx="4479925" cy="1552575"/>
            <a:chOff x="-59" y="3158"/>
            <a:chExt cx="2822" cy="978"/>
          </a:xfrm>
        </p:grpSpPr>
        <p:graphicFrame>
          <p:nvGraphicFramePr>
            <p:cNvPr id="13321" name="Object 13"/>
            <p:cNvGraphicFramePr>
              <a:graphicFrameLocks/>
            </p:cNvGraphicFramePr>
            <p:nvPr/>
          </p:nvGraphicFramePr>
          <p:xfrm>
            <a:off x="1833" y="3265"/>
            <a:ext cx="930" cy="850"/>
          </p:xfrm>
          <a:graphic>
            <a:graphicData uri="http://schemas.openxmlformats.org/presentationml/2006/ole">
              <mc:AlternateContent xmlns:mc="http://schemas.openxmlformats.org/markup-compatibility/2006">
                <mc:Choice xmlns:v="urn:schemas-microsoft-com:vml" Requires="v">
                  <p:oleObj spid="_x0000_s13648" name="Image" r:id="rId11" imgW="1485714" imgH="1358730" progId="Photoshop.Image.4">
                    <p:embed/>
                  </p:oleObj>
                </mc:Choice>
                <mc:Fallback>
                  <p:oleObj name="Image" r:id="rId11" imgW="1485714" imgH="1358730" progId="Photoshop.Image.4">
                    <p:embed/>
                    <p:pic>
                      <p:nvPicPr>
                        <p:cNvPr id="0"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3" y="3265"/>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Rectangle 14"/>
            <p:cNvSpPr>
              <a:spLocks noChangeArrowheads="1"/>
            </p:cNvSpPr>
            <p:nvPr/>
          </p:nvSpPr>
          <p:spPr bwMode="auto">
            <a:xfrm>
              <a:off x="-59" y="3158"/>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第四代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1971~</a:t>
              </a:r>
              <a:r>
                <a:rPr kumimoji="1" lang="zh-CN" altLang="en-US" sz="2400" b="1">
                  <a:solidFill>
                    <a:srgbClr val="5F5F5F"/>
                  </a:solidFill>
                  <a:ea typeface="幼圆" pitchFamily="49" charset="-122"/>
                </a:rPr>
                <a:t>至今）</a:t>
              </a:r>
            </a:p>
            <a:p>
              <a:pPr algn="ctr" defTabSz="762000" eaLnBrk="0" hangingPunct="0"/>
              <a:r>
                <a:rPr kumimoji="1" lang="zh-CN" altLang="en-US" sz="2400" b="1">
                  <a:solidFill>
                    <a:schemeClr val="accent2"/>
                  </a:solidFill>
                  <a:ea typeface="幼圆" pitchFamily="49" charset="-122"/>
                </a:rPr>
                <a:t>大规模集成电路</a:t>
              </a:r>
            </a:p>
            <a:p>
              <a:pPr algn="ctr" defTabSz="762000" eaLnBrk="0" hangingPunct="0"/>
              <a:r>
                <a:rPr kumimoji="1" lang="zh-CN" altLang="en-US" sz="2400" b="1">
                  <a:solidFill>
                    <a:srgbClr val="5F5F5F"/>
                  </a:solidFill>
                  <a:ea typeface="幼圆" pitchFamily="49" charset="-122"/>
                </a:rPr>
                <a:t>几百万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几亿（次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sp>
        <p:nvSpPr>
          <p:cNvPr id="13318" name="Rectangle 18"/>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计算机发展的几个阶段</a:t>
            </a:r>
          </a:p>
        </p:txBody>
      </p:sp>
      <p:sp>
        <p:nvSpPr>
          <p:cNvPr id="133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F9B6E0-32BE-439A-811E-7D3F36208523}" type="slidenum">
              <a:rPr lang="en-US" altLang="zh-CN" smtClean="0"/>
              <a:pPr eaLnBrk="1" hangingPunct="1"/>
              <a:t>9</a:t>
            </a:fld>
            <a:endParaRPr lang="en-US" altLang="zh-CN" smtClean="0"/>
          </a:p>
        </p:txBody>
      </p:sp>
      <p:sp>
        <p:nvSpPr>
          <p:cNvPr id="13320" name="Text Box 2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blinds(vertical)">
                                      <p:cBhvr>
                                        <p:cTn id="7" dur="500"/>
                                        <p:tgtEl>
                                          <p:spTgt spid="450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50566"/>
                                        </p:tgtEl>
                                        <p:attrNameLst>
                                          <p:attrName>style.visibility</p:attrName>
                                        </p:attrNameLst>
                                      </p:cBhvr>
                                      <p:to>
                                        <p:strVal val="visible"/>
                                      </p:to>
                                    </p:set>
                                    <p:animEffect transition="in" filter="box(out)">
                                      <p:cBhvr>
                                        <p:cTn id="12" dur="500"/>
                                        <p:tgtEl>
                                          <p:spTgt spid="450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0569"/>
                                        </p:tgtEl>
                                        <p:attrNameLst>
                                          <p:attrName>style.visibility</p:attrName>
                                        </p:attrNameLst>
                                      </p:cBhvr>
                                      <p:to>
                                        <p:strVal val="visible"/>
                                      </p:to>
                                    </p:set>
                                    <p:animEffect transition="in" filter="checkerboard(across)">
                                      <p:cBhvr>
                                        <p:cTn id="17" dur="500"/>
                                        <p:tgtEl>
                                          <p:spTgt spid="450569"/>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nodeType="clickEffect">
                                  <p:stCondLst>
                                    <p:cond delay="0"/>
                                  </p:stCondLst>
                                  <p:childTnLst>
                                    <p:set>
                                      <p:cBhvr>
                                        <p:cTn id="21" dur="1" fill="hold">
                                          <p:stCondLst>
                                            <p:cond delay="0"/>
                                          </p:stCondLst>
                                        </p:cTn>
                                        <p:tgtEl>
                                          <p:spTgt spid="450572"/>
                                        </p:tgtEl>
                                        <p:attrNameLst>
                                          <p:attrName>style.visibility</p:attrName>
                                        </p:attrNameLst>
                                      </p:cBhvr>
                                      <p:to>
                                        <p:strVal val="visible"/>
                                      </p:to>
                                    </p:set>
                                    <p:animEffect transition="in" filter="randombar(vertical)">
                                      <p:cBhvr>
                                        <p:cTn id="22" dur="500"/>
                                        <p:tgtEl>
                                          <p:spTgt spid="45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8923</TotalTime>
  <Words>9679</Words>
  <Application>Microsoft Office PowerPoint</Application>
  <PresentationFormat>全屏显示(4:3)</PresentationFormat>
  <Paragraphs>1114</Paragraphs>
  <Slides>86</Slides>
  <Notes>47</Notes>
  <HiddenSlides>0</HiddenSlides>
  <MMClips>0</MMClips>
  <ScaleCrop>false</ScaleCrop>
  <HeadingPairs>
    <vt:vector size="6" baseType="variant">
      <vt:variant>
        <vt:lpstr>主题</vt:lpstr>
      </vt:variant>
      <vt:variant>
        <vt:i4>1</vt:i4>
      </vt:variant>
      <vt:variant>
        <vt:lpstr>嵌入 OLE 服务器</vt:lpstr>
      </vt:variant>
      <vt:variant>
        <vt:i4>8</vt:i4>
      </vt:variant>
      <vt:variant>
        <vt:lpstr>幻灯片标题</vt:lpstr>
      </vt:variant>
      <vt:variant>
        <vt:i4>86</vt:i4>
      </vt:variant>
    </vt:vector>
  </HeadingPairs>
  <TitlesOfParts>
    <vt:vector size="95" baseType="lpstr">
      <vt:lpstr>诗情画意</vt:lpstr>
      <vt:lpstr>Image</vt:lpstr>
      <vt:lpstr>ClipArt</vt:lpstr>
      <vt:lpstr>BMP 图象</vt:lpstr>
      <vt:lpstr>公式</vt:lpstr>
      <vt:lpstr>文档</vt:lpstr>
      <vt:lpstr>Equation</vt:lpstr>
      <vt:lpstr>Document</vt:lpstr>
      <vt:lpstr>Visio</vt:lpstr>
      <vt:lpstr>PowerPoint 演示文稿</vt:lpstr>
      <vt:lpstr>PowerPoint 演示文稿</vt:lpstr>
      <vt:lpstr>  人类追求的计算工具</vt:lpstr>
      <vt:lpstr>  第一台电子计算机（ENIAC） Electronic Numerical Integrator And Calculator</vt:lpstr>
      <vt:lpstr> 冯·诺依曼计算机</vt:lpstr>
      <vt:lpstr>PowerPoint 演示文稿</vt:lpstr>
      <vt:lpstr>晶体管——电子恐龙的缩骨法</vt:lpstr>
      <vt:lpstr>  将电脑浓缩在一颗芯片上</vt:lpstr>
      <vt:lpstr>  计算机发展的几个阶段</vt:lpstr>
      <vt:lpstr>PowerPoint 演示文稿</vt:lpstr>
      <vt:lpstr>计算机的分类</vt:lpstr>
      <vt:lpstr>PowerPoint 演示文稿</vt:lpstr>
      <vt:lpstr>PowerPoint 演示文稿</vt:lpstr>
      <vt:lpstr>计算机的应用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二、八、十六进制数字对照表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ASCII编码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Unicode编码</vt:lpstr>
      <vt:lpstr>图形、视频和音频信息的表示</vt:lpstr>
      <vt:lpstr>矢量图形的概念</vt:lpstr>
      <vt:lpstr>图形、视频和音频信息的表示</vt:lpstr>
      <vt:lpstr>位图图像的概念</vt:lpstr>
      <vt:lpstr>PowerPoint 演示文稿</vt:lpstr>
      <vt:lpstr>图形、视频和音频信息的表示</vt:lpstr>
      <vt:lpstr>图形、视频和音频信息的容量计算</vt:lpstr>
      <vt:lpstr>图形、视频和音频信息的表示</vt:lpstr>
      <vt:lpstr>图形、视频和音频信息的容量计算</vt:lpstr>
      <vt:lpstr>数据压缩技术的基本概念</vt:lpstr>
      <vt:lpstr>数据压缩技术</vt:lpstr>
      <vt:lpstr>PowerPoint 演示文稿</vt:lpstr>
      <vt:lpstr>  计算机发展——微型化</vt:lpstr>
      <vt:lpstr>  计算机发展——巨型化</vt:lpstr>
      <vt:lpstr>  计算机发展——网络化</vt:lpstr>
      <vt:lpstr>  计算机发展——智能化</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Administrator</cp:lastModifiedBy>
  <cp:revision>3183</cp:revision>
  <dcterms:created xsi:type="dcterms:W3CDTF">1998-11-23T04:51:20Z</dcterms:created>
  <dcterms:modified xsi:type="dcterms:W3CDTF">2016-09-25T02:03:44Z</dcterms:modified>
</cp:coreProperties>
</file>