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notesSlides/notesSlide12.xml" ContentType="application/vnd.openxmlformats-officedocument.presentationml.notesSlide+xml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920" r:id="rId2"/>
    <p:sldId id="929" r:id="rId3"/>
    <p:sldId id="927" r:id="rId4"/>
    <p:sldId id="928" r:id="rId5"/>
    <p:sldId id="921" r:id="rId6"/>
    <p:sldId id="922" r:id="rId7"/>
    <p:sldId id="923" r:id="rId8"/>
    <p:sldId id="924" r:id="rId9"/>
    <p:sldId id="926" r:id="rId10"/>
    <p:sldId id="925" r:id="rId11"/>
    <p:sldId id="944" r:id="rId12"/>
    <p:sldId id="945" r:id="rId13"/>
    <p:sldId id="946" r:id="rId14"/>
    <p:sldId id="947" r:id="rId15"/>
    <p:sldId id="930" r:id="rId16"/>
    <p:sldId id="931" r:id="rId17"/>
    <p:sldId id="948" r:id="rId18"/>
    <p:sldId id="932" r:id="rId19"/>
    <p:sldId id="933" r:id="rId20"/>
    <p:sldId id="934" r:id="rId21"/>
    <p:sldId id="939" r:id="rId22"/>
    <p:sldId id="940" r:id="rId23"/>
    <p:sldId id="941" r:id="rId24"/>
    <p:sldId id="942" r:id="rId25"/>
    <p:sldId id="943" r:id="rId26"/>
    <p:sldId id="826" r:id="rId27"/>
    <p:sldId id="843" r:id="rId28"/>
    <p:sldId id="844" r:id="rId29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FF3300"/>
      </a:buClr>
      <a:buSzPct val="90000"/>
      <a:buFont typeface="Marlett" pitchFamily="2" charset="2"/>
      <a:buChar char="5"/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FF3300"/>
      </a:buClr>
      <a:buSzPct val="90000"/>
      <a:buFont typeface="Marlett" pitchFamily="2" charset="2"/>
      <a:buChar char="5"/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FF3300"/>
      </a:buClr>
      <a:buSzPct val="90000"/>
      <a:buFont typeface="Marlett" pitchFamily="2" charset="2"/>
      <a:buChar char="5"/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FF3300"/>
      </a:buClr>
      <a:buSzPct val="90000"/>
      <a:buFont typeface="Marlett" pitchFamily="2" charset="2"/>
      <a:buChar char="5"/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FF3300"/>
      </a:buClr>
      <a:buSzPct val="90000"/>
      <a:buFont typeface="Marlett" pitchFamily="2" charset="2"/>
      <a:buChar char="5"/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kumimoji="1" sz="4400" b="1" i="1" u="sng" kern="1200">
        <a:solidFill>
          <a:srgbClr val="0033CC"/>
        </a:solidFill>
        <a:latin typeface="Arial" pitchFamily="34" charset="0"/>
        <a:ea typeface="隶书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CC66FF"/>
    <a:srgbClr val="000000"/>
    <a:srgbClr val="526515"/>
    <a:srgbClr val="FF0000"/>
    <a:srgbClr val="780A02"/>
    <a:srgbClr val="027816"/>
    <a:srgbClr val="0A7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7" autoAdjust="0"/>
    <p:restoredTop sz="74052" autoAdjust="0"/>
  </p:normalViewPr>
  <p:slideViewPr>
    <p:cSldViewPr>
      <p:cViewPr varScale="1">
        <p:scale>
          <a:sx n="51" d="100"/>
          <a:sy n="51" d="100"/>
        </p:scale>
        <p:origin x="-16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090"/>
    </p:cViewPr>
  </p:sorterViewPr>
  <p:notesViewPr>
    <p:cSldViewPr>
      <p:cViewPr>
        <p:scale>
          <a:sx n="100" d="100"/>
          <a:sy n="100" d="100"/>
        </p:scale>
        <p:origin x="-996" y="1656"/>
      </p:cViewPr>
      <p:guideLst>
        <p:guide orient="horz" pos="3093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image" Target="../media/image12.png"/><Relationship Id="rId6" Type="http://schemas.openxmlformats.org/officeDocument/2006/relationships/image" Target="../media/image36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kumimoji="0" sz="1200" b="0" i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kumimoji="0" sz="1200" b="0" i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kumimoji="0" sz="1200" b="0" i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kumimoji="0" sz="1200" b="0" i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8A88BF1-8985-4BED-BCA1-9F23DB9DB1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638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7460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zh-CN" altLang="en-US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清华大学</a:t>
            </a:r>
            <a:r>
              <a:rPr lang="en-US" altLang="zh-CN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计算机文化基础</a:t>
            </a:r>
            <a:r>
              <a:rPr lang="en-US" altLang="zh-CN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电子教案</a:t>
            </a:r>
          </a:p>
        </p:txBody>
      </p:sp>
      <p:sp>
        <p:nvSpPr>
          <p:cNvPr id="147461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buClrTx/>
              <a:buSzTx/>
              <a:buFontTx/>
              <a:buNone/>
            </a:pPr>
            <a:r>
              <a:rPr lang="en-US" altLang="zh-CN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2003</a:t>
            </a:r>
            <a:r>
              <a:rPr lang="zh-CN" altLang="en-US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</a:t>
            </a:r>
            <a:r>
              <a:rPr lang="en-US" altLang="zh-CN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月</a:t>
            </a:r>
          </a:p>
        </p:txBody>
      </p:sp>
      <p:sp>
        <p:nvSpPr>
          <p:cNvPr id="147462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buClrTx/>
              <a:buSzTx/>
              <a:buFontTx/>
              <a:buNone/>
            </a:pPr>
            <a:fld id="{155C62FE-689D-4848-8D70-FDA0657F2DDC}" type="slidenum">
              <a:rPr lang="en-US" altLang="zh-CN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algn="ctr">
                <a:buClrTx/>
                <a:buSzTx/>
                <a:buFontTx/>
                <a:buNone/>
              </a:pPr>
              <a:t>‹#›</a:t>
            </a:fld>
            <a:r>
              <a:rPr lang="en-US" altLang="zh-CN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12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9314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剪贴板</a:t>
            </a:r>
            <a:r>
              <a:rPr lang="en-US" altLang="zh-CN" b="1" smtClean="0"/>
              <a:t>:</a:t>
            </a:r>
            <a:r>
              <a:rPr lang="zh-CN" altLang="en-US" smtClean="0"/>
              <a:t>是</a:t>
            </a:r>
            <a:r>
              <a:rPr lang="en-US" altLang="zh-CN" smtClean="0"/>
              <a:t>Windows </a:t>
            </a:r>
            <a:r>
              <a:rPr lang="zh-CN" altLang="en-US" smtClean="0"/>
              <a:t>用于传递信息的临时存储区</a:t>
            </a:r>
            <a:r>
              <a:rPr lang="en-US" altLang="zh-CN" smtClean="0"/>
              <a:t>,</a:t>
            </a:r>
            <a:r>
              <a:rPr lang="zh-CN" altLang="en-US" smtClean="0"/>
              <a:t>在做移动或复制时并不是真正地把文件和文件夹的内容拷贝到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剪贴板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中。同时，这样做也是不现实的，因为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剪贴板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上可能根本就没有这么大的空间</a:t>
            </a:r>
            <a:r>
              <a:rPr lang="en-US" altLang="zh-CN" smtClean="0"/>
              <a:t>,</a:t>
            </a:r>
            <a:r>
              <a:rPr lang="zh-CN" altLang="en-US" smtClean="0"/>
              <a:t>而只是简单地把选中对象的名字拷贝到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剪贴板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上，建立一个特殊的列表。当发出</a:t>
            </a:r>
            <a:br>
              <a:rPr lang="zh-CN" altLang="en-US" smtClean="0"/>
            </a:b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粘贴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命令时，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资源管理器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就会根据这个文件列表把文件拷贝到目的文件夹中。</a:t>
            </a:r>
          </a:p>
          <a:p>
            <a:pPr eaLnBrk="1" hangingPunct="1"/>
            <a:r>
              <a:rPr lang="zh-CN" altLang="en-US" b="1" smtClean="0"/>
              <a:t>使用</a:t>
            </a:r>
            <a:r>
              <a:rPr lang="zh-CN" altLang="en-US" b="1" smtClean="0">
                <a:latin typeface="Arial" pitchFamily="34" charset="0"/>
              </a:rPr>
              <a:t>“</a:t>
            </a:r>
            <a:r>
              <a:rPr lang="zh-CN" altLang="en-US" b="1" smtClean="0"/>
              <a:t>剪贴板</a:t>
            </a:r>
            <a:r>
              <a:rPr lang="zh-CN" altLang="en-US" b="1" smtClean="0">
                <a:latin typeface="Arial" pitchFamily="34" charset="0"/>
              </a:rPr>
              <a:t>”</a:t>
            </a:r>
            <a:r>
              <a:rPr lang="zh-CN" altLang="en-US" b="1" smtClean="0"/>
              <a:t>拷贝和移动文件和文件夹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资源管理器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 窗口或文件夹窗口中</a:t>
            </a:r>
            <a:r>
              <a:rPr lang="en-US" altLang="zh-CN" smtClean="0"/>
              <a:t>,</a:t>
            </a:r>
            <a:r>
              <a:rPr lang="zh-CN" altLang="en-US" smtClean="0"/>
              <a:t>还可通过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编辑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菜单中的 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复制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或 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剪切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命令</a:t>
            </a:r>
            <a:r>
              <a:rPr lang="en-US" altLang="zh-CN" smtClean="0"/>
              <a:t>(</a:t>
            </a:r>
            <a:r>
              <a:rPr lang="zh-CN" altLang="en-US" smtClean="0"/>
              <a:t>或工具栏中的相应按钮</a:t>
            </a:r>
            <a:r>
              <a:rPr lang="en-US" altLang="zh-CN" smtClean="0"/>
              <a:t>)</a:t>
            </a:r>
            <a:r>
              <a:rPr lang="zh-CN" altLang="en-US" smtClean="0"/>
              <a:t>，借助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剪贴板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来拷贝和移动文件和文件夹。首先选取一个或多个文件和文件夹，然后打开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编辑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菜单，选择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复制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或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移动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命令，再找到目的文件夹，打开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编辑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菜单选择</a:t>
            </a:r>
            <a:br>
              <a:rPr lang="zh-CN" altLang="en-US" smtClean="0"/>
            </a:b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 粘贴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命令，就将所选文件和文件夹复制或移动到目的文件夹中。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删除文件的两种方式：</a:t>
            </a:r>
          </a:p>
          <a:p>
            <a:pPr eaLnBrk="1" hangingPunct="1"/>
            <a:r>
              <a:rPr lang="zh-CN" altLang="en-US" dirty="0" smtClean="0"/>
              <a:t>（请按照幻灯片完成具体操作，删除前面所建文件）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中删除文件或文件夹时，所有被删除的文件或文件夹并未真正被删除，只是临时被存放在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可以对误删的文件或文件夹进行恢复。如何进行文件或文件夹的恢复在后面具体介绍。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不使用回收站：</a:t>
            </a:r>
            <a:r>
              <a:rPr lang="zh-CN" altLang="en-US" dirty="0" smtClean="0"/>
              <a:t>在桌面上用鼠标选择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图标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单击鼠标右键，在弹出的快捷菜单中选择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属性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，打开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 属性对话框，在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全局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选择页中选择 </a:t>
            </a:r>
            <a:r>
              <a:rPr lang="zh-CN" altLang="en-US" b="1" dirty="0" smtClean="0"/>
              <a:t>不将文件移入回收站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而是使用</a:t>
            </a:r>
            <a:r>
              <a:rPr lang="zh-CN" altLang="en-US" b="1" dirty="0" smtClean="0">
                <a:latin typeface="Arial" pitchFamily="34" charset="0"/>
              </a:rPr>
              <a:t>”</a:t>
            </a:r>
            <a:r>
              <a:rPr lang="zh-CN" altLang="en-US" b="1" dirty="0" smtClean="0"/>
              <a:t> 删除 </a:t>
            </a:r>
            <a:r>
              <a:rPr lang="zh-CN" altLang="en-US" b="1" dirty="0" smtClean="0">
                <a:latin typeface="Arial" pitchFamily="34" charset="0"/>
              </a:rPr>
              <a:t>“</a:t>
            </a:r>
            <a:r>
              <a:rPr lang="zh-CN" altLang="en-US" b="1" dirty="0" smtClean="0"/>
              <a:t> 命令将文件彻底删除</a:t>
            </a:r>
            <a:r>
              <a:rPr lang="zh-CN" altLang="en-US" dirty="0" smtClean="0"/>
              <a:t>。这样所删的文件将不在进入回收站，而是直接被从硬盘上删除。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思考</a:t>
            </a:r>
            <a:r>
              <a:rPr lang="zh-CN" altLang="en-US" dirty="0" smtClean="0"/>
              <a:t>：是否可以对</a:t>
            </a:r>
            <a:r>
              <a:rPr lang="en-US" altLang="en-US" dirty="0" smtClean="0"/>
              <a:t>C</a:t>
            </a:r>
            <a:r>
              <a:rPr lang="zh-CN" altLang="en-US" dirty="0" smtClean="0"/>
              <a:t>盘</a:t>
            </a:r>
            <a:r>
              <a:rPr lang="en-US" altLang="en-US" dirty="0" smtClean="0"/>
              <a:t>D</a:t>
            </a:r>
            <a:r>
              <a:rPr lang="zh-CN" altLang="en-US" dirty="0" smtClean="0"/>
              <a:t>盘分别进行设置，例如：放在</a:t>
            </a:r>
            <a:r>
              <a:rPr lang="en-US" altLang="en-US" dirty="0" smtClean="0"/>
              <a:t>C</a:t>
            </a:r>
            <a:r>
              <a:rPr lang="zh-CN" altLang="en-US" dirty="0" smtClean="0"/>
              <a:t>盘的文件被删后进入回收站，而</a:t>
            </a:r>
            <a:r>
              <a:rPr lang="en-US" altLang="en-US" dirty="0" smtClean="0"/>
              <a:t>D</a:t>
            </a:r>
            <a:r>
              <a:rPr lang="zh-CN" altLang="en-US" dirty="0" smtClean="0"/>
              <a:t>盘的文件直接被删除。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删除文件的两种方式：</a:t>
            </a:r>
          </a:p>
          <a:p>
            <a:pPr eaLnBrk="1" hangingPunct="1"/>
            <a:r>
              <a:rPr lang="zh-CN" altLang="en-US" dirty="0" smtClean="0"/>
              <a:t>（请按照幻灯片完成具体操作，删除前面所建文件）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中删除文件或文件夹时，所有被删除的文件或文件夹并未真正被删除，只是临时被存放在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可以对误删的文件或文件夹进行恢复。如何进行文件或文件夹的恢复在后面具体介绍。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不使用回收站：</a:t>
            </a:r>
            <a:r>
              <a:rPr lang="zh-CN" altLang="en-US" dirty="0" smtClean="0"/>
              <a:t>在桌面上用鼠标选择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图标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单击鼠标右键，在弹出的快捷菜单中选择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属性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，打开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 属性对话框，在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全局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选择页中选择 </a:t>
            </a:r>
            <a:r>
              <a:rPr lang="zh-CN" altLang="en-US" b="1" dirty="0" smtClean="0"/>
              <a:t>不将文件移入回收站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而是使用</a:t>
            </a:r>
            <a:r>
              <a:rPr lang="zh-CN" altLang="en-US" b="1" dirty="0" smtClean="0">
                <a:latin typeface="Arial" pitchFamily="34" charset="0"/>
              </a:rPr>
              <a:t>”</a:t>
            </a:r>
            <a:r>
              <a:rPr lang="zh-CN" altLang="en-US" b="1" dirty="0" smtClean="0"/>
              <a:t> 删除 </a:t>
            </a:r>
            <a:r>
              <a:rPr lang="zh-CN" altLang="en-US" b="1" dirty="0" smtClean="0">
                <a:latin typeface="Arial" pitchFamily="34" charset="0"/>
              </a:rPr>
              <a:t>“</a:t>
            </a:r>
            <a:r>
              <a:rPr lang="zh-CN" altLang="en-US" b="1" dirty="0" smtClean="0"/>
              <a:t> 命令将文件彻底删除</a:t>
            </a:r>
            <a:r>
              <a:rPr lang="zh-CN" altLang="en-US" dirty="0" smtClean="0"/>
              <a:t>。这样所删的文件将不在进入回收站，而是直接被从硬盘上删除。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思考</a:t>
            </a:r>
            <a:r>
              <a:rPr lang="zh-CN" altLang="en-US" dirty="0" smtClean="0"/>
              <a:t>：是否可以对</a:t>
            </a:r>
            <a:r>
              <a:rPr lang="en-US" altLang="en-US" dirty="0" smtClean="0"/>
              <a:t>C</a:t>
            </a:r>
            <a:r>
              <a:rPr lang="zh-CN" altLang="en-US" dirty="0" smtClean="0"/>
              <a:t>盘</a:t>
            </a:r>
            <a:r>
              <a:rPr lang="en-US" altLang="en-US" dirty="0" smtClean="0"/>
              <a:t>D</a:t>
            </a:r>
            <a:r>
              <a:rPr lang="zh-CN" altLang="en-US" dirty="0" smtClean="0"/>
              <a:t>盘分别进行设置，例如：放在</a:t>
            </a:r>
            <a:r>
              <a:rPr lang="en-US" altLang="en-US" dirty="0" smtClean="0"/>
              <a:t>C</a:t>
            </a:r>
            <a:r>
              <a:rPr lang="zh-CN" altLang="en-US" dirty="0" smtClean="0"/>
              <a:t>盘的文件被删后进入回收站，而</a:t>
            </a:r>
            <a:r>
              <a:rPr lang="en-US" altLang="en-US" dirty="0" smtClean="0"/>
              <a:t>D</a:t>
            </a:r>
            <a:r>
              <a:rPr lang="zh-CN" altLang="en-US" dirty="0" smtClean="0"/>
              <a:t>盘的文件直接被删除。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删除文件的两种方式：</a:t>
            </a:r>
          </a:p>
          <a:p>
            <a:pPr eaLnBrk="1" hangingPunct="1"/>
            <a:r>
              <a:rPr lang="zh-CN" altLang="en-US" dirty="0" smtClean="0"/>
              <a:t>（请按照幻灯片完成具体操作，删除前面所建文件）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中删除文件或文件夹时，所有被删除的文件或文件夹并未真正被删除，只是临时被存放在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可以对误删的文件或文件夹进行恢复。如何进行文件或文件夹的恢复在后面具体介绍。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不使用回收站：</a:t>
            </a:r>
            <a:r>
              <a:rPr lang="zh-CN" altLang="en-US" dirty="0" smtClean="0"/>
              <a:t>在桌面上用鼠标选择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图标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单击鼠标右键，在弹出的快捷菜单中选择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属性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，打开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回收站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 属性对话框，在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全局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选择页中选择 </a:t>
            </a:r>
            <a:r>
              <a:rPr lang="zh-CN" altLang="en-US" b="1" dirty="0" smtClean="0"/>
              <a:t>不将文件移入回收站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而是使用</a:t>
            </a:r>
            <a:r>
              <a:rPr lang="zh-CN" altLang="en-US" b="1" dirty="0" smtClean="0">
                <a:latin typeface="Arial" pitchFamily="34" charset="0"/>
              </a:rPr>
              <a:t>”</a:t>
            </a:r>
            <a:r>
              <a:rPr lang="zh-CN" altLang="en-US" b="1" dirty="0" smtClean="0"/>
              <a:t> 删除 </a:t>
            </a:r>
            <a:r>
              <a:rPr lang="zh-CN" altLang="en-US" b="1" dirty="0" smtClean="0">
                <a:latin typeface="Arial" pitchFamily="34" charset="0"/>
              </a:rPr>
              <a:t>“</a:t>
            </a:r>
            <a:r>
              <a:rPr lang="zh-CN" altLang="en-US" b="1" dirty="0" smtClean="0"/>
              <a:t> 命令将文件彻底删除</a:t>
            </a:r>
            <a:r>
              <a:rPr lang="zh-CN" altLang="en-US" dirty="0" smtClean="0"/>
              <a:t>。这样所删的文件将不在进入回收站，而是直接被从硬盘上删除。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b="1" dirty="0" smtClean="0"/>
              <a:t>思考</a:t>
            </a:r>
            <a:r>
              <a:rPr lang="zh-CN" altLang="en-US" dirty="0" smtClean="0"/>
              <a:t>：是否可以对</a:t>
            </a:r>
            <a:r>
              <a:rPr lang="en-US" altLang="en-US" dirty="0" smtClean="0"/>
              <a:t>C</a:t>
            </a:r>
            <a:r>
              <a:rPr lang="zh-CN" altLang="en-US" dirty="0" smtClean="0"/>
              <a:t>盘</a:t>
            </a:r>
            <a:r>
              <a:rPr lang="en-US" altLang="en-US" dirty="0" smtClean="0"/>
              <a:t>D</a:t>
            </a:r>
            <a:r>
              <a:rPr lang="zh-CN" altLang="en-US" dirty="0" smtClean="0"/>
              <a:t>盘分别进行设置，例如：放在</a:t>
            </a:r>
            <a:r>
              <a:rPr lang="en-US" altLang="en-US" dirty="0" smtClean="0"/>
              <a:t>C</a:t>
            </a:r>
            <a:r>
              <a:rPr lang="zh-CN" altLang="en-US" dirty="0" smtClean="0"/>
              <a:t>盘的文件被删后进入回收站，而</a:t>
            </a:r>
            <a:r>
              <a:rPr lang="en-US" altLang="en-US" dirty="0" smtClean="0"/>
              <a:t>D</a:t>
            </a:r>
            <a:r>
              <a:rPr lang="zh-CN" altLang="en-US" dirty="0" smtClean="0"/>
              <a:t>盘的文件直接被删除。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操作系统为用户提供了一个很好的工作环境，但要完成大量的日常工作仍需要各种应用程序作为工具。计算机的各种应用归根结底是运行程序、对数据进行处理。例如，你需要电子报表程序提供制表及统计计算等功能。虽然应用程序与操作系统是分别购置和安装的，但需要由操作系统来运行，因为操作系统负责完成程序和硬件之间的通讯、内存管理等基本功能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请注意，在</a:t>
            </a:r>
            <a:r>
              <a:rPr lang="en-US" altLang="zh-CN" smtClean="0"/>
              <a:t>MS-DOS</a:t>
            </a:r>
            <a:r>
              <a:rPr lang="zh-CN" altLang="en-US" smtClean="0"/>
              <a:t>程序中选定文本与在</a:t>
            </a:r>
            <a:r>
              <a:rPr lang="en-US" altLang="zh-CN" smtClean="0"/>
              <a:t>Windows</a:t>
            </a:r>
            <a:r>
              <a:rPr lang="zh-CN" altLang="en-US" smtClean="0"/>
              <a:t>程序中选定文本的不同点在于，在</a:t>
            </a:r>
            <a:r>
              <a:rPr lang="en-US" altLang="zh-CN" smtClean="0"/>
              <a:t>MS-DOS</a:t>
            </a:r>
            <a:r>
              <a:rPr lang="zh-CN" altLang="en-US" smtClean="0"/>
              <a:t>程序中，选定内容范围总是呈矩形，相反，在</a:t>
            </a:r>
            <a:r>
              <a:rPr lang="en-US" altLang="zh-CN" smtClean="0"/>
              <a:t>Windows</a:t>
            </a:r>
            <a:r>
              <a:rPr lang="zh-CN" altLang="en-US" smtClean="0"/>
              <a:t>程序中选定文本时，所选内容会跟随文本的顺序（从左到右），而不管所选部分是不是矩形区域。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分时操作系统是指在一个系统中，多个用户分时使用同一计算机。分时的时间单位叫时间片，一个时间片通常为几十毫秒。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操作系统轮流处理各个用户程序，即把时间划分成时间片分给各个终端用户。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一个分时计算机系统往往要连接几十个甚至上百个终端设备，每个用户在他所占用的终端上控制其程序的运行。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000" b="1" smtClean="0">
                <a:ea typeface="黑体" pitchFamily="49" charset="-122"/>
              </a:rPr>
              <a:t>文件概念</a:t>
            </a:r>
            <a:r>
              <a:rPr lang="en-US" altLang="zh-CN" sz="1000" b="1" smtClean="0">
                <a:ea typeface="黑体" pitchFamily="49" charset="-122"/>
              </a:rPr>
              <a:t>:</a:t>
            </a:r>
            <a:r>
              <a:rPr lang="zh-CN" altLang="en-US" sz="1000" b="1" smtClean="0">
                <a:ea typeface="黑体" pitchFamily="49" charset="-122"/>
              </a:rPr>
              <a:t>文件是计算机中一个很重要的概念，它是操作系统用来存储和管理信息的基本单位。</a:t>
            </a:r>
            <a:r>
              <a:rPr lang="zh-CN" altLang="en-US" sz="1000" smtClean="0"/>
              <a:t> </a:t>
            </a:r>
          </a:p>
          <a:p>
            <a:pPr eaLnBrk="1" hangingPunct="1"/>
            <a:r>
              <a:rPr lang="zh-CN" altLang="en-US" sz="1000" smtClean="0"/>
              <a:t>计算机中的所有信息都是存放在文件中的。文件是所有相关信息的集合，可以是源程序、可执行程序、文章、信函或报表等，文件通常存放在软盘或硬盘等磁盘介质上，通过文件名来进行管理。</a:t>
            </a:r>
          </a:p>
          <a:p>
            <a:pPr eaLnBrk="1" hangingPunct="1"/>
            <a:r>
              <a:rPr lang="zh-CN" altLang="en-US" sz="1000" smtClean="0"/>
              <a:t>文件是</a:t>
            </a:r>
            <a:r>
              <a:rPr lang="zh-CN" altLang="en-US" sz="1000" smtClean="0">
                <a:latin typeface="Arial" pitchFamily="34" charset="0"/>
              </a:rPr>
              <a:t>“</a:t>
            </a:r>
            <a:r>
              <a:rPr lang="zh-CN" altLang="en-US" sz="1000" smtClean="0"/>
              <a:t>按名存取</a:t>
            </a:r>
            <a:r>
              <a:rPr lang="zh-CN" altLang="en-US" sz="1000" smtClean="0">
                <a:latin typeface="Arial" pitchFamily="34" charset="0"/>
              </a:rPr>
              <a:t>”</a:t>
            </a:r>
            <a:r>
              <a:rPr lang="zh-CN" altLang="en-US" sz="1000" smtClean="0"/>
              <a:t>的，所以每个文件必须有一个确定的名字。文件的名称由文件名和扩展名组成，扩展名和文件名之间用一个</a:t>
            </a:r>
            <a:r>
              <a:rPr lang="zh-CN" altLang="en-US" sz="1000" smtClean="0">
                <a:latin typeface="Arial" pitchFamily="34" charset="0"/>
              </a:rPr>
              <a:t>“</a:t>
            </a:r>
            <a:r>
              <a:rPr lang="en-US" altLang="zh-CN" sz="1000" smtClean="0">
                <a:latin typeface="Arial" pitchFamily="34" charset="0"/>
              </a:rPr>
              <a:t>·”</a:t>
            </a:r>
            <a:r>
              <a:rPr lang="zh-CN" altLang="en-US" sz="1000" smtClean="0"/>
              <a:t>字符隔开。通常扩展名由</a:t>
            </a:r>
            <a:r>
              <a:rPr lang="en-US" altLang="zh-CN" sz="1000" smtClean="0"/>
              <a:t>1</a:t>
            </a:r>
            <a:r>
              <a:rPr lang="zh-CN" altLang="en-US" sz="1000" smtClean="0"/>
              <a:t>～</a:t>
            </a:r>
            <a:r>
              <a:rPr lang="en-US" altLang="zh-CN" sz="1000" smtClean="0"/>
              <a:t>4</a:t>
            </a:r>
            <a:r>
              <a:rPr lang="zh-CN" altLang="en-US" sz="1000" smtClean="0"/>
              <a:t>个合法字符组成，文件的扩展名一般用来标明文件的类型</a:t>
            </a:r>
            <a:r>
              <a:rPr lang="en-US" altLang="zh-CN" sz="1000" smtClean="0"/>
              <a:t>.</a:t>
            </a:r>
            <a:endParaRPr lang="en-US" altLang="zh-CN" sz="1000" b="1" smtClean="0"/>
          </a:p>
          <a:p>
            <a:pPr eaLnBrk="1" hangingPunct="1"/>
            <a:r>
              <a:rPr lang="zh-CN" altLang="en-US" sz="1000" smtClean="0"/>
              <a:t>在对文件进行保存时，一定注意给出文件名（否则使用隐含给出的文件名），选择文件的保存位置（否则在当前位置保存），一般应用程序创建的文件会有相应的后缀，不需要特别指定，除非你有特别的要求需要选择或输入文件后缀（如：</a:t>
            </a:r>
            <a:r>
              <a:rPr lang="en-US" altLang="en-US" sz="1000" smtClean="0"/>
              <a:t>Word</a:t>
            </a:r>
            <a:r>
              <a:rPr lang="zh-CN" altLang="en-US" sz="1000" smtClean="0"/>
              <a:t>文档有*</a:t>
            </a:r>
            <a:r>
              <a:rPr lang="en-US" altLang="zh-CN" sz="1000" smtClean="0"/>
              <a:t>.</a:t>
            </a:r>
            <a:r>
              <a:rPr lang="en-US" altLang="en-US" sz="1000" smtClean="0"/>
              <a:t>doc</a:t>
            </a:r>
            <a:r>
              <a:rPr lang="zh-CN" altLang="en-US" sz="1000" smtClean="0"/>
              <a:t>后缀）。用一个具体的例子讲述文件的创建。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000" b="1" smtClean="0">
                <a:ea typeface="黑体" pitchFamily="49" charset="-122"/>
              </a:rPr>
              <a:t>文件概念</a:t>
            </a:r>
            <a:r>
              <a:rPr lang="en-US" altLang="zh-CN" sz="1000" b="1" smtClean="0">
                <a:ea typeface="黑体" pitchFamily="49" charset="-122"/>
              </a:rPr>
              <a:t>:</a:t>
            </a:r>
            <a:r>
              <a:rPr lang="zh-CN" altLang="en-US" sz="1000" b="1" smtClean="0">
                <a:ea typeface="黑体" pitchFamily="49" charset="-122"/>
              </a:rPr>
              <a:t>文件是计算机中一个很重要的概念，它是操作系统用来存储和管理信息的基本单位。</a:t>
            </a:r>
            <a:r>
              <a:rPr lang="zh-CN" altLang="en-US" sz="1000" smtClean="0"/>
              <a:t> </a:t>
            </a:r>
          </a:p>
          <a:p>
            <a:pPr eaLnBrk="1" hangingPunct="1"/>
            <a:r>
              <a:rPr lang="zh-CN" altLang="en-US" sz="1000" smtClean="0"/>
              <a:t>计算机中的所有信息都是存放在文件中的。文件是所有相关信息的集合，可以是源程序、可执行程序、文章、信函或报表等，文件通常存放在软盘或硬盘等磁盘介质上，通过文件名来进行管理。</a:t>
            </a:r>
          </a:p>
          <a:p>
            <a:pPr eaLnBrk="1" hangingPunct="1"/>
            <a:r>
              <a:rPr lang="zh-CN" altLang="en-US" sz="1000" smtClean="0"/>
              <a:t>文件是</a:t>
            </a:r>
            <a:r>
              <a:rPr lang="zh-CN" altLang="en-US" sz="1000" smtClean="0">
                <a:latin typeface="Arial" pitchFamily="34" charset="0"/>
              </a:rPr>
              <a:t>“</a:t>
            </a:r>
            <a:r>
              <a:rPr lang="zh-CN" altLang="en-US" sz="1000" smtClean="0"/>
              <a:t>按名存取</a:t>
            </a:r>
            <a:r>
              <a:rPr lang="zh-CN" altLang="en-US" sz="1000" smtClean="0">
                <a:latin typeface="Arial" pitchFamily="34" charset="0"/>
              </a:rPr>
              <a:t>”</a:t>
            </a:r>
            <a:r>
              <a:rPr lang="zh-CN" altLang="en-US" sz="1000" smtClean="0"/>
              <a:t>的，所以每个文件必须有一个确定的名字。文件的名称由文件名和扩展名组成，扩展名和文件名之间用一个</a:t>
            </a:r>
            <a:r>
              <a:rPr lang="zh-CN" altLang="en-US" sz="1000" smtClean="0">
                <a:latin typeface="Arial" pitchFamily="34" charset="0"/>
              </a:rPr>
              <a:t>“</a:t>
            </a:r>
            <a:r>
              <a:rPr lang="en-US" altLang="zh-CN" sz="1000" smtClean="0">
                <a:latin typeface="Arial" pitchFamily="34" charset="0"/>
              </a:rPr>
              <a:t>·”</a:t>
            </a:r>
            <a:r>
              <a:rPr lang="zh-CN" altLang="en-US" sz="1000" smtClean="0"/>
              <a:t>字符隔开。通常扩展名由</a:t>
            </a:r>
            <a:r>
              <a:rPr lang="en-US" altLang="zh-CN" sz="1000" smtClean="0"/>
              <a:t>1</a:t>
            </a:r>
            <a:r>
              <a:rPr lang="zh-CN" altLang="en-US" sz="1000" smtClean="0"/>
              <a:t>～</a:t>
            </a:r>
            <a:r>
              <a:rPr lang="en-US" altLang="zh-CN" sz="1000" smtClean="0"/>
              <a:t>4</a:t>
            </a:r>
            <a:r>
              <a:rPr lang="zh-CN" altLang="en-US" sz="1000" smtClean="0"/>
              <a:t>个合法字符组成，文件的扩展名一般用来标明文件的类型</a:t>
            </a:r>
            <a:r>
              <a:rPr lang="en-US" altLang="zh-CN" sz="1000" smtClean="0"/>
              <a:t>.</a:t>
            </a:r>
            <a:endParaRPr lang="en-US" altLang="zh-CN" sz="1000" b="1" smtClean="0"/>
          </a:p>
          <a:p>
            <a:pPr eaLnBrk="1" hangingPunct="1"/>
            <a:r>
              <a:rPr lang="zh-CN" altLang="en-US" sz="1000" smtClean="0"/>
              <a:t>在对文件进行保存时，一定注意给出文件名（否则使用隐含给出的文件名），选择文件的保存位置（否则在当前位置保存），一般应用程序创建的文件会有相应的后缀，不需要特别指定，除非你有特别的要求需要选择或输入文件后缀（如：</a:t>
            </a:r>
            <a:r>
              <a:rPr lang="en-US" altLang="en-US" sz="1000" smtClean="0"/>
              <a:t>Word</a:t>
            </a:r>
            <a:r>
              <a:rPr lang="zh-CN" altLang="en-US" sz="1000" smtClean="0"/>
              <a:t>文档有*</a:t>
            </a:r>
            <a:r>
              <a:rPr lang="en-US" altLang="zh-CN" sz="1000" smtClean="0"/>
              <a:t>.</a:t>
            </a:r>
            <a:r>
              <a:rPr lang="en-US" altLang="en-US" sz="1000" smtClean="0"/>
              <a:t>doc</a:t>
            </a:r>
            <a:r>
              <a:rPr lang="zh-CN" altLang="en-US" sz="1000" smtClean="0"/>
              <a:t>后缀）。用一个具体的例子讲述文件的创建。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通配符”是一种用来代表单个或多个其他字符的字符。</a:t>
            </a:r>
            <a:r>
              <a:rPr lang="en-US" altLang="zh-CN" smtClean="0"/>
              <a:t>Windows 98</a:t>
            </a:r>
            <a:r>
              <a:rPr lang="zh-CN" altLang="en-US" smtClean="0"/>
              <a:t>支持两个通配符，星号（*）和问号（</a:t>
            </a:r>
            <a:r>
              <a:rPr lang="en-US" altLang="zh-CN" smtClean="0"/>
              <a:t>?</a:t>
            </a:r>
            <a:r>
              <a:rPr lang="zh-CN" altLang="en-US" smtClean="0"/>
              <a:t>）。星号表示多个字符，问号表示一个字符，利用它们可以使得查找文件既简单又方便。例如：要找出扩展名为</a:t>
            </a:r>
            <a:r>
              <a:rPr lang="en-US" altLang="zh-CN" smtClean="0"/>
              <a:t>ppt</a:t>
            </a:r>
            <a:r>
              <a:rPr lang="zh-CN" altLang="en-US" smtClean="0"/>
              <a:t>的所有文件，可用*</a:t>
            </a:r>
            <a:r>
              <a:rPr lang="en-US" altLang="zh-CN" smtClean="0"/>
              <a:t>.ppt</a:t>
            </a:r>
            <a:r>
              <a:rPr lang="zh-CN" altLang="en-US" smtClean="0"/>
              <a:t>来表示要查找的文件名，这样就会快速找到该类型的所有文件。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属性</a:t>
            </a:r>
            <a:r>
              <a:rPr lang="zh-CN" altLang="en-US" dirty="0" smtClean="0"/>
              <a:t>是文件系统用来识别文件的某种性质的记号。在</a:t>
            </a:r>
            <a:r>
              <a:rPr lang="en-US" altLang="zh-CN" dirty="0" smtClean="0"/>
              <a:t>Windows 98</a:t>
            </a:r>
            <a:r>
              <a:rPr lang="zh-CN" altLang="en-US" dirty="0" smtClean="0"/>
              <a:t>文件系统中，文件夹、文件和快捷方式可以没有属性，也可以是以下属性的任意组合：存档、隐藏、只读和系统。当我们用鼠标选择某个文件或文件夹按鼠标右键，从快捷菜单中选择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属性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命令时，可以看到所选文件或文件夹的属性。四种属性的含义：</a:t>
            </a:r>
          </a:p>
          <a:p>
            <a:pPr eaLnBrk="1" hangingPunct="1">
              <a:buSzPct val="125000"/>
              <a:buFont typeface="Wingdings" pitchFamily="2" charset="2"/>
              <a:buChar char="§"/>
            </a:pPr>
            <a:r>
              <a:rPr lang="zh-CN" altLang="en-US" b="1" dirty="0" smtClean="0"/>
              <a:t>存档</a:t>
            </a:r>
            <a:r>
              <a:rPr lang="zh-CN" altLang="en-US" dirty="0" smtClean="0"/>
              <a:t>属性说明了项目在上次备份以后已被修改。每次创建一个新文件或改变一个旧文件时，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都会为其分配存档属性，即作上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存档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标记。利用这个标记可以在做数据备份时，只备份被改过的文件或文件夹。</a:t>
            </a:r>
          </a:p>
          <a:p>
            <a:pPr eaLnBrk="1" hangingPunct="1">
              <a:buSzPct val="125000"/>
              <a:buFont typeface="Wingdings" pitchFamily="2" charset="2"/>
              <a:buChar char="§"/>
            </a:pPr>
            <a:r>
              <a:rPr lang="zh-CN" altLang="en-US" b="1" dirty="0" smtClean="0"/>
              <a:t>隐藏：</a:t>
            </a:r>
            <a:r>
              <a:rPr lang="zh-CN" altLang="en-US" dirty="0" smtClean="0"/>
              <a:t>标记为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隐藏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文件或文件夹一般是看不见的。通常为了保护某些文件或文件夹不轻易被修改或复制才将其设为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隐藏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eaLnBrk="1" hangingPunct="1">
              <a:buSzPct val="125000"/>
              <a:buFont typeface="Wingdings" pitchFamily="2" charset="2"/>
              <a:buChar char="§"/>
            </a:pPr>
            <a:r>
              <a:rPr lang="zh-CN" altLang="en-US" b="1" dirty="0" smtClean="0"/>
              <a:t>只读</a:t>
            </a:r>
            <a:r>
              <a:rPr lang="zh-CN" altLang="en-US" dirty="0" smtClean="0"/>
              <a:t>：只能查看其内容，而不能修改或删除。如果要保护文件或文件夹以防被误删或改动，就可将其标记为</a:t>
            </a:r>
            <a:r>
              <a:rPr lang="zh-CN" altLang="en-US" dirty="0" smtClean="0">
                <a:latin typeface="Arial" pitchFamily="34" charset="0"/>
              </a:rPr>
              <a:t>“</a:t>
            </a:r>
            <a:r>
              <a:rPr lang="zh-CN" altLang="en-US" dirty="0" smtClean="0"/>
              <a:t> 只读 </a:t>
            </a:r>
            <a:r>
              <a:rPr lang="zh-CN" altLang="en-US" dirty="0" smtClean="0">
                <a:latin typeface="Arial" pitchFamily="34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b="1" dirty="0" smtClean="0">
                <a:latin typeface="宋体" pitchFamily="2" charset="-122"/>
              </a:rPr>
              <a:t>文件的操作包括对文件的创建、存储、打开、关闭和删除等。</a:t>
            </a:r>
            <a:r>
              <a:rPr lang="zh-CN" altLang="en-US" b="1" dirty="0" smtClean="0"/>
              <a:t> </a:t>
            </a:r>
          </a:p>
          <a:p>
            <a:pPr eaLnBrk="1" hangingPunct="1"/>
            <a:r>
              <a:rPr lang="zh-CN" altLang="en-US" b="1" dirty="0" smtClean="0"/>
              <a:t>文件创建：</a:t>
            </a:r>
            <a:r>
              <a:rPr lang="zh-CN" altLang="en-US" dirty="0" smtClean="0"/>
              <a:t>通常我们需要通过相应的应用程序来创建相应文件，（如：通过</a:t>
            </a:r>
            <a:r>
              <a:rPr lang="en-US" altLang="en-US" dirty="0" smtClean="0"/>
              <a:t>Word</a:t>
            </a:r>
            <a:r>
              <a:rPr lang="zh-CN" altLang="en-US" dirty="0" smtClean="0"/>
              <a:t>程序创建文档），在对文件进行保存时，一定注意给出文件名（否则使用隐含给出的文件名），选择文件的保存位置（否则在当前位置保存），一般应用程序创建的文件会有相应的后缀，不需要特别指定，除非你有特别的要求需要选择或输入文件后缀（如：</a:t>
            </a:r>
            <a:r>
              <a:rPr lang="en-US" altLang="en-US" dirty="0" smtClean="0"/>
              <a:t>Word</a:t>
            </a:r>
            <a:r>
              <a:rPr lang="zh-CN" altLang="en-US" dirty="0" smtClean="0"/>
              <a:t>文档有*</a:t>
            </a:r>
            <a:r>
              <a:rPr lang="en-US" altLang="zh-CN" dirty="0" smtClean="0"/>
              <a:t>.</a:t>
            </a:r>
            <a:r>
              <a:rPr lang="en-US" altLang="en-US" dirty="0" smtClean="0"/>
              <a:t>doc</a:t>
            </a:r>
            <a:r>
              <a:rPr lang="zh-CN" altLang="en-US" dirty="0" smtClean="0"/>
              <a:t>后缀）。用一个具体的例子讲述文件的创建。</a:t>
            </a:r>
          </a:p>
          <a:p>
            <a:pPr eaLnBrk="1" hangingPunct="1">
              <a:buSzPct val="125000"/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/>
            <a:endParaRPr lang="en-US" altLang="zh-CN" sz="10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latin typeface="Arial" pitchFamily="34" charset="0"/>
              </a:rPr>
              <a:t>“</a:t>
            </a:r>
            <a:r>
              <a:rPr lang="zh-CN" altLang="en-US" b="1" smtClean="0"/>
              <a:t>拖放</a:t>
            </a:r>
            <a:r>
              <a:rPr lang="zh-CN" altLang="en-US" b="1" smtClean="0">
                <a:latin typeface="Arial" pitchFamily="34" charset="0"/>
              </a:rPr>
              <a:t>”</a:t>
            </a:r>
            <a:r>
              <a:rPr lang="zh-CN" altLang="en-US" b="1" smtClean="0"/>
              <a:t>拷贝和移动文件和文件夹</a:t>
            </a:r>
            <a:r>
              <a:rPr lang="en-US" altLang="zh-CN" b="1" smtClean="0"/>
              <a:t>:</a:t>
            </a:r>
          </a:p>
          <a:p>
            <a:pPr eaLnBrk="1" hangingPunct="1"/>
            <a:r>
              <a:rPr lang="zh-CN" altLang="en-US" smtClean="0"/>
              <a:t>最简单的方法就是直接用鼠标把选中的文件的图标拖放到目的地。拖动操作在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资源管理器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窗口中最容易实现。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拖放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操作到底是执行拷贝还是移动，取决于源文件夹和目的文件夹的关系：</a:t>
            </a:r>
          </a:p>
          <a:p>
            <a:pPr eaLnBrk="1" hangingPunct="1"/>
            <a:r>
              <a:rPr lang="zh-CN" altLang="en-US" b="1" smtClean="0"/>
              <a:t>相同磁盘</a:t>
            </a:r>
            <a:r>
              <a:rPr lang="zh-CN" altLang="en-US" smtClean="0"/>
              <a:t>：在同一磁盘上直接拖放文件或文件夹执行</a:t>
            </a:r>
            <a:r>
              <a:rPr lang="zh-CN" altLang="en-US" b="1" smtClean="0"/>
              <a:t>移动</a:t>
            </a:r>
            <a:r>
              <a:rPr lang="zh-CN" altLang="en-US" smtClean="0"/>
              <a:t>命令。若拖放文件时按下</a:t>
            </a:r>
            <a:r>
              <a:rPr lang="en-US" altLang="zh-CN" smtClean="0"/>
              <a:t>Ctrl</a:t>
            </a:r>
            <a:r>
              <a:rPr lang="zh-CN" altLang="en-US" smtClean="0"/>
              <a:t>键则执行</a:t>
            </a:r>
            <a:r>
              <a:rPr lang="zh-CN" altLang="en-US" b="1" smtClean="0"/>
              <a:t>拷贝</a:t>
            </a:r>
            <a:r>
              <a:rPr lang="zh-CN" altLang="en-US" smtClean="0"/>
              <a:t>操作。</a:t>
            </a:r>
          </a:p>
          <a:p>
            <a:pPr eaLnBrk="1" hangingPunct="1"/>
            <a:r>
              <a:rPr lang="zh-CN" altLang="en-US" b="1" smtClean="0"/>
              <a:t>不同磁盘</a:t>
            </a:r>
            <a:r>
              <a:rPr lang="zh-CN" altLang="en-US" smtClean="0"/>
              <a:t>：在不同磁盘之间拖放文件或文件夹执行</a:t>
            </a:r>
            <a:r>
              <a:rPr lang="zh-CN" altLang="en-US" b="1" smtClean="0"/>
              <a:t>拷贝</a:t>
            </a:r>
            <a:r>
              <a:rPr lang="zh-CN" altLang="en-US" smtClean="0"/>
              <a:t>命令。若拖放文件时按下</a:t>
            </a:r>
            <a:r>
              <a:rPr lang="en-US" altLang="zh-CN" smtClean="0"/>
              <a:t>Shift</a:t>
            </a:r>
            <a:r>
              <a:rPr lang="zh-CN" altLang="en-US" smtClean="0"/>
              <a:t>键则执行</a:t>
            </a:r>
            <a:r>
              <a:rPr lang="zh-CN" altLang="en-US" b="1" smtClean="0"/>
              <a:t>移动</a:t>
            </a:r>
            <a:r>
              <a:rPr lang="zh-CN" altLang="en-US" smtClean="0"/>
              <a:t>操作。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使用鼠标可以方便的完成文件、文件夹或磁盘驱动器的选择。</a:t>
            </a:r>
          </a:p>
          <a:p>
            <a:pPr eaLnBrk="1" hangingPunct="1"/>
            <a:r>
              <a:rPr lang="zh-CN" altLang="en-US" b="1" smtClean="0"/>
              <a:t>单个对象的选择</a:t>
            </a:r>
            <a:r>
              <a:rPr lang="zh-CN" altLang="en-US" smtClean="0"/>
              <a:t>：只需用鼠标左键单击相应对象即可。</a:t>
            </a:r>
          </a:p>
          <a:p>
            <a:pPr eaLnBrk="1" hangingPunct="1"/>
            <a:r>
              <a:rPr lang="zh-CN" altLang="en-US" b="1" smtClean="0"/>
              <a:t>全选：</a:t>
            </a:r>
            <a:r>
              <a:rPr lang="zh-CN" altLang="en-US" smtClean="0"/>
              <a:t>使用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编辑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菜单中的</a:t>
            </a:r>
            <a:r>
              <a:rPr lang="zh-CN" altLang="en-US" smtClean="0">
                <a:latin typeface="Arial" pitchFamily="34" charset="0"/>
              </a:rPr>
              <a:t>“</a:t>
            </a:r>
            <a:r>
              <a:rPr lang="zh-CN" altLang="en-US" smtClean="0"/>
              <a:t>全选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命令可以选择当前文件夹中的全部项。</a:t>
            </a:r>
          </a:p>
          <a:p>
            <a:pPr eaLnBrk="1" hangingPunct="1"/>
            <a:r>
              <a:rPr lang="zh-CN" altLang="en-US" b="1" smtClean="0"/>
              <a:t>连续选择：</a:t>
            </a:r>
            <a:r>
              <a:rPr lang="zh-CN" altLang="en-US" smtClean="0"/>
              <a:t>如果需要选择多个连续的文件或文件夹，则用鼠标左键单击第一个文件或文件夹的图标或文件名，然后在键盘上按住</a:t>
            </a:r>
            <a:r>
              <a:rPr lang="en-US" altLang="zh-CN" smtClean="0"/>
              <a:t>Shift</a:t>
            </a:r>
            <a:r>
              <a:rPr lang="zh-CN" altLang="en-US" smtClean="0"/>
              <a:t>键，再用鼠标单击最后一个文件或文件夹的图标或文件名，则这两个文件或文件夹之间的文件或文件夹均被选定。</a:t>
            </a:r>
          </a:p>
          <a:p>
            <a:pPr eaLnBrk="1" hangingPunct="1"/>
            <a:r>
              <a:rPr lang="zh-CN" altLang="en-US" b="1" smtClean="0"/>
              <a:t>不连续选择：</a:t>
            </a:r>
            <a:r>
              <a:rPr lang="zh-CN" altLang="en-US" smtClean="0"/>
              <a:t>如果需要选择不连续的多个文件或文件夹，则用鼠标左键单击第一个文件或文件夹的图表或文件名 ，然后按住</a:t>
            </a:r>
            <a:r>
              <a:rPr lang="en-US" altLang="zh-CN" smtClean="0"/>
              <a:t>Ctrl</a:t>
            </a:r>
            <a:r>
              <a:rPr lang="zh-CN" altLang="en-US" smtClean="0"/>
              <a:t>键，用鼠标单击要选择的其它文件或文件夹。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0D95F-78C0-49BD-89FA-11DD8D426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1371" name="ShockwaveFlash1" r:id="rId2" imgW="1143099" imgH="380872"/>
        </mc:Choice>
        <mc:Fallback>
          <p:control name="ShockwaveFlash1" r:id="rId2" imgW="1143099" imgH="38087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6477000"/>
                  <a:ext cx="11430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68909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69906-07A0-40FD-AEB5-C41ACE4AD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7153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78E6B-AD9D-4B41-BA0D-2E4D7B353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20224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4947E-23B8-4351-A343-931B4B21B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4794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FC06F-3109-4BF3-A0E4-326A04134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3121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55003-4F02-49CB-BA6C-F3983AEBD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84876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5719-E240-482C-A12A-40B13C85F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64492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E93CD-0AC6-4798-8BB8-FFA395EC7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35198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F9766-E096-47BA-BB8A-B208C497F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948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B99C-2DA4-4102-87E3-467926613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20383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FA052-0689-4557-A2E0-4754B8FAF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2119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7F3D-187B-45DF-B0A4-A82A7917C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9650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control" Target="../activeX/activeX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kumimoji="0" sz="1400" b="0" i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kumimoji="0" sz="1400" b="0" i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kumimoji="0" sz="1400" b="0" i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fld id="{BA37C3A2-485D-40B7-9828-2F30DF86C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5" name="ShockwaveFlash1" r:id="rId15" imgW="1143099" imgH="380872"/>
        </mc:Choice>
        <mc:Fallback>
          <p:control name="ShockwaveFlash1" r:id="rId15" imgW="1143099" imgH="38087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" y="6477000"/>
                  <a:ext cx="1143000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png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14.png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COMMAND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4.png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png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3.png"/><Relationship Id="rId19" Type="http://schemas.openxmlformats.org/officeDocument/2006/relationships/oleObject" Target="../embeddings/oleObject31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5.png"/><Relationship Id="rId2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4.jpe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1.png"/><Relationship Id="rId10" Type="http://schemas.openxmlformats.org/officeDocument/2006/relationships/image" Target="../media/image45.jpe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ChangeArrowheads="1"/>
          </p:cNvSpPr>
          <p:nvPr/>
        </p:nvSpPr>
        <p:spPr bwMode="auto">
          <a:xfrm>
            <a:off x="304800" y="304800"/>
            <a:ext cx="510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kumimoji="1" lang="zh-CN" altLang="en-US" sz="48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什么是操作系统</a:t>
            </a:r>
            <a:r>
              <a:rPr kumimoji="1" lang="zh-CN" altLang="zh-CN" sz="48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  <a:endParaRPr kumimoji="1" lang="zh-CN" altLang="en-US" sz="5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4067175" y="1557338"/>
            <a:ext cx="4924425" cy="3749675"/>
          </a:xfrm>
          <a:prstGeom prst="wedgeRoundRectCallout">
            <a:avLst>
              <a:gd name="adj1" fmla="val -73968"/>
              <a:gd name="adj2" fmla="val -54426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endParaRPr kumimoji="1" lang="zh-CN" altLang="zh-CN" sz="40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191000" y="1524000"/>
            <a:ext cx="464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160000"/>
              </a:lnSpc>
            </a:pPr>
            <a:r>
              <a:rPr kumimoji="1"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用以控制和管理系统</a:t>
            </a:r>
            <a:r>
              <a:rPr kumimoji="1" lang="zh-CN" altLang="en-US" sz="3200" u="sng" dirty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资源</a:t>
            </a:r>
            <a:r>
              <a:rPr kumimoji="1"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、方便用户使用计算机的</a:t>
            </a:r>
            <a:r>
              <a:rPr kumimoji="1" lang="zh-CN" altLang="en-US" sz="3200" u="sng" dirty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程序</a:t>
            </a:r>
            <a:r>
              <a:rPr kumimoji="1"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的集合，是人－机交互的</a:t>
            </a:r>
            <a:r>
              <a:rPr kumimoji="1" lang="zh-CN" altLang="en-US" sz="3200" u="sng" dirty="0">
                <a:solidFill>
                  <a:srgbClr val="0066FF"/>
                </a:solidFill>
                <a:latin typeface="宋体" pitchFamily="2" charset="-122"/>
                <a:ea typeface="宋体" pitchFamily="2" charset="-122"/>
              </a:rPr>
              <a:t>接口</a:t>
            </a:r>
            <a:r>
              <a:rPr kumimoji="1"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zh-CN" altLang="en-US" sz="3200" dirty="0">
              <a:solidFill>
                <a:srgbClr val="CC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04800" y="12192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pic>
        <p:nvPicPr>
          <p:cNvPr id="9222" name="Picture 9" descr="JSJTU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7013"/>
            <a:ext cx="27527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0" descr="JSJTU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05200"/>
            <a:ext cx="15144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 descr="JSJTU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87675"/>
            <a:ext cx="13970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BF34B-BA54-475F-A019-8880FCE52C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69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0" y="0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操作系统的功能</a:t>
            </a:r>
            <a:r>
              <a:rPr kumimoji="1" lang="zh-CN" altLang="en-US" sz="4000" noProof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kumimoji="1" lang="zh-CN" altLang="en-US" sz="4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0" y="6096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0" y="685800"/>
            <a:ext cx="2971800" cy="609600"/>
            <a:chOff x="2584" y="2379"/>
            <a:chExt cx="2108" cy="993"/>
          </a:xfrm>
        </p:grpSpPr>
        <p:sp>
          <p:nvSpPr>
            <p:cNvPr id="14350" name="AutoShape 14"/>
            <p:cNvSpPr>
              <a:spLocks noChangeArrowheads="1"/>
            </p:cNvSpPr>
            <p:nvPr/>
          </p:nvSpPr>
          <p:spPr bwMode="auto">
            <a:xfrm>
              <a:off x="2584" y="2379"/>
              <a:ext cx="2108" cy="993"/>
            </a:xfrm>
            <a:prstGeom prst="flowChartPunchedCard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173" y="2420"/>
              <a:ext cx="1144" cy="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30000"/>
                </a:spcBef>
                <a:spcAft>
                  <a:spcPct val="30000"/>
                </a:spcAft>
                <a:buClr>
                  <a:srgbClr val="FF0066"/>
                </a:buClr>
                <a:buSzPct val="90000"/>
                <a:buFont typeface="Marlett" pitchFamily="2" charset="2"/>
                <a:buNone/>
              </a:pPr>
              <a:r>
                <a:rPr kumimoji="1" lang="zh-CN" altLang="en-US" sz="280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文件管理</a:t>
              </a:r>
            </a:p>
          </p:txBody>
        </p:sp>
      </p:grpSp>
      <p:grpSp>
        <p:nvGrpSpPr>
          <p:cNvPr id="14341" name="Group 19"/>
          <p:cNvGrpSpPr>
            <a:grpSpLocks/>
          </p:cNvGrpSpPr>
          <p:nvPr/>
        </p:nvGrpSpPr>
        <p:grpSpPr bwMode="auto">
          <a:xfrm>
            <a:off x="5562600" y="152400"/>
            <a:ext cx="3429000" cy="609600"/>
            <a:chOff x="3984" y="96"/>
            <a:chExt cx="1680" cy="384"/>
          </a:xfrm>
        </p:grpSpPr>
        <p:sp>
          <p:nvSpPr>
            <p:cNvPr id="14348" name="Oval 20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21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 dirty="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96703" name="Group 31"/>
          <p:cNvGrpSpPr>
            <a:grpSpLocks/>
          </p:cNvGrpSpPr>
          <p:nvPr/>
        </p:nvGrpSpPr>
        <p:grpSpPr bwMode="auto">
          <a:xfrm>
            <a:off x="228600" y="1247774"/>
            <a:ext cx="7775575" cy="1162050"/>
            <a:chOff x="96" y="1410"/>
            <a:chExt cx="4898" cy="732"/>
          </a:xfrm>
        </p:grpSpPr>
        <p:sp>
          <p:nvSpPr>
            <p:cNvPr id="14346" name="AutoShape 25"/>
            <p:cNvSpPr>
              <a:spLocks noChangeArrowheads="1"/>
            </p:cNvSpPr>
            <p:nvPr/>
          </p:nvSpPr>
          <p:spPr bwMode="auto">
            <a:xfrm>
              <a:off x="96" y="1410"/>
              <a:ext cx="1200" cy="732"/>
            </a:xfrm>
            <a:prstGeom prst="foldedCorner">
              <a:avLst>
                <a:gd name="adj" fmla="val 50000"/>
              </a:avLst>
            </a:prstGeom>
            <a:solidFill>
              <a:srgbClr val="FFCC00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2"/>
                  </a:solidFill>
                </a:rPr>
                <a:t>文件</a:t>
              </a:r>
            </a:p>
          </p:txBody>
        </p:sp>
        <p:sp>
          <p:nvSpPr>
            <p:cNvPr id="14347" name="Rectangle 28"/>
            <p:cNvSpPr>
              <a:spLocks noChangeArrowheads="1"/>
            </p:cNvSpPr>
            <p:nvPr/>
          </p:nvSpPr>
          <p:spPr bwMode="auto">
            <a:xfrm>
              <a:off x="768" y="1696"/>
              <a:ext cx="42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solidFill>
                    <a:schemeClr val="tx1"/>
                  </a:solidFill>
                </a:rPr>
                <a:t>存储在外存储器上的有组织的信息</a:t>
              </a:r>
            </a:p>
          </p:txBody>
        </p:sp>
      </p:grpSp>
      <p:sp>
        <p:nvSpPr>
          <p:cNvPr id="796702" name="Rectangle 30"/>
          <p:cNvSpPr>
            <a:spLocks noChangeArrowheads="1"/>
          </p:cNvSpPr>
          <p:nvPr/>
        </p:nvSpPr>
        <p:spPr bwMode="auto">
          <a:xfrm>
            <a:off x="0" y="2316163"/>
            <a:ext cx="89915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0" dirty="0">
                <a:solidFill>
                  <a:srgbClr val="CC0000"/>
                </a:solidFill>
              </a:rPr>
              <a:t>文件系统</a:t>
            </a:r>
            <a:r>
              <a:rPr kumimoji="1" lang="en-US" altLang="zh-CN" sz="3200" b="0" dirty="0">
                <a:solidFill>
                  <a:schemeClr val="tx1"/>
                </a:solidFill>
              </a:rPr>
              <a:t>,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负责存取和</a:t>
            </a:r>
            <a:r>
              <a:rPr kumimoji="1" lang="zh-CN" altLang="en-US" sz="3200" b="0" dirty="0" smtClean="0">
                <a:solidFill>
                  <a:schemeClr val="tx1"/>
                </a:solidFill>
              </a:rPr>
              <a:t>管理文件信息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的</a:t>
            </a:r>
            <a:r>
              <a:rPr kumimoji="1" lang="zh-CN" altLang="en-US" sz="3200" b="0" dirty="0" smtClean="0">
                <a:solidFill>
                  <a:schemeClr val="tx1"/>
                </a:solidFill>
              </a:rPr>
              <a:t>机构：</a:t>
            </a:r>
            <a:endParaRPr kumimoji="1"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796704" name="Rectangle 32"/>
          <p:cNvSpPr>
            <a:spLocks noChangeArrowheads="1"/>
          </p:cNvSpPr>
          <p:nvPr/>
        </p:nvSpPr>
        <p:spPr bwMode="auto">
          <a:xfrm>
            <a:off x="155574" y="2903685"/>
            <a:ext cx="850945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Ø"/>
            </a:pPr>
            <a:r>
              <a:rPr kumimoji="1" lang="zh-CN" altLang="en-US" sz="3200" b="0" dirty="0">
                <a:solidFill>
                  <a:schemeClr val="tx1"/>
                </a:solidFill>
              </a:rPr>
              <a:t>决定文件信息的存放位置、存放形式和存取权限等。</a:t>
            </a:r>
          </a:p>
          <a:p>
            <a:pPr>
              <a:buClr>
                <a:srgbClr val="CC0000"/>
              </a:buClr>
              <a:buFont typeface="Wingdings" pitchFamily="2" charset="2"/>
              <a:buChar char="Ø"/>
            </a:pPr>
            <a:r>
              <a:rPr kumimoji="1" lang="zh-CN" altLang="en-US" sz="3200" b="0" dirty="0">
                <a:solidFill>
                  <a:schemeClr val="tx1"/>
                </a:solidFill>
              </a:rPr>
              <a:t>实现由名字空间到地址空间的映射。</a:t>
            </a:r>
          </a:p>
          <a:p>
            <a:pPr>
              <a:buClr>
                <a:srgbClr val="CC0000"/>
              </a:buClr>
              <a:buFont typeface="Wingdings" pitchFamily="2" charset="2"/>
              <a:buChar char="Ø"/>
            </a:pPr>
            <a:r>
              <a:rPr kumimoji="1" lang="zh-CN" altLang="en-US" sz="3200" b="0" dirty="0">
                <a:solidFill>
                  <a:schemeClr val="tx1"/>
                </a:solidFill>
              </a:rPr>
              <a:t>实现对文件控制操作和存取操作。 </a:t>
            </a:r>
          </a:p>
          <a:p>
            <a:pPr>
              <a:buClr>
                <a:srgbClr val="CC0000"/>
              </a:buClr>
              <a:buFont typeface="Wingdings" pitchFamily="2" charset="2"/>
              <a:buChar char="Ø"/>
            </a:pPr>
            <a:r>
              <a:rPr kumimoji="1" lang="zh-CN" altLang="en-US" sz="3200" b="0" dirty="0">
                <a:solidFill>
                  <a:schemeClr val="tx1"/>
                </a:solidFill>
              </a:rPr>
              <a:t>管理外存空间。</a:t>
            </a:r>
          </a:p>
          <a:p>
            <a:pPr>
              <a:buClr>
                <a:srgbClr val="CC0000"/>
              </a:buClr>
              <a:buFont typeface="Wingdings" pitchFamily="2" charset="2"/>
              <a:buChar char="Ø"/>
            </a:pPr>
            <a:r>
              <a:rPr kumimoji="1" lang="zh-CN" altLang="en-US" sz="3200" b="0" dirty="0">
                <a:solidFill>
                  <a:schemeClr val="tx1"/>
                </a:solidFill>
              </a:rPr>
              <a:t>管理存取文件而使用的内存空间。</a:t>
            </a:r>
          </a:p>
          <a:p>
            <a:pPr>
              <a:buClr>
                <a:srgbClr val="CC0000"/>
              </a:buClr>
              <a:buFont typeface="Wingdings" pitchFamily="2" charset="2"/>
              <a:buChar char="Ø"/>
            </a:pPr>
            <a:r>
              <a:rPr kumimoji="1" lang="zh-CN" altLang="en-US" sz="3200" b="0" dirty="0">
                <a:solidFill>
                  <a:schemeClr val="tx1"/>
                </a:solidFill>
              </a:rPr>
              <a:t>建立和管理文件之间的联系。</a:t>
            </a:r>
            <a:r>
              <a:rPr kumimoji="1" lang="zh-CN" altLang="en-US" sz="32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FCE57-FBAD-4682-A670-5325246BEB6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230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02" grpId="0"/>
      <p:bldP spid="7967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文件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838200" y="19050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2" name="BMP 图象" r:id="rId4" imgW="685714" imgH="676369" progId="Paint.Picture">
                  <p:embed/>
                </p:oleObj>
              </mc:Choice>
              <mc:Fallback>
                <p:oleObj name="BMP 图象" r:id="rId4" imgW="685714" imgH="676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838200" y="3773488"/>
          <a:ext cx="3460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3" name="BMP 图象" r:id="rId6" imgW="685714" imgH="676369" progId="Paint.Picture">
                  <p:embed/>
                </p:oleObj>
              </mc:Choice>
              <mc:Fallback>
                <p:oleObj name="BMP 图象" r:id="rId6" imgW="685714" imgH="676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73488"/>
                        <a:ext cx="3460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485" name="Text Box 5"/>
          <p:cNvSpPr txBox="1">
            <a:spLocks noChangeArrowheads="1"/>
          </p:cNvSpPr>
          <p:nvPr/>
        </p:nvSpPr>
        <p:spPr bwMode="auto">
          <a:xfrm>
            <a:off x="1219200" y="1555750"/>
            <a:ext cx="63119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0" lang="zh-CN" altLang="en-US" sz="32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文件的概念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文件是</a:t>
            </a:r>
            <a:r>
              <a:rPr kumimoji="0" lang="zh-CN" altLang="en-US" sz="24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存储在一定介质上</a:t>
            </a: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的</a:t>
            </a:r>
            <a:r>
              <a:rPr kumimoji="0"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一组信息的集合</a:t>
            </a: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，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每个文件必须有一个</a:t>
            </a:r>
            <a:r>
              <a:rPr kumimoji="0" lang="zh-CN" altLang="en-US" sz="2400" i="0" u="none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确定的名字</a:t>
            </a: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。</a:t>
            </a:r>
          </a:p>
          <a:p>
            <a:pPr>
              <a:buClrTx/>
              <a:buSzTx/>
              <a:buFontTx/>
              <a:buNone/>
              <a:defRPr/>
            </a:pPr>
            <a:endParaRPr kumimoji="0" lang="zh-CN" altLang="en-US" sz="2800" i="0" u="none">
              <a:solidFill>
                <a:schemeClr val="hlink"/>
              </a:solidFill>
              <a:latin typeface="Times New Roman" pitchFamily="18" charset="0"/>
              <a:ea typeface="幼圆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32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创建文件的三要素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400" i="0" u="none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文件名</a:t>
            </a: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、</a:t>
            </a:r>
            <a:r>
              <a:rPr kumimoji="0" lang="zh-CN" altLang="en-US" sz="24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存放位置</a:t>
            </a:r>
            <a:r>
              <a:rPr kumimoji="0" lang="zh-CN" altLang="en-US" sz="24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、</a:t>
            </a:r>
            <a:r>
              <a:rPr kumimoji="0" lang="zh-CN" altLang="en-US" sz="2400" i="0" u="none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类型（扩展名）</a:t>
            </a:r>
            <a:endParaRPr kumimoji="0" lang="zh-CN" altLang="en-US" sz="3200" i="0" u="none">
              <a:solidFill>
                <a:srgbClr val="FFCC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幼圆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8153400" y="4495800"/>
          <a:ext cx="619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4" name="BMP 图象" r:id="rId7" imgW="619211" imgH="714286" progId="Paint.Picture">
                  <p:embed/>
                </p:oleObj>
              </mc:Choice>
              <mc:Fallback>
                <p:oleObj name="BMP 图象" r:id="rId7" imgW="619211" imgH="7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00FF"/>
                          </a:clrFrom>
                          <a:clrTo>
                            <a:srgbClr val="FF00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495800"/>
                        <a:ext cx="6191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8153400" y="5410200"/>
          <a:ext cx="714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5" name="BMP 图象" r:id="rId9" imgW="714286" imgH="762106" progId="Paint.Picture">
                  <p:embed/>
                </p:oleObj>
              </mc:Choice>
              <mc:Fallback>
                <p:oleObj name="BMP 图象" r:id="rId9" imgW="714286" imgH="7621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00FF"/>
                          </a:clrFrom>
                          <a:clrTo>
                            <a:srgbClr val="FF00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410200"/>
                        <a:ext cx="714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7315200" y="5334000"/>
          <a:ext cx="581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6" name="BMP 图象" r:id="rId11" imgW="581106" imgH="685714" progId="Paint.Picture">
                  <p:embed/>
                </p:oleObj>
              </mc:Choice>
              <mc:Fallback>
                <p:oleObj name="BMP 图象" r:id="rId11" imgW="581106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0000FF"/>
                          </a:clrFrom>
                          <a:clrTo>
                            <a:srgbClr val="0000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334000"/>
                        <a:ext cx="581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7086600" y="41148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7" name="BMP 图象" r:id="rId13" imgW="685714" imgH="685714" progId="Paint.Picture">
                  <p:embed/>
                </p:oleObj>
              </mc:Choice>
              <mc:Fallback>
                <p:oleObj name="BMP 图象" r:id="rId13" imgW="685714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148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6400800" y="5334000"/>
          <a:ext cx="6191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8" name="BMP 图象" r:id="rId15" imgW="619211" imgH="657317" progId="Paint.Picture">
                  <p:embed/>
                </p:oleObj>
              </mc:Choice>
              <mc:Fallback>
                <p:oleObj name="BMP 图象" r:id="rId15" imgW="619211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4000"/>
                        <a:ext cx="6191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6705600" y="2971800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9" name="BMP 图象" r:id="rId17" imgW="647619" imgH="685714" progId="Paint.Picture">
                  <p:embed/>
                </p:oleObj>
              </mc:Choice>
              <mc:Fallback>
                <p:oleObj name="BMP 图象" r:id="rId17" imgW="647619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4000FF"/>
                          </a:clrFrom>
                          <a:clrTo>
                            <a:srgbClr val="4000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71800"/>
                        <a:ext cx="64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3"/>
          <p:cNvGraphicFramePr>
            <a:graphicFrameLocks noChangeAspect="1"/>
          </p:cNvGraphicFramePr>
          <p:nvPr/>
        </p:nvGraphicFramePr>
        <p:xfrm>
          <a:off x="7848600" y="1600200"/>
          <a:ext cx="723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0" name="位图图像" r:id="rId19" imgW="361809" imgH="323981" progId="Paint.Picture">
                  <p:embed/>
                </p:oleObj>
              </mc:Choice>
              <mc:Fallback>
                <p:oleObj name="位图图像" r:id="rId19" imgW="361809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00FF80"/>
                          </a:clrFrom>
                          <a:clrTo>
                            <a:srgbClr val="00FF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00200"/>
                        <a:ext cx="723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4"/>
          <p:cNvGraphicFramePr>
            <a:graphicFrameLocks noChangeAspect="1"/>
          </p:cNvGraphicFramePr>
          <p:nvPr/>
        </p:nvGraphicFramePr>
        <p:xfrm>
          <a:off x="8077200" y="3429000"/>
          <a:ext cx="6842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1" name="位图图像" r:id="rId21" imgW="343039" imgH="343039" progId="Paint.Picture">
                  <p:embed/>
                </p:oleObj>
              </mc:Choice>
              <mc:Fallback>
                <p:oleObj name="位图图像" r:id="rId21" imgW="343039" imgH="34303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00FF80"/>
                          </a:clrFrom>
                          <a:clrTo>
                            <a:srgbClr val="00FF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429000"/>
                        <a:ext cx="6842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5"/>
          <p:cNvGraphicFramePr>
            <a:graphicFrameLocks noChangeAspect="1"/>
          </p:cNvGraphicFramePr>
          <p:nvPr/>
        </p:nvGraphicFramePr>
        <p:xfrm>
          <a:off x="7924800" y="2590800"/>
          <a:ext cx="6842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2" name="位图图像" r:id="rId23" imgW="343039" imgH="352474" progId="Paint.Picture">
                  <p:embed/>
                </p:oleObj>
              </mc:Choice>
              <mc:Fallback>
                <p:oleObj name="位图图像" r:id="rId23" imgW="343039" imgH="35247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00FF80"/>
                          </a:clrFrom>
                          <a:clrTo>
                            <a:srgbClr val="00FF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90800"/>
                        <a:ext cx="6842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6"/>
          <p:cNvGraphicFramePr>
            <a:graphicFrameLocks noChangeAspect="1"/>
          </p:cNvGraphicFramePr>
          <p:nvPr/>
        </p:nvGraphicFramePr>
        <p:xfrm>
          <a:off x="8153400" y="762000"/>
          <a:ext cx="727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3" name="位图图像" r:id="rId25" imgW="361809" imgH="276117" progId="Paint.Picture">
                  <p:embed/>
                </p:oleObj>
              </mc:Choice>
              <mc:Fallback>
                <p:oleObj name="位图图像" r:id="rId25" imgW="361809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00FF80"/>
                          </a:clrFrom>
                          <a:clrTo>
                            <a:srgbClr val="00FF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762000"/>
                        <a:ext cx="7270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B9BAB-36FC-427F-BC52-47DDF2A7BFD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61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文件命名</a:t>
            </a:r>
          </a:p>
        </p:txBody>
      </p:sp>
      <p:grpSp>
        <p:nvGrpSpPr>
          <p:cNvPr id="1046531" name="Group 3"/>
          <p:cNvGrpSpPr>
            <a:grpSpLocks/>
          </p:cNvGrpSpPr>
          <p:nvPr/>
        </p:nvGrpSpPr>
        <p:grpSpPr bwMode="auto">
          <a:xfrm>
            <a:off x="762000" y="914400"/>
            <a:ext cx="6858000" cy="762000"/>
            <a:chOff x="576" y="1152"/>
            <a:chExt cx="4320" cy="480"/>
          </a:xfrm>
        </p:grpSpPr>
        <p:sp>
          <p:nvSpPr>
            <p:cNvPr id="60428" name="AutoShape 4"/>
            <p:cNvSpPr>
              <a:spLocks noChangeArrowheads="1"/>
            </p:cNvSpPr>
            <p:nvPr/>
          </p:nvSpPr>
          <p:spPr bwMode="auto">
            <a:xfrm>
              <a:off x="576" y="1152"/>
              <a:ext cx="1200" cy="4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0" i="0" u="none">
                  <a:solidFill>
                    <a:schemeClr val="tx1"/>
                  </a:solidFill>
                  <a:latin typeface="Times New Roman" pitchFamily="18" charset="0"/>
                </a:rPr>
                <a:t>文件的名称</a:t>
              </a:r>
            </a:p>
          </p:txBody>
        </p:sp>
        <p:sp>
          <p:nvSpPr>
            <p:cNvPr id="60429" name="AutoShape 5"/>
            <p:cNvSpPr>
              <a:spLocks noChangeArrowheads="1"/>
            </p:cNvSpPr>
            <p:nvPr/>
          </p:nvSpPr>
          <p:spPr bwMode="auto">
            <a:xfrm>
              <a:off x="2544" y="1152"/>
              <a:ext cx="768" cy="43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0" i="0" u="none">
                  <a:solidFill>
                    <a:schemeClr val="tx1"/>
                  </a:solidFill>
                  <a:latin typeface="Times New Roman" pitchFamily="18" charset="0"/>
                </a:rPr>
                <a:t>文件名</a:t>
              </a:r>
            </a:p>
          </p:txBody>
        </p:sp>
        <p:sp>
          <p:nvSpPr>
            <p:cNvPr id="60430" name="AutoShape 6"/>
            <p:cNvSpPr>
              <a:spLocks noChangeArrowheads="1"/>
            </p:cNvSpPr>
            <p:nvPr/>
          </p:nvSpPr>
          <p:spPr bwMode="auto">
            <a:xfrm>
              <a:off x="4128" y="1152"/>
              <a:ext cx="768" cy="432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0" i="0" u="none">
                  <a:solidFill>
                    <a:schemeClr val="tx1"/>
                  </a:solidFill>
                  <a:latin typeface="Times New Roman" pitchFamily="18" charset="0"/>
                </a:rPr>
                <a:t>扩展名</a:t>
              </a:r>
            </a:p>
          </p:txBody>
        </p:sp>
        <p:sp>
          <p:nvSpPr>
            <p:cNvPr id="60431" name="Text Box 7"/>
            <p:cNvSpPr txBox="1">
              <a:spLocks noChangeArrowheads="1"/>
            </p:cNvSpPr>
            <p:nvPr/>
          </p:nvSpPr>
          <p:spPr bwMode="auto">
            <a:xfrm>
              <a:off x="2016" y="1200"/>
              <a:ext cx="52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0" i="0" u="none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</a:p>
          </p:txBody>
        </p:sp>
        <p:sp>
          <p:nvSpPr>
            <p:cNvPr id="60432" name="Text Box 8"/>
            <p:cNvSpPr txBox="1">
              <a:spLocks noChangeArrowheads="1"/>
            </p:cNvSpPr>
            <p:nvPr/>
          </p:nvSpPr>
          <p:spPr bwMode="auto">
            <a:xfrm>
              <a:off x="3600" y="1200"/>
              <a:ext cx="52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0" i="0" u="none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＋</a:t>
              </a:r>
            </a:p>
          </p:txBody>
        </p:sp>
      </p:grpSp>
      <p:sp>
        <p:nvSpPr>
          <p:cNvPr id="1046537" name="Text Box 9"/>
          <p:cNvSpPr txBox="1">
            <a:spLocks noChangeArrowheads="1"/>
          </p:cNvSpPr>
          <p:nvPr/>
        </p:nvSpPr>
        <p:spPr bwMode="auto">
          <a:xfrm>
            <a:off x="3429000" y="3581400"/>
            <a:ext cx="1295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0" i="0" u="none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qq </a:t>
            </a:r>
            <a:r>
              <a:rPr lang="en-US" altLang="zh-CN" sz="3200" i="0" u="none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.doc</a:t>
            </a:r>
          </a:p>
        </p:txBody>
      </p:sp>
      <p:sp>
        <p:nvSpPr>
          <p:cNvPr id="1046538" name="AutoShape 10"/>
          <p:cNvSpPr>
            <a:spLocks noChangeArrowheads="1"/>
          </p:cNvSpPr>
          <p:nvPr/>
        </p:nvSpPr>
        <p:spPr bwMode="auto">
          <a:xfrm>
            <a:off x="5334000" y="2514600"/>
            <a:ext cx="1524000" cy="1524000"/>
          </a:xfrm>
          <a:prstGeom prst="cloudCallout">
            <a:avLst>
              <a:gd name="adj1" fmla="val -99792"/>
              <a:gd name="adj2" fmla="val 39375"/>
            </a:avLst>
          </a:prstGeom>
          <a:solidFill>
            <a:srgbClr val="FFFFCC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 i="0" u="none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扩展名</a:t>
            </a:r>
            <a:r>
              <a:rPr lang="zh-CN" altLang="en-US" sz="1800" b="0" i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46539" name="AutoShape 11"/>
          <p:cNvSpPr>
            <a:spLocks noChangeArrowheads="1"/>
          </p:cNvSpPr>
          <p:nvPr/>
        </p:nvSpPr>
        <p:spPr bwMode="auto">
          <a:xfrm>
            <a:off x="990600" y="2667000"/>
            <a:ext cx="1828800" cy="1219200"/>
          </a:xfrm>
          <a:prstGeom prst="cloudCallout">
            <a:avLst>
              <a:gd name="adj1" fmla="val 87676"/>
              <a:gd name="adj2" fmla="val 54426"/>
            </a:avLst>
          </a:prstGeom>
          <a:solidFill>
            <a:srgbClr val="FFFFCC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0" i="0" u="none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文件名</a:t>
            </a:r>
            <a:r>
              <a:rPr lang="zh-CN" altLang="en-US" sz="1800" b="0" i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46540" name="AutoShape 12"/>
          <p:cNvSpPr>
            <a:spLocks noChangeArrowheads="1"/>
          </p:cNvSpPr>
          <p:nvPr/>
        </p:nvSpPr>
        <p:spPr bwMode="auto">
          <a:xfrm>
            <a:off x="1371600" y="3962400"/>
            <a:ext cx="685800" cy="990600"/>
          </a:xfrm>
          <a:prstGeom prst="downArrow">
            <a:avLst>
              <a:gd name="adj1" fmla="val 50000"/>
              <a:gd name="adj2" fmla="val 36111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6541" name="Text Box 13"/>
          <p:cNvSpPr txBox="1">
            <a:spLocks noChangeArrowheads="1"/>
          </p:cNvSpPr>
          <p:nvPr/>
        </p:nvSpPr>
        <p:spPr bwMode="auto">
          <a:xfrm>
            <a:off x="1295400" y="4876800"/>
            <a:ext cx="15240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最长可达</a:t>
            </a:r>
            <a:r>
              <a:rPr lang="en-US" altLang="zh-CN" sz="32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255</a:t>
            </a:r>
            <a:r>
              <a:rPr lang="zh-CN" altLang="en-US" sz="32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</a:p>
        </p:txBody>
      </p:sp>
      <p:sp>
        <p:nvSpPr>
          <p:cNvPr id="1046542" name="AutoShape 14"/>
          <p:cNvSpPr>
            <a:spLocks noChangeArrowheads="1"/>
          </p:cNvSpPr>
          <p:nvPr/>
        </p:nvSpPr>
        <p:spPr bwMode="auto">
          <a:xfrm>
            <a:off x="5715000" y="4114800"/>
            <a:ext cx="609600" cy="990600"/>
          </a:xfrm>
          <a:prstGeom prst="downArrow">
            <a:avLst>
              <a:gd name="adj1" fmla="val 50000"/>
              <a:gd name="adj2" fmla="val 40625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6543" name="Text Box 15"/>
          <p:cNvSpPr txBox="1">
            <a:spLocks noChangeArrowheads="1"/>
          </p:cNvSpPr>
          <p:nvPr/>
        </p:nvSpPr>
        <p:spPr bwMode="auto">
          <a:xfrm>
            <a:off x="5410200" y="5105400"/>
            <a:ext cx="15240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1-4</a:t>
            </a:r>
            <a:r>
              <a:rPr lang="zh-CN" altLang="en-US" sz="32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782F3-235A-499D-BC56-6C4DB658A00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3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4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4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37" grpId="0" autoUpdateAnimBg="0"/>
      <p:bldP spid="1046538" grpId="0" animBg="1" autoUpdateAnimBg="0"/>
      <p:bldP spid="1046539" grpId="0" animBg="1" autoUpdateAnimBg="0"/>
      <p:bldP spid="1046540" grpId="0" animBg="1"/>
      <p:bldP spid="1046541" grpId="0" autoUpdateAnimBg="0"/>
      <p:bldP spid="1046542" grpId="0" animBg="1"/>
      <p:bldP spid="10465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文件通配符</a:t>
            </a:r>
          </a:p>
        </p:txBody>
      </p:sp>
      <p:sp>
        <p:nvSpPr>
          <p:cNvPr id="104857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hlink"/>
                </a:solidFill>
                <a:latin typeface="隶书" pitchFamily="49" charset="-122"/>
              </a:rPr>
              <a:t>文件通配符？和*可出现在文件名或后缀名中，代表任意字符。</a:t>
            </a: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4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?</a:t>
            </a:r>
            <a:r>
              <a:rPr lang="en-US" altLang="zh-CN" sz="2400" i="0" u="none">
                <a:solidFill>
                  <a:schemeClr val="hlink"/>
                </a:solidFill>
                <a:latin typeface="隶书" pitchFamily="49" charset="-122"/>
              </a:rPr>
              <a:t> </a:t>
            </a:r>
            <a:r>
              <a:rPr lang="zh-CN" altLang="zh-CN" sz="2400" i="0" u="none">
                <a:solidFill>
                  <a:schemeClr val="hlink"/>
                </a:solidFill>
                <a:latin typeface="隶书" pitchFamily="49" charset="-122"/>
              </a:rPr>
              <a:t>表示在该位置可以是一个任意合法字符。</a:t>
            </a: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*</a:t>
            </a:r>
            <a:r>
              <a:rPr lang="zh-CN" altLang="en-US" sz="2400" i="0" u="none">
                <a:solidFill>
                  <a:schemeClr val="hlink"/>
                </a:solidFill>
                <a:latin typeface="隶书" pitchFamily="49" charset="-122"/>
              </a:rPr>
              <a:t> </a:t>
            </a:r>
            <a:r>
              <a:rPr lang="zh-CN" altLang="zh-CN" sz="2400" i="0" u="none">
                <a:solidFill>
                  <a:schemeClr val="hlink"/>
                </a:solidFill>
                <a:latin typeface="隶书" pitchFamily="49" charset="-122"/>
              </a:rPr>
              <a:t>表示在该位置可以是若干个任意合法字符。</a:t>
            </a:r>
            <a:endParaRPr lang="zh-CN" altLang="en-US" sz="2400" i="0" u="none">
              <a:solidFill>
                <a:schemeClr val="hlink"/>
              </a:solidFill>
              <a:latin typeface="隶书" pitchFamily="49" charset="-122"/>
            </a:endParaRPr>
          </a:p>
        </p:txBody>
      </p:sp>
      <p:sp>
        <p:nvSpPr>
          <p:cNvPr id="1048580" name="Text Box 4"/>
          <p:cNvSpPr txBox="1">
            <a:spLocks noChangeArrowheads="1"/>
          </p:cNvSpPr>
          <p:nvPr/>
        </p:nvSpPr>
        <p:spPr bwMode="auto">
          <a:xfrm>
            <a:off x="1371600" y="3200400"/>
            <a:ext cx="1519238" cy="2870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91240B29-F687-4F45-9708-019B960494DF}">
              <a14:hiddenLine xmlns:a14="http://schemas.microsoft.com/office/drawing/2010/main" w="12700">
                <a:noFill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XLS</a:t>
            </a:r>
            <a:endParaRPr lang="en-US" altLang="zh-CN" sz="2000" i="0" u="none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CCF1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EXE</a:t>
            </a:r>
            <a:endParaRPr lang="en-US" altLang="zh-CN" sz="2000" i="0" u="none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CCF1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PPT</a:t>
            </a:r>
            <a:endParaRPr lang="en-US" altLang="zh-CN" sz="2000" i="0" u="none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CCF3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DOC</a:t>
            </a:r>
            <a:endParaRPr lang="en-US" altLang="zh-CN" sz="2000" i="0" u="none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CCF3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PPT</a:t>
            </a:r>
            <a:endParaRPr lang="en-US" altLang="zh-CN" sz="2000" i="0" u="none">
              <a:solidFill>
                <a:schemeClr val="tx1"/>
              </a:solidFill>
              <a:latin typeface="Comic Sans MS" pitchFamily="66" charset="0"/>
              <a:ea typeface="宋体" pitchFamily="2" charset="-122"/>
            </a:endParaRP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CCF4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TXT</a:t>
            </a:r>
          </a:p>
          <a:p>
            <a:pPr eaLnBrk="0" hangingPunct="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000" i="0" u="none">
                <a:solidFill>
                  <a:srgbClr val="000000"/>
                </a:solidFill>
                <a:latin typeface="Comic Sans MS" pitchFamily="66" charset="0"/>
                <a:ea typeface="宋体" pitchFamily="2" charset="-122"/>
              </a:rPr>
              <a:t>CCF24</a:t>
            </a:r>
            <a:r>
              <a:rPr lang="en-US" altLang="zh-CN" sz="20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lang="en-US" altLang="zh-CN" sz="20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PPT</a:t>
            </a:r>
            <a:endParaRPr lang="en-US" altLang="zh-CN" sz="2000" i="0" u="none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581" name="Text Box 5"/>
          <p:cNvSpPr txBox="1">
            <a:spLocks noChangeArrowheads="1"/>
          </p:cNvSpPr>
          <p:nvPr/>
        </p:nvSpPr>
        <p:spPr bwMode="auto">
          <a:xfrm>
            <a:off x="4087813" y="3797300"/>
            <a:ext cx="202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3200" i="0" u="non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CCF</a:t>
            </a:r>
            <a:r>
              <a:rPr kumimoji="0" lang="en-US" altLang="zh-CN" sz="32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?</a:t>
            </a:r>
            <a:r>
              <a:rPr kumimoji="0" lang="en-US" altLang="zh-CN" sz="32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kumimoji="0" lang="en-US" altLang="zh-CN" sz="32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???</a:t>
            </a:r>
            <a:endParaRPr kumimoji="0" lang="en-US" altLang="zh-CN" sz="2400" b="0" i="0" u="none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582" name="Text Box 6"/>
          <p:cNvSpPr txBox="1">
            <a:spLocks noChangeArrowheads="1"/>
          </p:cNvSpPr>
          <p:nvPr/>
        </p:nvSpPr>
        <p:spPr bwMode="auto">
          <a:xfrm>
            <a:off x="4087813" y="4419600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3200" i="0" u="non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kumimoji="0" lang="en-US" altLang="zh-CN" sz="32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*</a:t>
            </a:r>
            <a:r>
              <a:rPr kumimoji="0" lang="en-US" altLang="zh-CN" sz="32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kumimoji="0" lang="en-US" altLang="zh-CN" sz="32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*</a:t>
            </a:r>
            <a:endParaRPr kumimoji="0" lang="en-US" altLang="zh-CN" sz="2400" b="0" i="0" u="none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8583" name="Text Box 7"/>
          <p:cNvSpPr txBox="1">
            <a:spLocks noChangeArrowheads="1"/>
          </p:cNvSpPr>
          <p:nvPr/>
        </p:nvSpPr>
        <p:spPr bwMode="auto">
          <a:xfrm>
            <a:off x="4087813" y="5087938"/>
            <a:ext cx="1541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3200" i="0" u="non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C</a:t>
            </a:r>
            <a:r>
              <a:rPr kumimoji="0" lang="en-US" altLang="zh-CN" sz="3200" i="0" u="none">
                <a:solidFill>
                  <a:schemeClr val="tx2"/>
                </a:solidFill>
                <a:latin typeface="Comic Sans MS" pitchFamily="66" charset="0"/>
                <a:ea typeface="宋体" pitchFamily="2" charset="-122"/>
              </a:rPr>
              <a:t>*</a:t>
            </a:r>
            <a:r>
              <a:rPr kumimoji="0" lang="en-US" altLang="zh-CN" sz="3200" i="0" u="none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.</a:t>
            </a:r>
            <a:r>
              <a:rPr kumimoji="0" lang="en-US" altLang="zh-CN" sz="3200" i="0" u="non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PPT</a:t>
            </a:r>
            <a:endParaRPr kumimoji="0" lang="en-US" altLang="zh-CN" sz="2400" b="0" i="0" u="none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429000" y="2895600"/>
            <a:ext cx="5487988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3200" i="0" u="none">
                <a:solidFill>
                  <a:srgbClr val="FF0000"/>
                </a:solidFill>
                <a:latin typeface="隶书" pitchFamily="49" charset="-122"/>
              </a:rPr>
              <a:t>以下查找条件的结果是什么？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E63DC-A4E4-45BF-961C-5D6B3DEA4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026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autoUpdateAnimBg="0"/>
      <p:bldP spid="1048582" grpId="0" autoUpdateAnimBg="0"/>
      <p:bldP spid="104858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文件夹选项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1B36-4579-4510-B5C2-610D277BAB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5732101" cy="558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910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</a:rPr>
              <a:t>文件目录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隶书" pitchFamily="49" charset="-122"/>
              </a:rPr>
              <a:t>是磁盘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上的各自独立的工作区</a:t>
            </a:r>
            <a:endParaRPr kumimoji="1" lang="zh-CN" altLang="en-US" sz="2800" dirty="0">
              <a:solidFill>
                <a:schemeClr val="tx1"/>
              </a:solidFill>
              <a:latin typeface="隶书" pitchFamily="49" charset="-122"/>
              <a:sym typeface="Symbol" pitchFamily="18" charset="2"/>
            </a:endParaRP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0" y="0"/>
            <a:ext cx="815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zh-CN" altLang="en-US" sz="4400" i="1" u="sng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文件目录（文件夹）</a:t>
            </a:r>
            <a:endParaRPr kumimoji="1" lang="zh-CN" altLang="en-US" sz="4400" i="1" u="sng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5286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FF0000"/>
                </a:solidFill>
                <a:latin typeface="隶书" pitchFamily="49" charset="-122"/>
              </a:rPr>
              <a:t>根目录</a:t>
            </a:r>
            <a:r>
              <a:rPr kumimoji="1" lang="zh-CN" altLang="en-US" sz="2800">
                <a:solidFill>
                  <a:schemeClr val="tx1"/>
                </a:solidFill>
                <a:latin typeface="隶书" pitchFamily="49" charset="-122"/>
              </a:rPr>
              <a:t>每张磁盘在被格式化时都会自动生成一个工作区</a:t>
            </a:r>
          </a:p>
        </p:txBody>
      </p:sp>
      <p:sp>
        <p:nvSpPr>
          <p:cNvPr id="865287" name="Text Box 7"/>
          <p:cNvSpPr txBox="1">
            <a:spLocks noChangeArrowheads="1"/>
          </p:cNvSpPr>
          <p:nvPr/>
        </p:nvSpPr>
        <p:spPr bwMode="auto">
          <a:xfrm>
            <a:off x="533400" y="2743200"/>
            <a:ext cx="8305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>
                <a:solidFill>
                  <a:srgbClr val="FF0000"/>
                </a:solidFill>
              </a:rPr>
              <a:t>子目录</a:t>
            </a:r>
            <a:r>
              <a:rPr kumimoji="1" lang="zh-CN" altLang="en-US" sz="2800">
                <a:solidFill>
                  <a:schemeClr val="tx1"/>
                </a:solidFill>
                <a:latin typeface="隶书" pitchFamily="49" charset="-122"/>
              </a:rPr>
              <a:t>将根目录进一步细分为若干个更小的工作区即一级子目录，一级子目录又可细分为二级子目录，以此类推至三级子目录、四级子目录</a:t>
            </a:r>
            <a:r>
              <a:rPr kumimoji="1" lang="zh-CN" altLang="en-US" sz="2800">
                <a:solidFill>
                  <a:schemeClr val="tx1"/>
                </a:solidFill>
                <a:latin typeface="隶书" pitchFamily="49" charset="-122"/>
                <a:sym typeface="Symbol" pitchFamily="18" charset="2"/>
              </a:rPr>
              <a:t>。</a:t>
            </a:r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533400" y="41910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800" dirty="0" smtClean="0">
                <a:solidFill>
                  <a:srgbClr val="FF0000"/>
                </a:solidFill>
                <a:latin typeface="隶书" pitchFamily="49" charset="-122"/>
              </a:rPr>
              <a:t>*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隶书" pitchFamily="49" charset="-122"/>
              </a:rPr>
              <a:t>文件</a:t>
            </a: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</a:rPr>
              <a:t>可以存放于每一级目录当中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。目录可以说是用来存放文件和子目录的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箱子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。</a:t>
            </a:r>
            <a:endParaRPr kumimoji="1" lang="zh-CN" altLang="en-US" sz="2800" dirty="0">
              <a:solidFill>
                <a:schemeClr val="tx1"/>
              </a:solidFill>
              <a:latin typeface="隶书" pitchFamily="49" charset="-122"/>
              <a:sym typeface="Symbol" pitchFamily="18" charset="2"/>
            </a:endParaRP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533400" y="52578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FF0000"/>
                </a:solidFill>
                <a:latin typeface="隶书" pitchFamily="49" charset="-122"/>
                <a:sym typeface="Symbol" pitchFamily="18" charset="2"/>
              </a:rPr>
              <a:t>树状目录结构</a:t>
            </a:r>
            <a:r>
              <a:rPr kumimoji="1" lang="zh-CN" altLang="en-US" sz="2800">
                <a:solidFill>
                  <a:schemeClr val="tx1"/>
                </a:solidFill>
                <a:latin typeface="隶书" pitchFamily="49" charset="-122"/>
              </a:rPr>
              <a:t>磁盘上的根目录、一级子目录</a:t>
            </a:r>
            <a:r>
              <a:rPr kumimoji="1" lang="zh-CN" altLang="en-US" sz="2800">
                <a:solidFill>
                  <a:schemeClr val="tx1"/>
                </a:solidFill>
                <a:latin typeface="隶书" pitchFamily="49" charset="-122"/>
                <a:sym typeface="Symbol" pitchFamily="18" charset="2"/>
              </a:rPr>
              <a:t>等各级子目录共同组成。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66179-3B24-42F4-9478-81885EA2606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59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6" grpId="0"/>
      <p:bldP spid="865287" grpId="0"/>
      <p:bldP spid="865288" grpId="0"/>
      <p:bldP spid="8652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Text Box 2"/>
          <p:cNvSpPr txBox="1">
            <a:spLocks noChangeArrowheads="1"/>
          </p:cNvSpPr>
          <p:nvPr/>
        </p:nvSpPr>
        <p:spPr bwMode="auto">
          <a:xfrm>
            <a:off x="152400" y="0"/>
            <a:ext cx="327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zh-CN" altLang="en-US" sz="4400" i="1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文件目录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5562600"/>
            <a:ext cx="1066800" cy="579438"/>
          </a:xfrm>
          <a:prstGeom prst="rect">
            <a:avLst/>
          </a:prstGeom>
          <a:solidFill>
            <a:srgbClr val="80808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endParaRPr kumimoji="1" lang="zh-CN" altLang="en-US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1209675" y="1752600"/>
            <a:ext cx="5562600" cy="2809875"/>
            <a:chOff x="762" y="1104"/>
            <a:chExt cx="3504" cy="1770"/>
          </a:xfrm>
        </p:grpSpPr>
        <p:pic>
          <p:nvPicPr>
            <p:cNvPr id="49191" name="Picture 5" descr="Bu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1104"/>
              <a:ext cx="3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2" name="Picture 6" descr="Bu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1734"/>
              <a:ext cx="3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3" name="Picture 7" descr="Bu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2496"/>
              <a:ext cx="3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4" name="Picture 8" descr="Bu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728"/>
              <a:ext cx="3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5" name="Picture 9" descr="Bu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2448"/>
              <a:ext cx="3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6" name="Picture 10" descr="Bu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" y="2448"/>
              <a:ext cx="3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157" name="Group 11"/>
          <p:cNvGrpSpPr>
            <a:grpSpLocks/>
          </p:cNvGrpSpPr>
          <p:nvPr/>
        </p:nvGrpSpPr>
        <p:grpSpPr bwMode="auto">
          <a:xfrm>
            <a:off x="990600" y="4038600"/>
            <a:ext cx="6248400" cy="1509713"/>
            <a:chOff x="624" y="2544"/>
            <a:chExt cx="3936" cy="951"/>
          </a:xfrm>
        </p:grpSpPr>
        <p:pic>
          <p:nvPicPr>
            <p:cNvPr id="49184" name="Picture 12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" y="2553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5" name="Picture 13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2544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6" name="Picture 14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3216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7" name="Picture 15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264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8" name="Picture 16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225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9" name="Picture 17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225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90" name="Picture 18" descr="Image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225"/>
              <a:ext cx="2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8" name="Text Box 19"/>
          <p:cNvSpPr txBox="1">
            <a:spLocks noChangeArrowheads="1"/>
          </p:cNvSpPr>
          <p:nvPr/>
        </p:nvSpPr>
        <p:spPr bwMode="auto">
          <a:xfrm>
            <a:off x="2895600" y="1600200"/>
            <a:ext cx="15240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根目录</a:t>
            </a:r>
            <a:endParaRPr kumimoji="1" lang="zh-CN" altLang="en-US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9" name="Text Box 20"/>
          <p:cNvSpPr txBox="1">
            <a:spLocks noChangeArrowheads="1"/>
          </p:cNvSpPr>
          <p:nvPr/>
        </p:nvSpPr>
        <p:spPr bwMode="auto">
          <a:xfrm>
            <a:off x="1600200" y="2667000"/>
            <a:ext cx="1447800" cy="579438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子目录</a:t>
            </a:r>
            <a:endParaRPr kumimoji="1" lang="zh-CN" altLang="en-US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9160" name="Group 21"/>
          <p:cNvGrpSpPr>
            <a:grpSpLocks/>
          </p:cNvGrpSpPr>
          <p:nvPr/>
        </p:nvGrpSpPr>
        <p:grpSpPr bwMode="auto">
          <a:xfrm>
            <a:off x="1676400" y="2057400"/>
            <a:ext cx="4648200" cy="1981200"/>
            <a:chOff x="1056" y="1296"/>
            <a:chExt cx="2928" cy="1248"/>
          </a:xfrm>
        </p:grpSpPr>
        <p:sp>
          <p:nvSpPr>
            <p:cNvPr id="49179" name="Line 22"/>
            <p:cNvSpPr>
              <a:spLocks noChangeShapeType="1"/>
            </p:cNvSpPr>
            <p:nvPr/>
          </p:nvSpPr>
          <p:spPr bwMode="auto">
            <a:xfrm flipH="1">
              <a:off x="2160" y="1296"/>
              <a:ext cx="720" cy="52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80" name="Line 23"/>
            <p:cNvSpPr>
              <a:spLocks noChangeShapeType="1"/>
            </p:cNvSpPr>
            <p:nvPr/>
          </p:nvSpPr>
          <p:spPr bwMode="auto">
            <a:xfrm>
              <a:off x="3120" y="1296"/>
              <a:ext cx="816" cy="52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81" name="Line 24"/>
            <p:cNvSpPr>
              <a:spLocks noChangeShapeType="1"/>
            </p:cNvSpPr>
            <p:nvPr/>
          </p:nvSpPr>
          <p:spPr bwMode="auto">
            <a:xfrm flipH="1">
              <a:off x="1056" y="1968"/>
              <a:ext cx="864" cy="52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82" name="Line 25"/>
            <p:cNvSpPr>
              <a:spLocks noChangeShapeType="1"/>
            </p:cNvSpPr>
            <p:nvPr/>
          </p:nvSpPr>
          <p:spPr bwMode="auto">
            <a:xfrm flipH="1">
              <a:off x="1776" y="2016"/>
              <a:ext cx="240" cy="48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83" name="Line 26"/>
            <p:cNvSpPr>
              <a:spLocks noChangeShapeType="1"/>
            </p:cNvSpPr>
            <p:nvPr/>
          </p:nvSpPr>
          <p:spPr bwMode="auto">
            <a:xfrm flipH="1">
              <a:off x="3456" y="2016"/>
              <a:ext cx="528" cy="52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</p:grpSp>
      <p:grpSp>
        <p:nvGrpSpPr>
          <p:cNvPr id="49161" name="Group 27"/>
          <p:cNvGrpSpPr>
            <a:grpSpLocks/>
          </p:cNvGrpSpPr>
          <p:nvPr/>
        </p:nvGrpSpPr>
        <p:grpSpPr bwMode="auto">
          <a:xfrm>
            <a:off x="1143000" y="3200400"/>
            <a:ext cx="5867400" cy="1981200"/>
            <a:chOff x="720" y="2016"/>
            <a:chExt cx="3696" cy="1248"/>
          </a:xfrm>
        </p:grpSpPr>
        <p:sp>
          <p:nvSpPr>
            <p:cNvPr id="49172" name="Line 28"/>
            <p:cNvSpPr>
              <a:spLocks noChangeShapeType="1"/>
            </p:cNvSpPr>
            <p:nvPr/>
          </p:nvSpPr>
          <p:spPr bwMode="auto">
            <a:xfrm>
              <a:off x="4128" y="2016"/>
              <a:ext cx="288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73" name="Line 29"/>
            <p:cNvSpPr>
              <a:spLocks noChangeShapeType="1"/>
            </p:cNvSpPr>
            <p:nvPr/>
          </p:nvSpPr>
          <p:spPr bwMode="auto">
            <a:xfrm>
              <a:off x="3456" y="2736"/>
              <a:ext cx="672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74" name="Line 30"/>
            <p:cNvSpPr>
              <a:spLocks noChangeShapeType="1"/>
            </p:cNvSpPr>
            <p:nvPr/>
          </p:nvSpPr>
          <p:spPr bwMode="auto">
            <a:xfrm flipH="1">
              <a:off x="3168" y="2784"/>
              <a:ext cx="144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75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384" cy="52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76" name="Line 32"/>
            <p:cNvSpPr>
              <a:spLocks noChangeShapeType="1"/>
            </p:cNvSpPr>
            <p:nvPr/>
          </p:nvSpPr>
          <p:spPr bwMode="auto">
            <a:xfrm>
              <a:off x="1824" y="2736"/>
              <a:ext cx="336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77" name="Line 33"/>
            <p:cNvSpPr>
              <a:spLocks noChangeShapeType="1"/>
            </p:cNvSpPr>
            <p:nvPr/>
          </p:nvSpPr>
          <p:spPr bwMode="auto">
            <a:xfrm flipH="1">
              <a:off x="720" y="2736"/>
              <a:ext cx="144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49178" name="Line 34"/>
            <p:cNvSpPr>
              <a:spLocks noChangeShapeType="1"/>
            </p:cNvSpPr>
            <p:nvPr/>
          </p:nvSpPr>
          <p:spPr bwMode="auto">
            <a:xfrm>
              <a:off x="1056" y="2736"/>
              <a:ext cx="336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</p:grpSp>
      <p:sp>
        <p:nvSpPr>
          <p:cNvPr id="49162" name="Text Box 35"/>
          <p:cNvSpPr txBox="1">
            <a:spLocks noChangeArrowheads="1"/>
          </p:cNvSpPr>
          <p:nvPr/>
        </p:nvSpPr>
        <p:spPr bwMode="auto">
          <a:xfrm>
            <a:off x="1371600" y="4830763"/>
            <a:ext cx="99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en-US" altLang="zh-CN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endParaRPr kumimoji="1" lang="en-US" altLang="zh-CN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3" name="Text Box 36"/>
          <p:cNvSpPr txBox="1">
            <a:spLocks noChangeArrowheads="1"/>
          </p:cNvSpPr>
          <p:nvPr/>
        </p:nvSpPr>
        <p:spPr bwMode="auto">
          <a:xfrm>
            <a:off x="5715000" y="38862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en-US" altLang="zh-CN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...</a:t>
            </a:r>
            <a:endParaRPr kumimoji="1" lang="en-US" altLang="zh-CN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4" name="Line 37"/>
          <p:cNvSpPr>
            <a:spLocks noChangeShapeType="1"/>
          </p:cNvSpPr>
          <p:nvPr/>
        </p:nvSpPr>
        <p:spPr bwMode="auto">
          <a:xfrm>
            <a:off x="1143000" y="2362200"/>
            <a:ext cx="7010400" cy="0"/>
          </a:xfrm>
          <a:prstGeom prst="line">
            <a:avLst/>
          </a:prstGeom>
          <a:noFill/>
          <a:ln w="38100" cap="rnd">
            <a:solidFill>
              <a:srgbClr val="000808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49165" name="Line 38"/>
          <p:cNvSpPr>
            <a:spLocks noChangeShapeType="1"/>
          </p:cNvSpPr>
          <p:nvPr/>
        </p:nvSpPr>
        <p:spPr bwMode="auto">
          <a:xfrm>
            <a:off x="1143000" y="3657600"/>
            <a:ext cx="7010400" cy="0"/>
          </a:xfrm>
          <a:prstGeom prst="line">
            <a:avLst/>
          </a:prstGeom>
          <a:noFill/>
          <a:ln w="38100" cap="rnd">
            <a:solidFill>
              <a:srgbClr val="000808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49166" name="Line 39"/>
          <p:cNvSpPr>
            <a:spLocks noChangeShapeType="1"/>
          </p:cNvSpPr>
          <p:nvPr/>
        </p:nvSpPr>
        <p:spPr bwMode="auto">
          <a:xfrm>
            <a:off x="1143000" y="4800600"/>
            <a:ext cx="7010400" cy="0"/>
          </a:xfrm>
          <a:prstGeom prst="line">
            <a:avLst/>
          </a:prstGeom>
          <a:noFill/>
          <a:ln w="38100" cap="rnd">
            <a:solidFill>
              <a:srgbClr val="000808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49167" name="Text Box 40"/>
          <p:cNvSpPr txBox="1">
            <a:spLocks noChangeArrowheads="1"/>
          </p:cNvSpPr>
          <p:nvPr/>
        </p:nvSpPr>
        <p:spPr bwMode="auto">
          <a:xfrm>
            <a:off x="7391400" y="2452688"/>
            <a:ext cx="1066800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一层</a:t>
            </a:r>
            <a:endParaRPr kumimoji="1" lang="zh-CN" altLang="en-US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8" name="Text Box 41"/>
          <p:cNvSpPr txBox="1">
            <a:spLocks noChangeArrowheads="1"/>
          </p:cNvSpPr>
          <p:nvPr/>
        </p:nvSpPr>
        <p:spPr bwMode="auto">
          <a:xfrm>
            <a:off x="7391400" y="4891088"/>
            <a:ext cx="1066800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三层</a:t>
            </a:r>
            <a:endParaRPr kumimoji="1" lang="zh-CN" altLang="en-US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69" name="Text Box 42"/>
          <p:cNvSpPr txBox="1">
            <a:spLocks noChangeArrowheads="1"/>
          </p:cNvSpPr>
          <p:nvPr/>
        </p:nvSpPr>
        <p:spPr bwMode="auto">
          <a:xfrm>
            <a:off x="7391400" y="3748088"/>
            <a:ext cx="1066800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二层</a:t>
            </a:r>
            <a:endParaRPr kumimoji="1" lang="zh-CN" altLang="en-US" sz="4400" i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70" name="Text Box 43"/>
          <p:cNvSpPr txBox="1">
            <a:spLocks noChangeArrowheads="1"/>
          </p:cNvSpPr>
          <p:nvPr/>
        </p:nvSpPr>
        <p:spPr bwMode="auto">
          <a:xfrm>
            <a:off x="5029200" y="1401763"/>
            <a:ext cx="1066800" cy="592137"/>
          </a:xfrm>
          <a:prstGeom prst="rect">
            <a:avLst/>
          </a:prstGeom>
          <a:solidFill>
            <a:srgbClr val="FF0066"/>
          </a:solidFill>
          <a:ln w="12700">
            <a:solidFill>
              <a:srgbClr val="CC00CC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ebdings" pitchFamily="18" charset="2"/>
              <a:buNone/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目录</a:t>
            </a:r>
            <a:endParaRPr kumimoji="1" lang="zh-CN" altLang="en-US" sz="4400" i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BCE82-1581-465D-A2E7-65DC0AAB66C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44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0B99C-2DA4-4102-87E3-467926613F3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81000" y="2735759"/>
            <a:ext cx="8106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以下内容可以采用演示方式讲解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4860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45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隶书" pitchFamily="49" charset="-122"/>
              </a:rPr>
              <a:t>路径</a:t>
            </a:r>
            <a:r>
              <a:rPr kumimoji="1" lang="zh-CN" altLang="en-US" dirty="0">
                <a:solidFill>
                  <a:schemeClr val="tx1"/>
                </a:solidFill>
                <a:latin typeface="隶书" pitchFamily="49" charset="-122"/>
              </a:rPr>
              <a:t>是在多级目录管理中查找文件的</a:t>
            </a:r>
            <a:r>
              <a:rPr kumimoji="1" lang="zh-CN" altLang="en-US" dirty="0">
                <a:solidFill>
                  <a:srgbClr val="FF0000"/>
                </a:solidFill>
                <a:latin typeface="隶书" pitchFamily="49" charset="-122"/>
              </a:rPr>
              <a:t>检索路线</a:t>
            </a:r>
            <a:r>
              <a:rPr kumimoji="1" lang="zh-CN" altLang="en-US" dirty="0">
                <a:solidFill>
                  <a:schemeClr val="tx1"/>
                </a:solidFill>
                <a:latin typeface="隶书" pitchFamily="49" charset="-122"/>
              </a:rPr>
              <a:t>，它是由用反斜线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kumimoji="1" lang="en-US" altLang="zh-CN" dirty="0" smtClean="0">
                <a:solidFill>
                  <a:schemeClr val="tx1"/>
                </a:solidFill>
                <a:latin typeface="隶书" pitchFamily="49" charset="-122"/>
              </a:rPr>
              <a:t>\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kumimoji="1" lang="zh-CN" altLang="en-US" dirty="0">
                <a:solidFill>
                  <a:schemeClr val="tx1"/>
                </a:solidFill>
                <a:latin typeface="隶书" pitchFamily="49" charset="-122"/>
              </a:rPr>
              <a:t>分隔开的一系列目录名构成的，用于表示文件在磁盘上的位置。　　</a:t>
            </a:r>
          </a:p>
        </p:txBody>
      </p:sp>
      <p:sp>
        <p:nvSpPr>
          <p:cNvPr id="866307" name="Rectangle 3"/>
          <p:cNvSpPr>
            <a:spLocks noChangeArrowheads="1"/>
          </p:cNvSpPr>
          <p:nvPr/>
        </p:nvSpPr>
        <p:spPr bwMode="auto">
          <a:xfrm>
            <a:off x="0" y="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zh-CN" altLang="en-US" sz="4400" i="1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目录路径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57200" y="3505200"/>
            <a:ext cx="7924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</a:rPr>
              <a:t>盘符</a:t>
            </a:r>
            <a:r>
              <a:rPr kumimoji="1" lang="en-US" altLang="zh-CN" sz="2800" dirty="0">
                <a:solidFill>
                  <a:srgbClr val="FF0000"/>
                </a:solidFill>
                <a:latin typeface="隶书" pitchFamily="49" charset="-122"/>
              </a:rPr>
              <a:t>:\</a:t>
            </a: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</a:rPr>
              <a:t>     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表示根目录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隶书" pitchFamily="49" charset="-122"/>
              </a:rPr>
              <a:t>\</a:t>
            </a: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</a:rPr>
              <a:t>  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用来作为目录与子目录的</a:t>
            </a: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</a:rPr>
              <a:t>分隔符号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        </a:t>
            </a:r>
            <a:r>
              <a:rPr kumimoji="1" lang="en-US" altLang="zh-CN" sz="2800" dirty="0">
                <a:solidFill>
                  <a:srgbClr val="FF0000"/>
                </a:solidFill>
                <a:latin typeface="隶书" pitchFamily="49" charset="-122"/>
              </a:rPr>
              <a:t>.</a:t>
            </a: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</a:rPr>
              <a:t>     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表示当前目录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      </a:t>
            </a: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隶书" pitchFamily="49" charset="-122"/>
              </a:rPr>
              <a:t>.. </a:t>
            </a:r>
            <a:r>
              <a:rPr kumimoji="1" lang="en-US" altLang="zh-CN" sz="2800" dirty="0">
                <a:solidFill>
                  <a:schemeClr val="tx1"/>
                </a:solidFill>
                <a:latin typeface="隶书" pitchFamily="49" charset="-122"/>
              </a:rPr>
              <a:t>    </a:t>
            </a:r>
            <a:r>
              <a:rPr kumimoji="1" lang="zh-CN" altLang="en-US" sz="2800" dirty="0">
                <a:solidFill>
                  <a:schemeClr val="tx1"/>
                </a:solidFill>
                <a:latin typeface="隶书" pitchFamily="49" charset="-122"/>
              </a:rPr>
              <a:t>表示当前目录的上级目录</a:t>
            </a:r>
          </a:p>
        </p:txBody>
      </p:sp>
      <p:sp>
        <p:nvSpPr>
          <p:cNvPr id="866310" name="Rectangle 6"/>
          <p:cNvSpPr>
            <a:spLocks noChangeArrowheads="1"/>
          </p:cNvSpPr>
          <p:nvPr/>
        </p:nvSpPr>
        <p:spPr bwMode="auto">
          <a:xfrm>
            <a:off x="228600" y="2667000"/>
            <a:ext cx="495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zh-CN" altLang="en-US" sz="4400" i="1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约定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3DDE1-DF49-4AD1-87F0-1A2482A90BF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367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8001000" cy="565150"/>
          </a:xfrm>
          <a:solidFill>
            <a:srgbClr val="FFFF99"/>
          </a:solidFill>
          <a:effectLst>
            <a:outerShdw dist="107763" dir="2700000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>
                <a:latin typeface="隶书" pitchFamily="49" charset="-122"/>
                <a:ea typeface="隶书" pitchFamily="49" charset="-122"/>
              </a:rPr>
              <a:t>DIR </a:t>
            </a:r>
            <a:r>
              <a:rPr lang="zh-CN" altLang="en-US" sz="3600" b="1" dirty="0" smtClean="0">
                <a:latin typeface="隶书" pitchFamily="49" charset="-122"/>
                <a:ea typeface="隶书" pitchFamily="49" charset="-122"/>
              </a:rPr>
              <a:t>命 令 例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3058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ea typeface="黑体" pitchFamily="49" charset="-122"/>
              </a:rPr>
              <a:t>   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①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分屏显示当前盘当前目录下所有文件目录清单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       </a:t>
            </a:r>
            <a:r>
              <a:rPr lang="en-US" altLang="zh-CN" sz="2800" smtClean="0">
                <a:solidFill>
                  <a:schemeClr val="accent2"/>
                </a:solidFill>
                <a:ea typeface="黑体" pitchFamily="49" charset="-122"/>
              </a:rPr>
              <a:t>C:\windows&gt;</a:t>
            </a:r>
            <a:r>
              <a:rPr lang="en-US" altLang="zh-CN" sz="2800" smtClean="0">
                <a:solidFill>
                  <a:srgbClr val="000066"/>
                </a:solidFill>
                <a:ea typeface="黑体" pitchFamily="49" charset="-122"/>
              </a:rPr>
              <a:t>dir /p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ea typeface="黑体" pitchFamily="49" charset="-122"/>
              </a:rPr>
              <a:t>   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②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显示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D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盘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good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目录下以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a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开头，主文件名长度为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4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位，扩展名为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.doc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的文件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       </a:t>
            </a:r>
            <a:r>
              <a:rPr lang="en-US" altLang="zh-CN" sz="2800" smtClean="0">
                <a:solidFill>
                  <a:schemeClr val="accent2"/>
                </a:solidFill>
                <a:ea typeface="黑体" pitchFamily="49" charset="-122"/>
              </a:rPr>
              <a:t>C:\windows&gt;</a:t>
            </a:r>
            <a:r>
              <a:rPr lang="en-US" altLang="zh-CN" sz="2800" smtClean="0">
                <a:solidFill>
                  <a:srgbClr val="000066"/>
                </a:solidFill>
                <a:ea typeface="黑体" pitchFamily="49" charset="-122"/>
              </a:rPr>
              <a:t>dir  d:\good\a???.doc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   (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绝对路径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ea typeface="黑体" pitchFamily="49" charset="-122"/>
              </a:rPr>
              <a:t>   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③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宽行显示当前盘当前目录下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command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中的扩展名为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.com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的文件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       </a:t>
            </a:r>
            <a:r>
              <a:rPr lang="en-US" altLang="zh-CN" sz="2600" smtClean="0">
                <a:solidFill>
                  <a:schemeClr val="accent2"/>
                </a:solidFill>
                <a:ea typeface="黑体" pitchFamily="49" charset="-122"/>
              </a:rPr>
              <a:t>C:\windows&gt;</a:t>
            </a:r>
            <a:r>
              <a:rPr lang="en-US" altLang="zh-CN" sz="2600" smtClean="0">
                <a:solidFill>
                  <a:srgbClr val="000066"/>
                </a:solidFill>
                <a:ea typeface="黑体" pitchFamily="49" charset="-122"/>
              </a:rPr>
              <a:t>dir  command\*.com  /w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  (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相对路径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itchFamily="49" charset="-122"/>
              </a:rPr>
              <a:t>       </a:t>
            </a:r>
            <a:r>
              <a:rPr lang="en-US" altLang="zh-CN" sz="2800" smtClean="0">
                <a:solidFill>
                  <a:schemeClr val="accent2"/>
                </a:solidFill>
                <a:ea typeface="黑体" pitchFamily="49" charset="-122"/>
              </a:rPr>
              <a:t>C:\windows&gt;</a:t>
            </a:r>
            <a:r>
              <a:rPr lang="en-US" altLang="zh-CN" sz="2800" smtClean="0">
                <a:solidFill>
                  <a:srgbClr val="000066"/>
                </a:solidFill>
                <a:ea typeface="黑体" pitchFamily="49" charset="-122"/>
              </a:rPr>
              <a:t>dir  \windows\command\*.com  /w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ea typeface="黑体" pitchFamily="49" charset="-122"/>
              </a:rPr>
              <a:t>                                                       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(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绝对路径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893957" name="Text Box 5"/>
          <p:cNvSpPr txBox="1">
            <a:spLocks noChangeArrowheads="1"/>
          </p:cNvSpPr>
          <p:nvPr/>
        </p:nvSpPr>
        <p:spPr bwMode="auto">
          <a:xfrm>
            <a:off x="0" y="0"/>
            <a:ext cx="443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sz="4400" i="1" u="sng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DOS</a:t>
            </a:r>
            <a:r>
              <a:rPr kumimoji="1" lang="zh-CN" altLang="en-US" sz="4400" i="1" u="sng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命令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725AB-3462-4D5A-905E-FBAAE0E8433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902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ChangeArrowheads="1"/>
          </p:cNvSpPr>
          <p:nvPr/>
        </p:nvSpPr>
        <p:spPr bwMode="auto">
          <a:xfrm>
            <a:off x="-76200" y="125413"/>
            <a:ext cx="62547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1000" lvl="2">
              <a:lnSpc>
                <a:spcPct val="140000"/>
              </a:lnSpc>
              <a:defRPr/>
            </a:pPr>
            <a:r>
              <a:rPr kumimoji="1" lang="zh-CN" i="1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用户与计算机及操作系统的关系</a:t>
            </a:r>
            <a:endParaRPr kumimoji="1" lang="zh-CN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28600" y="1295400"/>
            <a:ext cx="8763000" cy="4724400"/>
            <a:chOff x="336" y="720"/>
            <a:chExt cx="5136" cy="3216"/>
          </a:xfrm>
        </p:grpSpPr>
        <p:sp>
          <p:nvSpPr>
            <p:cNvPr id="802820" name="Rectangle 4"/>
            <p:cNvSpPr>
              <a:spLocks noChangeArrowheads="1"/>
            </p:cNvSpPr>
            <p:nvPr/>
          </p:nvSpPr>
          <p:spPr bwMode="auto">
            <a:xfrm>
              <a:off x="336" y="720"/>
              <a:ext cx="4992" cy="33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4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</a:rPr>
                <a:t>用 户</a:t>
              </a:r>
              <a:endParaRPr kumimoji="1" lang="zh-CN" altLang="en-US" sz="4000" b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2821" name="Rectangle 5"/>
            <p:cNvSpPr>
              <a:spLocks noChangeArrowheads="1"/>
            </p:cNvSpPr>
            <p:nvPr/>
          </p:nvSpPr>
          <p:spPr bwMode="auto">
            <a:xfrm>
              <a:off x="768" y="1392"/>
              <a:ext cx="4514" cy="33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>
                  <a:solidFill>
                    <a:srgbClr val="0066FF"/>
                  </a:solidFill>
                  <a:latin typeface="Times New Roman" pitchFamily="18" charset="0"/>
                </a:rPr>
                <a:t>应用软件：</a:t>
              </a:r>
              <a:r>
                <a:rPr kumimoji="1" lang="en-US" altLang="zh-CN" sz="2400" b="0">
                  <a:solidFill>
                    <a:srgbClr val="0000CC"/>
                  </a:solidFill>
                  <a:latin typeface="Arial Black" pitchFamily="34" charset="0"/>
                </a:rPr>
                <a:t>FLASH</a:t>
              </a:r>
              <a:r>
                <a:rPr kumimoji="1" lang="zh-CN" altLang="en-US" sz="2400">
                  <a:solidFill>
                    <a:srgbClr val="0066FF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400">
                  <a:solidFill>
                    <a:srgbClr val="0066FF"/>
                  </a:solidFill>
                  <a:latin typeface="Times New Roman" pitchFamily="18" charset="0"/>
                </a:rPr>
                <a:t>WPS</a:t>
              </a:r>
              <a:r>
                <a:rPr kumimoji="1" lang="zh-CN" altLang="en-US" sz="2400" b="0">
                  <a:solidFill>
                    <a:srgbClr val="0066FF"/>
                  </a:solidFill>
                  <a:latin typeface="Arial Black" pitchFamily="34" charset="0"/>
                </a:rPr>
                <a:t>、</a:t>
              </a:r>
              <a:r>
                <a:rPr kumimoji="1" lang="en-US" altLang="zh-CN" sz="2400" b="0">
                  <a:solidFill>
                    <a:srgbClr val="0000CC"/>
                  </a:solidFill>
                  <a:latin typeface="Arial Black" pitchFamily="34" charset="0"/>
                </a:rPr>
                <a:t>Office</a:t>
              </a:r>
              <a:endParaRPr kumimoji="1" lang="en-US" altLang="zh-CN" sz="2400" b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</a:endParaRPr>
            </a:p>
          </p:txBody>
        </p:sp>
        <p:sp>
          <p:nvSpPr>
            <p:cNvPr id="18442" name="Rectangle 6"/>
            <p:cNvSpPr>
              <a:spLocks noChangeArrowheads="1"/>
            </p:cNvSpPr>
            <p:nvPr/>
          </p:nvSpPr>
          <p:spPr bwMode="auto">
            <a:xfrm>
              <a:off x="1200" y="2064"/>
              <a:ext cx="3696" cy="38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>
                  <a:solidFill>
                    <a:srgbClr val="0066FF"/>
                  </a:solidFill>
                  <a:latin typeface="Times New Roman" pitchFamily="18" charset="0"/>
                </a:rPr>
                <a:t>其它软件</a:t>
              </a:r>
              <a:r>
                <a:rPr kumimoji="1" lang="zh-CN" altLang="en-US">
                  <a:solidFill>
                    <a:srgbClr val="0066FF"/>
                  </a:solidFill>
                  <a:latin typeface="Times New Roman" pitchFamily="18" charset="0"/>
                  <a:ea typeface="宋体" pitchFamily="2" charset="-122"/>
                </a:rPr>
                <a:t>：</a:t>
              </a:r>
              <a:r>
                <a:rPr kumimoji="1" lang="zh-CN" altLang="en-US" sz="3600">
                  <a:solidFill>
                    <a:srgbClr val="0066FF"/>
                  </a:solidFill>
                  <a:latin typeface="Times New Roman" pitchFamily="18" charset="0"/>
                </a:rPr>
                <a:t>杀毒、数据库</a:t>
              </a:r>
            </a:p>
          </p:txBody>
        </p:sp>
        <p:sp>
          <p:nvSpPr>
            <p:cNvPr id="802823" name="Rectangle 7"/>
            <p:cNvSpPr>
              <a:spLocks noChangeArrowheads="1"/>
            </p:cNvSpPr>
            <p:nvPr/>
          </p:nvSpPr>
          <p:spPr bwMode="auto">
            <a:xfrm>
              <a:off x="336" y="2784"/>
              <a:ext cx="5136" cy="38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>
                  <a:solidFill>
                    <a:srgbClr val="0066FF"/>
                  </a:solidFill>
                  <a:latin typeface="Times New Roman" pitchFamily="18" charset="0"/>
                </a:rPr>
                <a:t>操作系统</a:t>
              </a:r>
              <a:r>
                <a:rPr kumimoji="1" lang="zh-CN" altLang="en-US">
                  <a:solidFill>
                    <a:srgbClr val="0066FF"/>
                  </a:solidFill>
                  <a:latin typeface="Times New Roman" pitchFamily="18" charset="0"/>
                  <a:ea typeface="宋体" pitchFamily="2" charset="-122"/>
                </a:rPr>
                <a:t>：</a:t>
              </a:r>
              <a:r>
                <a:rPr kumimoji="1" lang="en-US" altLang="zh-CN" sz="2400">
                  <a:solidFill>
                    <a:srgbClr val="CC3300"/>
                  </a:solidFill>
                  <a:latin typeface="Arial Black" pitchFamily="34" charset="0"/>
                  <a:ea typeface="宋体" pitchFamily="2" charset="-122"/>
                </a:rPr>
                <a:t>DOS</a:t>
              </a:r>
              <a:r>
                <a:rPr kumimoji="1" lang="zh-CN" altLang="en-US" sz="2400" b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、</a:t>
              </a:r>
              <a:r>
                <a:rPr kumimoji="1" lang="en-US" altLang="zh-CN" sz="2400" b="0">
                  <a:solidFill>
                    <a:srgbClr val="CC3300"/>
                  </a:solidFill>
                  <a:latin typeface="Arial Black" pitchFamily="34" charset="0"/>
                  <a:ea typeface="宋体" pitchFamily="2" charset="-122"/>
                </a:rPr>
                <a:t>Windows</a:t>
              </a:r>
              <a:r>
                <a:rPr kumimoji="1" lang="en-US" altLang="zh-CN" sz="2400" b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 (xp/Vista/7)</a:t>
              </a:r>
              <a:r>
                <a:rPr kumimoji="1" lang="zh-CN" altLang="en-US" sz="2400" b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、</a:t>
              </a:r>
              <a:r>
                <a:rPr kumimoji="1" lang="en-US" altLang="zh-CN" sz="2400" b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linux</a:t>
              </a:r>
              <a:endParaRPr kumimoji="1" lang="en-US" altLang="zh-CN" sz="2400" b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2824" name="Rectangle 8"/>
            <p:cNvSpPr>
              <a:spLocks noChangeArrowheads="1"/>
            </p:cNvSpPr>
            <p:nvPr/>
          </p:nvSpPr>
          <p:spPr bwMode="auto">
            <a:xfrm>
              <a:off x="1824" y="3552"/>
              <a:ext cx="2016" cy="38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4000">
                  <a:solidFill>
                    <a:srgbClr val="0066FF"/>
                  </a:solidFill>
                  <a:latin typeface="隶书" pitchFamily="49" charset="-122"/>
                </a:rPr>
                <a:t>硬  件</a:t>
              </a:r>
              <a:endParaRPr kumimoji="1" lang="zh-CN" altLang="en-US" sz="4000" b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45" name="Line 9"/>
            <p:cNvSpPr>
              <a:spLocks noChangeShapeType="1"/>
            </p:cNvSpPr>
            <p:nvPr/>
          </p:nvSpPr>
          <p:spPr bwMode="auto">
            <a:xfrm flipV="1">
              <a:off x="2832" y="3168"/>
              <a:ext cx="0" cy="38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10"/>
            <p:cNvSpPr>
              <a:spLocks noChangeShapeType="1"/>
            </p:cNvSpPr>
            <p:nvPr/>
          </p:nvSpPr>
          <p:spPr bwMode="auto">
            <a:xfrm flipV="1">
              <a:off x="1008" y="1728"/>
              <a:ext cx="0" cy="105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1"/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3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2"/>
            <p:cNvSpPr>
              <a:spLocks noChangeShapeType="1"/>
            </p:cNvSpPr>
            <p:nvPr/>
          </p:nvSpPr>
          <p:spPr bwMode="auto">
            <a:xfrm flipV="1">
              <a:off x="3360" y="1728"/>
              <a:ext cx="0" cy="3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3"/>
            <p:cNvSpPr>
              <a:spLocks noChangeShapeType="1"/>
            </p:cNvSpPr>
            <p:nvPr/>
          </p:nvSpPr>
          <p:spPr bwMode="auto">
            <a:xfrm flipV="1">
              <a:off x="3072" y="1056"/>
              <a:ext cx="0" cy="3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V="1">
              <a:off x="5088" y="1728"/>
              <a:ext cx="0" cy="105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 flipV="1">
              <a:off x="528" y="1056"/>
              <a:ext cx="0" cy="172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52DDF-A0F8-4E31-90F6-42A0E92DC29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014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5800"/>
            <a:ext cx="8001000" cy="654050"/>
          </a:xfrm>
          <a:solidFill>
            <a:srgbClr val="FFFF99"/>
          </a:solidFill>
          <a:effectLst>
            <a:outerShdw dist="107763" dir="2700000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smtClean="0">
                <a:latin typeface="隶书" pitchFamily="49" charset="-122"/>
                <a:ea typeface="隶书" pitchFamily="49" charset="-122"/>
              </a:rPr>
              <a:t>显示或设置当前目录命令</a:t>
            </a:r>
            <a:r>
              <a:rPr lang="en-US" altLang="zh-CN" sz="3600" b="1" smtClean="0">
                <a:latin typeface="隶书" pitchFamily="49" charset="-122"/>
                <a:ea typeface="隶书" pitchFamily="49" charset="-122"/>
              </a:rPr>
              <a:t>CD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229600" cy="5029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黑体" pitchFamily="49" charset="-122"/>
              </a:rPr>
              <a:t>         </a:t>
            </a:r>
            <a:r>
              <a:rPr lang="zh-CN" altLang="en-US" sz="2800" b="1" smtClean="0">
                <a:ea typeface="黑体" pitchFamily="49" charset="-122"/>
              </a:rPr>
              <a:t>格式：</a:t>
            </a:r>
            <a:r>
              <a:rPr lang="en-US" altLang="zh-CN" sz="2800" smtClean="0">
                <a:ea typeface="黑体" pitchFamily="49" charset="-122"/>
              </a:rPr>
              <a:t>CD</a:t>
            </a:r>
            <a:r>
              <a:rPr lang="en-US" altLang="zh-CN" sz="2800" smtClean="0"/>
              <a:t>  [d:][path]</a:t>
            </a:r>
            <a:endParaRPr lang="en-US" altLang="zh-CN" sz="2800" smtClean="0">
              <a:ea typeface="黑体" pitchFamily="49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ea typeface="黑体" pitchFamily="49" charset="-122"/>
              </a:rPr>
              <a:t>        </a:t>
            </a:r>
            <a:r>
              <a:rPr lang="zh-CN" altLang="en-US" sz="2800" b="1" smtClean="0">
                <a:ea typeface="黑体" pitchFamily="49" charset="-122"/>
              </a:rPr>
              <a:t>功能：显示当前目录的绝对路径或设置指定目录为当前目录。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ea typeface="黑体" pitchFamily="49" charset="-122"/>
              </a:rPr>
              <a:t>        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说明：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[path]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指定设置后的当前目录的路径，若没有这个参数，就显示指定驱动器的当前目录。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例：①显示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D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盘的当前目录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itchFamily="49" charset="-122"/>
              </a:rPr>
              <a:t>             </a:t>
            </a:r>
            <a:r>
              <a:rPr lang="en-US" altLang="zh-CN" sz="2800" smtClean="0">
                <a:solidFill>
                  <a:schemeClr val="accent2"/>
                </a:solidFill>
                <a:ea typeface="黑体" pitchFamily="49" charset="-122"/>
              </a:rPr>
              <a:t>C:\windows&gt;</a:t>
            </a:r>
            <a:r>
              <a:rPr lang="en-US" altLang="zh-CN" sz="2800" smtClean="0">
                <a:solidFill>
                  <a:srgbClr val="000066"/>
                </a:solidFill>
                <a:ea typeface="黑体" pitchFamily="49" charset="-122"/>
              </a:rPr>
              <a:t>cd   d: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        ②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切换到当前盘的根目录下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A2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子目录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             </a:t>
            </a:r>
            <a:r>
              <a:rPr lang="en-US" altLang="zh-CN" sz="2800" smtClean="0">
                <a:solidFill>
                  <a:schemeClr val="accent2"/>
                </a:solidFill>
                <a:ea typeface="黑体" pitchFamily="49" charset="-122"/>
              </a:rPr>
              <a:t>C:\windows&gt;</a:t>
            </a:r>
            <a:r>
              <a:rPr lang="en-US" altLang="zh-CN" sz="2800" smtClean="0">
                <a:solidFill>
                  <a:srgbClr val="000066"/>
                </a:solidFill>
                <a:ea typeface="黑体" pitchFamily="49" charset="-122"/>
              </a:rPr>
              <a:t>cd  \a2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   (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系统提示符变为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             </a:t>
            </a:r>
            <a:r>
              <a:rPr lang="en-US" altLang="zh-CN" sz="2800" smtClean="0">
                <a:solidFill>
                  <a:schemeClr val="accent2"/>
                </a:solidFill>
                <a:ea typeface="黑体" pitchFamily="49" charset="-122"/>
              </a:rPr>
              <a:t>C:\a2&gt;</a:t>
            </a:r>
            <a:r>
              <a:rPr lang="en-US" altLang="zh-CN" sz="2800" b="1" smtClean="0">
                <a:solidFill>
                  <a:schemeClr val="accent2"/>
                </a:solidFill>
                <a:ea typeface="黑体" pitchFamily="49" charset="-122"/>
              </a:rPr>
              <a:t>     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(</a:t>
            </a:r>
            <a:r>
              <a:rPr lang="zh-CN" altLang="en-US" sz="2800" b="1" smtClean="0">
                <a:solidFill>
                  <a:srgbClr val="000066"/>
                </a:solidFill>
                <a:ea typeface="黑体" pitchFamily="49" charset="-122"/>
              </a:rPr>
              <a:t>思考：返回根目录和父目录</a:t>
            </a:r>
            <a:r>
              <a:rPr lang="en-US" altLang="zh-CN" sz="2800" b="1" smtClean="0">
                <a:solidFill>
                  <a:srgbClr val="000066"/>
                </a:solidFill>
                <a:ea typeface="黑体" pitchFamily="49" charset="-122"/>
              </a:rPr>
              <a:t>)        </a:t>
            </a:r>
          </a:p>
        </p:txBody>
      </p:sp>
      <p:graphicFrame>
        <p:nvGraphicFramePr>
          <p:cNvPr id="68612" name="Object 5">
            <a:hlinkClick r:id="rId3" action="ppaction://program"/>
          </p:cNvPr>
          <p:cNvGraphicFramePr>
            <a:graphicFrameLocks noChangeAspect="1"/>
          </p:cNvGraphicFramePr>
          <p:nvPr/>
        </p:nvGraphicFramePr>
        <p:xfrm>
          <a:off x="476250" y="16002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7" name="对象包" showAsIcon="1" r:id="rId4" imgW="914400" imgH="714375" progId="Package">
                  <p:embed/>
                </p:oleObj>
              </mc:Choice>
              <mc:Fallback>
                <p:oleObj name="对象包" showAsIcon="1" r:id="rId4" imgW="914400" imgH="714375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10" r="23810" b="32996"/>
                      <a:stretch>
                        <a:fillRect/>
                      </a:stretch>
                    </p:blipFill>
                    <p:spPr bwMode="auto">
                      <a:xfrm>
                        <a:off x="476250" y="16002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06" name="Text Box 6"/>
          <p:cNvSpPr txBox="1">
            <a:spLocks noChangeArrowheads="1"/>
          </p:cNvSpPr>
          <p:nvPr/>
        </p:nvSpPr>
        <p:spPr bwMode="auto">
          <a:xfrm>
            <a:off x="0" y="0"/>
            <a:ext cx="4438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sz="4400" i="1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DOS</a:t>
            </a:r>
            <a:r>
              <a:rPr kumimoji="1" lang="zh-CN" altLang="en-US" sz="4400" i="1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命令</a:t>
            </a:r>
          </a:p>
        </p:txBody>
      </p:sp>
      <p:sp>
        <p:nvSpPr>
          <p:cNvPr id="896007" name="Rectangle 7"/>
          <p:cNvSpPr>
            <a:spLocks noChangeArrowheads="1"/>
          </p:cNvSpPr>
          <p:nvPr/>
        </p:nvSpPr>
        <p:spPr bwMode="auto">
          <a:xfrm>
            <a:off x="1524000" y="3246120"/>
            <a:ext cx="5257800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tIns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cd.  </a:t>
            </a:r>
            <a:r>
              <a:rPr lang="en-US" altLang="zh-CN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1" lang="en-US" altLang="zh-CN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kumimoji="1" lang="en-US" altLang="zh-CN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.. </a:t>
            </a:r>
            <a:r>
              <a:rPr kumimoji="1" lang="en-US" altLang="zh-CN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cd</a:t>
            </a:r>
            <a:r>
              <a:rPr kumimoji="1" lang="en-US" altLang="zh-CN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\</a:t>
            </a:r>
            <a:endParaRPr kumimoji="1" lang="en-US" altLang="zh-CN" sz="3600" dirty="0">
              <a:solidFill>
                <a:srgbClr val="3333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A7BA0-6B5F-4CD7-890E-FFBF77CC19F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66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60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复制、移动文件和文件夹</a:t>
            </a:r>
          </a:p>
        </p:txBody>
      </p:sp>
      <p:sp>
        <p:nvSpPr>
          <p:cNvPr id="1067012" name="Rectangle 4"/>
          <p:cNvSpPr>
            <a:spLocks noChangeArrowheads="1"/>
          </p:cNvSpPr>
          <p:nvPr/>
        </p:nvSpPr>
        <p:spPr bwMode="auto">
          <a:xfrm>
            <a:off x="914400" y="1752600"/>
            <a:ext cx="631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最简单的方法</a:t>
            </a:r>
            <a:r>
              <a:rPr lang="zh-CN" altLang="en-US" sz="24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拖放</a:t>
            </a:r>
            <a:r>
              <a:rPr lang="zh-CN" altLang="en-US" sz="24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）：</a:t>
            </a:r>
          </a:p>
          <a:p>
            <a:pPr eaLnBrk="0" hangingPunct="0"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直接用鼠标把选中的文件的图标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拖放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到目的地</a:t>
            </a:r>
          </a:p>
        </p:txBody>
      </p:sp>
      <p:sp>
        <p:nvSpPr>
          <p:cNvPr id="1067013" name="Rectangle 5"/>
          <p:cNvSpPr>
            <a:spLocks noChangeArrowheads="1"/>
          </p:cNvSpPr>
          <p:nvPr/>
        </p:nvSpPr>
        <p:spPr bwMode="auto">
          <a:xfrm>
            <a:off x="990600" y="2743200"/>
            <a:ext cx="6400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相同磁盘：</a:t>
            </a:r>
          </a:p>
          <a:p>
            <a:pPr eaLnBrk="0" hangingPunct="0"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在同一磁盘上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拖放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文件或文件夹执行</a:t>
            </a:r>
            <a:r>
              <a:rPr lang="zh-CN" altLang="en-US" sz="24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移动</a:t>
            </a:r>
            <a:r>
              <a:rPr lang="zh-CN" altLang="en-US" sz="24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命令</a:t>
            </a:r>
          </a:p>
          <a:p>
            <a:pPr eaLnBrk="0" hangingPunct="0"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若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拖放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文件时按下</a:t>
            </a:r>
            <a:r>
              <a:rPr lang="en-US" altLang="zh-CN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Ctrl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键则执行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复制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操作</a:t>
            </a:r>
          </a:p>
        </p:txBody>
      </p:sp>
      <p:sp>
        <p:nvSpPr>
          <p:cNvPr id="1067014" name="Rectangle 6"/>
          <p:cNvSpPr>
            <a:spLocks noChangeArrowheads="1"/>
          </p:cNvSpPr>
          <p:nvPr/>
        </p:nvSpPr>
        <p:spPr bwMode="auto">
          <a:xfrm>
            <a:off x="990600" y="4038600"/>
            <a:ext cx="661828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不同磁盘</a:t>
            </a:r>
            <a:r>
              <a:rPr lang="zh-CN" altLang="en-US" sz="24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  <a:p>
            <a:pPr eaLnBrk="0" hangingPunct="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在不同磁盘之间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拖放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文件或文件夹执行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复制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命令</a:t>
            </a:r>
          </a:p>
          <a:p>
            <a:pPr eaLnBrk="0" hangingPunct="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若</a:t>
            </a:r>
            <a:r>
              <a:rPr lang="zh-CN" altLang="en-US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拖放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文件时按下</a:t>
            </a:r>
            <a:r>
              <a:rPr lang="en-US" altLang="zh-CN" sz="24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Shift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键则执行</a:t>
            </a:r>
            <a:r>
              <a:rPr lang="zh-CN" altLang="en-US" sz="24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移动</a:t>
            </a:r>
            <a:r>
              <a:rPr lang="zh-CN" altLang="en-US" sz="24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操作</a:t>
            </a:r>
          </a:p>
        </p:txBody>
      </p:sp>
      <p:sp>
        <p:nvSpPr>
          <p:cNvPr id="1067015" name="Text Box 7"/>
          <p:cNvSpPr txBox="1">
            <a:spLocks noChangeArrowheads="1"/>
          </p:cNvSpPr>
          <p:nvPr/>
        </p:nvSpPr>
        <p:spPr bwMode="auto">
          <a:xfrm>
            <a:off x="762000" y="5715000"/>
            <a:ext cx="794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400" i="0" u="none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注：“选择”操作（即明确对象）是所有操作的前提。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41739-FE7E-4672-ACB5-F997E8510A0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881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2" grpId="0" autoUpdateAnimBg="0"/>
      <p:bldP spid="1067013" grpId="0" autoUpdateAnimBg="0"/>
      <p:bldP spid="1067014" grpId="0" autoUpdateAnimBg="0"/>
      <p:bldP spid="10670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复制、移动文件和文件夹</a:t>
            </a:r>
          </a:p>
        </p:txBody>
      </p:sp>
      <p:sp>
        <p:nvSpPr>
          <p:cNvPr id="1069060" name="Rectangle 4"/>
          <p:cNvSpPr>
            <a:spLocks noChangeArrowheads="1"/>
          </p:cNvSpPr>
          <p:nvPr/>
        </p:nvSpPr>
        <p:spPr bwMode="auto">
          <a:xfrm>
            <a:off x="609600" y="1600200"/>
            <a:ext cx="62563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常规方法（剪贴板）</a:t>
            </a:r>
            <a:r>
              <a:rPr lang="zh-CN" altLang="en-US" sz="28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  <a:p>
            <a:pPr eaLnBrk="0" hangingPunct="0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借助剪贴板来</a:t>
            </a:r>
            <a:r>
              <a:rPr lang="zh-CN" altLang="en-US" sz="28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复制</a:t>
            </a:r>
            <a:r>
              <a:rPr lang="zh-CN" altLang="en-US" sz="28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8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移动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文件和文件夹</a:t>
            </a:r>
          </a:p>
        </p:txBody>
      </p: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609600" y="3048000"/>
            <a:ext cx="66087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2800" i="0" u="none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复制：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“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编辑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”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菜单中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“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复制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”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“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粘贴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”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命令</a:t>
            </a:r>
          </a:p>
          <a:p>
            <a:pPr eaLnBrk="0" hangingPunct="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2800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移动：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“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编辑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”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菜单中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“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剪切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”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“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粘贴</a:t>
            </a:r>
            <a:r>
              <a:rPr lang="zh-CN" altLang="en-US" sz="2800" i="0" u="none">
                <a:solidFill>
                  <a:schemeClr val="accent2"/>
                </a:solidFill>
                <a:latin typeface="Arial"/>
                <a:ea typeface="幼圆" pitchFamily="49" charset="-122"/>
              </a:rPr>
              <a:t>”</a:t>
            </a: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命令</a:t>
            </a: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2733675" y="4656138"/>
            <a:ext cx="1460500" cy="12065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flatTx/>
          </a:bodyPr>
          <a:lstStyle/>
          <a:p>
            <a:pPr algn="ctr" defTabSz="762000" eaLnBrk="0" hangingPunct="0">
              <a:buClrTx/>
              <a:buSzTx/>
              <a:buFontTx/>
              <a:buNone/>
            </a:pPr>
            <a:r>
              <a:rPr lang="en-US" altLang="zh-CN" sz="24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ClipBoard</a:t>
            </a:r>
          </a:p>
          <a:p>
            <a:pPr algn="ctr" defTabSz="762000" eaLnBrk="0" hangingPunct="0">
              <a:buClrTx/>
              <a:buSzTx/>
              <a:buFontTx/>
              <a:buNone/>
            </a:pPr>
            <a:r>
              <a:rPr lang="zh-CN" altLang="en-US" sz="2400" i="0" u="none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剪贴板</a:t>
            </a:r>
            <a:endParaRPr lang="zh-CN" altLang="en-US" sz="2400" i="0" u="none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2710" name="Group 7"/>
          <p:cNvGrpSpPr>
            <a:grpSpLocks/>
          </p:cNvGrpSpPr>
          <p:nvPr/>
        </p:nvGrpSpPr>
        <p:grpSpPr bwMode="auto">
          <a:xfrm>
            <a:off x="1527175" y="4902200"/>
            <a:ext cx="1371600" cy="1041400"/>
            <a:chOff x="1296" y="3024"/>
            <a:chExt cx="1068" cy="811"/>
          </a:xfrm>
        </p:grpSpPr>
        <p:grpSp>
          <p:nvGrpSpPr>
            <p:cNvPr id="72729" name="Group 8"/>
            <p:cNvGrpSpPr>
              <a:grpSpLocks/>
            </p:cNvGrpSpPr>
            <p:nvPr/>
          </p:nvGrpSpPr>
          <p:grpSpPr bwMode="auto">
            <a:xfrm>
              <a:off x="1296" y="3024"/>
              <a:ext cx="1068" cy="811"/>
              <a:chOff x="1324" y="1628"/>
              <a:chExt cx="1452" cy="1103"/>
            </a:xfrm>
          </p:grpSpPr>
          <p:sp>
            <p:nvSpPr>
              <p:cNvPr id="1069065" name="Freeform 9"/>
              <p:cNvSpPr>
                <a:spLocks/>
              </p:cNvSpPr>
              <p:nvPr/>
            </p:nvSpPr>
            <p:spPr bwMode="auto">
              <a:xfrm>
                <a:off x="1390" y="1628"/>
                <a:ext cx="1386" cy="1041"/>
              </a:xfrm>
              <a:custGeom>
                <a:avLst/>
                <a:gdLst>
                  <a:gd name="T0" fmla="*/ 0 w 1387"/>
                  <a:gd name="T1" fmla="*/ 231 h 1041"/>
                  <a:gd name="T2" fmla="*/ 0 w 1387"/>
                  <a:gd name="T3" fmla="*/ 816 h 1041"/>
                  <a:gd name="T4" fmla="*/ 864 w 1387"/>
                  <a:gd name="T5" fmla="*/ 816 h 1041"/>
                  <a:gd name="T6" fmla="*/ 864 w 1387"/>
                  <a:gd name="T7" fmla="*/ 1041 h 1041"/>
                  <a:gd name="T8" fmla="*/ 1387 w 1387"/>
                  <a:gd name="T9" fmla="*/ 521 h 1041"/>
                  <a:gd name="T10" fmla="*/ 864 w 1387"/>
                  <a:gd name="T11" fmla="*/ 0 h 1041"/>
                  <a:gd name="T12" fmla="*/ 864 w 1387"/>
                  <a:gd name="T13" fmla="*/ 231 h 1041"/>
                  <a:gd name="T14" fmla="*/ 0 w 1387"/>
                  <a:gd name="T15" fmla="*/ 231 h 1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7" h="1041">
                    <a:moveTo>
                      <a:pt x="0" y="231"/>
                    </a:moveTo>
                    <a:lnTo>
                      <a:pt x="0" y="816"/>
                    </a:lnTo>
                    <a:lnTo>
                      <a:pt x="864" y="816"/>
                    </a:lnTo>
                    <a:lnTo>
                      <a:pt x="864" y="1041"/>
                    </a:lnTo>
                    <a:lnTo>
                      <a:pt x="1387" y="521"/>
                    </a:lnTo>
                    <a:lnTo>
                      <a:pt x="864" y="0"/>
                    </a:lnTo>
                    <a:lnTo>
                      <a:pt x="864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FF8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66" name="Freeform 10"/>
              <p:cNvSpPr>
                <a:spLocks/>
              </p:cNvSpPr>
              <p:nvPr/>
            </p:nvSpPr>
            <p:spPr bwMode="auto">
              <a:xfrm>
                <a:off x="1326" y="2443"/>
                <a:ext cx="928" cy="64"/>
              </a:xfrm>
              <a:custGeom>
                <a:avLst/>
                <a:gdLst>
                  <a:gd name="T0" fmla="*/ 866 w 929"/>
                  <a:gd name="T1" fmla="*/ 63 h 64"/>
                  <a:gd name="T2" fmla="*/ 929 w 929"/>
                  <a:gd name="T3" fmla="*/ 0 h 64"/>
                  <a:gd name="T4" fmla="*/ 61 w 929"/>
                  <a:gd name="T5" fmla="*/ 0 h 64"/>
                  <a:gd name="T6" fmla="*/ 0 w 929"/>
                  <a:gd name="T7" fmla="*/ 64 h 64"/>
                  <a:gd name="T8" fmla="*/ 866 w 929"/>
                  <a:gd name="T9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64">
                    <a:moveTo>
                      <a:pt x="866" y="63"/>
                    </a:moveTo>
                    <a:lnTo>
                      <a:pt x="929" y="0"/>
                    </a:lnTo>
                    <a:lnTo>
                      <a:pt x="61" y="0"/>
                    </a:lnTo>
                    <a:lnTo>
                      <a:pt x="0" y="64"/>
                    </a:lnTo>
                    <a:lnTo>
                      <a:pt x="866" y="63"/>
                    </a:lnTo>
                    <a:close/>
                  </a:path>
                </a:pathLst>
              </a:custGeom>
              <a:solidFill>
                <a:srgbClr val="804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67" name="Freeform 11"/>
              <p:cNvSpPr>
                <a:spLocks/>
              </p:cNvSpPr>
              <p:nvPr/>
            </p:nvSpPr>
            <p:spPr bwMode="auto">
              <a:xfrm>
                <a:off x="2191" y="2442"/>
                <a:ext cx="62" cy="289"/>
              </a:xfrm>
              <a:custGeom>
                <a:avLst/>
                <a:gdLst>
                  <a:gd name="T0" fmla="*/ 0 w 62"/>
                  <a:gd name="T1" fmla="*/ 65 h 289"/>
                  <a:gd name="T2" fmla="*/ 62 w 62"/>
                  <a:gd name="T3" fmla="*/ 0 h 289"/>
                  <a:gd name="T4" fmla="*/ 62 w 62"/>
                  <a:gd name="T5" fmla="*/ 227 h 289"/>
                  <a:gd name="T6" fmla="*/ 0 w 62"/>
                  <a:gd name="T7" fmla="*/ 289 h 289"/>
                  <a:gd name="T8" fmla="*/ 0 w 62"/>
                  <a:gd name="T9" fmla="*/ 6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89">
                    <a:moveTo>
                      <a:pt x="0" y="65"/>
                    </a:moveTo>
                    <a:lnTo>
                      <a:pt x="62" y="0"/>
                    </a:lnTo>
                    <a:lnTo>
                      <a:pt x="62" y="227"/>
                    </a:lnTo>
                    <a:lnTo>
                      <a:pt x="0" y="289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68" name="Freeform 12"/>
              <p:cNvSpPr>
                <a:spLocks/>
              </p:cNvSpPr>
              <p:nvPr/>
            </p:nvSpPr>
            <p:spPr bwMode="auto">
              <a:xfrm>
                <a:off x="1324" y="1858"/>
                <a:ext cx="66" cy="649"/>
              </a:xfrm>
              <a:custGeom>
                <a:avLst/>
                <a:gdLst>
                  <a:gd name="T0" fmla="*/ 0 w 65"/>
                  <a:gd name="T1" fmla="*/ 68 h 648"/>
                  <a:gd name="T2" fmla="*/ 65 w 65"/>
                  <a:gd name="T3" fmla="*/ 0 h 648"/>
                  <a:gd name="T4" fmla="*/ 65 w 65"/>
                  <a:gd name="T5" fmla="*/ 583 h 648"/>
                  <a:gd name="T6" fmla="*/ 0 w 65"/>
                  <a:gd name="T7" fmla="*/ 648 h 648"/>
                  <a:gd name="T8" fmla="*/ 0 w 65"/>
                  <a:gd name="T9" fmla="*/ 6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48">
                    <a:moveTo>
                      <a:pt x="0" y="68"/>
                    </a:moveTo>
                    <a:lnTo>
                      <a:pt x="65" y="0"/>
                    </a:lnTo>
                    <a:lnTo>
                      <a:pt x="65" y="583"/>
                    </a:lnTo>
                    <a:lnTo>
                      <a:pt x="0" y="64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69" name="Freeform 13"/>
              <p:cNvSpPr>
                <a:spLocks/>
              </p:cNvSpPr>
              <p:nvPr/>
            </p:nvSpPr>
            <p:spPr bwMode="auto">
              <a:xfrm>
                <a:off x="2191" y="1628"/>
                <a:ext cx="62" cy="230"/>
              </a:xfrm>
              <a:custGeom>
                <a:avLst/>
                <a:gdLst>
                  <a:gd name="T0" fmla="*/ 0 w 62"/>
                  <a:gd name="T1" fmla="*/ 231 h 231"/>
                  <a:gd name="T2" fmla="*/ 62 w 62"/>
                  <a:gd name="T3" fmla="*/ 231 h 231"/>
                  <a:gd name="T4" fmla="*/ 62 w 62"/>
                  <a:gd name="T5" fmla="*/ 0 h 231"/>
                  <a:gd name="T6" fmla="*/ 0 w 62"/>
                  <a:gd name="T7" fmla="*/ 62 h 231"/>
                  <a:gd name="T8" fmla="*/ 0 w 62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31">
                    <a:moveTo>
                      <a:pt x="0" y="231"/>
                    </a:moveTo>
                    <a:lnTo>
                      <a:pt x="62" y="231"/>
                    </a:lnTo>
                    <a:lnTo>
                      <a:pt x="62" y="0"/>
                    </a:lnTo>
                    <a:lnTo>
                      <a:pt x="0" y="62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2730" name="Text Box 14"/>
            <p:cNvSpPr txBox="1">
              <a:spLocks noChangeArrowheads="1"/>
            </p:cNvSpPr>
            <p:nvPr/>
          </p:nvSpPr>
          <p:spPr bwMode="auto">
            <a:xfrm>
              <a:off x="1296" y="3259"/>
              <a:ext cx="103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zh-CN" altLang="en-US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复制</a:t>
              </a:r>
              <a:r>
                <a:rPr kumimoji="0" lang="en-US" altLang="zh-CN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/</a:t>
              </a:r>
              <a:r>
                <a:rPr kumimoji="0" lang="zh-CN" altLang="en-US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剪切</a:t>
              </a:r>
              <a:endParaRPr kumimoji="0" lang="zh-CN" altLang="en-US" sz="20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2711" name="Group 15"/>
          <p:cNvGrpSpPr>
            <a:grpSpLocks/>
          </p:cNvGrpSpPr>
          <p:nvPr/>
        </p:nvGrpSpPr>
        <p:grpSpPr bwMode="auto">
          <a:xfrm>
            <a:off x="4122738" y="4933950"/>
            <a:ext cx="1366837" cy="996950"/>
            <a:chOff x="3456" y="3024"/>
            <a:chExt cx="1101" cy="803"/>
          </a:xfrm>
        </p:grpSpPr>
        <p:grpSp>
          <p:nvGrpSpPr>
            <p:cNvPr id="72723" name="Group 16"/>
            <p:cNvGrpSpPr>
              <a:grpSpLocks/>
            </p:cNvGrpSpPr>
            <p:nvPr/>
          </p:nvGrpSpPr>
          <p:grpSpPr bwMode="auto">
            <a:xfrm rot="5400000" flipH="1">
              <a:off x="3605" y="2875"/>
              <a:ext cx="803" cy="1101"/>
              <a:chOff x="2347" y="2270"/>
              <a:chExt cx="1048" cy="1437"/>
            </a:xfrm>
          </p:grpSpPr>
          <p:sp>
            <p:nvSpPr>
              <p:cNvPr id="1069073" name="Freeform 17"/>
              <p:cNvSpPr>
                <a:spLocks/>
              </p:cNvSpPr>
              <p:nvPr/>
            </p:nvSpPr>
            <p:spPr bwMode="auto">
              <a:xfrm>
                <a:off x="2349" y="2262"/>
                <a:ext cx="1043" cy="1389"/>
              </a:xfrm>
              <a:custGeom>
                <a:avLst/>
                <a:gdLst>
                  <a:gd name="T0" fmla="*/ 812 w 1043"/>
                  <a:gd name="T1" fmla="*/ 1388 h 1388"/>
                  <a:gd name="T2" fmla="*/ 228 w 1043"/>
                  <a:gd name="T3" fmla="*/ 1388 h 1388"/>
                  <a:gd name="T4" fmla="*/ 228 w 1043"/>
                  <a:gd name="T5" fmla="*/ 521 h 1388"/>
                  <a:gd name="T6" fmla="*/ 0 w 1043"/>
                  <a:gd name="T7" fmla="*/ 521 h 1388"/>
                  <a:gd name="T8" fmla="*/ 522 w 1043"/>
                  <a:gd name="T9" fmla="*/ 0 h 1388"/>
                  <a:gd name="T10" fmla="*/ 1043 w 1043"/>
                  <a:gd name="T11" fmla="*/ 521 h 1388"/>
                  <a:gd name="T12" fmla="*/ 812 w 1043"/>
                  <a:gd name="T13" fmla="*/ 521 h 1388"/>
                  <a:gd name="T14" fmla="*/ 812 w 1043"/>
                  <a:gd name="T15" fmla="*/ 1388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3" h="1388">
                    <a:moveTo>
                      <a:pt x="812" y="1388"/>
                    </a:moveTo>
                    <a:lnTo>
                      <a:pt x="228" y="1388"/>
                    </a:lnTo>
                    <a:lnTo>
                      <a:pt x="228" y="521"/>
                    </a:lnTo>
                    <a:lnTo>
                      <a:pt x="0" y="521"/>
                    </a:lnTo>
                    <a:lnTo>
                      <a:pt x="522" y="0"/>
                    </a:lnTo>
                    <a:lnTo>
                      <a:pt x="1043" y="521"/>
                    </a:lnTo>
                    <a:lnTo>
                      <a:pt x="812" y="521"/>
                    </a:lnTo>
                    <a:lnTo>
                      <a:pt x="812" y="1388"/>
                    </a:lnTo>
                    <a:close/>
                  </a:path>
                </a:pathLst>
              </a:custGeom>
              <a:solidFill>
                <a:srgbClr val="FF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74" name="Rectangle 18"/>
              <p:cNvSpPr>
                <a:spLocks noChangeArrowheads="1"/>
              </p:cNvSpPr>
              <p:nvPr/>
            </p:nvSpPr>
            <p:spPr bwMode="auto">
              <a:xfrm>
                <a:off x="2581" y="3659"/>
                <a:ext cx="576" cy="48"/>
              </a:xfrm>
              <a:prstGeom prst="rect">
                <a:avLst/>
              </a:prstGeom>
              <a:solidFill>
                <a:srgbClr val="C00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75" name="Freeform 19"/>
              <p:cNvSpPr>
                <a:spLocks/>
              </p:cNvSpPr>
              <p:nvPr/>
            </p:nvSpPr>
            <p:spPr bwMode="auto">
              <a:xfrm>
                <a:off x="2347" y="2791"/>
                <a:ext cx="229" cy="78"/>
              </a:xfrm>
              <a:custGeom>
                <a:avLst/>
                <a:gdLst>
                  <a:gd name="T0" fmla="*/ 229 w 229"/>
                  <a:gd name="T1" fmla="*/ 79 h 79"/>
                  <a:gd name="T2" fmla="*/ 229 w 229"/>
                  <a:gd name="T3" fmla="*/ 0 h 79"/>
                  <a:gd name="T4" fmla="*/ 0 w 229"/>
                  <a:gd name="T5" fmla="*/ 0 h 79"/>
                  <a:gd name="T6" fmla="*/ 1 w 229"/>
                  <a:gd name="T7" fmla="*/ 79 h 79"/>
                  <a:gd name="T8" fmla="*/ 229 w 229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79">
                    <a:moveTo>
                      <a:pt x="229" y="79"/>
                    </a:moveTo>
                    <a:lnTo>
                      <a:pt x="229" y="0"/>
                    </a:lnTo>
                    <a:lnTo>
                      <a:pt x="0" y="0"/>
                    </a:lnTo>
                    <a:lnTo>
                      <a:pt x="1" y="79"/>
                    </a:lnTo>
                    <a:lnTo>
                      <a:pt x="229" y="79"/>
                    </a:lnTo>
                    <a:close/>
                  </a:path>
                </a:pathLst>
              </a:custGeom>
              <a:solidFill>
                <a:srgbClr val="C00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9076" name="Freeform 20"/>
              <p:cNvSpPr>
                <a:spLocks/>
              </p:cNvSpPr>
              <p:nvPr/>
            </p:nvSpPr>
            <p:spPr bwMode="auto">
              <a:xfrm>
                <a:off x="3161" y="2791"/>
                <a:ext cx="234" cy="78"/>
              </a:xfrm>
              <a:custGeom>
                <a:avLst/>
                <a:gdLst>
                  <a:gd name="T0" fmla="*/ 234 w 234"/>
                  <a:gd name="T1" fmla="*/ 79 h 79"/>
                  <a:gd name="T2" fmla="*/ 233 w 234"/>
                  <a:gd name="T3" fmla="*/ 0 h 79"/>
                  <a:gd name="T4" fmla="*/ 0 w 234"/>
                  <a:gd name="T5" fmla="*/ 0 h 79"/>
                  <a:gd name="T6" fmla="*/ 0 w 234"/>
                  <a:gd name="T7" fmla="*/ 79 h 79"/>
                  <a:gd name="T8" fmla="*/ 234 w 234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79">
                    <a:moveTo>
                      <a:pt x="234" y="79"/>
                    </a:moveTo>
                    <a:lnTo>
                      <a:pt x="233" y="0"/>
                    </a:lnTo>
                    <a:lnTo>
                      <a:pt x="0" y="0"/>
                    </a:lnTo>
                    <a:lnTo>
                      <a:pt x="0" y="79"/>
                    </a:lnTo>
                    <a:lnTo>
                      <a:pt x="234" y="79"/>
                    </a:lnTo>
                    <a:close/>
                  </a:path>
                </a:pathLst>
              </a:custGeom>
              <a:solidFill>
                <a:srgbClr val="C00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69077" name="Text Box 21"/>
            <p:cNvSpPr txBox="1">
              <a:spLocks noChangeArrowheads="1"/>
            </p:cNvSpPr>
            <p:nvPr/>
          </p:nvSpPr>
          <p:spPr bwMode="auto">
            <a:xfrm>
              <a:off x="3672" y="3310"/>
              <a:ext cx="55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  <a:buFontTx/>
                <a:buNone/>
                <a:defRPr/>
              </a:pPr>
              <a:r>
                <a:rPr kumimoji="0" lang="zh-CN" altLang="en-US" sz="2000" i="0" u="none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幼圆" pitchFamily="49" charset="-122"/>
                </a:rPr>
                <a:t>粘贴</a:t>
              </a:r>
              <a:endParaRPr kumimoji="0" lang="zh-CN" altLang="en-US" sz="2000" b="0" i="0" u="none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2712" name="Group 22"/>
          <p:cNvGrpSpPr>
            <a:grpSpLocks/>
          </p:cNvGrpSpPr>
          <p:nvPr/>
        </p:nvGrpSpPr>
        <p:grpSpPr bwMode="auto">
          <a:xfrm>
            <a:off x="5565775" y="5037138"/>
            <a:ext cx="641350" cy="823912"/>
            <a:chOff x="4272" y="3264"/>
            <a:chExt cx="404" cy="519"/>
          </a:xfrm>
        </p:grpSpPr>
        <p:graphicFrame>
          <p:nvGraphicFramePr>
            <p:cNvPr id="72721" name="Object 23"/>
            <p:cNvGraphicFramePr>
              <a:graphicFrameLocks noChangeAspect="1"/>
            </p:cNvGraphicFramePr>
            <p:nvPr/>
          </p:nvGraphicFramePr>
          <p:xfrm>
            <a:off x="4272" y="3264"/>
            <a:ext cx="40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08" name="BMP 图象" r:id="rId4" imgW="276151" imgH="237973" progId="Paint.Picture">
                    <p:embed/>
                  </p:oleObj>
                </mc:Choice>
                <mc:Fallback>
                  <p:oleObj name="BMP 图象" r:id="rId4" imgW="276151" imgH="23797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264"/>
                          <a:ext cx="40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2" name="Text Box 24"/>
            <p:cNvSpPr txBox="1">
              <a:spLocks noChangeArrowheads="1"/>
            </p:cNvSpPr>
            <p:nvPr/>
          </p:nvSpPr>
          <p:spPr bwMode="auto">
            <a:xfrm>
              <a:off x="4272" y="355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zh-CN" altLang="en-US" sz="1800" i="0" u="none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教师</a:t>
              </a:r>
              <a:endParaRPr kumimoji="0" lang="zh-CN" altLang="en-US" sz="1800" b="0" i="0" u="none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endParaRPr>
            </a:p>
          </p:txBody>
        </p:sp>
      </p:grpSp>
      <p:grpSp>
        <p:nvGrpSpPr>
          <p:cNvPr id="72713" name="Group 25"/>
          <p:cNvGrpSpPr>
            <a:grpSpLocks/>
          </p:cNvGrpSpPr>
          <p:nvPr/>
        </p:nvGrpSpPr>
        <p:grpSpPr bwMode="auto">
          <a:xfrm>
            <a:off x="765175" y="4975225"/>
            <a:ext cx="641350" cy="823913"/>
            <a:chOff x="4272" y="3264"/>
            <a:chExt cx="404" cy="519"/>
          </a:xfrm>
        </p:grpSpPr>
        <p:graphicFrame>
          <p:nvGraphicFramePr>
            <p:cNvPr id="72719" name="Object 26"/>
            <p:cNvGraphicFramePr>
              <a:graphicFrameLocks noChangeAspect="1"/>
            </p:cNvGraphicFramePr>
            <p:nvPr/>
          </p:nvGraphicFramePr>
          <p:xfrm>
            <a:off x="4272" y="3264"/>
            <a:ext cx="40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09" name="BMP 图象" r:id="rId6" imgW="276151" imgH="237973" progId="Paint.Picture">
                    <p:embed/>
                  </p:oleObj>
                </mc:Choice>
                <mc:Fallback>
                  <p:oleObj name="BMP 图象" r:id="rId6" imgW="276151" imgH="23797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264"/>
                          <a:ext cx="40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0" name="Text Box 27"/>
            <p:cNvSpPr txBox="1">
              <a:spLocks noChangeArrowheads="1"/>
            </p:cNvSpPr>
            <p:nvPr/>
          </p:nvSpPr>
          <p:spPr bwMode="auto">
            <a:xfrm>
              <a:off x="4272" y="355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zh-CN" altLang="en-US" sz="1800" i="0" u="none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学生</a:t>
              </a:r>
              <a:endParaRPr kumimoji="0" lang="zh-CN" altLang="en-US" sz="1800" b="0" i="0" u="none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endParaRPr>
            </a:p>
          </p:txBody>
        </p:sp>
      </p:grpSp>
      <p:graphicFrame>
        <p:nvGraphicFramePr>
          <p:cNvPr id="72714" name="Object 28"/>
          <p:cNvGraphicFramePr>
            <a:graphicFrameLocks noChangeAspect="1"/>
          </p:cNvGraphicFramePr>
          <p:nvPr/>
        </p:nvGraphicFramePr>
        <p:xfrm>
          <a:off x="7146925" y="1828800"/>
          <a:ext cx="176847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0" name="BMP 图象" r:id="rId7" imgW="1628571" imgH="3648584" progId="Paint.Picture">
                  <p:embed/>
                </p:oleObj>
              </mc:Choice>
              <mc:Fallback>
                <p:oleObj name="BMP 图象" r:id="rId7" imgW="1628571" imgH="364858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000080"/>
                          </a:clrFrom>
                          <a:clrTo>
                            <a:srgbClr val="00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1828800"/>
                        <a:ext cx="1768475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085" name="Line 29"/>
          <p:cNvSpPr>
            <a:spLocks noChangeShapeType="1"/>
          </p:cNvSpPr>
          <p:nvPr/>
        </p:nvSpPr>
        <p:spPr bwMode="auto">
          <a:xfrm>
            <a:off x="7223125" y="2667000"/>
            <a:ext cx="1600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086" name="Line 30"/>
          <p:cNvSpPr>
            <a:spLocks noChangeShapeType="1"/>
          </p:cNvSpPr>
          <p:nvPr/>
        </p:nvSpPr>
        <p:spPr bwMode="auto">
          <a:xfrm>
            <a:off x="7223125" y="2895600"/>
            <a:ext cx="1600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9087" name="Line 31"/>
          <p:cNvSpPr>
            <a:spLocks noChangeShapeType="1"/>
          </p:cNvSpPr>
          <p:nvPr/>
        </p:nvSpPr>
        <p:spPr bwMode="auto">
          <a:xfrm>
            <a:off x="7223125" y="3048000"/>
            <a:ext cx="1600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5CF44-2A67-4B16-A1D2-9839FE2EB74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375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删除文件和文件夹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838200" y="3733800"/>
            <a:ext cx="5176838" cy="854075"/>
            <a:chOff x="1382" y="2479"/>
            <a:chExt cx="3261" cy="538"/>
          </a:xfrm>
        </p:grpSpPr>
        <p:sp>
          <p:nvSpPr>
            <p:cNvPr id="1071108" name="Rectangle 4"/>
            <p:cNvSpPr>
              <a:spLocks noChangeArrowheads="1"/>
            </p:cNvSpPr>
            <p:nvPr/>
          </p:nvSpPr>
          <p:spPr bwMode="auto">
            <a:xfrm>
              <a:off x="1382" y="2479"/>
              <a:ext cx="326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25000"/>
                </a:lnSpc>
                <a:buClrTx/>
                <a:buSzTx/>
                <a:buFontTx/>
                <a:buNone/>
                <a:defRPr/>
              </a:pPr>
              <a:r>
                <a:rPr lang="zh-CN" altLang="en-US" sz="2000" i="0" u="none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在某一窗口中（文件夹或资源管理器）</a:t>
              </a:r>
            </a:p>
            <a:p>
              <a:pPr eaLnBrk="0" hangingPunct="0">
                <a:lnSpc>
                  <a:spcPct val="125000"/>
                </a:lnSpc>
                <a:buClrTx/>
                <a:buSzTx/>
                <a:buFontTx/>
                <a:buNone/>
                <a:defRPr/>
              </a:pPr>
              <a:r>
                <a:rPr lang="zh-CN" altLang="en-US" sz="2000" i="0" u="none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选取</a:t>
              </a:r>
              <a:r>
                <a:rPr lang="zh-CN" altLang="en-US" sz="2000" i="0" u="none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删除对象</a:t>
              </a:r>
              <a:r>
                <a:rPr lang="zh-CN" altLang="en-US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     </a:t>
              </a:r>
              <a:r>
                <a:rPr lang="zh-CN" altLang="en-US" sz="2000" i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文件</a:t>
              </a:r>
              <a:r>
                <a:rPr lang="zh-CN" altLang="en-US" sz="2000" i="0" u="none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菜单</a:t>
              </a:r>
              <a:r>
                <a:rPr lang="zh-CN" altLang="en-US" sz="2000" i="0" u="none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     </a:t>
              </a:r>
              <a:r>
                <a:rPr lang="zh-CN" altLang="en-US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i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删除</a:t>
              </a:r>
              <a:r>
                <a:rPr lang="zh-CN" altLang="en-US" sz="2000" i="0" u="none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命令</a:t>
              </a:r>
            </a:p>
          </p:txBody>
        </p:sp>
        <p:sp>
          <p:nvSpPr>
            <p:cNvPr id="1071109" name="Line 5"/>
            <p:cNvSpPr>
              <a:spLocks noChangeShapeType="1"/>
            </p:cNvSpPr>
            <p:nvPr/>
          </p:nvSpPr>
          <p:spPr bwMode="auto">
            <a:xfrm>
              <a:off x="2400" y="2928"/>
              <a:ext cx="432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1110" name="Line 6"/>
            <p:cNvSpPr>
              <a:spLocks noChangeShapeType="1"/>
            </p:cNvSpPr>
            <p:nvPr/>
          </p:nvSpPr>
          <p:spPr bwMode="auto">
            <a:xfrm>
              <a:off x="3456" y="2928"/>
              <a:ext cx="480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3732" name="Group 7"/>
          <p:cNvGrpSpPr>
            <a:grpSpLocks/>
          </p:cNvGrpSpPr>
          <p:nvPr/>
        </p:nvGrpSpPr>
        <p:grpSpPr bwMode="auto">
          <a:xfrm>
            <a:off x="914400" y="2438400"/>
            <a:ext cx="6456363" cy="473075"/>
            <a:chOff x="1338" y="1548"/>
            <a:chExt cx="4067" cy="298"/>
          </a:xfrm>
        </p:grpSpPr>
        <p:sp>
          <p:nvSpPr>
            <p:cNvPr id="1071112" name="Rectangle 8"/>
            <p:cNvSpPr>
              <a:spLocks noChangeArrowheads="1"/>
            </p:cNvSpPr>
            <p:nvPr/>
          </p:nvSpPr>
          <p:spPr bwMode="auto">
            <a:xfrm>
              <a:off x="1338" y="1548"/>
              <a:ext cx="406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25000"/>
                </a:lnSpc>
                <a:buClrTx/>
                <a:buSzTx/>
                <a:buFontTx/>
                <a:buNone/>
                <a:defRPr/>
              </a:pPr>
              <a:r>
                <a:rPr lang="zh-CN" altLang="en-US" sz="2000" i="0" u="none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选取</a:t>
              </a:r>
              <a:r>
                <a:rPr lang="zh-CN" altLang="en-US" sz="2000" i="0" u="none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删除对象</a:t>
              </a:r>
              <a:r>
                <a:rPr lang="zh-CN" altLang="en-US" sz="2000" i="0" u="none">
                  <a:solidFill>
                    <a:srgbClr val="5F5F5F"/>
                  </a:solidFill>
                  <a:latin typeface="幼圆" pitchFamily="49" charset="-122"/>
                  <a:ea typeface="幼圆" pitchFamily="49" charset="-122"/>
                </a:rPr>
                <a:t>     </a:t>
              </a:r>
              <a:r>
                <a:rPr lang="zh-CN" altLang="en-US" sz="2000" i="0" u="none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单击鼠标右键</a:t>
              </a:r>
              <a:r>
                <a:rPr lang="zh-CN" altLang="en-US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000" i="0" u="none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快捷菜单</a:t>
              </a:r>
              <a:r>
                <a:rPr lang="zh-CN" altLang="en-US" sz="2000" i="0" u="none">
                  <a:solidFill>
                    <a:schemeClr val="tx1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000" i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删除</a:t>
              </a:r>
            </a:p>
          </p:txBody>
        </p:sp>
        <p:sp>
          <p:nvSpPr>
            <p:cNvPr id="1071113" name="Line 9"/>
            <p:cNvSpPr>
              <a:spLocks noChangeShapeType="1"/>
            </p:cNvSpPr>
            <p:nvPr/>
          </p:nvSpPr>
          <p:spPr bwMode="auto">
            <a:xfrm>
              <a:off x="2400" y="1728"/>
              <a:ext cx="384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1114" name="Line 10"/>
            <p:cNvSpPr>
              <a:spLocks noChangeShapeType="1"/>
            </p:cNvSpPr>
            <p:nvPr/>
          </p:nvSpPr>
          <p:spPr bwMode="auto">
            <a:xfrm>
              <a:off x="3744" y="1728"/>
              <a:ext cx="288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1115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336" cy="0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838200" y="1676400"/>
            <a:ext cx="26844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最简单的方法</a:t>
            </a:r>
            <a:r>
              <a:rPr lang="zh-CN" altLang="en-US" sz="28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73734" name="Text Box 13"/>
          <p:cNvSpPr txBox="1">
            <a:spLocks noChangeArrowheads="1"/>
          </p:cNvSpPr>
          <p:nvPr/>
        </p:nvSpPr>
        <p:spPr bwMode="auto">
          <a:xfrm>
            <a:off x="838200" y="3048000"/>
            <a:ext cx="197008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sz="2800" i="0" u="none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常规方法</a:t>
            </a:r>
            <a:r>
              <a:rPr lang="zh-CN" altLang="en-US" sz="2800" i="0" u="none">
                <a:solidFill>
                  <a:srgbClr val="5F5F5F"/>
                </a:solidFill>
                <a:latin typeface="幼圆" pitchFamily="49" charset="-122"/>
                <a:ea typeface="幼圆" pitchFamily="49" charset="-122"/>
              </a:rPr>
              <a:t>：</a:t>
            </a:r>
          </a:p>
        </p:txBody>
      </p:sp>
      <p:sp>
        <p:nvSpPr>
          <p:cNvPr id="73735" name="Text Box 14"/>
          <p:cNvSpPr txBox="1">
            <a:spLocks noChangeArrowheads="1"/>
          </p:cNvSpPr>
          <p:nvPr/>
        </p:nvSpPr>
        <p:spPr bwMode="auto">
          <a:xfrm>
            <a:off x="609600" y="5029200"/>
            <a:ext cx="6448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400" i="0" u="none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问题：能不能不经过回收站，直接删除文件？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i="0" u="none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问题：删除的文件（文件夹）如何还原？</a:t>
            </a:r>
          </a:p>
        </p:txBody>
      </p:sp>
      <p:grpSp>
        <p:nvGrpSpPr>
          <p:cNvPr id="73736" name="Group 15"/>
          <p:cNvGrpSpPr>
            <a:grpSpLocks/>
          </p:cNvGrpSpPr>
          <p:nvPr/>
        </p:nvGrpSpPr>
        <p:grpSpPr bwMode="auto">
          <a:xfrm>
            <a:off x="7467600" y="4343400"/>
            <a:ext cx="1098550" cy="1085850"/>
            <a:chOff x="816" y="2304"/>
            <a:chExt cx="692" cy="684"/>
          </a:xfrm>
        </p:grpSpPr>
        <p:sp>
          <p:nvSpPr>
            <p:cNvPr id="73738" name="Text Box 16"/>
            <p:cNvSpPr txBox="1">
              <a:spLocks noChangeArrowheads="1"/>
            </p:cNvSpPr>
            <p:nvPr/>
          </p:nvSpPr>
          <p:spPr bwMode="auto">
            <a:xfrm>
              <a:off x="816" y="270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400" i="0" u="none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回收站</a:t>
              </a:r>
              <a:endParaRPr lang="zh-CN" altLang="en-US" sz="24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73739" name="Object 17"/>
            <p:cNvGraphicFramePr>
              <a:graphicFrameLocks noChangeAspect="1"/>
            </p:cNvGraphicFramePr>
            <p:nvPr/>
          </p:nvGraphicFramePr>
          <p:xfrm>
            <a:off x="913" y="2304"/>
            <a:ext cx="43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628" name="位图图像" r:id="rId4" imgW="343039" imgH="343039" progId="Paint.Picture">
                    <p:embed/>
                  </p:oleObj>
                </mc:Choice>
                <mc:Fallback>
                  <p:oleObj name="位图图像" r:id="rId4" imgW="343039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FF00"/>
                            </a:clrFrom>
                            <a:clrTo>
                              <a:srgbClr val="00FF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2304"/>
                          <a:ext cx="43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0BCAF-E3C9-4452-B438-29F412AB688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93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Text Box 14"/>
          <p:cNvSpPr txBox="1">
            <a:spLocks noChangeArrowheads="1"/>
          </p:cNvSpPr>
          <p:nvPr/>
        </p:nvSpPr>
        <p:spPr bwMode="auto">
          <a:xfrm>
            <a:off x="609600" y="5481935"/>
            <a:ext cx="6448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400" i="0" u="none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回答问题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：能不能不经过回收站，直接删除文件</a:t>
            </a:r>
            <a:r>
              <a:rPr lang="zh-CN" altLang="en-US" sz="2400" i="0" u="none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？</a:t>
            </a:r>
            <a:endParaRPr lang="zh-CN" altLang="en-US" sz="2400" i="0" u="none" dirty="0">
              <a:solidFill>
                <a:srgbClr val="000000"/>
              </a:solidFill>
              <a:latin typeface="Times New Roman" pitchFamily="18" charset="0"/>
              <a:ea typeface="幼圆" pitchFamily="49" charset="-122"/>
            </a:endParaRPr>
          </a:p>
        </p:txBody>
      </p:sp>
      <p:grpSp>
        <p:nvGrpSpPr>
          <p:cNvPr id="73736" name="Group 15"/>
          <p:cNvGrpSpPr>
            <a:grpSpLocks/>
          </p:cNvGrpSpPr>
          <p:nvPr/>
        </p:nvGrpSpPr>
        <p:grpSpPr bwMode="auto">
          <a:xfrm>
            <a:off x="7467600" y="4343400"/>
            <a:ext cx="1098550" cy="1085850"/>
            <a:chOff x="816" y="2304"/>
            <a:chExt cx="692" cy="684"/>
          </a:xfrm>
        </p:grpSpPr>
        <p:sp>
          <p:nvSpPr>
            <p:cNvPr id="73738" name="Text Box 16"/>
            <p:cNvSpPr txBox="1">
              <a:spLocks noChangeArrowheads="1"/>
            </p:cNvSpPr>
            <p:nvPr/>
          </p:nvSpPr>
          <p:spPr bwMode="auto">
            <a:xfrm>
              <a:off x="816" y="270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400" i="0" u="none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回收站</a:t>
              </a:r>
              <a:endParaRPr lang="zh-CN" altLang="en-US" sz="24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73739" name="Object 17"/>
            <p:cNvGraphicFramePr>
              <a:graphicFrameLocks noChangeAspect="1"/>
            </p:cNvGraphicFramePr>
            <p:nvPr/>
          </p:nvGraphicFramePr>
          <p:xfrm>
            <a:off x="913" y="2304"/>
            <a:ext cx="43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652" name="位图图像" r:id="rId4" imgW="343039" imgH="343039" progId="Paint.Picture">
                    <p:embed/>
                  </p:oleObj>
                </mc:Choice>
                <mc:Fallback>
                  <p:oleObj name="位图图像" r:id="rId4" imgW="343039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FF00"/>
                            </a:clrFrom>
                            <a:clrTo>
                              <a:srgbClr val="00FF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2304"/>
                          <a:ext cx="43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0BCAF-E3C9-4452-B438-29F412AB688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27262"/>
            <a:ext cx="44386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8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Text Box 14"/>
          <p:cNvSpPr txBox="1">
            <a:spLocks noChangeArrowheads="1"/>
          </p:cNvSpPr>
          <p:nvPr/>
        </p:nvSpPr>
        <p:spPr bwMode="auto">
          <a:xfrm>
            <a:off x="609600" y="5029200"/>
            <a:ext cx="6448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400" i="0" u="none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问题</a:t>
            </a:r>
            <a:r>
              <a:rPr lang="zh-CN" altLang="en-US" sz="2400" i="0" u="none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：删除的文件（文件夹）如何还原？</a:t>
            </a:r>
          </a:p>
        </p:txBody>
      </p:sp>
      <p:grpSp>
        <p:nvGrpSpPr>
          <p:cNvPr id="73736" name="Group 15"/>
          <p:cNvGrpSpPr>
            <a:grpSpLocks/>
          </p:cNvGrpSpPr>
          <p:nvPr/>
        </p:nvGrpSpPr>
        <p:grpSpPr bwMode="auto">
          <a:xfrm>
            <a:off x="7467600" y="4343400"/>
            <a:ext cx="1098550" cy="1085850"/>
            <a:chOff x="816" y="2304"/>
            <a:chExt cx="692" cy="684"/>
          </a:xfrm>
        </p:grpSpPr>
        <p:sp>
          <p:nvSpPr>
            <p:cNvPr id="73738" name="Text Box 16"/>
            <p:cNvSpPr txBox="1">
              <a:spLocks noChangeArrowheads="1"/>
            </p:cNvSpPr>
            <p:nvPr/>
          </p:nvSpPr>
          <p:spPr bwMode="auto">
            <a:xfrm>
              <a:off x="816" y="270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400" i="0" u="none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回收站</a:t>
              </a:r>
              <a:endParaRPr lang="zh-CN" altLang="en-US" sz="2400" b="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73739" name="Object 17"/>
            <p:cNvGraphicFramePr>
              <a:graphicFrameLocks noChangeAspect="1"/>
            </p:cNvGraphicFramePr>
            <p:nvPr/>
          </p:nvGraphicFramePr>
          <p:xfrm>
            <a:off x="913" y="2304"/>
            <a:ext cx="43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676" name="位图图像" r:id="rId4" imgW="343039" imgH="343039" progId="Paint.Picture">
                    <p:embed/>
                  </p:oleObj>
                </mc:Choice>
                <mc:Fallback>
                  <p:oleObj name="位图图像" r:id="rId4" imgW="343039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FF00"/>
                            </a:clrFrom>
                            <a:clrTo>
                              <a:srgbClr val="00FF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2304"/>
                          <a:ext cx="43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bg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tx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0BCAF-E3C9-4452-B438-29F412AB688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2754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4" y="990600"/>
            <a:ext cx="75723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125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程序管理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969963" y="1868488"/>
          <a:ext cx="3460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5" name="BMP 图象" r:id="rId4" imgW="685714" imgH="676369" progId="Paint.Picture">
                  <p:embed/>
                </p:oleObj>
              </mc:Choice>
              <mc:Fallback>
                <p:oleObj name="BMP 图象" r:id="rId4" imgW="685714" imgH="67636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68488"/>
                        <a:ext cx="3460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969963" y="3163888"/>
          <a:ext cx="3460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6" name="BMP 图象" r:id="rId6" imgW="685714" imgH="676369" progId="Paint.Picture">
                  <p:embed/>
                </p:oleObj>
              </mc:Choice>
              <mc:Fallback>
                <p:oleObj name="BMP 图象" r:id="rId6" imgW="685714" imgH="67636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163888"/>
                        <a:ext cx="3460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7" name="Text Box 5"/>
          <p:cNvSpPr txBox="1">
            <a:spLocks noChangeArrowheads="1"/>
          </p:cNvSpPr>
          <p:nvPr/>
        </p:nvSpPr>
        <p:spPr bwMode="auto">
          <a:xfrm>
            <a:off x="1350963" y="1630363"/>
            <a:ext cx="6573837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0" lang="zh-CN" altLang="en-US" sz="28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程序的</a:t>
            </a:r>
            <a:r>
              <a:rPr kumimoji="0" lang="zh-CN" altLang="en-US" sz="2800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概念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程序以文件的形式存放，它是指能够实现某种功能的一类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文件。通常，我们把这类文件称作执行文件（</a:t>
            </a:r>
            <a:r>
              <a:rPr kumimoji="0" lang="en-US" altLang="zh-CN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.EXE</a:t>
            </a:r>
            <a:r>
              <a:rPr kumimoji="0" lang="zh-CN" altLang="en-US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）。</a:t>
            </a:r>
            <a:endParaRPr kumimoji="0" lang="zh-CN" altLang="en-US" sz="2400" i="0" u="none">
              <a:solidFill>
                <a:schemeClr val="hlink"/>
              </a:solidFill>
              <a:latin typeface="Times New Roman" pitchFamily="18" charset="0"/>
              <a:ea typeface="幼圆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程序的</a:t>
            </a:r>
            <a:r>
              <a:rPr kumimoji="0" lang="zh-CN" altLang="en-US" sz="2800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基本操作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创建（安装）、运行、创建快捷方式、删除</a:t>
            </a:r>
            <a:endParaRPr kumimoji="0" lang="zh-CN" altLang="en-US" sz="2800" i="0" u="none">
              <a:solidFill>
                <a:schemeClr val="hlink"/>
              </a:solidFill>
              <a:latin typeface="Times New Roman" pitchFamily="18" charset="0"/>
              <a:ea typeface="幼圆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程序间的</a:t>
            </a:r>
            <a:r>
              <a:rPr kumimoji="0" lang="zh-CN" altLang="en-US" sz="2800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切换</a:t>
            </a:r>
          </a:p>
          <a:p>
            <a:pPr>
              <a:buClrTx/>
              <a:buSzTx/>
              <a:buFontTx/>
              <a:buNone/>
              <a:defRPr/>
            </a:pPr>
            <a:r>
              <a:rPr kumimoji="0" lang="zh-CN" altLang="en-US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任务栏、</a:t>
            </a:r>
            <a:r>
              <a:rPr kumimoji="0" lang="en-US" altLang="zh-CN" sz="20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Alt+Tab</a:t>
            </a:r>
            <a:endParaRPr kumimoji="0" lang="en-US" altLang="zh-CN" sz="2400" i="0" u="none">
              <a:solidFill>
                <a:schemeClr val="hlink"/>
              </a:solidFill>
              <a:latin typeface="Times New Roman" pitchFamily="18" charset="0"/>
              <a:ea typeface="幼圆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800" i="0" u="none">
                <a:solidFill>
                  <a:schemeClr val="hlink"/>
                </a:solidFill>
                <a:latin typeface="Times New Roman" pitchFamily="18" charset="0"/>
                <a:ea typeface="幼圆" pitchFamily="49" charset="-122"/>
              </a:rPr>
              <a:t>程序间的</a:t>
            </a:r>
            <a:r>
              <a:rPr kumimoji="0" lang="zh-CN" altLang="en-US" sz="2800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资源共享</a:t>
            </a: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969963" y="41148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7" name="BMP 图象" r:id="rId7" imgW="685714" imgH="676369" progId="Paint.Picture">
                  <p:embed/>
                </p:oleObj>
              </mc:Choice>
              <mc:Fallback>
                <p:oleObj name="BMP 图象" r:id="rId7" imgW="685714" imgH="67636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1148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969963" y="5029200"/>
          <a:ext cx="346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8" name="BMP 图象" r:id="rId8" imgW="685714" imgH="676369" progId="Paint.Picture">
                  <p:embed/>
                </p:oleObj>
              </mc:Choice>
              <mc:Fallback>
                <p:oleObj name="BMP 图象" r:id="rId8" imgW="685714" imgH="67636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029200"/>
                        <a:ext cx="346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8077200" y="1828800"/>
          <a:ext cx="7429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9" name="BMP 图象" r:id="rId9" imgW="743054" imgH="752381" progId="Paint.Picture">
                  <p:embed/>
                </p:oleObj>
              </mc:Choice>
              <mc:Fallback>
                <p:oleObj name="BMP 图象" r:id="rId9" imgW="743054" imgH="75238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4000FF"/>
                          </a:clrFrom>
                          <a:clrTo>
                            <a:srgbClr val="4000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828800"/>
                        <a:ext cx="7429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8077200" y="2895600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0" name="BMP 图象" r:id="rId11" imgW="647619" imgH="685714" progId="Paint.Picture">
                  <p:embed/>
                </p:oleObj>
              </mc:Choice>
              <mc:Fallback>
                <p:oleObj name="BMP 图象" r:id="rId11" imgW="647619" imgH="68571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8040"/>
                          </a:clrFrom>
                          <a:clrTo>
                            <a:srgbClr val="FF804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895600"/>
                        <a:ext cx="64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8077200" y="3886200"/>
          <a:ext cx="7143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1" name="BMP 图象" r:id="rId13" imgW="714286" imgH="704948" progId="Paint.Picture">
                  <p:embed/>
                </p:oleObj>
              </mc:Choice>
              <mc:Fallback>
                <p:oleObj name="BMP 图象" r:id="rId13" imgW="714286" imgH="70494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8040"/>
                          </a:clrFrom>
                          <a:clrTo>
                            <a:srgbClr val="FF804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886200"/>
                        <a:ext cx="7143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8077200" y="4800600"/>
          <a:ext cx="714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2" name="BMP 图象" r:id="rId15" imgW="714286" imgH="762106" progId="Paint.Picture">
                  <p:embed/>
                </p:oleObj>
              </mc:Choice>
              <mc:Fallback>
                <p:oleObj name="BMP 图象" r:id="rId15" imgW="714286" imgH="76210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00FF"/>
                          </a:clrFrom>
                          <a:clrTo>
                            <a:srgbClr val="FF00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800600"/>
                        <a:ext cx="714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6096000" y="4191000"/>
          <a:ext cx="628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3" name="BMP 图象" r:id="rId17" imgW="628571" imgH="628571" progId="Paint.Picture">
                  <p:embed/>
                </p:oleObj>
              </mc:Choice>
              <mc:Fallback>
                <p:oleObj name="BMP 图象" r:id="rId17" imgW="628571" imgH="628571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8040"/>
                          </a:clrFrom>
                          <a:clrTo>
                            <a:srgbClr val="FF804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91000"/>
                        <a:ext cx="628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5791200" y="47244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0" lang="zh-CN" altLang="en-US" sz="2400" i="0" u="none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剪贴板</a:t>
            </a:r>
          </a:p>
        </p:txBody>
      </p:sp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7315200" y="5486400"/>
          <a:ext cx="5619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4" name="BMP 图象" r:id="rId19" imgW="561905" imgH="714286" progId="Paint.Picture">
                  <p:embed/>
                </p:oleObj>
              </mc:Choice>
              <mc:Fallback>
                <p:oleObj name="BMP 图象" r:id="rId19" imgW="561905" imgH="71428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800080"/>
                          </a:clrFrom>
                          <a:clrTo>
                            <a:srgbClr val="80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86400"/>
                        <a:ext cx="5619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6134100" y="5562600"/>
          <a:ext cx="64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5" name="BMP 图象" r:id="rId21" imgW="647619" imgH="685714" progId="Paint.Picture">
                  <p:embed/>
                </p:oleObj>
              </mc:Choice>
              <mc:Fallback>
                <p:oleObj name="BMP 图象" r:id="rId21" imgW="647619" imgH="685714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800080"/>
                          </a:clrFrom>
                          <a:clrTo>
                            <a:srgbClr val="80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5562600"/>
                        <a:ext cx="64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4867275" y="5629275"/>
          <a:ext cx="6953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6" name="BMP 图象" r:id="rId23" imgW="695238" imgH="619211" progId="Paint.Picture">
                  <p:embed/>
                </p:oleObj>
              </mc:Choice>
              <mc:Fallback>
                <p:oleObj name="BMP 图象" r:id="rId23" imgW="695238" imgH="619211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800080"/>
                          </a:clrFrom>
                          <a:clrTo>
                            <a:srgbClr val="80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5629275"/>
                        <a:ext cx="6953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3581400" y="5638800"/>
          <a:ext cx="657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7" name="BMP 图象" r:id="rId25" imgW="657317" imgH="647619" progId="Paint.Picture">
                  <p:embed/>
                </p:oleObj>
              </mc:Choice>
              <mc:Fallback>
                <p:oleObj name="BMP 图象" r:id="rId25" imgW="657317" imgH="647619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800080"/>
                          </a:clrFrom>
                          <a:clrTo>
                            <a:srgbClr val="80008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38800"/>
                        <a:ext cx="657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D6FFC-C079-46E5-BBBC-739349C43A1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buClr>
                <a:srgbClr val="FF3300"/>
              </a:buClr>
              <a:buSzPct val="90000"/>
              <a:buFont typeface="Marlett" pitchFamily="2" charset="2"/>
              <a:buChar char="5"/>
              <a:defRPr/>
            </a:pPr>
            <a:r>
              <a:rPr kumimoji="1" lang="en-US" altLang="zh-CN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b="1" i="1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在应用程序之间交换数据</a:t>
            </a:r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1066800" y="1676400"/>
            <a:ext cx="3124200" cy="427038"/>
            <a:chOff x="672" y="1056"/>
            <a:chExt cx="1968" cy="269"/>
          </a:xfrm>
        </p:grpSpPr>
        <p:sp>
          <p:nvSpPr>
            <p:cNvPr id="116749" name="Text Box 5"/>
            <p:cNvSpPr txBox="1">
              <a:spLocks noChangeArrowheads="1"/>
            </p:cNvSpPr>
            <p:nvPr/>
          </p:nvSpPr>
          <p:spPr bwMode="auto">
            <a:xfrm>
              <a:off x="912" y="1056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0" i="0" u="none">
                  <a:solidFill>
                    <a:schemeClr val="accent2"/>
                  </a:solidFill>
                  <a:latin typeface="Times New Roman" pitchFamily="18" charset="0"/>
                </a:rPr>
                <a:t>数据交换方式</a:t>
              </a:r>
            </a:p>
          </p:txBody>
        </p:sp>
        <p:graphicFrame>
          <p:nvGraphicFramePr>
            <p:cNvPr id="116750" name="Object 6"/>
            <p:cNvGraphicFramePr>
              <a:graphicFrameLocks noChangeAspect="1"/>
            </p:cNvGraphicFramePr>
            <p:nvPr/>
          </p:nvGraphicFramePr>
          <p:xfrm>
            <a:off x="672" y="1104"/>
            <a:ext cx="21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9" name="BMP 图象" r:id="rId4" imgW="685714" imgH="676369" progId="Paint.Picture">
                    <p:embed/>
                  </p:oleObj>
                </mc:Choice>
                <mc:Fallback>
                  <p:oleObj name="BMP 图象" r:id="rId4" imgW="685714" imgH="676369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04"/>
                          <a:ext cx="21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1" name="Group 7"/>
          <p:cNvGrpSpPr>
            <a:grpSpLocks/>
          </p:cNvGrpSpPr>
          <p:nvPr/>
        </p:nvGrpSpPr>
        <p:grpSpPr bwMode="auto">
          <a:xfrm>
            <a:off x="914400" y="4953000"/>
            <a:ext cx="3124200" cy="427038"/>
            <a:chOff x="672" y="1056"/>
            <a:chExt cx="1968" cy="269"/>
          </a:xfrm>
        </p:grpSpPr>
        <p:sp>
          <p:nvSpPr>
            <p:cNvPr id="116747" name="Text Box 8"/>
            <p:cNvSpPr txBox="1">
              <a:spLocks noChangeArrowheads="1"/>
            </p:cNvSpPr>
            <p:nvPr/>
          </p:nvSpPr>
          <p:spPr bwMode="auto">
            <a:xfrm>
              <a:off x="912" y="1056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1pPr>
              <a:lvl2pPr marL="742950" indent="-28575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2pPr>
              <a:lvl3pPr marL="11430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3pPr>
              <a:lvl4pPr marL="16002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4pPr>
              <a:lvl5pPr marL="2057400" indent="-228600" eaLnBrk="0" hangingPunct="0"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Pct val="90000"/>
                <a:buFont typeface="Marlett" pitchFamily="2" charset="2"/>
                <a:buChar char="5"/>
                <a:defRPr kumimoji="1" sz="4400" b="1" i="1" u="sng">
                  <a:solidFill>
                    <a:srgbClr val="0033CC"/>
                  </a:solidFill>
                  <a:latin typeface="Arial" pitchFamily="34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0" i="0" u="none">
                  <a:solidFill>
                    <a:schemeClr val="accent2"/>
                  </a:solidFill>
                  <a:latin typeface="Times New Roman" pitchFamily="18" charset="0"/>
                </a:rPr>
                <a:t>剪切板</a:t>
              </a:r>
            </a:p>
          </p:txBody>
        </p:sp>
        <p:graphicFrame>
          <p:nvGraphicFramePr>
            <p:cNvPr id="116748" name="Object 9"/>
            <p:cNvGraphicFramePr>
              <a:graphicFrameLocks noChangeAspect="1"/>
            </p:cNvGraphicFramePr>
            <p:nvPr/>
          </p:nvGraphicFramePr>
          <p:xfrm>
            <a:off x="672" y="1104"/>
            <a:ext cx="21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60" name="BMP 图象" r:id="rId6" imgW="685714" imgH="676369" progId="Paint.Picture">
                    <p:embed/>
                  </p:oleObj>
                </mc:Choice>
                <mc:Fallback>
                  <p:oleObj name="BMP 图象" r:id="rId6" imgW="685714" imgH="676369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04"/>
                          <a:ext cx="21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2" name="Text Box 10"/>
          <p:cNvSpPr txBox="1">
            <a:spLocks noChangeArrowheads="1"/>
          </p:cNvSpPr>
          <p:nvPr/>
        </p:nvSpPr>
        <p:spPr bwMode="auto">
          <a:xfrm>
            <a:off x="1295400" y="2209800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i="0" u="none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移动或复制对象</a:t>
            </a:r>
            <a:endParaRPr lang="zh-CN" altLang="en-US" sz="2400" b="0" i="0" u="none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54059" name="AutoShape 11"/>
          <p:cNvSpPr>
            <a:spLocks noChangeArrowheads="1"/>
          </p:cNvSpPr>
          <p:nvPr/>
        </p:nvSpPr>
        <p:spPr bwMode="auto">
          <a:xfrm>
            <a:off x="990600" y="2743200"/>
            <a:ext cx="7010400" cy="2133600"/>
          </a:xfrm>
          <a:prstGeom prst="wedgeRectCallout">
            <a:avLst>
              <a:gd name="adj1" fmla="val -13218"/>
              <a:gd name="adj2" fmla="val -64139"/>
            </a:avLst>
          </a:prstGeom>
          <a:solidFill>
            <a:srgbClr val="CCFFCC">
              <a:alpha val="50195"/>
            </a:srgbClr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rIns="144000" anchor="ctr"/>
          <a:lstStyle/>
          <a:p>
            <a:pPr eaLnBrk="0" hangingPunct="0">
              <a:lnSpc>
                <a:spcPct val="12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400" i="0" u="none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选中对象，利用编辑</a:t>
            </a:r>
            <a:r>
              <a:rPr lang="zh-CN" altLang="en-US" sz="2400" i="0" u="none" dirty="0" smtClean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菜单（或右键下拉菜单）中</a:t>
            </a:r>
            <a:r>
              <a:rPr lang="zh-CN" altLang="en-US" sz="2400" i="0" u="none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的复制命令，最后在目的位置选择粘贴</a:t>
            </a:r>
            <a:r>
              <a:rPr lang="zh-CN" altLang="en-US" sz="2400" i="0" u="none" dirty="0" smtClean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命令或选择性粘贴（如，保留原格式，只保留文本）</a:t>
            </a:r>
            <a:endParaRPr lang="zh-CN" altLang="en-US" sz="2400" i="0" u="none" dirty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54061" name="AutoShape 13"/>
          <p:cNvSpPr>
            <a:spLocks noChangeArrowheads="1"/>
          </p:cNvSpPr>
          <p:nvPr/>
        </p:nvSpPr>
        <p:spPr bwMode="auto">
          <a:xfrm>
            <a:off x="990600" y="5486400"/>
            <a:ext cx="7696200" cy="1066800"/>
          </a:xfrm>
          <a:prstGeom prst="wedgeRectCallout">
            <a:avLst>
              <a:gd name="adj1" fmla="val -41194"/>
              <a:gd name="adj2" fmla="val -71130"/>
            </a:avLst>
          </a:prstGeom>
          <a:solidFill>
            <a:srgbClr val="CCFFCC">
              <a:alpha val="50195"/>
            </a:srgbClr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rIns="144000" anchor="ctr"/>
          <a:lstStyle/>
          <a:p>
            <a:pPr eaLnBrk="0" hangingPunct="0">
              <a:lnSpc>
                <a:spcPct val="12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400" i="0" u="none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rPr>
              <a:t>在数据交换过程中，用于保留交换数据的内存区域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DCDDF-EB22-4C71-81E3-57B2F6CFF4F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9" grpId="0" animBg="1" autoUpdateAnimBg="0"/>
      <p:bldP spid="115406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AutoShape 2"/>
          <p:cNvSpPr>
            <a:spLocks noChangeArrowheads="1"/>
          </p:cNvSpPr>
          <p:nvPr/>
        </p:nvSpPr>
        <p:spPr bwMode="auto">
          <a:xfrm>
            <a:off x="1600200" y="5029200"/>
            <a:ext cx="1371600" cy="1600200"/>
          </a:xfrm>
          <a:prstGeom prst="flowChartMagneticDisk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kumimoji="0" lang="zh-CN" altLang="en-US" sz="2800" i="0" u="none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磁 盘</a:t>
            </a:r>
            <a:endParaRPr kumimoji="0" lang="zh-CN" altLang="en-US" sz="2400" b="0" u="none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56099" name="AutoShape 3" descr="蓝色砂纸"/>
          <p:cNvSpPr>
            <a:spLocks noChangeArrowheads="1"/>
          </p:cNvSpPr>
          <p:nvPr/>
        </p:nvSpPr>
        <p:spPr bwMode="auto">
          <a:xfrm>
            <a:off x="228600" y="1066800"/>
            <a:ext cx="5486400" cy="3657600"/>
          </a:xfrm>
          <a:prstGeom prst="flowChartInternalStorag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56100" name="Object 4"/>
          <p:cNvGraphicFramePr>
            <a:graphicFrameLocks noChangeAspect="1"/>
          </p:cNvGraphicFramePr>
          <p:nvPr/>
        </p:nvGraphicFramePr>
        <p:xfrm>
          <a:off x="4800600" y="2005013"/>
          <a:ext cx="5921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7" name="BMP 图象" r:id="rId4" imgW="228571" imgH="257007" progId="Paint.Picture">
                  <p:embed/>
                </p:oleObj>
              </mc:Choice>
              <mc:Fallback>
                <p:oleObj name="BMP 图象" r:id="rId4" imgW="228571" imgH="25700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05013"/>
                        <a:ext cx="59213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6101" name="Object 5"/>
          <p:cNvGraphicFramePr>
            <a:graphicFrameLocks noChangeAspect="1"/>
          </p:cNvGraphicFramePr>
          <p:nvPr/>
        </p:nvGraphicFramePr>
        <p:xfrm>
          <a:off x="4800600" y="2819400"/>
          <a:ext cx="5921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8" name="BMP 图象" r:id="rId6" imgW="228571" imgH="257007" progId="Paint.Picture">
                  <p:embed/>
                </p:oleObj>
              </mc:Choice>
              <mc:Fallback>
                <p:oleObj name="BMP 图象" r:id="rId6" imgW="228571" imgH="25700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19400"/>
                        <a:ext cx="59213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6102" name="Object 6"/>
          <p:cNvGraphicFramePr>
            <a:graphicFrameLocks noChangeAspect="1"/>
          </p:cNvGraphicFramePr>
          <p:nvPr/>
        </p:nvGraphicFramePr>
        <p:xfrm>
          <a:off x="4800600" y="3810000"/>
          <a:ext cx="5683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9" name="BMP 图象" r:id="rId8" imgW="247685" imgH="257007" progId="Paint.Picture">
                  <p:embed/>
                </p:oleObj>
              </mc:Choice>
              <mc:Fallback>
                <p:oleObj name="BMP 图象" r:id="rId8" imgW="247685" imgH="25700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0"/>
                        <a:ext cx="5683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7" name="Rectangle 7" descr="粉色砂纸"/>
          <p:cNvSpPr>
            <a:spLocks noChangeArrowheads="1"/>
          </p:cNvSpPr>
          <p:nvPr/>
        </p:nvSpPr>
        <p:spPr bwMode="auto">
          <a:xfrm>
            <a:off x="1371600" y="2133600"/>
            <a:ext cx="2514600" cy="1676400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4000" i="0" u="none">
                <a:solidFill>
                  <a:schemeClr val="tx1"/>
                </a:solidFill>
                <a:latin typeface="Times New Roman" pitchFamily="18" charset="0"/>
              </a:rPr>
              <a:t>剪贴板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304800" y="1219200"/>
            <a:ext cx="9017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arlett" pitchFamily="2" charset="2"/>
              <a:buChar char="5"/>
              <a:defRPr kumimoji="1" sz="4400" b="1" i="1" u="sng">
                <a:solidFill>
                  <a:srgbClr val="0033CC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0" lang="zh-CN" altLang="en-US" sz="2800" i="0" u="none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内存</a:t>
            </a:r>
            <a:endParaRPr kumimoji="0" lang="zh-CN" altLang="en-US" sz="2400" b="0" u="none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56105" name="AutoShape 9"/>
          <p:cNvSpPr>
            <a:spLocks noChangeArrowheads="1"/>
          </p:cNvSpPr>
          <p:nvPr/>
        </p:nvSpPr>
        <p:spPr bwMode="auto">
          <a:xfrm>
            <a:off x="3505200" y="2590800"/>
            <a:ext cx="1066800" cy="304800"/>
          </a:xfrm>
          <a:prstGeom prst="lef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6106" name="AutoShape 10"/>
          <p:cNvSpPr>
            <a:spLocks noChangeArrowheads="1"/>
          </p:cNvSpPr>
          <p:nvPr/>
        </p:nvSpPr>
        <p:spPr bwMode="auto">
          <a:xfrm>
            <a:off x="2133600" y="3429000"/>
            <a:ext cx="304800" cy="1524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6107" name="AutoShape 11"/>
          <p:cNvSpPr>
            <a:spLocks noChangeArrowheads="1"/>
          </p:cNvSpPr>
          <p:nvPr/>
        </p:nvSpPr>
        <p:spPr bwMode="auto">
          <a:xfrm>
            <a:off x="5715000" y="1143000"/>
            <a:ext cx="3276600" cy="1066800"/>
          </a:xfrm>
          <a:prstGeom prst="wedgeRoundRectCallout">
            <a:avLst>
              <a:gd name="adj1" fmla="val -60552"/>
              <a:gd name="adj2" fmla="val 64305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剪切</a:t>
            </a:r>
            <a:r>
              <a:rPr kumimoji="0" lang="en-US" altLang="zh-CN" sz="2400" i="0" u="none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(Ctrl-X)</a:t>
            </a:r>
            <a:r>
              <a:rPr kumimoji="0" lang="en-US" altLang="zh-CN" sz="2400" i="0" u="none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: </a:t>
            </a:r>
          </a:p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选中</a:t>
            </a:r>
            <a:r>
              <a:rPr kumimoji="0" lang="zh-CN" altLang="en-US" sz="2400" i="0" u="none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的对象</a:t>
            </a: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进入剪贴板，</a:t>
            </a:r>
            <a:endParaRPr kumimoji="0" lang="en-US" altLang="zh-CN" sz="2400" i="0" u="none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</a:t>
            </a:r>
            <a:r>
              <a:rPr kumimoji="0" lang="zh-CN" altLang="en-US" sz="2400" i="0" u="none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对象消失</a:t>
            </a:r>
          </a:p>
        </p:txBody>
      </p:sp>
      <p:sp>
        <p:nvSpPr>
          <p:cNvPr id="1156108" name="AutoShape 12"/>
          <p:cNvSpPr>
            <a:spLocks noChangeArrowheads="1"/>
          </p:cNvSpPr>
          <p:nvPr/>
        </p:nvSpPr>
        <p:spPr bwMode="auto">
          <a:xfrm>
            <a:off x="5791200" y="2438400"/>
            <a:ext cx="3352800" cy="1219200"/>
          </a:xfrm>
          <a:prstGeom prst="wedgeRoundRectCallout">
            <a:avLst>
              <a:gd name="adj1" fmla="val -66120"/>
              <a:gd name="adj2" fmla="val -2843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复制</a:t>
            </a:r>
            <a:r>
              <a:rPr kumimoji="0" lang="en-US" altLang="zh-CN" sz="2400" i="0" u="none" dirty="0" smtClean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(Ctrl-C)</a:t>
            </a:r>
            <a:r>
              <a:rPr kumimoji="0" lang="en-US" altLang="zh-CN" sz="2400" i="0" u="none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: </a:t>
            </a:r>
          </a:p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选中</a:t>
            </a:r>
            <a:r>
              <a:rPr kumimoji="0" lang="zh-CN" altLang="en-US" sz="2400" i="0" u="none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的对象</a:t>
            </a: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进入剪贴板，</a:t>
            </a:r>
            <a:endParaRPr kumimoji="0" lang="en-US" altLang="zh-CN" sz="2400" i="0" u="none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</a:t>
            </a:r>
            <a:r>
              <a:rPr kumimoji="0" lang="zh-CN" altLang="en-US" sz="2400" i="0" u="none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对象还存在</a:t>
            </a:r>
          </a:p>
        </p:txBody>
      </p:sp>
      <p:sp>
        <p:nvSpPr>
          <p:cNvPr id="1156109" name="AutoShape 13"/>
          <p:cNvSpPr>
            <a:spLocks noChangeArrowheads="1"/>
          </p:cNvSpPr>
          <p:nvPr/>
        </p:nvSpPr>
        <p:spPr bwMode="auto">
          <a:xfrm>
            <a:off x="5791200" y="4267200"/>
            <a:ext cx="3200400" cy="1219200"/>
          </a:xfrm>
          <a:prstGeom prst="wedgeRoundRectCallout">
            <a:avLst>
              <a:gd name="adj1" fmla="val -62099"/>
              <a:gd name="adj2" fmla="val -6138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粘贴</a:t>
            </a:r>
            <a:r>
              <a:rPr kumimoji="0" lang="en-US" altLang="zh-CN" sz="2400" i="0" u="none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(Ctrl-V):</a:t>
            </a:r>
            <a:r>
              <a:rPr kumimoji="0" lang="en-US" altLang="zh-CN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剪贴板</a:t>
            </a:r>
            <a:r>
              <a:rPr kumimoji="0" lang="zh-CN" altLang="en-US" sz="2400" i="0" u="none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中的内</a:t>
            </a:r>
          </a:p>
          <a:p>
            <a:pPr>
              <a:buClrTx/>
              <a:buSzTx/>
              <a:buFontTx/>
              <a:buNone/>
            </a:pPr>
            <a:r>
              <a:rPr kumimoji="0" lang="zh-CN" altLang="en-US" sz="2400" i="0" u="none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容进入内存或磁盘</a:t>
            </a:r>
          </a:p>
        </p:txBody>
      </p:sp>
      <p:sp>
        <p:nvSpPr>
          <p:cNvPr id="1156110" name="AutoShape 14"/>
          <p:cNvSpPr>
            <a:spLocks noChangeArrowheads="1"/>
          </p:cNvSpPr>
          <p:nvPr/>
        </p:nvSpPr>
        <p:spPr bwMode="auto">
          <a:xfrm>
            <a:off x="990600" y="76200"/>
            <a:ext cx="2209800" cy="1066800"/>
          </a:xfrm>
          <a:prstGeom prst="wedgeEllipseCallout">
            <a:avLst>
              <a:gd name="adj1" fmla="val -8407"/>
              <a:gd name="adj2" fmla="val 155505"/>
            </a:avLst>
          </a:prstGeom>
          <a:solidFill>
            <a:srgbClr val="B0B4B1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Tx/>
              <a:buSzTx/>
              <a:buFontTx/>
              <a:buNone/>
            </a:pPr>
            <a:r>
              <a:rPr lang="zh-CN" altLang="en-US" sz="2400" i="0" u="none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剪贴板是</a:t>
            </a:r>
          </a:p>
          <a:p>
            <a:pPr algn="ctr">
              <a:buClrTx/>
              <a:buSzTx/>
              <a:buFontTx/>
              <a:buNone/>
            </a:pPr>
            <a:r>
              <a:rPr lang="zh-CN" altLang="en-US" sz="2400" i="0" u="none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内存的一部分</a:t>
            </a:r>
            <a:endParaRPr lang="zh-CN" altLang="en-US" sz="4000" i="0" u="none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56111" name="AutoShape 15"/>
          <p:cNvSpPr>
            <a:spLocks noChangeArrowheads="1"/>
          </p:cNvSpPr>
          <p:nvPr/>
        </p:nvSpPr>
        <p:spPr bwMode="auto">
          <a:xfrm rot="-5359261">
            <a:off x="571500" y="1790700"/>
            <a:ext cx="914400" cy="9906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6112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58200" y="6324600"/>
            <a:ext cx="304800" cy="2286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82109-097C-480B-B975-870E747E798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56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156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5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156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098" grpId="0" animBg="1" autoUpdateAnimBg="0"/>
      <p:bldP spid="1156105" grpId="0" animBg="1"/>
      <p:bldP spid="1156106" grpId="0" animBg="1"/>
      <p:bldP spid="1156107" grpId="0" animBg="1" autoUpdateAnimBg="0"/>
      <p:bldP spid="1156108" grpId="0" animBg="1" autoUpdateAnimBg="0"/>
      <p:bldP spid="1156109" grpId="0" animBg="1" autoUpdateAnimBg="0"/>
      <p:bldP spid="11561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609600" y="228600"/>
            <a:ext cx="495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4400" u="sng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按使用方式</a:t>
            </a:r>
            <a:r>
              <a:rPr kumimoji="1" lang="zh-CN" altLang="en-US" sz="4400" u="sng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分类</a:t>
            </a:r>
            <a:endParaRPr kumimoji="1" lang="zh-CN" altLang="en-US" sz="4400" i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1158867" y="1499461"/>
            <a:ext cx="4876800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SzPct val="90000"/>
              <a:buFont typeface="Marlett" pitchFamily="2" charset="2"/>
              <a:buNone/>
            </a:pPr>
            <a:r>
              <a:rPr kumimoji="1" lang="en-US" altLang="zh-CN" b="0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zh-CN" altLang="en-US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单用户单任务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SzPct val="90000"/>
              <a:buFont typeface="Marlett" pitchFamily="2" charset="2"/>
              <a:buNone/>
            </a:pPr>
            <a:r>
              <a:rPr kumimoji="1" lang="zh-CN" altLang="en-US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          单用户多任务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SzPct val="90000"/>
              <a:buFont typeface="Marlett" pitchFamily="2" charset="2"/>
              <a:buNone/>
            </a:pPr>
            <a:r>
              <a:rPr kumimoji="1" lang="zh-CN" altLang="en-US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  多用户多任务分时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SzPct val="90000"/>
              <a:buFont typeface="Marlett" pitchFamily="2" charset="2"/>
              <a:buNone/>
            </a:pPr>
            <a:r>
              <a:rPr kumimoji="1" lang="zh-CN" altLang="en-US" dirty="0">
                <a:solidFill>
                  <a:srgbClr val="0033CC"/>
                </a:solidFill>
                <a:latin typeface="宋体" pitchFamily="2" charset="-122"/>
                <a:ea typeface="宋体" pitchFamily="2" charset="-122"/>
              </a:rPr>
              <a:t>网络</a:t>
            </a:r>
            <a:endParaRPr kumimoji="1"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9748" name="Oval 4"/>
          <p:cNvSpPr>
            <a:spLocks noChangeArrowheads="1"/>
          </p:cNvSpPr>
          <p:nvPr/>
        </p:nvSpPr>
        <p:spPr bwMode="auto">
          <a:xfrm>
            <a:off x="7151498" y="1524000"/>
            <a:ext cx="1306701" cy="1066800"/>
          </a:xfrm>
          <a:prstGeom prst="ellipse">
            <a:avLst/>
          </a:prstGeom>
          <a:solidFill>
            <a:srgbClr val="FF6699"/>
          </a:soli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0" anchor="ctr"/>
          <a:lstStyle/>
          <a:p>
            <a:pPr algn="ctr">
              <a:buNone/>
            </a:pPr>
            <a:r>
              <a:rPr kumimoji="1" lang="en-US" altLang="zh-CN" sz="3200" dirty="0">
                <a:solidFill>
                  <a:srgbClr val="0033CC"/>
                </a:solidFill>
                <a:latin typeface="Arial Black" pitchFamily="34" charset="0"/>
                <a:ea typeface="宋体" pitchFamily="2" charset="-122"/>
              </a:rPr>
              <a:t>DOS</a:t>
            </a:r>
            <a:endParaRPr kumimoji="1" lang="en-US" altLang="zh-CN" sz="3200" b="0" dirty="0">
              <a:solidFill>
                <a:srgbClr val="0033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99749" name="Oval 5"/>
          <p:cNvSpPr>
            <a:spLocks noChangeArrowheads="1"/>
          </p:cNvSpPr>
          <p:nvPr/>
        </p:nvSpPr>
        <p:spPr bwMode="auto">
          <a:xfrm>
            <a:off x="6553200" y="3352800"/>
            <a:ext cx="2362200" cy="1981200"/>
          </a:xfrm>
          <a:prstGeom prst="ellipse">
            <a:avLst/>
          </a:prstGeom>
          <a:solidFill>
            <a:srgbClr val="FFFF66"/>
          </a:soli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0" anchor="ctr"/>
          <a:lstStyle/>
          <a:p>
            <a:pPr algn="ctr">
              <a:buNone/>
            </a:pPr>
            <a:r>
              <a:rPr kumimoji="1" lang="en-US" altLang="zh-CN" sz="3200" dirty="0">
                <a:solidFill>
                  <a:srgbClr val="0033CC"/>
                </a:solidFill>
                <a:latin typeface="Arial Black" pitchFamily="34" charset="0"/>
                <a:ea typeface="宋体" pitchFamily="2" charset="-122"/>
              </a:rPr>
              <a:t>Windows</a:t>
            </a:r>
            <a:endParaRPr kumimoji="1" lang="en-US" altLang="zh-CN" sz="3200" b="0" dirty="0">
              <a:solidFill>
                <a:srgbClr val="0033C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99750" name="Oval 6"/>
          <p:cNvSpPr>
            <a:spLocks noChangeArrowheads="1"/>
          </p:cNvSpPr>
          <p:nvPr/>
        </p:nvSpPr>
        <p:spPr bwMode="auto">
          <a:xfrm>
            <a:off x="3733800" y="4343400"/>
            <a:ext cx="2057400" cy="1752600"/>
          </a:xfrm>
          <a:prstGeom prst="ellipse">
            <a:avLst/>
          </a:prstGeom>
          <a:solidFill>
            <a:srgbClr val="FF9999"/>
          </a:soli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0" anchor="ctr"/>
          <a:lstStyle/>
          <a:p>
            <a:pPr algn="ctr">
              <a:buNone/>
            </a:pPr>
            <a:r>
              <a:rPr kumimoji="1" lang="en-US" altLang="zh-CN" sz="3200" dirty="0" smtClean="0">
                <a:solidFill>
                  <a:srgbClr val="0033CC"/>
                </a:solidFill>
                <a:latin typeface="Arial Black" pitchFamily="34" charset="0"/>
                <a:ea typeface="宋体" pitchFamily="2" charset="-122"/>
              </a:rPr>
              <a:t>UNIX</a:t>
            </a:r>
          </a:p>
          <a:p>
            <a:pPr algn="ctr">
              <a:buNone/>
            </a:pPr>
            <a:r>
              <a:rPr lang="en-US" altLang="zh-CN" sz="3200" b="0" dirty="0">
                <a:latin typeface="Arial Black" pitchFamily="34" charset="0"/>
                <a:ea typeface="宋体" pitchFamily="2" charset="-122"/>
              </a:rPr>
              <a:t>Linux</a:t>
            </a:r>
            <a:endParaRPr kumimoji="1" lang="en-US" altLang="zh-CN" sz="3200" b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99751" name="Oval 7"/>
          <p:cNvSpPr>
            <a:spLocks noChangeArrowheads="1"/>
          </p:cNvSpPr>
          <p:nvPr/>
        </p:nvSpPr>
        <p:spPr bwMode="auto">
          <a:xfrm>
            <a:off x="381000" y="4648200"/>
            <a:ext cx="2971800" cy="1828800"/>
          </a:xfrm>
          <a:prstGeom prst="ellipse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tIns="0" anchor="ctr"/>
          <a:lstStyle/>
          <a:p>
            <a:pPr algn="ctr"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Netware</a:t>
            </a:r>
          </a:p>
          <a:p>
            <a:pPr algn="ctr"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rPr>
              <a:t>Windows NT</a:t>
            </a:r>
            <a:endParaRPr kumimoji="1" lang="en-US" altLang="zh-CN" sz="32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9752" name="Line 8"/>
          <p:cNvSpPr>
            <a:spLocks noChangeShapeType="1"/>
          </p:cNvSpPr>
          <p:nvPr/>
        </p:nvSpPr>
        <p:spPr bwMode="auto">
          <a:xfrm>
            <a:off x="1600200" y="3962400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99753" name="Line 9"/>
          <p:cNvSpPr>
            <a:spLocks noChangeShapeType="1"/>
          </p:cNvSpPr>
          <p:nvPr/>
        </p:nvSpPr>
        <p:spPr bwMode="auto">
          <a:xfrm>
            <a:off x="4191000" y="3352800"/>
            <a:ext cx="22860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99754" name="Line 10"/>
          <p:cNvSpPr>
            <a:spLocks noChangeShapeType="1"/>
          </p:cNvSpPr>
          <p:nvPr/>
        </p:nvSpPr>
        <p:spPr bwMode="auto">
          <a:xfrm>
            <a:off x="5486400" y="2743200"/>
            <a:ext cx="1295400" cy="914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799755" name="Line 11"/>
          <p:cNvSpPr>
            <a:spLocks noChangeShapeType="1"/>
          </p:cNvSpPr>
          <p:nvPr/>
        </p:nvSpPr>
        <p:spPr bwMode="auto">
          <a:xfrm>
            <a:off x="5029200" y="1828800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grpSp>
        <p:nvGrpSpPr>
          <p:cNvPr id="16396" name="Group 12"/>
          <p:cNvGrpSpPr>
            <a:grpSpLocks/>
          </p:cNvGrpSpPr>
          <p:nvPr/>
        </p:nvGrpSpPr>
        <p:grpSpPr bwMode="auto">
          <a:xfrm>
            <a:off x="5562600" y="152400"/>
            <a:ext cx="3429000" cy="609600"/>
            <a:chOff x="3984" y="96"/>
            <a:chExt cx="1680" cy="384"/>
          </a:xfrm>
        </p:grpSpPr>
        <p:sp>
          <p:nvSpPr>
            <p:cNvPr id="16398" name="Oval 13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Rectangle 14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 dirty="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B90CD-D69B-414D-92A7-E7F2345ECEA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3837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9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9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9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7" grpId="0" autoUpdateAnimBg="0"/>
      <p:bldP spid="799748" grpId="0" animBg="1" autoUpdateAnimBg="0"/>
      <p:bldP spid="799749" grpId="0" animBg="1"/>
      <p:bldP spid="799750" grpId="0" animBg="1"/>
      <p:bldP spid="799751" grpId="0" animBg="1"/>
      <p:bldP spid="799752" grpId="0" animBg="1"/>
      <p:bldP spid="799753" grpId="0" animBg="1"/>
      <p:bldP spid="799754" grpId="0" animBg="1"/>
      <p:bldP spid="7997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762000" y="457200"/>
            <a:ext cx="4129088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Font typeface="Marlett" pitchFamily="2" charset="2"/>
              <a:buNone/>
              <a:defRPr/>
            </a:pPr>
            <a:r>
              <a:rPr kumimoji="1" lang="zh-CN" altLang="en-US" sz="4400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按用户界面分类</a:t>
            </a:r>
            <a:endParaRPr kumimoji="1" lang="zh-CN" altLang="en-US" sz="4400" i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801795" name="Group 3"/>
          <p:cNvGrpSpPr>
            <a:grpSpLocks/>
          </p:cNvGrpSpPr>
          <p:nvPr/>
        </p:nvGrpSpPr>
        <p:grpSpPr bwMode="auto">
          <a:xfrm>
            <a:off x="304800" y="1752600"/>
            <a:ext cx="3183423" cy="3124200"/>
            <a:chOff x="240" y="1104"/>
            <a:chExt cx="1622" cy="1824"/>
          </a:xfrm>
        </p:grpSpPr>
        <p:graphicFrame>
          <p:nvGraphicFramePr>
            <p:cNvPr id="17423" name="Object 4"/>
            <p:cNvGraphicFramePr>
              <a:graphicFrameLocks noChangeAspect="1"/>
            </p:cNvGraphicFramePr>
            <p:nvPr/>
          </p:nvGraphicFramePr>
          <p:xfrm>
            <a:off x="240" y="1104"/>
            <a:ext cx="1553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0" name="Clip" r:id="rId3" imgW="3192463" imgH="3749675" progId="MS_ClipArt_Gallery.2">
                    <p:embed/>
                  </p:oleObj>
                </mc:Choice>
                <mc:Fallback>
                  <p:oleObj name="Clip" r:id="rId3" imgW="3192463" imgH="37496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04"/>
                          <a:ext cx="1553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384" y="1417"/>
              <a:ext cx="1478" cy="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>
              <a:spAutoFit/>
            </a:bodyPr>
            <a:lstStyle/>
            <a:p>
              <a:r>
                <a:rPr kumimoji="1" lang="en-US" altLang="zh-CN" sz="3200" dirty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DOS</a:t>
              </a:r>
            </a:p>
            <a:p>
              <a:r>
                <a:rPr kumimoji="1" lang="en-US" altLang="zh-CN" sz="3200" dirty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   NetWare</a:t>
              </a:r>
            </a:p>
            <a:p>
              <a:r>
                <a:rPr kumimoji="1" lang="en-US" altLang="zh-CN" sz="3200" dirty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     </a:t>
              </a:r>
              <a:r>
                <a:rPr kumimoji="1" lang="en-US" altLang="zh-CN" sz="3200" dirty="0" smtClean="0">
                  <a:solidFill>
                    <a:srgbClr val="0066FF"/>
                  </a:solidFill>
                  <a:latin typeface="Arial Black" pitchFamily="34" charset="0"/>
                  <a:ea typeface="宋体" pitchFamily="2" charset="-122"/>
                </a:rPr>
                <a:t>Linux</a:t>
              </a:r>
              <a:endParaRPr kumimoji="1" lang="en-US" altLang="zh-CN" sz="3200" b="0" dirty="0">
                <a:solidFill>
                  <a:schemeClr val="tx1"/>
                </a:solidFill>
                <a:latin typeface="Arial Black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48200" y="2513998"/>
            <a:ext cx="4343400" cy="3796315"/>
            <a:chOff x="4648200" y="2513998"/>
            <a:chExt cx="4343400" cy="3796315"/>
          </a:xfrm>
        </p:grpSpPr>
        <p:graphicFrame>
          <p:nvGraphicFramePr>
            <p:cNvPr id="174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6987923"/>
                </p:ext>
              </p:extLst>
            </p:nvPr>
          </p:nvGraphicFramePr>
          <p:xfrm>
            <a:off x="4648200" y="3048000"/>
            <a:ext cx="3981450" cy="326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1" name="BMP 图象" r:id="rId5" imgW="3219899" imgH="2638095" progId="Paint.Picture">
                    <p:embed/>
                  </p:oleObj>
                </mc:Choice>
                <mc:Fallback>
                  <p:oleObj name="BMP 图象" r:id="rId5" imgW="3219899" imgH="26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3048000"/>
                          <a:ext cx="3981450" cy="326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Rectangle 8"/>
            <p:cNvSpPr>
              <a:spLocks noChangeArrowheads="1"/>
            </p:cNvSpPr>
            <p:nvPr/>
          </p:nvSpPr>
          <p:spPr bwMode="auto">
            <a:xfrm>
              <a:off x="6901797" y="2513998"/>
              <a:ext cx="2089803" cy="538609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tIns="0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ea typeface="宋体" pitchFamily="2" charset="-122"/>
                </a:rPr>
                <a:t>Windows</a:t>
              </a:r>
              <a:endParaRPr kumimoji="1" lang="en-US" altLang="zh-CN" sz="3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01801" name="Rectangle 9"/>
          <p:cNvSpPr>
            <a:spLocks noChangeArrowheads="1"/>
          </p:cNvSpPr>
          <p:nvPr/>
        </p:nvSpPr>
        <p:spPr bwMode="auto">
          <a:xfrm>
            <a:off x="635000" y="5562600"/>
            <a:ext cx="3025187" cy="538609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tIns="0">
            <a:sp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窗口图形界面</a:t>
            </a:r>
            <a:endParaRPr kumimoji="1" lang="zh-CN" altLang="en-US" sz="3200" b="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 flipV="1">
            <a:off x="3429000" y="5410200"/>
            <a:ext cx="1219200" cy="3810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801803" name="Line 11"/>
          <p:cNvSpPr>
            <a:spLocks noChangeShapeType="1"/>
          </p:cNvSpPr>
          <p:nvPr/>
        </p:nvSpPr>
        <p:spPr bwMode="auto">
          <a:xfrm flipH="1">
            <a:off x="2819400" y="2133600"/>
            <a:ext cx="1447800" cy="381000"/>
          </a:xfrm>
          <a:prstGeom prst="line">
            <a:avLst/>
          </a:prstGeom>
          <a:noFill/>
          <a:ln w="762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endParaRPr lang="zh-CN" altLang="en-US"/>
          </a:p>
        </p:txBody>
      </p:sp>
      <p:sp>
        <p:nvSpPr>
          <p:cNvPr id="801804" name="Rectangle 12"/>
          <p:cNvSpPr>
            <a:spLocks noChangeArrowheads="1"/>
          </p:cNvSpPr>
          <p:nvPr/>
        </p:nvSpPr>
        <p:spPr bwMode="auto">
          <a:xfrm>
            <a:off x="4572000" y="1752600"/>
            <a:ext cx="2590800" cy="533400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0">
            <a:spAutoFit/>
          </a:bodyPr>
          <a:lstStyle/>
          <a:p>
            <a:pPr>
              <a:buClr>
                <a:srgbClr val="FF3300"/>
              </a:buClr>
              <a:buSzPct val="90000"/>
              <a:buFont typeface="Marlett" pitchFamily="2" charset="2"/>
              <a:buNone/>
            </a:pPr>
            <a:r>
              <a:rPr kumimoji="1" lang="zh-CN" altLang="en-US" sz="32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命令行界面</a:t>
            </a:r>
            <a:r>
              <a:rPr kumimoji="1" lang="zh-CN" altLang="en-US" sz="3200" b="0" dirty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endParaRPr kumimoji="1" lang="zh-CN" altLang="en-US" sz="32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7417" name="Group 13"/>
          <p:cNvGrpSpPr>
            <a:grpSpLocks/>
          </p:cNvGrpSpPr>
          <p:nvPr/>
        </p:nvGrpSpPr>
        <p:grpSpPr bwMode="auto">
          <a:xfrm>
            <a:off x="5638800" y="152400"/>
            <a:ext cx="3352800" cy="609600"/>
            <a:chOff x="3984" y="96"/>
            <a:chExt cx="1680" cy="384"/>
          </a:xfrm>
        </p:grpSpPr>
        <p:sp>
          <p:nvSpPr>
            <p:cNvPr id="17419" name="Oval 14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Rectangle 15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D6C6A-F58F-4030-B650-A3A4F46F5CD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567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018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017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 autoUpdateAnimBg="0"/>
      <p:bldP spid="801802" grpId="0" animBg="1"/>
      <p:bldP spid="801803" grpId="0" animBg="1"/>
      <p:bldP spid="80180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ChangeArrowheads="1"/>
          </p:cNvSpPr>
          <p:nvPr/>
        </p:nvSpPr>
        <p:spPr bwMode="auto">
          <a:xfrm>
            <a:off x="0" y="0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操作系统的功能</a:t>
            </a:r>
            <a:r>
              <a:rPr kumimoji="1" lang="zh-CN" altLang="en-US" sz="4000" noProof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kumimoji="1" lang="zh-CN" altLang="en-US" sz="4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6096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609600" y="1143000"/>
            <a:ext cx="4146550" cy="1574800"/>
            <a:chOff x="672" y="1056"/>
            <a:chExt cx="2108" cy="992"/>
          </a:xfrm>
        </p:grpSpPr>
        <p:sp>
          <p:nvSpPr>
            <p:cNvPr id="10261" name="AutoShape 5"/>
            <p:cNvSpPr>
              <a:spLocks noChangeArrowheads="1"/>
            </p:cNvSpPr>
            <p:nvPr/>
          </p:nvSpPr>
          <p:spPr bwMode="auto">
            <a:xfrm>
              <a:off x="672" y="1056"/>
              <a:ext cx="2108" cy="992"/>
            </a:xfrm>
            <a:prstGeom prst="flowChartPunchedCard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262" name="Rectangle 6"/>
            <p:cNvSpPr>
              <a:spLocks noChangeArrowheads="1"/>
            </p:cNvSpPr>
            <p:nvPr/>
          </p:nvSpPr>
          <p:spPr bwMode="auto">
            <a:xfrm>
              <a:off x="868" y="1138"/>
              <a:ext cx="1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1" lang="en-US" altLang="zh-CN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CPU</a:t>
              </a:r>
              <a:r>
                <a:rPr kumimoji="1" lang="zh-CN" altLang="en-US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的控制与管理</a:t>
              </a:r>
              <a:endParaRPr kumimoji="1"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828800" y="1905000"/>
            <a:ext cx="4038600" cy="1574800"/>
            <a:chOff x="1260" y="1511"/>
            <a:chExt cx="2108" cy="992"/>
          </a:xfrm>
        </p:grpSpPr>
        <p:sp>
          <p:nvSpPr>
            <p:cNvPr id="10259" name="AutoShape 8"/>
            <p:cNvSpPr>
              <a:spLocks noChangeArrowheads="1"/>
            </p:cNvSpPr>
            <p:nvPr/>
          </p:nvSpPr>
          <p:spPr bwMode="auto">
            <a:xfrm>
              <a:off x="1260" y="1511"/>
              <a:ext cx="2108" cy="992"/>
            </a:xfrm>
            <a:prstGeom prst="flowChartPunchedCard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260" name="Rectangle 9"/>
            <p:cNvSpPr>
              <a:spLocks noChangeArrowheads="1"/>
            </p:cNvSpPr>
            <p:nvPr/>
          </p:nvSpPr>
          <p:spPr bwMode="auto">
            <a:xfrm>
              <a:off x="1407" y="1592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内存的分配与管理</a:t>
              </a:r>
            </a:p>
          </p:txBody>
        </p:sp>
      </p:grpSp>
      <p:grpSp>
        <p:nvGrpSpPr>
          <p:cNvPr id="10246" name="Group 10"/>
          <p:cNvGrpSpPr>
            <a:grpSpLocks/>
          </p:cNvGrpSpPr>
          <p:nvPr/>
        </p:nvGrpSpPr>
        <p:grpSpPr bwMode="auto">
          <a:xfrm>
            <a:off x="2514600" y="2667000"/>
            <a:ext cx="4844142" cy="1576388"/>
            <a:chOff x="1898" y="1924"/>
            <a:chExt cx="2128" cy="993"/>
          </a:xfrm>
        </p:grpSpPr>
        <p:sp>
          <p:nvSpPr>
            <p:cNvPr id="10257" name="AutoShape 11"/>
            <p:cNvSpPr>
              <a:spLocks noChangeArrowheads="1"/>
            </p:cNvSpPr>
            <p:nvPr/>
          </p:nvSpPr>
          <p:spPr bwMode="auto">
            <a:xfrm>
              <a:off x="1898" y="1924"/>
              <a:ext cx="2107" cy="993"/>
            </a:xfrm>
            <a:prstGeom prst="flowChartPunchedCard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258" name="Rectangle 12"/>
            <p:cNvSpPr>
              <a:spLocks noChangeArrowheads="1"/>
            </p:cNvSpPr>
            <p:nvPr/>
          </p:nvSpPr>
          <p:spPr bwMode="auto">
            <a:xfrm>
              <a:off x="1946" y="2027"/>
              <a:ext cx="208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30000"/>
                </a:spcBef>
                <a:spcAft>
                  <a:spcPct val="30000"/>
                </a:spcAft>
                <a:buClr>
                  <a:srgbClr val="FF0066"/>
                </a:buClr>
                <a:buSzPct val="90000"/>
                <a:buFont typeface="Marlett" pitchFamily="2" charset="2"/>
                <a:buNone/>
              </a:pPr>
              <a:r>
                <a:rPr kumimoji="1" lang="zh-CN" altLang="en-US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外部设备的控制与管理</a:t>
              </a:r>
              <a:endParaRPr kumimoji="1" lang="zh-CN" altLang="en-US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0247" name="Group 13"/>
          <p:cNvGrpSpPr>
            <a:grpSpLocks/>
          </p:cNvGrpSpPr>
          <p:nvPr/>
        </p:nvGrpSpPr>
        <p:grpSpPr bwMode="auto">
          <a:xfrm>
            <a:off x="3505200" y="3657600"/>
            <a:ext cx="3581400" cy="1576388"/>
            <a:chOff x="2584" y="2379"/>
            <a:chExt cx="2108" cy="993"/>
          </a:xfrm>
        </p:grpSpPr>
        <p:sp>
          <p:nvSpPr>
            <p:cNvPr id="10255" name="AutoShape 14"/>
            <p:cNvSpPr>
              <a:spLocks noChangeArrowheads="1"/>
            </p:cNvSpPr>
            <p:nvPr/>
          </p:nvSpPr>
          <p:spPr bwMode="auto">
            <a:xfrm>
              <a:off x="2584" y="2379"/>
              <a:ext cx="2108" cy="993"/>
            </a:xfrm>
            <a:prstGeom prst="flowChartPunchedCard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3173" y="2420"/>
              <a:ext cx="949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30000"/>
                </a:spcBef>
                <a:spcAft>
                  <a:spcPct val="30000"/>
                </a:spcAft>
                <a:buClr>
                  <a:srgbClr val="FF0066"/>
                </a:buClr>
                <a:buSzPct val="90000"/>
                <a:buFont typeface="Marlett" pitchFamily="2" charset="2"/>
                <a:buNone/>
              </a:pPr>
              <a:r>
                <a:rPr kumimoji="1" lang="zh-CN" altLang="en-US" sz="280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文件管理</a:t>
              </a:r>
            </a:p>
          </p:txBody>
        </p:sp>
      </p:grpSp>
      <p:grpSp>
        <p:nvGrpSpPr>
          <p:cNvPr id="10248" name="Group 16"/>
          <p:cNvGrpSpPr>
            <a:grpSpLocks/>
          </p:cNvGrpSpPr>
          <p:nvPr/>
        </p:nvGrpSpPr>
        <p:grpSpPr bwMode="auto">
          <a:xfrm>
            <a:off x="4343400" y="4343400"/>
            <a:ext cx="3651250" cy="1574800"/>
            <a:chOff x="3172" y="2800"/>
            <a:chExt cx="2108" cy="992"/>
          </a:xfrm>
        </p:grpSpPr>
        <p:sp>
          <p:nvSpPr>
            <p:cNvPr id="10253" name="AutoShape 17"/>
            <p:cNvSpPr>
              <a:spLocks noChangeArrowheads="1"/>
            </p:cNvSpPr>
            <p:nvPr/>
          </p:nvSpPr>
          <p:spPr bwMode="auto">
            <a:xfrm>
              <a:off x="3172" y="2800"/>
              <a:ext cx="2108" cy="992"/>
            </a:xfrm>
            <a:prstGeom prst="flowChartPunchedCard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254" name="Rectangle 18"/>
            <p:cNvSpPr>
              <a:spLocks noChangeArrowheads="1"/>
            </p:cNvSpPr>
            <p:nvPr/>
          </p:nvSpPr>
          <p:spPr bwMode="auto">
            <a:xfrm>
              <a:off x="3515" y="2943"/>
              <a:ext cx="15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作业管理和控制</a:t>
              </a:r>
              <a:endParaRPr kumimoji="1"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0249" name="Group 19"/>
          <p:cNvGrpSpPr>
            <a:grpSpLocks/>
          </p:cNvGrpSpPr>
          <p:nvPr/>
        </p:nvGrpSpPr>
        <p:grpSpPr bwMode="auto">
          <a:xfrm>
            <a:off x="5562600" y="152400"/>
            <a:ext cx="3429000" cy="609600"/>
            <a:chOff x="3984" y="96"/>
            <a:chExt cx="1680" cy="384"/>
          </a:xfrm>
        </p:grpSpPr>
        <p:sp>
          <p:nvSpPr>
            <p:cNvPr id="10251" name="Oval 20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Rectangle 21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5D5FE-2F5B-4A0D-BA33-34FDAEC15AF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426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ChangeArrowheads="1"/>
          </p:cNvSpPr>
          <p:nvPr/>
        </p:nvSpPr>
        <p:spPr bwMode="auto">
          <a:xfrm>
            <a:off x="0" y="0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操作系统的功能</a:t>
            </a:r>
            <a:r>
              <a:rPr kumimoji="1" lang="zh-CN" altLang="en-US" sz="4000" noProof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kumimoji="1" lang="zh-CN" altLang="en-US" sz="4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6096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81000" y="1143000"/>
            <a:ext cx="4375150" cy="1574800"/>
            <a:chOff x="672" y="1056"/>
            <a:chExt cx="2108" cy="992"/>
          </a:xfrm>
        </p:grpSpPr>
        <p:sp>
          <p:nvSpPr>
            <p:cNvPr id="11274" name="AutoShape 5"/>
            <p:cNvSpPr>
              <a:spLocks noChangeArrowheads="1"/>
            </p:cNvSpPr>
            <p:nvPr/>
          </p:nvSpPr>
          <p:spPr bwMode="auto">
            <a:xfrm>
              <a:off x="672" y="1056"/>
              <a:ext cx="2108" cy="992"/>
            </a:xfrm>
            <a:prstGeom prst="flowChartPunchedCard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275" name="Rectangle 6"/>
            <p:cNvSpPr>
              <a:spLocks noChangeArrowheads="1"/>
            </p:cNvSpPr>
            <p:nvPr/>
          </p:nvSpPr>
          <p:spPr bwMode="auto">
            <a:xfrm>
              <a:off x="868" y="1138"/>
              <a:ext cx="1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1" lang="en-US" altLang="zh-CN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CPU</a:t>
              </a:r>
              <a:r>
                <a:rPr kumimoji="1" lang="zh-CN" altLang="en-US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的控制与管理</a:t>
              </a:r>
              <a:endParaRPr kumimoji="1"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1269" name="Group 19"/>
          <p:cNvGrpSpPr>
            <a:grpSpLocks/>
          </p:cNvGrpSpPr>
          <p:nvPr/>
        </p:nvGrpSpPr>
        <p:grpSpPr bwMode="auto">
          <a:xfrm>
            <a:off x="5334000" y="152400"/>
            <a:ext cx="3657600" cy="609600"/>
            <a:chOff x="3984" y="96"/>
            <a:chExt cx="1680" cy="384"/>
          </a:xfrm>
        </p:grpSpPr>
        <p:sp>
          <p:nvSpPr>
            <p:cNvPr id="11272" name="Oval 20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Rectangle 21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270" name="AutoShape 22"/>
          <p:cNvSpPr>
            <a:spLocks noChangeArrowheads="1"/>
          </p:cNvSpPr>
          <p:nvPr/>
        </p:nvSpPr>
        <p:spPr bwMode="auto">
          <a:xfrm>
            <a:off x="1524000" y="3276600"/>
            <a:ext cx="6705600" cy="2514600"/>
          </a:xfrm>
          <a:prstGeom prst="wedgeRoundRectCallout">
            <a:avLst>
              <a:gd name="adj1" fmla="val -38634"/>
              <a:gd name="adj2" fmla="val -71593"/>
              <a:gd name="adj3" fmla="val 1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3200" b="0" dirty="0">
                <a:solidFill>
                  <a:schemeClr val="tx2"/>
                </a:solidFill>
              </a:rPr>
              <a:t>当有多个请求服务时，如何充分发挥</a:t>
            </a:r>
            <a:r>
              <a:rPr kumimoji="1" lang="en-US" altLang="zh-CN" sz="3200" b="0" dirty="0">
                <a:solidFill>
                  <a:schemeClr val="tx2"/>
                </a:solidFill>
              </a:rPr>
              <a:t>CPU</a:t>
            </a:r>
            <a:r>
              <a:rPr kumimoji="1" lang="zh-CN" altLang="en-US" sz="3200" b="0" dirty="0">
                <a:solidFill>
                  <a:schemeClr val="tx2"/>
                </a:solidFill>
              </a:rPr>
              <a:t>的作用，提高其使用效率，协调各程序之间的运行，合理地为所有用户服务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B0ED0-377D-49C8-9715-6F61F1166EB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645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ChangeArrowheads="1"/>
          </p:cNvSpPr>
          <p:nvPr/>
        </p:nvSpPr>
        <p:spPr bwMode="auto">
          <a:xfrm>
            <a:off x="0" y="0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操作系统的功能</a:t>
            </a:r>
            <a:r>
              <a:rPr kumimoji="1" lang="zh-CN" altLang="en-US" sz="4000" noProof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kumimoji="1" lang="zh-CN" altLang="en-US" sz="4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6096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2292" name="Group 7"/>
          <p:cNvGrpSpPr>
            <a:grpSpLocks/>
          </p:cNvGrpSpPr>
          <p:nvPr/>
        </p:nvGrpSpPr>
        <p:grpSpPr bwMode="auto">
          <a:xfrm>
            <a:off x="533400" y="1143000"/>
            <a:ext cx="4222750" cy="1574800"/>
            <a:chOff x="1260" y="1511"/>
            <a:chExt cx="2108" cy="992"/>
          </a:xfrm>
        </p:grpSpPr>
        <p:sp>
          <p:nvSpPr>
            <p:cNvPr id="12299" name="AutoShape 8"/>
            <p:cNvSpPr>
              <a:spLocks noChangeArrowheads="1"/>
            </p:cNvSpPr>
            <p:nvPr/>
          </p:nvSpPr>
          <p:spPr bwMode="auto">
            <a:xfrm>
              <a:off x="1260" y="1511"/>
              <a:ext cx="2108" cy="992"/>
            </a:xfrm>
            <a:prstGeom prst="flowChartPunchedCard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1407" y="1592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CC0000"/>
                  </a:solidFill>
                  <a:latin typeface="宋体" pitchFamily="2" charset="-122"/>
                  <a:ea typeface="宋体" pitchFamily="2" charset="-122"/>
                </a:rPr>
                <a:t>内存的分配与管理</a:t>
              </a:r>
            </a:p>
          </p:txBody>
        </p:sp>
      </p:grpSp>
      <p:grpSp>
        <p:nvGrpSpPr>
          <p:cNvPr id="12293" name="Group 19"/>
          <p:cNvGrpSpPr>
            <a:grpSpLocks/>
          </p:cNvGrpSpPr>
          <p:nvPr/>
        </p:nvGrpSpPr>
        <p:grpSpPr bwMode="auto">
          <a:xfrm>
            <a:off x="5562600" y="152400"/>
            <a:ext cx="3429000" cy="609600"/>
            <a:chOff x="3984" y="96"/>
            <a:chExt cx="1680" cy="384"/>
          </a:xfrm>
        </p:grpSpPr>
        <p:sp>
          <p:nvSpPr>
            <p:cNvPr id="12297" name="Oval 20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Rectangle 21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294" name="AutoShape 23"/>
          <p:cNvSpPr>
            <a:spLocks noChangeArrowheads="1"/>
          </p:cNvSpPr>
          <p:nvPr/>
        </p:nvSpPr>
        <p:spPr bwMode="auto">
          <a:xfrm>
            <a:off x="1371600" y="2590800"/>
            <a:ext cx="7391400" cy="1600200"/>
          </a:xfrm>
          <a:prstGeom prst="wedgeRoundRectCallout">
            <a:avLst>
              <a:gd name="adj1" fmla="val -34037"/>
              <a:gd name="adj2" fmla="val -70338"/>
              <a:gd name="adj3" fmla="val 1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3200" b="0" dirty="0">
                <a:solidFill>
                  <a:schemeClr val="tx2"/>
                </a:solidFill>
              </a:rPr>
              <a:t>内存的分配与释放、内存共享、存储保护和内存扩充。</a:t>
            </a:r>
          </a:p>
        </p:txBody>
      </p:sp>
      <p:sp>
        <p:nvSpPr>
          <p:cNvPr id="794649" name="Rectangle 25"/>
          <p:cNvSpPr>
            <a:spLocks noChangeArrowheads="1"/>
          </p:cNvSpPr>
          <p:nvPr/>
        </p:nvSpPr>
        <p:spPr bwMode="auto">
          <a:xfrm>
            <a:off x="304800" y="4343400"/>
            <a:ext cx="8464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0" dirty="0">
                <a:solidFill>
                  <a:srgbClr val="CC0000"/>
                </a:solidFill>
              </a:rPr>
              <a:t>目的</a:t>
            </a:r>
            <a:r>
              <a:rPr kumimoji="1" lang="en-US" altLang="zh-CN" sz="3200" b="0" dirty="0">
                <a:solidFill>
                  <a:schemeClr val="tx1"/>
                </a:solidFill>
              </a:rPr>
              <a:t>:</a:t>
            </a:r>
            <a:r>
              <a:rPr kumimoji="1" lang="en-US" altLang="zh-CN" sz="3200" b="0" dirty="0">
                <a:solidFill>
                  <a:srgbClr val="CC0000"/>
                </a:solidFill>
                <a:latin typeface="隶书" pitchFamily="49" charset="-122"/>
              </a:rPr>
              <a:t>①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方便用户，使用户在编写程序时完全可以不考虑程序在内存中的实际地址；</a:t>
            </a:r>
            <a:r>
              <a:rPr kumimoji="1" lang="zh-CN" altLang="en-US" sz="3200" b="0" dirty="0">
                <a:solidFill>
                  <a:srgbClr val="CC0000"/>
                </a:solidFill>
                <a:latin typeface="隶书" pitchFamily="49" charset="-122"/>
              </a:rPr>
              <a:t>②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为了提高内存空间的利用率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1D2A5-2B45-42B8-9B87-7641E1891A4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582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7946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0" y="0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操作系统的功能</a:t>
            </a:r>
            <a:r>
              <a:rPr kumimoji="1" lang="zh-CN" altLang="en-US" sz="4000" noProof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kumimoji="1" lang="zh-CN" altLang="en-US" sz="4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0" y="6096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3316" name="Group 10"/>
          <p:cNvGrpSpPr>
            <a:grpSpLocks/>
          </p:cNvGrpSpPr>
          <p:nvPr/>
        </p:nvGrpSpPr>
        <p:grpSpPr bwMode="auto">
          <a:xfrm>
            <a:off x="0" y="1219200"/>
            <a:ext cx="3843338" cy="1143000"/>
            <a:chOff x="1898" y="1924"/>
            <a:chExt cx="2128" cy="993"/>
          </a:xfrm>
        </p:grpSpPr>
        <p:sp>
          <p:nvSpPr>
            <p:cNvPr id="13325" name="AutoShape 11"/>
            <p:cNvSpPr>
              <a:spLocks noChangeArrowheads="1"/>
            </p:cNvSpPr>
            <p:nvPr/>
          </p:nvSpPr>
          <p:spPr bwMode="auto">
            <a:xfrm>
              <a:off x="1898" y="1924"/>
              <a:ext cx="2107" cy="993"/>
            </a:xfrm>
            <a:prstGeom prst="flowChartPunchedCard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326" name="Rectangle 12"/>
            <p:cNvSpPr>
              <a:spLocks noChangeArrowheads="1"/>
            </p:cNvSpPr>
            <p:nvPr/>
          </p:nvSpPr>
          <p:spPr bwMode="auto">
            <a:xfrm>
              <a:off x="1946" y="2027"/>
              <a:ext cx="208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30000"/>
                </a:spcBef>
                <a:spcAft>
                  <a:spcPct val="30000"/>
                </a:spcAft>
                <a:buClr>
                  <a:srgbClr val="FF0066"/>
                </a:buClr>
                <a:buSzPct val="90000"/>
                <a:buFont typeface="Marlett" pitchFamily="2" charset="2"/>
                <a:buNone/>
              </a:pPr>
              <a:r>
                <a:rPr kumimoji="1" lang="zh-CN" altLang="en-US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外部设备的控制与管理</a:t>
              </a:r>
              <a:endParaRPr kumimoji="1" lang="zh-CN" altLang="en-US" sz="36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3317" name="Group 19"/>
          <p:cNvGrpSpPr>
            <a:grpSpLocks/>
          </p:cNvGrpSpPr>
          <p:nvPr/>
        </p:nvGrpSpPr>
        <p:grpSpPr bwMode="auto">
          <a:xfrm>
            <a:off x="5334000" y="152400"/>
            <a:ext cx="3657600" cy="609600"/>
            <a:chOff x="3984" y="96"/>
            <a:chExt cx="1680" cy="384"/>
          </a:xfrm>
        </p:grpSpPr>
        <p:sp>
          <p:nvSpPr>
            <p:cNvPr id="13323" name="Oval 20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Rectangle 21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8" name="AutoShape 24"/>
          <p:cNvSpPr>
            <a:spLocks noChangeArrowheads="1"/>
          </p:cNvSpPr>
          <p:nvPr/>
        </p:nvSpPr>
        <p:spPr bwMode="auto">
          <a:xfrm>
            <a:off x="4343400" y="990600"/>
            <a:ext cx="4648200" cy="2667000"/>
          </a:xfrm>
          <a:prstGeom prst="wedgeRoundRectCallout">
            <a:avLst>
              <a:gd name="adj1" fmla="val -61338"/>
              <a:gd name="adj2" fmla="val -28810"/>
              <a:gd name="adj3" fmla="val 16667"/>
            </a:avLst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3200" b="0" dirty="0">
                <a:solidFill>
                  <a:schemeClr val="tx2"/>
                </a:solidFill>
              </a:rPr>
              <a:t>分配、回收外部设备和控制设备的运行，目标是提高外部设备的使用效率，并为用户提供一个方便、统一的界面</a:t>
            </a:r>
          </a:p>
        </p:txBody>
      </p:sp>
      <p:sp>
        <p:nvSpPr>
          <p:cNvPr id="795673" name="Rectangle 25"/>
          <p:cNvSpPr>
            <a:spLocks noChangeArrowheads="1"/>
          </p:cNvSpPr>
          <p:nvPr/>
        </p:nvSpPr>
        <p:spPr bwMode="auto">
          <a:xfrm>
            <a:off x="228600" y="3657600"/>
            <a:ext cx="72330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 dirty="0">
                <a:solidFill>
                  <a:srgbClr val="CC0000"/>
                </a:solidFill>
              </a:rPr>
              <a:t>设备分配</a:t>
            </a:r>
            <a:r>
              <a:rPr kumimoji="1" lang="en-US" altLang="zh-CN" sz="3200" b="0" dirty="0">
                <a:solidFill>
                  <a:schemeClr val="tx1"/>
                </a:solidFill>
              </a:rPr>
              <a:t>,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给用户分配所需的外部设备</a:t>
            </a:r>
          </a:p>
        </p:txBody>
      </p:sp>
      <p:sp>
        <p:nvSpPr>
          <p:cNvPr id="795674" name="Rectangle 26"/>
          <p:cNvSpPr>
            <a:spLocks noChangeArrowheads="1"/>
          </p:cNvSpPr>
          <p:nvPr/>
        </p:nvSpPr>
        <p:spPr bwMode="auto">
          <a:xfrm>
            <a:off x="228600" y="43434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0" dirty="0">
                <a:solidFill>
                  <a:srgbClr val="CC0000"/>
                </a:solidFill>
              </a:rPr>
              <a:t>缓冲区管理</a:t>
            </a:r>
            <a:r>
              <a:rPr kumimoji="1" lang="en-US" altLang="zh-CN" sz="3200" b="0" dirty="0">
                <a:solidFill>
                  <a:schemeClr val="tx1"/>
                </a:solidFill>
              </a:rPr>
              <a:t>,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内存设置一些缓冲区，使快速的</a:t>
            </a:r>
            <a:r>
              <a:rPr kumimoji="1" lang="en-US" altLang="zh-CN" sz="3200" b="0" dirty="0">
                <a:solidFill>
                  <a:schemeClr val="tx1"/>
                </a:solidFill>
              </a:rPr>
              <a:t>CPU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和慢速的设备之间通过缓冲区传送数据</a:t>
            </a:r>
          </a:p>
        </p:txBody>
      </p:sp>
      <p:sp>
        <p:nvSpPr>
          <p:cNvPr id="795675" name="Rectangle 27"/>
          <p:cNvSpPr>
            <a:spLocks noChangeArrowheads="1"/>
          </p:cNvSpPr>
          <p:nvPr/>
        </p:nvSpPr>
        <p:spPr bwMode="auto">
          <a:xfrm>
            <a:off x="228600" y="5486400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0" dirty="0">
                <a:solidFill>
                  <a:srgbClr val="CC0000"/>
                </a:solidFill>
              </a:rPr>
              <a:t>实施具体</a:t>
            </a:r>
            <a:r>
              <a:rPr kumimoji="1" lang="en-US" altLang="zh-CN" sz="3200" b="0" dirty="0">
                <a:solidFill>
                  <a:srgbClr val="CC0000"/>
                </a:solidFill>
              </a:rPr>
              <a:t>I/O</a:t>
            </a:r>
            <a:r>
              <a:rPr kumimoji="1" lang="zh-CN" altLang="en-US" sz="3200" b="0" dirty="0">
                <a:solidFill>
                  <a:srgbClr val="CC0000"/>
                </a:solidFill>
              </a:rPr>
              <a:t>操作</a:t>
            </a:r>
            <a:r>
              <a:rPr kumimoji="1" lang="en-US" altLang="zh-CN" sz="3200" b="0" dirty="0">
                <a:solidFill>
                  <a:srgbClr val="CC0000"/>
                </a:solidFill>
              </a:rPr>
              <a:t>,</a:t>
            </a:r>
            <a:r>
              <a:rPr kumimoji="1" lang="zh-CN" altLang="en-US" sz="3200" b="0" dirty="0">
                <a:solidFill>
                  <a:schemeClr val="tx1"/>
                </a:solidFill>
              </a:rPr>
              <a:t>启动设备、完成输入输出及善后处理工作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B3D46-280E-452C-895D-3E91C71CA62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242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795673" grpId="0"/>
      <p:bldP spid="795674" grpId="0"/>
      <p:bldP spid="795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0" y="0"/>
            <a:ext cx="4756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4400" i="1" noProof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操作系统的功能</a:t>
            </a:r>
            <a:r>
              <a:rPr kumimoji="1" lang="zh-CN" altLang="en-US" sz="4000" noProof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kumimoji="1" lang="zh-CN" altLang="en-US" sz="4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0" y="609600"/>
            <a:ext cx="5562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scene3d>
            <a:camera prst="legacyPerspectiveTopLeft">
              <a:rot lat="0" lon="20519992" rev="0"/>
            </a:camera>
            <a:lightRig rig="legacyHarsh3" dir="r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15364" name="Group 16"/>
          <p:cNvGrpSpPr>
            <a:grpSpLocks/>
          </p:cNvGrpSpPr>
          <p:nvPr/>
        </p:nvGrpSpPr>
        <p:grpSpPr bwMode="auto">
          <a:xfrm>
            <a:off x="0" y="838200"/>
            <a:ext cx="3651250" cy="838200"/>
            <a:chOff x="3172" y="2800"/>
            <a:chExt cx="2108" cy="992"/>
          </a:xfrm>
        </p:grpSpPr>
        <p:sp>
          <p:nvSpPr>
            <p:cNvPr id="15370" name="AutoShape 17"/>
            <p:cNvSpPr>
              <a:spLocks noChangeArrowheads="1"/>
            </p:cNvSpPr>
            <p:nvPr/>
          </p:nvSpPr>
          <p:spPr bwMode="auto">
            <a:xfrm>
              <a:off x="3172" y="2800"/>
              <a:ext cx="2108" cy="992"/>
            </a:xfrm>
            <a:prstGeom prst="flowChartPunchedCard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371" name="Rectangle 18"/>
            <p:cNvSpPr>
              <a:spLocks noChangeArrowheads="1"/>
            </p:cNvSpPr>
            <p:nvPr/>
          </p:nvSpPr>
          <p:spPr bwMode="auto">
            <a:xfrm>
              <a:off x="3515" y="2943"/>
              <a:ext cx="1550" cy="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作业管理和控制</a:t>
              </a:r>
              <a:endParaRPr kumimoji="1"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5365" name="Group 19"/>
          <p:cNvGrpSpPr>
            <a:grpSpLocks/>
          </p:cNvGrpSpPr>
          <p:nvPr/>
        </p:nvGrpSpPr>
        <p:grpSpPr bwMode="auto">
          <a:xfrm>
            <a:off x="5562600" y="152400"/>
            <a:ext cx="3429000" cy="609600"/>
            <a:chOff x="3984" y="96"/>
            <a:chExt cx="1680" cy="384"/>
          </a:xfrm>
        </p:grpSpPr>
        <p:sp>
          <p:nvSpPr>
            <p:cNvPr id="15368" name="Oval 20"/>
            <p:cNvSpPr>
              <a:spLocks noChangeArrowheads="1"/>
            </p:cNvSpPr>
            <p:nvPr/>
          </p:nvSpPr>
          <p:spPr bwMode="auto">
            <a:xfrm>
              <a:off x="3984" y="96"/>
              <a:ext cx="1680" cy="384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Rectangle 21"/>
            <p:cNvSpPr>
              <a:spLocks noChangeArrowheads="1"/>
            </p:cNvSpPr>
            <p:nvPr/>
          </p:nvSpPr>
          <p:spPr bwMode="auto">
            <a:xfrm>
              <a:off x="4224" y="14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solidFill>
                    <a:srgbClr val="0033CC"/>
                  </a:solidFill>
                  <a:latin typeface="Times New Roman" pitchFamily="18" charset="0"/>
                  <a:ea typeface="宋体" pitchFamily="2" charset="-122"/>
                </a:rPr>
                <a:t>操作系统概述</a:t>
              </a:r>
              <a:endParaRPr kumimoji="1" lang="zh-CN" altLang="en-US" sz="2400">
                <a:solidFill>
                  <a:srgbClr val="FBF76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366" name="Text Box 25"/>
          <p:cNvSpPr txBox="1">
            <a:spLocks noChangeArrowheads="1"/>
          </p:cNvSpPr>
          <p:nvPr/>
        </p:nvSpPr>
        <p:spPr bwMode="auto">
          <a:xfrm>
            <a:off x="304800" y="1752600"/>
            <a:ext cx="84582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1pPr>
            <a:lvl2pPr marL="742950" indent="-28575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2pPr>
            <a:lvl3pPr marL="11430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3pPr>
            <a:lvl4pPr marL="16002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4pPr>
            <a:lvl5pPr marL="2057400" indent="-228600" eaLnBrk="0" hangingPunct="0"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幼圆" pitchFamily="49" charset="-122"/>
                <a:ea typeface="隶书" pitchFamily="49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作业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是指用户在一次算题过程中，或一次事务处理过程中，要求计算机所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做工作的集合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。一个作业必须经过若干加工步骤才能得到结果，其中每一个加工步骤称为</a:t>
            </a:r>
            <a:r>
              <a:rPr kumimoji="1" lang="zh-CN" altLang="en-US" sz="2400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作业步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。系统在完成一个作业步时，可以建立一个或几个进程，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作业所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完成的工作，就是这些进程的执行结果。</a:t>
            </a:r>
            <a:endParaRPr kumimoji="1" lang="zh-CN" altLang="en-US" sz="2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　　</a:t>
            </a:r>
            <a:r>
              <a:rPr kumimoji="1" lang="zh-CN" altLang="en-US" sz="24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作业状态</a:t>
            </a:r>
            <a:r>
              <a:rPr kumimoji="1" lang="en-US" altLang="zh-CN" sz="24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后备、执行和完成。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zh-CN" altLang="en-US" sz="24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作业管理功能</a:t>
            </a: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：完成作业的调度和对作业进行控制。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8E2B1-7437-457B-A56F-9A71B126D9E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450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3300"/>
          </a:buClr>
          <a:buSzPct val="90000"/>
          <a:buFont typeface="Marlett" pitchFamily="2" charset="2"/>
          <a:buChar char="5"/>
          <a:tabLst/>
          <a:defRPr kumimoji="1" lang="zh-CN" altLang="en-US" sz="4400" b="1" i="1" u="sng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3300"/>
          </a:buClr>
          <a:buSzPct val="90000"/>
          <a:buFont typeface="Marlett" pitchFamily="2" charset="2"/>
          <a:buChar char="5"/>
          <a:tabLst/>
          <a:defRPr kumimoji="1" lang="zh-CN" altLang="en-US" sz="4400" b="1" i="1" u="sng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隶书" pitchFamily="49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2611990</TotalTime>
  <Words>3392</Words>
  <Application>Microsoft Office PowerPoint</Application>
  <PresentationFormat>全屏显示(4:3)</PresentationFormat>
  <Paragraphs>294</Paragraphs>
  <Slides>28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诗情画意</vt:lpstr>
      <vt:lpstr>Clip</vt:lpstr>
      <vt:lpstr>BMP 图象</vt:lpstr>
      <vt:lpstr>对象包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文件</vt:lpstr>
      <vt:lpstr>  文件命名</vt:lpstr>
      <vt:lpstr>  文件通配符</vt:lpstr>
      <vt:lpstr>  文件夹选项</vt:lpstr>
      <vt:lpstr>PowerPoint 演示文稿</vt:lpstr>
      <vt:lpstr>PowerPoint 演示文稿</vt:lpstr>
      <vt:lpstr>PowerPoint 演示文稿</vt:lpstr>
      <vt:lpstr>PowerPoint 演示文稿</vt:lpstr>
      <vt:lpstr>DIR 命 令 例</vt:lpstr>
      <vt:lpstr>显示或设置当前目录命令CD</vt:lpstr>
      <vt:lpstr>复制、移动文件和文件夹</vt:lpstr>
      <vt:lpstr>  复制、移动文件和文件夹</vt:lpstr>
      <vt:lpstr>  删除文件和文件夹</vt:lpstr>
      <vt:lpstr>PowerPoint 演示文稿</vt:lpstr>
      <vt:lpstr>PowerPoint 演示文稿</vt:lpstr>
      <vt:lpstr>  程序管理</vt:lpstr>
      <vt:lpstr>  在应用程序之间交换数据</vt:lpstr>
      <vt:lpstr>PowerPoint 演示文稿</vt:lpstr>
    </vt:vector>
  </TitlesOfParts>
  <Company>清华大学计算机与信息管理中心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计算机基础知识</dc:title>
  <dc:creator>计算机文化基础课程小组</dc:creator>
  <cp:keywords>计算机文化基础电子教案</cp:keywords>
  <cp:lastModifiedBy>Administrator</cp:lastModifiedBy>
  <cp:revision>3133</cp:revision>
  <dcterms:created xsi:type="dcterms:W3CDTF">1998-11-23T04:51:20Z</dcterms:created>
  <dcterms:modified xsi:type="dcterms:W3CDTF">2016-09-23T11:11:51Z</dcterms:modified>
</cp:coreProperties>
</file>