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8.xml" ContentType="application/vnd.openxmlformats-officedocument.presentationml.notesSlide+xml"/>
  <Override PartName="/ppt/embeddings/oleObject10.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11.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46"/>
  </p:notesMasterIdLst>
  <p:handoutMasterIdLst>
    <p:handoutMasterId r:id="rId47"/>
  </p:handoutMasterIdLst>
  <p:sldIdLst>
    <p:sldId id="367" r:id="rId2"/>
    <p:sldId id="533" r:id="rId3"/>
    <p:sldId id="463" r:id="rId4"/>
    <p:sldId id="267" r:id="rId5"/>
    <p:sldId id="486" r:id="rId6"/>
    <p:sldId id="527" r:id="rId7"/>
    <p:sldId id="528" r:id="rId8"/>
    <p:sldId id="388" r:id="rId9"/>
    <p:sldId id="272" r:id="rId10"/>
    <p:sldId id="534" r:id="rId11"/>
    <p:sldId id="409" r:id="rId12"/>
    <p:sldId id="411" r:id="rId13"/>
    <p:sldId id="510" r:id="rId14"/>
    <p:sldId id="512" r:id="rId15"/>
    <p:sldId id="514" r:id="rId16"/>
    <p:sldId id="431" r:id="rId17"/>
    <p:sldId id="524" r:id="rId18"/>
    <p:sldId id="523" r:id="rId19"/>
    <p:sldId id="403" r:id="rId20"/>
    <p:sldId id="348" r:id="rId21"/>
    <p:sldId id="536" r:id="rId22"/>
    <p:sldId id="537" r:id="rId23"/>
    <p:sldId id="539" r:id="rId24"/>
    <p:sldId id="540" r:id="rId25"/>
    <p:sldId id="542" r:id="rId26"/>
    <p:sldId id="544" r:id="rId27"/>
    <p:sldId id="545" r:id="rId28"/>
    <p:sldId id="546" r:id="rId29"/>
    <p:sldId id="547" r:id="rId30"/>
    <p:sldId id="548" r:id="rId31"/>
    <p:sldId id="549" r:id="rId32"/>
    <p:sldId id="550" r:id="rId33"/>
    <p:sldId id="551" r:id="rId34"/>
    <p:sldId id="552" r:id="rId35"/>
    <p:sldId id="555" r:id="rId36"/>
    <p:sldId id="556" r:id="rId37"/>
    <p:sldId id="557" r:id="rId38"/>
    <p:sldId id="558" r:id="rId39"/>
    <p:sldId id="559" r:id="rId40"/>
    <p:sldId id="561" r:id="rId41"/>
    <p:sldId id="562" r:id="rId42"/>
    <p:sldId id="563" r:id="rId43"/>
    <p:sldId id="564" r:id="rId44"/>
    <p:sldId id="565" r:id="rId45"/>
  </p:sldIdLst>
  <p:sldSz cx="9144000" cy="6858000" type="screen4x3"/>
  <p:notesSz cx="6797675" cy="9926638"/>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3300"/>
    <a:srgbClr val="CC0099"/>
    <a:srgbClr val="008000"/>
    <a:srgbClr val="FFFFFF"/>
    <a:srgbClr val="094140"/>
    <a:srgbClr val="777777"/>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9061" autoAdjust="0"/>
  </p:normalViewPr>
  <p:slideViewPr>
    <p:cSldViewPr>
      <p:cViewPr varScale="1">
        <p:scale>
          <a:sx n="48" d="100"/>
          <a:sy n="48" d="100"/>
        </p:scale>
        <p:origin x="-1458"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50" d="100"/>
        <a:sy n="150" d="100"/>
      </p:scale>
      <p:origin x="0" y="24378"/>
    </p:cViewPr>
  </p:sorterViewPr>
  <p:notesViewPr>
    <p:cSldViewPr>
      <p:cViewPr varScale="1">
        <p:scale>
          <a:sx n="23" d="100"/>
          <a:sy n="23" d="100"/>
        </p:scale>
        <p:origin x="-1296" y="-8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7" Type="http://schemas.openxmlformats.org/officeDocument/2006/relationships/slide" Target="slides/slide39.xml"/><Relationship Id="rId2" Type="http://schemas.openxmlformats.org/officeDocument/2006/relationships/slide" Target="slides/slide27.xml"/><Relationship Id="rId1" Type="http://schemas.openxmlformats.org/officeDocument/2006/relationships/slide" Target="slides/slide25.xml"/><Relationship Id="rId6" Type="http://schemas.openxmlformats.org/officeDocument/2006/relationships/slide" Target="slides/slide38.xml"/><Relationship Id="rId5" Type="http://schemas.openxmlformats.org/officeDocument/2006/relationships/slide" Target="slides/slide37.xml"/><Relationship Id="rId4" Type="http://schemas.openxmlformats.org/officeDocument/2006/relationships/slide" Target="slides/slide36.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1203" name="Rectangle 3"/>
          <p:cNvSpPr>
            <a:spLocks noGrp="1" noChangeArrowheads="1"/>
          </p:cNvSpPr>
          <p:nvPr>
            <p:ph type="dt" sz="quarter"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1204" name="Rectangle 4"/>
          <p:cNvSpPr>
            <a:spLocks noGrp="1" noChangeArrowheads="1"/>
          </p:cNvSpPr>
          <p:nvPr>
            <p:ph type="ftr" sz="quarter" idx="2"/>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1205" name="Rectangle 5"/>
          <p:cNvSpPr>
            <a:spLocks noGrp="1" noChangeArrowheads="1"/>
          </p:cNvSpPr>
          <p:nvPr>
            <p:ph type="sldNum" sz="quarter" idx="3"/>
          </p:nvPr>
        </p:nvSpPr>
        <p:spPr bwMode="auto">
          <a:xfrm>
            <a:off x="3851275"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DE6CA40-211A-4CD8-9325-58F78287456D}" type="slidenum">
              <a:rPr lang="en-US" altLang="zh-CN"/>
              <a:pPr>
                <a:defRPr/>
              </a:pPr>
              <a:t>‹#›</a:t>
            </a:fld>
            <a:endParaRPr lang="en-US" altLang="zh-CN"/>
          </a:p>
        </p:txBody>
      </p:sp>
    </p:spTree>
    <p:extLst>
      <p:ext uri="{BB962C8B-B14F-4D97-AF65-F5344CB8AC3E}">
        <p14:creationId xmlns:p14="http://schemas.microsoft.com/office/powerpoint/2010/main" val="408974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0179" name="Rectangle 3"/>
          <p:cNvSpPr>
            <a:spLocks noGrp="1" noChangeArrowheads="1"/>
          </p:cNvSpPr>
          <p:nvPr>
            <p:ph type="dt"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107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p:cNvSpPr>
            <a:spLocks noGrp="1" noChangeArrowheads="1"/>
          </p:cNvSpPr>
          <p:nvPr>
            <p:ph type="body" sz="quarter" idx="3"/>
          </p:nvPr>
        </p:nvSpPr>
        <p:spPr bwMode="auto">
          <a:xfrm>
            <a:off x="906463" y="4714875"/>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0182"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0183" name="Rectangle 7"/>
          <p:cNvSpPr>
            <a:spLocks noGrp="1" noChangeArrowheads="1"/>
          </p:cNvSpPr>
          <p:nvPr>
            <p:ph type="sldNum" sz="quarter" idx="5"/>
          </p:nvPr>
        </p:nvSpPr>
        <p:spPr bwMode="auto">
          <a:xfrm>
            <a:off x="3851275"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A5EEFD52-A3E2-4455-992B-7A4032B4B8F6}" type="slidenum">
              <a:rPr lang="en-US" altLang="zh-CN"/>
              <a:pPr>
                <a:defRPr/>
              </a:pPr>
              <a:t>‹#›</a:t>
            </a:fld>
            <a:endParaRPr lang="en-US" altLang="zh-CN"/>
          </a:p>
        </p:txBody>
      </p:sp>
    </p:spTree>
    <p:extLst>
      <p:ext uri="{BB962C8B-B14F-4D97-AF65-F5344CB8AC3E}">
        <p14:creationId xmlns:p14="http://schemas.microsoft.com/office/powerpoint/2010/main" val="633667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39F7843-CDFF-43BA-AB1E-96639E6D11BE}" type="slidenum">
              <a:rPr lang="en-US" altLang="zh-CN" sz="1200" smtClean="0"/>
              <a:pPr eaLnBrk="1" hangingPunct="1"/>
              <a:t>4</a:t>
            </a:fld>
            <a:endParaRPr lang="en-US" altLang="zh-CN" sz="1200" smtClean="0"/>
          </a:p>
        </p:txBody>
      </p:sp>
      <p:sp>
        <p:nvSpPr>
          <p:cNvPr id="150531" name="Rectangle 2"/>
          <p:cNvSpPr>
            <a:spLocks noGrp="1" noRot="1" noChangeAspect="1" noChangeArrowheads="1" noTextEdit="1"/>
          </p:cNvSpPr>
          <p:nvPr>
            <p:ph type="sldImg"/>
          </p:nvPr>
        </p:nvSpPr>
        <p:spPr>
          <a:xfrm>
            <a:off x="917575" y="744538"/>
            <a:ext cx="4962525" cy="3722687"/>
          </a:xfrm>
          <a:ln/>
        </p:spPr>
      </p:sp>
      <p:sp>
        <p:nvSpPr>
          <p:cNvPr id="150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2647D53-D00B-4244-B901-220F43E8AE71}" type="slidenum">
              <a:rPr lang="en-US" altLang="zh-CN" sz="1200" smtClean="0"/>
              <a:pPr eaLnBrk="1" hangingPunct="1"/>
              <a:t>14</a:t>
            </a:fld>
            <a:endParaRPr lang="en-US" altLang="zh-CN" sz="1200" smtClean="0"/>
          </a:p>
        </p:txBody>
      </p:sp>
      <p:sp>
        <p:nvSpPr>
          <p:cNvPr id="183299" name="Rectangle 2"/>
          <p:cNvSpPr>
            <a:spLocks noGrp="1" noRot="1" noChangeAspect="1" noChangeArrowheads="1" noTextEdit="1"/>
          </p:cNvSpPr>
          <p:nvPr>
            <p:ph type="sldImg"/>
          </p:nvPr>
        </p:nvSpPr>
        <p:spPr>
          <a:xfrm>
            <a:off x="917575" y="744538"/>
            <a:ext cx="4962525" cy="3722687"/>
          </a:xfrm>
          <a:ln/>
        </p:spPr>
      </p:sp>
      <p:sp>
        <p:nvSpPr>
          <p:cNvPr id="183300" name="Rectangle 3"/>
          <p:cNvSpPr>
            <a:spLocks noGrp="1" noChangeArrowheads="1"/>
          </p:cNvSpPr>
          <p:nvPr>
            <p:ph type="body" idx="1"/>
          </p:nvPr>
        </p:nvSpPr>
        <p:spPr>
          <a:noFill/>
        </p:spPr>
        <p:txBody>
          <a:bodyPr/>
          <a:lstStyle/>
          <a:p>
            <a:pPr eaLnBrk="1" hangingPunct="1"/>
            <a:r>
              <a:rPr lang="zh-CN" altLang="en-US" smtClean="0"/>
              <a:t>　　页面设置提供相关功能用于调整预览效果与最终期望的输出结果之间的差距，以达到理想的打印结果。一般在建立文档前先进行页面设置，定义好了纸的大小后在往里写字。</a:t>
            </a:r>
          </a:p>
          <a:p>
            <a:pPr eaLnBrk="1" hangingPunct="1">
              <a:buSzPct val="125000"/>
              <a:buFont typeface="Wingdings" pitchFamily="2" charset="2"/>
              <a:buChar char="§"/>
            </a:pPr>
            <a:r>
              <a:rPr lang="zh-CN" altLang="en-US" smtClean="0"/>
              <a:t>纸张大小：</a:t>
            </a:r>
            <a:r>
              <a:rPr lang="en-US" altLang="zh-CN" smtClean="0"/>
              <a:t>Word</a:t>
            </a:r>
            <a:r>
              <a:rPr lang="zh-CN" altLang="en-US" smtClean="0"/>
              <a:t>提供了多种预定义的纸型，例如常用的</a:t>
            </a:r>
            <a:r>
              <a:rPr lang="en-US" altLang="zh-CN" smtClean="0"/>
              <a:t>A4</a:t>
            </a:r>
            <a:r>
              <a:rPr lang="zh-CN" altLang="en-US" smtClean="0"/>
              <a:t>纸的大小、标准信封大小等等。还可以自定义纸张的大小，以满足特殊的需要，比如，打印请柬就需要特殊大小的纸张。</a:t>
            </a:r>
          </a:p>
          <a:p>
            <a:pPr eaLnBrk="1" hangingPunct="1">
              <a:buSzPct val="125000"/>
              <a:buFont typeface="Wingdings" pitchFamily="2" charset="2"/>
              <a:buChar char="§"/>
            </a:pPr>
            <a:r>
              <a:rPr lang="zh-CN" altLang="en-US" smtClean="0"/>
              <a:t>设置页边距和页眉页脚，达到一个美观的整体效果。页面的安排将直接影响到文档的打印效果。</a:t>
            </a:r>
          </a:p>
          <a:p>
            <a:pPr eaLnBrk="1" hangingPunct="1">
              <a:buSzPct val="125000"/>
              <a:buFont typeface="Wingdings" pitchFamily="2" charset="2"/>
              <a:buChar char="§"/>
            </a:pPr>
            <a:r>
              <a:rPr lang="zh-CN" altLang="en-US" smtClean="0"/>
              <a:t>走纸方向：比如，打印信封时就应该使用横向纸张等等。</a:t>
            </a:r>
          </a:p>
          <a:p>
            <a:pPr eaLnBrk="1" hangingPunct="1">
              <a:buSzPct val="125000"/>
              <a:buFont typeface="Wingdings" pitchFamily="2" charset="2"/>
              <a:buChar char="§"/>
            </a:pPr>
            <a:r>
              <a:rPr lang="zh-CN" altLang="en-US" smtClean="0"/>
              <a:t>分页规则：</a:t>
            </a:r>
            <a:r>
              <a:rPr lang="en-US" altLang="zh-CN" smtClean="0"/>
              <a:t>Word</a:t>
            </a:r>
            <a:r>
              <a:rPr lang="zh-CN" altLang="en-US" smtClean="0"/>
              <a:t>自动分页功能是由实际纸张大小决定的，但其“自动性”显得有些“机械”和“愚蠢” 。比如，它会把一个段落的第一句话排在一页的末尾，或者把段落的最后一句话划分到下一页的开始。所以，你需要对具体段落的分页设置规则，以改善自动分页。</a:t>
            </a:r>
          </a:p>
          <a:p>
            <a:pPr eaLnBrk="1" hangingPunct="1">
              <a:buSzPct val="125000"/>
              <a:buFont typeface="Wingdings" pitchFamily="2" charset="2"/>
              <a:buNone/>
            </a:pPr>
            <a:r>
              <a:rPr lang="zh-CN" altLang="en-US" smtClean="0"/>
              <a:t>注意：设置了分页规则的段落左边会出现一个黑点（非打印字符），表示该段落含有分页设置。</a:t>
            </a:r>
          </a:p>
          <a:p>
            <a:pPr eaLnBrk="1" hangingPunct="1">
              <a:buSzPct val="125000"/>
              <a:buFont typeface="Wingdings" pitchFamily="2" charset="2"/>
              <a:buChar char="§"/>
            </a:pPr>
            <a:r>
              <a:rPr lang="zh-CN" altLang="en-US" smtClean="0"/>
              <a:t>插入“分页符”：如果自动分页的功能确实不能满足要求，可在必需分页的位置插入“分页符”强制分页。</a:t>
            </a:r>
          </a:p>
          <a:p>
            <a:pPr eaLnBrk="1" hangingPunct="1"/>
            <a:endParaRPr lang="zh-CN" altLang="en-US" smtClean="0"/>
          </a:p>
          <a:p>
            <a:pPr eaLnBrk="1" hangingPunct="1"/>
            <a:r>
              <a:rPr lang="zh-CN" altLang="en-US" smtClean="0"/>
              <a:t>教材参考</a:t>
            </a:r>
            <a:r>
              <a:rPr lang="en-US" altLang="zh-CN" smtClean="0"/>
              <a:t>5.6.3</a:t>
            </a:r>
            <a:r>
              <a:rPr lang="zh-CN" altLang="en-US" smtClean="0"/>
              <a:t>节内容。</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B7082B1-D11D-4850-B611-76F6A55D11CD}" type="slidenum">
              <a:rPr lang="en-US" altLang="zh-CN" sz="1200" smtClean="0"/>
              <a:pPr eaLnBrk="1" hangingPunct="1"/>
              <a:t>15</a:t>
            </a:fld>
            <a:endParaRPr lang="en-US" altLang="zh-CN" sz="1200" smtClean="0"/>
          </a:p>
        </p:txBody>
      </p:sp>
      <p:sp>
        <p:nvSpPr>
          <p:cNvPr id="189443" name="Rectangle 2"/>
          <p:cNvSpPr>
            <a:spLocks noGrp="1" noRot="1" noChangeAspect="1" noChangeArrowheads="1" noTextEdit="1"/>
          </p:cNvSpPr>
          <p:nvPr>
            <p:ph type="sldImg"/>
          </p:nvPr>
        </p:nvSpPr>
        <p:spPr>
          <a:xfrm>
            <a:off x="917575" y="744538"/>
            <a:ext cx="4962525" cy="3722687"/>
          </a:xfrm>
          <a:ln/>
        </p:spPr>
      </p:sp>
      <p:sp>
        <p:nvSpPr>
          <p:cNvPr id="189444" name="Rectangle 3"/>
          <p:cNvSpPr>
            <a:spLocks noGrp="1" noChangeArrowheads="1"/>
          </p:cNvSpPr>
          <p:nvPr>
            <p:ph type="body" idx="1"/>
          </p:nvPr>
        </p:nvSpPr>
        <p:spPr>
          <a:noFill/>
        </p:spPr>
        <p:txBody>
          <a:bodyPr/>
          <a:lstStyle/>
          <a:p>
            <a:pPr eaLnBrk="1" hangingPunct="1"/>
            <a:r>
              <a:rPr lang="zh-CN" altLang="en-US" dirty="0" smtClean="0"/>
              <a:t>页眉和页脚通常用于打印文档。在页眉和页脚中可以包括页码、日期、公司徽标、文档标题、文件名或作者名等文字或图形，这些信息通常打印在文档中每页的顶部或底部。页眉打印在上页边距中，而页脚打印在下页边距中。</a:t>
            </a:r>
          </a:p>
          <a:p>
            <a:pPr eaLnBrk="1" hangingPunct="1"/>
            <a:r>
              <a:rPr lang="zh-CN" altLang="en-US" dirty="0" smtClean="0"/>
              <a:t>　　在文档中可自始至终用同一个页眉或页脚，也可在文档的不同部分用不同的页眉和页脚。例如，可以在首页上使用与众不同的页眉或页脚或者不使用页眉和页脚。还可以在奇数页和偶数页上使用不同的页眉和页脚，而且文档不同部分的页眉和页脚也可以不同。</a:t>
            </a:r>
          </a:p>
          <a:p>
            <a:pPr eaLnBrk="1" hangingPunct="1"/>
            <a:r>
              <a:rPr lang="zh-CN" altLang="en-US" dirty="0" smtClean="0"/>
              <a:t>　　要添加或修改页眉页脚，可以通过“视图”菜单中的“页眉和页脚”命令。此时屏幕上出现“页眉</a:t>
            </a:r>
            <a:r>
              <a:rPr lang="en-US" altLang="zh-CN" dirty="0" smtClean="0"/>
              <a:t>/</a:t>
            </a:r>
            <a:r>
              <a:rPr lang="zh-CN" altLang="en-US" dirty="0" smtClean="0"/>
              <a:t>页脚”工具栏和被虚线围成的编辑区。</a:t>
            </a:r>
          </a:p>
          <a:p>
            <a:pPr eaLnBrk="1" hangingPunct="1"/>
            <a:r>
              <a:rPr lang="zh-CN" altLang="en-US" dirty="0" smtClean="0"/>
              <a:t>可通过“格式”工具栏上的对齐按钮设置页眉</a:t>
            </a:r>
            <a:r>
              <a:rPr lang="en-US" altLang="zh-CN" dirty="0" smtClean="0"/>
              <a:t>/</a:t>
            </a:r>
            <a:r>
              <a:rPr lang="zh-CN" altLang="en-US" dirty="0" smtClean="0"/>
              <a:t>页脚的对齐方式，也可使用“</a:t>
            </a:r>
            <a:r>
              <a:rPr lang="en-US" altLang="zh-CN" dirty="0" smtClean="0"/>
              <a:t>TAB”</a:t>
            </a:r>
            <a:r>
              <a:rPr lang="zh-CN" altLang="en-US" dirty="0" smtClean="0"/>
              <a:t>键，尤其是不同的内容采用不同的对齐方式时。</a:t>
            </a:r>
          </a:p>
          <a:p>
            <a:pPr eaLnBrk="1" hangingPunct="1"/>
            <a:r>
              <a:rPr lang="zh-CN" altLang="en-US" dirty="0" smtClean="0"/>
              <a:t>　　单击“切换页眉和页脚”按钮，即可在页眉编辑区和页脚编辑区进行切换。</a:t>
            </a:r>
          </a:p>
          <a:p>
            <a:pPr eaLnBrk="1" hangingPunct="1"/>
            <a:r>
              <a:rPr kumimoji="0" lang="zh-CN" altLang="en-US" dirty="0" smtClean="0"/>
              <a:t>创建奇偶页不同的页眉</a:t>
            </a:r>
            <a:r>
              <a:rPr kumimoji="0" lang="en-US" altLang="zh-CN" dirty="0" smtClean="0"/>
              <a:t>/</a:t>
            </a:r>
            <a:r>
              <a:rPr kumimoji="0" lang="zh-CN" altLang="en-US" dirty="0" smtClean="0"/>
              <a:t>页脚在页眉</a:t>
            </a:r>
            <a:r>
              <a:rPr kumimoji="0" lang="en-US" altLang="zh-CN" dirty="0" smtClean="0"/>
              <a:t>/</a:t>
            </a:r>
            <a:r>
              <a:rPr kumimoji="0" lang="zh-CN" altLang="en-US" dirty="0" smtClean="0"/>
              <a:t>页脚工具栏中单击“页面设置”按钮，在打开的“页面设置”窗口的“版式”选项卡中选择“奇偶页不同”复选框，返回页眉编辑区，此时页眉编辑区左上角出现“奇数页页眉”、“偶数页页眉”，可分别进行设置。</a:t>
            </a:r>
          </a:p>
          <a:p>
            <a:pPr eaLnBrk="1" hangingPunct="1"/>
            <a:endParaRPr lang="en-US" altLang="zh-C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E9E25515-D2BC-4BE6-A80B-AC7D67AD4C18}" type="slidenum">
              <a:rPr lang="en-US" altLang="zh-CN" sz="1200" smtClean="0"/>
              <a:pPr eaLnBrk="1" hangingPunct="1"/>
              <a:t>16</a:t>
            </a:fld>
            <a:endParaRPr lang="en-US" altLang="zh-CN" sz="1200" smtClean="0"/>
          </a:p>
        </p:txBody>
      </p:sp>
      <p:sp>
        <p:nvSpPr>
          <p:cNvPr id="190467" name="Rectangle 1026"/>
          <p:cNvSpPr>
            <a:spLocks noGrp="1" noRot="1" noChangeAspect="1" noChangeArrowheads="1" noTextEdit="1"/>
          </p:cNvSpPr>
          <p:nvPr>
            <p:ph type="sldImg"/>
          </p:nvPr>
        </p:nvSpPr>
        <p:spPr>
          <a:xfrm>
            <a:off x="915988" y="744538"/>
            <a:ext cx="4964112" cy="3722687"/>
          </a:xfrm>
          <a:solidFill>
            <a:srgbClr val="FFFFFF"/>
          </a:solidFill>
          <a:ln/>
        </p:spPr>
      </p:sp>
      <p:sp>
        <p:nvSpPr>
          <p:cNvPr id="190468"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32E2B454-6142-4803-A24A-C1A5B9CCED7C}" type="slidenum">
              <a:rPr lang="en-US" altLang="zh-CN" sz="1200" smtClean="0"/>
              <a:pPr eaLnBrk="1" hangingPunct="1"/>
              <a:t>17</a:t>
            </a:fld>
            <a:endParaRPr lang="en-US" altLang="zh-CN" sz="1200" smtClean="0"/>
          </a:p>
        </p:txBody>
      </p:sp>
      <p:sp>
        <p:nvSpPr>
          <p:cNvPr id="194563" name="Rectangle 2"/>
          <p:cNvSpPr>
            <a:spLocks noGrp="1" noRot="1" noChangeAspect="1" noChangeArrowheads="1" noTextEdit="1"/>
          </p:cNvSpPr>
          <p:nvPr>
            <p:ph type="sldImg"/>
          </p:nvPr>
        </p:nvSpPr>
        <p:spPr>
          <a:xfrm>
            <a:off x="917575" y="744538"/>
            <a:ext cx="4962525" cy="3722687"/>
          </a:xfrm>
          <a:ln/>
        </p:spPr>
      </p:sp>
      <p:sp>
        <p:nvSpPr>
          <p:cNvPr id="194564" name="Rectangle 3"/>
          <p:cNvSpPr>
            <a:spLocks noGrp="1" noChangeArrowheads="1"/>
          </p:cNvSpPr>
          <p:nvPr>
            <p:ph type="body" idx="1"/>
          </p:nvPr>
        </p:nvSpPr>
        <p:spPr>
          <a:noFill/>
        </p:spPr>
        <p:txBody>
          <a:bodyPr/>
          <a:lstStyle/>
          <a:p>
            <a:pPr eaLnBrk="1" hangingPunct="1"/>
            <a:r>
              <a:rPr lang="zh-CN" altLang="en-US" smtClean="0"/>
              <a:t>页眉和页脚通常用于打印文档。在页眉和页脚中可以包括页码、日期、公司徽标、文档标题、文件名或作者名等文字或图形，这些信息通常打印在文档中每页的顶部或底部。页眉打印在上页边距中，而页脚打印在下页边距中。</a:t>
            </a:r>
          </a:p>
          <a:p>
            <a:pPr eaLnBrk="1" hangingPunct="1"/>
            <a:r>
              <a:rPr lang="zh-CN" altLang="en-US" smtClean="0"/>
              <a:t>　　在文档中可自始至终用同一个页眉或页脚，也可在文档的不同部分用不同的页眉和页脚。例如，可以在首页上使用与众不同的页眉或页脚或者不使用页眉和页脚。还可以在奇数页和偶数页上使用不同的页眉和页脚，而且文档不同部分的页眉和页脚也可以不同。</a:t>
            </a:r>
          </a:p>
          <a:p>
            <a:pPr eaLnBrk="1" hangingPunct="1"/>
            <a:r>
              <a:rPr lang="zh-CN" altLang="en-US" smtClean="0"/>
              <a:t>　　要添加或修改页眉页脚，可以通过“视图”菜单中的“页眉和页脚”命令。此时屏幕上出现“页眉</a:t>
            </a:r>
            <a:r>
              <a:rPr lang="en-US" altLang="zh-CN" smtClean="0"/>
              <a:t>/</a:t>
            </a:r>
            <a:r>
              <a:rPr lang="zh-CN" altLang="en-US" smtClean="0"/>
              <a:t>页脚”工具栏和被虚线围成的编辑区。</a:t>
            </a:r>
          </a:p>
          <a:p>
            <a:pPr eaLnBrk="1" hangingPunct="1"/>
            <a:r>
              <a:rPr lang="zh-CN" altLang="en-US" smtClean="0"/>
              <a:t>可通过“格式”工具栏上的对齐按钮设置页眉</a:t>
            </a:r>
            <a:r>
              <a:rPr lang="en-US" altLang="zh-CN" smtClean="0"/>
              <a:t>/</a:t>
            </a:r>
            <a:r>
              <a:rPr lang="zh-CN" altLang="en-US" smtClean="0"/>
              <a:t>页脚的对齐方式，也可使用“</a:t>
            </a:r>
            <a:r>
              <a:rPr lang="en-US" altLang="zh-CN" smtClean="0"/>
              <a:t>TAB”</a:t>
            </a:r>
            <a:r>
              <a:rPr lang="zh-CN" altLang="en-US" smtClean="0"/>
              <a:t>键，尤其是不同的内容采用不同的对齐方式时。</a:t>
            </a:r>
          </a:p>
          <a:p>
            <a:pPr eaLnBrk="1" hangingPunct="1"/>
            <a:r>
              <a:rPr lang="zh-CN" altLang="en-US" smtClean="0"/>
              <a:t>　　单击“切换页眉和页脚”按钮，即可在页眉编辑区和页脚编辑区进行切换。</a:t>
            </a:r>
          </a:p>
          <a:p>
            <a:pPr eaLnBrk="1" hangingPunct="1"/>
            <a:r>
              <a:rPr kumimoji="0" lang="zh-CN" altLang="en-US" smtClean="0"/>
              <a:t>创建奇偶页不同的页眉</a:t>
            </a:r>
            <a:r>
              <a:rPr kumimoji="0" lang="en-US" altLang="zh-CN" smtClean="0"/>
              <a:t>/</a:t>
            </a:r>
            <a:r>
              <a:rPr kumimoji="0" lang="zh-CN" altLang="en-US" smtClean="0"/>
              <a:t>页脚在页眉</a:t>
            </a:r>
            <a:r>
              <a:rPr kumimoji="0" lang="en-US" altLang="zh-CN" smtClean="0"/>
              <a:t>/</a:t>
            </a:r>
            <a:r>
              <a:rPr kumimoji="0" lang="zh-CN" altLang="en-US" smtClean="0"/>
              <a:t>页脚工具栏中单击“页面设置”按钮，在打开的“页面设置”窗口的“版式”选项卡中选择“奇偶页不同”复选框，返回页眉编辑区，此时页眉编辑区左上角出现“奇数页页眉”、“偶数页页眉”，可分别进行设置。</a:t>
            </a:r>
          </a:p>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B0FC8F4-1E00-4E54-AD81-504098183133}" type="slidenum">
              <a:rPr lang="en-US" altLang="zh-CN" sz="1200" smtClean="0"/>
              <a:pPr eaLnBrk="1" hangingPunct="1"/>
              <a:t>18</a:t>
            </a:fld>
            <a:endParaRPr lang="en-US" altLang="zh-CN" sz="1200" smtClean="0"/>
          </a:p>
        </p:txBody>
      </p:sp>
      <p:sp>
        <p:nvSpPr>
          <p:cNvPr id="195587" name="Rectangle 2"/>
          <p:cNvSpPr>
            <a:spLocks noGrp="1" noRot="1" noChangeAspect="1" noChangeArrowheads="1" noTextEdit="1"/>
          </p:cNvSpPr>
          <p:nvPr>
            <p:ph type="sldImg"/>
          </p:nvPr>
        </p:nvSpPr>
        <p:spPr>
          <a:xfrm>
            <a:off x="917575" y="744538"/>
            <a:ext cx="4962525" cy="3722687"/>
          </a:xfrm>
          <a:ln/>
        </p:spPr>
      </p:sp>
      <p:sp>
        <p:nvSpPr>
          <p:cNvPr id="195588" name="Rectangle 3"/>
          <p:cNvSpPr>
            <a:spLocks noGrp="1" noChangeArrowheads="1"/>
          </p:cNvSpPr>
          <p:nvPr>
            <p:ph type="body" idx="1"/>
          </p:nvPr>
        </p:nvSpPr>
        <p:spPr>
          <a:noFill/>
        </p:spPr>
        <p:txBody>
          <a:bodyPr/>
          <a:lstStyle/>
          <a:p>
            <a:pPr eaLnBrk="1" hangingPunct="1"/>
            <a:r>
              <a:rPr lang="zh-CN" altLang="en-US" smtClean="0"/>
              <a:t>页眉和页脚通常用于打印文档。在页眉和页脚中可以包括页码、日期、公司徽标、文档标题、文件名或作者名等文字或图形，这些信息通常打印在文档中每页的顶部或底部。页眉打印在上页边距中，而页脚打印在下页边距中。</a:t>
            </a:r>
          </a:p>
          <a:p>
            <a:pPr eaLnBrk="1" hangingPunct="1"/>
            <a:r>
              <a:rPr lang="zh-CN" altLang="en-US" smtClean="0"/>
              <a:t>　　在文档中可自始至终用同一个页眉或页脚，也可在文档的不同部分用不同的页眉和页脚。例如，可以在首页上使用与众不同的页眉或页脚或者不使用页眉和页脚。还可以在奇数页和偶数页上使用不同的页眉和页脚，而且文档不同部分的页眉和页脚也可以不同。</a:t>
            </a:r>
          </a:p>
          <a:p>
            <a:pPr eaLnBrk="1" hangingPunct="1"/>
            <a:r>
              <a:rPr lang="zh-CN" altLang="en-US" smtClean="0"/>
              <a:t>　　要添加或修改页眉页脚，可以通过“视图”菜单中的“页眉和页脚”命令。此时屏幕上出现“页眉</a:t>
            </a:r>
            <a:r>
              <a:rPr lang="en-US" altLang="zh-CN" smtClean="0"/>
              <a:t>/</a:t>
            </a:r>
            <a:r>
              <a:rPr lang="zh-CN" altLang="en-US" smtClean="0"/>
              <a:t>页脚”工具栏和被虚线围成的编辑区。</a:t>
            </a:r>
          </a:p>
          <a:p>
            <a:pPr eaLnBrk="1" hangingPunct="1"/>
            <a:r>
              <a:rPr lang="zh-CN" altLang="en-US" smtClean="0"/>
              <a:t>可通过“格式”工具栏上的对齐按钮设置页眉</a:t>
            </a:r>
            <a:r>
              <a:rPr lang="en-US" altLang="zh-CN" smtClean="0"/>
              <a:t>/</a:t>
            </a:r>
            <a:r>
              <a:rPr lang="zh-CN" altLang="en-US" smtClean="0"/>
              <a:t>页脚的对齐方式，也可使用“</a:t>
            </a:r>
            <a:r>
              <a:rPr lang="en-US" altLang="zh-CN" smtClean="0"/>
              <a:t>TAB”</a:t>
            </a:r>
            <a:r>
              <a:rPr lang="zh-CN" altLang="en-US" smtClean="0"/>
              <a:t>键，尤其是不同的内容采用不同的对齐方式时。</a:t>
            </a:r>
          </a:p>
          <a:p>
            <a:pPr eaLnBrk="1" hangingPunct="1"/>
            <a:r>
              <a:rPr lang="zh-CN" altLang="en-US" smtClean="0"/>
              <a:t>　　单击“切换页眉和页脚”按钮，即可在页眉编辑区和页脚编辑区进行切换。</a:t>
            </a:r>
          </a:p>
          <a:p>
            <a:pPr eaLnBrk="1" hangingPunct="1"/>
            <a:r>
              <a:rPr kumimoji="0" lang="zh-CN" altLang="en-US" smtClean="0"/>
              <a:t>创建奇偶页不同的页眉</a:t>
            </a:r>
            <a:r>
              <a:rPr kumimoji="0" lang="en-US" altLang="zh-CN" smtClean="0"/>
              <a:t>/</a:t>
            </a:r>
            <a:r>
              <a:rPr kumimoji="0" lang="zh-CN" altLang="en-US" smtClean="0"/>
              <a:t>页脚在页眉</a:t>
            </a:r>
            <a:r>
              <a:rPr kumimoji="0" lang="en-US" altLang="zh-CN" smtClean="0"/>
              <a:t>/</a:t>
            </a:r>
            <a:r>
              <a:rPr kumimoji="0" lang="zh-CN" altLang="en-US" smtClean="0"/>
              <a:t>页脚工具栏中单击“页面设置”按钮，在打开的“页面设置”窗口的“版式”选项卡中选择“奇偶页不同”复选框，返回页眉编辑区，此时页眉编辑区左上角出现“奇数页页眉”、“偶数页页眉”，可分别进行设置。</a:t>
            </a:r>
          </a:p>
          <a:p>
            <a:pPr eaLnBrk="1" hangingPunct="1"/>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37891" name="Rectangle 3"/>
          <p:cNvSpPr>
            <a:spLocks noGrp="1" noChangeArrowheads="1"/>
          </p:cNvSpPr>
          <p:nvPr>
            <p:ph type="body" idx="1"/>
          </p:nvPr>
        </p:nvSpPr>
        <p:spPr>
          <a:solidFill>
            <a:srgbClr val="FFFFFF"/>
          </a:solidFill>
          <a:ln/>
        </p:spPr>
        <p:txBody>
          <a:bodyPr/>
          <a:lstStyle/>
          <a:p>
            <a:pPr eaLnBrk="1" hangingPunct="1"/>
            <a:r>
              <a:rPr lang="zh-CN" altLang="en-US" dirty="0" smtClean="0"/>
              <a:t>　</a:t>
            </a:r>
            <a:r>
              <a:rPr lang="en-US" altLang="zh-CN" dirty="0" smtClean="0"/>
              <a:t>Excel</a:t>
            </a:r>
            <a:r>
              <a:rPr lang="zh-CN" altLang="en-US" dirty="0" smtClean="0"/>
              <a:t>是</a:t>
            </a:r>
            <a:r>
              <a:rPr lang="en-US" altLang="zh-CN" dirty="0" smtClean="0"/>
              <a:t>Office</a:t>
            </a:r>
            <a:r>
              <a:rPr lang="zh-CN" altLang="en-US" dirty="0" smtClean="0"/>
              <a:t>的一个重要组成部分，它是一种专门用于数据处理和数据分析的电子表格软件，使用它可以把文字、数据、图形、图表和多媒体对象集合于一体，并以电子表格的方式进行各种统计计算、分析和管理等操作。　</a:t>
            </a:r>
          </a:p>
          <a:p>
            <a:pPr eaLnBrk="1" hangingPunct="1"/>
            <a:r>
              <a:rPr lang="zh-CN" altLang="en-US" dirty="0" smtClean="0"/>
              <a:t>使用教材提供的样例直观介绍</a:t>
            </a:r>
            <a:r>
              <a:rPr lang="en-US" altLang="zh-CN" dirty="0" smtClean="0"/>
              <a:t>Excel</a:t>
            </a:r>
            <a:r>
              <a:rPr lang="zh-CN" altLang="en-US" dirty="0" smtClean="0"/>
              <a:t>电子报表软件的三大功能：工作表、图表以及数据管理。</a:t>
            </a:r>
          </a:p>
          <a:p>
            <a:pPr eaLnBrk="1" hangingPunct="1"/>
            <a:r>
              <a:rPr lang="zh-CN" altLang="en-US" dirty="0" smtClean="0"/>
              <a:t>（</a:t>
            </a:r>
            <a:r>
              <a:rPr lang="en-US" altLang="zh-CN" dirty="0" smtClean="0"/>
              <a:t>1</a:t>
            </a:r>
            <a:r>
              <a:rPr lang="zh-CN" altLang="en-US" dirty="0" smtClean="0"/>
              <a:t>）以成绩单工作表为例，讲解利用公式或函数进行数据的计算；</a:t>
            </a:r>
          </a:p>
          <a:p>
            <a:pPr eaLnBrk="1" hangingPunct="1"/>
            <a:r>
              <a:rPr lang="zh-CN" altLang="en-US" dirty="0" smtClean="0"/>
              <a:t>（</a:t>
            </a:r>
            <a:r>
              <a:rPr lang="en-US" altLang="zh-CN" dirty="0" smtClean="0"/>
              <a:t>2</a:t>
            </a:r>
            <a:r>
              <a:rPr lang="zh-CN" altLang="en-US" dirty="0" smtClean="0"/>
              <a:t>）使用图表功能将工作表中的学生各科成绩数值数据以统计直方图形式图形化表示，并使用折线图表示每个学生的平均成绩；</a:t>
            </a:r>
          </a:p>
          <a:p>
            <a:pPr eaLnBrk="1" hangingPunct="1"/>
            <a:r>
              <a:rPr lang="zh-CN" altLang="en-US" dirty="0" smtClean="0"/>
              <a:t>（</a:t>
            </a:r>
            <a:r>
              <a:rPr lang="en-US" altLang="zh-CN" dirty="0" smtClean="0"/>
              <a:t>3</a:t>
            </a:r>
            <a:r>
              <a:rPr lang="zh-CN" altLang="en-US" dirty="0" smtClean="0"/>
              <a:t>）使用数据管理功能，将学生各科成绩按从高到低的顺序进行排序，筛选出不及格的学生信息，筛选出某科成绩大于</a:t>
            </a:r>
            <a:r>
              <a:rPr lang="en-US" altLang="zh-CN" dirty="0" smtClean="0"/>
              <a:t>85</a:t>
            </a:r>
            <a:r>
              <a:rPr lang="zh-CN" altLang="en-US" dirty="0" smtClean="0"/>
              <a:t>分以上的学生名单。利用分类汇总功能将各班级学生的各科成绩进行分类求和汇总。</a:t>
            </a:r>
          </a:p>
          <a:p>
            <a:pPr eaLnBrk="1" hangingPunct="1"/>
            <a:endParaRPr lang="zh-CN" altLang="en-US" dirty="0" smtClean="0"/>
          </a:p>
          <a:p>
            <a:pPr eaLnBrk="1" hangingPunct="1"/>
            <a:r>
              <a:rPr lang="zh-CN" altLang="en-US" dirty="0" smtClean="0"/>
              <a:t>总之，通过样例的演示，让学生知道</a:t>
            </a:r>
            <a:r>
              <a:rPr lang="en-US" altLang="zh-CN" dirty="0" smtClean="0"/>
              <a:t>Excel</a:t>
            </a:r>
            <a:r>
              <a:rPr lang="zh-CN" altLang="en-US" dirty="0" smtClean="0"/>
              <a:t>是一个非常出色的电子表格软件。</a:t>
            </a:r>
          </a:p>
          <a:p>
            <a:pPr eaLnBrk="1" hangingPunct="1"/>
            <a:endParaRPr lang="en-US" altLang="zh-CN" sz="1800" b="1" dirty="0" smtClean="0">
              <a:ea typeface="楷体_GB2312" pitchFamily="49"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38915" name="Rectangle 3"/>
          <p:cNvSpPr>
            <a:spLocks noGrp="1" noChangeArrowheads="1"/>
          </p:cNvSpPr>
          <p:nvPr>
            <p:ph type="body" idx="1"/>
          </p:nvPr>
        </p:nvSpPr>
        <p:spPr>
          <a:solidFill>
            <a:srgbClr val="FFFFFF"/>
          </a:solidFill>
          <a:ln/>
        </p:spPr>
        <p:txBody>
          <a:bodyPr/>
          <a:lstStyle/>
          <a:p>
            <a:pPr eaLnBrk="1" hangingPunct="1"/>
            <a:r>
              <a:rPr lang="zh-CN" altLang="en-US" dirty="0" smtClean="0"/>
              <a:t>　　每当我们启动</a:t>
            </a:r>
            <a:r>
              <a:rPr lang="en-US" altLang="zh-CN" dirty="0" smtClean="0"/>
              <a:t>Excel</a:t>
            </a:r>
            <a:r>
              <a:rPr lang="zh-CN" altLang="en-US" dirty="0" smtClean="0"/>
              <a:t>之后，它都会自动地创建一个新的空白工作薄，如</a:t>
            </a:r>
            <a:r>
              <a:rPr lang="zh-CN" altLang="en-US" dirty="0" smtClean="0">
                <a:latin typeface="Arial" charset="0"/>
              </a:rPr>
              <a:t>“</a:t>
            </a:r>
            <a:r>
              <a:rPr lang="en-US" altLang="zh-CN" dirty="0" smtClean="0"/>
              <a:t>Book1</a:t>
            </a:r>
            <a:r>
              <a:rPr lang="en-US" altLang="zh-CN" dirty="0" smtClean="0">
                <a:latin typeface="Arial" charset="0"/>
              </a:rPr>
              <a:t>”</a:t>
            </a:r>
            <a:r>
              <a:rPr lang="en-US" altLang="zh-CN" dirty="0" smtClean="0"/>
              <a:t> </a:t>
            </a:r>
            <a:r>
              <a:rPr lang="zh-CN" altLang="en-US" dirty="0" smtClean="0"/>
              <a:t>工作薄。工作簿是</a:t>
            </a:r>
            <a:r>
              <a:rPr lang="en-US" altLang="zh-CN" dirty="0" smtClean="0"/>
              <a:t>Excel</a:t>
            </a:r>
            <a:r>
              <a:rPr lang="zh-CN" altLang="en-US" dirty="0" smtClean="0"/>
              <a:t>的普通文档或文件类型，一个工作簿可由多个工作表组成，每一个工作表的名称在工作薄的底部以标签形式出现，例如，</a:t>
            </a:r>
            <a:r>
              <a:rPr lang="zh-CN" altLang="en-US" dirty="0" smtClean="0">
                <a:latin typeface="Arial" charset="0"/>
              </a:rPr>
              <a:t>“</a:t>
            </a:r>
            <a:r>
              <a:rPr lang="en-US" altLang="zh-CN" dirty="0" smtClean="0"/>
              <a:t>Book1</a:t>
            </a:r>
            <a:r>
              <a:rPr lang="en-US" altLang="zh-CN" dirty="0" smtClean="0">
                <a:latin typeface="Arial" charset="0"/>
              </a:rPr>
              <a:t>”</a:t>
            </a:r>
            <a:r>
              <a:rPr lang="en-US" altLang="zh-CN" dirty="0" smtClean="0"/>
              <a:t> </a:t>
            </a:r>
            <a:r>
              <a:rPr lang="zh-CN" altLang="en-US" dirty="0" smtClean="0"/>
              <a:t>工作薄由三个工作表组成，它们分别是</a:t>
            </a:r>
            <a:r>
              <a:rPr lang="zh-CN" altLang="en-US" dirty="0" smtClean="0">
                <a:latin typeface="Arial" charset="0"/>
              </a:rPr>
              <a:t>“</a:t>
            </a:r>
            <a:r>
              <a:rPr lang="en-US" altLang="zh-CN" dirty="0" smtClean="0"/>
              <a:t>Sheet1</a:t>
            </a:r>
            <a:r>
              <a:rPr lang="en-US" altLang="zh-CN" dirty="0" smtClean="0">
                <a:latin typeface="Arial" charset="0"/>
              </a:rPr>
              <a:t>”</a:t>
            </a:r>
            <a:r>
              <a:rPr lang="zh-CN" altLang="en-US" dirty="0" smtClean="0"/>
              <a:t>、</a:t>
            </a:r>
            <a:r>
              <a:rPr lang="zh-CN" altLang="en-US" dirty="0" smtClean="0">
                <a:latin typeface="Arial" charset="0"/>
              </a:rPr>
              <a:t>“</a:t>
            </a:r>
            <a:r>
              <a:rPr lang="en-US" altLang="zh-CN" dirty="0" smtClean="0"/>
              <a:t>Sheet2</a:t>
            </a:r>
            <a:r>
              <a:rPr lang="en-US" altLang="zh-CN" dirty="0" smtClean="0">
                <a:latin typeface="Arial" charset="0"/>
              </a:rPr>
              <a:t>”</a:t>
            </a:r>
            <a:r>
              <a:rPr lang="zh-CN" altLang="en-US" dirty="0" smtClean="0"/>
              <a:t>和</a:t>
            </a:r>
            <a:r>
              <a:rPr lang="zh-CN" altLang="en-US" dirty="0" smtClean="0">
                <a:latin typeface="Arial" charset="0"/>
              </a:rPr>
              <a:t>“</a:t>
            </a:r>
            <a:r>
              <a:rPr lang="en-US" altLang="zh-CN" dirty="0" smtClean="0"/>
              <a:t>Sheet3</a:t>
            </a:r>
            <a:r>
              <a:rPr lang="en-US" altLang="zh-CN" dirty="0" smtClean="0">
                <a:latin typeface="Arial" charset="0"/>
              </a:rPr>
              <a:t>”</a:t>
            </a:r>
            <a:r>
              <a:rPr lang="zh-CN" altLang="en-US" dirty="0" smtClean="0"/>
              <a:t>（可自己设定工作簿中隐含工作表的个数，最多可</a:t>
            </a:r>
            <a:r>
              <a:rPr lang="en-US" altLang="zh-CN" dirty="0" smtClean="0"/>
              <a:t>255</a:t>
            </a:r>
            <a:r>
              <a:rPr lang="zh-CN" altLang="en-US" dirty="0" smtClean="0"/>
              <a:t>张）。</a:t>
            </a:r>
          </a:p>
          <a:p>
            <a:pPr eaLnBrk="1" hangingPunct="1"/>
            <a:r>
              <a:rPr lang="zh-CN" altLang="en-US" b="1" dirty="0" smtClean="0"/>
              <a:t>编辑栏</a:t>
            </a:r>
            <a:r>
              <a:rPr lang="zh-CN" altLang="en-US" dirty="0" smtClean="0"/>
              <a:t>：用来显示当前活动单元格中的数据和公式。选中某单元格后，就可在编辑栏中对该单元输入或编辑数据。对已经具备内容的当前单元格来说，我们可通过查看编辑栏了解该单元格中的内容是公式还是常量。 </a:t>
            </a:r>
          </a:p>
          <a:p>
            <a:pPr eaLnBrk="1" hangingPunct="1"/>
            <a:r>
              <a:rPr lang="zh-CN" altLang="en-US" b="1" dirty="0" smtClean="0"/>
              <a:t>名字框</a:t>
            </a:r>
            <a:r>
              <a:rPr lang="zh-CN" altLang="en-US" dirty="0" smtClean="0"/>
              <a:t>：位于编辑栏左侧。用来显示当前活动单元格的位置。我们还可以利用名字框对单个或多个单元格进行命名，以使操作更加简单明了。</a:t>
            </a:r>
          </a:p>
          <a:p>
            <a:pPr eaLnBrk="1" hangingPunct="1"/>
            <a:r>
              <a:rPr lang="zh-CN" altLang="en-US" b="1" dirty="0" smtClean="0"/>
              <a:t>工作表区域</a:t>
            </a:r>
            <a:r>
              <a:rPr lang="zh-CN" altLang="en-US" dirty="0" smtClean="0"/>
              <a:t>：占据屏幕最大、用以记录数据的区域，所有数据都将存放在这个区域中。</a:t>
            </a:r>
          </a:p>
          <a:p>
            <a:pPr eaLnBrk="1" hangingPunct="1"/>
            <a:r>
              <a:rPr lang="zh-CN" altLang="en-US" b="1" dirty="0" smtClean="0"/>
              <a:t>工作表标签</a:t>
            </a:r>
            <a:r>
              <a:rPr lang="zh-CN" altLang="en-US" dirty="0" smtClean="0"/>
              <a:t>：用于显示工作表的名称，单击工作表标签将激活相应工作表，还可以通过标签滚动按钮来显示不在屏幕内的标签</a:t>
            </a:r>
          </a:p>
          <a:p>
            <a:pPr eaLnBrk="1" hangingPunct="1"/>
            <a:endParaRPr lang="zh-CN" altLang="en-US" sz="900" dirty="0" smtClean="0"/>
          </a:p>
          <a:p>
            <a:pPr eaLnBrk="1" hangingPunct="1"/>
            <a:r>
              <a:rPr lang="zh-CN" altLang="en-US" dirty="0" smtClean="0"/>
              <a:t>教材参考</a:t>
            </a:r>
            <a:r>
              <a:rPr lang="en-US" altLang="zh-CN" dirty="0" smtClean="0"/>
              <a:t>6.2.1</a:t>
            </a:r>
            <a:r>
              <a:rPr lang="zh-CN" altLang="en-US" dirty="0" smtClean="0"/>
              <a:t>节内容。</a:t>
            </a:r>
          </a:p>
          <a:p>
            <a:pPr eaLnBrk="1" hangingPunct="1"/>
            <a:endParaRPr lang="zh-CN" altLang="en-US" sz="900" dirty="0" smtClean="0"/>
          </a:p>
          <a:p>
            <a:pPr eaLnBrk="1" hangingPunct="1"/>
            <a:r>
              <a:rPr lang="zh-CN" altLang="en-US" dirty="0" smtClean="0"/>
              <a:t>通过本张幻灯片让学生熟悉</a:t>
            </a:r>
            <a:r>
              <a:rPr lang="en-US" altLang="zh-CN" dirty="0" smtClean="0"/>
              <a:t>Excel</a:t>
            </a:r>
            <a:r>
              <a:rPr lang="zh-CN" altLang="en-US" dirty="0" smtClean="0"/>
              <a:t>的工作界面。重点强调“公式编辑栏”、“名字框”的作用。让学生知道工作簿就是</a:t>
            </a:r>
            <a:r>
              <a:rPr lang="en-US" altLang="zh-CN" dirty="0" smtClean="0"/>
              <a:t>Excel</a:t>
            </a:r>
            <a:r>
              <a:rPr lang="zh-CN" altLang="en-US" dirty="0" smtClean="0"/>
              <a:t>的文档，在默认的情况下是由</a:t>
            </a:r>
            <a:r>
              <a:rPr lang="en-US" altLang="zh-CN" dirty="0" smtClean="0"/>
              <a:t>3</a:t>
            </a:r>
            <a:r>
              <a:rPr lang="zh-CN" altLang="en-US" dirty="0" smtClean="0"/>
              <a:t>个工作表组成的，工作簿文件类型是</a:t>
            </a:r>
            <a:r>
              <a:rPr lang="en-US" altLang="zh-CN" dirty="0" smtClean="0"/>
              <a:t>.XLS</a:t>
            </a:r>
            <a:r>
              <a:rPr lang="zh-CN" altLang="en-US" dirty="0" smtClean="0"/>
              <a:t>。</a:t>
            </a:r>
            <a:endParaRPr lang="en-US" altLang="zh-CN" dirty="0" smtClean="0"/>
          </a:p>
          <a:p>
            <a:pPr eaLnBrk="1" hangingPunct="1"/>
            <a:endParaRPr lang="en-US" altLang="zh-CN" dirty="0" smtClean="0"/>
          </a:p>
          <a:p>
            <a:pPr eaLnBrk="1" hangingPunct="1">
              <a:lnSpc>
                <a:spcPct val="130000"/>
              </a:lnSpc>
            </a:pPr>
            <a:r>
              <a:rPr lang="zh-CN" altLang="en-US" sz="3600" b="1" dirty="0" smtClean="0">
                <a:solidFill>
                  <a:srgbClr val="0070C0"/>
                </a:solidFill>
                <a:latin typeface="隶书" pitchFamily="49" charset="-122"/>
                <a:ea typeface="隶书" pitchFamily="49" charset="-122"/>
              </a:rPr>
              <a:t>工作簿（</a:t>
            </a:r>
            <a:r>
              <a:rPr lang="en-US" altLang="zh-CN" sz="3600" b="1" dirty="0" smtClean="0">
                <a:solidFill>
                  <a:srgbClr val="0070C0"/>
                </a:solidFill>
                <a:latin typeface="隶书" pitchFamily="49" charset="-122"/>
                <a:ea typeface="隶书" pitchFamily="49" charset="-122"/>
              </a:rPr>
              <a:t>Workbook</a:t>
            </a:r>
            <a:r>
              <a:rPr lang="zh-CN" altLang="en-US" sz="3600" b="1" dirty="0" smtClean="0">
                <a:solidFill>
                  <a:srgbClr val="0070C0"/>
                </a:solidFill>
                <a:latin typeface="隶书" pitchFamily="49" charset="-122"/>
                <a:ea typeface="隶书" pitchFamily="49" charset="-122"/>
              </a:rPr>
              <a:t>）</a:t>
            </a:r>
          </a:p>
          <a:p>
            <a:pPr marL="441325" lvl="1" indent="15875" eaLnBrk="1" hangingPunct="1">
              <a:lnSpc>
                <a:spcPct val="130000"/>
              </a:lnSpc>
            </a:pPr>
            <a:r>
              <a:rPr lang="zh-CN" altLang="en-US" sz="2400" b="1" dirty="0" smtClean="0">
                <a:solidFill>
                  <a:srgbClr val="5F5F5F"/>
                </a:solidFill>
                <a:ea typeface="幼圆" pitchFamily="49" charset="-122"/>
              </a:rPr>
              <a:t>工作簿是计算和存储数据的文件，也就是通常意义上的</a:t>
            </a:r>
            <a:r>
              <a:rPr lang="en-US" altLang="zh-CN" sz="2400" b="1" dirty="0" smtClean="0">
                <a:solidFill>
                  <a:srgbClr val="5F5F5F"/>
                </a:solidFill>
                <a:ea typeface="幼圆" pitchFamily="49" charset="-122"/>
              </a:rPr>
              <a:t>Excel</a:t>
            </a:r>
            <a:r>
              <a:rPr lang="zh-CN" altLang="en-US" sz="2400" b="1" dirty="0" smtClean="0">
                <a:solidFill>
                  <a:srgbClr val="5F5F5F"/>
                </a:solidFill>
                <a:ea typeface="幼圆" pitchFamily="49" charset="-122"/>
              </a:rPr>
              <a:t>文件。每一个工作簿可由一个或多个工作表组成，在默认的情况下是由</a:t>
            </a:r>
            <a:r>
              <a:rPr lang="en-US" altLang="zh-CN" sz="2400" b="1" dirty="0" smtClean="0">
                <a:solidFill>
                  <a:srgbClr val="5F5F5F"/>
                </a:solidFill>
                <a:ea typeface="幼圆" pitchFamily="49" charset="-122"/>
              </a:rPr>
              <a:t>3</a:t>
            </a:r>
            <a:r>
              <a:rPr lang="zh-CN" altLang="en-US" sz="2400" b="1" dirty="0" smtClean="0">
                <a:solidFill>
                  <a:srgbClr val="5F5F5F"/>
                </a:solidFill>
                <a:ea typeface="幼圆" pitchFamily="49" charset="-122"/>
              </a:rPr>
              <a:t>个工作表组成的。</a:t>
            </a:r>
          </a:p>
          <a:p>
            <a:pPr eaLnBrk="1" hangingPunct="1">
              <a:lnSpc>
                <a:spcPct val="130000"/>
              </a:lnSpc>
            </a:pPr>
            <a:r>
              <a:rPr lang="zh-CN" altLang="en-US" sz="3600" b="1" dirty="0" smtClean="0">
                <a:solidFill>
                  <a:srgbClr val="0070C0"/>
                </a:solidFill>
                <a:latin typeface="隶书" pitchFamily="49" charset="-122"/>
                <a:ea typeface="隶书" pitchFamily="49" charset="-122"/>
              </a:rPr>
              <a:t>工作表（</a:t>
            </a:r>
            <a:r>
              <a:rPr lang="en-US" altLang="zh-CN" sz="3600" b="1" dirty="0" smtClean="0">
                <a:solidFill>
                  <a:srgbClr val="0070C0"/>
                </a:solidFill>
                <a:latin typeface="隶书" pitchFamily="49" charset="-122"/>
                <a:ea typeface="隶书" pitchFamily="49" charset="-122"/>
              </a:rPr>
              <a:t>Worksheet</a:t>
            </a:r>
            <a:r>
              <a:rPr lang="zh-CN" altLang="en-US" sz="3600" b="1" dirty="0" smtClean="0">
                <a:solidFill>
                  <a:srgbClr val="0070C0"/>
                </a:solidFill>
                <a:latin typeface="隶书" pitchFamily="49" charset="-122"/>
                <a:ea typeface="隶书" pitchFamily="49" charset="-122"/>
              </a:rPr>
              <a:t>）</a:t>
            </a:r>
          </a:p>
          <a:p>
            <a:pPr lvl="1" eaLnBrk="1" hangingPunct="1">
              <a:lnSpc>
                <a:spcPct val="130000"/>
              </a:lnSpc>
            </a:pPr>
            <a:r>
              <a:rPr lang="zh-CN" altLang="en-US" sz="2400" b="1" dirty="0" smtClean="0">
                <a:solidFill>
                  <a:srgbClr val="5F5F5F"/>
                </a:solidFill>
                <a:ea typeface="幼圆" pitchFamily="49" charset="-122"/>
              </a:rPr>
              <a:t>它是工作簿的一部分，也称作电子报表。</a:t>
            </a:r>
          </a:p>
          <a:p>
            <a:pPr eaLnBrk="1" hangingPunct="1"/>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40963" name="Rectangle 3"/>
          <p:cNvSpPr>
            <a:spLocks noGrp="1" noChangeArrowheads="1"/>
          </p:cNvSpPr>
          <p:nvPr>
            <p:ph type="body" idx="1"/>
          </p:nvPr>
        </p:nvSpPr>
        <p:spPr>
          <a:solidFill>
            <a:srgbClr val="FFFFFF"/>
          </a:solidFill>
          <a:ln/>
        </p:spPr>
        <p:txBody>
          <a:bodyPr/>
          <a:lstStyle/>
          <a:p>
            <a:pPr eaLnBrk="1" hangingPunct="1"/>
            <a:r>
              <a:rPr lang="zh-CN" altLang="en-US" dirty="0" smtClean="0"/>
              <a:t>使用教材提供的工作表样例重点强调工作表及单元格的概念、当前单元格及单元格地址的概念。</a:t>
            </a:r>
          </a:p>
          <a:p>
            <a:pPr eaLnBrk="1" hangingPunct="1"/>
            <a:r>
              <a:rPr lang="zh-CN" altLang="en-US" dirty="0" smtClean="0"/>
              <a:t>结合工作表样例介绍贯穿如下内容：</a:t>
            </a:r>
          </a:p>
          <a:p>
            <a:pPr eaLnBrk="1" hangingPunct="1">
              <a:buSzPct val="125000"/>
              <a:buFont typeface="Wingdings" pitchFamily="2" charset="2"/>
              <a:buChar char="§"/>
            </a:pPr>
            <a:r>
              <a:rPr lang="zh-CN" altLang="en-US" dirty="0" smtClean="0"/>
              <a:t>数据的组织与表现形式：规律排列（行、列）</a:t>
            </a:r>
          </a:p>
          <a:p>
            <a:pPr eaLnBrk="1" hangingPunct="1">
              <a:buSzPct val="125000"/>
              <a:buFont typeface="Wingdings" pitchFamily="2" charset="2"/>
              <a:buChar char="§"/>
            </a:pPr>
            <a:r>
              <a:rPr lang="zh-CN" altLang="en-US" dirty="0" smtClean="0"/>
              <a:t>单元格存放的内容（常量信息：普通文本、纯数值数据、日期时间数据、逻辑值，公式计算结果值）</a:t>
            </a:r>
          </a:p>
          <a:p>
            <a:pPr eaLnBrk="1" hangingPunct="1">
              <a:buSzPct val="125000"/>
              <a:buFont typeface="Wingdings" pitchFamily="2" charset="2"/>
              <a:buChar char="§"/>
            </a:pPr>
            <a:r>
              <a:rPr lang="zh-CN" altLang="en-US" dirty="0" smtClean="0"/>
              <a:t>当前单元格的概念</a:t>
            </a:r>
          </a:p>
          <a:p>
            <a:pPr eaLnBrk="1" hangingPunct="1">
              <a:buSzPct val="125000"/>
              <a:buFont typeface="Wingdings" pitchFamily="2" charset="2"/>
              <a:buChar char="§"/>
            </a:pPr>
            <a:r>
              <a:rPr lang="zh-CN" altLang="en-US" dirty="0" smtClean="0"/>
              <a:t>单元格地址或单元格引用的概念</a:t>
            </a:r>
          </a:p>
          <a:p>
            <a:pPr eaLnBrk="1" hangingPunct="1">
              <a:buSzPct val="125000"/>
              <a:buFont typeface="Wingdings" pitchFamily="2" charset="2"/>
              <a:buChar char="§"/>
            </a:pPr>
            <a:r>
              <a:rPr lang="zh-CN" altLang="en-US" dirty="0" smtClean="0"/>
              <a:t>当前工作表的概念</a:t>
            </a:r>
          </a:p>
          <a:p>
            <a:pPr eaLnBrk="1" hangingPunct="1">
              <a:buSzPct val="125000"/>
              <a:buFont typeface="Wingdings" pitchFamily="2" charset="2"/>
              <a:buChar char="§"/>
            </a:pPr>
            <a:r>
              <a:rPr lang="zh-CN" altLang="en-US" dirty="0" smtClean="0"/>
              <a:t>工作表之间的切换</a:t>
            </a:r>
          </a:p>
          <a:p>
            <a:pPr eaLnBrk="1" hangingPunct="1">
              <a:buFont typeface="Monotype Sorts" pitchFamily="2" charset="2"/>
              <a:buNone/>
            </a:pPr>
            <a:r>
              <a:rPr lang="zh-CN" altLang="en-US" dirty="0" smtClean="0"/>
              <a:t>通过工作表样例让学生了解</a:t>
            </a:r>
            <a:r>
              <a:rPr lang="en-US" altLang="zh-CN" dirty="0" smtClean="0"/>
              <a:t>Excel</a:t>
            </a:r>
            <a:r>
              <a:rPr lang="zh-CN" altLang="zh-CN" dirty="0" smtClean="0"/>
              <a:t>基本概念、初步了解</a:t>
            </a:r>
            <a:r>
              <a:rPr lang="en-US" altLang="zh-CN" dirty="0" smtClean="0"/>
              <a:t>Excel</a:t>
            </a:r>
            <a:r>
              <a:rPr lang="zh-CN" altLang="zh-CN" dirty="0" smtClean="0"/>
              <a:t>可以做什么。</a:t>
            </a:r>
            <a:endParaRPr lang="zh-CN" altLang="en-US" dirty="0" smtClean="0"/>
          </a:p>
          <a:p>
            <a:pPr eaLnBrk="1" hangingPunct="1">
              <a:buFont typeface="Monotype Sorts" pitchFamily="2" charset="2"/>
              <a:buNone/>
            </a:pPr>
            <a:endParaRPr lang="zh-CN" altLang="en-US" dirty="0" smtClean="0"/>
          </a:p>
          <a:p>
            <a:pPr eaLnBrk="1" hangingPunct="1">
              <a:buFont typeface="Monotype Sorts" pitchFamily="2" charset="2"/>
              <a:buNone/>
            </a:pPr>
            <a:r>
              <a:rPr lang="zh-CN" altLang="en-US" dirty="0" smtClean="0"/>
              <a:t>教材参考</a:t>
            </a:r>
            <a:r>
              <a:rPr lang="en-US" altLang="zh-CN" dirty="0" smtClean="0"/>
              <a:t>6.3.1</a:t>
            </a:r>
            <a:r>
              <a:rPr lang="zh-CN" altLang="en-US" dirty="0" smtClean="0"/>
              <a:t>节内容。</a:t>
            </a:r>
            <a:endParaRPr lang="zh-CN"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41987" name="Rectangle 3"/>
          <p:cNvSpPr>
            <a:spLocks noGrp="1" noChangeArrowheads="1"/>
          </p:cNvSpPr>
          <p:nvPr>
            <p:ph type="body" idx="1"/>
          </p:nvPr>
        </p:nvSpPr>
        <p:spPr>
          <a:solidFill>
            <a:srgbClr val="FFFFFF"/>
          </a:solidFill>
          <a:ln/>
        </p:spPr>
        <p:txBody>
          <a:bodyPr/>
          <a:lstStyle/>
          <a:p>
            <a:pPr eaLnBrk="1" hangingPunct="1"/>
            <a:r>
              <a:rPr lang="zh-CN" altLang="en-US" smtClean="0"/>
              <a:t>使用教材提供的工作表样例介绍工作表创建的过程。</a:t>
            </a:r>
          </a:p>
          <a:p>
            <a:pPr eaLnBrk="1" hangingPunct="1"/>
            <a:endParaRPr lang="zh-CN" altLang="en-US" smtClean="0"/>
          </a:p>
          <a:p>
            <a:pPr eaLnBrk="1" hangingPunct="1"/>
            <a:r>
              <a:rPr lang="zh-CN" altLang="en-US" smtClean="0"/>
              <a:t>注意：特殊字符的输入可以使用</a:t>
            </a:r>
            <a:r>
              <a:rPr lang="en-US" altLang="zh-CN" smtClean="0"/>
              <a:t>Windows</a:t>
            </a:r>
            <a:r>
              <a:rPr lang="zh-CN" altLang="en-US" smtClean="0"/>
              <a:t>提供的软键盘，公式的输入必须以等号作为开始。</a:t>
            </a:r>
          </a:p>
          <a:p>
            <a:pPr eaLnBrk="1" hangingPunct="1"/>
            <a:r>
              <a:rPr lang="zh-CN" altLang="en-US" smtClean="0"/>
              <a:t>让学生了解不同的数据类型并掌握数据的输入方法。知道文字、数字数据、逻辑值的默认对齐方式。</a:t>
            </a:r>
          </a:p>
          <a:p>
            <a:pPr eaLnBrk="1" hangingPunct="1"/>
            <a:r>
              <a:rPr lang="zh-CN" altLang="en-US" smtClean="0"/>
              <a:t>注意：</a:t>
            </a:r>
          </a:p>
          <a:p>
            <a:pPr eaLnBrk="1" hangingPunct="1">
              <a:buFontTx/>
              <a:buChar char="•"/>
            </a:pPr>
            <a:r>
              <a:rPr lang="zh-CN" altLang="en-US" smtClean="0"/>
              <a:t>分数的输入</a:t>
            </a:r>
          </a:p>
          <a:p>
            <a:pPr eaLnBrk="1" hangingPunct="1">
              <a:buFontTx/>
              <a:buChar char="•"/>
            </a:pPr>
            <a:r>
              <a:rPr lang="zh-CN" altLang="en-US" smtClean="0"/>
              <a:t>输入的数字作为文本处理</a:t>
            </a:r>
          </a:p>
          <a:p>
            <a:pPr eaLnBrk="1" hangingPunct="1">
              <a:buFontTx/>
              <a:buChar char="•"/>
            </a:pPr>
            <a:r>
              <a:rPr lang="zh-CN" altLang="en-US" smtClean="0"/>
              <a:t>文本输入时超出单元格部分的显示</a:t>
            </a:r>
          </a:p>
          <a:p>
            <a:pPr eaLnBrk="1" hangingPunct="1">
              <a:buFontTx/>
              <a:buChar char="•"/>
            </a:pPr>
            <a:r>
              <a:rPr lang="zh-CN" altLang="en-US" smtClean="0"/>
              <a:t>输入日期和时间</a:t>
            </a:r>
          </a:p>
          <a:p>
            <a:pPr eaLnBrk="1" hangingPunct="1">
              <a:buFontTx/>
              <a:buChar char="•"/>
            </a:pPr>
            <a:r>
              <a:rPr lang="zh-CN" altLang="en-US" smtClean="0"/>
              <a:t>数据格式的设置</a:t>
            </a:r>
          </a:p>
          <a:p>
            <a:pPr eaLnBrk="1" hangingPunct="1">
              <a:buFontTx/>
              <a:buChar char="•"/>
            </a:pPr>
            <a:endParaRPr lang="zh-CN" altLang="en-US" smtClean="0"/>
          </a:p>
          <a:p>
            <a:pPr eaLnBrk="1" hangingPunct="1"/>
            <a:endParaRPr lang="zh-CN" altLang="en-US" smtClean="0"/>
          </a:p>
          <a:p>
            <a:pPr eaLnBrk="1" hangingPunct="1"/>
            <a:r>
              <a:rPr lang="zh-CN" altLang="en-US" smtClean="0"/>
              <a:t>掌握“编辑栏”的用途，即在编辑栏上显示当前单元格中的数据或公式。</a:t>
            </a:r>
          </a:p>
          <a:p>
            <a:pPr eaLnBrk="1" hangingPunct="1"/>
            <a:endParaRPr lang="zh-CN" altLang="en-US" smtClean="0"/>
          </a:p>
          <a:p>
            <a:pPr eaLnBrk="1" hangingPunct="1"/>
            <a:r>
              <a:rPr lang="zh-CN" altLang="en-US" smtClean="0"/>
              <a:t>教材参考</a:t>
            </a:r>
            <a:r>
              <a:rPr lang="en-US" altLang="zh-CN" smtClean="0"/>
              <a:t>6.3.2</a:t>
            </a:r>
            <a:r>
              <a:rPr lang="zh-CN" altLang="en-US" smtClean="0"/>
              <a:t>节内容。</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44035" name="Rectangle 3"/>
          <p:cNvSpPr>
            <a:spLocks noGrp="1" noChangeArrowheads="1"/>
          </p:cNvSpPr>
          <p:nvPr>
            <p:ph type="body" idx="1"/>
          </p:nvPr>
        </p:nvSpPr>
        <p:spPr>
          <a:solidFill>
            <a:srgbClr val="FFFFFF"/>
          </a:solidFill>
          <a:ln/>
        </p:spPr>
        <p:txBody>
          <a:bodyPr/>
          <a:lstStyle/>
          <a:p>
            <a:pPr defTabSz="190500" eaLnBrk="1" hangingPunct="1">
              <a:buFont typeface="Monotype Sorts" pitchFamily="2" charset="2"/>
              <a:buNone/>
            </a:pPr>
            <a:r>
              <a:rPr lang="zh-CN" altLang="en-US" smtClean="0"/>
              <a:t>　　通过样例的演示，让学生掌握选取数据的方法。如：格式化工作表、创建公式、利用函数进行计算和绘制图表都需要选取数据的区域后，再进行相关的操作。建议边演示边讲解。</a:t>
            </a:r>
          </a:p>
          <a:p>
            <a:pPr defTabSz="190500" eaLnBrk="1" hangingPunct="1">
              <a:buSzPct val="125000"/>
              <a:buFont typeface="Wingdings" pitchFamily="2" charset="2"/>
              <a:buChar char="§"/>
            </a:pPr>
            <a:r>
              <a:rPr lang="zh-CN" altLang="en-US" smtClean="0"/>
              <a:t>选择工作表中的数据</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a:t>
            </a:r>
            <a:r>
              <a:rPr lang="zh-CN" altLang="en-US" smtClean="0"/>
              <a:t>区域（连续单元格区域：左上角</a:t>
            </a:r>
            <a:r>
              <a:rPr lang="en-US" altLang="zh-CN" smtClean="0"/>
              <a:t>+Shift+</a:t>
            </a:r>
            <a:r>
              <a:rPr lang="zh-CN" altLang="en-US" smtClean="0"/>
              <a:t>右下角；不连续区域：单击</a:t>
            </a:r>
            <a:r>
              <a:rPr lang="en-US" altLang="zh-CN" smtClean="0"/>
              <a:t>+Ctrl+</a:t>
            </a:r>
            <a:r>
              <a:rPr lang="zh-CN" altLang="en-US" smtClean="0"/>
              <a:t>多次单击）；（</a:t>
            </a:r>
            <a:r>
              <a:rPr lang="en-US" altLang="zh-CN" smtClean="0"/>
              <a:t>2</a:t>
            </a:r>
            <a:r>
              <a:rPr lang="zh-CN" altLang="en-US" smtClean="0"/>
              <a:t>）行；（</a:t>
            </a:r>
            <a:r>
              <a:rPr lang="en-US" altLang="zh-CN" smtClean="0"/>
              <a:t>3</a:t>
            </a:r>
            <a:r>
              <a:rPr lang="zh-CN" altLang="en-US" smtClean="0"/>
              <a:t>）列；（</a:t>
            </a:r>
            <a:r>
              <a:rPr lang="en-US" altLang="zh-CN" smtClean="0"/>
              <a:t>4</a:t>
            </a:r>
            <a:r>
              <a:rPr lang="zh-CN" altLang="en-US" smtClean="0"/>
              <a:t>）整个工作表（选择全选按钮或按</a:t>
            </a:r>
            <a:r>
              <a:rPr lang="en-US" altLang="zh-CN" smtClean="0"/>
              <a:t>Ctrl+A</a:t>
            </a:r>
            <a:r>
              <a:rPr lang="zh-CN" altLang="en-US" smtClean="0"/>
              <a:t>键）。</a:t>
            </a:r>
          </a:p>
          <a:p>
            <a:pPr defTabSz="190500" eaLnBrk="1" hangingPunct="1">
              <a:buSzPct val="125000"/>
              <a:buFont typeface="Wingdings" pitchFamily="2" charset="2"/>
              <a:buChar char="§"/>
            </a:pPr>
            <a:r>
              <a:rPr lang="zh-CN" altLang="en-US" smtClean="0"/>
              <a:t>工作表的操作：插入或删除一个工作表、移动或复制工作表、打开工作表及改变工作表的名称。即：通过插入工作表命令来添加新的工作表；对工作簿中的没有用的工作表可以进行删除操作；工作表更名的意义类似于文件名的作用：便于记忆、便于查询、使用方便。</a:t>
            </a:r>
          </a:p>
          <a:p>
            <a:pPr defTabSz="190500" eaLnBrk="1" hangingPunct="1">
              <a:buSzPct val="125000"/>
              <a:buFont typeface="Wingdings" pitchFamily="2" charset="2"/>
              <a:buChar char="§"/>
            </a:pPr>
            <a:r>
              <a:rPr lang="zh-CN" altLang="en-US" smtClean="0"/>
              <a:t>编辑单元格数据</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a:t>
            </a:r>
            <a:r>
              <a:rPr lang="zh-CN" altLang="en-US" smtClean="0"/>
              <a:t>以旧换新</a:t>
            </a:r>
            <a:r>
              <a:rPr lang="en-US" altLang="zh-CN" smtClean="0">
                <a:latin typeface="Arial" charset="0"/>
              </a:rPr>
              <a:t>——</a:t>
            </a:r>
            <a:r>
              <a:rPr lang="zh-CN" altLang="en-US" smtClean="0"/>
              <a:t>选定要编辑的单元格，直接输入数据；（</a:t>
            </a:r>
            <a:r>
              <a:rPr lang="en-US" altLang="zh-CN" smtClean="0"/>
              <a:t>2</a:t>
            </a:r>
            <a:r>
              <a:rPr lang="zh-CN" altLang="en-US" smtClean="0"/>
              <a:t>）单击编辑栏；（</a:t>
            </a:r>
            <a:r>
              <a:rPr lang="en-US" altLang="zh-CN" smtClean="0"/>
              <a:t>3</a:t>
            </a:r>
            <a:r>
              <a:rPr lang="zh-CN" altLang="en-US" smtClean="0"/>
              <a:t>）双击要进行编辑的单元格。</a:t>
            </a:r>
          </a:p>
          <a:p>
            <a:pPr defTabSz="190500" eaLnBrk="1" hangingPunct="1">
              <a:buSzPct val="125000"/>
              <a:buFont typeface="Wingdings" pitchFamily="2" charset="2"/>
              <a:buChar char="§"/>
            </a:pPr>
            <a:r>
              <a:rPr lang="zh-CN" altLang="en-US" smtClean="0"/>
              <a:t> 清除单元格数据：选定要编辑的单元格，按键盘上的</a:t>
            </a:r>
            <a:r>
              <a:rPr lang="en-US" altLang="zh-CN" smtClean="0"/>
              <a:t>Delete</a:t>
            </a:r>
            <a:r>
              <a:rPr lang="zh-CN" altLang="en-US" smtClean="0"/>
              <a:t>键。介绍清除和删除的不同。</a:t>
            </a:r>
          </a:p>
          <a:p>
            <a:pPr defTabSz="190500" eaLnBrk="1" hangingPunct="1">
              <a:buSzPct val="125000"/>
              <a:buFont typeface="Wingdings" pitchFamily="2" charset="2"/>
              <a:buChar char="§"/>
            </a:pPr>
            <a:r>
              <a:rPr lang="zh-CN" altLang="en-US" smtClean="0"/>
              <a:t>有规律数据的快速填充：在</a:t>
            </a:r>
            <a:r>
              <a:rPr lang="en-US" altLang="zh-CN" smtClean="0"/>
              <a:t>Excel</a:t>
            </a:r>
            <a:r>
              <a:rPr lang="zh-CN" altLang="en-US" smtClean="0"/>
              <a:t>中灵活地使用自动填充功能可以避免重复输入数据。在工作表的行或列序列（如年、月、星期）输入第一个数据，就可以使用填充柄完成该序列其他数据的输入，即方便又快捷。还可以利用“编辑</a:t>
            </a:r>
            <a:r>
              <a:rPr lang="en-US" altLang="zh-CN" smtClean="0"/>
              <a:t>/</a:t>
            </a:r>
            <a:r>
              <a:rPr lang="zh-CN" altLang="en-US" smtClean="0"/>
              <a:t>填充”命令在工作表中选择填充方向和填充方式。</a:t>
            </a:r>
          </a:p>
          <a:p>
            <a:pPr defTabSz="190500" eaLnBrk="1" hangingPunct="1">
              <a:buSzPct val="125000"/>
              <a:buFont typeface="Wingdings" pitchFamily="2" charset="2"/>
              <a:buNone/>
            </a:pPr>
            <a:r>
              <a:rPr lang="zh-CN" altLang="en-US" smtClean="0"/>
              <a:t>通过</a:t>
            </a:r>
            <a:r>
              <a:rPr lang="zh-CN" altLang="en-US" smtClean="0">
                <a:latin typeface="Arial" charset="0"/>
              </a:rPr>
              <a:t>“</a:t>
            </a:r>
            <a:r>
              <a:rPr lang="zh-CN" altLang="en-US" smtClean="0"/>
              <a:t>工具</a:t>
            </a:r>
            <a:r>
              <a:rPr lang="zh-CN" altLang="en-US" smtClean="0">
                <a:latin typeface="Arial" charset="0"/>
              </a:rPr>
              <a:t>”</a:t>
            </a:r>
            <a:r>
              <a:rPr lang="en-US" altLang="zh-CN" smtClean="0"/>
              <a:t>/</a:t>
            </a:r>
            <a:r>
              <a:rPr lang="en-US" altLang="zh-CN" smtClean="0">
                <a:latin typeface="Arial" charset="0"/>
              </a:rPr>
              <a:t>”</a:t>
            </a:r>
            <a:r>
              <a:rPr lang="zh-CN" altLang="en-US" smtClean="0"/>
              <a:t>选项</a:t>
            </a:r>
            <a:r>
              <a:rPr lang="zh-CN" altLang="en-US" smtClean="0">
                <a:latin typeface="Arial" charset="0"/>
              </a:rPr>
              <a:t>”</a:t>
            </a:r>
            <a:r>
              <a:rPr lang="en-US" altLang="zh-CN" smtClean="0"/>
              <a:t>/</a:t>
            </a:r>
            <a:r>
              <a:rPr lang="en-US" altLang="zh-CN" smtClean="0">
                <a:latin typeface="Arial" charset="0"/>
              </a:rPr>
              <a:t>”</a:t>
            </a:r>
            <a:r>
              <a:rPr lang="zh-CN" altLang="en-US" smtClean="0"/>
              <a:t>自定义序列</a:t>
            </a:r>
            <a:r>
              <a:rPr lang="zh-CN" altLang="en-US" smtClean="0">
                <a:latin typeface="Arial" charset="0"/>
              </a:rPr>
              <a:t>”</a:t>
            </a:r>
            <a:r>
              <a:rPr lang="zh-CN" altLang="en-US" smtClean="0"/>
              <a:t>可以自定义填充序列（如：单位人员姓名等），后面有具体介绍。</a:t>
            </a:r>
          </a:p>
          <a:p>
            <a:pPr defTabSz="190500" eaLnBrk="1" hangingPunct="1"/>
            <a:r>
              <a:rPr lang="zh-CN" altLang="en-US" smtClean="0"/>
              <a:t>教材参考</a:t>
            </a:r>
            <a:r>
              <a:rPr lang="en-US" altLang="zh-CN" smtClean="0"/>
              <a:t>6.3.6</a:t>
            </a:r>
            <a:r>
              <a:rPr lang="zh-CN" altLang="en-US" smtClean="0"/>
              <a:t>和</a:t>
            </a:r>
            <a:r>
              <a:rPr lang="en-US" altLang="zh-CN" smtClean="0"/>
              <a:t>6.4</a:t>
            </a:r>
            <a:r>
              <a:rPr lang="zh-CN" altLang="en-US" smtClean="0"/>
              <a:t>节内容。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C184FBEE-18F8-46AF-B737-516F4498797E}" type="slidenum">
              <a:rPr lang="en-US" altLang="zh-CN" sz="1200" smtClean="0"/>
              <a:pPr eaLnBrk="1" hangingPunct="1"/>
              <a:t>5</a:t>
            </a:fld>
            <a:endParaRPr lang="en-US" altLang="zh-CN" sz="1200" smtClean="0"/>
          </a:p>
        </p:txBody>
      </p:sp>
      <p:sp>
        <p:nvSpPr>
          <p:cNvPr id="152579"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25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smtClean="0"/>
              <a:t>保证在</a:t>
            </a:r>
            <a:r>
              <a:rPr lang="en-US" altLang="zh-CN" dirty="0" smtClean="0"/>
              <a:t>Insert</a:t>
            </a:r>
            <a:r>
              <a:rPr lang="zh-CN" altLang="en-US" dirty="0" smtClean="0"/>
              <a:t>状态，即可正常插入文字。</a:t>
            </a:r>
            <a:endParaRPr lang="zh-CN" altLang="zh-CN"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43011" name="Rectangle 3"/>
          <p:cNvSpPr>
            <a:spLocks noGrp="1" noChangeArrowheads="1"/>
          </p:cNvSpPr>
          <p:nvPr>
            <p:ph type="body" idx="1"/>
          </p:nvPr>
        </p:nvSpPr>
        <p:spPr>
          <a:solidFill>
            <a:srgbClr val="FFFFFF"/>
          </a:solidFill>
          <a:ln/>
        </p:spPr>
        <p:txBody>
          <a:bodyPr/>
          <a:lstStyle/>
          <a:p>
            <a:pPr eaLnBrk="1" hangingPunct="1"/>
            <a:r>
              <a:rPr lang="zh-CN" altLang="en-US" smtClean="0"/>
              <a:t>让学生掌握并考虑以下几个内容：</a:t>
            </a:r>
          </a:p>
          <a:p>
            <a:pPr eaLnBrk="1" hangingPunct="1"/>
            <a:r>
              <a:rPr lang="zh-CN" altLang="en-US" smtClean="0"/>
              <a:t>⒈理解创建公式的意义：</a:t>
            </a:r>
          </a:p>
          <a:p>
            <a:pPr eaLnBrk="1" hangingPunct="1"/>
            <a:r>
              <a:rPr lang="zh-CN" altLang="en-US" smtClean="0"/>
              <a:t>　　</a:t>
            </a:r>
            <a:r>
              <a:rPr lang="zh-CN" altLang="en-US" b="1" smtClean="0"/>
              <a:t>公式</a:t>
            </a:r>
            <a:r>
              <a:rPr lang="zh-CN" altLang="en-US" smtClean="0"/>
              <a:t>就是一个等式，是一组数据和运算符组成的序列。或者是利用单元格的引用地址对存放在其中的数值数据进行计算的等式。</a:t>
            </a:r>
          </a:p>
          <a:p>
            <a:pPr eaLnBrk="1" hangingPunct="1"/>
            <a:r>
              <a:rPr lang="zh-CN" altLang="en-US" smtClean="0"/>
              <a:t>⒉公式的组成：（三部分组成“等号”、“运算数据”、“运算符”），</a:t>
            </a:r>
            <a:r>
              <a:rPr lang="zh-CN" altLang="en-US" smtClean="0">
                <a:latin typeface="Arial" charset="0"/>
              </a:rPr>
              <a:t>“</a:t>
            </a:r>
            <a:r>
              <a:rPr lang="en-US" altLang="zh-CN" smtClean="0"/>
              <a:t>=</a:t>
            </a:r>
            <a:r>
              <a:rPr lang="en-US" altLang="zh-CN" smtClean="0">
                <a:latin typeface="Arial" charset="0"/>
              </a:rPr>
              <a:t>”</a:t>
            </a:r>
            <a:r>
              <a:rPr lang="zh-CN" altLang="en-US" smtClean="0"/>
              <a:t>后面可以由五种元素组成：运算符、单元格引用、数值或文本、工作表函数和括号。　　可以通过这张幻灯片讲解什么是数值常量、单元格引用、函数、区域坐标地址、区域名字。</a:t>
            </a:r>
          </a:p>
          <a:p>
            <a:pPr eaLnBrk="1" hangingPunct="1"/>
            <a:r>
              <a:rPr lang="zh-CN" altLang="en-US" smtClean="0"/>
              <a:t>⒊公式的创建步骤：</a:t>
            </a:r>
          </a:p>
          <a:p>
            <a:pPr eaLnBrk="1" hangingPunct="1">
              <a:buSzPct val="125000"/>
              <a:buFont typeface="Wingdings" pitchFamily="2" charset="2"/>
              <a:buChar char="§"/>
            </a:pPr>
            <a:r>
              <a:rPr lang="zh-CN" altLang="en-US" smtClean="0"/>
              <a:t>选定要输入公式的单元格</a:t>
            </a:r>
          </a:p>
          <a:p>
            <a:pPr eaLnBrk="1" hangingPunct="1">
              <a:buSzPct val="125000"/>
              <a:buFont typeface="Wingdings" pitchFamily="2" charset="2"/>
              <a:buChar char="§"/>
            </a:pPr>
            <a:r>
              <a:rPr lang="zh-CN" altLang="en-US" smtClean="0"/>
              <a:t>输入等号</a:t>
            </a:r>
          </a:p>
          <a:p>
            <a:pPr eaLnBrk="1" hangingPunct="1">
              <a:buSzPct val="125000"/>
              <a:buFont typeface="Wingdings" pitchFamily="2" charset="2"/>
              <a:buChar char="§"/>
            </a:pPr>
            <a:r>
              <a:rPr lang="zh-CN" altLang="en-US" smtClean="0"/>
              <a:t>输入公式的具体内容</a:t>
            </a:r>
          </a:p>
          <a:p>
            <a:pPr eaLnBrk="1" hangingPunct="1">
              <a:buSzPct val="125000"/>
              <a:buFont typeface="Wingdings" pitchFamily="2" charset="2"/>
              <a:buChar char="§"/>
            </a:pPr>
            <a:r>
              <a:rPr lang="zh-CN" altLang="en-US" smtClean="0"/>
              <a:t>进行确认操作</a:t>
            </a:r>
          </a:p>
          <a:p>
            <a:pPr eaLnBrk="1" hangingPunct="1"/>
            <a:r>
              <a:rPr lang="zh-CN" altLang="en-US" smtClean="0"/>
              <a:t>⒋思考：如果不以等号开始的公式，</a:t>
            </a:r>
            <a:r>
              <a:rPr lang="en-US" altLang="zh-CN" smtClean="0"/>
              <a:t>Excel</a:t>
            </a:r>
            <a:r>
              <a:rPr lang="zh-CN" altLang="en-US" smtClean="0"/>
              <a:t>会如何处理？（答案：会把它当作文本型数据处理，而不进行运算。）</a:t>
            </a:r>
          </a:p>
          <a:p>
            <a:pPr eaLnBrk="1" hangingPunct="1"/>
            <a:endParaRPr lang="zh-CN" altLang="en-US" smtClean="0"/>
          </a:p>
          <a:p>
            <a:pPr eaLnBrk="1" hangingPunct="1"/>
            <a:r>
              <a:rPr lang="zh-CN" altLang="en-US" smtClean="0"/>
              <a:t>教材参考</a:t>
            </a:r>
            <a:r>
              <a:rPr lang="en-US" altLang="zh-CN" smtClean="0"/>
              <a:t>6.7.1- 6.7.3</a:t>
            </a:r>
            <a:r>
              <a:rPr lang="zh-CN" altLang="en-US" smtClean="0"/>
              <a:t>节内容。</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p:spPr>
      </p:sp>
      <p:sp>
        <p:nvSpPr>
          <p:cNvPr id="47107" name="Rectangle 3"/>
          <p:cNvSpPr>
            <a:spLocks noGrp="1" noChangeArrowheads="1"/>
          </p:cNvSpPr>
          <p:nvPr>
            <p:ph type="body" idx="1"/>
          </p:nvPr>
        </p:nvSpPr>
        <p:spPr>
          <a:solidFill>
            <a:srgbClr val="FFFFFF"/>
          </a:solidFill>
          <a:ln/>
        </p:spPr>
        <p:txBody>
          <a:bodyPr/>
          <a:lstStyle/>
          <a:p>
            <a:pPr eaLnBrk="1" hangingPunct="1">
              <a:spcBef>
                <a:spcPct val="0"/>
              </a:spcBef>
            </a:pPr>
            <a:r>
              <a:rPr lang="zh-CN" altLang="en-US" dirty="0" smtClean="0"/>
              <a:t>　　</a:t>
            </a:r>
            <a:r>
              <a:rPr lang="zh-CN" altLang="en-US" b="1" dirty="0" smtClean="0"/>
              <a:t>函数</a:t>
            </a:r>
            <a:r>
              <a:rPr lang="zh-CN" altLang="en-US" dirty="0" smtClean="0"/>
              <a:t>是</a:t>
            </a:r>
            <a:r>
              <a:rPr lang="en-US" altLang="zh-CN" dirty="0" smtClean="0"/>
              <a:t>Excel</a:t>
            </a:r>
            <a:r>
              <a:rPr lang="zh-CN" altLang="en-US" dirty="0" smtClean="0"/>
              <a:t>自带的一些已经定义好的公式</a:t>
            </a:r>
            <a:r>
              <a:rPr lang="en-US" altLang="zh-CN" dirty="0" smtClean="0">
                <a:latin typeface="Arial" charset="0"/>
              </a:rPr>
              <a:t>—</a:t>
            </a:r>
            <a:r>
              <a:rPr lang="zh-CN" altLang="en-US" dirty="0" smtClean="0"/>
              <a:t>函数。使用函数处理数据的方式与直接创建的公式处理数据的方式是相同的。</a:t>
            </a:r>
          </a:p>
          <a:p>
            <a:pPr eaLnBrk="1" hangingPunct="1">
              <a:spcBef>
                <a:spcPct val="0"/>
              </a:spcBef>
            </a:pPr>
            <a:r>
              <a:rPr lang="zh-CN" altLang="en-US" dirty="0" smtClean="0"/>
              <a:t>　　例如，幻灯片中列出的两个公式例子的作用是相同的。使用函数不仅可以减少输入的工作量，而且可以减小输入时出错的概率。</a:t>
            </a:r>
          </a:p>
          <a:p>
            <a:pPr eaLnBrk="1" hangingPunct="1">
              <a:spcBef>
                <a:spcPct val="0"/>
              </a:spcBef>
            </a:pPr>
            <a:r>
              <a:rPr lang="zh-CN" altLang="en-US" dirty="0" smtClean="0"/>
              <a:t>　　所有函数都是由函数名和位于其后的一系列参数（括在括号中）组成的，即：函数名（参数</a:t>
            </a:r>
            <a:r>
              <a:rPr lang="en-US" altLang="zh-CN" dirty="0" smtClean="0"/>
              <a:t>1</a:t>
            </a:r>
            <a:r>
              <a:rPr lang="zh-CN" altLang="en-US" dirty="0" smtClean="0"/>
              <a:t>，参数</a:t>
            </a:r>
            <a:r>
              <a:rPr lang="en-US" altLang="zh-CN" dirty="0" smtClean="0"/>
              <a:t>2</a:t>
            </a:r>
            <a:r>
              <a:rPr lang="en-US" altLang="zh-CN" dirty="0" smtClean="0">
                <a:latin typeface="Arial" charset="0"/>
              </a:rPr>
              <a:t>…</a:t>
            </a:r>
            <a:r>
              <a:rPr lang="zh-CN" altLang="en-US" dirty="0" smtClean="0"/>
              <a:t>）</a:t>
            </a:r>
          </a:p>
          <a:p>
            <a:pPr eaLnBrk="1" hangingPunct="1">
              <a:spcBef>
                <a:spcPct val="0"/>
              </a:spcBef>
            </a:pPr>
            <a:r>
              <a:rPr lang="zh-CN" altLang="en-US" dirty="0" smtClean="0"/>
              <a:t>函数名代表了该函数具有的功能。例如：</a:t>
            </a:r>
          </a:p>
          <a:p>
            <a:pPr eaLnBrk="1" hangingPunct="1">
              <a:spcBef>
                <a:spcPct val="0"/>
              </a:spcBef>
            </a:pPr>
            <a:r>
              <a:rPr lang="en-US" altLang="zh-CN" dirty="0" smtClean="0"/>
              <a:t>SUM</a:t>
            </a:r>
            <a:r>
              <a:rPr lang="zh-CN" altLang="en-US" dirty="0" smtClean="0"/>
              <a:t>（</a:t>
            </a:r>
            <a:r>
              <a:rPr lang="en-US" altLang="zh-CN" dirty="0" smtClean="0"/>
              <a:t>A1:A8</a:t>
            </a:r>
            <a:r>
              <a:rPr lang="zh-CN" altLang="en-US" dirty="0" smtClean="0"/>
              <a:t>）实现将区域</a:t>
            </a:r>
            <a:r>
              <a:rPr lang="en-US" altLang="zh-CN" dirty="0" smtClean="0"/>
              <a:t>A1:A8</a:t>
            </a:r>
            <a:r>
              <a:rPr lang="zh-CN" altLang="en-US" dirty="0" smtClean="0"/>
              <a:t>中的数值求和功能。</a:t>
            </a:r>
          </a:p>
          <a:p>
            <a:pPr eaLnBrk="1" hangingPunct="1">
              <a:spcBef>
                <a:spcPct val="0"/>
              </a:spcBef>
            </a:pPr>
            <a:r>
              <a:rPr lang="en-US" altLang="zh-CN" dirty="0" smtClean="0"/>
              <a:t>MAX</a:t>
            </a:r>
            <a:r>
              <a:rPr lang="zh-CN" altLang="en-US" dirty="0" smtClean="0"/>
              <a:t>（</a:t>
            </a:r>
            <a:r>
              <a:rPr lang="en-US" altLang="zh-CN" dirty="0" smtClean="0"/>
              <a:t>A1:A8</a:t>
            </a:r>
            <a:r>
              <a:rPr lang="zh-CN" altLang="en-US" dirty="0" smtClean="0"/>
              <a:t>）找出区域</a:t>
            </a:r>
            <a:r>
              <a:rPr lang="en-US" altLang="zh-CN" dirty="0" smtClean="0"/>
              <a:t>A1:A8</a:t>
            </a:r>
            <a:r>
              <a:rPr lang="zh-CN" altLang="en-US" dirty="0" smtClean="0"/>
              <a:t>中的最大数值。</a:t>
            </a:r>
          </a:p>
          <a:p>
            <a:pPr eaLnBrk="1" hangingPunct="1">
              <a:spcBef>
                <a:spcPct val="0"/>
              </a:spcBef>
            </a:pPr>
            <a:r>
              <a:rPr lang="zh-CN" altLang="en-US" dirty="0" smtClean="0"/>
              <a:t>不同类型的函数要求给定不同类型的参数，它们可以是数字、文本、逻辑值（真或假）、数组或单元格地址等，给定的参数必须能产生有效数值，例如：</a:t>
            </a:r>
          </a:p>
          <a:p>
            <a:pPr eaLnBrk="1" hangingPunct="1">
              <a:spcBef>
                <a:spcPct val="0"/>
              </a:spcBef>
            </a:pPr>
            <a:r>
              <a:rPr lang="en-US" altLang="zh-CN" dirty="0" smtClean="0"/>
              <a:t>SUM</a:t>
            </a:r>
            <a:r>
              <a:rPr lang="zh-CN" altLang="en-US" dirty="0" smtClean="0"/>
              <a:t>（</a:t>
            </a:r>
            <a:r>
              <a:rPr lang="en-US" altLang="zh-CN" dirty="0" smtClean="0"/>
              <a:t>A1:A8</a:t>
            </a:r>
            <a:r>
              <a:rPr lang="zh-CN" altLang="en-US" dirty="0" smtClean="0"/>
              <a:t>）要求区域</a:t>
            </a:r>
            <a:r>
              <a:rPr lang="en-US" altLang="zh-CN" dirty="0" smtClean="0"/>
              <a:t>A1:A8</a:t>
            </a:r>
            <a:r>
              <a:rPr lang="zh-CN" altLang="en-US" dirty="0" smtClean="0"/>
              <a:t>存放的是数值数据。</a:t>
            </a:r>
          </a:p>
          <a:p>
            <a:pPr eaLnBrk="1" hangingPunct="1">
              <a:spcBef>
                <a:spcPct val="0"/>
              </a:spcBef>
            </a:pPr>
            <a:r>
              <a:rPr lang="en-US" altLang="zh-CN" dirty="0" smtClean="0"/>
              <a:t>ROUND</a:t>
            </a:r>
            <a:r>
              <a:rPr lang="zh-CN" altLang="en-US" dirty="0" smtClean="0"/>
              <a:t>（</a:t>
            </a:r>
            <a:r>
              <a:rPr lang="en-US" altLang="zh-CN" dirty="0" smtClean="0"/>
              <a:t>8.676,2</a:t>
            </a:r>
            <a:r>
              <a:rPr lang="zh-CN" altLang="en-US" dirty="0" smtClean="0"/>
              <a:t>）按指定位数对数值进行四舍五入。要求指定两位数值型参数，并且第二位参数被当作整数处理，该函数根据指定小数位数，将前一位数字进行四舍五入，其结果值为</a:t>
            </a:r>
            <a:r>
              <a:rPr lang="en-US" altLang="zh-CN" dirty="0" smtClean="0"/>
              <a:t>8.68</a:t>
            </a:r>
            <a:r>
              <a:rPr lang="zh-CN" altLang="en-US" dirty="0" smtClean="0"/>
              <a:t>。</a:t>
            </a:r>
          </a:p>
          <a:p>
            <a:pPr eaLnBrk="1" hangingPunct="1">
              <a:spcBef>
                <a:spcPct val="0"/>
              </a:spcBef>
            </a:pPr>
            <a:r>
              <a:rPr lang="en-US" altLang="zh-CN" dirty="0" smtClean="0"/>
              <a:t>LEN</a:t>
            </a:r>
            <a:r>
              <a:rPr lang="zh-CN" altLang="en-US" dirty="0" smtClean="0"/>
              <a:t>（</a:t>
            </a:r>
            <a:r>
              <a:rPr lang="zh-CN" altLang="en-US" dirty="0" smtClean="0">
                <a:latin typeface="Arial" charset="0"/>
              </a:rPr>
              <a:t>“</a:t>
            </a:r>
            <a:r>
              <a:rPr lang="zh-CN" altLang="en-US" dirty="0" smtClean="0"/>
              <a:t>这句话有几个字组成</a:t>
            </a:r>
            <a:r>
              <a:rPr lang="zh-CN" altLang="en-US" dirty="0" smtClean="0">
                <a:latin typeface="Arial" charset="0"/>
              </a:rPr>
              <a:t>”</a:t>
            </a:r>
            <a:r>
              <a:rPr lang="zh-CN" altLang="en-US" dirty="0" smtClean="0"/>
              <a:t>）返回文本字符串中的字符个数，要求判断的参数必须是一个文本数据（汉字和字母同样看待），其结果值为</a:t>
            </a:r>
            <a:r>
              <a:rPr lang="en-US" altLang="zh-CN" dirty="0" smtClean="0"/>
              <a:t>9</a:t>
            </a:r>
            <a:r>
              <a:rPr lang="zh-CN" altLang="en-US" dirty="0" smtClean="0"/>
              <a:t>。</a:t>
            </a:r>
          </a:p>
          <a:p>
            <a:pPr eaLnBrk="1" hangingPunct="1">
              <a:spcBef>
                <a:spcPct val="0"/>
              </a:spcBef>
            </a:pPr>
            <a:endParaRPr lang="zh-CN" altLang="en-US" dirty="0" smtClean="0"/>
          </a:p>
          <a:p>
            <a:pPr eaLnBrk="1" hangingPunct="1">
              <a:spcBef>
                <a:spcPct val="0"/>
              </a:spcBef>
            </a:pPr>
            <a:r>
              <a:rPr lang="zh-CN" altLang="en-US" dirty="0" smtClean="0"/>
              <a:t>通常，函数输入的方法是在编辑栏中利用公式选项板来完成的。</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917575" y="744538"/>
            <a:ext cx="4962525" cy="3722687"/>
          </a:xfrm>
          <a:ln/>
        </p:spPr>
      </p:sp>
      <p:sp>
        <p:nvSpPr>
          <p:cNvPr id="48131" name="Rectangle 3"/>
          <p:cNvSpPr>
            <a:spLocks noGrp="1" noChangeArrowheads="1"/>
          </p:cNvSpPr>
          <p:nvPr>
            <p:ph type="body" idx="1"/>
          </p:nvPr>
        </p:nvSpPr>
        <p:spPr>
          <a:noFill/>
        </p:spPr>
        <p:txBody>
          <a:bodyPr/>
          <a:lstStyle/>
          <a:p>
            <a:pPr eaLnBrk="1" hangingPunct="1">
              <a:buSzPct val="125000"/>
              <a:buFont typeface="Wingdings" pitchFamily="2" charset="2"/>
              <a:buNone/>
            </a:pPr>
            <a:r>
              <a:rPr lang="zh-CN" altLang="en-US" dirty="0" smtClean="0"/>
              <a:t>指定条件的区域求和</a:t>
            </a:r>
            <a:endParaRPr lang="en-US" altLang="zh-CN" dirty="0" smtClean="0"/>
          </a:p>
          <a:p>
            <a:pPr eaLnBrk="1" hangingPunct="1">
              <a:buSzPct val="125000"/>
              <a:buFont typeface="Wingdings" pitchFamily="2" charset="2"/>
              <a:buNone/>
            </a:pPr>
            <a:r>
              <a:rPr lang="en-US" altLang="zh-CN" dirty="0" smtClean="0"/>
              <a:t>=SUMIF(B2:B25,"&gt;5")</a:t>
            </a:r>
          </a:p>
          <a:p>
            <a:pPr eaLnBrk="1" hangingPunct="1">
              <a:buSzPct val="125000"/>
              <a:buFont typeface="Wingdings" pitchFamily="2" charset="2"/>
              <a:buNone/>
            </a:pPr>
            <a:endParaRPr lang="en-US" altLang="zh-CN" dirty="0" smtClean="0"/>
          </a:p>
          <a:p>
            <a:pPr eaLnBrk="1" hangingPunct="1">
              <a:buSzPct val="125000"/>
              <a:buFont typeface="Wingdings" pitchFamily="2" charset="2"/>
              <a:buNone/>
            </a:pPr>
            <a:r>
              <a:rPr lang="en-US" altLang="zh-CN" b="1" dirty="0" smtClean="0"/>
              <a:t>COUNTIF</a:t>
            </a:r>
            <a:r>
              <a:rPr lang="zh-CN" altLang="en-US" dirty="0" smtClean="0"/>
              <a:t> 函数对区域中满足单个指定条件的单元格进行计数。</a:t>
            </a:r>
            <a:endParaRPr lang="en-US" altLang="zh-CN" dirty="0" smtClean="0"/>
          </a:p>
          <a:p>
            <a:pPr eaLnBrk="1" hangingPunct="1">
              <a:buSzPct val="125000"/>
              <a:buFont typeface="Wingdings" pitchFamily="2" charset="2"/>
              <a:buNone/>
            </a:pPr>
            <a:r>
              <a:rPr lang="en-US" altLang="zh-CN" dirty="0" smtClean="0"/>
              <a:t>=COUNTIF(A2:A7,“*”) //</a:t>
            </a:r>
            <a:r>
              <a:rPr lang="zh-CN" altLang="en-US" dirty="0" smtClean="0"/>
              <a:t>包含任何文本的单元格的个数</a:t>
            </a:r>
            <a:endParaRPr lang="en-US" altLang="zh-CN" dirty="0" smtClean="0"/>
          </a:p>
          <a:p>
            <a:pPr eaLnBrk="1" hangingPunct="1">
              <a:buSzPct val="125000"/>
              <a:buFont typeface="Wingdings" pitchFamily="2" charset="2"/>
              <a:buNone/>
            </a:pP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PMT() </a:t>
            </a:r>
            <a:r>
              <a:rPr lang="zh-CN" altLang="en-US" dirty="0" smtClean="0"/>
              <a:t>基于固定利率及等额分期付款方式，返回贷款的每期付款额。</a:t>
            </a: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TODAY()</a:t>
            </a:r>
            <a:r>
              <a:rPr lang="zh-CN" altLang="en-US" dirty="0" smtClean="0"/>
              <a:t>返回当前日期的序列号</a:t>
            </a: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DCOUNT </a:t>
            </a:r>
            <a:r>
              <a:rPr lang="zh-CN" altLang="en-US" dirty="0" smtClean="0"/>
              <a:t>返回列表或数据库中满足指定条件的记录字段（列）中包含数字的单元格的个数。</a:t>
            </a:r>
            <a:endParaRPr lang="en-US" altLang="zh-CN"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r>
              <a:rPr lang="en-US" altLang="zh-CN" dirty="0" smtClean="0"/>
              <a:t>DCOUNT(database, field, criteria)</a:t>
            </a:r>
          </a:p>
          <a:p>
            <a:r>
              <a:rPr lang="en-US" altLang="zh-CN" b="1" dirty="0" smtClean="0"/>
              <a:t>Database</a:t>
            </a:r>
            <a:r>
              <a:rPr lang="zh-CN" altLang="en-US" dirty="0" smtClean="0"/>
              <a:t> 必需。构成列表或数据库的单元格区域。数据库是包含一组相关数据的列表，其中包含相关信息的行为记录，而包含数据的列为字段。列表的第一行包含每一列的标签。 </a:t>
            </a:r>
          </a:p>
          <a:p>
            <a:r>
              <a:rPr lang="en-US" altLang="zh-CN" b="1" dirty="0" smtClean="0"/>
              <a:t>Field</a:t>
            </a:r>
            <a:r>
              <a:rPr lang="zh-CN" altLang="en-US" dirty="0" smtClean="0"/>
              <a:t> 必需。指定函数所使用的列。输入两端带双引号的列标签，如 </a:t>
            </a:r>
            <a:r>
              <a:rPr lang="en-US" altLang="zh-CN" dirty="0" smtClean="0"/>
              <a:t>"</a:t>
            </a:r>
            <a:r>
              <a:rPr lang="zh-CN" altLang="en-US" dirty="0" smtClean="0"/>
              <a:t>使用年数</a:t>
            </a:r>
            <a:r>
              <a:rPr lang="en-US" altLang="zh-CN" dirty="0" smtClean="0"/>
              <a:t>" </a:t>
            </a:r>
            <a:r>
              <a:rPr lang="zh-CN" altLang="en-US" dirty="0" smtClean="0"/>
              <a:t>或 </a:t>
            </a:r>
            <a:r>
              <a:rPr lang="en-US" altLang="zh-CN" dirty="0" smtClean="0"/>
              <a:t>"</a:t>
            </a:r>
            <a:r>
              <a:rPr lang="zh-CN" altLang="en-US" dirty="0" smtClean="0"/>
              <a:t>产量</a:t>
            </a:r>
            <a:r>
              <a:rPr lang="en-US" altLang="zh-CN" dirty="0" smtClean="0"/>
              <a:t>"</a:t>
            </a:r>
            <a:r>
              <a:rPr lang="zh-CN" altLang="en-US" dirty="0" smtClean="0"/>
              <a:t>；或是代表列在列表中的位置的数字（不带引号）：</a:t>
            </a:r>
            <a:r>
              <a:rPr lang="en-US" altLang="zh-CN" dirty="0" smtClean="0"/>
              <a:t>1 </a:t>
            </a:r>
            <a:r>
              <a:rPr lang="zh-CN" altLang="en-US" dirty="0" smtClean="0"/>
              <a:t>表示第一列，</a:t>
            </a:r>
            <a:r>
              <a:rPr lang="en-US" altLang="zh-CN" dirty="0" smtClean="0"/>
              <a:t>2 </a:t>
            </a:r>
            <a:r>
              <a:rPr lang="zh-CN" altLang="en-US" dirty="0" smtClean="0"/>
              <a:t>表示第二列，依此类推。 </a:t>
            </a:r>
          </a:p>
          <a:p>
            <a:r>
              <a:rPr lang="en-US" altLang="zh-CN" b="1" dirty="0" smtClean="0"/>
              <a:t>Criteria</a:t>
            </a:r>
            <a:r>
              <a:rPr lang="zh-CN" altLang="en-US" dirty="0" smtClean="0"/>
              <a:t> 必需。包含所指定条件的单元格区域。您可以为参数 </a:t>
            </a:r>
            <a:r>
              <a:rPr lang="en-US" altLang="zh-CN" dirty="0" smtClean="0"/>
              <a:t>criteria </a:t>
            </a:r>
            <a:r>
              <a:rPr lang="zh-CN" altLang="en-US" dirty="0" smtClean="0"/>
              <a:t>指定任意区域，只要此区域包含至少一个列标签，并且列标签下方包含至少一个指定列条件的单元格。</a:t>
            </a:r>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zh-CN" altLang="en-US" dirty="0" smtClean="0"/>
          </a:p>
          <a:p>
            <a:pPr marL="0" marR="0" indent="0" algn="l" defTabSz="914400" rtl="0" eaLnBrk="1" fontAlgn="base" latinLnBrk="0" hangingPunct="1">
              <a:lnSpc>
                <a:spcPct val="100000"/>
              </a:lnSpc>
              <a:spcBef>
                <a:spcPct val="30000"/>
              </a:spcBef>
              <a:spcAft>
                <a:spcPct val="0"/>
              </a:spcAft>
              <a:buClrTx/>
              <a:buSzPct val="125000"/>
              <a:buFont typeface="Wingdings" pitchFamily="2" charset="2"/>
              <a:buNone/>
              <a:tabLst/>
              <a:defRPr/>
            </a:pPr>
            <a:endParaRPr lang="zh-CN" altLang="en-US" dirty="0" smtClean="0"/>
          </a:p>
          <a:p>
            <a:pPr eaLnBrk="1" hangingPunct="1">
              <a:buSzPct val="125000"/>
              <a:buFont typeface="Wingdings" pitchFamily="2" charset="2"/>
              <a:buNone/>
            </a:pPr>
            <a:endParaRPr lang="en-US" altLang="zh-CN" dirty="0" smtClean="0"/>
          </a:p>
          <a:p>
            <a:pPr eaLnBrk="1" hangingPunct="1">
              <a:buSzPct val="125000"/>
              <a:buFont typeface="Wingdings" pitchFamily="2" charset="2"/>
              <a:buNone/>
            </a:pPr>
            <a:r>
              <a:rPr lang="zh-CN" altLang="en-US" dirty="0" smtClean="0"/>
              <a:t>　　</a:t>
            </a:r>
            <a:endParaRPr lang="en-US" altLang="zh-CN" dirty="0" smtClean="0"/>
          </a:p>
          <a:p>
            <a:pPr eaLnBrk="1" hangingPunct="1">
              <a:buSzPct val="125000"/>
              <a:buFont typeface="Wingdings" pitchFamily="2" charset="2"/>
              <a:buNone/>
            </a:pPr>
            <a:r>
              <a:rPr lang="en-US" altLang="zh-CN" dirty="0" smtClean="0"/>
              <a:t>Excel</a:t>
            </a:r>
            <a:r>
              <a:rPr lang="zh-CN" altLang="en-US" dirty="0" smtClean="0"/>
              <a:t>所提供的函数按功能可分为以下几种类型，结合样例介绍几个典型函数如何解决实际问题，通过讲解演示，使学生能够掌握函数的输入，并根据公式选项板了解函数功能及其参数说明信息，正确创建公式。</a:t>
            </a:r>
          </a:p>
          <a:p>
            <a:pPr eaLnBrk="1" hangingPunct="1">
              <a:buSzPct val="125000"/>
              <a:buFont typeface="Wingdings" pitchFamily="2" charset="2"/>
              <a:buChar char="§"/>
            </a:pPr>
            <a:r>
              <a:rPr lang="zh-CN" altLang="en-US" dirty="0" smtClean="0"/>
              <a:t>数学与三角函数：用于处理简单和复杂的数学计算。如计算某个区域的数值总和、对数字取整处理等等。</a:t>
            </a:r>
          </a:p>
          <a:p>
            <a:pPr eaLnBrk="1" hangingPunct="1">
              <a:buSzPct val="125000"/>
              <a:buFont typeface="Wingdings" pitchFamily="2" charset="2"/>
              <a:buChar char="§"/>
            </a:pPr>
            <a:r>
              <a:rPr lang="zh-CN" altLang="en-US" dirty="0" smtClean="0"/>
              <a:t> 统计函数：完成对数据区域的统计分析。例如，我们可使用</a:t>
            </a:r>
            <a:r>
              <a:rPr lang="en-US" altLang="zh-CN" dirty="0" smtClean="0"/>
              <a:t>COUNTIF</a:t>
            </a:r>
            <a:r>
              <a:rPr lang="zh-CN" altLang="en-US" dirty="0" smtClean="0"/>
              <a:t>函数统计出满足特定条件的数据个数。</a:t>
            </a:r>
          </a:p>
          <a:p>
            <a:pPr eaLnBrk="1" hangingPunct="1">
              <a:buSzPct val="125000"/>
              <a:buFont typeface="Wingdings" pitchFamily="2" charset="2"/>
              <a:buChar char="§"/>
            </a:pPr>
            <a:r>
              <a:rPr lang="zh-CN" altLang="en-US" dirty="0" smtClean="0"/>
              <a:t> 逻辑函数：使用逻辑函数进行真假值判断等。</a:t>
            </a:r>
          </a:p>
          <a:p>
            <a:pPr eaLnBrk="1" hangingPunct="1">
              <a:buSzPct val="125000"/>
              <a:buFont typeface="Wingdings" pitchFamily="2" charset="2"/>
              <a:buChar char="§"/>
            </a:pPr>
            <a:r>
              <a:rPr lang="zh-CN" altLang="en-US" dirty="0" smtClean="0"/>
              <a:t> 财务函数：可进行一般的财务计算，比如，用以确定贷款的支付额、投资的未来值或净现值，以及债券价值等。</a:t>
            </a:r>
          </a:p>
          <a:p>
            <a:pPr eaLnBrk="1" hangingPunct="1">
              <a:buSzPct val="125000"/>
              <a:buFont typeface="Wingdings" pitchFamily="2" charset="2"/>
              <a:buChar char="§"/>
            </a:pPr>
            <a:r>
              <a:rPr lang="zh-CN" altLang="en-US" dirty="0" smtClean="0"/>
              <a:t> 日期和时间函数：用以在公式中分析和处理日期值和时间值。例如，使用</a:t>
            </a:r>
            <a:r>
              <a:rPr lang="en-US" altLang="zh-CN" dirty="0" smtClean="0"/>
              <a:t>TODAY</a:t>
            </a:r>
            <a:r>
              <a:rPr lang="zh-CN" altLang="en-US" dirty="0" smtClean="0"/>
              <a:t>函数可获得基于计算机系统时钟的当前日期。</a:t>
            </a:r>
          </a:p>
          <a:p>
            <a:pPr eaLnBrk="1" hangingPunct="1">
              <a:buSzPct val="125000"/>
              <a:buFont typeface="Wingdings" pitchFamily="2" charset="2"/>
              <a:buChar char="§"/>
            </a:pPr>
            <a:r>
              <a:rPr lang="zh-CN" altLang="en-US" dirty="0" smtClean="0"/>
              <a:t> 数据库函数：使用此类型函数，可完成数据清单中数值是否符合某特定条件的分析工作。比如，样例中的</a:t>
            </a:r>
            <a:r>
              <a:rPr lang="en-US" altLang="zh-CN" dirty="0" smtClean="0"/>
              <a:t>DCOUNT </a:t>
            </a:r>
            <a:r>
              <a:rPr lang="zh-CN" altLang="en-US" dirty="0" smtClean="0"/>
              <a:t>函数用于计算某门课程考试成绩的各个分数段情况。</a:t>
            </a:r>
          </a:p>
          <a:p>
            <a:pPr eaLnBrk="1" hangingPunct="1">
              <a:buSzPct val="125000"/>
              <a:buFont typeface="Wingdings" pitchFamily="2" charset="2"/>
              <a:buChar char="§"/>
            </a:pPr>
            <a:r>
              <a:rPr lang="zh-CN" altLang="en-US" dirty="0" smtClean="0"/>
              <a:t> 查找与引用函数：如果需要在数据清单或表格中查找特定数值，可以使用这类函数。</a:t>
            </a:r>
          </a:p>
          <a:p>
            <a:pPr eaLnBrk="1" hangingPunct="1">
              <a:buSzPct val="125000"/>
              <a:buFont typeface="Wingdings" pitchFamily="2" charset="2"/>
              <a:buChar char="§"/>
            </a:pPr>
            <a:r>
              <a:rPr lang="zh-CN" altLang="en-US" dirty="0" smtClean="0"/>
              <a:t> 文本函数：利用它们可以在公式中处理文字信息。</a:t>
            </a:r>
          </a:p>
          <a:p>
            <a:pPr eaLnBrk="1" hangingPunct="1">
              <a:buSzPct val="125000"/>
              <a:buFont typeface="Wingdings" pitchFamily="2" charset="2"/>
              <a:buChar char="§"/>
            </a:pPr>
            <a:r>
              <a:rPr lang="zh-CN" altLang="en-US" dirty="0" smtClean="0"/>
              <a:t> 信息函数：用于确定存储在单元格中的数据的类型。</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917575" y="744538"/>
            <a:ext cx="4962525" cy="3722687"/>
          </a:xfrm>
          <a:ln/>
        </p:spPr>
      </p:sp>
      <p:sp>
        <p:nvSpPr>
          <p:cNvPr id="49155" name="Rectangle 3"/>
          <p:cNvSpPr>
            <a:spLocks noGrp="1" noChangeArrowheads="1"/>
          </p:cNvSpPr>
          <p:nvPr>
            <p:ph type="body" idx="1"/>
          </p:nvPr>
        </p:nvSpPr>
        <p:spPr>
          <a:noFill/>
        </p:spPr>
        <p:txBody>
          <a:bodyPr/>
          <a:lstStyle/>
          <a:p>
            <a:pPr eaLnBrk="1" hangingPunct="1"/>
            <a:r>
              <a:rPr lang="zh-CN" altLang="en-US" dirty="0" smtClean="0"/>
              <a:t>　　</a:t>
            </a:r>
            <a:r>
              <a:rPr lang="zh-CN" altLang="en-US" b="1" dirty="0" smtClean="0"/>
              <a:t>单元格引用地址</a:t>
            </a:r>
            <a:r>
              <a:rPr lang="zh-CN" altLang="en-US" dirty="0" smtClean="0"/>
              <a:t>的作用在于唯一表示工作簿上的单元格或区域。公式中引入单元格引用地址，其目的在于指明所使用的数据的存放位置。通过单元格引用地址可以在公式中使用工作簿中不同部分的数据，或者在多个公式中使用同一个单元格的数据。</a:t>
            </a:r>
          </a:p>
          <a:p>
            <a:pPr eaLnBrk="1" hangingPunct="1"/>
            <a:r>
              <a:rPr lang="zh-CN" altLang="en-US" dirty="0" smtClean="0"/>
              <a:t>　　</a:t>
            </a:r>
            <a:r>
              <a:rPr lang="zh-CN" altLang="en-US" b="1" dirty="0" smtClean="0"/>
              <a:t>相对引用地址</a:t>
            </a:r>
            <a:r>
              <a:rPr lang="zh-CN" altLang="en-US" dirty="0" smtClean="0"/>
              <a:t>：是指在公式移动或复制时，该地址相对目的单元格发生变化，此类型地址由列名行号表示，例如</a:t>
            </a:r>
            <a:r>
              <a:rPr lang="en-US" altLang="zh-CN" dirty="0" smtClean="0"/>
              <a:t>A1</a:t>
            </a:r>
            <a:r>
              <a:rPr lang="zh-CN" altLang="en-US" dirty="0" smtClean="0"/>
              <a:t>。</a:t>
            </a:r>
          </a:p>
          <a:p>
            <a:pPr eaLnBrk="1" hangingPunct="1"/>
            <a:r>
              <a:rPr lang="zh-CN" altLang="en-US" dirty="0" smtClean="0"/>
              <a:t>幻灯片中所举例子，单元格</a:t>
            </a:r>
            <a:r>
              <a:rPr lang="en-US" altLang="zh-CN" dirty="0" smtClean="0"/>
              <a:t>B2</a:t>
            </a:r>
            <a:r>
              <a:rPr lang="zh-CN" altLang="en-US" dirty="0" smtClean="0"/>
              <a:t>中的公式内容，在被复制到</a:t>
            </a:r>
            <a:r>
              <a:rPr lang="en-US" altLang="zh-CN" dirty="0" smtClean="0"/>
              <a:t>E5</a:t>
            </a:r>
            <a:r>
              <a:rPr lang="zh-CN" altLang="en-US" dirty="0" smtClean="0"/>
              <a:t>单元格后，</a:t>
            </a:r>
            <a:r>
              <a:rPr lang="zh-CN" altLang="en-US" dirty="0" smtClean="0">
                <a:latin typeface="Arial" charset="0"/>
              </a:rPr>
              <a:t>“</a:t>
            </a:r>
            <a:r>
              <a:rPr lang="zh-CN" altLang="en-US" dirty="0" smtClean="0"/>
              <a:t>内容发生了变化</a:t>
            </a:r>
            <a:r>
              <a:rPr lang="zh-CN" altLang="en-US" dirty="0" smtClean="0">
                <a:latin typeface="Arial" charset="0"/>
              </a:rPr>
              <a:t>”</a:t>
            </a:r>
            <a:r>
              <a:rPr lang="zh-CN" altLang="en-US" dirty="0" smtClean="0"/>
              <a:t>，其原因是目的位置相对源位置发生了右移三列、下错三行的变化，导致参加运算的对象分别均做了右移三列、下错三行的调整，最后得到</a:t>
            </a:r>
            <a:r>
              <a:rPr lang="zh-CN" altLang="en-US" dirty="0" smtClean="0">
                <a:latin typeface="Arial" charset="0"/>
              </a:rPr>
              <a:t>“</a:t>
            </a:r>
            <a:r>
              <a:rPr lang="en-US" altLang="zh-CN" dirty="0" smtClean="0"/>
              <a:t>=E4+D5+F5</a:t>
            </a:r>
            <a:r>
              <a:rPr lang="en-US" altLang="zh-CN" dirty="0" smtClean="0">
                <a:latin typeface="Arial" charset="0"/>
              </a:rPr>
              <a:t>”</a:t>
            </a:r>
            <a:r>
              <a:rPr lang="zh-CN" altLang="en-US" dirty="0" smtClean="0"/>
              <a:t>公式复制结果。</a:t>
            </a:r>
          </a:p>
          <a:p>
            <a:pPr eaLnBrk="1" hangingPunct="1"/>
            <a:r>
              <a:rPr lang="zh-CN" altLang="en-US" dirty="0" smtClean="0"/>
              <a:t>　　</a:t>
            </a:r>
            <a:r>
              <a:rPr lang="zh-CN" altLang="en-US" b="1" dirty="0" smtClean="0"/>
              <a:t>绝对引用地址</a:t>
            </a:r>
            <a:r>
              <a:rPr lang="zh-CN" altLang="en-US" dirty="0" smtClean="0"/>
              <a:t>：表示该地址不随复制或移动目的单元格的变化而变化。绝对引用地址的表示方法是在相对地址的列名和行号前分别加上一个美元符号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，例如</a:t>
            </a:r>
            <a:r>
              <a:rPr lang="en-US" altLang="zh-CN" dirty="0" smtClean="0"/>
              <a:t>$A$1</a:t>
            </a:r>
            <a:r>
              <a:rPr lang="zh-CN" altLang="en-US" dirty="0" smtClean="0"/>
              <a:t>。美元符号</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就象一把</a:t>
            </a:r>
            <a:r>
              <a:rPr lang="zh-CN" altLang="en-US" dirty="0" smtClean="0">
                <a:latin typeface="Arial" charset="0"/>
              </a:rPr>
              <a:t>“</a:t>
            </a:r>
            <a:r>
              <a:rPr lang="zh-CN" altLang="en-US" dirty="0" smtClean="0"/>
              <a:t>小锁</a:t>
            </a:r>
            <a:r>
              <a:rPr lang="zh-CN" altLang="en-US" dirty="0" smtClean="0">
                <a:latin typeface="Arial" charset="0"/>
              </a:rPr>
              <a:t>”</a:t>
            </a:r>
            <a:r>
              <a:rPr lang="zh-CN" altLang="en-US" dirty="0" smtClean="0"/>
              <a:t>，锁住了参加运算的单元格，使它们不会因为复制或移动目的位置的变化而变化。请举例说明。</a:t>
            </a:r>
          </a:p>
          <a:p>
            <a:pPr eaLnBrk="1" hangingPunct="1"/>
            <a:r>
              <a:rPr lang="zh-CN" altLang="en-US" dirty="0" smtClean="0"/>
              <a:t>　　</a:t>
            </a:r>
            <a:r>
              <a:rPr lang="zh-CN" altLang="en-US" b="1" dirty="0" smtClean="0"/>
              <a:t>混合地址</a:t>
            </a:r>
            <a:r>
              <a:rPr lang="zh-CN" altLang="en-US" dirty="0" smtClean="0"/>
              <a:t>：如果单元格引用地址一部分为绝对引用地址，另一部分为相对引用地址组成，例如</a:t>
            </a:r>
            <a:r>
              <a:rPr lang="en-US" altLang="zh-CN" dirty="0" smtClean="0"/>
              <a:t>$A1</a:t>
            </a:r>
            <a:r>
              <a:rPr lang="zh-CN" altLang="en-US" dirty="0" smtClean="0"/>
              <a:t>或</a:t>
            </a:r>
            <a:r>
              <a:rPr lang="en-US" altLang="zh-CN" dirty="0" smtClean="0"/>
              <a:t>A$1</a:t>
            </a:r>
            <a:r>
              <a:rPr lang="zh-CN" altLang="en-US" dirty="0" smtClean="0"/>
              <a:t>，我们把这类地址称为</a:t>
            </a:r>
            <a:r>
              <a:rPr lang="zh-CN" altLang="en-US" dirty="0" smtClean="0">
                <a:latin typeface="Arial" charset="0"/>
              </a:rPr>
              <a:t>“</a:t>
            </a:r>
            <a:r>
              <a:rPr lang="zh-CN" altLang="en-US" dirty="0" smtClean="0"/>
              <a:t>混合地址</a:t>
            </a:r>
            <a:r>
              <a:rPr lang="zh-CN" altLang="en-US" dirty="0" smtClean="0">
                <a:latin typeface="Arial" charset="0"/>
              </a:rPr>
              <a:t>”</a:t>
            </a:r>
            <a:r>
              <a:rPr lang="zh-CN" altLang="en-US" dirty="0" smtClean="0"/>
              <a:t>。</a:t>
            </a:r>
          </a:p>
          <a:p>
            <a:pPr eaLnBrk="1" hangingPunct="1"/>
            <a:r>
              <a:rPr lang="zh-CN" altLang="en-US" dirty="0" smtClean="0"/>
              <a:t>我们可以通过以上三种类型的单元格地址表示法，创建出灵活多变的公式来。</a:t>
            </a:r>
          </a:p>
          <a:p>
            <a:pPr eaLnBrk="1" hangingPunct="1"/>
            <a:r>
              <a:rPr lang="zh-CN" altLang="en-US" dirty="0" smtClean="0"/>
              <a:t>教材参考</a:t>
            </a:r>
            <a:r>
              <a:rPr lang="en-US" altLang="zh-CN" dirty="0" smtClean="0"/>
              <a:t>6.7.4</a:t>
            </a:r>
            <a:r>
              <a:rPr lang="zh-CN" altLang="en-US" dirty="0" smtClean="0"/>
              <a:t>节内容。</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r>
              <a:rPr lang="zh-CN" altLang="en-US" dirty="0" smtClean="0"/>
              <a:t>快速填充，复制单元格</a:t>
            </a:r>
            <a:endParaRPr lang="zh-CN" altLang="en-US" dirty="0"/>
          </a:p>
        </p:txBody>
      </p:sp>
    </p:spTree>
    <p:extLst>
      <p:ext uri="{BB962C8B-B14F-4D97-AF65-F5344CB8AC3E}">
        <p14:creationId xmlns:p14="http://schemas.microsoft.com/office/powerpoint/2010/main" val="2540951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1203" name="Rectangle 3"/>
          <p:cNvSpPr>
            <a:spLocks noGrp="1" noChangeArrowheads="1"/>
          </p:cNvSpPr>
          <p:nvPr>
            <p:ph type="body" idx="1"/>
          </p:nvPr>
        </p:nvSpPr>
        <p:spPr>
          <a:solidFill>
            <a:srgbClr val="FFFFFF"/>
          </a:solidFill>
          <a:ln/>
        </p:spPr>
        <p:txBody>
          <a:bodyPr/>
          <a:lstStyle/>
          <a:p>
            <a:pPr eaLnBrk="1" hangingPunct="1"/>
            <a:r>
              <a:rPr lang="zh-CN" altLang="en-US" dirty="0" smtClean="0"/>
              <a:t>在准备打印和输出工作表之前，我们还有一些工作要做。</a:t>
            </a:r>
          </a:p>
          <a:p>
            <a:pPr eaLnBrk="1" hangingPunct="1"/>
            <a:r>
              <a:rPr lang="en-US" altLang="zh-CN" dirty="0" smtClean="0"/>
              <a:t>1</a:t>
            </a:r>
            <a:r>
              <a:rPr lang="zh-CN" altLang="en-US" dirty="0" smtClean="0"/>
              <a:t>）打印预览 ：查看打印页的效果，通常会遇到以下问题需要解决。</a:t>
            </a:r>
          </a:p>
          <a:p>
            <a:pPr eaLnBrk="1" hangingPunct="1"/>
            <a:r>
              <a:rPr lang="zh-CN" altLang="en-US" dirty="0" smtClean="0"/>
              <a:t>问题</a:t>
            </a:r>
            <a:r>
              <a:rPr lang="en-US" altLang="zh-CN" dirty="0" smtClean="0"/>
              <a:t>1</a:t>
            </a:r>
            <a:r>
              <a:rPr lang="zh-CN" altLang="en-US" dirty="0" smtClean="0"/>
              <a:t>：如何将内容打印在一页上？</a:t>
            </a:r>
          </a:p>
          <a:p>
            <a:pPr eaLnBrk="1" hangingPunct="1"/>
            <a:r>
              <a:rPr lang="zh-CN" altLang="en-US" dirty="0" smtClean="0"/>
              <a:t>问题</a:t>
            </a:r>
            <a:r>
              <a:rPr lang="en-US" altLang="zh-CN" dirty="0" smtClean="0"/>
              <a:t>2</a:t>
            </a:r>
            <a:r>
              <a:rPr lang="zh-CN" altLang="en-US" dirty="0" smtClean="0"/>
              <a:t>：如何只打印工作表中的部分内容？</a:t>
            </a:r>
          </a:p>
          <a:p>
            <a:pPr eaLnBrk="1" hangingPunct="1"/>
            <a:r>
              <a:rPr lang="zh-CN" altLang="en-US" dirty="0" smtClean="0"/>
              <a:t>问题</a:t>
            </a:r>
            <a:r>
              <a:rPr lang="en-US" altLang="zh-CN" dirty="0" smtClean="0"/>
              <a:t>3</a:t>
            </a:r>
            <a:r>
              <a:rPr lang="zh-CN" altLang="en-US" dirty="0" smtClean="0"/>
              <a:t>：如何重复打印表格标题？</a:t>
            </a:r>
          </a:p>
          <a:p>
            <a:pPr eaLnBrk="1" hangingPunct="1"/>
            <a:r>
              <a:rPr lang="zh-CN" altLang="en-US" dirty="0" smtClean="0"/>
              <a:t>问题</a:t>
            </a:r>
            <a:r>
              <a:rPr lang="en-US" altLang="zh-CN" dirty="0" smtClean="0"/>
              <a:t>4</a:t>
            </a:r>
            <a:r>
              <a:rPr lang="zh-CN" altLang="en-US" dirty="0" smtClean="0"/>
              <a:t>：如何人为设定每一页的打印内容？</a:t>
            </a:r>
          </a:p>
          <a:p>
            <a:pPr eaLnBrk="1" hangingPunct="1"/>
            <a:r>
              <a:rPr lang="zh-CN" altLang="en-US" dirty="0" smtClean="0"/>
              <a:t>问题</a:t>
            </a:r>
            <a:r>
              <a:rPr lang="en-US" altLang="zh-CN" dirty="0" smtClean="0"/>
              <a:t>5</a:t>
            </a:r>
            <a:r>
              <a:rPr lang="zh-CN" altLang="en-US" dirty="0" smtClean="0"/>
              <a:t>：如何设置页面方向？</a:t>
            </a:r>
          </a:p>
          <a:p>
            <a:pPr eaLnBrk="1" hangingPunct="1"/>
            <a:r>
              <a:rPr lang="en-US" altLang="zh-CN" dirty="0" smtClean="0"/>
              <a:t>2</a:t>
            </a:r>
            <a:r>
              <a:rPr lang="zh-CN" altLang="en-US" dirty="0" smtClean="0"/>
              <a:t>）页面设置：使用相关功能调整预览效果与最终期望的输出结果之间的差距，以达到理想的打印结果。</a:t>
            </a:r>
          </a:p>
          <a:p>
            <a:pPr eaLnBrk="1" hangingPunct="1">
              <a:buSzPct val="125000"/>
              <a:buFont typeface="Wingdings" pitchFamily="2" charset="2"/>
              <a:buChar char="§"/>
            </a:pPr>
            <a:r>
              <a:rPr lang="zh-CN" altLang="en-US" dirty="0" smtClean="0"/>
              <a:t>设置打印纸张物理尺寸，例如我们常用的</a:t>
            </a:r>
            <a:r>
              <a:rPr lang="en-US" altLang="zh-CN" dirty="0" smtClean="0"/>
              <a:t>A4</a:t>
            </a:r>
            <a:r>
              <a:rPr lang="zh-CN" altLang="en-US" dirty="0" smtClean="0"/>
              <a:t>纸张，其物理尺寸为宽</a:t>
            </a:r>
            <a:r>
              <a:rPr lang="en-US" altLang="zh-CN" dirty="0" smtClean="0"/>
              <a:t>210</a:t>
            </a:r>
            <a:r>
              <a:rPr lang="zh-CN" altLang="en-US" dirty="0" smtClean="0"/>
              <a:t>毫米、高</a:t>
            </a:r>
            <a:r>
              <a:rPr lang="en-US" altLang="zh-CN" dirty="0" smtClean="0"/>
              <a:t>297</a:t>
            </a:r>
            <a:r>
              <a:rPr lang="zh-CN" altLang="en-US" dirty="0" smtClean="0"/>
              <a:t>毫米。</a:t>
            </a:r>
          </a:p>
          <a:p>
            <a:pPr eaLnBrk="1" hangingPunct="1">
              <a:buSzPct val="125000"/>
              <a:buFont typeface="Wingdings" pitchFamily="2" charset="2"/>
              <a:buChar char="§"/>
            </a:pPr>
            <a:r>
              <a:rPr lang="zh-CN" altLang="en-US" dirty="0" smtClean="0"/>
              <a:t>设置页边距和页眉页脚，达到一个美观的整体效果。</a:t>
            </a:r>
          </a:p>
          <a:p>
            <a:pPr eaLnBrk="1" hangingPunct="1">
              <a:buSzPct val="125000"/>
              <a:buFont typeface="Wingdings" pitchFamily="2" charset="2"/>
              <a:buChar char="§"/>
            </a:pPr>
            <a:r>
              <a:rPr lang="zh-CN" altLang="en-US" dirty="0" smtClean="0"/>
              <a:t>使用</a:t>
            </a:r>
            <a:r>
              <a:rPr lang="zh-CN" altLang="en-US" dirty="0" smtClean="0">
                <a:latin typeface="Arial" charset="0"/>
              </a:rPr>
              <a:t>“</a:t>
            </a:r>
            <a:r>
              <a:rPr lang="zh-CN" altLang="en-US" dirty="0" smtClean="0"/>
              <a:t>文件</a:t>
            </a:r>
            <a:r>
              <a:rPr lang="zh-CN" altLang="en-US" dirty="0" smtClean="0">
                <a:latin typeface="Arial" charset="0"/>
              </a:rPr>
              <a:t>”</a:t>
            </a:r>
            <a:r>
              <a:rPr lang="en-US" altLang="zh-CN" dirty="0" smtClean="0"/>
              <a:t>/</a:t>
            </a:r>
            <a:r>
              <a:rPr lang="en-US" altLang="zh-CN" dirty="0" smtClean="0">
                <a:latin typeface="Arial" charset="0"/>
              </a:rPr>
              <a:t>“</a:t>
            </a:r>
            <a:r>
              <a:rPr lang="zh-CN" altLang="en-US" dirty="0" smtClean="0"/>
              <a:t>打印区域</a:t>
            </a:r>
            <a:r>
              <a:rPr lang="zh-CN" altLang="en-US" dirty="0" smtClean="0">
                <a:latin typeface="Arial" charset="0"/>
              </a:rPr>
              <a:t>”</a:t>
            </a:r>
            <a:r>
              <a:rPr lang="zh-CN" altLang="en-US" dirty="0" smtClean="0"/>
              <a:t> </a:t>
            </a:r>
            <a:r>
              <a:rPr lang="en-US" altLang="zh-CN" dirty="0" smtClean="0"/>
              <a:t>/</a:t>
            </a:r>
            <a:r>
              <a:rPr lang="en-US" altLang="zh-CN" dirty="0" smtClean="0">
                <a:latin typeface="Arial" charset="0"/>
              </a:rPr>
              <a:t>“</a:t>
            </a:r>
            <a:r>
              <a:rPr lang="zh-CN" altLang="en-US" dirty="0" smtClean="0"/>
              <a:t>设置打印区域</a:t>
            </a:r>
            <a:r>
              <a:rPr lang="zh-CN" altLang="en-US" dirty="0" smtClean="0">
                <a:latin typeface="Arial" charset="0"/>
              </a:rPr>
              <a:t>”</a:t>
            </a:r>
            <a:r>
              <a:rPr lang="zh-CN" altLang="en-US" dirty="0" smtClean="0"/>
              <a:t>命令在工作表中定义了打印区域，实现只打印工作表中的部分内容。</a:t>
            </a:r>
          </a:p>
          <a:p>
            <a:pPr eaLnBrk="1" hangingPunct="1">
              <a:buSzPct val="125000"/>
              <a:buFont typeface="Wingdings" pitchFamily="2" charset="2"/>
              <a:buChar char="§"/>
            </a:pPr>
            <a:r>
              <a:rPr lang="zh-CN" altLang="en-US" dirty="0" smtClean="0"/>
              <a:t>在</a:t>
            </a:r>
            <a:r>
              <a:rPr lang="zh-CN" altLang="en-US" dirty="0" smtClean="0">
                <a:latin typeface="Arial" charset="0"/>
              </a:rPr>
              <a:t>“</a:t>
            </a:r>
            <a:r>
              <a:rPr lang="zh-CN" altLang="en-US" dirty="0" smtClean="0"/>
              <a:t>页面设置</a:t>
            </a:r>
            <a:r>
              <a:rPr lang="zh-CN" altLang="en-US" dirty="0" smtClean="0">
                <a:latin typeface="Arial" charset="0"/>
              </a:rPr>
              <a:t>”</a:t>
            </a:r>
            <a:r>
              <a:rPr lang="zh-CN" altLang="en-US" dirty="0" smtClean="0"/>
              <a:t>对话框中的</a:t>
            </a:r>
            <a:r>
              <a:rPr lang="zh-CN" altLang="en-US" dirty="0" smtClean="0">
                <a:latin typeface="Arial" charset="0"/>
              </a:rPr>
              <a:t>“</a:t>
            </a:r>
            <a:r>
              <a:rPr lang="zh-CN" altLang="en-US" dirty="0" smtClean="0"/>
              <a:t>工作表</a:t>
            </a:r>
            <a:r>
              <a:rPr lang="zh-CN" altLang="en-US" dirty="0" smtClean="0">
                <a:latin typeface="Arial" charset="0"/>
              </a:rPr>
              <a:t>”</a:t>
            </a:r>
            <a:r>
              <a:rPr lang="zh-CN" altLang="en-US" dirty="0" smtClean="0"/>
              <a:t>选项卡中，设置需要重复打印表格标题的区域。</a:t>
            </a:r>
          </a:p>
          <a:p>
            <a:pPr eaLnBrk="1" hangingPunct="1">
              <a:buSzPct val="125000"/>
              <a:buFont typeface="Wingdings" pitchFamily="2" charset="2"/>
              <a:buChar char="§"/>
            </a:pPr>
            <a:r>
              <a:rPr lang="zh-CN" altLang="en-US" dirty="0" smtClean="0"/>
              <a:t>在</a:t>
            </a:r>
            <a:r>
              <a:rPr lang="zh-CN" altLang="en-US" dirty="0" smtClean="0">
                <a:latin typeface="Arial" charset="0"/>
              </a:rPr>
              <a:t>“</a:t>
            </a:r>
            <a:r>
              <a:rPr lang="zh-CN" altLang="en-US" dirty="0" smtClean="0"/>
              <a:t>页面设置</a:t>
            </a:r>
            <a:r>
              <a:rPr lang="zh-CN" altLang="en-US" dirty="0" smtClean="0">
                <a:latin typeface="Arial" charset="0"/>
              </a:rPr>
              <a:t>”</a:t>
            </a:r>
            <a:r>
              <a:rPr lang="zh-CN" altLang="en-US" dirty="0" smtClean="0"/>
              <a:t>对话框中的</a:t>
            </a:r>
            <a:r>
              <a:rPr lang="zh-CN" altLang="en-US" dirty="0" smtClean="0">
                <a:latin typeface="Arial" charset="0"/>
              </a:rPr>
              <a:t>“</a:t>
            </a:r>
            <a:r>
              <a:rPr lang="zh-CN" altLang="en-US" dirty="0" smtClean="0"/>
              <a:t>页面</a:t>
            </a:r>
            <a:r>
              <a:rPr lang="zh-CN" altLang="en-US" dirty="0" smtClean="0">
                <a:latin typeface="Arial" charset="0"/>
              </a:rPr>
              <a:t>”</a:t>
            </a:r>
            <a:r>
              <a:rPr lang="zh-CN" altLang="en-US" dirty="0" smtClean="0"/>
              <a:t>选项卡中，设置页面输出方向。</a:t>
            </a:r>
          </a:p>
          <a:p>
            <a:pPr eaLnBrk="1" hangingPunct="1"/>
            <a:endParaRPr lang="en-US"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8618B8F-E9E6-4AFB-B90B-C02619E43CD3}" type="slidenum">
              <a:rPr lang="en-US" altLang="zh-CN" sz="1200" smtClean="0"/>
              <a:pPr eaLnBrk="1" hangingPunct="1"/>
              <a:t>6</a:t>
            </a:fld>
            <a:endParaRPr lang="en-US" altLang="zh-CN" sz="1200" smtClean="0"/>
          </a:p>
        </p:txBody>
      </p:sp>
      <p:sp>
        <p:nvSpPr>
          <p:cNvPr id="153603"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2227" name="Rectangle 3"/>
          <p:cNvSpPr>
            <a:spLocks noGrp="1" noChangeArrowheads="1"/>
          </p:cNvSpPr>
          <p:nvPr>
            <p:ph type="body" idx="1"/>
          </p:nvPr>
        </p:nvSpPr>
        <p:spPr>
          <a:solidFill>
            <a:srgbClr val="FFFFFF"/>
          </a:solidFill>
          <a:ln/>
        </p:spPr>
        <p:txBody>
          <a:bodyPr/>
          <a:lstStyle/>
          <a:p>
            <a:pPr eaLnBrk="1" hangingPunct="1"/>
            <a:r>
              <a:rPr lang="zh-CN" altLang="en-US" smtClean="0"/>
              <a:t>　　</a:t>
            </a:r>
            <a:r>
              <a:rPr lang="zh-CN" altLang="en-US" b="1" smtClean="0"/>
              <a:t>图表</a:t>
            </a:r>
            <a:r>
              <a:rPr lang="zh-CN" altLang="en-US" smtClean="0"/>
              <a:t>的作用是将表格中的数字数据图形化，以此来改善工作表的视觉效果，更直观、更形象地表现出工作表中数字之间的关系和变化趋势。</a:t>
            </a:r>
          </a:p>
          <a:p>
            <a:pPr eaLnBrk="1" hangingPunct="1"/>
            <a:r>
              <a:rPr lang="zh-CN" altLang="en-US" smtClean="0"/>
              <a:t>　　图表的创建是基于一个已经存在的数据工作表的，所创建的图表可以同源数据表格共处一张工作表上，也可以单独放置在一张新的工作表（又称图表工作表）上，所以图表可分为两种类型：</a:t>
            </a:r>
          </a:p>
          <a:p>
            <a:pPr eaLnBrk="1" hangingPunct="1"/>
            <a:r>
              <a:rPr lang="zh-CN" altLang="en-US" smtClean="0"/>
              <a:t>　　一种图表位于单独的工作表中，也就是与源数据不在同一个工作表上，这种工作表称为</a:t>
            </a:r>
            <a:r>
              <a:rPr lang="zh-CN" altLang="en-US" b="1" smtClean="0"/>
              <a:t>图表工作表</a:t>
            </a:r>
            <a:r>
              <a:rPr lang="zh-CN" altLang="en-US" smtClean="0"/>
              <a:t>。图表工作表是工作簿中只包含图表的工作表。</a:t>
            </a:r>
          </a:p>
          <a:p>
            <a:pPr eaLnBrk="1" hangingPunct="1"/>
            <a:r>
              <a:rPr lang="zh-CN" altLang="en-US" smtClean="0"/>
              <a:t>　　另外一种图表与源数据在同一工作表上，作为该工作表中的一个对象，称为</a:t>
            </a:r>
            <a:r>
              <a:rPr lang="zh-CN" altLang="en-US" b="1" smtClean="0"/>
              <a:t>嵌入式图表</a:t>
            </a:r>
            <a:r>
              <a:rPr lang="zh-CN" altLang="en-US" smtClean="0"/>
              <a:t>。</a:t>
            </a:r>
          </a:p>
          <a:p>
            <a:pPr eaLnBrk="1" hangingPunct="1"/>
            <a:r>
              <a:rPr lang="en-US" altLang="zh-CN" smtClean="0"/>
              <a:t>Excel</a:t>
            </a:r>
            <a:r>
              <a:rPr lang="zh-CN" altLang="en-US" smtClean="0"/>
              <a:t>通过</a:t>
            </a:r>
            <a:r>
              <a:rPr lang="zh-CN" altLang="en-US" smtClean="0">
                <a:latin typeface="Arial" charset="0"/>
              </a:rPr>
              <a:t>“</a:t>
            </a:r>
            <a:r>
              <a:rPr lang="zh-CN" altLang="en-US" smtClean="0"/>
              <a:t>图表向导</a:t>
            </a:r>
            <a:r>
              <a:rPr lang="zh-CN" altLang="en-US" smtClean="0">
                <a:latin typeface="Arial" charset="0"/>
              </a:rPr>
              <a:t>”</a:t>
            </a:r>
            <a:r>
              <a:rPr lang="zh-CN" altLang="en-US" smtClean="0"/>
              <a:t>功能简化了图表的创建过称。</a:t>
            </a:r>
          </a:p>
          <a:p>
            <a:pPr eaLnBrk="1" hangingPunct="1"/>
            <a:r>
              <a:rPr lang="zh-CN" altLang="en-US" smtClean="0"/>
              <a:t>关于如何正确选择制作图表所需要的数据区域的问题，请注意：</a:t>
            </a:r>
          </a:p>
          <a:p>
            <a:pPr eaLnBrk="1" hangingPunct="1">
              <a:spcBef>
                <a:spcPct val="50000"/>
              </a:spcBef>
            </a:pPr>
            <a:r>
              <a:rPr lang="zh-CN" altLang="en-US" smtClean="0"/>
              <a:t>　　如果数据中没有选择用于确定数据系列名称的行或列的标题，则</a:t>
            </a:r>
            <a:r>
              <a:rPr lang="en-US" altLang="zh-CN" smtClean="0"/>
              <a:t>Excel</a:t>
            </a:r>
            <a:r>
              <a:rPr lang="zh-CN" altLang="en-US" smtClean="0"/>
              <a:t>将使用默认的名称“系列</a:t>
            </a:r>
            <a:r>
              <a:rPr lang="en-US" altLang="zh-CN" smtClean="0"/>
              <a:t>1”</a:t>
            </a:r>
            <a:r>
              <a:rPr lang="zh-CN" altLang="en-US" smtClean="0"/>
              <a:t>、 “系列</a:t>
            </a:r>
            <a:r>
              <a:rPr lang="en-US" altLang="zh-CN" smtClean="0"/>
              <a:t>2”</a:t>
            </a:r>
            <a:r>
              <a:rPr lang="zh-CN" altLang="en-US" smtClean="0"/>
              <a:t>，等等。如果数据中没有选择用于确定数据系列中数据点的名称的标题，则</a:t>
            </a:r>
            <a:r>
              <a:rPr lang="en-US" altLang="zh-CN" smtClean="0"/>
              <a:t>Excel</a:t>
            </a:r>
            <a:r>
              <a:rPr lang="zh-CN" altLang="en-US" smtClean="0"/>
              <a:t>将使用默认的标识符“</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等等。因此，要让学生必须学会正确地选择数据区域，制作出有意义的图表。</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4275" name="Rectangle 3"/>
          <p:cNvSpPr>
            <a:spLocks noGrp="1" noChangeArrowheads="1"/>
          </p:cNvSpPr>
          <p:nvPr>
            <p:ph type="body" idx="1"/>
          </p:nvPr>
        </p:nvSpPr>
        <p:spPr>
          <a:solidFill>
            <a:srgbClr val="FFFFFF"/>
          </a:solidFill>
          <a:ln/>
        </p:spPr>
        <p:txBody>
          <a:bodyPr/>
          <a:lstStyle/>
          <a:p>
            <a:pPr eaLnBrk="1" hangingPunct="1">
              <a:spcBef>
                <a:spcPct val="20000"/>
              </a:spcBef>
            </a:pPr>
            <a:r>
              <a:rPr lang="zh-CN" altLang="en-US" smtClean="0"/>
              <a:t>　　利用工具栏上的</a:t>
            </a:r>
            <a:r>
              <a:rPr lang="zh-CN" altLang="en-US" smtClean="0">
                <a:latin typeface="Arial" charset="0"/>
              </a:rPr>
              <a:t>“</a:t>
            </a:r>
            <a:r>
              <a:rPr lang="zh-CN" altLang="en-US" smtClean="0"/>
              <a:t>图表</a:t>
            </a:r>
            <a:r>
              <a:rPr lang="zh-CN" altLang="en-US" smtClean="0">
                <a:latin typeface="Arial" charset="0"/>
              </a:rPr>
              <a:t>”</a:t>
            </a:r>
            <a:r>
              <a:rPr lang="zh-CN" altLang="en-US" smtClean="0"/>
              <a:t> 按钮或</a:t>
            </a:r>
            <a:r>
              <a:rPr lang="zh-CN" altLang="en-US" smtClean="0">
                <a:latin typeface="Arial" charset="0"/>
              </a:rPr>
              <a:t>“</a:t>
            </a:r>
            <a:r>
              <a:rPr lang="zh-CN" altLang="en-US" smtClean="0"/>
              <a:t>图表</a:t>
            </a:r>
            <a:r>
              <a:rPr lang="zh-CN" altLang="en-US" smtClean="0">
                <a:latin typeface="Arial" charset="0"/>
              </a:rPr>
              <a:t>”</a:t>
            </a:r>
            <a:r>
              <a:rPr lang="zh-CN" altLang="en-US" smtClean="0"/>
              <a:t> 菜单，我们可以创建好图表。</a:t>
            </a:r>
          </a:p>
          <a:p>
            <a:pPr eaLnBrk="1" hangingPunct="1">
              <a:spcBef>
                <a:spcPct val="20000"/>
              </a:spcBef>
            </a:pPr>
            <a:r>
              <a:rPr lang="en-US" altLang="zh-CN" smtClean="0"/>
              <a:t>Excel</a:t>
            </a:r>
            <a:r>
              <a:rPr lang="zh-CN" altLang="en-US" smtClean="0"/>
              <a:t>提供了</a:t>
            </a:r>
            <a:r>
              <a:rPr lang="en-US" altLang="zh-CN" smtClean="0"/>
              <a:t>14</a:t>
            </a:r>
            <a:r>
              <a:rPr lang="zh-CN" altLang="en-US" smtClean="0"/>
              <a:t>种图表类型（柱形图、条形图、折线图、饼图、</a:t>
            </a:r>
            <a:r>
              <a:rPr lang="en-US" altLang="zh-CN" smtClean="0"/>
              <a:t>XY</a:t>
            </a:r>
            <a:r>
              <a:rPr lang="zh-CN" altLang="en-US" smtClean="0"/>
              <a:t>（散点）、面积图、圆环图、雷达图、曲面图、气泡图、股市图、圆锥、圆柱和棱锥图），其中较常用到的图表类型有柱形图、折线图和饼图，它们的各自特点如下（有关各种图表类型的说明请参见附录</a:t>
            </a:r>
            <a:r>
              <a:rPr lang="en-US" altLang="zh-CN" smtClean="0"/>
              <a:t>C</a:t>
            </a:r>
            <a:r>
              <a:rPr lang="zh-CN" altLang="en-US" smtClean="0"/>
              <a:t>）：</a:t>
            </a:r>
          </a:p>
          <a:p>
            <a:pPr eaLnBrk="1" hangingPunct="1">
              <a:spcBef>
                <a:spcPct val="20000"/>
              </a:spcBef>
            </a:pPr>
            <a:r>
              <a:rPr lang="zh-CN" altLang="en-US" smtClean="0"/>
              <a:t>　　</a:t>
            </a:r>
            <a:r>
              <a:rPr lang="zh-CN" altLang="en-US" b="1" smtClean="0"/>
              <a:t>柱形图</a:t>
            </a:r>
            <a:r>
              <a:rPr lang="zh-CN" altLang="en-US" smtClean="0"/>
              <a:t>用来显示一段时期内数据的变化或者描述各项之间的比较。能有效地显示随时间变化的数量关系</a:t>
            </a:r>
            <a:r>
              <a:rPr lang="en-US" altLang="zh-CN" smtClean="0"/>
              <a:t>,</a:t>
            </a:r>
            <a:r>
              <a:rPr lang="zh-CN" altLang="en-US" smtClean="0"/>
              <a:t>从左到右的顺序表示时间的变化</a:t>
            </a:r>
            <a:r>
              <a:rPr lang="en-US" altLang="zh-CN" smtClean="0"/>
              <a:t>,</a:t>
            </a:r>
            <a:r>
              <a:rPr lang="zh-CN" altLang="en-US" smtClean="0"/>
              <a:t>柱形图的高度表示每个时期内的数值。</a:t>
            </a:r>
          </a:p>
          <a:p>
            <a:pPr eaLnBrk="1" hangingPunct="1">
              <a:spcBef>
                <a:spcPct val="20000"/>
              </a:spcBef>
            </a:pPr>
            <a:r>
              <a:rPr lang="zh-CN" altLang="en-US" smtClean="0"/>
              <a:t>　　</a:t>
            </a:r>
            <a:r>
              <a:rPr lang="zh-CN" altLang="en-US" b="1" smtClean="0"/>
              <a:t>折线图</a:t>
            </a:r>
            <a:r>
              <a:rPr lang="zh-CN" altLang="en-US" smtClean="0"/>
              <a:t>以等间隔显示数据的变化趋势。通过连接数据点，折线图可用于显示随着时间变化的趋势。</a:t>
            </a:r>
          </a:p>
          <a:p>
            <a:pPr eaLnBrk="1" hangingPunct="1">
              <a:spcBef>
                <a:spcPct val="20000"/>
              </a:spcBef>
            </a:pPr>
            <a:r>
              <a:rPr lang="zh-CN" altLang="en-US" smtClean="0"/>
              <a:t>　　</a:t>
            </a:r>
            <a:r>
              <a:rPr lang="zh-CN" altLang="en-US" b="1" smtClean="0"/>
              <a:t>饼图</a:t>
            </a:r>
            <a:r>
              <a:rPr lang="zh-CN" altLang="en-US" smtClean="0"/>
              <a:t>则是将某个数据系列视为一个整体</a:t>
            </a:r>
            <a:r>
              <a:rPr lang="en-US" altLang="zh-CN" smtClean="0"/>
              <a:t>(</a:t>
            </a:r>
            <a:r>
              <a:rPr lang="zh-CN" altLang="en-US" smtClean="0"/>
              <a:t>圆</a:t>
            </a:r>
            <a:r>
              <a:rPr lang="en-US" altLang="zh-CN" smtClean="0"/>
              <a:t>),</a:t>
            </a:r>
            <a:r>
              <a:rPr lang="zh-CN" altLang="en-US" smtClean="0"/>
              <a:t>其中每一项数据标记用扇形图表示该数值占整个系列数值总和的比例关系</a:t>
            </a:r>
            <a:r>
              <a:rPr lang="en-US" altLang="zh-CN" smtClean="0"/>
              <a:t>,</a:t>
            </a:r>
            <a:r>
              <a:rPr lang="zh-CN" altLang="en-US" smtClean="0"/>
              <a:t>从而简单有效地显示出整体与局部的比例关系。它一般只显示一个数据系列，在需要突出某个重要数据项时十分有用。</a:t>
            </a:r>
          </a:p>
          <a:p>
            <a:pPr eaLnBrk="1" hangingPunct="1">
              <a:spcBef>
                <a:spcPct val="20000"/>
              </a:spcBef>
            </a:pPr>
            <a:r>
              <a:rPr lang="zh-CN" altLang="en-US" smtClean="0"/>
              <a:t>在创建图表的过程中可以跟据需要选择相应的图表元素。</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4275" name="Rectangle 3"/>
          <p:cNvSpPr>
            <a:spLocks noGrp="1" noChangeArrowheads="1"/>
          </p:cNvSpPr>
          <p:nvPr>
            <p:ph type="body" idx="1"/>
          </p:nvPr>
        </p:nvSpPr>
        <p:spPr>
          <a:solidFill>
            <a:srgbClr val="FFFFFF"/>
          </a:solidFill>
          <a:ln/>
        </p:spPr>
        <p:txBody>
          <a:bodyPr/>
          <a:lstStyle/>
          <a:p>
            <a:pPr eaLnBrk="1" hangingPunct="1">
              <a:spcBef>
                <a:spcPct val="20000"/>
              </a:spcBef>
            </a:pPr>
            <a:r>
              <a:rPr lang="zh-CN" altLang="en-US" smtClean="0"/>
              <a:t>　　利用工具栏上的</a:t>
            </a:r>
            <a:r>
              <a:rPr lang="zh-CN" altLang="en-US" smtClean="0">
                <a:latin typeface="Arial" charset="0"/>
              </a:rPr>
              <a:t>“</a:t>
            </a:r>
            <a:r>
              <a:rPr lang="zh-CN" altLang="en-US" smtClean="0"/>
              <a:t>图表</a:t>
            </a:r>
            <a:r>
              <a:rPr lang="zh-CN" altLang="en-US" smtClean="0">
                <a:latin typeface="Arial" charset="0"/>
              </a:rPr>
              <a:t>”</a:t>
            </a:r>
            <a:r>
              <a:rPr lang="zh-CN" altLang="en-US" smtClean="0"/>
              <a:t> 按钮或</a:t>
            </a:r>
            <a:r>
              <a:rPr lang="zh-CN" altLang="en-US" smtClean="0">
                <a:latin typeface="Arial" charset="0"/>
              </a:rPr>
              <a:t>“</a:t>
            </a:r>
            <a:r>
              <a:rPr lang="zh-CN" altLang="en-US" smtClean="0"/>
              <a:t>图表</a:t>
            </a:r>
            <a:r>
              <a:rPr lang="zh-CN" altLang="en-US" smtClean="0">
                <a:latin typeface="Arial" charset="0"/>
              </a:rPr>
              <a:t>”</a:t>
            </a:r>
            <a:r>
              <a:rPr lang="zh-CN" altLang="en-US" smtClean="0"/>
              <a:t> 菜单，我们可以创建好图表。</a:t>
            </a:r>
          </a:p>
          <a:p>
            <a:pPr eaLnBrk="1" hangingPunct="1">
              <a:spcBef>
                <a:spcPct val="20000"/>
              </a:spcBef>
            </a:pPr>
            <a:r>
              <a:rPr lang="en-US" altLang="zh-CN" smtClean="0"/>
              <a:t>Excel</a:t>
            </a:r>
            <a:r>
              <a:rPr lang="zh-CN" altLang="en-US" smtClean="0"/>
              <a:t>提供了</a:t>
            </a:r>
            <a:r>
              <a:rPr lang="en-US" altLang="zh-CN" smtClean="0"/>
              <a:t>14</a:t>
            </a:r>
            <a:r>
              <a:rPr lang="zh-CN" altLang="en-US" smtClean="0"/>
              <a:t>种图表类型（柱形图、条形图、折线图、饼图、</a:t>
            </a:r>
            <a:r>
              <a:rPr lang="en-US" altLang="zh-CN" smtClean="0"/>
              <a:t>XY</a:t>
            </a:r>
            <a:r>
              <a:rPr lang="zh-CN" altLang="en-US" smtClean="0"/>
              <a:t>（散点）、面积图、圆环图、雷达图、曲面图、气泡图、股市图、圆锥、圆柱和棱锥图），其中较常用到的图表类型有柱形图、折线图和饼图，它们的各自特点如下（有关各种图表类型的说明请参见附录</a:t>
            </a:r>
            <a:r>
              <a:rPr lang="en-US" altLang="zh-CN" smtClean="0"/>
              <a:t>C</a:t>
            </a:r>
            <a:r>
              <a:rPr lang="zh-CN" altLang="en-US" smtClean="0"/>
              <a:t>）：</a:t>
            </a:r>
          </a:p>
          <a:p>
            <a:pPr eaLnBrk="1" hangingPunct="1">
              <a:spcBef>
                <a:spcPct val="20000"/>
              </a:spcBef>
            </a:pPr>
            <a:r>
              <a:rPr lang="zh-CN" altLang="en-US" smtClean="0"/>
              <a:t>　　</a:t>
            </a:r>
            <a:r>
              <a:rPr lang="zh-CN" altLang="en-US" b="1" smtClean="0"/>
              <a:t>柱形图</a:t>
            </a:r>
            <a:r>
              <a:rPr lang="zh-CN" altLang="en-US" smtClean="0"/>
              <a:t>用来显示一段时期内数据的变化或者描述各项之间的比较。能有效地显示随时间变化的数量关系</a:t>
            </a:r>
            <a:r>
              <a:rPr lang="en-US" altLang="zh-CN" smtClean="0"/>
              <a:t>,</a:t>
            </a:r>
            <a:r>
              <a:rPr lang="zh-CN" altLang="en-US" smtClean="0"/>
              <a:t>从左到右的顺序表示时间的变化</a:t>
            </a:r>
            <a:r>
              <a:rPr lang="en-US" altLang="zh-CN" smtClean="0"/>
              <a:t>,</a:t>
            </a:r>
            <a:r>
              <a:rPr lang="zh-CN" altLang="en-US" smtClean="0"/>
              <a:t>柱形图的高度表示每个时期内的数值。</a:t>
            </a:r>
          </a:p>
          <a:p>
            <a:pPr eaLnBrk="1" hangingPunct="1">
              <a:spcBef>
                <a:spcPct val="20000"/>
              </a:spcBef>
            </a:pPr>
            <a:r>
              <a:rPr lang="zh-CN" altLang="en-US" smtClean="0"/>
              <a:t>　　</a:t>
            </a:r>
            <a:r>
              <a:rPr lang="zh-CN" altLang="en-US" b="1" smtClean="0"/>
              <a:t>折线图</a:t>
            </a:r>
            <a:r>
              <a:rPr lang="zh-CN" altLang="en-US" smtClean="0"/>
              <a:t>以等间隔显示数据的变化趋势。通过连接数据点，折线图可用于显示随着时间变化的趋势。</a:t>
            </a:r>
          </a:p>
          <a:p>
            <a:pPr eaLnBrk="1" hangingPunct="1">
              <a:spcBef>
                <a:spcPct val="20000"/>
              </a:spcBef>
            </a:pPr>
            <a:r>
              <a:rPr lang="zh-CN" altLang="en-US" smtClean="0"/>
              <a:t>　　</a:t>
            </a:r>
            <a:r>
              <a:rPr lang="zh-CN" altLang="en-US" b="1" smtClean="0"/>
              <a:t>饼图</a:t>
            </a:r>
            <a:r>
              <a:rPr lang="zh-CN" altLang="en-US" smtClean="0"/>
              <a:t>则是将某个数据系列视为一个整体</a:t>
            </a:r>
            <a:r>
              <a:rPr lang="en-US" altLang="zh-CN" smtClean="0"/>
              <a:t>(</a:t>
            </a:r>
            <a:r>
              <a:rPr lang="zh-CN" altLang="en-US" smtClean="0"/>
              <a:t>圆</a:t>
            </a:r>
            <a:r>
              <a:rPr lang="en-US" altLang="zh-CN" smtClean="0"/>
              <a:t>),</a:t>
            </a:r>
            <a:r>
              <a:rPr lang="zh-CN" altLang="en-US" smtClean="0"/>
              <a:t>其中每一项数据标记用扇形图表示该数值占整个系列数值总和的比例关系</a:t>
            </a:r>
            <a:r>
              <a:rPr lang="en-US" altLang="zh-CN" smtClean="0"/>
              <a:t>,</a:t>
            </a:r>
            <a:r>
              <a:rPr lang="zh-CN" altLang="en-US" smtClean="0"/>
              <a:t>从而简单有效地显示出整体与局部的比例关系。它一般只显示一个数据系列，在需要突出某个重要数据项时十分有用。</a:t>
            </a:r>
          </a:p>
          <a:p>
            <a:pPr eaLnBrk="1" hangingPunct="1">
              <a:spcBef>
                <a:spcPct val="20000"/>
              </a:spcBef>
            </a:pPr>
            <a:r>
              <a:rPr lang="zh-CN" altLang="en-US" smtClean="0"/>
              <a:t>在创建图表的过程中可以跟据需要选择相应的图表元素。</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4275" name="Rectangle 3"/>
          <p:cNvSpPr>
            <a:spLocks noGrp="1" noChangeArrowheads="1"/>
          </p:cNvSpPr>
          <p:nvPr>
            <p:ph type="body" idx="1"/>
          </p:nvPr>
        </p:nvSpPr>
        <p:spPr>
          <a:solidFill>
            <a:srgbClr val="FFFFFF"/>
          </a:solidFill>
          <a:ln/>
        </p:spPr>
        <p:txBody>
          <a:bodyPr/>
          <a:lstStyle/>
          <a:p>
            <a:pPr eaLnBrk="1" hangingPunct="1">
              <a:spcBef>
                <a:spcPct val="20000"/>
              </a:spcBef>
            </a:pPr>
            <a:r>
              <a:rPr lang="zh-CN" altLang="en-US" smtClean="0"/>
              <a:t>　　利用工具栏上的</a:t>
            </a:r>
            <a:r>
              <a:rPr lang="zh-CN" altLang="en-US" smtClean="0">
                <a:latin typeface="Arial" charset="0"/>
              </a:rPr>
              <a:t>“</a:t>
            </a:r>
            <a:r>
              <a:rPr lang="zh-CN" altLang="en-US" smtClean="0"/>
              <a:t>图表</a:t>
            </a:r>
            <a:r>
              <a:rPr lang="zh-CN" altLang="en-US" smtClean="0">
                <a:latin typeface="Arial" charset="0"/>
              </a:rPr>
              <a:t>”</a:t>
            </a:r>
            <a:r>
              <a:rPr lang="zh-CN" altLang="en-US" smtClean="0"/>
              <a:t> 按钮或</a:t>
            </a:r>
            <a:r>
              <a:rPr lang="zh-CN" altLang="en-US" smtClean="0">
                <a:latin typeface="Arial" charset="0"/>
              </a:rPr>
              <a:t>“</a:t>
            </a:r>
            <a:r>
              <a:rPr lang="zh-CN" altLang="en-US" smtClean="0"/>
              <a:t>图表</a:t>
            </a:r>
            <a:r>
              <a:rPr lang="zh-CN" altLang="en-US" smtClean="0">
                <a:latin typeface="Arial" charset="0"/>
              </a:rPr>
              <a:t>”</a:t>
            </a:r>
            <a:r>
              <a:rPr lang="zh-CN" altLang="en-US" smtClean="0"/>
              <a:t> 菜单，我们可以创建好图表。</a:t>
            </a:r>
          </a:p>
          <a:p>
            <a:pPr eaLnBrk="1" hangingPunct="1">
              <a:spcBef>
                <a:spcPct val="20000"/>
              </a:spcBef>
            </a:pPr>
            <a:r>
              <a:rPr lang="en-US" altLang="zh-CN" smtClean="0"/>
              <a:t>Excel</a:t>
            </a:r>
            <a:r>
              <a:rPr lang="zh-CN" altLang="en-US" smtClean="0"/>
              <a:t>提供了</a:t>
            </a:r>
            <a:r>
              <a:rPr lang="en-US" altLang="zh-CN" smtClean="0"/>
              <a:t>14</a:t>
            </a:r>
            <a:r>
              <a:rPr lang="zh-CN" altLang="en-US" smtClean="0"/>
              <a:t>种图表类型（柱形图、条形图、折线图、饼图、</a:t>
            </a:r>
            <a:r>
              <a:rPr lang="en-US" altLang="zh-CN" smtClean="0"/>
              <a:t>XY</a:t>
            </a:r>
            <a:r>
              <a:rPr lang="zh-CN" altLang="en-US" smtClean="0"/>
              <a:t>（散点）、面积图、圆环图、雷达图、曲面图、气泡图、股市图、圆锥、圆柱和棱锥图），其中较常用到的图表类型有柱形图、折线图和饼图，它们的各自特点如下（有关各种图表类型的说明请参见附录</a:t>
            </a:r>
            <a:r>
              <a:rPr lang="en-US" altLang="zh-CN" smtClean="0"/>
              <a:t>C</a:t>
            </a:r>
            <a:r>
              <a:rPr lang="zh-CN" altLang="en-US" smtClean="0"/>
              <a:t>）：</a:t>
            </a:r>
          </a:p>
          <a:p>
            <a:pPr eaLnBrk="1" hangingPunct="1">
              <a:spcBef>
                <a:spcPct val="20000"/>
              </a:spcBef>
            </a:pPr>
            <a:r>
              <a:rPr lang="zh-CN" altLang="en-US" smtClean="0"/>
              <a:t>　　</a:t>
            </a:r>
            <a:r>
              <a:rPr lang="zh-CN" altLang="en-US" b="1" smtClean="0"/>
              <a:t>柱形图</a:t>
            </a:r>
            <a:r>
              <a:rPr lang="zh-CN" altLang="en-US" smtClean="0"/>
              <a:t>用来显示一段时期内数据的变化或者描述各项之间的比较。能有效地显示随时间变化的数量关系</a:t>
            </a:r>
            <a:r>
              <a:rPr lang="en-US" altLang="zh-CN" smtClean="0"/>
              <a:t>,</a:t>
            </a:r>
            <a:r>
              <a:rPr lang="zh-CN" altLang="en-US" smtClean="0"/>
              <a:t>从左到右的顺序表示时间的变化</a:t>
            </a:r>
            <a:r>
              <a:rPr lang="en-US" altLang="zh-CN" smtClean="0"/>
              <a:t>,</a:t>
            </a:r>
            <a:r>
              <a:rPr lang="zh-CN" altLang="en-US" smtClean="0"/>
              <a:t>柱形图的高度表示每个时期内的数值。</a:t>
            </a:r>
          </a:p>
          <a:p>
            <a:pPr eaLnBrk="1" hangingPunct="1">
              <a:spcBef>
                <a:spcPct val="20000"/>
              </a:spcBef>
            </a:pPr>
            <a:r>
              <a:rPr lang="zh-CN" altLang="en-US" smtClean="0"/>
              <a:t>　　</a:t>
            </a:r>
            <a:r>
              <a:rPr lang="zh-CN" altLang="en-US" b="1" smtClean="0"/>
              <a:t>折线图</a:t>
            </a:r>
            <a:r>
              <a:rPr lang="zh-CN" altLang="en-US" smtClean="0"/>
              <a:t>以等间隔显示数据的变化趋势。通过连接数据点，折线图可用于显示随着时间变化的趋势。</a:t>
            </a:r>
          </a:p>
          <a:p>
            <a:pPr eaLnBrk="1" hangingPunct="1">
              <a:spcBef>
                <a:spcPct val="20000"/>
              </a:spcBef>
            </a:pPr>
            <a:r>
              <a:rPr lang="zh-CN" altLang="en-US" smtClean="0"/>
              <a:t>　　</a:t>
            </a:r>
            <a:r>
              <a:rPr lang="zh-CN" altLang="en-US" b="1" smtClean="0"/>
              <a:t>饼图</a:t>
            </a:r>
            <a:r>
              <a:rPr lang="zh-CN" altLang="en-US" smtClean="0"/>
              <a:t>则是将某个数据系列视为一个整体</a:t>
            </a:r>
            <a:r>
              <a:rPr lang="en-US" altLang="zh-CN" smtClean="0"/>
              <a:t>(</a:t>
            </a:r>
            <a:r>
              <a:rPr lang="zh-CN" altLang="en-US" smtClean="0"/>
              <a:t>圆</a:t>
            </a:r>
            <a:r>
              <a:rPr lang="en-US" altLang="zh-CN" smtClean="0"/>
              <a:t>),</a:t>
            </a:r>
            <a:r>
              <a:rPr lang="zh-CN" altLang="en-US" smtClean="0"/>
              <a:t>其中每一项数据标记用扇形图表示该数值占整个系列数值总和的比例关系</a:t>
            </a:r>
            <a:r>
              <a:rPr lang="en-US" altLang="zh-CN" smtClean="0"/>
              <a:t>,</a:t>
            </a:r>
            <a:r>
              <a:rPr lang="zh-CN" altLang="en-US" smtClean="0"/>
              <a:t>从而简单有效地显示出整体与局部的比例关系。它一般只显示一个数据系列，在需要突出某个重要数据项时十分有用。</a:t>
            </a:r>
          </a:p>
          <a:p>
            <a:pPr eaLnBrk="1" hangingPunct="1">
              <a:spcBef>
                <a:spcPct val="20000"/>
              </a:spcBef>
            </a:pPr>
            <a:r>
              <a:rPr lang="zh-CN" altLang="en-US" smtClean="0"/>
              <a:t>在创建图表的过程中可以跟据需要选择相应的图表元素。</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59395" name="Rectangle 3"/>
          <p:cNvSpPr>
            <a:spLocks noGrp="1" noChangeArrowheads="1"/>
          </p:cNvSpPr>
          <p:nvPr>
            <p:ph type="body" idx="1"/>
          </p:nvPr>
        </p:nvSpPr>
        <p:spPr>
          <a:solidFill>
            <a:srgbClr val="FFFFFF"/>
          </a:solidFill>
          <a:ln/>
        </p:spPr>
        <p:txBody>
          <a:bodyPr/>
          <a:lstStyle/>
          <a:p>
            <a:pPr eaLnBrk="1" hangingPunct="1">
              <a:spcBef>
                <a:spcPct val="0"/>
              </a:spcBef>
            </a:pPr>
            <a:r>
              <a:rPr lang="zh-CN" altLang="en-US" smtClean="0"/>
              <a:t>通过样例的演示，让学生掌握排序的方法及理解排序的含义。</a:t>
            </a:r>
          </a:p>
          <a:p>
            <a:pPr eaLnBrk="1" hangingPunct="1">
              <a:spcBef>
                <a:spcPct val="0"/>
              </a:spcBef>
            </a:pPr>
            <a:r>
              <a:rPr lang="zh-CN" altLang="en-US" b="1" smtClean="0"/>
              <a:t>　　排序</a:t>
            </a:r>
            <a:r>
              <a:rPr lang="zh-CN" altLang="en-US" smtClean="0"/>
              <a:t>：是数据组织的一种手段。通过排序管理操作可将数据清单中的数据按字母顺序、数值大小以及时间顺序进行排序。</a:t>
            </a:r>
          </a:p>
          <a:p>
            <a:pPr eaLnBrk="1" hangingPunct="1">
              <a:spcBef>
                <a:spcPct val="0"/>
              </a:spcBef>
            </a:pPr>
            <a:r>
              <a:rPr lang="zh-CN" altLang="en-US" smtClean="0"/>
              <a:t>当排序的约束条件只有一个时，可采用排序按钮</a:t>
            </a:r>
            <a:r>
              <a:rPr lang="zh-CN" altLang="en-US" smtClean="0">
                <a:latin typeface="Arial" charset="0"/>
              </a:rPr>
              <a:t>“</a:t>
            </a:r>
            <a:r>
              <a:rPr lang="zh-CN" altLang="en-US" smtClean="0"/>
              <a:t>升序</a:t>
            </a:r>
            <a:r>
              <a:rPr lang="zh-CN" altLang="en-US" smtClean="0">
                <a:latin typeface="Arial" charset="0"/>
              </a:rPr>
              <a:t>”</a:t>
            </a:r>
            <a:r>
              <a:rPr lang="zh-CN" altLang="en-US" smtClean="0"/>
              <a:t> 按钮 和</a:t>
            </a:r>
            <a:r>
              <a:rPr lang="zh-CN" altLang="en-US" smtClean="0">
                <a:latin typeface="Arial" charset="0"/>
              </a:rPr>
              <a:t>“</a:t>
            </a:r>
            <a:r>
              <a:rPr lang="zh-CN" altLang="en-US" smtClean="0"/>
              <a:t>降序</a:t>
            </a:r>
            <a:r>
              <a:rPr lang="zh-CN" altLang="en-US" smtClean="0">
                <a:latin typeface="Arial" charset="0"/>
              </a:rPr>
              <a:t>”</a:t>
            </a:r>
            <a:r>
              <a:rPr lang="zh-CN" altLang="en-US" smtClean="0"/>
              <a:t>按钮 ，实现快速排序。如果需要设置两个以上的排序约束条件，可使用</a:t>
            </a:r>
            <a:r>
              <a:rPr lang="zh-CN" altLang="en-US" smtClean="0">
                <a:latin typeface="Arial" charset="0"/>
              </a:rPr>
              <a:t>“</a:t>
            </a:r>
            <a:r>
              <a:rPr lang="zh-CN" altLang="en-US" smtClean="0"/>
              <a:t>排序</a:t>
            </a:r>
            <a:r>
              <a:rPr lang="zh-CN" altLang="en-US" smtClean="0">
                <a:latin typeface="Arial" charset="0"/>
              </a:rPr>
              <a:t>”</a:t>
            </a:r>
            <a:r>
              <a:rPr lang="zh-CN" altLang="en-US" smtClean="0"/>
              <a:t>对话框进行排序条件的设定，。</a:t>
            </a:r>
          </a:p>
          <a:p>
            <a:pPr eaLnBrk="1" hangingPunct="1">
              <a:spcBef>
                <a:spcPct val="0"/>
              </a:spcBef>
            </a:pPr>
            <a:r>
              <a:rPr lang="zh-CN" altLang="en-US" smtClean="0"/>
              <a:t>　　</a:t>
            </a:r>
            <a:r>
              <a:rPr lang="en-US" altLang="zh-CN" smtClean="0"/>
              <a:t>Excel </a:t>
            </a:r>
            <a:r>
              <a:rPr lang="zh-CN" altLang="en-US" smtClean="0"/>
              <a:t>是根据单元格中的具体内容值进行排序的。在按升序排序时，使用如下次序（在按降序排序时，除了空格总是在最后外，其他的排序次序反转）。</a:t>
            </a:r>
          </a:p>
          <a:p>
            <a:pPr eaLnBrk="1" hangingPunct="1">
              <a:spcBef>
                <a:spcPct val="0"/>
              </a:spcBef>
              <a:buSzPct val="125000"/>
              <a:buFont typeface="Wingdings" pitchFamily="2" charset="2"/>
              <a:buChar char="§"/>
            </a:pPr>
            <a:r>
              <a:rPr lang="zh-CN" altLang="en-US" smtClean="0"/>
              <a:t>数字：数字从最小的负数到最大的正数进行排序。</a:t>
            </a:r>
          </a:p>
          <a:p>
            <a:pPr eaLnBrk="1" hangingPunct="1">
              <a:spcBef>
                <a:spcPct val="0"/>
              </a:spcBef>
              <a:buSzPct val="125000"/>
              <a:buFont typeface="Wingdings" pitchFamily="2" charset="2"/>
              <a:buChar char="§"/>
            </a:pPr>
            <a:r>
              <a:rPr lang="zh-CN" altLang="en-US" smtClean="0"/>
              <a:t>按字母先后顺序排序：在按字母先后顺序对文本项进行排序时，</a:t>
            </a:r>
            <a:r>
              <a:rPr lang="en-US" altLang="zh-CN" smtClean="0"/>
              <a:t>Excel </a:t>
            </a:r>
            <a:r>
              <a:rPr lang="zh-CN" altLang="en-US" smtClean="0"/>
              <a:t>从左到右一个字符一个字符地进行排序。对于中文信息则是按它们的拼音字符串进行排序。</a:t>
            </a:r>
          </a:p>
          <a:p>
            <a:pPr eaLnBrk="1" hangingPunct="1">
              <a:spcBef>
                <a:spcPct val="0"/>
              </a:spcBef>
              <a:buSzPct val="125000"/>
              <a:buFont typeface="Wingdings" pitchFamily="2" charset="2"/>
              <a:buChar char="§"/>
            </a:pPr>
            <a:r>
              <a:rPr lang="zh-CN" altLang="en-US" smtClean="0"/>
              <a:t>文本以及包含数字的文本，按下列次序排序： </a:t>
            </a:r>
          </a:p>
          <a:p>
            <a:pPr eaLnBrk="1" hangingPunct="1">
              <a:spcBef>
                <a:spcPct val="0"/>
              </a:spcBef>
              <a:buSzPct val="125000"/>
              <a:buFont typeface="Wingdings" pitchFamily="2" charset="2"/>
              <a:buNone/>
            </a:pPr>
            <a:r>
              <a:rPr lang="en-US" altLang="zh-CN" smtClean="0"/>
              <a:t>0 1 2 3 4 5 6 7 8 9 </a:t>
            </a:r>
            <a:r>
              <a:rPr lang="zh-CN" altLang="en-US" smtClean="0"/>
              <a:t>（空格） </a:t>
            </a:r>
            <a:r>
              <a:rPr lang="en-US" altLang="zh-CN" smtClean="0"/>
              <a:t>! " # $ % &amp; ( ) * , . / : ; ? @ [ \ ] ^ _ ` { | } ~ + &lt; = &gt; A B C D E F G H I J K L M N O P Q R S T U V W X Y Z </a:t>
            </a:r>
          </a:p>
          <a:p>
            <a:pPr eaLnBrk="1" hangingPunct="1">
              <a:spcBef>
                <a:spcPct val="0"/>
              </a:spcBef>
              <a:buSzPct val="125000"/>
              <a:buFont typeface="Wingdings" pitchFamily="2" charset="2"/>
              <a:buNone/>
            </a:pPr>
            <a:r>
              <a:rPr lang="zh-CN" altLang="en-US" smtClean="0"/>
              <a:t>撇号 （ </a:t>
            </a:r>
            <a:r>
              <a:rPr lang="en-US" altLang="zh-CN" smtClean="0"/>
              <a:t>' </a:t>
            </a:r>
            <a:r>
              <a:rPr lang="zh-CN" altLang="en-US" smtClean="0"/>
              <a:t>） 和连字符（ </a:t>
            </a:r>
            <a:r>
              <a:rPr lang="en-US" altLang="zh-CN" smtClean="0"/>
              <a:t>- </a:t>
            </a:r>
            <a:r>
              <a:rPr lang="zh-CN" altLang="en-US" smtClean="0"/>
              <a:t>）会被忽略。但例外情况是：如果两个字符串除了连字符不同外其余都相同，则带连字符的文本排在后面。</a:t>
            </a:r>
          </a:p>
          <a:p>
            <a:pPr eaLnBrk="1" hangingPunct="1">
              <a:spcBef>
                <a:spcPct val="0"/>
              </a:spcBef>
              <a:buSzPct val="125000"/>
              <a:buFont typeface="Wingdings" pitchFamily="2" charset="2"/>
              <a:buChar char="§"/>
            </a:pPr>
            <a:r>
              <a:rPr lang="zh-CN" altLang="en-US" smtClean="0"/>
              <a:t>逻辑值：在逻辑值中，</a:t>
            </a:r>
            <a:r>
              <a:rPr lang="en-US" altLang="zh-CN" smtClean="0"/>
              <a:t>FALSE </a:t>
            </a:r>
            <a:r>
              <a:rPr lang="zh-CN" altLang="en-US" smtClean="0"/>
              <a:t>排在 </a:t>
            </a:r>
            <a:r>
              <a:rPr lang="en-US" altLang="zh-CN" smtClean="0"/>
              <a:t>TRUE </a:t>
            </a:r>
            <a:r>
              <a:rPr lang="zh-CN" altLang="en-US" smtClean="0"/>
              <a:t>之前。</a:t>
            </a:r>
          </a:p>
          <a:p>
            <a:pPr eaLnBrk="1" hangingPunct="1">
              <a:spcBef>
                <a:spcPct val="0"/>
              </a:spcBef>
              <a:buSzPct val="125000"/>
              <a:buFont typeface="Wingdings" pitchFamily="2" charset="2"/>
              <a:buChar char="§"/>
            </a:pPr>
            <a:r>
              <a:rPr lang="zh-CN" altLang="en-US" smtClean="0"/>
              <a:t>错误值：所有错误值的优先级相同。</a:t>
            </a:r>
          </a:p>
          <a:p>
            <a:pPr eaLnBrk="1" hangingPunct="1">
              <a:spcBef>
                <a:spcPct val="0"/>
              </a:spcBef>
              <a:buSzPct val="125000"/>
              <a:buFont typeface="Wingdings" pitchFamily="2" charset="2"/>
              <a:buChar char="§"/>
            </a:pPr>
            <a:r>
              <a:rPr lang="zh-CN" altLang="en-US" smtClean="0"/>
              <a:t>空格：空格始终排在最后。</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917575" y="744538"/>
            <a:ext cx="4962525" cy="3722687"/>
          </a:xfrm>
          <a:ln/>
        </p:spPr>
      </p:sp>
      <p:sp>
        <p:nvSpPr>
          <p:cNvPr id="60419" name="Rectangle 3"/>
          <p:cNvSpPr>
            <a:spLocks noGrp="1" noChangeArrowheads="1"/>
          </p:cNvSpPr>
          <p:nvPr>
            <p:ph type="body" idx="1"/>
          </p:nvPr>
        </p:nvSpPr>
        <p:spPr>
          <a:noFill/>
        </p:spPr>
        <p:txBody>
          <a:bodyPr/>
          <a:lstStyle/>
          <a:p>
            <a:pPr eaLnBrk="1" hangingPunct="1"/>
            <a:r>
              <a:rPr lang="zh-CN" altLang="en-US" dirty="0" smtClean="0"/>
              <a:t>使用样例文件进行复杂排序操作的演示。</a:t>
            </a:r>
          </a:p>
          <a:p>
            <a:pPr eaLnBrk="1" hangingPunct="1"/>
            <a:r>
              <a:rPr lang="zh-CN" altLang="en-US" dirty="0" smtClean="0"/>
              <a:t>　　例如，示例中设置了两个排序约束条件，即首先按</a:t>
            </a:r>
            <a:r>
              <a:rPr lang="en-US" altLang="zh-CN" dirty="0" smtClean="0"/>
              <a:t>【</a:t>
            </a:r>
            <a:r>
              <a:rPr lang="zh-CN" altLang="en-US" dirty="0" smtClean="0"/>
              <a:t>主要关键字</a:t>
            </a:r>
            <a:r>
              <a:rPr lang="en-US" altLang="zh-CN" dirty="0" smtClean="0"/>
              <a:t>】</a:t>
            </a:r>
            <a:r>
              <a:rPr lang="zh-CN" altLang="en-US" dirty="0" smtClean="0"/>
              <a:t>分公司进行升序排序，如果同属于一个分公司，那么其先后顺序就由</a:t>
            </a:r>
            <a:r>
              <a:rPr lang="en-US" altLang="zh-CN" dirty="0" smtClean="0"/>
              <a:t>【</a:t>
            </a:r>
            <a:r>
              <a:rPr lang="zh-CN" altLang="en-US" dirty="0" smtClean="0"/>
              <a:t>次要关键字</a:t>
            </a:r>
            <a:r>
              <a:rPr lang="en-US" altLang="zh-CN" dirty="0" smtClean="0"/>
              <a:t>】</a:t>
            </a:r>
            <a:r>
              <a:rPr lang="zh-CN" altLang="en-US" dirty="0" smtClean="0"/>
              <a:t>部门按具体内容值从大到小决定，如果部门也相同的员工，则按原始顺序定先后。</a:t>
            </a:r>
          </a:p>
          <a:p>
            <a:pPr eaLnBrk="1" hangingPunct="1"/>
            <a:r>
              <a:rPr lang="zh-CN" altLang="en-US" dirty="0" smtClean="0"/>
              <a:t>　　需要提出一个问题思考：如何设置约束条件超过</a:t>
            </a:r>
            <a:r>
              <a:rPr lang="en-US" altLang="zh-CN" dirty="0" smtClean="0"/>
              <a:t>3</a:t>
            </a:r>
            <a:r>
              <a:rPr lang="zh-CN" altLang="en-US" dirty="0" smtClean="0"/>
              <a:t>个条件的复杂排序（</a:t>
            </a:r>
            <a:r>
              <a:rPr lang="zh-CN" altLang="en-US" dirty="0" smtClean="0">
                <a:latin typeface="Arial" charset="0"/>
              </a:rPr>
              <a:t>“</a:t>
            </a:r>
            <a:r>
              <a:rPr lang="zh-CN" altLang="en-US" dirty="0" smtClean="0"/>
              <a:t>排序</a:t>
            </a:r>
            <a:r>
              <a:rPr lang="zh-CN" altLang="en-US" dirty="0" smtClean="0">
                <a:latin typeface="Arial" charset="0"/>
              </a:rPr>
              <a:t>”</a:t>
            </a:r>
            <a:r>
              <a:rPr lang="zh-CN" altLang="en-US" dirty="0" smtClean="0"/>
              <a:t>对话框中一次只能提供</a:t>
            </a:r>
            <a:r>
              <a:rPr lang="en-US" altLang="zh-CN" dirty="0" smtClean="0"/>
              <a:t>3</a:t>
            </a:r>
            <a:r>
              <a:rPr lang="zh-CN" altLang="en-US" dirty="0" smtClean="0"/>
              <a:t>个条件个数）。</a:t>
            </a:r>
          </a:p>
          <a:p>
            <a:pPr eaLnBrk="1" hangingPunct="1"/>
            <a:r>
              <a:rPr lang="zh-CN" altLang="en-US" dirty="0" smtClean="0"/>
              <a:t>　　我们可以利用排序功效的持续性特点解决此类问题，即排序的结果主要由当前设置的排序条件决定，如果此次排序无法明确区分数据的先后顺序，则由上一次设置的排序条件决定先后，以此往回类推，直至最后按原始顺序定出先后。</a:t>
            </a:r>
          </a:p>
          <a:p>
            <a:pPr eaLnBrk="1" hangingPunct="1"/>
            <a:r>
              <a:rPr lang="zh-CN" altLang="en-US" dirty="0" smtClean="0"/>
              <a:t>　　比如，我们希望这样组织员工信息：首先按分公司和部门进行排序，然后再按工作时数、小时报酬和工作时间定出同一分公司相同部门的员工的先后次序，这里一共用到</a:t>
            </a:r>
            <a:r>
              <a:rPr lang="en-US" altLang="zh-CN" dirty="0" smtClean="0"/>
              <a:t>5</a:t>
            </a:r>
            <a:r>
              <a:rPr lang="zh-CN" altLang="en-US" dirty="0" smtClean="0"/>
              <a:t>个约束条件，即①分公司、 ②部门、 ③工作时数④小时报酬 ⑤工作时间。</a:t>
            </a:r>
          </a:p>
          <a:p>
            <a:pPr eaLnBrk="1" hangingPunct="1"/>
            <a:r>
              <a:rPr lang="zh-CN" altLang="en-US" dirty="0" smtClean="0"/>
              <a:t>　　在具体设置排序条件时，我们至少需要分两次排序，第一次排序操作时：</a:t>
            </a:r>
            <a:r>
              <a:rPr lang="zh-CN" altLang="en-US" dirty="0" smtClean="0">
                <a:latin typeface="Arial" charset="0"/>
              </a:rPr>
              <a:t>“</a:t>
            </a:r>
            <a:r>
              <a:rPr lang="zh-CN" altLang="en-US" dirty="0" smtClean="0"/>
              <a:t>主要关键字</a:t>
            </a:r>
            <a:r>
              <a:rPr lang="zh-CN" altLang="en-US" dirty="0" smtClean="0">
                <a:latin typeface="Arial" charset="0"/>
              </a:rPr>
              <a:t>”</a:t>
            </a:r>
            <a:r>
              <a:rPr lang="zh-CN" altLang="en-US" dirty="0" smtClean="0"/>
              <a:t>为小时报酬、</a:t>
            </a:r>
            <a:r>
              <a:rPr lang="zh-CN" altLang="en-US" dirty="0" smtClean="0">
                <a:latin typeface="Arial" charset="0"/>
              </a:rPr>
              <a:t>“</a:t>
            </a:r>
            <a:r>
              <a:rPr lang="zh-CN" altLang="en-US" dirty="0" smtClean="0"/>
              <a:t>次要关键字</a:t>
            </a:r>
            <a:r>
              <a:rPr lang="zh-CN" altLang="en-US" dirty="0" smtClean="0">
                <a:latin typeface="Arial" charset="0"/>
              </a:rPr>
              <a:t>”</a:t>
            </a:r>
            <a:r>
              <a:rPr lang="zh-CN" altLang="en-US" dirty="0" smtClean="0"/>
              <a:t>为工作时数、</a:t>
            </a:r>
            <a:r>
              <a:rPr lang="zh-CN" altLang="en-US" dirty="0" smtClean="0">
                <a:latin typeface="Arial" charset="0"/>
              </a:rPr>
              <a:t>“</a:t>
            </a:r>
            <a:r>
              <a:rPr lang="zh-CN" altLang="en-US" dirty="0" smtClean="0"/>
              <a:t>第三关键字</a:t>
            </a:r>
            <a:r>
              <a:rPr lang="zh-CN" altLang="en-US" dirty="0" smtClean="0">
                <a:latin typeface="Arial" charset="0"/>
              </a:rPr>
              <a:t>”</a:t>
            </a:r>
            <a:r>
              <a:rPr lang="zh-CN" altLang="en-US" dirty="0" smtClean="0"/>
              <a:t>为工作时间，然后进行第二次排序：</a:t>
            </a:r>
            <a:r>
              <a:rPr lang="zh-CN" altLang="en-US" dirty="0" smtClean="0">
                <a:latin typeface="Arial" charset="0"/>
              </a:rPr>
              <a:t>“</a:t>
            </a:r>
            <a:r>
              <a:rPr lang="zh-CN" altLang="en-US" dirty="0" smtClean="0"/>
              <a:t>主要关键字</a:t>
            </a:r>
            <a:r>
              <a:rPr lang="zh-CN" altLang="en-US" dirty="0" smtClean="0">
                <a:latin typeface="Arial" charset="0"/>
              </a:rPr>
              <a:t>”</a:t>
            </a:r>
            <a:r>
              <a:rPr lang="zh-CN" altLang="en-US" dirty="0" smtClean="0"/>
              <a:t>为分公司、</a:t>
            </a:r>
            <a:r>
              <a:rPr lang="zh-CN" altLang="en-US" dirty="0" smtClean="0">
                <a:latin typeface="Arial" charset="0"/>
              </a:rPr>
              <a:t>“</a:t>
            </a:r>
            <a:r>
              <a:rPr lang="zh-CN" altLang="en-US" dirty="0" smtClean="0"/>
              <a:t>次要关键字</a:t>
            </a:r>
            <a:r>
              <a:rPr lang="zh-CN" altLang="en-US" dirty="0" smtClean="0">
                <a:latin typeface="Arial" charset="0"/>
              </a:rPr>
              <a:t>”</a:t>
            </a:r>
            <a:r>
              <a:rPr lang="zh-CN" altLang="en-US" dirty="0" smtClean="0"/>
              <a:t>为部门。</a:t>
            </a:r>
          </a:p>
          <a:p>
            <a:pPr eaLnBrk="1" hangingPunct="1"/>
            <a:r>
              <a:rPr lang="zh-CN" altLang="en-US" dirty="0" smtClean="0"/>
              <a:t>还可以通过击</a:t>
            </a:r>
            <a:r>
              <a:rPr lang="zh-CN" altLang="en-US" dirty="0" smtClean="0">
                <a:latin typeface="Arial" charset="0"/>
              </a:rPr>
              <a:t>“</a:t>
            </a:r>
            <a:r>
              <a:rPr lang="zh-CN" altLang="en-US" dirty="0" smtClean="0"/>
              <a:t>选项</a:t>
            </a:r>
            <a:r>
              <a:rPr lang="zh-CN" altLang="en-US" dirty="0" smtClean="0">
                <a:latin typeface="Arial" charset="0"/>
              </a:rPr>
              <a:t>”</a:t>
            </a:r>
            <a:r>
              <a:rPr lang="zh-CN" altLang="en-US" dirty="0" smtClean="0"/>
              <a:t>按钮，在打开的对话框中设置排序方向（行、列）和排序方法（字母排序、笔画排序）。</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081088" y="744538"/>
            <a:ext cx="4408487" cy="3308350"/>
          </a:xfrm>
          <a:ln/>
        </p:spPr>
      </p:sp>
      <p:sp>
        <p:nvSpPr>
          <p:cNvPr id="62467" name="Rectangle 3"/>
          <p:cNvSpPr>
            <a:spLocks noGrp="1" noChangeArrowheads="1"/>
          </p:cNvSpPr>
          <p:nvPr>
            <p:ph type="body" idx="1"/>
          </p:nvPr>
        </p:nvSpPr>
        <p:spPr>
          <a:xfrm>
            <a:off x="906357" y="4301543"/>
            <a:ext cx="4984962" cy="4880597"/>
          </a:xfrm>
          <a:noFill/>
        </p:spPr>
        <p:txBody>
          <a:bodyPr/>
          <a:lstStyle/>
          <a:p>
            <a:pPr eaLnBrk="1" hangingPunct="1">
              <a:spcBef>
                <a:spcPct val="0"/>
              </a:spcBef>
            </a:pPr>
            <a:r>
              <a:rPr lang="zh-CN" altLang="en-US" smtClean="0"/>
              <a:t>　　</a:t>
            </a:r>
            <a:r>
              <a:rPr lang="zh-CN" altLang="en-US" b="1" smtClean="0"/>
              <a:t>筛选</a:t>
            </a:r>
            <a:r>
              <a:rPr lang="zh-CN" altLang="en-US" smtClean="0"/>
              <a:t>数据目的：在数据清单中提取出满足条件的记录。</a:t>
            </a:r>
          </a:p>
          <a:p>
            <a:pPr eaLnBrk="1" hangingPunct="1">
              <a:spcBef>
                <a:spcPct val="0"/>
              </a:spcBef>
            </a:pPr>
            <a:r>
              <a:rPr lang="zh-CN" altLang="en-US" smtClean="0"/>
              <a:t>　　筛选功能实现在数据清单中提炼出满足筛选条件的数据，不满足条件的数据只是暂时被隐藏起来（并未真正被删除掉），一旦筛选条件被撤走，这些数据又重新出现。</a:t>
            </a:r>
          </a:p>
          <a:p>
            <a:pPr eaLnBrk="1" hangingPunct="1">
              <a:spcBef>
                <a:spcPct val="0"/>
              </a:spcBef>
            </a:pPr>
            <a:r>
              <a:rPr lang="en-US" altLang="zh-CN" smtClean="0"/>
              <a:t>Excel </a:t>
            </a:r>
            <a:r>
              <a:rPr lang="zh-CN" altLang="en-US" smtClean="0"/>
              <a:t>提供了以下两种筛选清单的命令： </a:t>
            </a:r>
          </a:p>
          <a:p>
            <a:pPr eaLnBrk="1" hangingPunct="1">
              <a:spcBef>
                <a:spcPct val="0"/>
              </a:spcBef>
              <a:buSzPct val="125000"/>
              <a:buFont typeface="Wingdings" pitchFamily="2" charset="2"/>
              <a:buChar char="§"/>
            </a:pPr>
            <a:r>
              <a:rPr lang="zh-CN" altLang="en-US" smtClean="0"/>
              <a:t>自动筛选，按选定内容筛选，它适用于简单条件；</a:t>
            </a:r>
          </a:p>
          <a:p>
            <a:pPr eaLnBrk="1" hangingPunct="1">
              <a:spcBef>
                <a:spcPct val="0"/>
              </a:spcBef>
              <a:buSzPct val="125000"/>
              <a:buFont typeface="Wingdings" pitchFamily="2" charset="2"/>
              <a:buChar char="§"/>
            </a:pPr>
            <a:r>
              <a:rPr lang="zh-CN" altLang="en-US" smtClean="0"/>
              <a:t>高级筛选，适用于复杂条件。</a:t>
            </a:r>
          </a:p>
          <a:p>
            <a:pPr eaLnBrk="1" hangingPunct="1">
              <a:spcBef>
                <a:spcPct val="0"/>
              </a:spcBef>
            </a:pPr>
            <a:r>
              <a:rPr lang="zh-CN" altLang="en-US" smtClean="0"/>
              <a:t>　　</a:t>
            </a:r>
            <a:r>
              <a:rPr lang="zh-CN" altLang="en-US" smtClean="0">
                <a:latin typeface="Arial" charset="0"/>
              </a:rPr>
              <a:t>“</a:t>
            </a:r>
            <a:r>
              <a:rPr lang="zh-CN" altLang="en-US" smtClean="0"/>
              <a:t>自动筛选</a:t>
            </a:r>
            <a:r>
              <a:rPr lang="zh-CN" altLang="en-US" smtClean="0">
                <a:latin typeface="Arial" charset="0"/>
              </a:rPr>
              <a:t>”</a:t>
            </a:r>
            <a:r>
              <a:rPr lang="zh-CN" altLang="en-US" smtClean="0"/>
              <a:t>功能使用户能够快速地在数据清单的大量数据中提取有用的数据，隐藏暂时没用的数据。</a:t>
            </a:r>
          </a:p>
          <a:p>
            <a:pPr eaLnBrk="1" hangingPunct="1">
              <a:spcBef>
                <a:spcPct val="0"/>
              </a:spcBef>
            </a:pPr>
            <a:r>
              <a:rPr lang="zh-CN" altLang="en-US" smtClean="0"/>
              <a:t>　　观察示例中的</a:t>
            </a:r>
            <a:r>
              <a:rPr lang="zh-CN" altLang="en-US" smtClean="0">
                <a:latin typeface="Arial" charset="0"/>
              </a:rPr>
              <a:t>“</a:t>
            </a:r>
            <a:r>
              <a:rPr lang="zh-CN" altLang="en-US" smtClean="0"/>
              <a:t>自动筛选</a:t>
            </a:r>
            <a:r>
              <a:rPr lang="zh-CN" altLang="en-US" smtClean="0">
                <a:latin typeface="Arial" charset="0"/>
              </a:rPr>
              <a:t>”</a:t>
            </a:r>
            <a:r>
              <a:rPr lang="zh-CN" altLang="en-US" smtClean="0"/>
              <a:t>箭头按钮、筛选后呈现的不连续行号。</a:t>
            </a:r>
          </a:p>
          <a:p>
            <a:pPr eaLnBrk="1" hangingPunct="1">
              <a:spcBef>
                <a:spcPct val="0"/>
              </a:spcBef>
            </a:pPr>
            <a:r>
              <a:rPr lang="zh-CN" altLang="en-US" smtClean="0"/>
              <a:t>　　演示</a:t>
            </a:r>
            <a:r>
              <a:rPr lang="zh-CN" altLang="en-US" smtClean="0">
                <a:latin typeface="Arial" charset="0"/>
              </a:rPr>
              <a:t>“</a:t>
            </a:r>
            <a:r>
              <a:rPr lang="zh-CN" altLang="en-US" smtClean="0"/>
              <a:t>自动筛选</a:t>
            </a:r>
            <a:r>
              <a:rPr lang="zh-CN" altLang="en-US" smtClean="0">
                <a:latin typeface="Arial" charset="0"/>
              </a:rPr>
              <a:t>”</a:t>
            </a:r>
            <a:r>
              <a:rPr lang="zh-CN" altLang="en-US" smtClean="0"/>
              <a:t>下拉列表中各个筛选条件选项的功能。</a:t>
            </a:r>
          </a:p>
          <a:p>
            <a:pPr eaLnBrk="1" hangingPunct="1">
              <a:spcBef>
                <a:spcPct val="0"/>
              </a:spcBef>
            </a:pPr>
            <a:r>
              <a:rPr lang="zh-CN" altLang="en-US" smtClean="0"/>
              <a:t>强调从多个下拉列表中选定了条件后，这些被选中条件将具有</a:t>
            </a:r>
            <a:r>
              <a:rPr lang="zh-CN" altLang="en-US" smtClean="0">
                <a:latin typeface="Arial" charset="0"/>
              </a:rPr>
              <a:t>“</a:t>
            </a:r>
            <a:r>
              <a:rPr lang="zh-CN" altLang="en-US" smtClean="0"/>
              <a:t>与</a:t>
            </a:r>
            <a:r>
              <a:rPr lang="zh-CN" altLang="en-US" smtClean="0">
                <a:latin typeface="Arial" charset="0"/>
              </a:rPr>
              <a:t>”</a:t>
            </a:r>
            <a:r>
              <a:rPr lang="zh-CN" altLang="en-US" smtClean="0"/>
              <a:t>的关系。如果要取消某一个筛选条件，只需重新单击对应下拉列表，然后单击其中</a:t>
            </a:r>
            <a:r>
              <a:rPr lang="zh-CN" altLang="en-US" smtClean="0">
                <a:latin typeface="Arial" charset="0"/>
              </a:rPr>
              <a:t>“</a:t>
            </a:r>
            <a:r>
              <a:rPr lang="zh-CN" altLang="en-US" smtClean="0"/>
              <a:t>全部</a:t>
            </a:r>
            <a:r>
              <a:rPr lang="zh-CN" altLang="en-US" smtClean="0">
                <a:latin typeface="Arial" charset="0"/>
              </a:rPr>
              <a:t>”</a:t>
            </a:r>
            <a:r>
              <a:rPr lang="zh-CN" altLang="en-US" smtClean="0"/>
              <a:t>选项即可。</a:t>
            </a:r>
          </a:p>
          <a:p>
            <a:pPr eaLnBrk="1" hangingPunct="1">
              <a:spcBef>
                <a:spcPct val="0"/>
              </a:spcBef>
            </a:pPr>
            <a:r>
              <a:rPr lang="zh-CN" altLang="en-US" smtClean="0"/>
              <a:t>　　对于某些特殊条件，可以用自定义自动筛选来完成。</a:t>
            </a:r>
          </a:p>
          <a:p>
            <a:pPr eaLnBrk="1" hangingPunct="1">
              <a:spcBef>
                <a:spcPct val="0"/>
              </a:spcBef>
            </a:pPr>
            <a:r>
              <a:rPr lang="zh-CN" altLang="en-US" smtClean="0"/>
              <a:t>　　例如，在示例中，我们要提高软件开发人员的薪水，统一对小时报酬在</a:t>
            </a:r>
            <a:r>
              <a:rPr lang="en-US" altLang="zh-CN" smtClean="0"/>
              <a:t>30</a:t>
            </a:r>
            <a:r>
              <a:rPr lang="zh-CN" altLang="en-US" smtClean="0"/>
              <a:t>元以下者做一定幅度的调整。我们可以用前面介绍过的</a:t>
            </a:r>
            <a:r>
              <a:rPr lang="zh-CN" altLang="en-US" smtClean="0">
                <a:latin typeface="Arial" charset="0"/>
              </a:rPr>
              <a:t>“</a:t>
            </a:r>
            <a:r>
              <a:rPr lang="zh-CN" altLang="en-US" smtClean="0"/>
              <a:t>确切值</a:t>
            </a:r>
            <a:r>
              <a:rPr lang="zh-CN" altLang="en-US" smtClean="0">
                <a:latin typeface="Arial" charset="0"/>
              </a:rPr>
              <a:t>”</a:t>
            </a:r>
            <a:r>
              <a:rPr lang="zh-CN" altLang="en-US" smtClean="0"/>
              <a:t>方法把所有软件部门的员工筛选出来，至于如何进一步找出小时报酬在</a:t>
            </a:r>
            <a:r>
              <a:rPr lang="en-US" altLang="zh-CN" smtClean="0"/>
              <a:t>30</a:t>
            </a:r>
            <a:r>
              <a:rPr lang="zh-CN" altLang="en-US" smtClean="0"/>
              <a:t>元以下的开发人员，就需要使用</a:t>
            </a:r>
            <a:r>
              <a:rPr lang="zh-CN" altLang="en-US" smtClean="0">
                <a:latin typeface="Arial" charset="0"/>
              </a:rPr>
              <a:t>“</a:t>
            </a:r>
            <a:r>
              <a:rPr lang="zh-CN" altLang="en-US" smtClean="0"/>
              <a:t>自定义自动筛选</a:t>
            </a:r>
            <a:r>
              <a:rPr lang="zh-CN" altLang="en-US" smtClean="0">
                <a:latin typeface="Arial" charset="0"/>
              </a:rPr>
              <a:t>”</a:t>
            </a:r>
            <a:r>
              <a:rPr lang="zh-CN" altLang="en-US" smtClean="0"/>
              <a:t>，打开</a:t>
            </a:r>
            <a:r>
              <a:rPr lang="zh-CN" altLang="en-US" smtClean="0">
                <a:latin typeface="Arial" charset="0"/>
              </a:rPr>
              <a:t>“</a:t>
            </a:r>
            <a:r>
              <a:rPr lang="zh-CN" altLang="en-US" smtClean="0"/>
              <a:t>小时报酬</a:t>
            </a:r>
            <a:r>
              <a:rPr lang="zh-CN" altLang="en-US" smtClean="0">
                <a:latin typeface="Arial" charset="0"/>
              </a:rPr>
              <a:t>”</a:t>
            </a:r>
            <a:r>
              <a:rPr lang="zh-CN" altLang="en-US" smtClean="0"/>
              <a:t>下拉列表中的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对话框，设置</a:t>
            </a:r>
            <a:r>
              <a:rPr lang="zh-CN" altLang="en-US" smtClean="0">
                <a:latin typeface="Arial" charset="0"/>
              </a:rPr>
              <a:t>“</a:t>
            </a:r>
            <a:r>
              <a:rPr lang="en-US" altLang="zh-CN" smtClean="0"/>
              <a:t>&lt;=30</a:t>
            </a:r>
            <a:r>
              <a:rPr lang="en-US" altLang="zh-CN" smtClean="0">
                <a:latin typeface="Arial" charset="0"/>
              </a:rPr>
              <a:t>”</a:t>
            </a:r>
            <a:r>
              <a:rPr lang="zh-CN" altLang="en-US" smtClean="0"/>
              <a:t>的条件即可。如果要筛选出所有姓王和姓张的员工记录，可在</a:t>
            </a:r>
            <a:r>
              <a:rPr lang="zh-CN" altLang="en-US" smtClean="0">
                <a:latin typeface="Arial" charset="0"/>
              </a:rPr>
              <a:t>“</a:t>
            </a:r>
            <a:r>
              <a:rPr lang="zh-CN" altLang="en-US" smtClean="0"/>
              <a:t>姓名</a:t>
            </a:r>
            <a:r>
              <a:rPr lang="zh-CN" altLang="en-US" smtClean="0">
                <a:latin typeface="Arial" charset="0"/>
              </a:rPr>
              <a:t>”</a:t>
            </a:r>
            <a:r>
              <a:rPr lang="zh-CN" altLang="en-US" smtClean="0"/>
              <a:t>列的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对话框中应输入的条件：</a:t>
            </a:r>
            <a:r>
              <a:rPr lang="en-US" altLang="zh-CN" smtClean="0"/>
              <a:t>=</a:t>
            </a:r>
            <a:r>
              <a:rPr lang="zh-CN" altLang="en-US" smtClean="0"/>
              <a:t>王* </a:t>
            </a:r>
            <a:r>
              <a:rPr lang="en-US" altLang="zh-CN" smtClean="0"/>
              <a:t>or =</a:t>
            </a:r>
            <a:r>
              <a:rPr lang="zh-CN" altLang="en-US" smtClean="0"/>
              <a:t>张*。</a:t>
            </a:r>
          </a:p>
          <a:p>
            <a:pPr eaLnBrk="1" hangingPunct="1">
              <a:spcBef>
                <a:spcPct val="0"/>
              </a:spcBef>
            </a:pPr>
            <a:endParaRPr lang="zh-CN" altLang="en-US" smtClean="0"/>
          </a:p>
          <a:p>
            <a:pPr eaLnBrk="1" hangingPunct="1">
              <a:spcBef>
                <a:spcPct val="0"/>
              </a:spcBef>
            </a:pPr>
            <a:r>
              <a:rPr lang="zh-CN" altLang="en-US" smtClean="0"/>
              <a:t>教材参考节</a:t>
            </a:r>
            <a:r>
              <a:rPr lang="en-US" altLang="zh-CN" smtClean="0"/>
              <a:t>6.9.2</a:t>
            </a:r>
            <a:r>
              <a:rPr lang="zh-CN" altLang="en-US" smtClean="0"/>
              <a:t>内容。</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081088" y="744538"/>
            <a:ext cx="4408487" cy="3308350"/>
          </a:xfrm>
          <a:ln/>
        </p:spPr>
      </p:sp>
      <p:sp>
        <p:nvSpPr>
          <p:cNvPr id="62467" name="Rectangle 3"/>
          <p:cNvSpPr>
            <a:spLocks noGrp="1" noChangeArrowheads="1"/>
          </p:cNvSpPr>
          <p:nvPr>
            <p:ph type="body" idx="1"/>
          </p:nvPr>
        </p:nvSpPr>
        <p:spPr>
          <a:xfrm>
            <a:off x="906357" y="4301543"/>
            <a:ext cx="4984962" cy="4880597"/>
          </a:xfrm>
          <a:noFill/>
        </p:spPr>
        <p:txBody>
          <a:bodyPr/>
          <a:lstStyle/>
          <a:p>
            <a:pPr eaLnBrk="1" hangingPunct="1">
              <a:spcBef>
                <a:spcPct val="0"/>
              </a:spcBef>
            </a:pPr>
            <a:r>
              <a:rPr lang="zh-CN" altLang="en-US" smtClean="0"/>
              <a:t>　　</a:t>
            </a:r>
            <a:r>
              <a:rPr lang="zh-CN" altLang="en-US" b="1" smtClean="0"/>
              <a:t>筛选</a:t>
            </a:r>
            <a:r>
              <a:rPr lang="zh-CN" altLang="en-US" smtClean="0"/>
              <a:t>数据目的：在数据清单中提取出满足条件的记录。</a:t>
            </a:r>
          </a:p>
          <a:p>
            <a:pPr eaLnBrk="1" hangingPunct="1">
              <a:spcBef>
                <a:spcPct val="0"/>
              </a:spcBef>
            </a:pPr>
            <a:r>
              <a:rPr lang="zh-CN" altLang="en-US" smtClean="0"/>
              <a:t>　　筛选功能实现在数据清单中提炼出满足筛选条件的数据，不满足条件的数据只是暂时被隐藏起来（并未真正被删除掉），一旦筛选条件被撤走，这些数据又重新出现。</a:t>
            </a:r>
          </a:p>
          <a:p>
            <a:pPr eaLnBrk="1" hangingPunct="1">
              <a:spcBef>
                <a:spcPct val="0"/>
              </a:spcBef>
            </a:pPr>
            <a:r>
              <a:rPr lang="en-US" altLang="zh-CN" smtClean="0"/>
              <a:t>Excel </a:t>
            </a:r>
            <a:r>
              <a:rPr lang="zh-CN" altLang="en-US" smtClean="0"/>
              <a:t>提供了以下两种筛选清单的命令： </a:t>
            </a:r>
          </a:p>
          <a:p>
            <a:pPr eaLnBrk="1" hangingPunct="1">
              <a:spcBef>
                <a:spcPct val="0"/>
              </a:spcBef>
              <a:buSzPct val="125000"/>
              <a:buFont typeface="Wingdings" pitchFamily="2" charset="2"/>
              <a:buChar char="§"/>
            </a:pPr>
            <a:r>
              <a:rPr lang="zh-CN" altLang="en-US" smtClean="0"/>
              <a:t>自动筛选，按选定内容筛选，它适用于简单条件；</a:t>
            </a:r>
          </a:p>
          <a:p>
            <a:pPr eaLnBrk="1" hangingPunct="1">
              <a:spcBef>
                <a:spcPct val="0"/>
              </a:spcBef>
              <a:buSzPct val="125000"/>
              <a:buFont typeface="Wingdings" pitchFamily="2" charset="2"/>
              <a:buChar char="§"/>
            </a:pPr>
            <a:r>
              <a:rPr lang="zh-CN" altLang="en-US" smtClean="0"/>
              <a:t>高级筛选，适用于复杂条件。</a:t>
            </a:r>
          </a:p>
          <a:p>
            <a:pPr eaLnBrk="1" hangingPunct="1">
              <a:spcBef>
                <a:spcPct val="0"/>
              </a:spcBef>
            </a:pPr>
            <a:r>
              <a:rPr lang="zh-CN" altLang="en-US" smtClean="0"/>
              <a:t>　　</a:t>
            </a:r>
            <a:r>
              <a:rPr lang="zh-CN" altLang="en-US" smtClean="0">
                <a:latin typeface="Arial" charset="0"/>
              </a:rPr>
              <a:t>“</a:t>
            </a:r>
            <a:r>
              <a:rPr lang="zh-CN" altLang="en-US" smtClean="0"/>
              <a:t>自动筛选</a:t>
            </a:r>
            <a:r>
              <a:rPr lang="zh-CN" altLang="en-US" smtClean="0">
                <a:latin typeface="Arial" charset="0"/>
              </a:rPr>
              <a:t>”</a:t>
            </a:r>
            <a:r>
              <a:rPr lang="zh-CN" altLang="en-US" smtClean="0"/>
              <a:t>功能使用户能够快速地在数据清单的大量数据中提取有用的数据，隐藏暂时没用的数据。</a:t>
            </a:r>
          </a:p>
          <a:p>
            <a:pPr eaLnBrk="1" hangingPunct="1">
              <a:spcBef>
                <a:spcPct val="0"/>
              </a:spcBef>
            </a:pPr>
            <a:r>
              <a:rPr lang="zh-CN" altLang="en-US" smtClean="0"/>
              <a:t>　　观察示例中的</a:t>
            </a:r>
            <a:r>
              <a:rPr lang="zh-CN" altLang="en-US" smtClean="0">
                <a:latin typeface="Arial" charset="0"/>
              </a:rPr>
              <a:t>“</a:t>
            </a:r>
            <a:r>
              <a:rPr lang="zh-CN" altLang="en-US" smtClean="0"/>
              <a:t>自动筛选</a:t>
            </a:r>
            <a:r>
              <a:rPr lang="zh-CN" altLang="en-US" smtClean="0">
                <a:latin typeface="Arial" charset="0"/>
              </a:rPr>
              <a:t>”</a:t>
            </a:r>
            <a:r>
              <a:rPr lang="zh-CN" altLang="en-US" smtClean="0"/>
              <a:t>箭头按钮、筛选后呈现的不连续行号。</a:t>
            </a:r>
          </a:p>
          <a:p>
            <a:pPr eaLnBrk="1" hangingPunct="1">
              <a:spcBef>
                <a:spcPct val="0"/>
              </a:spcBef>
            </a:pPr>
            <a:r>
              <a:rPr lang="zh-CN" altLang="en-US" smtClean="0"/>
              <a:t>　　演示</a:t>
            </a:r>
            <a:r>
              <a:rPr lang="zh-CN" altLang="en-US" smtClean="0">
                <a:latin typeface="Arial" charset="0"/>
              </a:rPr>
              <a:t>“</a:t>
            </a:r>
            <a:r>
              <a:rPr lang="zh-CN" altLang="en-US" smtClean="0"/>
              <a:t>自动筛选</a:t>
            </a:r>
            <a:r>
              <a:rPr lang="zh-CN" altLang="en-US" smtClean="0">
                <a:latin typeface="Arial" charset="0"/>
              </a:rPr>
              <a:t>”</a:t>
            </a:r>
            <a:r>
              <a:rPr lang="zh-CN" altLang="en-US" smtClean="0"/>
              <a:t>下拉列表中各个筛选条件选项的功能。</a:t>
            </a:r>
          </a:p>
          <a:p>
            <a:pPr eaLnBrk="1" hangingPunct="1">
              <a:spcBef>
                <a:spcPct val="0"/>
              </a:spcBef>
            </a:pPr>
            <a:r>
              <a:rPr lang="zh-CN" altLang="en-US" smtClean="0"/>
              <a:t>强调从多个下拉列表中选定了条件后，这些被选中条件将具有</a:t>
            </a:r>
            <a:r>
              <a:rPr lang="zh-CN" altLang="en-US" smtClean="0">
                <a:latin typeface="Arial" charset="0"/>
              </a:rPr>
              <a:t>“</a:t>
            </a:r>
            <a:r>
              <a:rPr lang="zh-CN" altLang="en-US" smtClean="0"/>
              <a:t>与</a:t>
            </a:r>
            <a:r>
              <a:rPr lang="zh-CN" altLang="en-US" smtClean="0">
                <a:latin typeface="Arial" charset="0"/>
              </a:rPr>
              <a:t>”</a:t>
            </a:r>
            <a:r>
              <a:rPr lang="zh-CN" altLang="en-US" smtClean="0"/>
              <a:t>的关系。如果要取消某一个筛选条件，只需重新单击对应下拉列表，然后单击其中</a:t>
            </a:r>
            <a:r>
              <a:rPr lang="zh-CN" altLang="en-US" smtClean="0">
                <a:latin typeface="Arial" charset="0"/>
              </a:rPr>
              <a:t>“</a:t>
            </a:r>
            <a:r>
              <a:rPr lang="zh-CN" altLang="en-US" smtClean="0"/>
              <a:t>全部</a:t>
            </a:r>
            <a:r>
              <a:rPr lang="zh-CN" altLang="en-US" smtClean="0">
                <a:latin typeface="Arial" charset="0"/>
              </a:rPr>
              <a:t>”</a:t>
            </a:r>
            <a:r>
              <a:rPr lang="zh-CN" altLang="en-US" smtClean="0"/>
              <a:t>选项即可。</a:t>
            </a:r>
          </a:p>
          <a:p>
            <a:pPr eaLnBrk="1" hangingPunct="1">
              <a:spcBef>
                <a:spcPct val="0"/>
              </a:spcBef>
            </a:pPr>
            <a:r>
              <a:rPr lang="zh-CN" altLang="en-US" smtClean="0"/>
              <a:t>　　对于某些特殊条件，可以用自定义自动筛选来完成。</a:t>
            </a:r>
          </a:p>
          <a:p>
            <a:pPr eaLnBrk="1" hangingPunct="1">
              <a:spcBef>
                <a:spcPct val="0"/>
              </a:spcBef>
            </a:pPr>
            <a:r>
              <a:rPr lang="zh-CN" altLang="en-US" smtClean="0"/>
              <a:t>　　例如，在示例中，我们要提高软件开发人员的薪水，统一对小时报酬在</a:t>
            </a:r>
            <a:r>
              <a:rPr lang="en-US" altLang="zh-CN" smtClean="0"/>
              <a:t>30</a:t>
            </a:r>
            <a:r>
              <a:rPr lang="zh-CN" altLang="en-US" smtClean="0"/>
              <a:t>元以下者做一定幅度的调整。我们可以用前面介绍过的</a:t>
            </a:r>
            <a:r>
              <a:rPr lang="zh-CN" altLang="en-US" smtClean="0">
                <a:latin typeface="Arial" charset="0"/>
              </a:rPr>
              <a:t>“</a:t>
            </a:r>
            <a:r>
              <a:rPr lang="zh-CN" altLang="en-US" smtClean="0"/>
              <a:t>确切值</a:t>
            </a:r>
            <a:r>
              <a:rPr lang="zh-CN" altLang="en-US" smtClean="0">
                <a:latin typeface="Arial" charset="0"/>
              </a:rPr>
              <a:t>”</a:t>
            </a:r>
            <a:r>
              <a:rPr lang="zh-CN" altLang="en-US" smtClean="0"/>
              <a:t>方法把所有软件部门的员工筛选出来，至于如何进一步找出小时报酬在</a:t>
            </a:r>
            <a:r>
              <a:rPr lang="en-US" altLang="zh-CN" smtClean="0"/>
              <a:t>30</a:t>
            </a:r>
            <a:r>
              <a:rPr lang="zh-CN" altLang="en-US" smtClean="0"/>
              <a:t>元以下的开发人员，就需要使用</a:t>
            </a:r>
            <a:r>
              <a:rPr lang="zh-CN" altLang="en-US" smtClean="0">
                <a:latin typeface="Arial" charset="0"/>
              </a:rPr>
              <a:t>“</a:t>
            </a:r>
            <a:r>
              <a:rPr lang="zh-CN" altLang="en-US" smtClean="0"/>
              <a:t>自定义自动筛选</a:t>
            </a:r>
            <a:r>
              <a:rPr lang="zh-CN" altLang="en-US" smtClean="0">
                <a:latin typeface="Arial" charset="0"/>
              </a:rPr>
              <a:t>”</a:t>
            </a:r>
            <a:r>
              <a:rPr lang="zh-CN" altLang="en-US" smtClean="0"/>
              <a:t>，打开</a:t>
            </a:r>
            <a:r>
              <a:rPr lang="zh-CN" altLang="en-US" smtClean="0">
                <a:latin typeface="Arial" charset="0"/>
              </a:rPr>
              <a:t>“</a:t>
            </a:r>
            <a:r>
              <a:rPr lang="zh-CN" altLang="en-US" smtClean="0"/>
              <a:t>小时报酬</a:t>
            </a:r>
            <a:r>
              <a:rPr lang="zh-CN" altLang="en-US" smtClean="0">
                <a:latin typeface="Arial" charset="0"/>
              </a:rPr>
              <a:t>”</a:t>
            </a:r>
            <a:r>
              <a:rPr lang="zh-CN" altLang="en-US" smtClean="0"/>
              <a:t>下拉列表中的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对话框，设置</a:t>
            </a:r>
            <a:r>
              <a:rPr lang="zh-CN" altLang="en-US" smtClean="0">
                <a:latin typeface="Arial" charset="0"/>
              </a:rPr>
              <a:t>“</a:t>
            </a:r>
            <a:r>
              <a:rPr lang="en-US" altLang="zh-CN" smtClean="0"/>
              <a:t>&lt;=30</a:t>
            </a:r>
            <a:r>
              <a:rPr lang="en-US" altLang="zh-CN" smtClean="0">
                <a:latin typeface="Arial" charset="0"/>
              </a:rPr>
              <a:t>”</a:t>
            </a:r>
            <a:r>
              <a:rPr lang="zh-CN" altLang="en-US" smtClean="0"/>
              <a:t>的条件即可。如果要筛选出所有姓王和姓张的员工记录，可在</a:t>
            </a:r>
            <a:r>
              <a:rPr lang="zh-CN" altLang="en-US" smtClean="0">
                <a:latin typeface="Arial" charset="0"/>
              </a:rPr>
              <a:t>“</a:t>
            </a:r>
            <a:r>
              <a:rPr lang="zh-CN" altLang="en-US" smtClean="0"/>
              <a:t>姓名</a:t>
            </a:r>
            <a:r>
              <a:rPr lang="zh-CN" altLang="en-US" smtClean="0">
                <a:latin typeface="Arial" charset="0"/>
              </a:rPr>
              <a:t>”</a:t>
            </a:r>
            <a:r>
              <a:rPr lang="zh-CN" altLang="en-US" smtClean="0"/>
              <a:t>列的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对话框中应输入的条件：</a:t>
            </a:r>
            <a:r>
              <a:rPr lang="en-US" altLang="zh-CN" smtClean="0"/>
              <a:t>=</a:t>
            </a:r>
            <a:r>
              <a:rPr lang="zh-CN" altLang="en-US" smtClean="0"/>
              <a:t>王* </a:t>
            </a:r>
            <a:r>
              <a:rPr lang="en-US" altLang="zh-CN" smtClean="0"/>
              <a:t>or =</a:t>
            </a:r>
            <a:r>
              <a:rPr lang="zh-CN" altLang="en-US" smtClean="0"/>
              <a:t>张*。</a:t>
            </a:r>
          </a:p>
          <a:p>
            <a:pPr eaLnBrk="1" hangingPunct="1">
              <a:spcBef>
                <a:spcPct val="0"/>
              </a:spcBef>
            </a:pPr>
            <a:endParaRPr lang="zh-CN" altLang="en-US" smtClean="0"/>
          </a:p>
          <a:p>
            <a:pPr eaLnBrk="1" hangingPunct="1">
              <a:spcBef>
                <a:spcPct val="0"/>
              </a:spcBef>
            </a:pPr>
            <a:r>
              <a:rPr lang="zh-CN" altLang="en-US" smtClean="0"/>
              <a:t>教材参考节</a:t>
            </a:r>
            <a:r>
              <a:rPr lang="en-US" altLang="zh-CN" smtClean="0"/>
              <a:t>6.9.2</a:t>
            </a:r>
            <a:r>
              <a:rPr lang="zh-CN" altLang="en-US" smtClean="0"/>
              <a:t>内容。</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081088" y="744538"/>
            <a:ext cx="4408487" cy="3308350"/>
          </a:xfrm>
          <a:ln/>
        </p:spPr>
      </p:sp>
      <p:sp>
        <p:nvSpPr>
          <p:cNvPr id="62467" name="Rectangle 3"/>
          <p:cNvSpPr>
            <a:spLocks noGrp="1" noChangeArrowheads="1"/>
          </p:cNvSpPr>
          <p:nvPr>
            <p:ph type="body" idx="1"/>
          </p:nvPr>
        </p:nvSpPr>
        <p:spPr>
          <a:xfrm>
            <a:off x="906357" y="4301543"/>
            <a:ext cx="4984962" cy="4880597"/>
          </a:xfrm>
          <a:noFill/>
        </p:spPr>
        <p:txBody>
          <a:bodyPr/>
          <a:lstStyle/>
          <a:p>
            <a:pPr eaLnBrk="1" hangingPunct="1">
              <a:spcBef>
                <a:spcPct val="0"/>
              </a:spcBef>
            </a:pPr>
            <a:r>
              <a:rPr lang="zh-CN" altLang="en-US" smtClean="0"/>
              <a:t>　　</a:t>
            </a:r>
            <a:r>
              <a:rPr lang="zh-CN" altLang="en-US" b="1" smtClean="0"/>
              <a:t>筛选</a:t>
            </a:r>
            <a:r>
              <a:rPr lang="zh-CN" altLang="en-US" smtClean="0"/>
              <a:t>数据目的：在数据清单中提取出满足条件的记录。</a:t>
            </a:r>
          </a:p>
          <a:p>
            <a:pPr eaLnBrk="1" hangingPunct="1">
              <a:spcBef>
                <a:spcPct val="0"/>
              </a:spcBef>
            </a:pPr>
            <a:r>
              <a:rPr lang="zh-CN" altLang="en-US" smtClean="0"/>
              <a:t>　　筛选功能实现在数据清单中提炼出满足筛选条件的数据，不满足条件的数据只是暂时被隐藏起来（并未真正被删除掉），一旦筛选条件被撤走，这些数据又重新出现。</a:t>
            </a:r>
          </a:p>
          <a:p>
            <a:pPr eaLnBrk="1" hangingPunct="1">
              <a:spcBef>
                <a:spcPct val="0"/>
              </a:spcBef>
            </a:pPr>
            <a:r>
              <a:rPr lang="en-US" altLang="zh-CN" smtClean="0"/>
              <a:t>Excel </a:t>
            </a:r>
            <a:r>
              <a:rPr lang="zh-CN" altLang="en-US" smtClean="0"/>
              <a:t>提供了以下两种筛选清单的命令： </a:t>
            </a:r>
          </a:p>
          <a:p>
            <a:pPr eaLnBrk="1" hangingPunct="1">
              <a:spcBef>
                <a:spcPct val="0"/>
              </a:spcBef>
              <a:buSzPct val="125000"/>
              <a:buFont typeface="Wingdings" pitchFamily="2" charset="2"/>
              <a:buChar char="§"/>
            </a:pPr>
            <a:r>
              <a:rPr lang="zh-CN" altLang="en-US" smtClean="0"/>
              <a:t>自动筛选，按选定内容筛选，它适用于简单条件；</a:t>
            </a:r>
          </a:p>
          <a:p>
            <a:pPr eaLnBrk="1" hangingPunct="1">
              <a:spcBef>
                <a:spcPct val="0"/>
              </a:spcBef>
              <a:buSzPct val="125000"/>
              <a:buFont typeface="Wingdings" pitchFamily="2" charset="2"/>
              <a:buChar char="§"/>
            </a:pPr>
            <a:r>
              <a:rPr lang="zh-CN" altLang="en-US" smtClean="0"/>
              <a:t>高级筛选，适用于复杂条件。</a:t>
            </a:r>
          </a:p>
          <a:p>
            <a:pPr eaLnBrk="1" hangingPunct="1">
              <a:spcBef>
                <a:spcPct val="0"/>
              </a:spcBef>
            </a:pPr>
            <a:r>
              <a:rPr lang="zh-CN" altLang="en-US" smtClean="0"/>
              <a:t>　　</a:t>
            </a:r>
            <a:r>
              <a:rPr lang="zh-CN" altLang="en-US" smtClean="0">
                <a:latin typeface="Arial" charset="0"/>
              </a:rPr>
              <a:t>“</a:t>
            </a:r>
            <a:r>
              <a:rPr lang="zh-CN" altLang="en-US" smtClean="0"/>
              <a:t>自动筛选</a:t>
            </a:r>
            <a:r>
              <a:rPr lang="zh-CN" altLang="en-US" smtClean="0">
                <a:latin typeface="Arial" charset="0"/>
              </a:rPr>
              <a:t>”</a:t>
            </a:r>
            <a:r>
              <a:rPr lang="zh-CN" altLang="en-US" smtClean="0"/>
              <a:t>功能使用户能够快速地在数据清单的大量数据中提取有用的数据，隐藏暂时没用的数据。</a:t>
            </a:r>
          </a:p>
          <a:p>
            <a:pPr eaLnBrk="1" hangingPunct="1">
              <a:spcBef>
                <a:spcPct val="0"/>
              </a:spcBef>
            </a:pPr>
            <a:r>
              <a:rPr lang="zh-CN" altLang="en-US" smtClean="0"/>
              <a:t>　　观察示例中的</a:t>
            </a:r>
            <a:r>
              <a:rPr lang="zh-CN" altLang="en-US" smtClean="0">
                <a:latin typeface="Arial" charset="0"/>
              </a:rPr>
              <a:t>“</a:t>
            </a:r>
            <a:r>
              <a:rPr lang="zh-CN" altLang="en-US" smtClean="0"/>
              <a:t>自动筛选</a:t>
            </a:r>
            <a:r>
              <a:rPr lang="zh-CN" altLang="en-US" smtClean="0">
                <a:latin typeface="Arial" charset="0"/>
              </a:rPr>
              <a:t>”</a:t>
            </a:r>
            <a:r>
              <a:rPr lang="zh-CN" altLang="en-US" smtClean="0"/>
              <a:t>箭头按钮、筛选后呈现的不连续行号。</a:t>
            </a:r>
          </a:p>
          <a:p>
            <a:pPr eaLnBrk="1" hangingPunct="1">
              <a:spcBef>
                <a:spcPct val="0"/>
              </a:spcBef>
            </a:pPr>
            <a:r>
              <a:rPr lang="zh-CN" altLang="en-US" smtClean="0"/>
              <a:t>　　演示</a:t>
            </a:r>
            <a:r>
              <a:rPr lang="zh-CN" altLang="en-US" smtClean="0">
                <a:latin typeface="Arial" charset="0"/>
              </a:rPr>
              <a:t>“</a:t>
            </a:r>
            <a:r>
              <a:rPr lang="zh-CN" altLang="en-US" smtClean="0"/>
              <a:t>自动筛选</a:t>
            </a:r>
            <a:r>
              <a:rPr lang="zh-CN" altLang="en-US" smtClean="0">
                <a:latin typeface="Arial" charset="0"/>
              </a:rPr>
              <a:t>”</a:t>
            </a:r>
            <a:r>
              <a:rPr lang="zh-CN" altLang="en-US" smtClean="0"/>
              <a:t>下拉列表中各个筛选条件选项的功能。</a:t>
            </a:r>
          </a:p>
          <a:p>
            <a:pPr eaLnBrk="1" hangingPunct="1">
              <a:spcBef>
                <a:spcPct val="0"/>
              </a:spcBef>
            </a:pPr>
            <a:r>
              <a:rPr lang="zh-CN" altLang="en-US" smtClean="0"/>
              <a:t>强调从多个下拉列表中选定了条件后，这些被选中条件将具有</a:t>
            </a:r>
            <a:r>
              <a:rPr lang="zh-CN" altLang="en-US" smtClean="0">
                <a:latin typeface="Arial" charset="0"/>
              </a:rPr>
              <a:t>“</a:t>
            </a:r>
            <a:r>
              <a:rPr lang="zh-CN" altLang="en-US" smtClean="0"/>
              <a:t>与</a:t>
            </a:r>
            <a:r>
              <a:rPr lang="zh-CN" altLang="en-US" smtClean="0">
                <a:latin typeface="Arial" charset="0"/>
              </a:rPr>
              <a:t>”</a:t>
            </a:r>
            <a:r>
              <a:rPr lang="zh-CN" altLang="en-US" smtClean="0"/>
              <a:t>的关系。如果要取消某一个筛选条件，只需重新单击对应下拉列表，然后单击其中</a:t>
            </a:r>
            <a:r>
              <a:rPr lang="zh-CN" altLang="en-US" smtClean="0">
                <a:latin typeface="Arial" charset="0"/>
              </a:rPr>
              <a:t>“</a:t>
            </a:r>
            <a:r>
              <a:rPr lang="zh-CN" altLang="en-US" smtClean="0"/>
              <a:t>全部</a:t>
            </a:r>
            <a:r>
              <a:rPr lang="zh-CN" altLang="en-US" smtClean="0">
                <a:latin typeface="Arial" charset="0"/>
              </a:rPr>
              <a:t>”</a:t>
            </a:r>
            <a:r>
              <a:rPr lang="zh-CN" altLang="en-US" smtClean="0"/>
              <a:t>选项即可。</a:t>
            </a:r>
          </a:p>
          <a:p>
            <a:pPr eaLnBrk="1" hangingPunct="1">
              <a:spcBef>
                <a:spcPct val="0"/>
              </a:spcBef>
            </a:pPr>
            <a:r>
              <a:rPr lang="zh-CN" altLang="en-US" smtClean="0"/>
              <a:t>　　对于某些特殊条件，可以用自定义自动筛选来完成。</a:t>
            </a:r>
          </a:p>
          <a:p>
            <a:pPr eaLnBrk="1" hangingPunct="1">
              <a:spcBef>
                <a:spcPct val="0"/>
              </a:spcBef>
            </a:pPr>
            <a:r>
              <a:rPr lang="zh-CN" altLang="en-US" smtClean="0"/>
              <a:t>　　例如，在示例中，我们要提高软件开发人员的薪水，统一对小时报酬在</a:t>
            </a:r>
            <a:r>
              <a:rPr lang="en-US" altLang="zh-CN" smtClean="0"/>
              <a:t>30</a:t>
            </a:r>
            <a:r>
              <a:rPr lang="zh-CN" altLang="en-US" smtClean="0"/>
              <a:t>元以下者做一定幅度的调整。我们可以用前面介绍过的</a:t>
            </a:r>
            <a:r>
              <a:rPr lang="zh-CN" altLang="en-US" smtClean="0">
                <a:latin typeface="Arial" charset="0"/>
              </a:rPr>
              <a:t>“</a:t>
            </a:r>
            <a:r>
              <a:rPr lang="zh-CN" altLang="en-US" smtClean="0"/>
              <a:t>确切值</a:t>
            </a:r>
            <a:r>
              <a:rPr lang="zh-CN" altLang="en-US" smtClean="0">
                <a:latin typeface="Arial" charset="0"/>
              </a:rPr>
              <a:t>”</a:t>
            </a:r>
            <a:r>
              <a:rPr lang="zh-CN" altLang="en-US" smtClean="0"/>
              <a:t>方法把所有软件部门的员工筛选出来，至于如何进一步找出小时报酬在</a:t>
            </a:r>
            <a:r>
              <a:rPr lang="en-US" altLang="zh-CN" smtClean="0"/>
              <a:t>30</a:t>
            </a:r>
            <a:r>
              <a:rPr lang="zh-CN" altLang="en-US" smtClean="0"/>
              <a:t>元以下的开发人员，就需要使用</a:t>
            </a:r>
            <a:r>
              <a:rPr lang="zh-CN" altLang="en-US" smtClean="0">
                <a:latin typeface="Arial" charset="0"/>
              </a:rPr>
              <a:t>“</a:t>
            </a:r>
            <a:r>
              <a:rPr lang="zh-CN" altLang="en-US" smtClean="0"/>
              <a:t>自定义自动筛选</a:t>
            </a:r>
            <a:r>
              <a:rPr lang="zh-CN" altLang="en-US" smtClean="0">
                <a:latin typeface="Arial" charset="0"/>
              </a:rPr>
              <a:t>”</a:t>
            </a:r>
            <a:r>
              <a:rPr lang="zh-CN" altLang="en-US" smtClean="0"/>
              <a:t>，打开</a:t>
            </a:r>
            <a:r>
              <a:rPr lang="zh-CN" altLang="en-US" smtClean="0">
                <a:latin typeface="Arial" charset="0"/>
              </a:rPr>
              <a:t>“</a:t>
            </a:r>
            <a:r>
              <a:rPr lang="zh-CN" altLang="en-US" smtClean="0"/>
              <a:t>小时报酬</a:t>
            </a:r>
            <a:r>
              <a:rPr lang="zh-CN" altLang="en-US" smtClean="0">
                <a:latin typeface="Arial" charset="0"/>
              </a:rPr>
              <a:t>”</a:t>
            </a:r>
            <a:r>
              <a:rPr lang="zh-CN" altLang="en-US" smtClean="0"/>
              <a:t>下拉列表中的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对话框，设置</a:t>
            </a:r>
            <a:r>
              <a:rPr lang="zh-CN" altLang="en-US" smtClean="0">
                <a:latin typeface="Arial" charset="0"/>
              </a:rPr>
              <a:t>“</a:t>
            </a:r>
            <a:r>
              <a:rPr lang="en-US" altLang="zh-CN" smtClean="0"/>
              <a:t>&lt;=30</a:t>
            </a:r>
            <a:r>
              <a:rPr lang="en-US" altLang="zh-CN" smtClean="0">
                <a:latin typeface="Arial" charset="0"/>
              </a:rPr>
              <a:t>”</a:t>
            </a:r>
            <a:r>
              <a:rPr lang="zh-CN" altLang="en-US" smtClean="0"/>
              <a:t>的条件即可。如果要筛选出所有姓王和姓张的员工记录，可在</a:t>
            </a:r>
            <a:r>
              <a:rPr lang="zh-CN" altLang="en-US" smtClean="0">
                <a:latin typeface="Arial" charset="0"/>
              </a:rPr>
              <a:t>“</a:t>
            </a:r>
            <a:r>
              <a:rPr lang="zh-CN" altLang="en-US" smtClean="0"/>
              <a:t>姓名</a:t>
            </a:r>
            <a:r>
              <a:rPr lang="zh-CN" altLang="en-US" smtClean="0">
                <a:latin typeface="Arial" charset="0"/>
              </a:rPr>
              <a:t>”</a:t>
            </a:r>
            <a:r>
              <a:rPr lang="zh-CN" altLang="en-US" smtClean="0"/>
              <a:t>列的</a:t>
            </a:r>
            <a:r>
              <a:rPr lang="zh-CN" altLang="en-US" smtClean="0">
                <a:latin typeface="Arial" charset="0"/>
              </a:rPr>
              <a:t>“</a:t>
            </a:r>
            <a:r>
              <a:rPr lang="zh-CN" altLang="en-US" smtClean="0"/>
              <a:t>自定义自动筛选</a:t>
            </a:r>
            <a:r>
              <a:rPr lang="zh-CN" altLang="en-US" smtClean="0">
                <a:latin typeface="Arial" charset="0"/>
              </a:rPr>
              <a:t>”</a:t>
            </a:r>
            <a:r>
              <a:rPr lang="zh-CN" altLang="en-US" smtClean="0"/>
              <a:t>对话框中应输入的条件：</a:t>
            </a:r>
            <a:r>
              <a:rPr lang="en-US" altLang="zh-CN" smtClean="0"/>
              <a:t>=</a:t>
            </a:r>
            <a:r>
              <a:rPr lang="zh-CN" altLang="en-US" smtClean="0"/>
              <a:t>王* </a:t>
            </a:r>
            <a:r>
              <a:rPr lang="en-US" altLang="zh-CN" smtClean="0"/>
              <a:t>or =</a:t>
            </a:r>
            <a:r>
              <a:rPr lang="zh-CN" altLang="en-US" smtClean="0"/>
              <a:t>张*。</a:t>
            </a:r>
          </a:p>
          <a:p>
            <a:pPr eaLnBrk="1" hangingPunct="1">
              <a:spcBef>
                <a:spcPct val="0"/>
              </a:spcBef>
            </a:pPr>
            <a:endParaRPr lang="zh-CN" altLang="en-US" smtClean="0"/>
          </a:p>
          <a:p>
            <a:pPr eaLnBrk="1" hangingPunct="1">
              <a:spcBef>
                <a:spcPct val="0"/>
              </a:spcBef>
            </a:pPr>
            <a:r>
              <a:rPr lang="zh-CN" altLang="en-US" smtClean="0"/>
              <a:t>教材参考节</a:t>
            </a:r>
            <a:r>
              <a:rPr lang="en-US" altLang="zh-CN" smtClean="0"/>
              <a:t>6.9.2</a:t>
            </a:r>
            <a:r>
              <a:rPr lang="zh-CN" altLang="en-US" smtClean="0"/>
              <a:t>内容。</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28618B8F-E9E6-4AFB-B90B-C02619E43CD3}" type="slidenum">
              <a:rPr lang="en-US" altLang="zh-CN" sz="1200" smtClean="0"/>
              <a:pPr eaLnBrk="1" hangingPunct="1"/>
              <a:t>7</a:t>
            </a:fld>
            <a:endParaRPr lang="en-US" altLang="zh-CN" sz="1200" smtClean="0"/>
          </a:p>
        </p:txBody>
      </p:sp>
      <p:sp>
        <p:nvSpPr>
          <p:cNvPr id="153603"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9422C3BE-4E9E-4FFE-BB79-47CD86731740}" type="slidenum">
              <a:rPr lang="en-US" altLang="zh-CN" sz="1200" smtClean="0"/>
              <a:pPr eaLnBrk="1" hangingPunct="1"/>
              <a:t>8</a:t>
            </a:fld>
            <a:endParaRPr lang="en-US" altLang="zh-CN" sz="1200" smtClean="0"/>
          </a:p>
        </p:txBody>
      </p:sp>
      <p:sp>
        <p:nvSpPr>
          <p:cNvPr id="154627" name="Rectangle 2"/>
          <p:cNvSpPr>
            <a:spLocks noGrp="1" noRot="1" noChangeAspect="1" noChangeArrowheads="1" noTextEdit="1"/>
          </p:cNvSpPr>
          <p:nvPr>
            <p:ph type="sldImg"/>
          </p:nvPr>
        </p:nvSpPr>
        <p:spPr>
          <a:xfrm>
            <a:off x="917575" y="744538"/>
            <a:ext cx="4962525" cy="3722687"/>
          </a:xfrm>
          <a:solidFill>
            <a:srgbClr val="FFFFFF"/>
          </a:solidFill>
          <a:ln/>
        </p:spPr>
      </p:sp>
      <p:sp>
        <p:nvSpPr>
          <p:cNvPr id="15462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B75A040-966B-4B36-AA47-5CCB6843CAAB}" type="slidenum">
              <a:rPr lang="en-US" altLang="zh-CN" sz="1200" smtClean="0"/>
              <a:pPr eaLnBrk="1" hangingPunct="1"/>
              <a:t>9</a:t>
            </a:fld>
            <a:endParaRPr lang="en-US" altLang="zh-CN" sz="1200" smtClean="0"/>
          </a:p>
        </p:txBody>
      </p:sp>
      <p:sp>
        <p:nvSpPr>
          <p:cNvPr id="156675" name="Rectangle 2"/>
          <p:cNvSpPr>
            <a:spLocks noGrp="1" noRot="1" noChangeAspect="1" noChangeArrowheads="1" noTextEdit="1"/>
          </p:cNvSpPr>
          <p:nvPr>
            <p:ph type="sldImg"/>
          </p:nvPr>
        </p:nvSpPr>
        <p:spPr>
          <a:xfrm>
            <a:off x="917575" y="744538"/>
            <a:ext cx="4962525" cy="3722687"/>
          </a:xfrm>
          <a:ln/>
        </p:spPr>
      </p:sp>
      <p:sp>
        <p:nvSpPr>
          <p:cNvPr id="1566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51DEF25-89A8-4E5E-8C97-D5A8D24166C2}" type="slidenum">
              <a:rPr lang="en-US" altLang="zh-CN" sz="1200" smtClean="0"/>
              <a:pPr eaLnBrk="1" hangingPunct="1"/>
              <a:t>11</a:t>
            </a:fld>
            <a:endParaRPr lang="en-US" altLang="zh-CN" sz="1200" smtClean="0"/>
          </a:p>
        </p:txBody>
      </p:sp>
      <p:sp>
        <p:nvSpPr>
          <p:cNvPr id="160771"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smtClean="0"/>
              <a:t>整个文档</a:t>
            </a:r>
            <a:r>
              <a:rPr lang="en-US" altLang="zh-CN" smtClean="0"/>
              <a:t>Ctrl-A</a:t>
            </a:r>
            <a:endParaRPr lang="zh-CN"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7E24B1C-DFD3-4714-A683-8C712CDC1C94}" type="slidenum">
              <a:rPr lang="en-US" altLang="zh-CN" sz="1200" smtClean="0"/>
              <a:pPr eaLnBrk="1" hangingPunct="1"/>
              <a:t>12</a:t>
            </a:fld>
            <a:endParaRPr lang="en-US" altLang="zh-CN" sz="1200" smtClean="0"/>
          </a:p>
        </p:txBody>
      </p:sp>
      <p:sp>
        <p:nvSpPr>
          <p:cNvPr id="162819" name="Rectangle 2"/>
          <p:cNvSpPr>
            <a:spLocks noGrp="1" noRot="1" noChangeAspect="1" noChangeArrowheads="1" noTextEdit="1"/>
          </p:cNvSpPr>
          <p:nvPr>
            <p:ph type="sldImg"/>
          </p:nvPr>
        </p:nvSpPr>
        <p:spPr>
          <a:xfrm>
            <a:off x="915988" y="744538"/>
            <a:ext cx="4964112" cy="3722687"/>
          </a:xfrm>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76EFE012-3B37-4532-A6F5-5C3C072D19DE}" type="slidenum">
              <a:rPr lang="en-US" altLang="zh-CN" sz="1200" smtClean="0"/>
              <a:pPr eaLnBrk="1" hangingPunct="1"/>
              <a:t>13</a:t>
            </a:fld>
            <a:endParaRPr lang="en-US" altLang="zh-CN" sz="1200" smtClean="0"/>
          </a:p>
        </p:txBody>
      </p:sp>
      <p:sp>
        <p:nvSpPr>
          <p:cNvPr id="178179" name="Rectangle 2"/>
          <p:cNvSpPr>
            <a:spLocks noGrp="1" noRot="1" noChangeAspect="1" noChangeArrowheads="1" noTextEdit="1"/>
          </p:cNvSpPr>
          <p:nvPr>
            <p:ph type="sldImg"/>
          </p:nvPr>
        </p:nvSpPr>
        <p:spPr>
          <a:xfrm>
            <a:off x="915988" y="744538"/>
            <a:ext cx="4964112" cy="3722687"/>
          </a:xfrm>
          <a:ln/>
        </p:spPr>
      </p:sp>
      <p:sp>
        <p:nvSpPr>
          <p:cNvPr id="178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1.xml"/><Relationship Id="rId1" Type="http://schemas.openxmlformats.org/officeDocument/2006/relationships/vmlDrawing" Target="../drawings/vmlDrawing11.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2.xml"/><Relationship Id="rId1" Type="http://schemas.openxmlformats.org/officeDocument/2006/relationships/vmlDrawing" Target="../drawings/vmlDrawing12.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3.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4.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5.xml"/><Relationship Id="rId1" Type="http://schemas.openxmlformats.org/officeDocument/2006/relationships/vmlDrawing" Target="../drawings/vmlDrawing5.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6.xml"/><Relationship Id="rId1" Type="http://schemas.openxmlformats.org/officeDocument/2006/relationships/vmlDrawing" Target="../drawings/vmlDrawing6.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7.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8.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image" Target="../media/image3.w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9.xml"/><Relationship Id="rId1" Type="http://schemas.openxmlformats.org/officeDocument/2006/relationships/vmlDrawing" Target="../drawings/vmlDrawing9.vml"/><Relationship Id="rId5" Type="http://schemas.openxmlformats.org/officeDocument/2006/relationships/image" Target="../media/image4.png"/><Relationship Id="rId4" Type="http://schemas.openxmlformats.org/officeDocument/2006/relationships/image" Target="../media/image3.w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10.xml"/><Relationship Id="rId1" Type="http://schemas.openxmlformats.org/officeDocument/2006/relationships/vmlDrawing" Target="../drawings/vmlDrawing10.vml"/><Relationship Id="rId5" Type="http://schemas.openxmlformats.org/officeDocument/2006/relationships/image" Target="../media/image4.png"/><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C9EB4814-A60A-4417-8D52-A7A59901221D}" type="slidenum">
              <a:rPr lang="zh-CN" altLang="en-US"/>
              <a:pPr>
                <a:defRPr/>
              </a:pPr>
              <a:t>‹#›</a:t>
            </a:fld>
            <a:endParaRPr lang="zh-CN" altLang="en-US"/>
          </a:p>
        </p:txBody>
      </p:sp>
    </p:spTree>
    <p:controls>
      <mc:AlternateContent xmlns:mc="http://schemas.openxmlformats.org/markup-compatibility/2006">
        <mc:Choice xmlns:v="urn:schemas-microsoft-com:vml" Requires="v">
          <p:control spid="222219"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082618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A1D8E45F-E8EE-4866-A29B-FE96ED12A982}" type="slidenum">
              <a:rPr lang="zh-CN" altLang="en-US"/>
              <a:pPr>
                <a:defRPr/>
              </a:pPr>
              <a:t>‹#›</a:t>
            </a:fld>
            <a:endParaRPr lang="zh-CN" altLang="en-US"/>
          </a:p>
        </p:txBody>
      </p:sp>
    </p:spTree>
    <p:controls>
      <mc:AlternateContent xmlns:mc="http://schemas.openxmlformats.org/markup-compatibility/2006">
        <mc:Choice xmlns:v="urn:schemas-microsoft-com:vml" Requires="v">
          <p:control spid="231435"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1835080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竖排标题 1"/>
          <p:cNvSpPr>
            <a:spLocks noGrp="1"/>
          </p:cNvSpPr>
          <p:nvPr>
            <p:ph type="title" orient="vert"/>
          </p:nvPr>
        </p:nvSpPr>
        <p:spPr>
          <a:xfrm>
            <a:off x="6515100" y="476250"/>
            <a:ext cx="1943100" cy="5619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76250"/>
            <a:ext cx="5676900" cy="5619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2D2BEBD1-AC78-46C1-ABE8-E73EA31C76EB}" type="slidenum">
              <a:rPr lang="zh-CN" altLang="en-US"/>
              <a:pPr>
                <a:defRPr/>
              </a:pPr>
              <a:t>‹#›</a:t>
            </a:fld>
            <a:endParaRPr lang="zh-CN" altLang="en-US"/>
          </a:p>
        </p:txBody>
      </p:sp>
    </p:spTree>
    <p:controls>
      <mc:AlternateContent xmlns:mc="http://schemas.openxmlformats.org/markup-compatibility/2006">
        <mc:Choice xmlns:v="urn:schemas-microsoft-com:vml" Requires="v">
          <p:control spid="232459"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41711754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灯片编号占位符 3"/>
          <p:cNvSpPr>
            <a:spLocks noGrp="1"/>
          </p:cNvSpPr>
          <p:nvPr>
            <p:ph type="sldNum" sz="quarter" idx="10"/>
          </p:nvPr>
        </p:nvSpPr>
        <p:spPr/>
        <p:txBody>
          <a:bodyPr/>
          <a:lstStyle>
            <a:lvl1pPr>
              <a:defRPr/>
            </a:lvl1pPr>
          </a:lstStyle>
          <a:p>
            <a:pPr>
              <a:defRPr/>
            </a:pPr>
            <a:fld id="{1FC01A83-AA67-4E99-91A6-751B5CE5E53A}" type="slidenum">
              <a:rPr lang="zh-CN" altLang="en-US"/>
              <a:pPr>
                <a:defRPr/>
              </a:pPr>
              <a:t>‹#›</a:t>
            </a:fld>
            <a:endParaRPr lang="zh-CN" altLang="en-US"/>
          </a:p>
        </p:txBody>
      </p:sp>
    </p:spTree>
    <p:controls>
      <mc:AlternateContent xmlns:mc="http://schemas.openxmlformats.org/markup-compatibility/2006">
        <mc:Choice xmlns:v="urn:schemas-microsoft-com:vml" Requires="v">
          <p:control spid="223243"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3882748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4" name="Group 4"/>
          <p:cNvGrpSpPr>
            <a:grpSpLocks/>
          </p:cNvGrpSpPr>
          <p:nvPr/>
        </p:nvGrpSpPr>
        <p:grpSpPr bwMode="auto">
          <a:xfrm>
            <a:off x="212725" y="239713"/>
            <a:ext cx="1433513" cy="1666875"/>
            <a:chOff x="134" y="151"/>
            <a:chExt cx="903" cy="1050"/>
          </a:xfrm>
        </p:grpSpPr>
        <p:grpSp>
          <p:nvGrpSpPr>
            <p:cNvPr id="5" name="Group 5"/>
            <p:cNvGrpSpPr>
              <a:grpSpLocks/>
            </p:cNvGrpSpPr>
            <p:nvPr/>
          </p:nvGrpSpPr>
          <p:grpSpPr bwMode="auto">
            <a:xfrm>
              <a:off x="134" y="192"/>
              <a:ext cx="737" cy="1009"/>
              <a:chOff x="134" y="192"/>
              <a:chExt cx="737" cy="1009"/>
            </a:xfrm>
          </p:grpSpPr>
          <p:sp>
            <p:nvSpPr>
              <p:cNvPr id="7"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6"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2" name="灯片编号占位符 3"/>
          <p:cNvSpPr>
            <a:spLocks noGrp="1"/>
          </p:cNvSpPr>
          <p:nvPr>
            <p:ph type="sldNum" sz="quarter" idx="10"/>
          </p:nvPr>
        </p:nvSpPr>
        <p:spPr/>
        <p:txBody>
          <a:bodyPr/>
          <a:lstStyle>
            <a:lvl1pPr>
              <a:defRPr/>
            </a:lvl1pPr>
          </a:lstStyle>
          <a:p>
            <a:pPr>
              <a:defRPr/>
            </a:pPr>
            <a:fld id="{D6D45BD2-616D-4841-A407-5EB7E3D5B0DF}" type="slidenum">
              <a:rPr lang="zh-CN" altLang="en-US"/>
              <a:pPr>
                <a:defRPr/>
              </a:pPr>
              <a:t>‹#›</a:t>
            </a:fld>
            <a:endParaRPr lang="zh-CN" altLang="en-US"/>
          </a:p>
        </p:txBody>
      </p:sp>
    </p:spTree>
    <p:controls>
      <mc:AlternateContent xmlns:mc="http://schemas.openxmlformats.org/markup-compatibility/2006">
        <mc:Choice xmlns:v="urn:schemas-microsoft-com:vml" Requires="v">
          <p:control spid="224267"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28416135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grpSp>
        <p:nvGrpSpPr>
          <p:cNvPr id="5" name="Group 4"/>
          <p:cNvGrpSpPr>
            <a:grpSpLocks/>
          </p:cNvGrpSpPr>
          <p:nvPr/>
        </p:nvGrpSpPr>
        <p:grpSpPr bwMode="auto">
          <a:xfrm>
            <a:off x="212725" y="239713"/>
            <a:ext cx="1433513" cy="1666875"/>
            <a:chOff x="134" y="151"/>
            <a:chExt cx="903" cy="1050"/>
          </a:xfrm>
        </p:grpSpPr>
        <p:grpSp>
          <p:nvGrpSpPr>
            <p:cNvPr id="6" name="Group 5"/>
            <p:cNvGrpSpPr>
              <a:grpSpLocks/>
            </p:cNvGrpSpPr>
            <p:nvPr/>
          </p:nvGrpSpPr>
          <p:grpSpPr bwMode="auto">
            <a:xfrm>
              <a:off x="134" y="192"/>
              <a:ext cx="737" cy="1009"/>
              <a:chOff x="134" y="192"/>
              <a:chExt cx="737" cy="1009"/>
            </a:xfrm>
          </p:grpSpPr>
          <p:sp>
            <p:nvSpPr>
              <p:cNvPr id="8"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3" name="灯片编号占位符 4"/>
          <p:cNvSpPr>
            <a:spLocks noGrp="1"/>
          </p:cNvSpPr>
          <p:nvPr>
            <p:ph type="sldNum" sz="quarter" idx="10"/>
          </p:nvPr>
        </p:nvSpPr>
        <p:spPr/>
        <p:txBody>
          <a:bodyPr/>
          <a:lstStyle>
            <a:lvl1pPr>
              <a:defRPr/>
            </a:lvl1pPr>
          </a:lstStyle>
          <a:p>
            <a:pPr>
              <a:defRPr/>
            </a:pPr>
            <a:fld id="{8B324E44-46D2-453F-8CB6-AABACB0BEC63}" type="slidenum">
              <a:rPr lang="zh-CN" altLang="en-US"/>
              <a:pPr>
                <a:defRPr/>
              </a:pPr>
              <a:t>‹#›</a:t>
            </a:fld>
            <a:endParaRPr lang="zh-CN" altLang="en-US"/>
          </a:p>
        </p:txBody>
      </p:sp>
    </p:spTree>
    <p:controls>
      <mc:AlternateContent xmlns:mc="http://schemas.openxmlformats.org/markup-compatibility/2006">
        <mc:Choice xmlns:v="urn:schemas-microsoft-com:vml" Requires="v">
          <p:control spid="225291"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9415742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pSp>
        <p:nvGrpSpPr>
          <p:cNvPr id="7" name="Group 4"/>
          <p:cNvGrpSpPr>
            <a:grpSpLocks/>
          </p:cNvGrpSpPr>
          <p:nvPr/>
        </p:nvGrpSpPr>
        <p:grpSpPr bwMode="auto">
          <a:xfrm>
            <a:off x="212725" y="239713"/>
            <a:ext cx="1433513" cy="1666875"/>
            <a:chOff x="134" y="151"/>
            <a:chExt cx="903" cy="1050"/>
          </a:xfrm>
        </p:grpSpPr>
        <p:grpSp>
          <p:nvGrpSpPr>
            <p:cNvPr id="8" name="Group 5"/>
            <p:cNvGrpSpPr>
              <a:grpSpLocks/>
            </p:cNvGrpSpPr>
            <p:nvPr/>
          </p:nvGrpSpPr>
          <p:grpSpPr bwMode="auto">
            <a:xfrm>
              <a:off x="134" y="192"/>
              <a:ext cx="737" cy="1009"/>
              <a:chOff x="134" y="192"/>
              <a:chExt cx="737" cy="1009"/>
            </a:xfrm>
          </p:grpSpPr>
          <p:sp>
            <p:nvSpPr>
              <p:cNvPr id="10"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9"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5" name="灯片编号占位符 6"/>
          <p:cNvSpPr>
            <a:spLocks noGrp="1"/>
          </p:cNvSpPr>
          <p:nvPr>
            <p:ph type="sldNum" sz="quarter" idx="10"/>
          </p:nvPr>
        </p:nvSpPr>
        <p:spPr/>
        <p:txBody>
          <a:bodyPr/>
          <a:lstStyle>
            <a:lvl1pPr>
              <a:defRPr/>
            </a:lvl1pPr>
          </a:lstStyle>
          <a:p>
            <a:pPr>
              <a:defRPr/>
            </a:pPr>
            <a:fld id="{BAB44F16-484D-451B-9CD4-570DE638A7B3}" type="slidenum">
              <a:rPr lang="zh-CN" altLang="en-US"/>
              <a:pPr>
                <a:defRPr/>
              </a:pPr>
              <a:t>‹#›</a:t>
            </a:fld>
            <a:endParaRPr lang="zh-CN" altLang="en-US"/>
          </a:p>
        </p:txBody>
      </p:sp>
    </p:spTree>
    <p:controls>
      <mc:AlternateContent xmlns:mc="http://schemas.openxmlformats.org/markup-compatibility/2006">
        <mc:Choice xmlns:v="urn:schemas-microsoft-com:vml" Requires="v">
          <p:control spid="226315"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33456833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3" name="Group 4"/>
          <p:cNvGrpSpPr>
            <a:grpSpLocks/>
          </p:cNvGrpSpPr>
          <p:nvPr/>
        </p:nvGrpSpPr>
        <p:grpSpPr bwMode="auto">
          <a:xfrm>
            <a:off x="212725" y="239713"/>
            <a:ext cx="1433513" cy="1666875"/>
            <a:chOff x="134" y="151"/>
            <a:chExt cx="903" cy="1050"/>
          </a:xfrm>
        </p:grpSpPr>
        <p:grpSp>
          <p:nvGrpSpPr>
            <p:cNvPr id="4" name="Group 5"/>
            <p:cNvGrpSpPr>
              <a:grpSpLocks/>
            </p:cNvGrpSpPr>
            <p:nvPr/>
          </p:nvGrpSpPr>
          <p:grpSpPr bwMode="auto">
            <a:xfrm>
              <a:off x="134" y="192"/>
              <a:ext cx="737" cy="1009"/>
              <a:chOff x="134" y="192"/>
              <a:chExt cx="737" cy="1009"/>
            </a:xfrm>
          </p:grpSpPr>
          <p:sp>
            <p:nvSpPr>
              <p:cNvPr id="6"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1" name="灯片编号占位符 2"/>
          <p:cNvSpPr>
            <a:spLocks noGrp="1"/>
          </p:cNvSpPr>
          <p:nvPr>
            <p:ph type="sldNum" sz="quarter" idx="10"/>
          </p:nvPr>
        </p:nvSpPr>
        <p:spPr/>
        <p:txBody>
          <a:bodyPr/>
          <a:lstStyle>
            <a:lvl1pPr>
              <a:defRPr/>
            </a:lvl1pPr>
          </a:lstStyle>
          <a:p>
            <a:pPr>
              <a:defRPr/>
            </a:pPr>
            <a:fld id="{7017E0D1-C4A9-41AC-8C3F-C797D99C01EF}" type="slidenum">
              <a:rPr lang="zh-CN" altLang="en-US"/>
              <a:pPr>
                <a:defRPr/>
              </a:pPr>
              <a:t>‹#›</a:t>
            </a:fld>
            <a:endParaRPr lang="zh-CN" altLang="en-US"/>
          </a:p>
        </p:txBody>
      </p:sp>
    </p:spTree>
    <p:controls>
      <mc:AlternateContent xmlns:mc="http://schemas.openxmlformats.org/markup-compatibility/2006">
        <mc:Choice xmlns:v="urn:schemas-microsoft-com:vml" Requires="v">
          <p:control spid="227339"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3019595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2" name="Group 4"/>
          <p:cNvGrpSpPr>
            <a:grpSpLocks/>
          </p:cNvGrpSpPr>
          <p:nvPr/>
        </p:nvGrpSpPr>
        <p:grpSpPr bwMode="auto">
          <a:xfrm>
            <a:off x="212725" y="239713"/>
            <a:ext cx="1433513" cy="1666875"/>
            <a:chOff x="134" y="151"/>
            <a:chExt cx="903" cy="1050"/>
          </a:xfrm>
        </p:grpSpPr>
        <p:grpSp>
          <p:nvGrpSpPr>
            <p:cNvPr id="3" name="Group 5"/>
            <p:cNvGrpSpPr>
              <a:grpSpLocks/>
            </p:cNvGrpSpPr>
            <p:nvPr/>
          </p:nvGrpSpPr>
          <p:grpSpPr bwMode="auto">
            <a:xfrm>
              <a:off x="134" y="192"/>
              <a:ext cx="737" cy="1009"/>
              <a:chOff x="134" y="192"/>
              <a:chExt cx="737" cy="1009"/>
            </a:xfrm>
          </p:grpSpPr>
          <p:sp>
            <p:nvSpPr>
              <p:cNvPr id="5"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4"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灯片编号占位符 1"/>
          <p:cNvSpPr>
            <a:spLocks noGrp="1"/>
          </p:cNvSpPr>
          <p:nvPr>
            <p:ph type="sldNum" sz="quarter" idx="10"/>
          </p:nvPr>
        </p:nvSpPr>
        <p:spPr/>
        <p:txBody>
          <a:bodyPr/>
          <a:lstStyle>
            <a:lvl1pPr>
              <a:defRPr/>
            </a:lvl1pPr>
          </a:lstStyle>
          <a:p>
            <a:pPr>
              <a:defRPr/>
            </a:pPr>
            <a:fld id="{5B36B4EF-636A-42BB-A005-BD85AA8907A9}" type="slidenum">
              <a:rPr lang="zh-CN" altLang="en-US"/>
              <a:pPr>
                <a:defRPr/>
              </a:pPr>
              <a:t>‹#›</a:t>
            </a:fld>
            <a:endParaRPr lang="zh-CN" altLang="en-US"/>
          </a:p>
        </p:txBody>
      </p:sp>
    </p:spTree>
    <p:controls>
      <mc:AlternateContent xmlns:mc="http://schemas.openxmlformats.org/markup-compatibility/2006">
        <mc:Choice xmlns:v="urn:schemas-microsoft-com:vml" Requires="v">
          <p:control spid="228363"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59716373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5" name="Group 4"/>
          <p:cNvGrpSpPr>
            <a:grpSpLocks/>
          </p:cNvGrpSpPr>
          <p:nvPr/>
        </p:nvGrpSpPr>
        <p:grpSpPr bwMode="auto">
          <a:xfrm>
            <a:off x="212725" y="239713"/>
            <a:ext cx="1433513" cy="1666875"/>
            <a:chOff x="134" y="151"/>
            <a:chExt cx="903" cy="1050"/>
          </a:xfrm>
        </p:grpSpPr>
        <p:grpSp>
          <p:nvGrpSpPr>
            <p:cNvPr id="6" name="Group 5"/>
            <p:cNvGrpSpPr>
              <a:grpSpLocks/>
            </p:cNvGrpSpPr>
            <p:nvPr/>
          </p:nvGrpSpPr>
          <p:grpSpPr bwMode="auto">
            <a:xfrm>
              <a:off x="134" y="192"/>
              <a:ext cx="737" cy="1009"/>
              <a:chOff x="134" y="192"/>
              <a:chExt cx="737" cy="1009"/>
            </a:xfrm>
          </p:grpSpPr>
          <p:sp>
            <p:nvSpPr>
              <p:cNvPr id="8"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3" name="灯片编号占位符 4"/>
          <p:cNvSpPr>
            <a:spLocks noGrp="1"/>
          </p:cNvSpPr>
          <p:nvPr>
            <p:ph type="sldNum" sz="quarter" idx="10"/>
          </p:nvPr>
        </p:nvSpPr>
        <p:spPr/>
        <p:txBody>
          <a:bodyPr/>
          <a:lstStyle>
            <a:lvl1pPr>
              <a:defRPr/>
            </a:lvl1pPr>
          </a:lstStyle>
          <a:p>
            <a:pPr>
              <a:defRPr/>
            </a:pPr>
            <a:fld id="{9305E85F-23D0-405F-9EDE-0A33E4136C1D}" type="slidenum">
              <a:rPr lang="zh-CN" altLang="en-US"/>
              <a:pPr>
                <a:defRPr/>
              </a:pPr>
              <a:t>‹#›</a:t>
            </a:fld>
            <a:endParaRPr lang="zh-CN" altLang="en-US"/>
          </a:p>
        </p:txBody>
      </p:sp>
    </p:spTree>
    <p:controls>
      <mc:AlternateContent xmlns:mc="http://schemas.openxmlformats.org/markup-compatibility/2006">
        <mc:Choice xmlns:v="urn:schemas-microsoft-com:vml" Requires="v">
          <p:control spid="229387"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3782037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5" name="Group 4"/>
          <p:cNvGrpSpPr>
            <a:grpSpLocks/>
          </p:cNvGrpSpPr>
          <p:nvPr/>
        </p:nvGrpSpPr>
        <p:grpSpPr bwMode="auto">
          <a:xfrm>
            <a:off x="212725" y="239713"/>
            <a:ext cx="1433513" cy="1666875"/>
            <a:chOff x="134" y="151"/>
            <a:chExt cx="903" cy="1050"/>
          </a:xfrm>
        </p:grpSpPr>
        <p:grpSp>
          <p:nvGrpSpPr>
            <p:cNvPr id="6" name="Group 5"/>
            <p:cNvGrpSpPr>
              <a:grpSpLocks/>
            </p:cNvGrpSpPr>
            <p:nvPr/>
          </p:nvGrpSpPr>
          <p:grpSpPr bwMode="auto">
            <a:xfrm>
              <a:off x="134" y="192"/>
              <a:ext cx="737" cy="1009"/>
              <a:chOff x="134" y="192"/>
              <a:chExt cx="737" cy="1009"/>
            </a:xfrm>
          </p:grpSpPr>
          <p:sp>
            <p:nvSpPr>
              <p:cNvPr id="8"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7"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3" name="灯片编号占位符 4"/>
          <p:cNvSpPr>
            <a:spLocks noGrp="1"/>
          </p:cNvSpPr>
          <p:nvPr>
            <p:ph type="sldNum" sz="quarter" idx="10"/>
          </p:nvPr>
        </p:nvSpPr>
        <p:spPr/>
        <p:txBody>
          <a:bodyPr/>
          <a:lstStyle>
            <a:lvl1pPr>
              <a:defRPr/>
            </a:lvl1pPr>
          </a:lstStyle>
          <a:p>
            <a:pPr>
              <a:defRPr/>
            </a:pPr>
            <a:fld id="{63555D45-923F-45B2-823A-7F37815C0985}" type="slidenum">
              <a:rPr lang="zh-CN" altLang="en-US"/>
              <a:pPr>
                <a:defRPr/>
              </a:pPr>
              <a:t>‹#›</a:t>
            </a:fld>
            <a:endParaRPr lang="zh-CN" altLang="en-US"/>
          </a:p>
        </p:txBody>
      </p:sp>
    </p:spTree>
    <p:controls>
      <mc:AlternateContent xmlns:mc="http://schemas.openxmlformats.org/markup-compatibility/2006">
        <mc:Choice xmlns:v="urn:schemas-microsoft-com:vml" Requires="v">
          <p:control spid="230411" name="ShockwaveFlash1" r:id="rId2" imgW="1143099" imgH="380872"/>
        </mc:Choice>
        <mc:Fallback>
          <p:control name="ShockwaveFlash1" r:id="rId2" imgW="1143099" imgH="380872">
            <p:pic>
              <p:nvPicPr>
                <p:cNvPr id="0" name="ShockwaveFlash1"/>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5701809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1371600" y="476250"/>
            <a:ext cx="70866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zh-CN" smtClean="0"/>
              <a:t>Click to edit Master title style</a:t>
            </a:r>
          </a:p>
        </p:txBody>
      </p:sp>
      <p:sp>
        <p:nvSpPr>
          <p:cNvPr id="1029"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grpSp>
        <p:nvGrpSpPr>
          <p:cNvPr id="1030" name="Group 4"/>
          <p:cNvGrpSpPr>
            <a:grpSpLocks/>
          </p:cNvGrpSpPr>
          <p:nvPr/>
        </p:nvGrpSpPr>
        <p:grpSpPr bwMode="auto">
          <a:xfrm>
            <a:off x="212725" y="239713"/>
            <a:ext cx="1433513" cy="1666875"/>
            <a:chOff x="134" y="151"/>
            <a:chExt cx="903" cy="1050"/>
          </a:xfrm>
        </p:grpSpPr>
        <p:grpSp>
          <p:nvGrpSpPr>
            <p:cNvPr id="1033" name="Group 5"/>
            <p:cNvGrpSpPr>
              <a:grpSpLocks/>
            </p:cNvGrpSpPr>
            <p:nvPr/>
          </p:nvGrpSpPr>
          <p:grpSpPr bwMode="auto">
            <a:xfrm>
              <a:off x="134" y="192"/>
              <a:ext cx="737" cy="1009"/>
              <a:chOff x="134" y="192"/>
              <a:chExt cx="737" cy="1009"/>
            </a:xfrm>
          </p:grpSpPr>
          <p:sp>
            <p:nvSpPr>
              <p:cNvPr id="1035" name="Freeform 6"/>
              <p:cNvSpPr>
                <a:spLocks/>
              </p:cNvSpPr>
              <p:nvPr/>
            </p:nvSpPr>
            <p:spPr bwMode="auto">
              <a:xfrm>
                <a:off x="203" y="290"/>
                <a:ext cx="599" cy="815"/>
              </a:xfrm>
              <a:custGeom>
                <a:avLst/>
                <a:gdLst>
                  <a:gd name="T0" fmla="*/ 299 w 599"/>
                  <a:gd name="T1" fmla="*/ 0 h 815"/>
                  <a:gd name="T2" fmla="*/ 0 w 599"/>
                  <a:gd name="T3" fmla="*/ 407 h 815"/>
                  <a:gd name="T4" fmla="*/ 299 w 599"/>
                  <a:gd name="T5" fmla="*/ 814 h 815"/>
                  <a:gd name="T6" fmla="*/ 598 w 599"/>
                  <a:gd name="T7" fmla="*/ 407 h 815"/>
                  <a:gd name="T8" fmla="*/ 299 w 599"/>
                  <a:gd name="T9" fmla="*/ 0 h 8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9" h="815">
                    <a:moveTo>
                      <a:pt x="299" y="0"/>
                    </a:moveTo>
                    <a:lnTo>
                      <a:pt x="0" y="407"/>
                    </a:lnTo>
                    <a:lnTo>
                      <a:pt x="299" y="814"/>
                    </a:lnTo>
                    <a:lnTo>
                      <a:pt x="598" y="407"/>
                    </a:lnTo>
                    <a:lnTo>
                      <a:pt x="299" y="0"/>
                    </a:lnTo>
                  </a:path>
                </a:pathLst>
              </a:custGeom>
              <a:gradFill rotWithShape="0">
                <a:gsLst>
                  <a:gs pos="0">
                    <a:srgbClr val="250044"/>
                  </a:gs>
                  <a:gs pos="100000">
                    <a:srgbClr val="7B00E4"/>
                  </a:gs>
                </a:gsLst>
                <a:path path="rect">
                  <a:fillToRect l="50000" t="50000" r="50000" b="50000"/>
                </a:path>
              </a:gra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6" name="Freeform 7"/>
              <p:cNvSpPr>
                <a:spLocks/>
              </p:cNvSpPr>
              <p:nvPr/>
            </p:nvSpPr>
            <p:spPr bwMode="auto">
              <a:xfrm>
                <a:off x="502" y="192"/>
                <a:ext cx="369" cy="505"/>
              </a:xfrm>
              <a:custGeom>
                <a:avLst/>
                <a:gdLst>
                  <a:gd name="T0" fmla="*/ 0 w 369"/>
                  <a:gd name="T1" fmla="*/ 101 h 505"/>
                  <a:gd name="T2" fmla="*/ 0 w 369"/>
                  <a:gd name="T3" fmla="*/ 0 h 505"/>
                  <a:gd name="T4" fmla="*/ 368 w 369"/>
                  <a:gd name="T5" fmla="*/ 504 h 505"/>
                  <a:gd name="T6" fmla="*/ 294 w 369"/>
                  <a:gd name="T7" fmla="*/ 504 h 505"/>
                  <a:gd name="T8" fmla="*/ 0 w 369"/>
                  <a:gd name="T9" fmla="*/ 101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0" y="101"/>
                    </a:moveTo>
                    <a:lnTo>
                      <a:pt x="0" y="0"/>
                    </a:lnTo>
                    <a:lnTo>
                      <a:pt x="368" y="504"/>
                    </a:lnTo>
                    <a:lnTo>
                      <a:pt x="294" y="504"/>
                    </a:lnTo>
                    <a:lnTo>
                      <a:pt x="0" y="101"/>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7" name="Freeform 8"/>
              <p:cNvSpPr>
                <a:spLocks/>
              </p:cNvSpPr>
              <p:nvPr/>
            </p:nvSpPr>
            <p:spPr bwMode="auto">
              <a:xfrm>
                <a:off x="134" y="192"/>
                <a:ext cx="369" cy="505"/>
              </a:xfrm>
              <a:custGeom>
                <a:avLst/>
                <a:gdLst>
                  <a:gd name="T0" fmla="*/ 368 w 369"/>
                  <a:gd name="T1" fmla="*/ 0 h 505"/>
                  <a:gd name="T2" fmla="*/ 368 w 369"/>
                  <a:gd name="T3" fmla="*/ 101 h 505"/>
                  <a:gd name="T4" fmla="*/ 74 w 369"/>
                  <a:gd name="T5" fmla="*/ 504 h 505"/>
                  <a:gd name="T6" fmla="*/ 0 w 369"/>
                  <a:gd name="T7" fmla="*/ 504 h 505"/>
                  <a:gd name="T8" fmla="*/ 368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368" y="0"/>
                    </a:moveTo>
                    <a:lnTo>
                      <a:pt x="368" y="101"/>
                    </a:lnTo>
                    <a:lnTo>
                      <a:pt x="74" y="504"/>
                    </a:lnTo>
                    <a:lnTo>
                      <a:pt x="0" y="504"/>
                    </a:lnTo>
                    <a:lnTo>
                      <a:pt x="368" y="0"/>
                    </a:lnTo>
                  </a:path>
                </a:pathLst>
              </a:custGeom>
              <a:solidFill>
                <a:srgbClr val="7B00E4"/>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8" name="Freeform 9"/>
              <p:cNvSpPr>
                <a:spLocks/>
              </p:cNvSpPr>
              <p:nvPr/>
            </p:nvSpPr>
            <p:spPr bwMode="auto">
              <a:xfrm>
                <a:off x="502" y="696"/>
                <a:ext cx="369" cy="505"/>
              </a:xfrm>
              <a:custGeom>
                <a:avLst/>
                <a:gdLst>
                  <a:gd name="T0" fmla="*/ 294 w 369"/>
                  <a:gd name="T1" fmla="*/ 0 h 505"/>
                  <a:gd name="T2" fmla="*/ 368 w 369"/>
                  <a:gd name="T3" fmla="*/ 0 h 505"/>
                  <a:gd name="T4" fmla="*/ 0 w 369"/>
                  <a:gd name="T5" fmla="*/ 504 h 505"/>
                  <a:gd name="T6" fmla="*/ 0 w 369"/>
                  <a:gd name="T7" fmla="*/ 403 h 505"/>
                  <a:gd name="T8" fmla="*/ 29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294" y="0"/>
                    </a:moveTo>
                    <a:lnTo>
                      <a:pt x="368" y="0"/>
                    </a:lnTo>
                    <a:lnTo>
                      <a:pt x="0" y="504"/>
                    </a:lnTo>
                    <a:lnTo>
                      <a:pt x="0" y="403"/>
                    </a:lnTo>
                    <a:lnTo>
                      <a:pt x="29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Freeform 10"/>
              <p:cNvSpPr>
                <a:spLocks/>
              </p:cNvSpPr>
              <p:nvPr/>
            </p:nvSpPr>
            <p:spPr bwMode="auto">
              <a:xfrm>
                <a:off x="134" y="696"/>
                <a:ext cx="369" cy="505"/>
              </a:xfrm>
              <a:custGeom>
                <a:avLst/>
                <a:gdLst>
                  <a:gd name="T0" fmla="*/ 74 w 369"/>
                  <a:gd name="T1" fmla="*/ 0 h 505"/>
                  <a:gd name="T2" fmla="*/ 368 w 369"/>
                  <a:gd name="T3" fmla="*/ 403 h 505"/>
                  <a:gd name="T4" fmla="*/ 368 w 369"/>
                  <a:gd name="T5" fmla="*/ 504 h 505"/>
                  <a:gd name="T6" fmla="*/ 0 w 369"/>
                  <a:gd name="T7" fmla="*/ 0 h 505"/>
                  <a:gd name="T8" fmla="*/ 74 w 369"/>
                  <a:gd name="T9" fmla="*/ 0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505">
                    <a:moveTo>
                      <a:pt x="74" y="0"/>
                    </a:moveTo>
                    <a:lnTo>
                      <a:pt x="368" y="403"/>
                    </a:lnTo>
                    <a:lnTo>
                      <a:pt x="368" y="504"/>
                    </a:lnTo>
                    <a:lnTo>
                      <a:pt x="0" y="0"/>
                    </a:lnTo>
                    <a:lnTo>
                      <a:pt x="74" y="0"/>
                    </a:lnTo>
                  </a:path>
                </a:pathLst>
              </a:custGeom>
              <a:solidFill>
                <a:srgbClr val="D49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034" name="Picture 11"/>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8" y="151"/>
              <a:ext cx="729"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FA73CE84-B3DC-4A38-994F-61934A9808EF}" type="slidenum">
              <a:rPr lang="zh-CN" altLang="en-US"/>
              <a:pPr>
                <a:defRPr/>
              </a:pPr>
              <a:t>‹#›</a:t>
            </a:fld>
            <a:endParaRPr lang="zh-CN" altLang="en-US"/>
          </a:p>
        </p:txBody>
      </p:sp>
      <p:sp>
        <p:nvSpPr>
          <p:cNvPr id="3"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Tree>
    <p:controls>
      <mc:AlternateContent xmlns:mc="http://schemas.openxmlformats.org/markup-compatibility/2006">
        <mc:Choice xmlns:v="urn:schemas-microsoft-com:vml" Requires="v">
          <p:control spid="1035" name="ShockwaveFlash1" r:id="rId14" imgW="1143099" imgH="380872"/>
        </mc:Choice>
        <mc:Fallback>
          <p:control name="ShockwaveFlash1" r:id="rId14" imgW="1143099" imgH="380872">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152400" y="6477000"/>
                  <a:ext cx="1143000" cy="381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spd="med"/>
  <p:hf hdr="0" ftr="0" dt="0"/>
  <p:txStyles>
    <p:titleStyle>
      <a:lvl1pPr algn="l" rtl="0" eaLnBrk="0" fontAlgn="base" hangingPunct="0">
        <a:spcBef>
          <a:spcPct val="0"/>
        </a:spcBef>
        <a:spcAft>
          <a:spcPct val="0"/>
        </a:spcAft>
        <a:defRPr kumimoji="1" sz="4400" i="1">
          <a:solidFill>
            <a:schemeClr val="tx2"/>
          </a:solidFill>
          <a:latin typeface="+mj-lt"/>
          <a:ea typeface="+mj-ea"/>
          <a:cs typeface="+mj-cs"/>
        </a:defRPr>
      </a:lvl1pPr>
      <a:lvl2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2pPr>
      <a:lvl3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3pPr>
      <a:lvl4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4pPr>
      <a:lvl5pPr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5pPr>
      <a:lvl6pPr marL="4572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6pPr>
      <a:lvl7pPr marL="9144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7pPr>
      <a:lvl8pPr marL="13716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8pPr>
      <a:lvl9pPr marL="1828800" algn="l" rtl="0" eaLnBrk="0" fontAlgn="base" hangingPunct="0">
        <a:spcBef>
          <a:spcPct val="0"/>
        </a:spcBef>
        <a:spcAft>
          <a:spcPct val="0"/>
        </a:spcAft>
        <a:defRPr kumimoji="1" sz="4400" i="1">
          <a:solidFill>
            <a:schemeClr val="tx2"/>
          </a:solidFill>
          <a:latin typeface="Book Antiqua"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u"/>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Monotype Sorts" pitchFamily="2" charset="2"/>
        <a:buChar char="u"/>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Monotype Sorts" pitchFamily="2" charset="2"/>
        <a:buChar char="u"/>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65000"/>
        <a:buFont typeface="Monotype Sort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4.bin"/><Relationship Id="rId5" Type="http://schemas.openxmlformats.org/officeDocument/2006/relationships/image" Target="../media/image27.png"/><Relationship Id="rId4" Type="http://schemas.openxmlformats.org/officeDocument/2006/relationships/oleObject" Target="../embeddings/oleObject3.bin"/><Relationship Id="rId9"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27.png"/><Relationship Id="rId5" Type="http://schemas.openxmlformats.org/officeDocument/2006/relationships/oleObject" Target="../embeddings/oleObject8.bin"/><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18.xml"/><Relationship Id="rId7" Type="http://schemas.openxmlformats.org/officeDocument/2006/relationships/image" Target="../media/image41.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40.png"/><Relationship Id="rId5" Type="http://schemas.openxmlformats.org/officeDocument/2006/relationships/image" Target="../media/image39.w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7.png"/><Relationship Id="rId5" Type="http://schemas.openxmlformats.org/officeDocument/2006/relationships/image" Target="../media/image55.png"/><Relationship Id="rId4"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72.png"/><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6.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5.xml"/><Relationship Id="rId7"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2.bin"/><Relationship Id="rId5" Type="http://schemas.openxmlformats.org/officeDocument/2006/relationships/image" Target="../media/image18.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7" name="Rectangle 9"/>
          <p:cNvSpPr>
            <a:spLocks noChangeArrowheads="1"/>
          </p:cNvSpPr>
          <p:nvPr/>
        </p:nvSpPr>
        <p:spPr bwMode="auto">
          <a:xfrm>
            <a:off x="1115616" y="1412776"/>
            <a:ext cx="7343680" cy="240065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lgn="ctr">
              <a:spcBef>
                <a:spcPct val="50000"/>
              </a:spcBef>
              <a:buClr>
                <a:srgbClr val="FFCC00"/>
              </a:buClr>
              <a:buFont typeface="Wingdings" pitchFamily="2" charset="2"/>
              <a:buNone/>
            </a:pPr>
            <a:r>
              <a:rPr lang="en-US" altLang="zh-CN" sz="6000" dirty="0" smtClean="0">
                <a:solidFill>
                  <a:srgbClr val="000066"/>
                </a:solidFill>
                <a:latin typeface="隶书" pitchFamily="49" charset="-122"/>
                <a:ea typeface="隶书" pitchFamily="49" charset="-122"/>
              </a:rPr>
              <a:t>Microsoft Office</a:t>
            </a:r>
          </a:p>
          <a:p>
            <a:pPr algn="ctr">
              <a:spcBef>
                <a:spcPct val="50000"/>
              </a:spcBef>
              <a:buClr>
                <a:srgbClr val="FFCC00"/>
              </a:buClr>
              <a:buFont typeface="Wingdings" pitchFamily="2" charset="2"/>
              <a:buNone/>
            </a:pPr>
            <a:r>
              <a:rPr lang="zh-CN" altLang="en-US" sz="6000" dirty="0" smtClean="0">
                <a:solidFill>
                  <a:srgbClr val="000066"/>
                </a:solidFill>
                <a:latin typeface="隶书" pitchFamily="49" charset="-122"/>
                <a:ea typeface="隶书" pitchFamily="49" charset="-122"/>
              </a:rPr>
              <a:t>微软办公自动化软件</a:t>
            </a:r>
            <a:r>
              <a:rPr lang="en-US" altLang="zh-CN" sz="6000" dirty="0" smtClean="0">
                <a:solidFill>
                  <a:srgbClr val="000066"/>
                </a:solidFill>
                <a:latin typeface="隶书" pitchFamily="49" charset="-122"/>
                <a:ea typeface="隶书" pitchFamily="49" charset="-122"/>
              </a:rPr>
              <a:t>  </a:t>
            </a:r>
            <a:endParaRPr lang="en-US" altLang="zh-CN" sz="6000" dirty="0">
              <a:solidFill>
                <a:srgbClr val="000066"/>
              </a:solidFill>
              <a:latin typeface="隶书" pitchFamily="49" charset="-122"/>
              <a:ea typeface="隶书" pitchFamily="49" charset="-122"/>
            </a:endParaRPr>
          </a:p>
        </p:txBody>
      </p:sp>
      <p:sp>
        <p:nvSpPr>
          <p:cNvPr id="24579"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B491A60-0BBD-46B5-8EF2-6E502C6BA513}" type="slidenum">
              <a:rPr lang="zh-CN" altLang="en-US" sz="1200" smtClean="0">
                <a:solidFill>
                  <a:schemeClr val="tx2"/>
                </a:solidFill>
              </a:rPr>
              <a:pPr eaLnBrk="1" hangingPunct="1"/>
              <a:t>1</a:t>
            </a:fld>
            <a:endParaRPr lang="zh-CN" altLang="en-US" sz="1200" smtClean="0">
              <a:solidFill>
                <a:schemeClr val="tx2"/>
              </a:solidFill>
            </a:endParaRPr>
          </a:p>
        </p:txBody>
      </p:sp>
      <p:sp>
        <p:nvSpPr>
          <p:cNvPr id="2" name="TextBox 1"/>
          <p:cNvSpPr txBox="1"/>
          <p:nvPr/>
        </p:nvSpPr>
        <p:spPr>
          <a:xfrm>
            <a:off x="2015445" y="4509120"/>
            <a:ext cx="5544021" cy="1754326"/>
          </a:xfrm>
          <a:prstGeom prst="rect">
            <a:avLst/>
          </a:prstGeom>
          <a:noFill/>
        </p:spPr>
        <p:txBody>
          <a:bodyPr wrap="square" rtlCol="0">
            <a:spAutoFit/>
          </a:bodyPr>
          <a:lstStyle/>
          <a:p>
            <a:pPr>
              <a:lnSpc>
                <a:spcPct val="150000"/>
              </a:lnSpc>
            </a:pPr>
            <a:r>
              <a:rPr lang="zh-CN" altLang="en-US" dirty="0" smtClean="0"/>
              <a:t>字处理：</a:t>
            </a:r>
            <a:r>
              <a:rPr lang="en-US" altLang="zh-CN" dirty="0" smtClean="0"/>
              <a:t>Microsoft Word 2010</a:t>
            </a:r>
          </a:p>
          <a:p>
            <a:pPr>
              <a:lnSpc>
                <a:spcPct val="150000"/>
              </a:lnSpc>
            </a:pPr>
            <a:r>
              <a:rPr lang="zh-CN" altLang="en-US" dirty="0" smtClean="0"/>
              <a:t>电子表格：</a:t>
            </a:r>
            <a:r>
              <a:rPr lang="en-US" altLang="zh-CN" dirty="0" smtClean="0"/>
              <a:t>Microsoft Excel 2010</a:t>
            </a:r>
          </a:p>
          <a:p>
            <a:pPr>
              <a:lnSpc>
                <a:spcPct val="150000"/>
              </a:lnSpc>
            </a:pPr>
            <a:r>
              <a:rPr lang="zh-CN" altLang="en-US" dirty="0" smtClean="0"/>
              <a:t>演示文稿：</a:t>
            </a:r>
            <a:r>
              <a:rPr lang="en-US" altLang="zh-CN" dirty="0" smtClean="0"/>
              <a:t>Microsoft PowerPoint 2010</a:t>
            </a:r>
            <a:endParaRPr lang="zh-CN" alt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1194" name="Group 10"/>
          <p:cNvGrpSpPr>
            <a:grpSpLocks/>
          </p:cNvGrpSpPr>
          <p:nvPr/>
        </p:nvGrpSpPr>
        <p:grpSpPr bwMode="auto">
          <a:xfrm>
            <a:off x="685800" y="2298700"/>
            <a:ext cx="7880350" cy="4330700"/>
            <a:chOff x="432" y="1448"/>
            <a:chExt cx="4964" cy="2728"/>
          </a:xfrm>
        </p:grpSpPr>
        <p:sp>
          <p:nvSpPr>
            <p:cNvPr id="221186" name="Rectangle 2"/>
            <p:cNvSpPr>
              <a:spLocks noChangeArrowheads="1"/>
            </p:cNvSpPr>
            <p:nvPr/>
          </p:nvSpPr>
          <p:spPr bwMode="auto">
            <a:xfrm>
              <a:off x="432" y="2572"/>
              <a:ext cx="1390" cy="396"/>
            </a:xfrm>
            <a:prstGeom prst="rect">
              <a:avLst/>
            </a:prstGeom>
            <a:solidFill>
              <a:srgbClr val="009900"/>
            </a:solidFill>
            <a:ln>
              <a:noFill/>
            </a:ln>
            <a:effectLst/>
            <a:scene3d>
              <a:camera prst="legacyObliqueTopRight"/>
              <a:lightRig rig="legacyFlat3" dir="b"/>
            </a:scene3d>
            <a:sp3d extrusionH="430200" prstMaterial="legacyMatte">
              <a:bevelT w="13500" h="13500" prst="angle"/>
              <a:bevelB w="13500" h="13500" prst="angle"/>
              <a:extrusionClr>
                <a:srgbClr val="009900"/>
              </a:extrusionClr>
            </a:sp3d>
            <a:extLst>
              <a:ext uri="{91240B29-F687-4F45-9708-019B960494DF}">
                <a14:hiddenLine xmlns:a14="http://schemas.microsoft.com/office/drawing/2010/main" w="12700">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L="190500" lvl="1">
                <a:lnSpc>
                  <a:spcPct val="110000"/>
                </a:lnSpc>
                <a:spcBef>
                  <a:spcPct val="10000"/>
                </a:spcBef>
                <a:spcAft>
                  <a:spcPct val="10000"/>
                </a:spcAft>
                <a:defRPr/>
              </a:pPr>
              <a:r>
                <a:rPr lang="zh-CN" altLang="en-US" sz="3200" i="1">
                  <a:solidFill>
                    <a:srgbClr val="FFFF00"/>
                  </a:solidFill>
                  <a:effectLst>
                    <a:outerShdw blurRad="38100" dist="38100" dir="2700000" algn="tl">
                      <a:srgbClr val="000000"/>
                    </a:outerShdw>
                  </a:effectLst>
                  <a:latin typeface="宋体" pitchFamily="2" charset="-122"/>
                </a:rPr>
                <a:t>高级应用</a:t>
              </a:r>
              <a:endParaRPr lang="zh-CN" altLang="en-US" sz="3200" b="0">
                <a:latin typeface="隶书" pitchFamily="49" charset="-122"/>
                <a:ea typeface="隶书" pitchFamily="49" charset="-122"/>
              </a:endParaRPr>
            </a:p>
          </p:txBody>
        </p:sp>
        <p:sp>
          <p:nvSpPr>
            <p:cNvPr id="30726" name="Rectangle 3"/>
            <p:cNvSpPr>
              <a:spLocks noChangeArrowheads="1"/>
            </p:cNvSpPr>
            <p:nvPr/>
          </p:nvSpPr>
          <p:spPr bwMode="auto">
            <a:xfrm>
              <a:off x="2400" y="1448"/>
              <a:ext cx="2996"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字符与段落的格式编排</a:t>
              </a:r>
              <a:endParaRPr lang="zh-CN" altLang="en-US" sz="3200" b="0">
                <a:latin typeface="隶书" pitchFamily="49" charset="-122"/>
                <a:ea typeface="隶书" pitchFamily="49" charset="-122"/>
              </a:endParaRPr>
            </a:p>
          </p:txBody>
        </p:sp>
        <p:sp>
          <p:nvSpPr>
            <p:cNvPr id="30727" name="Rectangle 4"/>
            <p:cNvSpPr>
              <a:spLocks noChangeArrowheads="1"/>
            </p:cNvSpPr>
            <p:nvPr/>
          </p:nvSpPr>
          <p:spPr bwMode="auto">
            <a:xfrm>
              <a:off x="2380" y="2216"/>
              <a:ext cx="2708"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文档页面格式的设置</a:t>
              </a:r>
              <a:endParaRPr lang="zh-CN" altLang="en-US" sz="3200" b="0">
                <a:latin typeface="隶书" pitchFamily="49" charset="-122"/>
                <a:ea typeface="隶书" pitchFamily="49" charset="-122"/>
              </a:endParaRPr>
            </a:p>
          </p:txBody>
        </p:sp>
        <p:sp>
          <p:nvSpPr>
            <p:cNvPr id="30728" name="Rectangle 5"/>
            <p:cNvSpPr>
              <a:spLocks noChangeArrowheads="1"/>
            </p:cNvSpPr>
            <p:nvPr/>
          </p:nvSpPr>
          <p:spPr bwMode="auto">
            <a:xfrm>
              <a:off x="2400" y="3004"/>
              <a:ext cx="2708"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图、文、表混排技术</a:t>
              </a:r>
              <a:endParaRPr lang="zh-CN" altLang="en-US" sz="3200" b="0">
                <a:latin typeface="隶书" pitchFamily="49" charset="-122"/>
                <a:ea typeface="隶书" pitchFamily="49" charset="-122"/>
              </a:endParaRPr>
            </a:p>
          </p:txBody>
        </p:sp>
        <p:sp>
          <p:nvSpPr>
            <p:cNvPr id="30729" name="Rectangle 6"/>
            <p:cNvSpPr>
              <a:spLocks noChangeArrowheads="1"/>
            </p:cNvSpPr>
            <p:nvPr/>
          </p:nvSpPr>
          <p:spPr bwMode="auto">
            <a:xfrm>
              <a:off x="2400" y="3772"/>
              <a:ext cx="1556" cy="40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3600" b="0">
                  <a:solidFill>
                    <a:srgbClr val="FFFF00"/>
                  </a:solidFill>
                  <a:latin typeface="隶书" pitchFamily="49" charset="-122"/>
                  <a:ea typeface="隶书" pitchFamily="49" charset="-122"/>
                </a:rPr>
                <a:t>排版与打印</a:t>
              </a:r>
            </a:p>
          </p:txBody>
        </p:sp>
        <p:sp>
          <p:nvSpPr>
            <p:cNvPr id="30730" name="AutoShape 7"/>
            <p:cNvSpPr>
              <a:spLocks/>
            </p:cNvSpPr>
            <p:nvPr/>
          </p:nvSpPr>
          <p:spPr bwMode="auto">
            <a:xfrm>
              <a:off x="2016" y="1516"/>
              <a:ext cx="336" cy="2496"/>
            </a:xfrm>
            <a:prstGeom prst="leftBrace">
              <a:avLst>
                <a:gd name="adj1" fmla="val 61905"/>
                <a:gd name="adj2" fmla="val 50000"/>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192" name="Rectangle 8"/>
          <p:cNvSpPr>
            <a:spLocks noChangeArrowheads="1"/>
          </p:cNvSpPr>
          <p:nvPr/>
        </p:nvSpPr>
        <p:spPr bwMode="auto">
          <a:xfrm>
            <a:off x="1475656" y="990600"/>
            <a:ext cx="6408712" cy="646331"/>
          </a:xfrm>
          <a:prstGeom prst="rect">
            <a:avLst/>
          </a:prstGeom>
          <a:solidFill>
            <a:srgbClr val="33CC33"/>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square">
            <a:spAutoFit/>
          </a:bodyPr>
          <a:lstStyle/>
          <a:p>
            <a:pPr algn="ctr">
              <a:buClr>
                <a:srgbClr val="FF0066"/>
              </a:buClr>
              <a:buFont typeface="Marlett" pitchFamily="2" charset="2"/>
              <a:buNone/>
              <a:defRPr/>
            </a:pPr>
            <a:r>
              <a:rPr lang="zh-CN" altLang="en-US" sz="3600" i="1" u="sng" dirty="0" smtClean="0">
                <a:solidFill>
                  <a:schemeClr val="hlink"/>
                </a:solidFill>
                <a:effectLst>
                  <a:outerShdw blurRad="38100" dist="38100" dir="2700000" algn="tl">
                    <a:srgbClr val="000000"/>
                  </a:outerShdw>
                </a:effectLst>
                <a:latin typeface="隶书" pitchFamily="49" charset="-122"/>
                <a:ea typeface="隶书" pitchFamily="49" charset="-122"/>
              </a:rPr>
              <a:t>字处理（</a:t>
            </a:r>
            <a:r>
              <a:rPr lang="en-US" altLang="zh-CN" sz="3600" i="1" u="sng" dirty="0" smtClean="0">
                <a:solidFill>
                  <a:schemeClr val="hlink"/>
                </a:solidFill>
                <a:effectLst>
                  <a:outerShdw blurRad="38100" dist="38100" dir="2700000" algn="tl">
                    <a:srgbClr val="000000"/>
                  </a:outerShdw>
                </a:effectLst>
                <a:latin typeface="隶书" pitchFamily="49" charset="-122"/>
                <a:ea typeface="隶书" pitchFamily="49" charset="-122"/>
              </a:rPr>
              <a:t>Word</a:t>
            </a:r>
            <a:r>
              <a:rPr lang="zh-CN" altLang="en-US" sz="3600" i="1" u="sng" dirty="0" smtClean="0">
                <a:solidFill>
                  <a:schemeClr val="hlink"/>
                </a:solidFill>
                <a:effectLst>
                  <a:outerShdw blurRad="38100" dist="38100" dir="2700000" algn="tl">
                    <a:srgbClr val="000000"/>
                  </a:outerShdw>
                </a:effectLst>
                <a:latin typeface="隶书" pitchFamily="49" charset="-122"/>
                <a:ea typeface="隶书" pitchFamily="49" charset="-122"/>
              </a:rPr>
              <a:t>）软件高级应用</a:t>
            </a:r>
            <a:endParaRPr lang="zh-CN" altLang="en-US" sz="3600" i="1" u="sng" dirty="0">
              <a:solidFill>
                <a:schemeClr val="hlink"/>
              </a:solidFill>
              <a:effectLst>
                <a:outerShdw blurRad="38100" dist="38100" dir="2700000" algn="tl">
                  <a:srgbClr val="000000"/>
                </a:outerShdw>
              </a:effectLst>
              <a:latin typeface="隶书" pitchFamily="49" charset="-122"/>
              <a:ea typeface="隶书" pitchFamily="49" charset="-122"/>
            </a:endParaRPr>
          </a:p>
        </p:txBody>
      </p:sp>
      <p:sp>
        <p:nvSpPr>
          <p:cNvPr id="3072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C2BEA18-9A1C-41DA-A6D4-479B1299DCAA}" type="slidenum">
              <a:rPr lang="zh-CN" altLang="en-US" sz="1200" smtClean="0">
                <a:solidFill>
                  <a:schemeClr val="tx2"/>
                </a:solidFill>
              </a:rPr>
              <a:pPr eaLnBrk="1" hangingPunct="1"/>
              <a:t>10</a:t>
            </a:fld>
            <a:endParaRPr lang="zh-CN" altLang="en-US" sz="1200" smtClean="0">
              <a:solidFill>
                <a:schemeClr val="tx2"/>
              </a:solidFill>
            </a:endParaRPr>
          </a:p>
        </p:txBody>
      </p:sp>
    </p:spTree>
    <p:extLst>
      <p:ext uri="{BB962C8B-B14F-4D97-AF65-F5344CB8AC3E}">
        <p14:creationId xmlns:p14="http://schemas.microsoft.com/office/powerpoint/2010/main" val="35272691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94"/>
                                        </p:tgtEl>
                                        <p:attrNameLst>
                                          <p:attrName>style.visibility</p:attrName>
                                        </p:attrNameLst>
                                      </p:cBhvr>
                                      <p:to>
                                        <p:strVal val="visible"/>
                                      </p:to>
                                    </p:set>
                                    <p:animEffect transition="in" filter="blinds(horizontal)">
                                      <p:cBhvr>
                                        <p:cTn id="7" dur="500"/>
                                        <p:tgtEl>
                                          <p:spTgt spid="22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52400" y="0"/>
            <a:ext cx="684213" cy="6400800"/>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sp>
        <p:nvSpPr>
          <p:cNvPr id="60419"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0420" name="Text Box 13"/>
          <p:cNvSpPr txBox="1">
            <a:spLocks noChangeArrowheads="1"/>
          </p:cNvSpPr>
          <p:nvPr/>
        </p:nvSpPr>
        <p:spPr bwMode="auto">
          <a:xfrm>
            <a:off x="1219200" y="1295400"/>
            <a:ext cx="7696200" cy="2738438"/>
          </a:xfrm>
          <a:prstGeom prst="rect">
            <a:avLst/>
          </a:prstGeom>
          <a:solidFill>
            <a:srgbClr val="0099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lnSpc>
                <a:spcPct val="140000"/>
              </a:lnSpc>
              <a:buClr>
                <a:srgbClr val="FF3300"/>
              </a:buClr>
              <a:buFont typeface="Marlett" pitchFamily="2" charset="2"/>
              <a:buChar char="5"/>
            </a:pPr>
            <a:r>
              <a:rPr lang="zh-CN" altLang="en-US" sz="3200">
                <a:solidFill>
                  <a:srgbClr val="FFFFFF"/>
                </a:solidFill>
                <a:latin typeface="隶书" pitchFamily="49" charset="-122"/>
                <a:ea typeface="隶书" pitchFamily="49" charset="-122"/>
              </a:rPr>
              <a:t>对文档进行总体设置</a:t>
            </a:r>
          </a:p>
          <a:p>
            <a:pPr algn="just" eaLnBrk="1" hangingPunct="1">
              <a:lnSpc>
                <a:spcPct val="140000"/>
              </a:lnSpc>
              <a:buClr>
                <a:srgbClr val="FF3300"/>
              </a:buClr>
              <a:buFont typeface="Marlett" pitchFamily="2" charset="2"/>
              <a:buChar char="5"/>
            </a:pPr>
            <a:r>
              <a:rPr lang="zh-CN" altLang="en-US" sz="3200">
                <a:solidFill>
                  <a:srgbClr val="FFFFFF"/>
                </a:solidFill>
                <a:latin typeface="隶书" pitchFamily="49" charset="-122"/>
                <a:ea typeface="隶书" pitchFamily="49" charset="-122"/>
              </a:rPr>
              <a:t>对相应的段落进行设置</a:t>
            </a:r>
          </a:p>
          <a:p>
            <a:pPr algn="just" eaLnBrk="1" hangingPunct="1">
              <a:lnSpc>
                <a:spcPct val="140000"/>
              </a:lnSpc>
              <a:buClr>
                <a:srgbClr val="FF3300"/>
              </a:buClr>
              <a:buFont typeface="Marlett" pitchFamily="2" charset="2"/>
              <a:buChar char="5"/>
            </a:pPr>
            <a:r>
              <a:rPr lang="zh-CN" altLang="en-US" sz="3200">
                <a:solidFill>
                  <a:srgbClr val="FFFFFF"/>
                </a:solidFill>
                <a:latin typeface="隶书" pitchFamily="49" charset="-122"/>
                <a:ea typeface="隶书" pitchFamily="49" charset="-122"/>
              </a:rPr>
              <a:t>对个别字符或多个字符进行设置</a:t>
            </a:r>
          </a:p>
          <a:p>
            <a:pPr algn="just" eaLnBrk="1" hangingPunct="1">
              <a:lnSpc>
                <a:spcPct val="140000"/>
              </a:lnSpc>
              <a:buClr>
                <a:srgbClr val="FF3300"/>
              </a:buClr>
              <a:buFont typeface="Marlett" pitchFamily="2" charset="2"/>
              <a:buNone/>
            </a:pPr>
            <a:r>
              <a:rPr lang="zh-CN" altLang="en-US" sz="2800" b="0">
                <a:solidFill>
                  <a:srgbClr val="FFFFFF"/>
                </a:solidFill>
                <a:latin typeface="隶书" pitchFamily="49" charset="-122"/>
                <a:ea typeface="隶书" pitchFamily="49" charset="-122"/>
              </a:rPr>
              <a:t> （艺术字、字母大小写、字符的上标</a:t>
            </a:r>
            <a:r>
              <a:rPr lang="en-US" altLang="zh-CN" sz="2800" b="0">
                <a:solidFill>
                  <a:srgbClr val="FFFFFF"/>
                </a:solidFill>
                <a:latin typeface="隶书" pitchFamily="49" charset="-122"/>
                <a:ea typeface="隶书" pitchFamily="49" charset="-122"/>
              </a:rPr>
              <a:t>/</a:t>
            </a:r>
            <a:r>
              <a:rPr lang="zh-CN" altLang="en-US" sz="2800" b="0">
                <a:solidFill>
                  <a:srgbClr val="FFFFFF"/>
                </a:solidFill>
                <a:latin typeface="隶书" pitchFamily="49" charset="-122"/>
                <a:ea typeface="隶书" pitchFamily="49" charset="-122"/>
              </a:rPr>
              <a:t>下标等）</a:t>
            </a:r>
            <a:endParaRPr lang="zh-CN" altLang="en-US" b="0">
              <a:solidFill>
                <a:srgbClr val="FF33CC"/>
              </a:solidFill>
              <a:latin typeface="隶书" pitchFamily="49" charset="-122"/>
              <a:ea typeface="隶书" pitchFamily="49" charset="-122"/>
            </a:endParaRPr>
          </a:p>
        </p:txBody>
      </p:sp>
      <p:sp>
        <p:nvSpPr>
          <p:cNvPr id="285710" name="AutoShape 14"/>
          <p:cNvSpPr>
            <a:spLocks noChangeArrowheads="1"/>
          </p:cNvSpPr>
          <p:nvPr/>
        </p:nvSpPr>
        <p:spPr bwMode="auto">
          <a:xfrm>
            <a:off x="1371600" y="5105400"/>
            <a:ext cx="1447800" cy="609600"/>
          </a:xfrm>
          <a:prstGeom prst="roundRect">
            <a:avLst>
              <a:gd name="adj" fmla="val 16667"/>
            </a:avLst>
          </a:prstGeom>
          <a:solidFill>
            <a:srgbClr val="4D4D4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rgbClr val="FFFFFF"/>
                </a:solidFill>
              </a:rPr>
              <a:t>选定文档</a:t>
            </a:r>
          </a:p>
        </p:txBody>
      </p:sp>
      <p:sp>
        <p:nvSpPr>
          <p:cNvPr id="285712" name="AutoShape 16"/>
          <p:cNvSpPr>
            <a:spLocks noChangeArrowheads="1"/>
          </p:cNvSpPr>
          <p:nvPr/>
        </p:nvSpPr>
        <p:spPr bwMode="auto">
          <a:xfrm rot="20754390">
            <a:off x="2971800" y="5257800"/>
            <a:ext cx="838200" cy="381000"/>
          </a:xfrm>
          <a:prstGeom prst="rightArrow">
            <a:avLst>
              <a:gd name="adj1" fmla="val 50000"/>
              <a:gd name="adj2" fmla="val 55000"/>
            </a:avLst>
          </a:prstGeom>
          <a:solidFill>
            <a:schemeClr val="tx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endParaRPr lang="zh-CN" altLang="en-US"/>
          </a:p>
        </p:txBody>
      </p:sp>
      <p:sp>
        <p:nvSpPr>
          <p:cNvPr id="285713" name="AutoShape 17"/>
          <p:cNvSpPr>
            <a:spLocks noChangeArrowheads="1"/>
          </p:cNvSpPr>
          <p:nvPr/>
        </p:nvSpPr>
        <p:spPr bwMode="auto">
          <a:xfrm>
            <a:off x="381000" y="4267200"/>
            <a:ext cx="1295400" cy="609600"/>
          </a:xfrm>
          <a:prstGeom prst="wedgeRoundRectCallout">
            <a:avLst>
              <a:gd name="adj1" fmla="val 48898"/>
              <a:gd name="adj2" fmla="val 83856"/>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dirty="0">
                <a:solidFill>
                  <a:srgbClr val="FFFFFF"/>
                </a:solidFill>
              </a:rPr>
              <a:t>方 法</a:t>
            </a:r>
            <a:endParaRPr lang="zh-CN" altLang="en-US" dirty="0">
              <a:solidFill>
                <a:srgbClr val="FFFFFF"/>
              </a:solidFill>
            </a:endParaRPr>
          </a:p>
        </p:txBody>
      </p:sp>
      <p:sp>
        <p:nvSpPr>
          <p:cNvPr id="285714" name="AutoShape 18"/>
          <p:cNvSpPr>
            <a:spLocks noChangeArrowheads="1"/>
          </p:cNvSpPr>
          <p:nvPr/>
        </p:nvSpPr>
        <p:spPr bwMode="auto">
          <a:xfrm>
            <a:off x="2209800" y="6096000"/>
            <a:ext cx="1447800" cy="609600"/>
          </a:xfrm>
          <a:prstGeom prst="roundRect">
            <a:avLst>
              <a:gd name="adj" fmla="val 16667"/>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整个文档</a:t>
            </a:r>
          </a:p>
        </p:txBody>
      </p:sp>
      <p:sp>
        <p:nvSpPr>
          <p:cNvPr id="285715" name="AutoShape 19"/>
          <p:cNvSpPr>
            <a:spLocks noChangeArrowheads="1"/>
          </p:cNvSpPr>
          <p:nvPr/>
        </p:nvSpPr>
        <p:spPr bwMode="auto">
          <a:xfrm>
            <a:off x="4419600" y="6096000"/>
            <a:ext cx="1447800" cy="609600"/>
          </a:xfrm>
          <a:prstGeom prst="roundRect">
            <a:avLst>
              <a:gd name="adj" fmla="val 16667"/>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某些段落</a:t>
            </a:r>
          </a:p>
        </p:txBody>
      </p:sp>
      <p:sp>
        <p:nvSpPr>
          <p:cNvPr id="285716" name="AutoShape 20"/>
          <p:cNvSpPr>
            <a:spLocks noChangeArrowheads="1"/>
          </p:cNvSpPr>
          <p:nvPr/>
        </p:nvSpPr>
        <p:spPr bwMode="auto">
          <a:xfrm>
            <a:off x="7391400" y="6096000"/>
            <a:ext cx="1447800" cy="609600"/>
          </a:xfrm>
          <a:prstGeom prst="roundRect">
            <a:avLst>
              <a:gd name="adj" fmla="val 16667"/>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一个字符</a:t>
            </a:r>
          </a:p>
        </p:txBody>
      </p:sp>
      <p:sp>
        <p:nvSpPr>
          <p:cNvPr id="285717" name="AutoShape 21"/>
          <p:cNvSpPr>
            <a:spLocks noChangeArrowheads="1"/>
          </p:cNvSpPr>
          <p:nvPr/>
        </p:nvSpPr>
        <p:spPr bwMode="auto">
          <a:xfrm>
            <a:off x="3810000" y="6248400"/>
            <a:ext cx="533400" cy="304800"/>
          </a:xfrm>
          <a:prstGeom prst="rightArrow">
            <a:avLst>
              <a:gd name="adj1" fmla="val 50000"/>
              <a:gd name="adj2" fmla="val 43750"/>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18" name="AutoShape 22"/>
          <p:cNvSpPr>
            <a:spLocks noChangeArrowheads="1"/>
          </p:cNvSpPr>
          <p:nvPr/>
        </p:nvSpPr>
        <p:spPr bwMode="auto">
          <a:xfrm>
            <a:off x="6781800" y="6248400"/>
            <a:ext cx="533400" cy="304800"/>
          </a:xfrm>
          <a:prstGeom prst="rightArrow">
            <a:avLst>
              <a:gd name="adj1" fmla="val 50000"/>
              <a:gd name="adj2" fmla="val 43750"/>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5719" name="Rectangle 23"/>
          <p:cNvSpPr>
            <a:spLocks noChangeArrowheads="1"/>
          </p:cNvSpPr>
          <p:nvPr/>
        </p:nvSpPr>
        <p:spPr bwMode="auto">
          <a:xfrm>
            <a:off x="6096000" y="6172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solidFill>
                <a:srgbClr val="FFFFFF"/>
              </a:solidFill>
            </a:endParaRPr>
          </a:p>
        </p:txBody>
      </p:sp>
      <p:sp>
        <p:nvSpPr>
          <p:cNvPr id="285720" name="AutoShape 24"/>
          <p:cNvSpPr>
            <a:spLocks noChangeArrowheads="1"/>
          </p:cNvSpPr>
          <p:nvPr/>
        </p:nvSpPr>
        <p:spPr bwMode="auto">
          <a:xfrm>
            <a:off x="2362200" y="5715000"/>
            <a:ext cx="228600" cy="381000"/>
          </a:xfrm>
          <a:prstGeom prst="downArrow">
            <a:avLst>
              <a:gd name="adj1" fmla="val 50000"/>
              <a:gd name="adj2" fmla="val 41667"/>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pic>
        <p:nvPicPr>
          <p:cNvPr id="238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568" y="4149081"/>
            <a:ext cx="6400848" cy="1023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5713"/>
                                        </p:tgtEl>
                                        <p:attrNameLst>
                                          <p:attrName>style.visibility</p:attrName>
                                        </p:attrNameLst>
                                      </p:cBhvr>
                                      <p:to>
                                        <p:strVal val="visible"/>
                                      </p:to>
                                    </p:set>
                                    <p:animEffect transition="in" filter="slide(fromBottom)">
                                      <p:cBhvr>
                                        <p:cTn id="7" dur="500"/>
                                        <p:tgtEl>
                                          <p:spTgt spid="285713"/>
                                        </p:tgtEl>
                                      </p:cBhvr>
                                    </p:animEffect>
                                  </p:childTnLst>
                                </p:cTn>
                              </p:par>
                            </p:childTnLst>
                          </p:cTn>
                        </p:par>
                        <p:par>
                          <p:cTn id="8" fill="hold" nodeType="afterGroup">
                            <p:stCondLst>
                              <p:cond delay="500"/>
                            </p:stCondLst>
                            <p:childTnLst>
                              <p:par>
                                <p:cTn id="9" presetID="24" presetClass="entr" presetSubtype="0" fill="hold" grpId="0" nodeType="afterEffect">
                                  <p:stCondLst>
                                    <p:cond delay="1000"/>
                                  </p:stCondLst>
                                  <p:childTnLst>
                                    <p:set>
                                      <p:cBhvr>
                                        <p:cTn id="10" dur="1" fill="hold">
                                          <p:stCondLst>
                                            <p:cond delay="499"/>
                                          </p:stCondLst>
                                        </p:cTn>
                                        <p:tgtEl>
                                          <p:spTgt spid="285710"/>
                                        </p:tgtEl>
                                        <p:attrNameLst>
                                          <p:attrName>style.visibility</p:attrName>
                                        </p:attrNameLst>
                                      </p:cBhvr>
                                      <p:to>
                                        <p:strVal val="visible"/>
                                      </p:to>
                                    </p:set>
                                    <p:anim to="" calcmode="lin" valueType="num">
                                      <p:cBhvr>
                                        <p:cTn id="11" dur="1" fill="hold"/>
                                        <p:tgtEl>
                                          <p:spTgt spid="285710"/>
                                        </p:tgtEl>
                                        <p:attrNameLst>
                                          <p:attrName/>
                                        </p:attrNameLst>
                                      </p:cBhvr>
                                    </p:anim>
                                  </p:childTnLst>
                                </p:cTn>
                              </p:par>
                            </p:childTnLst>
                          </p:cTn>
                        </p:par>
                        <p:par>
                          <p:cTn id="12" fill="hold" nodeType="afterGroup">
                            <p:stCondLst>
                              <p:cond delay="2000"/>
                            </p:stCondLst>
                            <p:childTnLst>
                              <p:par>
                                <p:cTn id="13" presetID="2" presetClass="entr" presetSubtype="1" fill="hold" grpId="0" nodeType="afterEffect">
                                  <p:stCondLst>
                                    <p:cond delay="1000"/>
                                  </p:stCondLst>
                                  <p:childTnLst>
                                    <p:set>
                                      <p:cBhvr>
                                        <p:cTn id="14" dur="1" fill="hold">
                                          <p:stCondLst>
                                            <p:cond delay="0"/>
                                          </p:stCondLst>
                                        </p:cTn>
                                        <p:tgtEl>
                                          <p:spTgt spid="285720"/>
                                        </p:tgtEl>
                                        <p:attrNameLst>
                                          <p:attrName>style.visibility</p:attrName>
                                        </p:attrNameLst>
                                      </p:cBhvr>
                                      <p:to>
                                        <p:strVal val="visible"/>
                                      </p:to>
                                    </p:set>
                                    <p:anim calcmode="lin" valueType="num">
                                      <p:cBhvr additive="base">
                                        <p:cTn id="15" dur="500" fill="hold"/>
                                        <p:tgtEl>
                                          <p:spTgt spid="285720"/>
                                        </p:tgtEl>
                                        <p:attrNameLst>
                                          <p:attrName>ppt_x</p:attrName>
                                        </p:attrNameLst>
                                      </p:cBhvr>
                                      <p:tavLst>
                                        <p:tav tm="0">
                                          <p:val>
                                            <p:strVal val="#ppt_x"/>
                                          </p:val>
                                        </p:tav>
                                        <p:tav tm="100000">
                                          <p:val>
                                            <p:strVal val="#ppt_x"/>
                                          </p:val>
                                        </p:tav>
                                      </p:tavLst>
                                    </p:anim>
                                    <p:anim calcmode="lin" valueType="num">
                                      <p:cBhvr additive="base">
                                        <p:cTn id="16" dur="500" fill="hold"/>
                                        <p:tgtEl>
                                          <p:spTgt spid="285720"/>
                                        </p:tgtEl>
                                        <p:attrNameLst>
                                          <p:attrName>ppt_y</p:attrName>
                                        </p:attrNameLst>
                                      </p:cBhvr>
                                      <p:tavLst>
                                        <p:tav tm="0">
                                          <p:val>
                                            <p:strVal val="0-#ppt_h/2"/>
                                          </p:val>
                                        </p:tav>
                                        <p:tav tm="100000">
                                          <p:val>
                                            <p:strVal val="#ppt_y"/>
                                          </p:val>
                                        </p:tav>
                                      </p:tavLst>
                                    </p:anim>
                                  </p:childTnLst>
                                </p:cTn>
                              </p:par>
                            </p:childTnLst>
                          </p:cTn>
                        </p:par>
                        <p:par>
                          <p:cTn id="17" fill="hold" nodeType="afterGroup">
                            <p:stCondLst>
                              <p:cond delay="3500"/>
                            </p:stCondLst>
                            <p:childTnLst>
                              <p:par>
                                <p:cTn id="18" presetID="24" presetClass="entr" presetSubtype="0" fill="hold" grpId="0" nodeType="afterEffect">
                                  <p:stCondLst>
                                    <p:cond delay="1000"/>
                                  </p:stCondLst>
                                  <p:childTnLst>
                                    <p:set>
                                      <p:cBhvr>
                                        <p:cTn id="19" dur="1" fill="hold">
                                          <p:stCondLst>
                                            <p:cond delay="499"/>
                                          </p:stCondLst>
                                        </p:cTn>
                                        <p:tgtEl>
                                          <p:spTgt spid="285714"/>
                                        </p:tgtEl>
                                        <p:attrNameLst>
                                          <p:attrName>style.visibility</p:attrName>
                                        </p:attrNameLst>
                                      </p:cBhvr>
                                      <p:to>
                                        <p:strVal val="visible"/>
                                      </p:to>
                                    </p:set>
                                    <p:anim to="" calcmode="lin" valueType="num">
                                      <p:cBhvr>
                                        <p:cTn id="20" dur="1" fill="hold"/>
                                        <p:tgtEl>
                                          <p:spTgt spid="285714"/>
                                        </p:tgtEl>
                                        <p:attrNameLst>
                                          <p:attrName/>
                                        </p:attrNameLst>
                                      </p:cBhvr>
                                    </p:anim>
                                  </p:childTnLst>
                                </p:cTn>
                              </p:par>
                            </p:childTnLst>
                          </p:cTn>
                        </p:par>
                        <p:par>
                          <p:cTn id="21" fill="hold" nodeType="afterGroup">
                            <p:stCondLst>
                              <p:cond delay="5000"/>
                            </p:stCondLst>
                            <p:childTnLst>
                              <p:par>
                                <p:cTn id="22" presetID="2" presetClass="entr" presetSubtype="8" fill="hold" grpId="0" nodeType="afterEffect">
                                  <p:stCondLst>
                                    <p:cond delay="1000"/>
                                  </p:stCondLst>
                                  <p:childTnLst>
                                    <p:set>
                                      <p:cBhvr>
                                        <p:cTn id="23" dur="1" fill="hold">
                                          <p:stCondLst>
                                            <p:cond delay="0"/>
                                          </p:stCondLst>
                                        </p:cTn>
                                        <p:tgtEl>
                                          <p:spTgt spid="285717"/>
                                        </p:tgtEl>
                                        <p:attrNameLst>
                                          <p:attrName>style.visibility</p:attrName>
                                        </p:attrNameLst>
                                      </p:cBhvr>
                                      <p:to>
                                        <p:strVal val="visible"/>
                                      </p:to>
                                    </p:set>
                                    <p:anim calcmode="lin" valueType="num">
                                      <p:cBhvr additive="base">
                                        <p:cTn id="24" dur="500" fill="hold"/>
                                        <p:tgtEl>
                                          <p:spTgt spid="285717"/>
                                        </p:tgtEl>
                                        <p:attrNameLst>
                                          <p:attrName>ppt_x</p:attrName>
                                        </p:attrNameLst>
                                      </p:cBhvr>
                                      <p:tavLst>
                                        <p:tav tm="0">
                                          <p:val>
                                            <p:strVal val="0-#ppt_w/2"/>
                                          </p:val>
                                        </p:tav>
                                        <p:tav tm="100000">
                                          <p:val>
                                            <p:strVal val="#ppt_x"/>
                                          </p:val>
                                        </p:tav>
                                      </p:tavLst>
                                    </p:anim>
                                    <p:anim calcmode="lin" valueType="num">
                                      <p:cBhvr additive="base">
                                        <p:cTn id="25" dur="500" fill="hold"/>
                                        <p:tgtEl>
                                          <p:spTgt spid="28571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6500"/>
                            </p:stCondLst>
                            <p:childTnLst>
                              <p:par>
                                <p:cTn id="27" presetID="24" presetClass="entr" presetSubtype="0" fill="hold" grpId="0" nodeType="afterEffect">
                                  <p:stCondLst>
                                    <p:cond delay="1000"/>
                                  </p:stCondLst>
                                  <p:childTnLst>
                                    <p:set>
                                      <p:cBhvr>
                                        <p:cTn id="28" dur="1" fill="hold">
                                          <p:stCondLst>
                                            <p:cond delay="499"/>
                                          </p:stCondLst>
                                        </p:cTn>
                                        <p:tgtEl>
                                          <p:spTgt spid="285715"/>
                                        </p:tgtEl>
                                        <p:attrNameLst>
                                          <p:attrName>style.visibility</p:attrName>
                                        </p:attrNameLst>
                                      </p:cBhvr>
                                      <p:to>
                                        <p:strVal val="visible"/>
                                      </p:to>
                                    </p:set>
                                    <p:anim to="" calcmode="lin" valueType="num">
                                      <p:cBhvr>
                                        <p:cTn id="29" dur="1" fill="hold"/>
                                        <p:tgtEl>
                                          <p:spTgt spid="285715"/>
                                        </p:tgtEl>
                                        <p:attrNameLst>
                                          <p:attrName/>
                                        </p:attrNameLst>
                                      </p:cBhvr>
                                    </p:anim>
                                  </p:childTnLst>
                                </p:cTn>
                              </p:par>
                            </p:childTnLst>
                          </p:cTn>
                        </p:par>
                        <p:par>
                          <p:cTn id="30" fill="hold" nodeType="afterGroup">
                            <p:stCondLst>
                              <p:cond delay="8000"/>
                            </p:stCondLst>
                            <p:childTnLst>
                              <p:par>
                                <p:cTn id="31" presetID="2" presetClass="entr" presetSubtype="8" fill="hold" grpId="0" nodeType="afterEffect">
                                  <p:stCondLst>
                                    <p:cond delay="1000"/>
                                  </p:stCondLst>
                                  <p:childTnLst>
                                    <p:set>
                                      <p:cBhvr>
                                        <p:cTn id="32" dur="1" fill="hold">
                                          <p:stCondLst>
                                            <p:cond delay="0"/>
                                          </p:stCondLst>
                                        </p:cTn>
                                        <p:tgtEl>
                                          <p:spTgt spid="285719"/>
                                        </p:tgtEl>
                                        <p:attrNameLst>
                                          <p:attrName>style.visibility</p:attrName>
                                        </p:attrNameLst>
                                      </p:cBhvr>
                                      <p:to>
                                        <p:strVal val="visible"/>
                                      </p:to>
                                    </p:set>
                                    <p:anim calcmode="lin" valueType="num">
                                      <p:cBhvr additive="base">
                                        <p:cTn id="33" dur="500" fill="hold"/>
                                        <p:tgtEl>
                                          <p:spTgt spid="285719"/>
                                        </p:tgtEl>
                                        <p:attrNameLst>
                                          <p:attrName>ppt_x</p:attrName>
                                        </p:attrNameLst>
                                      </p:cBhvr>
                                      <p:tavLst>
                                        <p:tav tm="0">
                                          <p:val>
                                            <p:strVal val="0-#ppt_w/2"/>
                                          </p:val>
                                        </p:tav>
                                        <p:tav tm="100000">
                                          <p:val>
                                            <p:strVal val="#ppt_x"/>
                                          </p:val>
                                        </p:tav>
                                      </p:tavLst>
                                    </p:anim>
                                    <p:anim calcmode="lin" valueType="num">
                                      <p:cBhvr additive="base">
                                        <p:cTn id="34" dur="500" fill="hold"/>
                                        <p:tgtEl>
                                          <p:spTgt spid="285719"/>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9500"/>
                            </p:stCondLst>
                            <p:childTnLst>
                              <p:par>
                                <p:cTn id="36" presetID="2" presetClass="entr" presetSubtype="8" fill="hold" grpId="0" nodeType="afterEffect">
                                  <p:stCondLst>
                                    <p:cond delay="1000"/>
                                  </p:stCondLst>
                                  <p:childTnLst>
                                    <p:set>
                                      <p:cBhvr>
                                        <p:cTn id="37" dur="1" fill="hold">
                                          <p:stCondLst>
                                            <p:cond delay="0"/>
                                          </p:stCondLst>
                                        </p:cTn>
                                        <p:tgtEl>
                                          <p:spTgt spid="285718"/>
                                        </p:tgtEl>
                                        <p:attrNameLst>
                                          <p:attrName>style.visibility</p:attrName>
                                        </p:attrNameLst>
                                      </p:cBhvr>
                                      <p:to>
                                        <p:strVal val="visible"/>
                                      </p:to>
                                    </p:set>
                                    <p:anim calcmode="lin" valueType="num">
                                      <p:cBhvr additive="base">
                                        <p:cTn id="38" dur="500" fill="hold"/>
                                        <p:tgtEl>
                                          <p:spTgt spid="285718"/>
                                        </p:tgtEl>
                                        <p:attrNameLst>
                                          <p:attrName>ppt_x</p:attrName>
                                        </p:attrNameLst>
                                      </p:cBhvr>
                                      <p:tavLst>
                                        <p:tav tm="0">
                                          <p:val>
                                            <p:strVal val="0-#ppt_w/2"/>
                                          </p:val>
                                        </p:tav>
                                        <p:tav tm="100000">
                                          <p:val>
                                            <p:strVal val="#ppt_x"/>
                                          </p:val>
                                        </p:tav>
                                      </p:tavLst>
                                    </p:anim>
                                    <p:anim calcmode="lin" valueType="num">
                                      <p:cBhvr additive="base">
                                        <p:cTn id="39" dur="500" fill="hold"/>
                                        <p:tgtEl>
                                          <p:spTgt spid="285718"/>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1000"/>
                            </p:stCondLst>
                            <p:childTnLst>
                              <p:par>
                                <p:cTn id="41" presetID="24" presetClass="entr" presetSubtype="0" fill="hold" grpId="0" nodeType="afterEffect">
                                  <p:stCondLst>
                                    <p:cond delay="1000"/>
                                  </p:stCondLst>
                                  <p:childTnLst>
                                    <p:set>
                                      <p:cBhvr>
                                        <p:cTn id="42" dur="1" fill="hold">
                                          <p:stCondLst>
                                            <p:cond delay="499"/>
                                          </p:stCondLst>
                                        </p:cTn>
                                        <p:tgtEl>
                                          <p:spTgt spid="285716"/>
                                        </p:tgtEl>
                                        <p:attrNameLst>
                                          <p:attrName>style.visibility</p:attrName>
                                        </p:attrNameLst>
                                      </p:cBhvr>
                                      <p:to>
                                        <p:strVal val="visible"/>
                                      </p:to>
                                    </p:set>
                                    <p:anim to="" calcmode="lin" valueType="num">
                                      <p:cBhvr>
                                        <p:cTn id="43" dur="1" fill="hold"/>
                                        <p:tgtEl>
                                          <p:spTgt spid="285716"/>
                                        </p:tgtEl>
                                        <p:attrNameLst>
                                          <p:attrName/>
                                        </p:attrNameLst>
                                      </p:cBhvr>
                                    </p:anim>
                                  </p:childTnLst>
                                </p:cTn>
                              </p:par>
                            </p:childTnLst>
                          </p:cTn>
                        </p:par>
                        <p:par>
                          <p:cTn id="44" fill="hold">
                            <p:stCondLst>
                              <p:cond delay="12500"/>
                            </p:stCondLst>
                            <p:childTnLst>
                              <p:par>
                                <p:cTn id="45" presetID="2" presetClass="entr" presetSubtype="8" fill="hold" grpId="0" nodeType="afterEffect">
                                  <p:stCondLst>
                                    <p:cond delay="0"/>
                                  </p:stCondLst>
                                  <p:childTnLst>
                                    <p:set>
                                      <p:cBhvr>
                                        <p:cTn id="46" dur="1" fill="hold">
                                          <p:stCondLst>
                                            <p:cond delay="0"/>
                                          </p:stCondLst>
                                        </p:cTn>
                                        <p:tgtEl>
                                          <p:spTgt spid="285712"/>
                                        </p:tgtEl>
                                        <p:attrNameLst>
                                          <p:attrName>style.visibility</p:attrName>
                                        </p:attrNameLst>
                                      </p:cBhvr>
                                      <p:to>
                                        <p:strVal val="visible"/>
                                      </p:to>
                                    </p:set>
                                    <p:anim calcmode="lin" valueType="num">
                                      <p:cBhvr additive="base">
                                        <p:cTn id="47" dur="500" fill="hold"/>
                                        <p:tgtEl>
                                          <p:spTgt spid="285712"/>
                                        </p:tgtEl>
                                        <p:attrNameLst>
                                          <p:attrName>ppt_x</p:attrName>
                                        </p:attrNameLst>
                                      </p:cBhvr>
                                      <p:tavLst>
                                        <p:tav tm="0">
                                          <p:val>
                                            <p:strVal val="0-#ppt_w/2"/>
                                          </p:val>
                                        </p:tav>
                                        <p:tav tm="100000">
                                          <p:val>
                                            <p:strVal val="#ppt_x"/>
                                          </p:val>
                                        </p:tav>
                                      </p:tavLst>
                                    </p:anim>
                                    <p:anim calcmode="lin" valueType="num">
                                      <p:cBhvr additive="base">
                                        <p:cTn id="48" dur="500" fill="hold"/>
                                        <p:tgtEl>
                                          <p:spTgt spid="2857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38594"/>
                                        </p:tgtEl>
                                        <p:attrNameLst>
                                          <p:attrName>style.visibility</p:attrName>
                                        </p:attrNameLst>
                                      </p:cBhvr>
                                      <p:to>
                                        <p:strVal val="visible"/>
                                      </p:to>
                                    </p:set>
                                    <p:anim calcmode="lin" valueType="num">
                                      <p:cBhvr additive="base">
                                        <p:cTn id="53" dur="500" fill="hold"/>
                                        <p:tgtEl>
                                          <p:spTgt spid="238594"/>
                                        </p:tgtEl>
                                        <p:attrNameLst>
                                          <p:attrName>ppt_x</p:attrName>
                                        </p:attrNameLst>
                                      </p:cBhvr>
                                      <p:tavLst>
                                        <p:tav tm="0">
                                          <p:val>
                                            <p:strVal val="#ppt_x"/>
                                          </p:val>
                                        </p:tav>
                                        <p:tav tm="100000">
                                          <p:val>
                                            <p:strVal val="#ppt_x"/>
                                          </p:val>
                                        </p:tav>
                                      </p:tavLst>
                                    </p:anim>
                                    <p:anim calcmode="lin" valueType="num">
                                      <p:cBhvr additive="base">
                                        <p:cTn id="54" dur="500" fill="hold"/>
                                        <p:tgtEl>
                                          <p:spTgt spid="2385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0" grpId="0" animBg="1" autoUpdateAnimBg="0"/>
      <p:bldP spid="285712" grpId="0" animBg="1"/>
      <p:bldP spid="285713" grpId="0" animBg="1" autoUpdateAnimBg="0"/>
      <p:bldP spid="285714" grpId="0" animBg="1" autoUpdateAnimBg="0"/>
      <p:bldP spid="285715" grpId="0" animBg="1" autoUpdateAnimBg="0"/>
      <p:bldP spid="285716" grpId="0" animBg="1" autoUpdateAnimBg="0"/>
      <p:bldP spid="285717" grpId="0" animBg="1"/>
      <p:bldP spid="285718" grpId="0" animBg="1"/>
      <p:bldP spid="285719" grpId="0" autoUpdateAnimBg="0"/>
      <p:bldP spid="2857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52400" y="0"/>
            <a:ext cx="684213" cy="6400800"/>
          </a:xfrm>
          <a:prstGeom prst="rect">
            <a:avLst/>
          </a:prstGeom>
          <a:solidFill>
            <a:srgbClr val="CCFFCC"/>
          </a:solidFill>
          <a:ln w="127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zh-CN" altLang="en-US" sz="3200"/>
              <a:t>主要内容</a:t>
            </a:r>
          </a:p>
        </p:txBody>
      </p:sp>
      <p:sp>
        <p:nvSpPr>
          <p:cNvPr id="62467"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文档排版</a:t>
            </a:r>
          </a:p>
        </p:txBody>
      </p:sp>
      <p:sp>
        <p:nvSpPr>
          <p:cNvPr id="62468" name="AutoShape 4"/>
          <p:cNvSpPr>
            <a:spLocks noChangeArrowheads="1"/>
          </p:cNvSpPr>
          <p:nvPr/>
        </p:nvSpPr>
        <p:spPr bwMode="auto">
          <a:xfrm>
            <a:off x="3886200" y="39624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字符属性设置</a:t>
            </a:r>
          </a:p>
        </p:txBody>
      </p:sp>
      <p:sp>
        <p:nvSpPr>
          <p:cNvPr id="62469" name="AutoShape 5"/>
          <p:cNvSpPr>
            <a:spLocks noChangeArrowheads="1"/>
          </p:cNvSpPr>
          <p:nvPr/>
        </p:nvSpPr>
        <p:spPr bwMode="auto">
          <a:xfrm>
            <a:off x="4191000" y="4800600"/>
            <a:ext cx="4773488"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字符位置与间距调整</a:t>
            </a:r>
          </a:p>
        </p:txBody>
      </p:sp>
      <p:sp>
        <p:nvSpPr>
          <p:cNvPr id="62470" name="AutoShape 6"/>
          <p:cNvSpPr>
            <a:spLocks noChangeArrowheads="1"/>
          </p:cNvSpPr>
          <p:nvPr/>
        </p:nvSpPr>
        <p:spPr bwMode="auto">
          <a:xfrm>
            <a:off x="3048000" y="2286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字符格式的设置</a:t>
            </a:r>
          </a:p>
        </p:txBody>
      </p:sp>
      <p:sp>
        <p:nvSpPr>
          <p:cNvPr id="62471" name="AutoShape 7"/>
          <p:cNvSpPr>
            <a:spLocks noChangeArrowheads="1"/>
          </p:cNvSpPr>
          <p:nvPr/>
        </p:nvSpPr>
        <p:spPr bwMode="auto">
          <a:xfrm>
            <a:off x="3429000" y="31242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a:t>字体设置</a:t>
            </a:r>
          </a:p>
        </p:txBody>
      </p:sp>
      <p:sp>
        <p:nvSpPr>
          <p:cNvPr id="62472" name="AutoShape 8"/>
          <p:cNvSpPr>
            <a:spLocks noChangeArrowheads="1"/>
          </p:cNvSpPr>
          <p:nvPr/>
        </p:nvSpPr>
        <p:spPr bwMode="auto">
          <a:xfrm>
            <a:off x="2209800" y="1524000"/>
            <a:ext cx="4572000" cy="838200"/>
          </a:xfrm>
          <a:prstGeom prst="parallelogram">
            <a:avLst>
              <a:gd name="adj" fmla="val 136364"/>
            </a:avLst>
          </a:prstGeom>
          <a:solidFill>
            <a:srgbClr val="FFFF99"/>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i="1">
                <a:solidFill>
                  <a:schemeClr val="hlink"/>
                </a:solidFill>
                <a:ea typeface="幼圆" pitchFamily="49" charset="-122"/>
              </a:rPr>
              <a:t>查看字符格式</a:t>
            </a:r>
          </a:p>
        </p:txBody>
      </p:sp>
      <p:sp>
        <p:nvSpPr>
          <p:cNvPr id="289802" name="AutoShape 10"/>
          <p:cNvSpPr>
            <a:spLocks noChangeArrowheads="1"/>
          </p:cNvSpPr>
          <p:nvPr/>
        </p:nvSpPr>
        <p:spPr bwMode="auto">
          <a:xfrm>
            <a:off x="1042988" y="1341438"/>
            <a:ext cx="3124200" cy="2667000"/>
          </a:xfrm>
          <a:prstGeom prst="wedgeRectCallout">
            <a:avLst>
              <a:gd name="adj1" fmla="val 56810"/>
              <a:gd name="adj2" fmla="val -25833"/>
            </a:avLst>
          </a:prstGeom>
          <a:solidFill>
            <a:srgbClr val="FFCC99">
              <a:alpha val="50195"/>
            </a:srgbClr>
          </a:solid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lnSpc>
                <a:spcPct val="140000"/>
              </a:lnSpc>
              <a:spcBef>
                <a:spcPct val="40000"/>
              </a:spcBef>
            </a:pPr>
            <a:endParaRPr lang="zh-CN" altLang="zh-CN" sz="2800">
              <a:solidFill>
                <a:srgbClr val="3333FF"/>
              </a:solidFill>
              <a:ea typeface="楷体_GB2312" pitchFamily="49" charset="-122"/>
            </a:endParaRPr>
          </a:p>
        </p:txBody>
      </p:sp>
      <p:sp>
        <p:nvSpPr>
          <p:cNvPr id="289804" name="Text Box 12"/>
          <p:cNvSpPr txBox="1">
            <a:spLocks noChangeArrowheads="1"/>
          </p:cNvSpPr>
          <p:nvPr/>
        </p:nvSpPr>
        <p:spPr bwMode="auto">
          <a:xfrm>
            <a:off x="1066800" y="1752600"/>
            <a:ext cx="2514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把光标移到要查看字符的后面</a:t>
            </a:r>
          </a:p>
        </p:txBody>
      </p:sp>
      <p:sp>
        <p:nvSpPr>
          <p:cNvPr id="289805" name="Text Box 13"/>
          <p:cNvSpPr txBox="1">
            <a:spLocks noChangeArrowheads="1"/>
          </p:cNvSpPr>
          <p:nvPr/>
        </p:nvSpPr>
        <p:spPr bwMode="auto">
          <a:xfrm>
            <a:off x="1066800" y="2590800"/>
            <a:ext cx="2514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工具栏上会显示字体格式，大小</a:t>
            </a:r>
            <a:r>
              <a:rPr lang="en-US" altLang="zh-CN"/>
              <a:t>,</a:t>
            </a:r>
            <a:r>
              <a:rPr lang="zh-CN" altLang="en-US"/>
              <a:t>是否加粗等</a:t>
            </a:r>
          </a:p>
        </p:txBody>
      </p:sp>
      <p:pic>
        <p:nvPicPr>
          <p:cNvPr id="233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407" y="4509120"/>
            <a:ext cx="356235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802"/>
                                        </p:tgtEl>
                                        <p:attrNameLst>
                                          <p:attrName>style.visibility</p:attrName>
                                        </p:attrNameLst>
                                      </p:cBhvr>
                                      <p:to>
                                        <p:strVal val="visible"/>
                                      </p:to>
                                    </p:set>
                                    <p:animEffect transition="in" filter="blinds(horizontal)">
                                      <p:cBhvr>
                                        <p:cTn id="7" dur="500"/>
                                        <p:tgtEl>
                                          <p:spTgt spid="28980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9804"/>
                                        </p:tgtEl>
                                        <p:attrNameLst>
                                          <p:attrName>style.visibility</p:attrName>
                                        </p:attrNameLst>
                                      </p:cBhvr>
                                      <p:to>
                                        <p:strVal val="visible"/>
                                      </p:to>
                                    </p:set>
                                    <p:animEffect transition="in" filter="dissolve">
                                      <p:cBhvr>
                                        <p:cTn id="10" dur="500"/>
                                        <p:tgtEl>
                                          <p:spTgt spid="2898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9805"/>
                                        </p:tgtEl>
                                        <p:attrNameLst>
                                          <p:attrName>style.visibility</p:attrName>
                                        </p:attrNameLst>
                                      </p:cBhvr>
                                      <p:to>
                                        <p:strVal val="visible"/>
                                      </p:to>
                                    </p:set>
                                    <p:animEffect transition="in" filter="dissolve">
                                      <p:cBhvr>
                                        <p:cTn id="13" dur="500"/>
                                        <p:tgtEl>
                                          <p:spTgt spid="289805"/>
                                        </p:tgtEl>
                                      </p:cBhvr>
                                    </p:animEffect>
                                  </p:childTnLst>
                                </p:cTn>
                              </p:par>
                            </p:childTnLst>
                          </p:cTn>
                        </p:par>
                        <p:par>
                          <p:cTn id="14" fill="hold">
                            <p:stCondLst>
                              <p:cond delay="500"/>
                            </p:stCondLst>
                            <p:childTnLst>
                              <p:par>
                                <p:cTn id="15" presetID="16" presetClass="entr" presetSubtype="21" fill="hold" nodeType="afterEffect">
                                  <p:stCondLst>
                                    <p:cond delay="0"/>
                                  </p:stCondLst>
                                  <p:childTnLst>
                                    <p:set>
                                      <p:cBhvr>
                                        <p:cTn id="16" dur="1" fill="hold">
                                          <p:stCondLst>
                                            <p:cond delay="0"/>
                                          </p:stCondLst>
                                        </p:cTn>
                                        <p:tgtEl>
                                          <p:spTgt spid="233474"/>
                                        </p:tgtEl>
                                        <p:attrNameLst>
                                          <p:attrName>style.visibility</p:attrName>
                                        </p:attrNameLst>
                                      </p:cBhvr>
                                      <p:to>
                                        <p:strVal val="visible"/>
                                      </p:to>
                                    </p:set>
                                    <p:animEffect transition="in" filter="barn(inVertical)">
                                      <p:cBhvr>
                                        <p:cTn id="17" dur="500"/>
                                        <p:tgtEl>
                                          <p:spTgt spid="23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2" grpId="0" animBg="1" autoUpdateAnimBg="0"/>
      <p:bldP spid="289804" grpId="0" autoUpdateAnimBg="0"/>
      <p:bldP spid="28980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685800" y="152400"/>
            <a:ext cx="6858000" cy="914400"/>
          </a:xfrm>
          <a:solidFill>
            <a:srgbClr val="009999"/>
          </a:solidFill>
        </p:spPr>
        <p:txBody>
          <a:bodyPr/>
          <a:lstStyle/>
          <a:p>
            <a:r>
              <a:rPr lang="zh-CN" altLang="en-US" dirty="0" smtClean="0">
                <a:solidFill>
                  <a:srgbClr val="FFFF00"/>
                </a:solidFill>
              </a:rPr>
              <a:t>项目编号</a:t>
            </a:r>
          </a:p>
        </p:txBody>
      </p:sp>
      <p:pic>
        <p:nvPicPr>
          <p:cNvPr id="78883"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59" y="1340768"/>
            <a:ext cx="73247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84"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16632"/>
            <a:ext cx="3286125" cy="661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标注 1"/>
          <p:cNvSpPr/>
          <p:nvPr/>
        </p:nvSpPr>
        <p:spPr bwMode="auto">
          <a:xfrm>
            <a:off x="2051720" y="5517232"/>
            <a:ext cx="2314301" cy="720080"/>
          </a:xfrm>
          <a:prstGeom prst="wedgeRoundRectCallout">
            <a:avLst>
              <a:gd name="adj1" fmla="val 97699"/>
              <a:gd name="adj2" fmla="val 45104"/>
              <a:gd name="adj3" fmla="val 16667"/>
            </a:avLst>
          </a:pr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定义新编号样式</a:t>
            </a:r>
          </a:p>
        </p:txBody>
      </p:sp>
      <p:pic>
        <p:nvPicPr>
          <p:cNvPr id="2334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926182"/>
            <a:ext cx="3733800"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84"/>
                                        </p:tgtEl>
                                        <p:attrNameLst>
                                          <p:attrName>style.visibility</p:attrName>
                                        </p:attrNameLst>
                                      </p:cBhvr>
                                      <p:to>
                                        <p:strVal val="visible"/>
                                      </p:to>
                                    </p:set>
                                    <p:anim calcmode="lin" valueType="num">
                                      <p:cBhvr additive="base">
                                        <p:cTn id="11" dur="500" fill="hold"/>
                                        <p:tgtEl>
                                          <p:spTgt spid="78884"/>
                                        </p:tgtEl>
                                        <p:attrNameLst>
                                          <p:attrName>ppt_x</p:attrName>
                                        </p:attrNameLst>
                                      </p:cBhvr>
                                      <p:tavLst>
                                        <p:tav tm="0">
                                          <p:val>
                                            <p:strVal val="#ppt_x"/>
                                          </p:val>
                                        </p:tav>
                                        <p:tav tm="100000">
                                          <p:val>
                                            <p:strVal val="#ppt_x"/>
                                          </p:val>
                                        </p:tav>
                                      </p:tavLst>
                                    </p:anim>
                                    <p:anim calcmode="lin" valueType="num">
                                      <p:cBhvr additive="base">
                                        <p:cTn id="12" dur="500" fill="hold"/>
                                        <p:tgtEl>
                                          <p:spTgt spid="7888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3474"/>
                                        </p:tgtEl>
                                        <p:attrNameLst>
                                          <p:attrName>style.visibility</p:attrName>
                                        </p:attrNameLst>
                                      </p:cBhvr>
                                      <p:to>
                                        <p:strVal val="visible"/>
                                      </p:to>
                                    </p:set>
                                    <p:animEffect transition="in" filter="wipe(down)">
                                      <p:cBhvr>
                                        <p:cTn id="17" dur="500"/>
                                        <p:tgtEl>
                                          <p:spTgt spid="23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116013" y="188913"/>
            <a:ext cx="7620000" cy="6858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lstStyle/>
          <a:p>
            <a:r>
              <a:rPr lang="en-US" altLang="zh-CN" smtClean="0">
                <a:ea typeface="华文行楷" pitchFamily="2" charset="-122"/>
              </a:rPr>
              <a:t>  </a:t>
            </a:r>
            <a:r>
              <a:rPr lang="zh-CN" altLang="en-US" smtClean="0">
                <a:ea typeface="华文行楷" pitchFamily="2" charset="-122"/>
              </a:rPr>
              <a:t>页面设置</a:t>
            </a:r>
          </a:p>
        </p:txBody>
      </p:sp>
      <p:sp>
        <p:nvSpPr>
          <p:cNvPr id="83971" name="Rectangle 3"/>
          <p:cNvSpPr>
            <a:spLocks noChangeArrowheads="1"/>
          </p:cNvSpPr>
          <p:nvPr/>
        </p:nvSpPr>
        <p:spPr bwMode="auto">
          <a:xfrm>
            <a:off x="1522413" y="2563813"/>
            <a:ext cx="2328862"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465138" indent="-465138" eaLnBrk="0" hangingPunct="0">
              <a:lnSpc>
                <a:spcPct val="130000"/>
              </a:lnSpc>
              <a:buClr>
                <a:srgbClr val="FF66FF"/>
              </a:buClr>
              <a:buFont typeface="Wingdings" pitchFamily="2" charset="2"/>
              <a:buNone/>
            </a:pPr>
            <a:r>
              <a:rPr kumimoji="0" lang="zh-CN" altLang="en-US">
                <a:ea typeface="幼圆" pitchFamily="49" charset="-122"/>
              </a:rPr>
              <a:t>纸张大小</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走纸方向</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页眉、页脚位置</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页边距</a:t>
            </a:r>
          </a:p>
          <a:p>
            <a:pPr marL="465138" indent="-465138" eaLnBrk="0" hangingPunct="0">
              <a:lnSpc>
                <a:spcPct val="130000"/>
              </a:lnSpc>
              <a:buClr>
                <a:srgbClr val="FF66FF"/>
              </a:buClr>
              <a:buFont typeface="Wingdings" pitchFamily="2" charset="2"/>
              <a:buNone/>
            </a:pPr>
            <a:r>
              <a:rPr kumimoji="0" lang="zh-CN" altLang="en-US">
                <a:ea typeface="幼圆" pitchFamily="49" charset="-122"/>
              </a:rPr>
              <a:t>装订线位置</a:t>
            </a:r>
          </a:p>
        </p:txBody>
      </p:sp>
      <p:graphicFrame>
        <p:nvGraphicFramePr>
          <p:cNvPr id="83972" name="Object 4"/>
          <p:cNvGraphicFramePr>
            <a:graphicFrameLocks noChangeAspect="1"/>
          </p:cNvGraphicFramePr>
          <p:nvPr/>
        </p:nvGraphicFramePr>
        <p:xfrm>
          <a:off x="763588" y="2792413"/>
          <a:ext cx="346075" cy="341312"/>
        </p:xfrm>
        <a:graphic>
          <a:graphicData uri="http://schemas.openxmlformats.org/presentationml/2006/ole">
            <mc:AlternateContent xmlns:mc="http://schemas.openxmlformats.org/markup-compatibility/2006">
              <mc:Choice xmlns:v="urn:schemas-microsoft-com:vml" Requires="v">
                <p:oleObj spid="_x0000_s84353" name="BMP 图象" r:id="rId4" imgW="685714" imgH="676369" progId="Paint.Picture">
                  <p:embed/>
                </p:oleObj>
              </mc:Choice>
              <mc:Fallback>
                <p:oleObj name="BMP 图象" r:id="rId4" imgW="685714" imgH="676369" progId="Paint.Picture">
                  <p:embed/>
                  <p:pic>
                    <p:nvPicPr>
                      <p:cNvPr id="0" name="Object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279241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763588" y="3255963"/>
          <a:ext cx="346075" cy="341312"/>
        </p:xfrm>
        <a:graphic>
          <a:graphicData uri="http://schemas.openxmlformats.org/presentationml/2006/ole">
            <mc:AlternateContent xmlns:mc="http://schemas.openxmlformats.org/markup-compatibility/2006">
              <mc:Choice xmlns:v="urn:schemas-microsoft-com:vml" Requires="v">
                <p:oleObj spid="_x0000_s84354" name="BMP 图象" r:id="rId6" imgW="685714" imgH="676369" progId="Paint.Picture">
                  <p:embed/>
                </p:oleObj>
              </mc:Choice>
              <mc:Fallback>
                <p:oleObj name="BMP 图象" r:id="rId6" imgW="685714" imgH="676369" progId="Paint.Picture">
                  <p:embed/>
                  <p:pic>
                    <p:nvPicPr>
                      <p:cNvPr id="0" name="Object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325596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4" name="Object 6"/>
          <p:cNvGraphicFramePr>
            <a:graphicFrameLocks noChangeAspect="1"/>
          </p:cNvGraphicFramePr>
          <p:nvPr/>
        </p:nvGraphicFramePr>
        <p:xfrm>
          <a:off x="763588" y="3719513"/>
          <a:ext cx="346075" cy="341312"/>
        </p:xfrm>
        <a:graphic>
          <a:graphicData uri="http://schemas.openxmlformats.org/presentationml/2006/ole">
            <mc:AlternateContent xmlns:mc="http://schemas.openxmlformats.org/markup-compatibility/2006">
              <mc:Choice xmlns:v="urn:schemas-microsoft-com:vml" Requires="v">
                <p:oleObj spid="_x0000_s84355" name="BMP 图象" r:id="rId7" imgW="685714" imgH="676369" progId="Paint.Picture">
                  <p:embed/>
                </p:oleObj>
              </mc:Choice>
              <mc:Fallback>
                <p:oleObj name="BMP 图象" r:id="rId7" imgW="685714" imgH="676369" progId="Paint.Picture">
                  <p:embed/>
                  <p:pic>
                    <p:nvPicPr>
                      <p:cNvPr id="0" name="Object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371951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5" name="Object 7"/>
          <p:cNvGraphicFramePr>
            <a:graphicFrameLocks noChangeAspect="1"/>
          </p:cNvGraphicFramePr>
          <p:nvPr/>
        </p:nvGraphicFramePr>
        <p:xfrm>
          <a:off x="763588" y="4183063"/>
          <a:ext cx="346075" cy="341312"/>
        </p:xfrm>
        <a:graphic>
          <a:graphicData uri="http://schemas.openxmlformats.org/presentationml/2006/ole">
            <mc:AlternateContent xmlns:mc="http://schemas.openxmlformats.org/markup-compatibility/2006">
              <mc:Choice xmlns:v="urn:schemas-microsoft-com:vml" Requires="v">
                <p:oleObj spid="_x0000_s84356" name="BMP 图象" r:id="rId8" imgW="685714" imgH="676369" progId="Paint.Picture">
                  <p:embed/>
                </p:oleObj>
              </mc:Choice>
              <mc:Fallback>
                <p:oleObj name="BMP 图象" r:id="rId8" imgW="685714" imgH="676369" progId="Paint.Picture">
                  <p:embed/>
                  <p:pic>
                    <p:nvPicPr>
                      <p:cNvPr id="0" name="Object 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418306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6" name="Object 8"/>
          <p:cNvGraphicFramePr>
            <a:graphicFrameLocks noChangeAspect="1"/>
          </p:cNvGraphicFramePr>
          <p:nvPr/>
        </p:nvGraphicFramePr>
        <p:xfrm>
          <a:off x="763588" y="4646613"/>
          <a:ext cx="346075" cy="341312"/>
        </p:xfrm>
        <a:graphic>
          <a:graphicData uri="http://schemas.openxmlformats.org/presentationml/2006/ole">
            <mc:AlternateContent xmlns:mc="http://schemas.openxmlformats.org/markup-compatibility/2006">
              <mc:Choice xmlns:v="urn:schemas-microsoft-com:vml" Requires="v">
                <p:oleObj spid="_x0000_s84357" name="BMP 图象" r:id="rId9" imgW="685714" imgH="676369" progId="Paint.Picture">
                  <p:embed/>
                </p:oleObj>
              </mc:Choice>
              <mc:Fallback>
                <p:oleObj name="BMP 图象" r:id="rId9" imgW="685714" imgH="676369" progId="Paint.Picture">
                  <p:embed/>
                  <p:pic>
                    <p:nvPicPr>
                      <p:cNvPr id="0" name="Object 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588" y="4646613"/>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3977" name="Group 9"/>
          <p:cNvGrpSpPr>
            <a:grpSpLocks/>
          </p:cNvGrpSpPr>
          <p:nvPr/>
        </p:nvGrpSpPr>
        <p:grpSpPr bwMode="auto">
          <a:xfrm>
            <a:off x="2209800" y="1600200"/>
            <a:ext cx="6940550" cy="4876800"/>
            <a:chOff x="1384" y="1104"/>
            <a:chExt cx="4372" cy="3072"/>
          </a:xfrm>
        </p:grpSpPr>
        <p:grpSp>
          <p:nvGrpSpPr>
            <p:cNvPr id="83982" name="Group 10"/>
            <p:cNvGrpSpPr>
              <a:grpSpLocks/>
            </p:cNvGrpSpPr>
            <p:nvPr/>
          </p:nvGrpSpPr>
          <p:grpSpPr bwMode="auto">
            <a:xfrm>
              <a:off x="2507" y="1129"/>
              <a:ext cx="2265" cy="2572"/>
              <a:chOff x="2343" y="1028"/>
              <a:chExt cx="2265" cy="2572"/>
            </a:xfrm>
          </p:grpSpPr>
          <p:sp>
            <p:nvSpPr>
              <p:cNvPr id="83993" name="Line 11"/>
              <p:cNvSpPr>
                <a:spLocks noChangeAspect="1" noChangeShapeType="1"/>
              </p:cNvSpPr>
              <p:nvPr/>
            </p:nvSpPr>
            <p:spPr bwMode="auto">
              <a:xfrm>
                <a:off x="2343" y="3370"/>
                <a:ext cx="2265"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4" name="Line 12"/>
              <p:cNvSpPr>
                <a:spLocks noChangeAspect="1" noChangeShapeType="1"/>
              </p:cNvSpPr>
              <p:nvPr/>
            </p:nvSpPr>
            <p:spPr bwMode="auto">
              <a:xfrm>
                <a:off x="2343" y="3139"/>
                <a:ext cx="2265"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5" name="Rectangle 13"/>
              <p:cNvSpPr>
                <a:spLocks noChangeAspect="1" noChangeArrowheads="1"/>
              </p:cNvSpPr>
              <p:nvPr/>
            </p:nvSpPr>
            <p:spPr bwMode="auto">
              <a:xfrm>
                <a:off x="2347" y="1031"/>
                <a:ext cx="2258" cy="2566"/>
              </a:xfrm>
              <a:prstGeom prst="rect">
                <a:avLst/>
              </a:prstGeom>
              <a:solidFill>
                <a:srgbClr val="DADADA"/>
              </a:solidFill>
              <a:ln w="12700">
                <a:solidFill>
                  <a:srgbClr val="DADAD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Line 14"/>
              <p:cNvSpPr>
                <a:spLocks noChangeAspect="1" noChangeShapeType="1"/>
              </p:cNvSpPr>
              <p:nvPr/>
            </p:nvSpPr>
            <p:spPr bwMode="auto">
              <a:xfrm>
                <a:off x="2343" y="1220"/>
                <a:ext cx="226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7" name="Line 15"/>
              <p:cNvSpPr>
                <a:spLocks noChangeAspect="1" noChangeShapeType="1"/>
              </p:cNvSpPr>
              <p:nvPr/>
            </p:nvSpPr>
            <p:spPr bwMode="auto">
              <a:xfrm>
                <a:off x="2343" y="1450"/>
                <a:ext cx="226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8" name="Rectangle 16"/>
              <p:cNvSpPr>
                <a:spLocks noChangeAspect="1" noChangeArrowheads="1"/>
              </p:cNvSpPr>
              <p:nvPr/>
            </p:nvSpPr>
            <p:spPr bwMode="auto">
              <a:xfrm>
                <a:off x="2577" y="1223"/>
                <a:ext cx="1798" cy="224"/>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Rectangle 17"/>
              <p:cNvSpPr>
                <a:spLocks noChangeAspect="1" noChangeArrowheads="1"/>
              </p:cNvSpPr>
              <p:nvPr/>
            </p:nvSpPr>
            <p:spPr bwMode="auto">
              <a:xfrm>
                <a:off x="2577" y="3143"/>
                <a:ext cx="1798" cy="223"/>
              </a:xfrm>
              <a:prstGeom prst="rect">
                <a:avLst/>
              </a:prstGeom>
              <a:solidFill>
                <a:schemeClr val="tx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0" name="Rectangle 18"/>
              <p:cNvSpPr>
                <a:spLocks noChangeAspect="1" noChangeArrowheads="1"/>
              </p:cNvSpPr>
              <p:nvPr/>
            </p:nvSpPr>
            <p:spPr bwMode="auto">
              <a:xfrm>
                <a:off x="2577" y="1440"/>
                <a:ext cx="1798" cy="1683"/>
              </a:xfrm>
              <a:prstGeom prst="rect">
                <a:avLst/>
              </a:prstGeom>
              <a:solidFill>
                <a:srgbClr val="919191"/>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1" name="Rectangle 19"/>
              <p:cNvSpPr>
                <a:spLocks noChangeAspect="1" noChangeArrowheads="1"/>
              </p:cNvSpPr>
              <p:nvPr/>
            </p:nvSpPr>
            <p:spPr bwMode="auto">
              <a:xfrm>
                <a:off x="3024" y="1200"/>
                <a:ext cx="9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zh-CN" altLang="en-US" sz="2000">
                    <a:solidFill>
                      <a:srgbClr val="FFFF99"/>
                    </a:solidFill>
                  </a:rPr>
                  <a:t>页眉 </a:t>
                </a:r>
                <a:r>
                  <a:rPr lang="en-US" altLang="zh-CN" sz="2000">
                    <a:solidFill>
                      <a:srgbClr val="FFFF99"/>
                    </a:solidFill>
                  </a:rPr>
                  <a:t>Header</a:t>
                </a:r>
                <a:endParaRPr lang="en-US" altLang="zh-CN" sz="2000">
                  <a:solidFill>
                    <a:schemeClr val="bg2"/>
                  </a:solidFill>
                </a:endParaRPr>
              </a:p>
            </p:txBody>
          </p:sp>
          <p:sp>
            <p:nvSpPr>
              <p:cNvPr id="84002" name="Rectangle 20"/>
              <p:cNvSpPr>
                <a:spLocks noChangeAspect="1" noChangeArrowheads="1"/>
              </p:cNvSpPr>
              <p:nvPr/>
            </p:nvSpPr>
            <p:spPr bwMode="auto">
              <a:xfrm>
                <a:off x="3072" y="3120"/>
                <a:ext cx="9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zh-CN" altLang="en-US" sz="2000">
                    <a:solidFill>
                      <a:srgbClr val="FFFF99"/>
                    </a:solidFill>
                  </a:rPr>
                  <a:t>页脚 </a:t>
                </a:r>
                <a:r>
                  <a:rPr lang="en-US" altLang="zh-CN" sz="2000">
                    <a:solidFill>
                      <a:srgbClr val="FFFF99"/>
                    </a:solidFill>
                  </a:rPr>
                  <a:t>Footer</a:t>
                </a:r>
                <a:endParaRPr lang="en-US" altLang="zh-CN" sz="2000">
                  <a:solidFill>
                    <a:schemeClr val="bg2"/>
                  </a:solidFill>
                </a:endParaRPr>
              </a:p>
            </p:txBody>
          </p:sp>
          <p:sp>
            <p:nvSpPr>
              <p:cNvPr id="522261" name="Rectangle 21"/>
              <p:cNvSpPr>
                <a:spLocks noChangeAspect="1" noChangeArrowheads="1"/>
              </p:cNvSpPr>
              <p:nvPr/>
            </p:nvSpPr>
            <p:spPr bwMode="auto">
              <a:xfrm>
                <a:off x="3103" y="2095"/>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en-US" altLang="zh-CN" sz="2000">
                    <a:effectLst>
                      <a:outerShdw blurRad="38100" dist="38100" dir="2700000" algn="tl">
                        <a:srgbClr val="000000"/>
                      </a:outerShdw>
                    </a:effectLst>
                  </a:rPr>
                  <a:t>Page Size</a:t>
                </a:r>
                <a:endParaRPr lang="en-US" altLang="zh-CN" sz="2000">
                  <a:solidFill>
                    <a:schemeClr val="bg2"/>
                  </a:solidFill>
                </a:endParaRPr>
              </a:p>
            </p:txBody>
          </p:sp>
          <p:sp>
            <p:nvSpPr>
              <p:cNvPr id="84004" name="Line 22"/>
              <p:cNvSpPr>
                <a:spLocks noChangeAspect="1" noChangeShapeType="1"/>
              </p:cNvSpPr>
              <p:nvPr/>
            </p:nvSpPr>
            <p:spPr bwMode="auto">
              <a:xfrm flipH="1">
                <a:off x="2353" y="3133"/>
                <a:ext cx="225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5" name="Line 23"/>
              <p:cNvSpPr>
                <a:spLocks noChangeAspect="1" noChangeShapeType="1"/>
              </p:cNvSpPr>
              <p:nvPr/>
            </p:nvSpPr>
            <p:spPr bwMode="auto">
              <a:xfrm flipH="1">
                <a:off x="2353" y="3360"/>
                <a:ext cx="2255" cy="0"/>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6" name="Line 24"/>
              <p:cNvSpPr>
                <a:spLocks noChangeAspect="1" noChangeShapeType="1"/>
              </p:cNvSpPr>
              <p:nvPr/>
            </p:nvSpPr>
            <p:spPr bwMode="auto">
              <a:xfrm>
                <a:off x="2592" y="1028"/>
                <a:ext cx="0" cy="2572"/>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7" name="Line 25"/>
              <p:cNvSpPr>
                <a:spLocks noChangeAspect="1" noChangeShapeType="1"/>
              </p:cNvSpPr>
              <p:nvPr/>
            </p:nvSpPr>
            <p:spPr bwMode="auto">
              <a:xfrm>
                <a:off x="4378" y="1028"/>
                <a:ext cx="0" cy="2572"/>
              </a:xfrm>
              <a:prstGeom prst="line">
                <a:avLst/>
              </a:prstGeom>
              <a:noFill/>
              <a:ln w="12700">
                <a:solidFill>
                  <a:srgbClr val="96969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3983" name="Group 26"/>
            <p:cNvGrpSpPr>
              <a:grpSpLocks/>
            </p:cNvGrpSpPr>
            <p:nvPr/>
          </p:nvGrpSpPr>
          <p:grpSpPr bwMode="auto">
            <a:xfrm>
              <a:off x="2132" y="3701"/>
              <a:ext cx="888" cy="475"/>
              <a:chOff x="1334" y="3844"/>
              <a:chExt cx="888" cy="475"/>
            </a:xfrm>
          </p:grpSpPr>
          <p:sp>
            <p:nvSpPr>
              <p:cNvPr id="522267" name="Rectangle 27"/>
              <p:cNvSpPr>
                <a:spLocks noChangeArrowheads="1"/>
              </p:cNvSpPr>
              <p:nvPr/>
            </p:nvSpPr>
            <p:spPr bwMode="auto">
              <a:xfrm>
                <a:off x="1334" y="4031"/>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左页边距</a:t>
                </a:r>
                <a:endParaRPr lang="zh-CN" altLang="en-US">
                  <a:solidFill>
                    <a:srgbClr val="6666FF"/>
                  </a:solidFill>
                  <a:effectLst>
                    <a:outerShdw blurRad="38100" dist="38100" dir="2700000" algn="tl">
                      <a:srgbClr val="000000"/>
                    </a:outerShdw>
                  </a:effectLst>
                </a:endParaRPr>
              </a:p>
            </p:txBody>
          </p:sp>
          <p:sp>
            <p:nvSpPr>
              <p:cNvPr id="83992" name="AutoShape 28"/>
              <p:cNvSpPr>
                <a:spLocks noChangeArrowheads="1"/>
              </p:cNvSpPr>
              <p:nvPr/>
            </p:nvSpPr>
            <p:spPr bwMode="auto">
              <a:xfrm>
                <a:off x="1684" y="3844"/>
                <a:ext cx="280" cy="184"/>
              </a:xfrm>
              <a:prstGeom prst="upArrow">
                <a:avLst>
                  <a:gd name="adj1" fmla="val 75009"/>
                  <a:gd name="adj2" fmla="val 49995"/>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83984" name="Group 29"/>
            <p:cNvGrpSpPr>
              <a:grpSpLocks/>
            </p:cNvGrpSpPr>
            <p:nvPr/>
          </p:nvGrpSpPr>
          <p:grpSpPr bwMode="auto">
            <a:xfrm>
              <a:off x="4100" y="3701"/>
              <a:ext cx="888" cy="466"/>
              <a:chOff x="3830" y="3844"/>
              <a:chExt cx="888" cy="466"/>
            </a:xfrm>
          </p:grpSpPr>
          <p:sp>
            <p:nvSpPr>
              <p:cNvPr id="522270" name="Rectangle 30"/>
              <p:cNvSpPr>
                <a:spLocks noChangeArrowheads="1"/>
              </p:cNvSpPr>
              <p:nvPr/>
            </p:nvSpPr>
            <p:spPr bwMode="auto">
              <a:xfrm>
                <a:off x="3830" y="402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右页边距</a:t>
                </a:r>
              </a:p>
            </p:txBody>
          </p:sp>
          <p:sp>
            <p:nvSpPr>
              <p:cNvPr id="83990" name="AutoShape 31"/>
              <p:cNvSpPr>
                <a:spLocks noChangeArrowheads="1"/>
              </p:cNvSpPr>
              <p:nvPr/>
            </p:nvSpPr>
            <p:spPr bwMode="auto">
              <a:xfrm>
                <a:off x="4228" y="3844"/>
                <a:ext cx="280" cy="136"/>
              </a:xfrm>
              <a:prstGeom prst="upArrow">
                <a:avLst>
                  <a:gd name="adj1" fmla="val 75009"/>
                  <a:gd name="adj2" fmla="val 49995"/>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522272" name="Rectangle 32"/>
            <p:cNvSpPr>
              <a:spLocks noChangeArrowheads="1"/>
            </p:cNvSpPr>
            <p:nvPr/>
          </p:nvSpPr>
          <p:spPr bwMode="auto">
            <a:xfrm>
              <a:off x="4868" y="110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顶页边距</a:t>
              </a:r>
              <a:endParaRPr lang="zh-CN" altLang="en-US">
                <a:solidFill>
                  <a:srgbClr val="6666FF"/>
                </a:solidFill>
                <a:effectLst>
                  <a:outerShdw blurRad="38100" dist="38100" dir="2700000" algn="tl">
                    <a:srgbClr val="000000"/>
                  </a:outerShdw>
                </a:effectLst>
              </a:endParaRPr>
            </a:p>
          </p:txBody>
        </p:sp>
        <p:sp>
          <p:nvSpPr>
            <p:cNvPr id="83986" name="AutoShape 33"/>
            <p:cNvSpPr>
              <a:spLocks noChangeArrowheads="1"/>
            </p:cNvSpPr>
            <p:nvPr/>
          </p:nvSpPr>
          <p:spPr bwMode="auto">
            <a:xfrm>
              <a:off x="4636" y="1160"/>
              <a:ext cx="232" cy="184"/>
            </a:xfrm>
            <a:prstGeom prst="leftArrow">
              <a:avLst>
                <a:gd name="adj1" fmla="val 75009"/>
                <a:gd name="adj2" fmla="val 63038"/>
              </a:avLst>
            </a:prstGeom>
            <a:solidFill>
              <a:srgbClr val="EAEC5E"/>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74" name="Rectangle 34"/>
            <p:cNvSpPr>
              <a:spLocks noChangeArrowheads="1"/>
            </p:cNvSpPr>
            <p:nvPr/>
          </p:nvSpPr>
          <p:spPr bwMode="auto">
            <a:xfrm>
              <a:off x="1384" y="3461"/>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defRPr/>
              </a:pPr>
              <a:r>
                <a:rPr lang="zh-CN" altLang="en-US">
                  <a:solidFill>
                    <a:srgbClr val="6666FF"/>
                  </a:solidFill>
                  <a:effectLst>
                    <a:outerShdw blurRad="38100" dist="38100" dir="2700000" algn="tl">
                      <a:srgbClr val="000000"/>
                    </a:outerShdw>
                  </a:effectLst>
                  <a:ea typeface="幼圆" pitchFamily="49" charset="-122"/>
                </a:rPr>
                <a:t>底页边距</a:t>
              </a:r>
              <a:endParaRPr lang="zh-CN" altLang="en-US" b="0">
                <a:solidFill>
                  <a:srgbClr val="6666FF"/>
                </a:solidFill>
                <a:effectLst>
                  <a:outerShdw blurRad="38100" dist="38100" dir="2700000" algn="tl">
                    <a:srgbClr val="000000"/>
                  </a:outerShdw>
                </a:effectLst>
              </a:endParaRPr>
            </a:p>
          </p:txBody>
        </p:sp>
        <p:sp>
          <p:nvSpPr>
            <p:cNvPr id="83988" name="AutoShape 35"/>
            <p:cNvSpPr>
              <a:spLocks noChangeArrowheads="1"/>
            </p:cNvSpPr>
            <p:nvPr/>
          </p:nvSpPr>
          <p:spPr bwMode="auto">
            <a:xfrm>
              <a:off x="2290" y="3523"/>
              <a:ext cx="232" cy="184"/>
            </a:xfrm>
            <a:prstGeom prst="rightArrow">
              <a:avLst>
                <a:gd name="adj1" fmla="val 75009"/>
                <a:gd name="adj2" fmla="val 63049"/>
              </a:avLst>
            </a:prstGeom>
            <a:solidFill>
              <a:srgbClr val="EAEC5E"/>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978" name="Text Box 36"/>
          <p:cNvSpPr txBox="1">
            <a:spLocks noChangeArrowheads="1"/>
          </p:cNvSpPr>
          <p:nvPr/>
        </p:nvSpPr>
        <p:spPr bwMode="auto">
          <a:xfrm>
            <a:off x="6202363" y="6324600"/>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kumimoji="0" lang="zh-CN" altLang="en-US">
                <a:solidFill>
                  <a:srgbClr val="5F5F5F"/>
                </a:solidFill>
                <a:latin typeface="幼圆" pitchFamily="49" charset="-122"/>
                <a:ea typeface="幼圆" pitchFamily="49" charset="-122"/>
              </a:rPr>
              <a:t>创建文档的基本操作</a:t>
            </a:r>
          </a:p>
        </p:txBody>
      </p:sp>
      <p:sp>
        <p:nvSpPr>
          <p:cNvPr id="83979" name="Text Box 37"/>
          <p:cNvSpPr txBox="1">
            <a:spLocks noChangeArrowheads="1"/>
          </p:cNvSpPr>
          <p:nvPr/>
        </p:nvSpPr>
        <p:spPr bwMode="auto">
          <a:xfrm>
            <a:off x="1547813" y="1052513"/>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0000"/>
                </a:solidFill>
                <a:latin typeface="华文新魏" pitchFamily="2" charset="-122"/>
                <a:ea typeface="华文新魏" pitchFamily="2" charset="-122"/>
              </a:rPr>
              <a:t>菜单位置：</a:t>
            </a:r>
            <a:r>
              <a:rPr lang="zh-CN" altLang="en-US" sz="2800">
                <a:solidFill>
                  <a:srgbClr val="0000FF"/>
                </a:solidFill>
                <a:latin typeface="华文新魏" pitchFamily="2" charset="-122"/>
                <a:ea typeface="华文新魏" pitchFamily="2" charset="-122"/>
              </a:rPr>
              <a:t>文件</a:t>
            </a:r>
            <a:r>
              <a:rPr lang="en-US" altLang="zh-CN" sz="2800">
                <a:solidFill>
                  <a:srgbClr val="0000FF"/>
                </a:solidFill>
                <a:latin typeface="华文新魏" pitchFamily="2" charset="-122"/>
                <a:ea typeface="华文新魏" pitchFamily="2" charset="-122"/>
              </a:rPr>
              <a:t>/</a:t>
            </a:r>
            <a:r>
              <a:rPr lang="zh-CN" altLang="en-US" sz="2800">
                <a:solidFill>
                  <a:srgbClr val="0000FF"/>
                </a:solidFill>
                <a:latin typeface="华文新魏" pitchFamily="2" charset="-122"/>
                <a:ea typeface="华文新魏" pitchFamily="2" charset="-122"/>
              </a:rPr>
              <a:t>页面设置</a:t>
            </a:r>
          </a:p>
        </p:txBody>
      </p:sp>
      <p:sp>
        <p:nvSpPr>
          <p:cNvPr id="83980" name="Text Box 38"/>
          <p:cNvSpPr txBox="1">
            <a:spLocks noChangeArrowheads="1"/>
          </p:cNvSpPr>
          <p:nvPr/>
        </p:nvSpPr>
        <p:spPr bwMode="auto">
          <a:xfrm>
            <a:off x="890588" y="1995488"/>
            <a:ext cx="243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0000"/>
                </a:solidFill>
                <a:latin typeface="华文新魏" pitchFamily="2" charset="-122"/>
                <a:ea typeface="华文新魏" pitchFamily="2" charset="-122"/>
              </a:rPr>
              <a:t>主要内容：</a:t>
            </a:r>
            <a:endParaRPr lang="zh-CN" altLang="en-US" sz="2800">
              <a:solidFill>
                <a:srgbClr val="0000FF"/>
              </a:solidFill>
              <a:latin typeface="华文新魏" pitchFamily="2" charset="-122"/>
              <a:ea typeface="华文新魏" pitchFamily="2" charset="-122"/>
            </a:endParaRPr>
          </a:p>
        </p:txBody>
      </p:sp>
      <p:sp>
        <p:nvSpPr>
          <p:cNvPr id="83981"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F69D6D1E-CB74-480A-ADE9-4132FD6EFDF1}" type="slidenum">
              <a:rPr lang="zh-CN" altLang="en-US" sz="1200" smtClean="0">
                <a:solidFill>
                  <a:schemeClr val="tx2"/>
                </a:solidFill>
              </a:rPr>
              <a:pPr eaLnBrk="1" hangingPunct="1"/>
              <a:t>14</a:t>
            </a:fld>
            <a:endParaRPr lang="zh-CN" altLang="en-US" sz="1200" smtClean="0">
              <a:solidFill>
                <a:schemeClr val="tx2"/>
              </a:solid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71913"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15" name="Rectangle 3"/>
          <p:cNvSpPr>
            <a:spLocks noChangeArrowheads="1"/>
          </p:cNvSpPr>
          <p:nvPr/>
        </p:nvSpPr>
        <p:spPr bwMode="auto">
          <a:xfrm>
            <a:off x="2886075" y="31861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6" name="Rectangle 4"/>
          <p:cNvSpPr>
            <a:spLocks noChangeArrowheads="1"/>
          </p:cNvSpPr>
          <p:nvPr/>
        </p:nvSpPr>
        <p:spPr bwMode="auto">
          <a:xfrm>
            <a:off x="3467100" y="2257425"/>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7" name="Rectangle 5"/>
          <p:cNvSpPr>
            <a:spLocks noChangeArrowheads="1"/>
          </p:cNvSpPr>
          <p:nvPr/>
        </p:nvSpPr>
        <p:spPr bwMode="auto">
          <a:xfrm>
            <a:off x="3148013"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8" name="Rectangle 6"/>
          <p:cNvSpPr>
            <a:spLocks noChangeArrowheads="1"/>
          </p:cNvSpPr>
          <p:nvPr/>
        </p:nvSpPr>
        <p:spPr bwMode="auto">
          <a:xfrm>
            <a:off x="3143250"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19" name="Rectangle 7"/>
          <p:cNvSpPr>
            <a:spLocks noChangeArrowheads="1"/>
          </p:cNvSpPr>
          <p:nvPr/>
        </p:nvSpPr>
        <p:spPr bwMode="auto">
          <a:xfrm>
            <a:off x="3233738" y="25003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20" name="Rectangle 8"/>
          <p:cNvSpPr>
            <a:spLocks noChangeArrowheads="1"/>
          </p:cNvSpPr>
          <p:nvPr/>
        </p:nvSpPr>
        <p:spPr bwMode="auto">
          <a:xfrm>
            <a:off x="3681413" y="2838450"/>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0121" name="Rectangle 9"/>
          <p:cNvSpPr>
            <a:spLocks noGrp="1" noChangeArrowheads="1"/>
          </p:cNvSpPr>
          <p:nvPr>
            <p:ph type="title"/>
          </p:nvPr>
        </p:nvSpPr>
        <p:spPr>
          <a:xfrm>
            <a:off x="1560512" y="228600"/>
            <a:ext cx="7620000" cy="914400"/>
          </a:xfrm>
        </p:spPr>
        <p:txBody>
          <a:bodyPr/>
          <a:lstStyle/>
          <a:p>
            <a:r>
              <a:rPr lang="zh-CN" altLang="en-US" dirty="0" smtClean="0">
                <a:ea typeface="华文行楷" pitchFamily="2" charset="-122"/>
              </a:rPr>
              <a:t>分节设置页眉与页脚</a:t>
            </a:r>
          </a:p>
        </p:txBody>
      </p:sp>
      <p:sp>
        <p:nvSpPr>
          <p:cNvPr id="526346" name="Rectangle 10"/>
          <p:cNvSpPr>
            <a:spLocks noGrp="1" noChangeArrowheads="1"/>
          </p:cNvSpPr>
          <p:nvPr>
            <p:ph type="body" idx="1"/>
          </p:nvPr>
        </p:nvSpPr>
        <p:spPr>
          <a:xfrm>
            <a:off x="971600" y="1556792"/>
            <a:ext cx="7989887" cy="4953000"/>
          </a:xfrm>
        </p:spPr>
        <p:txBody>
          <a:bodyPr/>
          <a:lstStyle/>
          <a:p>
            <a:pPr>
              <a:lnSpc>
                <a:spcPct val="110000"/>
              </a:lnSpc>
              <a:spcBef>
                <a:spcPct val="0"/>
              </a:spcBef>
              <a:buFont typeface="Monotype Sorts" pitchFamily="2" charset="2"/>
              <a:buNone/>
              <a:defRPr/>
            </a:pPr>
            <a:r>
              <a:rPr kumimoji="0" lang="zh-CN" altLang="en-US" b="1" dirty="0" smtClean="0">
                <a:solidFill>
                  <a:srgbClr val="FF0000"/>
                </a:solidFill>
                <a:effectLst>
                  <a:outerShdw blurRad="38100" dist="38100" dir="2700000" algn="tl">
                    <a:srgbClr val="000000"/>
                  </a:outerShdw>
                </a:effectLst>
                <a:latin typeface="华文新魏" pitchFamily="2" charset="-122"/>
                <a:ea typeface="华文新魏" pitchFamily="2" charset="-122"/>
              </a:rPr>
              <a:t>分节</a:t>
            </a:r>
            <a:r>
              <a:rPr kumimoji="0" lang="zh-CN" altLang="en-US" dirty="0" smtClean="0">
                <a:latin typeface="华文新魏" pitchFamily="2" charset="-122"/>
                <a:ea typeface="华文新魏" pitchFamily="2" charset="-122"/>
              </a:rPr>
              <a:t>就是把一篇文档分成几个相对独立的部分，分别设置各自不同的格式。</a:t>
            </a:r>
            <a:endParaRPr kumimoji="0" lang="en-US" altLang="zh-CN" dirty="0" smtClean="0">
              <a:latin typeface="华文新魏" pitchFamily="2" charset="-122"/>
              <a:ea typeface="华文新魏" pitchFamily="2" charset="-122"/>
            </a:endParaRPr>
          </a:p>
          <a:p>
            <a:pPr>
              <a:lnSpc>
                <a:spcPct val="110000"/>
              </a:lnSpc>
              <a:spcBef>
                <a:spcPct val="0"/>
              </a:spcBef>
              <a:buFont typeface="Monotype Sorts" pitchFamily="2" charset="2"/>
              <a:buNone/>
              <a:defRPr/>
            </a:pPr>
            <a:endParaRPr kumimoji="0" lang="zh-CN" altLang="en-US" sz="2800" b="1" dirty="0" smtClean="0">
              <a:solidFill>
                <a:srgbClr val="5F5F5F"/>
              </a:solidFill>
              <a:latin typeface="华文新魏" pitchFamily="2" charset="-122"/>
              <a:ea typeface="华文新魏" pitchFamily="2" charset="-122"/>
            </a:endParaRPr>
          </a:p>
          <a:p>
            <a:pPr>
              <a:lnSpc>
                <a:spcPct val="110000"/>
              </a:lnSpc>
              <a:spcBef>
                <a:spcPct val="0"/>
              </a:spcBef>
              <a:buFont typeface="Monotype Sorts" pitchFamily="2" charset="2"/>
              <a:buNone/>
              <a:defRPr/>
            </a:pPr>
            <a:r>
              <a:rPr kumimoji="0" lang="zh-CN" altLang="en-US" sz="2800" b="1" dirty="0" smtClean="0">
                <a:solidFill>
                  <a:srgbClr val="FF0000"/>
                </a:solidFill>
                <a:effectLst>
                  <a:outerShdw blurRad="38100" dist="38100" dir="2700000" algn="tl">
                    <a:srgbClr val="000000"/>
                  </a:outerShdw>
                </a:effectLst>
                <a:latin typeface="华文新魏" pitchFamily="2" charset="-122"/>
                <a:ea typeface="华文新魏" pitchFamily="2" charset="-122"/>
              </a:rPr>
              <a:t>分节的作用</a:t>
            </a:r>
            <a:r>
              <a:rPr kumimoji="0" lang="zh-CN" altLang="en-US" sz="2800" b="1" dirty="0" smtClean="0">
                <a:solidFill>
                  <a:srgbClr val="FF0000"/>
                </a:solidFill>
                <a:latin typeface="华文新魏" pitchFamily="2" charset="-122"/>
                <a:ea typeface="华文新魏" pitchFamily="2" charset="-122"/>
              </a:rPr>
              <a:t>：</a:t>
            </a:r>
          </a:p>
          <a:p>
            <a:pPr>
              <a:lnSpc>
                <a:spcPct val="110000"/>
              </a:lnSpc>
              <a:spcBef>
                <a:spcPct val="0"/>
              </a:spcBef>
              <a:buFont typeface="Monotype Sorts" pitchFamily="2" charset="2"/>
              <a:buNone/>
              <a:defRPr/>
            </a:pPr>
            <a:r>
              <a:rPr kumimoji="0" lang="zh-CN" altLang="en-US" sz="2800" b="1" dirty="0" smtClean="0">
                <a:latin typeface="华文新魏" pitchFamily="2" charset="-122"/>
                <a:ea typeface="华文新魏" pitchFamily="2" charset="-122"/>
              </a:rPr>
              <a:t>分别编排封面、序言、目录、正文的页码。</a:t>
            </a:r>
            <a:br>
              <a:rPr kumimoji="0" lang="zh-CN" altLang="en-US" sz="2800" b="1" dirty="0" smtClean="0">
                <a:latin typeface="华文新魏" pitchFamily="2" charset="-122"/>
                <a:ea typeface="华文新魏" pitchFamily="2" charset="-122"/>
              </a:rPr>
            </a:br>
            <a:r>
              <a:rPr kumimoji="0" lang="zh-CN" altLang="en-US" sz="2800" b="1" dirty="0" smtClean="0">
                <a:latin typeface="华文新魏" pitchFamily="2" charset="-122"/>
                <a:ea typeface="华文新魏" pitchFamily="2" charset="-122"/>
              </a:rPr>
              <a:t> （</a:t>
            </a:r>
            <a:r>
              <a:rPr kumimoji="0" lang="zh-CN" altLang="en-US" sz="2800" b="1" dirty="0" smtClean="0">
                <a:solidFill>
                  <a:srgbClr val="0000FF"/>
                </a:solidFill>
                <a:latin typeface="华文新魏" pitchFamily="2" charset="-122"/>
                <a:ea typeface="华文新魏" pitchFamily="2" charset="-122"/>
              </a:rPr>
              <a:t>封面不显示页码</a:t>
            </a:r>
            <a:r>
              <a:rPr kumimoji="0" lang="en-US" altLang="zh-CN" sz="2800" b="1" dirty="0" smtClean="0">
                <a:solidFill>
                  <a:srgbClr val="0000FF"/>
                </a:solidFill>
                <a:latin typeface="华文新魏" pitchFamily="2" charset="-122"/>
                <a:ea typeface="华文新魏" pitchFamily="2" charset="-122"/>
              </a:rPr>
              <a:t>; </a:t>
            </a:r>
            <a:r>
              <a:rPr kumimoji="0" lang="zh-CN" altLang="en-US" sz="2800" b="1" dirty="0" smtClean="0">
                <a:solidFill>
                  <a:srgbClr val="0000FF"/>
                </a:solidFill>
                <a:latin typeface="华文新魏" pitchFamily="2" charset="-122"/>
                <a:ea typeface="华文新魏" pitchFamily="2" charset="-122"/>
              </a:rPr>
              <a:t>序言和目录用罗马数字编码</a:t>
            </a:r>
            <a:r>
              <a:rPr kumimoji="0" lang="en-US" altLang="zh-CN" sz="2800" b="1" dirty="0" err="1" smtClean="0">
                <a:solidFill>
                  <a:srgbClr val="0000FF"/>
                </a:solidFill>
                <a:latin typeface="华文新魏" pitchFamily="2" charset="-122"/>
                <a:ea typeface="华文新魏" pitchFamily="2" charset="-122"/>
              </a:rPr>
              <a:t>I,ii,iii,iv</a:t>
            </a:r>
            <a:r>
              <a:rPr kumimoji="0" lang="zh-CN" altLang="en-US" sz="2800" b="1" dirty="0" smtClean="0">
                <a:solidFill>
                  <a:srgbClr val="0000FF"/>
                </a:solidFill>
                <a:latin typeface="华文新魏" pitchFamily="2" charset="-122"/>
                <a:ea typeface="华文新魏" pitchFamily="2" charset="-122"/>
              </a:rPr>
              <a:t>；正文从第</a:t>
            </a:r>
            <a:r>
              <a:rPr kumimoji="0" lang="en-US" altLang="zh-CN" sz="2800" b="1" dirty="0" smtClean="0">
                <a:solidFill>
                  <a:srgbClr val="0000FF"/>
                </a:solidFill>
                <a:latin typeface="华文新魏" pitchFamily="2" charset="-122"/>
                <a:ea typeface="华文新魏" pitchFamily="2" charset="-122"/>
              </a:rPr>
              <a:t>1</a:t>
            </a:r>
            <a:r>
              <a:rPr kumimoji="0" lang="zh-CN" altLang="en-US" sz="2800" b="1" dirty="0" smtClean="0">
                <a:solidFill>
                  <a:srgbClr val="0000FF"/>
                </a:solidFill>
                <a:latin typeface="华文新魏" pitchFamily="2" charset="-122"/>
                <a:ea typeface="华文新魏" pitchFamily="2" charset="-122"/>
              </a:rPr>
              <a:t>页开始</a:t>
            </a:r>
            <a:r>
              <a:rPr kumimoji="0" lang="zh-CN" altLang="en-US" sz="2800" b="1" dirty="0" smtClean="0">
                <a:latin typeface="华文新魏" pitchFamily="2" charset="-122"/>
                <a:ea typeface="华文新魏" pitchFamily="2" charset="-122"/>
              </a:rPr>
              <a:t>）。</a:t>
            </a:r>
          </a:p>
          <a:p>
            <a:pPr>
              <a:lnSpc>
                <a:spcPct val="110000"/>
              </a:lnSpc>
              <a:spcBef>
                <a:spcPct val="0"/>
              </a:spcBef>
              <a:buFont typeface="Monotype Sorts" pitchFamily="2" charset="2"/>
              <a:buNone/>
              <a:defRPr/>
            </a:pPr>
            <a:endParaRPr kumimoji="0" lang="en-US" altLang="zh-CN" sz="2800" b="1" dirty="0" smtClean="0">
              <a:latin typeface="华文新魏" pitchFamily="2" charset="-122"/>
              <a:ea typeface="华文新魏" pitchFamily="2" charset="-122"/>
            </a:endParaRPr>
          </a:p>
        </p:txBody>
      </p:sp>
      <p:sp>
        <p:nvSpPr>
          <p:cNvPr id="9012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49061358-5DA3-4570-827D-8100D80BE306}" type="slidenum">
              <a:rPr lang="zh-CN" altLang="en-US" sz="1200" smtClean="0">
                <a:solidFill>
                  <a:schemeClr val="tx2"/>
                </a:solidFill>
              </a:rPr>
              <a:pPr eaLnBrk="1" hangingPunct="1"/>
              <a:t>15</a:t>
            </a:fld>
            <a:endParaRPr lang="zh-CN" altLang="en-US" sz="1200" smtClean="0">
              <a:solidFill>
                <a:schemeClr val="tx2"/>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ctrTitle"/>
          </p:nvPr>
        </p:nvSpPr>
        <p:spPr>
          <a:xfrm>
            <a:off x="685800" y="152400"/>
            <a:ext cx="6858000" cy="914400"/>
          </a:xfrm>
          <a:solidFill>
            <a:srgbClr val="009999"/>
          </a:solidFill>
        </p:spPr>
        <p:txBody>
          <a:bodyPr/>
          <a:lstStyle/>
          <a:p>
            <a:r>
              <a:rPr lang="zh-CN" altLang="en-US" smtClean="0"/>
              <a:t>插入分隔符</a:t>
            </a:r>
          </a:p>
        </p:txBody>
      </p:sp>
      <p:pic>
        <p:nvPicPr>
          <p:cNvPr id="91176"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496111"/>
            <a:ext cx="5010150" cy="605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0"/>
          <p:cNvSpPr txBox="1">
            <a:spLocks noChangeArrowheads="1"/>
          </p:cNvSpPr>
          <p:nvPr/>
        </p:nvSpPr>
        <p:spPr bwMode="auto">
          <a:xfrm>
            <a:off x="251521" y="1412875"/>
            <a:ext cx="367240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0" algn="ctr" rtl="0" eaLnBrk="0" fontAlgn="base" hangingPunct="0">
              <a:spcBef>
                <a:spcPct val="20000"/>
              </a:spcBef>
              <a:spcAft>
                <a:spcPct val="0"/>
              </a:spcAft>
              <a:buClr>
                <a:schemeClr val="tx2"/>
              </a:buClr>
              <a:buSzPct val="75000"/>
              <a:buFont typeface="Monotype Sorts" pitchFamily="2" charset="2"/>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1"/>
              </a:buClr>
              <a:buSzPct val="75000"/>
              <a:buFont typeface="Monotype Sorts" pitchFamily="2" charset="2"/>
              <a:buNone/>
              <a:defRPr kumimoji="1" sz="2800">
                <a:solidFill>
                  <a:schemeClr val="tx1"/>
                </a:solidFill>
                <a:latin typeface="+mn-lt"/>
                <a:ea typeface="+mn-ea"/>
              </a:defRPr>
            </a:lvl2pPr>
            <a:lvl3pPr marL="914400" indent="0" algn="ctr" rtl="0" eaLnBrk="0" fontAlgn="base" hangingPunct="0">
              <a:spcBef>
                <a:spcPct val="20000"/>
              </a:spcBef>
              <a:spcAft>
                <a:spcPct val="0"/>
              </a:spcAft>
              <a:buClr>
                <a:schemeClr val="tx2"/>
              </a:buClr>
              <a:buSzPct val="65000"/>
              <a:buFont typeface="Monotype Sorts" pitchFamily="2" charset="2"/>
              <a:buNone/>
              <a:defRPr kumimoji="1" sz="2400">
                <a:solidFill>
                  <a:schemeClr val="tx1"/>
                </a:solidFill>
                <a:latin typeface="+mn-lt"/>
                <a:ea typeface="+mn-ea"/>
              </a:defRPr>
            </a:lvl3pPr>
            <a:lvl4pPr marL="13716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4pPr>
            <a:lvl5pPr marL="18288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5pPr>
            <a:lvl6pPr marL="22860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6pPr>
            <a:lvl7pPr marL="27432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7pPr>
            <a:lvl8pPr marL="32004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8pPr>
            <a:lvl9pPr marL="3657600" indent="0" algn="ctr" rtl="0" eaLnBrk="0" fontAlgn="base" hangingPunct="0">
              <a:spcBef>
                <a:spcPct val="20000"/>
              </a:spcBef>
              <a:spcAft>
                <a:spcPct val="0"/>
              </a:spcAft>
              <a:buClr>
                <a:schemeClr val="tx1"/>
              </a:buClr>
              <a:buSzPct val="65000"/>
              <a:buFont typeface="Monotype Sorts" pitchFamily="2" charset="2"/>
              <a:buNone/>
              <a:defRPr kumimoji="1" sz="2000">
                <a:solidFill>
                  <a:schemeClr val="tx1"/>
                </a:solidFill>
                <a:latin typeface="+mn-lt"/>
                <a:ea typeface="+mn-ea"/>
              </a:defRPr>
            </a:lvl9pPr>
          </a:lstStyle>
          <a:p>
            <a:pPr algn="l">
              <a:lnSpc>
                <a:spcPct val="110000"/>
              </a:lnSpc>
              <a:spcBef>
                <a:spcPct val="0"/>
              </a:spcBef>
              <a:defRPr/>
            </a:pPr>
            <a:r>
              <a:rPr kumimoji="0" lang="zh-CN" altLang="en-US" sz="2800" dirty="0" smtClean="0">
                <a:latin typeface="华文新魏" pitchFamily="2" charset="-122"/>
                <a:ea typeface="华文新魏" pitchFamily="2" charset="-122"/>
              </a:rPr>
              <a:t>通过插入分节符将文档分为：封面</a:t>
            </a:r>
            <a:r>
              <a:rPr kumimoji="0" lang="zh-CN" altLang="en-US" sz="2800" dirty="0">
                <a:latin typeface="华文新魏" pitchFamily="2" charset="-122"/>
                <a:ea typeface="华文新魏" pitchFamily="2" charset="-122"/>
              </a:rPr>
              <a:t>、序言、目录、</a:t>
            </a:r>
            <a:r>
              <a:rPr kumimoji="0" lang="zh-CN" altLang="en-US" sz="2800" dirty="0" smtClean="0">
                <a:latin typeface="华文新魏" pitchFamily="2" charset="-122"/>
                <a:ea typeface="华文新魏" pitchFamily="2" charset="-122"/>
              </a:rPr>
              <a:t>正文等几个部分，使其每个部分的页眉页脚采用不同的格式。</a:t>
            </a:r>
            <a:r>
              <a:rPr kumimoji="0" lang="zh-CN" altLang="en-US" sz="2800" dirty="0">
                <a:latin typeface="华文新魏" pitchFamily="2" charset="-122"/>
                <a:ea typeface="华文新魏" pitchFamily="2" charset="-122"/>
              </a:rPr>
              <a:t/>
            </a:r>
            <a:br>
              <a:rPr kumimoji="0" lang="zh-CN" altLang="en-US" sz="2800" dirty="0">
                <a:latin typeface="华文新魏" pitchFamily="2" charset="-122"/>
                <a:ea typeface="华文新魏" pitchFamily="2" charset="-122"/>
              </a:rPr>
            </a:br>
            <a:endParaRPr kumimoji="0" lang="en-US" altLang="zh-CN" sz="2800" b="1" kern="0" dirty="0" smtClean="0">
              <a:latin typeface="华文新魏" pitchFamily="2" charset="-122"/>
              <a:ea typeface="华文新魏" pitchFamily="2" charset="-122"/>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71913"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8868" name="Text Box 4"/>
          <p:cNvSpPr txBox="1">
            <a:spLocks noChangeArrowheads="1"/>
          </p:cNvSpPr>
          <p:nvPr/>
        </p:nvSpPr>
        <p:spPr bwMode="auto">
          <a:xfrm>
            <a:off x="1042988" y="981075"/>
            <a:ext cx="78581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kumimoji="0" lang="zh-CN" altLang="en-US" sz="3200" dirty="0">
                <a:solidFill>
                  <a:srgbClr val="FF0000"/>
                </a:solidFill>
                <a:effectLst>
                  <a:outerShdw blurRad="38100" dist="38100" dir="2700000" algn="tl">
                    <a:srgbClr val="000000"/>
                  </a:outerShdw>
                </a:effectLst>
                <a:latin typeface="华文新魏" pitchFamily="2" charset="-122"/>
                <a:ea typeface="华文新魏" pitchFamily="2" charset="-122"/>
              </a:rPr>
              <a:t>前提条件：</a:t>
            </a:r>
            <a:r>
              <a:rPr kumimoji="0" lang="zh-CN" altLang="en-US" sz="3200" dirty="0">
                <a:solidFill>
                  <a:schemeClr val="accent2"/>
                </a:solidFill>
                <a:latin typeface="华文新魏" pitchFamily="2" charset="-122"/>
                <a:ea typeface="华文新魏" pitchFamily="2" charset="-122"/>
              </a:rPr>
              <a:t>文中已经设置好分级的标题</a:t>
            </a:r>
          </a:p>
        </p:txBody>
      </p:sp>
      <p:sp>
        <p:nvSpPr>
          <p:cNvPr id="95237" name="Rectangle 5"/>
          <p:cNvSpPr>
            <a:spLocks noChangeArrowheads="1"/>
          </p:cNvSpPr>
          <p:nvPr/>
        </p:nvSpPr>
        <p:spPr bwMode="auto">
          <a:xfrm>
            <a:off x="2886075" y="31861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38" name="Rectangle 6"/>
          <p:cNvSpPr>
            <a:spLocks noChangeArrowheads="1"/>
          </p:cNvSpPr>
          <p:nvPr/>
        </p:nvSpPr>
        <p:spPr bwMode="auto">
          <a:xfrm>
            <a:off x="3467100" y="2257425"/>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39" name="Rectangle 7"/>
          <p:cNvSpPr>
            <a:spLocks noChangeArrowheads="1"/>
          </p:cNvSpPr>
          <p:nvPr/>
        </p:nvSpPr>
        <p:spPr bwMode="auto">
          <a:xfrm>
            <a:off x="3148013"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0" name="Rectangle 8"/>
          <p:cNvSpPr>
            <a:spLocks noChangeArrowheads="1"/>
          </p:cNvSpPr>
          <p:nvPr/>
        </p:nvSpPr>
        <p:spPr bwMode="auto">
          <a:xfrm>
            <a:off x="3143250"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3" name="Rectangle 11"/>
          <p:cNvSpPr>
            <a:spLocks noChangeArrowheads="1"/>
          </p:cNvSpPr>
          <p:nvPr/>
        </p:nvSpPr>
        <p:spPr bwMode="auto">
          <a:xfrm>
            <a:off x="3233738" y="25003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5" name="Rectangle 13"/>
          <p:cNvSpPr>
            <a:spLocks noChangeArrowheads="1"/>
          </p:cNvSpPr>
          <p:nvPr/>
        </p:nvSpPr>
        <p:spPr bwMode="auto">
          <a:xfrm>
            <a:off x="3681413" y="2838450"/>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5247" name="Rectangle 15"/>
          <p:cNvSpPr>
            <a:spLocks noChangeArrowheads="1"/>
          </p:cNvSpPr>
          <p:nvPr/>
        </p:nvSpPr>
        <p:spPr bwMode="auto">
          <a:xfrm>
            <a:off x="2924175" y="31099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548884" name="Text Box 20"/>
          <p:cNvSpPr txBox="1">
            <a:spLocks noChangeArrowheads="1"/>
          </p:cNvSpPr>
          <p:nvPr/>
        </p:nvSpPr>
        <p:spPr bwMode="auto">
          <a:xfrm>
            <a:off x="381000" y="5562600"/>
            <a:ext cx="49212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lgn="ctr">
              <a:defRPr/>
            </a:pPr>
            <a:r>
              <a:rPr kumimoji="0" lang="en-US" altLang="zh-CN" dirty="0">
                <a:solidFill>
                  <a:srgbClr val="FF0000"/>
                </a:solidFill>
                <a:effectLst>
                  <a:outerShdw blurRad="38100" dist="38100" dir="2700000" algn="tl">
                    <a:srgbClr val="000000"/>
                  </a:outerShdw>
                </a:effectLst>
                <a:latin typeface="Arial" pitchFamily="34" charset="0"/>
              </a:rPr>
              <a:t>①</a:t>
            </a:r>
          </a:p>
        </p:txBody>
      </p:sp>
      <p:sp>
        <p:nvSpPr>
          <p:cNvPr id="95253" name="Rectangle 21"/>
          <p:cNvSpPr>
            <a:spLocks noGrp="1" noChangeArrowheads="1"/>
          </p:cNvSpPr>
          <p:nvPr>
            <p:ph type="title"/>
          </p:nvPr>
        </p:nvSpPr>
        <p:spPr>
          <a:xfrm>
            <a:off x="1143000" y="304800"/>
            <a:ext cx="7620000" cy="762000"/>
          </a:xfrm>
        </p:spPr>
        <p:txBody>
          <a:bodyPr/>
          <a:lstStyle/>
          <a:p>
            <a:r>
              <a:rPr lang="zh-CN" altLang="en-US" smtClean="0">
                <a:ea typeface="华文行楷" pitchFamily="2" charset="-122"/>
              </a:rPr>
              <a:t>自动生成文档目录</a:t>
            </a:r>
          </a:p>
        </p:txBody>
      </p:sp>
      <p:sp>
        <p:nvSpPr>
          <p:cNvPr id="95255"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8EB96C3B-9779-4916-9CE5-96A16C6C4243}" type="slidenum">
              <a:rPr lang="zh-CN" altLang="en-US" sz="1200" smtClean="0">
                <a:solidFill>
                  <a:schemeClr val="tx2"/>
                </a:solidFill>
              </a:rPr>
              <a:pPr eaLnBrk="1" hangingPunct="1"/>
              <a:t>17</a:t>
            </a:fld>
            <a:endParaRPr lang="zh-CN" altLang="en-US" sz="1200" smtClean="0">
              <a:solidFill>
                <a:schemeClr val="tx2"/>
              </a:solidFill>
            </a:endParaRPr>
          </a:p>
        </p:txBody>
      </p:sp>
      <p:pic>
        <p:nvPicPr>
          <p:cNvPr id="237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700808"/>
            <a:ext cx="311785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75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945" y="1798917"/>
            <a:ext cx="6095168" cy="3973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 calcmode="lin" valueType="num">
                                      <p:cBhvr additive="base">
                                        <p:cTn id="7" dur="500" fill="hold"/>
                                        <p:tgtEl>
                                          <p:spTgt spid="237570"/>
                                        </p:tgtEl>
                                        <p:attrNameLst>
                                          <p:attrName>ppt_x</p:attrName>
                                        </p:attrNameLst>
                                      </p:cBhvr>
                                      <p:tavLst>
                                        <p:tav tm="0">
                                          <p:val>
                                            <p:strVal val="#ppt_x"/>
                                          </p:val>
                                        </p:tav>
                                        <p:tav tm="100000">
                                          <p:val>
                                            <p:strVal val="#ppt_x"/>
                                          </p:val>
                                        </p:tav>
                                      </p:tavLst>
                                    </p:anim>
                                    <p:anim calcmode="lin" valueType="num">
                                      <p:cBhvr additive="base">
                                        <p:cTn id="8" dur="500" fill="hold"/>
                                        <p:tgtEl>
                                          <p:spTgt spid="2375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37571"/>
                                        </p:tgtEl>
                                        <p:attrNameLst>
                                          <p:attrName>style.visibility</p:attrName>
                                        </p:attrNameLst>
                                      </p:cBhvr>
                                      <p:to>
                                        <p:strVal val="visible"/>
                                      </p:to>
                                    </p:set>
                                    <p:animEffect transition="in" filter="barn(inVertical)">
                                      <p:cBhvr>
                                        <p:cTn id="13"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71913"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6260" name="Text Box 4"/>
          <p:cNvSpPr txBox="1">
            <a:spLocks noChangeArrowheads="1"/>
          </p:cNvSpPr>
          <p:nvPr/>
        </p:nvSpPr>
        <p:spPr bwMode="auto">
          <a:xfrm>
            <a:off x="457200" y="2333625"/>
            <a:ext cx="542925"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10000"/>
              </a:lnSpc>
            </a:pPr>
            <a:r>
              <a:rPr kumimoji="0" lang="zh-CN" altLang="en-US">
                <a:solidFill>
                  <a:srgbClr val="5F5F5F"/>
                </a:solidFill>
                <a:latin typeface="幼圆" pitchFamily="49" charset="-122"/>
                <a:ea typeface="幼圆" pitchFamily="49" charset="-122"/>
              </a:rPr>
              <a:t>生</a:t>
            </a:r>
          </a:p>
          <a:p>
            <a:pPr eaLnBrk="1" hangingPunct="1">
              <a:lnSpc>
                <a:spcPct val="110000"/>
              </a:lnSpc>
            </a:pPr>
            <a:r>
              <a:rPr kumimoji="0" lang="zh-CN" altLang="en-US">
                <a:solidFill>
                  <a:srgbClr val="5F5F5F"/>
                </a:solidFill>
                <a:latin typeface="幼圆" pitchFamily="49" charset="-122"/>
                <a:ea typeface="幼圆" pitchFamily="49" charset="-122"/>
              </a:rPr>
              <a:t>成</a:t>
            </a:r>
          </a:p>
          <a:p>
            <a:pPr eaLnBrk="1" hangingPunct="1">
              <a:lnSpc>
                <a:spcPct val="110000"/>
              </a:lnSpc>
            </a:pPr>
            <a:r>
              <a:rPr kumimoji="0" lang="zh-CN" altLang="en-US">
                <a:solidFill>
                  <a:srgbClr val="5F5F5F"/>
                </a:solidFill>
                <a:latin typeface="幼圆" pitchFamily="49" charset="-122"/>
                <a:ea typeface="幼圆" pitchFamily="49" charset="-122"/>
              </a:rPr>
              <a:t>目</a:t>
            </a:r>
          </a:p>
          <a:p>
            <a:pPr eaLnBrk="1" hangingPunct="1">
              <a:lnSpc>
                <a:spcPct val="110000"/>
              </a:lnSpc>
            </a:pPr>
            <a:r>
              <a:rPr kumimoji="0" lang="zh-CN" altLang="en-US">
                <a:solidFill>
                  <a:srgbClr val="5F5F5F"/>
                </a:solidFill>
                <a:latin typeface="幼圆" pitchFamily="49" charset="-122"/>
                <a:ea typeface="幼圆" pitchFamily="49" charset="-122"/>
              </a:rPr>
              <a:t>录</a:t>
            </a:r>
          </a:p>
          <a:p>
            <a:pPr eaLnBrk="1" hangingPunct="1">
              <a:lnSpc>
                <a:spcPct val="110000"/>
              </a:lnSpc>
            </a:pPr>
            <a:r>
              <a:rPr kumimoji="0" lang="zh-CN" altLang="en-US">
                <a:solidFill>
                  <a:srgbClr val="5F5F5F"/>
                </a:solidFill>
                <a:latin typeface="幼圆" pitchFamily="49" charset="-122"/>
                <a:ea typeface="幼圆" pitchFamily="49" charset="-122"/>
              </a:rPr>
              <a:t>示例</a:t>
            </a:r>
          </a:p>
        </p:txBody>
      </p:sp>
      <p:sp>
        <p:nvSpPr>
          <p:cNvPr id="96261" name="Rectangle 5"/>
          <p:cNvSpPr>
            <a:spLocks noChangeArrowheads="1"/>
          </p:cNvSpPr>
          <p:nvPr/>
        </p:nvSpPr>
        <p:spPr bwMode="auto">
          <a:xfrm>
            <a:off x="2886075" y="31861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2" name="Rectangle 6"/>
          <p:cNvSpPr>
            <a:spLocks noChangeArrowheads="1"/>
          </p:cNvSpPr>
          <p:nvPr/>
        </p:nvSpPr>
        <p:spPr bwMode="auto">
          <a:xfrm>
            <a:off x="3467100" y="2257425"/>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3" name="Rectangle 7"/>
          <p:cNvSpPr>
            <a:spLocks noChangeArrowheads="1"/>
          </p:cNvSpPr>
          <p:nvPr/>
        </p:nvSpPr>
        <p:spPr bwMode="auto">
          <a:xfrm>
            <a:off x="3148013"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4" name="Rectangle 8"/>
          <p:cNvSpPr>
            <a:spLocks noChangeArrowheads="1"/>
          </p:cNvSpPr>
          <p:nvPr/>
        </p:nvSpPr>
        <p:spPr bwMode="auto">
          <a:xfrm>
            <a:off x="3143250" y="25955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5" name="Rectangle 9"/>
          <p:cNvSpPr>
            <a:spLocks noChangeArrowheads="1"/>
          </p:cNvSpPr>
          <p:nvPr/>
        </p:nvSpPr>
        <p:spPr bwMode="auto">
          <a:xfrm>
            <a:off x="3233738" y="25003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6" name="Rectangle 10"/>
          <p:cNvSpPr>
            <a:spLocks noChangeArrowheads="1"/>
          </p:cNvSpPr>
          <p:nvPr/>
        </p:nvSpPr>
        <p:spPr bwMode="auto">
          <a:xfrm>
            <a:off x="3681413" y="2838450"/>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7" name="Rectangle 11"/>
          <p:cNvSpPr>
            <a:spLocks noChangeArrowheads="1"/>
          </p:cNvSpPr>
          <p:nvPr/>
        </p:nvSpPr>
        <p:spPr bwMode="auto">
          <a:xfrm>
            <a:off x="2924175" y="310991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68" name="Rectangle 12"/>
          <p:cNvSpPr>
            <a:spLocks noChangeArrowheads="1"/>
          </p:cNvSpPr>
          <p:nvPr/>
        </p:nvSpPr>
        <p:spPr bwMode="auto">
          <a:xfrm>
            <a:off x="2800350" y="1652588"/>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70" name="Rectangle 14"/>
          <p:cNvSpPr>
            <a:spLocks noChangeArrowheads="1"/>
          </p:cNvSpPr>
          <p:nvPr/>
        </p:nvSpPr>
        <p:spPr bwMode="auto">
          <a:xfrm>
            <a:off x="3286125" y="28241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96272" name="Rectangle 16"/>
          <p:cNvSpPr>
            <a:spLocks noGrp="1" noChangeArrowheads="1"/>
          </p:cNvSpPr>
          <p:nvPr>
            <p:ph type="title"/>
          </p:nvPr>
        </p:nvSpPr>
        <p:spPr/>
        <p:txBody>
          <a:bodyPr/>
          <a:lstStyle/>
          <a:p>
            <a:r>
              <a:rPr lang="zh-CN" altLang="en-US" smtClean="0">
                <a:ea typeface="华文行楷" pitchFamily="2" charset="-122"/>
              </a:rPr>
              <a:t>目录的更新</a:t>
            </a:r>
          </a:p>
        </p:txBody>
      </p:sp>
      <p:sp>
        <p:nvSpPr>
          <p:cNvPr id="9627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D6F4DBD2-6CEE-4E8A-A077-BB118C27D77E}" type="slidenum">
              <a:rPr lang="zh-CN" altLang="en-US" sz="1200" smtClean="0">
                <a:solidFill>
                  <a:schemeClr val="tx2"/>
                </a:solidFill>
              </a:rPr>
              <a:pPr eaLnBrk="1" hangingPunct="1"/>
              <a:t>18</a:t>
            </a:fld>
            <a:endParaRPr lang="zh-CN" altLang="en-US" sz="1200" smtClean="0">
              <a:solidFill>
                <a:schemeClr val="tx2"/>
              </a:solidFill>
            </a:endParaRPr>
          </a:p>
        </p:txBody>
      </p:sp>
      <p:pic>
        <p:nvPicPr>
          <p:cNvPr id="238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96604"/>
            <a:ext cx="5872309" cy="3936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85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175" y="3764930"/>
            <a:ext cx="29718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8594"/>
                                        </p:tgtEl>
                                        <p:attrNameLst>
                                          <p:attrName>style.visibility</p:attrName>
                                        </p:attrNameLst>
                                      </p:cBhvr>
                                      <p:to>
                                        <p:strVal val="visible"/>
                                      </p:to>
                                    </p:set>
                                    <p:anim calcmode="lin" valueType="num">
                                      <p:cBhvr additive="base">
                                        <p:cTn id="7" dur="500" fill="hold"/>
                                        <p:tgtEl>
                                          <p:spTgt spid="238594"/>
                                        </p:tgtEl>
                                        <p:attrNameLst>
                                          <p:attrName>ppt_x</p:attrName>
                                        </p:attrNameLst>
                                      </p:cBhvr>
                                      <p:tavLst>
                                        <p:tav tm="0">
                                          <p:val>
                                            <p:strVal val="#ppt_x"/>
                                          </p:val>
                                        </p:tav>
                                        <p:tav tm="100000">
                                          <p:val>
                                            <p:strVal val="#ppt_x"/>
                                          </p:val>
                                        </p:tav>
                                      </p:tavLst>
                                    </p:anim>
                                    <p:anim calcmode="lin" valueType="num">
                                      <p:cBhvr additive="base">
                                        <p:cTn id="8" dur="500" fill="hold"/>
                                        <p:tgtEl>
                                          <p:spTgt spid="2385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Effect transition="in" filter="barn(inVertical)">
                                      <p:cBhvr>
                                        <p:cTn id="13"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58" name="Object 5122"/>
          <p:cNvGraphicFramePr>
            <a:graphicFrameLocks noChangeAspect="1"/>
          </p:cNvGraphicFramePr>
          <p:nvPr>
            <p:extLst>
              <p:ext uri="{D42A27DB-BD31-4B8C-83A1-F6EECF244321}">
                <p14:modId xmlns:p14="http://schemas.microsoft.com/office/powerpoint/2010/main" val="1336009892"/>
              </p:ext>
            </p:extLst>
          </p:nvPr>
        </p:nvGraphicFramePr>
        <p:xfrm>
          <a:off x="1133475" y="1015281"/>
          <a:ext cx="7639050" cy="4805363"/>
        </p:xfrm>
        <a:graphic>
          <a:graphicData uri="http://schemas.openxmlformats.org/presentationml/2006/ole">
            <mc:AlternateContent xmlns:mc="http://schemas.openxmlformats.org/markup-compatibility/2006">
              <mc:Choice xmlns:v="urn:schemas-microsoft-com:vml" Requires="v">
                <p:oleObj spid="_x0000_s115789" name="Document" r:id="rId3" imgW="5465520" imgH="3179520" progId="Word.Document.8">
                  <p:embed/>
                </p:oleObj>
              </mc:Choice>
              <mc:Fallback>
                <p:oleObj name="Document" r:id="rId3" imgW="5465520" imgH="3179520" progId="Word.Document.8">
                  <p:embed/>
                  <p:pic>
                    <p:nvPicPr>
                      <p:cNvPr id="0" name="Object 5122"/>
                      <p:cNvPicPr>
                        <a:picLocks noChangeAspect="1" noChangeArrowheads="1"/>
                      </p:cNvPicPr>
                      <p:nvPr/>
                    </p:nvPicPr>
                    <p:blipFill>
                      <a:blip r:embed="rId4"/>
                      <a:srcRect/>
                      <a:stretch>
                        <a:fillRect/>
                      </a:stretch>
                    </p:blipFill>
                    <p:spPr bwMode="auto">
                      <a:xfrm>
                        <a:off x="1133475" y="1015281"/>
                        <a:ext cx="7639050" cy="4805363"/>
                      </a:xfrm>
                      <a:prstGeom prst="rect">
                        <a:avLst/>
                      </a:prstGeom>
                      <a:noFill/>
                      <a:ln w="12700">
                        <a:solidFill>
                          <a:schemeClr val="tx1"/>
                        </a:solidFill>
                        <a:miter lim="800000"/>
                        <a:headEnd/>
                        <a:tailEnd/>
                      </a:ln>
                      <a:effectLst/>
                      <a:extLst/>
                    </p:spPr>
                  </p:pic>
                </p:oleObj>
              </mc:Fallback>
            </mc:AlternateContent>
          </a:graphicData>
        </a:graphic>
      </p:graphicFrame>
      <p:sp>
        <p:nvSpPr>
          <p:cNvPr id="275459" name="Rectangle 5123"/>
          <p:cNvSpPr>
            <a:spLocks noChangeArrowheads="1"/>
          </p:cNvSpPr>
          <p:nvPr/>
        </p:nvSpPr>
        <p:spPr bwMode="auto">
          <a:xfrm>
            <a:off x="7924800" y="304800"/>
            <a:ext cx="762000" cy="4359275"/>
          </a:xfrm>
          <a:prstGeom prst="rect">
            <a:avLst/>
          </a:prstGeom>
          <a:solidFill>
            <a:srgbClr val="0033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33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buClr>
                <a:srgbClr val="FF0066"/>
              </a:buClr>
              <a:buFont typeface="Marlett" pitchFamily="2" charset="2"/>
              <a:buNone/>
            </a:pPr>
            <a:r>
              <a:rPr lang="zh-CN" altLang="en-US" sz="4000">
                <a:solidFill>
                  <a:srgbClr val="FFFFFF"/>
                </a:solidFill>
                <a:latin typeface="隶书" pitchFamily="49" charset="-122"/>
                <a:ea typeface="隶书" pitchFamily="49" charset="-122"/>
              </a:rPr>
              <a:t>图文表混排示例</a:t>
            </a:r>
            <a:endParaRPr lang="zh-CN" altLang="en-US" sz="3200">
              <a:solidFill>
                <a:srgbClr val="FFFFFF"/>
              </a:solidFill>
              <a:latin typeface="隶书" pitchFamily="49" charset="-122"/>
              <a:ea typeface="隶书" pitchFamily="49" charset="-122"/>
            </a:endParaRPr>
          </a:p>
        </p:txBody>
      </p:sp>
      <p:sp>
        <p:nvSpPr>
          <p:cNvPr id="275460" name="AutoShape 5124"/>
          <p:cNvSpPr>
            <a:spLocks noChangeArrowheads="1"/>
          </p:cNvSpPr>
          <p:nvPr/>
        </p:nvSpPr>
        <p:spPr bwMode="auto">
          <a:xfrm>
            <a:off x="3352800" y="332656"/>
            <a:ext cx="990600" cy="685800"/>
          </a:xfrm>
          <a:prstGeom prst="wedgeEllipseCallout">
            <a:avLst>
              <a:gd name="adj1" fmla="val -124519"/>
              <a:gd name="adj2" fmla="val 213426"/>
            </a:avLst>
          </a:prstGeom>
          <a:solidFill>
            <a:srgbClr val="FFFF99"/>
          </a:solidFill>
          <a:ln w="38100">
            <a:solidFill>
              <a:srgbClr val="FF3300"/>
            </a:solidFill>
            <a:miter lim="800000"/>
            <a:headEnd/>
            <a:tailEnd/>
          </a:ln>
          <a:effectLst>
            <a:outerShdw dist="107763" dir="2700000" algn="ctr" rotWithShape="0">
              <a:schemeClr val="bg2"/>
            </a:outerShdw>
          </a:effectLst>
        </p:spPr>
        <p:txBody>
          <a:bodyPr wrap="none" anchor="ctr"/>
          <a:lstStyle/>
          <a:p>
            <a:pPr algn="ctr"/>
            <a:r>
              <a:rPr lang="zh-CN" altLang="en-US"/>
              <a:t>图</a:t>
            </a:r>
          </a:p>
        </p:txBody>
      </p:sp>
      <p:sp>
        <p:nvSpPr>
          <p:cNvPr id="275461" name="AutoShape 5125"/>
          <p:cNvSpPr>
            <a:spLocks noChangeArrowheads="1"/>
          </p:cNvSpPr>
          <p:nvPr/>
        </p:nvSpPr>
        <p:spPr bwMode="auto">
          <a:xfrm>
            <a:off x="76200" y="2085256"/>
            <a:ext cx="1066800" cy="685800"/>
          </a:xfrm>
          <a:prstGeom prst="wedgeEllipseCallout">
            <a:avLst>
              <a:gd name="adj1" fmla="val 86162"/>
              <a:gd name="adj2" fmla="val 145602"/>
            </a:avLst>
          </a:prstGeom>
          <a:solidFill>
            <a:srgbClr val="FFFF99"/>
          </a:solidFill>
          <a:ln w="38100">
            <a:solidFill>
              <a:srgbClr val="FF3300"/>
            </a:solidFill>
            <a:miter lim="800000"/>
            <a:headEnd/>
            <a:tailEnd/>
          </a:ln>
          <a:effectLst>
            <a:outerShdw dist="107763" dir="2700000" algn="ctr" rotWithShape="0">
              <a:schemeClr val="bg2"/>
            </a:outerShdw>
          </a:effectLst>
        </p:spPr>
        <p:txBody>
          <a:bodyPr wrap="none" anchor="ctr"/>
          <a:lstStyle/>
          <a:p>
            <a:pPr algn="ctr"/>
            <a:r>
              <a:rPr lang="zh-CN" altLang="en-US"/>
              <a:t>文</a:t>
            </a:r>
          </a:p>
        </p:txBody>
      </p:sp>
      <p:sp>
        <p:nvSpPr>
          <p:cNvPr id="275462" name="AutoShape 5126"/>
          <p:cNvSpPr>
            <a:spLocks noChangeArrowheads="1"/>
          </p:cNvSpPr>
          <p:nvPr/>
        </p:nvSpPr>
        <p:spPr bwMode="auto">
          <a:xfrm>
            <a:off x="7162800" y="5209456"/>
            <a:ext cx="1371600" cy="685800"/>
          </a:xfrm>
          <a:prstGeom prst="wedgeEllipseCallout">
            <a:avLst>
              <a:gd name="adj1" fmla="val -90972"/>
              <a:gd name="adj2" fmla="val -88889"/>
            </a:avLst>
          </a:prstGeom>
          <a:solidFill>
            <a:srgbClr val="FFFF99"/>
          </a:solidFill>
          <a:ln w="38100">
            <a:solidFill>
              <a:srgbClr val="FF3300"/>
            </a:solidFill>
            <a:miter lim="800000"/>
            <a:headEnd/>
            <a:tailEnd/>
          </a:ln>
          <a:effectLst>
            <a:outerShdw dist="107763" dir="2700000" algn="ctr" rotWithShape="0">
              <a:schemeClr val="bg2"/>
            </a:outerShdw>
          </a:effectLst>
        </p:spPr>
        <p:txBody>
          <a:bodyPr wrap="none" anchor="ctr"/>
          <a:lstStyle/>
          <a:p>
            <a:pPr algn="ctr"/>
            <a:r>
              <a:rPr lang="zh-CN" altLang="en-US"/>
              <a:t>表</a:t>
            </a:r>
          </a:p>
        </p:txBody>
      </p:sp>
      <p:sp>
        <p:nvSpPr>
          <p:cNvPr id="115719" name="灯片编号占位符 2"/>
          <p:cNvSpPr>
            <a:spLocks noGrp="1"/>
          </p:cNvSpPr>
          <p:nvPr>
            <p:ph type="sldNum" sz="quarter" idx="10"/>
          </p:nvPr>
        </p:nvSpPr>
        <p:spPr bwMode="auto">
          <a:xfrm>
            <a:off x="6553200" y="5622206"/>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0B592AE-9C8F-42A4-975D-A188D9FC1E29}" type="slidenum">
              <a:rPr lang="zh-CN" altLang="en-US" sz="1200" smtClean="0">
                <a:solidFill>
                  <a:schemeClr val="tx2"/>
                </a:solidFill>
              </a:rPr>
              <a:pPr eaLnBrk="1" hangingPunct="1"/>
              <a:t>19</a:t>
            </a:fld>
            <a:endParaRPr lang="zh-CN" altLang="en-US" sz="1200" smtClean="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275459"/>
                                        </p:tgtEl>
                                        <p:attrNameLst>
                                          <p:attrName>style.visibility</p:attrName>
                                        </p:attrNameLst>
                                      </p:cBhvr>
                                      <p:to>
                                        <p:strVal val="visible"/>
                                      </p:to>
                                    </p:set>
                                    <p:anim to="" calcmode="lin" valueType="num">
                                      <p:cBhvr>
                                        <p:cTn id="7" dur="1" fill="hold"/>
                                        <p:tgtEl>
                                          <p:spTgt spid="275459"/>
                                        </p:tgtEl>
                                        <p:attrNameLst>
                                          <p:attrName/>
                                        </p:attrNameLst>
                                      </p:cBhvr>
                                    </p:anim>
                                  </p:childTnLst>
                                </p:cTn>
                              </p:par>
                            </p:childTnLst>
                          </p:cTn>
                        </p:par>
                        <p:par>
                          <p:cTn id="8" fill="hold" nodeType="afterGroup">
                            <p:stCondLst>
                              <p:cond delay="1500"/>
                            </p:stCondLst>
                            <p:childTnLst>
                              <p:par>
                                <p:cTn id="9" presetID="9" presetClass="entr" presetSubtype="0" fill="hold" nodeType="afterEffect">
                                  <p:stCondLst>
                                    <p:cond delay="1000"/>
                                  </p:stCondLst>
                                  <p:childTnLst>
                                    <p:set>
                                      <p:cBhvr>
                                        <p:cTn id="10" dur="1" fill="hold">
                                          <p:stCondLst>
                                            <p:cond delay="0"/>
                                          </p:stCondLst>
                                        </p:cTn>
                                        <p:tgtEl>
                                          <p:spTgt spid="275458"/>
                                        </p:tgtEl>
                                        <p:attrNameLst>
                                          <p:attrName>style.visibility</p:attrName>
                                        </p:attrNameLst>
                                      </p:cBhvr>
                                      <p:to>
                                        <p:strVal val="visible"/>
                                      </p:to>
                                    </p:set>
                                    <p:animEffect transition="in" filter="dissolve">
                                      <p:cBhvr>
                                        <p:cTn id="11" dur="500"/>
                                        <p:tgtEl>
                                          <p:spTgt spid="275458"/>
                                        </p:tgtEl>
                                      </p:cBhvr>
                                    </p:animEffect>
                                  </p:childTnLst>
                                </p:cTn>
                              </p:par>
                            </p:childTnLst>
                          </p:cTn>
                        </p:par>
                      </p:childTnLst>
                    </p:cTn>
                  </p:par>
                  <p:par>
                    <p:cTn id="12" fill="hold">
                      <p:stCondLst>
                        <p:cond delay="indefinite"/>
                      </p:stCondLst>
                      <p:childTnLst>
                        <p:par>
                          <p:cTn id="13" fill="hold" nodeType="afterGroup">
                            <p:stCondLst>
                              <p:cond delay="0"/>
                            </p:stCondLst>
                            <p:childTnLst>
                              <p:par>
                                <p:cTn id="14" presetID="2" presetClass="entr" presetSubtype="3" fill="hold" grpId="0" nodeType="clickEffect">
                                  <p:stCondLst>
                                    <p:cond delay="0"/>
                                  </p:stCondLst>
                                  <p:childTnLst>
                                    <p:set>
                                      <p:cBhvr>
                                        <p:cTn id="15" dur="1" fill="hold">
                                          <p:stCondLst>
                                            <p:cond delay="0"/>
                                          </p:stCondLst>
                                        </p:cTn>
                                        <p:tgtEl>
                                          <p:spTgt spid="275460"/>
                                        </p:tgtEl>
                                        <p:attrNameLst>
                                          <p:attrName>style.visibility</p:attrName>
                                        </p:attrNameLst>
                                      </p:cBhvr>
                                      <p:to>
                                        <p:strVal val="visible"/>
                                      </p:to>
                                    </p:set>
                                    <p:anim calcmode="lin" valueType="num">
                                      <p:cBhvr additive="base">
                                        <p:cTn id="16" dur="500" fill="hold"/>
                                        <p:tgtEl>
                                          <p:spTgt spid="275460"/>
                                        </p:tgtEl>
                                        <p:attrNameLst>
                                          <p:attrName>ppt_x</p:attrName>
                                        </p:attrNameLst>
                                      </p:cBhvr>
                                      <p:tavLst>
                                        <p:tav tm="0">
                                          <p:val>
                                            <p:strVal val="1+#ppt_w/2"/>
                                          </p:val>
                                        </p:tav>
                                        <p:tav tm="100000">
                                          <p:val>
                                            <p:strVal val="#ppt_x"/>
                                          </p:val>
                                        </p:tav>
                                      </p:tavLst>
                                    </p:anim>
                                    <p:anim calcmode="lin" valueType="num">
                                      <p:cBhvr additive="base">
                                        <p:cTn id="17" dur="500" fill="hold"/>
                                        <p:tgtEl>
                                          <p:spTgt spid="275460"/>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nodeType="after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75461"/>
                                        </p:tgtEl>
                                        <p:attrNameLst>
                                          <p:attrName>style.visibility</p:attrName>
                                        </p:attrNameLst>
                                      </p:cBhvr>
                                      <p:to>
                                        <p:strVal val="visible"/>
                                      </p:to>
                                    </p:set>
                                    <p:anim calcmode="lin" valueType="num">
                                      <p:cBhvr additive="base">
                                        <p:cTn id="22" dur="500" fill="hold"/>
                                        <p:tgtEl>
                                          <p:spTgt spid="275461"/>
                                        </p:tgtEl>
                                        <p:attrNameLst>
                                          <p:attrName>ppt_x</p:attrName>
                                        </p:attrNameLst>
                                      </p:cBhvr>
                                      <p:tavLst>
                                        <p:tav tm="0">
                                          <p:val>
                                            <p:strVal val="0-#ppt_w/2"/>
                                          </p:val>
                                        </p:tav>
                                        <p:tav tm="100000">
                                          <p:val>
                                            <p:strVal val="#ppt_x"/>
                                          </p:val>
                                        </p:tav>
                                      </p:tavLst>
                                    </p:anim>
                                    <p:anim calcmode="lin" valueType="num">
                                      <p:cBhvr additive="base">
                                        <p:cTn id="23" dur="500" fill="hold"/>
                                        <p:tgtEl>
                                          <p:spTgt spid="27546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nodeType="afterGroup">
                            <p:stCondLst>
                              <p:cond delay="0"/>
                            </p:stCondLst>
                            <p:childTnLst>
                              <p:par>
                                <p:cTn id="26" presetID="2" presetClass="entr" presetSubtype="6" fill="hold" grpId="0" nodeType="clickEffect">
                                  <p:stCondLst>
                                    <p:cond delay="0"/>
                                  </p:stCondLst>
                                  <p:childTnLst>
                                    <p:set>
                                      <p:cBhvr>
                                        <p:cTn id="27" dur="1" fill="hold">
                                          <p:stCondLst>
                                            <p:cond delay="0"/>
                                          </p:stCondLst>
                                        </p:cTn>
                                        <p:tgtEl>
                                          <p:spTgt spid="275462"/>
                                        </p:tgtEl>
                                        <p:attrNameLst>
                                          <p:attrName>style.visibility</p:attrName>
                                        </p:attrNameLst>
                                      </p:cBhvr>
                                      <p:to>
                                        <p:strVal val="visible"/>
                                      </p:to>
                                    </p:set>
                                    <p:anim calcmode="lin" valueType="num">
                                      <p:cBhvr additive="base">
                                        <p:cTn id="28" dur="500" fill="hold"/>
                                        <p:tgtEl>
                                          <p:spTgt spid="275462"/>
                                        </p:tgtEl>
                                        <p:attrNameLst>
                                          <p:attrName>ppt_x</p:attrName>
                                        </p:attrNameLst>
                                      </p:cBhvr>
                                      <p:tavLst>
                                        <p:tav tm="0">
                                          <p:val>
                                            <p:strVal val="1+#ppt_w/2"/>
                                          </p:val>
                                        </p:tav>
                                        <p:tav tm="100000">
                                          <p:val>
                                            <p:strVal val="#ppt_x"/>
                                          </p:val>
                                        </p:tav>
                                      </p:tavLst>
                                    </p:anim>
                                    <p:anim calcmode="lin" valueType="num">
                                      <p:cBhvr additive="base">
                                        <p:cTn id="29" dur="500" fill="hold"/>
                                        <p:tgtEl>
                                          <p:spTgt spid="275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nimBg="1" autoUpdateAnimBg="0"/>
      <p:bldP spid="275460" grpId="0" animBg="1" autoUpdateAnimBg="0"/>
      <p:bldP spid="275461" grpId="0" animBg="1" autoUpdateAnimBg="0"/>
      <p:bldP spid="27546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5B36B4EF-636A-42BB-A005-BD85AA8907A9}" type="slidenum">
              <a:rPr lang="zh-CN" altLang="en-US" smtClean="0"/>
              <a:pPr>
                <a:defRPr/>
              </a:pPr>
              <a:t>2</a:t>
            </a:fld>
            <a:endParaRPr lang="zh-CN" altLang="en-US"/>
          </a:p>
        </p:txBody>
      </p:sp>
      <p:sp>
        <p:nvSpPr>
          <p:cNvPr id="3" name="TextBox 2"/>
          <p:cNvSpPr txBox="1"/>
          <p:nvPr/>
        </p:nvSpPr>
        <p:spPr>
          <a:xfrm>
            <a:off x="1403648" y="476672"/>
            <a:ext cx="6552728" cy="584775"/>
          </a:xfrm>
          <a:prstGeom prst="rect">
            <a:avLst/>
          </a:prstGeom>
          <a:noFill/>
        </p:spPr>
        <p:txBody>
          <a:bodyPr wrap="square" rtlCol="0">
            <a:spAutoFit/>
          </a:bodyPr>
          <a:lstStyle/>
          <a:p>
            <a:r>
              <a:rPr lang="en-US" altLang="zh-CN" sz="3200" dirty="0" smtClean="0"/>
              <a:t>Microsoft Office 2010</a:t>
            </a:r>
            <a:r>
              <a:rPr lang="zh-CN" altLang="en-US" sz="3200" dirty="0" smtClean="0"/>
              <a:t>文档扩展名</a:t>
            </a:r>
            <a:endParaRPr lang="zh-CN" altLang="en-US" sz="3200" dirty="0"/>
          </a:p>
        </p:txBody>
      </p:sp>
      <p:graphicFrame>
        <p:nvGraphicFramePr>
          <p:cNvPr id="5" name="表格 4"/>
          <p:cNvGraphicFramePr>
            <a:graphicFrameLocks noGrp="1"/>
          </p:cNvGraphicFramePr>
          <p:nvPr>
            <p:extLst>
              <p:ext uri="{D42A27DB-BD31-4B8C-83A1-F6EECF244321}">
                <p14:modId xmlns:p14="http://schemas.microsoft.com/office/powerpoint/2010/main" val="1199888180"/>
              </p:ext>
            </p:extLst>
          </p:nvPr>
        </p:nvGraphicFramePr>
        <p:xfrm>
          <a:off x="1403647" y="2636912"/>
          <a:ext cx="6120681" cy="1443608"/>
        </p:xfrm>
        <a:graphic>
          <a:graphicData uri="http://schemas.openxmlformats.org/drawingml/2006/table">
            <a:tbl>
              <a:tblPr firstRow="1" bandRow="1">
                <a:tableStyleId>{5C22544A-7EE6-4342-B048-85BDC9FD1C3A}</a:tableStyleId>
              </a:tblPr>
              <a:tblGrid>
                <a:gridCol w="1224137"/>
                <a:gridCol w="1530170"/>
                <a:gridCol w="1377153"/>
                <a:gridCol w="1989221"/>
              </a:tblGrid>
              <a:tr h="529208">
                <a:tc>
                  <a:txBody>
                    <a:bodyPr/>
                    <a:lstStyle/>
                    <a:p>
                      <a:r>
                        <a:rPr lang="zh-CN" altLang="en-US" sz="2400" dirty="0" smtClean="0">
                          <a:solidFill>
                            <a:schemeClr val="tx1"/>
                          </a:solidFill>
                        </a:rPr>
                        <a:t>版本</a:t>
                      </a:r>
                      <a:endParaRPr lang="zh-CN" altLang="en-US" sz="2400" dirty="0">
                        <a:solidFill>
                          <a:schemeClr val="tx1"/>
                        </a:solidFill>
                      </a:endParaRPr>
                    </a:p>
                  </a:txBody>
                  <a:tcPr/>
                </a:tc>
                <a:tc>
                  <a:txBody>
                    <a:bodyPr/>
                    <a:lstStyle/>
                    <a:p>
                      <a:r>
                        <a:rPr lang="en-US" altLang="zh-CN" sz="2400" dirty="0" smtClean="0">
                          <a:solidFill>
                            <a:schemeClr val="tx1"/>
                          </a:solidFill>
                        </a:rPr>
                        <a:t>Word</a:t>
                      </a:r>
                      <a:endParaRPr lang="zh-CN" altLang="en-US" sz="2400" dirty="0">
                        <a:solidFill>
                          <a:schemeClr val="tx1"/>
                        </a:solidFill>
                      </a:endParaRPr>
                    </a:p>
                  </a:txBody>
                  <a:tcPr/>
                </a:tc>
                <a:tc>
                  <a:txBody>
                    <a:bodyPr/>
                    <a:lstStyle/>
                    <a:p>
                      <a:r>
                        <a:rPr lang="en-US" altLang="zh-CN" sz="2400" dirty="0" smtClean="0">
                          <a:solidFill>
                            <a:schemeClr val="tx1"/>
                          </a:solidFill>
                        </a:rPr>
                        <a:t>Excel</a:t>
                      </a:r>
                      <a:endParaRPr lang="zh-CN" altLang="en-US" sz="2400" dirty="0">
                        <a:solidFill>
                          <a:schemeClr val="tx1"/>
                        </a:solidFill>
                      </a:endParaRPr>
                    </a:p>
                  </a:txBody>
                  <a:tcPr/>
                </a:tc>
                <a:tc>
                  <a:txBody>
                    <a:bodyPr/>
                    <a:lstStyle/>
                    <a:p>
                      <a:r>
                        <a:rPr lang="en-US" altLang="zh-CN" sz="2400" dirty="0" smtClean="0">
                          <a:solidFill>
                            <a:schemeClr val="tx1"/>
                          </a:solidFill>
                        </a:rPr>
                        <a:t>PowerPoint</a:t>
                      </a:r>
                      <a:endParaRPr lang="zh-CN" altLang="en-US" sz="2400" dirty="0">
                        <a:solidFill>
                          <a:schemeClr val="tx1"/>
                        </a:solidFill>
                      </a:endParaRPr>
                    </a:p>
                  </a:txBody>
                  <a:tcPr/>
                </a:tc>
              </a:tr>
              <a:tr h="370840">
                <a:tc>
                  <a:txBody>
                    <a:bodyPr/>
                    <a:lstStyle/>
                    <a:p>
                      <a:r>
                        <a:rPr lang="en-US" altLang="zh-CN" sz="2400" dirty="0" smtClean="0">
                          <a:solidFill>
                            <a:schemeClr val="tx1"/>
                          </a:solidFill>
                        </a:rPr>
                        <a:t>2010</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docx</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xlsx</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pptx</a:t>
                      </a:r>
                      <a:endParaRPr lang="zh-CN" altLang="en-US" sz="2400" dirty="0">
                        <a:solidFill>
                          <a:schemeClr val="tx1"/>
                        </a:solidFill>
                      </a:endParaRPr>
                    </a:p>
                  </a:txBody>
                  <a:tcPr/>
                </a:tc>
              </a:tr>
              <a:tr h="370840">
                <a:tc>
                  <a:txBody>
                    <a:bodyPr/>
                    <a:lstStyle/>
                    <a:p>
                      <a:r>
                        <a:rPr lang="en-US" altLang="zh-CN" sz="2400" dirty="0" smtClean="0">
                          <a:solidFill>
                            <a:schemeClr val="tx1"/>
                          </a:solidFill>
                        </a:rPr>
                        <a:t>97-2003</a:t>
                      </a:r>
                      <a:endParaRPr lang="zh-CN" altLang="en-US" sz="2400" dirty="0">
                        <a:solidFill>
                          <a:schemeClr val="tx1"/>
                        </a:solidFill>
                      </a:endParaRPr>
                    </a:p>
                  </a:txBody>
                  <a:tcPr/>
                </a:tc>
                <a:tc>
                  <a:txBody>
                    <a:bodyPr/>
                    <a:lstStyle/>
                    <a:p>
                      <a:r>
                        <a:rPr lang="en-US" altLang="zh-CN" sz="2400" dirty="0" smtClean="0">
                          <a:solidFill>
                            <a:schemeClr val="tx1"/>
                          </a:solidFill>
                        </a:rPr>
                        <a:t>.doc</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xls</a:t>
                      </a:r>
                      <a:endParaRPr lang="zh-CN" altLang="en-US" sz="2400" dirty="0">
                        <a:solidFill>
                          <a:schemeClr val="tx1"/>
                        </a:solidFill>
                      </a:endParaRPr>
                    </a:p>
                  </a:txBody>
                  <a:tcPr/>
                </a:tc>
                <a:tc>
                  <a:txBody>
                    <a:bodyPr/>
                    <a:lstStyle/>
                    <a:p>
                      <a:r>
                        <a:rPr lang="en-US" altLang="zh-CN" sz="2400" dirty="0" smtClean="0">
                          <a:solidFill>
                            <a:schemeClr val="tx1"/>
                          </a:solidFill>
                        </a:rPr>
                        <a:t>.</a:t>
                      </a:r>
                      <a:r>
                        <a:rPr lang="en-US" altLang="zh-CN" sz="2400" dirty="0" err="1" smtClean="0">
                          <a:solidFill>
                            <a:schemeClr val="tx1"/>
                          </a:solidFill>
                        </a:rPr>
                        <a:t>ppt</a:t>
                      </a:r>
                      <a:endParaRPr lang="zh-CN" altLang="en-US" sz="2400" dirty="0">
                        <a:solidFill>
                          <a:schemeClr val="tx1"/>
                        </a:solidFill>
                      </a:endParaRPr>
                    </a:p>
                  </a:txBody>
                  <a:tcPr/>
                </a:tc>
              </a:tr>
            </a:tbl>
          </a:graphicData>
        </a:graphic>
      </p:graphicFrame>
    </p:spTree>
    <p:extLst>
      <p:ext uri="{BB962C8B-B14F-4D97-AF65-F5344CB8AC3E}">
        <p14:creationId xmlns:p14="http://schemas.microsoft.com/office/powerpoint/2010/main" val="318057629"/>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p:cNvSpPr>
            <a:spLocks noChangeArrowheads="1"/>
          </p:cNvSpPr>
          <p:nvPr/>
        </p:nvSpPr>
        <p:spPr bwMode="auto">
          <a:xfrm>
            <a:off x="1331640" y="231732"/>
            <a:ext cx="4137248" cy="584775"/>
          </a:xfrm>
          <a:prstGeom prst="rect">
            <a:avLst/>
          </a:prstGeom>
          <a:solidFill>
            <a:srgbClr val="CC0099"/>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buClr>
                <a:srgbClr val="FF0066"/>
              </a:buClr>
              <a:buFont typeface="Marlett" pitchFamily="2" charset="2"/>
              <a:buNone/>
              <a:defRPr/>
            </a:pPr>
            <a:r>
              <a:rPr lang="zh-CN" altLang="en-US" sz="3200" i="1" dirty="0" smtClean="0">
                <a:solidFill>
                  <a:srgbClr val="FFFFFF"/>
                </a:solidFill>
                <a:effectLst>
                  <a:outerShdw blurRad="38100" dist="38100" dir="2700000" algn="tl">
                    <a:srgbClr val="000000"/>
                  </a:outerShdw>
                </a:effectLst>
                <a:latin typeface="隶书" pitchFamily="49" charset="-122"/>
                <a:ea typeface="隶书" pitchFamily="49" charset="-122"/>
              </a:rPr>
              <a:t>图文混排方法</a:t>
            </a:r>
            <a:endParaRPr lang="zh-CN" altLang="en-US" sz="3200" dirty="0">
              <a:latin typeface="宋体" pitchFamily="2" charset="-122"/>
            </a:endParaRPr>
          </a:p>
        </p:txBody>
      </p:sp>
      <p:sp>
        <p:nvSpPr>
          <p:cNvPr id="122886"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0F249D87-3BE6-4A05-B0E8-61821E877A6A}" type="slidenum">
              <a:rPr lang="zh-CN" altLang="en-US" sz="1200" smtClean="0">
                <a:solidFill>
                  <a:schemeClr val="tx2"/>
                </a:solidFill>
              </a:rPr>
              <a:pPr eaLnBrk="1" hangingPunct="1"/>
              <a:t>20</a:t>
            </a:fld>
            <a:endParaRPr lang="zh-CN" altLang="en-US" sz="1200" smtClean="0">
              <a:solidFill>
                <a:schemeClr val="tx2"/>
              </a:solidFill>
            </a:endParaRPr>
          </a:p>
        </p:txBody>
      </p:sp>
      <p:pic>
        <p:nvPicPr>
          <p:cNvPr id="122915"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980728"/>
            <a:ext cx="5295156" cy="4070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6"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69" y="1124744"/>
            <a:ext cx="2105025"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7"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5373216"/>
            <a:ext cx="8917476"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en-US" altLang="zh-CN" smtClean="0"/>
              <a:t>   </a:t>
            </a:r>
            <a:r>
              <a:rPr lang="en-US" altLang="zh-CN" sz="4000" smtClean="0"/>
              <a:t>Excel </a:t>
            </a:r>
            <a:r>
              <a:rPr lang="zh-CN" altLang="en-US" sz="4000" smtClean="0"/>
              <a:t>概述</a:t>
            </a:r>
            <a:endParaRPr lang="zh-CN" altLang="en-US" sz="3600" smtClean="0"/>
          </a:p>
        </p:txBody>
      </p:sp>
      <p:sp>
        <p:nvSpPr>
          <p:cNvPr id="5123" name="Text Box 3"/>
          <p:cNvSpPr txBox="1">
            <a:spLocks noChangeArrowheads="1"/>
          </p:cNvSpPr>
          <p:nvPr/>
        </p:nvSpPr>
        <p:spPr bwMode="auto">
          <a:xfrm>
            <a:off x="685800" y="1903413"/>
            <a:ext cx="7918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b="1">
                <a:solidFill>
                  <a:srgbClr val="5F5F5F"/>
                </a:solidFill>
                <a:ea typeface="幼圆" pitchFamily="49" charset="-122"/>
              </a:rPr>
              <a:t>Office</a:t>
            </a:r>
            <a:r>
              <a:rPr kumimoji="1" lang="zh-CN" altLang="en-US" sz="3600" b="1">
                <a:solidFill>
                  <a:srgbClr val="5F5F5F"/>
                </a:solidFill>
                <a:ea typeface="幼圆" pitchFamily="49" charset="-122"/>
              </a:rPr>
              <a:t>家族成员之一</a:t>
            </a:r>
            <a:r>
              <a:rPr kumimoji="1" lang="en-US" altLang="zh-CN" sz="3600" b="1">
                <a:solidFill>
                  <a:srgbClr val="5F5F5F"/>
                </a:solidFill>
                <a:ea typeface="幼圆" pitchFamily="49" charset="-122"/>
              </a:rPr>
              <a:t>——</a:t>
            </a:r>
            <a:r>
              <a:rPr kumimoji="1" lang="zh-CN" altLang="en-US" sz="3600" b="1">
                <a:solidFill>
                  <a:srgbClr val="5F5F5F"/>
                </a:solidFill>
                <a:ea typeface="幼圆" pitchFamily="49" charset="-122"/>
              </a:rPr>
              <a:t>电子报表软件</a:t>
            </a:r>
          </a:p>
        </p:txBody>
      </p:sp>
      <p:grpSp>
        <p:nvGrpSpPr>
          <p:cNvPr id="5124" name="Group 4"/>
          <p:cNvGrpSpPr>
            <a:grpSpLocks/>
          </p:cNvGrpSpPr>
          <p:nvPr/>
        </p:nvGrpSpPr>
        <p:grpSpPr bwMode="auto">
          <a:xfrm>
            <a:off x="1371600" y="3429000"/>
            <a:ext cx="2514600" cy="1905000"/>
            <a:chOff x="576" y="2016"/>
            <a:chExt cx="1584" cy="1200"/>
          </a:xfrm>
        </p:grpSpPr>
        <p:sp>
          <p:nvSpPr>
            <p:cNvPr id="5131" name="Rectangle 5"/>
            <p:cNvSpPr>
              <a:spLocks noChangeArrowheads="1"/>
            </p:cNvSpPr>
            <p:nvPr/>
          </p:nvSpPr>
          <p:spPr bwMode="auto">
            <a:xfrm>
              <a:off x="576" y="2016"/>
              <a:ext cx="1584"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2400" b="1" dirty="0">
                  <a:latin typeface="Times New Roman" pitchFamily="18" charset="0"/>
                </a:rPr>
                <a:t>表格标题</a:t>
              </a:r>
              <a:endParaRPr kumimoji="1" lang="zh-CN" altLang="en-US" sz="3600" dirty="0">
                <a:latin typeface="Times New Roman" pitchFamily="18" charset="0"/>
              </a:endParaRPr>
            </a:p>
          </p:txBody>
        </p:sp>
        <p:sp>
          <p:nvSpPr>
            <p:cNvPr id="5132" name="Rectangle 6"/>
            <p:cNvSpPr>
              <a:spLocks noChangeArrowheads="1"/>
            </p:cNvSpPr>
            <p:nvPr/>
          </p:nvSpPr>
          <p:spPr bwMode="auto">
            <a:xfrm>
              <a:off x="576" y="225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dirty="0">
                  <a:latin typeface="Times New Roman" pitchFamily="18" charset="0"/>
                </a:rPr>
                <a:t>数据</a:t>
              </a:r>
              <a:endParaRPr kumimoji="1" lang="zh-CN" altLang="en-US" sz="3600" dirty="0">
                <a:latin typeface="Times New Roman" pitchFamily="18" charset="0"/>
              </a:endParaRPr>
            </a:p>
          </p:txBody>
        </p:sp>
        <p:sp>
          <p:nvSpPr>
            <p:cNvPr id="5133" name="Rectangle 7"/>
            <p:cNvSpPr>
              <a:spLocks noChangeArrowheads="1"/>
            </p:cNvSpPr>
            <p:nvPr/>
          </p:nvSpPr>
          <p:spPr bwMode="auto">
            <a:xfrm>
              <a:off x="1104" y="225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文字</a:t>
              </a:r>
            </a:p>
          </p:txBody>
        </p:sp>
        <p:sp>
          <p:nvSpPr>
            <p:cNvPr id="5134" name="Rectangle 8"/>
            <p:cNvSpPr>
              <a:spLocks noChangeArrowheads="1"/>
            </p:cNvSpPr>
            <p:nvPr/>
          </p:nvSpPr>
          <p:spPr bwMode="auto">
            <a:xfrm>
              <a:off x="1632" y="225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数值</a:t>
              </a:r>
            </a:p>
          </p:txBody>
        </p:sp>
        <p:sp>
          <p:nvSpPr>
            <p:cNvPr id="5135" name="Rectangle 9"/>
            <p:cNvSpPr>
              <a:spLocks noChangeArrowheads="1"/>
            </p:cNvSpPr>
            <p:nvPr/>
          </p:nvSpPr>
          <p:spPr bwMode="auto">
            <a:xfrm>
              <a:off x="576" y="249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自动填充</a:t>
              </a:r>
            </a:p>
          </p:txBody>
        </p:sp>
        <p:sp>
          <p:nvSpPr>
            <p:cNvPr id="5136" name="Rectangle 10"/>
            <p:cNvSpPr>
              <a:spLocks noChangeArrowheads="1"/>
            </p:cNvSpPr>
            <p:nvPr/>
          </p:nvSpPr>
          <p:spPr bwMode="auto">
            <a:xfrm>
              <a:off x="1104" y="249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公式</a:t>
              </a:r>
            </a:p>
          </p:txBody>
        </p:sp>
        <p:sp>
          <p:nvSpPr>
            <p:cNvPr id="5137" name="Rectangle 11"/>
            <p:cNvSpPr>
              <a:spLocks noChangeArrowheads="1"/>
            </p:cNvSpPr>
            <p:nvPr/>
          </p:nvSpPr>
          <p:spPr bwMode="auto">
            <a:xfrm>
              <a:off x="1632" y="2496"/>
              <a:ext cx="528" cy="240"/>
            </a:xfrm>
            <a:prstGeom prst="rect">
              <a:avLst/>
            </a:prstGeom>
            <a:gradFill rotWithShape="0">
              <a:gsLst>
                <a:gs pos="0">
                  <a:srgbClr val="FFCC99"/>
                </a:gs>
                <a:gs pos="100000">
                  <a:srgbClr val="FFDFBE"/>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函数</a:t>
              </a:r>
            </a:p>
          </p:txBody>
        </p:sp>
        <p:sp>
          <p:nvSpPr>
            <p:cNvPr id="5138" name="Rectangle 12"/>
            <p:cNvSpPr>
              <a:spLocks noChangeArrowheads="1"/>
            </p:cNvSpPr>
            <p:nvPr/>
          </p:nvSpPr>
          <p:spPr bwMode="auto">
            <a:xfrm>
              <a:off x="576" y="2736"/>
              <a:ext cx="528" cy="240"/>
            </a:xfrm>
            <a:prstGeom prst="rect">
              <a:avLst/>
            </a:prstGeom>
            <a:gradFill rotWithShape="0">
              <a:gsLst>
                <a:gs pos="0">
                  <a:srgbClr val="FF0000"/>
                </a:gs>
                <a:gs pos="100000">
                  <a:srgbClr val="FF9090"/>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dirty="0">
                  <a:latin typeface="Times New Roman" pitchFamily="18" charset="0"/>
                </a:rPr>
                <a:t>图表</a:t>
              </a:r>
            </a:p>
          </p:txBody>
        </p:sp>
        <p:sp>
          <p:nvSpPr>
            <p:cNvPr id="5139" name="Rectangle 13"/>
            <p:cNvSpPr>
              <a:spLocks noChangeArrowheads="1"/>
            </p:cNvSpPr>
            <p:nvPr/>
          </p:nvSpPr>
          <p:spPr bwMode="auto">
            <a:xfrm>
              <a:off x="1104" y="2736"/>
              <a:ext cx="528" cy="240"/>
            </a:xfrm>
            <a:prstGeom prst="rect">
              <a:avLst/>
            </a:prstGeom>
            <a:gradFill rotWithShape="0">
              <a:gsLst>
                <a:gs pos="0">
                  <a:srgbClr val="FF0000"/>
                </a:gs>
                <a:gs pos="100000">
                  <a:srgbClr val="FF8F8F"/>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dirty="0">
                  <a:latin typeface="Times New Roman" pitchFamily="18" charset="0"/>
                </a:rPr>
                <a:t>图形对象</a:t>
              </a:r>
            </a:p>
          </p:txBody>
        </p:sp>
        <p:sp>
          <p:nvSpPr>
            <p:cNvPr id="5140" name="Rectangle 14"/>
            <p:cNvSpPr>
              <a:spLocks noChangeArrowheads="1"/>
            </p:cNvSpPr>
            <p:nvPr/>
          </p:nvSpPr>
          <p:spPr bwMode="auto">
            <a:xfrm>
              <a:off x="1632" y="273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数据清单</a:t>
              </a:r>
            </a:p>
          </p:txBody>
        </p:sp>
        <p:sp>
          <p:nvSpPr>
            <p:cNvPr id="5141" name="Rectangle 15"/>
            <p:cNvSpPr>
              <a:spLocks noChangeArrowheads="1"/>
            </p:cNvSpPr>
            <p:nvPr/>
          </p:nvSpPr>
          <p:spPr bwMode="auto">
            <a:xfrm>
              <a:off x="576" y="297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排序</a:t>
              </a:r>
            </a:p>
          </p:txBody>
        </p:sp>
        <p:sp>
          <p:nvSpPr>
            <p:cNvPr id="5142" name="Rectangle 16"/>
            <p:cNvSpPr>
              <a:spLocks noChangeArrowheads="1"/>
            </p:cNvSpPr>
            <p:nvPr/>
          </p:nvSpPr>
          <p:spPr bwMode="auto">
            <a:xfrm>
              <a:off x="1104" y="297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筛选</a:t>
              </a:r>
            </a:p>
          </p:txBody>
        </p:sp>
        <p:sp>
          <p:nvSpPr>
            <p:cNvPr id="5143" name="Rectangle 17"/>
            <p:cNvSpPr>
              <a:spLocks noChangeArrowheads="1"/>
            </p:cNvSpPr>
            <p:nvPr/>
          </p:nvSpPr>
          <p:spPr bwMode="auto">
            <a:xfrm>
              <a:off x="1632" y="2976"/>
              <a:ext cx="528" cy="240"/>
            </a:xfrm>
            <a:prstGeom prst="rect">
              <a:avLst/>
            </a:prstGeom>
            <a:gradFill rotWithShape="0">
              <a:gsLst>
                <a:gs pos="0">
                  <a:srgbClr val="FF9933"/>
                </a:gs>
                <a:gs pos="100000">
                  <a:srgbClr val="FFBE7D"/>
                </a:gs>
              </a:gsLst>
              <a:lin ang="5400000" scaled="1"/>
            </a:gradFill>
            <a:ln w="2857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1600" b="1">
                  <a:latin typeface="Times New Roman" pitchFamily="18" charset="0"/>
                </a:rPr>
                <a:t>分类汇总</a:t>
              </a:r>
            </a:p>
          </p:txBody>
        </p:sp>
      </p:grpSp>
      <p:grpSp>
        <p:nvGrpSpPr>
          <p:cNvPr id="427026" name="Group 18"/>
          <p:cNvGrpSpPr>
            <a:grpSpLocks/>
          </p:cNvGrpSpPr>
          <p:nvPr/>
        </p:nvGrpSpPr>
        <p:grpSpPr bwMode="auto">
          <a:xfrm>
            <a:off x="3962400" y="2971800"/>
            <a:ext cx="4184650" cy="2651125"/>
            <a:chOff x="2496" y="1882"/>
            <a:chExt cx="2636" cy="1670"/>
          </a:xfrm>
        </p:grpSpPr>
        <p:sp>
          <p:nvSpPr>
            <p:cNvPr id="427027" name="Text Box 19"/>
            <p:cNvSpPr txBox="1">
              <a:spLocks noChangeArrowheads="1"/>
            </p:cNvSpPr>
            <p:nvPr/>
          </p:nvSpPr>
          <p:spPr bwMode="auto">
            <a:xfrm>
              <a:off x="3280" y="1882"/>
              <a:ext cx="18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6666FF"/>
                  </a:solidFill>
                  <a:effectLst>
                    <a:outerShdw blurRad="38100" dist="38100" dir="2700000" algn="tl">
                      <a:srgbClr val="C0C0C0"/>
                    </a:outerShdw>
                  </a:effectLst>
                  <a:ea typeface="幼圆" pitchFamily="49" charset="-122"/>
                </a:rPr>
                <a:t>公式</a:t>
              </a:r>
              <a:r>
                <a:rPr kumimoji="1" lang="zh-CN" altLang="en-US" sz="3600" b="1">
                  <a:solidFill>
                    <a:srgbClr val="5F5F5F"/>
                  </a:solidFill>
                  <a:ea typeface="幼圆" pitchFamily="49" charset="-122"/>
                </a:rPr>
                <a:t>自动处理</a:t>
              </a:r>
            </a:p>
          </p:txBody>
        </p:sp>
        <p:sp>
          <p:nvSpPr>
            <p:cNvPr id="427028" name="Text Box 20"/>
            <p:cNvSpPr txBox="1">
              <a:spLocks noChangeArrowheads="1"/>
            </p:cNvSpPr>
            <p:nvPr/>
          </p:nvSpPr>
          <p:spPr bwMode="auto">
            <a:xfrm>
              <a:off x="3282" y="2515"/>
              <a:ext cx="18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6666FF"/>
                  </a:solidFill>
                  <a:effectLst>
                    <a:outerShdw blurRad="38100" dist="38100" dir="2700000" algn="tl">
                      <a:srgbClr val="C0C0C0"/>
                    </a:outerShdw>
                  </a:effectLst>
                  <a:ea typeface="幼圆" pitchFamily="49" charset="-122"/>
                </a:rPr>
                <a:t>图表</a:t>
              </a:r>
              <a:r>
                <a:rPr kumimoji="1" lang="zh-CN" altLang="en-US" sz="3600" b="1">
                  <a:solidFill>
                    <a:srgbClr val="5F5F5F"/>
                  </a:solidFill>
                  <a:ea typeface="幼圆" pitchFamily="49" charset="-122"/>
                </a:rPr>
                <a:t>直观显示</a:t>
              </a:r>
            </a:p>
          </p:txBody>
        </p:sp>
        <p:sp>
          <p:nvSpPr>
            <p:cNvPr id="427029" name="Text Box 21"/>
            <p:cNvSpPr txBox="1">
              <a:spLocks noChangeArrowheads="1"/>
            </p:cNvSpPr>
            <p:nvPr/>
          </p:nvSpPr>
          <p:spPr bwMode="auto">
            <a:xfrm>
              <a:off x="3280" y="3148"/>
              <a:ext cx="185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3600" b="1">
                  <a:solidFill>
                    <a:srgbClr val="6666FF"/>
                  </a:solidFill>
                  <a:effectLst>
                    <a:outerShdw blurRad="38100" dist="38100" dir="2700000" algn="tl">
                      <a:srgbClr val="C0C0C0"/>
                    </a:outerShdw>
                  </a:effectLst>
                  <a:ea typeface="幼圆" pitchFamily="49" charset="-122"/>
                </a:rPr>
                <a:t>数据管理</a:t>
              </a:r>
              <a:r>
                <a:rPr kumimoji="1" lang="zh-CN" altLang="en-US" sz="3600" b="1">
                  <a:solidFill>
                    <a:srgbClr val="5F5F5F"/>
                  </a:solidFill>
                  <a:ea typeface="幼圆" pitchFamily="49" charset="-122"/>
                </a:rPr>
                <a:t>功能</a:t>
              </a:r>
            </a:p>
          </p:txBody>
        </p:sp>
        <p:sp>
          <p:nvSpPr>
            <p:cNvPr id="5130" name="Freeform 22"/>
            <p:cNvSpPr>
              <a:spLocks/>
            </p:cNvSpPr>
            <p:nvPr/>
          </p:nvSpPr>
          <p:spPr bwMode="auto">
            <a:xfrm rot="5400000">
              <a:off x="2285" y="2323"/>
              <a:ext cx="1248" cy="825"/>
            </a:xfrm>
            <a:custGeom>
              <a:avLst/>
              <a:gdLst>
                <a:gd name="T0" fmla="*/ 5 w 2075"/>
                <a:gd name="T1" fmla="*/ 277 h 2127"/>
                <a:gd name="T2" fmla="*/ 0 w 2075"/>
                <a:gd name="T3" fmla="*/ 99 h 2127"/>
                <a:gd name="T4" fmla="*/ 269 w 2075"/>
                <a:gd name="T5" fmla="*/ 157 h 2127"/>
                <a:gd name="T6" fmla="*/ 211 w 2075"/>
                <a:gd name="T7" fmla="*/ 189 h 2127"/>
                <a:gd name="T8" fmla="*/ 271 w 2075"/>
                <a:gd name="T9" fmla="*/ 232 h 2127"/>
                <a:gd name="T10" fmla="*/ 331 w 2075"/>
                <a:gd name="T11" fmla="*/ 284 h 2127"/>
                <a:gd name="T12" fmla="*/ 380 w 2075"/>
                <a:gd name="T13" fmla="*/ 323 h 2127"/>
                <a:gd name="T14" fmla="*/ 432 w 2075"/>
                <a:gd name="T15" fmla="*/ 372 h 2127"/>
                <a:gd name="T16" fmla="*/ 488 w 2075"/>
                <a:gd name="T17" fmla="*/ 435 h 2127"/>
                <a:gd name="T18" fmla="*/ 532 w 2075"/>
                <a:gd name="T19" fmla="*/ 502 h 2127"/>
                <a:gd name="T20" fmla="*/ 533 w 2075"/>
                <a:gd name="T21" fmla="*/ 144 h 2127"/>
                <a:gd name="T22" fmla="*/ 461 w 2075"/>
                <a:gd name="T23" fmla="*/ 144 h 2127"/>
                <a:gd name="T24" fmla="*/ 621 w 2075"/>
                <a:gd name="T25" fmla="*/ 0 h 2127"/>
                <a:gd name="T26" fmla="*/ 782 w 2075"/>
                <a:gd name="T27" fmla="*/ 144 h 2127"/>
                <a:gd name="T28" fmla="*/ 712 w 2075"/>
                <a:gd name="T29" fmla="*/ 143 h 2127"/>
                <a:gd name="T30" fmla="*/ 712 w 2075"/>
                <a:gd name="T31" fmla="*/ 506 h 2127"/>
                <a:gd name="T32" fmla="*/ 758 w 2075"/>
                <a:gd name="T33" fmla="*/ 437 h 2127"/>
                <a:gd name="T34" fmla="*/ 803 w 2075"/>
                <a:gd name="T35" fmla="*/ 383 h 2127"/>
                <a:gd name="T36" fmla="*/ 856 w 2075"/>
                <a:gd name="T37" fmla="*/ 333 h 2127"/>
                <a:gd name="T38" fmla="*/ 918 w 2075"/>
                <a:gd name="T39" fmla="*/ 281 h 2127"/>
                <a:gd name="T40" fmla="*/ 964 w 2075"/>
                <a:gd name="T41" fmla="*/ 240 h 2127"/>
                <a:gd name="T42" fmla="*/ 1033 w 2075"/>
                <a:gd name="T43" fmla="*/ 189 h 2127"/>
                <a:gd name="T44" fmla="*/ 980 w 2075"/>
                <a:gd name="T45" fmla="*/ 157 h 2127"/>
                <a:gd name="T46" fmla="*/ 1248 w 2075"/>
                <a:gd name="T47" fmla="*/ 97 h 2127"/>
                <a:gd name="T48" fmla="*/ 1241 w 2075"/>
                <a:gd name="T49" fmla="*/ 277 h 2127"/>
                <a:gd name="T50" fmla="*/ 1175 w 2075"/>
                <a:gd name="T51" fmla="*/ 250 h 2127"/>
                <a:gd name="T52" fmla="*/ 1123 w 2075"/>
                <a:gd name="T53" fmla="*/ 301 h 2127"/>
                <a:gd name="T54" fmla="*/ 1062 w 2075"/>
                <a:gd name="T55" fmla="*/ 355 h 2127"/>
                <a:gd name="T56" fmla="*/ 1011 w 2075"/>
                <a:gd name="T57" fmla="*/ 404 h 2127"/>
                <a:gd name="T58" fmla="*/ 967 w 2075"/>
                <a:gd name="T59" fmla="*/ 450 h 2127"/>
                <a:gd name="T60" fmla="*/ 929 w 2075"/>
                <a:gd name="T61" fmla="*/ 493 h 2127"/>
                <a:gd name="T62" fmla="*/ 893 w 2075"/>
                <a:gd name="T63" fmla="*/ 538 h 2127"/>
                <a:gd name="T64" fmla="*/ 853 w 2075"/>
                <a:gd name="T65" fmla="*/ 595 h 2127"/>
                <a:gd name="T66" fmla="*/ 835 w 2075"/>
                <a:gd name="T67" fmla="*/ 652 h 2127"/>
                <a:gd name="T68" fmla="*/ 834 w 2075"/>
                <a:gd name="T69" fmla="*/ 825 h 2127"/>
                <a:gd name="T70" fmla="*/ 417 w 2075"/>
                <a:gd name="T71" fmla="*/ 825 h 2127"/>
                <a:gd name="T72" fmla="*/ 417 w 2075"/>
                <a:gd name="T73" fmla="*/ 652 h 2127"/>
                <a:gd name="T74" fmla="*/ 398 w 2075"/>
                <a:gd name="T75" fmla="*/ 595 h 2127"/>
                <a:gd name="T76" fmla="*/ 348 w 2075"/>
                <a:gd name="T77" fmla="*/ 525 h 2127"/>
                <a:gd name="T78" fmla="*/ 307 w 2075"/>
                <a:gd name="T79" fmla="*/ 479 h 2127"/>
                <a:gd name="T80" fmla="*/ 272 w 2075"/>
                <a:gd name="T81" fmla="*/ 440 h 2127"/>
                <a:gd name="T82" fmla="*/ 229 w 2075"/>
                <a:gd name="T83" fmla="*/ 395 h 2127"/>
                <a:gd name="T84" fmla="*/ 184 w 2075"/>
                <a:gd name="T85" fmla="*/ 352 h 2127"/>
                <a:gd name="T86" fmla="*/ 132 w 2075"/>
                <a:gd name="T87" fmla="*/ 304 h 2127"/>
                <a:gd name="T88" fmla="*/ 71 w 2075"/>
                <a:gd name="T89" fmla="*/ 249 h 2127"/>
                <a:gd name="T90" fmla="*/ 5 w 2075"/>
                <a:gd name="T91" fmla="*/ 277 h 21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75" h="2127">
                  <a:moveTo>
                    <a:pt x="8" y="713"/>
                  </a:moveTo>
                  <a:lnTo>
                    <a:pt x="0" y="254"/>
                  </a:lnTo>
                  <a:lnTo>
                    <a:pt x="447" y="406"/>
                  </a:lnTo>
                  <a:lnTo>
                    <a:pt x="351" y="487"/>
                  </a:lnTo>
                  <a:lnTo>
                    <a:pt x="450" y="597"/>
                  </a:lnTo>
                  <a:lnTo>
                    <a:pt x="551" y="731"/>
                  </a:lnTo>
                  <a:lnTo>
                    <a:pt x="631" y="832"/>
                  </a:lnTo>
                  <a:lnTo>
                    <a:pt x="718" y="960"/>
                  </a:lnTo>
                  <a:lnTo>
                    <a:pt x="812" y="1121"/>
                  </a:lnTo>
                  <a:lnTo>
                    <a:pt x="885" y="1294"/>
                  </a:lnTo>
                  <a:lnTo>
                    <a:pt x="886" y="370"/>
                  </a:lnTo>
                  <a:lnTo>
                    <a:pt x="766" y="371"/>
                  </a:lnTo>
                  <a:lnTo>
                    <a:pt x="1033" y="0"/>
                  </a:lnTo>
                  <a:lnTo>
                    <a:pt x="1301" y="371"/>
                  </a:lnTo>
                  <a:lnTo>
                    <a:pt x="1183" y="369"/>
                  </a:lnTo>
                  <a:lnTo>
                    <a:pt x="1183" y="1305"/>
                  </a:lnTo>
                  <a:lnTo>
                    <a:pt x="1261" y="1127"/>
                  </a:lnTo>
                  <a:lnTo>
                    <a:pt x="1335" y="987"/>
                  </a:lnTo>
                  <a:lnTo>
                    <a:pt x="1423" y="858"/>
                  </a:lnTo>
                  <a:lnTo>
                    <a:pt x="1526" y="725"/>
                  </a:lnTo>
                  <a:lnTo>
                    <a:pt x="1602" y="620"/>
                  </a:lnTo>
                  <a:lnTo>
                    <a:pt x="1717" y="487"/>
                  </a:lnTo>
                  <a:lnTo>
                    <a:pt x="1629" y="406"/>
                  </a:lnTo>
                  <a:lnTo>
                    <a:pt x="2075" y="251"/>
                  </a:lnTo>
                  <a:lnTo>
                    <a:pt x="2064" y="713"/>
                  </a:lnTo>
                  <a:lnTo>
                    <a:pt x="1953" y="645"/>
                  </a:lnTo>
                  <a:lnTo>
                    <a:pt x="1867" y="775"/>
                  </a:lnTo>
                  <a:lnTo>
                    <a:pt x="1765" y="914"/>
                  </a:lnTo>
                  <a:lnTo>
                    <a:pt x="1681" y="1042"/>
                  </a:lnTo>
                  <a:lnTo>
                    <a:pt x="1607" y="1160"/>
                  </a:lnTo>
                  <a:lnTo>
                    <a:pt x="1545" y="1271"/>
                  </a:lnTo>
                  <a:lnTo>
                    <a:pt x="1484" y="1388"/>
                  </a:lnTo>
                  <a:lnTo>
                    <a:pt x="1418" y="1533"/>
                  </a:lnTo>
                  <a:lnTo>
                    <a:pt x="1388" y="1680"/>
                  </a:lnTo>
                  <a:lnTo>
                    <a:pt x="1387" y="2127"/>
                  </a:lnTo>
                  <a:lnTo>
                    <a:pt x="693" y="2127"/>
                  </a:lnTo>
                  <a:lnTo>
                    <a:pt x="693" y="1681"/>
                  </a:lnTo>
                  <a:lnTo>
                    <a:pt x="662" y="1533"/>
                  </a:lnTo>
                  <a:lnTo>
                    <a:pt x="579" y="1353"/>
                  </a:lnTo>
                  <a:lnTo>
                    <a:pt x="511" y="1235"/>
                  </a:lnTo>
                  <a:lnTo>
                    <a:pt x="452" y="1135"/>
                  </a:lnTo>
                  <a:lnTo>
                    <a:pt x="380" y="1018"/>
                  </a:lnTo>
                  <a:lnTo>
                    <a:pt x="306" y="907"/>
                  </a:lnTo>
                  <a:lnTo>
                    <a:pt x="219" y="785"/>
                  </a:lnTo>
                  <a:lnTo>
                    <a:pt x="118" y="641"/>
                  </a:lnTo>
                  <a:lnTo>
                    <a:pt x="8" y="713"/>
                  </a:lnTo>
                  <a:close/>
                </a:path>
              </a:pathLst>
            </a:custGeom>
            <a:solidFill>
              <a:srgbClr val="FFFF00"/>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21</a:t>
            </a:fld>
            <a:endParaRPr lang="en-US" altLang="zh-CN"/>
          </a:p>
        </p:txBody>
      </p:sp>
    </p:spTree>
    <p:extLst>
      <p:ext uri="{BB962C8B-B14F-4D97-AF65-F5344CB8AC3E}">
        <p14:creationId xmlns:p14="http://schemas.microsoft.com/office/powerpoint/2010/main" val="5676443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7026"/>
                                        </p:tgtEl>
                                        <p:attrNameLst>
                                          <p:attrName>style.visibility</p:attrName>
                                        </p:attrNameLst>
                                      </p:cBhvr>
                                      <p:to>
                                        <p:strVal val="visible"/>
                                      </p:to>
                                    </p:set>
                                    <p:animEffect transition="in" filter="wipe(left)">
                                      <p:cBhvr>
                                        <p:cTn id="7" dur="500"/>
                                        <p:tgtEl>
                                          <p:spTgt spid="427026"/>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75" y="952500"/>
            <a:ext cx="667385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7" name="Rectangle 2"/>
          <p:cNvSpPr>
            <a:spLocks noGrp="1" noRot="1" noChangeArrowheads="1"/>
          </p:cNvSpPr>
          <p:nvPr>
            <p:ph type="title"/>
          </p:nvPr>
        </p:nvSpPr>
        <p:spPr>
          <a:xfrm>
            <a:off x="999232" y="-99392"/>
            <a:ext cx="8469312" cy="1143000"/>
          </a:xfrm>
        </p:spPr>
        <p:txBody>
          <a:bodyPr/>
          <a:lstStyle/>
          <a:p>
            <a:pPr eaLnBrk="1" hangingPunct="1"/>
            <a:r>
              <a:rPr lang="en-US" altLang="zh-CN" sz="4000" dirty="0" smtClean="0"/>
              <a:t>   Excel </a:t>
            </a:r>
            <a:r>
              <a:rPr lang="zh-CN" altLang="en-US" sz="4000" dirty="0" smtClean="0"/>
              <a:t>工作界面</a:t>
            </a:r>
          </a:p>
        </p:txBody>
      </p:sp>
      <p:grpSp>
        <p:nvGrpSpPr>
          <p:cNvPr id="431108" name="Group 4"/>
          <p:cNvGrpSpPr>
            <a:grpSpLocks/>
          </p:cNvGrpSpPr>
          <p:nvPr/>
        </p:nvGrpSpPr>
        <p:grpSpPr bwMode="auto">
          <a:xfrm>
            <a:off x="3122712" y="1340768"/>
            <a:ext cx="5409728" cy="990600"/>
            <a:chOff x="960" y="1152"/>
            <a:chExt cx="4464" cy="624"/>
          </a:xfrm>
        </p:grpSpPr>
        <p:sp>
          <p:nvSpPr>
            <p:cNvPr id="6161" name="AutoShape 5"/>
            <p:cNvSpPr>
              <a:spLocks noChangeArrowheads="1"/>
            </p:cNvSpPr>
            <p:nvPr/>
          </p:nvSpPr>
          <p:spPr bwMode="auto">
            <a:xfrm>
              <a:off x="4704" y="1152"/>
              <a:ext cx="720" cy="480"/>
            </a:xfrm>
            <a:prstGeom prst="wedgeEllipseCallout">
              <a:avLst>
                <a:gd name="adj1" fmla="val -43750"/>
                <a:gd name="adj2" fmla="val 70000"/>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lang="zh-CN" altLang="en-US" sz="2000" b="1" dirty="0">
                  <a:latin typeface="Times New Roman" pitchFamily="18" charset="0"/>
                </a:rPr>
                <a:t>编辑栏</a:t>
              </a:r>
              <a:endParaRPr kumimoji="1" lang="zh-CN" altLang="en-US" sz="3600" dirty="0">
                <a:latin typeface="Times New Roman" pitchFamily="18" charset="0"/>
              </a:endParaRPr>
            </a:p>
          </p:txBody>
        </p:sp>
        <p:sp>
          <p:nvSpPr>
            <p:cNvPr id="6162" name="Rectangle 6"/>
            <p:cNvSpPr>
              <a:spLocks noChangeArrowheads="1"/>
            </p:cNvSpPr>
            <p:nvPr/>
          </p:nvSpPr>
          <p:spPr bwMode="auto">
            <a:xfrm>
              <a:off x="960" y="1632"/>
              <a:ext cx="3840" cy="144"/>
            </a:xfrm>
            <a:prstGeom prst="rect">
              <a:avLst/>
            </a:prstGeom>
            <a:noFill/>
            <a:ln w="38100">
              <a:solidFill>
                <a:srgbClr val="FF7C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1111" name="AutoShape 7"/>
          <p:cNvSpPr>
            <a:spLocks noChangeArrowheads="1"/>
          </p:cNvSpPr>
          <p:nvPr/>
        </p:nvSpPr>
        <p:spPr bwMode="auto">
          <a:xfrm>
            <a:off x="2668216" y="2636912"/>
            <a:ext cx="967680" cy="576064"/>
          </a:xfrm>
          <a:prstGeom prst="wedgeEllipseCallout">
            <a:avLst>
              <a:gd name="adj1" fmla="val -79087"/>
              <a:gd name="adj2" fmla="val -78145"/>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400" b="1">
                <a:latin typeface="Times New Roman" pitchFamily="18" charset="0"/>
              </a:rPr>
              <a:t>列号</a:t>
            </a:r>
            <a:endParaRPr kumimoji="1" lang="zh-CN" altLang="en-US" sz="3600">
              <a:latin typeface="Times New Roman" pitchFamily="18" charset="0"/>
            </a:endParaRPr>
          </a:p>
        </p:txBody>
      </p:sp>
      <p:sp>
        <p:nvSpPr>
          <p:cNvPr id="431112" name="AutoShape 8"/>
          <p:cNvSpPr>
            <a:spLocks noChangeArrowheads="1"/>
          </p:cNvSpPr>
          <p:nvPr/>
        </p:nvSpPr>
        <p:spPr bwMode="auto">
          <a:xfrm flipH="1">
            <a:off x="323528" y="1484784"/>
            <a:ext cx="838200" cy="558800"/>
          </a:xfrm>
          <a:prstGeom prst="wedgeEllipseCallout">
            <a:avLst>
              <a:gd name="adj1" fmla="val -77844"/>
              <a:gd name="adj2" fmla="val 87895"/>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1600" b="1" dirty="0">
                <a:latin typeface="Times New Roman" pitchFamily="18" charset="0"/>
              </a:rPr>
              <a:t>名称框</a:t>
            </a:r>
            <a:endParaRPr kumimoji="1" lang="zh-CN" altLang="en-US" sz="3600" dirty="0">
              <a:latin typeface="Times New Roman" pitchFamily="18" charset="0"/>
            </a:endParaRPr>
          </a:p>
        </p:txBody>
      </p:sp>
      <p:sp>
        <p:nvSpPr>
          <p:cNvPr id="431113" name="AutoShape 9"/>
          <p:cNvSpPr>
            <a:spLocks noChangeArrowheads="1"/>
          </p:cNvSpPr>
          <p:nvPr/>
        </p:nvSpPr>
        <p:spPr bwMode="auto">
          <a:xfrm flipH="1">
            <a:off x="179512" y="2743200"/>
            <a:ext cx="864096" cy="613792"/>
          </a:xfrm>
          <a:prstGeom prst="wedgeEllipseCallout">
            <a:avLst>
              <a:gd name="adj1" fmla="val -92315"/>
              <a:gd name="adj2" fmla="val -50206"/>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000" b="1" dirty="0">
                <a:latin typeface="Times New Roman" pitchFamily="18" charset="0"/>
              </a:rPr>
              <a:t>行号</a:t>
            </a:r>
            <a:endParaRPr kumimoji="1" lang="zh-CN" altLang="en-US" sz="3600" dirty="0">
              <a:latin typeface="Times New Roman" pitchFamily="18" charset="0"/>
            </a:endParaRPr>
          </a:p>
        </p:txBody>
      </p:sp>
      <p:sp>
        <p:nvSpPr>
          <p:cNvPr id="431114" name="AutoShape 10"/>
          <p:cNvSpPr>
            <a:spLocks noChangeArrowheads="1"/>
          </p:cNvSpPr>
          <p:nvPr/>
        </p:nvSpPr>
        <p:spPr bwMode="auto">
          <a:xfrm>
            <a:off x="1979712" y="3212976"/>
            <a:ext cx="1143000" cy="762000"/>
          </a:xfrm>
          <a:prstGeom prst="wedgeEllipseCallout">
            <a:avLst>
              <a:gd name="adj1" fmla="val -23806"/>
              <a:gd name="adj2" fmla="val -109833"/>
            </a:avLst>
          </a:prstGeom>
          <a:solidFill>
            <a:srgbClr val="FF7C80"/>
          </a:solidFill>
          <a:ln>
            <a:noFill/>
          </a:ln>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b="1" dirty="0">
                <a:latin typeface="Times New Roman" pitchFamily="18" charset="0"/>
              </a:rPr>
              <a:t>活动单元格</a:t>
            </a:r>
            <a:endParaRPr kumimoji="1" lang="zh-CN" altLang="en-US" sz="3600" dirty="0">
              <a:latin typeface="Times New Roman" pitchFamily="18" charset="0"/>
            </a:endParaRPr>
          </a:p>
        </p:txBody>
      </p:sp>
      <p:sp>
        <p:nvSpPr>
          <p:cNvPr id="431115" name="AutoShape 11"/>
          <p:cNvSpPr>
            <a:spLocks noChangeArrowheads="1"/>
          </p:cNvSpPr>
          <p:nvPr/>
        </p:nvSpPr>
        <p:spPr bwMode="auto">
          <a:xfrm>
            <a:off x="1835696" y="4895056"/>
            <a:ext cx="1295400" cy="838200"/>
          </a:xfrm>
          <a:prstGeom prst="wedgeEllipseCallout">
            <a:avLst>
              <a:gd name="adj1" fmla="val -44486"/>
              <a:gd name="adj2" fmla="val 68181"/>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000" b="1" dirty="0">
                <a:latin typeface="Times New Roman" pitchFamily="18" charset="0"/>
              </a:rPr>
              <a:t>工作表标签</a:t>
            </a:r>
            <a:endParaRPr kumimoji="1" lang="zh-CN" altLang="en-US" sz="3600" dirty="0">
              <a:latin typeface="Times New Roman" pitchFamily="18" charset="0"/>
            </a:endParaRPr>
          </a:p>
        </p:txBody>
      </p:sp>
      <p:grpSp>
        <p:nvGrpSpPr>
          <p:cNvPr id="2" name="组合 1"/>
          <p:cNvGrpSpPr/>
          <p:nvPr/>
        </p:nvGrpSpPr>
        <p:grpSpPr>
          <a:xfrm>
            <a:off x="1547664" y="2514599"/>
            <a:ext cx="6935662" cy="3886248"/>
            <a:chOff x="1547664" y="2514599"/>
            <a:chExt cx="6935662" cy="3886248"/>
          </a:xfrm>
        </p:grpSpPr>
        <p:sp>
          <p:nvSpPr>
            <p:cNvPr id="6159" name="Rectangle 13"/>
            <p:cNvSpPr>
              <a:spLocks noChangeArrowheads="1"/>
            </p:cNvSpPr>
            <p:nvPr/>
          </p:nvSpPr>
          <p:spPr bwMode="auto">
            <a:xfrm>
              <a:off x="1547664" y="2514599"/>
              <a:ext cx="6167586" cy="3421571"/>
            </a:xfrm>
            <a:prstGeom prst="rect">
              <a:avLst/>
            </a:prstGeom>
            <a:noFill/>
            <a:ln w="38100">
              <a:solidFill>
                <a:srgbClr val="FF7C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AutoShape 14"/>
            <p:cNvSpPr>
              <a:spLocks noChangeArrowheads="1"/>
            </p:cNvSpPr>
            <p:nvPr/>
          </p:nvSpPr>
          <p:spPr bwMode="auto">
            <a:xfrm>
              <a:off x="7233140" y="5523522"/>
              <a:ext cx="1250186" cy="877325"/>
            </a:xfrm>
            <a:prstGeom prst="wedgeEllipseCallout">
              <a:avLst>
                <a:gd name="adj1" fmla="val -53889"/>
                <a:gd name="adj2" fmla="val -70208"/>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400" b="1" dirty="0">
                  <a:latin typeface="Times New Roman" pitchFamily="18" charset="0"/>
                </a:rPr>
                <a:t>工作表</a:t>
              </a:r>
              <a:endParaRPr kumimoji="1" lang="zh-CN" altLang="en-US" sz="3600" dirty="0">
                <a:latin typeface="Times New Roman" pitchFamily="18" charset="0"/>
              </a:endParaRPr>
            </a:p>
          </p:txBody>
        </p:sp>
      </p:grpSp>
      <p:grpSp>
        <p:nvGrpSpPr>
          <p:cNvPr id="6155" name="Group 18"/>
          <p:cNvGrpSpPr>
            <a:grpSpLocks/>
          </p:cNvGrpSpPr>
          <p:nvPr/>
        </p:nvGrpSpPr>
        <p:grpSpPr bwMode="auto">
          <a:xfrm>
            <a:off x="3811488" y="260648"/>
            <a:ext cx="3352800" cy="914400"/>
            <a:chOff x="1920" y="672"/>
            <a:chExt cx="2112" cy="576"/>
          </a:xfrm>
        </p:grpSpPr>
        <p:sp>
          <p:nvSpPr>
            <p:cNvPr id="6157" name="Oval 16"/>
            <p:cNvSpPr>
              <a:spLocks noChangeArrowheads="1"/>
            </p:cNvSpPr>
            <p:nvPr/>
          </p:nvSpPr>
          <p:spPr bwMode="auto">
            <a:xfrm>
              <a:off x="1920" y="1056"/>
              <a:ext cx="480" cy="192"/>
            </a:xfrm>
            <a:prstGeom prst="ellipse">
              <a:avLst/>
            </a:prstGeom>
            <a:noFill/>
            <a:ln w="38100">
              <a:solidFill>
                <a:srgbClr val="FF7C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AutoShape 17"/>
            <p:cNvSpPr>
              <a:spLocks noChangeArrowheads="1"/>
            </p:cNvSpPr>
            <p:nvPr/>
          </p:nvSpPr>
          <p:spPr bwMode="auto">
            <a:xfrm>
              <a:off x="3312" y="672"/>
              <a:ext cx="720" cy="480"/>
            </a:xfrm>
            <a:prstGeom prst="wedgeEllipseCallout">
              <a:avLst>
                <a:gd name="adj1" fmla="val -184861"/>
                <a:gd name="adj2" fmla="val 55829"/>
              </a:avLst>
            </a:prstGeom>
            <a:solidFill>
              <a:srgbClr val="FF7C80"/>
            </a:solidFill>
            <a:ln>
              <a:noFill/>
            </a:ln>
            <a:effectLst>
              <a:outerShdw dist="107763" dir="2700000" algn="ctr" rotWithShape="0">
                <a:schemeClr val="tx2"/>
              </a:outerShdw>
            </a:effectLst>
            <a:extLst>
              <a:ext uri="{91240B29-F687-4F45-9708-019B960494DF}">
                <a14:hiddenLine xmlns:a14="http://schemas.microsoft.com/office/drawing/2010/main" w="9525">
                  <a:solidFill>
                    <a:srgbClr val="FFFFCC"/>
                  </a:solidFill>
                  <a:miter lim="800000"/>
                  <a:headEnd/>
                  <a:tailEnd/>
                </a14:hiddenLine>
              </a:ext>
            </a:extLst>
          </p:spPr>
          <p:txBody>
            <a:bodyPr wrap="none" anchor="ctr"/>
            <a:lstStyle/>
            <a:p>
              <a:pPr algn="ctr"/>
              <a:r>
                <a:rPr kumimoji="1" lang="zh-CN" altLang="en-US" sz="2000" b="1" dirty="0">
                  <a:latin typeface="Times New Roman" pitchFamily="18" charset="0"/>
                </a:rPr>
                <a:t>工作簿</a:t>
              </a:r>
              <a:endParaRPr kumimoji="1" lang="zh-CN" altLang="en-US" sz="3600" dirty="0">
                <a:latin typeface="Times New Roman" pitchFamily="18" charset="0"/>
              </a:endParaRPr>
            </a:p>
          </p:txBody>
        </p:sp>
      </p:grpSp>
      <p:sp>
        <p:nvSpPr>
          <p:cNvPr id="6156" name="Text Box 21"/>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FF0000"/>
              </a:buClr>
              <a:buFont typeface="Webdings" pitchFamily="18" charset="2"/>
              <a:buNone/>
            </a:pPr>
            <a:r>
              <a:rPr lang="zh-CN" altLang="en-US" sz="2400" b="1">
                <a:solidFill>
                  <a:srgbClr val="4D4D4D"/>
                </a:solidFill>
                <a:latin typeface="幼圆" pitchFamily="49" charset="-122"/>
                <a:ea typeface="幼圆" pitchFamily="49" charset="-122"/>
              </a:rPr>
              <a:t>建立基本概念</a:t>
            </a:r>
            <a:endParaRPr lang="zh-CN" altLang="en-US" sz="2400">
              <a:latin typeface="Times New Roman" pitchFamily="18" charset="0"/>
            </a:endParaRPr>
          </a:p>
        </p:txBody>
      </p:sp>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22</a:t>
            </a:fld>
            <a:endParaRPr lang="en-US" altLang="zh-CN"/>
          </a:p>
        </p:txBody>
      </p:sp>
    </p:spTree>
    <p:extLst>
      <p:ext uri="{BB962C8B-B14F-4D97-AF65-F5344CB8AC3E}">
        <p14:creationId xmlns:p14="http://schemas.microsoft.com/office/powerpoint/2010/main" val="337875837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55"/>
                                        </p:tgtEl>
                                        <p:attrNameLst>
                                          <p:attrName>style.visibility</p:attrName>
                                        </p:attrNameLst>
                                      </p:cBhvr>
                                      <p:to>
                                        <p:strVal val="visible"/>
                                      </p:to>
                                    </p:set>
                                    <p:animEffect transition="in" filter="wipe(down)">
                                      <p:cBhvr>
                                        <p:cTn id="7" dur="500"/>
                                        <p:tgtEl>
                                          <p:spTgt spid="6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1115"/>
                                        </p:tgtEl>
                                        <p:attrNameLst>
                                          <p:attrName>style.visibility</p:attrName>
                                        </p:attrNameLst>
                                      </p:cBhvr>
                                      <p:to>
                                        <p:strVal val="visible"/>
                                      </p:to>
                                    </p:set>
                                    <p:animEffect transition="in" filter="wipe(down)">
                                      <p:cBhvr>
                                        <p:cTn id="17" dur="500"/>
                                        <p:tgtEl>
                                          <p:spTgt spid="4311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1114"/>
                                        </p:tgtEl>
                                        <p:attrNameLst>
                                          <p:attrName>style.visibility</p:attrName>
                                        </p:attrNameLst>
                                      </p:cBhvr>
                                      <p:to>
                                        <p:strVal val="visible"/>
                                      </p:to>
                                    </p:set>
                                    <p:animEffect transition="in" filter="wipe(up)">
                                      <p:cBhvr>
                                        <p:cTn id="22" dur="500"/>
                                        <p:tgtEl>
                                          <p:spTgt spid="4311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31111"/>
                                        </p:tgtEl>
                                        <p:attrNameLst>
                                          <p:attrName>style.visibility</p:attrName>
                                        </p:attrNameLst>
                                      </p:cBhvr>
                                      <p:to>
                                        <p:strVal val="visible"/>
                                      </p:to>
                                    </p:set>
                                    <p:animEffect transition="in" filter="wipe(up)">
                                      <p:cBhvr>
                                        <p:cTn id="27" dur="500"/>
                                        <p:tgtEl>
                                          <p:spTgt spid="431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31113"/>
                                        </p:tgtEl>
                                        <p:attrNameLst>
                                          <p:attrName>style.visibility</p:attrName>
                                        </p:attrNameLst>
                                      </p:cBhvr>
                                      <p:to>
                                        <p:strVal val="visible"/>
                                      </p:to>
                                    </p:set>
                                    <p:animEffect transition="in" filter="wipe(right)">
                                      <p:cBhvr>
                                        <p:cTn id="32" dur="500"/>
                                        <p:tgtEl>
                                          <p:spTgt spid="4311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1112"/>
                                        </p:tgtEl>
                                        <p:attrNameLst>
                                          <p:attrName>style.visibility</p:attrName>
                                        </p:attrNameLst>
                                      </p:cBhvr>
                                      <p:to>
                                        <p:strVal val="visible"/>
                                      </p:to>
                                    </p:set>
                                    <p:animEffect transition="in" filter="wipe(down)">
                                      <p:cBhvr>
                                        <p:cTn id="37" dur="500"/>
                                        <p:tgtEl>
                                          <p:spTgt spid="4311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31108"/>
                                        </p:tgtEl>
                                        <p:attrNameLst>
                                          <p:attrName>style.visibility</p:attrName>
                                        </p:attrNameLst>
                                      </p:cBhvr>
                                      <p:to>
                                        <p:strVal val="visible"/>
                                      </p:to>
                                    </p:set>
                                    <p:animEffect transition="in" filter="wipe(left)">
                                      <p:cBhvr>
                                        <p:cTn id="42" dur="500"/>
                                        <p:tgtEl>
                                          <p:spTgt spid="43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1" grpId="0" animBg="1" autoUpdateAnimBg="0"/>
      <p:bldP spid="431112" grpId="0" animBg="1" autoUpdateAnimBg="0"/>
      <p:bldP spid="431113" grpId="0" animBg="1" autoUpdateAnimBg="0"/>
      <p:bldP spid="431114" grpId="0" animBg="1" autoUpdateAnimBg="0"/>
      <p:bldP spid="43111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1192832" y="381000"/>
            <a:ext cx="9067800" cy="1143000"/>
          </a:xfrm>
        </p:spPr>
        <p:txBody>
          <a:bodyPr/>
          <a:lstStyle/>
          <a:p>
            <a:pPr eaLnBrk="1" hangingPunct="1"/>
            <a:r>
              <a:rPr lang="en-US" altLang="zh-CN" sz="4000" dirty="0" smtClean="0"/>
              <a:t>   </a:t>
            </a:r>
            <a:r>
              <a:rPr lang="zh-CN" altLang="en-US" sz="4000" dirty="0" smtClean="0"/>
              <a:t>认识电子表格</a:t>
            </a:r>
          </a:p>
        </p:txBody>
      </p:sp>
      <p:pic>
        <p:nvPicPr>
          <p:cNvPr id="8195" name="Picture 8" descr="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63713"/>
            <a:ext cx="5486400"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6350000" y="2819400"/>
            <a:ext cx="2540000" cy="457200"/>
            <a:chOff x="6350000" y="2819400"/>
            <a:chExt cx="2540000" cy="457200"/>
          </a:xfrm>
        </p:grpSpPr>
        <p:sp>
          <p:nvSpPr>
            <p:cNvPr id="8198" name="Text Box 10"/>
            <p:cNvSpPr txBox="1">
              <a:spLocks noChangeArrowheads="1"/>
            </p:cNvSpPr>
            <p:nvPr/>
          </p:nvSpPr>
          <p:spPr bwMode="auto">
            <a:xfrm>
              <a:off x="6858000" y="281940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4D4D4D"/>
                  </a:solidFill>
                  <a:latin typeface="幼圆" pitchFamily="49" charset="-122"/>
                  <a:ea typeface="幼圆" pitchFamily="49" charset="-122"/>
                </a:rPr>
                <a:t>数据规律排列</a:t>
              </a:r>
            </a:p>
          </p:txBody>
        </p:sp>
        <p:graphicFrame>
          <p:nvGraphicFramePr>
            <p:cNvPr id="8199" name="Object 11"/>
            <p:cNvGraphicFramePr>
              <a:graphicFrameLocks noChangeAspect="1"/>
            </p:cNvGraphicFramePr>
            <p:nvPr>
              <p:extLst>
                <p:ext uri="{D42A27DB-BD31-4B8C-83A1-F6EECF244321}">
                  <p14:modId xmlns:p14="http://schemas.microsoft.com/office/powerpoint/2010/main" val="387095359"/>
                </p:ext>
              </p:extLst>
            </p:nvPr>
          </p:nvGraphicFramePr>
          <p:xfrm>
            <a:off x="6350000" y="2905125"/>
            <a:ext cx="346075" cy="341313"/>
          </p:xfrm>
          <a:graphic>
            <a:graphicData uri="http://schemas.openxmlformats.org/presentationml/2006/ole">
              <mc:AlternateContent xmlns:mc="http://schemas.openxmlformats.org/markup-compatibility/2006">
                <mc:Choice xmlns:v="urn:schemas-microsoft-com:vml" Requires="v">
                  <p:oleObj spid="_x0000_s236574" name="BMP 图象" r:id="rId5" imgW="685714" imgH="676369" progId="Paint.Picture">
                    <p:embed/>
                  </p:oleObj>
                </mc:Choice>
                <mc:Fallback>
                  <p:oleObj name="BMP 图象" r:id="rId5" imgW="685714" imgH="676369" progId="Paint.Picture">
                    <p:embed/>
                    <p:pic>
                      <p:nvPicPr>
                        <p:cNvPr id="0" nam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50000" y="2905125"/>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组合 2"/>
          <p:cNvGrpSpPr/>
          <p:nvPr/>
        </p:nvGrpSpPr>
        <p:grpSpPr>
          <a:xfrm>
            <a:off x="6375400" y="3438525"/>
            <a:ext cx="2540000" cy="822325"/>
            <a:chOff x="6375400" y="3438525"/>
            <a:chExt cx="2540000" cy="822325"/>
          </a:xfrm>
        </p:grpSpPr>
        <p:sp>
          <p:nvSpPr>
            <p:cNvPr id="8200" name="Text Box 13"/>
            <p:cNvSpPr txBox="1">
              <a:spLocks noChangeArrowheads="1"/>
            </p:cNvSpPr>
            <p:nvPr/>
          </p:nvSpPr>
          <p:spPr bwMode="auto">
            <a:xfrm>
              <a:off x="6883400" y="3438525"/>
              <a:ext cx="203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4D4D4D"/>
                  </a:solidFill>
                  <a:latin typeface="幼圆" pitchFamily="49" charset="-122"/>
                  <a:ea typeface="幼圆" pitchFamily="49" charset="-122"/>
                </a:rPr>
                <a:t>引入公式实现</a:t>
              </a:r>
            </a:p>
            <a:p>
              <a:pPr eaLnBrk="1" hangingPunct="1"/>
              <a:r>
                <a:rPr lang="zh-CN" altLang="en-US" sz="2400" b="1" dirty="0">
                  <a:solidFill>
                    <a:srgbClr val="4D4D4D"/>
                  </a:solidFill>
                  <a:latin typeface="幼圆" pitchFamily="49" charset="-122"/>
                  <a:ea typeface="幼圆" pitchFamily="49" charset="-122"/>
                </a:rPr>
                <a:t>自动重算</a:t>
              </a:r>
            </a:p>
          </p:txBody>
        </p:sp>
        <p:graphicFrame>
          <p:nvGraphicFramePr>
            <p:cNvPr id="8201" name="Object 14"/>
            <p:cNvGraphicFramePr>
              <a:graphicFrameLocks noChangeAspect="1"/>
            </p:cNvGraphicFramePr>
            <p:nvPr>
              <p:extLst>
                <p:ext uri="{D42A27DB-BD31-4B8C-83A1-F6EECF244321}">
                  <p14:modId xmlns:p14="http://schemas.microsoft.com/office/powerpoint/2010/main" val="1937515654"/>
                </p:ext>
              </p:extLst>
            </p:nvPr>
          </p:nvGraphicFramePr>
          <p:xfrm>
            <a:off x="6375400" y="3524250"/>
            <a:ext cx="346075" cy="341313"/>
          </p:xfrm>
          <a:graphic>
            <a:graphicData uri="http://schemas.openxmlformats.org/presentationml/2006/ole">
              <mc:AlternateContent xmlns:mc="http://schemas.openxmlformats.org/markup-compatibility/2006">
                <mc:Choice xmlns:v="urn:schemas-microsoft-com:vml" Requires="v">
                  <p:oleObj spid="_x0000_s236575" name="BMP 图象" r:id="rId7" imgW="685714" imgH="676369" progId="Paint.Picture">
                    <p:embed/>
                  </p:oleObj>
                </mc:Choice>
                <mc:Fallback>
                  <p:oleObj name="BMP 图象" r:id="rId7" imgW="685714" imgH="676369" progId="Paint.Picture">
                    <p:embed/>
                    <p:pic>
                      <p:nvPicPr>
                        <p:cNvPr id="0" nam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5400" y="352425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灯片编号占位符 3"/>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23</a:t>
            </a:fld>
            <a:endParaRPr lang="en-US" altLang="zh-CN"/>
          </a:p>
        </p:txBody>
      </p:sp>
    </p:spTree>
    <p:extLst>
      <p:ext uri="{BB962C8B-B14F-4D97-AF65-F5344CB8AC3E}">
        <p14:creationId xmlns:p14="http://schemas.microsoft.com/office/powerpoint/2010/main" val="3382434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1359272" y="228600"/>
            <a:ext cx="8469312" cy="990600"/>
          </a:xfrm>
        </p:spPr>
        <p:txBody>
          <a:bodyPr/>
          <a:lstStyle/>
          <a:p>
            <a:pPr eaLnBrk="1" hangingPunct="1"/>
            <a:r>
              <a:rPr lang="en-US" altLang="zh-CN" sz="4000" dirty="0" smtClean="0"/>
              <a:t>   </a:t>
            </a:r>
            <a:r>
              <a:rPr lang="zh-CN" altLang="en-US" sz="4000" dirty="0" smtClean="0"/>
              <a:t>创建工作表</a:t>
            </a:r>
            <a:r>
              <a:rPr lang="zh-CN" altLang="en-US" sz="3600" dirty="0" smtClean="0"/>
              <a:t>（输入数据）</a:t>
            </a:r>
            <a:endParaRPr lang="zh-CN" altLang="en-US" sz="3200" dirty="0" smtClean="0"/>
          </a:p>
        </p:txBody>
      </p:sp>
      <p:sp>
        <p:nvSpPr>
          <p:cNvPr id="9219" name="Text Box 4"/>
          <p:cNvSpPr txBox="1">
            <a:spLocks noChangeArrowheads="1"/>
          </p:cNvSpPr>
          <p:nvPr/>
        </p:nvSpPr>
        <p:spPr bwMode="auto">
          <a:xfrm>
            <a:off x="990600" y="2201863"/>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70C0"/>
                </a:solidFill>
                <a:latin typeface="幼圆" pitchFamily="49" charset="-122"/>
                <a:ea typeface="幼圆" pitchFamily="49" charset="-122"/>
              </a:rPr>
              <a:t>输入：</a:t>
            </a:r>
            <a:r>
              <a:rPr lang="zh-CN" altLang="en-US" sz="2400" b="1" dirty="0">
                <a:solidFill>
                  <a:srgbClr val="5F5F5F"/>
                </a:solidFill>
                <a:latin typeface="幼圆" pitchFamily="49" charset="-122"/>
                <a:ea typeface="幼圆" pitchFamily="49" charset="-122"/>
              </a:rPr>
              <a:t>原始数据（中英文字符、数字）和公式</a:t>
            </a:r>
          </a:p>
        </p:txBody>
      </p:sp>
      <p:sp>
        <p:nvSpPr>
          <p:cNvPr id="9220" name="Text Box 5"/>
          <p:cNvSpPr txBox="1">
            <a:spLocks noChangeArrowheads="1"/>
          </p:cNvSpPr>
          <p:nvPr/>
        </p:nvSpPr>
        <p:spPr bwMode="auto">
          <a:xfrm>
            <a:off x="990600" y="2803525"/>
            <a:ext cx="680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70C0"/>
                </a:solidFill>
                <a:latin typeface="幼圆" pitchFamily="49" charset="-122"/>
                <a:ea typeface="幼圆" pitchFamily="49" charset="-122"/>
              </a:rPr>
              <a:t>步骤</a:t>
            </a:r>
            <a:r>
              <a:rPr lang="en-US" altLang="zh-CN" sz="2400" b="1" dirty="0">
                <a:solidFill>
                  <a:srgbClr val="0070C0"/>
                </a:solidFill>
                <a:latin typeface="幼圆" pitchFamily="49" charset="-122"/>
                <a:ea typeface="幼圆" pitchFamily="49" charset="-122"/>
              </a:rPr>
              <a:t>1</a:t>
            </a:r>
            <a:r>
              <a:rPr lang="zh-CN" altLang="en-US" sz="2400" b="1" dirty="0">
                <a:solidFill>
                  <a:srgbClr val="0070C0"/>
                </a:solidFill>
                <a:latin typeface="幼圆" pitchFamily="49" charset="-122"/>
                <a:ea typeface="幼圆" pitchFamily="49" charset="-122"/>
              </a:rPr>
              <a:t>：</a:t>
            </a:r>
            <a:r>
              <a:rPr lang="zh-CN" altLang="en-US" sz="2400" b="1" dirty="0">
                <a:solidFill>
                  <a:srgbClr val="5F5F5F"/>
                </a:solidFill>
                <a:latin typeface="幼圆" pitchFamily="49" charset="-122"/>
                <a:ea typeface="幼圆" pitchFamily="49" charset="-122"/>
              </a:rPr>
              <a:t>明确内容输入的单元格</a:t>
            </a:r>
            <a:r>
              <a:rPr lang="en-US" altLang="zh-CN" sz="2400" b="1" dirty="0">
                <a:solidFill>
                  <a:srgbClr val="5F5F5F"/>
                </a:solidFill>
                <a:latin typeface="Times New Roman" pitchFamily="18" charset="0"/>
                <a:ea typeface="幼圆" pitchFamily="49" charset="-122"/>
              </a:rPr>
              <a:t>—</a:t>
            </a:r>
            <a:r>
              <a:rPr lang="zh-CN" altLang="en-US" sz="2400" b="1" dirty="0">
                <a:solidFill>
                  <a:srgbClr val="5F5F5F"/>
                </a:solidFill>
                <a:latin typeface="幼圆" pitchFamily="49" charset="-122"/>
                <a:ea typeface="幼圆" pitchFamily="49" charset="-122"/>
              </a:rPr>
              <a:t>当前活动单元格</a:t>
            </a:r>
          </a:p>
        </p:txBody>
      </p:sp>
      <p:sp>
        <p:nvSpPr>
          <p:cNvPr id="9221" name="Text Box 6"/>
          <p:cNvSpPr txBox="1">
            <a:spLocks noChangeArrowheads="1"/>
          </p:cNvSpPr>
          <p:nvPr/>
        </p:nvSpPr>
        <p:spPr bwMode="auto">
          <a:xfrm>
            <a:off x="990600" y="3405188"/>
            <a:ext cx="52902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70C0"/>
                </a:solidFill>
                <a:latin typeface="幼圆" pitchFamily="49" charset="-122"/>
                <a:ea typeface="幼圆" pitchFamily="49" charset="-122"/>
              </a:rPr>
              <a:t>步骤</a:t>
            </a:r>
            <a:r>
              <a:rPr lang="en-US" altLang="zh-CN" sz="2400" b="1" dirty="0">
                <a:solidFill>
                  <a:srgbClr val="0070C0"/>
                </a:solidFill>
                <a:latin typeface="幼圆" pitchFamily="49" charset="-122"/>
                <a:ea typeface="幼圆" pitchFamily="49" charset="-122"/>
              </a:rPr>
              <a:t>2</a:t>
            </a:r>
            <a:r>
              <a:rPr lang="zh-CN" altLang="en-US" sz="2400" b="1" dirty="0">
                <a:solidFill>
                  <a:srgbClr val="0070C0"/>
                </a:solidFill>
                <a:latin typeface="幼圆" pitchFamily="49" charset="-122"/>
                <a:ea typeface="幼圆" pitchFamily="49" charset="-122"/>
              </a:rPr>
              <a:t>：</a:t>
            </a:r>
            <a:r>
              <a:rPr lang="zh-CN" altLang="en-US" sz="2400" b="1" dirty="0">
                <a:solidFill>
                  <a:srgbClr val="5F5F5F"/>
                </a:solidFill>
                <a:latin typeface="幼圆" pitchFamily="49" charset="-122"/>
                <a:ea typeface="幼圆" pitchFamily="49" charset="-122"/>
              </a:rPr>
              <a:t>内容输入（注意观察编辑栏）</a:t>
            </a:r>
          </a:p>
        </p:txBody>
      </p:sp>
      <p:sp>
        <p:nvSpPr>
          <p:cNvPr id="9222" name="Text Box 8"/>
          <p:cNvSpPr txBox="1">
            <a:spLocks noChangeArrowheads="1"/>
          </p:cNvSpPr>
          <p:nvPr/>
        </p:nvSpPr>
        <p:spPr bwMode="auto">
          <a:xfrm>
            <a:off x="1219200" y="47244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5F5F5F"/>
                </a:solidFill>
                <a:latin typeface="幼圆" pitchFamily="49" charset="-122"/>
                <a:ea typeface="幼圆" pitchFamily="49" charset="-122"/>
              </a:rPr>
              <a:t>确认操作</a:t>
            </a:r>
          </a:p>
        </p:txBody>
      </p:sp>
      <p:sp>
        <p:nvSpPr>
          <p:cNvPr id="437257" name="AutoShape 9"/>
          <p:cNvSpPr>
            <a:spLocks noChangeArrowheads="1"/>
          </p:cNvSpPr>
          <p:nvPr/>
        </p:nvSpPr>
        <p:spPr bwMode="auto">
          <a:xfrm>
            <a:off x="3352800" y="4800600"/>
            <a:ext cx="914400" cy="381000"/>
          </a:xfrm>
          <a:prstGeom prst="roundRect">
            <a:avLst>
              <a:gd name="adj" fmla="val 37500"/>
            </a:avLst>
          </a:prstGeom>
          <a:noFill/>
          <a:ln w="12700">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C0C0C0"/>
                  </a:outerShdw>
                </a:effectLst>
              </a:rPr>
              <a:t>Enter</a:t>
            </a:r>
            <a:endParaRPr lang="en-US" altLang="zh-CN" sz="3600" b="1" dirty="0">
              <a:effectLst>
                <a:outerShdw blurRad="38100" dist="38100" dir="2700000" algn="tl">
                  <a:srgbClr val="C0C0C0"/>
                </a:outerShdw>
              </a:effectLst>
            </a:endParaRPr>
          </a:p>
        </p:txBody>
      </p:sp>
      <p:sp>
        <p:nvSpPr>
          <p:cNvPr id="437258" name="AutoShape 10"/>
          <p:cNvSpPr>
            <a:spLocks noChangeArrowheads="1"/>
          </p:cNvSpPr>
          <p:nvPr/>
        </p:nvSpPr>
        <p:spPr bwMode="auto">
          <a:xfrm>
            <a:off x="4419600" y="4800600"/>
            <a:ext cx="838200" cy="381000"/>
          </a:xfrm>
          <a:prstGeom prst="roundRect">
            <a:avLst>
              <a:gd name="adj" fmla="val 45833"/>
            </a:avLst>
          </a:prstGeom>
          <a:noFill/>
          <a:ln w="952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a:effectLst>
                  <a:outerShdw blurRad="38100" dist="38100" dir="2700000" algn="tl">
                    <a:srgbClr val="C0C0C0"/>
                  </a:outerShdw>
                </a:effectLst>
              </a:rPr>
              <a:t>Tab</a:t>
            </a:r>
            <a:endParaRPr lang="en-US" altLang="zh-CN" sz="3600" b="1">
              <a:effectLst>
                <a:outerShdw blurRad="38100" dist="38100" dir="2700000" algn="tl">
                  <a:srgbClr val="C0C0C0"/>
                </a:outerShdw>
              </a:effectLst>
            </a:endParaRPr>
          </a:p>
        </p:txBody>
      </p:sp>
      <p:sp>
        <p:nvSpPr>
          <p:cNvPr id="9225" name="Text Box 12"/>
          <p:cNvSpPr txBox="1">
            <a:spLocks noChangeArrowheads="1"/>
          </p:cNvSpPr>
          <p:nvPr/>
        </p:nvSpPr>
        <p:spPr bwMode="auto">
          <a:xfrm>
            <a:off x="1219200" y="5410200"/>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5F5F5F"/>
                </a:solidFill>
                <a:latin typeface="幼圆" pitchFamily="49" charset="-122"/>
                <a:ea typeface="幼圆" pitchFamily="49" charset="-122"/>
              </a:rPr>
              <a:t>取消操作</a:t>
            </a:r>
          </a:p>
        </p:txBody>
      </p:sp>
      <p:sp>
        <p:nvSpPr>
          <p:cNvPr id="437261" name="AutoShape 13"/>
          <p:cNvSpPr>
            <a:spLocks noChangeArrowheads="1"/>
          </p:cNvSpPr>
          <p:nvPr/>
        </p:nvSpPr>
        <p:spPr bwMode="auto">
          <a:xfrm>
            <a:off x="3352800" y="5486400"/>
            <a:ext cx="990600" cy="457200"/>
          </a:xfrm>
          <a:prstGeom prst="roundRect">
            <a:avLst>
              <a:gd name="adj" fmla="val 37500"/>
            </a:avLst>
          </a:prstGeom>
          <a:noFill/>
          <a:ln w="9525">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a:effectLst>
                  <a:outerShdw blurRad="38100" dist="38100" dir="2700000" algn="tl">
                    <a:srgbClr val="C0C0C0"/>
                  </a:outerShdw>
                </a:effectLst>
              </a:rPr>
              <a:t>Esc</a:t>
            </a:r>
            <a:endParaRPr lang="en-US" altLang="zh-CN" sz="3600" b="1" dirty="0">
              <a:effectLst>
                <a:outerShdw blurRad="38100" dist="38100" dir="2700000" algn="tl">
                  <a:srgbClr val="C0C0C0"/>
                </a:outerShdw>
              </a:effectLst>
            </a:endParaRPr>
          </a:p>
        </p:txBody>
      </p:sp>
      <p:sp>
        <p:nvSpPr>
          <p:cNvPr id="9227" name="Text Box 14"/>
          <p:cNvSpPr txBox="1">
            <a:spLocks noChangeArrowheads="1"/>
          </p:cNvSpPr>
          <p:nvPr/>
        </p:nvSpPr>
        <p:spPr bwMode="auto">
          <a:xfrm>
            <a:off x="990600" y="16002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dirty="0">
                <a:solidFill>
                  <a:srgbClr val="0070C0"/>
                </a:solidFill>
                <a:latin typeface="幼圆" pitchFamily="49" charset="-122"/>
                <a:ea typeface="幼圆" pitchFamily="49" charset="-122"/>
              </a:rPr>
              <a:t>数据类型：</a:t>
            </a:r>
            <a:r>
              <a:rPr kumimoji="1" lang="zh-CN" altLang="en-US" sz="2400" b="1" dirty="0">
                <a:solidFill>
                  <a:srgbClr val="5F5F5F"/>
                </a:solidFill>
                <a:latin typeface="幼圆" pitchFamily="49" charset="-122"/>
                <a:ea typeface="幼圆" pitchFamily="49" charset="-122"/>
              </a:rPr>
              <a:t>文本、数字、日期和时间、逻辑值和出错值。</a:t>
            </a:r>
          </a:p>
        </p:txBody>
      </p:sp>
      <p:graphicFrame>
        <p:nvGraphicFramePr>
          <p:cNvPr id="9228" name="Object 15"/>
          <p:cNvGraphicFramePr>
            <a:graphicFrameLocks noChangeAspect="1"/>
          </p:cNvGraphicFramePr>
          <p:nvPr/>
        </p:nvGraphicFramePr>
        <p:xfrm>
          <a:off x="6248400" y="3962400"/>
          <a:ext cx="2438400" cy="2173288"/>
        </p:xfrm>
        <a:graphic>
          <a:graphicData uri="http://schemas.openxmlformats.org/presentationml/2006/ole">
            <mc:AlternateContent xmlns:mc="http://schemas.openxmlformats.org/markup-compatibility/2006">
              <mc:Choice xmlns:v="urn:schemas-microsoft-com:vml" Requires="v">
                <p:oleObj spid="_x0000_s237584" name="剪辑" r:id="rId4" imgW="1879092" imgH="1674266" progId="MS_ClipArt_Gallery.2">
                  <p:embed/>
                </p:oleObj>
              </mc:Choice>
              <mc:Fallback>
                <p:oleObj name="剪辑" r:id="rId4" imgW="1879092" imgH="167426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962400"/>
                        <a:ext cx="2438400" cy="217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3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076700"/>
            <a:ext cx="504031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876800"/>
            <a:ext cx="2667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5562600"/>
            <a:ext cx="2857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24</a:t>
            </a:fld>
            <a:endParaRPr lang="en-US" altLang="zh-CN" dirty="0"/>
          </a:p>
        </p:txBody>
      </p:sp>
      <p:sp>
        <p:nvSpPr>
          <p:cNvPr id="17" name="AutoShape 9"/>
          <p:cNvSpPr>
            <a:spLocks noChangeArrowheads="1"/>
          </p:cNvSpPr>
          <p:nvPr/>
        </p:nvSpPr>
        <p:spPr bwMode="auto">
          <a:xfrm>
            <a:off x="3419872" y="6288360"/>
            <a:ext cx="1495028" cy="381000"/>
          </a:xfrm>
          <a:prstGeom prst="roundRect">
            <a:avLst>
              <a:gd name="adj" fmla="val 37500"/>
            </a:avLst>
          </a:prstGeom>
          <a:noFill/>
          <a:ln w="12700">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b="1" dirty="0" smtClean="0">
                <a:effectLst>
                  <a:outerShdw blurRad="38100" dist="38100" dir="2700000" algn="tl">
                    <a:srgbClr val="C0C0C0"/>
                  </a:outerShdw>
                </a:effectLst>
              </a:rPr>
              <a:t>Alt +Enter</a:t>
            </a:r>
            <a:endParaRPr lang="en-US" altLang="zh-CN" sz="3600" b="1" dirty="0">
              <a:effectLst>
                <a:outerShdw blurRad="38100" dist="38100" dir="2700000" algn="tl">
                  <a:srgbClr val="C0C0C0"/>
                </a:outerShdw>
              </a:effectLst>
            </a:endParaRPr>
          </a:p>
        </p:txBody>
      </p:sp>
      <p:sp>
        <p:nvSpPr>
          <p:cNvPr id="3" name="TextBox 2"/>
          <p:cNvSpPr txBox="1"/>
          <p:nvPr/>
        </p:nvSpPr>
        <p:spPr>
          <a:xfrm>
            <a:off x="1090897" y="6237312"/>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defRPr sz="2400" b="1">
                <a:solidFill>
                  <a:srgbClr val="5F5F5F"/>
                </a:solidFill>
                <a:latin typeface="幼圆" pitchFamily="49" charset="-122"/>
                <a:ea typeface="幼圆"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zh-CN" altLang="en-US" dirty="0"/>
              <a:t>单元格内换行</a:t>
            </a:r>
          </a:p>
        </p:txBody>
      </p:sp>
    </p:spTree>
    <p:extLst>
      <p:ext uri="{BB962C8B-B14F-4D97-AF65-F5344CB8AC3E}">
        <p14:creationId xmlns:p14="http://schemas.microsoft.com/office/powerpoint/2010/main" val="307642116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1264840" y="381000"/>
            <a:ext cx="9067800" cy="1143000"/>
          </a:xfrm>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r>
              <a:rPr lang="en-US" altLang="zh-CN" sz="4000" dirty="0" smtClean="0"/>
              <a:t>   </a:t>
            </a:r>
            <a:r>
              <a:rPr lang="zh-CN" altLang="en-US" sz="4000" dirty="0" smtClean="0"/>
              <a:t>有关工作表的操作</a:t>
            </a:r>
            <a:endParaRPr lang="zh-CN" altLang="en-US" sz="3600" dirty="0" smtClean="0"/>
          </a:p>
        </p:txBody>
      </p:sp>
      <p:sp>
        <p:nvSpPr>
          <p:cNvPr id="11267" name="Rectangle 3"/>
          <p:cNvSpPr>
            <a:spLocks noGrp="1" noRot="1" noChangeArrowheads="1"/>
          </p:cNvSpPr>
          <p:nvPr>
            <p:ph type="body" idx="1"/>
          </p:nvPr>
        </p:nvSpPr>
        <p:spPr>
          <a:xfrm>
            <a:off x="1255787" y="1516063"/>
            <a:ext cx="7132637" cy="2598737"/>
          </a:xfrm>
        </p:spPr>
        <p:txBody>
          <a:bodyPr/>
          <a:lstStyle/>
          <a:p>
            <a:pPr defTabSz="762000" eaLnBrk="1" hangingPunct="1">
              <a:buClr>
                <a:srgbClr val="6666FF"/>
              </a:buClr>
              <a:buFont typeface="Wingdings" pitchFamily="2" charset="2"/>
              <a:buChar char="u"/>
            </a:pPr>
            <a:r>
              <a:rPr lang="zh-CN" altLang="en-US" sz="2800" b="1" dirty="0" smtClean="0">
                <a:ea typeface="幼圆" pitchFamily="49" charset="-122"/>
              </a:rPr>
              <a:t>工作表的编辑</a:t>
            </a:r>
            <a:endParaRPr lang="en-US" altLang="zh-CN" sz="2800" b="1" dirty="0" smtClean="0">
              <a:solidFill>
                <a:srgbClr val="4D4D4D"/>
              </a:solidFill>
              <a:latin typeface="幼圆" pitchFamily="49" charset="-122"/>
              <a:ea typeface="幼圆" pitchFamily="49" charset="-122"/>
            </a:endParaRP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编辑单元格数据（</a:t>
            </a:r>
            <a:r>
              <a:rPr lang="en-US" altLang="zh-CN" sz="2400" b="1" dirty="0" smtClean="0">
                <a:solidFill>
                  <a:srgbClr val="4D4D4D"/>
                </a:solidFill>
                <a:latin typeface="幼圆" pitchFamily="49" charset="-122"/>
                <a:ea typeface="幼圆" pitchFamily="49" charset="-122"/>
              </a:rPr>
              <a:t>F2</a:t>
            </a:r>
            <a:r>
              <a:rPr lang="zh-CN" altLang="en-US" sz="2400" b="1" dirty="0" smtClean="0">
                <a:solidFill>
                  <a:srgbClr val="4D4D4D"/>
                </a:solidFill>
                <a:latin typeface="幼圆" pitchFamily="49" charset="-122"/>
                <a:ea typeface="幼圆" pitchFamily="49" charset="-122"/>
              </a:rPr>
              <a:t>或双击）</a:t>
            </a: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移动或拷贝数据（工具栏按钮或鼠标拖动）</a:t>
            </a:r>
          </a:p>
          <a:p>
            <a:pPr lvl="1" defTabSz="762000" eaLnBrk="1" hangingPunct="1">
              <a:buClr>
                <a:srgbClr val="6666FF"/>
              </a:buClr>
              <a:buFont typeface="Webdings" pitchFamily="18" charset="2"/>
              <a:buChar char="8"/>
            </a:pPr>
            <a:r>
              <a:rPr lang="zh-CN" altLang="en-US" sz="2400" b="1" dirty="0" smtClean="0">
                <a:solidFill>
                  <a:srgbClr val="0070C0"/>
                </a:solidFill>
                <a:latin typeface="幼圆" pitchFamily="49" charset="-122"/>
                <a:ea typeface="幼圆" pitchFamily="49" charset="-122"/>
              </a:rPr>
              <a:t>有规律数据的快速填充</a:t>
            </a:r>
          </a:p>
          <a:p>
            <a:pPr lvl="1" defTabSz="762000" eaLnBrk="1" hangingPunct="1">
              <a:buClr>
                <a:srgbClr val="6666FF"/>
              </a:buClr>
              <a:buFont typeface="Webdings" pitchFamily="18" charset="2"/>
              <a:buChar char="8"/>
            </a:pPr>
            <a:r>
              <a:rPr lang="zh-CN" altLang="en-US" sz="2400" b="1" dirty="0" smtClean="0">
                <a:solidFill>
                  <a:srgbClr val="4D4D4D"/>
                </a:solidFill>
                <a:latin typeface="幼圆" pitchFamily="49" charset="-122"/>
                <a:ea typeface="幼圆" pitchFamily="49" charset="-122"/>
              </a:rPr>
              <a:t>插入与删除行、列、区域</a:t>
            </a:r>
          </a:p>
          <a:p>
            <a:pPr marL="457200" lvl="1" indent="0" defTabSz="762000" eaLnBrk="1" hangingPunct="1">
              <a:buClr>
                <a:srgbClr val="6666FF"/>
              </a:buClr>
              <a:buNone/>
            </a:pPr>
            <a:endParaRPr lang="zh-CN" altLang="en-US" sz="2400" b="1" dirty="0" smtClean="0">
              <a:solidFill>
                <a:srgbClr val="4D4D4D"/>
              </a:solidFill>
              <a:latin typeface="幼圆" pitchFamily="49" charset="-122"/>
              <a:ea typeface="幼圆" pitchFamily="49" charset="-122"/>
            </a:endParaRPr>
          </a:p>
        </p:txBody>
      </p:sp>
      <p:sp>
        <p:nvSpPr>
          <p:cNvPr id="11269" name="Rectangle 5"/>
          <p:cNvSpPr>
            <a:spLocks noChangeArrowheads="1"/>
          </p:cNvSpPr>
          <p:nvPr/>
        </p:nvSpPr>
        <p:spPr bwMode="auto">
          <a:xfrm>
            <a:off x="1295400" y="2209800"/>
            <a:ext cx="655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742950" lvl="1" indent="-285750" defTabSz="762000">
              <a:buClr>
                <a:srgbClr val="6666FF"/>
              </a:buClr>
              <a:buFont typeface="Webdings" pitchFamily="18" charset="2"/>
              <a:buChar char="8"/>
            </a:pPr>
            <a:endParaRPr lang="zh-CN" altLang="en-US" sz="2400" b="1">
              <a:solidFill>
                <a:srgbClr val="4D4D4D"/>
              </a:solidFill>
              <a:latin typeface="幼圆" pitchFamily="49" charset="-122"/>
              <a:ea typeface="幼圆" pitchFamily="49" charset="-122"/>
            </a:endParaRPr>
          </a:p>
        </p:txBody>
      </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25</a:t>
            </a:fld>
            <a:endParaRPr lang="en-US" altLang="zh-CN"/>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019" y="3996645"/>
            <a:ext cx="2562225" cy="2657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323" y="3973785"/>
            <a:ext cx="2524125" cy="2695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834" y="4092704"/>
            <a:ext cx="150495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组合 12"/>
          <p:cNvGrpSpPr/>
          <p:nvPr/>
        </p:nvGrpSpPr>
        <p:grpSpPr>
          <a:xfrm>
            <a:off x="2159496" y="4611816"/>
            <a:ext cx="324272" cy="329352"/>
            <a:chOff x="1187624" y="4611816"/>
            <a:chExt cx="432048" cy="329352"/>
          </a:xfrm>
        </p:grpSpPr>
        <p:cxnSp>
          <p:nvCxnSpPr>
            <p:cNvPr id="5" name="直接连接符 4"/>
            <p:cNvCxnSpPr/>
            <p:nvPr/>
          </p:nvCxnSpPr>
          <p:spPr bwMode="auto">
            <a:xfrm>
              <a:off x="1187624" y="4797152"/>
              <a:ext cx="43204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1403648" y="4611816"/>
              <a:ext cx="0" cy="32935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椭圆形标注 13"/>
          <p:cNvSpPr/>
          <p:nvPr/>
        </p:nvSpPr>
        <p:spPr bwMode="auto">
          <a:xfrm>
            <a:off x="864096" y="5028416"/>
            <a:ext cx="2339752" cy="1829584"/>
          </a:xfrm>
          <a:prstGeom prst="wedgeEllipseCallout">
            <a:avLst>
              <a:gd name="adj1" fmla="val 11089"/>
              <a:gd name="adj2" fmla="val -54289"/>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选取单元格，</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鼠标在右下角附近，</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指针显示</a:t>
            </a:r>
            <a:r>
              <a:rPr kumimoji="0" lang="en-US" altLang="zh-CN" sz="1800" b="0" i="0" u="none" strike="noStrike" cap="none" normalizeH="0" baseline="0" dirty="0" smtClean="0">
                <a:ln>
                  <a:noFill/>
                </a:ln>
                <a:solidFill>
                  <a:schemeClr val="tx1"/>
                </a:solidFill>
                <a:effectLst/>
                <a:latin typeface="Arial" charset="0"/>
                <a:ea typeface="宋体" pitchFamily="2" charset="-122"/>
              </a:rPr>
              <a:t>”+”</a:t>
            </a:r>
            <a:r>
              <a:rPr kumimoji="0" lang="zh-CN" altLang="en-US" sz="1800" b="0" i="0" u="none" strike="noStrike" cap="none" normalizeH="0" baseline="0" dirty="0" smtClean="0">
                <a:ln>
                  <a:noFill/>
                </a:ln>
                <a:solidFill>
                  <a:schemeClr val="tx1"/>
                </a:solidFill>
                <a:effectLst/>
                <a:latin typeface="Arial" charset="0"/>
                <a:ea typeface="宋体" pitchFamily="2" charset="-122"/>
              </a:rPr>
              <a:t>时，</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按鼠标左键，快速填充</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86836863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21" name="Rectangle 25"/>
          <p:cNvSpPr>
            <a:spLocks noChangeArrowheads="1"/>
          </p:cNvSpPr>
          <p:nvPr/>
        </p:nvSpPr>
        <p:spPr bwMode="auto">
          <a:xfrm>
            <a:off x="1264840" y="457200"/>
            <a:ext cx="9067800" cy="990600"/>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defTabSz="762000" eaLnBrk="0" hangingPunct="0">
              <a:defRPr/>
            </a:pPr>
            <a:r>
              <a:rPr kumimoji="1" lang="en-US" altLang="zh-CN" sz="4400" dirty="0">
                <a:effectLst>
                  <a:outerShdw blurRad="38100" dist="38100" dir="2700000" algn="tl">
                    <a:srgbClr val="C0C0C0"/>
                  </a:outerShdw>
                </a:effectLst>
                <a:ea typeface="黑体" pitchFamily="2" charset="-122"/>
              </a:rPr>
              <a:t>   </a:t>
            </a:r>
            <a:r>
              <a:rPr kumimoji="1" lang="zh-CN" altLang="en-US" sz="4000" dirty="0" smtClean="0">
                <a:effectLst>
                  <a:outerShdw blurRad="38100" dist="38100" dir="2700000" algn="tl">
                    <a:srgbClr val="C0C0C0"/>
                  </a:outerShdw>
                </a:effectLst>
                <a:ea typeface="黑体" pitchFamily="2" charset="-122"/>
              </a:rPr>
              <a:t>创建公式</a:t>
            </a:r>
            <a:endParaRPr kumimoji="1" lang="zh-CN" altLang="en-US" sz="4000" dirty="0">
              <a:effectLst>
                <a:outerShdw blurRad="38100" dist="38100" dir="2700000" algn="tl">
                  <a:srgbClr val="C0C0C0"/>
                </a:outerShdw>
              </a:effectLst>
              <a:ea typeface="黑体" pitchFamily="2" charset="-122"/>
            </a:endParaRPr>
          </a:p>
        </p:txBody>
      </p:sp>
      <p:sp>
        <p:nvSpPr>
          <p:cNvPr id="439299" name="Text Box 3"/>
          <p:cNvSpPr txBox="1">
            <a:spLocks noChangeArrowheads="1"/>
          </p:cNvSpPr>
          <p:nvPr/>
        </p:nvSpPr>
        <p:spPr bwMode="auto">
          <a:xfrm>
            <a:off x="1524000" y="3529013"/>
            <a:ext cx="6651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4000" b="1">
                <a:solidFill>
                  <a:srgbClr val="6666FF"/>
                </a:solidFill>
                <a:effectLst>
                  <a:outerShdw blurRad="38100" dist="38100" dir="2700000" algn="tl">
                    <a:srgbClr val="C0C0C0"/>
                  </a:outerShdw>
                </a:effectLst>
                <a:latin typeface="Times New Roman" pitchFamily="18" charset="0"/>
              </a:rPr>
              <a:t>=</a:t>
            </a:r>
            <a:r>
              <a:rPr lang="zh-CN" altLang="en-US" sz="4000" b="1">
                <a:solidFill>
                  <a:srgbClr val="6666FF"/>
                </a:solidFill>
                <a:effectLst>
                  <a:outerShdw blurRad="38100" dist="38100" dir="2700000" algn="tl">
                    <a:srgbClr val="C0C0C0"/>
                  </a:outerShdw>
                </a:effectLst>
                <a:latin typeface="Times New Roman" pitchFamily="18" charset="0"/>
              </a:rPr>
              <a:t>（</a:t>
            </a:r>
            <a:r>
              <a:rPr lang="en-US" altLang="zh-CN" sz="4000" b="1">
                <a:solidFill>
                  <a:srgbClr val="6666FF"/>
                </a:solidFill>
                <a:effectLst>
                  <a:outerShdw blurRad="38100" dist="38100" dir="2700000" algn="tl">
                    <a:srgbClr val="C0C0C0"/>
                  </a:outerShdw>
                </a:effectLst>
                <a:latin typeface="Times New Roman" pitchFamily="18" charset="0"/>
              </a:rPr>
              <a:t>B4+25</a:t>
            </a:r>
            <a:r>
              <a:rPr lang="zh-CN" altLang="en-US" sz="4000" b="1">
                <a:solidFill>
                  <a:srgbClr val="6666FF"/>
                </a:solidFill>
                <a:effectLst>
                  <a:outerShdw blurRad="38100" dist="38100" dir="2700000" algn="tl">
                    <a:srgbClr val="C0C0C0"/>
                  </a:outerShdw>
                </a:effectLst>
                <a:latin typeface="Times New Roman" pitchFamily="18" charset="0"/>
              </a:rPr>
              <a:t>）</a:t>
            </a:r>
            <a:r>
              <a:rPr lang="en-US" altLang="zh-CN" sz="4000" b="1">
                <a:solidFill>
                  <a:srgbClr val="6666FF"/>
                </a:solidFill>
                <a:effectLst>
                  <a:outerShdw blurRad="38100" dist="38100" dir="2700000" algn="tl">
                    <a:srgbClr val="C0C0C0"/>
                  </a:outerShdw>
                </a:effectLst>
                <a:latin typeface="Times New Roman" pitchFamily="18" charset="0"/>
              </a:rPr>
              <a:t>/ SUM</a:t>
            </a:r>
            <a:r>
              <a:rPr lang="zh-CN" altLang="en-US" sz="4000" b="1">
                <a:solidFill>
                  <a:srgbClr val="6666FF"/>
                </a:solidFill>
                <a:effectLst>
                  <a:outerShdw blurRad="38100" dist="38100" dir="2700000" algn="tl">
                    <a:srgbClr val="C0C0C0"/>
                  </a:outerShdw>
                </a:effectLst>
                <a:latin typeface="Times New Roman" pitchFamily="18" charset="0"/>
              </a:rPr>
              <a:t>（</a:t>
            </a:r>
            <a:r>
              <a:rPr lang="en-US" altLang="zh-CN" sz="4000" b="1">
                <a:solidFill>
                  <a:srgbClr val="6666FF"/>
                </a:solidFill>
                <a:effectLst>
                  <a:outerShdw blurRad="38100" dist="38100" dir="2700000" algn="tl">
                    <a:srgbClr val="C0C0C0"/>
                  </a:outerShdw>
                </a:effectLst>
                <a:latin typeface="Times New Roman" pitchFamily="18" charset="0"/>
              </a:rPr>
              <a:t>D5:F5</a:t>
            </a:r>
            <a:r>
              <a:rPr lang="zh-CN" altLang="en-US" sz="4000" b="1">
                <a:solidFill>
                  <a:srgbClr val="6666FF"/>
                </a:solidFill>
                <a:effectLst>
                  <a:outerShdw blurRad="38100" dist="38100" dir="2700000" algn="tl">
                    <a:srgbClr val="C0C0C0"/>
                  </a:outerShdw>
                </a:effectLst>
                <a:latin typeface="Times New Roman" pitchFamily="18" charset="0"/>
              </a:rPr>
              <a:t>）</a:t>
            </a:r>
            <a:endParaRPr kumimoji="1" lang="zh-CN" altLang="en-US" sz="4000" b="1">
              <a:solidFill>
                <a:srgbClr val="6666FF"/>
              </a:solidFill>
              <a:effectLst>
                <a:outerShdw blurRad="38100" dist="38100" dir="2700000" algn="tl">
                  <a:srgbClr val="C0C0C0"/>
                </a:outerShdw>
              </a:effectLst>
              <a:latin typeface="Times New Roman" pitchFamily="18" charset="0"/>
            </a:endParaRPr>
          </a:p>
        </p:txBody>
      </p:sp>
      <p:grpSp>
        <p:nvGrpSpPr>
          <p:cNvPr id="439300" name="Group 4"/>
          <p:cNvGrpSpPr>
            <a:grpSpLocks/>
          </p:cNvGrpSpPr>
          <p:nvPr/>
        </p:nvGrpSpPr>
        <p:grpSpPr bwMode="auto">
          <a:xfrm>
            <a:off x="1584325" y="1752600"/>
            <a:ext cx="2336800" cy="2005013"/>
            <a:chOff x="758" y="1473"/>
            <a:chExt cx="1472" cy="1263"/>
          </a:xfrm>
        </p:grpSpPr>
        <p:sp>
          <p:nvSpPr>
            <p:cNvPr id="10263" name="Text Box 5"/>
            <p:cNvSpPr txBox="1">
              <a:spLocks noChangeArrowheads="1"/>
            </p:cNvSpPr>
            <p:nvPr/>
          </p:nvSpPr>
          <p:spPr bwMode="auto">
            <a:xfrm>
              <a:off x="758" y="1473"/>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公式特定符号</a:t>
              </a:r>
              <a:endParaRPr kumimoji="1" lang="zh-CN" altLang="en-US" sz="3200" b="1">
                <a:solidFill>
                  <a:srgbClr val="5F5F5F"/>
                </a:solidFill>
                <a:ea typeface="幼圆" pitchFamily="49" charset="-122"/>
              </a:endParaRPr>
            </a:p>
          </p:txBody>
        </p:sp>
        <p:sp>
          <p:nvSpPr>
            <p:cNvPr id="10264" name="Line 6"/>
            <p:cNvSpPr>
              <a:spLocks noChangeShapeType="1"/>
            </p:cNvSpPr>
            <p:nvPr/>
          </p:nvSpPr>
          <p:spPr bwMode="auto">
            <a:xfrm>
              <a:off x="864" y="1824"/>
              <a:ext cx="0" cy="912"/>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03" name="Group 7"/>
          <p:cNvGrpSpPr>
            <a:grpSpLocks/>
          </p:cNvGrpSpPr>
          <p:nvPr/>
        </p:nvGrpSpPr>
        <p:grpSpPr bwMode="auto">
          <a:xfrm>
            <a:off x="5394325" y="1752600"/>
            <a:ext cx="2336800" cy="1928813"/>
            <a:chOff x="3216" y="1425"/>
            <a:chExt cx="1472" cy="1215"/>
          </a:xfrm>
        </p:grpSpPr>
        <p:sp>
          <p:nvSpPr>
            <p:cNvPr id="10259" name="Text Box 8"/>
            <p:cNvSpPr txBox="1">
              <a:spLocks noChangeArrowheads="1"/>
            </p:cNvSpPr>
            <p:nvPr/>
          </p:nvSpPr>
          <p:spPr bwMode="auto">
            <a:xfrm>
              <a:off x="3216" y="1425"/>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区域范围引用</a:t>
              </a:r>
              <a:endParaRPr kumimoji="1" lang="zh-CN" altLang="en-US" sz="3200" b="1">
                <a:solidFill>
                  <a:srgbClr val="5F5F5F"/>
                </a:solidFill>
                <a:ea typeface="幼圆" pitchFamily="49" charset="-122"/>
              </a:endParaRPr>
            </a:p>
          </p:txBody>
        </p:sp>
        <p:grpSp>
          <p:nvGrpSpPr>
            <p:cNvPr id="10260" name="Group 9"/>
            <p:cNvGrpSpPr>
              <a:grpSpLocks/>
            </p:cNvGrpSpPr>
            <p:nvPr/>
          </p:nvGrpSpPr>
          <p:grpSpPr bwMode="auto">
            <a:xfrm>
              <a:off x="3648" y="1776"/>
              <a:ext cx="864" cy="864"/>
              <a:chOff x="3648" y="1776"/>
              <a:chExt cx="864" cy="864"/>
            </a:xfrm>
          </p:grpSpPr>
          <p:sp>
            <p:nvSpPr>
              <p:cNvPr id="10261" name="Line 10"/>
              <p:cNvSpPr>
                <a:spLocks noChangeShapeType="1"/>
              </p:cNvSpPr>
              <p:nvPr/>
            </p:nvSpPr>
            <p:spPr bwMode="auto">
              <a:xfrm>
                <a:off x="4080" y="1776"/>
                <a:ext cx="0" cy="528"/>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2" name="AutoShape 11"/>
              <p:cNvSpPr>
                <a:spLocks/>
              </p:cNvSpPr>
              <p:nvPr/>
            </p:nvSpPr>
            <p:spPr bwMode="auto">
              <a:xfrm rot="5400000">
                <a:off x="3864" y="1992"/>
                <a:ext cx="432" cy="864"/>
              </a:xfrm>
              <a:prstGeom prst="leftBrace">
                <a:avLst>
                  <a:gd name="adj1" fmla="val 37963"/>
                  <a:gd name="adj2" fmla="val 49769"/>
                </a:avLst>
              </a:prstGeom>
              <a:noFill/>
              <a:ln w="38100">
                <a:solidFill>
                  <a:srgbClr val="FF7C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9308" name="Group 12"/>
          <p:cNvGrpSpPr>
            <a:grpSpLocks/>
          </p:cNvGrpSpPr>
          <p:nvPr/>
        </p:nvGrpSpPr>
        <p:grpSpPr bwMode="auto">
          <a:xfrm>
            <a:off x="2041525" y="2590800"/>
            <a:ext cx="1978025" cy="1090613"/>
            <a:chOff x="1104" y="1953"/>
            <a:chExt cx="1246" cy="687"/>
          </a:xfrm>
        </p:grpSpPr>
        <p:sp>
          <p:nvSpPr>
            <p:cNvPr id="10257" name="Text Box 13"/>
            <p:cNvSpPr txBox="1">
              <a:spLocks noChangeArrowheads="1"/>
            </p:cNvSpPr>
            <p:nvPr/>
          </p:nvSpPr>
          <p:spPr bwMode="auto">
            <a:xfrm>
              <a:off x="1104" y="1953"/>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单元格地址</a:t>
              </a:r>
              <a:endParaRPr kumimoji="1" lang="zh-CN" altLang="en-US" sz="3200" b="1">
                <a:solidFill>
                  <a:srgbClr val="5F5F5F"/>
                </a:solidFill>
                <a:ea typeface="幼圆" pitchFamily="49" charset="-122"/>
              </a:endParaRPr>
            </a:p>
          </p:txBody>
        </p:sp>
        <p:sp>
          <p:nvSpPr>
            <p:cNvPr id="10258" name="Line 14"/>
            <p:cNvSpPr>
              <a:spLocks noChangeShapeType="1"/>
            </p:cNvSpPr>
            <p:nvPr/>
          </p:nvSpPr>
          <p:spPr bwMode="auto">
            <a:xfrm>
              <a:off x="1488" y="2256"/>
              <a:ext cx="0" cy="384"/>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11" name="Group 15"/>
          <p:cNvGrpSpPr>
            <a:grpSpLocks/>
          </p:cNvGrpSpPr>
          <p:nvPr/>
        </p:nvGrpSpPr>
        <p:grpSpPr bwMode="auto">
          <a:xfrm>
            <a:off x="1584325" y="4062413"/>
            <a:ext cx="1981200" cy="1287462"/>
            <a:chOff x="816" y="2880"/>
            <a:chExt cx="1248" cy="811"/>
          </a:xfrm>
        </p:grpSpPr>
        <p:sp>
          <p:nvSpPr>
            <p:cNvPr id="10255" name="Text Box 16"/>
            <p:cNvSpPr txBox="1">
              <a:spLocks noChangeArrowheads="1"/>
            </p:cNvSpPr>
            <p:nvPr/>
          </p:nvSpPr>
          <p:spPr bwMode="auto">
            <a:xfrm>
              <a:off x="816" y="3364"/>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数值型常量</a:t>
              </a:r>
              <a:endParaRPr kumimoji="1" lang="zh-CN" altLang="en-US" sz="3200" b="1">
                <a:solidFill>
                  <a:srgbClr val="5F5F5F"/>
                </a:solidFill>
                <a:ea typeface="幼圆" pitchFamily="49" charset="-122"/>
              </a:endParaRPr>
            </a:p>
          </p:txBody>
        </p:sp>
        <p:sp>
          <p:nvSpPr>
            <p:cNvPr id="10256" name="Line 17"/>
            <p:cNvSpPr>
              <a:spLocks noChangeShapeType="1"/>
            </p:cNvSpPr>
            <p:nvPr/>
          </p:nvSpPr>
          <p:spPr bwMode="auto">
            <a:xfrm flipV="1">
              <a:off x="2064" y="2880"/>
              <a:ext cx="0" cy="480"/>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14" name="Group 18"/>
          <p:cNvGrpSpPr>
            <a:grpSpLocks/>
          </p:cNvGrpSpPr>
          <p:nvPr/>
        </p:nvGrpSpPr>
        <p:grpSpPr bwMode="auto">
          <a:xfrm>
            <a:off x="4540225" y="4062413"/>
            <a:ext cx="1831975" cy="1204912"/>
            <a:chOff x="2562" y="2880"/>
            <a:chExt cx="1154" cy="759"/>
          </a:xfrm>
        </p:grpSpPr>
        <p:sp>
          <p:nvSpPr>
            <p:cNvPr id="10253" name="Text Box 19"/>
            <p:cNvSpPr txBox="1">
              <a:spLocks noChangeArrowheads="1"/>
            </p:cNvSpPr>
            <p:nvPr/>
          </p:nvSpPr>
          <p:spPr bwMode="auto">
            <a:xfrm>
              <a:off x="2562" y="3312"/>
              <a:ext cx="11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solidFill>
                    <a:srgbClr val="5F5F5F"/>
                  </a:solidFill>
                  <a:ea typeface="幼圆" pitchFamily="49" charset="-122"/>
                </a:rPr>
                <a:t>Excel</a:t>
              </a:r>
              <a:r>
                <a:rPr kumimoji="1" lang="zh-CN" altLang="en-US" sz="2800" b="1" dirty="0">
                  <a:solidFill>
                    <a:srgbClr val="5F5F5F"/>
                  </a:solidFill>
                  <a:ea typeface="幼圆" pitchFamily="49" charset="-122"/>
                </a:rPr>
                <a:t>函数</a:t>
              </a:r>
              <a:endParaRPr kumimoji="1" lang="zh-CN" altLang="en-US" sz="3200" b="1" dirty="0">
                <a:solidFill>
                  <a:srgbClr val="5F5F5F"/>
                </a:solidFill>
                <a:ea typeface="幼圆" pitchFamily="49" charset="-122"/>
              </a:endParaRPr>
            </a:p>
          </p:txBody>
        </p:sp>
        <p:sp>
          <p:nvSpPr>
            <p:cNvPr id="10254" name="Line 20"/>
            <p:cNvSpPr>
              <a:spLocks noChangeShapeType="1"/>
            </p:cNvSpPr>
            <p:nvPr/>
          </p:nvSpPr>
          <p:spPr bwMode="auto">
            <a:xfrm flipV="1">
              <a:off x="2880" y="2880"/>
              <a:ext cx="0" cy="480"/>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17" name="Group 21"/>
          <p:cNvGrpSpPr>
            <a:grpSpLocks/>
          </p:cNvGrpSpPr>
          <p:nvPr/>
        </p:nvGrpSpPr>
        <p:grpSpPr bwMode="auto">
          <a:xfrm>
            <a:off x="2811264" y="4077072"/>
            <a:ext cx="2336800" cy="1973262"/>
            <a:chOff x="1504" y="2880"/>
            <a:chExt cx="1472" cy="1243"/>
          </a:xfrm>
        </p:grpSpPr>
        <p:sp>
          <p:nvSpPr>
            <p:cNvPr id="10251" name="Text Box 22"/>
            <p:cNvSpPr txBox="1">
              <a:spLocks noChangeArrowheads="1"/>
            </p:cNvSpPr>
            <p:nvPr/>
          </p:nvSpPr>
          <p:spPr bwMode="auto">
            <a:xfrm>
              <a:off x="1504" y="3796"/>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5F5F5F"/>
                  </a:solidFill>
                  <a:ea typeface="幼圆" pitchFamily="49" charset="-122"/>
                </a:rPr>
                <a:t>运算操作符号</a:t>
              </a:r>
              <a:endParaRPr kumimoji="1" lang="zh-CN" altLang="en-US" sz="3200" b="1">
                <a:solidFill>
                  <a:srgbClr val="5F5F5F"/>
                </a:solidFill>
                <a:ea typeface="幼圆" pitchFamily="49" charset="-122"/>
              </a:endParaRPr>
            </a:p>
          </p:txBody>
        </p:sp>
        <p:sp>
          <p:nvSpPr>
            <p:cNvPr id="10252" name="Line 23"/>
            <p:cNvSpPr>
              <a:spLocks noChangeShapeType="1"/>
            </p:cNvSpPr>
            <p:nvPr/>
          </p:nvSpPr>
          <p:spPr bwMode="auto">
            <a:xfrm flipV="1">
              <a:off x="2496" y="2880"/>
              <a:ext cx="0" cy="864"/>
            </a:xfrm>
            <a:prstGeom prst="line">
              <a:avLst/>
            </a:prstGeom>
            <a:noFill/>
            <a:ln w="762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26</a:t>
            </a:fld>
            <a:endParaRPr lang="en-US" altLang="zh-CN"/>
          </a:p>
        </p:txBody>
      </p:sp>
    </p:spTree>
    <p:extLst>
      <p:ext uri="{BB962C8B-B14F-4D97-AF65-F5344CB8AC3E}">
        <p14:creationId xmlns:p14="http://schemas.microsoft.com/office/powerpoint/2010/main" val="42529425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9308"/>
                                        </p:tgtEl>
                                        <p:attrNameLst>
                                          <p:attrName>style.visibility</p:attrName>
                                        </p:attrNameLst>
                                      </p:cBhvr>
                                      <p:to>
                                        <p:strVal val="visible"/>
                                      </p:to>
                                    </p:set>
                                    <p:animEffect transition="in" filter="wipe(down)">
                                      <p:cBhvr>
                                        <p:cTn id="7" dur="500"/>
                                        <p:tgtEl>
                                          <p:spTgt spid="4393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9311"/>
                                        </p:tgtEl>
                                        <p:attrNameLst>
                                          <p:attrName>style.visibility</p:attrName>
                                        </p:attrNameLst>
                                      </p:cBhvr>
                                      <p:to>
                                        <p:strVal val="visible"/>
                                      </p:to>
                                    </p:set>
                                    <p:animEffect transition="in" filter="wipe(up)">
                                      <p:cBhvr>
                                        <p:cTn id="12" dur="500"/>
                                        <p:tgtEl>
                                          <p:spTgt spid="4393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9317"/>
                                        </p:tgtEl>
                                        <p:attrNameLst>
                                          <p:attrName>style.visibility</p:attrName>
                                        </p:attrNameLst>
                                      </p:cBhvr>
                                      <p:to>
                                        <p:strVal val="visible"/>
                                      </p:to>
                                    </p:set>
                                    <p:animEffect transition="in" filter="wipe(up)">
                                      <p:cBhvr>
                                        <p:cTn id="17" dur="500"/>
                                        <p:tgtEl>
                                          <p:spTgt spid="439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39314"/>
                                        </p:tgtEl>
                                        <p:attrNameLst>
                                          <p:attrName>style.visibility</p:attrName>
                                        </p:attrNameLst>
                                      </p:cBhvr>
                                      <p:to>
                                        <p:strVal val="visible"/>
                                      </p:to>
                                    </p:set>
                                    <p:animEffect transition="in" filter="wipe(up)">
                                      <p:cBhvr>
                                        <p:cTn id="22" dur="500"/>
                                        <p:tgtEl>
                                          <p:spTgt spid="4393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39303"/>
                                        </p:tgtEl>
                                        <p:attrNameLst>
                                          <p:attrName>style.visibility</p:attrName>
                                        </p:attrNameLst>
                                      </p:cBhvr>
                                      <p:to>
                                        <p:strVal val="visible"/>
                                      </p:to>
                                    </p:set>
                                    <p:animEffect transition="in" filter="wipe(down)">
                                      <p:cBhvr>
                                        <p:cTn id="27" dur="500"/>
                                        <p:tgtEl>
                                          <p:spTgt spid="4393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439300"/>
                                        </p:tgtEl>
                                        <p:attrNameLst>
                                          <p:attrName>style.visibility</p:attrName>
                                        </p:attrNameLst>
                                      </p:cBhvr>
                                      <p:to>
                                        <p:strVal val="visible"/>
                                      </p:to>
                                    </p:set>
                                    <p:anim calcmode="lin" valueType="num">
                                      <p:cBhvr additive="base">
                                        <p:cTn id="32" dur="500" fill="hold"/>
                                        <p:tgtEl>
                                          <p:spTgt spid="439300"/>
                                        </p:tgtEl>
                                        <p:attrNameLst>
                                          <p:attrName>ppt_x</p:attrName>
                                        </p:attrNameLst>
                                      </p:cBhvr>
                                      <p:tavLst>
                                        <p:tav tm="0">
                                          <p:val>
                                            <p:strVal val="0-#ppt_w/2"/>
                                          </p:val>
                                        </p:tav>
                                        <p:tav tm="100000">
                                          <p:val>
                                            <p:strVal val="#ppt_x"/>
                                          </p:val>
                                        </p:tav>
                                      </p:tavLst>
                                    </p:anim>
                                    <p:anim calcmode="lin" valueType="num">
                                      <p:cBhvr additive="base">
                                        <p:cTn id="33" dur="500" fill="hold"/>
                                        <p:tgtEl>
                                          <p:spTgt spid="439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body" idx="1"/>
          </p:nvPr>
        </p:nvSpPr>
        <p:spPr>
          <a:xfrm>
            <a:off x="609600" y="1676400"/>
            <a:ext cx="8305800" cy="685800"/>
          </a:xfrm>
        </p:spPr>
        <p:txBody>
          <a:bodyPr/>
          <a:lstStyle/>
          <a:p>
            <a:pPr marL="0" indent="0" eaLnBrk="1" hangingPunct="1">
              <a:lnSpc>
                <a:spcPct val="105000"/>
              </a:lnSpc>
              <a:spcBef>
                <a:spcPct val="0"/>
              </a:spcBef>
              <a:buSzPct val="140000"/>
              <a:buFont typeface="Monotype Sorts" pitchFamily="2" charset="2"/>
              <a:buNone/>
            </a:pPr>
            <a:r>
              <a:rPr lang="zh-CN" altLang="en-US" sz="2000" b="1" smtClean="0">
                <a:ea typeface="幼圆" pitchFamily="49" charset="-122"/>
              </a:rPr>
              <a:t>函数是</a:t>
            </a:r>
            <a:r>
              <a:rPr lang="en-US" altLang="zh-CN" sz="2000" b="1" smtClean="0">
                <a:ea typeface="幼圆" pitchFamily="49" charset="-122"/>
              </a:rPr>
              <a:t>Excel</a:t>
            </a:r>
            <a:r>
              <a:rPr lang="zh-CN" altLang="en-US" sz="2000" b="1" smtClean="0">
                <a:ea typeface="幼圆" pitchFamily="49" charset="-122"/>
              </a:rPr>
              <a:t>自带的一些已经定义好的公式。</a:t>
            </a:r>
          </a:p>
        </p:txBody>
      </p:sp>
      <p:sp>
        <p:nvSpPr>
          <p:cNvPr id="14339" name="Rectangle 3"/>
          <p:cNvSpPr>
            <a:spLocks noGrp="1" noChangeArrowheads="1"/>
          </p:cNvSpPr>
          <p:nvPr>
            <p:ph type="title"/>
          </p:nvPr>
        </p:nvSpPr>
        <p:spPr>
          <a:extLst>
            <a:ext uri="{909E8E84-426E-40DD-AFC4-6F175D3DCCD1}">
              <a14:hiddenFill xmlns:a14="http://schemas.microsoft.com/office/drawing/2010/main">
                <a:gradFill rotWithShape="0">
                  <a:gsLst>
                    <a:gs pos="0">
                      <a:srgbClr val="56728F"/>
                    </a:gs>
                    <a:gs pos="50000">
                      <a:srgbClr val="99CCFF"/>
                    </a:gs>
                    <a:gs pos="100000">
                      <a:srgbClr val="56728F"/>
                    </a:gs>
                  </a:gsLst>
                  <a:lin ang="0" scaled="1"/>
                </a:gradFill>
              </a14:hiddenFill>
            </a:ext>
            <a:ext uri="{AF507438-7753-43E0-B8FC-AC1667EBCBE1}">
              <a14:hiddenEffects xmlns:a14="http://schemas.microsoft.com/office/drawing/2010/main">
                <a:effectLst>
                  <a:outerShdw dist="107763" dir="2700000" algn="ctr" rotWithShape="0">
                    <a:schemeClr val="hlink"/>
                  </a:outerShdw>
                </a:effectLst>
              </a14:hiddenEffects>
            </a:ext>
          </a:extLst>
        </p:spPr>
        <p:txBody>
          <a:bodyPr lIns="92075" tIns="46038" rIns="92075" bIns="46038"/>
          <a:lstStyle/>
          <a:p>
            <a:pPr eaLnBrk="1" hangingPunct="1"/>
            <a:r>
              <a:rPr lang="en-US" altLang="zh-CN" sz="4000" smtClean="0"/>
              <a:t>   </a:t>
            </a:r>
            <a:r>
              <a:rPr lang="zh-CN" altLang="en-US" sz="4000" smtClean="0"/>
              <a:t>如何在工作表中应用函数</a:t>
            </a:r>
          </a:p>
        </p:txBody>
      </p:sp>
      <p:sp>
        <p:nvSpPr>
          <p:cNvPr id="14340" name="Text Box 5"/>
          <p:cNvSpPr txBox="1">
            <a:spLocks noChangeArrowheads="1"/>
          </p:cNvSpPr>
          <p:nvPr/>
        </p:nvSpPr>
        <p:spPr bwMode="auto">
          <a:xfrm>
            <a:off x="3581400" y="5013325"/>
            <a:ext cx="3962400" cy="10064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zh-CN" altLang="en-US" sz="2400" b="1">
                <a:solidFill>
                  <a:srgbClr val="4D4D4D"/>
                </a:solidFill>
                <a:latin typeface="幼圆" pitchFamily="49" charset="-122"/>
                <a:ea typeface="幼圆" pitchFamily="49" charset="-122"/>
              </a:rPr>
              <a:t>不同类型的函数要求给定不同类型的参数</a:t>
            </a:r>
          </a:p>
        </p:txBody>
      </p:sp>
      <p:sp>
        <p:nvSpPr>
          <p:cNvPr id="476168" name="Rectangle 8"/>
          <p:cNvSpPr>
            <a:spLocks noChangeArrowheads="1"/>
          </p:cNvSpPr>
          <p:nvPr/>
        </p:nvSpPr>
        <p:spPr bwMode="auto">
          <a:xfrm>
            <a:off x="1371600" y="3962400"/>
            <a:ext cx="6248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05000"/>
              </a:lnSpc>
              <a:buFont typeface="Monotype Sorts" pitchFamily="2" charset="2"/>
              <a:buNone/>
              <a:defRPr/>
            </a:pPr>
            <a:r>
              <a:rPr kumimoji="1" lang="zh-CN" altLang="en-US" sz="3200" b="1">
                <a:solidFill>
                  <a:srgbClr val="6666FF"/>
                </a:solidFill>
                <a:effectLst>
                  <a:outerShdw blurRad="38100" dist="38100" dir="2700000" algn="tl">
                    <a:srgbClr val="C0C0C0"/>
                  </a:outerShdw>
                </a:effectLst>
                <a:ea typeface="幼圆" pitchFamily="49" charset="-122"/>
              </a:rPr>
              <a:t>函数名</a:t>
            </a:r>
            <a:r>
              <a:rPr kumimoji="1" lang="zh-CN" altLang="en-US" sz="3200" b="1">
                <a:solidFill>
                  <a:srgbClr val="FF9900"/>
                </a:solidFill>
                <a:effectLst>
                  <a:outerShdw blurRad="38100" dist="38100" dir="2700000" algn="tl">
                    <a:srgbClr val="C0C0C0"/>
                  </a:outerShdw>
                </a:effectLst>
                <a:ea typeface="幼圆" pitchFamily="49" charset="-122"/>
              </a:rPr>
              <a:t>（</a:t>
            </a:r>
            <a:r>
              <a:rPr kumimoji="1" lang="zh-CN" altLang="en-US" sz="3200" b="1">
                <a:solidFill>
                  <a:srgbClr val="5F5F5F"/>
                </a:solidFill>
                <a:effectLst>
                  <a:outerShdw blurRad="38100" dist="38100" dir="2700000" algn="tl">
                    <a:srgbClr val="C0C0C0"/>
                  </a:outerShdw>
                </a:effectLst>
                <a:ea typeface="幼圆" pitchFamily="49" charset="-122"/>
              </a:rPr>
              <a:t>参数</a:t>
            </a:r>
            <a:r>
              <a:rPr kumimoji="1" lang="en-US" altLang="zh-CN" sz="3200" b="1">
                <a:solidFill>
                  <a:srgbClr val="5F5F5F"/>
                </a:solidFill>
                <a:effectLst>
                  <a:outerShdw blurRad="38100" dist="38100" dir="2700000" algn="tl">
                    <a:srgbClr val="C0C0C0"/>
                  </a:outerShdw>
                </a:effectLst>
                <a:ea typeface="幼圆" pitchFamily="49" charset="-122"/>
              </a:rPr>
              <a:t>1</a:t>
            </a:r>
            <a:r>
              <a:rPr kumimoji="1" lang="zh-CN" altLang="en-US" sz="3200" b="1">
                <a:solidFill>
                  <a:srgbClr val="5F5F5F"/>
                </a:solidFill>
                <a:ea typeface="幼圆" pitchFamily="49" charset="-122"/>
              </a:rPr>
              <a:t>，</a:t>
            </a:r>
            <a:r>
              <a:rPr kumimoji="1" lang="zh-CN" altLang="en-US" sz="3200" b="1">
                <a:solidFill>
                  <a:srgbClr val="5F5F5F"/>
                </a:solidFill>
                <a:effectLst>
                  <a:outerShdw blurRad="38100" dist="38100" dir="2700000" algn="tl">
                    <a:srgbClr val="C0C0C0"/>
                  </a:outerShdw>
                </a:effectLst>
                <a:ea typeface="幼圆" pitchFamily="49" charset="-122"/>
              </a:rPr>
              <a:t>参数</a:t>
            </a:r>
            <a:r>
              <a:rPr kumimoji="1" lang="en-US" altLang="zh-CN" sz="3200" b="1">
                <a:solidFill>
                  <a:srgbClr val="5F5F5F"/>
                </a:solidFill>
                <a:effectLst>
                  <a:outerShdw blurRad="38100" dist="38100" dir="2700000" algn="tl">
                    <a:srgbClr val="C0C0C0"/>
                  </a:outerShdw>
                </a:effectLst>
                <a:ea typeface="幼圆" pitchFamily="49" charset="-122"/>
              </a:rPr>
              <a:t>2 </a:t>
            </a:r>
            <a:r>
              <a:rPr kumimoji="1" lang="zh-CN" altLang="en-US" sz="3200" b="1">
                <a:solidFill>
                  <a:srgbClr val="5F5F5F"/>
                </a:solidFill>
                <a:ea typeface="幼圆" pitchFamily="49" charset="-122"/>
              </a:rPr>
              <a:t>，</a:t>
            </a:r>
            <a:r>
              <a:rPr kumimoji="1" lang="zh-CN" altLang="en-US" sz="3200" b="1">
                <a:solidFill>
                  <a:srgbClr val="5F5F5F"/>
                </a:solidFill>
                <a:effectLst>
                  <a:outerShdw blurRad="38100" dist="38100" dir="2700000" algn="tl">
                    <a:srgbClr val="C0C0C0"/>
                  </a:outerShdw>
                </a:effectLst>
                <a:ea typeface="幼圆" pitchFamily="49" charset="-122"/>
              </a:rPr>
              <a:t> </a:t>
            </a:r>
            <a:r>
              <a:rPr kumimoji="1" lang="en-US" altLang="zh-CN" sz="3200" b="1">
                <a:solidFill>
                  <a:srgbClr val="5F5F5F"/>
                </a:solidFill>
                <a:effectLst>
                  <a:outerShdw blurRad="38100" dist="38100" dir="2700000" algn="tl">
                    <a:srgbClr val="C0C0C0"/>
                  </a:outerShdw>
                </a:effectLst>
                <a:ea typeface="幼圆" pitchFamily="49" charset="-122"/>
              </a:rPr>
              <a:t>…</a:t>
            </a:r>
            <a:r>
              <a:rPr kumimoji="1" lang="zh-CN" altLang="en-US" sz="3200" b="1">
                <a:solidFill>
                  <a:srgbClr val="FF9900"/>
                </a:solidFill>
                <a:effectLst>
                  <a:outerShdw blurRad="38100" dist="38100" dir="2700000" algn="tl">
                    <a:srgbClr val="C0C0C0"/>
                  </a:outerShdw>
                </a:effectLst>
                <a:ea typeface="幼圆" pitchFamily="49" charset="-122"/>
              </a:rPr>
              <a:t>）</a:t>
            </a:r>
          </a:p>
        </p:txBody>
      </p:sp>
      <p:sp>
        <p:nvSpPr>
          <p:cNvPr id="14342" name="Text Box 9"/>
          <p:cNvSpPr txBox="1">
            <a:spLocks noChangeArrowheads="1"/>
          </p:cNvSpPr>
          <p:nvPr/>
        </p:nvSpPr>
        <p:spPr bwMode="auto">
          <a:xfrm>
            <a:off x="1143000" y="5029200"/>
            <a:ext cx="2149475" cy="549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zh-CN" altLang="en-US" sz="2400" b="1">
                <a:solidFill>
                  <a:srgbClr val="4D4D4D"/>
                </a:solidFill>
                <a:latin typeface="幼圆" pitchFamily="49" charset="-122"/>
                <a:ea typeface="幼圆" pitchFamily="49" charset="-122"/>
              </a:rPr>
              <a:t>代表函数功能</a:t>
            </a:r>
          </a:p>
        </p:txBody>
      </p:sp>
      <p:sp>
        <p:nvSpPr>
          <p:cNvPr id="14343" name="Text Box 10"/>
          <p:cNvSpPr txBox="1">
            <a:spLocks noChangeArrowheads="1"/>
          </p:cNvSpPr>
          <p:nvPr/>
        </p:nvSpPr>
        <p:spPr bwMode="auto">
          <a:xfrm>
            <a:off x="990600" y="2362200"/>
            <a:ext cx="5867400" cy="549275"/>
          </a:xfrm>
          <a:prstGeom prst="rect">
            <a:avLst/>
          </a:prstGeom>
          <a:solidFill>
            <a:srgbClr val="FF9933"/>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bg1"/>
                </a:solidFill>
                <a:miter lim="800000"/>
                <a:headEnd/>
                <a:tailEnd/>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en-US" altLang="zh-CN" sz="2400" b="1">
                <a:solidFill>
                  <a:schemeClr val="accent2"/>
                </a:solidFill>
                <a:latin typeface="幼圆" pitchFamily="49" charset="-122"/>
                <a:ea typeface="幼圆" pitchFamily="49" charset="-122"/>
              </a:rPr>
              <a:t>=</a:t>
            </a:r>
            <a:r>
              <a:rPr lang="zh-CN" altLang="en-US" sz="2400" b="1">
                <a:solidFill>
                  <a:srgbClr val="4D4D4D"/>
                </a:solidFill>
                <a:latin typeface="幼圆" pitchFamily="49" charset="-122"/>
                <a:ea typeface="幼圆" pitchFamily="49" charset="-122"/>
              </a:rPr>
              <a:t>（</a:t>
            </a:r>
            <a:r>
              <a:rPr lang="en-US" altLang="zh-CN" sz="2400" b="1">
                <a:solidFill>
                  <a:srgbClr val="4D4D4D"/>
                </a:solidFill>
                <a:latin typeface="幼圆" pitchFamily="49" charset="-122"/>
                <a:ea typeface="幼圆" pitchFamily="49" charset="-122"/>
              </a:rPr>
              <a:t>B2+B3+B4+B5+B6+B7+B8+B9+B10</a:t>
            </a:r>
            <a:r>
              <a:rPr lang="zh-CN" altLang="en-US" sz="2400" b="1">
                <a:solidFill>
                  <a:srgbClr val="4D4D4D"/>
                </a:solidFill>
                <a:latin typeface="幼圆" pitchFamily="49" charset="-122"/>
                <a:ea typeface="幼圆" pitchFamily="49" charset="-122"/>
              </a:rPr>
              <a:t>）</a:t>
            </a:r>
            <a:r>
              <a:rPr lang="en-US" altLang="zh-CN" sz="2400" b="1">
                <a:solidFill>
                  <a:srgbClr val="4D4D4D"/>
                </a:solidFill>
                <a:latin typeface="幼圆" pitchFamily="49" charset="-122"/>
                <a:ea typeface="幼圆" pitchFamily="49" charset="-122"/>
              </a:rPr>
              <a:t>/9</a:t>
            </a:r>
          </a:p>
        </p:txBody>
      </p:sp>
      <p:sp>
        <p:nvSpPr>
          <p:cNvPr id="14344" name="Text Box 11"/>
          <p:cNvSpPr txBox="1">
            <a:spLocks noChangeArrowheads="1"/>
          </p:cNvSpPr>
          <p:nvPr/>
        </p:nvSpPr>
        <p:spPr bwMode="auto">
          <a:xfrm>
            <a:off x="990600" y="3032125"/>
            <a:ext cx="5867400" cy="490519"/>
          </a:xfrm>
          <a:prstGeom prst="rect">
            <a:avLst/>
          </a:prstGeom>
          <a:solidFill>
            <a:schemeClr val="tx2"/>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bg1"/>
                </a:solidFill>
                <a:miter lim="800000"/>
                <a:headEnd/>
                <a:tailEnd/>
              </a14:hiddenLine>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buClr>
                <a:srgbClr val="FF0000"/>
              </a:buClr>
              <a:buFont typeface="Webdings" pitchFamily="18" charset="2"/>
              <a:buNone/>
            </a:pPr>
            <a:r>
              <a:rPr lang="en-US" altLang="zh-CN" sz="2400" b="1">
                <a:solidFill>
                  <a:schemeClr val="accent3"/>
                </a:solidFill>
                <a:latin typeface="幼圆" pitchFamily="49" charset="-122"/>
                <a:ea typeface="幼圆" pitchFamily="49" charset="-122"/>
              </a:rPr>
              <a:t>= Average</a:t>
            </a:r>
            <a:r>
              <a:rPr lang="zh-CN" altLang="en-US" sz="2400" b="1">
                <a:solidFill>
                  <a:schemeClr val="accent3"/>
                </a:solidFill>
                <a:latin typeface="幼圆" pitchFamily="49" charset="-122"/>
                <a:ea typeface="幼圆" pitchFamily="49" charset="-122"/>
              </a:rPr>
              <a:t>（</a:t>
            </a:r>
            <a:r>
              <a:rPr lang="en-US" altLang="zh-CN" sz="2400" b="1">
                <a:solidFill>
                  <a:schemeClr val="accent3"/>
                </a:solidFill>
                <a:latin typeface="幼圆" pitchFamily="49" charset="-122"/>
                <a:ea typeface="幼圆" pitchFamily="49" charset="-122"/>
              </a:rPr>
              <a:t>B2:B10</a:t>
            </a:r>
            <a:r>
              <a:rPr lang="zh-CN" altLang="en-US" sz="2400" b="1">
                <a:solidFill>
                  <a:schemeClr val="accent3"/>
                </a:solidFill>
                <a:latin typeface="幼圆" pitchFamily="49" charset="-122"/>
                <a:ea typeface="幼圆" pitchFamily="49" charset="-122"/>
              </a:rPr>
              <a:t>）</a:t>
            </a:r>
          </a:p>
        </p:txBody>
      </p:sp>
      <p:sp>
        <p:nvSpPr>
          <p:cNvPr id="14345" name="Line 12"/>
          <p:cNvSpPr>
            <a:spLocks noChangeShapeType="1"/>
          </p:cNvSpPr>
          <p:nvPr/>
        </p:nvSpPr>
        <p:spPr bwMode="auto">
          <a:xfrm flipV="1">
            <a:off x="2133600" y="4572000"/>
            <a:ext cx="0" cy="609600"/>
          </a:xfrm>
          <a:prstGeom prst="line">
            <a:avLst/>
          </a:prstGeom>
          <a:noFill/>
          <a:ln w="381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4346" name="Line 13"/>
          <p:cNvSpPr>
            <a:spLocks noChangeShapeType="1"/>
          </p:cNvSpPr>
          <p:nvPr/>
        </p:nvSpPr>
        <p:spPr bwMode="auto">
          <a:xfrm flipV="1">
            <a:off x="3810000" y="4572000"/>
            <a:ext cx="0" cy="609600"/>
          </a:xfrm>
          <a:prstGeom prst="line">
            <a:avLst/>
          </a:prstGeom>
          <a:noFill/>
          <a:ln w="38100">
            <a:solidFill>
              <a:srgbClr val="FF7C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4347" name="Line 14"/>
          <p:cNvSpPr>
            <a:spLocks noChangeShapeType="1"/>
          </p:cNvSpPr>
          <p:nvPr/>
        </p:nvSpPr>
        <p:spPr bwMode="auto">
          <a:xfrm>
            <a:off x="3200400" y="4572000"/>
            <a:ext cx="3429000" cy="0"/>
          </a:xfrm>
          <a:prstGeom prst="line">
            <a:avLst/>
          </a:prstGeom>
          <a:noFill/>
          <a:ln w="38100">
            <a:solidFill>
              <a:srgbClr val="FF7C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02750831"/>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zh-CN" sz="4000" smtClean="0"/>
              <a:t>   </a:t>
            </a:r>
            <a:r>
              <a:rPr lang="zh-CN" altLang="en-US" sz="4000" smtClean="0"/>
              <a:t>函数应用举例</a:t>
            </a:r>
          </a:p>
        </p:txBody>
      </p:sp>
      <p:sp>
        <p:nvSpPr>
          <p:cNvPr id="15363" name="Rectangle 3"/>
          <p:cNvSpPr>
            <a:spLocks noChangeArrowheads="1"/>
          </p:cNvSpPr>
          <p:nvPr/>
        </p:nvSpPr>
        <p:spPr bwMode="auto">
          <a:xfrm>
            <a:off x="609600" y="1600200"/>
            <a:ext cx="8305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10000"/>
              </a:lnSpc>
              <a:buFont typeface="Monotype Sorts" pitchFamily="2" charset="2"/>
              <a:buNone/>
            </a:pPr>
            <a:r>
              <a:rPr kumimoji="1" lang="zh-CN" altLang="en-US" sz="2800" b="1" dirty="0">
                <a:solidFill>
                  <a:srgbClr val="4D4D4D"/>
                </a:solidFill>
                <a:ea typeface="幼圆" pitchFamily="49" charset="-122"/>
              </a:rPr>
              <a:t>函数按功能分为以下几种类型：</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数学与三角函数（比如，</a:t>
            </a:r>
            <a:r>
              <a:rPr lang="en-US" altLang="zh-CN" sz="2400" b="1" dirty="0">
                <a:solidFill>
                  <a:srgbClr val="4D4D4D"/>
                </a:solidFill>
                <a:latin typeface="幼圆" pitchFamily="49" charset="-122"/>
                <a:ea typeface="幼圆" pitchFamily="49" charset="-122"/>
              </a:rPr>
              <a:t>SUM</a:t>
            </a:r>
            <a:r>
              <a:rPr lang="zh-CN" altLang="en-US" sz="2400" b="1" dirty="0">
                <a:solidFill>
                  <a:srgbClr val="4D4D4D"/>
                </a:solidFill>
                <a:latin typeface="幼圆" pitchFamily="49" charset="-122"/>
                <a:ea typeface="幼圆" pitchFamily="49" charset="-122"/>
              </a:rPr>
              <a:t>、 </a:t>
            </a:r>
            <a:r>
              <a:rPr lang="en-US" altLang="zh-CN" sz="2400" b="1" dirty="0" smtClean="0">
                <a:solidFill>
                  <a:srgbClr val="4D4D4D"/>
                </a:solidFill>
                <a:latin typeface="幼圆" pitchFamily="49" charset="-122"/>
                <a:ea typeface="幼圆" pitchFamily="49" charset="-122"/>
              </a:rPr>
              <a:t>SUMIF</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统计函数（比如， </a:t>
            </a:r>
            <a:r>
              <a:rPr lang="en-US" altLang="zh-CN" sz="2400" b="1" dirty="0">
                <a:solidFill>
                  <a:srgbClr val="4D4D4D"/>
                </a:solidFill>
                <a:latin typeface="幼圆" pitchFamily="49" charset="-122"/>
                <a:ea typeface="幼圆" pitchFamily="49" charset="-122"/>
              </a:rPr>
              <a:t>AVERAGE</a:t>
            </a:r>
            <a:r>
              <a:rPr lang="zh-CN" altLang="en-US" sz="2400" b="1" dirty="0">
                <a:solidFill>
                  <a:srgbClr val="4D4D4D"/>
                </a:solidFill>
                <a:latin typeface="幼圆" pitchFamily="49" charset="-122"/>
                <a:ea typeface="幼圆" pitchFamily="49" charset="-122"/>
              </a:rPr>
              <a:t>、</a:t>
            </a:r>
            <a:r>
              <a:rPr lang="en-US" altLang="zh-CN" sz="2400" b="1" dirty="0">
                <a:solidFill>
                  <a:srgbClr val="4D4D4D"/>
                </a:solidFill>
                <a:latin typeface="幼圆" pitchFamily="49" charset="-122"/>
                <a:ea typeface="幼圆" pitchFamily="49" charset="-122"/>
              </a:rPr>
              <a:t>COUNTIF</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逻辑函数（比如， </a:t>
            </a:r>
            <a:r>
              <a:rPr lang="en-US" altLang="zh-CN" sz="2400" b="1" dirty="0">
                <a:solidFill>
                  <a:srgbClr val="4D4D4D"/>
                </a:solidFill>
                <a:latin typeface="幼圆" pitchFamily="49" charset="-122"/>
                <a:ea typeface="幼圆" pitchFamily="49" charset="-122"/>
              </a:rPr>
              <a:t>IF</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财务函数（比如， </a:t>
            </a:r>
            <a:r>
              <a:rPr lang="en-US" altLang="zh-CN" sz="2400" b="1" dirty="0">
                <a:solidFill>
                  <a:srgbClr val="4D4D4D"/>
                </a:solidFill>
                <a:latin typeface="幼圆" pitchFamily="49" charset="-122"/>
                <a:ea typeface="幼圆" pitchFamily="49" charset="-122"/>
              </a:rPr>
              <a:t>PMT</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日期和时间函数（比如， </a:t>
            </a:r>
            <a:r>
              <a:rPr lang="en-US" altLang="zh-CN" sz="2400" b="1" dirty="0">
                <a:solidFill>
                  <a:srgbClr val="4D4D4D"/>
                </a:solidFill>
                <a:latin typeface="幼圆" pitchFamily="49" charset="-122"/>
                <a:ea typeface="幼圆" pitchFamily="49" charset="-122"/>
              </a:rPr>
              <a:t>TODAY</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数据库函数（比如， </a:t>
            </a:r>
            <a:r>
              <a:rPr lang="en-US" altLang="zh-CN" sz="2400" b="1" dirty="0">
                <a:solidFill>
                  <a:srgbClr val="4D4D4D"/>
                </a:solidFill>
                <a:latin typeface="幼圆" pitchFamily="49" charset="-122"/>
                <a:ea typeface="幼圆" pitchFamily="49" charset="-122"/>
              </a:rPr>
              <a:t>DCOUNT</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查找与引用函数（比如， </a:t>
            </a:r>
            <a:r>
              <a:rPr lang="en-US" altLang="zh-CN" sz="2400" b="1" dirty="0">
                <a:solidFill>
                  <a:srgbClr val="4D4D4D"/>
                </a:solidFill>
                <a:latin typeface="幼圆" pitchFamily="49" charset="-122"/>
                <a:ea typeface="幼圆" pitchFamily="49" charset="-122"/>
              </a:rPr>
              <a:t>VLOOKUP</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文本函数（比如， </a:t>
            </a:r>
            <a:r>
              <a:rPr lang="en-US" altLang="zh-CN" sz="2400" b="1" dirty="0">
                <a:solidFill>
                  <a:srgbClr val="4D4D4D"/>
                </a:solidFill>
                <a:latin typeface="幼圆" pitchFamily="49" charset="-122"/>
                <a:ea typeface="幼圆" pitchFamily="49" charset="-122"/>
              </a:rPr>
              <a:t>CONCATENAT</a:t>
            </a:r>
            <a:r>
              <a:rPr lang="zh-CN" altLang="en-US" sz="2400" b="1" dirty="0">
                <a:solidFill>
                  <a:srgbClr val="4D4D4D"/>
                </a:solidFill>
                <a:latin typeface="幼圆" pitchFamily="49" charset="-122"/>
                <a:ea typeface="幼圆" pitchFamily="49" charset="-122"/>
              </a:rPr>
              <a:t>）</a:t>
            </a:r>
          </a:p>
          <a:p>
            <a:pPr marL="742950" lvl="1" indent="-285750" defTabSz="762000" eaLnBrk="0" hangingPunct="0">
              <a:lnSpc>
                <a:spcPct val="110000"/>
              </a:lnSpc>
              <a:buClr>
                <a:srgbClr val="6666FF"/>
              </a:buClr>
              <a:buFont typeface="Webdings" pitchFamily="18" charset="2"/>
              <a:buChar char="8"/>
            </a:pPr>
            <a:r>
              <a:rPr lang="zh-CN" altLang="en-US" sz="2400" b="1" dirty="0">
                <a:solidFill>
                  <a:srgbClr val="4D4D4D"/>
                </a:solidFill>
                <a:latin typeface="幼圆" pitchFamily="49" charset="-122"/>
                <a:ea typeface="幼圆" pitchFamily="49" charset="-122"/>
              </a:rPr>
              <a:t> 信息函数（比如， </a:t>
            </a:r>
            <a:r>
              <a:rPr lang="en-US" altLang="zh-CN" sz="2400" b="1" dirty="0">
                <a:solidFill>
                  <a:srgbClr val="4D4D4D"/>
                </a:solidFill>
                <a:latin typeface="幼圆" pitchFamily="49" charset="-122"/>
                <a:ea typeface="幼圆" pitchFamily="49" charset="-122"/>
              </a:rPr>
              <a:t>ISBLANK</a:t>
            </a:r>
            <a:r>
              <a:rPr lang="zh-CN" altLang="en-US" sz="2400" b="1" dirty="0">
                <a:solidFill>
                  <a:srgbClr val="4D4D4D"/>
                </a:solidFill>
                <a:latin typeface="幼圆" pitchFamily="49" charset="-122"/>
                <a:ea typeface="幼圆" pitchFamily="49" charset="-122"/>
              </a:rPr>
              <a:t>）</a:t>
            </a:r>
          </a:p>
        </p:txBody>
      </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28</a:t>
            </a:fld>
            <a:endParaRPr lang="en-US" altLang="zh-CN" dirty="0"/>
          </a:p>
        </p:txBody>
      </p:sp>
    </p:spTree>
    <p:extLst>
      <p:ext uri="{BB962C8B-B14F-4D97-AF65-F5344CB8AC3E}">
        <p14:creationId xmlns:p14="http://schemas.microsoft.com/office/powerpoint/2010/main" val="4245974163"/>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a:xfrm>
            <a:off x="1371600" y="188640"/>
            <a:ext cx="7086600" cy="1276350"/>
          </a:xfrm>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4067944" y="4997494"/>
            <a:ext cx="28488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solidFill>
                  <a:srgbClr val="6666FF"/>
                </a:solidFill>
                <a:effectLst>
                  <a:outerShdw blurRad="38100" dist="38100" dir="2700000" algn="tl">
                    <a:srgbClr val="C0C0C0"/>
                  </a:outerShdw>
                </a:effectLst>
                <a:ea typeface="幼圆" pitchFamily="49" charset="-122"/>
              </a:rPr>
              <a:t>相对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smtClean="0">
                <a:solidFill>
                  <a:srgbClr val="6666FF"/>
                </a:solidFill>
                <a:effectLst>
                  <a:outerShdw blurRad="38100" dist="38100" dir="2700000" algn="tl">
                    <a:srgbClr val="C0C0C0"/>
                  </a:outerShdw>
                </a:effectLst>
                <a:ea typeface="幼圆" pitchFamily="49" charset="-122"/>
              </a:rPr>
              <a:t>绝对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a:solidFill>
                  <a:srgbClr val="6666FF"/>
                </a:solidFill>
                <a:effectLst>
                  <a:outerShdw blurRad="38100" dist="38100" dir="2700000" algn="tl">
                    <a:srgbClr val="C0C0C0"/>
                  </a:outerShdw>
                </a:effectLst>
                <a:ea typeface="幼圆" pitchFamily="49" charset="-122"/>
              </a:rPr>
              <a:t>混合</a:t>
            </a:r>
            <a:r>
              <a:rPr lang="zh-CN" altLang="en-US" sz="2800" b="1" dirty="0">
                <a:solidFill>
                  <a:srgbClr val="5F5F5F"/>
                </a:solidFill>
                <a:ea typeface="幼圆" pitchFamily="49" charset="-122"/>
              </a:rPr>
              <a:t>地址：</a:t>
            </a:r>
            <a:r>
              <a:rPr lang="en-US" altLang="zh-CN" sz="2800" b="1" dirty="0">
                <a:solidFill>
                  <a:srgbClr val="5F5F5F"/>
                </a:solidFill>
                <a:ea typeface="幼圆" pitchFamily="49" charset="-122"/>
              </a:rPr>
              <a:t>$A1</a:t>
            </a:r>
          </a:p>
          <a:p>
            <a:pPr>
              <a:defRPr/>
            </a:pPr>
            <a:r>
              <a:rPr lang="en-US" altLang="zh-CN" sz="2800" b="1" dirty="0">
                <a:solidFill>
                  <a:srgbClr val="5F5F5F"/>
                </a:solidFill>
                <a:ea typeface="幼圆" pitchFamily="49" charset="-122"/>
              </a:rPr>
              <a:t>	         </a:t>
            </a:r>
            <a:r>
              <a:rPr lang="en-US" altLang="zh-CN" sz="2800" b="1" dirty="0" smtClean="0">
                <a:solidFill>
                  <a:srgbClr val="5F5F5F"/>
                </a:solidFill>
                <a:ea typeface="幼圆" pitchFamily="49" charset="-122"/>
              </a:rPr>
              <a:t>  A$1</a:t>
            </a:r>
            <a:endParaRPr lang="en-US" altLang="zh-CN" sz="2800" b="1" dirty="0">
              <a:solidFill>
                <a:srgbClr val="5F5F5F"/>
              </a:solidFill>
              <a:ea typeface="幼圆" pitchFamily="49" charset="-122"/>
            </a:endParaRPr>
          </a:p>
        </p:txBody>
      </p:sp>
      <p:sp>
        <p:nvSpPr>
          <p:cNvPr id="478216" name="Text Box 8"/>
          <p:cNvSpPr txBox="1">
            <a:spLocks noChangeArrowheads="1"/>
          </p:cNvSpPr>
          <p:nvPr/>
        </p:nvSpPr>
        <p:spPr bwMode="auto">
          <a:xfrm>
            <a:off x="1272480" y="1340768"/>
            <a:ext cx="762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dirty="0">
                <a:solidFill>
                  <a:schemeClr val="bg1">
                    <a:lumMod val="50000"/>
                  </a:schemeClr>
                </a:solidFill>
                <a:ea typeface="幼圆" pitchFamily="49" charset="-122"/>
              </a:rPr>
              <a:t>公式的</a:t>
            </a:r>
            <a:r>
              <a:rPr lang="zh-CN" altLang="en-US" sz="3200" b="1" dirty="0">
                <a:effectLst>
                  <a:outerShdw blurRad="38100" dist="38100" dir="2700000" algn="tl">
                    <a:srgbClr val="C0C0C0"/>
                  </a:outerShdw>
                </a:effectLst>
                <a:ea typeface="幼圆" pitchFamily="49" charset="-122"/>
              </a:rPr>
              <a:t>自动重算</a:t>
            </a:r>
            <a:r>
              <a:rPr lang="zh-CN" altLang="en-US" sz="3200" b="1" dirty="0">
                <a:solidFill>
                  <a:schemeClr val="bg1">
                    <a:lumMod val="50000"/>
                  </a:schemeClr>
                </a:solidFill>
                <a:ea typeface="幼圆" pitchFamily="49" charset="-122"/>
              </a:rPr>
              <a:t>功能基于参加计算的数据均引用其存放位置（单元格地址）。</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50951"/>
            <a:ext cx="3438525" cy="2562225"/>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225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2512863"/>
            <a:ext cx="1809750" cy="2276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椭圆形标注 2"/>
          <p:cNvSpPr/>
          <p:nvPr/>
        </p:nvSpPr>
        <p:spPr bwMode="auto">
          <a:xfrm>
            <a:off x="1115616" y="4243611"/>
            <a:ext cx="720080" cy="318939"/>
          </a:xfrm>
          <a:prstGeom prst="wedgeEllipseCallout">
            <a:avLst>
              <a:gd name="adj1" fmla="val -52579"/>
              <a:gd name="adj2" fmla="val 115062"/>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A10 </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5" name="椭圆形标注 14"/>
          <p:cNvSpPr/>
          <p:nvPr/>
        </p:nvSpPr>
        <p:spPr bwMode="auto">
          <a:xfrm>
            <a:off x="5580112" y="3068960"/>
            <a:ext cx="1224136" cy="318939"/>
          </a:xfrm>
          <a:prstGeom prst="wedgeEllipseCallout">
            <a:avLst>
              <a:gd name="adj1" fmla="val -51334"/>
              <a:gd name="adj2" fmla="val 138954"/>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0" dirty="0" smtClean="0"/>
              <a:t>A5:A7</a:t>
            </a:r>
            <a:endParaRPr kumimoji="0" lang="zh-CN" altLang="en-US" sz="1800" b="0" i="0" u="none" strike="noStrike" cap="none" normalizeH="0" baseline="0" dirty="0" smtClean="0">
              <a:ln>
                <a:noFill/>
              </a:ln>
              <a:solidFill>
                <a:schemeClr val="tx1"/>
              </a:solidFill>
              <a:effectLst/>
              <a:latin typeface="Arial" charset="0"/>
            </a:endParaRPr>
          </a:p>
        </p:txBody>
      </p:sp>
      <p:sp>
        <p:nvSpPr>
          <p:cNvPr id="4" name="矩形 3"/>
          <p:cNvSpPr/>
          <p:nvPr/>
        </p:nvSpPr>
        <p:spPr bwMode="auto">
          <a:xfrm>
            <a:off x="971600" y="2924943"/>
            <a:ext cx="2304256" cy="692869"/>
          </a:xfrm>
          <a:prstGeom prst="rect">
            <a:avLst/>
          </a:prstGeom>
          <a:solidFill>
            <a:srgbClr val="C00000">
              <a:alpha val="0"/>
            </a:srgb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7" name="椭圆形标注 16"/>
          <p:cNvSpPr/>
          <p:nvPr/>
        </p:nvSpPr>
        <p:spPr bwMode="auto">
          <a:xfrm>
            <a:off x="1691680" y="3830141"/>
            <a:ext cx="1118705" cy="318939"/>
          </a:xfrm>
          <a:prstGeom prst="wedgeEllipseCallout">
            <a:avLst>
              <a:gd name="adj1" fmla="val -68452"/>
              <a:gd name="adj2" fmla="val -114299"/>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A2:C4</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矩形 17"/>
          <p:cNvSpPr/>
          <p:nvPr/>
        </p:nvSpPr>
        <p:spPr bwMode="auto">
          <a:xfrm>
            <a:off x="2503587" y="4562550"/>
            <a:ext cx="1544538" cy="185117"/>
          </a:xfrm>
          <a:prstGeom prst="rect">
            <a:avLst/>
          </a:prstGeom>
          <a:solidFill>
            <a:srgbClr val="C00000">
              <a:alpha val="0"/>
            </a:srgbClr>
          </a:solid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9" name="椭圆形标注 18"/>
          <p:cNvSpPr/>
          <p:nvPr/>
        </p:nvSpPr>
        <p:spPr bwMode="auto">
          <a:xfrm>
            <a:off x="2805223" y="4005064"/>
            <a:ext cx="1118705" cy="318939"/>
          </a:xfrm>
          <a:prstGeom prst="wedgeEllipseCallout">
            <a:avLst>
              <a:gd name="adj1" fmla="val 8926"/>
              <a:gd name="adj2" fmla="val 120795"/>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0" dirty="0" smtClean="0"/>
              <a:t>C9:D9</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r>
              <a:rPr lang="en-US" altLang="zh-CN" dirty="0" smtClean="0"/>
              <a:t> </a:t>
            </a:r>
            <a:fld id="{3B4FCD15-036B-431C-86CD-776DED9C6905}" type="slidenum">
              <a:rPr lang="en-US" altLang="zh-CN" smtClean="0"/>
              <a:pPr>
                <a:defRPr/>
              </a:pPr>
              <a:t>29</a:t>
            </a:fld>
            <a:endParaRPr lang="en-US" altLang="zh-CN" dirty="0"/>
          </a:p>
        </p:txBody>
      </p:sp>
    </p:spTree>
    <p:extLst>
      <p:ext uri="{BB962C8B-B14F-4D97-AF65-F5344CB8AC3E}">
        <p14:creationId xmlns:p14="http://schemas.microsoft.com/office/powerpoint/2010/main" val="29837434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dow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531"/>
                                        </p:tgtEl>
                                        <p:attrNameLst>
                                          <p:attrName>style.visibility</p:attrName>
                                        </p:attrNameLst>
                                      </p:cBhvr>
                                      <p:to>
                                        <p:strVal val="visible"/>
                                      </p:to>
                                    </p:set>
                                    <p:animEffect transition="in" filter="wipe(down)">
                                      <p:cBhvr>
                                        <p:cTn id="37" dur="500"/>
                                        <p:tgtEl>
                                          <p:spTgt spid="225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78212"/>
                                        </p:tgtEl>
                                        <p:attrNameLst>
                                          <p:attrName>style.visibility</p:attrName>
                                        </p:attrNameLst>
                                      </p:cBhvr>
                                      <p:to>
                                        <p:strVal val="visible"/>
                                      </p:to>
                                    </p:set>
                                    <p:animEffect transition="in" filter="wipe(up)">
                                      <p:cBhvr>
                                        <p:cTn id="47" dur="500"/>
                                        <p:tgtEl>
                                          <p:spTgt spid="478212"/>
                                        </p:tgtEl>
                                      </p:cBhvr>
                                    </p:animEffec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autoUpdateAnimBg="0"/>
      <p:bldP spid="3" grpId="0" animBg="1"/>
      <p:bldP spid="15" grpId="0" animBg="1"/>
      <p:bldP spid="4" grpId="0" animBg="1"/>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951" y="969579"/>
            <a:ext cx="7620000" cy="513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363" name="Rectangle 3"/>
          <p:cNvSpPr>
            <a:spLocks noChangeArrowheads="1"/>
          </p:cNvSpPr>
          <p:nvPr/>
        </p:nvSpPr>
        <p:spPr bwMode="auto">
          <a:xfrm>
            <a:off x="2164432" y="6100018"/>
            <a:ext cx="4495800" cy="641350"/>
          </a:xfrm>
          <a:prstGeom prst="rect">
            <a:avLst/>
          </a:prstGeom>
          <a:solidFill>
            <a:srgbClr val="FF99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66"/>
              </a:buClr>
              <a:buFont typeface="Marlett" pitchFamily="2" charset="2"/>
              <a:buNone/>
              <a:defRPr/>
            </a:pPr>
            <a:r>
              <a:rPr lang="en-US" altLang="zh-CN" sz="3600" i="1" noProof="1">
                <a:effectLst>
                  <a:outerShdw blurRad="38100" dist="38100" dir="2700000" algn="tl">
                    <a:srgbClr val="000000"/>
                  </a:outerShdw>
                </a:effectLst>
                <a:latin typeface="Book Antiqua" pitchFamily="18" charset="0"/>
                <a:ea typeface="隶书" pitchFamily="49" charset="-122"/>
              </a:rPr>
              <a:t>Word</a:t>
            </a:r>
            <a:r>
              <a:rPr lang="zh-CN" sz="3600" i="1" dirty="0">
                <a:effectLst>
                  <a:outerShdw blurRad="38100" dist="38100" dir="2700000" algn="tl">
                    <a:srgbClr val="000000"/>
                  </a:outerShdw>
                </a:effectLst>
                <a:latin typeface="隶书" pitchFamily="49" charset="-122"/>
                <a:ea typeface="隶书" pitchFamily="49" charset="-122"/>
              </a:rPr>
              <a:t>应用程序</a:t>
            </a:r>
            <a:r>
              <a:rPr lang="zh-CN" altLang="en-US" sz="3600" i="1" dirty="0">
                <a:effectLst>
                  <a:outerShdw blurRad="38100" dist="38100" dir="2700000" algn="tl">
                    <a:srgbClr val="000000"/>
                  </a:outerShdw>
                </a:effectLst>
                <a:latin typeface="隶书" pitchFamily="49" charset="-122"/>
                <a:ea typeface="隶书" pitchFamily="49" charset="-122"/>
              </a:rPr>
              <a:t>窗口</a:t>
            </a:r>
            <a:endParaRPr lang="zh-CN" altLang="en-US" sz="3600" i="1" dirty="0">
              <a:effectLst>
                <a:outerShdw blurRad="38100" dist="38100" dir="2700000" algn="tl">
                  <a:srgbClr val="000000"/>
                </a:outerShdw>
              </a:effectLst>
              <a:ea typeface="隶书" pitchFamily="49" charset="-122"/>
            </a:endParaRPr>
          </a:p>
        </p:txBody>
      </p:sp>
      <p:sp>
        <p:nvSpPr>
          <p:cNvPr id="399364" name="AutoShape 4"/>
          <p:cNvSpPr>
            <a:spLocks noChangeArrowheads="1"/>
          </p:cNvSpPr>
          <p:nvPr/>
        </p:nvSpPr>
        <p:spPr bwMode="auto">
          <a:xfrm>
            <a:off x="3059832" y="417240"/>
            <a:ext cx="1066800" cy="457200"/>
          </a:xfrm>
          <a:prstGeom prst="wedgeRoundRectCallout">
            <a:avLst>
              <a:gd name="adj1" fmla="val 88821"/>
              <a:gd name="adj2" fmla="val 93095"/>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标题栏</a:t>
            </a:r>
          </a:p>
        </p:txBody>
      </p:sp>
      <p:sp>
        <p:nvSpPr>
          <p:cNvPr id="399365" name="AutoShape 5"/>
          <p:cNvSpPr>
            <a:spLocks noChangeArrowheads="1"/>
          </p:cNvSpPr>
          <p:nvPr/>
        </p:nvSpPr>
        <p:spPr bwMode="auto">
          <a:xfrm>
            <a:off x="1371600" y="170246"/>
            <a:ext cx="1066800" cy="457200"/>
          </a:xfrm>
          <a:prstGeom prst="wedgeRoundRectCallout">
            <a:avLst>
              <a:gd name="adj1" fmla="val 42858"/>
              <a:gd name="adj2" fmla="val 172268"/>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菜单栏</a:t>
            </a:r>
          </a:p>
        </p:txBody>
      </p:sp>
      <p:sp>
        <p:nvSpPr>
          <p:cNvPr id="399367" name="AutoShape 7"/>
          <p:cNvSpPr>
            <a:spLocks noChangeArrowheads="1"/>
          </p:cNvSpPr>
          <p:nvPr/>
        </p:nvSpPr>
        <p:spPr bwMode="auto">
          <a:xfrm>
            <a:off x="5124091" y="188640"/>
            <a:ext cx="1066800" cy="457200"/>
          </a:xfrm>
          <a:prstGeom prst="wedgeRoundRectCallout">
            <a:avLst>
              <a:gd name="adj1" fmla="val -131398"/>
              <a:gd name="adj2" fmla="val 327778"/>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格式栏</a:t>
            </a:r>
          </a:p>
        </p:txBody>
      </p:sp>
      <p:sp>
        <p:nvSpPr>
          <p:cNvPr id="399368" name="AutoShape 8"/>
          <p:cNvSpPr>
            <a:spLocks noChangeArrowheads="1"/>
          </p:cNvSpPr>
          <p:nvPr/>
        </p:nvSpPr>
        <p:spPr bwMode="auto">
          <a:xfrm>
            <a:off x="6019800" y="3200400"/>
            <a:ext cx="1371600" cy="457200"/>
          </a:xfrm>
          <a:prstGeom prst="wedgeRoundRectCallout">
            <a:avLst>
              <a:gd name="adj1" fmla="val 8671"/>
              <a:gd name="adj2" fmla="val -236715"/>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标尺</a:t>
            </a:r>
          </a:p>
        </p:txBody>
      </p:sp>
      <p:sp>
        <p:nvSpPr>
          <p:cNvPr id="399369" name="AutoShape 9"/>
          <p:cNvSpPr>
            <a:spLocks noChangeArrowheads="1"/>
          </p:cNvSpPr>
          <p:nvPr/>
        </p:nvSpPr>
        <p:spPr bwMode="auto">
          <a:xfrm>
            <a:off x="533400" y="4038600"/>
            <a:ext cx="1066800" cy="457200"/>
          </a:xfrm>
          <a:prstGeom prst="wedgeRoundRectCallout">
            <a:avLst>
              <a:gd name="adj1" fmla="val 202528"/>
              <a:gd name="adj2" fmla="val -57639"/>
              <a:gd name="adj3" fmla="val 16667"/>
            </a:avLst>
          </a:prstGeom>
          <a:solidFill>
            <a:srgbClr val="008000"/>
          </a:solidFill>
          <a:ln>
            <a:noFill/>
          </a:ln>
          <a:effectLst>
            <a:prstShdw prst="shdw17" dist="17961" dir="2700000">
              <a:srgbClr val="004D00"/>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00"/>
                </a:solidFill>
                <a:latin typeface="宋体" pitchFamily="2" charset="-122"/>
              </a:rPr>
              <a:t>文本区</a:t>
            </a:r>
            <a:endParaRPr lang="zh-CN" altLang="en-US" sz="2000">
              <a:solidFill>
                <a:srgbClr val="FFFF00"/>
              </a:solidFill>
              <a:latin typeface="宋体" pitchFamily="2" charset="-122"/>
            </a:endParaRPr>
          </a:p>
        </p:txBody>
      </p:sp>
      <p:sp>
        <p:nvSpPr>
          <p:cNvPr id="399370" name="AutoShape 10"/>
          <p:cNvSpPr>
            <a:spLocks noChangeArrowheads="1"/>
          </p:cNvSpPr>
          <p:nvPr/>
        </p:nvSpPr>
        <p:spPr bwMode="auto">
          <a:xfrm>
            <a:off x="609600" y="2514600"/>
            <a:ext cx="1295400" cy="457200"/>
          </a:xfrm>
          <a:prstGeom prst="wedgeRoundRectCallout">
            <a:avLst>
              <a:gd name="adj1" fmla="val 123520"/>
              <a:gd name="adj2" fmla="val 123875"/>
              <a:gd name="adj3" fmla="val 16667"/>
            </a:avLst>
          </a:prstGeom>
          <a:solidFill>
            <a:srgbClr val="FFFF00"/>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chemeClr val="folHlink"/>
                </a:solidFill>
                <a:latin typeface="宋体" pitchFamily="2" charset="-122"/>
              </a:rPr>
              <a:t>插入点</a:t>
            </a:r>
            <a:endParaRPr lang="zh-CN" altLang="en-US" sz="2000">
              <a:solidFill>
                <a:srgbClr val="000099"/>
              </a:solidFill>
              <a:latin typeface="宋体" pitchFamily="2" charset="-122"/>
            </a:endParaRPr>
          </a:p>
        </p:txBody>
      </p:sp>
      <p:sp>
        <p:nvSpPr>
          <p:cNvPr id="399371" name="AutoShape 11"/>
          <p:cNvSpPr>
            <a:spLocks noChangeArrowheads="1"/>
          </p:cNvSpPr>
          <p:nvPr/>
        </p:nvSpPr>
        <p:spPr bwMode="auto">
          <a:xfrm>
            <a:off x="192832" y="5373216"/>
            <a:ext cx="1066800" cy="457200"/>
          </a:xfrm>
          <a:prstGeom prst="wedgeRoundRectCallout">
            <a:avLst>
              <a:gd name="adj1" fmla="val 145077"/>
              <a:gd name="adj2" fmla="val 87939"/>
              <a:gd name="adj3" fmla="val 16667"/>
            </a:avLst>
          </a:prstGeom>
          <a:solidFill>
            <a:srgbClr val="99CCFF"/>
          </a:solidFill>
          <a:ln>
            <a:noFill/>
          </a:ln>
          <a:effectLst>
            <a:prstShdw prst="shdw17" dist="17961" dir="2700000">
              <a:srgbClr val="5C7A99"/>
            </a:prst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dirty="0">
                <a:solidFill>
                  <a:schemeClr val="folHlink"/>
                </a:solidFill>
                <a:latin typeface="宋体" pitchFamily="2" charset="-122"/>
              </a:rPr>
              <a:t>状态栏</a:t>
            </a:r>
            <a:endParaRPr lang="zh-CN" altLang="en-US" sz="2000" dirty="0">
              <a:solidFill>
                <a:srgbClr val="000099"/>
              </a:solidFill>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 calcmode="lin" valueType="num">
                                      <p:cBhvr additive="base">
                                        <p:cTn id="7" dur="500" fill="hold"/>
                                        <p:tgtEl>
                                          <p:spTgt spid="399364"/>
                                        </p:tgtEl>
                                        <p:attrNameLst>
                                          <p:attrName>ppt_x</p:attrName>
                                        </p:attrNameLst>
                                      </p:cBhvr>
                                      <p:tavLst>
                                        <p:tav tm="0">
                                          <p:val>
                                            <p:strVal val="#ppt_x"/>
                                          </p:val>
                                        </p:tav>
                                        <p:tav tm="100000">
                                          <p:val>
                                            <p:strVal val="#ppt_x"/>
                                          </p:val>
                                        </p:tav>
                                      </p:tavLst>
                                    </p:anim>
                                    <p:anim calcmode="lin" valueType="num">
                                      <p:cBhvr additive="base">
                                        <p:cTn id="8" dur="500" fill="hold"/>
                                        <p:tgtEl>
                                          <p:spTgt spid="39936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99365"/>
                                        </p:tgtEl>
                                        <p:attrNameLst>
                                          <p:attrName>style.visibility</p:attrName>
                                        </p:attrNameLst>
                                      </p:cBhvr>
                                      <p:to>
                                        <p:strVal val="visible"/>
                                      </p:to>
                                    </p:set>
                                    <p:anim calcmode="lin" valueType="num">
                                      <p:cBhvr additive="base">
                                        <p:cTn id="13" dur="500" fill="hold"/>
                                        <p:tgtEl>
                                          <p:spTgt spid="399365"/>
                                        </p:tgtEl>
                                        <p:attrNameLst>
                                          <p:attrName>ppt_x</p:attrName>
                                        </p:attrNameLst>
                                      </p:cBhvr>
                                      <p:tavLst>
                                        <p:tav tm="0">
                                          <p:val>
                                            <p:strVal val="#ppt_x"/>
                                          </p:val>
                                        </p:tav>
                                        <p:tav tm="100000">
                                          <p:val>
                                            <p:strVal val="#ppt_x"/>
                                          </p:val>
                                        </p:tav>
                                      </p:tavLst>
                                    </p:anim>
                                    <p:anim calcmode="lin" valueType="num">
                                      <p:cBhvr additive="base">
                                        <p:cTn id="14" dur="500" fill="hold"/>
                                        <p:tgtEl>
                                          <p:spTgt spid="39936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99367"/>
                                        </p:tgtEl>
                                        <p:attrNameLst>
                                          <p:attrName>style.visibility</p:attrName>
                                        </p:attrNameLst>
                                      </p:cBhvr>
                                      <p:to>
                                        <p:strVal val="visible"/>
                                      </p:to>
                                    </p:set>
                                    <p:anim calcmode="lin" valueType="num">
                                      <p:cBhvr additive="base">
                                        <p:cTn id="19" dur="500" fill="hold"/>
                                        <p:tgtEl>
                                          <p:spTgt spid="399367"/>
                                        </p:tgtEl>
                                        <p:attrNameLst>
                                          <p:attrName>ppt_x</p:attrName>
                                        </p:attrNameLst>
                                      </p:cBhvr>
                                      <p:tavLst>
                                        <p:tav tm="0">
                                          <p:val>
                                            <p:strVal val="1+#ppt_w/2"/>
                                          </p:val>
                                        </p:tav>
                                        <p:tav tm="100000">
                                          <p:val>
                                            <p:strVal val="#ppt_x"/>
                                          </p:val>
                                        </p:tav>
                                      </p:tavLst>
                                    </p:anim>
                                    <p:anim calcmode="lin" valueType="num">
                                      <p:cBhvr additive="base">
                                        <p:cTn id="20" dur="500" fill="hold"/>
                                        <p:tgtEl>
                                          <p:spTgt spid="3993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99368"/>
                                        </p:tgtEl>
                                        <p:attrNameLst>
                                          <p:attrName>style.visibility</p:attrName>
                                        </p:attrNameLst>
                                      </p:cBhvr>
                                      <p:to>
                                        <p:strVal val="visible"/>
                                      </p:to>
                                    </p:set>
                                    <p:anim calcmode="lin" valueType="num">
                                      <p:cBhvr additive="base">
                                        <p:cTn id="25" dur="500" fill="hold"/>
                                        <p:tgtEl>
                                          <p:spTgt spid="399368"/>
                                        </p:tgtEl>
                                        <p:attrNameLst>
                                          <p:attrName>ppt_x</p:attrName>
                                        </p:attrNameLst>
                                      </p:cBhvr>
                                      <p:tavLst>
                                        <p:tav tm="0">
                                          <p:val>
                                            <p:strVal val="1+#ppt_w/2"/>
                                          </p:val>
                                        </p:tav>
                                        <p:tav tm="100000">
                                          <p:val>
                                            <p:strVal val="#ppt_x"/>
                                          </p:val>
                                        </p:tav>
                                      </p:tavLst>
                                    </p:anim>
                                    <p:anim calcmode="lin" valueType="num">
                                      <p:cBhvr additive="base">
                                        <p:cTn id="26" dur="500" fill="hold"/>
                                        <p:tgtEl>
                                          <p:spTgt spid="39936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9371"/>
                                        </p:tgtEl>
                                        <p:attrNameLst>
                                          <p:attrName>style.visibility</p:attrName>
                                        </p:attrNameLst>
                                      </p:cBhvr>
                                      <p:to>
                                        <p:strVal val="visible"/>
                                      </p:to>
                                    </p:set>
                                    <p:anim calcmode="lin" valueType="num">
                                      <p:cBhvr additive="base">
                                        <p:cTn id="31" dur="500" fill="hold"/>
                                        <p:tgtEl>
                                          <p:spTgt spid="399371"/>
                                        </p:tgtEl>
                                        <p:attrNameLst>
                                          <p:attrName>ppt_x</p:attrName>
                                        </p:attrNameLst>
                                      </p:cBhvr>
                                      <p:tavLst>
                                        <p:tav tm="0">
                                          <p:val>
                                            <p:strVal val="#ppt_x"/>
                                          </p:val>
                                        </p:tav>
                                        <p:tav tm="100000">
                                          <p:val>
                                            <p:strVal val="#ppt_x"/>
                                          </p:val>
                                        </p:tav>
                                      </p:tavLst>
                                    </p:anim>
                                    <p:anim calcmode="lin" valueType="num">
                                      <p:cBhvr additive="base">
                                        <p:cTn id="32" dur="500" fill="hold"/>
                                        <p:tgtEl>
                                          <p:spTgt spid="39937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9369"/>
                                        </p:tgtEl>
                                        <p:attrNameLst>
                                          <p:attrName>style.visibility</p:attrName>
                                        </p:attrNameLst>
                                      </p:cBhvr>
                                      <p:to>
                                        <p:strVal val="visible"/>
                                      </p:to>
                                    </p:set>
                                    <p:anim calcmode="lin" valueType="num">
                                      <p:cBhvr additive="base">
                                        <p:cTn id="37" dur="500" fill="hold"/>
                                        <p:tgtEl>
                                          <p:spTgt spid="399369"/>
                                        </p:tgtEl>
                                        <p:attrNameLst>
                                          <p:attrName>ppt_x</p:attrName>
                                        </p:attrNameLst>
                                      </p:cBhvr>
                                      <p:tavLst>
                                        <p:tav tm="0">
                                          <p:val>
                                            <p:strVal val="0-#ppt_w/2"/>
                                          </p:val>
                                        </p:tav>
                                        <p:tav tm="100000">
                                          <p:val>
                                            <p:strVal val="#ppt_x"/>
                                          </p:val>
                                        </p:tav>
                                      </p:tavLst>
                                    </p:anim>
                                    <p:anim calcmode="lin" valueType="num">
                                      <p:cBhvr additive="base">
                                        <p:cTn id="38" dur="500" fill="hold"/>
                                        <p:tgtEl>
                                          <p:spTgt spid="39936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9370"/>
                                        </p:tgtEl>
                                        <p:attrNameLst>
                                          <p:attrName>style.visibility</p:attrName>
                                        </p:attrNameLst>
                                      </p:cBhvr>
                                      <p:to>
                                        <p:strVal val="visible"/>
                                      </p:to>
                                    </p:set>
                                    <p:anim calcmode="lin" valueType="num">
                                      <p:cBhvr additive="base">
                                        <p:cTn id="43" dur="500" fill="hold"/>
                                        <p:tgtEl>
                                          <p:spTgt spid="399370"/>
                                        </p:tgtEl>
                                        <p:attrNameLst>
                                          <p:attrName>ppt_x</p:attrName>
                                        </p:attrNameLst>
                                      </p:cBhvr>
                                      <p:tavLst>
                                        <p:tav tm="0">
                                          <p:val>
                                            <p:strVal val="0-#ppt_w/2"/>
                                          </p:val>
                                        </p:tav>
                                        <p:tav tm="100000">
                                          <p:val>
                                            <p:strVal val="#ppt_x"/>
                                          </p:val>
                                        </p:tav>
                                      </p:tavLst>
                                    </p:anim>
                                    <p:anim calcmode="lin" valueType="num">
                                      <p:cBhvr additive="base">
                                        <p:cTn id="44" dur="500" fill="hold"/>
                                        <p:tgtEl>
                                          <p:spTgt spid="3993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animBg="1" autoUpdateAnimBg="0"/>
      <p:bldP spid="399365" grpId="0" animBg="1" autoUpdateAnimBg="0"/>
      <p:bldP spid="399367" grpId="0" animBg="1" autoUpdateAnimBg="0"/>
      <p:bldP spid="399368" grpId="0" animBg="1" autoUpdateAnimBg="0"/>
      <p:bldP spid="399369" grpId="0" animBg="1" autoUpdateAnimBg="0"/>
      <p:bldP spid="399370" grpId="0" animBg="1" autoUpdateAnimBg="0"/>
      <p:bldP spid="399371"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5" y="3789040"/>
            <a:ext cx="4030459" cy="210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217525" y="1628800"/>
            <a:ext cx="84433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zh-CN" altLang="en-US" sz="2800" b="1" dirty="0">
                <a:solidFill>
                  <a:srgbClr val="6666FF"/>
                </a:solidFill>
                <a:effectLst>
                  <a:outerShdw blurRad="38100" dist="38100" dir="2700000" algn="tl">
                    <a:srgbClr val="C0C0C0"/>
                  </a:outerShdw>
                </a:effectLst>
                <a:ea typeface="幼圆" pitchFamily="49" charset="-122"/>
              </a:rPr>
              <a:t>相对</a:t>
            </a:r>
            <a:r>
              <a:rPr lang="zh-CN" altLang="en-US" sz="2800" b="1" dirty="0" smtClean="0">
                <a:solidFill>
                  <a:srgbClr val="5F5F5F"/>
                </a:solidFill>
                <a:ea typeface="幼圆" pitchFamily="49" charset="-122"/>
              </a:rPr>
              <a:t>地址：</a:t>
            </a:r>
            <a:r>
              <a:rPr lang="en-US" altLang="zh-CN" sz="2800" b="1" dirty="0" smtClean="0">
                <a:solidFill>
                  <a:srgbClr val="5F5F5F"/>
                </a:solidFill>
                <a:ea typeface="幼圆" pitchFamily="49" charset="-122"/>
              </a:rPr>
              <a:t>A1</a:t>
            </a:r>
            <a:endParaRPr lang="en-US" altLang="zh-CN" sz="2800" dirty="0" smtClean="0"/>
          </a:p>
          <a:p>
            <a:pPr>
              <a:lnSpc>
                <a:spcPct val="150000"/>
              </a:lnSpc>
              <a:defRPr/>
            </a:pPr>
            <a:r>
              <a:rPr lang="zh-CN" altLang="en-US" sz="2800" dirty="0" smtClean="0"/>
              <a:t>指</a:t>
            </a:r>
            <a:r>
              <a:rPr lang="zh-CN" altLang="zh-CN" sz="2800" dirty="0" smtClean="0"/>
              <a:t>引用单元格</a:t>
            </a:r>
            <a:r>
              <a:rPr lang="zh-CN" altLang="zh-CN" sz="2800" dirty="0"/>
              <a:t>的相对</a:t>
            </a:r>
            <a:r>
              <a:rPr lang="zh-CN" altLang="zh-CN" sz="2800" dirty="0" smtClean="0"/>
              <a:t>位置</a:t>
            </a:r>
            <a:r>
              <a:rPr lang="zh-CN" altLang="en-US" sz="2800" dirty="0" smtClean="0"/>
              <a:t>。</a:t>
            </a:r>
            <a:endParaRPr lang="en-US" altLang="zh-CN" sz="2800" dirty="0" smtClean="0"/>
          </a:p>
          <a:p>
            <a:pPr>
              <a:lnSpc>
                <a:spcPct val="150000"/>
              </a:lnSpc>
              <a:defRPr/>
            </a:pPr>
            <a:r>
              <a:rPr lang="zh-CN" altLang="en-US" sz="2800" dirty="0"/>
              <a:t>公式移动或复制时，该地址相对目的单元格发生</a:t>
            </a:r>
            <a:r>
              <a:rPr lang="zh-CN" altLang="en-US" sz="2800" dirty="0" smtClean="0"/>
              <a:t>变化</a:t>
            </a:r>
            <a:endParaRPr lang="en-US" altLang="zh-CN" sz="2800" dirty="0" smtClean="0"/>
          </a:p>
          <a:p>
            <a:pPr>
              <a:lnSpc>
                <a:spcPct val="150000"/>
              </a:lnSpc>
              <a:defRPr/>
            </a:pPr>
            <a:endParaRPr lang="en-US" altLang="zh-CN" sz="2800" b="1" dirty="0">
              <a:solidFill>
                <a:srgbClr val="5F5F5F"/>
              </a:solidFill>
              <a:ea typeface="幼圆" pitchFamily="49" charset="-122"/>
            </a:endParaRPr>
          </a:p>
        </p:txBody>
      </p:sp>
      <p:sp>
        <p:nvSpPr>
          <p:cNvPr id="3" name="TextBox 2"/>
          <p:cNvSpPr txBox="1"/>
          <p:nvPr/>
        </p:nvSpPr>
        <p:spPr>
          <a:xfrm>
            <a:off x="4140703" y="1772816"/>
            <a:ext cx="4200005" cy="523220"/>
          </a:xfrm>
          <a:prstGeom prst="rect">
            <a:avLst/>
          </a:prstGeom>
          <a:solidFill>
            <a:srgbClr val="FFC000"/>
          </a:solidFill>
        </p:spPr>
        <p:txBody>
          <a:bodyPr wrap="square" rtlCol="0">
            <a:spAutoFit/>
          </a:bodyPr>
          <a:lstStyle/>
          <a:p>
            <a:r>
              <a:rPr lang="zh-CN" altLang="zh-CN" sz="2800" dirty="0"/>
              <a:t>复制的公式具有相对</a:t>
            </a:r>
            <a:r>
              <a:rPr lang="zh-CN" altLang="zh-CN" sz="2800" dirty="0" smtClean="0"/>
              <a:t>引用</a:t>
            </a:r>
            <a:endParaRPr lang="zh-CN" altLang="zh-CN" sz="2800" dirty="0"/>
          </a:p>
        </p:txBody>
      </p:sp>
      <p:sp>
        <p:nvSpPr>
          <p:cNvPr id="5" name="椭圆形标注 4"/>
          <p:cNvSpPr/>
          <p:nvPr/>
        </p:nvSpPr>
        <p:spPr bwMode="auto">
          <a:xfrm>
            <a:off x="3064437" y="4437112"/>
            <a:ext cx="1076266" cy="576064"/>
          </a:xfrm>
          <a:prstGeom prst="wedgeEllipseCallout">
            <a:avLst>
              <a:gd name="adj1" fmla="val -106787"/>
              <a:gd name="adj2" fmla="val 568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579" y="3789040"/>
            <a:ext cx="38624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形标注 15"/>
          <p:cNvSpPr/>
          <p:nvPr/>
        </p:nvSpPr>
        <p:spPr bwMode="auto">
          <a:xfrm>
            <a:off x="3059832" y="5301208"/>
            <a:ext cx="1076266" cy="576064"/>
          </a:xfrm>
          <a:prstGeom prst="wedgeEllipseCallout">
            <a:avLst>
              <a:gd name="adj1" fmla="val -115890"/>
              <a:gd name="adj2" fmla="val -39542"/>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30</a:t>
            </a:fld>
            <a:endParaRPr lang="en-US" altLang="zh-CN"/>
          </a:p>
        </p:txBody>
      </p:sp>
    </p:spTree>
    <p:extLst>
      <p:ext uri="{BB962C8B-B14F-4D97-AF65-F5344CB8AC3E}">
        <p14:creationId xmlns:p14="http://schemas.microsoft.com/office/powerpoint/2010/main" val="11024751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555"/>
                                        </p:tgtEl>
                                        <p:attrNameLst>
                                          <p:attrName>style.visibility</p:attrName>
                                        </p:attrNameLst>
                                      </p:cBhvr>
                                      <p:to>
                                        <p:strVal val="visible"/>
                                      </p:to>
                                    </p:set>
                                    <p:animEffect transition="in" filter="wipe(down)">
                                      <p:cBhvr>
                                        <p:cTn id="22" dur="500"/>
                                        <p:tgtEl>
                                          <p:spTgt spid="2355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5" y="3789040"/>
            <a:ext cx="4030459" cy="210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217525" y="1628800"/>
            <a:ext cx="880241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zh-CN" altLang="en-US" sz="2800" b="1" dirty="0">
                <a:solidFill>
                  <a:srgbClr val="6666FF"/>
                </a:solidFill>
                <a:effectLst>
                  <a:outerShdw blurRad="38100" dist="38100" dir="2700000" algn="tl">
                    <a:srgbClr val="C0C0C0"/>
                  </a:outerShdw>
                </a:effectLst>
                <a:ea typeface="幼圆" pitchFamily="49" charset="-122"/>
              </a:rPr>
              <a:t>绝对</a:t>
            </a:r>
            <a:r>
              <a:rPr lang="zh-CN" altLang="en-US" sz="2800" b="1" dirty="0" smtClean="0">
                <a:solidFill>
                  <a:srgbClr val="5F5F5F"/>
                </a:solidFill>
                <a:ea typeface="幼圆" pitchFamily="49" charset="-122"/>
              </a:rPr>
              <a:t>地址：</a:t>
            </a:r>
            <a:r>
              <a:rPr lang="en-US" altLang="zh-CN" sz="2800" b="1" dirty="0" smtClean="0">
                <a:solidFill>
                  <a:srgbClr val="5F5F5F"/>
                </a:solidFill>
                <a:ea typeface="幼圆" pitchFamily="49" charset="-122"/>
              </a:rPr>
              <a:t>$A$1</a:t>
            </a:r>
            <a:endParaRPr lang="en-US" altLang="zh-CN" sz="2800" dirty="0" smtClean="0"/>
          </a:p>
          <a:p>
            <a:pPr>
              <a:lnSpc>
                <a:spcPct val="150000"/>
              </a:lnSpc>
              <a:defRPr/>
            </a:pPr>
            <a:r>
              <a:rPr lang="zh-CN" altLang="en-US" sz="2800" dirty="0" smtClean="0"/>
              <a:t>指</a:t>
            </a:r>
            <a:r>
              <a:rPr lang="zh-CN" altLang="zh-CN" sz="2800" dirty="0" smtClean="0"/>
              <a:t>引用单元格的</a:t>
            </a:r>
            <a:r>
              <a:rPr lang="zh-CN" altLang="en-US" sz="2800" dirty="0"/>
              <a:t>绝对</a:t>
            </a:r>
            <a:r>
              <a:rPr lang="zh-CN" altLang="zh-CN" sz="2800" dirty="0" smtClean="0"/>
              <a:t>位置</a:t>
            </a:r>
            <a:r>
              <a:rPr lang="zh-CN" altLang="en-US" sz="2800" dirty="0" smtClean="0"/>
              <a:t>。</a:t>
            </a:r>
            <a:endParaRPr lang="en-US" altLang="zh-CN" sz="2800" dirty="0" smtClean="0"/>
          </a:p>
          <a:p>
            <a:pPr>
              <a:lnSpc>
                <a:spcPct val="150000"/>
              </a:lnSpc>
              <a:defRPr/>
            </a:pPr>
            <a:r>
              <a:rPr lang="zh-CN" altLang="en-US" sz="2800" dirty="0"/>
              <a:t>表示该地址不随复制或移动目的单元格的变化而</a:t>
            </a:r>
            <a:r>
              <a:rPr lang="zh-CN" altLang="en-US" sz="2800" dirty="0" smtClean="0"/>
              <a:t>变化。</a:t>
            </a:r>
            <a:endParaRPr lang="en-US" altLang="zh-CN" sz="2800" dirty="0" smtClean="0"/>
          </a:p>
          <a:p>
            <a:pPr>
              <a:lnSpc>
                <a:spcPct val="150000"/>
              </a:lnSpc>
              <a:defRPr/>
            </a:pPr>
            <a:endParaRPr lang="en-US" altLang="zh-CN" sz="2800" b="1" dirty="0">
              <a:solidFill>
                <a:srgbClr val="5F5F5F"/>
              </a:solidFill>
              <a:ea typeface="幼圆" pitchFamily="49" charset="-122"/>
            </a:endParaRPr>
          </a:p>
        </p:txBody>
      </p:sp>
      <p:sp>
        <p:nvSpPr>
          <p:cNvPr id="3" name="TextBox 2"/>
          <p:cNvSpPr txBox="1"/>
          <p:nvPr/>
        </p:nvSpPr>
        <p:spPr>
          <a:xfrm>
            <a:off x="4140703" y="1772816"/>
            <a:ext cx="4200005" cy="523220"/>
          </a:xfrm>
          <a:prstGeom prst="rect">
            <a:avLst/>
          </a:prstGeom>
          <a:solidFill>
            <a:srgbClr val="FFC000"/>
          </a:solidFill>
        </p:spPr>
        <p:txBody>
          <a:bodyPr wrap="square" rtlCol="0">
            <a:spAutoFit/>
          </a:bodyPr>
          <a:lstStyle/>
          <a:p>
            <a:r>
              <a:rPr lang="zh-CN" altLang="zh-CN" sz="2800" dirty="0"/>
              <a:t>复制的公式</a:t>
            </a:r>
            <a:r>
              <a:rPr lang="zh-CN" altLang="zh-CN" sz="2800" dirty="0" smtClean="0"/>
              <a:t>具有</a:t>
            </a:r>
            <a:r>
              <a:rPr lang="zh-CN" altLang="en-US" sz="2800" dirty="0"/>
              <a:t>绝对</a:t>
            </a:r>
            <a:r>
              <a:rPr lang="zh-CN" altLang="zh-CN" sz="2800" dirty="0" smtClean="0"/>
              <a:t>引用</a:t>
            </a:r>
            <a:endParaRPr lang="zh-CN" altLang="zh-CN" sz="2800" dirty="0"/>
          </a:p>
        </p:txBody>
      </p:sp>
      <p:sp>
        <p:nvSpPr>
          <p:cNvPr id="5" name="椭圆形标注 4"/>
          <p:cNvSpPr/>
          <p:nvPr/>
        </p:nvSpPr>
        <p:spPr bwMode="auto">
          <a:xfrm>
            <a:off x="3064437" y="4437112"/>
            <a:ext cx="1076266" cy="576064"/>
          </a:xfrm>
          <a:prstGeom prst="wedgeEllipseCallout">
            <a:avLst>
              <a:gd name="adj1" fmla="val -106787"/>
              <a:gd name="adj2" fmla="val 568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579" y="3789040"/>
            <a:ext cx="38624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形标注 15"/>
          <p:cNvSpPr/>
          <p:nvPr/>
        </p:nvSpPr>
        <p:spPr bwMode="auto">
          <a:xfrm>
            <a:off x="3059832" y="5301208"/>
            <a:ext cx="1076266" cy="576064"/>
          </a:xfrm>
          <a:prstGeom prst="wedgeEllipseCallout">
            <a:avLst>
              <a:gd name="adj1" fmla="val -115890"/>
              <a:gd name="adj2" fmla="val -39542"/>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2" name="TextBox 1"/>
          <p:cNvSpPr txBox="1"/>
          <p:nvPr/>
        </p:nvSpPr>
        <p:spPr>
          <a:xfrm>
            <a:off x="3313869" y="3789040"/>
            <a:ext cx="1042107" cy="369332"/>
          </a:xfrm>
          <a:prstGeom prst="rect">
            <a:avLst/>
          </a:prstGeom>
          <a:solidFill>
            <a:srgbClr val="FFC000"/>
          </a:solidFill>
        </p:spPr>
        <p:txBody>
          <a:bodyPr wrap="square" rtlCol="0">
            <a:spAutoFit/>
          </a:bodyPr>
          <a:lstStyle/>
          <a:p>
            <a:r>
              <a:rPr lang="en-US" altLang="zh-CN" dirty="0"/>
              <a:t>=$A$1</a:t>
            </a:r>
            <a:endParaRPr lang="zh-CN" altLang="en-US" dirty="0"/>
          </a:p>
        </p:txBody>
      </p:sp>
      <p:sp>
        <p:nvSpPr>
          <p:cNvPr id="11" name="TextBox 10"/>
          <p:cNvSpPr txBox="1"/>
          <p:nvPr/>
        </p:nvSpPr>
        <p:spPr>
          <a:xfrm>
            <a:off x="7634349" y="3861048"/>
            <a:ext cx="1042107" cy="369332"/>
          </a:xfrm>
          <a:prstGeom prst="rect">
            <a:avLst/>
          </a:prstGeom>
          <a:solidFill>
            <a:srgbClr val="FFC000"/>
          </a:solidFill>
        </p:spPr>
        <p:txBody>
          <a:bodyPr wrap="square" rtlCol="0">
            <a:spAutoFit/>
          </a:bodyPr>
          <a:lstStyle/>
          <a:p>
            <a:r>
              <a:rPr lang="en-US" altLang="zh-CN" dirty="0"/>
              <a:t>=$A$1</a:t>
            </a:r>
            <a:endParaRPr lang="zh-CN" altLang="en-US" dirty="0"/>
          </a:p>
        </p:txBody>
      </p:sp>
      <p:sp>
        <p:nvSpPr>
          <p:cNvPr id="12" name="TextBox 11"/>
          <p:cNvSpPr txBox="1"/>
          <p:nvPr/>
        </p:nvSpPr>
        <p:spPr>
          <a:xfrm>
            <a:off x="6156176" y="5229200"/>
            <a:ext cx="1042107" cy="369332"/>
          </a:xfrm>
          <a:prstGeom prst="rect">
            <a:avLst/>
          </a:prstGeom>
          <a:solidFill>
            <a:srgbClr val="FFC000"/>
          </a:solidFill>
        </p:spPr>
        <p:txBody>
          <a:bodyPr wrap="square" rtlCol="0">
            <a:spAutoFit/>
          </a:bodyPr>
          <a:lstStyle/>
          <a:p>
            <a:r>
              <a:rPr lang="en-US" altLang="zh-CN" dirty="0" smtClean="0"/>
              <a:t>    10</a:t>
            </a:r>
            <a:endParaRPr lang="zh-CN" altLang="en-US" dirty="0"/>
          </a:p>
        </p:txBody>
      </p:sp>
      <p:sp>
        <p:nvSpPr>
          <p:cNvPr id="4" name="灯片编号占位符 3"/>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31</a:t>
            </a:fld>
            <a:endParaRPr lang="en-US" altLang="zh-CN"/>
          </a:p>
        </p:txBody>
      </p:sp>
    </p:spTree>
    <p:extLst>
      <p:ext uri="{BB962C8B-B14F-4D97-AF65-F5344CB8AC3E}">
        <p14:creationId xmlns:p14="http://schemas.microsoft.com/office/powerpoint/2010/main" val="41517827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555"/>
                                        </p:tgtEl>
                                        <p:attrNameLst>
                                          <p:attrName>style.visibility</p:attrName>
                                        </p:attrNameLst>
                                      </p:cBhvr>
                                      <p:to>
                                        <p:strVal val="visible"/>
                                      </p:to>
                                    </p:set>
                                    <p:animEffect transition="in" filter="wipe(down)">
                                      <p:cBhvr>
                                        <p:cTn id="26" dur="500"/>
                                        <p:tgtEl>
                                          <p:spTgt spid="23555"/>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1500"/>
                            </p:stCondLst>
                            <p:childTnLst>
                              <p:par>
                                <p:cTn id="36" presetID="22" presetClass="entr" presetSubtype="4"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6" grpId="0" animBg="1"/>
      <p:bldP spid="2"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5" y="3140968"/>
            <a:ext cx="4030459" cy="2107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87" name="Rectangle 2"/>
          <p:cNvSpPr>
            <a:spLocks noGrp="1" noRot="1" noChangeArrowheads="1"/>
          </p:cNvSpPr>
          <p:nvPr>
            <p:ph type="title"/>
          </p:nvPr>
        </p:nvSpPr>
        <p:spPr/>
        <p:txBody>
          <a:bodyPr/>
          <a:lstStyle/>
          <a:p>
            <a:pPr eaLnBrk="1" hangingPunct="1"/>
            <a:r>
              <a:rPr lang="en-US" altLang="zh-CN" sz="4000" dirty="0" smtClean="0"/>
              <a:t>   </a:t>
            </a:r>
            <a:r>
              <a:rPr lang="zh-CN" altLang="en-US" sz="4000" dirty="0" smtClean="0"/>
              <a:t>单元格地址在公式中的作用</a:t>
            </a:r>
          </a:p>
        </p:txBody>
      </p:sp>
      <p:sp>
        <p:nvSpPr>
          <p:cNvPr id="478212" name="Text Box 4"/>
          <p:cNvSpPr txBox="1">
            <a:spLocks noChangeArrowheads="1"/>
          </p:cNvSpPr>
          <p:nvPr/>
        </p:nvSpPr>
        <p:spPr bwMode="auto">
          <a:xfrm>
            <a:off x="217525" y="1628800"/>
            <a:ext cx="80842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zh-CN" altLang="en-US" sz="2800" b="1" dirty="0">
                <a:solidFill>
                  <a:srgbClr val="6666FF"/>
                </a:solidFill>
                <a:effectLst>
                  <a:outerShdw blurRad="38100" dist="38100" dir="2700000" algn="tl">
                    <a:srgbClr val="C0C0C0"/>
                  </a:outerShdw>
                </a:effectLst>
                <a:ea typeface="幼圆" pitchFamily="49" charset="-122"/>
              </a:rPr>
              <a:t>混合</a:t>
            </a:r>
            <a:r>
              <a:rPr lang="zh-CN" altLang="en-US" sz="2800" b="1" dirty="0" smtClean="0">
                <a:solidFill>
                  <a:srgbClr val="5F5F5F"/>
                </a:solidFill>
                <a:ea typeface="幼圆" pitchFamily="49" charset="-122"/>
              </a:rPr>
              <a:t>地址：</a:t>
            </a:r>
            <a:r>
              <a:rPr lang="en-US" altLang="zh-CN" sz="2800" b="1" dirty="0" smtClean="0">
                <a:solidFill>
                  <a:srgbClr val="5F5F5F"/>
                </a:solidFill>
                <a:ea typeface="幼圆" pitchFamily="49" charset="-122"/>
              </a:rPr>
              <a:t>$A1</a:t>
            </a:r>
            <a:r>
              <a:rPr lang="zh-CN" altLang="en-US" sz="2800" b="1" dirty="0" smtClean="0">
                <a:solidFill>
                  <a:srgbClr val="5F5F5F"/>
                </a:solidFill>
                <a:ea typeface="幼圆" pitchFamily="49" charset="-122"/>
              </a:rPr>
              <a:t>，</a:t>
            </a:r>
            <a:r>
              <a:rPr lang="en-US" altLang="zh-CN" sz="2800" b="1" dirty="0" smtClean="0">
                <a:solidFill>
                  <a:srgbClr val="5F5F5F"/>
                </a:solidFill>
                <a:ea typeface="幼圆" pitchFamily="49" charset="-122"/>
              </a:rPr>
              <a:t>A$1</a:t>
            </a:r>
            <a:endParaRPr lang="en-US" altLang="zh-CN" sz="2800" dirty="0" smtClean="0"/>
          </a:p>
          <a:p>
            <a:pPr>
              <a:lnSpc>
                <a:spcPct val="150000"/>
              </a:lnSpc>
              <a:defRPr/>
            </a:pPr>
            <a:r>
              <a:rPr lang="zh-CN" altLang="en-US" sz="2800" dirty="0" smtClean="0"/>
              <a:t>混合引用具有绝对列和相对行或相对列和绝对行。</a:t>
            </a:r>
            <a:endParaRPr lang="en-US" altLang="zh-CN" sz="2800" b="1" dirty="0">
              <a:solidFill>
                <a:srgbClr val="5F5F5F"/>
              </a:solidFill>
              <a:ea typeface="幼圆" pitchFamily="49" charset="-122"/>
            </a:endParaRPr>
          </a:p>
        </p:txBody>
      </p:sp>
      <p:sp>
        <p:nvSpPr>
          <p:cNvPr id="3" name="TextBox 2"/>
          <p:cNvSpPr txBox="1"/>
          <p:nvPr/>
        </p:nvSpPr>
        <p:spPr>
          <a:xfrm>
            <a:off x="4692475" y="1772816"/>
            <a:ext cx="4200005" cy="523220"/>
          </a:xfrm>
          <a:prstGeom prst="rect">
            <a:avLst/>
          </a:prstGeom>
          <a:solidFill>
            <a:srgbClr val="FFC000"/>
          </a:solidFill>
        </p:spPr>
        <p:txBody>
          <a:bodyPr wrap="square" rtlCol="0">
            <a:spAutoFit/>
          </a:bodyPr>
          <a:lstStyle/>
          <a:p>
            <a:r>
              <a:rPr lang="zh-CN" altLang="zh-CN" sz="2800" dirty="0"/>
              <a:t>复制的公式</a:t>
            </a:r>
            <a:r>
              <a:rPr lang="zh-CN" altLang="zh-CN" sz="2800" dirty="0" smtClean="0"/>
              <a:t>具有</a:t>
            </a:r>
            <a:r>
              <a:rPr lang="zh-CN" altLang="en-US" sz="2800" dirty="0"/>
              <a:t>混合</a:t>
            </a:r>
            <a:r>
              <a:rPr lang="zh-CN" altLang="zh-CN" sz="2800" dirty="0" smtClean="0"/>
              <a:t>引用</a:t>
            </a:r>
            <a:endParaRPr lang="zh-CN" altLang="zh-CN" sz="2800" dirty="0"/>
          </a:p>
        </p:txBody>
      </p:sp>
      <p:sp>
        <p:nvSpPr>
          <p:cNvPr id="5" name="椭圆形标注 4"/>
          <p:cNvSpPr/>
          <p:nvPr/>
        </p:nvSpPr>
        <p:spPr bwMode="auto">
          <a:xfrm>
            <a:off x="3064437" y="3789040"/>
            <a:ext cx="1076266" cy="576064"/>
          </a:xfrm>
          <a:prstGeom prst="wedgeEllipseCallout">
            <a:avLst>
              <a:gd name="adj1" fmla="val -106787"/>
              <a:gd name="adj2" fmla="val 568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579" y="3140968"/>
            <a:ext cx="386245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形标注 15"/>
          <p:cNvSpPr/>
          <p:nvPr/>
        </p:nvSpPr>
        <p:spPr bwMode="auto">
          <a:xfrm>
            <a:off x="1547664" y="4509120"/>
            <a:ext cx="1076266" cy="576064"/>
          </a:xfrm>
          <a:prstGeom prst="wedgeEllipseCallout">
            <a:avLst>
              <a:gd name="adj1" fmla="val 96511"/>
              <a:gd name="adj2" fmla="val -14031"/>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2" name="TextBox 1"/>
          <p:cNvSpPr txBox="1"/>
          <p:nvPr/>
        </p:nvSpPr>
        <p:spPr>
          <a:xfrm>
            <a:off x="3313869" y="3140968"/>
            <a:ext cx="1042107" cy="369332"/>
          </a:xfrm>
          <a:prstGeom prst="rect">
            <a:avLst/>
          </a:prstGeom>
          <a:solidFill>
            <a:srgbClr val="FFC000"/>
          </a:solidFill>
        </p:spPr>
        <p:txBody>
          <a:bodyPr wrap="square" rtlCol="0">
            <a:spAutoFit/>
          </a:bodyPr>
          <a:lstStyle/>
          <a:p>
            <a:r>
              <a:rPr lang="en-US" altLang="zh-CN" dirty="0"/>
              <a:t>=$</a:t>
            </a:r>
            <a:r>
              <a:rPr lang="en-US" altLang="zh-CN" dirty="0" smtClean="0"/>
              <a:t>A1</a:t>
            </a:r>
            <a:endParaRPr lang="zh-CN" altLang="en-US" dirty="0"/>
          </a:p>
        </p:txBody>
      </p:sp>
      <p:sp>
        <p:nvSpPr>
          <p:cNvPr id="11" name="TextBox 10"/>
          <p:cNvSpPr txBox="1"/>
          <p:nvPr/>
        </p:nvSpPr>
        <p:spPr>
          <a:xfrm>
            <a:off x="7634349" y="3212976"/>
            <a:ext cx="1042107" cy="369332"/>
          </a:xfrm>
          <a:prstGeom prst="rect">
            <a:avLst/>
          </a:prstGeom>
          <a:solidFill>
            <a:srgbClr val="FFC000"/>
          </a:solidFill>
        </p:spPr>
        <p:txBody>
          <a:bodyPr wrap="square" rtlCol="0">
            <a:spAutoFit/>
          </a:bodyPr>
          <a:lstStyle/>
          <a:p>
            <a:r>
              <a:rPr lang="en-US" altLang="zh-CN" dirty="0"/>
              <a:t>=$</a:t>
            </a:r>
            <a:r>
              <a:rPr lang="en-US" altLang="zh-CN" dirty="0" smtClean="0"/>
              <a:t>A2</a:t>
            </a:r>
            <a:endParaRPr lang="zh-CN" altLang="en-US" dirty="0"/>
          </a:p>
        </p:txBody>
      </p:sp>
      <p:sp>
        <p:nvSpPr>
          <p:cNvPr id="12" name="TextBox 11"/>
          <p:cNvSpPr txBox="1"/>
          <p:nvPr/>
        </p:nvSpPr>
        <p:spPr>
          <a:xfrm>
            <a:off x="7092281" y="4581128"/>
            <a:ext cx="864096" cy="369332"/>
          </a:xfrm>
          <a:prstGeom prst="rect">
            <a:avLst/>
          </a:prstGeom>
          <a:solidFill>
            <a:srgbClr val="FFC000"/>
          </a:solidFill>
        </p:spPr>
        <p:txBody>
          <a:bodyPr wrap="square" rtlCol="0">
            <a:spAutoFit/>
          </a:bodyPr>
          <a:lstStyle/>
          <a:p>
            <a:r>
              <a:rPr lang="en-US" altLang="zh-CN" dirty="0" smtClean="0"/>
              <a:t>    20</a:t>
            </a:r>
            <a:endParaRPr lang="zh-CN" altLang="en-US" dirty="0"/>
          </a:p>
        </p:txBody>
      </p:sp>
      <p:sp>
        <p:nvSpPr>
          <p:cNvPr id="4" name="TextBox 3"/>
          <p:cNvSpPr txBox="1"/>
          <p:nvPr/>
        </p:nvSpPr>
        <p:spPr>
          <a:xfrm>
            <a:off x="397525" y="5517232"/>
            <a:ext cx="5038571" cy="461665"/>
          </a:xfrm>
          <a:prstGeom prst="rect">
            <a:avLst/>
          </a:prstGeom>
          <a:solidFill>
            <a:srgbClr val="FFC000"/>
          </a:solidFill>
        </p:spPr>
        <p:txBody>
          <a:bodyPr wrap="square" rtlCol="0">
            <a:spAutoFit/>
          </a:bodyPr>
          <a:lstStyle/>
          <a:p>
            <a:r>
              <a:rPr lang="zh-CN" altLang="en-US" sz="2400" dirty="0" smtClean="0"/>
              <a:t>如果</a:t>
            </a:r>
            <a:r>
              <a:rPr lang="en-US" altLang="zh-CN" sz="2400" dirty="0" smtClean="0"/>
              <a:t>B2=A1, </a:t>
            </a:r>
            <a:r>
              <a:rPr lang="zh-CN" altLang="en-US" sz="2400" dirty="0" smtClean="0"/>
              <a:t>复制公式至</a:t>
            </a:r>
            <a:r>
              <a:rPr lang="en-US" altLang="zh-CN" sz="2400" dirty="0" smtClean="0"/>
              <a:t>C3</a:t>
            </a:r>
            <a:r>
              <a:rPr lang="zh-CN" altLang="en-US" sz="2400" dirty="0" smtClean="0"/>
              <a:t>，</a:t>
            </a:r>
            <a:r>
              <a:rPr lang="en-US" altLang="zh-CN" sz="2400" dirty="0" smtClean="0"/>
              <a:t>C3=?</a:t>
            </a:r>
            <a:endParaRPr lang="zh-CN" altLang="en-US" sz="2400" dirty="0"/>
          </a:p>
        </p:txBody>
      </p:sp>
      <p:sp>
        <p:nvSpPr>
          <p:cNvPr id="14" name="TextBox 13"/>
          <p:cNvSpPr txBox="1"/>
          <p:nvPr/>
        </p:nvSpPr>
        <p:spPr>
          <a:xfrm>
            <a:off x="5724129" y="5517232"/>
            <a:ext cx="3168351" cy="461665"/>
          </a:xfrm>
          <a:prstGeom prst="rect">
            <a:avLst/>
          </a:prstGeom>
          <a:solidFill>
            <a:srgbClr val="FFC000"/>
          </a:solidFill>
        </p:spPr>
        <p:txBody>
          <a:bodyPr wrap="square" rtlCol="0">
            <a:spAutoFit/>
          </a:bodyPr>
          <a:lstStyle/>
          <a:p>
            <a:r>
              <a:rPr lang="en-US" altLang="zh-CN" sz="2400" dirty="0" smtClean="0"/>
              <a:t>C3=B2=10</a:t>
            </a:r>
            <a:endParaRPr lang="zh-CN" altLang="en-US" sz="2400" dirty="0"/>
          </a:p>
        </p:txBody>
      </p:sp>
      <p:sp>
        <p:nvSpPr>
          <p:cNvPr id="6" name="灯片编号占位符 5"/>
          <p:cNvSpPr>
            <a:spLocks noGrp="1"/>
          </p:cNvSpPr>
          <p:nvPr>
            <p:ph type="sldNum" sz="quarter" idx="4294967295"/>
          </p:nvPr>
        </p:nvSpPr>
        <p:spPr>
          <a:xfrm>
            <a:off x="6603305" y="6305550"/>
            <a:ext cx="2289175" cy="476250"/>
          </a:xfrm>
          <a:prstGeom prst="rect">
            <a:avLst/>
          </a:prstGeom>
        </p:spPr>
        <p:txBody>
          <a:bodyPr/>
          <a:lstStyle/>
          <a:p>
            <a:pPr>
              <a:defRPr/>
            </a:pPr>
            <a:fld id="{3B4FCD15-036B-431C-86CD-776DED9C6905}" type="slidenum">
              <a:rPr lang="en-US" altLang="zh-CN" smtClean="0"/>
              <a:pPr>
                <a:defRPr/>
              </a:pPr>
              <a:t>32</a:t>
            </a:fld>
            <a:endParaRPr lang="en-US" altLang="zh-CN"/>
          </a:p>
        </p:txBody>
      </p:sp>
    </p:spTree>
    <p:extLst>
      <p:ext uri="{BB962C8B-B14F-4D97-AF65-F5344CB8AC3E}">
        <p14:creationId xmlns:p14="http://schemas.microsoft.com/office/powerpoint/2010/main" val="26622650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3555"/>
                                        </p:tgtEl>
                                        <p:attrNameLst>
                                          <p:attrName>style.visibility</p:attrName>
                                        </p:attrNameLst>
                                      </p:cBhvr>
                                      <p:to>
                                        <p:strVal val="visible"/>
                                      </p:to>
                                    </p:set>
                                    <p:animEffect transition="in" filter="wipe(down)">
                                      <p:cBhvr>
                                        <p:cTn id="26" dur="500"/>
                                        <p:tgtEl>
                                          <p:spTgt spid="23555"/>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1500"/>
                            </p:stCondLst>
                            <p:childTnLst>
                              <p:par>
                                <p:cTn id="36" presetID="22" presetClass="entr" presetSubtype="4"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6" grpId="0" animBg="1"/>
      <p:bldP spid="2" grpId="0" animBg="1"/>
      <p:bldP spid="11" grpId="0" animBg="1"/>
      <p:bldP spid="12" grpId="0" animBg="1"/>
      <p:bldP spid="4"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p:txBody>
          <a:bodyPr/>
          <a:lstStyle/>
          <a:p>
            <a:pPr eaLnBrk="1" hangingPunct="1"/>
            <a:r>
              <a:rPr lang="en-US" altLang="zh-CN" sz="4000" smtClean="0"/>
              <a:t>   </a:t>
            </a:r>
            <a:r>
              <a:rPr lang="zh-CN" altLang="en-US" sz="4000" smtClean="0"/>
              <a:t>单元格地址在公式中的作用</a:t>
            </a:r>
          </a:p>
        </p:txBody>
      </p:sp>
      <p:sp>
        <p:nvSpPr>
          <p:cNvPr id="478212" name="Text Box 4"/>
          <p:cNvSpPr txBox="1">
            <a:spLocks noChangeArrowheads="1"/>
          </p:cNvSpPr>
          <p:nvPr/>
        </p:nvSpPr>
        <p:spPr bwMode="auto">
          <a:xfrm>
            <a:off x="1115616" y="1916832"/>
            <a:ext cx="28488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solidFill>
                  <a:srgbClr val="6666FF"/>
                </a:solidFill>
                <a:effectLst>
                  <a:outerShdw blurRad="38100" dist="38100" dir="2700000" algn="tl">
                    <a:srgbClr val="C0C0C0"/>
                  </a:outerShdw>
                </a:effectLst>
                <a:ea typeface="幼圆" pitchFamily="49" charset="-122"/>
              </a:rPr>
              <a:t>相对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smtClean="0">
                <a:solidFill>
                  <a:srgbClr val="6666FF"/>
                </a:solidFill>
                <a:effectLst>
                  <a:outerShdw blurRad="38100" dist="38100" dir="2700000" algn="tl">
                    <a:srgbClr val="C0C0C0"/>
                  </a:outerShdw>
                </a:effectLst>
                <a:ea typeface="幼圆" pitchFamily="49" charset="-122"/>
              </a:rPr>
              <a:t>绝对</a:t>
            </a:r>
            <a:r>
              <a:rPr lang="zh-CN" altLang="en-US" sz="2800" b="1" dirty="0" smtClean="0">
                <a:solidFill>
                  <a:srgbClr val="5F5F5F"/>
                </a:solidFill>
                <a:ea typeface="幼圆" pitchFamily="49" charset="-122"/>
              </a:rPr>
              <a:t>地址</a:t>
            </a:r>
            <a:r>
              <a:rPr lang="zh-CN" altLang="en-US" sz="2800" b="1" dirty="0">
                <a:solidFill>
                  <a:srgbClr val="5F5F5F"/>
                </a:solidFill>
                <a:ea typeface="幼圆" pitchFamily="49" charset="-122"/>
              </a:rPr>
              <a:t>：</a:t>
            </a:r>
            <a:r>
              <a:rPr lang="en-US" altLang="zh-CN" sz="2800" b="1" dirty="0">
                <a:solidFill>
                  <a:srgbClr val="5F5F5F"/>
                </a:solidFill>
                <a:ea typeface="幼圆" pitchFamily="49" charset="-122"/>
              </a:rPr>
              <a:t>$A$1</a:t>
            </a:r>
          </a:p>
          <a:p>
            <a:pPr>
              <a:defRPr/>
            </a:pPr>
            <a:r>
              <a:rPr lang="zh-CN" altLang="en-US" sz="2800" b="1" dirty="0">
                <a:solidFill>
                  <a:srgbClr val="6666FF"/>
                </a:solidFill>
                <a:effectLst>
                  <a:outerShdw blurRad="38100" dist="38100" dir="2700000" algn="tl">
                    <a:srgbClr val="C0C0C0"/>
                  </a:outerShdw>
                </a:effectLst>
                <a:ea typeface="幼圆" pitchFamily="49" charset="-122"/>
              </a:rPr>
              <a:t>混合</a:t>
            </a:r>
            <a:r>
              <a:rPr lang="zh-CN" altLang="en-US" sz="2800" b="1" dirty="0">
                <a:solidFill>
                  <a:srgbClr val="5F5F5F"/>
                </a:solidFill>
                <a:ea typeface="幼圆" pitchFamily="49" charset="-122"/>
              </a:rPr>
              <a:t>地址：</a:t>
            </a:r>
            <a:r>
              <a:rPr lang="en-US" altLang="zh-CN" sz="2800" b="1" dirty="0">
                <a:solidFill>
                  <a:srgbClr val="5F5F5F"/>
                </a:solidFill>
                <a:ea typeface="幼圆" pitchFamily="49" charset="-122"/>
              </a:rPr>
              <a:t>$A1</a:t>
            </a:r>
          </a:p>
          <a:p>
            <a:pPr>
              <a:defRPr/>
            </a:pPr>
            <a:r>
              <a:rPr lang="en-US" altLang="zh-CN" sz="2800" b="1" dirty="0">
                <a:solidFill>
                  <a:srgbClr val="5F5F5F"/>
                </a:solidFill>
                <a:ea typeface="幼圆" pitchFamily="49" charset="-122"/>
              </a:rPr>
              <a:t>	         A$1</a:t>
            </a:r>
          </a:p>
        </p:txBody>
      </p:sp>
      <p:sp>
        <p:nvSpPr>
          <p:cNvPr id="2" name="矩形 1"/>
          <p:cNvSpPr/>
          <p:nvPr/>
        </p:nvSpPr>
        <p:spPr>
          <a:xfrm>
            <a:off x="1115616" y="4149080"/>
            <a:ext cx="7056784" cy="1384995"/>
          </a:xfrm>
          <a:prstGeom prst="rect">
            <a:avLst/>
          </a:prstGeom>
          <a:solidFill>
            <a:srgbClr val="FFC000"/>
          </a:solidFill>
        </p:spPr>
        <p:txBody>
          <a:bodyPr wrap="square">
            <a:spAutoFit/>
          </a:bodyPr>
          <a:lstStyle/>
          <a:p>
            <a:r>
              <a:rPr lang="zh-CN" altLang="en-US" sz="2800" dirty="0"/>
              <a:t>美元符号“</a:t>
            </a:r>
            <a:r>
              <a:rPr lang="en-US" altLang="zh-CN" sz="2800" dirty="0"/>
              <a:t>$”</a:t>
            </a:r>
            <a:r>
              <a:rPr lang="zh-CN" altLang="en-US" sz="2800" dirty="0"/>
              <a:t>就象一把“小锁”，锁住了参加运算的单元格，使它们不会因为复制或移动目的位置的变化而变化</a:t>
            </a:r>
          </a:p>
        </p:txBody>
      </p:sp>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33</a:t>
            </a:fld>
            <a:endParaRPr lang="en-US" altLang="zh-CN"/>
          </a:p>
        </p:txBody>
      </p:sp>
    </p:spTree>
    <p:extLst>
      <p:ext uri="{BB962C8B-B14F-4D97-AF65-F5344CB8AC3E}">
        <p14:creationId xmlns:p14="http://schemas.microsoft.com/office/powerpoint/2010/main" val="30632989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5840" y="-99392"/>
            <a:ext cx="7086600" cy="1276350"/>
          </a:xfrm>
        </p:spPr>
        <p:txBody>
          <a:bodyPr/>
          <a:lstStyle/>
          <a:p>
            <a:r>
              <a:rPr lang="zh-CN" altLang="en-US" dirty="0" smtClean="0"/>
              <a:t>公式举例</a:t>
            </a:r>
            <a:endParaRPr lang="zh-CN" alt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49" y="1196752"/>
            <a:ext cx="6937290" cy="4962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308304" y="3059668"/>
            <a:ext cx="1799184" cy="400110"/>
          </a:xfrm>
          <a:prstGeom prst="rect">
            <a:avLst/>
          </a:prstGeom>
          <a:solidFill>
            <a:srgbClr val="FFC000"/>
          </a:solidFill>
        </p:spPr>
        <p:txBody>
          <a:bodyPr wrap="square" rtlCol="0">
            <a:spAutoFit/>
          </a:bodyPr>
          <a:lstStyle/>
          <a:p>
            <a:r>
              <a:rPr lang="en-US" altLang="zh-CN" sz="2000" dirty="0"/>
              <a:t>=SUM(B4:D4</a:t>
            </a:r>
            <a:r>
              <a:rPr lang="en-US" altLang="zh-CN" sz="2000" dirty="0" smtClean="0"/>
              <a:t>)</a:t>
            </a:r>
            <a:endParaRPr lang="zh-CN" altLang="en-US" sz="2000" dirty="0"/>
          </a:p>
        </p:txBody>
      </p:sp>
      <p:sp>
        <p:nvSpPr>
          <p:cNvPr id="7" name="TextBox 6"/>
          <p:cNvSpPr txBox="1"/>
          <p:nvPr/>
        </p:nvSpPr>
        <p:spPr>
          <a:xfrm>
            <a:off x="4645024" y="5261138"/>
            <a:ext cx="2231232" cy="400110"/>
          </a:xfrm>
          <a:prstGeom prst="rect">
            <a:avLst/>
          </a:prstGeom>
          <a:solidFill>
            <a:srgbClr val="FFC000"/>
          </a:solidFill>
        </p:spPr>
        <p:txBody>
          <a:bodyPr wrap="square" rtlCol="0">
            <a:spAutoFit/>
          </a:bodyPr>
          <a:lstStyle/>
          <a:p>
            <a:r>
              <a:rPr lang="en-US" altLang="zh-CN" sz="2000" dirty="0"/>
              <a:t>=</a:t>
            </a:r>
            <a:r>
              <a:rPr lang="en-US" altLang="zh-CN" sz="2000" dirty="0" smtClean="0"/>
              <a:t>SUM(D4:D10)</a:t>
            </a:r>
            <a:endParaRPr lang="zh-CN" altLang="en-US" sz="2000" dirty="0"/>
          </a:p>
        </p:txBody>
      </p:sp>
      <p:sp>
        <p:nvSpPr>
          <p:cNvPr id="8" name="TextBox 7"/>
          <p:cNvSpPr txBox="1"/>
          <p:nvPr/>
        </p:nvSpPr>
        <p:spPr>
          <a:xfrm>
            <a:off x="1835696" y="5693186"/>
            <a:ext cx="1799184" cy="400110"/>
          </a:xfrm>
          <a:prstGeom prst="rect">
            <a:avLst/>
          </a:prstGeom>
          <a:solidFill>
            <a:srgbClr val="FFC000"/>
          </a:solidFill>
        </p:spPr>
        <p:txBody>
          <a:bodyPr wrap="square" rtlCol="0">
            <a:spAutoFit/>
          </a:bodyPr>
          <a:lstStyle/>
          <a:p>
            <a:r>
              <a:rPr lang="en-US" altLang="zh-CN" sz="2000" dirty="0" smtClean="0"/>
              <a:t>=$D$2-B11)</a:t>
            </a:r>
            <a:endParaRPr lang="zh-CN" altLang="en-US" sz="2000" dirty="0"/>
          </a:p>
        </p:txBody>
      </p:sp>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34</a:t>
            </a:fld>
            <a:endParaRPr lang="en-US" altLang="zh-CN"/>
          </a:p>
        </p:txBody>
      </p:sp>
      <p:sp>
        <p:nvSpPr>
          <p:cNvPr id="9" name="椭圆形标注 8"/>
          <p:cNvSpPr/>
          <p:nvPr/>
        </p:nvSpPr>
        <p:spPr bwMode="auto">
          <a:xfrm>
            <a:off x="7672198" y="4557504"/>
            <a:ext cx="1076266" cy="576064"/>
          </a:xfrm>
          <a:prstGeom prst="wedgeEllipseCallout">
            <a:avLst>
              <a:gd name="adj1" fmla="val -77658"/>
              <a:gd name="adj2" fmla="val -27259"/>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Ctrl-V</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10" name="椭圆形标注 9"/>
          <p:cNvSpPr/>
          <p:nvPr/>
        </p:nvSpPr>
        <p:spPr bwMode="auto">
          <a:xfrm>
            <a:off x="7596336" y="3789040"/>
            <a:ext cx="1076266" cy="576064"/>
          </a:xfrm>
          <a:prstGeom prst="wedgeEllipseCallout">
            <a:avLst>
              <a:gd name="adj1" fmla="val -90402"/>
              <a:gd name="adj2" fmla="val -135726"/>
            </a:avLst>
          </a:prstGeom>
          <a:solidFill>
            <a:srgbClr val="FFC0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Ctrl-C</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9975" y="5261138"/>
            <a:ext cx="1724025" cy="1276350"/>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72725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530"/>
                                        </p:tgtEl>
                                        <p:attrNameLst>
                                          <p:attrName>style.visibility</p:attrName>
                                        </p:attrNameLst>
                                      </p:cBhvr>
                                      <p:to>
                                        <p:strVal val="visible"/>
                                      </p:to>
                                    </p:set>
                                    <p:animEffect transition="in" filter="barn(inVertical)">
                                      <p:cBhvr>
                                        <p:cTn id="22" dur="500"/>
                                        <p:tgtEl>
                                          <p:spTgt spid="225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1215826" y="335310"/>
            <a:ext cx="8540750" cy="933450"/>
          </a:xfrm>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r>
              <a:rPr lang="en-US" altLang="zh-CN" sz="4000" dirty="0" smtClean="0"/>
              <a:t>   </a:t>
            </a:r>
            <a:r>
              <a:rPr lang="zh-CN" altLang="en-US" sz="4000" dirty="0" smtClean="0"/>
              <a:t>设置打印</a:t>
            </a:r>
            <a:r>
              <a:rPr lang="zh-CN" altLang="en-US" sz="4000" dirty="0"/>
              <a:t>标题</a:t>
            </a:r>
            <a:endParaRPr lang="zh-CN" altLang="en-US" sz="4000"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27819"/>
            <a:ext cx="4328999" cy="382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527" y="2677028"/>
            <a:ext cx="4454961" cy="3632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644" y="1031882"/>
            <a:ext cx="351472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519005" y="2793539"/>
            <a:ext cx="3968958" cy="317110"/>
          </a:xfrm>
          <a:prstGeom prst="rect">
            <a:avLst/>
          </a:prstGeom>
          <a:solidFill>
            <a:schemeClr val="accent1">
              <a:alpha val="0"/>
            </a:schemeClr>
          </a:solidFill>
          <a:ln w="28575" cap="flat" cmpd="sng" algn="ctr">
            <a:solidFill>
              <a:schemeClr val="tx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3" name="椭圆形标注 2"/>
          <p:cNvSpPr/>
          <p:nvPr/>
        </p:nvSpPr>
        <p:spPr bwMode="auto">
          <a:xfrm>
            <a:off x="127220" y="1268760"/>
            <a:ext cx="2716588" cy="648072"/>
          </a:xfrm>
          <a:prstGeom prst="wedgeEllipseCallout">
            <a:avLst>
              <a:gd name="adj1" fmla="val -22446"/>
              <a:gd name="adj2" fmla="val 178792"/>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dirty="0" smtClean="0"/>
              <a:t>重复打印表格标题</a:t>
            </a:r>
            <a:endParaRPr kumimoji="0" lang="zh-CN" altLang="en-US" sz="2000" b="0" i="0" u="none" strike="noStrike" cap="none" normalizeH="0" baseline="0" dirty="0" smtClean="0">
              <a:ln>
                <a:noFill/>
              </a:ln>
              <a:solidFill>
                <a:schemeClr val="tx1"/>
              </a:solidFill>
              <a:effectLst/>
            </a:endParaRPr>
          </a:p>
        </p:txBody>
      </p:sp>
      <p:sp>
        <p:nvSpPr>
          <p:cNvPr id="4" name="灯片编号占位符 3"/>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35</a:t>
            </a:fld>
            <a:endParaRPr lang="en-US" altLang="zh-CN"/>
          </a:p>
        </p:txBody>
      </p:sp>
    </p:spTree>
    <p:extLst>
      <p:ext uri="{BB962C8B-B14F-4D97-AF65-F5344CB8AC3E}">
        <p14:creationId xmlns:p14="http://schemas.microsoft.com/office/powerpoint/2010/main" val="25790804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5604"/>
                                        </p:tgtEl>
                                        <p:attrNameLst>
                                          <p:attrName>style.visibility</p:attrName>
                                        </p:attrNameLst>
                                      </p:cBhvr>
                                      <p:to>
                                        <p:strVal val="visible"/>
                                      </p:to>
                                    </p:set>
                                    <p:animEffect transition="in" filter="wipe(down)">
                                      <p:cBhvr>
                                        <p:cTn id="16" dur="500"/>
                                        <p:tgtEl>
                                          <p:spTgt spid="2560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5603"/>
                                        </p:tgtEl>
                                        <p:attrNameLst>
                                          <p:attrName>style.visibility</p:attrName>
                                        </p:attrNameLst>
                                      </p:cBhvr>
                                      <p:to>
                                        <p:strVal val="visible"/>
                                      </p:to>
                                    </p:set>
                                    <p:animEffect transition="in" filter="wipe(down)">
                                      <p:cBhvr>
                                        <p:cTn id="21"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r>
              <a:rPr lang="en-US" altLang="zh-CN" sz="3600" smtClean="0"/>
              <a:t>  </a:t>
            </a:r>
            <a:r>
              <a:rPr lang="zh-CN" altLang="en-US" sz="3600" smtClean="0"/>
              <a:t>更直观地显示数据（图表）</a:t>
            </a:r>
          </a:p>
        </p:txBody>
      </p:sp>
      <p:sp>
        <p:nvSpPr>
          <p:cNvPr id="449555" name="Text Box 19"/>
          <p:cNvSpPr txBox="1">
            <a:spLocks noChangeArrowheads="1"/>
          </p:cNvSpPr>
          <p:nvPr/>
        </p:nvSpPr>
        <p:spPr bwMode="auto">
          <a:xfrm>
            <a:off x="838200" y="1600200"/>
            <a:ext cx="5230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600" b="1">
                <a:solidFill>
                  <a:srgbClr val="6666FF"/>
                </a:solidFill>
                <a:effectLst>
                  <a:outerShdw blurRad="38100" dist="38100" dir="2700000" algn="tl">
                    <a:srgbClr val="C0C0C0"/>
                  </a:outerShdw>
                </a:effectLst>
                <a:ea typeface="幼圆" pitchFamily="49" charset="-122"/>
              </a:rPr>
              <a:t>图表</a:t>
            </a:r>
            <a:r>
              <a:rPr lang="zh-CN" altLang="en-US" sz="3600" b="1">
                <a:solidFill>
                  <a:srgbClr val="5F5F5F"/>
                </a:solidFill>
                <a:ea typeface="幼圆" pitchFamily="49" charset="-122"/>
              </a:rPr>
              <a:t>：数值数据的图形化</a:t>
            </a:r>
          </a:p>
        </p:txBody>
      </p:sp>
      <p:sp>
        <p:nvSpPr>
          <p:cNvPr id="449557" name="Text Box 21"/>
          <p:cNvSpPr txBox="1">
            <a:spLocks noChangeArrowheads="1"/>
          </p:cNvSpPr>
          <p:nvPr/>
        </p:nvSpPr>
        <p:spPr bwMode="auto">
          <a:xfrm>
            <a:off x="1187450" y="2924175"/>
            <a:ext cx="300355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5000"/>
              </a:lnSpc>
            </a:pPr>
            <a:r>
              <a:rPr lang="zh-CN" altLang="en-US" sz="3200" b="1" dirty="0">
                <a:solidFill>
                  <a:srgbClr val="5F5F5F"/>
                </a:solidFill>
                <a:ea typeface="幼圆" pitchFamily="49" charset="-122"/>
              </a:rPr>
              <a:t>选取数据</a:t>
            </a:r>
          </a:p>
          <a:p>
            <a:pPr eaLnBrk="1" hangingPunct="1">
              <a:lnSpc>
                <a:spcPct val="105000"/>
              </a:lnSpc>
            </a:pPr>
            <a:r>
              <a:rPr lang="zh-CN" altLang="en-US" sz="3200" b="1" dirty="0">
                <a:solidFill>
                  <a:srgbClr val="5F5F5F"/>
                </a:solidFill>
                <a:ea typeface="幼圆" pitchFamily="49" charset="-122"/>
              </a:rPr>
              <a:t>插入图表</a:t>
            </a:r>
          </a:p>
          <a:p>
            <a:pPr lvl="1" eaLnBrk="1" hangingPunct="1">
              <a:lnSpc>
                <a:spcPct val="105000"/>
              </a:lnSpc>
              <a:buClr>
                <a:srgbClr val="6666FF"/>
              </a:buClr>
              <a:buFont typeface="Webdings" pitchFamily="18" charset="2"/>
              <a:buChar char="8"/>
            </a:pPr>
            <a:r>
              <a:rPr lang="zh-CN" altLang="en-US" sz="2800" b="1" dirty="0">
                <a:solidFill>
                  <a:srgbClr val="5F5F5F"/>
                </a:solidFill>
                <a:ea typeface="幼圆" pitchFamily="49" charset="-122"/>
              </a:rPr>
              <a:t>	</a:t>
            </a:r>
            <a:r>
              <a:rPr lang="zh-CN" altLang="en-US" sz="2800" b="1" dirty="0" smtClean="0">
                <a:solidFill>
                  <a:srgbClr val="5F5F5F"/>
                </a:solidFill>
                <a:ea typeface="幼圆" pitchFamily="49" charset="-122"/>
              </a:rPr>
              <a:t>独立图表</a:t>
            </a:r>
          </a:p>
          <a:p>
            <a:pPr lvl="1" eaLnBrk="1" hangingPunct="1">
              <a:lnSpc>
                <a:spcPct val="105000"/>
              </a:lnSpc>
              <a:buClr>
                <a:srgbClr val="6666FF"/>
              </a:buClr>
              <a:buFont typeface="Webdings" pitchFamily="18" charset="2"/>
              <a:buChar char="8"/>
            </a:pPr>
            <a:r>
              <a:rPr lang="zh-CN" altLang="en-US" sz="2800" b="1" dirty="0" smtClean="0">
                <a:solidFill>
                  <a:srgbClr val="5F5F5F"/>
                </a:solidFill>
                <a:ea typeface="幼圆" pitchFamily="49" charset="-122"/>
              </a:rPr>
              <a:t>	嵌入图表</a:t>
            </a:r>
          </a:p>
          <a:p>
            <a:pPr eaLnBrk="1" hangingPunct="1">
              <a:lnSpc>
                <a:spcPct val="105000"/>
              </a:lnSpc>
            </a:pPr>
            <a:r>
              <a:rPr lang="zh-CN" altLang="en-US" sz="3200" b="1" dirty="0" smtClean="0">
                <a:solidFill>
                  <a:srgbClr val="5F5F5F"/>
                </a:solidFill>
                <a:ea typeface="幼圆" pitchFamily="49" charset="-122"/>
              </a:rPr>
              <a:t>编辑图表</a:t>
            </a:r>
          </a:p>
          <a:p>
            <a:pPr eaLnBrk="1" hangingPunct="1">
              <a:lnSpc>
                <a:spcPct val="105000"/>
              </a:lnSpc>
            </a:pPr>
            <a:r>
              <a:rPr lang="zh-CN" altLang="en-US" sz="3200" b="1" dirty="0" smtClean="0">
                <a:solidFill>
                  <a:srgbClr val="5F5F5F"/>
                </a:solidFill>
                <a:ea typeface="幼圆" pitchFamily="49" charset="-122"/>
              </a:rPr>
              <a:t>修饰</a:t>
            </a:r>
            <a:r>
              <a:rPr lang="zh-CN" altLang="en-US" sz="3200" b="1" dirty="0">
                <a:solidFill>
                  <a:srgbClr val="5F5F5F"/>
                </a:solidFill>
                <a:ea typeface="幼圆" pitchFamily="49" charset="-122"/>
              </a:rPr>
              <a:t>图表</a:t>
            </a:r>
          </a:p>
        </p:txBody>
      </p:sp>
      <p:sp>
        <p:nvSpPr>
          <p:cNvPr id="19461" name="Rectangle 27" descr="大网格"/>
          <p:cNvSpPr>
            <a:spLocks noChangeArrowheads="1"/>
          </p:cNvSpPr>
          <p:nvPr/>
        </p:nvSpPr>
        <p:spPr bwMode="auto">
          <a:xfrm>
            <a:off x="4724400" y="2286000"/>
            <a:ext cx="1905000" cy="914400"/>
          </a:xfrm>
          <a:prstGeom prst="rect">
            <a:avLst/>
          </a:prstGeom>
          <a:pattFill prst="lgGrid">
            <a:fgClr>
              <a:schemeClr val="accent1"/>
            </a:fgClr>
            <a:bgClr>
              <a:schemeClr val="bg1"/>
            </a:bgClr>
          </a:pattFill>
          <a:ln w="9525">
            <a:solidFill>
              <a:schemeClr val="tx1"/>
            </a:solidFill>
            <a:miter lim="800000"/>
            <a:headEnd/>
            <a:tailEnd/>
          </a:ln>
          <a:effectLst>
            <a:outerShdw dist="107763" dir="2700000" algn="ctr" rotWithShape="0">
              <a:schemeClr val="bg2"/>
            </a:outerShdw>
          </a:effectLst>
        </p:spPr>
        <p:txBody>
          <a:bodyPr wrap="none" anchor="ctr"/>
          <a:lstStyle/>
          <a:p>
            <a:pPr algn="ctr"/>
            <a:r>
              <a:rPr lang="zh-CN" altLang="en-US" sz="3600" b="1">
                <a:latin typeface="Times New Roman" pitchFamily="18" charset="0"/>
              </a:rPr>
              <a:t>数据表格</a:t>
            </a:r>
            <a:endParaRPr lang="zh-CN" altLang="en-US" sz="3600">
              <a:latin typeface="Times New Roman" pitchFamily="18" charset="0"/>
            </a:endParaRPr>
          </a:p>
        </p:txBody>
      </p:sp>
      <p:grpSp>
        <p:nvGrpSpPr>
          <p:cNvPr id="449564" name="Group 28"/>
          <p:cNvGrpSpPr>
            <a:grpSpLocks/>
          </p:cNvGrpSpPr>
          <p:nvPr/>
        </p:nvGrpSpPr>
        <p:grpSpPr bwMode="auto">
          <a:xfrm>
            <a:off x="4724400" y="3200400"/>
            <a:ext cx="4152900" cy="2959100"/>
            <a:chOff x="2976" y="2112"/>
            <a:chExt cx="2616" cy="1864"/>
          </a:xfrm>
        </p:grpSpPr>
        <p:graphicFrame>
          <p:nvGraphicFramePr>
            <p:cNvPr id="19469" name="Object 29"/>
            <p:cNvGraphicFramePr>
              <a:graphicFrameLocks noChangeAspect="1"/>
            </p:cNvGraphicFramePr>
            <p:nvPr/>
          </p:nvGraphicFramePr>
          <p:xfrm>
            <a:off x="2976" y="2352"/>
            <a:ext cx="2616" cy="1624"/>
          </p:xfrm>
          <a:graphic>
            <a:graphicData uri="http://schemas.openxmlformats.org/presentationml/2006/ole">
              <mc:AlternateContent xmlns:mc="http://schemas.openxmlformats.org/markup-compatibility/2006">
                <mc:Choice xmlns:v="urn:schemas-microsoft-com:vml" Requires="v">
                  <p:oleObj spid="_x0000_s238608" name="BMP 图象" r:id="rId4" imgW="3315150" imgH="2057424" progId="Paint.Picture">
                    <p:embed/>
                  </p:oleObj>
                </mc:Choice>
                <mc:Fallback>
                  <p:oleObj name="BMP 图象" r:id="rId4" imgW="3315150" imgH="20574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2352"/>
                          <a:ext cx="2616" cy="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70" name="Group 30"/>
            <p:cNvGrpSpPr>
              <a:grpSpLocks/>
            </p:cNvGrpSpPr>
            <p:nvPr/>
          </p:nvGrpSpPr>
          <p:grpSpPr bwMode="auto">
            <a:xfrm>
              <a:off x="2976" y="2112"/>
              <a:ext cx="2592" cy="336"/>
              <a:chOff x="2976" y="2112"/>
              <a:chExt cx="2592" cy="336"/>
            </a:xfrm>
          </p:grpSpPr>
          <p:sp>
            <p:nvSpPr>
              <p:cNvPr id="19471" name="Line 31"/>
              <p:cNvSpPr>
                <a:spLocks noChangeShapeType="1"/>
              </p:cNvSpPr>
              <p:nvPr/>
            </p:nvSpPr>
            <p:spPr bwMode="auto">
              <a:xfrm>
                <a:off x="2976" y="2112"/>
                <a:ext cx="0" cy="336"/>
              </a:xfrm>
              <a:prstGeom prst="line">
                <a:avLst/>
              </a:prstGeom>
              <a:noFill/>
              <a:ln w="571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32"/>
              <p:cNvSpPr>
                <a:spLocks noChangeShapeType="1"/>
              </p:cNvSpPr>
              <p:nvPr/>
            </p:nvSpPr>
            <p:spPr bwMode="auto">
              <a:xfrm>
                <a:off x="4176" y="2112"/>
                <a:ext cx="1392" cy="240"/>
              </a:xfrm>
              <a:prstGeom prst="line">
                <a:avLst/>
              </a:prstGeom>
              <a:noFill/>
              <a:ln w="571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9464" name="Text Box 39"/>
          <p:cNvSpPr txBox="1">
            <a:spLocks noChangeArrowheads="1"/>
          </p:cNvSpPr>
          <p:nvPr/>
        </p:nvSpPr>
        <p:spPr bwMode="auto">
          <a:xfrm>
            <a:off x="395288" y="2349500"/>
            <a:ext cx="2232025" cy="5794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200" b="1">
                <a:solidFill>
                  <a:srgbClr val="5F5F5F"/>
                </a:solidFill>
                <a:latin typeface="Times New Roman" pitchFamily="18" charset="0"/>
              </a:rPr>
              <a:t>创建步骤：</a:t>
            </a:r>
          </a:p>
        </p:txBody>
      </p:sp>
      <p:pic>
        <p:nvPicPr>
          <p:cNvPr id="19465"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1638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65760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0688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602288"/>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36</a:t>
            </a:fld>
            <a:endParaRPr lang="en-US" altLang="zh-CN"/>
          </a:p>
        </p:txBody>
      </p:sp>
    </p:spTree>
    <p:extLst>
      <p:ext uri="{BB962C8B-B14F-4D97-AF65-F5344CB8AC3E}">
        <p14:creationId xmlns:p14="http://schemas.microsoft.com/office/powerpoint/2010/main" val="2026882356"/>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215826" y="228600"/>
            <a:ext cx="8540750" cy="990600"/>
          </a:xfrm>
        </p:spPr>
        <p:txBody>
          <a:bodyPr/>
          <a:lstStyle/>
          <a:p>
            <a:pPr eaLnBrk="1" hangingPunct="1"/>
            <a:r>
              <a:rPr lang="en-US" altLang="zh-CN" sz="4000" dirty="0" smtClean="0"/>
              <a:t>  </a:t>
            </a:r>
            <a:r>
              <a:rPr lang="zh-CN" altLang="en-US" sz="4000" dirty="0" smtClean="0"/>
              <a:t>创建图表</a:t>
            </a:r>
          </a:p>
        </p:txBody>
      </p:sp>
      <p:pic>
        <p:nvPicPr>
          <p:cNvPr id="21576"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00808"/>
            <a:ext cx="62198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77"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840695"/>
            <a:ext cx="5040560" cy="2440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23527" y="1052736"/>
            <a:ext cx="6219825" cy="461665"/>
          </a:xfrm>
          <a:prstGeom prst="rect">
            <a:avLst/>
          </a:prstGeom>
          <a:noFill/>
        </p:spPr>
        <p:txBody>
          <a:bodyPr wrap="square" rtlCol="0">
            <a:spAutoFit/>
          </a:bodyPr>
          <a:lstStyle/>
          <a:p>
            <a:r>
              <a:rPr lang="en-US" altLang="zh-CN" sz="2400" b="1" dirty="0" smtClean="0"/>
              <a:t>1.</a:t>
            </a:r>
            <a:r>
              <a:rPr lang="zh-CN" altLang="en-US" sz="2400" b="1" dirty="0"/>
              <a:t> </a:t>
            </a:r>
            <a:r>
              <a:rPr lang="zh-CN" altLang="en-US" sz="2400" b="1" dirty="0" smtClean="0"/>
              <a:t> 选择图表类型，柱形图，饼图</a:t>
            </a:r>
            <a:endParaRPr lang="zh-CN" altLang="en-US" sz="2400" b="1" dirty="0"/>
          </a:p>
        </p:txBody>
      </p:sp>
      <p:sp>
        <p:nvSpPr>
          <p:cNvPr id="13" name="TextBox 12"/>
          <p:cNvSpPr txBox="1"/>
          <p:nvPr/>
        </p:nvSpPr>
        <p:spPr>
          <a:xfrm>
            <a:off x="480367" y="3379030"/>
            <a:ext cx="8630295" cy="461665"/>
          </a:xfrm>
          <a:prstGeom prst="rect">
            <a:avLst/>
          </a:prstGeom>
          <a:noFill/>
        </p:spPr>
        <p:txBody>
          <a:bodyPr wrap="square" rtlCol="0">
            <a:spAutoFit/>
          </a:bodyPr>
          <a:lstStyle/>
          <a:p>
            <a:r>
              <a:rPr lang="en-US" altLang="zh-CN" sz="2400" b="1" dirty="0" smtClean="0"/>
              <a:t>2.  </a:t>
            </a:r>
            <a:r>
              <a:rPr lang="zh-CN" altLang="en-US" sz="2400" b="1" dirty="0" smtClean="0"/>
              <a:t>选择数据，图例项（系列），水平（分类）轴标签</a:t>
            </a:r>
            <a:endParaRPr lang="zh-CN" altLang="en-US" sz="2400" b="1" dirty="0"/>
          </a:p>
        </p:txBody>
      </p:sp>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37</a:t>
            </a:fld>
            <a:endParaRPr lang="en-US" altLang="zh-CN"/>
          </a:p>
        </p:txBody>
      </p:sp>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512396"/>
            <a:ext cx="2279476" cy="25981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338807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576"/>
                                        </p:tgtEl>
                                        <p:attrNameLst>
                                          <p:attrName>style.visibility</p:attrName>
                                        </p:attrNameLst>
                                      </p:cBhvr>
                                      <p:to>
                                        <p:strVal val="visible"/>
                                      </p:to>
                                    </p:set>
                                    <p:animEffect transition="in" filter="wipe(down)">
                                      <p:cBhvr>
                                        <p:cTn id="11" dur="500"/>
                                        <p:tgtEl>
                                          <p:spTgt spid="2157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1577"/>
                                        </p:tgtEl>
                                        <p:attrNameLst>
                                          <p:attrName>style.visibility</p:attrName>
                                        </p:attrNameLst>
                                      </p:cBhvr>
                                      <p:to>
                                        <p:strVal val="visible"/>
                                      </p:to>
                                    </p:set>
                                    <p:animEffect transition="in" filter="wipe(down)">
                                      <p:cBhvr>
                                        <p:cTn id="20" dur="500"/>
                                        <p:tgtEl>
                                          <p:spTgt spid="21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215826" y="228600"/>
            <a:ext cx="8540750" cy="990600"/>
          </a:xfrm>
        </p:spPr>
        <p:txBody>
          <a:bodyPr/>
          <a:lstStyle/>
          <a:p>
            <a:pPr eaLnBrk="1" hangingPunct="1"/>
            <a:r>
              <a:rPr lang="en-US" altLang="zh-CN" sz="4000" dirty="0" smtClean="0"/>
              <a:t>  </a:t>
            </a:r>
            <a:r>
              <a:rPr lang="zh-CN" altLang="en-US" sz="4000" dirty="0" smtClean="0"/>
              <a:t>图表举例</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24744"/>
            <a:ext cx="4358344" cy="270408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6861" y="1124745"/>
            <a:ext cx="2279476" cy="25981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45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861967"/>
            <a:ext cx="5804240" cy="2809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38</a:t>
            </a:fld>
            <a:endParaRPr lang="en-US" altLang="zh-CN"/>
          </a:p>
        </p:txBody>
      </p:sp>
    </p:spTree>
    <p:extLst>
      <p:ext uri="{BB962C8B-B14F-4D97-AF65-F5344CB8AC3E}">
        <p14:creationId xmlns:p14="http://schemas.microsoft.com/office/powerpoint/2010/main" val="1323414863"/>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298450" y="228600"/>
            <a:ext cx="8540750" cy="990600"/>
          </a:xfrm>
        </p:spPr>
        <p:txBody>
          <a:bodyPr/>
          <a:lstStyle/>
          <a:p>
            <a:pPr eaLnBrk="1" hangingPunct="1"/>
            <a:r>
              <a:rPr lang="en-US" altLang="zh-CN" sz="4000" dirty="0" smtClean="0"/>
              <a:t>  </a:t>
            </a:r>
            <a:r>
              <a:rPr lang="zh-CN" altLang="en-US" sz="4000" dirty="0" smtClean="0"/>
              <a:t>图表举例</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96752"/>
            <a:ext cx="4358344" cy="2704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124744"/>
            <a:ext cx="39528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3336" y="3943630"/>
            <a:ext cx="5862960" cy="283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E9D8BAB-38A2-4C79-A72E-841A19A36CE3}" type="slidenum">
              <a:rPr lang="en-US" altLang="zh-CN" smtClean="0"/>
              <a:pPr>
                <a:defRPr/>
              </a:pPr>
              <a:t>39</a:t>
            </a:fld>
            <a:endParaRPr lang="en-US" altLang="zh-CN"/>
          </a:p>
        </p:txBody>
      </p:sp>
    </p:spTree>
    <p:extLst>
      <p:ext uri="{BB962C8B-B14F-4D97-AF65-F5344CB8AC3E}">
        <p14:creationId xmlns:p14="http://schemas.microsoft.com/office/powerpoint/2010/main" val="358801073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1600200" y="5715000"/>
            <a:ext cx="6705600" cy="750888"/>
          </a:xfrm>
          <a:prstGeom prst="rect">
            <a:avLst/>
          </a:prstGeom>
          <a:solidFill>
            <a:srgbClr val="0099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20000"/>
              </a:spcBef>
              <a:spcAft>
                <a:spcPct val="20000"/>
              </a:spcAft>
              <a:buClr>
                <a:srgbClr val="000099"/>
              </a:buClr>
              <a:buFont typeface="Monotype Sorts" pitchFamily="2" charset="2"/>
              <a:buNone/>
              <a:defRPr/>
            </a:pPr>
            <a:r>
              <a:rPr lang="en-US" altLang="zh-CN" sz="3600" i="1">
                <a:solidFill>
                  <a:srgbClr val="FFFFFF"/>
                </a:solidFill>
                <a:latin typeface="宋体" pitchFamily="2" charset="-122"/>
              </a:rPr>
              <a:t> </a:t>
            </a:r>
            <a:r>
              <a:rPr lang="zh-CN" altLang="en-US" sz="3600">
                <a:solidFill>
                  <a:srgbClr val="FFFFFF"/>
                </a:solidFill>
                <a:effectLst>
                  <a:outerShdw blurRad="38100" dist="38100" dir="2700000" algn="tl">
                    <a:srgbClr val="000000"/>
                  </a:outerShdw>
                </a:effectLst>
                <a:latin typeface="隶书" pitchFamily="49" charset="-122"/>
                <a:ea typeface="隶书" pitchFamily="49" charset="-122"/>
              </a:rPr>
              <a:t>工具按钮 </a:t>
            </a:r>
            <a:r>
              <a:rPr lang="en-US" altLang="zh-CN" sz="3600">
                <a:solidFill>
                  <a:srgbClr val="FFFFFF"/>
                </a:solidFill>
                <a:effectLst>
                  <a:outerShdw blurRad="38100" dist="38100" dir="2700000" algn="tl">
                    <a:srgbClr val="000000"/>
                  </a:outerShdw>
                </a:effectLst>
                <a:latin typeface="隶书" pitchFamily="49" charset="-122"/>
                <a:ea typeface="隶书" pitchFamily="49" charset="-122"/>
              </a:rPr>
              <a:t>/ </a:t>
            </a:r>
            <a:r>
              <a:rPr lang="zh-CN" altLang="en-US" sz="3600">
                <a:solidFill>
                  <a:srgbClr val="FFFFFF"/>
                </a:solidFill>
                <a:effectLst>
                  <a:outerShdw blurRad="38100" dist="38100" dir="2700000" algn="tl">
                    <a:srgbClr val="000000"/>
                  </a:outerShdw>
                </a:effectLst>
                <a:latin typeface="隶书" pitchFamily="49" charset="-122"/>
                <a:ea typeface="隶书" pitchFamily="49" charset="-122"/>
              </a:rPr>
              <a:t>热键 </a:t>
            </a:r>
            <a:r>
              <a:rPr lang="en-US" altLang="zh-CN" sz="3600">
                <a:solidFill>
                  <a:srgbClr val="FFFFFF"/>
                </a:solidFill>
                <a:effectLst>
                  <a:outerShdw blurRad="38100" dist="38100" dir="2700000" algn="tl">
                    <a:srgbClr val="000000"/>
                  </a:outerShdw>
                </a:effectLst>
                <a:latin typeface="隶书" pitchFamily="49" charset="-122"/>
                <a:ea typeface="隶书" pitchFamily="49" charset="-122"/>
              </a:rPr>
              <a:t>/ </a:t>
            </a:r>
            <a:r>
              <a:rPr lang="zh-CN" altLang="en-US" sz="3600">
                <a:solidFill>
                  <a:srgbClr val="FFFFFF"/>
                </a:solidFill>
                <a:effectLst>
                  <a:outerShdw blurRad="38100" dist="38100" dir="2700000" algn="tl">
                    <a:srgbClr val="000000"/>
                  </a:outerShdw>
                </a:effectLst>
                <a:latin typeface="隶书" pitchFamily="49" charset="-122"/>
                <a:ea typeface="隶书" pitchFamily="49" charset="-122"/>
              </a:rPr>
              <a:t>菜单命令</a:t>
            </a:r>
            <a:endParaRPr lang="zh-CN" altLang="en-US" sz="3600" b="0">
              <a:solidFill>
                <a:srgbClr val="FFFFFF"/>
              </a:solidFill>
              <a:latin typeface="隶书" pitchFamily="49" charset="-122"/>
              <a:ea typeface="隶书" pitchFamily="49" charset="-122"/>
            </a:endParaRPr>
          </a:p>
        </p:txBody>
      </p:sp>
      <p:sp>
        <p:nvSpPr>
          <p:cNvPr id="49155" name="Rectangle 17"/>
          <p:cNvSpPr>
            <a:spLocks noChangeArrowheads="1"/>
          </p:cNvSpPr>
          <p:nvPr/>
        </p:nvSpPr>
        <p:spPr bwMode="auto">
          <a:xfrm>
            <a:off x="2667000" y="1676400"/>
            <a:ext cx="5638800" cy="3810000"/>
          </a:xfrm>
          <a:prstGeom prst="rect">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nSpc>
                <a:spcPct val="120000"/>
              </a:lnSpc>
              <a:buClr>
                <a:srgbClr val="FFFF00"/>
              </a:buClr>
              <a:buSzPct val="80000"/>
              <a:buFont typeface="Symbol" pitchFamily="18" charset="2"/>
              <a:buChar char="·"/>
            </a:pPr>
            <a:r>
              <a:rPr lang="en-US" altLang="zh-CN" sz="3600" b="0">
                <a:latin typeface="隶书" pitchFamily="49" charset="-122"/>
                <a:ea typeface="隶书" pitchFamily="49" charset="-122"/>
              </a:rPr>
              <a:t> </a:t>
            </a:r>
            <a:r>
              <a:rPr lang="zh-CN" altLang="en-US" sz="3600" b="0">
                <a:latin typeface="隶书" pitchFamily="49" charset="-122"/>
                <a:ea typeface="隶书" pitchFamily="49" charset="-122"/>
              </a:rPr>
              <a:t>建立文档</a:t>
            </a:r>
            <a:r>
              <a:rPr lang="zh-CN" altLang="en-US" sz="3200" b="0">
                <a:latin typeface="隶书" pitchFamily="49" charset="-122"/>
                <a:ea typeface="隶书" pitchFamily="49" charset="-122"/>
              </a:rPr>
              <a:t>（新文档窗）</a:t>
            </a:r>
            <a:endParaRPr lang="zh-CN" altLang="en-US" sz="36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编辑文档</a:t>
            </a:r>
            <a:r>
              <a:rPr lang="zh-CN" altLang="en-US" sz="3200" b="0">
                <a:latin typeface="隶书" pitchFamily="49" charset="-122"/>
                <a:ea typeface="隶书" pitchFamily="49" charset="-122"/>
              </a:rPr>
              <a:t>（增、删、改）</a:t>
            </a: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保存文档</a:t>
            </a:r>
            <a:r>
              <a:rPr lang="zh-CN" altLang="en-US" sz="3200" b="0">
                <a:latin typeface="隶书" pitchFamily="49" charset="-122"/>
                <a:ea typeface="隶书" pitchFamily="49" charset="-122"/>
              </a:rPr>
              <a:t>（内存 </a:t>
            </a:r>
            <a:r>
              <a:rPr lang="zh-CN" altLang="en-US" sz="3200" b="0">
                <a:latin typeface="隶书" pitchFamily="49" charset="-122"/>
                <a:ea typeface="隶书" pitchFamily="49" charset="-122"/>
                <a:sym typeface="Symbol" pitchFamily="18" charset="2"/>
              </a:rPr>
              <a:t> </a:t>
            </a:r>
            <a:r>
              <a:rPr lang="zh-CN" altLang="en-US" sz="3200" b="0">
                <a:latin typeface="隶书" pitchFamily="49" charset="-122"/>
                <a:ea typeface="隶书" pitchFamily="49" charset="-122"/>
              </a:rPr>
              <a:t>外存）</a:t>
            </a:r>
            <a:endParaRPr lang="zh-CN" altLang="en-US" sz="36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打开文档</a:t>
            </a:r>
            <a:r>
              <a:rPr lang="zh-CN" altLang="en-US" sz="3200" b="0">
                <a:latin typeface="隶书" pitchFamily="49" charset="-122"/>
                <a:ea typeface="隶书" pitchFamily="49" charset="-122"/>
              </a:rPr>
              <a:t>（外存 </a:t>
            </a:r>
            <a:r>
              <a:rPr lang="zh-CN" altLang="en-US" sz="3200" b="0">
                <a:latin typeface="隶书" pitchFamily="49" charset="-122"/>
                <a:ea typeface="隶书" pitchFamily="49" charset="-122"/>
                <a:sym typeface="Symbol" pitchFamily="18" charset="2"/>
              </a:rPr>
              <a:t> </a:t>
            </a:r>
            <a:r>
              <a:rPr lang="zh-CN" altLang="en-US" sz="3200" b="0">
                <a:latin typeface="隶书" pitchFamily="49" charset="-122"/>
                <a:ea typeface="隶书" pitchFamily="49" charset="-122"/>
              </a:rPr>
              <a:t>内存）</a:t>
            </a:r>
            <a:endParaRPr lang="zh-CN" altLang="en-US" sz="3600" b="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关闭文档</a:t>
            </a:r>
            <a:r>
              <a:rPr lang="zh-CN" altLang="en-US" sz="3200" b="0">
                <a:latin typeface="隶书" pitchFamily="49" charset="-122"/>
                <a:ea typeface="隶书" pitchFamily="49" charset="-122"/>
              </a:rPr>
              <a:t>（结束文档操作）</a:t>
            </a:r>
          </a:p>
          <a:p>
            <a:pPr>
              <a:lnSpc>
                <a:spcPct val="120000"/>
              </a:lnSpc>
              <a:buClr>
                <a:srgbClr val="FFFF00"/>
              </a:buClr>
              <a:buSzPct val="80000"/>
              <a:buFont typeface="Symbol" pitchFamily="18" charset="2"/>
              <a:buChar char="·"/>
            </a:pPr>
            <a:r>
              <a:rPr lang="zh-CN" altLang="en-US" sz="3600" b="0">
                <a:latin typeface="隶书" pitchFamily="49" charset="-122"/>
                <a:ea typeface="隶书" pitchFamily="49" charset="-122"/>
              </a:rPr>
              <a:t> 多文档之间的操作</a:t>
            </a:r>
          </a:p>
        </p:txBody>
      </p:sp>
      <p:sp>
        <p:nvSpPr>
          <p:cNvPr id="49156" name="AutoShape 16"/>
          <p:cNvSpPr>
            <a:spLocks noChangeArrowheads="1"/>
          </p:cNvSpPr>
          <p:nvPr/>
        </p:nvSpPr>
        <p:spPr bwMode="auto">
          <a:xfrm>
            <a:off x="1676400" y="381000"/>
            <a:ext cx="2286000" cy="838200"/>
          </a:xfrm>
          <a:prstGeom prst="wedgeRoundRectCallout">
            <a:avLst>
              <a:gd name="adj1" fmla="val 39861"/>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文档基本操作</a:t>
            </a:r>
            <a:endParaRPr lang="zh-CN" altLang="en-US">
              <a:solidFill>
                <a:srgbClr val="FFFFFF"/>
              </a:solidFill>
            </a:endParaRPr>
          </a:p>
        </p:txBody>
      </p:sp>
      <p:sp>
        <p:nvSpPr>
          <p:cNvPr id="49157" name="AutoShape 18"/>
          <p:cNvSpPr>
            <a:spLocks noChangeArrowheads="1"/>
          </p:cNvSpPr>
          <p:nvPr/>
        </p:nvSpPr>
        <p:spPr bwMode="auto">
          <a:xfrm>
            <a:off x="457200" y="4495800"/>
            <a:ext cx="1593850" cy="838200"/>
          </a:xfrm>
          <a:prstGeom prst="wedgeRoundRectCallout">
            <a:avLst>
              <a:gd name="adj1" fmla="val 78884"/>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方 法</a:t>
            </a:r>
            <a:endParaRPr lang="zh-CN" altLang="en-US">
              <a:solidFill>
                <a:srgbClr val="FFFFFF"/>
              </a:solidFill>
            </a:endParaRPr>
          </a:p>
        </p:txBody>
      </p:sp>
      <p:sp>
        <p:nvSpPr>
          <p:cNvPr id="49158" name="Rectangle 25"/>
          <p:cNvSpPr>
            <a:spLocks noGrp="1" noChangeArrowheads="1"/>
          </p:cNvSpPr>
          <p:nvPr>
            <p:ph type="ctrTitle"/>
          </p:nvPr>
        </p:nvSpPr>
        <p:spPr>
          <a:xfrm>
            <a:off x="5867400" y="381000"/>
            <a:ext cx="2438400" cy="762000"/>
          </a:xfrm>
          <a:solidFill>
            <a:srgbClr val="3366FF"/>
          </a:solidFill>
        </p:spPr>
        <p:txBody>
          <a:bodyPr/>
          <a:lstStyle/>
          <a:p>
            <a:r>
              <a:rPr lang="zh-CN" altLang="en-US" smtClean="0">
                <a:solidFill>
                  <a:srgbClr val="FFFFFF"/>
                </a:solidFill>
                <a:ea typeface="隶书" pitchFamily="49" charset="-122"/>
              </a:rPr>
              <a:t>文档编辑</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Text Box 3"/>
          <p:cNvSpPr txBox="1">
            <a:spLocks noChangeArrowheads="1"/>
          </p:cNvSpPr>
          <p:nvPr/>
        </p:nvSpPr>
        <p:spPr bwMode="auto">
          <a:xfrm>
            <a:off x="990600" y="4051300"/>
            <a:ext cx="6934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3200" b="1">
                <a:ea typeface="幼圆" pitchFamily="49" charset="-122"/>
              </a:rPr>
              <a:t>排序条件：</a:t>
            </a:r>
          </a:p>
          <a:p>
            <a:pPr>
              <a:defRPr/>
            </a:pPr>
            <a:r>
              <a:rPr lang="zh-CN" altLang="en-US" sz="3200" b="1">
                <a:solidFill>
                  <a:srgbClr val="6666FF"/>
                </a:solidFill>
                <a:effectLst>
                  <a:outerShdw blurRad="38100" dist="38100" dir="2700000" algn="tl">
                    <a:srgbClr val="C0C0C0"/>
                  </a:outerShdw>
                </a:effectLst>
                <a:ea typeface="幼圆" pitchFamily="49" charset="-122"/>
              </a:rPr>
              <a:t>单一条件</a:t>
            </a:r>
            <a:r>
              <a:rPr lang="zh-CN" altLang="en-US" sz="3200" b="1">
                <a:ea typeface="幼圆" pitchFamily="49" charset="-122"/>
              </a:rPr>
              <a:t>的排序（快速排序）</a:t>
            </a:r>
          </a:p>
          <a:p>
            <a:pPr>
              <a:defRPr/>
            </a:pPr>
            <a:r>
              <a:rPr lang="zh-CN" altLang="en-US" sz="3200" b="1">
                <a:solidFill>
                  <a:srgbClr val="6666FF"/>
                </a:solidFill>
                <a:effectLst>
                  <a:outerShdw blurRad="38100" dist="38100" dir="2700000" algn="tl">
                    <a:srgbClr val="C0C0C0"/>
                  </a:outerShdw>
                </a:effectLst>
                <a:ea typeface="幼圆" pitchFamily="49" charset="-122"/>
              </a:rPr>
              <a:t>多重条件</a:t>
            </a:r>
            <a:r>
              <a:rPr lang="zh-CN" altLang="en-US" sz="3200" b="1">
                <a:ea typeface="幼圆" pitchFamily="49" charset="-122"/>
              </a:rPr>
              <a:t>的排序（轻重缓急）</a:t>
            </a:r>
            <a:endParaRPr lang="en-US" altLang="en-US" sz="3200" b="1">
              <a:ea typeface="幼圆" pitchFamily="49" charset="-122"/>
            </a:endParaRPr>
          </a:p>
        </p:txBody>
      </p:sp>
      <p:sp>
        <p:nvSpPr>
          <p:cNvPr id="26627" name="Text Box 4"/>
          <p:cNvSpPr txBox="1">
            <a:spLocks noChangeArrowheads="1"/>
          </p:cNvSpPr>
          <p:nvPr/>
        </p:nvSpPr>
        <p:spPr bwMode="auto">
          <a:xfrm>
            <a:off x="990600" y="1752600"/>
            <a:ext cx="84137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ea typeface="幼圆" pitchFamily="49" charset="-122"/>
              </a:rPr>
              <a:t>数据类型：	升序：		降序：</a:t>
            </a:r>
          </a:p>
          <a:p>
            <a:pPr eaLnBrk="1" hangingPunct="1"/>
            <a:r>
              <a:rPr lang="zh-CN" altLang="en-US" sz="3200" b="1">
                <a:ea typeface="幼圆" pitchFamily="49" charset="-122"/>
              </a:rPr>
              <a:t>文本			</a:t>
            </a:r>
            <a:r>
              <a:rPr lang="en-US" altLang="zh-CN" sz="3200" b="1">
                <a:ea typeface="幼圆" pitchFamily="49" charset="-122"/>
              </a:rPr>
              <a:t>A,B,…Z	 	Z,X, …A</a:t>
            </a:r>
          </a:p>
          <a:p>
            <a:pPr eaLnBrk="1" hangingPunct="1"/>
            <a:r>
              <a:rPr lang="zh-CN" altLang="en-US" sz="3200" b="1">
                <a:ea typeface="幼圆" pitchFamily="49" charset="-122"/>
              </a:rPr>
              <a:t>数字			</a:t>
            </a:r>
            <a:r>
              <a:rPr lang="en-US" altLang="zh-CN" sz="3200" b="1">
                <a:ea typeface="幼圆" pitchFamily="49" charset="-122"/>
              </a:rPr>
              <a:t>1</a:t>
            </a:r>
            <a:r>
              <a:rPr lang="en-US" altLang="en-US" sz="3200" b="1">
                <a:ea typeface="幼圆" pitchFamily="49" charset="-122"/>
              </a:rPr>
              <a:t>,2,</a:t>
            </a:r>
            <a:r>
              <a:rPr lang="en-US" altLang="zh-CN" sz="3200" b="1">
                <a:ea typeface="幼圆" pitchFamily="49" charset="-122"/>
              </a:rPr>
              <a:t>…	 	10</a:t>
            </a:r>
            <a:r>
              <a:rPr lang="en-US" altLang="en-US" sz="3200" b="1">
                <a:ea typeface="幼圆" pitchFamily="49" charset="-122"/>
              </a:rPr>
              <a:t>,9,</a:t>
            </a:r>
            <a:r>
              <a:rPr lang="en-US" altLang="zh-CN" sz="3200" b="1">
                <a:ea typeface="幼圆" pitchFamily="49" charset="-122"/>
              </a:rPr>
              <a:t>…</a:t>
            </a:r>
          </a:p>
          <a:p>
            <a:pPr eaLnBrk="1" hangingPunct="1"/>
            <a:r>
              <a:rPr lang="zh-CN" altLang="en-US" sz="3200" b="1">
                <a:ea typeface="幼圆" pitchFamily="49" charset="-122"/>
              </a:rPr>
              <a:t>日期			</a:t>
            </a:r>
            <a:r>
              <a:rPr lang="en-US" altLang="zh-CN" sz="3200" b="1">
                <a:ea typeface="幼圆" pitchFamily="49" charset="-122"/>
              </a:rPr>
              <a:t>Jan 1,… 		Dec 31, …	</a:t>
            </a:r>
          </a:p>
        </p:txBody>
      </p:sp>
      <p:sp>
        <p:nvSpPr>
          <p:cNvPr id="26628" name="Rectangle 13"/>
          <p:cNvSpPr>
            <a:spLocks noGrp="1" noRot="1" noChangeArrowheads="1"/>
          </p:cNvSpPr>
          <p:nvPr>
            <p:ph type="title"/>
          </p:nvPr>
        </p:nvSpPr>
        <p:spPr/>
        <p:txBody>
          <a:bodyPr/>
          <a:lstStyle/>
          <a:p>
            <a:pPr eaLnBrk="1" hangingPunct="1"/>
            <a:r>
              <a:rPr lang="en-US" altLang="zh-CN" sz="4000" smtClean="0">
                <a:ea typeface="幼圆" pitchFamily="49" charset="-122"/>
              </a:rPr>
              <a:t>   </a:t>
            </a:r>
            <a:r>
              <a:rPr lang="zh-CN" altLang="en-US" sz="4000" smtClean="0">
                <a:ea typeface="幼圆" pitchFamily="49" charset="-122"/>
              </a:rPr>
              <a:t>数据排序</a:t>
            </a:r>
          </a:p>
        </p:txBody>
      </p:sp>
      <p:pic>
        <p:nvPicPr>
          <p:cNvPr id="2663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525" y="1719263"/>
            <a:ext cx="647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938" y="1700213"/>
            <a:ext cx="5762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4437112"/>
            <a:ext cx="24098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40</a:t>
            </a:fld>
            <a:endParaRPr lang="en-US" altLang="zh-CN"/>
          </a:p>
        </p:txBody>
      </p:sp>
    </p:spTree>
    <p:extLst>
      <p:ext uri="{BB962C8B-B14F-4D97-AF65-F5344CB8AC3E}">
        <p14:creationId xmlns:p14="http://schemas.microsoft.com/office/powerpoint/2010/main" val="533912742"/>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en-US" altLang="zh-CN" sz="4000" smtClean="0"/>
              <a:t>  </a:t>
            </a:r>
            <a:r>
              <a:rPr lang="zh-CN" altLang="en-US" sz="4000" smtClean="0"/>
              <a:t>多重条件的排序</a:t>
            </a:r>
          </a:p>
        </p:txBody>
      </p:sp>
      <p:sp>
        <p:nvSpPr>
          <p:cNvPr id="27651" name="Text Box 9"/>
          <p:cNvSpPr txBox="1">
            <a:spLocks noChangeArrowheads="1"/>
          </p:cNvSpPr>
          <p:nvPr/>
        </p:nvSpPr>
        <p:spPr bwMode="auto">
          <a:xfrm>
            <a:off x="304800" y="4267200"/>
            <a:ext cx="2438400" cy="1373188"/>
          </a:xfrm>
          <a:prstGeom prst="rect">
            <a:avLst/>
          </a:prstGeom>
          <a:solidFill>
            <a:schemeClr val="tx1">
              <a:lumMod val="10000"/>
              <a:lumOff val="90000"/>
            </a:schemeClr>
          </a:solid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ea typeface="幼圆" pitchFamily="49" charset="-122"/>
              </a:rPr>
              <a:t>用以设置两个以上的排序约束条件。</a:t>
            </a:r>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628775"/>
            <a:ext cx="25812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3363" y="1844675"/>
            <a:ext cx="61912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41</a:t>
            </a:fld>
            <a:endParaRPr lang="en-US" altLang="zh-CN"/>
          </a:p>
        </p:txBody>
      </p:sp>
    </p:spTree>
    <p:extLst>
      <p:ext uri="{BB962C8B-B14F-4D97-AF65-F5344CB8AC3E}">
        <p14:creationId xmlns:p14="http://schemas.microsoft.com/office/powerpoint/2010/main" val="1185983746"/>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287834" y="223837"/>
            <a:ext cx="8540750" cy="1143000"/>
          </a:xfrm>
        </p:spPr>
        <p:txBody>
          <a:bodyPr/>
          <a:lstStyle/>
          <a:p>
            <a:pPr eaLnBrk="1" hangingPunct="1"/>
            <a:r>
              <a:rPr lang="en-US" altLang="zh-CN" sz="4000" dirty="0" smtClean="0"/>
              <a:t>  </a:t>
            </a:r>
            <a:r>
              <a:rPr lang="zh-CN" altLang="en-US" sz="4000" dirty="0" smtClean="0"/>
              <a:t>筛选数据</a:t>
            </a:r>
          </a:p>
        </p:txBody>
      </p:sp>
      <p:sp>
        <p:nvSpPr>
          <p:cNvPr id="29699" name="Text Box 3"/>
          <p:cNvSpPr txBox="1">
            <a:spLocks noChangeArrowheads="1"/>
          </p:cNvSpPr>
          <p:nvPr/>
        </p:nvSpPr>
        <p:spPr bwMode="auto">
          <a:xfrm>
            <a:off x="1282700" y="1700213"/>
            <a:ext cx="10033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5F5F5F"/>
                </a:solidFill>
                <a:ea typeface="幼圆" pitchFamily="49" charset="-122"/>
              </a:rPr>
              <a:t>大表</a:t>
            </a:r>
            <a:endParaRPr lang="en-US" altLang="en-US" sz="3200" b="1">
              <a:solidFill>
                <a:srgbClr val="5F5F5F"/>
              </a:solidFill>
              <a:ea typeface="幼圆" pitchFamily="49" charset="-122"/>
            </a:endParaRPr>
          </a:p>
        </p:txBody>
      </p:sp>
      <p:sp>
        <p:nvSpPr>
          <p:cNvPr id="29700" name="Text Box 4"/>
          <p:cNvSpPr txBox="1">
            <a:spLocks noChangeArrowheads="1"/>
          </p:cNvSpPr>
          <p:nvPr/>
        </p:nvSpPr>
        <p:spPr bwMode="auto">
          <a:xfrm>
            <a:off x="5181600" y="1700213"/>
            <a:ext cx="2232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5F5F5F"/>
                </a:solidFill>
                <a:ea typeface="幼圆" pitchFamily="49" charset="-122"/>
              </a:rPr>
              <a:t>明晰的小表</a:t>
            </a:r>
            <a:endParaRPr lang="en-US" altLang="en-US" sz="3200" b="1">
              <a:solidFill>
                <a:srgbClr val="5F5F5F"/>
              </a:solidFill>
              <a:ea typeface="幼圆" pitchFamily="49" charset="-122"/>
            </a:endParaRPr>
          </a:p>
        </p:txBody>
      </p:sp>
      <p:sp>
        <p:nvSpPr>
          <p:cNvPr id="29701" name="Text Box 5"/>
          <p:cNvSpPr txBox="1">
            <a:spLocks noChangeArrowheads="1"/>
          </p:cNvSpPr>
          <p:nvPr/>
        </p:nvSpPr>
        <p:spPr bwMode="auto">
          <a:xfrm>
            <a:off x="2463800" y="152400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solidFill>
                  <a:srgbClr val="5F5F5F"/>
                </a:solidFill>
                <a:ea typeface="幼圆" pitchFamily="49" charset="-122"/>
              </a:rPr>
              <a:t>有条件的筛选</a:t>
            </a:r>
            <a:endParaRPr lang="en-US" altLang="en-US" sz="2800" b="1">
              <a:solidFill>
                <a:srgbClr val="5F5F5F"/>
              </a:solidFill>
              <a:ea typeface="幼圆" pitchFamily="49" charset="-122"/>
            </a:endParaRPr>
          </a:p>
        </p:txBody>
      </p:sp>
      <p:sp>
        <p:nvSpPr>
          <p:cNvPr id="29702" name="Line 6"/>
          <p:cNvSpPr>
            <a:spLocks noChangeShapeType="1"/>
          </p:cNvSpPr>
          <p:nvPr/>
        </p:nvSpPr>
        <p:spPr bwMode="auto">
          <a:xfrm>
            <a:off x="2209800" y="2081213"/>
            <a:ext cx="3048000" cy="0"/>
          </a:xfrm>
          <a:prstGeom prst="line">
            <a:avLst/>
          </a:prstGeom>
          <a:noFill/>
          <a:ln w="76200">
            <a:solidFill>
              <a:srgbClr val="FF7C8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29703" name="Picture 7"/>
          <p:cNvPicPr>
            <a:picLocks noChangeAspect="1" noChangeArrowheads="1"/>
          </p:cNvPicPr>
          <p:nvPr/>
        </p:nvPicPr>
        <p:blipFill>
          <a:blip r:embed="rId3">
            <a:extLst>
              <a:ext uri="{28A0092B-C50C-407E-A947-70E740481C1C}">
                <a14:useLocalDpi xmlns:a14="http://schemas.microsoft.com/office/drawing/2010/main" val="0"/>
              </a:ext>
            </a:extLst>
          </a:blip>
          <a:srcRect t="8333" r="2499" b="8333"/>
          <a:stretch>
            <a:fillRect/>
          </a:stretch>
        </p:blipFill>
        <p:spPr bwMode="auto">
          <a:xfrm>
            <a:off x="609600" y="2286000"/>
            <a:ext cx="5943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0505" name="Oval 9"/>
          <p:cNvSpPr>
            <a:spLocks noChangeArrowheads="1"/>
          </p:cNvSpPr>
          <p:nvPr/>
        </p:nvSpPr>
        <p:spPr bwMode="auto">
          <a:xfrm>
            <a:off x="2438400" y="3200400"/>
            <a:ext cx="609600" cy="304800"/>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06" name="Text Box 10"/>
          <p:cNvSpPr txBox="1">
            <a:spLocks noChangeArrowheads="1"/>
          </p:cNvSpPr>
          <p:nvPr/>
        </p:nvSpPr>
        <p:spPr bwMode="auto">
          <a:xfrm>
            <a:off x="6629400" y="2362200"/>
            <a:ext cx="2222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Clr>
                <a:srgbClr val="6666FF"/>
              </a:buClr>
              <a:buFont typeface="Webdings" pitchFamily="18" charset="2"/>
              <a:buChar char="8"/>
            </a:pPr>
            <a:r>
              <a:rPr lang="zh-CN" altLang="en-US" sz="3200" b="1">
                <a:solidFill>
                  <a:srgbClr val="5F5F5F"/>
                </a:solidFill>
                <a:ea typeface="幼圆" pitchFamily="49" charset="-122"/>
              </a:rPr>
              <a:t>自动筛选</a:t>
            </a:r>
          </a:p>
          <a:p>
            <a:pPr eaLnBrk="1" hangingPunct="1">
              <a:buClr>
                <a:srgbClr val="6666FF"/>
              </a:buClr>
              <a:buFont typeface="Webdings" pitchFamily="18" charset="2"/>
              <a:buChar char="8"/>
            </a:pPr>
            <a:r>
              <a:rPr lang="zh-CN" altLang="en-US" sz="3200" b="1">
                <a:solidFill>
                  <a:srgbClr val="5F5F5F"/>
                </a:solidFill>
                <a:ea typeface="幼圆" pitchFamily="49" charset="-122"/>
              </a:rPr>
              <a:t>高级筛选</a:t>
            </a:r>
          </a:p>
        </p:txBody>
      </p:sp>
      <p:pic>
        <p:nvPicPr>
          <p:cNvPr id="2970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590925"/>
            <a:ext cx="5535613"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66675"/>
            <a:ext cx="38100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42</a:t>
            </a:fld>
            <a:endParaRPr lang="en-US" altLang="zh-CN"/>
          </a:p>
        </p:txBody>
      </p:sp>
    </p:spTree>
    <p:extLst>
      <p:ext uri="{BB962C8B-B14F-4D97-AF65-F5344CB8AC3E}">
        <p14:creationId xmlns:p14="http://schemas.microsoft.com/office/powerpoint/2010/main" val="3458434729"/>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287834" y="223837"/>
            <a:ext cx="8540750" cy="1143000"/>
          </a:xfrm>
        </p:spPr>
        <p:txBody>
          <a:bodyPr/>
          <a:lstStyle/>
          <a:p>
            <a:pPr eaLnBrk="1" hangingPunct="1"/>
            <a:r>
              <a:rPr lang="en-US" altLang="zh-CN" sz="4000" dirty="0" smtClean="0"/>
              <a:t>  </a:t>
            </a:r>
            <a:r>
              <a:rPr lang="zh-CN" altLang="en-US" sz="4000" dirty="0" smtClean="0"/>
              <a:t>筛选数据举例</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00" y="4653136"/>
            <a:ext cx="38100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43</a:t>
            </a:fld>
            <a:endParaRPr lang="en-US" altLang="zh-CN"/>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857400"/>
            <a:ext cx="4672686" cy="2795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2212280"/>
            <a:ext cx="332422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形标注 4"/>
          <p:cNvSpPr/>
          <p:nvPr/>
        </p:nvSpPr>
        <p:spPr bwMode="auto">
          <a:xfrm>
            <a:off x="971599" y="1412776"/>
            <a:ext cx="2532137" cy="576064"/>
          </a:xfrm>
          <a:prstGeom prst="wedgeEllipseCallout">
            <a:avLst>
              <a:gd name="adj1" fmla="val -13946"/>
              <a:gd name="adj2" fmla="val 189486"/>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首先选取筛选标题行</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18" name="椭圆形标注 17"/>
          <p:cNvSpPr/>
          <p:nvPr/>
        </p:nvSpPr>
        <p:spPr bwMode="auto">
          <a:xfrm>
            <a:off x="4572000" y="5157192"/>
            <a:ext cx="2532137" cy="576064"/>
          </a:xfrm>
          <a:prstGeom prst="wedgeEllipseCallout">
            <a:avLst>
              <a:gd name="adj1" fmla="val -104225"/>
              <a:gd name="adj2" fmla="val -35385"/>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smtClean="0"/>
              <a:t>其次选择筛选命令</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4920050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7651"/>
                                        </p:tgtEl>
                                        <p:attrNameLst>
                                          <p:attrName>style.visibility</p:attrName>
                                        </p:attrNameLst>
                                      </p:cBhvr>
                                      <p:to>
                                        <p:strVal val="visible"/>
                                      </p:to>
                                    </p:set>
                                    <p:animEffect transition="in" filter="wipe(down)">
                                      <p:cBhvr>
                                        <p:cTn id="11" dur="500"/>
                                        <p:tgtEl>
                                          <p:spTgt spid="2765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3554"/>
                                        </p:tgtEl>
                                        <p:attrNameLst>
                                          <p:attrName>style.visibility</p:attrName>
                                        </p:attrNameLst>
                                      </p:cBhvr>
                                      <p:to>
                                        <p:strVal val="visible"/>
                                      </p:to>
                                    </p:set>
                                    <p:animEffect transition="in" filter="wipe(down)">
                                      <p:cBhvr>
                                        <p:cTn id="16" dur="500"/>
                                        <p:tgtEl>
                                          <p:spTgt spid="23554"/>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7650"/>
                                        </p:tgtEl>
                                        <p:attrNameLst>
                                          <p:attrName>style.visibility</p:attrName>
                                        </p:attrNameLst>
                                      </p:cBhvr>
                                      <p:to>
                                        <p:strVal val="visible"/>
                                      </p:to>
                                    </p:set>
                                    <p:animEffect transition="in" filter="wipe(down)">
                                      <p:cBhvr>
                                        <p:cTn id="25"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431850" y="223837"/>
            <a:ext cx="8540750" cy="1143000"/>
          </a:xfrm>
        </p:spPr>
        <p:txBody>
          <a:bodyPr/>
          <a:lstStyle/>
          <a:p>
            <a:pPr eaLnBrk="1" hangingPunct="1"/>
            <a:r>
              <a:rPr lang="en-US" altLang="zh-CN" sz="4000" dirty="0" smtClean="0"/>
              <a:t>  </a:t>
            </a:r>
            <a:r>
              <a:rPr lang="zh-CN" altLang="en-US" sz="4000" dirty="0" smtClean="0"/>
              <a:t>高级筛选数据举例</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69" y="1124744"/>
            <a:ext cx="38100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294967295"/>
          </p:nvPr>
        </p:nvSpPr>
        <p:spPr>
          <a:xfrm>
            <a:off x="6550025" y="6245225"/>
            <a:ext cx="2289175" cy="476250"/>
          </a:xfrm>
          <a:prstGeom prst="rect">
            <a:avLst/>
          </a:prstGeom>
        </p:spPr>
        <p:txBody>
          <a:bodyPr/>
          <a:lstStyle/>
          <a:p>
            <a:pPr>
              <a:defRPr/>
            </a:pPr>
            <a:fld id="{3B4FCD15-036B-431C-86CD-776DED9C6905}" type="slidenum">
              <a:rPr lang="en-US" altLang="zh-CN" smtClean="0"/>
              <a:pPr>
                <a:defRPr/>
              </a:pPr>
              <a:t>44</a:t>
            </a:fld>
            <a:endParaRPr lang="en-US" altLang="zh-CN"/>
          </a:p>
        </p:txBody>
      </p:sp>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613" y="2564904"/>
            <a:ext cx="3033712" cy="244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65" y="5157192"/>
            <a:ext cx="33337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196752"/>
            <a:ext cx="34099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933056"/>
            <a:ext cx="33623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bwMode="auto">
          <a:xfrm flipV="1">
            <a:off x="3563888" y="2780928"/>
            <a:ext cx="1008112" cy="949474"/>
          </a:xfrm>
          <a:prstGeom prst="straightConnector1">
            <a:avLst/>
          </a:prstGeom>
          <a:solidFill>
            <a:schemeClr val="accent1"/>
          </a:solidFill>
          <a:ln w="5715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a:off x="3563888" y="3933056"/>
            <a:ext cx="2232248" cy="2304256"/>
          </a:xfrm>
          <a:prstGeom prst="straightConnector1">
            <a:avLst/>
          </a:prstGeom>
          <a:solidFill>
            <a:schemeClr val="accent1"/>
          </a:solidFill>
          <a:ln w="5715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701787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down)">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wipe(down)">
                                      <p:cBhvr>
                                        <p:cTn id="12" dur="500"/>
                                        <p:tgtEl>
                                          <p:spTgt spid="286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28676"/>
                                        </p:tgtEl>
                                        <p:attrNameLst>
                                          <p:attrName>style.visibility</p:attrName>
                                        </p:attrNameLst>
                                      </p:cBhvr>
                                      <p:to>
                                        <p:strVal val="visible"/>
                                      </p:to>
                                    </p:set>
                                    <p:animEffect transition="in" filter="wipe(down)">
                                      <p:cBhvr>
                                        <p:cTn id="21" dur="500"/>
                                        <p:tgtEl>
                                          <p:spTgt spid="286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8677"/>
                                        </p:tgtEl>
                                        <p:attrNameLst>
                                          <p:attrName>style.visibility</p:attrName>
                                        </p:attrNameLst>
                                      </p:cBhvr>
                                      <p:to>
                                        <p:strVal val="visible"/>
                                      </p:to>
                                    </p:set>
                                    <p:animEffect transition="in" filter="wipe(down)">
                                      <p:cBhvr>
                                        <p:cTn id="30" dur="500"/>
                                        <p:tgtEl>
                                          <p:spTgt spid="286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675"/>
                                        </p:tgtEl>
                                        <p:attrNameLst>
                                          <p:attrName>style.visibility</p:attrName>
                                        </p:attrNameLst>
                                      </p:cBhvr>
                                      <p:to>
                                        <p:strVal val="visible"/>
                                      </p:to>
                                    </p:set>
                                    <p:animEffect transition="in" filter="wipe(down)">
                                      <p:cBhvr>
                                        <p:cTn id="35"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AutoShape 2"/>
          <p:cNvSpPr>
            <a:spLocks noChangeArrowheads="1"/>
          </p:cNvSpPr>
          <p:nvPr/>
        </p:nvSpPr>
        <p:spPr bwMode="auto">
          <a:xfrm>
            <a:off x="1676400" y="381000"/>
            <a:ext cx="2679700" cy="838200"/>
          </a:xfrm>
          <a:prstGeom prst="wedgeRoundRectCallout">
            <a:avLst>
              <a:gd name="adj1" fmla="val 26657"/>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a:solidFill>
                  <a:srgbClr val="FFFFFF"/>
                </a:solidFill>
              </a:rPr>
              <a:t>文本输入</a:t>
            </a:r>
          </a:p>
        </p:txBody>
      </p:sp>
      <p:sp>
        <p:nvSpPr>
          <p:cNvPr id="460803" name="Rectangle 3"/>
          <p:cNvSpPr>
            <a:spLocks noChangeArrowheads="1"/>
          </p:cNvSpPr>
          <p:nvPr/>
        </p:nvSpPr>
        <p:spPr bwMode="auto">
          <a:xfrm>
            <a:off x="1752600" y="1752600"/>
            <a:ext cx="6934200" cy="3810000"/>
          </a:xfrm>
          <a:prstGeom prst="rect">
            <a:avLst/>
          </a:prstGeom>
          <a:solidFill>
            <a:schemeClr val="accent1"/>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nSpc>
                <a:spcPct val="120000"/>
              </a:lnSpc>
              <a:buClr>
                <a:srgbClr val="FFFF00"/>
              </a:buClr>
              <a:buSzPct val="80000"/>
              <a:buFont typeface="Symbol" pitchFamily="18" charset="2"/>
              <a:buChar char="·"/>
            </a:pPr>
            <a:r>
              <a:rPr lang="en-US" altLang="zh-CN" sz="3600" b="0" dirty="0">
                <a:latin typeface="隶书" pitchFamily="49" charset="-122"/>
                <a:ea typeface="隶书" pitchFamily="49" charset="-122"/>
              </a:rPr>
              <a:t> </a:t>
            </a:r>
            <a:r>
              <a:rPr lang="zh-CN" altLang="en-US" sz="3600" b="0" dirty="0">
                <a:latin typeface="隶书" pitchFamily="49" charset="-122"/>
                <a:ea typeface="隶书" pitchFamily="49" charset="-122"/>
              </a:rPr>
              <a:t>输入文本（确定插入点）</a:t>
            </a:r>
          </a:p>
          <a:p>
            <a:pPr>
              <a:lnSpc>
                <a:spcPct val="120000"/>
              </a:lnSpc>
              <a:buClr>
                <a:srgbClr val="FFFF00"/>
              </a:buClr>
              <a:buSzPct val="80000"/>
              <a:buFont typeface="Symbol" pitchFamily="18" charset="2"/>
              <a:buChar char="·"/>
            </a:pPr>
            <a:r>
              <a:rPr lang="zh-CN" altLang="en-US" sz="3600" b="0" dirty="0">
                <a:latin typeface="隶书" pitchFamily="49" charset="-122"/>
                <a:ea typeface="隶书" pitchFamily="49" charset="-122"/>
              </a:rPr>
              <a:t> 删除文字（</a:t>
            </a:r>
            <a:r>
              <a:rPr lang="en-US" altLang="zh-CN" sz="3600" dirty="0" smtClean="0">
                <a:latin typeface="隶书" pitchFamily="49" charset="-122"/>
                <a:ea typeface="隶书" pitchFamily="49" charset="-122"/>
              </a:rPr>
              <a:t>Backspace/Delete</a:t>
            </a:r>
            <a:r>
              <a:rPr lang="zh-CN" altLang="en-US" sz="3600" b="0" dirty="0">
                <a:latin typeface="隶书" pitchFamily="49" charset="-122"/>
                <a:ea typeface="隶书" pitchFamily="49" charset="-122"/>
              </a:rPr>
              <a:t>）</a:t>
            </a:r>
            <a:endParaRPr lang="zh-CN" altLang="en-US" sz="3200" b="0" dirty="0">
              <a:latin typeface="隶书" pitchFamily="49" charset="-122"/>
              <a:ea typeface="隶书" pitchFamily="49" charset="-122"/>
            </a:endParaRPr>
          </a:p>
          <a:p>
            <a:pPr>
              <a:lnSpc>
                <a:spcPct val="120000"/>
              </a:lnSpc>
              <a:buClr>
                <a:srgbClr val="FFFF00"/>
              </a:buClr>
              <a:buSzPct val="80000"/>
              <a:buFont typeface="Symbol" pitchFamily="18" charset="2"/>
              <a:buChar char="·"/>
            </a:pPr>
            <a:r>
              <a:rPr lang="zh-CN" altLang="en-US" sz="3600" b="0" dirty="0">
                <a:latin typeface="隶书" pitchFamily="49" charset="-122"/>
                <a:ea typeface="隶书" pitchFamily="49" charset="-122"/>
              </a:rPr>
              <a:t> 插入</a:t>
            </a:r>
            <a:r>
              <a:rPr lang="en-US" altLang="zh-CN" sz="3600" b="0" dirty="0">
                <a:latin typeface="隶书" pitchFamily="49" charset="-122"/>
                <a:ea typeface="隶书" pitchFamily="49" charset="-122"/>
              </a:rPr>
              <a:t>/</a:t>
            </a:r>
            <a:r>
              <a:rPr lang="zh-CN" altLang="en-US" sz="3600" b="0" dirty="0">
                <a:latin typeface="隶书" pitchFamily="49" charset="-122"/>
                <a:ea typeface="隶书" pitchFamily="49" charset="-122"/>
              </a:rPr>
              <a:t>改写</a:t>
            </a:r>
            <a:r>
              <a:rPr lang="zh-CN" altLang="en-US" sz="3600" b="0" dirty="0" smtClean="0">
                <a:latin typeface="隶书" pitchFamily="49" charset="-122"/>
                <a:ea typeface="隶书" pitchFamily="49" charset="-122"/>
              </a:rPr>
              <a:t>（</a:t>
            </a:r>
            <a:r>
              <a:rPr lang="en-US" altLang="zh-CN" sz="3600" dirty="0">
                <a:latin typeface="隶书" pitchFamily="49" charset="-122"/>
                <a:ea typeface="隶书" pitchFamily="49" charset="-122"/>
              </a:rPr>
              <a:t>I</a:t>
            </a:r>
            <a:r>
              <a:rPr lang="en-US" altLang="zh-CN" sz="3600" dirty="0" smtClean="0">
                <a:latin typeface="隶书" pitchFamily="49" charset="-122"/>
                <a:ea typeface="隶书" pitchFamily="49" charset="-122"/>
              </a:rPr>
              <a:t>nsert</a:t>
            </a:r>
            <a:r>
              <a:rPr lang="zh-CN" altLang="en-US" sz="3600" b="0" dirty="0">
                <a:latin typeface="隶书" pitchFamily="49" charset="-122"/>
                <a:ea typeface="隶书" pitchFamily="49" charset="-122"/>
              </a:rPr>
              <a:t>）</a:t>
            </a:r>
          </a:p>
        </p:txBody>
      </p:sp>
      <p:sp>
        <p:nvSpPr>
          <p:cNvPr id="460804" name="AutoShape 4"/>
          <p:cNvSpPr>
            <a:spLocks noChangeArrowheads="1"/>
          </p:cNvSpPr>
          <p:nvPr/>
        </p:nvSpPr>
        <p:spPr bwMode="auto">
          <a:xfrm>
            <a:off x="914400" y="1905000"/>
            <a:ext cx="2971800" cy="4191000"/>
          </a:xfrm>
          <a:prstGeom prst="wedgeRoundRectCallout">
            <a:avLst>
              <a:gd name="adj1" fmla="val 70514"/>
              <a:gd name="adj2" fmla="val 10380"/>
              <a:gd name="adj3" fmla="val 16667"/>
            </a:avLst>
          </a:prstGeom>
          <a:solidFill>
            <a:srgbClr val="0000FF"/>
          </a:solidFill>
          <a:ln w="12700">
            <a:solidFill>
              <a:schemeClr val="bg1"/>
            </a:solidFill>
            <a:miter lim="800000"/>
            <a:headEnd type="none" w="sm" len="sm"/>
            <a:tailEnd type="none" w="sm" len="sm"/>
          </a:ln>
          <a:effectLst>
            <a:outerShdw dist="35921" dir="2700000" algn="ctr" rotWithShape="0">
              <a:srgbClr val="808080"/>
            </a:outerShdw>
          </a:effectLst>
        </p:spPr>
        <p:txBody>
          <a:bodyPr lIns="0" tIns="0" rIns="0" bIns="0"/>
          <a:lstStyle/>
          <a:p>
            <a:r>
              <a:rPr lang="zh-CN" altLang="en-US" sz="2800">
                <a:solidFill>
                  <a:srgbClr val="FFFFFF"/>
                </a:solidFill>
                <a:ea typeface="楷体_GB2312" pitchFamily="49" charset="-122"/>
              </a:rPr>
              <a:t>我们经常会遇到给文档中输入文本的时候，会把后边的已经有的文字进行了覆盖，这是什么原因呢？</a:t>
            </a:r>
          </a:p>
        </p:txBody>
      </p:sp>
      <p:grpSp>
        <p:nvGrpSpPr>
          <p:cNvPr id="460805" name="Group 5"/>
          <p:cNvGrpSpPr>
            <a:grpSpLocks/>
          </p:cNvGrpSpPr>
          <p:nvPr/>
        </p:nvGrpSpPr>
        <p:grpSpPr bwMode="auto">
          <a:xfrm>
            <a:off x="251520" y="4653136"/>
            <a:ext cx="8569200" cy="1885528"/>
            <a:chOff x="288" y="2832"/>
            <a:chExt cx="4944" cy="1524"/>
          </a:xfrm>
        </p:grpSpPr>
        <p:sp>
          <p:nvSpPr>
            <p:cNvPr id="51207" name="Text Box 6"/>
            <p:cNvSpPr txBox="1">
              <a:spLocks noChangeArrowheads="1"/>
            </p:cNvSpPr>
            <p:nvPr/>
          </p:nvSpPr>
          <p:spPr bwMode="auto">
            <a:xfrm>
              <a:off x="1008" y="3600"/>
              <a:ext cx="4224" cy="756"/>
            </a:xfrm>
            <a:prstGeom prst="rect">
              <a:avLst/>
            </a:prstGeom>
            <a:solidFill>
              <a:srgbClr val="009900"/>
            </a:solidFill>
            <a:ln w="9525">
              <a:solidFill>
                <a:srgbClr val="993366"/>
              </a:solidFill>
              <a:miter lim="800000"/>
              <a:headEnd/>
              <a:tailEnd/>
            </a:ln>
            <a:effectLst>
              <a:outerShdw dist="107763" dir="2700000" algn="ctr" rotWithShape="0">
                <a:schemeClr val="bg2"/>
              </a:outerShdw>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spcAft>
                  <a:spcPct val="20000"/>
                </a:spcAft>
                <a:buClr>
                  <a:srgbClr val="000099"/>
                </a:buClr>
                <a:buFont typeface="Monotype Sorts" pitchFamily="2" charset="2"/>
                <a:buNone/>
              </a:pPr>
              <a:r>
                <a:rPr lang="zh-CN" altLang="en-US" sz="3600" b="0" dirty="0">
                  <a:solidFill>
                    <a:srgbClr val="FFFFFF"/>
                  </a:solidFill>
                  <a:latin typeface="隶书" pitchFamily="49" charset="-122"/>
                  <a:ea typeface="隶书" pitchFamily="49" charset="-122"/>
                </a:rPr>
                <a:t>把键盘上的插入</a:t>
              </a:r>
              <a:r>
                <a:rPr lang="en-US" altLang="zh-CN" sz="3600" b="0" dirty="0">
                  <a:solidFill>
                    <a:srgbClr val="FFFFFF"/>
                  </a:solidFill>
                  <a:latin typeface="隶书" pitchFamily="49" charset="-122"/>
                  <a:ea typeface="隶书" pitchFamily="49" charset="-122"/>
                </a:rPr>
                <a:t>(insert)</a:t>
              </a:r>
              <a:r>
                <a:rPr lang="zh-CN" altLang="en-US" sz="3600" b="0" dirty="0">
                  <a:solidFill>
                    <a:srgbClr val="FFFFFF"/>
                  </a:solidFill>
                  <a:latin typeface="隶书" pitchFamily="49" charset="-122"/>
                  <a:ea typeface="隶书" pitchFamily="49" charset="-122"/>
                </a:rPr>
                <a:t>键按一下</a:t>
              </a:r>
            </a:p>
          </p:txBody>
        </p:sp>
        <p:sp>
          <p:nvSpPr>
            <p:cNvPr id="51208" name="AutoShape 7"/>
            <p:cNvSpPr>
              <a:spLocks noChangeArrowheads="1"/>
            </p:cNvSpPr>
            <p:nvPr/>
          </p:nvSpPr>
          <p:spPr bwMode="auto">
            <a:xfrm>
              <a:off x="288" y="2832"/>
              <a:ext cx="816" cy="528"/>
            </a:xfrm>
            <a:prstGeom prst="wedgeRoundRectCallout">
              <a:avLst>
                <a:gd name="adj1" fmla="val 108579"/>
                <a:gd name="adj2" fmla="val 111741"/>
                <a:gd name="adj3" fmla="val 16667"/>
              </a:avLst>
            </a:prstGeom>
            <a:solidFill>
              <a:schemeClr val="folHlink"/>
            </a:solidFill>
            <a:ln w="12700">
              <a:solidFill>
                <a:srgbClr val="993366"/>
              </a:solidFill>
              <a:miter lim="800000"/>
              <a:headEnd type="none" w="sm" len="sm"/>
              <a:tailEnd type="none" w="sm" len="sm"/>
            </a:ln>
            <a:effectLst>
              <a:outerShdw dist="35921" dir="2700000" algn="ctr" rotWithShape="0">
                <a:srgbClr val="808080"/>
              </a:outerShdw>
            </a:effectLst>
          </p:spPr>
          <p:txBody>
            <a:bodyPr wrap="none" anchor="ctr"/>
            <a:lstStyle/>
            <a:p>
              <a:pPr algn="ctr"/>
              <a:r>
                <a:rPr lang="zh-CN" altLang="en-US" sz="2800">
                  <a:solidFill>
                    <a:srgbClr val="FFFFFF"/>
                  </a:solidFill>
                </a:rPr>
                <a:t>办 法</a:t>
              </a:r>
              <a:endParaRPr lang="zh-CN" altLang="en-US">
                <a:solidFill>
                  <a:srgbClr val="FFFFFF"/>
                </a:solidFill>
              </a:endParaRPr>
            </a:p>
          </p:txBody>
        </p:sp>
      </p:grpSp>
      <p:sp>
        <p:nvSpPr>
          <p:cNvPr id="51206"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B58AC41F-9566-4805-9C99-41C96728C23B}" type="slidenum">
              <a:rPr lang="zh-CN" altLang="en-US" sz="1200" smtClean="0">
                <a:solidFill>
                  <a:schemeClr val="tx2"/>
                </a:solidFill>
              </a:rPr>
              <a:pPr eaLnBrk="1" hangingPunct="1"/>
              <a:t>5</a:t>
            </a:fld>
            <a:endParaRPr lang="zh-CN" altLang="en-US" sz="1200" smtClean="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460803"/>
                                        </p:tgtEl>
                                        <p:attrNameLst>
                                          <p:attrName>style.visibility</p:attrName>
                                        </p:attrNameLst>
                                      </p:cBhvr>
                                      <p:to>
                                        <p:strVal val="visible"/>
                                      </p:to>
                                    </p:set>
                                    <p:animEffect transition="in" filter="barn(inHorizontal)">
                                      <p:cBhvr>
                                        <p:cTn id="7" dur="500"/>
                                        <p:tgtEl>
                                          <p:spTgt spid="460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04"/>
                                        </p:tgtEl>
                                        <p:attrNameLst>
                                          <p:attrName>style.visibility</p:attrName>
                                        </p:attrNameLst>
                                      </p:cBhvr>
                                      <p:to>
                                        <p:strVal val="visible"/>
                                      </p:to>
                                    </p:set>
                                    <p:animEffect transition="in" filter="blinds(horizontal)">
                                      <p:cBhvr>
                                        <p:cTn id="12" dur="500"/>
                                        <p:tgtEl>
                                          <p:spTgt spid="460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60805"/>
                                        </p:tgtEl>
                                        <p:attrNameLst>
                                          <p:attrName>style.visibility</p:attrName>
                                        </p:attrNameLst>
                                      </p:cBhvr>
                                      <p:to>
                                        <p:strVal val="visible"/>
                                      </p:to>
                                    </p:set>
                                    <p:animEffect transition="in" filter="dissolve">
                                      <p:cBhvr>
                                        <p:cTn id="17" dur="500"/>
                                        <p:tgtEl>
                                          <p:spTgt spid="460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animBg="1" autoUpdateAnimBg="0"/>
      <p:bldP spid="46080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0" name="AutoShape 1050"/>
          <p:cNvSpPr>
            <a:spLocks noChangeArrowheads="1"/>
          </p:cNvSpPr>
          <p:nvPr/>
        </p:nvSpPr>
        <p:spPr bwMode="auto">
          <a:xfrm>
            <a:off x="1835696" y="332656"/>
            <a:ext cx="1676400" cy="533400"/>
          </a:xfrm>
          <a:prstGeom prst="wedgeRoundRectCallout">
            <a:avLst>
              <a:gd name="adj1" fmla="val 58903"/>
              <a:gd name="adj2" fmla="val 147023"/>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nchor="ctr"/>
          <a:lstStyle/>
          <a:p>
            <a:pPr algn="ctr"/>
            <a:r>
              <a:rPr lang="zh-CN" altLang="en-US">
                <a:solidFill>
                  <a:srgbClr val="FFFFFF"/>
                </a:solidFill>
              </a:rPr>
              <a:t>公式输入</a:t>
            </a: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63" y="1340768"/>
            <a:ext cx="8133025" cy="3687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75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893146"/>
            <a:ext cx="8856707" cy="1416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82415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7570"/>
                                        </p:tgtEl>
                                        <p:attrNameLst>
                                          <p:attrName>style.visibility</p:attrName>
                                        </p:attrNameLst>
                                      </p:cBhvr>
                                      <p:to>
                                        <p:strVal val="visible"/>
                                      </p:to>
                                    </p:set>
                                    <p:animEffect transition="in" filter="barn(inVertical)">
                                      <p:cBhvr>
                                        <p:cTn id="7" dur="500"/>
                                        <p:tgtEl>
                                          <p:spTgt spid="237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5" name="AutoShape 1051"/>
          <p:cNvSpPr>
            <a:spLocks noChangeArrowheads="1"/>
          </p:cNvSpPr>
          <p:nvPr/>
        </p:nvSpPr>
        <p:spPr bwMode="auto">
          <a:xfrm>
            <a:off x="1750640" y="413792"/>
            <a:ext cx="1905000" cy="533400"/>
          </a:xfrm>
          <a:prstGeom prst="wedgeRoundRectCallout">
            <a:avLst>
              <a:gd name="adj1" fmla="val 57833"/>
              <a:gd name="adj2" fmla="val 147023"/>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a:solidFill>
                  <a:srgbClr val="FFFFFF"/>
                </a:solidFill>
              </a:rPr>
              <a:t>符号输入</a:t>
            </a:r>
          </a:p>
        </p:txBody>
      </p:sp>
      <p:pic>
        <p:nvPicPr>
          <p:cNvPr id="236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68760"/>
            <a:ext cx="7920880" cy="1870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6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5" y="2780928"/>
            <a:ext cx="6264696" cy="3925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148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6547"/>
                                        </p:tgtEl>
                                        <p:attrNameLst>
                                          <p:attrName>style.visibility</p:attrName>
                                        </p:attrNameLst>
                                      </p:cBhvr>
                                      <p:to>
                                        <p:strVal val="visible"/>
                                      </p:to>
                                    </p:set>
                                    <p:animEffect transition="in" filter="barn(inVertical)">
                                      <p:cBhvr>
                                        <p:cTn id="7" dur="500"/>
                                        <p:tgtEl>
                                          <p:spTgt spid="236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824" name="Group 40"/>
          <p:cNvGrpSpPr>
            <a:grpSpLocks/>
          </p:cNvGrpSpPr>
          <p:nvPr/>
        </p:nvGrpSpPr>
        <p:grpSpPr bwMode="auto">
          <a:xfrm>
            <a:off x="990600" y="228600"/>
            <a:ext cx="7815263" cy="3810000"/>
            <a:chOff x="624" y="144"/>
            <a:chExt cx="4923" cy="2400"/>
          </a:xfrm>
        </p:grpSpPr>
        <p:graphicFrame>
          <p:nvGraphicFramePr>
            <p:cNvPr id="53254" name="Object 38"/>
            <p:cNvGraphicFramePr>
              <a:graphicFrameLocks noChangeAspect="1"/>
            </p:cNvGraphicFramePr>
            <p:nvPr/>
          </p:nvGraphicFramePr>
          <p:xfrm>
            <a:off x="1584" y="534"/>
            <a:ext cx="3963" cy="2010"/>
          </p:xfrm>
          <a:graphic>
            <a:graphicData uri="http://schemas.openxmlformats.org/presentationml/2006/ole">
              <mc:AlternateContent xmlns:mc="http://schemas.openxmlformats.org/markup-compatibility/2006">
                <mc:Choice xmlns:v="urn:schemas-microsoft-com:vml" Requires="v">
                  <p:oleObj spid="_x0000_s53399" name="位图图像" r:id="rId4" imgW="8466667" imgH="5161905" progId="Paint.Picture">
                    <p:embed/>
                  </p:oleObj>
                </mc:Choice>
                <mc:Fallback>
                  <p:oleObj name="位图图像" r:id="rId4" imgW="8466667" imgH="5161905" progId="Paint.Picture">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534"/>
                          <a:ext cx="3963" cy="2010"/>
                        </a:xfrm>
                        <a:prstGeom prst="rect">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a:tailEnd/>
                            </a14:hiddenLine>
                          </a:ext>
                        </a:extLst>
                      </p:spPr>
                    </p:pic>
                  </p:oleObj>
                </mc:Fallback>
              </mc:AlternateContent>
            </a:graphicData>
          </a:graphic>
        </p:graphicFrame>
        <p:sp>
          <p:nvSpPr>
            <p:cNvPr id="53255" name="AutoShape 4"/>
            <p:cNvSpPr>
              <a:spLocks noChangeArrowheads="1"/>
            </p:cNvSpPr>
            <p:nvPr/>
          </p:nvSpPr>
          <p:spPr bwMode="auto">
            <a:xfrm>
              <a:off x="624" y="144"/>
              <a:ext cx="1440" cy="528"/>
            </a:xfrm>
            <a:prstGeom prst="wedgeRoundRectCallout">
              <a:avLst>
                <a:gd name="adj1" fmla="val 39861"/>
                <a:gd name="adj2" fmla="val 111741"/>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a:solidFill>
                    <a:srgbClr val="FFFFFF"/>
                  </a:solidFill>
                </a:rPr>
                <a:t>直接粘贴</a:t>
              </a:r>
            </a:p>
          </p:txBody>
        </p:sp>
      </p:grpSp>
      <p:grpSp>
        <p:nvGrpSpPr>
          <p:cNvPr id="246825" name="Group 41"/>
          <p:cNvGrpSpPr>
            <a:grpSpLocks/>
          </p:cNvGrpSpPr>
          <p:nvPr/>
        </p:nvGrpSpPr>
        <p:grpSpPr bwMode="auto">
          <a:xfrm>
            <a:off x="381000" y="3861048"/>
            <a:ext cx="8763000" cy="2895600"/>
            <a:chOff x="240" y="2496"/>
            <a:chExt cx="5520" cy="1824"/>
          </a:xfrm>
        </p:grpSpPr>
        <p:sp>
          <p:nvSpPr>
            <p:cNvPr id="53252" name="AutoShape 36"/>
            <p:cNvSpPr>
              <a:spLocks noChangeArrowheads="1"/>
            </p:cNvSpPr>
            <p:nvPr/>
          </p:nvSpPr>
          <p:spPr bwMode="auto">
            <a:xfrm>
              <a:off x="240" y="2496"/>
              <a:ext cx="1440" cy="528"/>
            </a:xfrm>
            <a:prstGeom prst="wedgeRoundRectCallout">
              <a:avLst>
                <a:gd name="adj1" fmla="val 20556"/>
                <a:gd name="adj2" fmla="val 128218"/>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type="none" w="sm" len="sm"/>
                  <a:tailEnd type="none" w="sm" len="sm"/>
                </a14:hiddenLine>
              </a:ext>
            </a:extLst>
          </p:spPr>
          <p:txBody>
            <a:bodyPr anchor="ctr"/>
            <a:lstStyle/>
            <a:p>
              <a:pPr algn="ctr"/>
              <a:r>
                <a:rPr lang="zh-CN" altLang="en-US" dirty="0">
                  <a:solidFill>
                    <a:srgbClr val="FFFFFF"/>
                  </a:solidFill>
                </a:rPr>
                <a:t>选择性粘贴</a:t>
              </a:r>
            </a:p>
            <a:p>
              <a:pPr algn="ctr"/>
              <a:r>
                <a:rPr lang="zh-CN" altLang="en-US" dirty="0">
                  <a:solidFill>
                    <a:srgbClr val="FFFFFF"/>
                  </a:solidFill>
                </a:rPr>
                <a:t>无格式文本</a:t>
              </a:r>
            </a:p>
          </p:txBody>
        </p:sp>
        <p:graphicFrame>
          <p:nvGraphicFramePr>
            <p:cNvPr id="53253" name="Object 39"/>
            <p:cNvGraphicFramePr>
              <a:graphicFrameLocks noChangeAspect="1"/>
            </p:cNvGraphicFramePr>
            <p:nvPr/>
          </p:nvGraphicFramePr>
          <p:xfrm>
            <a:off x="1452" y="2640"/>
            <a:ext cx="4308" cy="1680"/>
          </p:xfrm>
          <a:graphic>
            <a:graphicData uri="http://schemas.openxmlformats.org/presentationml/2006/ole">
              <mc:AlternateContent xmlns:mc="http://schemas.openxmlformats.org/markup-compatibility/2006">
                <mc:Choice xmlns:v="urn:schemas-microsoft-com:vml" Requires="v">
                  <p:oleObj spid="_x0000_s53400" name="位图图像" r:id="rId6" imgW="8190476" imgH="5582429" progId="Paint.Picture">
                    <p:embed/>
                  </p:oleObj>
                </mc:Choice>
                <mc:Fallback>
                  <p:oleObj name="位图图像" r:id="rId6" imgW="8190476" imgH="5582429" progId="Paint.Picture">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 y="2640"/>
                          <a:ext cx="4308" cy="1680"/>
                        </a:xfrm>
                        <a:prstGeom prst="rect">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lgn="ctr">
                              <a:solidFill>
                                <a:schemeClr val="tx1"/>
                              </a:solidFill>
                              <a:miter lim="800000"/>
                              <a:headEnd/>
                              <a:tailEnd/>
                            </a14:hiddenLine>
                          </a:ext>
                        </a:extLst>
                      </p:spPr>
                    </p:pic>
                  </p:oleObj>
                </mc:Fallback>
              </mc:AlternateContent>
            </a:graphicData>
          </a:graphic>
        </p:graphicFrame>
      </p:grpSp>
      <p:pic>
        <p:nvPicPr>
          <p:cNvPr id="53266"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81" y="1371512"/>
            <a:ext cx="3011054" cy="2361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339752" y="44624"/>
            <a:ext cx="6513783" cy="707886"/>
          </a:xfrm>
          <a:prstGeom prst="rect">
            <a:avLst/>
          </a:prstGeom>
          <a:noFill/>
        </p:spPr>
        <p:txBody>
          <a:bodyPr wrap="square" rtlCol="0">
            <a:spAutoFit/>
          </a:bodyPr>
          <a:lstStyle/>
          <a:p>
            <a:r>
              <a:rPr lang="zh-CN" altLang="en-US" sz="4000" dirty="0" smtClean="0">
                <a:latin typeface="华文隶书" pitchFamily="2" charset="-122"/>
                <a:ea typeface="华文隶书" pitchFamily="2" charset="-122"/>
              </a:rPr>
              <a:t>复制（</a:t>
            </a:r>
            <a:r>
              <a:rPr lang="en-US" altLang="zh-CN" sz="4000" dirty="0" smtClean="0">
                <a:latin typeface="华文隶书" pitchFamily="2" charset="-122"/>
                <a:ea typeface="华文隶书" pitchFamily="2" charset="-122"/>
              </a:rPr>
              <a:t>Ctrl-C</a:t>
            </a:r>
            <a:r>
              <a:rPr lang="zh-CN" altLang="en-US" sz="4000" dirty="0" smtClean="0">
                <a:latin typeface="华文隶书" pitchFamily="2" charset="-122"/>
                <a:ea typeface="华文隶书" pitchFamily="2" charset="-122"/>
              </a:rPr>
              <a:t>）与粘贴</a:t>
            </a:r>
            <a:r>
              <a:rPr lang="en-US" altLang="zh-CN" sz="4000" dirty="0" smtClean="0">
                <a:latin typeface="华文隶书" pitchFamily="2" charset="-122"/>
                <a:ea typeface="华文隶书" pitchFamily="2" charset="-122"/>
              </a:rPr>
              <a:t>(Ctrl-V)</a:t>
            </a:r>
            <a:endParaRPr lang="zh-CN" altLang="en-US" sz="4000" dirty="0">
              <a:latin typeface="华文隶书" pitchFamily="2" charset="-122"/>
              <a:ea typeface="华文隶书"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6824"/>
                                        </p:tgtEl>
                                        <p:attrNameLst>
                                          <p:attrName>style.visibility</p:attrName>
                                        </p:attrNameLst>
                                      </p:cBhvr>
                                      <p:to>
                                        <p:strVal val="visible"/>
                                      </p:to>
                                    </p:set>
                                    <p:anim calcmode="lin" valueType="num">
                                      <p:cBhvr additive="base">
                                        <p:cTn id="7" dur="500" fill="hold"/>
                                        <p:tgtEl>
                                          <p:spTgt spid="246824"/>
                                        </p:tgtEl>
                                        <p:attrNameLst>
                                          <p:attrName>ppt_x</p:attrName>
                                        </p:attrNameLst>
                                      </p:cBhvr>
                                      <p:tavLst>
                                        <p:tav tm="0">
                                          <p:val>
                                            <p:strVal val="0-#ppt_w/2"/>
                                          </p:val>
                                        </p:tav>
                                        <p:tav tm="100000">
                                          <p:val>
                                            <p:strVal val="#ppt_x"/>
                                          </p:val>
                                        </p:tav>
                                      </p:tavLst>
                                    </p:anim>
                                    <p:anim calcmode="lin" valueType="num">
                                      <p:cBhvr additive="base">
                                        <p:cTn id="8" dur="500" fill="hold"/>
                                        <p:tgtEl>
                                          <p:spTgt spid="2468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46825"/>
                                        </p:tgtEl>
                                        <p:attrNameLst>
                                          <p:attrName>style.visibility</p:attrName>
                                        </p:attrNameLst>
                                      </p:cBhvr>
                                      <p:to>
                                        <p:strVal val="visible"/>
                                      </p:to>
                                    </p:set>
                                    <p:animEffect transition="in" filter="blinds(horizontal)">
                                      <p:cBhvr>
                                        <p:cTn id="13" dur="500"/>
                                        <p:tgtEl>
                                          <p:spTgt spid="246825"/>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53266"/>
                                        </p:tgtEl>
                                        <p:attrNameLst>
                                          <p:attrName>style.visibility</p:attrName>
                                        </p:attrNameLst>
                                      </p:cBhvr>
                                      <p:to>
                                        <p:strVal val="visible"/>
                                      </p:to>
                                    </p:set>
                                    <p:animEffect transition="in" filter="fade">
                                      <p:cBhvr>
                                        <p:cTn id="17" dur="1000"/>
                                        <p:tgtEl>
                                          <p:spTgt spid="53266"/>
                                        </p:tgtEl>
                                      </p:cBhvr>
                                    </p:animEffect>
                                    <p:anim calcmode="lin" valueType="num">
                                      <p:cBhvr>
                                        <p:cTn id="18" dur="1000" fill="hold"/>
                                        <p:tgtEl>
                                          <p:spTgt spid="53266"/>
                                        </p:tgtEl>
                                        <p:attrNameLst>
                                          <p:attrName>ppt_x</p:attrName>
                                        </p:attrNameLst>
                                      </p:cBhvr>
                                      <p:tavLst>
                                        <p:tav tm="0">
                                          <p:val>
                                            <p:strVal val="#ppt_x"/>
                                          </p:val>
                                        </p:tav>
                                        <p:tav tm="100000">
                                          <p:val>
                                            <p:strVal val="#ppt_x"/>
                                          </p:val>
                                        </p:tav>
                                      </p:tavLst>
                                    </p:anim>
                                    <p:anim calcmode="lin" valueType="num">
                                      <p:cBhvr>
                                        <p:cTn id="19" dur="1000" fill="hold"/>
                                        <p:tgtEl>
                                          <p:spTgt spid="53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AutoShape 10"/>
          <p:cNvSpPr>
            <a:spLocks noChangeArrowheads="1"/>
          </p:cNvSpPr>
          <p:nvPr/>
        </p:nvSpPr>
        <p:spPr bwMode="auto">
          <a:xfrm>
            <a:off x="1905000" y="457200"/>
            <a:ext cx="3200400" cy="762000"/>
          </a:xfrm>
          <a:prstGeom prst="wedgeRoundRectCallout">
            <a:avLst>
              <a:gd name="adj1" fmla="val -30903"/>
              <a:gd name="adj2" fmla="val 158750"/>
              <a:gd name="adj3" fmla="val 16667"/>
            </a:avLst>
          </a:prstGeom>
          <a:solidFill>
            <a:schemeClr val="folHlink"/>
          </a:solidFill>
          <a:ln>
            <a:noFill/>
          </a:ln>
          <a:effectLst>
            <a:outerShdw dist="35921" dir="2700000" algn="ctr" rotWithShape="0">
              <a:srgbClr val="808080"/>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a:r>
              <a:rPr lang="zh-CN" altLang="en-US" sz="2800">
                <a:solidFill>
                  <a:srgbClr val="FFFFFF"/>
                </a:solidFill>
              </a:rPr>
              <a:t>查找和替换字符串</a:t>
            </a:r>
          </a:p>
        </p:txBody>
      </p:sp>
      <p:sp>
        <p:nvSpPr>
          <p:cNvPr id="19467" name="Rectangle 11"/>
          <p:cNvSpPr>
            <a:spLocks noChangeArrowheads="1"/>
          </p:cNvSpPr>
          <p:nvPr/>
        </p:nvSpPr>
        <p:spPr bwMode="auto">
          <a:xfrm>
            <a:off x="990600" y="2133600"/>
            <a:ext cx="7353300" cy="579438"/>
          </a:xfrm>
          <a:prstGeom prst="rect">
            <a:avLst/>
          </a:prstGeom>
          <a:solidFill>
            <a:srgbClr val="4D4D4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r>
              <a:rPr lang="zh-CN" altLang="en-US" sz="3200">
                <a:solidFill>
                  <a:srgbClr val="FFFF00"/>
                </a:solidFill>
                <a:latin typeface="隶书" pitchFamily="49" charset="-122"/>
                <a:ea typeface="隶书" pitchFamily="49" charset="-122"/>
              </a:rPr>
              <a:t>查找</a:t>
            </a:r>
            <a:r>
              <a:rPr lang="en-US" altLang="zh-CN" sz="3200">
                <a:solidFill>
                  <a:srgbClr val="FFFF00"/>
                </a:solidFill>
                <a:latin typeface="隶书" pitchFamily="49" charset="-122"/>
                <a:ea typeface="隶书" pitchFamily="49" charset="-122"/>
              </a:rPr>
              <a:t>:</a:t>
            </a:r>
            <a:r>
              <a:rPr lang="zh-CN" altLang="en-US" sz="3200">
                <a:solidFill>
                  <a:srgbClr val="FFFFFF"/>
                </a:solidFill>
                <a:latin typeface="隶书" pitchFamily="49" charset="-122"/>
                <a:ea typeface="隶书" pitchFamily="49" charset="-122"/>
              </a:rPr>
              <a:t>从已有的文档中查找指定的字符串</a:t>
            </a:r>
            <a:endParaRPr lang="zh-CN" altLang="en-US" sz="3200">
              <a:latin typeface="隶书" pitchFamily="49" charset="-122"/>
              <a:ea typeface="隶书" pitchFamily="49" charset="-122"/>
            </a:endParaRPr>
          </a:p>
        </p:txBody>
      </p:sp>
      <p:sp>
        <p:nvSpPr>
          <p:cNvPr id="19468" name="Rectangle 12"/>
          <p:cNvSpPr>
            <a:spLocks noChangeArrowheads="1"/>
          </p:cNvSpPr>
          <p:nvPr/>
        </p:nvSpPr>
        <p:spPr bwMode="auto">
          <a:xfrm>
            <a:off x="990600" y="2895600"/>
            <a:ext cx="7353300" cy="677863"/>
          </a:xfrm>
          <a:prstGeom prst="rect">
            <a:avLst/>
          </a:prstGeom>
          <a:solidFill>
            <a:srgbClr val="4D4D4D"/>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a:lnSpc>
                <a:spcPct val="110000"/>
              </a:lnSpc>
              <a:spcBef>
                <a:spcPct val="10000"/>
              </a:spcBef>
              <a:spcAft>
                <a:spcPct val="10000"/>
              </a:spcAft>
              <a:buClr>
                <a:srgbClr val="FF0066"/>
              </a:buClr>
              <a:buFont typeface="Marlett" pitchFamily="2" charset="2"/>
              <a:buNone/>
            </a:pPr>
            <a:r>
              <a:rPr lang="zh-CN" altLang="en-US" sz="3200">
                <a:solidFill>
                  <a:srgbClr val="FFFF00"/>
                </a:solidFill>
                <a:latin typeface="隶书" pitchFamily="49" charset="-122"/>
                <a:ea typeface="隶书" pitchFamily="49" charset="-122"/>
              </a:rPr>
              <a:t>替换</a:t>
            </a:r>
            <a:r>
              <a:rPr lang="en-US" altLang="zh-CN" sz="3200">
                <a:solidFill>
                  <a:srgbClr val="FFFF00"/>
                </a:solidFill>
                <a:latin typeface="隶书" pitchFamily="49" charset="-122"/>
                <a:ea typeface="隶书" pitchFamily="49" charset="-122"/>
              </a:rPr>
              <a:t>:</a:t>
            </a:r>
            <a:r>
              <a:rPr lang="zh-CN" altLang="en-US" sz="3200">
                <a:solidFill>
                  <a:srgbClr val="FFFFFF"/>
                </a:solidFill>
                <a:latin typeface="隶书" pitchFamily="49" charset="-122"/>
                <a:ea typeface="隶书" pitchFamily="49" charset="-122"/>
              </a:rPr>
              <a:t>新字符串替换文档中已有的字符串</a:t>
            </a:r>
          </a:p>
        </p:txBody>
      </p:sp>
      <p:sp>
        <p:nvSpPr>
          <p:cNvPr id="5530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61E8A972-541C-484B-8849-8EA73F6056B3}" type="slidenum">
              <a:rPr lang="zh-CN" altLang="en-US" sz="1200" smtClean="0">
                <a:solidFill>
                  <a:schemeClr val="tx2"/>
                </a:solidFill>
              </a:rPr>
              <a:pPr eaLnBrk="1" hangingPunct="1"/>
              <a:t>9</a:t>
            </a:fld>
            <a:endParaRPr lang="zh-CN" altLang="en-US" sz="1200" smtClean="0">
              <a:solidFill>
                <a:schemeClr val="tx2"/>
              </a:solidFill>
            </a:endParaRPr>
          </a:p>
        </p:txBody>
      </p:sp>
      <p:pic>
        <p:nvPicPr>
          <p:cNvPr id="5531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264" y="4005064"/>
            <a:ext cx="769620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9467"/>
                                        </p:tgtEl>
                                        <p:attrNameLst>
                                          <p:attrName>style.visibility</p:attrName>
                                        </p:attrNameLst>
                                      </p:cBhvr>
                                      <p:to>
                                        <p:strVal val="visible"/>
                                      </p:to>
                                    </p:set>
                                    <p:animEffect transition="in" filter="barn(outHorizontal)">
                                      <p:cBhvr>
                                        <p:cTn id="7" dur="500"/>
                                        <p:tgtEl>
                                          <p:spTgt spid="19467"/>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9468"/>
                                        </p:tgtEl>
                                        <p:attrNameLst>
                                          <p:attrName>style.visibility</p:attrName>
                                        </p:attrNameLst>
                                      </p:cBhvr>
                                      <p:to>
                                        <p:strVal val="visible"/>
                                      </p:to>
                                    </p:set>
                                    <p:animEffect transition="in" filter="barn(outHorizontal)">
                                      <p:cBhvr>
                                        <p:cTn id="11" dur="500"/>
                                        <p:tgtEl>
                                          <p:spTgt spid="194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5313"/>
                                        </p:tgtEl>
                                        <p:attrNameLst>
                                          <p:attrName>style.visibility</p:attrName>
                                        </p:attrNameLst>
                                      </p:cBhvr>
                                      <p:to>
                                        <p:strVal val="visible"/>
                                      </p:to>
                                    </p:set>
                                    <p:animEffect transition="in" filter="wipe(down)">
                                      <p:cBhvr>
                                        <p:cTn id="16" dur="500"/>
                                        <p:tgtEl>
                                          <p:spTgt spid="55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autoUpdateAnimBg="0"/>
      <p:bldP spid="19468" grpId="0" animBg="1" autoUpdateAnimBg="0"/>
    </p:bldLst>
  </p:timing>
</p:sld>
</file>

<file path=ppt/theme/theme1.xml><?xml version="1.0" encoding="utf-8"?>
<a:theme xmlns:a="http://schemas.openxmlformats.org/drawingml/2006/main" name="Twinklec">
  <a:themeElements>
    <a:clrScheme name="">
      <a:dk1>
        <a:srgbClr val="280049"/>
      </a:dk1>
      <a:lt1>
        <a:srgbClr val="E3BEFF"/>
      </a:lt1>
      <a:dk2>
        <a:srgbClr val="500093"/>
      </a:dk2>
      <a:lt2>
        <a:srgbClr val="919191"/>
      </a:lt2>
      <a:accent1>
        <a:srgbClr val="D49FFF"/>
      </a:accent1>
      <a:accent2>
        <a:srgbClr val="3365FB"/>
      </a:accent2>
      <a:accent3>
        <a:srgbClr val="EFDBFF"/>
      </a:accent3>
      <a:accent4>
        <a:srgbClr val="21003D"/>
      </a:accent4>
      <a:accent5>
        <a:srgbClr val="E6CDFF"/>
      </a:accent5>
      <a:accent6>
        <a:srgbClr val="2D5BE3"/>
      </a:accent6>
      <a:hlink>
        <a:srgbClr val="0033CC"/>
      </a:hlink>
      <a:folHlink>
        <a:srgbClr val="B50069"/>
      </a:folHlink>
    </a:clrScheme>
    <a:fontScheme name="Twinklec">
      <a:majorFont>
        <a:latin typeface="Book Antiqua"/>
        <a:ea typeface="宋体"/>
        <a:cs typeface=""/>
      </a:majorFont>
      <a:minorFont>
        <a:latin typeface="Book Antiq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2700"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winkle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winkle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winkle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winkle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winkle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winkle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winkle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C:\OFFICE42\TEMPLATE\CLROVRHD\TWINKLEC.PPT</Template>
  <TotalTime>5935</TotalTime>
  <Words>2276</Words>
  <Application>Microsoft Office PowerPoint</Application>
  <PresentationFormat>全屏显示(4:3)</PresentationFormat>
  <Paragraphs>602</Paragraphs>
  <Slides>44</Slides>
  <Notes>38</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49" baseType="lpstr">
      <vt:lpstr>Twinklec</vt:lpstr>
      <vt:lpstr>位图图像</vt:lpstr>
      <vt:lpstr>BMP 图象</vt:lpstr>
      <vt:lpstr>Document</vt:lpstr>
      <vt:lpstr>剪辑</vt:lpstr>
      <vt:lpstr>PowerPoint 演示文稿</vt:lpstr>
      <vt:lpstr>PowerPoint 演示文稿</vt:lpstr>
      <vt:lpstr>PowerPoint 演示文稿</vt:lpstr>
      <vt:lpstr>文档编辑</vt:lpstr>
      <vt:lpstr>PowerPoint 演示文稿</vt:lpstr>
      <vt:lpstr>PowerPoint 演示文稿</vt:lpstr>
      <vt:lpstr>PowerPoint 演示文稿</vt:lpstr>
      <vt:lpstr>PowerPoint 演示文稿</vt:lpstr>
      <vt:lpstr>PowerPoint 演示文稿</vt:lpstr>
      <vt:lpstr>PowerPoint 演示文稿</vt:lpstr>
      <vt:lpstr>文档排版</vt:lpstr>
      <vt:lpstr>文档排版</vt:lpstr>
      <vt:lpstr>项目编号</vt:lpstr>
      <vt:lpstr>  页面设置</vt:lpstr>
      <vt:lpstr>分节设置页眉与页脚</vt:lpstr>
      <vt:lpstr>插入分隔符</vt:lpstr>
      <vt:lpstr>自动生成文档目录</vt:lpstr>
      <vt:lpstr>目录的更新</vt:lpstr>
      <vt:lpstr>PowerPoint 演示文稿</vt:lpstr>
      <vt:lpstr>PowerPoint 演示文稿</vt:lpstr>
      <vt:lpstr>   Excel 概述</vt:lpstr>
      <vt:lpstr>   Excel 工作界面</vt:lpstr>
      <vt:lpstr>   认识电子表格</vt:lpstr>
      <vt:lpstr>   创建工作表（输入数据）</vt:lpstr>
      <vt:lpstr>   有关工作表的操作</vt:lpstr>
      <vt:lpstr>PowerPoint 演示文稿</vt:lpstr>
      <vt:lpstr>   如何在工作表中应用函数</vt:lpstr>
      <vt:lpstr>   函数应用举例</vt:lpstr>
      <vt:lpstr>   单元格地址在公式中的作用</vt:lpstr>
      <vt:lpstr>   单元格地址在公式中的作用</vt:lpstr>
      <vt:lpstr>   单元格地址在公式中的作用</vt:lpstr>
      <vt:lpstr>   单元格地址在公式中的作用</vt:lpstr>
      <vt:lpstr>   单元格地址在公式中的作用</vt:lpstr>
      <vt:lpstr>公式举例</vt:lpstr>
      <vt:lpstr>   设置打印标题</vt:lpstr>
      <vt:lpstr>  更直观地显示数据（图表）</vt:lpstr>
      <vt:lpstr>  创建图表</vt:lpstr>
      <vt:lpstr>  图表举例</vt:lpstr>
      <vt:lpstr>  图表举例</vt:lpstr>
      <vt:lpstr>   数据排序</vt:lpstr>
      <vt:lpstr>  多重条件的排序</vt:lpstr>
      <vt:lpstr>  筛选数据</vt:lpstr>
      <vt:lpstr>  筛选数据举例</vt:lpstr>
      <vt:lpstr>  高级筛选数据举例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mdf</dc:creator>
  <cp:lastModifiedBy>Administrator</cp:lastModifiedBy>
  <cp:revision>635</cp:revision>
  <cp:lastPrinted>1998-04-09T07:25:29Z</cp:lastPrinted>
  <dcterms:created xsi:type="dcterms:W3CDTF">1996-03-14T06:48:02Z</dcterms:created>
  <dcterms:modified xsi:type="dcterms:W3CDTF">2016-09-25T03:03:10Z</dcterms:modified>
</cp:coreProperties>
</file>