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9" r:id="rId4"/>
    <p:sldId id="260" r:id="rId5"/>
    <p:sldId id="258" r:id="rId6"/>
    <p:sldId id="272" r:id="rId7"/>
    <p:sldId id="273" r:id="rId8"/>
    <p:sldId id="277" r:id="rId9"/>
    <p:sldId id="278" r:id="rId10"/>
    <p:sldId id="262" r:id="rId11"/>
    <p:sldId id="264" r:id="rId12"/>
    <p:sldId id="263" r:id="rId13"/>
    <p:sldId id="265" r:id="rId14"/>
    <p:sldId id="266" r:id="rId15"/>
    <p:sldId id="267" r:id="rId16"/>
    <p:sldId id="268" r:id="rId17"/>
    <p:sldId id="270" r:id="rId18"/>
    <p:sldId id="283" r:id="rId19"/>
    <p:sldId id="284" r:id="rId20"/>
    <p:sldId id="285" r:id="rId21"/>
    <p:sldId id="271" r:id="rId22"/>
    <p:sldId id="275" r:id="rId23"/>
    <p:sldId id="276" r:id="rId24"/>
    <p:sldId id="274" r:id="rId25"/>
    <p:sldId id="279" r:id="rId26"/>
    <p:sldId id="280" r:id="rId27"/>
    <p:sldId id="287" r:id="rId28"/>
    <p:sldId id="281" r:id="rId29"/>
    <p:sldId id="282" r:id="rId30"/>
    <p:sldId id="286" r:id="rId31"/>
    <p:sldId id="288" r:id="rId32"/>
    <p:sldId id="289" r:id="rId33"/>
    <p:sldId id="290" r:id="rId34"/>
    <p:sldId id="291" r:id="rId35"/>
    <p:sldId id="292" r:id="rId36"/>
    <p:sldId id="293"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061" autoAdjust="0"/>
  </p:normalViewPr>
  <p:slideViewPr>
    <p:cSldViewPr>
      <p:cViewPr>
        <p:scale>
          <a:sx n="75" d="100"/>
          <a:sy n="75" d="100"/>
        </p:scale>
        <p:origin x="-678" y="198"/>
      </p:cViewPr>
      <p:guideLst>
        <p:guide orient="horz" pos="2160"/>
        <p:guide pos="2880"/>
      </p:guideLst>
    </p:cSldViewPr>
  </p:slideViewPr>
  <p:notesTextViewPr>
    <p:cViewPr>
      <p:scale>
        <a:sx n="100" d="100"/>
        <a:sy n="100" d="100"/>
      </p:scale>
      <p:origin x="0" y="45474"/>
    </p:cViewPr>
  </p:notesTextViewPr>
  <p:sorterViewPr>
    <p:cViewPr>
      <p:scale>
        <a:sx n="200" d="100"/>
        <a:sy n="200" d="100"/>
      </p:scale>
      <p:origin x="0" y="348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2E8F51-7589-4D7B-B384-FD766A27EFA9}" type="datetimeFigureOut">
              <a:rPr lang="zh-CN" altLang="en-US" smtClean="0"/>
              <a:t>2016/11/14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E90317-6927-40F3-BBE9-AE32492F1E70}" type="slidenum">
              <a:rPr lang="zh-CN" altLang="en-US" smtClean="0"/>
              <a:t>‹#›</a:t>
            </a:fld>
            <a:endParaRPr lang="zh-CN" altLang="en-US"/>
          </a:p>
        </p:txBody>
      </p:sp>
    </p:spTree>
    <p:extLst>
      <p:ext uri="{BB962C8B-B14F-4D97-AF65-F5344CB8AC3E}">
        <p14:creationId xmlns:p14="http://schemas.microsoft.com/office/powerpoint/2010/main" val="2761753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a:t>
            </a:fld>
            <a:endParaRPr lang="zh-CN" altLang="en-US"/>
          </a:p>
        </p:txBody>
      </p:sp>
    </p:spTree>
    <p:extLst>
      <p:ext uri="{BB962C8B-B14F-4D97-AF65-F5344CB8AC3E}">
        <p14:creationId xmlns:p14="http://schemas.microsoft.com/office/powerpoint/2010/main" val="2024888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 </a:t>
            </a:r>
            <a:r>
              <a:rPr lang="zh-CN" altLang="en-US" dirty="0" smtClean="0"/>
              <a:t>解法一：选择法排序：升序，每趟排序，选出本次最大者， </a:t>
            </a:r>
          </a:p>
          <a:p>
            <a:r>
              <a:rPr lang="zh-CN" altLang="en-US" dirty="0" smtClean="0"/>
              <a:t>      </a:t>
            </a:r>
            <a:r>
              <a:rPr lang="en-US" altLang="zh-CN" dirty="0" smtClean="0"/>
              <a:t>// max=a[0]</a:t>
            </a:r>
            <a:r>
              <a:rPr lang="zh-CN" altLang="en-US" dirty="0" smtClean="0"/>
              <a:t>，然后</a:t>
            </a:r>
            <a:r>
              <a:rPr lang="en-US" altLang="zh-CN" dirty="0" smtClean="0"/>
              <a:t>max</a:t>
            </a:r>
            <a:r>
              <a:rPr lang="zh-CN" altLang="en-US" dirty="0" smtClean="0"/>
              <a:t>与</a:t>
            </a:r>
            <a:r>
              <a:rPr lang="en-US" altLang="zh-CN" dirty="0" smtClean="0"/>
              <a:t>a[1]</a:t>
            </a:r>
            <a:r>
              <a:rPr lang="zh-CN" altLang="en-US" dirty="0" smtClean="0"/>
              <a:t>，</a:t>
            </a:r>
            <a:r>
              <a:rPr lang="en-US" altLang="zh-CN" dirty="0" smtClean="0"/>
              <a:t>a[2]</a:t>
            </a:r>
            <a:r>
              <a:rPr lang="zh-CN" altLang="en-US" dirty="0" smtClean="0"/>
              <a:t>比较</a:t>
            </a:r>
            <a:r>
              <a:rPr lang="en-US" altLang="zh-CN" dirty="0" smtClean="0"/>
              <a:t>,max</a:t>
            </a:r>
            <a:r>
              <a:rPr lang="zh-CN" altLang="en-US" dirty="0" smtClean="0"/>
              <a:t>是二者的大者。第一趟排序选出了最大者，放在</a:t>
            </a:r>
            <a:r>
              <a:rPr lang="en-US" altLang="zh-CN" dirty="0" smtClean="0"/>
              <a:t>a[0] </a:t>
            </a:r>
          </a:p>
          <a:p>
            <a:r>
              <a:rPr lang="en-US" altLang="zh-CN" dirty="0" smtClean="0"/>
              <a:t>      // 【</a:t>
            </a:r>
            <a:r>
              <a:rPr lang="zh-CN" altLang="en-US" dirty="0" smtClean="0"/>
              <a:t>与本题无关</a:t>
            </a:r>
            <a:r>
              <a:rPr lang="en-US" altLang="zh-CN" dirty="0" smtClean="0"/>
              <a:t>】</a:t>
            </a:r>
            <a:r>
              <a:rPr lang="zh-CN" altLang="en-US" dirty="0" smtClean="0"/>
              <a:t>， </a:t>
            </a:r>
            <a:r>
              <a:rPr lang="en-US" altLang="zh-CN" dirty="0" smtClean="0"/>
              <a:t>max=a[1]; </a:t>
            </a:r>
            <a:r>
              <a:rPr lang="zh-CN" altLang="en-US" dirty="0" smtClean="0"/>
              <a:t>然后与</a:t>
            </a:r>
            <a:r>
              <a:rPr lang="en-US" altLang="zh-CN" dirty="0" smtClean="0"/>
              <a:t>a[2]</a:t>
            </a:r>
            <a:r>
              <a:rPr lang="zh-CN" altLang="en-US" dirty="0" smtClean="0"/>
              <a:t>比较，选出大者给</a:t>
            </a:r>
            <a:r>
              <a:rPr lang="en-US" altLang="zh-CN" dirty="0" smtClean="0"/>
              <a:t>a[1];</a:t>
            </a:r>
            <a:r>
              <a:rPr lang="zh-CN" altLang="en-US" dirty="0" smtClean="0"/>
              <a:t>三个数得到由大到小的排序。 </a:t>
            </a:r>
          </a:p>
          <a:p>
            <a:r>
              <a:rPr lang="zh-CN" altLang="en-US" dirty="0" smtClean="0"/>
              <a:t>      </a:t>
            </a:r>
            <a:r>
              <a:rPr lang="en-US" altLang="zh-CN" dirty="0" smtClean="0"/>
              <a:t>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zh-CN" altLang="en-US" dirty="0" smtClean="0"/>
              <a:t>解法一：</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a:t>
            </a:r>
          </a:p>
          <a:p>
            <a:r>
              <a:rPr lang="en-US" altLang="zh-CN" dirty="0" smtClean="0"/>
              <a:t>      // </a:t>
            </a:r>
            <a:r>
              <a:rPr lang="zh-CN" altLang="en-US" dirty="0" smtClean="0"/>
              <a:t>解法二：冒泡法排序：降序，相邻元素比较，大者交换到后面（下面） ：</a:t>
            </a:r>
          </a:p>
          <a:p>
            <a:r>
              <a:rPr lang="zh-CN" altLang="en-US" dirty="0" smtClean="0"/>
              <a:t>      </a:t>
            </a:r>
            <a:r>
              <a:rPr lang="en-US" altLang="zh-CN" dirty="0" smtClean="0"/>
              <a:t>// a[0],a[1]</a:t>
            </a:r>
            <a:r>
              <a:rPr lang="zh-CN" altLang="en-US" dirty="0" smtClean="0"/>
              <a:t>比较，大者交换给</a:t>
            </a:r>
            <a:r>
              <a:rPr lang="en-US" altLang="zh-CN" dirty="0" smtClean="0"/>
              <a:t>a[1]; a[1],a[2]</a:t>
            </a:r>
            <a:r>
              <a:rPr lang="zh-CN" altLang="en-US" dirty="0" smtClean="0"/>
              <a:t>比较，大者给</a:t>
            </a:r>
            <a:r>
              <a:rPr lang="en-US" altLang="zh-CN" dirty="0" smtClean="0"/>
              <a:t>a[2]</a:t>
            </a:r>
            <a:r>
              <a:rPr lang="zh-CN" altLang="en-US" dirty="0" smtClean="0"/>
              <a:t>；即第一趟排序</a:t>
            </a:r>
            <a:r>
              <a:rPr lang="en-US" altLang="zh-CN" dirty="0" err="1" smtClean="0"/>
              <a:t>x,x,max</a:t>
            </a:r>
            <a:r>
              <a:rPr lang="en-US" altLang="zh-CN" dirty="0" smtClean="0"/>
              <a:t>;</a:t>
            </a:r>
          </a:p>
          <a:p>
            <a:r>
              <a:rPr lang="en-US" altLang="zh-CN" dirty="0" smtClean="0"/>
              <a:t>      // 【</a:t>
            </a:r>
            <a:r>
              <a:rPr lang="zh-CN" altLang="en-US" dirty="0" smtClean="0"/>
              <a:t>本题无关</a:t>
            </a:r>
            <a:r>
              <a:rPr lang="en-US" altLang="zh-CN" dirty="0" smtClean="0"/>
              <a:t>】</a:t>
            </a:r>
            <a:r>
              <a:rPr lang="zh-CN" altLang="en-US" dirty="0" smtClean="0"/>
              <a:t>，第二趟排序，</a:t>
            </a:r>
            <a:r>
              <a:rPr lang="en-US" altLang="zh-CN" dirty="0" smtClean="0"/>
              <a:t>a[1],a[2]</a:t>
            </a:r>
            <a:r>
              <a:rPr lang="zh-CN" altLang="en-US" dirty="0" smtClean="0"/>
              <a:t>比较，大者交换到下面（第二），则三个数由小到大排列。 </a:t>
            </a:r>
          </a:p>
          <a:p>
            <a:r>
              <a:rPr lang="zh-CN" altLang="en-US" dirty="0" smtClean="0"/>
              <a:t>      </a:t>
            </a:r>
            <a:r>
              <a:rPr lang="en-US" altLang="zh-CN" dirty="0" err="1" smtClean="0"/>
              <a:t>int</a:t>
            </a:r>
            <a:r>
              <a:rPr lang="en-US" altLang="zh-CN" dirty="0" smtClean="0"/>
              <a:t> a1 = a, b1 = b, c1 = c;</a:t>
            </a:r>
          </a:p>
          <a:p>
            <a:r>
              <a:rPr lang="en-US" altLang="zh-CN" dirty="0" smtClean="0"/>
              <a:t>      if (a &gt; b) b = a; // </a:t>
            </a:r>
            <a:r>
              <a:rPr lang="zh-CN" altLang="en-US" dirty="0" smtClean="0"/>
              <a:t>大者给</a:t>
            </a:r>
            <a:r>
              <a:rPr lang="en-US" altLang="zh-CN" dirty="0" smtClean="0"/>
              <a:t>b</a:t>
            </a:r>
            <a:r>
              <a:rPr lang="zh-CN" altLang="en-US" dirty="0" smtClean="0"/>
              <a:t>。这里不是排序，就不用交换了，</a:t>
            </a:r>
            <a:r>
              <a:rPr lang="en-US" altLang="zh-CN" dirty="0" err="1" smtClean="0"/>
              <a:t>tmp</a:t>
            </a:r>
            <a:r>
              <a:rPr lang="en-US" altLang="zh-CN" dirty="0" smtClean="0"/>
              <a:t>=</a:t>
            </a:r>
            <a:r>
              <a:rPr lang="en-US" altLang="zh-CN" dirty="0" err="1" smtClean="0"/>
              <a:t>a;a</a:t>
            </a:r>
            <a:r>
              <a:rPr lang="en-US" altLang="zh-CN" dirty="0" smtClean="0"/>
              <a:t>=</a:t>
            </a:r>
            <a:r>
              <a:rPr lang="en-US" altLang="zh-CN" dirty="0" err="1" smtClean="0"/>
              <a:t>b;b</a:t>
            </a:r>
            <a:r>
              <a:rPr lang="en-US" altLang="zh-CN" dirty="0" smtClean="0"/>
              <a:t>=</a:t>
            </a:r>
            <a:r>
              <a:rPr lang="en-US" altLang="zh-CN" dirty="0" err="1" smtClean="0"/>
              <a:t>tmp</a:t>
            </a:r>
            <a:r>
              <a:rPr lang="en-US" altLang="zh-CN" dirty="0" smtClean="0"/>
              <a:t>; </a:t>
            </a:r>
          </a:p>
          <a:p>
            <a:r>
              <a:rPr lang="en-US" altLang="zh-CN" dirty="0" smtClean="0"/>
              <a:t>      if (c &gt; b) max = c;</a:t>
            </a:r>
          </a:p>
          <a:p>
            <a:r>
              <a:rPr lang="en-US" altLang="zh-CN" dirty="0" smtClean="0"/>
              <a:t>      else max = b;  </a:t>
            </a:r>
          </a:p>
          <a:p>
            <a:r>
              <a:rPr lang="en-US" altLang="zh-CN" dirty="0" smtClean="0"/>
              <a:t>      </a:t>
            </a:r>
            <a:r>
              <a:rPr lang="en-US" altLang="zh-CN" dirty="0" err="1" smtClean="0"/>
              <a:t>printf</a:t>
            </a:r>
            <a:r>
              <a:rPr lang="en-US" altLang="zh-CN" dirty="0" smtClean="0"/>
              <a:t>("</a:t>
            </a:r>
            <a:r>
              <a:rPr lang="zh-CN" altLang="en-US" dirty="0" smtClean="0"/>
              <a:t>解法二：</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%d\n",a1,b1,c1,max); </a:t>
            </a:r>
          </a:p>
          <a:p>
            <a:r>
              <a:rPr lang="en-US" altLang="zh-CN" dirty="0" smtClean="0"/>
              <a:t>    } </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28</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29</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30</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31</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32</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33</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34</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a:t>
            </a:fld>
            <a:endParaRPr lang="zh-CN" altLang="en-US"/>
          </a:p>
        </p:txBody>
      </p:sp>
    </p:spTree>
    <p:extLst>
      <p:ext uri="{BB962C8B-B14F-4D97-AF65-F5344CB8AC3E}">
        <p14:creationId xmlns:p14="http://schemas.microsoft.com/office/powerpoint/2010/main" val="20248886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8</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建议生成</a:t>
            </a:r>
            <a:r>
              <a:rPr lang="en-US" altLang="zh-CN"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cpp</a:t>
            </a:r>
            <a:r>
              <a:rPr lang="zh-CN" altLang="en-US" sz="1200" b="0" i="0" kern="1200" dirty="0" smtClean="0">
                <a:solidFill>
                  <a:schemeClr val="tx1"/>
                </a:solidFill>
                <a:effectLst/>
                <a:latin typeface="Arial" charset="0"/>
                <a:ea typeface="宋体" pitchFamily="2" charset="-122"/>
                <a:cs typeface="+mn-cs"/>
              </a:rPr>
              <a:t>文件，</a:t>
            </a:r>
            <a:r>
              <a:rPr lang="en-US" altLang="zh-CN" sz="1200" b="0" i="0" kern="1200" dirty="0" smtClean="0">
                <a:solidFill>
                  <a:schemeClr val="tx1"/>
                </a:solidFill>
                <a:effectLst/>
                <a:latin typeface="Arial" charset="0"/>
                <a:ea typeface="宋体" pitchFamily="2" charset="-122"/>
                <a:cs typeface="+mn-cs"/>
              </a:rPr>
              <a:t>#include</a:t>
            </a:r>
            <a:r>
              <a:rPr lang="zh-CN" altLang="en-US" sz="1200" b="0" i="0" kern="1200" dirty="0" smtClean="0">
                <a:solidFill>
                  <a:schemeClr val="tx1"/>
                </a:solidFill>
                <a:effectLst/>
                <a:latin typeface="Arial" charset="0"/>
                <a:ea typeface="宋体" pitchFamily="2" charset="-122"/>
                <a:cs typeface="+mn-cs"/>
              </a:rPr>
              <a:t>要求严格，如果是</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文件，有无</a:t>
            </a:r>
            <a:r>
              <a:rPr lang="en-US" altLang="zh-CN" sz="1200" b="0" i="0" kern="1200" dirty="0" smtClean="0">
                <a:solidFill>
                  <a:schemeClr val="tx1"/>
                </a:solidFill>
                <a:effectLst/>
                <a:latin typeface="Arial" charset="0"/>
                <a:ea typeface="宋体" pitchFamily="2" charset="-122"/>
                <a:cs typeface="+mn-cs"/>
              </a:rPr>
              <a:t>#include</a:t>
            </a:r>
            <a:r>
              <a:rPr lang="zh-CN" altLang="en-US" sz="1200" b="0" i="0" kern="1200" dirty="0" smtClean="0">
                <a:solidFill>
                  <a:schemeClr val="tx1"/>
                </a:solidFill>
                <a:effectLst/>
                <a:latin typeface="Arial" charset="0"/>
                <a:ea typeface="宋体" pitchFamily="2" charset="-122"/>
                <a:cs typeface="+mn-cs"/>
              </a:rPr>
              <a:t>均可认识库函数。</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err="1" smtClean="0">
                <a:solidFill>
                  <a:schemeClr val="tx1"/>
                </a:solidFill>
                <a:effectLst/>
                <a:latin typeface="Arial" charset="0"/>
                <a:ea typeface="宋体" pitchFamily="2" charset="-122"/>
                <a:cs typeface="+mn-cs"/>
              </a:rPr>
              <a:t>Ctr+Space</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自动补全输入</a:t>
            </a:r>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err="1" smtClean="0">
                <a:solidFill>
                  <a:schemeClr val="tx1"/>
                </a:solidFill>
                <a:effectLst/>
                <a:latin typeface="Arial" charset="0"/>
                <a:ea typeface="宋体" pitchFamily="2" charset="-122"/>
                <a:cs typeface="+mn-cs"/>
              </a:rPr>
              <a:t>Ctrl+Shift+Space</a:t>
            </a:r>
            <a:r>
              <a:rPr lang="en-US" altLang="zh-CN" sz="1200" b="0" i="0" kern="120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 </a:t>
            </a:r>
            <a:r>
              <a:rPr lang="zh-CN" altLang="en-US" sz="1200" b="0" i="0" kern="1200" baseline="0" dirty="0" smtClean="0">
                <a:solidFill>
                  <a:schemeClr val="tx1"/>
                </a:solidFill>
                <a:effectLst/>
                <a:latin typeface="Arial" charset="0"/>
                <a:ea typeface="宋体" pitchFamily="2" charset="-122"/>
                <a:cs typeface="+mn-cs"/>
              </a:rPr>
              <a:t>显示函数参数</a:t>
            </a:r>
            <a:endParaRPr lang="en-US" altLang="zh-CN" sz="1200" b="0" i="0" kern="1200" baseline="0" dirty="0" smtClean="0">
              <a:solidFill>
                <a:schemeClr val="tx1"/>
              </a:solidFill>
              <a:effectLst/>
              <a:latin typeface="Arial" charset="0"/>
              <a:ea typeface="宋体" pitchFamily="2" charset="-122"/>
              <a:cs typeface="+mn-cs"/>
            </a:endParaRPr>
          </a:p>
          <a:p>
            <a:r>
              <a:rPr lang="en-US" altLang="zh-CN" sz="1200" b="0" i="0" kern="1200" baseline="0" dirty="0" smtClean="0">
                <a:solidFill>
                  <a:schemeClr val="tx1"/>
                </a:solidFill>
                <a:effectLst/>
                <a:latin typeface="Arial" charset="0"/>
                <a:ea typeface="宋体" pitchFamily="2" charset="-122"/>
                <a:cs typeface="+mn-cs"/>
              </a:rPr>
              <a:t>system(</a:t>
            </a:r>
            <a:r>
              <a:rPr lang="zh-CN" altLang="en-US" sz="1200" b="0" i="0" kern="1200" baseline="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pause</a:t>
            </a:r>
            <a:r>
              <a:rPr lang="zh-CN" altLang="en-US" sz="1200" b="0" i="0" kern="1200" baseline="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 // </a:t>
            </a:r>
            <a:r>
              <a:rPr lang="zh-CN" altLang="en-US" sz="1200" b="0" i="0" kern="1200" baseline="0" dirty="0" smtClean="0">
                <a:solidFill>
                  <a:schemeClr val="tx1"/>
                </a:solidFill>
                <a:effectLst/>
                <a:latin typeface="Arial" charset="0"/>
                <a:ea typeface="宋体" pitchFamily="2" charset="-122"/>
                <a:cs typeface="+mn-cs"/>
              </a:rPr>
              <a:t>同“</a:t>
            </a:r>
            <a:r>
              <a:rPr lang="en-US" altLang="zh-CN" sz="1200" b="0" i="0" kern="1200" baseline="0" dirty="0" smtClean="0">
                <a:solidFill>
                  <a:schemeClr val="tx1"/>
                </a:solidFill>
                <a:effectLst/>
                <a:latin typeface="Arial" charset="0"/>
                <a:ea typeface="宋体" pitchFamily="2" charset="-122"/>
                <a:cs typeface="+mn-cs"/>
              </a:rPr>
              <a:t>PAUSE</a:t>
            </a:r>
            <a:r>
              <a:rPr lang="zh-CN" altLang="en-US" sz="1200" b="0" i="0" kern="1200" baseline="0" dirty="0" smtClean="0">
                <a:solidFill>
                  <a:schemeClr val="tx1"/>
                </a:solidFill>
                <a:effectLst/>
                <a:latin typeface="Arial" charset="0"/>
                <a:ea typeface="宋体" pitchFamily="2" charset="-122"/>
                <a:cs typeface="+mn-cs"/>
              </a:rPr>
              <a:t>”</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9</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经验证，</a:t>
            </a:r>
            <a:r>
              <a:rPr lang="en-US" altLang="zh-CN" dirty="0" err="1" smtClean="0"/>
              <a:t>dev</a:t>
            </a:r>
            <a:r>
              <a:rPr lang="zh-CN" altLang="en-US" dirty="0" smtClean="0"/>
              <a:t>集成环境支持单一源文件即</a:t>
            </a:r>
            <a:r>
              <a:rPr lang="en-US" altLang="zh-CN" dirty="0" smtClean="0"/>
              <a:t>.c</a:t>
            </a:r>
            <a:r>
              <a:rPr lang="zh-CN" altLang="en-US" dirty="0" smtClean="0"/>
              <a:t>文件，只要含有</a:t>
            </a:r>
            <a:r>
              <a:rPr lang="en-US" altLang="zh-CN" dirty="0" smtClean="0"/>
              <a:t>main</a:t>
            </a:r>
            <a:r>
              <a:rPr lang="zh-CN" altLang="en-US" dirty="0" smtClean="0"/>
              <a:t>函数，可以生成</a:t>
            </a:r>
            <a:r>
              <a:rPr lang="en-US" altLang="zh-CN" dirty="0" smtClean="0"/>
              <a:t>exe</a:t>
            </a:r>
            <a:r>
              <a:rPr lang="zh-CN" altLang="en-US" dirty="0" smtClean="0"/>
              <a:t>文件。因此可不要求学生用工程项目组织源文件。</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10</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第一种解法，同</a:t>
            </a:r>
            <a:r>
              <a:rPr lang="en-US" altLang="zh-CN" sz="1200" dirty="0" smtClean="0"/>
              <a:t>ch2,</a:t>
            </a:r>
            <a:r>
              <a:rPr lang="zh-CN" altLang="en-US" sz="1200" dirty="0" smtClean="0"/>
              <a:t>第</a:t>
            </a:r>
            <a:r>
              <a:rPr lang="en-US" altLang="zh-CN" sz="1200" dirty="0" smtClean="0"/>
              <a:t>3</a:t>
            </a:r>
            <a:r>
              <a:rPr lang="zh-CN" altLang="en-US" sz="1200" dirty="0" smtClean="0"/>
              <a:t>题</a:t>
            </a:r>
            <a:r>
              <a:rPr lang="en-US" altLang="zh-CN" sz="1200" dirty="0" smtClean="0"/>
              <a:t>. </a:t>
            </a:r>
            <a:r>
              <a:rPr lang="zh-CN" altLang="en-US" sz="1200" dirty="0" smtClean="0"/>
              <a:t>由数</a:t>
            </a:r>
            <a:r>
              <a:rPr lang="en-US" altLang="zh-CN" sz="1200" dirty="0" err="1" smtClean="0"/>
              <a:t>abc</a:t>
            </a:r>
            <a:r>
              <a:rPr lang="en-US" altLang="zh-CN" sz="1200" dirty="0" smtClean="0"/>
              <a:t>(</a:t>
            </a:r>
            <a:r>
              <a:rPr lang="zh-CN" altLang="en-US" sz="1200" dirty="0" smtClean="0"/>
              <a:t>用</a:t>
            </a:r>
            <a:r>
              <a:rPr lang="en-US" altLang="zh-CN" sz="1200" dirty="0" smtClean="0"/>
              <a:t>m</a:t>
            </a:r>
            <a:r>
              <a:rPr lang="zh-CN" altLang="en-US" sz="1200" dirty="0" smtClean="0"/>
              <a:t>表示</a:t>
            </a:r>
            <a:r>
              <a:rPr lang="en-US" altLang="zh-CN" sz="1200" dirty="0" smtClean="0"/>
              <a:t>)</a:t>
            </a:r>
            <a:r>
              <a:rPr lang="zh-CN" altLang="en-US" sz="1200" dirty="0" smtClean="0"/>
              <a:t>，求</a:t>
            </a:r>
            <a:r>
              <a:rPr lang="en-US" altLang="zh-CN" sz="1200" dirty="0" smtClean="0"/>
              <a:t>a=m/100,b=m/10%10,c=m%10</a:t>
            </a:r>
            <a:r>
              <a:rPr lang="zh-CN" altLang="en-US" sz="1200" dirty="0" smtClean="0"/>
              <a:t>，则输出</a:t>
            </a:r>
            <a:r>
              <a:rPr lang="en-US" altLang="zh-CN" sz="1200" dirty="0" err="1" smtClean="0"/>
              <a:t>cba</a:t>
            </a:r>
            <a:r>
              <a:rPr lang="en-US" altLang="zh-CN" sz="1200" dirty="0" smtClean="0"/>
              <a:t> = c*100+b*10+a; </a:t>
            </a:r>
          </a:p>
          <a:p>
            <a:pPr marL="0" indent="0">
              <a:buNone/>
            </a:pPr>
            <a:r>
              <a:rPr lang="en-US" altLang="zh-CN" sz="1200" dirty="0" smtClean="0"/>
              <a:t> </a:t>
            </a:r>
            <a:r>
              <a:rPr lang="zh-CN" altLang="en-US" sz="1200" dirty="0" smtClean="0"/>
              <a:t>第二种解法，在学习循环语句后，循环求取个位数（</a:t>
            </a:r>
            <a:r>
              <a:rPr lang="en-US" altLang="zh-CN" sz="1200" dirty="0" smtClean="0"/>
              <a:t>m%10,m=m/10</a:t>
            </a:r>
            <a:r>
              <a:rPr lang="zh-CN" altLang="en-US" sz="1200" dirty="0" smtClean="0"/>
              <a:t>），实现任意多位数字的逆序输出。</a:t>
            </a:r>
          </a:p>
          <a:p>
            <a:pPr marL="0" indent="0">
              <a:buNone/>
            </a:pPr>
            <a:r>
              <a:rPr lang="zh-CN" altLang="en-US" sz="1200" dirty="0" smtClean="0"/>
              <a:t> 第三种解法，函数的递归调用 </a:t>
            </a:r>
            <a:endParaRPr lang="en-US" altLang="zh-CN" sz="1200" dirty="0" smtClean="0"/>
          </a:p>
          <a:p>
            <a:pPr marL="0" indent="0">
              <a:buNone/>
            </a:pPr>
            <a:r>
              <a:rPr lang="en-US" altLang="zh-CN" sz="1200" dirty="0" smtClean="0"/>
              <a:t>// </a:t>
            </a:r>
            <a:r>
              <a:rPr lang="zh-CN" altLang="en-US" sz="1200" dirty="0" smtClean="0"/>
              <a:t>递归调用，实现</a:t>
            </a:r>
            <a:r>
              <a:rPr lang="en-US" altLang="zh-CN" sz="1200" dirty="0" smtClean="0"/>
              <a:t>m</a:t>
            </a:r>
            <a:r>
              <a:rPr lang="zh-CN" altLang="en-US" sz="1200" dirty="0" smtClean="0"/>
              <a:t>的逆序输出 </a:t>
            </a:r>
          </a:p>
          <a:p>
            <a:pPr marL="0" indent="0">
              <a:buNone/>
            </a:pPr>
            <a:r>
              <a:rPr lang="zh-CN" altLang="en-US" sz="1200" dirty="0" smtClean="0"/>
              <a:t> </a:t>
            </a:r>
            <a:r>
              <a:rPr lang="en-US" altLang="zh-CN" sz="1200" dirty="0" smtClean="0"/>
              <a:t>void ch3_4_3_3(</a:t>
            </a:r>
            <a:r>
              <a:rPr lang="en-US" altLang="zh-CN" sz="1200" dirty="0" err="1" smtClean="0"/>
              <a:t>int</a:t>
            </a:r>
            <a:r>
              <a:rPr lang="en-US" altLang="zh-CN" sz="1200" dirty="0" smtClean="0"/>
              <a:t> m)</a:t>
            </a:r>
          </a:p>
          <a:p>
            <a:pPr marL="0" indent="0">
              <a:buNone/>
            </a:pPr>
            <a:r>
              <a:rPr lang="en-US" altLang="zh-CN" sz="1200" dirty="0" smtClean="0"/>
              <a:t> {    </a:t>
            </a:r>
          </a:p>
          <a:p>
            <a:pPr marL="0" indent="0">
              <a:buNone/>
            </a:pPr>
            <a:r>
              <a:rPr lang="en-US" altLang="zh-CN" sz="1200" dirty="0" smtClean="0"/>
              <a:t>    if (m&lt;0) { </a:t>
            </a:r>
            <a:r>
              <a:rPr lang="en-US" altLang="zh-CN" sz="1200" dirty="0" err="1" smtClean="0"/>
              <a:t>putchar</a:t>
            </a:r>
            <a:r>
              <a:rPr lang="en-US" altLang="zh-CN" sz="1200" dirty="0" smtClean="0"/>
              <a:t>('-'); m=-m; } // </a:t>
            </a:r>
            <a:r>
              <a:rPr lang="zh-CN" altLang="en-US" sz="1200" dirty="0" smtClean="0"/>
              <a:t>处理负数 </a:t>
            </a:r>
          </a:p>
          <a:p>
            <a:pPr marL="0" indent="0">
              <a:buNone/>
            </a:pPr>
            <a:r>
              <a:rPr lang="zh-CN" altLang="en-US" sz="1200" dirty="0" smtClean="0"/>
              <a:t>    </a:t>
            </a:r>
            <a:r>
              <a:rPr lang="en-US" altLang="zh-CN" sz="1200" dirty="0" err="1" smtClean="0"/>
              <a:t>putchar</a:t>
            </a:r>
            <a:r>
              <a:rPr lang="en-US" altLang="zh-CN" sz="1200" dirty="0" smtClean="0"/>
              <a:t>(m%10+'0'); // </a:t>
            </a:r>
            <a:r>
              <a:rPr lang="zh-CN" altLang="en-US" sz="1200" dirty="0" smtClean="0"/>
              <a:t>字符数字的</a:t>
            </a:r>
            <a:r>
              <a:rPr lang="en-US" altLang="zh-CN" sz="1200" dirty="0" err="1" smtClean="0"/>
              <a:t>ascii</a:t>
            </a:r>
            <a:r>
              <a:rPr lang="zh-CN" altLang="en-US" sz="1200" dirty="0" smtClean="0"/>
              <a:t>码</a:t>
            </a:r>
            <a:r>
              <a:rPr lang="en-US" altLang="zh-CN" sz="1200" dirty="0" smtClean="0"/>
              <a:t>(</a:t>
            </a:r>
            <a:r>
              <a:rPr lang="zh-CN" altLang="en-US" sz="1200" dirty="0" smtClean="0"/>
              <a:t>整数</a:t>
            </a:r>
            <a:r>
              <a:rPr lang="en-US" altLang="zh-CN" sz="1200" dirty="0" smtClean="0"/>
              <a:t>) = </a:t>
            </a:r>
            <a:r>
              <a:rPr lang="zh-CN" altLang="en-US" sz="1200" dirty="0" smtClean="0"/>
              <a:t>数字 </a:t>
            </a:r>
            <a:r>
              <a:rPr lang="en-US" altLang="zh-CN" sz="1200" dirty="0" smtClean="0"/>
              <a:t>+ '0' </a:t>
            </a:r>
            <a:r>
              <a:rPr lang="zh-CN" altLang="en-US" sz="1200" dirty="0" smtClean="0"/>
              <a:t>，如 </a:t>
            </a:r>
            <a:r>
              <a:rPr lang="en-US" altLang="zh-CN" sz="1200" dirty="0" smtClean="0"/>
              <a:t>'1'</a:t>
            </a:r>
            <a:r>
              <a:rPr lang="zh-CN" altLang="en-US" sz="1200" dirty="0" smtClean="0"/>
              <a:t>的</a:t>
            </a:r>
            <a:r>
              <a:rPr lang="en-US" altLang="zh-CN" sz="1200" dirty="0" err="1" smtClean="0"/>
              <a:t>ascii</a:t>
            </a:r>
            <a:r>
              <a:rPr lang="en-US" altLang="zh-CN" sz="1200" dirty="0" smtClean="0"/>
              <a:t> = 1 + '0' = 49</a:t>
            </a:r>
          </a:p>
          <a:p>
            <a:pPr marL="0" indent="0">
              <a:buNone/>
            </a:pPr>
            <a:r>
              <a:rPr lang="en-US" altLang="zh-CN" sz="1200" dirty="0" smtClean="0"/>
              <a:t>    if (m &gt;= 0 &amp;&amp; m &lt;=9) return; // </a:t>
            </a:r>
            <a:r>
              <a:rPr lang="zh-CN" altLang="en-US" sz="1200" dirty="0" smtClean="0"/>
              <a:t>如果是一位数了，终止递归 </a:t>
            </a:r>
          </a:p>
          <a:p>
            <a:pPr marL="0" indent="0">
              <a:buNone/>
            </a:pPr>
            <a:r>
              <a:rPr lang="zh-CN" altLang="en-US" sz="1200" dirty="0" smtClean="0"/>
              <a:t>    </a:t>
            </a:r>
            <a:r>
              <a:rPr lang="en-US" altLang="zh-CN" sz="1200" dirty="0" smtClean="0"/>
              <a:t>else ch3_4_3_3(m/10);   </a:t>
            </a:r>
          </a:p>
          <a:p>
            <a:pPr marL="0" indent="0">
              <a:buNone/>
            </a:pPr>
            <a:r>
              <a:rPr lang="en-US" altLang="zh-CN" sz="1200" dirty="0" smtClean="0"/>
              <a:t> }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21</a:t>
            </a:fld>
            <a:endParaRPr lang="zh-CN" altLang="en-US"/>
          </a:p>
        </p:txBody>
      </p:sp>
    </p:spTree>
    <p:extLst>
      <p:ext uri="{BB962C8B-B14F-4D97-AF65-F5344CB8AC3E}">
        <p14:creationId xmlns:p14="http://schemas.microsoft.com/office/powerpoint/2010/main" val="918360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第一种解法，同</a:t>
            </a:r>
            <a:r>
              <a:rPr lang="en-US" altLang="zh-CN" sz="1200" dirty="0" smtClean="0"/>
              <a:t>ch2,</a:t>
            </a:r>
            <a:r>
              <a:rPr lang="zh-CN" altLang="en-US" sz="1200" dirty="0" smtClean="0"/>
              <a:t>第</a:t>
            </a:r>
            <a:r>
              <a:rPr lang="en-US" altLang="zh-CN" sz="1200" dirty="0" smtClean="0"/>
              <a:t>3</a:t>
            </a:r>
            <a:r>
              <a:rPr lang="zh-CN" altLang="en-US" sz="1200" dirty="0" smtClean="0"/>
              <a:t>题</a:t>
            </a:r>
            <a:r>
              <a:rPr lang="en-US" altLang="zh-CN" sz="1200" dirty="0" smtClean="0"/>
              <a:t>. </a:t>
            </a:r>
            <a:r>
              <a:rPr lang="zh-CN" altLang="en-US" sz="1200" dirty="0" smtClean="0"/>
              <a:t>由数</a:t>
            </a:r>
            <a:r>
              <a:rPr lang="en-US" altLang="zh-CN" sz="1200" dirty="0" err="1" smtClean="0"/>
              <a:t>abc</a:t>
            </a:r>
            <a:r>
              <a:rPr lang="en-US" altLang="zh-CN" sz="1200" dirty="0" smtClean="0"/>
              <a:t>(</a:t>
            </a:r>
            <a:r>
              <a:rPr lang="zh-CN" altLang="en-US" sz="1200" dirty="0" smtClean="0"/>
              <a:t>用</a:t>
            </a:r>
            <a:r>
              <a:rPr lang="en-US" altLang="zh-CN" sz="1200" dirty="0" smtClean="0"/>
              <a:t>m</a:t>
            </a:r>
            <a:r>
              <a:rPr lang="zh-CN" altLang="en-US" sz="1200" dirty="0" smtClean="0"/>
              <a:t>表示</a:t>
            </a:r>
            <a:r>
              <a:rPr lang="en-US" altLang="zh-CN" sz="1200" dirty="0" smtClean="0"/>
              <a:t>)</a:t>
            </a:r>
            <a:r>
              <a:rPr lang="zh-CN" altLang="en-US" sz="1200" dirty="0" smtClean="0"/>
              <a:t>，求</a:t>
            </a:r>
            <a:r>
              <a:rPr lang="en-US" altLang="zh-CN" sz="1200" dirty="0" smtClean="0"/>
              <a:t>a=m/100,b=m/10%10,c=m%10</a:t>
            </a:r>
            <a:r>
              <a:rPr lang="zh-CN" altLang="en-US" sz="1200" dirty="0" smtClean="0"/>
              <a:t>，则输出</a:t>
            </a:r>
            <a:r>
              <a:rPr lang="en-US" altLang="zh-CN" sz="1200" dirty="0" err="1" smtClean="0"/>
              <a:t>cba</a:t>
            </a:r>
            <a:r>
              <a:rPr lang="en-US" altLang="zh-CN" sz="1200" dirty="0" smtClean="0"/>
              <a:t> = c*100+b*10+a; </a:t>
            </a:r>
          </a:p>
          <a:p>
            <a:pPr marL="0" indent="0">
              <a:buNone/>
            </a:pPr>
            <a:r>
              <a:rPr lang="en-US" altLang="zh-CN" sz="1200" dirty="0" smtClean="0"/>
              <a:t> </a:t>
            </a:r>
            <a:r>
              <a:rPr lang="zh-CN" altLang="en-US" sz="1200" dirty="0" smtClean="0"/>
              <a:t>第二种解法，在学习循环语句后，循环求取个位数（</a:t>
            </a:r>
            <a:r>
              <a:rPr lang="en-US" altLang="zh-CN" sz="1200" dirty="0" smtClean="0"/>
              <a:t>m%10,m=m/10</a:t>
            </a:r>
            <a:r>
              <a:rPr lang="zh-CN" altLang="en-US" sz="1200" dirty="0" smtClean="0"/>
              <a:t>），实现任意多位数字的逆序输出。</a:t>
            </a:r>
          </a:p>
          <a:p>
            <a:pPr marL="0" indent="0">
              <a:buNone/>
            </a:pPr>
            <a:r>
              <a:rPr lang="zh-CN" altLang="en-US" sz="1200" dirty="0" smtClean="0"/>
              <a:t> 第三种解法，函数的递归调用 </a:t>
            </a:r>
            <a:endParaRPr lang="en-US" altLang="zh-CN" sz="1200" dirty="0" smtClean="0"/>
          </a:p>
          <a:p>
            <a:pPr marL="0" indent="0">
              <a:buNone/>
            </a:pPr>
            <a:r>
              <a:rPr lang="en-US" altLang="zh-CN" sz="1200" dirty="0" smtClean="0"/>
              <a:t>// </a:t>
            </a:r>
            <a:r>
              <a:rPr lang="zh-CN" altLang="en-US" sz="1200" dirty="0" smtClean="0"/>
              <a:t>递归调用，实现</a:t>
            </a:r>
            <a:r>
              <a:rPr lang="en-US" altLang="zh-CN" sz="1200" dirty="0" smtClean="0"/>
              <a:t>m</a:t>
            </a:r>
            <a:r>
              <a:rPr lang="zh-CN" altLang="en-US" sz="1200" dirty="0" smtClean="0"/>
              <a:t>的逆序输出 </a:t>
            </a:r>
          </a:p>
          <a:p>
            <a:pPr marL="0" indent="0">
              <a:buNone/>
            </a:pPr>
            <a:r>
              <a:rPr lang="zh-CN" altLang="en-US" sz="1200" dirty="0" smtClean="0"/>
              <a:t> </a:t>
            </a:r>
            <a:r>
              <a:rPr lang="en-US" altLang="zh-CN" sz="1200" dirty="0" smtClean="0"/>
              <a:t>void ch3_4_3_3(</a:t>
            </a:r>
            <a:r>
              <a:rPr lang="en-US" altLang="zh-CN" sz="1200" dirty="0" err="1" smtClean="0"/>
              <a:t>int</a:t>
            </a:r>
            <a:r>
              <a:rPr lang="en-US" altLang="zh-CN" sz="1200" dirty="0" smtClean="0"/>
              <a:t> m)</a:t>
            </a:r>
          </a:p>
          <a:p>
            <a:pPr marL="0" indent="0">
              <a:buNone/>
            </a:pPr>
            <a:r>
              <a:rPr lang="en-US" altLang="zh-CN" sz="1200" dirty="0" smtClean="0"/>
              <a:t> {    </a:t>
            </a:r>
          </a:p>
          <a:p>
            <a:pPr marL="0" indent="0">
              <a:buNone/>
            </a:pPr>
            <a:r>
              <a:rPr lang="en-US" altLang="zh-CN" sz="1200" dirty="0" smtClean="0"/>
              <a:t>    if (m&lt;0) { </a:t>
            </a:r>
            <a:r>
              <a:rPr lang="en-US" altLang="zh-CN" sz="1200" dirty="0" err="1" smtClean="0"/>
              <a:t>putchar</a:t>
            </a:r>
            <a:r>
              <a:rPr lang="en-US" altLang="zh-CN" sz="1200" dirty="0" smtClean="0"/>
              <a:t>('-'); m=-m; } // </a:t>
            </a:r>
            <a:r>
              <a:rPr lang="zh-CN" altLang="en-US" sz="1200" dirty="0" smtClean="0"/>
              <a:t>处理负数 </a:t>
            </a:r>
          </a:p>
          <a:p>
            <a:pPr marL="0" indent="0">
              <a:buNone/>
            </a:pPr>
            <a:r>
              <a:rPr lang="zh-CN" altLang="en-US" sz="1200" dirty="0" smtClean="0"/>
              <a:t>    </a:t>
            </a:r>
            <a:r>
              <a:rPr lang="en-US" altLang="zh-CN" sz="1200" dirty="0" err="1" smtClean="0"/>
              <a:t>putchar</a:t>
            </a:r>
            <a:r>
              <a:rPr lang="en-US" altLang="zh-CN" sz="1200" dirty="0" smtClean="0"/>
              <a:t>(m%10+'0'); // </a:t>
            </a:r>
            <a:r>
              <a:rPr lang="zh-CN" altLang="en-US" sz="1200" dirty="0" smtClean="0"/>
              <a:t>字符数字的</a:t>
            </a:r>
            <a:r>
              <a:rPr lang="en-US" altLang="zh-CN" sz="1200" dirty="0" err="1" smtClean="0"/>
              <a:t>ascii</a:t>
            </a:r>
            <a:r>
              <a:rPr lang="zh-CN" altLang="en-US" sz="1200" dirty="0" smtClean="0"/>
              <a:t>码</a:t>
            </a:r>
            <a:r>
              <a:rPr lang="en-US" altLang="zh-CN" sz="1200" dirty="0" smtClean="0"/>
              <a:t>(</a:t>
            </a:r>
            <a:r>
              <a:rPr lang="zh-CN" altLang="en-US" sz="1200" dirty="0" smtClean="0"/>
              <a:t>整数</a:t>
            </a:r>
            <a:r>
              <a:rPr lang="en-US" altLang="zh-CN" sz="1200" dirty="0" smtClean="0"/>
              <a:t>) = </a:t>
            </a:r>
            <a:r>
              <a:rPr lang="zh-CN" altLang="en-US" sz="1200" dirty="0" smtClean="0"/>
              <a:t>数字 </a:t>
            </a:r>
            <a:r>
              <a:rPr lang="en-US" altLang="zh-CN" sz="1200" dirty="0" smtClean="0"/>
              <a:t>+ '0' </a:t>
            </a:r>
            <a:r>
              <a:rPr lang="zh-CN" altLang="en-US" sz="1200" dirty="0" smtClean="0"/>
              <a:t>，如 </a:t>
            </a:r>
            <a:r>
              <a:rPr lang="en-US" altLang="zh-CN" sz="1200" dirty="0" smtClean="0"/>
              <a:t>'1'</a:t>
            </a:r>
            <a:r>
              <a:rPr lang="zh-CN" altLang="en-US" sz="1200" dirty="0" smtClean="0"/>
              <a:t>的</a:t>
            </a:r>
            <a:r>
              <a:rPr lang="en-US" altLang="zh-CN" sz="1200" dirty="0" err="1" smtClean="0"/>
              <a:t>ascii</a:t>
            </a:r>
            <a:r>
              <a:rPr lang="en-US" altLang="zh-CN" sz="1200" dirty="0" smtClean="0"/>
              <a:t> = 1 + '0' = 49</a:t>
            </a:r>
          </a:p>
          <a:p>
            <a:pPr marL="0" indent="0">
              <a:buNone/>
            </a:pPr>
            <a:r>
              <a:rPr lang="en-US" altLang="zh-CN" sz="1200" dirty="0" smtClean="0"/>
              <a:t>    if (m &gt;= 0 &amp;&amp; m &lt;=9) return; // </a:t>
            </a:r>
            <a:r>
              <a:rPr lang="zh-CN" altLang="en-US" sz="1200" dirty="0" smtClean="0"/>
              <a:t>如果是一位数了，终止递归 </a:t>
            </a:r>
          </a:p>
          <a:p>
            <a:pPr marL="0" indent="0">
              <a:buNone/>
            </a:pPr>
            <a:r>
              <a:rPr lang="zh-CN" altLang="en-US" sz="1200" dirty="0" smtClean="0"/>
              <a:t>    </a:t>
            </a:r>
            <a:r>
              <a:rPr lang="en-US" altLang="zh-CN" sz="1200" dirty="0" smtClean="0"/>
              <a:t>else ch3_4_3_3(m/10);   </a:t>
            </a:r>
          </a:p>
          <a:p>
            <a:pPr marL="0" indent="0">
              <a:buNone/>
            </a:pPr>
            <a:r>
              <a:rPr lang="en-US" altLang="zh-CN" sz="1200" dirty="0" smtClean="0"/>
              <a:t> }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22</a:t>
            </a:fld>
            <a:endParaRPr lang="zh-CN" altLang="en-US"/>
          </a:p>
        </p:txBody>
      </p:sp>
    </p:spTree>
    <p:extLst>
      <p:ext uri="{BB962C8B-B14F-4D97-AF65-F5344CB8AC3E}">
        <p14:creationId xmlns:p14="http://schemas.microsoft.com/office/powerpoint/2010/main" val="918360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ch1=</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putchar</a:t>
            </a:r>
            <a:r>
              <a:rPr lang="en-US" altLang="zh-CN" b="0" dirty="0" smtClean="0">
                <a:solidFill>
                  <a:srgbClr val="000000"/>
                </a:solidFill>
                <a:latin typeface="Times New Roman" pitchFamily="18" charset="0"/>
              </a:rPr>
              <a:t>(‘*’);</a:t>
            </a:r>
          </a:p>
          <a:p>
            <a:pPr>
              <a:spcBef>
                <a:spcPct val="50000"/>
              </a:spcBef>
            </a:pPr>
            <a:endParaRPr lang="en-US" altLang="zh-CN" b="0" dirty="0" smtClean="0">
              <a:solidFill>
                <a:srgbClr val="000000"/>
              </a:solidFill>
              <a:latin typeface="Times New Roman" pitchFamily="18" charset="0"/>
            </a:endParaRPr>
          </a:p>
          <a:p>
            <a:pPr>
              <a:spcBef>
                <a:spcPct val="50000"/>
              </a:spcBef>
            </a:pPr>
            <a:r>
              <a:rPr lang="en-US" altLang="zh-CN" b="0" dirty="0" err="1" smtClean="0">
                <a:solidFill>
                  <a:srgbClr val="000000"/>
                </a:solidFill>
                <a:latin typeface="Times New Roman" pitchFamily="18" charset="0"/>
              </a:rPr>
              <a:t>getchar</a:t>
            </a:r>
            <a:r>
              <a:rPr lang="zh-CN" altLang="en-US" b="0" dirty="0" smtClean="0">
                <a:solidFill>
                  <a:srgbClr val="000000"/>
                </a:solidFill>
                <a:latin typeface="Times New Roman" pitchFamily="18" charset="0"/>
              </a:rPr>
              <a:t>的库文件为＜</a:t>
            </a:r>
            <a:r>
              <a:rPr lang="en-US" altLang="zh-CN" b="0" dirty="0" err="1" smtClean="0">
                <a:solidFill>
                  <a:srgbClr val="000000"/>
                </a:solidFill>
                <a:latin typeface="Times New Roman" pitchFamily="18" charset="0"/>
              </a:rPr>
              <a:t>stdio.h</a:t>
            </a:r>
            <a:r>
              <a:rPr lang="zh-CN" altLang="en-US" b="0" dirty="0" smtClean="0">
                <a:solidFill>
                  <a:srgbClr val="000000"/>
                </a:solidFill>
                <a:latin typeface="Times New Roman" pitchFamily="18" charset="0"/>
              </a:rPr>
              <a:t>＞</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而其它两个的库文</a:t>
            </a:r>
          </a:p>
          <a:p>
            <a:pPr>
              <a:spcBef>
                <a:spcPct val="50000"/>
              </a:spcBef>
            </a:pPr>
            <a:r>
              <a:rPr lang="zh-CN" altLang="en-US" b="0" dirty="0" smtClean="0">
                <a:solidFill>
                  <a:srgbClr val="000000"/>
                </a:solidFill>
                <a:latin typeface="Times New Roman" pitchFamily="18" charset="0"/>
              </a:rPr>
              <a:t>件为＜</a:t>
            </a:r>
            <a:r>
              <a:rPr lang="en-US" altLang="zh-CN" b="0" dirty="0" err="1" smtClean="0">
                <a:solidFill>
                  <a:srgbClr val="000000"/>
                </a:solidFill>
                <a:latin typeface="Times New Roman" pitchFamily="18" charset="0"/>
              </a:rPr>
              <a:t>conio.h</a:t>
            </a:r>
            <a:r>
              <a:rPr lang="zh-CN" altLang="en-US" b="0" dirty="0" smtClean="0">
                <a:solidFill>
                  <a:srgbClr val="000000"/>
                </a:solidFill>
                <a:latin typeface="Times New Roman" pitchFamily="18" charset="0"/>
              </a:rPr>
              <a:t>＞</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且库文件必须被包含．</a:t>
            </a:r>
            <a:endParaRPr lang="en-US" altLang="zh-CN" b="0" dirty="0" smtClean="0">
              <a:solidFill>
                <a:srgbClr val="000000"/>
              </a:solidFill>
              <a:latin typeface="Times New Roman" pitchFamily="18" charset="0"/>
            </a:endParaRPr>
          </a:p>
          <a:p>
            <a:pPr>
              <a:spcBef>
                <a:spcPct val="50000"/>
              </a:spcBef>
            </a:pPr>
            <a:r>
              <a:rPr lang="en-US" altLang="zh-CN" b="0" dirty="0" err="1" smtClean="0">
                <a:solidFill>
                  <a:srgbClr val="000000"/>
                </a:solidFill>
                <a:latin typeface="Times New Roman" pitchFamily="18" charset="0"/>
              </a:rPr>
              <a:t>getchar</a:t>
            </a:r>
            <a:r>
              <a:rPr lang="zh-CN" altLang="en-US" b="0" dirty="0" smtClean="0">
                <a:solidFill>
                  <a:srgbClr val="000000"/>
                </a:solidFill>
                <a:latin typeface="Times New Roman" pitchFamily="18" charset="0"/>
              </a:rPr>
              <a:t>输入字符时，系统要等到输入回车符才认为</a:t>
            </a:r>
          </a:p>
          <a:p>
            <a:pPr>
              <a:spcBef>
                <a:spcPct val="50000"/>
              </a:spcBef>
            </a:pPr>
            <a:r>
              <a:rPr lang="zh-CN" altLang="en-US" b="0" dirty="0" smtClean="0">
                <a:solidFill>
                  <a:srgbClr val="000000"/>
                </a:solidFill>
                <a:latin typeface="Times New Roman" pitchFamily="18" charset="0"/>
              </a:rPr>
              <a:t>输入过程结束．然后系统会把输入的首个字符给变量</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getch</a:t>
            </a:r>
            <a:r>
              <a:rPr lang="zh-CN" altLang="en-US" b="0" dirty="0" smtClean="0">
                <a:solidFill>
                  <a:srgbClr val="000000"/>
                </a:solidFill>
                <a:latin typeface="Times New Roman" pitchFamily="18" charset="0"/>
              </a:rPr>
              <a:t>与</a:t>
            </a:r>
            <a:r>
              <a:rPr lang="en-US" altLang="zh-CN" b="0" dirty="0" err="1" smtClean="0">
                <a:solidFill>
                  <a:srgbClr val="000000"/>
                </a:solidFill>
                <a:latin typeface="Times New Roman" pitchFamily="18" charset="0"/>
              </a:rPr>
              <a:t>getche</a:t>
            </a:r>
            <a:r>
              <a:rPr lang="zh-CN" altLang="en-US" b="0" dirty="0" smtClean="0">
                <a:solidFill>
                  <a:srgbClr val="000000"/>
                </a:solidFill>
                <a:latin typeface="Times New Roman" pitchFamily="18" charset="0"/>
              </a:rPr>
              <a:t>基本相同，不用等待回车，就接受输入的一个字符。不同的在于</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不会自动回显字符</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尤其用来实现不必要显示输入的情况，如密码输入等．</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i; char c;</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10 </a:t>
            </a:r>
            <a:r>
              <a:rPr lang="zh-CN" altLang="en-US" b="0" dirty="0" smtClean="0">
                <a:solidFill>
                  <a:srgbClr val="000000"/>
                </a:solidFill>
                <a:latin typeface="Times New Roman" pitchFamily="18" charset="0"/>
              </a:rPr>
              <a:t>回车换行符</a:t>
            </a:r>
            <a:r>
              <a:rPr lang="en-US" altLang="zh-CN" b="0" dirty="0" smtClean="0">
                <a:solidFill>
                  <a:srgbClr val="000000"/>
                </a:solidFill>
                <a:latin typeface="Times New Roman" pitchFamily="18" charset="0"/>
              </a:rPr>
              <a:t>,\n</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10 </a:t>
            </a:r>
            <a:r>
              <a:rPr lang="zh-CN" altLang="en-US" b="0" dirty="0" smtClean="0">
                <a:solidFill>
                  <a:srgbClr val="000000"/>
                </a:solidFill>
                <a:latin typeface="Times New Roman" pitchFamily="18" charset="0"/>
              </a:rPr>
              <a:t>回车换行符</a:t>
            </a:r>
            <a:r>
              <a:rPr lang="en-US" altLang="zh-CN" b="0" dirty="0" smtClean="0">
                <a:solidFill>
                  <a:srgbClr val="000000"/>
                </a:solidFill>
                <a:latin typeface="Times New Roman" pitchFamily="18" charset="0"/>
              </a:rPr>
              <a:t>,\n</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13 </a:t>
            </a:r>
            <a:r>
              <a:rPr lang="zh-CN" altLang="en-US" b="0" dirty="0" smtClean="0">
                <a:solidFill>
                  <a:srgbClr val="000000"/>
                </a:solidFill>
                <a:latin typeface="Times New Roman" pitchFamily="18" charset="0"/>
              </a:rPr>
              <a:t>回车符</a:t>
            </a:r>
            <a:r>
              <a:rPr lang="en-US" altLang="zh-CN" b="0" dirty="0" smtClean="0">
                <a:solidFill>
                  <a:srgbClr val="000000"/>
                </a:solidFill>
                <a:latin typeface="Times New Roman" pitchFamily="18" charset="0"/>
              </a:rPr>
              <a:t>,\r</a:t>
            </a:r>
            <a:endParaRPr lang="zh-CN" altLang="en-US"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遇到回车换行开始从这一行的第一个字符开始接收字符</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for (i=0;(c=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'\n'; i++)</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("i=%</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c,%d</a:t>
            </a:r>
            <a:r>
              <a:rPr lang="en-US" altLang="zh-CN" b="0" dirty="0" smtClean="0">
                <a:solidFill>
                  <a:srgbClr val="000000"/>
                </a:solidFill>
                <a:latin typeface="Times New Roman" pitchFamily="18" charset="0"/>
              </a:rPr>
              <a:t>\n",</a:t>
            </a:r>
            <a:r>
              <a:rPr lang="en-US" altLang="zh-CN" b="0" dirty="0" err="1" smtClean="0">
                <a:solidFill>
                  <a:srgbClr val="000000"/>
                </a:solidFill>
                <a:latin typeface="Times New Roman" pitchFamily="18" charset="0"/>
              </a:rPr>
              <a:t>i,c,c</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即可接收字符</a:t>
            </a:r>
            <a:r>
              <a:rPr lang="en-US" altLang="zh-CN" b="0" dirty="0" smtClean="0">
                <a:solidFill>
                  <a:srgbClr val="000000"/>
                </a:solidFill>
                <a:latin typeface="Times New Roman" pitchFamily="18" charset="0"/>
              </a:rPr>
              <a:t>\n");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for (i=0;(c=</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 '\r'; i++)</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("i=%</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c,%d</a:t>
            </a:r>
            <a:r>
              <a:rPr lang="en-US" altLang="zh-CN" b="0" dirty="0" smtClean="0">
                <a:solidFill>
                  <a:srgbClr val="000000"/>
                </a:solidFill>
                <a:latin typeface="Times New Roman" pitchFamily="18" charset="0"/>
              </a:rPr>
              <a:t>\n",</a:t>
            </a:r>
            <a:r>
              <a:rPr lang="en-US" altLang="zh-CN" b="0" dirty="0" err="1" smtClean="0">
                <a:solidFill>
                  <a:srgbClr val="000000"/>
                </a:solidFill>
                <a:latin typeface="Times New Roman" pitchFamily="18" charset="0"/>
              </a:rPr>
              <a:t>i,c,c</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smtClean="0">
                <a:solidFill>
                  <a:srgbClr val="000000"/>
                </a:solidFill>
                <a:latin typeface="Times New Roman" pitchFamily="18" charset="0"/>
              </a:rPr>
              <a:t>while((</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getch</a:t>
            </a:r>
            <a:r>
              <a:rPr lang="en-US" altLang="zh-CN" b="1" dirty="0" smtClean="0">
                <a:solidFill>
                  <a:srgbClr val="000000"/>
                </a:solidFill>
                <a:latin typeface="Times New Roman" pitchFamily="18" charset="0"/>
              </a:rPr>
              <a:t>())!= '\r') {  // </a:t>
            </a:r>
            <a:r>
              <a:rPr lang="zh-CN" altLang="en-US" b="1" dirty="0" smtClean="0">
                <a:solidFill>
                  <a:srgbClr val="000000"/>
                </a:solidFill>
                <a:latin typeface="Times New Roman" pitchFamily="18" charset="0"/>
              </a:rPr>
              <a:t>回车</a:t>
            </a:r>
            <a:r>
              <a:rPr lang="en-US" altLang="zh-CN" b="1" dirty="0" smtClean="0">
                <a:solidFill>
                  <a:srgbClr val="000000"/>
                </a:solidFill>
                <a:latin typeface="Times New Roman" pitchFamily="18" charset="0"/>
              </a:rPr>
              <a:t>: '\r'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putchar</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len</a:t>
            </a:r>
            <a:r>
              <a:rPr lang="en-US" altLang="zh-CN" b="1"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used </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有回显</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回车：</a:t>
            </a:r>
            <a:r>
              <a:rPr lang="en-US" altLang="zh-CN" b="0" dirty="0" smtClean="0">
                <a:solidFill>
                  <a:srgbClr val="000000"/>
                </a:solidFill>
                <a:latin typeface="Times New Roman" pitchFamily="18" charset="0"/>
              </a:rPr>
              <a:t>'\r'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ch3_2_1()</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("======ch3_2_1()\n");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smtClean="0">
                <a:solidFill>
                  <a:srgbClr val="000000"/>
                </a:solidFill>
                <a:latin typeface="Times New Roman" pitchFamily="18" charset="0"/>
              </a:rPr>
              <a:t>while((</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 '\r')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putchar</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used </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键入字符存入缓冲区，遇回车开始读取缓冲区中的内容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ch3_2_2()</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("======ch3_2_2()\n");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smtClean="0">
                <a:solidFill>
                  <a:srgbClr val="000000"/>
                </a:solidFill>
                <a:latin typeface="Times New Roman" pitchFamily="18" charset="0"/>
              </a:rPr>
              <a:t>while((</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getchar</a:t>
            </a:r>
            <a:r>
              <a:rPr lang="en-US" altLang="zh-CN" b="1" dirty="0" smtClean="0">
                <a:solidFill>
                  <a:srgbClr val="000000"/>
                </a:solidFill>
                <a:latin typeface="Times New Roman" pitchFamily="18" charset="0"/>
              </a:rPr>
              <a:t>())!= '\n') {  // </a:t>
            </a:r>
            <a:r>
              <a:rPr lang="zh-CN" altLang="en-US" b="1" dirty="0" smtClean="0">
                <a:solidFill>
                  <a:srgbClr val="000000"/>
                </a:solidFill>
                <a:latin typeface="Times New Roman" pitchFamily="18" charset="0"/>
              </a:rPr>
              <a:t>使用</a:t>
            </a:r>
            <a:r>
              <a:rPr lang="en-US" altLang="zh-CN" b="1" dirty="0" smtClean="0">
                <a:solidFill>
                  <a:srgbClr val="000000"/>
                </a:solidFill>
                <a:latin typeface="Times New Roman" pitchFamily="18" charset="0"/>
              </a:rPr>
              <a:t>'\n'</a:t>
            </a:r>
            <a:r>
              <a:rPr lang="zh-CN" altLang="en-US" b="1" dirty="0" smtClean="0">
                <a:solidFill>
                  <a:srgbClr val="000000"/>
                </a:solidFill>
                <a:latin typeface="Times New Roman" pitchFamily="18" charset="0"/>
              </a:rPr>
              <a:t>判断回车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printf</a:t>
            </a:r>
            <a:r>
              <a:rPr lang="en-US" altLang="zh-CN" b="1" dirty="0" smtClean="0">
                <a:solidFill>
                  <a:srgbClr val="000000"/>
                </a:solidFill>
                <a:latin typeface="Times New Roman" pitchFamily="18" charset="0"/>
              </a:rPr>
              <a:t>("\'%d\'",</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 // </a:t>
            </a:r>
            <a:r>
              <a:rPr lang="zh-CN" altLang="en-US" b="1" dirty="0" smtClean="0">
                <a:solidFill>
                  <a:srgbClr val="000000"/>
                </a:solidFill>
                <a:latin typeface="Times New Roman" pitchFamily="18" charset="0"/>
              </a:rPr>
              <a:t>如果上句</a:t>
            </a:r>
            <a:r>
              <a:rPr lang="en-US" altLang="zh-CN" b="1" dirty="0" smtClean="0">
                <a:solidFill>
                  <a:srgbClr val="000000"/>
                </a:solidFill>
                <a:latin typeface="Times New Roman" pitchFamily="18" charset="0"/>
              </a:rPr>
              <a:t>while()</a:t>
            </a:r>
            <a:r>
              <a:rPr lang="zh-CN" altLang="en-US" b="1" dirty="0" smtClean="0">
                <a:solidFill>
                  <a:srgbClr val="000000"/>
                </a:solidFill>
                <a:latin typeface="Times New Roman" pitchFamily="18" charset="0"/>
              </a:rPr>
              <a:t>条件使用</a:t>
            </a:r>
            <a:r>
              <a:rPr lang="en-US" altLang="zh-CN" b="1" dirty="0" smtClean="0">
                <a:solidFill>
                  <a:srgbClr val="000000"/>
                </a:solidFill>
                <a:latin typeface="Times New Roman" pitchFamily="18" charset="0"/>
              </a:rPr>
              <a:t>'\r',</a:t>
            </a:r>
            <a:r>
              <a:rPr lang="zh-CN" altLang="en-US" b="1" dirty="0" smtClean="0">
                <a:solidFill>
                  <a:srgbClr val="000000"/>
                </a:solidFill>
                <a:latin typeface="Times New Roman" pitchFamily="18" charset="0"/>
              </a:rPr>
              <a:t>将会有一个</a:t>
            </a:r>
            <a:r>
              <a:rPr lang="en-US" altLang="zh-CN" b="1" dirty="0" smtClean="0">
                <a:solidFill>
                  <a:srgbClr val="000000"/>
                </a:solidFill>
                <a:latin typeface="Times New Roman" pitchFamily="18" charset="0"/>
              </a:rPr>
              <a:t>10</a:t>
            </a:r>
            <a:r>
              <a:rPr lang="zh-CN" altLang="en-US" b="1" dirty="0" smtClean="0">
                <a:solidFill>
                  <a:srgbClr val="000000"/>
                </a:solidFill>
                <a:latin typeface="Times New Roman" pitchFamily="18" charset="0"/>
              </a:rPr>
              <a:t>输出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putchar</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len</a:t>
            </a:r>
            <a:r>
              <a:rPr lang="en-US" altLang="zh-CN" b="1"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char c;</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scanf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c”,&amp;c</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a:t>
            </a:r>
            <a:r>
              <a:rPr lang="en-US" altLang="zh-CN" b="0" dirty="0" smtClean="0">
                <a:solidFill>
                  <a:srgbClr val="000000"/>
                </a:solidFill>
                <a:latin typeface="Times New Roman" pitchFamily="18" charset="0"/>
              </a:rPr>
              <a:t>1</a:t>
            </a:r>
            <a:r>
              <a:rPr lang="zh-CN" altLang="en-US" b="0" dirty="0" smtClean="0">
                <a:solidFill>
                  <a:srgbClr val="000000"/>
                </a:solidFill>
                <a:latin typeface="Times New Roman" pitchFamily="18" charset="0"/>
              </a:rPr>
              <a:t>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49</a:t>
            </a:r>
            <a:r>
              <a:rPr lang="zh-CN" altLang="en-US" b="0" baseline="0" dirty="0" smtClean="0">
                <a:solidFill>
                  <a:srgbClr val="000000"/>
                </a:solidFill>
                <a:latin typeface="Times New Roman" pitchFamily="18" charset="0"/>
              </a:rPr>
              <a:t>，字符</a:t>
            </a:r>
            <a:r>
              <a:rPr lang="en-US" altLang="zh-CN" b="0" baseline="0" dirty="0" smtClean="0">
                <a:solidFill>
                  <a:srgbClr val="000000"/>
                </a:solidFill>
                <a:latin typeface="Times New Roman" pitchFamily="18" charset="0"/>
              </a:rPr>
              <a:t>’1’</a:t>
            </a:r>
            <a:r>
              <a:rPr lang="zh-CN" altLang="en-US" b="0" baseline="0" dirty="0" smtClean="0">
                <a:solidFill>
                  <a:srgbClr val="000000"/>
                </a:solidFill>
                <a:latin typeface="Times New Roman" pitchFamily="18" charset="0"/>
              </a:rPr>
              <a:t>的</a:t>
            </a:r>
            <a:r>
              <a:rPr lang="en-US" altLang="zh-CN" b="0" baseline="0" dirty="0" smtClean="0">
                <a:solidFill>
                  <a:srgbClr val="000000"/>
                </a:solidFill>
                <a:latin typeface="Times New Roman" pitchFamily="18" charset="0"/>
              </a:rPr>
              <a:t>ASCII</a:t>
            </a:r>
            <a:r>
              <a:rPr lang="zh-CN" altLang="en-US" b="0" baseline="0" dirty="0" smtClean="0">
                <a:solidFill>
                  <a:srgbClr val="000000"/>
                </a:solidFill>
                <a:latin typeface="Times New Roman" pitchFamily="18" charset="0"/>
              </a:rPr>
              <a:t>编码，</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 = </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a:t>
            </a:r>
            <a:r>
              <a:rPr lang="zh-CN" altLang="en-US" b="0" baseline="0" dirty="0" smtClean="0">
                <a:solidFill>
                  <a:srgbClr val="000000"/>
                </a:solidFill>
                <a:latin typeface="Times New Roman" pitchFamily="18" charset="0"/>
              </a:rPr>
              <a:t>读取（消费）</a:t>
            </a:r>
            <a:r>
              <a:rPr lang="en-US" altLang="zh-CN" b="0" baseline="0" dirty="0" err="1" smtClean="0">
                <a:solidFill>
                  <a:srgbClr val="000000"/>
                </a:solidFill>
                <a:latin typeface="Times New Roman" pitchFamily="18" charset="0"/>
              </a:rPr>
              <a:t>scanf</a:t>
            </a:r>
            <a:r>
              <a:rPr lang="zh-CN" altLang="en-US" b="0" baseline="0" dirty="0" smtClean="0">
                <a:solidFill>
                  <a:srgbClr val="000000"/>
                </a:solidFill>
                <a:latin typeface="Times New Roman" pitchFamily="18" charset="0"/>
              </a:rPr>
              <a:t>留下的回车键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10,</a:t>
            </a:r>
            <a:r>
              <a:rPr lang="zh-CN" altLang="en-US" b="0" baseline="0" dirty="0" smtClean="0">
                <a:solidFill>
                  <a:srgbClr val="000000"/>
                </a:solidFill>
                <a:latin typeface="Times New Roman" pitchFamily="18" charset="0"/>
              </a:rPr>
              <a:t>‘</a:t>
            </a:r>
            <a:r>
              <a:rPr lang="en-US" altLang="zh-CN" b="0" baseline="0" dirty="0" smtClean="0">
                <a:solidFill>
                  <a:srgbClr val="000000"/>
                </a:solidFill>
                <a:latin typeface="Times New Roman" pitchFamily="18" charset="0"/>
              </a:rPr>
              <a:t>\n</a:t>
            </a:r>
            <a:r>
              <a:rPr lang="zh-CN" altLang="en-US" b="0" baseline="0" dirty="0" smtClean="0">
                <a:solidFill>
                  <a:srgbClr val="000000"/>
                </a:solidFill>
                <a:latin typeface="Times New Roman" pitchFamily="18" charset="0"/>
              </a:rPr>
              <a:t>’</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 = </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a:t>
            </a:r>
            <a:r>
              <a:rPr lang="zh-CN" altLang="en-US" b="0" baseline="0" dirty="0" smtClean="0">
                <a:solidFill>
                  <a:srgbClr val="000000"/>
                </a:solidFill>
                <a:latin typeface="Times New Roman" pitchFamily="18" charset="0"/>
              </a:rPr>
              <a:t>输入</a:t>
            </a:r>
            <a:r>
              <a:rPr lang="en-US" altLang="zh-CN" b="0" baseline="0" dirty="0" smtClean="0">
                <a:solidFill>
                  <a:srgbClr val="000000"/>
                </a:solidFill>
                <a:latin typeface="Times New Roman" pitchFamily="18" charset="0"/>
              </a:rPr>
              <a:t>1,</a:t>
            </a:r>
            <a:r>
              <a:rPr lang="zh-CN" altLang="en-US" b="0" baseline="0" dirty="0" smtClean="0">
                <a:solidFill>
                  <a:srgbClr val="000000"/>
                </a:solidFill>
                <a:latin typeface="Times New Roman" pitchFamily="18" charset="0"/>
              </a:rPr>
              <a:t>不用按回车键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49</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d,%d</a:t>
            </a:r>
            <a:r>
              <a:rPr lang="en-US" altLang="zh-CN" b="0" dirty="0" smtClean="0">
                <a:solidFill>
                  <a:srgbClr val="000000"/>
                </a:solidFill>
                <a:latin typeface="Times New Roman" pitchFamily="18" charset="0"/>
              </a:rPr>
              <a:t>\n",'\n','\r'); // 10,13</a:t>
            </a:r>
          </a:p>
          <a:p>
            <a:pPr marL="0" marR="0" indent="0" algn="l" defTabSz="914400" rtl="0" eaLnBrk="1" fontAlgn="auto" latinLnBrk="0" hangingPunct="1">
              <a:lnSpc>
                <a:spcPct val="100000"/>
              </a:lnSpc>
              <a:spcBef>
                <a:spcPct val="50000"/>
              </a:spcBef>
              <a:spcAft>
                <a:spcPts val="0"/>
              </a:spcAft>
              <a:buClrTx/>
              <a:buSzTx/>
              <a:buFontTx/>
              <a:buNone/>
              <a:tabLst/>
              <a:defRPr/>
            </a:pPr>
            <a:endParaRPr lang="zh-CN" altLang="en-US" b="0" dirty="0" smtClean="0">
              <a:solidFill>
                <a:srgbClr val="000000"/>
              </a:solidFill>
              <a:latin typeface="Times New Roman" pitchFamily="18" charset="0"/>
            </a:endParaRPr>
          </a:p>
          <a:p>
            <a:pPr>
              <a:spcBef>
                <a:spcPct val="50000"/>
              </a:spcBef>
            </a:pPr>
            <a:endParaRPr lang="zh-CN" altLang="en-US" b="0" dirty="0" smtClean="0">
              <a:solidFill>
                <a:srgbClr val="000000"/>
              </a:solidFill>
              <a:latin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1F014BE5-FE67-4E60-B28F-AFD784992189}" type="slidenum">
              <a:rPr lang="zh-CN" altLang="en-US" smtClean="0"/>
              <a:t>23</a:t>
            </a:fld>
            <a:endParaRPr lang="zh-CN" altLang="en-US"/>
          </a:p>
        </p:txBody>
      </p:sp>
    </p:spTree>
    <p:extLst>
      <p:ext uri="{BB962C8B-B14F-4D97-AF65-F5344CB8AC3E}">
        <p14:creationId xmlns:p14="http://schemas.microsoft.com/office/powerpoint/2010/main" val="1512456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24</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2016/11/14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2016/11/14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2016/11/14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00808"/>
            <a:ext cx="7772400" cy="1470025"/>
          </a:xfrm>
        </p:spPr>
        <p:txBody>
          <a:bodyPr/>
          <a:lstStyle/>
          <a:p>
            <a:r>
              <a:rPr lang="zh-CN" altLang="en-US" dirty="0" smtClean="0"/>
              <a:t>计算机导论与</a:t>
            </a:r>
            <a:r>
              <a:rPr lang="en-US" altLang="zh-CN" dirty="0" smtClean="0"/>
              <a:t>C</a:t>
            </a:r>
            <a:r>
              <a:rPr lang="zh-CN" altLang="en-US" dirty="0" smtClean="0"/>
              <a:t>语言程序设计</a:t>
            </a:r>
            <a:r>
              <a:rPr lang="en-US" altLang="zh-CN" dirty="0" smtClean="0"/>
              <a:t/>
            </a:r>
            <a:br>
              <a:rPr lang="en-US" altLang="zh-CN" dirty="0" smtClean="0"/>
            </a:br>
            <a:r>
              <a:rPr lang="zh-CN" altLang="en-US" dirty="0" smtClean="0"/>
              <a:t>上机实践（</a:t>
            </a:r>
            <a:r>
              <a:rPr lang="en-US" altLang="zh-CN" dirty="0" smtClean="0"/>
              <a:t>12</a:t>
            </a:r>
            <a:r>
              <a:rPr lang="zh-CN" altLang="en-US" dirty="0" smtClean="0"/>
              <a:t>次）</a:t>
            </a:r>
            <a:endParaRPr lang="zh-CN" altLang="en-US" dirty="0"/>
          </a:p>
        </p:txBody>
      </p:sp>
      <p:sp>
        <p:nvSpPr>
          <p:cNvPr id="3" name="副标题 2"/>
          <p:cNvSpPr>
            <a:spLocks noGrp="1"/>
          </p:cNvSpPr>
          <p:nvPr>
            <p:ph type="subTitle" idx="1"/>
          </p:nvPr>
        </p:nvSpPr>
        <p:spPr>
          <a:xfrm>
            <a:off x="1371600" y="4700736"/>
            <a:ext cx="6400800" cy="1752600"/>
          </a:xfrm>
        </p:spPr>
        <p:txBody>
          <a:bodyPr/>
          <a:lstStyle/>
          <a:p>
            <a:r>
              <a:rPr lang="zh-CN" altLang="en-US" dirty="0" smtClean="0"/>
              <a:t>段江涛</a:t>
            </a:r>
            <a:endParaRPr lang="en-US" altLang="zh-CN" dirty="0" smtClean="0"/>
          </a:p>
          <a:p>
            <a:r>
              <a:rPr lang="en-US" altLang="zh-CN" dirty="0" smtClean="0"/>
              <a:t>jtduan@mail.xidian.edu.cn</a:t>
            </a:r>
            <a:endParaRPr lang="zh-CN" altLang="en-US" dirty="0"/>
          </a:p>
        </p:txBody>
      </p:sp>
    </p:spTree>
    <p:extLst>
      <p:ext uri="{BB962C8B-B14F-4D97-AF65-F5344CB8AC3E}">
        <p14:creationId xmlns:p14="http://schemas.microsoft.com/office/powerpoint/2010/main" val="4283245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55081CE6-7F27-414C-8186-D8C912538B4A}" type="datetime10">
              <a:rPr lang="zh-CN" altLang="en-US" smtClean="0"/>
              <a:t>20:20</a:t>
            </a:fld>
            <a:endParaRPr lang="en-US" altLang="zh-CN"/>
          </a:p>
        </p:txBody>
      </p:sp>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10</a:t>
            </a:fld>
            <a:endParaRPr lang="en-US" altLang="zh-CN"/>
          </a:p>
        </p:txBody>
      </p:sp>
      <p:sp>
        <p:nvSpPr>
          <p:cNvPr id="681986" name="Rectangle 2"/>
          <p:cNvSpPr>
            <a:spLocks noGrp="1" noChangeArrowheads="1"/>
          </p:cNvSpPr>
          <p:nvPr>
            <p:ph type="title"/>
          </p:nvPr>
        </p:nvSpPr>
        <p:spPr>
          <a:xfrm>
            <a:off x="323528" y="233134"/>
            <a:ext cx="7499176" cy="508918"/>
          </a:xfrm>
        </p:spPr>
        <p:txBody>
          <a:bodyPr>
            <a:normAutofit fontScale="90000"/>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sp>
        <p:nvSpPr>
          <p:cNvPr id="8" name="TextBox 7"/>
          <p:cNvSpPr txBox="1">
            <a:spLocks noChangeArrowheads="1"/>
          </p:cNvSpPr>
          <p:nvPr/>
        </p:nvSpPr>
        <p:spPr bwMode="auto">
          <a:xfrm>
            <a:off x="483075" y="742052"/>
            <a:ext cx="8073550" cy="3046988"/>
          </a:xfrm>
          <a:prstGeom prst="rect">
            <a:avLst/>
          </a:prstGeom>
          <a:solidFill>
            <a:srgbClr val="FFC000"/>
          </a:solidFill>
          <a:ln>
            <a:noFill/>
          </a:ln>
          <a:extLst/>
        </p:spPr>
        <p:txBody>
          <a:bodyPr wrap="square">
            <a:spAutoFit/>
          </a:bodyPr>
          <a:lstStyle>
            <a:lvl1pPr>
              <a:defRPr sz="2800">
                <a:solidFill>
                  <a:schemeClr val="tx1"/>
                </a:solidFill>
                <a:latin typeface="Times New Roman" pitchFamily="18" charset="0"/>
                <a:ea typeface="宋体" pitchFamily="2" charset="-122"/>
              </a:defRPr>
            </a:lvl1pPr>
            <a:lvl2pPr marL="742950" indent="-285750">
              <a:defRPr sz="2800">
                <a:solidFill>
                  <a:schemeClr val="tx1"/>
                </a:solidFill>
                <a:latin typeface="Times New Roman" pitchFamily="18" charset="0"/>
                <a:ea typeface="宋体" pitchFamily="2" charset="-122"/>
              </a:defRPr>
            </a:lvl2pPr>
            <a:lvl3pPr marL="1143000" indent="-228600">
              <a:defRPr sz="2800">
                <a:solidFill>
                  <a:schemeClr val="tx1"/>
                </a:solidFill>
                <a:latin typeface="Times New Roman" pitchFamily="18" charset="0"/>
                <a:ea typeface="宋体" pitchFamily="2" charset="-122"/>
              </a:defRPr>
            </a:lvl3pPr>
            <a:lvl4pPr marL="1600200" indent="-228600">
              <a:defRPr sz="2800">
                <a:solidFill>
                  <a:schemeClr val="tx1"/>
                </a:solidFill>
                <a:latin typeface="Times New Roman" pitchFamily="18" charset="0"/>
                <a:ea typeface="宋体" pitchFamily="2" charset="-122"/>
              </a:defRPr>
            </a:lvl4pPr>
            <a:lvl5pPr marL="2057400" indent="-228600">
              <a:defRPr sz="2800">
                <a:solidFill>
                  <a:schemeClr val="tx1"/>
                </a:solidFill>
                <a:latin typeface="Times New Roman" pitchFamily="18" charset="0"/>
                <a:ea typeface="宋体" pitchFamily="2" charset="-122"/>
              </a:defRPr>
            </a:lvl5pPr>
            <a:lvl6pPr marL="25146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6pPr>
            <a:lvl7pPr marL="29718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7pPr>
            <a:lvl8pPr marL="34290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8pPr>
            <a:lvl9pPr marL="38862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9pPr>
          </a:lstStyle>
          <a:p>
            <a:r>
              <a:rPr lang="en-US" altLang="zh-CN" sz="2000" dirty="0" smtClean="0"/>
              <a:t>#</a:t>
            </a:r>
            <a:r>
              <a:rPr lang="en-US" altLang="zh-CN" sz="2000" dirty="0"/>
              <a:t>include &lt;</a:t>
            </a:r>
            <a:r>
              <a:rPr lang="en-US" altLang="zh-CN" sz="2000" dirty="0" err="1"/>
              <a:t>stdio.h</a:t>
            </a:r>
            <a:r>
              <a:rPr lang="en-US" altLang="zh-CN" sz="2000" dirty="0"/>
              <a:t>&gt;   // for </a:t>
            </a:r>
            <a:r>
              <a:rPr lang="en-US" altLang="zh-CN" sz="2000" dirty="0" err="1"/>
              <a:t>printf</a:t>
            </a:r>
            <a:r>
              <a:rPr lang="en-US" altLang="zh-CN" sz="2000" dirty="0"/>
              <a:t>(),</a:t>
            </a:r>
            <a:r>
              <a:rPr lang="en-US" altLang="zh-CN" sz="2000" dirty="0" err="1"/>
              <a:t>scanf</a:t>
            </a:r>
            <a:r>
              <a:rPr lang="en-US" altLang="zh-CN" sz="2000" dirty="0"/>
              <a:t>()</a:t>
            </a:r>
          </a:p>
          <a:p>
            <a:r>
              <a:rPr lang="en-US" altLang="zh-CN" sz="2000" dirty="0"/>
              <a:t>#include &lt;</a:t>
            </a:r>
            <a:r>
              <a:rPr lang="en-US" altLang="zh-CN" sz="2000" dirty="0" err="1"/>
              <a:t>stdlib.h</a:t>
            </a:r>
            <a:r>
              <a:rPr lang="en-US" altLang="zh-CN" sz="2000" dirty="0"/>
              <a:t>&gt;  // for system("pause"); </a:t>
            </a:r>
          </a:p>
          <a:p>
            <a:r>
              <a:rPr lang="en-US" altLang="zh-CN" sz="2000" dirty="0" err="1" smtClean="0"/>
              <a:t>int</a:t>
            </a:r>
            <a:r>
              <a:rPr lang="en-US" altLang="zh-CN" sz="2000" dirty="0" smtClean="0"/>
              <a:t> </a:t>
            </a:r>
            <a:r>
              <a:rPr lang="en-US" altLang="zh-CN" sz="2000" dirty="0"/>
              <a:t>main(</a:t>
            </a:r>
            <a:r>
              <a:rPr lang="en-US" altLang="zh-CN" sz="2000" dirty="0" err="1"/>
              <a:t>int</a:t>
            </a:r>
            <a:r>
              <a:rPr lang="en-US" altLang="zh-CN" sz="2000" dirty="0"/>
              <a:t> </a:t>
            </a:r>
            <a:r>
              <a:rPr lang="en-US" altLang="zh-CN" sz="2000" dirty="0" err="1"/>
              <a:t>argc</a:t>
            </a:r>
            <a:r>
              <a:rPr lang="en-US" altLang="zh-CN" sz="2000" dirty="0"/>
              <a:t>, char* </a:t>
            </a:r>
            <a:r>
              <a:rPr lang="en-US" altLang="zh-CN" sz="2000" dirty="0" err="1"/>
              <a:t>argv</a:t>
            </a:r>
            <a:r>
              <a:rPr lang="en-US" altLang="zh-CN" sz="2000" dirty="0"/>
              <a:t>[])</a:t>
            </a:r>
          </a:p>
          <a:p>
            <a:r>
              <a:rPr lang="en-US" altLang="zh-CN" sz="2000" dirty="0" smtClean="0"/>
              <a:t>{</a:t>
            </a:r>
          </a:p>
          <a:p>
            <a:r>
              <a:rPr lang="en-US" altLang="zh-CN" sz="2000" dirty="0"/>
              <a:t> </a:t>
            </a:r>
            <a:r>
              <a:rPr lang="en-US" altLang="zh-CN" sz="2000" dirty="0" smtClean="0"/>
              <a:t>   </a:t>
            </a:r>
            <a:r>
              <a:rPr lang="en-US" altLang="zh-CN" sz="2000" dirty="0" err="1" smtClean="0"/>
              <a:t>int</a:t>
            </a:r>
            <a:r>
              <a:rPr lang="en-US" altLang="zh-CN" sz="2000" dirty="0" smtClean="0"/>
              <a:t> </a:t>
            </a:r>
            <a:r>
              <a:rPr lang="zh-CN" altLang="en-US" sz="2000" dirty="0"/>
              <a:t> </a:t>
            </a:r>
            <a:r>
              <a:rPr lang="en-US" altLang="zh-CN" sz="2000" dirty="0" err="1" smtClean="0"/>
              <a:t>a,b</a:t>
            </a:r>
            <a:r>
              <a:rPr lang="en-US" altLang="zh-CN" sz="2000" dirty="0" smtClean="0"/>
              <a:t>;</a:t>
            </a:r>
          </a:p>
          <a:p>
            <a:r>
              <a:rPr lang="en-US" altLang="zh-CN" sz="2000" dirty="0"/>
              <a:t> </a:t>
            </a:r>
            <a:r>
              <a:rPr lang="en-US" altLang="zh-CN" sz="2000" dirty="0" smtClean="0"/>
              <a:t>   </a:t>
            </a:r>
            <a:r>
              <a:rPr lang="en-US" altLang="zh-CN" sz="2000" dirty="0" err="1" smtClean="0"/>
              <a:t>scanf</a:t>
            </a:r>
            <a:r>
              <a:rPr lang="en-US" altLang="zh-CN" sz="2000" dirty="0" smtClean="0"/>
              <a:t>(“%</a:t>
            </a:r>
            <a:r>
              <a:rPr lang="en-US" altLang="zh-CN" sz="2000" dirty="0" err="1" smtClean="0"/>
              <a:t>d%d</a:t>
            </a:r>
            <a:r>
              <a:rPr lang="en-US" altLang="zh-CN" sz="2000" dirty="0" smtClean="0"/>
              <a:t>”,&amp;</a:t>
            </a:r>
            <a:r>
              <a:rPr lang="en-US" altLang="zh-CN" sz="2000" dirty="0" err="1" smtClean="0"/>
              <a:t>a,&amp;b</a:t>
            </a:r>
            <a:r>
              <a:rPr lang="en-US" altLang="zh-CN" sz="2000" dirty="0" smtClean="0"/>
              <a:t>);  // </a:t>
            </a:r>
            <a:r>
              <a:rPr lang="zh-CN" altLang="en-US" sz="2000" dirty="0" smtClean="0"/>
              <a:t>输入两个数值之间以空格分割</a:t>
            </a:r>
            <a:endParaRPr lang="en-US" altLang="zh-CN" sz="2000" dirty="0" smtClean="0"/>
          </a:p>
          <a:p>
            <a:r>
              <a:rPr lang="en-US" altLang="zh-CN" sz="2000" dirty="0"/>
              <a:t> </a:t>
            </a:r>
            <a:r>
              <a:rPr lang="en-US" altLang="zh-CN" sz="2000" dirty="0" smtClean="0"/>
              <a:t>   </a:t>
            </a:r>
            <a:r>
              <a:rPr lang="en-US" altLang="zh-CN" sz="2000" dirty="0" err="1" smtClean="0"/>
              <a:t>printf</a:t>
            </a:r>
            <a:r>
              <a:rPr lang="en-US" altLang="zh-CN" sz="2000" dirty="0" smtClean="0"/>
              <a:t>(“</a:t>
            </a:r>
            <a:r>
              <a:rPr lang="en-US" altLang="zh-CN" sz="2000" dirty="0" err="1" smtClean="0"/>
              <a:t>a+b</a:t>
            </a:r>
            <a:r>
              <a:rPr lang="en-US" altLang="zh-CN" sz="2000" dirty="0" smtClean="0"/>
              <a:t>=%d!\</a:t>
            </a:r>
            <a:r>
              <a:rPr lang="en-US" altLang="zh-CN" sz="2000" dirty="0"/>
              <a:t>n</a:t>
            </a:r>
            <a:r>
              <a:rPr lang="en-US" altLang="zh-CN" sz="2000" dirty="0" smtClean="0"/>
              <a:t>”,</a:t>
            </a:r>
            <a:r>
              <a:rPr lang="en-US" altLang="zh-CN" sz="2000" dirty="0" err="1" smtClean="0"/>
              <a:t>a+b</a:t>
            </a:r>
            <a:r>
              <a:rPr lang="en-US" altLang="zh-CN" sz="2000" dirty="0" smtClean="0"/>
              <a:t>); </a:t>
            </a:r>
            <a:r>
              <a:rPr lang="zh-CN" altLang="en-US" sz="2000" dirty="0"/>
              <a:t> </a:t>
            </a:r>
            <a:r>
              <a:rPr lang="en-US" altLang="zh-CN" sz="2000" dirty="0" smtClean="0"/>
              <a:t>// </a:t>
            </a:r>
            <a:r>
              <a:rPr lang="zh-CN" altLang="en-US" sz="2000" dirty="0" smtClean="0"/>
              <a:t>“</a:t>
            </a:r>
            <a:r>
              <a:rPr lang="en-US" altLang="zh-CN" sz="2000" dirty="0" smtClean="0"/>
              <a:t> \n</a:t>
            </a:r>
            <a:r>
              <a:rPr lang="zh-CN" altLang="en-US" sz="2000" dirty="0" smtClean="0"/>
              <a:t>”回车</a:t>
            </a:r>
            <a:r>
              <a:rPr lang="en-US" altLang="zh-CN" sz="2000" dirty="0" smtClean="0"/>
              <a:t>(</a:t>
            </a:r>
            <a:r>
              <a:rPr lang="zh-CN" altLang="en-US" sz="2000" dirty="0" smtClean="0"/>
              <a:t>到第一个字符位置</a:t>
            </a:r>
            <a:r>
              <a:rPr lang="en-US" altLang="zh-CN" sz="2000" dirty="0" smtClean="0"/>
              <a:t>)</a:t>
            </a:r>
            <a:r>
              <a:rPr lang="zh-CN" altLang="en-US" sz="2000" dirty="0" smtClean="0"/>
              <a:t>，换行</a:t>
            </a:r>
            <a:endParaRPr lang="en-US" altLang="zh-CN" sz="2000" dirty="0"/>
          </a:p>
          <a:p>
            <a:r>
              <a:rPr lang="en-US" altLang="zh-CN" sz="2000" dirty="0" smtClean="0"/>
              <a:t>    system</a:t>
            </a:r>
            <a:r>
              <a:rPr lang="en-US" altLang="zh-CN" sz="2000" dirty="0"/>
              <a:t>("pause</a:t>
            </a:r>
            <a:r>
              <a:rPr lang="en-US" altLang="zh-CN" sz="2000" dirty="0" smtClean="0"/>
              <a:t>");    /* </a:t>
            </a:r>
            <a:r>
              <a:rPr lang="zh-CN" altLang="en-US" sz="2000" dirty="0"/>
              <a:t>保持显示程序运行结果的</a:t>
            </a:r>
            <a:r>
              <a:rPr lang="en-US" altLang="zh-CN" sz="2000" dirty="0"/>
              <a:t>DOS</a:t>
            </a:r>
            <a:r>
              <a:rPr lang="zh-CN" altLang="en-US" sz="2000" dirty="0"/>
              <a:t>窗口 </a:t>
            </a:r>
            <a:r>
              <a:rPr lang="en-US" altLang="zh-CN" sz="2000" dirty="0" smtClean="0"/>
              <a:t>*/</a:t>
            </a:r>
            <a:endParaRPr lang="en-US" altLang="zh-CN" sz="2000" dirty="0"/>
          </a:p>
          <a:p>
            <a:r>
              <a:rPr lang="en-US" altLang="zh-CN" sz="2000" dirty="0"/>
              <a:t>    return 0;</a:t>
            </a:r>
          </a:p>
          <a:p>
            <a:r>
              <a:rPr lang="en-US" altLang="zh-CN" sz="2000" dirty="0"/>
              <a:t>}</a:t>
            </a:r>
            <a:endParaRPr lang="zh-CN" altLang="en-US" sz="2000" dirty="0"/>
          </a:p>
        </p:txBody>
      </p:sp>
      <p:sp>
        <p:nvSpPr>
          <p:cNvPr id="12" name="TextBox 11"/>
          <p:cNvSpPr txBox="1"/>
          <p:nvPr/>
        </p:nvSpPr>
        <p:spPr>
          <a:xfrm>
            <a:off x="107504" y="3812361"/>
            <a:ext cx="8964488" cy="2554545"/>
          </a:xfrm>
          <a:prstGeom prst="rect">
            <a:avLst/>
          </a:prstGeom>
          <a:solidFill>
            <a:srgbClr val="FFFF00"/>
          </a:solidFill>
        </p:spPr>
        <p:txBody>
          <a:bodyPr wrap="square" rtlCol="0">
            <a:spAutoFit/>
          </a:bodyPr>
          <a:lstStyle/>
          <a:p>
            <a:pPr marL="342900" indent="-342900">
              <a:buFont typeface="Wingdings" pitchFamily="2" charset="2"/>
              <a:buChar char="Ø"/>
            </a:pPr>
            <a:r>
              <a:rPr lang="zh-CN" altLang="en-US" sz="2000" dirty="0"/>
              <a:t>调用输入输出函数，需要头文件</a:t>
            </a:r>
            <a:r>
              <a:rPr lang="en-US" altLang="zh-CN" sz="2000" dirty="0"/>
              <a:t>#include &lt;</a:t>
            </a:r>
            <a:r>
              <a:rPr lang="en-US" altLang="zh-CN" sz="2000" dirty="0" err="1"/>
              <a:t>stdio.h</a:t>
            </a:r>
            <a:r>
              <a:rPr lang="en-US" altLang="zh-CN" sz="2000" dirty="0"/>
              <a:t>&gt;</a:t>
            </a:r>
          </a:p>
          <a:p>
            <a:pPr marL="342900" indent="-342900">
              <a:buFont typeface="Wingdings" pitchFamily="2" charset="2"/>
              <a:buChar char="Ø"/>
            </a:pPr>
            <a:r>
              <a:rPr lang="zh-CN" altLang="en-US" sz="2000" dirty="0"/>
              <a:t>调用</a:t>
            </a:r>
            <a:r>
              <a:rPr lang="en-US" altLang="zh-CN" sz="2000" dirty="0"/>
              <a:t>system</a:t>
            </a:r>
            <a:r>
              <a:rPr lang="zh-CN" altLang="en-US" sz="2000" dirty="0"/>
              <a:t>函数</a:t>
            </a:r>
            <a:r>
              <a:rPr lang="en-US" altLang="zh-CN" sz="2000" dirty="0"/>
              <a:t>,</a:t>
            </a:r>
            <a:r>
              <a:rPr lang="zh-CN" altLang="en-US" sz="2000" dirty="0" smtClean="0"/>
              <a:t>需要头文件</a:t>
            </a:r>
            <a:r>
              <a:rPr lang="en-US" altLang="zh-CN" sz="2000" dirty="0"/>
              <a:t>#include &lt;</a:t>
            </a:r>
            <a:r>
              <a:rPr lang="en-US" altLang="zh-CN" sz="2000" dirty="0" err="1"/>
              <a:t>stdlib.h</a:t>
            </a:r>
            <a:r>
              <a:rPr lang="en-US" altLang="zh-CN" sz="2000" dirty="0" smtClean="0"/>
              <a:t>&gt;</a:t>
            </a:r>
          </a:p>
          <a:p>
            <a:pPr marL="342900" indent="-342900">
              <a:buFont typeface="Wingdings" pitchFamily="2" charset="2"/>
              <a:buChar char="Ø"/>
            </a:pPr>
            <a:r>
              <a:rPr lang="zh-CN" altLang="en-US" sz="2000" dirty="0" smtClean="0"/>
              <a:t>程序中只能有一个主函数</a:t>
            </a:r>
            <a:r>
              <a:rPr lang="en-US" altLang="zh-CN" sz="2000" dirty="0" smtClean="0"/>
              <a:t>,</a:t>
            </a:r>
            <a:r>
              <a:rPr lang="zh-CN" altLang="en-US" sz="2000" dirty="0" smtClean="0"/>
              <a:t>注意函数的返回类型与</a:t>
            </a:r>
            <a:r>
              <a:rPr lang="en-US" altLang="zh-CN" sz="2000" dirty="0" smtClean="0"/>
              <a:t>return</a:t>
            </a:r>
            <a:r>
              <a:rPr lang="zh-CN" altLang="en-US" sz="2000" dirty="0" smtClean="0"/>
              <a:t>保持一致</a:t>
            </a:r>
            <a:endParaRPr lang="en-US" altLang="zh-CN" sz="2000" dirty="0" smtClean="0"/>
          </a:p>
          <a:p>
            <a:pPr marL="342900" indent="-342900">
              <a:buFont typeface="Wingdings" pitchFamily="2" charset="2"/>
              <a:buChar char="Ø"/>
            </a:pPr>
            <a:r>
              <a:rPr lang="en-US" altLang="zh-CN" sz="2000" dirty="0" err="1" smtClean="0"/>
              <a:t>int</a:t>
            </a:r>
            <a:r>
              <a:rPr lang="en-US" altLang="zh-CN" sz="2000" dirty="0" smtClean="0"/>
              <a:t> main(</a:t>
            </a:r>
            <a:r>
              <a:rPr lang="en-US" altLang="zh-CN" sz="2000" dirty="0" err="1" smtClean="0"/>
              <a:t>int</a:t>
            </a:r>
            <a:r>
              <a:rPr lang="en-US" altLang="zh-CN" sz="2000" dirty="0" smtClean="0"/>
              <a:t> </a:t>
            </a:r>
            <a:r>
              <a:rPr lang="en-US" altLang="zh-CN" sz="2000" dirty="0" err="1" smtClean="0"/>
              <a:t>argc,char</a:t>
            </a:r>
            <a:r>
              <a:rPr lang="en-US" altLang="zh-CN" sz="2000" dirty="0" smtClean="0"/>
              <a:t>* </a:t>
            </a:r>
            <a:r>
              <a:rPr lang="en-US" altLang="zh-CN" sz="2000" dirty="0" err="1" smtClean="0"/>
              <a:t>argv</a:t>
            </a:r>
            <a:r>
              <a:rPr lang="en-US" altLang="zh-CN" sz="2000" dirty="0" smtClean="0"/>
              <a:t>[]) { …   return 0;}  </a:t>
            </a:r>
          </a:p>
          <a:p>
            <a:pPr marL="342900" indent="-342900">
              <a:buFont typeface="Wingdings" pitchFamily="2" charset="2"/>
              <a:buChar char="Ø"/>
            </a:pPr>
            <a:r>
              <a:rPr lang="en-US" altLang="zh-CN" sz="2000" dirty="0" err="1" smtClean="0"/>
              <a:t>int</a:t>
            </a:r>
            <a:r>
              <a:rPr lang="en-US" altLang="zh-CN" sz="2000" dirty="0" smtClean="0"/>
              <a:t> main( ) </a:t>
            </a:r>
            <a:r>
              <a:rPr lang="en-US" altLang="zh-CN" sz="2000" dirty="0"/>
              <a:t>{ …   return 0</a:t>
            </a:r>
            <a:r>
              <a:rPr lang="en-US" altLang="zh-CN" sz="2000" dirty="0" smtClean="0"/>
              <a:t>;}</a:t>
            </a:r>
          </a:p>
          <a:p>
            <a:pPr marL="342900" indent="-342900">
              <a:buFont typeface="Wingdings" pitchFamily="2" charset="2"/>
              <a:buChar char="Ø"/>
            </a:pPr>
            <a:r>
              <a:rPr lang="zh-CN" altLang="en-US" sz="2000" dirty="0" smtClean="0"/>
              <a:t>书上无</a:t>
            </a:r>
            <a:r>
              <a:rPr lang="en-US" altLang="zh-CN" sz="2000" dirty="0" err="1" smtClean="0"/>
              <a:t>int</a:t>
            </a:r>
            <a:r>
              <a:rPr lang="zh-CN" altLang="en-US" sz="2000" dirty="0" smtClean="0"/>
              <a:t>的主函数，相当于</a:t>
            </a:r>
            <a:r>
              <a:rPr lang="en-US" altLang="zh-CN" sz="2000" dirty="0" smtClean="0"/>
              <a:t>: </a:t>
            </a:r>
            <a:r>
              <a:rPr lang="en-US" altLang="zh-CN" sz="2000" dirty="0" err="1" smtClean="0"/>
              <a:t>int</a:t>
            </a:r>
            <a:r>
              <a:rPr lang="en-US" altLang="zh-CN" sz="2000" dirty="0" smtClean="0"/>
              <a:t> main( )</a:t>
            </a:r>
            <a:endParaRPr lang="en-US" altLang="zh-CN" sz="2000" dirty="0"/>
          </a:p>
          <a:p>
            <a:pPr marL="342900" indent="-342900">
              <a:buFont typeface="Wingdings" pitchFamily="2" charset="2"/>
              <a:buChar char="Ø"/>
            </a:pPr>
            <a:r>
              <a:rPr lang="en-US" altLang="zh-CN" sz="2000" dirty="0" smtClean="0"/>
              <a:t>void main( ) { </a:t>
            </a:r>
            <a:r>
              <a:rPr lang="zh-CN" altLang="en-US" sz="2000" dirty="0" smtClean="0"/>
              <a:t>无</a:t>
            </a:r>
            <a:r>
              <a:rPr lang="en-US" altLang="zh-CN" sz="2000" dirty="0" smtClean="0"/>
              <a:t>return</a:t>
            </a:r>
            <a:r>
              <a:rPr lang="zh-CN" altLang="en-US" sz="2000" dirty="0" smtClean="0"/>
              <a:t>语句，或：</a:t>
            </a:r>
            <a:r>
              <a:rPr lang="en-US" altLang="zh-CN" sz="2000" dirty="0" smtClean="0"/>
              <a:t>return;</a:t>
            </a:r>
            <a:r>
              <a:rPr lang="zh-CN" altLang="en-US" sz="2000" dirty="0" smtClean="0"/>
              <a:t> </a:t>
            </a:r>
            <a:r>
              <a:rPr lang="en-US" altLang="zh-CN" sz="2000" dirty="0" smtClean="0"/>
              <a:t>} //</a:t>
            </a:r>
            <a:r>
              <a:rPr lang="zh-CN" altLang="en-US" sz="2000" dirty="0" smtClean="0"/>
              <a:t>主函数最好有返回类型</a:t>
            </a:r>
            <a:r>
              <a:rPr lang="en-US" altLang="zh-CN" sz="2000" dirty="0" err="1" smtClean="0"/>
              <a:t>int</a:t>
            </a:r>
            <a:r>
              <a:rPr lang="zh-CN" altLang="en-US" sz="2000" dirty="0" smtClean="0"/>
              <a:t>，有些编译系统是强制要求的</a:t>
            </a:r>
            <a:r>
              <a:rPr lang="zh-CN" altLang="en-US" sz="2000" dirty="0"/>
              <a:t>（</a:t>
            </a:r>
            <a:r>
              <a:rPr lang="zh-CN" altLang="en-US" sz="2000" dirty="0" smtClean="0"/>
              <a:t>如</a:t>
            </a:r>
            <a:r>
              <a:rPr lang="en-US" altLang="zh-CN" sz="2000" dirty="0" smtClean="0"/>
              <a:t>, </a:t>
            </a:r>
            <a:r>
              <a:rPr lang="zh-CN" altLang="en-US" sz="2000" dirty="0" smtClean="0"/>
              <a:t>如果源文件存为</a:t>
            </a:r>
            <a:r>
              <a:rPr lang="en-US" altLang="zh-CN" sz="2000" dirty="0" smtClean="0"/>
              <a:t>.</a:t>
            </a:r>
            <a:r>
              <a:rPr lang="en-US" altLang="zh-CN" sz="2000" dirty="0" err="1" smtClean="0"/>
              <a:t>cpp</a:t>
            </a:r>
            <a:r>
              <a:rPr lang="zh-CN" altLang="en-US" sz="2000" dirty="0" smtClean="0"/>
              <a:t>文件而不是</a:t>
            </a:r>
            <a:r>
              <a:rPr lang="en-US" altLang="zh-CN" sz="2000" dirty="0" smtClean="0"/>
              <a:t>.c</a:t>
            </a:r>
            <a:r>
              <a:rPr lang="zh-CN" altLang="en-US" sz="2000" dirty="0" smtClean="0"/>
              <a:t>文件）。</a:t>
            </a:r>
            <a:endParaRPr lang="zh-CN" altLang="en-US" sz="2000" dirty="0"/>
          </a:p>
        </p:txBody>
      </p:sp>
    </p:spTree>
    <p:extLst>
      <p:ext uri="{BB962C8B-B14F-4D97-AF65-F5344CB8AC3E}">
        <p14:creationId xmlns:p14="http://schemas.microsoft.com/office/powerpoint/2010/main" val="175597362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5"/>
          <p:cNvSpPr>
            <a:spLocks noGrp="1" noChangeArrowheads="1"/>
          </p:cNvSpPr>
          <p:nvPr/>
        </p:nvSpPr>
        <p:spPr bwMode="auto">
          <a:xfrm>
            <a:off x="8556625" y="0"/>
            <a:ext cx="587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E7374F3-F8C9-4166-A31F-CD7FC0BBEF4D}" type="slidenum">
              <a:rPr lang="zh-CN" altLang="en-US">
                <a:ea typeface="楷体_GB2312" pitchFamily="1" charset="-122"/>
              </a:rPr>
              <a:pPr/>
              <a:t>11</a:t>
            </a:fld>
            <a:endParaRPr lang="en-US" altLang="zh-CN">
              <a:ea typeface="楷体_GB2312" pitchFamily="1" charset="-122"/>
            </a:endParaRPr>
          </a:p>
        </p:txBody>
      </p:sp>
      <p:sp>
        <p:nvSpPr>
          <p:cNvPr id="2052" name="Rectangle 2"/>
          <p:cNvSpPr>
            <a:spLocks noGrp="1" noChangeArrowheads="1"/>
          </p:cNvSpPr>
          <p:nvPr>
            <p:ph type="title" idx="4294967295"/>
          </p:nvPr>
        </p:nvSpPr>
        <p:spPr>
          <a:xfrm>
            <a:off x="107949" y="0"/>
            <a:ext cx="8871391" cy="762000"/>
          </a:xfrm>
        </p:spPr>
        <p:txBody>
          <a:bodyPr>
            <a:noAutofit/>
          </a:bodyPr>
          <a:lstStyle/>
          <a:p>
            <a:r>
              <a:rPr kumimoji="1" lang="en-US" altLang="zh-CN" sz="2800" b="1" dirty="0" err="1" smtClean="0">
                <a:solidFill>
                  <a:srgbClr val="000000"/>
                </a:solidFill>
                <a:ea typeface="楷体_GB2312" pitchFamily="49" charset="-122"/>
              </a:rPr>
              <a:t>scanf</a:t>
            </a:r>
            <a:r>
              <a:rPr kumimoji="1" lang="en-US" altLang="zh-CN" sz="2800" b="1" dirty="0">
                <a:solidFill>
                  <a:srgbClr val="000000"/>
                </a:solidFill>
                <a:ea typeface="楷体_GB2312" pitchFamily="49" charset="-122"/>
              </a:rPr>
              <a:t>()</a:t>
            </a:r>
            <a:r>
              <a:rPr kumimoji="1" lang="zh-CN" altLang="en-US" sz="2800" b="1" dirty="0">
                <a:solidFill>
                  <a:srgbClr val="000000"/>
                </a:solidFill>
                <a:ea typeface="楷体_GB2312" pitchFamily="49" charset="-122"/>
              </a:rPr>
              <a:t>和</a:t>
            </a:r>
            <a:r>
              <a:rPr kumimoji="1" lang="en-US" altLang="zh-CN" sz="2800" b="1" dirty="0" err="1">
                <a:solidFill>
                  <a:srgbClr val="000000"/>
                </a:solidFill>
                <a:ea typeface="楷体_GB2312" pitchFamily="49" charset="-122"/>
              </a:rPr>
              <a:t>printf</a:t>
            </a:r>
            <a:r>
              <a:rPr kumimoji="1" lang="en-US" altLang="zh-CN" sz="2800" b="1" dirty="0">
                <a:solidFill>
                  <a:srgbClr val="000000"/>
                </a:solidFill>
                <a:ea typeface="楷体_GB2312" pitchFamily="49" charset="-122"/>
              </a:rPr>
              <a:t>()</a:t>
            </a:r>
            <a:r>
              <a:rPr kumimoji="1" lang="zh-CN" altLang="en-US" sz="2800" b="1" dirty="0">
                <a:solidFill>
                  <a:srgbClr val="000000"/>
                </a:solidFill>
                <a:ea typeface="楷体_GB2312" pitchFamily="49" charset="-122"/>
              </a:rPr>
              <a:t>的用法，“原样输入，原样输出”</a:t>
            </a:r>
            <a:endParaRPr kumimoji="1" lang="en-US" altLang="zh-CN" sz="2800" b="1" dirty="0">
              <a:solidFill>
                <a:srgbClr val="000000"/>
              </a:solidFill>
              <a:ea typeface="楷体_GB2312" pitchFamily="49" charset="-122"/>
            </a:endParaRPr>
          </a:p>
        </p:txBody>
      </p:sp>
      <p:sp>
        <p:nvSpPr>
          <p:cNvPr id="3082" name="Text Box 10"/>
          <p:cNvSpPr txBox="1">
            <a:spLocks noChangeArrowheads="1"/>
          </p:cNvSpPr>
          <p:nvPr/>
        </p:nvSpPr>
        <p:spPr bwMode="auto">
          <a:xfrm>
            <a:off x="179513" y="980728"/>
            <a:ext cx="8799828" cy="470898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b="1">
                <a:solidFill>
                  <a:srgbClr val="000000"/>
                </a:solidFill>
                <a:latin typeface="Times New Roman" pitchFamily="18" charset="0"/>
                <a:ea typeface="宋体" pitchFamily="2" charset="-122"/>
              </a:defRPr>
            </a:lvl1pPr>
            <a:lvl2pPr marL="742950" indent="-285750">
              <a:defRPr sz="2400" b="1">
                <a:solidFill>
                  <a:srgbClr val="000000"/>
                </a:solidFill>
                <a:latin typeface="Times New Roman" pitchFamily="18" charset="0"/>
                <a:ea typeface="宋体" pitchFamily="2" charset="-122"/>
              </a:defRPr>
            </a:lvl2pPr>
            <a:lvl3pPr marL="1143000" indent="-228600">
              <a:defRPr sz="2400" b="1">
                <a:solidFill>
                  <a:srgbClr val="000000"/>
                </a:solidFill>
                <a:latin typeface="Times New Roman" pitchFamily="18" charset="0"/>
                <a:ea typeface="宋体" pitchFamily="2" charset="-122"/>
              </a:defRPr>
            </a:lvl3pPr>
            <a:lvl4pPr marL="1600200" indent="-228600">
              <a:defRPr sz="2400" b="1">
                <a:solidFill>
                  <a:srgbClr val="000000"/>
                </a:solidFill>
                <a:latin typeface="Times New Roman" pitchFamily="18" charset="0"/>
                <a:ea typeface="宋体" pitchFamily="2" charset="-122"/>
              </a:defRPr>
            </a:lvl4pPr>
            <a:lvl5pPr marL="2057400" indent="-228600">
              <a:defRPr sz="2400" b="1">
                <a:solidFill>
                  <a:srgbClr val="0000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9pPr>
          </a:lstStyle>
          <a:p>
            <a:pPr>
              <a:lnSpc>
                <a:spcPct val="150000"/>
              </a:lnSpc>
            </a:pPr>
            <a:r>
              <a:rPr lang="en-US" altLang="zh-CN" sz="2000" dirty="0"/>
              <a:t>f</a:t>
            </a:r>
            <a:r>
              <a:rPr lang="en-US" altLang="zh-CN" sz="2000" dirty="0" smtClean="0"/>
              <a:t>loat </a:t>
            </a:r>
            <a:r>
              <a:rPr lang="en-US" altLang="zh-CN" sz="2000" dirty="0" err="1" smtClean="0"/>
              <a:t>a,b,c</a:t>
            </a:r>
            <a:r>
              <a:rPr lang="en-US" altLang="zh-CN" sz="2000" dirty="0" smtClean="0"/>
              <a:t>;</a:t>
            </a:r>
          </a:p>
          <a:p>
            <a:pPr>
              <a:lnSpc>
                <a:spcPct val="150000"/>
              </a:lnSpc>
            </a:pPr>
            <a:r>
              <a:rPr lang="zh-CN" altLang="en-US" sz="2000" dirty="0" smtClean="0"/>
              <a:t>scanf</a:t>
            </a:r>
            <a:r>
              <a:rPr lang="zh-CN" altLang="en-US" sz="2000" dirty="0"/>
              <a:t>("%f,%f,%f\n",&amp;a,&amp;b,&amp;c);  </a:t>
            </a:r>
            <a:r>
              <a:rPr lang="zh-CN" altLang="en-US" sz="2000" dirty="0">
                <a:solidFill>
                  <a:schemeClr val="tx1">
                    <a:lumMod val="75000"/>
                  </a:schemeClr>
                </a:solidFill>
              </a:rPr>
              <a:t>// 输入必须用逗号隔开。两次回车接收输入,如3,4,5回车 3,4,5回车</a:t>
            </a:r>
          </a:p>
          <a:p>
            <a:pPr>
              <a:lnSpc>
                <a:spcPct val="150000"/>
              </a:lnSpc>
            </a:pPr>
            <a:r>
              <a:rPr lang="zh-CN" altLang="en-US" sz="2000" dirty="0"/>
              <a:t>scanf("%f,%f,%f",&amp;a,&amp;b,&amp;c);  </a:t>
            </a:r>
            <a:r>
              <a:rPr lang="zh-CN" altLang="en-US" sz="2000" dirty="0">
                <a:solidFill>
                  <a:schemeClr val="tx1">
                    <a:lumMod val="75000"/>
                  </a:schemeClr>
                </a:solidFill>
              </a:rPr>
              <a:t>// 输入必须用逗号隔开。如3,4,5</a:t>
            </a:r>
          </a:p>
          <a:p>
            <a:pPr>
              <a:lnSpc>
                <a:spcPct val="150000"/>
              </a:lnSpc>
            </a:pPr>
            <a:r>
              <a:rPr lang="zh-CN" altLang="en-US" sz="2000" dirty="0"/>
              <a:t>scanf("%f%f%f",&amp;a,&amp;b,&amp;c);    </a:t>
            </a:r>
            <a:r>
              <a:rPr lang="zh-CN" altLang="en-US" sz="2000" dirty="0">
                <a:solidFill>
                  <a:schemeClr val="tx1">
                    <a:lumMod val="75000"/>
                  </a:schemeClr>
                </a:solidFill>
              </a:rPr>
              <a:t>// 输入必须用空格隔开。推荐使用,如3 4 5</a:t>
            </a:r>
          </a:p>
          <a:p>
            <a:pPr>
              <a:lnSpc>
                <a:spcPct val="150000"/>
              </a:lnSpc>
            </a:pPr>
            <a:r>
              <a:rPr lang="zh-CN" altLang="en-US" sz="2000" dirty="0">
                <a:solidFill>
                  <a:schemeClr val="tx1">
                    <a:lumMod val="75000"/>
                  </a:schemeClr>
                </a:solidFill>
              </a:rPr>
              <a:t>格式%f必须与变量数据类型对应，float,%f;  double, %lf;  int, %d</a:t>
            </a:r>
          </a:p>
          <a:p>
            <a:pPr>
              <a:lnSpc>
                <a:spcPct val="150000"/>
              </a:lnSpc>
            </a:pPr>
            <a:r>
              <a:rPr lang="zh-CN" altLang="en-US" sz="2000" dirty="0">
                <a:solidFill>
                  <a:schemeClr val="tx1">
                    <a:lumMod val="75000"/>
                  </a:schemeClr>
                </a:solidFill>
              </a:rPr>
              <a:t>变量列表中，不要忘了'&amp;'</a:t>
            </a:r>
            <a:r>
              <a:rPr lang="zh-CN" altLang="en-US" sz="2000" dirty="0" smtClean="0">
                <a:solidFill>
                  <a:schemeClr val="tx1">
                    <a:lumMod val="75000"/>
                  </a:schemeClr>
                </a:solidFill>
              </a:rPr>
              <a:t>；</a:t>
            </a:r>
            <a:endParaRPr lang="en-US" altLang="zh-CN" sz="2000" dirty="0" smtClean="0">
              <a:solidFill>
                <a:schemeClr val="tx1">
                  <a:lumMod val="75000"/>
                </a:schemeClr>
              </a:solidFill>
            </a:endParaRPr>
          </a:p>
          <a:p>
            <a:pPr>
              <a:lnSpc>
                <a:spcPct val="150000"/>
              </a:lnSpc>
            </a:pPr>
            <a:r>
              <a:rPr lang="zh-CN" altLang="en-US" sz="2000" dirty="0" smtClean="0">
                <a:solidFill>
                  <a:srgbClr val="C00000"/>
                </a:solidFill>
              </a:rPr>
              <a:t>调试程序技巧：</a:t>
            </a:r>
            <a:endParaRPr lang="en-US" altLang="zh-CN" sz="2000" dirty="0" smtClean="0">
              <a:solidFill>
                <a:srgbClr val="C00000"/>
              </a:solidFill>
            </a:endParaRPr>
          </a:p>
          <a:p>
            <a:pPr>
              <a:lnSpc>
                <a:spcPct val="150000"/>
              </a:lnSpc>
            </a:pPr>
            <a:r>
              <a:rPr lang="zh-CN" altLang="en-US" sz="2000" dirty="0" smtClean="0">
                <a:solidFill>
                  <a:srgbClr val="C00000"/>
                </a:solidFill>
              </a:rPr>
              <a:t>采用输出语句，检验输入数据的正确性或程序执行过程。</a:t>
            </a:r>
            <a:endParaRPr lang="en-US" altLang="zh-CN" sz="2000" dirty="0" smtClean="0">
              <a:solidFill>
                <a:srgbClr val="C00000"/>
              </a:solidFill>
            </a:endParaRPr>
          </a:p>
          <a:p>
            <a:pPr>
              <a:lnSpc>
                <a:spcPct val="150000"/>
              </a:lnSpc>
            </a:pPr>
            <a:r>
              <a:rPr lang="en-US" altLang="zh-CN" sz="2000" dirty="0" err="1" smtClean="0">
                <a:solidFill>
                  <a:srgbClr val="C00000"/>
                </a:solidFill>
              </a:rPr>
              <a:t>printf</a:t>
            </a:r>
            <a:r>
              <a:rPr lang="zh-CN" altLang="en-US" sz="2000" dirty="0" smtClean="0">
                <a:solidFill>
                  <a:srgbClr val="C00000"/>
                </a:solidFill>
              </a:rPr>
              <a:t>(“%f，%f，%f</a:t>
            </a:r>
            <a:r>
              <a:rPr lang="en-US" altLang="zh-CN" sz="2000" dirty="0" smtClean="0">
                <a:solidFill>
                  <a:srgbClr val="C00000"/>
                </a:solidFill>
              </a:rPr>
              <a:t>\n</a:t>
            </a:r>
            <a:r>
              <a:rPr lang="zh-CN" altLang="en-US" sz="2000" dirty="0" smtClean="0">
                <a:solidFill>
                  <a:srgbClr val="C00000"/>
                </a:solidFill>
              </a:rPr>
              <a:t>",a,b,c</a:t>
            </a:r>
            <a:r>
              <a:rPr lang="en-US" altLang="zh-CN" sz="2000" dirty="0" smtClean="0">
                <a:solidFill>
                  <a:srgbClr val="C00000"/>
                </a:solidFill>
              </a:rPr>
              <a:t>);</a:t>
            </a:r>
            <a:endParaRPr lang="zh-CN" altLang="en-US" sz="2000" dirty="0">
              <a:solidFill>
                <a:srgbClr val="C00000"/>
              </a:solidFill>
            </a:endParaRPr>
          </a:p>
        </p:txBody>
      </p:sp>
    </p:spTree>
    <p:extLst>
      <p:ext uri="{BB962C8B-B14F-4D97-AF65-F5344CB8AC3E}">
        <p14:creationId xmlns:p14="http://schemas.microsoft.com/office/powerpoint/2010/main" val="2824283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a:t>
            </a:r>
            <a:r>
              <a:rPr lang="en-US" altLang="zh-CN" dirty="0" smtClean="0"/>
              <a:t>ch2</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a:t>c</a:t>
            </a:r>
            <a:r>
              <a:rPr lang="en-US" altLang="zh-CN" sz="2000" b="1" dirty="0" smtClean="0"/>
              <a:t>h2. p55, 2. </a:t>
            </a:r>
            <a:r>
              <a:rPr lang="zh-CN" altLang="en-US" sz="2000" b="1" dirty="0" smtClean="0"/>
              <a:t>若</a:t>
            </a:r>
            <a:r>
              <a:rPr lang="zh-CN" altLang="en-US" sz="2000" b="1" dirty="0"/>
              <a:t>有定义</a:t>
            </a:r>
            <a:r>
              <a:rPr lang="zh-CN" altLang="en-US" sz="2000" b="1" dirty="0" smtClean="0"/>
              <a:t>：</a:t>
            </a:r>
            <a:r>
              <a:rPr lang="en-US" altLang="zh-CN" sz="2000" b="1" dirty="0" err="1" smtClean="0"/>
              <a:t>int</a:t>
            </a:r>
            <a:r>
              <a:rPr lang="en-US" altLang="zh-CN" sz="2000" b="1" dirty="0" smtClean="0"/>
              <a:t> a=2,b=3; float </a:t>
            </a:r>
            <a:r>
              <a:rPr lang="en-US" altLang="zh-CN" sz="2000" b="1" dirty="0"/>
              <a:t>x=3.5,y=2.5; </a:t>
            </a:r>
          </a:p>
          <a:p>
            <a:pPr marL="0" indent="0">
              <a:lnSpc>
                <a:spcPct val="120000"/>
              </a:lnSpc>
              <a:buNone/>
            </a:pPr>
            <a:r>
              <a:rPr lang="en-US" altLang="zh-CN" sz="2000" dirty="0" smtClean="0"/>
              <a:t>     </a:t>
            </a:r>
            <a:r>
              <a:rPr lang="zh-CN" altLang="en-US" sz="2000" dirty="0" smtClean="0"/>
              <a:t>则</a:t>
            </a:r>
            <a:r>
              <a:rPr lang="zh-CN" altLang="en-US" sz="2000" dirty="0"/>
              <a:t>下列表达式的值是多少</a:t>
            </a:r>
            <a:r>
              <a:rPr lang="zh-CN" altLang="en-US" sz="2000" dirty="0" smtClean="0"/>
              <a:t>？</a:t>
            </a:r>
            <a:endParaRPr lang="en-US" altLang="zh-CN" sz="2000" dirty="0" smtClean="0"/>
          </a:p>
          <a:p>
            <a:pPr marL="0" indent="0">
              <a:lnSpc>
                <a:spcPct val="120000"/>
              </a:lnSpc>
              <a:buNone/>
            </a:pPr>
            <a:r>
              <a:rPr lang="en-US" altLang="zh-CN" sz="2000" dirty="0" smtClean="0"/>
              <a:t>     </a:t>
            </a:r>
            <a:r>
              <a:rPr lang="zh-CN" altLang="en-US" sz="2000" dirty="0" smtClean="0"/>
              <a:t>（</a:t>
            </a:r>
            <a:r>
              <a:rPr lang="en-US" altLang="zh-CN" sz="2000" dirty="0" smtClean="0"/>
              <a:t>1</a:t>
            </a:r>
            <a:r>
              <a:rPr lang="zh-CN" altLang="en-US" sz="2000" dirty="0" smtClean="0"/>
              <a:t>）</a:t>
            </a:r>
            <a:r>
              <a:rPr lang="en-US" altLang="zh-CN" sz="2000" dirty="0" smtClean="0"/>
              <a:t> (</a:t>
            </a:r>
            <a:r>
              <a:rPr lang="en-US" altLang="zh-CN" sz="2000" dirty="0"/>
              <a:t>float)(</a:t>
            </a:r>
            <a:r>
              <a:rPr lang="en-US" altLang="zh-CN" sz="2000" dirty="0" err="1"/>
              <a:t>a+b</a:t>
            </a:r>
            <a:r>
              <a:rPr lang="en-US" altLang="zh-CN" sz="2000" dirty="0"/>
              <a:t>)/2+(</a:t>
            </a:r>
            <a:r>
              <a:rPr lang="en-US" altLang="zh-CN" sz="2000" dirty="0" err="1"/>
              <a:t>int</a:t>
            </a:r>
            <a:r>
              <a:rPr lang="en-US" altLang="zh-CN" sz="2000" dirty="0"/>
              <a:t>)x%(</a:t>
            </a:r>
            <a:r>
              <a:rPr lang="en-US" altLang="zh-CN" sz="2000" dirty="0" err="1" smtClean="0"/>
              <a:t>int</a:t>
            </a:r>
            <a:r>
              <a:rPr lang="en-US" altLang="zh-CN" sz="2000" dirty="0" smtClean="0"/>
              <a:t>)y</a:t>
            </a:r>
          </a:p>
          <a:p>
            <a:pPr marL="0" indent="0">
              <a:lnSpc>
                <a:spcPct val="120000"/>
              </a:lnSpc>
              <a:buNone/>
            </a:pPr>
            <a:r>
              <a:rPr lang="en-US" altLang="zh-CN" sz="2000" dirty="0" smtClean="0"/>
              <a:t>      </a:t>
            </a:r>
            <a:r>
              <a:rPr lang="zh-CN" altLang="en-US" sz="2000" dirty="0" smtClean="0"/>
              <a:t>（</a:t>
            </a:r>
            <a:r>
              <a:rPr lang="en-US" altLang="zh-CN" sz="2000" dirty="0" smtClean="0"/>
              <a:t>2</a:t>
            </a:r>
            <a:r>
              <a:rPr lang="zh-CN" altLang="en-US" sz="2000" dirty="0" smtClean="0"/>
              <a:t>）</a:t>
            </a:r>
            <a:r>
              <a:rPr lang="en-US" altLang="zh-CN" sz="2000" dirty="0" smtClean="0"/>
              <a:t>(</a:t>
            </a:r>
            <a:r>
              <a:rPr lang="en-US" altLang="zh-CN" sz="2000" dirty="0" err="1" smtClean="0"/>
              <a:t>a+b</a:t>
            </a:r>
            <a:r>
              <a:rPr lang="en-US" altLang="zh-CN" sz="2000" dirty="0"/>
              <a:t>)%2+(</a:t>
            </a:r>
            <a:r>
              <a:rPr lang="en-US" altLang="zh-CN" sz="2000" dirty="0" err="1"/>
              <a:t>int</a:t>
            </a:r>
            <a:r>
              <a:rPr lang="en-US" altLang="zh-CN" sz="2000" dirty="0"/>
              <a:t>)y/(</a:t>
            </a:r>
            <a:r>
              <a:rPr lang="en-US" altLang="zh-CN" sz="2000" dirty="0" err="1" smtClean="0"/>
              <a:t>int</a:t>
            </a:r>
            <a:r>
              <a:rPr lang="en-US" altLang="zh-CN" sz="2000" dirty="0" smtClean="0"/>
              <a:t>)x</a:t>
            </a:r>
          </a:p>
          <a:p>
            <a:pPr marL="0" indent="0">
              <a:lnSpc>
                <a:spcPct val="120000"/>
              </a:lnSpc>
              <a:buNone/>
            </a:pPr>
            <a:r>
              <a:rPr lang="en-US" altLang="zh-CN" sz="2000" dirty="0" smtClean="0"/>
              <a:t>      </a:t>
            </a:r>
            <a:r>
              <a:rPr lang="zh-CN" altLang="en-US" sz="2000" dirty="0" smtClean="0"/>
              <a:t>（</a:t>
            </a:r>
            <a:r>
              <a:rPr lang="en-US" altLang="zh-CN" sz="2000" dirty="0" smtClean="0"/>
              <a:t>3</a:t>
            </a:r>
            <a:r>
              <a:rPr lang="zh-CN" altLang="en-US" sz="2000" dirty="0" smtClean="0"/>
              <a:t>）</a:t>
            </a:r>
            <a:r>
              <a:rPr lang="en-US" altLang="zh-CN" sz="2000" dirty="0" smtClean="0"/>
              <a:t>a</a:t>
            </a:r>
            <a:r>
              <a:rPr lang="en-US" altLang="zh-CN" sz="2000" dirty="0"/>
              <a:t>=(2*a*b)%(b%2</a:t>
            </a:r>
            <a:r>
              <a:rPr lang="en-US" altLang="zh-CN" sz="2000" dirty="0" smtClean="0"/>
              <a:t>)</a:t>
            </a:r>
          </a:p>
          <a:p>
            <a:pPr marL="0" indent="0">
              <a:lnSpc>
                <a:spcPct val="120000"/>
              </a:lnSpc>
              <a:buNone/>
            </a:pPr>
            <a:r>
              <a:rPr lang="zh-CN" altLang="en-US" sz="2000" dirty="0" smtClean="0"/>
              <a:t>提示：</a:t>
            </a:r>
            <a:r>
              <a:rPr lang="zh-CN" altLang="en-US" sz="2000" dirty="0"/>
              <a:t>使用</a:t>
            </a:r>
            <a:r>
              <a:rPr lang="en-US" altLang="zh-CN" sz="2000" dirty="0" err="1" smtClean="0"/>
              <a:t>printf</a:t>
            </a:r>
            <a:r>
              <a:rPr lang="en-US" altLang="zh-CN" sz="2000" dirty="0" smtClean="0"/>
              <a:t>()</a:t>
            </a:r>
            <a:r>
              <a:rPr lang="zh-CN" altLang="en-US" sz="2000" dirty="0" smtClean="0"/>
              <a:t>的</a:t>
            </a:r>
            <a:r>
              <a:rPr lang="en-US" altLang="zh-CN" sz="2000" dirty="0" smtClean="0"/>
              <a:t>”%</a:t>
            </a:r>
            <a:r>
              <a:rPr lang="en-US" altLang="zh-CN" sz="2000" dirty="0" err="1" smtClean="0"/>
              <a:t>d”,”%f</a:t>
            </a:r>
            <a:r>
              <a:rPr lang="en-US" altLang="zh-CN" sz="2000" dirty="0" smtClean="0"/>
              <a:t>”</a:t>
            </a:r>
            <a:r>
              <a:rPr lang="zh-CN" altLang="en-US" sz="2000" dirty="0" smtClean="0"/>
              <a:t>打印相应表达式的值。注意整数相除的结果。</a:t>
            </a:r>
            <a:endParaRPr lang="en-US" altLang="zh-CN" sz="2000" dirty="0" smtClean="0"/>
          </a:p>
          <a:p>
            <a:pPr>
              <a:lnSpc>
                <a:spcPct val="120000"/>
              </a:lnSpc>
            </a:pPr>
            <a:r>
              <a:rPr lang="en-US" altLang="zh-CN" sz="2000" b="1" dirty="0"/>
              <a:t>ch2,p55, 3.</a:t>
            </a:r>
            <a:r>
              <a:rPr lang="zh-CN" altLang="en-US" sz="2000" b="1" dirty="0"/>
              <a:t>假设</a:t>
            </a:r>
            <a:r>
              <a:rPr lang="en-US" altLang="zh-CN" sz="2000" b="1" dirty="0"/>
              <a:t>m</a:t>
            </a:r>
            <a:r>
              <a:rPr lang="zh-CN" altLang="en-US" sz="2000" b="1" dirty="0"/>
              <a:t>是一个已知</a:t>
            </a:r>
            <a:r>
              <a:rPr lang="en-US" altLang="zh-CN" sz="2000" b="1" dirty="0"/>
              <a:t>3</a:t>
            </a:r>
            <a:r>
              <a:rPr lang="zh-CN" altLang="en-US" sz="2000" b="1" dirty="0"/>
              <a:t>位数，从左到右用</a:t>
            </a:r>
            <a:r>
              <a:rPr lang="en-US" altLang="zh-CN" sz="2000" b="1" dirty="0" err="1"/>
              <a:t>a,b,c</a:t>
            </a:r>
            <a:r>
              <a:rPr lang="zh-CN" altLang="en-US" sz="2000" b="1" dirty="0"/>
              <a:t>表示各位数字，则由数</a:t>
            </a:r>
            <a:r>
              <a:rPr lang="en-US" altLang="zh-CN" sz="2000" b="1" dirty="0" err="1"/>
              <a:t>abc</a:t>
            </a:r>
            <a:r>
              <a:rPr lang="zh-CN" altLang="en-US" sz="2000" b="1" dirty="0"/>
              <a:t>如何求数</a:t>
            </a:r>
            <a:r>
              <a:rPr lang="en-US" altLang="zh-CN" sz="2000" b="1" dirty="0" err="1"/>
              <a:t>bac</a:t>
            </a:r>
            <a:r>
              <a:rPr lang="zh-CN" altLang="en-US" sz="2000" b="1" dirty="0"/>
              <a:t>，写出表达式</a:t>
            </a:r>
            <a:r>
              <a:rPr lang="zh-CN" altLang="en-US" sz="2000" b="1" dirty="0" smtClean="0"/>
              <a:t>。</a:t>
            </a:r>
            <a:r>
              <a:rPr lang="en-US" altLang="zh-CN" sz="2000" b="1" dirty="0" smtClean="0"/>
              <a:t>[</a:t>
            </a:r>
            <a:r>
              <a:rPr lang="zh-CN" altLang="en-US" sz="2000" b="1" dirty="0" smtClean="0"/>
              <a:t>输入</a:t>
            </a:r>
            <a:r>
              <a:rPr lang="en-US" altLang="zh-CN" sz="2000" b="1" dirty="0" smtClean="0"/>
              <a:t>m</a:t>
            </a:r>
            <a:r>
              <a:rPr lang="zh-CN" altLang="en-US" sz="2000" b="1" dirty="0" smtClean="0"/>
              <a:t>，输出</a:t>
            </a:r>
            <a:r>
              <a:rPr lang="en-US" altLang="zh-CN" sz="2000" b="1" dirty="0" err="1" smtClean="0"/>
              <a:t>bac</a:t>
            </a:r>
            <a:r>
              <a:rPr lang="en-US" altLang="zh-CN" sz="2000" b="1" dirty="0" smtClean="0"/>
              <a:t>]</a:t>
            </a:r>
          </a:p>
          <a:p>
            <a:pPr>
              <a:lnSpc>
                <a:spcPct val="120000"/>
              </a:lnSpc>
            </a:pPr>
            <a:r>
              <a:rPr lang="en-US" altLang="zh-CN" sz="2000" b="1" dirty="0" smtClean="0"/>
              <a:t>ch2,p55,5</a:t>
            </a:r>
            <a:r>
              <a:rPr lang="en-US" altLang="zh-CN" sz="2000" b="1" dirty="0"/>
              <a:t>.</a:t>
            </a:r>
            <a:r>
              <a:rPr lang="zh-CN" altLang="en-US" sz="2000" b="1" dirty="0"/>
              <a:t>写出一个表达式，如果变量</a:t>
            </a:r>
            <a:r>
              <a:rPr lang="en-US" altLang="zh-CN" sz="2000" b="1" dirty="0"/>
              <a:t>C</a:t>
            </a:r>
            <a:r>
              <a:rPr lang="zh-CN" altLang="en-US" sz="2000" b="1" dirty="0"/>
              <a:t>是大写字母，则将</a:t>
            </a:r>
            <a:r>
              <a:rPr lang="en-US" altLang="zh-CN" sz="2000" b="1" dirty="0"/>
              <a:t>C</a:t>
            </a:r>
            <a:r>
              <a:rPr lang="zh-CN" altLang="en-US" sz="2000" b="1" dirty="0"/>
              <a:t>转换为小写字母，否则</a:t>
            </a:r>
            <a:r>
              <a:rPr lang="en-US" altLang="zh-CN" sz="2000" b="1" dirty="0"/>
              <a:t>C</a:t>
            </a:r>
            <a:r>
              <a:rPr lang="zh-CN" altLang="en-US" sz="2000" b="1" dirty="0"/>
              <a:t>的值不变</a:t>
            </a:r>
            <a:r>
              <a:rPr lang="zh-CN" altLang="en-US" sz="2000" b="1" dirty="0" smtClean="0"/>
              <a:t>。</a:t>
            </a:r>
            <a:r>
              <a:rPr lang="en-US" altLang="zh-CN" sz="2000" b="1" dirty="0" smtClean="0"/>
              <a:t>[%c</a:t>
            </a:r>
            <a:r>
              <a:rPr lang="zh-CN" altLang="en-US" sz="2000" b="1" dirty="0" smtClean="0"/>
              <a:t>输入</a:t>
            </a:r>
            <a:r>
              <a:rPr lang="en-US" altLang="zh-CN" sz="2000" b="1" dirty="0" smtClean="0"/>
              <a:t>C</a:t>
            </a:r>
            <a:r>
              <a:rPr lang="zh-CN" altLang="en-US" sz="2000" b="1" dirty="0" smtClean="0"/>
              <a:t>，输出结果</a:t>
            </a:r>
            <a:r>
              <a:rPr lang="en-US" altLang="zh-CN" sz="2000" b="1" dirty="0" smtClean="0"/>
              <a:t>]</a:t>
            </a:r>
          </a:p>
          <a:p>
            <a:pPr>
              <a:lnSpc>
                <a:spcPct val="120000"/>
              </a:lnSpc>
            </a:pPr>
            <a:r>
              <a:rPr lang="zh-CN" altLang="en-US" sz="2000" b="1" dirty="0" smtClean="0"/>
              <a:t>选做，</a:t>
            </a:r>
            <a:r>
              <a:rPr lang="en-US" altLang="zh-CN" sz="2000" b="1" dirty="0" smtClean="0"/>
              <a:t>ch2,p55, 1</a:t>
            </a:r>
            <a:r>
              <a:rPr lang="zh-CN" altLang="en-US" sz="2000" b="1" dirty="0" smtClean="0"/>
              <a:t>、</a:t>
            </a:r>
            <a:r>
              <a:rPr lang="en-US" altLang="zh-CN" sz="2000" b="1" dirty="0" smtClean="0"/>
              <a:t>4</a:t>
            </a:r>
            <a:r>
              <a:rPr lang="zh-CN" altLang="en-US" sz="2000" b="1" dirty="0" smtClean="0"/>
              <a:t>题，第</a:t>
            </a:r>
            <a:r>
              <a:rPr lang="en-US" altLang="zh-CN" sz="2000" b="1" dirty="0" smtClean="0"/>
              <a:t>1</a:t>
            </a:r>
            <a:r>
              <a:rPr lang="zh-CN" altLang="en-US" sz="2000" b="1" dirty="0" smtClean="0"/>
              <a:t>题数学函数见</a:t>
            </a:r>
            <a:r>
              <a:rPr lang="en-US" altLang="zh-CN" sz="2000" b="1" dirty="0" smtClean="0"/>
              <a:t>p253</a:t>
            </a:r>
            <a:r>
              <a:rPr lang="zh-CN" altLang="en-US" sz="2000" b="1" dirty="0" smtClean="0"/>
              <a:t>，</a:t>
            </a:r>
            <a:r>
              <a:rPr lang="en-US" altLang="zh-CN" sz="2000" b="1" dirty="0" err="1" smtClean="0"/>
              <a:t>math.h</a:t>
            </a:r>
            <a:endParaRPr lang="zh-CN" altLang="en-US" sz="2000" b="1" dirty="0"/>
          </a:p>
        </p:txBody>
      </p:sp>
    </p:spTree>
    <p:extLst>
      <p:ext uri="{BB962C8B-B14F-4D97-AF65-F5344CB8AC3E}">
        <p14:creationId xmlns:p14="http://schemas.microsoft.com/office/powerpoint/2010/main" val="3512702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次上机练习答案</a:t>
            </a:r>
            <a:r>
              <a:rPr lang="en-US" altLang="zh-CN" dirty="0" smtClean="0"/>
              <a:t>ch2</a:t>
            </a:r>
            <a:r>
              <a:rPr lang="zh-CN" altLang="en-US" dirty="0" smtClean="0"/>
              <a:t>（</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marL="0" indent="0">
              <a:lnSpc>
                <a:spcPct val="120000"/>
              </a:lnSpc>
              <a:buNone/>
            </a:pPr>
            <a:r>
              <a:rPr lang="en-US" altLang="zh-CN" sz="2000" b="1" dirty="0"/>
              <a:t>c</a:t>
            </a:r>
            <a:r>
              <a:rPr lang="en-US" altLang="zh-CN" sz="2000" b="1" dirty="0" smtClean="0"/>
              <a:t>h2. p55, 2. </a:t>
            </a:r>
            <a:r>
              <a:rPr lang="zh-CN" altLang="en-US" sz="2000" b="1" dirty="0" smtClean="0"/>
              <a:t>若</a:t>
            </a:r>
            <a:r>
              <a:rPr lang="zh-CN" altLang="en-US" sz="2000" b="1" dirty="0"/>
              <a:t>有定义</a:t>
            </a:r>
            <a:r>
              <a:rPr lang="zh-CN" altLang="en-US" sz="2000" b="1" dirty="0" smtClean="0"/>
              <a:t>：</a:t>
            </a:r>
            <a:r>
              <a:rPr lang="en-US" altLang="zh-CN" sz="2000" b="1" dirty="0" err="1" smtClean="0"/>
              <a:t>int</a:t>
            </a:r>
            <a:r>
              <a:rPr lang="en-US" altLang="zh-CN" sz="2000" b="1" dirty="0" smtClean="0"/>
              <a:t> a=2,b=3; float </a:t>
            </a:r>
            <a:r>
              <a:rPr lang="en-US" altLang="zh-CN" sz="2000" b="1" dirty="0"/>
              <a:t>x=3.5,y=2.5; </a:t>
            </a:r>
          </a:p>
          <a:p>
            <a:pPr marL="0" indent="0">
              <a:lnSpc>
                <a:spcPct val="120000"/>
              </a:lnSpc>
              <a:buNone/>
            </a:pPr>
            <a:r>
              <a:rPr lang="en-US" altLang="zh-CN" sz="2000" dirty="0" smtClean="0"/>
              <a:t>     </a:t>
            </a:r>
            <a:r>
              <a:rPr lang="zh-CN" altLang="en-US" sz="2000" dirty="0" smtClean="0"/>
              <a:t>则</a:t>
            </a:r>
            <a:r>
              <a:rPr lang="zh-CN" altLang="en-US" sz="2000" dirty="0"/>
              <a:t>下列表达式的值是多少</a:t>
            </a:r>
            <a:r>
              <a:rPr lang="zh-CN" altLang="en-US" sz="2000" dirty="0" smtClean="0"/>
              <a:t>？</a:t>
            </a:r>
            <a:endParaRPr lang="en-US" altLang="zh-CN" sz="2000" dirty="0" smtClean="0"/>
          </a:p>
          <a:p>
            <a:pPr marL="0" indent="0">
              <a:lnSpc>
                <a:spcPct val="120000"/>
              </a:lnSpc>
              <a:buNone/>
            </a:pPr>
            <a:r>
              <a:rPr lang="en-US" altLang="zh-CN" sz="2000" dirty="0" smtClean="0"/>
              <a:t>     </a:t>
            </a:r>
            <a:r>
              <a:rPr lang="zh-CN" altLang="en-US" sz="2000" dirty="0" smtClean="0"/>
              <a:t>（</a:t>
            </a:r>
            <a:r>
              <a:rPr lang="en-US" altLang="zh-CN" sz="2000" dirty="0" smtClean="0"/>
              <a:t>1</a:t>
            </a:r>
            <a:r>
              <a:rPr lang="zh-CN" altLang="en-US" sz="2000" dirty="0" smtClean="0"/>
              <a:t>）</a:t>
            </a:r>
            <a:r>
              <a:rPr lang="en-US" altLang="zh-CN" sz="2000" dirty="0" smtClean="0"/>
              <a:t> (</a:t>
            </a:r>
            <a:r>
              <a:rPr lang="en-US" altLang="zh-CN" sz="2000" dirty="0"/>
              <a:t>float)(</a:t>
            </a:r>
            <a:r>
              <a:rPr lang="en-US" altLang="zh-CN" sz="2000" dirty="0" err="1"/>
              <a:t>a+b</a:t>
            </a:r>
            <a:r>
              <a:rPr lang="en-US" altLang="zh-CN" sz="2000" dirty="0"/>
              <a:t>)/2+(</a:t>
            </a:r>
            <a:r>
              <a:rPr lang="en-US" altLang="zh-CN" sz="2000" dirty="0" err="1"/>
              <a:t>int</a:t>
            </a:r>
            <a:r>
              <a:rPr lang="en-US" altLang="zh-CN" sz="2000" dirty="0"/>
              <a:t>)x%(</a:t>
            </a:r>
            <a:r>
              <a:rPr lang="en-US" altLang="zh-CN" sz="2000" dirty="0" err="1" smtClean="0"/>
              <a:t>int</a:t>
            </a:r>
            <a:r>
              <a:rPr lang="en-US" altLang="zh-CN" sz="2000" dirty="0" smtClean="0"/>
              <a:t>)y</a:t>
            </a:r>
          </a:p>
          <a:p>
            <a:pPr marL="0" indent="0">
              <a:lnSpc>
                <a:spcPct val="120000"/>
              </a:lnSpc>
              <a:buNone/>
            </a:pPr>
            <a:r>
              <a:rPr lang="en-US" altLang="zh-CN" sz="2000" dirty="0" smtClean="0"/>
              <a:t>      </a:t>
            </a:r>
            <a:r>
              <a:rPr lang="zh-CN" altLang="en-US" sz="2000" dirty="0" smtClean="0"/>
              <a:t>（</a:t>
            </a:r>
            <a:r>
              <a:rPr lang="en-US" altLang="zh-CN" sz="2000" dirty="0" smtClean="0"/>
              <a:t>2</a:t>
            </a:r>
            <a:r>
              <a:rPr lang="zh-CN" altLang="en-US" sz="2000" dirty="0" smtClean="0"/>
              <a:t>）</a:t>
            </a:r>
            <a:r>
              <a:rPr lang="en-US" altLang="zh-CN" sz="2000" dirty="0" smtClean="0"/>
              <a:t>(</a:t>
            </a:r>
            <a:r>
              <a:rPr lang="en-US" altLang="zh-CN" sz="2000" dirty="0" err="1" smtClean="0"/>
              <a:t>a+b</a:t>
            </a:r>
            <a:r>
              <a:rPr lang="en-US" altLang="zh-CN" sz="2000" dirty="0"/>
              <a:t>)%2+(</a:t>
            </a:r>
            <a:r>
              <a:rPr lang="en-US" altLang="zh-CN" sz="2000" dirty="0" err="1"/>
              <a:t>int</a:t>
            </a:r>
            <a:r>
              <a:rPr lang="en-US" altLang="zh-CN" sz="2000" dirty="0"/>
              <a:t>)y/(</a:t>
            </a:r>
            <a:r>
              <a:rPr lang="en-US" altLang="zh-CN" sz="2000" dirty="0" err="1" smtClean="0"/>
              <a:t>int</a:t>
            </a:r>
            <a:r>
              <a:rPr lang="en-US" altLang="zh-CN" sz="2000" dirty="0" smtClean="0"/>
              <a:t>)x</a:t>
            </a:r>
          </a:p>
          <a:p>
            <a:pPr marL="0" indent="0">
              <a:lnSpc>
                <a:spcPct val="120000"/>
              </a:lnSpc>
              <a:buNone/>
            </a:pPr>
            <a:r>
              <a:rPr lang="en-US" altLang="zh-CN" sz="2000" dirty="0" smtClean="0"/>
              <a:t>      </a:t>
            </a:r>
            <a:r>
              <a:rPr lang="zh-CN" altLang="en-US" sz="2000" dirty="0" smtClean="0"/>
              <a:t>（</a:t>
            </a:r>
            <a:r>
              <a:rPr lang="en-US" altLang="zh-CN" sz="2000" dirty="0" smtClean="0"/>
              <a:t>3</a:t>
            </a:r>
            <a:r>
              <a:rPr lang="zh-CN" altLang="en-US" sz="2000" dirty="0" smtClean="0"/>
              <a:t>）</a:t>
            </a:r>
            <a:r>
              <a:rPr lang="en-US" altLang="zh-CN" sz="2000" dirty="0" smtClean="0"/>
              <a:t>a</a:t>
            </a:r>
            <a:r>
              <a:rPr lang="en-US" altLang="zh-CN" sz="2000" dirty="0"/>
              <a:t>=(2*a*b)%(b%2</a:t>
            </a:r>
            <a:r>
              <a:rPr lang="en-US" altLang="zh-CN" sz="2000" dirty="0" smtClean="0"/>
              <a:t>)</a:t>
            </a:r>
          </a:p>
          <a:p>
            <a:pPr marL="0" indent="0">
              <a:lnSpc>
                <a:spcPct val="120000"/>
              </a:lnSpc>
              <a:buNone/>
            </a:pPr>
            <a:r>
              <a:rPr lang="zh-CN" altLang="en-US" sz="2000" dirty="0" smtClean="0">
                <a:solidFill>
                  <a:srgbClr val="FF0000"/>
                </a:solidFill>
              </a:rPr>
              <a:t>提示：</a:t>
            </a:r>
            <a:r>
              <a:rPr lang="zh-CN" altLang="en-US" sz="2000" dirty="0">
                <a:solidFill>
                  <a:srgbClr val="FF0000"/>
                </a:solidFill>
              </a:rPr>
              <a:t>使用</a:t>
            </a:r>
            <a:r>
              <a:rPr lang="en-US" altLang="zh-CN" sz="2000" dirty="0" err="1" smtClean="0">
                <a:solidFill>
                  <a:srgbClr val="FF0000"/>
                </a:solidFill>
              </a:rPr>
              <a:t>printf</a:t>
            </a:r>
            <a:r>
              <a:rPr lang="en-US" altLang="zh-CN" sz="2000" dirty="0" smtClean="0">
                <a:solidFill>
                  <a:srgbClr val="FF0000"/>
                </a:solidFill>
              </a:rPr>
              <a:t>()</a:t>
            </a:r>
            <a:r>
              <a:rPr lang="zh-CN" altLang="en-US" sz="2000" dirty="0" smtClean="0">
                <a:solidFill>
                  <a:srgbClr val="FF0000"/>
                </a:solidFill>
              </a:rPr>
              <a:t>的</a:t>
            </a:r>
            <a:r>
              <a:rPr lang="en-US" altLang="zh-CN" sz="2000" dirty="0" smtClean="0">
                <a:solidFill>
                  <a:srgbClr val="FF0000"/>
                </a:solidFill>
              </a:rPr>
              <a:t>”%</a:t>
            </a:r>
            <a:r>
              <a:rPr lang="en-US" altLang="zh-CN" sz="2000" dirty="0" err="1" smtClean="0">
                <a:solidFill>
                  <a:srgbClr val="FF0000"/>
                </a:solidFill>
              </a:rPr>
              <a:t>d”,”%f</a:t>
            </a:r>
            <a:r>
              <a:rPr lang="en-US" altLang="zh-CN" sz="2000" dirty="0" smtClean="0">
                <a:solidFill>
                  <a:srgbClr val="FF0000"/>
                </a:solidFill>
              </a:rPr>
              <a:t>”</a:t>
            </a:r>
            <a:r>
              <a:rPr lang="zh-CN" altLang="en-US" sz="2000" dirty="0" smtClean="0">
                <a:solidFill>
                  <a:srgbClr val="FF0000"/>
                </a:solidFill>
              </a:rPr>
              <a:t>打印相应表达式的值。注意整数相除的结果。</a:t>
            </a:r>
            <a:endParaRPr lang="en-US" altLang="zh-CN" sz="2000" dirty="0" smtClean="0">
              <a:solidFill>
                <a:srgbClr val="FF0000"/>
              </a:solidFill>
            </a:endParaRPr>
          </a:p>
          <a:p>
            <a:pPr marL="0" indent="0">
              <a:lnSpc>
                <a:spcPct val="120000"/>
              </a:lnSpc>
              <a:buNone/>
            </a:pPr>
            <a:r>
              <a:rPr lang="zh-CN" altLang="en-US" sz="2000" dirty="0" smtClean="0">
                <a:solidFill>
                  <a:srgbClr val="FF0000"/>
                </a:solidFill>
              </a:rPr>
              <a:t>（</a:t>
            </a:r>
            <a:r>
              <a:rPr lang="en-US" altLang="zh-CN" sz="2000" dirty="0" smtClean="0">
                <a:solidFill>
                  <a:srgbClr val="FF0000"/>
                </a:solidFill>
              </a:rPr>
              <a:t>1</a:t>
            </a:r>
            <a:r>
              <a:rPr lang="zh-CN" altLang="en-US" sz="2000" dirty="0" smtClean="0">
                <a:solidFill>
                  <a:srgbClr val="FF0000"/>
                </a:solidFill>
              </a:rPr>
              <a:t>）</a:t>
            </a:r>
            <a:r>
              <a:rPr lang="en-US" altLang="zh-CN" sz="2000" dirty="0" err="1" smtClean="0">
                <a:solidFill>
                  <a:srgbClr val="FF0000"/>
                </a:solidFill>
              </a:rPr>
              <a:t>printf</a:t>
            </a:r>
            <a:r>
              <a:rPr lang="en-US" altLang="zh-CN" sz="2000" dirty="0" smtClean="0">
                <a:solidFill>
                  <a:srgbClr val="FF0000"/>
                </a:solidFill>
              </a:rPr>
              <a:t>(”%f\n”,</a:t>
            </a:r>
            <a:r>
              <a:rPr lang="zh-CN" altLang="en-US" sz="2000" dirty="0" smtClean="0">
                <a:solidFill>
                  <a:srgbClr val="FF0000"/>
                </a:solidFill>
              </a:rPr>
              <a:t>表达式</a:t>
            </a:r>
            <a:r>
              <a:rPr lang="en-US" altLang="zh-CN" sz="2000" dirty="0" smtClean="0">
                <a:solidFill>
                  <a:srgbClr val="FF0000"/>
                </a:solidFill>
              </a:rPr>
              <a:t>);</a:t>
            </a:r>
          </a:p>
          <a:p>
            <a:pPr marL="0" indent="0">
              <a:lnSpc>
                <a:spcPct val="120000"/>
              </a:lnSpc>
              <a:buNone/>
            </a:pPr>
            <a:r>
              <a:rPr lang="en-US" altLang="zh-CN" sz="2000" dirty="0" smtClean="0">
                <a:solidFill>
                  <a:srgbClr val="FF0000"/>
                </a:solidFill>
              </a:rPr>
              <a:t> </a:t>
            </a:r>
            <a:r>
              <a:rPr lang="zh-CN" altLang="en-US" sz="2000" dirty="0" smtClean="0">
                <a:solidFill>
                  <a:srgbClr val="FF0000"/>
                </a:solidFill>
              </a:rPr>
              <a:t>（</a:t>
            </a:r>
            <a:r>
              <a:rPr lang="en-US" altLang="zh-CN" sz="2000" dirty="0" smtClean="0">
                <a:solidFill>
                  <a:srgbClr val="FF0000"/>
                </a:solidFill>
              </a:rPr>
              <a:t>2</a:t>
            </a:r>
            <a:r>
              <a:rPr lang="zh-CN" altLang="en-US" sz="2000" dirty="0" smtClean="0">
                <a:solidFill>
                  <a:srgbClr val="FF0000"/>
                </a:solidFill>
              </a:rPr>
              <a:t>）、（</a:t>
            </a:r>
            <a:r>
              <a:rPr lang="en-US" altLang="zh-CN" sz="2000" dirty="0" smtClean="0">
                <a:solidFill>
                  <a:srgbClr val="FF0000"/>
                </a:solidFill>
              </a:rPr>
              <a:t>3</a:t>
            </a:r>
            <a:r>
              <a:rPr lang="zh-CN" altLang="en-US" sz="2000" dirty="0" smtClean="0">
                <a:solidFill>
                  <a:srgbClr val="FF0000"/>
                </a:solidFill>
              </a:rPr>
              <a:t>）</a:t>
            </a:r>
            <a:r>
              <a:rPr lang="en-US" altLang="zh-CN" sz="2000" dirty="0" smtClean="0">
                <a:solidFill>
                  <a:srgbClr val="FF0000"/>
                </a:solidFill>
              </a:rPr>
              <a:t> </a:t>
            </a:r>
            <a:r>
              <a:rPr lang="en-US" altLang="zh-CN" sz="2000" dirty="0" err="1">
                <a:solidFill>
                  <a:srgbClr val="FF0000"/>
                </a:solidFill>
              </a:rPr>
              <a:t>printf</a:t>
            </a:r>
            <a:r>
              <a:rPr lang="en-US" altLang="zh-CN" sz="2000" dirty="0" smtClean="0">
                <a:solidFill>
                  <a:srgbClr val="FF0000"/>
                </a:solidFill>
              </a:rPr>
              <a:t>(”%d\n”,</a:t>
            </a:r>
            <a:r>
              <a:rPr lang="zh-CN" altLang="en-US" sz="2000" dirty="0">
                <a:solidFill>
                  <a:srgbClr val="FF0000"/>
                </a:solidFill>
              </a:rPr>
              <a:t>表达式</a:t>
            </a:r>
            <a:r>
              <a:rPr lang="en-US" altLang="zh-CN" sz="2000" dirty="0">
                <a:solidFill>
                  <a:srgbClr val="FF0000"/>
                </a:solidFill>
              </a:rPr>
              <a:t>);</a:t>
            </a:r>
          </a:p>
          <a:p>
            <a:pPr marL="0" indent="0">
              <a:lnSpc>
                <a:spcPct val="120000"/>
              </a:lnSpc>
              <a:buNone/>
            </a:pPr>
            <a:r>
              <a:rPr lang="en-US" altLang="zh-CN" sz="2000" dirty="0" err="1" smtClean="0"/>
              <a:t>int</a:t>
            </a:r>
            <a:r>
              <a:rPr lang="en-US" altLang="zh-CN" sz="2000" dirty="0" smtClean="0"/>
              <a:t> a ;</a:t>
            </a:r>
          </a:p>
          <a:p>
            <a:pPr marL="0" indent="0">
              <a:lnSpc>
                <a:spcPct val="120000"/>
              </a:lnSpc>
              <a:buNone/>
            </a:pPr>
            <a:r>
              <a:rPr lang="en-US" altLang="zh-CN" sz="2000" dirty="0" smtClean="0"/>
              <a:t>a = 1/2;</a:t>
            </a:r>
          </a:p>
          <a:p>
            <a:pPr marL="0" indent="0">
              <a:lnSpc>
                <a:spcPct val="120000"/>
              </a:lnSpc>
              <a:buNone/>
            </a:pPr>
            <a:r>
              <a:rPr lang="en-US" altLang="zh-CN" sz="2000" dirty="0" err="1" smtClean="0"/>
              <a:t>printf</a:t>
            </a:r>
            <a:r>
              <a:rPr lang="en-US" altLang="zh-CN" sz="2000" dirty="0" smtClean="0"/>
              <a:t>(“%d\</a:t>
            </a:r>
            <a:r>
              <a:rPr lang="en-US" altLang="zh-CN" sz="2000" dirty="0" err="1" smtClean="0"/>
              <a:t>n”,a</a:t>
            </a:r>
            <a:r>
              <a:rPr lang="en-US" altLang="zh-CN" sz="2000" dirty="0" smtClean="0"/>
              <a:t>);  // a = 0 </a:t>
            </a:r>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次上机练习答案</a:t>
            </a:r>
            <a:r>
              <a:rPr lang="en-US" altLang="zh-CN" dirty="0" smtClean="0"/>
              <a:t>ch2</a:t>
            </a:r>
            <a:r>
              <a:rPr lang="zh-CN" altLang="en-US" dirty="0" smtClean="0"/>
              <a:t>（</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smtClean="0"/>
              <a:t>ch2,p55</a:t>
            </a:r>
            <a:r>
              <a:rPr lang="en-US" altLang="zh-CN" sz="2000" b="1" dirty="0"/>
              <a:t>, 3.</a:t>
            </a:r>
            <a:r>
              <a:rPr lang="zh-CN" altLang="en-US" sz="2000" b="1" dirty="0"/>
              <a:t>假设</a:t>
            </a:r>
            <a:r>
              <a:rPr lang="en-US" altLang="zh-CN" sz="2000" b="1" dirty="0"/>
              <a:t>m</a:t>
            </a:r>
            <a:r>
              <a:rPr lang="zh-CN" altLang="en-US" sz="2000" b="1" dirty="0"/>
              <a:t>是一个已知</a:t>
            </a:r>
            <a:r>
              <a:rPr lang="en-US" altLang="zh-CN" sz="2000" b="1" dirty="0"/>
              <a:t>3</a:t>
            </a:r>
            <a:r>
              <a:rPr lang="zh-CN" altLang="en-US" sz="2000" b="1" dirty="0"/>
              <a:t>位数，从左到右用</a:t>
            </a:r>
            <a:r>
              <a:rPr lang="en-US" altLang="zh-CN" sz="2000" b="1" dirty="0" err="1"/>
              <a:t>a,b,c</a:t>
            </a:r>
            <a:r>
              <a:rPr lang="zh-CN" altLang="en-US" sz="2000" b="1" dirty="0"/>
              <a:t>表示各位数字，则由数</a:t>
            </a:r>
            <a:r>
              <a:rPr lang="en-US" altLang="zh-CN" sz="2000" b="1" dirty="0" err="1"/>
              <a:t>abc</a:t>
            </a:r>
            <a:r>
              <a:rPr lang="zh-CN" altLang="en-US" sz="2000" b="1" dirty="0"/>
              <a:t>如何求数</a:t>
            </a:r>
            <a:r>
              <a:rPr lang="en-US" altLang="zh-CN" sz="2000" b="1" dirty="0" err="1"/>
              <a:t>bac</a:t>
            </a:r>
            <a:r>
              <a:rPr lang="zh-CN" altLang="en-US" sz="2000" b="1" dirty="0"/>
              <a:t>，写出表达式</a:t>
            </a:r>
            <a:r>
              <a:rPr lang="zh-CN" altLang="en-US" sz="2000" b="1" dirty="0" smtClean="0"/>
              <a:t>。</a:t>
            </a:r>
            <a:r>
              <a:rPr lang="en-US" altLang="zh-CN" sz="2000" b="1" dirty="0" smtClean="0"/>
              <a:t>[</a:t>
            </a:r>
            <a:r>
              <a:rPr lang="zh-CN" altLang="en-US" sz="2000" b="1" dirty="0" smtClean="0"/>
              <a:t>输入</a:t>
            </a:r>
            <a:r>
              <a:rPr lang="en-US" altLang="zh-CN" sz="2000" b="1" dirty="0" smtClean="0"/>
              <a:t>m</a:t>
            </a:r>
            <a:r>
              <a:rPr lang="zh-CN" altLang="en-US" sz="2000" b="1" dirty="0" smtClean="0"/>
              <a:t>，输出</a:t>
            </a:r>
            <a:r>
              <a:rPr lang="en-US" altLang="zh-CN" sz="2000" b="1" dirty="0" err="1" smtClean="0"/>
              <a:t>bac</a:t>
            </a:r>
            <a:r>
              <a:rPr lang="en-US" altLang="zh-CN" sz="2000" b="1" dirty="0" smtClean="0"/>
              <a:t>]</a:t>
            </a:r>
          </a:p>
          <a:p>
            <a:pPr>
              <a:lnSpc>
                <a:spcPct val="120000"/>
              </a:lnSpc>
            </a:pPr>
            <a:endParaRPr lang="en-US" altLang="zh-CN" sz="2000" b="1" dirty="0" smtClean="0"/>
          </a:p>
          <a:p>
            <a:pPr marL="0" indent="0">
              <a:lnSpc>
                <a:spcPct val="120000"/>
              </a:lnSpc>
              <a:buNone/>
            </a:pPr>
            <a:r>
              <a:rPr lang="en-US" altLang="zh-CN" sz="2000" b="1" dirty="0" smtClean="0"/>
              <a:t>          </a:t>
            </a:r>
            <a:r>
              <a:rPr lang="en-US" altLang="zh-CN" sz="2000" b="1" dirty="0" err="1" smtClean="0">
                <a:solidFill>
                  <a:srgbClr val="FF0000"/>
                </a:solidFill>
              </a:rPr>
              <a:t>int</a:t>
            </a:r>
            <a:r>
              <a:rPr lang="en-US" altLang="zh-CN" sz="2000" b="1" dirty="0" smtClean="0">
                <a:solidFill>
                  <a:srgbClr val="FF0000"/>
                </a:solidFill>
              </a:rPr>
              <a:t> </a:t>
            </a:r>
            <a:r>
              <a:rPr lang="en-US" altLang="zh-CN" sz="2000" b="1" dirty="0" err="1" smtClean="0">
                <a:solidFill>
                  <a:srgbClr val="FF0000"/>
                </a:solidFill>
              </a:rPr>
              <a:t>m,a,b,c,bac</a:t>
            </a:r>
            <a:r>
              <a:rPr lang="en-US" altLang="zh-CN" sz="2000" b="1" dirty="0" smtClean="0">
                <a:solidFill>
                  <a:srgbClr val="FF0000"/>
                </a:solidFill>
              </a:rPr>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scanf</a:t>
            </a:r>
            <a:r>
              <a:rPr lang="en-US" altLang="zh-CN" sz="2000" b="1" dirty="0" smtClean="0">
                <a:solidFill>
                  <a:srgbClr val="FF0000"/>
                </a:solidFill>
              </a:rPr>
              <a:t>(“%</a:t>
            </a:r>
            <a:r>
              <a:rPr lang="en-US" altLang="zh-CN" sz="2000" b="1" err="1" smtClean="0">
                <a:solidFill>
                  <a:srgbClr val="FF0000"/>
                </a:solidFill>
              </a:rPr>
              <a:t>d</a:t>
            </a:r>
            <a:r>
              <a:rPr lang="en-US" altLang="zh-CN" sz="2000" b="1" smtClean="0">
                <a:solidFill>
                  <a:srgbClr val="FF0000"/>
                </a:solidFill>
              </a:rPr>
              <a:t>”,&amp;m</a:t>
            </a:r>
            <a:r>
              <a:rPr lang="en-US" altLang="zh-CN" sz="2000" b="1" dirty="0" smtClean="0">
                <a:solidFill>
                  <a:srgbClr val="FF0000"/>
                </a:solidFill>
              </a:rPr>
              <a:t>);   // </a:t>
            </a:r>
            <a:r>
              <a:rPr lang="zh-CN" altLang="en-US" sz="2000" b="1" dirty="0" smtClean="0">
                <a:solidFill>
                  <a:srgbClr val="FF0000"/>
                </a:solidFill>
              </a:rPr>
              <a:t>注意格式</a:t>
            </a:r>
            <a:endParaRPr lang="en-US" altLang="zh-CN" sz="2000" b="1" dirty="0">
              <a:solidFill>
                <a:srgbClr val="FF0000"/>
              </a:solidFill>
            </a:endParaRPr>
          </a:p>
          <a:p>
            <a:pPr marL="0" indent="0">
              <a:lnSpc>
                <a:spcPct val="120000"/>
              </a:lnSpc>
              <a:buNone/>
            </a:pPr>
            <a:r>
              <a:rPr lang="zh-CN" altLang="en-US" sz="2000" b="1" dirty="0" smtClean="0">
                <a:solidFill>
                  <a:srgbClr val="FF0000"/>
                </a:solidFill>
              </a:rPr>
              <a:t>         由</a:t>
            </a:r>
            <a:r>
              <a:rPr lang="zh-CN" altLang="en-US" sz="2000" b="1" dirty="0">
                <a:solidFill>
                  <a:srgbClr val="FF0000"/>
                </a:solidFill>
              </a:rPr>
              <a:t>数</a:t>
            </a:r>
            <a:r>
              <a:rPr lang="en-US" altLang="zh-CN" sz="2000" b="1" dirty="0" err="1">
                <a:solidFill>
                  <a:srgbClr val="FF0000"/>
                </a:solidFill>
              </a:rPr>
              <a:t>abc</a:t>
            </a:r>
            <a:r>
              <a:rPr lang="en-US" altLang="zh-CN" sz="2000" b="1" dirty="0">
                <a:solidFill>
                  <a:srgbClr val="FF0000"/>
                </a:solidFill>
              </a:rPr>
              <a:t>(</a:t>
            </a:r>
            <a:r>
              <a:rPr lang="zh-CN" altLang="en-US" sz="2000" b="1" dirty="0">
                <a:solidFill>
                  <a:srgbClr val="FF0000"/>
                </a:solidFill>
              </a:rPr>
              <a:t>用</a:t>
            </a:r>
            <a:r>
              <a:rPr lang="en-US" altLang="zh-CN" sz="2000" b="1" dirty="0">
                <a:solidFill>
                  <a:srgbClr val="FF0000"/>
                </a:solidFill>
              </a:rPr>
              <a:t>m</a:t>
            </a:r>
            <a:r>
              <a:rPr lang="zh-CN" altLang="en-US" sz="2000" b="1" dirty="0">
                <a:solidFill>
                  <a:srgbClr val="FF0000"/>
                </a:solidFill>
              </a:rPr>
              <a:t>表示</a:t>
            </a:r>
            <a:r>
              <a:rPr lang="en-US" altLang="zh-CN" sz="2000" b="1" dirty="0">
                <a:solidFill>
                  <a:srgbClr val="FF0000"/>
                </a:solidFill>
              </a:rPr>
              <a:t>)</a:t>
            </a:r>
            <a:r>
              <a:rPr lang="zh-CN" altLang="en-US" sz="2000" b="1" dirty="0">
                <a:solidFill>
                  <a:srgbClr val="FF0000"/>
                </a:solidFill>
              </a:rPr>
              <a:t>，求出</a:t>
            </a:r>
            <a:r>
              <a:rPr lang="en-US" altLang="zh-CN" sz="2000" b="1" dirty="0">
                <a:solidFill>
                  <a:srgbClr val="FF0000"/>
                </a:solidFill>
              </a:rPr>
              <a:t>: a=m/100,b=m/10%10,c=m%10</a:t>
            </a:r>
            <a:r>
              <a:rPr lang="zh-CN" altLang="en-US" sz="2000" b="1" dirty="0">
                <a:solidFill>
                  <a:srgbClr val="FF0000"/>
                </a:solidFill>
              </a:rPr>
              <a:t>。</a:t>
            </a:r>
          </a:p>
          <a:p>
            <a:pPr marL="0" indent="0">
              <a:lnSpc>
                <a:spcPct val="120000"/>
              </a:lnSpc>
              <a:buNone/>
            </a:pPr>
            <a:r>
              <a:rPr lang="zh-CN" altLang="en-US" sz="2000" b="1" dirty="0">
                <a:solidFill>
                  <a:srgbClr val="FF0000"/>
                </a:solidFill>
              </a:rPr>
              <a:t>  </a:t>
            </a:r>
            <a:r>
              <a:rPr lang="zh-CN" altLang="en-US" sz="2000" b="1" dirty="0" smtClean="0">
                <a:solidFill>
                  <a:srgbClr val="FF0000"/>
                </a:solidFill>
              </a:rPr>
              <a:t>       表达式</a:t>
            </a:r>
            <a:r>
              <a:rPr lang="zh-CN" altLang="en-US" sz="2000" b="1" dirty="0">
                <a:solidFill>
                  <a:srgbClr val="FF0000"/>
                </a:solidFill>
              </a:rPr>
              <a:t>：</a:t>
            </a:r>
            <a:r>
              <a:rPr lang="en-US" altLang="zh-CN" sz="2000" b="1" dirty="0" err="1">
                <a:solidFill>
                  <a:srgbClr val="FF0000"/>
                </a:solidFill>
              </a:rPr>
              <a:t>bac</a:t>
            </a:r>
            <a:r>
              <a:rPr lang="en-US" altLang="zh-CN" sz="2000" b="1" dirty="0">
                <a:solidFill>
                  <a:srgbClr val="FF0000"/>
                </a:solidFill>
              </a:rPr>
              <a:t> = b*100 + a*10 + c; </a:t>
            </a:r>
            <a:endParaRPr lang="en-US" altLang="zh-CN" sz="2000" b="1" dirty="0" smtClean="0">
              <a:solidFill>
                <a:srgbClr val="FF0000"/>
              </a:solidFill>
            </a:endParaRP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printf</a:t>
            </a:r>
            <a:r>
              <a:rPr lang="en-US" altLang="zh-CN" sz="2000" b="1" dirty="0" smtClean="0">
                <a:solidFill>
                  <a:srgbClr val="FF0000"/>
                </a:solidFill>
              </a:rPr>
              <a:t>(“%d\n”,</a:t>
            </a:r>
            <a:r>
              <a:rPr lang="en-US" altLang="zh-CN" sz="2000" b="1" dirty="0" err="1" smtClean="0">
                <a:solidFill>
                  <a:srgbClr val="FF0000"/>
                </a:solidFill>
              </a:rPr>
              <a:t>bac</a:t>
            </a:r>
            <a:r>
              <a:rPr lang="en-US" altLang="zh-CN" sz="2000" b="1" dirty="0" smtClean="0">
                <a:solidFill>
                  <a:srgbClr val="FF0000"/>
                </a:solidFill>
              </a:rPr>
              <a:t>);</a:t>
            </a:r>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次上机答案</a:t>
            </a:r>
            <a:r>
              <a:rPr lang="en-US" altLang="zh-CN" dirty="0" smtClean="0"/>
              <a:t>ch2</a:t>
            </a:r>
            <a:r>
              <a:rPr lang="zh-CN" altLang="en-US" dirty="0" smtClean="0"/>
              <a:t>（</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smtClean="0"/>
              <a:t>ch2,p55,5</a:t>
            </a:r>
            <a:r>
              <a:rPr lang="en-US" altLang="zh-CN" sz="2000" b="1" dirty="0"/>
              <a:t>.</a:t>
            </a:r>
            <a:r>
              <a:rPr lang="zh-CN" altLang="en-US" sz="2000" b="1" dirty="0"/>
              <a:t>写出一个表达式，如果变量</a:t>
            </a:r>
            <a:r>
              <a:rPr lang="en-US" altLang="zh-CN" sz="2000" b="1" dirty="0"/>
              <a:t>C</a:t>
            </a:r>
            <a:r>
              <a:rPr lang="zh-CN" altLang="en-US" sz="2000" b="1" dirty="0"/>
              <a:t>是大写字母，则将</a:t>
            </a:r>
            <a:r>
              <a:rPr lang="en-US" altLang="zh-CN" sz="2000" b="1" dirty="0"/>
              <a:t>C</a:t>
            </a:r>
            <a:r>
              <a:rPr lang="zh-CN" altLang="en-US" sz="2000" b="1" dirty="0"/>
              <a:t>转换为小写字母，否则</a:t>
            </a:r>
            <a:r>
              <a:rPr lang="en-US" altLang="zh-CN" sz="2000" b="1" dirty="0"/>
              <a:t>C</a:t>
            </a:r>
            <a:r>
              <a:rPr lang="zh-CN" altLang="en-US" sz="2000" b="1" dirty="0"/>
              <a:t>的值不变</a:t>
            </a:r>
            <a:r>
              <a:rPr lang="zh-CN" altLang="en-US" sz="2000" b="1" dirty="0" smtClean="0"/>
              <a:t>。</a:t>
            </a:r>
            <a:r>
              <a:rPr lang="en-US" altLang="zh-CN" sz="2000" b="1" dirty="0" smtClean="0"/>
              <a:t>[%c</a:t>
            </a:r>
            <a:r>
              <a:rPr lang="zh-CN" altLang="en-US" sz="2000" b="1" dirty="0" smtClean="0"/>
              <a:t>输入</a:t>
            </a:r>
            <a:r>
              <a:rPr lang="en-US" altLang="zh-CN" sz="2000" b="1" dirty="0" smtClean="0"/>
              <a:t>C</a:t>
            </a:r>
            <a:r>
              <a:rPr lang="zh-CN" altLang="en-US" sz="2000" b="1" dirty="0" smtClean="0"/>
              <a:t>，输出结果</a:t>
            </a:r>
            <a:r>
              <a:rPr lang="en-US" altLang="zh-CN" sz="2000" b="1" dirty="0" smtClean="0"/>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char C;</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scanf</a:t>
            </a:r>
            <a:r>
              <a:rPr lang="en-US" altLang="zh-CN" sz="2000" b="1" dirty="0" smtClean="0">
                <a:solidFill>
                  <a:srgbClr val="FF0000"/>
                </a:solidFill>
              </a:rPr>
              <a:t>(“%</a:t>
            </a:r>
            <a:r>
              <a:rPr lang="en-US" altLang="zh-CN" sz="2000" b="1" dirty="0" err="1" smtClean="0">
                <a:solidFill>
                  <a:srgbClr val="FF0000"/>
                </a:solidFill>
              </a:rPr>
              <a:t>c”,&amp;C</a:t>
            </a:r>
            <a:r>
              <a:rPr lang="en-US" altLang="zh-CN" sz="2000" b="1" dirty="0" smtClean="0">
                <a:solidFill>
                  <a:srgbClr val="FF0000"/>
                </a:solidFill>
              </a:rPr>
              <a:t>);  // </a:t>
            </a:r>
            <a:r>
              <a:rPr lang="zh-CN" altLang="en-US" sz="2000" b="1" dirty="0" smtClean="0">
                <a:solidFill>
                  <a:srgbClr val="FF0000"/>
                </a:solidFill>
              </a:rPr>
              <a:t>或者</a:t>
            </a:r>
            <a:r>
              <a:rPr lang="en-US" altLang="zh-CN" sz="2000" b="1" dirty="0" smtClean="0">
                <a:solidFill>
                  <a:srgbClr val="FF0000"/>
                </a:solidFill>
              </a:rPr>
              <a:t>C=</a:t>
            </a:r>
            <a:r>
              <a:rPr lang="en-US" altLang="zh-CN" sz="2000" b="1" dirty="0" err="1" smtClean="0">
                <a:solidFill>
                  <a:srgbClr val="FF0000"/>
                </a:solidFill>
              </a:rPr>
              <a:t>getche</a:t>
            </a:r>
            <a:r>
              <a:rPr lang="en-US" altLang="zh-CN" sz="2000" b="1" dirty="0" smtClean="0">
                <a:solidFill>
                  <a:srgbClr val="FF0000"/>
                </a:solidFill>
              </a:rPr>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nl-NL" altLang="zh-CN" sz="2000" b="1" dirty="0">
                <a:solidFill>
                  <a:srgbClr val="FF0000"/>
                </a:solidFill>
              </a:rPr>
              <a:t>C = 'A'&lt;=C &amp;&amp; C&lt;='Z'?</a:t>
            </a:r>
            <a:r>
              <a:rPr lang="nl-NL" altLang="zh-CN" sz="2000" b="1" dirty="0" smtClean="0">
                <a:solidFill>
                  <a:srgbClr val="FF0000"/>
                </a:solidFill>
              </a:rPr>
              <a:t>C+32:C;</a:t>
            </a:r>
          </a:p>
          <a:p>
            <a:pPr marL="0" indent="0">
              <a:lnSpc>
                <a:spcPct val="120000"/>
              </a:lnSpc>
              <a:buNone/>
            </a:pPr>
            <a:r>
              <a:rPr lang="nl-NL" altLang="zh-CN" sz="2000" b="1" dirty="0">
                <a:solidFill>
                  <a:srgbClr val="FF0000"/>
                </a:solidFill>
              </a:rPr>
              <a:t> </a:t>
            </a:r>
            <a:r>
              <a:rPr lang="nl-NL" altLang="zh-CN" sz="2000" b="1" dirty="0" smtClean="0">
                <a:solidFill>
                  <a:srgbClr val="FF0000"/>
                </a:solidFill>
              </a:rPr>
              <a:t>     printf(“%c\n”,C); </a:t>
            </a:r>
            <a:endParaRPr lang="en-US" altLang="zh-CN" sz="2000" b="1" dirty="0" smtClean="0">
              <a:solidFill>
                <a:srgbClr val="FF0000"/>
              </a:solidFill>
            </a:endParaRPr>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次上机答案</a:t>
            </a:r>
            <a:r>
              <a:rPr lang="en-US" altLang="zh-CN" dirty="0" smtClean="0"/>
              <a:t>ch2</a:t>
            </a:r>
            <a:r>
              <a:rPr lang="zh-CN" altLang="en-US" dirty="0" smtClean="0"/>
              <a:t>（</a:t>
            </a:r>
            <a:r>
              <a:rPr lang="en-US" altLang="zh-CN" dirty="0" smtClean="0"/>
              <a:t>4</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marL="0" indent="0">
              <a:lnSpc>
                <a:spcPct val="120000"/>
              </a:lnSpc>
              <a:buNone/>
            </a:pPr>
            <a:r>
              <a:rPr lang="zh-CN" altLang="en-US" sz="2000" b="1" dirty="0" smtClean="0"/>
              <a:t>选做，</a:t>
            </a:r>
            <a:r>
              <a:rPr lang="en-US" altLang="zh-CN" sz="2000" b="1" dirty="0" smtClean="0"/>
              <a:t>ch2,p55, 1. </a:t>
            </a:r>
            <a:r>
              <a:rPr lang="zh-CN" altLang="en-US" sz="2000" b="1" dirty="0" smtClean="0"/>
              <a:t>数学函数见</a:t>
            </a:r>
            <a:r>
              <a:rPr lang="en-US" altLang="zh-CN" sz="2000" b="1" dirty="0" smtClean="0"/>
              <a:t>p253</a:t>
            </a:r>
            <a:r>
              <a:rPr lang="zh-CN" altLang="en-US" sz="2000" b="1" dirty="0" smtClean="0"/>
              <a:t>，</a:t>
            </a:r>
            <a:r>
              <a:rPr lang="en-US" altLang="zh-CN" sz="2000" b="1" dirty="0" err="1" smtClean="0"/>
              <a:t>math.h</a:t>
            </a:r>
            <a:r>
              <a:rPr lang="zh-CN" altLang="en-US" sz="2000" b="1" dirty="0" smtClean="0"/>
              <a:t>；</a:t>
            </a:r>
            <a:r>
              <a:rPr lang="en-US" altLang="zh-CN" sz="2000" b="1" dirty="0" smtClean="0"/>
              <a:t>【</a:t>
            </a:r>
            <a:r>
              <a:rPr lang="zh-CN" altLang="en-US" sz="2000" b="1" dirty="0" smtClean="0"/>
              <a:t>以下比第</a:t>
            </a:r>
            <a:r>
              <a:rPr lang="en-US" altLang="zh-CN" sz="2000" b="1" dirty="0" smtClean="0"/>
              <a:t>1</a:t>
            </a:r>
            <a:r>
              <a:rPr lang="zh-CN" altLang="en-US" sz="2000" b="1" dirty="0" smtClean="0"/>
              <a:t>题多</a:t>
            </a:r>
            <a:r>
              <a:rPr lang="en-US" altLang="zh-CN" sz="2000" b="1" dirty="0" smtClean="0"/>
              <a:t>】</a:t>
            </a:r>
          </a:p>
          <a:p>
            <a:pPr marL="0" indent="0">
              <a:lnSpc>
                <a:spcPct val="120000"/>
              </a:lnSpc>
              <a:buNone/>
            </a:pPr>
            <a:r>
              <a:rPr lang="es-ES" altLang="zh-CN" sz="2000" b="1" dirty="0" smtClean="0"/>
              <a:t>     float </a:t>
            </a:r>
            <a:r>
              <a:rPr lang="es-ES" altLang="zh-CN" sz="2000" b="1" dirty="0"/>
              <a:t>a,b,c,d,e,x,y</a:t>
            </a:r>
            <a:r>
              <a:rPr lang="es-ES" altLang="zh-CN" sz="2000" b="1" dirty="0" smtClean="0"/>
              <a:t>; </a:t>
            </a:r>
            <a:endParaRPr lang="es-ES" altLang="zh-CN" sz="2000" b="1" dirty="0"/>
          </a:p>
          <a:p>
            <a:pPr marL="0" indent="0">
              <a:lnSpc>
                <a:spcPct val="120000"/>
              </a:lnSpc>
              <a:buNone/>
            </a:pPr>
            <a:r>
              <a:rPr lang="es-ES" altLang="zh-CN" sz="2000" b="1" dirty="0"/>
              <a:t>     y = sin(x)*sin(x)*(a+b)/(a-b</a:t>
            </a:r>
            <a:r>
              <a:rPr lang="es-ES" altLang="zh-CN" sz="2000" b="1" dirty="0" smtClean="0"/>
              <a:t>);           y </a:t>
            </a:r>
            <a:r>
              <a:rPr lang="es-ES" altLang="zh-CN" sz="2000" b="1" dirty="0"/>
              <a:t>= (x&gt;20 &amp;&amp; x&lt;30) || x&lt;-100;</a:t>
            </a:r>
          </a:p>
          <a:p>
            <a:pPr marL="0" indent="0">
              <a:lnSpc>
                <a:spcPct val="120000"/>
              </a:lnSpc>
              <a:buNone/>
            </a:pPr>
            <a:r>
              <a:rPr lang="es-ES" altLang="zh-CN" sz="2000" b="1" dirty="0" smtClean="0"/>
              <a:t>     y </a:t>
            </a:r>
            <a:r>
              <a:rPr lang="es-ES" altLang="zh-CN" sz="2000" b="1" dirty="0"/>
              <a:t>= exp(0.5*x*x)/sqrt(2*3.14</a:t>
            </a:r>
            <a:r>
              <a:rPr lang="es-ES" altLang="zh-CN" sz="2000" b="1" dirty="0" smtClean="0"/>
              <a:t>);        y </a:t>
            </a:r>
            <a:r>
              <a:rPr lang="es-ES" altLang="zh-CN" sz="2000" b="1" dirty="0"/>
              <a:t>= 0.5*(a*x+(a+x)/(4.0*a));</a:t>
            </a:r>
          </a:p>
          <a:p>
            <a:pPr marL="0" indent="0">
              <a:lnSpc>
                <a:spcPct val="120000"/>
              </a:lnSpc>
              <a:buNone/>
            </a:pPr>
            <a:r>
              <a:rPr lang="es-ES" altLang="zh-CN" sz="2000" b="1" dirty="0"/>
              <a:t>     </a:t>
            </a:r>
            <a:r>
              <a:rPr lang="es-ES" altLang="zh-CN" sz="2000" b="1" dirty="0" smtClean="0"/>
              <a:t>y </a:t>
            </a:r>
            <a:r>
              <a:rPr lang="es-ES" altLang="zh-CN" sz="2000" b="1" dirty="0"/>
              <a:t>= sqrt(pow(sin(x),2.5</a:t>
            </a:r>
            <a:r>
              <a:rPr lang="es-ES" altLang="zh-CN" sz="2000" b="1" dirty="0" smtClean="0"/>
              <a:t>));                  y </a:t>
            </a:r>
            <a:r>
              <a:rPr lang="es-ES" altLang="zh-CN" sz="2000" b="1" dirty="0"/>
              <a:t>= pow(sin(x),1.25);</a:t>
            </a:r>
          </a:p>
          <a:p>
            <a:pPr marL="0" indent="0">
              <a:lnSpc>
                <a:spcPct val="120000"/>
              </a:lnSpc>
              <a:buNone/>
            </a:pPr>
            <a:r>
              <a:rPr lang="es-ES" altLang="zh-CN" sz="2000" b="1" dirty="0"/>
              <a:t>     </a:t>
            </a:r>
            <a:r>
              <a:rPr lang="es-ES" altLang="zh-CN" sz="2000" b="1" dirty="0" smtClean="0"/>
              <a:t>y </a:t>
            </a:r>
            <a:r>
              <a:rPr lang="es-ES" altLang="zh-CN" sz="2000" b="1" dirty="0"/>
              <a:t>= x*x-exp(5.0</a:t>
            </a:r>
            <a:r>
              <a:rPr lang="es-ES" altLang="zh-CN" sz="2000" b="1" dirty="0" smtClean="0"/>
              <a:t>);                                 y </a:t>
            </a:r>
            <a:r>
              <a:rPr lang="es-ES" altLang="zh-CN" sz="2000" b="1" dirty="0"/>
              <a:t>= 3.0*a*e/(c*d); </a:t>
            </a:r>
          </a:p>
          <a:p>
            <a:pPr marL="0" indent="0">
              <a:lnSpc>
                <a:spcPct val="120000"/>
              </a:lnSpc>
              <a:buNone/>
            </a:pPr>
            <a:r>
              <a:rPr lang="es-ES" altLang="zh-CN" sz="2000" b="1" dirty="0"/>
              <a:t>     </a:t>
            </a:r>
            <a:r>
              <a:rPr lang="es-ES" altLang="zh-CN" sz="2000" b="1" dirty="0" smtClean="0"/>
              <a:t>y </a:t>
            </a:r>
            <a:r>
              <a:rPr lang="es-ES" altLang="zh-CN" sz="2000" b="1" dirty="0"/>
              <a:t>= sqrt(pow(x,y)+log10(y</a:t>
            </a:r>
            <a:r>
              <a:rPr lang="es-ES" altLang="zh-CN" sz="2000" b="1" dirty="0" smtClean="0"/>
              <a:t>));            y </a:t>
            </a:r>
            <a:r>
              <a:rPr lang="es-ES" altLang="zh-CN" sz="2000" b="1" dirty="0"/>
              <a:t>= fabs(pow(x,3.0)+log10(x</a:t>
            </a:r>
            <a:r>
              <a:rPr lang="es-ES" altLang="zh-CN" sz="2000" b="1" dirty="0" smtClean="0"/>
              <a:t>));   </a:t>
            </a:r>
            <a:endParaRPr lang="es-ES" altLang="zh-CN" sz="2000" b="1" dirty="0"/>
          </a:p>
          <a:p>
            <a:pPr marL="0" indent="0">
              <a:lnSpc>
                <a:spcPct val="120000"/>
              </a:lnSpc>
              <a:buNone/>
            </a:pPr>
            <a:r>
              <a:rPr lang="es-ES" altLang="zh-CN" sz="2000" b="1" dirty="0"/>
              <a:t>     // (10) </a:t>
            </a:r>
            <a:r>
              <a:rPr lang="zh-CN" altLang="en-US" sz="2000" b="1" dirty="0"/>
              <a:t>对整型变量</a:t>
            </a:r>
            <a:r>
              <a:rPr lang="es-ES" altLang="zh-CN" sz="2000" b="1" dirty="0"/>
              <a:t>a</a:t>
            </a:r>
            <a:r>
              <a:rPr lang="zh-CN" altLang="en-US" sz="2000" b="1" dirty="0"/>
              <a:t>取反后右移</a:t>
            </a:r>
            <a:r>
              <a:rPr lang="en-US" altLang="zh-CN" sz="2000" b="1" dirty="0"/>
              <a:t>4</a:t>
            </a:r>
            <a:r>
              <a:rPr lang="zh-CN" altLang="en-US" sz="2000" b="1" dirty="0"/>
              <a:t>位</a:t>
            </a:r>
          </a:p>
          <a:p>
            <a:pPr marL="0" indent="0">
              <a:lnSpc>
                <a:spcPct val="120000"/>
              </a:lnSpc>
              <a:buNone/>
            </a:pPr>
            <a:r>
              <a:rPr lang="zh-CN" altLang="en-US" sz="2000" b="1" dirty="0"/>
              <a:t>     </a:t>
            </a:r>
            <a:r>
              <a:rPr lang="es-ES" altLang="zh-CN" sz="2000" b="1" dirty="0"/>
              <a:t>int g</a:t>
            </a:r>
            <a:r>
              <a:rPr lang="es-ES" altLang="zh-CN" sz="2000" b="1" dirty="0" smtClean="0"/>
              <a:t>;      </a:t>
            </a:r>
          </a:p>
          <a:p>
            <a:pPr marL="0" indent="0">
              <a:lnSpc>
                <a:spcPct val="120000"/>
              </a:lnSpc>
              <a:buNone/>
            </a:pPr>
            <a:r>
              <a:rPr lang="es-ES" altLang="zh-CN" sz="2000" b="1" dirty="0"/>
              <a:t> </a:t>
            </a:r>
            <a:r>
              <a:rPr lang="es-ES" altLang="zh-CN" sz="2000" b="1" dirty="0" smtClean="0"/>
              <a:t>   </a:t>
            </a:r>
            <a:r>
              <a:rPr lang="en-US" altLang="zh-CN" sz="2000" b="1" dirty="0" smtClean="0"/>
              <a:t>g =</a:t>
            </a:r>
            <a:r>
              <a:rPr lang="es-ES" altLang="zh-CN" sz="2000" b="1" dirty="0" smtClean="0"/>
              <a:t> </a:t>
            </a:r>
            <a:r>
              <a:rPr lang="es-ES" altLang="zh-CN" sz="2000" b="1" dirty="0"/>
              <a:t>(~g) &gt;&gt; 4; </a:t>
            </a:r>
            <a:endParaRPr lang="zh-CN" altLang="en-US" sz="2000" b="1" dirty="0"/>
          </a:p>
        </p:txBody>
      </p:sp>
    </p:spTree>
    <p:extLst>
      <p:ext uri="{BB962C8B-B14F-4D97-AF65-F5344CB8AC3E}">
        <p14:creationId xmlns:p14="http://schemas.microsoft.com/office/powerpoint/2010/main" val="31501622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C</a:t>
            </a:r>
            <a:r>
              <a:rPr lang="zh-CN" altLang="en-US" dirty="0" smtClean="0"/>
              <a:t>语言第</a:t>
            </a:r>
            <a:r>
              <a:rPr lang="en-US" altLang="zh-CN" dirty="0" smtClean="0"/>
              <a:t>2</a:t>
            </a:r>
            <a:r>
              <a:rPr lang="zh-CN" altLang="en-US" dirty="0" smtClean="0"/>
              <a:t>次上机练习</a:t>
            </a:r>
            <a:r>
              <a:rPr lang="en-US" altLang="zh-CN" dirty="0" smtClean="0"/>
              <a:t>ch3</a:t>
            </a:r>
            <a:endParaRPr lang="zh-CN" altLang="en-US" dirty="0"/>
          </a:p>
        </p:txBody>
      </p:sp>
      <p:sp>
        <p:nvSpPr>
          <p:cNvPr id="5" name="内容占位符 4"/>
          <p:cNvSpPr>
            <a:spLocks noGrp="1"/>
          </p:cNvSpPr>
          <p:nvPr>
            <p:ph idx="1"/>
          </p:nvPr>
        </p:nvSpPr>
        <p:spPr>
          <a:xfrm>
            <a:off x="471055" y="1600200"/>
            <a:ext cx="8229600" cy="4525963"/>
          </a:xfrm>
        </p:spPr>
        <p:txBody>
          <a:bodyPr>
            <a:normAutofit lnSpcReduction="10000"/>
          </a:bodyPr>
          <a:lstStyle/>
          <a:p>
            <a:r>
              <a:rPr lang="en-US" altLang="zh-CN" sz="2400" dirty="0"/>
              <a:t>ch3,p71, 1. </a:t>
            </a:r>
            <a:r>
              <a:rPr lang="zh-CN" altLang="en-US" sz="2400" dirty="0"/>
              <a:t>编程实现：输入圆的半径，输出其周长和</a:t>
            </a:r>
            <a:r>
              <a:rPr lang="zh-CN" altLang="en-US" sz="2400" dirty="0" smtClean="0"/>
              <a:t>面积。</a:t>
            </a:r>
            <a:endParaRPr lang="en-US" altLang="zh-CN" sz="2400" dirty="0" smtClean="0"/>
          </a:p>
          <a:p>
            <a:r>
              <a:rPr lang="en-US" altLang="zh-CN" sz="2400" dirty="0"/>
              <a:t>ch3,p71,3.</a:t>
            </a:r>
            <a:r>
              <a:rPr lang="zh-CN" altLang="en-US" sz="2400" dirty="0"/>
              <a:t>已知鸡兔共有头</a:t>
            </a:r>
            <a:r>
              <a:rPr lang="en-US" altLang="zh-CN" sz="2400" dirty="0"/>
              <a:t>a</a:t>
            </a:r>
            <a:r>
              <a:rPr lang="zh-CN" altLang="en-US" sz="2400" dirty="0"/>
              <a:t>个，有脚</a:t>
            </a:r>
            <a:r>
              <a:rPr lang="en-US" altLang="zh-CN" sz="2400" dirty="0"/>
              <a:t>b</a:t>
            </a:r>
            <a:r>
              <a:rPr lang="zh-CN" altLang="en-US" sz="2400" dirty="0"/>
              <a:t>只，计算鸡兔各多少只</a:t>
            </a:r>
            <a:r>
              <a:rPr lang="zh-CN" altLang="en-US" sz="2400" dirty="0" smtClean="0"/>
              <a:t>？鸡</a:t>
            </a:r>
            <a:r>
              <a:rPr lang="zh-CN" altLang="en-US" sz="2400" dirty="0"/>
              <a:t>兔脚的总数</a:t>
            </a:r>
            <a:r>
              <a:rPr lang="en-US" altLang="zh-CN" sz="2400" dirty="0"/>
              <a:t>b</a:t>
            </a:r>
            <a:r>
              <a:rPr lang="zh-CN" altLang="en-US" sz="2400" dirty="0"/>
              <a:t>可以任意输入吗</a:t>
            </a:r>
            <a:r>
              <a:rPr lang="zh-CN" altLang="en-US" sz="2400" dirty="0" smtClean="0"/>
              <a:t>？</a:t>
            </a:r>
            <a:endParaRPr lang="en-US" altLang="zh-CN" sz="2400" dirty="0" smtClean="0"/>
          </a:p>
          <a:p>
            <a:r>
              <a:rPr lang="en-US" altLang="zh-CN" sz="2400" dirty="0" smtClean="0"/>
              <a:t>ch3,p71,4</a:t>
            </a:r>
            <a:r>
              <a:rPr lang="en-US" altLang="zh-CN" sz="2400" dirty="0"/>
              <a:t>.</a:t>
            </a:r>
            <a:r>
              <a:rPr lang="zh-CN" altLang="en-US" sz="2400" dirty="0"/>
              <a:t>编程从键盘输入一个</a:t>
            </a:r>
            <a:r>
              <a:rPr lang="en-US" altLang="zh-CN" sz="2400" dirty="0"/>
              <a:t>3</a:t>
            </a:r>
            <a:r>
              <a:rPr lang="zh-CN" altLang="en-US" sz="2400" dirty="0"/>
              <a:t>位数，将它们逆序输出</a:t>
            </a:r>
            <a:r>
              <a:rPr lang="zh-CN" altLang="en-US" sz="2400" dirty="0" smtClean="0"/>
              <a:t>。例如</a:t>
            </a:r>
            <a:r>
              <a:rPr lang="zh-CN" altLang="en-US" sz="2400" dirty="0"/>
              <a:t>输入</a:t>
            </a:r>
            <a:r>
              <a:rPr lang="en-US" altLang="zh-CN" sz="2400" dirty="0"/>
              <a:t>123</a:t>
            </a:r>
            <a:r>
              <a:rPr lang="zh-CN" altLang="en-US" sz="2400" dirty="0"/>
              <a:t>，则输出</a:t>
            </a:r>
            <a:r>
              <a:rPr lang="en-US" altLang="zh-CN" sz="2400" dirty="0"/>
              <a:t>321</a:t>
            </a:r>
            <a:r>
              <a:rPr lang="zh-CN" altLang="en-US" sz="2400" dirty="0"/>
              <a:t>。通过后续章节的学习，将能解决任意多位数字的逆序输出</a:t>
            </a:r>
            <a:r>
              <a:rPr lang="zh-CN" altLang="en-US" sz="2400" dirty="0" smtClean="0"/>
              <a:t>。</a:t>
            </a:r>
            <a:endParaRPr lang="en-US" altLang="zh-CN" sz="2400" dirty="0" smtClean="0"/>
          </a:p>
          <a:p>
            <a:r>
              <a:rPr lang="en-US" altLang="zh-CN" sz="2400" dirty="0"/>
              <a:t>ch3, p71, 5. </a:t>
            </a:r>
            <a:r>
              <a:rPr lang="zh-CN" altLang="en-US" sz="2400" dirty="0"/>
              <a:t>编程从键盘输入一个三角形的三条边</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，求三角形面积 </a:t>
            </a:r>
            <a:r>
              <a:rPr lang="zh-CN" altLang="en-US" sz="2400" dirty="0" smtClean="0"/>
              <a:t>。</a:t>
            </a:r>
            <a:endParaRPr lang="en-US" altLang="zh-CN" sz="2400" dirty="0" smtClean="0"/>
          </a:p>
          <a:p>
            <a:pPr marL="0" indent="0">
              <a:buNone/>
            </a:pPr>
            <a:r>
              <a:rPr lang="en-US" altLang="zh-CN" sz="2400" dirty="0"/>
              <a:t> </a:t>
            </a:r>
            <a:r>
              <a:rPr lang="en-US" altLang="zh-CN" sz="2400" dirty="0" smtClean="0"/>
              <a:t>   s=(</a:t>
            </a:r>
            <a:r>
              <a:rPr lang="en-US" altLang="zh-CN" sz="2400" dirty="0" err="1" smtClean="0"/>
              <a:t>a+b+c</a:t>
            </a:r>
            <a:r>
              <a:rPr lang="en-US" altLang="zh-CN" sz="2400" dirty="0" smtClean="0"/>
              <a:t>)/2,area=</a:t>
            </a:r>
            <a:r>
              <a:rPr lang="en-US" altLang="zh-CN" sz="2400" dirty="0" err="1" smtClean="0"/>
              <a:t>sqrt</a:t>
            </a:r>
            <a:r>
              <a:rPr lang="en-US" altLang="zh-CN" sz="2400" dirty="0" smtClean="0"/>
              <a:t>(s</a:t>
            </a:r>
            <a:r>
              <a:rPr lang="en-US" altLang="zh-CN" sz="2400" dirty="0"/>
              <a:t>*(s-a)*(s-b)*(s-c)).</a:t>
            </a:r>
          </a:p>
          <a:p>
            <a:pPr marL="0" indent="0">
              <a:buNone/>
            </a:pPr>
            <a:r>
              <a:rPr lang="en-US" altLang="zh-CN" sz="2400" dirty="0"/>
              <a:t>  </a:t>
            </a:r>
            <a:r>
              <a:rPr lang="en-US" altLang="zh-CN" sz="2400" dirty="0" smtClean="0"/>
              <a:t> </a:t>
            </a:r>
            <a:r>
              <a:rPr lang="zh-CN" altLang="en-US" sz="2400" dirty="0" smtClean="0"/>
              <a:t>三角形</a:t>
            </a:r>
            <a:r>
              <a:rPr lang="zh-CN" altLang="en-US" sz="2400" dirty="0"/>
              <a:t>的三条边长可任意输入吗？ </a:t>
            </a:r>
            <a:r>
              <a:rPr lang="en-US" altLang="zh-CN" sz="2400" dirty="0"/>
              <a:t>【</a:t>
            </a:r>
            <a:r>
              <a:rPr lang="zh-CN" altLang="en-US" sz="2400" dirty="0"/>
              <a:t>两边之和大于第三边，差小于第三边。</a:t>
            </a:r>
            <a:r>
              <a:rPr lang="en-US" altLang="zh-CN" sz="2400" dirty="0"/>
              <a:t>】 </a:t>
            </a:r>
          </a:p>
          <a:p>
            <a:pPr marL="0" indent="0">
              <a:buNone/>
            </a:pPr>
            <a:r>
              <a:rPr lang="en-US" altLang="zh-CN" sz="2400" dirty="0"/>
              <a:t> </a:t>
            </a:r>
            <a:r>
              <a:rPr lang="en-US" altLang="zh-CN" sz="2400" dirty="0" smtClean="0"/>
              <a:t>  * </a:t>
            </a:r>
            <a:r>
              <a:rPr lang="zh-CN" altLang="en-US" sz="2400" dirty="0"/>
              <a:t>注：条件语句在学习</a:t>
            </a:r>
            <a:r>
              <a:rPr lang="en-US" altLang="zh-CN" sz="2400" dirty="0"/>
              <a:t>ch4</a:t>
            </a:r>
            <a:r>
              <a:rPr lang="zh-CN" altLang="en-US" sz="2400" dirty="0"/>
              <a:t>后，再补充。</a:t>
            </a:r>
          </a:p>
        </p:txBody>
      </p:sp>
    </p:spTree>
    <p:extLst>
      <p:ext uri="{BB962C8B-B14F-4D97-AF65-F5344CB8AC3E}">
        <p14:creationId xmlns:p14="http://schemas.microsoft.com/office/powerpoint/2010/main" val="20070586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a:t>
            </a:r>
            <a:r>
              <a:rPr lang="zh-CN" altLang="en-US" sz="3600" dirty="0"/>
              <a:t>答案</a:t>
            </a:r>
            <a:r>
              <a:rPr lang="en-US" altLang="zh-CN" sz="3600" dirty="0" smtClean="0"/>
              <a:t>ch3</a:t>
            </a:r>
            <a:r>
              <a:rPr lang="zh-CN" altLang="en-US" sz="3600" dirty="0" smtClean="0"/>
              <a:t>（</a:t>
            </a:r>
            <a:r>
              <a:rPr lang="en-US" altLang="zh-CN" sz="3600" dirty="0" smtClean="0"/>
              <a:t>1</a:t>
            </a:r>
            <a:r>
              <a:rPr lang="zh-CN" altLang="en-US" sz="3600" dirty="0" smtClean="0"/>
              <a:t>）</a:t>
            </a:r>
            <a:endParaRPr lang="zh-CN" altLang="en-US" sz="3600" dirty="0"/>
          </a:p>
        </p:txBody>
      </p:sp>
      <p:sp>
        <p:nvSpPr>
          <p:cNvPr id="5" name="内容占位符 4"/>
          <p:cNvSpPr>
            <a:spLocks noGrp="1"/>
          </p:cNvSpPr>
          <p:nvPr>
            <p:ph idx="1"/>
          </p:nvPr>
        </p:nvSpPr>
        <p:spPr>
          <a:xfrm>
            <a:off x="471055" y="1600201"/>
            <a:ext cx="8229600" cy="460648"/>
          </a:xfrm>
        </p:spPr>
        <p:txBody>
          <a:bodyPr>
            <a:normAutofit/>
          </a:bodyPr>
          <a:lstStyle/>
          <a:p>
            <a:r>
              <a:rPr lang="en-US" altLang="zh-CN" sz="2400" dirty="0"/>
              <a:t>ch3,p71, 1. </a:t>
            </a:r>
            <a:r>
              <a:rPr lang="zh-CN" altLang="en-US" sz="2400" dirty="0"/>
              <a:t>编程实现：输入圆的半径，输出其周长和</a:t>
            </a:r>
            <a:r>
              <a:rPr lang="zh-CN" altLang="en-US" sz="2400" dirty="0" smtClean="0"/>
              <a:t>面积。</a:t>
            </a:r>
            <a:endParaRPr lang="en-US" altLang="zh-CN" sz="2400" dirty="0" smtClean="0"/>
          </a:p>
        </p:txBody>
      </p:sp>
      <p:sp>
        <p:nvSpPr>
          <p:cNvPr id="2" name="TextBox 1"/>
          <p:cNvSpPr txBox="1"/>
          <p:nvPr/>
        </p:nvSpPr>
        <p:spPr>
          <a:xfrm>
            <a:off x="611560" y="2289061"/>
            <a:ext cx="7848872" cy="4524315"/>
          </a:xfrm>
          <a:prstGeom prst="rect">
            <a:avLst/>
          </a:prstGeom>
          <a:noFill/>
          <a:ln>
            <a:solidFill>
              <a:schemeClr val="accent1"/>
            </a:solidFill>
          </a:ln>
        </p:spPr>
        <p:txBody>
          <a:bodyPr wrap="square" rtlCol="0">
            <a:spAutoFit/>
          </a:bodyPr>
          <a:lstStyle/>
          <a:p>
            <a:r>
              <a:rPr lang="en-US" altLang="zh-CN" sz="2400" dirty="0"/>
              <a:t>#include &lt;</a:t>
            </a:r>
            <a:r>
              <a:rPr lang="en-US" altLang="zh-CN" sz="2400" dirty="0" err="1"/>
              <a:t>stdio.h</a:t>
            </a:r>
            <a:r>
              <a:rPr lang="en-US" altLang="zh-CN" sz="2400" dirty="0" smtClean="0"/>
              <a:t>&gt;</a:t>
            </a:r>
            <a:endParaRPr lang="en-US" altLang="zh-CN" sz="2400" dirty="0"/>
          </a:p>
          <a:p>
            <a:r>
              <a:rPr lang="en-US" altLang="zh-CN" sz="2400" dirty="0"/>
              <a:t>#include </a:t>
            </a:r>
            <a:r>
              <a:rPr lang="en-US" altLang="zh-CN" sz="2400" dirty="0" smtClean="0"/>
              <a:t>&lt;</a:t>
            </a:r>
            <a:r>
              <a:rPr lang="en-US" altLang="zh-CN" sz="2400" dirty="0" err="1"/>
              <a:t>stdlib</a:t>
            </a:r>
            <a:r>
              <a:rPr lang="en-US" altLang="zh-CN" sz="2400" dirty="0" err="1" smtClean="0"/>
              <a:t>.h</a:t>
            </a:r>
            <a:r>
              <a:rPr lang="en-US" altLang="zh-CN" sz="2400" dirty="0"/>
              <a:t>&gt;</a:t>
            </a:r>
          </a:p>
          <a:p>
            <a:endParaRPr lang="en-US" altLang="zh-CN" sz="2400" dirty="0" smtClean="0"/>
          </a:p>
          <a:p>
            <a:r>
              <a:rPr lang="en-US" altLang="zh-CN" sz="2400" dirty="0" err="1" smtClean="0"/>
              <a:t>int</a:t>
            </a:r>
            <a:r>
              <a:rPr lang="en-US" altLang="zh-CN" sz="2400" dirty="0" smtClean="0"/>
              <a:t> main()</a:t>
            </a:r>
            <a:endParaRPr lang="en-US" altLang="zh-CN" sz="2400" dirty="0"/>
          </a:p>
          <a:p>
            <a:r>
              <a:rPr lang="en-US" altLang="zh-CN" sz="2400" dirty="0"/>
              <a:t>{</a:t>
            </a:r>
          </a:p>
          <a:p>
            <a:r>
              <a:rPr lang="en-US" altLang="zh-CN" sz="2400" dirty="0" smtClean="0"/>
              <a:t>        float </a:t>
            </a:r>
            <a:r>
              <a:rPr lang="en-US" altLang="zh-CN" sz="2400" dirty="0"/>
              <a:t>r, Pi=3.14;</a:t>
            </a:r>
          </a:p>
          <a:p>
            <a:r>
              <a:rPr lang="en-US" altLang="zh-CN" sz="2400" dirty="0" smtClean="0"/>
              <a:t>        </a:t>
            </a:r>
            <a:r>
              <a:rPr lang="en-US" altLang="zh-CN" sz="2400" dirty="0" err="1" smtClean="0"/>
              <a:t>printf</a:t>
            </a:r>
            <a:r>
              <a:rPr lang="en-US" altLang="zh-CN" sz="2400" dirty="0"/>
              <a:t>("</a:t>
            </a:r>
            <a:r>
              <a:rPr lang="zh-CN" altLang="en-US" sz="2400" dirty="0"/>
              <a:t>请输入圆的半径：</a:t>
            </a:r>
            <a:r>
              <a:rPr lang="en-US" altLang="zh-CN" sz="2400" dirty="0"/>
              <a:t>\n");</a:t>
            </a:r>
          </a:p>
          <a:p>
            <a:r>
              <a:rPr lang="en-US" altLang="zh-CN" sz="2400" dirty="0" smtClean="0"/>
              <a:t>        </a:t>
            </a:r>
            <a:r>
              <a:rPr lang="en-US" altLang="zh-CN" sz="2400" dirty="0" err="1" smtClean="0"/>
              <a:t>scanf</a:t>
            </a:r>
            <a:r>
              <a:rPr lang="en-US" altLang="zh-CN" sz="2400" dirty="0"/>
              <a:t>("%f", &amp;r);</a:t>
            </a:r>
          </a:p>
          <a:p>
            <a:r>
              <a:rPr lang="en-US" altLang="zh-CN" sz="2400" dirty="0" smtClean="0"/>
              <a:t>        </a:t>
            </a:r>
            <a:r>
              <a:rPr lang="en-US" altLang="zh-CN" sz="2400" dirty="0" err="1" smtClean="0"/>
              <a:t>printf</a:t>
            </a:r>
            <a:r>
              <a:rPr lang="en-US" altLang="zh-CN" sz="2400" dirty="0"/>
              <a:t>("</a:t>
            </a:r>
            <a:r>
              <a:rPr lang="zh-CN" altLang="en-US" sz="2400" dirty="0"/>
              <a:t>周长为</a:t>
            </a:r>
            <a:r>
              <a:rPr lang="en-US" altLang="zh-CN" sz="2400" dirty="0"/>
              <a:t>%.2f,</a:t>
            </a:r>
            <a:r>
              <a:rPr lang="zh-CN" altLang="en-US" sz="2400" dirty="0"/>
              <a:t>面积为</a:t>
            </a:r>
            <a:r>
              <a:rPr lang="en-US" altLang="zh-CN" sz="2400" dirty="0"/>
              <a:t>%.2f\n", 2 * r * Pi, Pi * r * r</a:t>
            </a:r>
            <a:r>
              <a:rPr lang="en-US" altLang="zh-CN" sz="2400" dirty="0" smtClean="0"/>
              <a:t>);</a:t>
            </a:r>
          </a:p>
          <a:p>
            <a:r>
              <a:rPr lang="en-US" altLang="zh-CN" sz="2400" dirty="0"/>
              <a:t> </a:t>
            </a:r>
            <a:r>
              <a:rPr lang="en-US" altLang="zh-CN" sz="2400" dirty="0" smtClean="0"/>
              <a:t>       system(“pause”);</a:t>
            </a:r>
          </a:p>
          <a:p>
            <a:r>
              <a:rPr lang="en-US" altLang="zh-CN" sz="2400" dirty="0"/>
              <a:t> </a:t>
            </a:r>
            <a:r>
              <a:rPr lang="en-US" altLang="zh-CN" sz="2400" dirty="0" smtClean="0"/>
              <a:t>       return 0;</a:t>
            </a:r>
            <a:endParaRPr lang="en-US" altLang="zh-CN" sz="2400" dirty="0"/>
          </a:p>
          <a:p>
            <a:r>
              <a:rPr lang="en-US" altLang="zh-CN" sz="2400" dirty="0"/>
              <a:t>}</a:t>
            </a:r>
            <a:endParaRPr lang="zh-CN" altLang="en-US" sz="2400"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次上机练习答案</a:t>
            </a:r>
            <a:r>
              <a:rPr lang="en-US" altLang="zh-CN" sz="3600" dirty="0" smtClean="0"/>
              <a:t>ch3</a:t>
            </a:r>
            <a:r>
              <a:rPr lang="zh-CN" altLang="en-US" sz="3600" dirty="0" smtClean="0"/>
              <a:t>（</a:t>
            </a:r>
            <a:r>
              <a:rPr lang="en-US" altLang="zh-CN" sz="3600" dirty="0" smtClean="0"/>
              <a:t>2</a:t>
            </a:r>
            <a:r>
              <a:rPr lang="zh-CN" altLang="en-US" sz="3600" dirty="0" smtClean="0"/>
              <a:t>）</a:t>
            </a:r>
            <a:endParaRPr lang="zh-CN" altLang="en-US" sz="3600" dirty="0"/>
          </a:p>
        </p:txBody>
      </p:sp>
      <p:sp>
        <p:nvSpPr>
          <p:cNvPr id="5" name="内容占位符 4"/>
          <p:cNvSpPr>
            <a:spLocks noGrp="1"/>
          </p:cNvSpPr>
          <p:nvPr>
            <p:ph idx="1"/>
          </p:nvPr>
        </p:nvSpPr>
        <p:spPr>
          <a:xfrm>
            <a:off x="471055" y="1600201"/>
            <a:ext cx="8229600" cy="892696"/>
          </a:xfrm>
        </p:spPr>
        <p:txBody>
          <a:bodyPr>
            <a:normAutofit/>
          </a:bodyPr>
          <a:lstStyle/>
          <a:p>
            <a:r>
              <a:rPr lang="en-US" altLang="zh-CN" sz="2400" dirty="0" smtClean="0"/>
              <a:t>ch3,p71,3</a:t>
            </a:r>
            <a:r>
              <a:rPr lang="en-US" altLang="zh-CN" sz="2400" dirty="0"/>
              <a:t>.</a:t>
            </a:r>
            <a:r>
              <a:rPr lang="zh-CN" altLang="en-US" sz="2400" dirty="0"/>
              <a:t>已知鸡兔共有头</a:t>
            </a:r>
            <a:r>
              <a:rPr lang="en-US" altLang="zh-CN" sz="2400" dirty="0"/>
              <a:t>a</a:t>
            </a:r>
            <a:r>
              <a:rPr lang="zh-CN" altLang="en-US" sz="2400" dirty="0"/>
              <a:t>个，有脚</a:t>
            </a:r>
            <a:r>
              <a:rPr lang="en-US" altLang="zh-CN" sz="2400" dirty="0"/>
              <a:t>b</a:t>
            </a:r>
            <a:r>
              <a:rPr lang="zh-CN" altLang="en-US" sz="2400" dirty="0"/>
              <a:t>只，计算鸡兔各多少只</a:t>
            </a:r>
            <a:r>
              <a:rPr lang="zh-CN" altLang="en-US" sz="2400" dirty="0" smtClean="0"/>
              <a:t>？鸡</a:t>
            </a:r>
            <a:r>
              <a:rPr lang="zh-CN" altLang="en-US" sz="2400" dirty="0"/>
              <a:t>兔脚的总数</a:t>
            </a:r>
            <a:r>
              <a:rPr lang="en-US" altLang="zh-CN" sz="2400" dirty="0"/>
              <a:t>b</a:t>
            </a:r>
            <a:r>
              <a:rPr lang="zh-CN" altLang="en-US" sz="2400" dirty="0"/>
              <a:t>可以任意输入吗</a:t>
            </a:r>
            <a:r>
              <a:rPr lang="zh-CN" altLang="en-US" sz="2400" dirty="0" smtClean="0"/>
              <a:t>？</a:t>
            </a:r>
            <a:endParaRPr lang="en-US" altLang="zh-CN" sz="2400" dirty="0" smtClean="0"/>
          </a:p>
        </p:txBody>
      </p:sp>
      <p:sp>
        <p:nvSpPr>
          <p:cNvPr id="2" name="TextBox 1"/>
          <p:cNvSpPr txBox="1"/>
          <p:nvPr/>
        </p:nvSpPr>
        <p:spPr>
          <a:xfrm>
            <a:off x="755576" y="2636912"/>
            <a:ext cx="6768752" cy="3416320"/>
          </a:xfrm>
          <a:prstGeom prst="rect">
            <a:avLst/>
          </a:prstGeom>
          <a:noFill/>
          <a:ln>
            <a:solidFill>
              <a:schemeClr val="accent1"/>
            </a:solidFill>
          </a:ln>
        </p:spPr>
        <p:txBody>
          <a:bodyPr wrap="square" rtlCol="0">
            <a:spAutoFit/>
          </a:bodyPr>
          <a:lstStyle/>
          <a:p>
            <a:r>
              <a:rPr lang="en-US" altLang="zh-CN" dirty="0" err="1"/>
              <a:t>int</a:t>
            </a:r>
            <a:r>
              <a:rPr lang="en-US" altLang="zh-CN" dirty="0"/>
              <a:t> a, b, x, y;</a:t>
            </a:r>
          </a:p>
          <a:p>
            <a:r>
              <a:rPr lang="en-US" altLang="zh-CN" dirty="0" err="1" smtClean="0"/>
              <a:t>printf</a:t>
            </a:r>
            <a:r>
              <a:rPr lang="en-US" altLang="zh-CN" dirty="0"/>
              <a:t>("</a:t>
            </a:r>
            <a:r>
              <a:rPr lang="zh-CN" altLang="en-US" dirty="0"/>
              <a:t>输入头和脚的个数，空格隔开。</a:t>
            </a:r>
            <a:r>
              <a:rPr lang="en-US" altLang="zh-CN" dirty="0"/>
              <a:t>\n");</a:t>
            </a:r>
          </a:p>
          <a:p>
            <a:r>
              <a:rPr lang="en-US" altLang="zh-CN" dirty="0" err="1" smtClean="0"/>
              <a:t>scanf</a:t>
            </a:r>
            <a:r>
              <a:rPr lang="en-US" altLang="zh-CN" dirty="0"/>
              <a:t>("%</a:t>
            </a:r>
            <a:r>
              <a:rPr lang="en-US" altLang="zh-CN" dirty="0" err="1"/>
              <a:t>d%d</a:t>
            </a:r>
            <a:r>
              <a:rPr lang="en-US" altLang="zh-CN" dirty="0"/>
              <a:t>", &amp;</a:t>
            </a:r>
            <a:r>
              <a:rPr lang="en-US" altLang="zh-CN" dirty="0" err="1"/>
              <a:t>a,&amp;b</a:t>
            </a:r>
            <a:r>
              <a:rPr lang="en-US" altLang="zh-CN" dirty="0"/>
              <a:t>);</a:t>
            </a:r>
          </a:p>
          <a:p>
            <a:r>
              <a:rPr lang="en-US" altLang="zh-CN" sz="2000" dirty="0" smtClean="0">
                <a:solidFill>
                  <a:srgbClr val="FF0000"/>
                </a:solidFill>
              </a:rPr>
              <a:t>//</a:t>
            </a:r>
            <a:r>
              <a:rPr lang="en-US" altLang="zh-CN" sz="2000" dirty="0">
                <a:solidFill>
                  <a:srgbClr val="FF0000"/>
                </a:solidFill>
              </a:rPr>
              <a:t>b</a:t>
            </a:r>
            <a:r>
              <a:rPr lang="zh-CN" altLang="en-US" sz="2000" dirty="0">
                <a:solidFill>
                  <a:srgbClr val="FF0000"/>
                </a:solidFill>
              </a:rPr>
              <a:t>必须是</a:t>
            </a:r>
            <a:r>
              <a:rPr lang="en-US" altLang="zh-CN" sz="2000" dirty="0">
                <a:solidFill>
                  <a:srgbClr val="FF0000"/>
                </a:solidFill>
              </a:rPr>
              <a:t>2</a:t>
            </a:r>
            <a:r>
              <a:rPr lang="zh-CN" altLang="en-US" sz="2000" dirty="0">
                <a:solidFill>
                  <a:srgbClr val="FF0000"/>
                </a:solidFill>
              </a:rPr>
              <a:t>的整数倍</a:t>
            </a:r>
          </a:p>
          <a:p>
            <a:r>
              <a:rPr lang="en-US" altLang="zh-CN" dirty="0" smtClean="0"/>
              <a:t>if </a:t>
            </a:r>
            <a:r>
              <a:rPr lang="en-US" altLang="zh-CN" dirty="0"/>
              <a:t>(b%2!=0) {</a:t>
            </a:r>
          </a:p>
          <a:p>
            <a:r>
              <a:rPr lang="en-US" altLang="zh-CN" dirty="0"/>
              <a:t>      </a:t>
            </a:r>
            <a:r>
              <a:rPr lang="en-US" altLang="zh-CN" dirty="0" err="1"/>
              <a:t>printf</a:t>
            </a:r>
            <a:r>
              <a:rPr lang="en-US" altLang="zh-CN" dirty="0"/>
              <a:t>("</a:t>
            </a:r>
            <a:r>
              <a:rPr lang="zh-CN" altLang="en-US" dirty="0"/>
              <a:t>脚必须是</a:t>
            </a:r>
            <a:r>
              <a:rPr lang="en-US" altLang="zh-CN" dirty="0"/>
              <a:t>2</a:t>
            </a:r>
            <a:r>
              <a:rPr lang="zh-CN" altLang="en-US" dirty="0"/>
              <a:t>的整数倍！</a:t>
            </a:r>
            <a:r>
              <a:rPr lang="en-US" altLang="zh-CN" dirty="0" smtClean="0"/>
              <a:t>");            </a:t>
            </a:r>
            <a:endParaRPr lang="en-US" altLang="zh-CN" dirty="0"/>
          </a:p>
          <a:p>
            <a:r>
              <a:rPr lang="en-US" altLang="zh-CN" dirty="0" smtClean="0"/>
              <a:t>} </a:t>
            </a:r>
          </a:p>
          <a:p>
            <a:r>
              <a:rPr lang="en-US" altLang="zh-CN" dirty="0" smtClean="0"/>
              <a:t>else {</a:t>
            </a:r>
            <a:endParaRPr lang="en-US" altLang="zh-CN" dirty="0"/>
          </a:p>
          <a:p>
            <a:r>
              <a:rPr lang="en-US" altLang="zh-CN" dirty="0" smtClean="0"/>
              <a:t>    x </a:t>
            </a:r>
            <a:r>
              <a:rPr lang="en-US" altLang="zh-CN" dirty="0"/>
              <a:t>= 2*a-b/2;</a:t>
            </a:r>
          </a:p>
          <a:p>
            <a:r>
              <a:rPr lang="en-US" altLang="zh-CN" dirty="0" smtClean="0"/>
              <a:t>    y </a:t>
            </a:r>
            <a:r>
              <a:rPr lang="en-US" altLang="zh-CN" dirty="0"/>
              <a:t>= b/2-a;</a:t>
            </a:r>
          </a:p>
          <a:p>
            <a:r>
              <a:rPr lang="en-US" altLang="zh-CN" dirty="0" smtClean="0"/>
              <a:t>    </a:t>
            </a:r>
            <a:r>
              <a:rPr lang="en-US" altLang="zh-CN" dirty="0" err="1" smtClean="0"/>
              <a:t>printf</a:t>
            </a:r>
            <a:r>
              <a:rPr lang="en-US" altLang="zh-CN" dirty="0"/>
              <a:t>("</a:t>
            </a:r>
            <a:r>
              <a:rPr lang="zh-CN" altLang="en-US" dirty="0"/>
              <a:t>有</a:t>
            </a:r>
            <a:r>
              <a:rPr lang="en-US" altLang="zh-CN" dirty="0"/>
              <a:t>%d</a:t>
            </a:r>
            <a:r>
              <a:rPr lang="zh-CN" altLang="en-US" dirty="0"/>
              <a:t>只鸡</a:t>
            </a:r>
            <a:r>
              <a:rPr lang="en-US" altLang="zh-CN" dirty="0"/>
              <a:t>,%d</a:t>
            </a:r>
            <a:r>
              <a:rPr lang="zh-CN" altLang="en-US" dirty="0"/>
              <a:t>只兔子</a:t>
            </a:r>
            <a:r>
              <a:rPr lang="en-US" altLang="zh-CN" dirty="0"/>
              <a:t>\n", </a:t>
            </a:r>
            <a:r>
              <a:rPr lang="en-US" altLang="zh-CN" dirty="0" err="1"/>
              <a:t>x,y</a:t>
            </a:r>
            <a:r>
              <a:rPr lang="en-US" altLang="zh-CN" dirty="0" smtClean="0"/>
              <a:t>);</a:t>
            </a:r>
          </a:p>
          <a:p>
            <a:r>
              <a:rPr lang="en-US" altLang="zh-CN" dirty="0"/>
              <a:t>}</a:t>
            </a:r>
            <a:endParaRPr lang="zh-CN" altLang="en-US"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a:t>
            </a:r>
            <a:r>
              <a:rPr lang="zh-CN" altLang="en-US" dirty="0" smtClean="0"/>
              <a:t>次上机练习</a:t>
            </a:r>
            <a:endParaRPr lang="zh-CN" altLang="en-US" dirty="0"/>
          </a:p>
        </p:txBody>
      </p:sp>
      <p:sp>
        <p:nvSpPr>
          <p:cNvPr id="5" name="内容占位符 4"/>
          <p:cNvSpPr>
            <a:spLocks noGrp="1"/>
          </p:cNvSpPr>
          <p:nvPr>
            <p:ph idx="1"/>
          </p:nvPr>
        </p:nvSpPr>
        <p:spPr/>
        <p:txBody>
          <a:bodyPr/>
          <a:lstStyle/>
          <a:p>
            <a:pPr marL="0" indent="0">
              <a:lnSpc>
                <a:spcPct val="150000"/>
              </a:lnSpc>
              <a:buNone/>
            </a:pPr>
            <a:r>
              <a:rPr lang="zh-CN" altLang="en-US" b="1" dirty="0"/>
              <a:t>计算机文化基础    </a:t>
            </a:r>
            <a:r>
              <a:rPr lang="en-US" altLang="zh-CN" b="1" dirty="0"/>
              <a:t>p245</a:t>
            </a:r>
            <a:br>
              <a:rPr lang="en-US" altLang="zh-CN" b="1" dirty="0"/>
            </a:br>
            <a:r>
              <a:rPr lang="en-US" altLang="zh-CN" dirty="0"/>
              <a:t>10.1</a:t>
            </a:r>
            <a:r>
              <a:rPr lang="zh-CN" altLang="en-US" dirty="0"/>
              <a:t>上机训练一</a:t>
            </a:r>
            <a:r>
              <a:rPr lang="en-US" altLang="zh-CN" dirty="0"/>
              <a:t>(DOS</a:t>
            </a:r>
            <a:r>
              <a:rPr lang="zh-CN" altLang="en-US" dirty="0"/>
              <a:t>操作系统</a:t>
            </a:r>
            <a:r>
              <a:rPr lang="en-US" altLang="zh-CN" dirty="0"/>
              <a:t>)</a:t>
            </a:r>
            <a:br>
              <a:rPr lang="en-US" altLang="zh-CN" dirty="0"/>
            </a:br>
            <a:r>
              <a:rPr lang="en-US" altLang="zh-CN" dirty="0"/>
              <a:t>10.2</a:t>
            </a:r>
            <a:r>
              <a:rPr lang="zh-CN" altLang="en-US" dirty="0"/>
              <a:t>上机训练二</a:t>
            </a:r>
            <a:r>
              <a:rPr lang="en-US" altLang="zh-CN" dirty="0"/>
              <a:t>(Windows XP</a:t>
            </a:r>
            <a:r>
              <a:rPr lang="zh-CN" altLang="en-US" dirty="0"/>
              <a:t>的基本操作</a:t>
            </a:r>
            <a:r>
              <a:rPr lang="en-US" altLang="zh-CN" dirty="0"/>
              <a:t>)</a:t>
            </a:r>
            <a:br>
              <a:rPr lang="en-US" altLang="zh-CN" dirty="0"/>
            </a:br>
            <a:r>
              <a:rPr lang="en-US" altLang="zh-CN" dirty="0"/>
              <a:t>10.3</a:t>
            </a:r>
            <a:r>
              <a:rPr lang="zh-CN" altLang="en-US" dirty="0"/>
              <a:t>上机训练三</a:t>
            </a:r>
            <a:r>
              <a:rPr lang="en-US" altLang="zh-CN" dirty="0"/>
              <a:t>(Word</a:t>
            </a:r>
            <a:r>
              <a:rPr lang="zh-CN" altLang="en-US" dirty="0"/>
              <a:t>文档的编辑与格式化</a:t>
            </a:r>
            <a:r>
              <a:rPr lang="en-US" altLang="zh-CN" dirty="0"/>
              <a:t>)</a:t>
            </a:r>
            <a:br>
              <a:rPr lang="en-US" altLang="zh-CN" dirty="0"/>
            </a:br>
            <a:r>
              <a:rPr lang="en-US" altLang="zh-CN" dirty="0"/>
              <a:t>10.4</a:t>
            </a:r>
            <a:r>
              <a:rPr lang="zh-CN" altLang="en-US" dirty="0"/>
              <a:t>上机训练四</a:t>
            </a:r>
            <a:r>
              <a:rPr lang="en-US" altLang="zh-CN" dirty="0"/>
              <a:t>(Word</a:t>
            </a:r>
            <a:r>
              <a:rPr lang="zh-CN" altLang="en-US" dirty="0"/>
              <a:t>文档中表格的制作</a:t>
            </a:r>
            <a:r>
              <a:rPr lang="en-US" altLang="zh-CN" dirty="0"/>
              <a:t>)</a:t>
            </a:r>
            <a:br>
              <a:rPr lang="en-US" altLang="zh-CN" dirty="0"/>
            </a:br>
            <a:r>
              <a:rPr lang="en-US" altLang="zh-CN" dirty="0"/>
              <a:t>10.5</a:t>
            </a:r>
            <a:r>
              <a:rPr lang="zh-CN" altLang="en-US" dirty="0"/>
              <a:t>上机训练五</a:t>
            </a:r>
            <a:r>
              <a:rPr lang="en-US" altLang="zh-CN" dirty="0"/>
              <a:t>(Word</a:t>
            </a:r>
            <a:r>
              <a:rPr lang="zh-CN" altLang="en-US" dirty="0"/>
              <a:t>图文混排</a:t>
            </a:r>
            <a:r>
              <a:rPr lang="en-US" altLang="zh-CN" dirty="0" smtClean="0"/>
              <a:t>)</a:t>
            </a:r>
            <a:endParaRPr lang="en-US" altLang="zh-CN" dirty="0"/>
          </a:p>
        </p:txBody>
      </p:sp>
    </p:spTree>
    <p:extLst>
      <p:ext uri="{BB962C8B-B14F-4D97-AF65-F5344CB8AC3E}">
        <p14:creationId xmlns:p14="http://schemas.microsoft.com/office/powerpoint/2010/main" val="3550104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次上机练习答案</a:t>
            </a:r>
            <a:r>
              <a:rPr lang="en-US" altLang="zh-CN" sz="3600" dirty="0" smtClean="0"/>
              <a:t>ch3</a:t>
            </a:r>
            <a:r>
              <a:rPr lang="zh-CN" altLang="en-US" sz="3600" dirty="0" smtClean="0"/>
              <a:t>（</a:t>
            </a:r>
            <a:r>
              <a:rPr lang="en-US" altLang="zh-CN" sz="3600" dirty="0" smtClean="0"/>
              <a:t>3</a:t>
            </a:r>
            <a:r>
              <a:rPr lang="zh-CN" altLang="en-US" sz="3600" dirty="0" smtClean="0"/>
              <a:t>）</a:t>
            </a:r>
            <a:endParaRPr lang="zh-CN" altLang="en-US" sz="3600" dirty="0"/>
          </a:p>
        </p:txBody>
      </p:sp>
      <p:sp>
        <p:nvSpPr>
          <p:cNvPr id="5" name="内容占位符 4"/>
          <p:cNvSpPr>
            <a:spLocks noGrp="1"/>
          </p:cNvSpPr>
          <p:nvPr>
            <p:ph idx="1"/>
          </p:nvPr>
        </p:nvSpPr>
        <p:spPr>
          <a:xfrm>
            <a:off x="539552" y="980729"/>
            <a:ext cx="8136904" cy="1728192"/>
          </a:xfrm>
        </p:spPr>
        <p:txBody>
          <a:bodyPr>
            <a:noAutofit/>
          </a:bodyPr>
          <a:lstStyle/>
          <a:p>
            <a:r>
              <a:rPr lang="en-US" altLang="zh-CN" sz="2000" dirty="0" smtClean="0"/>
              <a:t>ch3</a:t>
            </a:r>
            <a:r>
              <a:rPr lang="en-US" altLang="zh-CN" sz="2000" dirty="0"/>
              <a:t>, p71, 5. </a:t>
            </a:r>
            <a:r>
              <a:rPr lang="zh-CN" altLang="en-US" sz="2000" dirty="0"/>
              <a:t>编程从键盘输入一个三角形的三条边</a:t>
            </a:r>
            <a:r>
              <a:rPr lang="en-US" altLang="zh-CN" sz="2000" dirty="0"/>
              <a:t>a</a:t>
            </a:r>
            <a:r>
              <a:rPr lang="zh-CN" altLang="en-US" sz="2000" dirty="0"/>
              <a:t>、</a:t>
            </a:r>
            <a:r>
              <a:rPr lang="en-US" altLang="zh-CN" sz="2000" dirty="0"/>
              <a:t>b</a:t>
            </a:r>
            <a:r>
              <a:rPr lang="zh-CN" altLang="en-US" sz="2000" dirty="0"/>
              <a:t>、</a:t>
            </a:r>
            <a:r>
              <a:rPr lang="en-US" altLang="zh-CN" sz="2000" dirty="0"/>
              <a:t>c</a:t>
            </a:r>
            <a:r>
              <a:rPr lang="zh-CN" altLang="en-US" sz="2000" dirty="0"/>
              <a:t>，求三角形面积 </a:t>
            </a:r>
            <a:r>
              <a:rPr lang="zh-CN" altLang="en-US" sz="2000" dirty="0" smtClean="0"/>
              <a:t>。</a:t>
            </a:r>
            <a:endParaRPr lang="en-US" altLang="zh-CN" sz="2000" dirty="0" smtClean="0"/>
          </a:p>
          <a:p>
            <a:pPr marL="0" indent="0">
              <a:buNone/>
            </a:pPr>
            <a:r>
              <a:rPr lang="en-US" altLang="zh-CN" sz="2000" dirty="0"/>
              <a:t> </a:t>
            </a:r>
            <a:r>
              <a:rPr lang="en-US" altLang="zh-CN" sz="2000" dirty="0" smtClean="0"/>
              <a:t>   s=(</a:t>
            </a:r>
            <a:r>
              <a:rPr lang="en-US" altLang="zh-CN" sz="2000" dirty="0" err="1" smtClean="0"/>
              <a:t>a+b+c</a:t>
            </a:r>
            <a:r>
              <a:rPr lang="en-US" altLang="zh-CN" sz="2000" dirty="0" smtClean="0"/>
              <a:t>)/2,area=</a:t>
            </a:r>
            <a:r>
              <a:rPr lang="en-US" altLang="zh-CN" sz="2000" dirty="0" err="1" smtClean="0"/>
              <a:t>sqrt</a:t>
            </a:r>
            <a:r>
              <a:rPr lang="en-US" altLang="zh-CN" sz="2000" dirty="0" smtClean="0"/>
              <a:t>(s</a:t>
            </a:r>
            <a:r>
              <a:rPr lang="en-US" altLang="zh-CN" sz="2000" dirty="0"/>
              <a:t>*(s-a)*(s-b)*(s-c)).</a:t>
            </a:r>
          </a:p>
          <a:p>
            <a:pPr marL="0" indent="0">
              <a:buNone/>
            </a:pPr>
            <a:r>
              <a:rPr lang="en-US" altLang="zh-CN" sz="2000" dirty="0"/>
              <a:t>  </a:t>
            </a:r>
            <a:r>
              <a:rPr lang="en-US" altLang="zh-CN" sz="2000" dirty="0" smtClean="0"/>
              <a:t> </a:t>
            </a:r>
            <a:r>
              <a:rPr lang="zh-CN" altLang="en-US" sz="2000" dirty="0" smtClean="0"/>
              <a:t>三角形</a:t>
            </a:r>
            <a:r>
              <a:rPr lang="zh-CN" altLang="en-US" sz="2000" dirty="0"/>
              <a:t>的三条边长可任意输入吗？ </a:t>
            </a:r>
            <a:r>
              <a:rPr lang="en-US" altLang="zh-CN" sz="2000" dirty="0"/>
              <a:t>【</a:t>
            </a:r>
            <a:r>
              <a:rPr lang="zh-CN" altLang="en-US" sz="2000" dirty="0"/>
              <a:t>两边之和大于第三边，差小于第三边。</a:t>
            </a:r>
            <a:r>
              <a:rPr lang="en-US" altLang="zh-CN" sz="2000" dirty="0"/>
              <a:t>】 </a:t>
            </a:r>
          </a:p>
          <a:p>
            <a:pPr marL="0" indent="0">
              <a:buNone/>
            </a:pPr>
            <a:r>
              <a:rPr lang="en-US" altLang="zh-CN" sz="2000" dirty="0"/>
              <a:t> </a:t>
            </a:r>
            <a:r>
              <a:rPr lang="en-US" altLang="zh-CN" sz="2000" dirty="0" smtClean="0"/>
              <a:t> </a:t>
            </a:r>
            <a:endParaRPr lang="zh-CN" altLang="en-US" sz="2000" dirty="0"/>
          </a:p>
        </p:txBody>
      </p:sp>
      <p:sp>
        <p:nvSpPr>
          <p:cNvPr id="2" name="TextBox 1"/>
          <p:cNvSpPr txBox="1"/>
          <p:nvPr/>
        </p:nvSpPr>
        <p:spPr>
          <a:xfrm>
            <a:off x="539552" y="2780928"/>
            <a:ext cx="8352928" cy="3170099"/>
          </a:xfrm>
          <a:prstGeom prst="rect">
            <a:avLst/>
          </a:prstGeom>
          <a:noFill/>
          <a:ln>
            <a:solidFill>
              <a:schemeClr val="accent1"/>
            </a:solidFill>
          </a:ln>
        </p:spPr>
        <p:txBody>
          <a:bodyPr wrap="square" rtlCol="0">
            <a:spAutoFit/>
          </a:bodyPr>
          <a:lstStyle/>
          <a:p>
            <a:r>
              <a:rPr lang="en-US" altLang="zh-CN" sz="2000" b="1" dirty="0" smtClean="0"/>
              <a:t>float </a:t>
            </a:r>
            <a:r>
              <a:rPr lang="en-US" altLang="zh-CN" sz="2000" b="1" dirty="0" err="1"/>
              <a:t>a,b,c,s,area</a:t>
            </a:r>
            <a:r>
              <a:rPr lang="en-US" altLang="zh-CN" sz="2000" b="1" dirty="0"/>
              <a:t>;</a:t>
            </a:r>
          </a:p>
          <a:p>
            <a:r>
              <a:rPr lang="en-US" altLang="zh-CN" sz="2000" b="1" dirty="0" err="1" smtClean="0"/>
              <a:t>printf</a:t>
            </a:r>
            <a:r>
              <a:rPr lang="en-US" altLang="zh-CN" sz="2000" b="1" dirty="0"/>
              <a:t>("</a:t>
            </a:r>
            <a:r>
              <a:rPr lang="zh-CN" altLang="en-US" sz="2000" b="1" dirty="0"/>
              <a:t>请输入</a:t>
            </a:r>
            <a:r>
              <a:rPr lang="en-US" altLang="zh-CN" sz="2000" b="1" dirty="0" err="1"/>
              <a:t>a,b,c</a:t>
            </a:r>
            <a:r>
              <a:rPr lang="en-US" altLang="zh-CN" sz="2000" b="1" dirty="0"/>
              <a:t>,</a:t>
            </a:r>
            <a:r>
              <a:rPr lang="zh-CN" altLang="en-US" sz="2000" b="1" dirty="0"/>
              <a:t>用逗号隔开</a:t>
            </a:r>
            <a:r>
              <a:rPr lang="en-US" altLang="zh-CN" sz="2000" b="1" dirty="0"/>
              <a:t>3</a:t>
            </a:r>
            <a:r>
              <a:rPr lang="zh-CN" altLang="en-US" sz="2000" b="1" dirty="0"/>
              <a:t>个数</a:t>
            </a:r>
            <a:r>
              <a:rPr lang="en-US" altLang="zh-CN" sz="2000" b="1" dirty="0"/>
              <a:t>\n");</a:t>
            </a:r>
          </a:p>
          <a:p>
            <a:r>
              <a:rPr lang="en-US" altLang="zh-CN" sz="2000" b="1" dirty="0" err="1" smtClean="0"/>
              <a:t>scanf</a:t>
            </a:r>
            <a:r>
              <a:rPr lang="en-US" altLang="zh-CN" sz="2000" b="1" dirty="0"/>
              <a:t>("%</a:t>
            </a:r>
            <a:r>
              <a:rPr lang="en-US" altLang="zh-CN" sz="2000" b="1" dirty="0" err="1"/>
              <a:t>f,%f,%f",&amp;a,&amp;b,&amp;c</a:t>
            </a:r>
            <a:r>
              <a:rPr lang="en-US" altLang="zh-CN" sz="2000" b="1" dirty="0"/>
              <a:t>);  </a:t>
            </a:r>
            <a:r>
              <a:rPr lang="en-US" altLang="zh-CN" sz="2000" b="1" dirty="0">
                <a:solidFill>
                  <a:srgbClr val="FF0000"/>
                </a:solidFill>
              </a:rPr>
              <a:t>// </a:t>
            </a:r>
            <a:r>
              <a:rPr lang="zh-CN" altLang="en-US" sz="2000" b="1" dirty="0">
                <a:solidFill>
                  <a:srgbClr val="FF0000"/>
                </a:solidFill>
              </a:rPr>
              <a:t>输入必须用逗号隔开。如</a:t>
            </a:r>
            <a:r>
              <a:rPr lang="en-US" altLang="zh-CN" sz="2000" b="1" dirty="0" smtClean="0">
                <a:solidFill>
                  <a:srgbClr val="FF0000"/>
                </a:solidFill>
              </a:rPr>
              <a:t>3,4,5</a:t>
            </a:r>
          </a:p>
          <a:p>
            <a:r>
              <a:rPr lang="en-US" altLang="zh-CN" sz="2000" b="1" dirty="0"/>
              <a:t>if(</a:t>
            </a:r>
            <a:r>
              <a:rPr lang="en-US" altLang="zh-CN" sz="2000" b="1" dirty="0" err="1"/>
              <a:t>a+b</a:t>
            </a:r>
            <a:r>
              <a:rPr lang="en-US" altLang="zh-CN" sz="2000" b="1" dirty="0"/>
              <a:t>&lt;=c || </a:t>
            </a:r>
            <a:r>
              <a:rPr lang="en-US" altLang="zh-CN" sz="2000" b="1" dirty="0" err="1"/>
              <a:t>fabs</a:t>
            </a:r>
            <a:r>
              <a:rPr lang="en-US" altLang="zh-CN" sz="2000" b="1" dirty="0"/>
              <a:t>(a-b)&gt;=c || </a:t>
            </a:r>
            <a:r>
              <a:rPr lang="en-US" altLang="zh-CN" sz="2000" b="1" dirty="0" err="1"/>
              <a:t>a+c</a:t>
            </a:r>
            <a:r>
              <a:rPr lang="en-US" altLang="zh-CN" sz="2000" b="1" dirty="0"/>
              <a:t>&lt;=b || </a:t>
            </a:r>
            <a:r>
              <a:rPr lang="en-US" altLang="zh-CN" sz="2000" b="1" dirty="0" err="1"/>
              <a:t>fabs</a:t>
            </a:r>
            <a:r>
              <a:rPr lang="en-US" altLang="zh-CN" sz="2000" b="1" dirty="0"/>
              <a:t>(a-c)&gt;=b || </a:t>
            </a:r>
            <a:r>
              <a:rPr lang="en-US" altLang="zh-CN" sz="2000" b="1" dirty="0" err="1"/>
              <a:t>b+c</a:t>
            </a:r>
            <a:r>
              <a:rPr lang="en-US" altLang="zh-CN" sz="2000" b="1" dirty="0"/>
              <a:t>&lt;=a || </a:t>
            </a:r>
            <a:r>
              <a:rPr lang="en-US" altLang="zh-CN" sz="2000" b="1" dirty="0" err="1"/>
              <a:t>fabs</a:t>
            </a:r>
            <a:r>
              <a:rPr lang="en-US" altLang="zh-CN" sz="2000" b="1" dirty="0"/>
              <a:t>(b-c)&gt;=a) </a:t>
            </a:r>
          </a:p>
          <a:p>
            <a:r>
              <a:rPr lang="en-US" altLang="zh-CN" sz="2000" b="1" dirty="0"/>
              <a:t>    </a:t>
            </a:r>
            <a:r>
              <a:rPr lang="en-US" altLang="zh-CN" sz="2000" b="1" dirty="0" smtClean="0"/>
              <a:t> </a:t>
            </a:r>
            <a:r>
              <a:rPr lang="en-US" altLang="zh-CN" sz="2000" b="1" dirty="0" err="1" smtClean="0"/>
              <a:t>printf</a:t>
            </a:r>
            <a:r>
              <a:rPr lang="en-US" altLang="zh-CN" sz="2000" b="1" dirty="0"/>
              <a:t>("</a:t>
            </a:r>
            <a:r>
              <a:rPr lang="zh-CN" altLang="en-US" sz="2000" b="1" dirty="0"/>
              <a:t>不能构成三角形！</a:t>
            </a:r>
            <a:r>
              <a:rPr lang="en-US" altLang="zh-CN" sz="2000" b="1" dirty="0"/>
              <a:t>");</a:t>
            </a:r>
          </a:p>
          <a:p>
            <a:r>
              <a:rPr lang="en-US" altLang="zh-CN" sz="2000" b="1" dirty="0" smtClean="0"/>
              <a:t>else {</a:t>
            </a:r>
            <a:endParaRPr lang="en-US" altLang="zh-CN" sz="2000" b="1" dirty="0"/>
          </a:p>
          <a:p>
            <a:r>
              <a:rPr lang="en-US" altLang="zh-CN" sz="2000" b="1" dirty="0" smtClean="0"/>
              <a:t>    s </a:t>
            </a:r>
            <a:r>
              <a:rPr lang="en-US" altLang="zh-CN" sz="2000" b="1" dirty="0"/>
              <a:t>=0.5*(</a:t>
            </a:r>
            <a:r>
              <a:rPr lang="en-US" altLang="zh-CN" sz="2000" b="1" dirty="0" err="1"/>
              <a:t>a+b+c</a:t>
            </a:r>
            <a:r>
              <a:rPr lang="en-US" altLang="zh-CN" sz="2000" b="1" dirty="0"/>
              <a:t>);  // ok</a:t>
            </a:r>
          </a:p>
          <a:p>
            <a:r>
              <a:rPr lang="en-US" altLang="zh-CN" sz="2000" b="1" dirty="0" smtClean="0"/>
              <a:t>    area </a:t>
            </a:r>
            <a:r>
              <a:rPr lang="en-US" altLang="zh-CN" sz="2000" b="1" dirty="0"/>
              <a:t>= </a:t>
            </a:r>
            <a:r>
              <a:rPr lang="en-US" altLang="zh-CN" sz="2000" b="1" dirty="0" err="1"/>
              <a:t>sqrt</a:t>
            </a:r>
            <a:r>
              <a:rPr lang="en-US" altLang="zh-CN" sz="2000" b="1" dirty="0"/>
              <a:t>(s*(s-a)*(s-b)*(s-c));</a:t>
            </a:r>
          </a:p>
          <a:p>
            <a:r>
              <a:rPr lang="en-US" altLang="zh-CN" sz="2000" b="1" dirty="0" smtClean="0"/>
              <a:t>    </a:t>
            </a:r>
            <a:r>
              <a:rPr lang="en-US" altLang="zh-CN" sz="2000" b="1" dirty="0" err="1" smtClean="0"/>
              <a:t>printf</a:t>
            </a:r>
            <a:r>
              <a:rPr lang="en-US" altLang="zh-CN" sz="2000" b="1" dirty="0"/>
              <a:t>("</a:t>
            </a:r>
            <a:r>
              <a:rPr lang="en-US" altLang="zh-CN" sz="2000" b="1" dirty="0" err="1"/>
              <a:t>a,b,c,s,area</a:t>
            </a:r>
            <a:r>
              <a:rPr lang="en-US" altLang="zh-CN" sz="2000" b="1" dirty="0"/>
              <a:t> = %.2f,%.2f,%.2f,%.2f,%8.3f\n",</a:t>
            </a:r>
            <a:r>
              <a:rPr lang="en-US" altLang="zh-CN" sz="2000" b="1" dirty="0" err="1"/>
              <a:t>a,b,c,s,area</a:t>
            </a:r>
            <a:r>
              <a:rPr lang="en-US" altLang="zh-CN" sz="2000" b="1" dirty="0" smtClean="0"/>
              <a:t>);</a:t>
            </a:r>
          </a:p>
          <a:p>
            <a:r>
              <a:rPr lang="en-US" altLang="zh-CN" sz="2000" b="1" dirty="0"/>
              <a:t>}</a:t>
            </a:r>
            <a:endParaRPr lang="zh-CN" altLang="en-US" sz="2000" b="1"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99392"/>
            <a:ext cx="8229600" cy="1143000"/>
          </a:xfrm>
        </p:spPr>
        <p:txBody>
          <a:bodyPr>
            <a:normAutofit/>
          </a:bodyPr>
          <a:lstStyle/>
          <a:p>
            <a:r>
              <a:rPr lang="en-US" altLang="zh-CN" sz="2800" dirty="0" smtClean="0"/>
              <a:t>C</a:t>
            </a:r>
            <a:r>
              <a:rPr lang="zh-CN" altLang="en-US" sz="2800" dirty="0" smtClean="0"/>
              <a:t>语言第</a:t>
            </a:r>
            <a:r>
              <a:rPr lang="en-US" altLang="zh-CN" sz="2800" dirty="0" smtClean="0"/>
              <a:t>2</a:t>
            </a:r>
            <a:r>
              <a:rPr lang="zh-CN" altLang="en-US" sz="2800" dirty="0" smtClean="0"/>
              <a:t>次上机练习答案</a:t>
            </a:r>
            <a:r>
              <a:rPr lang="en-US" altLang="zh-CN" sz="2800" dirty="0" smtClean="0"/>
              <a:t>ch3</a:t>
            </a:r>
            <a:r>
              <a:rPr lang="zh-CN" altLang="en-US" sz="2800" dirty="0" smtClean="0"/>
              <a:t>（</a:t>
            </a:r>
            <a:r>
              <a:rPr lang="en-US" altLang="zh-CN" sz="2800" dirty="0"/>
              <a:t>4</a:t>
            </a:r>
            <a:r>
              <a:rPr lang="zh-CN" altLang="en-US" sz="2800" dirty="0" smtClean="0"/>
              <a:t>）</a:t>
            </a:r>
            <a:endParaRPr lang="zh-CN" altLang="en-US" sz="2800" dirty="0"/>
          </a:p>
        </p:txBody>
      </p:sp>
      <p:sp>
        <p:nvSpPr>
          <p:cNvPr id="5" name="内容占位符 4"/>
          <p:cNvSpPr>
            <a:spLocks noGrp="1"/>
          </p:cNvSpPr>
          <p:nvPr>
            <p:ph idx="1"/>
          </p:nvPr>
        </p:nvSpPr>
        <p:spPr>
          <a:xfrm>
            <a:off x="471055" y="1063277"/>
            <a:ext cx="8229600" cy="4525963"/>
          </a:xfrm>
        </p:spPr>
        <p:txBody>
          <a:bodyPr>
            <a:noAutofit/>
          </a:bodyPr>
          <a:lstStyle/>
          <a:p>
            <a:r>
              <a:rPr lang="en-US" altLang="zh-CN" sz="2000" dirty="0" smtClean="0"/>
              <a:t>ch3,p71,4</a:t>
            </a:r>
            <a:r>
              <a:rPr lang="en-US" altLang="zh-CN" sz="2000" dirty="0"/>
              <a:t>.</a:t>
            </a:r>
            <a:r>
              <a:rPr lang="zh-CN" altLang="en-US" sz="2000" dirty="0"/>
              <a:t>编程从键盘输入一个</a:t>
            </a:r>
            <a:r>
              <a:rPr lang="en-US" altLang="zh-CN" sz="2000" dirty="0"/>
              <a:t>3</a:t>
            </a:r>
            <a:r>
              <a:rPr lang="zh-CN" altLang="en-US" sz="2000" dirty="0"/>
              <a:t>位数，将它们逆序输出</a:t>
            </a:r>
            <a:r>
              <a:rPr lang="zh-CN" altLang="en-US" sz="2000" dirty="0" smtClean="0"/>
              <a:t>。例如</a:t>
            </a:r>
            <a:r>
              <a:rPr lang="zh-CN" altLang="en-US" sz="2000" dirty="0"/>
              <a:t>输入</a:t>
            </a:r>
            <a:r>
              <a:rPr lang="en-US" altLang="zh-CN" sz="2000" dirty="0"/>
              <a:t>123</a:t>
            </a:r>
            <a:r>
              <a:rPr lang="zh-CN" altLang="en-US" sz="2000" dirty="0"/>
              <a:t>，则输出</a:t>
            </a:r>
            <a:r>
              <a:rPr lang="en-US" altLang="zh-CN" sz="2000" dirty="0"/>
              <a:t>321</a:t>
            </a:r>
            <a:r>
              <a:rPr lang="zh-CN" altLang="en-US" sz="2000" dirty="0"/>
              <a:t>。</a:t>
            </a:r>
            <a:r>
              <a:rPr lang="zh-CN" altLang="en-US" sz="2000" dirty="0">
                <a:solidFill>
                  <a:srgbClr val="FF0000"/>
                </a:solidFill>
              </a:rPr>
              <a:t>通过后续章节的学习，将能解决任意多位数字的逆序输出</a:t>
            </a:r>
            <a:r>
              <a:rPr lang="zh-CN" altLang="en-US" sz="2000" dirty="0" smtClean="0">
                <a:solidFill>
                  <a:srgbClr val="FF0000"/>
                </a:solidFill>
              </a:rPr>
              <a:t>。第五章后，做此题。</a:t>
            </a:r>
            <a:endParaRPr lang="en-US" altLang="zh-CN" sz="2000" dirty="0" smtClean="0">
              <a:solidFill>
                <a:srgbClr val="FF0000"/>
              </a:solidFill>
            </a:endParaRPr>
          </a:p>
        </p:txBody>
      </p:sp>
      <p:sp>
        <p:nvSpPr>
          <p:cNvPr id="2" name="TextBox 1"/>
          <p:cNvSpPr txBox="1"/>
          <p:nvPr/>
        </p:nvSpPr>
        <p:spPr>
          <a:xfrm>
            <a:off x="323528" y="2145045"/>
            <a:ext cx="8496944" cy="4524315"/>
          </a:xfrm>
          <a:prstGeom prst="rect">
            <a:avLst/>
          </a:prstGeom>
          <a:noFill/>
          <a:ln>
            <a:solidFill>
              <a:schemeClr val="accent1"/>
            </a:solidFill>
          </a:ln>
        </p:spPr>
        <p:txBody>
          <a:bodyPr wrap="square" rtlCol="0">
            <a:spAutoFit/>
          </a:bodyPr>
          <a:lstStyle/>
          <a:p>
            <a:r>
              <a:rPr lang="en-US" altLang="zh-CN" dirty="0"/>
              <a:t>#include &lt;</a:t>
            </a:r>
            <a:r>
              <a:rPr lang="en-US" altLang="zh-CN" dirty="0" err="1"/>
              <a:t>stdio.h</a:t>
            </a:r>
            <a:r>
              <a:rPr lang="en-US" altLang="zh-CN" dirty="0"/>
              <a:t>&gt;</a:t>
            </a:r>
          </a:p>
          <a:p>
            <a:r>
              <a:rPr lang="en-US" altLang="zh-CN" dirty="0"/>
              <a:t>#include &lt;</a:t>
            </a:r>
            <a:r>
              <a:rPr lang="en-US" altLang="zh-CN" dirty="0" err="1"/>
              <a:t>stdlib.h</a:t>
            </a:r>
            <a:r>
              <a:rPr lang="en-US" altLang="zh-CN" dirty="0"/>
              <a:t>&gt;</a:t>
            </a:r>
          </a:p>
          <a:p>
            <a:r>
              <a:rPr lang="en-US" altLang="zh-CN" dirty="0" err="1"/>
              <a:t>int</a:t>
            </a:r>
            <a:r>
              <a:rPr lang="en-US" altLang="zh-CN" dirty="0"/>
              <a:t> main()</a:t>
            </a:r>
          </a:p>
          <a:p>
            <a:r>
              <a:rPr lang="en-US" altLang="zh-CN" dirty="0"/>
              <a:t>{</a:t>
            </a:r>
          </a:p>
          <a:p>
            <a:r>
              <a:rPr lang="en-US" altLang="zh-CN" dirty="0"/>
              <a:t>    </a:t>
            </a:r>
            <a:r>
              <a:rPr lang="en-US" altLang="zh-CN" dirty="0" smtClean="0"/>
              <a:t>  </a:t>
            </a:r>
            <a:r>
              <a:rPr lang="en-US" altLang="zh-CN" dirty="0" err="1" smtClean="0"/>
              <a:t>int</a:t>
            </a:r>
            <a:r>
              <a:rPr lang="en-US" altLang="zh-CN" dirty="0" smtClean="0"/>
              <a:t> </a:t>
            </a:r>
            <a:r>
              <a:rPr lang="en-US" altLang="zh-CN" dirty="0"/>
              <a:t>m;</a:t>
            </a:r>
          </a:p>
          <a:p>
            <a:r>
              <a:rPr lang="en-US" altLang="zh-CN" dirty="0" smtClean="0"/>
              <a:t>      </a:t>
            </a:r>
            <a:r>
              <a:rPr lang="en-US" altLang="zh-CN" dirty="0" err="1" smtClean="0"/>
              <a:t>scanf</a:t>
            </a:r>
            <a:r>
              <a:rPr lang="en-US" altLang="zh-CN" dirty="0"/>
              <a:t>("%</a:t>
            </a:r>
            <a:r>
              <a:rPr lang="en-US" altLang="zh-CN" dirty="0" err="1"/>
              <a:t>d",&amp;m</a:t>
            </a:r>
            <a:r>
              <a:rPr lang="en-US" altLang="zh-CN" dirty="0"/>
              <a:t>); </a:t>
            </a:r>
          </a:p>
          <a:p>
            <a:r>
              <a:rPr lang="en-US" altLang="zh-CN" dirty="0" smtClean="0"/>
              <a:t>      while(1</a:t>
            </a:r>
            <a:r>
              <a:rPr lang="en-US" altLang="zh-CN" dirty="0"/>
              <a:t>) {</a:t>
            </a:r>
          </a:p>
          <a:p>
            <a:r>
              <a:rPr lang="en-US" altLang="zh-CN" dirty="0"/>
              <a:t>       </a:t>
            </a:r>
            <a:r>
              <a:rPr lang="en-US" altLang="zh-CN" dirty="0" smtClean="0"/>
              <a:t>  </a:t>
            </a:r>
            <a:r>
              <a:rPr lang="en-US" altLang="zh-CN" dirty="0" err="1" smtClean="0"/>
              <a:t>putchar</a:t>
            </a:r>
            <a:r>
              <a:rPr lang="en-US" altLang="zh-CN" dirty="0" smtClean="0"/>
              <a:t>(m%10 </a:t>
            </a:r>
            <a:r>
              <a:rPr lang="en-US" altLang="zh-CN" dirty="0"/>
              <a:t>+ '0');  // </a:t>
            </a:r>
            <a:r>
              <a:rPr lang="zh-CN" altLang="en-US" dirty="0"/>
              <a:t>字符数字的</a:t>
            </a:r>
            <a:r>
              <a:rPr lang="en-US" altLang="zh-CN" dirty="0" err="1"/>
              <a:t>ascii</a:t>
            </a:r>
            <a:r>
              <a:rPr lang="zh-CN" altLang="en-US" dirty="0"/>
              <a:t>码</a:t>
            </a:r>
            <a:r>
              <a:rPr lang="en-US" altLang="zh-CN" dirty="0"/>
              <a:t>(</a:t>
            </a:r>
            <a:r>
              <a:rPr lang="zh-CN" altLang="en-US" dirty="0"/>
              <a:t>整数</a:t>
            </a:r>
            <a:r>
              <a:rPr lang="en-US" altLang="zh-CN" dirty="0"/>
              <a:t>) = </a:t>
            </a:r>
            <a:r>
              <a:rPr lang="zh-CN" altLang="en-US" dirty="0"/>
              <a:t>数字 </a:t>
            </a:r>
            <a:r>
              <a:rPr lang="en-US" altLang="zh-CN" dirty="0"/>
              <a:t>+ '0' </a:t>
            </a:r>
            <a:r>
              <a:rPr lang="zh-CN" altLang="en-US" dirty="0"/>
              <a:t>，如 </a:t>
            </a:r>
            <a:r>
              <a:rPr lang="en-US" altLang="zh-CN" dirty="0"/>
              <a:t>'1' = 1 + '0' = 49 </a:t>
            </a:r>
          </a:p>
          <a:p>
            <a:r>
              <a:rPr lang="en-US" altLang="zh-CN" dirty="0"/>
              <a:t>       </a:t>
            </a:r>
            <a:r>
              <a:rPr lang="en-US" altLang="zh-CN" dirty="0" smtClean="0"/>
              <a:t>  if </a:t>
            </a:r>
            <a:r>
              <a:rPr lang="en-US" altLang="zh-CN" dirty="0"/>
              <a:t>(m &gt;= 0 &amp;&amp; m &lt;=9) break; // </a:t>
            </a:r>
            <a:r>
              <a:rPr lang="zh-CN" altLang="en-US" dirty="0"/>
              <a:t>如果是一位数了，终止循环 </a:t>
            </a:r>
          </a:p>
          <a:p>
            <a:r>
              <a:rPr lang="zh-CN" altLang="en-US" dirty="0"/>
              <a:t>         </a:t>
            </a:r>
            <a:r>
              <a:rPr lang="en-US" altLang="zh-CN" dirty="0" smtClean="0"/>
              <a:t>m </a:t>
            </a:r>
            <a:r>
              <a:rPr lang="en-US" altLang="zh-CN" dirty="0"/>
              <a:t>/= 10;  </a:t>
            </a:r>
          </a:p>
          <a:p>
            <a:r>
              <a:rPr lang="en-US" altLang="zh-CN" dirty="0"/>
              <a:t>       } </a:t>
            </a:r>
          </a:p>
          <a:p>
            <a:r>
              <a:rPr lang="en-US" altLang="zh-CN" dirty="0"/>
              <a:t>       </a:t>
            </a:r>
            <a:r>
              <a:rPr lang="en-US" altLang="zh-CN" dirty="0" err="1"/>
              <a:t>putchar</a:t>
            </a:r>
            <a:r>
              <a:rPr lang="en-US" altLang="zh-CN" dirty="0"/>
              <a:t>('\n'); </a:t>
            </a:r>
          </a:p>
          <a:p>
            <a:r>
              <a:rPr lang="en-US" altLang="zh-CN" dirty="0" smtClean="0"/>
              <a:t>     }    </a:t>
            </a:r>
            <a:endParaRPr lang="en-US" altLang="zh-CN" dirty="0"/>
          </a:p>
          <a:p>
            <a:r>
              <a:rPr lang="en-US" altLang="zh-CN" dirty="0"/>
              <a:t>     system("pause");</a:t>
            </a:r>
          </a:p>
          <a:p>
            <a:r>
              <a:rPr lang="en-US" altLang="zh-CN" dirty="0"/>
              <a:t>     return 0;</a:t>
            </a:r>
          </a:p>
          <a:p>
            <a:r>
              <a:rPr lang="en-US" altLang="zh-CN" dirty="0"/>
              <a:t>} </a:t>
            </a:r>
            <a:endParaRPr lang="zh-CN" altLang="en-US" dirty="0"/>
          </a:p>
        </p:txBody>
      </p:sp>
    </p:spTree>
    <p:extLst>
      <p:ext uri="{BB962C8B-B14F-4D97-AF65-F5344CB8AC3E}">
        <p14:creationId xmlns:p14="http://schemas.microsoft.com/office/powerpoint/2010/main" val="2295357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99392"/>
            <a:ext cx="8229600" cy="1143000"/>
          </a:xfrm>
        </p:spPr>
        <p:txBody>
          <a:bodyPr>
            <a:normAutofit/>
          </a:bodyPr>
          <a:lstStyle/>
          <a:p>
            <a:r>
              <a:rPr lang="en-US" altLang="zh-CN" sz="2800" dirty="0" smtClean="0"/>
              <a:t>C</a:t>
            </a:r>
            <a:r>
              <a:rPr lang="zh-CN" altLang="en-US" sz="2800" dirty="0" smtClean="0"/>
              <a:t>语言第</a:t>
            </a:r>
            <a:r>
              <a:rPr lang="en-US" altLang="zh-CN" sz="2800" dirty="0" smtClean="0"/>
              <a:t>2</a:t>
            </a:r>
            <a:r>
              <a:rPr lang="zh-CN" altLang="en-US" sz="2800" dirty="0" smtClean="0"/>
              <a:t>次上机练习答案</a:t>
            </a:r>
            <a:r>
              <a:rPr lang="en-US" altLang="zh-CN" sz="2800" dirty="0" smtClean="0"/>
              <a:t>ch3</a:t>
            </a:r>
            <a:r>
              <a:rPr lang="zh-CN" altLang="en-US" sz="2800" dirty="0" smtClean="0"/>
              <a:t>（</a:t>
            </a:r>
            <a:r>
              <a:rPr lang="en-US" altLang="zh-CN" sz="2800" dirty="0"/>
              <a:t>5</a:t>
            </a:r>
            <a:r>
              <a:rPr lang="zh-CN" altLang="en-US" sz="2800" dirty="0" smtClean="0"/>
              <a:t>）</a:t>
            </a:r>
            <a:endParaRPr lang="zh-CN" altLang="en-US" sz="2800" dirty="0"/>
          </a:p>
        </p:txBody>
      </p:sp>
      <p:sp>
        <p:nvSpPr>
          <p:cNvPr id="5" name="内容占位符 4"/>
          <p:cNvSpPr>
            <a:spLocks noGrp="1"/>
          </p:cNvSpPr>
          <p:nvPr>
            <p:ph idx="1"/>
          </p:nvPr>
        </p:nvSpPr>
        <p:spPr>
          <a:xfrm>
            <a:off x="395536" y="1340768"/>
            <a:ext cx="8229600" cy="4525963"/>
          </a:xfrm>
        </p:spPr>
        <p:txBody>
          <a:bodyPr>
            <a:noAutofit/>
          </a:bodyPr>
          <a:lstStyle/>
          <a:p>
            <a:pPr marL="0" indent="0">
              <a:buNone/>
            </a:pPr>
            <a:r>
              <a:rPr lang="en-US" altLang="zh-CN" sz="2000" dirty="0"/>
              <a:t>ch3, p71, 2.</a:t>
            </a:r>
            <a:r>
              <a:rPr lang="zh-CN" altLang="en-US" sz="2000" dirty="0"/>
              <a:t>写出利用函数</a:t>
            </a:r>
            <a:r>
              <a:rPr lang="en-US" altLang="zh-CN" sz="2000" dirty="0" err="1"/>
              <a:t>getche</a:t>
            </a:r>
            <a:r>
              <a:rPr lang="en-US" altLang="zh-CN" sz="2000" dirty="0"/>
              <a:t>()</a:t>
            </a:r>
            <a:r>
              <a:rPr lang="zh-CN" altLang="en-US" sz="2000" dirty="0"/>
              <a:t>和</a:t>
            </a:r>
            <a:r>
              <a:rPr lang="en-US" altLang="zh-CN" sz="2000" dirty="0" err="1"/>
              <a:t>putchar</a:t>
            </a:r>
            <a:r>
              <a:rPr lang="en-US" altLang="zh-CN" sz="2000" dirty="0"/>
              <a:t>()</a:t>
            </a:r>
            <a:r>
              <a:rPr lang="zh-CN" altLang="en-US" sz="2000" dirty="0"/>
              <a:t>进行字符串的输入</a:t>
            </a:r>
            <a:r>
              <a:rPr lang="en-US" altLang="zh-CN" sz="2000" dirty="0"/>
              <a:t>/</a:t>
            </a:r>
            <a:r>
              <a:rPr lang="zh-CN" altLang="en-US" sz="2000" dirty="0"/>
              <a:t>输出，并对字符的个数进行累加并输出结果的程序。</a:t>
            </a:r>
          </a:p>
          <a:p>
            <a:pPr marL="0" indent="0">
              <a:buNone/>
            </a:pPr>
            <a:r>
              <a:rPr lang="zh-CN" altLang="en-US" sz="2000" dirty="0"/>
              <a:t> * </a:t>
            </a:r>
            <a:r>
              <a:rPr lang="zh-CN" altLang="en-US" sz="2000" dirty="0">
                <a:solidFill>
                  <a:srgbClr val="FF0000"/>
                </a:solidFill>
              </a:rPr>
              <a:t>注，第五章后再做此题。 </a:t>
            </a:r>
            <a:r>
              <a:rPr lang="zh-CN" altLang="en-US" sz="2000" dirty="0" smtClean="0">
                <a:solidFill>
                  <a:srgbClr val="FF0000"/>
                </a:solidFill>
              </a:rPr>
              <a:t> </a:t>
            </a:r>
            <a:r>
              <a:rPr lang="zh-CN" altLang="en-US" sz="2000" dirty="0">
                <a:solidFill>
                  <a:srgbClr val="FF0000"/>
                </a:solidFill>
              </a:rPr>
              <a:t>参考</a:t>
            </a:r>
            <a:r>
              <a:rPr lang="en-US" altLang="zh-CN" sz="2000" dirty="0">
                <a:solidFill>
                  <a:srgbClr val="FF0000"/>
                </a:solidFill>
              </a:rPr>
              <a:t>ch5. p91</a:t>
            </a:r>
            <a:r>
              <a:rPr lang="zh-CN" altLang="en-US" sz="2000" dirty="0">
                <a:solidFill>
                  <a:srgbClr val="FF0000"/>
                </a:solidFill>
              </a:rPr>
              <a:t>例题 </a:t>
            </a:r>
            <a:endParaRPr lang="en-US" altLang="zh-CN" sz="2000" dirty="0" smtClean="0">
              <a:solidFill>
                <a:srgbClr val="FF0000"/>
              </a:solidFill>
            </a:endParaRPr>
          </a:p>
        </p:txBody>
      </p:sp>
    </p:spTree>
    <p:extLst>
      <p:ext uri="{BB962C8B-B14F-4D97-AF65-F5344CB8AC3E}">
        <p14:creationId xmlns:p14="http://schemas.microsoft.com/office/powerpoint/2010/main" val="40343927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986" name="Group 10"/>
          <p:cNvGrpSpPr>
            <a:grpSpLocks/>
          </p:cNvGrpSpPr>
          <p:nvPr/>
        </p:nvGrpSpPr>
        <p:grpSpPr bwMode="auto">
          <a:xfrm>
            <a:off x="6275388" y="0"/>
            <a:ext cx="2868612" cy="461963"/>
            <a:chOff x="3648" y="0"/>
            <a:chExt cx="1807" cy="291"/>
          </a:xfrm>
        </p:grpSpPr>
        <p:sp>
          <p:nvSpPr>
            <p:cNvPr id="126987" name="Rectangle 11"/>
            <p:cNvSpPr>
              <a:spLocks noChangeArrowheads="1"/>
            </p:cNvSpPr>
            <p:nvPr/>
          </p:nvSpPr>
          <p:spPr bwMode="auto">
            <a:xfrm>
              <a:off x="3648" y="0"/>
              <a:ext cx="180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smtClean="0"/>
                <a:t>回顾</a:t>
              </a:r>
              <a:r>
                <a:rPr lang="en-US" altLang="zh-CN" dirty="0" smtClean="0"/>
                <a:t>ch3</a:t>
              </a:r>
              <a:endParaRPr lang="zh-CN" altLang="en-US" dirty="0"/>
            </a:p>
          </p:txBody>
        </p:sp>
        <p:sp>
          <p:nvSpPr>
            <p:cNvPr id="126988" name="Rectangle 12"/>
            <p:cNvSpPr>
              <a:spLocks noChangeArrowheads="1"/>
            </p:cNvSpPr>
            <p:nvPr/>
          </p:nvSpPr>
          <p:spPr bwMode="auto">
            <a:xfrm flipV="1">
              <a:off x="3751" y="250"/>
              <a:ext cx="1669" cy="36"/>
            </a:xfrm>
            <a:prstGeom prst="rect">
              <a:avLst/>
            </a:prstGeom>
            <a:gradFill rotWithShape="0">
              <a:gsLst>
                <a:gs pos="0">
                  <a:srgbClr val="0000FF"/>
                </a:gs>
                <a:gs pos="50000">
                  <a:srgbClr val="00FFFF"/>
                </a:gs>
                <a:gs pos="100000">
                  <a:srgbClr val="0000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zh-CN" altLang="zh-CN"/>
            </a:p>
          </p:txBody>
        </p:sp>
      </p:grpSp>
      <p:graphicFrame>
        <p:nvGraphicFramePr>
          <p:cNvPr id="2" name="表格 1"/>
          <p:cNvGraphicFramePr>
            <a:graphicFrameLocks noGrp="1"/>
          </p:cNvGraphicFramePr>
          <p:nvPr>
            <p:extLst>
              <p:ext uri="{D42A27DB-BD31-4B8C-83A1-F6EECF244321}">
                <p14:modId xmlns:p14="http://schemas.microsoft.com/office/powerpoint/2010/main" val="1057520222"/>
              </p:ext>
            </p:extLst>
          </p:nvPr>
        </p:nvGraphicFramePr>
        <p:xfrm>
          <a:off x="251520" y="764815"/>
          <a:ext cx="8280920" cy="2160240"/>
        </p:xfrm>
        <a:graphic>
          <a:graphicData uri="http://schemas.openxmlformats.org/drawingml/2006/table">
            <a:tbl>
              <a:tblPr firstRow="1" bandRow="1">
                <a:tableStyleId>{5C22544A-7EE6-4342-B048-85BDC9FD1C3A}</a:tableStyleId>
              </a:tblPr>
              <a:tblGrid>
                <a:gridCol w="2170727"/>
                <a:gridCol w="1688343"/>
                <a:gridCol w="1205959"/>
                <a:gridCol w="1300156"/>
                <a:gridCol w="1915735"/>
              </a:tblGrid>
              <a:tr h="500031">
                <a:tc>
                  <a:txBody>
                    <a:bodyPr/>
                    <a:lstStyle/>
                    <a:p>
                      <a:r>
                        <a:rPr lang="en-US" altLang="zh-CN" sz="2000" dirty="0" smtClean="0">
                          <a:solidFill>
                            <a:schemeClr val="tx1"/>
                          </a:solidFill>
                        </a:rPr>
                        <a:t>char </a:t>
                      </a:r>
                      <a:r>
                        <a:rPr lang="en-US" altLang="zh-CN" sz="2000" dirty="0" err="1" smtClean="0">
                          <a:solidFill>
                            <a:schemeClr val="tx1"/>
                          </a:solidFill>
                        </a:rPr>
                        <a:t>ch</a:t>
                      </a:r>
                      <a:r>
                        <a:rPr lang="en-US" altLang="zh-CN" sz="2000" dirty="0" smtClean="0">
                          <a:solidFill>
                            <a:schemeClr val="tx1"/>
                          </a:solidFill>
                        </a:rPr>
                        <a:t>;</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#include</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rPr>
                        <a:t>字符回显</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rPr>
                        <a:t>回车接收</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Enter</a:t>
                      </a:r>
                      <a:r>
                        <a:rPr lang="zh-CN" altLang="en-US" sz="2000" dirty="0" smtClean="0">
                          <a:solidFill>
                            <a:schemeClr val="tx1"/>
                          </a:solidFill>
                        </a:rPr>
                        <a:t>键</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getchar</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stdio.h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‘\n’</a:t>
                      </a:r>
                      <a:r>
                        <a:rPr lang="en-US" altLang="zh-CN" sz="2000" baseline="0" dirty="0" smtClean="0"/>
                        <a:t>  (10)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getche</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conio.h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‘\r’ (13)</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conio.h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‘\r’ (13)</a:t>
                      </a:r>
                      <a:endParaRPr lang="zh-CN" altLang="en-US" sz="2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6031">
                <a:tc>
                  <a:txBody>
                    <a:bodyPr/>
                    <a:lstStyle/>
                    <a:p>
                      <a:r>
                        <a:rPr lang="en-US" altLang="zh-CN" sz="2000" dirty="0" err="1" smtClean="0"/>
                        <a:t>scanf</a:t>
                      </a:r>
                      <a:r>
                        <a:rPr lang="en-US" altLang="zh-CN" sz="2000" dirty="0" smtClean="0"/>
                        <a:t>(“%c”,&amp;</a:t>
                      </a:r>
                      <a:r>
                        <a:rPr lang="en-US" altLang="zh-CN" sz="2000" dirty="0" err="1" smtClean="0"/>
                        <a:t>ch</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stdio.h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‘\n’</a:t>
                      </a:r>
                      <a:r>
                        <a:rPr lang="en-US" altLang="zh-CN" sz="2000" baseline="0" dirty="0" smtClean="0"/>
                        <a:t>  (10)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395536" y="188775"/>
            <a:ext cx="5184576" cy="461665"/>
          </a:xfrm>
          <a:prstGeom prst="rect">
            <a:avLst/>
          </a:prstGeom>
          <a:noFill/>
        </p:spPr>
        <p:txBody>
          <a:bodyPr wrap="square" rtlCol="0">
            <a:spAutoFit/>
          </a:bodyPr>
          <a:lstStyle/>
          <a:p>
            <a:r>
              <a:rPr lang="zh-CN" altLang="en-US" dirty="0" smtClean="0"/>
              <a:t>接收一个字符的函数比较</a:t>
            </a:r>
            <a:endParaRPr lang="zh-CN" altLang="en-US" dirty="0"/>
          </a:p>
        </p:txBody>
      </p:sp>
      <p:sp>
        <p:nvSpPr>
          <p:cNvPr id="4" name="TextBox 3"/>
          <p:cNvSpPr txBox="1"/>
          <p:nvPr/>
        </p:nvSpPr>
        <p:spPr>
          <a:xfrm>
            <a:off x="251520" y="3074118"/>
            <a:ext cx="8640780" cy="1938992"/>
          </a:xfrm>
          <a:prstGeom prst="rect">
            <a:avLst/>
          </a:prstGeom>
          <a:solidFill>
            <a:schemeClr val="accent1"/>
          </a:solidFill>
          <a:ln>
            <a:solidFill>
              <a:schemeClr val="accent1"/>
            </a:solidFill>
          </a:ln>
        </p:spPr>
        <p:txBody>
          <a:bodyPr wrap="square" rtlCol="0">
            <a:spAutoFit/>
          </a:bodyPr>
          <a:lstStyle/>
          <a:p>
            <a:pPr algn="l"/>
            <a:r>
              <a:rPr lang="en-US" altLang="zh-CN" sz="2000" b="0" dirty="0" err="1">
                <a:solidFill>
                  <a:srgbClr val="000000"/>
                </a:solidFill>
                <a:latin typeface="Times New Roman" pitchFamily="18" charset="0"/>
              </a:rPr>
              <a:t>getchar</a:t>
            </a:r>
            <a:r>
              <a:rPr lang="en-US" altLang="zh-CN" sz="2000" b="0" dirty="0">
                <a:solidFill>
                  <a:srgbClr val="000000"/>
                </a:solidFill>
                <a:latin typeface="Times New Roman" pitchFamily="18" charset="0"/>
              </a:rPr>
              <a:t>(),</a:t>
            </a:r>
            <a:r>
              <a:rPr lang="zh-CN" altLang="en-US" sz="2000" b="0" dirty="0">
                <a:solidFill>
                  <a:srgbClr val="000000"/>
                </a:solidFill>
                <a:latin typeface="Times New Roman" pitchFamily="18" charset="0"/>
              </a:rPr>
              <a:t>键入字符存入缓冲区，</a:t>
            </a:r>
            <a:r>
              <a:rPr lang="zh-CN" altLang="en-US" sz="2000" b="0" dirty="0" smtClean="0">
                <a:solidFill>
                  <a:srgbClr val="000000"/>
                </a:solidFill>
                <a:latin typeface="Times New Roman" pitchFamily="18" charset="0"/>
              </a:rPr>
              <a:t>遇“</a:t>
            </a:r>
            <a:r>
              <a:rPr lang="en-US" altLang="zh-CN" sz="2000" b="0" dirty="0" smtClean="0">
                <a:solidFill>
                  <a:srgbClr val="000000"/>
                </a:solidFill>
                <a:latin typeface="Times New Roman" pitchFamily="18" charset="0"/>
              </a:rPr>
              <a:t>Enter</a:t>
            </a:r>
            <a:r>
              <a:rPr lang="zh-CN" altLang="en-US" sz="2000" b="0" dirty="0" smtClean="0">
                <a:solidFill>
                  <a:srgbClr val="000000"/>
                </a:solidFill>
                <a:latin typeface="Times New Roman" pitchFamily="18" charset="0"/>
              </a:rPr>
              <a:t>”开始</a:t>
            </a:r>
            <a:r>
              <a:rPr lang="zh-CN" altLang="en-US" sz="2000" b="0" dirty="0">
                <a:solidFill>
                  <a:srgbClr val="000000"/>
                </a:solidFill>
                <a:latin typeface="Times New Roman" pitchFamily="18" charset="0"/>
              </a:rPr>
              <a:t>读取缓冲区中的</a:t>
            </a:r>
            <a:r>
              <a:rPr lang="zh-CN" altLang="en-US" sz="2000" b="0" dirty="0" smtClean="0">
                <a:solidFill>
                  <a:srgbClr val="000000"/>
                </a:solidFill>
                <a:latin typeface="Times New Roman" pitchFamily="18" charset="0"/>
              </a:rPr>
              <a:t>内容，</a:t>
            </a:r>
            <a:r>
              <a:rPr lang="zh-CN" altLang="en-US" sz="2000" b="0" dirty="0">
                <a:solidFill>
                  <a:srgbClr val="000000"/>
                </a:solidFill>
                <a:latin typeface="Times New Roman" pitchFamily="18" charset="0"/>
              </a:rPr>
              <a:t>“</a:t>
            </a:r>
            <a:r>
              <a:rPr lang="en-US" altLang="zh-CN" sz="2000" b="0" dirty="0" smtClean="0">
                <a:solidFill>
                  <a:srgbClr val="000000"/>
                </a:solidFill>
                <a:latin typeface="Times New Roman" pitchFamily="18" charset="0"/>
              </a:rPr>
              <a:t>Enter”</a:t>
            </a:r>
            <a:r>
              <a:rPr lang="zh-CN" altLang="en-US" sz="2000" b="0" dirty="0" smtClean="0">
                <a:solidFill>
                  <a:srgbClr val="000000"/>
                </a:solidFill>
                <a:latin typeface="Times New Roman" pitchFamily="18" charset="0"/>
              </a:rPr>
              <a:t>键理解为</a:t>
            </a:r>
            <a:r>
              <a:rPr lang="en-US" altLang="zh-CN" sz="2000" b="0" dirty="0" smtClean="0">
                <a:solidFill>
                  <a:srgbClr val="000000"/>
                </a:solidFill>
                <a:latin typeface="Times New Roman" pitchFamily="18" charset="0"/>
              </a:rPr>
              <a:t>’\n’</a:t>
            </a:r>
            <a:r>
              <a:rPr lang="zh-CN" altLang="en-US" sz="2000" b="0" dirty="0" smtClean="0">
                <a:solidFill>
                  <a:srgbClr val="000000"/>
                </a:solidFill>
                <a:latin typeface="Times New Roman" pitchFamily="18" charset="0"/>
              </a:rPr>
              <a:t>，表示“回车换行”符 ，因此最后的字符是</a:t>
            </a:r>
            <a:r>
              <a:rPr lang="en-US" altLang="zh-CN" sz="2000" b="0" dirty="0" smtClean="0">
                <a:solidFill>
                  <a:srgbClr val="000000"/>
                </a:solidFill>
                <a:latin typeface="Times New Roman" pitchFamily="18" charset="0"/>
              </a:rPr>
              <a:t>’\n’</a:t>
            </a:r>
            <a:r>
              <a:rPr lang="zh-CN" altLang="en-US" sz="2000" b="0" dirty="0" smtClean="0">
                <a:solidFill>
                  <a:srgbClr val="000000"/>
                </a:solidFill>
                <a:latin typeface="Times New Roman" pitchFamily="18" charset="0"/>
              </a:rPr>
              <a:t>。</a:t>
            </a:r>
            <a:endParaRPr lang="en-US" altLang="zh-CN" sz="2000" b="0" dirty="0" smtClean="0">
              <a:solidFill>
                <a:srgbClr val="000000"/>
              </a:solidFill>
              <a:latin typeface="Times New Roman" pitchFamily="18" charset="0"/>
            </a:endParaRPr>
          </a:p>
          <a:p>
            <a:pPr algn="l"/>
            <a:r>
              <a:rPr lang="en-US" altLang="zh-CN" sz="2000" b="0" dirty="0" err="1" smtClean="0">
                <a:solidFill>
                  <a:srgbClr val="000000"/>
                </a:solidFill>
                <a:latin typeface="Times New Roman" pitchFamily="18" charset="0"/>
              </a:rPr>
              <a:t>getch</a:t>
            </a:r>
            <a:r>
              <a:rPr lang="en-US" altLang="zh-CN" sz="2000" b="0" dirty="0" smtClean="0">
                <a:solidFill>
                  <a:srgbClr val="000000"/>
                </a:solidFill>
                <a:latin typeface="Times New Roman" pitchFamily="18" charset="0"/>
              </a:rPr>
              <a:t>(),</a:t>
            </a:r>
            <a:r>
              <a:rPr lang="en-US" altLang="zh-CN" sz="2000" b="0" dirty="0" err="1" smtClean="0">
                <a:solidFill>
                  <a:srgbClr val="000000"/>
                </a:solidFill>
                <a:latin typeface="Times New Roman" pitchFamily="18" charset="0"/>
              </a:rPr>
              <a:t>getche</a:t>
            </a:r>
            <a:r>
              <a:rPr lang="en-US" altLang="zh-CN" sz="2000" b="0" dirty="0" smtClean="0">
                <a:solidFill>
                  <a:srgbClr val="000000"/>
                </a:solidFill>
                <a:latin typeface="Times New Roman" pitchFamily="18" charset="0"/>
              </a:rPr>
              <a:t>()</a:t>
            </a:r>
            <a:r>
              <a:rPr lang="zh-CN" altLang="en-US" sz="2000" b="0" dirty="0" smtClean="0">
                <a:solidFill>
                  <a:srgbClr val="000000"/>
                </a:solidFill>
                <a:latin typeface="Times New Roman" pitchFamily="18" charset="0"/>
              </a:rPr>
              <a:t>不用等待回车，获取键入的</a:t>
            </a:r>
            <a:r>
              <a:rPr lang="zh-CN" altLang="en-US" sz="2000" b="0" dirty="0">
                <a:solidFill>
                  <a:srgbClr val="000000"/>
                </a:solidFill>
                <a:latin typeface="Times New Roman" pitchFamily="18" charset="0"/>
              </a:rPr>
              <a:t>字符， “</a:t>
            </a:r>
            <a:r>
              <a:rPr lang="en-US" altLang="zh-CN" sz="2000" b="0" dirty="0">
                <a:solidFill>
                  <a:srgbClr val="000000"/>
                </a:solidFill>
                <a:latin typeface="Times New Roman" pitchFamily="18" charset="0"/>
              </a:rPr>
              <a:t>Enter”</a:t>
            </a:r>
            <a:r>
              <a:rPr lang="zh-CN" altLang="en-US" sz="2000" b="0" dirty="0">
                <a:solidFill>
                  <a:srgbClr val="000000"/>
                </a:solidFill>
                <a:latin typeface="Times New Roman" pitchFamily="18" charset="0"/>
              </a:rPr>
              <a:t>理解为</a:t>
            </a:r>
            <a:r>
              <a:rPr lang="en-US" altLang="zh-CN" sz="2000" b="0" dirty="0" smtClean="0">
                <a:solidFill>
                  <a:srgbClr val="000000"/>
                </a:solidFill>
                <a:latin typeface="Times New Roman" pitchFamily="18" charset="0"/>
              </a:rPr>
              <a:t>’\r’</a:t>
            </a:r>
            <a:r>
              <a:rPr lang="zh-CN" altLang="en-US" sz="2000" b="0" dirty="0">
                <a:solidFill>
                  <a:srgbClr val="000000"/>
                </a:solidFill>
                <a:latin typeface="Times New Roman" pitchFamily="18" charset="0"/>
              </a:rPr>
              <a:t>，表示</a:t>
            </a:r>
            <a:r>
              <a:rPr lang="zh-CN" altLang="en-US" sz="2000" b="0" dirty="0" smtClean="0">
                <a:solidFill>
                  <a:srgbClr val="000000"/>
                </a:solidFill>
                <a:latin typeface="Times New Roman" pitchFamily="18" charset="0"/>
              </a:rPr>
              <a:t>“回车”</a:t>
            </a:r>
            <a:r>
              <a:rPr lang="zh-CN" altLang="en-US" sz="2000" b="0" dirty="0">
                <a:solidFill>
                  <a:srgbClr val="000000"/>
                </a:solidFill>
                <a:latin typeface="Times New Roman" pitchFamily="18" charset="0"/>
              </a:rPr>
              <a:t>符 </a:t>
            </a:r>
            <a:r>
              <a:rPr lang="zh-CN" altLang="en-US" sz="2000" b="0" dirty="0" smtClean="0">
                <a:solidFill>
                  <a:srgbClr val="000000"/>
                </a:solidFill>
                <a:latin typeface="Times New Roman" pitchFamily="18" charset="0"/>
              </a:rPr>
              <a:t>。</a:t>
            </a:r>
            <a:endParaRPr lang="en-US" altLang="zh-CN" sz="2000" b="0" dirty="0" smtClean="0">
              <a:solidFill>
                <a:srgbClr val="000000"/>
              </a:solidFill>
              <a:latin typeface="Times New Roman" pitchFamily="18" charset="0"/>
            </a:endParaRPr>
          </a:p>
          <a:p>
            <a:pPr algn="l"/>
            <a:r>
              <a:rPr lang="en-US" altLang="zh-CN" sz="2000" b="1" dirty="0" err="1"/>
              <a:t>scanf</a:t>
            </a:r>
            <a:r>
              <a:rPr lang="en-US" altLang="zh-CN" sz="2000" b="1" dirty="0"/>
              <a:t>(“%c”,&amp;</a:t>
            </a:r>
            <a:r>
              <a:rPr lang="en-US" altLang="zh-CN" sz="2000" b="1" dirty="0" err="1"/>
              <a:t>ch</a:t>
            </a:r>
            <a:r>
              <a:rPr lang="en-US" altLang="zh-CN" sz="2000" b="1" dirty="0"/>
              <a:t>); </a:t>
            </a:r>
            <a:r>
              <a:rPr lang="en-US" altLang="zh-CN" sz="2000" b="1" dirty="0" smtClean="0"/>
              <a:t>// </a:t>
            </a:r>
            <a:r>
              <a:rPr lang="zh-CN" altLang="en-US" sz="2000" b="1" dirty="0" smtClean="0"/>
              <a:t>输入</a:t>
            </a:r>
            <a:r>
              <a:rPr lang="en-US" altLang="zh-CN" sz="2000" b="1" dirty="0" smtClean="0"/>
              <a:t>1</a:t>
            </a:r>
            <a:r>
              <a:rPr lang="zh-CN" altLang="en-US" sz="2000" b="1" dirty="0" smtClean="0"/>
              <a:t>，</a:t>
            </a:r>
            <a:r>
              <a:rPr lang="en-US" altLang="zh-CN" sz="2000" b="1" dirty="0" smtClean="0"/>
              <a:t>Enter</a:t>
            </a:r>
            <a:r>
              <a:rPr lang="zh-CN" altLang="en-US" sz="2000" b="1" dirty="0" smtClean="0"/>
              <a:t>键</a:t>
            </a:r>
            <a:r>
              <a:rPr lang="zh-CN" altLang="en-US" sz="2000" b="1" dirty="0"/>
              <a:t>， </a:t>
            </a:r>
            <a:r>
              <a:rPr lang="en-US" altLang="zh-CN" sz="2000" b="1" dirty="0" err="1" smtClean="0"/>
              <a:t>ch</a:t>
            </a:r>
            <a:r>
              <a:rPr lang="en-US" altLang="zh-CN" sz="2000" b="1" dirty="0" smtClean="0"/>
              <a:t> = </a:t>
            </a:r>
            <a:r>
              <a:rPr lang="zh-CN" altLang="en-US" sz="2000" b="1" dirty="0" smtClean="0"/>
              <a:t>‘</a:t>
            </a:r>
            <a:r>
              <a:rPr lang="en-US" altLang="zh-CN" sz="2000" b="1" dirty="0" smtClean="0"/>
              <a:t>1</a:t>
            </a:r>
            <a:r>
              <a:rPr lang="zh-CN" altLang="en-US" sz="2000" b="1" dirty="0" smtClean="0"/>
              <a:t>’</a:t>
            </a:r>
            <a:r>
              <a:rPr lang="en-US" altLang="zh-CN" sz="2000" b="1" dirty="0" smtClean="0"/>
              <a:t>,</a:t>
            </a:r>
            <a:r>
              <a:rPr lang="zh-CN" altLang="en-US" sz="2000" b="1" dirty="0" smtClean="0"/>
              <a:t>回车键未消费，</a:t>
            </a:r>
            <a:endParaRPr lang="en-US" altLang="zh-CN" sz="2000" b="1" dirty="0" smtClean="0"/>
          </a:p>
          <a:p>
            <a:pPr algn="l"/>
            <a:r>
              <a:rPr lang="en-US" altLang="zh-CN" sz="2000" b="1" dirty="0" err="1" smtClean="0"/>
              <a:t>getch</a:t>
            </a:r>
            <a:r>
              <a:rPr lang="en-US" altLang="zh-CN" sz="2000" b="1" dirty="0" smtClean="0"/>
              <a:t>();             // </a:t>
            </a:r>
            <a:r>
              <a:rPr lang="zh-CN" altLang="en-US" sz="2000" b="1" dirty="0" smtClean="0"/>
              <a:t>读取到</a:t>
            </a:r>
            <a:r>
              <a:rPr lang="en-US" altLang="zh-CN" sz="2000" b="1" dirty="0" smtClean="0"/>
              <a:t>’\r’</a:t>
            </a:r>
            <a:endParaRPr lang="en-US" altLang="zh-CN" sz="2000" b="1" dirty="0">
              <a:solidFill>
                <a:srgbClr val="000000"/>
              </a:solidFill>
              <a:latin typeface="Times New Roman" pitchFamily="18" charset="0"/>
            </a:endParaRPr>
          </a:p>
        </p:txBody>
      </p:sp>
      <p:sp>
        <p:nvSpPr>
          <p:cNvPr id="5" name="TextBox 4"/>
          <p:cNvSpPr txBox="1"/>
          <p:nvPr/>
        </p:nvSpPr>
        <p:spPr>
          <a:xfrm>
            <a:off x="251520" y="5180999"/>
            <a:ext cx="3240360" cy="1615827"/>
          </a:xfrm>
          <a:prstGeom prst="rect">
            <a:avLst/>
          </a:prstGeom>
          <a:noFill/>
          <a:ln>
            <a:solidFill>
              <a:schemeClr val="tx1"/>
            </a:solidFill>
          </a:ln>
        </p:spPr>
        <p:txBody>
          <a:bodyPr wrap="square" rtlCol="0">
            <a:spAutoFit/>
          </a:bodyPr>
          <a:lstStyle/>
          <a:p>
            <a:pPr algn="l" fontAlgn="auto">
              <a:spcBef>
                <a:spcPct val="50000"/>
              </a:spcBef>
              <a:spcAft>
                <a:spcPts val="0"/>
              </a:spcAft>
              <a:defRPr/>
            </a:pPr>
            <a:r>
              <a:rPr lang="en-US" altLang="zh-CN" sz="1800" dirty="0">
                <a:solidFill>
                  <a:srgbClr val="000000"/>
                </a:solidFill>
                <a:latin typeface="Times New Roman" pitchFamily="18" charset="0"/>
              </a:rPr>
              <a:t>char </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int</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 0;</a:t>
            </a:r>
          </a:p>
          <a:p>
            <a:pPr algn="l" fontAlgn="auto">
              <a:spcBef>
                <a:spcPct val="50000"/>
              </a:spcBef>
              <a:spcAft>
                <a:spcPts val="0"/>
              </a:spcAft>
              <a:defRPr/>
            </a:pPr>
            <a:r>
              <a:rPr lang="en-US" altLang="zh-CN" sz="1800" dirty="0" smtClean="0">
                <a:solidFill>
                  <a:srgbClr val="000000"/>
                </a:solidFill>
                <a:latin typeface="Times New Roman" pitchFamily="18" charset="0"/>
              </a:rPr>
              <a:t>while</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getch</a:t>
            </a:r>
            <a:r>
              <a:rPr lang="en-US" altLang="zh-CN" sz="1800" dirty="0">
                <a:solidFill>
                  <a:srgbClr val="000000"/>
                </a:solidFill>
                <a:latin typeface="Times New Roman" pitchFamily="18" charset="0"/>
              </a:rPr>
              <a:t>())!= '\r') </a:t>
            </a:r>
            <a:endParaRPr lang="en-US" altLang="zh-CN" sz="1800" dirty="0" smtClean="0">
              <a:solidFill>
                <a:srgbClr val="000000"/>
              </a:solidFill>
              <a:latin typeface="Times New Roman" pitchFamily="18" charset="0"/>
            </a:endParaRPr>
          </a:p>
          <a:p>
            <a:pPr algn="l" fontAlgn="auto">
              <a:spcBef>
                <a:spcPct val="50000"/>
              </a:spcBef>
              <a:spcAft>
                <a:spcPts val="0"/>
              </a:spcAft>
              <a:defRPr/>
            </a:pP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   </a:t>
            </a:r>
            <a:r>
              <a:rPr lang="en-US" altLang="zh-CN" sz="1800" dirty="0" err="1">
                <a:solidFill>
                  <a:srgbClr val="000000"/>
                </a:solidFill>
                <a:latin typeface="Times New Roman" pitchFamily="18" charset="0"/>
              </a:rPr>
              <a:t>putchar</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a:t>
            </a:r>
          </a:p>
          <a:p>
            <a:pPr>
              <a:spcBef>
                <a:spcPct val="50000"/>
              </a:spcBef>
              <a:defRPr/>
            </a:pPr>
            <a:r>
              <a:rPr lang="en-US" altLang="zh-CN" dirty="0" err="1" smtClean="0">
                <a:solidFill>
                  <a:srgbClr val="000000"/>
                </a:solidFill>
                <a:latin typeface="Times New Roman" pitchFamily="18" charset="0"/>
              </a:rPr>
              <a:t>printf</a:t>
            </a:r>
            <a:r>
              <a:rPr lang="en-US" altLang="zh-CN" dirty="0" smtClean="0">
                <a:solidFill>
                  <a:srgbClr val="000000"/>
                </a:solidFill>
                <a:latin typeface="Times New Roman" pitchFamily="18" charset="0"/>
              </a:rPr>
              <a:t>("\</a:t>
            </a:r>
            <a:r>
              <a:rPr lang="en-US" altLang="zh-CN" dirty="0" err="1">
                <a:solidFill>
                  <a:srgbClr val="000000"/>
                </a:solidFill>
                <a:latin typeface="Times New Roman" pitchFamily="18" charset="0"/>
              </a:rPr>
              <a:t>n%d</a:t>
            </a:r>
            <a:r>
              <a:rPr lang="en-US" altLang="zh-CN" dirty="0">
                <a:solidFill>
                  <a:srgbClr val="000000"/>
                </a:solidFill>
                <a:latin typeface="Times New Roman" pitchFamily="18" charset="0"/>
              </a:rPr>
              <a:t>\n",</a:t>
            </a:r>
            <a:r>
              <a:rPr lang="en-US" altLang="zh-CN" dirty="0" err="1">
                <a:solidFill>
                  <a:srgbClr val="000000"/>
                </a:solidFill>
                <a:latin typeface="Times New Roman" pitchFamily="18" charset="0"/>
              </a:rPr>
              <a:t>len</a:t>
            </a:r>
            <a:r>
              <a:rPr lang="en-US" altLang="zh-CN" dirty="0" smtClean="0">
                <a:solidFill>
                  <a:srgbClr val="000000"/>
                </a:solidFill>
                <a:latin typeface="Times New Roman" pitchFamily="18" charset="0"/>
              </a:rPr>
              <a:t>);   </a:t>
            </a:r>
            <a:r>
              <a:rPr lang="en-US" altLang="zh-CN" sz="1800" dirty="0" smtClean="0">
                <a:solidFill>
                  <a:srgbClr val="000000"/>
                </a:solidFill>
                <a:latin typeface="Times New Roman" pitchFamily="18" charset="0"/>
              </a:rPr>
              <a:t> </a:t>
            </a:r>
            <a:endParaRPr lang="zh-CN" altLang="en-US" sz="1800" dirty="0"/>
          </a:p>
        </p:txBody>
      </p:sp>
      <p:sp>
        <p:nvSpPr>
          <p:cNvPr id="9" name="TextBox 8"/>
          <p:cNvSpPr txBox="1"/>
          <p:nvPr/>
        </p:nvSpPr>
        <p:spPr>
          <a:xfrm>
            <a:off x="3779912" y="5157192"/>
            <a:ext cx="5164508" cy="1615827"/>
          </a:xfrm>
          <a:prstGeom prst="rect">
            <a:avLst/>
          </a:prstGeom>
          <a:noFill/>
          <a:ln>
            <a:solidFill>
              <a:schemeClr val="tx1"/>
            </a:solidFill>
          </a:ln>
        </p:spPr>
        <p:txBody>
          <a:bodyPr wrap="square" rtlCol="0">
            <a:spAutoFit/>
          </a:bodyPr>
          <a:lstStyle/>
          <a:p>
            <a:pPr algn="l" fontAlgn="auto">
              <a:spcBef>
                <a:spcPct val="50000"/>
              </a:spcBef>
              <a:spcAft>
                <a:spcPts val="0"/>
              </a:spcAft>
              <a:defRPr/>
            </a:pPr>
            <a:r>
              <a:rPr lang="en-US" altLang="zh-CN" sz="1800" dirty="0">
                <a:solidFill>
                  <a:srgbClr val="000000"/>
                </a:solidFill>
                <a:latin typeface="Times New Roman" pitchFamily="18" charset="0"/>
              </a:rPr>
              <a:t>char </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 </a:t>
            </a:r>
            <a:r>
              <a:rPr lang="en-US" altLang="zh-CN" sz="1800" dirty="0" err="1" smtClean="0">
                <a:solidFill>
                  <a:srgbClr val="000000"/>
                </a:solidFill>
                <a:latin typeface="Times New Roman" pitchFamily="18" charset="0"/>
              </a:rPr>
              <a:t>int</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 0;</a:t>
            </a:r>
          </a:p>
          <a:p>
            <a:pPr algn="l" fontAlgn="auto">
              <a:spcBef>
                <a:spcPct val="50000"/>
              </a:spcBef>
              <a:spcAft>
                <a:spcPts val="0"/>
              </a:spcAft>
              <a:defRPr/>
            </a:pPr>
            <a:r>
              <a:rPr lang="en-US" altLang="zh-CN" sz="1800" dirty="0" smtClean="0">
                <a:solidFill>
                  <a:srgbClr val="000000"/>
                </a:solidFill>
                <a:latin typeface="Times New Roman" pitchFamily="18" charset="0"/>
              </a:rPr>
              <a:t>while</a:t>
            </a:r>
            <a:r>
              <a:rPr lang="en-US" altLang="zh-CN" sz="1800" dirty="0">
                <a:solidFill>
                  <a:srgbClr val="000000"/>
                </a:solidFill>
                <a:latin typeface="Times New Roman" pitchFamily="18" charset="0"/>
              </a:rPr>
              <a:t>((</a:t>
            </a:r>
            <a:r>
              <a:rPr lang="en-US" altLang="zh-CN" sz="1800" dirty="0" err="1" smtClean="0">
                <a:solidFill>
                  <a:srgbClr val="000000"/>
                </a:solidFill>
                <a:latin typeface="Times New Roman" pitchFamily="18" charset="0"/>
              </a:rPr>
              <a:t>ch</a:t>
            </a:r>
            <a:r>
              <a:rPr lang="en-US" altLang="zh-CN" sz="1800" dirty="0" smtClean="0">
                <a:solidFill>
                  <a:srgbClr val="000000"/>
                </a:solidFill>
                <a:latin typeface="Times New Roman" pitchFamily="18" charset="0"/>
              </a:rPr>
              <a:t>=</a:t>
            </a:r>
            <a:r>
              <a:rPr lang="en-US" altLang="zh-CN" sz="1800" dirty="0" err="1" smtClean="0">
                <a:solidFill>
                  <a:srgbClr val="000000"/>
                </a:solidFill>
                <a:latin typeface="Times New Roman" pitchFamily="18" charset="0"/>
              </a:rPr>
              <a:t>getchar</a:t>
            </a:r>
            <a:r>
              <a:rPr lang="en-US" altLang="zh-CN" sz="1800" dirty="0" smtClean="0">
                <a:solidFill>
                  <a:srgbClr val="000000"/>
                </a:solidFill>
                <a:latin typeface="Times New Roman" pitchFamily="18" charset="0"/>
              </a:rPr>
              <a:t>())!= ‘\n’)  // </a:t>
            </a:r>
            <a:r>
              <a:rPr lang="zh-CN" altLang="en-US" sz="1800" dirty="0" smtClean="0">
                <a:solidFill>
                  <a:srgbClr val="000000"/>
                </a:solidFill>
                <a:latin typeface="Times New Roman" pitchFamily="18" charset="0"/>
              </a:rPr>
              <a:t>判断</a:t>
            </a:r>
            <a:r>
              <a:rPr lang="en-US" altLang="zh-CN" sz="1800" dirty="0" smtClean="0">
                <a:solidFill>
                  <a:srgbClr val="000000"/>
                </a:solidFill>
                <a:latin typeface="Times New Roman" pitchFamily="18" charset="0"/>
              </a:rPr>
              <a:t>1</a:t>
            </a:r>
            <a:r>
              <a:rPr lang="zh-CN" altLang="en-US" sz="1800" dirty="0" smtClean="0">
                <a:solidFill>
                  <a:srgbClr val="000000"/>
                </a:solidFill>
                <a:latin typeface="Times New Roman" pitchFamily="18" charset="0"/>
              </a:rPr>
              <a:t>行的结束</a:t>
            </a:r>
            <a:r>
              <a:rPr lang="en-US" altLang="zh-CN" sz="1800" dirty="0" smtClean="0">
                <a:solidFill>
                  <a:srgbClr val="000000"/>
                </a:solidFill>
                <a:latin typeface="Times New Roman" pitchFamily="18" charset="0"/>
              </a:rPr>
              <a:t> </a:t>
            </a:r>
          </a:p>
          <a:p>
            <a:pPr>
              <a:spcBef>
                <a:spcPct val="50000"/>
              </a:spcBef>
              <a:defRPr/>
            </a:pP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   </a:t>
            </a:r>
            <a:r>
              <a:rPr lang="en-US" altLang="zh-CN" sz="1800" dirty="0" err="1">
                <a:solidFill>
                  <a:srgbClr val="000000"/>
                </a:solidFill>
                <a:latin typeface="Times New Roman" pitchFamily="18" charset="0"/>
              </a:rPr>
              <a:t>putchar</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dirty="0" smtClean="0">
                <a:solidFill>
                  <a:srgbClr val="000000"/>
                </a:solidFill>
                <a:latin typeface="Times New Roman" pitchFamily="18" charset="0"/>
              </a:rPr>
              <a:t>++;  } </a:t>
            </a:r>
          </a:p>
          <a:p>
            <a:pPr>
              <a:spcBef>
                <a:spcPct val="50000"/>
              </a:spcBef>
              <a:defRPr/>
            </a:pPr>
            <a:r>
              <a:rPr lang="en-US" altLang="zh-CN" dirty="0" err="1" smtClean="0">
                <a:solidFill>
                  <a:srgbClr val="000000"/>
                </a:solidFill>
                <a:latin typeface="Times New Roman" pitchFamily="18" charset="0"/>
              </a:rPr>
              <a:t>printf</a:t>
            </a:r>
            <a:r>
              <a:rPr lang="en-US" altLang="zh-CN" dirty="0" smtClean="0">
                <a:solidFill>
                  <a:srgbClr val="000000"/>
                </a:solidFill>
                <a:latin typeface="Times New Roman" pitchFamily="18" charset="0"/>
              </a:rPr>
              <a:t>("\</a:t>
            </a:r>
            <a:r>
              <a:rPr lang="en-US" altLang="zh-CN" dirty="0" err="1">
                <a:solidFill>
                  <a:srgbClr val="000000"/>
                </a:solidFill>
                <a:latin typeface="Times New Roman" pitchFamily="18" charset="0"/>
              </a:rPr>
              <a:t>n%d</a:t>
            </a:r>
            <a:r>
              <a:rPr lang="en-US" altLang="zh-CN" dirty="0">
                <a:solidFill>
                  <a:srgbClr val="000000"/>
                </a:solidFill>
                <a:latin typeface="Times New Roman" pitchFamily="18" charset="0"/>
              </a:rPr>
              <a:t>\n",</a:t>
            </a:r>
            <a:r>
              <a:rPr lang="en-US" altLang="zh-CN" dirty="0" err="1">
                <a:solidFill>
                  <a:srgbClr val="000000"/>
                </a:solidFill>
                <a:latin typeface="Times New Roman" pitchFamily="18" charset="0"/>
              </a:rPr>
              <a:t>len</a:t>
            </a:r>
            <a:r>
              <a:rPr lang="en-US" altLang="zh-CN" dirty="0" smtClean="0">
                <a:solidFill>
                  <a:srgbClr val="000000"/>
                </a:solidFill>
                <a:latin typeface="Times New Roman" pitchFamily="18" charset="0"/>
              </a:rPr>
              <a:t>);</a:t>
            </a:r>
            <a:endParaRPr lang="zh-CN" altLang="en-US" sz="1800" dirty="0"/>
          </a:p>
        </p:txBody>
      </p:sp>
    </p:spTree>
    <p:extLst>
      <p:ext uri="{BB962C8B-B14F-4D97-AF65-F5344CB8AC3E}">
        <p14:creationId xmlns:p14="http://schemas.microsoft.com/office/powerpoint/2010/main" val="4040798659"/>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3</a:t>
            </a:r>
            <a:r>
              <a:rPr lang="zh-CN" altLang="en-US" dirty="0" smtClean="0"/>
              <a:t>次上机练习</a:t>
            </a:r>
            <a:r>
              <a:rPr lang="en-US" altLang="zh-CN" dirty="0" smtClean="0"/>
              <a:t>ch4</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ch4,p88</a:t>
            </a:r>
            <a:r>
              <a:rPr lang="zh-CN" altLang="en-US" dirty="0"/>
              <a:t>，</a:t>
            </a:r>
            <a:r>
              <a:rPr lang="en-US" altLang="zh-CN" dirty="0"/>
              <a:t>6. </a:t>
            </a:r>
            <a:r>
              <a:rPr lang="zh-CN" altLang="en-US" dirty="0"/>
              <a:t>有</a:t>
            </a:r>
            <a:r>
              <a:rPr lang="en-US" altLang="zh-CN" dirty="0"/>
              <a:t>3</a:t>
            </a:r>
            <a:r>
              <a:rPr lang="zh-CN" altLang="en-US" dirty="0"/>
              <a:t>个整数</a:t>
            </a:r>
            <a:r>
              <a:rPr lang="en-US" altLang="zh-CN" dirty="0" err="1"/>
              <a:t>a,b,c</a:t>
            </a:r>
            <a:r>
              <a:rPr lang="zh-CN" altLang="en-US" dirty="0"/>
              <a:t>，由键盘输入，输出其中最大的数</a:t>
            </a:r>
            <a:r>
              <a:rPr lang="en-US" altLang="zh-CN" dirty="0" smtClean="0"/>
              <a:t>.</a:t>
            </a:r>
          </a:p>
          <a:p>
            <a:r>
              <a:rPr lang="en-US" altLang="zh-CN" dirty="0"/>
              <a:t>ch4,p88</a:t>
            </a:r>
            <a:r>
              <a:rPr lang="zh-CN" altLang="en-US" dirty="0"/>
              <a:t>，</a:t>
            </a:r>
            <a:r>
              <a:rPr lang="en-US" altLang="zh-CN" dirty="0"/>
              <a:t>7. </a:t>
            </a:r>
            <a:r>
              <a:rPr lang="zh-CN" altLang="en-US" dirty="0"/>
              <a:t>求一元二次方程</a:t>
            </a:r>
            <a:r>
              <a:rPr lang="en-US" altLang="zh-CN" dirty="0"/>
              <a:t>a*x*</a:t>
            </a:r>
            <a:r>
              <a:rPr lang="en-US" altLang="zh-CN" dirty="0" err="1"/>
              <a:t>x+b</a:t>
            </a:r>
            <a:r>
              <a:rPr lang="en-US" altLang="zh-CN" dirty="0"/>
              <a:t>*</a:t>
            </a:r>
            <a:r>
              <a:rPr lang="en-US" altLang="zh-CN" dirty="0" err="1"/>
              <a:t>x+c</a:t>
            </a:r>
            <a:r>
              <a:rPr lang="en-US" altLang="zh-CN" dirty="0"/>
              <a:t>=0</a:t>
            </a:r>
            <a:r>
              <a:rPr lang="zh-CN" altLang="en-US" dirty="0"/>
              <a:t>的根</a:t>
            </a:r>
            <a:r>
              <a:rPr lang="en-US" altLang="zh-CN" dirty="0"/>
              <a:t>,</a:t>
            </a:r>
            <a:r>
              <a:rPr lang="zh-CN" altLang="en-US" dirty="0"/>
              <a:t>其中</a:t>
            </a:r>
            <a:r>
              <a:rPr lang="en-US" altLang="zh-CN" dirty="0" err="1"/>
              <a:t>a,b,c</a:t>
            </a:r>
            <a:r>
              <a:rPr lang="zh-CN" altLang="en-US" dirty="0"/>
              <a:t>是任意实数</a:t>
            </a:r>
            <a:r>
              <a:rPr lang="zh-CN" altLang="en-US" dirty="0" smtClean="0"/>
              <a:t>。</a:t>
            </a:r>
            <a:endParaRPr lang="en-US" altLang="zh-CN" dirty="0" smtClean="0"/>
          </a:p>
          <a:p>
            <a:r>
              <a:rPr lang="en-US" altLang="zh-CN" dirty="0"/>
              <a:t>ch4,p88</a:t>
            </a:r>
            <a:r>
              <a:rPr lang="zh-CN" altLang="en-US" dirty="0"/>
              <a:t>，</a:t>
            </a:r>
            <a:r>
              <a:rPr lang="en-US" altLang="zh-CN" dirty="0"/>
              <a:t>9. </a:t>
            </a:r>
            <a:r>
              <a:rPr lang="zh-CN" altLang="en-US" dirty="0"/>
              <a:t>输入百分制成绩，要求输出成绩等级</a:t>
            </a:r>
          </a:p>
          <a:p>
            <a:pPr lvl="1"/>
            <a:r>
              <a:rPr lang="zh-CN" altLang="en-US" dirty="0"/>
              <a:t>   </a:t>
            </a:r>
            <a:r>
              <a:rPr lang="en-US" altLang="zh-CN" dirty="0"/>
              <a:t>'A', 90</a:t>
            </a:r>
            <a:r>
              <a:rPr lang="zh-CN" altLang="en-US" dirty="0"/>
              <a:t>分以上</a:t>
            </a:r>
          </a:p>
          <a:p>
            <a:pPr lvl="1"/>
            <a:r>
              <a:rPr lang="zh-CN" altLang="en-US" dirty="0"/>
              <a:t>   </a:t>
            </a:r>
            <a:r>
              <a:rPr lang="en-US" altLang="zh-CN" dirty="0"/>
              <a:t>'B', 80~89</a:t>
            </a:r>
            <a:r>
              <a:rPr lang="zh-CN" altLang="en-US" dirty="0"/>
              <a:t>分</a:t>
            </a:r>
          </a:p>
          <a:p>
            <a:pPr lvl="1"/>
            <a:r>
              <a:rPr lang="zh-CN" altLang="en-US" dirty="0"/>
              <a:t>   </a:t>
            </a:r>
            <a:r>
              <a:rPr lang="en-US" altLang="zh-CN" dirty="0"/>
              <a:t>'C', 70~79</a:t>
            </a:r>
            <a:r>
              <a:rPr lang="zh-CN" altLang="en-US" dirty="0"/>
              <a:t>分</a:t>
            </a:r>
          </a:p>
          <a:p>
            <a:pPr lvl="1"/>
            <a:r>
              <a:rPr lang="zh-CN" altLang="en-US" dirty="0"/>
              <a:t>   </a:t>
            </a:r>
            <a:r>
              <a:rPr lang="en-US" altLang="zh-CN" dirty="0"/>
              <a:t>'D', 60~69</a:t>
            </a:r>
            <a:r>
              <a:rPr lang="zh-CN" altLang="en-US" dirty="0"/>
              <a:t>分</a:t>
            </a:r>
          </a:p>
          <a:p>
            <a:pPr lvl="1"/>
            <a:r>
              <a:rPr lang="zh-CN" altLang="en-US" dirty="0"/>
              <a:t>   </a:t>
            </a:r>
            <a:r>
              <a:rPr lang="en-US" altLang="zh-CN" dirty="0"/>
              <a:t>'E', 60</a:t>
            </a:r>
            <a:r>
              <a:rPr lang="zh-CN" altLang="en-US" dirty="0"/>
              <a:t>分以下 </a:t>
            </a:r>
          </a:p>
          <a:p>
            <a:r>
              <a:rPr lang="en-US" altLang="zh-CN" dirty="0"/>
              <a:t>ch4,p88</a:t>
            </a:r>
            <a:r>
              <a:rPr lang="zh-CN" altLang="en-US" dirty="0"/>
              <a:t>，</a:t>
            </a:r>
            <a:r>
              <a:rPr lang="en-US" altLang="zh-CN" dirty="0"/>
              <a:t>10. </a:t>
            </a:r>
            <a:r>
              <a:rPr lang="zh-CN" altLang="en-US" dirty="0"/>
              <a:t>输入两个整数的四则运算式</a:t>
            </a:r>
            <a:r>
              <a:rPr lang="en-US" altLang="zh-CN" dirty="0"/>
              <a:t>(+</a:t>
            </a:r>
            <a:r>
              <a:rPr lang="zh-CN" altLang="en-US" dirty="0"/>
              <a:t>、</a:t>
            </a:r>
            <a:r>
              <a:rPr lang="en-US" altLang="zh-CN" dirty="0"/>
              <a:t>-</a:t>
            </a:r>
            <a:r>
              <a:rPr lang="zh-CN" altLang="en-US" dirty="0"/>
              <a:t>、*、</a:t>
            </a:r>
            <a:r>
              <a:rPr lang="en-US" altLang="zh-CN" dirty="0"/>
              <a:t>/) ,</a:t>
            </a:r>
            <a:r>
              <a:rPr lang="zh-CN" altLang="en-US" dirty="0"/>
              <a:t>输出计算结果</a:t>
            </a:r>
            <a:r>
              <a:rPr lang="zh-CN" altLang="en-US" dirty="0" smtClean="0"/>
              <a:t>。如</a:t>
            </a:r>
            <a:r>
              <a:rPr lang="zh-CN" altLang="en-US" dirty="0"/>
              <a:t>输入</a:t>
            </a:r>
            <a:r>
              <a:rPr lang="en-US" altLang="zh-CN" dirty="0"/>
              <a:t>: 123+456</a:t>
            </a:r>
            <a:r>
              <a:rPr lang="zh-CN" altLang="en-US" dirty="0"/>
              <a:t>，应该输出</a:t>
            </a:r>
            <a:r>
              <a:rPr lang="en-US" altLang="zh-CN" dirty="0"/>
              <a:t>123+456=579</a:t>
            </a:r>
            <a:r>
              <a:rPr lang="zh-CN" altLang="en-US" dirty="0"/>
              <a:t>； </a:t>
            </a:r>
          </a:p>
          <a:p>
            <a:pPr marL="0" indent="0">
              <a:buNone/>
            </a:pPr>
            <a:endParaRPr lang="zh-CN" altLang="en-US" dirty="0"/>
          </a:p>
          <a:p>
            <a:endParaRPr lang="en-US" altLang="zh-CN" dirty="0"/>
          </a:p>
          <a:p>
            <a:endParaRPr lang="zh-CN" altLang="en-US" dirty="0"/>
          </a:p>
        </p:txBody>
      </p:sp>
    </p:spTree>
    <p:extLst>
      <p:ext uri="{BB962C8B-B14F-4D97-AF65-F5344CB8AC3E}">
        <p14:creationId xmlns:p14="http://schemas.microsoft.com/office/powerpoint/2010/main" val="4692965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次上机练习答案</a:t>
            </a:r>
            <a:r>
              <a:rPr lang="en-US" altLang="zh-CN" sz="3600" dirty="0" smtClean="0"/>
              <a:t>ch4(1)</a:t>
            </a:r>
            <a:endParaRPr lang="zh-CN" altLang="en-US" sz="3600" dirty="0"/>
          </a:p>
        </p:txBody>
      </p:sp>
      <p:sp>
        <p:nvSpPr>
          <p:cNvPr id="3" name="内容占位符 2"/>
          <p:cNvSpPr>
            <a:spLocks noGrp="1"/>
          </p:cNvSpPr>
          <p:nvPr>
            <p:ph idx="1"/>
          </p:nvPr>
        </p:nvSpPr>
        <p:spPr>
          <a:xfrm>
            <a:off x="457200" y="1340768"/>
            <a:ext cx="8229600" cy="676672"/>
          </a:xfrm>
        </p:spPr>
        <p:txBody>
          <a:bodyPr>
            <a:normAutofit/>
          </a:bodyPr>
          <a:lstStyle/>
          <a:p>
            <a:r>
              <a:rPr lang="en-US" altLang="zh-CN" sz="2000" dirty="0"/>
              <a:t>ch4,p88</a:t>
            </a:r>
            <a:r>
              <a:rPr lang="zh-CN" altLang="en-US" sz="2000" dirty="0"/>
              <a:t>，</a:t>
            </a:r>
            <a:r>
              <a:rPr lang="en-US" altLang="zh-CN" sz="2000" dirty="0"/>
              <a:t>6. </a:t>
            </a:r>
            <a:r>
              <a:rPr lang="zh-CN" altLang="en-US" sz="2000" dirty="0"/>
              <a:t>有</a:t>
            </a:r>
            <a:r>
              <a:rPr lang="en-US" altLang="zh-CN" sz="2000" dirty="0"/>
              <a:t>3</a:t>
            </a:r>
            <a:r>
              <a:rPr lang="zh-CN" altLang="en-US" sz="2000" dirty="0"/>
              <a:t>个整数</a:t>
            </a:r>
            <a:r>
              <a:rPr lang="en-US" altLang="zh-CN" sz="2000" dirty="0" err="1"/>
              <a:t>a,b,c</a:t>
            </a:r>
            <a:r>
              <a:rPr lang="zh-CN" altLang="en-US" sz="2000" dirty="0"/>
              <a:t>，由键盘输入，输出其中最大的数</a:t>
            </a:r>
            <a:r>
              <a:rPr lang="en-US" altLang="zh-CN" sz="2000" dirty="0" smtClean="0"/>
              <a:t>.</a:t>
            </a:r>
          </a:p>
          <a:p>
            <a:pPr marL="0" indent="0">
              <a:buNone/>
            </a:pPr>
            <a:endParaRPr lang="zh-CN" altLang="en-US" sz="2000" dirty="0"/>
          </a:p>
        </p:txBody>
      </p:sp>
      <p:sp>
        <p:nvSpPr>
          <p:cNvPr id="4" name="内容占位符 2"/>
          <p:cNvSpPr txBox="1">
            <a:spLocks/>
          </p:cNvSpPr>
          <p:nvPr/>
        </p:nvSpPr>
        <p:spPr>
          <a:xfrm>
            <a:off x="395536" y="1988840"/>
            <a:ext cx="8229600" cy="4752528"/>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000" b="1" dirty="0" smtClean="0"/>
              <a:t>#include &lt;</a:t>
            </a:r>
            <a:r>
              <a:rPr lang="en-US" altLang="zh-CN" sz="2000" b="1" dirty="0" err="1" smtClean="0"/>
              <a:t>stdio.h</a:t>
            </a:r>
            <a:r>
              <a:rPr lang="en-US" altLang="zh-CN" sz="2000" b="1" dirty="0" smtClean="0"/>
              <a:t>&gt;</a:t>
            </a:r>
          </a:p>
          <a:p>
            <a:pPr marL="0" indent="0">
              <a:buNone/>
            </a:pPr>
            <a:r>
              <a:rPr lang="en-US" altLang="zh-CN" sz="2000" b="1" dirty="0" smtClean="0"/>
              <a:t>#include &lt;</a:t>
            </a:r>
            <a:r>
              <a:rPr lang="en-US" altLang="zh-CN" sz="2000" b="1" dirty="0" err="1" smtClean="0"/>
              <a:t>stdlib.h</a:t>
            </a:r>
            <a:r>
              <a:rPr lang="en-US" altLang="zh-CN" sz="2000" b="1" dirty="0" smtClean="0"/>
              <a:t>&gt;</a:t>
            </a:r>
          </a:p>
          <a:p>
            <a:pPr marL="0" indent="0">
              <a:buFont typeface="Arial" pitchFamily="34" charset="0"/>
              <a:buNone/>
            </a:pPr>
            <a:r>
              <a:rPr lang="en-US" altLang="zh-CN" sz="2000" b="1" dirty="0" err="1" smtClean="0"/>
              <a:t>int</a:t>
            </a:r>
            <a:r>
              <a:rPr lang="en-US" altLang="zh-CN" sz="2000" b="1" dirty="0" smtClean="0"/>
              <a:t> main( ) {      </a:t>
            </a:r>
          </a:p>
          <a:p>
            <a:pPr marL="0" indent="0">
              <a:buFont typeface="Arial" pitchFamily="34" charset="0"/>
              <a:buNone/>
            </a:pPr>
            <a:r>
              <a:rPr lang="en-US" altLang="zh-CN" sz="2000" b="1" dirty="0"/>
              <a:t> </a:t>
            </a:r>
            <a:r>
              <a:rPr lang="en-US" altLang="zh-CN" sz="2000" b="1" dirty="0" smtClean="0"/>
              <a:t>     </a:t>
            </a:r>
            <a:r>
              <a:rPr lang="en-US" altLang="zh-CN" sz="2000" b="1" dirty="0" err="1" smtClean="0"/>
              <a:t>int</a:t>
            </a:r>
            <a:r>
              <a:rPr lang="en-US" altLang="zh-CN" sz="2000" b="1" dirty="0" smtClean="0"/>
              <a:t> </a:t>
            </a:r>
            <a:r>
              <a:rPr lang="en-US" altLang="zh-CN" sz="2000" b="1" dirty="0" err="1" smtClean="0"/>
              <a:t>a,b,c,max</a:t>
            </a:r>
            <a:r>
              <a:rPr lang="en-US" altLang="zh-CN" sz="2000" b="1" dirty="0" smtClean="0"/>
              <a:t>;</a:t>
            </a:r>
          </a:p>
          <a:p>
            <a:pPr marL="0" indent="0">
              <a:buFont typeface="Arial" pitchFamily="34" charset="0"/>
              <a:buNone/>
            </a:pPr>
            <a:r>
              <a:rPr lang="en-US" altLang="zh-CN" sz="2000" b="1" dirty="0" smtClean="0"/>
              <a:t>      </a:t>
            </a:r>
            <a:r>
              <a:rPr lang="en-US" altLang="zh-CN" sz="2000" b="1" dirty="0" err="1" smtClean="0"/>
              <a:t>printf</a:t>
            </a:r>
            <a:r>
              <a:rPr lang="en-US" altLang="zh-CN" sz="2000" b="1" dirty="0" smtClean="0"/>
              <a:t>("</a:t>
            </a:r>
            <a:r>
              <a:rPr lang="zh-CN" altLang="en-US" sz="2000" b="1" dirty="0" smtClean="0"/>
              <a:t>输入</a:t>
            </a:r>
            <a:r>
              <a:rPr lang="en-US" altLang="zh-CN" sz="2000" b="1" dirty="0" smtClean="0"/>
              <a:t>3</a:t>
            </a:r>
            <a:r>
              <a:rPr lang="zh-CN" altLang="en-US" sz="2000" b="1" dirty="0" smtClean="0"/>
              <a:t>个整数，空格隔开，输出最大的数。</a:t>
            </a:r>
            <a:r>
              <a:rPr lang="en-US" altLang="zh-CN" sz="2000" b="1" dirty="0" smtClean="0"/>
              <a:t>\n"); </a:t>
            </a:r>
          </a:p>
          <a:p>
            <a:pPr marL="0" indent="0">
              <a:buFont typeface="Arial" pitchFamily="34" charset="0"/>
              <a:buNone/>
            </a:pPr>
            <a:r>
              <a:rPr lang="it-IT" altLang="zh-CN" sz="2000" b="1" dirty="0" smtClean="0"/>
              <a:t>      scanf("%d%d%d",&amp;a,&amp;b,&amp;c);</a:t>
            </a:r>
            <a:endParaRPr lang="en-US" altLang="zh-CN" sz="2000" b="1" dirty="0" smtClean="0"/>
          </a:p>
          <a:p>
            <a:pPr marL="0" indent="0">
              <a:buFont typeface="Arial" pitchFamily="34" charset="0"/>
              <a:buNone/>
            </a:pPr>
            <a:r>
              <a:rPr lang="en-US" altLang="zh-CN" sz="2000" b="1" dirty="0" smtClean="0"/>
              <a:t>      </a:t>
            </a:r>
            <a:r>
              <a:rPr lang="en-US" altLang="zh-CN" sz="2000" b="1" dirty="0" smtClean="0">
                <a:solidFill>
                  <a:srgbClr val="FF0000"/>
                </a:solidFill>
              </a:rPr>
              <a:t>max = a; </a:t>
            </a:r>
          </a:p>
          <a:p>
            <a:pPr marL="0" indent="0">
              <a:buFont typeface="Arial" pitchFamily="34" charset="0"/>
              <a:buNone/>
            </a:pPr>
            <a:r>
              <a:rPr lang="en-US" altLang="zh-CN" sz="2000" b="1" dirty="0" smtClean="0">
                <a:solidFill>
                  <a:srgbClr val="FF0000"/>
                </a:solidFill>
              </a:rPr>
              <a:t>      if (b &gt; max) max = b;</a:t>
            </a:r>
          </a:p>
          <a:p>
            <a:pPr marL="0" indent="0">
              <a:buFont typeface="Arial" pitchFamily="34" charset="0"/>
              <a:buNone/>
            </a:pPr>
            <a:r>
              <a:rPr lang="en-US" altLang="zh-CN" sz="2000" b="1" dirty="0" smtClean="0">
                <a:solidFill>
                  <a:srgbClr val="FF0000"/>
                </a:solidFill>
              </a:rPr>
              <a:t>      if (c &gt; max) max = c;  </a:t>
            </a:r>
          </a:p>
          <a:p>
            <a:pPr marL="0" indent="0">
              <a:buFont typeface="Arial" pitchFamily="34" charset="0"/>
              <a:buNone/>
            </a:pPr>
            <a:r>
              <a:rPr lang="en-US" altLang="zh-CN" sz="2000" b="1" dirty="0" smtClean="0"/>
              <a:t>      </a:t>
            </a:r>
            <a:r>
              <a:rPr lang="en-US" altLang="zh-CN" sz="2000" b="1" dirty="0" err="1" smtClean="0"/>
              <a:t>printf</a:t>
            </a:r>
            <a:r>
              <a:rPr lang="en-US" altLang="zh-CN" sz="2000" b="1" dirty="0" smtClean="0"/>
              <a:t>("%</a:t>
            </a:r>
            <a:r>
              <a:rPr lang="en-US" altLang="zh-CN" sz="2000" b="1" dirty="0" err="1" smtClean="0"/>
              <a:t>d,%d,%d</a:t>
            </a:r>
            <a:r>
              <a:rPr lang="en-US" altLang="zh-CN" sz="2000" b="1" dirty="0" smtClean="0"/>
              <a:t>,</a:t>
            </a:r>
            <a:r>
              <a:rPr lang="zh-CN" altLang="en-US" sz="2000" b="1" dirty="0" smtClean="0"/>
              <a:t>最大的是</a:t>
            </a:r>
            <a:r>
              <a:rPr lang="en-US" altLang="zh-CN" sz="2000" b="1" dirty="0" smtClean="0"/>
              <a:t>: %d\n",</a:t>
            </a:r>
            <a:r>
              <a:rPr lang="en-US" altLang="zh-CN" sz="2000" b="1" dirty="0" err="1" smtClean="0"/>
              <a:t>a,b,c,max</a:t>
            </a:r>
            <a:r>
              <a:rPr lang="en-US" altLang="zh-CN" sz="2000" b="1" dirty="0" smtClean="0"/>
              <a:t>);</a:t>
            </a:r>
          </a:p>
          <a:p>
            <a:pPr marL="0" indent="0">
              <a:buFont typeface="Arial" pitchFamily="34" charset="0"/>
              <a:buNone/>
            </a:pPr>
            <a:r>
              <a:rPr lang="en-US" altLang="zh-CN" sz="2000" b="1" dirty="0"/>
              <a:t> </a:t>
            </a:r>
            <a:r>
              <a:rPr lang="en-US" altLang="zh-CN" sz="2000" b="1" dirty="0" smtClean="0"/>
              <a:t>     system(“pause”);</a:t>
            </a:r>
          </a:p>
          <a:p>
            <a:pPr marL="0" indent="0">
              <a:buFont typeface="Arial" pitchFamily="34" charset="0"/>
              <a:buNone/>
            </a:pPr>
            <a:r>
              <a:rPr lang="en-US" altLang="zh-CN" sz="2000" b="1" dirty="0"/>
              <a:t> </a:t>
            </a:r>
            <a:r>
              <a:rPr lang="en-US" altLang="zh-CN" sz="2000" b="1" dirty="0" smtClean="0"/>
              <a:t>     return 0;</a:t>
            </a:r>
          </a:p>
          <a:p>
            <a:pPr marL="0" indent="0">
              <a:buNone/>
            </a:pPr>
            <a:r>
              <a:rPr lang="en-US" altLang="zh-CN" sz="2000" b="1" dirty="0" smtClean="0"/>
              <a:t>}</a:t>
            </a:r>
            <a:endParaRPr lang="zh-CN" altLang="en-US" sz="2000" b="1" dirty="0"/>
          </a:p>
        </p:txBody>
      </p:sp>
      <p:sp>
        <p:nvSpPr>
          <p:cNvPr id="5" name="TextBox 4"/>
          <p:cNvSpPr txBox="1"/>
          <p:nvPr/>
        </p:nvSpPr>
        <p:spPr>
          <a:xfrm>
            <a:off x="4691336" y="4305870"/>
            <a:ext cx="2832992" cy="923330"/>
          </a:xfrm>
          <a:prstGeom prst="rect">
            <a:avLst/>
          </a:prstGeom>
          <a:solidFill>
            <a:schemeClr val="accent3"/>
          </a:solidFill>
        </p:spPr>
        <p:txBody>
          <a:bodyPr wrap="square" rtlCol="0">
            <a:spAutoFit/>
          </a:bodyPr>
          <a:lstStyle/>
          <a:p>
            <a:r>
              <a:rPr lang="en-US" altLang="zh-CN" dirty="0"/>
              <a:t>if (a &gt; b) b = a</a:t>
            </a:r>
            <a:r>
              <a:rPr lang="en-US" altLang="zh-CN" dirty="0">
                <a:solidFill>
                  <a:srgbClr val="002060"/>
                </a:solidFill>
              </a:rPr>
              <a:t>; </a:t>
            </a:r>
            <a:r>
              <a:rPr lang="en-US" altLang="zh-CN" dirty="0" smtClean="0">
                <a:solidFill>
                  <a:srgbClr val="002060"/>
                </a:solidFill>
              </a:rPr>
              <a:t>    </a:t>
            </a:r>
            <a:r>
              <a:rPr lang="en-US" altLang="zh-CN" dirty="0" smtClean="0">
                <a:solidFill>
                  <a:srgbClr val="FFFF00"/>
                </a:solidFill>
              </a:rPr>
              <a:t>// </a:t>
            </a:r>
            <a:r>
              <a:rPr lang="zh-CN" altLang="en-US" dirty="0">
                <a:solidFill>
                  <a:srgbClr val="FFFF00"/>
                </a:solidFill>
              </a:rPr>
              <a:t>大者给</a:t>
            </a:r>
            <a:r>
              <a:rPr lang="en-US" altLang="zh-CN" dirty="0">
                <a:solidFill>
                  <a:srgbClr val="FFFF00"/>
                </a:solidFill>
              </a:rPr>
              <a:t>b</a:t>
            </a:r>
            <a:r>
              <a:rPr lang="zh-CN" altLang="en-US" dirty="0" smtClean="0">
                <a:solidFill>
                  <a:srgbClr val="FFFF00"/>
                </a:solidFill>
              </a:rPr>
              <a:t>。</a:t>
            </a:r>
            <a:endParaRPr lang="en-US" altLang="zh-CN" dirty="0">
              <a:solidFill>
                <a:srgbClr val="FFFF00"/>
              </a:solidFill>
            </a:endParaRPr>
          </a:p>
          <a:p>
            <a:r>
              <a:rPr lang="en-US" altLang="zh-CN" dirty="0" smtClean="0"/>
              <a:t>if </a:t>
            </a:r>
            <a:r>
              <a:rPr lang="en-US" altLang="zh-CN" dirty="0"/>
              <a:t>(c &gt; b) max = c;</a:t>
            </a:r>
          </a:p>
          <a:p>
            <a:r>
              <a:rPr lang="en-US" altLang="zh-CN" dirty="0" smtClean="0"/>
              <a:t>else </a:t>
            </a:r>
            <a:r>
              <a:rPr lang="en-US" altLang="zh-CN" dirty="0"/>
              <a:t>max = b; </a:t>
            </a:r>
            <a:endParaRPr lang="zh-CN" altLang="en-US"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次上机练习答案</a:t>
            </a:r>
            <a:r>
              <a:rPr lang="en-US" altLang="zh-CN" sz="3600" dirty="0" smtClean="0"/>
              <a:t>ch4(2)</a:t>
            </a:r>
            <a:endParaRPr lang="zh-CN" altLang="en-US" sz="3600" dirty="0"/>
          </a:p>
        </p:txBody>
      </p:sp>
      <p:sp>
        <p:nvSpPr>
          <p:cNvPr id="3" name="内容占位符 2"/>
          <p:cNvSpPr>
            <a:spLocks noGrp="1"/>
          </p:cNvSpPr>
          <p:nvPr>
            <p:ph idx="1"/>
          </p:nvPr>
        </p:nvSpPr>
        <p:spPr>
          <a:xfrm>
            <a:off x="457200" y="1312168"/>
            <a:ext cx="8147248" cy="460648"/>
          </a:xfrm>
        </p:spPr>
        <p:txBody>
          <a:bodyPr>
            <a:normAutofit/>
          </a:bodyPr>
          <a:lstStyle/>
          <a:p>
            <a:r>
              <a:rPr lang="en-US" altLang="zh-CN" sz="2000" dirty="0" smtClean="0"/>
              <a:t>ch4,p88</a:t>
            </a:r>
            <a:r>
              <a:rPr lang="zh-CN" altLang="en-US" sz="2000" dirty="0"/>
              <a:t>，</a:t>
            </a:r>
            <a:r>
              <a:rPr lang="en-US" altLang="zh-CN" sz="2000" dirty="0"/>
              <a:t>7. </a:t>
            </a:r>
            <a:r>
              <a:rPr lang="zh-CN" altLang="en-US" sz="2000" dirty="0"/>
              <a:t>求一元二次方程</a:t>
            </a:r>
            <a:r>
              <a:rPr lang="en-US" altLang="zh-CN" sz="2000" dirty="0"/>
              <a:t>a*x*</a:t>
            </a:r>
            <a:r>
              <a:rPr lang="en-US" altLang="zh-CN" sz="2000" dirty="0" err="1"/>
              <a:t>x+b</a:t>
            </a:r>
            <a:r>
              <a:rPr lang="en-US" altLang="zh-CN" sz="2000" dirty="0"/>
              <a:t>*</a:t>
            </a:r>
            <a:r>
              <a:rPr lang="en-US" altLang="zh-CN" sz="2000" dirty="0" err="1"/>
              <a:t>x+c</a:t>
            </a:r>
            <a:r>
              <a:rPr lang="en-US" altLang="zh-CN" sz="2000" dirty="0"/>
              <a:t>=0</a:t>
            </a:r>
            <a:r>
              <a:rPr lang="zh-CN" altLang="en-US" sz="2000" dirty="0"/>
              <a:t>的根</a:t>
            </a:r>
            <a:r>
              <a:rPr lang="en-US" altLang="zh-CN" sz="2000" dirty="0"/>
              <a:t>,</a:t>
            </a:r>
            <a:r>
              <a:rPr lang="zh-CN" altLang="en-US" sz="2000" dirty="0"/>
              <a:t>其中</a:t>
            </a:r>
            <a:r>
              <a:rPr lang="en-US" altLang="zh-CN" sz="2000" dirty="0" err="1"/>
              <a:t>a,b,c</a:t>
            </a:r>
            <a:r>
              <a:rPr lang="zh-CN" altLang="en-US" sz="2000" dirty="0"/>
              <a:t>是任意实数</a:t>
            </a:r>
            <a:r>
              <a:rPr lang="zh-CN" altLang="en-US" sz="2000" dirty="0" smtClean="0"/>
              <a:t>。</a:t>
            </a:r>
            <a:endParaRPr lang="en-US" altLang="zh-CN" sz="2000" dirty="0" smtClean="0"/>
          </a:p>
          <a:p>
            <a:pPr marL="0" indent="0">
              <a:buNone/>
            </a:pPr>
            <a:endParaRPr lang="en-US" altLang="zh-CN" sz="2000" dirty="0"/>
          </a:p>
          <a:p>
            <a:endParaRPr lang="zh-CN" altLang="en-US" sz="2000" dirty="0"/>
          </a:p>
        </p:txBody>
      </p:sp>
      <p:sp>
        <p:nvSpPr>
          <p:cNvPr id="4" name="TextBox 3"/>
          <p:cNvSpPr txBox="1"/>
          <p:nvPr/>
        </p:nvSpPr>
        <p:spPr>
          <a:xfrm>
            <a:off x="539552" y="1844824"/>
            <a:ext cx="7776864" cy="4708981"/>
          </a:xfrm>
          <a:prstGeom prst="rect">
            <a:avLst/>
          </a:prstGeom>
          <a:noFill/>
          <a:ln>
            <a:solidFill>
              <a:schemeClr val="accent1"/>
            </a:solidFill>
          </a:ln>
        </p:spPr>
        <p:txBody>
          <a:bodyPr wrap="square" rtlCol="0">
            <a:spAutoFit/>
          </a:bodyPr>
          <a:lstStyle/>
          <a:p>
            <a:r>
              <a:rPr lang="en-US" altLang="zh-CN" sz="2000" b="1" dirty="0" smtClean="0"/>
              <a:t>     float </a:t>
            </a:r>
            <a:r>
              <a:rPr lang="en-US" altLang="zh-CN" sz="2000" b="1" dirty="0"/>
              <a:t>a,b,c,d,x1,x2,jp,ip;</a:t>
            </a:r>
          </a:p>
          <a:p>
            <a:r>
              <a:rPr lang="en-US" altLang="zh-CN" sz="2000" b="1" dirty="0" smtClean="0"/>
              <a:t>     </a:t>
            </a:r>
            <a:r>
              <a:rPr lang="en-US" altLang="zh-CN" sz="2000" b="1" dirty="0" err="1" smtClean="0"/>
              <a:t>scanf</a:t>
            </a:r>
            <a:r>
              <a:rPr lang="en-US" altLang="zh-CN" sz="2000" b="1" dirty="0"/>
              <a:t>("%</a:t>
            </a:r>
            <a:r>
              <a:rPr lang="en-US" altLang="zh-CN" sz="2000" b="1" dirty="0" err="1"/>
              <a:t>f%f%f</a:t>
            </a:r>
            <a:r>
              <a:rPr lang="en-US" altLang="zh-CN" sz="2000" b="1" dirty="0"/>
              <a:t>",&amp;</a:t>
            </a:r>
            <a:r>
              <a:rPr lang="en-US" altLang="zh-CN" sz="2000" b="1" dirty="0" err="1"/>
              <a:t>a,&amp;b,&amp;c</a:t>
            </a:r>
            <a:r>
              <a:rPr lang="en-US" altLang="zh-CN" sz="2000" b="1" dirty="0"/>
              <a:t>);</a:t>
            </a:r>
          </a:p>
          <a:p>
            <a:r>
              <a:rPr lang="en-US" altLang="zh-CN" sz="2000" b="1" dirty="0"/>
              <a:t>     d=b*b-4*a*c</a:t>
            </a:r>
            <a:r>
              <a:rPr lang="en-US" altLang="zh-CN" sz="2000" b="1" dirty="0" smtClean="0"/>
              <a:t>;   </a:t>
            </a:r>
            <a:r>
              <a:rPr lang="en-US" altLang="zh-CN" sz="2000" b="1" dirty="0" smtClean="0">
                <a:solidFill>
                  <a:srgbClr val="FF0000"/>
                </a:solidFill>
              </a:rPr>
              <a:t>/</a:t>
            </a:r>
            <a:r>
              <a:rPr lang="zh-CN" altLang="en-US" sz="2000" b="1" dirty="0" smtClean="0">
                <a:solidFill>
                  <a:srgbClr val="FF0000"/>
                </a:solidFill>
              </a:rPr>
              <a:t>* 判别式 *</a:t>
            </a:r>
            <a:r>
              <a:rPr lang="en-US" altLang="zh-CN" sz="2000" b="1" dirty="0" smtClean="0">
                <a:solidFill>
                  <a:srgbClr val="FF0000"/>
                </a:solidFill>
              </a:rPr>
              <a:t>/</a:t>
            </a:r>
            <a:endParaRPr lang="en-US" altLang="zh-CN" sz="2000" b="1" dirty="0">
              <a:solidFill>
                <a:srgbClr val="FF0000"/>
              </a:solidFill>
            </a:endParaRPr>
          </a:p>
          <a:p>
            <a:r>
              <a:rPr lang="en-US" altLang="zh-CN" sz="2000" b="1" dirty="0"/>
              <a:t>     if (d == 0.0)   </a:t>
            </a:r>
            <a:r>
              <a:rPr lang="en-US" altLang="zh-CN" sz="2000" b="1" dirty="0" smtClean="0"/>
              <a:t>    </a:t>
            </a:r>
            <a:r>
              <a:rPr lang="en-US" altLang="zh-CN" sz="2000" b="1" dirty="0">
                <a:solidFill>
                  <a:srgbClr val="FF0000"/>
                </a:solidFill>
              </a:rPr>
              <a:t>/* </a:t>
            </a:r>
            <a:r>
              <a:rPr lang="zh-CN" altLang="en-US" sz="2000" b="1" dirty="0">
                <a:solidFill>
                  <a:srgbClr val="FF0000"/>
                </a:solidFill>
              </a:rPr>
              <a:t>相等的实根  *</a:t>
            </a:r>
            <a:r>
              <a:rPr lang="en-US" altLang="zh-CN" sz="2000" b="1" dirty="0" smtClean="0">
                <a:solidFill>
                  <a:srgbClr val="FF0000"/>
                </a:solidFill>
              </a:rPr>
              <a:t>/</a:t>
            </a:r>
            <a:endParaRPr lang="en-US" altLang="zh-CN" sz="2000" b="1" dirty="0">
              <a:solidFill>
                <a:srgbClr val="FF0000"/>
              </a:solidFill>
            </a:endParaRPr>
          </a:p>
          <a:p>
            <a:r>
              <a:rPr lang="en-US" altLang="zh-CN" sz="2000" b="1" dirty="0" smtClean="0"/>
              <a:t>         </a:t>
            </a:r>
            <a:r>
              <a:rPr lang="en-US" altLang="zh-CN" sz="2000" b="1" dirty="0" err="1" smtClean="0"/>
              <a:t>printf</a:t>
            </a:r>
            <a:r>
              <a:rPr lang="en-US" altLang="zh-CN" sz="2000" b="1" dirty="0"/>
              <a:t>("x1=x2=%8.4f\n",-b/(2*a)); </a:t>
            </a:r>
          </a:p>
          <a:p>
            <a:r>
              <a:rPr lang="en-US" altLang="zh-CN" sz="2000" b="1" dirty="0"/>
              <a:t>     else if (d &gt; 0.0)  </a:t>
            </a:r>
            <a:r>
              <a:rPr lang="en-US" altLang="zh-CN" sz="2000" b="1" dirty="0" smtClean="0"/>
              <a:t>{  </a:t>
            </a:r>
            <a:r>
              <a:rPr lang="en-US" altLang="zh-CN" sz="2000" b="1" dirty="0" smtClean="0">
                <a:solidFill>
                  <a:srgbClr val="FF0000"/>
                </a:solidFill>
              </a:rPr>
              <a:t>/* </a:t>
            </a:r>
            <a:r>
              <a:rPr lang="zh-CN" altLang="en-US" sz="2000" b="1" dirty="0">
                <a:solidFill>
                  <a:srgbClr val="FF0000"/>
                </a:solidFill>
              </a:rPr>
              <a:t>不相等的实根 *</a:t>
            </a:r>
            <a:r>
              <a:rPr lang="en-US" altLang="zh-CN" sz="2000" b="1" dirty="0" smtClean="0">
                <a:solidFill>
                  <a:srgbClr val="FF0000"/>
                </a:solidFill>
              </a:rPr>
              <a:t>/</a:t>
            </a:r>
            <a:endParaRPr lang="en-US" altLang="zh-CN" sz="2000" b="1" dirty="0">
              <a:solidFill>
                <a:srgbClr val="FF0000"/>
              </a:solidFill>
            </a:endParaRPr>
          </a:p>
          <a:p>
            <a:r>
              <a:rPr lang="en-US" altLang="zh-CN" sz="2000" b="1" dirty="0"/>
              <a:t>        x1=(-</a:t>
            </a:r>
            <a:r>
              <a:rPr lang="en-US" altLang="zh-CN" sz="2000" b="1" dirty="0" err="1"/>
              <a:t>b+sqrt</a:t>
            </a:r>
            <a:r>
              <a:rPr lang="en-US" altLang="zh-CN" sz="2000" b="1" dirty="0"/>
              <a:t>(d))/(2*a); </a:t>
            </a:r>
          </a:p>
          <a:p>
            <a:r>
              <a:rPr lang="en-US" altLang="zh-CN" sz="2000" b="1" dirty="0"/>
              <a:t>        x2=(-b-</a:t>
            </a:r>
            <a:r>
              <a:rPr lang="en-US" altLang="zh-CN" sz="2000" b="1" dirty="0" err="1"/>
              <a:t>sqrt</a:t>
            </a:r>
            <a:r>
              <a:rPr lang="en-US" altLang="zh-CN" sz="2000" b="1" dirty="0"/>
              <a:t>(d))/(2*a);</a:t>
            </a:r>
          </a:p>
          <a:p>
            <a:r>
              <a:rPr lang="en-US" altLang="zh-CN" sz="2000" b="1" dirty="0" smtClean="0"/>
              <a:t>         </a:t>
            </a:r>
            <a:r>
              <a:rPr lang="en-US" altLang="zh-CN" sz="2000" b="1" dirty="0" err="1" smtClean="0"/>
              <a:t>printf</a:t>
            </a:r>
            <a:r>
              <a:rPr lang="en-US" altLang="zh-CN" sz="2000" b="1" dirty="0"/>
              <a:t>("x1=%8.4f,x2=%8.4f\n",x1,x2);</a:t>
            </a:r>
          </a:p>
          <a:p>
            <a:r>
              <a:rPr lang="en-US" altLang="zh-CN" sz="2000" b="1" dirty="0"/>
              <a:t>     }</a:t>
            </a:r>
          </a:p>
          <a:p>
            <a:r>
              <a:rPr lang="en-US" altLang="zh-CN" sz="2000" b="1" dirty="0"/>
              <a:t>     else  </a:t>
            </a:r>
            <a:r>
              <a:rPr lang="en-US" altLang="zh-CN" sz="2000" b="1" dirty="0" smtClean="0"/>
              <a:t>{           </a:t>
            </a:r>
            <a:r>
              <a:rPr lang="en-US" altLang="zh-CN" sz="2000" b="1" dirty="0">
                <a:solidFill>
                  <a:srgbClr val="FF0000"/>
                </a:solidFill>
              </a:rPr>
              <a:t>/*  </a:t>
            </a:r>
            <a:r>
              <a:rPr lang="zh-CN" altLang="en-US" sz="2000" b="1" dirty="0">
                <a:solidFill>
                  <a:srgbClr val="FF0000"/>
                </a:solidFill>
              </a:rPr>
              <a:t>虚根 *</a:t>
            </a:r>
            <a:r>
              <a:rPr lang="en-US" altLang="zh-CN" sz="2000" b="1" dirty="0" smtClean="0">
                <a:solidFill>
                  <a:srgbClr val="FF0000"/>
                </a:solidFill>
              </a:rPr>
              <a:t>/</a:t>
            </a:r>
            <a:endParaRPr lang="en-US" altLang="zh-CN" sz="2000" b="1" dirty="0">
              <a:solidFill>
                <a:srgbClr val="FF0000"/>
              </a:solidFill>
            </a:endParaRPr>
          </a:p>
          <a:p>
            <a:r>
              <a:rPr lang="en-US" altLang="zh-CN" sz="2000" b="1" dirty="0"/>
              <a:t>        </a:t>
            </a:r>
            <a:r>
              <a:rPr lang="en-US" altLang="zh-CN" sz="2000" b="1" dirty="0" err="1"/>
              <a:t>jp</a:t>
            </a:r>
            <a:r>
              <a:rPr lang="en-US" altLang="zh-CN" sz="2000" b="1" dirty="0"/>
              <a:t>=-b/(2*a);  </a:t>
            </a:r>
            <a:r>
              <a:rPr lang="en-US" altLang="zh-CN" sz="2000" b="1" dirty="0" err="1"/>
              <a:t>ip</a:t>
            </a:r>
            <a:r>
              <a:rPr lang="en-US" altLang="zh-CN" sz="2000" b="1" dirty="0"/>
              <a:t>=</a:t>
            </a:r>
            <a:r>
              <a:rPr lang="en-US" altLang="zh-CN" sz="2000" b="1" dirty="0" err="1"/>
              <a:t>sqrt</a:t>
            </a:r>
            <a:r>
              <a:rPr lang="en-US" altLang="zh-CN" sz="2000" b="1" dirty="0"/>
              <a:t>(-d)/(2*a);</a:t>
            </a:r>
          </a:p>
          <a:p>
            <a:r>
              <a:rPr lang="en-US" altLang="zh-CN" sz="2000" b="1" dirty="0" smtClean="0"/>
              <a:t>        </a:t>
            </a:r>
            <a:r>
              <a:rPr lang="en-US" altLang="zh-CN" sz="2000" b="1" dirty="0" err="1" smtClean="0"/>
              <a:t>printf</a:t>
            </a:r>
            <a:r>
              <a:rPr lang="en-US" altLang="zh-CN" sz="2000" b="1" dirty="0"/>
              <a:t>("x1=%8.4f+%8.4fi\n",</a:t>
            </a:r>
            <a:r>
              <a:rPr lang="en-US" altLang="zh-CN" sz="2000" b="1" dirty="0" err="1"/>
              <a:t>jp,ip</a:t>
            </a:r>
            <a:r>
              <a:rPr lang="en-US" altLang="zh-CN" sz="2000" b="1" dirty="0"/>
              <a:t>);</a:t>
            </a:r>
          </a:p>
          <a:p>
            <a:r>
              <a:rPr lang="en-US" altLang="zh-CN" sz="2000" b="1" dirty="0"/>
              <a:t>        </a:t>
            </a:r>
            <a:r>
              <a:rPr lang="en-US" altLang="zh-CN" sz="2000" b="1" dirty="0" err="1"/>
              <a:t>printf</a:t>
            </a:r>
            <a:r>
              <a:rPr lang="en-US" altLang="zh-CN" sz="2000" b="1" dirty="0"/>
              <a:t>("x2=%8.4f-%8.4fi\n",</a:t>
            </a:r>
            <a:r>
              <a:rPr lang="en-US" altLang="zh-CN" sz="2000" b="1" dirty="0" err="1"/>
              <a:t>jp,ip</a:t>
            </a:r>
            <a:r>
              <a:rPr lang="en-US" altLang="zh-CN" sz="2000" b="1" dirty="0"/>
              <a:t>);</a:t>
            </a:r>
          </a:p>
          <a:p>
            <a:r>
              <a:rPr lang="en-US" altLang="zh-CN" sz="2000" b="1" dirty="0"/>
              <a:t>     </a:t>
            </a:r>
            <a:r>
              <a:rPr lang="en-US" altLang="zh-CN" sz="2000" b="1" dirty="0" smtClean="0"/>
              <a:t>}</a:t>
            </a:r>
            <a:endParaRPr lang="en-US" altLang="zh-CN" sz="2000" b="1"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次上机练习答案</a:t>
            </a:r>
            <a:r>
              <a:rPr lang="en-US" altLang="zh-CN" sz="3600" dirty="0" smtClean="0"/>
              <a:t>ch4(3)</a:t>
            </a:r>
            <a:endParaRPr lang="zh-CN" altLang="en-US" sz="3600" dirty="0"/>
          </a:p>
        </p:txBody>
      </p:sp>
      <p:sp>
        <p:nvSpPr>
          <p:cNvPr id="3" name="内容占位符 2"/>
          <p:cNvSpPr>
            <a:spLocks noGrp="1"/>
          </p:cNvSpPr>
          <p:nvPr>
            <p:ph idx="1"/>
          </p:nvPr>
        </p:nvSpPr>
        <p:spPr>
          <a:xfrm>
            <a:off x="457200" y="908720"/>
            <a:ext cx="8229600" cy="2188840"/>
          </a:xfrm>
        </p:spPr>
        <p:txBody>
          <a:bodyPr>
            <a:normAutofit lnSpcReduction="10000"/>
          </a:bodyPr>
          <a:lstStyle/>
          <a:p>
            <a:r>
              <a:rPr lang="en-US" altLang="zh-CN" sz="2000" dirty="0" smtClean="0"/>
              <a:t>ch4,p88</a:t>
            </a:r>
            <a:r>
              <a:rPr lang="zh-CN" altLang="en-US" sz="2000" dirty="0"/>
              <a:t>，</a:t>
            </a:r>
            <a:r>
              <a:rPr lang="en-US" altLang="zh-CN" sz="2000" dirty="0"/>
              <a:t>9. </a:t>
            </a:r>
            <a:r>
              <a:rPr lang="zh-CN" altLang="en-US" sz="2000" dirty="0"/>
              <a:t>输入百分制成绩，要求输出成绩等级</a:t>
            </a:r>
          </a:p>
          <a:p>
            <a:pPr lvl="1"/>
            <a:r>
              <a:rPr lang="zh-CN" altLang="en-US" sz="2000" dirty="0"/>
              <a:t>   </a:t>
            </a:r>
            <a:r>
              <a:rPr lang="en-US" altLang="zh-CN" sz="2000" dirty="0"/>
              <a:t>'A', 90</a:t>
            </a:r>
            <a:r>
              <a:rPr lang="zh-CN" altLang="en-US" sz="2000" dirty="0"/>
              <a:t>分以上</a:t>
            </a:r>
          </a:p>
          <a:p>
            <a:pPr lvl="1"/>
            <a:r>
              <a:rPr lang="zh-CN" altLang="en-US" sz="2000" dirty="0"/>
              <a:t>   </a:t>
            </a:r>
            <a:r>
              <a:rPr lang="en-US" altLang="zh-CN" sz="2000" dirty="0"/>
              <a:t>'B', 80~89</a:t>
            </a:r>
            <a:r>
              <a:rPr lang="zh-CN" altLang="en-US" sz="2000" dirty="0"/>
              <a:t>分</a:t>
            </a:r>
          </a:p>
          <a:p>
            <a:pPr lvl="1"/>
            <a:r>
              <a:rPr lang="zh-CN" altLang="en-US" sz="2000" dirty="0"/>
              <a:t>   </a:t>
            </a:r>
            <a:r>
              <a:rPr lang="en-US" altLang="zh-CN" sz="2000" dirty="0"/>
              <a:t>'C', 70~79</a:t>
            </a:r>
            <a:r>
              <a:rPr lang="zh-CN" altLang="en-US" sz="2000" dirty="0"/>
              <a:t>分</a:t>
            </a:r>
          </a:p>
          <a:p>
            <a:pPr lvl="1"/>
            <a:r>
              <a:rPr lang="zh-CN" altLang="en-US" sz="2000" dirty="0"/>
              <a:t>   </a:t>
            </a:r>
            <a:r>
              <a:rPr lang="en-US" altLang="zh-CN" sz="2000" dirty="0"/>
              <a:t>'D', 60~69</a:t>
            </a:r>
            <a:r>
              <a:rPr lang="zh-CN" altLang="en-US" sz="2000" dirty="0"/>
              <a:t>分</a:t>
            </a:r>
          </a:p>
          <a:p>
            <a:pPr lvl="1"/>
            <a:r>
              <a:rPr lang="zh-CN" altLang="en-US" sz="2000" dirty="0"/>
              <a:t>   </a:t>
            </a:r>
            <a:r>
              <a:rPr lang="en-US" altLang="zh-CN" sz="2000" dirty="0"/>
              <a:t>'E', 60</a:t>
            </a:r>
            <a:r>
              <a:rPr lang="zh-CN" altLang="en-US" sz="2000" dirty="0"/>
              <a:t>分以下 </a:t>
            </a:r>
          </a:p>
          <a:p>
            <a:endParaRPr lang="en-US" altLang="zh-CN" sz="2000" dirty="0"/>
          </a:p>
          <a:p>
            <a:endParaRPr lang="zh-CN" altLang="en-US" sz="2000" dirty="0"/>
          </a:p>
        </p:txBody>
      </p:sp>
      <p:sp>
        <p:nvSpPr>
          <p:cNvPr id="4" name="TextBox 3"/>
          <p:cNvSpPr txBox="1"/>
          <p:nvPr/>
        </p:nvSpPr>
        <p:spPr>
          <a:xfrm>
            <a:off x="179512" y="3037016"/>
            <a:ext cx="4176464" cy="2308324"/>
          </a:xfrm>
          <a:prstGeom prst="rect">
            <a:avLst/>
          </a:prstGeom>
          <a:noFill/>
          <a:ln>
            <a:solidFill>
              <a:schemeClr val="accent1"/>
            </a:solidFill>
          </a:ln>
        </p:spPr>
        <p:txBody>
          <a:bodyPr wrap="square" rtlCol="0">
            <a:spAutoFit/>
          </a:bodyPr>
          <a:lstStyle/>
          <a:p>
            <a:r>
              <a:rPr lang="en-US" altLang="zh-CN" dirty="0" smtClean="0"/>
              <a:t>float x;</a:t>
            </a:r>
          </a:p>
          <a:p>
            <a:r>
              <a:rPr lang="en-US" altLang="zh-CN" dirty="0" err="1" smtClean="0"/>
              <a:t>scanf</a:t>
            </a:r>
            <a:r>
              <a:rPr lang="en-US" altLang="zh-CN" dirty="0" smtClean="0"/>
              <a:t>(“%</a:t>
            </a:r>
            <a:r>
              <a:rPr lang="en-US" altLang="zh-CN" dirty="0" err="1" smtClean="0"/>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solidFill>
                  <a:srgbClr val="FF0000"/>
                </a:solidFill>
              </a:rPr>
              <a:t>else </a:t>
            </a:r>
            <a:r>
              <a:rPr lang="en-US" altLang="zh-CN" dirty="0">
                <a:solidFill>
                  <a:srgbClr val="FF0000"/>
                </a:solidFill>
              </a:rPr>
              <a:t>if (80.0&lt;=x &amp;&amp; x&lt;=89.0) </a:t>
            </a:r>
            <a:r>
              <a:rPr lang="en-US" altLang="zh-CN" dirty="0" err="1">
                <a:solidFill>
                  <a:srgbClr val="FF0000"/>
                </a:solidFill>
              </a:rPr>
              <a:t>putchar</a:t>
            </a:r>
            <a:r>
              <a:rPr lang="en-US" altLang="zh-CN" dirty="0">
                <a:solidFill>
                  <a:srgbClr val="FF0000"/>
                </a:solidFill>
              </a:rPr>
              <a:t>('B'); </a:t>
            </a:r>
            <a:endParaRPr lang="en-US" altLang="zh-CN" dirty="0" smtClean="0">
              <a:solidFill>
                <a:srgbClr val="FF0000"/>
              </a:solidFill>
            </a:endParaRPr>
          </a:p>
          <a:p>
            <a:r>
              <a:rPr lang="en-US" altLang="zh-CN" dirty="0" smtClean="0">
                <a:solidFill>
                  <a:srgbClr val="FF0000"/>
                </a:solidFill>
              </a:rPr>
              <a:t>else </a:t>
            </a:r>
            <a:r>
              <a:rPr lang="en-US" altLang="zh-CN" dirty="0">
                <a:solidFill>
                  <a:srgbClr val="FF0000"/>
                </a:solidFill>
              </a:rPr>
              <a:t>if (70.0&lt;=x &amp;&amp; x&lt;=79.0) </a:t>
            </a:r>
            <a:r>
              <a:rPr lang="en-US" altLang="zh-CN" dirty="0" err="1">
                <a:solidFill>
                  <a:srgbClr val="FF0000"/>
                </a:solidFill>
              </a:rPr>
              <a:t>putchar</a:t>
            </a:r>
            <a:r>
              <a:rPr lang="en-US" altLang="zh-CN" dirty="0">
                <a:solidFill>
                  <a:srgbClr val="FF0000"/>
                </a:solidFill>
              </a:rPr>
              <a:t>('C');</a:t>
            </a:r>
          </a:p>
          <a:p>
            <a:r>
              <a:rPr lang="en-US" altLang="zh-CN" dirty="0" smtClean="0">
                <a:solidFill>
                  <a:srgbClr val="FF0000"/>
                </a:solidFill>
              </a:rPr>
              <a:t>else </a:t>
            </a:r>
            <a:r>
              <a:rPr lang="en-US" altLang="zh-CN" dirty="0">
                <a:solidFill>
                  <a:srgbClr val="FF0000"/>
                </a:solidFill>
              </a:rPr>
              <a:t>if (60.0&lt;=x &amp;&amp; x&lt;=69.0) </a:t>
            </a:r>
            <a:r>
              <a:rPr lang="en-US" altLang="zh-CN" dirty="0" err="1">
                <a:solidFill>
                  <a:srgbClr val="FF0000"/>
                </a:solidFill>
              </a:rPr>
              <a:t>putchar</a:t>
            </a:r>
            <a:r>
              <a:rPr lang="en-US" altLang="zh-CN" dirty="0">
                <a:solidFill>
                  <a:srgbClr val="FF0000"/>
                </a:solidFill>
              </a:rPr>
              <a:t>('D');</a:t>
            </a:r>
          </a:p>
          <a:p>
            <a:r>
              <a:rPr lang="en-US" altLang="zh-CN" dirty="0" smtClean="0"/>
              <a:t>else </a:t>
            </a:r>
            <a:r>
              <a:rPr lang="en-US" altLang="zh-CN" dirty="0" err="1"/>
              <a:t>putchar</a:t>
            </a:r>
            <a:r>
              <a:rPr lang="en-US" altLang="zh-CN" dirty="0"/>
              <a:t>('E</a:t>
            </a:r>
            <a:r>
              <a:rPr lang="en-US" altLang="zh-CN" dirty="0" smtClean="0"/>
              <a:t>');</a:t>
            </a:r>
            <a:endParaRPr lang="en-US" altLang="zh-CN" dirty="0"/>
          </a:p>
          <a:p>
            <a:r>
              <a:rPr lang="en-US" altLang="zh-CN" dirty="0" err="1" smtClean="0"/>
              <a:t>putchar</a:t>
            </a:r>
            <a:r>
              <a:rPr lang="en-US" altLang="zh-CN" dirty="0"/>
              <a:t>('\n'); </a:t>
            </a:r>
            <a:endParaRPr lang="zh-CN" altLang="en-US" dirty="0"/>
          </a:p>
        </p:txBody>
      </p:sp>
      <p:sp>
        <p:nvSpPr>
          <p:cNvPr id="6" name="TextBox 5"/>
          <p:cNvSpPr txBox="1"/>
          <p:nvPr/>
        </p:nvSpPr>
        <p:spPr>
          <a:xfrm>
            <a:off x="179512" y="5845914"/>
            <a:ext cx="4320480" cy="369332"/>
          </a:xfrm>
          <a:prstGeom prst="rect">
            <a:avLst/>
          </a:prstGeom>
          <a:solidFill>
            <a:srgbClr val="FFFF00"/>
          </a:solidFill>
          <a:ln>
            <a:solidFill>
              <a:schemeClr val="accent1"/>
            </a:solidFill>
          </a:ln>
        </p:spPr>
        <p:txBody>
          <a:bodyPr wrap="square" rtlCol="0">
            <a:spAutoFit/>
          </a:bodyPr>
          <a:lstStyle/>
          <a:p>
            <a:r>
              <a:rPr lang="en-US" altLang="zh-CN" dirty="0">
                <a:solidFill>
                  <a:srgbClr val="FF0000"/>
                </a:solidFill>
              </a:rPr>
              <a:t>// </a:t>
            </a:r>
            <a:r>
              <a:rPr lang="zh-CN" altLang="en-US" dirty="0">
                <a:solidFill>
                  <a:srgbClr val="FF0000"/>
                </a:solidFill>
              </a:rPr>
              <a:t>错误</a:t>
            </a:r>
            <a:r>
              <a:rPr lang="en-US" altLang="zh-CN" dirty="0">
                <a:solidFill>
                  <a:srgbClr val="FF0000"/>
                </a:solidFill>
              </a:rPr>
              <a:t>,</a:t>
            </a:r>
            <a:r>
              <a:rPr lang="zh-CN" altLang="en-US" dirty="0">
                <a:solidFill>
                  <a:srgbClr val="FF0000"/>
                </a:solidFill>
              </a:rPr>
              <a:t>例如</a:t>
            </a:r>
            <a:r>
              <a:rPr lang="en-US" altLang="zh-CN" dirty="0">
                <a:solidFill>
                  <a:srgbClr val="FF0000"/>
                </a:solidFill>
              </a:rPr>
              <a:t>89.5</a:t>
            </a:r>
            <a:r>
              <a:rPr lang="zh-CN" altLang="en-US" dirty="0">
                <a:solidFill>
                  <a:srgbClr val="FF0000"/>
                </a:solidFill>
              </a:rPr>
              <a:t>，输出</a:t>
            </a:r>
            <a:r>
              <a:rPr lang="en-US" altLang="zh-CN" dirty="0">
                <a:solidFill>
                  <a:srgbClr val="FF0000"/>
                </a:solidFill>
              </a:rPr>
              <a:t>'E' </a:t>
            </a:r>
          </a:p>
        </p:txBody>
      </p:sp>
      <p:sp>
        <p:nvSpPr>
          <p:cNvPr id="7" name="矩形 6"/>
          <p:cNvSpPr/>
          <p:nvPr/>
        </p:nvSpPr>
        <p:spPr>
          <a:xfrm>
            <a:off x="4860032" y="3037016"/>
            <a:ext cx="3290168" cy="2585323"/>
          </a:xfrm>
          <a:prstGeom prst="rect">
            <a:avLst/>
          </a:prstGeom>
          <a:solidFill>
            <a:srgbClr val="FFFF00"/>
          </a:solidFill>
          <a:ln>
            <a:solidFill>
              <a:schemeClr val="accent1"/>
            </a:solidFill>
          </a:ln>
        </p:spPr>
        <p:txBody>
          <a:bodyPr wrap="square">
            <a:spAutoFit/>
          </a:bodyPr>
          <a:lstStyle/>
          <a:p>
            <a:r>
              <a:rPr lang="en-US" altLang="zh-CN" dirty="0"/>
              <a:t>float x;</a:t>
            </a:r>
          </a:p>
          <a:p>
            <a:r>
              <a:rPr lang="en-US" altLang="zh-CN" dirty="0" err="1"/>
              <a:t>scanf</a:t>
            </a:r>
            <a:r>
              <a:rPr lang="en-US" altLang="zh-CN" dirty="0"/>
              <a:t>(“%</a:t>
            </a:r>
            <a:r>
              <a:rPr lang="en-US" altLang="zh-CN" dirty="0" err="1"/>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t>else </a:t>
            </a:r>
            <a:r>
              <a:rPr lang="en-US" altLang="zh-CN" dirty="0"/>
              <a:t>if (80.0&lt;=x) </a:t>
            </a:r>
            <a:r>
              <a:rPr lang="en-US" altLang="zh-CN" dirty="0" err="1"/>
              <a:t>putchar</a:t>
            </a:r>
            <a:r>
              <a:rPr lang="en-US" altLang="zh-CN" dirty="0"/>
              <a:t>('B'); </a:t>
            </a:r>
          </a:p>
          <a:p>
            <a:r>
              <a:rPr lang="en-US" altLang="zh-CN" dirty="0"/>
              <a:t>else if (70.0&lt;=x) </a:t>
            </a:r>
            <a:r>
              <a:rPr lang="en-US" altLang="zh-CN" dirty="0" err="1"/>
              <a:t>putchar</a:t>
            </a:r>
            <a:r>
              <a:rPr lang="en-US" altLang="zh-CN" dirty="0"/>
              <a:t>('C');</a:t>
            </a:r>
          </a:p>
          <a:p>
            <a:r>
              <a:rPr lang="en-US" altLang="zh-CN" dirty="0"/>
              <a:t>else if (60.0&lt;=x) </a:t>
            </a:r>
            <a:r>
              <a:rPr lang="en-US" altLang="zh-CN" dirty="0" err="1"/>
              <a:t>putchar</a:t>
            </a:r>
            <a:r>
              <a:rPr lang="en-US" altLang="zh-CN" dirty="0"/>
              <a:t>('D');</a:t>
            </a:r>
          </a:p>
          <a:p>
            <a:r>
              <a:rPr lang="en-US" altLang="zh-CN" dirty="0"/>
              <a:t>else </a:t>
            </a:r>
            <a:r>
              <a:rPr lang="en-US" altLang="zh-CN" dirty="0" err="1"/>
              <a:t>putchar</a:t>
            </a:r>
            <a:r>
              <a:rPr lang="en-US" altLang="zh-CN" dirty="0"/>
              <a:t>('E</a:t>
            </a:r>
            <a:r>
              <a:rPr lang="en-US" altLang="zh-CN" dirty="0" smtClean="0"/>
              <a:t>');</a:t>
            </a:r>
          </a:p>
          <a:p>
            <a:r>
              <a:rPr lang="en-US" altLang="zh-CN" dirty="0" err="1"/>
              <a:t>putchar</a:t>
            </a:r>
            <a:r>
              <a:rPr lang="en-US" altLang="zh-CN" dirty="0"/>
              <a:t>('\n'); </a:t>
            </a:r>
            <a:endParaRPr lang="en-US" altLang="zh-CN" dirty="0" smtClean="0"/>
          </a:p>
          <a:p>
            <a:r>
              <a:rPr lang="en-US" altLang="zh-CN" dirty="0" smtClean="0">
                <a:solidFill>
                  <a:srgbClr val="0070C0"/>
                </a:solidFill>
              </a:rPr>
              <a:t>// </a:t>
            </a:r>
            <a:r>
              <a:rPr lang="zh-CN" altLang="en-US" dirty="0" smtClean="0">
                <a:solidFill>
                  <a:srgbClr val="0070C0"/>
                </a:solidFill>
              </a:rPr>
              <a:t>正确的</a:t>
            </a:r>
            <a:r>
              <a:rPr lang="en-US" altLang="zh-CN" dirty="0" smtClean="0">
                <a:solidFill>
                  <a:srgbClr val="0070C0"/>
                </a:solidFill>
              </a:rPr>
              <a:t>else if()</a:t>
            </a:r>
            <a:r>
              <a:rPr lang="zh-CN" altLang="en-US" dirty="0" smtClean="0">
                <a:solidFill>
                  <a:srgbClr val="0070C0"/>
                </a:solidFill>
              </a:rPr>
              <a:t>条件排除法</a:t>
            </a:r>
            <a:endParaRPr lang="zh-CN" altLang="en-US" dirty="0">
              <a:solidFill>
                <a:srgbClr val="0070C0"/>
              </a:solidFill>
            </a:endParaRPr>
          </a:p>
        </p:txBody>
      </p:sp>
    </p:spTree>
    <p:extLst>
      <p:ext uri="{BB962C8B-B14F-4D97-AF65-F5344CB8AC3E}">
        <p14:creationId xmlns:p14="http://schemas.microsoft.com/office/powerpoint/2010/main" val="195689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次上机练习答案</a:t>
            </a:r>
            <a:r>
              <a:rPr lang="en-US" altLang="zh-CN" sz="3600" dirty="0" smtClean="0"/>
              <a:t>ch4(3)</a:t>
            </a:r>
            <a:endParaRPr lang="zh-CN" altLang="en-US" sz="3600" dirty="0"/>
          </a:p>
        </p:txBody>
      </p:sp>
      <p:sp>
        <p:nvSpPr>
          <p:cNvPr id="3" name="内容占位符 2"/>
          <p:cNvSpPr>
            <a:spLocks noGrp="1"/>
          </p:cNvSpPr>
          <p:nvPr>
            <p:ph idx="1"/>
          </p:nvPr>
        </p:nvSpPr>
        <p:spPr>
          <a:xfrm>
            <a:off x="457200" y="908720"/>
            <a:ext cx="8229600" cy="2188840"/>
          </a:xfrm>
        </p:spPr>
        <p:txBody>
          <a:bodyPr>
            <a:normAutofit lnSpcReduction="10000"/>
          </a:bodyPr>
          <a:lstStyle/>
          <a:p>
            <a:r>
              <a:rPr lang="en-US" altLang="zh-CN" sz="2000" dirty="0" smtClean="0"/>
              <a:t>ch4,p88</a:t>
            </a:r>
            <a:r>
              <a:rPr lang="zh-CN" altLang="en-US" sz="2000" dirty="0"/>
              <a:t>，</a:t>
            </a:r>
            <a:r>
              <a:rPr lang="en-US" altLang="zh-CN" sz="2000" dirty="0"/>
              <a:t>9. </a:t>
            </a:r>
            <a:r>
              <a:rPr lang="zh-CN" altLang="en-US" sz="2000" dirty="0"/>
              <a:t>输入百分制成绩，要求输出成绩等级</a:t>
            </a:r>
          </a:p>
          <a:p>
            <a:pPr lvl="1"/>
            <a:r>
              <a:rPr lang="zh-CN" altLang="en-US" sz="2000" dirty="0"/>
              <a:t>   </a:t>
            </a:r>
            <a:r>
              <a:rPr lang="en-US" altLang="zh-CN" sz="2000" dirty="0"/>
              <a:t>'A', 90</a:t>
            </a:r>
            <a:r>
              <a:rPr lang="zh-CN" altLang="en-US" sz="2000" dirty="0"/>
              <a:t>分以上</a:t>
            </a:r>
          </a:p>
          <a:p>
            <a:pPr lvl="1"/>
            <a:r>
              <a:rPr lang="zh-CN" altLang="en-US" sz="2000" dirty="0"/>
              <a:t>   </a:t>
            </a:r>
            <a:r>
              <a:rPr lang="en-US" altLang="zh-CN" sz="2000" dirty="0"/>
              <a:t>'B', 80~89</a:t>
            </a:r>
            <a:r>
              <a:rPr lang="zh-CN" altLang="en-US" sz="2000" dirty="0"/>
              <a:t>分</a:t>
            </a:r>
          </a:p>
          <a:p>
            <a:pPr lvl="1"/>
            <a:r>
              <a:rPr lang="zh-CN" altLang="en-US" sz="2000" dirty="0"/>
              <a:t>   </a:t>
            </a:r>
            <a:r>
              <a:rPr lang="en-US" altLang="zh-CN" sz="2000" dirty="0"/>
              <a:t>'C', 70~79</a:t>
            </a:r>
            <a:r>
              <a:rPr lang="zh-CN" altLang="en-US" sz="2000" dirty="0"/>
              <a:t>分</a:t>
            </a:r>
          </a:p>
          <a:p>
            <a:pPr lvl="1"/>
            <a:r>
              <a:rPr lang="zh-CN" altLang="en-US" sz="2000" dirty="0"/>
              <a:t>   </a:t>
            </a:r>
            <a:r>
              <a:rPr lang="en-US" altLang="zh-CN" sz="2000" dirty="0"/>
              <a:t>'D', 60~69</a:t>
            </a:r>
            <a:r>
              <a:rPr lang="zh-CN" altLang="en-US" sz="2000" dirty="0"/>
              <a:t>分</a:t>
            </a:r>
          </a:p>
          <a:p>
            <a:pPr lvl="1"/>
            <a:r>
              <a:rPr lang="zh-CN" altLang="en-US" sz="2000" dirty="0"/>
              <a:t>   </a:t>
            </a:r>
            <a:r>
              <a:rPr lang="en-US" altLang="zh-CN" sz="2000" dirty="0"/>
              <a:t>'E', 60</a:t>
            </a:r>
            <a:r>
              <a:rPr lang="zh-CN" altLang="en-US" sz="2000" dirty="0"/>
              <a:t>分以下 </a:t>
            </a:r>
          </a:p>
          <a:p>
            <a:endParaRPr lang="en-US" altLang="zh-CN" sz="2000" dirty="0"/>
          </a:p>
          <a:p>
            <a:endParaRPr lang="zh-CN" altLang="en-US" sz="2000" dirty="0"/>
          </a:p>
        </p:txBody>
      </p:sp>
      <p:sp>
        <p:nvSpPr>
          <p:cNvPr id="5" name="TextBox 4"/>
          <p:cNvSpPr txBox="1"/>
          <p:nvPr/>
        </p:nvSpPr>
        <p:spPr>
          <a:xfrm>
            <a:off x="4788024" y="2739692"/>
            <a:ext cx="3240360" cy="3785652"/>
          </a:xfrm>
          <a:prstGeom prst="rect">
            <a:avLst/>
          </a:prstGeom>
          <a:solidFill>
            <a:srgbClr val="FFFF00"/>
          </a:solidFill>
          <a:ln>
            <a:solidFill>
              <a:schemeClr val="accent1"/>
            </a:solidFill>
          </a:ln>
        </p:spPr>
        <p:txBody>
          <a:bodyPr wrap="square" rtlCol="0">
            <a:spAutoFit/>
          </a:bodyPr>
          <a:lstStyle/>
          <a:p>
            <a:r>
              <a:rPr lang="en-US" altLang="zh-CN" sz="2000" dirty="0" smtClean="0"/>
              <a:t>float x;</a:t>
            </a:r>
          </a:p>
          <a:p>
            <a:r>
              <a:rPr lang="en-US" altLang="zh-CN" sz="2000" dirty="0" err="1" smtClean="0"/>
              <a:t>scanf</a:t>
            </a:r>
            <a:r>
              <a:rPr lang="en-US" altLang="zh-CN" sz="2000" dirty="0" smtClean="0"/>
              <a:t>(“%</a:t>
            </a:r>
            <a:r>
              <a:rPr lang="en-US" altLang="zh-CN" sz="2000" dirty="0" err="1" smtClean="0"/>
              <a:t>f”,&amp;x</a:t>
            </a:r>
            <a:r>
              <a:rPr lang="en-US" altLang="zh-CN" sz="2000" dirty="0" smtClean="0"/>
              <a:t>);</a:t>
            </a:r>
          </a:p>
          <a:p>
            <a:r>
              <a:rPr lang="en-US" altLang="zh-CN" sz="2000" dirty="0" smtClean="0"/>
              <a:t>switch</a:t>
            </a:r>
            <a:r>
              <a:rPr lang="en-US" altLang="zh-CN" sz="2000" dirty="0"/>
              <a:t>((</a:t>
            </a:r>
            <a:r>
              <a:rPr lang="en-US" altLang="zh-CN" sz="2000" dirty="0" err="1"/>
              <a:t>int</a:t>
            </a:r>
            <a:r>
              <a:rPr lang="en-US" altLang="zh-CN" sz="2000" dirty="0"/>
              <a:t>)(x/10.0)) </a:t>
            </a:r>
          </a:p>
          <a:p>
            <a:r>
              <a:rPr lang="en-US" altLang="zh-CN" sz="2000" dirty="0" smtClean="0"/>
              <a:t>{</a:t>
            </a:r>
            <a:endParaRPr lang="en-US" altLang="zh-CN" sz="2000" dirty="0"/>
          </a:p>
          <a:p>
            <a:r>
              <a:rPr lang="en-US" altLang="zh-CN" sz="2000" dirty="0"/>
              <a:t>      case 10: </a:t>
            </a:r>
          </a:p>
          <a:p>
            <a:r>
              <a:rPr lang="en-US" altLang="zh-CN" sz="2000" dirty="0"/>
              <a:t>      case 9: </a:t>
            </a:r>
            <a:r>
              <a:rPr lang="en-US" altLang="zh-CN" sz="2000" dirty="0" err="1"/>
              <a:t>putchar</a:t>
            </a:r>
            <a:r>
              <a:rPr lang="en-US" altLang="zh-CN" sz="2000" dirty="0"/>
              <a:t>('A'); break;</a:t>
            </a:r>
          </a:p>
          <a:p>
            <a:r>
              <a:rPr lang="en-US" altLang="zh-CN" sz="2000" dirty="0"/>
              <a:t>      case 8: </a:t>
            </a:r>
            <a:r>
              <a:rPr lang="en-US" altLang="zh-CN" sz="2000" dirty="0" err="1"/>
              <a:t>putchar</a:t>
            </a:r>
            <a:r>
              <a:rPr lang="en-US" altLang="zh-CN" sz="2000" dirty="0"/>
              <a:t>('B'); break;</a:t>
            </a:r>
          </a:p>
          <a:p>
            <a:r>
              <a:rPr lang="en-US" altLang="zh-CN" sz="2000" dirty="0"/>
              <a:t>      case 7: </a:t>
            </a:r>
            <a:r>
              <a:rPr lang="en-US" altLang="zh-CN" sz="2000" dirty="0" err="1"/>
              <a:t>putchar</a:t>
            </a:r>
            <a:r>
              <a:rPr lang="en-US" altLang="zh-CN" sz="2000" dirty="0"/>
              <a:t>('C'); break;</a:t>
            </a:r>
          </a:p>
          <a:p>
            <a:r>
              <a:rPr lang="en-US" altLang="zh-CN" sz="2000" dirty="0"/>
              <a:t>      case 6: </a:t>
            </a:r>
            <a:r>
              <a:rPr lang="en-US" altLang="zh-CN" sz="2000" dirty="0" err="1"/>
              <a:t>putchar</a:t>
            </a:r>
            <a:r>
              <a:rPr lang="en-US" altLang="zh-CN" sz="2000" dirty="0"/>
              <a:t>('D'); break;</a:t>
            </a:r>
          </a:p>
          <a:p>
            <a:r>
              <a:rPr lang="en-US" altLang="zh-CN" sz="2000" dirty="0"/>
              <a:t>      default: </a:t>
            </a:r>
            <a:r>
              <a:rPr lang="en-US" altLang="zh-CN" sz="2000" dirty="0" err="1"/>
              <a:t>putchar</a:t>
            </a:r>
            <a:r>
              <a:rPr lang="en-US" altLang="zh-CN" sz="2000" dirty="0"/>
              <a:t>('E'); </a:t>
            </a:r>
          </a:p>
          <a:p>
            <a:r>
              <a:rPr lang="en-US" altLang="zh-CN" sz="2000" dirty="0" smtClean="0"/>
              <a:t>} </a:t>
            </a:r>
            <a:endParaRPr lang="en-US" altLang="zh-CN" sz="2000" dirty="0"/>
          </a:p>
          <a:p>
            <a:r>
              <a:rPr lang="en-US" altLang="zh-CN" sz="2000" dirty="0" err="1" smtClean="0"/>
              <a:t>putchar</a:t>
            </a:r>
            <a:r>
              <a:rPr lang="en-US" altLang="zh-CN" sz="2000" dirty="0"/>
              <a:t>('\n');</a:t>
            </a:r>
            <a:endParaRPr lang="zh-CN" altLang="en-US" sz="2000" dirty="0"/>
          </a:p>
        </p:txBody>
      </p:sp>
      <p:sp>
        <p:nvSpPr>
          <p:cNvPr id="6" name="矩形 5"/>
          <p:cNvSpPr/>
          <p:nvPr/>
        </p:nvSpPr>
        <p:spPr>
          <a:xfrm>
            <a:off x="683568" y="3037016"/>
            <a:ext cx="3290168" cy="2585323"/>
          </a:xfrm>
          <a:prstGeom prst="rect">
            <a:avLst/>
          </a:prstGeom>
          <a:solidFill>
            <a:srgbClr val="FFFF00"/>
          </a:solidFill>
          <a:ln>
            <a:solidFill>
              <a:schemeClr val="accent1"/>
            </a:solidFill>
          </a:ln>
        </p:spPr>
        <p:txBody>
          <a:bodyPr wrap="square">
            <a:spAutoFit/>
          </a:bodyPr>
          <a:lstStyle/>
          <a:p>
            <a:r>
              <a:rPr lang="en-US" altLang="zh-CN" dirty="0"/>
              <a:t>float x;</a:t>
            </a:r>
          </a:p>
          <a:p>
            <a:r>
              <a:rPr lang="en-US" altLang="zh-CN" dirty="0" err="1"/>
              <a:t>scanf</a:t>
            </a:r>
            <a:r>
              <a:rPr lang="en-US" altLang="zh-CN" dirty="0"/>
              <a:t>(“%</a:t>
            </a:r>
            <a:r>
              <a:rPr lang="en-US" altLang="zh-CN" dirty="0" err="1"/>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t>else </a:t>
            </a:r>
            <a:r>
              <a:rPr lang="en-US" altLang="zh-CN" dirty="0"/>
              <a:t>if (80.0&lt;=x) </a:t>
            </a:r>
            <a:r>
              <a:rPr lang="en-US" altLang="zh-CN" dirty="0" err="1"/>
              <a:t>putchar</a:t>
            </a:r>
            <a:r>
              <a:rPr lang="en-US" altLang="zh-CN" dirty="0"/>
              <a:t>('B'); </a:t>
            </a:r>
          </a:p>
          <a:p>
            <a:r>
              <a:rPr lang="en-US" altLang="zh-CN" dirty="0"/>
              <a:t>else if (70.0&lt;=x) </a:t>
            </a:r>
            <a:r>
              <a:rPr lang="en-US" altLang="zh-CN" dirty="0" err="1"/>
              <a:t>putchar</a:t>
            </a:r>
            <a:r>
              <a:rPr lang="en-US" altLang="zh-CN" dirty="0"/>
              <a:t>('C');</a:t>
            </a:r>
          </a:p>
          <a:p>
            <a:r>
              <a:rPr lang="en-US" altLang="zh-CN" dirty="0"/>
              <a:t>else if (60.0&lt;=x) </a:t>
            </a:r>
            <a:r>
              <a:rPr lang="en-US" altLang="zh-CN" dirty="0" err="1"/>
              <a:t>putchar</a:t>
            </a:r>
            <a:r>
              <a:rPr lang="en-US" altLang="zh-CN" dirty="0"/>
              <a:t>('D');</a:t>
            </a:r>
          </a:p>
          <a:p>
            <a:r>
              <a:rPr lang="en-US" altLang="zh-CN" dirty="0"/>
              <a:t>else </a:t>
            </a:r>
            <a:r>
              <a:rPr lang="en-US" altLang="zh-CN" dirty="0" err="1"/>
              <a:t>putchar</a:t>
            </a:r>
            <a:r>
              <a:rPr lang="en-US" altLang="zh-CN" dirty="0"/>
              <a:t>('E</a:t>
            </a:r>
            <a:r>
              <a:rPr lang="en-US" altLang="zh-CN" dirty="0" smtClean="0"/>
              <a:t>');</a:t>
            </a:r>
          </a:p>
          <a:p>
            <a:r>
              <a:rPr lang="en-US" altLang="zh-CN" dirty="0" err="1"/>
              <a:t>putchar</a:t>
            </a:r>
            <a:r>
              <a:rPr lang="en-US" altLang="zh-CN" dirty="0"/>
              <a:t>('\n'); </a:t>
            </a:r>
            <a:endParaRPr lang="en-US" altLang="zh-CN" dirty="0" smtClean="0"/>
          </a:p>
          <a:p>
            <a:r>
              <a:rPr lang="en-US" altLang="zh-CN" dirty="0" smtClean="0">
                <a:solidFill>
                  <a:srgbClr val="0070C0"/>
                </a:solidFill>
              </a:rPr>
              <a:t>// </a:t>
            </a:r>
            <a:r>
              <a:rPr lang="zh-CN" altLang="en-US" dirty="0" smtClean="0">
                <a:solidFill>
                  <a:srgbClr val="0070C0"/>
                </a:solidFill>
              </a:rPr>
              <a:t>正确的</a:t>
            </a:r>
            <a:r>
              <a:rPr lang="en-US" altLang="zh-CN" dirty="0" smtClean="0">
                <a:solidFill>
                  <a:srgbClr val="0070C0"/>
                </a:solidFill>
              </a:rPr>
              <a:t>else if()</a:t>
            </a:r>
            <a:r>
              <a:rPr lang="zh-CN" altLang="en-US" dirty="0" smtClean="0">
                <a:solidFill>
                  <a:srgbClr val="0070C0"/>
                </a:solidFill>
              </a:rPr>
              <a:t>条件排除法</a:t>
            </a:r>
            <a:endParaRPr lang="zh-CN" altLang="en-US" dirty="0">
              <a:solidFill>
                <a:srgbClr val="0070C0"/>
              </a:solidFill>
            </a:endParaRPr>
          </a:p>
        </p:txBody>
      </p:sp>
      <p:sp>
        <p:nvSpPr>
          <p:cNvPr id="7" name="TextBox 6"/>
          <p:cNvSpPr txBox="1"/>
          <p:nvPr/>
        </p:nvSpPr>
        <p:spPr>
          <a:xfrm>
            <a:off x="179512" y="5805264"/>
            <a:ext cx="4464496" cy="646331"/>
          </a:xfrm>
          <a:prstGeom prst="rect">
            <a:avLst/>
          </a:prstGeom>
          <a:solidFill>
            <a:schemeClr val="accent6">
              <a:lumMod val="60000"/>
              <a:lumOff val="40000"/>
            </a:schemeClr>
          </a:solidFill>
        </p:spPr>
        <p:txBody>
          <a:bodyPr wrap="square" rtlCol="0">
            <a:spAutoFit/>
          </a:bodyPr>
          <a:lstStyle/>
          <a:p>
            <a:r>
              <a:rPr lang="en-US" altLang="zh-CN" dirty="0" smtClean="0"/>
              <a:t>switch(x/10</a:t>
            </a:r>
            <a:r>
              <a:rPr lang="en-US" altLang="zh-CN" dirty="0"/>
              <a:t>) </a:t>
            </a:r>
            <a:endParaRPr lang="en-US" altLang="zh-CN" dirty="0" smtClean="0"/>
          </a:p>
          <a:p>
            <a:r>
              <a:rPr lang="en-US" altLang="zh-CN" dirty="0" smtClean="0"/>
              <a:t>// </a:t>
            </a:r>
            <a:r>
              <a:rPr lang="zh-CN" altLang="en-US" dirty="0"/>
              <a:t>出错，</a:t>
            </a:r>
            <a:r>
              <a:rPr lang="en-US" altLang="zh-CN" dirty="0"/>
              <a:t>switch(</a:t>
            </a:r>
            <a:r>
              <a:rPr lang="zh-CN" altLang="en-US" dirty="0"/>
              <a:t>表达式</a:t>
            </a:r>
            <a:r>
              <a:rPr lang="en-US" altLang="zh-CN" dirty="0"/>
              <a:t>)</a:t>
            </a:r>
            <a:r>
              <a:rPr lang="zh-CN" altLang="en-US" dirty="0"/>
              <a:t>要求整型或字符型 </a:t>
            </a:r>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次上机练习答案</a:t>
            </a:r>
            <a:r>
              <a:rPr lang="en-US" altLang="zh-CN" sz="3600" dirty="0" smtClean="0"/>
              <a:t>ch4(4)</a:t>
            </a:r>
            <a:endParaRPr lang="zh-CN" altLang="en-US" sz="3600" dirty="0"/>
          </a:p>
        </p:txBody>
      </p:sp>
      <p:sp>
        <p:nvSpPr>
          <p:cNvPr id="3" name="内容占位符 2"/>
          <p:cNvSpPr>
            <a:spLocks noGrp="1"/>
          </p:cNvSpPr>
          <p:nvPr>
            <p:ph idx="1"/>
          </p:nvPr>
        </p:nvSpPr>
        <p:spPr>
          <a:xfrm>
            <a:off x="395536" y="980728"/>
            <a:ext cx="8229600" cy="720080"/>
          </a:xfrm>
        </p:spPr>
        <p:txBody>
          <a:bodyPr>
            <a:normAutofit/>
          </a:bodyPr>
          <a:lstStyle/>
          <a:p>
            <a:r>
              <a:rPr lang="en-US" altLang="zh-CN" sz="2000" dirty="0" smtClean="0"/>
              <a:t>ch4,p88</a:t>
            </a:r>
            <a:r>
              <a:rPr lang="zh-CN" altLang="en-US" sz="2000" dirty="0"/>
              <a:t>，</a:t>
            </a:r>
            <a:r>
              <a:rPr lang="en-US" altLang="zh-CN" sz="2000" dirty="0"/>
              <a:t>10. </a:t>
            </a:r>
            <a:r>
              <a:rPr lang="zh-CN" altLang="en-US" sz="2000" dirty="0"/>
              <a:t>输入两个整数的四则运算式</a:t>
            </a:r>
            <a:r>
              <a:rPr lang="en-US" altLang="zh-CN" sz="2000" dirty="0"/>
              <a:t>(+</a:t>
            </a:r>
            <a:r>
              <a:rPr lang="zh-CN" altLang="en-US" sz="2000" dirty="0"/>
              <a:t>、</a:t>
            </a:r>
            <a:r>
              <a:rPr lang="en-US" altLang="zh-CN" sz="2000" dirty="0"/>
              <a:t>-</a:t>
            </a:r>
            <a:r>
              <a:rPr lang="zh-CN" altLang="en-US" sz="2000" dirty="0"/>
              <a:t>、*、</a:t>
            </a:r>
            <a:r>
              <a:rPr lang="en-US" altLang="zh-CN" sz="2000" dirty="0"/>
              <a:t>/) ,</a:t>
            </a:r>
            <a:r>
              <a:rPr lang="zh-CN" altLang="en-US" sz="2000" dirty="0"/>
              <a:t>输出计算结果</a:t>
            </a:r>
            <a:r>
              <a:rPr lang="zh-CN" altLang="en-US" sz="2000" dirty="0" smtClean="0"/>
              <a:t>。如</a:t>
            </a:r>
            <a:r>
              <a:rPr lang="zh-CN" altLang="en-US" sz="2000" dirty="0"/>
              <a:t>输入</a:t>
            </a:r>
            <a:r>
              <a:rPr lang="en-US" altLang="zh-CN" sz="2000" dirty="0"/>
              <a:t>: 123+456</a:t>
            </a:r>
            <a:r>
              <a:rPr lang="zh-CN" altLang="en-US" sz="2000" dirty="0"/>
              <a:t>，应该输出</a:t>
            </a:r>
            <a:r>
              <a:rPr lang="en-US" altLang="zh-CN" sz="2000" dirty="0"/>
              <a:t>123+456=579</a:t>
            </a:r>
            <a:r>
              <a:rPr lang="zh-CN" altLang="en-US" sz="2000" dirty="0"/>
              <a:t>； </a:t>
            </a:r>
          </a:p>
          <a:p>
            <a:pPr marL="0" indent="0">
              <a:buNone/>
            </a:pPr>
            <a:endParaRPr lang="zh-CN" altLang="en-US" sz="2000" dirty="0"/>
          </a:p>
          <a:p>
            <a:endParaRPr lang="en-US" altLang="zh-CN" sz="2000" dirty="0"/>
          </a:p>
          <a:p>
            <a:endParaRPr lang="zh-CN" altLang="en-US" sz="2000" dirty="0"/>
          </a:p>
        </p:txBody>
      </p:sp>
      <p:sp>
        <p:nvSpPr>
          <p:cNvPr id="4" name="TextBox 3"/>
          <p:cNvSpPr txBox="1"/>
          <p:nvPr/>
        </p:nvSpPr>
        <p:spPr>
          <a:xfrm>
            <a:off x="179512" y="1700808"/>
            <a:ext cx="8856984" cy="4801314"/>
          </a:xfrm>
          <a:prstGeom prst="rect">
            <a:avLst/>
          </a:prstGeom>
          <a:noFill/>
          <a:ln>
            <a:solidFill>
              <a:schemeClr val="accent1"/>
            </a:solidFill>
          </a:ln>
        </p:spPr>
        <p:txBody>
          <a:bodyPr wrap="square" rtlCol="0">
            <a:spAutoFit/>
          </a:bodyPr>
          <a:lstStyle/>
          <a:p>
            <a:r>
              <a:rPr lang="en-US" altLang="zh-CN" b="1" dirty="0" err="1"/>
              <a:t>int</a:t>
            </a:r>
            <a:r>
              <a:rPr lang="en-US" altLang="zh-CN" b="1" dirty="0"/>
              <a:t> </a:t>
            </a:r>
            <a:r>
              <a:rPr lang="en-US" altLang="zh-CN" b="1" dirty="0" err="1"/>
              <a:t>a,b</a:t>
            </a:r>
            <a:r>
              <a:rPr lang="en-US" altLang="zh-CN" b="1" dirty="0"/>
              <a:t>;</a:t>
            </a:r>
          </a:p>
          <a:p>
            <a:r>
              <a:rPr lang="en-US" altLang="zh-CN" b="1" dirty="0" smtClean="0"/>
              <a:t>char </a:t>
            </a:r>
            <a:r>
              <a:rPr lang="en-US" altLang="zh-CN" b="1" dirty="0"/>
              <a:t>op;</a:t>
            </a:r>
          </a:p>
          <a:p>
            <a:r>
              <a:rPr lang="en-US" altLang="zh-CN" b="1" dirty="0" err="1" smtClean="0"/>
              <a:t>printf</a:t>
            </a:r>
            <a:r>
              <a:rPr lang="en-US" altLang="zh-CN" b="1" dirty="0"/>
              <a:t>("</a:t>
            </a:r>
            <a:r>
              <a:rPr lang="zh-CN" altLang="en-US" b="1" dirty="0"/>
              <a:t>输入整数 运算符 整数，无空格输入</a:t>
            </a:r>
            <a:r>
              <a:rPr lang="zh-CN" altLang="en-US" b="1" dirty="0" smtClean="0"/>
              <a:t>。</a:t>
            </a:r>
            <a:r>
              <a:rPr lang="en-US" altLang="zh-CN" b="1" dirty="0" smtClean="0"/>
              <a:t>\</a:t>
            </a:r>
            <a:r>
              <a:rPr lang="en-US" altLang="zh-CN" b="1" dirty="0"/>
              <a:t>n"); </a:t>
            </a:r>
          </a:p>
          <a:p>
            <a:r>
              <a:rPr lang="en-US" altLang="zh-CN" b="1" dirty="0" err="1" smtClean="0"/>
              <a:t>scanf</a:t>
            </a:r>
            <a:r>
              <a:rPr lang="en-US" altLang="zh-CN" b="1" dirty="0"/>
              <a:t>("%</a:t>
            </a:r>
            <a:r>
              <a:rPr lang="en-US" altLang="zh-CN" b="1" dirty="0" err="1"/>
              <a:t>d%c%d</a:t>
            </a:r>
            <a:r>
              <a:rPr lang="en-US" altLang="zh-CN" b="1" dirty="0"/>
              <a:t>",&amp;</a:t>
            </a:r>
            <a:r>
              <a:rPr lang="en-US" altLang="zh-CN" b="1" dirty="0" err="1"/>
              <a:t>a,&amp;op,&amp;b</a:t>
            </a:r>
            <a:r>
              <a:rPr lang="en-US" altLang="zh-CN" b="1" dirty="0"/>
              <a:t>) </a:t>
            </a:r>
            <a:r>
              <a:rPr lang="en-US" altLang="zh-CN" b="1" dirty="0" smtClean="0">
                <a:solidFill>
                  <a:srgbClr val="FF0000"/>
                </a:solidFill>
              </a:rPr>
              <a:t>// </a:t>
            </a:r>
            <a:r>
              <a:rPr lang="zh-CN" altLang="en-US" b="1" dirty="0">
                <a:solidFill>
                  <a:srgbClr val="FF0000"/>
                </a:solidFill>
              </a:rPr>
              <a:t>不要用空格隔开，否则，</a:t>
            </a:r>
            <a:r>
              <a:rPr lang="en-US" altLang="zh-CN" b="1" dirty="0">
                <a:solidFill>
                  <a:srgbClr val="FF0000"/>
                </a:solidFill>
              </a:rPr>
              <a:t>op=</a:t>
            </a:r>
            <a:r>
              <a:rPr lang="zh-CN" altLang="en-US" b="1" dirty="0">
                <a:solidFill>
                  <a:srgbClr val="FF0000"/>
                </a:solidFill>
              </a:rPr>
              <a:t>空格，无空格输入</a:t>
            </a:r>
            <a:r>
              <a:rPr lang="en-US" altLang="zh-CN" b="1" dirty="0">
                <a:solidFill>
                  <a:srgbClr val="FF0000"/>
                </a:solidFill>
              </a:rPr>
              <a:t>,</a:t>
            </a:r>
            <a:r>
              <a:rPr lang="zh-CN" altLang="en-US" b="1" dirty="0">
                <a:solidFill>
                  <a:srgbClr val="FF0000"/>
                </a:solidFill>
              </a:rPr>
              <a:t>如</a:t>
            </a:r>
            <a:r>
              <a:rPr lang="en-US" altLang="zh-CN" b="1" dirty="0">
                <a:solidFill>
                  <a:srgbClr val="FF0000"/>
                </a:solidFill>
              </a:rPr>
              <a:t>3+2 </a:t>
            </a:r>
          </a:p>
          <a:p>
            <a:r>
              <a:rPr lang="en-US" altLang="zh-CN" b="1" dirty="0" smtClean="0">
                <a:solidFill>
                  <a:srgbClr val="FF0000"/>
                </a:solidFill>
              </a:rPr>
              <a:t>// </a:t>
            </a:r>
            <a:r>
              <a:rPr lang="zh-CN" altLang="en-US" b="1" dirty="0">
                <a:solidFill>
                  <a:srgbClr val="FF0000"/>
                </a:solidFill>
              </a:rPr>
              <a:t>用下列语句验证输入： </a:t>
            </a:r>
          </a:p>
          <a:p>
            <a:r>
              <a:rPr lang="en-US" altLang="zh-CN" b="1" dirty="0" err="1" smtClean="0"/>
              <a:t>printf</a:t>
            </a:r>
            <a:r>
              <a:rPr lang="en-US" altLang="zh-CN" b="1" dirty="0"/>
              <a:t>("</a:t>
            </a:r>
            <a:r>
              <a:rPr lang="zh-CN" altLang="en-US" b="1" dirty="0"/>
              <a:t>验证接收的输入：</a:t>
            </a:r>
            <a:r>
              <a:rPr lang="en-US" altLang="zh-CN" b="1" dirty="0" err="1"/>
              <a:t>a,op,b</a:t>
            </a:r>
            <a:r>
              <a:rPr lang="en-US" altLang="zh-CN" b="1" dirty="0"/>
              <a:t> = %</a:t>
            </a:r>
            <a:r>
              <a:rPr lang="en-US" altLang="zh-CN" b="1" dirty="0" err="1"/>
              <a:t>d,%c,%d</a:t>
            </a:r>
            <a:r>
              <a:rPr lang="en-US" altLang="zh-CN" b="1" dirty="0"/>
              <a:t>\n",</a:t>
            </a:r>
            <a:r>
              <a:rPr lang="en-US" altLang="zh-CN" b="1" dirty="0" err="1"/>
              <a:t>a,op,b</a:t>
            </a:r>
            <a:r>
              <a:rPr lang="en-US" altLang="zh-CN" b="1" dirty="0"/>
              <a:t>);</a:t>
            </a:r>
          </a:p>
          <a:p>
            <a:r>
              <a:rPr lang="en-US" altLang="zh-CN" b="1" dirty="0" smtClean="0"/>
              <a:t>switch(op</a:t>
            </a:r>
            <a:r>
              <a:rPr lang="en-US" altLang="zh-CN" b="1" dirty="0"/>
              <a:t>)</a:t>
            </a:r>
          </a:p>
          <a:p>
            <a:r>
              <a:rPr lang="en-US" altLang="zh-CN" b="1" dirty="0" smtClean="0"/>
              <a:t>{</a:t>
            </a:r>
            <a:endParaRPr lang="en-US" altLang="zh-CN" b="1" dirty="0"/>
          </a:p>
          <a:p>
            <a:r>
              <a:rPr lang="en-US" altLang="zh-CN" b="1" dirty="0" smtClean="0"/>
              <a:t>          </a:t>
            </a:r>
            <a:r>
              <a:rPr lang="en-US" altLang="zh-CN" b="1" dirty="0"/>
              <a:t>case '+': </a:t>
            </a:r>
            <a:r>
              <a:rPr lang="en-US" altLang="zh-CN" b="1" dirty="0" err="1"/>
              <a:t>printf</a:t>
            </a:r>
            <a:r>
              <a:rPr lang="en-US" altLang="zh-CN" b="1" dirty="0"/>
              <a:t>("%d+%d=%d\n",</a:t>
            </a:r>
            <a:r>
              <a:rPr lang="en-US" altLang="zh-CN" b="1" dirty="0" err="1"/>
              <a:t>a,b,a+b</a:t>
            </a:r>
            <a:r>
              <a:rPr lang="en-US" altLang="zh-CN" b="1" dirty="0"/>
              <a:t>); break;</a:t>
            </a:r>
          </a:p>
          <a:p>
            <a:r>
              <a:rPr lang="en-US" altLang="zh-CN" b="1" dirty="0"/>
              <a:t>          case '-': </a:t>
            </a:r>
            <a:r>
              <a:rPr lang="en-US" altLang="zh-CN" b="1" dirty="0" err="1"/>
              <a:t>printf</a:t>
            </a:r>
            <a:r>
              <a:rPr lang="en-US" altLang="zh-CN" b="1" dirty="0"/>
              <a:t>("%d-%d=%d\n",</a:t>
            </a:r>
            <a:r>
              <a:rPr lang="en-US" altLang="zh-CN" b="1" dirty="0" err="1"/>
              <a:t>a,b,a</a:t>
            </a:r>
            <a:r>
              <a:rPr lang="en-US" altLang="zh-CN" b="1" dirty="0"/>
              <a:t>-b); break;</a:t>
            </a:r>
          </a:p>
          <a:p>
            <a:r>
              <a:rPr lang="en-US" altLang="zh-CN" b="1" dirty="0"/>
              <a:t>          case '*': </a:t>
            </a:r>
            <a:r>
              <a:rPr lang="en-US" altLang="zh-CN" b="1" dirty="0" err="1"/>
              <a:t>printf</a:t>
            </a:r>
            <a:r>
              <a:rPr lang="en-US" altLang="zh-CN" b="1" dirty="0"/>
              <a:t>("%d*%d=%d\n",</a:t>
            </a:r>
            <a:r>
              <a:rPr lang="en-US" altLang="zh-CN" b="1" dirty="0" err="1"/>
              <a:t>a,b,a</a:t>
            </a:r>
            <a:r>
              <a:rPr lang="en-US" altLang="zh-CN" b="1" dirty="0"/>
              <a:t>*b); break;</a:t>
            </a:r>
          </a:p>
          <a:p>
            <a:r>
              <a:rPr lang="en-US" altLang="zh-CN" b="1" dirty="0"/>
              <a:t>          case '/': if(b==0.0) </a:t>
            </a:r>
            <a:r>
              <a:rPr lang="en-US" altLang="zh-CN" b="1" dirty="0" smtClean="0"/>
              <a:t> </a:t>
            </a:r>
            <a:r>
              <a:rPr lang="en-US" altLang="zh-CN" b="1" dirty="0" err="1"/>
              <a:t>printf</a:t>
            </a:r>
            <a:r>
              <a:rPr lang="en-US" altLang="zh-CN" b="1" dirty="0"/>
              <a:t>("</a:t>
            </a:r>
            <a:r>
              <a:rPr lang="zh-CN" altLang="en-US" b="1" dirty="0"/>
              <a:t>除数为零</a:t>
            </a:r>
            <a:r>
              <a:rPr lang="en-US" altLang="zh-CN" b="1" dirty="0"/>
              <a:t>\n"); </a:t>
            </a:r>
          </a:p>
          <a:p>
            <a:r>
              <a:rPr lang="en-US" altLang="zh-CN" b="1" dirty="0"/>
              <a:t>                     </a:t>
            </a:r>
            <a:r>
              <a:rPr lang="en-US" altLang="zh-CN" b="1" dirty="0" smtClean="0"/>
              <a:t>    else</a:t>
            </a:r>
            <a:endParaRPr lang="en-US" altLang="zh-CN" b="1" dirty="0"/>
          </a:p>
          <a:p>
            <a:r>
              <a:rPr lang="en-US" altLang="zh-CN" b="1" dirty="0"/>
              <a:t>                       </a:t>
            </a:r>
            <a:r>
              <a:rPr lang="en-US" altLang="zh-CN" b="1" dirty="0" smtClean="0"/>
              <a:t>     </a:t>
            </a:r>
            <a:r>
              <a:rPr lang="en-US" altLang="zh-CN" b="1" dirty="0" err="1" smtClean="0"/>
              <a:t>printf</a:t>
            </a:r>
            <a:r>
              <a:rPr lang="en-US" altLang="zh-CN" b="1" dirty="0"/>
              <a:t>("%d/%d=%.2f\n",</a:t>
            </a:r>
            <a:r>
              <a:rPr lang="en-US" altLang="zh-CN" b="1" dirty="0" err="1"/>
              <a:t>a,b</a:t>
            </a:r>
            <a:r>
              <a:rPr lang="en-US" altLang="zh-CN" b="1" dirty="0"/>
              <a:t>,(float)a/b); </a:t>
            </a:r>
            <a:r>
              <a:rPr lang="en-US" altLang="zh-CN" b="1" dirty="0">
                <a:solidFill>
                  <a:srgbClr val="FF0000"/>
                </a:solidFill>
              </a:rPr>
              <a:t>// </a:t>
            </a:r>
            <a:r>
              <a:rPr lang="zh-CN" altLang="en-US" b="1" dirty="0">
                <a:solidFill>
                  <a:srgbClr val="FF0000"/>
                </a:solidFill>
              </a:rPr>
              <a:t>一定要强制转换 </a:t>
            </a:r>
            <a:endParaRPr lang="en-US" altLang="zh-CN" b="1" dirty="0" smtClean="0"/>
          </a:p>
          <a:p>
            <a:r>
              <a:rPr lang="en-US" altLang="zh-CN" b="1" dirty="0"/>
              <a:t> </a:t>
            </a:r>
            <a:r>
              <a:rPr lang="en-US" altLang="zh-CN" b="1" dirty="0" smtClean="0"/>
              <a:t>                        break</a:t>
            </a:r>
            <a:r>
              <a:rPr lang="en-US" altLang="zh-CN" b="1" dirty="0"/>
              <a:t>; </a:t>
            </a:r>
            <a:endParaRPr lang="en-US" altLang="zh-CN" b="1" dirty="0" smtClean="0"/>
          </a:p>
          <a:p>
            <a:r>
              <a:rPr lang="en-US" altLang="zh-CN" b="1" dirty="0"/>
              <a:t> </a:t>
            </a:r>
            <a:r>
              <a:rPr lang="en-US" altLang="zh-CN" b="1" dirty="0" smtClean="0"/>
              <a:t>        default</a:t>
            </a:r>
            <a:r>
              <a:rPr lang="en-US" altLang="zh-CN" b="1" dirty="0"/>
              <a:t>: </a:t>
            </a:r>
            <a:r>
              <a:rPr lang="en-US" altLang="zh-CN" b="1" dirty="0" err="1"/>
              <a:t>printf</a:t>
            </a:r>
            <a:r>
              <a:rPr lang="en-US" altLang="zh-CN" b="1" dirty="0"/>
              <a:t>("</a:t>
            </a:r>
            <a:r>
              <a:rPr lang="zh-CN" altLang="en-US" b="1" dirty="0"/>
              <a:t>操作符错误</a:t>
            </a:r>
            <a:r>
              <a:rPr lang="en-US" altLang="zh-CN" b="1" dirty="0"/>
              <a:t>\n");</a:t>
            </a:r>
          </a:p>
          <a:p>
            <a:r>
              <a:rPr lang="en-US" altLang="zh-CN" b="1" dirty="0"/>
              <a:t>  </a:t>
            </a:r>
            <a:r>
              <a:rPr lang="en-US" altLang="zh-CN" b="1" dirty="0" smtClean="0"/>
              <a:t>} </a:t>
            </a:r>
            <a:endParaRPr lang="zh-CN" altLang="en-US" b="1"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10.1</a:t>
            </a:r>
            <a:r>
              <a:rPr lang="zh-CN" altLang="en-US" sz="3600" dirty="0" smtClean="0"/>
              <a:t>上机训练一（</a:t>
            </a:r>
            <a:r>
              <a:rPr lang="en-US" altLang="zh-CN" sz="3600" dirty="0" smtClean="0"/>
              <a:t>DOS</a:t>
            </a:r>
            <a:r>
              <a:rPr lang="zh-CN" altLang="en-US" sz="3600" dirty="0" smtClean="0"/>
              <a:t>操作系统）</a:t>
            </a:r>
            <a:endParaRPr lang="zh-CN" altLang="en-US" sz="3600" dirty="0"/>
          </a:p>
        </p:txBody>
      </p:sp>
      <p:sp>
        <p:nvSpPr>
          <p:cNvPr id="3" name="内容占位符 2"/>
          <p:cNvSpPr>
            <a:spLocks noGrp="1"/>
          </p:cNvSpPr>
          <p:nvPr>
            <p:ph idx="1"/>
          </p:nvPr>
        </p:nvSpPr>
        <p:spPr>
          <a:xfrm>
            <a:off x="395536" y="1052736"/>
            <a:ext cx="8496944" cy="5805264"/>
          </a:xfrm>
        </p:spPr>
        <p:txBody>
          <a:bodyPr>
            <a:noAutofit/>
          </a:bodyPr>
          <a:lstStyle/>
          <a:p>
            <a:pPr marL="0" indent="0">
              <a:buNone/>
            </a:pPr>
            <a:r>
              <a:rPr lang="zh-CN" altLang="en-US" sz="2400" dirty="0"/>
              <a:t>进入</a:t>
            </a:r>
            <a:r>
              <a:rPr lang="en-US" altLang="zh-CN" sz="2400" dirty="0"/>
              <a:t>dos</a:t>
            </a:r>
            <a:r>
              <a:rPr lang="zh-CN" altLang="en-US" sz="2400" dirty="0" smtClean="0"/>
              <a:t>系统：运行</a:t>
            </a:r>
            <a:r>
              <a:rPr lang="en-US" altLang="zh-CN" sz="2400" dirty="0" err="1" smtClean="0"/>
              <a:t>cmd</a:t>
            </a:r>
            <a:r>
              <a:rPr lang="zh-CN" altLang="en-US" sz="2400" dirty="0" smtClean="0"/>
              <a:t>或附件</a:t>
            </a:r>
            <a:r>
              <a:rPr lang="en-US" altLang="zh-CN" sz="2400" dirty="0" smtClean="0"/>
              <a:t>-&gt;</a:t>
            </a:r>
            <a:r>
              <a:rPr lang="zh-CN" altLang="en-US" sz="2400" dirty="0" smtClean="0"/>
              <a:t>命令提示符</a:t>
            </a:r>
            <a:endParaRPr lang="en-US" altLang="zh-CN" sz="2400" dirty="0" smtClean="0"/>
          </a:p>
          <a:p>
            <a:pPr marL="0" indent="0">
              <a:buNone/>
            </a:pPr>
            <a:r>
              <a:rPr lang="zh-CN" altLang="en-US" sz="2400" dirty="0" smtClean="0"/>
              <a:t>进入</a:t>
            </a:r>
            <a:r>
              <a:rPr lang="en-US" altLang="zh-CN" sz="2400" dirty="0" smtClean="0"/>
              <a:t>d</a:t>
            </a:r>
            <a:r>
              <a:rPr lang="zh-CN" altLang="en-US" sz="2400" dirty="0" smtClean="0"/>
              <a:t>盘：</a:t>
            </a:r>
            <a:r>
              <a:rPr lang="en-US" altLang="zh-CN" sz="2400" dirty="0"/>
              <a:t>d</a:t>
            </a:r>
            <a:r>
              <a:rPr lang="en-US" altLang="zh-CN" sz="2400" dirty="0" smtClean="0"/>
              <a:t>:</a:t>
            </a:r>
          </a:p>
          <a:p>
            <a:pPr marL="0" indent="0">
              <a:buNone/>
            </a:pPr>
            <a:r>
              <a:rPr lang="zh-CN" altLang="en-US" sz="2400" dirty="0" smtClean="0"/>
              <a:t>列出</a:t>
            </a:r>
            <a:r>
              <a:rPr lang="en-US" altLang="zh-CN" sz="2400" dirty="0" smtClean="0"/>
              <a:t>d</a:t>
            </a:r>
            <a:r>
              <a:rPr lang="zh-CN" altLang="en-US" sz="2400" dirty="0" smtClean="0"/>
              <a:t>盘</a:t>
            </a:r>
            <a:r>
              <a:rPr lang="zh-CN" altLang="en-US" sz="2400" dirty="0"/>
              <a:t>目录</a:t>
            </a:r>
            <a:r>
              <a:rPr lang="zh-CN" altLang="en-US" sz="2400" dirty="0" smtClean="0"/>
              <a:t>文件</a:t>
            </a:r>
            <a:r>
              <a:rPr lang="zh-CN" altLang="en-US" sz="2400" dirty="0"/>
              <a:t>：</a:t>
            </a:r>
            <a:r>
              <a:rPr lang="en-US" altLang="zh-CN" sz="2400" dirty="0" err="1" smtClean="0"/>
              <a:t>dir</a:t>
            </a:r>
            <a:endParaRPr lang="en-US" altLang="zh-CN" sz="2400" dirty="0" smtClean="0"/>
          </a:p>
          <a:p>
            <a:pPr marL="0" indent="0">
              <a:buNone/>
            </a:pPr>
            <a:r>
              <a:rPr lang="zh-CN" altLang="en-US" sz="2400" dirty="0"/>
              <a:t>分页列出目录</a:t>
            </a:r>
            <a:r>
              <a:rPr lang="zh-CN" altLang="en-US" sz="2400" dirty="0" smtClean="0"/>
              <a:t>文件：</a:t>
            </a:r>
            <a:r>
              <a:rPr lang="en-US" altLang="zh-CN" sz="2400" dirty="0" err="1" smtClean="0"/>
              <a:t>dir</a:t>
            </a:r>
            <a:r>
              <a:rPr lang="en-US" altLang="zh-CN" sz="2400" dirty="0" smtClean="0"/>
              <a:t> /p</a:t>
            </a:r>
          </a:p>
          <a:p>
            <a:pPr marL="0" indent="0">
              <a:buNone/>
            </a:pPr>
            <a:r>
              <a:rPr lang="zh-CN" altLang="en-US" sz="2400" dirty="0" smtClean="0"/>
              <a:t>进入</a:t>
            </a:r>
            <a:r>
              <a:rPr lang="en-US" altLang="zh-CN" sz="2400" dirty="0"/>
              <a:t>d</a:t>
            </a:r>
            <a:r>
              <a:rPr lang="zh-CN" altLang="en-US" sz="2400" dirty="0" smtClean="0"/>
              <a:t>盘根目录</a:t>
            </a:r>
            <a:r>
              <a:rPr lang="en-US" altLang="zh-CN" sz="2400" dirty="0" smtClean="0"/>
              <a:t>:  cd \</a:t>
            </a:r>
          </a:p>
          <a:p>
            <a:pPr marL="0" indent="0">
              <a:buNone/>
            </a:pPr>
            <a:r>
              <a:rPr lang="zh-CN" altLang="en-US" sz="2400" dirty="0" smtClean="0"/>
              <a:t>进入父级目录：</a:t>
            </a:r>
            <a:r>
              <a:rPr lang="en-US" altLang="zh-CN" sz="2400" dirty="0" smtClean="0"/>
              <a:t>cd ..</a:t>
            </a:r>
          </a:p>
          <a:p>
            <a:pPr marL="0" indent="0">
              <a:buNone/>
            </a:pPr>
            <a:r>
              <a:rPr lang="zh-CN" altLang="en-US" sz="2400" dirty="0" smtClean="0"/>
              <a:t>建立目录：</a:t>
            </a:r>
            <a:r>
              <a:rPr lang="en-US" altLang="zh-CN" sz="2400" dirty="0" smtClean="0"/>
              <a:t>md </a:t>
            </a:r>
            <a:r>
              <a:rPr lang="en-US" altLang="zh-CN" sz="2400" dirty="0" err="1" smtClean="0"/>
              <a:t>tc</a:t>
            </a:r>
            <a:endParaRPr lang="en-US" altLang="zh-CN" sz="2400" dirty="0" smtClean="0"/>
          </a:p>
          <a:p>
            <a:pPr marL="0" indent="0">
              <a:buNone/>
            </a:pPr>
            <a:r>
              <a:rPr lang="zh-CN" altLang="en-US" sz="2400" dirty="0"/>
              <a:t>进入目录：</a:t>
            </a:r>
            <a:r>
              <a:rPr lang="en-US" altLang="zh-CN" sz="2400" dirty="0"/>
              <a:t>cd </a:t>
            </a:r>
            <a:r>
              <a:rPr lang="en-US" altLang="zh-CN" sz="2400" dirty="0" err="1" smtClean="0"/>
              <a:t>tc</a:t>
            </a:r>
            <a:endParaRPr lang="en-US" altLang="zh-CN" sz="2400" dirty="0" smtClean="0"/>
          </a:p>
          <a:p>
            <a:pPr marL="0" indent="0">
              <a:buNone/>
            </a:pPr>
            <a:r>
              <a:rPr lang="zh-CN" altLang="en-US" sz="2400" dirty="0" smtClean="0"/>
              <a:t>建立目录：</a:t>
            </a:r>
            <a:r>
              <a:rPr lang="en-US" altLang="zh-CN" sz="2400" dirty="0" smtClean="0"/>
              <a:t>md </a:t>
            </a:r>
            <a:r>
              <a:rPr lang="en-US" altLang="zh-CN" sz="2400" dirty="0" err="1" smtClean="0"/>
              <a:t>zm</a:t>
            </a:r>
            <a:endParaRPr lang="en-US" altLang="zh-CN" sz="2400" dirty="0" smtClean="0"/>
          </a:p>
          <a:p>
            <a:pPr marL="0" indent="0">
              <a:buNone/>
            </a:pPr>
            <a:r>
              <a:rPr lang="zh-CN" altLang="en-US" sz="2400" dirty="0" smtClean="0"/>
              <a:t>用记事本建立文件：</a:t>
            </a:r>
            <a:r>
              <a:rPr lang="en-US" altLang="zh-CN" sz="2400" dirty="0" smtClean="0"/>
              <a:t>tc.txt</a:t>
            </a:r>
          </a:p>
          <a:p>
            <a:pPr marL="0" indent="0">
              <a:buNone/>
            </a:pPr>
            <a:r>
              <a:rPr lang="zh-CN" altLang="en-US" sz="2400" dirty="0" smtClean="0"/>
              <a:t>复制文件：</a:t>
            </a:r>
            <a:r>
              <a:rPr lang="en-US" altLang="zh-CN" sz="2400" dirty="0" smtClean="0"/>
              <a:t>copy *.*  </a:t>
            </a:r>
            <a:r>
              <a:rPr lang="en-US" altLang="zh-CN" sz="2400" dirty="0" err="1" smtClean="0"/>
              <a:t>zm</a:t>
            </a:r>
            <a:endParaRPr lang="en-US" altLang="zh-CN" sz="2400" dirty="0" smtClean="0"/>
          </a:p>
          <a:p>
            <a:pPr marL="0" indent="0">
              <a:buNone/>
            </a:pPr>
            <a:r>
              <a:rPr lang="zh-CN" altLang="en-US" sz="2400" dirty="0" smtClean="0"/>
              <a:t>显示文本文件</a:t>
            </a:r>
            <a:r>
              <a:rPr lang="en-US" altLang="zh-CN" sz="2400" dirty="0" smtClean="0"/>
              <a:t>:  type tc.txt </a:t>
            </a:r>
          </a:p>
          <a:p>
            <a:pPr marL="0" indent="0">
              <a:buNone/>
            </a:pPr>
            <a:r>
              <a:rPr lang="zh-CN" altLang="en-US" sz="2400" dirty="0" smtClean="0"/>
              <a:t>文件改名：</a:t>
            </a:r>
            <a:r>
              <a:rPr lang="en-US" altLang="zh-CN" sz="2400" dirty="0" err="1" smtClean="0"/>
              <a:t>ren</a:t>
            </a:r>
            <a:r>
              <a:rPr lang="en-US" altLang="zh-CN" sz="2400" dirty="0" smtClean="0"/>
              <a:t> tc.txt zm1.txt</a:t>
            </a:r>
          </a:p>
        </p:txBody>
      </p:sp>
    </p:spTree>
    <p:extLst>
      <p:ext uri="{BB962C8B-B14F-4D97-AF65-F5344CB8AC3E}">
        <p14:creationId xmlns:p14="http://schemas.microsoft.com/office/powerpoint/2010/main" val="1067240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4</a:t>
            </a:r>
            <a:r>
              <a:rPr lang="zh-CN" altLang="en-US" dirty="0" smtClean="0"/>
              <a:t>次上机练习</a:t>
            </a:r>
            <a:r>
              <a:rPr lang="en-US" altLang="zh-CN" dirty="0" smtClean="0"/>
              <a:t>ch5</a:t>
            </a:r>
            <a:endParaRPr lang="zh-CN" altLang="en-US" dirty="0"/>
          </a:p>
        </p:txBody>
      </p:sp>
      <p:sp>
        <p:nvSpPr>
          <p:cNvPr id="3" name="内容占位符 2"/>
          <p:cNvSpPr>
            <a:spLocks noGrp="1"/>
          </p:cNvSpPr>
          <p:nvPr>
            <p:ph idx="1"/>
          </p:nvPr>
        </p:nvSpPr>
        <p:spPr/>
        <p:txBody>
          <a:bodyPr>
            <a:normAutofit/>
          </a:bodyPr>
          <a:lstStyle/>
          <a:p>
            <a:r>
              <a:rPr lang="en-US" altLang="zh-CN" sz="2400" dirty="0"/>
              <a:t>ch5,p106, 1. </a:t>
            </a:r>
            <a:r>
              <a:rPr lang="zh-CN" altLang="en-US" sz="2400" dirty="0"/>
              <a:t>计算：</a:t>
            </a:r>
            <a:r>
              <a:rPr lang="en-US" altLang="zh-CN" sz="2400" dirty="0"/>
              <a:t>1+1/3+1/5+...+</a:t>
            </a:r>
            <a:r>
              <a:rPr lang="en-US" altLang="zh-CN" sz="2400" dirty="0" smtClean="0"/>
              <a:t>1/51</a:t>
            </a:r>
          </a:p>
          <a:p>
            <a:r>
              <a:rPr lang="en-US" altLang="zh-CN" sz="2400" dirty="0" smtClean="0"/>
              <a:t>ch5,p106</a:t>
            </a:r>
            <a:r>
              <a:rPr lang="en-US" altLang="zh-CN" sz="2400" dirty="0"/>
              <a:t>, 2. </a:t>
            </a:r>
            <a:r>
              <a:rPr lang="zh-CN" altLang="en-US" sz="2400" dirty="0"/>
              <a:t>计算</a:t>
            </a:r>
            <a:r>
              <a:rPr lang="en-US" altLang="zh-CN" sz="2400" dirty="0"/>
              <a:t>1!+2!+3!+...+10</a:t>
            </a:r>
            <a:r>
              <a:rPr lang="en-US" altLang="zh-CN" sz="2400" dirty="0" smtClean="0"/>
              <a:t>!</a:t>
            </a:r>
          </a:p>
          <a:p>
            <a:r>
              <a:rPr lang="en-US" altLang="zh-CN" sz="2400" dirty="0" smtClean="0"/>
              <a:t>ch5</a:t>
            </a:r>
            <a:r>
              <a:rPr lang="en-US" altLang="zh-CN" sz="2400" dirty="0"/>
              <a:t>, p106, 5. </a:t>
            </a:r>
            <a:r>
              <a:rPr lang="zh-CN" altLang="en-US" sz="2400" dirty="0"/>
              <a:t>输入两个正整数</a:t>
            </a:r>
            <a:r>
              <a:rPr lang="en-US" altLang="zh-CN" sz="2400" dirty="0"/>
              <a:t>m</a:t>
            </a:r>
            <a:r>
              <a:rPr lang="zh-CN" altLang="en-US" sz="2400" dirty="0"/>
              <a:t>和</a:t>
            </a:r>
            <a:r>
              <a:rPr lang="en-US" altLang="zh-CN" sz="2400" dirty="0"/>
              <a:t>n</a:t>
            </a:r>
            <a:r>
              <a:rPr lang="zh-CN" altLang="en-US" sz="2400" dirty="0"/>
              <a:t>，求其最大公约数和</a:t>
            </a:r>
            <a:r>
              <a:rPr lang="zh-CN" altLang="en-US" sz="2400" dirty="0" smtClean="0"/>
              <a:t>最小公倍数</a:t>
            </a:r>
            <a:endParaRPr lang="en-US" altLang="zh-CN" sz="2400" dirty="0" smtClean="0"/>
          </a:p>
          <a:p>
            <a:r>
              <a:rPr lang="en-US" altLang="zh-CN" sz="2400" dirty="0"/>
              <a:t>ch5, p107, 7. </a:t>
            </a:r>
            <a:r>
              <a:rPr lang="zh-CN" altLang="en-US" sz="2400" dirty="0"/>
              <a:t>用</a:t>
            </a:r>
            <a:r>
              <a:rPr lang="en-US" altLang="zh-CN" sz="2400" dirty="0"/>
              <a:t>pi/2=2/1*2/3*4/3*4/5*6/5*6/7*...</a:t>
            </a:r>
            <a:r>
              <a:rPr lang="zh-CN" altLang="en-US" sz="2400" dirty="0"/>
              <a:t>前</a:t>
            </a:r>
            <a:r>
              <a:rPr lang="en-US" altLang="zh-CN" sz="2400" dirty="0"/>
              <a:t>100</a:t>
            </a:r>
            <a:r>
              <a:rPr lang="zh-CN" altLang="en-US" sz="2400" dirty="0"/>
              <a:t>项之积计算</a:t>
            </a:r>
            <a:r>
              <a:rPr lang="en-US" altLang="zh-CN" sz="2400" dirty="0"/>
              <a:t>pi</a:t>
            </a:r>
            <a:r>
              <a:rPr lang="zh-CN" altLang="en-US" sz="2400" dirty="0"/>
              <a:t>。</a:t>
            </a:r>
            <a:endParaRPr lang="en-US" altLang="zh-CN" sz="2400" dirty="0" smtClean="0"/>
          </a:p>
          <a:p>
            <a:r>
              <a:rPr lang="en-US" altLang="zh-CN" sz="2400" dirty="0"/>
              <a:t>ch5, p107, 11. </a:t>
            </a:r>
            <a:r>
              <a:rPr lang="zh-CN" altLang="en-US" sz="2400" dirty="0"/>
              <a:t>用迭代法求</a:t>
            </a:r>
            <a:r>
              <a:rPr lang="en-US" altLang="zh-CN" sz="2400" dirty="0"/>
              <a:t>x=</a:t>
            </a:r>
            <a:r>
              <a:rPr lang="en-US" altLang="zh-CN" sz="2400" dirty="0" err="1"/>
              <a:t>sqrt</a:t>
            </a:r>
            <a:r>
              <a:rPr lang="en-US" altLang="zh-CN" sz="2400" dirty="0"/>
              <a:t>(a).</a:t>
            </a:r>
            <a:r>
              <a:rPr lang="zh-CN" altLang="en-US" sz="2400" dirty="0"/>
              <a:t>求平方根的迭代公式</a:t>
            </a:r>
            <a:r>
              <a:rPr lang="zh-CN" altLang="en-US" sz="2400" dirty="0" smtClean="0"/>
              <a:t>为  </a:t>
            </a:r>
            <a:r>
              <a:rPr lang="en-US" altLang="zh-CN" sz="2400" dirty="0" smtClean="0"/>
              <a:t>X</a:t>
            </a:r>
            <a:r>
              <a:rPr lang="en-US" altLang="zh-CN" sz="2400" baseline="-25000" dirty="0" smtClean="0"/>
              <a:t>n+1</a:t>
            </a:r>
            <a:r>
              <a:rPr lang="en-US" altLang="zh-CN" sz="2400" dirty="0" smtClean="0"/>
              <a:t> </a:t>
            </a:r>
            <a:r>
              <a:rPr lang="en-US" altLang="zh-CN" sz="2400" dirty="0"/>
              <a:t>= (</a:t>
            </a:r>
            <a:r>
              <a:rPr lang="en-US" altLang="zh-CN" sz="2400" dirty="0" err="1"/>
              <a:t>X</a:t>
            </a:r>
            <a:r>
              <a:rPr lang="en-US" altLang="zh-CN" sz="2400" baseline="-25000" dirty="0" err="1"/>
              <a:t>n</a:t>
            </a:r>
            <a:r>
              <a:rPr lang="en-US" altLang="zh-CN" sz="2400" dirty="0" err="1"/>
              <a:t>+a</a:t>
            </a:r>
            <a:r>
              <a:rPr lang="en-US" altLang="zh-CN" sz="2400" dirty="0"/>
              <a:t>/</a:t>
            </a:r>
            <a:r>
              <a:rPr lang="en-US" altLang="zh-CN" sz="2400" dirty="0" err="1"/>
              <a:t>X</a:t>
            </a:r>
            <a:r>
              <a:rPr lang="en-US" altLang="zh-CN" sz="2400" baseline="-25000" dirty="0" err="1"/>
              <a:t>n</a:t>
            </a:r>
            <a:r>
              <a:rPr lang="en-US" altLang="zh-CN" sz="2400" dirty="0"/>
              <a:t>)/2</a:t>
            </a:r>
            <a:r>
              <a:rPr lang="en-US" altLang="zh-CN" sz="2400" dirty="0" smtClean="0"/>
              <a:t>, </a:t>
            </a:r>
            <a:r>
              <a:rPr lang="zh-CN" altLang="en-US" sz="2400" dirty="0" smtClean="0"/>
              <a:t>要求</a:t>
            </a:r>
            <a:r>
              <a:rPr lang="zh-CN" altLang="en-US" sz="2400" dirty="0"/>
              <a:t>前后两次求出的</a:t>
            </a:r>
            <a:r>
              <a:rPr lang="en-US" altLang="zh-CN" sz="2400" dirty="0"/>
              <a:t>x</a:t>
            </a:r>
            <a:r>
              <a:rPr lang="zh-CN" altLang="en-US" sz="2400" dirty="0"/>
              <a:t>的差的绝对值小于</a:t>
            </a:r>
            <a:r>
              <a:rPr lang="en-US" altLang="zh-CN" sz="2400" dirty="0"/>
              <a:t>10</a:t>
            </a:r>
            <a:r>
              <a:rPr lang="zh-CN" altLang="en-US" sz="2400" dirty="0"/>
              <a:t>的</a:t>
            </a:r>
            <a:r>
              <a:rPr lang="en-US" altLang="zh-CN" sz="2400" dirty="0"/>
              <a:t>-5</a:t>
            </a:r>
            <a:r>
              <a:rPr lang="zh-CN" altLang="en-US" sz="2400" dirty="0"/>
              <a:t>次方。</a:t>
            </a:r>
            <a:endParaRPr lang="en-US" altLang="zh-CN" sz="2400" dirty="0" smtClean="0"/>
          </a:p>
          <a:p>
            <a:endParaRPr lang="zh-CN" altLang="en-US" sz="2400" dirty="0"/>
          </a:p>
          <a:p>
            <a:endParaRPr lang="en-US" altLang="zh-CN" sz="2400" dirty="0"/>
          </a:p>
          <a:p>
            <a:endParaRPr lang="zh-CN" altLang="en-US" sz="2400" dirty="0"/>
          </a:p>
        </p:txBody>
      </p:sp>
    </p:spTree>
    <p:extLst>
      <p:ext uri="{BB962C8B-B14F-4D97-AF65-F5344CB8AC3E}">
        <p14:creationId xmlns:p14="http://schemas.microsoft.com/office/powerpoint/2010/main" val="7511858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a:t>
            </a:r>
            <a:r>
              <a:rPr lang="zh-CN" altLang="en-US" sz="3600" dirty="0" smtClean="0"/>
              <a:t>练习答案</a:t>
            </a:r>
            <a:r>
              <a:rPr lang="en-US" altLang="zh-CN" sz="3600" dirty="0" smtClean="0"/>
              <a:t>ch5(1)</a:t>
            </a:r>
            <a:endParaRPr lang="zh-CN" altLang="en-US" sz="3600" dirty="0"/>
          </a:p>
        </p:txBody>
      </p:sp>
      <p:sp>
        <p:nvSpPr>
          <p:cNvPr id="3" name="内容占位符 2"/>
          <p:cNvSpPr>
            <a:spLocks noGrp="1"/>
          </p:cNvSpPr>
          <p:nvPr>
            <p:ph idx="1"/>
          </p:nvPr>
        </p:nvSpPr>
        <p:spPr>
          <a:xfrm>
            <a:off x="457200" y="1600201"/>
            <a:ext cx="8219256" cy="532656"/>
          </a:xfrm>
        </p:spPr>
        <p:txBody>
          <a:bodyPr>
            <a:normAutofit/>
          </a:bodyPr>
          <a:lstStyle/>
          <a:p>
            <a:r>
              <a:rPr lang="en-US" altLang="zh-CN" sz="2400" dirty="0"/>
              <a:t>ch5,p106, 1. </a:t>
            </a:r>
            <a:r>
              <a:rPr lang="zh-CN" altLang="en-US" sz="2400" dirty="0"/>
              <a:t>计算：</a:t>
            </a:r>
            <a:r>
              <a:rPr lang="en-US" altLang="zh-CN" sz="2400" dirty="0"/>
              <a:t>1+1/3+1/5+...+</a:t>
            </a:r>
            <a:r>
              <a:rPr lang="en-US" altLang="zh-CN" sz="2400" dirty="0" smtClean="0"/>
              <a:t>1/51</a:t>
            </a:r>
            <a:endParaRPr lang="zh-CN" altLang="en-US" sz="2400" dirty="0"/>
          </a:p>
          <a:p>
            <a:endParaRPr lang="en-US" altLang="zh-CN" sz="2400" dirty="0"/>
          </a:p>
          <a:p>
            <a:pPr marL="0" indent="0">
              <a:buNone/>
            </a:pPr>
            <a:endParaRPr lang="zh-CN" altLang="en-US" sz="2400" dirty="0"/>
          </a:p>
        </p:txBody>
      </p:sp>
      <p:sp>
        <p:nvSpPr>
          <p:cNvPr id="4" name="TextBox 3"/>
          <p:cNvSpPr txBox="1"/>
          <p:nvPr/>
        </p:nvSpPr>
        <p:spPr>
          <a:xfrm>
            <a:off x="827584" y="2276872"/>
            <a:ext cx="7272808" cy="3785652"/>
          </a:xfrm>
          <a:prstGeom prst="rect">
            <a:avLst/>
          </a:prstGeom>
          <a:noFill/>
          <a:ln>
            <a:solidFill>
              <a:schemeClr val="accent1"/>
            </a:solidFill>
          </a:ln>
        </p:spPr>
        <p:txBody>
          <a:bodyPr wrap="square" rtlCol="0">
            <a:spAutoFit/>
          </a:bodyPr>
          <a:lstStyle/>
          <a:p>
            <a:r>
              <a:rPr lang="en-US" altLang="zh-CN" sz="2000" b="1" dirty="0"/>
              <a:t>void ch5_1()</a:t>
            </a:r>
          </a:p>
          <a:p>
            <a:r>
              <a:rPr lang="en-US" altLang="zh-CN" sz="2000" b="1" dirty="0"/>
              <a:t>{</a:t>
            </a:r>
          </a:p>
          <a:p>
            <a:r>
              <a:rPr lang="en-US" altLang="zh-CN" sz="2000" b="1" dirty="0" smtClean="0"/>
              <a:t>     </a:t>
            </a:r>
            <a:r>
              <a:rPr lang="en-US" altLang="zh-CN" sz="2000" b="1" dirty="0" err="1" smtClean="0"/>
              <a:t>printf</a:t>
            </a:r>
            <a:r>
              <a:rPr lang="en-US" altLang="zh-CN" sz="2000" b="1" dirty="0"/>
              <a:t>("ch5_1(),</a:t>
            </a:r>
            <a:r>
              <a:rPr lang="zh-CN" altLang="en-US" sz="2000" b="1" dirty="0"/>
              <a:t>计算</a:t>
            </a:r>
            <a:r>
              <a:rPr lang="en-US" altLang="zh-CN" sz="2000" b="1" dirty="0"/>
              <a:t>: 1+1/3+1/5+...+1/51\n");</a:t>
            </a:r>
          </a:p>
          <a:p>
            <a:r>
              <a:rPr lang="en-US" altLang="zh-CN" sz="2000" b="1" dirty="0" smtClean="0"/>
              <a:t>     </a:t>
            </a:r>
            <a:r>
              <a:rPr lang="en-US" altLang="zh-CN" sz="2000" b="1" dirty="0" err="1" smtClean="0"/>
              <a:t>int</a:t>
            </a:r>
            <a:r>
              <a:rPr lang="en-US" altLang="zh-CN" sz="2000" b="1" dirty="0" smtClean="0"/>
              <a:t> </a:t>
            </a:r>
            <a:r>
              <a:rPr lang="en-US" altLang="zh-CN" sz="2000" b="1" dirty="0"/>
              <a:t>i;</a:t>
            </a:r>
          </a:p>
          <a:p>
            <a:r>
              <a:rPr lang="en-US" altLang="zh-CN" sz="2000" b="1" dirty="0" smtClean="0"/>
              <a:t>     float </a:t>
            </a:r>
            <a:r>
              <a:rPr lang="en-US" altLang="zh-CN" sz="2000" b="1" dirty="0"/>
              <a:t>sum = 0; </a:t>
            </a:r>
          </a:p>
          <a:p>
            <a:r>
              <a:rPr lang="en-US" altLang="zh-CN" sz="2000" b="1" dirty="0"/>
              <a:t>    </a:t>
            </a:r>
            <a:r>
              <a:rPr lang="en-US" altLang="zh-CN" sz="2000" b="1" dirty="0" smtClean="0"/>
              <a:t> for(i=1</a:t>
            </a:r>
            <a:r>
              <a:rPr lang="en-US" altLang="zh-CN" sz="2000" b="1" dirty="0"/>
              <a:t>; i&lt;=51; i+=2) </a:t>
            </a:r>
          </a:p>
          <a:p>
            <a:r>
              <a:rPr lang="en-US" altLang="zh-CN" sz="2000" b="1" dirty="0"/>
              <a:t>    </a:t>
            </a:r>
            <a:r>
              <a:rPr lang="en-US" altLang="zh-CN" sz="2000" b="1" dirty="0" smtClean="0"/>
              <a:t> {</a:t>
            </a:r>
            <a:endParaRPr lang="en-US" altLang="zh-CN" sz="2000" b="1" dirty="0"/>
          </a:p>
          <a:p>
            <a:r>
              <a:rPr lang="en-US" altLang="zh-CN" sz="2000" b="1" dirty="0"/>
              <a:t>       </a:t>
            </a:r>
            <a:r>
              <a:rPr lang="en-US" altLang="zh-CN" sz="2000" b="1" dirty="0" smtClean="0"/>
              <a:t>  </a:t>
            </a:r>
            <a:r>
              <a:rPr lang="en-US" altLang="zh-CN" sz="2000" b="1" dirty="0"/>
              <a:t>sum += 1.0/i;  // </a:t>
            </a:r>
            <a:r>
              <a:rPr lang="zh-CN" altLang="en-US" sz="2000" b="1" dirty="0"/>
              <a:t>注意</a:t>
            </a:r>
            <a:r>
              <a:rPr lang="en-US" altLang="zh-CN" sz="2000" b="1" dirty="0"/>
              <a:t>1.0/i,</a:t>
            </a:r>
            <a:r>
              <a:rPr lang="zh-CN" altLang="en-US" sz="2000" b="1" dirty="0"/>
              <a:t>而不是</a:t>
            </a:r>
            <a:r>
              <a:rPr lang="en-US" altLang="zh-CN" sz="2000" b="1" dirty="0"/>
              <a:t>1/i </a:t>
            </a:r>
          </a:p>
          <a:p>
            <a:r>
              <a:rPr lang="en-US" altLang="zh-CN" sz="2000" b="1" dirty="0"/>
              <a:t>        </a:t>
            </a:r>
            <a:r>
              <a:rPr lang="en-US" altLang="zh-CN" sz="2000" b="1" dirty="0" smtClean="0"/>
              <a:t> //</a:t>
            </a:r>
            <a:r>
              <a:rPr lang="en-US" altLang="zh-CN" sz="2000" b="1" dirty="0" err="1"/>
              <a:t>printf</a:t>
            </a:r>
            <a:r>
              <a:rPr lang="en-US" altLang="zh-CN" sz="2000" b="1" dirty="0"/>
              <a:t>("i=%</a:t>
            </a:r>
            <a:r>
              <a:rPr lang="en-US" altLang="zh-CN" sz="2000" b="1" dirty="0" err="1"/>
              <a:t>d,sum</a:t>
            </a:r>
            <a:r>
              <a:rPr lang="en-US" altLang="zh-CN" sz="2000" b="1" dirty="0"/>
              <a:t>=%f\n",</a:t>
            </a:r>
            <a:r>
              <a:rPr lang="en-US" altLang="zh-CN" sz="2000" b="1" dirty="0" err="1"/>
              <a:t>i,sum</a:t>
            </a:r>
            <a:r>
              <a:rPr lang="en-US" altLang="zh-CN" sz="2000" b="1" dirty="0"/>
              <a:t>);  // </a:t>
            </a:r>
            <a:r>
              <a:rPr lang="zh-CN" altLang="en-US" sz="2000" b="1" dirty="0"/>
              <a:t>验证   </a:t>
            </a:r>
          </a:p>
          <a:p>
            <a:r>
              <a:rPr lang="zh-CN" altLang="en-US" sz="2000" b="1" dirty="0"/>
              <a:t>    </a:t>
            </a:r>
            <a:r>
              <a:rPr lang="zh-CN" altLang="en-US" sz="2000" b="1" dirty="0" smtClean="0"/>
              <a:t> </a:t>
            </a:r>
            <a:r>
              <a:rPr lang="en-US" altLang="zh-CN" sz="2000" b="1" dirty="0" smtClean="0"/>
              <a:t>} </a:t>
            </a:r>
            <a:endParaRPr lang="en-US" altLang="zh-CN" sz="2000" b="1" dirty="0"/>
          </a:p>
          <a:p>
            <a:r>
              <a:rPr lang="en-US" altLang="zh-CN" sz="2000" b="1" dirty="0"/>
              <a:t>    </a:t>
            </a:r>
            <a:r>
              <a:rPr lang="en-US" altLang="zh-CN" sz="2000" b="1" dirty="0" smtClean="0"/>
              <a:t> </a:t>
            </a:r>
            <a:r>
              <a:rPr lang="en-US" altLang="zh-CN" sz="2000" b="1" dirty="0" err="1" smtClean="0"/>
              <a:t>printf</a:t>
            </a:r>
            <a:r>
              <a:rPr lang="en-US" altLang="zh-CN" sz="2000" b="1" dirty="0"/>
              <a:t>("sum=%f\</a:t>
            </a:r>
            <a:r>
              <a:rPr lang="en-US" altLang="zh-CN" sz="2000" b="1" dirty="0" err="1"/>
              <a:t>n",sum</a:t>
            </a:r>
            <a:r>
              <a:rPr lang="en-US" altLang="zh-CN" sz="2000" b="1" dirty="0"/>
              <a:t>);</a:t>
            </a:r>
          </a:p>
          <a:p>
            <a:r>
              <a:rPr lang="en-US" altLang="zh-CN" sz="2000" b="1" dirty="0"/>
              <a:t>} </a:t>
            </a:r>
            <a:endParaRPr lang="zh-CN" altLang="en-US" sz="2000" b="1"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a:t>
            </a:r>
            <a:r>
              <a:rPr lang="zh-CN" altLang="en-US" sz="3600" dirty="0" smtClean="0"/>
              <a:t>练习</a:t>
            </a:r>
            <a:r>
              <a:rPr lang="zh-CN" altLang="en-US" sz="3600" dirty="0"/>
              <a:t>答案</a:t>
            </a:r>
            <a:r>
              <a:rPr lang="en-US" altLang="zh-CN" sz="3600" dirty="0" smtClean="0"/>
              <a:t>ch5</a:t>
            </a:r>
            <a:r>
              <a:rPr lang="en-US" altLang="zh-CN" sz="3600" dirty="0" smtClean="0"/>
              <a:t>(2)</a:t>
            </a:r>
            <a:endParaRPr lang="zh-CN" altLang="en-US" sz="3600" dirty="0"/>
          </a:p>
        </p:txBody>
      </p:sp>
      <p:sp>
        <p:nvSpPr>
          <p:cNvPr id="3" name="内容占位符 2"/>
          <p:cNvSpPr>
            <a:spLocks noGrp="1"/>
          </p:cNvSpPr>
          <p:nvPr>
            <p:ph idx="1"/>
          </p:nvPr>
        </p:nvSpPr>
        <p:spPr/>
        <p:txBody>
          <a:bodyPr>
            <a:normAutofit/>
          </a:bodyPr>
          <a:lstStyle/>
          <a:p>
            <a:r>
              <a:rPr lang="en-US" altLang="zh-CN" sz="2400" dirty="0" smtClean="0"/>
              <a:t>ch5,p106</a:t>
            </a:r>
            <a:r>
              <a:rPr lang="en-US" altLang="zh-CN" sz="2400" dirty="0"/>
              <a:t>, 2. </a:t>
            </a:r>
            <a:r>
              <a:rPr lang="zh-CN" altLang="en-US" sz="2400" dirty="0"/>
              <a:t>计算</a:t>
            </a:r>
            <a:r>
              <a:rPr lang="en-US" altLang="zh-CN" sz="2400" dirty="0"/>
              <a:t>1!+2!+3!+...+10</a:t>
            </a:r>
            <a:r>
              <a:rPr lang="en-US" altLang="zh-CN" sz="2400" dirty="0" smtClean="0"/>
              <a:t>!</a:t>
            </a:r>
            <a:endParaRPr lang="en-US" altLang="zh-CN" sz="2400" dirty="0" smtClean="0"/>
          </a:p>
        </p:txBody>
      </p:sp>
      <p:sp>
        <p:nvSpPr>
          <p:cNvPr id="4" name="TextBox 3"/>
          <p:cNvSpPr txBox="1"/>
          <p:nvPr/>
        </p:nvSpPr>
        <p:spPr>
          <a:xfrm>
            <a:off x="755576" y="2204864"/>
            <a:ext cx="6480720" cy="4401205"/>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 </a:t>
            </a:r>
            <a:r>
              <a:rPr lang="zh-CN" altLang="en-US" sz="2000" b="1" dirty="0" smtClean="0">
                <a:solidFill>
                  <a:srgbClr val="FF0000"/>
                </a:solidFill>
              </a:rPr>
              <a:t>外层</a:t>
            </a:r>
            <a:r>
              <a:rPr lang="zh-CN" altLang="en-US" sz="2000" b="1" dirty="0">
                <a:solidFill>
                  <a:srgbClr val="FF0000"/>
                </a:solidFill>
              </a:rPr>
              <a:t>循环，累加；内层循环求阶乘 </a:t>
            </a:r>
          </a:p>
          <a:p>
            <a:r>
              <a:rPr lang="en-US" altLang="zh-CN" sz="2000" b="1" dirty="0" smtClean="0"/>
              <a:t>void </a:t>
            </a:r>
            <a:r>
              <a:rPr lang="en-US" altLang="zh-CN" sz="2000" b="1" dirty="0"/>
              <a:t>ch5_2()</a:t>
            </a:r>
          </a:p>
          <a:p>
            <a:r>
              <a:rPr lang="en-US" altLang="zh-CN" sz="2000" b="1" dirty="0" smtClean="0"/>
              <a:t>{</a:t>
            </a:r>
            <a:endParaRPr lang="en-US" altLang="zh-CN" sz="2000" b="1" dirty="0"/>
          </a:p>
          <a:p>
            <a:r>
              <a:rPr lang="en-US" altLang="zh-CN" sz="2000" b="1" dirty="0"/>
              <a:t>    </a:t>
            </a:r>
            <a:r>
              <a:rPr lang="en-US" altLang="zh-CN" sz="2000" b="1" dirty="0" err="1"/>
              <a:t>int</a:t>
            </a:r>
            <a:r>
              <a:rPr lang="en-US" altLang="zh-CN" sz="2000" b="1" dirty="0"/>
              <a:t> </a:t>
            </a:r>
            <a:r>
              <a:rPr lang="en-US" altLang="zh-CN" sz="2000" b="1" dirty="0" err="1"/>
              <a:t>i,j</a:t>
            </a:r>
            <a:r>
              <a:rPr lang="en-US" altLang="zh-CN" sz="2000" b="1" dirty="0"/>
              <a:t>;</a:t>
            </a:r>
          </a:p>
          <a:p>
            <a:r>
              <a:rPr lang="en-US" altLang="zh-CN" sz="2000" b="1" dirty="0" smtClean="0"/>
              <a:t>    long </a:t>
            </a:r>
            <a:r>
              <a:rPr lang="en-US" altLang="zh-CN" sz="2000" b="1" dirty="0" err="1"/>
              <a:t>int</a:t>
            </a:r>
            <a:r>
              <a:rPr lang="en-US" altLang="zh-CN" sz="2000" b="1" dirty="0"/>
              <a:t> </a:t>
            </a:r>
            <a:r>
              <a:rPr lang="en-US" altLang="zh-CN" sz="2000" b="1" dirty="0" err="1"/>
              <a:t>fac</a:t>
            </a:r>
            <a:r>
              <a:rPr lang="en-US" altLang="zh-CN" sz="2000" b="1" dirty="0"/>
              <a:t>;     </a:t>
            </a:r>
            <a:r>
              <a:rPr lang="en-US" altLang="zh-CN" sz="2000" b="1" dirty="0">
                <a:solidFill>
                  <a:srgbClr val="FF0000"/>
                </a:solidFill>
              </a:rPr>
              <a:t>// </a:t>
            </a:r>
            <a:r>
              <a:rPr lang="zh-CN" altLang="en-US" sz="2000" b="1" dirty="0">
                <a:solidFill>
                  <a:srgbClr val="FF0000"/>
                </a:solidFill>
              </a:rPr>
              <a:t>阶乘</a:t>
            </a:r>
          </a:p>
          <a:p>
            <a:r>
              <a:rPr lang="en-US" altLang="zh-CN" sz="2000" b="1" dirty="0" smtClean="0"/>
              <a:t>    long </a:t>
            </a:r>
            <a:r>
              <a:rPr lang="en-US" altLang="zh-CN" sz="2000" b="1" dirty="0" err="1"/>
              <a:t>int</a:t>
            </a:r>
            <a:r>
              <a:rPr lang="en-US" altLang="zh-CN" sz="2000" b="1" dirty="0"/>
              <a:t> sum=0;   </a:t>
            </a:r>
            <a:r>
              <a:rPr lang="en-US" altLang="zh-CN" sz="2000" b="1" dirty="0">
                <a:solidFill>
                  <a:srgbClr val="FF0000"/>
                </a:solidFill>
              </a:rPr>
              <a:t>// sum</a:t>
            </a:r>
            <a:r>
              <a:rPr lang="zh-CN" altLang="en-US" sz="2000" b="1" dirty="0">
                <a:solidFill>
                  <a:srgbClr val="FF0000"/>
                </a:solidFill>
              </a:rPr>
              <a:t>：总和</a:t>
            </a:r>
          </a:p>
          <a:p>
            <a:r>
              <a:rPr lang="en-US" altLang="zh-CN" sz="2000" b="1" dirty="0" smtClean="0"/>
              <a:t>    for </a:t>
            </a:r>
            <a:r>
              <a:rPr lang="en-US" altLang="zh-CN" sz="2000" b="1" dirty="0"/>
              <a:t>(i=1;i&lt;=10;i++)</a:t>
            </a:r>
          </a:p>
          <a:p>
            <a:r>
              <a:rPr lang="en-US" altLang="zh-CN" sz="2000" b="1" dirty="0" smtClean="0"/>
              <a:t>    {</a:t>
            </a:r>
            <a:endParaRPr lang="en-US" altLang="zh-CN" sz="2000" b="1" dirty="0"/>
          </a:p>
          <a:p>
            <a:r>
              <a:rPr lang="en-US" altLang="zh-CN" sz="2000" b="1" dirty="0" smtClean="0"/>
              <a:t>        </a:t>
            </a:r>
            <a:r>
              <a:rPr lang="en-US" altLang="zh-CN" sz="2000" b="1" dirty="0" err="1" smtClean="0"/>
              <a:t>fac</a:t>
            </a:r>
            <a:r>
              <a:rPr lang="en-US" altLang="zh-CN" sz="2000" b="1" dirty="0" smtClean="0"/>
              <a:t>=1</a:t>
            </a:r>
            <a:r>
              <a:rPr lang="en-US" altLang="zh-CN" sz="2000" b="1" dirty="0"/>
              <a:t>;</a:t>
            </a:r>
          </a:p>
          <a:p>
            <a:r>
              <a:rPr lang="en-US" altLang="zh-CN" sz="2000" b="1" dirty="0" smtClean="0"/>
              <a:t>        for </a:t>
            </a:r>
            <a:r>
              <a:rPr lang="en-US" altLang="zh-CN" sz="2000" b="1" dirty="0"/>
              <a:t>(j=1;j&lt;=</a:t>
            </a:r>
            <a:r>
              <a:rPr lang="en-US" altLang="zh-CN" sz="2000" b="1" dirty="0" err="1"/>
              <a:t>i;j</a:t>
            </a:r>
            <a:r>
              <a:rPr lang="en-US" altLang="zh-CN" sz="2000" b="1" dirty="0"/>
              <a:t>++) </a:t>
            </a:r>
            <a:r>
              <a:rPr lang="en-US" altLang="zh-CN" sz="2000" b="1" dirty="0" err="1"/>
              <a:t>fac</a:t>
            </a:r>
            <a:r>
              <a:rPr lang="en-US" altLang="zh-CN" sz="2000" b="1" dirty="0"/>
              <a:t> *= j;</a:t>
            </a:r>
          </a:p>
          <a:p>
            <a:r>
              <a:rPr lang="en-US" altLang="zh-CN" sz="2000" b="1" dirty="0" smtClean="0"/>
              <a:t>        sum </a:t>
            </a:r>
            <a:r>
              <a:rPr lang="en-US" altLang="zh-CN" sz="2000" b="1" dirty="0"/>
              <a:t>+= </a:t>
            </a:r>
            <a:r>
              <a:rPr lang="en-US" altLang="zh-CN" sz="2000" b="1" dirty="0" err="1"/>
              <a:t>fac</a:t>
            </a:r>
            <a:r>
              <a:rPr lang="en-US" altLang="zh-CN" sz="2000" b="1" dirty="0"/>
              <a:t>;</a:t>
            </a:r>
          </a:p>
          <a:p>
            <a:r>
              <a:rPr lang="en-US" altLang="zh-CN" sz="2000" b="1" dirty="0" smtClean="0"/>
              <a:t>    }</a:t>
            </a:r>
            <a:endParaRPr lang="en-US" altLang="zh-CN" sz="2000" b="1" dirty="0"/>
          </a:p>
          <a:p>
            <a:r>
              <a:rPr lang="en-US" altLang="zh-CN" sz="2000" b="1" dirty="0" smtClean="0"/>
              <a:t>     </a:t>
            </a:r>
            <a:r>
              <a:rPr lang="en-US" altLang="zh-CN" sz="2000" b="1" dirty="0" err="1" smtClean="0"/>
              <a:t>printf</a:t>
            </a:r>
            <a:r>
              <a:rPr lang="en-US" altLang="zh-CN" sz="2000" b="1" dirty="0"/>
              <a:t>("sum=%</a:t>
            </a:r>
            <a:r>
              <a:rPr lang="en-US" altLang="zh-CN" sz="2000" b="1" dirty="0" err="1"/>
              <a:t>ld</a:t>
            </a:r>
            <a:r>
              <a:rPr lang="en-US" altLang="zh-CN" sz="2000" b="1" dirty="0"/>
              <a:t>\</a:t>
            </a:r>
            <a:r>
              <a:rPr lang="en-US" altLang="zh-CN" sz="2000" b="1" dirty="0" err="1"/>
              <a:t>n",sum</a:t>
            </a:r>
            <a:r>
              <a:rPr lang="en-US" altLang="zh-CN" sz="2000" b="1" dirty="0"/>
              <a:t>);</a:t>
            </a:r>
          </a:p>
          <a:p>
            <a:r>
              <a:rPr lang="en-US" altLang="zh-CN" sz="2000" b="1" dirty="0"/>
              <a:t>}</a:t>
            </a:r>
            <a:endParaRPr lang="zh-CN" altLang="en-US" sz="2000" b="1"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a:t>
            </a:r>
            <a:r>
              <a:rPr lang="zh-CN" altLang="en-US" sz="3600" dirty="0" smtClean="0"/>
              <a:t>练习</a:t>
            </a:r>
            <a:r>
              <a:rPr lang="zh-CN" altLang="en-US" sz="3600" dirty="0"/>
              <a:t>答案</a:t>
            </a:r>
            <a:r>
              <a:rPr lang="en-US" altLang="zh-CN" sz="3600" dirty="0" smtClean="0"/>
              <a:t>ch5(3)</a:t>
            </a:r>
            <a:endParaRPr lang="zh-CN" altLang="en-US" sz="3600" dirty="0"/>
          </a:p>
        </p:txBody>
      </p:sp>
      <p:sp>
        <p:nvSpPr>
          <p:cNvPr id="3" name="内容占位符 2"/>
          <p:cNvSpPr>
            <a:spLocks noGrp="1"/>
          </p:cNvSpPr>
          <p:nvPr>
            <p:ph idx="1"/>
          </p:nvPr>
        </p:nvSpPr>
        <p:spPr>
          <a:xfrm>
            <a:off x="457200" y="1110754"/>
            <a:ext cx="8229600" cy="4525963"/>
          </a:xfrm>
        </p:spPr>
        <p:txBody>
          <a:bodyPr>
            <a:normAutofit/>
          </a:bodyPr>
          <a:lstStyle/>
          <a:p>
            <a:r>
              <a:rPr lang="en-US" altLang="zh-CN" sz="2400" dirty="0" smtClean="0"/>
              <a:t>ch5</a:t>
            </a:r>
            <a:r>
              <a:rPr lang="en-US" altLang="zh-CN" sz="2400" dirty="0"/>
              <a:t>, p106, 5. </a:t>
            </a:r>
            <a:r>
              <a:rPr lang="zh-CN" altLang="en-US" sz="2400" dirty="0"/>
              <a:t>输入两个正整数</a:t>
            </a:r>
            <a:r>
              <a:rPr lang="en-US" altLang="zh-CN" sz="2400" dirty="0"/>
              <a:t>m</a:t>
            </a:r>
            <a:r>
              <a:rPr lang="zh-CN" altLang="en-US" sz="2400" dirty="0"/>
              <a:t>和</a:t>
            </a:r>
            <a:r>
              <a:rPr lang="en-US" altLang="zh-CN" sz="2400" dirty="0"/>
              <a:t>n</a:t>
            </a:r>
            <a:r>
              <a:rPr lang="zh-CN" altLang="en-US" sz="2400" dirty="0"/>
              <a:t>，求其最大公约数和</a:t>
            </a:r>
            <a:r>
              <a:rPr lang="zh-CN" altLang="en-US" sz="2400" dirty="0" smtClean="0"/>
              <a:t>最小公倍数</a:t>
            </a:r>
            <a:r>
              <a:rPr lang="en-US" altLang="zh-CN" sz="2400" dirty="0"/>
              <a:t>.</a:t>
            </a:r>
            <a:endParaRPr lang="zh-CN" altLang="en-US" sz="2400" dirty="0"/>
          </a:p>
          <a:p>
            <a:endParaRPr lang="en-US" altLang="zh-CN" sz="2400" dirty="0"/>
          </a:p>
          <a:p>
            <a:endParaRPr lang="zh-CN" altLang="en-US" sz="2400" dirty="0"/>
          </a:p>
        </p:txBody>
      </p:sp>
      <p:sp>
        <p:nvSpPr>
          <p:cNvPr id="4" name="TextBox 3"/>
          <p:cNvSpPr txBox="1"/>
          <p:nvPr/>
        </p:nvSpPr>
        <p:spPr>
          <a:xfrm>
            <a:off x="683568" y="2060848"/>
            <a:ext cx="7272808" cy="4708981"/>
          </a:xfrm>
          <a:prstGeom prst="rect">
            <a:avLst/>
          </a:prstGeom>
          <a:noFill/>
          <a:ln>
            <a:solidFill>
              <a:schemeClr val="accent1"/>
            </a:solidFill>
          </a:ln>
        </p:spPr>
        <p:txBody>
          <a:bodyPr wrap="square" rtlCol="0">
            <a:spAutoFit/>
          </a:bodyPr>
          <a:lstStyle/>
          <a:p>
            <a:r>
              <a:rPr lang="en-US" altLang="zh-CN" sz="2000" b="1" dirty="0">
                <a:solidFill>
                  <a:srgbClr val="FF0000"/>
                </a:solidFill>
              </a:rPr>
              <a:t>// </a:t>
            </a:r>
            <a:r>
              <a:rPr lang="zh-CN" altLang="en-US" sz="2000" b="1" dirty="0">
                <a:solidFill>
                  <a:srgbClr val="FF0000"/>
                </a:solidFill>
              </a:rPr>
              <a:t>循环语句的辗除法</a:t>
            </a:r>
            <a:r>
              <a:rPr lang="en-US" altLang="zh-CN" sz="2000" b="1" dirty="0">
                <a:solidFill>
                  <a:srgbClr val="FF0000"/>
                </a:solidFill>
              </a:rPr>
              <a:t>,</a:t>
            </a:r>
            <a:r>
              <a:rPr lang="zh-CN" altLang="en-US" sz="2000" b="1" dirty="0">
                <a:solidFill>
                  <a:srgbClr val="FF0000"/>
                </a:solidFill>
              </a:rPr>
              <a:t>求两个整数的最大公约数</a:t>
            </a:r>
          </a:p>
          <a:p>
            <a:r>
              <a:rPr lang="en-US" altLang="zh-CN" sz="2000" b="1" dirty="0" err="1"/>
              <a:t>int</a:t>
            </a:r>
            <a:r>
              <a:rPr lang="en-US" altLang="zh-CN" sz="2000" b="1" dirty="0"/>
              <a:t> </a:t>
            </a:r>
            <a:r>
              <a:rPr lang="en-US" altLang="zh-CN" sz="2000" b="1" dirty="0" smtClean="0"/>
              <a:t>main( ) {</a:t>
            </a:r>
            <a:endParaRPr lang="en-US" altLang="zh-CN" sz="2000" b="1" dirty="0"/>
          </a:p>
          <a:p>
            <a:r>
              <a:rPr lang="en-US" altLang="zh-CN" sz="2000" b="1" dirty="0" smtClean="0"/>
              <a:t>     </a:t>
            </a:r>
            <a:r>
              <a:rPr lang="en-US" altLang="zh-CN" sz="2000" b="1" dirty="0" err="1" smtClean="0"/>
              <a:t>int</a:t>
            </a:r>
            <a:r>
              <a:rPr lang="en-US" altLang="zh-CN" sz="2000" b="1" dirty="0" smtClean="0"/>
              <a:t> </a:t>
            </a:r>
            <a:r>
              <a:rPr lang="en-US" altLang="zh-CN" sz="2000" b="1" dirty="0" err="1" smtClean="0"/>
              <a:t>a,b,temp,a_old,b_old</a:t>
            </a:r>
            <a:r>
              <a:rPr lang="en-US" altLang="zh-CN" sz="2000" b="1" dirty="0" smtClean="0"/>
              <a:t>;</a:t>
            </a:r>
          </a:p>
          <a:p>
            <a:r>
              <a:rPr lang="en-US" altLang="zh-CN" sz="2000" b="1" dirty="0"/>
              <a:t> </a:t>
            </a:r>
            <a:r>
              <a:rPr lang="en-US" altLang="zh-CN" sz="2000" b="1" dirty="0" smtClean="0"/>
              <a:t>    </a:t>
            </a:r>
            <a:r>
              <a:rPr lang="en-US" altLang="zh-CN" sz="2000" b="1" dirty="0" err="1" smtClean="0"/>
              <a:t>scanf</a:t>
            </a:r>
            <a:r>
              <a:rPr lang="en-US" altLang="zh-CN" sz="2000" b="1" dirty="0" smtClean="0"/>
              <a:t>(“%</a:t>
            </a:r>
            <a:r>
              <a:rPr lang="en-US" altLang="zh-CN" sz="2000" b="1" dirty="0" err="1" smtClean="0"/>
              <a:t>d%d</a:t>
            </a:r>
            <a:r>
              <a:rPr lang="en-US" altLang="zh-CN" sz="2000" b="1" dirty="0" smtClean="0"/>
              <a:t>”,&amp;</a:t>
            </a:r>
            <a:r>
              <a:rPr lang="en-US" altLang="zh-CN" sz="2000" b="1" dirty="0" err="1" smtClean="0"/>
              <a:t>a,&amp;b</a:t>
            </a:r>
            <a:r>
              <a:rPr lang="en-US" altLang="zh-CN" sz="2000" b="1" dirty="0" smtClean="0"/>
              <a:t>);  </a:t>
            </a:r>
            <a:r>
              <a:rPr lang="en-US" altLang="zh-CN" sz="2000" b="1" dirty="0" err="1" smtClean="0"/>
              <a:t>a_old</a:t>
            </a:r>
            <a:r>
              <a:rPr lang="en-US" altLang="zh-CN" sz="2000" b="1" dirty="0" smtClean="0"/>
              <a:t> = a;  </a:t>
            </a:r>
            <a:r>
              <a:rPr lang="en-US" altLang="zh-CN" sz="2000" b="1" dirty="0" err="1" smtClean="0"/>
              <a:t>b_old</a:t>
            </a:r>
            <a:r>
              <a:rPr lang="en-US" altLang="zh-CN" sz="2000" b="1" dirty="0" smtClean="0"/>
              <a:t> = b;</a:t>
            </a:r>
            <a:endParaRPr lang="en-US" altLang="zh-CN" sz="2000" b="1" dirty="0"/>
          </a:p>
          <a:p>
            <a:r>
              <a:rPr lang="en-US" altLang="zh-CN" sz="2000" b="1" dirty="0" smtClean="0"/>
              <a:t>     if( a&lt;b) { </a:t>
            </a:r>
            <a:r>
              <a:rPr lang="en-US" altLang="zh-CN" sz="2000" b="1" dirty="0" smtClean="0">
                <a:solidFill>
                  <a:srgbClr val="FF0000"/>
                </a:solidFill>
              </a:rPr>
              <a:t>/*</a:t>
            </a:r>
            <a:r>
              <a:rPr lang="zh-CN" altLang="en-US" sz="2000" b="1" dirty="0">
                <a:solidFill>
                  <a:srgbClr val="FF0000"/>
                </a:solidFill>
              </a:rPr>
              <a:t>交换两个数，使大数放在</a:t>
            </a:r>
            <a:r>
              <a:rPr lang="en-US" altLang="zh-CN" sz="2000" b="1" dirty="0">
                <a:solidFill>
                  <a:srgbClr val="FF0000"/>
                </a:solidFill>
              </a:rPr>
              <a:t>a</a:t>
            </a:r>
            <a:r>
              <a:rPr lang="zh-CN" altLang="en-US" sz="2000" b="1" dirty="0">
                <a:solidFill>
                  <a:srgbClr val="FF0000"/>
                </a:solidFill>
              </a:rPr>
              <a:t>上*</a:t>
            </a:r>
            <a:r>
              <a:rPr lang="en-US" altLang="zh-CN" sz="2000" b="1" dirty="0">
                <a:solidFill>
                  <a:srgbClr val="FF0000"/>
                </a:solidFill>
              </a:rPr>
              <a:t>/</a:t>
            </a:r>
          </a:p>
          <a:p>
            <a:r>
              <a:rPr lang="en-US" altLang="zh-CN" sz="2000" b="1" dirty="0" smtClean="0"/>
              <a:t>        temp=a</a:t>
            </a:r>
            <a:r>
              <a:rPr lang="en-US" altLang="zh-CN" sz="2000" b="1" dirty="0"/>
              <a:t>; a=b; b=temp;</a:t>
            </a:r>
          </a:p>
          <a:p>
            <a:r>
              <a:rPr lang="en-US" altLang="zh-CN" sz="2000" b="1" dirty="0" smtClean="0"/>
              <a:t>     }</a:t>
            </a:r>
            <a:endParaRPr lang="en-US" altLang="zh-CN" sz="2000" b="1" dirty="0"/>
          </a:p>
          <a:p>
            <a:r>
              <a:rPr lang="en-US" altLang="zh-CN" sz="2000" b="1" dirty="0" smtClean="0"/>
              <a:t>      while( b</a:t>
            </a:r>
            <a:r>
              <a:rPr lang="en-US" altLang="zh-CN" sz="2000" b="1" dirty="0"/>
              <a:t>!=</a:t>
            </a:r>
            <a:r>
              <a:rPr lang="en-US" altLang="zh-CN" sz="2000" b="1" dirty="0" smtClean="0"/>
              <a:t>0 ) { </a:t>
            </a:r>
            <a:r>
              <a:rPr lang="en-US" altLang="zh-CN" sz="2000" b="1" dirty="0" smtClean="0">
                <a:solidFill>
                  <a:srgbClr val="FF0000"/>
                </a:solidFill>
              </a:rPr>
              <a:t>/*</a:t>
            </a:r>
            <a:r>
              <a:rPr lang="zh-CN" altLang="en-US" sz="2000" b="1" dirty="0">
                <a:solidFill>
                  <a:srgbClr val="FF0000"/>
                </a:solidFill>
              </a:rPr>
              <a:t>利用辗除法，直到</a:t>
            </a:r>
            <a:r>
              <a:rPr lang="en-US" altLang="zh-CN" sz="2000" b="1" dirty="0">
                <a:solidFill>
                  <a:srgbClr val="FF0000"/>
                </a:solidFill>
              </a:rPr>
              <a:t>b</a:t>
            </a:r>
            <a:r>
              <a:rPr lang="zh-CN" altLang="en-US" sz="2000" b="1" dirty="0">
                <a:solidFill>
                  <a:srgbClr val="FF0000"/>
                </a:solidFill>
              </a:rPr>
              <a:t>为</a:t>
            </a:r>
            <a:r>
              <a:rPr lang="en-US" altLang="zh-CN" sz="2000" b="1" dirty="0">
                <a:solidFill>
                  <a:srgbClr val="FF0000"/>
                </a:solidFill>
              </a:rPr>
              <a:t>0</a:t>
            </a:r>
            <a:r>
              <a:rPr lang="zh-CN" altLang="en-US" sz="2000" b="1" dirty="0">
                <a:solidFill>
                  <a:srgbClr val="FF0000"/>
                </a:solidFill>
              </a:rPr>
              <a:t>为止*</a:t>
            </a:r>
            <a:r>
              <a:rPr lang="en-US" altLang="zh-CN" sz="2000" b="1" dirty="0">
                <a:solidFill>
                  <a:srgbClr val="FF0000"/>
                </a:solidFill>
              </a:rPr>
              <a:t>/</a:t>
            </a:r>
          </a:p>
          <a:p>
            <a:r>
              <a:rPr lang="en-US" altLang="zh-CN" sz="2000" b="1" dirty="0"/>
              <a:t>	temp=</a:t>
            </a:r>
            <a:r>
              <a:rPr lang="en-US" altLang="zh-CN" sz="2000" b="1" dirty="0" err="1"/>
              <a:t>a%b</a:t>
            </a:r>
            <a:r>
              <a:rPr lang="en-US" altLang="zh-CN" sz="2000" b="1" dirty="0"/>
              <a:t>;</a:t>
            </a:r>
          </a:p>
          <a:p>
            <a:r>
              <a:rPr lang="en-US" altLang="zh-CN" sz="2000" b="1" dirty="0"/>
              <a:t>	a=b;</a:t>
            </a:r>
          </a:p>
          <a:p>
            <a:r>
              <a:rPr lang="en-US" altLang="zh-CN" sz="2000" b="1" dirty="0"/>
              <a:t>	b=temp;</a:t>
            </a:r>
          </a:p>
          <a:p>
            <a:r>
              <a:rPr lang="en-US" altLang="zh-CN" sz="2000" b="1" dirty="0" smtClean="0"/>
              <a:t>       }</a:t>
            </a:r>
          </a:p>
          <a:p>
            <a:r>
              <a:rPr lang="en-US" altLang="zh-CN" sz="2000" b="1" dirty="0"/>
              <a:t> </a:t>
            </a:r>
            <a:r>
              <a:rPr lang="en-US" altLang="zh-CN" sz="2000" b="1" dirty="0" smtClean="0"/>
              <a:t>      </a:t>
            </a:r>
            <a:r>
              <a:rPr lang="en-US" altLang="zh-CN" sz="2000" b="1" dirty="0" err="1" smtClean="0"/>
              <a:t>printf</a:t>
            </a:r>
            <a:r>
              <a:rPr lang="en-US" altLang="zh-CN" sz="2000" b="1" dirty="0" smtClean="0"/>
              <a:t>(“%</a:t>
            </a:r>
            <a:r>
              <a:rPr lang="en-US" altLang="zh-CN" sz="2000" b="1" dirty="0" err="1" smtClean="0"/>
              <a:t>d,%d</a:t>
            </a:r>
            <a:r>
              <a:rPr lang="zh-CN" altLang="en-US" sz="2000" b="1" dirty="0" smtClean="0"/>
              <a:t>最大公约数：</a:t>
            </a:r>
            <a:r>
              <a:rPr lang="en-US" altLang="zh-CN" sz="2000" b="1" dirty="0" smtClean="0"/>
              <a:t>%d\</a:t>
            </a:r>
            <a:r>
              <a:rPr lang="en-US" altLang="zh-CN" sz="2000" b="1" dirty="0" err="1" smtClean="0"/>
              <a:t>n”,a</a:t>
            </a:r>
            <a:r>
              <a:rPr lang="en-US" altLang="zh-CN" sz="2000" b="1" dirty="0" smtClean="0"/>
              <a:t>);</a:t>
            </a:r>
          </a:p>
          <a:p>
            <a:r>
              <a:rPr lang="en-US" altLang="zh-CN" sz="2000" b="1" dirty="0"/>
              <a:t> </a:t>
            </a:r>
            <a:r>
              <a:rPr lang="en-US" altLang="zh-CN" sz="2000" b="1" dirty="0" smtClean="0"/>
              <a:t>     </a:t>
            </a:r>
            <a:r>
              <a:rPr lang="en-US" altLang="zh-CN" sz="2000" b="1" dirty="0"/>
              <a:t> </a:t>
            </a:r>
            <a:r>
              <a:rPr lang="en-US" altLang="zh-CN" sz="2000" b="1" dirty="0" err="1"/>
              <a:t>printf</a:t>
            </a:r>
            <a:r>
              <a:rPr lang="en-US" altLang="zh-CN" sz="2000" b="1" dirty="0"/>
              <a:t>(“%</a:t>
            </a:r>
            <a:r>
              <a:rPr lang="en-US" altLang="zh-CN" sz="2000" b="1" dirty="0" err="1"/>
              <a:t>d,%d</a:t>
            </a:r>
            <a:r>
              <a:rPr lang="zh-CN" altLang="en-US" sz="2000" b="1" dirty="0" smtClean="0"/>
              <a:t>最小公倍数</a:t>
            </a:r>
            <a:r>
              <a:rPr lang="zh-CN" altLang="en-US" sz="2000" b="1" dirty="0"/>
              <a:t>：</a:t>
            </a:r>
            <a:r>
              <a:rPr lang="en-US" altLang="zh-CN" sz="2000" b="1" dirty="0"/>
              <a:t>%d\n</a:t>
            </a:r>
            <a:r>
              <a:rPr lang="en-US" altLang="zh-CN" sz="2000" b="1" dirty="0" smtClean="0"/>
              <a:t>”,</a:t>
            </a:r>
            <a:r>
              <a:rPr lang="en-US" altLang="zh-CN" sz="2000" b="1" dirty="0" err="1" smtClean="0"/>
              <a:t>a_old</a:t>
            </a:r>
            <a:r>
              <a:rPr lang="en-US" altLang="zh-CN" sz="2000" b="1" dirty="0" smtClean="0"/>
              <a:t>*</a:t>
            </a:r>
            <a:r>
              <a:rPr lang="en-US" altLang="zh-CN" sz="2000" b="1" dirty="0" err="1" smtClean="0"/>
              <a:t>b_old</a:t>
            </a:r>
            <a:r>
              <a:rPr lang="en-US" altLang="zh-CN" sz="2000" b="1" dirty="0" smtClean="0"/>
              <a:t>/a</a:t>
            </a:r>
            <a:r>
              <a:rPr lang="en-US" altLang="zh-CN" sz="2000" b="1" dirty="0"/>
              <a:t>);</a:t>
            </a:r>
          </a:p>
          <a:p>
            <a:r>
              <a:rPr lang="en-US" altLang="zh-CN" sz="2000" b="1" dirty="0"/>
              <a:t>}</a:t>
            </a:r>
            <a:endParaRPr lang="zh-CN" altLang="en-US" sz="2000" b="1"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a:t>
            </a:r>
            <a:r>
              <a:rPr lang="zh-CN" altLang="en-US" sz="3600" dirty="0" smtClean="0"/>
              <a:t>练习</a:t>
            </a:r>
            <a:r>
              <a:rPr lang="zh-CN" altLang="en-US" sz="3600" dirty="0"/>
              <a:t>答案</a:t>
            </a:r>
            <a:r>
              <a:rPr lang="en-US" altLang="zh-CN" sz="3600" dirty="0" smtClean="0"/>
              <a:t>ch5(4)</a:t>
            </a:r>
            <a:endParaRPr lang="zh-CN" altLang="en-US" sz="3600" dirty="0"/>
          </a:p>
        </p:txBody>
      </p:sp>
      <p:sp>
        <p:nvSpPr>
          <p:cNvPr id="3" name="内容占位符 2"/>
          <p:cNvSpPr>
            <a:spLocks noGrp="1"/>
          </p:cNvSpPr>
          <p:nvPr>
            <p:ph idx="1"/>
          </p:nvPr>
        </p:nvSpPr>
        <p:spPr>
          <a:xfrm>
            <a:off x="457200" y="980728"/>
            <a:ext cx="8363272" cy="906686"/>
          </a:xfrm>
        </p:spPr>
        <p:txBody>
          <a:bodyPr>
            <a:normAutofit/>
          </a:bodyPr>
          <a:lstStyle/>
          <a:p>
            <a:r>
              <a:rPr lang="en-US" altLang="zh-CN" sz="2400" dirty="0" smtClean="0"/>
              <a:t>ch5</a:t>
            </a:r>
            <a:r>
              <a:rPr lang="en-US" altLang="zh-CN" sz="2400" dirty="0"/>
              <a:t>, p107, 7. </a:t>
            </a:r>
            <a:r>
              <a:rPr lang="zh-CN" altLang="en-US" sz="2400" dirty="0"/>
              <a:t>用</a:t>
            </a:r>
            <a:r>
              <a:rPr lang="en-US" altLang="zh-CN" sz="2400" dirty="0"/>
              <a:t>pi/2=2/1*2/3*4/3*4/5*6/5*6/7*...</a:t>
            </a:r>
            <a:r>
              <a:rPr lang="zh-CN" altLang="en-US" sz="2400" dirty="0"/>
              <a:t>前</a:t>
            </a:r>
            <a:r>
              <a:rPr lang="en-US" altLang="zh-CN" sz="2400" dirty="0"/>
              <a:t>100</a:t>
            </a:r>
            <a:r>
              <a:rPr lang="zh-CN" altLang="en-US" sz="2400" dirty="0"/>
              <a:t>项之积计算</a:t>
            </a:r>
            <a:r>
              <a:rPr lang="en-US" altLang="zh-CN" sz="2400" dirty="0"/>
              <a:t>pi</a:t>
            </a:r>
            <a:r>
              <a:rPr lang="zh-CN" altLang="en-US" sz="2400" dirty="0" smtClean="0"/>
              <a:t>。</a:t>
            </a:r>
            <a:endParaRPr lang="zh-CN" altLang="en-US" sz="2400" dirty="0"/>
          </a:p>
          <a:p>
            <a:endParaRPr lang="en-US" altLang="zh-CN" sz="2400" dirty="0"/>
          </a:p>
          <a:p>
            <a:endParaRPr lang="zh-CN" altLang="en-US" sz="2400" dirty="0"/>
          </a:p>
        </p:txBody>
      </p:sp>
      <p:sp>
        <p:nvSpPr>
          <p:cNvPr id="4" name="TextBox 3"/>
          <p:cNvSpPr txBox="1"/>
          <p:nvPr/>
        </p:nvSpPr>
        <p:spPr>
          <a:xfrm>
            <a:off x="395536" y="2128788"/>
            <a:ext cx="6264696" cy="2308324"/>
          </a:xfrm>
          <a:prstGeom prst="rect">
            <a:avLst/>
          </a:prstGeom>
          <a:noFill/>
          <a:ln>
            <a:solidFill>
              <a:schemeClr val="accent1"/>
            </a:solidFill>
          </a:ln>
        </p:spPr>
        <p:txBody>
          <a:bodyPr wrap="square" rtlCol="0">
            <a:spAutoFit/>
          </a:bodyPr>
          <a:lstStyle/>
          <a:p>
            <a:r>
              <a:rPr lang="en-US" altLang="zh-CN" b="1" dirty="0"/>
              <a:t>void ch5_7()</a:t>
            </a:r>
          </a:p>
          <a:p>
            <a:r>
              <a:rPr lang="en-US" altLang="zh-CN" b="1" dirty="0"/>
              <a:t>{</a:t>
            </a:r>
          </a:p>
          <a:p>
            <a:r>
              <a:rPr lang="en-US" altLang="zh-CN" b="1" dirty="0" smtClean="0"/>
              <a:t>     </a:t>
            </a:r>
            <a:r>
              <a:rPr lang="en-US" altLang="zh-CN" b="1" dirty="0" err="1" smtClean="0"/>
              <a:t>int</a:t>
            </a:r>
            <a:r>
              <a:rPr lang="en-US" altLang="zh-CN" b="1" dirty="0" smtClean="0"/>
              <a:t> n;  float </a:t>
            </a:r>
            <a:r>
              <a:rPr lang="en-US" altLang="zh-CN" b="1" dirty="0" err="1"/>
              <a:t>pi,t</a:t>
            </a:r>
            <a:r>
              <a:rPr lang="en-US" altLang="zh-CN" b="1" dirty="0"/>
              <a:t>;</a:t>
            </a:r>
          </a:p>
          <a:p>
            <a:r>
              <a:rPr lang="en-US" altLang="zh-CN" b="1" dirty="0"/>
              <a:t>     for(n=1,t=1; n &lt;= 50; n</a:t>
            </a:r>
            <a:r>
              <a:rPr lang="en-US" altLang="zh-CN" b="1" dirty="0" smtClean="0"/>
              <a:t>++)</a:t>
            </a:r>
            <a:endParaRPr lang="en-US" altLang="zh-CN" b="1" dirty="0"/>
          </a:p>
          <a:p>
            <a:r>
              <a:rPr lang="en-US" altLang="zh-CN" b="1" dirty="0"/>
              <a:t>        t = t*(4*n*n)/((2*n-1)*(2*n+1));  </a:t>
            </a:r>
            <a:r>
              <a:rPr lang="en-US" altLang="zh-CN" b="1" dirty="0">
                <a:solidFill>
                  <a:srgbClr val="FF0000"/>
                </a:solidFill>
              </a:rPr>
              <a:t>// </a:t>
            </a:r>
            <a:r>
              <a:rPr lang="zh-CN" altLang="en-US" b="1" dirty="0">
                <a:solidFill>
                  <a:srgbClr val="FF0000"/>
                </a:solidFill>
              </a:rPr>
              <a:t>分子自动转换为</a:t>
            </a:r>
            <a:r>
              <a:rPr lang="en-US" altLang="zh-CN" b="1" dirty="0">
                <a:solidFill>
                  <a:srgbClr val="FF0000"/>
                </a:solidFill>
              </a:rPr>
              <a:t>float </a:t>
            </a:r>
            <a:endParaRPr lang="en-US" altLang="zh-CN" b="1" dirty="0"/>
          </a:p>
          <a:p>
            <a:r>
              <a:rPr lang="en-US" altLang="zh-CN" b="1" dirty="0"/>
              <a:t>     pi = 2 * t;</a:t>
            </a:r>
          </a:p>
          <a:p>
            <a:r>
              <a:rPr lang="en-US" altLang="zh-CN" b="1" dirty="0"/>
              <a:t>     </a:t>
            </a:r>
            <a:r>
              <a:rPr lang="en-US" altLang="zh-CN" b="1" dirty="0" err="1"/>
              <a:t>printf</a:t>
            </a:r>
            <a:r>
              <a:rPr lang="en-US" altLang="zh-CN" b="1" dirty="0"/>
              <a:t>("pi=%f\</a:t>
            </a:r>
            <a:r>
              <a:rPr lang="en-US" altLang="zh-CN" b="1" dirty="0" err="1"/>
              <a:t>n",pi</a:t>
            </a:r>
            <a:r>
              <a:rPr lang="en-US" altLang="zh-CN" b="1" dirty="0"/>
              <a:t>);</a:t>
            </a:r>
          </a:p>
          <a:p>
            <a:r>
              <a:rPr lang="en-US" altLang="zh-CN" b="1" dirty="0"/>
              <a:t>}</a:t>
            </a:r>
            <a:endParaRPr lang="zh-CN" altLang="en-US" b="1" dirty="0"/>
          </a:p>
        </p:txBody>
      </p:sp>
      <p:sp>
        <p:nvSpPr>
          <p:cNvPr id="5" name="TextBox 4"/>
          <p:cNvSpPr txBox="1"/>
          <p:nvPr/>
        </p:nvSpPr>
        <p:spPr>
          <a:xfrm>
            <a:off x="359532" y="5157192"/>
            <a:ext cx="8388932" cy="1323439"/>
          </a:xfrm>
          <a:prstGeom prst="rect">
            <a:avLst/>
          </a:prstGeom>
          <a:solidFill>
            <a:srgbClr val="FFFF00"/>
          </a:solidFill>
        </p:spPr>
        <p:txBody>
          <a:bodyPr wrap="square" rtlCol="0">
            <a:spAutoFit/>
          </a:bodyPr>
          <a:lstStyle/>
          <a:p>
            <a:r>
              <a:rPr lang="zh-CN" altLang="en-US" sz="2000" b="1" dirty="0" smtClean="0"/>
              <a:t>注意，</a:t>
            </a:r>
            <a:r>
              <a:rPr lang="zh-CN" altLang="en-US" sz="2000" b="1" dirty="0"/>
              <a:t>递</a:t>
            </a:r>
            <a:r>
              <a:rPr lang="zh-CN" altLang="en-US" sz="2000" b="1" dirty="0" smtClean="0"/>
              <a:t>推公式如果</a:t>
            </a:r>
            <a:r>
              <a:rPr lang="zh-CN" altLang="en-US" sz="2000" b="1" dirty="0"/>
              <a:t>写成 </a:t>
            </a:r>
            <a:r>
              <a:rPr lang="en-US" altLang="zh-CN" sz="2000" b="1" dirty="0"/>
              <a:t>t *= (4*n*n)/((2*n-1)*(2*n+1));</a:t>
            </a:r>
          </a:p>
          <a:p>
            <a:r>
              <a:rPr lang="zh-CN" altLang="en-US" sz="2000" b="1" dirty="0" smtClean="0"/>
              <a:t>相当于</a:t>
            </a:r>
            <a:r>
              <a:rPr lang="zh-CN" altLang="en-US" sz="2000" b="1" dirty="0"/>
              <a:t>：</a:t>
            </a:r>
            <a:r>
              <a:rPr lang="en-US" altLang="zh-CN" sz="2000" b="1" dirty="0"/>
              <a:t>t= t* [4*n*n/((2*n-1)*(2*n+1))];  </a:t>
            </a:r>
            <a:r>
              <a:rPr lang="en-US" altLang="zh-CN" sz="2000" b="1" dirty="0" smtClean="0">
                <a:solidFill>
                  <a:srgbClr val="0070C0"/>
                </a:solidFill>
              </a:rPr>
              <a:t>[ ]</a:t>
            </a:r>
            <a:r>
              <a:rPr lang="zh-CN" altLang="en-US" sz="2000" b="1" dirty="0">
                <a:solidFill>
                  <a:srgbClr val="0070C0"/>
                </a:solidFill>
              </a:rPr>
              <a:t>内是整数</a:t>
            </a:r>
            <a:r>
              <a:rPr lang="en-US" altLang="zh-CN" sz="2000" b="1" dirty="0">
                <a:solidFill>
                  <a:srgbClr val="0070C0"/>
                </a:solidFill>
              </a:rPr>
              <a:t>/</a:t>
            </a:r>
            <a:r>
              <a:rPr lang="zh-CN" altLang="en-US" sz="2000" b="1" dirty="0">
                <a:solidFill>
                  <a:srgbClr val="0070C0"/>
                </a:solidFill>
              </a:rPr>
              <a:t>整数，舍掉了小数</a:t>
            </a:r>
            <a:r>
              <a:rPr lang="en-US" altLang="zh-CN" sz="2000" b="1" dirty="0">
                <a:solidFill>
                  <a:srgbClr val="0070C0"/>
                </a:solidFill>
              </a:rPr>
              <a:t>; </a:t>
            </a:r>
            <a:endParaRPr lang="en-US" altLang="zh-CN" sz="2000" b="1" dirty="0" smtClean="0">
              <a:solidFill>
                <a:srgbClr val="0070C0"/>
              </a:solidFill>
            </a:endParaRPr>
          </a:p>
          <a:p>
            <a:r>
              <a:rPr lang="zh-CN" altLang="en-US" sz="2000" b="1" dirty="0" smtClean="0"/>
              <a:t>因此</a:t>
            </a:r>
            <a:r>
              <a:rPr lang="zh-CN" altLang="en-US" sz="2000" b="1" dirty="0"/>
              <a:t>必须</a:t>
            </a:r>
            <a:r>
              <a:rPr lang="zh-CN" altLang="en-US" sz="2000" b="1" dirty="0" smtClean="0"/>
              <a:t>：</a:t>
            </a:r>
            <a:r>
              <a:rPr lang="en-US" altLang="zh-CN" sz="2000" b="1" dirty="0" smtClean="0"/>
              <a:t>t </a:t>
            </a:r>
            <a:r>
              <a:rPr lang="en-US" altLang="zh-CN" sz="2000" b="1" dirty="0"/>
              <a:t>*= (float)(4*n*n)/((2*n-1)*(2*n+1)) </a:t>
            </a:r>
          </a:p>
          <a:p>
            <a:r>
              <a:rPr lang="en-US" altLang="zh-CN" sz="2000" b="1" dirty="0"/>
              <a:t>         </a:t>
            </a:r>
            <a:endParaRPr lang="zh-CN" altLang="en-US" sz="2000" b="1"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a:t>
            </a:r>
            <a:r>
              <a:rPr lang="zh-CN" altLang="en-US" sz="3600" dirty="0" smtClean="0"/>
              <a:t>练习</a:t>
            </a:r>
            <a:r>
              <a:rPr lang="zh-CN" altLang="en-US" sz="3600" dirty="0"/>
              <a:t>答案</a:t>
            </a:r>
            <a:r>
              <a:rPr lang="en-US" altLang="zh-CN" sz="3600" dirty="0" smtClean="0"/>
              <a:t>ch5(5)</a:t>
            </a:r>
            <a:endParaRPr lang="zh-CN" altLang="en-US" sz="3600" dirty="0"/>
          </a:p>
        </p:txBody>
      </p:sp>
      <p:sp>
        <p:nvSpPr>
          <p:cNvPr id="3" name="内容占位符 2"/>
          <p:cNvSpPr>
            <a:spLocks noGrp="1"/>
          </p:cNvSpPr>
          <p:nvPr>
            <p:ph idx="1"/>
          </p:nvPr>
        </p:nvSpPr>
        <p:spPr>
          <a:xfrm>
            <a:off x="457200" y="908720"/>
            <a:ext cx="8229600" cy="1396752"/>
          </a:xfrm>
        </p:spPr>
        <p:txBody>
          <a:bodyPr>
            <a:normAutofit/>
          </a:bodyPr>
          <a:lstStyle/>
          <a:p>
            <a:r>
              <a:rPr lang="en-US" altLang="zh-CN" sz="2400" dirty="0" smtClean="0"/>
              <a:t>ch5</a:t>
            </a:r>
            <a:r>
              <a:rPr lang="en-US" altLang="zh-CN" sz="2400" dirty="0"/>
              <a:t>, p107, 11. </a:t>
            </a:r>
            <a:r>
              <a:rPr lang="zh-CN" altLang="en-US" sz="2400" dirty="0"/>
              <a:t>用迭代法求</a:t>
            </a:r>
            <a:r>
              <a:rPr lang="en-US" altLang="zh-CN" sz="2400" dirty="0"/>
              <a:t>x=</a:t>
            </a:r>
            <a:r>
              <a:rPr lang="en-US" altLang="zh-CN" sz="2400" dirty="0" err="1"/>
              <a:t>sqrt</a:t>
            </a:r>
            <a:r>
              <a:rPr lang="en-US" altLang="zh-CN" sz="2400" dirty="0"/>
              <a:t>(a).</a:t>
            </a:r>
            <a:r>
              <a:rPr lang="zh-CN" altLang="en-US" sz="2400" dirty="0"/>
              <a:t>求平方根的迭代公式</a:t>
            </a:r>
            <a:r>
              <a:rPr lang="zh-CN" altLang="en-US" sz="2400" dirty="0" smtClean="0"/>
              <a:t>为  </a:t>
            </a:r>
            <a:r>
              <a:rPr lang="en-US" altLang="zh-CN" sz="2400" dirty="0" smtClean="0"/>
              <a:t>X</a:t>
            </a:r>
            <a:r>
              <a:rPr lang="en-US" altLang="zh-CN" sz="2400" baseline="-25000" dirty="0" smtClean="0"/>
              <a:t>n+1</a:t>
            </a:r>
            <a:r>
              <a:rPr lang="en-US" altLang="zh-CN" sz="2400" dirty="0" smtClean="0"/>
              <a:t> </a:t>
            </a:r>
            <a:r>
              <a:rPr lang="en-US" altLang="zh-CN" sz="2400" dirty="0"/>
              <a:t>= (</a:t>
            </a:r>
            <a:r>
              <a:rPr lang="en-US" altLang="zh-CN" sz="2400" dirty="0" err="1"/>
              <a:t>X</a:t>
            </a:r>
            <a:r>
              <a:rPr lang="en-US" altLang="zh-CN" sz="2400" baseline="-25000" dirty="0" err="1"/>
              <a:t>n</a:t>
            </a:r>
            <a:r>
              <a:rPr lang="en-US" altLang="zh-CN" sz="2400" dirty="0" err="1"/>
              <a:t>+a</a:t>
            </a:r>
            <a:r>
              <a:rPr lang="en-US" altLang="zh-CN" sz="2400" dirty="0"/>
              <a:t>/</a:t>
            </a:r>
            <a:r>
              <a:rPr lang="en-US" altLang="zh-CN" sz="2400" dirty="0" err="1"/>
              <a:t>X</a:t>
            </a:r>
            <a:r>
              <a:rPr lang="en-US" altLang="zh-CN" sz="2400" baseline="-25000" dirty="0" err="1"/>
              <a:t>n</a:t>
            </a:r>
            <a:r>
              <a:rPr lang="en-US" altLang="zh-CN" sz="2400" dirty="0"/>
              <a:t>)/2</a:t>
            </a:r>
            <a:r>
              <a:rPr lang="en-US" altLang="zh-CN" sz="2400" dirty="0" smtClean="0"/>
              <a:t>, </a:t>
            </a:r>
            <a:r>
              <a:rPr lang="zh-CN" altLang="en-US" sz="2400" dirty="0" smtClean="0"/>
              <a:t>要求</a:t>
            </a:r>
            <a:r>
              <a:rPr lang="zh-CN" altLang="en-US" sz="2400" dirty="0"/>
              <a:t>前后两次求出的</a:t>
            </a:r>
            <a:r>
              <a:rPr lang="en-US" altLang="zh-CN" sz="2400" dirty="0"/>
              <a:t>x</a:t>
            </a:r>
            <a:r>
              <a:rPr lang="zh-CN" altLang="en-US" sz="2400" dirty="0"/>
              <a:t>的差的绝对值小于</a:t>
            </a:r>
            <a:r>
              <a:rPr lang="en-US" altLang="zh-CN" sz="2400" dirty="0"/>
              <a:t>10</a:t>
            </a:r>
            <a:r>
              <a:rPr lang="zh-CN" altLang="en-US" sz="2400" dirty="0"/>
              <a:t>的</a:t>
            </a:r>
            <a:r>
              <a:rPr lang="en-US" altLang="zh-CN" sz="2400" dirty="0"/>
              <a:t>-5</a:t>
            </a:r>
            <a:r>
              <a:rPr lang="zh-CN" altLang="en-US" sz="2400" dirty="0"/>
              <a:t>次方。</a:t>
            </a:r>
            <a:endParaRPr lang="en-US" altLang="zh-CN" sz="2400" dirty="0" smtClean="0"/>
          </a:p>
          <a:p>
            <a:endParaRPr lang="zh-CN" altLang="en-US" sz="2400" dirty="0"/>
          </a:p>
          <a:p>
            <a:endParaRPr lang="en-US" altLang="zh-CN" sz="2400" dirty="0"/>
          </a:p>
          <a:p>
            <a:endParaRPr lang="zh-CN" altLang="en-US" sz="2400" dirty="0"/>
          </a:p>
        </p:txBody>
      </p:sp>
      <p:sp>
        <p:nvSpPr>
          <p:cNvPr id="4" name="TextBox 3"/>
          <p:cNvSpPr txBox="1"/>
          <p:nvPr/>
        </p:nvSpPr>
        <p:spPr>
          <a:xfrm>
            <a:off x="251520" y="2060848"/>
            <a:ext cx="8568952" cy="4093428"/>
          </a:xfrm>
          <a:prstGeom prst="rect">
            <a:avLst/>
          </a:prstGeom>
          <a:noFill/>
          <a:ln>
            <a:solidFill>
              <a:schemeClr val="accent1"/>
            </a:solidFill>
          </a:ln>
        </p:spPr>
        <p:txBody>
          <a:bodyPr wrap="square" rtlCol="0">
            <a:spAutoFit/>
          </a:bodyPr>
          <a:lstStyle/>
          <a:p>
            <a:r>
              <a:rPr lang="en-US" altLang="zh-CN" sz="2000" b="1" dirty="0" smtClean="0"/>
              <a:t>void </a:t>
            </a:r>
            <a:r>
              <a:rPr lang="en-US" altLang="zh-CN" sz="2000" b="1" dirty="0"/>
              <a:t>ch5_11()</a:t>
            </a:r>
          </a:p>
          <a:p>
            <a:r>
              <a:rPr lang="en-US" altLang="zh-CN" sz="2000" b="1" dirty="0" smtClean="0"/>
              <a:t>{</a:t>
            </a:r>
            <a:endParaRPr lang="en-US" altLang="zh-CN" sz="2000" b="1" dirty="0"/>
          </a:p>
          <a:p>
            <a:r>
              <a:rPr lang="en-US" altLang="zh-CN" sz="2000" b="1" dirty="0"/>
              <a:t>    float x0,x,a;</a:t>
            </a:r>
          </a:p>
          <a:p>
            <a:r>
              <a:rPr lang="en-US" altLang="zh-CN" sz="2000" b="1" dirty="0"/>
              <a:t>    </a:t>
            </a:r>
            <a:r>
              <a:rPr lang="en-US" altLang="zh-CN" sz="2000" b="1" dirty="0" err="1"/>
              <a:t>printf</a:t>
            </a:r>
            <a:r>
              <a:rPr lang="en-US" altLang="zh-CN" sz="2000" b="1" dirty="0"/>
              <a:t>("</a:t>
            </a:r>
            <a:r>
              <a:rPr lang="zh-CN" altLang="en-US" sz="2000" b="1" dirty="0"/>
              <a:t>请输入</a:t>
            </a:r>
            <a:r>
              <a:rPr lang="en-US" altLang="zh-CN" sz="2000" b="1" dirty="0"/>
              <a:t>a\n");</a:t>
            </a:r>
          </a:p>
          <a:p>
            <a:r>
              <a:rPr lang="en-US" altLang="zh-CN" sz="2000" b="1" dirty="0"/>
              <a:t>    </a:t>
            </a:r>
            <a:r>
              <a:rPr lang="en-US" altLang="zh-CN" sz="2000" b="1" dirty="0" err="1"/>
              <a:t>scanf</a:t>
            </a:r>
            <a:r>
              <a:rPr lang="en-US" altLang="zh-CN" sz="2000" b="1" dirty="0"/>
              <a:t>("%</a:t>
            </a:r>
            <a:r>
              <a:rPr lang="en-US" altLang="zh-CN" sz="2000" b="1" dirty="0" err="1"/>
              <a:t>f",&amp;a</a:t>
            </a:r>
            <a:r>
              <a:rPr lang="en-US" altLang="zh-CN" sz="2000" b="1" dirty="0"/>
              <a:t>);</a:t>
            </a:r>
          </a:p>
          <a:p>
            <a:r>
              <a:rPr lang="en-US" altLang="zh-CN" sz="2000" b="1" dirty="0"/>
              <a:t>    x = a; // 0 &lt; </a:t>
            </a:r>
            <a:r>
              <a:rPr lang="zh-CN" altLang="en-US" sz="2000" b="1" dirty="0"/>
              <a:t>初值</a:t>
            </a:r>
            <a:r>
              <a:rPr lang="en-US" altLang="zh-CN" sz="2000" b="1" dirty="0"/>
              <a:t>x0 &lt; a </a:t>
            </a:r>
          </a:p>
          <a:p>
            <a:r>
              <a:rPr lang="en-US" altLang="zh-CN" sz="2000" b="1" dirty="0"/>
              <a:t>    do{</a:t>
            </a:r>
          </a:p>
          <a:p>
            <a:r>
              <a:rPr lang="en-US" altLang="zh-CN" sz="2000" b="1" dirty="0"/>
              <a:t>        x0 = x;  </a:t>
            </a:r>
          </a:p>
          <a:p>
            <a:r>
              <a:rPr lang="en-US" altLang="zh-CN" sz="2000" b="1" dirty="0"/>
              <a:t>        x = (x0+a/x0)/2;</a:t>
            </a:r>
          </a:p>
          <a:p>
            <a:r>
              <a:rPr lang="en-US" altLang="zh-CN" sz="2000" b="1" dirty="0"/>
              <a:t>        </a:t>
            </a:r>
            <a:r>
              <a:rPr lang="en-US" altLang="zh-CN" sz="2000" b="1" dirty="0" err="1"/>
              <a:t>printf</a:t>
            </a:r>
            <a:r>
              <a:rPr lang="en-US" altLang="zh-CN" sz="2000" b="1" dirty="0"/>
              <a:t>("</a:t>
            </a:r>
            <a:r>
              <a:rPr lang="zh-CN" altLang="en-US" sz="2000" b="1" dirty="0"/>
              <a:t>迭代过程</a:t>
            </a:r>
            <a:r>
              <a:rPr lang="en-US" altLang="zh-CN" sz="2000" b="1" dirty="0"/>
              <a:t>,x0=%</a:t>
            </a:r>
            <a:r>
              <a:rPr lang="en-US" altLang="zh-CN" sz="2000" b="1" dirty="0" err="1"/>
              <a:t>f,x</a:t>
            </a:r>
            <a:r>
              <a:rPr lang="en-US" altLang="zh-CN" sz="2000" b="1" dirty="0"/>
              <a:t>=%f\n",x0,x); </a:t>
            </a:r>
            <a:r>
              <a:rPr lang="en-US" altLang="zh-CN" sz="2000" b="1" dirty="0">
                <a:solidFill>
                  <a:srgbClr val="FF0000"/>
                </a:solidFill>
              </a:rPr>
              <a:t>// </a:t>
            </a:r>
            <a:r>
              <a:rPr lang="zh-CN" altLang="en-US" sz="2000" b="1" dirty="0">
                <a:solidFill>
                  <a:srgbClr val="FF0000"/>
                </a:solidFill>
              </a:rPr>
              <a:t>调试时观察迭代过程 </a:t>
            </a:r>
          </a:p>
          <a:p>
            <a:r>
              <a:rPr lang="zh-CN" altLang="en-US" sz="2000" b="1" dirty="0"/>
              <a:t>    </a:t>
            </a:r>
            <a:r>
              <a:rPr lang="en-US" altLang="zh-CN" sz="2000" b="1" dirty="0" smtClean="0"/>
              <a:t>} while(</a:t>
            </a:r>
            <a:r>
              <a:rPr lang="en-US" altLang="zh-CN" sz="2000" b="1" dirty="0" err="1" smtClean="0"/>
              <a:t>fabs</a:t>
            </a:r>
            <a:r>
              <a:rPr lang="en-US" altLang="zh-CN" sz="2000" b="1" dirty="0" smtClean="0"/>
              <a:t>(x-x0</a:t>
            </a:r>
            <a:r>
              <a:rPr lang="en-US" altLang="zh-CN" sz="2000" b="1" dirty="0"/>
              <a:t>) &gt;= 1E-5); </a:t>
            </a:r>
          </a:p>
          <a:p>
            <a:r>
              <a:rPr lang="en-US" altLang="zh-CN" sz="2000" b="1" dirty="0"/>
              <a:t>    </a:t>
            </a:r>
            <a:r>
              <a:rPr lang="en-US" altLang="zh-CN" sz="2000" b="1" dirty="0" err="1"/>
              <a:t>printf</a:t>
            </a:r>
            <a:r>
              <a:rPr lang="en-US" altLang="zh-CN" sz="2000" b="1" dirty="0"/>
              <a:t>("%.2f</a:t>
            </a:r>
            <a:r>
              <a:rPr lang="zh-CN" altLang="en-US" sz="2000" b="1" dirty="0"/>
              <a:t>的平方根</a:t>
            </a:r>
            <a:r>
              <a:rPr lang="en-US" altLang="zh-CN" sz="2000" b="1" dirty="0"/>
              <a:t>=%f,</a:t>
            </a:r>
            <a:r>
              <a:rPr lang="zh-CN" altLang="en-US" sz="2000" b="1" dirty="0"/>
              <a:t>迭代求得</a:t>
            </a:r>
            <a:r>
              <a:rPr lang="en-US" altLang="zh-CN" sz="2000" b="1" dirty="0"/>
              <a:t>: %f\n",</a:t>
            </a:r>
            <a:r>
              <a:rPr lang="en-US" altLang="zh-CN" sz="2000" b="1" dirty="0" err="1"/>
              <a:t>a,sqrt</a:t>
            </a:r>
            <a:r>
              <a:rPr lang="en-US" altLang="zh-CN" sz="2000" b="1" dirty="0"/>
              <a:t>(a),x);</a:t>
            </a:r>
          </a:p>
          <a:p>
            <a:r>
              <a:rPr lang="en-US" altLang="zh-CN" sz="2000" b="1" dirty="0"/>
              <a:t>}</a:t>
            </a:r>
            <a:endParaRPr lang="zh-CN" altLang="en-US" sz="2000" b="1" dirty="0"/>
          </a:p>
        </p:txBody>
      </p:sp>
      <p:sp>
        <p:nvSpPr>
          <p:cNvPr id="5" name="TextBox 4"/>
          <p:cNvSpPr txBox="1"/>
          <p:nvPr/>
        </p:nvSpPr>
        <p:spPr>
          <a:xfrm>
            <a:off x="3203848" y="2228671"/>
            <a:ext cx="4680520" cy="1200329"/>
          </a:xfrm>
          <a:prstGeom prst="rect">
            <a:avLst/>
          </a:prstGeom>
          <a:solidFill>
            <a:srgbClr val="FFFF00"/>
          </a:solidFill>
        </p:spPr>
        <p:txBody>
          <a:bodyPr wrap="square" rtlCol="0">
            <a:spAutoFit/>
          </a:bodyPr>
          <a:lstStyle/>
          <a:p>
            <a:r>
              <a:rPr lang="zh-CN" altLang="en-US" dirty="0" smtClean="0"/>
              <a:t>牛顿</a:t>
            </a:r>
            <a:r>
              <a:rPr lang="zh-CN" altLang="en-US" dirty="0"/>
              <a:t>迭代法参考：</a:t>
            </a:r>
          </a:p>
          <a:p>
            <a:r>
              <a:rPr lang="en-US" altLang="zh-CN" dirty="0" smtClean="0"/>
              <a:t>(</a:t>
            </a:r>
            <a:r>
              <a:rPr lang="en-US" altLang="zh-CN" dirty="0"/>
              <a:t>1) </a:t>
            </a:r>
            <a:r>
              <a:rPr lang="zh-CN" altLang="en-US" dirty="0"/>
              <a:t>书</a:t>
            </a:r>
            <a:r>
              <a:rPr lang="en-US" altLang="zh-CN" dirty="0"/>
              <a:t>p102</a:t>
            </a:r>
            <a:r>
              <a:rPr lang="zh-CN" altLang="en-US" dirty="0"/>
              <a:t>，例</a:t>
            </a:r>
            <a:r>
              <a:rPr lang="en-US" altLang="zh-CN" dirty="0"/>
              <a:t>5.12</a:t>
            </a:r>
          </a:p>
          <a:p>
            <a:r>
              <a:rPr lang="en-US" altLang="zh-CN" dirty="0" smtClean="0"/>
              <a:t>(</a:t>
            </a:r>
            <a:r>
              <a:rPr lang="en-US" altLang="zh-CN" dirty="0"/>
              <a:t>2) </a:t>
            </a:r>
            <a:r>
              <a:rPr lang="zh-CN" altLang="en-US" dirty="0"/>
              <a:t>书</a:t>
            </a:r>
            <a:r>
              <a:rPr lang="en-US" altLang="zh-CN" dirty="0"/>
              <a:t>p138</a:t>
            </a:r>
            <a:r>
              <a:rPr lang="zh-CN" altLang="en-US" dirty="0"/>
              <a:t>，例</a:t>
            </a:r>
            <a:r>
              <a:rPr lang="en-US" altLang="zh-CN" dirty="0"/>
              <a:t>7.6  </a:t>
            </a:r>
          </a:p>
          <a:p>
            <a:r>
              <a:rPr lang="en-US" altLang="zh-CN" dirty="0"/>
              <a:t> </a:t>
            </a:r>
            <a:r>
              <a:rPr lang="zh-CN" altLang="en-US" dirty="0" smtClean="0"/>
              <a:t>初值</a:t>
            </a:r>
            <a:r>
              <a:rPr lang="zh-CN" altLang="en-US" dirty="0"/>
              <a:t>很关键，取得不恰当，有可能不收敛</a:t>
            </a:r>
            <a:r>
              <a:rPr lang="zh-CN" altLang="en-US" dirty="0" smtClean="0"/>
              <a:t>。</a:t>
            </a:r>
            <a:endParaRPr lang="zh-CN" altLang="en-US" dirty="0"/>
          </a:p>
        </p:txBody>
      </p:sp>
    </p:spTree>
    <p:extLst>
      <p:ext uri="{BB962C8B-B14F-4D97-AF65-F5344CB8AC3E}">
        <p14:creationId xmlns:p14="http://schemas.microsoft.com/office/powerpoint/2010/main" val="345995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a:t>
            </a:r>
            <a:r>
              <a:rPr lang="zh-CN" altLang="en-US" sz="3600" dirty="0" smtClean="0"/>
              <a:t>第</a:t>
            </a:r>
            <a:r>
              <a:rPr lang="en-US" altLang="zh-CN" sz="3600" dirty="0"/>
              <a:t>5</a:t>
            </a:r>
            <a:r>
              <a:rPr lang="zh-CN" altLang="en-US" sz="3600" dirty="0" smtClean="0"/>
              <a:t>次</a:t>
            </a:r>
            <a:r>
              <a:rPr lang="zh-CN" altLang="en-US" sz="3600" dirty="0" smtClean="0"/>
              <a:t>上机</a:t>
            </a:r>
            <a:r>
              <a:rPr lang="zh-CN" altLang="en-US" sz="3600" dirty="0" smtClean="0"/>
              <a:t>练习</a:t>
            </a:r>
            <a:r>
              <a:rPr lang="en-US" altLang="zh-CN" sz="3600" dirty="0" smtClean="0"/>
              <a:t>ch6</a:t>
            </a:r>
            <a:endParaRPr lang="zh-CN" altLang="en-US" sz="3600" dirty="0"/>
          </a:p>
        </p:txBody>
      </p:sp>
      <p:sp>
        <p:nvSpPr>
          <p:cNvPr id="3" name="内容占位符 2"/>
          <p:cNvSpPr>
            <a:spLocks noGrp="1"/>
          </p:cNvSpPr>
          <p:nvPr>
            <p:ph idx="1"/>
          </p:nvPr>
        </p:nvSpPr>
        <p:spPr>
          <a:xfrm>
            <a:off x="457200" y="908720"/>
            <a:ext cx="8507288" cy="5544616"/>
          </a:xfrm>
        </p:spPr>
        <p:txBody>
          <a:bodyPr>
            <a:noAutofit/>
          </a:bodyPr>
          <a:lstStyle/>
          <a:p>
            <a:r>
              <a:rPr lang="en-US" altLang="zh-CN" sz="2400" dirty="0"/>
              <a:t>ch6,P125, 2. </a:t>
            </a:r>
            <a:r>
              <a:rPr lang="zh-CN" altLang="en-US" sz="2400" dirty="0"/>
              <a:t>从键盘输入</a:t>
            </a:r>
            <a:r>
              <a:rPr lang="en-US" altLang="zh-CN" sz="2400" dirty="0"/>
              <a:t>10</a:t>
            </a:r>
            <a:r>
              <a:rPr lang="zh-CN" altLang="en-US" sz="2400" dirty="0"/>
              <a:t>个整数，用冒泡排序法将其按递减次序排列并输出</a:t>
            </a:r>
            <a:r>
              <a:rPr lang="zh-CN" altLang="en-US" sz="2400" dirty="0" smtClean="0"/>
              <a:t>。</a:t>
            </a:r>
            <a:endParaRPr lang="en-US" altLang="zh-CN" sz="2400" dirty="0" smtClean="0"/>
          </a:p>
          <a:p>
            <a:r>
              <a:rPr lang="en-US" altLang="zh-CN" sz="2400" dirty="0"/>
              <a:t>ch6,P125, 4. </a:t>
            </a:r>
            <a:r>
              <a:rPr lang="zh-CN" altLang="en-US" sz="2400" dirty="0"/>
              <a:t>若数组</a:t>
            </a:r>
            <a:r>
              <a:rPr lang="en-US" altLang="zh-CN" sz="2400" dirty="0"/>
              <a:t>a</a:t>
            </a:r>
            <a:r>
              <a:rPr lang="zh-CN" altLang="en-US" sz="2400" dirty="0"/>
              <a:t>包含</a:t>
            </a:r>
            <a:r>
              <a:rPr lang="en-US" altLang="zh-CN" sz="2400" dirty="0"/>
              <a:t>10</a:t>
            </a:r>
            <a:r>
              <a:rPr lang="zh-CN" altLang="en-US" sz="2400" dirty="0"/>
              <a:t>个整型元素，将</a:t>
            </a:r>
            <a:r>
              <a:rPr lang="en-US" altLang="zh-CN" sz="2400" dirty="0"/>
              <a:t>a</a:t>
            </a:r>
            <a:r>
              <a:rPr lang="zh-CN" altLang="en-US" sz="2400" dirty="0"/>
              <a:t>中所有的后项除以前项的商取整后，存入数组</a:t>
            </a:r>
            <a:r>
              <a:rPr lang="en-US" altLang="zh-CN" sz="2400" dirty="0"/>
              <a:t>b</a:t>
            </a:r>
            <a:r>
              <a:rPr lang="zh-CN" altLang="en-US" sz="2400" dirty="0"/>
              <a:t>中</a:t>
            </a:r>
            <a:r>
              <a:rPr lang="zh-CN" altLang="en-US" sz="2400" dirty="0" smtClean="0"/>
              <a:t>，并</a:t>
            </a:r>
            <a:r>
              <a:rPr lang="zh-CN" altLang="en-US" sz="2400" dirty="0"/>
              <a:t>按每行</a:t>
            </a:r>
            <a:r>
              <a:rPr lang="en-US" altLang="zh-CN" sz="2400" dirty="0"/>
              <a:t>3</a:t>
            </a:r>
            <a:r>
              <a:rPr lang="zh-CN" altLang="en-US" sz="2400" dirty="0"/>
              <a:t>个元素的形式输出</a:t>
            </a:r>
            <a:r>
              <a:rPr lang="zh-CN" altLang="en-US" sz="2400" dirty="0" smtClean="0"/>
              <a:t>。</a:t>
            </a:r>
            <a:endParaRPr lang="en-US" altLang="zh-CN" sz="2400" dirty="0"/>
          </a:p>
          <a:p>
            <a:r>
              <a:rPr lang="en-US" altLang="zh-CN" sz="2400" dirty="0"/>
              <a:t>ch6,P126, 6. </a:t>
            </a:r>
            <a:r>
              <a:rPr lang="zh-CN" altLang="en-US" sz="2400" dirty="0"/>
              <a:t>输入一个字符串，将其中的字符逆置后输出</a:t>
            </a:r>
            <a:r>
              <a:rPr lang="zh-CN" altLang="en-US" sz="2400" dirty="0" smtClean="0"/>
              <a:t>。</a:t>
            </a:r>
            <a:endParaRPr lang="en-US" altLang="zh-CN" sz="2400" dirty="0" smtClean="0"/>
          </a:p>
          <a:p>
            <a:r>
              <a:rPr lang="en-US" altLang="zh-CN" sz="2400" dirty="0"/>
              <a:t>ch6,P126, 10. </a:t>
            </a:r>
            <a:r>
              <a:rPr lang="zh-CN" altLang="en-US" sz="2400" dirty="0"/>
              <a:t>有一行电文，已按下面规律译成密码：</a:t>
            </a:r>
          </a:p>
          <a:p>
            <a:pPr marL="457200" lvl="1" indent="0">
              <a:buNone/>
            </a:pPr>
            <a:r>
              <a:rPr lang="zh-CN" altLang="en-US" sz="2000" dirty="0"/>
              <a:t>    </a:t>
            </a:r>
            <a:r>
              <a:rPr lang="en-US" altLang="zh-CN" sz="2000" dirty="0"/>
              <a:t>A-&gt;Z  a-&gt;z </a:t>
            </a:r>
          </a:p>
          <a:p>
            <a:pPr marL="457200" lvl="1" indent="0">
              <a:buNone/>
            </a:pPr>
            <a:r>
              <a:rPr lang="en-US" altLang="zh-CN" sz="2000" dirty="0"/>
              <a:t>    B-&gt;Y  b-&gt;Y</a:t>
            </a:r>
          </a:p>
          <a:p>
            <a:pPr marL="457200" lvl="1" indent="0">
              <a:buNone/>
            </a:pPr>
            <a:r>
              <a:rPr lang="en-US" altLang="zh-CN" sz="2000" dirty="0"/>
              <a:t>    C-&gt;X  c-&gt;x</a:t>
            </a:r>
          </a:p>
          <a:p>
            <a:pPr marL="457200" lvl="1" indent="0">
              <a:buNone/>
            </a:pPr>
            <a:r>
              <a:rPr lang="en-US" altLang="zh-CN" sz="2000" dirty="0"/>
              <a:t>    </a:t>
            </a:r>
            <a:r>
              <a:rPr lang="zh-CN" altLang="en-US" sz="2000" dirty="0"/>
              <a:t>即第</a:t>
            </a:r>
            <a:r>
              <a:rPr lang="en-US" altLang="zh-CN" sz="2000" dirty="0"/>
              <a:t>1</a:t>
            </a:r>
            <a:r>
              <a:rPr lang="zh-CN" altLang="en-US" sz="2000" dirty="0"/>
              <a:t>个字母变成第</a:t>
            </a:r>
            <a:r>
              <a:rPr lang="en-US" altLang="zh-CN" sz="2000" dirty="0"/>
              <a:t>26</a:t>
            </a:r>
            <a:r>
              <a:rPr lang="zh-CN" altLang="en-US" sz="2000" dirty="0"/>
              <a:t>个字母，第</a:t>
            </a:r>
            <a:r>
              <a:rPr lang="en-US" altLang="zh-CN" sz="2000" dirty="0"/>
              <a:t>i</a:t>
            </a:r>
            <a:r>
              <a:rPr lang="zh-CN" altLang="en-US" sz="2000" dirty="0"/>
              <a:t>个字母变成第</a:t>
            </a:r>
            <a:r>
              <a:rPr lang="en-US" altLang="zh-CN" sz="2000" dirty="0"/>
              <a:t>(26-i+1)</a:t>
            </a:r>
            <a:r>
              <a:rPr lang="zh-CN" altLang="en-US" sz="2000" dirty="0"/>
              <a:t>个字母。非字母字符不变。</a:t>
            </a:r>
          </a:p>
          <a:p>
            <a:pPr marL="457200" lvl="1" indent="0">
              <a:buNone/>
            </a:pPr>
            <a:r>
              <a:rPr lang="zh-CN" altLang="en-US" sz="2000" dirty="0"/>
              <a:t>    要求编程将密码译回原文，并打印输出密码和源码。 </a:t>
            </a:r>
            <a:endParaRPr lang="zh-CN" altLang="en-US" sz="2000" dirty="0"/>
          </a:p>
          <a:p>
            <a:endParaRPr lang="en-US" altLang="zh-CN" sz="2400" dirty="0"/>
          </a:p>
          <a:p>
            <a:endParaRPr lang="zh-CN" altLang="en-US" sz="2400" dirty="0"/>
          </a:p>
        </p:txBody>
      </p:sp>
    </p:spTree>
    <p:extLst>
      <p:ext uri="{BB962C8B-B14F-4D97-AF65-F5344CB8AC3E}">
        <p14:creationId xmlns:p14="http://schemas.microsoft.com/office/powerpoint/2010/main" val="33453335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10.1</a:t>
            </a:r>
            <a:r>
              <a:rPr lang="zh-CN" altLang="en-US" sz="3600" dirty="0" smtClean="0"/>
              <a:t>上机训练一（</a:t>
            </a:r>
            <a:r>
              <a:rPr lang="en-US" altLang="zh-CN" sz="3600" dirty="0" smtClean="0"/>
              <a:t>DOS</a:t>
            </a:r>
            <a:r>
              <a:rPr lang="zh-CN" altLang="en-US" sz="3600" dirty="0" smtClean="0"/>
              <a:t>操作系统）</a:t>
            </a:r>
            <a:endParaRPr lang="zh-CN" altLang="en-US" sz="3600" dirty="0"/>
          </a:p>
        </p:txBody>
      </p:sp>
      <p:sp>
        <p:nvSpPr>
          <p:cNvPr id="3" name="内容占位符 2"/>
          <p:cNvSpPr>
            <a:spLocks noGrp="1"/>
          </p:cNvSpPr>
          <p:nvPr>
            <p:ph idx="1"/>
          </p:nvPr>
        </p:nvSpPr>
        <p:spPr>
          <a:xfrm>
            <a:off x="395536" y="1268760"/>
            <a:ext cx="7992888" cy="5328592"/>
          </a:xfrm>
        </p:spPr>
        <p:txBody>
          <a:bodyPr>
            <a:noAutofit/>
          </a:bodyPr>
          <a:lstStyle/>
          <a:p>
            <a:pPr marL="0" indent="0">
              <a:buNone/>
            </a:pPr>
            <a:r>
              <a:rPr lang="zh-CN" altLang="en-US" sz="2400" dirty="0" smtClean="0"/>
              <a:t>用记事本建立批处理文件</a:t>
            </a:r>
            <a:r>
              <a:rPr lang="en-US" altLang="zh-CN" sz="2400" dirty="0" smtClean="0"/>
              <a:t>: list.bat</a:t>
            </a:r>
          </a:p>
          <a:p>
            <a:pPr marL="0" indent="0">
              <a:buNone/>
            </a:pPr>
            <a:r>
              <a:rPr lang="en-US" altLang="zh-CN" sz="2400" dirty="0"/>
              <a:t>::</a:t>
            </a:r>
            <a:r>
              <a:rPr lang="zh-CN" altLang="en-US" sz="2400" dirty="0"/>
              <a:t>列出日期和时间</a:t>
            </a:r>
          </a:p>
          <a:p>
            <a:pPr marL="0" indent="0">
              <a:buNone/>
            </a:pPr>
            <a:r>
              <a:rPr lang="en-US" altLang="zh-CN" sz="2400" dirty="0"/>
              <a:t>echo %date% %time%</a:t>
            </a:r>
          </a:p>
          <a:p>
            <a:pPr marL="0" indent="0">
              <a:buNone/>
            </a:pPr>
            <a:r>
              <a:rPr lang="en-US" altLang="zh-CN" sz="2400" dirty="0"/>
              <a:t>::</a:t>
            </a:r>
            <a:r>
              <a:rPr lang="zh-CN" altLang="en-US" sz="2400" dirty="0"/>
              <a:t>分页列出磁盘文件目录  </a:t>
            </a:r>
          </a:p>
          <a:p>
            <a:pPr marL="0" indent="0">
              <a:buNone/>
            </a:pPr>
            <a:r>
              <a:rPr lang="en-US" altLang="zh-CN" sz="2400" dirty="0" err="1"/>
              <a:t>dir</a:t>
            </a:r>
            <a:r>
              <a:rPr lang="en-US" altLang="zh-CN" sz="2400" dirty="0"/>
              <a:t> /p</a:t>
            </a:r>
          </a:p>
          <a:p>
            <a:pPr marL="0" indent="0">
              <a:buNone/>
            </a:pPr>
            <a:r>
              <a:rPr lang="en-US" altLang="zh-CN" sz="2400" dirty="0"/>
              <a:t>::</a:t>
            </a:r>
            <a:r>
              <a:rPr lang="zh-CN" altLang="en-US" sz="2400" dirty="0"/>
              <a:t>进入</a:t>
            </a:r>
            <a:r>
              <a:rPr lang="zh-CN" altLang="en-US" sz="2400" dirty="0" smtClean="0"/>
              <a:t>目录</a:t>
            </a:r>
            <a:r>
              <a:rPr lang="en-US" altLang="zh-CN" sz="2400" dirty="0" err="1" smtClean="0"/>
              <a:t>zm</a:t>
            </a:r>
            <a:endParaRPr lang="zh-CN" altLang="en-US" sz="2400" dirty="0"/>
          </a:p>
          <a:p>
            <a:pPr marL="0" indent="0">
              <a:buNone/>
            </a:pPr>
            <a:r>
              <a:rPr lang="en-US" altLang="zh-CN" sz="2400" dirty="0"/>
              <a:t>cd </a:t>
            </a:r>
            <a:r>
              <a:rPr lang="en-US" altLang="zh-CN" sz="2400" dirty="0" err="1" smtClean="0"/>
              <a:t>zm</a:t>
            </a:r>
            <a:endParaRPr lang="en-US" altLang="zh-CN" sz="2400" dirty="0" smtClean="0"/>
          </a:p>
          <a:p>
            <a:pPr marL="0" indent="0">
              <a:buNone/>
            </a:pPr>
            <a:r>
              <a:rPr lang="en-US" altLang="zh-CN" sz="2400" dirty="0" err="1" smtClean="0"/>
              <a:t>dir</a:t>
            </a:r>
            <a:r>
              <a:rPr lang="en-US" altLang="zh-CN" sz="2400" dirty="0" smtClean="0"/>
              <a:t> /p</a:t>
            </a:r>
          </a:p>
          <a:p>
            <a:pPr marL="0" indent="0">
              <a:buNone/>
            </a:pPr>
            <a:r>
              <a:rPr lang="en-US" altLang="zh-CN" sz="2400" dirty="0" smtClean="0"/>
              <a:t>::</a:t>
            </a:r>
            <a:r>
              <a:rPr lang="zh-CN" altLang="en-US" sz="2400" dirty="0" smtClean="0"/>
              <a:t>进入父级目录</a:t>
            </a:r>
            <a:endParaRPr lang="en-US" altLang="zh-CN" sz="2400" dirty="0"/>
          </a:p>
          <a:p>
            <a:pPr marL="0" indent="0">
              <a:buNone/>
            </a:pPr>
            <a:r>
              <a:rPr lang="en-US" altLang="zh-CN" sz="2400" dirty="0"/>
              <a:t>cd ..</a:t>
            </a:r>
            <a:endParaRPr lang="zh-CN" altLang="en-US" sz="2400" dirty="0"/>
          </a:p>
        </p:txBody>
      </p:sp>
    </p:spTree>
    <p:extLst>
      <p:ext uri="{BB962C8B-B14F-4D97-AF65-F5344CB8AC3E}">
        <p14:creationId xmlns:p14="http://schemas.microsoft.com/office/powerpoint/2010/main" val="358346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a:t>2</a:t>
            </a:r>
            <a:r>
              <a:rPr lang="zh-CN" altLang="en-US" dirty="0" smtClean="0"/>
              <a:t>次上机练习</a:t>
            </a:r>
            <a:endParaRPr lang="zh-CN" altLang="en-US" dirty="0"/>
          </a:p>
        </p:txBody>
      </p:sp>
      <p:sp>
        <p:nvSpPr>
          <p:cNvPr id="5" name="内容占位符 4"/>
          <p:cNvSpPr>
            <a:spLocks noGrp="1"/>
          </p:cNvSpPr>
          <p:nvPr>
            <p:ph idx="1"/>
          </p:nvPr>
        </p:nvSpPr>
        <p:spPr/>
        <p:txBody>
          <a:bodyPr/>
          <a:lstStyle/>
          <a:p>
            <a:pPr marL="0" indent="0">
              <a:lnSpc>
                <a:spcPct val="150000"/>
              </a:lnSpc>
              <a:buNone/>
            </a:pPr>
            <a:r>
              <a:rPr lang="zh-CN" altLang="en-US" b="1" dirty="0"/>
              <a:t>计算机文化基础    </a:t>
            </a:r>
            <a:r>
              <a:rPr lang="en-US" altLang="zh-CN" b="1" dirty="0"/>
              <a:t>p245</a:t>
            </a:r>
            <a:br>
              <a:rPr lang="en-US" altLang="zh-CN" b="1" dirty="0"/>
            </a:br>
            <a:r>
              <a:rPr lang="en-US" altLang="zh-CN" dirty="0" smtClean="0"/>
              <a:t>10.6</a:t>
            </a:r>
            <a:r>
              <a:rPr lang="zh-CN" altLang="en-US" dirty="0"/>
              <a:t>上机训练六</a:t>
            </a:r>
            <a:r>
              <a:rPr lang="en-US" altLang="zh-CN" dirty="0"/>
              <a:t>(Excel</a:t>
            </a:r>
            <a:r>
              <a:rPr lang="zh-CN" altLang="en-US" dirty="0"/>
              <a:t>工作簿操作</a:t>
            </a:r>
            <a:r>
              <a:rPr lang="en-US" altLang="zh-CN" dirty="0" smtClean="0"/>
              <a:t>)</a:t>
            </a:r>
          </a:p>
          <a:p>
            <a:pPr marL="0" indent="0">
              <a:lnSpc>
                <a:spcPct val="150000"/>
              </a:lnSpc>
              <a:buNone/>
            </a:pPr>
            <a:r>
              <a:rPr lang="en-US" altLang="zh-CN" dirty="0" smtClean="0"/>
              <a:t>10.7</a:t>
            </a:r>
            <a:r>
              <a:rPr lang="zh-CN" altLang="en-US" dirty="0"/>
              <a:t>上机训练七</a:t>
            </a:r>
            <a:r>
              <a:rPr lang="en-US" altLang="zh-CN" dirty="0"/>
              <a:t>(Excel</a:t>
            </a:r>
            <a:r>
              <a:rPr lang="zh-CN" altLang="en-US" dirty="0"/>
              <a:t>数据处理</a:t>
            </a:r>
            <a:r>
              <a:rPr lang="en-US" altLang="zh-CN" dirty="0" smtClean="0"/>
              <a:t>)</a:t>
            </a:r>
          </a:p>
          <a:p>
            <a:pPr marL="0" indent="0">
              <a:lnSpc>
                <a:spcPct val="150000"/>
              </a:lnSpc>
              <a:buNone/>
            </a:pPr>
            <a:r>
              <a:rPr lang="en-US" altLang="zh-CN" dirty="0" smtClean="0"/>
              <a:t>10.10</a:t>
            </a:r>
            <a:r>
              <a:rPr lang="zh-CN" altLang="en-US" dirty="0"/>
              <a:t>上机训练十</a:t>
            </a:r>
            <a:r>
              <a:rPr lang="en-US" altLang="zh-CN" dirty="0"/>
              <a:t>(PowerPoint</a:t>
            </a:r>
            <a:r>
              <a:rPr lang="zh-CN" altLang="en-US" dirty="0"/>
              <a:t>演示文稿的制作</a:t>
            </a:r>
            <a:r>
              <a:rPr lang="en-US" altLang="zh-CN" dirty="0" smtClean="0"/>
              <a:t>)</a:t>
            </a:r>
          </a:p>
          <a:p>
            <a:pPr marL="0" indent="0">
              <a:lnSpc>
                <a:spcPct val="150000"/>
              </a:lnSpc>
              <a:buNone/>
            </a:pPr>
            <a:r>
              <a:rPr lang="en-US" altLang="zh-CN" dirty="0" smtClean="0"/>
              <a:t>10.11</a:t>
            </a:r>
            <a:r>
              <a:rPr lang="zh-CN" altLang="en-US" dirty="0"/>
              <a:t>上机训练十一</a:t>
            </a:r>
            <a:r>
              <a:rPr lang="en-US" altLang="zh-CN" dirty="0"/>
              <a:t>(PowerPoint</a:t>
            </a:r>
            <a:r>
              <a:rPr lang="zh-CN" altLang="en-US" dirty="0"/>
              <a:t>综合训练</a:t>
            </a:r>
            <a:r>
              <a:rPr lang="en-US" altLang="zh-CN" dirty="0" smtClean="0"/>
              <a:t>)</a:t>
            </a:r>
            <a:endParaRPr lang="en-US" altLang="zh-CN" dirty="0"/>
          </a:p>
        </p:txBody>
      </p:sp>
    </p:spTree>
    <p:extLst>
      <p:ext uri="{BB962C8B-B14F-4D97-AF65-F5344CB8AC3E}">
        <p14:creationId xmlns:p14="http://schemas.microsoft.com/office/powerpoint/2010/main" val="2476786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饼</a:t>
            </a:r>
            <a:r>
              <a:rPr lang="zh-CN" altLang="en-US" sz="3600" dirty="0" smtClean="0"/>
              <a:t>图，单元格式是货币或数值</a:t>
            </a:r>
            <a:endParaRPr lang="zh-CN" altLang="en-US"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204" y="1509117"/>
            <a:ext cx="3314700"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716016" y="1484784"/>
            <a:ext cx="3098676" cy="1323439"/>
          </a:xfrm>
          <a:prstGeom prst="rect">
            <a:avLst/>
          </a:prstGeom>
          <a:noFill/>
        </p:spPr>
        <p:txBody>
          <a:bodyPr wrap="square" rtlCol="0">
            <a:spAutoFit/>
          </a:bodyPr>
          <a:lstStyle/>
          <a:p>
            <a:r>
              <a:rPr lang="zh-CN" altLang="en-US" sz="2000" dirty="0" smtClean="0"/>
              <a:t>货币单元格中的人民币符号如果是插入特殊字符的输入，则单元格式是文字，做不出饼图。</a:t>
            </a:r>
            <a:endParaRPr lang="zh-CN" altLang="en-US" sz="20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7680" y="3698825"/>
            <a:ext cx="4249905" cy="2916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0142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420" y="1325091"/>
            <a:ext cx="4838700"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normAutofit/>
          </a:bodyPr>
          <a:lstStyle/>
          <a:p>
            <a:r>
              <a:rPr lang="zh-CN" altLang="en-US" sz="3600" dirty="0"/>
              <a:t>饼</a:t>
            </a:r>
            <a:r>
              <a:rPr lang="zh-CN" altLang="en-US" sz="3600" dirty="0" smtClean="0"/>
              <a:t>图，单元格式是货币或数值</a:t>
            </a:r>
            <a:endParaRPr lang="zh-CN" altLang="en-US" sz="3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3717032"/>
            <a:ext cx="5395075" cy="2679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2110358"/>
            <a:ext cx="326707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21279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55081CE6-7F27-414C-8186-D8C912538B4A}" type="datetime10">
              <a:rPr lang="zh-CN" altLang="en-US" smtClean="0"/>
              <a:t>20:20</a:t>
            </a:fld>
            <a:endParaRPr lang="en-US" altLang="zh-CN"/>
          </a:p>
        </p:txBody>
      </p:sp>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8</a:t>
            </a:fld>
            <a:endParaRPr lang="en-US" altLang="zh-CN"/>
          </a:p>
        </p:txBody>
      </p:sp>
      <p:sp>
        <p:nvSpPr>
          <p:cNvPr id="681986" name="Rectangle 2"/>
          <p:cNvSpPr>
            <a:spLocks noGrp="1" noChangeArrowheads="1"/>
          </p:cNvSpPr>
          <p:nvPr>
            <p:ph type="title"/>
          </p:nvPr>
        </p:nvSpPr>
        <p:spPr>
          <a:xfrm>
            <a:off x="457200" y="-27384"/>
            <a:ext cx="8229600" cy="1143000"/>
          </a:xfrm>
        </p:spPr>
        <p:txBody>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sp>
        <p:nvSpPr>
          <p:cNvPr id="37894" name="Text Box 8"/>
          <p:cNvSpPr txBox="1">
            <a:spLocks noChangeArrowheads="1"/>
          </p:cNvSpPr>
          <p:nvPr/>
        </p:nvSpPr>
        <p:spPr bwMode="auto">
          <a:xfrm>
            <a:off x="755576" y="908720"/>
            <a:ext cx="7467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Times New Roman" pitchFamily="18" charset="0"/>
                <a:ea typeface="宋体" pitchFamily="2" charset="-122"/>
              </a:defRPr>
            </a:lvl1pPr>
            <a:lvl2pPr marL="742950" indent="-285750">
              <a:defRPr sz="2800">
                <a:solidFill>
                  <a:schemeClr val="tx1"/>
                </a:solidFill>
                <a:latin typeface="Times New Roman" pitchFamily="18" charset="0"/>
                <a:ea typeface="宋体" pitchFamily="2" charset="-122"/>
              </a:defRPr>
            </a:lvl2pPr>
            <a:lvl3pPr marL="1143000" indent="-228600">
              <a:defRPr sz="2800">
                <a:solidFill>
                  <a:schemeClr val="tx1"/>
                </a:solidFill>
                <a:latin typeface="Times New Roman" pitchFamily="18" charset="0"/>
                <a:ea typeface="宋体" pitchFamily="2" charset="-122"/>
              </a:defRPr>
            </a:lvl3pPr>
            <a:lvl4pPr marL="1600200" indent="-228600">
              <a:defRPr sz="2800">
                <a:solidFill>
                  <a:schemeClr val="tx1"/>
                </a:solidFill>
                <a:latin typeface="Times New Roman" pitchFamily="18" charset="0"/>
                <a:ea typeface="宋体" pitchFamily="2" charset="-122"/>
              </a:defRPr>
            </a:lvl4pPr>
            <a:lvl5pPr marL="2057400" indent="-228600">
              <a:defRPr sz="2800">
                <a:solidFill>
                  <a:schemeClr val="tx1"/>
                </a:solidFill>
                <a:latin typeface="Times New Roman" pitchFamily="18" charset="0"/>
                <a:ea typeface="宋体" pitchFamily="2" charset="-122"/>
              </a:defRPr>
            </a:lvl5pPr>
            <a:lvl6pPr marL="25146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6pPr>
            <a:lvl7pPr marL="29718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7pPr>
            <a:lvl8pPr marL="34290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8pPr>
            <a:lvl9pPr marL="38862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9pPr>
          </a:lstStyle>
          <a:p>
            <a:pPr marL="457200" indent="-457200" eaLnBrk="1" hangingPunct="1">
              <a:lnSpc>
                <a:spcPct val="100000"/>
              </a:lnSpc>
              <a:spcBef>
                <a:spcPct val="50000"/>
              </a:spcBef>
              <a:buClr>
                <a:schemeClr val="folHlink"/>
              </a:buClr>
              <a:buSzPct val="60000"/>
              <a:buFont typeface="Wingdings" panose="05000000000000000000" pitchFamily="2" charset="2"/>
              <a:buChar char="Ø"/>
            </a:pPr>
            <a:r>
              <a:rPr kumimoji="1" lang="zh-CN" altLang="en-US" b="1" dirty="0">
                <a:solidFill>
                  <a:srgbClr val="000000"/>
                </a:solidFill>
                <a:ea typeface="楷体_GB2312" pitchFamily="49" charset="-122"/>
              </a:rPr>
              <a:t>启动</a:t>
            </a:r>
            <a:endParaRPr kumimoji="1" lang="en-US" altLang="zh-CN" b="1" dirty="0" smtClean="0">
              <a:solidFill>
                <a:srgbClr val="000000"/>
              </a:solidFill>
              <a:ea typeface="楷体_GB2312" pitchFamily="49" charset="-122"/>
            </a:endParaRPr>
          </a:p>
        </p:txBody>
      </p:sp>
      <p:pic>
        <p:nvPicPr>
          <p:cNvPr id="8" name="图片 7"/>
          <p:cNvPicPr/>
          <p:nvPr/>
        </p:nvPicPr>
        <p:blipFill>
          <a:blip r:embed="rId3"/>
          <a:stretch>
            <a:fillRect/>
          </a:stretch>
        </p:blipFill>
        <p:spPr>
          <a:xfrm>
            <a:off x="274360" y="1556792"/>
            <a:ext cx="2539008" cy="3024336"/>
          </a:xfrm>
          <a:prstGeom prst="rect">
            <a:avLst/>
          </a:prstGeom>
        </p:spPr>
      </p:pic>
      <p:pic>
        <p:nvPicPr>
          <p:cNvPr id="6" name="图片 5"/>
          <p:cNvPicPr/>
          <p:nvPr/>
        </p:nvPicPr>
        <p:blipFill>
          <a:blip r:embed="rId4"/>
          <a:stretch>
            <a:fillRect/>
          </a:stretch>
        </p:blipFill>
        <p:spPr>
          <a:xfrm>
            <a:off x="2267744" y="1431940"/>
            <a:ext cx="6647656" cy="5121260"/>
          </a:xfrm>
          <a:prstGeom prst="rect">
            <a:avLst/>
          </a:prstGeom>
        </p:spPr>
      </p:pic>
    </p:spTree>
    <p:extLst>
      <p:ext uri="{BB962C8B-B14F-4D97-AF65-F5344CB8AC3E}">
        <p14:creationId xmlns:p14="http://schemas.microsoft.com/office/powerpoint/2010/main" val="27888167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55081CE6-7F27-414C-8186-D8C912538B4A}" type="datetime10">
              <a:rPr lang="zh-CN" altLang="en-US" smtClean="0"/>
              <a:t>20:20</a:t>
            </a:fld>
            <a:endParaRPr lang="en-US" altLang="zh-CN"/>
          </a:p>
        </p:txBody>
      </p:sp>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9</a:t>
            </a:fld>
            <a:endParaRPr lang="en-US" altLang="zh-CN"/>
          </a:p>
        </p:txBody>
      </p:sp>
      <p:sp>
        <p:nvSpPr>
          <p:cNvPr id="681986" name="Rectangle 2"/>
          <p:cNvSpPr>
            <a:spLocks noGrp="1" noChangeArrowheads="1"/>
          </p:cNvSpPr>
          <p:nvPr>
            <p:ph type="title"/>
          </p:nvPr>
        </p:nvSpPr>
        <p:spPr>
          <a:xfrm>
            <a:off x="457200" y="-99392"/>
            <a:ext cx="8229600" cy="1143000"/>
          </a:xfrm>
        </p:spPr>
        <p:txBody>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6560" y="3076575"/>
            <a:ext cx="53721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a:spLocks noGrp="1"/>
          </p:cNvSpPr>
          <p:nvPr>
            <p:ph idx="1"/>
          </p:nvPr>
        </p:nvSpPr>
        <p:spPr>
          <a:xfrm>
            <a:off x="450924" y="908720"/>
            <a:ext cx="8291264" cy="1800200"/>
          </a:xfrm>
          <a:solidFill>
            <a:schemeClr val="tx2">
              <a:lumMod val="20000"/>
              <a:lumOff val="80000"/>
            </a:schemeClr>
          </a:solidFill>
        </p:spPr>
        <p:txBody>
          <a:bodyPr>
            <a:noAutofit/>
          </a:bodyPr>
          <a:lstStyle/>
          <a:p>
            <a:r>
              <a:rPr lang="zh-CN" altLang="en-US" sz="2400" dirty="0" smtClean="0">
                <a:solidFill>
                  <a:srgbClr val="FF0000"/>
                </a:solidFill>
              </a:rPr>
              <a:t>选择“文件”菜单</a:t>
            </a:r>
            <a:r>
              <a:rPr lang="en-US" altLang="zh-CN" sz="2400" dirty="0" smtClean="0">
                <a:solidFill>
                  <a:srgbClr val="FF0000"/>
                </a:solidFill>
              </a:rPr>
              <a:t>,</a:t>
            </a:r>
            <a:r>
              <a:rPr lang="zh-CN" altLang="en-US" sz="2400" dirty="0" smtClean="0">
                <a:solidFill>
                  <a:srgbClr val="FF0000"/>
                </a:solidFill>
              </a:rPr>
              <a:t>选择“源文件”</a:t>
            </a:r>
            <a:r>
              <a:rPr lang="en-US" altLang="zh-CN" sz="2400" dirty="0" smtClean="0">
                <a:solidFill>
                  <a:srgbClr val="FF0000"/>
                </a:solidFill>
              </a:rPr>
              <a:t>, </a:t>
            </a:r>
            <a:r>
              <a:rPr lang="zh-CN" altLang="en-US" sz="2400" dirty="0" smtClean="0">
                <a:solidFill>
                  <a:srgbClr val="FF0000"/>
                </a:solidFill>
              </a:rPr>
              <a:t>编辑程序。</a:t>
            </a:r>
            <a:endParaRPr lang="en-US" altLang="zh-CN" sz="2400" dirty="0" smtClean="0">
              <a:solidFill>
                <a:srgbClr val="FF0000"/>
              </a:solidFill>
            </a:endParaRPr>
          </a:p>
          <a:p>
            <a:r>
              <a:rPr lang="zh-CN" altLang="en-US" sz="2400" dirty="0" smtClean="0">
                <a:solidFill>
                  <a:srgbClr val="FF0000"/>
                </a:solidFill>
              </a:rPr>
              <a:t>保存时，保存为</a:t>
            </a:r>
            <a:r>
              <a:rPr lang="en-US" altLang="zh-CN" sz="2400" dirty="0" smtClean="0">
                <a:solidFill>
                  <a:srgbClr val="FF0000"/>
                </a:solidFill>
              </a:rPr>
              <a:t>.</a:t>
            </a:r>
            <a:r>
              <a:rPr lang="en-US" altLang="zh-CN" sz="2400" dirty="0" err="1" smtClean="0">
                <a:solidFill>
                  <a:srgbClr val="FF0000"/>
                </a:solidFill>
              </a:rPr>
              <a:t>cpp</a:t>
            </a:r>
            <a:r>
              <a:rPr lang="zh-CN" altLang="en-US" sz="2400" dirty="0" smtClean="0">
                <a:solidFill>
                  <a:srgbClr val="FF0000"/>
                </a:solidFill>
              </a:rPr>
              <a:t>或</a:t>
            </a:r>
            <a:r>
              <a:rPr lang="en-US" altLang="zh-CN" sz="2400" dirty="0" smtClean="0">
                <a:solidFill>
                  <a:srgbClr val="FF0000"/>
                </a:solidFill>
              </a:rPr>
              <a:t>.c</a:t>
            </a:r>
            <a:r>
              <a:rPr lang="zh-CN" altLang="en-US" sz="2400" dirty="0" smtClean="0">
                <a:solidFill>
                  <a:srgbClr val="FF0000"/>
                </a:solidFill>
              </a:rPr>
              <a:t>文件。如果选择</a:t>
            </a:r>
            <a:r>
              <a:rPr lang="en-US" altLang="zh-CN" sz="2400" dirty="0" smtClean="0">
                <a:solidFill>
                  <a:srgbClr val="FF0000"/>
                </a:solidFill>
              </a:rPr>
              <a:t>.</a:t>
            </a:r>
            <a:r>
              <a:rPr lang="en-US" altLang="zh-CN" sz="2400" dirty="0" err="1" smtClean="0">
                <a:solidFill>
                  <a:srgbClr val="FF0000"/>
                </a:solidFill>
              </a:rPr>
              <a:t>cpp</a:t>
            </a:r>
            <a:r>
              <a:rPr lang="zh-CN" altLang="en-US" sz="2400" dirty="0" smtClean="0">
                <a:solidFill>
                  <a:srgbClr val="FF0000"/>
                </a:solidFill>
              </a:rPr>
              <a:t>文件，</a:t>
            </a:r>
            <a:r>
              <a:rPr lang="en-US" altLang="zh-CN" sz="2400" dirty="0" smtClean="0">
                <a:solidFill>
                  <a:srgbClr val="FF0000"/>
                </a:solidFill>
              </a:rPr>
              <a:t>main</a:t>
            </a:r>
            <a:r>
              <a:rPr lang="zh-CN" altLang="en-US" sz="2400" dirty="0" smtClean="0">
                <a:solidFill>
                  <a:srgbClr val="FF0000"/>
                </a:solidFill>
              </a:rPr>
              <a:t>函数必须是</a:t>
            </a:r>
            <a:r>
              <a:rPr lang="en-US" altLang="zh-CN" sz="2400" dirty="0" err="1" smtClean="0">
                <a:solidFill>
                  <a:srgbClr val="FF0000"/>
                </a:solidFill>
              </a:rPr>
              <a:t>int</a:t>
            </a:r>
            <a:r>
              <a:rPr lang="zh-CN" altLang="en-US" sz="2400" dirty="0" smtClean="0">
                <a:solidFill>
                  <a:srgbClr val="FF0000"/>
                </a:solidFill>
              </a:rPr>
              <a:t>类型。</a:t>
            </a:r>
            <a:endParaRPr lang="en-US" altLang="zh-CN" sz="2400" dirty="0" smtClean="0">
              <a:solidFill>
                <a:srgbClr val="FF0000"/>
              </a:solidFill>
            </a:endParaRPr>
          </a:p>
          <a:p>
            <a:r>
              <a:rPr lang="zh-CN" altLang="en-US" sz="2400" dirty="0" smtClean="0">
                <a:solidFill>
                  <a:srgbClr val="FF0000"/>
                </a:solidFill>
              </a:rPr>
              <a:t>选择“编译和运行”菜单，生成</a:t>
            </a:r>
            <a:r>
              <a:rPr lang="en-US" altLang="zh-CN" sz="2400" dirty="0" smtClean="0">
                <a:solidFill>
                  <a:srgbClr val="FF0000"/>
                </a:solidFill>
              </a:rPr>
              <a:t>.exe</a:t>
            </a:r>
            <a:r>
              <a:rPr lang="zh-CN" altLang="en-US" sz="2400" dirty="0" smtClean="0">
                <a:solidFill>
                  <a:srgbClr val="FF0000"/>
                </a:solidFill>
              </a:rPr>
              <a:t>文件，运行程序。</a:t>
            </a:r>
            <a:r>
              <a:rPr lang="en-US" altLang="zh-CN" sz="2400" dirty="0" smtClean="0">
                <a:solidFill>
                  <a:srgbClr val="FF0000"/>
                </a:solidFill>
              </a:rPr>
              <a:t>      </a:t>
            </a:r>
          </a:p>
        </p:txBody>
      </p:sp>
    </p:spTree>
    <p:extLst>
      <p:ext uri="{BB962C8B-B14F-4D97-AF65-F5344CB8AC3E}">
        <p14:creationId xmlns:p14="http://schemas.microsoft.com/office/powerpoint/2010/main" val="3341267379"/>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511</TotalTime>
  <Words>15442</Words>
  <Application>Microsoft Office PowerPoint</Application>
  <PresentationFormat>全屏显示(4:3)</PresentationFormat>
  <Paragraphs>4642</Paragraphs>
  <Slides>36</Slides>
  <Notes>21</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Office 主题</vt:lpstr>
      <vt:lpstr>计算机导论与C语言程序设计 上机实践（12次）</vt:lpstr>
      <vt:lpstr>第1次上机练习</vt:lpstr>
      <vt:lpstr>10.1上机训练一（DOS操作系统）</vt:lpstr>
      <vt:lpstr>10.1上机训练一（DOS操作系统）</vt:lpstr>
      <vt:lpstr>第2次上机练习</vt:lpstr>
      <vt:lpstr>饼图，单元格式是货币或数值</vt:lpstr>
      <vt:lpstr>饼图，单元格式是货币或数值</vt:lpstr>
      <vt:lpstr>Bloodshed Dev-C++集成开发环境</vt:lpstr>
      <vt:lpstr>Bloodshed Dev-C++集成开发环境</vt:lpstr>
      <vt:lpstr>Bloodshed Dev-C++集成开发环境</vt:lpstr>
      <vt:lpstr>scanf()和printf()的用法，“原样输入，原样输出”</vt:lpstr>
      <vt:lpstr>C语言第1次上机练习ch2</vt:lpstr>
      <vt:lpstr>C语言第1次上机练习答案ch2（1）</vt:lpstr>
      <vt:lpstr>C语言第1次上机练习答案ch2（2）</vt:lpstr>
      <vt:lpstr>C语言第1次上机答案ch2（3）</vt:lpstr>
      <vt:lpstr>C语言第1次上机答案ch2（4）</vt:lpstr>
      <vt:lpstr>C语言第2次上机练习ch3</vt:lpstr>
      <vt:lpstr>C语言第2次上机练习答案ch3（1）</vt:lpstr>
      <vt:lpstr>C语言第2次上机练习答案ch3（2）</vt:lpstr>
      <vt:lpstr>C语言第2次上机练习答案ch3（3）</vt:lpstr>
      <vt:lpstr>C语言第2次上机练习答案ch3（4）</vt:lpstr>
      <vt:lpstr>C语言第2次上机练习答案ch3（5）</vt:lpstr>
      <vt:lpstr>PowerPoint 演示文稿</vt:lpstr>
      <vt:lpstr>C语言第3次上机练习ch4</vt:lpstr>
      <vt:lpstr>C语言第3次上机练习答案ch4(1)</vt:lpstr>
      <vt:lpstr>C语言第3次上机练习答案ch4(2)</vt:lpstr>
      <vt:lpstr>C语言第3次上机练习答案ch4(3)</vt:lpstr>
      <vt:lpstr>C语言第3次上机练习答案ch4(3)</vt:lpstr>
      <vt:lpstr>C语言第3次上机练习答案ch4(4)</vt:lpstr>
      <vt:lpstr>C语言第4次上机练习ch5</vt:lpstr>
      <vt:lpstr>C语言第4次上机练习答案ch5(1)</vt:lpstr>
      <vt:lpstr>C语言第4次上机练习答案ch5(2)</vt:lpstr>
      <vt:lpstr>C语言第4次上机练习答案ch5(3)</vt:lpstr>
      <vt:lpstr>C语言第4次上机练习答案ch5(4)</vt:lpstr>
      <vt:lpstr>C语言第4次上机练习答案ch5(5)</vt:lpstr>
      <vt:lpstr>C语言第5次上机练习ch6</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计算机导论与C语言程序设计 上机实践</dc:title>
  <dc:creator>JiangTaoDuan</dc:creator>
  <cp:lastModifiedBy>Administrator</cp:lastModifiedBy>
  <cp:revision>141</cp:revision>
  <dcterms:created xsi:type="dcterms:W3CDTF">2016-09-28T13:02:27Z</dcterms:created>
  <dcterms:modified xsi:type="dcterms:W3CDTF">2016-11-14T13:12:29Z</dcterms:modified>
</cp:coreProperties>
</file>