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8F51-7589-4D7B-B384-FD766A27EFA9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317-6927-40F3-BBE9-AE32492F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计算机导论与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上机实践（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段江涛</a:t>
            </a:r>
            <a:endParaRPr lang="en-US" altLang="zh-CN" dirty="0" smtClean="0"/>
          </a:p>
          <a:p>
            <a:r>
              <a:rPr lang="en-US" altLang="zh-CN" dirty="0" smtClean="0"/>
              <a:t>jtduan@mail.xidian.edu.cn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r>
              <a:rPr lang="zh-CN" altLang="en-US" dirty="0" smtClean="0"/>
              <a:t>答案（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打印相应表达式的值。注意整数相除的结果。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a = 1/2;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(“%d\</a:t>
            </a:r>
            <a:r>
              <a:rPr lang="en-US" altLang="zh-CN" sz="2000" dirty="0" err="1" smtClean="0"/>
              <a:t>n”,a</a:t>
            </a:r>
            <a:r>
              <a:rPr lang="en-US" altLang="zh-CN" sz="2000" dirty="0" smtClean="0"/>
              <a:t>);  // a = 0 </a:t>
            </a:r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r>
              <a:rPr lang="zh-CN" altLang="en-US" dirty="0" smtClean="0"/>
              <a:t>答案（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</a:t>
            </a:r>
            <a:r>
              <a:rPr lang="en-US" altLang="zh-CN" sz="2000" b="1" dirty="0"/>
              <a:t>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/>
              <a:t>  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m,a,b,c,bac</a:t>
            </a:r>
            <a:r>
              <a:rPr lang="en-US" altLang="zh-CN" sz="2000" b="1" dirty="0" smtClean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d”,m</a:t>
            </a:r>
            <a:r>
              <a:rPr lang="en-US" altLang="zh-CN" sz="2000" b="1" dirty="0" smtClean="0"/>
              <a:t>);   // </a:t>
            </a:r>
            <a:r>
              <a:rPr lang="zh-CN" altLang="en-US" sz="2000" b="1" dirty="0" smtClean="0"/>
              <a:t>注意格式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   由</a:t>
            </a:r>
            <a:r>
              <a:rPr lang="zh-CN" altLang="en-US" sz="2000" b="1" dirty="0"/>
              <a:t>数</a:t>
            </a:r>
            <a:r>
              <a:rPr lang="en-US" altLang="zh-CN" sz="2000" b="1" dirty="0" err="1"/>
              <a:t>abc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表示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，求出</a:t>
            </a:r>
            <a:r>
              <a:rPr lang="en-US" altLang="zh-CN" sz="2000" b="1" dirty="0"/>
              <a:t>: a=m/100,b=m/10%10,c=m%10</a:t>
            </a:r>
            <a:r>
              <a:rPr lang="zh-CN" altLang="en-US" sz="2000" b="1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/>
              <a:t>  </a:t>
            </a:r>
            <a:r>
              <a:rPr lang="zh-CN" altLang="en-US" sz="2000" b="1" dirty="0" smtClean="0"/>
              <a:t>       表达式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bac</a:t>
            </a:r>
            <a:r>
              <a:rPr lang="en-US" altLang="zh-CN" sz="2000" b="1" dirty="0"/>
              <a:t> = b*100 + a*10 + c; </a:t>
            </a: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(“%d\n”,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</a:t>
            </a:r>
            <a:r>
              <a:rPr lang="zh-CN" altLang="en-US" dirty="0" smtClean="0"/>
              <a:t>练习（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[%c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char 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c”,C</a:t>
            </a:r>
            <a:r>
              <a:rPr lang="en-US" altLang="zh-CN" sz="2000" b="1" dirty="0" smtClean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nl-NL" altLang="zh-CN" sz="2000" b="1" dirty="0"/>
              <a:t>C = 'A'&lt;=C &amp;&amp; C&lt;='Z'?</a:t>
            </a:r>
            <a:r>
              <a:rPr lang="nl-NL" altLang="zh-CN" sz="2000" b="1" dirty="0" smtClean="0"/>
              <a:t>C+32:C;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altLang="zh-CN" sz="2000" b="1" dirty="0"/>
              <a:t> </a:t>
            </a:r>
            <a:r>
              <a:rPr lang="nl-NL" altLang="zh-CN" sz="2000" b="1" dirty="0" smtClean="0"/>
              <a:t>     printf(“%c\n”,C);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</a:t>
            </a:r>
            <a:r>
              <a:rPr lang="zh-CN" altLang="en-US" dirty="0" smtClean="0"/>
              <a:t>练习（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1. </a:t>
            </a:r>
            <a:r>
              <a:rPr lang="zh-CN" altLang="en-US" sz="2000" b="1" dirty="0" smtClean="0"/>
              <a:t>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以下比第</a:t>
            </a:r>
            <a:r>
              <a:rPr lang="en-US" altLang="zh-CN" sz="2000" b="1" dirty="0" smtClean="0"/>
              <a:t>1</a:t>
            </a:r>
            <a:r>
              <a:rPr lang="zh-CN" altLang="en-US" sz="2000" b="1" smtClean="0"/>
              <a:t>题多</a:t>
            </a:r>
            <a:r>
              <a:rPr lang="en-US" altLang="zh-CN" sz="2000" b="1" smtClean="0"/>
              <a:t>】</a:t>
            </a: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float </a:t>
            </a:r>
            <a:r>
              <a:rPr lang="es-ES" altLang="zh-CN" sz="2000" b="1" dirty="0"/>
              <a:t>a,b,c,d,e,x,y</a:t>
            </a:r>
            <a:r>
              <a:rPr lang="es-ES" altLang="zh-CN" sz="2000" b="1" dirty="0" smtClean="0"/>
              <a:t>;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y = sin(x)*sin(x)*(a+b)/(a-b</a:t>
            </a:r>
            <a:r>
              <a:rPr lang="es-ES" altLang="zh-CN" sz="2000" b="1" dirty="0" smtClean="0"/>
              <a:t>);           y </a:t>
            </a:r>
            <a:r>
              <a:rPr lang="es-ES" altLang="zh-CN" sz="2000" b="1" dirty="0"/>
              <a:t>= (x&gt;20 &amp;&amp; x&lt;30) || x&lt;-100;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y </a:t>
            </a:r>
            <a:r>
              <a:rPr lang="es-ES" altLang="zh-CN" sz="2000" b="1" dirty="0"/>
              <a:t>= exp(0.5*x*x)/sqrt(2*3.14</a:t>
            </a:r>
            <a:r>
              <a:rPr lang="es-ES" altLang="zh-CN" sz="2000" b="1" dirty="0" smtClean="0"/>
              <a:t>);        y </a:t>
            </a:r>
            <a:r>
              <a:rPr lang="es-ES" altLang="zh-CN" sz="2000" b="1" dirty="0"/>
              <a:t>= 0.5*(a*x+(a+x)/(4.0*a));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sqrt(pow(sin(x),2.5</a:t>
            </a:r>
            <a:r>
              <a:rPr lang="es-ES" altLang="zh-CN" sz="2000" b="1" dirty="0" smtClean="0"/>
              <a:t>));                  y </a:t>
            </a:r>
            <a:r>
              <a:rPr lang="es-ES" altLang="zh-CN" sz="2000" b="1" dirty="0"/>
              <a:t>= pow(sin(x),1.25);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x*x-exp(5.0</a:t>
            </a:r>
            <a:r>
              <a:rPr lang="es-ES" altLang="zh-CN" sz="2000" b="1" dirty="0" smtClean="0"/>
              <a:t>);                                 y </a:t>
            </a:r>
            <a:r>
              <a:rPr lang="es-ES" altLang="zh-CN" sz="2000" b="1" dirty="0"/>
              <a:t>= 3.0*a*e/(c*d);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sqrt(pow(x,y)+log10(y</a:t>
            </a:r>
            <a:r>
              <a:rPr lang="es-ES" altLang="zh-CN" sz="2000" b="1" dirty="0" smtClean="0"/>
              <a:t>));            y </a:t>
            </a:r>
            <a:r>
              <a:rPr lang="es-ES" altLang="zh-CN" sz="2000" b="1" dirty="0"/>
              <a:t>= fabs(pow(x,3.0)+log10(x</a:t>
            </a:r>
            <a:r>
              <a:rPr lang="es-ES" altLang="zh-CN" sz="2000" b="1" dirty="0" smtClean="0"/>
              <a:t>));  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// (10) </a:t>
            </a:r>
            <a:r>
              <a:rPr lang="zh-CN" altLang="en-US" sz="2000" b="1" dirty="0"/>
              <a:t>对整型变量</a:t>
            </a:r>
            <a:r>
              <a:rPr lang="es-ES" altLang="zh-CN" sz="2000" b="1" dirty="0"/>
              <a:t>a</a:t>
            </a:r>
            <a:r>
              <a:rPr lang="zh-CN" altLang="en-US" sz="2000" b="1" dirty="0"/>
              <a:t>取反后右移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/>
              <a:t>     </a:t>
            </a:r>
            <a:r>
              <a:rPr lang="es-ES" altLang="zh-CN" sz="2000" b="1" dirty="0"/>
              <a:t>int g</a:t>
            </a:r>
            <a:r>
              <a:rPr lang="es-ES" altLang="zh-CN" sz="2000" b="1" dirty="0" smtClean="0"/>
              <a:t>;       </a:t>
            </a:r>
            <a:r>
              <a:rPr lang="es-ES" altLang="zh-CN" sz="2000" b="1" dirty="0"/>
              <a:t>(~g) &gt;&gt; 4;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01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ch2.c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ch2(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( ); // ch3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ch2(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//ch3(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ch2_1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ch2_1(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89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1055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ch3,p71, 1. </a:t>
            </a:r>
            <a:r>
              <a:rPr lang="zh-CN" altLang="en-US" sz="2400" dirty="0"/>
              <a:t>编程实现：输入圆的半径，输出其周长和</a:t>
            </a:r>
            <a:r>
              <a:rPr lang="zh-CN" altLang="en-US" sz="2400" dirty="0" smtClean="0"/>
              <a:t>面积。</a:t>
            </a:r>
            <a:endParaRPr lang="en-US" altLang="zh-CN" sz="2400" dirty="0" smtClean="0"/>
          </a:p>
          <a:p>
            <a:r>
              <a:rPr lang="en-US" altLang="zh-CN" sz="2400" dirty="0"/>
              <a:t>ch3,p71,3.</a:t>
            </a:r>
            <a:r>
              <a:rPr lang="zh-CN" altLang="en-US" sz="2400" dirty="0"/>
              <a:t>已知鸡兔共有头</a:t>
            </a:r>
            <a:r>
              <a:rPr lang="en-US" altLang="zh-CN" sz="2400" dirty="0"/>
              <a:t>a</a:t>
            </a:r>
            <a:r>
              <a:rPr lang="zh-CN" altLang="en-US" sz="2400" dirty="0"/>
              <a:t>个，有脚</a:t>
            </a:r>
            <a:r>
              <a:rPr lang="en-US" altLang="zh-CN" sz="2400" dirty="0"/>
              <a:t>b</a:t>
            </a:r>
            <a:r>
              <a:rPr lang="zh-CN" altLang="en-US" sz="2400" dirty="0"/>
              <a:t>只，计算鸡兔各多少只</a:t>
            </a:r>
            <a:r>
              <a:rPr lang="zh-CN" altLang="en-US" sz="2400" dirty="0" smtClean="0"/>
              <a:t>？鸡</a:t>
            </a:r>
            <a:r>
              <a:rPr lang="zh-CN" altLang="en-US" sz="2400" dirty="0"/>
              <a:t>兔脚的总数</a:t>
            </a:r>
            <a:r>
              <a:rPr lang="en-US" altLang="zh-CN" sz="2400" dirty="0"/>
              <a:t>b</a:t>
            </a:r>
            <a:r>
              <a:rPr lang="zh-CN" altLang="en-US" sz="2400" dirty="0"/>
              <a:t>可以任意输入吗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/>
              <a:t>ch3,p71,4.</a:t>
            </a:r>
            <a:r>
              <a:rPr lang="zh-CN" altLang="en-US" sz="2400" dirty="0"/>
              <a:t>编程从键盘输入一个</a:t>
            </a:r>
            <a:r>
              <a:rPr lang="en-US" altLang="zh-CN" sz="2400" dirty="0"/>
              <a:t>3</a:t>
            </a:r>
            <a:r>
              <a:rPr lang="zh-CN" altLang="en-US" sz="2400" dirty="0"/>
              <a:t>位数，将它们逆序输出</a:t>
            </a:r>
            <a:r>
              <a:rPr lang="zh-CN" altLang="en-US" sz="2400" dirty="0" smtClean="0"/>
              <a:t>。例如</a:t>
            </a:r>
            <a:r>
              <a:rPr lang="zh-CN" altLang="en-US" sz="2400" dirty="0"/>
              <a:t>输入</a:t>
            </a:r>
            <a:r>
              <a:rPr lang="en-US" altLang="zh-CN" sz="2400" dirty="0"/>
              <a:t>123</a:t>
            </a:r>
            <a:r>
              <a:rPr lang="zh-CN" altLang="en-US" sz="2400" dirty="0"/>
              <a:t>，则输出</a:t>
            </a:r>
            <a:r>
              <a:rPr lang="en-US" altLang="zh-CN" sz="2400" dirty="0"/>
              <a:t>321</a:t>
            </a:r>
            <a:r>
              <a:rPr lang="zh-CN" altLang="en-US" sz="2400" dirty="0"/>
              <a:t>。通过后续章节的学习，将能解决任意多位数字的逆序输出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ch3, p71, 5. </a:t>
            </a:r>
            <a:r>
              <a:rPr lang="zh-CN" altLang="en-US" sz="2400" dirty="0"/>
              <a:t>编程从键盘输入一个三角形的三条边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，求三角形面积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s=(</a:t>
            </a:r>
            <a:r>
              <a:rPr lang="en-US" altLang="zh-CN" sz="2400" dirty="0" err="1" smtClean="0"/>
              <a:t>a+b+c</a:t>
            </a:r>
            <a:r>
              <a:rPr lang="en-US" altLang="zh-CN" sz="2400" dirty="0" smtClean="0"/>
              <a:t>)/2,area=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(s</a:t>
            </a:r>
            <a:r>
              <a:rPr lang="en-US" altLang="zh-CN" sz="2400" dirty="0"/>
              <a:t>*(s-a)*(s-b)*(s-c)).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三角形</a:t>
            </a:r>
            <a:r>
              <a:rPr lang="zh-CN" altLang="en-US" sz="2400" dirty="0"/>
              <a:t>的三条边长可任意输入吗？ </a:t>
            </a:r>
            <a:r>
              <a:rPr lang="en-US" altLang="zh-CN" sz="2400" dirty="0"/>
              <a:t>【</a:t>
            </a:r>
            <a:r>
              <a:rPr lang="zh-CN" altLang="en-US" sz="2400" dirty="0"/>
              <a:t>两边之和大于第三边，差小于第三边。</a:t>
            </a:r>
            <a:r>
              <a:rPr lang="en-US" altLang="zh-CN" sz="2400" dirty="0"/>
              <a:t>】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* </a:t>
            </a:r>
            <a:r>
              <a:rPr lang="zh-CN" altLang="en-US" sz="2400" dirty="0"/>
              <a:t>注：条件语句在学习</a:t>
            </a:r>
            <a:r>
              <a:rPr lang="en-US" altLang="zh-CN" sz="2400" dirty="0"/>
              <a:t>ch4</a:t>
            </a:r>
            <a:r>
              <a:rPr lang="zh-CN" altLang="en-US" sz="2400" dirty="0"/>
              <a:t>后，再补充。</a:t>
            </a:r>
          </a:p>
        </p:txBody>
      </p:sp>
    </p:spTree>
    <p:extLst>
      <p:ext uri="{BB962C8B-B14F-4D97-AF65-F5344CB8AC3E}">
        <p14:creationId xmlns:p14="http://schemas.microsoft.com/office/powerpoint/2010/main" val="200705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语言第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次上机练习</a:t>
            </a:r>
            <a:r>
              <a:rPr lang="zh-CN" altLang="en-US" sz="2800" dirty="0"/>
              <a:t>答案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1055" y="1063277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ch3,p71,4</a:t>
            </a:r>
            <a:r>
              <a:rPr lang="en-US" altLang="zh-CN" sz="2000" dirty="0"/>
              <a:t>.</a:t>
            </a:r>
            <a:r>
              <a:rPr lang="zh-CN" altLang="en-US" sz="2000" dirty="0"/>
              <a:t>编程从键盘输入一个</a:t>
            </a:r>
            <a:r>
              <a:rPr lang="en-US" altLang="zh-CN" sz="2000" dirty="0"/>
              <a:t>3</a:t>
            </a:r>
            <a:r>
              <a:rPr lang="zh-CN" altLang="en-US" sz="2000" dirty="0"/>
              <a:t>位数，将它们逆序输出</a:t>
            </a:r>
            <a:r>
              <a:rPr lang="zh-CN" altLang="en-US" sz="2000" dirty="0" smtClean="0"/>
              <a:t>。例如</a:t>
            </a:r>
            <a:r>
              <a:rPr lang="zh-CN" altLang="en-US" sz="2000" dirty="0"/>
              <a:t>输入</a:t>
            </a:r>
            <a:r>
              <a:rPr lang="en-US" altLang="zh-CN" sz="2000" dirty="0"/>
              <a:t>123</a:t>
            </a:r>
            <a:r>
              <a:rPr lang="zh-CN" altLang="en-US" sz="2000" dirty="0"/>
              <a:t>，则输出</a:t>
            </a:r>
            <a:r>
              <a:rPr lang="en-US" altLang="zh-CN" sz="2000" dirty="0"/>
              <a:t>321</a:t>
            </a:r>
            <a:r>
              <a:rPr lang="zh-CN" altLang="en-US" sz="2000" dirty="0"/>
              <a:t>。通过后续章节的学习，将能解决任意多位数字的逆序输出</a:t>
            </a:r>
            <a:r>
              <a:rPr lang="zh-CN" altLang="en-US" sz="2000" dirty="0" smtClean="0"/>
              <a:t>。第一</a:t>
            </a:r>
            <a:r>
              <a:rPr lang="zh-CN" altLang="en-US" sz="2000" dirty="0"/>
              <a:t>种解法，同</a:t>
            </a:r>
            <a:r>
              <a:rPr lang="en-US" altLang="zh-CN" sz="2000" dirty="0"/>
              <a:t>ch2,</a:t>
            </a: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题</a:t>
            </a:r>
            <a:r>
              <a:rPr lang="en-US" altLang="zh-CN" sz="2000" dirty="0"/>
              <a:t>. </a:t>
            </a:r>
            <a:r>
              <a:rPr lang="zh-CN" altLang="en-US" sz="2000" dirty="0"/>
              <a:t>由数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(</a:t>
            </a:r>
            <a:r>
              <a:rPr lang="zh-CN" altLang="en-US" sz="2000" dirty="0"/>
              <a:t>用</a:t>
            </a:r>
            <a:r>
              <a:rPr lang="en-US" altLang="zh-CN" sz="2000" dirty="0"/>
              <a:t>m</a:t>
            </a:r>
            <a:r>
              <a:rPr lang="zh-CN" altLang="en-US" sz="2000" dirty="0"/>
              <a:t>表示</a:t>
            </a:r>
            <a:r>
              <a:rPr lang="en-US" altLang="zh-CN" sz="2000" dirty="0"/>
              <a:t>)</a:t>
            </a:r>
            <a:r>
              <a:rPr lang="zh-CN" altLang="en-US" sz="2000" dirty="0"/>
              <a:t>，求</a:t>
            </a:r>
            <a:r>
              <a:rPr lang="en-US" altLang="zh-CN" sz="2000" dirty="0"/>
              <a:t>a=m/100,b=m/10%10,c=m%10</a:t>
            </a:r>
            <a:r>
              <a:rPr lang="zh-CN" altLang="en-US" sz="2000" dirty="0"/>
              <a:t>，则输出</a:t>
            </a:r>
            <a:r>
              <a:rPr lang="en-US" altLang="zh-CN" sz="2000" dirty="0" err="1"/>
              <a:t>cba</a:t>
            </a:r>
            <a:r>
              <a:rPr lang="en-US" altLang="zh-CN" sz="2000" dirty="0"/>
              <a:t> = c*100+b*10+a;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第二种解法，在学习循环语句后，循环求取个位数（</a:t>
            </a:r>
            <a:r>
              <a:rPr lang="en-US" altLang="zh-CN" sz="2000" dirty="0"/>
              <a:t>m%10,m=m/10</a:t>
            </a:r>
            <a:r>
              <a:rPr lang="zh-CN" altLang="en-US" sz="2000" dirty="0"/>
              <a:t>），实现任意多位数字的逆序输出。</a:t>
            </a:r>
          </a:p>
          <a:p>
            <a:pPr marL="0" indent="0">
              <a:buNone/>
            </a:pPr>
            <a:r>
              <a:rPr lang="zh-CN" altLang="en-US" sz="2000" dirty="0"/>
              <a:t> 第三种解法，函数的递归调用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递归调用，实现</a:t>
            </a:r>
            <a:r>
              <a:rPr lang="en-US" altLang="zh-CN" sz="2000" dirty="0"/>
              <a:t>m</a:t>
            </a:r>
            <a:r>
              <a:rPr lang="zh-CN" altLang="en-US" sz="2000" dirty="0"/>
              <a:t>的逆序输出 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void ch3_4_3_3(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m)</a:t>
            </a:r>
          </a:p>
          <a:p>
            <a:pPr marL="0" indent="0">
              <a:buNone/>
            </a:pPr>
            <a:r>
              <a:rPr lang="en-US" altLang="zh-CN" sz="2000" dirty="0"/>
              <a:t> {    </a:t>
            </a:r>
          </a:p>
          <a:p>
            <a:pPr marL="0" indent="0">
              <a:buNone/>
            </a:pPr>
            <a:r>
              <a:rPr lang="en-US" altLang="zh-CN" sz="2000" dirty="0"/>
              <a:t>    if (m&lt;0) { 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('-'); m=-m; } // </a:t>
            </a:r>
            <a:r>
              <a:rPr lang="zh-CN" altLang="en-US" sz="2000" dirty="0"/>
              <a:t>处理负数 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(m%10+'0'); // </a:t>
            </a:r>
            <a:r>
              <a:rPr lang="zh-CN" altLang="en-US" sz="2000" dirty="0"/>
              <a:t>字符数字的</a:t>
            </a:r>
            <a:r>
              <a:rPr lang="en-US" altLang="zh-CN" sz="2000" dirty="0" err="1"/>
              <a:t>ascii</a:t>
            </a:r>
            <a:r>
              <a:rPr lang="zh-CN" altLang="en-US" sz="2000" dirty="0"/>
              <a:t>码</a:t>
            </a:r>
            <a:r>
              <a:rPr lang="en-US" altLang="zh-CN" sz="2000" dirty="0"/>
              <a:t>(</a:t>
            </a:r>
            <a:r>
              <a:rPr lang="zh-CN" altLang="en-US" sz="2000" dirty="0"/>
              <a:t>整数</a:t>
            </a:r>
            <a:r>
              <a:rPr lang="en-US" altLang="zh-CN" sz="2000" dirty="0"/>
              <a:t>) = </a:t>
            </a:r>
            <a:r>
              <a:rPr lang="zh-CN" altLang="en-US" sz="2000" dirty="0"/>
              <a:t>数字 </a:t>
            </a:r>
            <a:r>
              <a:rPr lang="en-US" altLang="zh-CN" sz="2000" dirty="0"/>
              <a:t>+ '0' </a:t>
            </a:r>
            <a:r>
              <a:rPr lang="zh-CN" altLang="en-US" sz="2000" dirty="0"/>
              <a:t>，如 </a:t>
            </a:r>
            <a:r>
              <a:rPr lang="en-US" altLang="zh-CN" sz="2000" dirty="0"/>
              <a:t>'1'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ascii</a:t>
            </a:r>
            <a:r>
              <a:rPr lang="en-US" altLang="zh-CN" sz="2000" dirty="0"/>
              <a:t> = 1 + '0' = 49</a:t>
            </a:r>
          </a:p>
          <a:p>
            <a:pPr marL="0" indent="0">
              <a:buNone/>
            </a:pPr>
            <a:r>
              <a:rPr lang="en-US" altLang="zh-CN" sz="2000" dirty="0"/>
              <a:t>    if (m &gt;= 0 &amp;&amp; m &lt;=9) return; // </a:t>
            </a:r>
            <a:r>
              <a:rPr lang="zh-CN" altLang="en-US" sz="2000" dirty="0"/>
              <a:t>如果是一位数了，终止递归 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else ch3_4_3_3(m/10);   </a:t>
            </a:r>
          </a:p>
          <a:p>
            <a:pPr marL="0" indent="0">
              <a:buNone/>
            </a:pPr>
            <a:r>
              <a:rPr lang="en-US" altLang="zh-CN" sz="2000" dirty="0"/>
              <a:t> }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953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/>
              <a:t>10.1</a:t>
            </a:r>
            <a:r>
              <a:rPr lang="zh-CN" altLang="en-US" dirty="0"/>
              <a:t>上机训练一</a:t>
            </a:r>
            <a:r>
              <a:rPr lang="en-US" altLang="zh-CN" dirty="0"/>
              <a:t>(DOS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10.2</a:t>
            </a:r>
            <a:r>
              <a:rPr lang="zh-CN" altLang="en-US" dirty="0"/>
              <a:t>上机训练二</a:t>
            </a:r>
            <a:r>
              <a:rPr lang="en-US" altLang="zh-CN" dirty="0"/>
              <a:t>(Windows XP</a:t>
            </a:r>
            <a:r>
              <a:rPr lang="zh-CN" altLang="en-US" dirty="0"/>
              <a:t>的基本操作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10.3</a:t>
            </a:r>
            <a:r>
              <a:rPr lang="zh-CN" altLang="en-US" dirty="0"/>
              <a:t>上机训练三</a:t>
            </a:r>
            <a:r>
              <a:rPr lang="en-US" altLang="zh-CN" dirty="0"/>
              <a:t>(Word</a:t>
            </a:r>
            <a:r>
              <a:rPr lang="zh-CN" altLang="en-US" dirty="0"/>
              <a:t>文档的编辑与格式化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10.4</a:t>
            </a:r>
            <a:r>
              <a:rPr lang="zh-CN" altLang="en-US" dirty="0"/>
              <a:t>上机训练四</a:t>
            </a:r>
            <a:r>
              <a:rPr lang="en-US" altLang="zh-CN" dirty="0"/>
              <a:t>(Word</a:t>
            </a:r>
            <a:r>
              <a:rPr lang="zh-CN" altLang="en-US" dirty="0"/>
              <a:t>文档中表格的制作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10.5</a:t>
            </a:r>
            <a:r>
              <a:rPr lang="zh-CN" altLang="en-US" dirty="0"/>
              <a:t>上机训练五</a:t>
            </a:r>
            <a:r>
              <a:rPr lang="en-US" altLang="zh-CN" dirty="0"/>
              <a:t>(Word</a:t>
            </a:r>
            <a:r>
              <a:rPr lang="zh-CN" altLang="en-US" dirty="0"/>
              <a:t>图文混排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进入</a:t>
            </a:r>
            <a:r>
              <a:rPr lang="en-US" altLang="zh-CN" sz="2400" dirty="0"/>
              <a:t>dos</a:t>
            </a:r>
            <a:r>
              <a:rPr lang="zh-CN" altLang="en-US" sz="2400" dirty="0" smtClean="0"/>
              <a:t>系统：运行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或附件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命令提示符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盘：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zh-CN" altLang="en-US" sz="2400" dirty="0" smtClean="0"/>
              <a:t>列出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：</a:t>
            </a:r>
            <a:r>
              <a:rPr lang="en-US" altLang="zh-CN" sz="2400" dirty="0" err="1" smtClean="0"/>
              <a:t>dir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分页列出目录</a:t>
            </a:r>
            <a:r>
              <a:rPr lang="zh-CN" altLang="en-US" sz="2400" dirty="0" smtClean="0"/>
              <a:t>文件：</a:t>
            </a: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/>
              <a:t>d</a:t>
            </a:r>
            <a:r>
              <a:rPr lang="zh-CN" altLang="en-US" sz="2400" dirty="0" smtClean="0"/>
              <a:t>盘根目录</a:t>
            </a:r>
            <a:r>
              <a:rPr lang="en-US" altLang="zh-CN" sz="2400" dirty="0" smtClean="0"/>
              <a:t>:  cd \</a:t>
            </a:r>
          </a:p>
          <a:p>
            <a:pPr marL="0" indent="0">
              <a:buNone/>
            </a:pPr>
            <a:r>
              <a:rPr lang="zh-CN" altLang="en-US" sz="2400" dirty="0" smtClean="0"/>
              <a:t>进入父级目录：</a:t>
            </a:r>
            <a:r>
              <a:rPr lang="en-US" altLang="zh-CN" sz="2400" dirty="0" smtClean="0"/>
              <a:t>cd ..</a:t>
            </a:r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进入目录：</a:t>
            </a:r>
            <a:r>
              <a:rPr lang="en-US" altLang="zh-CN" sz="2400" dirty="0"/>
              <a:t>cd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用记事本建立文件：</a:t>
            </a:r>
            <a:r>
              <a:rPr lang="en-US" altLang="zh-CN" sz="2400" dirty="0" smtClean="0"/>
              <a:t>tc.txt</a:t>
            </a:r>
          </a:p>
          <a:p>
            <a:pPr marL="0" indent="0">
              <a:buNone/>
            </a:pPr>
            <a:r>
              <a:rPr lang="zh-CN" altLang="en-US" sz="2400" dirty="0" smtClean="0"/>
              <a:t>复制文件：</a:t>
            </a:r>
            <a:r>
              <a:rPr lang="en-US" altLang="zh-CN" sz="2400" dirty="0" smtClean="0"/>
              <a:t>copy *.* 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显示文本文件</a:t>
            </a:r>
            <a:r>
              <a:rPr lang="en-US" altLang="zh-CN" sz="2400" dirty="0" smtClean="0"/>
              <a:t>:  type tc.txt </a:t>
            </a:r>
          </a:p>
          <a:p>
            <a:pPr marL="0" indent="0">
              <a:buNone/>
            </a:pPr>
            <a:r>
              <a:rPr lang="zh-CN" altLang="en-US" sz="2400" dirty="0" smtClean="0"/>
              <a:t>文件改名：</a:t>
            </a:r>
            <a:r>
              <a:rPr lang="en-US" altLang="zh-CN" sz="2400" dirty="0" err="1" smtClean="0"/>
              <a:t>ren</a:t>
            </a:r>
            <a:r>
              <a:rPr lang="en-US" altLang="zh-CN" sz="2400" dirty="0" smtClean="0"/>
              <a:t> tc.txt zm1.txt</a:t>
            </a:r>
          </a:p>
        </p:txBody>
      </p:sp>
    </p:spTree>
    <p:extLst>
      <p:ext uri="{BB962C8B-B14F-4D97-AF65-F5344CB8AC3E}">
        <p14:creationId xmlns:p14="http://schemas.microsoft.com/office/powerpoint/2010/main" val="1067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用记事本建立批处理文件</a:t>
            </a:r>
            <a:r>
              <a:rPr lang="en-US" altLang="zh-CN" sz="2400" dirty="0" smtClean="0"/>
              <a:t>: list.bat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列出日期和时间</a:t>
            </a:r>
          </a:p>
          <a:p>
            <a:pPr marL="0" indent="0">
              <a:buNone/>
            </a:pPr>
            <a:r>
              <a:rPr lang="en-US" altLang="zh-CN" sz="2400" dirty="0"/>
              <a:t>echo %date% %time%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分页列出磁盘文件目录  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 /p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进入</a:t>
            </a:r>
            <a:r>
              <a:rPr lang="zh-CN" altLang="en-US" sz="2400" dirty="0" smtClean="0"/>
              <a:t>目录</a:t>
            </a:r>
            <a:r>
              <a:rPr lang="en-US" altLang="zh-CN" sz="2400" dirty="0" err="1" smtClean="0"/>
              <a:t>zm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en-US" altLang="zh-CN" sz="2400" dirty="0" smtClean="0"/>
              <a:t>::</a:t>
            </a:r>
            <a:r>
              <a:rPr lang="zh-CN" altLang="en-US" sz="2400" dirty="0" smtClean="0"/>
              <a:t>进入父级目录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cd 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 smtClean="0"/>
              <a:t>10.6</a:t>
            </a:r>
            <a:r>
              <a:rPr lang="zh-CN" altLang="en-US" dirty="0"/>
              <a:t>上机训练六</a:t>
            </a:r>
            <a:r>
              <a:rPr lang="en-US" altLang="zh-CN" dirty="0"/>
              <a:t>(Excel</a:t>
            </a:r>
            <a:r>
              <a:rPr lang="zh-CN" altLang="en-US" dirty="0"/>
              <a:t>工作簿操作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10.7</a:t>
            </a:r>
            <a:r>
              <a:rPr lang="zh-CN" altLang="en-US" dirty="0"/>
              <a:t>上机训练七</a:t>
            </a:r>
            <a:r>
              <a:rPr lang="en-US" altLang="zh-CN" dirty="0"/>
              <a:t>(Excel</a:t>
            </a:r>
            <a:r>
              <a:rPr lang="zh-CN" altLang="en-US" dirty="0"/>
              <a:t>数据处理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10.10</a:t>
            </a:r>
            <a:r>
              <a:rPr lang="zh-CN" altLang="en-US" dirty="0"/>
              <a:t>上机训练十</a:t>
            </a:r>
            <a:r>
              <a:rPr lang="en-US" altLang="zh-CN" dirty="0"/>
              <a:t>(PowerPoint</a:t>
            </a:r>
            <a:r>
              <a:rPr lang="zh-CN" altLang="en-US" dirty="0"/>
              <a:t>演示文稿的制作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10.11</a:t>
            </a:r>
            <a:r>
              <a:rPr lang="zh-CN" altLang="en-US" dirty="0"/>
              <a:t>上机训练十一</a:t>
            </a:r>
            <a:r>
              <a:rPr lang="en-US" altLang="zh-CN" dirty="0"/>
              <a:t>(PowerPoint</a:t>
            </a:r>
            <a:r>
              <a:rPr lang="zh-CN" altLang="en-US" dirty="0"/>
              <a:t>综合训练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91703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熟悉</a:t>
            </a:r>
            <a:r>
              <a:rPr lang="en-US" altLang="zh-CN" dirty="0"/>
              <a:t>Bloodshed </a:t>
            </a:r>
            <a:r>
              <a:rPr lang="en-US" altLang="zh-CN" dirty="0" err="1"/>
              <a:t>Dev</a:t>
            </a:r>
            <a:r>
              <a:rPr lang="en-US" altLang="zh-CN" dirty="0"/>
              <a:t>-C++</a:t>
            </a:r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新建项目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，项目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工程文件：项目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一个项目中可以含多个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源文件，只含一个主函数</a:t>
            </a: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演示函数说明与定义，调用时要知道函数名、参数及返回类型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zh-CN" altLang="en-US" dirty="0" smtClean="0"/>
              <a:t>每次上机，建立一个自己的文件夹，将上述文件存入该文件夹，统一管理。</a:t>
            </a:r>
            <a:endParaRPr lang="en-US" altLang="zh-CN" dirty="0" smtClean="0"/>
          </a:p>
          <a:p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多个函数、多个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文件的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组成，每次上机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5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17:05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33134"/>
            <a:ext cx="7499176" cy="5089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调用输入输出函数，需要头文件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/>
              <a:t>system</a:t>
            </a:r>
            <a:r>
              <a:rPr lang="zh-CN" altLang="en-US" sz="2000" dirty="0"/>
              <a:t>函数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程序中只能有一个主函数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注意函数的返回类型与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保持一致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argc,char</a:t>
            </a:r>
            <a:r>
              <a:rPr lang="en-US" altLang="zh-CN" sz="2000" dirty="0" smtClean="0"/>
              <a:t>*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 </a:t>
            </a:r>
            <a:r>
              <a:rPr lang="en-US" altLang="zh-CN" sz="2000" dirty="0"/>
              <a:t>{ …   return 0</a:t>
            </a:r>
            <a:r>
              <a:rPr lang="en-US" altLang="zh-CN" sz="20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书上无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的主函数，相当于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void main( ) { </a:t>
            </a:r>
            <a:r>
              <a:rPr lang="zh-CN" altLang="en-US" sz="2000" dirty="0" smtClean="0"/>
              <a:t>无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语句，或：</a:t>
            </a:r>
            <a:r>
              <a:rPr lang="en-US" altLang="zh-CN" sz="2000" dirty="0" smtClean="0"/>
              <a:t>return;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 //</a:t>
            </a:r>
            <a:r>
              <a:rPr lang="zh-CN" altLang="en-US" sz="2000" dirty="0" smtClean="0"/>
              <a:t>主函数最好有返回类型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，有些编译系统是强制要求的。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5973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8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49" y="0"/>
            <a:ext cx="8871391" cy="762000"/>
          </a:xfrm>
        </p:spPr>
        <p:txBody>
          <a:bodyPr>
            <a:noAutofit/>
          </a:bodyPr>
          <a:lstStyle/>
          <a:p>
            <a:r>
              <a:rPr kumimoji="1" lang="en-US" altLang="zh-CN" sz="2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的用法，“原样输入，原样输出”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9513" y="980728"/>
            <a:ext cx="8799828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ch2,p55,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smtClean="0"/>
              <a:t>[%c</a:t>
            </a:r>
            <a:r>
              <a:rPr lang="zh-CN" altLang="en-US" sz="2000" b="1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题，第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题数学函数见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27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1929</Words>
  <Application>Microsoft Office PowerPoint</Application>
  <PresentationFormat>全屏显示(4:3)</PresentationFormat>
  <Paragraphs>178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计算机导论与C语言程序设计 上机实践（12次）</vt:lpstr>
      <vt:lpstr>第1次上机练习</vt:lpstr>
      <vt:lpstr>10.1上机训练一（DOS操作系统）</vt:lpstr>
      <vt:lpstr>10.1上机训练一（DOS操作系统）</vt:lpstr>
      <vt:lpstr>第2次上机练习</vt:lpstr>
      <vt:lpstr>C语言第1次上机练习</vt:lpstr>
      <vt:lpstr>Bloodshed Dev-C++集成开发环境</vt:lpstr>
      <vt:lpstr>scanf()和printf()的用法，“原样输入，原样输出”</vt:lpstr>
      <vt:lpstr>C语言第1次上机练习</vt:lpstr>
      <vt:lpstr>C语言第1次上机练习答案（1）</vt:lpstr>
      <vt:lpstr>C语言第1次上机练习答案（2）</vt:lpstr>
      <vt:lpstr>C语言第1次上机练习（3）</vt:lpstr>
      <vt:lpstr>C语言第1次上机练习（4）</vt:lpstr>
      <vt:lpstr>PowerPoint 演示文稿</vt:lpstr>
      <vt:lpstr>C语言第2次上机练习</vt:lpstr>
      <vt:lpstr>C语言第2次上机练习答案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计算机导论与C语言程序设计 上机实践</dc:title>
  <dc:creator>JiangTaoDuan</dc:creator>
  <cp:lastModifiedBy>ZhiwuLi</cp:lastModifiedBy>
  <cp:revision>57</cp:revision>
  <dcterms:created xsi:type="dcterms:W3CDTF">2016-09-28T13:02:27Z</dcterms:created>
  <dcterms:modified xsi:type="dcterms:W3CDTF">2016-10-20T09:29:38Z</dcterms:modified>
</cp:coreProperties>
</file>