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56" r:id="rId2"/>
    <p:sldId id="314" r:id="rId3"/>
    <p:sldId id="316" r:id="rId4"/>
    <p:sldId id="315" r:id="rId5"/>
    <p:sldId id="312" r:id="rId6"/>
    <p:sldId id="257" r:id="rId7"/>
    <p:sldId id="318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825" autoAdjust="0"/>
  </p:normalViewPr>
  <p:slideViewPr>
    <p:cSldViewPr>
      <p:cViewPr varScale="1">
        <p:scale>
          <a:sx n="48" d="100"/>
          <a:sy n="48" d="100"/>
        </p:scale>
        <p:origin x="-20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fld id="{6D2DFCEE-2D57-4A05-A3F8-7E57A91235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791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fld id="{50AF4FF7-8566-4DD5-9836-759AF2F448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517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计算机导论与</a:t>
            </a:r>
            <a:r>
              <a:rPr lang="en-US" altLang="zh-CN" smtClean="0"/>
              <a:t>C</a:t>
            </a:r>
            <a:r>
              <a:rPr lang="zh-CN" altLang="en-US" smtClean="0"/>
              <a:t>语言程序设计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B47B091-0782-4292-9CD8-1EA8BD5974BF}" type="slidenum">
              <a:rPr lang="en-US" altLang="zh-CN" smtClean="0">
                <a:latin typeface="Tahoma" pitchFamily="34" charset="0"/>
              </a:rPr>
              <a:pPr eaLnBrk="1" hangingPunct="1"/>
              <a:t>1</a:t>
            </a:fld>
            <a:endParaRPr lang="en-US" altLang="zh-CN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计算机的出现和发展，是</a:t>
            </a:r>
            <a:r>
              <a:rPr lang="en-US" altLang="zh-CN" smtClean="0"/>
              <a:t>20</a:t>
            </a:r>
            <a:r>
              <a:rPr lang="zh-CN" altLang="en-US" smtClean="0"/>
              <a:t>世纪（</a:t>
            </a:r>
            <a:r>
              <a:rPr lang="en-US" altLang="zh-CN" smtClean="0"/>
              <a:t>1946</a:t>
            </a:r>
            <a:r>
              <a:rPr lang="zh-CN" altLang="en-US" smtClean="0"/>
              <a:t>年第一台计算机诞生于美国宾夕法尼亚大学）科学技术的卓越成就之一。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计算机技术已经渗透到科学技术的各个领域，同时计算机技术作为信息技术的基础，已广泛应用于人类生产和生活的各个领域。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88873F7-8988-4D17-AAF4-6BC9C77764C1}" type="slidenum">
              <a:rPr lang="en-US" altLang="zh-CN" smtClean="0">
                <a:latin typeface="Tahoma" pitchFamily="34" charset="0"/>
              </a:rPr>
              <a:pPr eaLnBrk="1" hangingPunct="1"/>
              <a:t>2</a:t>
            </a:fld>
            <a:endParaRPr lang="en-US" altLang="zh-CN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782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C0C05-5F0B-4537-810E-76CB0E4DBE28}" type="datetime1">
              <a:rPr lang="zh-CN" altLang="en-US"/>
              <a:pPr>
                <a:defRPr/>
              </a:pPr>
              <a:t>2016/9/9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97A11-16AF-490A-B15A-80DCC4C4E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8676" name="ShockwaveFlash1" r:id="rId2" imgW="1371719" imgH="304891"/>
        </mc:Choice>
        <mc:Fallback>
          <p:control name="ShockwaveFlash1" r:id="rId2" imgW="1371719" imgH="30489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4400" y="6248400"/>
                  <a:ext cx="1371600" cy="3048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53882" dir="13500000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189921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248A1-06B9-43FA-9375-A8D560D3B030}" type="datetime1">
              <a:rPr lang="zh-CN" altLang="en-US"/>
              <a:pPr>
                <a:defRPr/>
              </a:pPr>
              <a:t>2016/9/9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BC482-C2C3-47FB-A2B9-66F3DB060C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81507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5C8CB-E09D-45B6-B216-596C0054F542}" type="datetime1">
              <a:rPr lang="zh-CN" altLang="en-US"/>
              <a:pPr>
                <a:defRPr/>
              </a:pPr>
              <a:t>2016/9/9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9CF62-4E3E-44D4-A8C5-3907EEC0B2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206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0A8C1-DCE6-45E4-99EE-089446B69723}" type="datetime1">
              <a:rPr lang="zh-CN" altLang="en-US"/>
              <a:pPr>
                <a:defRPr/>
              </a:pPr>
              <a:t>2016/9/9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4345-842D-427D-8AFA-A99BCE6067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12199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81CA1-1812-4347-ABBB-5E092D8EF4A4}" type="datetime1">
              <a:rPr lang="zh-CN" altLang="en-US"/>
              <a:pPr>
                <a:defRPr/>
              </a:pPr>
              <a:t>2016/9/9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2871B-F578-41C9-8AF2-DFF1626C4C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84716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94572-59A4-4801-9C33-CDBDC1EA3DFA}" type="datetime1">
              <a:rPr lang="zh-CN" altLang="en-US"/>
              <a:pPr>
                <a:defRPr/>
              </a:pPr>
              <a:t>2016/9/9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89AAD-8E95-4386-AF93-B2715D46A1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6967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F7DAE-6F88-432A-92BB-FCABC652FBD5}" type="datetime1">
              <a:rPr lang="zh-CN" altLang="en-US"/>
              <a:pPr>
                <a:defRPr/>
              </a:pPr>
              <a:t>2016/9/9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66826-7352-45A3-A162-0FBC4A1A0D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97329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05C72-F5C4-4866-8CDE-86A5DF1A73FB}" type="datetime1">
              <a:rPr lang="zh-CN" altLang="en-US"/>
              <a:pPr>
                <a:defRPr/>
              </a:pPr>
              <a:t>2016/9/9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05D39-8087-49DE-B96C-F65452AAC5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0156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63C79-BE22-465D-843D-E01BC21FA864}" type="datetime1">
              <a:rPr lang="zh-CN" altLang="en-US"/>
              <a:pPr>
                <a:defRPr/>
              </a:pPr>
              <a:t>2016/9/9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25EDC-4DCB-4682-8C53-E876E7B1A0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0849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E12E5-55A1-49E9-839F-FBA78B0FEFEE}" type="datetime1">
              <a:rPr lang="zh-CN" altLang="en-US"/>
              <a:pPr>
                <a:defRPr/>
              </a:pPr>
              <a:t>2016/9/9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26405-8C1C-4389-8004-99A925BA7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34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A73E8-E78E-4623-9BFE-353A7A8A0B8F}" type="datetime1">
              <a:rPr lang="zh-CN" altLang="en-US"/>
              <a:pPr>
                <a:defRPr/>
              </a:pPr>
              <a:t>2016/9/9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2F277-4E8C-4F50-BA85-6DC8D6E44F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093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ontrol" Target="../activeX/activeX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B98EFA51-62C5-43C6-80BD-4714C5E42063}" type="datetime1">
              <a:rPr lang="zh-CN" altLang="en-US"/>
              <a:pPr>
                <a:defRPr/>
              </a:pPr>
              <a:t>2016/9/9</a:t>
            </a:fld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DF8FCB7-1B6C-4775-8CC5-0E5FFFAE6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8" name="ShockwaveFlash1" r:id="rId14" imgW="1371719" imgH="304891"/>
        </mc:Choice>
        <mc:Fallback>
          <p:control name="ShockwaveFlash1" r:id="rId14" imgW="1371719" imgH="30489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4400" y="6248400"/>
                  <a:ext cx="1371600" cy="3048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53882" dir="13500000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CBA3624-509F-471E-A437-DFE0B6124B0E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79512" y="620688"/>
            <a:ext cx="8784976" cy="2006625"/>
          </a:xfrm>
          <a:noFill/>
        </p:spPr>
        <p:txBody>
          <a:bodyPr anchor="b"/>
          <a:lstStyle/>
          <a:p>
            <a:pPr eaLnBrk="1" hangingPunct="1"/>
            <a:r>
              <a:rPr lang="zh-CN" altLang="en-US" sz="6000" b="1" dirty="0" smtClean="0">
                <a:ea typeface="隶书" pitchFamily="49" charset="-122"/>
              </a:rPr>
              <a:t>计算机导论与</a:t>
            </a:r>
            <a:r>
              <a:rPr lang="en-US" altLang="zh-CN" sz="6000" b="1" dirty="0" smtClean="0">
                <a:ea typeface="隶书" pitchFamily="49" charset="-122"/>
              </a:rPr>
              <a:t>C</a:t>
            </a:r>
            <a:r>
              <a:rPr lang="zh-CN" altLang="en-US" sz="6000" b="1" dirty="0" smtClean="0">
                <a:ea typeface="隶书" pitchFamily="49" charset="-122"/>
              </a:rPr>
              <a:t>语言程序设计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500438"/>
            <a:ext cx="6769100" cy="1752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chemeClr val="accent6"/>
                </a:solidFill>
                <a:latin typeface="隶书" pitchFamily="49" charset="-122"/>
                <a:ea typeface="隶书" pitchFamily="49" charset="-122"/>
              </a:rPr>
              <a:t>段江涛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4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jtduan@mail.xidian.edu.cn</a:t>
            </a:r>
            <a:endParaRPr lang="en-US" altLang="zh-CN" sz="4000" b="1" dirty="0" smtClean="0">
              <a:solidFill>
                <a:schemeClr val="accent6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722F42A-0CC6-4B36-8930-5510CDF1A09F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981075"/>
            <a:ext cx="7772400" cy="457200"/>
          </a:xfrm>
        </p:spPr>
        <p:txBody>
          <a:bodyPr/>
          <a:lstStyle/>
          <a:p>
            <a:pPr eaLnBrk="1" hangingPunct="1"/>
            <a:r>
              <a:rPr lang="zh-CN" altLang="en-US" smtClean="0"/>
              <a:t>现代社会</a:t>
            </a:r>
            <a:r>
              <a:rPr lang="en-US" altLang="zh-CN" smtClean="0"/>
              <a:t>,</a:t>
            </a:r>
            <a:r>
              <a:rPr lang="zh-CN" altLang="en-US" smtClean="0"/>
              <a:t>计算机已经无处不在</a:t>
            </a:r>
          </a:p>
        </p:txBody>
      </p:sp>
      <p:sp>
        <p:nvSpPr>
          <p:cNvPr id="5124" name="AutoShape 3"/>
          <p:cNvSpPr>
            <a:spLocks noChangeArrowheads="1"/>
          </p:cNvSpPr>
          <p:nvPr/>
        </p:nvSpPr>
        <p:spPr bwMode="auto">
          <a:xfrm>
            <a:off x="1325563" y="2451100"/>
            <a:ext cx="1752600" cy="990600"/>
          </a:xfrm>
          <a:prstGeom prst="cloudCallout">
            <a:avLst>
              <a:gd name="adj1" fmla="val 113949"/>
              <a:gd name="adj2" fmla="val 106731"/>
            </a:avLst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kumimoji="1" lang="zh-CN" altLang="en-US" sz="4000">
                <a:latin typeface="Times New Roman" pitchFamily="18" charset="0"/>
              </a:rPr>
              <a:t>商场</a:t>
            </a: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4983163" y="2222500"/>
            <a:ext cx="2362200" cy="990600"/>
          </a:xfrm>
          <a:prstGeom prst="cloudCallout">
            <a:avLst>
              <a:gd name="adj1" fmla="val -69491"/>
              <a:gd name="adj2" fmla="val 139421"/>
            </a:avLst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kumimoji="1" lang="zh-CN" altLang="en-US" sz="4000">
                <a:latin typeface="Times New Roman" pitchFamily="18" charset="0"/>
              </a:rPr>
              <a:t>火车站</a:t>
            </a:r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1782763" y="4813300"/>
            <a:ext cx="1676400" cy="914400"/>
          </a:xfrm>
          <a:prstGeom prst="cloudCallout">
            <a:avLst>
              <a:gd name="adj1" fmla="val 119319"/>
              <a:gd name="adj2" fmla="val -134204"/>
            </a:avLst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kumimoji="1" lang="zh-CN" altLang="en-US" sz="4000">
                <a:latin typeface="Times New Roman" pitchFamily="18" charset="0"/>
              </a:rPr>
              <a:t>工厂</a:t>
            </a:r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5364163" y="4508500"/>
            <a:ext cx="2057400" cy="1066800"/>
          </a:xfrm>
          <a:prstGeom prst="cloudCallout">
            <a:avLst>
              <a:gd name="adj1" fmla="val -76389"/>
              <a:gd name="adj2" fmla="val -59523"/>
            </a:avLst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kumimoji="1" lang="zh-CN" altLang="en-US" sz="4000">
                <a:latin typeface="Times New Roman" pitchFamily="18" charset="0"/>
              </a:rPr>
              <a:t>银行</a:t>
            </a:r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3230563" y="3441700"/>
            <a:ext cx="2743200" cy="1676400"/>
          </a:xfrm>
          <a:prstGeom prst="irregularSeal1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D00C11"/>
                </a:solidFill>
                <a:latin typeface="Times New Roman" pitchFamily="18" charset="0"/>
              </a:rPr>
              <a:t>计算机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5125" grpId="0" animBg="1"/>
      <p:bldP spid="5126" grpId="0" animBg="1"/>
      <p:bldP spid="51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F16813E-2405-42E2-A987-32B4555BE81E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762000" y="1295400"/>
            <a:ext cx="914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3600">
              <a:latin typeface="Times New Roman" pitchFamily="18" charset="0"/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0" y="0"/>
            <a:ext cx="4572000" cy="6159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4000">
                <a:latin typeface="Times New Roman" pitchFamily="18" charset="0"/>
              </a:rPr>
              <a:t>计算机（</a:t>
            </a:r>
            <a:r>
              <a:rPr kumimoji="1" lang="en-US" altLang="zh-CN" sz="4000">
                <a:latin typeface="Times New Roman" pitchFamily="18" charset="0"/>
              </a:rPr>
              <a:t>Computer</a:t>
            </a:r>
            <a:r>
              <a:rPr kumimoji="1" lang="zh-CN" altLang="en-US" sz="4000">
                <a:latin typeface="Times New Roman" pitchFamily="18" charset="0"/>
              </a:rPr>
              <a:t>）</a:t>
            </a:r>
          </a:p>
        </p:txBody>
      </p:sp>
      <p:sp>
        <p:nvSpPr>
          <p:cNvPr id="6149" name="AutoShape 4"/>
          <p:cNvSpPr>
            <a:spLocks noChangeArrowheads="1"/>
          </p:cNvSpPr>
          <p:nvPr/>
        </p:nvSpPr>
        <p:spPr bwMode="auto">
          <a:xfrm>
            <a:off x="228600" y="1066800"/>
            <a:ext cx="8458200" cy="5029200"/>
          </a:xfrm>
          <a:prstGeom prst="foldedCorner">
            <a:avLst>
              <a:gd name="adj" fmla="val 26370"/>
            </a:avLst>
          </a:prstGeom>
          <a:solidFill>
            <a:srgbClr val="99FFCC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endParaRPr kumimoji="1" lang="zh-CN" altLang="zh-CN" sz="4000">
              <a:latin typeface="Times New Roman" pitchFamily="18" charset="0"/>
            </a:endParaRPr>
          </a:p>
        </p:txBody>
      </p:sp>
      <p:pic>
        <p:nvPicPr>
          <p:cNvPr id="6150" name="Picture 5" descr="系统第二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81400"/>
            <a:ext cx="2819400" cy="2338388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prstShdw prst="shdw17" dist="17961" dir="2700000">
              <a:srgbClr val="737373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1" name="Group 6"/>
          <p:cNvGrpSpPr>
            <a:grpSpLocks/>
          </p:cNvGrpSpPr>
          <p:nvPr/>
        </p:nvGrpSpPr>
        <p:grpSpPr bwMode="auto">
          <a:xfrm>
            <a:off x="3200400" y="1143000"/>
            <a:ext cx="5410200" cy="3462338"/>
            <a:chOff x="2064" y="720"/>
            <a:chExt cx="3408" cy="2181"/>
          </a:xfrm>
        </p:grpSpPr>
        <p:sp>
          <p:nvSpPr>
            <p:cNvPr id="6152" name="AutoShape 7"/>
            <p:cNvSpPr>
              <a:spLocks noChangeArrowheads="1"/>
            </p:cNvSpPr>
            <p:nvPr/>
          </p:nvSpPr>
          <p:spPr bwMode="auto">
            <a:xfrm>
              <a:off x="2064" y="789"/>
              <a:ext cx="3408" cy="2112"/>
            </a:xfrm>
            <a:prstGeom prst="wedgeRoundRectCallout">
              <a:avLst>
                <a:gd name="adj1" fmla="val -52000"/>
                <a:gd name="adj2" fmla="val 72398"/>
                <a:gd name="adj3" fmla="val 16667"/>
              </a:avLst>
            </a:prstGeom>
            <a:solidFill>
              <a:srgbClr val="FFFF99"/>
            </a:solidFill>
            <a:ln w="3175">
              <a:solidFill>
                <a:srgbClr val="FF0000"/>
              </a:solidFill>
              <a:miter lim="800000"/>
              <a:headEnd/>
              <a:tailEnd/>
            </a:ln>
            <a:effectLst>
              <a:prstShdw prst="shdw17" dist="17961" dir="2700000">
                <a:srgbClr val="990000"/>
              </a:prstShdw>
            </a:effectLst>
          </p:spPr>
          <p:txBody>
            <a:bodyPr wrap="none" anchor="ctr"/>
            <a:lstStyle/>
            <a:p>
              <a:pPr algn="ctr"/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2202" y="720"/>
              <a:ext cx="3132" cy="2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just" eaLnBrk="0" hangingPunct="0">
                <a:lnSpc>
                  <a:spcPct val="120000"/>
                </a:lnSpc>
              </a:pPr>
              <a:r>
                <a:rPr kumimoji="1" lang="zh-CN" altLang="en-US" sz="3600" b="1">
                  <a:solidFill>
                    <a:srgbClr val="000099"/>
                  </a:solidFill>
                  <a:latin typeface="隶书" pitchFamily="49" charset="-122"/>
                  <a:ea typeface="隶书" pitchFamily="49" charset="-122"/>
                </a:rPr>
                <a:t>计算机是一种能按照事先</a:t>
              </a:r>
              <a:r>
                <a:rPr kumimoji="1" lang="zh-CN" altLang="en-US" sz="3600" b="1" u="sng">
                  <a:solidFill>
                    <a:srgbClr val="000099"/>
                  </a:solidFill>
                  <a:latin typeface="隶书" pitchFamily="49" charset="-122"/>
                  <a:ea typeface="隶书" pitchFamily="49" charset="-122"/>
                </a:rPr>
                <a:t>存储</a:t>
              </a:r>
              <a:r>
                <a:rPr kumimoji="1" lang="zh-CN" altLang="en-US" sz="3600" b="1">
                  <a:solidFill>
                    <a:srgbClr val="000099"/>
                  </a:solidFill>
                  <a:latin typeface="隶书" pitchFamily="49" charset="-122"/>
                  <a:ea typeface="隶书" pitchFamily="49" charset="-122"/>
                </a:rPr>
                <a:t>的程序，</a:t>
              </a:r>
              <a:r>
                <a:rPr kumimoji="1" lang="zh-CN" altLang="en-US" sz="3600" b="1" u="sng">
                  <a:solidFill>
                    <a:srgbClr val="000099"/>
                  </a:solidFill>
                  <a:latin typeface="隶书" pitchFamily="49" charset="-122"/>
                  <a:ea typeface="隶书" pitchFamily="49" charset="-122"/>
                </a:rPr>
                <a:t>自动</a:t>
              </a:r>
              <a:r>
                <a:rPr kumimoji="1" lang="zh-CN" altLang="en-US" sz="3600" b="1">
                  <a:solidFill>
                    <a:srgbClr val="000099"/>
                  </a:solidFill>
                  <a:latin typeface="隶书" pitchFamily="49" charset="-122"/>
                  <a:ea typeface="隶书" pitchFamily="49" charset="-122"/>
                </a:rPr>
                <a:t>、</a:t>
              </a:r>
              <a:r>
                <a:rPr kumimoji="1" lang="zh-CN" altLang="en-US" sz="3600" b="1" u="sng">
                  <a:solidFill>
                    <a:srgbClr val="000099"/>
                  </a:solidFill>
                  <a:latin typeface="隶书" pitchFamily="49" charset="-122"/>
                  <a:ea typeface="隶书" pitchFamily="49" charset="-122"/>
                </a:rPr>
                <a:t>高速</a:t>
              </a:r>
              <a:r>
                <a:rPr kumimoji="1" lang="zh-CN" altLang="en-US" sz="3600" b="1">
                  <a:solidFill>
                    <a:srgbClr val="000099"/>
                  </a:solidFill>
                  <a:latin typeface="隶书" pitchFamily="49" charset="-122"/>
                  <a:ea typeface="隶书" pitchFamily="49" charset="-122"/>
                </a:rPr>
                <a:t>进行大量</a:t>
              </a:r>
              <a:r>
                <a:rPr kumimoji="1" lang="zh-CN" altLang="en-US" sz="3600" b="1" u="sng">
                  <a:solidFill>
                    <a:srgbClr val="000099"/>
                  </a:solidFill>
                  <a:latin typeface="隶书" pitchFamily="49" charset="-122"/>
                  <a:ea typeface="隶书" pitchFamily="49" charset="-122"/>
                </a:rPr>
                <a:t>数值计算</a:t>
              </a:r>
              <a:r>
                <a:rPr kumimoji="1" lang="zh-CN" altLang="en-US" sz="3600" b="1">
                  <a:solidFill>
                    <a:srgbClr val="000099"/>
                  </a:solidFill>
                  <a:latin typeface="隶书" pitchFamily="49" charset="-122"/>
                  <a:ea typeface="隶书" pitchFamily="49" charset="-122"/>
                </a:rPr>
                <a:t>和各种</a:t>
              </a:r>
              <a:r>
                <a:rPr kumimoji="1" lang="zh-CN" altLang="en-US" sz="3600" b="1" u="sng">
                  <a:solidFill>
                    <a:srgbClr val="000099"/>
                  </a:solidFill>
                  <a:latin typeface="隶书" pitchFamily="49" charset="-122"/>
                  <a:ea typeface="隶书" pitchFamily="49" charset="-122"/>
                </a:rPr>
                <a:t>信息处理</a:t>
              </a:r>
              <a:r>
                <a:rPr kumimoji="1" lang="zh-CN" altLang="en-US" sz="3600" b="1">
                  <a:solidFill>
                    <a:srgbClr val="000099"/>
                  </a:solidFill>
                  <a:latin typeface="隶书" pitchFamily="49" charset="-122"/>
                  <a:ea typeface="隶书" pitchFamily="49" charset="-122"/>
                </a:rPr>
                <a:t>的现代化智能电子装置。</a:t>
              </a:r>
              <a:endParaRPr kumimoji="1" lang="zh-CN" altLang="en-US" sz="3600" b="1">
                <a:solidFill>
                  <a:srgbClr val="000099"/>
                </a:solidFill>
                <a:latin typeface="宋体" pitchFamily="2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000848A-FE6C-4657-BF2C-97CBD13FE9D5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4075" y="476250"/>
            <a:ext cx="4679950" cy="457200"/>
          </a:xfrm>
        </p:spPr>
        <p:txBody>
          <a:bodyPr/>
          <a:lstStyle/>
          <a:p>
            <a:pPr eaLnBrk="1" hangingPunct="1"/>
            <a:r>
              <a:rPr lang="zh-CN" altLang="en-US" smtClean="0"/>
              <a:t>计算机文化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8001000" cy="54927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>
                <a:latin typeface="Times New Roman" pitchFamily="18" charset="0"/>
              </a:rPr>
              <a:t>围绕计算机所产生的理论、技术和知识</a:t>
            </a:r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914400" y="1752600"/>
            <a:ext cx="0" cy="3657600"/>
          </a:xfrm>
          <a:prstGeom prst="line">
            <a:avLst/>
          </a:prstGeom>
          <a:noFill/>
          <a:ln w="539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zh-CN" altLang="en-US"/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914400" y="2286000"/>
            <a:ext cx="1219200" cy="0"/>
          </a:xfrm>
          <a:prstGeom prst="line">
            <a:avLst/>
          </a:prstGeom>
          <a:noFill/>
          <a:ln w="5397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zh-CN" altLang="en-US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914400" y="3429000"/>
            <a:ext cx="1219200" cy="0"/>
          </a:xfrm>
          <a:prstGeom prst="line">
            <a:avLst/>
          </a:prstGeom>
          <a:noFill/>
          <a:ln w="5397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zh-CN" altLang="en-US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914400" y="5410200"/>
            <a:ext cx="1371600" cy="0"/>
          </a:xfrm>
          <a:prstGeom prst="line">
            <a:avLst/>
          </a:prstGeom>
          <a:noFill/>
          <a:ln w="539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zh-CN" altLang="en-US"/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2133600" y="1905000"/>
            <a:ext cx="2057400" cy="625475"/>
          </a:xfrm>
          <a:prstGeom prst="rect">
            <a:avLst/>
          </a:prstGeom>
          <a:solidFill>
            <a:srgbClr val="800080"/>
          </a:solidFill>
          <a:ln>
            <a:noFill/>
          </a:ln>
          <a:effectLst>
            <a:outerShdw dist="104727" dir="4557825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3600">
                <a:solidFill>
                  <a:schemeClr val="bg1"/>
                </a:solidFill>
                <a:latin typeface="Times New Roman" pitchFamily="18" charset="0"/>
              </a:rPr>
              <a:t>硬件</a:t>
            </a: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2133600" y="3048000"/>
            <a:ext cx="2057400" cy="625475"/>
          </a:xfrm>
          <a:prstGeom prst="rect">
            <a:avLst/>
          </a:prstGeom>
          <a:solidFill>
            <a:srgbClr val="800080"/>
          </a:solidFill>
          <a:ln>
            <a:noFill/>
          </a:ln>
          <a:effectLst>
            <a:outerShdw dist="104727" dir="4557825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3600">
                <a:solidFill>
                  <a:schemeClr val="bg1"/>
                </a:solidFill>
                <a:latin typeface="Times New Roman" pitchFamily="18" charset="0"/>
              </a:rPr>
              <a:t>软件</a:t>
            </a:r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2286000" y="5105400"/>
            <a:ext cx="1981200" cy="625475"/>
          </a:xfrm>
          <a:prstGeom prst="rect">
            <a:avLst/>
          </a:prstGeom>
          <a:solidFill>
            <a:srgbClr val="800080"/>
          </a:solidFill>
          <a:ln>
            <a:noFill/>
          </a:ln>
          <a:effectLst>
            <a:outerShdw dist="104727" dir="4557825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3600">
                <a:solidFill>
                  <a:schemeClr val="bg1"/>
                </a:solidFill>
                <a:latin typeface="Times New Roman" pitchFamily="18" charset="0"/>
              </a:rPr>
              <a:t>理论</a:t>
            </a:r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4495800" y="1905000"/>
            <a:ext cx="1524000" cy="609600"/>
          </a:xfrm>
          <a:prstGeom prst="rect">
            <a:avLst/>
          </a:prstGeom>
          <a:solidFill>
            <a:srgbClr val="800080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latin typeface="Times New Roman" pitchFamily="18" charset="0"/>
                <a:ea typeface="华文中宋" pitchFamily="2" charset="-122"/>
              </a:rPr>
              <a:t>计算机原理</a:t>
            </a:r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6858000" y="1905000"/>
            <a:ext cx="1524000" cy="609600"/>
          </a:xfrm>
          <a:prstGeom prst="rect">
            <a:avLst/>
          </a:prstGeom>
          <a:solidFill>
            <a:srgbClr val="800080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自动控制</a:t>
            </a:r>
          </a:p>
        </p:txBody>
      </p:sp>
      <p:sp>
        <p:nvSpPr>
          <p:cNvPr id="7182" name="Rectangle 13"/>
          <p:cNvSpPr>
            <a:spLocks noChangeArrowheads="1"/>
          </p:cNvSpPr>
          <p:nvPr/>
        </p:nvSpPr>
        <p:spPr bwMode="auto">
          <a:xfrm>
            <a:off x="6858000" y="2971800"/>
            <a:ext cx="1524000" cy="609600"/>
          </a:xfrm>
          <a:prstGeom prst="rect">
            <a:avLst/>
          </a:prstGeom>
          <a:solidFill>
            <a:srgbClr val="80008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计算机语言</a:t>
            </a:r>
          </a:p>
        </p:txBody>
      </p:sp>
      <p:sp>
        <p:nvSpPr>
          <p:cNvPr id="7183" name="Rectangle 14"/>
          <p:cNvSpPr>
            <a:spLocks noChangeArrowheads="1"/>
          </p:cNvSpPr>
          <p:nvPr/>
        </p:nvSpPr>
        <p:spPr bwMode="auto">
          <a:xfrm>
            <a:off x="4572000" y="2971800"/>
            <a:ext cx="1524000" cy="609600"/>
          </a:xfrm>
          <a:prstGeom prst="rect">
            <a:avLst/>
          </a:prstGeom>
          <a:solidFill>
            <a:srgbClr val="800080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操作系统</a:t>
            </a:r>
          </a:p>
        </p:txBody>
      </p:sp>
      <p:sp>
        <p:nvSpPr>
          <p:cNvPr id="7184" name="Rectangle 15"/>
          <p:cNvSpPr>
            <a:spLocks noChangeArrowheads="1"/>
          </p:cNvSpPr>
          <p:nvPr/>
        </p:nvSpPr>
        <p:spPr bwMode="auto">
          <a:xfrm>
            <a:off x="4572000" y="3657600"/>
            <a:ext cx="1524000" cy="609600"/>
          </a:xfrm>
          <a:prstGeom prst="rect">
            <a:avLst/>
          </a:prstGeom>
          <a:solidFill>
            <a:srgbClr val="800080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数据库</a:t>
            </a:r>
          </a:p>
        </p:txBody>
      </p:sp>
      <p:sp>
        <p:nvSpPr>
          <p:cNvPr id="7185" name="Rectangle 16"/>
          <p:cNvSpPr>
            <a:spLocks noChangeArrowheads="1"/>
          </p:cNvSpPr>
          <p:nvPr/>
        </p:nvSpPr>
        <p:spPr bwMode="auto">
          <a:xfrm>
            <a:off x="6858000" y="3657600"/>
            <a:ext cx="1524000" cy="609600"/>
          </a:xfrm>
          <a:prstGeom prst="rect">
            <a:avLst/>
          </a:prstGeom>
          <a:solidFill>
            <a:srgbClr val="800080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办公自动化</a:t>
            </a:r>
          </a:p>
        </p:txBody>
      </p:sp>
      <p:sp>
        <p:nvSpPr>
          <p:cNvPr id="7186" name="Rectangle 17"/>
          <p:cNvSpPr>
            <a:spLocks noChangeArrowheads="1"/>
          </p:cNvSpPr>
          <p:nvPr/>
        </p:nvSpPr>
        <p:spPr bwMode="auto">
          <a:xfrm>
            <a:off x="4572000" y="4343400"/>
            <a:ext cx="1524000" cy="609600"/>
          </a:xfrm>
          <a:prstGeom prst="rect">
            <a:avLst/>
          </a:prstGeom>
          <a:solidFill>
            <a:srgbClr val="800080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</a:rPr>
              <a:t>CAD/CAM/CAI</a:t>
            </a:r>
          </a:p>
        </p:txBody>
      </p:sp>
      <p:sp>
        <p:nvSpPr>
          <p:cNvPr id="7187" name="Rectangle 18"/>
          <p:cNvSpPr>
            <a:spLocks noChangeArrowheads="1"/>
          </p:cNvSpPr>
          <p:nvPr/>
        </p:nvSpPr>
        <p:spPr bwMode="auto">
          <a:xfrm>
            <a:off x="6858000" y="4343400"/>
            <a:ext cx="1524000" cy="609600"/>
          </a:xfrm>
          <a:prstGeom prst="rect">
            <a:avLst/>
          </a:prstGeom>
          <a:solidFill>
            <a:srgbClr val="800080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en-US" altLang="zh-CN" sz="2800">
                <a:solidFill>
                  <a:schemeClr val="bg1"/>
                </a:solidFill>
                <a:latin typeface="Times New Roman" pitchFamily="18" charset="0"/>
              </a:rPr>
              <a:t>……..</a:t>
            </a:r>
          </a:p>
        </p:txBody>
      </p:sp>
      <p:sp>
        <p:nvSpPr>
          <p:cNvPr id="7188" name="Rectangle 19"/>
          <p:cNvSpPr>
            <a:spLocks noChangeArrowheads="1"/>
          </p:cNvSpPr>
          <p:nvPr/>
        </p:nvSpPr>
        <p:spPr bwMode="auto">
          <a:xfrm>
            <a:off x="4572000" y="5181600"/>
            <a:ext cx="1143000" cy="609600"/>
          </a:xfrm>
          <a:prstGeom prst="rect">
            <a:avLst/>
          </a:prstGeom>
          <a:solidFill>
            <a:srgbClr val="80008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数据库原理</a:t>
            </a:r>
          </a:p>
        </p:txBody>
      </p:sp>
      <p:sp>
        <p:nvSpPr>
          <p:cNvPr id="7189" name="Rectangle 20"/>
          <p:cNvSpPr>
            <a:spLocks noChangeArrowheads="1"/>
          </p:cNvSpPr>
          <p:nvPr/>
        </p:nvSpPr>
        <p:spPr bwMode="auto">
          <a:xfrm>
            <a:off x="5943600" y="5181600"/>
            <a:ext cx="1143000" cy="609600"/>
          </a:xfrm>
          <a:prstGeom prst="rect">
            <a:avLst/>
          </a:prstGeom>
          <a:solidFill>
            <a:srgbClr val="80008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编译原理</a:t>
            </a:r>
          </a:p>
        </p:txBody>
      </p:sp>
      <p:sp>
        <p:nvSpPr>
          <p:cNvPr id="7190" name="Rectangle 21"/>
          <p:cNvSpPr>
            <a:spLocks noChangeArrowheads="1"/>
          </p:cNvSpPr>
          <p:nvPr/>
        </p:nvSpPr>
        <p:spPr bwMode="auto">
          <a:xfrm>
            <a:off x="7315200" y="5181600"/>
            <a:ext cx="1143000" cy="533400"/>
          </a:xfrm>
          <a:prstGeom prst="rect">
            <a:avLst/>
          </a:prstGeom>
          <a:solidFill>
            <a:srgbClr val="80008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en-US" altLang="zh-CN" sz="2800">
                <a:solidFill>
                  <a:schemeClr val="bg1"/>
                </a:solidFill>
                <a:latin typeface="Times New Roman" pitchFamily="18" charset="0"/>
              </a:rPr>
              <a:t>……..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6653D42-2BF2-48AD-AF1F-68BDDFC69C5D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计算机导论课程</a:t>
            </a:r>
            <a:r>
              <a:rPr lang="zh-CN" altLang="en-US" dirty="0" smtClean="0"/>
              <a:t>内容和目标</a:t>
            </a:r>
          </a:p>
        </p:txBody>
      </p:sp>
      <p:sp>
        <p:nvSpPr>
          <p:cNvPr id="819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916113"/>
            <a:ext cx="8229600" cy="3313112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Char char="Ø"/>
            </a:pPr>
            <a:r>
              <a:rPr lang="zh-CN" altLang="en-US" b="1" smtClean="0"/>
              <a:t>了解计算机历史、发展和现状</a:t>
            </a:r>
          </a:p>
          <a:p>
            <a:pPr marL="533400" indent="-533400" eaLnBrk="1" hangingPunct="1">
              <a:buFont typeface="Wingdings" pitchFamily="2" charset="2"/>
              <a:buChar char="Ø"/>
            </a:pPr>
            <a:r>
              <a:rPr lang="zh-CN" altLang="en-US" b="1" smtClean="0"/>
              <a:t>掌握计算机的基本知识和工作原理</a:t>
            </a:r>
          </a:p>
          <a:p>
            <a:pPr marL="533400" indent="-533400" eaLnBrk="1" hangingPunct="1">
              <a:buFont typeface="Wingdings" pitchFamily="2" charset="2"/>
              <a:buChar char="Ø"/>
            </a:pPr>
            <a:r>
              <a:rPr lang="zh-CN" altLang="en-US" b="1" smtClean="0"/>
              <a:t>熟练掌握计算机的基本操作技能</a:t>
            </a:r>
          </a:p>
          <a:p>
            <a:pPr marL="533400" indent="-533400" eaLnBrk="1" hangingPunct="1">
              <a:buFont typeface="Wingdings" pitchFamily="2" charset="2"/>
              <a:buChar char="Ø"/>
            </a:pPr>
            <a:r>
              <a:rPr lang="zh-CN" altLang="en-US" b="1" smtClean="0"/>
              <a:t>培养计算机文化意识和网络及多媒体的使用常识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EAADA71-D2DA-432A-88A3-1EA88255D2E5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188913"/>
            <a:ext cx="7793037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课程提纲</a:t>
            </a:r>
          </a:p>
        </p:txBody>
      </p:sp>
      <p:sp>
        <p:nvSpPr>
          <p:cNvPr id="9220" name="Rectangle 25"/>
          <p:cNvSpPr>
            <a:spLocks noChangeArrowheads="1"/>
          </p:cNvSpPr>
          <p:nvPr/>
        </p:nvSpPr>
        <p:spPr bwMode="auto">
          <a:xfrm>
            <a:off x="539750" y="981075"/>
            <a:ext cx="7993063" cy="54737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lnSpc>
                <a:spcPct val="14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第</a:t>
            </a:r>
            <a:r>
              <a:rPr kumimoji="1" lang="en-US" altLang="zh-CN" sz="3200" b="1" dirty="0"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章  计算机文化概念</a:t>
            </a:r>
          </a:p>
          <a:p>
            <a:pPr marL="533400" indent="-533400">
              <a:lnSpc>
                <a:spcPct val="14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第</a:t>
            </a:r>
            <a:r>
              <a:rPr kumimoji="1" lang="en-US" altLang="zh-CN" sz="3200" b="1" dirty="0">
                <a:latin typeface="Times New Roman" pitchFamily="18" charset="0"/>
              </a:rPr>
              <a:t>2</a:t>
            </a:r>
            <a:r>
              <a:rPr kumimoji="1" lang="zh-CN" altLang="en-US" sz="3200" b="1" dirty="0">
                <a:latin typeface="Times New Roman" pitchFamily="18" charset="0"/>
              </a:rPr>
              <a:t>章  计算机的组成与工作原理</a:t>
            </a:r>
          </a:p>
          <a:p>
            <a:pPr marL="533400" indent="-533400">
              <a:lnSpc>
                <a:spcPct val="14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第</a:t>
            </a:r>
            <a:r>
              <a:rPr kumimoji="1" lang="en-US" altLang="zh-CN" sz="3200" b="1" dirty="0"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latin typeface="Times New Roman" pitchFamily="18" charset="0"/>
              </a:rPr>
              <a:t>章  </a:t>
            </a:r>
            <a:r>
              <a:rPr kumimoji="1" lang="en-US" altLang="zh-CN" sz="3200" b="1" dirty="0">
                <a:latin typeface="Times New Roman" pitchFamily="18" charset="0"/>
              </a:rPr>
              <a:t>DOS</a:t>
            </a:r>
            <a:r>
              <a:rPr kumimoji="1" lang="zh-CN" altLang="en-US" sz="3200" b="1" dirty="0">
                <a:latin typeface="Times New Roman" pitchFamily="18" charset="0"/>
              </a:rPr>
              <a:t>操作系统</a:t>
            </a:r>
          </a:p>
          <a:p>
            <a:pPr marL="533400" indent="-533400">
              <a:lnSpc>
                <a:spcPct val="14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第</a:t>
            </a:r>
            <a:r>
              <a:rPr kumimoji="1" lang="en-US" altLang="zh-CN" sz="3200" b="1" dirty="0">
                <a:latin typeface="Times New Roman" pitchFamily="18" charset="0"/>
              </a:rPr>
              <a:t>4</a:t>
            </a:r>
            <a:r>
              <a:rPr kumimoji="1" lang="zh-CN" altLang="en-US" sz="3200" b="1" dirty="0">
                <a:latin typeface="Times New Roman" pitchFamily="18" charset="0"/>
              </a:rPr>
              <a:t>章  </a:t>
            </a:r>
            <a:r>
              <a:rPr kumimoji="1" lang="en-US" altLang="zh-CN" sz="3200" b="1" dirty="0">
                <a:latin typeface="Times New Roman" pitchFamily="18" charset="0"/>
              </a:rPr>
              <a:t>WINDOWS </a:t>
            </a:r>
            <a:r>
              <a:rPr kumimoji="1" lang="zh-CN" altLang="en-US" sz="3200" b="1" dirty="0">
                <a:latin typeface="Times New Roman" pitchFamily="18" charset="0"/>
              </a:rPr>
              <a:t>操作系统</a:t>
            </a:r>
          </a:p>
          <a:p>
            <a:pPr marL="533400" indent="-533400">
              <a:lnSpc>
                <a:spcPct val="14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第</a:t>
            </a:r>
            <a:r>
              <a:rPr kumimoji="1" lang="en-US" altLang="zh-CN" sz="3200" b="1" dirty="0">
                <a:latin typeface="Times New Roman" pitchFamily="18" charset="0"/>
              </a:rPr>
              <a:t>5</a:t>
            </a:r>
            <a:r>
              <a:rPr kumimoji="1" lang="zh-CN" altLang="en-US" sz="3200" b="1" dirty="0">
                <a:latin typeface="Times New Roman" pitchFamily="18" charset="0"/>
              </a:rPr>
              <a:t>章  字处理软件</a:t>
            </a:r>
            <a:r>
              <a:rPr kumimoji="1" lang="en-US" altLang="zh-CN" sz="3200" b="1" dirty="0">
                <a:latin typeface="Times New Roman" pitchFamily="18" charset="0"/>
              </a:rPr>
              <a:t>Word2003</a:t>
            </a:r>
          </a:p>
          <a:p>
            <a:pPr marL="533400" indent="-533400">
              <a:lnSpc>
                <a:spcPct val="14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第</a:t>
            </a:r>
            <a:r>
              <a:rPr kumimoji="1" lang="en-US" altLang="zh-CN" sz="3200" b="1" dirty="0">
                <a:latin typeface="Times New Roman" pitchFamily="18" charset="0"/>
              </a:rPr>
              <a:t>6</a:t>
            </a:r>
            <a:r>
              <a:rPr kumimoji="1" lang="zh-CN" altLang="en-US" sz="3200" b="1" dirty="0">
                <a:latin typeface="Times New Roman" pitchFamily="18" charset="0"/>
              </a:rPr>
              <a:t>章  电子表格处理软件</a:t>
            </a:r>
            <a:r>
              <a:rPr kumimoji="1" lang="en-US" altLang="zh-CN" sz="3200" b="1" dirty="0">
                <a:latin typeface="Times New Roman" pitchFamily="18" charset="0"/>
              </a:rPr>
              <a:t>Excel 2003</a:t>
            </a:r>
          </a:p>
          <a:p>
            <a:pPr marL="533400" indent="-533400">
              <a:lnSpc>
                <a:spcPct val="14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第</a:t>
            </a:r>
            <a:r>
              <a:rPr kumimoji="1" lang="en-US" altLang="zh-CN" sz="3200" b="1" dirty="0">
                <a:latin typeface="Times New Roman" pitchFamily="18" charset="0"/>
              </a:rPr>
              <a:t>7</a:t>
            </a:r>
            <a:r>
              <a:rPr kumimoji="1" lang="zh-CN" altLang="en-US" sz="3200" b="1" dirty="0">
                <a:latin typeface="Times New Roman" pitchFamily="18" charset="0"/>
              </a:rPr>
              <a:t>章  演示文稿制作软件</a:t>
            </a:r>
            <a:r>
              <a:rPr kumimoji="1" lang="en-US" altLang="zh-CN" sz="3200" b="1" dirty="0">
                <a:latin typeface="Times New Roman" pitchFamily="18" charset="0"/>
              </a:rPr>
              <a:t>PowerPoint 2003</a:t>
            </a:r>
          </a:p>
          <a:p>
            <a:pPr marL="533400" indent="-533400">
              <a:lnSpc>
                <a:spcPct val="14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第</a:t>
            </a:r>
            <a:r>
              <a:rPr kumimoji="1" lang="en-US" altLang="zh-CN" sz="3200" b="1" dirty="0">
                <a:latin typeface="Times New Roman" pitchFamily="18" charset="0"/>
              </a:rPr>
              <a:t>8</a:t>
            </a:r>
            <a:r>
              <a:rPr kumimoji="1" lang="zh-CN" altLang="en-US" sz="3200" b="1" dirty="0">
                <a:latin typeface="Times New Roman" pitchFamily="18" charset="0"/>
              </a:rPr>
              <a:t>章  计算机网络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教材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《</a:t>
            </a:r>
            <a:r>
              <a:rPr lang="zh-CN" altLang="en-US" smtClean="0"/>
              <a:t>计算机文化基础（第二版）</a:t>
            </a:r>
            <a:r>
              <a:rPr lang="en-US" altLang="zh-CN" smtClean="0"/>
              <a:t>》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mtClean="0"/>
              <a:t>许录平 西安电子科技大学</a:t>
            </a: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7508840-E902-4EE3-BD52-E2F8F1EA949B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2148</TotalTime>
  <Words>249</Words>
  <Application>Microsoft Office PowerPoint</Application>
  <PresentationFormat>全屏显示(4:3)</PresentationFormat>
  <Paragraphs>56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诗情画意</vt:lpstr>
      <vt:lpstr>计算机导论与C语言程序设计</vt:lpstr>
      <vt:lpstr>现代社会,计算机已经无处不在</vt:lpstr>
      <vt:lpstr>PowerPoint 演示文稿</vt:lpstr>
      <vt:lpstr>计算机文化</vt:lpstr>
      <vt:lpstr>计算机导论课程内容和目标</vt:lpstr>
      <vt:lpstr>课程提纲</vt:lpstr>
      <vt:lpstr>教材</vt:lpstr>
    </vt:vector>
  </TitlesOfParts>
  <Company>jalpha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JAVA与面向对象编程</dc:title>
  <dc:creator>ma hao</dc:creator>
  <cp:lastModifiedBy>Administrator</cp:lastModifiedBy>
  <cp:revision>1252</cp:revision>
  <dcterms:created xsi:type="dcterms:W3CDTF">2003-02-10T08:04:24Z</dcterms:created>
  <dcterms:modified xsi:type="dcterms:W3CDTF">2016-09-09T10:01:51Z</dcterms:modified>
</cp:coreProperties>
</file>