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5.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92"/>
  </p:notesMasterIdLst>
  <p:handoutMasterIdLst>
    <p:handoutMasterId r:id="rId93"/>
  </p:handoutMasterIdLst>
  <p:sldIdLst>
    <p:sldId id="410" r:id="rId2"/>
    <p:sldId id="596" r:id="rId3"/>
    <p:sldId id="597" r:id="rId4"/>
    <p:sldId id="598" r:id="rId5"/>
    <p:sldId id="599" r:id="rId6"/>
    <p:sldId id="600" r:id="rId7"/>
    <p:sldId id="601" r:id="rId8"/>
    <p:sldId id="602" r:id="rId9"/>
    <p:sldId id="603" r:id="rId10"/>
    <p:sldId id="604" r:id="rId11"/>
    <p:sldId id="606" r:id="rId12"/>
    <p:sldId id="607" r:id="rId13"/>
    <p:sldId id="608" r:id="rId14"/>
    <p:sldId id="609" r:id="rId15"/>
    <p:sldId id="610" r:id="rId16"/>
    <p:sldId id="611" r:id="rId17"/>
    <p:sldId id="612" r:id="rId18"/>
    <p:sldId id="613" r:id="rId19"/>
    <p:sldId id="618" r:id="rId20"/>
    <p:sldId id="614" r:id="rId21"/>
    <p:sldId id="615" r:id="rId22"/>
    <p:sldId id="616" r:id="rId23"/>
    <p:sldId id="619" r:id="rId24"/>
    <p:sldId id="637" r:id="rId25"/>
    <p:sldId id="621" r:id="rId26"/>
    <p:sldId id="622" r:id="rId27"/>
    <p:sldId id="620" r:id="rId28"/>
    <p:sldId id="623" r:id="rId29"/>
    <p:sldId id="640" r:id="rId30"/>
    <p:sldId id="641" r:id="rId31"/>
    <p:sldId id="642" r:id="rId32"/>
    <p:sldId id="646" r:id="rId33"/>
    <p:sldId id="647" r:id="rId34"/>
    <p:sldId id="650" r:id="rId35"/>
    <p:sldId id="651" r:id="rId36"/>
    <p:sldId id="624" r:id="rId37"/>
    <p:sldId id="628" r:id="rId38"/>
    <p:sldId id="629" r:id="rId39"/>
    <p:sldId id="638" r:id="rId40"/>
    <p:sldId id="652" r:id="rId41"/>
    <p:sldId id="626" r:id="rId42"/>
    <p:sldId id="653" r:id="rId43"/>
    <p:sldId id="655" r:id="rId44"/>
    <p:sldId id="635" r:id="rId45"/>
    <p:sldId id="654" r:id="rId46"/>
    <p:sldId id="627" r:id="rId47"/>
    <p:sldId id="656" r:id="rId48"/>
    <p:sldId id="657" r:id="rId49"/>
    <p:sldId id="662" r:id="rId50"/>
    <p:sldId id="664" r:id="rId51"/>
    <p:sldId id="665" r:id="rId52"/>
    <p:sldId id="668" r:id="rId53"/>
    <p:sldId id="659" r:id="rId54"/>
    <p:sldId id="660" r:id="rId55"/>
    <p:sldId id="695" r:id="rId56"/>
    <p:sldId id="696" r:id="rId57"/>
    <p:sldId id="673" r:id="rId58"/>
    <p:sldId id="674" r:id="rId59"/>
    <p:sldId id="676" r:id="rId60"/>
    <p:sldId id="677" r:id="rId61"/>
    <p:sldId id="678" r:id="rId62"/>
    <p:sldId id="679" r:id="rId63"/>
    <p:sldId id="680" r:id="rId64"/>
    <p:sldId id="697" r:id="rId65"/>
    <p:sldId id="698" r:id="rId66"/>
    <p:sldId id="699" r:id="rId67"/>
    <p:sldId id="700" r:id="rId68"/>
    <p:sldId id="687" r:id="rId69"/>
    <p:sldId id="688" r:id="rId70"/>
    <p:sldId id="689" r:id="rId71"/>
    <p:sldId id="690" r:id="rId72"/>
    <p:sldId id="605" r:id="rId73"/>
    <p:sldId id="701" r:id="rId74"/>
    <p:sldId id="702" r:id="rId75"/>
    <p:sldId id="725" r:id="rId76"/>
    <p:sldId id="726" r:id="rId77"/>
    <p:sldId id="727" r:id="rId78"/>
    <p:sldId id="703" r:id="rId79"/>
    <p:sldId id="704" r:id="rId80"/>
    <p:sldId id="717" r:id="rId81"/>
    <p:sldId id="728" r:id="rId82"/>
    <p:sldId id="720" r:id="rId83"/>
    <p:sldId id="721" r:id="rId84"/>
    <p:sldId id="729" r:id="rId85"/>
    <p:sldId id="722" r:id="rId86"/>
    <p:sldId id="730" r:id="rId87"/>
    <p:sldId id="731" r:id="rId88"/>
    <p:sldId id="748" r:id="rId89"/>
    <p:sldId id="749" r:id="rId90"/>
    <p:sldId id="768" r:id="rId91"/>
  </p:sldIdLst>
  <p:sldSz cx="9144000" cy="6858000" type="screen4x3"/>
  <p:notesSz cx="6669088" cy="9820275"/>
  <p:defaultTextStyle>
    <a:defPPr>
      <a:defRPr lang="zh-CN"/>
    </a:defPPr>
    <a:lvl1pPr algn="l" rtl="0" fontAlgn="base">
      <a:spcBef>
        <a:spcPct val="0"/>
      </a:spcBef>
      <a:spcAft>
        <a:spcPct val="0"/>
      </a:spcAft>
      <a:defRPr sz="3200" b="1" kern="1200">
        <a:solidFill>
          <a:srgbClr val="4D4D4D"/>
        </a:solidFill>
        <a:latin typeface="幼圆" pitchFamily="49" charset="-122"/>
        <a:ea typeface="隶书" pitchFamily="49" charset="-122"/>
        <a:cs typeface="+mn-cs"/>
      </a:defRPr>
    </a:lvl1pPr>
    <a:lvl2pPr marL="457200" algn="l" rtl="0" fontAlgn="base">
      <a:spcBef>
        <a:spcPct val="0"/>
      </a:spcBef>
      <a:spcAft>
        <a:spcPct val="0"/>
      </a:spcAft>
      <a:defRPr sz="3200" b="1" kern="1200">
        <a:solidFill>
          <a:srgbClr val="4D4D4D"/>
        </a:solidFill>
        <a:latin typeface="幼圆" pitchFamily="49" charset="-122"/>
        <a:ea typeface="隶书" pitchFamily="49" charset="-122"/>
        <a:cs typeface="+mn-cs"/>
      </a:defRPr>
    </a:lvl2pPr>
    <a:lvl3pPr marL="914400" algn="l" rtl="0" fontAlgn="base">
      <a:spcBef>
        <a:spcPct val="0"/>
      </a:spcBef>
      <a:spcAft>
        <a:spcPct val="0"/>
      </a:spcAft>
      <a:defRPr sz="3200" b="1" kern="1200">
        <a:solidFill>
          <a:srgbClr val="4D4D4D"/>
        </a:solidFill>
        <a:latin typeface="幼圆" pitchFamily="49" charset="-122"/>
        <a:ea typeface="隶书" pitchFamily="49" charset="-122"/>
        <a:cs typeface="+mn-cs"/>
      </a:defRPr>
    </a:lvl3pPr>
    <a:lvl4pPr marL="1371600" algn="l" rtl="0" fontAlgn="base">
      <a:spcBef>
        <a:spcPct val="0"/>
      </a:spcBef>
      <a:spcAft>
        <a:spcPct val="0"/>
      </a:spcAft>
      <a:defRPr sz="3200" b="1" kern="1200">
        <a:solidFill>
          <a:srgbClr val="4D4D4D"/>
        </a:solidFill>
        <a:latin typeface="幼圆" pitchFamily="49" charset="-122"/>
        <a:ea typeface="隶书" pitchFamily="49" charset="-122"/>
        <a:cs typeface="+mn-cs"/>
      </a:defRPr>
    </a:lvl4pPr>
    <a:lvl5pPr marL="1828800" algn="l" rtl="0" fontAlgn="base">
      <a:spcBef>
        <a:spcPct val="0"/>
      </a:spcBef>
      <a:spcAft>
        <a:spcPct val="0"/>
      </a:spcAft>
      <a:defRPr sz="3200" b="1" kern="1200">
        <a:solidFill>
          <a:srgbClr val="4D4D4D"/>
        </a:solidFill>
        <a:latin typeface="幼圆" pitchFamily="49" charset="-122"/>
        <a:ea typeface="隶书" pitchFamily="49" charset="-122"/>
        <a:cs typeface="+mn-cs"/>
      </a:defRPr>
    </a:lvl5pPr>
    <a:lvl6pPr marL="2286000" algn="l" defTabSz="914400" rtl="0" eaLnBrk="1" latinLnBrk="0" hangingPunct="1">
      <a:defRPr sz="3200" b="1" kern="1200">
        <a:solidFill>
          <a:srgbClr val="4D4D4D"/>
        </a:solidFill>
        <a:latin typeface="幼圆" pitchFamily="49" charset="-122"/>
        <a:ea typeface="隶书" pitchFamily="49" charset="-122"/>
        <a:cs typeface="+mn-cs"/>
      </a:defRPr>
    </a:lvl6pPr>
    <a:lvl7pPr marL="2743200" algn="l" defTabSz="914400" rtl="0" eaLnBrk="1" latinLnBrk="0" hangingPunct="1">
      <a:defRPr sz="3200" b="1" kern="1200">
        <a:solidFill>
          <a:srgbClr val="4D4D4D"/>
        </a:solidFill>
        <a:latin typeface="幼圆" pitchFamily="49" charset="-122"/>
        <a:ea typeface="隶书" pitchFamily="49" charset="-122"/>
        <a:cs typeface="+mn-cs"/>
      </a:defRPr>
    </a:lvl7pPr>
    <a:lvl8pPr marL="3200400" algn="l" defTabSz="914400" rtl="0" eaLnBrk="1" latinLnBrk="0" hangingPunct="1">
      <a:defRPr sz="3200" b="1" kern="1200">
        <a:solidFill>
          <a:srgbClr val="4D4D4D"/>
        </a:solidFill>
        <a:latin typeface="幼圆" pitchFamily="49" charset="-122"/>
        <a:ea typeface="隶书" pitchFamily="49" charset="-122"/>
        <a:cs typeface="+mn-cs"/>
      </a:defRPr>
    </a:lvl8pPr>
    <a:lvl9pPr marL="3657600" algn="l" defTabSz="914400" rtl="0" eaLnBrk="1" latinLnBrk="0" hangingPunct="1">
      <a:defRPr sz="3200" b="1" kern="1200">
        <a:solidFill>
          <a:srgbClr val="4D4D4D"/>
        </a:solidFill>
        <a:latin typeface="幼圆" pitchFamily="49" charset="-122"/>
        <a:ea typeface="隶书"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CC"/>
    <a:srgbClr val="CC66FF"/>
    <a:srgbClr val="000000"/>
    <a:srgbClr val="526515"/>
    <a:srgbClr val="FF0000"/>
    <a:srgbClr val="780A02"/>
    <a:srgbClr val="751005"/>
    <a:srgbClr val="00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577" autoAdjust="0"/>
    <p:restoredTop sz="84111" autoAdjust="0"/>
  </p:normalViewPr>
  <p:slideViewPr>
    <p:cSldViewPr>
      <p:cViewPr>
        <p:scale>
          <a:sx n="50" d="100"/>
          <a:sy n="50" d="100"/>
        </p:scale>
        <p:origin x="-1618" y="-23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25" d="100"/>
        <a:sy n="125" d="100"/>
      </p:scale>
      <p:origin x="0" y="43656"/>
    </p:cViewPr>
  </p:sorterViewPr>
  <p:notesViewPr>
    <p:cSldViewPr>
      <p:cViewPr>
        <p:scale>
          <a:sx n="100" d="100"/>
          <a:sy n="100" d="100"/>
        </p:scale>
        <p:origin x="-1234" y="1656"/>
      </p:cViewPr>
      <p:guideLst>
        <p:guide orient="horz" pos="3093"/>
        <p:guide pos="210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68.xml"/><Relationship Id="rId3" Type="http://schemas.openxmlformats.org/officeDocument/2006/relationships/slide" Target="slides/slide31.xml"/><Relationship Id="rId7" Type="http://schemas.openxmlformats.org/officeDocument/2006/relationships/slide" Target="slides/slide35.xml"/><Relationship Id="rId2" Type="http://schemas.openxmlformats.org/officeDocument/2006/relationships/slide" Target="slides/slide30.xml"/><Relationship Id="rId1" Type="http://schemas.openxmlformats.org/officeDocument/2006/relationships/slide" Target="slides/slide29.xml"/><Relationship Id="rId6" Type="http://schemas.openxmlformats.org/officeDocument/2006/relationships/slide" Target="slides/slide34.xml"/><Relationship Id="rId11" Type="http://schemas.openxmlformats.org/officeDocument/2006/relationships/slide" Target="slides/slide71.xml"/><Relationship Id="rId5" Type="http://schemas.openxmlformats.org/officeDocument/2006/relationships/slide" Target="slides/slide33.xml"/><Relationship Id="rId10" Type="http://schemas.openxmlformats.org/officeDocument/2006/relationships/slide" Target="slides/slide70.xml"/><Relationship Id="rId4" Type="http://schemas.openxmlformats.org/officeDocument/2006/relationships/slide" Target="slides/slide32.xml"/><Relationship Id="rId9" Type="http://schemas.openxmlformats.org/officeDocument/2006/relationships/slide" Target="slides/slide69.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ea typeface="宋体" pitchFamily="2" charset="-122"/>
              </a:defRPr>
            </a:lvl1pPr>
          </a:lstStyle>
          <a:p>
            <a:pPr>
              <a:defRPr/>
            </a:pPr>
            <a:endParaRPr lang="en-US" altLang="zh-CN"/>
          </a:p>
        </p:txBody>
      </p:sp>
      <p:sp>
        <p:nvSpPr>
          <p:cNvPr id="518147"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ea typeface="宋体" pitchFamily="2" charset="-122"/>
              </a:defRPr>
            </a:lvl1pPr>
          </a:lstStyle>
          <a:p>
            <a:pPr>
              <a:defRPr/>
            </a:pPr>
            <a:endParaRPr lang="en-US" altLang="zh-CN"/>
          </a:p>
        </p:txBody>
      </p:sp>
      <p:sp>
        <p:nvSpPr>
          <p:cNvPr id="518148"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ea typeface="宋体" pitchFamily="2" charset="-122"/>
              </a:defRPr>
            </a:lvl1pPr>
          </a:lstStyle>
          <a:p>
            <a:pPr>
              <a:defRPr/>
            </a:pPr>
            <a:endParaRPr lang="en-US" altLang="zh-CN"/>
          </a:p>
        </p:txBody>
      </p:sp>
      <p:sp>
        <p:nvSpPr>
          <p:cNvPr id="518149"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itchFamily="18" charset="0"/>
                <a:ea typeface="宋体" pitchFamily="2" charset="-122"/>
              </a:defRPr>
            </a:lvl1pPr>
          </a:lstStyle>
          <a:p>
            <a:pPr>
              <a:defRPr/>
            </a:pPr>
            <a:fld id="{CA910488-EB5D-4D91-AA8C-39BB3F5103AD}" type="slidenum">
              <a:rPr lang="en-US" altLang="zh-CN"/>
              <a:pPr>
                <a:defRPr/>
              </a:pPr>
              <a:t>‹#›</a:t>
            </a:fld>
            <a:endParaRPr lang="en-US" altLang="zh-CN"/>
          </a:p>
        </p:txBody>
      </p:sp>
    </p:spTree>
    <p:extLst>
      <p:ext uri="{BB962C8B-B14F-4D97-AF65-F5344CB8AC3E}">
        <p14:creationId xmlns:p14="http://schemas.microsoft.com/office/powerpoint/2010/main" val="3834601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4"/>
          <p:cNvSpPr>
            <a:spLocks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5956"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b="0">
                <a:solidFill>
                  <a:schemeClr val="tx1"/>
                </a:solidFill>
                <a:latin typeface="Times New Roman" pitchFamily="18" charset="0"/>
                <a:ea typeface="宋体" pitchFamily="2" charset="-122"/>
              </a:rPr>
              <a:t>清华大学</a:t>
            </a:r>
            <a:r>
              <a:rPr kumimoji="1" lang="en-US" altLang="zh-CN" sz="1200" b="0">
                <a:solidFill>
                  <a:schemeClr val="tx1"/>
                </a:solidFill>
                <a:latin typeface="Times New Roman" pitchFamily="18" charset="0"/>
                <a:ea typeface="宋体" pitchFamily="2" charset="-122"/>
              </a:rPr>
              <a:t>《</a:t>
            </a:r>
            <a:r>
              <a:rPr kumimoji="1" lang="zh-CN" altLang="en-US" sz="1200" b="0">
                <a:solidFill>
                  <a:schemeClr val="tx1"/>
                </a:solidFill>
                <a:latin typeface="Times New Roman" pitchFamily="18" charset="0"/>
                <a:ea typeface="宋体" pitchFamily="2" charset="-122"/>
              </a:rPr>
              <a:t>计算机文化基础</a:t>
            </a:r>
            <a:r>
              <a:rPr kumimoji="1" lang="en-US" altLang="zh-CN" sz="1200" b="0">
                <a:solidFill>
                  <a:schemeClr val="tx1"/>
                </a:solidFill>
                <a:latin typeface="Times New Roman" pitchFamily="18" charset="0"/>
                <a:ea typeface="宋体" pitchFamily="2" charset="-122"/>
              </a:rPr>
              <a:t>》</a:t>
            </a:r>
            <a:r>
              <a:rPr kumimoji="1" lang="zh-CN" altLang="en-US" sz="1200" b="0">
                <a:solidFill>
                  <a:schemeClr val="tx1"/>
                </a:solidFill>
                <a:latin typeface="Times New Roman" pitchFamily="18" charset="0"/>
                <a:ea typeface="宋体" pitchFamily="2" charset="-122"/>
              </a:rPr>
              <a:t>电子教案</a:t>
            </a:r>
          </a:p>
        </p:txBody>
      </p:sp>
      <p:sp>
        <p:nvSpPr>
          <p:cNvPr id="125957"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b="0">
                <a:solidFill>
                  <a:schemeClr val="tx1"/>
                </a:solidFill>
                <a:latin typeface="Times New Roman" pitchFamily="18" charset="0"/>
                <a:ea typeface="宋体" pitchFamily="2" charset="-122"/>
              </a:rPr>
              <a:t>2003</a:t>
            </a:r>
            <a:r>
              <a:rPr kumimoji="1" lang="zh-CN" altLang="en-US" sz="1200" b="0">
                <a:solidFill>
                  <a:schemeClr val="tx1"/>
                </a:solidFill>
                <a:latin typeface="Times New Roman" pitchFamily="18" charset="0"/>
                <a:ea typeface="宋体" pitchFamily="2" charset="-122"/>
              </a:rPr>
              <a:t>年</a:t>
            </a:r>
            <a:r>
              <a:rPr kumimoji="1" lang="en-US" altLang="zh-CN" sz="1200" b="0">
                <a:solidFill>
                  <a:schemeClr val="tx1"/>
                </a:solidFill>
                <a:latin typeface="Times New Roman" pitchFamily="18" charset="0"/>
                <a:ea typeface="宋体" pitchFamily="2" charset="-122"/>
              </a:rPr>
              <a:t>3</a:t>
            </a:r>
            <a:r>
              <a:rPr kumimoji="1" lang="zh-CN" altLang="en-US" sz="1200" b="0">
                <a:solidFill>
                  <a:schemeClr val="tx1"/>
                </a:solidFill>
                <a:latin typeface="Times New Roman" pitchFamily="18" charset="0"/>
                <a:ea typeface="宋体" pitchFamily="2" charset="-122"/>
              </a:rPr>
              <a:t>月</a:t>
            </a:r>
          </a:p>
        </p:txBody>
      </p:sp>
      <p:sp>
        <p:nvSpPr>
          <p:cNvPr id="125958"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70C6541B-C7A8-452C-A041-9D2DBDD66E2A}" type="slidenum">
              <a:rPr kumimoji="1" lang="en-US" altLang="zh-CN" sz="1200" b="0">
                <a:solidFill>
                  <a:schemeClr val="tx1"/>
                </a:solidFill>
                <a:latin typeface="Times New Roman" pitchFamily="18" charset="0"/>
                <a:ea typeface="宋体" pitchFamily="2" charset="-122"/>
              </a:rPr>
              <a:pPr algn="ctr"/>
              <a:t>‹#›</a:t>
            </a:fld>
            <a:r>
              <a:rPr kumimoji="1" lang="en-US" altLang="zh-CN" sz="1200" b="0">
                <a:solidFill>
                  <a:schemeClr val="tx1"/>
                </a:solidFill>
                <a:latin typeface="Times New Roman" pitchFamily="18" charset="0"/>
                <a:ea typeface="宋体" pitchFamily="2" charset="-122"/>
              </a:rPr>
              <a:t> </a:t>
            </a:r>
            <a:r>
              <a:rPr kumimoji="1" lang="zh-CN" altLang="en-US" sz="1200" b="0">
                <a:solidFill>
                  <a:schemeClr val="tx1"/>
                </a:solidFill>
                <a:latin typeface="Times New Roman" pitchFamily="18" charset="0"/>
                <a:ea typeface="宋体" pitchFamily="2" charset="-122"/>
              </a:rPr>
              <a:t>页</a:t>
            </a:r>
          </a:p>
        </p:txBody>
      </p:sp>
    </p:spTree>
    <p:extLst>
      <p:ext uri="{BB962C8B-B14F-4D97-AF65-F5344CB8AC3E}">
        <p14:creationId xmlns:p14="http://schemas.microsoft.com/office/powerpoint/2010/main" val="41447670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noTextEdit="1"/>
          </p:cNvSpPr>
          <p:nvPr>
            <p:ph type="sldImg"/>
          </p:nvPr>
        </p:nvSpPr>
        <p:spPr>
          <a:ln/>
        </p:spPr>
      </p:sp>
      <p:sp>
        <p:nvSpPr>
          <p:cNvPr id="122883" name="Rectangle 3"/>
          <p:cNvSpPr>
            <a:spLocks noGrp="1" noChangeArrowheads="1"/>
          </p:cNvSpPr>
          <p:nvPr>
            <p:ph type="body" idx="1"/>
          </p:nvPr>
        </p:nvSpPr>
        <p:spPr/>
        <p:txBody>
          <a:bodyPr/>
          <a:lstStyle/>
          <a:p>
            <a:pPr eaLnBrk="1" hangingPunct="1">
              <a:defRPr/>
            </a:pPr>
            <a:r>
              <a:rPr lang="zh-CN" altLang="en-US" dirty="0" smtClean="0"/>
              <a:t>自</a:t>
            </a:r>
            <a:r>
              <a:rPr lang="en-US" altLang="zh-CN" dirty="0" smtClean="0"/>
              <a:t>1981</a:t>
            </a:r>
            <a:r>
              <a:rPr lang="zh-CN" altLang="en-US" dirty="0" smtClean="0"/>
              <a:t>年起，</a:t>
            </a:r>
            <a:r>
              <a:rPr lang="en-US" altLang="zh-CN" dirty="0" smtClean="0"/>
              <a:t>DOS</a:t>
            </a:r>
            <a:r>
              <a:rPr lang="zh-CN" altLang="en-US" dirty="0" smtClean="0"/>
              <a:t>操作系统在微机领域上流行了十余年，拥有了大量的用户和应用程序。</a:t>
            </a:r>
            <a:endParaRPr lang="en-US" altLang="zh-CN" dirty="0" smtClean="0"/>
          </a:p>
          <a:p>
            <a:pPr eaLnBrk="1" hangingPunct="1">
              <a:defRPr/>
            </a:pPr>
            <a:r>
              <a:rPr lang="zh-CN" altLang="en-US" dirty="0" smtClean="0"/>
              <a:t>到</a:t>
            </a:r>
            <a:r>
              <a:rPr lang="en-US" altLang="zh-CN" dirty="0" smtClean="0"/>
              <a:t>1995</a:t>
            </a:r>
            <a:r>
              <a:rPr lang="zh-CN" altLang="en-US" dirty="0" smtClean="0"/>
              <a:t>年，</a:t>
            </a:r>
            <a:r>
              <a:rPr lang="en-US" altLang="zh-CN" dirty="0" smtClean="0"/>
              <a:t>windows</a:t>
            </a:r>
            <a:r>
              <a:rPr lang="zh-CN" altLang="en-US" dirty="0" smtClean="0"/>
              <a:t>操作系统与</a:t>
            </a:r>
            <a:r>
              <a:rPr lang="en-US" altLang="zh-CN" dirty="0" smtClean="0"/>
              <a:t>DOS</a:t>
            </a:r>
            <a:r>
              <a:rPr lang="zh-CN" altLang="en-US" dirty="0" smtClean="0"/>
              <a:t>操作系统平分秋色。</a:t>
            </a:r>
            <a:endParaRPr lang="en-US" altLang="zh-CN" dirty="0" smtClean="0"/>
          </a:p>
          <a:p>
            <a:pPr eaLnBrk="1" hangingPunct="1">
              <a:defRPr/>
            </a:pPr>
            <a:r>
              <a:rPr lang="zh-CN" altLang="en-US" dirty="0" smtClean="0"/>
              <a:t>使用</a:t>
            </a:r>
            <a:r>
              <a:rPr lang="en-US" altLang="zh-CN" dirty="0" smtClean="0"/>
              <a:t>dos</a:t>
            </a:r>
            <a:r>
              <a:rPr lang="zh-CN" altLang="en-US" dirty="0" smtClean="0"/>
              <a:t>的情况：</a:t>
            </a:r>
            <a:endParaRPr lang="en-US" altLang="zh-CN" dirty="0" smtClean="0"/>
          </a:p>
          <a:p>
            <a:pPr marL="228600" indent="-228600" eaLnBrk="1" hangingPunct="1">
              <a:buFont typeface="+mj-lt"/>
              <a:buAutoNum type="arabicPeriod"/>
              <a:defRPr/>
            </a:pPr>
            <a:r>
              <a:rPr lang="zh-CN" altLang="en-US" dirty="0" smtClean="0"/>
              <a:t>专为</a:t>
            </a:r>
            <a:r>
              <a:rPr lang="en-US" altLang="zh-CN" dirty="0" smtClean="0"/>
              <a:t>dos</a:t>
            </a:r>
            <a:r>
              <a:rPr lang="zh-CN" altLang="en-US" dirty="0" smtClean="0"/>
              <a:t>编制的程序</a:t>
            </a:r>
            <a:endParaRPr lang="en-US" altLang="zh-CN" dirty="0" smtClean="0"/>
          </a:p>
          <a:p>
            <a:pPr marL="228600" indent="-228600" eaLnBrk="1" hangingPunct="1">
              <a:buFont typeface="+mj-lt"/>
              <a:buAutoNum type="arabicPeriod"/>
              <a:defRPr/>
            </a:pPr>
            <a:r>
              <a:rPr lang="en-US" altLang="zh-CN" dirty="0" smtClean="0"/>
              <a:t>windows</a:t>
            </a:r>
            <a:r>
              <a:rPr lang="zh-CN" altLang="en-US" dirty="0" smtClean="0"/>
              <a:t>无法启动，进行修复时。</a:t>
            </a:r>
            <a:endParaRPr lang="en-US" altLang="zh-CN" dirty="0" smtClean="0"/>
          </a:p>
          <a:p>
            <a:pPr marL="228600" indent="-228600" eaLnBrk="1" hangingPunct="1">
              <a:buFont typeface="+mj-lt"/>
              <a:buAutoNum type="arabicPeriod"/>
              <a:defRPr/>
            </a:pPr>
            <a:r>
              <a:rPr lang="zh-CN" altLang="en-US" dirty="0" smtClean="0"/>
              <a:t>对硬盘低级格式化</a:t>
            </a:r>
            <a:endParaRPr lang="en-US" altLang="zh-CN" dirty="0" smtClean="0"/>
          </a:p>
          <a:p>
            <a:pPr marL="228600" indent="-228600" eaLnBrk="1" hangingPunct="1">
              <a:buFont typeface="+mj-lt"/>
              <a:buAutoNum type="arabicPeriod"/>
              <a:defRPr/>
            </a:pPr>
            <a:r>
              <a:rPr lang="zh-CN" altLang="en-US" dirty="0" smtClean="0"/>
              <a:t>由于</a:t>
            </a:r>
            <a:r>
              <a:rPr lang="en-US" altLang="zh-CN" dirty="0" smtClean="0"/>
              <a:t>dos</a:t>
            </a:r>
            <a:r>
              <a:rPr lang="zh-CN" altLang="en-US" dirty="0" smtClean="0"/>
              <a:t>对硬件平台要求低，一些程序仍然在</a:t>
            </a:r>
            <a:r>
              <a:rPr lang="en-US" altLang="zh-CN" dirty="0" smtClean="0"/>
              <a:t>dos</a:t>
            </a:r>
            <a:r>
              <a:rPr lang="zh-CN" altLang="en-US" dirty="0" smtClean="0"/>
              <a:t>下运行</a:t>
            </a:r>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noTextEdit="1"/>
          </p:cNvSpPr>
          <p:nvPr>
            <p:ph type="sldImg"/>
          </p:nvPr>
        </p:nvSpPr>
        <p:spPr>
          <a:ln/>
        </p:spPr>
      </p:sp>
      <p:sp>
        <p:nvSpPr>
          <p:cNvPr id="13619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noTextEdit="1"/>
          </p:cNvSpPr>
          <p:nvPr>
            <p:ph type="sldImg"/>
          </p:nvPr>
        </p:nvSpPr>
        <p:spPr>
          <a:ln/>
        </p:spPr>
      </p:sp>
      <p:sp>
        <p:nvSpPr>
          <p:cNvPr id="13824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noTextEdit="1"/>
          </p:cNvSpPr>
          <p:nvPr>
            <p:ph type="sldImg"/>
          </p:nvPr>
        </p:nvSpPr>
        <p:spPr>
          <a:ln/>
        </p:spPr>
      </p:sp>
      <p:sp>
        <p:nvSpPr>
          <p:cNvPr id="13926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noTextEdit="1"/>
          </p:cNvSpPr>
          <p:nvPr>
            <p:ph type="sldImg"/>
          </p:nvPr>
        </p:nvSpPr>
        <p:spPr>
          <a:ln/>
        </p:spPr>
      </p:sp>
      <p:sp>
        <p:nvSpPr>
          <p:cNvPr id="14029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p:spPr>
        <p:txBody>
          <a:bodyPr/>
          <a:lstStyle/>
          <a:p>
            <a:r>
              <a:rPr lang="zh-CN" altLang="en-US" smtClean="0"/>
              <a:t>在微软的</a:t>
            </a:r>
            <a:r>
              <a:rPr lang="en-US" altLang="zh-CN" smtClean="0"/>
              <a:t>DOS</a:t>
            </a:r>
            <a:r>
              <a:rPr lang="zh-CN" altLang="en-US" smtClean="0"/>
              <a:t>和</a:t>
            </a:r>
            <a:r>
              <a:rPr lang="en-US" altLang="zh-CN" smtClean="0"/>
              <a:t>Windows</a:t>
            </a:r>
            <a:r>
              <a:rPr lang="zh-CN" altLang="en-US" smtClean="0"/>
              <a:t>系列中，磁盘文件的分配以簇为单位，一个簇只分配给一个文件使用，不管这个文件占用整个簇容量的多少。这样，即使一个很小的文件也要占用一个簇，剩余的簇空间便全部闲置，造成磁盘空间的浪费。由于分区表容量的限制，</a:t>
            </a:r>
            <a:r>
              <a:rPr lang="en-US" altLang="zh-CN" smtClean="0"/>
              <a:t>FAT16</a:t>
            </a:r>
            <a:r>
              <a:rPr lang="zh-CN" altLang="en-US" smtClean="0"/>
              <a:t>分区创建的越大，磁盘上每个簇的容量也越大，从而造成的浪费也越大。所以，为了解决这个问题，微软推出了一种全新的磁盘分区格式</a:t>
            </a:r>
            <a:r>
              <a:rPr lang="en-US" altLang="zh-CN" smtClean="0"/>
              <a:t>FAT32</a:t>
            </a:r>
            <a:r>
              <a:rPr lang="zh-CN" altLang="en-US" smtClean="0"/>
              <a:t>，并在</a:t>
            </a:r>
            <a:r>
              <a:rPr lang="en-US" altLang="zh-CN" smtClean="0"/>
              <a:t>Windows 95 OSR2</a:t>
            </a:r>
            <a:r>
              <a:rPr lang="zh-CN" altLang="en-US" smtClean="0"/>
              <a:t>及以后的</a:t>
            </a:r>
            <a:r>
              <a:rPr lang="en-US" altLang="zh-CN" smtClean="0"/>
              <a:t>Windows </a:t>
            </a:r>
            <a:r>
              <a:rPr lang="zh-CN" altLang="en-US" smtClean="0"/>
              <a:t>版本中提供支持。</a:t>
            </a:r>
            <a:endParaRPr lang="en-US" altLang="zh-CN" smtClean="0"/>
          </a:p>
          <a:p>
            <a:endParaRPr lang="en-US" altLang="zh-CN" smtClean="0"/>
          </a:p>
          <a:p>
            <a:r>
              <a:rPr lang="en-US" altLang="zh-CN" smtClean="0"/>
              <a:t>FAT16</a:t>
            </a:r>
            <a:r>
              <a:rPr lang="zh-CN" altLang="en-US" smtClean="0"/>
              <a:t>使用了</a:t>
            </a:r>
            <a:r>
              <a:rPr lang="en-US" altLang="zh-CN" smtClean="0"/>
              <a:t>16</a:t>
            </a:r>
            <a:r>
              <a:rPr lang="zh-CN" altLang="en-US" smtClean="0"/>
              <a:t>位的空间来表示每个扇区</a:t>
            </a:r>
            <a:r>
              <a:rPr lang="en-US" altLang="zh-CN" smtClean="0"/>
              <a:t>(Sector)</a:t>
            </a:r>
            <a:r>
              <a:rPr lang="zh-CN" altLang="en-US" smtClean="0"/>
              <a:t>配置文件的情形，故称之为</a:t>
            </a:r>
            <a:r>
              <a:rPr lang="en-US" altLang="zh-CN" smtClean="0"/>
              <a:t>FAT16</a:t>
            </a:r>
            <a:r>
              <a:rPr lang="zh-CN" altLang="en-US" smtClean="0"/>
              <a:t>。</a:t>
            </a:r>
          </a:p>
          <a:p>
            <a:r>
              <a:rPr lang="en-US" altLang="zh-CN" smtClean="0"/>
              <a:t>FAT16</a:t>
            </a:r>
            <a:r>
              <a:rPr lang="zh-CN" altLang="en-US" smtClean="0"/>
              <a:t>由于受到先天的限制，因此每超过一定容量的分区之后，它所使用的簇</a:t>
            </a:r>
            <a:r>
              <a:rPr lang="en-US" altLang="zh-CN" smtClean="0"/>
              <a:t>(Cluster)</a:t>
            </a:r>
            <a:r>
              <a:rPr lang="zh-CN" altLang="en-US" smtClean="0"/>
              <a:t>大小就必须扩增，以适应更大的磁盘空间。所谓簇就是磁盘空间的配置单位，就象图书馆内一格一格的书架一样。每个要存到磁盘的文件都必须配置足够数量的簇，才能存放到磁盘中。</a:t>
            </a:r>
            <a:r>
              <a:rPr lang="en-US" altLang="zh-CN" smtClean="0"/>
              <a:t>FAT16</a:t>
            </a:r>
            <a:r>
              <a:rPr lang="zh-CN" altLang="en-US" smtClean="0"/>
              <a:t>各分区与簇大小的关系如下表：</a:t>
            </a:r>
          </a:p>
          <a:p>
            <a:r>
              <a:rPr lang="zh-CN" altLang="en-US" smtClean="0"/>
              <a:t>分区大小 </a:t>
            </a:r>
            <a:r>
              <a:rPr lang="en-US" altLang="zh-CN" smtClean="0"/>
              <a:t>FAT16</a:t>
            </a:r>
            <a:r>
              <a:rPr lang="zh-CN" altLang="en-US" smtClean="0"/>
              <a:t>簇大小</a:t>
            </a:r>
          </a:p>
          <a:p>
            <a:r>
              <a:rPr lang="en-US" altLang="zh-CN" smtClean="0"/>
              <a:t>16MB-127MB 2KB</a:t>
            </a:r>
          </a:p>
          <a:p>
            <a:r>
              <a:rPr lang="en-US" altLang="zh-CN" smtClean="0"/>
              <a:t>128MB-255MB 4KB</a:t>
            </a:r>
          </a:p>
          <a:p>
            <a:r>
              <a:rPr lang="en-US" altLang="zh-CN" smtClean="0"/>
              <a:t>256MB-511MB 8KB</a:t>
            </a:r>
          </a:p>
          <a:p>
            <a:r>
              <a:rPr lang="en-US" altLang="zh-CN" smtClean="0"/>
              <a:t>512MB-1023MB 16KB</a:t>
            </a:r>
          </a:p>
          <a:p>
            <a:r>
              <a:rPr lang="en-US" altLang="zh-CN" smtClean="0"/>
              <a:t>1024MB-2047MB 32KB</a:t>
            </a: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p:spPr>
        <p:txBody>
          <a:bodyPr/>
          <a:lstStyle/>
          <a:p>
            <a:r>
              <a:rPr lang="en-US" altLang="zh-CN" smtClean="0"/>
              <a:t>NTFS</a:t>
            </a:r>
            <a:r>
              <a:rPr lang="zh-CN" altLang="en-US" smtClean="0"/>
              <a:t>是</a:t>
            </a:r>
            <a:r>
              <a:rPr lang="en-US" altLang="zh-CN" smtClean="0"/>
              <a:t>Windows NT</a:t>
            </a:r>
            <a:r>
              <a:rPr lang="zh-CN" altLang="en-US" smtClean="0"/>
              <a:t>以及之后的</a:t>
            </a:r>
            <a:r>
              <a:rPr lang="en-US" altLang="zh-CN" smtClean="0"/>
              <a:t>Windows 2000</a:t>
            </a:r>
            <a:r>
              <a:rPr lang="zh-CN" altLang="en-US" smtClean="0"/>
              <a:t>、</a:t>
            </a:r>
            <a:r>
              <a:rPr lang="en-US" altLang="zh-CN" smtClean="0"/>
              <a:t>Windows XP</a:t>
            </a:r>
            <a:r>
              <a:rPr lang="zh-CN" altLang="en-US" smtClean="0"/>
              <a:t>、</a:t>
            </a:r>
            <a:r>
              <a:rPr lang="en-US" altLang="zh-CN" smtClean="0"/>
              <a:t>Windows Server 2003</a:t>
            </a:r>
            <a:r>
              <a:rPr lang="zh-CN" altLang="en-US" smtClean="0"/>
              <a:t>、</a:t>
            </a:r>
            <a:r>
              <a:rPr lang="en-US" altLang="zh-CN" smtClean="0"/>
              <a:t>Windows Server 2008</a:t>
            </a:r>
            <a:r>
              <a:rPr lang="zh-CN" altLang="en-US" smtClean="0"/>
              <a:t>、</a:t>
            </a:r>
            <a:r>
              <a:rPr lang="en-US" altLang="zh-CN" smtClean="0"/>
              <a:t>Windows Vista</a:t>
            </a:r>
            <a:r>
              <a:rPr lang="zh-CN" altLang="en-US" smtClean="0"/>
              <a:t>和</a:t>
            </a:r>
            <a:r>
              <a:rPr lang="en-US" altLang="zh-CN" smtClean="0"/>
              <a:t>Windows 7</a:t>
            </a:r>
            <a:r>
              <a:rPr lang="zh-CN" altLang="en-US" smtClean="0"/>
              <a:t>的标准文件系统。</a:t>
            </a:r>
            <a:r>
              <a:rPr lang="en-US" altLang="zh-CN" smtClean="0"/>
              <a:t>NTFS</a:t>
            </a:r>
            <a:r>
              <a:rPr lang="zh-CN" altLang="en-US" smtClean="0"/>
              <a:t>取代了文件分配表（</a:t>
            </a:r>
            <a:r>
              <a:rPr lang="en-US" altLang="zh-CN" smtClean="0"/>
              <a:t>FAT</a:t>
            </a:r>
            <a:r>
              <a:rPr lang="zh-CN" altLang="en-US" smtClean="0"/>
              <a:t>）文件系统，为</a:t>
            </a:r>
            <a:r>
              <a:rPr lang="en-US" altLang="zh-CN" smtClean="0"/>
              <a:t>Microsoft</a:t>
            </a:r>
            <a:r>
              <a:rPr lang="zh-CN" altLang="en-US" smtClean="0"/>
              <a:t>的</a:t>
            </a:r>
            <a:r>
              <a:rPr lang="en-US" altLang="zh-CN" smtClean="0"/>
              <a:t>Windows</a:t>
            </a:r>
            <a:r>
              <a:rPr lang="zh-CN" altLang="en-US" smtClean="0"/>
              <a:t>系列操作系统提供文件系统。</a:t>
            </a:r>
            <a:r>
              <a:rPr lang="en-US" altLang="zh-CN" smtClean="0"/>
              <a:t>NTFS</a:t>
            </a:r>
            <a:r>
              <a:rPr lang="zh-CN" altLang="en-US" smtClean="0"/>
              <a:t>对</a:t>
            </a:r>
            <a:r>
              <a:rPr lang="en-US" altLang="zh-CN" smtClean="0"/>
              <a:t>FAT</a:t>
            </a:r>
            <a:r>
              <a:rPr lang="zh-CN" altLang="en-US" smtClean="0"/>
              <a:t>和</a:t>
            </a:r>
            <a:r>
              <a:rPr lang="en-US" altLang="zh-CN" smtClean="0"/>
              <a:t>HPFS</a:t>
            </a:r>
            <a:r>
              <a:rPr lang="zh-CN" altLang="en-US" smtClean="0"/>
              <a:t>（高性能文件系统）作了若干改进，例如，支持元数据，并且使用了高级数据结构，以便于改善性能、可靠性和磁盘空间利用率，并提供了若干附加扩展功能，如访问控制列表（</a:t>
            </a:r>
            <a:r>
              <a:rPr lang="en-US" altLang="zh-CN" smtClean="0"/>
              <a:t>ACL</a:t>
            </a:r>
            <a:r>
              <a:rPr lang="zh-CN" altLang="en-US" smtClean="0"/>
              <a:t>）和文件系统日志。该文件系统的详细定义属于商业秘密 ，但 </a:t>
            </a:r>
            <a:r>
              <a:rPr lang="en-US" altLang="zh-CN" smtClean="0"/>
              <a:t>Microsoft </a:t>
            </a:r>
            <a:r>
              <a:rPr lang="zh-CN" altLang="en-US" smtClean="0"/>
              <a:t>已经将其注册为 知识产权产品。</a:t>
            </a:r>
            <a:endParaRPr lang="en-US" altLang="zh-CN" smtClean="0"/>
          </a:p>
          <a:p>
            <a:endParaRPr lang="en-US" altLang="zh-CN" smtClean="0"/>
          </a:p>
          <a:p>
            <a:r>
              <a:rPr lang="zh-CN" altLang="en-US" smtClean="0"/>
              <a:t>支持稀疏文件。稀疏文件是应用程序生成的一种特殊文件，文件尺寸非常大，但实际上只需要很少的磁盘空间，也就是说，</a:t>
            </a:r>
            <a:r>
              <a:rPr lang="en-US" altLang="zh-CN" smtClean="0"/>
              <a:t>NTFS</a:t>
            </a:r>
            <a:r>
              <a:rPr lang="zh-CN" altLang="en-US" smtClean="0"/>
              <a:t>只需要为这种文件实际写入的数据分配磁盘存储空间。</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noTextEdit="1"/>
          </p:cNvSpPr>
          <p:nvPr>
            <p:ph type="sldImg"/>
          </p:nvPr>
        </p:nvSpPr>
        <p:spPr>
          <a:ln/>
        </p:spPr>
      </p:sp>
      <p:sp>
        <p:nvSpPr>
          <p:cNvPr id="14336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noFill/>
        </p:spPr>
        <p:txBody>
          <a:bodyPr/>
          <a:lstStyle/>
          <a:p>
            <a:r>
              <a:rPr lang="en-US" altLang="zh-CN" smtClean="0"/>
              <a:t>linux</a:t>
            </a:r>
            <a:r>
              <a:rPr lang="zh-CN" altLang="en-US" smtClean="0"/>
              <a:t>区分大小写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noTextEdit="1"/>
          </p:cNvSpPr>
          <p:nvPr>
            <p:ph type="sldImg"/>
          </p:nvPr>
        </p:nvSpPr>
        <p:spPr>
          <a:ln/>
        </p:spPr>
      </p:sp>
      <p:sp>
        <p:nvSpPr>
          <p:cNvPr id="14643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noTextEdit="1"/>
          </p:cNvSpPr>
          <p:nvPr>
            <p:ph type="sldImg"/>
          </p:nvPr>
        </p:nvSpPr>
        <p:spPr>
          <a:ln/>
        </p:spPr>
      </p:sp>
      <p:sp>
        <p:nvSpPr>
          <p:cNvPr id="12800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noTextEdit="1"/>
          </p:cNvSpPr>
          <p:nvPr>
            <p:ph type="sldImg"/>
          </p:nvPr>
        </p:nvSpPr>
        <p:spPr>
          <a:ln/>
        </p:spPr>
      </p:sp>
      <p:sp>
        <p:nvSpPr>
          <p:cNvPr id="14745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noTextEdit="1"/>
          </p:cNvSpPr>
          <p:nvPr>
            <p:ph type="sldImg"/>
          </p:nvPr>
        </p:nvSpPr>
        <p:spPr>
          <a:ln/>
        </p:spPr>
      </p:sp>
      <p:sp>
        <p:nvSpPr>
          <p:cNvPr id="14950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noTextEdit="1"/>
          </p:cNvSpPr>
          <p:nvPr>
            <p:ph type="sldImg"/>
          </p:nvPr>
        </p:nvSpPr>
        <p:spPr>
          <a:ln/>
        </p:spPr>
      </p:sp>
      <p:sp>
        <p:nvSpPr>
          <p:cNvPr id="150531" name="Rectangle 3"/>
          <p:cNvSpPr>
            <a:spLocks noGrp="1" noChangeArrowheads="1"/>
          </p:cNvSpPr>
          <p:nvPr>
            <p:ph type="body" idx="1"/>
          </p:nvPr>
        </p:nvSpPr>
        <p:spPr>
          <a:noFill/>
        </p:spPr>
        <p:txBody>
          <a:bodyPr/>
          <a:lstStyle/>
          <a:p>
            <a:pPr eaLnBrk="1" hangingPunct="1"/>
            <a:r>
              <a:rPr lang="en-US" altLang="zh-CN" dirty="0" err="1" smtClean="0"/>
              <a:t>dir</a:t>
            </a:r>
            <a:r>
              <a:rPr lang="en-US" altLang="zh-CN" dirty="0" smtClean="0"/>
              <a:t> /p/w</a:t>
            </a:r>
          </a:p>
          <a:p>
            <a:pPr eaLnBrk="1" hangingPunct="1"/>
            <a:r>
              <a:rPr lang="en-US" altLang="zh-CN" dirty="0" smtClean="0"/>
              <a:t>/p:</a:t>
            </a:r>
            <a:r>
              <a:rPr lang="zh-CN" altLang="en-US" dirty="0" smtClean="0"/>
              <a:t>在每个信息屏幕后暂停</a:t>
            </a:r>
            <a:endParaRPr lang="en-US" altLang="zh-CN" dirty="0" smtClean="0"/>
          </a:p>
          <a:p>
            <a:pPr eaLnBrk="1" hangingPunct="1"/>
            <a:r>
              <a:rPr lang="en-US" altLang="zh-CN" dirty="0" smtClean="0"/>
              <a:t>/w:</a:t>
            </a:r>
            <a:r>
              <a:rPr lang="zh-CN" altLang="en-US" dirty="0" smtClean="0"/>
              <a:t>用宽列表</a:t>
            </a:r>
            <a:r>
              <a:rPr lang="zh-CN" altLang="en-US" dirty="0" smtClean="0"/>
              <a:t>格式</a:t>
            </a:r>
            <a:endParaRPr lang="en-US" altLang="zh-CN" dirty="0" smtClean="0"/>
          </a:p>
          <a:p>
            <a:pPr eaLnBrk="1" hangingPunct="1"/>
            <a:endParaRPr lang="en-US" altLang="zh-CN" dirty="0" smtClean="0"/>
          </a:p>
          <a:p>
            <a:pPr eaLnBrk="1" hangingPunct="1"/>
            <a:r>
              <a:rPr lang="en-US" altLang="zh-CN" dirty="0" smtClean="0"/>
              <a:t>type </a:t>
            </a:r>
            <a:r>
              <a:rPr lang="zh-CN" altLang="en-US" dirty="0" smtClean="0"/>
              <a:t>文件名    显示</a:t>
            </a:r>
            <a:r>
              <a:rPr lang="en-US" altLang="zh-CN" dirty="0" smtClean="0"/>
              <a:t>ASCII</a:t>
            </a:r>
            <a:r>
              <a:rPr lang="zh-CN" altLang="en-US" dirty="0" smtClean="0"/>
              <a:t>文件内容</a:t>
            </a:r>
            <a:endParaRPr lang="zh-CN" altLang="zh-CN"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noTextEdit="1"/>
          </p:cNvSpPr>
          <p:nvPr>
            <p:ph type="sldImg"/>
          </p:nvPr>
        </p:nvSpPr>
        <p:spPr>
          <a:ln/>
        </p:spPr>
      </p:sp>
      <p:sp>
        <p:nvSpPr>
          <p:cNvPr id="15155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noTextEdit="1"/>
          </p:cNvSpPr>
          <p:nvPr>
            <p:ph type="sldImg"/>
          </p:nvPr>
        </p:nvSpPr>
        <p:spPr>
          <a:ln/>
        </p:spPr>
      </p:sp>
      <p:sp>
        <p:nvSpPr>
          <p:cNvPr id="15257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noTextEdit="1"/>
          </p:cNvSpPr>
          <p:nvPr>
            <p:ph type="sldImg"/>
          </p:nvPr>
        </p:nvSpPr>
        <p:spPr>
          <a:ln/>
        </p:spPr>
      </p:sp>
      <p:sp>
        <p:nvSpPr>
          <p:cNvPr id="15360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noTextEdit="1"/>
          </p:cNvSpPr>
          <p:nvPr>
            <p:ph type="sldImg"/>
          </p:nvPr>
        </p:nvSpPr>
        <p:spPr>
          <a:ln/>
        </p:spPr>
      </p:sp>
      <p:sp>
        <p:nvSpPr>
          <p:cNvPr id="15462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noTextEdit="1"/>
          </p:cNvSpPr>
          <p:nvPr>
            <p:ph type="sldImg"/>
          </p:nvPr>
        </p:nvSpPr>
        <p:spPr>
          <a:ln/>
        </p:spPr>
      </p:sp>
      <p:sp>
        <p:nvSpPr>
          <p:cNvPr id="122883" name="Rectangle 3"/>
          <p:cNvSpPr>
            <a:spLocks noGrp="1" noChangeArrowheads="1"/>
          </p:cNvSpPr>
          <p:nvPr>
            <p:ph type="body" idx="1"/>
          </p:nvPr>
        </p:nvSpPr>
        <p:spPr/>
        <p:txBody>
          <a:bodyPr/>
          <a:lstStyle/>
          <a:p>
            <a:pPr eaLnBrk="1" hangingPunct="1">
              <a:defRPr/>
            </a:pPr>
            <a:r>
              <a:rPr lang="zh-CN" altLang="en-US" dirty="0" smtClean="0"/>
              <a:t>自</a:t>
            </a:r>
            <a:r>
              <a:rPr lang="en-US" altLang="zh-CN" dirty="0" smtClean="0"/>
              <a:t>1981</a:t>
            </a:r>
            <a:r>
              <a:rPr lang="zh-CN" altLang="en-US" dirty="0" smtClean="0"/>
              <a:t>年起，</a:t>
            </a:r>
            <a:r>
              <a:rPr lang="en-US" altLang="zh-CN" dirty="0" smtClean="0"/>
              <a:t>DOS</a:t>
            </a:r>
            <a:r>
              <a:rPr lang="zh-CN" altLang="en-US" dirty="0" smtClean="0"/>
              <a:t>操作系统在微机领域上流行了十余年，拥有了大量的用户和应用程序。</a:t>
            </a:r>
            <a:endParaRPr lang="en-US" altLang="zh-CN" dirty="0" smtClean="0"/>
          </a:p>
          <a:p>
            <a:pPr eaLnBrk="1" hangingPunct="1">
              <a:defRPr/>
            </a:pPr>
            <a:r>
              <a:rPr lang="zh-CN" altLang="en-US" dirty="0" smtClean="0"/>
              <a:t>到</a:t>
            </a:r>
            <a:r>
              <a:rPr lang="en-US" altLang="zh-CN" dirty="0" smtClean="0"/>
              <a:t>1995</a:t>
            </a:r>
            <a:r>
              <a:rPr lang="zh-CN" altLang="en-US" dirty="0" smtClean="0"/>
              <a:t>年，</a:t>
            </a:r>
            <a:r>
              <a:rPr lang="en-US" altLang="zh-CN" dirty="0" smtClean="0"/>
              <a:t>windows</a:t>
            </a:r>
            <a:r>
              <a:rPr lang="zh-CN" altLang="en-US" dirty="0" smtClean="0"/>
              <a:t>操作系统与</a:t>
            </a:r>
            <a:r>
              <a:rPr lang="en-US" altLang="zh-CN" dirty="0" smtClean="0"/>
              <a:t>DOS</a:t>
            </a:r>
            <a:r>
              <a:rPr lang="zh-CN" altLang="en-US" dirty="0" smtClean="0"/>
              <a:t>操作系统平分秋色。</a:t>
            </a:r>
            <a:endParaRPr lang="en-US" altLang="zh-CN" dirty="0" smtClean="0"/>
          </a:p>
          <a:p>
            <a:pPr eaLnBrk="1" hangingPunct="1">
              <a:defRPr/>
            </a:pPr>
            <a:r>
              <a:rPr lang="zh-CN" altLang="en-US" dirty="0" smtClean="0"/>
              <a:t>使用</a:t>
            </a:r>
            <a:r>
              <a:rPr lang="en-US" altLang="zh-CN" dirty="0" smtClean="0"/>
              <a:t>dos</a:t>
            </a:r>
            <a:r>
              <a:rPr lang="zh-CN" altLang="en-US" dirty="0" smtClean="0"/>
              <a:t>的情况：</a:t>
            </a:r>
            <a:endParaRPr lang="en-US" altLang="zh-CN" dirty="0" smtClean="0"/>
          </a:p>
          <a:p>
            <a:pPr marL="228600" indent="-228600" eaLnBrk="1" hangingPunct="1">
              <a:buFont typeface="+mj-lt"/>
              <a:buAutoNum type="arabicPeriod"/>
              <a:defRPr/>
            </a:pPr>
            <a:r>
              <a:rPr lang="zh-CN" altLang="en-US" dirty="0" smtClean="0"/>
              <a:t>专为</a:t>
            </a:r>
            <a:r>
              <a:rPr lang="en-US" altLang="zh-CN" dirty="0" smtClean="0"/>
              <a:t>dos</a:t>
            </a:r>
            <a:r>
              <a:rPr lang="zh-CN" altLang="en-US" dirty="0" smtClean="0"/>
              <a:t>编制的程序</a:t>
            </a:r>
            <a:endParaRPr lang="en-US" altLang="zh-CN" dirty="0" smtClean="0"/>
          </a:p>
          <a:p>
            <a:pPr marL="228600" indent="-228600" eaLnBrk="1" hangingPunct="1">
              <a:buFont typeface="+mj-lt"/>
              <a:buAutoNum type="arabicPeriod"/>
              <a:defRPr/>
            </a:pPr>
            <a:r>
              <a:rPr lang="en-US" altLang="zh-CN" dirty="0" smtClean="0"/>
              <a:t>windows</a:t>
            </a:r>
            <a:r>
              <a:rPr lang="zh-CN" altLang="en-US" dirty="0" smtClean="0"/>
              <a:t>无法启动，进行修复时。</a:t>
            </a:r>
            <a:endParaRPr lang="en-US" altLang="zh-CN" dirty="0" smtClean="0"/>
          </a:p>
          <a:p>
            <a:pPr marL="228600" indent="-228600" eaLnBrk="1" hangingPunct="1">
              <a:buFont typeface="+mj-lt"/>
              <a:buAutoNum type="arabicPeriod"/>
              <a:defRPr/>
            </a:pPr>
            <a:r>
              <a:rPr lang="zh-CN" altLang="en-US" dirty="0" smtClean="0"/>
              <a:t>对硬盘低级格式化</a:t>
            </a:r>
            <a:endParaRPr lang="en-US" altLang="zh-CN" dirty="0" smtClean="0"/>
          </a:p>
          <a:p>
            <a:pPr marL="228600" indent="-228600" eaLnBrk="1" hangingPunct="1">
              <a:buFont typeface="+mj-lt"/>
              <a:buAutoNum type="arabicPeriod"/>
              <a:defRPr/>
            </a:pPr>
            <a:r>
              <a:rPr lang="zh-CN" altLang="en-US" dirty="0" smtClean="0"/>
              <a:t>由于</a:t>
            </a:r>
            <a:r>
              <a:rPr lang="en-US" altLang="zh-CN" dirty="0" smtClean="0"/>
              <a:t>dos</a:t>
            </a:r>
            <a:r>
              <a:rPr lang="zh-CN" altLang="en-US" dirty="0" smtClean="0"/>
              <a:t>对硬件平台要求低，一些程序仍然在</a:t>
            </a:r>
            <a:r>
              <a:rPr lang="en-US" altLang="zh-CN" dirty="0" smtClean="0"/>
              <a:t>dos</a:t>
            </a:r>
            <a:r>
              <a:rPr lang="zh-CN" altLang="en-US" dirty="0" smtClean="0"/>
              <a:t>下运行</a:t>
            </a:r>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noTextEdit="1"/>
          </p:cNvSpPr>
          <p:nvPr>
            <p:ph type="sldImg"/>
          </p:nvPr>
        </p:nvSpPr>
        <p:spPr>
          <a:ln/>
        </p:spPr>
      </p:sp>
      <p:sp>
        <p:nvSpPr>
          <p:cNvPr id="13005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noTextEdit="1"/>
          </p:cNvSpPr>
          <p:nvPr>
            <p:ph type="sldImg"/>
          </p:nvPr>
        </p:nvSpPr>
        <p:spPr>
          <a:ln/>
        </p:spPr>
      </p:sp>
      <p:sp>
        <p:nvSpPr>
          <p:cNvPr id="13107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noTextEdit="1"/>
          </p:cNvSpPr>
          <p:nvPr>
            <p:ph type="sldImg"/>
          </p:nvPr>
        </p:nvSpPr>
        <p:spPr>
          <a:ln/>
        </p:spPr>
      </p:sp>
      <p:sp>
        <p:nvSpPr>
          <p:cNvPr id="132099" name="Rectangle 3"/>
          <p:cNvSpPr>
            <a:spLocks noGrp="1" noChangeArrowheads="1"/>
          </p:cNvSpPr>
          <p:nvPr>
            <p:ph type="body" idx="1"/>
          </p:nvPr>
        </p:nvSpPr>
        <p:spPr>
          <a:noFill/>
        </p:spPr>
        <p:txBody>
          <a:bodyPr/>
          <a:lstStyle/>
          <a:p>
            <a:pPr eaLnBrk="1" hangingPunct="1"/>
            <a:r>
              <a:rPr lang="zh-CN" altLang="en-US" smtClean="0"/>
              <a:t>分时操作系统是指在一个系统中，多个用户分时使用同一计算机。分时的时间单位叫时间片，一个时间片通常为几十毫秒。</a:t>
            </a:r>
            <a:endParaRPr lang="en-US" altLang="zh-CN" smtClean="0"/>
          </a:p>
          <a:p>
            <a:pPr eaLnBrk="1" hangingPunct="1"/>
            <a:r>
              <a:rPr lang="zh-CN" altLang="en-US" smtClean="0"/>
              <a:t>操作系统轮流处理各个用户程序，即把时间划分成时间片分给各个终端用户。</a:t>
            </a:r>
            <a:endParaRPr lang="en-US" altLang="zh-CN" smtClean="0"/>
          </a:p>
          <a:p>
            <a:pPr eaLnBrk="1" hangingPunct="1"/>
            <a:r>
              <a:rPr lang="zh-CN" altLang="en-US" smtClean="0"/>
              <a:t>一个分时计算机系统往往要连接几十个甚至上百个终端设备，每个用户在他所占用的终端上控制其程序的运行。</a:t>
            </a:r>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noTextEdit="1"/>
          </p:cNvSpPr>
          <p:nvPr>
            <p:ph type="sldImg"/>
          </p:nvPr>
        </p:nvSpPr>
        <p:spPr>
          <a:ln/>
        </p:spPr>
      </p:sp>
      <p:sp>
        <p:nvSpPr>
          <p:cNvPr id="13312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noTextEdit="1"/>
          </p:cNvSpPr>
          <p:nvPr>
            <p:ph type="sldImg"/>
          </p:nvPr>
        </p:nvSpPr>
        <p:spPr>
          <a:ln/>
        </p:spPr>
      </p:sp>
      <p:sp>
        <p:nvSpPr>
          <p:cNvPr id="134147" name="Rectangle 3"/>
          <p:cNvSpPr>
            <a:spLocks noGrp="1" noChangeArrowheads="1"/>
          </p:cNvSpPr>
          <p:nvPr>
            <p:ph type="body" idx="1"/>
          </p:nvPr>
        </p:nvSpPr>
        <p:spPr>
          <a:noFill/>
        </p:spPr>
        <p:txBody>
          <a:bodyPr/>
          <a:lstStyle/>
          <a:p>
            <a:pPr eaLnBrk="1" hangingPunct="1"/>
            <a:r>
              <a:rPr lang="en-US" altLang="zh-CN" smtClean="0"/>
              <a:t>windwos</a:t>
            </a:r>
            <a:r>
              <a:rPr lang="zh-CN" altLang="en-US" smtClean="0"/>
              <a:t>进入</a:t>
            </a:r>
            <a:r>
              <a:rPr lang="en-US" altLang="zh-CN" smtClean="0"/>
              <a:t>DOS</a:t>
            </a:r>
            <a:r>
              <a:rPr lang="zh-CN" altLang="en-US" smtClean="0"/>
              <a:t>：</a:t>
            </a:r>
            <a:r>
              <a:rPr lang="en-US" altLang="zh-CN" smtClean="0"/>
              <a:t>cmd</a:t>
            </a:r>
          </a:p>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noTextEdit="1"/>
          </p:cNvSpPr>
          <p:nvPr>
            <p:ph type="sldImg"/>
          </p:nvPr>
        </p:nvSpPr>
        <p:spPr>
          <a:ln/>
        </p:spPr>
      </p:sp>
      <p:sp>
        <p:nvSpPr>
          <p:cNvPr id="13517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119D2DFC-A2AC-4675-A87B-4B5BDDA17ECA}" type="slidenum">
              <a:rPr lang="en-US" altLang="zh-CN"/>
              <a:pPr>
                <a:defRPr/>
              </a:pPr>
              <a:t>‹#›</a:t>
            </a:fld>
            <a:endParaRPr lang="en-US" altLang="zh-CN"/>
          </a:p>
        </p:txBody>
      </p:sp>
    </p:spTree>
    <p:controls>
      <mc:AlternateContent xmlns:mc="http://schemas.openxmlformats.org/markup-compatibility/2006">
        <mc:Choice xmlns:v="urn:schemas-microsoft-com:vml" Requires="v">
          <p:control spid="169986" name="ShockwaveFlash1" r:id="rId2" imgW="1371719" imgH="304891"/>
        </mc:Choice>
        <mc:Fallback>
          <p:control name="ShockwaveFlash1" r:id="rId2" imgW="1371719" imgH="304891">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prstShdw prst="shdw13" dist="53882" dir="13500000">
                    <a:schemeClr val="bg2">
                      <a:alpha val="50000"/>
                    </a:schemeClr>
                  </a:prstShdw>
                </a:effectLst>
                <a:extLst>
                  <a:ext uri="{91240B29-F687-4F45-9708-019B960494DF}">
                    <a14:hiddenLine xmlns:a14="http://schemas.microsoft.com/office/drawing/2010/main" w="9525" algn="ctr">
                      <a:noFill/>
                      <a:miter lim="800000"/>
                      <a:headEnd/>
                      <a:tailEnd/>
                    </a14:hiddenLine>
                  </a:ext>
                </a:extLst>
              </p:spPr>
            </p:pic>
          </p:control>
        </mc:Fallback>
      </mc:AlternateContent>
    </p:controls>
    <p:extLst>
      <p:ext uri="{BB962C8B-B14F-4D97-AF65-F5344CB8AC3E}">
        <p14:creationId xmlns:p14="http://schemas.microsoft.com/office/powerpoint/2010/main" val="354996295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E9E98F5-65F7-40A5-8AAE-E965C6D988BB}" type="slidenum">
              <a:rPr lang="en-US" altLang="zh-CN"/>
              <a:pPr>
                <a:defRPr/>
              </a:pPr>
              <a:t>‹#›</a:t>
            </a:fld>
            <a:endParaRPr lang="en-US" altLang="zh-CN"/>
          </a:p>
        </p:txBody>
      </p:sp>
    </p:spTree>
    <p:extLst>
      <p:ext uri="{BB962C8B-B14F-4D97-AF65-F5344CB8AC3E}">
        <p14:creationId xmlns:p14="http://schemas.microsoft.com/office/powerpoint/2010/main" val="403528776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B2F159E-EE4C-40C9-8771-63B14893F90C}" type="slidenum">
              <a:rPr lang="en-US" altLang="zh-CN"/>
              <a:pPr>
                <a:defRPr/>
              </a:pPr>
              <a:t>‹#›</a:t>
            </a:fld>
            <a:endParaRPr lang="en-US" altLang="zh-CN"/>
          </a:p>
        </p:txBody>
      </p:sp>
    </p:spTree>
    <p:extLst>
      <p:ext uri="{BB962C8B-B14F-4D97-AF65-F5344CB8AC3E}">
        <p14:creationId xmlns:p14="http://schemas.microsoft.com/office/powerpoint/2010/main" val="28957312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a:prstGeom prst="rect">
            <a:avLst/>
          </a:prstGeo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5C4947E-23B8-4351-A343-931B4B21B9A8}" type="slidenum">
              <a:rPr lang="en-US" altLang="zh-CN"/>
              <a:pPr>
                <a:defRPr/>
              </a:pPr>
              <a:t>‹#›</a:t>
            </a:fld>
            <a:endParaRPr lang="en-US" altLang="zh-CN"/>
          </a:p>
        </p:txBody>
      </p:sp>
    </p:spTree>
    <p:extLst>
      <p:ext uri="{BB962C8B-B14F-4D97-AF65-F5344CB8AC3E}">
        <p14:creationId xmlns:p14="http://schemas.microsoft.com/office/powerpoint/2010/main" val="343127080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C82AC8-4384-4829-AFE5-FC81020ED470}" type="slidenum">
              <a:rPr lang="en-US" altLang="zh-CN"/>
              <a:pPr>
                <a:defRPr/>
              </a:pPr>
              <a:t>‹#›</a:t>
            </a:fld>
            <a:endParaRPr lang="en-US" altLang="zh-CN"/>
          </a:p>
        </p:txBody>
      </p:sp>
    </p:spTree>
    <p:extLst>
      <p:ext uri="{BB962C8B-B14F-4D97-AF65-F5344CB8AC3E}">
        <p14:creationId xmlns:p14="http://schemas.microsoft.com/office/powerpoint/2010/main" val="12526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840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AFE3C39-B282-4369-968B-7102DD227F26}" type="slidenum">
              <a:rPr lang="en-US" altLang="zh-CN"/>
              <a:pPr>
                <a:defRPr/>
              </a:pPr>
              <a:t>‹#›</a:t>
            </a:fld>
            <a:endParaRPr lang="en-US" altLang="zh-CN"/>
          </a:p>
        </p:txBody>
      </p:sp>
    </p:spTree>
    <p:controls>
      <mc:AlternateContent xmlns:mc="http://schemas.openxmlformats.org/markup-compatibility/2006">
        <mc:Choice xmlns:v="urn:schemas-microsoft-com:vml" Requires="v">
          <p:control spid="171010" name="ShockwaveFlash1" r:id="rId2" imgW="1371719" imgH="304891"/>
        </mc:Choice>
        <mc:Fallback>
          <p:control name="ShockwaveFlash1" r:id="rId2" imgW="1371719" imgH="304891">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prstShdw prst="shdw13" dist="53882" dir="13500000">
                    <a:schemeClr val="bg2">
                      <a:alpha val="50000"/>
                    </a:schemeClr>
                  </a:prstShdw>
                </a:effectLst>
                <a:extLst>
                  <a:ext uri="{91240B29-F687-4F45-9708-019B960494DF}">
                    <a14:hiddenLine xmlns:a14="http://schemas.microsoft.com/office/drawing/2010/main" w="9525" algn="ctr">
                      <a:noFill/>
                      <a:miter lim="800000"/>
                      <a:headEnd/>
                      <a:tailEnd/>
                    </a14:hiddenLine>
                  </a:ext>
                </a:extLst>
              </p:spPr>
            </p:pic>
          </p:control>
        </mc:Fallback>
      </mc:AlternateContent>
    </p:controls>
    <p:extLst>
      <p:ext uri="{BB962C8B-B14F-4D97-AF65-F5344CB8AC3E}">
        <p14:creationId xmlns:p14="http://schemas.microsoft.com/office/powerpoint/2010/main" val="205996585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871A110-A737-4E6C-8006-EACA08B8FD58}" type="slidenum">
              <a:rPr lang="en-US" altLang="zh-CN"/>
              <a:pPr>
                <a:defRPr/>
              </a:pPr>
              <a:t>‹#›</a:t>
            </a:fld>
            <a:endParaRPr lang="en-US" altLang="zh-CN"/>
          </a:p>
        </p:txBody>
      </p:sp>
    </p:spTree>
    <p:extLst>
      <p:ext uri="{BB962C8B-B14F-4D97-AF65-F5344CB8AC3E}">
        <p14:creationId xmlns:p14="http://schemas.microsoft.com/office/powerpoint/2010/main" val="83971496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E3D2BAC-A0FC-40C1-9318-8F23B22252D7}" type="slidenum">
              <a:rPr lang="en-US" altLang="zh-CN"/>
              <a:pPr>
                <a:defRPr/>
              </a:pPr>
              <a:t>‹#›</a:t>
            </a:fld>
            <a:endParaRPr lang="en-US" altLang="zh-CN"/>
          </a:p>
        </p:txBody>
      </p:sp>
    </p:spTree>
    <p:extLst>
      <p:ext uri="{BB962C8B-B14F-4D97-AF65-F5344CB8AC3E}">
        <p14:creationId xmlns:p14="http://schemas.microsoft.com/office/powerpoint/2010/main" val="330761060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E5D2361-D791-4605-9C1D-D0404D97B03B}" type="slidenum">
              <a:rPr lang="en-US" altLang="zh-CN"/>
              <a:pPr>
                <a:defRPr/>
              </a:pPr>
              <a:t>‹#›</a:t>
            </a:fld>
            <a:endParaRPr lang="en-US" altLang="zh-CN"/>
          </a:p>
        </p:txBody>
      </p:sp>
    </p:spTree>
    <p:extLst>
      <p:ext uri="{BB962C8B-B14F-4D97-AF65-F5344CB8AC3E}">
        <p14:creationId xmlns:p14="http://schemas.microsoft.com/office/powerpoint/2010/main" val="95743569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CEBD51E-77D3-45B5-8193-2C032F5F4567}" type="slidenum">
              <a:rPr lang="en-US" altLang="zh-CN"/>
              <a:pPr>
                <a:defRPr/>
              </a:pPr>
              <a:t>‹#›</a:t>
            </a:fld>
            <a:endParaRPr lang="en-US" altLang="zh-CN"/>
          </a:p>
        </p:txBody>
      </p:sp>
    </p:spTree>
    <p:extLst>
      <p:ext uri="{BB962C8B-B14F-4D97-AF65-F5344CB8AC3E}">
        <p14:creationId xmlns:p14="http://schemas.microsoft.com/office/powerpoint/2010/main" val="213372048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AE2A812-7764-4B57-82A2-2EBEE68F2E9E}" type="slidenum">
              <a:rPr lang="en-US" altLang="zh-CN"/>
              <a:pPr>
                <a:defRPr/>
              </a:pPr>
              <a:t>‹#›</a:t>
            </a:fld>
            <a:endParaRPr lang="en-US" altLang="zh-CN"/>
          </a:p>
        </p:txBody>
      </p:sp>
    </p:spTree>
    <p:extLst>
      <p:ext uri="{BB962C8B-B14F-4D97-AF65-F5344CB8AC3E}">
        <p14:creationId xmlns:p14="http://schemas.microsoft.com/office/powerpoint/2010/main" val="377866748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0FAAA13-111F-4455-8A3E-0325D7714A2D}" type="slidenum">
              <a:rPr lang="en-US" altLang="zh-CN"/>
              <a:pPr>
                <a:defRPr/>
              </a:pPr>
              <a:t>‹#›</a:t>
            </a:fld>
            <a:endParaRPr lang="en-US" altLang="zh-CN"/>
          </a:p>
        </p:txBody>
      </p:sp>
    </p:spTree>
    <p:extLst>
      <p:ext uri="{BB962C8B-B14F-4D97-AF65-F5344CB8AC3E}">
        <p14:creationId xmlns:p14="http://schemas.microsoft.com/office/powerpoint/2010/main" val="102249708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246D657-8493-43A8-9CD4-AF539BC675A9}" type="slidenum">
              <a:rPr lang="en-US" altLang="zh-CN"/>
              <a:pPr>
                <a:defRPr/>
              </a:pPr>
              <a:t>‹#›</a:t>
            </a:fld>
            <a:endParaRPr lang="en-US" altLang="zh-CN"/>
          </a:p>
        </p:txBody>
      </p:sp>
    </p:spTree>
    <p:extLst>
      <p:ext uri="{BB962C8B-B14F-4D97-AF65-F5344CB8AC3E}">
        <p14:creationId xmlns:p14="http://schemas.microsoft.com/office/powerpoint/2010/main" val="189622770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control" Target="../activeX/activeX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53453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ea typeface="+mn-ea"/>
              </a:defRPr>
            </a:lvl1pPr>
          </a:lstStyle>
          <a:p>
            <a:pPr>
              <a:defRPr/>
            </a:pPr>
            <a:endParaRPr lang="en-US" altLang="zh-CN"/>
          </a:p>
        </p:txBody>
      </p:sp>
      <p:sp>
        <p:nvSpPr>
          <p:cNvPr id="534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ea typeface="+mn-ea"/>
              </a:defRPr>
            </a:lvl1pPr>
          </a:lstStyle>
          <a:p>
            <a:pPr>
              <a:defRPr/>
            </a:pPr>
            <a:endParaRPr lang="en-US" altLang="zh-CN"/>
          </a:p>
        </p:txBody>
      </p:sp>
      <p:sp>
        <p:nvSpPr>
          <p:cNvPr id="53453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ea typeface="+mn-ea"/>
              </a:defRPr>
            </a:lvl1pPr>
          </a:lstStyle>
          <a:p>
            <a:pPr>
              <a:defRPr/>
            </a:pPr>
            <a:fld id="{208109BC-9118-472C-9AF6-6443A1952858}" type="slidenum">
              <a:rPr lang="en-US" altLang="zh-CN"/>
              <a:pPr>
                <a:defRPr/>
              </a:pPr>
              <a:t>‹#›</a:t>
            </a:fld>
            <a:endParaRPr lang="en-US" altLang="zh-CN"/>
          </a:p>
        </p:txBody>
      </p:sp>
    </p:spTree>
    <p:controls>
      <mc:AlternateContent xmlns:mc="http://schemas.openxmlformats.org/markup-compatibility/2006">
        <mc:Choice xmlns:v="urn:schemas-microsoft-com:vml" Requires="v">
          <p:control spid="1026" name="ShockwaveFlash1" r:id="rId16" imgW="1371719" imgH="304891"/>
        </mc:Choice>
        <mc:Fallback>
          <p:control name="ShockwaveFlash1" r:id="rId16" imgW="1371719" imgH="304891">
            <p:pic>
              <p:nvPicPr>
                <p:cNvPr id="0" name="ShockwaveFlash1"/>
                <p:cNvPicPr preferRelativeResize="0">
                  <a:picLocks noChangeArrowheads="1" noChangeShapeType="1"/>
                </p:cNvPicPr>
                <p:nvPr/>
              </p:nvPicPr>
              <p:blipFill>
                <a:blip r:embed="rId18">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prstShdw prst="shdw13" dist="53882" dir="13500000">
                    <a:schemeClr val="bg2">
                      <a:alpha val="50000"/>
                    </a:schemeClr>
                  </a:prstShdw>
                </a:effectLst>
                <a:extLst>
                  <a:ext uri="{91240B29-F687-4F45-9708-019B960494DF}">
                    <a14:hiddenLine xmlns:a14="http://schemas.microsoft.com/office/drawing/2010/main" w="9525" algn="ctr">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721" r:id="rId1"/>
    <p:sldLayoutId id="2147483722"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transition spd="med"/>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png"/><Relationship Id="rId5" Type="http://schemas.openxmlformats.org/officeDocument/2006/relationships/oleObject" Target="../embeddings/oleObject4.bin"/><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3.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bin"/><Relationship Id="rId5" Type="http://schemas.openxmlformats.org/officeDocument/2006/relationships/image" Target="../media/image13.gif"/><Relationship Id="rId10" Type="http://schemas.openxmlformats.org/officeDocument/2006/relationships/image" Target="../media/image14.png"/><Relationship Id="rId4" Type="http://schemas.openxmlformats.org/officeDocument/2006/relationships/slide" Target="slide2.xml"/><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COMMAND.COM"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8.wmf"/><Relationship Id="rId4" Type="http://schemas.openxmlformats.org/officeDocument/2006/relationships/oleObject" Target="../embeddings/oleObject6.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COMMAND.COM"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8.w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hyperlink" Target="COMMAND.COM"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8.wmf"/><Relationship Id="rId4" Type="http://schemas.openxmlformats.org/officeDocument/2006/relationships/oleObject" Target="../embeddings/oleObject8.bin"/></Relationships>
</file>

<file path=ppt/slides/_rels/slide61.xml.rels><?xml version="1.0" encoding="UTF-8" standalone="yes"?>
<Relationships xmlns="http://schemas.openxmlformats.org/package/2006/relationships"><Relationship Id="rId3" Type="http://schemas.openxmlformats.org/officeDocument/2006/relationships/hyperlink" Target="COMMAND.COM"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8.wmf"/><Relationship Id="rId4" Type="http://schemas.openxmlformats.org/officeDocument/2006/relationships/oleObject" Target="../embeddings/oleObject9.bin"/></Relationships>
</file>

<file path=ppt/slides/_rels/slide62.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hyperlink" Target="COMMAND.COM"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8.wmf"/><Relationship Id="rId4" Type="http://schemas.openxmlformats.org/officeDocument/2006/relationships/oleObject" Target="../embeddings/oleObject10.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2.xml"/></Relationships>
</file>

<file path=ppt/slides/_rels/slide8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8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1600200" y="1371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zh-CN" altLang="en-US"/>
              <a:t>操作系统的概念 </a:t>
            </a:r>
          </a:p>
        </p:txBody>
      </p:sp>
      <p:sp>
        <p:nvSpPr>
          <p:cNvPr id="6147" name="Text Box 10">
            <a:hlinkClick r:id="rId3" action="ppaction://hlinksldjump"/>
          </p:cNvPr>
          <p:cNvSpPr txBox="1">
            <a:spLocks noChangeArrowheads="1"/>
          </p:cNvSpPr>
          <p:nvPr/>
        </p:nvSpPr>
        <p:spPr bwMode="auto">
          <a:xfrm>
            <a:off x="1600200" y="3617913"/>
            <a:ext cx="434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 </a:t>
            </a:r>
            <a:r>
              <a:rPr lang="zh-CN" altLang="en-US"/>
              <a:t>基本命令</a:t>
            </a:r>
          </a:p>
        </p:txBody>
      </p:sp>
      <p:sp>
        <p:nvSpPr>
          <p:cNvPr id="6148" name="Text Box 11">
            <a:hlinkClick r:id="rId4" action="ppaction://hlinksldjump"/>
          </p:cNvPr>
          <p:cNvSpPr txBox="1">
            <a:spLocks noChangeArrowheads="1"/>
          </p:cNvSpPr>
          <p:nvPr/>
        </p:nvSpPr>
        <p:spPr bwMode="auto">
          <a:xfrm>
            <a:off x="1600200" y="2779713"/>
            <a:ext cx="556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的文件系统和目录结构</a:t>
            </a:r>
          </a:p>
        </p:txBody>
      </p:sp>
      <p:sp>
        <p:nvSpPr>
          <p:cNvPr id="6149" name="Rectangle 18"/>
          <p:cNvSpPr>
            <a:spLocks noChangeArrowheads="1"/>
          </p:cNvSpPr>
          <p:nvPr/>
        </p:nvSpPr>
        <p:spPr bwMode="auto">
          <a:xfrm>
            <a:off x="228600" y="228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5400">
                <a:solidFill>
                  <a:srgbClr val="800000"/>
                </a:solidFill>
                <a:latin typeface="隶书" pitchFamily="49" charset="-122"/>
              </a:rPr>
              <a:t>Dos</a:t>
            </a:r>
            <a:r>
              <a:rPr kumimoji="1" lang="zh-CN" altLang="en-US" sz="5400">
                <a:solidFill>
                  <a:srgbClr val="800000"/>
                </a:solidFill>
                <a:latin typeface="隶书" pitchFamily="49" charset="-122"/>
              </a:rPr>
              <a:t>操作系统</a:t>
            </a:r>
          </a:p>
        </p:txBody>
      </p:sp>
      <p:pic>
        <p:nvPicPr>
          <p:cNvPr id="615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5208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94957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7703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Text Box 26"/>
          <p:cNvSpPr txBox="1">
            <a:spLocks noChangeArrowheads="1"/>
          </p:cNvSpPr>
          <p:nvPr/>
        </p:nvSpPr>
        <p:spPr bwMode="auto">
          <a:xfrm>
            <a:off x="1600200" y="2093913"/>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操作系统概述</a:t>
            </a:r>
          </a:p>
        </p:txBody>
      </p:sp>
      <p:pic>
        <p:nvPicPr>
          <p:cNvPr id="6154"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24313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Rectangle 29"/>
          <p:cNvSpPr>
            <a:spLocks noChangeArrowheads="1"/>
          </p:cNvSpPr>
          <p:nvPr/>
        </p:nvSpPr>
        <p:spPr bwMode="auto">
          <a:xfrm>
            <a:off x="1524000" y="42672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批处理文件和系统配置文件</a:t>
            </a:r>
          </a:p>
        </p:txBody>
      </p:sp>
      <p:sp>
        <p:nvSpPr>
          <p:cNvPr id="6156" name="Rectangle 30"/>
          <p:cNvSpPr>
            <a:spLocks noChangeArrowheads="1"/>
          </p:cNvSpPr>
          <p:nvPr/>
        </p:nvSpPr>
        <p:spPr bwMode="auto">
          <a:xfrm>
            <a:off x="1524000" y="49530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Windows</a:t>
            </a:r>
            <a:r>
              <a:rPr lang="zh-CN" altLang="en-US"/>
              <a:t>中的</a:t>
            </a:r>
            <a:r>
              <a:rPr lang="en-US" altLang="zh-CN"/>
              <a:t>MS-DOS</a:t>
            </a:r>
            <a:r>
              <a:rPr lang="zh-CN" altLang="en-US"/>
              <a:t>方式</a:t>
            </a:r>
          </a:p>
        </p:txBody>
      </p:sp>
      <p:sp>
        <p:nvSpPr>
          <p:cNvPr id="6157" name="Rectangle 31"/>
          <p:cNvSpPr>
            <a:spLocks noChangeArrowheads="1"/>
          </p:cNvSpPr>
          <p:nvPr/>
        </p:nvSpPr>
        <p:spPr bwMode="auto">
          <a:xfrm>
            <a:off x="1524000" y="56388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键盘的操作与鼠标的使用</a:t>
            </a:r>
          </a:p>
        </p:txBody>
      </p:sp>
      <p:pic>
        <p:nvPicPr>
          <p:cNvPr id="6158"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19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9"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1054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7912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B750486F-0AE4-46B5-8E7B-1C7085904CE3}" type="slidenum">
              <a:rPr lang="en-US" altLang="zh-CN" smtClean="0"/>
              <a:pPr>
                <a:defRPr/>
              </a:pPr>
              <a:t>1</a:t>
            </a:fld>
            <a:endParaRPr lang="en-US" altLang="zh-CN"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ChangeArrowheads="1"/>
          </p:cNvSpPr>
          <p:nvPr/>
        </p:nvSpPr>
        <p:spPr bwMode="auto">
          <a:xfrm>
            <a:off x="0" y="0"/>
            <a:ext cx="4756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4400" i="1" noProof="1">
                <a:solidFill>
                  <a:srgbClr val="0033CC"/>
                </a:solidFill>
                <a:effectLst>
                  <a:outerShdw blurRad="38100" dist="38100" dir="2700000" algn="tl">
                    <a:srgbClr val="C0C0C0"/>
                  </a:outerShdw>
                </a:effectLst>
                <a:latin typeface="Times New Roman" pitchFamily="18" charset="0"/>
              </a:rPr>
              <a:t>操作系统的功能</a:t>
            </a:r>
            <a:r>
              <a:rPr kumimoji="1" lang="zh-CN" altLang="en-US" sz="4000" noProof="1">
                <a:solidFill>
                  <a:schemeClr val="tx1"/>
                </a:solidFill>
                <a:latin typeface="Times New Roman" pitchFamily="18" charset="0"/>
                <a:ea typeface="宋体" pitchFamily="2" charset="-122"/>
              </a:rPr>
              <a:t>	</a:t>
            </a:r>
            <a:endParaRPr kumimoji="1" lang="zh-CN" altLang="en-US" sz="4000">
              <a:solidFill>
                <a:schemeClr val="tx1"/>
              </a:solidFill>
              <a:latin typeface="Times New Roman" pitchFamily="18" charset="0"/>
              <a:ea typeface="宋体" pitchFamily="2" charset="-122"/>
            </a:endParaRPr>
          </a:p>
        </p:txBody>
      </p:sp>
      <p:sp>
        <p:nvSpPr>
          <p:cNvPr id="15363" name="Line 3"/>
          <p:cNvSpPr>
            <a:spLocks noChangeShapeType="1"/>
          </p:cNvSpPr>
          <p:nvPr/>
        </p:nvSpPr>
        <p:spPr bwMode="auto">
          <a:xfrm>
            <a:off x="0" y="609600"/>
            <a:ext cx="5562600" cy="152400"/>
          </a:xfrm>
          <a:prstGeom prst="line">
            <a:avLst/>
          </a:prstGeom>
          <a:noFill/>
          <a:ln w="9525">
            <a:solidFill>
              <a:srgbClr val="000000"/>
            </a:solidFill>
            <a:round/>
            <a:headEnd/>
            <a:tailEnd/>
          </a:ln>
          <a:effectLst/>
          <a:scene3d>
            <a:camera prst="legacyPerspectiveTopLeft">
              <a:rot lat="0" lon="20519992"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grpSp>
        <p:nvGrpSpPr>
          <p:cNvPr id="15364" name="Group 16"/>
          <p:cNvGrpSpPr>
            <a:grpSpLocks/>
          </p:cNvGrpSpPr>
          <p:nvPr/>
        </p:nvGrpSpPr>
        <p:grpSpPr bwMode="auto">
          <a:xfrm>
            <a:off x="0" y="838200"/>
            <a:ext cx="3651250" cy="838200"/>
            <a:chOff x="3172" y="2800"/>
            <a:chExt cx="2108" cy="992"/>
          </a:xfrm>
        </p:grpSpPr>
        <p:sp>
          <p:nvSpPr>
            <p:cNvPr id="15370" name="AutoShape 17"/>
            <p:cNvSpPr>
              <a:spLocks noChangeArrowheads="1"/>
            </p:cNvSpPr>
            <p:nvPr/>
          </p:nvSpPr>
          <p:spPr bwMode="auto">
            <a:xfrm>
              <a:off x="3172" y="2800"/>
              <a:ext cx="2108" cy="992"/>
            </a:xfrm>
            <a:prstGeom prst="flowChartPunchedCard">
              <a:avLst/>
            </a:prstGeom>
            <a:solidFill>
              <a:srgbClr val="008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endParaRPr kumimoji="1" lang="zh-CN" altLang="zh-CN" sz="2800">
                <a:solidFill>
                  <a:schemeClr val="tx1"/>
                </a:solidFill>
                <a:latin typeface="宋体" pitchFamily="2" charset="-122"/>
                <a:ea typeface="宋体" pitchFamily="2" charset="-122"/>
              </a:endParaRPr>
            </a:p>
          </p:txBody>
        </p:sp>
        <p:sp>
          <p:nvSpPr>
            <p:cNvPr id="15371" name="Rectangle 18"/>
            <p:cNvSpPr>
              <a:spLocks noChangeArrowheads="1"/>
            </p:cNvSpPr>
            <p:nvPr/>
          </p:nvSpPr>
          <p:spPr bwMode="auto">
            <a:xfrm>
              <a:off x="3515" y="2943"/>
              <a:ext cx="155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zh-CN" altLang="en-US" sz="2800">
                  <a:solidFill>
                    <a:srgbClr val="FFFF00"/>
                  </a:solidFill>
                  <a:latin typeface="宋体" pitchFamily="2" charset="-122"/>
                  <a:ea typeface="宋体" pitchFamily="2" charset="-122"/>
                </a:rPr>
                <a:t>作业管理和控制</a:t>
              </a:r>
              <a:endParaRPr kumimoji="1" lang="zh-CN" altLang="en-US" sz="2800">
                <a:solidFill>
                  <a:schemeClr val="tx1"/>
                </a:solidFill>
                <a:latin typeface="宋体" pitchFamily="2" charset="-122"/>
                <a:ea typeface="宋体" pitchFamily="2" charset="-122"/>
              </a:endParaRPr>
            </a:p>
          </p:txBody>
        </p:sp>
      </p:grpSp>
      <p:grpSp>
        <p:nvGrpSpPr>
          <p:cNvPr id="15365" name="Group 19"/>
          <p:cNvGrpSpPr>
            <a:grpSpLocks/>
          </p:cNvGrpSpPr>
          <p:nvPr/>
        </p:nvGrpSpPr>
        <p:grpSpPr bwMode="auto">
          <a:xfrm>
            <a:off x="6324600" y="152400"/>
            <a:ext cx="2667000" cy="609600"/>
            <a:chOff x="3984" y="96"/>
            <a:chExt cx="1680" cy="384"/>
          </a:xfrm>
        </p:grpSpPr>
        <p:sp>
          <p:nvSpPr>
            <p:cNvPr id="15368" name="Oval 20"/>
            <p:cNvSpPr>
              <a:spLocks noChangeArrowheads="1"/>
            </p:cNvSpPr>
            <p:nvPr/>
          </p:nvSpPr>
          <p:spPr bwMode="auto">
            <a:xfrm>
              <a:off x="3984" y="96"/>
              <a:ext cx="1680" cy="384"/>
            </a:xfrm>
            <a:prstGeom prst="ellipse">
              <a:avLst/>
            </a:prstGeom>
            <a:solidFill>
              <a:srgbClr val="FF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Rectangle 21"/>
            <p:cNvSpPr>
              <a:spLocks noChangeArrowheads="1"/>
            </p:cNvSpPr>
            <p:nvPr/>
          </p:nvSpPr>
          <p:spPr bwMode="auto">
            <a:xfrm>
              <a:off x="4224" y="144"/>
              <a:ext cx="1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33CC"/>
                  </a:solidFill>
                  <a:latin typeface="Times New Roman" pitchFamily="18" charset="0"/>
                  <a:ea typeface="宋体" pitchFamily="2" charset="-122"/>
                </a:rPr>
                <a:t>操作系统概述</a:t>
              </a:r>
              <a:endParaRPr kumimoji="1" lang="zh-CN" altLang="en-US" sz="2400">
                <a:solidFill>
                  <a:srgbClr val="FBF761"/>
                </a:solidFill>
                <a:latin typeface="Times New Roman" pitchFamily="18" charset="0"/>
                <a:ea typeface="宋体" pitchFamily="2" charset="-122"/>
              </a:endParaRPr>
            </a:p>
          </p:txBody>
        </p:sp>
      </p:grpSp>
      <p:sp>
        <p:nvSpPr>
          <p:cNvPr id="15366" name="Text Box 25"/>
          <p:cNvSpPr txBox="1">
            <a:spLocks noChangeArrowheads="1"/>
          </p:cNvSpPr>
          <p:nvPr/>
        </p:nvSpPr>
        <p:spPr bwMode="auto">
          <a:xfrm>
            <a:off x="304800" y="1752600"/>
            <a:ext cx="8458200"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40000"/>
              </a:lnSpc>
              <a:spcBef>
                <a:spcPct val="50000"/>
              </a:spcBef>
            </a:pPr>
            <a:r>
              <a:rPr kumimoji="1" lang="zh-CN" altLang="en-US" sz="2400">
                <a:solidFill>
                  <a:schemeClr val="tx1"/>
                </a:solidFill>
                <a:latin typeface="Times New Roman" pitchFamily="18" charset="0"/>
                <a:ea typeface="宋体" pitchFamily="2" charset="-122"/>
              </a:rPr>
              <a:t>　　</a:t>
            </a:r>
            <a:r>
              <a:rPr kumimoji="1" lang="zh-CN" altLang="en-US" sz="2400">
                <a:solidFill>
                  <a:srgbClr val="CC0000"/>
                </a:solidFill>
                <a:latin typeface="Times New Roman" pitchFamily="18" charset="0"/>
                <a:ea typeface="宋体" pitchFamily="2" charset="-122"/>
              </a:rPr>
              <a:t>作业</a:t>
            </a:r>
            <a:r>
              <a:rPr kumimoji="1" lang="zh-CN" altLang="en-US" sz="2400">
                <a:solidFill>
                  <a:schemeClr val="tx1"/>
                </a:solidFill>
                <a:latin typeface="Times New Roman" pitchFamily="18" charset="0"/>
                <a:ea typeface="宋体" pitchFamily="2" charset="-122"/>
              </a:rPr>
              <a:t>是指用户在一次算题过程中，或一次事务处理过程中，要求计算机所</a:t>
            </a:r>
            <a:r>
              <a:rPr kumimoji="1" lang="zh-CN" altLang="en-US" sz="2400">
                <a:solidFill>
                  <a:srgbClr val="CC0000"/>
                </a:solidFill>
                <a:latin typeface="Times New Roman" pitchFamily="18" charset="0"/>
                <a:ea typeface="宋体" pitchFamily="2" charset="-122"/>
              </a:rPr>
              <a:t>做工作的集合</a:t>
            </a:r>
            <a:r>
              <a:rPr kumimoji="1" lang="zh-CN" altLang="en-US" sz="2400">
                <a:solidFill>
                  <a:schemeClr val="tx1"/>
                </a:solidFill>
                <a:latin typeface="Times New Roman" pitchFamily="18" charset="0"/>
                <a:ea typeface="宋体" pitchFamily="2" charset="-122"/>
              </a:rPr>
              <a:t>。一个作业必须经过若干加工步骤才能得到结果，其中每一个加工步骤称为</a:t>
            </a:r>
            <a:r>
              <a:rPr kumimoji="1" lang="zh-CN" altLang="en-US" sz="2400">
                <a:solidFill>
                  <a:srgbClr val="CC0000"/>
                </a:solidFill>
                <a:latin typeface="Times New Roman" pitchFamily="18" charset="0"/>
                <a:ea typeface="宋体" pitchFamily="2" charset="-122"/>
              </a:rPr>
              <a:t>作业步</a:t>
            </a:r>
            <a:r>
              <a:rPr kumimoji="1" lang="zh-CN" altLang="en-US" sz="2400">
                <a:solidFill>
                  <a:schemeClr val="tx1"/>
                </a:solidFill>
                <a:latin typeface="Times New Roman" pitchFamily="18" charset="0"/>
                <a:ea typeface="宋体" pitchFamily="2" charset="-122"/>
              </a:rPr>
              <a:t>。系统在完成一个作业步时，可以建立一个或几个进程，作业步所完成的工作，就是这些进程的执行结果。</a:t>
            </a:r>
            <a:endParaRPr kumimoji="1" lang="zh-CN" altLang="en-US" sz="2400">
              <a:solidFill>
                <a:schemeClr val="tx1"/>
              </a:solidFill>
              <a:latin typeface="宋体" pitchFamily="2" charset="-122"/>
              <a:ea typeface="宋体" pitchFamily="2" charset="-122"/>
            </a:endParaRPr>
          </a:p>
          <a:p>
            <a:pPr eaLnBrk="1" hangingPunct="1">
              <a:lnSpc>
                <a:spcPct val="140000"/>
              </a:lnSpc>
              <a:spcBef>
                <a:spcPct val="50000"/>
              </a:spcBef>
            </a:pPr>
            <a:r>
              <a:rPr kumimoji="1" lang="zh-CN" altLang="en-US" sz="2400">
                <a:solidFill>
                  <a:schemeClr val="tx1"/>
                </a:solidFill>
                <a:latin typeface="宋体" pitchFamily="2" charset="-122"/>
                <a:ea typeface="宋体" pitchFamily="2" charset="-122"/>
              </a:rPr>
              <a:t>　　</a:t>
            </a:r>
            <a:r>
              <a:rPr kumimoji="1" lang="zh-CN" altLang="en-US" sz="2400">
                <a:solidFill>
                  <a:srgbClr val="CC0000"/>
                </a:solidFill>
                <a:latin typeface="宋体" pitchFamily="2" charset="-122"/>
                <a:ea typeface="宋体" pitchFamily="2" charset="-122"/>
              </a:rPr>
              <a:t>作业状态</a:t>
            </a:r>
            <a:r>
              <a:rPr kumimoji="1" lang="en-US" altLang="zh-CN" sz="2400">
                <a:solidFill>
                  <a:srgbClr val="CC0000"/>
                </a:solidFill>
                <a:latin typeface="宋体" pitchFamily="2" charset="-122"/>
                <a:ea typeface="宋体" pitchFamily="2" charset="-122"/>
              </a:rPr>
              <a:t>:</a:t>
            </a:r>
            <a:r>
              <a:rPr kumimoji="1" lang="zh-CN" altLang="en-US" sz="2400">
                <a:solidFill>
                  <a:schemeClr val="tx1"/>
                </a:solidFill>
                <a:latin typeface="宋体" pitchFamily="2" charset="-122"/>
                <a:ea typeface="宋体" pitchFamily="2" charset="-122"/>
              </a:rPr>
              <a:t>后备、执行和完成。</a:t>
            </a:r>
          </a:p>
          <a:p>
            <a:pPr eaLnBrk="1" hangingPunct="1">
              <a:lnSpc>
                <a:spcPct val="140000"/>
              </a:lnSpc>
              <a:spcBef>
                <a:spcPct val="50000"/>
              </a:spcBef>
            </a:pPr>
            <a:r>
              <a:rPr kumimoji="1" lang="zh-CN" altLang="en-US" sz="2400">
                <a:solidFill>
                  <a:schemeClr val="tx1"/>
                </a:solidFill>
                <a:latin typeface="宋体" pitchFamily="2" charset="-122"/>
                <a:ea typeface="宋体" pitchFamily="2" charset="-122"/>
              </a:rPr>
              <a:t>    </a:t>
            </a:r>
            <a:r>
              <a:rPr kumimoji="1" lang="zh-CN" altLang="en-US" sz="2400">
                <a:solidFill>
                  <a:srgbClr val="CC0000"/>
                </a:solidFill>
                <a:latin typeface="宋体" pitchFamily="2" charset="-122"/>
                <a:ea typeface="宋体" pitchFamily="2" charset="-122"/>
              </a:rPr>
              <a:t>作业管理功能</a:t>
            </a:r>
            <a:r>
              <a:rPr kumimoji="1" lang="zh-CN" altLang="en-US" sz="2400">
                <a:solidFill>
                  <a:schemeClr val="tx1"/>
                </a:solidFill>
                <a:latin typeface="宋体" pitchFamily="2" charset="-122"/>
                <a:ea typeface="宋体" pitchFamily="2" charset="-122"/>
              </a:rPr>
              <a:t>：完成作业的调度和对作业进行控制。</a:t>
            </a:r>
            <a:r>
              <a:rPr kumimoji="1" lang="zh-CN" altLang="en-US" sz="2400">
                <a:solidFill>
                  <a:schemeClr val="tx1"/>
                </a:solidFill>
                <a:latin typeface="Times New Roman" pitchFamily="18" charset="0"/>
                <a:ea typeface="宋体" pitchFamily="2" charset="-122"/>
              </a:rPr>
              <a:t> </a:t>
            </a:r>
          </a:p>
        </p:txBody>
      </p:sp>
      <p:sp>
        <p:nvSpPr>
          <p:cNvPr id="2" name="灯片编号占位符 1"/>
          <p:cNvSpPr>
            <a:spLocks noGrp="1"/>
          </p:cNvSpPr>
          <p:nvPr>
            <p:ph type="sldNum" sz="quarter" idx="12"/>
          </p:nvPr>
        </p:nvSpPr>
        <p:spPr/>
        <p:txBody>
          <a:bodyPr/>
          <a:lstStyle/>
          <a:p>
            <a:pPr>
              <a:defRPr/>
            </a:pPr>
            <a:fld id="{5478E2B1-7437-457B-A56F-9A71B126D9E7}" type="slidenum">
              <a:rPr lang="en-US" altLang="zh-CN" smtClean="0"/>
              <a:pPr>
                <a:defRPr/>
              </a:pPr>
              <a:t>10</a:t>
            </a:fld>
            <a:endParaRPr lang="en-US" altLang="zh-CN"/>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ChangeArrowheads="1"/>
          </p:cNvSpPr>
          <p:nvPr/>
        </p:nvSpPr>
        <p:spPr bwMode="auto">
          <a:xfrm>
            <a:off x="609600" y="228600"/>
            <a:ext cx="495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4400" u="sng">
                <a:solidFill>
                  <a:srgbClr val="0033CC"/>
                </a:solidFill>
                <a:effectLst>
                  <a:outerShdw blurRad="38100" dist="38100" dir="2700000" algn="tl">
                    <a:srgbClr val="C0C0C0"/>
                  </a:outerShdw>
                </a:effectLst>
                <a:latin typeface="Times New Roman" pitchFamily="18" charset="0"/>
              </a:rPr>
              <a:t>按使用方式</a:t>
            </a:r>
            <a:r>
              <a:rPr kumimoji="1" lang="zh-CN" altLang="en-US" sz="4400" u="sng" noProof="1">
                <a:solidFill>
                  <a:srgbClr val="0033CC"/>
                </a:solidFill>
                <a:effectLst>
                  <a:outerShdw blurRad="38100" dist="38100" dir="2700000" algn="tl">
                    <a:srgbClr val="C0C0C0"/>
                  </a:outerShdw>
                </a:effectLst>
                <a:latin typeface="Times New Roman" pitchFamily="18" charset="0"/>
              </a:rPr>
              <a:t>分类</a:t>
            </a:r>
            <a:endParaRPr kumimoji="1" lang="zh-CN" altLang="en-US" sz="4400" i="1">
              <a:solidFill>
                <a:srgbClr val="0033CC"/>
              </a:solidFill>
              <a:effectLst>
                <a:outerShdw blurRad="38100" dist="38100" dir="2700000" algn="tl">
                  <a:srgbClr val="C0C0C0"/>
                </a:outerShdw>
              </a:effectLst>
              <a:latin typeface="Times New Roman" pitchFamily="18" charset="0"/>
            </a:endParaRPr>
          </a:p>
        </p:txBody>
      </p:sp>
      <p:sp>
        <p:nvSpPr>
          <p:cNvPr id="799747" name="Text Box 3"/>
          <p:cNvSpPr txBox="1">
            <a:spLocks noChangeArrowheads="1"/>
          </p:cNvSpPr>
          <p:nvPr/>
        </p:nvSpPr>
        <p:spPr bwMode="auto">
          <a:xfrm>
            <a:off x="1143000" y="1447800"/>
            <a:ext cx="4876800" cy="258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lnSpc>
                <a:spcPct val="110000"/>
              </a:lnSpc>
              <a:spcBef>
                <a:spcPct val="10000"/>
              </a:spcBef>
              <a:spcAft>
                <a:spcPct val="10000"/>
              </a:spcAft>
              <a:buClr>
                <a:srgbClr val="FF0066"/>
              </a:buClr>
              <a:buSzPct val="90000"/>
              <a:buFont typeface="Marlett" pitchFamily="2" charset="2"/>
              <a:buNone/>
            </a:pPr>
            <a:r>
              <a:rPr kumimoji="1" lang="en-US" altLang="zh-CN" b="0">
                <a:solidFill>
                  <a:srgbClr val="0033CC"/>
                </a:solidFill>
                <a:latin typeface="宋体" pitchFamily="2" charset="-122"/>
                <a:ea typeface="宋体" pitchFamily="2" charset="-122"/>
              </a:rPr>
              <a:t>      </a:t>
            </a:r>
            <a:r>
              <a:rPr kumimoji="1" lang="zh-CN" altLang="en-US">
                <a:solidFill>
                  <a:srgbClr val="0033CC"/>
                </a:solidFill>
                <a:latin typeface="宋体" pitchFamily="2" charset="-122"/>
                <a:ea typeface="宋体" pitchFamily="2" charset="-122"/>
              </a:rPr>
              <a:t>单用户单任务</a:t>
            </a:r>
          </a:p>
          <a:p>
            <a:pPr eaLnBrk="1" hangingPunct="1">
              <a:lnSpc>
                <a:spcPct val="110000"/>
              </a:lnSpc>
              <a:spcBef>
                <a:spcPct val="10000"/>
              </a:spcBef>
              <a:spcAft>
                <a:spcPct val="10000"/>
              </a:spcAft>
              <a:buClr>
                <a:srgbClr val="FF0066"/>
              </a:buClr>
              <a:buSzPct val="90000"/>
              <a:buFont typeface="Marlett" pitchFamily="2" charset="2"/>
              <a:buNone/>
            </a:pPr>
            <a:r>
              <a:rPr kumimoji="1" lang="zh-CN" altLang="en-US">
                <a:solidFill>
                  <a:srgbClr val="0033CC"/>
                </a:solidFill>
                <a:latin typeface="宋体" pitchFamily="2" charset="-122"/>
                <a:ea typeface="宋体" pitchFamily="2" charset="-122"/>
              </a:rPr>
              <a:t>          单用户多任务</a:t>
            </a:r>
          </a:p>
          <a:p>
            <a:pPr eaLnBrk="1" hangingPunct="1">
              <a:lnSpc>
                <a:spcPct val="110000"/>
              </a:lnSpc>
              <a:spcBef>
                <a:spcPct val="10000"/>
              </a:spcBef>
              <a:spcAft>
                <a:spcPct val="10000"/>
              </a:spcAft>
              <a:buClr>
                <a:srgbClr val="FF0066"/>
              </a:buClr>
              <a:buSzPct val="90000"/>
              <a:buFont typeface="Marlett" pitchFamily="2" charset="2"/>
              <a:buNone/>
            </a:pPr>
            <a:r>
              <a:rPr kumimoji="1" lang="zh-CN" altLang="en-US">
                <a:solidFill>
                  <a:srgbClr val="0033CC"/>
                </a:solidFill>
                <a:latin typeface="宋体" pitchFamily="2" charset="-122"/>
                <a:ea typeface="宋体" pitchFamily="2" charset="-122"/>
              </a:rPr>
              <a:t>  多用户多任务分时</a:t>
            </a:r>
          </a:p>
          <a:p>
            <a:pPr eaLnBrk="1" hangingPunct="1">
              <a:lnSpc>
                <a:spcPct val="110000"/>
              </a:lnSpc>
              <a:spcBef>
                <a:spcPct val="10000"/>
              </a:spcBef>
              <a:spcAft>
                <a:spcPct val="10000"/>
              </a:spcAft>
              <a:buClr>
                <a:srgbClr val="FF0066"/>
              </a:buClr>
              <a:buSzPct val="90000"/>
              <a:buFont typeface="Marlett" pitchFamily="2" charset="2"/>
              <a:buNone/>
            </a:pPr>
            <a:r>
              <a:rPr kumimoji="1" lang="zh-CN" altLang="en-US">
                <a:solidFill>
                  <a:srgbClr val="0033CC"/>
                </a:solidFill>
                <a:latin typeface="宋体" pitchFamily="2" charset="-122"/>
                <a:ea typeface="宋体" pitchFamily="2" charset="-122"/>
              </a:rPr>
              <a:t>网络</a:t>
            </a:r>
            <a:endParaRPr kumimoji="1" lang="zh-CN" altLang="en-US">
              <a:solidFill>
                <a:schemeClr val="tx1"/>
              </a:solidFill>
              <a:latin typeface="Times New Roman" pitchFamily="18" charset="0"/>
              <a:ea typeface="宋体" pitchFamily="2" charset="-122"/>
            </a:endParaRPr>
          </a:p>
        </p:txBody>
      </p:sp>
      <p:sp>
        <p:nvSpPr>
          <p:cNvPr id="799748" name="Oval 4"/>
          <p:cNvSpPr>
            <a:spLocks noChangeArrowheads="1"/>
          </p:cNvSpPr>
          <p:nvPr/>
        </p:nvSpPr>
        <p:spPr bwMode="auto">
          <a:xfrm>
            <a:off x="6629400" y="1524000"/>
            <a:ext cx="1447800" cy="1066800"/>
          </a:xfrm>
          <a:prstGeom prst="ellipse">
            <a:avLst/>
          </a:prstGeom>
          <a:solidFill>
            <a:srgbClr val="FF6699"/>
          </a:solidFill>
          <a:ln w="12700" cap="sq">
            <a:solidFill>
              <a:schemeClr val="bg2"/>
            </a:solidFill>
            <a:round/>
            <a:headEnd type="none" w="sm" len="sm"/>
            <a:tailEnd type="none" w="sm" len="sm"/>
          </a:ln>
          <a:effectLst>
            <a:outerShdw dist="107763" dir="2700000" algn="ctr" rotWithShape="0">
              <a:schemeClr val="bg2"/>
            </a:outerShdw>
          </a:effectLst>
        </p:spPr>
        <p:txBody>
          <a:bodyPr wrap="none" tIns="0" anchor="ctr"/>
          <a:lstStyle/>
          <a:p>
            <a:pPr algn="ctr"/>
            <a:r>
              <a:rPr kumimoji="1" lang="en-US" altLang="zh-CN">
                <a:solidFill>
                  <a:srgbClr val="0033CC"/>
                </a:solidFill>
                <a:latin typeface="Arial Black" pitchFamily="34" charset="0"/>
                <a:ea typeface="宋体" pitchFamily="2" charset="-122"/>
              </a:rPr>
              <a:t>DOS</a:t>
            </a:r>
            <a:endParaRPr kumimoji="1" lang="en-US" altLang="zh-CN" sz="2800" b="0">
              <a:solidFill>
                <a:srgbClr val="0033CC"/>
              </a:solidFill>
              <a:latin typeface="宋体" pitchFamily="2" charset="-122"/>
              <a:ea typeface="宋体" pitchFamily="2" charset="-122"/>
            </a:endParaRPr>
          </a:p>
        </p:txBody>
      </p:sp>
      <p:sp>
        <p:nvSpPr>
          <p:cNvPr id="799749" name="Oval 5"/>
          <p:cNvSpPr>
            <a:spLocks noChangeArrowheads="1"/>
          </p:cNvSpPr>
          <p:nvPr/>
        </p:nvSpPr>
        <p:spPr bwMode="auto">
          <a:xfrm>
            <a:off x="6553200" y="3352800"/>
            <a:ext cx="2362200" cy="1981200"/>
          </a:xfrm>
          <a:prstGeom prst="ellipse">
            <a:avLst/>
          </a:prstGeom>
          <a:solidFill>
            <a:srgbClr val="FFFF66"/>
          </a:solidFill>
          <a:ln w="12700" cap="sq">
            <a:solidFill>
              <a:schemeClr val="bg2"/>
            </a:solidFill>
            <a:round/>
            <a:headEnd type="none" w="sm" len="sm"/>
            <a:tailEnd type="none" w="sm" len="sm"/>
          </a:ln>
          <a:effectLst>
            <a:outerShdw dist="107763" dir="2700000" algn="ctr" rotWithShape="0">
              <a:schemeClr val="bg2"/>
            </a:outerShdw>
          </a:effectLst>
        </p:spPr>
        <p:txBody>
          <a:bodyPr wrap="none" tIns="0" anchor="ctr"/>
          <a:lstStyle/>
          <a:p>
            <a:pPr algn="ctr"/>
            <a:r>
              <a:rPr kumimoji="1" lang="en-US" altLang="zh-CN">
                <a:solidFill>
                  <a:srgbClr val="0033CC"/>
                </a:solidFill>
                <a:latin typeface="Arial Black" pitchFamily="34" charset="0"/>
                <a:ea typeface="宋体" pitchFamily="2" charset="-122"/>
              </a:rPr>
              <a:t>Windows</a:t>
            </a:r>
            <a:endParaRPr kumimoji="1" lang="en-US" altLang="zh-CN" sz="2800" b="0">
              <a:solidFill>
                <a:srgbClr val="0033CC"/>
              </a:solidFill>
              <a:latin typeface="宋体" pitchFamily="2" charset="-122"/>
              <a:ea typeface="宋体" pitchFamily="2" charset="-122"/>
            </a:endParaRPr>
          </a:p>
        </p:txBody>
      </p:sp>
      <p:sp>
        <p:nvSpPr>
          <p:cNvPr id="799750" name="Oval 6"/>
          <p:cNvSpPr>
            <a:spLocks noChangeArrowheads="1"/>
          </p:cNvSpPr>
          <p:nvPr/>
        </p:nvSpPr>
        <p:spPr bwMode="auto">
          <a:xfrm>
            <a:off x="3733800" y="4343400"/>
            <a:ext cx="2057400" cy="1752600"/>
          </a:xfrm>
          <a:prstGeom prst="ellipse">
            <a:avLst/>
          </a:prstGeom>
          <a:solidFill>
            <a:srgbClr val="FF9999"/>
          </a:solidFill>
          <a:ln w="12700" cap="sq">
            <a:solidFill>
              <a:schemeClr val="bg2"/>
            </a:solidFill>
            <a:round/>
            <a:headEnd type="none" w="sm" len="sm"/>
            <a:tailEnd type="none" w="sm" len="sm"/>
          </a:ln>
          <a:effectLst>
            <a:outerShdw dist="107763" dir="2700000" algn="ctr" rotWithShape="0">
              <a:schemeClr val="bg2"/>
            </a:outerShdw>
          </a:effectLst>
        </p:spPr>
        <p:txBody>
          <a:bodyPr wrap="none" tIns="0" anchor="ctr"/>
          <a:lstStyle/>
          <a:p>
            <a:pPr algn="ctr"/>
            <a:r>
              <a:rPr kumimoji="1" lang="en-US" altLang="zh-CN">
                <a:solidFill>
                  <a:srgbClr val="0033CC"/>
                </a:solidFill>
                <a:latin typeface="Arial Black" pitchFamily="34" charset="0"/>
                <a:ea typeface="宋体" pitchFamily="2" charset="-122"/>
              </a:rPr>
              <a:t>UNIX</a:t>
            </a:r>
            <a:endParaRPr kumimoji="1" lang="en-US" altLang="zh-CN" sz="2800" b="0">
              <a:solidFill>
                <a:schemeClr val="tx1"/>
              </a:solidFill>
              <a:latin typeface="宋体" pitchFamily="2" charset="-122"/>
              <a:ea typeface="宋体" pitchFamily="2" charset="-122"/>
            </a:endParaRPr>
          </a:p>
        </p:txBody>
      </p:sp>
      <p:sp>
        <p:nvSpPr>
          <p:cNvPr id="799751" name="Oval 7"/>
          <p:cNvSpPr>
            <a:spLocks noChangeArrowheads="1"/>
          </p:cNvSpPr>
          <p:nvPr/>
        </p:nvSpPr>
        <p:spPr bwMode="auto">
          <a:xfrm>
            <a:off x="381000" y="4648200"/>
            <a:ext cx="2971800" cy="1828800"/>
          </a:xfrm>
          <a:prstGeom prst="ellipse">
            <a:avLst/>
          </a:prstGeom>
          <a:solidFill>
            <a:srgbClr val="66CCFF"/>
          </a:solidFill>
          <a:ln w="12700" cap="sq">
            <a:solidFill>
              <a:schemeClr val="tx1"/>
            </a:solidFill>
            <a:round/>
            <a:headEnd type="none" w="sm" len="sm"/>
            <a:tailEnd type="none" w="sm" len="sm"/>
          </a:ln>
          <a:effectLst>
            <a:outerShdw dist="107763" dir="2700000" algn="ctr" rotWithShape="0">
              <a:schemeClr val="bg2"/>
            </a:outerShdw>
          </a:effectLst>
        </p:spPr>
        <p:txBody>
          <a:bodyPr wrap="none" tIns="0" anchor="ctr"/>
          <a:lstStyle/>
          <a:p>
            <a:pPr algn="ctr"/>
            <a:r>
              <a:rPr kumimoji="1" lang="en-US" altLang="zh-CN">
                <a:solidFill>
                  <a:schemeClr val="tx1"/>
                </a:solidFill>
                <a:latin typeface="Arial Black" pitchFamily="34" charset="0"/>
                <a:ea typeface="宋体" pitchFamily="2" charset="-122"/>
              </a:rPr>
              <a:t>Netware</a:t>
            </a:r>
          </a:p>
          <a:p>
            <a:pPr algn="ctr"/>
            <a:r>
              <a:rPr kumimoji="1" lang="en-US" altLang="zh-CN">
                <a:solidFill>
                  <a:schemeClr val="tx1"/>
                </a:solidFill>
                <a:latin typeface="Arial Black" pitchFamily="34" charset="0"/>
                <a:ea typeface="宋体" pitchFamily="2" charset="-122"/>
              </a:rPr>
              <a:t>Windows NT</a:t>
            </a:r>
            <a:endParaRPr kumimoji="1" lang="en-US" altLang="zh-CN" sz="2800" b="0">
              <a:solidFill>
                <a:schemeClr val="tx1"/>
              </a:solidFill>
              <a:latin typeface="Times New Roman" pitchFamily="18" charset="0"/>
              <a:ea typeface="宋体" pitchFamily="2" charset="-122"/>
            </a:endParaRPr>
          </a:p>
        </p:txBody>
      </p:sp>
      <p:sp>
        <p:nvSpPr>
          <p:cNvPr id="799752" name="Line 8"/>
          <p:cNvSpPr>
            <a:spLocks noChangeShapeType="1"/>
          </p:cNvSpPr>
          <p:nvPr/>
        </p:nvSpPr>
        <p:spPr bwMode="auto">
          <a:xfrm>
            <a:off x="1600200" y="3962400"/>
            <a:ext cx="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799753" name="Line 9"/>
          <p:cNvSpPr>
            <a:spLocks noChangeShapeType="1"/>
          </p:cNvSpPr>
          <p:nvPr/>
        </p:nvSpPr>
        <p:spPr bwMode="auto">
          <a:xfrm>
            <a:off x="4191000" y="3352800"/>
            <a:ext cx="228600" cy="914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799754" name="Line 10"/>
          <p:cNvSpPr>
            <a:spLocks noChangeShapeType="1"/>
          </p:cNvSpPr>
          <p:nvPr/>
        </p:nvSpPr>
        <p:spPr bwMode="auto">
          <a:xfrm>
            <a:off x="5486400" y="2743200"/>
            <a:ext cx="1295400" cy="914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799755" name="Line 11"/>
          <p:cNvSpPr>
            <a:spLocks noChangeShapeType="1"/>
          </p:cNvSpPr>
          <p:nvPr/>
        </p:nvSpPr>
        <p:spPr bwMode="auto">
          <a:xfrm>
            <a:off x="5029200" y="1828800"/>
            <a:ext cx="160020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grpSp>
        <p:nvGrpSpPr>
          <p:cNvPr id="16396" name="Group 12"/>
          <p:cNvGrpSpPr>
            <a:grpSpLocks/>
          </p:cNvGrpSpPr>
          <p:nvPr/>
        </p:nvGrpSpPr>
        <p:grpSpPr bwMode="auto">
          <a:xfrm>
            <a:off x="6324600" y="152400"/>
            <a:ext cx="2667000" cy="609600"/>
            <a:chOff x="3984" y="96"/>
            <a:chExt cx="1680" cy="384"/>
          </a:xfrm>
        </p:grpSpPr>
        <p:sp>
          <p:nvSpPr>
            <p:cNvPr id="16398" name="Oval 13"/>
            <p:cNvSpPr>
              <a:spLocks noChangeArrowheads="1"/>
            </p:cNvSpPr>
            <p:nvPr/>
          </p:nvSpPr>
          <p:spPr bwMode="auto">
            <a:xfrm>
              <a:off x="3984" y="96"/>
              <a:ext cx="1680" cy="384"/>
            </a:xfrm>
            <a:prstGeom prst="ellipse">
              <a:avLst/>
            </a:prstGeom>
            <a:solidFill>
              <a:srgbClr val="FF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9" name="Rectangle 14"/>
            <p:cNvSpPr>
              <a:spLocks noChangeArrowheads="1"/>
            </p:cNvSpPr>
            <p:nvPr/>
          </p:nvSpPr>
          <p:spPr bwMode="auto">
            <a:xfrm>
              <a:off x="4224" y="144"/>
              <a:ext cx="1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33CC"/>
                  </a:solidFill>
                  <a:latin typeface="Times New Roman" pitchFamily="18" charset="0"/>
                  <a:ea typeface="宋体" pitchFamily="2" charset="-122"/>
                </a:rPr>
                <a:t>操作系统概述</a:t>
              </a:r>
              <a:endParaRPr kumimoji="1" lang="zh-CN" altLang="en-US" sz="2400">
                <a:solidFill>
                  <a:srgbClr val="FBF761"/>
                </a:solidFill>
                <a:latin typeface="Times New Roman" pitchFamily="18" charset="0"/>
                <a:ea typeface="宋体" pitchFamily="2" charset="-122"/>
              </a:endParaRPr>
            </a:p>
          </p:txBody>
        </p:sp>
      </p:grpSp>
      <p:sp>
        <p:nvSpPr>
          <p:cNvPr id="2" name="灯片编号占位符 1"/>
          <p:cNvSpPr>
            <a:spLocks noGrp="1"/>
          </p:cNvSpPr>
          <p:nvPr>
            <p:ph type="sldNum" sz="quarter" idx="12"/>
          </p:nvPr>
        </p:nvSpPr>
        <p:spPr/>
        <p:txBody>
          <a:bodyPr/>
          <a:lstStyle/>
          <a:p>
            <a:pPr>
              <a:defRPr/>
            </a:pPr>
            <a:fld id="{195B90CD-D69B-414D-92A7-E7F2345ECEAD}" type="slidenum">
              <a:rPr lang="en-US" altLang="zh-CN" smtClean="0"/>
              <a:pPr>
                <a:defRPr/>
              </a:pPr>
              <a:t>11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799747"/>
                                        </p:tgtEl>
                                        <p:attrNameLst>
                                          <p:attrName>style.visibility</p:attrName>
                                        </p:attrNameLst>
                                      </p:cBhvr>
                                      <p:to>
                                        <p:strVal val="visible"/>
                                      </p:to>
                                    </p:set>
                                    <p:anim calcmode="lin" valueType="num">
                                      <p:cBhvr additive="base">
                                        <p:cTn id="7" dur="500" fill="hold"/>
                                        <p:tgtEl>
                                          <p:spTgt spid="799747"/>
                                        </p:tgtEl>
                                        <p:attrNameLst>
                                          <p:attrName>ppt_x</p:attrName>
                                        </p:attrNameLst>
                                      </p:cBhvr>
                                      <p:tavLst>
                                        <p:tav tm="0">
                                          <p:val>
                                            <p:strVal val="0-#ppt_w/2"/>
                                          </p:val>
                                        </p:tav>
                                        <p:tav tm="100000">
                                          <p:val>
                                            <p:strVal val="#ppt_x"/>
                                          </p:val>
                                        </p:tav>
                                      </p:tavLst>
                                    </p:anim>
                                    <p:anim calcmode="lin" valueType="num">
                                      <p:cBhvr additive="base">
                                        <p:cTn id="8" dur="500" fill="hold"/>
                                        <p:tgtEl>
                                          <p:spTgt spid="79974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799755"/>
                                        </p:tgtEl>
                                        <p:attrNameLst>
                                          <p:attrName>style.visibility</p:attrName>
                                        </p:attrNameLst>
                                      </p:cBhvr>
                                      <p:to>
                                        <p:strVal val="visible"/>
                                      </p:to>
                                    </p:set>
                                    <p:anim calcmode="lin" valueType="num">
                                      <p:cBhvr additive="base">
                                        <p:cTn id="12" dur="500" fill="hold"/>
                                        <p:tgtEl>
                                          <p:spTgt spid="799755"/>
                                        </p:tgtEl>
                                        <p:attrNameLst>
                                          <p:attrName>ppt_x</p:attrName>
                                        </p:attrNameLst>
                                      </p:cBhvr>
                                      <p:tavLst>
                                        <p:tav tm="0">
                                          <p:val>
                                            <p:strVal val="0-#ppt_w/2"/>
                                          </p:val>
                                        </p:tav>
                                        <p:tav tm="100000">
                                          <p:val>
                                            <p:strVal val="#ppt_x"/>
                                          </p:val>
                                        </p:tav>
                                      </p:tavLst>
                                    </p:anim>
                                    <p:anim calcmode="lin" valueType="num">
                                      <p:cBhvr additive="base">
                                        <p:cTn id="13" dur="500" fill="hold"/>
                                        <p:tgtEl>
                                          <p:spTgt spid="79975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799748"/>
                                        </p:tgtEl>
                                        <p:attrNameLst>
                                          <p:attrName>style.visibility</p:attrName>
                                        </p:attrNameLst>
                                      </p:cBhvr>
                                      <p:to>
                                        <p:strVal val="visible"/>
                                      </p:to>
                                    </p:set>
                                    <p:anim calcmode="lin" valueType="num">
                                      <p:cBhvr additive="base">
                                        <p:cTn id="17" dur="500" fill="hold"/>
                                        <p:tgtEl>
                                          <p:spTgt spid="799748"/>
                                        </p:tgtEl>
                                        <p:attrNameLst>
                                          <p:attrName>ppt_x</p:attrName>
                                        </p:attrNameLst>
                                      </p:cBhvr>
                                      <p:tavLst>
                                        <p:tav tm="0">
                                          <p:val>
                                            <p:strVal val="0-#ppt_w/2"/>
                                          </p:val>
                                        </p:tav>
                                        <p:tav tm="100000">
                                          <p:val>
                                            <p:strVal val="#ppt_x"/>
                                          </p:val>
                                        </p:tav>
                                      </p:tavLst>
                                    </p:anim>
                                    <p:anim calcmode="lin" valueType="num">
                                      <p:cBhvr additive="base">
                                        <p:cTn id="18" dur="500" fill="hold"/>
                                        <p:tgtEl>
                                          <p:spTgt spid="79974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4500"/>
                            </p:stCondLst>
                            <p:childTnLst>
                              <p:par>
                                <p:cTn id="20" presetID="2" presetClass="entr" presetSubtype="8" fill="hold" grpId="0" nodeType="afterEffect">
                                  <p:stCondLst>
                                    <p:cond delay="1000"/>
                                  </p:stCondLst>
                                  <p:childTnLst>
                                    <p:set>
                                      <p:cBhvr>
                                        <p:cTn id="21" dur="1" fill="hold">
                                          <p:stCondLst>
                                            <p:cond delay="0"/>
                                          </p:stCondLst>
                                        </p:cTn>
                                        <p:tgtEl>
                                          <p:spTgt spid="799754"/>
                                        </p:tgtEl>
                                        <p:attrNameLst>
                                          <p:attrName>style.visibility</p:attrName>
                                        </p:attrNameLst>
                                      </p:cBhvr>
                                      <p:to>
                                        <p:strVal val="visible"/>
                                      </p:to>
                                    </p:set>
                                    <p:anim calcmode="lin" valueType="num">
                                      <p:cBhvr additive="base">
                                        <p:cTn id="22" dur="500" fill="hold"/>
                                        <p:tgtEl>
                                          <p:spTgt spid="799754"/>
                                        </p:tgtEl>
                                        <p:attrNameLst>
                                          <p:attrName>ppt_x</p:attrName>
                                        </p:attrNameLst>
                                      </p:cBhvr>
                                      <p:tavLst>
                                        <p:tav tm="0">
                                          <p:val>
                                            <p:strVal val="0-#ppt_w/2"/>
                                          </p:val>
                                        </p:tav>
                                        <p:tav tm="100000">
                                          <p:val>
                                            <p:strVal val="#ppt_x"/>
                                          </p:val>
                                        </p:tav>
                                      </p:tavLst>
                                    </p:anim>
                                    <p:anim calcmode="lin" valueType="num">
                                      <p:cBhvr additive="base">
                                        <p:cTn id="23" dur="500" fill="hold"/>
                                        <p:tgtEl>
                                          <p:spTgt spid="79975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6000"/>
                            </p:stCondLst>
                            <p:childTnLst>
                              <p:par>
                                <p:cTn id="25" presetID="2" presetClass="entr" presetSubtype="8" fill="hold" grpId="0" nodeType="afterEffect">
                                  <p:stCondLst>
                                    <p:cond delay="1000"/>
                                  </p:stCondLst>
                                  <p:childTnLst>
                                    <p:set>
                                      <p:cBhvr>
                                        <p:cTn id="26" dur="1" fill="hold">
                                          <p:stCondLst>
                                            <p:cond delay="0"/>
                                          </p:stCondLst>
                                        </p:cTn>
                                        <p:tgtEl>
                                          <p:spTgt spid="799749"/>
                                        </p:tgtEl>
                                        <p:attrNameLst>
                                          <p:attrName>style.visibility</p:attrName>
                                        </p:attrNameLst>
                                      </p:cBhvr>
                                      <p:to>
                                        <p:strVal val="visible"/>
                                      </p:to>
                                    </p:set>
                                    <p:anim calcmode="lin" valueType="num">
                                      <p:cBhvr additive="base">
                                        <p:cTn id="27" dur="500" fill="hold"/>
                                        <p:tgtEl>
                                          <p:spTgt spid="799749"/>
                                        </p:tgtEl>
                                        <p:attrNameLst>
                                          <p:attrName>ppt_x</p:attrName>
                                        </p:attrNameLst>
                                      </p:cBhvr>
                                      <p:tavLst>
                                        <p:tav tm="0">
                                          <p:val>
                                            <p:strVal val="0-#ppt_w/2"/>
                                          </p:val>
                                        </p:tav>
                                        <p:tav tm="100000">
                                          <p:val>
                                            <p:strVal val="#ppt_x"/>
                                          </p:val>
                                        </p:tav>
                                      </p:tavLst>
                                    </p:anim>
                                    <p:anim calcmode="lin" valueType="num">
                                      <p:cBhvr additive="base">
                                        <p:cTn id="28" dur="500" fill="hold"/>
                                        <p:tgtEl>
                                          <p:spTgt spid="799749"/>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7500"/>
                            </p:stCondLst>
                            <p:childTnLst>
                              <p:par>
                                <p:cTn id="30" presetID="2" presetClass="entr" presetSubtype="8" fill="hold" grpId="0" nodeType="afterEffect">
                                  <p:stCondLst>
                                    <p:cond delay="1000"/>
                                  </p:stCondLst>
                                  <p:childTnLst>
                                    <p:set>
                                      <p:cBhvr>
                                        <p:cTn id="31" dur="1" fill="hold">
                                          <p:stCondLst>
                                            <p:cond delay="0"/>
                                          </p:stCondLst>
                                        </p:cTn>
                                        <p:tgtEl>
                                          <p:spTgt spid="799753"/>
                                        </p:tgtEl>
                                        <p:attrNameLst>
                                          <p:attrName>style.visibility</p:attrName>
                                        </p:attrNameLst>
                                      </p:cBhvr>
                                      <p:to>
                                        <p:strVal val="visible"/>
                                      </p:to>
                                    </p:set>
                                    <p:anim calcmode="lin" valueType="num">
                                      <p:cBhvr additive="base">
                                        <p:cTn id="32" dur="500" fill="hold"/>
                                        <p:tgtEl>
                                          <p:spTgt spid="799753"/>
                                        </p:tgtEl>
                                        <p:attrNameLst>
                                          <p:attrName>ppt_x</p:attrName>
                                        </p:attrNameLst>
                                      </p:cBhvr>
                                      <p:tavLst>
                                        <p:tav tm="0">
                                          <p:val>
                                            <p:strVal val="0-#ppt_w/2"/>
                                          </p:val>
                                        </p:tav>
                                        <p:tav tm="100000">
                                          <p:val>
                                            <p:strVal val="#ppt_x"/>
                                          </p:val>
                                        </p:tav>
                                      </p:tavLst>
                                    </p:anim>
                                    <p:anim calcmode="lin" valueType="num">
                                      <p:cBhvr additive="base">
                                        <p:cTn id="33" dur="500" fill="hold"/>
                                        <p:tgtEl>
                                          <p:spTgt spid="799753"/>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9000"/>
                            </p:stCondLst>
                            <p:childTnLst>
                              <p:par>
                                <p:cTn id="35" presetID="2" presetClass="entr" presetSubtype="8" fill="hold" grpId="0" nodeType="afterEffect">
                                  <p:stCondLst>
                                    <p:cond delay="1000"/>
                                  </p:stCondLst>
                                  <p:childTnLst>
                                    <p:set>
                                      <p:cBhvr>
                                        <p:cTn id="36" dur="1" fill="hold">
                                          <p:stCondLst>
                                            <p:cond delay="0"/>
                                          </p:stCondLst>
                                        </p:cTn>
                                        <p:tgtEl>
                                          <p:spTgt spid="799750"/>
                                        </p:tgtEl>
                                        <p:attrNameLst>
                                          <p:attrName>style.visibility</p:attrName>
                                        </p:attrNameLst>
                                      </p:cBhvr>
                                      <p:to>
                                        <p:strVal val="visible"/>
                                      </p:to>
                                    </p:set>
                                    <p:anim calcmode="lin" valueType="num">
                                      <p:cBhvr additive="base">
                                        <p:cTn id="37" dur="500" fill="hold"/>
                                        <p:tgtEl>
                                          <p:spTgt spid="799750"/>
                                        </p:tgtEl>
                                        <p:attrNameLst>
                                          <p:attrName>ppt_x</p:attrName>
                                        </p:attrNameLst>
                                      </p:cBhvr>
                                      <p:tavLst>
                                        <p:tav tm="0">
                                          <p:val>
                                            <p:strVal val="0-#ppt_w/2"/>
                                          </p:val>
                                        </p:tav>
                                        <p:tav tm="100000">
                                          <p:val>
                                            <p:strVal val="#ppt_x"/>
                                          </p:val>
                                        </p:tav>
                                      </p:tavLst>
                                    </p:anim>
                                    <p:anim calcmode="lin" valueType="num">
                                      <p:cBhvr additive="base">
                                        <p:cTn id="38" dur="500" fill="hold"/>
                                        <p:tgtEl>
                                          <p:spTgt spid="79975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0500"/>
                            </p:stCondLst>
                            <p:childTnLst>
                              <p:par>
                                <p:cTn id="40" presetID="2" presetClass="entr" presetSubtype="4" fill="hold" grpId="0" nodeType="afterEffect">
                                  <p:stCondLst>
                                    <p:cond delay="1000"/>
                                  </p:stCondLst>
                                  <p:childTnLst>
                                    <p:set>
                                      <p:cBhvr>
                                        <p:cTn id="41" dur="1" fill="hold">
                                          <p:stCondLst>
                                            <p:cond delay="0"/>
                                          </p:stCondLst>
                                        </p:cTn>
                                        <p:tgtEl>
                                          <p:spTgt spid="799752"/>
                                        </p:tgtEl>
                                        <p:attrNameLst>
                                          <p:attrName>style.visibility</p:attrName>
                                        </p:attrNameLst>
                                      </p:cBhvr>
                                      <p:to>
                                        <p:strVal val="visible"/>
                                      </p:to>
                                    </p:set>
                                    <p:anim calcmode="lin" valueType="num">
                                      <p:cBhvr additive="base">
                                        <p:cTn id="42" dur="500" fill="hold"/>
                                        <p:tgtEl>
                                          <p:spTgt spid="799752"/>
                                        </p:tgtEl>
                                        <p:attrNameLst>
                                          <p:attrName>ppt_x</p:attrName>
                                        </p:attrNameLst>
                                      </p:cBhvr>
                                      <p:tavLst>
                                        <p:tav tm="0">
                                          <p:val>
                                            <p:strVal val="#ppt_x"/>
                                          </p:val>
                                        </p:tav>
                                        <p:tav tm="100000">
                                          <p:val>
                                            <p:strVal val="#ppt_x"/>
                                          </p:val>
                                        </p:tav>
                                      </p:tavLst>
                                    </p:anim>
                                    <p:anim calcmode="lin" valueType="num">
                                      <p:cBhvr additive="base">
                                        <p:cTn id="43" dur="500" fill="hold"/>
                                        <p:tgtEl>
                                          <p:spTgt spid="799752"/>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2000"/>
                            </p:stCondLst>
                            <p:childTnLst>
                              <p:par>
                                <p:cTn id="45" presetID="2" presetClass="entr" presetSubtype="4" fill="hold" grpId="0" nodeType="afterEffect">
                                  <p:stCondLst>
                                    <p:cond delay="1000"/>
                                  </p:stCondLst>
                                  <p:childTnLst>
                                    <p:set>
                                      <p:cBhvr>
                                        <p:cTn id="46" dur="1" fill="hold">
                                          <p:stCondLst>
                                            <p:cond delay="0"/>
                                          </p:stCondLst>
                                        </p:cTn>
                                        <p:tgtEl>
                                          <p:spTgt spid="799751"/>
                                        </p:tgtEl>
                                        <p:attrNameLst>
                                          <p:attrName>style.visibility</p:attrName>
                                        </p:attrNameLst>
                                      </p:cBhvr>
                                      <p:to>
                                        <p:strVal val="visible"/>
                                      </p:to>
                                    </p:set>
                                    <p:anim calcmode="lin" valueType="num">
                                      <p:cBhvr additive="base">
                                        <p:cTn id="47" dur="500" fill="hold"/>
                                        <p:tgtEl>
                                          <p:spTgt spid="799751"/>
                                        </p:tgtEl>
                                        <p:attrNameLst>
                                          <p:attrName>ppt_x</p:attrName>
                                        </p:attrNameLst>
                                      </p:cBhvr>
                                      <p:tavLst>
                                        <p:tav tm="0">
                                          <p:val>
                                            <p:strVal val="#ppt_x"/>
                                          </p:val>
                                        </p:tav>
                                        <p:tav tm="100000">
                                          <p:val>
                                            <p:strVal val="#ppt_x"/>
                                          </p:val>
                                        </p:tav>
                                      </p:tavLst>
                                    </p:anim>
                                    <p:anim calcmode="lin" valueType="num">
                                      <p:cBhvr additive="base">
                                        <p:cTn id="48" dur="500" fill="hold"/>
                                        <p:tgtEl>
                                          <p:spTgt spid="7997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7" grpId="0" autoUpdateAnimBg="0"/>
      <p:bldP spid="799748" grpId="0" animBg="1" autoUpdateAnimBg="0"/>
      <p:bldP spid="799749" grpId="0" animBg="1" autoUpdateAnimBg="0"/>
      <p:bldP spid="799750" grpId="0" animBg="1" autoUpdateAnimBg="0"/>
      <p:bldP spid="799751" grpId="0" animBg="1" autoUpdateAnimBg="0"/>
      <p:bldP spid="799752" grpId="0" animBg="1"/>
      <p:bldP spid="799753" grpId="0" animBg="1"/>
      <p:bldP spid="799754" grpId="0" animBg="1"/>
      <p:bldP spid="7997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ChangeArrowheads="1"/>
          </p:cNvSpPr>
          <p:nvPr/>
        </p:nvSpPr>
        <p:spPr bwMode="auto">
          <a:xfrm>
            <a:off x="762000" y="457200"/>
            <a:ext cx="41290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spcBef>
                <a:spcPts val="600"/>
              </a:spcBef>
              <a:spcAft>
                <a:spcPts val="600"/>
              </a:spcAft>
              <a:buClr>
                <a:srgbClr val="FF3300"/>
              </a:buClr>
              <a:buFont typeface="Marlett" pitchFamily="2" charset="2"/>
              <a:buNone/>
              <a:defRPr/>
            </a:pPr>
            <a:r>
              <a:rPr kumimoji="1" lang="zh-CN" altLang="en-US" sz="4400" u="sng">
                <a:solidFill>
                  <a:srgbClr val="0033CC"/>
                </a:solidFill>
                <a:effectLst>
                  <a:outerShdw blurRad="38100" dist="38100" dir="2700000" algn="tl">
                    <a:srgbClr val="C0C0C0"/>
                  </a:outerShdw>
                </a:effectLst>
                <a:latin typeface="Times New Roman" pitchFamily="18" charset="0"/>
              </a:rPr>
              <a:t>按用户界面分类</a:t>
            </a:r>
            <a:endParaRPr kumimoji="1" lang="zh-CN" altLang="en-US" sz="4400" i="1">
              <a:solidFill>
                <a:srgbClr val="0033CC"/>
              </a:solidFill>
              <a:effectLst>
                <a:outerShdw blurRad="38100" dist="38100" dir="2700000" algn="tl">
                  <a:srgbClr val="C0C0C0"/>
                </a:outerShdw>
              </a:effectLst>
              <a:latin typeface="Times New Roman" pitchFamily="18" charset="0"/>
            </a:endParaRPr>
          </a:p>
        </p:txBody>
      </p:sp>
      <p:grpSp>
        <p:nvGrpSpPr>
          <p:cNvPr id="801795" name="Group 3"/>
          <p:cNvGrpSpPr>
            <a:grpSpLocks/>
          </p:cNvGrpSpPr>
          <p:nvPr/>
        </p:nvGrpSpPr>
        <p:grpSpPr bwMode="auto">
          <a:xfrm>
            <a:off x="304800" y="1752600"/>
            <a:ext cx="3048000" cy="3124200"/>
            <a:chOff x="240" y="1104"/>
            <a:chExt cx="1553" cy="1824"/>
          </a:xfrm>
        </p:grpSpPr>
        <p:graphicFrame>
          <p:nvGraphicFramePr>
            <p:cNvPr id="17423" name="Object 4"/>
            <p:cNvGraphicFramePr>
              <a:graphicFrameLocks noChangeAspect="1"/>
            </p:cNvGraphicFramePr>
            <p:nvPr/>
          </p:nvGraphicFramePr>
          <p:xfrm>
            <a:off x="240" y="1104"/>
            <a:ext cx="1553" cy="1824"/>
          </p:xfrm>
          <a:graphic>
            <a:graphicData uri="http://schemas.openxmlformats.org/presentationml/2006/ole">
              <mc:AlternateContent xmlns:mc="http://schemas.openxmlformats.org/markup-compatibility/2006">
                <mc:Choice xmlns:v="urn:schemas-microsoft-com:vml" Requires="v">
                  <p:oleObj spid="_x0000_s17439" name="Clip" r:id="rId3" imgW="3192463" imgH="3749675" progId="MS_ClipArt_Gallery.2">
                    <p:embed/>
                  </p:oleObj>
                </mc:Choice>
                <mc:Fallback>
                  <p:oleObj name="Clip" r:id="rId3" imgW="3192463" imgH="3749675"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104"/>
                          <a:ext cx="1553" cy="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17424" name="Rectangle 5"/>
            <p:cNvSpPr>
              <a:spLocks noChangeArrowheads="1"/>
            </p:cNvSpPr>
            <p:nvPr/>
          </p:nvSpPr>
          <p:spPr bwMode="auto">
            <a:xfrm>
              <a:off x="384" y="1417"/>
              <a:ext cx="1281" cy="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a:spAutoFit/>
            </a:bodyPr>
            <a:lstStyle/>
            <a:p>
              <a:r>
                <a:rPr kumimoji="1" lang="en-US" altLang="zh-CN">
                  <a:solidFill>
                    <a:srgbClr val="0066FF"/>
                  </a:solidFill>
                  <a:latin typeface="Arial Black" pitchFamily="34" charset="0"/>
                  <a:ea typeface="宋体" pitchFamily="2" charset="-122"/>
                </a:rPr>
                <a:t>DOS</a:t>
              </a:r>
            </a:p>
            <a:p>
              <a:r>
                <a:rPr kumimoji="1" lang="en-US" altLang="zh-CN">
                  <a:solidFill>
                    <a:srgbClr val="0066FF"/>
                  </a:solidFill>
                  <a:latin typeface="Arial Black" pitchFamily="34" charset="0"/>
                  <a:ea typeface="宋体" pitchFamily="2" charset="-122"/>
                </a:rPr>
                <a:t>   NetWare</a:t>
              </a:r>
            </a:p>
            <a:p>
              <a:r>
                <a:rPr kumimoji="1" lang="en-US" altLang="zh-CN">
                  <a:solidFill>
                    <a:srgbClr val="0066FF"/>
                  </a:solidFill>
                  <a:latin typeface="Arial Black" pitchFamily="34" charset="0"/>
                  <a:ea typeface="宋体" pitchFamily="2" charset="-122"/>
                </a:rPr>
                <a:t>     linux</a:t>
              </a:r>
              <a:endParaRPr kumimoji="1" lang="en-US" altLang="zh-CN" sz="2800" b="0">
                <a:solidFill>
                  <a:schemeClr val="tx1"/>
                </a:solidFill>
                <a:latin typeface="Arial Black" pitchFamily="34" charset="0"/>
                <a:ea typeface="宋体" pitchFamily="2" charset="-122"/>
              </a:endParaRPr>
            </a:p>
          </p:txBody>
        </p:sp>
      </p:grpSp>
      <p:grpSp>
        <p:nvGrpSpPr>
          <p:cNvPr id="801798" name="Group 6"/>
          <p:cNvGrpSpPr>
            <a:grpSpLocks/>
          </p:cNvGrpSpPr>
          <p:nvPr/>
        </p:nvGrpSpPr>
        <p:grpSpPr bwMode="auto">
          <a:xfrm>
            <a:off x="4648200" y="3048000"/>
            <a:ext cx="3981450" cy="3262313"/>
            <a:chOff x="2976" y="2007"/>
            <a:chExt cx="2508" cy="2055"/>
          </a:xfrm>
        </p:grpSpPr>
        <p:graphicFrame>
          <p:nvGraphicFramePr>
            <p:cNvPr id="17421" name="Object 7"/>
            <p:cNvGraphicFramePr>
              <a:graphicFrameLocks noChangeAspect="1"/>
            </p:cNvGraphicFramePr>
            <p:nvPr/>
          </p:nvGraphicFramePr>
          <p:xfrm>
            <a:off x="2976" y="2007"/>
            <a:ext cx="2508" cy="2055"/>
          </p:xfrm>
          <a:graphic>
            <a:graphicData uri="http://schemas.openxmlformats.org/presentationml/2006/ole">
              <mc:AlternateContent xmlns:mc="http://schemas.openxmlformats.org/markup-compatibility/2006">
                <mc:Choice xmlns:v="urn:schemas-microsoft-com:vml" Requires="v">
                  <p:oleObj spid="_x0000_s17440" name="BMP 图象" r:id="rId5" imgW="3219899" imgH="2638095" progId="Paint.Picture">
                    <p:embed/>
                  </p:oleObj>
                </mc:Choice>
                <mc:Fallback>
                  <p:oleObj name="BMP 图象" r:id="rId5" imgW="3219899" imgH="2638095"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6" y="2007"/>
                          <a:ext cx="2508" cy="205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oleObj>
                </mc:Fallback>
              </mc:AlternateContent>
            </a:graphicData>
          </a:graphic>
        </p:graphicFrame>
        <p:sp>
          <p:nvSpPr>
            <p:cNvPr id="17422" name="Rectangle 8"/>
            <p:cNvSpPr>
              <a:spLocks noChangeArrowheads="1"/>
            </p:cNvSpPr>
            <p:nvPr/>
          </p:nvSpPr>
          <p:spPr bwMode="auto">
            <a:xfrm>
              <a:off x="4224" y="2256"/>
              <a:ext cx="1204" cy="37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spAutoFit/>
            </a:bodyPr>
            <a:lstStyle/>
            <a:p>
              <a:r>
                <a:rPr kumimoji="1" lang="en-US" altLang="zh-CN" sz="3600" i="1">
                  <a:solidFill>
                    <a:srgbClr val="FF3300"/>
                  </a:solidFill>
                  <a:latin typeface="Times New Roman" pitchFamily="18" charset="0"/>
                  <a:ea typeface="宋体" pitchFamily="2" charset="-122"/>
                </a:rPr>
                <a:t>Windows</a:t>
              </a:r>
              <a:endParaRPr kumimoji="1" lang="en-US" altLang="zh-CN" sz="2800" b="0">
                <a:solidFill>
                  <a:schemeClr val="tx1"/>
                </a:solidFill>
                <a:latin typeface="Times New Roman" pitchFamily="18" charset="0"/>
                <a:ea typeface="宋体" pitchFamily="2" charset="-122"/>
              </a:endParaRPr>
            </a:p>
          </p:txBody>
        </p:sp>
      </p:grpSp>
      <p:sp>
        <p:nvSpPr>
          <p:cNvPr id="801801" name="Rectangle 9"/>
          <p:cNvSpPr>
            <a:spLocks noChangeArrowheads="1"/>
          </p:cNvSpPr>
          <p:nvPr/>
        </p:nvSpPr>
        <p:spPr bwMode="auto">
          <a:xfrm>
            <a:off x="635000" y="5562600"/>
            <a:ext cx="2641600" cy="533400"/>
          </a:xfrm>
          <a:prstGeom prst="rect">
            <a:avLst/>
          </a:prstGeom>
          <a:solidFill>
            <a:srgbClr val="0099CC"/>
          </a:solidFill>
          <a:ln>
            <a:noFill/>
          </a:ln>
          <a:effectLst>
            <a:outerShdw dist="107763" dir="2700000" algn="ctr" rotWithShape="0">
              <a:schemeClr val="bg2"/>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spAutoFit/>
          </a:bodyPr>
          <a:lstStyle/>
          <a:p>
            <a:r>
              <a:rPr kumimoji="1" lang="zh-CN" altLang="en-US">
                <a:solidFill>
                  <a:srgbClr val="FFFF00"/>
                </a:solidFill>
                <a:latin typeface="Times New Roman" pitchFamily="18" charset="0"/>
                <a:ea typeface="宋体" pitchFamily="2" charset="-122"/>
              </a:rPr>
              <a:t>窗口图形界面</a:t>
            </a:r>
            <a:endParaRPr kumimoji="1" lang="zh-CN" altLang="en-US" b="0">
              <a:solidFill>
                <a:srgbClr val="0033CC"/>
              </a:solidFill>
              <a:latin typeface="Times New Roman" pitchFamily="18" charset="0"/>
              <a:ea typeface="宋体" pitchFamily="2" charset="-122"/>
            </a:endParaRPr>
          </a:p>
        </p:txBody>
      </p:sp>
      <p:sp>
        <p:nvSpPr>
          <p:cNvPr id="801802" name="Line 10"/>
          <p:cNvSpPr>
            <a:spLocks noChangeShapeType="1"/>
          </p:cNvSpPr>
          <p:nvPr/>
        </p:nvSpPr>
        <p:spPr bwMode="auto">
          <a:xfrm flipV="1">
            <a:off x="3429000" y="5410200"/>
            <a:ext cx="1219200" cy="381000"/>
          </a:xfrm>
          <a:prstGeom prst="line">
            <a:avLst/>
          </a:prstGeom>
          <a:noFill/>
          <a:ln w="762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801803" name="Line 11"/>
          <p:cNvSpPr>
            <a:spLocks noChangeShapeType="1"/>
          </p:cNvSpPr>
          <p:nvPr/>
        </p:nvSpPr>
        <p:spPr bwMode="auto">
          <a:xfrm flipH="1">
            <a:off x="2819400" y="2133600"/>
            <a:ext cx="1447800" cy="381000"/>
          </a:xfrm>
          <a:prstGeom prst="line">
            <a:avLst/>
          </a:prstGeom>
          <a:noFill/>
          <a:ln w="762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801804" name="Rectangle 12"/>
          <p:cNvSpPr>
            <a:spLocks noChangeArrowheads="1"/>
          </p:cNvSpPr>
          <p:nvPr/>
        </p:nvSpPr>
        <p:spPr bwMode="auto">
          <a:xfrm>
            <a:off x="4572000" y="1752600"/>
            <a:ext cx="2590800" cy="533400"/>
          </a:xfrm>
          <a:prstGeom prst="rect">
            <a:avLst/>
          </a:prstGeom>
          <a:solidFill>
            <a:srgbClr val="0099CC"/>
          </a:solidFill>
          <a:ln>
            <a:noFill/>
          </a:ln>
          <a:effectLst>
            <a:outerShdw dist="107763" dir="2700000" algn="ctr" rotWithShape="0">
              <a:schemeClr val="bg2"/>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tIns="0">
            <a:spAutoFit/>
          </a:bodyPr>
          <a:lstStyle/>
          <a:p>
            <a:pPr>
              <a:buClr>
                <a:srgbClr val="FF3300"/>
              </a:buClr>
              <a:buSzPct val="90000"/>
              <a:buFont typeface="Marlett" pitchFamily="2" charset="2"/>
              <a:buNone/>
            </a:pPr>
            <a:r>
              <a:rPr kumimoji="1" lang="zh-CN" altLang="en-US">
                <a:solidFill>
                  <a:srgbClr val="FFFF00"/>
                </a:solidFill>
                <a:latin typeface="Times New Roman" pitchFamily="18" charset="0"/>
                <a:ea typeface="宋体" pitchFamily="2" charset="-122"/>
              </a:rPr>
              <a:t>命令行界面</a:t>
            </a:r>
            <a:r>
              <a:rPr kumimoji="1" lang="zh-CN" altLang="en-US" b="0">
                <a:solidFill>
                  <a:srgbClr val="0033CC"/>
                </a:solidFill>
                <a:latin typeface="Times New Roman" pitchFamily="18" charset="0"/>
                <a:ea typeface="宋体" pitchFamily="2" charset="-122"/>
              </a:rPr>
              <a:t>          </a:t>
            </a:r>
            <a:endParaRPr kumimoji="1" lang="zh-CN" altLang="en-US" sz="2800" b="0">
              <a:solidFill>
                <a:schemeClr val="tx1"/>
              </a:solidFill>
              <a:latin typeface="Times New Roman" pitchFamily="18" charset="0"/>
              <a:ea typeface="宋体" pitchFamily="2" charset="-122"/>
            </a:endParaRPr>
          </a:p>
        </p:txBody>
      </p:sp>
      <p:grpSp>
        <p:nvGrpSpPr>
          <p:cNvPr id="17417" name="Group 13"/>
          <p:cNvGrpSpPr>
            <a:grpSpLocks/>
          </p:cNvGrpSpPr>
          <p:nvPr/>
        </p:nvGrpSpPr>
        <p:grpSpPr bwMode="auto">
          <a:xfrm>
            <a:off x="6324600" y="152400"/>
            <a:ext cx="2667000" cy="609600"/>
            <a:chOff x="3984" y="96"/>
            <a:chExt cx="1680" cy="384"/>
          </a:xfrm>
        </p:grpSpPr>
        <p:sp>
          <p:nvSpPr>
            <p:cNvPr id="17419" name="Oval 14"/>
            <p:cNvSpPr>
              <a:spLocks noChangeArrowheads="1"/>
            </p:cNvSpPr>
            <p:nvPr/>
          </p:nvSpPr>
          <p:spPr bwMode="auto">
            <a:xfrm>
              <a:off x="3984" y="96"/>
              <a:ext cx="1680" cy="384"/>
            </a:xfrm>
            <a:prstGeom prst="ellipse">
              <a:avLst/>
            </a:prstGeom>
            <a:solidFill>
              <a:srgbClr val="FF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0" name="Rectangle 15"/>
            <p:cNvSpPr>
              <a:spLocks noChangeArrowheads="1"/>
            </p:cNvSpPr>
            <p:nvPr/>
          </p:nvSpPr>
          <p:spPr bwMode="auto">
            <a:xfrm>
              <a:off x="4224" y="144"/>
              <a:ext cx="1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33CC"/>
                  </a:solidFill>
                  <a:latin typeface="Times New Roman" pitchFamily="18" charset="0"/>
                  <a:ea typeface="宋体" pitchFamily="2" charset="-122"/>
                </a:rPr>
                <a:t>操作系统概述</a:t>
              </a:r>
              <a:endParaRPr kumimoji="1" lang="zh-CN" altLang="en-US" sz="2400">
                <a:solidFill>
                  <a:srgbClr val="FBF761"/>
                </a:solidFill>
                <a:latin typeface="Times New Roman" pitchFamily="18" charset="0"/>
                <a:ea typeface="宋体" pitchFamily="2" charset="-122"/>
              </a:endParaRPr>
            </a:p>
          </p:txBody>
        </p:sp>
      </p:grpSp>
      <p:sp>
        <p:nvSpPr>
          <p:cNvPr id="2" name="灯片编号占位符 1"/>
          <p:cNvSpPr>
            <a:spLocks noGrp="1"/>
          </p:cNvSpPr>
          <p:nvPr>
            <p:ph type="sldNum" sz="quarter" idx="12"/>
          </p:nvPr>
        </p:nvSpPr>
        <p:spPr/>
        <p:txBody>
          <a:bodyPr/>
          <a:lstStyle/>
          <a:p>
            <a:pPr>
              <a:defRPr/>
            </a:pPr>
            <a:fld id="{F91D6C6A-F58F-4030-B650-A3A4F46F5CD3}" type="slidenum">
              <a:rPr lang="en-US" altLang="zh-CN" smtClean="0"/>
              <a:pPr>
                <a:defRPr/>
              </a:pPr>
              <a:t>12</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801804"/>
                                        </p:tgtEl>
                                        <p:attrNameLst>
                                          <p:attrName>style.visibility</p:attrName>
                                        </p:attrNameLst>
                                      </p:cBhvr>
                                      <p:to>
                                        <p:strVal val="visible"/>
                                      </p:to>
                                    </p:set>
                                    <p:anim to="" calcmode="lin" valueType="num">
                                      <p:cBhvr>
                                        <p:cTn id="7" dur="1" fill="hold"/>
                                        <p:tgtEl>
                                          <p:spTgt spid="801804"/>
                                        </p:tgtEl>
                                        <p:attrNameLst>
                                          <p:attrName/>
                                        </p:attrNameLst>
                                      </p:cBhvr>
                                    </p:anim>
                                  </p:childTnLst>
                                </p:cTn>
                              </p:par>
                            </p:childTnLst>
                          </p:cTn>
                        </p:par>
                        <p:par>
                          <p:cTn id="8" fill="hold" nodeType="afterGroup">
                            <p:stCondLst>
                              <p:cond delay="1500"/>
                            </p:stCondLst>
                            <p:childTnLst>
                              <p:par>
                                <p:cTn id="9" presetID="2" presetClass="entr" presetSubtype="2" fill="hold" grpId="0" nodeType="afterEffect">
                                  <p:stCondLst>
                                    <p:cond delay="1000"/>
                                  </p:stCondLst>
                                  <p:childTnLst>
                                    <p:set>
                                      <p:cBhvr>
                                        <p:cTn id="10" dur="1" fill="hold">
                                          <p:stCondLst>
                                            <p:cond delay="0"/>
                                          </p:stCondLst>
                                        </p:cTn>
                                        <p:tgtEl>
                                          <p:spTgt spid="801803"/>
                                        </p:tgtEl>
                                        <p:attrNameLst>
                                          <p:attrName>style.visibility</p:attrName>
                                        </p:attrNameLst>
                                      </p:cBhvr>
                                      <p:to>
                                        <p:strVal val="visible"/>
                                      </p:to>
                                    </p:set>
                                    <p:anim calcmode="lin" valueType="num">
                                      <p:cBhvr additive="base">
                                        <p:cTn id="11" dur="500" fill="hold"/>
                                        <p:tgtEl>
                                          <p:spTgt spid="801803"/>
                                        </p:tgtEl>
                                        <p:attrNameLst>
                                          <p:attrName>ppt_x</p:attrName>
                                        </p:attrNameLst>
                                      </p:cBhvr>
                                      <p:tavLst>
                                        <p:tav tm="0">
                                          <p:val>
                                            <p:strVal val="1+#ppt_w/2"/>
                                          </p:val>
                                        </p:tav>
                                        <p:tav tm="100000">
                                          <p:val>
                                            <p:strVal val="#ppt_x"/>
                                          </p:val>
                                        </p:tav>
                                      </p:tavLst>
                                    </p:anim>
                                    <p:anim calcmode="lin" valueType="num">
                                      <p:cBhvr additive="base">
                                        <p:cTn id="12" dur="500" fill="hold"/>
                                        <p:tgtEl>
                                          <p:spTgt spid="80180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3000"/>
                            </p:stCondLst>
                            <p:childTnLst>
                              <p:par>
                                <p:cTn id="14" presetID="24" presetClass="entr" presetSubtype="0" fill="hold" nodeType="afterEffect">
                                  <p:stCondLst>
                                    <p:cond delay="1000"/>
                                  </p:stCondLst>
                                  <p:childTnLst>
                                    <p:set>
                                      <p:cBhvr>
                                        <p:cTn id="15" dur="1" fill="hold">
                                          <p:stCondLst>
                                            <p:cond delay="499"/>
                                          </p:stCondLst>
                                        </p:cTn>
                                        <p:tgtEl>
                                          <p:spTgt spid="801795"/>
                                        </p:tgtEl>
                                        <p:attrNameLst>
                                          <p:attrName>style.visibility</p:attrName>
                                        </p:attrNameLst>
                                      </p:cBhvr>
                                      <p:to>
                                        <p:strVal val="visible"/>
                                      </p:to>
                                    </p:set>
                                    <p:anim to="" calcmode="lin" valueType="num">
                                      <p:cBhvr>
                                        <p:cTn id="16" dur="1" fill="hold"/>
                                        <p:tgtEl>
                                          <p:spTgt spid="801795"/>
                                        </p:tgtEl>
                                        <p:attrNameLst>
                                          <p:attrName/>
                                        </p:attrNameLst>
                                      </p:cBhvr>
                                    </p:anim>
                                  </p:childTnLst>
                                </p:cTn>
                              </p:par>
                            </p:childTnLst>
                          </p:cTn>
                        </p:par>
                        <p:par>
                          <p:cTn id="17" fill="hold" nodeType="afterGroup">
                            <p:stCondLst>
                              <p:cond delay="4500"/>
                            </p:stCondLst>
                            <p:childTnLst>
                              <p:par>
                                <p:cTn id="18" presetID="24" presetClass="entr" presetSubtype="0" fill="hold" grpId="0" nodeType="afterEffect">
                                  <p:stCondLst>
                                    <p:cond delay="1000"/>
                                  </p:stCondLst>
                                  <p:childTnLst>
                                    <p:set>
                                      <p:cBhvr>
                                        <p:cTn id="19" dur="1" fill="hold">
                                          <p:stCondLst>
                                            <p:cond delay="499"/>
                                          </p:stCondLst>
                                        </p:cTn>
                                        <p:tgtEl>
                                          <p:spTgt spid="801801"/>
                                        </p:tgtEl>
                                        <p:attrNameLst>
                                          <p:attrName>style.visibility</p:attrName>
                                        </p:attrNameLst>
                                      </p:cBhvr>
                                      <p:to>
                                        <p:strVal val="visible"/>
                                      </p:to>
                                    </p:set>
                                    <p:anim to="" calcmode="lin" valueType="num">
                                      <p:cBhvr>
                                        <p:cTn id="20" dur="1" fill="hold"/>
                                        <p:tgtEl>
                                          <p:spTgt spid="801801"/>
                                        </p:tgtEl>
                                        <p:attrNameLst>
                                          <p:attrName/>
                                        </p:attrNameLst>
                                      </p:cBhvr>
                                    </p:anim>
                                  </p:childTnLst>
                                </p:cTn>
                              </p:par>
                            </p:childTnLst>
                          </p:cTn>
                        </p:par>
                        <p:par>
                          <p:cTn id="21" fill="hold" nodeType="afterGroup">
                            <p:stCondLst>
                              <p:cond delay="6000"/>
                            </p:stCondLst>
                            <p:childTnLst>
                              <p:par>
                                <p:cTn id="22" presetID="2" presetClass="entr" presetSubtype="8" fill="hold" grpId="0" nodeType="afterEffect">
                                  <p:stCondLst>
                                    <p:cond delay="1000"/>
                                  </p:stCondLst>
                                  <p:childTnLst>
                                    <p:set>
                                      <p:cBhvr>
                                        <p:cTn id="23" dur="1" fill="hold">
                                          <p:stCondLst>
                                            <p:cond delay="0"/>
                                          </p:stCondLst>
                                        </p:cTn>
                                        <p:tgtEl>
                                          <p:spTgt spid="801802"/>
                                        </p:tgtEl>
                                        <p:attrNameLst>
                                          <p:attrName>style.visibility</p:attrName>
                                        </p:attrNameLst>
                                      </p:cBhvr>
                                      <p:to>
                                        <p:strVal val="visible"/>
                                      </p:to>
                                    </p:set>
                                    <p:anim calcmode="lin" valueType="num">
                                      <p:cBhvr additive="base">
                                        <p:cTn id="24" dur="500" fill="hold"/>
                                        <p:tgtEl>
                                          <p:spTgt spid="801802"/>
                                        </p:tgtEl>
                                        <p:attrNameLst>
                                          <p:attrName>ppt_x</p:attrName>
                                        </p:attrNameLst>
                                      </p:cBhvr>
                                      <p:tavLst>
                                        <p:tav tm="0">
                                          <p:val>
                                            <p:strVal val="0-#ppt_w/2"/>
                                          </p:val>
                                        </p:tav>
                                        <p:tav tm="100000">
                                          <p:val>
                                            <p:strVal val="#ppt_x"/>
                                          </p:val>
                                        </p:tav>
                                      </p:tavLst>
                                    </p:anim>
                                    <p:anim calcmode="lin" valueType="num">
                                      <p:cBhvr additive="base">
                                        <p:cTn id="25" dur="500" fill="hold"/>
                                        <p:tgtEl>
                                          <p:spTgt spid="801802"/>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7500"/>
                            </p:stCondLst>
                            <p:childTnLst>
                              <p:par>
                                <p:cTn id="27" presetID="24" presetClass="entr" presetSubtype="0" fill="hold" nodeType="afterEffect">
                                  <p:stCondLst>
                                    <p:cond delay="1000"/>
                                  </p:stCondLst>
                                  <p:childTnLst>
                                    <p:set>
                                      <p:cBhvr>
                                        <p:cTn id="28" dur="1" fill="hold">
                                          <p:stCondLst>
                                            <p:cond delay="499"/>
                                          </p:stCondLst>
                                        </p:cTn>
                                        <p:tgtEl>
                                          <p:spTgt spid="801798"/>
                                        </p:tgtEl>
                                        <p:attrNameLst>
                                          <p:attrName>style.visibility</p:attrName>
                                        </p:attrNameLst>
                                      </p:cBhvr>
                                      <p:to>
                                        <p:strVal val="visible"/>
                                      </p:to>
                                    </p:set>
                                    <p:anim to="" calcmode="lin" valueType="num">
                                      <p:cBhvr>
                                        <p:cTn id="29" dur="1" fill="hold"/>
                                        <p:tgtEl>
                                          <p:spTgt spid="80179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801" grpId="0" animBg="1" autoUpdateAnimBg="0"/>
      <p:bldP spid="801802" grpId="0" animBg="1"/>
      <p:bldP spid="801803" grpId="0" animBg="1"/>
      <p:bldP spid="80180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ChangeArrowheads="1"/>
          </p:cNvSpPr>
          <p:nvPr/>
        </p:nvSpPr>
        <p:spPr bwMode="auto">
          <a:xfrm>
            <a:off x="-76200" y="125413"/>
            <a:ext cx="62547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81000" lvl="2">
              <a:lnSpc>
                <a:spcPct val="140000"/>
              </a:lnSpc>
              <a:defRPr/>
            </a:pPr>
            <a:r>
              <a:rPr kumimoji="1" lang="zh-CN" i="1" u="sng">
                <a:solidFill>
                  <a:srgbClr val="0033CC"/>
                </a:solidFill>
                <a:effectLst>
                  <a:outerShdw blurRad="38100" dist="38100" dir="2700000" algn="tl">
                    <a:srgbClr val="C0C0C0"/>
                  </a:outerShdw>
                </a:effectLst>
                <a:latin typeface="Times New Roman" pitchFamily="18" charset="0"/>
              </a:rPr>
              <a:t>用户与计算机及操作系统的关系</a:t>
            </a:r>
            <a:endParaRPr kumimoji="1" lang="zh-CN" altLang="en-US" b="0">
              <a:solidFill>
                <a:schemeClr val="tx1"/>
              </a:solidFill>
              <a:latin typeface="Times New Roman" pitchFamily="18" charset="0"/>
            </a:endParaRPr>
          </a:p>
        </p:txBody>
      </p:sp>
      <p:grpSp>
        <p:nvGrpSpPr>
          <p:cNvPr id="18435" name="Group 3"/>
          <p:cNvGrpSpPr>
            <a:grpSpLocks/>
          </p:cNvGrpSpPr>
          <p:nvPr/>
        </p:nvGrpSpPr>
        <p:grpSpPr bwMode="auto">
          <a:xfrm>
            <a:off x="228600" y="1295400"/>
            <a:ext cx="8763000" cy="4724400"/>
            <a:chOff x="336" y="720"/>
            <a:chExt cx="5136" cy="3216"/>
          </a:xfrm>
        </p:grpSpPr>
        <p:sp>
          <p:nvSpPr>
            <p:cNvPr id="802820" name="Rectangle 4"/>
            <p:cNvSpPr>
              <a:spLocks noChangeArrowheads="1"/>
            </p:cNvSpPr>
            <p:nvPr/>
          </p:nvSpPr>
          <p:spPr bwMode="auto">
            <a:xfrm>
              <a:off x="336" y="720"/>
              <a:ext cx="4992" cy="336"/>
            </a:xfrm>
            <a:prstGeom prst="rect">
              <a:avLst/>
            </a:prstGeom>
            <a:solidFill>
              <a:srgbClr val="FFCC99"/>
            </a:solidFill>
            <a:ln w="12700">
              <a:solidFill>
                <a:srgbClr val="0000F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defRPr/>
              </a:pPr>
              <a:r>
                <a:rPr kumimoji="1" lang="zh-CN" altLang="en-US" sz="4000">
                  <a:solidFill>
                    <a:srgbClr val="CC0000"/>
                  </a:solidFill>
                  <a:effectLst>
                    <a:outerShdw blurRad="38100" dist="38100" dir="2700000" algn="tl">
                      <a:srgbClr val="000000"/>
                    </a:outerShdw>
                  </a:effectLst>
                  <a:latin typeface="隶书" pitchFamily="49" charset="-122"/>
                </a:rPr>
                <a:t>用 户</a:t>
              </a:r>
              <a:endParaRPr kumimoji="1" lang="zh-CN" altLang="en-US" sz="4000" b="0">
                <a:solidFill>
                  <a:srgbClr val="CC0000"/>
                </a:solidFill>
                <a:effectLst>
                  <a:outerShdw blurRad="38100" dist="38100" dir="2700000" algn="tl">
                    <a:srgbClr val="000000"/>
                  </a:outerShdw>
                </a:effectLst>
                <a:latin typeface="Times New Roman" pitchFamily="18" charset="0"/>
                <a:ea typeface="宋体" pitchFamily="2" charset="-122"/>
              </a:endParaRPr>
            </a:p>
          </p:txBody>
        </p:sp>
        <p:sp>
          <p:nvSpPr>
            <p:cNvPr id="802821" name="Rectangle 5"/>
            <p:cNvSpPr>
              <a:spLocks noChangeArrowheads="1"/>
            </p:cNvSpPr>
            <p:nvPr/>
          </p:nvSpPr>
          <p:spPr bwMode="auto">
            <a:xfrm>
              <a:off x="768" y="1392"/>
              <a:ext cx="4514" cy="336"/>
            </a:xfrm>
            <a:prstGeom prst="rect">
              <a:avLst/>
            </a:prstGeom>
            <a:solidFill>
              <a:srgbClr val="FFCC99"/>
            </a:solidFill>
            <a:ln w="12700">
              <a:solidFill>
                <a:srgbClr val="0000F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defRPr/>
              </a:pPr>
              <a:r>
                <a:rPr kumimoji="1" lang="zh-CN" altLang="en-US">
                  <a:solidFill>
                    <a:srgbClr val="0066FF"/>
                  </a:solidFill>
                  <a:latin typeface="Times New Roman" pitchFamily="18" charset="0"/>
                </a:rPr>
                <a:t>应用软件：</a:t>
              </a:r>
              <a:r>
                <a:rPr kumimoji="1" lang="en-US" altLang="zh-CN" sz="2400" b="0">
                  <a:solidFill>
                    <a:srgbClr val="0000CC"/>
                  </a:solidFill>
                  <a:latin typeface="Arial Black" pitchFamily="34" charset="0"/>
                </a:rPr>
                <a:t>FLASH</a:t>
              </a:r>
              <a:r>
                <a:rPr kumimoji="1" lang="zh-CN" altLang="en-US" sz="2400">
                  <a:solidFill>
                    <a:srgbClr val="0066FF"/>
                  </a:solidFill>
                  <a:latin typeface="Times New Roman" pitchFamily="18" charset="0"/>
                </a:rPr>
                <a:t>、</a:t>
              </a:r>
              <a:r>
                <a:rPr kumimoji="1" lang="en-US" altLang="zh-CN" sz="2400">
                  <a:solidFill>
                    <a:srgbClr val="0066FF"/>
                  </a:solidFill>
                  <a:latin typeface="Times New Roman" pitchFamily="18" charset="0"/>
                </a:rPr>
                <a:t>WPS</a:t>
              </a:r>
              <a:r>
                <a:rPr kumimoji="1" lang="zh-CN" altLang="en-US" sz="2400" b="0">
                  <a:solidFill>
                    <a:srgbClr val="0066FF"/>
                  </a:solidFill>
                  <a:latin typeface="Arial Black" pitchFamily="34" charset="0"/>
                </a:rPr>
                <a:t>、</a:t>
              </a:r>
              <a:r>
                <a:rPr kumimoji="1" lang="en-US" altLang="zh-CN" sz="2400" b="0">
                  <a:solidFill>
                    <a:srgbClr val="0000CC"/>
                  </a:solidFill>
                  <a:latin typeface="Arial Black" pitchFamily="34" charset="0"/>
                </a:rPr>
                <a:t>Office</a:t>
              </a:r>
              <a:endParaRPr kumimoji="1" lang="en-US" altLang="zh-CN" sz="2400" b="0">
                <a:solidFill>
                  <a:srgbClr val="0066FF"/>
                </a:solidFill>
                <a:effectLst>
                  <a:outerShdw blurRad="38100" dist="38100" dir="2700000" algn="tl">
                    <a:srgbClr val="000000"/>
                  </a:outerShdw>
                </a:effectLst>
                <a:latin typeface="隶书" pitchFamily="49" charset="-122"/>
              </a:endParaRPr>
            </a:p>
          </p:txBody>
        </p:sp>
        <p:sp>
          <p:nvSpPr>
            <p:cNvPr id="18442" name="Rectangle 6"/>
            <p:cNvSpPr>
              <a:spLocks noChangeArrowheads="1"/>
            </p:cNvSpPr>
            <p:nvPr/>
          </p:nvSpPr>
          <p:spPr bwMode="auto">
            <a:xfrm>
              <a:off x="1200" y="2064"/>
              <a:ext cx="3696" cy="384"/>
            </a:xfrm>
            <a:prstGeom prst="rect">
              <a:avLst/>
            </a:prstGeom>
            <a:solidFill>
              <a:srgbClr val="FFCC99"/>
            </a:solidFill>
            <a:ln w="12700">
              <a:solidFill>
                <a:srgbClr val="0000F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zh-CN" altLang="en-US" sz="3600">
                  <a:solidFill>
                    <a:srgbClr val="0066FF"/>
                  </a:solidFill>
                  <a:latin typeface="Times New Roman" pitchFamily="18" charset="0"/>
                </a:rPr>
                <a:t>其它软件</a:t>
              </a:r>
              <a:r>
                <a:rPr kumimoji="1" lang="zh-CN" altLang="en-US">
                  <a:solidFill>
                    <a:srgbClr val="0066FF"/>
                  </a:solidFill>
                  <a:latin typeface="Times New Roman" pitchFamily="18" charset="0"/>
                  <a:ea typeface="宋体" pitchFamily="2" charset="-122"/>
                </a:rPr>
                <a:t>：</a:t>
              </a:r>
              <a:r>
                <a:rPr kumimoji="1" lang="zh-CN" altLang="en-US" sz="3600">
                  <a:solidFill>
                    <a:srgbClr val="0066FF"/>
                  </a:solidFill>
                  <a:latin typeface="Times New Roman" pitchFamily="18" charset="0"/>
                </a:rPr>
                <a:t>杀毒、数据库</a:t>
              </a:r>
            </a:p>
          </p:txBody>
        </p:sp>
        <p:sp>
          <p:nvSpPr>
            <p:cNvPr id="802823" name="Rectangle 7"/>
            <p:cNvSpPr>
              <a:spLocks noChangeArrowheads="1"/>
            </p:cNvSpPr>
            <p:nvPr/>
          </p:nvSpPr>
          <p:spPr bwMode="auto">
            <a:xfrm>
              <a:off x="336" y="2784"/>
              <a:ext cx="5136" cy="384"/>
            </a:xfrm>
            <a:prstGeom prst="rect">
              <a:avLst/>
            </a:prstGeom>
            <a:solidFill>
              <a:srgbClr val="FFCC99"/>
            </a:solidFill>
            <a:ln w="12700">
              <a:solidFill>
                <a:srgbClr val="0000F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defRPr/>
              </a:pPr>
              <a:r>
                <a:rPr kumimoji="1" lang="zh-CN" altLang="en-US">
                  <a:solidFill>
                    <a:srgbClr val="0066FF"/>
                  </a:solidFill>
                  <a:latin typeface="Times New Roman" pitchFamily="18" charset="0"/>
                </a:rPr>
                <a:t>操作系统</a:t>
              </a:r>
              <a:r>
                <a:rPr kumimoji="1" lang="zh-CN" altLang="en-US">
                  <a:solidFill>
                    <a:srgbClr val="0066FF"/>
                  </a:solidFill>
                  <a:latin typeface="Times New Roman" pitchFamily="18" charset="0"/>
                  <a:ea typeface="宋体" pitchFamily="2" charset="-122"/>
                </a:rPr>
                <a:t>：</a:t>
              </a:r>
              <a:r>
                <a:rPr kumimoji="1" lang="en-US" altLang="zh-CN" sz="2400">
                  <a:solidFill>
                    <a:srgbClr val="CC3300"/>
                  </a:solidFill>
                  <a:latin typeface="Arial Black" pitchFamily="34" charset="0"/>
                  <a:ea typeface="宋体" pitchFamily="2" charset="-122"/>
                </a:rPr>
                <a:t>DOS</a:t>
              </a:r>
              <a:r>
                <a:rPr kumimoji="1" lang="zh-CN" altLang="en-US" sz="2400" b="0">
                  <a:solidFill>
                    <a:srgbClr val="0066FF"/>
                  </a:solidFill>
                  <a:latin typeface="Arial Black" pitchFamily="34" charset="0"/>
                  <a:ea typeface="宋体" pitchFamily="2" charset="-122"/>
                </a:rPr>
                <a:t>、</a:t>
              </a:r>
              <a:r>
                <a:rPr kumimoji="1" lang="en-US" altLang="zh-CN" sz="2400" b="0">
                  <a:solidFill>
                    <a:srgbClr val="CC3300"/>
                  </a:solidFill>
                  <a:latin typeface="Arial Black" pitchFamily="34" charset="0"/>
                  <a:ea typeface="宋体" pitchFamily="2" charset="-122"/>
                </a:rPr>
                <a:t>Windows</a:t>
              </a:r>
              <a:r>
                <a:rPr kumimoji="1" lang="en-US" altLang="zh-CN" sz="2400" b="0">
                  <a:solidFill>
                    <a:srgbClr val="0066FF"/>
                  </a:solidFill>
                  <a:latin typeface="Arial Black" pitchFamily="34" charset="0"/>
                  <a:ea typeface="宋体" pitchFamily="2" charset="-122"/>
                </a:rPr>
                <a:t> (xp/Vista/7)</a:t>
              </a:r>
              <a:r>
                <a:rPr kumimoji="1" lang="zh-CN" altLang="en-US" sz="2400" b="0">
                  <a:solidFill>
                    <a:srgbClr val="0066FF"/>
                  </a:solidFill>
                  <a:latin typeface="Arial Black" pitchFamily="34" charset="0"/>
                  <a:ea typeface="宋体" pitchFamily="2" charset="-122"/>
                </a:rPr>
                <a:t>、</a:t>
              </a:r>
              <a:r>
                <a:rPr kumimoji="1" lang="en-US" altLang="zh-CN" sz="2400" b="0">
                  <a:solidFill>
                    <a:srgbClr val="0066FF"/>
                  </a:solidFill>
                  <a:latin typeface="Arial Black" pitchFamily="34" charset="0"/>
                  <a:ea typeface="宋体" pitchFamily="2" charset="-122"/>
                </a:rPr>
                <a:t>linux</a:t>
              </a:r>
              <a:endParaRPr kumimoji="1" lang="en-US" altLang="zh-CN" sz="2400" b="0">
                <a:solidFill>
                  <a:srgbClr val="0066FF"/>
                </a:solidFill>
                <a:effectLst>
                  <a:outerShdw blurRad="38100" dist="38100" dir="2700000" algn="tl">
                    <a:srgbClr val="000000"/>
                  </a:outerShdw>
                </a:effectLst>
                <a:latin typeface="Times New Roman" pitchFamily="18" charset="0"/>
                <a:ea typeface="宋体" pitchFamily="2" charset="-122"/>
              </a:endParaRPr>
            </a:p>
          </p:txBody>
        </p:sp>
        <p:sp>
          <p:nvSpPr>
            <p:cNvPr id="802824" name="Rectangle 8"/>
            <p:cNvSpPr>
              <a:spLocks noChangeArrowheads="1"/>
            </p:cNvSpPr>
            <p:nvPr/>
          </p:nvSpPr>
          <p:spPr bwMode="auto">
            <a:xfrm>
              <a:off x="1824" y="3552"/>
              <a:ext cx="2016" cy="384"/>
            </a:xfrm>
            <a:prstGeom prst="rect">
              <a:avLst/>
            </a:prstGeom>
            <a:solidFill>
              <a:srgbClr val="FFCC99"/>
            </a:solidFill>
            <a:ln w="12700">
              <a:solidFill>
                <a:srgbClr val="0000F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defRPr/>
              </a:pPr>
              <a:r>
                <a:rPr kumimoji="1" lang="zh-CN" altLang="en-US" sz="4000">
                  <a:solidFill>
                    <a:srgbClr val="0066FF"/>
                  </a:solidFill>
                  <a:latin typeface="隶书" pitchFamily="49" charset="-122"/>
                </a:rPr>
                <a:t>硬  件</a:t>
              </a:r>
              <a:endParaRPr kumimoji="1" lang="zh-CN" altLang="en-US" sz="4000" b="0">
                <a:solidFill>
                  <a:srgbClr val="0066FF"/>
                </a:solidFill>
                <a:effectLst>
                  <a:outerShdw blurRad="38100" dist="38100" dir="2700000" algn="tl">
                    <a:srgbClr val="000000"/>
                  </a:outerShdw>
                </a:effectLst>
                <a:latin typeface="Times New Roman" pitchFamily="18" charset="0"/>
                <a:ea typeface="宋体" pitchFamily="2" charset="-122"/>
              </a:endParaRPr>
            </a:p>
          </p:txBody>
        </p:sp>
        <p:sp>
          <p:nvSpPr>
            <p:cNvPr id="18445" name="Line 9"/>
            <p:cNvSpPr>
              <a:spLocks noChangeShapeType="1"/>
            </p:cNvSpPr>
            <p:nvPr/>
          </p:nvSpPr>
          <p:spPr bwMode="auto">
            <a:xfrm flipV="1">
              <a:off x="2832" y="3168"/>
              <a:ext cx="0" cy="384"/>
            </a:xfrm>
            <a:prstGeom prst="line">
              <a:avLst/>
            </a:prstGeom>
            <a:noFill/>
            <a:ln w="571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18446" name="Line 10"/>
            <p:cNvSpPr>
              <a:spLocks noChangeShapeType="1"/>
            </p:cNvSpPr>
            <p:nvPr/>
          </p:nvSpPr>
          <p:spPr bwMode="auto">
            <a:xfrm flipV="1">
              <a:off x="1008" y="1728"/>
              <a:ext cx="0" cy="1056"/>
            </a:xfrm>
            <a:prstGeom prst="line">
              <a:avLst/>
            </a:prstGeom>
            <a:noFill/>
            <a:ln w="571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18447" name="Line 11"/>
            <p:cNvSpPr>
              <a:spLocks noChangeShapeType="1"/>
            </p:cNvSpPr>
            <p:nvPr/>
          </p:nvSpPr>
          <p:spPr bwMode="auto">
            <a:xfrm flipV="1">
              <a:off x="2400" y="2448"/>
              <a:ext cx="0" cy="336"/>
            </a:xfrm>
            <a:prstGeom prst="line">
              <a:avLst/>
            </a:prstGeom>
            <a:noFill/>
            <a:ln w="571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18448" name="Line 12"/>
            <p:cNvSpPr>
              <a:spLocks noChangeShapeType="1"/>
            </p:cNvSpPr>
            <p:nvPr/>
          </p:nvSpPr>
          <p:spPr bwMode="auto">
            <a:xfrm flipV="1">
              <a:off x="3360" y="1728"/>
              <a:ext cx="0" cy="336"/>
            </a:xfrm>
            <a:prstGeom prst="line">
              <a:avLst/>
            </a:prstGeom>
            <a:noFill/>
            <a:ln w="571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18449" name="Line 13"/>
            <p:cNvSpPr>
              <a:spLocks noChangeShapeType="1"/>
            </p:cNvSpPr>
            <p:nvPr/>
          </p:nvSpPr>
          <p:spPr bwMode="auto">
            <a:xfrm flipV="1">
              <a:off x="3072" y="1056"/>
              <a:ext cx="0" cy="336"/>
            </a:xfrm>
            <a:prstGeom prst="line">
              <a:avLst/>
            </a:prstGeom>
            <a:noFill/>
            <a:ln w="571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18450" name="Line 14"/>
            <p:cNvSpPr>
              <a:spLocks noChangeShapeType="1"/>
            </p:cNvSpPr>
            <p:nvPr/>
          </p:nvSpPr>
          <p:spPr bwMode="auto">
            <a:xfrm flipV="1">
              <a:off x="5088" y="1728"/>
              <a:ext cx="0" cy="1056"/>
            </a:xfrm>
            <a:prstGeom prst="line">
              <a:avLst/>
            </a:prstGeom>
            <a:noFill/>
            <a:ln w="571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18451" name="Line 15"/>
            <p:cNvSpPr>
              <a:spLocks noChangeShapeType="1"/>
            </p:cNvSpPr>
            <p:nvPr/>
          </p:nvSpPr>
          <p:spPr bwMode="auto">
            <a:xfrm flipV="1">
              <a:off x="528" y="1056"/>
              <a:ext cx="0" cy="1728"/>
            </a:xfrm>
            <a:prstGeom prst="line">
              <a:avLst/>
            </a:prstGeom>
            <a:noFill/>
            <a:ln w="571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grpSp>
        <p:nvGrpSpPr>
          <p:cNvPr id="18436" name="Group 17"/>
          <p:cNvGrpSpPr>
            <a:grpSpLocks/>
          </p:cNvGrpSpPr>
          <p:nvPr/>
        </p:nvGrpSpPr>
        <p:grpSpPr bwMode="auto">
          <a:xfrm>
            <a:off x="6324600" y="152400"/>
            <a:ext cx="2667000" cy="609600"/>
            <a:chOff x="3984" y="96"/>
            <a:chExt cx="1680" cy="384"/>
          </a:xfrm>
        </p:grpSpPr>
        <p:sp>
          <p:nvSpPr>
            <p:cNvPr id="18438" name="Oval 18"/>
            <p:cNvSpPr>
              <a:spLocks noChangeArrowheads="1"/>
            </p:cNvSpPr>
            <p:nvPr/>
          </p:nvSpPr>
          <p:spPr bwMode="auto">
            <a:xfrm>
              <a:off x="3984" y="96"/>
              <a:ext cx="1680" cy="384"/>
            </a:xfrm>
            <a:prstGeom prst="ellipse">
              <a:avLst/>
            </a:prstGeom>
            <a:solidFill>
              <a:srgbClr val="FF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9" name="Rectangle 19"/>
            <p:cNvSpPr>
              <a:spLocks noChangeArrowheads="1"/>
            </p:cNvSpPr>
            <p:nvPr/>
          </p:nvSpPr>
          <p:spPr bwMode="auto">
            <a:xfrm>
              <a:off x="4224" y="144"/>
              <a:ext cx="1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33CC"/>
                  </a:solidFill>
                  <a:latin typeface="Times New Roman" pitchFamily="18" charset="0"/>
                  <a:ea typeface="宋体" pitchFamily="2" charset="-122"/>
                </a:rPr>
                <a:t>操作系统概述</a:t>
              </a:r>
              <a:endParaRPr kumimoji="1" lang="zh-CN" altLang="en-US" sz="2400">
                <a:solidFill>
                  <a:srgbClr val="FBF761"/>
                </a:solidFill>
                <a:latin typeface="Times New Roman" pitchFamily="18" charset="0"/>
                <a:ea typeface="宋体" pitchFamily="2" charset="-122"/>
              </a:endParaRPr>
            </a:p>
          </p:txBody>
        </p:sp>
      </p:grpSp>
      <p:sp>
        <p:nvSpPr>
          <p:cNvPr id="2" name="灯片编号占位符 1"/>
          <p:cNvSpPr>
            <a:spLocks noGrp="1"/>
          </p:cNvSpPr>
          <p:nvPr>
            <p:ph type="sldNum" sz="quarter" idx="12"/>
          </p:nvPr>
        </p:nvSpPr>
        <p:spPr/>
        <p:txBody>
          <a:bodyPr/>
          <a:lstStyle/>
          <a:p>
            <a:pPr>
              <a:defRPr/>
            </a:pPr>
            <a:fld id="{6DC52DDF-A0F8-4E31-90F6-42A0E92DC296}" type="slidenum">
              <a:rPr lang="en-US" altLang="zh-CN" smtClean="0"/>
              <a:pPr>
                <a:defRPr/>
              </a:pPr>
              <a:t>13</a:t>
            </a:fld>
            <a:endParaRPr lang="en-US" altLang="zh-CN"/>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600200" y="1371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zh-CN" altLang="en-US"/>
              <a:t>操作系统的概念 </a:t>
            </a:r>
          </a:p>
        </p:txBody>
      </p:sp>
      <p:sp>
        <p:nvSpPr>
          <p:cNvPr id="19459" name="Text Box 3">
            <a:hlinkClick r:id="rId3" action="ppaction://hlinksldjump"/>
          </p:cNvPr>
          <p:cNvSpPr txBox="1">
            <a:spLocks noChangeArrowheads="1"/>
          </p:cNvSpPr>
          <p:nvPr/>
        </p:nvSpPr>
        <p:spPr bwMode="auto">
          <a:xfrm>
            <a:off x="1600200" y="3617913"/>
            <a:ext cx="434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 </a:t>
            </a:r>
            <a:r>
              <a:rPr lang="zh-CN" altLang="en-US"/>
              <a:t>基本命令</a:t>
            </a:r>
          </a:p>
        </p:txBody>
      </p:sp>
      <p:sp>
        <p:nvSpPr>
          <p:cNvPr id="19460" name="Text Box 4">
            <a:hlinkClick r:id="rId4" action="ppaction://hlinksldjump"/>
          </p:cNvPr>
          <p:cNvSpPr txBox="1">
            <a:spLocks noChangeArrowheads="1"/>
          </p:cNvSpPr>
          <p:nvPr/>
        </p:nvSpPr>
        <p:spPr bwMode="auto">
          <a:xfrm>
            <a:off x="1600200" y="2779713"/>
            <a:ext cx="556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的文件系统和目录结构</a:t>
            </a:r>
          </a:p>
        </p:txBody>
      </p:sp>
      <p:sp>
        <p:nvSpPr>
          <p:cNvPr id="19461" name="Rectangle 5"/>
          <p:cNvSpPr>
            <a:spLocks noChangeArrowheads="1"/>
          </p:cNvSpPr>
          <p:nvPr/>
        </p:nvSpPr>
        <p:spPr bwMode="auto">
          <a:xfrm>
            <a:off x="228600" y="228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5400">
                <a:solidFill>
                  <a:srgbClr val="800000"/>
                </a:solidFill>
                <a:latin typeface="隶书" pitchFamily="49" charset="-122"/>
              </a:rPr>
              <a:t>Dos</a:t>
            </a:r>
            <a:r>
              <a:rPr kumimoji="1" lang="zh-CN" altLang="en-US" sz="5400">
                <a:solidFill>
                  <a:srgbClr val="800000"/>
                </a:solidFill>
                <a:latin typeface="隶书" pitchFamily="49" charset="-122"/>
              </a:rPr>
              <a:t>操作系统</a:t>
            </a:r>
          </a:p>
        </p:txBody>
      </p:sp>
      <p:pic>
        <p:nvPicPr>
          <p:cNvPr id="194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5208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94957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7703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 Box 9"/>
          <p:cNvSpPr txBox="1">
            <a:spLocks noChangeArrowheads="1"/>
          </p:cNvSpPr>
          <p:nvPr/>
        </p:nvSpPr>
        <p:spPr bwMode="auto">
          <a:xfrm>
            <a:off x="1600200" y="2093913"/>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i="1">
                <a:solidFill>
                  <a:srgbClr val="FF0000"/>
                </a:solidFill>
              </a:rPr>
              <a:t>DOS</a:t>
            </a:r>
            <a:r>
              <a:rPr lang="zh-CN" altLang="en-US" i="1">
                <a:solidFill>
                  <a:srgbClr val="FF0000"/>
                </a:solidFill>
              </a:rPr>
              <a:t>操作系统概述</a:t>
            </a:r>
          </a:p>
        </p:txBody>
      </p:sp>
      <p:pic>
        <p:nvPicPr>
          <p:cNvPr id="1946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24313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Rectangle 11"/>
          <p:cNvSpPr>
            <a:spLocks noChangeArrowheads="1"/>
          </p:cNvSpPr>
          <p:nvPr/>
        </p:nvSpPr>
        <p:spPr bwMode="auto">
          <a:xfrm>
            <a:off x="1524000" y="42672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批处理文件和系统配置文件</a:t>
            </a:r>
          </a:p>
        </p:txBody>
      </p:sp>
      <p:sp>
        <p:nvSpPr>
          <p:cNvPr id="19468" name="Rectangle 12"/>
          <p:cNvSpPr>
            <a:spLocks noChangeArrowheads="1"/>
          </p:cNvSpPr>
          <p:nvPr/>
        </p:nvSpPr>
        <p:spPr bwMode="auto">
          <a:xfrm>
            <a:off x="1524000" y="49530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Windows</a:t>
            </a:r>
            <a:r>
              <a:rPr lang="zh-CN" altLang="en-US"/>
              <a:t>中的</a:t>
            </a:r>
            <a:r>
              <a:rPr lang="en-US" altLang="zh-CN"/>
              <a:t>MS-DOS</a:t>
            </a:r>
            <a:r>
              <a:rPr lang="zh-CN" altLang="en-US"/>
              <a:t>方式</a:t>
            </a:r>
          </a:p>
        </p:txBody>
      </p:sp>
      <p:sp>
        <p:nvSpPr>
          <p:cNvPr id="19469" name="Rectangle 13"/>
          <p:cNvSpPr>
            <a:spLocks noChangeArrowheads="1"/>
          </p:cNvSpPr>
          <p:nvPr/>
        </p:nvSpPr>
        <p:spPr bwMode="auto">
          <a:xfrm>
            <a:off x="1524000" y="56388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键盘的操作与鼠标的使用</a:t>
            </a:r>
          </a:p>
        </p:txBody>
      </p:sp>
      <p:pic>
        <p:nvPicPr>
          <p:cNvPr id="1947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19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1"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1054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7912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CCAA5191-E696-434F-BB1C-A16859D64974}" type="slidenum">
              <a:rPr lang="en-US" altLang="zh-CN" smtClean="0"/>
              <a:pPr>
                <a:defRPr/>
              </a:pPr>
              <a:t>14</a:t>
            </a:fld>
            <a:endParaRPr lang="en-US" altLang="zh-CN"/>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ChangeArrowheads="1"/>
          </p:cNvSpPr>
          <p:nvPr/>
        </p:nvSpPr>
        <p:spPr bwMode="auto">
          <a:xfrm>
            <a:off x="914400" y="412750"/>
            <a:ext cx="45942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i="1" u="sng" noProof="1">
                <a:solidFill>
                  <a:srgbClr val="0033CC"/>
                </a:solidFill>
                <a:effectLst>
                  <a:outerShdw blurRad="38100" dist="38100" dir="2700000" algn="tl">
                    <a:srgbClr val="C0C0C0"/>
                  </a:outerShdw>
                </a:effectLst>
                <a:latin typeface="Arial" pitchFamily="34" charset="0"/>
              </a:rPr>
              <a:t>什么</a:t>
            </a:r>
            <a:r>
              <a:rPr kumimoji="1" lang="zh-CN" altLang="en-US" sz="4400" i="1" u="sng">
                <a:solidFill>
                  <a:srgbClr val="0033CC"/>
                </a:solidFill>
                <a:effectLst>
                  <a:outerShdw blurRad="38100" dist="38100" dir="2700000" algn="tl">
                    <a:srgbClr val="C0C0C0"/>
                  </a:outerShdw>
                </a:effectLst>
                <a:latin typeface="Arial" pitchFamily="34" charset="0"/>
              </a:rPr>
              <a:t>是 </a:t>
            </a:r>
            <a:r>
              <a:rPr kumimoji="1" lang="en-US" altLang="zh-CN" sz="4400" i="1" u="sng">
                <a:solidFill>
                  <a:srgbClr val="0033CC"/>
                </a:solidFill>
                <a:effectLst>
                  <a:outerShdw blurRad="38100" dist="38100" dir="2700000" algn="tl">
                    <a:srgbClr val="C0C0C0"/>
                  </a:outerShdw>
                </a:effectLst>
                <a:latin typeface="Arial" pitchFamily="34" charset="0"/>
              </a:rPr>
              <a:t>DOS</a:t>
            </a:r>
            <a:r>
              <a:rPr kumimoji="1" lang="zh-CN" altLang="en-US" sz="4400" i="1" u="sng">
                <a:solidFill>
                  <a:srgbClr val="0033CC"/>
                </a:solidFill>
                <a:effectLst>
                  <a:outerShdw blurRad="38100" dist="38100" dir="2700000" algn="tl">
                    <a:srgbClr val="C0C0C0"/>
                  </a:outerShdw>
                </a:effectLst>
                <a:latin typeface="Arial" pitchFamily="34" charset="0"/>
              </a:rPr>
              <a:t>？</a:t>
            </a:r>
            <a:endParaRPr kumimoji="1" lang="zh-CN" altLang="en-US" sz="4000">
              <a:solidFill>
                <a:srgbClr val="0033CC"/>
              </a:solidFill>
              <a:latin typeface="Arial" pitchFamily="34" charset="0"/>
            </a:endParaRPr>
          </a:p>
        </p:txBody>
      </p:sp>
      <p:sp>
        <p:nvSpPr>
          <p:cNvPr id="20483" name="Rectangle 3"/>
          <p:cNvSpPr>
            <a:spLocks noChangeArrowheads="1"/>
          </p:cNvSpPr>
          <p:nvPr/>
        </p:nvSpPr>
        <p:spPr bwMode="auto">
          <a:xfrm>
            <a:off x="1187450" y="2060575"/>
            <a:ext cx="6827838"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indent="-257175">
              <a:lnSpc>
                <a:spcPct val="130000"/>
              </a:lnSpc>
              <a:spcBef>
                <a:spcPct val="20000"/>
              </a:spcBef>
            </a:pPr>
            <a:r>
              <a:rPr kumimoji="1" lang="en-US" altLang="zh-CN">
                <a:solidFill>
                  <a:srgbClr val="660033"/>
                </a:solidFill>
                <a:latin typeface="Arial Black" pitchFamily="34" charset="0"/>
                <a:ea typeface="宋体" pitchFamily="2" charset="-122"/>
              </a:rPr>
              <a:t>Disk Operating System - DOS</a:t>
            </a:r>
            <a:endParaRPr kumimoji="1" lang="en-US" altLang="zh-CN" b="0">
              <a:solidFill>
                <a:srgbClr val="660033"/>
              </a:solidFill>
              <a:latin typeface="Arial" pitchFamily="34" charset="0"/>
              <a:ea typeface="宋体" pitchFamily="2" charset="-122"/>
            </a:endParaRPr>
          </a:p>
        </p:txBody>
      </p:sp>
      <p:sp>
        <p:nvSpPr>
          <p:cNvPr id="20484" name="Text Box 6"/>
          <p:cNvSpPr txBox="1">
            <a:spLocks noChangeArrowheads="1"/>
          </p:cNvSpPr>
          <p:nvPr/>
        </p:nvSpPr>
        <p:spPr bwMode="auto">
          <a:xfrm>
            <a:off x="3132138" y="1341438"/>
            <a:ext cx="403225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pPr>
            <a:r>
              <a:rPr kumimoji="1" lang="zh-CN" altLang="en-US" sz="4000" b="0">
                <a:solidFill>
                  <a:schemeClr val="tx1"/>
                </a:solidFill>
                <a:latin typeface="Times New Roman" pitchFamily="18" charset="0"/>
                <a:ea typeface="宋体" pitchFamily="2" charset="-122"/>
              </a:rPr>
              <a:t>磁盘操作系统。</a:t>
            </a:r>
          </a:p>
        </p:txBody>
      </p:sp>
      <p:sp>
        <p:nvSpPr>
          <p:cNvPr id="20485" name="Text Box 7"/>
          <p:cNvSpPr txBox="1">
            <a:spLocks noChangeArrowheads="1"/>
          </p:cNvSpPr>
          <p:nvPr/>
        </p:nvSpPr>
        <p:spPr bwMode="auto">
          <a:xfrm>
            <a:off x="4191000" y="3317875"/>
            <a:ext cx="4572000" cy="2016125"/>
          </a:xfrm>
          <a:prstGeom prst="rect">
            <a:avLst/>
          </a:prstGeom>
          <a:solidFill>
            <a:schemeClr val="accent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pPr>
            <a:r>
              <a:rPr kumimoji="1" lang="zh-CN" altLang="en-US">
                <a:solidFill>
                  <a:schemeClr val="accent2"/>
                </a:solidFill>
                <a:latin typeface="Times New Roman" pitchFamily="18" charset="0"/>
                <a:ea typeface="宋体" pitchFamily="2" charset="-122"/>
              </a:rPr>
              <a:t>它是一个</a:t>
            </a:r>
            <a:r>
              <a:rPr kumimoji="1" lang="zh-CN" altLang="en-US">
                <a:solidFill>
                  <a:schemeClr val="hlink"/>
                </a:solidFill>
                <a:latin typeface="Times New Roman" pitchFamily="18" charset="0"/>
                <a:ea typeface="宋体" pitchFamily="2" charset="-122"/>
              </a:rPr>
              <a:t>基于字符</a:t>
            </a:r>
            <a:r>
              <a:rPr kumimoji="1" lang="zh-CN" altLang="en-US">
                <a:solidFill>
                  <a:schemeClr val="accent2"/>
                </a:solidFill>
                <a:latin typeface="Times New Roman" pitchFamily="18" charset="0"/>
                <a:ea typeface="宋体" pitchFamily="2" charset="-122"/>
              </a:rPr>
              <a:t>界面的操作系统，用户通过键盘输入字符命令来完成各种操作。</a:t>
            </a:r>
          </a:p>
        </p:txBody>
      </p:sp>
      <p:pic>
        <p:nvPicPr>
          <p:cNvPr id="2048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3276600"/>
            <a:ext cx="374491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071CBDAD-B6DB-4783-B9A4-E1D917580365}" type="slidenum">
              <a:rPr lang="en-US" altLang="zh-CN" smtClean="0"/>
              <a:pPr>
                <a:defRPr/>
              </a:pPr>
              <a:t>15</a:t>
            </a:fld>
            <a:endParaRPr lang="en-US" altLang="zh-CN"/>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AutoShape 2"/>
          <p:cNvSpPr>
            <a:spLocks noChangeArrowheads="1"/>
          </p:cNvSpPr>
          <p:nvPr/>
        </p:nvSpPr>
        <p:spPr bwMode="auto">
          <a:xfrm>
            <a:off x="381000" y="3933825"/>
            <a:ext cx="8512175" cy="935038"/>
          </a:xfrm>
          <a:prstGeom prst="parallelogram">
            <a:avLst>
              <a:gd name="adj" fmla="val 227589"/>
            </a:avLst>
          </a:prstGeom>
          <a:solidFill>
            <a:schemeClr val="accent1"/>
          </a:solidFill>
          <a:ln>
            <a:noFill/>
          </a:ln>
          <a:effectLst>
            <a:outerShdw dist="107763" dir="2700000" algn="ctr"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pPr algn="ctr">
              <a:lnSpc>
                <a:spcPct val="60000"/>
              </a:lnSpc>
              <a:defRPr/>
            </a:pPr>
            <a:r>
              <a:rPr kumimoji="1" lang="zh-CN" altLang="en-US" sz="2800" i="1">
                <a:solidFill>
                  <a:srgbClr val="CC0000"/>
                </a:solidFill>
                <a:latin typeface="Arial Black" pitchFamily="34" charset="0"/>
                <a:ea typeface="宋体" pitchFamily="2" charset="-122"/>
              </a:rPr>
              <a:t>中文</a:t>
            </a:r>
            <a:r>
              <a:rPr kumimoji="1" lang="en-US" altLang="zh-CN" sz="2800" i="1">
                <a:solidFill>
                  <a:srgbClr val="CC0000"/>
                </a:solidFill>
                <a:latin typeface="Arial Black" pitchFamily="34" charset="0"/>
                <a:ea typeface="宋体" pitchFamily="2" charset="-122"/>
              </a:rPr>
              <a:t>UCDOS</a:t>
            </a:r>
            <a:r>
              <a:rPr kumimoji="1" lang="zh-CN" altLang="en-US" sz="2800" i="1">
                <a:solidFill>
                  <a:srgbClr val="CC0000"/>
                </a:solidFill>
                <a:latin typeface="Arial Black" pitchFamily="34" charset="0"/>
                <a:ea typeface="宋体" pitchFamily="2" charset="-122"/>
              </a:rPr>
              <a:t>、</a:t>
            </a:r>
            <a:r>
              <a:rPr kumimoji="1" lang="en-US" altLang="zh-CN" sz="2800" i="1">
                <a:solidFill>
                  <a:srgbClr val="CC0000"/>
                </a:solidFill>
                <a:latin typeface="Arial Black" pitchFamily="34" charset="0"/>
                <a:ea typeface="宋体" pitchFamily="2" charset="-122"/>
              </a:rPr>
              <a:t>CCDOS</a:t>
            </a:r>
            <a:r>
              <a:rPr kumimoji="1" lang="zh-CN" altLang="en-US" sz="2800" i="1">
                <a:solidFill>
                  <a:srgbClr val="CC0000"/>
                </a:solidFill>
                <a:latin typeface="Arial Black" pitchFamily="34" charset="0"/>
                <a:ea typeface="宋体" pitchFamily="2" charset="-122"/>
              </a:rPr>
              <a:t>、</a:t>
            </a:r>
            <a:r>
              <a:rPr kumimoji="1" lang="en-US" altLang="zh-CN" sz="2800" i="1">
                <a:solidFill>
                  <a:srgbClr val="CC0000"/>
                </a:solidFill>
                <a:latin typeface="Arial Black" pitchFamily="34" charset="0"/>
                <a:ea typeface="宋体" pitchFamily="2" charset="-122"/>
              </a:rPr>
              <a:t>SPDOS</a:t>
            </a:r>
            <a:endParaRPr kumimoji="1" lang="en-US" altLang="zh-CN" sz="2800" i="1">
              <a:solidFill>
                <a:srgbClr val="CC0000"/>
              </a:solidFill>
              <a:effectLst>
                <a:outerShdw blurRad="38100" dist="38100" dir="2700000" algn="tl">
                  <a:srgbClr val="000000"/>
                </a:outerShdw>
              </a:effectLst>
              <a:latin typeface="宋体" pitchFamily="2" charset="-122"/>
              <a:ea typeface="宋体" pitchFamily="2" charset="-122"/>
            </a:endParaRPr>
          </a:p>
        </p:txBody>
      </p:sp>
      <p:grpSp>
        <p:nvGrpSpPr>
          <p:cNvPr id="21507" name="Group 3"/>
          <p:cNvGrpSpPr>
            <a:grpSpLocks/>
          </p:cNvGrpSpPr>
          <p:nvPr/>
        </p:nvGrpSpPr>
        <p:grpSpPr bwMode="auto">
          <a:xfrm>
            <a:off x="971550" y="2636838"/>
            <a:ext cx="7086600" cy="1219200"/>
            <a:chOff x="480" y="1824"/>
            <a:chExt cx="4464" cy="768"/>
          </a:xfrm>
        </p:grpSpPr>
        <p:sp>
          <p:nvSpPr>
            <p:cNvPr id="21512" name="AutoShape 4"/>
            <p:cNvSpPr>
              <a:spLocks noChangeArrowheads="1"/>
            </p:cNvSpPr>
            <p:nvPr/>
          </p:nvSpPr>
          <p:spPr bwMode="auto">
            <a:xfrm>
              <a:off x="480" y="1824"/>
              <a:ext cx="4464" cy="768"/>
            </a:xfrm>
            <a:prstGeom prst="parallelogram">
              <a:avLst>
                <a:gd name="adj" fmla="val 145313"/>
              </a:avLst>
            </a:prstGeom>
            <a:solidFill>
              <a:schemeClr val="accent1"/>
            </a:solidFill>
            <a:ln>
              <a:noFill/>
            </a:ln>
            <a:effectLst>
              <a:outerShdw dist="107763" dir="2700000" algn="ctr"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pPr algn="ctr"/>
              <a:r>
                <a:rPr kumimoji="1" lang="en-US" altLang="zh-CN" sz="3600">
                  <a:solidFill>
                    <a:srgbClr val="0033CC"/>
                  </a:solidFill>
                  <a:latin typeface="Arial Black" pitchFamily="34" charset="0"/>
                  <a:ea typeface="宋体" pitchFamily="2" charset="-122"/>
                </a:rPr>
                <a:t>DOS</a:t>
              </a:r>
              <a:r>
                <a:rPr kumimoji="1" lang="en-US" altLang="zh-CN" sz="3600">
                  <a:solidFill>
                    <a:srgbClr val="0033CC"/>
                  </a:solidFill>
                  <a:latin typeface="宋体" pitchFamily="2" charset="-122"/>
                  <a:ea typeface="宋体" pitchFamily="2" charset="-122"/>
                </a:rPr>
                <a:t> 1.0     </a:t>
              </a:r>
              <a:r>
                <a:rPr kumimoji="1" lang="en-US" altLang="zh-CN" sz="3600">
                  <a:solidFill>
                    <a:srgbClr val="0033CC"/>
                  </a:solidFill>
                  <a:latin typeface="Arial Black" pitchFamily="34" charset="0"/>
                  <a:ea typeface="宋体" pitchFamily="2" charset="-122"/>
                </a:rPr>
                <a:t>DOS</a:t>
              </a:r>
              <a:r>
                <a:rPr kumimoji="1" lang="en-US" altLang="zh-CN" sz="3600">
                  <a:solidFill>
                    <a:srgbClr val="0033CC"/>
                  </a:solidFill>
                  <a:latin typeface="宋体" pitchFamily="2" charset="-122"/>
                  <a:ea typeface="宋体" pitchFamily="2" charset="-122"/>
                </a:rPr>
                <a:t> 7.0</a:t>
              </a:r>
              <a:endParaRPr kumimoji="1" lang="en-US" altLang="zh-CN" sz="3600">
                <a:solidFill>
                  <a:srgbClr val="663300"/>
                </a:solidFill>
                <a:latin typeface="宋体" pitchFamily="2" charset="-122"/>
                <a:ea typeface="宋体" pitchFamily="2" charset="-122"/>
              </a:endParaRPr>
            </a:p>
          </p:txBody>
        </p:sp>
        <p:sp>
          <p:nvSpPr>
            <p:cNvPr id="21513" name="AutoShape 5"/>
            <p:cNvSpPr>
              <a:spLocks noChangeArrowheads="1"/>
            </p:cNvSpPr>
            <p:nvPr/>
          </p:nvSpPr>
          <p:spPr bwMode="auto">
            <a:xfrm>
              <a:off x="2532" y="2112"/>
              <a:ext cx="462" cy="144"/>
            </a:xfrm>
            <a:prstGeom prst="rightArrow">
              <a:avLst>
                <a:gd name="adj1" fmla="val 50000"/>
                <a:gd name="adj2" fmla="val 80208"/>
              </a:avLst>
            </a:prstGeom>
            <a:solidFill>
              <a:schemeClr val="tx2"/>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rgbClr val="001F5C"/>
                    </a:outerShdw>
                  </a:effectLst>
                </a14:hiddenEffects>
              </a:ext>
            </a:extLst>
          </p:spPr>
          <p:txBody>
            <a:bodyPr wrap="none" tIns="0" anchor="ctr"/>
            <a:lstStyle/>
            <a:p>
              <a:endParaRPr lang="zh-CN" altLang="en-US"/>
            </a:p>
          </p:txBody>
        </p:sp>
      </p:grpSp>
      <p:sp>
        <p:nvSpPr>
          <p:cNvPr id="808966" name="Rectangle 6"/>
          <p:cNvSpPr>
            <a:spLocks noChangeArrowheads="1"/>
          </p:cNvSpPr>
          <p:nvPr/>
        </p:nvSpPr>
        <p:spPr bwMode="auto">
          <a:xfrm>
            <a:off x="914400" y="381000"/>
            <a:ext cx="32972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en-US" altLang="zh-CN" sz="4000" i="1" u="sng">
                <a:solidFill>
                  <a:srgbClr val="3333CC"/>
                </a:solidFill>
                <a:effectLst>
                  <a:outerShdw blurRad="38100" dist="38100" dir="2700000" algn="tl">
                    <a:srgbClr val="C0C0C0"/>
                  </a:outerShdw>
                </a:effectLst>
                <a:latin typeface="Arial" pitchFamily="34" charset="0"/>
              </a:rPr>
              <a:t>DOS</a:t>
            </a:r>
            <a:r>
              <a:rPr kumimoji="1" lang="zh-CN" altLang="en-US" sz="4400" i="1" u="sng">
                <a:solidFill>
                  <a:srgbClr val="3333CC"/>
                </a:solidFill>
                <a:effectLst>
                  <a:outerShdw blurRad="38100" dist="38100" dir="2700000" algn="tl">
                    <a:srgbClr val="C0C0C0"/>
                  </a:outerShdw>
                </a:effectLst>
                <a:latin typeface="隶书" pitchFamily="49" charset="-122"/>
              </a:rPr>
              <a:t>发展</a:t>
            </a:r>
            <a:endParaRPr kumimoji="1" lang="zh-CN" altLang="en-US" sz="4400" i="1">
              <a:solidFill>
                <a:srgbClr val="3333CC"/>
              </a:solidFill>
              <a:latin typeface="隶书" pitchFamily="49" charset="-122"/>
            </a:endParaRPr>
          </a:p>
        </p:txBody>
      </p:sp>
      <p:sp>
        <p:nvSpPr>
          <p:cNvPr id="21509" name="AutoShape 7"/>
          <p:cNvSpPr>
            <a:spLocks noChangeArrowheads="1"/>
          </p:cNvSpPr>
          <p:nvPr/>
        </p:nvSpPr>
        <p:spPr bwMode="auto">
          <a:xfrm>
            <a:off x="611188" y="1773238"/>
            <a:ext cx="7634287" cy="935037"/>
          </a:xfrm>
          <a:prstGeom prst="parallelogram">
            <a:avLst>
              <a:gd name="adj" fmla="val 204117"/>
            </a:avLst>
          </a:prstGeom>
          <a:solidFill>
            <a:schemeClr val="accent1"/>
          </a:solidFill>
          <a:ln>
            <a:noFill/>
          </a:ln>
          <a:effectLst>
            <a:outerShdw dist="107763" dir="2700000" algn="ctr"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pPr algn="ctr">
              <a:spcBef>
                <a:spcPct val="20000"/>
              </a:spcBef>
              <a:spcAft>
                <a:spcPct val="20000"/>
              </a:spcAft>
            </a:pPr>
            <a:r>
              <a:rPr kumimoji="1" lang="en-US" altLang="zh-CN" sz="3600">
                <a:solidFill>
                  <a:srgbClr val="663300"/>
                </a:solidFill>
                <a:latin typeface="Arial Black" pitchFamily="34" charset="0"/>
                <a:ea typeface="宋体" pitchFamily="2" charset="-122"/>
              </a:rPr>
              <a:t>MS-DOS</a:t>
            </a:r>
            <a:r>
              <a:rPr kumimoji="1" lang="en-US" altLang="zh-CN" sz="3600">
                <a:solidFill>
                  <a:srgbClr val="663300"/>
                </a:solidFill>
                <a:latin typeface="宋体" pitchFamily="2" charset="-122"/>
                <a:ea typeface="宋体" pitchFamily="2" charset="-122"/>
              </a:rPr>
              <a:t> </a:t>
            </a:r>
            <a:r>
              <a:rPr kumimoji="1" lang="zh-CN" altLang="en-US" sz="3600">
                <a:solidFill>
                  <a:srgbClr val="663300"/>
                </a:solidFill>
                <a:latin typeface="宋体" pitchFamily="2" charset="-122"/>
                <a:ea typeface="宋体" pitchFamily="2" charset="-122"/>
              </a:rPr>
              <a:t>或 </a:t>
            </a:r>
            <a:r>
              <a:rPr kumimoji="1" lang="en-US" altLang="zh-CN" sz="3600">
                <a:solidFill>
                  <a:srgbClr val="663300"/>
                </a:solidFill>
                <a:latin typeface="Arial Black" pitchFamily="34" charset="0"/>
                <a:ea typeface="宋体" pitchFamily="2" charset="-122"/>
              </a:rPr>
              <a:t>PC-DOS</a:t>
            </a:r>
            <a:endParaRPr kumimoji="1" lang="en-US" altLang="zh-CN" sz="4000" b="0">
              <a:solidFill>
                <a:schemeClr val="tx1"/>
              </a:solidFill>
              <a:latin typeface="Times New Roman" pitchFamily="18" charset="0"/>
              <a:ea typeface="宋体" pitchFamily="2" charset="-122"/>
            </a:endParaRPr>
          </a:p>
        </p:txBody>
      </p:sp>
      <p:sp>
        <p:nvSpPr>
          <p:cNvPr id="808968" name="AutoShape 8"/>
          <p:cNvSpPr>
            <a:spLocks noChangeArrowheads="1"/>
          </p:cNvSpPr>
          <p:nvPr/>
        </p:nvSpPr>
        <p:spPr bwMode="auto">
          <a:xfrm>
            <a:off x="323850" y="4941888"/>
            <a:ext cx="8459788" cy="898525"/>
          </a:xfrm>
          <a:prstGeom prst="parallelogram">
            <a:avLst>
              <a:gd name="adj" fmla="val 235380"/>
            </a:avLst>
          </a:prstGeom>
          <a:solidFill>
            <a:schemeClr val="accent1"/>
          </a:solidFill>
          <a:ln>
            <a:noFill/>
          </a:ln>
          <a:effectLst>
            <a:outerShdw dist="107763" dir="2700000" algn="ctr"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pPr algn="ctr">
              <a:lnSpc>
                <a:spcPct val="60000"/>
              </a:lnSpc>
              <a:defRPr/>
            </a:pPr>
            <a:r>
              <a:rPr kumimoji="1" lang="zh-CN" altLang="en-US" i="1">
                <a:solidFill>
                  <a:srgbClr val="CC0000"/>
                </a:solidFill>
                <a:effectLst>
                  <a:outerShdw blurRad="38100" dist="38100" dir="2700000" algn="tl">
                    <a:srgbClr val="000000"/>
                  </a:outerShdw>
                </a:effectLst>
                <a:latin typeface="宋体" pitchFamily="2" charset="-122"/>
                <a:ea typeface="宋体" pitchFamily="2" charset="-122"/>
              </a:rPr>
              <a:t>最后被</a:t>
            </a:r>
            <a:r>
              <a:rPr kumimoji="1" lang="en-US" altLang="zh-CN" i="1">
                <a:solidFill>
                  <a:srgbClr val="CC0000"/>
                </a:solidFill>
                <a:effectLst>
                  <a:outerShdw blurRad="38100" dist="38100" dir="2700000" algn="tl">
                    <a:srgbClr val="000000"/>
                  </a:outerShdw>
                </a:effectLst>
                <a:latin typeface="宋体" pitchFamily="2" charset="-122"/>
                <a:ea typeface="宋体" pitchFamily="2" charset="-122"/>
              </a:rPr>
              <a:t>WINDOWS</a:t>
            </a:r>
            <a:r>
              <a:rPr kumimoji="1" lang="zh-CN" altLang="en-US" i="1">
                <a:solidFill>
                  <a:srgbClr val="CC0000"/>
                </a:solidFill>
                <a:effectLst>
                  <a:outerShdw blurRad="38100" dist="38100" dir="2700000" algn="tl">
                    <a:srgbClr val="000000"/>
                  </a:outerShdw>
                </a:effectLst>
                <a:latin typeface="宋体" pitchFamily="2" charset="-122"/>
                <a:ea typeface="宋体" pitchFamily="2" charset="-122"/>
              </a:rPr>
              <a:t>取代</a:t>
            </a:r>
          </a:p>
        </p:txBody>
      </p:sp>
      <p:sp>
        <p:nvSpPr>
          <p:cNvPr id="2" name="灯片编号占位符 1"/>
          <p:cNvSpPr>
            <a:spLocks noGrp="1"/>
          </p:cNvSpPr>
          <p:nvPr>
            <p:ph type="sldNum" sz="quarter" idx="12"/>
          </p:nvPr>
        </p:nvSpPr>
        <p:spPr/>
        <p:txBody>
          <a:bodyPr/>
          <a:lstStyle/>
          <a:p>
            <a:pPr>
              <a:defRPr/>
            </a:pPr>
            <a:fld id="{610570BD-31E6-4B78-87A4-A42C6E57B8C2}" type="slidenum">
              <a:rPr lang="en-US" altLang="zh-CN" smtClean="0"/>
              <a:pPr>
                <a:defRPr/>
              </a:pPr>
              <a:t>16</a:t>
            </a:fld>
            <a:endParaRPr lang="en-US" altLang="zh-CN"/>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381000" y="1524000"/>
            <a:ext cx="84582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spcBef>
                <a:spcPct val="50000"/>
              </a:spcBef>
              <a:buClr>
                <a:srgbClr val="CC0000"/>
              </a:buClr>
              <a:buFont typeface="Wingdings" pitchFamily="2" charset="2"/>
              <a:buChar char="Ø"/>
            </a:pPr>
            <a:r>
              <a:rPr kumimoji="1" lang="zh-CN" altLang="en-US">
                <a:solidFill>
                  <a:schemeClr val="tx1"/>
                </a:solidFill>
                <a:latin typeface="宋体" pitchFamily="2" charset="-122"/>
                <a:ea typeface="宋体" pitchFamily="2" charset="-122"/>
              </a:rPr>
              <a:t>　</a:t>
            </a:r>
            <a:r>
              <a:rPr kumimoji="1" lang="zh-CN" altLang="en-US">
                <a:solidFill>
                  <a:srgbClr val="CC0000"/>
                </a:solidFill>
                <a:latin typeface="Times New Roman" pitchFamily="18" charset="0"/>
                <a:ea typeface="宋体" pitchFamily="2" charset="-122"/>
              </a:rPr>
              <a:t>单任务操作系统</a:t>
            </a:r>
            <a:r>
              <a:rPr kumimoji="1" lang="zh-CN" altLang="en-US">
                <a:solidFill>
                  <a:schemeClr val="tx1"/>
                </a:solidFill>
                <a:latin typeface="Times New Roman" pitchFamily="18" charset="0"/>
                <a:ea typeface="宋体" pitchFamily="2" charset="-122"/>
              </a:rPr>
              <a:t>，它已不能满足需要。</a:t>
            </a:r>
            <a:endParaRPr kumimoji="1" lang="zh-CN" altLang="en-US">
              <a:solidFill>
                <a:schemeClr val="tx1"/>
              </a:solidFill>
              <a:latin typeface="宋体" pitchFamily="2" charset="-122"/>
              <a:ea typeface="宋体" pitchFamily="2" charset="-122"/>
            </a:endParaRPr>
          </a:p>
          <a:p>
            <a:pPr eaLnBrk="1" hangingPunct="1">
              <a:lnSpc>
                <a:spcPct val="130000"/>
              </a:lnSpc>
              <a:spcBef>
                <a:spcPct val="50000"/>
              </a:spcBef>
              <a:buClr>
                <a:srgbClr val="CC0000"/>
              </a:buClr>
              <a:buFont typeface="Wingdings" pitchFamily="2" charset="2"/>
              <a:buChar char="Ø"/>
            </a:pPr>
            <a:r>
              <a:rPr kumimoji="1" lang="zh-CN" altLang="en-US">
                <a:solidFill>
                  <a:schemeClr val="tx1"/>
                </a:solidFill>
                <a:latin typeface="Times New Roman" pitchFamily="18" charset="0"/>
                <a:ea typeface="宋体" pitchFamily="2" charset="-122"/>
              </a:rPr>
              <a:t>　</a:t>
            </a:r>
            <a:r>
              <a:rPr kumimoji="1" lang="zh-CN" altLang="en-US">
                <a:solidFill>
                  <a:schemeClr val="tx1"/>
                </a:solidFill>
                <a:latin typeface="宋体" pitchFamily="2" charset="-122"/>
                <a:ea typeface="宋体" pitchFamily="2" charset="-122"/>
              </a:rPr>
              <a:t>由于最初是为</a:t>
            </a:r>
            <a:r>
              <a:rPr kumimoji="1" lang="en-US" altLang="zh-CN">
                <a:solidFill>
                  <a:schemeClr val="tx1"/>
                </a:solidFill>
                <a:latin typeface="Times New Roman" pitchFamily="18" charset="0"/>
                <a:ea typeface="宋体" pitchFamily="2" charset="-122"/>
              </a:rPr>
              <a:t>16</a:t>
            </a:r>
            <a:r>
              <a:rPr kumimoji="1" lang="zh-CN" altLang="en-US">
                <a:solidFill>
                  <a:schemeClr val="tx1"/>
                </a:solidFill>
                <a:latin typeface="宋体" pitchFamily="2" charset="-122"/>
                <a:ea typeface="宋体" pitchFamily="2" charset="-122"/>
              </a:rPr>
              <a:t>位微处理器开发的，所能访问的</a:t>
            </a:r>
            <a:r>
              <a:rPr kumimoji="1" lang="zh-CN" altLang="en-US">
                <a:solidFill>
                  <a:srgbClr val="CC0000"/>
                </a:solidFill>
                <a:latin typeface="宋体" pitchFamily="2" charset="-122"/>
                <a:ea typeface="宋体" pitchFamily="2" charset="-122"/>
              </a:rPr>
              <a:t>主存地址空间太小</a:t>
            </a:r>
            <a:r>
              <a:rPr kumimoji="1" lang="zh-CN" altLang="en-US">
                <a:solidFill>
                  <a:schemeClr val="tx1"/>
                </a:solidFill>
                <a:latin typeface="宋体" pitchFamily="2" charset="-122"/>
                <a:ea typeface="宋体" pitchFamily="2" charset="-122"/>
              </a:rPr>
              <a:t>，限制了微型机的性能。</a:t>
            </a:r>
            <a:endParaRPr kumimoji="1" lang="zh-CN" altLang="en-US">
              <a:solidFill>
                <a:schemeClr val="tx1"/>
              </a:solidFill>
              <a:latin typeface="Times New Roman" pitchFamily="18" charset="0"/>
              <a:ea typeface="宋体" pitchFamily="2" charset="-122"/>
            </a:endParaRPr>
          </a:p>
        </p:txBody>
      </p:sp>
      <p:sp>
        <p:nvSpPr>
          <p:cNvPr id="809988" name="Rectangle 4"/>
          <p:cNvSpPr>
            <a:spLocks noChangeArrowheads="1"/>
          </p:cNvSpPr>
          <p:nvPr/>
        </p:nvSpPr>
        <p:spPr bwMode="auto">
          <a:xfrm>
            <a:off x="457200" y="228600"/>
            <a:ext cx="7086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en-US" altLang="zh-CN" sz="4000" i="1" u="sng">
                <a:solidFill>
                  <a:srgbClr val="3333CC"/>
                </a:solidFill>
                <a:effectLst>
                  <a:outerShdw blurRad="38100" dist="38100" dir="2700000" algn="tl">
                    <a:srgbClr val="C0C0C0"/>
                  </a:outerShdw>
                </a:effectLst>
                <a:latin typeface="Arial" pitchFamily="34" charset="0"/>
              </a:rPr>
              <a:t>MS-DOS</a:t>
            </a:r>
            <a:r>
              <a:rPr kumimoji="1" lang="zh-CN" altLang="en-US" sz="4000" i="1" u="sng">
                <a:solidFill>
                  <a:srgbClr val="3333CC"/>
                </a:solidFill>
                <a:effectLst>
                  <a:outerShdw blurRad="38100" dist="38100" dir="2700000" algn="tl">
                    <a:srgbClr val="C0C0C0"/>
                  </a:outerShdw>
                </a:effectLst>
                <a:latin typeface="Arial" pitchFamily="34" charset="0"/>
              </a:rPr>
              <a:t>两个最明显的弱点</a:t>
            </a:r>
          </a:p>
        </p:txBody>
      </p:sp>
      <p:sp>
        <p:nvSpPr>
          <p:cNvPr id="2" name="灯片编号占位符 1"/>
          <p:cNvSpPr>
            <a:spLocks noGrp="1"/>
          </p:cNvSpPr>
          <p:nvPr>
            <p:ph type="sldNum" sz="quarter" idx="12"/>
          </p:nvPr>
        </p:nvSpPr>
        <p:spPr/>
        <p:txBody>
          <a:bodyPr/>
          <a:lstStyle/>
          <a:p>
            <a:pPr>
              <a:defRPr/>
            </a:pPr>
            <a:fld id="{92E0A18B-3F43-48E3-A026-BB625CBCECF2}" type="slidenum">
              <a:rPr lang="en-US" altLang="zh-CN" smtClean="0"/>
              <a:pPr>
                <a:defRPr/>
              </a:pPr>
              <a:t>17</a:t>
            </a:fld>
            <a:endParaRPr lang="en-US" altLang="zh-CN"/>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09600" y="228600"/>
            <a:ext cx="4114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pPr>
            <a:r>
              <a:rPr kumimoji="1" lang="en-US" altLang="zh-CN" sz="4400" i="1" u="sng">
                <a:solidFill>
                  <a:srgbClr val="0033CC"/>
                </a:solidFill>
                <a:latin typeface="Arial Black" pitchFamily="34" charset="0"/>
              </a:rPr>
              <a:t>DOS</a:t>
            </a:r>
            <a:r>
              <a:rPr kumimoji="1" lang="zh-CN" altLang="en-US" sz="4400" i="1" u="sng">
                <a:solidFill>
                  <a:srgbClr val="0033CC"/>
                </a:solidFill>
                <a:latin typeface="隶书" pitchFamily="49" charset="-122"/>
              </a:rPr>
              <a:t>的构成</a:t>
            </a:r>
            <a:endParaRPr kumimoji="1" lang="zh-CN" altLang="en-US" sz="4400" i="1">
              <a:solidFill>
                <a:srgbClr val="3333CC"/>
              </a:solidFill>
              <a:latin typeface="隶书" pitchFamily="49" charset="-122"/>
            </a:endParaRPr>
          </a:p>
        </p:txBody>
      </p:sp>
      <p:grpSp>
        <p:nvGrpSpPr>
          <p:cNvPr id="23555" name="Group 17"/>
          <p:cNvGrpSpPr>
            <a:grpSpLocks/>
          </p:cNvGrpSpPr>
          <p:nvPr/>
        </p:nvGrpSpPr>
        <p:grpSpPr bwMode="auto">
          <a:xfrm>
            <a:off x="152400" y="5105400"/>
            <a:ext cx="5703888" cy="1068388"/>
            <a:chOff x="240" y="1776"/>
            <a:chExt cx="3593" cy="673"/>
          </a:xfrm>
        </p:grpSpPr>
        <p:sp>
          <p:nvSpPr>
            <p:cNvPr id="23571" name="AutoShape 7"/>
            <p:cNvSpPr>
              <a:spLocks noChangeArrowheads="1"/>
            </p:cNvSpPr>
            <p:nvPr/>
          </p:nvSpPr>
          <p:spPr bwMode="auto">
            <a:xfrm>
              <a:off x="240" y="1776"/>
              <a:ext cx="3593" cy="645"/>
            </a:xfrm>
            <a:prstGeom prst="cube">
              <a:avLst>
                <a:gd name="adj" fmla="val 25000"/>
              </a:avLst>
            </a:prstGeom>
            <a:solidFill>
              <a:schemeClr val="fo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2" name="Rectangle 11"/>
            <p:cNvSpPr>
              <a:spLocks noChangeArrowheads="1"/>
            </p:cNvSpPr>
            <p:nvPr/>
          </p:nvSpPr>
          <p:spPr bwMode="auto">
            <a:xfrm>
              <a:off x="912" y="1872"/>
              <a:ext cx="2070"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190500" lvl="1">
                <a:lnSpc>
                  <a:spcPct val="150000"/>
                </a:lnSpc>
                <a:buClr>
                  <a:srgbClr val="FF3300"/>
                </a:buClr>
                <a:buSzPct val="70000"/>
                <a:buFont typeface="Monotype Sorts" pitchFamily="2" charset="2"/>
                <a:buNone/>
              </a:pPr>
              <a:r>
                <a:rPr kumimoji="1" lang="zh-CN" altLang="en-US" sz="3600">
                  <a:solidFill>
                    <a:srgbClr val="CC0000"/>
                  </a:solidFill>
                  <a:latin typeface="隶书" pitchFamily="49" charset="-122"/>
                </a:rPr>
                <a:t>引导程序</a:t>
              </a:r>
              <a:r>
                <a:rPr kumimoji="1" lang="en-US" altLang="zh-CN" sz="2800">
                  <a:solidFill>
                    <a:srgbClr val="CC0000"/>
                  </a:solidFill>
                  <a:latin typeface="隶书" pitchFamily="49" charset="-122"/>
                </a:rPr>
                <a:t>(Boot)</a:t>
              </a:r>
              <a:endParaRPr kumimoji="1" lang="en-US" altLang="zh-CN" sz="2800" b="0">
                <a:solidFill>
                  <a:srgbClr val="CC0000"/>
                </a:solidFill>
                <a:latin typeface="隶书" pitchFamily="49" charset="-122"/>
              </a:endParaRPr>
            </a:p>
          </p:txBody>
        </p:sp>
      </p:grpSp>
      <p:sp>
        <p:nvSpPr>
          <p:cNvPr id="23556" name="AutoShape 12"/>
          <p:cNvSpPr>
            <a:spLocks noChangeArrowheads="1"/>
          </p:cNvSpPr>
          <p:nvPr/>
        </p:nvSpPr>
        <p:spPr bwMode="auto">
          <a:xfrm>
            <a:off x="6400800" y="2895600"/>
            <a:ext cx="2419350" cy="3276600"/>
          </a:xfrm>
          <a:prstGeom prst="can">
            <a:avLst>
              <a:gd name="adj" fmla="val 33858"/>
            </a:avLst>
          </a:prstGeom>
          <a:solidFill>
            <a:srgbClr val="000066"/>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a:solidFill>
                  <a:schemeClr val="bg1"/>
                </a:solidFill>
                <a:latin typeface="宋体" pitchFamily="2" charset="-122"/>
                <a:ea typeface="宋体" pitchFamily="2" charset="-122"/>
              </a:rPr>
              <a:t>磁盘文件</a:t>
            </a:r>
            <a:endParaRPr kumimoji="1" lang="zh-CN" altLang="en-US" sz="2800">
              <a:solidFill>
                <a:schemeClr val="tx1"/>
              </a:solidFill>
              <a:latin typeface="宋体" pitchFamily="2" charset="-122"/>
              <a:ea typeface="宋体" pitchFamily="2" charset="-122"/>
            </a:endParaRPr>
          </a:p>
        </p:txBody>
      </p:sp>
      <p:sp>
        <p:nvSpPr>
          <p:cNvPr id="811021" name="AutoShape 13"/>
          <p:cNvSpPr>
            <a:spLocks noChangeArrowheads="1"/>
          </p:cNvSpPr>
          <p:nvPr/>
        </p:nvSpPr>
        <p:spPr bwMode="auto">
          <a:xfrm>
            <a:off x="381000" y="1219200"/>
            <a:ext cx="4191000" cy="914400"/>
          </a:xfrm>
          <a:prstGeom prst="wedgeEllipseCallout">
            <a:avLst>
              <a:gd name="adj1" fmla="val 9583"/>
              <a:gd name="adj2" fmla="val 125694"/>
            </a:avLst>
          </a:prstGeom>
          <a:solidFill>
            <a:schemeClr val="accent1"/>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tIns="0" anchor="ctr"/>
          <a:lstStyle/>
          <a:p>
            <a:pPr algn="ctr">
              <a:defRPr/>
            </a:pPr>
            <a:r>
              <a:rPr kumimoji="1" lang="zh-CN" altLang="en-US" sz="4000" i="1">
                <a:solidFill>
                  <a:srgbClr val="FF3300"/>
                </a:solidFill>
                <a:effectLst>
                  <a:outerShdw blurRad="38100" dist="38100" dir="2700000" algn="tl">
                    <a:srgbClr val="000000"/>
                  </a:outerShdw>
                </a:effectLst>
                <a:latin typeface="Times New Roman" pitchFamily="18" charset="0"/>
                <a:ea typeface="宋体" pitchFamily="2" charset="-122"/>
              </a:rPr>
              <a:t>核心程序</a:t>
            </a:r>
            <a:endParaRPr kumimoji="1" lang="zh-CN" altLang="en-US" sz="4000" b="0">
              <a:solidFill>
                <a:schemeClr val="tx1"/>
              </a:solidFill>
              <a:latin typeface="Times New Roman" pitchFamily="18" charset="0"/>
              <a:ea typeface="宋体" pitchFamily="2" charset="-122"/>
            </a:endParaRPr>
          </a:p>
        </p:txBody>
      </p:sp>
      <p:sp>
        <p:nvSpPr>
          <p:cNvPr id="811022" name="AutoShape 14"/>
          <p:cNvSpPr>
            <a:spLocks noChangeArrowheads="1"/>
          </p:cNvSpPr>
          <p:nvPr/>
        </p:nvSpPr>
        <p:spPr bwMode="auto">
          <a:xfrm>
            <a:off x="5867400" y="1295400"/>
            <a:ext cx="2520950" cy="1219200"/>
          </a:xfrm>
          <a:prstGeom prst="wedgeEllipseCallout">
            <a:avLst>
              <a:gd name="adj1" fmla="val 14356"/>
              <a:gd name="adj2" fmla="val 131380"/>
            </a:avLst>
          </a:prstGeom>
          <a:solidFill>
            <a:schemeClr val="folHlink"/>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tIns="0" anchor="ctr"/>
          <a:lstStyle/>
          <a:p>
            <a:pPr algn="ctr">
              <a:defRPr/>
            </a:pPr>
            <a:r>
              <a:rPr kumimoji="1" lang="zh-CN" altLang="en-US" sz="3600" i="1">
                <a:solidFill>
                  <a:srgbClr val="FF3300"/>
                </a:solidFill>
                <a:effectLst>
                  <a:outerShdw blurRad="38100" dist="38100" dir="2700000" algn="tl">
                    <a:srgbClr val="000000"/>
                  </a:outerShdw>
                </a:effectLst>
                <a:latin typeface="Times New Roman" pitchFamily="18" charset="0"/>
                <a:ea typeface="宋体" pitchFamily="2" charset="-122"/>
              </a:rPr>
              <a:t>外部命令</a:t>
            </a:r>
            <a:endParaRPr kumimoji="1" lang="zh-CN" altLang="en-US" sz="4000" b="0">
              <a:solidFill>
                <a:schemeClr val="tx1"/>
              </a:solidFill>
              <a:latin typeface="Times New Roman" pitchFamily="18" charset="0"/>
              <a:ea typeface="宋体" pitchFamily="2" charset="-122"/>
            </a:endParaRPr>
          </a:p>
        </p:txBody>
      </p:sp>
      <p:sp>
        <p:nvSpPr>
          <p:cNvPr id="23559" name="Rectangle 15"/>
          <p:cNvSpPr>
            <a:spLocks noChangeArrowheads="1"/>
          </p:cNvSpPr>
          <p:nvPr/>
        </p:nvSpPr>
        <p:spPr bwMode="auto">
          <a:xfrm>
            <a:off x="4648200" y="1447800"/>
            <a:ext cx="99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sz="6600">
                <a:solidFill>
                  <a:schemeClr val="tx1"/>
                </a:solidFill>
                <a:latin typeface="Arial Black" pitchFamily="34" charset="0"/>
                <a:ea typeface="宋体" pitchFamily="2" charset="-122"/>
              </a:rPr>
              <a:t>+</a:t>
            </a:r>
            <a:endParaRPr kumimoji="1" lang="en-US" altLang="zh-CN" sz="4000" b="0">
              <a:solidFill>
                <a:schemeClr val="tx1"/>
              </a:solidFill>
              <a:latin typeface="Times New Roman" pitchFamily="18" charset="0"/>
              <a:ea typeface="宋体" pitchFamily="2" charset="-122"/>
            </a:endParaRPr>
          </a:p>
        </p:txBody>
      </p:sp>
      <p:grpSp>
        <p:nvGrpSpPr>
          <p:cNvPr id="23560" name="Group 22"/>
          <p:cNvGrpSpPr>
            <a:grpSpLocks/>
          </p:cNvGrpSpPr>
          <p:nvPr/>
        </p:nvGrpSpPr>
        <p:grpSpPr bwMode="auto">
          <a:xfrm>
            <a:off x="152400" y="2819400"/>
            <a:ext cx="5827713" cy="2547938"/>
            <a:chOff x="240" y="2256"/>
            <a:chExt cx="3671" cy="1605"/>
          </a:xfrm>
        </p:grpSpPr>
        <p:grpSp>
          <p:nvGrpSpPr>
            <p:cNvPr id="23562" name="Group 23"/>
            <p:cNvGrpSpPr>
              <a:grpSpLocks/>
            </p:cNvGrpSpPr>
            <p:nvPr/>
          </p:nvGrpSpPr>
          <p:grpSpPr bwMode="auto">
            <a:xfrm>
              <a:off x="240" y="3216"/>
              <a:ext cx="3593" cy="645"/>
              <a:chOff x="240" y="3216"/>
              <a:chExt cx="3593" cy="645"/>
            </a:xfrm>
          </p:grpSpPr>
          <p:sp>
            <p:nvSpPr>
              <p:cNvPr id="23569" name="AutoShape 24"/>
              <p:cNvSpPr>
                <a:spLocks noChangeArrowheads="1"/>
              </p:cNvSpPr>
              <p:nvPr/>
            </p:nvSpPr>
            <p:spPr bwMode="auto">
              <a:xfrm>
                <a:off x="240" y="3216"/>
                <a:ext cx="3593" cy="645"/>
              </a:xfrm>
              <a:prstGeom prst="cube">
                <a:avLst>
                  <a:gd name="adj" fmla="val 25000"/>
                </a:avLst>
              </a:prstGeom>
              <a:solidFill>
                <a:srgbClr val="9966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0" name="Rectangle 25"/>
              <p:cNvSpPr>
                <a:spLocks noChangeArrowheads="1"/>
              </p:cNvSpPr>
              <p:nvPr/>
            </p:nvSpPr>
            <p:spPr bwMode="auto">
              <a:xfrm>
                <a:off x="240" y="3456"/>
                <a:ext cx="3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FF00"/>
                    </a:solidFill>
                    <a:latin typeface="隶书" pitchFamily="49" charset="-122"/>
                  </a:rPr>
                  <a:t>命令处理程序模块</a:t>
                </a:r>
                <a:r>
                  <a:rPr kumimoji="1" lang="en-US" altLang="zh-CN" sz="2800">
                    <a:solidFill>
                      <a:srgbClr val="00FF00"/>
                    </a:solidFill>
                    <a:latin typeface="隶书" pitchFamily="49" charset="-122"/>
                  </a:rPr>
                  <a:t>(COMMAND.COM</a:t>
                </a:r>
                <a:r>
                  <a:rPr kumimoji="1" lang="zh-CN" altLang="en-US" sz="2800">
                    <a:solidFill>
                      <a:srgbClr val="00FF00"/>
                    </a:solidFill>
                    <a:latin typeface="隶书" pitchFamily="49" charset="-122"/>
                  </a:rPr>
                  <a:t>）</a:t>
                </a:r>
              </a:p>
            </p:txBody>
          </p:sp>
        </p:grpSp>
        <p:grpSp>
          <p:nvGrpSpPr>
            <p:cNvPr id="23563" name="Group 26"/>
            <p:cNvGrpSpPr>
              <a:grpSpLocks/>
            </p:cNvGrpSpPr>
            <p:nvPr/>
          </p:nvGrpSpPr>
          <p:grpSpPr bwMode="auto">
            <a:xfrm>
              <a:off x="240" y="2736"/>
              <a:ext cx="3671" cy="646"/>
              <a:chOff x="240" y="2736"/>
              <a:chExt cx="3671" cy="646"/>
            </a:xfrm>
          </p:grpSpPr>
          <p:sp>
            <p:nvSpPr>
              <p:cNvPr id="23567" name="AutoShape 27"/>
              <p:cNvSpPr>
                <a:spLocks noChangeArrowheads="1"/>
              </p:cNvSpPr>
              <p:nvPr/>
            </p:nvSpPr>
            <p:spPr bwMode="auto">
              <a:xfrm>
                <a:off x="240" y="2736"/>
                <a:ext cx="3593" cy="646"/>
              </a:xfrm>
              <a:prstGeom prst="cube">
                <a:avLst>
                  <a:gd name="adj" fmla="val 25000"/>
                </a:avLst>
              </a:prstGeom>
              <a:solidFill>
                <a:srgbClr val="9966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8" name="Rectangle 28"/>
              <p:cNvSpPr>
                <a:spLocks noChangeArrowheads="1"/>
              </p:cNvSpPr>
              <p:nvPr/>
            </p:nvSpPr>
            <p:spPr bwMode="auto">
              <a:xfrm>
                <a:off x="528" y="3032"/>
                <a:ext cx="33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FF00"/>
                    </a:solidFill>
                    <a:latin typeface="隶书" pitchFamily="49" charset="-122"/>
                  </a:rPr>
                  <a:t>磁盘操作管理模块（</a:t>
                </a:r>
                <a:r>
                  <a:rPr kumimoji="1" lang="en-US" altLang="zh-CN" sz="2800">
                    <a:solidFill>
                      <a:srgbClr val="00FF00"/>
                    </a:solidFill>
                    <a:latin typeface="隶书" pitchFamily="49" charset="-122"/>
                  </a:rPr>
                  <a:t>MSDOS.SYS</a:t>
                </a:r>
                <a:r>
                  <a:rPr kumimoji="1" lang="zh-CN" altLang="en-US" sz="2800">
                    <a:solidFill>
                      <a:srgbClr val="00FF00"/>
                    </a:solidFill>
                    <a:latin typeface="隶书" pitchFamily="49" charset="-122"/>
                  </a:rPr>
                  <a:t>）</a:t>
                </a:r>
              </a:p>
            </p:txBody>
          </p:sp>
        </p:grpSp>
        <p:grpSp>
          <p:nvGrpSpPr>
            <p:cNvPr id="23564" name="Group 29"/>
            <p:cNvGrpSpPr>
              <a:grpSpLocks/>
            </p:cNvGrpSpPr>
            <p:nvPr/>
          </p:nvGrpSpPr>
          <p:grpSpPr bwMode="auto">
            <a:xfrm>
              <a:off x="240" y="2256"/>
              <a:ext cx="3593" cy="645"/>
              <a:chOff x="240" y="2256"/>
              <a:chExt cx="3593" cy="645"/>
            </a:xfrm>
          </p:grpSpPr>
          <p:sp>
            <p:nvSpPr>
              <p:cNvPr id="23565" name="AutoShape 30"/>
              <p:cNvSpPr>
                <a:spLocks noChangeArrowheads="1"/>
              </p:cNvSpPr>
              <p:nvPr/>
            </p:nvSpPr>
            <p:spPr bwMode="auto">
              <a:xfrm>
                <a:off x="240" y="2256"/>
                <a:ext cx="3593" cy="645"/>
              </a:xfrm>
              <a:prstGeom prst="cube">
                <a:avLst>
                  <a:gd name="adj" fmla="val 25000"/>
                </a:avLst>
              </a:prstGeom>
              <a:solidFill>
                <a:srgbClr val="9966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4000" b="0">
                  <a:solidFill>
                    <a:srgbClr val="0099CC"/>
                  </a:solidFill>
                  <a:latin typeface="Times New Roman" pitchFamily="18" charset="0"/>
                  <a:ea typeface="宋体" pitchFamily="2" charset="-122"/>
                </a:endParaRPr>
              </a:p>
            </p:txBody>
          </p:sp>
          <p:sp>
            <p:nvSpPr>
              <p:cNvPr id="23566" name="Rectangle 31"/>
              <p:cNvSpPr>
                <a:spLocks noChangeArrowheads="1"/>
              </p:cNvSpPr>
              <p:nvPr/>
            </p:nvSpPr>
            <p:spPr bwMode="auto">
              <a:xfrm>
                <a:off x="347" y="2496"/>
                <a:ext cx="30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FF00"/>
                    </a:solidFill>
                    <a:latin typeface="隶书" pitchFamily="49" charset="-122"/>
                  </a:rPr>
                  <a:t>输入</a:t>
                </a:r>
                <a:r>
                  <a:rPr kumimoji="1" lang="en-US" altLang="zh-CN" sz="2800">
                    <a:solidFill>
                      <a:srgbClr val="00FF00"/>
                    </a:solidFill>
                    <a:latin typeface="隶书" pitchFamily="49" charset="-122"/>
                  </a:rPr>
                  <a:t>/</a:t>
                </a:r>
                <a:r>
                  <a:rPr kumimoji="1" lang="zh-CN" altLang="en-US" sz="2800">
                    <a:solidFill>
                      <a:srgbClr val="00FF00"/>
                    </a:solidFill>
                    <a:latin typeface="隶书" pitchFamily="49" charset="-122"/>
                  </a:rPr>
                  <a:t>输出管理模块（</a:t>
                </a:r>
                <a:r>
                  <a:rPr kumimoji="1" lang="en-US" altLang="zh-CN" sz="2800">
                    <a:solidFill>
                      <a:srgbClr val="00FF00"/>
                    </a:solidFill>
                    <a:latin typeface="隶书" pitchFamily="49" charset="-122"/>
                  </a:rPr>
                  <a:t>IO.SYS)</a:t>
                </a:r>
              </a:p>
            </p:txBody>
          </p:sp>
        </p:grpSp>
      </p:grpSp>
      <p:sp>
        <p:nvSpPr>
          <p:cNvPr id="2" name="灯片编号占位符 1"/>
          <p:cNvSpPr>
            <a:spLocks noGrp="1"/>
          </p:cNvSpPr>
          <p:nvPr>
            <p:ph type="sldNum" sz="quarter" idx="12"/>
          </p:nvPr>
        </p:nvSpPr>
        <p:spPr/>
        <p:txBody>
          <a:bodyPr/>
          <a:lstStyle/>
          <a:p>
            <a:pPr>
              <a:defRPr/>
            </a:pPr>
            <a:fld id="{8759CA75-C4E9-46A4-B3B4-1CFBFBAC7AAD}" type="slidenum">
              <a:rPr lang="en-US" altLang="zh-CN" smtClean="0"/>
              <a:pPr>
                <a:defRPr/>
              </a:pPr>
              <a:t>18</a:t>
            </a:fld>
            <a:endParaRPr lang="en-US" altLang="zh-CN"/>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三寸软盘"/>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26670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03" name="Rectangle 3"/>
          <p:cNvSpPr>
            <a:spLocks noChangeArrowheads="1"/>
          </p:cNvSpPr>
          <p:nvPr/>
        </p:nvSpPr>
        <p:spPr bwMode="auto">
          <a:xfrm>
            <a:off x="609600" y="457200"/>
            <a:ext cx="426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en-US" altLang="zh-CN" sz="4400" i="1" u="sng">
                <a:solidFill>
                  <a:srgbClr val="3333CC"/>
                </a:solidFill>
                <a:effectLst>
                  <a:outerShdw blurRad="38100" dist="38100" dir="2700000" algn="tl">
                    <a:srgbClr val="C0C0C0"/>
                  </a:outerShdw>
                </a:effectLst>
                <a:latin typeface="Arial" pitchFamily="34" charset="0"/>
              </a:rPr>
              <a:t>DOS </a:t>
            </a:r>
            <a:r>
              <a:rPr kumimoji="1" lang="zh-CN" altLang="en-US" sz="4400" i="1" u="sng">
                <a:solidFill>
                  <a:srgbClr val="3333CC"/>
                </a:solidFill>
                <a:effectLst>
                  <a:outerShdw blurRad="38100" dist="38100" dir="2700000" algn="tl">
                    <a:srgbClr val="C0C0C0"/>
                  </a:outerShdw>
                </a:effectLst>
                <a:latin typeface="隶书" pitchFamily="49" charset="-122"/>
              </a:rPr>
              <a:t>系统盘</a:t>
            </a:r>
            <a:endParaRPr kumimoji="1" lang="zh-CN" altLang="en-US" sz="4000" b="0">
              <a:solidFill>
                <a:schemeClr val="tx1"/>
              </a:solidFill>
              <a:latin typeface="隶书" pitchFamily="49" charset="-122"/>
            </a:endParaRPr>
          </a:p>
        </p:txBody>
      </p:sp>
      <p:pic>
        <p:nvPicPr>
          <p:cNvPr id="24580" name="Picture 4" descr="硬盘"/>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751013"/>
            <a:ext cx="2209800" cy="1744662"/>
          </a:xfrm>
          <a:prstGeom prst="rect">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4581" name="Rectangle 5"/>
          <p:cNvSpPr>
            <a:spLocks noChangeArrowheads="1"/>
          </p:cNvSpPr>
          <p:nvPr/>
        </p:nvSpPr>
        <p:spPr bwMode="auto">
          <a:xfrm>
            <a:off x="838200" y="5668963"/>
            <a:ext cx="48863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spcBef>
                <a:spcPct val="50000"/>
              </a:spcBef>
            </a:pPr>
            <a:r>
              <a:rPr kumimoji="1" lang="zh-CN" altLang="en-US" sz="4000" i="1">
                <a:solidFill>
                  <a:srgbClr val="FF0000"/>
                </a:solidFill>
                <a:latin typeface="隶书" pitchFamily="49" charset="-122"/>
              </a:rPr>
              <a:t>功能：</a:t>
            </a:r>
            <a:r>
              <a:rPr kumimoji="1" lang="zh-CN" altLang="en-US" sz="3600">
                <a:solidFill>
                  <a:srgbClr val="000099"/>
                </a:solidFill>
                <a:latin typeface="Arial" pitchFamily="34" charset="0"/>
                <a:ea typeface="宋体" pitchFamily="2" charset="-122"/>
              </a:rPr>
              <a:t>启动</a:t>
            </a:r>
            <a:r>
              <a:rPr kumimoji="1" lang="en-US" altLang="zh-CN" sz="3600">
                <a:solidFill>
                  <a:srgbClr val="000099"/>
                </a:solidFill>
                <a:latin typeface="Arial" pitchFamily="34" charset="0"/>
                <a:ea typeface="宋体" pitchFamily="2" charset="-122"/>
              </a:rPr>
              <a:t>DOS</a:t>
            </a:r>
            <a:r>
              <a:rPr kumimoji="1" lang="zh-CN" altLang="en-US" sz="3600">
                <a:solidFill>
                  <a:srgbClr val="000099"/>
                </a:solidFill>
                <a:latin typeface="Arial" pitchFamily="34" charset="0"/>
                <a:ea typeface="宋体" pitchFamily="2" charset="-122"/>
              </a:rPr>
              <a:t>系统</a:t>
            </a:r>
          </a:p>
        </p:txBody>
      </p:sp>
      <p:sp>
        <p:nvSpPr>
          <p:cNvPr id="24582" name="AutoShape 6"/>
          <p:cNvSpPr>
            <a:spLocks noChangeArrowheads="1"/>
          </p:cNvSpPr>
          <p:nvPr/>
        </p:nvSpPr>
        <p:spPr bwMode="auto">
          <a:xfrm>
            <a:off x="3200400" y="4114800"/>
            <a:ext cx="5943600" cy="914400"/>
          </a:xfrm>
          <a:prstGeom prst="wedgeEllipseCallout">
            <a:avLst>
              <a:gd name="adj1" fmla="val -45218"/>
              <a:gd name="adj2" fmla="val -103301"/>
            </a:avLst>
          </a:prstGeom>
          <a:solidFill>
            <a:schemeClr val="accent1"/>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tIns="0" anchor="ctr"/>
          <a:lstStyle/>
          <a:p>
            <a:pPr algn="ctr"/>
            <a:r>
              <a:rPr kumimoji="1" lang="zh-CN" altLang="en-US" sz="4000">
                <a:solidFill>
                  <a:srgbClr val="000099"/>
                </a:solidFill>
                <a:latin typeface="Times New Roman" pitchFamily="18" charset="0"/>
                <a:ea typeface="宋体" pitchFamily="2" charset="-122"/>
              </a:rPr>
              <a:t>具有</a:t>
            </a:r>
            <a:r>
              <a:rPr kumimoji="1" lang="en-US" altLang="zh-CN" sz="4000">
                <a:solidFill>
                  <a:srgbClr val="000099"/>
                </a:solidFill>
                <a:latin typeface="Times New Roman" pitchFamily="18" charset="0"/>
                <a:ea typeface="宋体" pitchFamily="2" charset="-122"/>
              </a:rPr>
              <a:t>DOS</a:t>
            </a:r>
            <a:r>
              <a:rPr kumimoji="1" lang="zh-CN" altLang="en-US" sz="4000">
                <a:solidFill>
                  <a:srgbClr val="000099"/>
                </a:solidFill>
                <a:latin typeface="Times New Roman" pitchFamily="18" charset="0"/>
                <a:ea typeface="宋体" pitchFamily="2" charset="-122"/>
              </a:rPr>
              <a:t>核心程序</a:t>
            </a:r>
            <a:endParaRPr kumimoji="1" lang="zh-CN" altLang="en-US" sz="4000" b="0">
              <a:solidFill>
                <a:schemeClr val="tx1"/>
              </a:solidFill>
              <a:latin typeface="Times New Roman" pitchFamily="18" charset="0"/>
              <a:ea typeface="宋体" pitchFamily="2" charset="-122"/>
            </a:endParaRPr>
          </a:p>
        </p:txBody>
      </p:sp>
      <p:sp>
        <p:nvSpPr>
          <p:cNvPr id="24583" name="AutoShape 7"/>
          <p:cNvSpPr>
            <a:spLocks noChangeArrowheads="1"/>
          </p:cNvSpPr>
          <p:nvPr/>
        </p:nvSpPr>
        <p:spPr bwMode="auto">
          <a:xfrm>
            <a:off x="5867400" y="5410200"/>
            <a:ext cx="3276600" cy="838200"/>
          </a:xfrm>
          <a:prstGeom prst="wedgeEllipseCallout">
            <a:avLst>
              <a:gd name="adj1" fmla="val -43264"/>
              <a:gd name="adj2" fmla="val -89773"/>
            </a:avLst>
          </a:prstGeom>
          <a:solidFill>
            <a:schemeClr val="accent1"/>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tIns="0" anchor="ctr"/>
          <a:lstStyle/>
          <a:p>
            <a:pPr algn="ctr"/>
            <a:r>
              <a:rPr kumimoji="1" lang="zh-CN" altLang="en-US" sz="3600">
                <a:solidFill>
                  <a:srgbClr val="660033"/>
                </a:solidFill>
                <a:latin typeface="Times New Roman" pitchFamily="18" charset="0"/>
                <a:ea typeface="宋体" pitchFamily="2" charset="-122"/>
              </a:rPr>
              <a:t>根目录</a:t>
            </a:r>
            <a:endParaRPr kumimoji="1" lang="zh-CN" altLang="en-US" sz="4000" b="0">
              <a:solidFill>
                <a:schemeClr val="tx1"/>
              </a:solidFill>
              <a:latin typeface="Times New Roman" pitchFamily="18" charset="0"/>
              <a:ea typeface="宋体" pitchFamily="2" charset="-122"/>
            </a:endParaRPr>
          </a:p>
        </p:txBody>
      </p:sp>
      <p:sp>
        <p:nvSpPr>
          <p:cNvPr id="2" name="灯片编号占位符 1"/>
          <p:cNvSpPr>
            <a:spLocks noGrp="1"/>
          </p:cNvSpPr>
          <p:nvPr>
            <p:ph type="sldNum" sz="quarter" idx="12"/>
          </p:nvPr>
        </p:nvSpPr>
        <p:spPr/>
        <p:txBody>
          <a:bodyPr/>
          <a:lstStyle/>
          <a:p>
            <a:pPr>
              <a:defRPr/>
            </a:pPr>
            <a:fld id="{70A1A448-58EC-4BD8-AC5F-FB22ADD0EC64}" type="slidenum">
              <a:rPr lang="en-US" altLang="zh-CN" smtClean="0"/>
              <a:pPr>
                <a:defRPr/>
              </a:pPr>
              <a:t>19</a:t>
            </a:fld>
            <a:endParaRPr lang="en-US" altLang="zh-CN"/>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600200" y="1371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zh-CN" altLang="en-US" i="1">
                <a:solidFill>
                  <a:srgbClr val="FF0000"/>
                </a:solidFill>
              </a:rPr>
              <a:t>操作系统的概念 </a:t>
            </a:r>
          </a:p>
        </p:txBody>
      </p:sp>
      <p:sp>
        <p:nvSpPr>
          <p:cNvPr id="7171" name="Text Box 3">
            <a:hlinkClick r:id="rId3" action="ppaction://hlinksldjump"/>
          </p:cNvPr>
          <p:cNvSpPr txBox="1">
            <a:spLocks noChangeArrowheads="1"/>
          </p:cNvSpPr>
          <p:nvPr/>
        </p:nvSpPr>
        <p:spPr bwMode="auto">
          <a:xfrm>
            <a:off x="1600200" y="3617913"/>
            <a:ext cx="434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 </a:t>
            </a:r>
            <a:r>
              <a:rPr lang="zh-CN" altLang="en-US"/>
              <a:t>基本命令</a:t>
            </a:r>
          </a:p>
        </p:txBody>
      </p:sp>
      <p:sp>
        <p:nvSpPr>
          <p:cNvPr id="7172" name="Text Box 4">
            <a:hlinkClick r:id="rId4" action="ppaction://hlinksldjump"/>
          </p:cNvPr>
          <p:cNvSpPr txBox="1">
            <a:spLocks noChangeArrowheads="1"/>
          </p:cNvSpPr>
          <p:nvPr/>
        </p:nvSpPr>
        <p:spPr bwMode="auto">
          <a:xfrm>
            <a:off x="1600200" y="2779713"/>
            <a:ext cx="556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的文件系统和目录结构</a:t>
            </a:r>
          </a:p>
        </p:txBody>
      </p:sp>
      <p:sp>
        <p:nvSpPr>
          <p:cNvPr id="7173" name="Rectangle 5"/>
          <p:cNvSpPr>
            <a:spLocks noChangeArrowheads="1"/>
          </p:cNvSpPr>
          <p:nvPr/>
        </p:nvSpPr>
        <p:spPr bwMode="auto">
          <a:xfrm>
            <a:off x="228600" y="228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5400">
                <a:solidFill>
                  <a:srgbClr val="800000"/>
                </a:solidFill>
                <a:latin typeface="隶书" pitchFamily="49" charset="-122"/>
              </a:rPr>
              <a:t>Dos</a:t>
            </a:r>
            <a:r>
              <a:rPr kumimoji="1" lang="zh-CN" altLang="en-US" sz="5400">
                <a:solidFill>
                  <a:srgbClr val="800000"/>
                </a:solidFill>
                <a:latin typeface="隶书" pitchFamily="49" charset="-122"/>
              </a:rPr>
              <a:t>操作系统</a:t>
            </a:r>
          </a:p>
        </p:txBody>
      </p:sp>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5208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94957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7703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9"/>
          <p:cNvSpPr txBox="1">
            <a:spLocks noChangeArrowheads="1"/>
          </p:cNvSpPr>
          <p:nvPr/>
        </p:nvSpPr>
        <p:spPr bwMode="auto">
          <a:xfrm>
            <a:off x="1600200" y="2093913"/>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操作系统概述</a:t>
            </a:r>
          </a:p>
        </p:txBody>
      </p:sp>
      <p:pic>
        <p:nvPicPr>
          <p:cNvPr id="717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24313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Rectangle 11"/>
          <p:cNvSpPr>
            <a:spLocks noChangeArrowheads="1"/>
          </p:cNvSpPr>
          <p:nvPr/>
        </p:nvSpPr>
        <p:spPr bwMode="auto">
          <a:xfrm>
            <a:off x="1524000" y="42672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批处理文件和系统配置文件</a:t>
            </a:r>
          </a:p>
        </p:txBody>
      </p:sp>
      <p:sp>
        <p:nvSpPr>
          <p:cNvPr id="7180" name="Rectangle 12"/>
          <p:cNvSpPr>
            <a:spLocks noChangeArrowheads="1"/>
          </p:cNvSpPr>
          <p:nvPr/>
        </p:nvSpPr>
        <p:spPr bwMode="auto">
          <a:xfrm>
            <a:off x="1524000" y="49530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Windows</a:t>
            </a:r>
            <a:r>
              <a:rPr lang="zh-CN" altLang="en-US"/>
              <a:t>中的</a:t>
            </a:r>
            <a:r>
              <a:rPr lang="en-US" altLang="zh-CN"/>
              <a:t>MS-DOS</a:t>
            </a:r>
            <a:r>
              <a:rPr lang="zh-CN" altLang="en-US"/>
              <a:t>方式</a:t>
            </a:r>
          </a:p>
        </p:txBody>
      </p:sp>
      <p:sp>
        <p:nvSpPr>
          <p:cNvPr id="7181" name="Rectangle 13"/>
          <p:cNvSpPr>
            <a:spLocks noChangeArrowheads="1"/>
          </p:cNvSpPr>
          <p:nvPr/>
        </p:nvSpPr>
        <p:spPr bwMode="auto">
          <a:xfrm>
            <a:off x="1524000" y="56388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键盘的操作与鼠标的使用</a:t>
            </a:r>
          </a:p>
        </p:txBody>
      </p:sp>
      <p:pic>
        <p:nvPicPr>
          <p:cNvPr id="718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19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1054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7912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8DAEFD8E-3400-49A4-B060-EE92D4108E84}" type="slidenum">
              <a:rPr lang="en-US" altLang="zh-CN" smtClean="0"/>
              <a:pPr>
                <a:defRPr/>
              </a:pPr>
              <a:t>2</a:t>
            </a:fld>
            <a:endParaRPr lang="en-US" altLang="zh-CN"/>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04800" y="457200"/>
            <a:ext cx="85344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30000"/>
              </a:lnSpc>
              <a:spcBef>
                <a:spcPct val="50000"/>
              </a:spcBef>
            </a:pPr>
            <a:r>
              <a:rPr kumimoji="1" lang="en-US" altLang="zh-CN" sz="2400">
                <a:solidFill>
                  <a:srgbClr val="FF0000"/>
                </a:solidFill>
                <a:latin typeface="宋体" pitchFamily="2" charset="-122"/>
                <a:ea typeface="宋体" pitchFamily="2" charset="-122"/>
              </a:rPr>
              <a:t>(1) </a:t>
            </a:r>
            <a:r>
              <a:rPr kumimoji="1" lang="zh-CN" altLang="en-US" sz="2400">
                <a:solidFill>
                  <a:srgbClr val="FF0000"/>
                </a:solidFill>
                <a:latin typeface="Times New Roman" pitchFamily="18" charset="0"/>
                <a:ea typeface="宋体" pitchFamily="2" charset="-122"/>
              </a:rPr>
              <a:t>基本输入</a:t>
            </a:r>
            <a:r>
              <a:rPr kumimoji="1" lang="en-US" altLang="zh-CN" sz="2400">
                <a:solidFill>
                  <a:srgbClr val="FF0000"/>
                </a:solidFill>
                <a:latin typeface="宋体" pitchFamily="2" charset="-122"/>
                <a:ea typeface="宋体" pitchFamily="2" charset="-122"/>
              </a:rPr>
              <a:t>/</a:t>
            </a:r>
            <a:r>
              <a:rPr kumimoji="1" lang="zh-CN" altLang="en-US" sz="2400">
                <a:solidFill>
                  <a:srgbClr val="FF0000"/>
                </a:solidFill>
                <a:latin typeface="Times New Roman" pitchFamily="18" charset="0"/>
                <a:ea typeface="宋体" pitchFamily="2" charset="-122"/>
              </a:rPr>
              <a:t>输出接口模块</a:t>
            </a:r>
            <a:r>
              <a:rPr kumimoji="1" lang="en-US" altLang="zh-CN" sz="2400">
                <a:solidFill>
                  <a:schemeClr val="tx1"/>
                </a:solidFill>
                <a:latin typeface="宋体" pitchFamily="2" charset="-122"/>
                <a:ea typeface="宋体" pitchFamily="2" charset="-122"/>
              </a:rPr>
              <a:t>(MS-DOS</a:t>
            </a:r>
            <a:r>
              <a:rPr kumimoji="1" lang="zh-CN" altLang="en-US" sz="2400">
                <a:solidFill>
                  <a:schemeClr val="tx1"/>
                </a:solidFill>
                <a:latin typeface="Times New Roman" pitchFamily="18" charset="0"/>
                <a:ea typeface="宋体" pitchFamily="2" charset="-122"/>
              </a:rPr>
              <a:t>为</a:t>
            </a:r>
            <a:r>
              <a:rPr kumimoji="1" lang="en-US" altLang="zh-CN" sz="2400">
                <a:solidFill>
                  <a:schemeClr val="tx1"/>
                </a:solidFill>
                <a:latin typeface="宋体" pitchFamily="2" charset="-122"/>
                <a:ea typeface="宋体" pitchFamily="2" charset="-122"/>
              </a:rPr>
              <a:t>IO.SYS</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宋体" pitchFamily="2" charset="-122"/>
                <a:ea typeface="宋体" pitchFamily="2" charset="-122"/>
              </a:rPr>
              <a:t>PC-DOS</a:t>
            </a:r>
            <a:r>
              <a:rPr kumimoji="1" lang="zh-CN" altLang="en-US" sz="2400">
                <a:solidFill>
                  <a:schemeClr val="tx1"/>
                </a:solidFill>
                <a:latin typeface="Times New Roman" pitchFamily="18" charset="0"/>
                <a:ea typeface="宋体" pitchFamily="2" charset="-122"/>
              </a:rPr>
              <a:t>为</a:t>
            </a:r>
            <a:r>
              <a:rPr kumimoji="1" lang="en-US" altLang="zh-CN" sz="2400">
                <a:solidFill>
                  <a:schemeClr val="tx1"/>
                </a:solidFill>
                <a:latin typeface="宋体" pitchFamily="2" charset="-122"/>
                <a:ea typeface="宋体" pitchFamily="2" charset="-122"/>
              </a:rPr>
              <a:t>IBMBIO.COM)</a:t>
            </a:r>
            <a:r>
              <a:rPr kumimoji="1" lang="zh-CN" altLang="en-US" sz="2400">
                <a:solidFill>
                  <a:schemeClr val="tx1"/>
                </a:solidFill>
                <a:latin typeface="Times New Roman" pitchFamily="18" charset="0"/>
                <a:ea typeface="宋体" pitchFamily="2" charset="-122"/>
              </a:rPr>
              <a:t>。启动计算机时该模块从磁盘装入内存。基本输入</a:t>
            </a:r>
            <a:r>
              <a:rPr kumimoji="1" lang="en-US" altLang="zh-CN" sz="2400">
                <a:solidFill>
                  <a:schemeClr val="tx1"/>
                </a:solidFill>
                <a:latin typeface="宋体" pitchFamily="2" charset="-122"/>
                <a:ea typeface="宋体" pitchFamily="2" charset="-122"/>
              </a:rPr>
              <a:t>/</a:t>
            </a:r>
            <a:r>
              <a:rPr kumimoji="1" lang="zh-CN" altLang="en-US" sz="2400">
                <a:solidFill>
                  <a:schemeClr val="tx1"/>
                </a:solidFill>
                <a:latin typeface="Times New Roman" pitchFamily="18" charset="0"/>
                <a:ea typeface="宋体" pitchFamily="2" charset="-122"/>
              </a:rPr>
              <a:t>输出接口模块与固化的</a:t>
            </a:r>
            <a:r>
              <a:rPr kumimoji="1" lang="en-US" altLang="zh-CN" sz="2400">
                <a:solidFill>
                  <a:srgbClr val="FF0000"/>
                </a:solidFill>
                <a:latin typeface="宋体" pitchFamily="2" charset="-122"/>
                <a:ea typeface="宋体" pitchFamily="2" charset="-122"/>
              </a:rPr>
              <a:t>ROM</a:t>
            </a:r>
            <a:r>
              <a:rPr kumimoji="1" lang="en-US" altLang="zh-CN" sz="2400">
                <a:solidFill>
                  <a:srgbClr val="FF0000"/>
                </a:solidFill>
                <a:latin typeface="宋体" pitchFamily="2" charset="-122"/>
                <a:ea typeface="方正细圆简体" charset="-122"/>
              </a:rPr>
              <a:t>-</a:t>
            </a:r>
            <a:r>
              <a:rPr kumimoji="1" lang="en-US" altLang="zh-CN" sz="2400">
                <a:solidFill>
                  <a:srgbClr val="FF0000"/>
                </a:solidFill>
                <a:latin typeface="宋体" pitchFamily="2" charset="-122"/>
                <a:ea typeface="宋体" pitchFamily="2" charset="-122"/>
              </a:rPr>
              <a:t>BIOS</a:t>
            </a:r>
            <a:r>
              <a:rPr kumimoji="1" lang="zh-CN" altLang="en-US" sz="2400">
                <a:solidFill>
                  <a:schemeClr val="tx1"/>
                </a:solidFill>
                <a:latin typeface="Times New Roman" pitchFamily="18" charset="0"/>
                <a:ea typeface="宋体" pitchFamily="2" charset="-122"/>
              </a:rPr>
              <a:t>程序组成基本输入</a:t>
            </a:r>
            <a:r>
              <a:rPr kumimoji="1" lang="en-US" altLang="zh-CN" sz="2400">
                <a:solidFill>
                  <a:schemeClr val="tx1"/>
                </a:solidFill>
                <a:latin typeface="宋体" pitchFamily="2" charset="-122"/>
                <a:ea typeface="宋体" pitchFamily="2" charset="-122"/>
              </a:rPr>
              <a:t>/</a:t>
            </a:r>
            <a:r>
              <a:rPr kumimoji="1" lang="zh-CN" altLang="en-US" sz="2400">
                <a:solidFill>
                  <a:schemeClr val="tx1"/>
                </a:solidFill>
                <a:latin typeface="Times New Roman" pitchFamily="18" charset="0"/>
                <a:ea typeface="宋体" pitchFamily="2" charset="-122"/>
              </a:rPr>
              <a:t>输出管理程序</a:t>
            </a:r>
            <a:endParaRPr kumimoji="1" lang="zh-CN" altLang="en-US" sz="2400">
              <a:solidFill>
                <a:schemeClr val="tx1"/>
              </a:solidFill>
              <a:latin typeface="宋体" pitchFamily="2" charset="-122"/>
              <a:ea typeface="宋体" pitchFamily="2" charset="-122"/>
            </a:endParaRPr>
          </a:p>
        </p:txBody>
      </p:sp>
      <p:sp>
        <p:nvSpPr>
          <p:cNvPr id="815107" name="Text Box 3"/>
          <p:cNvSpPr txBox="1">
            <a:spLocks noChangeArrowheads="1"/>
          </p:cNvSpPr>
          <p:nvPr/>
        </p:nvSpPr>
        <p:spPr bwMode="auto">
          <a:xfrm>
            <a:off x="304800" y="2590800"/>
            <a:ext cx="85344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30000"/>
              </a:lnSpc>
              <a:spcBef>
                <a:spcPct val="50000"/>
              </a:spcBef>
            </a:pPr>
            <a:r>
              <a:rPr kumimoji="1" lang="zh-CN" altLang="en-US" sz="2400">
                <a:solidFill>
                  <a:schemeClr val="tx1"/>
                </a:solidFill>
                <a:latin typeface="宋体" pitchFamily="2" charset="-122"/>
                <a:ea typeface="宋体" pitchFamily="2" charset="-122"/>
              </a:rPr>
              <a:t>　</a:t>
            </a:r>
            <a:r>
              <a:rPr kumimoji="1" lang="zh-CN" altLang="en-US" sz="2400">
                <a:solidFill>
                  <a:srgbClr val="FF0000"/>
                </a:solidFill>
                <a:latin typeface="宋体" pitchFamily="2" charset="-122"/>
                <a:ea typeface="宋体" pitchFamily="2" charset="-122"/>
              </a:rPr>
              <a:t>　</a:t>
            </a:r>
            <a:r>
              <a:rPr kumimoji="1" lang="zh-CN" altLang="en-US" sz="2400">
                <a:solidFill>
                  <a:srgbClr val="FF0000"/>
                </a:solidFill>
                <a:latin typeface="Times New Roman" pitchFamily="18" charset="0"/>
                <a:ea typeface="宋体" pitchFamily="2" charset="-122"/>
              </a:rPr>
              <a:t>主要功能</a:t>
            </a:r>
            <a:r>
              <a:rPr kumimoji="1" lang="zh-CN" altLang="en-US" sz="2400">
                <a:solidFill>
                  <a:schemeClr val="tx1"/>
                </a:solidFill>
                <a:latin typeface="Times New Roman" pitchFamily="18" charset="0"/>
                <a:ea typeface="宋体" pitchFamily="2" charset="-122"/>
              </a:rPr>
              <a:t>是负责完成低层次的输入</a:t>
            </a:r>
            <a:r>
              <a:rPr kumimoji="1" lang="en-US" altLang="zh-CN" sz="2400">
                <a:solidFill>
                  <a:schemeClr val="tx1"/>
                </a:solidFill>
                <a:latin typeface="宋体" pitchFamily="2" charset="-122"/>
                <a:ea typeface="宋体" pitchFamily="2" charset="-122"/>
              </a:rPr>
              <a:t>/</a:t>
            </a:r>
            <a:r>
              <a:rPr kumimoji="1" lang="zh-CN" altLang="en-US" sz="2400">
                <a:solidFill>
                  <a:schemeClr val="tx1"/>
                </a:solidFill>
                <a:latin typeface="Times New Roman" pitchFamily="18" charset="0"/>
                <a:ea typeface="宋体" pitchFamily="2" charset="-122"/>
              </a:rPr>
              <a:t>输出设备的操作控制和信息传递。</a:t>
            </a:r>
            <a:endParaRPr kumimoji="1" lang="zh-CN" altLang="en-US" sz="2400">
              <a:solidFill>
                <a:schemeClr val="tx1"/>
              </a:solidFill>
              <a:latin typeface="宋体" pitchFamily="2" charset="-122"/>
              <a:ea typeface="宋体" pitchFamily="2" charset="-122"/>
            </a:endParaRPr>
          </a:p>
        </p:txBody>
      </p:sp>
      <p:sp>
        <p:nvSpPr>
          <p:cNvPr id="815108" name="Text Box 4"/>
          <p:cNvSpPr txBox="1">
            <a:spLocks noChangeArrowheads="1"/>
          </p:cNvSpPr>
          <p:nvPr/>
        </p:nvSpPr>
        <p:spPr bwMode="auto">
          <a:xfrm>
            <a:off x="304800" y="3657600"/>
            <a:ext cx="85344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30000"/>
              </a:lnSpc>
              <a:spcBef>
                <a:spcPct val="50000"/>
              </a:spcBef>
            </a:pPr>
            <a:r>
              <a:rPr kumimoji="1" lang="zh-CN" altLang="en-US" sz="2400">
                <a:solidFill>
                  <a:schemeClr val="tx1"/>
                </a:solidFill>
                <a:latin typeface="宋体" pitchFamily="2" charset="-122"/>
                <a:ea typeface="宋体" pitchFamily="2" charset="-122"/>
              </a:rPr>
              <a:t>　  </a:t>
            </a:r>
            <a:r>
              <a:rPr kumimoji="1" lang="zh-CN" altLang="en-US" sz="2400">
                <a:solidFill>
                  <a:srgbClr val="FF0000"/>
                </a:solidFill>
                <a:latin typeface="Times New Roman" pitchFamily="18" charset="0"/>
                <a:ea typeface="宋体" pitchFamily="2" charset="-122"/>
              </a:rPr>
              <a:t>例如</a:t>
            </a:r>
            <a:r>
              <a:rPr kumimoji="1" lang="zh-CN" altLang="en-US" sz="2400">
                <a:solidFill>
                  <a:schemeClr val="tx1"/>
                </a:solidFill>
                <a:latin typeface="Times New Roman" pitchFamily="18" charset="0"/>
                <a:ea typeface="宋体" pitchFamily="2" charset="-122"/>
              </a:rPr>
              <a:t>，键盘输入管理、屏幕显示管理、打印机管理、磁盘驱动器管理等。</a:t>
            </a:r>
            <a:endParaRPr kumimoji="1" lang="zh-CN" altLang="en-US" sz="2400">
              <a:solidFill>
                <a:schemeClr val="tx1"/>
              </a:solidFill>
              <a:latin typeface="宋体" pitchFamily="2" charset="-122"/>
              <a:ea typeface="宋体" pitchFamily="2" charset="-122"/>
            </a:endParaRPr>
          </a:p>
        </p:txBody>
      </p:sp>
      <p:sp>
        <p:nvSpPr>
          <p:cNvPr id="815109" name="Text Box 5"/>
          <p:cNvSpPr txBox="1">
            <a:spLocks noChangeArrowheads="1"/>
          </p:cNvSpPr>
          <p:nvPr/>
        </p:nvSpPr>
        <p:spPr bwMode="auto">
          <a:xfrm>
            <a:off x="304800" y="4648200"/>
            <a:ext cx="85344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30000"/>
              </a:lnSpc>
              <a:spcBef>
                <a:spcPct val="50000"/>
              </a:spcBef>
            </a:pPr>
            <a:r>
              <a:rPr kumimoji="1" lang="zh-CN" altLang="en-US" sz="2400">
                <a:solidFill>
                  <a:schemeClr val="tx1"/>
                </a:solidFill>
                <a:latin typeface="宋体" pitchFamily="2" charset="-122"/>
                <a:ea typeface="宋体" pitchFamily="2" charset="-122"/>
              </a:rPr>
              <a:t>　  </a:t>
            </a:r>
            <a:r>
              <a:rPr kumimoji="1" lang="zh-CN" altLang="en-US" sz="2400">
                <a:solidFill>
                  <a:schemeClr val="tx1"/>
                </a:solidFill>
                <a:latin typeface="Times New Roman" pitchFamily="18" charset="0"/>
                <a:ea typeface="宋体" pitchFamily="2" charset="-122"/>
              </a:rPr>
              <a:t>基本输入</a:t>
            </a:r>
            <a:r>
              <a:rPr kumimoji="1" lang="en-US" altLang="zh-CN" sz="2400">
                <a:solidFill>
                  <a:schemeClr val="tx1"/>
                </a:solidFill>
                <a:latin typeface="宋体" pitchFamily="2" charset="-122"/>
                <a:ea typeface="宋体" pitchFamily="2" charset="-122"/>
              </a:rPr>
              <a:t>/</a:t>
            </a:r>
            <a:r>
              <a:rPr kumimoji="1" lang="zh-CN" altLang="en-US" sz="2400">
                <a:solidFill>
                  <a:schemeClr val="tx1"/>
                </a:solidFill>
                <a:latin typeface="Times New Roman" pitchFamily="18" charset="0"/>
                <a:ea typeface="宋体" pitchFamily="2" charset="-122"/>
              </a:rPr>
              <a:t>输出接口模块位于</a:t>
            </a:r>
            <a:r>
              <a:rPr kumimoji="1" lang="zh-CN" altLang="en-US" sz="2400">
                <a:solidFill>
                  <a:srgbClr val="FF0000"/>
                </a:solidFill>
                <a:latin typeface="Times New Roman" pitchFamily="18" charset="0"/>
                <a:ea typeface="宋体" pitchFamily="2" charset="-122"/>
              </a:rPr>
              <a:t>系统盘的根目录下</a:t>
            </a:r>
            <a:r>
              <a:rPr kumimoji="1" lang="zh-CN" altLang="en-US" sz="2400">
                <a:solidFill>
                  <a:schemeClr val="tx1"/>
                </a:solidFill>
                <a:latin typeface="Times New Roman" pitchFamily="18" charset="0"/>
                <a:ea typeface="宋体" pitchFamily="2" charset="-122"/>
              </a:rPr>
              <a:t>，是</a:t>
            </a:r>
            <a:r>
              <a:rPr kumimoji="1" lang="zh-CN" altLang="en-US" sz="2400">
                <a:solidFill>
                  <a:srgbClr val="FF0000"/>
                </a:solidFill>
                <a:latin typeface="Times New Roman" pitchFamily="18" charset="0"/>
                <a:ea typeface="宋体" pitchFamily="2" charset="-122"/>
              </a:rPr>
              <a:t>隐蔽的、只读</a:t>
            </a:r>
            <a:r>
              <a:rPr kumimoji="1" lang="zh-CN" altLang="en-US" sz="2400">
                <a:solidFill>
                  <a:schemeClr val="tx1"/>
                </a:solidFill>
                <a:latin typeface="Times New Roman" pitchFamily="18" charset="0"/>
                <a:ea typeface="宋体" pitchFamily="2" charset="-122"/>
              </a:rPr>
              <a:t>的系统文件。</a:t>
            </a:r>
            <a:endParaRPr kumimoji="1" lang="zh-CN" altLang="en-US" sz="2400">
              <a:solidFill>
                <a:schemeClr val="tx1"/>
              </a:solidFill>
              <a:latin typeface="宋体" pitchFamily="2" charset="-122"/>
              <a:ea typeface="宋体" pitchFamily="2" charset="-122"/>
            </a:endParaRPr>
          </a:p>
        </p:txBody>
      </p:sp>
      <p:sp>
        <p:nvSpPr>
          <p:cNvPr id="2" name="灯片编号占位符 1"/>
          <p:cNvSpPr>
            <a:spLocks noGrp="1"/>
          </p:cNvSpPr>
          <p:nvPr>
            <p:ph type="sldNum" sz="quarter" idx="12"/>
          </p:nvPr>
        </p:nvSpPr>
        <p:spPr/>
        <p:txBody>
          <a:bodyPr/>
          <a:lstStyle/>
          <a:p>
            <a:pPr>
              <a:defRPr/>
            </a:pPr>
            <a:fld id="{D00AFEB1-2D7A-4612-AB7C-60FFB00EFB75}" type="slidenum">
              <a:rPr lang="en-US" altLang="zh-CN" smtClean="0"/>
              <a:pPr>
                <a:defRPr/>
              </a:pPr>
              <a:t>20</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51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51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5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p:bldP spid="815108" grpId="0"/>
      <p:bldP spid="81510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52400" y="762000"/>
            <a:ext cx="86868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lnSpc>
                <a:spcPct val="130000"/>
              </a:lnSpc>
              <a:spcBef>
                <a:spcPct val="50000"/>
              </a:spcBef>
            </a:pPr>
            <a:r>
              <a:rPr kumimoji="1" lang="en-US" altLang="zh-CN" sz="2800">
                <a:solidFill>
                  <a:srgbClr val="FF0000"/>
                </a:solidFill>
                <a:latin typeface="Times New Roman" pitchFamily="18" charset="0"/>
                <a:ea typeface="宋体" pitchFamily="2" charset="-122"/>
              </a:rPr>
              <a:t>(2) </a:t>
            </a:r>
            <a:r>
              <a:rPr kumimoji="1" lang="zh-CN" altLang="en-US" sz="2800">
                <a:solidFill>
                  <a:srgbClr val="FF0000"/>
                </a:solidFill>
                <a:latin typeface="宋体" pitchFamily="2" charset="-122"/>
                <a:ea typeface="宋体" pitchFamily="2" charset="-122"/>
              </a:rPr>
              <a:t>磁盘操作管理模块</a:t>
            </a:r>
            <a:r>
              <a:rPr kumimoji="1" lang="en-US" altLang="zh-CN" sz="2800">
                <a:solidFill>
                  <a:schemeClr val="tx1"/>
                </a:solidFill>
                <a:latin typeface="Times New Roman" pitchFamily="18" charset="0"/>
                <a:ea typeface="宋体" pitchFamily="2" charset="-122"/>
              </a:rPr>
              <a:t>(MS-DOS </a:t>
            </a:r>
            <a:r>
              <a:rPr kumimoji="1" lang="zh-CN" altLang="en-US" sz="2800">
                <a:solidFill>
                  <a:schemeClr val="tx1"/>
                </a:solidFill>
                <a:latin typeface="宋体" pitchFamily="2" charset="-122"/>
                <a:ea typeface="宋体" pitchFamily="2" charset="-122"/>
              </a:rPr>
              <a:t>为</a:t>
            </a:r>
            <a:r>
              <a:rPr kumimoji="1" lang="en-US" altLang="zh-CN" sz="2800">
                <a:solidFill>
                  <a:schemeClr val="tx1"/>
                </a:solidFill>
                <a:latin typeface="Times New Roman" pitchFamily="18" charset="0"/>
                <a:ea typeface="宋体" pitchFamily="2" charset="-122"/>
              </a:rPr>
              <a:t>MSDOS.SYS</a:t>
            </a:r>
            <a:r>
              <a:rPr kumimoji="1" lang="zh-CN" altLang="en-US" sz="2800">
                <a:solidFill>
                  <a:schemeClr val="tx1"/>
                </a:solidFill>
                <a:latin typeface="宋体" pitchFamily="2" charset="-122"/>
                <a:ea typeface="宋体" pitchFamily="2" charset="-122"/>
              </a:rPr>
              <a:t>，</a:t>
            </a:r>
            <a:r>
              <a:rPr kumimoji="1" lang="en-US" altLang="zh-CN" sz="2800">
                <a:solidFill>
                  <a:schemeClr val="tx1"/>
                </a:solidFill>
                <a:latin typeface="Times New Roman" pitchFamily="18" charset="0"/>
                <a:ea typeface="宋体" pitchFamily="2" charset="-122"/>
              </a:rPr>
              <a:t>PC-DOS</a:t>
            </a:r>
            <a:r>
              <a:rPr kumimoji="1" lang="zh-CN" altLang="en-US" sz="2800">
                <a:solidFill>
                  <a:schemeClr val="tx1"/>
                </a:solidFill>
                <a:latin typeface="宋体" pitchFamily="2" charset="-122"/>
                <a:ea typeface="宋体" pitchFamily="2" charset="-122"/>
              </a:rPr>
              <a:t>为</a:t>
            </a:r>
            <a:r>
              <a:rPr kumimoji="1" lang="en-US" altLang="zh-CN" sz="2800">
                <a:solidFill>
                  <a:schemeClr val="tx1"/>
                </a:solidFill>
                <a:latin typeface="Times New Roman" pitchFamily="18" charset="0"/>
                <a:ea typeface="宋体" pitchFamily="2" charset="-122"/>
              </a:rPr>
              <a:t>IBMDOS.COM)</a:t>
            </a:r>
            <a:r>
              <a:rPr kumimoji="1" lang="zh-CN" altLang="en-US" sz="2800">
                <a:solidFill>
                  <a:schemeClr val="tx1"/>
                </a:solidFill>
                <a:latin typeface="宋体" pitchFamily="2" charset="-122"/>
                <a:ea typeface="宋体" pitchFamily="2" charset="-122"/>
              </a:rPr>
              <a:t>。它由多个子模块组成</a:t>
            </a:r>
            <a:r>
              <a:rPr kumimoji="1" lang="en-US" altLang="zh-CN" sz="2800">
                <a:solidFill>
                  <a:schemeClr val="tx1"/>
                </a:solidFill>
                <a:latin typeface="宋体" pitchFamily="2" charset="-122"/>
                <a:ea typeface="宋体" pitchFamily="2" charset="-122"/>
              </a:rPr>
              <a:t>.</a:t>
            </a:r>
            <a:endParaRPr kumimoji="1" lang="en-US" altLang="zh-CN" sz="2800">
              <a:solidFill>
                <a:schemeClr val="tx1"/>
              </a:solidFill>
              <a:latin typeface="Times New Roman" pitchFamily="18" charset="0"/>
              <a:ea typeface="宋体" pitchFamily="2" charset="-122"/>
            </a:endParaRPr>
          </a:p>
        </p:txBody>
      </p:sp>
      <p:sp>
        <p:nvSpPr>
          <p:cNvPr id="816131" name="Text Box 3"/>
          <p:cNvSpPr txBox="1">
            <a:spLocks noChangeArrowheads="1"/>
          </p:cNvSpPr>
          <p:nvPr/>
        </p:nvSpPr>
        <p:spPr bwMode="auto">
          <a:xfrm>
            <a:off x="457200" y="2209800"/>
            <a:ext cx="86868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lnSpc>
                <a:spcPct val="130000"/>
              </a:lnSpc>
              <a:spcBef>
                <a:spcPct val="50000"/>
              </a:spcBef>
            </a:pPr>
            <a:r>
              <a:rPr kumimoji="1" lang="zh-CN" altLang="en-US" sz="2800">
                <a:solidFill>
                  <a:srgbClr val="FF0000"/>
                </a:solidFill>
                <a:latin typeface="Times New Roman" pitchFamily="18" charset="0"/>
                <a:ea typeface="宋体" pitchFamily="2" charset="-122"/>
              </a:rPr>
              <a:t>　</a:t>
            </a:r>
            <a:r>
              <a:rPr kumimoji="1" lang="zh-CN" altLang="en-US" sz="2800">
                <a:solidFill>
                  <a:srgbClr val="FF0000"/>
                </a:solidFill>
                <a:latin typeface="宋体" pitchFamily="2" charset="-122"/>
                <a:ea typeface="宋体" pitchFamily="2" charset="-122"/>
              </a:rPr>
              <a:t>功能</a:t>
            </a:r>
            <a:r>
              <a:rPr kumimoji="1" lang="en-US" altLang="zh-CN" sz="2800">
                <a:solidFill>
                  <a:srgbClr val="FF0000"/>
                </a:solidFill>
                <a:latin typeface="宋体" pitchFamily="2" charset="-122"/>
                <a:ea typeface="宋体" pitchFamily="2" charset="-122"/>
              </a:rPr>
              <a:t>:</a:t>
            </a:r>
            <a:r>
              <a:rPr kumimoji="1" lang="zh-CN" altLang="en-US" sz="2800">
                <a:solidFill>
                  <a:schemeClr val="tx1"/>
                </a:solidFill>
                <a:latin typeface="宋体" pitchFamily="2" charset="-122"/>
                <a:ea typeface="宋体" pitchFamily="2" charset="-122"/>
              </a:rPr>
              <a:t>负责完成文件管理和磁盘读写管理，并建立</a:t>
            </a:r>
            <a:r>
              <a:rPr kumimoji="1" lang="en-US" altLang="zh-CN" sz="2800">
                <a:solidFill>
                  <a:schemeClr val="tx1"/>
                </a:solidFill>
                <a:latin typeface="Times New Roman" pitchFamily="18" charset="0"/>
                <a:ea typeface="宋体" pitchFamily="2" charset="-122"/>
              </a:rPr>
              <a:t>DOS</a:t>
            </a:r>
            <a:r>
              <a:rPr kumimoji="1" lang="zh-CN" altLang="en-US" sz="2800">
                <a:solidFill>
                  <a:schemeClr val="tx1"/>
                </a:solidFill>
                <a:latin typeface="宋体" pitchFamily="2" charset="-122"/>
                <a:ea typeface="宋体" pitchFamily="2" charset="-122"/>
              </a:rPr>
              <a:t>与外设之间的联系。</a:t>
            </a:r>
            <a:endParaRPr kumimoji="1" lang="zh-CN" altLang="en-US" sz="2800">
              <a:solidFill>
                <a:schemeClr val="tx1"/>
              </a:solidFill>
              <a:latin typeface="Times New Roman" pitchFamily="18" charset="0"/>
              <a:ea typeface="宋体" pitchFamily="2" charset="-122"/>
            </a:endParaRPr>
          </a:p>
        </p:txBody>
      </p:sp>
      <p:sp>
        <p:nvSpPr>
          <p:cNvPr id="816132" name="Text Box 4"/>
          <p:cNvSpPr txBox="1">
            <a:spLocks noChangeArrowheads="1"/>
          </p:cNvSpPr>
          <p:nvPr/>
        </p:nvSpPr>
        <p:spPr bwMode="auto">
          <a:xfrm>
            <a:off x="457200" y="3505200"/>
            <a:ext cx="8077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lnSpc>
                <a:spcPct val="130000"/>
              </a:lnSpc>
              <a:spcBef>
                <a:spcPct val="50000"/>
              </a:spcBef>
            </a:pPr>
            <a:r>
              <a:rPr kumimoji="1" lang="en-US" altLang="zh-CN" sz="2800">
                <a:solidFill>
                  <a:schemeClr val="tx1"/>
                </a:solidFill>
                <a:latin typeface="Times New Roman" pitchFamily="18" charset="0"/>
                <a:ea typeface="宋体" pitchFamily="2" charset="-122"/>
              </a:rPr>
              <a:t>MSDOS.SYS</a:t>
            </a:r>
            <a:r>
              <a:rPr kumimoji="1" lang="zh-CN" altLang="en-US" sz="2800">
                <a:solidFill>
                  <a:schemeClr val="tx1"/>
                </a:solidFill>
                <a:latin typeface="宋体" pitchFamily="2" charset="-122"/>
                <a:ea typeface="宋体" pitchFamily="2" charset="-122"/>
              </a:rPr>
              <a:t>也是系统盘根目录下的隐蔽文件。</a:t>
            </a:r>
            <a:r>
              <a:rPr kumimoji="1" lang="zh-CN" altLang="en-US" sz="2800">
                <a:solidFill>
                  <a:schemeClr val="tx1"/>
                </a:solidFill>
                <a:latin typeface="Times New Roman" pitchFamily="18" charset="0"/>
                <a:ea typeface="宋体" pitchFamily="2" charset="-122"/>
              </a:rPr>
              <a:t> </a:t>
            </a:r>
          </a:p>
        </p:txBody>
      </p:sp>
      <p:sp>
        <p:nvSpPr>
          <p:cNvPr id="2" name="灯片编号占位符 1"/>
          <p:cNvSpPr>
            <a:spLocks noGrp="1"/>
          </p:cNvSpPr>
          <p:nvPr>
            <p:ph type="sldNum" sz="quarter" idx="12"/>
          </p:nvPr>
        </p:nvSpPr>
        <p:spPr/>
        <p:txBody>
          <a:bodyPr/>
          <a:lstStyle/>
          <a:p>
            <a:pPr>
              <a:defRPr/>
            </a:pPr>
            <a:fld id="{1B8C7D8E-483A-46AA-8811-D4A0A9F6F9FC}" type="slidenum">
              <a:rPr lang="en-US" altLang="zh-CN" smtClean="0"/>
              <a:pPr>
                <a:defRPr/>
              </a:pPr>
              <a:t>21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6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6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p:bldP spid="8161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04800" y="609600"/>
            <a:ext cx="85344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30000"/>
              </a:lnSpc>
              <a:spcBef>
                <a:spcPct val="50000"/>
              </a:spcBef>
            </a:pPr>
            <a:r>
              <a:rPr kumimoji="1" lang="en-US" altLang="zh-CN" sz="2800">
                <a:solidFill>
                  <a:srgbClr val="FF0000"/>
                </a:solidFill>
                <a:latin typeface="宋体" pitchFamily="2" charset="-122"/>
                <a:ea typeface="宋体" pitchFamily="2" charset="-122"/>
              </a:rPr>
              <a:t>(3) </a:t>
            </a:r>
            <a:r>
              <a:rPr kumimoji="1" lang="zh-CN" altLang="en-US" sz="2800">
                <a:solidFill>
                  <a:srgbClr val="FF0000"/>
                </a:solidFill>
                <a:latin typeface="Times New Roman" pitchFamily="18" charset="0"/>
                <a:ea typeface="宋体" pitchFamily="2" charset="-122"/>
              </a:rPr>
              <a:t>命令处理模块</a:t>
            </a:r>
            <a:r>
              <a:rPr kumimoji="1" lang="en-US" altLang="zh-CN" sz="2800">
                <a:solidFill>
                  <a:srgbClr val="FF0000"/>
                </a:solidFill>
                <a:latin typeface="宋体" pitchFamily="2" charset="-122"/>
                <a:ea typeface="宋体" pitchFamily="2" charset="-122"/>
              </a:rPr>
              <a:t>(COMMAND.COM)</a:t>
            </a:r>
            <a:r>
              <a:rPr kumimoji="1" lang="zh-CN" altLang="en-US" sz="2800">
                <a:solidFill>
                  <a:schemeClr val="tx1"/>
                </a:solidFill>
                <a:latin typeface="Times New Roman" pitchFamily="18" charset="0"/>
                <a:ea typeface="宋体" pitchFamily="2" charset="-122"/>
              </a:rPr>
              <a:t>。它是</a:t>
            </a:r>
            <a:r>
              <a:rPr kumimoji="1" lang="en-US" altLang="zh-CN" sz="2800">
                <a:solidFill>
                  <a:schemeClr val="tx1"/>
                </a:solidFill>
                <a:latin typeface="宋体" pitchFamily="2" charset="-122"/>
                <a:ea typeface="宋体" pitchFamily="2" charset="-122"/>
              </a:rPr>
              <a:t>DOS</a:t>
            </a:r>
            <a:r>
              <a:rPr kumimoji="1" lang="zh-CN" altLang="en-US" sz="2800">
                <a:solidFill>
                  <a:schemeClr val="tx1"/>
                </a:solidFill>
                <a:latin typeface="Times New Roman" pitchFamily="18" charset="0"/>
                <a:ea typeface="宋体" pitchFamily="2" charset="-122"/>
              </a:rPr>
              <a:t>最上层的模块，与用户直接沟通</a:t>
            </a:r>
            <a:r>
              <a:rPr kumimoji="1" lang="en-US" altLang="zh-CN" sz="2800">
                <a:solidFill>
                  <a:schemeClr val="tx1"/>
                </a:solidFill>
                <a:latin typeface="Times New Roman" pitchFamily="18" charset="0"/>
                <a:ea typeface="宋体" pitchFamily="2" charset="-122"/>
              </a:rPr>
              <a:t>.</a:t>
            </a:r>
            <a:r>
              <a:rPr kumimoji="1" lang="zh-CN" altLang="en-US" sz="2800">
                <a:solidFill>
                  <a:schemeClr val="tx1"/>
                </a:solidFill>
                <a:latin typeface="Times New Roman" pitchFamily="18" charset="0"/>
                <a:ea typeface="宋体" pitchFamily="2" charset="-122"/>
              </a:rPr>
              <a:t>　　</a:t>
            </a:r>
          </a:p>
        </p:txBody>
      </p:sp>
      <p:sp>
        <p:nvSpPr>
          <p:cNvPr id="27651" name="Text Box 3"/>
          <p:cNvSpPr txBox="1">
            <a:spLocks noChangeArrowheads="1"/>
          </p:cNvSpPr>
          <p:nvPr/>
        </p:nvSpPr>
        <p:spPr bwMode="auto">
          <a:xfrm>
            <a:off x="381000" y="1905000"/>
            <a:ext cx="85344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30000"/>
              </a:lnSpc>
              <a:spcBef>
                <a:spcPct val="50000"/>
              </a:spcBef>
            </a:pPr>
            <a:r>
              <a:rPr kumimoji="1" lang="zh-CN" altLang="en-US" sz="2800">
                <a:solidFill>
                  <a:srgbClr val="FF0000"/>
                </a:solidFill>
                <a:latin typeface="宋体" pitchFamily="2" charset="-122"/>
                <a:ea typeface="宋体" pitchFamily="2" charset="-122"/>
              </a:rPr>
              <a:t>功能：</a:t>
            </a:r>
            <a:r>
              <a:rPr kumimoji="1" lang="zh-CN" altLang="en-US" sz="2800">
                <a:solidFill>
                  <a:schemeClr val="tx1"/>
                </a:solidFill>
                <a:latin typeface="Times New Roman" pitchFamily="18" charset="0"/>
                <a:ea typeface="宋体" pitchFamily="2" charset="-122"/>
              </a:rPr>
              <a:t>分析键盘命令、中断处理、检测装配程序地址等任务。用户从键盘打入的命令首先通过它处理，同时还产生</a:t>
            </a:r>
            <a:r>
              <a:rPr kumimoji="1" lang="en-US" altLang="zh-CN" sz="2800">
                <a:solidFill>
                  <a:schemeClr val="tx1"/>
                </a:solidFill>
                <a:latin typeface="宋体" pitchFamily="2" charset="-122"/>
                <a:ea typeface="宋体" pitchFamily="2" charset="-122"/>
              </a:rPr>
              <a:t>DOS</a:t>
            </a:r>
            <a:r>
              <a:rPr kumimoji="1" lang="zh-CN" altLang="en-US" sz="2800">
                <a:solidFill>
                  <a:schemeClr val="tx1"/>
                </a:solidFill>
                <a:latin typeface="Times New Roman" pitchFamily="18" charset="0"/>
                <a:ea typeface="宋体" pitchFamily="2" charset="-122"/>
              </a:rPr>
              <a:t>提示符，例如</a:t>
            </a:r>
            <a:r>
              <a:rPr kumimoji="1" lang="en-US" altLang="zh-CN" sz="2800">
                <a:solidFill>
                  <a:schemeClr val="tx1"/>
                </a:solidFill>
                <a:latin typeface="宋体" pitchFamily="2" charset="-122"/>
                <a:ea typeface="宋体" pitchFamily="2" charset="-122"/>
              </a:rPr>
              <a:t>A&gt;</a:t>
            </a:r>
            <a:r>
              <a:rPr kumimoji="1" lang="zh-CN" altLang="en-US" sz="2800">
                <a:solidFill>
                  <a:schemeClr val="tx1"/>
                </a:solidFill>
                <a:latin typeface="Times New Roman" pitchFamily="18" charset="0"/>
                <a:ea typeface="宋体" pitchFamily="2" charset="-122"/>
              </a:rPr>
              <a:t>或</a:t>
            </a:r>
            <a:r>
              <a:rPr kumimoji="1" lang="en-US" altLang="zh-CN" sz="2800">
                <a:solidFill>
                  <a:schemeClr val="tx1"/>
                </a:solidFill>
                <a:latin typeface="宋体" pitchFamily="2" charset="-122"/>
                <a:ea typeface="宋体" pitchFamily="2" charset="-122"/>
              </a:rPr>
              <a:t>D&gt;</a:t>
            </a:r>
            <a:r>
              <a:rPr kumimoji="1" lang="zh-CN" altLang="en-US" sz="2800">
                <a:solidFill>
                  <a:schemeClr val="tx1"/>
                </a:solidFill>
                <a:latin typeface="Times New Roman" pitchFamily="18" charset="0"/>
                <a:ea typeface="宋体" pitchFamily="2" charset="-122"/>
              </a:rPr>
              <a:t>等。</a:t>
            </a:r>
          </a:p>
        </p:txBody>
      </p:sp>
      <p:sp>
        <p:nvSpPr>
          <p:cNvPr id="27652" name="Text Box 4"/>
          <p:cNvSpPr txBox="1">
            <a:spLocks noChangeArrowheads="1"/>
          </p:cNvSpPr>
          <p:nvPr/>
        </p:nvSpPr>
        <p:spPr bwMode="auto">
          <a:xfrm>
            <a:off x="381000" y="3657600"/>
            <a:ext cx="85344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30000"/>
              </a:lnSpc>
              <a:spcBef>
                <a:spcPct val="50000"/>
              </a:spcBef>
            </a:pPr>
            <a:r>
              <a:rPr kumimoji="1" lang="zh-CN" altLang="en-US" sz="2800">
                <a:solidFill>
                  <a:schemeClr val="tx1"/>
                </a:solidFill>
                <a:latin typeface="Times New Roman" pitchFamily="18" charset="0"/>
                <a:ea typeface="宋体" pitchFamily="2" charset="-122"/>
              </a:rPr>
              <a:t>命令处理模块位于系统盘的根目录下，但</a:t>
            </a:r>
            <a:r>
              <a:rPr kumimoji="1" lang="zh-CN" altLang="en-US" sz="2800">
                <a:solidFill>
                  <a:srgbClr val="FF0000"/>
                </a:solidFill>
                <a:latin typeface="Times New Roman" pitchFamily="18" charset="0"/>
                <a:ea typeface="宋体" pitchFamily="2" charset="-122"/>
              </a:rPr>
              <a:t>不是隐蔽文件</a:t>
            </a:r>
            <a:r>
              <a:rPr kumimoji="1" lang="zh-CN" altLang="en-US" sz="2800">
                <a:solidFill>
                  <a:schemeClr val="tx1"/>
                </a:solidFill>
                <a:latin typeface="Times New Roman" pitchFamily="18" charset="0"/>
                <a:ea typeface="宋体" pitchFamily="2" charset="-122"/>
              </a:rPr>
              <a:t>，用正常的列目录命令可以看到。</a:t>
            </a:r>
          </a:p>
        </p:txBody>
      </p:sp>
      <p:sp>
        <p:nvSpPr>
          <p:cNvPr id="27653" name="Text Box 5"/>
          <p:cNvSpPr txBox="1">
            <a:spLocks noChangeArrowheads="1"/>
          </p:cNvSpPr>
          <p:nvPr/>
        </p:nvSpPr>
        <p:spPr bwMode="auto">
          <a:xfrm>
            <a:off x="152400" y="5029200"/>
            <a:ext cx="8534400" cy="141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30000"/>
              </a:lnSpc>
              <a:spcBef>
                <a:spcPct val="50000"/>
              </a:spcBef>
            </a:pPr>
            <a:r>
              <a:rPr kumimoji="1" lang="en-US" altLang="zh-CN" sz="2800">
                <a:solidFill>
                  <a:srgbClr val="FF0000"/>
                </a:solidFill>
                <a:latin typeface="Times New Roman" pitchFamily="18" charset="0"/>
                <a:ea typeface="宋体" pitchFamily="2" charset="-122"/>
              </a:rPr>
              <a:t>(4) </a:t>
            </a:r>
            <a:r>
              <a:rPr kumimoji="1" lang="zh-CN" altLang="en-US" sz="2800">
                <a:solidFill>
                  <a:srgbClr val="FF0000"/>
                </a:solidFill>
                <a:latin typeface="宋体" pitchFamily="2" charset="-122"/>
                <a:ea typeface="宋体" pitchFamily="2" charset="-122"/>
              </a:rPr>
              <a:t>引导程序</a:t>
            </a:r>
            <a:endParaRPr kumimoji="1" lang="zh-CN" altLang="en-US" sz="2800">
              <a:solidFill>
                <a:schemeClr val="tx1"/>
              </a:solidFill>
              <a:latin typeface="宋体" pitchFamily="2" charset="-122"/>
              <a:ea typeface="宋体" pitchFamily="2" charset="-122"/>
            </a:endParaRPr>
          </a:p>
          <a:p>
            <a:pPr algn="just" eaLnBrk="1" hangingPunct="1">
              <a:lnSpc>
                <a:spcPct val="130000"/>
              </a:lnSpc>
              <a:spcBef>
                <a:spcPct val="50000"/>
              </a:spcBef>
            </a:pPr>
            <a:r>
              <a:rPr kumimoji="1" lang="zh-CN" altLang="en-US" sz="2800">
                <a:solidFill>
                  <a:srgbClr val="FF0000"/>
                </a:solidFill>
                <a:latin typeface="宋体" pitchFamily="2" charset="-122"/>
                <a:ea typeface="宋体" pitchFamily="2" charset="-122"/>
              </a:rPr>
              <a:t>功能</a:t>
            </a:r>
            <a:r>
              <a:rPr kumimoji="1" lang="zh-CN" altLang="en-US" sz="2800">
                <a:solidFill>
                  <a:schemeClr val="tx1"/>
                </a:solidFill>
                <a:latin typeface="宋体" pitchFamily="2" charset="-122"/>
                <a:ea typeface="宋体" pitchFamily="2" charset="-122"/>
              </a:rPr>
              <a:t>：在系统启动时，将</a:t>
            </a:r>
            <a:r>
              <a:rPr kumimoji="1" lang="en-US" altLang="zh-CN" sz="2800">
                <a:solidFill>
                  <a:schemeClr val="tx1"/>
                </a:solidFill>
                <a:latin typeface="Times New Roman" pitchFamily="18" charset="0"/>
                <a:ea typeface="宋体" pitchFamily="2" charset="-122"/>
              </a:rPr>
              <a:t>DOS</a:t>
            </a:r>
            <a:r>
              <a:rPr kumimoji="1" lang="zh-CN" altLang="en-US" sz="2800">
                <a:solidFill>
                  <a:schemeClr val="tx1"/>
                </a:solidFill>
                <a:latin typeface="宋体" pitchFamily="2" charset="-122"/>
                <a:ea typeface="宋体" pitchFamily="2" charset="-122"/>
              </a:rPr>
              <a:t>基本模块调入内存。</a:t>
            </a:r>
            <a:endParaRPr kumimoji="1" lang="zh-CN" altLang="en-US" sz="2800">
              <a:solidFill>
                <a:schemeClr val="tx1"/>
              </a:solidFill>
              <a:latin typeface="Times New Roman" pitchFamily="18" charset="0"/>
              <a:ea typeface="宋体" pitchFamily="2" charset="-122"/>
            </a:endParaRPr>
          </a:p>
        </p:txBody>
      </p:sp>
      <p:sp>
        <p:nvSpPr>
          <p:cNvPr id="2" name="灯片编号占位符 1"/>
          <p:cNvSpPr>
            <a:spLocks noGrp="1"/>
          </p:cNvSpPr>
          <p:nvPr>
            <p:ph type="sldNum" sz="quarter" idx="12"/>
          </p:nvPr>
        </p:nvSpPr>
        <p:spPr/>
        <p:txBody>
          <a:bodyPr/>
          <a:lstStyle/>
          <a:p>
            <a:pPr>
              <a:defRPr/>
            </a:pPr>
            <a:fld id="{A7487454-F0B9-4CDF-9B7D-3E86430CA777}" type="slidenum">
              <a:rPr lang="en-US" altLang="zh-CN" smtClean="0"/>
              <a:pPr>
                <a:defRPr/>
              </a:pPr>
              <a:t>22</a:t>
            </a:fld>
            <a:endParaRPr lang="en-US" altLang="zh-CN"/>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2" name="Rectangle 4"/>
          <p:cNvSpPr>
            <a:spLocks noChangeArrowheads="1"/>
          </p:cNvSpPr>
          <p:nvPr/>
        </p:nvSpPr>
        <p:spPr bwMode="auto">
          <a:xfrm>
            <a:off x="0" y="0"/>
            <a:ext cx="3352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i="1" u="sng">
                <a:solidFill>
                  <a:srgbClr val="3333CC"/>
                </a:solidFill>
                <a:effectLst>
                  <a:outerShdw blurRad="38100" dist="38100" dir="2700000" algn="tl">
                    <a:srgbClr val="C0C0C0"/>
                  </a:outerShdw>
                </a:effectLst>
                <a:latin typeface="Arial" pitchFamily="34" charset="0"/>
              </a:rPr>
              <a:t>启动含义</a:t>
            </a:r>
            <a:endParaRPr kumimoji="1" lang="zh-CN" altLang="en-US" sz="4000" b="0">
              <a:solidFill>
                <a:schemeClr val="tx1"/>
              </a:solidFill>
              <a:latin typeface="隶书" pitchFamily="49" charset="-122"/>
            </a:endParaRPr>
          </a:p>
        </p:txBody>
      </p:sp>
      <p:grpSp>
        <p:nvGrpSpPr>
          <p:cNvPr id="821263" name="Group 15"/>
          <p:cNvGrpSpPr>
            <a:grpSpLocks/>
          </p:cNvGrpSpPr>
          <p:nvPr/>
        </p:nvGrpSpPr>
        <p:grpSpPr bwMode="auto">
          <a:xfrm>
            <a:off x="152400" y="3810000"/>
            <a:ext cx="8610600" cy="2667000"/>
            <a:chOff x="96" y="2400"/>
            <a:chExt cx="5424" cy="1680"/>
          </a:xfrm>
        </p:grpSpPr>
        <p:sp>
          <p:nvSpPr>
            <p:cNvPr id="28682" name="Rectangle 5"/>
            <p:cNvSpPr>
              <a:spLocks noChangeArrowheads="1"/>
            </p:cNvSpPr>
            <p:nvPr/>
          </p:nvSpPr>
          <p:spPr bwMode="auto">
            <a:xfrm>
              <a:off x="3072" y="2976"/>
              <a:ext cx="2430" cy="503"/>
            </a:xfrm>
            <a:prstGeom prst="rect">
              <a:avLst/>
            </a:prstGeom>
            <a:solidFill>
              <a:srgbClr val="FFCC66"/>
            </a:solidFill>
            <a:ln>
              <a:noFill/>
            </a:ln>
            <a:effectLst>
              <a:outerShdw dist="107763" dir="2700000" algn="ctr" rotWithShape="0">
                <a:schemeClr val="bg2"/>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spAutoFit/>
            </a:bodyPr>
            <a:lstStyle/>
            <a:p>
              <a:pPr>
                <a:lnSpc>
                  <a:spcPct val="130000"/>
                </a:lnSpc>
                <a:spcBef>
                  <a:spcPts val="300"/>
                </a:spcBef>
                <a:spcAft>
                  <a:spcPts val="300"/>
                </a:spcAft>
                <a:buClr>
                  <a:srgbClr val="3333CC"/>
                </a:buClr>
                <a:buSzPct val="65000"/>
                <a:buFont typeface="Monotype Sorts" pitchFamily="2" charset="2"/>
                <a:buNone/>
              </a:pPr>
              <a:r>
                <a:rPr kumimoji="1" lang="en-US" altLang="zh-CN" sz="3600">
                  <a:solidFill>
                    <a:srgbClr val="000099"/>
                  </a:solidFill>
                  <a:latin typeface="Arial" pitchFamily="34" charset="0"/>
                  <a:ea typeface="宋体" pitchFamily="2" charset="-122"/>
                </a:rPr>
                <a:t>C: </a:t>
              </a:r>
              <a:r>
                <a:rPr kumimoji="1" lang="en-US" altLang="zh-CN" sz="3600">
                  <a:solidFill>
                    <a:srgbClr val="663300"/>
                  </a:solidFill>
                  <a:latin typeface="Arial" pitchFamily="34" charset="0"/>
                  <a:ea typeface="宋体" pitchFamily="2" charset="-122"/>
                </a:rPr>
                <a:t>\ </a:t>
              </a:r>
              <a:r>
                <a:rPr kumimoji="1" lang="en-US" altLang="zh-CN" sz="3600">
                  <a:solidFill>
                    <a:srgbClr val="008000"/>
                  </a:solidFill>
                  <a:latin typeface="Arial" pitchFamily="34" charset="0"/>
                  <a:ea typeface="宋体" pitchFamily="2" charset="-122"/>
                </a:rPr>
                <a:t>&gt;</a:t>
              </a:r>
              <a:r>
                <a:rPr kumimoji="1" lang="en-US" altLang="zh-CN" sz="3600">
                  <a:solidFill>
                    <a:srgbClr val="000099"/>
                  </a:solidFill>
                  <a:latin typeface="Arial" pitchFamily="34" charset="0"/>
                  <a:ea typeface="宋体" pitchFamily="2" charset="-122"/>
                </a:rPr>
                <a:t>_</a:t>
              </a:r>
              <a:r>
                <a:rPr kumimoji="1" lang="en-US" altLang="zh-CN" sz="3600">
                  <a:solidFill>
                    <a:srgbClr val="000099"/>
                  </a:solidFill>
                  <a:latin typeface="Times New Roman" pitchFamily="18" charset="0"/>
                  <a:ea typeface="宋体" pitchFamily="2" charset="-122"/>
                </a:rPr>
                <a:t>   </a:t>
              </a:r>
              <a:r>
                <a:rPr kumimoji="1" lang="zh-CN" altLang="en-US" sz="3600">
                  <a:solidFill>
                    <a:srgbClr val="000099"/>
                  </a:solidFill>
                  <a:latin typeface="Times New Roman" pitchFamily="18" charset="0"/>
                  <a:ea typeface="宋体" pitchFamily="2" charset="-122"/>
                </a:rPr>
                <a:t>或  </a:t>
              </a:r>
              <a:r>
                <a:rPr kumimoji="1" lang="en-US" altLang="zh-CN" sz="3600">
                  <a:solidFill>
                    <a:srgbClr val="000099"/>
                  </a:solidFill>
                  <a:latin typeface="Arial" pitchFamily="34" charset="0"/>
                  <a:ea typeface="宋体" pitchFamily="2" charset="-122"/>
                </a:rPr>
                <a:t>A:\ &gt;_</a:t>
              </a:r>
            </a:p>
          </p:txBody>
        </p:sp>
        <p:sp>
          <p:nvSpPr>
            <p:cNvPr id="821254" name="Rectangle 6"/>
            <p:cNvSpPr>
              <a:spLocks noChangeArrowheads="1"/>
            </p:cNvSpPr>
            <p:nvPr/>
          </p:nvSpPr>
          <p:spPr bwMode="auto">
            <a:xfrm>
              <a:off x="240" y="2400"/>
              <a:ext cx="21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i="1" u="sng">
                  <a:solidFill>
                    <a:srgbClr val="3333CC"/>
                  </a:solidFill>
                  <a:effectLst>
                    <a:outerShdw blurRad="38100" dist="38100" dir="2700000" algn="tl">
                      <a:srgbClr val="C0C0C0"/>
                    </a:outerShdw>
                  </a:effectLst>
                  <a:latin typeface="Arial" pitchFamily="34" charset="0"/>
                </a:rPr>
                <a:t>启动成功</a:t>
              </a:r>
              <a:endParaRPr kumimoji="1" lang="zh-CN" altLang="en-US" sz="4000" b="0">
                <a:solidFill>
                  <a:schemeClr val="tx1"/>
                </a:solidFill>
                <a:latin typeface="隶书" pitchFamily="49" charset="-122"/>
              </a:endParaRPr>
            </a:p>
          </p:txBody>
        </p:sp>
        <p:sp>
          <p:nvSpPr>
            <p:cNvPr id="28684" name="Rectangle 7"/>
            <p:cNvSpPr>
              <a:spLocks noChangeArrowheads="1"/>
            </p:cNvSpPr>
            <p:nvPr/>
          </p:nvSpPr>
          <p:spPr bwMode="auto">
            <a:xfrm>
              <a:off x="96" y="3081"/>
              <a:ext cx="2818" cy="375"/>
            </a:xfrm>
            <a:prstGeom prst="rect">
              <a:avLst/>
            </a:prstGeom>
            <a:solidFill>
              <a:srgbClr val="FFCC66"/>
            </a:solidFill>
            <a:ln>
              <a:noFill/>
            </a:ln>
            <a:effectLst>
              <a:outerShdw dist="107763" dir="2700000" algn="ctr" rotWithShape="0">
                <a:schemeClr val="bg2"/>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spAutoFit/>
            </a:bodyPr>
            <a:lstStyle/>
            <a:p>
              <a:r>
                <a:rPr kumimoji="1" lang="zh-CN" altLang="en-US" sz="3600">
                  <a:solidFill>
                    <a:srgbClr val="000099"/>
                  </a:solidFill>
                  <a:latin typeface="隶书" pitchFamily="49" charset="-122"/>
                </a:rPr>
                <a:t>出现</a:t>
              </a:r>
              <a:r>
                <a:rPr kumimoji="1" lang="en-US" altLang="zh-CN" sz="3600">
                  <a:solidFill>
                    <a:srgbClr val="000099"/>
                  </a:solidFill>
                  <a:latin typeface="Arial Black" pitchFamily="34" charset="0"/>
                </a:rPr>
                <a:t>DOS</a:t>
              </a:r>
              <a:r>
                <a:rPr kumimoji="1" lang="zh-CN" altLang="en-US" sz="3600">
                  <a:solidFill>
                    <a:srgbClr val="000099"/>
                  </a:solidFill>
                  <a:latin typeface="隶书" pitchFamily="49" charset="-122"/>
                </a:rPr>
                <a:t>系统提示符</a:t>
              </a:r>
            </a:p>
          </p:txBody>
        </p:sp>
        <p:sp>
          <p:nvSpPr>
            <p:cNvPr id="28685" name="AutoShape 8"/>
            <p:cNvSpPr>
              <a:spLocks noChangeArrowheads="1"/>
            </p:cNvSpPr>
            <p:nvPr/>
          </p:nvSpPr>
          <p:spPr bwMode="auto">
            <a:xfrm>
              <a:off x="1536" y="3744"/>
              <a:ext cx="1008" cy="336"/>
            </a:xfrm>
            <a:prstGeom prst="wedgeEllipseCallout">
              <a:avLst>
                <a:gd name="adj1" fmla="val 112597"/>
                <a:gd name="adj2" fmla="val -17113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sz="2800">
                  <a:solidFill>
                    <a:srgbClr val="CC3300"/>
                  </a:solidFill>
                  <a:latin typeface="Times New Roman" pitchFamily="18" charset="0"/>
                  <a:ea typeface="宋体" pitchFamily="2" charset="-122"/>
                </a:rPr>
                <a:t>硬盘符</a:t>
              </a:r>
              <a:endParaRPr kumimoji="1" lang="zh-CN" altLang="en-US" sz="4000" b="0">
                <a:solidFill>
                  <a:schemeClr val="tx1"/>
                </a:solidFill>
                <a:latin typeface="Times New Roman" pitchFamily="18" charset="0"/>
                <a:ea typeface="宋体" pitchFamily="2" charset="-122"/>
              </a:endParaRPr>
            </a:p>
          </p:txBody>
        </p:sp>
        <p:sp>
          <p:nvSpPr>
            <p:cNvPr id="28686" name="AutoShape 9"/>
            <p:cNvSpPr>
              <a:spLocks noChangeArrowheads="1"/>
            </p:cNvSpPr>
            <p:nvPr/>
          </p:nvSpPr>
          <p:spPr bwMode="auto">
            <a:xfrm>
              <a:off x="4080" y="3696"/>
              <a:ext cx="1440" cy="384"/>
            </a:xfrm>
            <a:prstGeom prst="wedgeEllipseCallout">
              <a:avLst>
                <a:gd name="adj1" fmla="val -71736"/>
                <a:gd name="adj2" fmla="val -152606"/>
              </a:avLst>
            </a:prstGeom>
            <a:solidFill>
              <a:srgbClr val="0066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sz="2800">
                  <a:solidFill>
                    <a:srgbClr val="FF0000"/>
                  </a:solidFill>
                  <a:latin typeface="Times New Roman" pitchFamily="18" charset="0"/>
                  <a:ea typeface="宋体" pitchFamily="2" charset="-122"/>
                </a:rPr>
                <a:t>系统提示符</a:t>
              </a:r>
              <a:endParaRPr kumimoji="1" lang="zh-CN" altLang="en-US" sz="4000" b="0">
                <a:solidFill>
                  <a:srgbClr val="FF0000"/>
                </a:solidFill>
                <a:latin typeface="Times New Roman" pitchFamily="18" charset="0"/>
                <a:ea typeface="宋体" pitchFamily="2" charset="-122"/>
              </a:endParaRPr>
            </a:p>
          </p:txBody>
        </p:sp>
        <p:sp>
          <p:nvSpPr>
            <p:cNvPr id="28687" name="AutoShape 10"/>
            <p:cNvSpPr>
              <a:spLocks noChangeArrowheads="1"/>
            </p:cNvSpPr>
            <p:nvPr/>
          </p:nvSpPr>
          <p:spPr bwMode="auto">
            <a:xfrm>
              <a:off x="2976" y="3744"/>
              <a:ext cx="993" cy="336"/>
            </a:xfrm>
            <a:prstGeom prst="wedgeEllipseCallout">
              <a:avLst>
                <a:gd name="adj1" fmla="val 4986"/>
                <a:gd name="adj2" fmla="val -161606"/>
              </a:avLst>
            </a:prstGeom>
            <a:solidFill>
              <a:srgbClr val="6633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sz="2800">
                  <a:solidFill>
                    <a:schemeClr val="bg1"/>
                  </a:solidFill>
                  <a:latin typeface="Times New Roman" pitchFamily="18" charset="0"/>
                  <a:ea typeface="宋体" pitchFamily="2" charset="-122"/>
                </a:rPr>
                <a:t>路径</a:t>
              </a:r>
              <a:endParaRPr kumimoji="1" lang="zh-CN" altLang="en-US" sz="4000" b="0">
                <a:solidFill>
                  <a:schemeClr val="tx1"/>
                </a:solidFill>
                <a:latin typeface="Times New Roman" pitchFamily="18" charset="0"/>
                <a:ea typeface="宋体" pitchFamily="2" charset="-122"/>
              </a:endParaRPr>
            </a:p>
          </p:txBody>
        </p:sp>
      </p:grpSp>
      <p:grpSp>
        <p:nvGrpSpPr>
          <p:cNvPr id="821262" name="Group 14"/>
          <p:cNvGrpSpPr>
            <a:grpSpLocks/>
          </p:cNvGrpSpPr>
          <p:nvPr/>
        </p:nvGrpSpPr>
        <p:grpSpPr bwMode="auto">
          <a:xfrm>
            <a:off x="457200" y="1295400"/>
            <a:ext cx="8291513" cy="2514600"/>
            <a:chOff x="288" y="816"/>
            <a:chExt cx="5223" cy="1584"/>
          </a:xfrm>
        </p:grpSpPr>
        <p:sp>
          <p:nvSpPr>
            <p:cNvPr id="28679" name="AutoShape 2"/>
            <p:cNvSpPr>
              <a:spLocks noChangeArrowheads="1"/>
            </p:cNvSpPr>
            <p:nvPr/>
          </p:nvSpPr>
          <p:spPr bwMode="auto">
            <a:xfrm>
              <a:off x="4272" y="1584"/>
              <a:ext cx="1193" cy="816"/>
            </a:xfrm>
            <a:prstGeom prst="flowChartInternalStorage">
              <a:avLst/>
            </a:prstGeom>
            <a:solidFill>
              <a:schemeClr val="accent1"/>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tIns="0" anchor="ctr"/>
            <a:lstStyle/>
            <a:p>
              <a:pPr algn="ctr"/>
              <a:r>
                <a:rPr kumimoji="1" lang="zh-CN" altLang="en-US" sz="3600">
                  <a:solidFill>
                    <a:srgbClr val="660033"/>
                  </a:solidFill>
                  <a:latin typeface="Times New Roman" pitchFamily="18" charset="0"/>
                  <a:ea typeface="宋体" pitchFamily="2" charset="-122"/>
                </a:rPr>
                <a:t>内存</a:t>
              </a:r>
              <a:endParaRPr kumimoji="1" lang="zh-CN" altLang="en-US" sz="4000" b="0">
                <a:solidFill>
                  <a:schemeClr val="tx1"/>
                </a:solidFill>
                <a:latin typeface="Times New Roman" pitchFamily="18" charset="0"/>
                <a:ea typeface="宋体" pitchFamily="2" charset="-122"/>
              </a:endParaRPr>
            </a:p>
          </p:txBody>
        </p:sp>
        <p:sp>
          <p:nvSpPr>
            <p:cNvPr id="28680" name="AutoShape 3"/>
            <p:cNvSpPr>
              <a:spLocks noChangeArrowheads="1"/>
            </p:cNvSpPr>
            <p:nvPr/>
          </p:nvSpPr>
          <p:spPr bwMode="auto">
            <a:xfrm>
              <a:off x="2496" y="816"/>
              <a:ext cx="3015" cy="864"/>
            </a:xfrm>
            <a:prstGeom prst="curvedDownArrow">
              <a:avLst>
                <a:gd name="adj1" fmla="val 69792"/>
                <a:gd name="adj2" fmla="val 139583"/>
                <a:gd name="adj3" fmla="val 33333"/>
              </a:avLst>
            </a:prstGeom>
            <a:solidFill>
              <a:schemeClr val="accent1"/>
            </a:solidFill>
            <a:ln>
              <a:noFill/>
            </a:ln>
            <a:effectLst>
              <a:outerShdw dist="35921" dir="2700000" algn="ctr"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pPr algn="ctr"/>
              <a:r>
                <a:rPr kumimoji="1" lang="zh-CN" altLang="en-US" sz="4000">
                  <a:solidFill>
                    <a:srgbClr val="FF3300"/>
                  </a:solidFill>
                  <a:latin typeface="Times New Roman" pitchFamily="18" charset="0"/>
                  <a:ea typeface="楷体_GB2312" pitchFamily="49" charset="-122"/>
                </a:rPr>
                <a:t>装入</a:t>
              </a:r>
              <a:endParaRPr kumimoji="1" lang="zh-CN" altLang="en-US" sz="4000" b="0">
                <a:solidFill>
                  <a:schemeClr val="tx1"/>
                </a:solidFill>
                <a:latin typeface="Times New Roman" pitchFamily="18" charset="0"/>
                <a:ea typeface="宋体" pitchFamily="2" charset="-122"/>
              </a:endParaRPr>
            </a:p>
          </p:txBody>
        </p:sp>
        <p:sp>
          <p:nvSpPr>
            <p:cNvPr id="28681" name="AutoShape 11"/>
            <p:cNvSpPr>
              <a:spLocks noChangeArrowheads="1"/>
            </p:cNvSpPr>
            <p:nvPr/>
          </p:nvSpPr>
          <p:spPr bwMode="auto">
            <a:xfrm>
              <a:off x="288" y="1536"/>
              <a:ext cx="2400" cy="576"/>
            </a:xfrm>
            <a:prstGeom prst="wedgeEllipseCallout">
              <a:avLst>
                <a:gd name="adj1" fmla="val 52083"/>
                <a:gd name="adj2" fmla="val -79861"/>
              </a:avLst>
            </a:prstGeom>
            <a:solidFill>
              <a:schemeClr val="accent1"/>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tIns="0" anchor="ctr"/>
            <a:lstStyle/>
            <a:p>
              <a:pPr algn="ctr"/>
              <a:r>
                <a:rPr kumimoji="1" lang="zh-CN" altLang="en-US" sz="3600">
                  <a:solidFill>
                    <a:srgbClr val="000099"/>
                  </a:solidFill>
                  <a:latin typeface="Times New Roman" pitchFamily="18" charset="0"/>
                  <a:ea typeface="宋体" pitchFamily="2" charset="-122"/>
                </a:rPr>
                <a:t>将</a:t>
              </a:r>
              <a:r>
                <a:rPr kumimoji="1" lang="en-US" altLang="zh-CN" sz="3600">
                  <a:solidFill>
                    <a:srgbClr val="000099"/>
                  </a:solidFill>
                  <a:latin typeface="Times New Roman" pitchFamily="18" charset="0"/>
                  <a:ea typeface="宋体" pitchFamily="2" charset="-122"/>
                </a:rPr>
                <a:t>DOS</a:t>
              </a:r>
              <a:r>
                <a:rPr kumimoji="1" lang="zh-CN" altLang="en-US" sz="3600">
                  <a:solidFill>
                    <a:srgbClr val="000099"/>
                  </a:solidFill>
                  <a:latin typeface="Times New Roman" pitchFamily="18" charset="0"/>
                  <a:ea typeface="宋体" pitchFamily="2" charset="-122"/>
                </a:rPr>
                <a:t>核心程序</a:t>
              </a:r>
              <a:endParaRPr kumimoji="1" lang="zh-CN" altLang="en-US" sz="4000" b="0">
                <a:solidFill>
                  <a:schemeClr val="tx1"/>
                </a:solidFill>
                <a:latin typeface="Times New Roman" pitchFamily="18" charset="0"/>
                <a:ea typeface="宋体" pitchFamily="2" charset="-122"/>
              </a:endParaRPr>
            </a:p>
          </p:txBody>
        </p:sp>
      </p:grpSp>
      <p:sp>
        <p:nvSpPr>
          <p:cNvPr id="28677" name="Text Box 13"/>
          <p:cNvSpPr txBox="1">
            <a:spLocks noChangeArrowheads="1"/>
          </p:cNvSpPr>
          <p:nvPr/>
        </p:nvSpPr>
        <p:spPr bwMode="auto">
          <a:xfrm>
            <a:off x="381000" y="838200"/>
            <a:ext cx="8229600" cy="822325"/>
          </a:xfrm>
          <a:prstGeom prst="rect">
            <a:avLst/>
          </a:prstGeom>
          <a:noFill/>
          <a:ln>
            <a:noFill/>
          </a:ln>
          <a:effectLst/>
          <a:extLst>
            <a:ext uri="{909E8E84-426E-40DD-AFC4-6F175D3DCCD1}">
              <a14:hiddenFill xmlns:a14="http://schemas.microsoft.com/office/drawing/2010/main">
                <a:solidFill>
                  <a:srgbClr val="FF9900">
                    <a:alpha val="50195"/>
                  </a:srgbClr>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pPr>
            <a:r>
              <a:rPr kumimoji="1" lang="zh-CN" altLang="en-US" sz="2400">
                <a:solidFill>
                  <a:schemeClr val="tx1"/>
                </a:solidFill>
                <a:latin typeface="方正大标宋简体" pitchFamily="2" charset="-122"/>
                <a:ea typeface="方正大标宋简体" pitchFamily="2" charset="-122"/>
              </a:rPr>
              <a:t>就是把</a:t>
            </a:r>
            <a:r>
              <a:rPr kumimoji="1" lang="en-US" altLang="zh-CN" sz="2400">
                <a:solidFill>
                  <a:schemeClr val="tx1"/>
                </a:solidFill>
                <a:latin typeface="方正大标宋简体" pitchFamily="2" charset="-122"/>
                <a:ea typeface="方正大标宋简体" pitchFamily="2" charset="-122"/>
              </a:rPr>
              <a:t>DOS</a:t>
            </a:r>
            <a:r>
              <a:rPr kumimoji="1" lang="zh-CN" altLang="en-US" sz="2400">
                <a:solidFill>
                  <a:schemeClr val="tx1"/>
                </a:solidFill>
                <a:latin typeface="方正大标宋简体" pitchFamily="2" charset="-122"/>
                <a:ea typeface="方正大标宋简体" pitchFamily="2" charset="-122"/>
              </a:rPr>
              <a:t>从磁盘读入内存，完成系统初始化，并等待用户输入命令的过程。</a:t>
            </a:r>
          </a:p>
        </p:txBody>
      </p:sp>
      <p:sp>
        <p:nvSpPr>
          <p:cNvPr id="2" name="灯片编号占位符 1"/>
          <p:cNvSpPr>
            <a:spLocks noGrp="1"/>
          </p:cNvSpPr>
          <p:nvPr>
            <p:ph type="sldNum" sz="quarter" idx="12"/>
          </p:nvPr>
        </p:nvSpPr>
        <p:spPr/>
        <p:txBody>
          <a:bodyPr/>
          <a:lstStyle/>
          <a:p>
            <a:pPr>
              <a:defRPr/>
            </a:pPr>
            <a:fld id="{25AABFDA-5061-4608-8A42-C724E4B8C103}" type="slidenum">
              <a:rPr lang="en-US" altLang="zh-CN" smtClean="0"/>
              <a:pPr>
                <a:defRPr/>
              </a:pPr>
              <a:t>23</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1262"/>
                                        </p:tgtEl>
                                        <p:attrNameLst>
                                          <p:attrName>style.visibility</p:attrName>
                                        </p:attrNameLst>
                                      </p:cBhvr>
                                      <p:to>
                                        <p:strVal val="visible"/>
                                      </p:to>
                                    </p:set>
                                    <p:animEffect transition="in" filter="blinds(horizontal)">
                                      <p:cBhvr>
                                        <p:cTn id="7" dur="500"/>
                                        <p:tgtEl>
                                          <p:spTgt spid="821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1263"/>
                                        </p:tgtEl>
                                        <p:attrNameLst>
                                          <p:attrName>style.visibility</p:attrName>
                                        </p:attrNameLst>
                                      </p:cBhvr>
                                      <p:to>
                                        <p:strVal val="visible"/>
                                      </p:to>
                                    </p:set>
                                    <p:animEffect transition="in" filter="blinds(horizontal)">
                                      <p:cBhvr>
                                        <p:cTn id="12" dur="500"/>
                                        <p:tgtEl>
                                          <p:spTgt spid="821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Text Box 2"/>
          <p:cNvSpPr txBox="1">
            <a:spLocks noChangeArrowheads="1"/>
          </p:cNvSpPr>
          <p:nvPr/>
        </p:nvSpPr>
        <p:spPr bwMode="auto">
          <a:xfrm>
            <a:off x="457200" y="228600"/>
            <a:ext cx="373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3300"/>
              </a:buClr>
              <a:buSzPct val="90000"/>
              <a:buFont typeface="Marlett" pitchFamily="2" charset="2"/>
              <a:buChar char="5"/>
              <a:defRPr/>
            </a:pPr>
            <a:r>
              <a:rPr kumimoji="1" lang="zh-CN" altLang="en-US" sz="4000" i="1" u="sng">
                <a:solidFill>
                  <a:srgbClr val="0033CC"/>
                </a:solidFill>
                <a:effectLst>
                  <a:outerShdw blurRad="38100" dist="38100" dir="2700000" algn="tl">
                    <a:srgbClr val="C0C0C0"/>
                  </a:outerShdw>
                </a:effectLst>
                <a:latin typeface="楷体_GB2312" pitchFamily="49" charset="-122"/>
                <a:ea typeface="楷体_GB2312" pitchFamily="49" charset="-122"/>
              </a:rPr>
              <a:t>何时启动</a:t>
            </a:r>
            <a:r>
              <a:rPr kumimoji="1" lang="en-US" altLang="zh-CN" sz="4000" i="1" u="sng">
                <a:solidFill>
                  <a:srgbClr val="0033CC"/>
                </a:solidFill>
                <a:effectLst>
                  <a:outerShdw blurRad="38100" dist="38100" dir="2700000" algn="tl">
                    <a:srgbClr val="C0C0C0"/>
                  </a:outerShdw>
                </a:effectLst>
                <a:latin typeface="楷体_GB2312" pitchFamily="49" charset="-122"/>
                <a:ea typeface="楷体_GB2312" pitchFamily="49" charset="-122"/>
              </a:rPr>
              <a:t>DOS</a:t>
            </a:r>
            <a:endParaRPr kumimoji="1" lang="en-US" altLang="zh-CN" sz="2400" b="0">
              <a:solidFill>
                <a:schemeClr val="tx1"/>
              </a:solidFill>
              <a:latin typeface="宋体" pitchFamily="2" charset="-122"/>
              <a:ea typeface="宋体" pitchFamily="2" charset="-122"/>
            </a:endParaRPr>
          </a:p>
        </p:txBody>
      </p:sp>
      <p:sp>
        <p:nvSpPr>
          <p:cNvPr id="845827" name="AutoShape 3"/>
          <p:cNvSpPr>
            <a:spLocks noChangeArrowheads="1"/>
          </p:cNvSpPr>
          <p:nvPr/>
        </p:nvSpPr>
        <p:spPr bwMode="auto">
          <a:xfrm>
            <a:off x="1143000" y="1295400"/>
            <a:ext cx="8001000" cy="990600"/>
          </a:xfrm>
          <a:prstGeom prst="curvedDownArrow">
            <a:avLst>
              <a:gd name="adj1" fmla="val 161538"/>
              <a:gd name="adj2" fmla="val 323077"/>
              <a:gd name="adj3" fmla="val 3333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845828" name="Rectangle 4"/>
          <p:cNvSpPr>
            <a:spLocks noChangeArrowheads="1"/>
          </p:cNvSpPr>
          <p:nvPr/>
        </p:nvSpPr>
        <p:spPr bwMode="auto">
          <a:xfrm>
            <a:off x="4191000" y="1430338"/>
            <a:ext cx="18383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r>
              <a:rPr kumimoji="1" lang="zh-CN" altLang="en-US">
                <a:solidFill>
                  <a:srgbClr val="000099"/>
                </a:solidFill>
                <a:latin typeface="Times New Roman" pitchFamily="18" charset="0"/>
                <a:ea typeface="宋体" pitchFamily="2" charset="-122"/>
              </a:rPr>
              <a:t>启动</a:t>
            </a:r>
            <a:r>
              <a:rPr kumimoji="1" lang="en-US" altLang="zh-CN">
                <a:solidFill>
                  <a:srgbClr val="000099"/>
                </a:solidFill>
                <a:latin typeface="Times New Roman" pitchFamily="18" charset="0"/>
                <a:ea typeface="宋体" pitchFamily="2" charset="-122"/>
              </a:rPr>
              <a:t>DOS</a:t>
            </a:r>
            <a:endParaRPr kumimoji="1" lang="en-US" altLang="zh-CN" sz="4000" b="0">
              <a:solidFill>
                <a:schemeClr val="tx1"/>
              </a:solidFill>
              <a:latin typeface="Times New Roman" pitchFamily="18" charset="0"/>
              <a:ea typeface="宋体" pitchFamily="2" charset="-122"/>
            </a:endParaRPr>
          </a:p>
        </p:txBody>
      </p:sp>
      <p:sp>
        <p:nvSpPr>
          <p:cNvPr id="845829" name="Rectangle 5"/>
          <p:cNvSpPr>
            <a:spLocks noChangeArrowheads="1"/>
          </p:cNvSpPr>
          <p:nvPr/>
        </p:nvSpPr>
        <p:spPr bwMode="auto">
          <a:xfrm>
            <a:off x="6432550" y="2362200"/>
            <a:ext cx="2025650" cy="595313"/>
          </a:xfrm>
          <a:prstGeom prst="rect">
            <a:avLst/>
          </a:prstGeom>
          <a:solidFill>
            <a:srgbClr val="FF66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r>
              <a:rPr kumimoji="1" lang="zh-CN" altLang="en-US" sz="3600">
                <a:solidFill>
                  <a:srgbClr val="FFFF66"/>
                </a:solidFill>
                <a:latin typeface="Times New Roman" pitchFamily="18" charset="0"/>
                <a:ea typeface="宋体" pitchFamily="2" charset="-122"/>
              </a:rPr>
              <a:t>工作状态</a:t>
            </a:r>
            <a:endParaRPr kumimoji="1" lang="zh-CN" altLang="en-US" sz="4000" b="0">
              <a:solidFill>
                <a:srgbClr val="FFFF66"/>
              </a:solidFill>
              <a:latin typeface="Times New Roman" pitchFamily="18" charset="0"/>
              <a:ea typeface="宋体" pitchFamily="2" charset="-122"/>
            </a:endParaRPr>
          </a:p>
        </p:txBody>
      </p:sp>
      <p:sp>
        <p:nvSpPr>
          <p:cNvPr id="845830" name="AutoShape 6"/>
          <p:cNvSpPr>
            <a:spLocks noChangeArrowheads="1"/>
          </p:cNvSpPr>
          <p:nvPr/>
        </p:nvSpPr>
        <p:spPr bwMode="auto">
          <a:xfrm>
            <a:off x="381000" y="3886200"/>
            <a:ext cx="2133600" cy="838200"/>
          </a:xfrm>
          <a:prstGeom prst="roundRect">
            <a:avLst>
              <a:gd name="adj" fmla="val 16667"/>
            </a:avLst>
          </a:prstGeom>
          <a:solidFill>
            <a:schemeClr val="accent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flatTx/>
          </a:bodyPr>
          <a:lstStyle/>
          <a:p>
            <a:pPr algn="ctr"/>
            <a:r>
              <a:rPr kumimoji="1" lang="zh-CN" altLang="en-US" sz="3600">
                <a:solidFill>
                  <a:srgbClr val="000099"/>
                </a:solidFill>
                <a:latin typeface="Times New Roman" pitchFamily="18" charset="0"/>
                <a:ea typeface="宋体" pitchFamily="2" charset="-122"/>
              </a:rPr>
              <a:t>发生故障</a:t>
            </a:r>
            <a:endParaRPr kumimoji="1" lang="zh-CN" altLang="en-US" sz="4000" b="0">
              <a:solidFill>
                <a:schemeClr val="tx1"/>
              </a:solidFill>
              <a:latin typeface="Times New Roman" pitchFamily="18" charset="0"/>
              <a:ea typeface="宋体" pitchFamily="2" charset="-122"/>
            </a:endParaRPr>
          </a:p>
        </p:txBody>
      </p:sp>
      <p:sp>
        <p:nvSpPr>
          <p:cNvPr id="845831" name="AutoShape 7"/>
          <p:cNvSpPr>
            <a:spLocks noChangeArrowheads="1"/>
          </p:cNvSpPr>
          <p:nvPr/>
        </p:nvSpPr>
        <p:spPr bwMode="auto">
          <a:xfrm>
            <a:off x="3352800" y="3124200"/>
            <a:ext cx="1752600" cy="533400"/>
          </a:xfrm>
          <a:prstGeom prst="cloudCallout">
            <a:avLst>
              <a:gd name="adj1" fmla="val -96468"/>
              <a:gd name="adj2" fmla="val 134227"/>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a:solidFill>
                  <a:srgbClr val="CC00FF"/>
                </a:solidFill>
                <a:latin typeface="Times New Roman" pitchFamily="18" charset="0"/>
                <a:ea typeface="宋体" pitchFamily="2" charset="-122"/>
              </a:rPr>
              <a:t>病毒</a:t>
            </a:r>
            <a:endParaRPr kumimoji="1" lang="zh-CN" altLang="en-US" sz="4000" b="0">
              <a:solidFill>
                <a:schemeClr val="tx1"/>
              </a:solidFill>
              <a:latin typeface="Times New Roman" pitchFamily="18" charset="0"/>
              <a:ea typeface="宋体" pitchFamily="2" charset="-122"/>
            </a:endParaRPr>
          </a:p>
        </p:txBody>
      </p:sp>
      <p:sp>
        <p:nvSpPr>
          <p:cNvPr id="845832" name="AutoShape 8"/>
          <p:cNvSpPr>
            <a:spLocks noChangeArrowheads="1"/>
          </p:cNvSpPr>
          <p:nvPr/>
        </p:nvSpPr>
        <p:spPr bwMode="auto">
          <a:xfrm>
            <a:off x="3886200" y="3733800"/>
            <a:ext cx="2514600" cy="685800"/>
          </a:xfrm>
          <a:prstGeom prst="cloudCallout">
            <a:avLst>
              <a:gd name="adj1" fmla="val -104167"/>
              <a:gd name="adj2" fmla="val 8565"/>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a:solidFill>
                  <a:srgbClr val="CC00FF"/>
                </a:solidFill>
                <a:latin typeface="Times New Roman" pitchFamily="18" charset="0"/>
                <a:ea typeface="宋体" pitchFamily="2" charset="-122"/>
              </a:rPr>
              <a:t>操作不当</a:t>
            </a:r>
            <a:endParaRPr kumimoji="1" lang="zh-CN" altLang="en-US" sz="4000" b="0">
              <a:solidFill>
                <a:schemeClr val="tx1"/>
              </a:solidFill>
              <a:latin typeface="Times New Roman" pitchFamily="18" charset="0"/>
              <a:ea typeface="宋体" pitchFamily="2" charset="-122"/>
            </a:endParaRPr>
          </a:p>
        </p:txBody>
      </p:sp>
      <p:sp>
        <p:nvSpPr>
          <p:cNvPr id="845833" name="AutoShape 9"/>
          <p:cNvSpPr>
            <a:spLocks noChangeArrowheads="1"/>
          </p:cNvSpPr>
          <p:nvPr/>
        </p:nvSpPr>
        <p:spPr bwMode="auto">
          <a:xfrm>
            <a:off x="4114800" y="4572000"/>
            <a:ext cx="2209800" cy="762000"/>
          </a:xfrm>
          <a:prstGeom prst="cloudCallout">
            <a:avLst>
              <a:gd name="adj1" fmla="val -125505"/>
              <a:gd name="adj2" fmla="val -725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a:solidFill>
                  <a:srgbClr val="CC00FF"/>
                </a:solidFill>
                <a:latin typeface="Times New Roman" pitchFamily="18" charset="0"/>
                <a:ea typeface="宋体" pitchFamily="2" charset="-122"/>
              </a:rPr>
              <a:t>硬件故障</a:t>
            </a:r>
            <a:endParaRPr kumimoji="1" lang="zh-CN" altLang="en-US" sz="4000" b="0">
              <a:solidFill>
                <a:schemeClr val="tx1"/>
              </a:solidFill>
              <a:latin typeface="Times New Roman" pitchFamily="18" charset="0"/>
              <a:ea typeface="宋体" pitchFamily="2" charset="-122"/>
            </a:endParaRPr>
          </a:p>
        </p:txBody>
      </p:sp>
      <p:sp>
        <p:nvSpPr>
          <p:cNvPr id="845834" name="AutoShape 10"/>
          <p:cNvSpPr>
            <a:spLocks noChangeArrowheads="1"/>
          </p:cNvSpPr>
          <p:nvPr/>
        </p:nvSpPr>
        <p:spPr bwMode="auto">
          <a:xfrm rot="-1112943">
            <a:off x="3124200" y="1828800"/>
            <a:ext cx="1066800" cy="304800"/>
          </a:xfrm>
          <a:prstGeom prst="rightArrow">
            <a:avLst>
              <a:gd name="adj1" fmla="val 50000"/>
              <a:gd name="adj2" fmla="val 87500"/>
            </a:avLst>
          </a:prstGeom>
          <a:solidFill>
            <a:srgbClr val="5F5F5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845835" name="AutoShape 11"/>
          <p:cNvSpPr>
            <a:spLocks noChangeArrowheads="1"/>
          </p:cNvSpPr>
          <p:nvPr/>
        </p:nvSpPr>
        <p:spPr bwMode="auto">
          <a:xfrm rot="1372579">
            <a:off x="6553200" y="1676400"/>
            <a:ext cx="838200" cy="304800"/>
          </a:xfrm>
          <a:prstGeom prst="rightArrow">
            <a:avLst>
              <a:gd name="adj1" fmla="val 50000"/>
              <a:gd name="adj2" fmla="val 68750"/>
            </a:avLst>
          </a:prstGeom>
          <a:solidFill>
            <a:srgbClr val="5F5F5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845836" name="AutoShape 12"/>
          <p:cNvSpPr>
            <a:spLocks noChangeArrowheads="1"/>
          </p:cNvSpPr>
          <p:nvPr/>
        </p:nvSpPr>
        <p:spPr bwMode="auto">
          <a:xfrm>
            <a:off x="381000" y="5181600"/>
            <a:ext cx="2133600" cy="838200"/>
          </a:xfrm>
          <a:prstGeom prst="roundRect">
            <a:avLst>
              <a:gd name="adj" fmla="val 16667"/>
            </a:avLst>
          </a:prstGeom>
          <a:solidFill>
            <a:schemeClr val="accent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flatTx/>
          </a:bodyPr>
          <a:lstStyle/>
          <a:p>
            <a:pPr algn="ctr"/>
            <a:r>
              <a:rPr kumimoji="1" lang="zh-CN" altLang="en-US" sz="2800">
                <a:solidFill>
                  <a:srgbClr val="000099"/>
                </a:solidFill>
                <a:latin typeface="Times New Roman" pitchFamily="18" charset="0"/>
                <a:ea typeface="宋体" pitchFamily="2" charset="-122"/>
              </a:rPr>
              <a:t>修改系统配置</a:t>
            </a:r>
          </a:p>
        </p:txBody>
      </p:sp>
      <p:sp>
        <p:nvSpPr>
          <p:cNvPr id="845837" name="AutoShape 13"/>
          <p:cNvSpPr>
            <a:spLocks noChangeArrowheads="1"/>
          </p:cNvSpPr>
          <p:nvPr/>
        </p:nvSpPr>
        <p:spPr bwMode="auto">
          <a:xfrm>
            <a:off x="381000" y="2667000"/>
            <a:ext cx="2133600" cy="838200"/>
          </a:xfrm>
          <a:prstGeom prst="roundRect">
            <a:avLst>
              <a:gd name="adj" fmla="val 16667"/>
            </a:avLst>
          </a:prstGeom>
          <a:solidFill>
            <a:schemeClr val="accent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flatTx/>
          </a:bodyPr>
          <a:lstStyle/>
          <a:p>
            <a:pPr algn="ctr"/>
            <a:r>
              <a:rPr kumimoji="1" lang="zh-CN" altLang="en-US" sz="3600">
                <a:solidFill>
                  <a:srgbClr val="FF3300"/>
                </a:solidFill>
                <a:latin typeface="Times New Roman" pitchFamily="18" charset="0"/>
                <a:ea typeface="宋体" pitchFamily="2" charset="-122"/>
              </a:rPr>
              <a:t>断电</a:t>
            </a:r>
          </a:p>
        </p:txBody>
      </p:sp>
      <p:sp>
        <p:nvSpPr>
          <p:cNvPr id="845838" name="AutoShape 14"/>
          <p:cNvSpPr>
            <a:spLocks noChangeArrowheads="1"/>
          </p:cNvSpPr>
          <p:nvPr/>
        </p:nvSpPr>
        <p:spPr bwMode="auto">
          <a:xfrm>
            <a:off x="2819400" y="5486400"/>
            <a:ext cx="4419600" cy="990600"/>
          </a:xfrm>
          <a:prstGeom prst="wedgeEllipseCallout">
            <a:avLst>
              <a:gd name="adj1" fmla="val -61208"/>
              <a:gd name="adj2" fmla="val -30931"/>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r>
              <a:rPr kumimoji="1" lang="en-US" altLang="zh-CN" sz="2800">
                <a:solidFill>
                  <a:srgbClr val="FF3300"/>
                </a:solidFill>
                <a:latin typeface="Arial Black" pitchFamily="34" charset="0"/>
                <a:ea typeface="宋体" pitchFamily="2" charset="-122"/>
              </a:rPr>
              <a:t>AUTOEXEC.BAT</a:t>
            </a:r>
          </a:p>
          <a:p>
            <a:r>
              <a:rPr kumimoji="1" lang="en-US" altLang="zh-CN" sz="2800">
                <a:solidFill>
                  <a:srgbClr val="FF3300"/>
                </a:solidFill>
                <a:latin typeface="Arial Black" pitchFamily="34" charset="0"/>
                <a:ea typeface="宋体" pitchFamily="2" charset="-122"/>
              </a:rPr>
              <a:t>CONFIG.SYS</a:t>
            </a:r>
            <a:endParaRPr kumimoji="1" lang="en-US" altLang="zh-CN" sz="4000" b="0">
              <a:solidFill>
                <a:schemeClr val="tx1"/>
              </a:solidFill>
              <a:latin typeface="Arial Black" pitchFamily="34" charset="0"/>
              <a:ea typeface="宋体" pitchFamily="2" charset="-122"/>
            </a:endParaRPr>
          </a:p>
        </p:txBody>
      </p:sp>
      <p:sp>
        <p:nvSpPr>
          <p:cNvPr id="2" name="灯片编号占位符 1"/>
          <p:cNvSpPr>
            <a:spLocks noGrp="1"/>
          </p:cNvSpPr>
          <p:nvPr>
            <p:ph type="sldNum" sz="quarter" idx="12"/>
          </p:nvPr>
        </p:nvSpPr>
        <p:spPr/>
        <p:txBody>
          <a:bodyPr/>
          <a:lstStyle/>
          <a:p>
            <a:pPr>
              <a:defRPr/>
            </a:pPr>
            <a:fld id="{A919918B-A10C-487D-A37E-94E37075764E}" type="slidenum">
              <a:rPr lang="en-US" altLang="zh-CN" smtClean="0"/>
              <a:pPr>
                <a:defRPr/>
              </a:pPr>
              <a:t>24</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845837"/>
                                        </p:tgtEl>
                                        <p:attrNameLst>
                                          <p:attrName>style.visibility</p:attrName>
                                        </p:attrNameLst>
                                      </p:cBhvr>
                                      <p:to>
                                        <p:strVal val="visible"/>
                                      </p:to>
                                    </p:set>
                                    <p:anim to="" calcmode="lin" valueType="num">
                                      <p:cBhvr>
                                        <p:cTn id="7" dur="1" fill="hold"/>
                                        <p:tgtEl>
                                          <p:spTgt spid="845837"/>
                                        </p:tgtEl>
                                        <p:attrNameLst>
                                          <p:attrName/>
                                        </p:attrNameLst>
                                      </p:cBhvr>
                                    </p:anim>
                                  </p:childTnLst>
                                </p:cTn>
                              </p:par>
                            </p:childTnLst>
                          </p:cTn>
                        </p:par>
                        <p:par>
                          <p:cTn id="8" fill="hold" nodeType="afterGroup">
                            <p:stCondLst>
                              <p:cond delay="1500"/>
                            </p:stCondLst>
                            <p:childTnLst>
                              <p:par>
                                <p:cTn id="9" presetID="24" presetClass="entr" presetSubtype="0" fill="hold" grpId="0" nodeType="afterEffect">
                                  <p:stCondLst>
                                    <p:cond delay="1000"/>
                                  </p:stCondLst>
                                  <p:childTnLst>
                                    <p:set>
                                      <p:cBhvr>
                                        <p:cTn id="10" dur="1" fill="hold">
                                          <p:stCondLst>
                                            <p:cond delay="499"/>
                                          </p:stCondLst>
                                        </p:cTn>
                                        <p:tgtEl>
                                          <p:spTgt spid="845830"/>
                                        </p:tgtEl>
                                        <p:attrNameLst>
                                          <p:attrName>style.visibility</p:attrName>
                                        </p:attrNameLst>
                                      </p:cBhvr>
                                      <p:to>
                                        <p:strVal val="visible"/>
                                      </p:to>
                                    </p:set>
                                    <p:anim to="" calcmode="lin" valueType="num">
                                      <p:cBhvr>
                                        <p:cTn id="11" dur="1" fill="hold"/>
                                        <p:tgtEl>
                                          <p:spTgt spid="845830"/>
                                        </p:tgtEl>
                                        <p:attrNameLst>
                                          <p:attrName/>
                                        </p:attrNameLst>
                                      </p:cBhvr>
                                    </p:anim>
                                  </p:childTnLst>
                                </p:cTn>
                              </p:par>
                            </p:childTnLst>
                          </p:cTn>
                        </p:par>
                        <p:par>
                          <p:cTn id="12" fill="hold" nodeType="afterGroup">
                            <p:stCondLst>
                              <p:cond delay="3000"/>
                            </p:stCondLst>
                            <p:childTnLst>
                              <p:par>
                                <p:cTn id="13" presetID="24" presetClass="entr" presetSubtype="0" fill="hold" grpId="0" nodeType="afterEffect">
                                  <p:stCondLst>
                                    <p:cond delay="1000"/>
                                  </p:stCondLst>
                                  <p:childTnLst>
                                    <p:set>
                                      <p:cBhvr>
                                        <p:cTn id="14" dur="1" fill="hold">
                                          <p:stCondLst>
                                            <p:cond delay="499"/>
                                          </p:stCondLst>
                                        </p:cTn>
                                        <p:tgtEl>
                                          <p:spTgt spid="845831"/>
                                        </p:tgtEl>
                                        <p:attrNameLst>
                                          <p:attrName>style.visibility</p:attrName>
                                        </p:attrNameLst>
                                      </p:cBhvr>
                                      <p:to>
                                        <p:strVal val="visible"/>
                                      </p:to>
                                    </p:set>
                                    <p:anim to="" calcmode="lin" valueType="num">
                                      <p:cBhvr>
                                        <p:cTn id="15" dur="1" fill="hold"/>
                                        <p:tgtEl>
                                          <p:spTgt spid="845831"/>
                                        </p:tgtEl>
                                        <p:attrNameLst>
                                          <p:attrName/>
                                        </p:attrNameLst>
                                      </p:cBhvr>
                                    </p:anim>
                                  </p:childTnLst>
                                </p:cTn>
                              </p:par>
                            </p:childTnLst>
                          </p:cTn>
                        </p:par>
                        <p:par>
                          <p:cTn id="16" fill="hold" nodeType="afterGroup">
                            <p:stCondLst>
                              <p:cond delay="4500"/>
                            </p:stCondLst>
                            <p:childTnLst>
                              <p:par>
                                <p:cTn id="17" presetID="24" presetClass="entr" presetSubtype="0" fill="hold" grpId="0" nodeType="afterEffect">
                                  <p:stCondLst>
                                    <p:cond delay="1000"/>
                                  </p:stCondLst>
                                  <p:childTnLst>
                                    <p:set>
                                      <p:cBhvr>
                                        <p:cTn id="18" dur="1" fill="hold">
                                          <p:stCondLst>
                                            <p:cond delay="499"/>
                                          </p:stCondLst>
                                        </p:cTn>
                                        <p:tgtEl>
                                          <p:spTgt spid="845832"/>
                                        </p:tgtEl>
                                        <p:attrNameLst>
                                          <p:attrName>style.visibility</p:attrName>
                                        </p:attrNameLst>
                                      </p:cBhvr>
                                      <p:to>
                                        <p:strVal val="visible"/>
                                      </p:to>
                                    </p:set>
                                    <p:anim to="" calcmode="lin" valueType="num">
                                      <p:cBhvr>
                                        <p:cTn id="19" dur="1" fill="hold"/>
                                        <p:tgtEl>
                                          <p:spTgt spid="845832"/>
                                        </p:tgtEl>
                                        <p:attrNameLst>
                                          <p:attrName/>
                                        </p:attrNameLst>
                                      </p:cBhvr>
                                    </p:anim>
                                  </p:childTnLst>
                                </p:cTn>
                              </p:par>
                            </p:childTnLst>
                          </p:cTn>
                        </p:par>
                        <p:par>
                          <p:cTn id="20" fill="hold" nodeType="afterGroup">
                            <p:stCondLst>
                              <p:cond delay="6000"/>
                            </p:stCondLst>
                            <p:childTnLst>
                              <p:par>
                                <p:cTn id="21" presetID="24" presetClass="entr" presetSubtype="0" fill="hold" grpId="0" nodeType="afterEffect">
                                  <p:stCondLst>
                                    <p:cond delay="1000"/>
                                  </p:stCondLst>
                                  <p:childTnLst>
                                    <p:set>
                                      <p:cBhvr>
                                        <p:cTn id="22" dur="1" fill="hold">
                                          <p:stCondLst>
                                            <p:cond delay="499"/>
                                          </p:stCondLst>
                                        </p:cTn>
                                        <p:tgtEl>
                                          <p:spTgt spid="845833"/>
                                        </p:tgtEl>
                                        <p:attrNameLst>
                                          <p:attrName>style.visibility</p:attrName>
                                        </p:attrNameLst>
                                      </p:cBhvr>
                                      <p:to>
                                        <p:strVal val="visible"/>
                                      </p:to>
                                    </p:set>
                                    <p:anim to="" calcmode="lin" valueType="num">
                                      <p:cBhvr>
                                        <p:cTn id="23" dur="1" fill="hold"/>
                                        <p:tgtEl>
                                          <p:spTgt spid="845833"/>
                                        </p:tgtEl>
                                        <p:attrNameLst>
                                          <p:attrName/>
                                        </p:attrNameLst>
                                      </p:cBhvr>
                                    </p:anim>
                                  </p:childTnLst>
                                </p:cTn>
                              </p:par>
                            </p:childTnLst>
                          </p:cTn>
                        </p:par>
                        <p:par>
                          <p:cTn id="24" fill="hold" nodeType="afterGroup">
                            <p:stCondLst>
                              <p:cond delay="7500"/>
                            </p:stCondLst>
                            <p:childTnLst>
                              <p:par>
                                <p:cTn id="25" presetID="24" presetClass="entr" presetSubtype="0" fill="hold" grpId="0" nodeType="afterEffect">
                                  <p:stCondLst>
                                    <p:cond delay="1000"/>
                                  </p:stCondLst>
                                  <p:childTnLst>
                                    <p:set>
                                      <p:cBhvr>
                                        <p:cTn id="26" dur="1" fill="hold">
                                          <p:stCondLst>
                                            <p:cond delay="499"/>
                                          </p:stCondLst>
                                        </p:cTn>
                                        <p:tgtEl>
                                          <p:spTgt spid="845836"/>
                                        </p:tgtEl>
                                        <p:attrNameLst>
                                          <p:attrName>style.visibility</p:attrName>
                                        </p:attrNameLst>
                                      </p:cBhvr>
                                      <p:to>
                                        <p:strVal val="visible"/>
                                      </p:to>
                                    </p:set>
                                    <p:anim to="" calcmode="lin" valueType="num">
                                      <p:cBhvr>
                                        <p:cTn id="27" dur="1" fill="hold"/>
                                        <p:tgtEl>
                                          <p:spTgt spid="845836"/>
                                        </p:tgtEl>
                                        <p:attrNameLst>
                                          <p:attrName/>
                                        </p:attrNameLst>
                                      </p:cBhvr>
                                    </p:anim>
                                  </p:childTnLst>
                                </p:cTn>
                              </p:par>
                            </p:childTnLst>
                          </p:cTn>
                        </p:par>
                        <p:par>
                          <p:cTn id="28" fill="hold" nodeType="afterGroup">
                            <p:stCondLst>
                              <p:cond delay="9000"/>
                            </p:stCondLst>
                            <p:childTnLst>
                              <p:par>
                                <p:cTn id="29" presetID="24" presetClass="entr" presetSubtype="0" fill="hold" grpId="0" nodeType="afterEffect">
                                  <p:stCondLst>
                                    <p:cond delay="1000"/>
                                  </p:stCondLst>
                                  <p:childTnLst>
                                    <p:set>
                                      <p:cBhvr>
                                        <p:cTn id="30" dur="1" fill="hold">
                                          <p:stCondLst>
                                            <p:cond delay="499"/>
                                          </p:stCondLst>
                                        </p:cTn>
                                        <p:tgtEl>
                                          <p:spTgt spid="845838"/>
                                        </p:tgtEl>
                                        <p:attrNameLst>
                                          <p:attrName>style.visibility</p:attrName>
                                        </p:attrNameLst>
                                      </p:cBhvr>
                                      <p:to>
                                        <p:strVal val="visible"/>
                                      </p:to>
                                    </p:set>
                                    <p:anim to="" calcmode="lin" valueType="num">
                                      <p:cBhvr>
                                        <p:cTn id="31" dur="1" fill="hold"/>
                                        <p:tgtEl>
                                          <p:spTgt spid="845838"/>
                                        </p:tgtEl>
                                        <p:attrNameLst>
                                          <p:attrName/>
                                        </p:attrNameLst>
                                      </p:cBhvr>
                                    </p:anim>
                                  </p:childTnLst>
                                </p:cTn>
                              </p:par>
                            </p:childTnLst>
                          </p:cTn>
                        </p:par>
                        <p:par>
                          <p:cTn id="32" fill="hold" nodeType="afterGroup">
                            <p:stCondLst>
                              <p:cond delay="10500"/>
                            </p:stCondLst>
                            <p:childTnLst>
                              <p:par>
                                <p:cTn id="33" presetID="24" presetClass="entr" presetSubtype="0" fill="hold" grpId="0" nodeType="afterEffect">
                                  <p:stCondLst>
                                    <p:cond delay="1000"/>
                                  </p:stCondLst>
                                  <p:childTnLst>
                                    <p:set>
                                      <p:cBhvr>
                                        <p:cTn id="34" dur="1" fill="hold">
                                          <p:stCondLst>
                                            <p:cond delay="499"/>
                                          </p:stCondLst>
                                        </p:cTn>
                                        <p:tgtEl>
                                          <p:spTgt spid="845827"/>
                                        </p:tgtEl>
                                        <p:attrNameLst>
                                          <p:attrName>style.visibility</p:attrName>
                                        </p:attrNameLst>
                                      </p:cBhvr>
                                      <p:to>
                                        <p:strVal val="visible"/>
                                      </p:to>
                                    </p:set>
                                    <p:anim to="" calcmode="lin" valueType="num">
                                      <p:cBhvr>
                                        <p:cTn id="35" dur="1" fill="hold"/>
                                        <p:tgtEl>
                                          <p:spTgt spid="845827"/>
                                        </p:tgtEl>
                                        <p:attrNameLst>
                                          <p:attrName/>
                                        </p:attrNameLst>
                                      </p:cBhvr>
                                    </p:anim>
                                  </p:childTnLst>
                                </p:cTn>
                              </p:par>
                            </p:childTnLst>
                          </p:cTn>
                        </p:par>
                        <p:par>
                          <p:cTn id="36" fill="hold" nodeType="afterGroup">
                            <p:stCondLst>
                              <p:cond delay="12000"/>
                            </p:stCondLst>
                            <p:childTnLst>
                              <p:par>
                                <p:cTn id="37" presetID="2" presetClass="entr" presetSubtype="8" fill="hold" grpId="0" nodeType="afterEffect">
                                  <p:stCondLst>
                                    <p:cond delay="1000"/>
                                  </p:stCondLst>
                                  <p:childTnLst>
                                    <p:set>
                                      <p:cBhvr>
                                        <p:cTn id="38" dur="1" fill="hold">
                                          <p:stCondLst>
                                            <p:cond delay="0"/>
                                          </p:stCondLst>
                                        </p:cTn>
                                        <p:tgtEl>
                                          <p:spTgt spid="845834"/>
                                        </p:tgtEl>
                                        <p:attrNameLst>
                                          <p:attrName>style.visibility</p:attrName>
                                        </p:attrNameLst>
                                      </p:cBhvr>
                                      <p:to>
                                        <p:strVal val="visible"/>
                                      </p:to>
                                    </p:set>
                                    <p:anim calcmode="lin" valueType="num">
                                      <p:cBhvr additive="base">
                                        <p:cTn id="39" dur="500" fill="hold"/>
                                        <p:tgtEl>
                                          <p:spTgt spid="845834"/>
                                        </p:tgtEl>
                                        <p:attrNameLst>
                                          <p:attrName>ppt_x</p:attrName>
                                        </p:attrNameLst>
                                      </p:cBhvr>
                                      <p:tavLst>
                                        <p:tav tm="0">
                                          <p:val>
                                            <p:strVal val="0-#ppt_w/2"/>
                                          </p:val>
                                        </p:tav>
                                        <p:tav tm="100000">
                                          <p:val>
                                            <p:strVal val="#ppt_x"/>
                                          </p:val>
                                        </p:tav>
                                      </p:tavLst>
                                    </p:anim>
                                    <p:anim calcmode="lin" valueType="num">
                                      <p:cBhvr additive="base">
                                        <p:cTn id="40" dur="500" fill="hold"/>
                                        <p:tgtEl>
                                          <p:spTgt spid="845834"/>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3500"/>
                            </p:stCondLst>
                            <p:childTnLst>
                              <p:par>
                                <p:cTn id="42" presetID="24" presetClass="entr" presetSubtype="0" fill="hold" grpId="0" nodeType="afterEffect">
                                  <p:stCondLst>
                                    <p:cond delay="1000"/>
                                  </p:stCondLst>
                                  <p:childTnLst>
                                    <p:set>
                                      <p:cBhvr>
                                        <p:cTn id="43" dur="1" fill="hold">
                                          <p:stCondLst>
                                            <p:cond delay="499"/>
                                          </p:stCondLst>
                                        </p:cTn>
                                        <p:tgtEl>
                                          <p:spTgt spid="845828"/>
                                        </p:tgtEl>
                                        <p:attrNameLst>
                                          <p:attrName>style.visibility</p:attrName>
                                        </p:attrNameLst>
                                      </p:cBhvr>
                                      <p:to>
                                        <p:strVal val="visible"/>
                                      </p:to>
                                    </p:set>
                                    <p:anim to="" calcmode="lin" valueType="num">
                                      <p:cBhvr>
                                        <p:cTn id="44" dur="1" fill="hold"/>
                                        <p:tgtEl>
                                          <p:spTgt spid="845828"/>
                                        </p:tgtEl>
                                        <p:attrNameLst>
                                          <p:attrName/>
                                        </p:attrNameLst>
                                      </p:cBhvr>
                                    </p:anim>
                                  </p:childTnLst>
                                </p:cTn>
                              </p:par>
                            </p:childTnLst>
                          </p:cTn>
                        </p:par>
                        <p:par>
                          <p:cTn id="45" fill="hold" nodeType="afterGroup">
                            <p:stCondLst>
                              <p:cond delay="15000"/>
                            </p:stCondLst>
                            <p:childTnLst>
                              <p:par>
                                <p:cTn id="46" presetID="2" presetClass="entr" presetSubtype="8" fill="hold" grpId="0" nodeType="afterEffect">
                                  <p:stCondLst>
                                    <p:cond delay="1000"/>
                                  </p:stCondLst>
                                  <p:childTnLst>
                                    <p:set>
                                      <p:cBhvr>
                                        <p:cTn id="47" dur="1" fill="hold">
                                          <p:stCondLst>
                                            <p:cond delay="0"/>
                                          </p:stCondLst>
                                        </p:cTn>
                                        <p:tgtEl>
                                          <p:spTgt spid="845835"/>
                                        </p:tgtEl>
                                        <p:attrNameLst>
                                          <p:attrName>style.visibility</p:attrName>
                                        </p:attrNameLst>
                                      </p:cBhvr>
                                      <p:to>
                                        <p:strVal val="visible"/>
                                      </p:to>
                                    </p:set>
                                    <p:anim calcmode="lin" valueType="num">
                                      <p:cBhvr additive="base">
                                        <p:cTn id="48" dur="500" fill="hold"/>
                                        <p:tgtEl>
                                          <p:spTgt spid="845835"/>
                                        </p:tgtEl>
                                        <p:attrNameLst>
                                          <p:attrName>ppt_x</p:attrName>
                                        </p:attrNameLst>
                                      </p:cBhvr>
                                      <p:tavLst>
                                        <p:tav tm="0">
                                          <p:val>
                                            <p:strVal val="0-#ppt_w/2"/>
                                          </p:val>
                                        </p:tav>
                                        <p:tav tm="100000">
                                          <p:val>
                                            <p:strVal val="#ppt_x"/>
                                          </p:val>
                                        </p:tav>
                                      </p:tavLst>
                                    </p:anim>
                                    <p:anim calcmode="lin" valueType="num">
                                      <p:cBhvr additive="base">
                                        <p:cTn id="49" dur="500" fill="hold"/>
                                        <p:tgtEl>
                                          <p:spTgt spid="845835"/>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16500"/>
                            </p:stCondLst>
                            <p:childTnLst>
                              <p:par>
                                <p:cTn id="51" presetID="24" presetClass="entr" presetSubtype="0" fill="hold" grpId="0" nodeType="afterEffect">
                                  <p:stCondLst>
                                    <p:cond delay="1000"/>
                                  </p:stCondLst>
                                  <p:childTnLst>
                                    <p:set>
                                      <p:cBhvr>
                                        <p:cTn id="52" dur="1" fill="hold">
                                          <p:stCondLst>
                                            <p:cond delay="499"/>
                                          </p:stCondLst>
                                        </p:cTn>
                                        <p:tgtEl>
                                          <p:spTgt spid="845829"/>
                                        </p:tgtEl>
                                        <p:attrNameLst>
                                          <p:attrName>style.visibility</p:attrName>
                                        </p:attrNameLst>
                                      </p:cBhvr>
                                      <p:to>
                                        <p:strVal val="visible"/>
                                      </p:to>
                                    </p:set>
                                    <p:anim to="" calcmode="lin" valueType="num">
                                      <p:cBhvr>
                                        <p:cTn id="53" dur="1" fill="hold"/>
                                        <p:tgtEl>
                                          <p:spTgt spid="8458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27" grpId="0" animBg="1"/>
      <p:bldP spid="845828" grpId="0" autoUpdateAnimBg="0"/>
      <p:bldP spid="845829" grpId="0" animBg="1" autoUpdateAnimBg="0"/>
      <p:bldP spid="845830" grpId="0" animBg="1" autoUpdateAnimBg="0"/>
      <p:bldP spid="845831" grpId="0" animBg="1" autoUpdateAnimBg="0"/>
      <p:bldP spid="845832" grpId="0" animBg="1" autoUpdateAnimBg="0"/>
      <p:bldP spid="845833" grpId="0" animBg="1" autoUpdateAnimBg="0"/>
      <p:bldP spid="845834" grpId="0" animBg="1"/>
      <p:bldP spid="845835" grpId="0" animBg="1"/>
      <p:bldP spid="845836" grpId="0" animBg="1" autoUpdateAnimBg="0"/>
      <p:bldP spid="845837" grpId="0" animBg="1" autoUpdateAnimBg="0"/>
      <p:bldP spid="84583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Text Box 2"/>
          <p:cNvSpPr txBox="1">
            <a:spLocks noChangeArrowheads="1"/>
          </p:cNvSpPr>
          <p:nvPr/>
        </p:nvSpPr>
        <p:spPr bwMode="auto">
          <a:xfrm>
            <a:off x="0" y="228600"/>
            <a:ext cx="655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en-US" altLang="zh-CN" sz="4400" i="1" u="sng">
                <a:solidFill>
                  <a:srgbClr val="3333CC"/>
                </a:solidFill>
                <a:effectLst>
                  <a:outerShdw blurRad="38100" dist="38100" dir="2700000" algn="tl">
                    <a:srgbClr val="C0C0C0"/>
                  </a:outerShdw>
                </a:effectLst>
                <a:latin typeface="Arial" pitchFamily="34" charset="0"/>
              </a:rPr>
              <a:t>DOS</a:t>
            </a:r>
            <a:r>
              <a:rPr kumimoji="1" lang="zh-CN" altLang="en-US" sz="4400" i="1" u="sng">
                <a:solidFill>
                  <a:srgbClr val="3333CC"/>
                </a:solidFill>
                <a:effectLst>
                  <a:outerShdw blurRad="38100" dist="38100" dir="2700000" algn="tl">
                    <a:srgbClr val="C0C0C0"/>
                  </a:outerShdw>
                </a:effectLst>
                <a:latin typeface="Arial" pitchFamily="34" charset="0"/>
              </a:rPr>
              <a:t>系统的启动分类</a:t>
            </a:r>
          </a:p>
        </p:txBody>
      </p:sp>
      <p:sp>
        <p:nvSpPr>
          <p:cNvPr id="30723" name="Text Box 4"/>
          <p:cNvSpPr txBox="1">
            <a:spLocks noChangeArrowheads="1"/>
          </p:cNvSpPr>
          <p:nvPr/>
        </p:nvSpPr>
        <p:spPr bwMode="auto">
          <a:xfrm>
            <a:off x="533400" y="914400"/>
            <a:ext cx="8229600" cy="6413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85738" eaLnBrk="0" hangingPunct="0">
              <a:tabLst>
                <a:tab pos="85725" algn="l"/>
              </a:tabLst>
              <a:defRPr sz="3200" b="1">
                <a:solidFill>
                  <a:srgbClr val="4D4D4D"/>
                </a:solidFill>
                <a:latin typeface="幼圆" pitchFamily="49" charset="-122"/>
                <a:ea typeface="隶书" pitchFamily="49" charset="-122"/>
              </a:defRPr>
            </a:lvl1pPr>
            <a:lvl2pPr marL="742950" indent="-285750" defTabSz="185738" eaLnBrk="0" hangingPunct="0">
              <a:tabLst>
                <a:tab pos="85725" algn="l"/>
              </a:tabLst>
              <a:defRPr sz="3200" b="1">
                <a:solidFill>
                  <a:srgbClr val="4D4D4D"/>
                </a:solidFill>
                <a:latin typeface="幼圆" pitchFamily="49" charset="-122"/>
                <a:ea typeface="隶书" pitchFamily="49" charset="-122"/>
              </a:defRPr>
            </a:lvl2pPr>
            <a:lvl3pPr marL="1143000" indent="-228600" defTabSz="185738" eaLnBrk="0" hangingPunct="0">
              <a:tabLst>
                <a:tab pos="85725" algn="l"/>
              </a:tabLst>
              <a:defRPr sz="3200" b="1">
                <a:solidFill>
                  <a:srgbClr val="4D4D4D"/>
                </a:solidFill>
                <a:latin typeface="幼圆" pitchFamily="49" charset="-122"/>
                <a:ea typeface="隶书" pitchFamily="49" charset="-122"/>
              </a:defRPr>
            </a:lvl3pPr>
            <a:lvl4pPr marL="1600200" indent="-228600" defTabSz="185738" eaLnBrk="0" hangingPunct="0">
              <a:tabLst>
                <a:tab pos="85725" algn="l"/>
              </a:tabLst>
              <a:defRPr sz="3200" b="1">
                <a:solidFill>
                  <a:srgbClr val="4D4D4D"/>
                </a:solidFill>
                <a:latin typeface="幼圆" pitchFamily="49" charset="-122"/>
                <a:ea typeface="隶书" pitchFamily="49" charset="-122"/>
              </a:defRPr>
            </a:lvl4pPr>
            <a:lvl5pPr marL="2057400" indent="-228600" defTabSz="185738" eaLnBrk="0" hangingPunct="0">
              <a:tabLst>
                <a:tab pos="85725" algn="l"/>
              </a:tabLst>
              <a:defRPr sz="3200" b="1">
                <a:solidFill>
                  <a:srgbClr val="4D4D4D"/>
                </a:solidFill>
                <a:latin typeface="幼圆" pitchFamily="49" charset="-122"/>
                <a:ea typeface="隶书" pitchFamily="49" charset="-122"/>
              </a:defRPr>
            </a:lvl5pPr>
            <a:lvl6pPr marL="25146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6pPr>
            <a:lvl7pPr marL="29718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7pPr>
            <a:lvl8pPr marL="34290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8pPr>
            <a:lvl9pPr marL="38862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9pPr>
          </a:lstStyle>
          <a:p>
            <a:pPr eaLnBrk="1" hangingPunct="1">
              <a:spcBef>
                <a:spcPct val="50000"/>
              </a:spcBef>
            </a:pPr>
            <a:r>
              <a:rPr kumimoji="1" lang="zh-CN" altLang="en-US" sz="3600" b="0">
                <a:solidFill>
                  <a:srgbClr val="FF0000"/>
                </a:solidFill>
                <a:latin typeface="隶书" pitchFamily="49" charset="-122"/>
              </a:rPr>
              <a:t>冷启动、热启动、复位启动三种</a:t>
            </a:r>
            <a:r>
              <a:rPr kumimoji="1" lang="zh-CN" altLang="en-US" sz="2400" b="0">
                <a:solidFill>
                  <a:schemeClr val="tx1"/>
                </a:solidFill>
                <a:latin typeface="隶书" pitchFamily="49" charset="-122"/>
              </a:rPr>
              <a:t>。</a:t>
            </a:r>
          </a:p>
        </p:txBody>
      </p:sp>
      <p:sp>
        <p:nvSpPr>
          <p:cNvPr id="30724" name="Text Box 5"/>
          <p:cNvSpPr txBox="1">
            <a:spLocks noChangeArrowheads="1"/>
          </p:cNvSpPr>
          <p:nvPr/>
        </p:nvSpPr>
        <p:spPr bwMode="auto">
          <a:xfrm>
            <a:off x="457200" y="1524000"/>
            <a:ext cx="8229600" cy="4454525"/>
          </a:xfrm>
          <a:prstGeom prst="rect">
            <a:avLst/>
          </a:prstGeom>
          <a:solidFill>
            <a:schemeClr val="accent1">
              <a:alpha val="50195"/>
            </a:schemeClr>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85738" eaLnBrk="0" hangingPunct="0">
              <a:tabLst>
                <a:tab pos="85725" algn="l"/>
              </a:tabLst>
              <a:defRPr sz="3200" b="1">
                <a:solidFill>
                  <a:srgbClr val="4D4D4D"/>
                </a:solidFill>
                <a:latin typeface="幼圆" pitchFamily="49" charset="-122"/>
                <a:ea typeface="隶书" pitchFamily="49" charset="-122"/>
              </a:defRPr>
            </a:lvl1pPr>
            <a:lvl2pPr marL="742950" indent="-285750" defTabSz="185738" eaLnBrk="0" hangingPunct="0">
              <a:tabLst>
                <a:tab pos="85725" algn="l"/>
              </a:tabLst>
              <a:defRPr sz="3200" b="1">
                <a:solidFill>
                  <a:srgbClr val="4D4D4D"/>
                </a:solidFill>
                <a:latin typeface="幼圆" pitchFamily="49" charset="-122"/>
                <a:ea typeface="隶书" pitchFamily="49" charset="-122"/>
              </a:defRPr>
            </a:lvl2pPr>
            <a:lvl3pPr marL="1143000" indent="-228600" defTabSz="185738" eaLnBrk="0" hangingPunct="0">
              <a:tabLst>
                <a:tab pos="85725" algn="l"/>
              </a:tabLst>
              <a:defRPr sz="3200" b="1">
                <a:solidFill>
                  <a:srgbClr val="4D4D4D"/>
                </a:solidFill>
                <a:latin typeface="幼圆" pitchFamily="49" charset="-122"/>
                <a:ea typeface="隶书" pitchFamily="49" charset="-122"/>
              </a:defRPr>
            </a:lvl3pPr>
            <a:lvl4pPr marL="1600200" indent="-228600" defTabSz="185738" eaLnBrk="0" hangingPunct="0">
              <a:tabLst>
                <a:tab pos="85725" algn="l"/>
              </a:tabLst>
              <a:defRPr sz="3200" b="1">
                <a:solidFill>
                  <a:srgbClr val="4D4D4D"/>
                </a:solidFill>
                <a:latin typeface="幼圆" pitchFamily="49" charset="-122"/>
                <a:ea typeface="隶书" pitchFamily="49" charset="-122"/>
              </a:defRPr>
            </a:lvl4pPr>
            <a:lvl5pPr marL="2057400" indent="-228600" defTabSz="185738" eaLnBrk="0" hangingPunct="0">
              <a:tabLst>
                <a:tab pos="85725" algn="l"/>
              </a:tabLst>
              <a:defRPr sz="3200" b="1">
                <a:solidFill>
                  <a:srgbClr val="4D4D4D"/>
                </a:solidFill>
                <a:latin typeface="幼圆" pitchFamily="49" charset="-122"/>
                <a:ea typeface="隶书" pitchFamily="49" charset="-122"/>
              </a:defRPr>
            </a:lvl5pPr>
            <a:lvl6pPr marL="25146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6pPr>
            <a:lvl7pPr marL="29718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7pPr>
            <a:lvl8pPr marL="34290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8pPr>
            <a:lvl9pPr marL="38862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Char char="Ø"/>
            </a:pPr>
            <a:r>
              <a:rPr kumimoji="1" lang="zh-CN" altLang="en-US" sz="2800">
                <a:solidFill>
                  <a:srgbClr val="FF0000"/>
                </a:solidFill>
                <a:latin typeface="隶书" pitchFamily="49" charset="-122"/>
              </a:rPr>
              <a:t>冷启动：</a:t>
            </a:r>
            <a:r>
              <a:rPr kumimoji="1" lang="zh-CN" altLang="en-US" sz="2800" b="0">
                <a:solidFill>
                  <a:schemeClr val="tx1"/>
                </a:solidFill>
                <a:latin typeface="隶书" pitchFamily="49" charset="-122"/>
              </a:rPr>
              <a:t>指用户为计算机</a:t>
            </a:r>
            <a:r>
              <a:rPr kumimoji="1" lang="zh-CN" altLang="en-US" sz="2800" b="0">
                <a:solidFill>
                  <a:srgbClr val="FF0000"/>
                </a:solidFill>
                <a:latin typeface="隶书" pitchFamily="49" charset="-122"/>
              </a:rPr>
              <a:t>加电</a:t>
            </a:r>
            <a:r>
              <a:rPr kumimoji="1" lang="zh-CN" altLang="en-US" sz="2800" b="0">
                <a:solidFill>
                  <a:schemeClr val="tx1"/>
                </a:solidFill>
                <a:latin typeface="隶书" pitchFamily="49" charset="-122"/>
              </a:rPr>
              <a:t>到开始使用计算机的过程。</a:t>
            </a:r>
            <a:r>
              <a:rPr kumimoji="1" lang="zh-CN" altLang="en-US" sz="2800" b="0">
                <a:solidFill>
                  <a:srgbClr val="FF0000"/>
                </a:solidFill>
                <a:latin typeface="隶书" pitchFamily="49" charset="-122"/>
              </a:rPr>
              <a:t>加电顺序</a:t>
            </a:r>
            <a:r>
              <a:rPr kumimoji="1" lang="zh-CN" altLang="en-US" sz="2800" b="0">
                <a:solidFill>
                  <a:schemeClr val="tx1"/>
                </a:solidFill>
                <a:latin typeface="隶书" pitchFamily="49" charset="-122"/>
              </a:rPr>
              <a:t>是先为</a:t>
            </a:r>
            <a:r>
              <a:rPr kumimoji="1" lang="zh-CN" altLang="en-US" sz="2800" b="0">
                <a:solidFill>
                  <a:srgbClr val="FF0000"/>
                </a:solidFill>
                <a:latin typeface="隶书" pitchFamily="49" charset="-122"/>
              </a:rPr>
              <a:t>外部设备</a:t>
            </a:r>
            <a:r>
              <a:rPr kumimoji="1" lang="zh-CN" altLang="en-US" sz="2800" b="0">
                <a:solidFill>
                  <a:schemeClr val="tx1"/>
                </a:solidFill>
                <a:latin typeface="隶书" pitchFamily="49" charset="-122"/>
              </a:rPr>
              <a:t>加电（打印机、显示器等），然后再为</a:t>
            </a:r>
            <a:r>
              <a:rPr kumimoji="1" lang="zh-CN" altLang="en-US" sz="2800" b="0">
                <a:solidFill>
                  <a:srgbClr val="FF0000"/>
                </a:solidFill>
                <a:latin typeface="隶书" pitchFamily="49" charset="-122"/>
              </a:rPr>
              <a:t>主机加电</a:t>
            </a:r>
            <a:r>
              <a:rPr kumimoji="1" lang="zh-CN" altLang="en-US" sz="2800" b="0">
                <a:solidFill>
                  <a:schemeClr val="tx1"/>
                </a:solidFill>
                <a:latin typeface="隶书" pitchFamily="49" charset="-122"/>
              </a:rPr>
              <a:t>，加电后系统开始自检。关机时关闭电源的顺序与开机时相反</a:t>
            </a:r>
            <a:r>
              <a:rPr kumimoji="1" lang="zh-CN" altLang="en-US" sz="2400" b="0">
                <a:solidFill>
                  <a:schemeClr val="tx1"/>
                </a:solidFill>
                <a:latin typeface="隶书" pitchFamily="49" charset="-122"/>
              </a:rPr>
              <a:t>。</a:t>
            </a:r>
          </a:p>
          <a:p>
            <a:pPr eaLnBrk="1" hangingPunct="1">
              <a:spcBef>
                <a:spcPct val="50000"/>
              </a:spcBef>
              <a:buClr>
                <a:srgbClr val="FF0000"/>
              </a:buClr>
              <a:buFont typeface="Wingdings" pitchFamily="2" charset="2"/>
              <a:buChar char="Ø"/>
            </a:pPr>
            <a:r>
              <a:rPr kumimoji="1" lang="zh-CN" altLang="en-US" sz="2800">
                <a:solidFill>
                  <a:srgbClr val="FF0000"/>
                </a:solidFill>
                <a:latin typeface="隶书" pitchFamily="49" charset="-122"/>
              </a:rPr>
              <a:t>热启动：</a:t>
            </a:r>
            <a:r>
              <a:rPr kumimoji="1" lang="zh-CN" altLang="en-US" sz="2800" b="0">
                <a:solidFill>
                  <a:schemeClr val="tx1"/>
                </a:solidFill>
                <a:latin typeface="隶书" pitchFamily="49" charset="-122"/>
              </a:rPr>
              <a:t>当用户工作过程中陷入死循环或出现</a:t>
            </a:r>
            <a:r>
              <a:rPr kumimoji="1" lang="zh-CN" altLang="en-US" sz="2800" b="0">
                <a:solidFill>
                  <a:schemeClr val="tx1"/>
                </a:solidFill>
                <a:latin typeface="Times New Roman" pitchFamily="18" charset="0"/>
              </a:rPr>
              <a:t>“</a:t>
            </a:r>
            <a:r>
              <a:rPr kumimoji="1" lang="zh-CN" altLang="en-US" sz="2800" b="0">
                <a:solidFill>
                  <a:srgbClr val="FF0000"/>
                </a:solidFill>
                <a:latin typeface="隶书" pitchFamily="49" charset="-122"/>
              </a:rPr>
              <a:t>死机</a:t>
            </a:r>
            <a:r>
              <a:rPr kumimoji="1" lang="zh-CN" altLang="en-US" sz="2800" b="0">
                <a:solidFill>
                  <a:schemeClr val="tx1"/>
                </a:solidFill>
                <a:latin typeface="Times New Roman" pitchFamily="18" charset="0"/>
              </a:rPr>
              <a:t>”</a:t>
            </a:r>
            <a:r>
              <a:rPr kumimoji="1" lang="zh-CN" altLang="en-US" sz="2800" b="0">
                <a:solidFill>
                  <a:schemeClr val="tx1"/>
                </a:solidFill>
                <a:latin typeface="隶书" pitchFamily="49" charset="-122"/>
              </a:rPr>
              <a:t>时，同时按下</a:t>
            </a:r>
            <a:r>
              <a:rPr kumimoji="1" lang="en-US" altLang="zh-CN" sz="2800" b="0">
                <a:solidFill>
                  <a:srgbClr val="FF0000"/>
                </a:solidFill>
                <a:latin typeface="隶书" pitchFamily="49" charset="-122"/>
              </a:rPr>
              <a:t>CTRL+ALT+DEL</a:t>
            </a:r>
            <a:r>
              <a:rPr kumimoji="1" lang="zh-CN" altLang="en-US" sz="2800" b="0">
                <a:solidFill>
                  <a:schemeClr val="tx1"/>
                </a:solidFill>
                <a:latin typeface="隶书" pitchFamily="49" charset="-122"/>
              </a:rPr>
              <a:t>三个键来启动计算机，使之回到初始工作状态的过程</a:t>
            </a:r>
            <a:r>
              <a:rPr kumimoji="1" lang="zh-CN" altLang="en-US" sz="2400" b="0">
                <a:solidFill>
                  <a:schemeClr val="tx1"/>
                </a:solidFill>
                <a:latin typeface="隶书" pitchFamily="49" charset="-122"/>
              </a:rPr>
              <a:t>。</a:t>
            </a:r>
          </a:p>
          <a:p>
            <a:pPr eaLnBrk="1" hangingPunct="1">
              <a:spcBef>
                <a:spcPct val="50000"/>
              </a:spcBef>
              <a:buClr>
                <a:srgbClr val="FF0000"/>
              </a:buClr>
              <a:buFont typeface="Wingdings" pitchFamily="2" charset="2"/>
              <a:buChar char="Ø"/>
            </a:pPr>
            <a:r>
              <a:rPr kumimoji="1" lang="zh-CN" altLang="en-US" sz="2800">
                <a:solidFill>
                  <a:srgbClr val="FF0000"/>
                </a:solidFill>
                <a:latin typeface="隶书" pitchFamily="49" charset="-122"/>
              </a:rPr>
              <a:t>复位启动</a:t>
            </a:r>
            <a:r>
              <a:rPr kumimoji="1" lang="zh-CN" altLang="en-US" b="0">
                <a:solidFill>
                  <a:schemeClr val="tx1"/>
                </a:solidFill>
              </a:rPr>
              <a:t>：</a:t>
            </a:r>
            <a:r>
              <a:rPr kumimoji="1" lang="zh-CN" altLang="en-US" sz="2800" b="0">
                <a:solidFill>
                  <a:schemeClr val="tx1"/>
                </a:solidFill>
              </a:rPr>
              <a:t>是指机器处在加电状态下，按主机上</a:t>
            </a:r>
            <a:r>
              <a:rPr kumimoji="1" lang="zh-CN" altLang="en-US" sz="2800" b="0">
                <a:solidFill>
                  <a:srgbClr val="FF0000"/>
                </a:solidFill>
              </a:rPr>
              <a:t>复位按钮（</a:t>
            </a:r>
            <a:r>
              <a:rPr kumimoji="1" lang="en-US" altLang="zh-CN" sz="2800" b="0">
                <a:solidFill>
                  <a:srgbClr val="FF0000"/>
                </a:solidFill>
              </a:rPr>
              <a:t>RESET)</a:t>
            </a:r>
            <a:r>
              <a:rPr kumimoji="1" lang="zh-CN" altLang="en-US" sz="2800" b="0">
                <a:solidFill>
                  <a:schemeClr val="tx1"/>
                </a:solidFill>
              </a:rPr>
              <a:t>，则系统从自检开始启动。</a:t>
            </a:r>
          </a:p>
        </p:txBody>
      </p:sp>
      <p:sp>
        <p:nvSpPr>
          <p:cNvPr id="2" name="灯片编号占位符 1"/>
          <p:cNvSpPr>
            <a:spLocks noGrp="1"/>
          </p:cNvSpPr>
          <p:nvPr>
            <p:ph type="sldNum" sz="quarter" idx="12"/>
          </p:nvPr>
        </p:nvSpPr>
        <p:spPr/>
        <p:txBody>
          <a:bodyPr/>
          <a:lstStyle/>
          <a:p>
            <a:pPr>
              <a:defRPr/>
            </a:pPr>
            <a:fld id="{A60E75F8-01D5-49D1-B573-D46C1D0379D6}" type="slidenum">
              <a:rPr lang="en-US" altLang="zh-CN" smtClean="0"/>
              <a:pPr>
                <a:defRPr/>
              </a:pPr>
              <a:t>25</a:t>
            </a:fld>
            <a:endParaRPr lang="en-US" altLang="zh-CN"/>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685800" y="1066800"/>
            <a:ext cx="8229600" cy="146526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85738" eaLnBrk="0" hangingPunct="0">
              <a:tabLst>
                <a:tab pos="85725" algn="l"/>
              </a:tabLst>
              <a:defRPr sz="3200" b="1">
                <a:solidFill>
                  <a:srgbClr val="4D4D4D"/>
                </a:solidFill>
                <a:latin typeface="幼圆" pitchFamily="49" charset="-122"/>
                <a:ea typeface="隶书" pitchFamily="49" charset="-122"/>
              </a:defRPr>
            </a:lvl1pPr>
            <a:lvl2pPr marL="742950" indent="-285750" defTabSz="185738" eaLnBrk="0" hangingPunct="0">
              <a:tabLst>
                <a:tab pos="85725" algn="l"/>
              </a:tabLst>
              <a:defRPr sz="3200" b="1">
                <a:solidFill>
                  <a:srgbClr val="4D4D4D"/>
                </a:solidFill>
                <a:latin typeface="幼圆" pitchFamily="49" charset="-122"/>
                <a:ea typeface="隶书" pitchFamily="49" charset="-122"/>
              </a:defRPr>
            </a:lvl2pPr>
            <a:lvl3pPr marL="1143000" indent="-228600" defTabSz="185738" eaLnBrk="0" hangingPunct="0">
              <a:tabLst>
                <a:tab pos="85725" algn="l"/>
              </a:tabLst>
              <a:defRPr sz="3200" b="1">
                <a:solidFill>
                  <a:srgbClr val="4D4D4D"/>
                </a:solidFill>
                <a:latin typeface="幼圆" pitchFamily="49" charset="-122"/>
                <a:ea typeface="隶书" pitchFamily="49" charset="-122"/>
              </a:defRPr>
            </a:lvl3pPr>
            <a:lvl4pPr marL="1600200" indent="-228600" defTabSz="185738" eaLnBrk="0" hangingPunct="0">
              <a:tabLst>
                <a:tab pos="85725" algn="l"/>
              </a:tabLst>
              <a:defRPr sz="3200" b="1">
                <a:solidFill>
                  <a:srgbClr val="4D4D4D"/>
                </a:solidFill>
                <a:latin typeface="幼圆" pitchFamily="49" charset="-122"/>
                <a:ea typeface="隶书" pitchFamily="49" charset="-122"/>
              </a:defRPr>
            </a:lvl4pPr>
            <a:lvl5pPr marL="2057400" indent="-228600" defTabSz="185738" eaLnBrk="0" hangingPunct="0">
              <a:tabLst>
                <a:tab pos="85725" algn="l"/>
              </a:tabLst>
              <a:defRPr sz="3200" b="1">
                <a:solidFill>
                  <a:srgbClr val="4D4D4D"/>
                </a:solidFill>
                <a:latin typeface="幼圆" pitchFamily="49" charset="-122"/>
                <a:ea typeface="隶书" pitchFamily="49" charset="-122"/>
              </a:defRPr>
            </a:lvl5pPr>
            <a:lvl6pPr marL="25146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6pPr>
            <a:lvl7pPr marL="29718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7pPr>
            <a:lvl8pPr marL="34290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8pPr>
            <a:lvl9pPr marL="38862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9pPr>
          </a:lstStyle>
          <a:p>
            <a:pPr eaLnBrk="1" hangingPunct="1">
              <a:spcBef>
                <a:spcPct val="50000"/>
              </a:spcBef>
              <a:buFont typeface="Wingdings" pitchFamily="2" charset="2"/>
              <a:buChar char="Ø"/>
            </a:pPr>
            <a:r>
              <a:rPr kumimoji="1" lang="zh-CN" altLang="en-US" sz="3600" b="0">
                <a:solidFill>
                  <a:srgbClr val="FF0000"/>
                </a:solidFill>
                <a:latin typeface="隶书" pitchFamily="49" charset="-122"/>
              </a:rPr>
              <a:t>冷启动和复位启动</a:t>
            </a:r>
            <a:r>
              <a:rPr kumimoji="1" lang="zh-CN" altLang="en-US" sz="3600" b="0">
                <a:solidFill>
                  <a:schemeClr val="tx1"/>
                </a:solidFill>
                <a:latin typeface="隶书" pitchFamily="49" charset="-122"/>
              </a:rPr>
              <a:t>均进行系统自检</a:t>
            </a:r>
            <a:r>
              <a:rPr kumimoji="1" lang="zh-CN" altLang="en-US" sz="3600" b="0">
                <a:solidFill>
                  <a:srgbClr val="FF0000"/>
                </a:solidFill>
                <a:latin typeface="隶书" pitchFamily="49" charset="-122"/>
              </a:rPr>
              <a:t>；</a:t>
            </a:r>
          </a:p>
          <a:p>
            <a:pPr eaLnBrk="1" hangingPunct="1">
              <a:spcBef>
                <a:spcPct val="50000"/>
              </a:spcBef>
              <a:buFont typeface="Wingdings" pitchFamily="2" charset="2"/>
              <a:buChar char="Ø"/>
            </a:pPr>
            <a:r>
              <a:rPr kumimoji="1" lang="zh-CN" altLang="en-US" sz="3600" b="0">
                <a:solidFill>
                  <a:srgbClr val="FF0000"/>
                </a:solidFill>
                <a:latin typeface="隶书" pitchFamily="49" charset="-122"/>
              </a:rPr>
              <a:t>热启动</a:t>
            </a:r>
            <a:r>
              <a:rPr kumimoji="1" lang="zh-CN" altLang="en-US" sz="3600" b="0">
                <a:solidFill>
                  <a:schemeClr val="tx1"/>
                </a:solidFill>
                <a:latin typeface="隶书" pitchFamily="49" charset="-122"/>
              </a:rPr>
              <a:t>不进行自检</a:t>
            </a:r>
            <a:r>
              <a:rPr kumimoji="1" lang="zh-CN" altLang="en-US" sz="3600" b="0">
                <a:solidFill>
                  <a:srgbClr val="FF0000"/>
                </a:solidFill>
                <a:latin typeface="隶书" pitchFamily="49" charset="-122"/>
              </a:rPr>
              <a:t>。</a:t>
            </a:r>
          </a:p>
        </p:txBody>
      </p:sp>
      <p:sp>
        <p:nvSpPr>
          <p:cNvPr id="826372" name="Text Box 4"/>
          <p:cNvSpPr txBox="1">
            <a:spLocks noChangeArrowheads="1"/>
          </p:cNvSpPr>
          <p:nvPr/>
        </p:nvSpPr>
        <p:spPr bwMode="auto">
          <a:xfrm>
            <a:off x="0" y="228600"/>
            <a:ext cx="655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i="1" u="sng">
                <a:solidFill>
                  <a:srgbClr val="3333CC"/>
                </a:solidFill>
                <a:effectLst>
                  <a:outerShdw blurRad="38100" dist="38100" dir="2700000" algn="tl">
                    <a:srgbClr val="C0C0C0"/>
                  </a:outerShdw>
                </a:effectLst>
                <a:latin typeface="Arial" pitchFamily="34" charset="0"/>
              </a:rPr>
              <a:t>三种启动方式的区别</a:t>
            </a:r>
          </a:p>
        </p:txBody>
      </p:sp>
      <p:sp>
        <p:nvSpPr>
          <p:cNvPr id="31748" name="Text Box 5"/>
          <p:cNvSpPr txBox="1">
            <a:spLocks noChangeArrowheads="1"/>
          </p:cNvSpPr>
          <p:nvPr/>
        </p:nvSpPr>
        <p:spPr bwMode="auto">
          <a:xfrm>
            <a:off x="609600" y="2971800"/>
            <a:ext cx="8229600" cy="17399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85738" eaLnBrk="0" hangingPunct="0">
              <a:tabLst>
                <a:tab pos="85725" algn="l"/>
              </a:tabLst>
              <a:defRPr sz="3200" b="1">
                <a:solidFill>
                  <a:srgbClr val="4D4D4D"/>
                </a:solidFill>
                <a:latin typeface="幼圆" pitchFamily="49" charset="-122"/>
                <a:ea typeface="隶书" pitchFamily="49" charset="-122"/>
              </a:defRPr>
            </a:lvl1pPr>
            <a:lvl2pPr marL="742950" indent="-285750" defTabSz="185738" eaLnBrk="0" hangingPunct="0">
              <a:tabLst>
                <a:tab pos="85725" algn="l"/>
              </a:tabLst>
              <a:defRPr sz="3200" b="1">
                <a:solidFill>
                  <a:srgbClr val="4D4D4D"/>
                </a:solidFill>
                <a:latin typeface="幼圆" pitchFamily="49" charset="-122"/>
                <a:ea typeface="隶书" pitchFamily="49" charset="-122"/>
              </a:defRPr>
            </a:lvl2pPr>
            <a:lvl3pPr marL="1143000" indent="-228600" defTabSz="185738" eaLnBrk="0" hangingPunct="0">
              <a:tabLst>
                <a:tab pos="85725" algn="l"/>
              </a:tabLst>
              <a:defRPr sz="3200" b="1">
                <a:solidFill>
                  <a:srgbClr val="4D4D4D"/>
                </a:solidFill>
                <a:latin typeface="幼圆" pitchFamily="49" charset="-122"/>
                <a:ea typeface="隶书" pitchFamily="49" charset="-122"/>
              </a:defRPr>
            </a:lvl3pPr>
            <a:lvl4pPr marL="1600200" indent="-228600" defTabSz="185738" eaLnBrk="0" hangingPunct="0">
              <a:tabLst>
                <a:tab pos="85725" algn="l"/>
              </a:tabLst>
              <a:defRPr sz="3200" b="1">
                <a:solidFill>
                  <a:srgbClr val="4D4D4D"/>
                </a:solidFill>
                <a:latin typeface="幼圆" pitchFamily="49" charset="-122"/>
                <a:ea typeface="隶书" pitchFamily="49" charset="-122"/>
              </a:defRPr>
            </a:lvl4pPr>
            <a:lvl5pPr marL="2057400" indent="-228600" defTabSz="185738" eaLnBrk="0" hangingPunct="0">
              <a:tabLst>
                <a:tab pos="85725" algn="l"/>
              </a:tabLst>
              <a:defRPr sz="3200" b="1">
                <a:solidFill>
                  <a:srgbClr val="4D4D4D"/>
                </a:solidFill>
                <a:latin typeface="幼圆" pitchFamily="49" charset="-122"/>
                <a:ea typeface="隶书" pitchFamily="49" charset="-122"/>
              </a:defRPr>
            </a:lvl5pPr>
            <a:lvl6pPr marL="25146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6pPr>
            <a:lvl7pPr marL="29718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7pPr>
            <a:lvl8pPr marL="34290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8pPr>
            <a:lvl9pPr marL="3886200" indent="-228600" defTabSz="185738" eaLnBrk="0" fontAlgn="base" hangingPunct="0">
              <a:spcBef>
                <a:spcPct val="0"/>
              </a:spcBef>
              <a:spcAft>
                <a:spcPct val="0"/>
              </a:spcAft>
              <a:tabLst>
                <a:tab pos="85725" algn="l"/>
              </a:tabLst>
              <a:defRPr sz="3200" b="1">
                <a:solidFill>
                  <a:srgbClr val="4D4D4D"/>
                </a:solidFill>
                <a:latin typeface="幼圆" pitchFamily="49" charset="-122"/>
                <a:ea typeface="隶书" pitchFamily="49" charset="-122"/>
              </a:defRPr>
            </a:lvl9pPr>
          </a:lstStyle>
          <a:p>
            <a:pPr eaLnBrk="1" hangingPunct="1">
              <a:spcBef>
                <a:spcPct val="50000"/>
              </a:spcBef>
            </a:pPr>
            <a:r>
              <a:rPr kumimoji="1" lang="zh-CN" altLang="en-US" sz="3600" b="0">
                <a:solidFill>
                  <a:schemeClr val="tx1"/>
                </a:solidFill>
                <a:latin typeface="隶书" pitchFamily="49" charset="-122"/>
              </a:rPr>
              <a:t>当计算机出现</a:t>
            </a:r>
            <a:r>
              <a:rPr kumimoji="1" lang="zh-CN" altLang="en-US" sz="3600" b="0">
                <a:solidFill>
                  <a:schemeClr val="tx1"/>
                </a:solidFill>
                <a:latin typeface="Times New Roman" pitchFamily="18" charset="0"/>
              </a:rPr>
              <a:t>“</a:t>
            </a:r>
            <a:r>
              <a:rPr kumimoji="1" lang="zh-CN" altLang="en-US" sz="3600" b="0">
                <a:solidFill>
                  <a:schemeClr val="tx1"/>
                </a:solidFill>
                <a:latin typeface="隶书" pitchFamily="49" charset="-122"/>
              </a:rPr>
              <a:t>死机</a:t>
            </a:r>
            <a:r>
              <a:rPr kumimoji="1" lang="zh-CN" altLang="en-US" sz="3600" b="0">
                <a:solidFill>
                  <a:schemeClr val="tx1"/>
                </a:solidFill>
                <a:latin typeface="Times New Roman" pitchFamily="18" charset="0"/>
              </a:rPr>
              <a:t>”</a:t>
            </a:r>
            <a:r>
              <a:rPr kumimoji="1" lang="zh-CN" altLang="en-US" sz="3600" b="0">
                <a:solidFill>
                  <a:schemeClr val="tx1"/>
                </a:solidFill>
                <a:latin typeface="隶书" pitchFamily="49" charset="-122"/>
              </a:rPr>
              <a:t>时，应</a:t>
            </a:r>
            <a:r>
              <a:rPr kumimoji="1" lang="zh-CN" altLang="en-US" sz="3600" b="0">
                <a:solidFill>
                  <a:srgbClr val="FF0000"/>
                </a:solidFill>
                <a:latin typeface="隶书" pitchFamily="49" charset="-122"/>
              </a:rPr>
              <a:t>先使用热启动</a:t>
            </a:r>
            <a:r>
              <a:rPr kumimoji="1" lang="zh-CN" altLang="en-US" sz="3600" b="0">
                <a:solidFill>
                  <a:schemeClr val="tx1"/>
                </a:solidFill>
                <a:latin typeface="隶书" pitchFamily="49" charset="-122"/>
              </a:rPr>
              <a:t>，若热启动不起作用，再试用</a:t>
            </a:r>
            <a:r>
              <a:rPr kumimoji="1" lang="zh-CN" altLang="en-US" sz="3600" b="0">
                <a:solidFill>
                  <a:srgbClr val="FF0000"/>
                </a:solidFill>
                <a:latin typeface="隶书" pitchFamily="49" charset="-122"/>
              </a:rPr>
              <a:t>复位启动</a:t>
            </a:r>
            <a:r>
              <a:rPr kumimoji="1" lang="zh-CN" altLang="en-US" sz="3600" b="0">
                <a:solidFill>
                  <a:schemeClr val="tx1"/>
                </a:solidFill>
                <a:latin typeface="隶书" pitchFamily="49" charset="-122"/>
              </a:rPr>
              <a:t>，尽量避免</a:t>
            </a:r>
            <a:r>
              <a:rPr kumimoji="1" lang="zh-CN" altLang="en-US" sz="3600" b="0">
                <a:solidFill>
                  <a:srgbClr val="FF0000"/>
                </a:solidFill>
                <a:latin typeface="隶书" pitchFamily="49" charset="-122"/>
              </a:rPr>
              <a:t>冷启动</a:t>
            </a:r>
            <a:r>
              <a:rPr kumimoji="1" lang="zh-CN" altLang="en-US" sz="3600" b="0">
                <a:solidFill>
                  <a:schemeClr val="tx1"/>
                </a:solidFill>
                <a:latin typeface="隶书" pitchFamily="49" charset="-122"/>
              </a:rPr>
              <a:t>。</a:t>
            </a:r>
          </a:p>
        </p:txBody>
      </p:sp>
      <p:sp>
        <p:nvSpPr>
          <p:cNvPr id="2" name="灯片编号占位符 1"/>
          <p:cNvSpPr>
            <a:spLocks noGrp="1"/>
          </p:cNvSpPr>
          <p:nvPr>
            <p:ph type="sldNum" sz="quarter" idx="12"/>
          </p:nvPr>
        </p:nvSpPr>
        <p:spPr/>
        <p:txBody>
          <a:bodyPr/>
          <a:lstStyle/>
          <a:p>
            <a:pPr>
              <a:defRPr/>
            </a:pPr>
            <a:fld id="{768CC1AF-5C1D-4A1D-83DD-D2CD2E8BE83D}" type="slidenum">
              <a:rPr lang="en-US" altLang="zh-CN" smtClean="0"/>
              <a:pPr>
                <a:defRPr/>
              </a:pPr>
              <a:t>26</a:t>
            </a:fld>
            <a:endParaRPr lang="en-US" altLang="zh-CN"/>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nvGraphicFramePr>
        <p:xfrm>
          <a:off x="228600" y="457200"/>
          <a:ext cx="8515350" cy="6400800"/>
        </p:xfrm>
        <a:graphic>
          <a:graphicData uri="http://schemas.openxmlformats.org/presentationml/2006/ole">
            <mc:AlternateContent xmlns:mc="http://schemas.openxmlformats.org/markup-compatibility/2006">
              <mc:Choice xmlns:v="urn:schemas-microsoft-com:vml" Requires="v">
                <p:oleObj spid="_x0000_s32780" name="文档" r:id="rId4" imgW="5276088" imgH="4800600" progId="Word.Document.8">
                  <p:embed/>
                </p:oleObj>
              </mc:Choice>
              <mc:Fallback>
                <p:oleObj name="文档" r:id="rId4" imgW="5276088" imgH="48006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57200"/>
                        <a:ext cx="8515350" cy="64008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3300" name="Text Box 4"/>
          <p:cNvSpPr txBox="1">
            <a:spLocks noChangeArrowheads="1"/>
          </p:cNvSpPr>
          <p:nvPr/>
        </p:nvSpPr>
        <p:spPr bwMode="auto">
          <a:xfrm>
            <a:off x="152400" y="-228600"/>
            <a:ext cx="3384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i="1" u="sng">
                <a:solidFill>
                  <a:srgbClr val="3333CC"/>
                </a:solidFill>
                <a:effectLst>
                  <a:outerShdw blurRad="38100" dist="38100" dir="2700000" algn="tl">
                    <a:srgbClr val="C0C0C0"/>
                  </a:outerShdw>
                </a:effectLst>
                <a:latin typeface="Arial" pitchFamily="34" charset="0"/>
              </a:rPr>
              <a:t>启动过程</a:t>
            </a:r>
          </a:p>
        </p:txBody>
      </p:sp>
      <p:sp>
        <p:nvSpPr>
          <p:cNvPr id="2" name="灯片编号占位符 1"/>
          <p:cNvSpPr>
            <a:spLocks noGrp="1"/>
          </p:cNvSpPr>
          <p:nvPr>
            <p:ph type="sldNum" sz="quarter" idx="12"/>
          </p:nvPr>
        </p:nvSpPr>
        <p:spPr/>
        <p:txBody>
          <a:bodyPr/>
          <a:lstStyle/>
          <a:p>
            <a:pPr>
              <a:defRPr/>
            </a:pPr>
            <a:fld id="{20D1523B-4DD2-4E74-9F43-7654C601D3C3}" type="slidenum">
              <a:rPr lang="en-US" altLang="zh-CN" smtClean="0"/>
              <a:pPr>
                <a:defRPr/>
              </a:pPr>
              <a:t>27</a:t>
            </a:fld>
            <a:endParaRPr lang="en-US" altLang="zh-CN"/>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600200" y="1371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zh-CN" altLang="en-US"/>
              <a:t>操作系统的概念 </a:t>
            </a:r>
          </a:p>
        </p:txBody>
      </p:sp>
      <p:sp>
        <p:nvSpPr>
          <p:cNvPr id="33795" name="Text Box 3">
            <a:hlinkClick r:id="rId3" action="ppaction://hlinksldjump"/>
          </p:cNvPr>
          <p:cNvSpPr txBox="1">
            <a:spLocks noChangeArrowheads="1"/>
          </p:cNvSpPr>
          <p:nvPr/>
        </p:nvSpPr>
        <p:spPr bwMode="auto">
          <a:xfrm>
            <a:off x="1600200" y="3617913"/>
            <a:ext cx="434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 </a:t>
            </a:r>
            <a:r>
              <a:rPr lang="zh-CN" altLang="en-US"/>
              <a:t>基本命令</a:t>
            </a:r>
          </a:p>
        </p:txBody>
      </p:sp>
      <p:sp>
        <p:nvSpPr>
          <p:cNvPr id="33796" name="Text Box 4">
            <a:hlinkClick r:id="rId4" action="ppaction://hlinksldjump"/>
          </p:cNvPr>
          <p:cNvSpPr txBox="1">
            <a:spLocks noChangeArrowheads="1"/>
          </p:cNvSpPr>
          <p:nvPr/>
        </p:nvSpPr>
        <p:spPr bwMode="auto">
          <a:xfrm>
            <a:off x="1600200" y="2779713"/>
            <a:ext cx="556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i="1">
                <a:solidFill>
                  <a:srgbClr val="FF0000"/>
                </a:solidFill>
              </a:rPr>
              <a:t>DOS</a:t>
            </a:r>
            <a:r>
              <a:rPr lang="zh-CN" altLang="en-US" i="1">
                <a:solidFill>
                  <a:srgbClr val="FF0000"/>
                </a:solidFill>
              </a:rPr>
              <a:t>的文件系统和目录结构</a:t>
            </a:r>
          </a:p>
        </p:txBody>
      </p:sp>
      <p:sp>
        <p:nvSpPr>
          <p:cNvPr id="33797" name="Rectangle 5"/>
          <p:cNvSpPr>
            <a:spLocks noChangeArrowheads="1"/>
          </p:cNvSpPr>
          <p:nvPr/>
        </p:nvSpPr>
        <p:spPr bwMode="auto">
          <a:xfrm>
            <a:off x="228600" y="228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5400">
                <a:solidFill>
                  <a:srgbClr val="800000"/>
                </a:solidFill>
                <a:latin typeface="隶书" pitchFamily="49" charset="-122"/>
              </a:rPr>
              <a:t>Dos</a:t>
            </a:r>
            <a:r>
              <a:rPr kumimoji="1" lang="zh-CN" altLang="en-US" sz="5400">
                <a:solidFill>
                  <a:srgbClr val="800000"/>
                </a:solidFill>
                <a:latin typeface="隶书" pitchFamily="49" charset="-122"/>
              </a:rPr>
              <a:t>操作系统</a:t>
            </a:r>
          </a:p>
        </p:txBody>
      </p:sp>
      <p:pic>
        <p:nvPicPr>
          <p:cNvPr id="337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5208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94957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7703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Text Box 9"/>
          <p:cNvSpPr txBox="1">
            <a:spLocks noChangeArrowheads="1"/>
          </p:cNvSpPr>
          <p:nvPr/>
        </p:nvSpPr>
        <p:spPr bwMode="auto">
          <a:xfrm>
            <a:off x="1600200" y="2093913"/>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操作系统概述</a:t>
            </a:r>
          </a:p>
        </p:txBody>
      </p:sp>
      <p:pic>
        <p:nvPicPr>
          <p:cNvPr id="3380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24313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3" name="Rectangle 11"/>
          <p:cNvSpPr>
            <a:spLocks noChangeArrowheads="1"/>
          </p:cNvSpPr>
          <p:nvPr/>
        </p:nvSpPr>
        <p:spPr bwMode="auto">
          <a:xfrm>
            <a:off x="1524000" y="42672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批处理文件和系统配置文件</a:t>
            </a:r>
          </a:p>
        </p:txBody>
      </p:sp>
      <p:sp>
        <p:nvSpPr>
          <p:cNvPr id="33804" name="Rectangle 12"/>
          <p:cNvSpPr>
            <a:spLocks noChangeArrowheads="1"/>
          </p:cNvSpPr>
          <p:nvPr/>
        </p:nvSpPr>
        <p:spPr bwMode="auto">
          <a:xfrm>
            <a:off x="1524000" y="49530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Windows</a:t>
            </a:r>
            <a:r>
              <a:rPr lang="zh-CN" altLang="en-US"/>
              <a:t>中的</a:t>
            </a:r>
            <a:r>
              <a:rPr lang="en-US" altLang="zh-CN"/>
              <a:t>MS-DOS</a:t>
            </a:r>
            <a:r>
              <a:rPr lang="zh-CN" altLang="en-US"/>
              <a:t>方式</a:t>
            </a:r>
          </a:p>
        </p:txBody>
      </p:sp>
      <p:sp>
        <p:nvSpPr>
          <p:cNvPr id="33805" name="Rectangle 13"/>
          <p:cNvSpPr>
            <a:spLocks noChangeArrowheads="1"/>
          </p:cNvSpPr>
          <p:nvPr/>
        </p:nvSpPr>
        <p:spPr bwMode="auto">
          <a:xfrm>
            <a:off x="1524000" y="56388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键盘的操作与鼠标的使用</a:t>
            </a:r>
          </a:p>
        </p:txBody>
      </p:sp>
      <p:pic>
        <p:nvPicPr>
          <p:cNvPr id="33806"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19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1054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7912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4FE21741-C995-4645-96A8-5E2BA76B728E}" type="slidenum">
              <a:rPr lang="en-US" altLang="zh-CN" smtClean="0"/>
              <a:pPr>
                <a:defRPr/>
              </a:pPr>
              <a:t>28</a:t>
            </a:fld>
            <a:endParaRPr lang="en-US" altLang="zh-CN"/>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bwMode="auto">
          <a:xfrm>
            <a:off x="381000" y="0"/>
            <a:ext cx="3886200" cy="762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lgn="l" eaLnBrk="1" hangingPunct="1">
              <a:buClr>
                <a:srgbClr val="FF0066"/>
              </a:buClr>
              <a:buFont typeface="Marlett" pitchFamily="2" charset="2"/>
              <a:buChar char="5"/>
              <a:defRPr/>
            </a:pPr>
            <a:r>
              <a:rPr kumimoji="1" lang="zh-CN" altLang="en-US" b="1" i="1" u="sng" smtClean="0">
                <a:solidFill>
                  <a:srgbClr val="3333CC"/>
                </a:solidFill>
                <a:effectLst>
                  <a:outerShdw blurRad="38100" dist="38100" dir="2700000" algn="tl">
                    <a:srgbClr val="C0C0C0"/>
                  </a:outerShdw>
                </a:effectLst>
                <a:latin typeface="隶书" pitchFamily="49" charset="-122"/>
                <a:ea typeface="隶书" pitchFamily="49" charset="-122"/>
              </a:rPr>
              <a:t>文件系统 </a:t>
            </a:r>
          </a:p>
        </p:txBody>
      </p:sp>
      <p:sp>
        <p:nvSpPr>
          <p:cNvPr id="34819" name="Rectangle 3"/>
          <p:cNvSpPr>
            <a:spLocks noChangeArrowheads="1"/>
          </p:cNvSpPr>
          <p:nvPr>
            <p:ph type="body" idx="1"/>
          </p:nvPr>
        </p:nvSpPr>
        <p:spPr bwMode="auto">
          <a:xfrm>
            <a:off x="381000" y="838200"/>
            <a:ext cx="8382000" cy="2438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Font typeface="Wingdings" pitchFamily="2" charset="2"/>
              <a:buNone/>
            </a:pPr>
            <a:r>
              <a:rPr lang="en-US" altLang="zh-CN" smtClean="0">
                <a:latin typeface="隶书" pitchFamily="49" charset="-122"/>
                <a:ea typeface="隶书" pitchFamily="49" charset="-122"/>
              </a:rPr>
              <a:t>    </a:t>
            </a:r>
            <a:r>
              <a:rPr lang="zh-CN" altLang="en-US" smtClean="0">
                <a:solidFill>
                  <a:srgbClr val="FF0000"/>
                </a:solidFill>
                <a:latin typeface="隶书" pitchFamily="49" charset="-122"/>
                <a:ea typeface="隶书" pitchFamily="49" charset="-122"/>
              </a:rPr>
              <a:t>文件系统</a:t>
            </a:r>
            <a:r>
              <a:rPr lang="zh-CN" altLang="en-US" smtClean="0">
                <a:latin typeface="隶书" pitchFamily="49" charset="-122"/>
                <a:ea typeface="隶书" pitchFamily="49" charset="-122"/>
              </a:rPr>
              <a:t>指操作系统在存储设备上保存封包的数据所用的结构和机制。</a:t>
            </a:r>
          </a:p>
          <a:p>
            <a:pPr eaLnBrk="1" hangingPunct="1">
              <a:lnSpc>
                <a:spcPct val="90000"/>
              </a:lnSpc>
              <a:buFont typeface="Wingdings" pitchFamily="2" charset="2"/>
              <a:buNone/>
            </a:pPr>
            <a:r>
              <a:rPr lang="zh-CN" altLang="en-US" smtClean="0">
                <a:latin typeface="隶书" pitchFamily="49" charset="-122"/>
                <a:ea typeface="隶书" pitchFamily="49" charset="-122"/>
              </a:rPr>
              <a:t>    文件系统规定了文件存储的</a:t>
            </a:r>
            <a:r>
              <a:rPr lang="zh-CN" altLang="en-US" smtClean="0">
                <a:solidFill>
                  <a:srgbClr val="FF0000"/>
                </a:solidFill>
                <a:latin typeface="隶书" pitchFamily="49" charset="-122"/>
                <a:ea typeface="隶书" pitchFamily="49" charset="-122"/>
              </a:rPr>
              <a:t>大小机制</a:t>
            </a:r>
            <a:r>
              <a:rPr lang="zh-CN" altLang="en-US" smtClean="0">
                <a:latin typeface="隶书" pitchFamily="49" charset="-122"/>
                <a:ea typeface="隶书" pitchFamily="49" charset="-122"/>
              </a:rPr>
              <a:t>、</a:t>
            </a:r>
            <a:r>
              <a:rPr lang="zh-CN" altLang="en-US" smtClean="0">
                <a:solidFill>
                  <a:srgbClr val="FF0000"/>
                </a:solidFill>
                <a:latin typeface="隶书" pitchFamily="49" charset="-122"/>
                <a:ea typeface="隶书" pitchFamily="49" charset="-122"/>
              </a:rPr>
              <a:t>安全机制</a:t>
            </a:r>
            <a:r>
              <a:rPr lang="zh-CN" altLang="en-US" smtClean="0">
                <a:latin typeface="隶书" pitchFamily="49" charset="-122"/>
                <a:ea typeface="隶书" pitchFamily="49" charset="-122"/>
              </a:rPr>
              <a:t>以及</a:t>
            </a:r>
            <a:r>
              <a:rPr lang="zh-CN" altLang="en-US" smtClean="0">
                <a:solidFill>
                  <a:srgbClr val="FF0000"/>
                </a:solidFill>
                <a:latin typeface="隶书" pitchFamily="49" charset="-122"/>
                <a:ea typeface="隶书" pitchFamily="49" charset="-122"/>
              </a:rPr>
              <a:t>文件名的长短</a:t>
            </a:r>
            <a:r>
              <a:rPr lang="zh-CN" altLang="en-US" smtClean="0">
                <a:latin typeface="隶书" pitchFamily="49" charset="-122"/>
                <a:ea typeface="隶书" pitchFamily="49" charset="-122"/>
              </a:rPr>
              <a:t>，用户对文件和文件夹的操作都是通过文件系统来完成的。</a:t>
            </a:r>
          </a:p>
        </p:txBody>
      </p:sp>
      <p:sp>
        <p:nvSpPr>
          <p:cNvPr id="851972" name="Rectangle 4"/>
          <p:cNvSpPr>
            <a:spLocks noChangeArrowheads="1"/>
          </p:cNvSpPr>
          <p:nvPr/>
        </p:nvSpPr>
        <p:spPr bwMode="auto">
          <a:xfrm>
            <a:off x="304800" y="3505200"/>
            <a:ext cx="8382000" cy="2590800"/>
          </a:xfrm>
          <a:prstGeom prst="rect">
            <a:avLst/>
          </a:prstGeom>
          <a:solidFill>
            <a:srgbClr val="FFFFFF"/>
          </a:solidFill>
          <a:ln w="9525">
            <a:solidFill>
              <a:srgbClr val="000000"/>
            </a:solidFill>
            <a:miter lim="800000"/>
            <a:headEnd/>
            <a:tailEnd/>
          </a:ln>
        </p:spPr>
        <p:txBody>
          <a:bodyPr/>
          <a:lstStyle/>
          <a:p>
            <a:pPr marL="342900" indent="-342900">
              <a:lnSpc>
                <a:spcPct val="90000"/>
              </a:lnSpc>
              <a:spcBef>
                <a:spcPct val="20000"/>
              </a:spcBef>
              <a:buClr>
                <a:schemeClr val="hlink"/>
              </a:buClr>
              <a:buSzPct val="75000"/>
              <a:buFont typeface="Wingdings" pitchFamily="2" charset="2"/>
              <a:buNone/>
            </a:pPr>
            <a:endParaRPr lang="en-US" altLang="zh-CN" b="0">
              <a:solidFill>
                <a:schemeClr val="tx1"/>
              </a:solidFill>
              <a:latin typeface="隶书" pitchFamily="49" charset="-122"/>
            </a:endParaRPr>
          </a:p>
          <a:p>
            <a:pPr marL="342900" indent="-342900">
              <a:lnSpc>
                <a:spcPct val="90000"/>
              </a:lnSpc>
              <a:spcBef>
                <a:spcPct val="20000"/>
              </a:spcBef>
              <a:buClr>
                <a:schemeClr val="hlink"/>
              </a:buClr>
              <a:buSzPct val="75000"/>
              <a:buFont typeface="Wingdings" pitchFamily="2" charset="2"/>
              <a:buChar char="v"/>
            </a:pPr>
            <a:r>
              <a:rPr lang="zh-CN" altLang="en-US" b="0">
                <a:solidFill>
                  <a:schemeClr val="tx1"/>
                </a:solidFill>
                <a:latin typeface="隶书" pitchFamily="49" charset="-122"/>
              </a:rPr>
              <a:t>文件系统： </a:t>
            </a:r>
            <a:r>
              <a:rPr lang="en-US" altLang="zh-CN" b="0">
                <a:solidFill>
                  <a:srgbClr val="FF0000"/>
                </a:solidFill>
                <a:latin typeface="隶书" pitchFamily="49" charset="-122"/>
              </a:rPr>
              <a:t>FAT16</a:t>
            </a:r>
            <a:r>
              <a:rPr lang="zh-CN" altLang="en-US" b="0">
                <a:solidFill>
                  <a:schemeClr val="tx1"/>
                </a:solidFill>
                <a:latin typeface="隶书" pitchFamily="49" charset="-122"/>
              </a:rPr>
              <a:t>、 </a:t>
            </a:r>
            <a:r>
              <a:rPr lang="en-US" altLang="zh-CN" b="0">
                <a:solidFill>
                  <a:srgbClr val="FF0000"/>
                </a:solidFill>
                <a:latin typeface="隶书" pitchFamily="49" charset="-122"/>
              </a:rPr>
              <a:t>FAT32</a:t>
            </a:r>
            <a:r>
              <a:rPr lang="zh-CN" altLang="en-US" b="0">
                <a:solidFill>
                  <a:schemeClr val="tx1"/>
                </a:solidFill>
                <a:latin typeface="隶书" pitchFamily="49" charset="-122"/>
              </a:rPr>
              <a:t>和</a:t>
            </a:r>
            <a:r>
              <a:rPr lang="en-US" altLang="zh-CN" b="0">
                <a:solidFill>
                  <a:srgbClr val="FF0000"/>
                </a:solidFill>
                <a:latin typeface="隶书" pitchFamily="49" charset="-122"/>
              </a:rPr>
              <a:t>NTFS</a:t>
            </a:r>
            <a:r>
              <a:rPr lang="zh-CN" altLang="en-US" b="0">
                <a:solidFill>
                  <a:schemeClr val="tx1"/>
                </a:solidFill>
                <a:latin typeface="隶书" pitchFamily="49" charset="-122"/>
              </a:rPr>
              <a:t>。</a:t>
            </a:r>
          </a:p>
          <a:p>
            <a:pPr marL="342900" indent="-342900">
              <a:lnSpc>
                <a:spcPct val="90000"/>
              </a:lnSpc>
              <a:spcBef>
                <a:spcPct val="20000"/>
              </a:spcBef>
              <a:buClr>
                <a:schemeClr val="hlink"/>
              </a:buClr>
              <a:buSzPct val="75000"/>
              <a:buFont typeface="Wingdings" pitchFamily="2" charset="2"/>
              <a:buChar char="v"/>
            </a:pPr>
            <a:r>
              <a:rPr lang="en-US" altLang="zh-CN" b="0">
                <a:solidFill>
                  <a:schemeClr val="tx1"/>
                </a:solidFill>
                <a:latin typeface="隶书" pitchFamily="49" charset="-122"/>
              </a:rPr>
              <a:t>FAT16</a:t>
            </a:r>
            <a:r>
              <a:rPr lang="zh-CN" altLang="en-US" b="0">
                <a:solidFill>
                  <a:schemeClr val="tx1"/>
                </a:solidFill>
                <a:latin typeface="隶书" pitchFamily="49" charset="-122"/>
              </a:rPr>
              <a:t>和</a:t>
            </a:r>
            <a:r>
              <a:rPr lang="en-US" altLang="zh-CN" b="0">
                <a:solidFill>
                  <a:schemeClr val="tx1"/>
                </a:solidFill>
                <a:latin typeface="隶书" pitchFamily="49" charset="-122"/>
              </a:rPr>
              <a:t>FAT32</a:t>
            </a:r>
            <a:r>
              <a:rPr lang="zh-CN" altLang="en-US" b="0">
                <a:solidFill>
                  <a:schemeClr val="tx1"/>
                </a:solidFill>
                <a:latin typeface="隶书" pitchFamily="49" charset="-122"/>
              </a:rPr>
              <a:t>是</a:t>
            </a:r>
            <a:r>
              <a:rPr lang="en-US" altLang="zh-CN" b="0">
                <a:solidFill>
                  <a:schemeClr val="tx1"/>
                </a:solidFill>
                <a:latin typeface="隶书" pitchFamily="49" charset="-122"/>
              </a:rPr>
              <a:t>DOS</a:t>
            </a:r>
            <a:r>
              <a:rPr lang="zh-CN" altLang="en-US" b="0">
                <a:solidFill>
                  <a:schemeClr val="tx1"/>
                </a:solidFill>
                <a:latin typeface="隶书" pitchFamily="49" charset="-122"/>
              </a:rPr>
              <a:t>、</a:t>
            </a:r>
            <a:r>
              <a:rPr lang="en-US" altLang="zh-CN" b="0">
                <a:solidFill>
                  <a:schemeClr val="tx1"/>
                </a:solidFill>
                <a:latin typeface="隶书" pitchFamily="49" charset="-122"/>
              </a:rPr>
              <a:t>Windows 3.x</a:t>
            </a:r>
            <a:r>
              <a:rPr lang="zh-CN" altLang="en-US" b="0">
                <a:solidFill>
                  <a:schemeClr val="tx1"/>
                </a:solidFill>
                <a:latin typeface="隶书" pitchFamily="49" charset="-122"/>
              </a:rPr>
              <a:t>以及</a:t>
            </a:r>
            <a:r>
              <a:rPr lang="en-US" altLang="zh-CN" b="0">
                <a:solidFill>
                  <a:schemeClr val="tx1"/>
                </a:solidFill>
                <a:latin typeface="隶书" pitchFamily="49" charset="-122"/>
              </a:rPr>
              <a:t>Windows 9.x</a:t>
            </a:r>
            <a:r>
              <a:rPr lang="zh-CN" altLang="en-US" b="0">
                <a:solidFill>
                  <a:schemeClr val="tx1"/>
                </a:solidFill>
                <a:latin typeface="隶书" pitchFamily="49" charset="-122"/>
              </a:rPr>
              <a:t>操作系统中使用的文件系统。</a:t>
            </a:r>
          </a:p>
          <a:p>
            <a:pPr marL="342900" indent="-342900">
              <a:lnSpc>
                <a:spcPct val="90000"/>
              </a:lnSpc>
              <a:spcBef>
                <a:spcPct val="20000"/>
              </a:spcBef>
              <a:buClr>
                <a:schemeClr val="hlink"/>
              </a:buClr>
              <a:buSzPct val="75000"/>
              <a:buFont typeface="Wingdings" pitchFamily="2" charset="2"/>
              <a:buChar char="v"/>
            </a:pPr>
            <a:r>
              <a:rPr lang="zh-CN" altLang="en-US" b="0">
                <a:solidFill>
                  <a:schemeClr val="tx1"/>
                </a:solidFill>
                <a:latin typeface="隶书" pitchFamily="49" charset="-122"/>
              </a:rPr>
              <a:t>从</a:t>
            </a:r>
            <a:r>
              <a:rPr lang="en-US" altLang="zh-CN" b="0">
                <a:solidFill>
                  <a:schemeClr val="tx1"/>
                </a:solidFill>
                <a:latin typeface="隶书" pitchFamily="49" charset="-122"/>
              </a:rPr>
              <a:t>Windows NT 4.0</a:t>
            </a:r>
            <a:r>
              <a:rPr lang="zh-CN" altLang="en-US" b="0">
                <a:solidFill>
                  <a:schemeClr val="tx1"/>
                </a:solidFill>
                <a:latin typeface="隶书" pitchFamily="49" charset="-122"/>
              </a:rPr>
              <a:t>开始采用</a:t>
            </a:r>
            <a:r>
              <a:rPr lang="en-US" altLang="zh-CN" b="0">
                <a:solidFill>
                  <a:schemeClr val="tx1"/>
                </a:solidFill>
                <a:latin typeface="隶书" pitchFamily="49" charset="-122"/>
              </a:rPr>
              <a:t>NTFS</a:t>
            </a:r>
            <a:r>
              <a:rPr lang="zh-CN" altLang="en-US" b="0">
                <a:solidFill>
                  <a:schemeClr val="tx1"/>
                </a:solidFill>
                <a:latin typeface="隶书" pitchFamily="49" charset="-122"/>
              </a:rPr>
              <a:t>文件系统。</a:t>
            </a:r>
          </a:p>
        </p:txBody>
      </p:sp>
      <p:sp>
        <p:nvSpPr>
          <p:cNvPr id="2" name="灯片编号占位符 1"/>
          <p:cNvSpPr>
            <a:spLocks noGrp="1"/>
          </p:cNvSpPr>
          <p:nvPr>
            <p:ph type="sldNum" sz="quarter" idx="12"/>
          </p:nvPr>
        </p:nvSpPr>
        <p:spPr/>
        <p:txBody>
          <a:bodyPr/>
          <a:lstStyle/>
          <a:p>
            <a:pPr>
              <a:defRPr/>
            </a:pPr>
            <a:fld id="{4E85DB4A-6989-4667-BF4C-8880A97C3732}" type="slidenum">
              <a:rPr lang="en-US" altLang="zh-CN" smtClean="0"/>
              <a:pPr>
                <a:defRPr/>
              </a:pPr>
              <a:t>29</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1972"/>
                                        </p:tgtEl>
                                        <p:attrNameLst>
                                          <p:attrName>style.visibility</p:attrName>
                                        </p:attrNameLst>
                                      </p:cBhvr>
                                      <p:to>
                                        <p:strVal val="visible"/>
                                      </p:to>
                                    </p:set>
                                    <p:animEffect transition="in" filter="blinds(horizontal)">
                                      <p:cBhvr>
                                        <p:cTn id="7" dur="500"/>
                                        <p:tgtEl>
                                          <p:spTgt spid="85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bwMode="auto">
          <a:xfrm>
            <a:off x="1619250" y="333375"/>
            <a:ext cx="5943600" cy="116205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800" noProof="1" smtClean="0">
                <a:solidFill>
                  <a:srgbClr val="0033CC"/>
                </a:solidFill>
                <a:ea typeface="隶书" pitchFamily="49" charset="-122"/>
              </a:rPr>
              <a:t>操作系统</a:t>
            </a:r>
            <a:r>
              <a:rPr lang="zh-CN" altLang="en-US" sz="4800" smtClean="0">
                <a:solidFill>
                  <a:srgbClr val="0033CC"/>
                </a:solidFill>
                <a:ea typeface="隶书" pitchFamily="49" charset="-122"/>
              </a:rPr>
              <a:t>基础知识</a:t>
            </a:r>
            <a:endParaRPr lang="zh-CN" altLang="en-US" b="1" smtClean="0">
              <a:solidFill>
                <a:schemeClr val="tx1"/>
              </a:solidFill>
            </a:endParaRPr>
          </a:p>
        </p:txBody>
      </p:sp>
      <p:sp>
        <p:nvSpPr>
          <p:cNvPr id="8195" name="Line 4"/>
          <p:cNvSpPr>
            <a:spLocks noChangeShapeType="1"/>
          </p:cNvSpPr>
          <p:nvPr/>
        </p:nvSpPr>
        <p:spPr bwMode="auto">
          <a:xfrm>
            <a:off x="1403350" y="1268413"/>
            <a:ext cx="5976938" cy="0"/>
          </a:xfrm>
          <a:prstGeom prst="line">
            <a:avLst/>
          </a:prstGeom>
          <a:noFill/>
          <a:ln w="57150">
            <a:pattFill prst="shingle">
              <a:fgClr>
                <a:srgbClr val="FF0066"/>
              </a:fgClr>
              <a:bgClr>
                <a:srgbClr val="FFFFFF"/>
              </a:bgClr>
            </a:patt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96" name="Group 13"/>
          <p:cNvGrpSpPr>
            <a:grpSpLocks/>
          </p:cNvGrpSpPr>
          <p:nvPr/>
        </p:nvGrpSpPr>
        <p:grpSpPr bwMode="auto">
          <a:xfrm>
            <a:off x="4267200" y="2667000"/>
            <a:ext cx="1590675" cy="519113"/>
            <a:chOff x="4176" y="1344"/>
            <a:chExt cx="1002" cy="327"/>
          </a:xfrm>
        </p:grpSpPr>
        <p:pic>
          <p:nvPicPr>
            <p:cNvPr id="8207" name="Picture 14" descr="linux_logo">
              <a:hlinkClick r:id="rId4" action="ppaction://hlinksldjump"/>
            </p:cNvPr>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76" y="1344"/>
              <a:ext cx="27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495" name="Text Box 15"/>
            <p:cNvSpPr txBox="1">
              <a:spLocks noChangeArrowheads="1"/>
            </p:cNvSpPr>
            <p:nvPr/>
          </p:nvSpPr>
          <p:spPr bwMode="auto">
            <a:xfrm>
              <a:off x="4464" y="1344"/>
              <a:ext cx="7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a:solidFill>
                    <a:srgbClr val="CC0000"/>
                  </a:solidFill>
                  <a:effectLst>
                    <a:outerShdw blurRad="38100" dist="38100" dir="2700000" algn="tl">
                      <a:srgbClr val="C0C0C0"/>
                    </a:outerShdw>
                  </a:effectLst>
                  <a:latin typeface="Arial" pitchFamily="34" charset="0"/>
                  <a:ea typeface="幼圆" pitchFamily="49" charset="-122"/>
                </a:rPr>
                <a:t>Linux</a:t>
              </a:r>
              <a:endParaRPr kumimoji="1" lang="en-US" altLang="zh-CN" sz="2800">
                <a:solidFill>
                  <a:srgbClr val="CC0000"/>
                </a:solidFill>
                <a:latin typeface="Times New Roman" pitchFamily="18" charset="0"/>
                <a:ea typeface="幼圆" pitchFamily="49" charset="-122"/>
              </a:endParaRPr>
            </a:p>
          </p:txBody>
        </p:sp>
      </p:grpSp>
      <p:grpSp>
        <p:nvGrpSpPr>
          <p:cNvPr id="8197" name="Group 16"/>
          <p:cNvGrpSpPr>
            <a:grpSpLocks/>
          </p:cNvGrpSpPr>
          <p:nvPr/>
        </p:nvGrpSpPr>
        <p:grpSpPr bwMode="auto">
          <a:xfrm>
            <a:off x="4343400" y="4343400"/>
            <a:ext cx="1924050" cy="606425"/>
            <a:chOff x="1920" y="1056"/>
            <a:chExt cx="1212" cy="382"/>
          </a:xfrm>
        </p:grpSpPr>
        <p:graphicFrame>
          <p:nvGraphicFramePr>
            <p:cNvPr id="8205" name="Object 17"/>
            <p:cNvGraphicFramePr>
              <a:graphicFrameLocks noChangeAspect="1"/>
            </p:cNvGraphicFramePr>
            <p:nvPr/>
          </p:nvGraphicFramePr>
          <p:xfrm>
            <a:off x="1920" y="1056"/>
            <a:ext cx="358" cy="382"/>
          </p:xfrm>
          <a:graphic>
            <a:graphicData uri="http://schemas.openxmlformats.org/presentationml/2006/ole">
              <mc:AlternateContent xmlns:mc="http://schemas.openxmlformats.org/markup-compatibility/2006">
                <mc:Choice xmlns:v="urn:schemas-microsoft-com:vml" Requires="v">
                  <p:oleObj spid="_x0000_s8223" name="BMP 图象" r:id="rId6" imgW="1133633" imgH="1209524" progId="Paint.Picture">
                    <p:embed/>
                  </p:oleObj>
                </mc:Choice>
                <mc:Fallback>
                  <p:oleObj name="BMP 图象" r:id="rId6" imgW="1133633" imgH="1209524" progId="Paint.Picture">
                    <p:embed/>
                    <p:pic>
                      <p:nvPicPr>
                        <p:cNvPr id="0" name="Object 1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0" y="1056"/>
                          <a:ext cx="358" cy="38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788498" name="Text Box 18"/>
            <p:cNvSpPr txBox="1">
              <a:spLocks noChangeArrowheads="1"/>
            </p:cNvSpPr>
            <p:nvPr/>
          </p:nvSpPr>
          <p:spPr bwMode="auto">
            <a:xfrm>
              <a:off x="2256" y="1104"/>
              <a:ext cx="8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a:solidFill>
                    <a:srgbClr val="CC0000"/>
                  </a:solidFill>
                  <a:effectLst>
                    <a:outerShdw blurRad="38100" dist="38100" dir="2700000" algn="tl">
                      <a:srgbClr val="C0C0C0"/>
                    </a:outerShdw>
                  </a:effectLst>
                  <a:latin typeface="Arial" pitchFamily="34" charset="0"/>
                  <a:ea typeface="幼圆" pitchFamily="49" charset="-122"/>
                </a:rPr>
                <a:t>MacOS</a:t>
              </a:r>
              <a:endParaRPr kumimoji="1" lang="en-US" altLang="zh-CN" sz="2800">
                <a:solidFill>
                  <a:srgbClr val="CC0000"/>
                </a:solidFill>
                <a:latin typeface="Times New Roman" pitchFamily="18" charset="0"/>
                <a:ea typeface="幼圆" pitchFamily="49" charset="-122"/>
              </a:endParaRPr>
            </a:p>
          </p:txBody>
        </p:sp>
      </p:grpSp>
      <p:grpSp>
        <p:nvGrpSpPr>
          <p:cNvPr id="8198" name="Group 20"/>
          <p:cNvGrpSpPr>
            <a:grpSpLocks/>
          </p:cNvGrpSpPr>
          <p:nvPr/>
        </p:nvGrpSpPr>
        <p:grpSpPr bwMode="auto">
          <a:xfrm>
            <a:off x="1143000" y="4419600"/>
            <a:ext cx="2278063" cy="519113"/>
            <a:chOff x="96" y="2783"/>
            <a:chExt cx="1435" cy="327"/>
          </a:xfrm>
        </p:grpSpPr>
        <p:sp>
          <p:nvSpPr>
            <p:cNvPr id="788501" name="Text Box 21"/>
            <p:cNvSpPr txBox="1">
              <a:spLocks noChangeArrowheads="1"/>
            </p:cNvSpPr>
            <p:nvPr/>
          </p:nvSpPr>
          <p:spPr bwMode="auto">
            <a:xfrm>
              <a:off x="432" y="2783"/>
              <a:ext cx="109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a:solidFill>
                    <a:srgbClr val="CC0000"/>
                  </a:solidFill>
                  <a:effectLst>
                    <a:outerShdw blurRad="38100" dist="38100" dir="2700000" algn="tl">
                      <a:srgbClr val="C0C0C0"/>
                    </a:outerShdw>
                  </a:effectLst>
                  <a:latin typeface="Arial" pitchFamily="34" charset="0"/>
                  <a:ea typeface="幼圆" pitchFamily="49" charset="-122"/>
                </a:rPr>
                <a:t>Windows</a:t>
              </a:r>
              <a:endParaRPr kumimoji="1" lang="en-US" altLang="zh-CN" sz="2800">
                <a:solidFill>
                  <a:srgbClr val="CC0000"/>
                </a:solidFill>
                <a:latin typeface="Times New Roman" pitchFamily="18" charset="0"/>
                <a:ea typeface="幼圆" pitchFamily="49" charset="-122"/>
              </a:endParaRPr>
            </a:p>
          </p:txBody>
        </p:sp>
        <p:graphicFrame>
          <p:nvGraphicFramePr>
            <p:cNvPr id="8204" name="Object 22"/>
            <p:cNvGraphicFramePr>
              <a:graphicFrameLocks noChangeAspect="1"/>
            </p:cNvGraphicFramePr>
            <p:nvPr/>
          </p:nvGraphicFramePr>
          <p:xfrm>
            <a:off x="96" y="2784"/>
            <a:ext cx="336" cy="318"/>
          </p:xfrm>
          <a:graphic>
            <a:graphicData uri="http://schemas.openxmlformats.org/presentationml/2006/ole">
              <mc:AlternateContent xmlns:mc="http://schemas.openxmlformats.org/markup-compatibility/2006">
                <mc:Choice xmlns:v="urn:schemas-microsoft-com:vml" Requires="v">
                  <p:oleObj spid="_x0000_s8224" name="位图图像" r:id="rId8" imgW="533474" imgH="504762" progId="Paint.Picture">
                    <p:embed/>
                  </p:oleObj>
                </mc:Choice>
                <mc:Fallback>
                  <p:oleObj name="位图图像" r:id="rId8" imgW="533474" imgH="504762" progId="Paint.Picture">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 y="2784"/>
                          <a:ext cx="33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199" name="Group 42"/>
          <p:cNvGrpSpPr>
            <a:grpSpLocks/>
          </p:cNvGrpSpPr>
          <p:nvPr/>
        </p:nvGrpSpPr>
        <p:grpSpPr bwMode="auto">
          <a:xfrm>
            <a:off x="1371600" y="2362200"/>
            <a:ext cx="1847850" cy="1009650"/>
            <a:chOff x="288" y="1296"/>
            <a:chExt cx="1164" cy="636"/>
          </a:xfrm>
        </p:grpSpPr>
        <p:pic>
          <p:nvPicPr>
            <p:cNvPr id="8201"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 y="1296"/>
              <a:ext cx="636"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8520" name="Text Box 40"/>
            <p:cNvSpPr txBox="1">
              <a:spLocks noChangeArrowheads="1"/>
            </p:cNvSpPr>
            <p:nvPr/>
          </p:nvSpPr>
          <p:spPr bwMode="auto">
            <a:xfrm>
              <a:off x="912" y="1440"/>
              <a:ext cx="5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a:solidFill>
                    <a:srgbClr val="CC0000"/>
                  </a:solidFill>
                  <a:effectLst>
                    <a:outerShdw blurRad="38100" dist="38100" dir="2700000" algn="tl">
                      <a:srgbClr val="C0C0C0"/>
                    </a:outerShdw>
                  </a:effectLst>
                  <a:latin typeface="Arial" pitchFamily="34" charset="0"/>
                  <a:ea typeface="幼圆" pitchFamily="49" charset="-122"/>
                </a:rPr>
                <a:t>Dos</a:t>
              </a:r>
              <a:endParaRPr kumimoji="1" lang="en-US" altLang="zh-CN" sz="2800">
                <a:solidFill>
                  <a:srgbClr val="CC0000"/>
                </a:solidFill>
                <a:latin typeface="Times New Roman" pitchFamily="18" charset="0"/>
                <a:ea typeface="幼圆" pitchFamily="49" charset="-122"/>
              </a:endParaRPr>
            </a:p>
          </p:txBody>
        </p:sp>
      </p:grpSp>
      <p:sp>
        <p:nvSpPr>
          <p:cNvPr id="2" name="灯片编号占位符 1"/>
          <p:cNvSpPr>
            <a:spLocks noGrp="1"/>
          </p:cNvSpPr>
          <p:nvPr>
            <p:ph type="sldNum" sz="quarter" idx="12"/>
          </p:nvPr>
        </p:nvSpPr>
        <p:spPr/>
        <p:txBody>
          <a:bodyPr/>
          <a:lstStyle/>
          <a:p>
            <a:pPr>
              <a:defRPr/>
            </a:pPr>
            <a:fld id="{0CAA3601-E43D-4BF9-8042-981A1912B383}" type="slidenum">
              <a:rPr lang="en-US" altLang="zh-CN" smtClean="0"/>
              <a:pPr>
                <a:defRPr/>
              </a:pPr>
              <a:t>3</a:t>
            </a:fld>
            <a:endParaRPr lang="en-US" altLang="zh-CN"/>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bwMode="auto">
          <a:xfrm>
            <a:off x="228600" y="0"/>
            <a:ext cx="8229600" cy="762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lgn="l" eaLnBrk="1" hangingPunct="1">
              <a:buClr>
                <a:srgbClr val="FF0066"/>
              </a:buClr>
              <a:buFont typeface="Marlett" pitchFamily="2" charset="2"/>
              <a:buChar char="5"/>
              <a:defRPr/>
            </a:pPr>
            <a:r>
              <a:rPr kumimoji="1" lang="zh-CN" altLang="en-US" b="1" i="1" u="sng" smtClean="0">
                <a:solidFill>
                  <a:srgbClr val="3333CC"/>
                </a:solidFill>
                <a:effectLst>
                  <a:outerShdw blurRad="38100" dist="38100" dir="2700000" algn="tl">
                    <a:srgbClr val="C0C0C0"/>
                  </a:outerShdw>
                </a:effectLst>
                <a:latin typeface="隶书" pitchFamily="49" charset="-122"/>
                <a:ea typeface="隶书" pitchFamily="49" charset="-122"/>
              </a:rPr>
              <a:t>操作系统与文件系统的兼容性 </a:t>
            </a:r>
          </a:p>
        </p:txBody>
      </p:sp>
      <p:graphicFrame>
        <p:nvGraphicFramePr>
          <p:cNvPr id="853054" name="Group 62"/>
          <p:cNvGraphicFramePr>
            <a:graphicFrameLocks noGrp="1"/>
          </p:cNvGraphicFramePr>
          <p:nvPr/>
        </p:nvGraphicFramePr>
        <p:xfrm>
          <a:off x="762000" y="990600"/>
          <a:ext cx="8229600" cy="5183190"/>
        </p:xfrm>
        <a:graphic>
          <a:graphicData uri="http://schemas.openxmlformats.org/drawingml/2006/table">
            <a:tbl>
              <a:tblPr/>
              <a:tblGrid>
                <a:gridCol w="4114800"/>
                <a:gridCol w="4114800"/>
              </a:tblGrid>
              <a:tr h="9906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smtClean="0">
                          <a:ln>
                            <a:noFill/>
                          </a:ln>
                          <a:solidFill>
                            <a:schemeClr val="tx1"/>
                          </a:solidFill>
                          <a:effectLst/>
                          <a:latin typeface="Arial" pitchFamily="34" charset="0"/>
                          <a:ea typeface="宋体" pitchFamily="2" charset="-122"/>
                        </a:rPr>
                        <a:t>操作系统</a:t>
                      </a:r>
                    </a:p>
                  </a:txBody>
                  <a:tcPr marT="45723" marB="45723"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smtClean="0">
                          <a:ln>
                            <a:noFill/>
                          </a:ln>
                          <a:solidFill>
                            <a:schemeClr val="tx1"/>
                          </a:solidFill>
                          <a:effectLst/>
                          <a:latin typeface="Arial" pitchFamily="34" charset="0"/>
                          <a:ea typeface="宋体" pitchFamily="2" charset="-122"/>
                        </a:rPr>
                        <a:t>卷的文件系统格式</a:t>
                      </a:r>
                    </a:p>
                  </a:txBody>
                  <a:tcPr marT="45723" marB="45723"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Windows XP</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NTFS</a:t>
                      </a:r>
                      <a:r>
                        <a:rPr kumimoji="0" lang="zh-CN" altLang="en-US" sz="2800" b="0" i="0" u="none" strike="noStrike" cap="none" normalizeH="0" baseline="0" smtClean="0">
                          <a:ln>
                            <a:noFill/>
                          </a:ln>
                          <a:solidFill>
                            <a:schemeClr val="tx1"/>
                          </a:solidFill>
                          <a:effectLst/>
                          <a:latin typeface="Arial" pitchFamily="34" charset="0"/>
                          <a:ea typeface="宋体" pitchFamily="2" charset="-122"/>
                        </a:rPr>
                        <a:t>、</a:t>
                      </a:r>
                      <a:r>
                        <a:rPr kumimoji="0" lang="en-US" altLang="zh-CN" sz="2800" b="0" i="0" u="none" strike="noStrike" cap="none" normalizeH="0" baseline="0" smtClean="0">
                          <a:ln>
                            <a:noFill/>
                          </a:ln>
                          <a:solidFill>
                            <a:schemeClr val="tx1"/>
                          </a:solidFill>
                          <a:effectLst/>
                          <a:latin typeface="Arial" pitchFamily="34" charset="0"/>
                          <a:ea typeface="宋体" pitchFamily="2" charset="-122"/>
                        </a:rPr>
                        <a:t>FAT16</a:t>
                      </a:r>
                      <a:r>
                        <a:rPr kumimoji="0" lang="zh-CN" altLang="en-US" sz="2800" b="0" i="0" u="none" strike="noStrike" cap="none" normalizeH="0" baseline="0" smtClean="0">
                          <a:ln>
                            <a:noFill/>
                          </a:ln>
                          <a:solidFill>
                            <a:schemeClr val="tx1"/>
                          </a:solidFill>
                          <a:effectLst/>
                          <a:latin typeface="Arial" pitchFamily="34" charset="0"/>
                          <a:ea typeface="宋体" pitchFamily="2" charset="-122"/>
                        </a:rPr>
                        <a:t>、</a:t>
                      </a:r>
                      <a:r>
                        <a:rPr kumimoji="0" lang="en-US" altLang="zh-CN" sz="2800" b="0" i="0" u="none" strike="noStrike" cap="none" normalizeH="0" baseline="0" smtClean="0">
                          <a:ln>
                            <a:noFill/>
                          </a:ln>
                          <a:solidFill>
                            <a:schemeClr val="tx1"/>
                          </a:solidFill>
                          <a:effectLst/>
                          <a:latin typeface="Arial" pitchFamily="34" charset="0"/>
                          <a:ea typeface="宋体" pitchFamily="2" charset="-122"/>
                        </a:rPr>
                        <a:t>FAT32</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Windows 2000</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NTFS</a:t>
                      </a:r>
                      <a:r>
                        <a:rPr kumimoji="0" lang="zh-CN" altLang="en-US" sz="2800" b="0" i="0" u="none" strike="noStrike" cap="none" normalizeH="0" baseline="0" smtClean="0">
                          <a:ln>
                            <a:noFill/>
                          </a:ln>
                          <a:solidFill>
                            <a:schemeClr val="tx1"/>
                          </a:solidFill>
                          <a:effectLst/>
                          <a:latin typeface="Arial" pitchFamily="34" charset="0"/>
                          <a:ea typeface="宋体" pitchFamily="2" charset="-122"/>
                        </a:rPr>
                        <a:t>、</a:t>
                      </a:r>
                      <a:r>
                        <a:rPr kumimoji="0" lang="en-US" altLang="zh-CN" sz="2800" b="0" i="0" u="none" strike="noStrike" cap="none" normalizeH="0" baseline="0" smtClean="0">
                          <a:ln>
                            <a:noFill/>
                          </a:ln>
                          <a:solidFill>
                            <a:schemeClr val="tx1"/>
                          </a:solidFill>
                          <a:effectLst/>
                          <a:latin typeface="Arial" pitchFamily="34" charset="0"/>
                          <a:ea typeface="宋体" pitchFamily="2" charset="-122"/>
                        </a:rPr>
                        <a:t>FAT16</a:t>
                      </a:r>
                      <a:r>
                        <a:rPr kumimoji="0" lang="zh-CN" altLang="en-US" sz="2800" b="0" i="0" u="none" strike="noStrike" cap="none" normalizeH="0" baseline="0" smtClean="0">
                          <a:ln>
                            <a:noFill/>
                          </a:ln>
                          <a:solidFill>
                            <a:schemeClr val="tx1"/>
                          </a:solidFill>
                          <a:effectLst/>
                          <a:latin typeface="Arial" pitchFamily="34" charset="0"/>
                          <a:ea typeface="宋体" pitchFamily="2" charset="-122"/>
                        </a:rPr>
                        <a:t>、</a:t>
                      </a:r>
                      <a:r>
                        <a:rPr kumimoji="0" lang="en-US" altLang="zh-CN" sz="2800" b="0" i="0" u="none" strike="noStrike" cap="none" normalizeH="0" baseline="0" smtClean="0">
                          <a:ln>
                            <a:noFill/>
                          </a:ln>
                          <a:solidFill>
                            <a:schemeClr val="tx1"/>
                          </a:solidFill>
                          <a:effectLst/>
                          <a:latin typeface="Arial" pitchFamily="34" charset="0"/>
                          <a:ea typeface="宋体" pitchFamily="2" charset="-122"/>
                        </a:rPr>
                        <a:t>FAT32</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Windows NT</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NTFS</a:t>
                      </a:r>
                      <a:r>
                        <a:rPr kumimoji="0" lang="zh-CN" altLang="en-US" sz="2800" b="0" i="0" u="none" strike="noStrike" cap="none" normalizeH="0" baseline="0" smtClean="0">
                          <a:ln>
                            <a:noFill/>
                          </a:ln>
                          <a:solidFill>
                            <a:schemeClr val="tx1"/>
                          </a:solidFill>
                          <a:effectLst/>
                          <a:latin typeface="Arial" pitchFamily="34" charset="0"/>
                          <a:ea typeface="宋体" pitchFamily="2" charset="-122"/>
                        </a:rPr>
                        <a:t>、</a:t>
                      </a:r>
                      <a:r>
                        <a:rPr kumimoji="0" lang="en-US" altLang="zh-CN" sz="2800" b="0" i="0" u="none" strike="noStrike" cap="none" normalizeH="0" baseline="0" smtClean="0">
                          <a:ln>
                            <a:noFill/>
                          </a:ln>
                          <a:solidFill>
                            <a:schemeClr val="tx1"/>
                          </a:solidFill>
                          <a:effectLst/>
                          <a:latin typeface="Arial" pitchFamily="34" charset="0"/>
                          <a:ea typeface="宋体" pitchFamily="2" charset="-122"/>
                        </a:rPr>
                        <a:t>FAT16</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Windows 98/Me</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FAT16</a:t>
                      </a:r>
                      <a:r>
                        <a:rPr kumimoji="0" lang="zh-CN" altLang="en-US" sz="2800" b="0" i="0" u="none" strike="noStrike" cap="none" normalizeH="0" baseline="0" smtClean="0">
                          <a:ln>
                            <a:noFill/>
                          </a:ln>
                          <a:solidFill>
                            <a:schemeClr val="tx1"/>
                          </a:solidFill>
                          <a:effectLst/>
                          <a:latin typeface="Arial" pitchFamily="34" charset="0"/>
                          <a:ea typeface="宋体" pitchFamily="2" charset="-122"/>
                        </a:rPr>
                        <a:t>、</a:t>
                      </a:r>
                      <a:r>
                        <a:rPr kumimoji="0" lang="en-US" altLang="zh-CN" sz="2800" b="0" i="0" u="none" strike="noStrike" cap="none" normalizeH="0" baseline="0" smtClean="0">
                          <a:ln>
                            <a:noFill/>
                          </a:ln>
                          <a:solidFill>
                            <a:schemeClr val="tx1"/>
                          </a:solidFill>
                          <a:effectLst/>
                          <a:latin typeface="Arial" pitchFamily="34" charset="0"/>
                          <a:ea typeface="宋体" pitchFamily="2" charset="-122"/>
                        </a:rPr>
                        <a:t>FAT32</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Windows 95 OS2</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FAT16</a:t>
                      </a:r>
                      <a:r>
                        <a:rPr kumimoji="0" lang="zh-CN" altLang="en-US" sz="2800" b="0" i="0" u="none" strike="noStrike" cap="none" normalizeH="0" baseline="0" smtClean="0">
                          <a:ln>
                            <a:noFill/>
                          </a:ln>
                          <a:solidFill>
                            <a:schemeClr val="tx1"/>
                          </a:solidFill>
                          <a:effectLst/>
                          <a:latin typeface="Arial" pitchFamily="34" charset="0"/>
                          <a:ea typeface="宋体" pitchFamily="2" charset="-122"/>
                        </a:rPr>
                        <a:t>、</a:t>
                      </a:r>
                      <a:r>
                        <a:rPr kumimoji="0" lang="en-US" altLang="zh-CN" sz="2800" b="0" i="0" u="none" strike="noStrike" cap="none" normalizeH="0" baseline="0" smtClean="0">
                          <a:ln>
                            <a:noFill/>
                          </a:ln>
                          <a:solidFill>
                            <a:schemeClr val="tx1"/>
                          </a:solidFill>
                          <a:effectLst/>
                          <a:latin typeface="Arial" pitchFamily="34" charset="0"/>
                          <a:ea typeface="宋体" pitchFamily="2" charset="-122"/>
                        </a:rPr>
                        <a:t>FAT32</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Windows 95</a:t>
                      </a:r>
                      <a:r>
                        <a:rPr kumimoji="0" lang="zh-CN" altLang="en-US" sz="2800" b="0" i="0" u="none" strike="noStrike" cap="none" normalizeH="0" baseline="0" smtClean="0">
                          <a:ln>
                            <a:noFill/>
                          </a:ln>
                          <a:solidFill>
                            <a:schemeClr val="tx1"/>
                          </a:solidFill>
                          <a:effectLst/>
                          <a:latin typeface="Arial" pitchFamily="34" charset="0"/>
                          <a:ea typeface="宋体" pitchFamily="2" charset="-122"/>
                        </a:rPr>
                        <a:t>第一版</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FAT16</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Windows 3.x</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FAT16</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MS-DOS</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FAT16</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E83AE489-3264-45FD-8345-49DB1F6AA6A4}" type="slidenum">
              <a:rPr lang="en-US" altLang="zh-CN" smtClean="0"/>
              <a:pPr>
                <a:defRPr/>
              </a:pPr>
              <a:t>30</a:t>
            </a:fld>
            <a:endParaRPr lang="en-US" altLang="zh-CN"/>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bwMode="auto">
          <a:xfrm>
            <a:off x="152400" y="0"/>
            <a:ext cx="8991600" cy="15557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lgn="l" eaLnBrk="1" hangingPunct="1">
              <a:buClr>
                <a:srgbClr val="FF0066"/>
              </a:buClr>
              <a:buFont typeface="Marlett" pitchFamily="2" charset="2"/>
              <a:buChar char="5"/>
              <a:defRPr/>
            </a:pPr>
            <a:r>
              <a:rPr kumimoji="1" lang="en-US" altLang="zh-CN" sz="4800" b="1" i="1" u="sng" smtClean="0">
                <a:solidFill>
                  <a:srgbClr val="3333CC"/>
                </a:solidFill>
                <a:effectLst>
                  <a:outerShdw blurRad="38100" dist="38100" dir="2700000" algn="tl">
                    <a:srgbClr val="C0C0C0"/>
                  </a:outerShdw>
                </a:effectLst>
                <a:latin typeface="隶书" pitchFamily="49" charset="-122"/>
                <a:ea typeface="隶书" pitchFamily="49" charset="-122"/>
              </a:rPr>
              <a:t>FAT </a:t>
            </a:r>
            <a:r>
              <a:rPr kumimoji="1" lang="zh-CN" altLang="en-US" sz="4800" b="1" i="1" u="sng" smtClean="0">
                <a:solidFill>
                  <a:srgbClr val="3333CC"/>
                </a:solidFill>
                <a:effectLst>
                  <a:outerShdw blurRad="38100" dist="38100" dir="2700000" algn="tl">
                    <a:srgbClr val="C0C0C0"/>
                  </a:outerShdw>
                </a:effectLst>
                <a:latin typeface="隶书" pitchFamily="49" charset="-122"/>
                <a:ea typeface="隶书" pitchFamily="49" charset="-122"/>
              </a:rPr>
              <a:t>（</a:t>
            </a:r>
            <a:r>
              <a:rPr kumimoji="1" lang="en-US" altLang="zh-CN" sz="4800" b="1" i="1" u="sng" smtClean="0">
                <a:solidFill>
                  <a:srgbClr val="3333CC"/>
                </a:solidFill>
                <a:effectLst>
                  <a:outerShdw blurRad="38100" dist="38100" dir="2700000" algn="tl">
                    <a:srgbClr val="C0C0C0"/>
                  </a:outerShdw>
                </a:effectLst>
                <a:latin typeface="隶书" pitchFamily="49" charset="-122"/>
                <a:ea typeface="隶书" pitchFamily="49" charset="-122"/>
              </a:rPr>
              <a:t>File Allocation Table</a:t>
            </a:r>
            <a:r>
              <a:rPr kumimoji="1" lang="zh-CN" altLang="en-US" sz="4800" b="1" i="1" u="sng" smtClean="0">
                <a:solidFill>
                  <a:srgbClr val="3333CC"/>
                </a:solidFill>
                <a:effectLst>
                  <a:outerShdw blurRad="38100" dist="38100" dir="2700000" algn="tl">
                    <a:srgbClr val="C0C0C0"/>
                  </a:outerShdw>
                </a:effectLst>
                <a:latin typeface="隶书" pitchFamily="49" charset="-122"/>
                <a:ea typeface="隶书" pitchFamily="49" charset="-122"/>
              </a:rPr>
              <a:t>）文件系统</a:t>
            </a:r>
          </a:p>
        </p:txBody>
      </p:sp>
      <p:sp>
        <p:nvSpPr>
          <p:cNvPr id="36867" name="Rectangle 3"/>
          <p:cNvSpPr>
            <a:spLocks noChangeArrowheads="1"/>
          </p:cNvSpPr>
          <p:nvPr>
            <p:ph type="body" idx="1"/>
          </p:nvPr>
        </p:nvSpPr>
        <p:spPr bwMode="auto">
          <a:xfrm>
            <a:off x="609600" y="1676400"/>
            <a:ext cx="8231188" cy="48006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z="2800" smtClean="0">
                <a:latin typeface="隶书" pitchFamily="49" charset="-122"/>
                <a:ea typeface="隶书" pitchFamily="49" charset="-122"/>
              </a:rPr>
              <a:t>具有驻留在逻辑卷的开端的文件分配表。</a:t>
            </a:r>
          </a:p>
          <a:p>
            <a:pPr eaLnBrk="1" hangingPunct="1">
              <a:lnSpc>
                <a:spcPct val="90000"/>
              </a:lnSpc>
            </a:pPr>
            <a:r>
              <a:rPr lang="zh-CN" altLang="en-US" sz="2800" smtClean="0">
                <a:latin typeface="隶书" pitchFamily="49" charset="-122"/>
                <a:ea typeface="隶书" pitchFamily="49" charset="-122"/>
              </a:rPr>
              <a:t>是一种适合小卷集与双重引导需要的文件系统。 </a:t>
            </a:r>
          </a:p>
          <a:p>
            <a:pPr eaLnBrk="1" hangingPunct="1">
              <a:lnSpc>
                <a:spcPct val="90000"/>
              </a:lnSpc>
            </a:pPr>
            <a:r>
              <a:rPr lang="zh-CN" altLang="en-US" sz="2800" smtClean="0">
                <a:latin typeface="隶书" pitchFamily="49" charset="-122"/>
                <a:ea typeface="隶书" pitchFamily="49" charset="-122"/>
              </a:rPr>
              <a:t>文件分配表的两个备份存储在卷中，一旦文件分配表的一个备份损坏，就可以使用另一个文件分配表。 </a:t>
            </a:r>
          </a:p>
          <a:p>
            <a:pPr eaLnBrk="1" hangingPunct="1">
              <a:lnSpc>
                <a:spcPct val="90000"/>
              </a:lnSpc>
            </a:pPr>
            <a:r>
              <a:rPr lang="zh-CN" altLang="en-US" sz="2800" smtClean="0">
                <a:latin typeface="隶书" pitchFamily="49" charset="-122"/>
                <a:ea typeface="隶书" pitchFamily="49" charset="-122"/>
              </a:rPr>
              <a:t>采用</a:t>
            </a:r>
            <a:r>
              <a:rPr lang="en-US" altLang="zh-CN" sz="2800" smtClean="0">
                <a:latin typeface="隶书" pitchFamily="49" charset="-122"/>
                <a:ea typeface="隶书" pitchFamily="49" charset="-122"/>
              </a:rPr>
              <a:t>FAT</a:t>
            </a:r>
            <a:r>
              <a:rPr lang="zh-CN" altLang="en-US" sz="2800" smtClean="0">
                <a:latin typeface="隶书" pitchFamily="49" charset="-122"/>
                <a:ea typeface="隶书" pitchFamily="49" charset="-122"/>
              </a:rPr>
              <a:t>文件系统格式化的卷以簇</a:t>
            </a:r>
            <a:r>
              <a:rPr lang="en-US" altLang="zh-CN" sz="2800" smtClean="0">
                <a:latin typeface="隶书" pitchFamily="49" charset="-122"/>
                <a:ea typeface="隶书" pitchFamily="49" charset="-122"/>
              </a:rPr>
              <a:t>(Cluster)</a:t>
            </a:r>
            <a:r>
              <a:rPr lang="zh-CN" altLang="en-US" sz="2800" smtClean="0">
                <a:latin typeface="隶书" pitchFamily="49" charset="-122"/>
                <a:ea typeface="隶书" pitchFamily="49" charset="-122"/>
              </a:rPr>
              <a:t>的形式进行分配。 </a:t>
            </a:r>
          </a:p>
          <a:p>
            <a:pPr eaLnBrk="1" hangingPunct="1">
              <a:lnSpc>
                <a:spcPct val="90000"/>
              </a:lnSpc>
            </a:pPr>
            <a:r>
              <a:rPr lang="en-US" altLang="zh-CN" sz="2800" smtClean="0">
                <a:latin typeface="隶书" pitchFamily="49" charset="-122"/>
                <a:ea typeface="隶书" pitchFamily="49" charset="-122"/>
              </a:rPr>
              <a:t>FAT16</a:t>
            </a:r>
            <a:r>
              <a:rPr lang="zh-CN" altLang="en-US" sz="2800" smtClean="0">
                <a:latin typeface="隶书" pitchFamily="49" charset="-122"/>
                <a:ea typeface="隶书" pitchFamily="49" charset="-122"/>
              </a:rPr>
              <a:t>逻辑驱动器最大限制</a:t>
            </a:r>
            <a:r>
              <a:rPr lang="en-US" altLang="zh-CN" sz="2800" smtClean="0">
                <a:latin typeface="隶书" pitchFamily="49" charset="-122"/>
                <a:ea typeface="隶书" pitchFamily="49" charset="-122"/>
              </a:rPr>
              <a:t>2GB</a:t>
            </a:r>
            <a:r>
              <a:rPr lang="zh-CN" altLang="en-US" sz="2800" smtClean="0">
                <a:latin typeface="隶书" pitchFamily="49" charset="-122"/>
                <a:ea typeface="隶书" pitchFamily="49" charset="-122"/>
              </a:rPr>
              <a:t>。</a:t>
            </a:r>
          </a:p>
          <a:p>
            <a:pPr eaLnBrk="1" hangingPunct="1">
              <a:lnSpc>
                <a:spcPct val="90000"/>
              </a:lnSpc>
            </a:pPr>
            <a:r>
              <a:rPr lang="en-US" altLang="zh-CN" sz="2800" smtClean="0">
                <a:latin typeface="隶书" pitchFamily="49" charset="-122"/>
                <a:ea typeface="隶书" pitchFamily="49" charset="-122"/>
              </a:rPr>
              <a:t>FAT32</a:t>
            </a:r>
            <a:r>
              <a:rPr lang="zh-CN" altLang="en-US" sz="2800" smtClean="0">
                <a:latin typeface="隶书" pitchFamily="49" charset="-122"/>
                <a:ea typeface="隶书" pitchFamily="49" charset="-122"/>
              </a:rPr>
              <a:t>扩展单个逻辑驱动器容量达到至少</a:t>
            </a:r>
            <a:r>
              <a:rPr lang="en-US" altLang="zh-CN" sz="2800" smtClean="0">
                <a:latin typeface="隶书" pitchFamily="49" charset="-122"/>
                <a:ea typeface="隶书" pitchFamily="49" charset="-122"/>
              </a:rPr>
              <a:t>127GB</a:t>
            </a:r>
            <a:r>
              <a:rPr lang="zh-CN" altLang="en-US" sz="2800" smtClean="0">
                <a:latin typeface="隶书" pitchFamily="49" charset="-122"/>
                <a:ea typeface="隶书" pitchFamily="49" charset="-122"/>
              </a:rPr>
              <a:t>。 </a:t>
            </a:r>
          </a:p>
        </p:txBody>
      </p:sp>
      <p:sp>
        <p:nvSpPr>
          <p:cNvPr id="2" name="灯片编号占位符 1"/>
          <p:cNvSpPr>
            <a:spLocks noGrp="1"/>
          </p:cNvSpPr>
          <p:nvPr>
            <p:ph type="sldNum" sz="quarter" idx="12"/>
          </p:nvPr>
        </p:nvSpPr>
        <p:spPr/>
        <p:txBody>
          <a:bodyPr/>
          <a:lstStyle/>
          <a:p>
            <a:pPr>
              <a:defRPr/>
            </a:pPr>
            <a:fld id="{CCE71FE8-EE7D-4877-9D99-207034457574}" type="slidenum">
              <a:rPr lang="en-US" altLang="zh-CN" smtClean="0"/>
              <a:pPr>
                <a:defRPr/>
              </a:pPr>
              <a:t>31</a:t>
            </a:fld>
            <a:endParaRPr lang="en-US" altLang="zh-CN"/>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bwMode="auto">
          <a:xfrm>
            <a:off x="304800" y="228600"/>
            <a:ext cx="7772400" cy="82391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lgn="l" eaLnBrk="1" hangingPunct="1">
              <a:buClr>
                <a:srgbClr val="FF0066"/>
              </a:buClr>
              <a:buFont typeface="Marlett" pitchFamily="2" charset="2"/>
              <a:buChar char="5"/>
              <a:defRPr/>
            </a:pPr>
            <a:r>
              <a:rPr kumimoji="1" lang="en-US" altLang="zh-CN" sz="4800" b="1" i="1" u="sng" smtClean="0">
                <a:solidFill>
                  <a:srgbClr val="3333CC"/>
                </a:solidFill>
                <a:effectLst>
                  <a:outerShdw blurRad="38100" dist="38100" dir="2700000" algn="tl">
                    <a:srgbClr val="C0C0C0"/>
                  </a:outerShdw>
                </a:effectLst>
                <a:latin typeface="隶书" pitchFamily="49" charset="-122"/>
                <a:ea typeface="隶书" pitchFamily="49" charset="-122"/>
              </a:rPr>
              <a:t>FAT</a:t>
            </a:r>
            <a:r>
              <a:rPr kumimoji="1" lang="zh-CN" altLang="en-US" sz="4800" b="1" i="1" u="sng" smtClean="0">
                <a:solidFill>
                  <a:srgbClr val="3333CC"/>
                </a:solidFill>
                <a:effectLst>
                  <a:outerShdw blurRad="38100" dist="38100" dir="2700000" algn="tl">
                    <a:srgbClr val="C0C0C0"/>
                  </a:outerShdw>
                </a:effectLst>
                <a:latin typeface="隶书" pitchFamily="49" charset="-122"/>
                <a:ea typeface="隶书" pitchFamily="49" charset="-122"/>
              </a:rPr>
              <a:t>文件系统的安全问题 </a:t>
            </a:r>
          </a:p>
        </p:txBody>
      </p:sp>
      <p:sp>
        <p:nvSpPr>
          <p:cNvPr id="37891" name="Rectangle 3"/>
          <p:cNvSpPr>
            <a:spLocks noChangeArrowheads="1"/>
          </p:cNvSpPr>
          <p:nvPr>
            <p:ph type="body" idx="1"/>
          </p:nvPr>
        </p:nvSpPr>
        <p:spPr bwMode="auto">
          <a:xfrm>
            <a:off x="228600" y="1219200"/>
            <a:ext cx="8534400" cy="1752600"/>
          </a:xfrm>
          <a:solidFill>
            <a:srgbClr val="FFFFFF"/>
          </a:solidFill>
          <a:ln algn="ctr">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CN" sz="2800" b="1" smtClean="0">
                <a:latin typeface="隶书" pitchFamily="49" charset="-122"/>
                <a:ea typeface="隶书" pitchFamily="49" charset="-122"/>
              </a:rPr>
              <a:t>FAT</a:t>
            </a:r>
            <a:r>
              <a:rPr lang="zh-CN" altLang="en-US" sz="2800" b="1" smtClean="0">
                <a:latin typeface="隶书" pitchFamily="49" charset="-122"/>
                <a:ea typeface="隶书" pitchFamily="49" charset="-122"/>
              </a:rPr>
              <a:t>文件系统是在</a:t>
            </a:r>
            <a:r>
              <a:rPr lang="en-US" altLang="zh-CN" sz="2800" b="1" smtClean="0">
                <a:latin typeface="隶书" pitchFamily="49" charset="-122"/>
                <a:ea typeface="隶书" pitchFamily="49" charset="-122"/>
              </a:rPr>
              <a:t>80</a:t>
            </a:r>
            <a:r>
              <a:rPr lang="zh-CN" altLang="en-US" sz="2800" b="1" smtClean="0">
                <a:latin typeface="隶书" pitchFamily="49" charset="-122"/>
                <a:ea typeface="隶书" pitchFamily="49" charset="-122"/>
              </a:rPr>
              <a:t>年代初期为</a:t>
            </a:r>
            <a:r>
              <a:rPr lang="en-US" altLang="zh-CN" sz="2800" b="1" smtClean="0">
                <a:latin typeface="隶书" pitchFamily="49" charset="-122"/>
                <a:ea typeface="隶书" pitchFamily="49" charset="-122"/>
              </a:rPr>
              <a:t>MS-DOS</a:t>
            </a:r>
            <a:r>
              <a:rPr lang="zh-CN" altLang="en-US" sz="2800" b="1" smtClean="0">
                <a:latin typeface="隶书" pitchFamily="49" charset="-122"/>
                <a:ea typeface="隶书" pitchFamily="49" charset="-122"/>
              </a:rPr>
              <a:t>开发的，是一种</a:t>
            </a:r>
            <a:r>
              <a:rPr lang="zh-CN" altLang="en-US" sz="2800" b="1" smtClean="0">
                <a:solidFill>
                  <a:srgbClr val="FF0000"/>
                </a:solidFill>
                <a:latin typeface="隶书" pitchFamily="49" charset="-122"/>
                <a:ea typeface="隶书" pitchFamily="49" charset="-122"/>
              </a:rPr>
              <a:t>最简单的文件系统</a:t>
            </a:r>
            <a:r>
              <a:rPr lang="zh-CN" altLang="en-US" sz="2800" b="1" smtClean="0">
                <a:latin typeface="隶书" pitchFamily="49" charset="-122"/>
                <a:ea typeface="隶书" pitchFamily="49" charset="-122"/>
              </a:rPr>
              <a:t>，由于它的成熟和简单，每一种现代个人计算机操作系统都支持它，这种可移植性使</a:t>
            </a:r>
            <a:r>
              <a:rPr lang="en-US" altLang="zh-CN" sz="2800" b="1" smtClean="0">
                <a:latin typeface="隶书" pitchFamily="49" charset="-122"/>
                <a:ea typeface="隶书" pitchFamily="49" charset="-122"/>
              </a:rPr>
              <a:t>FAT</a:t>
            </a:r>
            <a:r>
              <a:rPr lang="zh-CN" altLang="en-US" sz="2800" b="1" smtClean="0">
                <a:latin typeface="隶书" pitchFamily="49" charset="-122"/>
                <a:ea typeface="隶书" pitchFamily="49" charset="-122"/>
              </a:rPr>
              <a:t>文件系统能方便地用于数据传送。</a:t>
            </a:r>
          </a:p>
        </p:txBody>
      </p:sp>
      <p:sp>
        <p:nvSpPr>
          <p:cNvPr id="858116" name="Rectangle 4"/>
          <p:cNvSpPr>
            <a:spLocks noChangeArrowheads="1"/>
          </p:cNvSpPr>
          <p:nvPr/>
        </p:nvSpPr>
        <p:spPr bwMode="auto">
          <a:xfrm>
            <a:off x="228600" y="3276600"/>
            <a:ext cx="8534400" cy="25908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nSpc>
                <a:spcPct val="90000"/>
              </a:lnSpc>
              <a:spcBef>
                <a:spcPct val="20000"/>
              </a:spcBef>
              <a:buClr>
                <a:schemeClr val="hlink"/>
              </a:buClr>
              <a:buSzPct val="75000"/>
              <a:buFont typeface="Wingdings" pitchFamily="2" charset="2"/>
              <a:buNone/>
            </a:pPr>
            <a:r>
              <a:rPr lang="en-US" altLang="zh-CN" sz="2800">
                <a:solidFill>
                  <a:srgbClr val="FF0000"/>
                </a:solidFill>
                <a:latin typeface="隶书" pitchFamily="49" charset="-122"/>
              </a:rPr>
              <a:t>FAT</a:t>
            </a:r>
            <a:r>
              <a:rPr lang="zh-CN" altLang="en-US" sz="2800">
                <a:solidFill>
                  <a:srgbClr val="FF0000"/>
                </a:solidFill>
                <a:latin typeface="隶书" pitchFamily="49" charset="-122"/>
              </a:rPr>
              <a:t>文件系统缺点</a:t>
            </a:r>
            <a:r>
              <a:rPr lang="zh-CN" altLang="en-US" sz="2800">
                <a:solidFill>
                  <a:schemeClr val="tx1"/>
                </a:solidFill>
                <a:latin typeface="隶书" pitchFamily="49" charset="-122"/>
              </a:rPr>
              <a:t>： </a:t>
            </a:r>
          </a:p>
          <a:p>
            <a:pPr marL="342900" indent="-342900">
              <a:lnSpc>
                <a:spcPct val="90000"/>
              </a:lnSpc>
              <a:spcBef>
                <a:spcPct val="20000"/>
              </a:spcBef>
              <a:buClr>
                <a:schemeClr val="hlink"/>
              </a:buClr>
              <a:buSzPct val="75000"/>
              <a:buFont typeface="Wingdings" pitchFamily="2" charset="2"/>
              <a:buChar char="v"/>
            </a:pPr>
            <a:r>
              <a:rPr lang="zh-CN" altLang="en-US" sz="2800">
                <a:solidFill>
                  <a:schemeClr val="tx1"/>
                </a:solidFill>
                <a:latin typeface="隶书" pitchFamily="49" charset="-122"/>
              </a:rPr>
              <a:t>易受损害 </a:t>
            </a:r>
          </a:p>
          <a:p>
            <a:pPr marL="342900" indent="-342900">
              <a:lnSpc>
                <a:spcPct val="90000"/>
              </a:lnSpc>
              <a:spcBef>
                <a:spcPct val="20000"/>
              </a:spcBef>
              <a:buClr>
                <a:schemeClr val="hlink"/>
              </a:buClr>
              <a:buSzPct val="75000"/>
              <a:buFont typeface="Wingdings" pitchFamily="2" charset="2"/>
              <a:buChar char="v"/>
            </a:pPr>
            <a:r>
              <a:rPr lang="zh-CN" altLang="en-US" sz="2800">
                <a:solidFill>
                  <a:schemeClr val="tx1"/>
                </a:solidFill>
                <a:latin typeface="隶书" pitchFamily="49" charset="-122"/>
              </a:rPr>
              <a:t>单用户 </a:t>
            </a:r>
          </a:p>
          <a:p>
            <a:pPr marL="342900" indent="-342900">
              <a:lnSpc>
                <a:spcPct val="90000"/>
              </a:lnSpc>
              <a:spcBef>
                <a:spcPct val="20000"/>
              </a:spcBef>
              <a:buClr>
                <a:schemeClr val="hlink"/>
              </a:buClr>
              <a:buSzPct val="75000"/>
              <a:buFont typeface="Wingdings" pitchFamily="2" charset="2"/>
              <a:buChar char="v"/>
            </a:pPr>
            <a:r>
              <a:rPr lang="zh-CN" altLang="en-US" sz="2800">
                <a:solidFill>
                  <a:schemeClr val="tx1"/>
                </a:solidFill>
                <a:latin typeface="隶书" pitchFamily="49" charset="-122"/>
              </a:rPr>
              <a:t>非最佳更新策略 </a:t>
            </a:r>
          </a:p>
          <a:p>
            <a:pPr marL="342900" indent="-342900">
              <a:lnSpc>
                <a:spcPct val="90000"/>
              </a:lnSpc>
              <a:spcBef>
                <a:spcPct val="20000"/>
              </a:spcBef>
              <a:buClr>
                <a:schemeClr val="hlink"/>
              </a:buClr>
              <a:buSzPct val="75000"/>
              <a:buFont typeface="Wingdings" pitchFamily="2" charset="2"/>
              <a:buChar char="v"/>
            </a:pPr>
            <a:r>
              <a:rPr lang="zh-CN" altLang="en-US" sz="2800">
                <a:solidFill>
                  <a:schemeClr val="tx1"/>
                </a:solidFill>
                <a:latin typeface="隶书" pitchFamily="49" charset="-122"/>
              </a:rPr>
              <a:t>没有防止碎片的最佳措施 </a:t>
            </a:r>
          </a:p>
        </p:txBody>
      </p:sp>
      <p:sp>
        <p:nvSpPr>
          <p:cNvPr id="2" name="灯片编号占位符 1"/>
          <p:cNvSpPr>
            <a:spLocks noGrp="1"/>
          </p:cNvSpPr>
          <p:nvPr>
            <p:ph type="sldNum" sz="quarter" idx="12"/>
          </p:nvPr>
        </p:nvSpPr>
        <p:spPr/>
        <p:txBody>
          <a:bodyPr/>
          <a:lstStyle/>
          <a:p>
            <a:pPr>
              <a:defRPr/>
            </a:pPr>
            <a:fld id="{EA00606B-2408-4D58-AD44-8A089751BD35}" type="slidenum">
              <a:rPr lang="en-US" altLang="zh-CN" smtClean="0"/>
              <a:pPr>
                <a:defRPr/>
              </a:pPr>
              <a:t>32</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8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bwMode="auto">
          <a:xfrm>
            <a:off x="228600" y="0"/>
            <a:ext cx="7772400" cy="82391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lgn="l" eaLnBrk="1" hangingPunct="1">
              <a:buClr>
                <a:srgbClr val="FF0066"/>
              </a:buClr>
              <a:buFont typeface="Marlett" pitchFamily="2" charset="2"/>
              <a:buChar char="5"/>
              <a:defRPr/>
            </a:pPr>
            <a:r>
              <a:rPr kumimoji="1" lang="en-US" altLang="zh-CN" sz="4800" b="1" i="1" u="sng" smtClean="0">
                <a:solidFill>
                  <a:srgbClr val="3333CC"/>
                </a:solidFill>
                <a:effectLst>
                  <a:outerShdw blurRad="38100" dist="38100" dir="2700000" algn="tl">
                    <a:srgbClr val="C0C0C0"/>
                  </a:outerShdw>
                </a:effectLst>
                <a:latin typeface="隶书" pitchFamily="49" charset="-122"/>
                <a:ea typeface="隶书" pitchFamily="49" charset="-122"/>
              </a:rPr>
              <a:t>NTFS</a:t>
            </a:r>
            <a:r>
              <a:rPr kumimoji="1" lang="zh-CN" altLang="en-US" sz="4800" b="1" i="1" u="sng" smtClean="0">
                <a:solidFill>
                  <a:srgbClr val="3333CC"/>
                </a:solidFill>
                <a:effectLst>
                  <a:outerShdw blurRad="38100" dist="38100" dir="2700000" algn="tl">
                    <a:srgbClr val="C0C0C0"/>
                  </a:outerShdw>
                </a:effectLst>
                <a:latin typeface="隶书" pitchFamily="49" charset="-122"/>
                <a:ea typeface="隶书" pitchFamily="49" charset="-122"/>
              </a:rPr>
              <a:t>系统</a:t>
            </a:r>
          </a:p>
        </p:txBody>
      </p:sp>
      <p:sp>
        <p:nvSpPr>
          <p:cNvPr id="38915" name="Rectangle 3"/>
          <p:cNvSpPr>
            <a:spLocks noChangeArrowheads="1"/>
          </p:cNvSpPr>
          <p:nvPr>
            <p:ph type="body" idx="1"/>
          </p:nvPr>
        </p:nvSpPr>
        <p:spPr bwMode="auto">
          <a:xfrm>
            <a:off x="609600" y="914400"/>
            <a:ext cx="8077200" cy="1905000"/>
          </a:xfrm>
          <a:solidFill>
            <a:srgbClr val="FFFFFF"/>
          </a:solidFill>
          <a:ln algn="ctr">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z="3600" b="1" smtClean="0">
                <a:latin typeface="隶书" pitchFamily="49" charset="-122"/>
                <a:ea typeface="隶书" pitchFamily="49" charset="-122"/>
              </a:rPr>
              <a:t>用来在很大的硬盘上很快地执行诸如读、写和搜索这样的标准文件操作，以及文件系统恢复等高级操</a:t>
            </a:r>
          </a:p>
        </p:txBody>
      </p:sp>
      <p:sp>
        <p:nvSpPr>
          <p:cNvPr id="38916" name="Rectangle 4"/>
          <p:cNvSpPr>
            <a:spLocks noChangeArrowheads="1"/>
          </p:cNvSpPr>
          <p:nvPr/>
        </p:nvSpPr>
        <p:spPr bwMode="auto">
          <a:xfrm>
            <a:off x="609600" y="2895600"/>
            <a:ext cx="8077200" cy="3810000"/>
          </a:xfrm>
          <a:prstGeom prst="rect">
            <a:avLst/>
          </a:prstGeom>
          <a:solidFill>
            <a:srgbClr val="FFFFFF"/>
          </a:solidFill>
          <a:ln w="9525">
            <a:solidFill>
              <a:srgbClr val="000000"/>
            </a:solidFill>
            <a:miter lim="800000"/>
            <a:headEnd/>
            <a:tailEnd/>
          </a:ln>
        </p:spPr>
        <p:txBody>
          <a:bodyPr/>
          <a:lstStyle/>
          <a:p>
            <a:pPr marL="342900" indent="-342900">
              <a:lnSpc>
                <a:spcPct val="90000"/>
              </a:lnSpc>
              <a:spcBef>
                <a:spcPct val="20000"/>
              </a:spcBef>
              <a:buClr>
                <a:schemeClr val="hlink"/>
              </a:buClr>
              <a:buSzPct val="75000"/>
              <a:buFont typeface="Wingdings" pitchFamily="2" charset="2"/>
              <a:buNone/>
            </a:pPr>
            <a:r>
              <a:rPr lang="en-US" altLang="zh-CN">
                <a:solidFill>
                  <a:schemeClr val="tx1"/>
                </a:solidFill>
                <a:latin typeface="隶书" pitchFamily="49" charset="-122"/>
              </a:rPr>
              <a:t>NTFS</a:t>
            </a:r>
            <a:r>
              <a:rPr lang="zh-CN" altLang="en-US">
                <a:solidFill>
                  <a:schemeClr val="tx1"/>
                </a:solidFill>
                <a:latin typeface="隶书" pitchFamily="49" charset="-122"/>
              </a:rPr>
              <a:t>文件系统</a:t>
            </a:r>
            <a:r>
              <a:rPr lang="zh-CN" altLang="en-US">
                <a:solidFill>
                  <a:srgbClr val="FF0000"/>
                </a:solidFill>
                <a:latin typeface="隶书" pitchFamily="49" charset="-122"/>
              </a:rPr>
              <a:t>支持的特性</a:t>
            </a:r>
            <a:r>
              <a:rPr lang="zh-CN" altLang="en-US">
                <a:solidFill>
                  <a:schemeClr val="tx1"/>
                </a:solidFill>
                <a:latin typeface="隶书" pitchFamily="49" charset="-122"/>
              </a:rPr>
              <a:t>： </a:t>
            </a:r>
          </a:p>
          <a:p>
            <a:pPr marL="342900" indent="-342900">
              <a:lnSpc>
                <a:spcPct val="90000"/>
              </a:lnSpc>
              <a:spcBef>
                <a:spcPct val="20000"/>
              </a:spcBef>
              <a:buClr>
                <a:schemeClr val="hlink"/>
              </a:buClr>
              <a:buSzPct val="75000"/>
              <a:buFont typeface="Wingdings" pitchFamily="2" charset="2"/>
              <a:buChar char="Ø"/>
            </a:pPr>
            <a:r>
              <a:rPr lang="zh-CN" altLang="en-US">
                <a:solidFill>
                  <a:schemeClr val="tx1"/>
                </a:solidFill>
                <a:latin typeface="隶书" pitchFamily="49" charset="-122"/>
              </a:rPr>
              <a:t>活动目录</a:t>
            </a:r>
            <a:r>
              <a:rPr lang="en-US" altLang="zh-CN">
                <a:solidFill>
                  <a:schemeClr val="tx1"/>
                </a:solidFill>
                <a:latin typeface="隶书" pitchFamily="49" charset="-122"/>
              </a:rPr>
              <a:t>/</a:t>
            </a:r>
            <a:r>
              <a:rPr lang="zh-CN" altLang="en-US">
                <a:solidFill>
                  <a:schemeClr val="tx1"/>
                </a:solidFill>
                <a:latin typeface="隶书" pitchFamily="49" charset="-122"/>
              </a:rPr>
              <a:t>域</a:t>
            </a:r>
          </a:p>
          <a:p>
            <a:pPr marL="342900" indent="-342900">
              <a:lnSpc>
                <a:spcPct val="90000"/>
              </a:lnSpc>
              <a:spcBef>
                <a:spcPct val="20000"/>
              </a:spcBef>
              <a:buClr>
                <a:schemeClr val="hlink"/>
              </a:buClr>
              <a:buSzPct val="75000"/>
              <a:buFont typeface="Wingdings" pitchFamily="2" charset="2"/>
              <a:buChar char="Ø"/>
            </a:pPr>
            <a:r>
              <a:rPr lang="zh-CN" altLang="en-US">
                <a:solidFill>
                  <a:schemeClr val="tx1"/>
                </a:solidFill>
                <a:latin typeface="隶书" pitchFamily="49" charset="-122"/>
              </a:rPr>
              <a:t>文件加密</a:t>
            </a:r>
          </a:p>
          <a:p>
            <a:pPr marL="342900" indent="-342900">
              <a:lnSpc>
                <a:spcPct val="90000"/>
              </a:lnSpc>
              <a:spcBef>
                <a:spcPct val="20000"/>
              </a:spcBef>
              <a:buClr>
                <a:schemeClr val="hlink"/>
              </a:buClr>
              <a:buSzPct val="75000"/>
              <a:buFont typeface="Wingdings" pitchFamily="2" charset="2"/>
              <a:buChar char="Ø"/>
            </a:pPr>
            <a:r>
              <a:rPr lang="zh-CN" altLang="en-US">
                <a:solidFill>
                  <a:schemeClr val="tx1"/>
                </a:solidFill>
                <a:latin typeface="隶书" pitchFamily="49" charset="-122"/>
              </a:rPr>
              <a:t>稀疏文件支持</a:t>
            </a:r>
          </a:p>
          <a:p>
            <a:pPr marL="342900" indent="-342900">
              <a:lnSpc>
                <a:spcPct val="90000"/>
              </a:lnSpc>
              <a:spcBef>
                <a:spcPct val="20000"/>
              </a:spcBef>
              <a:buClr>
                <a:schemeClr val="hlink"/>
              </a:buClr>
              <a:buSzPct val="75000"/>
              <a:buFont typeface="Wingdings" pitchFamily="2" charset="2"/>
              <a:buChar char="Ø"/>
            </a:pPr>
            <a:r>
              <a:rPr lang="zh-CN" altLang="en-US">
                <a:solidFill>
                  <a:schemeClr val="tx1"/>
                </a:solidFill>
                <a:latin typeface="隶书" pitchFamily="49" charset="-122"/>
              </a:rPr>
              <a:t>磁盘配额</a:t>
            </a:r>
          </a:p>
          <a:p>
            <a:pPr marL="342900" indent="-342900">
              <a:lnSpc>
                <a:spcPct val="90000"/>
              </a:lnSpc>
              <a:spcBef>
                <a:spcPct val="20000"/>
              </a:spcBef>
              <a:buClr>
                <a:schemeClr val="hlink"/>
              </a:buClr>
              <a:buSzPct val="75000"/>
              <a:buFont typeface="Wingdings" pitchFamily="2" charset="2"/>
              <a:buChar char="Ø"/>
            </a:pPr>
            <a:r>
              <a:rPr lang="zh-CN" altLang="en-US">
                <a:solidFill>
                  <a:schemeClr val="tx1"/>
                </a:solidFill>
                <a:latin typeface="隶书" pitchFamily="49" charset="-122"/>
              </a:rPr>
              <a:t>对于大容量驱动器的良好扩展性</a:t>
            </a:r>
          </a:p>
          <a:p>
            <a:pPr marL="342900" indent="-342900">
              <a:lnSpc>
                <a:spcPct val="90000"/>
              </a:lnSpc>
              <a:spcBef>
                <a:spcPct val="20000"/>
              </a:spcBef>
              <a:buClr>
                <a:schemeClr val="hlink"/>
              </a:buClr>
              <a:buSzPct val="75000"/>
              <a:buFont typeface="Wingdings" pitchFamily="2" charset="2"/>
              <a:buChar char="Ø"/>
            </a:pPr>
            <a:r>
              <a:rPr lang="zh-CN" altLang="en-US">
                <a:solidFill>
                  <a:schemeClr val="tx1"/>
                </a:solidFill>
                <a:latin typeface="隶书" pitchFamily="49" charset="-122"/>
              </a:rPr>
              <a:t>分布式链接跟踪  </a:t>
            </a:r>
          </a:p>
        </p:txBody>
      </p:sp>
      <p:sp>
        <p:nvSpPr>
          <p:cNvPr id="2" name="灯片编号占位符 1"/>
          <p:cNvSpPr>
            <a:spLocks noGrp="1"/>
          </p:cNvSpPr>
          <p:nvPr>
            <p:ph type="sldNum" sz="quarter" idx="12"/>
          </p:nvPr>
        </p:nvSpPr>
        <p:spPr/>
        <p:txBody>
          <a:bodyPr/>
          <a:lstStyle/>
          <a:p>
            <a:pPr>
              <a:defRPr/>
            </a:pPr>
            <a:fld id="{2E7B6BAB-39A2-40F6-BDBC-11E9EF651038}" type="slidenum">
              <a:rPr lang="en-US" altLang="zh-CN" smtClean="0"/>
              <a:pPr>
                <a:defRPr/>
              </a:pPr>
              <a:t>33</a:t>
            </a:fld>
            <a:endParaRPr lang="en-US" altLang="zh-CN"/>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bwMode="auto">
          <a:xfrm>
            <a:off x="228600" y="0"/>
            <a:ext cx="8229600" cy="82391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lgn="l" eaLnBrk="1" hangingPunct="1">
              <a:buClr>
                <a:srgbClr val="FF0066"/>
              </a:buClr>
              <a:buFont typeface="Marlett" pitchFamily="2" charset="2"/>
              <a:buChar char="5"/>
              <a:defRPr/>
            </a:pPr>
            <a:r>
              <a:rPr kumimoji="1" lang="zh-CN" altLang="en-US" sz="4800" b="1" i="1" u="sng" smtClean="0">
                <a:solidFill>
                  <a:srgbClr val="3333CC"/>
                </a:solidFill>
                <a:effectLst>
                  <a:outerShdw blurRad="38100" dist="38100" dir="2700000" algn="tl">
                    <a:srgbClr val="C0C0C0"/>
                  </a:outerShdw>
                </a:effectLst>
                <a:latin typeface="隶书" pitchFamily="49" charset="-122"/>
                <a:ea typeface="隶书" pitchFamily="49" charset="-122"/>
              </a:rPr>
              <a:t>如何选择文件系统 </a:t>
            </a:r>
          </a:p>
        </p:txBody>
      </p:sp>
      <p:sp>
        <p:nvSpPr>
          <p:cNvPr id="39939" name="Rectangle 3"/>
          <p:cNvSpPr>
            <a:spLocks noChangeArrowheads="1"/>
          </p:cNvSpPr>
          <p:nvPr>
            <p:ph type="body" idx="1"/>
          </p:nvPr>
        </p:nvSpPr>
        <p:spPr bwMode="auto">
          <a:xfrm>
            <a:off x="228600" y="914400"/>
            <a:ext cx="8458200" cy="2438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mtClean="0">
                <a:latin typeface="隶书" pitchFamily="49" charset="-122"/>
                <a:ea typeface="隶书" pitchFamily="49" charset="-122"/>
              </a:rPr>
              <a:t>操作系统、磁盘容量、通用性和安全性能考虑</a:t>
            </a:r>
          </a:p>
          <a:p>
            <a:pPr eaLnBrk="1" hangingPunct="1">
              <a:lnSpc>
                <a:spcPct val="90000"/>
              </a:lnSpc>
            </a:pPr>
            <a:r>
              <a:rPr lang="zh-CN" altLang="en-US" smtClean="0">
                <a:latin typeface="隶书" pitchFamily="49" charset="-122"/>
                <a:ea typeface="隶书" pitchFamily="49" charset="-122"/>
              </a:rPr>
              <a:t>格式化磁盘分区时选择文件系统。</a:t>
            </a:r>
          </a:p>
          <a:p>
            <a:pPr eaLnBrk="1" hangingPunct="1">
              <a:lnSpc>
                <a:spcPct val="90000"/>
              </a:lnSpc>
            </a:pPr>
            <a:r>
              <a:rPr lang="en-US" altLang="zh-CN" smtClean="0">
                <a:latin typeface="隶书" pitchFamily="49" charset="-122"/>
                <a:ea typeface="隶书" pitchFamily="49" charset="-122"/>
              </a:rPr>
              <a:t>Convert.exe</a:t>
            </a:r>
            <a:r>
              <a:rPr lang="zh-CN" altLang="en-US" smtClean="0">
                <a:latin typeface="隶书" pitchFamily="49" charset="-122"/>
                <a:ea typeface="隶书" pitchFamily="49" charset="-122"/>
              </a:rPr>
              <a:t>程序把</a:t>
            </a:r>
            <a:r>
              <a:rPr lang="en-US" altLang="zh-CN" smtClean="0">
                <a:latin typeface="隶书" pitchFamily="49" charset="-122"/>
                <a:ea typeface="隶书" pitchFamily="49" charset="-122"/>
              </a:rPr>
              <a:t>FAT16</a:t>
            </a:r>
            <a:r>
              <a:rPr lang="zh-CN" altLang="en-US" smtClean="0">
                <a:latin typeface="隶书" pitchFamily="49" charset="-122"/>
                <a:ea typeface="隶书" pitchFamily="49" charset="-122"/>
              </a:rPr>
              <a:t>或</a:t>
            </a:r>
            <a:r>
              <a:rPr lang="en-US" altLang="zh-CN" smtClean="0">
                <a:latin typeface="隶书" pitchFamily="49" charset="-122"/>
                <a:ea typeface="隶书" pitchFamily="49" charset="-122"/>
              </a:rPr>
              <a:t>FAT32</a:t>
            </a:r>
            <a:r>
              <a:rPr lang="zh-CN" altLang="en-US" smtClean="0">
                <a:latin typeface="隶书" pitchFamily="49" charset="-122"/>
                <a:ea typeface="隶书" pitchFamily="49" charset="-122"/>
              </a:rPr>
              <a:t>的分区转化为</a:t>
            </a:r>
            <a:r>
              <a:rPr lang="en-US" altLang="zh-CN" smtClean="0">
                <a:latin typeface="隶书" pitchFamily="49" charset="-122"/>
                <a:ea typeface="隶书" pitchFamily="49" charset="-122"/>
              </a:rPr>
              <a:t>NTFS</a:t>
            </a:r>
            <a:r>
              <a:rPr lang="zh-CN" altLang="en-US" smtClean="0">
                <a:latin typeface="隶书" pitchFamily="49" charset="-122"/>
                <a:ea typeface="隶书" pitchFamily="49" charset="-122"/>
              </a:rPr>
              <a:t>分区。</a:t>
            </a:r>
          </a:p>
        </p:txBody>
      </p:sp>
      <p:sp>
        <p:nvSpPr>
          <p:cNvPr id="2" name="灯片编号占位符 1"/>
          <p:cNvSpPr>
            <a:spLocks noGrp="1"/>
          </p:cNvSpPr>
          <p:nvPr>
            <p:ph type="sldNum" sz="quarter" idx="12"/>
          </p:nvPr>
        </p:nvSpPr>
        <p:spPr/>
        <p:txBody>
          <a:bodyPr/>
          <a:lstStyle/>
          <a:p>
            <a:pPr>
              <a:defRPr/>
            </a:pPr>
            <a:fld id="{441A7180-8001-4CEE-A993-E52C8FAF8C94}" type="slidenum">
              <a:rPr lang="en-US" altLang="zh-CN" smtClean="0"/>
              <a:pPr>
                <a:defRPr/>
              </a:pPr>
              <a:t>34</a:t>
            </a:fld>
            <a:endParaRPr lang="en-US" altLang="zh-CN"/>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bwMode="auto">
          <a:xfrm>
            <a:off x="228600" y="0"/>
            <a:ext cx="8229600" cy="82391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lgn="l" eaLnBrk="1" hangingPunct="1">
              <a:buClr>
                <a:srgbClr val="FF0066"/>
              </a:buClr>
              <a:buFont typeface="Marlett" pitchFamily="2" charset="2"/>
              <a:buChar char="5"/>
              <a:defRPr/>
            </a:pPr>
            <a:r>
              <a:rPr kumimoji="1" lang="zh-CN" altLang="en-US" sz="4800" b="1" i="1" u="sng" smtClean="0">
                <a:solidFill>
                  <a:srgbClr val="3333CC"/>
                </a:solidFill>
                <a:effectLst>
                  <a:outerShdw blurRad="38100" dist="38100" dir="2700000" algn="tl">
                    <a:srgbClr val="C0C0C0"/>
                  </a:outerShdw>
                </a:effectLst>
                <a:latin typeface="隶书" pitchFamily="49" charset="-122"/>
                <a:ea typeface="隶书" pitchFamily="49" charset="-122"/>
              </a:rPr>
              <a:t>磁盘为什么要格式化</a:t>
            </a:r>
          </a:p>
        </p:txBody>
      </p:sp>
      <p:sp>
        <p:nvSpPr>
          <p:cNvPr id="40963" name="Text Box 4"/>
          <p:cNvSpPr txBox="1">
            <a:spLocks noChangeArrowheads="1"/>
          </p:cNvSpPr>
          <p:nvPr/>
        </p:nvSpPr>
        <p:spPr bwMode="auto">
          <a:xfrm>
            <a:off x="228600" y="914400"/>
            <a:ext cx="8686800" cy="15240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lnSpc>
                <a:spcPct val="90000"/>
              </a:lnSpc>
              <a:spcBef>
                <a:spcPct val="20000"/>
              </a:spcBef>
              <a:buClr>
                <a:schemeClr val="hlink"/>
              </a:buClr>
              <a:buSzPct val="75000"/>
              <a:buFont typeface="Wingdings" pitchFamily="2" charset="2"/>
              <a:buChar char="v"/>
            </a:pPr>
            <a:r>
              <a:rPr lang="zh-CN" altLang="en-US" b="0">
                <a:solidFill>
                  <a:schemeClr val="tx1"/>
                </a:solidFill>
                <a:latin typeface="隶书" pitchFamily="49" charset="-122"/>
              </a:rPr>
              <a:t>因为各种操作系统都必须按照一定的方式来管理磁盘，只有格式化才能使磁盘的结构能被操作系统认识。</a:t>
            </a:r>
          </a:p>
        </p:txBody>
      </p:sp>
      <p:sp>
        <p:nvSpPr>
          <p:cNvPr id="864262" name="Text Box 6"/>
          <p:cNvSpPr txBox="1">
            <a:spLocks noChangeArrowheads="1"/>
          </p:cNvSpPr>
          <p:nvPr/>
        </p:nvSpPr>
        <p:spPr bwMode="auto">
          <a:xfrm>
            <a:off x="228600" y="2743200"/>
            <a:ext cx="8686800" cy="28956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lnSpc>
                <a:spcPct val="90000"/>
              </a:lnSpc>
              <a:spcBef>
                <a:spcPct val="20000"/>
              </a:spcBef>
              <a:buClr>
                <a:schemeClr val="hlink"/>
              </a:buClr>
              <a:buSzPct val="75000"/>
              <a:buFont typeface="Wingdings" pitchFamily="2" charset="2"/>
              <a:buChar char="v"/>
            </a:pPr>
            <a:r>
              <a:rPr lang="zh-CN" altLang="en-US" b="0">
                <a:solidFill>
                  <a:srgbClr val="FF0000"/>
                </a:solidFill>
                <a:latin typeface="隶书" pitchFamily="49" charset="-122"/>
              </a:rPr>
              <a:t>物理格式化</a:t>
            </a:r>
            <a:r>
              <a:rPr lang="zh-CN" altLang="en-US" b="0">
                <a:solidFill>
                  <a:schemeClr val="tx1"/>
                </a:solidFill>
                <a:latin typeface="隶书" pitchFamily="49" charset="-122"/>
              </a:rPr>
              <a:t>又称低级格式化，是对磁盘的物理表面进行处理，在磁盘上建立标准的磁盘记录格式，划分磁道和扇区。</a:t>
            </a:r>
          </a:p>
          <a:p>
            <a:pPr eaLnBrk="1" hangingPunct="1">
              <a:lnSpc>
                <a:spcPct val="90000"/>
              </a:lnSpc>
              <a:spcBef>
                <a:spcPct val="20000"/>
              </a:spcBef>
              <a:buClr>
                <a:schemeClr val="hlink"/>
              </a:buClr>
              <a:buSzPct val="75000"/>
              <a:buFont typeface="Wingdings" pitchFamily="2" charset="2"/>
              <a:buChar char="v"/>
            </a:pPr>
            <a:r>
              <a:rPr lang="zh-CN" altLang="en-US" b="0">
                <a:solidFill>
                  <a:srgbClr val="FF0000"/>
                </a:solidFill>
                <a:latin typeface="隶书" pitchFamily="49" charset="-122"/>
              </a:rPr>
              <a:t>逻辑格式化</a:t>
            </a:r>
            <a:r>
              <a:rPr lang="zh-CN" altLang="en-US" b="0">
                <a:solidFill>
                  <a:schemeClr val="tx1"/>
                </a:solidFill>
                <a:latin typeface="隶书" pitchFamily="49" charset="-122"/>
              </a:rPr>
              <a:t>又称高级格式化，是在磁盘上建立一个系统存储区域，包括引导记录区、文件目录区</a:t>
            </a:r>
            <a:r>
              <a:rPr lang="en-US" altLang="zh-CN" b="0">
                <a:solidFill>
                  <a:schemeClr val="tx1"/>
                </a:solidFill>
                <a:latin typeface="隶书" pitchFamily="49" charset="-122"/>
              </a:rPr>
              <a:t>FCT</a:t>
            </a:r>
            <a:r>
              <a:rPr lang="zh-CN" altLang="en-US" b="0">
                <a:solidFill>
                  <a:schemeClr val="tx1"/>
                </a:solidFill>
                <a:latin typeface="隶书" pitchFamily="49" charset="-122"/>
              </a:rPr>
              <a:t>、文件分配表</a:t>
            </a:r>
            <a:r>
              <a:rPr lang="en-US" altLang="zh-CN" b="0">
                <a:solidFill>
                  <a:schemeClr val="tx1"/>
                </a:solidFill>
                <a:latin typeface="隶书" pitchFamily="49" charset="-122"/>
              </a:rPr>
              <a:t>FAT</a:t>
            </a:r>
            <a:r>
              <a:rPr lang="zh-CN" altLang="en-US" b="0">
                <a:solidFill>
                  <a:schemeClr val="tx1"/>
                </a:solidFill>
                <a:latin typeface="隶书" pitchFamily="49" charset="-122"/>
              </a:rPr>
              <a:t>。</a:t>
            </a:r>
          </a:p>
        </p:txBody>
      </p:sp>
      <p:sp>
        <p:nvSpPr>
          <p:cNvPr id="2" name="灯片编号占位符 1"/>
          <p:cNvSpPr>
            <a:spLocks noGrp="1"/>
          </p:cNvSpPr>
          <p:nvPr>
            <p:ph type="sldNum" sz="quarter" idx="12"/>
          </p:nvPr>
        </p:nvSpPr>
        <p:spPr/>
        <p:txBody>
          <a:bodyPr/>
          <a:lstStyle/>
          <a:p>
            <a:pPr>
              <a:defRPr/>
            </a:pPr>
            <a:fld id="{C143B1F8-8202-4A8D-97BC-3D585A413424}" type="slidenum">
              <a:rPr lang="en-US" altLang="zh-CN" smtClean="0"/>
              <a:pPr>
                <a:defRPr/>
              </a:pPr>
              <a:t>35</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4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6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3" name="Rectangle 3"/>
          <p:cNvSpPr>
            <a:spLocks noChangeArrowheads="1"/>
          </p:cNvSpPr>
          <p:nvPr/>
        </p:nvSpPr>
        <p:spPr bwMode="auto">
          <a:xfrm>
            <a:off x="0" y="0"/>
            <a:ext cx="3276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66"/>
              </a:buClr>
              <a:buFont typeface="Marlett" pitchFamily="2" charset="2"/>
              <a:buChar char="5"/>
              <a:defRPr/>
            </a:pPr>
            <a:r>
              <a:rPr kumimoji="1" lang="zh-CN" altLang="en-US" sz="4400" i="1" u="sng">
                <a:solidFill>
                  <a:srgbClr val="3333CC"/>
                </a:solidFill>
                <a:effectLst>
                  <a:outerShdw blurRad="38100" dist="38100" dir="2700000" algn="tl">
                    <a:srgbClr val="C0C0C0"/>
                  </a:outerShdw>
                </a:effectLst>
                <a:latin typeface="隶书" pitchFamily="49" charset="-122"/>
              </a:rPr>
              <a:t>文件名</a:t>
            </a:r>
            <a:endParaRPr kumimoji="1" lang="zh-CN" altLang="en-US" sz="4400" i="1" u="sng">
              <a:solidFill>
                <a:srgbClr val="FF0066"/>
              </a:solidFill>
              <a:effectLst>
                <a:outerShdw blurRad="38100" dist="38100" dir="2700000" algn="tl">
                  <a:srgbClr val="C0C0C0"/>
                </a:outerShdw>
              </a:effectLst>
              <a:latin typeface="隶书" pitchFamily="49" charset="-122"/>
            </a:endParaRPr>
          </a:p>
        </p:txBody>
      </p:sp>
      <p:sp>
        <p:nvSpPr>
          <p:cNvPr id="829444" name="AutoShape 4"/>
          <p:cNvSpPr>
            <a:spLocks noChangeArrowheads="1"/>
          </p:cNvSpPr>
          <p:nvPr/>
        </p:nvSpPr>
        <p:spPr bwMode="auto">
          <a:xfrm>
            <a:off x="685800" y="1905000"/>
            <a:ext cx="2362200" cy="914400"/>
          </a:xfrm>
          <a:prstGeom prst="cube">
            <a:avLst>
              <a:gd name="adj" fmla="val 25000"/>
            </a:avLst>
          </a:prstGeom>
          <a:solidFill>
            <a:schemeClr val="accent1"/>
          </a:solid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sz="4000">
                <a:solidFill>
                  <a:srgbClr val="FF0066"/>
                </a:solidFill>
                <a:latin typeface="宋体" pitchFamily="2" charset="-122"/>
                <a:ea typeface="宋体" pitchFamily="2" charset="-122"/>
              </a:rPr>
              <a:t>文件名</a:t>
            </a:r>
          </a:p>
        </p:txBody>
      </p:sp>
      <p:sp>
        <p:nvSpPr>
          <p:cNvPr id="829445" name="AutoShape 5"/>
          <p:cNvSpPr>
            <a:spLocks noChangeArrowheads="1"/>
          </p:cNvSpPr>
          <p:nvPr/>
        </p:nvSpPr>
        <p:spPr bwMode="auto">
          <a:xfrm>
            <a:off x="2819400" y="1905000"/>
            <a:ext cx="2362200" cy="914400"/>
          </a:xfrm>
          <a:prstGeom prst="cube">
            <a:avLst>
              <a:gd name="adj" fmla="val 25000"/>
            </a:avLst>
          </a:prstGeom>
          <a:solidFill>
            <a:schemeClr val="accent1"/>
          </a:solidFill>
          <a:ln w="12700" cap="rnd">
            <a:solidFill>
              <a:srgbClr val="0000FF"/>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sz="4000">
                <a:solidFill>
                  <a:srgbClr val="FF0066"/>
                </a:solidFill>
                <a:latin typeface="宋体" pitchFamily="2" charset="-122"/>
                <a:ea typeface="宋体" pitchFamily="2" charset="-122"/>
              </a:rPr>
              <a:t>.</a:t>
            </a:r>
            <a:r>
              <a:rPr kumimoji="1" lang="zh-CN" altLang="en-US" sz="4000">
                <a:solidFill>
                  <a:srgbClr val="FF0066"/>
                </a:solidFill>
                <a:latin typeface="宋体" pitchFamily="2" charset="-122"/>
                <a:ea typeface="宋体" pitchFamily="2" charset="-122"/>
              </a:rPr>
              <a:t>扩展名</a:t>
            </a:r>
          </a:p>
        </p:txBody>
      </p:sp>
      <p:sp>
        <p:nvSpPr>
          <p:cNvPr id="829446" name="AutoShape 6"/>
          <p:cNvSpPr>
            <a:spLocks noChangeArrowheads="1"/>
          </p:cNvSpPr>
          <p:nvPr/>
        </p:nvSpPr>
        <p:spPr bwMode="auto">
          <a:xfrm>
            <a:off x="6629400" y="3352800"/>
            <a:ext cx="1600200" cy="2590800"/>
          </a:xfrm>
          <a:prstGeom prst="wedgeRectCallout">
            <a:avLst>
              <a:gd name="adj1" fmla="val -162403"/>
              <a:gd name="adj2" fmla="val -74509"/>
            </a:avLst>
          </a:prstGeom>
          <a:solidFill>
            <a:srgbClr val="FFFF99"/>
          </a:solidFill>
          <a:ln>
            <a:noFill/>
          </a:ln>
          <a:effectLst>
            <a:outerShdw dist="107763" dir="2700000" algn="ctr"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r>
              <a:rPr kumimoji="1" lang="en-US" altLang="zh-CN" sz="3600">
                <a:solidFill>
                  <a:srgbClr val="0000CC"/>
                </a:solidFill>
                <a:latin typeface="宋体" pitchFamily="2" charset="-122"/>
                <a:ea typeface="宋体" pitchFamily="2" charset="-122"/>
              </a:rPr>
              <a:t> .EXE </a:t>
            </a:r>
          </a:p>
          <a:p>
            <a:r>
              <a:rPr kumimoji="1" lang="en-US" altLang="zh-CN" sz="3600">
                <a:solidFill>
                  <a:srgbClr val="0000CC"/>
                </a:solidFill>
                <a:latin typeface="宋体" pitchFamily="2" charset="-122"/>
                <a:ea typeface="宋体" pitchFamily="2" charset="-122"/>
              </a:rPr>
              <a:t> .TXT </a:t>
            </a:r>
          </a:p>
          <a:p>
            <a:r>
              <a:rPr kumimoji="1" lang="en-US" altLang="zh-CN" sz="3600">
                <a:solidFill>
                  <a:srgbClr val="0000CC"/>
                </a:solidFill>
                <a:latin typeface="宋体" pitchFamily="2" charset="-122"/>
                <a:ea typeface="宋体" pitchFamily="2" charset="-122"/>
              </a:rPr>
              <a:t> .DOC</a:t>
            </a:r>
          </a:p>
          <a:p>
            <a:r>
              <a:rPr kumimoji="1" lang="en-US" altLang="zh-CN" sz="3600">
                <a:solidFill>
                  <a:srgbClr val="0000CC"/>
                </a:solidFill>
                <a:latin typeface="宋体" pitchFamily="2" charset="-122"/>
                <a:ea typeface="宋体" pitchFamily="2" charset="-122"/>
              </a:rPr>
              <a:t> ...</a:t>
            </a:r>
            <a:endParaRPr kumimoji="1" lang="en-US" altLang="zh-CN" sz="4000">
              <a:solidFill>
                <a:srgbClr val="0000CC"/>
              </a:solidFill>
              <a:latin typeface="宋体" pitchFamily="2" charset="-122"/>
              <a:ea typeface="宋体" pitchFamily="2" charset="-122"/>
            </a:endParaRPr>
          </a:p>
        </p:txBody>
      </p:sp>
      <p:sp>
        <p:nvSpPr>
          <p:cNvPr id="829447" name="AutoShape 7"/>
          <p:cNvSpPr>
            <a:spLocks noChangeArrowheads="1"/>
          </p:cNvSpPr>
          <p:nvPr/>
        </p:nvSpPr>
        <p:spPr bwMode="auto">
          <a:xfrm>
            <a:off x="457200" y="3276600"/>
            <a:ext cx="4800600" cy="914400"/>
          </a:xfrm>
          <a:prstGeom prst="wedgeRectCallout">
            <a:avLst>
              <a:gd name="adj1" fmla="val -12931"/>
              <a:gd name="adj2" fmla="val -98958"/>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0" anchor="ctr"/>
          <a:lstStyle/>
          <a:p>
            <a:r>
              <a:rPr kumimoji="1" lang="zh-CN" altLang="en-US">
                <a:solidFill>
                  <a:srgbClr val="0000FF"/>
                </a:solidFill>
                <a:latin typeface="Times New Roman" pitchFamily="18" charset="0"/>
              </a:rPr>
              <a:t>自定义</a:t>
            </a:r>
            <a:r>
              <a:rPr kumimoji="1" lang="en-US" altLang="zh-CN" sz="2400">
                <a:solidFill>
                  <a:srgbClr val="0000FF"/>
                </a:solidFill>
                <a:latin typeface="Times New Roman" pitchFamily="18" charset="0"/>
                <a:ea typeface="宋体" pitchFamily="2" charset="-122"/>
              </a:rPr>
              <a:t>,</a:t>
            </a:r>
            <a:r>
              <a:rPr kumimoji="1" lang="zh-CN" altLang="en-US" b="0">
                <a:solidFill>
                  <a:schemeClr val="tx1"/>
                </a:solidFill>
              </a:rPr>
              <a:t>没有任何意义，只是用于区别其它的文件</a:t>
            </a:r>
          </a:p>
        </p:txBody>
      </p:sp>
      <p:sp>
        <p:nvSpPr>
          <p:cNvPr id="41991" name="Rectangle 11"/>
          <p:cNvSpPr>
            <a:spLocks noChangeArrowheads="1"/>
          </p:cNvSpPr>
          <p:nvPr/>
        </p:nvSpPr>
        <p:spPr bwMode="auto">
          <a:xfrm>
            <a:off x="0" y="609600"/>
            <a:ext cx="8915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0">
                <a:solidFill>
                  <a:srgbClr val="FF0000"/>
                </a:solidFill>
              </a:rPr>
              <a:t>文件名</a:t>
            </a:r>
            <a:r>
              <a:rPr kumimoji="1" lang="zh-CN" altLang="en-US" b="0">
                <a:solidFill>
                  <a:schemeClr val="tx1"/>
                </a:solidFill>
              </a:rPr>
              <a:t>是用来区别不同文件的符号，由用户建立文件时键入或指定</a:t>
            </a:r>
          </a:p>
        </p:txBody>
      </p:sp>
      <p:sp>
        <p:nvSpPr>
          <p:cNvPr id="829454" name="AutoShape 14"/>
          <p:cNvSpPr>
            <a:spLocks noChangeArrowheads="1"/>
          </p:cNvSpPr>
          <p:nvPr/>
        </p:nvSpPr>
        <p:spPr bwMode="auto">
          <a:xfrm>
            <a:off x="5486400" y="1447800"/>
            <a:ext cx="3276600" cy="1295400"/>
          </a:xfrm>
          <a:prstGeom prst="wedgeRectCallout">
            <a:avLst>
              <a:gd name="adj1" fmla="val -58236"/>
              <a:gd name="adj2" fmla="val 24264"/>
            </a:avLst>
          </a:prstGeom>
          <a:solidFill>
            <a:srgbClr val="FFFF99"/>
          </a:solidFill>
          <a:ln>
            <a:noFill/>
          </a:ln>
          <a:effectLst/>
          <a:extLs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0" anchor="ctr"/>
          <a:lstStyle/>
          <a:p>
            <a:r>
              <a:rPr kumimoji="1" lang="zh-CN" altLang="en-US" b="0">
                <a:solidFill>
                  <a:schemeClr val="tx1"/>
                </a:solidFill>
              </a:rPr>
              <a:t>表明文件的类型，由</a:t>
            </a:r>
            <a:r>
              <a:rPr kumimoji="1" lang="en-US" altLang="zh-CN" b="0">
                <a:solidFill>
                  <a:schemeClr val="tx1"/>
                </a:solidFill>
              </a:rPr>
              <a:t>0</a:t>
            </a:r>
            <a:r>
              <a:rPr kumimoji="1" lang="zh-CN" altLang="en-US" b="0">
                <a:solidFill>
                  <a:schemeClr val="tx1"/>
                </a:solidFill>
              </a:rPr>
              <a:t>到</a:t>
            </a:r>
            <a:r>
              <a:rPr kumimoji="1" lang="en-US" altLang="zh-CN" b="0">
                <a:solidFill>
                  <a:schemeClr val="tx1"/>
                </a:solidFill>
              </a:rPr>
              <a:t>3</a:t>
            </a:r>
            <a:r>
              <a:rPr kumimoji="1" lang="zh-CN" altLang="en-US" b="0">
                <a:solidFill>
                  <a:schemeClr val="tx1"/>
                </a:solidFill>
              </a:rPr>
              <a:t>个字符组成</a:t>
            </a:r>
            <a:r>
              <a:rPr kumimoji="1" lang="en-US" altLang="zh-CN" b="0">
                <a:solidFill>
                  <a:schemeClr val="tx1"/>
                </a:solidFill>
              </a:rPr>
              <a:t>,</a:t>
            </a:r>
            <a:r>
              <a:rPr kumimoji="1" lang="zh-CN" altLang="en-US" b="0">
                <a:solidFill>
                  <a:schemeClr val="tx1"/>
                </a:solidFill>
              </a:rPr>
              <a:t>可选择</a:t>
            </a:r>
          </a:p>
        </p:txBody>
      </p:sp>
      <p:sp>
        <p:nvSpPr>
          <p:cNvPr id="829455" name="Rectangle 15"/>
          <p:cNvSpPr>
            <a:spLocks noChangeArrowheads="1"/>
          </p:cNvSpPr>
          <p:nvPr/>
        </p:nvSpPr>
        <p:spPr bwMode="auto">
          <a:xfrm>
            <a:off x="1752600" y="4495800"/>
            <a:ext cx="1617663" cy="579438"/>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FF0000"/>
                </a:solidFill>
                <a:latin typeface="隶书" pitchFamily="49" charset="-122"/>
              </a:rPr>
              <a:t>abc.com</a:t>
            </a:r>
          </a:p>
        </p:txBody>
      </p:sp>
      <p:sp>
        <p:nvSpPr>
          <p:cNvPr id="829456" name="Rectangle 16"/>
          <p:cNvSpPr>
            <a:spLocks noChangeArrowheads="1"/>
          </p:cNvSpPr>
          <p:nvPr/>
        </p:nvSpPr>
        <p:spPr bwMode="auto">
          <a:xfrm>
            <a:off x="3352800" y="4495800"/>
            <a:ext cx="2232025" cy="579438"/>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FF0000"/>
                </a:solidFill>
                <a:latin typeface="隶书" pitchFamily="49" charset="-122"/>
              </a:rPr>
              <a:t>config.sys</a:t>
            </a:r>
          </a:p>
        </p:txBody>
      </p:sp>
      <p:sp>
        <p:nvSpPr>
          <p:cNvPr id="2" name="灯片编号占位符 1"/>
          <p:cNvSpPr>
            <a:spLocks noGrp="1"/>
          </p:cNvSpPr>
          <p:nvPr>
            <p:ph type="sldNum" sz="quarter" idx="12"/>
          </p:nvPr>
        </p:nvSpPr>
        <p:spPr/>
        <p:txBody>
          <a:bodyPr/>
          <a:lstStyle/>
          <a:p>
            <a:pPr>
              <a:defRPr/>
            </a:pPr>
            <a:fld id="{83E15E2B-45A3-4047-9160-B12C642B4FF7}" type="slidenum">
              <a:rPr lang="en-US" altLang="zh-CN" smtClean="0"/>
              <a:pPr>
                <a:defRPr/>
              </a:pPr>
              <a:t>36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829444"/>
                                        </p:tgtEl>
                                        <p:attrNameLst>
                                          <p:attrName>style.visibility</p:attrName>
                                        </p:attrNameLst>
                                      </p:cBhvr>
                                      <p:to>
                                        <p:strVal val="visible"/>
                                      </p:to>
                                    </p:set>
                                    <p:anim to="" calcmode="lin" valueType="num">
                                      <p:cBhvr>
                                        <p:cTn id="7" dur="1" fill="hold"/>
                                        <p:tgtEl>
                                          <p:spTgt spid="829444"/>
                                        </p:tgtEl>
                                        <p:attrNameLst>
                                          <p:attrName/>
                                        </p:attrNameLst>
                                      </p:cBhvr>
                                    </p:anim>
                                  </p:childTnLst>
                                </p:cTn>
                              </p:par>
                            </p:childTnLst>
                          </p:cTn>
                        </p:par>
                        <p:par>
                          <p:cTn id="8" fill="hold" nodeType="afterGroup">
                            <p:stCondLst>
                              <p:cond delay="1500"/>
                            </p:stCondLst>
                            <p:childTnLst>
                              <p:par>
                                <p:cTn id="9" presetID="24" presetClass="entr" presetSubtype="0" fill="hold" grpId="0" nodeType="afterEffect">
                                  <p:stCondLst>
                                    <p:cond delay="1000"/>
                                  </p:stCondLst>
                                  <p:childTnLst>
                                    <p:set>
                                      <p:cBhvr>
                                        <p:cTn id="10" dur="1" fill="hold">
                                          <p:stCondLst>
                                            <p:cond delay="499"/>
                                          </p:stCondLst>
                                        </p:cTn>
                                        <p:tgtEl>
                                          <p:spTgt spid="829445"/>
                                        </p:tgtEl>
                                        <p:attrNameLst>
                                          <p:attrName>style.visibility</p:attrName>
                                        </p:attrNameLst>
                                      </p:cBhvr>
                                      <p:to>
                                        <p:strVal val="visible"/>
                                      </p:to>
                                    </p:set>
                                    <p:anim to="" calcmode="lin" valueType="num">
                                      <p:cBhvr>
                                        <p:cTn id="11" dur="1" fill="hold"/>
                                        <p:tgtEl>
                                          <p:spTgt spid="829445"/>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829447"/>
                                        </p:tgtEl>
                                        <p:attrNameLst>
                                          <p:attrName>style.visibility</p:attrName>
                                        </p:attrNameLst>
                                      </p:cBhvr>
                                      <p:to>
                                        <p:strVal val="visible"/>
                                      </p:to>
                                    </p:set>
                                    <p:anim to="" calcmode="lin" valueType="num">
                                      <p:cBhvr>
                                        <p:cTn id="16" dur="1" fill="hold"/>
                                        <p:tgtEl>
                                          <p:spTgt spid="829447"/>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945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grpId="0" nodeType="clickEffect">
                                  <p:stCondLst>
                                    <p:cond delay="0"/>
                                  </p:stCondLst>
                                  <p:childTnLst>
                                    <p:set>
                                      <p:cBhvr>
                                        <p:cTn id="24" dur="1" fill="hold">
                                          <p:stCondLst>
                                            <p:cond delay="499"/>
                                          </p:stCondLst>
                                        </p:cTn>
                                        <p:tgtEl>
                                          <p:spTgt spid="829446"/>
                                        </p:tgtEl>
                                        <p:attrNameLst>
                                          <p:attrName>style.visibility</p:attrName>
                                        </p:attrNameLst>
                                      </p:cBhvr>
                                      <p:to>
                                        <p:strVal val="visible"/>
                                      </p:to>
                                    </p:set>
                                    <p:anim to="" calcmode="lin" valueType="num">
                                      <p:cBhvr>
                                        <p:cTn id="25" dur="1" fill="hold"/>
                                        <p:tgtEl>
                                          <p:spTgt spid="829446"/>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29455"/>
                                        </p:tgtEl>
                                        <p:attrNameLst>
                                          <p:attrName>style.visibility</p:attrName>
                                        </p:attrNameLst>
                                      </p:cBhvr>
                                      <p:to>
                                        <p:strVal val="visible"/>
                                      </p:to>
                                    </p:set>
                                    <p:animEffect transition="in" filter="blinds(horizontal)">
                                      <p:cBhvr>
                                        <p:cTn id="30" dur="500"/>
                                        <p:tgtEl>
                                          <p:spTgt spid="8294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29456"/>
                                        </p:tgtEl>
                                        <p:attrNameLst>
                                          <p:attrName>style.visibility</p:attrName>
                                        </p:attrNameLst>
                                      </p:cBhvr>
                                      <p:to>
                                        <p:strVal val="visible"/>
                                      </p:to>
                                    </p:set>
                                    <p:animEffect transition="in" filter="blinds(horizontal)">
                                      <p:cBhvr>
                                        <p:cTn id="35" dur="500"/>
                                        <p:tgtEl>
                                          <p:spTgt spid="829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4" grpId="0" animBg="1" autoUpdateAnimBg="0"/>
      <p:bldP spid="829445" grpId="0" animBg="1" autoUpdateAnimBg="0"/>
      <p:bldP spid="829446" grpId="0" animBg="1" autoUpdateAnimBg="0"/>
      <p:bldP spid="829447" grpId="0" animBg="1" autoUpdateAnimBg="0"/>
      <p:bldP spid="829454" grpId="0" animBg="1"/>
      <p:bldP spid="829455" grpId="0" animBg="1"/>
      <p:bldP spid="82945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85800" y="1219200"/>
            <a:ext cx="7620000" cy="3938588"/>
          </a:xfrm>
          <a:prstGeom prst="rect">
            <a:avLst/>
          </a:prstGeom>
          <a:solidFill>
            <a:srgbClr val="FFFF99"/>
          </a:solidFill>
          <a:ln>
            <a:noFill/>
          </a:ln>
          <a:effectLst/>
          <a:extLs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0" anchor="ct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kumimoji="1" lang="zh-CN" altLang="en-US" b="0">
                <a:solidFill>
                  <a:schemeClr val="tx1"/>
                </a:solidFill>
              </a:rPr>
              <a:t>组成文件名的字符可以是：</a:t>
            </a:r>
          </a:p>
          <a:p>
            <a:pPr eaLnBrk="1" hangingPunct="1">
              <a:buClr>
                <a:srgbClr val="FF0000"/>
              </a:buClr>
              <a:buFont typeface="Wingdings" pitchFamily="2" charset="2"/>
              <a:buChar char="Ø"/>
            </a:pPr>
            <a:r>
              <a:rPr kumimoji="1" lang="zh-CN" altLang="en-US" b="0">
                <a:solidFill>
                  <a:schemeClr val="tx1"/>
                </a:solidFill>
              </a:rPr>
              <a:t>英文字母（大小写等价）；</a:t>
            </a:r>
          </a:p>
          <a:p>
            <a:pPr eaLnBrk="1" hangingPunct="1">
              <a:buClr>
                <a:srgbClr val="FF0000"/>
              </a:buClr>
              <a:buFont typeface="Wingdings" pitchFamily="2" charset="2"/>
              <a:buChar char="Ø"/>
            </a:pPr>
            <a:r>
              <a:rPr kumimoji="1" lang="zh-CN" altLang="en-US" b="0">
                <a:solidFill>
                  <a:schemeClr val="tx1"/>
                </a:solidFill>
              </a:rPr>
              <a:t>数字</a:t>
            </a:r>
            <a:r>
              <a:rPr kumimoji="1" lang="en-US" altLang="zh-CN" b="0">
                <a:solidFill>
                  <a:schemeClr val="tx1"/>
                </a:solidFill>
              </a:rPr>
              <a:t>0</a:t>
            </a:r>
            <a:r>
              <a:rPr kumimoji="1" lang="zh-CN" altLang="en-US" b="0">
                <a:solidFill>
                  <a:schemeClr val="tx1"/>
                </a:solidFill>
              </a:rPr>
              <a:t>到</a:t>
            </a:r>
            <a:r>
              <a:rPr kumimoji="1" lang="en-US" altLang="zh-CN" b="0">
                <a:solidFill>
                  <a:schemeClr val="tx1"/>
                </a:solidFill>
              </a:rPr>
              <a:t>9</a:t>
            </a:r>
            <a:r>
              <a:rPr kumimoji="1" lang="zh-CN" altLang="en-US" b="0">
                <a:solidFill>
                  <a:schemeClr val="tx1"/>
                </a:solidFill>
              </a:rPr>
              <a:t>；</a:t>
            </a:r>
          </a:p>
          <a:p>
            <a:pPr eaLnBrk="1" hangingPunct="1">
              <a:buClr>
                <a:srgbClr val="FF0000"/>
              </a:buClr>
              <a:buFont typeface="Wingdings" pitchFamily="2" charset="2"/>
              <a:buChar char="Ø"/>
            </a:pPr>
            <a:r>
              <a:rPr kumimoji="1" lang="zh-CN" altLang="en-US" b="0">
                <a:solidFill>
                  <a:schemeClr val="tx1"/>
                </a:solidFill>
              </a:rPr>
              <a:t>特殊符号：</a:t>
            </a:r>
            <a:r>
              <a:rPr kumimoji="1" lang="en-US" altLang="zh-CN" b="0">
                <a:solidFill>
                  <a:schemeClr val="tx1"/>
                </a:solidFill>
              </a:rPr>
              <a:t>@  #   $  &amp;  ^  -  (   )  ~ </a:t>
            </a:r>
            <a:r>
              <a:rPr kumimoji="1" lang="zh-CN" altLang="en-US" b="0">
                <a:solidFill>
                  <a:schemeClr val="tx1"/>
                </a:solidFill>
              </a:rPr>
              <a:t>等；</a:t>
            </a:r>
          </a:p>
          <a:p>
            <a:pPr eaLnBrk="1" hangingPunct="1">
              <a:buClr>
                <a:srgbClr val="FF0000"/>
              </a:buClr>
              <a:buFont typeface="Wingdings" pitchFamily="2" charset="2"/>
              <a:buChar char="Ø"/>
            </a:pPr>
            <a:r>
              <a:rPr kumimoji="1" lang="zh-CN" altLang="en-US" b="0">
                <a:solidFill>
                  <a:schemeClr val="tx1"/>
                </a:solidFill>
              </a:rPr>
              <a:t>在汉字系统中还可以使用汉字，一个汉字的长度等于两个字符的长度。</a:t>
            </a:r>
          </a:p>
        </p:txBody>
      </p:sp>
      <p:sp>
        <p:nvSpPr>
          <p:cNvPr id="836611" name="Rectangle 3"/>
          <p:cNvSpPr>
            <a:spLocks noChangeArrowheads="1"/>
          </p:cNvSpPr>
          <p:nvPr/>
        </p:nvSpPr>
        <p:spPr bwMode="auto">
          <a:xfrm>
            <a:off x="0" y="0"/>
            <a:ext cx="6248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66"/>
              </a:buClr>
              <a:buFont typeface="Marlett" pitchFamily="2" charset="2"/>
              <a:buChar char="5"/>
              <a:defRPr/>
            </a:pPr>
            <a:r>
              <a:rPr kumimoji="1" lang="en-US" altLang="zh-CN" sz="4400" i="1" u="sng">
                <a:solidFill>
                  <a:srgbClr val="3333CC"/>
                </a:solidFill>
                <a:effectLst>
                  <a:outerShdw blurRad="38100" dist="38100" dir="2700000" algn="tl">
                    <a:srgbClr val="C0C0C0"/>
                  </a:outerShdw>
                </a:effectLst>
                <a:latin typeface="隶书" pitchFamily="49" charset="-122"/>
              </a:rPr>
              <a:t>DOS</a:t>
            </a:r>
            <a:r>
              <a:rPr kumimoji="1" lang="zh-CN" altLang="en-US" sz="4400" i="1" u="sng">
                <a:solidFill>
                  <a:srgbClr val="3333CC"/>
                </a:solidFill>
                <a:effectLst>
                  <a:outerShdw blurRad="38100" dist="38100" dir="2700000" algn="tl">
                    <a:srgbClr val="C0C0C0"/>
                  </a:outerShdw>
                </a:effectLst>
                <a:latin typeface="隶书" pitchFamily="49" charset="-122"/>
              </a:rPr>
              <a:t>文件名的命名规则</a:t>
            </a:r>
          </a:p>
        </p:txBody>
      </p:sp>
      <p:sp>
        <p:nvSpPr>
          <p:cNvPr id="2" name="灯片编号占位符 1"/>
          <p:cNvSpPr>
            <a:spLocks noGrp="1"/>
          </p:cNvSpPr>
          <p:nvPr>
            <p:ph type="sldNum" sz="quarter" idx="12"/>
          </p:nvPr>
        </p:nvSpPr>
        <p:spPr/>
        <p:txBody>
          <a:bodyPr/>
          <a:lstStyle/>
          <a:p>
            <a:pPr>
              <a:defRPr/>
            </a:pPr>
            <a:fld id="{53A231A4-A00E-4955-A233-C858F67D627A}" type="slidenum">
              <a:rPr lang="en-US" altLang="zh-CN" smtClean="0"/>
              <a:pPr>
                <a:defRPr/>
              </a:pPr>
              <a:t>37</a:t>
            </a:fld>
            <a:endParaRPr lang="en-US" altLang="zh-CN"/>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bwMode="auto">
          <a:xfrm>
            <a:off x="457200" y="274638"/>
            <a:ext cx="8229600" cy="762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lgn="l" eaLnBrk="1" hangingPunct="1">
              <a:buClr>
                <a:srgbClr val="FF0066"/>
              </a:buClr>
              <a:buFont typeface="Marlett" pitchFamily="2" charset="2"/>
              <a:buChar char="5"/>
              <a:defRPr/>
            </a:pPr>
            <a:r>
              <a:rPr kumimoji="1" lang="zh-CN" altLang="en-US" b="1" i="1" u="sng" smtClean="0">
                <a:solidFill>
                  <a:srgbClr val="3333CC"/>
                </a:solidFill>
                <a:effectLst>
                  <a:outerShdw blurRad="38100" dist="38100" dir="2700000" algn="tl">
                    <a:srgbClr val="C0C0C0"/>
                  </a:outerShdw>
                </a:effectLst>
                <a:latin typeface="隶书" pitchFamily="49" charset="-122"/>
                <a:ea typeface="隶书" pitchFamily="49" charset="-122"/>
              </a:rPr>
              <a:t>常见的几种</a:t>
            </a:r>
            <a:r>
              <a:rPr kumimoji="1" lang="en-US" altLang="zh-CN" b="1" i="1" u="sng" smtClean="0">
                <a:solidFill>
                  <a:srgbClr val="3333CC"/>
                </a:solidFill>
                <a:effectLst>
                  <a:outerShdw blurRad="38100" dist="38100" dir="2700000" algn="tl">
                    <a:srgbClr val="C0C0C0"/>
                  </a:outerShdw>
                </a:effectLst>
                <a:latin typeface="隶书" pitchFamily="49" charset="-122"/>
                <a:ea typeface="隶书" pitchFamily="49" charset="-122"/>
              </a:rPr>
              <a:t>DOS</a:t>
            </a:r>
            <a:r>
              <a:rPr kumimoji="1" lang="zh-CN" altLang="en-US" b="1" i="1" u="sng" smtClean="0">
                <a:solidFill>
                  <a:srgbClr val="3333CC"/>
                </a:solidFill>
                <a:effectLst>
                  <a:outerShdw blurRad="38100" dist="38100" dir="2700000" algn="tl">
                    <a:srgbClr val="C0C0C0"/>
                  </a:outerShdw>
                </a:effectLst>
                <a:latin typeface="隶书" pitchFamily="49" charset="-122"/>
                <a:ea typeface="隶书" pitchFamily="49" charset="-122"/>
              </a:rPr>
              <a:t>文件扩展名</a:t>
            </a:r>
          </a:p>
        </p:txBody>
      </p:sp>
      <p:graphicFrame>
        <p:nvGraphicFramePr>
          <p:cNvPr id="837688" name="Group 56"/>
          <p:cNvGraphicFramePr>
            <a:graphicFrameLocks noGrp="1"/>
          </p:cNvGraphicFramePr>
          <p:nvPr>
            <p:ph type="tbl" idx="1"/>
          </p:nvPr>
        </p:nvGraphicFramePr>
        <p:xfrm>
          <a:off x="457200" y="1371600"/>
          <a:ext cx="7924800" cy="4630740"/>
        </p:xfrm>
        <a:graphic>
          <a:graphicData uri="http://schemas.openxmlformats.org/drawingml/2006/table">
            <a:tbl>
              <a:tblPr/>
              <a:tblGrid>
                <a:gridCol w="1143000"/>
                <a:gridCol w="2667000"/>
                <a:gridCol w="1295400"/>
                <a:gridCol w="2819400"/>
              </a:tblGrid>
              <a:tr h="6858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rgbClr val="FF0000"/>
                          </a:solidFill>
                          <a:effectLst/>
                          <a:latin typeface="隶书" pitchFamily="49" charset="-122"/>
                          <a:ea typeface="隶书" pitchFamily="49" charset="-122"/>
                        </a:rPr>
                        <a:t>扩展名</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rgbClr val="FF0000"/>
                          </a:solidFill>
                          <a:effectLst/>
                          <a:latin typeface="隶书" pitchFamily="49" charset="-122"/>
                          <a:ea typeface="隶书" pitchFamily="49" charset="-122"/>
                        </a:rPr>
                        <a:t>含      义</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rgbClr val="FF0000"/>
                          </a:solidFill>
                          <a:effectLst/>
                          <a:latin typeface="隶书" pitchFamily="49" charset="-122"/>
                          <a:ea typeface="隶书" pitchFamily="49" charset="-122"/>
                        </a:rPr>
                        <a:t>扩展名</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rgbClr val="FF0000"/>
                          </a:solidFill>
                          <a:effectLst/>
                          <a:latin typeface="隶书" pitchFamily="49" charset="-122"/>
                          <a:ea typeface="隶书" pitchFamily="49" charset="-122"/>
                        </a:rPr>
                        <a:t>含    义</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7011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.COM</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系统命令文件</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.FOR</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FORTRAN</a:t>
                      </a: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语言源程序文件</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42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.EXE</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可执行文件</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.C</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C</a:t>
                      </a: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语言源程序文件</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18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.SYS</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系统专用文件</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.PAS</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PASCAL</a:t>
                      </a: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语言源程序文件</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42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.OBJ</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目标程序文件</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.ASM</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汇编语言源程序文件</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42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.BAK</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后备（备份）文件</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.TXT</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文本文件</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84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.BAT</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DOS</a:t>
                      </a: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命令批处理文件</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.DAT</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数据文件</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42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.BAS</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BASIC</a:t>
                      </a: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语言源程序文件</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隶书" pitchFamily="49" charset="-122"/>
                          <a:ea typeface="隶书" pitchFamily="49" charset="-122"/>
                        </a:rPr>
                        <a:t>.LIB</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隶书" pitchFamily="49" charset="-122"/>
                          <a:ea typeface="隶书" pitchFamily="49" charset="-122"/>
                        </a:rPr>
                        <a:t>库文件</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1373E5DA-6FA2-409B-A316-1706EDCD35D8}" type="slidenum">
              <a:rPr lang="en-US" altLang="zh-CN" smtClean="0"/>
              <a:pPr>
                <a:defRPr/>
              </a:pPr>
              <a:t>38</a:t>
            </a:fld>
            <a:endParaRPr lang="en-US" altLang="zh-CN"/>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ChangeArrowheads="1"/>
          </p:cNvSpPr>
          <p:nvPr/>
        </p:nvSpPr>
        <p:spPr bwMode="auto">
          <a:xfrm>
            <a:off x="457200" y="4343400"/>
            <a:ext cx="1295400" cy="1524000"/>
          </a:xfrm>
          <a:prstGeom prst="rect">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pPr algn="ctr"/>
            <a:r>
              <a:rPr kumimoji="1" lang="zh-CN" altLang="en-US">
                <a:solidFill>
                  <a:schemeClr val="tx1"/>
                </a:solidFill>
                <a:latin typeface="Times New Roman" pitchFamily="18" charset="0"/>
              </a:rPr>
              <a:t>示例</a:t>
            </a:r>
          </a:p>
        </p:txBody>
      </p:sp>
      <p:sp>
        <p:nvSpPr>
          <p:cNvPr id="847875" name="Text Box 3"/>
          <p:cNvSpPr txBox="1">
            <a:spLocks noChangeArrowheads="1"/>
          </p:cNvSpPr>
          <p:nvPr/>
        </p:nvSpPr>
        <p:spPr bwMode="auto">
          <a:xfrm>
            <a:off x="1828800" y="4343400"/>
            <a:ext cx="7162800" cy="1543050"/>
          </a:xfrm>
          <a:prstGeom prst="rect">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40000"/>
              </a:lnSpc>
              <a:spcBef>
                <a:spcPts val="600"/>
              </a:spcBef>
            </a:pPr>
            <a:r>
              <a:rPr kumimoji="1" lang="en-US" altLang="zh-CN">
                <a:solidFill>
                  <a:srgbClr val="000099"/>
                </a:solidFill>
                <a:latin typeface="宋体" pitchFamily="2" charset="-122"/>
                <a:ea typeface="宋体" pitchFamily="2" charset="-122"/>
              </a:rPr>
              <a:t>AB</a:t>
            </a:r>
            <a:r>
              <a:rPr kumimoji="1" lang="en-US" altLang="zh-CN">
                <a:solidFill>
                  <a:srgbClr val="FF3300"/>
                </a:solidFill>
                <a:latin typeface="宋体" pitchFamily="2" charset="-122"/>
                <a:ea typeface="宋体" pitchFamily="2" charset="-122"/>
              </a:rPr>
              <a:t>?</a:t>
            </a:r>
            <a:r>
              <a:rPr kumimoji="1" lang="en-US" altLang="zh-CN">
                <a:solidFill>
                  <a:srgbClr val="000099"/>
                </a:solidFill>
                <a:latin typeface="宋体" pitchFamily="2" charset="-122"/>
                <a:ea typeface="宋体" pitchFamily="2" charset="-122"/>
              </a:rPr>
              <a:t>.FOR </a:t>
            </a:r>
            <a:r>
              <a:rPr kumimoji="1" lang="zh-CN" altLang="en-US">
                <a:solidFill>
                  <a:srgbClr val="000099"/>
                </a:solidFill>
                <a:latin typeface="宋体" pitchFamily="2" charset="-122"/>
                <a:ea typeface="宋体" pitchFamily="2" charset="-122"/>
              </a:rPr>
              <a:t>表示 </a:t>
            </a:r>
            <a:r>
              <a:rPr kumimoji="1" lang="en-US" altLang="zh-CN">
                <a:solidFill>
                  <a:srgbClr val="000099"/>
                </a:solidFill>
                <a:latin typeface="宋体" pitchFamily="2" charset="-122"/>
                <a:ea typeface="宋体" pitchFamily="2" charset="-122"/>
              </a:rPr>
              <a:t>AB1.FOR</a:t>
            </a:r>
            <a:r>
              <a:rPr kumimoji="1" lang="zh-CN" altLang="en-US">
                <a:solidFill>
                  <a:srgbClr val="000099"/>
                </a:solidFill>
                <a:latin typeface="宋体" pitchFamily="2" charset="-122"/>
                <a:ea typeface="宋体" pitchFamily="2" charset="-122"/>
              </a:rPr>
              <a:t>、</a:t>
            </a:r>
            <a:r>
              <a:rPr kumimoji="1" lang="en-US" altLang="zh-CN">
                <a:solidFill>
                  <a:srgbClr val="000099"/>
                </a:solidFill>
                <a:latin typeface="Times New Roman" pitchFamily="18" charset="0"/>
                <a:ea typeface="宋体" pitchFamily="2" charset="-122"/>
              </a:rPr>
              <a:t>…</a:t>
            </a:r>
            <a:r>
              <a:rPr kumimoji="1" lang="zh-CN" altLang="en-US">
                <a:solidFill>
                  <a:srgbClr val="000099"/>
                </a:solidFill>
                <a:latin typeface="宋体" pitchFamily="2" charset="-122"/>
                <a:ea typeface="宋体" pitchFamily="2" charset="-122"/>
              </a:rPr>
              <a:t>等一组文件</a:t>
            </a:r>
            <a:endParaRPr kumimoji="1" lang="zh-CN" altLang="en-US" b="0">
              <a:solidFill>
                <a:srgbClr val="000099"/>
              </a:solidFill>
              <a:latin typeface="宋体" pitchFamily="2" charset="-122"/>
              <a:ea typeface="宋体" pitchFamily="2" charset="-122"/>
            </a:endParaRPr>
          </a:p>
          <a:p>
            <a:pPr algn="just" eaLnBrk="1" hangingPunct="1">
              <a:lnSpc>
                <a:spcPct val="140000"/>
              </a:lnSpc>
            </a:pPr>
            <a:r>
              <a:rPr kumimoji="1" lang="zh-CN" altLang="en-US" sz="3600">
                <a:solidFill>
                  <a:srgbClr val="FF3300"/>
                </a:solidFill>
                <a:latin typeface="宋体" pitchFamily="2" charset="-122"/>
                <a:ea typeface="宋体" pitchFamily="2" charset="-122"/>
              </a:rPr>
              <a:t>*</a:t>
            </a:r>
            <a:r>
              <a:rPr kumimoji="1" lang="en-US" altLang="zh-CN" sz="3600">
                <a:solidFill>
                  <a:srgbClr val="000099"/>
                </a:solidFill>
                <a:latin typeface="宋体" pitchFamily="2" charset="-122"/>
                <a:ea typeface="宋体" pitchFamily="2" charset="-122"/>
              </a:rPr>
              <a:t>.</a:t>
            </a:r>
            <a:r>
              <a:rPr kumimoji="1" lang="en-US" altLang="zh-CN" sz="3600">
                <a:solidFill>
                  <a:srgbClr val="FF3300"/>
                </a:solidFill>
                <a:latin typeface="宋体" pitchFamily="2" charset="-122"/>
                <a:ea typeface="宋体" pitchFamily="2" charset="-122"/>
              </a:rPr>
              <a:t>*</a:t>
            </a:r>
            <a:r>
              <a:rPr kumimoji="1" lang="en-US" altLang="zh-CN" sz="3600">
                <a:solidFill>
                  <a:srgbClr val="000099"/>
                </a:solidFill>
                <a:latin typeface="宋体" pitchFamily="2" charset="-122"/>
                <a:ea typeface="宋体" pitchFamily="2" charset="-122"/>
              </a:rPr>
              <a:t>  </a:t>
            </a:r>
            <a:r>
              <a:rPr kumimoji="1" lang="zh-CN" altLang="en-US" sz="3600">
                <a:solidFill>
                  <a:srgbClr val="000099"/>
                </a:solidFill>
                <a:latin typeface="宋体" pitchFamily="2" charset="-122"/>
                <a:ea typeface="宋体" pitchFamily="2" charset="-122"/>
              </a:rPr>
              <a:t>表示所有文件</a:t>
            </a:r>
            <a:r>
              <a:rPr kumimoji="1" lang="en-US" altLang="zh-CN" sz="3600">
                <a:solidFill>
                  <a:srgbClr val="000099"/>
                </a:solidFill>
                <a:latin typeface="宋体" pitchFamily="2" charset="-122"/>
                <a:ea typeface="宋体" pitchFamily="2" charset="-122"/>
              </a:rPr>
              <a:t>,</a:t>
            </a:r>
            <a:r>
              <a:rPr kumimoji="1" lang="en-US" altLang="zh-CN" sz="3600">
                <a:solidFill>
                  <a:srgbClr val="FF3300"/>
                </a:solidFill>
                <a:latin typeface="宋体" pitchFamily="2" charset="-122"/>
                <a:ea typeface="宋体" pitchFamily="2" charset="-122"/>
              </a:rPr>
              <a:t>*</a:t>
            </a:r>
            <a:r>
              <a:rPr kumimoji="1" lang="en-US" altLang="zh-CN" sz="3600">
                <a:solidFill>
                  <a:srgbClr val="000099"/>
                </a:solidFill>
                <a:latin typeface="宋体" pitchFamily="2" charset="-122"/>
                <a:ea typeface="宋体" pitchFamily="2" charset="-122"/>
              </a:rPr>
              <a:t>.txt</a:t>
            </a:r>
            <a:endParaRPr kumimoji="1" lang="en-US" altLang="zh-CN" sz="3600">
              <a:solidFill>
                <a:srgbClr val="000099"/>
              </a:solidFill>
              <a:latin typeface="Times New Roman" pitchFamily="18" charset="0"/>
              <a:ea typeface="宋体" pitchFamily="2" charset="-122"/>
            </a:endParaRPr>
          </a:p>
        </p:txBody>
      </p:sp>
      <p:sp>
        <p:nvSpPr>
          <p:cNvPr id="47108" name="AutoShape 5"/>
          <p:cNvSpPr>
            <a:spLocks noChangeArrowheads="1"/>
          </p:cNvSpPr>
          <p:nvPr/>
        </p:nvSpPr>
        <p:spPr bwMode="auto">
          <a:xfrm>
            <a:off x="457200" y="1295400"/>
            <a:ext cx="1447800" cy="1447800"/>
          </a:xfrm>
          <a:prstGeom prst="star16">
            <a:avLst>
              <a:gd name="adj" fmla="val 37500"/>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sz="4800">
                <a:solidFill>
                  <a:srgbClr val="FF0066"/>
                </a:solidFill>
                <a:latin typeface="宋体" pitchFamily="2" charset="-122"/>
                <a:ea typeface="宋体" pitchFamily="2" charset="-122"/>
              </a:rPr>
              <a:t>?</a:t>
            </a:r>
            <a:endParaRPr kumimoji="1" lang="en-US" altLang="zh-CN" sz="3600">
              <a:solidFill>
                <a:srgbClr val="FF0066"/>
              </a:solidFill>
              <a:latin typeface="宋体" pitchFamily="2" charset="-122"/>
              <a:ea typeface="宋体" pitchFamily="2" charset="-122"/>
            </a:endParaRPr>
          </a:p>
        </p:txBody>
      </p:sp>
      <p:sp>
        <p:nvSpPr>
          <p:cNvPr id="47109" name="AutoShape 6"/>
          <p:cNvSpPr>
            <a:spLocks noChangeArrowheads="1"/>
          </p:cNvSpPr>
          <p:nvPr/>
        </p:nvSpPr>
        <p:spPr bwMode="auto">
          <a:xfrm>
            <a:off x="1219200" y="2743200"/>
            <a:ext cx="1447800" cy="1447800"/>
          </a:xfrm>
          <a:prstGeom prst="star16">
            <a:avLst>
              <a:gd name="adj" fmla="val 37500"/>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sz="4800">
                <a:solidFill>
                  <a:srgbClr val="FF0066"/>
                </a:solidFill>
                <a:latin typeface="宋体" pitchFamily="2" charset="-122"/>
                <a:ea typeface="宋体" pitchFamily="2" charset="-122"/>
              </a:rPr>
              <a:t>*</a:t>
            </a:r>
            <a:endParaRPr kumimoji="1" lang="en-US" altLang="zh-CN" sz="3600">
              <a:solidFill>
                <a:srgbClr val="FF0066"/>
              </a:solidFill>
              <a:latin typeface="宋体" pitchFamily="2" charset="-122"/>
              <a:ea typeface="宋体" pitchFamily="2" charset="-122"/>
            </a:endParaRPr>
          </a:p>
        </p:txBody>
      </p:sp>
      <p:sp>
        <p:nvSpPr>
          <p:cNvPr id="47110" name="Rectangle 7"/>
          <p:cNvSpPr>
            <a:spLocks noChangeArrowheads="1"/>
          </p:cNvSpPr>
          <p:nvPr/>
        </p:nvSpPr>
        <p:spPr bwMode="auto">
          <a:xfrm>
            <a:off x="2673350" y="2957513"/>
            <a:ext cx="6148388" cy="595312"/>
          </a:xfrm>
          <a:prstGeom prst="rect">
            <a:avLst/>
          </a:prstGeom>
          <a:solidFill>
            <a:schemeClr val="accent1"/>
          </a:solidFill>
          <a:ln>
            <a:noFill/>
          </a:ln>
          <a:effectLst>
            <a:outerShdw dist="45791" dir="2021404" algn="ctr" rotWithShape="0">
              <a:schemeClr val="bg2"/>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spAutoFit/>
          </a:bodyPr>
          <a:lstStyle/>
          <a:p>
            <a:r>
              <a:rPr kumimoji="1" lang="zh-CN" altLang="en-US" sz="3600">
                <a:solidFill>
                  <a:srgbClr val="660033"/>
                </a:solidFill>
                <a:latin typeface="隶书" pitchFamily="49" charset="-122"/>
              </a:rPr>
              <a:t>代替其位置开始任意</a:t>
            </a:r>
            <a:r>
              <a:rPr kumimoji="1" lang="zh-CN" altLang="en-US" sz="3600">
                <a:solidFill>
                  <a:srgbClr val="FF0000"/>
                </a:solidFill>
                <a:latin typeface="隶书" pitchFamily="49" charset="-122"/>
              </a:rPr>
              <a:t>一串</a:t>
            </a:r>
            <a:r>
              <a:rPr kumimoji="1" lang="zh-CN" altLang="en-US" sz="3600">
                <a:solidFill>
                  <a:srgbClr val="660033"/>
                </a:solidFill>
                <a:latin typeface="隶书" pitchFamily="49" charset="-122"/>
              </a:rPr>
              <a:t>字符</a:t>
            </a:r>
            <a:endParaRPr kumimoji="1" lang="zh-CN" altLang="en-US" sz="3600">
              <a:solidFill>
                <a:schemeClr val="tx1"/>
              </a:solidFill>
              <a:latin typeface="隶书" pitchFamily="49" charset="-122"/>
            </a:endParaRPr>
          </a:p>
        </p:txBody>
      </p:sp>
      <p:sp>
        <p:nvSpPr>
          <p:cNvPr id="47111" name="Rectangle 8"/>
          <p:cNvSpPr>
            <a:spLocks noChangeArrowheads="1"/>
          </p:cNvSpPr>
          <p:nvPr/>
        </p:nvSpPr>
        <p:spPr bwMode="auto">
          <a:xfrm>
            <a:off x="2743200" y="1600200"/>
            <a:ext cx="6148388" cy="595313"/>
          </a:xfrm>
          <a:prstGeom prst="rect">
            <a:avLst/>
          </a:prstGeom>
          <a:solidFill>
            <a:schemeClr val="accent1"/>
          </a:solidFill>
          <a:ln>
            <a:noFill/>
          </a:ln>
          <a:effectLst>
            <a:outerShdw dist="45791" dir="2021404" algn="ctr" rotWithShape="0">
              <a:schemeClr val="bg2"/>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spAutoFit/>
          </a:bodyPr>
          <a:lstStyle/>
          <a:p>
            <a:r>
              <a:rPr kumimoji="1" lang="zh-CN" altLang="en-US" sz="3600">
                <a:solidFill>
                  <a:srgbClr val="660033"/>
                </a:solidFill>
                <a:latin typeface="隶书" pitchFamily="49" charset="-122"/>
              </a:rPr>
              <a:t>代替其位置开始任意</a:t>
            </a:r>
            <a:r>
              <a:rPr kumimoji="1" lang="zh-CN" altLang="en-US" sz="3600">
                <a:solidFill>
                  <a:srgbClr val="FF0000"/>
                </a:solidFill>
                <a:latin typeface="隶书" pitchFamily="49" charset="-122"/>
              </a:rPr>
              <a:t>一个</a:t>
            </a:r>
            <a:r>
              <a:rPr kumimoji="1" lang="zh-CN" altLang="en-US" sz="3600">
                <a:solidFill>
                  <a:srgbClr val="660033"/>
                </a:solidFill>
                <a:latin typeface="隶书" pitchFamily="49" charset="-122"/>
              </a:rPr>
              <a:t>字符</a:t>
            </a:r>
            <a:endParaRPr kumimoji="1" lang="zh-CN" altLang="en-US" sz="3600" b="0">
              <a:solidFill>
                <a:srgbClr val="660033"/>
              </a:solidFill>
              <a:latin typeface="隶书" pitchFamily="49" charset="-122"/>
            </a:endParaRPr>
          </a:p>
        </p:txBody>
      </p:sp>
      <p:sp>
        <p:nvSpPr>
          <p:cNvPr id="847882" name="Text Box 10"/>
          <p:cNvSpPr txBox="1">
            <a:spLocks noChangeArrowheads="1"/>
          </p:cNvSpPr>
          <p:nvPr/>
        </p:nvSpPr>
        <p:spPr bwMode="auto">
          <a:xfrm>
            <a:off x="152400" y="152400"/>
            <a:ext cx="6934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Font typeface="Marlett" pitchFamily="2" charset="2"/>
              <a:buChar char="5"/>
              <a:defRPr/>
            </a:pPr>
            <a:r>
              <a:rPr kumimoji="1" lang="en-US" altLang="zh-CN" sz="4400" i="1" u="sng">
                <a:solidFill>
                  <a:srgbClr val="3333CC"/>
                </a:solidFill>
                <a:effectLst>
                  <a:outerShdw blurRad="38100" dist="38100" dir="2700000" algn="tl">
                    <a:srgbClr val="C0C0C0"/>
                  </a:outerShdw>
                </a:effectLst>
                <a:latin typeface="隶书" pitchFamily="49" charset="-122"/>
              </a:rPr>
              <a:t>DOS</a:t>
            </a:r>
            <a:r>
              <a:rPr kumimoji="1" lang="zh-CN" altLang="en-US" sz="4400" i="1" u="sng">
                <a:solidFill>
                  <a:srgbClr val="3333CC"/>
                </a:solidFill>
                <a:effectLst>
                  <a:outerShdw blurRad="38100" dist="38100" dir="2700000" algn="tl">
                    <a:srgbClr val="C0C0C0"/>
                  </a:outerShdw>
                </a:effectLst>
                <a:latin typeface="隶书" pitchFamily="49" charset="-122"/>
              </a:rPr>
              <a:t>文件名通配符</a:t>
            </a:r>
          </a:p>
        </p:txBody>
      </p:sp>
      <p:sp>
        <p:nvSpPr>
          <p:cNvPr id="2" name="灯片编号占位符 1"/>
          <p:cNvSpPr>
            <a:spLocks noGrp="1"/>
          </p:cNvSpPr>
          <p:nvPr>
            <p:ph type="sldNum" sz="quarter" idx="12"/>
          </p:nvPr>
        </p:nvSpPr>
        <p:spPr/>
        <p:txBody>
          <a:bodyPr/>
          <a:lstStyle/>
          <a:p>
            <a:pPr>
              <a:defRPr/>
            </a:pPr>
            <a:fld id="{6C639456-2EEE-4467-A6DB-9613F38B1B3B}" type="slidenum">
              <a:rPr lang="en-US" altLang="zh-CN" smtClean="0"/>
              <a:pPr>
                <a:defRPr/>
              </a:pPr>
              <a:t>39</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7874"/>
                                        </p:tgtEl>
                                        <p:attrNameLst>
                                          <p:attrName>style.visibility</p:attrName>
                                        </p:attrNameLst>
                                      </p:cBhvr>
                                      <p:to>
                                        <p:strVal val="visible"/>
                                      </p:to>
                                    </p:set>
                                    <p:animEffect transition="in" filter="blinds(horizontal)">
                                      <p:cBhvr>
                                        <p:cTn id="7" dur="500"/>
                                        <p:tgtEl>
                                          <p:spTgt spid="8478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47875"/>
                                        </p:tgtEl>
                                        <p:attrNameLst>
                                          <p:attrName>style.visibility</p:attrName>
                                        </p:attrNameLst>
                                      </p:cBhvr>
                                      <p:to>
                                        <p:strVal val="visible"/>
                                      </p:to>
                                    </p:set>
                                    <p:animEffect transition="in" filter="blinds(horizontal)">
                                      <p:cBhvr>
                                        <p:cTn id="11" dur="500"/>
                                        <p:tgtEl>
                                          <p:spTgt spid="84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4" grpId="0" animBg="1"/>
      <p:bldP spid="8478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304800"/>
            <a:ext cx="510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defRPr/>
            </a:pPr>
            <a:r>
              <a:rPr kumimoji="1" lang="zh-CN" altLang="en-US" sz="4800" i="1" noProof="1">
                <a:solidFill>
                  <a:srgbClr val="0033CC"/>
                </a:solidFill>
                <a:effectLst>
                  <a:outerShdw blurRad="38100" dist="38100" dir="2700000" algn="tl">
                    <a:srgbClr val="C0C0C0"/>
                  </a:outerShdw>
                </a:effectLst>
                <a:latin typeface="Times New Roman" pitchFamily="18" charset="0"/>
              </a:rPr>
              <a:t>什么是操作系统</a:t>
            </a:r>
            <a:r>
              <a:rPr kumimoji="1" lang="zh-CN" altLang="zh-CN" sz="4800" i="1" noProof="1">
                <a:solidFill>
                  <a:srgbClr val="0033CC"/>
                </a:solidFill>
                <a:effectLst>
                  <a:outerShdw blurRad="38100" dist="38100" dir="2700000" algn="tl">
                    <a:srgbClr val="C0C0C0"/>
                  </a:outerShdw>
                </a:effectLst>
                <a:latin typeface="Times New Roman" pitchFamily="18" charset="0"/>
              </a:rPr>
              <a:t>？</a:t>
            </a:r>
            <a:endParaRPr kumimoji="1" lang="zh-CN" altLang="en-US" sz="5400">
              <a:solidFill>
                <a:schemeClr val="tx1"/>
              </a:solidFill>
              <a:latin typeface="Times New Roman" pitchFamily="18" charset="0"/>
              <a:ea typeface="宋体" pitchFamily="2" charset="-122"/>
            </a:endParaRPr>
          </a:p>
        </p:txBody>
      </p:sp>
      <p:sp>
        <p:nvSpPr>
          <p:cNvPr id="9219" name="AutoShape 3"/>
          <p:cNvSpPr>
            <a:spLocks noChangeArrowheads="1"/>
          </p:cNvSpPr>
          <p:nvPr/>
        </p:nvSpPr>
        <p:spPr bwMode="auto">
          <a:xfrm>
            <a:off x="4067175" y="1557338"/>
            <a:ext cx="4695825" cy="4449762"/>
          </a:xfrm>
          <a:prstGeom prst="wedgeRoundRectCallout">
            <a:avLst>
              <a:gd name="adj1" fmla="val -73968"/>
              <a:gd name="adj2" fmla="val -54426"/>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endParaRPr kumimoji="1" lang="zh-CN" altLang="zh-CN" sz="4000" b="0">
              <a:solidFill>
                <a:schemeClr val="tx1"/>
              </a:solidFill>
              <a:latin typeface="Times New Roman" pitchFamily="18" charset="0"/>
              <a:ea typeface="宋体" pitchFamily="2" charset="-122"/>
            </a:endParaRPr>
          </a:p>
        </p:txBody>
      </p:sp>
      <p:sp>
        <p:nvSpPr>
          <p:cNvPr id="9220" name="Rectangle 4"/>
          <p:cNvSpPr>
            <a:spLocks noChangeArrowheads="1"/>
          </p:cNvSpPr>
          <p:nvPr/>
        </p:nvSpPr>
        <p:spPr bwMode="auto">
          <a:xfrm>
            <a:off x="4191000" y="1524000"/>
            <a:ext cx="4648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nSpc>
                <a:spcPct val="160000"/>
              </a:lnSpc>
            </a:pPr>
            <a:r>
              <a:rPr kumimoji="1" lang="zh-CN" altLang="en-US" sz="3600">
                <a:solidFill>
                  <a:srgbClr val="CC0000"/>
                </a:solidFill>
                <a:latin typeface="宋体" pitchFamily="2" charset="-122"/>
                <a:ea typeface="宋体" pitchFamily="2" charset="-122"/>
              </a:rPr>
              <a:t>用以控制和管理系统</a:t>
            </a:r>
            <a:r>
              <a:rPr kumimoji="1" lang="zh-CN" altLang="en-US" sz="3600" u="sng">
                <a:solidFill>
                  <a:srgbClr val="0066FF"/>
                </a:solidFill>
                <a:latin typeface="宋体" pitchFamily="2" charset="-122"/>
                <a:ea typeface="宋体" pitchFamily="2" charset="-122"/>
              </a:rPr>
              <a:t>资源</a:t>
            </a:r>
            <a:r>
              <a:rPr kumimoji="1" lang="zh-CN" altLang="en-US" sz="3600">
                <a:solidFill>
                  <a:srgbClr val="CC0000"/>
                </a:solidFill>
                <a:latin typeface="宋体" pitchFamily="2" charset="-122"/>
                <a:ea typeface="宋体" pitchFamily="2" charset="-122"/>
              </a:rPr>
              <a:t>、方便用户使用计算机的</a:t>
            </a:r>
            <a:r>
              <a:rPr kumimoji="1" lang="zh-CN" altLang="en-US" sz="3600" u="sng">
                <a:solidFill>
                  <a:srgbClr val="0066FF"/>
                </a:solidFill>
                <a:latin typeface="宋体" pitchFamily="2" charset="-122"/>
                <a:ea typeface="宋体" pitchFamily="2" charset="-122"/>
              </a:rPr>
              <a:t>程序</a:t>
            </a:r>
            <a:r>
              <a:rPr kumimoji="1" lang="zh-CN" altLang="en-US" sz="3600">
                <a:solidFill>
                  <a:srgbClr val="CC0000"/>
                </a:solidFill>
                <a:latin typeface="宋体" pitchFamily="2" charset="-122"/>
                <a:ea typeface="宋体" pitchFamily="2" charset="-122"/>
              </a:rPr>
              <a:t>的集合，是人－机交互的</a:t>
            </a:r>
            <a:r>
              <a:rPr kumimoji="1" lang="zh-CN" altLang="en-US" sz="3600" u="sng">
                <a:solidFill>
                  <a:srgbClr val="0066FF"/>
                </a:solidFill>
                <a:latin typeface="宋体" pitchFamily="2" charset="-122"/>
                <a:ea typeface="宋体" pitchFamily="2" charset="-122"/>
              </a:rPr>
              <a:t>接口</a:t>
            </a:r>
            <a:r>
              <a:rPr kumimoji="1" lang="zh-CN" altLang="en-US" sz="3600">
                <a:solidFill>
                  <a:srgbClr val="CC0000"/>
                </a:solidFill>
                <a:latin typeface="宋体" pitchFamily="2" charset="-122"/>
                <a:ea typeface="宋体" pitchFamily="2" charset="-122"/>
              </a:rPr>
              <a:t>。</a:t>
            </a:r>
            <a:endParaRPr kumimoji="1" lang="zh-CN" altLang="en-US" sz="3600">
              <a:solidFill>
                <a:srgbClr val="CC00FF"/>
              </a:solidFill>
              <a:latin typeface="Times New Roman" pitchFamily="18" charset="0"/>
              <a:ea typeface="宋体" pitchFamily="2" charset="-122"/>
            </a:endParaRPr>
          </a:p>
        </p:txBody>
      </p:sp>
      <p:sp>
        <p:nvSpPr>
          <p:cNvPr id="9221" name="Line 5"/>
          <p:cNvSpPr>
            <a:spLocks noChangeShapeType="1"/>
          </p:cNvSpPr>
          <p:nvPr/>
        </p:nvSpPr>
        <p:spPr bwMode="auto">
          <a:xfrm>
            <a:off x="304800" y="1219200"/>
            <a:ext cx="5562600" cy="152400"/>
          </a:xfrm>
          <a:prstGeom prst="line">
            <a:avLst/>
          </a:prstGeom>
          <a:noFill/>
          <a:ln w="9525">
            <a:solidFill>
              <a:srgbClr val="000000"/>
            </a:solidFill>
            <a:round/>
            <a:headEnd/>
            <a:tailEnd/>
          </a:ln>
          <a:effectLst/>
          <a:scene3d>
            <a:camera prst="legacyPerspectiveTopLeft">
              <a:rot lat="0" lon="20519992"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pic>
        <p:nvPicPr>
          <p:cNvPr id="9222" name="Picture 9" descr="JSJT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307013"/>
            <a:ext cx="2752725"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0" descr="JSJTU-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505200"/>
            <a:ext cx="151447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1" descr="JSJTU-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987675"/>
            <a:ext cx="13970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A20BF34B-BA54-475F-A019-8880FCE52CE4}" type="slidenum">
              <a:rPr lang="en-US" altLang="zh-CN" smtClean="0"/>
              <a:pPr>
                <a:defRPr/>
              </a:pPr>
              <a:t>4</a:t>
            </a:fld>
            <a:endParaRPr lang="en-US" altLang="zh-CN"/>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533400" y="8382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dist" eaLnBrk="1" hangingPunct="1">
              <a:spcBef>
                <a:spcPct val="50000"/>
              </a:spcBef>
              <a:buFont typeface="Wingdings" pitchFamily="2" charset="2"/>
              <a:buChar char="Ø"/>
            </a:pPr>
            <a:r>
              <a:rPr kumimoji="1" lang="zh-CN" altLang="en-US" sz="2800">
                <a:solidFill>
                  <a:srgbClr val="FF0000"/>
                </a:solidFill>
                <a:latin typeface="隶书" pitchFamily="49" charset="-122"/>
              </a:rPr>
              <a:t>文件目录</a:t>
            </a:r>
            <a:r>
              <a:rPr kumimoji="1" lang="zh-CN" altLang="en-US" sz="2800">
                <a:solidFill>
                  <a:schemeClr val="tx1"/>
                </a:solidFill>
                <a:latin typeface="隶书" pitchFamily="49" charset="-122"/>
              </a:rPr>
              <a:t>是</a:t>
            </a:r>
            <a:r>
              <a:rPr kumimoji="1" lang="en-US" altLang="zh-CN" sz="2800">
                <a:solidFill>
                  <a:schemeClr val="tx1"/>
                </a:solidFill>
                <a:latin typeface="隶书" pitchFamily="49" charset="-122"/>
              </a:rPr>
              <a:t>DOS</a:t>
            </a:r>
            <a:r>
              <a:rPr kumimoji="1" lang="zh-CN" altLang="en-US" sz="2800">
                <a:solidFill>
                  <a:schemeClr val="tx1"/>
                </a:solidFill>
                <a:latin typeface="隶书" pitchFamily="49" charset="-122"/>
              </a:rPr>
              <a:t>磁盘上的各自独立的工作区</a:t>
            </a:r>
            <a:endParaRPr kumimoji="1" lang="zh-CN" altLang="en-US" sz="2800">
              <a:solidFill>
                <a:schemeClr val="tx1"/>
              </a:solidFill>
              <a:latin typeface="隶书" pitchFamily="49" charset="-122"/>
              <a:sym typeface="Symbol" pitchFamily="18" charset="2"/>
            </a:endParaRPr>
          </a:p>
        </p:txBody>
      </p:sp>
      <p:sp>
        <p:nvSpPr>
          <p:cNvPr id="865284" name="Text Box 4"/>
          <p:cNvSpPr txBox="1">
            <a:spLocks noChangeArrowheads="1"/>
          </p:cNvSpPr>
          <p:nvPr/>
        </p:nvSpPr>
        <p:spPr bwMode="auto">
          <a:xfrm>
            <a:off x="0" y="0"/>
            <a:ext cx="3276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文件目录</a:t>
            </a:r>
          </a:p>
        </p:txBody>
      </p:sp>
      <p:pic>
        <p:nvPicPr>
          <p:cNvPr id="8652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6172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5286" name="Text Box 6"/>
          <p:cNvSpPr txBox="1">
            <a:spLocks noChangeArrowheads="1"/>
          </p:cNvSpPr>
          <p:nvPr/>
        </p:nvSpPr>
        <p:spPr bwMode="auto">
          <a:xfrm>
            <a:off x="609600" y="13716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Char char="Ø"/>
            </a:pPr>
            <a:r>
              <a:rPr kumimoji="1" lang="zh-CN" altLang="en-US" sz="2800">
                <a:solidFill>
                  <a:srgbClr val="FF0000"/>
                </a:solidFill>
                <a:latin typeface="隶书" pitchFamily="49" charset="-122"/>
              </a:rPr>
              <a:t>根目录</a:t>
            </a:r>
            <a:r>
              <a:rPr kumimoji="1" lang="zh-CN" altLang="en-US" sz="2800">
                <a:solidFill>
                  <a:schemeClr val="tx1"/>
                </a:solidFill>
                <a:latin typeface="隶书" pitchFamily="49" charset="-122"/>
              </a:rPr>
              <a:t>每张磁盘在被格式化时都会自动生成一个工作区</a:t>
            </a:r>
          </a:p>
        </p:txBody>
      </p:sp>
      <p:sp>
        <p:nvSpPr>
          <p:cNvPr id="865287" name="Text Box 7"/>
          <p:cNvSpPr txBox="1">
            <a:spLocks noChangeArrowheads="1"/>
          </p:cNvSpPr>
          <p:nvPr/>
        </p:nvSpPr>
        <p:spPr bwMode="auto">
          <a:xfrm>
            <a:off x="533400" y="2743200"/>
            <a:ext cx="830580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Char char="Ø"/>
            </a:pPr>
            <a:r>
              <a:rPr kumimoji="1" lang="zh-CN" altLang="en-US">
                <a:solidFill>
                  <a:srgbClr val="FF0000"/>
                </a:solidFill>
              </a:rPr>
              <a:t>子目录</a:t>
            </a:r>
            <a:r>
              <a:rPr kumimoji="1" lang="zh-CN" altLang="en-US" sz="2800">
                <a:solidFill>
                  <a:schemeClr val="tx1"/>
                </a:solidFill>
                <a:latin typeface="隶书" pitchFamily="49" charset="-122"/>
              </a:rPr>
              <a:t>将根目录进一步细分为若干个更小的工作区即一级子目录，一级子目录又可细分为二级子目录，以此类推至三级子目录、四级子目录</a:t>
            </a:r>
            <a:r>
              <a:rPr kumimoji="1" lang="zh-CN" altLang="en-US" sz="2800">
                <a:solidFill>
                  <a:schemeClr val="tx1"/>
                </a:solidFill>
                <a:latin typeface="隶书" pitchFamily="49" charset="-122"/>
                <a:sym typeface="Symbol" pitchFamily="18" charset="2"/>
              </a:rPr>
              <a:t>。</a:t>
            </a:r>
          </a:p>
        </p:txBody>
      </p:sp>
      <p:sp>
        <p:nvSpPr>
          <p:cNvPr id="865288" name="Text Box 8"/>
          <p:cNvSpPr txBox="1">
            <a:spLocks noChangeArrowheads="1"/>
          </p:cNvSpPr>
          <p:nvPr/>
        </p:nvSpPr>
        <p:spPr bwMode="auto">
          <a:xfrm>
            <a:off x="533400" y="41910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dist" eaLnBrk="1" hangingPunct="1">
              <a:spcBef>
                <a:spcPct val="50000"/>
              </a:spcBef>
              <a:buClr>
                <a:srgbClr val="FF0000"/>
              </a:buClr>
              <a:buFont typeface="Wingdings" pitchFamily="2" charset="2"/>
              <a:buNone/>
            </a:pPr>
            <a:r>
              <a:rPr kumimoji="1" lang="en-US" altLang="zh-CN" sz="2800">
                <a:solidFill>
                  <a:srgbClr val="FF0000"/>
                </a:solidFill>
                <a:latin typeface="隶书" pitchFamily="49" charset="-122"/>
              </a:rPr>
              <a:t>*</a:t>
            </a:r>
            <a:r>
              <a:rPr kumimoji="1" lang="en-US" altLang="zh-CN" sz="2800">
                <a:solidFill>
                  <a:schemeClr val="tx1"/>
                </a:solidFill>
                <a:latin typeface="隶书" pitchFamily="49" charset="-122"/>
              </a:rPr>
              <a:t>DOS</a:t>
            </a:r>
            <a:r>
              <a:rPr kumimoji="1" lang="zh-CN" altLang="en-US" sz="2800">
                <a:solidFill>
                  <a:srgbClr val="FF0000"/>
                </a:solidFill>
                <a:latin typeface="隶书" pitchFamily="49" charset="-122"/>
              </a:rPr>
              <a:t>文件可以存放于每一级目录当中</a:t>
            </a:r>
            <a:r>
              <a:rPr kumimoji="1" lang="zh-CN" altLang="en-US" sz="2800">
                <a:solidFill>
                  <a:schemeClr val="tx1"/>
                </a:solidFill>
                <a:latin typeface="隶书" pitchFamily="49" charset="-122"/>
              </a:rPr>
              <a:t>。目录可以说是用来存放文件和子目录的</a:t>
            </a:r>
            <a:r>
              <a:rPr kumimoji="1" lang="zh-CN" altLang="en-US" sz="2800">
                <a:solidFill>
                  <a:schemeClr val="tx1"/>
                </a:solidFill>
                <a:latin typeface="Times New Roman" pitchFamily="18" charset="0"/>
              </a:rPr>
              <a:t>“</a:t>
            </a:r>
            <a:r>
              <a:rPr kumimoji="1" lang="zh-CN" altLang="en-US" sz="2800">
                <a:solidFill>
                  <a:schemeClr val="tx1"/>
                </a:solidFill>
                <a:latin typeface="隶书" pitchFamily="49" charset="-122"/>
              </a:rPr>
              <a:t>箱子</a:t>
            </a:r>
            <a:r>
              <a:rPr kumimoji="1" lang="zh-CN" altLang="en-US" sz="2800">
                <a:solidFill>
                  <a:schemeClr val="tx1"/>
                </a:solidFill>
                <a:latin typeface="Times New Roman" pitchFamily="18" charset="0"/>
              </a:rPr>
              <a:t>”</a:t>
            </a:r>
            <a:r>
              <a:rPr kumimoji="1" lang="zh-CN" altLang="en-US" sz="2800">
                <a:solidFill>
                  <a:schemeClr val="tx1"/>
                </a:solidFill>
                <a:latin typeface="隶书" pitchFamily="49" charset="-122"/>
              </a:rPr>
              <a:t>。</a:t>
            </a:r>
            <a:endParaRPr kumimoji="1" lang="zh-CN" altLang="en-US" sz="2800">
              <a:solidFill>
                <a:schemeClr val="tx1"/>
              </a:solidFill>
              <a:latin typeface="隶书" pitchFamily="49" charset="-122"/>
              <a:sym typeface="Symbol" pitchFamily="18" charset="2"/>
            </a:endParaRPr>
          </a:p>
        </p:txBody>
      </p:sp>
      <p:sp>
        <p:nvSpPr>
          <p:cNvPr id="865289" name="Text Box 9"/>
          <p:cNvSpPr txBox="1">
            <a:spLocks noChangeArrowheads="1"/>
          </p:cNvSpPr>
          <p:nvPr/>
        </p:nvSpPr>
        <p:spPr bwMode="auto">
          <a:xfrm>
            <a:off x="533400" y="52578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Char char="Ø"/>
            </a:pPr>
            <a:r>
              <a:rPr kumimoji="1" lang="zh-CN" altLang="en-US" sz="2800">
                <a:solidFill>
                  <a:srgbClr val="FF0000"/>
                </a:solidFill>
                <a:latin typeface="隶书" pitchFamily="49" charset="-122"/>
                <a:sym typeface="Symbol" pitchFamily="18" charset="2"/>
              </a:rPr>
              <a:t>树状目录结构</a:t>
            </a:r>
            <a:r>
              <a:rPr kumimoji="1" lang="zh-CN" altLang="en-US" sz="2800">
                <a:solidFill>
                  <a:schemeClr val="tx1"/>
                </a:solidFill>
                <a:latin typeface="隶书" pitchFamily="49" charset="-122"/>
              </a:rPr>
              <a:t>磁盘上的根目录、一级子目录</a:t>
            </a:r>
            <a:r>
              <a:rPr kumimoji="1" lang="zh-CN" altLang="en-US" sz="2800">
                <a:solidFill>
                  <a:schemeClr val="tx1"/>
                </a:solidFill>
                <a:latin typeface="隶书" pitchFamily="49" charset="-122"/>
                <a:sym typeface="Symbol" pitchFamily="18" charset="2"/>
              </a:rPr>
              <a:t>等各级子目录共同组成。</a:t>
            </a:r>
          </a:p>
        </p:txBody>
      </p:sp>
      <p:sp>
        <p:nvSpPr>
          <p:cNvPr id="2" name="灯片编号占位符 1"/>
          <p:cNvSpPr>
            <a:spLocks noGrp="1"/>
          </p:cNvSpPr>
          <p:nvPr>
            <p:ph type="sldNum" sz="quarter" idx="12"/>
          </p:nvPr>
        </p:nvSpPr>
        <p:spPr/>
        <p:txBody>
          <a:bodyPr/>
          <a:lstStyle/>
          <a:p>
            <a:pPr>
              <a:defRPr/>
            </a:pPr>
            <a:fld id="{22066179-3B24-42F4-9478-81885EA26066}" type="slidenum">
              <a:rPr lang="en-US" altLang="zh-CN" smtClean="0"/>
              <a:pPr>
                <a:defRPr/>
              </a:pPr>
              <a:t>40</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5286"/>
                                        </p:tgtEl>
                                        <p:attrNameLst>
                                          <p:attrName>style.visibility</p:attrName>
                                        </p:attrNameLst>
                                      </p:cBhvr>
                                      <p:to>
                                        <p:strVal val="visible"/>
                                      </p:to>
                                    </p:set>
                                    <p:animEffect transition="in" filter="blinds(horizontal)">
                                      <p:cBhvr>
                                        <p:cTn id="7" dur="500"/>
                                        <p:tgtEl>
                                          <p:spTgt spid="8652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65285"/>
                                        </p:tgtEl>
                                        <p:attrNameLst>
                                          <p:attrName>style.visibility</p:attrName>
                                        </p:attrNameLst>
                                      </p:cBhvr>
                                      <p:to>
                                        <p:strVal val="visible"/>
                                      </p:to>
                                    </p:set>
                                    <p:animEffect transition="in" filter="blinds(horizontal)">
                                      <p:cBhvr>
                                        <p:cTn id="12" dur="500"/>
                                        <p:tgtEl>
                                          <p:spTgt spid="8652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5287"/>
                                        </p:tgtEl>
                                        <p:attrNameLst>
                                          <p:attrName>style.visibility</p:attrName>
                                        </p:attrNameLst>
                                      </p:cBhvr>
                                      <p:to>
                                        <p:strVal val="visible"/>
                                      </p:to>
                                    </p:set>
                                    <p:animEffect transition="in" filter="blinds(horizontal)">
                                      <p:cBhvr>
                                        <p:cTn id="17" dur="500"/>
                                        <p:tgtEl>
                                          <p:spTgt spid="8652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5288"/>
                                        </p:tgtEl>
                                        <p:attrNameLst>
                                          <p:attrName>style.visibility</p:attrName>
                                        </p:attrNameLst>
                                      </p:cBhvr>
                                      <p:to>
                                        <p:strVal val="visible"/>
                                      </p:to>
                                    </p:set>
                                    <p:animEffect transition="in" filter="blinds(horizontal)">
                                      <p:cBhvr>
                                        <p:cTn id="22" dur="500"/>
                                        <p:tgtEl>
                                          <p:spTgt spid="8652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65289"/>
                                        </p:tgtEl>
                                        <p:attrNameLst>
                                          <p:attrName>style.visibility</p:attrName>
                                        </p:attrNameLst>
                                      </p:cBhvr>
                                      <p:to>
                                        <p:strVal val="visible"/>
                                      </p:to>
                                    </p:set>
                                    <p:animEffect transition="in" filter="blinds(horizontal)">
                                      <p:cBhvr>
                                        <p:cTn id="27" dur="500"/>
                                        <p:tgtEl>
                                          <p:spTgt spid="865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86" grpId="0"/>
      <p:bldP spid="865287" grpId="0"/>
      <p:bldP spid="865288" grpId="0"/>
      <p:bldP spid="86528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Text Box 2"/>
          <p:cNvSpPr txBox="1">
            <a:spLocks noChangeArrowheads="1"/>
          </p:cNvSpPr>
          <p:nvPr/>
        </p:nvSpPr>
        <p:spPr bwMode="auto">
          <a:xfrm>
            <a:off x="152400" y="0"/>
            <a:ext cx="3276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文件目录</a:t>
            </a:r>
          </a:p>
        </p:txBody>
      </p:sp>
      <p:sp>
        <p:nvSpPr>
          <p:cNvPr id="49155" name="Text Box 3"/>
          <p:cNvSpPr txBox="1">
            <a:spLocks noChangeArrowheads="1"/>
          </p:cNvSpPr>
          <p:nvPr/>
        </p:nvSpPr>
        <p:spPr bwMode="auto">
          <a:xfrm>
            <a:off x="533400" y="5562600"/>
            <a:ext cx="1066800" cy="579438"/>
          </a:xfrm>
          <a:prstGeom prst="rect">
            <a:avLst/>
          </a:prstGeom>
          <a:solidFill>
            <a:srgbClr val="808080"/>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Font typeface="Webdings" pitchFamily="18" charset="2"/>
              <a:buNone/>
            </a:pPr>
            <a:r>
              <a:rPr kumimoji="1" lang="zh-CN" altLang="en-US">
                <a:solidFill>
                  <a:srgbClr val="FFFF00"/>
                </a:solidFill>
                <a:latin typeface="楷体_GB2312" pitchFamily="49" charset="-122"/>
                <a:ea typeface="楷体_GB2312" pitchFamily="49" charset="-122"/>
              </a:rPr>
              <a:t>文件</a:t>
            </a:r>
            <a:endParaRPr kumimoji="1" lang="zh-CN" altLang="en-US" sz="4400" i="1">
              <a:solidFill>
                <a:srgbClr val="FF0066"/>
              </a:solidFill>
              <a:latin typeface="楷体_GB2312" pitchFamily="49" charset="-122"/>
              <a:ea typeface="楷体_GB2312" pitchFamily="49" charset="-122"/>
            </a:endParaRPr>
          </a:p>
        </p:txBody>
      </p:sp>
      <p:grpSp>
        <p:nvGrpSpPr>
          <p:cNvPr id="49156" name="Group 4"/>
          <p:cNvGrpSpPr>
            <a:grpSpLocks/>
          </p:cNvGrpSpPr>
          <p:nvPr/>
        </p:nvGrpSpPr>
        <p:grpSpPr bwMode="auto">
          <a:xfrm>
            <a:off x="1209675" y="1752600"/>
            <a:ext cx="5562600" cy="2809875"/>
            <a:chOff x="762" y="1104"/>
            <a:chExt cx="3504" cy="1770"/>
          </a:xfrm>
        </p:grpSpPr>
        <p:pic>
          <p:nvPicPr>
            <p:cNvPr id="49191" name="Picture 5" descr="Bu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 y="1104"/>
              <a:ext cx="37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92" name="Picture 6" descr="Bu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 y="1734"/>
              <a:ext cx="378" cy="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93" name="Picture 7" descr="Bu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 y="2496"/>
              <a:ext cx="37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94" name="Picture 8" descr="Bu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 y="1728"/>
              <a:ext cx="37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95" name="Picture 9" descr="Bu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2448"/>
              <a:ext cx="378" cy="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96" name="Picture 10" descr="Bu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 y="2448"/>
              <a:ext cx="378" cy="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57" name="Group 11"/>
          <p:cNvGrpSpPr>
            <a:grpSpLocks/>
          </p:cNvGrpSpPr>
          <p:nvPr/>
        </p:nvGrpSpPr>
        <p:grpSpPr bwMode="auto">
          <a:xfrm>
            <a:off x="990600" y="4038600"/>
            <a:ext cx="6248400" cy="1509713"/>
            <a:chOff x="624" y="2544"/>
            <a:chExt cx="3936" cy="951"/>
          </a:xfrm>
        </p:grpSpPr>
        <p:pic>
          <p:nvPicPr>
            <p:cNvPr id="49184" name="Picture 12"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 y="2553"/>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5" name="Picture 13"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2" y="2544"/>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6" name="Picture 14"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 y="3216"/>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7" name="Picture 15"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3264"/>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8" name="Picture 16"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3225"/>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9" name="Picture 17"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3225"/>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90" name="Picture 18"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225"/>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158" name="Text Box 19"/>
          <p:cNvSpPr txBox="1">
            <a:spLocks noChangeArrowheads="1"/>
          </p:cNvSpPr>
          <p:nvPr/>
        </p:nvSpPr>
        <p:spPr bwMode="auto">
          <a:xfrm>
            <a:off x="2895600" y="1600200"/>
            <a:ext cx="1524000" cy="579438"/>
          </a:xfrm>
          <a:prstGeom prst="rect">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Font typeface="Webdings" pitchFamily="18" charset="2"/>
              <a:buNone/>
            </a:pPr>
            <a:r>
              <a:rPr kumimoji="1" lang="zh-CN" altLang="en-US">
                <a:solidFill>
                  <a:srgbClr val="FF0066"/>
                </a:solidFill>
                <a:latin typeface="楷体_GB2312" pitchFamily="49" charset="-122"/>
                <a:ea typeface="楷体_GB2312" pitchFamily="49" charset="-122"/>
              </a:rPr>
              <a:t>根目录</a:t>
            </a:r>
            <a:endParaRPr kumimoji="1" lang="zh-CN" altLang="en-US" sz="4400" i="1">
              <a:solidFill>
                <a:srgbClr val="FF0066"/>
              </a:solidFill>
              <a:latin typeface="楷体_GB2312" pitchFamily="49" charset="-122"/>
              <a:ea typeface="楷体_GB2312" pitchFamily="49" charset="-122"/>
            </a:endParaRPr>
          </a:p>
        </p:txBody>
      </p:sp>
      <p:sp>
        <p:nvSpPr>
          <p:cNvPr id="49159" name="Text Box 20"/>
          <p:cNvSpPr txBox="1">
            <a:spLocks noChangeArrowheads="1"/>
          </p:cNvSpPr>
          <p:nvPr/>
        </p:nvSpPr>
        <p:spPr bwMode="auto">
          <a:xfrm>
            <a:off x="1600200" y="2667000"/>
            <a:ext cx="1447800" cy="579438"/>
          </a:xfrm>
          <a:prstGeom prst="rect">
            <a:avLst/>
          </a:prstGeom>
          <a:solidFill>
            <a:srgbClr val="008000"/>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Font typeface="Webdings" pitchFamily="18" charset="2"/>
              <a:buNone/>
            </a:pPr>
            <a:r>
              <a:rPr kumimoji="1" lang="zh-CN" altLang="en-US">
                <a:solidFill>
                  <a:schemeClr val="bg1"/>
                </a:solidFill>
                <a:latin typeface="楷体_GB2312" pitchFamily="49" charset="-122"/>
                <a:ea typeface="楷体_GB2312" pitchFamily="49" charset="-122"/>
              </a:rPr>
              <a:t>子目录</a:t>
            </a:r>
            <a:endParaRPr kumimoji="1" lang="zh-CN" altLang="en-US" sz="4400" i="1">
              <a:solidFill>
                <a:srgbClr val="FF0066"/>
              </a:solidFill>
              <a:latin typeface="楷体_GB2312" pitchFamily="49" charset="-122"/>
              <a:ea typeface="楷体_GB2312" pitchFamily="49" charset="-122"/>
            </a:endParaRPr>
          </a:p>
        </p:txBody>
      </p:sp>
      <p:grpSp>
        <p:nvGrpSpPr>
          <p:cNvPr id="49160" name="Group 21"/>
          <p:cNvGrpSpPr>
            <a:grpSpLocks/>
          </p:cNvGrpSpPr>
          <p:nvPr/>
        </p:nvGrpSpPr>
        <p:grpSpPr bwMode="auto">
          <a:xfrm>
            <a:off x="1676400" y="2057400"/>
            <a:ext cx="4648200" cy="1981200"/>
            <a:chOff x="1056" y="1296"/>
            <a:chExt cx="2928" cy="1248"/>
          </a:xfrm>
        </p:grpSpPr>
        <p:sp>
          <p:nvSpPr>
            <p:cNvPr id="49179" name="Line 22"/>
            <p:cNvSpPr>
              <a:spLocks noChangeShapeType="1"/>
            </p:cNvSpPr>
            <p:nvPr/>
          </p:nvSpPr>
          <p:spPr bwMode="auto">
            <a:xfrm flipH="1">
              <a:off x="2160" y="1296"/>
              <a:ext cx="720" cy="528"/>
            </a:xfrm>
            <a:prstGeom prst="line">
              <a:avLst/>
            </a:prstGeom>
            <a:noFill/>
            <a:ln w="3810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49180" name="Line 23"/>
            <p:cNvSpPr>
              <a:spLocks noChangeShapeType="1"/>
            </p:cNvSpPr>
            <p:nvPr/>
          </p:nvSpPr>
          <p:spPr bwMode="auto">
            <a:xfrm>
              <a:off x="3120" y="1296"/>
              <a:ext cx="816" cy="528"/>
            </a:xfrm>
            <a:prstGeom prst="line">
              <a:avLst/>
            </a:prstGeom>
            <a:noFill/>
            <a:ln w="3810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49181" name="Line 24"/>
            <p:cNvSpPr>
              <a:spLocks noChangeShapeType="1"/>
            </p:cNvSpPr>
            <p:nvPr/>
          </p:nvSpPr>
          <p:spPr bwMode="auto">
            <a:xfrm flipH="1">
              <a:off x="1056" y="1968"/>
              <a:ext cx="864" cy="528"/>
            </a:xfrm>
            <a:prstGeom prst="line">
              <a:avLst/>
            </a:prstGeom>
            <a:noFill/>
            <a:ln w="3810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49182" name="Line 25"/>
            <p:cNvSpPr>
              <a:spLocks noChangeShapeType="1"/>
            </p:cNvSpPr>
            <p:nvPr/>
          </p:nvSpPr>
          <p:spPr bwMode="auto">
            <a:xfrm flipH="1">
              <a:off x="1776" y="2016"/>
              <a:ext cx="240" cy="480"/>
            </a:xfrm>
            <a:prstGeom prst="line">
              <a:avLst/>
            </a:prstGeom>
            <a:noFill/>
            <a:ln w="3810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49183" name="Line 26"/>
            <p:cNvSpPr>
              <a:spLocks noChangeShapeType="1"/>
            </p:cNvSpPr>
            <p:nvPr/>
          </p:nvSpPr>
          <p:spPr bwMode="auto">
            <a:xfrm flipH="1">
              <a:off x="3456" y="2016"/>
              <a:ext cx="528" cy="528"/>
            </a:xfrm>
            <a:prstGeom prst="line">
              <a:avLst/>
            </a:prstGeom>
            <a:noFill/>
            <a:ln w="3810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grpSp>
      <p:grpSp>
        <p:nvGrpSpPr>
          <p:cNvPr id="49161" name="Group 27"/>
          <p:cNvGrpSpPr>
            <a:grpSpLocks/>
          </p:cNvGrpSpPr>
          <p:nvPr/>
        </p:nvGrpSpPr>
        <p:grpSpPr bwMode="auto">
          <a:xfrm>
            <a:off x="1143000" y="3200400"/>
            <a:ext cx="5867400" cy="1981200"/>
            <a:chOff x="720" y="2016"/>
            <a:chExt cx="3696" cy="1248"/>
          </a:xfrm>
        </p:grpSpPr>
        <p:sp>
          <p:nvSpPr>
            <p:cNvPr id="49172" name="Line 28"/>
            <p:cNvSpPr>
              <a:spLocks noChangeShapeType="1"/>
            </p:cNvSpPr>
            <p:nvPr/>
          </p:nvSpPr>
          <p:spPr bwMode="auto">
            <a:xfrm>
              <a:off x="4128" y="2016"/>
              <a:ext cx="288" cy="528"/>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49173" name="Line 29"/>
            <p:cNvSpPr>
              <a:spLocks noChangeShapeType="1"/>
            </p:cNvSpPr>
            <p:nvPr/>
          </p:nvSpPr>
          <p:spPr bwMode="auto">
            <a:xfrm>
              <a:off x="3456" y="2736"/>
              <a:ext cx="672" cy="48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49174" name="Line 30"/>
            <p:cNvSpPr>
              <a:spLocks noChangeShapeType="1"/>
            </p:cNvSpPr>
            <p:nvPr/>
          </p:nvSpPr>
          <p:spPr bwMode="auto">
            <a:xfrm flipH="1">
              <a:off x="3168" y="2784"/>
              <a:ext cx="144" cy="48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49175" name="Line 31"/>
            <p:cNvSpPr>
              <a:spLocks noChangeShapeType="1"/>
            </p:cNvSpPr>
            <p:nvPr/>
          </p:nvSpPr>
          <p:spPr bwMode="auto">
            <a:xfrm>
              <a:off x="2160" y="2016"/>
              <a:ext cx="384" cy="528"/>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49176" name="Line 32"/>
            <p:cNvSpPr>
              <a:spLocks noChangeShapeType="1"/>
            </p:cNvSpPr>
            <p:nvPr/>
          </p:nvSpPr>
          <p:spPr bwMode="auto">
            <a:xfrm>
              <a:off x="1824" y="2736"/>
              <a:ext cx="336" cy="48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49177" name="Line 33"/>
            <p:cNvSpPr>
              <a:spLocks noChangeShapeType="1"/>
            </p:cNvSpPr>
            <p:nvPr/>
          </p:nvSpPr>
          <p:spPr bwMode="auto">
            <a:xfrm flipH="1">
              <a:off x="720" y="2736"/>
              <a:ext cx="144" cy="48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49178" name="Line 34"/>
            <p:cNvSpPr>
              <a:spLocks noChangeShapeType="1"/>
            </p:cNvSpPr>
            <p:nvPr/>
          </p:nvSpPr>
          <p:spPr bwMode="auto">
            <a:xfrm>
              <a:off x="1056" y="2736"/>
              <a:ext cx="336" cy="48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grpSp>
      <p:sp>
        <p:nvSpPr>
          <p:cNvPr id="49162" name="Text Box 35"/>
          <p:cNvSpPr txBox="1">
            <a:spLocks noChangeArrowheads="1"/>
          </p:cNvSpPr>
          <p:nvPr/>
        </p:nvSpPr>
        <p:spPr bwMode="auto">
          <a:xfrm>
            <a:off x="1371600" y="4830763"/>
            <a:ext cx="990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Font typeface="Webdings" pitchFamily="18" charset="2"/>
              <a:buNone/>
            </a:pPr>
            <a:r>
              <a:rPr kumimoji="1" lang="en-US" altLang="zh-CN">
                <a:solidFill>
                  <a:srgbClr val="FF0066"/>
                </a:solidFill>
                <a:latin typeface="楷体_GB2312" pitchFamily="49" charset="-122"/>
                <a:ea typeface="楷体_GB2312" pitchFamily="49" charset="-122"/>
              </a:rPr>
              <a:t>...</a:t>
            </a:r>
            <a:endParaRPr kumimoji="1" lang="en-US" altLang="zh-CN" sz="4400" i="1">
              <a:solidFill>
                <a:srgbClr val="FF0066"/>
              </a:solidFill>
              <a:latin typeface="楷体_GB2312" pitchFamily="49" charset="-122"/>
              <a:ea typeface="楷体_GB2312" pitchFamily="49" charset="-122"/>
            </a:endParaRPr>
          </a:p>
        </p:txBody>
      </p:sp>
      <p:sp>
        <p:nvSpPr>
          <p:cNvPr id="49163" name="Text Box 36"/>
          <p:cNvSpPr txBox="1">
            <a:spLocks noChangeArrowheads="1"/>
          </p:cNvSpPr>
          <p:nvPr/>
        </p:nvSpPr>
        <p:spPr bwMode="auto">
          <a:xfrm>
            <a:off x="5715000" y="3886200"/>
            <a:ext cx="99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Font typeface="Webdings" pitchFamily="18" charset="2"/>
              <a:buNone/>
            </a:pPr>
            <a:r>
              <a:rPr kumimoji="1" lang="en-US" altLang="zh-CN">
                <a:solidFill>
                  <a:srgbClr val="FF0066"/>
                </a:solidFill>
                <a:latin typeface="楷体_GB2312" pitchFamily="49" charset="-122"/>
                <a:ea typeface="楷体_GB2312" pitchFamily="49" charset="-122"/>
              </a:rPr>
              <a:t>...</a:t>
            </a:r>
            <a:endParaRPr kumimoji="1" lang="en-US" altLang="zh-CN" sz="4400" i="1">
              <a:solidFill>
                <a:srgbClr val="FF0066"/>
              </a:solidFill>
              <a:latin typeface="楷体_GB2312" pitchFamily="49" charset="-122"/>
              <a:ea typeface="楷体_GB2312" pitchFamily="49" charset="-122"/>
            </a:endParaRPr>
          </a:p>
        </p:txBody>
      </p:sp>
      <p:sp>
        <p:nvSpPr>
          <p:cNvPr id="49164" name="Line 37"/>
          <p:cNvSpPr>
            <a:spLocks noChangeShapeType="1"/>
          </p:cNvSpPr>
          <p:nvPr/>
        </p:nvSpPr>
        <p:spPr bwMode="auto">
          <a:xfrm>
            <a:off x="1143000" y="2362200"/>
            <a:ext cx="7010400" cy="0"/>
          </a:xfrm>
          <a:prstGeom prst="line">
            <a:avLst/>
          </a:prstGeom>
          <a:noFill/>
          <a:ln w="38100" cap="rnd">
            <a:solidFill>
              <a:srgbClr val="00080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49165" name="Line 38"/>
          <p:cNvSpPr>
            <a:spLocks noChangeShapeType="1"/>
          </p:cNvSpPr>
          <p:nvPr/>
        </p:nvSpPr>
        <p:spPr bwMode="auto">
          <a:xfrm>
            <a:off x="1143000" y="3657600"/>
            <a:ext cx="7010400" cy="0"/>
          </a:xfrm>
          <a:prstGeom prst="line">
            <a:avLst/>
          </a:prstGeom>
          <a:noFill/>
          <a:ln w="38100" cap="rnd">
            <a:solidFill>
              <a:srgbClr val="00080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49166" name="Line 39"/>
          <p:cNvSpPr>
            <a:spLocks noChangeShapeType="1"/>
          </p:cNvSpPr>
          <p:nvPr/>
        </p:nvSpPr>
        <p:spPr bwMode="auto">
          <a:xfrm>
            <a:off x="1143000" y="4800600"/>
            <a:ext cx="7010400" cy="0"/>
          </a:xfrm>
          <a:prstGeom prst="line">
            <a:avLst/>
          </a:prstGeom>
          <a:noFill/>
          <a:ln w="38100" cap="rnd">
            <a:solidFill>
              <a:srgbClr val="00080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49167" name="Text Box 40"/>
          <p:cNvSpPr txBox="1">
            <a:spLocks noChangeArrowheads="1"/>
          </p:cNvSpPr>
          <p:nvPr/>
        </p:nvSpPr>
        <p:spPr bwMode="auto">
          <a:xfrm>
            <a:off x="7391400" y="2452688"/>
            <a:ext cx="1066800" cy="519112"/>
          </a:xfrm>
          <a:prstGeom prst="rect">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Font typeface="Webdings" pitchFamily="18" charset="2"/>
              <a:buNone/>
            </a:pPr>
            <a:r>
              <a:rPr kumimoji="1" lang="zh-CN" altLang="en-US" sz="2800">
                <a:solidFill>
                  <a:srgbClr val="FFFF00"/>
                </a:solidFill>
                <a:latin typeface="楷体_GB2312" pitchFamily="49" charset="-122"/>
                <a:ea typeface="楷体_GB2312" pitchFamily="49" charset="-122"/>
              </a:rPr>
              <a:t>一层</a:t>
            </a:r>
            <a:endParaRPr kumimoji="1" lang="zh-CN" altLang="en-US" sz="4400" i="1">
              <a:solidFill>
                <a:srgbClr val="FF0066"/>
              </a:solidFill>
              <a:latin typeface="楷体_GB2312" pitchFamily="49" charset="-122"/>
              <a:ea typeface="楷体_GB2312" pitchFamily="49" charset="-122"/>
            </a:endParaRPr>
          </a:p>
        </p:txBody>
      </p:sp>
      <p:sp>
        <p:nvSpPr>
          <p:cNvPr id="49168" name="Text Box 41"/>
          <p:cNvSpPr txBox="1">
            <a:spLocks noChangeArrowheads="1"/>
          </p:cNvSpPr>
          <p:nvPr/>
        </p:nvSpPr>
        <p:spPr bwMode="auto">
          <a:xfrm>
            <a:off x="7391400" y="4891088"/>
            <a:ext cx="1066800" cy="519112"/>
          </a:xfrm>
          <a:prstGeom prst="rect">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Font typeface="Webdings" pitchFamily="18" charset="2"/>
              <a:buNone/>
            </a:pPr>
            <a:r>
              <a:rPr kumimoji="1" lang="zh-CN" altLang="en-US" sz="2800">
                <a:solidFill>
                  <a:srgbClr val="FFFF00"/>
                </a:solidFill>
                <a:latin typeface="楷体_GB2312" pitchFamily="49" charset="-122"/>
                <a:ea typeface="楷体_GB2312" pitchFamily="49" charset="-122"/>
              </a:rPr>
              <a:t>三层</a:t>
            </a:r>
            <a:endParaRPr kumimoji="1" lang="zh-CN" altLang="en-US" sz="4400" i="1">
              <a:solidFill>
                <a:srgbClr val="FF0066"/>
              </a:solidFill>
              <a:latin typeface="楷体_GB2312" pitchFamily="49" charset="-122"/>
              <a:ea typeface="楷体_GB2312" pitchFamily="49" charset="-122"/>
            </a:endParaRPr>
          </a:p>
        </p:txBody>
      </p:sp>
      <p:sp>
        <p:nvSpPr>
          <p:cNvPr id="49169" name="Text Box 42"/>
          <p:cNvSpPr txBox="1">
            <a:spLocks noChangeArrowheads="1"/>
          </p:cNvSpPr>
          <p:nvPr/>
        </p:nvSpPr>
        <p:spPr bwMode="auto">
          <a:xfrm>
            <a:off x="7391400" y="3748088"/>
            <a:ext cx="1066800" cy="519112"/>
          </a:xfrm>
          <a:prstGeom prst="rect">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Font typeface="Webdings" pitchFamily="18" charset="2"/>
              <a:buNone/>
            </a:pPr>
            <a:r>
              <a:rPr kumimoji="1" lang="zh-CN" altLang="en-US" sz="2800">
                <a:solidFill>
                  <a:srgbClr val="FFFF00"/>
                </a:solidFill>
                <a:latin typeface="楷体_GB2312" pitchFamily="49" charset="-122"/>
                <a:ea typeface="楷体_GB2312" pitchFamily="49" charset="-122"/>
              </a:rPr>
              <a:t>二层</a:t>
            </a:r>
            <a:endParaRPr kumimoji="1" lang="zh-CN" altLang="en-US" sz="4400" i="1">
              <a:solidFill>
                <a:srgbClr val="FF0066"/>
              </a:solidFill>
              <a:latin typeface="楷体_GB2312" pitchFamily="49" charset="-122"/>
              <a:ea typeface="楷体_GB2312" pitchFamily="49" charset="-122"/>
            </a:endParaRPr>
          </a:p>
        </p:txBody>
      </p:sp>
      <p:sp>
        <p:nvSpPr>
          <p:cNvPr id="49170" name="Text Box 43"/>
          <p:cNvSpPr txBox="1">
            <a:spLocks noChangeArrowheads="1"/>
          </p:cNvSpPr>
          <p:nvPr/>
        </p:nvSpPr>
        <p:spPr bwMode="auto">
          <a:xfrm>
            <a:off x="5029200" y="1401763"/>
            <a:ext cx="1066800" cy="592137"/>
          </a:xfrm>
          <a:prstGeom prst="rect">
            <a:avLst/>
          </a:prstGeom>
          <a:solidFill>
            <a:srgbClr val="FF0066"/>
          </a:solidFill>
          <a:ln w="12700">
            <a:solidFill>
              <a:srgbClr val="CC00CC"/>
            </a:solidFill>
            <a:miter lim="800000"/>
            <a:headEnd type="none" w="sm" len="sm"/>
            <a:tailEnd type="none" w="sm" len="sm"/>
          </a:ln>
          <a:effectLst>
            <a:outerShdw dist="107763" dir="2700000" algn="ctr" rotWithShape="0">
              <a:schemeClr val="bg2"/>
            </a:outerShdw>
          </a:effec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Font typeface="Webdings" pitchFamily="18" charset="2"/>
              <a:buNone/>
            </a:pPr>
            <a:r>
              <a:rPr kumimoji="1" lang="zh-CN" altLang="en-US">
                <a:solidFill>
                  <a:schemeClr val="bg1"/>
                </a:solidFill>
                <a:latin typeface="楷体_GB2312" pitchFamily="49" charset="-122"/>
                <a:ea typeface="楷体_GB2312" pitchFamily="49" charset="-122"/>
              </a:rPr>
              <a:t>目录</a:t>
            </a:r>
            <a:endParaRPr kumimoji="1" lang="zh-CN" altLang="en-US" sz="4400" i="1">
              <a:solidFill>
                <a:schemeClr val="tx1"/>
              </a:solidFill>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F1DBCE82-1581-465D-A2E7-65DC0AAB66C7}" type="slidenum">
              <a:rPr lang="en-US" altLang="zh-CN" smtClean="0"/>
              <a:pPr>
                <a:defRPr/>
              </a:pPr>
              <a:t>41</a:t>
            </a:fld>
            <a:endParaRPr lang="en-US" altLang="zh-CN"/>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04800" y="914400"/>
            <a:ext cx="8458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None/>
            </a:pPr>
            <a:r>
              <a:rPr kumimoji="1" lang="zh-CN" altLang="en-US">
                <a:solidFill>
                  <a:srgbClr val="FF0000"/>
                </a:solidFill>
                <a:latin typeface="隶书" pitchFamily="49" charset="-122"/>
              </a:rPr>
              <a:t>路径</a:t>
            </a:r>
            <a:r>
              <a:rPr kumimoji="1" lang="zh-CN" altLang="en-US">
                <a:solidFill>
                  <a:schemeClr val="tx1"/>
                </a:solidFill>
                <a:latin typeface="隶书" pitchFamily="49" charset="-122"/>
              </a:rPr>
              <a:t>是在多级目录管理中查找文件的</a:t>
            </a:r>
            <a:r>
              <a:rPr kumimoji="1" lang="zh-CN" altLang="en-US">
                <a:solidFill>
                  <a:srgbClr val="FF0000"/>
                </a:solidFill>
                <a:latin typeface="隶书" pitchFamily="49" charset="-122"/>
              </a:rPr>
              <a:t>检索路线</a:t>
            </a:r>
            <a:r>
              <a:rPr kumimoji="1" lang="zh-CN" altLang="en-US">
                <a:solidFill>
                  <a:schemeClr val="tx1"/>
                </a:solidFill>
                <a:latin typeface="隶书" pitchFamily="49" charset="-122"/>
              </a:rPr>
              <a:t>，它是由用反斜线</a:t>
            </a:r>
            <a:r>
              <a:rPr kumimoji="1" lang="zh-CN" altLang="en-US">
                <a:solidFill>
                  <a:schemeClr val="tx1"/>
                </a:solidFill>
                <a:latin typeface="Times New Roman" pitchFamily="18" charset="0"/>
              </a:rPr>
              <a:t>“</a:t>
            </a:r>
            <a:r>
              <a:rPr kumimoji="1" lang="en-US" altLang="zh-CN">
                <a:solidFill>
                  <a:schemeClr val="tx1"/>
                </a:solidFill>
                <a:latin typeface="隶书" pitchFamily="49" charset="-122"/>
              </a:rPr>
              <a:t>\</a:t>
            </a:r>
            <a:r>
              <a:rPr kumimoji="1" lang="en-US" altLang="zh-CN">
                <a:solidFill>
                  <a:schemeClr val="tx1"/>
                </a:solidFill>
                <a:latin typeface="Times New Roman" pitchFamily="18" charset="0"/>
              </a:rPr>
              <a:t>”</a:t>
            </a:r>
            <a:r>
              <a:rPr kumimoji="1" lang="zh-CN" altLang="en-US">
                <a:solidFill>
                  <a:schemeClr val="tx1"/>
                </a:solidFill>
                <a:latin typeface="隶书" pitchFamily="49" charset="-122"/>
              </a:rPr>
              <a:t>分隔开的一系列目录名构成的，用于表示文件在磁盘上的位置。　　</a:t>
            </a:r>
          </a:p>
        </p:txBody>
      </p:sp>
      <p:sp>
        <p:nvSpPr>
          <p:cNvPr id="866307" name="Rectangle 3"/>
          <p:cNvSpPr>
            <a:spLocks noChangeArrowheads="1"/>
          </p:cNvSpPr>
          <p:nvPr/>
        </p:nvSpPr>
        <p:spPr bwMode="auto">
          <a:xfrm>
            <a:off x="0" y="0"/>
            <a:ext cx="3657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目录路径</a:t>
            </a:r>
          </a:p>
        </p:txBody>
      </p:sp>
      <p:sp>
        <p:nvSpPr>
          <p:cNvPr id="50180" name="Text Box 5"/>
          <p:cNvSpPr txBox="1">
            <a:spLocks noChangeArrowheads="1"/>
          </p:cNvSpPr>
          <p:nvPr/>
        </p:nvSpPr>
        <p:spPr bwMode="auto">
          <a:xfrm>
            <a:off x="457200" y="3505200"/>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Char char="Ø"/>
            </a:pPr>
            <a:r>
              <a:rPr kumimoji="1" lang="en-US" altLang="zh-CN" sz="2800">
                <a:solidFill>
                  <a:schemeClr val="tx1"/>
                </a:solidFill>
                <a:latin typeface="隶书" pitchFamily="49" charset="-122"/>
              </a:rPr>
              <a:t> </a:t>
            </a:r>
            <a:r>
              <a:rPr kumimoji="1" lang="zh-CN" altLang="en-US" sz="2800">
                <a:solidFill>
                  <a:srgbClr val="FF0000"/>
                </a:solidFill>
                <a:latin typeface="隶书" pitchFamily="49" charset="-122"/>
              </a:rPr>
              <a:t>盘符</a:t>
            </a:r>
            <a:r>
              <a:rPr kumimoji="1" lang="en-US" altLang="zh-CN" sz="2800">
                <a:solidFill>
                  <a:srgbClr val="FF0000"/>
                </a:solidFill>
                <a:latin typeface="隶书" pitchFamily="49" charset="-122"/>
              </a:rPr>
              <a:t>:\</a:t>
            </a:r>
            <a:r>
              <a:rPr kumimoji="1" lang="en-US" altLang="zh-CN" sz="2800">
                <a:solidFill>
                  <a:schemeClr val="tx1"/>
                </a:solidFill>
                <a:latin typeface="隶书" pitchFamily="49" charset="-122"/>
              </a:rPr>
              <a:t>     </a:t>
            </a:r>
            <a:r>
              <a:rPr kumimoji="1" lang="zh-CN" altLang="en-US" sz="2800">
                <a:solidFill>
                  <a:schemeClr val="tx1"/>
                </a:solidFill>
                <a:latin typeface="隶书" pitchFamily="49" charset="-122"/>
              </a:rPr>
              <a:t>表示根目录</a:t>
            </a:r>
          </a:p>
          <a:p>
            <a:pPr eaLnBrk="1" hangingPunct="1">
              <a:spcBef>
                <a:spcPct val="50000"/>
              </a:spcBef>
              <a:buClr>
                <a:srgbClr val="FF0000"/>
              </a:buClr>
              <a:buFont typeface="Wingdings" pitchFamily="2" charset="2"/>
              <a:buChar char="Ø"/>
            </a:pPr>
            <a:r>
              <a:rPr kumimoji="1" lang="zh-CN" altLang="en-US" sz="2800">
                <a:solidFill>
                  <a:srgbClr val="FF0000"/>
                </a:solidFill>
                <a:latin typeface="隶书" pitchFamily="49" charset="-122"/>
              </a:rPr>
              <a:t>  </a:t>
            </a:r>
            <a:r>
              <a:rPr kumimoji="1" lang="en-US" altLang="zh-CN" sz="2800">
                <a:solidFill>
                  <a:srgbClr val="FF0000"/>
                </a:solidFill>
                <a:latin typeface="隶书" pitchFamily="49" charset="-122"/>
              </a:rPr>
              <a:t>\</a:t>
            </a:r>
            <a:r>
              <a:rPr kumimoji="1" lang="en-US" altLang="zh-CN" sz="2800">
                <a:solidFill>
                  <a:schemeClr val="tx1"/>
                </a:solidFill>
                <a:latin typeface="隶书" pitchFamily="49" charset="-122"/>
              </a:rPr>
              <a:t>  </a:t>
            </a:r>
            <a:r>
              <a:rPr kumimoji="1" lang="zh-CN" altLang="en-US" sz="2800">
                <a:solidFill>
                  <a:schemeClr val="tx1"/>
                </a:solidFill>
                <a:latin typeface="隶书" pitchFamily="49" charset="-122"/>
              </a:rPr>
              <a:t>用来作为目录与子目录的</a:t>
            </a:r>
            <a:r>
              <a:rPr kumimoji="1" lang="zh-CN" altLang="en-US" sz="2800">
                <a:solidFill>
                  <a:srgbClr val="FF0000"/>
                </a:solidFill>
                <a:latin typeface="隶书" pitchFamily="49" charset="-122"/>
              </a:rPr>
              <a:t>分隔符号</a:t>
            </a:r>
          </a:p>
          <a:p>
            <a:pPr eaLnBrk="1" hangingPunct="1">
              <a:spcBef>
                <a:spcPct val="50000"/>
              </a:spcBef>
              <a:buClr>
                <a:srgbClr val="FF0000"/>
              </a:buClr>
              <a:buFont typeface="Wingdings" pitchFamily="2" charset="2"/>
              <a:buChar char="Ø"/>
            </a:pPr>
            <a:r>
              <a:rPr kumimoji="1" lang="zh-CN" altLang="en-US" sz="2800">
                <a:solidFill>
                  <a:schemeClr val="tx1"/>
                </a:solidFill>
                <a:latin typeface="隶书" pitchFamily="49" charset="-122"/>
              </a:rPr>
              <a:t>        </a:t>
            </a:r>
            <a:r>
              <a:rPr kumimoji="1" lang="en-US" altLang="zh-CN" sz="2800">
                <a:solidFill>
                  <a:srgbClr val="FF0000"/>
                </a:solidFill>
                <a:latin typeface="隶书" pitchFamily="49" charset="-122"/>
              </a:rPr>
              <a:t>.</a:t>
            </a:r>
            <a:r>
              <a:rPr kumimoji="1" lang="en-US" altLang="zh-CN" sz="2800">
                <a:solidFill>
                  <a:schemeClr val="tx1"/>
                </a:solidFill>
                <a:latin typeface="隶书" pitchFamily="49" charset="-122"/>
              </a:rPr>
              <a:t>     </a:t>
            </a:r>
            <a:r>
              <a:rPr kumimoji="1" lang="zh-CN" altLang="en-US" sz="2800">
                <a:solidFill>
                  <a:schemeClr val="tx1"/>
                </a:solidFill>
                <a:latin typeface="隶书" pitchFamily="49" charset="-122"/>
              </a:rPr>
              <a:t>表示当前目录</a:t>
            </a:r>
          </a:p>
          <a:p>
            <a:pPr eaLnBrk="1" hangingPunct="1">
              <a:spcBef>
                <a:spcPct val="50000"/>
              </a:spcBef>
              <a:buClr>
                <a:srgbClr val="FF0000"/>
              </a:buClr>
              <a:buFont typeface="Wingdings" pitchFamily="2" charset="2"/>
              <a:buChar char="Ø"/>
            </a:pPr>
            <a:r>
              <a:rPr kumimoji="1" lang="zh-CN" altLang="en-US" sz="2800">
                <a:solidFill>
                  <a:schemeClr val="tx1"/>
                </a:solidFill>
                <a:latin typeface="隶书" pitchFamily="49" charset="-122"/>
              </a:rPr>
              <a:t>      </a:t>
            </a:r>
            <a:r>
              <a:rPr kumimoji="1" lang="zh-CN" altLang="en-US" sz="2800">
                <a:solidFill>
                  <a:srgbClr val="FF0000"/>
                </a:solidFill>
                <a:latin typeface="隶书" pitchFamily="49" charset="-122"/>
              </a:rPr>
              <a:t> </a:t>
            </a:r>
            <a:r>
              <a:rPr kumimoji="1" lang="en-US" altLang="zh-CN" sz="2800">
                <a:solidFill>
                  <a:srgbClr val="FF0000"/>
                </a:solidFill>
                <a:latin typeface="隶书" pitchFamily="49" charset="-122"/>
              </a:rPr>
              <a:t>.. </a:t>
            </a:r>
            <a:r>
              <a:rPr kumimoji="1" lang="en-US" altLang="zh-CN" sz="2800">
                <a:solidFill>
                  <a:schemeClr val="tx1"/>
                </a:solidFill>
                <a:latin typeface="隶书" pitchFamily="49" charset="-122"/>
              </a:rPr>
              <a:t>    </a:t>
            </a:r>
            <a:r>
              <a:rPr kumimoji="1" lang="zh-CN" altLang="en-US" sz="2800">
                <a:solidFill>
                  <a:schemeClr val="tx1"/>
                </a:solidFill>
                <a:latin typeface="隶书" pitchFamily="49" charset="-122"/>
              </a:rPr>
              <a:t>表示当前目录的上级目录</a:t>
            </a:r>
          </a:p>
        </p:txBody>
      </p:sp>
      <p:sp>
        <p:nvSpPr>
          <p:cNvPr id="866310" name="Rectangle 6"/>
          <p:cNvSpPr>
            <a:spLocks noChangeArrowheads="1"/>
          </p:cNvSpPr>
          <p:nvPr/>
        </p:nvSpPr>
        <p:spPr bwMode="auto">
          <a:xfrm>
            <a:off x="228600" y="2667000"/>
            <a:ext cx="495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约定</a:t>
            </a:r>
          </a:p>
        </p:txBody>
      </p:sp>
      <p:sp>
        <p:nvSpPr>
          <p:cNvPr id="2" name="灯片编号占位符 1"/>
          <p:cNvSpPr>
            <a:spLocks noGrp="1"/>
          </p:cNvSpPr>
          <p:nvPr>
            <p:ph type="sldNum" sz="quarter" idx="12"/>
          </p:nvPr>
        </p:nvSpPr>
        <p:spPr/>
        <p:txBody>
          <a:bodyPr/>
          <a:lstStyle/>
          <a:p>
            <a:pPr>
              <a:defRPr/>
            </a:pPr>
            <a:fld id="{9B83DDE1-DF49-4AD1-87F0-1A2482A90BF4}" type="slidenum">
              <a:rPr lang="en-US" altLang="zh-CN" smtClean="0"/>
              <a:pPr>
                <a:defRPr/>
              </a:pPr>
              <a:t>42</a:t>
            </a:fld>
            <a:endParaRPr lang="en-US" altLang="zh-CN"/>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28600" y="914400"/>
            <a:ext cx="8763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Char char="Ø"/>
            </a:pPr>
            <a:r>
              <a:rPr kumimoji="1" lang="zh-CN" altLang="en-US">
                <a:solidFill>
                  <a:schemeClr val="tx1"/>
                </a:solidFill>
                <a:latin typeface="隶书" pitchFamily="49" charset="-122"/>
              </a:rPr>
              <a:t>　　每个子目录中包含一个圆点符的目录项</a:t>
            </a:r>
            <a:r>
              <a:rPr kumimoji="1" lang="zh-CN" altLang="en-US">
                <a:solidFill>
                  <a:schemeClr val="tx1"/>
                </a:solidFill>
                <a:latin typeface="Times New Roman" pitchFamily="18" charset="0"/>
              </a:rPr>
              <a:t>“</a:t>
            </a:r>
            <a:r>
              <a:rPr kumimoji="1" lang="en-US" altLang="zh-CN">
                <a:solidFill>
                  <a:srgbClr val="FF0000"/>
                </a:solidFill>
                <a:latin typeface="隶书" pitchFamily="49" charset="-122"/>
              </a:rPr>
              <a:t>.</a:t>
            </a:r>
            <a:r>
              <a:rPr kumimoji="1" lang="en-US" altLang="zh-CN">
                <a:solidFill>
                  <a:schemeClr val="tx1"/>
                </a:solidFill>
                <a:latin typeface="Times New Roman" pitchFamily="18" charset="0"/>
              </a:rPr>
              <a:t>”</a:t>
            </a:r>
            <a:r>
              <a:rPr kumimoji="1" lang="zh-CN" altLang="en-US">
                <a:solidFill>
                  <a:schemeClr val="tx1"/>
                </a:solidFill>
                <a:latin typeface="隶书" pitchFamily="49" charset="-122"/>
              </a:rPr>
              <a:t>和两个圆点符的目录项</a:t>
            </a:r>
            <a:r>
              <a:rPr kumimoji="1" lang="zh-CN" altLang="en-US">
                <a:solidFill>
                  <a:schemeClr val="tx1"/>
                </a:solidFill>
                <a:latin typeface="Times New Roman" pitchFamily="18" charset="0"/>
              </a:rPr>
              <a:t>“</a:t>
            </a:r>
            <a:r>
              <a:rPr kumimoji="1" lang="en-US" altLang="zh-CN">
                <a:solidFill>
                  <a:srgbClr val="FF0000"/>
                </a:solidFill>
                <a:latin typeface="隶书" pitchFamily="49" charset="-122"/>
              </a:rPr>
              <a:t>..</a:t>
            </a:r>
            <a:r>
              <a:rPr kumimoji="1" lang="en-US" altLang="zh-CN">
                <a:solidFill>
                  <a:schemeClr val="tx1"/>
                </a:solidFill>
                <a:latin typeface="Times New Roman" pitchFamily="18" charset="0"/>
              </a:rPr>
              <a:t>”</a:t>
            </a:r>
            <a:r>
              <a:rPr kumimoji="1" lang="zh-CN" altLang="en-US">
                <a:solidFill>
                  <a:schemeClr val="tx1"/>
                </a:solidFill>
                <a:latin typeface="隶书" pitchFamily="49" charset="-122"/>
              </a:rPr>
              <a:t>。</a:t>
            </a:r>
          </a:p>
        </p:txBody>
      </p:sp>
      <p:sp>
        <p:nvSpPr>
          <p:cNvPr id="868355" name="Rectangle 3"/>
          <p:cNvSpPr>
            <a:spLocks noChangeArrowheads="1"/>
          </p:cNvSpPr>
          <p:nvPr/>
        </p:nvSpPr>
        <p:spPr bwMode="auto">
          <a:xfrm>
            <a:off x="0" y="0"/>
            <a:ext cx="487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子目录中目录项</a:t>
            </a:r>
          </a:p>
        </p:txBody>
      </p:sp>
      <p:pic>
        <p:nvPicPr>
          <p:cNvPr id="868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620000" cy="413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8358" name="Text Box 6"/>
          <p:cNvSpPr txBox="1">
            <a:spLocks noChangeArrowheads="1"/>
          </p:cNvSpPr>
          <p:nvPr/>
        </p:nvSpPr>
        <p:spPr bwMode="auto">
          <a:xfrm>
            <a:off x="228600" y="2971800"/>
            <a:ext cx="8915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Char char="Ø"/>
            </a:pPr>
            <a:r>
              <a:rPr kumimoji="1" lang="zh-CN" altLang="en-US">
                <a:solidFill>
                  <a:srgbClr val="FF0000"/>
                </a:solidFill>
                <a:latin typeface="隶书" pitchFamily="49" charset="-122"/>
              </a:rPr>
              <a:t>创建子目录</a:t>
            </a:r>
            <a:r>
              <a:rPr kumimoji="1" lang="zh-CN" altLang="en-US">
                <a:solidFill>
                  <a:schemeClr val="tx1"/>
                </a:solidFill>
                <a:latin typeface="隶书" pitchFamily="49" charset="-122"/>
              </a:rPr>
              <a:t>时，它的目录项表中就要建立这两项。</a:t>
            </a:r>
          </a:p>
          <a:p>
            <a:pPr eaLnBrk="1" hangingPunct="1">
              <a:spcBef>
                <a:spcPct val="50000"/>
              </a:spcBef>
              <a:buClr>
                <a:srgbClr val="FF0000"/>
              </a:buClr>
              <a:buFont typeface="Wingdings" pitchFamily="2" charset="2"/>
              <a:buChar char="Ø"/>
            </a:pPr>
            <a:r>
              <a:rPr kumimoji="1" lang="zh-CN" altLang="en-US">
                <a:solidFill>
                  <a:srgbClr val="FF0000"/>
                </a:solidFill>
                <a:latin typeface="隶书" pitchFamily="49" charset="-122"/>
              </a:rPr>
              <a:t>删除子目录</a:t>
            </a:r>
            <a:r>
              <a:rPr kumimoji="1" lang="zh-CN" altLang="en-US">
                <a:solidFill>
                  <a:schemeClr val="tx1"/>
                </a:solidFill>
                <a:latin typeface="隶书" pitchFamily="49" charset="-122"/>
              </a:rPr>
              <a:t>时，它的目录项必须是空时才能删除。</a:t>
            </a:r>
            <a:r>
              <a:rPr kumimoji="1" lang="zh-CN" altLang="en-US">
                <a:solidFill>
                  <a:srgbClr val="FF0000"/>
                </a:solidFill>
                <a:latin typeface="隶书" pitchFamily="49" charset="-122"/>
              </a:rPr>
              <a:t>目录项空</a:t>
            </a:r>
            <a:r>
              <a:rPr kumimoji="1" lang="zh-CN" altLang="en-US">
                <a:solidFill>
                  <a:schemeClr val="tx1"/>
                </a:solidFill>
                <a:latin typeface="隶书" pitchFamily="49" charset="-122"/>
              </a:rPr>
              <a:t>是指目录项表中只剩下这两项。</a:t>
            </a:r>
          </a:p>
        </p:txBody>
      </p:sp>
      <p:sp>
        <p:nvSpPr>
          <p:cNvPr id="2" name="灯片编号占位符 1"/>
          <p:cNvSpPr>
            <a:spLocks noGrp="1"/>
          </p:cNvSpPr>
          <p:nvPr>
            <p:ph type="sldNum" sz="quarter" idx="12"/>
          </p:nvPr>
        </p:nvSpPr>
        <p:spPr/>
        <p:txBody>
          <a:bodyPr/>
          <a:lstStyle/>
          <a:p>
            <a:pPr>
              <a:defRPr/>
            </a:pPr>
            <a:fld id="{2280AD6C-148D-433B-A51E-C93FFF70F7EB}" type="slidenum">
              <a:rPr lang="en-US" altLang="zh-CN" smtClean="0"/>
              <a:pPr>
                <a:defRPr/>
              </a:pPr>
              <a:t>43</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8356"/>
                                        </p:tgtEl>
                                        <p:attrNameLst>
                                          <p:attrName>style.visibility</p:attrName>
                                        </p:attrNameLst>
                                      </p:cBhvr>
                                      <p:to>
                                        <p:strVal val="visible"/>
                                      </p:to>
                                    </p:set>
                                    <p:animEffect transition="in" filter="blinds(horizontal)">
                                      <p:cBhvr>
                                        <p:cTn id="7" dur="500"/>
                                        <p:tgtEl>
                                          <p:spTgt spid="868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868356"/>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68358"/>
                                        </p:tgtEl>
                                        <p:attrNameLst>
                                          <p:attrName>style.visibility</p:attrName>
                                        </p:attrNameLst>
                                      </p:cBhvr>
                                      <p:to>
                                        <p:strVal val="visible"/>
                                      </p:to>
                                    </p:set>
                                    <p:animEffect transition="in" filter="blinds(horizontal)">
                                      <p:cBhvr>
                                        <p:cTn id="16" dur="500"/>
                                        <p:tgtEl>
                                          <p:spTgt spid="868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5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Text Box 2"/>
          <p:cNvSpPr txBox="1">
            <a:spLocks noChangeArrowheads="1"/>
          </p:cNvSpPr>
          <p:nvPr/>
        </p:nvSpPr>
        <p:spPr bwMode="auto">
          <a:xfrm>
            <a:off x="0" y="0"/>
            <a:ext cx="6248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当前目录和缺省目录</a:t>
            </a:r>
          </a:p>
        </p:txBody>
      </p:sp>
      <p:sp>
        <p:nvSpPr>
          <p:cNvPr id="52227" name="Text Box 3"/>
          <p:cNvSpPr txBox="1">
            <a:spLocks noChangeArrowheads="1"/>
          </p:cNvSpPr>
          <p:nvPr/>
        </p:nvSpPr>
        <p:spPr bwMode="auto">
          <a:xfrm>
            <a:off x="381000" y="838200"/>
            <a:ext cx="8763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None/>
            </a:pPr>
            <a:r>
              <a:rPr kumimoji="1" lang="zh-CN" altLang="en-US">
                <a:solidFill>
                  <a:srgbClr val="FF0000"/>
                </a:solidFill>
                <a:latin typeface="隶书" pitchFamily="49" charset="-122"/>
              </a:rPr>
              <a:t>当前目录</a:t>
            </a:r>
            <a:r>
              <a:rPr kumimoji="1" lang="zh-CN" altLang="en-US">
                <a:solidFill>
                  <a:schemeClr val="tx1"/>
                </a:solidFill>
                <a:latin typeface="隶书" pitchFamily="49" charset="-122"/>
              </a:rPr>
              <a:t>：对文件进行操作时，不指明文件所在的目录而由系统按约定方式所判定的目录。</a:t>
            </a:r>
          </a:p>
        </p:txBody>
      </p:sp>
      <p:sp>
        <p:nvSpPr>
          <p:cNvPr id="843780" name="Text Box 4"/>
          <p:cNvSpPr txBox="1">
            <a:spLocks noChangeArrowheads="1"/>
          </p:cNvSpPr>
          <p:nvPr/>
        </p:nvSpPr>
        <p:spPr bwMode="auto">
          <a:xfrm>
            <a:off x="457200" y="1905000"/>
            <a:ext cx="8305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None/>
            </a:pPr>
            <a:r>
              <a:rPr kumimoji="1" lang="en-US" altLang="zh-CN" i="1">
                <a:solidFill>
                  <a:schemeClr val="tx2"/>
                </a:solidFill>
                <a:latin typeface="隶书" pitchFamily="49" charset="-122"/>
              </a:rPr>
              <a:t>c</a:t>
            </a:r>
            <a:r>
              <a:rPr kumimoji="1" lang="zh-CN" altLang="en-US" i="1">
                <a:solidFill>
                  <a:schemeClr val="tx2"/>
                </a:solidFill>
                <a:latin typeface="隶书" pitchFamily="49" charset="-122"/>
              </a:rPr>
              <a:t>：</a:t>
            </a:r>
            <a:r>
              <a:rPr kumimoji="1" lang="en-US" altLang="zh-CN" i="1">
                <a:solidFill>
                  <a:schemeClr val="tx2"/>
                </a:solidFill>
                <a:latin typeface="隶书" pitchFamily="49" charset="-122"/>
              </a:rPr>
              <a:t>\DOS&gt;COPY  ABC.DOC   E:\BBB.DOC</a:t>
            </a:r>
          </a:p>
          <a:p>
            <a:pPr eaLnBrk="1" hangingPunct="1">
              <a:spcBef>
                <a:spcPct val="50000"/>
              </a:spcBef>
              <a:buClr>
                <a:srgbClr val="FF0000"/>
              </a:buClr>
              <a:buFont typeface="Wingdings" pitchFamily="2" charset="2"/>
              <a:buNone/>
            </a:pPr>
            <a:r>
              <a:rPr kumimoji="1" lang="zh-CN" altLang="en-US">
                <a:solidFill>
                  <a:schemeClr val="tx1"/>
                </a:solidFill>
                <a:latin typeface="隶书" pitchFamily="49" charset="-122"/>
              </a:rPr>
              <a:t>中</a:t>
            </a:r>
            <a:r>
              <a:rPr kumimoji="1" lang="en-US" altLang="zh-CN">
                <a:solidFill>
                  <a:schemeClr val="tx1"/>
                </a:solidFill>
                <a:latin typeface="隶书" pitchFamily="49" charset="-122"/>
              </a:rPr>
              <a:t>c:\DOS</a:t>
            </a:r>
            <a:r>
              <a:rPr kumimoji="1" lang="zh-CN" altLang="en-US">
                <a:solidFill>
                  <a:schemeClr val="tx1"/>
                </a:solidFill>
                <a:latin typeface="隶书" pitchFamily="49" charset="-122"/>
              </a:rPr>
              <a:t>即是当前目录。</a:t>
            </a:r>
          </a:p>
        </p:txBody>
      </p:sp>
      <p:sp>
        <p:nvSpPr>
          <p:cNvPr id="52229" name="Text Box 5"/>
          <p:cNvSpPr txBox="1">
            <a:spLocks noChangeArrowheads="1"/>
          </p:cNvSpPr>
          <p:nvPr/>
        </p:nvSpPr>
        <p:spPr bwMode="auto">
          <a:xfrm>
            <a:off x="381000" y="3276600"/>
            <a:ext cx="8763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None/>
            </a:pPr>
            <a:r>
              <a:rPr kumimoji="1" lang="zh-CN" altLang="en-US">
                <a:solidFill>
                  <a:srgbClr val="FF0000"/>
                </a:solidFill>
                <a:latin typeface="隶书" pitchFamily="49" charset="-122"/>
              </a:rPr>
              <a:t>缺省目录</a:t>
            </a:r>
            <a:r>
              <a:rPr kumimoji="1" lang="zh-CN" altLang="en-US">
                <a:solidFill>
                  <a:schemeClr val="tx1"/>
                </a:solidFill>
                <a:latin typeface="隶书" pitchFamily="49" charset="-122"/>
              </a:rPr>
              <a:t>：如果在对文件进行操作时，只指定文件所在的磁盘但不指明文件所在的目录而由系统按约定方式所判定的目录。</a:t>
            </a:r>
          </a:p>
        </p:txBody>
      </p:sp>
      <p:sp>
        <p:nvSpPr>
          <p:cNvPr id="843782" name="Text Box 6"/>
          <p:cNvSpPr txBox="1">
            <a:spLocks noChangeArrowheads="1"/>
          </p:cNvSpPr>
          <p:nvPr/>
        </p:nvSpPr>
        <p:spPr bwMode="auto">
          <a:xfrm>
            <a:off x="228600" y="4800600"/>
            <a:ext cx="8763000"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None/>
            </a:pPr>
            <a:r>
              <a:rPr kumimoji="1" lang="en-US" altLang="zh-CN">
                <a:solidFill>
                  <a:schemeClr val="tx2"/>
                </a:solidFill>
                <a:latin typeface="隶书" pitchFamily="49" charset="-122"/>
              </a:rPr>
              <a:t>C:\dos&gt;d:                </a:t>
            </a:r>
            <a:r>
              <a:rPr kumimoji="1" lang="zh-CN" altLang="en-US">
                <a:solidFill>
                  <a:schemeClr val="tx2"/>
                </a:solidFill>
                <a:latin typeface="隶书" pitchFamily="49" charset="-122"/>
              </a:rPr>
              <a:t>结果是</a:t>
            </a:r>
            <a:r>
              <a:rPr kumimoji="1" lang="en-US" altLang="zh-CN">
                <a:solidFill>
                  <a:schemeClr val="tx2"/>
                </a:solidFill>
                <a:latin typeface="隶书" pitchFamily="49" charset="-122"/>
              </a:rPr>
              <a:t>:      D:\www&gt;</a:t>
            </a:r>
          </a:p>
          <a:p>
            <a:pPr eaLnBrk="1" hangingPunct="1">
              <a:spcBef>
                <a:spcPct val="50000"/>
              </a:spcBef>
              <a:buClr>
                <a:srgbClr val="FF0000"/>
              </a:buClr>
              <a:buFont typeface="Wingdings" pitchFamily="2" charset="2"/>
              <a:buNone/>
            </a:pPr>
            <a:r>
              <a:rPr kumimoji="1" lang="zh-CN" altLang="en-US">
                <a:solidFill>
                  <a:schemeClr val="tx1"/>
                </a:solidFill>
                <a:latin typeface="隶书" pitchFamily="49" charset="-122"/>
              </a:rPr>
              <a:t>则说明</a:t>
            </a:r>
            <a:r>
              <a:rPr kumimoji="1" lang="en-US" altLang="zh-CN">
                <a:solidFill>
                  <a:schemeClr val="tx1"/>
                </a:solidFill>
                <a:latin typeface="隶书" pitchFamily="49" charset="-122"/>
              </a:rPr>
              <a:t>www</a:t>
            </a:r>
            <a:r>
              <a:rPr kumimoji="1" lang="zh-CN" altLang="en-US">
                <a:solidFill>
                  <a:schemeClr val="tx1"/>
                </a:solidFill>
                <a:latin typeface="隶书" pitchFamily="49" charset="-122"/>
              </a:rPr>
              <a:t>子目录是</a:t>
            </a:r>
            <a:r>
              <a:rPr kumimoji="1" lang="en-US" altLang="zh-CN">
                <a:solidFill>
                  <a:schemeClr val="tx1"/>
                </a:solidFill>
                <a:latin typeface="隶书" pitchFamily="49" charset="-122"/>
              </a:rPr>
              <a:t>D</a:t>
            </a:r>
            <a:r>
              <a:rPr kumimoji="1" lang="zh-CN" altLang="en-US">
                <a:solidFill>
                  <a:schemeClr val="tx1"/>
                </a:solidFill>
                <a:latin typeface="隶书" pitchFamily="49" charset="-122"/>
              </a:rPr>
              <a:t>盘的缺省目录。</a:t>
            </a:r>
          </a:p>
        </p:txBody>
      </p:sp>
      <p:sp>
        <p:nvSpPr>
          <p:cNvPr id="2" name="灯片编号占位符 1"/>
          <p:cNvSpPr>
            <a:spLocks noGrp="1"/>
          </p:cNvSpPr>
          <p:nvPr>
            <p:ph type="sldNum" sz="quarter" idx="12"/>
          </p:nvPr>
        </p:nvSpPr>
        <p:spPr/>
        <p:txBody>
          <a:bodyPr/>
          <a:lstStyle/>
          <a:p>
            <a:pPr>
              <a:defRPr/>
            </a:pPr>
            <a:fld id="{829D5C0B-3894-4293-B161-F746EF6ADB11}" type="slidenum">
              <a:rPr lang="en-US" altLang="zh-CN" smtClean="0"/>
              <a:pPr>
                <a:defRPr/>
              </a:pPr>
              <a:t>44</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3780"/>
                                        </p:tgtEl>
                                        <p:attrNameLst>
                                          <p:attrName>style.visibility</p:attrName>
                                        </p:attrNameLst>
                                      </p:cBhvr>
                                      <p:to>
                                        <p:strVal val="visible"/>
                                      </p:to>
                                    </p:set>
                                    <p:animEffect transition="in" filter="blinds(horizontal)">
                                      <p:cBhvr>
                                        <p:cTn id="7" dur="500"/>
                                        <p:tgtEl>
                                          <p:spTgt spid="843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3782"/>
                                        </p:tgtEl>
                                        <p:attrNameLst>
                                          <p:attrName>style.visibility</p:attrName>
                                        </p:attrNameLst>
                                      </p:cBhvr>
                                      <p:to>
                                        <p:strVal val="visible"/>
                                      </p:to>
                                    </p:set>
                                    <p:animEffect transition="in" filter="blinds(horizontal)">
                                      <p:cBhvr>
                                        <p:cTn id="12" dur="500"/>
                                        <p:tgtEl>
                                          <p:spTgt spid="843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80" grpId="0"/>
      <p:bldP spid="84378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1" name="Rectangle 3"/>
          <p:cNvSpPr>
            <a:spLocks noChangeArrowheads="1"/>
          </p:cNvSpPr>
          <p:nvPr/>
        </p:nvSpPr>
        <p:spPr bwMode="auto">
          <a:xfrm>
            <a:off x="0" y="0"/>
            <a:ext cx="3657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目录路径</a:t>
            </a:r>
          </a:p>
        </p:txBody>
      </p:sp>
      <p:sp>
        <p:nvSpPr>
          <p:cNvPr id="53251" name="Text Box 4"/>
          <p:cNvSpPr txBox="1">
            <a:spLocks noChangeArrowheads="1"/>
          </p:cNvSpPr>
          <p:nvPr/>
        </p:nvSpPr>
        <p:spPr bwMode="auto">
          <a:xfrm>
            <a:off x="228600" y="990600"/>
            <a:ext cx="8534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Char char="Ø"/>
            </a:pPr>
            <a:r>
              <a:rPr kumimoji="1" lang="zh-CN" altLang="en-US">
                <a:solidFill>
                  <a:srgbClr val="FF0000"/>
                </a:solidFill>
                <a:latin typeface="隶书" pitchFamily="49" charset="-122"/>
              </a:rPr>
              <a:t>绝对路径</a:t>
            </a:r>
            <a:r>
              <a:rPr kumimoji="1" lang="zh-CN" altLang="en-US">
                <a:solidFill>
                  <a:schemeClr val="tx1"/>
                </a:solidFill>
                <a:latin typeface="隶书" pitchFamily="49" charset="-122"/>
              </a:rPr>
              <a:t>从根目录开始到文件所在目录</a:t>
            </a:r>
          </a:p>
          <a:p>
            <a:pPr eaLnBrk="1" hangingPunct="1">
              <a:spcBef>
                <a:spcPct val="50000"/>
              </a:spcBef>
              <a:buClr>
                <a:srgbClr val="FF0000"/>
              </a:buClr>
              <a:buFont typeface="Wingdings" pitchFamily="2" charset="2"/>
              <a:buChar char="Ø"/>
            </a:pPr>
            <a:r>
              <a:rPr kumimoji="1" lang="zh-CN" altLang="en-US">
                <a:solidFill>
                  <a:srgbClr val="FF0000"/>
                </a:solidFill>
                <a:latin typeface="隶书" pitchFamily="49" charset="-122"/>
              </a:rPr>
              <a:t>相对路径</a:t>
            </a:r>
            <a:r>
              <a:rPr kumimoji="1" lang="zh-CN" altLang="en-US">
                <a:solidFill>
                  <a:schemeClr val="tx1"/>
                </a:solidFill>
                <a:latin typeface="隶书" pitchFamily="49" charset="-122"/>
              </a:rPr>
              <a:t>是从当前目录开始到文件所在目录</a:t>
            </a:r>
          </a:p>
        </p:txBody>
      </p:sp>
      <p:sp>
        <p:nvSpPr>
          <p:cNvPr id="2" name="灯片编号占位符 1"/>
          <p:cNvSpPr>
            <a:spLocks noGrp="1"/>
          </p:cNvSpPr>
          <p:nvPr>
            <p:ph type="sldNum" sz="quarter" idx="12"/>
          </p:nvPr>
        </p:nvSpPr>
        <p:spPr/>
        <p:txBody>
          <a:bodyPr/>
          <a:lstStyle/>
          <a:p>
            <a:pPr>
              <a:defRPr/>
            </a:pPr>
            <a:fld id="{2A71B053-7701-4BFA-B655-55E336AA8642}" type="slidenum">
              <a:rPr lang="en-US" altLang="zh-CN" smtClean="0"/>
              <a:pPr>
                <a:defRPr/>
              </a:pPr>
              <a:t>45</a:t>
            </a:fld>
            <a:endParaRPr lang="en-US" altLang="zh-CN"/>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Text Box 2"/>
          <p:cNvSpPr txBox="1">
            <a:spLocks noChangeArrowheads="1"/>
          </p:cNvSpPr>
          <p:nvPr/>
        </p:nvSpPr>
        <p:spPr bwMode="auto">
          <a:xfrm>
            <a:off x="0" y="0"/>
            <a:ext cx="2133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路径</a:t>
            </a:r>
          </a:p>
        </p:txBody>
      </p:sp>
      <p:sp>
        <p:nvSpPr>
          <p:cNvPr id="835588" name="AutoShape 4"/>
          <p:cNvSpPr>
            <a:spLocks noChangeArrowheads="1"/>
          </p:cNvSpPr>
          <p:nvPr/>
        </p:nvSpPr>
        <p:spPr bwMode="auto">
          <a:xfrm>
            <a:off x="7086600" y="1524000"/>
            <a:ext cx="1600200" cy="838200"/>
          </a:xfrm>
          <a:prstGeom prst="wedgeEllipseCallout">
            <a:avLst>
              <a:gd name="adj1" fmla="val -103769"/>
              <a:gd name="adj2" fmla="val -66667"/>
            </a:avLst>
          </a:prstGeom>
          <a:solidFill>
            <a:srgbClr val="FFCCCC"/>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tIns="0" anchor="ctr"/>
          <a:lstStyle/>
          <a:p>
            <a:pPr algn="ctr"/>
            <a:r>
              <a:rPr kumimoji="1" lang="zh-CN" altLang="en-US" sz="2800">
                <a:solidFill>
                  <a:srgbClr val="FF3300"/>
                </a:solidFill>
                <a:latin typeface="Times New Roman" pitchFamily="18" charset="0"/>
                <a:ea typeface="宋体" pitchFamily="2" charset="-122"/>
              </a:rPr>
              <a:t>当前目录</a:t>
            </a:r>
            <a:endParaRPr kumimoji="1" lang="zh-CN" altLang="en-US" sz="4000" b="0">
              <a:solidFill>
                <a:schemeClr val="tx1"/>
              </a:solidFill>
              <a:latin typeface="Times New Roman" pitchFamily="18" charset="0"/>
              <a:ea typeface="宋体" pitchFamily="2" charset="-122"/>
            </a:endParaRPr>
          </a:p>
        </p:txBody>
      </p:sp>
      <p:sp>
        <p:nvSpPr>
          <p:cNvPr id="835590" name="Text Box 6"/>
          <p:cNvSpPr txBox="1">
            <a:spLocks noChangeArrowheads="1"/>
          </p:cNvSpPr>
          <p:nvPr/>
        </p:nvSpPr>
        <p:spPr bwMode="auto">
          <a:xfrm>
            <a:off x="457200" y="5105400"/>
            <a:ext cx="7467600" cy="641350"/>
          </a:xfrm>
          <a:prstGeom prst="rect">
            <a:avLst/>
          </a:prstGeom>
          <a:solidFill>
            <a:srgbClr val="0033CC"/>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kumimoji="1" lang="en-US" altLang="zh-CN" u="sng">
                <a:solidFill>
                  <a:schemeClr val="bg1"/>
                </a:solidFill>
                <a:latin typeface="宋体" pitchFamily="2" charset="-122"/>
                <a:ea typeface="宋体" pitchFamily="2" charset="-122"/>
              </a:rPr>
              <a:t>C:\</a:t>
            </a:r>
            <a:r>
              <a:rPr kumimoji="1" lang="en-US" altLang="zh-CN" u="sng">
                <a:solidFill>
                  <a:schemeClr val="bg1"/>
                </a:solidFill>
                <a:latin typeface="Arial Black" pitchFamily="34" charset="0"/>
                <a:ea typeface="宋体" pitchFamily="2" charset="-122"/>
              </a:rPr>
              <a:t> A11\ A21\ABC.TXT</a:t>
            </a:r>
            <a:r>
              <a:rPr kumimoji="1" lang="en-US" altLang="zh-CN" sz="3600">
                <a:solidFill>
                  <a:schemeClr val="tx1"/>
                </a:solidFill>
                <a:latin typeface="宋体" pitchFamily="2" charset="-122"/>
                <a:ea typeface="宋体" pitchFamily="2" charset="-122"/>
              </a:rPr>
              <a:t>     </a:t>
            </a:r>
          </a:p>
        </p:txBody>
      </p:sp>
      <p:sp>
        <p:nvSpPr>
          <p:cNvPr id="835591" name="Rectangle 7"/>
          <p:cNvSpPr>
            <a:spLocks noChangeArrowheads="1"/>
          </p:cNvSpPr>
          <p:nvPr/>
        </p:nvSpPr>
        <p:spPr bwMode="auto">
          <a:xfrm>
            <a:off x="457200" y="6019800"/>
            <a:ext cx="6583363" cy="533400"/>
          </a:xfrm>
          <a:prstGeom prst="rect">
            <a:avLst/>
          </a:prstGeom>
          <a:solidFill>
            <a:schemeClr val="accent1"/>
          </a:solidFill>
          <a:ln>
            <a:noFill/>
          </a:ln>
          <a:effectLst>
            <a:outerShdw sy="50000" kx="-2453608"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tIns="0">
            <a:spAutoFit/>
          </a:bodyPr>
          <a:lstStyle/>
          <a:p>
            <a:r>
              <a:rPr kumimoji="1" lang="en-US" altLang="zh-CN" u="sng">
                <a:solidFill>
                  <a:srgbClr val="FF0000"/>
                </a:solidFill>
                <a:latin typeface="Arial Black" pitchFamily="34" charset="0"/>
                <a:ea typeface="宋体" pitchFamily="2" charset="-122"/>
              </a:rPr>
              <a:t>A22 \ ABC.TXT</a:t>
            </a:r>
            <a:endParaRPr kumimoji="1" lang="en-US" altLang="zh-CN" sz="4000" u="sng">
              <a:solidFill>
                <a:srgbClr val="FF0000"/>
              </a:solidFill>
              <a:latin typeface="Arial Black" pitchFamily="34" charset="0"/>
              <a:ea typeface="宋体" pitchFamily="2" charset="-122"/>
            </a:endParaRPr>
          </a:p>
        </p:txBody>
      </p:sp>
      <p:grpSp>
        <p:nvGrpSpPr>
          <p:cNvPr id="835638" name="Group 54"/>
          <p:cNvGrpSpPr>
            <a:grpSpLocks/>
          </p:cNvGrpSpPr>
          <p:nvPr/>
        </p:nvGrpSpPr>
        <p:grpSpPr bwMode="auto">
          <a:xfrm>
            <a:off x="146050" y="3962400"/>
            <a:ext cx="3282950" cy="914400"/>
            <a:chOff x="92" y="2496"/>
            <a:chExt cx="2068" cy="576"/>
          </a:xfrm>
        </p:grpSpPr>
        <p:sp>
          <p:nvSpPr>
            <p:cNvPr id="54332" name="Rectangle 42"/>
            <p:cNvSpPr>
              <a:spLocks noChangeArrowheads="1"/>
            </p:cNvSpPr>
            <p:nvPr/>
          </p:nvSpPr>
          <p:spPr bwMode="auto">
            <a:xfrm>
              <a:off x="92" y="2496"/>
              <a:ext cx="1012" cy="336"/>
            </a:xfrm>
            <a:prstGeom prst="rect">
              <a:avLst/>
            </a:prstGeom>
            <a:solidFill>
              <a:srgbClr val="0033CC"/>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r>
                <a:rPr kumimoji="1" lang="en-US" altLang="zh-CN">
                  <a:solidFill>
                    <a:schemeClr val="bg1"/>
                  </a:solidFill>
                  <a:latin typeface="楷体_GB2312" pitchFamily="49" charset="-122"/>
                  <a:ea typeface="楷体_GB2312" pitchFamily="49" charset="-122"/>
                </a:rPr>
                <a:t>ABC.TXT</a:t>
              </a:r>
            </a:p>
          </p:txBody>
        </p:sp>
        <p:sp>
          <p:nvSpPr>
            <p:cNvPr id="54333" name="AutoShape 44"/>
            <p:cNvSpPr>
              <a:spLocks noChangeArrowheads="1"/>
            </p:cNvSpPr>
            <p:nvPr/>
          </p:nvSpPr>
          <p:spPr bwMode="auto">
            <a:xfrm>
              <a:off x="960" y="2736"/>
              <a:ext cx="1200" cy="336"/>
            </a:xfrm>
            <a:prstGeom prst="wedgeRoundRectCallout">
              <a:avLst>
                <a:gd name="adj1" fmla="val -66667"/>
                <a:gd name="adj2" fmla="val -202977"/>
                <a:gd name="adj3" fmla="val 16667"/>
              </a:avLst>
            </a:prstGeom>
            <a:solidFill>
              <a:srgbClr val="FFFF00"/>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tIns="0" anchor="ctr"/>
            <a:lstStyle/>
            <a:p>
              <a:pPr algn="ctr"/>
              <a:r>
                <a:rPr kumimoji="1" lang="zh-CN" altLang="en-US" sz="2800">
                  <a:solidFill>
                    <a:srgbClr val="000099"/>
                  </a:solidFill>
                  <a:latin typeface="Times New Roman" pitchFamily="18" charset="0"/>
                  <a:ea typeface="宋体" pitchFamily="2" charset="-122"/>
                </a:rPr>
                <a:t>目标文件</a:t>
              </a:r>
              <a:r>
                <a:rPr kumimoji="1" lang="en-US" altLang="zh-CN" sz="2800">
                  <a:solidFill>
                    <a:srgbClr val="000099"/>
                  </a:solidFill>
                  <a:latin typeface="Times New Roman" pitchFamily="18" charset="0"/>
                  <a:ea typeface="宋体" pitchFamily="2" charset="-122"/>
                </a:rPr>
                <a:t>1</a:t>
              </a:r>
            </a:p>
          </p:txBody>
        </p:sp>
      </p:grpSp>
      <p:grpSp>
        <p:nvGrpSpPr>
          <p:cNvPr id="835639" name="Group 55"/>
          <p:cNvGrpSpPr>
            <a:grpSpLocks/>
          </p:cNvGrpSpPr>
          <p:nvPr/>
        </p:nvGrpSpPr>
        <p:grpSpPr bwMode="auto">
          <a:xfrm>
            <a:off x="6705600" y="3429000"/>
            <a:ext cx="2151063" cy="1524000"/>
            <a:chOff x="4224" y="2160"/>
            <a:chExt cx="1355" cy="960"/>
          </a:xfrm>
        </p:grpSpPr>
        <p:sp>
          <p:nvSpPr>
            <p:cNvPr id="54330" name="Rectangle 43"/>
            <p:cNvSpPr>
              <a:spLocks noChangeArrowheads="1"/>
            </p:cNvSpPr>
            <p:nvPr/>
          </p:nvSpPr>
          <p:spPr bwMode="auto">
            <a:xfrm>
              <a:off x="4560" y="2160"/>
              <a:ext cx="1019" cy="336"/>
            </a:xfrm>
            <a:prstGeom prst="rect">
              <a:avLst/>
            </a:prstGeom>
            <a:solidFill>
              <a:schemeClr val="accent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r>
                <a:rPr kumimoji="1" lang="en-US" altLang="zh-CN">
                  <a:solidFill>
                    <a:srgbClr val="FF0000"/>
                  </a:solidFill>
                  <a:latin typeface="楷体_GB2312" pitchFamily="49" charset="-122"/>
                  <a:ea typeface="楷体_GB2312" pitchFamily="49" charset="-122"/>
                </a:rPr>
                <a:t>ABC.TXT</a:t>
              </a:r>
            </a:p>
          </p:txBody>
        </p:sp>
        <p:sp>
          <p:nvSpPr>
            <p:cNvPr id="54331" name="AutoShape 45"/>
            <p:cNvSpPr>
              <a:spLocks noChangeArrowheads="1"/>
            </p:cNvSpPr>
            <p:nvPr/>
          </p:nvSpPr>
          <p:spPr bwMode="auto">
            <a:xfrm>
              <a:off x="4224" y="2784"/>
              <a:ext cx="1152" cy="336"/>
            </a:xfrm>
            <a:prstGeom prst="wedgeRoundRectCallout">
              <a:avLst>
                <a:gd name="adj1" fmla="val -78560"/>
                <a:gd name="adj2" fmla="val -218750"/>
                <a:gd name="adj3" fmla="val 16667"/>
              </a:avLst>
            </a:prstGeom>
            <a:solidFill>
              <a:srgbClr val="FFFF00"/>
            </a:solidFill>
            <a:ln w="19050" cap="sq">
              <a:solidFill>
                <a:schemeClr val="tx1"/>
              </a:solidFill>
              <a:miter lim="800000"/>
              <a:headEnd type="none" w="sm" len="sm"/>
              <a:tailEnd type="none" w="sm" len="sm"/>
            </a:ln>
            <a:effectLst>
              <a:outerShdw dist="107763" dir="2700000" algn="ctr" rotWithShape="0">
                <a:schemeClr val="bg2"/>
              </a:outerShdw>
            </a:effectLst>
          </p:spPr>
          <p:txBody>
            <a:bodyPr wrap="none" tIns="0" anchor="ctr"/>
            <a:lstStyle/>
            <a:p>
              <a:pPr algn="ctr"/>
              <a:r>
                <a:rPr kumimoji="1" lang="zh-CN" altLang="en-US" sz="2800">
                  <a:solidFill>
                    <a:srgbClr val="663300"/>
                  </a:solidFill>
                  <a:latin typeface="Times New Roman" pitchFamily="18" charset="0"/>
                  <a:ea typeface="宋体" pitchFamily="2" charset="-122"/>
                </a:rPr>
                <a:t>目标文件</a:t>
              </a:r>
              <a:r>
                <a:rPr kumimoji="1" lang="en-US" altLang="zh-CN" sz="2800">
                  <a:solidFill>
                    <a:srgbClr val="663300"/>
                  </a:solidFill>
                  <a:latin typeface="Times New Roman" pitchFamily="18" charset="0"/>
                  <a:ea typeface="宋体" pitchFamily="2" charset="-122"/>
                </a:rPr>
                <a:t>2</a:t>
              </a:r>
              <a:endParaRPr kumimoji="1" lang="en-US" altLang="zh-CN" sz="2800">
                <a:solidFill>
                  <a:schemeClr val="tx1"/>
                </a:solidFill>
                <a:latin typeface="Times New Roman" pitchFamily="18" charset="0"/>
                <a:ea typeface="宋体" pitchFamily="2" charset="-122"/>
              </a:endParaRPr>
            </a:p>
          </p:txBody>
        </p:sp>
      </p:grpSp>
      <p:grpSp>
        <p:nvGrpSpPr>
          <p:cNvPr id="835640" name="Group 56"/>
          <p:cNvGrpSpPr>
            <a:grpSpLocks/>
          </p:cNvGrpSpPr>
          <p:nvPr/>
        </p:nvGrpSpPr>
        <p:grpSpPr bwMode="auto">
          <a:xfrm>
            <a:off x="304800" y="533400"/>
            <a:ext cx="3810000" cy="2971800"/>
            <a:chOff x="336" y="288"/>
            <a:chExt cx="2400" cy="1872"/>
          </a:xfrm>
        </p:grpSpPr>
        <p:sp>
          <p:nvSpPr>
            <p:cNvPr id="54326" name="AutoShape 3"/>
            <p:cNvSpPr>
              <a:spLocks noChangeArrowheads="1"/>
            </p:cNvSpPr>
            <p:nvPr/>
          </p:nvSpPr>
          <p:spPr bwMode="auto">
            <a:xfrm>
              <a:off x="336" y="672"/>
              <a:ext cx="1056" cy="336"/>
            </a:xfrm>
            <a:prstGeom prst="wedgeRoundRectCallout">
              <a:avLst>
                <a:gd name="adj1" fmla="val 40056"/>
                <a:gd name="adj2" fmla="val 143454"/>
                <a:gd name="adj3" fmla="val 16667"/>
              </a:avLst>
            </a:prstGeom>
            <a:solidFill>
              <a:srgbClr val="0033CC"/>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tIns="0" anchor="ctr"/>
            <a:lstStyle/>
            <a:p>
              <a:pPr algn="ctr"/>
              <a:r>
                <a:rPr kumimoji="1" lang="zh-CN" altLang="en-US" sz="2800">
                  <a:solidFill>
                    <a:schemeClr val="bg1"/>
                  </a:solidFill>
                  <a:latin typeface="Times New Roman" pitchFamily="18" charset="0"/>
                  <a:ea typeface="宋体" pitchFamily="2" charset="-122"/>
                </a:rPr>
                <a:t>绝对路径</a:t>
              </a:r>
              <a:endParaRPr kumimoji="1" lang="zh-CN" altLang="en-US" sz="4000" b="0">
                <a:solidFill>
                  <a:schemeClr val="tx1"/>
                </a:solidFill>
                <a:latin typeface="Times New Roman" pitchFamily="18" charset="0"/>
                <a:ea typeface="宋体" pitchFamily="2" charset="-122"/>
              </a:endParaRPr>
            </a:p>
          </p:txBody>
        </p:sp>
        <p:sp>
          <p:nvSpPr>
            <p:cNvPr id="54327" name="Line 46"/>
            <p:cNvSpPr>
              <a:spLocks noChangeShapeType="1"/>
            </p:cNvSpPr>
            <p:nvPr/>
          </p:nvSpPr>
          <p:spPr bwMode="auto">
            <a:xfrm flipH="1">
              <a:off x="2112" y="288"/>
              <a:ext cx="624" cy="528"/>
            </a:xfrm>
            <a:prstGeom prst="line">
              <a:avLst/>
            </a:prstGeom>
            <a:noFill/>
            <a:ln w="57150" cap="sq">
              <a:solidFill>
                <a:srgbClr val="000099"/>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28" name="Line 47"/>
            <p:cNvSpPr>
              <a:spLocks noChangeShapeType="1"/>
            </p:cNvSpPr>
            <p:nvPr/>
          </p:nvSpPr>
          <p:spPr bwMode="auto">
            <a:xfrm flipH="1">
              <a:off x="1104" y="912"/>
              <a:ext cx="816" cy="528"/>
            </a:xfrm>
            <a:prstGeom prst="line">
              <a:avLst/>
            </a:prstGeom>
            <a:noFill/>
            <a:ln w="57150" cap="sq">
              <a:solidFill>
                <a:srgbClr val="000099"/>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29" name="Line 48"/>
            <p:cNvSpPr>
              <a:spLocks noChangeShapeType="1"/>
            </p:cNvSpPr>
            <p:nvPr/>
          </p:nvSpPr>
          <p:spPr bwMode="auto">
            <a:xfrm flipH="1">
              <a:off x="816" y="1632"/>
              <a:ext cx="144" cy="528"/>
            </a:xfrm>
            <a:prstGeom prst="line">
              <a:avLst/>
            </a:prstGeom>
            <a:noFill/>
            <a:ln w="57150" cap="sq">
              <a:solidFill>
                <a:srgbClr val="000099"/>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grpSp>
      <p:grpSp>
        <p:nvGrpSpPr>
          <p:cNvPr id="835641" name="Group 57"/>
          <p:cNvGrpSpPr>
            <a:grpSpLocks/>
          </p:cNvGrpSpPr>
          <p:nvPr/>
        </p:nvGrpSpPr>
        <p:grpSpPr bwMode="auto">
          <a:xfrm>
            <a:off x="3657600" y="1524000"/>
            <a:ext cx="2286000" cy="3352800"/>
            <a:chOff x="2400" y="960"/>
            <a:chExt cx="1440" cy="2112"/>
          </a:xfrm>
        </p:grpSpPr>
        <p:sp>
          <p:nvSpPr>
            <p:cNvPr id="54323" name="AutoShape 5"/>
            <p:cNvSpPr>
              <a:spLocks noChangeArrowheads="1"/>
            </p:cNvSpPr>
            <p:nvPr/>
          </p:nvSpPr>
          <p:spPr bwMode="auto">
            <a:xfrm>
              <a:off x="2400" y="2736"/>
              <a:ext cx="1056" cy="336"/>
            </a:xfrm>
            <a:prstGeom prst="wedgeRoundRectCallout">
              <a:avLst>
                <a:gd name="adj1" fmla="val 59468"/>
                <a:gd name="adj2" fmla="val -300000"/>
                <a:gd name="adj3" fmla="val 16667"/>
              </a:avLst>
            </a:prstGeom>
            <a:solidFill>
              <a:schemeClr val="accent1"/>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tIns="0" anchor="ctr"/>
            <a:lstStyle/>
            <a:p>
              <a:pPr algn="ctr"/>
              <a:r>
                <a:rPr kumimoji="1" lang="zh-CN" altLang="en-US" sz="2800">
                  <a:solidFill>
                    <a:srgbClr val="663300"/>
                  </a:solidFill>
                  <a:latin typeface="Times New Roman" pitchFamily="18" charset="0"/>
                  <a:ea typeface="宋体" pitchFamily="2" charset="-122"/>
                </a:rPr>
                <a:t>相对路径</a:t>
              </a:r>
              <a:endParaRPr kumimoji="1" lang="zh-CN" altLang="en-US" sz="4000" b="0">
                <a:solidFill>
                  <a:schemeClr val="tx1"/>
                </a:solidFill>
                <a:latin typeface="Times New Roman" pitchFamily="18" charset="0"/>
                <a:ea typeface="宋体" pitchFamily="2" charset="-122"/>
              </a:endParaRPr>
            </a:p>
          </p:txBody>
        </p:sp>
        <p:sp>
          <p:nvSpPr>
            <p:cNvPr id="54324" name="Line 49"/>
            <p:cNvSpPr>
              <a:spLocks noChangeShapeType="1"/>
            </p:cNvSpPr>
            <p:nvPr/>
          </p:nvSpPr>
          <p:spPr bwMode="auto">
            <a:xfrm flipH="1">
              <a:off x="3216" y="960"/>
              <a:ext cx="528" cy="576"/>
            </a:xfrm>
            <a:prstGeom prst="line">
              <a:avLst/>
            </a:prstGeom>
            <a:noFill/>
            <a:ln w="57150" cap="sq">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25" name="Line 50"/>
            <p:cNvSpPr>
              <a:spLocks noChangeShapeType="1"/>
            </p:cNvSpPr>
            <p:nvPr/>
          </p:nvSpPr>
          <p:spPr bwMode="auto">
            <a:xfrm>
              <a:off x="3216" y="1680"/>
              <a:ext cx="624" cy="480"/>
            </a:xfrm>
            <a:prstGeom prst="line">
              <a:avLst/>
            </a:prstGeom>
            <a:noFill/>
            <a:ln w="57150" cap="sq">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grpSp>
      <p:grpSp>
        <p:nvGrpSpPr>
          <p:cNvPr id="835645" name="Group 61"/>
          <p:cNvGrpSpPr>
            <a:grpSpLocks/>
          </p:cNvGrpSpPr>
          <p:nvPr/>
        </p:nvGrpSpPr>
        <p:grpSpPr bwMode="auto">
          <a:xfrm>
            <a:off x="457200" y="228600"/>
            <a:ext cx="7239000" cy="3810000"/>
            <a:chOff x="288" y="144"/>
            <a:chExt cx="4560" cy="2400"/>
          </a:xfrm>
        </p:grpSpPr>
        <p:grpSp>
          <p:nvGrpSpPr>
            <p:cNvPr id="54284" name="Group 59"/>
            <p:cNvGrpSpPr>
              <a:grpSpLocks/>
            </p:cNvGrpSpPr>
            <p:nvPr/>
          </p:nvGrpSpPr>
          <p:grpSpPr bwMode="auto">
            <a:xfrm>
              <a:off x="288" y="192"/>
              <a:ext cx="4560" cy="2352"/>
              <a:chOff x="288" y="192"/>
              <a:chExt cx="4560" cy="2352"/>
            </a:xfrm>
          </p:grpSpPr>
          <p:grpSp>
            <p:nvGrpSpPr>
              <p:cNvPr id="54286" name="Group 53"/>
              <p:cNvGrpSpPr>
                <a:grpSpLocks/>
              </p:cNvGrpSpPr>
              <p:nvPr/>
            </p:nvGrpSpPr>
            <p:grpSpPr bwMode="auto">
              <a:xfrm>
                <a:off x="288" y="192"/>
                <a:ext cx="4560" cy="2352"/>
                <a:chOff x="384" y="96"/>
                <a:chExt cx="4560" cy="2352"/>
              </a:xfrm>
            </p:grpSpPr>
            <p:grpSp>
              <p:nvGrpSpPr>
                <p:cNvPr id="54288" name="Group 8"/>
                <p:cNvGrpSpPr>
                  <a:grpSpLocks/>
                </p:cNvGrpSpPr>
                <p:nvPr/>
              </p:nvGrpSpPr>
              <p:grpSpPr bwMode="auto">
                <a:xfrm>
                  <a:off x="384" y="96"/>
                  <a:ext cx="4560" cy="2352"/>
                  <a:chOff x="384" y="96"/>
                  <a:chExt cx="4560" cy="2352"/>
                </a:xfrm>
              </p:grpSpPr>
              <p:sp>
                <p:nvSpPr>
                  <p:cNvPr id="54290" name="Rectangle 9"/>
                  <p:cNvSpPr>
                    <a:spLocks noChangeArrowheads="1"/>
                  </p:cNvSpPr>
                  <p:nvPr/>
                </p:nvSpPr>
                <p:spPr bwMode="auto">
                  <a:xfrm>
                    <a:off x="3120" y="768"/>
                    <a:ext cx="455" cy="298"/>
                  </a:xfrm>
                  <a:prstGeom prst="rect">
                    <a:avLst/>
                  </a:prstGeom>
                  <a:solidFill>
                    <a:srgbClr val="0099CC"/>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r>
                      <a:rPr kumimoji="1" lang="en-US" altLang="zh-CN" sz="2800">
                        <a:solidFill>
                          <a:schemeClr val="bg1"/>
                        </a:solidFill>
                        <a:latin typeface="楷体_GB2312" pitchFamily="49" charset="-122"/>
                        <a:ea typeface="楷体_GB2312" pitchFamily="49" charset="-122"/>
                      </a:rPr>
                      <a:t>A12</a:t>
                    </a:r>
                    <a:endParaRPr kumimoji="1" lang="en-US" altLang="zh-CN">
                      <a:solidFill>
                        <a:schemeClr val="bg1"/>
                      </a:solidFill>
                      <a:latin typeface="楷体_GB2312" pitchFamily="49" charset="-122"/>
                      <a:ea typeface="楷体_GB2312" pitchFamily="49" charset="-122"/>
                    </a:endParaRPr>
                  </a:p>
                </p:txBody>
              </p:sp>
              <p:grpSp>
                <p:nvGrpSpPr>
                  <p:cNvPr id="54291" name="Group 10"/>
                  <p:cNvGrpSpPr>
                    <a:grpSpLocks/>
                  </p:cNvGrpSpPr>
                  <p:nvPr/>
                </p:nvGrpSpPr>
                <p:grpSpPr bwMode="auto">
                  <a:xfrm>
                    <a:off x="384" y="96"/>
                    <a:ext cx="4560" cy="2352"/>
                    <a:chOff x="384" y="96"/>
                    <a:chExt cx="4560" cy="2352"/>
                  </a:xfrm>
                </p:grpSpPr>
                <p:grpSp>
                  <p:nvGrpSpPr>
                    <p:cNvPr id="54292" name="Group 11"/>
                    <p:cNvGrpSpPr>
                      <a:grpSpLocks/>
                    </p:cNvGrpSpPr>
                    <p:nvPr/>
                  </p:nvGrpSpPr>
                  <p:grpSpPr bwMode="auto">
                    <a:xfrm>
                      <a:off x="720" y="96"/>
                      <a:ext cx="4224" cy="2352"/>
                      <a:chOff x="720" y="96"/>
                      <a:chExt cx="4224" cy="2352"/>
                    </a:xfrm>
                  </p:grpSpPr>
                  <p:sp>
                    <p:nvSpPr>
                      <p:cNvPr id="54294" name="Text Box 12"/>
                      <p:cNvSpPr txBox="1">
                        <a:spLocks noChangeArrowheads="1"/>
                      </p:cNvSpPr>
                      <p:nvPr/>
                    </p:nvSpPr>
                    <p:spPr bwMode="auto">
                      <a:xfrm>
                        <a:off x="4246" y="1720"/>
                        <a:ext cx="698" cy="365"/>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Font typeface="Webdings" pitchFamily="18" charset="2"/>
                          <a:buNone/>
                        </a:pPr>
                        <a:r>
                          <a:rPr kumimoji="1" lang="zh-CN" altLang="en-US">
                            <a:solidFill>
                              <a:schemeClr val="bg1"/>
                            </a:solidFill>
                            <a:latin typeface="楷体_GB2312" pitchFamily="49" charset="-122"/>
                            <a:ea typeface="楷体_GB2312" pitchFamily="49" charset="-122"/>
                          </a:rPr>
                          <a:t>文件</a:t>
                        </a:r>
                        <a:endParaRPr kumimoji="1" lang="zh-CN" altLang="en-US" sz="4400" i="1">
                          <a:solidFill>
                            <a:srgbClr val="FF0066"/>
                          </a:solidFill>
                          <a:latin typeface="楷体_GB2312" pitchFamily="49" charset="-122"/>
                          <a:ea typeface="楷体_GB2312" pitchFamily="49" charset="-122"/>
                        </a:endParaRPr>
                      </a:p>
                    </p:txBody>
                  </p:sp>
                  <p:grpSp>
                    <p:nvGrpSpPr>
                      <p:cNvPr id="54295" name="Group 13"/>
                      <p:cNvGrpSpPr>
                        <a:grpSpLocks/>
                      </p:cNvGrpSpPr>
                      <p:nvPr/>
                    </p:nvGrpSpPr>
                    <p:grpSpPr bwMode="auto">
                      <a:xfrm>
                        <a:off x="720" y="96"/>
                        <a:ext cx="3526" cy="2352"/>
                        <a:chOff x="336" y="336"/>
                        <a:chExt cx="3936" cy="2391"/>
                      </a:xfrm>
                    </p:grpSpPr>
                    <p:pic>
                      <p:nvPicPr>
                        <p:cNvPr id="54296" name="Picture 14" descr="Bu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 y="336"/>
                          <a:ext cx="37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7" name="Picture 15" descr="Bu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 y="966"/>
                          <a:ext cx="378" cy="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8" name="Picture 16" descr="Bu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1728"/>
                          <a:ext cx="37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9" name="Picture 17"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 y="1785"/>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0" name="Picture 18" descr="Bu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6" y="960"/>
                          <a:ext cx="37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1" name="Picture 19" descr="Bu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 y="1680"/>
                          <a:ext cx="378" cy="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2" name="Picture 20" descr="Bu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680"/>
                          <a:ext cx="378" cy="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3" name="Picture 21"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1776"/>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4" name="Picture 22"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 y="2448"/>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5" name="Picture 23"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2496"/>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6" name="Picture 24"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 y="2457"/>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7" name="Picture 25"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2457"/>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8" name="Picture 26"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2457"/>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9" name="Line 27"/>
                        <p:cNvSpPr>
                          <a:spLocks noChangeShapeType="1"/>
                        </p:cNvSpPr>
                        <p:nvPr/>
                      </p:nvSpPr>
                      <p:spPr bwMode="auto">
                        <a:xfrm flipH="1">
                          <a:off x="1872" y="528"/>
                          <a:ext cx="720" cy="528"/>
                        </a:xfrm>
                        <a:prstGeom prst="line">
                          <a:avLst/>
                        </a:prstGeom>
                        <a:noFill/>
                        <a:ln w="57150" cap="sq">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10" name="Line 28"/>
                        <p:cNvSpPr>
                          <a:spLocks noChangeShapeType="1"/>
                        </p:cNvSpPr>
                        <p:nvPr/>
                      </p:nvSpPr>
                      <p:spPr bwMode="auto">
                        <a:xfrm>
                          <a:off x="2832" y="528"/>
                          <a:ext cx="816" cy="528"/>
                        </a:xfrm>
                        <a:prstGeom prst="line">
                          <a:avLst/>
                        </a:prstGeom>
                        <a:noFill/>
                        <a:ln w="3810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11" name="Line 29"/>
                        <p:cNvSpPr>
                          <a:spLocks noChangeShapeType="1"/>
                        </p:cNvSpPr>
                        <p:nvPr/>
                      </p:nvSpPr>
                      <p:spPr bwMode="auto">
                        <a:xfrm flipH="1">
                          <a:off x="768" y="1200"/>
                          <a:ext cx="864" cy="528"/>
                        </a:xfrm>
                        <a:prstGeom prst="line">
                          <a:avLst/>
                        </a:prstGeom>
                        <a:noFill/>
                        <a:ln w="57150" cap="sq">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12" name="Line 30"/>
                        <p:cNvSpPr>
                          <a:spLocks noChangeShapeType="1"/>
                        </p:cNvSpPr>
                        <p:nvPr/>
                      </p:nvSpPr>
                      <p:spPr bwMode="auto">
                        <a:xfrm flipH="1">
                          <a:off x="1488" y="1248"/>
                          <a:ext cx="240" cy="480"/>
                        </a:xfrm>
                        <a:prstGeom prst="line">
                          <a:avLst/>
                        </a:prstGeom>
                        <a:noFill/>
                        <a:ln w="3810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13" name="Line 31"/>
                        <p:cNvSpPr>
                          <a:spLocks noChangeShapeType="1"/>
                        </p:cNvSpPr>
                        <p:nvPr/>
                      </p:nvSpPr>
                      <p:spPr bwMode="auto">
                        <a:xfrm flipH="1">
                          <a:off x="3168" y="1248"/>
                          <a:ext cx="528" cy="528"/>
                        </a:xfrm>
                        <a:prstGeom prst="line">
                          <a:avLst/>
                        </a:prstGeom>
                        <a:noFill/>
                        <a:ln w="57150" cap="sq">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14" name="Line 32"/>
                        <p:cNvSpPr>
                          <a:spLocks noChangeShapeType="1"/>
                        </p:cNvSpPr>
                        <p:nvPr/>
                      </p:nvSpPr>
                      <p:spPr bwMode="auto">
                        <a:xfrm>
                          <a:off x="3840" y="1248"/>
                          <a:ext cx="288" cy="528"/>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15" name="Line 33"/>
                        <p:cNvSpPr>
                          <a:spLocks noChangeShapeType="1"/>
                        </p:cNvSpPr>
                        <p:nvPr/>
                      </p:nvSpPr>
                      <p:spPr bwMode="auto">
                        <a:xfrm>
                          <a:off x="3168" y="1968"/>
                          <a:ext cx="672" cy="480"/>
                        </a:xfrm>
                        <a:prstGeom prst="line">
                          <a:avLst/>
                        </a:prstGeom>
                        <a:noFill/>
                        <a:ln w="57150" cap="sq">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16" name="Line 34"/>
                        <p:cNvSpPr>
                          <a:spLocks noChangeShapeType="1"/>
                        </p:cNvSpPr>
                        <p:nvPr/>
                      </p:nvSpPr>
                      <p:spPr bwMode="auto">
                        <a:xfrm flipH="1">
                          <a:off x="2880" y="2016"/>
                          <a:ext cx="144" cy="48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17" name="Line 35"/>
                        <p:cNvSpPr>
                          <a:spLocks noChangeShapeType="1"/>
                        </p:cNvSpPr>
                        <p:nvPr/>
                      </p:nvSpPr>
                      <p:spPr bwMode="auto">
                        <a:xfrm>
                          <a:off x="1872" y="1248"/>
                          <a:ext cx="384" cy="528"/>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18" name="Line 36"/>
                        <p:cNvSpPr>
                          <a:spLocks noChangeShapeType="1"/>
                        </p:cNvSpPr>
                        <p:nvPr/>
                      </p:nvSpPr>
                      <p:spPr bwMode="auto">
                        <a:xfrm>
                          <a:off x="1536" y="1968"/>
                          <a:ext cx="336" cy="48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19" name="Line 37"/>
                        <p:cNvSpPr>
                          <a:spLocks noChangeShapeType="1"/>
                        </p:cNvSpPr>
                        <p:nvPr/>
                      </p:nvSpPr>
                      <p:spPr bwMode="auto">
                        <a:xfrm flipH="1">
                          <a:off x="432" y="1968"/>
                          <a:ext cx="144" cy="480"/>
                        </a:xfrm>
                        <a:prstGeom prst="line">
                          <a:avLst/>
                        </a:prstGeom>
                        <a:noFill/>
                        <a:ln w="57150" cap="sq">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20" name="Line 38"/>
                        <p:cNvSpPr>
                          <a:spLocks noChangeShapeType="1"/>
                        </p:cNvSpPr>
                        <p:nvPr/>
                      </p:nvSpPr>
                      <p:spPr bwMode="auto">
                        <a:xfrm>
                          <a:off x="768" y="1968"/>
                          <a:ext cx="336" cy="48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54321" name="Text Box 39"/>
                        <p:cNvSpPr txBox="1">
                          <a:spLocks noChangeArrowheads="1"/>
                        </p:cNvSpPr>
                        <p:nvPr/>
                      </p:nvSpPr>
                      <p:spPr bwMode="auto">
                        <a:xfrm>
                          <a:off x="576" y="2275"/>
                          <a:ext cx="624"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Font typeface="Webdings" pitchFamily="18" charset="2"/>
                            <a:buNone/>
                          </a:pPr>
                          <a:r>
                            <a:rPr kumimoji="1" lang="en-US" altLang="zh-CN">
                              <a:solidFill>
                                <a:srgbClr val="FF0066"/>
                              </a:solidFill>
                              <a:latin typeface="楷体_GB2312" pitchFamily="49" charset="-122"/>
                              <a:ea typeface="楷体_GB2312" pitchFamily="49" charset="-122"/>
                            </a:rPr>
                            <a:t>...</a:t>
                          </a:r>
                          <a:endParaRPr kumimoji="1" lang="en-US" altLang="zh-CN" sz="4400" i="1">
                            <a:solidFill>
                              <a:srgbClr val="FF0066"/>
                            </a:solidFill>
                            <a:latin typeface="楷体_GB2312" pitchFamily="49" charset="-122"/>
                            <a:ea typeface="楷体_GB2312" pitchFamily="49" charset="-122"/>
                          </a:endParaRPr>
                        </a:p>
                      </p:txBody>
                    </p:sp>
                    <p:sp>
                      <p:nvSpPr>
                        <p:cNvPr id="54322" name="Text Box 40"/>
                        <p:cNvSpPr txBox="1">
                          <a:spLocks noChangeArrowheads="1"/>
                        </p:cNvSpPr>
                        <p:nvPr/>
                      </p:nvSpPr>
                      <p:spPr bwMode="auto">
                        <a:xfrm>
                          <a:off x="3312" y="1680"/>
                          <a:ext cx="624"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Font typeface="Webdings" pitchFamily="18" charset="2"/>
                            <a:buNone/>
                          </a:pPr>
                          <a:r>
                            <a:rPr kumimoji="1" lang="en-US" altLang="zh-CN">
                              <a:solidFill>
                                <a:srgbClr val="FF0066"/>
                              </a:solidFill>
                              <a:latin typeface="楷体_GB2312" pitchFamily="49" charset="-122"/>
                              <a:ea typeface="楷体_GB2312" pitchFamily="49" charset="-122"/>
                            </a:rPr>
                            <a:t>...</a:t>
                          </a:r>
                          <a:endParaRPr kumimoji="1" lang="en-US" altLang="zh-CN" sz="4400" i="1">
                            <a:solidFill>
                              <a:srgbClr val="FF0066"/>
                            </a:solidFill>
                            <a:latin typeface="楷体_GB2312" pitchFamily="49" charset="-122"/>
                            <a:ea typeface="楷体_GB2312" pitchFamily="49" charset="-122"/>
                          </a:endParaRPr>
                        </a:p>
                      </p:txBody>
                    </p:sp>
                  </p:grpSp>
                </p:grpSp>
                <p:sp>
                  <p:nvSpPr>
                    <p:cNvPr id="54293" name="Rectangle 41"/>
                    <p:cNvSpPr>
                      <a:spLocks noChangeArrowheads="1"/>
                    </p:cNvSpPr>
                    <p:nvPr/>
                  </p:nvSpPr>
                  <p:spPr bwMode="auto">
                    <a:xfrm>
                      <a:off x="384" y="1392"/>
                      <a:ext cx="503" cy="336"/>
                    </a:xfrm>
                    <a:prstGeom prst="rect">
                      <a:avLst/>
                    </a:prstGeom>
                    <a:solidFill>
                      <a:srgbClr val="0099CC"/>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r>
                        <a:rPr kumimoji="1" lang="en-US" altLang="zh-CN">
                          <a:solidFill>
                            <a:schemeClr val="bg1"/>
                          </a:solidFill>
                          <a:latin typeface="楷体_GB2312" pitchFamily="49" charset="-122"/>
                          <a:ea typeface="楷体_GB2312" pitchFamily="49" charset="-122"/>
                        </a:rPr>
                        <a:t>A21</a:t>
                      </a:r>
                    </a:p>
                  </p:txBody>
                </p:sp>
              </p:grpSp>
            </p:grpSp>
            <p:sp>
              <p:nvSpPr>
                <p:cNvPr id="54289" name="Text Box 51"/>
                <p:cNvSpPr txBox="1">
                  <a:spLocks noChangeArrowheads="1"/>
                </p:cNvSpPr>
                <p:nvPr/>
              </p:nvSpPr>
              <p:spPr bwMode="auto">
                <a:xfrm>
                  <a:off x="1488" y="336"/>
                  <a:ext cx="503" cy="336"/>
                </a:xfrm>
                <a:prstGeom prst="rect">
                  <a:avLst/>
                </a:prstGeom>
                <a:solidFill>
                  <a:srgbClr val="0099CC"/>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kumimoji="1" lang="en-US" altLang="zh-CN">
                      <a:solidFill>
                        <a:schemeClr val="bg1"/>
                      </a:solidFill>
                      <a:latin typeface="楷体_GB2312" pitchFamily="49" charset="-122"/>
                      <a:ea typeface="楷体_GB2312" pitchFamily="49" charset="-122"/>
                    </a:rPr>
                    <a:t>A11</a:t>
                  </a:r>
                  <a:endParaRPr kumimoji="1" lang="en-US" altLang="zh-CN" sz="4000" b="0">
                    <a:solidFill>
                      <a:schemeClr val="tx1"/>
                    </a:solidFill>
                    <a:latin typeface="楷体_GB2312" pitchFamily="49" charset="-122"/>
                    <a:ea typeface="楷体_GB2312" pitchFamily="49" charset="-122"/>
                  </a:endParaRPr>
                </a:p>
              </p:txBody>
            </p:sp>
          </p:grpSp>
          <p:sp>
            <p:nvSpPr>
              <p:cNvPr id="54287" name="Text Box 58"/>
              <p:cNvSpPr txBox="1">
                <a:spLocks noChangeArrowheads="1"/>
              </p:cNvSpPr>
              <p:nvPr/>
            </p:nvSpPr>
            <p:spPr bwMode="auto">
              <a:xfrm>
                <a:off x="2592" y="1296"/>
                <a:ext cx="503" cy="336"/>
              </a:xfrm>
              <a:prstGeom prst="rect">
                <a:avLst/>
              </a:prstGeom>
              <a:solidFill>
                <a:srgbClr val="0099CC"/>
              </a:solidFill>
              <a:ln>
                <a:noFill/>
              </a:ln>
              <a:effectLst/>
              <a:extLs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kumimoji="1" lang="en-US" altLang="zh-CN">
                    <a:solidFill>
                      <a:schemeClr val="bg1"/>
                    </a:solidFill>
                    <a:latin typeface="楷体_GB2312" pitchFamily="49" charset="-122"/>
                    <a:ea typeface="楷体_GB2312" pitchFamily="49" charset="-122"/>
                  </a:rPr>
                  <a:t>A22</a:t>
                </a:r>
              </a:p>
            </p:txBody>
          </p:sp>
        </p:grpSp>
        <p:sp>
          <p:nvSpPr>
            <p:cNvPr id="54285" name="Text Box 60"/>
            <p:cNvSpPr txBox="1">
              <a:spLocks noChangeArrowheads="1"/>
            </p:cNvSpPr>
            <p:nvPr/>
          </p:nvSpPr>
          <p:spPr bwMode="auto">
            <a:xfrm>
              <a:off x="2976" y="144"/>
              <a:ext cx="342" cy="298"/>
            </a:xfrm>
            <a:prstGeom prst="rect">
              <a:avLst/>
            </a:prstGeom>
            <a:solidFill>
              <a:srgbClr val="0099CC"/>
            </a:solidFill>
            <a:ln>
              <a:noFill/>
            </a:ln>
            <a:effectLst/>
            <a:extLs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kumimoji="1" lang="en-US" altLang="zh-CN" sz="2800">
                  <a:solidFill>
                    <a:schemeClr val="bg1"/>
                  </a:solidFill>
                  <a:latin typeface="楷体_GB2312" pitchFamily="49" charset="-122"/>
                  <a:ea typeface="楷体_GB2312" pitchFamily="49" charset="-122"/>
                </a:rPr>
                <a:t>C:</a:t>
              </a:r>
            </a:p>
          </p:txBody>
        </p:sp>
      </p:grpSp>
      <p:sp>
        <p:nvSpPr>
          <p:cNvPr id="2" name="灯片编号占位符 1"/>
          <p:cNvSpPr>
            <a:spLocks noGrp="1"/>
          </p:cNvSpPr>
          <p:nvPr>
            <p:ph type="sldNum" sz="quarter" idx="12"/>
          </p:nvPr>
        </p:nvSpPr>
        <p:spPr/>
        <p:txBody>
          <a:bodyPr/>
          <a:lstStyle/>
          <a:p>
            <a:pPr>
              <a:defRPr/>
            </a:pPr>
            <a:fld id="{771F4BD9-54F9-45B6-A82F-0CD626980F62}" type="slidenum">
              <a:rPr lang="en-US" altLang="zh-CN" smtClean="0"/>
              <a:pPr>
                <a:defRPr/>
              </a:pPr>
              <a:t>46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5645"/>
                                        </p:tgtEl>
                                        <p:attrNameLst>
                                          <p:attrName>style.visibility</p:attrName>
                                        </p:attrNameLst>
                                      </p:cBhvr>
                                      <p:to>
                                        <p:strVal val="visible"/>
                                      </p:to>
                                    </p:set>
                                    <p:animEffect transition="in" filter="blinds(horizontal)">
                                      <p:cBhvr>
                                        <p:cTn id="7" dur="500"/>
                                        <p:tgtEl>
                                          <p:spTgt spid="835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5638"/>
                                        </p:tgtEl>
                                        <p:attrNameLst>
                                          <p:attrName>style.visibility</p:attrName>
                                        </p:attrNameLst>
                                      </p:cBhvr>
                                      <p:to>
                                        <p:strVal val="visible"/>
                                      </p:to>
                                    </p:set>
                                    <p:animEffect transition="in" filter="blinds(horizontal)">
                                      <p:cBhvr>
                                        <p:cTn id="12" dur="500"/>
                                        <p:tgtEl>
                                          <p:spTgt spid="8356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835640"/>
                                        </p:tgtEl>
                                        <p:attrNameLst>
                                          <p:attrName>style.visibility</p:attrName>
                                        </p:attrNameLst>
                                      </p:cBhvr>
                                      <p:to>
                                        <p:strVal val="visible"/>
                                      </p:to>
                                    </p:set>
                                    <p:anim calcmode="lin" valueType="num">
                                      <p:cBhvr>
                                        <p:cTn id="17" dur="500" fill="hold"/>
                                        <p:tgtEl>
                                          <p:spTgt spid="835640"/>
                                        </p:tgtEl>
                                        <p:attrNameLst>
                                          <p:attrName>ppt_x</p:attrName>
                                        </p:attrNameLst>
                                      </p:cBhvr>
                                      <p:tavLst>
                                        <p:tav tm="0">
                                          <p:val>
                                            <p:strVal val="#ppt_x"/>
                                          </p:val>
                                        </p:tav>
                                        <p:tav tm="100000">
                                          <p:val>
                                            <p:strVal val="#ppt_x"/>
                                          </p:val>
                                        </p:tav>
                                      </p:tavLst>
                                    </p:anim>
                                    <p:anim calcmode="lin" valueType="num">
                                      <p:cBhvr>
                                        <p:cTn id="18" dur="500" fill="hold"/>
                                        <p:tgtEl>
                                          <p:spTgt spid="835640"/>
                                        </p:tgtEl>
                                        <p:attrNameLst>
                                          <p:attrName>ppt_y</p:attrName>
                                        </p:attrNameLst>
                                      </p:cBhvr>
                                      <p:tavLst>
                                        <p:tav tm="0">
                                          <p:val>
                                            <p:strVal val="#ppt_y-#ppt_h/2"/>
                                          </p:val>
                                        </p:tav>
                                        <p:tav tm="100000">
                                          <p:val>
                                            <p:strVal val="#ppt_y"/>
                                          </p:val>
                                        </p:tav>
                                      </p:tavLst>
                                    </p:anim>
                                    <p:anim calcmode="lin" valueType="num">
                                      <p:cBhvr>
                                        <p:cTn id="19" dur="500" fill="hold"/>
                                        <p:tgtEl>
                                          <p:spTgt spid="835640"/>
                                        </p:tgtEl>
                                        <p:attrNameLst>
                                          <p:attrName>ppt_w</p:attrName>
                                        </p:attrNameLst>
                                      </p:cBhvr>
                                      <p:tavLst>
                                        <p:tav tm="0">
                                          <p:val>
                                            <p:strVal val="#ppt_w"/>
                                          </p:val>
                                        </p:tav>
                                        <p:tav tm="100000">
                                          <p:val>
                                            <p:strVal val="#ppt_w"/>
                                          </p:val>
                                        </p:tav>
                                      </p:tavLst>
                                    </p:anim>
                                    <p:anim calcmode="lin" valueType="num">
                                      <p:cBhvr>
                                        <p:cTn id="20" dur="500" fill="hold"/>
                                        <p:tgtEl>
                                          <p:spTgt spid="835640"/>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35590"/>
                                        </p:tgtEl>
                                        <p:attrNameLst>
                                          <p:attrName>style.visibility</p:attrName>
                                        </p:attrNameLst>
                                      </p:cBhvr>
                                      <p:to>
                                        <p:strVal val="visible"/>
                                      </p:to>
                                    </p:set>
                                    <p:animEffect transition="in" filter="blinds(horizontal)">
                                      <p:cBhvr>
                                        <p:cTn id="25" dur="500"/>
                                        <p:tgtEl>
                                          <p:spTgt spid="8355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3558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835639"/>
                                        </p:tgtEl>
                                        <p:attrNameLst>
                                          <p:attrName>style.visibility</p:attrName>
                                        </p:attrNameLst>
                                      </p:cBhvr>
                                      <p:to>
                                        <p:strVal val="visible"/>
                                      </p:to>
                                    </p:set>
                                    <p:animEffect transition="in" filter="blinds(horizontal)">
                                      <p:cBhvr>
                                        <p:cTn id="34" dur="500"/>
                                        <p:tgtEl>
                                          <p:spTgt spid="8356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nodeType="clickEffect">
                                  <p:stCondLst>
                                    <p:cond delay="0"/>
                                  </p:stCondLst>
                                  <p:childTnLst>
                                    <p:set>
                                      <p:cBhvr>
                                        <p:cTn id="38" dur="1" fill="hold">
                                          <p:stCondLst>
                                            <p:cond delay="0"/>
                                          </p:stCondLst>
                                        </p:cTn>
                                        <p:tgtEl>
                                          <p:spTgt spid="835641"/>
                                        </p:tgtEl>
                                        <p:attrNameLst>
                                          <p:attrName>style.visibility</p:attrName>
                                        </p:attrNameLst>
                                      </p:cBhvr>
                                      <p:to>
                                        <p:strVal val="visible"/>
                                      </p:to>
                                    </p:set>
                                    <p:anim calcmode="lin" valueType="num">
                                      <p:cBhvr>
                                        <p:cTn id="39" dur="500" fill="hold"/>
                                        <p:tgtEl>
                                          <p:spTgt spid="835641"/>
                                        </p:tgtEl>
                                        <p:attrNameLst>
                                          <p:attrName>ppt_x</p:attrName>
                                        </p:attrNameLst>
                                      </p:cBhvr>
                                      <p:tavLst>
                                        <p:tav tm="0">
                                          <p:val>
                                            <p:strVal val="#ppt_x"/>
                                          </p:val>
                                        </p:tav>
                                        <p:tav tm="100000">
                                          <p:val>
                                            <p:strVal val="#ppt_x"/>
                                          </p:val>
                                        </p:tav>
                                      </p:tavLst>
                                    </p:anim>
                                    <p:anim calcmode="lin" valueType="num">
                                      <p:cBhvr>
                                        <p:cTn id="40" dur="500" fill="hold"/>
                                        <p:tgtEl>
                                          <p:spTgt spid="835641"/>
                                        </p:tgtEl>
                                        <p:attrNameLst>
                                          <p:attrName>ppt_y</p:attrName>
                                        </p:attrNameLst>
                                      </p:cBhvr>
                                      <p:tavLst>
                                        <p:tav tm="0">
                                          <p:val>
                                            <p:strVal val="#ppt_y-#ppt_h/2"/>
                                          </p:val>
                                        </p:tav>
                                        <p:tav tm="100000">
                                          <p:val>
                                            <p:strVal val="#ppt_y"/>
                                          </p:val>
                                        </p:tav>
                                      </p:tavLst>
                                    </p:anim>
                                    <p:anim calcmode="lin" valueType="num">
                                      <p:cBhvr>
                                        <p:cTn id="41" dur="500" fill="hold"/>
                                        <p:tgtEl>
                                          <p:spTgt spid="835641"/>
                                        </p:tgtEl>
                                        <p:attrNameLst>
                                          <p:attrName>ppt_w</p:attrName>
                                        </p:attrNameLst>
                                      </p:cBhvr>
                                      <p:tavLst>
                                        <p:tav tm="0">
                                          <p:val>
                                            <p:strVal val="#ppt_w"/>
                                          </p:val>
                                        </p:tav>
                                        <p:tav tm="100000">
                                          <p:val>
                                            <p:strVal val="#ppt_w"/>
                                          </p:val>
                                        </p:tav>
                                      </p:tavLst>
                                    </p:anim>
                                    <p:anim calcmode="lin" valueType="num">
                                      <p:cBhvr>
                                        <p:cTn id="42" dur="500" fill="hold"/>
                                        <p:tgtEl>
                                          <p:spTgt spid="835641"/>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35591"/>
                                        </p:tgtEl>
                                        <p:attrNameLst>
                                          <p:attrName>style.visibility</p:attrName>
                                        </p:attrNameLst>
                                      </p:cBhvr>
                                      <p:to>
                                        <p:strVal val="visible"/>
                                      </p:to>
                                    </p:set>
                                    <p:animEffect transition="in" filter="blinds(horizontal)">
                                      <p:cBhvr>
                                        <p:cTn id="47" dur="500"/>
                                        <p:tgtEl>
                                          <p:spTgt spid="835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8" grpId="0" animBg="1"/>
      <p:bldP spid="835590" grpId="0" animBg="1"/>
      <p:bldP spid="83559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600200" y="1371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zh-CN" altLang="en-US"/>
              <a:t>操作系统的概念 </a:t>
            </a:r>
          </a:p>
        </p:txBody>
      </p:sp>
      <p:sp>
        <p:nvSpPr>
          <p:cNvPr id="55299" name="Text Box 3">
            <a:hlinkClick r:id="rId3" action="ppaction://hlinksldjump"/>
          </p:cNvPr>
          <p:cNvSpPr txBox="1">
            <a:spLocks noChangeArrowheads="1"/>
          </p:cNvSpPr>
          <p:nvPr/>
        </p:nvSpPr>
        <p:spPr bwMode="auto">
          <a:xfrm>
            <a:off x="1600200" y="3617913"/>
            <a:ext cx="434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i="1">
                <a:solidFill>
                  <a:srgbClr val="FF0000"/>
                </a:solidFill>
              </a:rPr>
              <a:t>DOS </a:t>
            </a:r>
            <a:r>
              <a:rPr lang="zh-CN" altLang="en-US" i="1">
                <a:solidFill>
                  <a:srgbClr val="FF0000"/>
                </a:solidFill>
              </a:rPr>
              <a:t>基本命令</a:t>
            </a:r>
          </a:p>
        </p:txBody>
      </p:sp>
      <p:sp>
        <p:nvSpPr>
          <p:cNvPr id="55300" name="Text Box 4">
            <a:hlinkClick r:id="rId4" action="ppaction://hlinksldjump"/>
          </p:cNvPr>
          <p:cNvSpPr txBox="1">
            <a:spLocks noChangeArrowheads="1"/>
          </p:cNvSpPr>
          <p:nvPr/>
        </p:nvSpPr>
        <p:spPr bwMode="auto">
          <a:xfrm>
            <a:off x="1600200" y="2779713"/>
            <a:ext cx="556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的文件系统和目录结构</a:t>
            </a:r>
          </a:p>
        </p:txBody>
      </p:sp>
      <p:sp>
        <p:nvSpPr>
          <p:cNvPr id="55301" name="Rectangle 5"/>
          <p:cNvSpPr>
            <a:spLocks noChangeArrowheads="1"/>
          </p:cNvSpPr>
          <p:nvPr/>
        </p:nvSpPr>
        <p:spPr bwMode="auto">
          <a:xfrm>
            <a:off x="228600" y="228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5400">
                <a:solidFill>
                  <a:srgbClr val="800000"/>
                </a:solidFill>
                <a:latin typeface="隶书" pitchFamily="49" charset="-122"/>
              </a:rPr>
              <a:t>Dos</a:t>
            </a:r>
            <a:r>
              <a:rPr kumimoji="1" lang="zh-CN" altLang="en-US" sz="5400">
                <a:solidFill>
                  <a:srgbClr val="800000"/>
                </a:solidFill>
                <a:latin typeface="隶书" pitchFamily="49" charset="-122"/>
              </a:rPr>
              <a:t>操作系统</a:t>
            </a:r>
          </a:p>
        </p:txBody>
      </p:sp>
      <p:pic>
        <p:nvPicPr>
          <p:cNvPr id="553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5208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94957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7703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5" name="Text Box 9"/>
          <p:cNvSpPr txBox="1">
            <a:spLocks noChangeArrowheads="1"/>
          </p:cNvSpPr>
          <p:nvPr/>
        </p:nvSpPr>
        <p:spPr bwMode="auto">
          <a:xfrm>
            <a:off x="1600200" y="2093913"/>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操作系统概述</a:t>
            </a:r>
          </a:p>
        </p:txBody>
      </p:sp>
      <p:pic>
        <p:nvPicPr>
          <p:cNvPr id="5530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24313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7" name="Rectangle 11"/>
          <p:cNvSpPr>
            <a:spLocks noChangeArrowheads="1"/>
          </p:cNvSpPr>
          <p:nvPr/>
        </p:nvSpPr>
        <p:spPr bwMode="auto">
          <a:xfrm>
            <a:off x="1524000" y="42672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批处理文件和系统配置文件</a:t>
            </a:r>
          </a:p>
        </p:txBody>
      </p:sp>
      <p:sp>
        <p:nvSpPr>
          <p:cNvPr id="55308" name="Rectangle 12"/>
          <p:cNvSpPr>
            <a:spLocks noChangeArrowheads="1"/>
          </p:cNvSpPr>
          <p:nvPr/>
        </p:nvSpPr>
        <p:spPr bwMode="auto">
          <a:xfrm>
            <a:off x="1524000" y="49530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Windows</a:t>
            </a:r>
            <a:r>
              <a:rPr lang="zh-CN" altLang="en-US"/>
              <a:t>中的</a:t>
            </a:r>
            <a:r>
              <a:rPr lang="en-US" altLang="zh-CN"/>
              <a:t>MS-DOS</a:t>
            </a:r>
            <a:r>
              <a:rPr lang="zh-CN" altLang="en-US"/>
              <a:t>方式</a:t>
            </a:r>
          </a:p>
        </p:txBody>
      </p:sp>
      <p:sp>
        <p:nvSpPr>
          <p:cNvPr id="55309" name="Rectangle 13"/>
          <p:cNvSpPr>
            <a:spLocks noChangeArrowheads="1"/>
          </p:cNvSpPr>
          <p:nvPr/>
        </p:nvSpPr>
        <p:spPr bwMode="auto">
          <a:xfrm>
            <a:off x="1524000" y="56388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键盘的操作与鼠标的使用</a:t>
            </a:r>
          </a:p>
        </p:txBody>
      </p:sp>
      <p:pic>
        <p:nvPicPr>
          <p:cNvPr id="5531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19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1"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1054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7912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E5B5E9E-2B7B-4D50-A873-C9F3F20169D3}" type="slidenum">
              <a:rPr lang="en-US" altLang="zh-CN" smtClean="0"/>
              <a:pPr>
                <a:defRPr/>
              </a:pPr>
              <a:t>47</a:t>
            </a:fld>
            <a:endParaRPr lang="en-US" altLang="zh-CN"/>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838200" y="1371600"/>
            <a:ext cx="6629400" cy="914400"/>
          </a:xfrm>
          <a:prstGeom prst="rect">
            <a:avLst/>
          </a:prstGeom>
          <a:solidFill>
            <a:srgbClr val="008000"/>
          </a:solidFill>
          <a:ln>
            <a:noFill/>
          </a:ln>
          <a:effectLst>
            <a:outerShdw dist="107763" dir="2700000" algn="ctr"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pPr algn="ctr"/>
            <a:r>
              <a:rPr kumimoji="1" lang="zh-CN" altLang="en-US" sz="3600">
                <a:solidFill>
                  <a:schemeClr val="bg1"/>
                </a:solidFill>
                <a:latin typeface="楷体_GB2312" pitchFamily="49" charset="-122"/>
                <a:ea typeface="楷体_GB2312" pitchFamily="49" charset="-122"/>
              </a:rPr>
              <a:t>用户与计算机通讯的</a:t>
            </a:r>
            <a:r>
              <a:rPr kumimoji="1" lang="zh-CN" altLang="en-US" sz="3600" u="sng">
                <a:solidFill>
                  <a:schemeClr val="bg1"/>
                </a:solidFill>
                <a:latin typeface="楷体_GB2312" pitchFamily="49" charset="-122"/>
                <a:ea typeface="楷体_GB2312" pitchFamily="49" charset="-122"/>
              </a:rPr>
              <a:t>系统保留字</a:t>
            </a:r>
            <a:endParaRPr kumimoji="1" lang="zh-CN" altLang="en-US" sz="3600">
              <a:solidFill>
                <a:srgbClr val="0033CC"/>
              </a:solidFill>
              <a:latin typeface="楷体_GB2312" pitchFamily="49" charset="-122"/>
              <a:ea typeface="楷体_GB2312" pitchFamily="49" charset="-122"/>
            </a:endParaRPr>
          </a:p>
        </p:txBody>
      </p:sp>
      <p:sp>
        <p:nvSpPr>
          <p:cNvPr id="56323" name="AutoShape 3"/>
          <p:cNvSpPr>
            <a:spLocks noChangeArrowheads="1"/>
          </p:cNvSpPr>
          <p:nvPr/>
        </p:nvSpPr>
        <p:spPr bwMode="auto">
          <a:xfrm>
            <a:off x="5715000" y="533400"/>
            <a:ext cx="2133600" cy="685800"/>
          </a:xfrm>
          <a:prstGeom prst="wedgeEllipseCallout">
            <a:avLst>
              <a:gd name="adj1" fmla="val -4241"/>
              <a:gd name="adj2" fmla="val 79398"/>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sz="3600">
                <a:solidFill>
                  <a:srgbClr val="FF0066"/>
                </a:solidFill>
                <a:latin typeface="Times New Roman" pitchFamily="18" charset="0"/>
                <a:ea typeface="宋体" pitchFamily="2" charset="-122"/>
              </a:rPr>
              <a:t>定义</a:t>
            </a:r>
          </a:p>
        </p:txBody>
      </p:sp>
      <p:sp>
        <p:nvSpPr>
          <p:cNvPr id="56324" name="AutoShape 4"/>
          <p:cNvSpPr>
            <a:spLocks noChangeArrowheads="1"/>
          </p:cNvSpPr>
          <p:nvPr/>
        </p:nvSpPr>
        <p:spPr bwMode="auto">
          <a:xfrm>
            <a:off x="381000" y="2590800"/>
            <a:ext cx="2133600" cy="685800"/>
          </a:xfrm>
          <a:prstGeom prst="wedgeEllipseCallout">
            <a:avLst>
              <a:gd name="adj1" fmla="val 79463"/>
              <a:gd name="adj2" fmla="val 71528"/>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sz="3600">
                <a:solidFill>
                  <a:srgbClr val="FF0066"/>
                </a:solidFill>
                <a:latin typeface="Times New Roman" pitchFamily="18" charset="0"/>
                <a:ea typeface="宋体" pitchFamily="2" charset="-122"/>
              </a:rPr>
              <a:t>类型</a:t>
            </a:r>
          </a:p>
        </p:txBody>
      </p:sp>
      <p:sp>
        <p:nvSpPr>
          <p:cNvPr id="56325" name="Rectangle 5"/>
          <p:cNvSpPr>
            <a:spLocks noChangeArrowheads="1"/>
          </p:cNvSpPr>
          <p:nvPr/>
        </p:nvSpPr>
        <p:spPr bwMode="auto">
          <a:xfrm>
            <a:off x="2133600" y="3505200"/>
            <a:ext cx="4800600" cy="914400"/>
          </a:xfrm>
          <a:prstGeom prst="rect">
            <a:avLst/>
          </a:prstGeom>
          <a:solidFill>
            <a:srgbClr val="008000"/>
          </a:solidFill>
          <a:ln>
            <a:noFill/>
          </a:ln>
          <a:effectLst>
            <a:outerShdw dist="107763" dir="2700000" algn="ctr"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pPr algn="ctr"/>
            <a:r>
              <a:rPr kumimoji="1" lang="zh-CN" altLang="en-US" sz="3600">
                <a:solidFill>
                  <a:schemeClr val="bg1"/>
                </a:solidFill>
                <a:latin typeface="楷体_GB2312" pitchFamily="49" charset="-122"/>
                <a:ea typeface="楷体_GB2312" pitchFamily="49" charset="-122"/>
              </a:rPr>
              <a:t>内部命令</a:t>
            </a:r>
            <a:r>
              <a:rPr kumimoji="1" lang="en-US" altLang="zh-CN" sz="3600">
                <a:solidFill>
                  <a:schemeClr val="bg1"/>
                </a:solidFill>
                <a:latin typeface="楷体_GB2312" pitchFamily="49" charset="-122"/>
                <a:ea typeface="楷体_GB2312" pitchFamily="49" charset="-122"/>
              </a:rPr>
              <a:t>/</a:t>
            </a:r>
            <a:r>
              <a:rPr kumimoji="1" lang="zh-CN" altLang="en-US" sz="3600">
                <a:solidFill>
                  <a:schemeClr val="bg1"/>
                </a:solidFill>
                <a:latin typeface="楷体_GB2312" pitchFamily="49" charset="-122"/>
                <a:ea typeface="楷体_GB2312" pitchFamily="49" charset="-122"/>
              </a:rPr>
              <a:t>外部命令</a:t>
            </a:r>
            <a:endParaRPr kumimoji="1" lang="zh-CN" altLang="en-US" sz="3600">
              <a:solidFill>
                <a:srgbClr val="0033CC"/>
              </a:solidFill>
              <a:latin typeface="楷体_GB2312" pitchFamily="49" charset="-122"/>
              <a:ea typeface="楷体_GB2312" pitchFamily="49" charset="-122"/>
            </a:endParaRPr>
          </a:p>
        </p:txBody>
      </p:sp>
      <p:sp>
        <p:nvSpPr>
          <p:cNvPr id="56326" name="AutoShape 6"/>
          <p:cNvSpPr>
            <a:spLocks noChangeArrowheads="1"/>
          </p:cNvSpPr>
          <p:nvPr/>
        </p:nvSpPr>
        <p:spPr bwMode="auto">
          <a:xfrm>
            <a:off x="152400" y="4572000"/>
            <a:ext cx="1447800" cy="685800"/>
          </a:xfrm>
          <a:prstGeom prst="wedgeEllipseCallout">
            <a:avLst>
              <a:gd name="adj1" fmla="val 66556"/>
              <a:gd name="adj2" fmla="val 95602"/>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sz="3600">
                <a:solidFill>
                  <a:srgbClr val="FF0066"/>
                </a:solidFill>
                <a:latin typeface="Times New Roman" pitchFamily="18" charset="0"/>
                <a:ea typeface="宋体" pitchFamily="2" charset="-122"/>
              </a:rPr>
              <a:t>示例</a:t>
            </a:r>
          </a:p>
        </p:txBody>
      </p:sp>
      <p:sp>
        <p:nvSpPr>
          <p:cNvPr id="56327" name="Rectangle 7"/>
          <p:cNvSpPr>
            <a:spLocks noChangeArrowheads="1"/>
          </p:cNvSpPr>
          <p:nvPr/>
        </p:nvSpPr>
        <p:spPr bwMode="auto">
          <a:xfrm>
            <a:off x="1905000" y="4876800"/>
            <a:ext cx="6781800" cy="1600200"/>
          </a:xfrm>
          <a:prstGeom prst="rect">
            <a:avLst/>
          </a:prstGeom>
          <a:solidFill>
            <a:srgbClr val="00CC99"/>
          </a:solidFill>
          <a:ln>
            <a:noFill/>
          </a:ln>
          <a:effectLst>
            <a:outerShdw dist="107763" dir="2700000" algn="ctr"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pPr>
              <a:lnSpc>
                <a:spcPct val="130000"/>
              </a:lnSpc>
            </a:pPr>
            <a:r>
              <a:rPr kumimoji="1" lang="en-US" altLang="zh-CN" sz="3600">
                <a:solidFill>
                  <a:schemeClr val="bg2"/>
                </a:solidFill>
                <a:latin typeface="楷体_GB2312" pitchFamily="49" charset="-122"/>
                <a:ea typeface="楷体_GB2312" pitchFamily="49" charset="-122"/>
              </a:rPr>
              <a:t>C:\&gt;</a:t>
            </a:r>
          </a:p>
          <a:p>
            <a:pPr>
              <a:lnSpc>
                <a:spcPct val="130000"/>
              </a:lnSpc>
            </a:pPr>
            <a:r>
              <a:rPr kumimoji="1" lang="en-US" altLang="zh-CN" sz="3600">
                <a:solidFill>
                  <a:schemeClr val="bg2"/>
                </a:solidFill>
                <a:latin typeface="楷体_GB2312" pitchFamily="49" charset="-122"/>
                <a:ea typeface="楷体_GB2312" pitchFamily="49" charset="-122"/>
              </a:rPr>
              <a:t>C:\&gt;</a:t>
            </a:r>
            <a:endParaRPr kumimoji="1" lang="en-US" altLang="zh-CN" sz="3600">
              <a:solidFill>
                <a:srgbClr val="0033CC"/>
              </a:solidFill>
              <a:latin typeface="楷体_GB2312" pitchFamily="49" charset="-122"/>
              <a:ea typeface="楷体_GB2312" pitchFamily="49" charset="-122"/>
            </a:endParaRPr>
          </a:p>
        </p:txBody>
      </p:sp>
      <p:sp>
        <p:nvSpPr>
          <p:cNvPr id="56328" name="Rectangle 8"/>
          <p:cNvSpPr>
            <a:spLocks noChangeArrowheads="1"/>
          </p:cNvSpPr>
          <p:nvPr/>
        </p:nvSpPr>
        <p:spPr bwMode="auto">
          <a:xfrm>
            <a:off x="2819400" y="5618163"/>
            <a:ext cx="462915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lnSpc>
                <a:spcPct val="130000"/>
              </a:lnSpc>
            </a:pPr>
            <a:r>
              <a:rPr kumimoji="1" lang="en-US" altLang="zh-CN" sz="3600" u="sng">
                <a:solidFill>
                  <a:srgbClr val="CC00CC"/>
                </a:solidFill>
                <a:latin typeface="楷体_GB2312" pitchFamily="49" charset="-122"/>
                <a:ea typeface="楷体_GB2312" pitchFamily="49" charset="-122"/>
              </a:rPr>
              <a:t>\DOS\ </a:t>
            </a:r>
            <a:r>
              <a:rPr kumimoji="1" lang="en-US" altLang="zh-CN" sz="3600" u="sng">
                <a:solidFill>
                  <a:srgbClr val="CC00CC"/>
                </a:solidFill>
                <a:latin typeface="Arial Black" pitchFamily="34" charset="0"/>
                <a:ea typeface="楷体_GB2312" pitchFamily="49" charset="-122"/>
              </a:rPr>
              <a:t>FORMAT</a:t>
            </a:r>
            <a:r>
              <a:rPr kumimoji="1" lang="en-US" altLang="zh-CN" sz="3600" u="sng">
                <a:solidFill>
                  <a:srgbClr val="CC00CC"/>
                </a:solidFill>
                <a:latin typeface="楷体_GB2312" pitchFamily="49" charset="-122"/>
                <a:ea typeface="楷体_GB2312" pitchFamily="49" charset="-122"/>
              </a:rPr>
              <a:t>  A:</a:t>
            </a:r>
            <a:endParaRPr kumimoji="1" lang="en-US" altLang="zh-CN" sz="3600" u="sng">
              <a:solidFill>
                <a:srgbClr val="990000"/>
              </a:solidFill>
              <a:latin typeface="楷体_GB2312" pitchFamily="49" charset="-122"/>
              <a:ea typeface="楷体_GB2312" pitchFamily="49" charset="-122"/>
            </a:endParaRPr>
          </a:p>
        </p:txBody>
      </p:sp>
      <p:sp>
        <p:nvSpPr>
          <p:cNvPr id="56329" name="Rectangle 9"/>
          <p:cNvSpPr>
            <a:spLocks noChangeArrowheads="1"/>
          </p:cNvSpPr>
          <p:nvPr/>
        </p:nvSpPr>
        <p:spPr bwMode="auto">
          <a:xfrm>
            <a:off x="2889250" y="5072063"/>
            <a:ext cx="5721350"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r>
              <a:rPr kumimoji="1" lang="en-US" altLang="zh-CN" sz="3600" u="sng">
                <a:solidFill>
                  <a:srgbClr val="CC00CC"/>
                </a:solidFill>
                <a:latin typeface="Arial Black" pitchFamily="34" charset="0"/>
                <a:ea typeface="楷体_GB2312" pitchFamily="49" charset="-122"/>
              </a:rPr>
              <a:t>COPY</a:t>
            </a:r>
            <a:r>
              <a:rPr kumimoji="1" lang="en-US" altLang="zh-CN" sz="3600">
                <a:solidFill>
                  <a:srgbClr val="CC00CC"/>
                </a:solidFill>
                <a:latin typeface="楷体_GB2312" pitchFamily="49" charset="-122"/>
                <a:ea typeface="楷体_GB2312" pitchFamily="49" charset="-122"/>
              </a:rPr>
              <a:t>  </a:t>
            </a:r>
            <a:r>
              <a:rPr kumimoji="1" lang="en-US" altLang="zh-CN" sz="3600" u="sng">
                <a:solidFill>
                  <a:srgbClr val="CC00CC"/>
                </a:solidFill>
                <a:latin typeface="楷体_GB2312" pitchFamily="49" charset="-122"/>
                <a:ea typeface="楷体_GB2312" pitchFamily="49" charset="-122"/>
              </a:rPr>
              <a:t>XYZ.TXT  B:\TEMP</a:t>
            </a:r>
            <a:endParaRPr kumimoji="1" lang="en-US" altLang="zh-CN" sz="3600" u="sng">
              <a:solidFill>
                <a:srgbClr val="990000"/>
              </a:solidFill>
              <a:latin typeface="楷体_GB2312" pitchFamily="49" charset="-122"/>
              <a:ea typeface="楷体_GB2312" pitchFamily="49" charset="-122"/>
            </a:endParaRPr>
          </a:p>
        </p:txBody>
      </p:sp>
      <p:sp>
        <p:nvSpPr>
          <p:cNvPr id="871434" name="Oval 10"/>
          <p:cNvSpPr>
            <a:spLocks noChangeArrowheads="1"/>
          </p:cNvSpPr>
          <p:nvPr/>
        </p:nvSpPr>
        <p:spPr bwMode="auto">
          <a:xfrm>
            <a:off x="-152400" y="0"/>
            <a:ext cx="4538663" cy="10398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a:t>
            </a:r>
          </a:p>
        </p:txBody>
      </p:sp>
      <p:sp>
        <p:nvSpPr>
          <p:cNvPr id="2" name="灯片编号占位符 1"/>
          <p:cNvSpPr>
            <a:spLocks noGrp="1"/>
          </p:cNvSpPr>
          <p:nvPr>
            <p:ph type="sldNum" sz="quarter" idx="12"/>
          </p:nvPr>
        </p:nvSpPr>
        <p:spPr/>
        <p:txBody>
          <a:bodyPr/>
          <a:lstStyle/>
          <a:p>
            <a:pPr>
              <a:defRPr/>
            </a:pPr>
            <a:fld id="{A4CE6C65-6E22-4B6F-983A-3DAD8FB4E8F5}" type="slidenum">
              <a:rPr lang="en-US" altLang="zh-CN" smtClean="0"/>
              <a:pPr>
                <a:defRPr/>
              </a:pPr>
              <a:t>48</a:t>
            </a:fld>
            <a:endParaRPr lang="en-US" altLang="zh-CN"/>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685800" y="1066800"/>
            <a:ext cx="80772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Char char="Ø"/>
            </a:pPr>
            <a:r>
              <a:rPr kumimoji="1" lang="zh-CN" altLang="en-US" sz="2800">
                <a:solidFill>
                  <a:schemeClr val="tx1"/>
                </a:solidFill>
                <a:latin typeface="隶书" pitchFamily="49" charset="-122"/>
              </a:rPr>
              <a:t>包含于</a:t>
            </a:r>
            <a:r>
              <a:rPr kumimoji="1" lang="en-US" altLang="zh-CN" sz="2800">
                <a:solidFill>
                  <a:srgbClr val="FF0000"/>
                </a:solidFill>
                <a:latin typeface="隶书" pitchFamily="49" charset="-122"/>
              </a:rPr>
              <a:t>COMMAND.COM</a:t>
            </a:r>
            <a:r>
              <a:rPr kumimoji="1" lang="zh-CN" altLang="en-US" sz="2800">
                <a:solidFill>
                  <a:schemeClr val="tx1"/>
                </a:solidFill>
                <a:latin typeface="隶书" pitchFamily="49" charset="-122"/>
              </a:rPr>
              <a:t>命令处理程序中。启动</a:t>
            </a:r>
            <a:r>
              <a:rPr kumimoji="1" lang="en-US" altLang="zh-CN" sz="2800">
                <a:solidFill>
                  <a:schemeClr val="tx1"/>
                </a:solidFill>
                <a:latin typeface="隶书" pitchFamily="49" charset="-122"/>
              </a:rPr>
              <a:t>DOS</a:t>
            </a:r>
            <a:r>
              <a:rPr kumimoji="1" lang="zh-CN" altLang="en-US" sz="2800">
                <a:solidFill>
                  <a:schemeClr val="tx1"/>
                </a:solidFill>
                <a:latin typeface="隶书" pitchFamily="49" charset="-122"/>
              </a:rPr>
              <a:t>时，内部命令被装入内存，用户可随时使用。</a:t>
            </a:r>
          </a:p>
          <a:p>
            <a:pPr eaLnBrk="1" hangingPunct="1">
              <a:spcBef>
                <a:spcPct val="50000"/>
              </a:spcBef>
              <a:buClr>
                <a:srgbClr val="FF0000"/>
              </a:buClr>
              <a:buFont typeface="Wingdings" pitchFamily="2" charset="2"/>
              <a:buChar char="Ø"/>
            </a:pPr>
            <a:r>
              <a:rPr kumimoji="1" lang="zh-CN" altLang="en-US" sz="2800">
                <a:solidFill>
                  <a:schemeClr val="tx1"/>
                </a:solidFill>
                <a:latin typeface="隶书" pitchFamily="49" charset="-122"/>
              </a:rPr>
              <a:t>常用内部命令有</a:t>
            </a:r>
            <a:r>
              <a:rPr kumimoji="1" lang="en-US" altLang="zh-CN" sz="2800">
                <a:solidFill>
                  <a:schemeClr val="tx1"/>
                </a:solidFill>
                <a:latin typeface="隶书" pitchFamily="49" charset="-122"/>
              </a:rPr>
              <a:t>DIR</a:t>
            </a:r>
            <a:r>
              <a:rPr kumimoji="1" lang="zh-CN" altLang="en-US" sz="2800">
                <a:solidFill>
                  <a:schemeClr val="tx1"/>
                </a:solidFill>
                <a:latin typeface="隶书" pitchFamily="49" charset="-122"/>
              </a:rPr>
              <a:t>、 </a:t>
            </a:r>
            <a:r>
              <a:rPr kumimoji="1" lang="en-US" altLang="zh-CN" sz="2800">
                <a:solidFill>
                  <a:schemeClr val="tx1"/>
                </a:solidFill>
                <a:latin typeface="隶书" pitchFamily="49" charset="-122"/>
              </a:rPr>
              <a:t>DEL</a:t>
            </a:r>
            <a:r>
              <a:rPr kumimoji="1" lang="zh-CN" altLang="en-US" sz="2800">
                <a:solidFill>
                  <a:schemeClr val="tx1"/>
                </a:solidFill>
                <a:latin typeface="隶书" pitchFamily="49" charset="-122"/>
              </a:rPr>
              <a:t>、 </a:t>
            </a:r>
            <a:r>
              <a:rPr kumimoji="1" lang="en-US" altLang="zh-CN" sz="2800">
                <a:solidFill>
                  <a:schemeClr val="tx1"/>
                </a:solidFill>
                <a:latin typeface="隶书" pitchFamily="49" charset="-122"/>
              </a:rPr>
              <a:t>DATA</a:t>
            </a:r>
            <a:r>
              <a:rPr kumimoji="1" lang="zh-CN" altLang="en-US" sz="2800">
                <a:solidFill>
                  <a:schemeClr val="tx1"/>
                </a:solidFill>
                <a:latin typeface="隶书" pitchFamily="49" charset="-122"/>
              </a:rPr>
              <a:t>、 </a:t>
            </a:r>
            <a:r>
              <a:rPr kumimoji="1" lang="en-US" altLang="zh-CN" sz="2800">
                <a:solidFill>
                  <a:schemeClr val="tx1"/>
                </a:solidFill>
                <a:latin typeface="隶书" pitchFamily="49" charset="-122"/>
              </a:rPr>
              <a:t>TIME</a:t>
            </a:r>
            <a:r>
              <a:rPr kumimoji="1" lang="zh-CN" altLang="en-US" sz="2800">
                <a:solidFill>
                  <a:schemeClr val="tx1"/>
                </a:solidFill>
                <a:latin typeface="隶书" pitchFamily="49" charset="-122"/>
              </a:rPr>
              <a:t>、 </a:t>
            </a:r>
            <a:r>
              <a:rPr kumimoji="1" lang="en-US" altLang="zh-CN" sz="2800">
                <a:solidFill>
                  <a:schemeClr val="tx1"/>
                </a:solidFill>
                <a:latin typeface="隶书" pitchFamily="49" charset="-122"/>
              </a:rPr>
              <a:t>COPY</a:t>
            </a:r>
            <a:r>
              <a:rPr kumimoji="1" lang="zh-CN" altLang="en-US" sz="2800">
                <a:solidFill>
                  <a:schemeClr val="tx1"/>
                </a:solidFill>
                <a:latin typeface="隶书" pitchFamily="49" charset="-122"/>
              </a:rPr>
              <a:t>、 </a:t>
            </a:r>
            <a:r>
              <a:rPr kumimoji="1" lang="en-US" altLang="zh-CN" sz="2800">
                <a:solidFill>
                  <a:schemeClr val="tx1"/>
                </a:solidFill>
                <a:latin typeface="隶书" pitchFamily="49" charset="-122"/>
              </a:rPr>
              <a:t>VER</a:t>
            </a:r>
            <a:r>
              <a:rPr kumimoji="1" lang="zh-CN" altLang="en-US" sz="2800">
                <a:solidFill>
                  <a:schemeClr val="tx1"/>
                </a:solidFill>
                <a:latin typeface="隶书" pitchFamily="49" charset="-122"/>
              </a:rPr>
              <a:t>、 </a:t>
            </a:r>
            <a:r>
              <a:rPr kumimoji="1" lang="en-US" altLang="zh-CN" sz="2800">
                <a:solidFill>
                  <a:schemeClr val="tx1"/>
                </a:solidFill>
                <a:latin typeface="隶书" pitchFamily="49" charset="-122"/>
              </a:rPr>
              <a:t>TYPE</a:t>
            </a:r>
            <a:r>
              <a:rPr kumimoji="1" lang="zh-CN" altLang="en-US" sz="2800">
                <a:solidFill>
                  <a:schemeClr val="tx1"/>
                </a:solidFill>
                <a:latin typeface="隶书" pitchFamily="49" charset="-122"/>
              </a:rPr>
              <a:t>等。</a:t>
            </a:r>
          </a:p>
        </p:txBody>
      </p:sp>
      <p:sp>
        <p:nvSpPr>
          <p:cNvPr id="881669" name="Rectangle 5"/>
          <p:cNvSpPr>
            <a:spLocks noChangeArrowheads="1"/>
          </p:cNvSpPr>
          <p:nvPr/>
        </p:nvSpPr>
        <p:spPr bwMode="auto">
          <a:xfrm>
            <a:off x="0" y="228600"/>
            <a:ext cx="3289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内部命令</a:t>
            </a:r>
          </a:p>
        </p:txBody>
      </p:sp>
      <p:sp>
        <p:nvSpPr>
          <p:cNvPr id="881670" name="Rectangle 6"/>
          <p:cNvSpPr>
            <a:spLocks noChangeArrowheads="1"/>
          </p:cNvSpPr>
          <p:nvPr/>
        </p:nvSpPr>
        <p:spPr bwMode="auto">
          <a:xfrm>
            <a:off x="0" y="3048000"/>
            <a:ext cx="3886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外部命令</a:t>
            </a:r>
          </a:p>
        </p:txBody>
      </p:sp>
      <p:sp>
        <p:nvSpPr>
          <p:cNvPr id="57349" name="Text Box 7"/>
          <p:cNvSpPr txBox="1">
            <a:spLocks noChangeArrowheads="1"/>
          </p:cNvSpPr>
          <p:nvPr/>
        </p:nvSpPr>
        <p:spPr bwMode="auto">
          <a:xfrm>
            <a:off x="457200" y="3775075"/>
            <a:ext cx="807720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buClr>
                <a:srgbClr val="FF0000"/>
              </a:buClr>
              <a:buFont typeface="Wingdings" pitchFamily="2" charset="2"/>
              <a:buChar char="Ø"/>
            </a:pPr>
            <a:r>
              <a:rPr kumimoji="1" lang="zh-CN" altLang="en-US" sz="2800">
                <a:solidFill>
                  <a:schemeClr val="tx1"/>
                </a:solidFill>
                <a:latin typeface="隶书" pitchFamily="49" charset="-122"/>
              </a:rPr>
              <a:t>以</a:t>
            </a:r>
            <a:r>
              <a:rPr kumimoji="1" lang="zh-CN" altLang="en-US" sz="2800">
                <a:solidFill>
                  <a:srgbClr val="FF0000"/>
                </a:solidFill>
                <a:latin typeface="隶书" pitchFamily="49" charset="-122"/>
              </a:rPr>
              <a:t>磁盘文件</a:t>
            </a:r>
            <a:r>
              <a:rPr kumimoji="1" lang="zh-CN" altLang="en-US" sz="2800">
                <a:solidFill>
                  <a:schemeClr val="tx1"/>
                </a:solidFill>
                <a:latin typeface="隶书" pitchFamily="49" charset="-122"/>
              </a:rPr>
              <a:t>形式存于磁盘。启动</a:t>
            </a:r>
            <a:r>
              <a:rPr kumimoji="1" lang="en-US" altLang="zh-CN" sz="2800">
                <a:solidFill>
                  <a:schemeClr val="tx1"/>
                </a:solidFill>
                <a:latin typeface="隶书" pitchFamily="49" charset="-122"/>
              </a:rPr>
              <a:t>DOS</a:t>
            </a:r>
            <a:r>
              <a:rPr kumimoji="1" lang="zh-CN" altLang="en-US" sz="2800">
                <a:solidFill>
                  <a:schemeClr val="tx1"/>
                </a:solidFill>
                <a:latin typeface="隶书" pitchFamily="49" charset="-122"/>
              </a:rPr>
              <a:t>时，外部命令没有被装入系统内存。</a:t>
            </a:r>
          </a:p>
          <a:p>
            <a:pPr eaLnBrk="1" hangingPunct="1">
              <a:spcBef>
                <a:spcPct val="50000"/>
              </a:spcBef>
              <a:buClr>
                <a:srgbClr val="FF0000"/>
              </a:buClr>
              <a:buFont typeface="Wingdings" pitchFamily="2" charset="2"/>
              <a:buChar char="Ø"/>
            </a:pPr>
            <a:r>
              <a:rPr kumimoji="1" lang="zh-CN" altLang="en-US" sz="2800">
                <a:solidFill>
                  <a:srgbClr val="FF0000"/>
                </a:solidFill>
                <a:latin typeface="隶书" pitchFamily="49" charset="-122"/>
              </a:rPr>
              <a:t>执行过程</a:t>
            </a:r>
            <a:r>
              <a:rPr kumimoji="1" lang="zh-CN" altLang="en-US" sz="2800">
                <a:solidFill>
                  <a:schemeClr val="tx1"/>
                </a:solidFill>
                <a:latin typeface="隶书" pitchFamily="49" charset="-122"/>
              </a:rPr>
              <a:t>是，首先把指定的命令文件从磁盘读入内存，然后把控制转移到该文件中的程序，执行它后又返回到</a:t>
            </a:r>
            <a:r>
              <a:rPr kumimoji="1" lang="en-US" altLang="zh-CN" sz="2800">
                <a:solidFill>
                  <a:schemeClr val="tx1"/>
                </a:solidFill>
                <a:latin typeface="隶书" pitchFamily="49" charset="-122"/>
              </a:rPr>
              <a:t>DOS</a:t>
            </a:r>
            <a:r>
              <a:rPr kumimoji="1" lang="zh-CN" altLang="en-US" sz="2800">
                <a:solidFill>
                  <a:schemeClr val="tx1"/>
                </a:solidFill>
                <a:latin typeface="隶书" pitchFamily="49" charset="-122"/>
              </a:rPr>
              <a:t>操作系统。</a:t>
            </a:r>
          </a:p>
          <a:p>
            <a:pPr eaLnBrk="1" hangingPunct="1">
              <a:spcBef>
                <a:spcPct val="50000"/>
              </a:spcBef>
              <a:buClr>
                <a:srgbClr val="FF0000"/>
              </a:buClr>
              <a:buFont typeface="Wingdings" pitchFamily="2" charset="2"/>
              <a:buChar char="Ø"/>
            </a:pPr>
            <a:r>
              <a:rPr kumimoji="1" lang="zh-CN" altLang="en-US" sz="2800">
                <a:solidFill>
                  <a:schemeClr val="tx1"/>
                </a:solidFill>
                <a:latin typeface="隶书" pitchFamily="49" charset="-122"/>
              </a:rPr>
              <a:t>常用外部命令有：</a:t>
            </a:r>
            <a:r>
              <a:rPr kumimoji="1" lang="en-US" altLang="zh-CN" sz="2800">
                <a:solidFill>
                  <a:schemeClr val="tx1"/>
                </a:solidFill>
                <a:latin typeface="隶书" pitchFamily="49" charset="-122"/>
              </a:rPr>
              <a:t>FORMAT</a:t>
            </a:r>
            <a:r>
              <a:rPr kumimoji="1" lang="zh-CN" altLang="en-US" sz="2800">
                <a:solidFill>
                  <a:schemeClr val="tx1"/>
                </a:solidFill>
                <a:latin typeface="隶书" pitchFamily="49" charset="-122"/>
              </a:rPr>
              <a:t>、</a:t>
            </a:r>
            <a:r>
              <a:rPr kumimoji="1" lang="en-US" altLang="zh-CN" sz="2800">
                <a:solidFill>
                  <a:schemeClr val="tx1"/>
                </a:solidFill>
                <a:latin typeface="隶书" pitchFamily="49" charset="-122"/>
              </a:rPr>
              <a:t>SYS</a:t>
            </a:r>
            <a:r>
              <a:rPr kumimoji="1" lang="zh-CN" altLang="en-US" sz="2800">
                <a:solidFill>
                  <a:schemeClr val="tx1"/>
                </a:solidFill>
                <a:latin typeface="隶书" pitchFamily="49" charset="-122"/>
              </a:rPr>
              <a:t>、</a:t>
            </a:r>
            <a:r>
              <a:rPr kumimoji="1" lang="en-US" altLang="zh-CN" sz="2800">
                <a:solidFill>
                  <a:schemeClr val="tx1"/>
                </a:solidFill>
                <a:latin typeface="隶书" pitchFamily="49" charset="-122"/>
              </a:rPr>
              <a:t>DISKCOPY</a:t>
            </a:r>
            <a:r>
              <a:rPr kumimoji="1" lang="zh-CN" altLang="en-US" sz="2800">
                <a:solidFill>
                  <a:schemeClr val="tx1"/>
                </a:solidFill>
                <a:latin typeface="隶书" pitchFamily="49" charset="-122"/>
              </a:rPr>
              <a:t>等。</a:t>
            </a:r>
          </a:p>
        </p:txBody>
      </p:sp>
      <p:sp>
        <p:nvSpPr>
          <p:cNvPr id="2" name="灯片编号占位符 1"/>
          <p:cNvSpPr>
            <a:spLocks noGrp="1"/>
          </p:cNvSpPr>
          <p:nvPr>
            <p:ph type="sldNum" sz="quarter" idx="12"/>
          </p:nvPr>
        </p:nvSpPr>
        <p:spPr/>
        <p:txBody>
          <a:bodyPr/>
          <a:lstStyle/>
          <a:p>
            <a:pPr>
              <a:defRPr/>
            </a:pPr>
            <a:fld id="{A89C7854-4F3A-445B-A78C-561E3ACD91F2}" type="slidenum">
              <a:rPr lang="en-US" altLang="zh-CN" smtClean="0"/>
              <a:pPr>
                <a:defRPr/>
              </a:pPr>
              <a:t>49</a:t>
            </a:fld>
            <a:endParaRPr lang="en-US" altLang="zh-CN"/>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ChangeArrowheads="1"/>
          </p:cNvSpPr>
          <p:nvPr/>
        </p:nvSpPr>
        <p:spPr bwMode="auto">
          <a:xfrm>
            <a:off x="0" y="0"/>
            <a:ext cx="4756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4400" i="1" noProof="1">
                <a:solidFill>
                  <a:srgbClr val="0033CC"/>
                </a:solidFill>
                <a:effectLst>
                  <a:outerShdw blurRad="38100" dist="38100" dir="2700000" algn="tl">
                    <a:srgbClr val="C0C0C0"/>
                  </a:outerShdw>
                </a:effectLst>
                <a:latin typeface="Times New Roman" pitchFamily="18" charset="0"/>
              </a:rPr>
              <a:t>操作系统的功能</a:t>
            </a:r>
            <a:r>
              <a:rPr kumimoji="1" lang="zh-CN" altLang="en-US" sz="4000" noProof="1">
                <a:solidFill>
                  <a:schemeClr val="tx1"/>
                </a:solidFill>
                <a:latin typeface="Times New Roman" pitchFamily="18" charset="0"/>
                <a:ea typeface="宋体" pitchFamily="2" charset="-122"/>
              </a:rPr>
              <a:t>	</a:t>
            </a:r>
            <a:endParaRPr kumimoji="1" lang="zh-CN" altLang="en-US" sz="4000">
              <a:solidFill>
                <a:schemeClr val="tx1"/>
              </a:solidFill>
              <a:latin typeface="Times New Roman" pitchFamily="18" charset="0"/>
              <a:ea typeface="宋体" pitchFamily="2" charset="-122"/>
            </a:endParaRPr>
          </a:p>
        </p:txBody>
      </p:sp>
      <p:sp>
        <p:nvSpPr>
          <p:cNvPr id="10243" name="Line 3"/>
          <p:cNvSpPr>
            <a:spLocks noChangeShapeType="1"/>
          </p:cNvSpPr>
          <p:nvPr/>
        </p:nvSpPr>
        <p:spPr bwMode="auto">
          <a:xfrm>
            <a:off x="0" y="609600"/>
            <a:ext cx="5562600" cy="152400"/>
          </a:xfrm>
          <a:prstGeom prst="line">
            <a:avLst/>
          </a:prstGeom>
          <a:noFill/>
          <a:ln w="9525">
            <a:solidFill>
              <a:srgbClr val="000000"/>
            </a:solidFill>
            <a:round/>
            <a:headEnd/>
            <a:tailEnd/>
          </a:ln>
          <a:effectLst/>
          <a:scene3d>
            <a:camera prst="legacyPerspectiveTopLeft">
              <a:rot lat="0" lon="20519992"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grpSp>
        <p:nvGrpSpPr>
          <p:cNvPr id="10244" name="Group 4"/>
          <p:cNvGrpSpPr>
            <a:grpSpLocks/>
          </p:cNvGrpSpPr>
          <p:nvPr/>
        </p:nvGrpSpPr>
        <p:grpSpPr bwMode="auto">
          <a:xfrm>
            <a:off x="609600" y="1143000"/>
            <a:ext cx="3346450" cy="1574800"/>
            <a:chOff x="672" y="1056"/>
            <a:chExt cx="2108" cy="992"/>
          </a:xfrm>
        </p:grpSpPr>
        <p:sp>
          <p:nvSpPr>
            <p:cNvPr id="10261" name="AutoShape 5"/>
            <p:cNvSpPr>
              <a:spLocks noChangeArrowheads="1"/>
            </p:cNvSpPr>
            <p:nvPr/>
          </p:nvSpPr>
          <p:spPr bwMode="auto">
            <a:xfrm>
              <a:off x="672" y="1056"/>
              <a:ext cx="2108" cy="992"/>
            </a:xfrm>
            <a:prstGeom prst="flowChartPunchedCard">
              <a:avLst/>
            </a:prstGeom>
            <a:solidFill>
              <a:srgbClr val="008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endParaRPr kumimoji="1" lang="zh-CN" altLang="zh-CN" sz="2800">
                <a:solidFill>
                  <a:schemeClr val="tx1"/>
                </a:solidFill>
                <a:latin typeface="宋体" pitchFamily="2" charset="-122"/>
                <a:ea typeface="宋体" pitchFamily="2" charset="-122"/>
              </a:endParaRPr>
            </a:p>
          </p:txBody>
        </p:sp>
        <p:sp>
          <p:nvSpPr>
            <p:cNvPr id="10262" name="Rectangle 6"/>
            <p:cNvSpPr>
              <a:spLocks noChangeArrowheads="1"/>
            </p:cNvSpPr>
            <p:nvPr/>
          </p:nvSpPr>
          <p:spPr bwMode="auto">
            <a:xfrm>
              <a:off x="868" y="1138"/>
              <a:ext cx="19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en-US" altLang="zh-CN" sz="2400">
                  <a:solidFill>
                    <a:srgbClr val="FFFF00"/>
                  </a:solidFill>
                  <a:latin typeface="宋体" pitchFamily="2" charset="-122"/>
                  <a:ea typeface="宋体" pitchFamily="2" charset="-122"/>
                </a:rPr>
                <a:t> </a:t>
              </a:r>
              <a:r>
                <a:rPr kumimoji="1" lang="en-US" altLang="zh-CN" sz="2800">
                  <a:solidFill>
                    <a:srgbClr val="FFFF00"/>
                  </a:solidFill>
                  <a:latin typeface="宋体" pitchFamily="2" charset="-122"/>
                  <a:ea typeface="宋体" pitchFamily="2" charset="-122"/>
                </a:rPr>
                <a:t>CPU</a:t>
              </a:r>
              <a:r>
                <a:rPr kumimoji="1" lang="zh-CN" altLang="en-US" sz="2800">
                  <a:solidFill>
                    <a:srgbClr val="FFFF00"/>
                  </a:solidFill>
                  <a:latin typeface="宋体" pitchFamily="2" charset="-122"/>
                  <a:ea typeface="宋体" pitchFamily="2" charset="-122"/>
                </a:rPr>
                <a:t>的控制与管理</a:t>
              </a:r>
              <a:endParaRPr kumimoji="1" lang="zh-CN" altLang="en-US" sz="2800">
                <a:solidFill>
                  <a:schemeClr val="tx1"/>
                </a:solidFill>
                <a:latin typeface="宋体" pitchFamily="2" charset="-122"/>
                <a:ea typeface="宋体" pitchFamily="2" charset="-122"/>
              </a:endParaRPr>
            </a:p>
          </p:txBody>
        </p:sp>
      </p:grpSp>
      <p:grpSp>
        <p:nvGrpSpPr>
          <p:cNvPr id="10245" name="Group 7"/>
          <p:cNvGrpSpPr>
            <a:grpSpLocks/>
          </p:cNvGrpSpPr>
          <p:nvPr/>
        </p:nvGrpSpPr>
        <p:grpSpPr bwMode="auto">
          <a:xfrm>
            <a:off x="1828800" y="1905000"/>
            <a:ext cx="3346450" cy="1574800"/>
            <a:chOff x="1260" y="1511"/>
            <a:chExt cx="2108" cy="992"/>
          </a:xfrm>
        </p:grpSpPr>
        <p:sp>
          <p:nvSpPr>
            <p:cNvPr id="10259" name="AutoShape 8"/>
            <p:cNvSpPr>
              <a:spLocks noChangeArrowheads="1"/>
            </p:cNvSpPr>
            <p:nvPr/>
          </p:nvSpPr>
          <p:spPr bwMode="auto">
            <a:xfrm>
              <a:off x="1260" y="1511"/>
              <a:ext cx="2108" cy="992"/>
            </a:xfrm>
            <a:prstGeom prst="flowChartPunchedCard">
              <a:avLst/>
            </a:prstGeom>
            <a:solidFill>
              <a:srgbClr val="FF99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endParaRPr kumimoji="1" lang="zh-CN" altLang="zh-CN" sz="3600">
                <a:solidFill>
                  <a:schemeClr val="tx1"/>
                </a:solidFill>
                <a:latin typeface="宋体" pitchFamily="2" charset="-122"/>
                <a:ea typeface="宋体" pitchFamily="2" charset="-122"/>
              </a:endParaRPr>
            </a:p>
          </p:txBody>
        </p:sp>
        <p:sp>
          <p:nvSpPr>
            <p:cNvPr id="10260" name="Rectangle 9"/>
            <p:cNvSpPr>
              <a:spLocks noChangeArrowheads="1"/>
            </p:cNvSpPr>
            <p:nvPr/>
          </p:nvSpPr>
          <p:spPr bwMode="auto">
            <a:xfrm>
              <a:off x="1407" y="1592"/>
              <a:ext cx="19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zh-CN" altLang="en-US" sz="2800">
                  <a:solidFill>
                    <a:srgbClr val="CC0000"/>
                  </a:solidFill>
                  <a:latin typeface="宋体" pitchFamily="2" charset="-122"/>
                  <a:ea typeface="宋体" pitchFamily="2" charset="-122"/>
                </a:rPr>
                <a:t>内存的分配与管理</a:t>
              </a:r>
            </a:p>
          </p:txBody>
        </p:sp>
      </p:grpSp>
      <p:grpSp>
        <p:nvGrpSpPr>
          <p:cNvPr id="10246" name="Group 10"/>
          <p:cNvGrpSpPr>
            <a:grpSpLocks/>
          </p:cNvGrpSpPr>
          <p:nvPr/>
        </p:nvGrpSpPr>
        <p:grpSpPr bwMode="auto">
          <a:xfrm>
            <a:off x="2514600" y="2667000"/>
            <a:ext cx="3843338" cy="1576388"/>
            <a:chOff x="1898" y="1924"/>
            <a:chExt cx="2128" cy="993"/>
          </a:xfrm>
        </p:grpSpPr>
        <p:sp>
          <p:nvSpPr>
            <p:cNvPr id="10257" name="AutoShape 11"/>
            <p:cNvSpPr>
              <a:spLocks noChangeArrowheads="1"/>
            </p:cNvSpPr>
            <p:nvPr/>
          </p:nvSpPr>
          <p:spPr bwMode="auto">
            <a:xfrm>
              <a:off x="1898" y="1924"/>
              <a:ext cx="2107" cy="993"/>
            </a:xfrm>
            <a:prstGeom prst="flowChartPunchedCard">
              <a:avLst/>
            </a:prstGeom>
            <a:solidFill>
              <a:srgbClr val="008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endParaRPr kumimoji="1" lang="zh-CN" altLang="zh-CN" sz="2800">
                <a:solidFill>
                  <a:schemeClr val="tx1"/>
                </a:solidFill>
                <a:latin typeface="宋体" pitchFamily="2" charset="-122"/>
                <a:ea typeface="宋体" pitchFamily="2" charset="-122"/>
              </a:endParaRPr>
            </a:p>
          </p:txBody>
        </p:sp>
        <p:sp>
          <p:nvSpPr>
            <p:cNvPr id="10258" name="Rectangle 12"/>
            <p:cNvSpPr>
              <a:spLocks noChangeArrowheads="1"/>
            </p:cNvSpPr>
            <p:nvPr/>
          </p:nvSpPr>
          <p:spPr bwMode="auto">
            <a:xfrm>
              <a:off x="1946" y="2027"/>
              <a:ext cx="208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nSpc>
                  <a:spcPct val="110000"/>
                </a:lnSpc>
                <a:spcBef>
                  <a:spcPct val="30000"/>
                </a:spcBef>
                <a:spcAft>
                  <a:spcPct val="30000"/>
                </a:spcAft>
                <a:buClr>
                  <a:srgbClr val="FF0066"/>
                </a:buClr>
                <a:buSzPct val="90000"/>
                <a:buFont typeface="Marlett" pitchFamily="2" charset="2"/>
                <a:buNone/>
              </a:pPr>
              <a:r>
                <a:rPr kumimoji="1" lang="zh-CN" altLang="en-US" sz="2800">
                  <a:solidFill>
                    <a:srgbClr val="FFFF00"/>
                  </a:solidFill>
                  <a:latin typeface="宋体" pitchFamily="2" charset="-122"/>
                  <a:ea typeface="宋体" pitchFamily="2" charset="-122"/>
                </a:rPr>
                <a:t>外部设备的控制与管理</a:t>
              </a:r>
              <a:endParaRPr kumimoji="1" lang="zh-CN" altLang="en-US" sz="3600">
                <a:solidFill>
                  <a:schemeClr val="tx1"/>
                </a:solidFill>
                <a:latin typeface="宋体" pitchFamily="2" charset="-122"/>
                <a:ea typeface="宋体" pitchFamily="2" charset="-122"/>
              </a:endParaRPr>
            </a:p>
          </p:txBody>
        </p:sp>
      </p:grpSp>
      <p:grpSp>
        <p:nvGrpSpPr>
          <p:cNvPr id="10247" name="Group 13"/>
          <p:cNvGrpSpPr>
            <a:grpSpLocks/>
          </p:cNvGrpSpPr>
          <p:nvPr/>
        </p:nvGrpSpPr>
        <p:grpSpPr bwMode="auto">
          <a:xfrm>
            <a:off x="3505200" y="3657600"/>
            <a:ext cx="3581400" cy="1576388"/>
            <a:chOff x="2584" y="2379"/>
            <a:chExt cx="2108" cy="993"/>
          </a:xfrm>
        </p:grpSpPr>
        <p:sp>
          <p:nvSpPr>
            <p:cNvPr id="10255" name="AutoShape 14"/>
            <p:cNvSpPr>
              <a:spLocks noChangeArrowheads="1"/>
            </p:cNvSpPr>
            <p:nvPr/>
          </p:nvSpPr>
          <p:spPr bwMode="auto">
            <a:xfrm>
              <a:off x="2584" y="2379"/>
              <a:ext cx="2108" cy="993"/>
            </a:xfrm>
            <a:prstGeom prst="flowChartPunchedCard">
              <a:avLst/>
            </a:prstGeom>
            <a:solidFill>
              <a:srgbClr val="FF66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endParaRPr kumimoji="1" lang="zh-CN" altLang="zh-CN" sz="2800">
                <a:solidFill>
                  <a:schemeClr val="tx1"/>
                </a:solidFill>
                <a:latin typeface="宋体" pitchFamily="2" charset="-122"/>
                <a:ea typeface="宋体" pitchFamily="2" charset="-122"/>
              </a:endParaRPr>
            </a:p>
          </p:txBody>
        </p:sp>
        <p:sp>
          <p:nvSpPr>
            <p:cNvPr id="10256" name="Rectangle 15"/>
            <p:cNvSpPr>
              <a:spLocks noChangeArrowheads="1"/>
            </p:cNvSpPr>
            <p:nvPr/>
          </p:nvSpPr>
          <p:spPr bwMode="auto">
            <a:xfrm>
              <a:off x="3173" y="2420"/>
              <a:ext cx="949"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nSpc>
                  <a:spcPct val="110000"/>
                </a:lnSpc>
                <a:spcBef>
                  <a:spcPct val="30000"/>
                </a:spcBef>
                <a:spcAft>
                  <a:spcPct val="30000"/>
                </a:spcAft>
                <a:buClr>
                  <a:srgbClr val="FF0066"/>
                </a:buClr>
                <a:buSzPct val="90000"/>
                <a:buFont typeface="Marlett" pitchFamily="2" charset="2"/>
                <a:buNone/>
              </a:pPr>
              <a:r>
                <a:rPr kumimoji="1" lang="zh-CN" altLang="en-US" sz="2800">
                  <a:solidFill>
                    <a:srgbClr val="CC0000"/>
                  </a:solidFill>
                  <a:latin typeface="宋体" pitchFamily="2" charset="-122"/>
                  <a:ea typeface="宋体" pitchFamily="2" charset="-122"/>
                </a:rPr>
                <a:t>文件管理</a:t>
              </a:r>
            </a:p>
          </p:txBody>
        </p:sp>
      </p:grpSp>
      <p:grpSp>
        <p:nvGrpSpPr>
          <p:cNvPr id="10248" name="Group 16"/>
          <p:cNvGrpSpPr>
            <a:grpSpLocks/>
          </p:cNvGrpSpPr>
          <p:nvPr/>
        </p:nvGrpSpPr>
        <p:grpSpPr bwMode="auto">
          <a:xfrm>
            <a:off x="4343400" y="4343400"/>
            <a:ext cx="3651250" cy="1574800"/>
            <a:chOff x="3172" y="2800"/>
            <a:chExt cx="2108" cy="992"/>
          </a:xfrm>
        </p:grpSpPr>
        <p:sp>
          <p:nvSpPr>
            <p:cNvPr id="10253" name="AutoShape 17"/>
            <p:cNvSpPr>
              <a:spLocks noChangeArrowheads="1"/>
            </p:cNvSpPr>
            <p:nvPr/>
          </p:nvSpPr>
          <p:spPr bwMode="auto">
            <a:xfrm>
              <a:off x="3172" y="2800"/>
              <a:ext cx="2108" cy="992"/>
            </a:xfrm>
            <a:prstGeom prst="flowChartPunchedCard">
              <a:avLst/>
            </a:prstGeom>
            <a:solidFill>
              <a:srgbClr val="008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endParaRPr kumimoji="1" lang="zh-CN" altLang="zh-CN" sz="2800">
                <a:solidFill>
                  <a:schemeClr val="tx1"/>
                </a:solidFill>
                <a:latin typeface="宋体" pitchFamily="2" charset="-122"/>
                <a:ea typeface="宋体" pitchFamily="2" charset="-122"/>
              </a:endParaRPr>
            </a:p>
          </p:txBody>
        </p:sp>
        <p:sp>
          <p:nvSpPr>
            <p:cNvPr id="10254" name="Rectangle 18"/>
            <p:cNvSpPr>
              <a:spLocks noChangeArrowheads="1"/>
            </p:cNvSpPr>
            <p:nvPr/>
          </p:nvSpPr>
          <p:spPr bwMode="auto">
            <a:xfrm>
              <a:off x="3515" y="2943"/>
              <a:ext cx="15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zh-CN" altLang="en-US" sz="2800">
                  <a:solidFill>
                    <a:srgbClr val="FFFF00"/>
                  </a:solidFill>
                  <a:latin typeface="宋体" pitchFamily="2" charset="-122"/>
                  <a:ea typeface="宋体" pitchFamily="2" charset="-122"/>
                </a:rPr>
                <a:t>作业管理和控制</a:t>
              </a:r>
              <a:endParaRPr kumimoji="1" lang="zh-CN" altLang="en-US" sz="2800">
                <a:solidFill>
                  <a:schemeClr val="tx1"/>
                </a:solidFill>
                <a:latin typeface="宋体" pitchFamily="2" charset="-122"/>
                <a:ea typeface="宋体" pitchFamily="2" charset="-122"/>
              </a:endParaRPr>
            </a:p>
          </p:txBody>
        </p:sp>
      </p:grpSp>
      <p:grpSp>
        <p:nvGrpSpPr>
          <p:cNvPr id="10249" name="Group 19"/>
          <p:cNvGrpSpPr>
            <a:grpSpLocks/>
          </p:cNvGrpSpPr>
          <p:nvPr/>
        </p:nvGrpSpPr>
        <p:grpSpPr bwMode="auto">
          <a:xfrm>
            <a:off x="6324600" y="152400"/>
            <a:ext cx="2667000" cy="609600"/>
            <a:chOff x="3984" y="96"/>
            <a:chExt cx="1680" cy="384"/>
          </a:xfrm>
        </p:grpSpPr>
        <p:sp>
          <p:nvSpPr>
            <p:cNvPr id="10251" name="Oval 20"/>
            <p:cNvSpPr>
              <a:spLocks noChangeArrowheads="1"/>
            </p:cNvSpPr>
            <p:nvPr/>
          </p:nvSpPr>
          <p:spPr bwMode="auto">
            <a:xfrm>
              <a:off x="3984" y="96"/>
              <a:ext cx="1680" cy="384"/>
            </a:xfrm>
            <a:prstGeom prst="ellipse">
              <a:avLst/>
            </a:prstGeom>
            <a:solidFill>
              <a:srgbClr val="FF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2" name="Rectangle 21"/>
            <p:cNvSpPr>
              <a:spLocks noChangeArrowheads="1"/>
            </p:cNvSpPr>
            <p:nvPr/>
          </p:nvSpPr>
          <p:spPr bwMode="auto">
            <a:xfrm>
              <a:off x="4224" y="144"/>
              <a:ext cx="1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33CC"/>
                  </a:solidFill>
                  <a:latin typeface="Times New Roman" pitchFamily="18" charset="0"/>
                  <a:ea typeface="宋体" pitchFamily="2" charset="-122"/>
                </a:rPr>
                <a:t>操作系统概述</a:t>
              </a:r>
              <a:endParaRPr kumimoji="1" lang="zh-CN" altLang="en-US" sz="2400">
                <a:solidFill>
                  <a:srgbClr val="FBF761"/>
                </a:solidFill>
                <a:latin typeface="Times New Roman" pitchFamily="18" charset="0"/>
                <a:ea typeface="宋体" pitchFamily="2" charset="-122"/>
              </a:endParaRPr>
            </a:p>
          </p:txBody>
        </p:sp>
      </p:grpSp>
      <p:sp>
        <p:nvSpPr>
          <p:cNvPr id="2" name="灯片编号占位符 1"/>
          <p:cNvSpPr>
            <a:spLocks noGrp="1"/>
          </p:cNvSpPr>
          <p:nvPr>
            <p:ph type="sldNum" sz="quarter" idx="12"/>
          </p:nvPr>
        </p:nvSpPr>
        <p:spPr/>
        <p:txBody>
          <a:bodyPr/>
          <a:lstStyle/>
          <a:p>
            <a:pPr>
              <a:defRPr/>
            </a:pPr>
            <a:fld id="{4AC5D5FE-2F5B-4A0D-BA33-34FDAEC15AF0}" type="slidenum">
              <a:rPr lang="en-US" altLang="zh-CN" smtClean="0"/>
              <a:pPr>
                <a:defRPr/>
              </a:pPr>
              <a:t>5</a:t>
            </a:fld>
            <a:endParaRPr lang="en-US" altLang="zh-CN"/>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228600" y="2057400"/>
            <a:ext cx="8305800" cy="1524000"/>
          </a:xfrm>
          <a:prstGeom prst="rect">
            <a:avLst/>
          </a:prstGeom>
          <a:solidFill>
            <a:srgbClr val="008000"/>
          </a:solidFill>
          <a:ln>
            <a:noFill/>
          </a:ln>
          <a:effectLst>
            <a:outerShdw dist="107763" dir="2700000" algn="ctr" rotWithShape="0">
              <a:srgbClr val="808080"/>
            </a:outerShdw>
          </a:effectLst>
          <a:extLst>
            <a:ext uri="{91240B29-F687-4F45-9708-019B960494DF}">
              <a14:hiddenLine xmlns:a14="http://schemas.microsoft.com/office/drawing/2010/main" w="12700" cap="sq" algn="ctr">
                <a:solidFill>
                  <a:schemeClr val="tx1"/>
                </a:solidFill>
                <a:miter lim="800000"/>
                <a:headEnd/>
                <a:tailEnd/>
              </a14:hiddenLine>
            </a:ext>
          </a:extLst>
        </p:spPr>
        <p:txBody>
          <a:bodyPr tIns="0" anchor="ct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ctr" eaLnBrk="1" hangingPunct="1"/>
            <a:r>
              <a:rPr kumimoji="1" lang="zh-CN" altLang="en-US">
                <a:solidFill>
                  <a:schemeClr val="bg1"/>
                </a:solidFill>
                <a:latin typeface="宋体" pitchFamily="2" charset="-122"/>
                <a:ea typeface="宋体" pitchFamily="2" charset="-122"/>
              </a:rPr>
              <a:t>　　</a:t>
            </a:r>
            <a:r>
              <a:rPr kumimoji="1" lang="en-US" altLang="zh-CN">
                <a:solidFill>
                  <a:schemeClr val="bg1"/>
                </a:solidFill>
                <a:latin typeface="宋体" pitchFamily="2" charset="-122"/>
                <a:ea typeface="宋体" pitchFamily="2" charset="-122"/>
              </a:rPr>
              <a:t>[d:][path]&lt;</a:t>
            </a:r>
            <a:r>
              <a:rPr kumimoji="1" lang="zh-CN" altLang="en-US">
                <a:solidFill>
                  <a:schemeClr val="bg1"/>
                </a:solidFill>
                <a:latin typeface="宋体" pitchFamily="2" charset="-122"/>
                <a:ea typeface="宋体" pitchFamily="2" charset="-122"/>
              </a:rPr>
              <a:t>命令动词</a:t>
            </a:r>
            <a:r>
              <a:rPr kumimoji="1" lang="en-US" altLang="zh-CN">
                <a:solidFill>
                  <a:schemeClr val="bg1"/>
                </a:solidFill>
                <a:latin typeface="宋体" pitchFamily="2" charset="-122"/>
                <a:ea typeface="宋体" pitchFamily="2" charset="-122"/>
              </a:rPr>
              <a:t>&gt;[&lt;</a:t>
            </a:r>
            <a:r>
              <a:rPr kumimoji="1" lang="zh-CN" altLang="en-US">
                <a:solidFill>
                  <a:schemeClr val="bg1"/>
                </a:solidFill>
                <a:latin typeface="宋体" pitchFamily="2" charset="-122"/>
                <a:ea typeface="宋体" pitchFamily="2" charset="-122"/>
              </a:rPr>
              <a:t>命令参数</a:t>
            </a:r>
            <a:r>
              <a:rPr kumimoji="1" lang="en-US" altLang="zh-CN">
                <a:solidFill>
                  <a:schemeClr val="bg1"/>
                </a:solidFill>
                <a:latin typeface="宋体" pitchFamily="2" charset="-122"/>
                <a:ea typeface="宋体" pitchFamily="2" charset="-122"/>
              </a:rPr>
              <a:t>&gt;</a:t>
            </a:r>
            <a:r>
              <a:rPr kumimoji="1" lang="en-US" altLang="zh-CN">
                <a:solidFill>
                  <a:schemeClr val="bg1"/>
                </a:solidFill>
                <a:latin typeface="Times New Roman" pitchFamily="18" charset="0"/>
                <a:ea typeface="宋体" pitchFamily="2" charset="-122"/>
              </a:rPr>
              <a:t>……</a:t>
            </a:r>
            <a:r>
              <a:rPr kumimoji="1" lang="en-US" altLang="zh-CN">
                <a:solidFill>
                  <a:schemeClr val="bg1"/>
                </a:solidFill>
                <a:latin typeface="宋体" pitchFamily="2" charset="-122"/>
                <a:ea typeface="宋体" pitchFamily="2" charset="-122"/>
              </a:rPr>
              <a:t>]</a:t>
            </a:r>
          </a:p>
          <a:p>
            <a:pPr algn="ctr" eaLnBrk="1" hangingPunct="1"/>
            <a:r>
              <a:rPr kumimoji="1" lang="zh-CN" altLang="en-US">
                <a:solidFill>
                  <a:schemeClr val="bg1"/>
                </a:solidFill>
                <a:latin typeface="宋体" pitchFamily="2" charset="-122"/>
                <a:ea typeface="宋体" pitchFamily="2" charset="-122"/>
              </a:rPr>
              <a:t>　　</a:t>
            </a:r>
            <a:r>
              <a:rPr kumimoji="1" lang="en-US" altLang="zh-CN">
                <a:solidFill>
                  <a:schemeClr val="bg1"/>
                </a:solidFill>
                <a:latin typeface="宋体" pitchFamily="2" charset="-122"/>
                <a:ea typeface="宋体" pitchFamily="2" charset="-122"/>
              </a:rPr>
              <a:t>d</a:t>
            </a:r>
            <a:r>
              <a:rPr kumimoji="1" lang="zh-CN" altLang="en-US">
                <a:solidFill>
                  <a:schemeClr val="bg1"/>
                </a:solidFill>
                <a:latin typeface="宋体" pitchFamily="2" charset="-122"/>
                <a:ea typeface="宋体" pitchFamily="2" charset="-122"/>
              </a:rPr>
              <a:t>为盘符，</a:t>
            </a:r>
            <a:r>
              <a:rPr kumimoji="1" lang="en-US" altLang="zh-CN">
                <a:solidFill>
                  <a:schemeClr val="bg1"/>
                </a:solidFill>
                <a:latin typeface="宋体" pitchFamily="2" charset="-122"/>
                <a:ea typeface="宋体" pitchFamily="2" charset="-122"/>
              </a:rPr>
              <a:t>path</a:t>
            </a:r>
            <a:r>
              <a:rPr kumimoji="1" lang="zh-CN" altLang="en-US">
                <a:solidFill>
                  <a:schemeClr val="bg1"/>
                </a:solidFill>
                <a:latin typeface="宋体" pitchFamily="2" charset="-122"/>
                <a:ea typeface="宋体" pitchFamily="2" charset="-122"/>
              </a:rPr>
              <a:t>为路径。</a:t>
            </a:r>
          </a:p>
        </p:txBody>
      </p:sp>
      <p:sp>
        <p:nvSpPr>
          <p:cNvPr id="883716" name="Rectangle 4"/>
          <p:cNvSpPr>
            <a:spLocks noChangeArrowheads="1"/>
          </p:cNvSpPr>
          <p:nvPr/>
        </p:nvSpPr>
        <p:spPr bwMode="auto">
          <a:xfrm>
            <a:off x="0" y="0"/>
            <a:ext cx="480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的命令格式</a:t>
            </a:r>
          </a:p>
        </p:txBody>
      </p:sp>
      <p:sp>
        <p:nvSpPr>
          <p:cNvPr id="58372" name="Rectangle 6"/>
          <p:cNvSpPr>
            <a:spLocks noChangeArrowheads="1"/>
          </p:cNvSpPr>
          <p:nvPr/>
        </p:nvSpPr>
        <p:spPr bwMode="auto">
          <a:xfrm>
            <a:off x="609600" y="1066800"/>
            <a:ext cx="508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FF0000"/>
                </a:solidFill>
              </a:rPr>
              <a:t>由命令名、命令参数项组成</a:t>
            </a:r>
          </a:p>
        </p:txBody>
      </p:sp>
      <p:sp>
        <p:nvSpPr>
          <p:cNvPr id="58373" name="Rectangle 7"/>
          <p:cNvSpPr>
            <a:spLocks noChangeArrowheads="1"/>
          </p:cNvSpPr>
          <p:nvPr/>
        </p:nvSpPr>
        <p:spPr bwMode="auto">
          <a:xfrm>
            <a:off x="457200" y="3810000"/>
            <a:ext cx="78486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FF0000"/>
                </a:solidFill>
              </a:rPr>
              <a:t>命令行：</a:t>
            </a:r>
            <a:r>
              <a:rPr kumimoji="1" lang="zh-CN" altLang="en-US">
                <a:solidFill>
                  <a:schemeClr val="tx1"/>
                </a:solidFill>
              </a:rPr>
              <a:t>每个命令都从系统提示符开始，到回车键结束。这样的一行，称为命令行，其</a:t>
            </a:r>
            <a:r>
              <a:rPr kumimoji="1" lang="zh-CN" altLang="en-US">
                <a:solidFill>
                  <a:srgbClr val="FF0000"/>
                </a:solidFill>
              </a:rPr>
              <a:t>最大长度为</a:t>
            </a:r>
            <a:r>
              <a:rPr kumimoji="1" lang="en-US" altLang="zh-CN">
                <a:solidFill>
                  <a:srgbClr val="FF0000"/>
                </a:solidFill>
              </a:rPr>
              <a:t>127</a:t>
            </a:r>
            <a:r>
              <a:rPr kumimoji="1" lang="zh-CN" altLang="en-US">
                <a:solidFill>
                  <a:schemeClr val="tx1"/>
                </a:solidFill>
              </a:rPr>
              <a:t>个字符。命令行中英文字母的</a:t>
            </a:r>
            <a:r>
              <a:rPr kumimoji="1" lang="zh-CN" altLang="en-US">
                <a:solidFill>
                  <a:srgbClr val="FF0000"/>
                </a:solidFill>
              </a:rPr>
              <a:t>大小写等价</a:t>
            </a:r>
            <a:r>
              <a:rPr kumimoji="1" lang="zh-CN" altLang="en-US">
                <a:solidFill>
                  <a:schemeClr val="tx1"/>
                </a:solidFill>
              </a:rPr>
              <a:t>。 </a:t>
            </a:r>
          </a:p>
        </p:txBody>
      </p:sp>
      <p:sp>
        <p:nvSpPr>
          <p:cNvPr id="2" name="灯片编号占位符 1"/>
          <p:cNvSpPr>
            <a:spLocks noGrp="1"/>
          </p:cNvSpPr>
          <p:nvPr>
            <p:ph type="sldNum" sz="quarter" idx="12"/>
          </p:nvPr>
        </p:nvSpPr>
        <p:spPr/>
        <p:txBody>
          <a:bodyPr/>
          <a:lstStyle/>
          <a:p>
            <a:pPr>
              <a:defRPr/>
            </a:pPr>
            <a:fld id="{C80E7900-BD43-4F53-81BE-4462BB63F6C8}" type="slidenum">
              <a:rPr lang="en-US" altLang="zh-CN" smtClean="0"/>
              <a:pPr>
                <a:defRPr/>
              </a:pPr>
              <a:t>50</a:t>
            </a:fld>
            <a:endParaRPr lang="en-US" altLang="zh-CN"/>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04800" y="914400"/>
            <a:ext cx="8458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kumimoji="1" lang="zh-CN" altLang="en-US">
                <a:solidFill>
                  <a:srgbClr val="FF0000"/>
                </a:solidFill>
              </a:rPr>
              <a:t>命令动词</a:t>
            </a:r>
            <a:r>
              <a:rPr kumimoji="1" lang="zh-CN" altLang="en-US">
                <a:solidFill>
                  <a:schemeClr val="tx1"/>
                </a:solidFill>
              </a:rPr>
              <a:t>规定了命令要完成的操作</a:t>
            </a:r>
            <a:r>
              <a:rPr kumimoji="1" lang="zh-CN" altLang="en-US">
                <a:solidFill>
                  <a:srgbClr val="FF0000"/>
                </a:solidFill>
              </a:rPr>
              <a:t>，</a:t>
            </a:r>
            <a:r>
              <a:rPr kumimoji="1" lang="zh-CN" altLang="en-US">
                <a:solidFill>
                  <a:schemeClr val="tx1"/>
                </a:solidFill>
              </a:rPr>
              <a:t>任何一个命令都以命令动词开始。</a:t>
            </a:r>
          </a:p>
          <a:p>
            <a:pPr eaLnBrk="1" hangingPunct="1">
              <a:buClr>
                <a:srgbClr val="FF0000"/>
              </a:buClr>
              <a:buFont typeface="Wingdings" pitchFamily="2" charset="2"/>
              <a:buChar char="Ø"/>
            </a:pPr>
            <a:r>
              <a:rPr kumimoji="1" lang="zh-CN" altLang="en-US">
                <a:solidFill>
                  <a:schemeClr val="tx1"/>
                </a:solidFill>
              </a:rPr>
              <a:t>内部命令，是</a:t>
            </a:r>
            <a:r>
              <a:rPr kumimoji="1" lang="zh-CN" altLang="en-US">
                <a:solidFill>
                  <a:srgbClr val="FF0000"/>
                </a:solidFill>
              </a:rPr>
              <a:t>系统保留词 </a:t>
            </a:r>
            <a:r>
              <a:rPr kumimoji="1" lang="zh-CN" altLang="en-US">
                <a:solidFill>
                  <a:schemeClr val="tx1"/>
                </a:solidFill>
              </a:rPr>
              <a:t>，如</a:t>
            </a:r>
            <a:r>
              <a:rPr kumimoji="1" lang="en-US" altLang="zh-CN">
                <a:solidFill>
                  <a:schemeClr val="tx1"/>
                </a:solidFill>
              </a:rPr>
              <a:t>DIR</a:t>
            </a:r>
            <a:r>
              <a:rPr kumimoji="1" lang="zh-CN" altLang="en-US">
                <a:solidFill>
                  <a:schemeClr val="tx1"/>
                </a:solidFill>
              </a:rPr>
              <a:t>、 </a:t>
            </a:r>
            <a:r>
              <a:rPr kumimoji="1" lang="en-US" altLang="zh-CN">
                <a:solidFill>
                  <a:schemeClr val="tx1"/>
                </a:solidFill>
              </a:rPr>
              <a:t>DEL</a:t>
            </a:r>
          </a:p>
          <a:p>
            <a:pPr eaLnBrk="1" hangingPunct="1">
              <a:buClr>
                <a:srgbClr val="FF0000"/>
              </a:buClr>
              <a:buFont typeface="Wingdings" pitchFamily="2" charset="2"/>
              <a:buChar char="Ø"/>
            </a:pPr>
            <a:r>
              <a:rPr kumimoji="1" lang="zh-CN" altLang="en-US">
                <a:solidFill>
                  <a:schemeClr val="tx1"/>
                </a:solidFill>
              </a:rPr>
              <a:t>外部命令，是</a:t>
            </a:r>
            <a:r>
              <a:rPr kumimoji="1" lang="zh-CN" altLang="en-US">
                <a:solidFill>
                  <a:srgbClr val="FF0000"/>
                </a:solidFill>
              </a:rPr>
              <a:t>磁盘文件名</a:t>
            </a:r>
            <a:r>
              <a:rPr kumimoji="1" lang="zh-CN" altLang="en-US">
                <a:solidFill>
                  <a:schemeClr val="tx1"/>
                </a:solidFill>
              </a:rPr>
              <a:t>，如</a:t>
            </a:r>
            <a:r>
              <a:rPr kumimoji="1" lang="en-US" altLang="zh-CN">
                <a:solidFill>
                  <a:schemeClr val="tx1"/>
                </a:solidFill>
              </a:rPr>
              <a:t>c:\a\a.exe</a:t>
            </a:r>
          </a:p>
        </p:txBody>
      </p:sp>
      <p:sp>
        <p:nvSpPr>
          <p:cNvPr id="884740" name="Rectangle 4"/>
          <p:cNvSpPr>
            <a:spLocks noChangeArrowheads="1"/>
          </p:cNvSpPr>
          <p:nvPr/>
        </p:nvSpPr>
        <p:spPr bwMode="auto">
          <a:xfrm>
            <a:off x="0" y="0"/>
            <a:ext cx="480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的命令格式</a:t>
            </a:r>
          </a:p>
        </p:txBody>
      </p:sp>
      <p:sp>
        <p:nvSpPr>
          <p:cNvPr id="59396" name="Text Box 5"/>
          <p:cNvSpPr txBox="1">
            <a:spLocks noChangeArrowheads="1"/>
          </p:cNvSpPr>
          <p:nvPr/>
        </p:nvSpPr>
        <p:spPr bwMode="auto">
          <a:xfrm>
            <a:off x="228600" y="3200400"/>
            <a:ext cx="85344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kumimoji="1" lang="zh-CN" altLang="en-US">
                <a:solidFill>
                  <a:srgbClr val="FF0000"/>
                </a:solidFill>
              </a:rPr>
              <a:t>命令参数</a:t>
            </a:r>
            <a:r>
              <a:rPr kumimoji="1" lang="zh-CN" altLang="en-US">
                <a:solidFill>
                  <a:schemeClr val="tx1"/>
                </a:solidFill>
              </a:rPr>
              <a:t>是对命令的具体描述，向命令传递附加信息。</a:t>
            </a:r>
          </a:p>
          <a:p>
            <a:pPr eaLnBrk="1" hangingPunct="1">
              <a:buClr>
                <a:srgbClr val="FF0000"/>
              </a:buClr>
              <a:buFont typeface="Wingdings" pitchFamily="2" charset="2"/>
              <a:buChar char="Ø"/>
            </a:pPr>
            <a:r>
              <a:rPr kumimoji="1" lang="zh-CN" altLang="en-US">
                <a:solidFill>
                  <a:schemeClr val="tx1"/>
                </a:solidFill>
              </a:rPr>
              <a:t>可以是驱动器名、路径名、文件名或它们按顺序的组合，还可以是字符串、数字等。</a:t>
            </a:r>
          </a:p>
          <a:p>
            <a:pPr eaLnBrk="1" hangingPunct="1"/>
            <a:r>
              <a:rPr kumimoji="1" lang="zh-CN" altLang="en-US">
                <a:solidFill>
                  <a:srgbClr val="FF0000"/>
                </a:solidFill>
              </a:rPr>
              <a:t>命令参数开关项</a:t>
            </a:r>
            <a:r>
              <a:rPr kumimoji="1" lang="en-US" altLang="zh-CN">
                <a:solidFill>
                  <a:schemeClr val="tx1"/>
                </a:solidFill>
              </a:rPr>
              <a:t>(</a:t>
            </a:r>
            <a:r>
              <a:rPr kumimoji="1" lang="zh-CN" altLang="en-US">
                <a:solidFill>
                  <a:schemeClr val="tx1"/>
                </a:solidFill>
              </a:rPr>
              <a:t>以</a:t>
            </a:r>
            <a:r>
              <a:rPr kumimoji="1" lang="zh-CN" altLang="en-US">
                <a:solidFill>
                  <a:srgbClr val="FF0000"/>
                </a:solidFill>
              </a:rPr>
              <a:t>斜线</a:t>
            </a:r>
            <a:r>
              <a:rPr kumimoji="1" lang="zh-CN" altLang="en-US">
                <a:solidFill>
                  <a:srgbClr val="FF0000"/>
                </a:solidFill>
                <a:latin typeface="Times New Roman" pitchFamily="18" charset="0"/>
              </a:rPr>
              <a:t>“</a:t>
            </a:r>
            <a:r>
              <a:rPr kumimoji="1" lang="en-US" altLang="zh-CN">
                <a:solidFill>
                  <a:srgbClr val="FF0000"/>
                </a:solidFill>
              </a:rPr>
              <a:t>/</a:t>
            </a:r>
            <a:r>
              <a:rPr kumimoji="1" lang="en-US" altLang="zh-CN">
                <a:solidFill>
                  <a:srgbClr val="FF0000"/>
                </a:solidFill>
                <a:latin typeface="Times New Roman" pitchFamily="18" charset="0"/>
              </a:rPr>
              <a:t>”</a:t>
            </a:r>
            <a:r>
              <a:rPr kumimoji="1" lang="zh-CN" altLang="en-US">
                <a:solidFill>
                  <a:schemeClr val="tx1"/>
                </a:solidFill>
              </a:rPr>
              <a:t>开始</a:t>
            </a:r>
            <a:r>
              <a:rPr kumimoji="1" lang="en-US" altLang="zh-CN">
                <a:solidFill>
                  <a:schemeClr val="tx1"/>
                </a:solidFill>
              </a:rPr>
              <a:t>)</a:t>
            </a:r>
            <a:r>
              <a:rPr kumimoji="1" lang="zh-CN" altLang="en-US">
                <a:solidFill>
                  <a:schemeClr val="tx1"/>
                </a:solidFill>
              </a:rPr>
              <a:t>用于控制</a:t>
            </a:r>
            <a:r>
              <a:rPr kumimoji="1" lang="en-US" altLang="zh-CN">
                <a:solidFill>
                  <a:schemeClr val="tx1"/>
                </a:solidFill>
              </a:rPr>
              <a:t>DOS</a:t>
            </a:r>
            <a:r>
              <a:rPr kumimoji="1" lang="zh-CN" altLang="en-US">
                <a:solidFill>
                  <a:schemeClr val="tx1"/>
                </a:solidFill>
              </a:rPr>
              <a:t>命令有关功能的选择，如</a:t>
            </a:r>
            <a:r>
              <a:rPr kumimoji="1" lang="en-US" altLang="zh-CN">
                <a:solidFill>
                  <a:schemeClr val="tx1"/>
                </a:solidFill>
              </a:rPr>
              <a:t>/P</a:t>
            </a:r>
            <a:r>
              <a:rPr kumimoji="1" lang="zh-CN" altLang="en-US">
                <a:solidFill>
                  <a:schemeClr val="tx1"/>
                </a:solidFill>
              </a:rPr>
              <a:t>、</a:t>
            </a:r>
            <a:r>
              <a:rPr kumimoji="1" lang="en-US" altLang="zh-CN">
                <a:solidFill>
                  <a:schemeClr val="tx1"/>
                </a:solidFill>
              </a:rPr>
              <a:t>/W</a:t>
            </a:r>
            <a:r>
              <a:rPr kumimoji="1" lang="zh-CN" altLang="en-US">
                <a:solidFill>
                  <a:schemeClr val="tx1"/>
                </a:solidFill>
              </a:rPr>
              <a:t>、</a:t>
            </a:r>
            <a:r>
              <a:rPr kumimoji="1" lang="en-US" altLang="zh-CN">
                <a:solidFill>
                  <a:schemeClr val="tx1"/>
                </a:solidFill>
              </a:rPr>
              <a:t>/S</a:t>
            </a:r>
            <a:r>
              <a:rPr kumimoji="1" lang="zh-CN" altLang="en-US">
                <a:solidFill>
                  <a:schemeClr val="tx1"/>
                </a:solidFill>
              </a:rPr>
              <a:t>等。</a:t>
            </a:r>
          </a:p>
        </p:txBody>
      </p:sp>
      <p:sp>
        <p:nvSpPr>
          <p:cNvPr id="2" name="灯片编号占位符 1"/>
          <p:cNvSpPr>
            <a:spLocks noGrp="1"/>
          </p:cNvSpPr>
          <p:nvPr>
            <p:ph type="sldNum" sz="quarter" idx="12"/>
          </p:nvPr>
        </p:nvSpPr>
        <p:spPr/>
        <p:txBody>
          <a:bodyPr/>
          <a:lstStyle/>
          <a:p>
            <a:pPr>
              <a:defRPr/>
            </a:pPr>
            <a:fld id="{6041A63D-C3CD-46F2-8539-30664B50F507}" type="slidenum">
              <a:rPr lang="en-US" altLang="zh-CN" smtClean="0"/>
              <a:pPr>
                <a:defRPr/>
              </a:pPr>
              <a:t>51</a:t>
            </a:fld>
            <a:endParaRPr lang="en-US" altLang="zh-CN"/>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81000" y="762000"/>
            <a:ext cx="8763000"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5600" indent="-355600"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buClr>
                <a:srgbClr val="FF0000"/>
              </a:buClr>
              <a:buFont typeface="Wingdings" pitchFamily="2" charset="2"/>
              <a:buChar char="Ø"/>
            </a:pPr>
            <a:r>
              <a:rPr kumimoji="1" lang="zh-CN" altLang="en-US">
                <a:solidFill>
                  <a:schemeClr val="tx1"/>
                </a:solidFill>
              </a:rPr>
              <a:t>命令必须在</a:t>
            </a:r>
            <a:r>
              <a:rPr kumimoji="1" lang="en-US" altLang="zh-CN">
                <a:solidFill>
                  <a:schemeClr val="tx1"/>
                </a:solidFill>
              </a:rPr>
              <a:t>DOS</a:t>
            </a:r>
            <a:r>
              <a:rPr kumimoji="1" lang="zh-CN" altLang="en-US">
                <a:solidFill>
                  <a:schemeClr val="tx1"/>
                </a:solidFill>
              </a:rPr>
              <a:t>系统提示符后输入。命令输入结束时必须按回车键才能被执行</a:t>
            </a:r>
          </a:p>
          <a:p>
            <a:pPr eaLnBrk="1" hangingPunct="1">
              <a:buClr>
                <a:srgbClr val="FF0000"/>
              </a:buClr>
              <a:buFont typeface="Wingdings" pitchFamily="2" charset="2"/>
              <a:buChar char="Ø"/>
            </a:pPr>
            <a:r>
              <a:rPr kumimoji="1" lang="zh-CN" altLang="en-US">
                <a:solidFill>
                  <a:schemeClr val="tx1"/>
                </a:solidFill>
              </a:rPr>
              <a:t>命令行中的所有英文字母，大、小写同样有效</a:t>
            </a:r>
          </a:p>
          <a:p>
            <a:pPr eaLnBrk="1" hangingPunct="1">
              <a:buClr>
                <a:srgbClr val="FF0000"/>
              </a:buClr>
              <a:buFont typeface="Wingdings" pitchFamily="2" charset="2"/>
              <a:buChar char="Ø"/>
            </a:pPr>
            <a:r>
              <a:rPr kumimoji="1" lang="zh-CN" altLang="en-US">
                <a:solidFill>
                  <a:schemeClr val="tx1"/>
                </a:solidFill>
              </a:rPr>
              <a:t>命令动词与参数项之间必须用分隔符</a:t>
            </a:r>
            <a:r>
              <a:rPr kumimoji="1" lang="en-US" altLang="zh-CN">
                <a:solidFill>
                  <a:schemeClr val="tx1"/>
                </a:solidFill>
              </a:rPr>
              <a:t>(</a:t>
            </a:r>
            <a:r>
              <a:rPr kumimoji="1" lang="zh-CN" altLang="en-US">
                <a:solidFill>
                  <a:schemeClr val="tx1"/>
                </a:solidFill>
              </a:rPr>
              <a:t>空格</a:t>
            </a:r>
            <a:r>
              <a:rPr kumimoji="1" lang="en-US" altLang="zh-CN">
                <a:solidFill>
                  <a:schemeClr val="tx1"/>
                </a:solidFill>
              </a:rPr>
              <a:t>)</a:t>
            </a:r>
            <a:r>
              <a:rPr kumimoji="1" lang="zh-CN" altLang="en-US">
                <a:solidFill>
                  <a:schemeClr val="tx1"/>
                </a:solidFill>
              </a:rPr>
              <a:t>隔开；</a:t>
            </a:r>
          </a:p>
          <a:p>
            <a:pPr eaLnBrk="1" hangingPunct="1">
              <a:buClr>
                <a:srgbClr val="FF0000"/>
              </a:buClr>
              <a:buFont typeface="Wingdings" pitchFamily="2" charset="2"/>
              <a:buChar char="Ø"/>
            </a:pPr>
            <a:r>
              <a:rPr kumimoji="1" lang="zh-CN" altLang="en-US">
                <a:solidFill>
                  <a:schemeClr val="tx1"/>
                </a:solidFill>
              </a:rPr>
              <a:t>命令动词与开关项之间可使用分隔符，也可不使用；</a:t>
            </a:r>
          </a:p>
          <a:p>
            <a:pPr eaLnBrk="1" hangingPunct="1">
              <a:buClr>
                <a:srgbClr val="FF0000"/>
              </a:buClr>
              <a:buFont typeface="Wingdings" pitchFamily="2" charset="2"/>
              <a:buChar char="Ø"/>
            </a:pPr>
            <a:r>
              <a:rPr kumimoji="1" lang="zh-CN" altLang="en-US">
                <a:solidFill>
                  <a:schemeClr val="tx1"/>
                </a:solidFill>
              </a:rPr>
              <a:t>驱动器名与路径名或文件名之间不用分隔符；</a:t>
            </a:r>
          </a:p>
          <a:p>
            <a:pPr eaLnBrk="1" hangingPunct="1">
              <a:buClr>
                <a:srgbClr val="FF0000"/>
              </a:buClr>
              <a:buFont typeface="Wingdings" pitchFamily="2" charset="2"/>
              <a:buChar char="Ø"/>
            </a:pPr>
            <a:r>
              <a:rPr kumimoji="1" lang="zh-CN" altLang="en-US">
                <a:solidFill>
                  <a:schemeClr val="tx1"/>
                </a:solidFill>
              </a:rPr>
              <a:t>路径名与文件名之间必须使用分隔符</a:t>
            </a:r>
            <a:r>
              <a:rPr kumimoji="1" lang="en-US" altLang="zh-CN">
                <a:solidFill>
                  <a:schemeClr val="tx1"/>
                </a:solidFill>
              </a:rPr>
              <a:t>(\)</a:t>
            </a:r>
            <a:r>
              <a:rPr kumimoji="1" lang="zh-CN" altLang="en-US">
                <a:solidFill>
                  <a:schemeClr val="tx1"/>
                </a:solidFill>
              </a:rPr>
              <a:t>；</a:t>
            </a:r>
          </a:p>
          <a:p>
            <a:pPr eaLnBrk="1" hangingPunct="1">
              <a:buClr>
                <a:srgbClr val="FF0000"/>
              </a:buClr>
              <a:buFont typeface="Wingdings" pitchFamily="2" charset="2"/>
              <a:buChar char="Ø"/>
            </a:pPr>
            <a:r>
              <a:rPr kumimoji="1" lang="zh-CN" altLang="en-US">
                <a:solidFill>
                  <a:schemeClr val="tx1"/>
                </a:solidFill>
              </a:rPr>
              <a:t>参数项与开关项之间不必使用分隔符。 </a:t>
            </a:r>
          </a:p>
        </p:txBody>
      </p:sp>
      <p:sp>
        <p:nvSpPr>
          <p:cNvPr id="887811" name="Rectangle 3"/>
          <p:cNvSpPr>
            <a:spLocks noChangeArrowheads="1"/>
          </p:cNvSpPr>
          <p:nvPr/>
        </p:nvSpPr>
        <p:spPr bwMode="auto">
          <a:xfrm>
            <a:off x="0" y="0"/>
            <a:ext cx="480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命令的使用</a:t>
            </a:r>
          </a:p>
        </p:txBody>
      </p:sp>
      <p:sp>
        <p:nvSpPr>
          <p:cNvPr id="2" name="灯片编号占位符 1"/>
          <p:cNvSpPr>
            <a:spLocks noGrp="1"/>
          </p:cNvSpPr>
          <p:nvPr>
            <p:ph type="sldNum" sz="quarter" idx="12"/>
          </p:nvPr>
        </p:nvSpPr>
        <p:spPr/>
        <p:txBody>
          <a:bodyPr/>
          <a:lstStyle/>
          <a:p>
            <a:pPr>
              <a:defRPr/>
            </a:pPr>
            <a:fld id="{46EDE9C4-AB06-49D3-A11D-3E698F198CAC}" type="slidenum">
              <a:rPr lang="en-US" altLang="zh-CN" smtClean="0"/>
              <a:pPr>
                <a:defRPr/>
              </a:pPr>
              <a:t>52</a:t>
            </a:fld>
            <a:endParaRPr lang="en-US" altLang="zh-CN"/>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ChangeArrowheads="1"/>
          </p:cNvSpPr>
          <p:nvPr/>
        </p:nvSpPr>
        <p:spPr bwMode="auto">
          <a:xfrm>
            <a:off x="685800" y="1371600"/>
            <a:ext cx="7239000" cy="3733800"/>
          </a:xfrm>
          <a:prstGeom prst="rect">
            <a:avLst/>
          </a:prstGeom>
          <a:solidFill>
            <a:schemeClr val="accent1"/>
          </a:solidFill>
          <a:ln>
            <a:noFill/>
          </a:ln>
          <a:effectLst>
            <a:outerShdw dist="35921" dir="2700000" algn="ctr"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pPr>
              <a:lnSpc>
                <a:spcPct val="150000"/>
              </a:lnSpc>
              <a:spcBef>
                <a:spcPct val="20000"/>
              </a:spcBef>
              <a:buClr>
                <a:srgbClr val="FF3300"/>
              </a:buClr>
              <a:buSzPct val="90000"/>
              <a:buFont typeface="Marlett" pitchFamily="2" charset="2"/>
              <a:buNone/>
            </a:pPr>
            <a:r>
              <a:rPr kumimoji="1" lang="en-US" altLang="zh-CN">
                <a:solidFill>
                  <a:schemeClr val="tx1"/>
                </a:solidFill>
                <a:latin typeface="Arial Black" pitchFamily="34" charset="0"/>
                <a:ea typeface="宋体" pitchFamily="2" charset="-122"/>
              </a:rPr>
              <a:t>D:\&gt; </a:t>
            </a:r>
            <a:r>
              <a:rPr kumimoji="1" lang="en-US" altLang="zh-CN" u="sng">
                <a:solidFill>
                  <a:srgbClr val="0033CC"/>
                </a:solidFill>
                <a:latin typeface="Arial Black" pitchFamily="34" charset="0"/>
                <a:ea typeface="宋体" pitchFamily="2" charset="-122"/>
              </a:rPr>
              <a:t>C:\DOS\</a:t>
            </a:r>
            <a:r>
              <a:rPr kumimoji="1" lang="en-US" altLang="zh-CN" u="sng">
                <a:solidFill>
                  <a:srgbClr val="FF0000"/>
                </a:solidFill>
                <a:latin typeface="Arial Black" pitchFamily="34" charset="0"/>
                <a:ea typeface="宋体" pitchFamily="2" charset="-122"/>
              </a:rPr>
              <a:t>DISKCOPY</a:t>
            </a:r>
            <a:r>
              <a:rPr kumimoji="1" lang="en-US" altLang="zh-CN" u="sng">
                <a:solidFill>
                  <a:srgbClr val="0033CC"/>
                </a:solidFill>
                <a:latin typeface="Arial Black" pitchFamily="34" charset="0"/>
                <a:ea typeface="宋体" pitchFamily="2" charset="-122"/>
              </a:rPr>
              <a:t>  A: B:</a:t>
            </a:r>
            <a:r>
              <a:rPr kumimoji="1" lang="en-US" altLang="zh-CN" sz="2400">
                <a:solidFill>
                  <a:schemeClr val="tx1"/>
                </a:solidFill>
                <a:latin typeface="Arial Black" pitchFamily="34" charset="0"/>
                <a:ea typeface="宋体" pitchFamily="2" charset="-122"/>
              </a:rPr>
              <a:t>   </a:t>
            </a:r>
          </a:p>
          <a:p>
            <a:pPr>
              <a:lnSpc>
                <a:spcPct val="150000"/>
              </a:lnSpc>
              <a:spcBef>
                <a:spcPct val="20000"/>
              </a:spcBef>
            </a:pPr>
            <a:r>
              <a:rPr kumimoji="1" lang="en-US" altLang="zh-CN">
                <a:solidFill>
                  <a:schemeClr val="tx1"/>
                </a:solidFill>
                <a:latin typeface="Arial Black" pitchFamily="34" charset="0"/>
                <a:ea typeface="宋体" pitchFamily="2" charset="-122"/>
              </a:rPr>
              <a:t>C:\&gt; </a:t>
            </a:r>
            <a:r>
              <a:rPr kumimoji="1" lang="en-US" altLang="zh-CN" u="sng">
                <a:solidFill>
                  <a:srgbClr val="0033CC"/>
                </a:solidFill>
                <a:latin typeface="Arial Black" pitchFamily="34" charset="0"/>
                <a:ea typeface="宋体" pitchFamily="2" charset="-122"/>
              </a:rPr>
              <a:t>Dir/p/w </a:t>
            </a:r>
          </a:p>
          <a:p>
            <a:pPr>
              <a:lnSpc>
                <a:spcPct val="150000"/>
              </a:lnSpc>
              <a:spcBef>
                <a:spcPts val="300"/>
              </a:spcBef>
              <a:spcAft>
                <a:spcPts val="300"/>
              </a:spcAft>
              <a:buClr>
                <a:srgbClr val="FF3300"/>
              </a:buClr>
              <a:buSzPct val="90000"/>
              <a:buFont typeface="Marlett" pitchFamily="2" charset="2"/>
              <a:buNone/>
            </a:pPr>
            <a:r>
              <a:rPr kumimoji="1" lang="en-US" altLang="zh-CN">
                <a:solidFill>
                  <a:schemeClr val="tx1"/>
                </a:solidFill>
                <a:latin typeface="Arial Black" pitchFamily="34" charset="0"/>
                <a:ea typeface="宋体" pitchFamily="2" charset="-122"/>
              </a:rPr>
              <a:t>A:\&gt;</a:t>
            </a:r>
            <a:r>
              <a:rPr kumimoji="1" lang="en-US" altLang="zh-CN" b="0">
                <a:solidFill>
                  <a:schemeClr val="tx1"/>
                </a:solidFill>
                <a:latin typeface="Arial Black" pitchFamily="34" charset="0"/>
                <a:ea typeface="宋体" pitchFamily="2" charset="-122"/>
              </a:rPr>
              <a:t> </a:t>
            </a:r>
            <a:r>
              <a:rPr kumimoji="1" lang="en-US" altLang="zh-CN" u="sng">
                <a:solidFill>
                  <a:srgbClr val="FF0000"/>
                </a:solidFill>
                <a:latin typeface="Arial Black" pitchFamily="34" charset="0"/>
                <a:ea typeface="宋体" pitchFamily="2" charset="-122"/>
              </a:rPr>
              <a:t>REN</a:t>
            </a:r>
            <a:r>
              <a:rPr kumimoji="1" lang="en-US" altLang="zh-CN" u="sng">
                <a:solidFill>
                  <a:srgbClr val="0033CC"/>
                </a:solidFill>
                <a:latin typeface="Arial Black" pitchFamily="34" charset="0"/>
                <a:ea typeface="宋体" pitchFamily="2" charset="-122"/>
              </a:rPr>
              <a:t>  D:\WANG\*.TXT  *.DAT</a:t>
            </a:r>
            <a:endParaRPr kumimoji="1" lang="en-US" altLang="zh-CN" b="0">
              <a:solidFill>
                <a:schemeClr val="tx1"/>
              </a:solidFill>
              <a:latin typeface="Arial Black" pitchFamily="34" charset="0"/>
              <a:ea typeface="宋体" pitchFamily="2" charset="-122"/>
            </a:endParaRPr>
          </a:p>
          <a:p>
            <a:pPr>
              <a:lnSpc>
                <a:spcPct val="150000"/>
              </a:lnSpc>
              <a:spcBef>
                <a:spcPct val="20000"/>
              </a:spcBef>
            </a:pPr>
            <a:r>
              <a:rPr kumimoji="1" lang="en-US" altLang="zh-CN">
                <a:solidFill>
                  <a:schemeClr val="tx1"/>
                </a:solidFill>
                <a:latin typeface="Arial Black" pitchFamily="34" charset="0"/>
                <a:ea typeface="宋体" pitchFamily="2" charset="-122"/>
              </a:rPr>
              <a:t>E:\&gt;</a:t>
            </a:r>
            <a:r>
              <a:rPr kumimoji="1" lang="en-US" altLang="zh-CN" b="0">
                <a:solidFill>
                  <a:schemeClr val="tx1"/>
                </a:solidFill>
                <a:latin typeface="Arial Black" pitchFamily="34" charset="0"/>
                <a:ea typeface="宋体" pitchFamily="2" charset="-122"/>
              </a:rPr>
              <a:t> </a:t>
            </a:r>
            <a:r>
              <a:rPr kumimoji="1" lang="en-US" altLang="zh-CN" u="sng">
                <a:solidFill>
                  <a:srgbClr val="FF0000"/>
                </a:solidFill>
                <a:latin typeface="Arial Black" pitchFamily="34" charset="0"/>
                <a:ea typeface="宋体" pitchFamily="2" charset="-122"/>
              </a:rPr>
              <a:t>TYPE</a:t>
            </a:r>
            <a:r>
              <a:rPr kumimoji="1" lang="en-US" altLang="zh-CN" u="sng">
                <a:solidFill>
                  <a:srgbClr val="0033CC"/>
                </a:solidFill>
                <a:latin typeface="Arial Black" pitchFamily="34" charset="0"/>
                <a:ea typeface="宋体" pitchFamily="2" charset="-122"/>
              </a:rPr>
              <a:t>  C:\ABC.TXT</a:t>
            </a:r>
            <a:endParaRPr kumimoji="1" lang="en-US" altLang="zh-CN" sz="4000" b="0">
              <a:solidFill>
                <a:schemeClr val="tx1"/>
              </a:solidFill>
              <a:latin typeface="Times New Roman" pitchFamily="18" charset="0"/>
              <a:ea typeface="宋体" pitchFamily="2" charset="-122"/>
            </a:endParaRPr>
          </a:p>
        </p:txBody>
      </p:sp>
      <p:sp>
        <p:nvSpPr>
          <p:cNvPr id="875526" name="AutoShape 6"/>
          <p:cNvSpPr>
            <a:spLocks noChangeArrowheads="1"/>
          </p:cNvSpPr>
          <p:nvPr/>
        </p:nvSpPr>
        <p:spPr bwMode="auto">
          <a:xfrm>
            <a:off x="533400" y="228600"/>
            <a:ext cx="4191000" cy="814388"/>
          </a:xfrm>
          <a:prstGeom prst="wedgeRoundRectCallout">
            <a:avLst>
              <a:gd name="adj1" fmla="val -4884"/>
              <a:gd name="adj2" fmla="val 150824"/>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命令示例</a:t>
            </a:r>
          </a:p>
        </p:txBody>
      </p:sp>
      <p:sp>
        <p:nvSpPr>
          <p:cNvPr id="2" name="灯片编号占位符 1"/>
          <p:cNvSpPr>
            <a:spLocks noGrp="1"/>
          </p:cNvSpPr>
          <p:nvPr>
            <p:ph type="sldNum" sz="quarter" idx="12"/>
          </p:nvPr>
        </p:nvSpPr>
        <p:spPr/>
        <p:txBody>
          <a:bodyPr/>
          <a:lstStyle/>
          <a:p>
            <a:pPr>
              <a:defRPr/>
            </a:pPr>
            <a:fld id="{56A23CEE-C2E9-4812-906A-782CB19487E6}" type="slidenum">
              <a:rPr lang="en-US" altLang="zh-CN" smtClean="0"/>
              <a:pPr>
                <a:defRPr/>
              </a:pPr>
              <a:t>53</a:t>
            </a:fld>
            <a:endParaRPr lang="en-US" altLang="zh-CN"/>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854200" y="1885950"/>
            <a:ext cx="3581400" cy="838200"/>
          </a:xfrm>
          <a:prstGeom prst="cube">
            <a:avLst>
              <a:gd name="adj" fmla="val 250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sz="3600" noProof="1">
                <a:solidFill>
                  <a:srgbClr val="663300"/>
                </a:solidFill>
                <a:latin typeface="隶书" pitchFamily="49" charset="-122"/>
              </a:rPr>
              <a:t>目录操作命令</a:t>
            </a:r>
            <a:endParaRPr kumimoji="1" lang="zh-CN" altLang="en-US">
              <a:solidFill>
                <a:schemeClr val="tx1"/>
              </a:solidFill>
              <a:latin typeface="隶书" pitchFamily="49" charset="-122"/>
            </a:endParaRPr>
          </a:p>
        </p:txBody>
      </p:sp>
      <p:sp>
        <p:nvSpPr>
          <p:cNvPr id="63491" name="AutoShape 3"/>
          <p:cNvSpPr>
            <a:spLocks noChangeArrowheads="1"/>
          </p:cNvSpPr>
          <p:nvPr/>
        </p:nvSpPr>
        <p:spPr bwMode="auto">
          <a:xfrm>
            <a:off x="1854200" y="2800350"/>
            <a:ext cx="3581400" cy="838200"/>
          </a:xfrm>
          <a:prstGeom prst="cube">
            <a:avLst>
              <a:gd name="adj" fmla="val 25000"/>
            </a:avLst>
          </a:prstGeom>
          <a:solidFill>
            <a:srgbClr val="0099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sz="3600" noProof="1">
                <a:solidFill>
                  <a:srgbClr val="FFCC66"/>
                </a:solidFill>
                <a:latin typeface="隶书" pitchFamily="49" charset="-122"/>
              </a:rPr>
              <a:t>文件操作命令</a:t>
            </a:r>
            <a:endParaRPr kumimoji="1" lang="zh-CN" altLang="en-US">
              <a:solidFill>
                <a:schemeClr val="tx1"/>
              </a:solidFill>
              <a:latin typeface="隶书" pitchFamily="49" charset="-122"/>
            </a:endParaRPr>
          </a:p>
        </p:txBody>
      </p:sp>
      <p:sp>
        <p:nvSpPr>
          <p:cNvPr id="63492" name="AutoShape 4"/>
          <p:cNvSpPr>
            <a:spLocks noChangeArrowheads="1"/>
          </p:cNvSpPr>
          <p:nvPr/>
        </p:nvSpPr>
        <p:spPr bwMode="auto">
          <a:xfrm>
            <a:off x="1854200" y="3714750"/>
            <a:ext cx="3581400" cy="838200"/>
          </a:xfrm>
          <a:prstGeom prst="cube">
            <a:avLst>
              <a:gd name="adj" fmla="val 25000"/>
            </a:avLst>
          </a:prstGeom>
          <a:solidFill>
            <a:srgbClr val="3366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sz="3600" noProof="1">
                <a:solidFill>
                  <a:srgbClr val="FFFF66"/>
                </a:solidFill>
                <a:latin typeface="隶书" pitchFamily="49" charset="-122"/>
              </a:rPr>
              <a:t>磁盘操作命令</a:t>
            </a:r>
            <a:endParaRPr kumimoji="1" lang="zh-CN" altLang="en-US">
              <a:solidFill>
                <a:schemeClr val="tx1"/>
              </a:solidFill>
              <a:latin typeface="隶书" pitchFamily="49" charset="-122"/>
            </a:endParaRPr>
          </a:p>
        </p:txBody>
      </p:sp>
      <p:sp>
        <p:nvSpPr>
          <p:cNvPr id="63493" name="AutoShape 5"/>
          <p:cNvSpPr>
            <a:spLocks noChangeArrowheads="1"/>
          </p:cNvSpPr>
          <p:nvPr/>
        </p:nvSpPr>
        <p:spPr bwMode="auto">
          <a:xfrm>
            <a:off x="1854200" y="4629150"/>
            <a:ext cx="3581400" cy="838200"/>
          </a:xfrm>
          <a:prstGeom prst="cube">
            <a:avLst>
              <a:gd name="adj" fmla="val 25000"/>
            </a:avLst>
          </a:prstGeom>
          <a:solidFill>
            <a:srgbClr val="0000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zh-CN" altLang="en-US" sz="3600" noProof="1">
                <a:solidFill>
                  <a:srgbClr val="FF0000"/>
                </a:solidFill>
                <a:latin typeface="隶书" pitchFamily="49" charset="-122"/>
              </a:rPr>
              <a:t>系统功能命令</a:t>
            </a:r>
            <a:endParaRPr kumimoji="1" lang="zh-CN" altLang="en-US">
              <a:solidFill>
                <a:srgbClr val="FF0000"/>
              </a:solidFill>
              <a:latin typeface="隶书" pitchFamily="49" charset="-122"/>
            </a:endParaRPr>
          </a:p>
        </p:txBody>
      </p:sp>
      <p:sp>
        <p:nvSpPr>
          <p:cNvPr id="63494" name="AutoShape 6"/>
          <p:cNvSpPr>
            <a:spLocks noChangeArrowheads="1"/>
          </p:cNvSpPr>
          <p:nvPr/>
        </p:nvSpPr>
        <p:spPr bwMode="auto">
          <a:xfrm>
            <a:off x="1854200" y="5543550"/>
            <a:ext cx="3581400" cy="838200"/>
          </a:xfrm>
          <a:prstGeom prst="cube">
            <a:avLst>
              <a:gd name="adj" fmla="val 25000"/>
            </a:avLst>
          </a:prstGeom>
          <a:solidFill>
            <a:srgbClr val="00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noProof="1">
                <a:solidFill>
                  <a:schemeClr val="bg1"/>
                </a:solidFill>
                <a:latin typeface="Times New Roman" pitchFamily="18" charset="0"/>
              </a:rPr>
              <a:t>EDIT</a:t>
            </a:r>
            <a:r>
              <a:rPr kumimoji="1" lang="zh-CN" altLang="en-US" sz="3600" noProof="1">
                <a:solidFill>
                  <a:schemeClr val="bg1"/>
                </a:solidFill>
                <a:latin typeface="隶书" pitchFamily="49" charset="-122"/>
              </a:rPr>
              <a:t>编辑程序</a:t>
            </a:r>
            <a:endParaRPr kumimoji="1" lang="zh-CN" altLang="en-US">
              <a:solidFill>
                <a:schemeClr val="tx1"/>
              </a:solidFill>
              <a:latin typeface="隶书" pitchFamily="49" charset="-122"/>
            </a:endParaRPr>
          </a:p>
        </p:txBody>
      </p:sp>
      <p:sp>
        <p:nvSpPr>
          <p:cNvPr id="63495" name="AutoShape 7"/>
          <p:cNvSpPr>
            <a:spLocks/>
          </p:cNvSpPr>
          <p:nvPr/>
        </p:nvSpPr>
        <p:spPr bwMode="auto">
          <a:xfrm>
            <a:off x="6045200" y="1885950"/>
            <a:ext cx="304800" cy="4495800"/>
          </a:xfrm>
          <a:prstGeom prst="rightBrace">
            <a:avLst>
              <a:gd name="adj1" fmla="val 122917"/>
              <a:gd name="adj2" fmla="val 50000"/>
            </a:avLst>
          </a:prstGeom>
          <a:noFill/>
          <a:ln w="38100" cap="sq">
            <a:solidFill>
              <a:srgbClr val="CC00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877576" name="Text Box 8"/>
          <p:cNvSpPr txBox="1">
            <a:spLocks noChangeArrowheads="1"/>
          </p:cNvSpPr>
          <p:nvPr/>
        </p:nvSpPr>
        <p:spPr bwMode="auto">
          <a:xfrm>
            <a:off x="6578600" y="3714750"/>
            <a:ext cx="946150" cy="655638"/>
          </a:xfrm>
          <a:prstGeom prst="rect">
            <a:avLst/>
          </a:prstGeom>
          <a:solidFill>
            <a:schemeClr val="hlink"/>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defRPr/>
            </a:pPr>
            <a:r>
              <a:rPr kumimoji="1" lang="en-US" altLang="zh-CN" sz="4000">
                <a:solidFill>
                  <a:srgbClr val="0033CC"/>
                </a:solidFill>
                <a:effectLst>
                  <a:outerShdw blurRad="38100" dist="38100" dir="2700000" algn="tl">
                    <a:srgbClr val="000000"/>
                  </a:outerShdw>
                </a:effectLst>
                <a:latin typeface="Times New Roman" pitchFamily="18" charset="0"/>
                <a:ea typeface="宋体" pitchFamily="2" charset="-122"/>
              </a:rPr>
              <a:t>5</a:t>
            </a:r>
            <a:r>
              <a:rPr kumimoji="1" lang="zh-CN" altLang="en-US" sz="4000">
                <a:solidFill>
                  <a:srgbClr val="0033CC"/>
                </a:solidFill>
                <a:effectLst>
                  <a:outerShdw blurRad="38100" dist="38100" dir="2700000" algn="tl">
                    <a:srgbClr val="000000"/>
                  </a:outerShdw>
                </a:effectLst>
                <a:latin typeface="Times New Roman" pitchFamily="18" charset="0"/>
                <a:ea typeface="宋体" pitchFamily="2" charset="-122"/>
              </a:rPr>
              <a:t>类</a:t>
            </a:r>
            <a:endParaRPr kumimoji="1" lang="zh-CN" altLang="en-US" sz="4000">
              <a:solidFill>
                <a:schemeClr val="tx1"/>
              </a:solidFill>
              <a:effectLst>
                <a:outerShdw blurRad="38100" dist="38100" dir="2700000" algn="tl">
                  <a:srgbClr val="000000"/>
                </a:outerShdw>
              </a:effectLst>
              <a:latin typeface="Times New Roman" pitchFamily="18" charset="0"/>
              <a:ea typeface="宋体" pitchFamily="2" charset="-122"/>
            </a:endParaRPr>
          </a:p>
        </p:txBody>
      </p:sp>
      <p:sp>
        <p:nvSpPr>
          <p:cNvPr id="63497" name="Text Box 10"/>
          <p:cNvSpPr txBox="1">
            <a:spLocks noChangeArrowheads="1"/>
          </p:cNvSpPr>
          <p:nvPr/>
        </p:nvSpPr>
        <p:spPr bwMode="auto">
          <a:xfrm>
            <a:off x="663575" y="-214313"/>
            <a:ext cx="29718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endParaRPr kumimoji="1" lang="zh-CN" altLang="zh-CN" sz="4000" b="0">
              <a:solidFill>
                <a:schemeClr val="tx1"/>
              </a:solidFill>
              <a:latin typeface="Times New Roman" pitchFamily="18" charset="0"/>
              <a:ea typeface="宋体" pitchFamily="2" charset="-122"/>
            </a:endParaRPr>
          </a:p>
        </p:txBody>
      </p:sp>
      <p:sp>
        <p:nvSpPr>
          <p:cNvPr id="877579" name="Text Box 11"/>
          <p:cNvSpPr txBox="1">
            <a:spLocks noChangeArrowheads="1"/>
          </p:cNvSpPr>
          <p:nvPr/>
        </p:nvSpPr>
        <p:spPr bwMode="auto">
          <a:xfrm>
            <a:off x="152400" y="304800"/>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命令分类</a:t>
            </a:r>
          </a:p>
        </p:txBody>
      </p:sp>
      <p:sp>
        <p:nvSpPr>
          <p:cNvPr id="2" name="灯片编号占位符 1"/>
          <p:cNvSpPr>
            <a:spLocks noGrp="1"/>
          </p:cNvSpPr>
          <p:nvPr>
            <p:ph type="sldNum" sz="quarter" idx="12"/>
          </p:nvPr>
        </p:nvSpPr>
        <p:spPr/>
        <p:txBody>
          <a:bodyPr/>
          <a:lstStyle/>
          <a:p>
            <a:pPr>
              <a:defRPr/>
            </a:pPr>
            <a:fld id="{729AFE65-6FB4-4EAE-9DA1-008803977E27}" type="slidenum">
              <a:rPr lang="en-US" altLang="zh-CN" smtClean="0"/>
              <a:pPr>
                <a:defRPr/>
              </a:pPr>
              <a:t>54</a:t>
            </a:fld>
            <a:endParaRPr lang="en-US" altLang="zh-CN"/>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idx="4294967295"/>
          </p:nvPr>
        </p:nvSpPr>
        <p:spPr bwMode="auto">
          <a:xfrm>
            <a:off x="457200" y="274638"/>
            <a:ext cx="5181600" cy="762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buClr>
                <a:srgbClr val="FF0066"/>
              </a:buClr>
              <a:buSzPct val="90000"/>
              <a:buFont typeface="Marlett" pitchFamily="2" charset="2"/>
              <a:buChar char="5"/>
              <a:defRPr/>
            </a:pPr>
            <a:r>
              <a:rPr kumimoji="1" lang="zh-CN" altLang="en-US" b="1" i="1" u="sng" smtClean="0">
                <a:solidFill>
                  <a:srgbClr val="0033CC"/>
                </a:solidFill>
                <a:effectLst>
                  <a:outerShdw blurRad="38100" dist="38100" dir="2700000" algn="tl">
                    <a:srgbClr val="C0C0C0"/>
                  </a:outerShdw>
                </a:effectLst>
                <a:latin typeface="隶书" pitchFamily="49" charset="-122"/>
                <a:ea typeface="隶书" pitchFamily="49" charset="-122"/>
              </a:rPr>
              <a:t>常用内部命令</a:t>
            </a:r>
          </a:p>
        </p:txBody>
      </p:sp>
      <p:sp>
        <p:nvSpPr>
          <p:cNvPr id="64515" name="Text Box 3"/>
          <p:cNvSpPr txBox="1">
            <a:spLocks noChangeArrowheads="1"/>
          </p:cNvSpPr>
          <p:nvPr/>
        </p:nvSpPr>
        <p:spPr bwMode="auto">
          <a:xfrm>
            <a:off x="1066800" y="1447800"/>
            <a:ext cx="5181600" cy="436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spcBef>
                <a:spcPct val="50000"/>
              </a:spcBef>
            </a:pPr>
            <a:r>
              <a:rPr kumimoji="1" lang="en-US" altLang="zh-CN" sz="2800">
                <a:solidFill>
                  <a:schemeClr val="tx1"/>
                </a:solidFill>
                <a:latin typeface="Arial" pitchFamily="34" charset="0"/>
                <a:ea typeface="楷体_GB2312" pitchFamily="49" charset="-122"/>
              </a:rPr>
              <a:t>1</a:t>
            </a:r>
            <a:r>
              <a:rPr kumimoji="1" lang="zh-CN" altLang="en-US" sz="2800">
                <a:solidFill>
                  <a:schemeClr val="tx1"/>
                </a:solidFill>
                <a:latin typeface="Times New Roman" pitchFamily="18" charset="0"/>
                <a:ea typeface="楷体_GB2312" pitchFamily="49" charset="-122"/>
              </a:rPr>
              <a:t>．文件目录显示命令</a:t>
            </a:r>
            <a:r>
              <a:rPr kumimoji="1" lang="en-US" altLang="zh-CN" sz="2800">
                <a:solidFill>
                  <a:schemeClr val="tx1"/>
                </a:solidFill>
                <a:latin typeface="Arial" pitchFamily="34" charset="0"/>
                <a:ea typeface="楷体_GB2312" pitchFamily="49" charset="-122"/>
              </a:rPr>
              <a:t>DIR</a:t>
            </a:r>
          </a:p>
          <a:p>
            <a:pPr algn="just" eaLnBrk="1" hangingPunct="1">
              <a:spcBef>
                <a:spcPct val="50000"/>
              </a:spcBef>
            </a:pPr>
            <a:r>
              <a:rPr kumimoji="1" lang="en-US" altLang="zh-CN" sz="2800">
                <a:solidFill>
                  <a:schemeClr val="tx1"/>
                </a:solidFill>
                <a:latin typeface="Arial" pitchFamily="34" charset="0"/>
                <a:ea typeface="楷体_GB2312" pitchFamily="49" charset="-122"/>
              </a:rPr>
              <a:t>2</a:t>
            </a:r>
            <a:r>
              <a:rPr kumimoji="1" lang="zh-CN" altLang="en-US" sz="2800">
                <a:solidFill>
                  <a:schemeClr val="tx1"/>
                </a:solidFill>
                <a:latin typeface="Times New Roman" pitchFamily="18" charset="0"/>
                <a:ea typeface="楷体_GB2312" pitchFamily="49" charset="-122"/>
              </a:rPr>
              <a:t>．建立子目录命令</a:t>
            </a:r>
            <a:r>
              <a:rPr kumimoji="1" lang="en-US" altLang="zh-CN" sz="2800">
                <a:solidFill>
                  <a:schemeClr val="tx1"/>
                </a:solidFill>
                <a:latin typeface="Arial" pitchFamily="34" charset="0"/>
                <a:ea typeface="楷体_GB2312" pitchFamily="49" charset="-122"/>
              </a:rPr>
              <a:t>MD</a:t>
            </a:r>
          </a:p>
          <a:p>
            <a:pPr algn="just" eaLnBrk="1" hangingPunct="1">
              <a:spcBef>
                <a:spcPct val="50000"/>
              </a:spcBef>
            </a:pPr>
            <a:r>
              <a:rPr kumimoji="1" lang="en-US" altLang="zh-CN" sz="2800">
                <a:solidFill>
                  <a:schemeClr val="tx1"/>
                </a:solidFill>
                <a:latin typeface="Arial" pitchFamily="34" charset="0"/>
                <a:ea typeface="楷体_GB2312" pitchFamily="49" charset="-122"/>
              </a:rPr>
              <a:t>3</a:t>
            </a:r>
            <a:r>
              <a:rPr kumimoji="1" lang="zh-CN" altLang="en-US" sz="2800">
                <a:solidFill>
                  <a:schemeClr val="tx1"/>
                </a:solidFill>
                <a:latin typeface="Times New Roman" pitchFamily="18" charset="0"/>
                <a:ea typeface="楷体_GB2312" pitchFamily="49" charset="-122"/>
              </a:rPr>
              <a:t>．改变当前目录命令</a:t>
            </a:r>
            <a:r>
              <a:rPr kumimoji="1" lang="en-US" altLang="zh-CN" sz="2800">
                <a:solidFill>
                  <a:schemeClr val="tx1"/>
                </a:solidFill>
                <a:latin typeface="Arial" pitchFamily="34" charset="0"/>
                <a:ea typeface="楷体_GB2312" pitchFamily="49" charset="-122"/>
              </a:rPr>
              <a:t>CD</a:t>
            </a:r>
          </a:p>
          <a:p>
            <a:pPr algn="just" eaLnBrk="1" hangingPunct="1">
              <a:spcBef>
                <a:spcPct val="50000"/>
              </a:spcBef>
            </a:pPr>
            <a:r>
              <a:rPr kumimoji="1" lang="en-US" altLang="zh-CN" sz="2800">
                <a:solidFill>
                  <a:schemeClr val="tx1"/>
                </a:solidFill>
                <a:latin typeface="Arial" pitchFamily="34" charset="0"/>
                <a:ea typeface="楷体_GB2312" pitchFamily="49" charset="-122"/>
              </a:rPr>
              <a:t>4</a:t>
            </a:r>
            <a:r>
              <a:rPr kumimoji="1" lang="zh-CN" altLang="en-US" sz="2800">
                <a:solidFill>
                  <a:schemeClr val="tx1"/>
                </a:solidFill>
                <a:latin typeface="Times New Roman" pitchFamily="18" charset="0"/>
                <a:ea typeface="楷体_GB2312" pitchFamily="49" charset="-122"/>
              </a:rPr>
              <a:t>．删除子目录命令</a:t>
            </a:r>
            <a:r>
              <a:rPr kumimoji="1" lang="en-US" altLang="zh-CN" sz="2800">
                <a:solidFill>
                  <a:schemeClr val="tx1"/>
                </a:solidFill>
                <a:latin typeface="Arial" pitchFamily="34" charset="0"/>
                <a:ea typeface="楷体_GB2312" pitchFamily="49" charset="-122"/>
              </a:rPr>
              <a:t>RD</a:t>
            </a:r>
          </a:p>
          <a:p>
            <a:pPr algn="just" eaLnBrk="1" hangingPunct="1">
              <a:spcBef>
                <a:spcPct val="50000"/>
              </a:spcBef>
            </a:pPr>
            <a:r>
              <a:rPr kumimoji="1" lang="en-US" altLang="zh-CN" sz="2800">
                <a:solidFill>
                  <a:schemeClr val="tx1"/>
                </a:solidFill>
                <a:latin typeface="Arial" pitchFamily="34" charset="0"/>
                <a:ea typeface="楷体_GB2312" pitchFamily="49" charset="-122"/>
              </a:rPr>
              <a:t>5</a:t>
            </a:r>
            <a:r>
              <a:rPr kumimoji="1" lang="zh-CN" altLang="en-US" sz="2800">
                <a:solidFill>
                  <a:schemeClr val="tx1"/>
                </a:solidFill>
                <a:latin typeface="Times New Roman" pitchFamily="18" charset="0"/>
                <a:ea typeface="楷体_GB2312" pitchFamily="49" charset="-122"/>
              </a:rPr>
              <a:t>．清除屏幕命令</a:t>
            </a:r>
            <a:r>
              <a:rPr kumimoji="1" lang="en-US" altLang="zh-CN" sz="2800">
                <a:solidFill>
                  <a:schemeClr val="tx1"/>
                </a:solidFill>
                <a:latin typeface="Arial" pitchFamily="34" charset="0"/>
                <a:ea typeface="楷体_GB2312" pitchFamily="49" charset="-122"/>
              </a:rPr>
              <a:t>CLS</a:t>
            </a:r>
          </a:p>
          <a:p>
            <a:pPr algn="just" eaLnBrk="1" hangingPunct="1">
              <a:spcBef>
                <a:spcPct val="50000"/>
              </a:spcBef>
            </a:pPr>
            <a:r>
              <a:rPr kumimoji="1" lang="en-US" altLang="zh-CN" sz="2800">
                <a:solidFill>
                  <a:schemeClr val="tx1"/>
                </a:solidFill>
                <a:latin typeface="Arial" pitchFamily="34" charset="0"/>
                <a:ea typeface="楷体_GB2312" pitchFamily="49" charset="-122"/>
              </a:rPr>
              <a:t>6</a:t>
            </a:r>
            <a:r>
              <a:rPr kumimoji="1" lang="zh-CN" altLang="en-US" sz="2800">
                <a:solidFill>
                  <a:schemeClr val="tx1"/>
                </a:solidFill>
                <a:latin typeface="Times New Roman" pitchFamily="18" charset="0"/>
                <a:ea typeface="楷体_GB2312" pitchFamily="49" charset="-122"/>
              </a:rPr>
              <a:t>．文件内容显示命令</a:t>
            </a:r>
            <a:r>
              <a:rPr kumimoji="1" lang="en-US" altLang="zh-CN" sz="2800">
                <a:solidFill>
                  <a:schemeClr val="tx1"/>
                </a:solidFill>
                <a:latin typeface="Arial" pitchFamily="34" charset="0"/>
                <a:ea typeface="楷体_GB2312" pitchFamily="49" charset="-122"/>
              </a:rPr>
              <a:t>TYPE</a:t>
            </a:r>
          </a:p>
          <a:p>
            <a:pPr algn="just" eaLnBrk="1" hangingPunct="1">
              <a:spcBef>
                <a:spcPct val="50000"/>
              </a:spcBef>
            </a:pPr>
            <a:r>
              <a:rPr kumimoji="1" lang="en-US" altLang="zh-CN" sz="2800">
                <a:solidFill>
                  <a:schemeClr val="tx1"/>
                </a:solidFill>
                <a:latin typeface="Arial" pitchFamily="34" charset="0"/>
                <a:ea typeface="楷体_GB2312" pitchFamily="49" charset="-122"/>
              </a:rPr>
              <a:t>7</a:t>
            </a:r>
            <a:r>
              <a:rPr kumimoji="1" lang="zh-CN" altLang="en-US" sz="2800">
                <a:solidFill>
                  <a:schemeClr val="tx1"/>
                </a:solidFill>
                <a:latin typeface="Times New Roman" pitchFamily="18" charset="0"/>
                <a:ea typeface="楷体_GB2312" pitchFamily="49" charset="-122"/>
              </a:rPr>
              <a:t>．文件拷贝命令</a:t>
            </a:r>
            <a:r>
              <a:rPr kumimoji="1" lang="en-US" altLang="zh-CN" sz="2800">
                <a:solidFill>
                  <a:schemeClr val="tx1"/>
                </a:solidFill>
                <a:latin typeface="Arial" pitchFamily="34" charset="0"/>
                <a:ea typeface="楷体_GB2312" pitchFamily="49" charset="-122"/>
              </a:rPr>
              <a:t>COPY</a:t>
            </a:r>
          </a:p>
        </p:txBody>
      </p:sp>
      <p:sp>
        <p:nvSpPr>
          <p:cNvPr id="2" name="灯片编号占位符 1"/>
          <p:cNvSpPr>
            <a:spLocks noGrp="1"/>
          </p:cNvSpPr>
          <p:nvPr>
            <p:ph type="sldNum" sz="quarter" idx="12"/>
          </p:nvPr>
        </p:nvSpPr>
        <p:spPr/>
        <p:txBody>
          <a:bodyPr/>
          <a:lstStyle/>
          <a:p>
            <a:pPr>
              <a:defRPr/>
            </a:pPr>
            <a:fld id="{75FD1793-68C5-4A4B-A192-ABA7B95A36A5}" type="slidenum">
              <a:rPr lang="en-US" altLang="zh-CN" smtClean="0"/>
              <a:pPr>
                <a:defRPr/>
              </a:pPr>
              <a:t>55</a:t>
            </a:fld>
            <a:endParaRPr lang="en-US" altLang="zh-CN"/>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524000" y="762000"/>
            <a:ext cx="7086600" cy="500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spcBef>
                <a:spcPct val="50000"/>
              </a:spcBef>
            </a:pPr>
            <a:r>
              <a:rPr kumimoji="1" lang="en-US" altLang="zh-CN" sz="2800">
                <a:solidFill>
                  <a:schemeClr val="tx1"/>
                </a:solidFill>
                <a:latin typeface="Arial" pitchFamily="34" charset="0"/>
                <a:ea typeface="楷体_GB2312" pitchFamily="49" charset="-122"/>
              </a:rPr>
              <a:t>8</a:t>
            </a:r>
            <a:r>
              <a:rPr kumimoji="1" lang="zh-CN" altLang="en-US" sz="2800">
                <a:solidFill>
                  <a:schemeClr val="tx1"/>
                </a:solidFill>
                <a:latin typeface="Times New Roman" pitchFamily="18" charset="0"/>
                <a:ea typeface="楷体_GB2312" pitchFamily="49" charset="-122"/>
              </a:rPr>
              <a:t>．文件删除命令</a:t>
            </a:r>
            <a:r>
              <a:rPr kumimoji="1" lang="en-US" altLang="zh-CN" sz="2800">
                <a:solidFill>
                  <a:schemeClr val="tx1"/>
                </a:solidFill>
                <a:latin typeface="Arial" pitchFamily="34" charset="0"/>
                <a:ea typeface="楷体_GB2312" pitchFamily="49" charset="-122"/>
              </a:rPr>
              <a:t>DEL</a:t>
            </a:r>
          </a:p>
          <a:p>
            <a:pPr algn="just" eaLnBrk="1" hangingPunct="1">
              <a:spcBef>
                <a:spcPct val="50000"/>
              </a:spcBef>
            </a:pPr>
            <a:r>
              <a:rPr kumimoji="1" lang="en-US" altLang="zh-CN" sz="2800">
                <a:solidFill>
                  <a:schemeClr val="tx1"/>
                </a:solidFill>
                <a:latin typeface="Arial" pitchFamily="34" charset="0"/>
                <a:ea typeface="楷体_GB2312" pitchFamily="49" charset="-122"/>
              </a:rPr>
              <a:t>9</a:t>
            </a:r>
            <a:r>
              <a:rPr kumimoji="1" lang="zh-CN" altLang="en-US" sz="2800">
                <a:solidFill>
                  <a:schemeClr val="tx1"/>
                </a:solidFill>
                <a:latin typeface="Times New Roman" pitchFamily="18" charset="0"/>
                <a:ea typeface="楷体_GB2312" pitchFamily="49" charset="-122"/>
              </a:rPr>
              <a:t>．文件更名命令</a:t>
            </a:r>
            <a:r>
              <a:rPr kumimoji="1" lang="en-US" altLang="zh-CN" sz="2800">
                <a:solidFill>
                  <a:schemeClr val="tx1"/>
                </a:solidFill>
                <a:latin typeface="Arial" pitchFamily="34" charset="0"/>
                <a:ea typeface="楷体_GB2312" pitchFamily="49" charset="-122"/>
              </a:rPr>
              <a:t>REN</a:t>
            </a:r>
          </a:p>
          <a:p>
            <a:pPr algn="just" eaLnBrk="1" hangingPunct="1">
              <a:spcBef>
                <a:spcPct val="50000"/>
              </a:spcBef>
            </a:pPr>
            <a:r>
              <a:rPr kumimoji="1" lang="en-US" altLang="zh-CN" sz="2800">
                <a:solidFill>
                  <a:schemeClr val="tx1"/>
                </a:solidFill>
                <a:latin typeface="Arial" pitchFamily="34" charset="0"/>
                <a:ea typeface="楷体_GB2312" pitchFamily="49" charset="-122"/>
              </a:rPr>
              <a:t>10</a:t>
            </a:r>
            <a:r>
              <a:rPr kumimoji="1" lang="zh-CN" altLang="en-US" sz="2800">
                <a:solidFill>
                  <a:schemeClr val="tx1"/>
                </a:solidFill>
                <a:latin typeface="Times New Roman" pitchFamily="18" charset="0"/>
                <a:ea typeface="楷体_GB2312" pitchFamily="49" charset="-122"/>
              </a:rPr>
              <a:t>．设置搜索路径命令</a:t>
            </a:r>
            <a:r>
              <a:rPr kumimoji="1" lang="en-US" altLang="zh-CN" sz="2800">
                <a:solidFill>
                  <a:schemeClr val="tx1"/>
                </a:solidFill>
                <a:latin typeface="Arial" pitchFamily="34" charset="0"/>
                <a:ea typeface="楷体_GB2312" pitchFamily="49" charset="-122"/>
              </a:rPr>
              <a:t>PATH</a:t>
            </a:r>
          </a:p>
          <a:p>
            <a:pPr algn="just" eaLnBrk="1" hangingPunct="1">
              <a:spcBef>
                <a:spcPct val="50000"/>
              </a:spcBef>
            </a:pPr>
            <a:r>
              <a:rPr kumimoji="1" lang="en-US" altLang="zh-CN" sz="2800">
                <a:solidFill>
                  <a:schemeClr val="tx1"/>
                </a:solidFill>
                <a:latin typeface="Arial" pitchFamily="34" charset="0"/>
                <a:ea typeface="楷体_GB2312" pitchFamily="49" charset="-122"/>
              </a:rPr>
              <a:t>11</a:t>
            </a:r>
            <a:r>
              <a:rPr kumimoji="1" lang="zh-CN" altLang="en-US" sz="2800">
                <a:solidFill>
                  <a:schemeClr val="tx1"/>
                </a:solidFill>
                <a:latin typeface="Times New Roman" pitchFamily="18" charset="0"/>
                <a:ea typeface="楷体_GB2312" pitchFamily="49" charset="-122"/>
              </a:rPr>
              <a:t>．设置</a:t>
            </a:r>
            <a:r>
              <a:rPr kumimoji="1" lang="en-US" altLang="zh-CN" sz="2800">
                <a:solidFill>
                  <a:schemeClr val="tx1"/>
                </a:solidFill>
                <a:latin typeface="Arial" pitchFamily="34" charset="0"/>
                <a:ea typeface="楷体_GB2312" pitchFamily="49" charset="-122"/>
              </a:rPr>
              <a:t>DOS</a:t>
            </a:r>
            <a:r>
              <a:rPr kumimoji="1" lang="zh-CN" altLang="en-US" sz="2800">
                <a:solidFill>
                  <a:schemeClr val="tx1"/>
                </a:solidFill>
                <a:latin typeface="Times New Roman" pitchFamily="18" charset="0"/>
                <a:ea typeface="楷体_GB2312" pitchFamily="49" charset="-122"/>
              </a:rPr>
              <a:t>命令提示符命令</a:t>
            </a:r>
            <a:r>
              <a:rPr kumimoji="1" lang="en-US" altLang="zh-CN" sz="2800">
                <a:solidFill>
                  <a:schemeClr val="tx1"/>
                </a:solidFill>
                <a:latin typeface="Arial" pitchFamily="34" charset="0"/>
                <a:ea typeface="楷体_GB2312" pitchFamily="49" charset="-122"/>
              </a:rPr>
              <a:t>PROMPT</a:t>
            </a:r>
          </a:p>
          <a:p>
            <a:pPr algn="just" eaLnBrk="1" hangingPunct="1">
              <a:spcBef>
                <a:spcPct val="50000"/>
              </a:spcBef>
            </a:pPr>
            <a:r>
              <a:rPr kumimoji="1" lang="en-US" altLang="zh-CN" sz="2800">
                <a:solidFill>
                  <a:schemeClr val="tx1"/>
                </a:solidFill>
                <a:latin typeface="Arial" pitchFamily="34" charset="0"/>
                <a:ea typeface="楷体_GB2312" pitchFamily="49" charset="-122"/>
              </a:rPr>
              <a:t>12</a:t>
            </a:r>
            <a:r>
              <a:rPr kumimoji="1" lang="zh-CN" altLang="en-US" sz="2800">
                <a:solidFill>
                  <a:schemeClr val="tx1"/>
                </a:solidFill>
                <a:latin typeface="Times New Roman" pitchFamily="18" charset="0"/>
                <a:ea typeface="楷体_GB2312" pitchFamily="49" charset="-122"/>
              </a:rPr>
              <a:t>．改变或显示系统日期</a:t>
            </a:r>
            <a:r>
              <a:rPr kumimoji="1" lang="en-US" altLang="zh-CN" sz="2800">
                <a:solidFill>
                  <a:schemeClr val="tx1"/>
                </a:solidFill>
                <a:latin typeface="Arial" pitchFamily="34" charset="0"/>
                <a:ea typeface="楷体_GB2312" pitchFamily="49" charset="-122"/>
              </a:rPr>
              <a:t>DATE</a:t>
            </a:r>
          </a:p>
          <a:p>
            <a:pPr algn="just" eaLnBrk="1" hangingPunct="1">
              <a:spcBef>
                <a:spcPct val="50000"/>
              </a:spcBef>
            </a:pPr>
            <a:r>
              <a:rPr kumimoji="1" lang="en-US" altLang="zh-CN" sz="2800">
                <a:solidFill>
                  <a:schemeClr val="tx1"/>
                </a:solidFill>
                <a:latin typeface="Arial" pitchFamily="34" charset="0"/>
                <a:ea typeface="楷体_GB2312" pitchFamily="49" charset="-122"/>
              </a:rPr>
              <a:t>13</a:t>
            </a:r>
            <a:r>
              <a:rPr kumimoji="1" lang="zh-CN" altLang="en-US" sz="2800">
                <a:solidFill>
                  <a:schemeClr val="tx1"/>
                </a:solidFill>
                <a:latin typeface="Times New Roman" pitchFamily="18" charset="0"/>
                <a:ea typeface="楷体_GB2312" pitchFamily="49" charset="-122"/>
              </a:rPr>
              <a:t>．改变或显示系统时间</a:t>
            </a:r>
            <a:r>
              <a:rPr kumimoji="1" lang="en-US" altLang="zh-CN" sz="2800">
                <a:solidFill>
                  <a:schemeClr val="tx1"/>
                </a:solidFill>
                <a:latin typeface="Arial" pitchFamily="34" charset="0"/>
                <a:ea typeface="楷体_GB2312" pitchFamily="49" charset="-122"/>
              </a:rPr>
              <a:t>TIME</a:t>
            </a:r>
          </a:p>
          <a:p>
            <a:pPr algn="just" eaLnBrk="1" hangingPunct="1">
              <a:spcBef>
                <a:spcPct val="50000"/>
              </a:spcBef>
            </a:pPr>
            <a:r>
              <a:rPr kumimoji="1" lang="en-US" altLang="zh-CN" sz="2800">
                <a:solidFill>
                  <a:schemeClr val="tx1"/>
                </a:solidFill>
                <a:latin typeface="Arial" pitchFamily="34" charset="0"/>
                <a:ea typeface="楷体_GB2312" pitchFamily="49" charset="-122"/>
              </a:rPr>
              <a:t>14</a:t>
            </a:r>
            <a:r>
              <a:rPr kumimoji="1" lang="zh-CN" altLang="en-US" sz="2800">
                <a:solidFill>
                  <a:schemeClr val="tx1"/>
                </a:solidFill>
                <a:latin typeface="Times New Roman" pitchFamily="18" charset="0"/>
                <a:ea typeface="楷体_GB2312" pitchFamily="49" charset="-122"/>
              </a:rPr>
              <a:t>．显示卷标</a:t>
            </a:r>
            <a:r>
              <a:rPr kumimoji="1" lang="en-US" altLang="zh-CN" sz="2800">
                <a:solidFill>
                  <a:schemeClr val="tx1"/>
                </a:solidFill>
                <a:latin typeface="Arial" pitchFamily="34" charset="0"/>
                <a:ea typeface="楷体_GB2312" pitchFamily="49" charset="-122"/>
              </a:rPr>
              <a:t>VOL</a:t>
            </a:r>
          </a:p>
          <a:p>
            <a:pPr algn="just" eaLnBrk="1" hangingPunct="1">
              <a:spcBef>
                <a:spcPct val="50000"/>
              </a:spcBef>
            </a:pPr>
            <a:r>
              <a:rPr kumimoji="1" lang="en-US" altLang="zh-CN" sz="2800">
                <a:solidFill>
                  <a:schemeClr val="tx1"/>
                </a:solidFill>
                <a:latin typeface="Arial" pitchFamily="34" charset="0"/>
                <a:ea typeface="楷体_GB2312" pitchFamily="49" charset="-122"/>
              </a:rPr>
              <a:t>15</a:t>
            </a:r>
            <a:r>
              <a:rPr kumimoji="1" lang="zh-CN" altLang="en-US" sz="2800">
                <a:solidFill>
                  <a:schemeClr val="tx1"/>
                </a:solidFill>
                <a:latin typeface="Times New Roman" pitchFamily="18" charset="0"/>
                <a:ea typeface="楷体_GB2312" pitchFamily="49" charset="-122"/>
              </a:rPr>
              <a:t>．显示版本信息</a:t>
            </a:r>
            <a:r>
              <a:rPr kumimoji="1" lang="en-US" altLang="zh-CN" sz="2800">
                <a:solidFill>
                  <a:schemeClr val="tx1"/>
                </a:solidFill>
                <a:latin typeface="Arial" pitchFamily="34" charset="0"/>
                <a:ea typeface="楷体_GB2312" pitchFamily="49" charset="-122"/>
              </a:rPr>
              <a:t>VER</a:t>
            </a:r>
            <a:endParaRPr kumimoji="1" lang="en-US" altLang="zh-CN" sz="2800">
              <a:solidFill>
                <a:schemeClr val="tx1"/>
              </a:solidFill>
              <a:latin typeface="Arial" pitchFamily="34" charset="0"/>
              <a:ea typeface="宋体" pitchFamily="2" charset="-122"/>
            </a:endParaRPr>
          </a:p>
        </p:txBody>
      </p:sp>
      <p:sp>
        <p:nvSpPr>
          <p:cNvPr id="2" name="灯片编号占位符 1"/>
          <p:cNvSpPr>
            <a:spLocks noGrp="1"/>
          </p:cNvSpPr>
          <p:nvPr>
            <p:ph type="sldNum" sz="quarter" idx="12"/>
          </p:nvPr>
        </p:nvSpPr>
        <p:spPr/>
        <p:txBody>
          <a:bodyPr/>
          <a:lstStyle/>
          <a:p>
            <a:pPr>
              <a:defRPr/>
            </a:pPr>
            <a:fld id="{43815E80-C720-4DF1-BED5-1952A15B8507}" type="slidenum">
              <a:rPr lang="en-US" altLang="zh-CN" smtClean="0"/>
              <a:pPr>
                <a:defRPr/>
              </a:pPr>
              <a:t>56</a:t>
            </a:fld>
            <a:endParaRPr lang="en-US" altLang="zh-CN"/>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ph type="title"/>
          </p:nvPr>
        </p:nvSpPr>
        <p:spPr bwMode="auto">
          <a:xfrm>
            <a:off x="838200" y="762000"/>
            <a:ext cx="8001000" cy="609600"/>
          </a:xfrm>
          <a:solidFill>
            <a:srgbClr val="FFFF99"/>
          </a:solidFill>
          <a:effectLst>
            <a:outerShdw dist="107763" dir="2700000" algn="ctr" rotWithShape="0">
              <a:srgbClr val="B2B2B2"/>
            </a:outerShdw>
          </a:effectLst>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b="1" smtClean="0">
                <a:latin typeface="隶书" pitchFamily="49" charset="-122"/>
                <a:ea typeface="隶书" pitchFamily="49" charset="-122"/>
              </a:rPr>
              <a:t>显示目录清单命令</a:t>
            </a:r>
            <a:r>
              <a:rPr lang="en-US" altLang="zh-CN" sz="3600" b="1" smtClean="0">
                <a:latin typeface="隶书" pitchFamily="49" charset="-122"/>
                <a:ea typeface="隶书" pitchFamily="49" charset="-122"/>
              </a:rPr>
              <a:t>DIR</a:t>
            </a:r>
          </a:p>
        </p:txBody>
      </p:sp>
      <p:sp>
        <p:nvSpPr>
          <p:cNvPr id="66563" name="Rectangle 3"/>
          <p:cNvSpPr>
            <a:spLocks noChangeArrowheads="1"/>
          </p:cNvSpPr>
          <p:nvPr>
            <p:ph type="body" idx="1"/>
          </p:nvPr>
        </p:nvSpPr>
        <p:spPr bwMode="auto">
          <a:xfrm>
            <a:off x="685800" y="1600200"/>
            <a:ext cx="8229600" cy="4876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indent="0" algn="just" eaLnBrk="1" hangingPunct="1">
              <a:lnSpc>
                <a:spcPct val="90000"/>
              </a:lnSpc>
              <a:buFont typeface="Wingdings" pitchFamily="2" charset="2"/>
              <a:buNone/>
            </a:pPr>
            <a:r>
              <a:rPr lang="en-US" altLang="zh-CN" sz="2400" b="1" smtClean="0">
                <a:ea typeface="黑体" pitchFamily="49" charset="-122"/>
              </a:rPr>
              <a:t>       </a:t>
            </a:r>
            <a:r>
              <a:rPr lang="zh-CN" altLang="en-US" sz="2400" b="1" smtClean="0">
                <a:ea typeface="黑体" pitchFamily="49" charset="-122"/>
              </a:rPr>
              <a:t>格式：</a:t>
            </a:r>
            <a:r>
              <a:rPr lang="en-US" altLang="zh-CN" sz="2400" smtClean="0"/>
              <a:t>DIR   [d:][path][filename[.ext]] [/p][/w]</a:t>
            </a:r>
            <a:r>
              <a:rPr lang="en-US" altLang="zh-CN" sz="2400" smtClean="0">
                <a:ea typeface="黑体" pitchFamily="49" charset="-122"/>
              </a:rPr>
              <a:t> </a:t>
            </a:r>
          </a:p>
          <a:p>
            <a:pPr marL="0" indent="0" algn="just" eaLnBrk="1" hangingPunct="1">
              <a:lnSpc>
                <a:spcPct val="90000"/>
              </a:lnSpc>
              <a:buFont typeface="Wingdings" pitchFamily="2" charset="2"/>
              <a:buNone/>
            </a:pPr>
            <a:r>
              <a:rPr lang="en-US" altLang="zh-CN" sz="2400" b="1" smtClean="0">
                <a:ea typeface="黑体" pitchFamily="49" charset="-122"/>
              </a:rPr>
              <a:t>       </a:t>
            </a:r>
            <a:r>
              <a:rPr lang="zh-CN" altLang="en-US" sz="2400" b="1" smtClean="0">
                <a:ea typeface="黑体" pitchFamily="49" charset="-122"/>
              </a:rPr>
              <a:t>功能：显示指定盘和目录中的全部或部分文件目录。 </a:t>
            </a:r>
          </a:p>
          <a:p>
            <a:pPr marL="0" indent="0" algn="just" eaLnBrk="1" hangingPunct="1">
              <a:lnSpc>
                <a:spcPct val="90000"/>
              </a:lnSpc>
              <a:buFont typeface="Wingdings" pitchFamily="2" charset="2"/>
              <a:buNone/>
            </a:pPr>
            <a:r>
              <a:rPr lang="zh-CN" altLang="en-US" sz="2400" b="1" smtClean="0">
                <a:ea typeface="黑体" pitchFamily="49" charset="-122"/>
              </a:rPr>
              <a:t>       </a:t>
            </a:r>
            <a:r>
              <a:rPr lang="zh-CN" altLang="en-US" sz="2400" b="1" smtClean="0">
                <a:solidFill>
                  <a:srgbClr val="000066"/>
                </a:solidFill>
                <a:ea typeface="黑体" pitchFamily="49" charset="-122"/>
              </a:rPr>
              <a:t>说明：             </a:t>
            </a:r>
            <a:r>
              <a:rPr lang="zh-CN" altLang="en-US" sz="2800" b="1" smtClean="0">
                <a:solidFill>
                  <a:srgbClr val="000066"/>
                </a:solidFill>
                <a:latin typeface="隶书" pitchFamily="49" charset="-122"/>
                <a:ea typeface="隶书" pitchFamily="49" charset="-122"/>
              </a:rPr>
              <a:t> </a:t>
            </a:r>
          </a:p>
          <a:p>
            <a:pPr marL="0" indent="0" algn="just" eaLnBrk="1" hangingPunct="1">
              <a:lnSpc>
                <a:spcPct val="90000"/>
              </a:lnSpc>
              <a:buFont typeface="Wingdings" pitchFamily="2" charset="2"/>
              <a:buNone/>
            </a:pPr>
            <a:r>
              <a:rPr lang="zh-CN" altLang="en-US" sz="2400" b="1" smtClean="0">
                <a:solidFill>
                  <a:srgbClr val="000066"/>
                </a:solidFill>
                <a:ea typeface="黑体" pitchFamily="49" charset="-122"/>
              </a:rPr>
              <a:t>       ①选择</a:t>
            </a:r>
            <a:r>
              <a:rPr lang="en-US" altLang="zh-CN" sz="2400" b="1" smtClean="0">
                <a:solidFill>
                  <a:srgbClr val="000066"/>
                </a:solidFill>
                <a:ea typeface="黑体" pitchFamily="49" charset="-122"/>
              </a:rPr>
              <a:t>[d:]</a:t>
            </a:r>
            <a:r>
              <a:rPr lang="zh-CN" altLang="en-US" sz="2400" b="1" smtClean="0">
                <a:solidFill>
                  <a:srgbClr val="000066"/>
                </a:solidFill>
                <a:ea typeface="黑体" pitchFamily="49" charset="-122"/>
              </a:rPr>
              <a:t>表示指定盘，选择</a:t>
            </a:r>
            <a:r>
              <a:rPr lang="en-US" altLang="zh-CN" sz="2400" b="1" smtClean="0">
                <a:solidFill>
                  <a:srgbClr val="000066"/>
                </a:solidFill>
                <a:ea typeface="黑体" pitchFamily="49" charset="-122"/>
              </a:rPr>
              <a:t>[path]</a:t>
            </a:r>
            <a:r>
              <a:rPr lang="zh-CN" altLang="en-US" sz="2400" b="1" smtClean="0">
                <a:solidFill>
                  <a:srgbClr val="000066"/>
                </a:solidFill>
                <a:ea typeface="黑体" pitchFamily="49" charset="-122"/>
              </a:rPr>
              <a:t>表示指定目录，选择</a:t>
            </a:r>
            <a:r>
              <a:rPr lang="en-US" altLang="zh-CN" sz="2400" b="1" smtClean="0">
                <a:solidFill>
                  <a:srgbClr val="000066"/>
                </a:solidFill>
                <a:ea typeface="黑体" pitchFamily="49" charset="-122"/>
              </a:rPr>
              <a:t>[filename[.ext]]</a:t>
            </a:r>
            <a:r>
              <a:rPr lang="zh-CN" altLang="en-US" sz="2400" b="1" smtClean="0">
                <a:solidFill>
                  <a:srgbClr val="000066"/>
                </a:solidFill>
                <a:ea typeface="黑体" pitchFamily="49" charset="-122"/>
              </a:rPr>
              <a:t>表示指定文件或目录（文件名和扩展名中可用通配符</a:t>
            </a:r>
            <a:r>
              <a:rPr lang="en-US" altLang="zh-CN" sz="2400" b="1" smtClean="0">
                <a:solidFill>
                  <a:srgbClr val="000066"/>
                </a:solidFill>
                <a:ea typeface="黑体" pitchFamily="49" charset="-122"/>
              </a:rPr>
              <a:t>?</a:t>
            </a:r>
            <a:r>
              <a:rPr lang="zh-CN" altLang="en-US" sz="2400" b="1" smtClean="0">
                <a:solidFill>
                  <a:srgbClr val="000066"/>
                </a:solidFill>
                <a:ea typeface="黑体" pitchFamily="49" charset="-122"/>
              </a:rPr>
              <a:t>和*表示一批文件或目录），不选任何一项，可列出当前盘当前目录下的所有文件目录，目录所在行，有</a:t>
            </a:r>
            <a:r>
              <a:rPr lang="en-US" altLang="zh-CN" sz="2400" b="1" smtClean="0">
                <a:solidFill>
                  <a:srgbClr val="000066"/>
                </a:solidFill>
                <a:ea typeface="黑体" pitchFamily="49" charset="-122"/>
              </a:rPr>
              <a:t>〈DIR〉</a:t>
            </a:r>
            <a:r>
              <a:rPr lang="zh-CN" altLang="en-US" sz="2400" b="1" smtClean="0">
                <a:solidFill>
                  <a:srgbClr val="000066"/>
                </a:solidFill>
                <a:ea typeface="黑体" pitchFamily="49" charset="-122"/>
              </a:rPr>
              <a:t>作为标志；</a:t>
            </a:r>
          </a:p>
          <a:p>
            <a:pPr marL="0" indent="0" algn="just" eaLnBrk="1" hangingPunct="1">
              <a:lnSpc>
                <a:spcPct val="90000"/>
              </a:lnSpc>
              <a:buFont typeface="Wingdings" pitchFamily="2" charset="2"/>
              <a:buNone/>
            </a:pPr>
            <a:r>
              <a:rPr lang="zh-CN" altLang="en-US" sz="2400" b="1" smtClean="0">
                <a:solidFill>
                  <a:srgbClr val="000066"/>
                </a:solidFill>
                <a:ea typeface="黑体" pitchFamily="49" charset="-122"/>
              </a:rPr>
              <a:t>       ②选择</a:t>
            </a:r>
            <a:r>
              <a:rPr lang="en-US" altLang="zh-CN" sz="2400" b="1" smtClean="0">
                <a:solidFill>
                  <a:srgbClr val="000066"/>
                </a:solidFill>
                <a:ea typeface="黑体" pitchFamily="49" charset="-122"/>
              </a:rPr>
              <a:t>[/p]</a:t>
            </a:r>
            <a:r>
              <a:rPr lang="zh-CN" altLang="en-US" sz="2400" b="1" smtClean="0">
                <a:solidFill>
                  <a:srgbClr val="000066"/>
                </a:solidFill>
                <a:ea typeface="黑体" pitchFamily="49" charset="-122"/>
              </a:rPr>
              <a:t>指定要按分页显示；</a:t>
            </a:r>
          </a:p>
          <a:p>
            <a:pPr marL="0" indent="0" algn="just" eaLnBrk="1" hangingPunct="1">
              <a:lnSpc>
                <a:spcPct val="90000"/>
              </a:lnSpc>
              <a:buFont typeface="Wingdings" pitchFamily="2" charset="2"/>
              <a:buNone/>
            </a:pPr>
            <a:r>
              <a:rPr lang="zh-CN" altLang="en-US" sz="2400" b="1" smtClean="0">
                <a:solidFill>
                  <a:srgbClr val="000066"/>
                </a:solidFill>
                <a:ea typeface="黑体" pitchFamily="49" charset="-122"/>
              </a:rPr>
              <a:t>         当屏幕显示满后，暂停，提示如下信息：</a:t>
            </a:r>
          </a:p>
          <a:p>
            <a:pPr marL="0" indent="0" algn="just" eaLnBrk="1" hangingPunct="1">
              <a:lnSpc>
                <a:spcPct val="90000"/>
              </a:lnSpc>
              <a:buFont typeface="Wingdings" pitchFamily="2" charset="2"/>
              <a:buNone/>
            </a:pPr>
            <a:r>
              <a:rPr lang="zh-CN" altLang="en-US" sz="2400" b="1" smtClean="0">
                <a:solidFill>
                  <a:srgbClr val="000066"/>
                </a:solidFill>
                <a:ea typeface="黑体" pitchFamily="49" charset="-122"/>
              </a:rPr>
              <a:t>          </a:t>
            </a:r>
            <a:r>
              <a:rPr lang="en-US" altLang="zh-CN" sz="2400" smtClean="0">
                <a:solidFill>
                  <a:srgbClr val="000066"/>
                </a:solidFill>
                <a:ea typeface="黑体" pitchFamily="49" charset="-122"/>
              </a:rPr>
              <a:t>press any key to continue……</a:t>
            </a:r>
          </a:p>
          <a:p>
            <a:pPr marL="0" indent="0" algn="just" eaLnBrk="1" hangingPunct="1">
              <a:lnSpc>
                <a:spcPct val="90000"/>
              </a:lnSpc>
              <a:buFont typeface="Wingdings" pitchFamily="2" charset="2"/>
              <a:buNone/>
            </a:pPr>
            <a:r>
              <a:rPr lang="en-US" altLang="zh-CN" sz="2400" b="1" smtClean="0">
                <a:solidFill>
                  <a:srgbClr val="000066"/>
                </a:solidFill>
                <a:ea typeface="黑体" pitchFamily="49" charset="-122"/>
              </a:rPr>
              <a:t>       ③</a:t>
            </a:r>
            <a:r>
              <a:rPr lang="zh-CN" altLang="en-US" sz="2400" b="1" smtClean="0">
                <a:solidFill>
                  <a:srgbClr val="000066"/>
                </a:solidFill>
                <a:ea typeface="黑体" pitchFamily="49" charset="-122"/>
              </a:rPr>
              <a:t>选择</a:t>
            </a:r>
            <a:r>
              <a:rPr lang="en-US" altLang="zh-CN" sz="2400" b="1" smtClean="0">
                <a:solidFill>
                  <a:srgbClr val="000066"/>
                </a:solidFill>
                <a:ea typeface="黑体" pitchFamily="49" charset="-122"/>
              </a:rPr>
              <a:t>[/w]</a:t>
            </a:r>
            <a:r>
              <a:rPr lang="zh-CN" altLang="en-US" sz="2400" b="1" smtClean="0">
                <a:solidFill>
                  <a:srgbClr val="000066"/>
                </a:solidFill>
                <a:ea typeface="黑体" pitchFamily="49" charset="-122"/>
              </a:rPr>
              <a:t>指定要按宽行显示，每行显示五个文件的目录项，每项只显示文件名和扩展名，目录用</a:t>
            </a:r>
            <a:r>
              <a:rPr lang="en-US" altLang="zh-CN" sz="2400" b="1" smtClean="0">
                <a:solidFill>
                  <a:srgbClr val="000066"/>
                </a:solidFill>
                <a:ea typeface="黑体" pitchFamily="49" charset="-122"/>
              </a:rPr>
              <a:t>[]</a:t>
            </a:r>
            <a:r>
              <a:rPr lang="zh-CN" altLang="en-US" sz="2400" b="1" smtClean="0">
                <a:solidFill>
                  <a:srgbClr val="000066"/>
                </a:solidFill>
                <a:ea typeface="黑体" pitchFamily="49" charset="-122"/>
              </a:rPr>
              <a:t>括起来；</a:t>
            </a:r>
          </a:p>
        </p:txBody>
      </p:sp>
      <p:graphicFrame>
        <p:nvGraphicFramePr>
          <p:cNvPr id="66564" name="Object 6">
            <a:hlinkClick r:id="rId3" action="ppaction://program"/>
          </p:cNvPr>
          <p:cNvGraphicFramePr>
            <a:graphicFrameLocks noChangeAspect="1"/>
          </p:cNvGraphicFramePr>
          <p:nvPr/>
        </p:nvGraphicFramePr>
        <p:xfrm>
          <a:off x="476250" y="1600200"/>
          <a:ext cx="838200" cy="838200"/>
        </p:xfrm>
        <a:graphic>
          <a:graphicData uri="http://schemas.openxmlformats.org/presentationml/2006/ole">
            <mc:AlternateContent xmlns:mc="http://schemas.openxmlformats.org/markup-compatibility/2006">
              <mc:Choice xmlns:v="urn:schemas-microsoft-com:vml" Requires="v">
                <p:oleObj spid="_x0000_s66574" name="对象包" showAsIcon="1" r:id="rId4" imgW="914400" imgH="714375" progId="Package">
                  <p:embed/>
                </p:oleObj>
              </mc:Choice>
              <mc:Fallback>
                <p:oleObj name="对象包" showAsIcon="1" r:id="rId4" imgW="914400" imgH="714375" progId="Packag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l="23810" r="23810" b="32996"/>
                      <a:stretch>
                        <a:fillRect/>
                      </a:stretch>
                    </p:blipFill>
                    <p:spPr bwMode="auto">
                      <a:xfrm>
                        <a:off x="476250" y="1600200"/>
                        <a:ext cx="83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2935" name="Text Box 7"/>
          <p:cNvSpPr txBox="1">
            <a:spLocks noChangeArrowheads="1"/>
          </p:cNvSpPr>
          <p:nvPr/>
        </p:nvSpPr>
        <p:spPr bwMode="auto">
          <a:xfrm>
            <a:off x="0" y="0"/>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a:t>
            </a:r>
          </a:p>
        </p:txBody>
      </p:sp>
      <p:sp>
        <p:nvSpPr>
          <p:cNvPr id="2" name="灯片编号占位符 1"/>
          <p:cNvSpPr>
            <a:spLocks noGrp="1"/>
          </p:cNvSpPr>
          <p:nvPr>
            <p:ph type="sldNum" sz="quarter" idx="12"/>
          </p:nvPr>
        </p:nvSpPr>
        <p:spPr/>
        <p:txBody>
          <a:bodyPr/>
          <a:lstStyle/>
          <a:p>
            <a:pPr>
              <a:defRPr/>
            </a:pPr>
            <a:fld id="{83BB3324-B8B6-4CB3-BA94-3CFCA47047C6}" type="slidenum">
              <a:rPr lang="en-US" altLang="zh-CN" smtClean="0"/>
              <a:pPr>
                <a:defRPr/>
              </a:pPr>
              <a:t>57</a:t>
            </a:fld>
            <a:endParaRPr lang="en-US" altLang="zh-CN"/>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ph type="title"/>
          </p:nvPr>
        </p:nvSpPr>
        <p:spPr bwMode="auto">
          <a:xfrm>
            <a:off x="838200" y="609600"/>
            <a:ext cx="8001000" cy="565150"/>
          </a:xfrm>
          <a:solidFill>
            <a:srgbClr val="FFFF99"/>
          </a:solidFill>
          <a:effectLst>
            <a:outerShdw dist="107763" dir="2700000" algn="ctr" rotWithShape="0">
              <a:srgbClr val="B2B2B2"/>
            </a:outerShdw>
          </a:effectLst>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b="1" smtClean="0">
                <a:latin typeface="隶书" pitchFamily="49" charset="-122"/>
                <a:ea typeface="隶书" pitchFamily="49" charset="-122"/>
              </a:rPr>
              <a:t>DIR </a:t>
            </a:r>
            <a:r>
              <a:rPr lang="zh-CN" altLang="en-US" sz="3600" b="1" smtClean="0">
                <a:latin typeface="隶书" pitchFamily="49" charset="-122"/>
                <a:ea typeface="隶书" pitchFamily="49" charset="-122"/>
              </a:rPr>
              <a:t>命 令 例</a:t>
            </a:r>
          </a:p>
        </p:txBody>
      </p:sp>
      <p:sp>
        <p:nvSpPr>
          <p:cNvPr id="67587" name="Rectangle 3"/>
          <p:cNvSpPr>
            <a:spLocks noChangeArrowheads="1"/>
          </p:cNvSpPr>
          <p:nvPr>
            <p:ph type="body" idx="1"/>
          </p:nvPr>
        </p:nvSpPr>
        <p:spPr bwMode="auto">
          <a:xfrm>
            <a:off x="533400" y="1600200"/>
            <a:ext cx="8305800" cy="5029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indent="0" algn="just" eaLnBrk="1" hangingPunct="1">
              <a:buFont typeface="Wingdings" pitchFamily="2" charset="2"/>
              <a:buNone/>
            </a:pPr>
            <a:r>
              <a:rPr lang="en-US" altLang="zh-CN" sz="2800" b="1" smtClean="0">
                <a:solidFill>
                  <a:srgbClr val="0000FF"/>
                </a:solidFill>
                <a:ea typeface="黑体" pitchFamily="49" charset="-122"/>
              </a:rPr>
              <a:t>   </a:t>
            </a:r>
            <a:r>
              <a:rPr lang="en-US" altLang="zh-CN" sz="2800" b="1" smtClean="0">
                <a:solidFill>
                  <a:srgbClr val="000066"/>
                </a:solidFill>
                <a:ea typeface="黑体" pitchFamily="49" charset="-122"/>
              </a:rPr>
              <a:t>①</a:t>
            </a:r>
            <a:r>
              <a:rPr lang="zh-CN" altLang="en-US" sz="2800" b="1" smtClean="0">
                <a:solidFill>
                  <a:srgbClr val="000066"/>
                </a:solidFill>
                <a:ea typeface="黑体" pitchFamily="49" charset="-122"/>
              </a:rPr>
              <a:t>分屏显示当前盘当前目录下所有文件目录清单</a:t>
            </a:r>
            <a:r>
              <a:rPr lang="zh-CN" altLang="en-US" sz="2800" b="1" smtClean="0">
                <a:solidFill>
                  <a:srgbClr val="0000FF"/>
                </a:solidFill>
                <a:ea typeface="黑体" pitchFamily="49" charset="-122"/>
              </a:rPr>
              <a:t> </a:t>
            </a:r>
          </a:p>
          <a:p>
            <a:pPr marL="0" indent="0" algn="just" eaLnBrk="1" hangingPunct="1">
              <a:buFont typeface="Wingdings" pitchFamily="2" charset="2"/>
              <a:buNone/>
            </a:pPr>
            <a:r>
              <a:rPr lang="zh-CN" altLang="en-US" sz="2800" b="1" smtClean="0">
                <a:solidFill>
                  <a:srgbClr val="0000FF"/>
                </a:solidFill>
                <a:ea typeface="黑体" pitchFamily="49" charset="-122"/>
              </a:rPr>
              <a:t>       </a:t>
            </a:r>
            <a:r>
              <a:rPr lang="en-US" altLang="zh-CN" sz="2800" smtClean="0">
                <a:solidFill>
                  <a:schemeClr val="accent2"/>
                </a:solidFill>
                <a:ea typeface="黑体" pitchFamily="49" charset="-122"/>
              </a:rPr>
              <a:t>C:\windows&gt;</a:t>
            </a:r>
            <a:r>
              <a:rPr lang="en-US" altLang="zh-CN" sz="2800" smtClean="0">
                <a:solidFill>
                  <a:srgbClr val="000066"/>
                </a:solidFill>
                <a:ea typeface="黑体" pitchFamily="49" charset="-122"/>
              </a:rPr>
              <a:t>dir /p </a:t>
            </a:r>
          </a:p>
          <a:p>
            <a:pPr marL="0" indent="0" algn="just" eaLnBrk="1" hangingPunct="1">
              <a:buFont typeface="Wingdings" pitchFamily="2" charset="2"/>
              <a:buNone/>
            </a:pPr>
            <a:r>
              <a:rPr lang="en-US" altLang="zh-CN" sz="2800" b="1" smtClean="0">
                <a:solidFill>
                  <a:srgbClr val="0000FF"/>
                </a:solidFill>
                <a:ea typeface="黑体" pitchFamily="49" charset="-122"/>
              </a:rPr>
              <a:t>   </a:t>
            </a:r>
            <a:r>
              <a:rPr lang="en-US" altLang="zh-CN" sz="2800" b="1" smtClean="0">
                <a:solidFill>
                  <a:srgbClr val="000066"/>
                </a:solidFill>
                <a:ea typeface="黑体" pitchFamily="49" charset="-122"/>
              </a:rPr>
              <a:t>②</a:t>
            </a:r>
            <a:r>
              <a:rPr lang="zh-CN" altLang="en-US" sz="2800" b="1" smtClean="0">
                <a:solidFill>
                  <a:srgbClr val="000066"/>
                </a:solidFill>
                <a:ea typeface="黑体" pitchFamily="49" charset="-122"/>
              </a:rPr>
              <a:t>显示</a:t>
            </a:r>
            <a:r>
              <a:rPr lang="en-US" altLang="zh-CN" sz="2800" b="1" smtClean="0">
                <a:solidFill>
                  <a:srgbClr val="000066"/>
                </a:solidFill>
                <a:ea typeface="黑体" pitchFamily="49" charset="-122"/>
              </a:rPr>
              <a:t>D</a:t>
            </a:r>
            <a:r>
              <a:rPr lang="zh-CN" altLang="en-US" sz="2800" b="1" smtClean="0">
                <a:solidFill>
                  <a:srgbClr val="000066"/>
                </a:solidFill>
                <a:ea typeface="黑体" pitchFamily="49" charset="-122"/>
              </a:rPr>
              <a:t>盘</a:t>
            </a:r>
            <a:r>
              <a:rPr lang="en-US" altLang="zh-CN" sz="2800" b="1" smtClean="0">
                <a:solidFill>
                  <a:srgbClr val="000066"/>
                </a:solidFill>
                <a:ea typeface="黑体" pitchFamily="49" charset="-122"/>
              </a:rPr>
              <a:t>good</a:t>
            </a:r>
            <a:r>
              <a:rPr lang="zh-CN" altLang="en-US" sz="2800" b="1" smtClean="0">
                <a:solidFill>
                  <a:srgbClr val="000066"/>
                </a:solidFill>
                <a:ea typeface="黑体" pitchFamily="49" charset="-122"/>
              </a:rPr>
              <a:t>目录下以</a:t>
            </a:r>
            <a:r>
              <a:rPr lang="en-US" altLang="zh-CN" sz="2800" b="1" smtClean="0">
                <a:solidFill>
                  <a:srgbClr val="000066"/>
                </a:solidFill>
                <a:ea typeface="黑体" pitchFamily="49" charset="-122"/>
              </a:rPr>
              <a:t>a</a:t>
            </a:r>
            <a:r>
              <a:rPr lang="zh-CN" altLang="en-US" sz="2800" b="1" smtClean="0">
                <a:solidFill>
                  <a:srgbClr val="000066"/>
                </a:solidFill>
                <a:ea typeface="黑体" pitchFamily="49" charset="-122"/>
              </a:rPr>
              <a:t>开头，主文件名长度为</a:t>
            </a:r>
            <a:r>
              <a:rPr lang="en-US" altLang="zh-CN" sz="2800" b="1" smtClean="0">
                <a:solidFill>
                  <a:srgbClr val="000066"/>
                </a:solidFill>
                <a:ea typeface="黑体" pitchFamily="49" charset="-122"/>
              </a:rPr>
              <a:t>4</a:t>
            </a:r>
            <a:r>
              <a:rPr lang="zh-CN" altLang="en-US" sz="2800" b="1" smtClean="0">
                <a:solidFill>
                  <a:srgbClr val="000066"/>
                </a:solidFill>
                <a:ea typeface="黑体" pitchFamily="49" charset="-122"/>
              </a:rPr>
              <a:t>位，扩展名为</a:t>
            </a:r>
            <a:r>
              <a:rPr lang="en-US" altLang="zh-CN" sz="2800" b="1" smtClean="0">
                <a:solidFill>
                  <a:srgbClr val="000066"/>
                </a:solidFill>
                <a:ea typeface="黑体" pitchFamily="49" charset="-122"/>
              </a:rPr>
              <a:t>.doc</a:t>
            </a:r>
            <a:r>
              <a:rPr lang="zh-CN" altLang="en-US" sz="2800" b="1" smtClean="0">
                <a:solidFill>
                  <a:srgbClr val="000066"/>
                </a:solidFill>
                <a:ea typeface="黑体" pitchFamily="49" charset="-122"/>
              </a:rPr>
              <a:t>的文件 </a:t>
            </a:r>
          </a:p>
          <a:p>
            <a:pPr marL="0" indent="0" algn="just" eaLnBrk="1" hangingPunct="1">
              <a:buFont typeface="Wingdings" pitchFamily="2" charset="2"/>
              <a:buNone/>
            </a:pPr>
            <a:r>
              <a:rPr lang="zh-CN" altLang="en-US" sz="2800" b="1" smtClean="0">
                <a:solidFill>
                  <a:srgbClr val="0000FF"/>
                </a:solidFill>
                <a:ea typeface="黑体" pitchFamily="49" charset="-122"/>
              </a:rPr>
              <a:t>       </a:t>
            </a:r>
            <a:r>
              <a:rPr lang="en-US" altLang="zh-CN" sz="2800" smtClean="0">
                <a:solidFill>
                  <a:schemeClr val="accent2"/>
                </a:solidFill>
                <a:ea typeface="黑体" pitchFamily="49" charset="-122"/>
              </a:rPr>
              <a:t>C:\windows&gt;</a:t>
            </a:r>
            <a:r>
              <a:rPr lang="en-US" altLang="zh-CN" sz="2800" smtClean="0">
                <a:solidFill>
                  <a:srgbClr val="000066"/>
                </a:solidFill>
                <a:ea typeface="黑体" pitchFamily="49" charset="-122"/>
              </a:rPr>
              <a:t>dir  d:\good\a???.doc</a:t>
            </a:r>
            <a:r>
              <a:rPr lang="en-US" altLang="zh-CN" sz="2800" b="1" smtClean="0">
                <a:solidFill>
                  <a:srgbClr val="000066"/>
                </a:solidFill>
                <a:ea typeface="黑体" pitchFamily="49" charset="-122"/>
              </a:rPr>
              <a:t>   (</a:t>
            </a:r>
            <a:r>
              <a:rPr lang="zh-CN" altLang="en-US" sz="2800" b="1" smtClean="0">
                <a:solidFill>
                  <a:srgbClr val="000066"/>
                </a:solidFill>
                <a:ea typeface="黑体" pitchFamily="49" charset="-122"/>
              </a:rPr>
              <a:t>绝对路径</a:t>
            </a:r>
            <a:r>
              <a:rPr lang="en-US" altLang="zh-CN" sz="2800" b="1" smtClean="0">
                <a:solidFill>
                  <a:srgbClr val="000066"/>
                </a:solidFill>
                <a:ea typeface="黑体" pitchFamily="49" charset="-122"/>
              </a:rPr>
              <a:t>)</a:t>
            </a:r>
          </a:p>
          <a:p>
            <a:pPr marL="0" indent="0" algn="just" eaLnBrk="1" hangingPunct="1">
              <a:buFont typeface="Wingdings" pitchFamily="2" charset="2"/>
              <a:buNone/>
            </a:pPr>
            <a:r>
              <a:rPr lang="en-US" altLang="zh-CN" sz="2800" b="1" smtClean="0">
                <a:solidFill>
                  <a:srgbClr val="0000FF"/>
                </a:solidFill>
                <a:ea typeface="黑体" pitchFamily="49" charset="-122"/>
              </a:rPr>
              <a:t>   </a:t>
            </a:r>
            <a:r>
              <a:rPr lang="en-US" altLang="zh-CN" sz="2800" b="1" smtClean="0">
                <a:solidFill>
                  <a:srgbClr val="000066"/>
                </a:solidFill>
                <a:ea typeface="黑体" pitchFamily="49" charset="-122"/>
              </a:rPr>
              <a:t>③</a:t>
            </a:r>
            <a:r>
              <a:rPr lang="zh-CN" altLang="en-US" sz="2800" b="1" smtClean="0">
                <a:solidFill>
                  <a:srgbClr val="000066"/>
                </a:solidFill>
                <a:ea typeface="黑体" pitchFamily="49" charset="-122"/>
              </a:rPr>
              <a:t>宽行显示当前盘当前目录下</a:t>
            </a:r>
            <a:r>
              <a:rPr lang="en-US" altLang="zh-CN" sz="2800" b="1" smtClean="0">
                <a:solidFill>
                  <a:srgbClr val="000066"/>
                </a:solidFill>
                <a:ea typeface="黑体" pitchFamily="49" charset="-122"/>
              </a:rPr>
              <a:t>command</a:t>
            </a:r>
            <a:r>
              <a:rPr lang="zh-CN" altLang="en-US" sz="2800" b="1" smtClean="0">
                <a:solidFill>
                  <a:srgbClr val="000066"/>
                </a:solidFill>
                <a:ea typeface="黑体" pitchFamily="49" charset="-122"/>
              </a:rPr>
              <a:t>中的扩展名为</a:t>
            </a:r>
            <a:r>
              <a:rPr lang="en-US" altLang="zh-CN" sz="2800" b="1" smtClean="0">
                <a:solidFill>
                  <a:srgbClr val="000066"/>
                </a:solidFill>
                <a:ea typeface="黑体" pitchFamily="49" charset="-122"/>
              </a:rPr>
              <a:t>.com</a:t>
            </a:r>
            <a:r>
              <a:rPr lang="zh-CN" altLang="en-US" sz="2800" b="1" smtClean="0">
                <a:solidFill>
                  <a:srgbClr val="000066"/>
                </a:solidFill>
                <a:ea typeface="黑体" pitchFamily="49" charset="-122"/>
              </a:rPr>
              <a:t>的文件</a:t>
            </a:r>
          </a:p>
          <a:p>
            <a:pPr marL="0" indent="0" algn="just" eaLnBrk="1" hangingPunct="1">
              <a:buFont typeface="Wingdings" pitchFamily="2" charset="2"/>
              <a:buNone/>
            </a:pPr>
            <a:r>
              <a:rPr lang="zh-CN" altLang="en-US" sz="2800" b="1" smtClean="0">
                <a:solidFill>
                  <a:srgbClr val="0000FF"/>
                </a:solidFill>
                <a:ea typeface="黑体" pitchFamily="49" charset="-122"/>
              </a:rPr>
              <a:t>       </a:t>
            </a:r>
            <a:r>
              <a:rPr lang="en-US" altLang="zh-CN" sz="2600" smtClean="0">
                <a:solidFill>
                  <a:schemeClr val="accent2"/>
                </a:solidFill>
                <a:ea typeface="黑体" pitchFamily="49" charset="-122"/>
              </a:rPr>
              <a:t>C:\windows&gt;</a:t>
            </a:r>
            <a:r>
              <a:rPr lang="en-US" altLang="zh-CN" sz="2600" smtClean="0">
                <a:solidFill>
                  <a:srgbClr val="000066"/>
                </a:solidFill>
                <a:ea typeface="黑体" pitchFamily="49" charset="-122"/>
              </a:rPr>
              <a:t>dir  command\*.com  /w</a:t>
            </a:r>
            <a:r>
              <a:rPr lang="en-US" altLang="zh-CN" sz="2800" b="1" smtClean="0">
                <a:solidFill>
                  <a:srgbClr val="000066"/>
                </a:solidFill>
                <a:ea typeface="黑体" pitchFamily="49" charset="-122"/>
              </a:rPr>
              <a:t>  (</a:t>
            </a:r>
            <a:r>
              <a:rPr lang="zh-CN" altLang="en-US" sz="2800" b="1" smtClean="0">
                <a:solidFill>
                  <a:srgbClr val="000066"/>
                </a:solidFill>
                <a:ea typeface="黑体" pitchFamily="49" charset="-122"/>
              </a:rPr>
              <a:t>相对路径</a:t>
            </a:r>
            <a:r>
              <a:rPr lang="en-US" altLang="zh-CN" sz="2800" b="1" smtClean="0">
                <a:solidFill>
                  <a:srgbClr val="000066"/>
                </a:solidFill>
                <a:ea typeface="黑体" pitchFamily="49" charset="-122"/>
              </a:rPr>
              <a:t>)</a:t>
            </a:r>
          </a:p>
          <a:p>
            <a:pPr marL="0" indent="0" algn="just" eaLnBrk="1" hangingPunct="1">
              <a:buFont typeface="Wingdings" pitchFamily="2" charset="2"/>
              <a:buNone/>
            </a:pPr>
            <a:r>
              <a:rPr lang="en-US" altLang="zh-CN" sz="2800" b="1" smtClean="0">
                <a:solidFill>
                  <a:schemeClr val="accent2"/>
                </a:solidFill>
                <a:ea typeface="黑体" pitchFamily="49" charset="-122"/>
              </a:rPr>
              <a:t>       </a:t>
            </a:r>
            <a:r>
              <a:rPr lang="en-US" altLang="zh-CN" sz="2800" smtClean="0">
                <a:solidFill>
                  <a:schemeClr val="accent2"/>
                </a:solidFill>
                <a:ea typeface="黑体" pitchFamily="49" charset="-122"/>
              </a:rPr>
              <a:t>C:\windows&gt;</a:t>
            </a:r>
            <a:r>
              <a:rPr lang="en-US" altLang="zh-CN" sz="2800" smtClean="0">
                <a:solidFill>
                  <a:srgbClr val="000066"/>
                </a:solidFill>
                <a:ea typeface="黑体" pitchFamily="49" charset="-122"/>
              </a:rPr>
              <a:t>dir  \windows\command\*.com  /w</a:t>
            </a:r>
            <a:r>
              <a:rPr lang="en-US" altLang="zh-CN" sz="2800" b="1" smtClean="0">
                <a:solidFill>
                  <a:srgbClr val="000066"/>
                </a:solidFill>
                <a:ea typeface="黑体" pitchFamily="49" charset="-122"/>
              </a:rPr>
              <a:t>  </a:t>
            </a:r>
          </a:p>
          <a:p>
            <a:pPr marL="0" indent="0" algn="just" eaLnBrk="1" hangingPunct="1">
              <a:buFont typeface="Wingdings" pitchFamily="2" charset="2"/>
              <a:buNone/>
            </a:pPr>
            <a:r>
              <a:rPr lang="en-US" altLang="zh-CN" sz="2800" b="1" smtClean="0">
                <a:solidFill>
                  <a:srgbClr val="0000FF"/>
                </a:solidFill>
                <a:ea typeface="黑体" pitchFamily="49" charset="-122"/>
              </a:rPr>
              <a:t>                                                       </a:t>
            </a:r>
            <a:r>
              <a:rPr lang="en-US" altLang="zh-CN" sz="2800" b="1" smtClean="0">
                <a:solidFill>
                  <a:srgbClr val="000066"/>
                </a:solidFill>
                <a:ea typeface="黑体" pitchFamily="49" charset="-122"/>
              </a:rPr>
              <a:t>(</a:t>
            </a:r>
            <a:r>
              <a:rPr lang="zh-CN" altLang="en-US" sz="2800" b="1" smtClean="0">
                <a:solidFill>
                  <a:srgbClr val="000066"/>
                </a:solidFill>
                <a:ea typeface="黑体" pitchFamily="49" charset="-122"/>
              </a:rPr>
              <a:t>绝对路径</a:t>
            </a:r>
            <a:r>
              <a:rPr lang="en-US" altLang="zh-CN" sz="2800" b="1" smtClean="0">
                <a:solidFill>
                  <a:srgbClr val="000066"/>
                </a:solidFill>
                <a:ea typeface="黑体" pitchFamily="49" charset="-122"/>
              </a:rPr>
              <a:t>)</a:t>
            </a:r>
          </a:p>
        </p:txBody>
      </p:sp>
      <p:sp>
        <p:nvSpPr>
          <p:cNvPr id="893957" name="Text Box 5"/>
          <p:cNvSpPr txBox="1">
            <a:spLocks noChangeArrowheads="1"/>
          </p:cNvSpPr>
          <p:nvPr/>
        </p:nvSpPr>
        <p:spPr bwMode="auto">
          <a:xfrm>
            <a:off x="0" y="0"/>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a:t>
            </a:r>
          </a:p>
        </p:txBody>
      </p:sp>
      <p:sp>
        <p:nvSpPr>
          <p:cNvPr id="2" name="灯片编号占位符 1"/>
          <p:cNvSpPr>
            <a:spLocks noGrp="1"/>
          </p:cNvSpPr>
          <p:nvPr>
            <p:ph type="sldNum" sz="quarter" idx="12"/>
          </p:nvPr>
        </p:nvSpPr>
        <p:spPr/>
        <p:txBody>
          <a:bodyPr/>
          <a:lstStyle/>
          <a:p>
            <a:pPr>
              <a:defRPr/>
            </a:pPr>
            <a:fld id="{BD8725AB-3462-4D5A-905E-FBAAE0E84336}" type="slidenum">
              <a:rPr lang="en-US" altLang="zh-CN" smtClean="0"/>
              <a:pPr>
                <a:defRPr/>
              </a:pPr>
              <a:t>58</a:t>
            </a:fld>
            <a:endParaRPr lang="en-US" altLang="zh-CN"/>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ph type="title"/>
          </p:nvPr>
        </p:nvSpPr>
        <p:spPr bwMode="auto">
          <a:xfrm>
            <a:off x="838200" y="685800"/>
            <a:ext cx="8001000" cy="654050"/>
          </a:xfrm>
          <a:solidFill>
            <a:srgbClr val="FFFF99"/>
          </a:solidFill>
          <a:effectLst>
            <a:outerShdw dist="107763" dir="2700000" algn="ctr" rotWithShape="0">
              <a:srgbClr val="B2B2B2"/>
            </a:outerShdw>
          </a:effectLst>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b="1" smtClean="0">
                <a:latin typeface="隶书" pitchFamily="49" charset="-122"/>
                <a:ea typeface="隶书" pitchFamily="49" charset="-122"/>
              </a:rPr>
              <a:t>显示或设置当前目录命令</a:t>
            </a:r>
            <a:r>
              <a:rPr lang="en-US" altLang="zh-CN" sz="3600" b="1" smtClean="0">
                <a:latin typeface="隶书" pitchFamily="49" charset="-122"/>
                <a:ea typeface="隶书" pitchFamily="49" charset="-122"/>
              </a:rPr>
              <a:t>CD</a:t>
            </a:r>
          </a:p>
        </p:txBody>
      </p:sp>
      <p:sp>
        <p:nvSpPr>
          <p:cNvPr id="68611" name="Rectangle 3"/>
          <p:cNvSpPr>
            <a:spLocks noChangeArrowheads="1"/>
          </p:cNvSpPr>
          <p:nvPr>
            <p:ph type="body" idx="1"/>
          </p:nvPr>
        </p:nvSpPr>
        <p:spPr bwMode="auto">
          <a:xfrm>
            <a:off x="609600" y="1600200"/>
            <a:ext cx="8229600" cy="5029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indent="0" algn="just" eaLnBrk="1" hangingPunct="1">
              <a:buFont typeface="Wingdings" pitchFamily="2" charset="2"/>
              <a:buNone/>
            </a:pPr>
            <a:r>
              <a:rPr lang="en-US" altLang="zh-CN" sz="2400" b="1" smtClean="0">
                <a:ea typeface="黑体" pitchFamily="49" charset="-122"/>
              </a:rPr>
              <a:t>         </a:t>
            </a:r>
            <a:r>
              <a:rPr lang="zh-CN" altLang="en-US" sz="2800" b="1" smtClean="0">
                <a:ea typeface="黑体" pitchFamily="49" charset="-122"/>
              </a:rPr>
              <a:t>格式：</a:t>
            </a:r>
            <a:r>
              <a:rPr lang="en-US" altLang="zh-CN" sz="2800" smtClean="0">
                <a:ea typeface="黑体" pitchFamily="49" charset="-122"/>
              </a:rPr>
              <a:t>CD</a:t>
            </a:r>
            <a:r>
              <a:rPr lang="en-US" altLang="zh-CN" sz="2800" smtClean="0"/>
              <a:t>  [d:][path]</a:t>
            </a:r>
            <a:endParaRPr lang="en-US" altLang="zh-CN" sz="2800" smtClean="0">
              <a:ea typeface="黑体" pitchFamily="49" charset="-122"/>
            </a:endParaRPr>
          </a:p>
          <a:p>
            <a:pPr marL="0" indent="0" algn="just" eaLnBrk="1" hangingPunct="1">
              <a:buFont typeface="Wingdings" pitchFamily="2" charset="2"/>
              <a:buNone/>
            </a:pPr>
            <a:r>
              <a:rPr lang="en-US" altLang="zh-CN" sz="2800" b="1" smtClean="0">
                <a:ea typeface="黑体" pitchFamily="49" charset="-122"/>
              </a:rPr>
              <a:t>        </a:t>
            </a:r>
            <a:r>
              <a:rPr lang="zh-CN" altLang="en-US" sz="2800" b="1" smtClean="0">
                <a:ea typeface="黑体" pitchFamily="49" charset="-122"/>
              </a:rPr>
              <a:t>功能：显示当前目录的绝对路径或设置指定目录为当前目录。 </a:t>
            </a:r>
          </a:p>
          <a:p>
            <a:pPr marL="0" indent="0" algn="just" eaLnBrk="1" hangingPunct="1">
              <a:buFont typeface="Wingdings" pitchFamily="2" charset="2"/>
              <a:buNone/>
            </a:pPr>
            <a:r>
              <a:rPr lang="zh-CN" altLang="en-US" sz="2800" b="1" smtClean="0">
                <a:ea typeface="黑体" pitchFamily="49" charset="-122"/>
              </a:rPr>
              <a:t>        </a:t>
            </a:r>
            <a:r>
              <a:rPr lang="zh-CN" altLang="en-US" sz="2800" b="1" smtClean="0">
                <a:solidFill>
                  <a:srgbClr val="000066"/>
                </a:solidFill>
                <a:ea typeface="黑体" pitchFamily="49" charset="-122"/>
              </a:rPr>
              <a:t>说明：</a:t>
            </a:r>
            <a:r>
              <a:rPr lang="en-US" altLang="zh-CN" sz="2800" b="1" smtClean="0">
                <a:solidFill>
                  <a:srgbClr val="000066"/>
                </a:solidFill>
                <a:ea typeface="黑体" pitchFamily="49" charset="-122"/>
              </a:rPr>
              <a:t>[path]</a:t>
            </a:r>
            <a:r>
              <a:rPr lang="zh-CN" altLang="en-US" sz="2800" b="1" smtClean="0">
                <a:solidFill>
                  <a:srgbClr val="000066"/>
                </a:solidFill>
                <a:ea typeface="黑体" pitchFamily="49" charset="-122"/>
              </a:rPr>
              <a:t>指定设置后的当前目录的路径，若没有这个参数，就显示指定驱动器的当前目录。 </a:t>
            </a:r>
          </a:p>
          <a:p>
            <a:pPr marL="0" indent="0" algn="just" eaLnBrk="1" hangingPunct="1">
              <a:buFont typeface="Wingdings" pitchFamily="2" charset="2"/>
              <a:buNone/>
            </a:pPr>
            <a:r>
              <a:rPr lang="zh-CN" altLang="en-US" sz="2800" b="1" smtClean="0">
                <a:solidFill>
                  <a:srgbClr val="000066"/>
                </a:solidFill>
                <a:ea typeface="黑体" pitchFamily="49" charset="-122"/>
              </a:rPr>
              <a:t>例：①显示</a:t>
            </a:r>
            <a:r>
              <a:rPr lang="en-US" altLang="zh-CN" sz="2800" b="1" smtClean="0">
                <a:solidFill>
                  <a:srgbClr val="000066"/>
                </a:solidFill>
                <a:ea typeface="黑体" pitchFamily="49" charset="-122"/>
              </a:rPr>
              <a:t>D</a:t>
            </a:r>
            <a:r>
              <a:rPr lang="zh-CN" altLang="en-US" sz="2800" b="1" smtClean="0">
                <a:solidFill>
                  <a:srgbClr val="000066"/>
                </a:solidFill>
                <a:ea typeface="黑体" pitchFamily="49" charset="-122"/>
              </a:rPr>
              <a:t>盘的当前目录 </a:t>
            </a:r>
          </a:p>
          <a:p>
            <a:pPr marL="0" indent="0" algn="just" eaLnBrk="1" hangingPunct="1">
              <a:buFont typeface="Wingdings" pitchFamily="2" charset="2"/>
              <a:buNone/>
            </a:pPr>
            <a:r>
              <a:rPr lang="zh-CN" altLang="en-US" sz="2800" b="1" smtClean="0">
                <a:solidFill>
                  <a:schemeClr val="accent2"/>
                </a:solidFill>
                <a:ea typeface="黑体" pitchFamily="49" charset="-122"/>
              </a:rPr>
              <a:t>             </a:t>
            </a:r>
            <a:r>
              <a:rPr lang="en-US" altLang="zh-CN" sz="2800" smtClean="0">
                <a:solidFill>
                  <a:schemeClr val="accent2"/>
                </a:solidFill>
                <a:ea typeface="黑体" pitchFamily="49" charset="-122"/>
              </a:rPr>
              <a:t>C:\windows&gt;</a:t>
            </a:r>
            <a:r>
              <a:rPr lang="en-US" altLang="zh-CN" sz="2800" smtClean="0">
                <a:solidFill>
                  <a:srgbClr val="000066"/>
                </a:solidFill>
                <a:ea typeface="黑体" pitchFamily="49" charset="-122"/>
              </a:rPr>
              <a:t>cd   d:</a:t>
            </a:r>
          </a:p>
          <a:p>
            <a:pPr marL="0" indent="0" algn="just" eaLnBrk="1" hangingPunct="1">
              <a:buFont typeface="Wingdings" pitchFamily="2" charset="2"/>
              <a:buNone/>
            </a:pPr>
            <a:r>
              <a:rPr lang="en-US" altLang="zh-CN" sz="2800" b="1" smtClean="0">
                <a:solidFill>
                  <a:srgbClr val="000066"/>
                </a:solidFill>
                <a:ea typeface="黑体" pitchFamily="49" charset="-122"/>
              </a:rPr>
              <a:t>        ②</a:t>
            </a:r>
            <a:r>
              <a:rPr lang="zh-CN" altLang="en-US" sz="2800" b="1" smtClean="0">
                <a:solidFill>
                  <a:srgbClr val="000066"/>
                </a:solidFill>
                <a:ea typeface="黑体" pitchFamily="49" charset="-122"/>
              </a:rPr>
              <a:t>切换到当前盘的根目录下</a:t>
            </a:r>
            <a:r>
              <a:rPr lang="en-US" altLang="zh-CN" sz="2800" b="1" smtClean="0">
                <a:solidFill>
                  <a:srgbClr val="000066"/>
                </a:solidFill>
                <a:ea typeface="黑体" pitchFamily="49" charset="-122"/>
              </a:rPr>
              <a:t>A2</a:t>
            </a:r>
            <a:r>
              <a:rPr lang="zh-CN" altLang="en-US" sz="2800" b="1" smtClean="0">
                <a:solidFill>
                  <a:srgbClr val="000066"/>
                </a:solidFill>
                <a:ea typeface="黑体" pitchFamily="49" charset="-122"/>
              </a:rPr>
              <a:t>子目录 </a:t>
            </a:r>
          </a:p>
          <a:p>
            <a:pPr marL="0" indent="0" algn="just" eaLnBrk="1" hangingPunct="1">
              <a:buFont typeface="Wingdings" pitchFamily="2" charset="2"/>
              <a:buNone/>
            </a:pPr>
            <a:r>
              <a:rPr lang="zh-CN" altLang="en-US" sz="2800" b="1" smtClean="0">
                <a:solidFill>
                  <a:srgbClr val="0000FF"/>
                </a:solidFill>
                <a:ea typeface="黑体" pitchFamily="49" charset="-122"/>
              </a:rPr>
              <a:t>             </a:t>
            </a:r>
            <a:r>
              <a:rPr lang="en-US" altLang="zh-CN" sz="2800" smtClean="0">
                <a:solidFill>
                  <a:schemeClr val="accent2"/>
                </a:solidFill>
                <a:ea typeface="黑体" pitchFamily="49" charset="-122"/>
              </a:rPr>
              <a:t>C:\windows&gt;</a:t>
            </a:r>
            <a:r>
              <a:rPr lang="en-US" altLang="zh-CN" sz="2800" smtClean="0">
                <a:solidFill>
                  <a:srgbClr val="000066"/>
                </a:solidFill>
                <a:ea typeface="黑体" pitchFamily="49" charset="-122"/>
              </a:rPr>
              <a:t>cd  \a2</a:t>
            </a:r>
            <a:r>
              <a:rPr lang="en-US" altLang="zh-CN" sz="2800" b="1" smtClean="0">
                <a:solidFill>
                  <a:srgbClr val="000066"/>
                </a:solidFill>
                <a:ea typeface="黑体" pitchFamily="49" charset="-122"/>
              </a:rPr>
              <a:t>   (</a:t>
            </a:r>
            <a:r>
              <a:rPr lang="zh-CN" altLang="en-US" sz="2800" b="1" smtClean="0">
                <a:solidFill>
                  <a:srgbClr val="000066"/>
                </a:solidFill>
                <a:ea typeface="黑体" pitchFamily="49" charset="-122"/>
              </a:rPr>
              <a:t>系统提示符变为</a:t>
            </a:r>
            <a:r>
              <a:rPr lang="en-US" altLang="zh-CN" sz="2800" b="1" smtClean="0">
                <a:solidFill>
                  <a:srgbClr val="000066"/>
                </a:solidFill>
                <a:ea typeface="黑体" pitchFamily="49" charset="-122"/>
              </a:rPr>
              <a:t>)</a:t>
            </a:r>
          </a:p>
          <a:p>
            <a:pPr marL="0" indent="0" algn="just" eaLnBrk="1" hangingPunct="1">
              <a:buFont typeface="Wingdings" pitchFamily="2" charset="2"/>
              <a:buNone/>
            </a:pPr>
            <a:r>
              <a:rPr lang="en-US" altLang="zh-CN" sz="2800" b="1" smtClean="0">
                <a:solidFill>
                  <a:srgbClr val="000066"/>
                </a:solidFill>
                <a:ea typeface="黑体" pitchFamily="49" charset="-122"/>
              </a:rPr>
              <a:t>             </a:t>
            </a:r>
            <a:r>
              <a:rPr lang="en-US" altLang="zh-CN" sz="2800" smtClean="0">
                <a:solidFill>
                  <a:schemeClr val="accent2"/>
                </a:solidFill>
                <a:ea typeface="黑体" pitchFamily="49" charset="-122"/>
              </a:rPr>
              <a:t>C:\a2&gt;</a:t>
            </a:r>
            <a:r>
              <a:rPr lang="en-US" altLang="zh-CN" sz="2800" b="1" smtClean="0">
                <a:solidFill>
                  <a:schemeClr val="accent2"/>
                </a:solidFill>
                <a:ea typeface="黑体" pitchFamily="49" charset="-122"/>
              </a:rPr>
              <a:t>     </a:t>
            </a:r>
            <a:r>
              <a:rPr lang="en-US" altLang="zh-CN" sz="2800" b="1" smtClean="0">
                <a:solidFill>
                  <a:srgbClr val="000066"/>
                </a:solidFill>
                <a:ea typeface="黑体" pitchFamily="49" charset="-122"/>
              </a:rPr>
              <a:t>(</a:t>
            </a:r>
            <a:r>
              <a:rPr lang="zh-CN" altLang="en-US" sz="2800" b="1" smtClean="0">
                <a:solidFill>
                  <a:srgbClr val="000066"/>
                </a:solidFill>
                <a:ea typeface="黑体" pitchFamily="49" charset="-122"/>
              </a:rPr>
              <a:t>思考：返回根目录和父目录</a:t>
            </a:r>
            <a:r>
              <a:rPr lang="en-US" altLang="zh-CN" sz="2800" b="1" smtClean="0">
                <a:solidFill>
                  <a:srgbClr val="000066"/>
                </a:solidFill>
                <a:ea typeface="黑体" pitchFamily="49" charset="-122"/>
              </a:rPr>
              <a:t>)        </a:t>
            </a:r>
          </a:p>
        </p:txBody>
      </p:sp>
      <p:graphicFrame>
        <p:nvGraphicFramePr>
          <p:cNvPr id="68612" name="Object 5">
            <a:hlinkClick r:id="rId3" action="ppaction://program"/>
          </p:cNvPr>
          <p:cNvGraphicFramePr>
            <a:graphicFrameLocks noChangeAspect="1"/>
          </p:cNvGraphicFramePr>
          <p:nvPr/>
        </p:nvGraphicFramePr>
        <p:xfrm>
          <a:off x="476250" y="1600200"/>
          <a:ext cx="838200" cy="838200"/>
        </p:xfrm>
        <a:graphic>
          <a:graphicData uri="http://schemas.openxmlformats.org/presentationml/2006/ole">
            <mc:AlternateContent xmlns:mc="http://schemas.openxmlformats.org/markup-compatibility/2006">
              <mc:Choice xmlns:v="urn:schemas-microsoft-com:vml" Requires="v">
                <p:oleObj spid="_x0000_s68623" name="对象包" showAsIcon="1" r:id="rId4" imgW="914400" imgH="714375" progId="Package">
                  <p:embed/>
                </p:oleObj>
              </mc:Choice>
              <mc:Fallback>
                <p:oleObj name="对象包" showAsIcon="1" r:id="rId4" imgW="914400" imgH="714375" progId="Packag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23810" r="23810" b="32996"/>
                      <a:stretch>
                        <a:fillRect/>
                      </a:stretch>
                    </p:blipFill>
                    <p:spPr bwMode="auto">
                      <a:xfrm>
                        <a:off x="476250" y="1600200"/>
                        <a:ext cx="83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6006" name="Text Box 6"/>
          <p:cNvSpPr txBox="1">
            <a:spLocks noChangeArrowheads="1"/>
          </p:cNvSpPr>
          <p:nvPr/>
        </p:nvSpPr>
        <p:spPr bwMode="auto">
          <a:xfrm>
            <a:off x="0" y="0"/>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a:t>
            </a:r>
          </a:p>
        </p:txBody>
      </p:sp>
      <p:sp>
        <p:nvSpPr>
          <p:cNvPr id="896007" name="Rectangle 7"/>
          <p:cNvSpPr>
            <a:spLocks noChangeArrowheads="1"/>
          </p:cNvSpPr>
          <p:nvPr/>
        </p:nvSpPr>
        <p:spPr bwMode="auto">
          <a:xfrm>
            <a:off x="1524000" y="3246120"/>
            <a:ext cx="5257800" cy="914400"/>
          </a:xfrm>
          <a:prstGeom prst="rect">
            <a:avLst/>
          </a:prstGeom>
          <a:solidFill>
            <a:srgbClr val="008000"/>
          </a:solidFill>
          <a:ln>
            <a:noFill/>
          </a:ln>
          <a:effectLst>
            <a:outerShdw dist="107763" dir="2700000" algn="ctr"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pPr algn="ctr"/>
            <a:r>
              <a:rPr kumimoji="1" lang="en-US" altLang="zh-CN">
                <a:solidFill>
                  <a:schemeClr val="bg1"/>
                </a:solidFill>
                <a:latin typeface="宋体" pitchFamily="2" charset="-122"/>
                <a:ea typeface="宋体" pitchFamily="2" charset="-122"/>
              </a:rPr>
              <a:t>cd.  Cd.. Cd\</a:t>
            </a:r>
            <a:endParaRPr kumimoji="1" lang="en-US" altLang="zh-CN" sz="3600">
              <a:solidFill>
                <a:srgbClr val="3333CC"/>
              </a:solidFill>
              <a:latin typeface="宋体" pitchFamily="2" charset="-122"/>
              <a:ea typeface="宋体" pitchFamily="2" charset="-122"/>
            </a:endParaRPr>
          </a:p>
        </p:txBody>
      </p:sp>
      <p:sp>
        <p:nvSpPr>
          <p:cNvPr id="2" name="灯片编号占位符 1"/>
          <p:cNvSpPr>
            <a:spLocks noGrp="1"/>
          </p:cNvSpPr>
          <p:nvPr>
            <p:ph type="sldNum" sz="quarter" idx="12"/>
          </p:nvPr>
        </p:nvSpPr>
        <p:spPr/>
        <p:txBody>
          <a:bodyPr/>
          <a:lstStyle/>
          <a:p>
            <a:pPr>
              <a:defRPr/>
            </a:pPr>
            <a:fld id="{D81A7BA0-6B5F-4CD7-890E-FFBF77CC19FC}" type="slidenum">
              <a:rPr lang="en-US" altLang="zh-CN" smtClean="0"/>
              <a:pPr>
                <a:defRPr/>
              </a:pPr>
              <a:t>59</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96007"/>
                                        </p:tgtEl>
                                        <p:attrNameLst>
                                          <p:attrName>style.visibility</p:attrName>
                                        </p:attrNameLst>
                                      </p:cBhvr>
                                      <p:to>
                                        <p:strVal val="visible"/>
                                      </p:to>
                                    </p:set>
                                    <p:anim to="" calcmode="lin" valueType="num">
                                      <p:cBhvr>
                                        <p:cTn id="7" dur="1" fill="hold"/>
                                        <p:tgtEl>
                                          <p:spTgt spid="89600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ChangeArrowheads="1"/>
          </p:cNvSpPr>
          <p:nvPr/>
        </p:nvSpPr>
        <p:spPr bwMode="auto">
          <a:xfrm>
            <a:off x="0" y="0"/>
            <a:ext cx="4756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4400" i="1" noProof="1">
                <a:solidFill>
                  <a:srgbClr val="0033CC"/>
                </a:solidFill>
                <a:effectLst>
                  <a:outerShdw blurRad="38100" dist="38100" dir="2700000" algn="tl">
                    <a:srgbClr val="C0C0C0"/>
                  </a:outerShdw>
                </a:effectLst>
                <a:latin typeface="Times New Roman" pitchFamily="18" charset="0"/>
              </a:rPr>
              <a:t>操作系统的功能</a:t>
            </a:r>
            <a:r>
              <a:rPr kumimoji="1" lang="zh-CN" altLang="en-US" sz="4000" noProof="1">
                <a:solidFill>
                  <a:schemeClr val="tx1"/>
                </a:solidFill>
                <a:latin typeface="Times New Roman" pitchFamily="18" charset="0"/>
                <a:ea typeface="宋体" pitchFamily="2" charset="-122"/>
              </a:rPr>
              <a:t>	</a:t>
            </a:r>
            <a:endParaRPr kumimoji="1" lang="zh-CN" altLang="en-US" sz="4000">
              <a:solidFill>
                <a:schemeClr val="tx1"/>
              </a:solidFill>
              <a:latin typeface="Times New Roman" pitchFamily="18" charset="0"/>
              <a:ea typeface="宋体" pitchFamily="2" charset="-122"/>
            </a:endParaRPr>
          </a:p>
        </p:txBody>
      </p:sp>
      <p:sp>
        <p:nvSpPr>
          <p:cNvPr id="11267" name="Line 3"/>
          <p:cNvSpPr>
            <a:spLocks noChangeShapeType="1"/>
          </p:cNvSpPr>
          <p:nvPr/>
        </p:nvSpPr>
        <p:spPr bwMode="auto">
          <a:xfrm>
            <a:off x="0" y="609600"/>
            <a:ext cx="5562600" cy="152400"/>
          </a:xfrm>
          <a:prstGeom prst="line">
            <a:avLst/>
          </a:prstGeom>
          <a:noFill/>
          <a:ln w="9525">
            <a:solidFill>
              <a:srgbClr val="000000"/>
            </a:solidFill>
            <a:round/>
            <a:headEnd/>
            <a:tailEnd/>
          </a:ln>
          <a:effectLst/>
          <a:scene3d>
            <a:camera prst="legacyPerspectiveTopLeft">
              <a:rot lat="0" lon="20519992"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grpSp>
        <p:nvGrpSpPr>
          <p:cNvPr id="11268" name="Group 4"/>
          <p:cNvGrpSpPr>
            <a:grpSpLocks/>
          </p:cNvGrpSpPr>
          <p:nvPr/>
        </p:nvGrpSpPr>
        <p:grpSpPr bwMode="auto">
          <a:xfrm>
            <a:off x="381000" y="1143000"/>
            <a:ext cx="3346450" cy="1574800"/>
            <a:chOff x="672" y="1056"/>
            <a:chExt cx="2108" cy="992"/>
          </a:xfrm>
        </p:grpSpPr>
        <p:sp>
          <p:nvSpPr>
            <p:cNvPr id="11274" name="AutoShape 5"/>
            <p:cNvSpPr>
              <a:spLocks noChangeArrowheads="1"/>
            </p:cNvSpPr>
            <p:nvPr/>
          </p:nvSpPr>
          <p:spPr bwMode="auto">
            <a:xfrm>
              <a:off x="672" y="1056"/>
              <a:ext cx="2108" cy="992"/>
            </a:xfrm>
            <a:prstGeom prst="flowChartPunchedCard">
              <a:avLst/>
            </a:prstGeom>
            <a:solidFill>
              <a:srgbClr val="008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endParaRPr kumimoji="1" lang="zh-CN" altLang="zh-CN" sz="2800">
                <a:solidFill>
                  <a:schemeClr val="tx1"/>
                </a:solidFill>
                <a:latin typeface="宋体" pitchFamily="2" charset="-122"/>
                <a:ea typeface="宋体" pitchFamily="2" charset="-122"/>
              </a:endParaRPr>
            </a:p>
          </p:txBody>
        </p:sp>
        <p:sp>
          <p:nvSpPr>
            <p:cNvPr id="11275" name="Rectangle 6"/>
            <p:cNvSpPr>
              <a:spLocks noChangeArrowheads="1"/>
            </p:cNvSpPr>
            <p:nvPr/>
          </p:nvSpPr>
          <p:spPr bwMode="auto">
            <a:xfrm>
              <a:off x="868" y="1138"/>
              <a:ext cx="19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en-US" altLang="zh-CN" sz="2400">
                  <a:solidFill>
                    <a:srgbClr val="FFFF00"/>
                  </a:solidFill>
                  <a:latin typeface="宋体" pitchFamily="2" charset="-122"/>
                  <a:ea typeface="宋体" pitchFamily="2" charset="-122"/>
                </a:rPr>
                <a:t> </a:t>
              </a:r>
              <a:r>
                <a:rPr kumimoji="1" lang="en-US" altLang="zh-CN" sz="2800">
                  <a:solidFill>
                    <a:srgbClr val="FFFF00"/>
                  </a:solidFill>
                  <a:latin typeface="宋体" pitchFamily="2" charset="-122"/>
                  <a:ea typeface="宋体" pitchFamily="2" charset="-122"/>
                </a:rPr>
                <a:t>CPU</a:t>
              </a:r>
              <a:r>
                <a:rPr kumimoji="1" lang="zh-CN" altLang="en-US" sz="2800">
                  <a:solidFill>
                    <a:srgbClr val="FFFF00"/>
                  </a:solidFill>
                  <a:latin typeface="宋体" pitchFamily="2" charset="-122"/>
                  <a:ea typeface="宋体" pitchFamily="2" charset="-122"/>
                </a:rPr>
                <a:t>的控制与管理</a:t>
              </a:r>
              <a:endParaRPr kumimoji="1" lang="zh-CN" altLang="en-US" sz="2800">
                <a:solidFill>
                  <a:schemeClr val="tx1"/>
                </a:solidFill>
                <a:latin typeface="宋体" pitchFamily="2" charset="-122"/>
                <a:ea typeface="宋体" pitchFamily="2" charset="-122"/>
              </a:endParaRPr>
            </a:p>
          </p:txBody>
        </p:sp>
      </p:grpSp>
      <p:grpSp>
        <p:nvGrpSpPr>
          <p:cNvPr id="11269" name="Group 19"/>
          <p:cNvGrpSpPr>
            <a:grpSpLocks/>
          </p:cNvGrpSpPr>
          <p:nvPr/>
        </p:nvGrpSpPr>
        <p:grpSpPr bwMode="auto">
          <a:xfrm>
            <a:off x="6324600" y="152400"/>
            <a:ext cx="2667000" cy="609600"/>
            <a:chOff x="3984" y="96"/>
            <a:chExt cx="1680" cy="384"/>
          </a:xfrm>
        </p:grpSpPr>
        <p:sp>
          <p:nvSpPr>
            <p:cNvPr id="11272" name="Oval 20"/>
            <p:cNvSpPr>
              <a:spLocks noChangeArrowheads="1"/>
            </p:cNvSpPr>
            <p:nvPr/>
          </p:nvSpPr>
          <p:spPr bwMode="auto">
            <a:xfrm>
              <a:off x="3984" y="96"/>
              <a:ext cx="1680" cy="384"/>
            </a:xfrm>
            <a:prstGeom prst="ellipse">
              <a:avLst/>
            </a:prstGeom>
            <a:solidFill>
              <a:srgbClr val="FF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3" name="Rectangle 21"/>
            <p:cNvSpPr>
              <a:spLocks noChangeArrowheads="1"/>
            </p:cNvSpPr>
            <p:nvPr/>
          </p:nvSpPr>
          <p:spPr bwMode="auto">
            <a:xfrm>
              <a:off x="4224" y="144"/>
              <a:ext cx="1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33CC"/>
                  </a:solidFill>
                  <a:latin typeface="Times New Roman" pitchFamily="18" charset="0"/>
                  <a:ea typeface="宋体" pitchFamily="2" charset="-122"/>
                </a:rPr>
                <a:t>操作系统概述</a:t>
              </a:r>
              <a:endParaRPr kumimoji="1" lang="zh-CN" altLang="en-US" sz="2400">
                <a:solidFill>
                  <a:srgbClr val="FBF761"/>
                </a:solidFill>
                <a:latin typeface="Times New Roman" pitchFamily="18" charset="0"/>
                <a:ea typeface="宋体" pitchFamily="2" charset="-122"/>
              </a:endParaRPr>
            </a:p>
          </p:txBody>
        </p:sp>
      </p:grpSp>
      <p:sp>
        <p:nvSpPr>
          <p:cNvPr id="11270" name="AutoShape 22"/>
          <p:cNvSpPr>
            <a:spLocks noChangeArrowheads="1"/>
          </p:cNvSpPr>
          <p:nvPr/>
        </p:nvSpPr>
        <p:spPr bwMode="auto">
          <a:xfrm>
            <a:off x="1524000" y="3276600"/>
            <a:ext cx="6705600" cy="2514600"/>
          </a:xfrm>
          <a:prstGeom prst="wedgeRoundRectCallout">
            <a:avLst>
              <a:gd name="adj1" fmla="val -38634"/>
              <a:gd name="adj2" fmla="val -71593"/>
              <a:gd name="adj3" fmla="val 16667"/>
            </a:avLst>
          </a:prstGeom>
          <a:solidFill>
            <a:srgbClr val="FF99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b="0">
                <a:solidFill>
                  <a:schemeClr val="tx2"/>
                </a:solidFill>
              </a:rPr>
              <a:t>当有多个请求服务时，如何充分发挥</a:t>
            </a:r>
            <a:r>
              <a:rPr kumimoji="1" lang="en-US" altLang="zh-CN" b="0">
                <a:solidFill>
                  <a:schemeClr val="tx2"/>
                </a:solidFill>
              </a:rPr>
              <a:t>CPU</a:t>
            </a:r>
            <a:r>
              <a:rPr kumimoji="1" lang="zh-CN" altLang="en-US" b="0">
                <a:solidFill>
                  <a:schemeClr val="tx2"/>
                </a:solidFill>
              </a:rPr>
              <a:t>的作用，提高其使用效率，协调各程序之间的运行，合理地为所有用户服务</a:t>
            </a:r>
            <a:r>
              <a:rPr kumimoji="1" lang="zh-CN" altLang="en-US" b="0">
                <a:solidFill>
                  <a:schemeClr val="tx1"/>
                </a:solidFill>
              </a:rPr>
              <a:t>。</a:t>
            </a:r>
          </a:p>
        </p:txBody>
      </p:sp>
      <p:sp>
        <p:nvSpPr>
          <p:cNvPr id="2" name="灯片编号占位符 1"/>
          <p:cNvSpPr>
            <a:spLocks noGrp="1"/>
          </p:cNvSpPr>
          <p:nvPr>
            <p:ph type="sldNum" sz="quarter" idx="12"/>
          </p:nvPr>
        </p:nvSpPr>
        <p:spPr/>
        <p:txBody>
          <a:bodyPr/>
          <a:lstStyle/>
          <a:p>
            <a:pPr>
              <a:defRPr/>
            </a:pPr>
            <a:fld id="{3A7B0ED0-377D-49C8-9715-6F61F1166EB0}" type="slidenum">
              <a:rPr lang="en-US" altLang="zh-CN" smtClean="0"/>
              <a:pPr>
                <a:defRPr/>
              </a:pPr>
              <a:t>6</a:t>
            </a:fld>
            <a:endParaRPr lang="en-US" altLang="zh-CN"/>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ph type="title"/>
          </p:nvPr>
        </p:nvSpPr>
        <p:spPr bwMode="auto">
          <a:xfrm>
            <a:off x="762000" y="838200"/>
            <a:ext cx="8001000" cy="654050"/>
          </a:xfrm>
          <a:solidFill>
            <a:srgbClr val="FFFF99"/>
          </a:solidFill>
          <a:effectLst>
            <a:outerShdw dist="107763" dir="2700000" algn="ctr" rotWithShape="0">
              <a:srgbClr val="B2B2B2"/>
            </a:outerShdw>
          </a:effectLst>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b="1" smtClean="0">
                <a:latin typeface="隶书" pitchFamily="49" charset="-122"/>
                <a:ea typeface="隶书" pitchFamily="49" charset="-122"/>
              </a:rPr>
              <a:t>删除子目录命令</a:t>
            </a:r>
            <a:r>
              <a:rPr lang="en-US" altLang="zh-CN" sz="3600" b="1" smtClean="0">
                <a:latin typeface="隶书" pitchFamily="49" charset="-122"/>
                <a:ea typeface="隶书" pitchFamily="49" charset="-122"/>
              </a:rPr>
              <a:t>RD</a:t>
            </a:r>
          </a:p>
        </p:txBody>
      </p:sp>
      <p:sp>
        <p:nvSpPr>
          <p:cNvPr id="69635" name="Rectangle 3"/>
          <p:cNvSpPr>
            <a:spLocks noChangeArrowheads="1"/>
          </p:cNvSpPr>
          <p:nvPr>
            <p:ph type="body" idx="1"/>
          </p:nvPr>
        </p:nvSpPr>
        <p:spPr bwMode="auto">
          <a:xfrm>
            <a:off x="609600" y="1600200"/>
            <a:ext cx="8229600" cy="5029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indent="0" algn="just" eaLnBrk="1" hangingPunct="1">
              <a:buFont typeface="Wingdings" pitchFamily="2" charset="2"/>
              <a:buNone/>
              <a:tabLst>
                <a:tab pos="758825" algn="l"/>
              </a:tabLst>
            </a:pPr>
            <a:r>
              <a:rPr lang="en-US" altLang="zh-CN" sz="2400" b="1" smtClean="0">
                <a:ea typeface="黑体" pitchFamily="49" charset="-122"/>
              </a:rPr>
              <a:t>          </a:t>
            </a:r>
            <a:r>
              <a:rPr lang="zh-CN" altLang="en-US" sz="2800" b="1" smtClean="0">
                <a:ea typeface="黑体" pitchFamily="49" charset="-122"/>
              </a:rPr>
              <a:t>格式：</a:t>
            </a:r>
            <a:r>
              <a:rPr lang="en-US" altLang="zh-CN" sz="2800" smtClean="0">
                <a:ea typeface="黑体" pitchFamily="49" charset="-122"/>
              </a:rPr>
              <a:t>RD</a:t>
            </a:r>
            <a:r>
              <a:rPr lang="en-US" altLang="zh-CN" sz="2800" smtClean="0"/>
              <a:t>  [d:]path</a:t>
            </a:r>
            <a:endParaRPr lang="en-US" altLang="zh-CN" sz="2800" smtClean="0">
              <a:ea typeface="黑体" pitchFamily="49" charset="-122"/>
            </a:endParaRPr>
          </a:p>
          <a:p>
            <a:pPr marL="0" indent="0" algn="just" eaLnBrk="1" hangingPunct="1">
              <a:buFont typeface="Wingdings" pitchFamily="2" charset="2"/>
              <a:buNone/>
              <a:tabLst>
                <a:tab pos="758825" algn="l"/>
              </a:tabLst>
            </a:pPr>
            <a:r>
              <a:rPr lang="en-US" altLang="zh-CN" sz="2800" b="1" smtClean="0">
                <a:ea typeface="黑体" pitchFamily="49" charset="-122"/>
              </a:rPr>
              <a:t>        </a:t>
            </a:r>
            <a:r>
              <a:rPr lang="zh-CN" altLang="en-US" sz="2800" b="1" smtClean="0">
                <a:ea typeface="黑体" pitchFamily="49" charset="-122"/>
              </a:rPr>
              <a:t>功能：删除指定磁盘上指定的空子目录。 </a:t>
            </a:r>
          </a:p>
          <a:p>
            <a:pPr marL="0" indent="0" algn="just" eaLnBrk="1" hangingPunct="1">
              <a:buFont typeface="Wingdings" pitchFamily="2" charset="2"/>
              <a:buNone/>
              <a:tabLst>
                <a:tab pos="758825" algn="l"/>
              </a:tabLst>
            </a:pPr>
            <a:r>
              <a:rPr lang="zh-CN" altLang="en-US" sz="2800" b="1" smtClean="0">
                <a:ea typeface="黑体" pitchFamily="49" charset="-122"/>
              </a:rPr>
              <a:t>        </a:t>
            </a:r>
            <a:r>
              <a:rPr lang="zh-CN" altLang="en-US" sz="2800" b="1" smtClean="0">
                <a:solidFill>
                  <a:srgbClr val="000066"/>
                </a:solidFill>
                <a:ea typeface="黑体" pitchFamily="49" charset="-122"/>
              </a:rPr>
              <a:t>说明：本命令只能删除其中已没有文件和子目录的空子目录，当前目录不能删，根目录不能删。</a:t>
            </a:r>
          </a:p>
          <a:p>
            <a:pPr marL="0" indent="0" algn="just" eaLnBrk="1" hangingPunct="1">
              <a:buFont typeface="Wingdings" pitchFamily="2" charset="2"/>
              <a:buNone/>
              <a:tabLst>
                <a:tab pos="758825" algn="l"/>
              </a:tabLst>
            </a:pPr>
            <a:r>
              <a:rPr lang="zh-CN" altLang="en-US" sz="2800" b="1" smtClean="0">
                <a:solidFill>
                  <a:srgbClr val="000066"/>
                </a:solidFill>
                <a:ea typeface="黑体" pitchFamily="49" charset="-122"/>
              </a:rPr>
              <a:t>         例：已知</a:t>
            </a:r>
            <a:r>
              <a:rPr lang="en-US" altLang="zh-CN" sz="2800" b="1" smtClean="0">
                <a:solidFill>
                  <a:srgbClr val="000066"/>
                </a:solidFill>
                <a:ea typeface="黑体" pitchFamily="49" charset="-122"/>
              </a:rPr>
              <a:t>D</a:t>
            </a:r>
            <a:r>
              <a:rPr lang="zh-CN" altLang="en-US" sz="2800" b="1" smtClean="0">
                <a:solidFill>
                  <a:srgbClr val="000066"/>
                </a:solidFill>
                <a:ea typeface="黑体" pitchFamily="49" charset="-122"/>
              </a:rPr>
              <a:t>盘根目录下</a:t>
            </a:r>
            <a:r>
              <a:rPr lang="en-US" altLang="zh-CN" sz="2800" b="1" smtClean="0">
                <a:solidFill>
                  <a:srgbClr val="000066"/>
                </a:solidFill>
                <a:ea typeface="黑体" pitchFamily="49" charset="-122"/>
              </a:rPr>
              <a:t>GOOD</a:t>
            </a:r>
            <a:r>
              <a:rPr lang="zh-CN" altLang="en-US" sz="2800" b="1" smtClean="0">
                <a:solidFill>
                  <a:srgbClr val="000066"/>
                </a:solidFill>
                <a:ea typeface="黑体" pitchFamily="49" charset="-122"/>
              </a:rPr>
              <a:t>子目录中只有</a:t>
            </a:r>
            <a:r>
              <a:rPr lang="en-US" altLang="zh-CN" sz="2800" b="1" smtClean="0">
                <a:solidFill>
                  <a:srgbClr val="000066"/>
                </a:solidFill>
                <a:ea typeface="黑体" pitchFamily="49" charset="-122"/>
              </a:rPr>
              <a:t>OK</a:t>
            </a:r>
            <a:r>
              <a:rPr lang="zh-CN" altLang="en-US" sz="2800" b="1" smtClean="0">
                <a:solidFill>
                  <a:srgbClr val="000066"/>
                </a:solidFill>
                <a:ea typeface="黑体" pitchFamily="49" charset="-122"/>
              </a:rPr>
              <a:t>一个空子目录，删除</a:t>
            </a:r>
            <a:r>
              <a:rPr lang="en-US" altLang="zh-CN" sz="2800" b="1" smtClean="0">
                <a:solidFill>
                  <a:srgbClr val="000066"/>
                </a:solidFill>
                <a:ea typeface="黑体" pitchFamily="49" charset="-122"/>
              </a:rPr>
              <a:t>GOOD</a:t>
            </a:r>
            <a:r>
              <a:rPr lang="zh-CN" altLang="en-US" sz="2800" b="1" smtClean="0">
                <a:solidFill>
                  <a:srgbClr val="000066"/>
                </a:solidFill>
                <a:ea typeface="黑体" pitchFamily="49" charset="-122"/>
              </a:rPr>
              <a:t>子目录；</a:t>
            </a:r>
          </a:p>
          <a:p>
            <a:pPr marL="0" indent="0" algn="just" eaLnBrk="1" hangingPunct="1">
              <a:buFont typeface="Wingdings" pitchFamily="2" charset="2"/>
              <a:buNone/>
              <a:tabLst>
                <a:tab pos="758825" algn="l"/>
              </a:tabLst>
            </a:pPr>
            <a:r>
              <a:rPr lang="zh-CN" altLang="en-US" sz="2800" b="1" smtClean="0">
                <a:solidFill>
                  <a:srgbClr val="0000FF"/>
                </a:solidFill>
                <a:ea typeface="黑体" pitchFamily="49" charset="-122"/>
              </a:rPr>
              <a:t>         </a:t>
            </a:r>
            <a:r>
              <a:rPr lang="en-US" altLang="zh-CN" sz="2800" smtClean="0">
                <a:solidFill>
                  <a:schemeClr val="accent2"/>
                </a:solidFill>
                <a:ea typeface="黑体" pitchFamily="49" charset="-122"/>
              </a:rPr>
              <a:t>C:\windows&gt;</a:t>
            </a:r>
            <a:r>
              <a:rPr lang="en-US" altLang="zh-CN" sz="2800" smtClean="0">
                <a:solidFill>
                  <a:srgbClr val="000066"/>
                </a:solidFill>
                <a:ea typeface="黑体" pitchFamily="49" charset="-122"/>
              </a:rPr>
              <a:t>d:   </a:t>
            </a:r>
            <a:r>
              <a:rPr lang="en-US" altLang="zh-CN" sz="2800" b="1" smtClean="0">
                <a:solidFill>
                  <a:srgbClr val="000066"/>
                </a:solidFill>
                <a:ea typeface="黑体" pitchFamily="49" charset="-122"/>
              </a:rPr>
              <a:t>(</a:t>
            </a:r>
            <a:r>
              <a:rPr lang="zh-CN" altLang="en-US" sz="2800" b="1" smtClean="0">
                <a:solidFill>
                  <a:srgbClr val="000066"/>
                </a:solidFill>
                <a:ea typeface="黑体" pitchFamily="49" charset="-122"/>
              </a:rPr>
              <a:t>切换当前盘</a:t>
            </a:r>
            <a:r>
              <a:rPr lang="en-US" altLang="zh-CN" sz="2800" b="1" smtClean="0">
                <a:solidFill>
                  <a:srgbClr val="000066"/>
                </a:solidFill>
                <a:ea typeface="黑体" pitchFamily="49" charset="-122"/>
              </a:rPr>
              <a:t>)</a:t>
            </a:r>
          </a:p>
          <a:p>
            <a:pPr marL="0" indent="0" algn="just" eaLnBrk="1" hangingPunct="1">
              <a:buFont typeface="Wingdings" pitchFamily="2" charset="2"/>
              <a:buNone/>
              <a:tabLst>
                <a:tab pos="758825" algn="l"/>
              </a:tabLst>
            </a:pPr>
            <a:r>
              <a:rPr lang="en-US" altLang="zh-CN" sz="2800" smtClean="0">
                <a:solidFill>
                  <a:srgbClr val="000066"/>
                </a:solidFill>
                <a:ea typeface="黑体" pitchFamily="49" charset="-122"/>
              </a:rPr>
              <a:t>         </a:t>
            </a:r>
            <a:r>
              <a:rPr lang="en-US" altLang="zh-CN" sz="2800" smtClean="0">
                <a:solidFill>
                  <a:schemeClr val="accent2"/>
                </a:solidFill>
                <a:ea typeface="黑体" pitchFamily="49" charset="-122"/>
              </a:rPr>
              <a:t>D:\&gt;</a:t>
            </a:r>
            <a:r>
              <a:rPr lang="en-US" altLang="zh-CN" sz="2800" smtClean="0">
                <a:solidFill>
                  <a:srgbClr val="000066"/>
                </a:solidFill>
                <a:ea typeface="黑体" pitchFamily="49" charset="-122"/>
              </a:rPr>
              <a:t>rd  good\ok</a:t>
            </a:r>
            <a:r>
              <a:rPr lang="en-US" altLang="zh-CN" sz="2800" smtClean="0">
                <a:solidFill>
                  <a:schemeClr val="accent2"/>
                </a:solidFill>
                <a:ea typeface="黑体" pitchFamily="49" charset="-122"/>
              </a:rPr>
              <a:t>     </a:t>
            </a:r>
            <a:r>
              <a:rPr lang="en-US" altLang="zh-CN" sz="2800" smtClean="0">
                <a:solidFill>
                  <a:srgbClr val="000066"/>
                </a:solidFill>
                <a:ea typeface="黑体" pitchFamily="49" charset="-122"/>
              </a:rPr>
              <a:t>        </a:t>
            </a:r>
          </a:p>
          <a:p>
            <a:pPr marL="0" indent="0" algn="just" eaLnBrk="1" hangingPunct="1">
              <a:buFont typeface="Wingdings" pitchFamily="2" charset="2"/>
              <a:buNone/>
              <a:tabLst>
                <a:tab pos="758825" algn="l"/>
              </a:tabLst>
            </a:pPr>
            <a:r>
              <a:rPr lang="en-US" altLang="zh-CN" sz="2800" smtClean="0">
                <a:solidFill>
                  <a:schemeClr val="accent2"/>
                </a:solidFill>
                <a:ea typeface="黑体" pitchFamily="49" charset="-122"/>
              </a:rPr>
              <a:t>         D:\&gt;</a:t>
            </a:r>
            <a:r>
              <a:rPr lang="en-US" altLang="zh-CN" sz="2800" smtClean="0">
                <a:solidFill>
                  <a:srgbClr val="000066"/>
                </a:solidFill>
                <a:ea typeface="黑体" pitchFamily="49" charset="-122"/>
              </a:rPr>
              <a:t>rd  good</a:t>
            </a:r>
          </a:p>
        </p:txBody>
      </p:sp>
      <p:graphicFrame>
        <p:nvGraphicFramePr>
          <p:cNvPr id="69636" name="Object 5">
            <a:hlinkClick r:id="rId3" action="ppaction://program"/>
          </p:cNvPr>
          <p:cNvGraphicFramePr>
            <a:graphicFrameLocks noChangeAspect="1"/>
          </p:cNvGraphicFramePr>
          <p:nvPr/>
        </p:nvGraphicFramePr>
        <p:xfrm>
          <a:off x="476250" y="1600200"/>
          <a:ext cx="838200" cy="838200"/>
        </p:xfrm>
        <a:graphic>
          <a:graphicData uri="http://schemas.openxmlformats.org/presentationml/2006/ole">
            <mc:AlternateContent xmlns:mc="http://schemas.openxmlformats.org/markup-compatibility/2006">
              <mc:Choice xmlns:v="urn:schemas-microsoft-com:vml" Requires="v">
                <p:oleObj spid="_x0000_s69646" name="对象包" showAsIcon="1" r:id="rId4" imgW="914400" imgH="714375" progId="Package">
                  <p:embed/>
                </p:oleObj>
              </mc:Choice>
              <mc:Fallback>
                <p:oleObj name="对象包" showAsIcon="1" r:id="rId4" imgW="914400" imgH="714375" progId="Packag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23810" r="23810" b="32996"/>
                      <a:stretch>
                        <a:fillRect/>
                      </a:stretch>
                    </p:blipFill>
                    <p:spPr bwMode="auto">
                      <a:xfrm>
                        <a:off x="476250" y="1600200"/>
                        <a:ext cx="83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7030" name="Text Box 6"/>
          <p:cNvSpPr txBox="1">
            <a:spLocks noChangeArrowheads="1"/>
          </p:cNvSpPr>
          <p:nvPr/>
        </p:nvSpPr>
        <p:spPr bwMode="auto">
          <a:xfrm>
            <a:off x="0" y="0"/>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a:t>
            </a:r>
          </a:p>
        </p:txBody>
      </p:sp>
      <p:sp>
        <p:nvSpPr>
          <p:cNvPr id="2" name="灯片编号占位符 1"/>
          <p:cNvSpPr>
            <a:spLocks noGrp="1"/>
          </p:cNvSpPr>
          <p:nvPr>
            <p:ph type="sldNum" sz="quarter" idx="12"/>
          </p:nvPr>
        </p:nvSpPr>
        <p:spPr/>
        <p:txBody>
          <a:bodyPr/>
          <a:lstStyle/>
          <a:p>
            <a:pPr>
              <a:defRPr/>
            </a:pPr>
            <a:fld id="{34D3540E-BDEC-4AD6-B57C-0F006D9210AB}" type="slidenum">
              <a:rPr lang="en-US" altLang="zh-CN" smtClean="0"/>
              <a:pPr>
                <a:defRPr/>
              </a:pPr>
              <a:t>60</a:t>
            </a:fld>
            <a:endParaRPr lang="en-US" altLang="zh-CN"/>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ph type="title"/>
          </p:nvPr>
        </p:nvSpPr>
        <p:spPr bwMode="auto">
          <a:xfrm>
            <a:off x="838200" y="609600"/>
            <a:ext cx="8001000" cy="762000"/>
          </a:xfrm>
          <a:solidFill>
            <a:srgbClr val="FFFF99"/>
          </a:solidFill>
          <a:effectLst>
            <a:outerShdw dist="107763" dir="2700000" algn="ctr" rotWithShape="0">
              <a:srgbClr val="B2B2B2"/>
            </a:outerShdw>
          </a:effectLst>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b="1" smtClean="0">
                <a:latin typeface="隶书" pitchFamily="49" charset="-122"/>
                <a:ea typeface="隶书" pitchFamily="49" charset="-122"/>
              </a:rPr>
              <a:t>文件复制命令</a:t>
            </a:r>
            <a:r>
              <a:rPr lang="en-US" altLang="zh-CN" sz="4000" b="1" smtClean="0">
                <a:latin typeface="隶书" pitchFamily="49" charset="-122"/>
                <a:ea typeface="隶书" pitchFamily="49" charset="-122"/>
              </a:rPr>
              <a:t>COPY</a:t>
            </a:r>
          </a:p>
        </p:txBody>
      </p:sp>
      <p:sp>
        <p:nvSpPr>
          <p:cNvPr id="70659" name="Rectangle 3"/>
          <p:cNvSpPr>
            <a:spLocks noChangeArrowheads="1"/>
          </p:cNvSpPr>
          <p:nvPr>
            <p:ph type="body" idx="1"/>
          </p:nvPr>
        </p:nvSpPr>
        <p:spPr bwMode="auto">
          <a:xfrm>
            <a:off x="685800" y="1600200"/>
            <a:ext cx="8229600" cy="464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80000"/>
              </a:lnSpc>
              <a:buFont typeface="Wingdings" pitchFamily="2" charset="2"/>
              <a:buNone/>
              <a:tabLst>
                <a:tab pos="388938" algn="l"/>
                <a:tab pos="758825" algn="l"/>
              </a:tabLst>
            </a:pPr>
            <a:r>
              <a:rPr lang="en-US" altLang="zh-CN" sz="2400" b="1" smtClean="0">
                <a:latin typeface="隶书" pitchFamily="49" charset="-122"/>
                <a:ea typeface="隶书" pitchFamily="49" charset="-122"/>
              </a:rPr>
              <a:t>      </a:t>
            </a:r>
            <a:r>
              <a:rPr lang="zh-CN" altLang="en-US" sz="2400" b="1" smtClean="0">
                <a:latin typeface="隶书" pitchFamily="49" charset="-122"/>
                <a:ea typeface="隶书" pitchFamily="49" charset="-122"/>
              </a:rPr>
              <a:t>格式：</a:t>
            </a:r>
          </a:p>
          <a:p>
            <a:pPr marL="0" indent="0" eaLnBrk="1" hangingPunct="1">
              <a:lnSpc>
                <a:spcPct val="80000"/>
              </a:lnSpc>
              <a:buFont typeface="Wingdings" pitchFamily="2" charset="2"/>
              <a:buNone/>
              <a:tabLst>
                <a:tab pos="388938" algn="l"/>
                <a:tab pos="758825" algn="l"/>
              </a:tabLst>
            </a:pPr>
            <a:r>
              <a:rPr lang="zh-CN" altLang="en-US" sz="2200" b="1" smtClean="0">
                <a:latin typeface="隶书" pitchFamily="49" charset="-122"/>
                <a:ea typeface="隶书" pitchFamily="49" charset="-122"/>
              </a:rPr>
              <a:t>① </a:t>
            </a:r>
            <a:r>
              <a:rPr lang="en-US" altLang="zh-CN" sz="2200" b="1" smtClean="0">
                <a:solidFill>
                  <a:srgbClr val="FF0000"/>
                </a:solidFill>
                <a:latin typeface="隶书" pitchFamily="49" charset="-122"/>
                <a:ea typeface="隶书" pitchFamily="49" charset="-122"/>
              </a:rPr>
              <a:t>COPY</a:t>
            </a:r>
            <a:r>
              <a:rPr lang="en-US" altLang="zh-CN" sz="2200" b="1" smtClean="0">
                <a:latin typeface="隶书" pitchFamily="49" charset="-122"/>
                <a:ea typeface="隶书" pitchFamily="49" charset="-122"/>
              </a:rPr>
              <a:t>   [d:][path]filename[.ext]           						[d:][path][filename[.ext]]</a:t>
            </a:r>
          </a:p>
          <a:p>
            <a:pPr marL="0" indent="0" eaLnBrk="1" hangingPunct="1">
              <a:lnSpc>
                <a:spcPct val="80000"/>
              </a:lnSpc>
              <a:buFont typeface="Wingdings" pitchFamily="2" charset="2"/>
              <a:buNone/>
              <a:tabLst>
                <a:tab pos="388938" algn="l"/>
                <a:tab pos="758825" algn="l"/>
              </a:tabLst>
            </a:pPr>
            <a:r>
              <a:rPr lang="en-US" altLang="zh-CN" sz="2200" b="1" smtClean="0">
                <a:latin typeface="隶书" pitchFamily="49" charset="-122"/>
                <a:ea typeface="隶书" pitchFamily="49" charset="-122"/>
              </a:rPr>
              <a:t>② </a:t>
            </a:r>
            <a:r>
              <a:rPr lang="en-US" altLang="zh-CN" sz="2200" b="1" smtClean="0">
                <a:solidFill>
                  <a:srgbClr val="FF0000"/>
                </a:solidFill>
                <a:latin typeface="隶书" pitchFamily="49" charset="-122"/>
                <a:ea typeface="隶书" pitchFamily="49" charset="-122"/>
              </a:rPr>
              <a:t>COPY  			</a:t>
            </a:r>
            <a:r>
              <a:rPr lang="en-US" altLang="zh-CN" sz="2200" b="1" smtClean="0">
                <a:latin typeface="隶书" pitchFamily="49" charset="-122"/>
                <a:ea typeface="隶书" pitchFamily="49" charset="-122"/>
              </a:rPr>
              <a:t>[d:][path]filename[.ext][+[d:][path]filename[.ext]</a:t>
            </a:r>
            <a:r>
              <a:rPr lang="en-US" altLang="zh-CN" sz="2200" b="1" smtClean="0">
                <a:ea typeface="隶书" pitchFamily="49" charset="-122"/>
              </a:rPr>
              <a:t>…</a:t>
            </a:r>
            <a:r>
              <a:rPr lang="en-US" altLang="zh-CN" sz="2200" b="1" smtClean="0">
                <a:latin typeface="隶书" pitchFamily="49" charset="-122"/>
                <a:ea typeface="隶书" pitchFamily="49" charset="-122"/>
              </a:rPr>
              <a:t>]</a:t>
            </a:r>
          </a:p>
          <a:p>
            <a:pPr marL="0" indent="0" eaLnBrk="1" hangingPunct="1">
              <a:lnSpc>
                <a:spcPct val="80000"/>
              </a:lnSpc>
              <a:buFont typeface="Wingdings" pitchFamily="2" charset="2"/>
              <a:buNone/>
              <a:tabLst>
                <a:tab pos="388938" algn="l"/>
                <a:tab pos="758825" algn="l"/>
              </a:tabLst>
            </a:pPr>
            <a:r>
              <a:rPr lang="en-US" altLang="zh-CN" sz="2200" b="1" smtClean="0">
                <a:latin typeface="隶书" pitchFamily="49" charset="-122"/>
                <a:ea typeface="隶书" pitchFamily="49" charset="-122"/>
              </a:rPr>
              <a:t>                 [d:][path][filename[.ext]]</a:t>
            </a:r>
            <a:r>
              <a:rPr lang="en-US" altLang="zh-CN" sz="2400" b="1" smtClean="0">
                <a:latin typeface="隶书" pitchFamily="49" charset="-122"/>
                <a:ea typeface="隶书" pitchFamily="49" charset="-122"/>
              </a:rPr>
              <a:t> </a:t>
            </a:r>
          </a:p>
          <a:p>
            <a:pPr marL="0" indent="0" eaLnBrk="1" hangingPunct="1">
              <a:lnSpc>
                <a:spcPct val="80000"/>
              </a:lnSpc>
              <a:buFont typeface="Wingdings" pitchFamily="2" charset="2"/>
              <a:buNone/>
              <a:tabLst>
                <a:tab pos="388938" algn="l"/>
                <a:tab pos="758825" algn="l"/>
              </a:tabLst>
            </a:pPr>
            <a:r>
              <a:rPr lang="zh-CN" altLang="en-US" sz="2400" b="1" smtClean="0">
                <a:solidFill>
                  <a:srgbClr val="FF0000"/>
                </a:solidFill>
                <a:latin typeface="隶书" pitchFamily="49" charset="-122"/>
                <a:ea typeface="隶书" pitchFamily="49" charset="-122"/>
              </a:rPr>
              <a:t>功能：</a:t>
            </a:r>
          </a:p>
          <a:p>
            <a:pPr marL="0" indent="0" eaLnBrk="1" hangingPunct="1">
              <a:lnSpc>
                <a:spcPct val="80000"/>
              </a:lnSpc>
              <a:buFont typeface="Wingdings" pitchFamily="2" charset="2"/>
              <a:buNone/>
              <a:tabLst>
                <a:tab pos="388938" algn="l"/>
                <a:tab pos="758825" algn="l"/>
              </a:tabLst>
            </a:pPr>
            <a:r>
              <a:rPr lang="zh-CN" altLang="en-US" sz="2400" b="1" smtClean="0">
                <a:latin typeface="隶书" pitchFamily="49" charset="-122"/>
                <a:ea typeface="隶书" pitchFamily="49" charset="-122"/>
              </a:rPr>
              <a:t>①复制文件分</a:t>
            </a:r>
            <a:r>
              <a:rPr lang="zh-CN" altLang="en-US" sz="2400" b="1" smtClean="0">
                <a:solidFill>
                  <a:srgbClr val="FF0000"/>
                </a:solidFill>
                <a:latin typeface="隶书" pitchFamily="49" charset="-122"/>
                <a:ea typeface="隶书" pitchFamily="49" charset="-122"/>
              </a:rPr>
              <a:t>同名复制</a:t>
            </a:r>
            <a:r>
              <a:rPr lang="zh-CN" altLang="en-US" sz="2400" b="1" smtClean="0">
                <a:latin typeface="隶书" pitchFamily="49" charset="-122"/>
                <a:ea typeface="隶书" pitchFamily="49" charset="-122"/>
              </a:rPr>
              <a:t>和</a:t>
            </a:r>
            <a:r>
              <a:rPr lang="zh-CN" altLang="en-US" sz="2400" b="1" smtClean="0">
                <a:solidFill>
                  <a:srgbClr val="FF0000"/>
                </a:solidFill>
                <a:latin typeface="隶书" pitchFamily="49" charset="-122"/>
                <a:ea typeface="隶书" pitchFamily="49" charset="-122"/>
              </a:rPr>
              <a:t>异名复制</a:t>
            </a:r>
            <a:r>
              <a:rPr lang="zh-CN" altLang="en-US" sz="2400" b="1" smtClean="0">
                <a:latin typeface="隶书" pitchFamily="49" charset="-122"/>
                <a:ea typeface="隶书" pitchFamily="49" charset="-122"/>
              </a:rPr>
              <a:t>，同名复制是将文件不改变名字复制到另一个磁盘或子目录中；异名复制是将文件换一个名字复制。但复制后的文件均与原文件内容完全一样。</a:t>
            </a:r>
          </a:p>
          <a:p>
            <a:pPr marL="0" indent="0" eaLnBrk="1" hangingPunct="1">
              <a:lnSpc>
                <a:spcPct val="80000"/>
              </a:lnSpc>
              <a:buFont typeface="Wingdings" pitchFamily="2" charset="2"/>
              <a:buNone/>
              <a:tabLst>
                <a:tab pos="388938" algn="l"/>
                <a:tab pos="758825" algn="l"/>
              </a:tabLst>
            </a:pPr>
            <a:r>
              <a:rPr lang="zh-CN" altLang="en-US" sz="2400" b="1" smtClean="0">
                <a:latin typeface="隶书" pitchFamily="49" charset="-122"/>
                <a:ea typeface="隶书" pitchFamily="49" charset="-122"/>
              </a:rPr>
              <a:t>②将多个文件</a:t>
            </a:r>
            <a:r>
              <a:rPr lang="zh-CN" altLang="en-US" sz="2400" b="1" smtClean="0">
                <a:solidFill>
                  <a:srgbClr val="FF0000"/>
                </a:solidFill>
                <a:latin typeface="隶书" pitchFamily="49" charset="-122"/>
                <a:ea typeface="隶书" pitchFamily="49" charset="-122"/>
              </a:rPr>
              <a:t>合并</a:t>
            </a:r>
            <a:r>
              <a:rPr lang="zh-CN" altLang="en-US" sz="2400" b="1" smtClean="0">
                <a:latin typeface="隶书" pitchFamily="49" charset="-122"/>
                <a:ea typeface="隶书" pitchFamily="49" charset="-122"/>
              </a:rPr>
              <a:t>成一个文件。</a:t>
            </a:r>
          </a:p>
          <a:p>
            <a:pPr marL="0" indent="0" eaLnBrk="1" hangingPunct="1">
              <a:lnSpc>
                <a:spcPct val="80000"/>
              </a:lnSpc>
              <a:buFont typeface="Wingdings" pitchFamily="2" charset="2"/>
              <a:buNone/>
              <a:tabLst>
                <a:tab pos="388938" algn="l"/>
                <a:tab pos="758825" algn="l"/>
              </a:tabLst>
            </a:pPr>
            <a:r>
              <a:rPr lang="zh-CN" altLang="en-US" sz="2400" b="1" smtClean="0">
                <a:latin typeface="隶书" pitchFamily="49" charset="-122"/>
                <a:ea typeface="隶书" pitchFamily="49" charset="-122"/>
              </a:rPr>
              <a:t>③建立和传输文件。通常从键盘上建立文件；传输文件是把文件传送到屏幕或打印机等外部设备。</a:t>
            </a:r>
          </a:p>
        </p:txBody>
      </p:sp>
      <p:graphicFrame>
        <p:nvGraphicFramePr>
          <p:cNvPr id="70660" name="Object 7">
            <a:hlinkClick r:id="rId3" action="ppaction://program"/>
          </p:cNvPr>
          <p:cNvGraphicFramePr>
            <a:graphicFrameLocks noChangeAspect="1"/>
          </p:cNvGraphicFramePr>
          <p:nvPr/>
        </p:nvGraphicFramePr>
        <p:xfrm>
          <a:off x="476250" y="1466850"/>
          <a:ext cx="590550" cy="590550"/>
        </p:xfrm>
        <a:graphic>
          <a:graphicData uri="http://schemas.openxmlformats.org/presentationml/2006/ole">
            <mc:AlternateContent xmlns:mc="http://schemas.openxmlformats.org/markup-compatibility/2006">
              <mc:Choice xmlns:v="urn:schemas-microsoft-com:vml" Requires="v">
                <p:oleObj spid="_x0000_s70670" name="对象包" showAsIcon="1" r:id="rId4" imgW="914400" imgH="714375" progId="Package">
                  <p:embed/>
                </p:oleObj>
              </mc:Choice>
              <mc:Fallback>
                <p:oleObj name="对象包" showAsIcon="1" r:id="rId4" imgW="914400" imgH="714375" progId="Package">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l="23810" r="23810" b="32996"/>
                      <a:stretch>
                        <a:fillRect/>
                      </a:stretch>
                    </p:blipFill>
                    <p:spPr bwMode="auto">
                      <a:xfrm>
                        <a:off x="476250" y="1466850"/>
                        <a:ext cx="59055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8056" name="Text Box 8"/>
          <p:cNvSpPr txBox="1">
            <a:spLocks noChangeArrowheads="1"/>
          </p:cNvSpPr>
          <p:nvPr/>
        </p:nvSpPr>
        <p:spPr bwMode="auto">
          <a:xfrm>
            <a:off x="0" y="0"/>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a:t>
            </a:r>
          </a:p>
        </p:txBody>
      </p:sp>
      <p:sp>
        <p:nvSpPr>
          <p:cNvPr id="2" name="灯片编号占位符 1"/>
          <p:cNvSpPr>
            <a:spLocks noGrp="1"/>
          </p:cNvSpPr>
          <p:nvPr>
            <p:ph type="sldNum" sz="quarter" idx="12"/>
          </p:nvPr>
        </p:nvSpPr>
        <p:spPr/>
        <p:txBody>
          <a:bodyPr/>
          <a:lstStyle/>
          <a:p>
            <a:pPr>
              <a:defRPr/>
            </a:pPr>
            <a:fld id="{165080E4-D882-4E2F-8FB9-9628F34B7FC4}" type="slidenum">
              <a:rPr lang="en-US" altLang="zh-CN" smtClean="0"/>
              <a:pPr>
                <a:defRPr/>
              </a:pPr>
              <a:t>61</a:t>
            </a:fld>
            <a:endParaRPr lang="en-US" altLang="zh-CN"/>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ph type="title"/>
          </p:nvPr>
        </p:nvSpPr>
        <p:spPr bwMode="auto">
          <a:xfrm>
            <a:off x="685800" y="685800"/>
            <a:ext cx="8001000" cy="577850"/>
          </a:xfrm>
          <a:solidFill>
            <a:srgbClr val="FFFF99"/>
          </a:solidFill>
          <a:effectLst>
            <a:outerShdw dist="107763" dir="2700000" algn="ctr" rotWithShape="0">
              <a:srgbClr val="B2B2B2"/>
            </a:outerShdw>
          </a:effectLst>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b="1" smtClean="0">
                <a:latin typeface="隶书" pitchFamily="49" charset="-122"/>
                <a:ea typeface="隶书" pitchFamily="49" charset="-122"/>
              </a:rPr>
              <a:t>COPY </a:t>
            </a:r>
            <a:r>
              <a:rPr lang="zh-CN" altLang="en-US" sz="3600" b="1" smtClean="0">
                <a:latin typeface="隶书" pitchFamily="49" charset="-122"/>
                <a:ea typeface="隶书" pitchFamily="49" charset="-122"/>
              </a:rPr>
              <a:t>命 令 说 明</a:t>
            </a:r>
          </a:p>
        </p:txBody>
      </p:sp>
      <p:sp>
        <p:nvSpPr>
          <p:cNvPr id="71683" name="Rectangle 3"/>
          <p:cNvSpPr>
            <a:spLocks noChangeArrowheads="1"/>
          </p:cNvSpPr>
          <p:nvPr>
            <p:ph type="body" idx="1"/>
          </p:nvPr>
        </p:nvSpPr>
        <p:spPr bwMode="auto">
          <a:xfrm>
            <a:off x="609600" y="1600200"/>
            <a:ext cx="7924800" cy="48006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indent="0" algn="just" eaLnBrk="1" hangingPunct="1">
              <a:lnSpc>
                <a:spcPct val="90000"/>
              </a:lnSpc>
              <a:buFont typeface="Wingdings" pitchFamily="2" charset="2"/>
              <a:buNone/>
            </a:pPr>
            <a:r>
              <a:rPr lang="en-US" altLang="zh-CN" sz="2400" b="1" smtClean="0">
                <a:solidFill>
                  <a:srgbClr val="000066"/>
                </a:solidFill>
                <a:latin typeface="隶书" pitchFamily="49" charset="-122"/>
                <a:ea typeface="隶书" pitchFamily="49" charset="-122"/>
              </a:rPr>
              <a:t>    </a:t>
            </a:r>
            <a:r>
              <a:rPr lang="en-US" altLang="zh-CN" sz="3000" b="1" smtClean="0">
                <a:solidFill>
                  <a:srgbClr val="000066"/>
                </a:solidFill>
                <a:latin typeface="隶书" pitchFamily="49" charset="-122"/>
                <a:ea typeface="隶书" pitchFamily="49" charset="-122"/>
              </a:rPr>
              <a:t>①</a:t>
            </a:r>
            <a:r>
              <a:rPr lang="zh-CN" altLang="en-US" sz="3000" b="1" smtClean="0">
                <a:solidFill>
                  <a:srgbClr val="000066"/>
                </a:solidFill>
                <a:latin typeface="隶书" pitchFamily="49" charset="-122"/>
                <a:ea typeface="隶书" pitchFamily="49" charset="-122"/>
              </a:rPr>
              <a:t>命令中出现的第一个文件是</a:t>
            </a:r>
            <a:r>
              <a:rPr lang="zh-CN" altLang="en-US" sz="3000" i="1" smtClean="0">
                <a:solidFill>
                  <a:srgbClr val="CC3300"/>
                </a:solidFill>
                <a:latin typeface="隶书" pitchFamily="49" charset="-122"/>
                <a:ea typeface="隶书" pitchFamily="49" charset="-122"/>
              </a:rPr>
              <a:t>源文件</a:t>
            </a:r>
            <a:r>
              <a:rPr lang="zh-CN" altLang="en-US" sz="3000" b="1" smtClean="0">
                <a:solidFill>
                  <a:srgbClr val="000066"/>
                </a:solidFill>
                <a:latin typeface="隶书" pitchFamily="49" charset="-122"/>
                <a:ea typeface="隶书" pitchFamily="49" charset="-122"/>
              </a:rPr>
              <a:t>，即被复制文件；第二个文件是</a:t>
            </a:r>
            <a:r>
              <a:rPr lang="zh-CN" altLang="en-US" sz="3000" i="1" smtClean="0">
                <a:solidFill>
                  <a:srgbClr val="CC3300"/>
                </a:solidFill>
                <a:latin typeface="隶书" pitchFamily="49" charset="-122"/>
                <a:ea typeface="隶书" pitchFamily="49" charset="-122"/>
              </a:rPr>
              <a:t>目标文件</a:t>
            </a:r>
            <a:r>
              <a:rPr lang="zh-CN" altLang="en-US" sz="3000" b="1" smtClean="0">
                <a:solidFill>
                  <a:srgbClr val="000066"/>
                </a:solidFill>
                <a:latin typeface="隶书" pitchFamily="49" charset="-122"/>
                <a:ea typeface="隶书" pitchFamily="49" charset="-122"/>
              </a:rPr>
              <a:t>，即要复制生成的文件。如果第二个参数是目录，那么文件就被复制到此目录里，但不改变文件名。文件名中可以使用</a:t>
            </a:r>
            <a:r>
              <a:rPr lang="zh-CN" altLang="en-US" sz="3000" b="1" smtClean="0">
                <a:solidFill>
                  <a:srgbClr val="FF0000"/>
                </a:solidFill>
                <a:latin typeface="隶书" pitchFamily="49" charset="-122"/>
                <a:ea typeface="隶书" pitchFamily="49" charset="-122"/>
              </a:rPr>
              <a:t>通配符</a:t>
            </a:r>
            <a:r>
              <a:rPr lang="en-US" altLang="zh-CN" sz="3000" b="1" smtClean="0">
                <a:solidFill>
                  <a:srgbClr val="FF0000"/>
                </a:solidFill>
                <a:latin typeface="隶书" pitchFamily="49" charset="-122"/>
                <a:ea typeface="隶书" pitchFamily="49" charset="-122"/>
              </a:rPr>
              <a:t>?</a:t>
            </a:r>
            <a:r>
              <a:rPr lang="zh-CN" altLang="en-US" sz="3000" b="1" smtClean="0">
                <a:solidFill>
                  <a:srgbClr val="FF0000"/>
                </a:solidFill>
                <a:latin typeface="隶书" pitchFamily="49" charset="-122"/>
                <a:ea typeface="隶书" pitchFamily="49" charset="-122"/>
              </a:rPr>
              <a:t>和*</a:t>
            </a:r>
            <a:r>
              <a:rPr lang="zh-CN" altLang="en-US" sz="3000" b="1" smtClean="0">
                <a:solidFill>
                  <a:srgbClr val="000066"/>
                </a:solidFill>
                <a:latin typeface="隶书" pitchFamily="49" charset="-122"/>
                <a:ea typeface="隶书" pitchFamily="49" charset="-122"/>
              </a:rPr>
              <a:t>，复制具有相同特点的一批文件。</a:t>
            </a:r>
          </a:p>
          <a:p>
            <a:pPr marL="0" indent="0" algn="just" eaLnBrk="1" hangingPunct="1">
              <a:lnSpc>
                <a:spcPct val="90000"/>
              </a:lnSpc>
              <a:buFont typeface="Wingdings" pitchFamily="2" charset="2"/>
              <a:buNone/>
            </a:pPr>
            <a:r>
              <a:rPr lang="zh-CN" altLang="en-US" sz="3000" b="1" smtClean="0">
                <a:solidFill>
                  <a:srgbClr val="000066"/>
                </a:solidFill>
                <a:latin typeface="隶书" pitchFamily="49" charset="-122"/>
                <a:ea typeface="隶书" pitchFamily="49" charset="-122"/>
              </a:rPr>
              <a:t>②同名复制不能在同一磁盘的同一目录下进行。</a:t>
            </a:r>
          </a:p>
          <a:p>
            <a:pPr marL="0" indent="0" algn="just" eaLnBrk="1" hangingPunct="1">
              <a:lnSpc>
                <a:spcPct val="90000"/>
              </a:lnSpc>
              <a:buFont typeface="Wingdings" pitchFamily="2" charset="2"/>
              <a:buNone/>
            </a:pPr>
            <a:r>
              <a:rPr lang="zh-CN" altLang="en-US" sz="3000" b="1" smtClean="0">
                <a:solidFill>
                  <a:srgbClr val="000066"/>
                </a:solidFill>
                <a:latin typeface="隶书" pitchFamily="49" charset="-122"/>
                <a:ea typeface="隶书" pitchFamily="49" charset="-122"/>
              </a:rPr>
              <a:t>③合并复制是将按顺序相加的文件的内容按顺序累加到一起，省略目标文件名就累加到第一个文件中。 </a:t>
            </a:r>
          </a:p>
        </p:txBody>
      </p:sp>
      <p:sp>
        <p:nvSpPr>
          <p:cNvPr id="71684" name="WordArt 4">
            <a:hlinkClick r:id="rId2" action="ppaction://hlinksldjump"/>
          </p:cNvPr>
          <p:cNvSpPr>
            <a:spLocks noChangeArrowheads="1" noChangeShapeType="1" noTextEdit="1"/>
          </p:cNvSpPr>
          <p:nvPr/>
        </p:nvSpPr>
        <p:spPr bwMode="auto">
          <a:xfrm>
            <a:off x="7702550" y="6027738"/>
            <a:ext cx="1143000"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隶书"/>
                <a:ea typeface="隶书"/>
              </a:rPr>
              <a:t>返回</a:t>
            </a:r>
          </a:p>
        </p:txBody>
      </p:sp>
      <p:sp>
        <p:nvSpPr>
          <p:cNvPr id="899077" name="Text Box 5"/>
          <p:cNvSpPr txBox="1">
            <a:spLocks noChangeArrowheads="1"/>
          </p:cNvSpPr>
          <p:nvPr/>
        </p:nvSpPr>
        <p:spPr bwMode="auto">
          <a:xfrm>
            <a:off x="0" y="0"/>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a:t>
            </a:r>
          </a:p>
        </p:txBody>
      </p:sp>
      <p:sp>
        <p:nvSpPr>
          <p:cNvPr id="2" name="灯片编号占位符 1"/>
          <p:cNvSpPr>
            <a:spLocks noGrp="1"/>
          </p:cNvSpPr>
          <p:nvPr>
            <p:ph type="sldNum" sz="quarter" idx="12"/>
          </p:nvPr>
        </p:nvSpPr>
        <p:spPr/>
        <p:txBody>
          <a:bodyPr/>
          <a:lstStyle/>
          <a:p>
            <a:pPr>
              <a:defRPr/>
            </a:pPr>
            <a:fld id="{547A3713-2C62-4FA4-9E26-A05177449504}" type="slidenum">
              <a:rPr lang="en-US" altLang="zh-CN" smtClean="0"/>
              <a:pPr>
                <a:defRPr/>
              </a:pPr>
              <a:t>62</a:t>
            </a:fld>
            <a:endParaRPr lang="en-US" altLang="zh-CN"/>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ph type="title"/>
          </p:nvPr>
        </p:nvSpPr>
        <p:spPr bwMode="auto">
          <a:xfrm>
            <a:off x="685800" y="685800"/>
            <a:ext cx="8001000" cy="577850"/>
          </a:xfrm>
          <a:solidFill>
            <a:srgbClr val="FFFF99"/>
          </a:solidFill>
          <a:effectLst>
            <a:outerShdw dist="107763" dir="2700000" algn="ctr" rotWithShape="0">
              <a:srgbClr val="B2B2B2"/>
            </a:outerShdw>
          </a:effectLst>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b="1" smtClean="0">
                <a:latin typeface="隶书" pitchFamily="49" charset="-122"/>
                <a:ea typeface="隶书" pitchFamily="49" charset="-122"/>
              </a:rPr>
              <a:t>COPY </a:t>
            </a:r>
            <a:r>
              <a:rPr lang="zh-CN" altLang="en-US" sz="3600" b="1" smtClean="0">
                <a:latin typeface="隶书" pitchFamily="49" charset="-122"/>
                <a:ea typeface="隶书" pitchFamily="49" charset="-122"/>
              </a:rPr>
              <a:t>命 令 例</a:t>
            </a:r>
          </a:p>
        </p:txBody>
      </p:sp>
      <p:sp>
        <p:nvSpPr>
          <p:cNvPr id="72707" name="Rectangle 3"/>
          <p:cNvSpPr>
            <a:spLocks noChangeArrowheads="1"/>
          </p:cNvSpPr>
          <p:nvPr>
            <p:ph type="body" idx="1"/>
          </p:nvPr>
        </p:nvSpPr>
        <p:spPr bwMode="auto">
          <a:xfrm>
            <a:off x="304800" y="1371600"/>
            <a:ext cx="8839200" cy="5257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indent="0" eaLnBrk="1" hangingPunct="1">
              <a:buFont typeface="Wingdings" pitchFamily="2" charset="2"/>
              <a:buNone/>
              <a:tabLst>
                <a:tab pos="563563" algn="l"/>
              </a:tabLst>
            </a:pPr>
            <a:r>
              <a:rPr lang="en-US" altLang="zh-CN" sz="2800" b="1" smtClean="0">
                <a:solidFill>
                  <a:srgbClr val="000066"/>
                </a:solidFill>
                <a:latin typeface="隶书" pitchFamily="49" charset="-122"/>
                <a:ea typeface="隶书" pitchFamily="49" charset="-122"/>
              </a:rPr>
              <a:t>①</a:t>
            </a:r>
            <a:r>
              <a:rPr lang="zh-CN" altLang="en-US" sz="2800" b="1" smtClean="0">
                <a:solidFill>
                  <a:srgbClr val="000066"/>
                </a:solidFill>
                <a:latin typeface="隶书" pitchFamily="49" charset="-122"/>
                <a:ea typeface="隶书" pitchFamily="49" charset="-122"/>
              </a:rPr>
              <a:t>把</a:t>
            </a:r>
            <a:r>
              <a:rPr lang="en-US" altLang="zh-CN" sz="2800" b="1" smtClean="0">
                <a:solidFill>
                  <a:srgbClr val="000066"/>
                </a:solidFill>
                <a:latin typeface="隶书" pitchFamily="49" charset="-122"/>
                <a:ea typeface="隶书" pitchFamily="49" charset="-122"/>
              </a:rPr>
              <a:t>C</a:t>
            </a:r>
            <a:r>
              <a:rPr lang="zh-CN" altLang="en-US" sz="2800" b="1" smtClean="0">
                <a:solidFill>
                  <a:srgbClr val="000066"/>
                </a:solidFill>
                <a:latin typeface="隶书" pitchFamily="49" charset="-122"/>
                <a:ea typeface="隶书" pitchFamily="49" charset="-122"/>
              </a:rPr>
              <a:t>盘的</a:t>
            </a:r>
            <a:r>
              <a:rPr lang="en-US" altLang="zh-CN" sz="2800" b="1" smtClean="0">
                <a:solidFill>
                  <a:srgbClr val="000066"/>
                </a:solidFill>
                <a:latin typeface="隶书" pitchFamily="49" charset="-122"/>
                <a:ea typeface="隶书" pitchFamily="49" charset="-122"/>
              </a:rPr>
              <a:t>CONFIG.SYS</a:t>
            </a:r>
            <a:r>
              <a:rPr lang="zh-CN" altLang="en-US" sz="2800" b="1" smtClean="0">
                <a:solidFill>
                  <a:srgbClr val="000066"/>
                </a:solidFill>
                <a:latin typeface="隶书" pitchFamily="49" charset="-122"/>
                <a:ea typeface="隶书" pitchFamily="49" charset="-122"/>
              </a:rPr>
              <a:t>文件复制到</a:t>
            </a:r>
            <a:r>
              <a:rPr lang="en-US" altLang="zh-CN" sz="2800" b="1" smtClean="0">
                <a:solidFill>
                  <a:srgbClr val="000066"/>
                </a:solidFill>
                <a:latin typeface="隶书" pitchFamily="49" charset="-122"/>
                <a:ea typeface="隶书" pitchFamily="49" charset="-122"/>
              </a:rPr>
              <a:t>D</a:t>
            </a:r>
            <a:r>
              <a:rPr lang="zh-CN" altLang="en-US" sz="2800" b="1" smtClean="0">
                <a:solidFill>
                  <a:srgbClr val="000066"/>
                </a:solidFill>
                <a:latin typeface="隶书" pitchFamily="49" charset="-122"/>
                <a:ea typeface="隶书" pitchFamily="49" charset="-122"/>
              </a:rPr>
              <a:t>盘 </a:t>
            </a:r>
            <a:endParaRPr lang="zh-CN" altLang="en-US" sz="2800" b="1" smtClean="0">
              <a:solidFill>
                <a:srgbClr val="0000FF"/>
              </a:solidFill>
              <a:latin typeface="隶书" pitchFamily="49" charset="-122"/>
              <a:ea typeface="隶书" pitchFamily="49" charset="-122"/>
            </a:endParaRPr>
          </a:p>
          <a:p>
            <a:pPr marL="0" indent="0" eaLnBrk="1" hangingPunct="1">
              <a:buFont typeface="Wingdings" pitchFamily="2" charset="2"/>
              <a:buNone/>
              <a:tabLst>
                <a:tab pos="563563" algn="l"/>
              </a:tabLst>
            </a:pPr>
            <a:r>
              <a:rPr lang="zh-CN" altLang="en-US" sz="2400" b="1" smtClean="0">
                <a:solidFill>
                  <a:srgbClr val="0000FF"/>
                </a:solidFill>
                <a:latin typeface="隶书" pitchFamily="49" charset="-122"/>
                <a:ea typeface="隶书" pitchFamily="49" charset="-122"/>
              </a:rPr>
              <a:t>       </a:t>
            </a:r>
            <a:r>
              <a:rPr lang="en-US" altLang="zh-CN" sz="2600" b="1" smtClean="0">
                <a:solidFill>
                  <a:schemeClr val="accent2"/>
                </a:solidFill>
                <a:latin typeface="隶书" pitchFamily="49" charset="-122"/>
                <a:ea typeface="隶书" pitchFamily="49" charset="-122"/>
              </a:rPr>
              <a:t>C:\&gt;</a:t>
            </a:r>
            <a:r>
              <a:rPr lang="en-US" altLang="zh-CN" sz="2600" b="1" smtClean="0">
                <a:solidFill>
                  <a:srgbClr val="000066"/>
                </a:solidFill>
                <a:latin typeface="隶书" pitchFamily="49" charset="-122"/>
                <a:ea typeface="隶书" pitchFamily="49" charset="-122"/>
              </a:rPr>
              <a:t>COPY    CONFIG.SYS     D:   </a:t>
            </a:r>
          </a:p>
          <a:p>
            <a:pPr marL="0" indent="0" eaLnBrk="1" hangingPunct="1">
              <a:buFont typeface="Wingdings" pitchFamily="2" charset="2"/>
              <a:buNone/>
              <a:tabLst>
                <a:tab pos="563563" algn="l"/>
              </a:tabLst>
            </a:pPr>
            <a:r>
              <a:rPr lang="en-US" altLang="zh-CN" sz="2800" b="1" smtClean="0">
                <a:solidFill>
                  <a:srgbClr val="000066"/>
                </a:solidFill>
                <a:latin typeface="隶书" pitchFamily="49" charset="-122"/>
                <a:ea typeface="隶书" pitchFamily="49" charset="-122"/>
              </a:rPr>
              <a:t>②</a:t>
            </a:r>
            <a:r>
              <a:rPr lang="zh-CN" altLang="en-US" sz="2800" b="1" smtClean="0">
                <a:solidFill>
                  <a:srgbClr val="000066"/>
                </a:solidFill>
                <a:latin typeface="隶书" pitchFamily="49" charset="-122"/>
                <a:ea typeface="隶书" pitchFamily="49" charset="-122"/>
              </a:rPr>
              <a:t>将</a:t>
            </a:r>
            <a:r>
              <a:rPr lang="en-US" altLang="zh-CN" sz="2800" b="1" smtClean="0">
                <a:solidFill>
                  <a:srgbClr val="000066"/>
                </a:solidFill>
                <a:latin typeface="隶书" pitchFamily="49" charset="-122"/>
                <a:ea typeface="隶书" pitchFamily="49" charset="-122"/>
              </a:rPr>
              <a:t>C</a:t>
            </a:r>
            <a:r>
              <a:rPr lang="zh-CN" altLang="en-US" sz="2800" b="1" smtClean="0">
                <a:solidFill>
                  <a:srgbClr val="000066"/>
                </a:solidFill>
                <a:latin typeface="隶书" pitchFamily="49" charset="-122"/>
                <a:ea typeface="隶书" pitchFamily="49" charset="-122"/>
              </a:rPr>
              <a:t>盘的扩展名为</a:t>
            </a:r>
            <a:r>
              <a:rPr lang="en-US" altLang="zh-CN" sz="2800" b="1" smtClean="0">
                <a:solidFill>
                  <a:srgbClr val="000066"/>
                </a:solidFill>
                <a:latin typeface="隶书" pitchFamily="49" charset="-122"/>
                <a:ea typeface="隶书" pitchFamily="49" charset="-122"/>
              </a:rPr>
              <a:t>TXT</a:t>
            </a:r>
            <a:r>
              <a:rPr lang="zh-CN" altLang="en-US" sz="2800" b="1" smtClean="0">
                <a:solidFill>
                  <a:srgbClr val="000066"/>
                </a:solidFill>
                <a:latin typeface="隶书" pitchFamily="49" charset="-122"/>
                <a:ea typeface="隶书" pitchFamily="49" charset="-122"/>
              </a:rPr>
              <a:t>的文件都复制到</a:t>
            </a:r>
            <a:r>
              <a:rPr lang="en-US" altLang="zh-CN" sz="2800" b="1" smtClean="0">
                <a:solidFill>
                  <a:srgbClr val="000066"/>
                </a:solidFill>
                <a:latin typeface="隶书" pitchFamily="49" charset="-122"/>
                <a:ea typeface="隶书" pitchFamily="49" charset="-122"/>
              </a:rPr>
              <a:t>C</a:t>
            </a:r>
            <a:r>
              <a:rPr lang="zh-CN" altLang="en-US" sz="2800" b="1" smtClean="0">
                <a:solidFill>
                  <a:srgbClr val="000066"/>
                </a:solidFill>
                <a:latin typeface="隶书" pitchFamily="49" charset="-122"/>
                <a:ea typeface="隶书" pitchFamily="49" charset="-122"/>
              </a:rPr>
              <a:t>盘</a:t>
            </a:r>
            <a:r>
              <a:rPr lang="en-US" altLang="zh-CN" sz="2800" b="1" smtClean="0">
                <a:solidFill>
                  <a:srgbClr val="000066"/>
                </a:solidFill>
                <a:latin typeface="隶书" pitchFamily="49" charset="-122"/>
                <a:ea typeface="隶书" pitchFamily="49" charset="-122"/>
              </a:rPr>
              <a:t>CAI</a:t>
            </a:r>
            <a:r>
              <a:rPr lang="zh-CN" altLang="en-US" sz="2800" b="1" smtClean="0">
                <a:solidFill>
                  <a:srgbClr val="000066"/>
                </a:solidFill>
                <a:latin typeface="隶书" pitchFamily="49" charset="-122"/>
                <a:ea typeface="隶书" pitchFamily="49" charset="-122"/>
              </a:rPr>
              <a:t>子目录下并将扩展名改为</a:t>
            </a:r>
            <a:r>
              <a:rPr lang="en-US" altLang="zh-CN" sz="2800" b="1" smtClean="0">
                <a:solidFill>
                  <a:srgbClr val="000066"/>
                </a:solidFill>
                <a:latin typeface="隶书" pitchFamily="49" charset="-122"/>
                <a:ea typeface="隶书" pitchFamily="49" charset="-122"/>
              </a:rPr>
              <a:t>DOC </a:t>
            </a:r>
          </a:p>
          <a:p>
            <a:pPr marL="0" indent="0" eaLnBrk="1" hangingPunct="1">
              <a:buFont typeface="Wingdings" pitchFamily="2" charset="2"/>
              <a:buNone/>
              <a:tabLst>
                <a:tab pos="563563" algn="l"/>
              </a:tabLst>
            </a:pPr>
            <a:r>
              <a:rPr lang="en-US" altLang="zh-CN" sz="2400" b="1" smtClean="0">
                <a:solidFill>
                  <a:srgbClr val="0000FF"/>
                </a:solidFill>
                <a:latin typeface="隶书" pitchFamily="49" charset="-122"/>
                <a:ea typeface="隶书" pitchFamily="49" charset="-122"/>
              </a:rPr>
              <a:t>       </a:t>
            </a:r>
            <a:r>
              <a:rPr lang="en-US" altLang="zh-CN" sz="2600" b="1" smtClean="0">
                <a:solidFill>
                  <a:schemeClr val="accent2"/>
                </a:solidFill>
                <a:latin typeface="隶书" pitchFamily="49" charset="-122"/>
                <a:ea typeface="隶书" pitchFamily="49" charset="-122"/>
              </a:rPr>
              <a:t>C:\&gt;</a:t>
            </a:r>
            <a:r>
              <a:rPr lang="en-US" altLang="zh-CN" sz="2600" b="1" smtClean="0">
                <a:solidFill>
                  <a:srgbClr val="000066"/>
                </a:solidFill>
                <a:latin typeface="隶书" pitchFamily="49" charset="-122"/>
                <a:ea typeface="隶书" pitchFamily="49" charset="-122"/>
              </a:rPr>
              <a:t>COPY    *.TXT     C:\CAI\*.DOC </a:t>
            </a:r>
          </a:p>
          <a:p>
            <a:pPr marL="0" indent="0" eaLnBrk="1" hangingPunct="1">
              <a:buFont typeface="Wingdings" pitchFamily="2" charset="2"/>
              <a:buNone/>
              <a:tabLst>
                <a:tab pos="563563" algn="l"/>
              </a:tabLst>
            </a:pPr>
            <a:r>
              <a:rPr lang="en-US" altLang="zh-CN" sz="2800" b="1" smtClean="0">
                <a:solidFill>
                  <a:srgbClr val="000066"/>
                </a:solidFill>
                <a:latin typeface="隶书" pitchFamily="49" charset="-122"/>
                <a:ea typeface="隶书" pitchFamily="49" charset="-122"/>
              </a:rPr>
              <a:t>③</a:t>
            </a:r>
            <a:r>
              <a:rPr lang="zh-CN" altLang="en-US" sz="2800" b="1" smtClean="0">
                <a:solidFill>
                  <a:srgbClr val="000066"/>
                </a:solidFill>
                <a:latin typeface="隶书" pitchFamily="49" charset="-122"/>
                <a:ea typeface="隶书" pitchFamily="49" charset="-122"/>
              </a:rPr>
              <a:t>将</a:t>
            </a:r>
            <a:r>
              <a:rPr lang="en-US" altLang="zh-CN" sz="2800" b="1" smtClean="0">
                <a:solidFill>
                  <a:srgbClr val="000066"/>
                </a:solidFill>
                <a:latin typeface="隶书" pitchFamily="49" charset="-122"/>
                <a:ea typeface="隶书" pitchFamily="49" charset="-122"/>
              </a:rPr>
              <a:t>C</a:t>
            </a:r>
            <a:r>
              <a:rPr lang="zh-CN" altLang="en-US" sz="2800" b="1" smtClean="0">
                <a:solidFill>
                  <a:srgbClr val="000066"/>
                </a:solidFill>
                <a:latin typeface="隶书" pitchFamily="49" charset="-122"/>
                <a:ea typeface="隶书" pitchFamily="49" charset="-122"/>
              </a:rPr>
              <a:t>盘</a:t>
            </a:r>
            <a:r>
              <a:rPr lang="en-US" altLang="zh-CN" sz="2800" b="1" smtClean="0">
                <a:solidFill>
                  <a:srgbClr val="000066"/>
                </a:solidFill>
                <a:latin typeface="隶书" pitchFamily="49" charset="-122"/>
                <a:ea typeface="隶书" pitchFamily="49" charset="-122"/>
              </a:rPr>
              <a:t>windows</a:t>
            </a:r>
            <a:r>
              <a:rPr lang="zh-CN" altLang="en-US" sz="2800" b="1" smtClean="0">
                <a:solidFill>
                  <a:srgbClr val="000066"/>
                </a:solidFill>
                <a:latin typeface="隶书" pitchFamily="49" charset="-122"/>
                <a:ea typeface="隶书" pitchFamily="49" charset="-122"/>
              </a:rPr>
              <a:t>下</a:t>
            </a:r>
            <a:r>
              <a:rPr lang="en-US" altLang="zh-CN" sz="2800" b="1" smtClean="0">
                <a:solidFill>
                  <a:srgbClr val="000066"/>
                </a:solidFill>
                <a:latin typeface="隶书" pitchFamily="49" charset="-122"/>
                <a:ea typeface="隶书" pitchFamily="49" charset="-122"/>
              </a:rPr>
              <a:t>mouse.txt</a:t>
            </a:r>
            <a:r>
              <a:rPr lang="zh-CN" altLang="en-US" sz="2800" b="1" smtClean="0">
                <a:solidFill>
                  <a:srgbClr val="000066"/>
                </a:solidFill>
                <a:latin typeface="隶书" pitchFamily="49" charset="-122"/>
                <a:ea typeface="隶书" pitchFamily="49" charset="-122"/>
              </a:rPr>
              <a:t>文件和</a:t>
            </a:r>
            <a:r>
              <a:rPr lang="en-US" altLang="zh-CN" sz="2800" b="1" smtClean="0">
                <a:solidFill>
                  <a:srgbClr val="000066"/>
                </a:solidFill>
                <a:latin typeface="隶书" pitchFamily="49" charset="-122"/>
                <a:ea typeface="隶书" pitchFamily="49" charset="-122"/>
              </a:rPr>
              <a:t>C</a:t>
            </a:r>
            <a:r>
              <a:rPr lang="zh-CN" altLang="en-US" sz="2800" b="1" smtClean="0">
                <a:solidFill>
                  <a:srgbClr val="000066"/>
                </a:solidFill>
                <a:latin typeface="隶书" pitchFamily="49" charset="-122"/>
                <a:ea typeface="隶书" pitchFamily="49" charset="-122"/>
              </a:rPr>
              <a:t>盘</a:t>
            </a:r>
            <a:r>
              <a:rPr lang="en-US" altLang="zh-CN" sz="2800" b="1" smtClean="0">
                <a:solidFill>
                  <a:srgbClr val="000066"/>
                </a:solidFill>
                <a:latin typeface="隶书" pitchFamily="49" charset="-122"/>
                <a:ea typeface="隶书" pitchFamily="49" charset="-122"/>
              </a:rPr>
              <a:t>ucdos</a:t>
            </a:r>
            <a:r>
              <a:rPr lang="zh-CN" altLang="en-US" sz="2800" b="1" smtClean="0">
                <a:solidFill>
                  <a:srgbClr val="000066"/>
                </a:solidFill>
                <a:latin typeface="隶书" pitchFamily="49" charset="-122"/>
                <a:ea typeface="隶书" pitchFamily="49" charset="-122"/>
              </a:rPr>
              <a:t>下</a:t>
            </a:r>
            <a:r>
              <a:rPr lang="en-US" altLang="zh-CN" sz="2800" b="1" smtClean="0">
                <a:solidFill>
                  <a:srgbClr val="000066"/>
                </a:solidFill>
                <a:latin typeface="隶书" pitchFamily="49" charset="-122"/>
                <a:ea typeface="隶书" pitchFamily="49" charset="-122"/>
              </a:rPr>
              <a:t>support.txt</a:t>
            </a:r>
            <a:r>
              <a:rPr lang="zh-CN" altLang="en-US" sz="2800" b="1" smtClean="0">
                <a:solidFill>
                  <a:srgbClr val="000066"/>
                </a:solidFill>
                <a:latin typeface="隶书" pitchFamily="49" charset="-122"/>
                <a:ea typeface="隶书" pitchFamily="49" charset="-122"/>
              </a:rPr>
              <a:t>合并后，存放在</a:t>
            </a:r>
            <a:r>
              <a:rPr lang="en-US" altLang="zh-CN" sz="2800" b="1" smtClean="0">
                <a:solidFill>
                  <a:srgbClr val="000066"/>
                </a:solidFill>
                <a:latin typeface="隶书" pitchFamily="49" charset="-122"/>
                <a:ea typeface="隶书" pitchFamily="49" charset="-122"/>
              </a:rPr>
              <a:t>D</a:t>
            </a:r>
            <a:r>
              <a:rPr lang="zh-CN" altLang="en-US" sz="2800" b="1" smtClean="0">
                <a:solidFill>
                  <a:srgbClr val="000066"/>
                </a:solidFill>
                <a:latin typeface="隶书" pitchFamily="49" charset="-122"/>
                <a:ea typeface="隶书" pitchFamily="49" charset="-122"/>
              </a:rPr>
              <a:t>盘文件名为</a:t>
            </a:r>
            <a:r>
              <a:rPr lang="en-US" altLang="zh-CN" sz="2800" b="1" smtClean="0">
                <a:solidFill>
                  <a:srgbClr val="000066"/>
                </a:solidFill>
                <a:latin typeface="隶书" pitchFamily="49" charset="-122"/>
                <a:ea typeface="隶书" pitchFamily="49" charset="-122"/>
              </a:rPr>
              <a:t>mouse.txt </a:t>
            </a:r>
          </a:p>
          <a:p>
            <a:pPr marL="0" indent="0" eaLnBrk="1" hangingPunct="1">
              <a:buFont typeface="Wingdings" pitchFamily="2" charset="2"/>
              <a:buNone/>
              <a:tabLst>
                <a:tab pos="563563" algn="l"/>
              </a:tabLst>
            </a:pPr>
            <a:r>
              <a:rPr lang="en-US" altLang="zh-CN" sz="2600" b="1" smtClean="0">
                <a:solidFill>
                  <a:schemeClr val="accent2"/>
                </a:solidFill>
                <a:latin typeface="隶书" pitchFamily="49" charset="-122"/>
                <a:ea typeface="隶书" pitchFamily="49" charset="-122"/>
              </a:rPr>
              <a:t>C:\windows&gt;</a:t>
            </a:r>
            <a:r>
              <a:rPr lang="en-US" altLang="zh-CN" sz="2600" b="1" smtClean="0">
                <a:solidFill>
                  <a:srgbClr val="000066"/>
                </a:solidFill>
                <a:latin typeface="隶书" pitchFamily="49" charset="-122"/>
                <a:ea typeface="隶书" pitchFamily="49" charset="-122"/>
              </a:rPr>
              <a:t>copy mouse.txt</a:t>
            </a:r>
            <a:r>
              <a:rPr lang="en-US" altLang="zh-CN" sz="2600" b="1" smtClean="0">
                <a:solidFill>
                  <a:srgbClr val="FF0000"/>
                </a:solidFill>
                <a:latin typeface="隶书" pitchFamily="49" charset="-122"/>
                <a:ea typeface="隶书" pitchFamily="49" charset="-122"/>
              </a:rPr>
              <a:t>+</a:t>
            </a:r>
            <a:r>
              <a:rPr lang="en-US" altLang="zh-CN" sz="2600" b="1" smtClean="0">
                <a:solidFill>
                  <a:srgbClr val="000066"/>
                </a:solidFill>
                <a:latin typeface="隶书" pitchFamily="49" charset="-122"/>
                <a:ea typeface="隶书" pitchFamily="49" charset="-122"/>
              </a:rPr>
              <a:t>c:\ucdos\support.txt d:\  </a:t>
            </a:r>
          </a:p>
          <a:p>
            <a:pPr marL="0" indent="0" eaLnBrk="1" hangingPunct="1">
              <a:buFont typeface="Wingdings" pitchFamily="2" charset="2"/>
              <a:buNone/>
              <a:tabLst>
                <a:tab pos="563563" algn="l"/>
              </a:tabLst>
            </a:pPr>
            <a:r>
              <a:rPr lang="en-US" altLang="zh-CN" sz="2800" b="1" smtClean="0">
                <a:solidFill>
                  <a:srgbClr val="000066"/>
                </a:solidFill>
                <a:latin typeface="隶书" pitchFamily="49" charset="-122"/>
                <a:ea typeface="隶书" pitchFamily="49" charset="-122"/>
                <a:sym typeface="Wingdings" pitchFamily="2" charset="2"/>
              </a:rPr>
              <a:t>④</a:t>
            </a:r>
            <a:r>
              <a:rPr lang="zh-CN" altLang="en-US" sz="2800" b="1" smtClean="0">
                <a:solidFill>
                  <a:srgbClr val="000066"/>
                </a:solidFill>
                <a:latin typeface="隶书" pitchFamily="49" charset="-122"/>
                <a:ea typeface="隶书" pitchFamily="49" charset="-122"/>
                <a:sym typeface="Wingdings" pitchFamily="2" charset="2"/>
              </a:rPr>
              <a:t>在</a:t>
            </a:r>
            <a:r>
              <a:rPr lang="en-US" altLang="zh-CN" sz="2800" b="1" smtClean="0">
                <a:solidFill>
                  <a:srgbClr val="000066"/>
                </a:solidFill>
                <a:latin typeface="隶书" pitchFamily="49" charset="-122"/>
                <a:ea typeface="隶书" pitchFamily="49" charset="-122"/>
                <a:sym typeface="Wingdings" pitchFamily="2" charset="2"/>
              </a:rPr>
              <a:t>C</a:t>
            </a:r>
            <a:r>
              <a:rPr lang="zh-CN" altLang="en-US" sz="2800" b="1" smtClean="0">
                <a:solidFill>
                  <a:srgbClr val="000066"/>
                </a:solidFill>
                <a:latin typeface="隶书" pitchFamily="49" charset="-122"/>
                <a:ea typeface="隶书" pitchFamily="49" charset="-122"/>
                <a:sym typeface="Wingdings" pitchFamily="2" charset="2"/>
              </a:rPr>
              <a:t>盘上建立一个</a:t>
            </a:r>
            <a:r>
              <a:rPr lang="en-US" altLang="zh-CN" sz="2800" b="1" smtClean="0">
                <a:solidFill>
                  <a:srgbClr val="000066"/>
                </a:solidFill>
                <a:latin typeface="隶书" pitchFamily="49" charset="-122"/>
                <a:ea typeface="隶书" pitchFamily="49" charset="-122"/>
                <a:sym typeface="Wingdings" pitchFamily="2" charset="2"/>
              </a:rPr>
              <a:t>TT.TXT </a:t>
            </a:r>
            <a:endParaRPr lang="en-US" altLang="zh-CN" sz="2800" b="1" smtClean="0">
              <a:solidFill>
                <a:srgbClr val="000066"/>
              </a:solidFill>
              <a:latin typeface="隶书" pitchFamily="49" charset="-122"/>
              <a:ea typeface="隶书" pitchFamily="49" charset="-122"/>
            </a:endParaRPr>
          </a:p>
          <a:p>
            <a:pPr marL="0" indent="0" eaLnBrk="1" hangingPunct="1">
              <a:buFont typeface="Wingdings" pitchFamily="2" charset="2"/>
              <a:buNone/>
              <a:tabLst>
                <a:tab pos="563563" algn="l"/>
              </a:tabLst>
            </a:pPr>
            <a:r>
              <a:rPr lang="en-US" altLang="zh-CN" sz="2400" b="1" smtClean="0">
                <a:solidFill>
                  <a:schemeClr val="accent2"/>
                </a:solidFill>
                <a:latin typeface="隶书" pitchFamily="49" charset="-122"/>
                <a:ea typeface="隶书" pitchFamily="49" charset="-122"/>
              </a:rPr>
              <a:t>       C:\&gt;</a:t>
            </a:r>
            <a:r>
              <a:rPr lang="en-US" altLang="zh-CN" sz="2400" b="1" smtClean="0">
                <a:solidFill>
                  <a:srgbClr val="000066"/>
                </a:solidFill>
                <a:latin typeface="隶书" pitchFamily="49" charset="-122"/>
                <a:ea typeface="隶书" pitchFamily="49" charset="-122"/>
              </a:rPr>
              <a:t>copy   con   tt.txt</a:t>
            </a:r>
            <a:r>
              <a:rPr lang="en-US" altLang="zh-CN" sz="2400" b="1" smtClean="0">
                <a:solidFill>
                  <a:schemeClr val="accent2"/>
                </a:solidFill>
                <a:latin typeface="隶书" pitchFamily="49" charset="-122"/>
                <a:ea typeface="隶书" pitchFamily="49" charset="-122"/>
              </a:rPr>
              <a:t>    </a:t>
            </a:r>
            <a:r>
              <a:rPr lang="en-US" altLang="zh-CN" sz="2400" b="1" smtClean="0">
                <a:solidFill>
                  <a:srgbClr val="000066"/>
                </a:solidFill>
                <a:latin typeface="隶书" pitchFamily="49" charset="-122"/>
                <a:ea typeface="隶书" pitchFamily="49" charset="-122"/>
              </a:rPr>
              <a:t>(</a:t>
            </a:r>
            <a:r>
              <a:rPr lang="zh-CN" altLang="en-US" sz="2400" b="1" smtClean="0">
                <a:solidFill>
                  <a:srgbClr val="000066"/>
                </a:solidFill>
                <a:latin typeface="隶书" pitchFamily="49" charset="-122"/>
                <a:ea typeface="隶书" pitchFamily="49" charset="-122"/>
              </a:rPr>
              <a:t>输完文件内容后按</a:t>
            </a:r>
            <a:r>
              <a:rPr lang="en-US" altLang="zh-CN" sz="2400" b="1" smtClean="0">
                <a:solidFill>
                  <a:srgbClr val="FF0000"/>
                </a:solidFill>
                <a:latin typeface="隶书" pitchFamily="49" charset="-122"/>
                <a:ea typeface="隶书" pitchFamily="49" charset="-122"/>
              </a:rPr>
              <a:t>Ctrl+Z</a:t>
            </a:r>
            <a:r>
              <a:rPr lang="zh-CN" altLang="en-US" sz="2400" b="1" smtClean="0">
                <a:solidFill>
                  <a:srgbClr val="000066"/>
                </a:solidFill>
                <a:latin typeface="隶书" pitchFamily="49" charset="-122"/>
                <a:ea typeface="隶书" pitchFamily="49" charset="-122"/>
              </a:rPr>
              <a:t>退出</a:t>
            </a:r>
            <a:r>
              <a:rPr lang="en-US" altLang="zh-CN" sz="2400" b="1" smtClean="0">
                <a:solidFill>
                  <a:srgbClr val="000066"/>
                </a:solidFill>
                <a:latin typeface="隶书" pitchFamily="49" charset="-122"/>
                <a:ea typeface="隶书" pitchFamily="49" charset="-122"/>
              </a:rPr>
              <a:t>)</a:t>
            </a:r>
            <a:endParaRPr lang="en-US" altLang="zh-CN" sz="2400" b="1" smtClean="0">
              <a:solidFill>
                <a:srgbClr val="0000FF"/>
              </a:solidFill>
              <a:latin typeface="隶书" pitchFamily="49" charset="-122"/>
              <a:ea typeface="隶书" pitchFamily="49" charset="-122"/>
            </a:endParaRPr>
          </a:p>
        </p:txBody>
      </p:sp>
      <p:sp>
        <p:nvSpPr>
          <p:cNvPr id="900101" name="Text Box 5"/>
          <p:cNvSpPr txBox="1">
            <a:spLocks noChangeArrowheads="1"/>
          </p:cNvSpPr>
          <p:nvPr/>
        </p:nvSpPr>
        <p:spPr bwMode="auto">
          <a:xfrm>
            <a:off x="0" y="0"/>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a:t>
            </a:r>
          </a:p>
        </p:txBody>
      </p:sp>
      <p:sp>
        <p:nvSpPr>
          <p:cNvPr id="2" name="灯片编号占位符 1"/>
          <p:cNvSpPr>
            <a:spLocks noGrp="1"/>
          </p:cNvSpPr>
          <p:nvPr>
            <p:ph type="sldNum" sz="quarter" idx="12"/>
          </p:nvPr>
        </p:nvSpPr>
        <p:spPr/>
        <p:txBody>
          <a:bodyPr/>
          <a:lstStyle/>
          <a:p>
            <a:pPr>
              <a:defRPr/>
            </a:pPr>
            <a:fld id="{50C0CECA-9237-4742-A1F3-F6B938B29099}" type="slidenum">
              <a:rPr lang="en-US" altLang="zh-CN" smtClean="0"/>
              <a:pPr>
                <a:defRPr/>
              </a:pPr>
              <a:t>63</a:t>
            </a:fld>
            <a:endParaRPr lang="en-US" altLang="zh-CN"/>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idx="4294967295"/>
          </p:nvPr>
        </p:nvSpPr>
        <p:spPr bwMode="auto">
          <a:xfrm>
            <a:off x="457200" y="274638"/>
            <a:ext cx="8229600" cy="762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buClr>
                <a:srgbClr val="FF0066"/>
              </a:buClr>
              <a:buSzPct val="90000"/>
              <a:buFont typeface="Marlett" pitchFamily="2" charset="2"/>
              <a:buChar char="5"/>
              <a:defRPr/>
            </a:pPr>
            <a:r>
              <a:rPr kumimoji="1" lang="zh-CN" altLang="en-US" b="1" i="1" u="sng" smtClean="0">
                <a:solidFill>
                  <a:srgbClr val="0033CC"/>
                </a:solidFill>
                <a:effectLst>
                  <a:outerShdw blurRad="38100" dist="38100" dir="2700000" algn="tl">
                    <a:srgbClr val="C0C0C0"/>
                  </a:outerShdw>
                </a:effectLst>
                <a:latin typeface="隶书" pitchFamily="49" charset="-122"/>
                <a:ea typeface="隶书" pitchFamily="49" charset="-122"/>
              </a:rPr>
              <a:t>常用外部命令</a:t>
            </a:r>
          </a:p>
        </p:txBody>
      </p:sp>
      <p:sp>
        <p:nvSpPr>
          <p:cNvPr id="73731" name="Text Box 3"/>
          <p:cNvSpPr txBox="1">
            <a:spLocks noChangeArrowheads="1"/>
          </p:cNvSpPr>
          <p:nvPr/>
        </p:nvSpPr>
        <p:spPr bwMode="auto">
          <a:xfrm>
            <a:off x="457200" y="1524000"/>
            <a:ext cx="75438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pPr>
            <a:r>
              <a:rPr kumimoji="1" lang="en-US" altLang="zh-CN" sz="2800">
                <a:solidFill>
                  <a:schemeClr val="tx1"/>
                </a:solidFill>
                <a:latin typeface="Arial" pitchFamily="34" charset="0"/>
                <a:ea typeface="楷体_GB2312" pitchFamily="49" charset="-122"/>
              </a:rPr>
              <a:t>1</a:t>
            </a:r>
            <a:r>
              <a:rPr kumimoji="1" lang="zh-CN" altLang="en-US" sz="2800">
                <a:solidFill>
                  <a:schemeClr val="tx1"/>
                </a:solidFill>
                <a:latin typeface="Times New Roman" pitchFamily="18" charset="0"/>
                <a:ea typeface="楷体_GB2312" pitchFamily="49" charset="-122"/>
              </a:rPr>
              <a:t>．磁盘格式化命令</a:t>
            </a:r>
            <a:r>
              <a:rPr kumimoji="1" lang="en-US" altLang="zh-CN" sz="2800">
                <a:solidFill>
                  <a:schemeClr val="tx1"/>
                </a:solidFill>
                <a:latin typeface="Arial" pitchFamily="34" charset="0"/>
                <a:ea typeface="楷体_GB2312" pitchFamily="49" charset="-122"/>
              </a:rPr>
              <a:t>FORMAT</a:t>
            </a:r>
          </a:p>
          <a:p>
            <a:pPr eaLnBrk="1" hangingPunct="1">
              <a:spcBef>
                <a:spcPct val="50000"/>
              </a:spcBef>
            </a:pPr>
            <a:r>
              <a:rPr kumimoji="1" lang="zh-CN" altLang="en-US" sz="2400">
                <a:solidFill>
                  <a:schemeClr val="tx1"/>
                </a:solidFill>
                <a:latin typeface="Arial" pitchFamily="34" charset="0"/>
                <a:ea typeface="黑体" pitchFamily="49" charset="-122"/>
              </a:rPr>
              <a:t>功能：</a:t>
            </a:r>
            <a:r>
              <a:rPr kumimoji="1" lang="zh-CN" altLang="en-US" sz="2400">
                <a:solidFill>
                  <a:schemeClr val="tx1"/>
                </a:solidFill>
                <a:latin typeface="Times New Roman" pitchFamily="18" charset="0"/>
                <a:ea typeface="宋体" pitchFamily="2" charset="-122"/>
              </a:rPr>
              <a:t>给指定的磁盘划分磁道和扇区，使它的数据格式能被</a:t>
            </a:r>
            <a:r>
              <a:rPr kumimoji="1" lang="en-US" altLang="zh-CN" sz="2400">
                <a:solidFill>
                  <a:schemeClr val="tx1"/>
                </a:solidFill>
                <a:latin typeface="Arial" pitchFamily="34" charset="0"/>
                <a:ea typeface="宋体" pitchFamily="2" charset="-122"/>
              </a:rPr>
              <a:t>DOS</a:t>
            </a:r>
            <a:r>
              <a:rPr kumimoji="1" lang="zh-CN" altLang="en-US" sz="2400">
                <a:solidFill>
                  <a:schemeClr val="tx1"/>
                </a:solidFill>
                <a:latin typeface="Times New Roman" pitchFamily="18" charset="0"/>
                <a:ea typeface="宋体" pitchFamily="2" charset="-122"/>
              </a:rPr>
              <a:t>接受。</a:t>
            </a:r>
            <a:endParaRPr kumimoji="1" lang="zh-CN" altLang="en-US" sz="2400">
              <a:solidFill>
                <a:schemeClr val="tx1"/>
              </a:solidFill>
              <a:latin typeface="Arial" pitchFamily="34" charset="0"/>
              <a:ea typeface="宋体" pitchFamily="2" charset="-122"/>
            </a:endParaRPr>
          </a:p>
          <a:p>
            <a:pPr eaLnBrk="1" hangingPunct="1">
              <a:spcBef>
                <a:spcPct val="50000"/>
              </a:spcBef>
            </a:pPr>
            <a:r>
              <a:rPr kumimoji="1" lang="zh-CN" altLang="en-US" sz="2400">
                <a:solidFill>
                  <a:schemeClr val="tx1"/>
                </a:solidFill>
                <a:latin typeface="Arial" pitchFamily="34" charset="0"/>
                <a:ea typeface="黑体" pitchFamily="49" charset="-122"/>
              </a:rPr>
              <a:t>格式：</a:t>
            </a:r>
            <a:r>
              <a:rPr kumimoji="1" lang="en-US" altLang="zh-CN" sz="2400">
                <a:solidFill>
                  <a:schemeClr val="tx1"/>
                </a:solidFill>
                <a:latin typeface="Arial" pitchFamily="34" charset="0"/>
                <a:ea typeface="宋体" pitchFamily="2" charset="-122"/>
              </a:rPr>
              <a:t>FORMAT</a:t>
            </a:r>
            <a:r>
              <a:rPr kumimoji="1" lang="zh-CN" altLang="en-US" sz="2400">
                <a:solidFill>
                  <a:schemeClr val="tx1"/>
                </a:solidFill>
                <a:latin typeface="Times New Roman" pitchFamily="18" charset="0"/>
                <a:ea typeface="宋体" pitchFamily="2" charset="-122"/>
              </a:rPr>
              <a:t>　［盘符］　［</a:t>
            </a:r>
            <a:r>
              <a:rPr kumimoji="1" lang="en-US" altLang="zh-CN" sz="2400">
                <a:solidFill>
                  <a:schemeClr val="tx1"/>
                </a:solidFill>
                <a:latin typeface="Arial" pitchFamily="34" charset="0"/>
                <a:ea typeface="宋体" pitchFamily="2" charset="-122"/>
              </a:rPr>
              <a:t>/S</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/Q</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/V</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label</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/U</a:t>
            </a:r>
            <a:r>
              <a:rPr kumimoji="1" lang="zh-CN" altLang="en-US" sz="2400">
                <a:solidFill>
                  <a:schemeClr val="tx1"/>
                </a:solidFill>
                <a:latin typeface="Times New Roman" pitchFamily="18" charset="0"/>
                <a:ea typeface="宋体" pitchFamily="2" charset="-122"/>
              </a:rPr>
              <a:t>］</a:t>
            </a:r>
            <a:endParaRPr kumimoji="1" lang="zh-CN" altLang="en-US" sz="2400">
              <a:solidFill>
                <a:schemeClr val="tx1"/>
              </a:solidFill>
              <a:latin typeface="Arial" pitchFamily="34" charset="0"/>
              <a:ea typeface="宋体" pitchFamily="2" charset="-122"/>
            </a:endParaRPr>
          </a:p>
          <a:p>
            <a:pPr eaLnBrk="1" hangingPunct="1">
              <a:spcBef>
                <a:spcPct val="50000"/>
              </a:spcBef>
            </a:pPr>
            <a:r>
              <a:rPr kumimoji="1" lang="en-US" altLang="zh-CN" sz="2800">
                <a:solidFill>
                  <a:schemeClr val="tx1"/>
                </a:solidFill>
                <a:latin typeface="Arial" pitchFamily="34" charset="0"/>
                <a:ea typeface="楷体_GB2312" pitchFamily="49" charset="-122"/>
              </a:rPr>
              <a:t>2</a:t>
            </a:r>
            <a:r>
              <a:rPr kumimoji="1" lang="zh-CN" altLang="en-US" sz="2800">
                <a:solidFill>
                  <a:schemeClr val="tx1"/>
                </a:solidFill>
                <a:latin typeface="Times New Roman" pitchFamily="18" charset="0"/>
                <a:ea typeface="楷体_GB2312" pitchFamily="49" charset="-122"/>
              </a:rPr>
              <a:t>．硬盘分区命令</a:t>
            </a:r>
            <a:r>
              <a:rPr kumimoji="1" lang="en-US" altLang="zh-CN" sz="2800">
                <a:solidFill>
                  <a:schemeClr val="tx1"/>
                </a:solidFill>
                <a:latin typeface="Arial" pitchFamily="34" charset="0"/>
                <a:ea typeface="楷体_GB2312" pitchFamily="49" charset="-122"/>
              </a:rPr>
              <a:t>FDISK</a:t>
            </a:r>
          </a:p>
          <a:p>
            <a:pPr eaLnBrk="1" hangingPunct="1">
              <a:spcBef>
                <a:spcPct val="50000"/>
              </a:spcBef>
            </a:pPr>
            <a:r>
              <a:rPr kumimoji="1" lang="zh-CN" altLang="en-US" sz="2400">
                <a:solidFill>
                  <a:schemeClr val="tx1"/>
                </a:solidFill>
                <a:latin typeface="Arial" pitchFamily="34" charset="0"/>
                <a:ea typeface="黑体" pitchFamily="49" charset="-122"/>
              </a:rPr>
              <a:t>格式：</a:t>
            </a:r>
            <a:r>
              <a:rPr kumimoji="1" lang="en-US" altLang="zh-CN" sz="2400">
                <a:solidFill>
                  <a:schemeClr val="tx1"/>
                </a:solidFill>
                <a:latin typeface="Arial" pitchFamily="34" charset="0"/>
                <a:ea typeface="宋体" pitchFamily="2" charset="-122"/>
              </a:rPr>
              <a:t>FDISK</a:t>
            </a:r>
          </a:p>
          <a:p>
            <a:pPr eaLnBrk="1" hangingPunct="1">
              <a:spcBef>
                <a:spcPct val="50000"/>
              </a:spcBef>
            </a:pPr>
            <a:endParaRPr kumimoji="1" lang="en-US" altLang="zh-CN" sz="2400">
              <a:solidFill>
                <a:schemeClr val="tx1"/>
              </a:solidFill>
              <a:latin typeface="Arial" pitchFamily="34" charset="0"/>
              <a:ea typeface="宋体" pitchFamily="2" charset="-122"/>
            </a:endParaRPr>
          </a:p>
        </p:txBody>
      </p:sp>
      <p:sp>
        <p:nvSpPr>
          <p:cNvPr id="2" name="灯片编号占位符 1"/>
          <p:cNvSpPr>
            <a:spLocks noGrp="1"/>
          </p:cNvSpPr>
          <p:nvPr>
            <p:ph type="sldNum" sz="quarter" idx="12"/>
          </p:nvPr>
        </p:nvSpPr>
        <p:spPr/>
        <p:txBody>
          <a:bodyPr/>
          <a:lstStyle/>
          <a:p>
            <a:pPr>
              <a:defRPr/>
            </a:pPr>
            <a:fld id="{D3EBFF71-5969-4144-A1DB-0D23CE01D039}" type="slidenum">
              <a:rPr lang="en-US" altLang="zh-CN" smtClean="0"/>
              <a:pPr>
                <a:defRPr/>
              </a:pPr>
              <a:t>64</a:t>
            </a:fld>
            <a:endParaRPr lang="en-US" altLang="zh-CN"/>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609600" y="914400"/>
            <a:ext cx="7924800" cy="481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pPr>
            <a:r>
              <a:rPr kumimoji="1" lang="en-US" altLang="zh-CN" sz="2800">
                <a:solidFill>
                  <a:schemeClr val="tx1"/>
                </a:solidFill>
                <a:latin typeface="Arial" pitchFamily="34" charset="0"/>
                <a:ea typeface="楷体_GB2312" pitchFamily="49" charset="-122"/>
              </a:rPr>
              <a:t>3</a:t>
            </a:r>
            <a:r>
              <a:rPr kumimoji="1" lang="zh-CN" altLang="en-US" sz="2800">
                <a:solidFill>
                  <a:schemeClr val="tx1"/>
                </a:solidFill>
                <a:latin typeface="Times New Roman" pitchFamily="18" charset="0"/>
                <a:ea typeface="楷体_GB2312" pitchFamily="49" charset="-122"/>
              </a:rPr>
              <a:t>．备份拷贝命令</a:t>
            </a:r>
            <a:r>
              <a:rPr kumimoji="1" lang="en-US" altLang="zh-CN" sz="2800">
                <a:solidFill>
                  <a:schemeClr val="tx1"/>
                </a:solidFill>
                <a:latin typeface="Arial" pitchFamily="34" charset="0"/>
                <a:ea typeface="楷体_GB2312" pitchFamily="49" charset="-122"/>
              </a:rPr>
              <a:t>XCOPY</a:t>
            </a:r>
          </a:p>
          <a:p>
            <a:pPr eaLnBrk="1" hangingPunct="1">
              <a:spcBef>
                <a:spcPct val="50000"/>
              </a:spcBef>
            </a:pPr>
            <a:r>
              <a:rPr kumimoji="1" lang="zh-CN" altLang="en-US" sz="2400">
                <a:solidFill>
                  <a:schemeClr val="tx1"/>
                </a:solidFill>
                <a:latin typeface="Arial" pitchFamily="34" charset="0"/>
                <a:ea typeface="黑体" pitchFamily="49" charset="-122"/>
              </a:rPr>
              <a:t>功能：</a:t>
            </a:r>
            <a:r>
              <a:rPr kumimoji="1" lang="zh-CN" altLang="en-US" sz="2400">
                <a:solidFill>
                  <a:schemeClr val="tx1"/>
                </a:solidFill>
                <a:latin typeface="Times New Roman" pitchFamily="18" charset="0"/>
                <a:ea typeface="宋体" pitchFamily="2" charset="-122"/>
              </a:rPr>
              <a:t>有选择地拷贝一个或多个文件，可包括指定盘上的整个目录树结构中所有文件，或树结构中部分分支各级目录下的所有文件。</a:t>
            </a:r>
            <a:endParaRPr kumimoji="1" lang="zh-CN" altLang="en-US" sz="2400">
              <a:solidFill>
                <a:schemeClr val="tx1"/>
              </a:solidFill>
              <a:latin typeface="Arial" pitchFamily="34" charset="0"/>
              <a:ea typeface="宋体" pitchFamily="2" charset="-122"/>
            </a:endParaRPr>
          </a:p>
          <a:p>
            <a:pPr eaLnBrk="1" hangingPunct="1">
              <a:spcBef>
                <a:spcPct val="50000"/>
              </a:spcBef>
            </a:pPr>
            <a:r>
              <a:rPr kumimoji="1" lang="zh-CN" altLang="en-US" sz="2400">
                <a:solidFill>
                  <a:schemeClr val="tx1"/>
                </a:solidFill>
                <a:latin typeface="Arial" pitchFamily="34" charset="0"/>
                <a:ea typeface="黑体" pitchFamily="49" charset="-122"/>
              </a:rPr>
              <a:t>格式：</a:t>
            </a:r>
            <a:r>
              <a:rPr kumimoji="1" lang="en-US" altLang="zh-CN" sz="2400">
                <a:solidFill>
                  <a:schemeClr val="tx1"/>
                </a:solidFill>
                <a:latin typeface="Arial" pitchFamily="34" charset="0"/>
                <a:ea typeface="宋体" pitchFamily="2" charset="-122"/>
              </a:rPr>
              <a:t>XCOPY  [</a:t>
            </a:r>
            <a:r>
              <a:rPr kumimoji="1" lang="zh-CN" altLang="en-US" sz="2400">
                <a:solidFill>
                  <a:schemeClr val="tx1"/>
                </a:solidFill>
                <a:latin typeface="Times New Roman" pitchFamily="18" charset="0"/>
                <a:ea typeface="宋体" pitchFamily="2" charset="-122"/>
              </a:rPr>
              <a:t>盘符</a:t>
            </a:r>
            <a:r>
              <a:rPr kumimoji="1" lang="en-US" altLang="zh-CN" sz="2400">
                <a:solidFill>
                  <a:schemeClr val="tx1"/>
                </a:solidFill>
                <a:latin typeface="Arial" pitchFamily="34" charset="0"/>
                <a:ea typeface="宋体" pitchFamily="2" charset="-122"/>
              </a:rPr>
              <a:t>][</a:t>
            </a:r>
            <a:r>
              <a:rPr kumimoji="1" lang="zh-CN" altLang="en-US" sz="2400">
                <a:solidFill>
                  <a:schemeClr val="tx1"/>
                </a:solidFill>
                <a:latin typeface="Times New Roman" pitchFamily="18" charset="0"/>
                <a:ea typeface="宋体" pitchFamily="2" charset="-122"/>
              </a:rPr>
              <a:t>路径</a:t>
            </a:r>
            <a:r>
              <a:rPr kumimoji="1" lang="en-US" altLang="zh-CN" sz="2400">
                <a:solidFill>
                  <a:schemeClr val="tx1"/>
                </a:solidFill>
                <a:latin typeface="Arial" pitchFamily="34" charset="0"/>
                <a:ea typeface="宋体" pitchFamily="2" charset="-122"/>
              </a:rPr>
              <a:t>]</a:t>
            </a:r>
            <a:r>
              <a:rPr kumimoji="1" lang="zh-CN" altLang="en-US" sz="2400">
                <a:solidFill>
                  <a:schemeClr val="tx1"/>
                </a:solidFill>
                <a:latin typeface="Times New Roman" pitchFamily="18" charset="0"/>
                <a:ea typeface="宋体" pitchFamily="2" charset="-122"/>
              </a:rPr>
              <a:t>＜源文件或目录名＞　［</a:t>
            </a:r>
            <a:r>
              <a:rPr kumimoji="1" lang="en-US" altLang="zh-CN" sz="2400">
                <a:solidFill>
                  <a:schemeClr val="tx1"/>
                </a:solidFill>
                <a:latin typeface="Arial" pitchFamily="34" charset="0"/>
                <a:ea typeface="宋体" pitchFamily="2" charset="-122"/>
              </a:rPr>
              <a:t>[</a:t>
            </a:r>
            <a:r>
              <a:rPr kumimoji="1" lang="zh-CN" altLang="en-US" sz="2400">
                <a:solidFill>
                  <a:schemeClr val="tx1"/>
                </a:solidFill>
                <a:latin typeface="Times New Roman" pitchFamily="18" charset="0"/>
                <a:ea typeface="宋体" pitchFamily="2" charset="-122"/>
              </a:rPr>
              <a:t>盘符</a:t>
            </a:r>
            <a:r>
              <a:rPr kumimoji="1" lang="en-US" altLang="zh-CN" sz="2400">
                <a:solidFill>
                  <a:schemeClr val="tx1"/>
                </a:solidFill>
                <a:latin typeface="Arial" pitchFamily="34" charset="0"/>
                <a:ea typeface="宋体" pitchFamily="2" charset="-122"/>
              </a:rPr>
              <a:t>]</a:t>
            </a:r>
            <a:r>
              <a:rPr kumimoji="1" lang="zh-CN" altLang="en-US" sz="2400">
                <a:solidFill>
                  <a:schemeClr val="tx1"/>
                </a:solidFill>
                <a:latin typeface="Times New Roman" pitchFamily="18" charset="0"/>
                <a:ea typeface="宋体" pitchFamily="2" charset="-122"/>
              </a:rPr>
              <a:t>［路径］［目标文件或目录名］］　［</a:t>
            </a:r>
            <a:r>
              <a:rPr kumimoji="1" lang="en-US" altLang="zh-CN" sz="2400">
                <a:solidFill>
                  <a:schemeClr val="tx1"/>
                </a:solidFill>
                <a:latin typeface="Arial" pitchFamily="34" charset="0"/>
                <a:ea typeface="宋体" pitchFamily="2" charset="-122"/>
              </a:rPr>
              <a:t>/S</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/P</a:t>
            </a:r>
            <a:r>
              <a:rPr kumimoji="1" lang="zh-CN" altLang="en-US" sz="2400">
                <a:solidFill>
                  <a:schemeClr val="tx1"/>
                </a:solidFill>
                <a:latin typeface="Times New Roman" pitchFamily="18" charset="0"/>
                <a:ea typeface="宋体" pitchFamily="2" charset="-122"/>
              </a:rPr>
              <a:t>］</a:t>
            </a:r>
            <a:endParaRPr kumimoji="1" lang="zh-CN" altLang="en-US" sz="2400">
              <a:solidFill>
                <a:schemeClr val="tx1"/>
              </a:solidFill>
              <a:latin typeface="Arial" pitchFamily="34" charset="0"/>
              <a:ea typeface="宋体" pitchFamily="2" charset="-122"/>
            </a:endParaRPr>
          </a:p>
          <a:p>
            <a:pPr eaLnBrk="1" hangingPunct="1">
              <a:spcBef>
                <a:spcPct val="50000"/>
              </a:spcBef>
            </a:pPr>
            <a:r>
              <a:rPr kumimoji="1" lang="zh-CN" altLang="en-US" sz="2800">
                <a:solidFill>
                  <a:schemeClr val="tx1"/>
                </a:solidFill>
                <a:latin typeface="Arial" pitchFamily="34" charset="0"/>
                <a:ea typeface="楷体_GB2312" pitchFamily="49" charset="-122"/>
              </a:rPr>
              <a:t>  </a:t>
            </a:r>
            <a:r>
              <a:rPr kumimoji="1" lang="en-US" altLang="zh-CN" sz="2800">
                <a:solidFill>
                  <a:schemeClr val="tx1"/>
                </a:solidFill>
                <a:latin typeface="Arial" pitchFamily="34" charset="0"/>
                <a:ea typeface="楷体_GB2312" pitchFamily="49" charset="-122"/>
              </a:rPr>
              <a:t>4</a:t>
            </a:r>
            <a:r>
              <a:rPr kumimoji="1" lang="zh-CN" altLang="en-US" sz="2800">
                <a:solidFill>
                  <a:schemeClr val="tx1"/>
                </a:solidFill>
                <a:latin typeface="Times New Roman" pitchFamily="18" charset="0"/>
                <a:ea typeface="楷体_GB2312" pitchFamily="49" charset="-122"/>
              </a:rPr>
              <a:t>．显示目录结构命令</a:t>
            </a:r>
            <a:r>
              <a:rPr kumimoji="1" lang="en-US" altLang="zh-CN" sz="2800">
                <a:solidFill>
                  <a:schemeClr val="tx1"/>
                </a:solidFill>
                <a:latin typeface="Arial" pitchFamily="34" charset="0"/>
                <a:ea typeface="楷体_GB2312" pitchFamily="49" charset="-122"/>
              </a:rPr>
              <a:t>TREE</a:t>
            </a:r>
          </a:p>
          <a:p>
            <a:pPr eaLnBrk="1" hangingPunct="1">
              <a:spcBef>
                <a:spcPct val="50000"/>
              </a:spcBef>
            </a:pPr>
            <a:r>
              <a:rPr kumimoji="1" lang="zh-CN" altLang="en-US" sz="2400">
                <a:solidFill>
                  <a:schemeClr val="tx1"/>
                </a:solidFill>
                <a:latin typeface="Arial" pitchFamily="34" charset="0"/>
                <a:ea typeface="黑体" pitchFamily="49" charset="-122"/>
              </a:rPr>
              <a:t>功能：</a:t>
            </a:r>
            <a:r>
              <a:rPr kumimoji="1" lang="zh-CN" altLang="en-US" sz="2400">
                <a:solidFill>
                  <a:schemeClr val="tx1"/>
                </a:solidFill>
                <a:latin typeface="Times New Roman" pitchFamily="18" charset="0"/>
                <a:ea typeface="宋体" pitchFamily="2" charset="-122"/>
              </a:rPr>
              <a:t>以图形方式显示目录结构，并可选择地列出每个目录中文件的名字。</a:t>
            </a:r>
            <a:endParaRPr kumimoji="1" lang="zh-CN" altLang="en-US" sz="2400">
              <a:solidFill>
                <a:schemeClr val="tx1"/>
              </a:solidFill>
              <a:latin typeface="Arial" pitchFamily="34" charset="0"/>
              <a:ea typeface="宋体" pitchFamily="2" charset="-122"/>
            </a:endParaRPr>
          </a:p>
          <a:p>
            <a:pPr eaLnBrk="1" hangingPunct="1">
              <a:spcBef>
                <a:spcPct val="50000"/>
              </a:spcBef>
            </a:pPr>
            <a:r>
              <a:rPr kumimoji="1" lang="zh-CN" altLang="en-US" sz="2400">
                <a:solidFill>
                  <a:schemeClr val="tx1"/>
                </a:solidFill>
                <a:latin typeface="Arial" pitchFamily="34" charset="0"/>
                <a:ea typeface="黑体" pitchFamily="49" charset="-122"/>
              </a:rPr>
              <a:t>格式：</a:t>
            </a:r>
            <a:r>
              <a:rPr kumimoji="1" lang="en-US" altLang="zh-CN" sz="2400">
                <a:solidFill>
                  <a:schemeClr val="tx1"/>
                </a:solidFill>
                <a:latin typeface="Arial" pitchFamily="34" charset="0"/>
                <a:ea typeface="宋体" pitchFamily="2" charset="-122"/>
              </a:rPr>
              <a:t>TREE </a:t>
            </a:r>
            <a:r>
              <a:rPr kumimoji="1" lang="zh-CN" altLang="en-US" sz="2400">
                <a:solidFill>
                  <a:schemeClr val="tx1"/>
                </a:solidFill>
                <a:latin typeface="Times New Roman" pitchFamily="18" charset="0"/>
                <a:ea typeface="宋体" pitchFamily="2" charset="-122"/>
              </a:rPr>
              <a:t>［盘符］［路径］</a:t>
            </a:r>
            <a:r>
              <a:rPr kumimoji="1" lang="zh-CN" altLang="en-US" sz="2400">
                <a:solidFill>
                  <a:schemeClr val="tx1"/>
                </a:solidFill>
                <a:latin typeface="Arial" pitchFamily="34" charset="0"/>
                <a:ea typeface="宋体" pitchFamily="2" charset="-122"/>
              </a:rPr>
              <a:t> </a:t>
            </a:r>
          </a:p>
        </p:txBody>
      </p:sp>
      <p:sp>
        <p:nvSpPr>
          <p:cNvPr id="918531" name="Rectangle 3"/>
          <p:cNvSpPr>
            <a:spLocks noChangeArrowheads="1"/>
          </p:cNvSpPr>
          <p:nvPr/>
        </p:nvSpPr>
        <p:spPr bwMode="auto">
          <a:xfrm>
            <a:off x="228600" y="1524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常用外部命令</a:t>
            </a:r>
          </a:p>
        </p:txBody>
      </p:sp>
      <p:sp>
        <p:nvSpPr>
          <p:cNvPr id="2" name="灯片编号占位符 1"/>
          <p:cNvSpPr>
            <a:spLocks noGrp="1"/>
          </p:cNvSpPr>
          <p:nvPr>
            <p:ph type="sldNum" sz="quarter" idx="12"/>
          </p:nvPr>
        </p:nvSpPr>
        <p:spPr/>
        <p:txBody>
          <a:bodyPr/>
          <a:lstStyle/>
          <a:p>
            <a:pPr>
              <a:defRPr/>
            </a:pPr>
            <a:fld id="{7EC0FBB8-E753-49F0-91E4-C4E34F939E88}" type="slidenum">
              <a:rPr lang="en-US" altLang="zh-CN" smtClean="0"/>
              <a:pPr>
                <a:defRPr/>
              </a:pPr>
              <a:t>65</a:t>
            </a:fld>
            <a:endParaRPr lang="en-US" altLang="zh-CN"/>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609600" y="838200"/>
            <a:ext cx="792480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pPr>
            <a:r>
              <a:rPr kumimoji="1" lang="en-US" altLang="zh-CN" sz="2800">
                <a:solidFill>
                  <a:schemeClr val="tx1"/>
                </a:solidFill>
                <a:latin typeface="Arial" pitchFamily="34" charset="0"/>
                <a:ea typeface="楷体_GB2312" pitchFamily="49" charset="-122"/>
              </a:rPr>
              <a:t>   5</a:t>
            </a:r>
            <a:r>
              <a:rPr kumimoji="1" lang="zh-CN" altLang="en-US" sz="2800">
                <a:solidFill>
                  <a:schemeClr val="tx1"/>
                </a:solidFill>
                <a:latin typeface="Times New Roman" pitchFamily="18" charset="0"/>
                <a:ea typeface="楷体_GB2312" pitchFamily="49" charset="-122"/>
              </a:rPr>
              <a:t>．删除目录结构命令</a:t>
            </a:r>
            <a:r>
              <a:rPr kumimoji="1" lang="en-US" altLang="zh-CN" sz="2800">
                <a:solidFill>
                  <a:schemeClr val="tx1"/>
                </a:solidFill>
                <a:latin typeface="Arial" pitchFamily="34" charset="0"/>
                <a:ea typeface="楷体_GB2312" pitchFamily="49" charset="-122"/>
              </a:rPr>
              <a:t>DELTREE</a:t>
            </a:r>
          </a:p>
          <a:p>
            <a:pPr eaLnBrk="1" hangingPunct="1">
              <a:spcBef>
                <a:spcPct val="50000"/>
              </a:spcBef>
            </a:pPr>
            <a:r>
              <a:rPr kumimoji="1" lang="zh-CN" altLang="en-US" sz="2400">
                <a:solidFill>
                  <a:schemeClr val="tx1"/>
                </a:solidFill>
                <a:latin typeface="Arial" pitchFamily="34" charset="0"/>
                <a:ea typeface="黑体" pitchFamily="49" charset="-122"/>
              </a:rPr>
              <a:t>功能：</a:t>
            </a:r>
            <a:r>
              <a:rPr kumimoji="1" lang="zh-CN" altLang="en-US" sz="2400">
                <a:solidFill>
                  <a:schemeClr val="tx1"/>
                </a:solidFill>
                <a:latin typeface="Times New Roman" pitchFamily="18" charset="0"/>
                <a:ea typeface="宋体" pitchFamily="2" charset="-122"/>
              </a:rPr>
              <a:t>删除一个目录以及该目录下的所有文件和子目录。</a:t>
            </a:r>
            <a:endParaRPr kumimoji="1" lang="zh-CN" altLang="en-US" sz="2400">
              <a:solidFill>
                <a:schemeClr val="tx1"/>
              </a:solidFill>
              <a:latin typeface="Arial" pitchFamily="34" charset="0"/>
              <a:ea typeface="宋体" pitchFamily="2" charset="-122"/>
            </a:endParaRPr>
          </a:p>
          <a:p>
            <a:pPr eaLnBrk="1" hangingPunct="1">
              <a:spcBef>
                <a:spcPct val="50000"/>
              </a:spcBef>
            </a:pPr>
            <a:r>
              <a:rPr kumimoji="1" lang="zh-CN" altLang="en-US" sz="2400">
                <a:solidFill>
                  <a:schemeClr val="tx1"/>
                </a:solidFill>
                <a:latin typeface="Arial" pitchFamily="34" charset="0"/>
                <a:ea typeface="黑体" pitchFamily="49" charset="-122"/>
              </a:rPr>
              <a:t>格式：</a:t>
            </a:r>
            <a:r>
              <a:rPr kumimoji="1" lang="en-US" altLang="zh-CN" sz="2400">
                <a:solidFill>
                  <a:schemeClr val="tx1"/>
                </a:solidFill>
                <a:latin typeface="Arial" pitchFamily="34" charset="0"/>
                <a:ea typeface="宋体" pitchFamily="2" charset="-122"/>
              </a:rPr>
              <a:t>DELTREE</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/Y</a:t>
            </a:r>
            <a:r>
              <a:rPr kumimoji="1" lang="zh-CN" altLang="en-US" sz="2400">
                <a:solidFill>
                  <a:schemeClr val="tx1"/>
                </a:solidFill>
                <a:latin typeface="Times New Roman" pitchFamily="18" charset="0"/>
                <a:ea typeface="宋体" pitchFamily="2" charset="-122"/>
              </a:rPr>
              <a:t>］</a:t>
            </a:r>
            <a:r>
              <a:rPr kumimoji="1" lang="zh-CN" altLang="en-US" sz="2400">
                <a:solidFill>
                  <a:schemeClr val="tx1"/>
                </a:solidFill>
                <a:latin typeface="Arial" pitchFamily="34" charset="0"/>
                <a:ea typeface="宋体" pitchFamily="2" charset="-122"/>
              </a:rPr>
              <a:t> </a:t>
            </a:r>
            <a:r>
              <a:rPr kumimoji="1" lang="zh-CN" altLang="en-US" sz="2400">
                <a:solidFill>
                  <a:schemeClr val="tx1"/>
                </a:solidFill>
                <a:latin typeface="Times New Roman" pitchFamily="18" charset="0"/>
                <a:ea typeface="宋体" pitchFamily="2" charset="-122"/>
              </a:rPr>
              <a:t>［盘符］［路径］</a:t>
            </a:r>
            <a:endParaRPr kumimoji="1" lang="zh-CN" altLang="en-US" sz="2400">
              <a:solidFill>
                <a:schemeClr val="tx1"/>
              </a:solidFill>
              <a:latin typeface="Arial" pitchFamily="34" charset="0"/>
              <a:ea typeface="宋体" pitchFamily="2" charset="-122"/>
            </a:endParaRPr>
          </a:p>
          <a:p>
            <a:pPr eaLnBrk="1" hangingPunct="1">
              <a:spcBef>
                <a:spcPct val="50000"/>
              </a:spcBef>
            </a:pPr>
            <a:r>
              <a:rPr kumimoji="1" lang="en-US" altLang="zh-CN" sz="2400">
                <a:solidFill>
                  <a:schemeClr val="tx1"/>
                </a:solidFill>
                <a:latin typeface="Arial" pitchFamily="34" charset="0"/>
                <a:ea typeface="宋体" pitchFamily="2" charset="-122"/>
              </a:rPr>
              <a:t>D:\</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DELTREE  C:\EXERCISE</a:t>
            </a:r>
          </a:p>
          <a:p>
            <a:pPr eaLnBrk="1" hangingPunct="1">
              <a:spcBef>
                <a:spcPct val="50000"/>
              </a:spcBef>
            </a:pPr>
            <a:r>
              <a:rPr kumimoji="1" lang="en-US" altLang="zh-CN" sz="2800">
                <a:solidFill>
                  <a:schemeClr val="tx1"/>
                </a:solidFill>
                <a:latin typeface="Arial" pitchFamily="34" charset="0"/>
                <a:ea typeface="楷体_GB2312" pitchFamily="49" charset="-122"/>
              </a:rPr>
              <a:t>  6</a:t>
            </a:r>
            <a:r>
              <a:rPr kumimoji="1" lang="zh-CN" altLang="en-US" sz="2800">
                <a:solidFill>
                  <a:schemeClr val="tx1"/>
                </a:solidFill>
                <a:latin typeface="Times New Roman" pitchFamily="18" charset="0"/>
                <a:ea typeface="楷体_GB2312" pitchFamily="49" charset="-122"/>
              </a:rPr>
              <a:t>．系统传输命令</a:t>
            </a:r>
            <a:r>
              <a:rPr kumimoji="1" lang="en-US" altLang="zh-CN" sz="2800">
                <a:solidFill>
                  <a:schemeClr val="tx1"/>
                </a:solidFill>
                <a:latin typeface="Arial" pitchFamily="34" charset="0"/>
                <a:ea typeface="楷体_GB2312" pitchFamily="49" charset="-122"/>
              </a:rPr>
              <a:t>SYS</a:t>
            </a:r>
          </a:p>
          <a:p>
            <a:pPr eaLnBrk="1" hangingPunct="1">
              <a:spcBef>
                <a:spcPct val="50000"/>
              </a:spcBef>
            </a:pPr>
            <a:r>
              <a:rPr kumimoji="1" lang="zh-CN" altLang="en-US" sz="2400">
                <a:solidFill>
                  <a:schemeClr val="tx1"/>
                </a:solidFill>
                <a:latin typeface="Arial" pitchFamily="34" charset="0"/>
                <a:ea typeface="黑体" pitchFamily="49" charset="-122"/>
              </a:rPr>
              <a:t>功能：</a:t>
            </a:r>
            <a:r>
              <a:rPr kumimoji="1" lang="zh-CN" altLang="en-US" sz="2400">
                <a:solidFill>
                  <a:schemeClr val="tx1"/>
                </a:solidFill>
                <a:latin typeface="Times New Roman" pitchFamily="18" charset="0"/>
                <a:ea typeface="宋体" pitchFamily="2" charset="-122"/>
              </a:rPr>
              <a:t>将一驱动器上的三个系统文件</a:t>
            </a:r>
            <a:r>
              <a:rPr kumimoji="1" lang="en-US" altLang="zh-CN" sz="2400">
                <a:solidFill>
                  <a:schemeClr val="tx1"/>
                </a:solidFill>
                <a:latin typeface="Arial" pitchFamily="34" charset="0"/>
                <a:ea typeface="宋体" pitchFamily="2" charset="-122"/>
              </a:rPr>
              <a:t>IO.SYS</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MSDOS.SYS</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COMMAND.COM</a:t>
            </a:r>
            <a:r>
              <a:rPr kumimoji="1" lang="zh-CN" altLang="en-US" sz="2400">
                <a:solidFill>
                  <a:schemeClr val="tx1"/>
                </a:solidFill>
                <a:latin typeface="Times New Roman" pitchFamily="18" charset="0"/>
                <a:ea typeface="宋体" pitchFamily="2" charset="-122"/>
              </a:rPr>
              <a:t>传送到另一驱动器的磁盘上。</a:t>
            </a:r>
            <a:endParaRPr kumimoji="1" lang="zh-CN" altLang="en-US" sz="2400">
              <a:solidFill>
                <a:schemeClr val="tx1"/>
              </a:solidFill>
              <a:latin typeface="Arial" pitchFamily="34" charset="0"/>
              <a:ea typeface="宋体" pitchFamily="2" charset="-122"/>
            </a:endParaRPr>
          </a:p>
          <a:p>
            <a:pPr eaLnBrk="1" hangingPunct="1">
              <a:spcBef>
                <a:spcPct val="50000"/>
              </a:spcBef>
            </a:pPr>
            <a:r>
              <a:rPr kumimoji="1" lang="zh-CN" altLang="en-US" sz="2400">
                <a:solidFill>
                  <a:schemeClr val="tx1"/>
                </a:solidFill>
                <a:latin typeface="Arial" pitchFamily="34" charset="0"/>
                <a:ea typeface="黑体" pitchFamily="49" charset="-122"/>
              </a:rPr>
              <a:t>格式：</a:t>
            </a:r>
            <a:r>
              <a:rPr kumimoji="1" lang="en-US" altLang="zh-CN" sz="2400">
                <a:solidFill>
                  <a:schemeClr val="tx1"/>
                </a:solidFill>
                <a:latin typeface="Arial" pitchFamily="34" charset="0"/>
                <a:ea typeface="宋体" pitchFamily="2" charset="-122"/>
              </a:rPr>
              <a:t>SYS  </a:t>
            </a:r>
            <a:r>
              <a:rPr kumimoji="1" lang="zh-CN" altLang="en-US" sz="2400">
                <a:solidFill>
                  <a:schemeClr val="tx1"/>
                </a:solidFill>
                <a:latin typeface="Times New Roman" pitchFamily="18" charset="0"/>
                <a:ea typeface="宋体" pitchFamily="2" charset="-122"/>
              </a:rPr>
              <a:t>［源盘符］</a:t>
            </a:r>
            <a:r>
              <a:rPr kumimoji="1" lang="zh-CN" altLang="en-US" sz="2400">
                <a:solidFill>
                  <a:schemeClr val="tx1"/>
                </a:solidFill>
                <a:latin typeface="Arial" pitchFamily="34" charset="0"/>
                <a:ea typeface="宋体" pitchFamily="2" charset="-122"/>
              </a:rPr>
              <a:t> </a:t>
            </a:r>
            <a:r>
              <a:rPr kumimoji="1" lang="zh-CN" altLang="en-US" sz="2400">
                <a:solidFill>
                  <a:schemeClr val="tx1"/>
                </a:solidFill>
                <a:latin typeface="Times New Roman" pitchFamily="18" charset="0"/>
                <a:ea typeface="宋体" pitchFamily="2" charset="-122"/>
              </a:rPr>
              <a:t>＜目标盘符＞</a:t>
            </a:r>
            <a:endParaRPr kumimoji="1" lang="zh-CN" altLang="en-US" sz="2400">
              <a:solidFill>
                <a:schemeClr val="tx1"/>
              </a:solidFill>
              <a:latin typeface="Arial" pitchFamily="34" charset="0"/>
              <a:ea typeface="宋体" pitchFamily="2" charset="-122"/>
            </a:endParaRPr>
          </a:p>
        </p:txBody>
      </p:sp>
      <p:sp>
        <p:nvSpPr>
          <p:cNvPr id="919555" name="Rectangle 3"/>
          <p:cNvSpPr>
            <a:spLocks noChangeArrowheads="1"/>
          </p:cNvSpPr>
          <p:nvPr/>
        </p:nvSpPr>
        <p:spPr bwMode="auto">
          <a:xfrm>
            <a:off x="228600" y="1524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常用外部命令</a:t>
            </a:r>
          </a:p>
        </p:txBody>
      </p:sp>
      <p:sp>
        <p:nvSpPr>
          <p:cNvPr id="2" name="灯片编号占位符 1"/>
          <p:cNvSpPr>
            <a:spLocks noGrp="1"/>
          </p:cNvSpPr>
          <p:nvPr>
            <p:ph type="sldNum" sz="quarter" idx="12"/>
          </p:nvPr>
        </p:nvSpPr>
        <p:spPr/>
        <p:txBody>
          <a:bodyPr/>
          <a:lstStyle/>
          <a:p>
            <a:pPr>
              <a:defRPr/>
            </a:pPr>
            <a:fld id="{BF94B889-2E4F-40BA-80FA-3FD299B7773D}" type="slidenum">
              <a:rPr lang="en-US" altLang="zh-CN" smtClean="0"/>
              <a:pPr>
                <a:defRPr/>
              </a:pPr>
              <a:t>66</a:t>
            </a:fld>
            <a:endParaRPr lang="en-US" altLang="zh-CN"/>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685800" y="914400"/>
            <a:ext cx="8001000" cy="444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spcBef>
                <a:spcPct val="50000"/>
              </a:spcBef>
            </a:pPr>
            <a:r>
              <a:rPr kumimoji="1" lang="en-US" altLang="zh-CN" sz="2800">
                <a:solidFill>
                  <a:schemeClr val="tx1"/>
                </a:solidFill>
                <a:latin typeface="Arial" pitchFamily="34" charset="0"/>
                <a:ea typeface="楷体_GB2312" pitchFamily="49" charset="-122"/>
              </a:rPr>
              <a:t>7</a:t>
            </a:r>
            <a:r>
              <a:rPr kumimoji="1" lang="zh-CN" altLang="en-US" sz="2800">
                <a:solidFill>
                  <a:schemeClr val="tx1"/>
                </a:solidFill>
                <a:latin typeface="Times New Roman" pitchFamily="18" charset="0"/>
                <a:ea typeface="楷体_GB2312" pitchFamily="49" charset="-122"/>
              </a:rPr>
              <a:t>．磁盘全盘复制命令</a:t>
            </a:r>
            <a:r>
              <a:rPr kumimoji="1" lang="en-US" altLang="zh-CN" sz="2800">
                <a:solidFill>
                  <a:schemeClr val="tx1"/>
                </a:solidFill>
                <a:latin typeface="Arial" pitchFamily="34" charset="0"/>
                <a:ea typeface="楷体_GB2312" pitchFamily="49" charset="-122"/>
              </a:rPr>
              <a:t>DISKCOPY</a:t>
            </a:r>
          </a:p>
          <a:p>
            <a:pPr eaLnBrk="1" hangingPunct="1">
              <a:spcBef>
                <a:spcPct val="50000"/>
              </a:spcBef>
            </a:pPr>
            <a:r>
              <a:rPr kumimoji="1" lang="zh-CN" altLang="en-US" sz="2400">
                <a:solidFill>
                  <a:schemeClr val="tx1"/>
                </a:solidFill>
                <a:latin typeface="Arial" pitchFamily="34" charset="0"/>
                <a:ea typeface="黑体" pitchFamily="49" charset="-122"/>
              </a:rPr>
              <a:t>功能：</a:t>
            </a:r>
            <a:r>
              <a:rPr kumimoji="1" lang="zh-CN" altLang="en-US" sz="2400">
                <a:solidFill>
                  <a:schemeClr val="tx1"/>
                </a:solidFill>
                <a:latin typeface="Times New Roman" pitchFamily="18" charset="0"/>
                <a:ea typeface="宋体" pitchFamily="2" charset="-122"/>
              </a:rPr>
              <a:t>将一个软盘上的内容整盘复制到另一个同类型的软盘上。</a:t>
            </a:r>
            <a:endParaRPr kumimoji="1" lang="zh-CN" altLang="en-US" sz="2400">
              <a:solidFill>
                <a:schemeClr val="tx1"/>
              </a:solidFill>
              <a:latin typeface="Arial" pitchFamily="34" charset="0"/>
              <a:ea typeface="宋体" pitchFamily="2" charset="-122"/>
            </a:endParaRPr>
          </a:p>
          <a:p>
            <a:pPr eaLnBrk="1" hangingPunct="1">
              <a:spcBef>
                <a:spcPct val="50000"/>
              </a:spcBef>
            </a:pPr>
            <a:r>
              <a:rPr kumimoji="1" lang="zh-CN" altLang="en-US" sz="2400">
                <a:solidFill>
                  <a:schemeClr val="tx1"/>
                </a:solidFill>
                <a:latin typeface="Arial" pitchFamily="34" charset="0"/>
                <a:ea typeface="黑体" pitchFamily="49" charset="-122"/>
              </a:rPr>
              <a:t>格式：</a:t>
            </a:r>
            <a:r>
              <a:rPr kumimoji="1" lang="en-US" altLang="zh-CN" sz="2400">
                <a:solidFill>
                  <a:schemeClr val="tx1"/>
                </a:solidFill>
                <a:latin typeface="Arial" pitchFamily="34" charset="0"/>
                <a:ea typeface="宋体" pitchFamily="2" charset="-122"/>
              </a:rPr>
              <a:t>DISKCOPY  </a:t>
            </a:r>
            <a:r>
              <a:rPr kumimoji="1" lang="zh-CN" altLang="en-US" sz="2400">
                <a:solidFill>
                  <a:schemeClr val="tx1"/>
                </a:solidFill>
                <a:latin typeface="Times New Roman" pitchFamily="18" charset="0"/>
                <a:ea typeface="宋体" pitchFamily="2" charset="-122"/>
              </a:rPr>
              <a:t>［源盘］</a:t>
            </a:r>
            <a:r>
              <a:rPr kumimoji="1" lang="zh-CN" altLang="en-US" sz="2400">
                <a:solidFill>
                  <a:schemeClr val="tx1"/>
                </a:solidFill>
                <a:latin typeface="Arial" pitchFamily="34" charset="0"/>
                <a:ea typeface="宋体" pitchFamily="2" charset="-122"/>
              </a:rPr>
              <a:t> </a:t>
            </a:r>
            <a:r>
              <a:rPr kumimoji="1" lang="zh-CN" altLang="en-US" sz="2400">
                <a:solidFill>
                  <a:schemeClr val="tx1"/>
                </a:solidFill>
                <a:latin typeface="Times New Roman" pitchFamily="18" charset="0"/>
                <a:ea typeface="宋体" pitchFamily="2" charset="-122"/>
              </a:rPr>
              <a:t>［目标盘符］</a:t>
            </a:r>
            <a:endParaRPr kumimoji="1" lang="zh-CN" altLang="en-US" sz="2400">
              <a:solidFill>
                <a:schemeClr val="tx1"/>
              </a:solidFill>
              <a:latin typeface="Arial" pitchFamily="34" charset="0"/>
              <a:ea typeface="宋体" pitchFamily="2" charset="-122"/>
            </a:endParaRPr>
          </a:p>
          <a:p>
            <a:pPr eaLnBrk="1" hangingPunct="1">
              <a:spcBef>
                <a:spcPct val="50000"/>
              </a:spcBef>
            </a:pPr>
            <a:r>
              <a:rPr kumimoji="1" lang="en-US" altLang="zh-CN" sz="2800">
                <a:solidFill>
                  <a:schemeClr val="tx1"/>
                </a:solidFill>
                <a:latin typeface="Arial" pitchFamily="34" charset="0"/>
                <a:ea typeface="楷体_GB2312" pitchFamily="49" charset="-122"/>
              </a:rPr>
              <a:t>8</a:t>
            </a:r>
            <a:r>
              <a:rPr kumimoji="1" lang="zh-CN" altLang="en-US" sz="2800">
                <a:solidFill>
                  <a:schemeClr val="tx1"/>
                </a:solidFill>
                <a:latin typeface="Times New Roman" pitchFamily="18" charset="0"/>
                <a:ea typeface="楷体_GB2312" pitchFamily="49" charset="-122"/>
              </a:rPr>
              <a:t>．文件属性命令</a:t>
            </a:r>
            <a:r>
              <a:rPr kumimoji="1" lang="en-US" altLang="zh-CN" sz="2800">
                <a:solidFill>
                  <a:schemeClr val="tx1"/>
                </a:solidFill>
                <a:latin typeface="Arial" pitchFamily="34" charset="0"/>
                <a:ea typeface="楷体_GB2312" pitchFamily="49" charset="-122"/>
              </a:rPr>
              <a:t>ATTRIB</a:t>
            </a:r>
          </a:p>
          <a:p>
            <a:pPr eaLnBrk="1" hangingPunct="1">
              <a:spcBef>
                <a:spcPct val="50000"/>
              </a:spcBef>
            </a:pPr>
            <a:r>
              <a:rPr kumimoji="1" lang="zh-CN" altLang="en-US" sz="2400">
                <a:solidFill>
                  <a:schemeClr val="tx1"/>
                </a:solidFill>
                <a:latin typeface="Arial" pitchFamily="34" charset="0"/>
                <a:ea typeface="黑体" pitchFamily="49" charset="-122"/>
              </a:rPr>
              <a:t>功能：</a:t>
            </a:r>
            <a:r>
              <a:rPr kumimoji="1" lang="zh-CN" altLang="en-US" sz="2400">
                <a:solidFill>
                  <a:schemeClr val="tx1"/>
                </a:solidFill>
                <a:latin typeface="Times New Roman" pitchFamily="18" charset="0"/>
                <a:ea typeface="宋体" pitchFamily="2" charset="-122"/>
              </a:rPr>
              <a:t>显示或改变指定文件的属性。文件有</a:t>
            </a:r>
            <a:r>
              <a:rPr kumimoji="1" lang="en-US" altLang="zh-CN" sz="2400">
                <a:solidFill>
                  <a:schemeClr val="tx1"/>
                </a:solidFill>
                <a:latin typeface="Arial" pitchFamily="34" charset="0"/>
                <a:ea typeface="宋体" pitchFamily="2" charset="-122"/>
              </a:rPr>
              <a:t>4</a:t>
            </a:r>
            <a:r>
              <a:rPr kumimoji="1" lang="zh-CN" altLang="en-US" sz="2400">
                <a:solidFill>
                  <a:schemeClr val="tx1"/>
                </a:solidFill>
                <a:latin typeface="Times New Roman" pitchFamily="18" charset="0"/>
                <a:ea typeface="宋体" pitchFamily="2" charset="-122"/>
              </a:rPr>
              <a:t>种可选属性：只读（</a:t>
            </a:r>
            <a:r>
              <a:rPr kumimoji="1" lang="en-US" altLang="zh-CN" sz="2400">
                <a:solidFill>
                  <a:schemeClr val="tx1"/>
                </a:solidFill>
                <a:latin typeface="Arial" pitchFamily="34" charset="0"/>
                <a:ea typeface="宋体" pitchFamily="2" charset="-122"/>
              </a:rPr>
              <a:t>R</a:t>
            </a:r>
            <a:r>
              <a:rPr kumimoji="1" lang="zh-CN" altLang="en-US" sz="2400">
                <a:solidFill>
                  <a:schemeClr val="tx1"/>
                </a:solidFill>
                <a:latin typeface="Times New Roman" pitchFamily="18" charset="0"/>
                <a:ea typeface="宋体" pitchFamily="2" charset="-122"/>
              </a:rPr>
              <a:t>）、归档（</a:t>
            </a:r>
            <a:r>
              <a:rPr kumimoji="1" lang="en-US" altLang="zh-CN" sz="2400">
                <a:solidFill>
                  <a:schemeClr val="tx1"/>
                </a:solidFill>
                <a:latin typeface="Arial" pitchFamily="34" charset="0"/>
                <a:ea typeface="宋体" pitchFamily="2" charset="-122"/>
              </a:rPr>
              <a:t>A</a:t>
            </a:r>
            <a:r>
              <a:rPr kumimoji="1" lang="zh-CN" altLang="en-US" sz="2400">
                <a:solidFill>
                  <a:schemeClr val="tx1"/>
                </a:solidFill>
                <a:latin typeface="Times New Roman" pitchFamily="18" charset="0"/>
                <a:ea typeface="宋体" pitchFamily="2" charset="-122"/>
              </a:rPr>
              <a:t>）、隐含（</a:t>
            </a:r>
            <a:r>
              <a:rPr kumimoji="1" lang="en-US" altLang="zh-CN" sz="2400">
                <a:solidFill>
                  <a:schemeClr val="tx1"/>
                </a:solidFill>
                <a:latin typeface="Arial" pitchFamily="34" charset="0"/>
                <a:ea typeface="宋体" pitchFamily="2" charset="-122"/>
              </a:rPr>
              <a:t>H</a:t>
            </a:r>
            <a:r>
              <a:rPr kumimoji="1" lang="zh-CN" altLang="en-US" sz="2400">
                <a:solidFill>
                  <a:schemeClr val="tx1"/>
                </a:solidFill>
                <a:latin typeface="Times New Roman" pitchFamily="18" charset="0"/>
                <a:ea typeface="宋体" pitchFamily="2" charset="-122"/>
              </a:rPr>
              <a:t>）、系统（</a:t>
            </a:r>
            <a:r>
              <a:rPr kumimoji="1" lang="en-US" altLang="zh-CN" sz="2400">
                <a:solidFill>
                  <a:schemeClr val="tx1"/>
                </a:solidFill>
                <a:latin typeface="Arial" pitchFamily="34" charset="0"/>
                <a:ea typeface="宋体" pitchFamily="2" charset="-122"/>
              </a:rPr>
              <a:t>S</a:t>
            </a:r>
            <a:r>
              <a:rPr kumimoji="1" lang="zh-CN" altLang="en-US" sz="2400">
                <a:solidFill>
                  <a:schemeClr val="tx1"/>
                </a:solidFill>
                <a:latin typeface="Times New Roman" pitchFamily="18" charset="0"/>
                <a:ea typeface="宋体" pitchFamily="2" charset="-122"/>
              </a:rPr>
              <a:t>）。</a:t>
            </a:r>
            <a:endParaRPr kumimoji="1" lang="zh-CN" altLang="en-US" sz="2400">
              <a:solidFill>
                <a:schemeClr val="tx1"/>
              </a:solidFill>
              <a:latin typeface="Arial" pitchFamily="34" charset="0"/>
              <a:ea typeface="宋体" pitchFamily="2" charset="-122"/>
            </a:endParaRPr>
          </a:p>
          <a:p>
            <a:pPr eaLnBrk="1" hangingPunct="1">
              <a:spcBef>
                <a:spcPct val="50000"/>
              </a:spcBef>
            </a:pPr>
            <a:r>
              <a:rPr kumimoji="1" lang="zh-CN" altLang="en-US" sz="2400">
                <a:solidFill>
                  <a:schemeClr val="tx1"/>
                </a:solidFill>
                <a:latin typeface="Arial" pitchFamily="34" charset="0"/>
                <a:ea typeface="黑体" pitchFamily="49" charset="-122"/>
              </a:rPr>
              <a:t>格式：</a:t>
            </a:r>
            <a:r>
              <a:rPr kumimoji="1" lang="en-US" altLang="zh-CN" sz="2400">
                <a:solidFill>
                  <a:schemeClr val="tx1"/>
                </a:solidFill>
                <a:latin typeface="Arial" pitchFamily="34" charset="0"/>
                <a:ea typeface="宋体" pitchFamily="2" charset="-122"/>
              </a:rPr>
              <a:t>ATTRIB </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R|</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R</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A|</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A</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H|</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H</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S|</a:t>
            </a:r>
            <a:r>
              <a:rPr kumimoji="1" lang="zh-CN" altLang="en-US" sz="2400">
                <a:solidFill>
                  <a:schemeClr val="tx1"/>
                </a:solidFill>
                <a:latin typeface="Times New Roman" pitchFamily="18" charset="0"/>
                <a:ea typeface="宋体" pitchFamily="2" charset="-122"/>
              </a:rPr>
              <a:t>－</a:t>
            </a:r>
            <a:r>
              <a:rPr kumimoji="1" lang="en-US" altLang="zh-CN" sz="2400">
                <a:solidFill>
                  <a:schemeClr val="tx1"/>
                </a:solidFill>
                <a:latin typeface="Arial" pitchFamily="34" charset="0"/>
                <a:ea typeface="宋体" pitchFamily="2" charset="-122"/>
              </a:rPr>
              <a:t>S</a:t>
            </a:r>
            <a:r>
              <a:rPr kumimoji="1" lang="zh-CN" altLang="en-US" sz="2400">
                <a:solidFill>
                  <a:schemeClr val="tx1"/>
                </a:solidFill>
                <a:latin typeface="Times New Roman" pitchFamily="18" charset="0"/>
                <a:ea typeface="宋体" pitchFamily="2" charset="-122"/>
              </a:rPr>
              <a:t>］＜文件名＞</a:t>
            </a:r>
            <a:r>
              <a:rPr kumimoji="1" lang="en-US" altLang="zh-CN" sz="2400">
                <a:solidFill>
                  <a:schemeClr val="tx1"/>
                </a:solidFill>
                <a:latin typeface="Arial" pitchFamily="34" charset="0"/>
                <a:ea typeface="宋体" pitchFamily="2" charset="-122"/>
              </a:rPr>
              <a:t>/S</a:t>
            </a:r>
          </a:p>
        </p:txBody>
      </p:sp>
      <p:sp>
        <p:nvSpPr>
          <p:cNvPr id="920580" name="Rectangle 4"/>
          <p:cNvSpPr>
            <a:spLocks noChangeArrowheads="1"/>
          </p:cNvSpPr>
          <p:nvPr/>
        </p:nvSpPr>
        <p:spPr bwMode="auto">
          <a:xfrm>
            <a:off x="228600" y="1524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常用外部命令</a:t>
            </a:r>
          </a:p>
        </p:txBody>
      </p:sp>
      <p:sp>
        <p:nvSpPr>
          <p:cNvPr id="2" name="灯片编号占位符 1"/>
          <p:cNvSpPr>
            <a:spLocks noGrp="1"/>
          </p:cNvSpPr>
          <p:nvPr>
            <p:ph type="sldNum" sz="quarter" idx="12"/>
          </p:nvPr>
        </p:nvSpPr>
        <p:spPr/>
        <p:txBody>
          <a:bodyPr/>
          <a:lstStyle/>
          <a:p>
            <a:pPr>
              <a:defRPr/>
            </a:pPr>
            <a:fld id="{6D2245F2-35FF-4AB2-A793-18F01B1352B7}" type="slidenum">
              <a:rPr lang="en-US" altLang="zh-CN" smtClean="0"/>
              <a:pPr>
                <a:defRPr/>
              </a:pPr>
              <a:t>67</a:t>
            </a:fld>
            <a:endParaRPr lang="en-US" altLang="zh-CN"/>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ph type="title"/>
          </p:nvPr>
        </p:nvSpPr>
        <p:spPr bwMode="auto">
          <a:xfrm>
            <a:off x="914400" y="762000"/>
            <a:ext cx="7772400" cy="685800"/>
          </a:xfrm>
          <a:solidFill>
            <a:srgbClr val="FFFF99"/>
          </a:solidFill>
          <a:effectLst>
            <a:outerShdw dist="107763" dir="2700000" algn="ctr" rotWithShape="0">
              <a:srgbClr val="B2B2B2"/>
            </a:outerShdw>
          </a:effectLst>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b="1" smtClean="0">
                <a:latin typeface="隶书" pitchFamily="49" charset="-122"/>
                <a:ea typeface="隶书" pitchFamily="49" charset="-122"/>
              </a:rPr>
              <a:t>磁盘格式化命令</a:t>
            </a:r>
            <a:r>
              <a:rPr lang="en-US" altLang="zh-CN" sz="3600" b="1" smtClean="0">
                <a:latin typeface="隶书" pitchFamily="49" charset="-122"/>
                <a:ea typeface="隶书" pitchFamily="49" charset="-122"/>
              </a:rPr>
              <a:t>FORMAT</a:t>
            </a:r>
          </a:p>
        </p:txBody>
      </p:sp>
      <p:sp>
        <p:nvSpPr>
          <p:cNvPr id="77827" name="Rectangle 3"/>
          <p:cNvSpPr>
            <a:spLocks noGrp="1" noChangeArrowheads="1"/>
          </p:cNvSpPr>
          <p:nvPr>
            <p:ph type="body" idx="1"/>
          </p:nvPr>
        </p:nvSpPr>
        <p:spPr bwMode="auto">
          <a:xfrm>
            <a:off x="533400" y="1600200"/>
            <a:ext cx="8382000" cy="5257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gn="just" eaLnBrk="1" hangingPunct="1">
              <a:buFont typeface="Wingdings" pitchFamily="2" charset="2"/>
              <a:buNone/>
              <a:tabLst>
                <a:tab pos="660400" algn="l"/>
              </a:tabLst>
            </a:pPr>
            <a:r>
              <a:rPr lang="en-US" altLang="zh-CN" sz="2800" b="1" smtClean="0">
                <a:ea typeface="黑体" pitchFamily="49" charset="-122"/>
              </a:rPr>
              <a:t>       </a:t>
            </a:r>
            <a:r>
              <a:rPr lang="zh-CN" altLang="en-US" sz="2800" b="1" smtClean="0">
                <a:ea typeface="黑体" pitchFamily="49" charset="-122"/>
              </a:rPr>
              <a:t>格式：</a:t>
            </a:r>
            <a:r>
              <a:rPr lang="en-US" altLang="zh-CN" sz="2800" b="1" smtClean="0">
                <a:ea typeface="黑体" pitchFamily="49" charset="-122"/>
              </a:rPr>
              <a:t>[d:][path]FORMAT</a:t>
            </a:r>
            <a:r>
              <a:rPr lang="en-US" altLang="zh-CN" sz="2800" smtClean="0"/>
              <a:t>    [d:][/S]  </a:t>
            </a:r>
          </a:p>
          <a:p>
            <a:pPr marL="0" indent="0" algn="just" eaLnBrk="1" hangingPunct="1">
              <a:buFont typeface="Wingdings" pitchFamily="2" charset="2"/>
              <a:buNone/>
              <a:tabLst>
                <a:tab pos="660400" algn="l"/>
              </a:tabLst>
            </a:pPr>
            <a:r>
              <a:rPr lang="en-US" altLang="zh-CN" sz="2800" b="1" smtClean="0">
                <a:ea typeface="黑体" pitchFamily="49" charset="-122"/>
              </a:rPr>
              <a:t>       </a:t>
            </a:r>
            <a:r>
              <a:rPr lang="zh-CN" altLang="en-US" sz="2800" b="1" smtClean="0">
                <a:ea typeface="黑体" pitchFamily="49" charset="-122"/>
              </a:rPr>
              <a:t>功能：对磁盘作格式化，使磁盘的记录符合</a:t>
            </a:r>
            <a:r>
              <a:rPr lang="en-US" altLang="zh-CN" sz="2800" b="1" smtClean="0">
                <a:ea typeface="黑体" pitchFamily="49" charset="-122"/>
              </a:rPr>
              <a:t>DOS</a:t>
            </a:r>
            <a:r>
              <a:rPr lang="zh-CN" altLang="en-US" sz="2800" b="1" smtClean="0">
                <a:ea typeface="黑体" pitchFamily="49" charset="-122"/>
              </a:rPr>
              <a:t>的要求，还可将</a:t>
            </a:r>
            <a:r>
              <a:rPr lang="en-US" altLang="zh-CN" sz="2800" b="1" smtClean="0">
                <a:ea typeface="黑体" pitchFamily="49" charset="-122"/>
              </a:rPr>
              <a:t>DOS</a:t>
            </a:r>
            <a:r>
              <a:rPr lang="zh-CN" altLang="en-US" sz="2800" b="1" smtClean="0">
                <a:ea typeface="黑体" pitchFamily="49" charset="-122"/>
              </a:rPr>
              <a:t>系统装入磁盘，使之成为</a:t>
            </a:r>
            <a:r>
              <a:rPr lang="en-US" altLang="zh-CN" sz="2800" b="1" smtClean="0">
                <a:ea typeface="黑体" pitchFamily="49" charset="-122"/>
              </a:rPr>
              <a:t>DOS</a:t>
            </a:r>
            <a:r>
              <a:rPr lang="zh-CN" altLang="en-US" sz="2800" b="1" smtClean="0">
                <a:ea typeface="黑体" pitchFamily="49" charset="-122"/>
              </a:rPr>
              <a:t>系统盘。 </a:t>
            </a:r>
          </a:p>
          <a:p>
            <a:pPr marL="0" indent="0" algn="just" eaLnBrk="1" hangingPunct="1">
              <a:buFont typeface="Wingdings" pitchFamily="2" charset="2"/>
              <a:buNone/>
              <a:tabLst>
                <a:tab pos="660400" algn="l"/>
              </a:tabLst>
            </a:pPr>
            <a:r>
              <a:rPr lang="zh-CN" altLang="en-US" sz="2800" b="1" smtClean="0">
                <a:ea typeface="黑体" pitchFamily="49" charset="-122"/>
              </a:rPr>
              <a:t>       </a:t>
            </a:r>
            <a:r>
              <a:rPr lang="zh-CN" altLang="en-US" sz="2800" b="1" smtClean="0">
                <a:solidFill>
                  <a:srgbClr val="000066"/>
                </a:solidFill>
                <a:ea typeface="黑体" pitchFamily="49" charset="-122"/>
              </a:rPr>
              <a:t>说明：</a:t>
            </a:r>
          </a:p>
          <a:p>
            <a:pPr marL="0" indent="0" algn="just" eaLnBrk="1" hangingPunct="1">
              <a:buFont typeface="Wingdings" pitchFamily="2" charset="2"/>
              <a:buNone/>
              <a:tabLst>
                <a:tab pos="660400" algn="l"/>
              </a:tabLst>
            </a:pPr>
            <a:r>
              <a:rPr lang="zh-CN" altLang="en-US" sz="2800" b="1" smtClean="0">
                <a:solidFill>
                  <a:srgbClr val="000066"/>
                </a:solidFill>
                <a:ea typeface="黑体" pitchFamily="49" charset="-122"/>
              </a:rPr>
              <a:t>    ①命令之前的</a:t>
            </a:r>
            <a:r>
              <a:rPr lang="en-US" altLang="zh-CN" sz="2800" b="1" smtClean="0">
                <a:solidFill>
                  <a:srgbClr val="000066"/>
                </a:solidFill>
                <a:ea typeface="黑体" pitchFamily="49" charset="-122"/>
              </a:rPr>
              <a:t>[d:][path]</a:t>
            </a:r>
            <a:r>
              <a:rPr lang="zh-CN" altLang="en-US" sz="2800" b="1" smtClean="0">
                <a:solidFill>
                  <a:srgbClr val="000066"/>
                </a:solidFill>
                <a:ea typeface="黑体" pitchFamily="49" charset="-122"/>
              </a:rPr>
              <a:t>指定含有</a:t>
            </a:r>
            <a:r>
              <a:rPr lang="en-US" altLang="zh-CN" sz="2800" b="1" smtClean="0">
                <a:solidFill>
                  <a:srgbClr val="000066"/>
                </a:solidFill>
                <a:ea typeface="黑体" pitchFamily="49" charset="-122"/>
              </a:rPr>
              <a:t>format.com</a:t>
            </a:r>
            <a:r>
              <a:rPr lang="zh-CN" altLang="en-US" sz="2800" b="1" smtClean="0">
                <a:solidFill>
                  <a:srgbClr val="000066"/>
                </a:solidFill>
                <a:ea typeface="黑体" pitchFamily="49" charset="-122"/>
              </a:rPr>
              <a:t>的磁盘和路径，若</a:t>
            </a:r>
            <a:r>
              <a:rPr lang="en-US" altLang="zh-CN" sz="2800" b="1" smtClean="0">
                <a:solidFill>
                  <a:srgbClr val="000066"/>
                </a:solidFill>
                <a:ea typeface="黑体" pitchFamily="49" charset="-122"/>
              </a:rPr>
              <a:t>path</a:t>
            </a:r>
            <a:r>
              <a:rPr lang="zh-CN" altLang="en-US" sz="2800" b="1" smtClean="0">
                <a:solidFill>
                  <a:srgbClr val="000066"/>
                </a:solidFill>
                <a:ea typeface="黑体" pitchFamily="49" charset="-122"/>
              </a:rPr>
              <a:t>命令中设置了该搜索路径，则可以省略，命令后的</a:t>
            </a:r>
            <a:r>
              <a:rPr lang="en-US" altLang="zh-CN" sz="2800" b="1" smtClean="0">
                <a:solidFill>
                  <a:srgbClr val="000066"/>
                </a:solidFill>
                <a:ea typeface="黑体" pitchFamily="49" charset="-122"/>
              </a:rPr>
              <a:t>[d:]</a:t>
            </a:r>
            <a:r>
              <a:rPr lang="zh-CN" altLang="en-US" sz="2800" b="1" smtClean="0">
                <a:solidFill>
                  <a:srgbClr val="000066"/>
                </a:solidFill>
                <a:ea typeface="黑体" pitchFamily="49" charset="-122"/>
              </a:rPr>
              <a:t>指定要格式化的磁盘盘符。</a:t>
            </a:r>
          </a:p>
          <a:p>
            <a:pPr marL="0" indent="0" algn="just" eaLnBrk="1" hangingPunct="1">
              <a:buFont typeface="Wingdings" pitchFamily="2" charset="2"/>
              <a:buNone/>
              <a:tabLst>
                <a:tab pos="660400" algn="l"/>
              </a:tabLst>
            </a:pPr>
            <a:r>
              <a:rPr lang="zh-CN" altLang="en-US" sz="2800" b="1" smtClean="0">
                <a:solidFill>
                  <a:srgbClr val="000066"/>
                </a:solidFill>
                <a:ea typeface="黑体" pitchFamily="49" charset="-122"/>
              </a:rPr>
              <a:t>    ②</a:t>
            </a:r>
            <a:r>
              <a:rPr lang="en-US" altLang="zh-CN" sz="2800" b="1" smtClean="0">
                <a:solidFill>
                  <a:srgbClr val="000066"/>
                </a:solidFill>
                <a:ea typeface="黑体" pitchFamily="49" charset="-122"/>
              </a:rPr>
              <a:t>/S</a:t>
            </a:r>
            <a:r>
              <a:rPr lang="zh-CN" altLang="en-US" sz="2800" b="1" smtClean="0">
                <a:solidFill>
                  <a:srgbClr val="000066"/>
                </a:solidFill>
                <a:ea typeface="黑体" pitchFamily="49" charset="-122"/>
              </a:rPr>
              <a:t>将系统文件</a:t>
            </a:r>
            <a:r>
              <a:rPr lang="en-US" altLang="zh-CN" sz="2800" b="1" smtClean="0">
                <a:solidFill>
                  <a:srgbClr val="000066"/>
                </a:solidFill>
                <a:ea typeface="黑体" pitchFamily="49" charset="-122"/>
              </a:rPr>
              <a:t>io.sys</a:t>
            </a:r>
            <a:r>
              <a:rPr lang="zh-CN" altLang="en-US" sz="2800" b="1" smtClean="0">
                <a:solidFill>
                  <a:srgbClr val="000066"/>
                </a:solidFill>
                <a:ea typeface="黑体" pitchFamily="49" charset="-122"/>
              </a:rPr>
              <a:t>、</a:t>
            </a:r>
            <a:r>
              <a:rPr lang="en-US" altLang="zh-CN" sz="2800" b="1" smtClean="0">
                <a:solidFill>
                  <a:srgbClr val="000066"/>
                </a:solidFill>
                <a:ea typeface="黑体" pitchFamily="49" charset="-122"/>
              </a:rPr>
              <a:t>msdos.sys</a:t>
            </a:r>
            <a:r>
              <a:rPr lang="zh-CN" altLang="en-US" sz="2800" b="1" smtClean="0">
                <a:solidFill>
                  <a:srgbClr val="000066"/>
                </a:solidFill>
                <a:ea typeface="黑体" pitchFamily="49" charset="-122"/>
              </a:rPr>
              <a:t>和</a:t>
            </a:r>
            <a:r>
              <a:rPr lang="en-US" altLang="zh-CN" sz="2800" b="1" smtClean="0">
                <a:solidFill>
                  <a:srgbClr val="000066"/>
                </a:solidFill>
                <a:ea typeface="黑体" pitchFamily="49" charset="-122"/>
              </a:rPr>
              <a:t>command.com</a:t>
            </a:r>
            <a:r>
              <a:rPr lang="zh-CN" altLang="en-US" sz="2800" b="1" smtClean="0">
                <a:solidFill>
                  <a:srgbClr val="000066"/>
                </a:solidFill>
                <a:ea typeface="黑体" pitchFamily="49" charset="-122"/>
              </a:rPr>
              <a:t>复制到被格式化的盘中，使该盘成为系统盘。</a:t>
            </a:r>
          </a:p>
        </p:txBody>
      </p:sp>
      <p:graphicFrame>
        <p:nvGraphicFramePr>
          <p:cNvPr id="77828" name="Object 6">
            <a:hlinkClick r:id="rId3" action="ppaction://program"/>
          </p:cNvPr>
          <p:cNvGraphicFramePr>
            <a:graphicFrameLocks noChangeAspect="1"/>
          </p:cNvGraphicFramePr>
          <p:nvPr/>
        </p:nvGraphicFramePr>
        <p:xfrm>
          <a:off x="476250" y="1600200"/>
          <a:ext cx="838200" cy="838200"/>
        </p:xfrm>
        <a:graphic>
          <a:graphicData uri="http://schemas.openxmlformats.org/presentationml/2006/ole">
            <mc:AlternateContent xmlns:mc="http://schemas.openxmlformats.org/markup-compatibility/2006">
              <mc:Choice xmlns:v="urn:schemas-microsoft-com:vml" Requires="v">
                <p:oleObj spid="_x0000_s77838" name="对象包" showAsIcon="1" r:id="rId4" imgW="914400" imgH="714375" progId="Package">
                  <p:embed/>
                </p:oleObj>
              </mc:Choice>
              <mc:Fallback>
                <p:oleObj name="对象包" showAsIcon="1" r:id="rId4" imgW="914400" imgH="714375" progId="Packag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l="23810" r="23810" b="32996"/>
                      <a:stretch>
                        <a:fillRect/>
                      </a:stretch>
                    </p:blipFill>
                    <p:spPr bwMode="auto">
                      <a:xfrm>
                        <a:off x="476250" y="1600200"/>
                        <a:ext cx="83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7271" name="Text Box 7"/>
          <p:cNvSpPr txBox="1">
            <a:spLocks noChangeArrowheads="1"/>
          </p:cNvSpPr>
          <p:nvPr/>
        </p:nvSpPr>
        <p:spPr bwMode="auto">
          <a:xfrm>
            <a:off x="0" y="0"/>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a:t>
            </a:r>
          </a:p>
        </p:txBody>
      </p:sp>
      <p:sp>
        <p:nvSpPr>
          <p:cNvPr id="2" name="灯片编号占位符 1"/>
          <p:cNvSpPr>
            <a:spLocks noGrp="1"/>
          </p:cNvSpPr>
          <p:nvPr>
            <p:ph type="sldNum" sz="quarter" idx="12"/>
          </p:nvPr>
        </p:nvSpPr>
        <p:spPr/>
        <p:txBody>
          <a:bodyPr/>
          <a:lstStyle/>
          <a:p>
            <a:pPr>
              <a:defRPr/>
            </a:pPr>
            <a:fld id="{5E2423AF-DC18-4E2F-922A-0889FFDF186B}" type="slidenum">
              <a:rPr lang="en-US" altLang="zh-CN" smtClean="0"/>
              <a:pPr>
                <a:defRPr/>
              </a:pPr>
              <a:t>68</a:t>
            </a:fld>
            <a:endParaRPr lang="en-US" altLang="zh-CN"/>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ph type="body" idx="1"/>
          </p:nvPr>
        </p:nvSpPr>
        <p:spPr bwMode="auto">
          <a:xfrm>
            <a:off x="609600" y="1219200"/>
            <a:ext cx="8305800" cy="5029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indent="0" eaLnBrk="1" hangingPunct="1">
              <a:buFont typeface="Wingdings" pitchFamily="2" charset="2"/>
              <a:buNone/>
              <a:tabLst>
                <a:tab pos="563563" algn="l"/>
              </a:tabLst>
            </a:pPr>
            <a:r>
              <a:rPr lang="en-US" altLang="zh-CN" b="1" smtClean="0">
                <a:solidFill>
                  <a:srgbClr val="000066"/>
                </a:solidFill>
                <a:ea typeface="黑体" pitchFamily="49" charset="-122"/>
              </a:rPr>
              <a:t>       </a:t>
            </a:r>
          </a:p>
          <a:p>
            <a:pPr marL="0" indent="0" eaLnBrk="1" hangingPunct="1">
              <a:buFont typeface="Wingdings" pitchFamily="2" charset="2"/>
              <a:buNone/>
              <a:tabLst>
                <a:tab pos="563563" algn="l"/>
              </a:tabLst>
            </a:pPr>
            <a:r>
              <a:rPr lang="en-US" altLang="zh-CN" sz="2800" b="1" smtClean="0">
                <a:solidFill>
                  <a:srgbClr val="000066"/>
                </a:solidFill>
                <a:ea typeface="黑体" pitchFamily="49" charset="-122"/>
              </a:rPr>
              <a:t>        </a:t>
            </a:r>
            <a:r>
              <a:rPr lang="zh-CN" altLang="en-US" sz="2800" b="1" smtClean="0">
                <a:solidFill>
                  <a:srgbClr val="000066"/>
                </a:solidFill>
                <a:ea typeface="黑体" pitchFamily="49" charset="-122"/>
              </a:rPr>
              <a:t>例：</a:t>
            </a:r>
          </a:p>
          <a:p>
            <a:pPr marL="0" indent="0" eaLnBrk="1" hangingPunct="1">
              <a:buFont typeface="Wingdings" pitchFamily="2" charset="2"/>
              <a:buNone/>
              <a:tabLst>
                <a:tab pos="563563" algn="l"/>
              </a:tabLst>
            </a:pPr>
            <a:r>
              <a:rPr lang="zh-CN" altLang="en-US" sz="2800" b="1" smtClean="0">
                <a:solidFill>
                  <a:srgbClr val="000066"/>
                </a:solidFill>
                <a:ea typeface="黑体" pitchFamily="49" charset="-122"/>
              </a:rPr>
              <a:t>        ①若</a:t>
            </a:r>
            <a:r>
              <a:rPr lang="en-US" altLang="zh-CN" sz="2800" b="1" smtClean="0">
                <a:solidFill>
                  <a:srgbClr val="000066"/>
                </a:solidFill>
                <a:ea typeface="黑体" pitchFamily="49" charset="-122"/>
              </a:rPr>
              <a:t>format.com</a:t>
            </a:r>
            <a:r>
              <a:rPr lang="zh-CN" altLang="en-US" sz="2800" b="1" smtClean="0">
                <a:solidFill>
                  <a:srgbClr val="000066"/>
                </a:solidFill>
                <a:ea typeface="黑体" pitchFamily="49" charset="-122"/>
              </a:rPr>
              <a:t>文件在</a:t>
            </a:r>
            <a:r>
              <a:rPr lang="en-US" altLang="zh-CN" sz="2800" b="1" smtClean="0">
                <a:solidFill>
                  <a:srgbClr val="000066"/>
                </a:solidFill>
                <a:ea typeface="黑体" pitchFamily="49" charset="-122"/>
              </a:rPr>
              <a:t>C:\windows\command</a:t>
            </a:r>
            <a:r>
              <a:rPr lang="zh-CN" altLang="en-US" sz="2800" b="1" smtClean="0">
                <a:solidFill>
                  <a:srgbClr val="000066"/>
                </a:solidFill>
                <a:ea typeface="黑体" pitchFamily="49" charset="-122"/>
              </a:rPr>
              <a:t>中，且无此搜索路径，则格式化</a:t>
            </a:r>
            <a:r>
              <a:rPr lang="en-US" altLang="zh-CN" sz="2800" b="1" smtClean="0">
                <a:solidFill>
                  <a:srgbClr val="000066"/>
                </a:solidFill>
                <a:ea typeface="黑体" pitchFamily="49" charset="-122"/>
              </a:rPr>
              <a:t>D</a:t>
            </a:r>
            <a:r>
              <a:rPr lang="zh-CN" altLang="en-US" sz="2800" b="1" smtClean="0">
                <a:solidFill>
                  <a:srgbClr val="000066"/>
                </a:solidFill>
                <a:ea typeface="黑体" pitchFamily="49" charset="-122"/>
              </a:rPr>
              <a:t>盘： </a:t>
            </a:r>
            <a:endParaRPr lang="zh-CN" altLang="en-US" sz="2800" b="1" smtClean="0">
              <a:solidFill>
                <a:srgbClr val="0000FF"/>
              </a:solidFill>
              <a:ea typeface="黑体" pitchFamily="49" charset="-122"/>
            </a:endParaRPr>
          </a:p>
          <a:p>
            <a:pPr marL="0" indent="0" eaLnBrk="1" hangingPunct="1">
              <a:buFont typeface="Wingdings" pitchFamily="2" charset="2"/>
              <a:buNone/>
              <a:tabLst>
                <a:tab pos="563563" algn="l"/>
              </a:tabLst>
            </a:pPr>
            <a:r>
              <a:rPr lang="zh-CN" altLang="en-US" sz="2800" b="1" smtClean="0">
                <a:solidFill>
                  <a:srgbClr val="0000FF"/>
                </a:solidFill>
                <a:ea typeface="黑体" pitchFamily="49" charset="-122"/>
              </a:rPr>
              <a:t>            </a:t>
            </a:r>
            <a:r>
              <a:rPr lang="en-US" altLang="zh-CN" sz="2800" smtClean="0">
                <a:solidFill>
                  <a:schemeClr val="accent2"/>
                </a:solidFill>
                <a:ea typeface="黑体" pitchFamily="49" charset="-122"/>
              </a:rPr>
              <a:t>C:\&gt;</a:t>
            </a:r>
            <a:r>
              <a:rPr lang="en-US" altLang="zh-CN" sz="2800" smtClean="0">
                <a:solidFill>
                  <a:srgbClr val="000066"/>
                </a:solidFill>
                <a:ea typeface="黑体" pitchFamily="49" charset="-122"/>
              </a:rPr>
              <a:t>windows\command\Format     D:   </a:t>
            </a:r>
          </a:p>
          <a:p>
            <a:pPr marL="0" indent="0" eaLnBrk="1" hangingPunct="1">
              <a:buFont typeface="Wingdings" pitchFamily="2" charset="2"/>
              <a:buNone/>
              <a:tabLst>
                <a:tab pos="563563" algn="l"/>
              </a:tabLst>
            </a:pPr>
            <a:r>
              <a:rPr lang="en-US" altLang="zh-CN" sz="2800" b="1" smtClean="0">
                <a:solidFill>
                  <a:srgbClr val="0000FF"/>
                </a:solidFill>
                <a:ea typeface="黑体" pitchFamily="49" charset="-122"/>
              </a:rPr>
              <a:t>        </a:t>
            </a:r>
            <a:r>
              <a:rPr lang="en-US" altLang="zh-CN" sz="2800" b="1" smtClean="0">
                <a:solidFill>
                  <a:srgbClr val="000066"/>
                </a:solidFill>
                <a:ea typeface="黑体" pitchFamily="49" charset="-122"/>
              </a:rPr>
              <a:t>②</a:t>
            </a:r>
            <a:r>
              <a:rPr lang="zh-CN" altLang="en-US" sz="2800" b="1" smtClean="0">
                <a:solidFill>
                  <a:srgbClr val="000066"/>
                </a:solidFill>
                <a:ea typeface="黑体" pitchFamily="49" charset="-122"/>
              </a:rPr>
              <a:t>若</a:t>
            </a:r>
            <a:r>
              <a:rPr lang="en-US" altLang="zh-CN" sz="2800" b="1" smtClean="0">
                <a:solidFill>
                  <a:srgbClr val="000066"/>
                </a:solidFill>
                <a:ea typeface="黑体" pitchFamily="49" charset="-122"/>
              </a:rPr>
              <a:t>format.com</a:t>
            </a:r>
            <a:r>
              <a:rPr lang="zh-CN" altLang="en-US" sz="2800" b="1" smtClean="0">
                <a:solidFill>
                  <a:srgbClr val="000066"/>
                </a:solidFill>
                <a:ea typeface="黑体" pitchFamily="49" charset="-122"/>
              </a:rPr>
              <a:t>文件所在路径存在于搜索路径中，则格式化</a:t>
            </a:r>
            <a:r>
              <a:rPr lang="en-US" altLang="zh-CN" sz="2800" b="1" smtClean="0">
                <a:solidFill>
                  <a:srgbClr val="000066"/>
                </a:solidFill>
                <a:ea typeface="黑体" pitchFamily="49" charset="-122"/>
              </a:rPr>
              <a:t>A</a:t>
            </a:r>
            <a:r>
              <a:rPr lang="zh-CN" altLang="en-US" sz="2800" b="1" smtClean="0">
                <a:solidFill>
                  <a:srgbClr val="000066"/>
                </a:solidFill>
                <a:ea typeface="黑体" pitchFamily="49" charset="-122"/>
              </a:rPr>
              <a:t>盘，并作成系统启动盘：</a:t>
            </a:r>
          </a:p>
          <a:p>
            <a:pPr marL="0" indent="0" eaLnBrk="1" hangingPunct="1">
              <a:buFont typeface="Wingdings" pitchFamily="2" charset="2"/>
              <a:buNone/>
              <a:tabLst>
                <a:tab pos="563563" algn="l"/>
              </a:tabLst>
            </a:pPr>
            <a:r>
              <a:rPr lang="zh-CN" altLang="en-US" sz="2800" b="1" smtClean="0">
                <a:solidFill>
                  <a:srgbClr val="0000FF"/>
                </a:solidFill>
                <a:ea typeface="黑体" pitchFamily="49" charset="-122"/>
              </a:rPr>
              <a:t>            </a:t>
            </a:r>
            <a:r>
              <a:rPr lang="en-US" altLang="zh-CN" sz="2800" smtClean="0">
                <a:solidFill>
                  <a:schemeClr val="accent2"/>
                </a:solidFill>
                <a:ea typeface="黑体" pitchFamily="49" charset="-122"/>
              </a:rPr>
              <a:t>C:\&gt;</a:t>
            </a:r>
            <a:r>
              <a:rPr lang="en-US" altLang="zh-CN" sz="2800" smtClean="0">
                <a:solidFill>
                  <a:srgbClr val="000066"/>
                </a:solidFill>
                <a:ea typeface="黑体" pitchFamily="49" charset="-122"/>
              </a:rPr>
              <a:t>Format     A:/s</a:t>
            </a:r>
          </a:p>
          <a:p>
            <a:pPr marL="0" indent="0" eaLnBrk="1" hangingPunct="1">
              <a:buFont typeface="Wingdings" pitchFamily="2" charset="2"/>
              <a:buNone/>
              <a:tabLst>
                <a:tab pos="563563" algn="l"/>
              </a:tabLst>
            </a:pPr>
            <a:r>
              <a:rPr lang="en-US" altLang="zh-CN" sz="2800" b="1" smtClean="0">
                <a:solidFill>
                  <a:srgbClr val="000066"/>
                </a:solidFill>
                <a:ea typeface="黑体" pitchFamily="49" charset="-122"/>
              </a:rPr>
              <a:t>  </a:t>
            </a:r>
            <a:r>
              <a:rPr lang="zh-CN" altLang="en-US" smtClean="0">
                <a:solidFill>
                  <a:srgbClr val="CC3300"/>
                </a:solidFill>
                <a:latin typeface="隶书" pitchFamily="49" charset="-122"/>
                <a:ea typeface="隶书" pitchFamily="49" charset="-122"/>
              </a:rPr>
              <a:t>一般外部命令所在路径都设置在</a:t>
            </a:r>
            <a:r>
              <a:rPr lang="en-US" altLang="zh-CN" smtClean="0">
                <a:solidFill>
                  <a:srgbClr val="CC3300"/>
                </a:solidFill>
                <a:latin typeface="隶书" pitchFamily="49" charset="-122"/>
                <a:ea typeface="隶书" pitchFamily="49" charset="-122"/>
              </a:rPr>
              <a:t>path</a:t>
            </a:r>
            <a:r>
              <a:rPr lang="zh-CN" altLang="en-US" smtClean="0">
                <a:solidFill>
                  <a:srgbClr val="CC3300"/>
                </a:solidFill>
                <a:latin typeface="隶书" pitchFamily="49" charset="-122"/>
                <a:ea typeface="隶书" pitchFamily="49" charset="-122"/>
              </a:rPr>
              <a:t>中。</a:t>
            </a:r>
            <a:r>
              <a:rPr lang="zh-CN" altLang="en-US" sz="2800" smtClean="0">
                <a:solidFill>
                  <a:srgbClr val="FF3300"/>
                </a:solidFill>
                <a:ea typeface="楷体_GB2312" pitchFamily="49" charset="-122"/>
              </a:rPr>
              <a:t> </a:t>
            </a:r>
          </a:p>
        </p:txBody>
      </p:sp>
      <p:sp>
        <p:nvSpPr>
          <p:cNvPr id="78851" name="Rectangle 3"/>
          <p:cNvSpPr>
            <a:spLocks noChangeArrowheads="1"/>
          </p:cNvSpPr>
          <p:nvPr/>
        </p:nvSpPr>
        <p:spPr bwMode="auto">
          <a:xfrm>
            <a:off x="914400" y="381000"/>
            <a:ext cx="7772400" cy="717550"/>
          </a:xfrm>
          <a:prstGeom prst="rect">
            <a:avLst/>
          </a:prstGeom>
          <a:solidFill>
            <a:srgbClr val="FFFF99"/>
          </a:solidFill>
          <a:ln>
            <a:noFill/>
          </a:ln>
          <a:effectLst>
            <a:outerShdw dist="107763" dir="2700000" algn="ctr" rotWithShape="0">
              <a:srgbClr val="B2B2B2"/>
            </a:outerShdw>
          </a:effectLst>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4000">
                <a:solidFill>
                  <a:schemeClr val="tx2"/>
                </a:solidFill>
                <a:latin typeface="隶书" pitchFamily="49" charset="-122"/>
              </a:rPr>
              <a:t>FORMAT</a:t>
            </a:r>
            <a:r>
              <a:rPr lang="zh-CN" altLang="en-US" sz="4000">
                <a:solidFill>
                  <a:schemeClr val="tx2"/>
                </a:solidFill>
                <a:latin typeface="隶书" pitchFamily="49" charset="-122"/>
              </a:rPr>
              <a:t>命令例</a:t>
            </a:r>
          </a:p>
        </p:txBody>
      </p:sp>
      <p:sp>
        <p:nvSpPr>
          <p:cNvPr id="908293" name="Text Box 5"/>
          <p:cNvSpPr txBox="1">
            <a:spLocks noChangeArrowheads="1"/>
          </p:cNvSpPr>
          <p:nvPr/>
        </p:nvSpPr>
        <p:spPr bwMode="auto">
          <a:xfrm>
            <a:off x="0" y="0"/>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a:t>
            </a:r>
          </a:p>
        </p:txBody>
      </p:sp>
      <p:sp>
        <p:nvSpPr>
          <p:cNvPr id="2" name="灯片编号占位符 1"/>
          <p:cNvSpPr>
            <a:spLocks noGrp="1"/>
          </p:cNvSpPr>
          <p:nvPr>
            <p:ph type="sldNum" sz="quarter" idx="12"/>
          </p:nvPr>
        </p:nvSpPr>
        <p:spPr/>
        <p:txBody>
          <a:bodyPr/>
          <a:lstStyle/>
          <a:p>
            <a:pPr>
              <a:defRPr/>
            </a:pPr>
            <a:fld id="{42597D7F-75C3-443F-9CE1-9E48FCB8EE2C}" type="slidenum">
              <a:rPr lang="en-US" altLang="zh-CN" smtClean="0"/>
              <a:pPr>
                <a:defRPr/>
              </a:pPr>
              <a:t>69</a:t>
            </a:fld>
            <a:endParaRPr lang="en-US" altLang="zh-CN"/>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ChangeArrowheads="1"/>
          </p:cNvSpPr>
          <p:nvPr/>
        </p:nvSpPr>
        <p:spPr bwMode="auto">
          <a:xfrm>
            <a:off x="0" y="0"/>
            <a:ext cx="4756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4400" i="1" noProof="1">
                <a:solidFill>
                  <a:srgbClr val="0033CC"/>
                </a:solidFill>
                <a:effectLst>
                  <a:outerShdw blurRad="38100" dist="38100" dir="2700000" algn="tl">
                    <a:srgbClr val="C0C0C0"/>
                  </a:outerShdw>
                </a:effectLst>
                <a:latin typeface="Times New Roman" pitchFamily="18" charset="0"/>
              </a:rPr>
              <a:t>操作系统的功能</a:t>
            </a:r>
            <a:r>
              <a:rPr kumimoji="1" lang="zh-CN" altLang="en-US" sz="4000" noProof="1">
                <a:solidFill>
                  <a:schemeClr val="tx1"/>
                </a:solidFill>
                <a:latin typeface="Times New Roman" pitchFamily="18" charset="0"/>
                <a:ea typeface="宋体" pitchFamily="2" charset="-122"/>
              </a:rPr>
              <a:t>	</a:t>
            </a:r>
            <a:endParaRPr kumimoji="1" lang="zh-CN" altLang="en-US" sz="4000">
              <a:solidFill>
                <a:schemeClr val="tx1"/>
              </a:solidFill>
              <a:latin typeface="Times New Roman" pitchFamily="18" charset="0"/>
              <a:ea typeface="宋体" pitchFamily="2" charset="-122"/>
            </a:endParaRPr>
          </a:p>
        </p:txBody>
      </p:sp>
      <p:sp>
        <p:nvSpPr>
          <p:cNvPr id="12291" name="Line 3"/>
          <p:cNvSpPr>
            <a:spLocks noChangeShapeType="1"/>
          </p:cNvSpPr>
          <p:nvPr/>
        </p:nvSpPr>
        <p:spPr bwMode="auto">
          <a:xfrm>
            <a:off x="0" y="609600"/>
            <a:ext cx="5562600" cy="152400"/>
          </a:xfrm>
          <a:prstGeom prst="line">
            <a:avLst/>
          </a:prstGeom>
          <a:noFill/>
          <a:ln w="9525">
            <a:solidFill>
              <a:srgbClr val="000000"/>
            </a:solidFill>
            <a:round/>
            <a:headEnd/>
            <a:tailEnd/>
          </a:ln>
          <a:effectLst/>
          <a:scene3d>
            <a:camera prst="legacyPerspectiveTopLeft">
              <a:rot lat="0" lon="20519992"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grpSp>
        <p:nvGrpSpPr>
          <p:cNvPr id="12292" name="Group 7"/>
          <p:cNvGrpSpPr>
            <a:grpSpLocks/>
          </p:cNvGrpSpPr>
          <p:nvPr/>
        </p:nvGrpSpPr>
        <p:grpSpPr bwMode="auto">
          <a:xfrm>
            <a:off x="533400" y="1143000"/>
            <a:ext cx="3346450" cy="1574800"/>
            <a:chOff x="1260" y="1511"/>
            <a:chExt cx="2108" cy="992"/>
          </a:xfrm>
        </p:grpSpPr>
        <p:sp>
          <p:nvSpPr>
            <p:cNvPr id="12299" name="AutoShape 8"/>
            <p:cNvSpPr>
              <a:spLocks noChangeArrowheads="1"/>
            </p:cNvSpPr>
            <p:nvPr/>
          </p:nvSpPr>
          <p:spPr bwMode="auto">
            <a:xfrm>
              <a:off x="1260" y="1511"/>
              <a:ext cx="2108" cy="992"/>
            </a:xfrm>
            <a:prstGeom prst="flowChartPunchedCard">
              <a:avLst/>
            </a:prstGeom>
            <a:solidFill>
              <a:srgbClr val="FF99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endParaRPr kumimoji="1" lang="zh-CN" altLang="zh-CN" sz="3600">
                <a:solidFill>
                  <a:schemeClr val="tx1"/>
                </a:solidFill>
                <a:latin typeface="宋体" pitchFamily="2" charset="-122"/>
                <a:ea typeface="宋体" pitchFamily="2" charset="-122"/>
              </a:endParaRPr>
            </a:p>
          </p:txBody>
        </p:sp>
        <p:sp>
          <p:nvSpPr>
            <p:cNvPr id="12300" name="Rectangle 9"/>
            <p:cNvSpPr>
              <a:spLocks noChangeArrowheads="1"/>
            </p:cNvSpPr>
            <p:nvPr/>
          </p:nvSpPr>
          <p:spPr bwMode="auto">
            <a:xfrm>
              <a:off x="1407" y="1592"/>
              <a:ext cx="19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kumimoji="1" lang="zh-CN" altLang="en-US" sz="2800">
                  <a:solidFill>
                    <a:srgbClr val="CC0000"/>
                  </a:solidFill>
                  <a:latin typeface="宋体" pitchFamily="2" charset="-122"/>
                  <a:ea typeface="宋体" pitchFamily="2" charset="-122"/>
                </a:rPr>
                <a:t>内存的分配与管理</a:t>
              </a:r>
            </a:p>
          </p:txBody>
        </p:sp>
      </p:grpSp>
      <p:grpSp>
        <p:nvGrpSpPr>
          <p:cNvPr id="12293" name="Group 19"/>
          <p:cNvGrpSpPr>
            <a:grpSpLocks/>
          </p:cNvGrpSpPr>
          <p:nvPr/>
        </p:nvGrpSpPr>
        <p:grpSpPr bwMode="auto">
          <a:xfrm>
            <a:off x="6324600" y="152400"/>
            <a:ext cx="2667000" cy="609600"/>
            <a:chOff x="3984" y="96"/>
            <a:chExt cx="1680" cy="384"/>
          </a:xfrm>
        </p:grpSpPr>
        <p:sp>
          <p:nvSpPr>
            <p:cNvPr id="12297" name="Oval 20"/>
            <p:cNvSpPr>
              <a:spLocks noChangeArrowheads="1"/>
            </p:cNvSpPr>
            <p:nvPr/>
          </p:nvSpPr>
          <p:spPr bwMode="auto">
            <a:xfrm>
              <a:off x="3984" y="96"/>
              <a:ext cx="1680" cy="384"/>
            </a:xfrm>
            <a:prstGeom prst="ellipse">
              <a:avLst/>
            </a:prstGeom>
            <a:solidFill>
              <a:srgbClr val="FF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8" name="Rectangle 21"/>
            <p:cNvSpPr>
              <a:spLocks noChangeArrowheads="1"/>
            </p:cNvSpPr>
            <p:nvPr/>
          </p:nvSpPr>
          <p:spPr bwMode="auto">
            <a:xfrm>
              <a:off x="4224" y="144"/>
              <a:ext cx="1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33CC"/>
                  </a:solidFill>
                  <a:latin typeface="Times New Roman" pitchFamily="18" charset="0"/>
                  <a:ea typeface="宋体" pitchFamily="2" charset="-122"/>
                </a:rPr>
                <a:t>操作系统概述</a:t>
              </a:r>
              <a:endParaRPr kumimoji="1" lang="zh-CN" altLang="en-US" sz="2400">
                <a:solidFill>
                  <a:srgbClr val="FBF761"/>
                </a:solidFill>
                <a:latin typeface="Times New Roman" pitchFamily="18" charset="0"/>
                <a:ea typeface="宋体" pitchFamily="2" charset="-122"/>
              </a:endParaRPr>
            </a:p>
          </p:txBody>
        </p:sp>
      </p:grpSp>
      <p:sp>
        <p:nvSpPr>
          <p:cNvPr id="12294" name="AutoShape 23"/>
          <p:cNvSpPr>
            <a:spLocks noChangeArrowheads="1"/>
          </p:cNvSpPr>
          <p:nvPr/>
        </p:nvSpPr>
        <p:spPr bwMode="auto">
          <a:xfrm>
            <a:off x="2895600" y="2590800"/>
            <a:ext cx="5867400" cy="1600200"/>
          </a:xfrm>
          <a:prstGeom prst="wedgeRoundRectCallout">
            <a:avLst>
              <a:gd name="adj1" fmla="val -34037"/>
              <a:gd name="adj2" fmla="val -70338"/>
              <a:gd name="adj3" fmla="val 16667"/>
            </a:avLst>
          </a:prstGeom>
          <a:solidFill>
            <a:srgbClr val="FF99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b="0">
                <a:solidFill>
                  <a:schemeClr val="tx2"/>
                </a:solidFill>
              </a:rPr>
              <a:t>内存的分配与释放、内存共享、存储保护和内存扩充。</a:t>
            </a:r>
          </a:p>
        </p:txBody>
      </p:sp>
      <p:sp>
        <p:nvSpPr>
          <p:cNvPr id="794649" name="Rectangle 25"/>
          <p:cNvSpPr>
            <a:spLocks noChangeArrowheads="1"/>
          </p:cNvSpPr>
          <p:nvPr/>
        </p:nvSpPr>
        <p:spPr bwMode="auto">
          <a:xfrm>
            <a:off x="304800" y="4495800"/>
            <a:ext cx="84645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0">
                <a:solidFill>
                  <a:srgbClr val="CC0000"/>
                </a:solidFill>
              </a:rPr>
              <a:t>目的</a:t>
            </a:r>
            <a:r>
              <a:rPr kumimoji="1" lang="en-US" altLang="zh-CN" b="0">
                <a:solidFill>
                  <a:schemeClr val="tx1"/>
                </a:solidFill>
              </a:rPr>
              <a:t>:</a:t>
            </a:r>
            <a:r>
              <a:rPr kumimoji="1" lang="en-US" altLang="zh-CN" b="0">
                <a:solidFill>
                  <a:srgbClr val="CC0000"/>
                </a:solidFill>
                <a:latin typeface="隶书" pitchFamily="49" charset="-122"/>
              </a:rPr>
              <a:t>①</a:t>
            </a:r>
            <a:r>
              <a:rPr kumimoji="1" lang="zh-CN" altLang="en-US" b="0">
                <a:solidFill>
                  <a:schemeClr val="tx1"/>
                </a:solidFill>
              </a:rPr>
              <a:t>方便用户，使用户在编写程序时完全可以不考虑程序在内存中的实际地址；</a:t>
            </a:r>
            <a:r>
              <a:rPr kumimoji="1" lang="zh-CN" altLang="en-US" b="0">
                <a:solidFill>
                  <a:srgbClr val="CC0000"/>
                </a:solidFill>
                <a:latin typeface="隶书" pitchFamily="49" charset="-122"/>
              </a:rPr>
              <a:t>②</a:t>
            </a:r>
            <a:r>
              <a:rPr kumimoji="1" lang="zh-CN" altLang="en-US" b="0">
                <a:solidFill>
                  <a:schemeClr val="tx1"/>
                </a:solidFill>
              </a:rPr>
              <a:t>为了提高内存空间的利用率</a:t>
            </a:r>
          </a:p>
        </p:txBody>
      </p:sp>
      <p:sp>
        <p:nvSpPr>
          <p:cNvPr id="2" name="灯片编号占位符 1"/>
          <p:cNvSpPr>
            <a:spLocks noGrp="1"/>
          </p:cNvSpPr>
          <p:nvPr>
            <p:ph type="sldNum" sz="quarter" idx="12"/>
          </p:nvPr>
        </p:nvSpPr>
        <p:spPr/>
        <p:txBody>
          <a:bodyPr/>
          <a:lstStyle/>
          <a:p>
            <a:pPr>
              <a:defRPr/>
            </a:pPr>
            <a:fld id="{F491D2A5-2B45-42B8-9B87-7641E1891A45}" type="slidenum">
              <a:rPr lang="en-US" altLang="zh-CN" smtClean="0"/>
              <a:pPr>
                <a:defRPr/>
              </a:pPr>
              <a:t>7</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4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4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ph type="title"/>
          </p:nvPr>
        </p:nvSpPr>
        <p:spPr bwMode="auto">
          <a:xfrm>
            <a:off x="609600" y="685800"/>
            <a:ext cx="8534400" cy="838200"/>
          </a:xfrm>
          <a:solidFill>
            <a:srgbClr val="FFFF99"/>
          </a:solidFill>
          <a:effectLst>
            <a:outerShdw dist="107763" dir="2700000" algn="ctr" rotWithShape="0">
              <a:srgbClr val="B2B2B2"/>
            </a:outerShdw>
          </a:effectLst>
          <a:extLs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b="1" smtClean="0">
                <a:latin typeface="隶书" pitchFamily="49" charset="-122"/>
                <a:ea typeface="隶书" pitchFamily="49" charset="-122"/>
              </a:rPr>
              <a:t>2.</a:t>
            </a:r>
            <a:r>
              <a:rPr lang="zh-CN" altLang="en-US" sz="4000" b="1" smtClean="0">
                <a:latin typeface="隶书" pitchFamily="49" charset="-122"/>
                <a:ea typeface="隶书" pitchFamily="49" charset="-122"/>
              </a:rPr>
              <a:t>设置文件属性命令</a:t>
            </a:r>
            <a:r>
              <a:rPr lang="en-US" altLang="zh-CN" sz="4000" b="1" smtClean="0">
                <a:latin typeface="隶书" pitchFamily="49" charset="-122"/>
                <a:ea typeface="隶书" pitchFamily="49" charset="-122"/>
              </a:rPr>
              <a:t>ATTRIB</a:t>
            </a:r>
          </a:p>
        </p:txBody>
      </p:sp>
      <p:sp>
        <p:nvSpPr>
          <p:cNvPr id="79875" name="Rectangle 3"/>
          <p:cNvSpPr>
            <a:spLocks noGrp="1" noChangeArrowheads="1"/>
          </p:cNvSpPr>
          <p:nvPr>
            <p:ph type="body" idx="1"/>
          </p:nvPr>
        </p:nvSpPr>
        <p:spPr bwMode="auto">
          <a:xfrm>
            <a:off x="533400" y="1600200"/>
            <a:ext cx="8382000" cy="1828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gn="just" eaLnBrk="1" hangingPunct="1">
              <a:buFont typeface="Wingdings" pitchFamily="2" charset="2"/>
              <a:buNone/>
              <a:tabLst>
                <a:tab pos="660400" algn="l"/>
              </a:tabLst>
            </a:pPr>
            <a:r>
              <a:rPr lang="zh-CN" altLang="en-US" sz="2400" b="1" smtClean="0">
                <a:ea typeface="黑体" pitchFamily="49" charset="-122"/>
              </a:rPr>
              <a:t>格式：</a:t>
            </a:r>
            <a:r>
              <a:rPr lang="en-US" altLang="zh-CN" sz="2400" smtClean="0">
                <a:ea typeface="黑体" pitchFamily="49" charset="-122"/>
              </a:rPr>
              <a:t>[d:][path]ATTRIB</a:t>
            </a:r>
            <a:r>
              <a:rPr lang="en-US" altLang="zh-CN" sz="2400" smtClean="0"/>
              <a:t>   [d:][path]filename[.ext]</a:t>
            </a:r>
          </a:p>
          <a:p>
            <a:pPr marL="0" indent="0" algn="just" eaLnBrk="1" hangingPunct="1">
              <a:buFont typeface="Wingdings" pitchFamily="2" charset="2"/>
              <a:buNone/>
              <a:tabLst>
                <a:tab pos="660400" algn="l"/>
              </a:tabLst>
            </a:pPr>
            <a:r>
              <a:rPr lang="en-US" altLang="zh-CN" sz="2400" smtClean="0"/>
              <a:t>                   [+S][+R][+H][+A][-S][-R][-H][-A][/S]  </a:t>
            </a:r>
          </a:p>
          <a:p>
            <a:pPr marL="0" indent="0" algn="just" eaLnBrk="1" hangingPunct="1">
              <a:buFont typeface="Wingdings" pitchFamily="2" charset="2"/>
              <a:buNone/>
              <a:tabLst>
                <a:tab pos="660400" algn="l"/>
              </a:tabLst>
            </a:pPr>
            <a:r>
              <a:rPr lang="en-US" altLang="zh-CN" sz="2400" b="1" smtClean="0">
                <a:ea typeface="黑体" pitchFamily="49" charset="-122"/>
              </a:rPr>
              <a:t>       </a:t>
            </a:r>
            <a:r>
              <a:rPr lang="zh-CN" altLang="en-US" sz="2400" b="1" smtClean="0">
                <a:ea typeface="黑体" pitchFamily="49" charset="-122"/>
              </a:rPr>
              <a:t>功能：用于设置、取消或显示文件的属性。可以处理子目录及其所有文件。 </a:t>
            </a:r>
          </a:p>
        </p:txBody>
      </p:sp>
      <p:sp>
        <p:nvSpPr>
          <p:cNvPr id="909318" name="Text Box 6"/>
          <p:cNvSpPr txBox="1">
            <a:spLocks noChangeArrowheads="1"/>
          </p:cNvSpPr>
          <p:nvPr/>
        </p:nvSpPr>
        <p:spPr bwMode="auto">
          <a:xfrm>
            <a:off x="0" y="0"/>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a:t>
            </a:r>
          </a:p>
        </p:txBody>
      </p:sp>
      <p:sp>
        <p:nvSpPr>
          <p:cNvPr id="2" name="灯片编号占位符 1"/>
          <p:cNvSpPr>
            <a:spLocks noGrp="1"/>
          </p:cNvSpPr>
          <p:nvPr>
            <p:ph type="sldNum" sz="quarter" idx="12"/>
          </p:nvPr>
        </p:nvSpPr>
        <p:spPr/>
        <p:txBody>
          <a:bodyPr/>
          <a:lstStyle/>
          <a:p>
            <a:pPr>
              <a:defRPr/>
            </a:pPr>
            <a:fld id="{AC438EEF-AC39-46A2-8D2F-83CB07A14A5A}" type="slidenum">
              <a:rPr lang="en-US" altLang="zh-CN" smtClean="0"/>
              <a:pPr>
                <a:defRPr/>
              </a:pPr>
              <a:t>70</a:t>
            </a:fld>
            <a:endParaRPr lang="en-US" altLang="zh-CN"/>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ph type="body" idx="1"/>
          </p:nvPr>
        </p:nvSpPr>
        <p:spPr bwMode="auto">
          <a:xfrm>
            <a:off x="457200" y="1371600"/>
            <a:ext cx="8305800" cy="5486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indent="0" algn="just" eaLnBrk="1" hangingPunct="1">
              <a:buFont typeface="Wingdings" pitchFamily="2" charset="2"/>
              <a:buNone/>
              <a:tabLst>
                <a:tab pos="388938" algn="l"/>
              </a:tabLst>
            </a:pPr>
            <a:r>
              <a:rPr lang="en-US" altLang="zh-CN" sz="2400" b="1" smtClean="0">
                <a:solidFill>
                  <a:srgbClr val="000066"/>
                </a:solidFill>
                <a:ea typeface="黑体" pitchFamily="49" charset="-122"/>
              </a:rPr>
              <a:t>      </a:t>
            </a:r>
            <a:r>
              <a:rPr lang="zh-CN" altLang="en-US" sz="2400" b="1" smtClean="0">
                <a:solidFill>
                  <a:srgbClr val="000066"/>
                </a:solidFill>
                <a:ea typeface="黑体" pitchFamily="49" charset="-122"/>
              </a:rPr>
              <a:t>说明：</a:t>
            </a:r>
          </a:p>
          <a:p>
            <a:pPr marL="0" indent="0" algn="just" eaLnBrk="1" hangingPunct="1">
              <a:buFont typeface="Wingdings" pitchFamily="2" charset="2"/>
              <a:buNone/>
              <a:tabLst>
                <a:tab pos="388938" algn="l"/>
              </a:tabLst>
            </a:pPr>
            <a:r>
              <a:rPr lang="zh-CN" altLang="en-US" sz="2400" b="1" smtClean="0">
                <a:solidFill>
                  <a:srgbClr val="000066"/>
                </a:solidFill>
                <a:ea typeface="黑体" pitchFamily="49" charset="-122"/>
              </a:rPr>
              <a:t>     ①</a:t>
            </a:r>
            <a:r>
              <a:rPr lang="en-US" altLang="zh-CN" sz="2400" b="1" smtClean="0">
                <a:solidFill>
                  <a:srgbClr val="000066"/>
                </a:solidFill>
                <a:ea typeface="黑体" pitchFamily="49" charset="-122"/>
              </a:rPr>
              <a:t>ATTRIB</a:t>
            </a:r>
            <a:r>
              <a:rPr lang="zh-CN" altLang="en-US" sz="2400" b="1" smtClean="0">
                <a:solidFill>
                  <a:srgbClr val="000066"/>
                </a:solidFill>
                <a:ea typeface="黑体" pitchFamily="49" charset="-122"/>
              </a:rPr>
              <a:t>前的</a:t>
            </a:r>
            <a:r>
              <a:rPr lang="en-US" altLang="zh-CN" sz="2400" b="1" smtClean="0">
                <a:solidFill>
                  <a:srgbClr val="000066"/>
                </a:solidFill>
                <a:ea typeface="黑体" pitchFamily="49" charset="-122"/>
              </a:rPr>
              <a:t>[d:][path]</a:t>
            </a:r>
            <a:r>
              <a:rPr lang="zh-CN" altLang="en-US" sz="2400" b="1" smtClean="0">
                <a:solidFill>
                  <a:srgbClr val="000066"/>
                </a:solidFill>
                <a:ea typeface="黑体" pitchFamily="49" charset="-122"/>
              </a:rPr>
              <a:t>指定命令文件所在的磁盘和路径。</a:t>
            </a:r>
          </a:p>
          <a:p>
            <a:pPr marL="0" indent="0" algn="just" eaLnBrk="1" hangingPunct="1">
              <a:buFont typeface="Wingdings" pitchFamily="2" charset="2"/>
              <a:buNone/>
              <a:tabLst>
                <a:tab pos="388938" algn="l"/>
              </a:tabLst>
            </a:pPr>
            <a:r>
              <a:rPr lang="zh-CN" altLang="en-US" sz="2400" b="1" smtClean="0">
                <a:solidFill>
                  <a:srgbClr val="000066"/>
                </a:solidFill>
                <a:ea typeface="黑体" pitchFamily="49" charset="-122"/>
              </a:rPr>
              <a:t>     ②四个参数前，</a:t>
            </a:r>
            <a:r>
              <a:rPr lang="en-US" altLang="zh-CN" sz="2400" b="1" smtClean="0">
                <a:solidFill>
                  <a:srgbClr val="FF0000"/>
                </a:solidFill>
                <a:ea typeface="黑体" pitchFamily="49" charset="-122"/>
              </a:rPr>
              <a:t>+</a:t>
            </a:r>
            <a:r>
              <a:rPr lang="zh-CN" altLang="en-US" sz="2400" b="1" smtClean="0">
                <a:solidFill>
                  <a:srgbClr val="000066"/>
                </a:solidFill>
                <a:ea typeface="黑体" pitchFamily="49" charset="-122"/>
              </a:rPr>
              <a:t>表示设置文件属性，</a:t>
            </a:r>
            <a:r>
              <a:rPr lang="en-US" altLang="zh-CN" sz="2400" b="1" smtClean="0">
                <a:solidFill>
                  <a:srgbClr val="FF0000"/>
                </a:solidFill>
                <a:ea typeface="黑体" pitchFamily="49" charset="-122"/>
              </a:rPr>
              <a:t>-</a:t>
            </a:r>
            <a:r>
              <a:rPr lang="zh-CN" altLang="en-US" sz="2400" b="1" smtClean="0">
                <a:solidFill>
                  <a:srgbClr val="000066"/>
                </a:solidFill>
                <a:ea typeface="黑体" pitchFamily="49" charset="-122"/>
              </a:rPr>
              <a:t>表示取消文件属性。 </a:t>
            </a:r>
          </a:p>
          <a:p>
            <a:pPr marL="0" indent="0" algn="just" eaLnBrk="1" hangingPunct="1">
              <a:buFont typeface="Wingdings" pitchFamily="2" charset="2"/>
              <a:buNone/>
              <a:tabLst>
                <a:tab pos="388938" algn="l"/>
              </a:tabLst>
            </a:pPr>
            <a:r>
              <a:rPr lang="zh-CN" altLang="en-US" sz="2400" b="1" smtClean="0">
                <a:solidFill>
                  <a:srgbClr val="000066"/>
                </a:solidFill>
                <a:ea typeface="黑体" pitchFamily="49" charset="-122"/>
              </a:rPr>
              <a:t>     ③</a:t>
            </a:r>
            <a:r>
              <a:rPr lang="en-US" altLang="zh-CN" sz="2400" b="1" smtClean="0">
                <a:solidFill>
                  <a:srgbClr val="000066"/>
                </a:solidFill>
                <a:ea typeface="黑体" pitchFamily="49" charset="-122"/>
              </a:rPr>
              <a:t>[d:][path]filename[.ext]</a:t>
            </a:r>
            <a:r>
              <a:rPr lang="zh-CN" altLang="en-US" sz="2400" b="1" smtClean="0">
                <a:solidFill>
                  <a:srgbClr val="000066"/>
                </a:solidFill>
                <a:ea typeface="黑体" pitchFamily="49" charset="-122"/>
              </a:rPr>
              <a:t>表示要操作文件的文件名及文件所在的磁盘和路径，文件名和扩展名中可以使用通配符</a:t>
            </a:r>
            <a:r>
              <a:rPr lang="en-US" altLang="zh-CN" sz="2400" b="1" smtClean="0">
                <a:solidFill>
                  <a:srgbClr val="000066"/>
                </a:solidFill>
                <a:ea typeface="黑体" pitchFamily="49" charset="-122"/>
              </a:rPr>
              <a:t>?</a:t>
            </a:r>
            <a:r>
              <a:rPr lang="zh-CN" altLang="en-US" sz="2400" b="1" smtClean="0">
                <a:solidFill>
                  <a:srgbClr val="000066"/>
                </a:solidFill>
                <a:ea typeface="黑体" pitchFamily="49" charset="-122"/>
              </a:rPr>
              <a:t>和*，即一次可以处理多个文件。 </a:t>
            </a:r>
          </a:p>
          <a:p>
            <a:pPr marL="0" indent="0" algn="just" eaLnBrk="1" hangingPunct="1">
              <a:buFont typeface="Wingdings" pitchFamily="2" charset="2"/>
              <a:buNone/>
              <a:tabLst>
                <a:tab pos="388938" algn="l"/>
              </a:tabLst>
            </a:pPr>
            <a:r>
              <a:rPr lang="zh-CN" altLang="en-US" sz="2400" b="1" smtClean="0">
                <a:solidFill>
                  <a:srgbClr val="000066"/>
                </a:solidFill>
                <a:ea typeface="黑体" pitchFamily="49" charset="-122"/>
              </a:rPr>
              <a:t>     ④</a:t>
            </a:r>
            <a:r>
              <a:rPr lang="en-US" altLang="zh-CN" sz="2400" b="1" smtClean="0">
                <a:solidFill>
                  <a:srgbClr val="000066"/>
                </a:solidFill>
                <a:ea typeface="黑体" pitchFamily="49" charset="-122"/>
              </a:rPr>
              <a:t>[/S]</a:t>
            </a:r>
            <a:r>
              <a:rPr lang="zh-CN" altLang="en-US" sz="2400" b="1" smtClean="0">
                <a:solidFill>
                  <a:srgbClr val="000066"/>
                </a:solidFill>
                <a:ea typeface="黑体" pitchFamily="49" charset="-122"/>
              </a:rPr>
              <a:t>表示处理指定目录和它的子目录中的所有文件。</a:t>
            </a:r>
          </a:p>
          <a:p>
            <a:pPr marL="0" indent="0" algn="just" eaLnBrk="1" hangingPunct="1">
              <a:buFont typeface="Wingdings" pitchFamily="2" charset="2"/>
              <a:buNone/>
              <a:tabLst>
                <a:tab pos="388938" algn="l"/>
              </a:tabLst>
            </a:pPr>
            <a:r>
              <a:rPr lang="zh-CN" altLang="en-US" sz="2400" b="1" smtClean="0">
                <a:solidFill>
                  <a:srgbClr val="000066"/>
                </a:solidFill>
                <a:ea typeface="黑体" pitchFamily="49" charset="-122"/>
              </a:rPr>
              <a:t>        例：系统提示符为</a:t>
            </a:r>
            <a:r>
              <a:rPr lang="en-US" altLang="zh-CN" sz="2400" b="1" smtClean="0">
                <a:solidFill>
                  <a:srgbClr val="000066"/>
                </a:solidFill>
                <a:ea typeface="黑体" pitchFamily="49" charset="-122"/>
              </a:rPr>
              <a:t>C:\&gt;</a:t>
            </a:r>
            <a:r>
              <a:rPr lang="zh-CN" altLang="en-US" sz="2400" b="1" smtClean="0">
                <a:solidFill>
                  <a:srgbClr val="000066"/>
                </a:solidFill>
                <a:ea typeface="黑体" pitchFamily="49" charset="-122"/>
              </a:rPr>
              <a:t>，对</a:t>
            </a:r>
            <a:r>
              <a:rPr lang="en-US" altLang="zh-CN" sz="2400" b="1" smtClean="0">
                <a:solidFill>
                  <a:srgbClr val="000066"/>
                </a:solidFill>
                <a:ea typeface="黑体" pitchFamily="49" charset="-122"/>
              </a:rPr>
              <a:t>C</a:t>
            </a:r>
            <a:r>
              <a:rPr lang="zh-CN" altLang="en-US" sz="2400" b="1" smtClean="0">
                <a:solidFill>
                  <a:srgbClr val="000066"/>
                </a:solidFill>
                <a:ea typeface="黑体" pitchFamily="49" charset="-122"/>
              </a:rPr>
              <a:t>盘根目录中</a:t>
            </a:r>
            <a:r>
              <a:rPr lang="en-US" altLang="zh-CN" sz="2400" b="1" smtClean="0">
                <a:solidFill>
                  <a:srgbClr val="000066"/>
                </a:solidFill>
                <a:ea typeface="黑体" pitchFamily="49" charset="-122"/>
              </a:rPr>
              <a:t>CONFIG.SYS</a:t>
            </a:r>
            <a:r>
              <a:rPr lang="zh-CN" altLang="en-US" sz="2400" b="1" smtClean="0">
                <a:solidFill>
                  <a:srgbClr val="000066"/>
                </a:solidFill>
                <a:ea typeface="黑体" pitchFamily="49" charset="-122"/>
              </a:rPr>
              <a:t>文件的属性进行设置 </a:t>
            </a:r>
          </a:p>
          <a:p>
            <a:pPr marL="0" indent="0" algn="just" eaLnBrk="1" hangingPunct="1">
              <a:buFont typeface="Wingdings" pitchFamily="2" charset="2"/>
              <a:buNone/>
              <a:tabLst>
                <a:tab pos="388938" algn="l"/>
              </a:tabLst>
            </a:pPr>
            <a:r>
              <a:rPr lang="zh-CN" altLang="en-US" sz="2400" b="1" smtClean="0">
                <a:solidFill>
                  <a:srgbClr val="0000FF"/>
                </a:solidFill>
                <a:ea typeface="黑体" pitchFamily="49" charset="-122"/>
              </a:rPr>
              <a:t>            </a:t>
            </a:r>
            <a:r>
              <a:rPr lang="en-US" altLang="zh-CN" sz="2800" smtClean="0">
                <a:solidFill>
                  <a:schemeClr val="accent2"/>
                </a:solidFill>
                <a:ea typeface="黑体" pitchFamily="49" charset="-122"/>
              </a:rPr>
              <a:t>C:\&gt;</a:t>
            </a:r>
            <a:r>
              <a:rPr lang="en-US" altLang="zh-CN" sz="2800" smtClean="0">
                <a:solidFill>
                  <a:srgbClr val="000066"/>
                </a:solidFill>
              </a:rPr>
              <a:t>attrib     +r +s +h +a      config.sys</a:t>
            </a:r>
            <a:r>
              <a:rPr lang="en-US" altLang="zh-CN" sz="2800" smtClean="0">
                <a:solidFill>
                  <a:srgbClr val="000066"/>
                </a:solidFill>
                <a:ea typeface="黑体" pitchFamily="49" charset="-122"/>
              </a:rPr>
              <a:t> </a:t>
            </a:r>
          </a:p>
          <a:p>
            <a:pPr marL="0" indent="0" algn="just" eaLnBrk="1" hangingPunct="1">
              <a:buFont typeface="Wingdings" pitchFamily="2" charset="2"/>
              <a:buNone/>
              <a:tabLst>
                <a:tab pos="388938" algn="l"/>
              </a:tabLst>
            </a:pPr>
            <a:r>
              <a:rPr lang="en-US" altLang="zh-CN" sz="2800" smtClean="0">
                <a:solidFill>
                  <a:schemeClr val="accent2"/>
                </a:solidFill>
                <a:ea typeface="黑体" pitchFamily="49" charset="-122"/>
              </a:rPr>
              <a:t>          C:\&gt;</a:t>
            </a:r>
            <a:r>
              <a:rPr lang="en-US" altLang="zh-CN" sz="2800" smtClean="0">
                <a:solidFill>
                  <a:srgbClr val="000066"/>
                </a:solidFill>
              </a:rPr>
              <a:t>attrib    config.sys</a:t>
            </a:r>
            <a:r>
              <a:rPr lang="en-US" altLang="zh-CN" sz="2800" smtClean="0">
                <a:solidFill>
                  <a:srgbClr val="000066"/>
                </a:solidFill>
                <a:ea typeface="黑体" pitchFamily="49" charset="-122"/>
              </a:rPr>
              <a:t> </a:t>
            </a:r>
          </a:p>
        </p:txBody>
      </p:sp>
      <p:sp>
        <p:nvSpPr>
          <p:cNvPr id="80899" name="Rectangle 3"/>
          <p:cNvSpPr>
            <a:spLocks noChangeArrowheads="1"/>
          </p:cNvSpPr>
          <p:nvPr/>
        </p:nvSpPr>
        <p:spPr bwMode="auto">
          <a:xfrm>
            <a:off x="914400" y="260350"/>
            <a:ext cx="7772400" cy="838200"/>
          </a:xfrm>
          <a:prstGeom prst="rect">
            <a:avLst/>
          </a:prstGeom>
          <a:solidFill>
            <a:srgbClr val="FFFF99"/>
          </a:solidFill>
          <a:ln>
            <a:noFill/>
          </a:ln>
          <a:effectLst>
            <a:outerShdw dist="107763" dir="2700000" algn="ctr" rotWithShape="0">
              <a:srgbClr val="B2B2B2"/>
            </a:outerShdw>
          </a:effectLst>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ltLang="zh-CN" sz="4000">
                <a:solidFill>
                  <a:schemeClr val="tx2"/>
                </a:solidFill>
                <a:latin typeface="隶书" pitchFamily="49" charset="-122"/>
              </a:rPr>
              <a:t>ATTRIB</a:t>
            </a:r>
            <a:r>
              <a:rPr lang="zh-CN" altLang="en-US" sz="4000">
                <a:solidFill>
                  <a:schemeClr val="tx2"/>
                </a:solidFill>
                <a:latin typeface="隶书" pitchFamily="49" charset="-122"/>
              </a:rPr>
              <a:t>命令说明</a:t>
            </a:r>
          </a:p>
        </p:txBody>
      </p:sp>
      <p:sp>
        <p:nvSpPr>
          <p:cNvPr id="910341" name="Text Box 5"/>
          <p:cNvSpPr txBox="1">
            <a:spLocks noChangeArrowheads="1"/>
          </p:cNvSpPr>
          <p:nvPr/>
        </p:nvSpPr>
        <p:spPr bwMode="auto">
          <a:xfrm>
            <a:off x="0" y="0"/>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a:t>
            </a:r>
          </a:p>
        </p:txBody>
      </p:sp>
      <p:sp>
        <p:nvSpPr>
          <p:cNvPr id="2" name="灯片编号占位符 1"/>
          <p:cNvSpPr>
            <a:spLocks noGrp="1"/>
          </p:cNvSpPr>
          <p:nvPr>
            <p:ph type="sldNum" sz="quarter" idx="12"/>
          </p:nvPr>
        </p:nvSpPr>
        <p:spPr/>
        <p:txBody>
          <a:bodyPr/>
          <a:lstStyle/>
          <a:p>
            <a:pPr>
              <a:defRPr/>
            </a:pPr>
            <a:fld id="{2EDB4C0E-0BA9-4CDC-91F4-28551A9C3559}" type="slidenum">
              <a:rPr lang="en-US" altLang="zh-CN" smtClean="0"/>
              <a:pPr>
                <a:defRPr/>
              </a:pPr>
              <a:t>71</a:t>
            </a:fld>
            <a:endParaRPr lang="en-US" altLang="zh-CN"/>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5" name="Text Box 5"/>
          <p:cNvSpPr txBox="1">
            <a:spLocks noChangeArrowheads="1"/>
          </p:cNvSpPr>
          <p:nvPr/>
        </p:nvSpPr>
        <p:spPr bwMode="auto">
          <a:xfrm>
            <a:off x="0" y="0"/>
            <a:ext cx="443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DOS</a:t>
            </a:r>
            <a:r>
              <a:rPr kumimoji="1" lang="zh-CN" altLang="en-US" sz="4400" i="1" u="sng">
                <a:solidFill>
                  <a:srgbClr val="0033CC"/>
                </a:solidFill>
                <a:effectLst>
                  <a:outerShdw blurRad="38100" dist="38100" dir="2700000" algn="tl">
                    <a:srgbClr val="C0C0C0"/>
                  </a:outerShdw>
                </a:effectLst>
                <a:latin typeface="隶书" pitchFamily="49" charset="-122"/>
              </a:rPr>
              <a:t>命令帮助</a:t>
            </a:r>
          </a:p>
        </p:txBody>
      </p:sp>
      <p:sp>
        <p:nvSpPr>
          <p:cNvPr id="798726" name="Rectangle 6"/>
          <p:cNvSpPr>
            <a:spLocks noChangeArrowheads="1"/>
          </p:cNvSpPr>
          <p:nvPr/>
        </p:nvSpPr>
        <p:spPr bwMode="auto">
          <a:xfrm>
            <a:off x="1295400" y="1447800"/>
            <a:ext cx="5334000" cy="914400"/>
          </a:xfrm>
          <a:prstGeom prst="rect">
            <a:avLst/>
          </a:prstGeom>
          <a:solidFill>
            <a:srgbClr val="008000"/>
          </a:solidFill>
          <a:ln>
            <a:noFill/>
          </a:ln>
          <a:effectLst>
            <a:outerShdw dist="107763" dir="2700000" algn="ctr"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pPr algn="ctr">
              <a:defRPr/>
            </a:pPr>
            <a:r>
              <a:rPr kumimoji="1" lang="en-US" altLang="zh-CN">
                <a:solidFill>
                  <a:srgbClr val="FF0000"/>
                </a:solidFill>
                <a:latin typeface="宋体" pitchFamily="2" charset="-122"/>
                <a:ea typeface="宋体" pitchFamily="2" charset="-122"/>
              </a:rPr>
              <a:t>Help </a:t>
            </a:r>
            <a:r>
              <a:rPr kumimoji="1" lang="en-US" altLang="zh-CN" b="0">
                <a:solidFill>
                  <a:srgbClr val="FF0000"/>
                </a:solidFill>
                <a:effectLst>
                  <a:outerShdw blurRad="38100" dist="38100" dir="2700000" algn="tl">
                    <a:srgbClr val="000000"/>
                  </a:outerShdw>
                </a:effectLst>
                <a:sym typeface="Wingdings 3" pitchFamily="18" charset="2"/>
              </a:rPr>
              <a:t></a:t>
            </a:r>
            <a:r>
              <a:rPr kumimoji="1" lang="en-US" altLang="zh-CN">
                <a:solidFill>
                  <a:srgbClr val="FF0000"/>
                </a:solidFill>
                <a:latin typeface="宋体" pitchFamily="2" charset="-122"/>
                <a:ea typeface="宋体" pitchFamily="2" charset="-122"/>
              </a:rPr>
              <a:t> </a:t>
            </a:r>
            <a:r>
              <a:rPr kumimoji="1" lang="zh-CN" altLang="en-US">
                <a:solidFill>
                  <a:schemeClr val="bg1"/>
                </a:solidFill>
                <a:latin typeface="宋体" pitchFamily="2" charset="-122"/>
                <a:ea typeface="宋体" pitchFamily="2" charset="-122"/>
              </a:rPr>
              <a:t>提供命令的帮助信息</a:t>
            </a:r>
          </a:p>
        </p:txBody>
      </p:sp>
      <p:sp>
        <p:nvSpPr>
          <p:cNvPr id="798727" name="Rectangle 7"/>
          <p:cNvSpPr>
            <a:spLocks noChangeArrowheads="1"/>
          </p:cNvSpPr>
          <p:nvPr/>
        </p:nvSpPr>
        <p:spPr bwMode="auto">
          <a:xfrm>
            <a:off x="1295400" y="2895600"/>
            <a:ext cx="7620000" cy="914400"/>
          </a:xfrm>
          <a:prstGeom prst="rect">
            <a:avLst/>
          </a:prstGeom>
          <a:solidFill>
            <a:srgbClr val="008000"/>
          </a:solidFill>
          <a:ln>
            <a:noFill/>
          </a:ln>
          <a:effectLst>
            <a:outerShdw dist="107763" dir="2700000" algn="ctr" rotWithShape="0">
              <a:srgbClr val="80808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tIns="0" anchor="ctr"/>
          <a:lstStyle/>
          <a:p>
            <a:pPr algn="ctr">
              <a:defRPr/>
            </a:pPr>
            <a:r>
              <a:rPr kumimoji="1" lang="en-US" altLang="zh-CN">
                <a:solidFill>
                  <a:srgbClr val="FF0000"/>
                </a:solidFill>
                <a:latin typeface="宋体" pitchFamily="2" charset="-122"/>
                <a:ea typeface="宋体" pitchFamily="2" charset="-122"/>
              </a:rPr>
              <a:t>Help </a:t>
            </a:r>
            <a:r>
              <a:rPr kumimoji="1" lang="en-US" altLang="zh-CN" b="0">
                <a:solidFill>
                  <a:srgbClr val="FF0000"/>
                </a:solidFill>
                <a:effectLst>
                  <a:outerShdw blurRad="38100" dist="38100" dir="2700000" algn="tl">
                    <a:srgbClr val="000000"/>
                  </a:outerShdw>
                </a:effectLst>
                <a:sym typeface="Wingdings 3" pitchFamily="18" charset="2"/>
              </a:rPr>
              <a:t></a:t>
            </a:r>
            <a:r>
              <a:rPr kumimoji="1" lang="en-US" altLang="zh-CN">
                <a:solidFill>
                  <a:schemeClr val="bg1"/>
                </a:solidFill>
                <a:latin typeface="宋体" pitchFamily="2" charset="-122"/>
                <a:ea typeface="宋体" pitchFamily="2" charset="-122"/>
              </a:rPr>
              <a:t> </a:t>
            </a:r>
            <a:r>
              <a:rPr kumimoji="1" lang="zh-CN" altLang="en-US">
                <a:solidFill>
                  <a:schemeClr val="bg1"/>
                </a:solidFill>
                <a:latin typeface="宋体" pitchFamily="2" charset="-122"/>
                <a:ea typeface="宋体" pitchFamily="2" charset="-122"/>
              </a:rPr>
              <a:t>命令名，具体某个命令的详细信息</a:t>
            </a:r>
          </a:p>
        </p:txBody>
      </p:sp>
      <p:pic>
        <p:nvPicPr>
          <p:cNvPr id="79872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86106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FD81C406-4351-46EA-B337-23F9B6FCA67A}" type="slidenum">
              <a:rPr lang="en-US" altLang="zh-CN" smtClean="0"/>
              <a:pPr>
                <a:defRPr/>
              </a:pPr>
              <a:t>72</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728"/>
                                        </p:tgtEl>
                                        <p:attrNameLst>
                                          <p:attrName>style.visibility</p:attrName>
                                        </p:attrNameLst>
                                      </p:cBhvr>
                                      <p:to>
                                        <p:strVal val="visible"/>
                                      </p:to>
                                    </p:set>
                                    <p:animEffect transition="in" filter="blinds(horizontal)">
                                      <p:cBhvr>
                                        <p:cTn id="7" dur="500"/>
                                        <p:tgtEl>
                                          <p:spTgt spid="798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600200" y="1371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zh-CN" altLang="en-US"/>
              <a:t>操作系统的概念 </a:t>
            </a:r>
          </a:p>
        </p:txBody>
      </p:sp>
      <p:sp>
        <p:nvSpPr>
          <p:cNvPr id="82947" name="Text Box 3">
            <a:hlinkClick r:id="rId3" action="ppaction://hlinksldjump"/>
          </p:cNvPr>
          <p:cNvSpPr txBox="1">
            <a:spLocks noChangeArrowheads="1"/>
          </p:cNvSpPr>
          <p:nvPr/>
        </p:nvSpPr>
        <p:spPr bwMode="auto">
          <a:xfrm>
            <a:off x="1600200" y="3617913"/>
            <a:ext cx="434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 </a:t>
            </a:r>
            <a:r>
              <a:rPr lang="zh-CN" altLang="en-US"/>
              <a:t>基本命令</a:t>
            </a:r>
          </a:p>
        </p:txBody>
      </p:sp>
      <p:sp>
        <p:nvSpPr>
          <p:cNvPr id="82948" name="Text Box 4">
            <a:hlinkClick r:id="rId4" action="ppaction://hlinksldjump"/>
          </p:cNvPr>
          <p:cNvSpPr txBox="1">
            <a:spLocks noChangeArrowheads="1"/>
          </p:cNvSpPr>
          <p:nvPr/>
        </p:nvSpPr>
        <p:spPr bwMode="auto">
          <a:xfrm>
            <a:off x="1600200" y="2779713"/>
            <a:ext cx="556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的文件系统和目录结构</a:t>
            </a:r>
          </a:p>
        </p:txBody>
      </p:sp>
      <p:sp>
        <p:nvSpPr>
          <p:cNvPr id="82949" name="Rectangle 5"/>
          <p:cNvSpPr>
            <a:spLocks noChangeArrowheads="1"/>
          </p:cNvSpPr>
          <p:nvPr/>
        </p:nvSpPr>
        <p:spPr bwMode="auto">
          <a:xfrm>
            <a:off x="228600" y="228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5400">
                <a:solidFill>
                  <a:srgbClr val="800000"/>
                </a:solidFill>
                <a:latin typeface="隶书" pitchFamily="49" charset="-122"/>
              </a:rPr>
              <a:t>Dos</a:t>
            </a:r>
            <a:r>
              <a:rPr kumimoji="1" lang="zh-CN" altLang="en-US" sz="5400">
                <a:solidFill>
                  <a:srgbClr val="800000"/>
                </a:solidFill>
                <a:latin typeface="隶书" pitchFamily="49" charset="-122"/>
              </a:rPr>
              <a:t>操作系统</a:t>
            </a:r>
          </a:p>
        </p:txBody>
      </p:sp>
      <p:pic>
        <p:nvPicPr>
          <p:cNvPr id="829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5208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94957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7703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3" name="Text Box 9"/>
          <p:cNvSpPr txBox="1">
            <a:spLocks noChangeArrowheads="1"/>
          </p:cNvSpPr>
          <p:nvPr/>
        </p:nvSpPr>
        <p:spPr bwMode="auto">
          <a:xfrm>
            <a:off x="1600200" y="2093913"/>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操作系统概述</a:t>
            </a:r>
          </a:p>
        </p:txBody>
      </p:sp>
      <p:pic>
        <p:nvPicPr>
          <p:cNvPr id="8295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24313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5" name="Rectangle 11"/>
          <p:cNvSpPr>
            <a:spLocks noChangeArrowheads="1"/>
          </p:cNvSpPr>
          <p:nvPr/>
        </p:nvSpPr>
        <p:spPr bwMode="auto">
          <a:xfrm>
            <a:off x="1524000" y="42672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i="1">
                <a:solidFill>
                  <a:srgbClr val="FF0000"/>
                </a:solidFill>
              </a:rPr>
              <a:t>批处理文件和系统配置文件</a:t>
            </a:r>
          </a:p>
        </p:txBody>
      </p:sp>
      <p:sp>
        <p:nvSpPr>
          <p:cNvPr id="82956" name="Rectangle 12"/>
          <p:cNvSpPr>
            <a:spLocks noChangeArrowheads="1"/>
          </p:cNvSpPr>
          <p:nvPr/>
        </p:nvSpPr>
        <p:spPr bwMode="auto">
          <a:xfrm>
            <a:off x="1524000" y="49530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Windows</a:t>
            </a:r>
            <a:r>
              <a:rPr lang="zh-CN" altLang="en-US"/>
              <a:t>中的</a:t>
            </a:r>
            <a:r>
              <a:rPr lang="en-US" altLang="zh-CN"/>
              <a:t>MS-DOS</a:t>
            </a:r>
            <a:r>
              <a:rPr lang="zh-CN" altLang="en-US"/>
              <a:t>方式</a:t>
            </a:r>
          </a:p>
        </p:txBody>
      </p:sp>
      <p:sp>
        <p:nvSpPr>
          <p:cNvPr id="82957" name="Rectangle 13"/>
          <p:cNvSpPr>
            <a:spLocks noChangeArrowheads="1"/>
          </p:cNvSpPr>
          <p:nvPr/>
        </p:nvSpPr>
        <p:spPr bwMode="auto">
          <a:xfrm>
            <a:off x="1524000" y="56388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键盘的操作与鼠标的使用</a:t>
            </a:r>
          </a:p>
        </p:txBody>
      </p:sp>
      <p:pic>
        <p:nvPicPr>
          <p:cNvPr id="8295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19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1054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7912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072B603C-1C3F-4B7D-8BEF-851FD15152AA}" type="slidenum">
              <a:rPr lang="en-US" altLang="zh-CN" smtClean="0"/>
              <a:pPr>
                <a:defRPr/>
              </a:pPr>
              <a:t>73</a:t>
            </a:fld>
            <a:endParaRPr lang="en-US" altLang="zh-CN"/>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Text Box 2"/>
          <p:cNvSpPr txBox="1">
            <a:spLocks noChangeArrowheads="1"/>
          </p:cNvSpPr>
          <p:nvPr/>
        </p:nvSpPr>
        <p:spPr bwMode="auto">
          <a:xfrm>
            <a:off x="0" y="0"/>
            <a:ext cx="5892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批处理命令</a:t>
            </a:r>
          </a:p>
        </p:txBody>
      </p:sp>
      <p:sp>
        <p:nvSpPr>
          <p:cNvPr id="83971" name="Text Box 3"/>
          <p:cNvSpPr txBox="1">
            <a:spLocks noChangeArrowheads="1"/>
          </p:cNvSpPr>
          <p:nvPr/>
        </p:nvSpPr>
        <p:spPr bwMode="auto">
          <a:xfrm>
            <a:off x="304800" y="914400"/>
            <a:ext cx="8610600"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lnSpc>
                <a:spcPct val="120000"/>
              </a:lnSpc>
              <a:spcBef>
                <a:spcPct val="50000"/>
              </a:spcBef>
            </a:pPr>
            <a:r>
              <a:rPr kumimoji="1" lang="zh-CN" altLang="en-US">
                <a:solidFill>
                  <a:schemeClr val="tx1"/>
                </a:solidFill>
                <a:latin typeface="隶书" pitchFamily="49" charset="-122"/>
              </a:rPr>
              <a:t>对于经常使用的有规律的一批</a:t>
            </a:r>
            <a:r>
              <a:rPr kumimoji="1" lang="en-US" altLang="zh-CN">
                <a:solidFill>
                  <a:schemeClr val="tx1"/>
                </a:solidFill>
                <a:latin typeface="隶书" pitchFamily="49" charset="-122"/>
              </a:rPr>
              <a:t>DOS</a:t>
            </a:r>
            <a:r>
              <a:rPr kumimoji="1" lang="zh-CN" altLang="en-US">
                <a:solidFill>
                  <a:schemeClr val="tx1"/>
                </a:solidFill>
                <a:latin typeface="隶书" pitchFamily="49" charset="-122"/>
              </a:rPr>
              <a:t>命令，如逐条输入再执行，则不太方便。</a:t>
            </a:r>
          </a:p>
          <a:p>
            <a:pPr eaLnBrk="1" hangingPunct="1">
              <a:lnSpc>
                <a:spcPct val="120000"/>
              </a:lnSpc>
              <a:spcBef>
                <a:spcPct val="50000"/>
              </a:spcBef>
            </a:pPr>
            <a:r>
              <a:rPr kumimoji="1" lang="zh-CN" altLang="en-US">
                <a:solidFill>
                  <a:srgbClr val="FF0000"/>
                </a:solidFill>
                <a:latin typeface="隶书" pitchFamily="49" charset="-122"/>
              </a:rPr>
              <a:t>批处理</a:t>
            </a:r>
            <a:r>
              <a:rPr kumimoji="1" lang="zh-CN" altLang="en-US">
                <a:solidFill>
                  <a:schemeClr val="tx1"/>
                </a:solidFill>
                <a:latin typeface="隶书" pitchFamily="49" charset="-122"/>
              </a:rPr>
              <a:t>，即事先用某种编辑方法将</a:t>
            </a:r>
            <a:r>
              <a:rPr kumimoji="1" lang="en-US" altLang="zh-CN">
                <a:solidFill>
                  <a:schemeClr val="tx1"/>
                </a:solidFill>
                <a:latin typeface="隶书" pitchFamily="49" charset="-122"/>
              </a:rPr>
              <a:t>DOS</a:t>
            </a:r>
            <a:r>
              <a:rPr kumimoji="1" lang="zh-CN" altLang="en-US">
                <a:solidFill>
                  <a:schemeClr val="tx1"/>
                </a:solidFill>
                <a:latin typeface="隶书" pitchFamily="49" charset="-122"/>
              </a:rPr>
              <a:t>命令一条命令一行地编好，以此组成一个新的文件，扩展名为</a:t>
            </a:r>
            <a:r>
              <a:rPr kumimoji="1" lang="en-US" altLang="zh-CN">
                <a:solidFill>
                  <a:srgbClr val="FF0000"/>
                </a:solidFill>
                <a:latin typeface="隶书" pitchFamily="49" charset="-122"/>
              </a:rPr>
              <a:t>.BAT</a:t>
            </a:r>
            <a:r>
              <a:rPr kumimoji="1" lang="zh-CN" altLang="en-US">
                <a:solidFill>
                  <a:schemeClr val="tx1"/>
                </a:solidFill>
                <a:latin typeface="隶书" pitchFamily="49" charset="-122"/>
              </a:rPr>
              <a:t>，这样的文件即为</a:t>
            </a:r>
            <a:r>
              <a:rPr kumimoji="1" lang="zh-CN" altLang="en-US">
                <a:solidFill>
                  <a:srgbClr val="FF0000"/>
                </a:solidFill>
                <a:latin typeface="隶书" pitchFamily="49" charset="-122"/>
              </a:rPr>
              <a:t>批处理文件</a:t>
            </a:r>
            <a:r>
              <a:rPr kumimoji="1" lang="zh-CN" altLang="en-US">
                <a:solidFill>
                  <a:schemeClr val="tx1"/>
                </a:solidFill>
                <a:latin typeface="隶书" pitchFamily="49" charset="-122"/>
              </a:rPr>
              <a:t>。计算机执行这种文件时不需要人工干预，就可以连续不断地执行文件中的一系列命令。</a:t>
            </a:r>
          </a:p>
        </p:txBody>
      </p:sp>
      <p:sp>
        <p:nvSpPr>
          <p:cNvPr id="924676" name="Text Box 4"/>
          <p:cNvSpPr txBox="1">
            <a:spLocks noChangeArrowheads="1"/>
          </p:cNvSpPr>
          <p:nvPr/>
        </p:nvSpPr>
        <p:spPr bwMode="auto">
          <a:xfrm>
            <a:off x="381000" y="5486400"/>
            <a:ext cx="8610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lnSpc>
                <a:spcPct val="120000"/>
              </a:lnSpc>
              <a:spcBef>
                <a:spcPct val="50000"/>
              </a:spcBef>
            </a:pPr>
            <a:r>
              <a:rPr kumimoji="1" lang="zh-CN" altLang="en-US">
                <a:solidFill>
                  <a:srgbClr val="FF0000"/>
                </a:solidFill>
                <a:latin typeface="隶书" pitchFamily="49" charset="-122"/>
              </a:rPr>
              <a:t>批处理文件 </a:t>
            </a:r>
            <a:r>
              <a:rPr kumimoji="1" lang="en-US" altLang="zh-CN">
                <a:solidFill>
                  <a:srgbClr val="FF0000"/>
                </a:solidFill>
                <a:latin typeface="隶书" pitchFamily="49" charset="-122"/>
              </a:rPr>
              <a:t>= DOS</a:t>
            </a:r>
            <a:r>
              <a:rPr kumimoji="1" lang="zh-CN" altLang="en-US">
                <a:solidFill>
                  <a:srgbClr val="FF0000"/>
                </a:solidFill>
                <a:latin typeface="隶书" pitchFamily="49" charset="-122"/>
              </a:rPr>
              <a:t>命令集合</a:t>
            </a:r>
          </a:p>
        </p:txBody>
      </p:sp>
      <p:sp>
        <p:nvSpPr>
          <p:cNvPr id="2" name="灯片编号占位符 1"/>
          <p:cNvSpPr>
            <a:spLocks noGrp="1"/>
          </p:cNvSpPr>
          <p:nvPr>
            <p:ph type="sldNum" sz="quarter" idx="12"/>
          </p:nvPr>
        </p:nvSpPr>
        <p:spPr/>
        <p:txBody>
          <a:bodyPr/>
          <a:lstStyle/>
          <a:p>
            <a:pPr>
              <a:defRPr/>
            </a:pPr>
            <a:fld id="{A0F6A881-AB1F-4C1B-B921-FF675E874AFD}" type="slidenum">
              <a:rPr lang="en-US" altLang="zh-CN" smtClean="0"/>
              <a:pPr>
                <a:defRPr/>
              </a:pPr>
              <a:t>74</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4676"/>
                                        </p:tgtEl>
                                        <p:attrNameLst>
                                          <p:attrName>style.visibility</p:attrName>
                                        </p:attrNameLst>
                                      </p:cBhvr>
                                      <p:to>
                                        <p:strVal val="visible"/>
                                      </p:to>
                                    </p:set>
                                    <p:animEffect transition="in" filter="blinds(horizontal)">
                                      <p:cBhvr>
                                        <p:cTn id="7" dur="500"/>
                                        <p:tgtEl>
                                          <p:spTgt spid="924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idx="4294967295"/>
          </p:nvPr>
        </p:nvSpPr>
        <p:spPr bwMode="auto">
          <a:xfrm>
            <a:off x="457200" y="274638"/>
            <a:ext cx="8229600" cy="762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buClr>
                <a:srgbClr val="FF0066"/>
              </a:buClr>
              <a:buSzPct val="90000"/>
              <a:buFont typeface="Marlett" pitchFamily="2" charset="2"/>
              <a:buChar char="5"/>
              <a:defRPr/>
            </a:pPr>
            <a:r>
              <a:rPr kumimoji="1" lang="zh-CN" altLang="en-US" b="1" i="1" u="sng" smtClean="0">
                <a:solidFill>
                  <a:srgbClr val="0033CC"/>
                </a:solidFill>
                <a:effectLst>
                  <a:outerShdw blurRad="38100" dist="38100" dir="2700000" algn="tl">
                    <a:srgbClr val="C0C0C0"/>
                  </a:outerShdw>
                </a:effectLst>
                <a:latin typeface="隶书" pitchFamily="49" charset="-122"/>
                <a:ea typeface="隶书" pitchFamily="49" charset="-122"/>
              </a:rPr>
              <a:t>批处理文件的建立与执行</a:t>
            </a:r>
          </a:p>
        </p:txBody>
      </p:sp>
      <p:sp>
        <p:nvSpPr>
          <p:cNvPr id="84995" name="Text Box 3"/>
          <p:cNvSpPr txBox="1">
            <a:spLocks noChangeArrowheads="1"/>
          </p:cNvSpPr>
          <p:nvPr/>
        </p:nvSpPr>
        <p:spPr bwMode="auto">
          <a:xfrm>
            <a:off x="457200" y="1295400"/>
            <a:ext cx="8077200" cy="350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lnSpc>
                <a:spcPct val="120000"/>
              </a:lnSpc>
              <a:spcBef>
                <a:spcPct val="50000"/>
              </a:spcBef>
            </a:pPr>
            <a:r>
              <a:rPr kumimoji="1" lang="zh-CN" altLang="en-US">
                <a:solidFill>
                  <a:schemeClr val="tx1"/>
                </a:solidFill>
                <a:latin typeface="隶书" pitchFamily="49" charset="-122"/>
              </a:rPr>
              <a:t>批处理文件是一个纯文本文件</a:t>
            </a:r>
            <a:r>
              <a:rPr kumimoji="1" lang="en-US" altLang="zh-CN">
                <a:solidFill>
                  <a:srgbClr val="FF0000"/>
                </a:solidFill>
                <a:latin typeface="隶书" pitchFamily="49" charset="-122"/>
              </a:rPr>
              <a:t>(*.bat</a:t>
            </a:r>
            <a:r>
              <a:rPr kumimoji="1" lang="en-US" altLang="zh-CN">
                <a:solidFill>
                  <a:schemeClr val="tx1"/>
                </a:solidFill>
                <a:latin typeface="隶书" pitchFamily="49" charset="-122"/>
              </a:rPr>
              <a:t>)</a:t>
            </a:r>
            <a:r>
              <a:rPr kumimoji="1" lang="zh-CN" altLang="en-US">
                <a:solidFill>
                  <a:schemeClr val="tx1"/>
                </a:solidFill>
                <a:latin typeface="隶书" pitchFamily="49" charset="-122"/>
              </a:rPr>
              <a:t>，可以用两种方法建立批处理文件：</a:t>
            </a:r>
          </a:p>
          <a:p>
            <a:pPr eaLnBrk="1" hangingPunct="1">
              <a:lnSpc>
                <a:spcPct val="120000"/>
              </a:lnSpc>
              <a:spcBef>
                <a:spcPct val="50000"/>
              </a:spcBef>
            </a:pPr>
            <a:r>
              <a:rPr kumimoji="1" lang="zh-CN" altLang="en-US">
                <a:solidFill>
                  <a:schemeClr val="tx1"/>
                </a:solidFill>
                <a:latin typeface="隶书" pitchFamily="49" charset="-122"/>
              </a:rPr>
              <a:t>一、直接使用命令格式：</a:t>
            </a:r>
            <a:r>
              <a:rPr kumimoji="1" lang="en-US" altLang="zh-CN">
                <a:solidFill>
                  <a:schemeClr val="tx1"/>
                </a:solidFill>
                <a:latin typeface="隶书" pitchFamily="49" charset="-122"/>
              </a:rPr>
              <a:t>COPY CON </a:t>
            </a:r>
            <a:r>
              <a:rPr kumimoji="1" lang="zh-CN" altLang="en-US">
                <a:solidFill>
                  <a:schemeClr val="tx1"/>
                </a:solidFill>
                <a:latin typeface="隶书" pitchFamily="49" charset="-122"/>
              </a:rPr>
              <a:t>批处理文件名。</a:t>
            </a:r>
          </a:p>
          <a:p>
            <a:pPr eaLnBrk="1" hangingPunct="1">
              <a:lnSpc>
                <a:spcPct val="120000"/>
              </a:lnSpc>
              <a:spcBef>
                <a:spcPct val="50000"/>
              </a:spcBef>
            </a:pPr>
            <a:r>
              <a:rPr kumimoji="1" lang="zh-CN" altLang="en-US">
                <a:solidFill>
                  <a:schemeClr val="tx1"/>
                </a:solidFill>
                <a:latin typeface="隶书" pitchFamily="49" charset="-122"/>
              </a:rPr>
              <a:t>二、用文本编辑软件建立。 </a:t>
            </a:r>
          </a:p>
        </p:txBody>
      </p:sp>
      <p:sp>
        <p:nvSpPr>
          <p:cNvPr id="2" name="灯片编号占位符 1"/>
          <p:cNvSpPr>
            <a:spLocks noGrp="1"/>
          </p:cNvSpPr>
          <p:nvPr>
            <p:ph type="sldNum" sz="quarter" idx="12"/>
          </p:nvPr>
        </p:nvSpPr>
        <p:spPr/>
        <p:txBody>
          <a:bodyPr/>
          <a:lstStyle/>
          <a:p>
            <a:pPr>
              <a:defRPr/>
            </a:pPr>
            <a:fld id="{C84D4CE9-4544-4289-97C8-458FF6686F9B}" type="slidenum">
              <a:rPr lang="en-US" altLang="zh-CN" smtClean="0"/>
              <a:pPr>
                <a:defRPr/>
              </a:pPr>
              <a:t>75</a:t>
            </a:fld>
            <a:endParaRPr lang="en-US" altLang="zh-CN"/>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idx="4294967295"/>
          </p:nvPr>
        </p:nvSpPr>
        <p:spPr bwMode="auto">
          <a:xfrm>
            <a:off x="457200" y="274638"/>
            <a:ext cx="8229600" cy="762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buClr>
                <a:srgbClr val="FF0066"/>
              </a:buClr>
              <a:buSzPct val="90000"/>
              <a:buFont typeface="Marlett" pitchFamily="2" charset="2"/>
              <a:buChar char="5"/>
              <a:defRPr/>
            </a:pPr>
            <a:r>
              <a:rPr kumimoji="1" lang="zh-CN" altLang="en-US" b="1" i="1" u="sng" smtClean="0">
                <a:solidFill>
                  <a:srgbClr val="0033CC"/>
                </a:solidFill>
                <a:effectLst>
                  <a:outerShdw blurRad="38100" dist="38100" dir="2700000" algn="tl">
                    <a:srgbClr val="C0C0C0"/>
                  </a:outerShdw>
                </a:effectLst>
                <a:latin typeface="隶书" pitchFamily="49" charset="-122"/>
                <a:ea typeface="隶书" pitchFamily="49" charset="-122"/>
              </a:rPr>
              <a:t>自动批处理文件</a:t>
            </a:r>
          </a:p>
        </p:txBody>
      </p:sp>
      <p:sp>
        <p:nvSpPr>
          <p:cNvPr id="86019" name="Rectangle 3"/>
          <p:cNvSpPr>
            <a:spLocks noChangeArrowheads="1"/>
          </p:cNvSpPr>
          <p:nvPr/>
        </p:nvSpPr>
        <p:spPr bwMode="auto">
          <a:xfrm>
            <a:off x="381000" y="1447800"/>
            <a:ext cx="82296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a:solidFill>
                  <a:schemeClr val="tx1"/>
                </a:solidFill>
                <a:latin typeface="隶书" pitchFamily="49" charset="-122"/>
              </a:rPr>
              <a:t>    </a:t>
            </a:r>
            <a:r>
              <a:rPr kumimoji="1" lang="zh-CN" altLang="en-US" sz="2800">
                <a:solidFill>
                  <a:schemeClr val="tx1"/>
                </a:solidFill>
                <a:latin typeface="隶书" pitchFamily="49" charset="-122"/>
              </a:rPr>
              <a:t>自动批处理文件是一个以</a:t>
            </a:r>
            <a:r>
              <a:rPr kumimoji="1" lang="en-US" altLang="zh-CN" sz="2800">
                <a:solidFill>
                  <a:srgbClr val="FF0000"/>
                </a:solidFill>
                <a:latin typeface="隶书" pitchFamily="49" charset="-122"/>
              </a:rPr>
              <a:t>AUTOEXEC.BAT</a:t>
            </a:r>
            <a:r>
              <a:rPr kumimoji="1" lang="zh-CN" altLang="en-US" sz="2800">
                <a:solidFill>
                  <a:schemeClr val="tx1"/>
                </a:solidFill>
                <a:latin typeface="隶书" pitchFamily="49" charset="-122"/>
              </a:rPr>
              <a:t>为文件名的特殊文件。当</a:t>
            </a:r>
            <a:r>
              <a:rPr kumimoji="1" lang="en-US" altLang="zh-CN" sz="2800">
                <a:solidFill>
                  <a:schemeClr val="tx1"/>
                </a:solidFill>
                <a:latin typeface="隶书" pitchFamily="49" charset="-122"/>
              </a:rPr>
              <a:t>DOS</a:t>
            </a:r>
            <a:r>
              <a:rPr kumimoji="1" lang="zh-CN" altLang="en-US" sz="2800">
                <a:solidFill>
                  <a:schemeClr val="tx1"/>
                </a:solidFill>
                <a:latin typeface="隶书" pitchFamily="49" charset="-122"/>
              </a:rPr>
              <a:t>启动时，系统自动在启动盘根目录中查找它，若查找到，便顺次执行文件中包含的各条命令。</a:t>
            </a:r>
          </a:p>
          <a:p>
            <a:pPr algn="just" eaLnBrk="0" hangingPunct="0"/>
            <a:r>
              <a:rPr kumimoji="1" lang="zh-CN" altLang="en-US" sz="2800">
                <a:solidFill>
                  <a:schemeClr val="tx1"/>
                </a:solidFill>
                <a:latin typeface="隶书" pitchFamily="49" charset="-122"/>
              </a:rPr>
              <a:t>   如果用户需要在一启动计算机后就进入指定的系统进行工作，则可以在启动盘根目录中建立</a:t>
            </a:r>
            <a:r>
              <a:rPr kumimoji="1" lang="en-US" altLang="zh-CN" sz="2800">
                <a:solidFill>
                  <a:schemeClr val="tx1"/>
                </a:solidFill>
                <a:latin typeface="隶书" pitchFamily="49" charset="-122"/>
              </a:rPr>
              <a:t>AUTOEXEC.BAT</a:t>
            </a:r>
            <a:r>
              <a:rPr kumimoji="1" lang="zh-CN" altLang="en-US" sz="2800">
                <a:solidFill>
                  <a:schemeClr val="tx1"/>
                </a:solidFill>
                <a:latin typeface="隶书" pitchFamily="49" charset="-122"/>
              </a:rPr>
              <a:t>，将进入该系统的命令放在此文件中。</a:t>
            </a:r>
          </a:p>
        </p:txBody>
      </p:sp>
      <p:sp>
        <p:nvSpPr>
          <p:cNvPr id="2" name="灯片编号占位符 1"/>
          <p:cNvSpPr>
            <a:spLocks noGrp="1"/>
          </p:cNvSpPr>
          <p:nvPr>
            <p:ph type="sldNum" sz="quarter" idx="12"/>
          </p:nvPr>
        </p:nvSpPr>
        <p:spPr/>
        <p:txBody>
          <a:bodyPr/>
          <a:lstStyle/>
          <a:p>
            <a:pPr>
              <a:defRPr/>
            </a:pPr>
            <a:fld id="{0F001072-2F94-4246-8BDB-70B3B75AD267}" type="slidenum">
              <a:rPr lang="en-US" altLang="zh-CN" smtClean="0"/>
              <a:pPr>
                <a:defRPr/>
              </a:pPr>
              <a:t>76</a:t>
            </a:fld>
            <a:endParaRPr lang="en-US" altLang="zh-CN"/>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idx="4294967295"/>
          </p:nvPr>
        </p:nvSpPr>
        <p:spPr bwMode="auto">
          <a:xfrm>
            <a:off x="457200" y="274638"/>
            <a:ext cx="8229600" cy="762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buClr>
                <a:srgbClr val="FF0066"/>
              </a:buClr>
              <a:buSzPct val="90000"/>
              <a:buFont typeface="Marlett" pitchFamily="2" charset="2"/>
              <a:buChar char="5"/>
              <a:defRPr/>
            </a:pPr>
            <a:r>
              <a:rPr kumimoji="1" lang="zh-CN" altLang="en-US" b="1" i="1" u="sng" smtClean="0">
                <a:solidFill>
                  <a:srgbClr val="0033CC"/>
                </a:solidFill>
                <a:effectLst>
                  <a:outerShdw blurRad="38100" dist="38100" dir="2700000" algn="tl">
                    <a:srgbClr val="C0C0C0"/>
                  </a:outerShdw>
                </a:effectLst>
                <a:latin typeface="隶书" pitchFamily="49" charset="-122"/>
                <a:ea typeface="隶书" pitchFamily="49" charset="-122"/>
              </a:rPr>
              <a:t>常用批处理子命令</a:t>
            </a:r>
            <a:endParaRPr kumimoji="1" lang="zh-CN" altLang="en-US" b="1" i="1" u="sng" smtClean="0">
              <a:solidFill>
                <a:srgbClr val="0033CC"/>
              </a:solidFill>
              <a:effectLst>
                <a:outerShdw blurRad="38100" dist="38100" dir="2700000" algn="tl">
                  <a:srgbClr val="C0C0C0"/>
                </a:outerShdw>
              </a:effectLst>
              <a:latin typeface="隶书" pitchFamily="49" charset="-122"/>
              <a:ea typeface="隶书" pitchFamily="49" charset="-122"/>
              <a:cs typeface="Arial" pitchFamily="34" charset="0"/>
            </a:endParaRPr>
          </a:p>
        </p:txBody>
      </p:sp>
      <p:sp>
        <p:nvSpPr>
          <p:cNvPr id="87043" name="Text Box 3"/>
          <p:cNvSpPr txBox="1">
            <a:spLocks noChangeArrowheads="1"/>
          </p:cNvSpPr>
          <p:nvPr/>
        </p:nvSpPr>
        <p:spPr bwMode="auto">
          <a:xfrm>
            <a:off x="914400" y="1295400"/>
            <a:ext cx="6629400"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spcBef>
                <a:spcPct val="50000"/>
              </a:spcBef>
            </a:pPr>
            <a:r>
              <a:rPr kumimoji="1" lang="en-US" altLang="zh-CN" sz="2800">
                <a:solidFill>
                  <a:schemeClr val="tx1"/>
                </a:solidFill>
                <a:latin typeface="隶书" pitchFamily="49" charset="-122"/>
              </a:rPr>
              <a:t>1</a:t>
            </a:r>
            <a:r>
              <a:rPr kumimoji="1" lang="zh-CN" altLang="en-US" sz="2800">
                <a:solidFill>
                  <a:schemeClr val="tx1"/>
                </a:solidFill>
                <a:latin typeface="隶书" pitchFamily="49" charset="-122"/>
              </a:rPr>
              <a:t>．</a:t>
            </a:r>
            <a:r>
              <a:rPr kumimoji="1" lang="en-US" altLang="zh-CN" sz="2800">
                <a:solidFill>
                  <a:schemeClr val="tx1"/>
                </a:solidFill>
                <a:latin typeface="隶书" pitchFamily="49" charset="-122"/>
              </a:rPr>
              <a:t>ECHO</a:t>
            </a:r>
            <a:r>
              <a:rPr kumimoji="1" lang="zh-CN" altLang="en-US" sz="2800">
                <a:solidFill>
                  <a:schemeClr val="tx1"/>
                </a:solidFill>
                <a:latin typeface="隶书" pitchFamily="49" charset="-122"/>
              </a:rPr>
              <a:t>子命令</a:t>
            </a:r>
          </a:p>
          <a:p>
            <a:pPr eaLnBrk="1" hangingPunct="1">
              <a:spcBef>
                <a:spcPct val="50000"/>
              </a:spcBef>
            </a:pPr>
            <a:r>
              <a:rPr kumimoji="1" lang="zh-CN" altLang="en-US" sz="2800">
                <a:solidFill>
                  <a:schemeClr val="tx1"/>
                </a:solidFill>
                <a:latin typeface="隶书" pitchFamily="49" charset="-122"/>
              </a:rPr>
              <a:t>格式：</a:t>
            </a:r>
            <a:r>
              <a:rPr kumimoji="1" lang="en-US" altLang="zh-CN" sz="2800">
                <a:solidFill>
                  <a:schemeClr val="tx1"/>
                </a:solidFill>
                <a:latin typeface="隶书" pitchFamily="49" charset="-122"/>
              </a:rPr>
              <a:t>ECHO </a:t>
            </a:r>
            <a:r>
              <a:rPr kumimoji="1" lang="zh-CN" altLang="en-US" sz="2800">
                <a:solidFill>
                  <a:schemeClr val="tx1"/>
                </a:solidFill>
                <a:latin typeface="隶书" pitchFamily="49" charset="-122"/>
              </a:rPr>
              <a:t>［</a:t>
            </a:r>
            <a:r>
              <a:rPr kumimoji="1" lang="en-US" altLang="zh-CN" sz="2800">
                <a:solidFill>
                  <a:schemeClr val="tx1"/>
                </a:solidFill>
                <a:latin typeface="隶书" pitchFamily="49" charset="-122"/>
              </a:rPr>
              <a:t>ON|OFF|</a:t>
            </a:r>
            <a:r>
              <a:rPr kumimoji="1" lang="zh-CN" altLang="en-US" sz="2800">
                <a:solidFill>
                  <a:schemeClr val="tx1"/>
                </a:solidFill>
                <a:latin typeface="隶书" pitchFamily="49" charset="-122"/>
              </a:rPr>
              <a:t>字符串］</a:t>
            </a:r>
          </a:p>
          <a:p>
            <a:pPr algn="just" eaLnBrk="1" hangingPunct="1">
              <a:spcBef>
                <a:spcPct val="50000"/>
              </a:spcBef>
            </a:pPr>
            <a:r>
              <a:rPr kumimoji="1" lang="en-US" altLang="zh-CN" sz="2800">
                <a:solidFill>
                  <a:schemeClr val="tx1"/>
                </a:solidFill>
                <a:latin typeface="隶书" pitchFamily="49" charset="-122"/>
              </a:rPr>
              <a:t>2</a:t>
            </a:r>
            <a:r>
              <a:rPr kumimoji="1" lang="zh-CN" altLang="en-US" sz="2800">
                <a:solidFill>
                  <a:schemeClr val="tx1"/>
                </a:solidFill>
                <a:latin typeface="隶书" pitchFamily="49" charset="-122"/>
              </a:rPr>
              <a:t>．</a:t>
            </a:r>
            <a:r>
              <a:rPr kumimoji="1" lang="en-US" altLang="zh-CN" sz="2800">
                <a:solidFill>
                  <a:schemeClr val="tx1"/>
                </a:solidFill>
                <a:latin typeface="隶书" pitchFamily="49" charset="-122"/>
              </a:rPr>
              <a:t>PAUSE</a:t>
            </a:r>
            <a:r>
              <a:rPr kumimoji="1" lang="zh-CN" altLang="en-US" sz="2800">
                <a:solidFill>
                  <a:schemeClr val="tx1"/>
                </a:solidFill>
                <a:latin typeface="隶书" pitchFamily="49" charset="-122"/>
              </a:rPr>
              <a:t>子命令</a:t>
            </a:r>
          </a:p>
          <a:p>
            <a:pPr eaLnBrk="1" hangingPunct="1">
              <a:spcBef>
                <a:spcPct val="50000"/>
              </a:spcBef>
            </a:pPr>
            <a:r>
              <a:rPr kumimoji="1" lang="zh-CN" altLang="en-US" sz="2800">
                <a:solidFill>
                  <a:schemeClr val="tx1"/>
                </a:solidFill>
                <a:latin typeface="隶书" pitchFamily="49" charset="-122"/>
              </a:rPr>
              <a:t>格式：</a:t>
            </a:r>
            <a:r>
              <a:rPr kumimoji="1" lang="en-US" altLang="zh-CN" sz="2800">
                <a:solidFill>
                  <a:schemeClr val="tx1"/>
                </a:solidFill>
                <a:latin typeface="隶书" pitchFamily="49" charset="-122"/>
              </a:rPr>
              <a:t>PAUSE  </a:t>
            </a:r>
            <a:r>
              <a:rPr kumimoji="1" lang="zh-CN" altLang="en-US" sz="2800">
                <a:solidFill>
                  <a:schemeClr val="tx1"/>
                </a:solidFill>
                <a:latin typeface="隶书" pitchFamily="49" charset="-122"/>
              </a:rPr>
              <a:t>［字符串］</a:t>
            </a:r>
          </a:p>
          <a:p>
            <a:pPr algn="just" eaLnBrk="1" hangingPunct="1">
              <a:spcBef>
                <a:spcPct val="50000"/>
              </a:spcBef>
            </a:pPr>
            <a:r>
              <a:rPr kumimoji="1" lang="en-US" altLang="zh-CN" sz="2800">
                <a:solidFill>
                  <a:schemeClr val="tx1"/>
                </a:solidFill>
                <a:latin typeface="隶书" pitchFamily="49" charset="-122"/>
              </a:rPr>
              <a:t>3</a:t>
            </a:r>
            <a:r>
              <a:rPr kumimoji="1" lang="zh-CN" altLang="en-US" sz="2800">
                <a:solidFill>
                  <a:schemeClr val="tx1"/>
                </a:solidFill>
                <a:latin typeface="隶书" pitchFamily="49" charset="-122"/>
              </a:rPr>
              <a:t>．</a:t>
            </a:r>
            <a:r>
              <a:rPr kumimoji="1" lang="en-US" altLang="zh-CN" sz="2800">
                <a:solidFill>
                  <a:schemeClr val="tx1"/>
                </a:solidFill>
                <a:latin typeface="隶书" pitchFamily="49" charset="-122"/>
              </a:rPr>
              <a:t>REM</a:t>
            </a:r>
            <a:r>
              <a:rPr kumimoji="1" lang="zh-CN" altLang="en-US" sz="2800">
                <a:solidFill>
                  <a:schemeClr val="tx1"/>
                </a:solidFill>
                <a:latin typeface="隶书" pitchFamily="49" charset="-122"/>
              </a:rPr>
              <a:t>子命令</a:t>
            </a:r>
          </a:p>
          <a:p>
            <a:pPr eaLnBrk="1" hangingPunct="1">
              <a:spcBef>
                <a:spcPct val="50000"/>
              </a:spcBef>
            </a:pPr>
            <a:r>
              <a:rPr kumimoji="1" lang="zh-CN" altLang="en-US" sz="2800">
                <a:solidFill>
                  <a:schemeClr val="tx1"/>
                </a:solidFill>
                <a:latin typeface="隶书" pitchFamily="49" charset="-122"/>
              </a:rPr>
              <a:t>格式：</a:t>
            </a:r>
            <a:r>
              <a:rPr kumimoji="1" lang="en-US" altLang="zh-CN" sz="2800">
                <a:solidFill>
                  <a:schemeClr val="tx1"/>
                </a:solidFill>
                <a:latin typeface="隶书" pitchFamily="49" charset="-122"/>
              </a:rPr>
              <a:t>REM  </a:t>
            </a:r>
            <a:r>
              <a:rPr kumimoji="1" lang="zh-CN" altLang="en-US" sz="2800">
                <a:solidFill>
                  <a:schemeClr val="tx1"/>
                </a:solidFill>
                <a:latin typeface="隶书" pitchFamily="49" charset="-122"/>
              </a:rPr>
              <a:t>字符串</a:t>
            </a:r>
          </a:p>
        </p:txBody>
      </p:sp>
      <p:sp>
        <p:nvSpPr>
          <p:cNvPr id="2" name="灯片编号占位符 1"/>
          <p:cNvSpPr>
            <a:spLocks noGrp="1"/>
          </p:cNvSpPr>
          <p:nvPr>
            <p:ph type="sldNum" sz="quarter" idx="12"/>
          </p:nvPr>
        </p:nvSpPr>
        <p:spPr/>
        <p:txBody>
          <a:bodyPr/>
          <a:lstStyle/>
          <a:p>
            <a:pPr>
              <a:defRPr/>
            </a:pPr>
            <a:fld id="{5F27643B-38F0-4938-9871-225193F47B90}" type="slidenum">
              <a:rPr lang="en-US" altLang="zh-CN" smtClean="0"/>
              <a:pPr>
                <a:defRPr/>
              </a:pPr>
              <a:t>77</a:t>
            </a:fld>
            <a:endParaRPr lang="en-US" altLang="zh-CN"/>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81000" y="1143000"/>
            <a:ext cx="853440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23000"/>
              </a:lnSpc>
              <a:spcBef>
                <a:spcPct val="50000"/>
              </a:spcBef>
            </a:pPr>
            <a:r>
              <a:rPr kumimoji="1" lang="zh-CN" altLang="en-US" sz="2400">
                <a:solidFill>
                  <a:schemeClr val="tx1"/>
                </a:solidFill>
                <a:latin typeface="隶书" pitchFamily="49" charset="-122"/>
              </a:rPr>
              <a:t>　　</a:t>
            </a:r>
            <a:r>
              <a:rPr kumimoji="1" lang="en-US" altLang="zh-CN" sz="2400">
                <a:solidFill>
                  <a:schemeClr val="tx1"/>
                </a:solidFill>
                <a:latin typeface="隶书" pitchFamily="49" charset="-122"/>
              </a:rPr>
              <a:t>(1)</a:t>
            </a:r>
            <a:r>
              <a:rPr kumimoji="1" lang="zh-CN" altLang="en-US" sz="2400">
                <a:solidFill>
                  <a:schemeClr val="tx1"/>
                </a:solidFill>
                <a:latin typeface="隶书" pitchFamily="49" charset="-122"/>
              </a:rPr>
              <a:t>回显命令</a:t>
            </a:r>
            <a:r>
              <a:rPr kumimoji="1" lang="en-US" altLang="zh-CN" sz="2400">
                <a:solidFill>
                  <a:schemeClr val="tx1"/>
                </a:solidFill>
                <a:latin typeface="Times New Roman" pitchFamily="18" charset="0"/>
              </a:rPr>
              <a:t>——</a:t>
            </a:r>
            <a:r>
              <a:rPr kumimoji="1" lang="en-US" altLang="zh-CN" sz="2400">
                <a:solidFill>
                  <a:schemeClr val="tx1"/>
                </a:solidFill>
                <a:latin typeface="隶书" pitchFamily="49" charset="-122"/>
              </a:rPr>
              <a:t>ECHO</a:t>
            </a:r>
            <a:r>
              <a:rPr kumimoji="1" lang="zh-CN" altLang="en-US" sz="2400">
                <a:solidFill>
                  <a:schemeClr val="tx1"/>
                </a:solidFill>
                <a:latin typeface="隶书" pitchFamily="49" charset="-122"/>
              </a:rPr>
              <a:t>。</a:t>
            </a:r>
          </a:p>
          <a:p>
            <a:pPr algn="just" eaLnBrk="1" hangingPunct="1">
              <a:lnSpc>
                <a:spcPct val="123000"/>
              </a:lnSpc>
              <a:spcBef>
                <a:spcPct val="50000"/>
              </a:spcBef>
            </a:pPr>
            <a:r>
              <a:rPr kumimoji="1" lang="zh-CN" altLang="en-US" sz="2400">
                <a:solidFill>
                  <a:schemeClr val="tx1"/>
                </a:solidFill>
                <a:latin typeface="隶书" pitchFamily="49" charset="-122"/>
              </a:rPr>
              <a:t>　　命令功能：该命令允许或禁止在屏幕上显示当前正在运行的命令及提示信息。</a:t>
            </a:r>
          </a:p>
          <a:p>
            <a:pPr lvl="1" algn="just" eaLnBrk="1" hangingPunct="1">
              <a:lnSpc>
                <a:spcPct val="123000"/>
              </a:lnSpc>
              <a:spcBef>
                <a:spcPct val="50000"/>
              </a:spcBef>
            </a:pPr>
            <a:r>
              <a:rPr kumimoji="1" lang="zh-CN" altLang="en-US" sz="2400">
                <a:solidFill>
                  <a:schemeClr val="tx1"/>
                </a:solidFill>
                <a:latin typeface="隶书" pitchFamily="49" charset="-122"/>
              </a:rPr>
              <a:t>命令格式：</a:t>
            </a:r>
            <a:r>
              <a:rPr kumimoji="1" lang="en-US" altLang="zh-CN" sz="2400">
                <a:solidFill>
                  <a:schemeClr val="tx1"/>
                </a:solidFill>
                <a:latin typeface="隶书" pitchFamily="49" charset="-122"/>
              </a:rPr>
              <a:t>ECHO [ON∣OFF∣message]</a:t>
            </a:r>
          </a:p>
          <a:p>
            <a:pPr lvl="1" algn="just" eaLnBrk="1" hangingPunct="1">
              <a:lnSpc>
                <a:spcPct val="123000"/>
              </a:lnSpc>
              <a:spcBef>
                <a:spcPct val="50000"/>
              </a:spcBef>
            </a:pPr>
            <a:r>
              <a:rPr kumimoji="1" lang="zh-CN" altLang="en-US" sz="2400">
                <a:solidFill>
                  <a:schemeClr val="tx1"/>
                </a:solidFill>
                <a:latin typeface="隶书" pitchFamily="49" charset="-122"/>
              </a:rPr>
              <a:t>其中：</a:t>
            </a:r>
          </a:p>
          <a:p>
            <a:pPr lvl="1" algn="just" eaLnBrk="1" hangingPunct="1">
              <a:lnSpc>
                <a:spcPct val="123000"/>
              </a:lnSpc>
              <a:spcBef>
                <a:spcPct val="50000"/>
              </a:spcBef>
            </a:pPr>
            <a:r>
              <a:rPr kumimoji="1" lang="en-US" altLang="zh-CN" sz="2400">
                <a:solidFill>
                  <a:schemeClr val="tx1"/>
                </a:solidFill>
                <a:latin typeface="隶书" pitchFamily="49" charset="-122"/>
              </a:rPr>
              <a:t>ON         </a:t>
            </a:r>
            <a:r>
              <a:rPr kumimoji="1" lang="zh-CN" altLang="en-US" sz="2400">
                <a:solidFill>
                  <a:schemeClr val="tx1"/>
                </a:solidFill>
                <a:latin typeface="隶书" pitchFamily="49" charset="-122"/>
              </a:rPr>
              <a:t>在屏幕上显示正在运行的命令。</a:t>
            </a:r>
          </a:p>
          <a:p>
            <a:pPr lvl="1" algn="just" eaLnBrk="1" hangingPunct="1">
              <a:lnSpc>
                <a:spcPct val="123000"/>
              </a:lnSpc>
              <a:spcBef>
                <a:spcPct val="50000"/>
              </a:spcBef>
            </a:pPr>
            <a:r>
              <a:rPr kumimoji="1" lang="en-US" altLang="zh-CN" sz="2400">
                <a:solidFill>
                  <a:schemeClr val="tx1"/>
                </a:solidFill>
                <a:latin typeface="隶书" pitchFamily="49" charset="-122"/>
              </a:rPr>
              <a:t>OFF        </a:t>
            </a:r>
            <a:r>
              <a:rPr kumimoji="1" lang="zh-CN" altLang="en-US" sz="2400">
                <a:solidFill>
                  <a:schemeClr val="tx1"/>
                </a:solidFill>
                <a:latin typeface="隶书" pitchFamily="49" charset="-122"/>
              </a:rPr>
              <a:t>禁止显示正在运行的命令。</a:t>
            </a:r>
          </a:p>
          <a:p>
            <a:pPr lvl="1" eaLnBrk="1" hangingPunct="1">
              <a:lnSpc>
                <a:spcPct val="123000"/>
              </a:lnSpc>
              <a:spcBef>
                <a:spcPct val="50000"/>
              </a:spcBef>
            </a:pPr>
            <a:r>
              <a:rPr kumimoji="1" lang="en-US" altLang="zh-CN" sz="2400">
                <a:solidFill>
                  <a:schemeClr val="tx1"/>
                </a:solidFill>
                <a:latin typeface="隶书" pitchFamily="49" charset="-122"/>
              </a:rPr>
              <a:t>message     </a:t>
            </a:r>
            <a:r>
              <a:rPr kumimoji="1" lang="zh-CN" altLang="en-US" sz="2400">
                <a:solidFill>
                  <a:schemeClr val="tx1"/>
                </a:solidFill>
                <a:latin typeface="隶书" pitchFamily="49" charset="-122"/>
              </a:rPr>
              <a:t>　原样显示</a:t>
            </a:r>
            <a:r>
              <a:rPr kumimoji="1" lang="en-US" altLang="zh-CN" sz="2400">
                <a:solidFill>
                  <a:schemeClr val="tx1"/>
                </a:solidFill>
                <a:latin typeface="隶书" pitchFamily="49" charset="-122"/>
              </a:rPr>
              <a:t>ECHO</a:t>
            </a:r>
            <a:r>
              <a:rPr kumimoji="1" lang="zh-CN" altLang="en-US" sz="2400">
                <a:solidFill>
                  <a:schemeClr val="tx1"/>
                </a:solidFill>
                <a:latin typeface="隶书" pitchFamily="49" charset="-122"/>
              </a:rPr>
              <a:t>后面的信息串</a:t>
            </a:r>
            <a:r>
              <a:rPr kumimoji="1" lang="en-US" altLang="zh-CN" sz="2400">
                <a:solidFill>
                  <a:schemeClr val="tx1"/>
                </a:solidFill>
                <a:latin typeface="隶书" pitchFamily="49" charset="-122"/>
              </a:rPr>
              <a:t>message</a:t>
            </a:r>
            <a:r>
              <a:rPr kumimoji="1" lang="zh-CN" altLang="en-US" sz="2400">
                <a:solidFill>
                  <a:schemeClr val="tx1"/>
                </a:solidFill>
                <a:latin typeface="隶书" pitchFamily="49" charset="-122"/>
              </a:rPr>
              <a:t>。 </a:t>
            </a:r>
          </a:p>
        </p:txBody>
      </p:sp>
      <p:sp>
        <p:nvSpPr>
          <p:cNvPr id="925699" name="Rectangle 3"/>
          <p:cNvSpPr>
            <a:spLocks noChangeArrowheads="1"/>
          </p:cNvSpPr>
          <p:nvPr/>
        </p:nvSpPr>
        <p:spPr bwMode="auto">
          <a:xfrm>
            <a:off x="457200" y="274638"/>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常用批处理子命令</a:t>
            </a:r>
            <a:endParaRPr kumimoji="1" lang="zh-CN" altLang="en-US" sz="4400" i="1" u="sng">
              <a:solidFill>
                <a:srgbClr val="0033CC"/>
              </a:solidFill>
              <a:effectLst>
                <a:outerShdw blurRad="38100" dist="38100" dir="2700000" algn="tl">
                  <a:srgbClr val="C0C0C0"/>
                </a:outerShdw>
              </a:effectLst>
              <a:latin typeface="隶书" pitchFamily="49" charset="-122"/>
              <a:cs typeface="Arial" pitchFamily="34" charset="0"/>
            </a:endParaRPr>
          </a:p>
        </p:txBody>
      </p:sp>
      <p:sp>
        <p:nvSpPr>
          <p:cNvPr id="2" name="灯片编号占位符 1"/>
          <p:cNvSpPr>
            <a:spLocks noGrp="1"/>
          </p:cNvSpPr>
          <p:nvPr>
            <p:ph type="sldNum" sz="quarter" idx="12"/>
          </p:nvPr>
        </p:nvSpPr>
        <p:spPr/>
        <p:txBody>
          <a:bodyPr/>
          <a:lstStyle/>
          <a:p>
            <a:pPr>
              <a:defRPr/>
            </a:pPr>
            <a:fld id="{733D05C0-E7DA-41CC-AEDA-2EF915D83B97}" type="slidenum">
              <a:rPr lang="en-US" altLang="zh-CN" smtClean="0"/>
              <a:pPr>
                <a:defRPr/>
              </a:pPr>
              <a:t>78</a:t>
            </a:fld>
            <a:endParaRPr lang="en-US" altLang="zh-CN"/>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304800" y="1295400"/>
            <a:ext cx="85344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spcBef>
                <a:spcPct val="50000"/>
              </a:spcBef>
            </a:pPr>
            <a:r>
              <a:rPr kumimoji="1" lang="zh-CN" altLang="en-US" sz="2400">
                <a:solidFill>
                  <a:schemeClr val="tx1"/>
                </a:solidFill>
                <a:latin typeface="隶书" pitchFamily="49" charset="-122"/>
              </a:rPr>
              <a:t>　　</a:t>
            </a:r>
            <a:r>
              <a:rPr kumimoji="1" lang="en-US" altLang="zh-CN" sz="2400">
                <a:solidFill>
                  <a:schemeClr val="tx1"/>
                </a:solidFill>
                <a:latin typeface="隶书" pitchFamily="49" charset="-122"/>
              </a:rPr>
              <a:t>(2) </a:t>
            </a:r>
            <a:r>
              <a:rPr kumimoji="1" lang="zh-CN" altLang="en-US" sz="2400">
                <a:solidFill>
                  <a:srgbClr val="FF0000"/>
                </a:solidFill>
                <a:latin typeface="隶书" pitchFamily="49" charset="-122"/>
              </a:rPr>
              <a:t>注释命令</a:t>
            </a:r>
            <a:r>
              <a:rPr kumimoji="1" lang="en-US" altLang="zh-CN" sz="2400">
                <a:solidFill>
                  <a:srgbClr val="FF0000"/>
                </a:solidFill>
                <a:latin typeface="Times New Roman" pitchFamily="18" charset="0"/>
              </a:rPr>
              <a:t>——</a:t>
            </a:r>
            <a:r>
              <a:rPr kumimoji="1" lang="en-US" altLang="zh-CN" sz="2400">
                <a:solidFill>
                  <a:srgbClr val="FF0000"/>
                </a:solidFill>
                <a:latin typeface="隶书" pitchFamily="49" charset="-122"/>
              </a:rPr>
              <a:t>REM</a:t>
            </a:r>
            <a:r>
              <a:rPr kumimoji="1" lang="zh-CN" altLang="en-US" sz="2400">
                <a:solidFill>
                  <a:schemeClr val="tx1"/>
                </a:solidFill>
                <a:latin typeface="隶书" pitchFamily="49" charset="-122"/>
              </a:rPr>
              <a:t>。</a:t>
            </a:r>
          </a:p>
          <a:p>
            <a:pPr algn="just" eaLnBrk="1" hangingPunct="1">
              <a:spcBef>
                <a:spcPct val="50000"/>
              </a:spcBef>
            </a:pPr>
            <a:r>
              <a:rPr kumimoji="1" lang="zh-CN" altLang="en-US" sz="2400">
                <a:solidFill>
                  <a:schemeClr val="tx1"/>
                </a:solidFill>
                <a:latin typeface="隶书" pitchFamily="49" charset="-122"/>
              </a:rPr>
              <a:t>　　命令功能：对批处理文件进行注释，帮助对命令的理解。</a:t>
            </a:r>
          </a:p>
          <a:p>
            <a:pPr algn="just" eaLnBrk="1" hangingPunct="1">
              <a:spcBef>
                <a:spcPct val="50000"/>
              </a:spcBef>
            </a:pPr>
            <a:r>
              <a:rPr kumimoji="1" lang="zh-CN" altLang="en-US" sz="2400">
                <a:solidFill>
                  <a:schemeClr val="tx1"/>
                </a:solidFill>
                <a:latin typeface="隶书" pitchFamily="49" charset="-122"/>
              </a:rPr>
              <a:t>　　命令格式：</a:t>
            </a:r>
            <a:r>
              <a:rPr kumimoji="1" lang="en-US" altLang="zh-CN" sz="2400">
                <a:solidFill>
                  <a:schemeClr val="tx1"/>
                </a:solidFill>
                <a:latin typeface="隶书" pitchFamily="49" charset="-122"/>
              </a:rPr>
              <a:t>REM [string]</a:t>
            </a:r>
          </a:p>
          <a:p>
            <a:pPr algn="just" eaLnBrk="1" hangingPunct="1">
              <a:spcBef>
                <a:spcPct val="50000"/>
              </a:spcBef>
            </a:pPr>
            <a:r>
              <a:rPr kumimoji="1" lang="zh-CN" altLang="en-US" sz="2400">
                <a:solidFill>
                  <a:schemeClr val="tx1"/>
                </a:solidFill>
                <a:latin typeface="隶书" pitchFamily="49" charset="-122"/>
              </a:rPr>
              <a:t>　　其中：</a:t>
            </a:r>
            <a:r>
              <a:rPr kumimoji="1" lang="en-US" altLang="zh-CN" sz="2400">
                <a:solidFill>
                  <a:schemeClr val="tx1"/>
                </a:solidFill>
                <a:latin typeface="隶书" pitchFamily="49" charset="-122"/>
              </a:rPr>
              <a:t>string</a:t>
            </a:r>
            <a:r>
              <a:rPr kumimoji="1" lang="zh-CN" altLang="en-US" sz="2400">
                <a:solidFill>
                  <a:schemeClr val="tx1"/>
                </a:solidFill>
                <a:latin typeface="隶书" pitchFamily="49" charset="-122"/>
              </a:rPr>
              <a:t>为注释内容。</a:t>
            </a:r>
          </a:p>
          <a:p>
            <a:pPr algn="just" eaLnBrk="1" hangingPunct="1">
              <a:spcBef>
                <a:spcPct val="50000"/>
              </a:spcBef>
            </a:pPr>
            <a:r>
              <a:rPr kumimoji="1" lang="zh-CN" altLang="en-US" sz="2400">
                <a:solidFill>
                  <a:schemeClr val="tx1"/>
                </a:solidFill>
                <a:latin typeface="隶书" pitchFamily="49" charset="-122"/>
              </a:rPr>
              <a:t>　　</a:t>
            </a:r>
            <a:r>
              <a:rPr kumimoji="1" lang="en-US" altLang="zh-CN" sz="2400">
                <a:solidFill>
                  <a:schemeClr val="tx1"/>
                </a:solidFill>
                <a:latin typeface="隶书" pitchFamily="49" charset="-122"/>
              </a:rPr>
              <a:t>(3) </a:t>
            </a:r>
            <a:r>
              <a:rPr kumimoji="1" lang="zh-CN" altLang="en-US" sz="2400">
                <a:solidFill>
                  <a:srgbClr val="FF0000"/>
                </a:solidFill>
                <a:latin typeface="隶书" pitchFamily="49" charset="-122"/>
              </a:rPr>
              <a:t>暂停命令</a:t>
            </a:r>
            <a:r>
              <a:rPr kumimoji="1" lang="en-US" altLang="zh-CN" sz="2400">
                <a:solidFill>
                  <a:srgbClr val="FF0000"/>
                </a:solidFill>
                <a:latin typeface="Times New Roman" pitchFamily="18" charset="0"/>
              </a:rPr>
              <a:t>——</a:t>
            </a:r>
            <a:r>
              <a:rPr kumimoji="1" lang="en-US" altLang="zh-CN" sz="2400">
                <a:solidFill>
                  <a:srgbClr val="FF0000"/>
                </a:solidFill>
                <a:latin typeface="隶书" pitchFamily="49" charset="-122"/>
              </a:rPr>
              <a:t>PAUSE</a:t>
            </a:r>
            <a:r>
              <a:rPr kumimoji="1" lang="zh-CN" altLang="en-US" sz="2400">
                <a:solidFill>
                  <a:schemeClr val="tx1"/>
                </a:solidFill>
                <a:latin typeface="隶书" pitchFamily="49" charset="-122"/>
              </a:rPr>
              <a:t>。</a:t>
            </a:r>
          </a:p>
          <a:p>
            <a:pPr algn="just" eaLnBrk="1" hangingPunct="1">
              <a:spcBef>
                <a:spcPct val="50000"/>
              </a:spcBef>
            </a:pPr>
            <a:r>
              <a:rPr kumimoji="1" lang="zh-CN" altLang="en-US" sz="2400">
                <a:solidFill>
                  <a:schemeClr val="tx1"/>
                </a:solidFill>
                <a:latin typeface="隶书" pitchFamily="49" charset="-122"/>
              </a:rPr>
              <a:t>　　命令功能：使批处理执行时暂停，且屏幕显示：</a:t>
            </a:r>
            <a:r>
              <a:rPr kumimoji="1" lang="zh-CN" altLang="en-US" sz="2400">
                <a:solidFill>
                  <a:schemeClr val="tx1"/>
                </a:solidFill>
                <a:latin typeface="Times New Roman" pitchFamily="18" charset="0"/>
              </a:rPr>
              <a:t>“</a:t>
            </a:r>
            <a:r>
              <a:rPr kumimoji="1" lang="en-US" altLang="zh-CN" sz="2400">
                <a:solidFill>
                  <a:schemeClr val="tx1"/>
                </a:solidFill>
                <a:latin typeface="隶书" pitchFamily="49" charset="-122"/>
              </a:rPr>
              <a:t>Press ang key to continue</a:t>
            </a:r>
            <a:r>
              <a:rPr kumimoji="1" lang="en-US" altLang="zh-CN" sz="2400">
                <a:solidFill>
                  <a:schemeClr val="tx1"/>
                </a:solidFill>
                <a:latin typeface="Times New Roman" pitchFamily="18" charset="0"/>
              </a:rPr>
              <a:t>…”</a:t>
            </a:r>
            <a:r>
              <a:rPr kumimoji="1" lang="zh-CN" altLang="en-US" sz="2400">
                <a:solidFill>
                  <a:schemeClr val="tx1"/>
                </a:solidFill>
                <a:latin typeface="隶书" pitchFamily="49" charset="-122"/>
              </a:rPr>
              <a:t>，只有键入任意键后才能继续执行其他批处理命令。</a:t>
            </a:r>
          </a:p>
          <a:p>
            <a:pPr lvl="1" algn="just" eaLnBrk="1" hangingPunct="1">
              <a:spcBef>
                <a:spcPct val="50000"/>
              </a:spcBef>
            </a:pPr>
            <a:r>
              <a:rPr kumimoji="1" lang="zh-CN" altLang="en-US" sz="2400">
                <a:solidFill>
                  <a:schemeClr val="tx1"/>
                </a:solidFill>
                <a:latin typeface="隶书" pitchFamily="49" charset="-122"/>
              </a:rPr>
              <a:t>命令格式：</a:t>
            </a:r>
            <a:r>
              <a:rPr kumimoji="1" lang="en-US" altLang="zh-CN" sz="2400">
                <a:solidFill>
                  <a:schemeClr val="tx1"/>
                </a:solidFill>
                <a:latin typeface="隶书" pitchFamily="49" charset="-122"/>
              </a:rPr>
              <a:t>PAUSE [remark]</a:t>
            </a:r>
          </a:p>
          <a:p>
            <a:pPr lvl="1" eaLnBrk="1" hangingPunct="1">
              <a:spcBef>
                <a:spcPct val="50000"/>
              </a:spcBef>
            </a:pPr>
            <a:r>
              <a:rPr kumimoji="1" lang="zh-CN" altLang="en-US" sz="2400">
                <a:solidFill>
                  <a:schemeClr val="tx1"/>
                </a:solidFill>
                <a:latin typeface="隶书" pitchFamily="49" charset="-122"/>
              </a:rPr>
              <a:t>其中：</a:t>
            </a:r>
            <a:r>
              <a:rPr kumimoji="1" lang="en-US" altLang="zh-CN" sz="2400">
                <a:solidFill>
                  <a:schemeClr val="tx1"/>
                </a:solidFill>
                <a:latin typeface="隶书" pitchFamily="49" charset="-122"/>
              </a:rPr>
              <a:t>remark</a:t>
            </a:r>
            <a:r>
              <a:rPr kumimoji="1" lang="zh-CN" altLang="en-US" sz="2400">
                <a:solidFill>
                  <a:schemeClr val="tx1"/>
                </a:solidFill>
                <a:latin typeface="隶书" pitchFamily="49" charset="-122"/>
              </a:rPr>
              <a:t>为提示内容</a:t>
            </a:r>
            <a:r>
              <a:rPr kumimoji="1" lang="en-US" altLang="zh-CN" sz="2400">
                <a:solidFill>
                  <a:schemeClr val="tx1"/>
                </a:solidFill>
                <a:latin typeface="隶书" pitchFamily="49" charset="-122"/>
              </a:rPr>
              <a:t>. </a:t>
            </a:r>
            <a:r>
              <a:rPr kumimoji="1" lang="zh-CN" altLang="en-US" sz="2400">
                <a:solidFill>
                  <a:schemeClr val="tx1"/>
                </a:solidFill>
                <a:latin typeface="隶书" pitchFamily="49" charset="-122"/>
              </a:rPr>
              <a:t>　</a:t>
            </a:r>
          </a:p>
        </p:txBody>
      </p:sp>
      <p:sp>
        <p:nvSpPr>
          <p:cNvPr id="926723" name="Rectangle 3"/>
          <p:cNvSpPr>
            <a:spLocks noChangeArrowheads="1"/>
          </p:cNvSpPr>
          <p:nvPr/>
        </p:nvSpPr>
        <p:spPr bwMode="auto">
          <a:xfrm>
            <a:off x="457200" y="274638"/>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常用批处理子命令</a:t>
            </a:r>
            <a:endParaRPr kumimoji="1" lang="zh-CN" altLang="en-US" sz="4400" i="1" u="sng">
              <a:solidFill>
                <a:srgbClr val="0033CC"/>
              </a:solidFill>
              <a:effectLst>
                <a:outerShdw blurRad="38100" dist="38100" dir="2700000" algn="tl">
                  <a:srgbClr val="C0C0C0"/>
                </a:outerShdw>
              </a:effectLst>
              <a:latin typeface="隶书" pitchFamily="49" charset="-122"/>
              <a:cs typeface="Arial" pitchFamily="34" charset="0"/>
            </a:endParaRPr>
          </a:p>
        </p:txBody>
      </p:sp>
      <p:sp>
        <p:nvSpPr>
          <p:cNvPr id="2" name="灯片编号占位符 1"/>
          <p:cNvSpPr>
            <a:spLocks noGrp="1"/>
          </p:cNvSpPr>
          <p:nvPr>
            <p:ph type="sldNum" sz="quarter" idx="12"/>
          </p:nvPr>
        </p:nvSpPr>
        <p:spPr/>
        <p:txBody>
          <a:bodyPr/>
          <a:lstStyle/>
          <a:p>
            <a:pPr>
              <a:defRPr/>
            </a:pPr>
            <a:fld id="{25E928FC-A9C0-44A0-B6DF-03B10F8F7BDF}" type="slidenum">
              <a:rPr lang="en-US" altLang="zh-CN" smtClean="0"/>
              <a:pPr>
                <a:defRPr/>
              </a:pPr>
              <a:t>79</a:t>
            </a:fld>
            <a:endParaRPr lang="en-US" altLang="zh-CN"/>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ChangeArrowheads="1"/>
          </p:cNvSpPr>
          <p:nvPr/>
        </p:nvSpPr>
        <p:spPr bwMode="auto">
          <a:xfrm>
            <a:off x="0" y="0"/>
            <a:ext cx="4756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4400" i="1" noProof="1">
                <a:solidFill>
                  <a:srgbClr val="0033CC"/>
                </a:solidFill>
                <a:effectLst>
                  <a:outerShdw blurRad="38100" dist="38100" dir="2700000" algn="tl">
                    <a:srgbClr val="C0C0C0"/>
                  </a:outerShdw>
                </a:effectLst>
                <a:latin typeface="Times New Roman" pitchFamily="18" charset="0"/>
              </a:rPr>
              <a:t>操作系统的功能</a:t>
            </a:r>
            <a:r>
              <a:rPr kumimoji="1" lang="zh-CN" altLang="en-US" sz="4000" noProof="1">
                <a:solidFill>
                  <a:schemeClr val="tx1"/>
                </a:solidFill>
                <a:latin typeface="Times New Roman" pitchFamily="18" charset="0"/>
                <a:ea typeface="宋体" pitchFamily="2" charset="-122"/>
              </a:rPr>
              <a:t>	</a:t>
            </a:r>
            <a:endParaRPr kumimoji="1" lang="zh-CN" altLang="en-US" sz="4000">
              <a:solidFill>
                <a:schemeClr val="tx1"/>
              </a:solidFill>
              <a:latin typeface="Times New Roman" pitchFamily="18" charset="0"/>
              <a:ea typeface="宋体" pitchFamily="2" charset="-122"/>
            </a:endParaRPr>
          </a:p>
        </p:txBody>
      </p:sp>
      <p:sp>
        <p:nvSpPr>
          <p:cNvPr id="13315" name="Line 3"/>
          <p:cNvSpPr>
            <a:spLocks noChangeShapeType="1"/>
          </p:cNvSpPr>
          <p:nvPr/>
        </p:nvSpPr>
        <p:spPr bwMode="auto">
          <a:xfrm>
            <a:off x="0" y="609600"/>
            <a:ext cx="5562600" cy="152400"/>
          </a:xfrm>
          <a:prstGeom prst="line">
            <a:avLst/>
          </a:prstGeom>
          <a:noFill/>
          <a:ln w="9525">
            <a:solidFill>
              <a:srgbClr val="000000"/>
            </a:solidFill>
            <a:round/>
            <a:headEnd/>
            <a:tailEnd/>
          </a:ln>
          <a:effectLst/>
          <a:scene3d>
            <a:camera prst="legacyPerspectiveTopLeft">
              <a:rot lat="0" lon="20519992"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grpSp>
        <p:nvGrpSpPr>
          <p:cNvPr id="13316" name="Group 10"/>
          <p:cNvGrpSpPr>
            <a:grpSpLocks/>
          </p:cNvGrpSpPr>
          <p:nvPr/>
        </p:nvGrpSpPr>
        <p:grpSpPr bwMode="auto">
          <a:xfrm>
            <a:off x="0" y="1219200"/>
            <a:ext cx="3843338" cy="1143000"/>
            <a:chOff x="1898" y="1924"/>
            <a:chExt cx="2128" cy="993"/>
          </a:xfrm>
        </p:grpSpPr>
        <p:sp>
          <p:nvSpPr>
            <p:cNvPr id="13325" name="AutoShape 11"/>
            <p:cNvSpPr>
              <a:spLocks noChangeArrowheads="1"/>
            </p:cNvSpPr>
            <p:nvPr/>
          </p:nvSpPr>
          <p:spPr bwMode="auto">
            <a:xfrm>
              <a:off x="1898" y="1924"/>
              <a:ext cx="2107" cy="993"/>
            </a:xfrm>
            <a:prstGeom prst="flowChartPunchedCard">
              <a:avLst/>
            </a:prstGeom>
            <a:solidFill>
              <a:srgbClr val="008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endParaRPr kumimoji="1" lang="zh-CN" altLang="zh-CN" sz="2800">
                <a:solidFill>
                  <a:schemeClr val="tx1"/>
                </a:solidFill>
                <a:latin typeface="宋体" pitchFamily="2" charset="-122"/>
                <a:ea typeface="宋体" pitchFamily="2" charset="-122"/>
              </a:endParaRPr>
            </a:p>
          </p:txBody>
        </p:sp>
        <p:sp>
          <p:nvSpPr>
            <p:cNvPr id="13326" name="Rectangle 12"/>
            <p:cNvSpPr>
              <a:spLocks noChangeArrowheads="1"/>
            </p:cNvSpPr>
            <p:nvPr/>
          </p:nvSpPr>
          <p:spPr bwMode="auto">
            <a:xfrm>
              <a:off x="1946" y="2027"/>
              <a:ext cx="2080"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nSpc>
                  <a:spcPct val="110000"/>
                </a:lnSpc>
                <a:spcBef>
                  <a:spcPct val="30000"/>
                </a:spcBef>
                <a:spcAft>
                  <a:spcPct val="30000"/>
                </a:spcAft>
                <a:buClr>
                  <a:srgbClr val="FF0066"/>
                </a:buClr>
                <a:buSzPct val="90000"/>
                <a:buFont typeface="Marlett" pitchFamily="2" charset="2"/>
                <a:buNone/>
              </a:pPr>
              <a:r>
                <a:rPr kumimoji="1" lang="zh-CN" altLang="en-US" sz="2800">
                  <a:solidFill>
                    <a:srgbClr val="FFFF00"/>
                  </a:solidFill>
                  <a:latin typeface="宋体" pitchFamily="2" charset="-122"/>
                  <a:ea typeface="宋体" pitchFamily="2" charset="-122"/>
                </a:rPr>
                <a:t>外部设备的控制与管理</a:t>
              </a:r>
              <a:endParaRPr kumimoji="1" lang="zh-CN" altLang="en-US" sz="3600">
                <a:solidFill>
                  <a:schemeClr val="tx1"/>
                </a:solidFill>
                <a:latin typeface="宋体" pitchFamily="2" charset="-122"/>
                <a:ea typeface="宋体" pitchFamily="2" charset="-122"/>
              </a:endParaRPr>
            </a:p>
          </p:txBody>
        </p:sp>
      </p:grpSp>
      <p:grpSp>
        <p:nvGrpSpPr>
          <p:cNvPr id="13317" name="Group 19"/>
          <p:cNvGrpSpPr>
            <a:grpSpLocks/>
          </p:cNvGrpSpPr>
          <p:nvPr/>
        </p:nvGrpSpPr>
        <p:grpSpPr bwMode="auto">
          <a:xfrm>
            <a:off x="6324600" y="152400"/>
            <a:ext cx="2667000" cy="609600"/>
            <a:chOff x="3984" y="96"/>
            <a:chExt cx="1680" cy="384"/>
          </a:xfrm>
        </p:grpSpPr>
        <p:sp>
          <p:nvSpPr>
            <p:cNvPr id="13323" name="Oval 20"/>
            <p:cNvSpPr>
              <a:spLocks noChangeArrowheads="1"/>
            </p:cNvSpPr>
            <p:nvPr/>
          </p:nvSpPr>
          <p:spPr bwMode="auto">
            <a:xfrm>
              <a:off x="3984" y="96"/>
              <a:ext cx="1680" cy="384"/>
            </a:xfrm>
            <a:prstGeom prst="ellipse">
              <a:avLst/>
            </a:prstGeom>
            <a:solidFill>
              <a:srgbClr val="FF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Rectangle 21"/>
            <p:cNvSpPr>
              <a:spLocks noChangeArrowheads="1"/>
            </p:cNvSpPr>
            <p:nvPr/>
          </p:nvSpPr>
          <p:spPr bwMode="auto">
            <a:xfrm>
              <a:off x="4224" y="144"/>
              <a:ext cx="1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33CC"/>
                  </a:solidFill>
                  <a:latin typeface="Times New Roman" pitchFamily="18" charset="0"/>
                  <a:ea typeface="宋体" pitchFamily="2" charset="-122"/>
                </a:rPr>
                <a:t>操作系统概述</a:t>
              </a:r>
              <a:endParaRPr kumimoji="1" lang="zh-CN" altLang="en-US" sz="2400">
                <a:solidFill>
                  <a:srgbClr val="FBF761"/>
                </a:solidFill>
                <a:latin typeface="Times New Roman" pitchFamily="18" charset="0"/>
                <a:ea typeface="宋体" pitchFamily="2" charset="-122"/>
              </a:endParaRPr>
            </a:p>
          </p:txBody>
        </p:sp>
      </p:grpSp>
      <p:sp>
        <p:nvSpPr>
          <p:cNvPr id="13318" name="AutoShape 24"/>
          <p:cNvSpPr>
            <a:spLocks noChangeArrowheads="1"/>
          </p:cNvSpPr>
          <p:nvPr/>
        </p:nvSpPr>
        <p:spPr bwMode="auto">
          <a:xfrm>
            <a:off x="4343400" y="990600"/>
            <a:ext cx="4648200" cy="2667000"/>
          </a:xfrm>
          <a:prstGeom prst="wedgeRoundRectCallout">
            <a:avLst>
              <a:gd name="adj1" fmla="val -61338"/>
              <a:gd name="adj2" fmla="val -28810"/>
              <a:gd name="adj3" fmla="val 16667"/>
            </a:avLst>
          </a:prstGeom>
          <a:solidFill>
            <a:srgbClr val="FF99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b="0">
                <a:solidFill>
                  <a:schemeClr val="tx2"/>
                </a:solidFill>
              </a:rPr>
              <a:t>分配、回收外部设备和控制设备的运行，目标是提高外部设备的使用效率，并为用户提供一个方便、统一的界面</a:t>
            </a:r>
          </a:p>
        </p:txBody>
      </p:sp>
      <p:sp>
        <p:nvSpPr>
          <p:cNvPr id="795673" name="Rectangle 25"/>
          <p:cNvSpPr>
            <a:spLocks noChangeArrowheads="1"/>
          </p:cNvSpPr>
          <p:nvPr/>
        </p:nvSpPr>
        <p:spPr bwMode="auto">
          <a:xfrm>
            <a:off x="228600" y="3657600"/>
            <a:ext cx="688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0">
                <a:solidFill>
                  <a:srgbClr val="CC0000"/>
                </a:solidFill>
              </a:rPr>
              <a:t>设备分配</a:t>
            </a:r>
            <a:r>
              <a:rPr kumimoji="1" lang="en-US" altLang="zh-CN" b="0">
                <a:solidFill>
                  <a:schemeClr val="tx1"/>
                </a:solidFill>
              </a:rPr>
              <a:t>,</a:t>
            </a:r>
            <a:r>
              <a:rPr kumimoji="1" lang="zh-CN" altLang="en-US" b="0">
                <a:solidFill>
                  <a:schemeClr val="tx1"/>
                </a:solidFill>
              </a:rPr>
              <a:t>给用户分配所需的外部设备</a:t>
            </a:r>
          </a:p>
        </p:txBody>
      </p:sp>
      <p:sp>
        <p:nvSpPr>
          <p:cNvPr id="795674" name="Rectangle 26"/>
          <p:cNvSpPr>
            <a:spLocks noChangeArrowheads="1"/>
          </p:cNvSpPr>
          <p:nvPr/>
        </p:nvSpPr>
        <p:spPr bwMode="auto">
          <a:xfrm>
            <a:off x="228600" y="4343400"/>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0">
                <a:solidFill>
                  <a:srgbClr val="CC0000"/>
                </a:solidFill>
              </a:rPr>
              <a:t>缓冲区管理</a:t>
            </a:r>
            <a:r>
              <a:rPr kumimoji="1" lang="en-US" altLang="zh-CN" b="0">
                <a:solidFill>
                  <a:schemeClr val="tx1"/>
                </a:solidFill>
              </a:rPr>
              <a:t>,</a:t>
            </a:r>
            <a:r>
              <a:rPr kumimoji="1" lang="zh-CN" altLang="en-US" b="0">
                <a:solidFill>
                  <a:schemeClr val="tx1"/>
                </a:solidFill>
              </a:rPr>
              <a:t>内存设置一些缓冲区，使快速的</a:t>
            </a:r>
            <a:r>
              <a:rPr kumimoji="1" lang="en-US" altLang="zh-CN" b="0">
                <a:solidFill>
                  <a:schemeClr val="tx1"/>
                </a:solidFill>
              </a:rPr>
              <a:t>CPU</a:t>
            </a:r>
            <a:r>
              <a:rPr kumimoji="1" lang="zh-CN" altLang="en-US" b="0">
                <a:solidFill>
                  <a:schemeClr val="tx1"/>
                </a:solidFill>
              </a:rPr>
              <a:t>和慢速的设备之间通过缓冲区传送数据</a:t>
            </a:r>
          </a:p>
        </p:txBody>
      </p:sp>
      <p:sp>
        <p:nvSpPr>
          <p:cNvPr id="795675" name="Rectangle 27"/>
          <p:cNvSpPr>
            <a:spLocks noChangeArrowheads="1"/>
          </p:cNvSpPr>
          <p:nvPr/>
        </p:nvSpPr>
        <p:spPr bwMode="auto">
          <a:xfrm>
            <a:off x="152400" y="5562600"/>
            <a:ext cx="8763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0">
                <a:solidFill>
                  <a:srgbClr val="CC0000"/>
                </a:solidFill>
              </a:rPr>
              <a:t>实施具体</a:t>
            </a:r>
            <a:r>
              <a:rPr kumimoji="1" lang="en-US" altLang="zh-CN" b="0">
                <a:solidFill>
                  <a:srgbClr val="CC0000"/>
                </a:solidFill>
              </a:rPr>
              <a:t>I/O</a:t>
            </a:r>
            <a:r>
              <a:rPr kumimoji="1" lang="zh-CN" altLang="en-US" b="0">
                <a:solidFill>
                  <a:srgbClr val="CC0000"/>
                </a:solidFill>
              </a:rPr>
              <a:t>操作</a:t>
            </a:r>
            <a:r>
              <a:rPr kumimoji="1" lang="en-US" altLang="zh-CN" b="0">
                <a:solidFill>
                  <a:srgbClr val="CC0000"/>
                </a:solidFill>
              </a:rPr>
              <a:t>,</a:t>
            </a:r>
            <a:r>
              <a:rPr kumimoji="1" lang="zh-CN" altLang="en-US" b="0">
                <a:solidFill>
                  <a:schemeClr val="tx1"/>
                </a:solidFill>
              </a:rPr>
              <a:t>启动设备、完成输入输出及善后处理工作</a:t>
            </a:r>
          </a:p>
        </p:txBody>
      </p:sp>
      <p:sp>
        <p:nvSpPr>
          <p:cNvPr id="2" name="灯片编号占位符 1"/>
          <p:cNvSpPr>
            <a:spLocks noGrp="1"/>
          </p:cNvSpPr>
          <p:nvPr>
            <p:ph type="sldNum" sz="quarter" idx="12"/>
          </p:nvPr>
        </p:nvSpPr>
        <p:spPr/>
        <p:txBody>
          <a:bodyPr/>
          <a:lstStyle/>
          <a:p>
            <a:pPr>
              <a:defRPr/>
            </a:pPr>
            <a:fld id="{1AFB3D46-280E-452C-895D-3E91C71CA623}" type="slidenum">
              <a:rPr lang="en-US" altLang="zh-CN" smtClean="0"/>
              <a:pPr>
                <a:defRPr/>
              </a:pPr>
              <a:t>8</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56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56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5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73" grpId="0"/>
      <p:bldP spid="795674" grpId="0"/>
      <p:bldP spid="79567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81000" y="914400"/>
            <a:ext cx="8458200" cy="419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30000"/>
              </a:lnSpc>
              <a:spcBef>
                <a:spcPct val="50000"/>
              </a:spcBef>
              <a:buClr>
                <a:srgbClr val="FF0000"/>
              </a:buClr>
              <a:buFont typeface="Wingdings" pitchFamily="2" charset="2"/>
              <a:buChar char="Ø"/>
            </a:pPr>
            <a:r>
              <a:rPr kumimoji="1" lang="zh-CN" altLang="en-US" sz="2800">
                <a:solidFill>
                  <a:schemeClr val="tx1"/>
                </a:solidFill>
                <a:latin typeface="隶书" pitchFamily="49" charset="-122"/>
              </a:rPr>
              <a:t>是一种可以</a:t>
            </a:r>
            <a:r>
              <a:rPr kumimoji="1" lang="zh-CN" altLang="en-US" sz="2800">
                <a:solidFill>
                  <a:srgbClr val="FF0000"/>
                </a:solidFill>
                <a:latin typeface="隶书" pitchFamily="49" charset="-122"/>
              </a:rPr>
              <a:t>直接执行的文本文件</a:t>
            </a:r>
            <a:r>
              <a:rPr kumimoji="1" lang="zh-CN" altLang="en-US" sz="2800">
                <a:solidFill>
                  <a:schemeClr val="tx1"/>
                </a:solidFill>
                <a:latin typeface="隶书" pitchFamily="49" charset="-122"/>
              </a:rPr>
              <a:t>，既可以用</a:t>
            </a:r>
            <a:r>
              <a:rPr kumimoji="1" lang="en-US" altLang="zh-CN" sz="2800">
                <a:solidFill>
                  <a:schemeClr val="tx1"/>
                </a:solidFill>
                <a:latin typeface="隶书" pitchFamily="49" charset="-122"/>
              </a:rPr>
              <a:t>TYPE</a:t>
            </a:r>
            <a:r>
              <a:rPr kumimoji="1" lang="zh-CN" altLang="en-US" sz="2800">
                <a:solidFill>
                  <a:schemeClr val="tx1"/>
                </a:solidFill>
                <a:latin typeface="隶书" pitchFamily="49" charset="-122"/>
              </a:rPr>
              <a:t>命令显示文件内容，也可以直接输入批处理文件名</a:t>
            </a:r>
            <a:r>
              <a:rPr kumimoji="1" lang="en-US" altLang="zh-CN" sz="2800">
                <a:solidFill>
                  <a:schemeClr val="tx1"/>
                </a:solidFill>
                <a:latin typeface="隶书" pitchFamily="49" charset="-122"/>
              </a:rPr>
              <a:t>(</a:t>
            </a:r>
            <a:r>
              <a:rPr kumimoji="1" lang="zh-CN" altLang="en-US" sz="2800">
                <a:solidFill>
                  <a:schemeClr val="tx1"/>
                </a:solidFill>
                <a:latin typeface="隶书" pitchFamily="49" charset="-122"/>
              </a:rPr>
              <a:t>一般不需加</a:t>
            </a:r>
            <a:r>
              <a:rPr kumimoji="1" lang="en-US" altLang="zh-CN" sz="2800">
                <a:solidFill>
                  <a:schemeClr val="tx1"/>
                </a:solidFill>
                <a:latin typeface="隶书" pitchFamily="49" charset="-122"/>
              </a:rPr>
              <a:t>.BAT)</a:t>
            </a:r>
            <a:r>
              <a:rPr kumimoji="1" lang="zh-CN" altLang="en-US" sz="2800">
                <a:solidFill>
                  <a:schemeClr val="tx1"/>
                </a:solidFill>
                <a:latin typeface="隶书" pitchFamily="49" charset="-122"/>
              </a:rPr>
              <a:t>执行该文件</a:t>
            </a:r>
            <a:r>
              <a:rPr kumimoji="1" lang="en-US" altLang="zh-CN" sz="2800">
                <a:solidFill>
                  <a:schemeClr val="tx1"/>
                </a:solidFill>
                <a:latin typeface="隶书" pitchFamily="49" charset="-122"/>
              </a:rPr>
              <a:t>(</a:t>
            </a:r>
            <a:r>
              <a:rPr kumimoji="1" lang="zh-CN" altLang="en-US" sz="2800">
                <a:solidFill>
                  <a:schemeClr val="tx1"/>
                </a:solidFill>
                <a:latin typeface="隶书" pitchFamily="49" charset="-122"/>
              </a:rPr>
              <a:t>命令</a:t>
            </a:r>
            <a:r>
              <a:rPr kumimoji="1" lang="en-US" altLang="zh-CN" sz="2800">
                <a:solidFill>
                  <a:schemeClr val="tx1"/>
                </a:solidFill>
                <a:latin typeface="隶书" pitchFamily="49" charset="-122"/>
              </a:rPr>
              <a:t>)</a:t>
            </a:r>
            <a:r>
              <a:rPr kumimoji="1" lang="zh-CN" altLang="en-US" sz="2800">
                <a:solidFill>
                  <a:schemeClr val="tx1"/>
                </a:solidFill>
                <a:latin typeface="隶书" pitchFamily="49" charset="-122"/>
              </a:rPr>
              <a:t>。如果该文件中含有参数，执行时应给出实际参数。</a:t>
            </a:r>
          </a:p>
          <a:p>
            <a:pPr eaLnBrk="1" hangingPunct="1">
              <a:lnSpc>
                <a:spcPct val="130000"/>
              </a:lnSpc>
              <a:spcBef>
                <a:spcPct val="50000"/>
              </a:spcBef>
              <a:buClr>
                <a:srgbClr val="FF0000"/>
              </a:buClr>
              <a:buFont typeface="Wingdings" pitchFamily="2" charset="2"/>
              <a:buChar char="Ø"/>
            </a:pPr>
            <a:r>
              <a:rPr kumimoji="1" lang="zh-CN" altLang="en-US" sz="2800">
                <a:solidFill>
                  <a:schemeClr val="tx1"/>
                </a:solidFill>
                <a:latin typeface="隶书" pitchFamily="49" charset="-122"/>
              </a:rPr>
              <a:t>如果在当前目录下，存在</a:t>
            </a:r>
            <a:r>
              <a:rPr kumimoji="1" lang="zh-CN" altLang="en-US" sz="2800">
                <a:solidFill>
                  <a:srgbClr val="FF0000"/>
                </a:solidFill>
                <a:latin typeface="隶书" pitchFamily="49" charset="-122"/>
              </a:rPr>
              <a:t>同名</a:t>
            </a:r>
            <a:r>
              <a:rPr kumimoji="1" lang="zh-CN" altLang="en-US" sz="2800">
                <a:solidFill>
                  <a:schemeClr val="tx1"/>
                </a:solidFill>
                <a:latin typeface="隶书" pitchFamily="49" charset="-122"/>
              </a:rPr>
              <a:t>的</a:t>
            </a:r>
            <a:r>
              <a:rPr kumimoji="1" lang="en-US" altLang="zh-CN" sz="2800">
                <a:solidFill>
                  <a:schemeClr val="tx1"/>
                </a:solidFill>
                <a:latin typeface="隶书" pitchFamily="49" charset="-122"/>
              </a:rPr>
              <a:t>.COM</a:t>
            </a:r>
            <a:r>
              <a:rPr kumimoji="1" lang="zh-CN" altLang="en-US" sz="2800">
                <a:solidFill>
                  <a:schemeClr val="tx1"/>
                </a:solidFill>
                <a:latin typeface="隶书" pitchFamily="49" charset="-122"/>
              </a:rPr>
              <a:t>，</a:t>
            </a:r>
            <a:r>
              <a:rPr kumimoji="1" lang="en-US" altLang="zh-CN" sz="2800">
                <a:solidFill>
                  <a:schemeClr val="tx1"/>
                </a:solidFill>
                <a:latin typeface="隶书" pitchFamily="49" charset="-122"/>
              </a:rPr>
              <a:t>.EXE</a:t>
            </a:r>
            <a:r>
              <a:rPr kumimoji="1" lang="zh-CN" altLang="en-US" sz="2800">
                <a:solidFill>
                  <a:schemeClr val="tx1"/>
                </a:solidFill>
                <a:latin typeface="隶书" pitchFamily="49" charset="-122"/>
              </a:rPr>
              <a:t>及</a:t>
            </a:r>
            <a:r>
              <a:rPr kumimoji="1" lang="en-US" altLang="zh-CN" sz="2800">
                <a:solidFill>
                  <a:schemeClr val="tx1"/>
                </a:solidFill>
                <a:latin typeface="隶书" pitchFamily="49" charset="-122"/>
              </a:rPr>
              <a:t>.BAT</a:t>
            </a:r>
            <a:r>
              <a:rPr kumimoji="1" lang="zh-CN" altLang="en-US" sz="2800">
                <a:solidFill>
                  <a:schemeClr val="tx1"/>
                </a:solidFill>
                <a:latin typeface="隶书" pitchFamily="49" charset="-122"/>
              </a:rPr>
              <a:t>文件，那么输入文件名</a:t>
            </a:r>
            <a:r>
              <a:rPr kumimoji="1" lang="en-US" altLang="zh-CN" sz="2800">
                <a:solidFill>
                  <a:schemeClr val="tx1"/>
                </a:solidFill>
                <a:latin typeface="隶书" pitchFamily="49" charset="-122"/>
              </a:rPr>
              <a:t>(</a:t>
            </a:r>
            <a:r>
              <a:rPr kumimoji="1" lang="zh-CN" altLang="en-US" sz="2800">
                <a:solidFill>
                  <a:schemeClr val="tx1"/>
                </a:solidFill>
                <a:latin typeface="隶书" pitchFamily="49" charset="-122"/>
              </a:rPr>
              <a:t>不输入扩展名</a:t>
            </a:r>
            <a:r>
              <a:rPr kumimoji="1" lang="en-US" altLang="zh-CN" sz="2800">
                <a:solidFill>
                  <a:schemeClr val="tx1"/>
                </a:solidFill>
                <a:latin typeface="隶书" pitchFamily="49" charset="-122"/>
              </a:rPr>
              <a:t>)</a:t>
            </a:r>
            <a:r>
              <a:rPr kumimoji="1" lang="zh-CN" altLang="en-US" sz="2800">
                <a:solidFill>
                  <a:schemeClr val="tx1"/>
                </a:solidFill>
                <a:latin typeface="隶书" pitchFamily="49" charset="-122"/>
              </a:rPr>
              <a:t>时，</a:t>
            </a:r>
            <a:r>
              <a:rPr kumimoji="1" lang="en-US" altLang="zh-CN" sz="2800">
                <a:solidFill>
                  <a:schemeClr val="tx1"/>
                </a:solidFill>
                <a:latin typeface="隶书" pitchFamily="49" charset="-122"/>
              </a:rPr>
              <a:t>DOS</a:t>
            </a:r>
            <a:r>
              <a:rPr kumimoji="1" lang="zh-CN" altLang="en-US" sz="2800">
                <a:solidFill>
                  <a:schemeClr val="tx1"/>
                </a:solidFill>
                <a:latin typeface="隶书" pitchFamily="49" charset="-122"/>
              </a:rPr>
              <a:t>按优先顺序执行一个文件，</a:t>
            </a:r>
            <a:r>
              <a:rPr kumimoji="1" lang="zh-CN" altLang="en-US" sz="2800">
                <a:solidFill>
                  <a:srgbClr val="FF0000"/>
                </a:solidFill>
                <a:latin typeface="隶书" pitchFamily="49" charset="-122"/>
              </a:rPr>
              <a:t>优先顺序：</a:t>
            </a:r>
            <a:r>
              <a:rPr kumimoji="1" lang="en-US" altLang="zh-CN" sz="2800">
                <a:solidFill>
                  <a:srgbClr val="FF0000"/>
                </a:solidFill>
                <a:latin typeface="隶书" pitchFamily="49" charset="-122"/>
              </a:rPr>
              <a:t>.COM→.EXE→.BAT</a:t>
            </a:r>
          </a:p>
        </p:txBody>
      </p:sp>
      <p:sp>
        <p:nvSpPr>
          <p:cNvPr id="940035" name="Rectangle 3"/>
          <p:cNvSpPr>
            <a:spLocks noChangeArrowheads="1"/>
          </p:cNvSpPr>
          <p:nvPr/>
        </p:nvSpPr>
        <p:spPr bwMode="auto">
          <a:xfrm>
            <a:off x="152400" y="0"/>
            <a:ext cx="5181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执行批处理文件</a:t>
            </a:r>
          </a:p>
        </p:txBody>
      </p:sp>
      <p:sp>
        <p:nvSpPr>
          <p:cNvPr id="2" name="灯片编号占位符 1"/>
          <p:cNvSpPr>
            <a:spLocks noGrp="1"/>
          </p:cNvSpPr>
          <p:nvPr>
            <p:ph type="sldNum" sz="quarter" idx="12"/>
          </p:nvPr>
        </p:nvSpPr>
        <p:spPr/>
        <p:txBody>
          <a:bodyPr/>
          <a:lstStyle/>
          <a:p>
            <a:pPr>
              <a:defRPr/>
            </a:pPr>
            <a:fld id="{70DF7470-DE9D-422D-AA12-C7CF44354DEF}" type="slidenum">
              <a:rPr lang="en-US" altLang="zh-CN" smtClean="0"/>
              <a:pPr>
                <a:defRPr/>
              </a:pPr>
              <a:t>80</a:t>
            </a:fld>
            <a:endParaRPr lang="en-US" altLang="zh-CN"/>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381000" y="914400"/>
            <a:ext cx="8458200" cy="379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30000"/>
              </a:lnSpc>
              <a:spcBef>
                <a:spcPct val="50000"/>
              </a:spcBef>
              <a:buClr>
                <a:srgbClr val="FF0000"/>
              </a:buClr>
              <a:buFont typeface="Wingdings" pitchFamily="2" charset="2"/>
              <a:buChar char="Ø"/>
            </a:pPr>
            <a:r>
              <a:rPr kumimoji="1" lang="zh-CN" altLang="en-US">
                <a:solidFill>
                  <a:srgbClr val="FF0000"/>
                </a:solidFill>
              </a:rPr>
              <a:t>终止执行批处理文件</a:t>
            </a:r>
            <a:r>
              <a:rPr kumimoji="1" lang="zh-CN" altLang="en-US">
                <a:solidFill>
                  <a:schemeClr val="tx1"/>
                </a:solidFill>
              </a:rPr>
              <a:t>，按</a:t>
            </a:r>
            <a:r>
              <a:rPr kumimoji="1" lang="en-US" altLang="zh-CN">
                <a:solidFill>
                  <a:srgbClr val="FF0000"/>
                </a:solidFill>
              </a:rPr>
              <a:t>Ctrl+Break</a:t>
            </a:r>
            <a:r>
              <a:rPr kumimoji="1" lang="en-US" altLang="zh-CN">
                <a:solidFill>
                  <a:schemeClr val="tx1"/>
                </a:solidFill>
              </a:rPr>
              <a:t>(</a:t>
            </a:r>
            <a:r>
              <a:rPr kumimoji="1" lang="zh-CN" altLang="en-US">
                <a:solidFill>
                  <a:schemeClr val="tx1"/>
                </a:solidFill>
              </a:rPr>
              <a:t>或</a:t>
            </a:r>
            <a:r>
              <a:rPr kumimoji="1" lang="en-US" altLang="zh-CN">
                <a:solidFill>
                  <a:schemeClr val="tx1"/>
                </a:solidFill>
              </a:rPr>
              <a:t>Ctrl+C)</a:t>
            </a:r>
            <a:r>
              <a:rPr kumimoji="1" lang="zh-CN" altLang="en-US">
                <a:solidFill>
                  <a:schemeClr val="tx1"/>
                </a:solidFill>
              </a:rPr>
              <a:t>键。计算机显示信息：</a:t>
            </a:r>
          </a:p>
          <a:p>
            <a:pPr eaLnBrk="1" hangingPunct="1"/>
            <a:r>
              <a:rPr kumimoji="1" lang="zh-CN" altLang="en-US">
                <a:solidFill>
                  <a:schemeClr val="tx1"/>
                </a:solidFill>
              </a:rPr>
              <a:t>   　</a:t>
            </a:r>
            <a:r>
              <a:rPr kumimoji="1" lang="en-US" altLang="zh-CN">
                <a:solidFill>
                  <a:schemeClr val="tx1"/>
                </a:solidFill>
              </a:rPr>
              <a:t>TERMINATE BATCH JOB(Y/N)</a:t>
            </a:r>
            <a:r>
              <a:rPr kumimoji="1" lang="zh-CN" altLang="en-US">
                <a:solidFill>
                  <a:schemeClr val="tx1"/>
                </a:solidFill>
              </a:rPr>
              <a:t>？</a:t>
            </a:r>
          </a:p>
          <a:p>
            <a:pPr eaLnBrk="1" hangingPunct="1"/>
            <a:r>
              <a:rPr kumimoji="1" lang="zh-CN" altLang="en-US">
                <a:solidFill>
                  <a:schemeClr val="tx1"/>
                </a:solidFill>
              </a:rPr>
              <a:t>　　按</a:t>
            </a:r>
            <a:r>
              <a:rPr kumimoji="1" lang="en-US" altLang="zh-CN">
                <a:solidFill>
                  <a:schemeClr val="tx1"/>
                </a:solidFill>
              </a:rPr>
              <a:t>Y</a:t>
            </a:r>
            <a:r>
              <a:rPr kumimoji="1" lang="zh-CN" altLang="en-US">
                <a:solidFill>
                  <a:schemeClr val="tx1"/>
                </a:solidFill>
              </a:rPr>
              <a:t>键则终止，返回</a:t>
            </a:r>
            <a:r>
              <a:rPr kumimoji="1" lang="en-US" altLang="zh-CN">
                <a:solidFill>
                  <a:schemeClr val="tx1"/>
                </a:solidFill>
              </a:rPr>
              <a:t>DOS</a:t>
            </a:r>
            <a:r>
              <a:rPr kumimoji="1" lang="zh-CN" altLang="en-US">
                <a:solidFill>
                  <a:schemeClr val="tx1"/>
                </a:solidFill>
              </a:rPr>
              <a:t>提示符；若按</a:t>
            </a:r>
            <a:r>
              <a:rPr kumimoji="1" lang="en-US" altLang="zh-CN">
                <a:solidFill>
                  <a:schemeClr val="tx1"/>
                </a:solidFill>
              </a:rPr>
              <a:t>N</a:t>
            </a:r>
            <a:r>
              <a:rPr kumimoji="1" lang="zh-CN" altLang="en-US">
                <a:solidFill>
                  <a:schemeClr val="tx1"/>
                </a:solidFill>
              </a:rPr>
              <a:t>键，则继续执行批处理文件。</a:t>
            </a:r>
          </a:p>
          <a:p>
            <a:pPr eaLnBrk="1" hangingPunct="1">
              <a:buFont typeface="Wingdings" pitchFamily="2" charset="2"/>
              <a:buChar char="Ø"/>
            </a:pPr>
            <a:r>
              <a:rPr kumimoji="1" lang="zh-CN" altLang="en-US">
                <a:solidFill>
                  <a:srgbClr val="FF0000"/>
                </a:solidFill>
              </a:rPr>
              <a:t>暂停批处理文件，</a:t>
            </a:r>
            <a:r>
              <a:rPr kumimoji="1" lang="zh-CN" altLang="en-US">
                <a:solidFill>
                  <a:schemeClr val="tx1"/>
                </a:solidFill>
              </a:rPr>
              <a:t>按</a:t>
            </a:r>
            <a:r>
              <a:rPr kumimoji="1" lang="en-US" altLang="zh-CN">
                <a:solidFill>
                  <a:srgbClr val="FF0000"/>
                </a:solidFill>
              </a:rPr>
              <a:t>Ctrl+S</a:t>
            </a:r>
            <a:r>
              <a:rPr kumimoji="1" lang="en-US" altLang="zh-CN">
                <a:solidFill>
                  <a:schemeClr val="tx1"/>
                </a:solidFill>
              </a:rPr>
              <a:t>(</a:t>
            </a:r>
            <a:r>
              <a:rPr kumimoji="1" lang="zh-CN" altLang="en-US">
                <a:solidFill>
                  <a:schemeClr val="tx1"/>
                </a:solidFill>
              </a:rPr>
              <a:t>或</a:t>
            </a:r>
            <a:r>
              <a:rPr kumimoji="1" lang="en-US" altLang="zh-CN">
                <a:solidFill>
                  <a:srgbClr val="FF0000"/>
                </a:solidFill>
              </a:rPr>
              <a:t>PAUSE</a:t>
            </a:r>
            <a:r>
              <a:rPr kumimoji="1" lang="en-US" altLang="zh-CN">
                <a:solidFill>
                  <a:schemeClr val="tx1"/>
                </a:solidFill>
              </a:rPr>
              <a:t>)</a:t>
            </a:r>
            <a:r>
              <a:rPr kumimoji="1" lang="zh-CN" altLang="en-US">
                <a:solidFill>
                  <a:schemeClr val="tx1"/>
                </a:solidFill>
              </a:rPr>
              <a:t>键，按任意键可继续。</a:t>
            </a:r>
          </a:p>
        </p:txBody>
      </p:sp>
      <p:sp>
        <p:nvSpPr>
          <p:cNvPr id="951299" name="Rectangle 3"/>
          <p:cNvSpPr>
            <a:spLocks noChangeArrowheads="1"/>
          </p:cNvSpPr>
          <p:nvPr/>
        </p:nvSpPr>
        <p:spPr bwMode="auto">
          <a:xfrm>
            <a:off x="152400" y="0"/>
            <a:ext cx="5181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执行批处理文件</a:t>
            </a:r>
          </a:p>
        </p:txBody>
      </p:sp>
      <p:sp>
        <p:nvSpPr>
          <p:cNvPr id="2" name="灯片编号占位符 1"/>
          <p:cNvSpPr>
            <a:spLocks noGrp="1"/>
          </p:cNvSpPr>
          <p:nvPr>
            <p:ph type="sldNum" sz="quarter" idx="12"/>
          </p:nvPr>
        </p:nvSpPr>
        <p:spPr/>
        <p:txBody>
          <a:bodyPr/>
          <a:lstStyle/>
          <a:p>
            <a:pPr>
              <a:defRPr/>
            </a:pPr>
            <a:fld id="{DA706272-41EE-45F8-8F7F-CA26EDFCA6CF}" type="slidenum">
              <a:rPr lang="en-US" altLang="zh-CN" smtClean="0"/>
              <a:pPr>
                <a:defRPr/>
              </a:pPr>
              <a:t>81</a:t>
            </a:fld>
            <a:endParaRPr lang="en-US" altLang="zh-CN"/>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04800" y="685800"/>
            <a:ext cx="8534400"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lnSpc>
                <a:spcPct val="130000"/>
              </a:lnSpc>
              <a:spcBef>
                <a:spcPct val="50000"/>
              </a:spcBef>
            </a:pPr>
            <a:r>
              <a:rPr kumimoji="1" lang="zh-CN" altLang="en-US">
                <a:solidFill>
                  <a:schemeClr val="tx1"/>
                </a:solidFill>
                <a:latin typeface="隶书" pitchFamily="49" charset="-122"/>
              </a:rPr>
              <a:t>　　</a:t>
            </a:r>
            <a:r>
              <a:rPr kumimoji="1" lang="en-US" altLang="zh-CN">
                <a:solidFill>
                  <a:srgbClr val="FF0000"/>
                </a:solidFill>
                <a:latin typeface="隶书" pitchFamily="49" charset="-122"/>
              </a:rPr>
              <a:t>CONFIG.SYS</a:t>
            </a:r>
            <a:r>
              <a:rPr kumimoji="1" lang="zh-CN" altLang="en-US">
                <a:solidFill>
                  <a:srgbClr val="FF0000"/>
                </a:solidFill>
                <a:latin typeface="隶书" pitchFamily="49" charset="-122"/>
              </a:rPr>
              <a:t>文件</a:t>
            </a:r>
            <a:r>
              <a:rPr kumimoji="1" lang="zh-CN" altLang="en-US">
                <a:solidFill>
                  <a:schemeClr val="tx1"/>
                </a:solidFill>
                <a:latin typeface="隶书" pitchFamily="49" charset="-122"/>
              </a:rPr>
              <a:t>是一个文本文件，它的每一行是一个</a:t>
            </a:r>
            <a:r>
              <a:rPr kumimoji="1" lang="zh-CN" altLang="en-US">
                <a:solidFill>
                  <a:srgbClr val="FF0000"/>
                </a:solidFill>
                <a:latin typeface="隶书" pitchFamily="49" charset="-122"/>
              </a:rPr>
              <a:t>配置命令</a:t>
            </a:r>
            <a:r>
              <a:rPr kumimoji="1" lang="zh-CN" altLang="en-US">
                <a:solidFill>
                  <a:schemeClr val="tx1"/>
                </a:solidFill>
                <a:latin typeface="隶书" pitchFamily="49" charset="-122"/>
              </a:rPr>
              <a:t>，配置命令的作用实际上就是告诉</a:t>
            </a:r>
            <a:r>
              <a:rPr kumimoji="1" lang="en-US" altLang="zh-CN">
                <a:solidFill>
                  <a:schemeClr val="tx1"/>
                </a:solidFill>
                <a:latin typeface="隶书" pitchFamily="49" charset="-122"/>
              </a:rPr>
              <a:t>DOS</a:t>
            </a:r>
            <a:r>
              <a:rPr kumimoji="1" lang="zh-CN" altLang="en-US">
                <a:solidFill>
                  <a:schemeClr val="tx1"/>
                </a:solidFill>
                <a:latin typeface="隶书" pitchFamily="49" charset="-122"/>
              </a:rPr>
              <a:t>系统：在启动计算机时，请参照这些信息</a:t>
            </a:r>
            <a:r>
              <a:rPr kumimoji="1" lang="zh-CN" altLang="en-US">
                <a:solidFill>
                  <a:srgbClr val="FF0000"/>
                </a:solidFill>
                <a:latin typeface="隶书" pitchFamily="49" charset="-122"/>
              </a:rPr>
              <a:t>设定与硬件有关的参数</a:t>
            </a:r>
            <a:r>
              <a:rPr kumimoji="1" lang="zh-CN" altLang="en-US">
                <a:solidFill>
                  <a:schemeClr val="tx1"/>
                </a:solidFill>
                <a:latin typeface="隶书" pitchFamily="49" charset="-122"/>
              </a:rPr>
              <a:t>。</a:t>
            </a:r>
          </a:p>
        </p:txBody>
      </p:sp>
      <p:sp>
        <p:nvSpPr>
          <p:cNvPr id="943107" name="Rectangle 3"/>
          <p:cNvSpPr>
            <a:spLocks noChangeArrowheads="1"/>
          </p:cNvSpPr>
          <p:nvPr/>
        </p:nvSpPr>
        <p:spPr bwMode="auto">
          <a:xfrm>
            <a:off x="0" y="0"/>
            <a:ext cx="74914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zh-CN" altLang="en-US" sz="4400" i="1" u="sng">
                <a:solidFill>
                  <a:srgbClr val="0033CC"/>
                </a:solidFill>
                <a:effectLst>
                  <a:outerShdw blurRad="38100" dist="38100" dir="2700000" algn="tl">
                    <a:srgbClr val="C0C0C0"/>
                  </a:outerShdw>
                </a:effectLst>
                <a:latin typeface="隶书" pitchFamily="49" charset="-122"/>
              </a:rPr>
              <a:t>系统配置文件</a:t>
            </a:r>
            <a:r>
              <a:rPr kumimoji="1" lang="en-US" altLang="zh-CN" sz="4400" i="1" u="sng">
                <a:solidFill>
                  <a:srgbClr val="0033CC"/>
                </a:solidFill>
                <a:effectLst>
                  <a:outerShdw blurRad="38100" dist="38100" dir="2700000" algn="tl">
                    <a:srgbClr val="C0C0C0"/>
                  </a:outerShdw>
                </a:effectLst>
                <a:latin typeface="隶书" pitchFamily="49" charset="-122"/>
              </a:rPr>
              <a:t>CONFIG.SYS</a:t>
            </a:r>
          </a:p>
        </p:txBody>
      </p:sp>
      <p:sp>
        <p:nvSpPr>
          <p:cNvPr id="943108" name="Text Box 4"/>
          <p:cNvSpPr txBox="1">
            <a:spLocks noChangeArrowheads="1"/>
          </p:cNvSpPr>
          <p:nvPr/>
        </p:nvSpPr>
        <p:spPr bwMode="auto">
          <a:xfrm>
            <a:off x="0" y="3429000"/>
            <a:ext cx="9220200"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lnSpc>
                <a:spcPct val="130000"/>
              </a:lnSpc>
              <a:spcBef>
                <a:spcPct val="50000"/>
              </a:spcBef>
            </a:pPr>
            <a:r>
              <a:rPr kumimoji="1" lang="zh-CN" altLang="en-US">
                <a:solidFill>
                  <a:schemeClr val="tx1"/>
                </a:solidFill>
                <a:latin typeface="隶书" pitchFamily="49" charset="-122"/>
              </a:rPr>
              <a:t>配置命令主要有两种：</a:t>
            </a:r>
          </a:p>
          <a:p>
            <a:pPr eaLnBrk="1" hangingPunct="1">
              <a:lnSpc>
                <a:spcPct val="130000"/>
              </a:lnSpc>
              <a:spcBef>
                <a:spcPct val="50000"/>
              </a:spcBef>
              <a:buClr>
                <a:srgbClr val="FF0000"/>
              </a:buClr>
              <a:buFont typeface="Wingdings" pitchFamily="2" charset="2"/>
              <a:buChar char="Ø"/>
            </a:pPr>
            <a:r>
              <a:rPr kumimoji="1" lang="zh-CN" altLang="en-US">
                <a:solidFill>
                  <a:schemeClr val="tx1"/>
                </a:solidFill>
                <a:latin typeface="隶书" pitchFamily="49" charset="-122"/>
              </a:rPr>
              <a:t>是给出与硬件有关的</a:t>
            </a:r>
            <a:r>
              <a:rPr kumimoji="1" lang="zh-CN" altLang="en-US">
                <a:solidFill>
                  <a:srgbClr val="FF0000"/>
                </a:solidFill>
                <a:latin typeface="隶书" pitchFamily="49" charset="-122"/>
              </a:rPr>
              <a:t>系统参数</a:t>
            </a:r>
            <a:r>
              <a:rPr kumimoji="1" lang="zh-CN" altLang="en-US">
                <a:solidFill>
                  <a:schemeClr val="tx1"/>
                </a:solidFill>
                <a:latin typeface="隶书" pitchFamily="49" charset="-122"/>
              </a:rPr>
              <a:t>，并加以设置；</a:t>
            </a:r>
          </a:p>
          <a:p>
            <a:pPr eaLnBrk="1" hangingPunct="1">
              <a:lnSpc>
                <a:spcPct val="130000"/>
              </a:lnSpc>
              <a:spcBef>
                <a:spcPct val="50000"/>
              </a:spcBef>
              <a:buClr>
                <a:srgbClr val="FF0000"/>
              </a:buClr>
              <a:buFont typeface="Wingdings" pitchFamily="2" charset="2"/>
              <a:buChar char="Ø"/>
            </a:pPr>
            <a:r>
              <a:rPr kumimoji="1" lang="zh-CN" altLang="en-US">
                <a:solidFill>
                  <a:schemeClr val="tx1"/>
                </a:solidFill>
                <a:latin typeface="隶书" pitchFamily="49" charset="-122"/>
              </a:rPr>
              <a:t>指出各种必需的硬件驱动模块</a:t>
            </a:r>
            <a:r>
              <a:rPr kumimoji="1" lang="en-US" altLang="zh-CN">
                <a:solidFill>
                  <a:schemeClr val="tx1"/>
                </a:solidFill>
                <a:latin typeface="隶书" pitchFamily="49" charset="-122"/>
              </a:rPr>
              <a:t>(</a:t>
            </a:r>
            <a:r>
              <a:rPr kumimoji="1" lang="zh-CN" altLang="en-US">
                <a:solidFill>
                  <a:srgbClr val="FF0000"/>
                </a:solidFill>
                <a:latin typeface="隶书" pitchFamily="49" charset="-122"/>
              </a:rPr>
              <a:t>设备驱动程序</a:t>
            </a:r>
            <a:r>
              <a:rPr kumimoji="1" lang="en-US" altLang="zh-CN">
                <a:solidFill>
                  <a:schemeClr val="tx1"/>
                </a:solidFill>
                <a:latin typeface="隶书" pitchFamily="49" charset="-122"/>
              </a:rPr>
              <a:t>)</a:t>
            </a:r>
            <a:r>
              <a:rPr kumimoji="1" lang="zh-CN" altLang="en-US">
                <a:solidFill>
                  <a:schemeClr val="tx1"/>
                </a:solidFill>
                <a:latin typeface="隶书" pitchFamily="49" charset="-122"/>
              </a:rPr>
              <a:t>。 </a:t>
            </a:r>
          </a:p>
        </p:txBody>
      </p:sp>
      <p:sp>
        <p:nvSpPr>
          <p:cNvPr id="2" name="灯片编号占位符 1"/>
          <p:cNvSpPr>
            <a:spLocks noGrp="1"/>
          </p:cNvSpPr>
          <p:nvPr>
            <p:ph type="sldNum" sz="quarter" idx="12"/>
          </p:nvPr>
        </p:nvSpPr>
        <p:spPr/>
        <p:txBody>
          <a:bodyPr/>
          <a:lstStyle/>
          <a:p>
            <a:pPr>
              <a:defRPr/>
            </a:pPr>
            <a:fld id="{4E3EE466-D6CB-4C19-9A88-6A97EDBF88D5}" type="slidenum">
              <a:rPr lang="en-US" altLang="zh-CN" smtClean="0"/>
              <a:pPr>
                <a:defRPr/>
              </a:pPr>
              <a:t>82</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381000" y="1143000"/>
            <a:ext cx="86106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spcBef>
                <a:spcPct val="50000"/>
              </a:spcBef>
            </a:pPr>
            <a:r>
              <a:rPr kumimoji="1" lang="en-US" altLang="zh-CN" sz="2400">
                <a:solidFill>
                  <a:srgbClr val="FF0000"/>
                </a:solidFill>
                <a:latin typeface="隶书" pitchFamily="49" charset="-122"/>
              </a:rPr>
              <a:t>LASTDRIVE=Z</a:t>
            </a:r>
            <a:r>
              <a:rPr kumimoji="1" lang="en-US" altLang="zh-CN" sz="2400">
                <a:solidFill>
                  <a:schemeClr val="tx1"/>
                </a:solidFill>
                <a:latin typeface="隶书" pitchFamily="49" charset="-122"/>
              </a:rPr>
              <a:t>(</a:t>
            </a:r>
            <a:r>
              <a:rPr kumimoji="1" lang="zh-CN" altLang="en-US" sz="2400">
                <a:solidFill>
                  <a:schemeClr val="tx1"/>
                </a:solidFill>
                <a:latin typeface="隶书" pitchFamily="49" charset="-122"/>
              </a:rPr>
              <a:t>设置可操作的驱动器的最大数目</a:t>
            </a:r>
            <a:r>
              <a:rPr kumimoji="1" lang="en-US" altLang="zh-CN" sz="2400">
                <a:solidFill>
                  <a:schemeClr val="tx1"/>
                </a:solidFill>
                <a:latin typeface="隶书" pitchFamily="49" charset="-122"/>
              </a:rPr>
              <a:t>)</a:t>
            </a:r>
          </a:p>
          <a:p>
            <a:pPr algn="just" eaLnBrk="1" hangingPunct="1">
              <a:spcBef>
                <a:spcPct val="50000"/>
              </a:spcBef>
            </a:pPr>
            <a:r>
              <a:rPr kumimoji="1" lang="en-US" altLang="zh-CN" sz="2400">
                <a:solidFill>
                  <a:srgbClr val="FF0000"/>
                </a:solidFill>
                <a:latin typeface="隶书" pitchFamily="49" charset="-122"/>
              </a:rPr>
              <a:t>DEVICE=C:\DOS\SETVER.EXE</a:t>
            </a:r>
            <a:r>
              <a:rPr kumimoji="1" lang="en-US" altLang="zh-CN" sz="2400">
                <a:solidFill>
                  <a:schemeClr val="tx1"/>
                </a:solidFill>
                <a:latin typeface="隶书" pitchFamily="49" charset="-122"/>
              </a:rPr>
              <a:t>(</a:t>
            </a:r>
            <a:r>
              <a:rPr kumimoji="1" lang="zh-CN" altLang="en-US" sz="2400">
                <a:solidFill>
                  <a:schemeClr val="tx1"/>
                </a:solidFill>
                <a:latin typeface="隶书" pitchFamily="49" charset="-122"/>
              </a:rPr>
              <a:t>把设备驱动程序</a:t>
            </a:r>
            <a:r>
              <a:rPr kumimoji="1" lang="en-US" altLang="zh-CN" sz="2400">
                <a:solidFill>
                  <a:schemeClr val="tx1"/>
                </a:solidFill>
                <a:latin typeface="隶书" pitchFamily="49" charset="-122"/>
              </a:rPr>
              <a:t>SETVER.EXE</a:t>
            </a:r>
            <a:r>
              <a:rPr kumimoji="1" lang="zh-CN" altLang="en-US" sz="2400">
                <a:solidFill>
                  <a:schemeClr val="tx1"/>
                </a:solidFill>
                <a:latin typeface="隶书" pitchFamily="49" charset="-122"/>
              </a:rPr>
              <a:t>装入内存</a:t>
            </a:r>
            <a:r>
              <a:rPr kumimoji="1" lang="en-US" altLang="zh-CN" sz="2400">
                <a:solidFill>
                  <a:schemeClr val="tx1"/>
                </a:solidFill>
                <a:latin typeface="隶书" pitchFamily="49" charset="-122"/>
              </a:rPr>
              <a:t>)</a:t>
            </a:r>
          </a:p>
          <a:p>
            <a:pPr algn="just" eaLnBrk="1" hangingPunct="1">
              <a:spcBef>
                <a:spcPct val="50000"/>
              </a:spcBef>
            </a:pPr>
            <a:r>
              <a:rPr kumimoji="1" lang="en-US" altLang="zh-CN" sz="2400">
                <a:solidFill>
                  <a:srgbClr val="FF0000"/>
                </a:solidFill>
                <a:latin typeface="隶书" pitchFamily="49" charset="-122"/>
              </a:rPr>
              <a:t>DEVICE=C:\DOS\WIN\HIMEM.SYS</a:t>
            </a:r>
            <a:r>
              <a:rPr kumimoji="1" lang="en-US" altLang="zh-CN" sz="2400">
                <a:solidFill>
                  <a:schemeClr val="tx1"/>
                </a:solidFill>
                <a:latin typeface="隶书" pitchFamily="49" charset="-122"/>
              </a:rPr>
              <a:t>(</a:t>
            </a:r>
            <a:r>
              <a:rPr kumimoji="1" lang="zh-CN" altLang="en-US" sz="2400">
                <a:solidFill>
                  <a:schemeClr val="tx1"/>
                </a:solidFill>
                <a:latin typeface="隶书" pitchFamily="49" charset="-122"/>
              </a:rPr>
              <a:t>把设备驱动程序</a:t>
            </a:r>
            <a:r>
              <a:rPr kumimoji="1" lang="en-US" altLang="zh-CN" sz="2400">
                <a:solidFill>
                  <a:schemeClr val="tx1"/>
                </a:solidFill>
                <a:latin typeface="隶书" pitchFamily="49" charset="-122"/>
              </a:rPr>
              <a:t>HIMEM.SYS</a:t>
            </a:r>
            <a:r>
              <a:rPr kumimoji="1" lang="zh-CN" altLang="en-US" sz="2400">
                <a:solidFill>
                  <a:schemeClr val="tx1"/>
                </a:solidFill>
                <a:latin typeface="隶书" pitchFamily="49" charset="-122"/>
              </a:rPr>
              <a:t>装入内存</a:t>
            </a:r>
            <a:r>
              <a:rPr kumimoji="1" lang="en-US" altLang="zh-CN" sz="2400">
                <a:solidFill>
                  <a:schemeClr val="tx1"/>
                </a:solidFill>
                <a:latin typeface="隶书" pitchFamily="49" charset="-122"/>
              </a:rPr>
              <a:t>)</a:t>
            </a:r>
          </a:p>
          <a:p>
            <a:pPr algn="just" eaLnBrk="1" hangingPunct="1">
              <a:spcBef>
                <a:spcPct val="50000"/>
              </a:spcBef>
            </a:pPr>
            <a:r>
              <a:rPr kumimoji="1" lang="en-US" altLang="zh-CN" sz="2400">
                <a:solidFill>
                  <a:srgbClr val="FF0000"/>
                </a:solidFill>
                <a:latin typeface="隶书" pitchFamily="49" charset="-122"/>
              </a:rPr>
              <a:t>FILES=30</a:t>
            </a:r>
            <a:r>
              <a:rPr kumimoji="1" lang="en-US" altLang="zh-CN" sz="2400">
                <a:solidFill>
                  <a:schemeClr val="tx1"/>
                </a:solidFill>
                <a:latin typeface="隶书" pitchFamily="49" charset="-122"/>
              </a:rPr>
              <a:t>(</a:t>
            </a:r>
            <a:r>
              <a:rPr kumimoji="1" lang="zh-CN" altLang="en-US" sz="2400">
                <a:solidFill>
                  <a:schemeClr val="tx1"/>
                </a:solidFill>
                <a:latin typeface="隶书" pitchFamily="49" charset="-122"/>
              </a:rPr>
              <a:t>设置最多可打开的文件数</a:t>
            </a:r>
            <a:r>
              <a:rPr kumimoji="1" lang="en-US" altLang="zh-CN" sz="2400">
                <a:solidFill>
                  <a:schemeClr val="tx1"/>
                </a:solidFill>
                <a:latin typeface="隶书" pitchFamily="49" charset="-122"/>
              </a:rPr>
              <a:t>)</a:t>
            </a:r>
          </a:p>
          <a:p>
            <a:pPr algn="just" eaLnBrk="1" hangingPunct="1">
              <a:spcBef>
                <a:spcPct val="50000"/>
              </a:spcBef>
            </a:pPr>
            <a:r>
              <a:rPr kumimoji="1" lang="en-US" altLang="zh-CN" sz="2400">
                <a:solidFill>
                  <a:srgbClr val="FF0000"/>
                </a:solidFill>
                <a:latin typeface="隶书" pitchFamily="49" charset="-122"/>
              </a:rPr>
              <a:t>SHELL=C:\DOS\COMMAND.COM C:\DOS\ /p</a:t>
            </a:r>
            <a:r>
              <a:rPr kumimoji="1" lang="en-US" altLang="zh-CN" sz="2400">
                <a:solidFill>
                  <a:schemeClr val="tx1"/>
                </a:solidFill>
                <a:latin typeface="隶书" pitchFamily="49" charset="-122"/>
              </a:rPr>
              <a:t>(</a:t>
            </a:r>
            <a:r>
              <a:rPr kumimoji="1" lang="zh-CN" altLang="en-US" sz="2400">
                <a:solidFill>
                  <a:schemeClr val="tx1"/>
                </a:solidFill>
                <a:latin typeface="隶书" pitchFamily="49" charset="-122"/>
              </a:rPr>
              <a:t>装入命令解释程序</a:t>
            </a:r>
            <a:r>
              <a:rPr kumimoji="1" lang="en-US" altLang="zh-CN" sz="2400">
                <a:solidFill>
                  <a:schemeClr val="tx1"/>
                </a:solidFill>
                <a:latin typeface="隶书" pitchFamily="49" charset="-122"/>
              </a:rPr>
              <a:t>)</a:t>
            </a:r>
          </a:p>
          <a:p>
            <a:pPr algn="just" eaLnBrk="1" hangingPunct="1">
              <a:spcBef>
                <a:spcPct val="50000"/>
              </a:spcBef>
            </a:pPr>
            <a:r>
              <a:rPr kumimoji="1" lang="en-US" altLang="zh-CN" sz="2400">
                <a:solidFill>
                  <a:srgbClr val="FF0000"/>
                </a:solidFill>
                <a:latin typeface="隶书" pitchFamily="49" charset="-122"/>
              </a:rPr>
              <a:t>STACKS=10,256</a:t>
            </a:r>
            <a:r>
              <a:rPr kumimoji="1" lang="en-US" altLang="zh-CN" sz="2400">
                <a:solidFill>
                  <a:schemeClr val="tx1"/>
                </a:solidFill>
                <a:latin typeface="隶书" pitchFamily="49" charset="-122"/>
              </a:rPr>
              <a:t>(</a:t>
            </a:r>
            <a:r>
              <a:rPr kumimoji="1" lang="zh-CN" altLang="en-US" sz="2400">
                <a:solidFill>
                  <a:schemeClr val="tx1"/>
                </a:solidFill>
                <a:latin typeface="隶书" pitchFamily="49" charset="-122"/>
              </a:rPr>
              <a:t>设置数据堆栈个数</a:t>
            </a:r>
            <a:r>
              <a:rPr kumimoji="1" lang="en-US" altLang="zh-CN" sz="2400">
                <a:solidFill>
                  <a:schemeClr val="tx1"/>
                </a:solidFill>
                <a:latin typeface="隶书" pitchFamily="49" charset="-122"/>
              </a:rPr>
              <a:t>)</a:t>
            </a:r>
          </a:p>
          <a:p>
            <a:pPr algn="just" eaLnBrk="1" hangingPunct="1">
              <a:spcBef>
                <a:spcPct val="50000"/>
              </a:spcBef>
            </a:pPr>
            <a:r>
              <a:rPr kumimoji="1" lang="en-US" altLang="zh-CN" sz="2400">
                <a:solidFill>
                  <a:srgbClr val="FF0000"/>
                </a:solidFill>
                <a:latin typeface="隶书" pitchFamily="49" charset="-122"/>
              </a:rPr>
              <a:t>BUFFERS=20</a:t>
            </a:r>
            <a:r>
              <a:rPr kumimoji="1" lang="en-US" altLang="zh-CN" sz="2400">
                <a:solidFill>
                  <a:schemeClr val="tx1"/>
                </a:solidFill>
                <a:latin typeface="隶书" pitchFamily="49" charset="-122"/>
              </a:rPr>
              <a:t>(</a:t>
            </a:r>
            <a:r>
              <a:rPr kumimoji="1" lang="zh-CN" altLang="en-US" sz="2400">
                <a:solidFill>
                  <a:schemeClr val="tx1"/>
                </a:solidFill>
                <a:latin typeface="隶书" pitchFamily="49" charset="-122"/>
              </a:rPr>
              <a:t>设置可用的缓冲区个数</a:t>
            </a:r>
            <a:r>
              <a:rPr kumimoji="1" lang="en-US" altLang="zh-CN" sz="2400">
                <a:solidFill>
                  <a:schemeClr val="tx1"/>
                </a:solidFill>
                <a:latin typeface="隶书" pitchFamily="49" charset="-122"/>
              </a:rPr>
              <a:t>)</a:t>
            </a:r>
          </a:p>
          <a:p>
            <a:pPr eaLnBrk="1" hangingPunct="1">
              <a:spcBef>
                <a:spcPct val="50000"/>
              </a:spcBef>
            </a:pPr>
            <a:r>
              <a:rPr kumimoji="1" lang="en-US" altLang="zh-CN" sz="2400">
                <a:solidFill>
                  <a:srgbClr val="FF0000"/>
                </a:solidFill>
                <a:latin typeface="隶书" pitchFamily="49" charset="-122"/>
              </a:rPr>
              <a:t>DOS=HIGH</a:t>
            </a:r>
            <a:r>
              <a:rPr kumimoji="1" lang="en-US" altLang="zh-CN" sz="2400">
                <a:solidFill>
                  <a:schemeClr val="tx1"/>
                </a:solidFill>
                <a:latin typeface="隶书" pitchFamily="49" charset="-122"/>
              </a:rPr>
              <a:t>(</a:t>
            </a:r>
            <a:r>
              <a:rPr kumimoji="1" lang="zh-CN" altLang="en-US" sz="2400">
                <a:solidFill>
                  <a:schemeClr val="tx1"/>
                </a:solidFill>
                <a:latin typeface="隶书" pitchFamily="49" charset="-122"/>
              </a:rPr>
              <a:t>把</a:t>
            </a:r>
            <a:r>
              <a:rPr kumimoji="1" lang="en-US" altLang="zh-CN" sz="2400">
                <a:solidFill>
                  <a:schemeClr val="tx1"/>
                </a:solidFill>
                <a:latin typeface="隶书" pitchFamily="49" charset="-122"/>
              </a:rPr>
              <a:t>MS-DOS</a:t>
            </a:r>
            <a:r>
              <a:rPr kumimoji="1" lang="zh-CN" altLang="en-US" sz="2400">
                <a:solidFill>
                  <a:schemeClr val="tx1"/>
                </a:solidFill>
                <a:latin typeface="隶书" pitchFamily="49" charset="-122"/>
              </a:rPr>
              <a:t>的部分装入高端内存区</a:t>
            </a:r>
            <a:r>
              <a:rPr kumimoji="1" lang="en-US" altLang="zh-CN" sz="2400">
                <a:solidFill>
                  <a:schemeClr val="tx1"/>
                </a:solidFill>
                <a:latin typeface="隶书" pitchFamily="49" charset="-122"/>
              </a:rPr>
              <a:t>) </a:t>
            </a:r>
          </a:p>
        </p:txBody>
      </p:sp>
      <p:sp>
        <p:nvSpPr>
          <p:cNvPr id="944132" name="Rectangle 4"/>
          <p:cNvSpPr>
            <a:spLocks noChangeArrowheads="1"/>
          </p:cNvSpPr>
          <p:nvPr/>
        </p:nvSpPr>
        <p:spPr bwMode="auto">
          <a:xfrm>
            <a:off x="152400" y="152400"/>
            <a:ext cx="6705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66"/>
              </a:buClr>
              <a:buSzPct val="90000"/>
              <a:buFont typeface="Marlett" pitchFamily="2" charset="2"/>
              <a:buChar char="5"/>
              <a:defRPr/>
            </a:pPr>
            <a:r>
              <a:rPr kumimoji="1" lang="en-US" altLang="zh-CN" sz="4400" i="1" u="sng">
                <a:solidFill>
                  <a:srgbClr val="0033CC"/>
                </a:solidFill>
                <a:effectLst>
                  <a:outerShdw blurRad="38100" dist="38100" dir="2700000" algn="tl">
                    <a:srgbClr val="C0C0C0"/>
                  </a:outerShdw>
                </a:effectLst>
                <a:latin typeface="隶书" pitchFamily="49" charset="-122"/>
              </a:rPr>
              <a:t>CONFIG.SYS</a:t>
            </a:r>
            <a:r>
              <a:rPr kumimoji="1" lang="zh-CN" altLang="en-US" sz="4400" i="1" u="sng">
                <a:solidFill>
                  <a:srgbClr val="0033CC"/>
                </a:solidFill>
                <a:effectLst>
                  <a:outerShdw blurRad="38100" dist="38100" dir="2700000" algn="tl">
                    <a:srgbClr val="C0C0C0"/>
                  </a:outerShdw>
                </a:effectLst>
                <a:latin typeface="隶书" pitchFamily="49" charset="-122"/>
              </a:rPr>
              <a:t>文件的例子</a:t>
            </a:r>
          </a:p>
        </p:txBody>
      </p:sp>
      <p:sp>
        <p:nvSpPr>
          <p:cNvPr id="2" name="灯片编号占位符 1"/>
          <p:cNvSpPr>
            <a:spLocks noGrp="1"/>
          </p:cNvSpPr>
          <p:nvPr>
            <p:ph type="sldNum" sz="quarter" idx="12"/>
          </p:nvPr>
        </p:nvSpPr>
        <p:spPr/>
        <p:txBody>
          <a:bodyPr/>
          <a:lstStyle/>
          <a:p>
            <a:pPr>
              <a:defRPr/>
            </a:pPr>
            <a:fld id="{982846D4-DC34-4EB0-8A30-96CF2FBD52E1}" type="slidenum">
              <a:rPr lang="en-US" altLang="zh-CN" smtClean="0"/>
              <a:pPr>
                <a:defRPr/>
              </a:pPr>
              <a:t>83</a:t>
            </a:fld>
            <a:endParaRPr lang="en-US" altLang="zh-CN"/>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600200" y="1371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zh-CN" altLang="en-US"/>
              <a:t>操作系统的概念 </a:t>
            </a:r>
          </a:p>
        </p:txBody>
      </p:sp>
      <p:sp>
        <p:nvSpPr>
          <p:cNvPr id="94211" name="Text Box 3">
            <a:hlinkClick r:id="rId3" action="ppaction://hlinksldjump"/>
          </p:cNvPr>
          <p:cNvSpPr txBox="1">
            <a:spLocks noChangeArrowheads="1"/>
          </p:cNvSpPr>
          <p:nvPr/>
        </p:nvSpPr>
        <p:spPr bwMode="auto">
          <a:xfrm>
            <a:off x="1600200" y="3617913"/>
            <a:ext cx="434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 </a:t>
            </a:r>
            <a:r>
              <a:rPr lang="zh-CN" altLang="en-US"/>
              <a:t>基本命令</a:t>
            </a:r>
          </a:p>
        </p:txBody>
      </p:sp>
      <p:sp>
        <p:nvSpPr>
          <p:cNvPr id="94212" name="Text Box 4">
            <a:hlinkClick r:id="rId4" action="ppaction://hlinksldjump"/>
          </p:cNvPr>
          <p:cNvSpPr txBox="1">
            <a:spLocks noChangeArrowheads="1"/>
          </p:cNvSpPr>
          <p:nvPr/>
        </p:nvSpPr>
        <p:spPr bwMode="auto">
          <a:xfrm>
            <a:off x="1600200" y="2779713"/>
            <a:ext cx="556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的文件系统和目录结构</a:t>
            </a:r>
          </a:p>
        </p:txBody>
      </p:sp>
      <p:sp>
        <p:nvSpPr>
          <p:cNvPr id="94213" name="Rectangle 5"/>
          <p:cNvSpPr>
            <a:spLocks noChangeArrowheads="1"/>
          </p:cNvSpPr>
          <p:nvPr/>
        </p:nvSpPr>
        <p:spPr bwMode="auto">
          <a:xfrm>
            <a:off x="228600" y="228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5400">
                <a:solidFill>
                  <a:srgbClr val="800000"/>
                </a:solidFill>
                <a:latin typeface="隶书" pitchFamily="49" charset="-122"/>
              </a:rPr>
              <a:t>Dos</a:t>
            </a:r>
            <a:r>
              <a:rPr kumimoji="1" lang="zh-CN" altLang="en-US" sz="5400">
                <a:solidFill>
                  <a:srgbClr val="800000"/>
                </a:solidFill>
                <a:latin typeface="隶书" pitchFamily="49" charset="-122"/>
              </a:rPr>
              <a:t>操作系统</a:t>
            </a:r>
          </a:p>
        </p:txBody>
      </p:sp>
      <p:pic>
        <p:nvPicPr>
          <p:cNvPr id="9421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5208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94957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7703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7" name="Text Box 9"/>
          <p:cNvSpPr txBox="1">
            <a:spLocks noChangeArrowheads="1"/>
          </p:cNvSpPr>
          <p:nvPr/>
        </p:nvSpPr>
        <p:spPr bwMode="auto">
          <a:xfrm>
            <a:off x="1600200" y="2093913"/>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操作系统概述</a:t>
            </a:r>
          </a:p>
        </p:txBody>
      </p:sp>
      <p:pic>
        <p:nvPicPr>
          <p:cNvPr id="9421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24313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9" name="Rectangle 11"/>
          <p:cNvSpPr>
            <a:spLocks noChangeArrowheads="1"/>
          </p:cNvSpPr>
          <p:nvPr/>
        </p:nvSpPr>
        <p:spPr bwMode="auto">
          <a:xfrm>
            <a:off x="1524000" y="42672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批处理文件和系统配置文件</a:t>
            </a:r>
          </a:p>
        </p:txBody>
      </p:sp>
      <p:sp>
        <p:nvSpPr>
          <p:cNvPr id="94220" name="Rectangle 12"/>
          <p:cNvSpPr>
            <a:spLocks noChangeArrowheads="1"/>
          </p:cNvSpPr>
          <p:nvPr/>
        </p:nvSpPr>
        <p:spPr bwMode="auto">
          <a:xfrm>
            <a:off x="1524000" y="49530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solidFill>
                  <a:srgbClr val="FF0000"/>
                </a:solidFill>
              </a:rPr>
              <a:t>Windows</a:t>
            </a:r>
            <a:r>
              <a:rPr lang="zh-CN" altLang="en-US" i="1">
                <a:solidFill>
                  <a:srgbClr val="FF0000"/>
                </a:solidFill>
              </a:rPr>
              <a:t>中的</a:t>
            </a:r>
            <a:r>
              <a:rPr lang="en-US" altLang="zh-CN" i="1">
                <a:solidFill>
                  <a:srgbClr val="FF0000"/>
                </a:solidFill>
              </a:rPr>
              <a:t>MS-DOS</a:t>
            </a:r>
            <a:r>
              <a:rPr lang="zh-CN" altLang="en-US" i="1">
                <a:solidFill>
                  <a:srgbClr val="FF0000"/>
                </a:solidFill>
              </a:rPr>
              <a:t>方式</a:t>
            </a:r>
          </a:p>
        </p:txBody>
      </p:sp>
      <p:sp>
        <p:nvSpPr>
          <p:cNvPr id="94221" name="Rectangle 13"/>
          <p:cNvSpPr>
            <a:spLocks noChangeArrowheads="1"/>
          </p:cNvSpPr>
          <p:nvPr/>
        </p:nvSpPr>
        <p:spPr bwMode="auto">
          <a:xfrm>
            <a:off x="1524000" y="56388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键盘的操作与鼠标的使用</a:t>
            </a:r>
          </a:p>
        </p:txBody>
      </p:sp>
      <p:pic>
        <p:nvPicPr>
          <p:cNvPr id="9422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19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2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1054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24"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7912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EECB592-50FE-4932-9D1C-359423F84D08}" type="slidenum">
              <a:rPr lang="en-US" altLang="zh-CN" smtClean="0"/>
              <a:pPr>
                <a:defRPr/>
              </a:pPr>
              <a:t>84</a:t>
            </a:fld>
            <a:endParaRPr lang="en-US" altLang="zh-CN"/>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Text Box 2"/>
          <p:cNvSpPr txBox="1">
            <a:spLocks noChangeArrowheads="1"/>
          </p:cNvSpPr>
          <p:nvPr/>
        </p:nvSpPr>
        <p:spPr bwMode="auto">
          <a:xfrm>
            <a:off x="0" y="0"/>
            <a:ext cx="7620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Clr>
                <a:srgbClr val="FF0066"/>
              </a:buClr>
              <a:buSzPct val="90000"/>
              <a:buFont typeface="Marlett" pitchFamily="2" charset="2"/>
              <a:buChar char="5"/>
              <a:defRPr/>
            </a:pPr>
            <a:r>
              <a:rPr lang="en-US" altLang="zh-CN" sz="4400" i="1" u="sng" smtClean="0">
                <a:solidFill>
                  <a:srgbClr val="0033CC"/>
                </a:solidFill>
                <a:effectLst>
                  <a:outerShdw blurRad="38100" dist="38100" dir="2700000" algn="tl">
                    <a:srgbClr val="C0C0C0"/>
                  </a:outerShdw>
                </a:effectLst>
                <a:latin typeface="隶书" pitchFamily="49" charset="-122"/>
                <a:ea typeface="隶书" pitchFamily="49" charset="-122"/>
              </a:rPr>
              <a:t>Windows</a:t>
            </a:r>
            <a:r>
              <a:rPr lang="zh-CN" altLang="en-US" sz="4400" i="1" u="sng" smtClean="0">
                <a:solidFill>
                  <a:srgbClr val="0033CC"/>
                </a:solidFill>
                <a:effectLst>
                  <a:outerShdw blurRad="38100" dist="38100" dir="2700000" algn="tl">
                    <a:srgbClr val="C0C0C0"/>
                  </a:outerShdw>
                </a:effectLst>
                <a:latin typeface="隶书" pitchFamily="49" charset="-122"/>
                <a:ea typeface="隶书" pitchFamily="49" charset="-122"/>
              </a:rPr>
              <a:t>中的</a:t>
            </a:r>
            <a:r>
              <a:rPr lang="en-US" altLang="zh-CN" sz="4400" i="1" u="sng" smtClean="0">
                <a:solidFill>
                  <a:srgbClr val="0033CC"/>
                </a:solidFill>
                <a:effectLst>
                  <a:outerShdw blurRad="38100" dist="38100" dir="2700000" algn="tl">
                    <a:srgbClr val="C0C0C0"/>
                  </a:outerShdw>
                </a:effectLst>
                <a:latin typeface="隶书" pitchFamily="49" charset="-122"/>
                <a:ea typeface="隶书" pitchFamily="49" charset="-122"/>
              </a:rPr>
              <a:t>MS-DOS</a:t>
            </a:r>
            <a:r>
              <a:rPr lang="zh-CN" altLang="en-US" sz="4400" i="1" u="sng" smtClean="0">
                <a:solidFill>
                  <a:srgbClr val="0033CC"/>
                </a:solidFill>
                <a:effectLst>
                  <a:outerShdw blurRad="38100" dist="38100" dir="2700000" algn="tl">
                    <a:srgbClr val="C0C0C0"/>
                  </a:outerShdw>
                </a:effectLst>
                <a:latin typeface="隶书" pitchFamily="49" charset="-122"/>
                <a:ea typeface="隶书" pitchFamily="49" charset="-122"/>
              </a:rPr>
              <a:t>方式 </a:t>
            </a:r>
          </a:p>
        </p:txBody>
      </p:sp>
      <p:sp>
        <p:nvSpPr>
          <p:cNvPr id="95235" name="Text Box 3"/>
          <p:cNvSpPr txBox="1">
            <a:spLocks noChangeArrowheads="1"/>
          </p:cNvSpPr>
          <p:nvPr/>
        </p:nvSpPr>
        <p:spPr bwMode="auto">
          <a:xfrm>
            <a:off x="381000" y="838200"/>
            <a:ext cx="8305800"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algn="just" eaLnBrk="1" hangingPunct="1">
              <a:lnSpc>
                <a:spcPct val="130000"/>
              </a:lnSpc>
              <a:spcBef>
                <a:spcPct val="50000"/>
              </a:spcBef>
              <a:buClr>
                <a:srgbClr val="FF0000"/>
              </a:buClr>
              <a:buFont typeface="Wingdings" pitchFamily="2" charset="2"/>
              <a:buChar char="Ø"/>
            </a:pPr>
            <a:r>
              <a:rPr kumimoji="1" lang="zh-CN" altLang="en-US" sz="2400">
                <a:solidFill>
                  <a:schemeClr val="tx1"/>
                </a:solidFill>
                <a:latin typeface="隶书" pitchFamily="49" charset="-122"/>
              </a:rPr>
              <a:t>开机直接进入。开机自检完成后按</a:t>
            </a:r>
            <a:r>
              <a:rPr kumimoji="1" lang="en-US" altLang="zh-CN" sz="2400">
                <a:solidFill>
                  <a:schemeClr val="tx1"/>
                </a:solidFill>
                <a:latin typeface="隶书" pitchFamily="49" charset="-122"/>
              </a:rPr>
              <a:t>&lt;F8&gt;</a:t>
            </a:r>
            <a:r>
              <a:rPr kumimoji="1" lang="zh-CN" altLang="en-US" sz="2400">
                <a:solidFill>
                  <a:schemeClr val="tx1"/>
                </a:solidFill>
                <a:latin typeface="隶书" pitchFamily="49" charset="-122"/>
              </a:rPr>
              <a:t>功能键，当屏幕出现菜单选项后选择</a:t>
            </a:r>
            <a:r>
              <a:rPr kumimoji="1" lang="zh-CN" altLang="en-US" sz="2400">
                <a:solidFill>
                  <a:schemeClr val="tx1"/>
                </a:solidFill>
                <a:latin typeface="Times New Roman" pitchFamily="18" charset="0"/>
              </a:rPr>
              <a:t>“</a:t>
            </a:r>
            <a:r>
              <a:rPr kumimoji="1" lang="zh-CN" altLang="en-US" sz="2400">
                <a:solidFill>
                  <a:srgbClr val="FF0000"/>
                </a:solidFill>
                <a:latin typeface="隶书" pitchFamily="49" charset="-122"/>
              </a:rPr>
              <a:t>带命令行提示的安全模式</a:t>
            </a:r>
            <a:r>
              <a:rPr kumimoji="1" lang="zh-CN" altLang="en-US" sz="2400">
                <a:solidFill>
                  <a:schemeClr val="tx1"/>
                </a:solidFill>
                <a:latin typeface="Times New Roman" pitchFamily="18" charset="0"/>
              </a:rPr>
              <a:t>”</a:t>
            </a:r>
            <a:r>
              <a:rPr kumimoji="1" lang="zh-CN" altLang="en-US" sz="2400">
                <a:solidFill>
                  <a:schemeClr val="tx1"/>
                </a:solidFill>
                <a:latin typeface="隶书" pitchFamily="49" charset="-122"/>
              </a:rPr>
              <a:t>，进入纯</a:t>
            </a:r>
            <a:r>
              <a:rPr kumimoji="1" lang="en-US" altLang="zh-CN" sz="2400">
                <a:solidFill>
                  <a:schemeClr val="tx1"/>
                </a:solidFill>
                <a:latin typeface="隶书" pitchFamily="49" charset="-122"/>
              </a:rPr>
              <a:t>MS-DOS</a:t>
            </a:r>
            <a:r>
              <a:rPr kumimoji="1" lang="zh-CN" altLang="en-US" sz="2400">
                <a:solidFill>
                  <a:schemeClr val="tx1"/>
                </a:solidFill>
                <a:latin typeface="隶书" pitchFamily="49" charset="-122"/>
              </a:rPr>
              <a:t>方式，可以运行</a:t>
            </a:r>
            <a:r>
              <a:rPr kumimoji="1" lang="en-US" altLang="zh-CN" sz="2400">
                <a:solidFill>
                  <a:schemeClr val="tx1"/>
                </a:solidFill>
                <a:latin typeface="隶书" pitchFamily="49" charset="-122"/>
              </a:rPr>
              <a:t>DOS</a:t>
            </a:r>
            <a:r>
              <a:rPr kumimoji="1" lang="zh-CN" altLang="en-US" sz="2400">
                <a:solidFill>
                  <a:schemeClr val="tx1"/>
                </a:solidFill>
                <a:latin typeface="隶书" pitchFamily="49" charset="-122"/>
              </a:rPr>
              <a:t>的应用程序或使用</a:t>
            </a:r>
            <a:r>
              <a:rPr kumimoji="1" lang="en-US" altLang="zh-CN" sz="2400">
                <a:solidFill>
                  <a:schemeClr val="tx1"/>
                </a:solidFill>
                <a:latin typeface="隶书" pitchFamily="49" charset="-122"/>
              </a:rPr>
              <a:t>DOS</a:t>
            </a:r>
            <a:r>
              <a:rPr kumimoji="1" lang="zh-CN" altLang="en-US" sz="2400">
                <a:solidFill>
                  <a:schemeClr val="tx1"/>
                </a:solidFill>
                <a:latin typeface="隶书" pitchFamily="49" charset="-122"/>
              </a:rPr>
              <a:t>命令。</a:t>
            </a:r>
          </a:p>
        </p:txBody>
      </p:sp>
      <p:pic>
        <p:nvPicPr>
          <p:cNvPr id="952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362200"/>
            <a:ext cx="4953000" cy="409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1AD7197B-65A0-4FC5-B966-5E8817466992}" type="slidenum">
              <a:rPr lang="en-US" altLang="zh-CN" smtClean="0"/>
              <a:pPr>
                <a:defRPr/>
              </a:pPr>
              <a:t>85</a:t>
            </a:fld>
            <a:endParaRPr lang="en-US" altLang="zh-CN"/>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Text Box 2"/>
          <p:cNvSpPr txBox="1">
            <a:spLocks noChangeArrowheads="1"/>
          </p:cNvSpPr>
          <p:nvPr/>
        </p:nvSpPr>
        <p:spPr bwMode="auto">
          <a:xfrm>
            <a:off x="0" y="0"/>
            <a:ext cx="7620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Clr>
                <a:srgbClr val="FF0066"/>
              </a:buClr>
              <a:buSzPct val="90000"/>
              <a:buFont typeface="Marlett" pitchFamily="2" charset="2"/>
              <a:buChar char="5"/>
              <a:defRPr/>
            </a:pPr>
            <a:r>
              <a:rPr lang="en-US" altLang="zh-CN" sz="4400" i="1" u="sng" smtClean="0">
                <a:solidFill>
                  <a:srgbClr val="0033CC"/>
                </a:solidFill>
                <a:effectLst>
                  <a:outerShdw blurRad="38100" dist="38100" dir="2700000" algn="tl">
                    <a:srgbClr val="C0C0C0"/>
                  </a:outerShdw>
                </a:effectLst>
                <a:latin typeface="隶书" pitchFamily="49" charset="-122"/>
                <a:ea typeface="隶书" pitchFamily="49" charset="-122"/>
              </a:rPr>
              <a:t>Windows</a:t>
            </a:r>
            <a:r>
              <a:rPr lang="zh-CN" altLang="en-US" sz="4400" i="1" u="sng" smtClean="0">
                <a:solidFill>
                  <a:srgbClr val="0033CC"/>
                </a:solidFill>
                <a:effectLst>
                  <a:outerShdw blurRad="38100" dist="38100" dir="2700000" algn="tl">
                    <a:srgbClr val="C0C0C0"/>
                  </a:outerShdw>
                </a:effectLst>
                <a:latin typeface="隶书" pitchFamily="49" charset="-122"/>
                <a:ea typeface="隶书" pitchFamily="49" charset="-122"/>
              </a:rPr>
              <a:t>中的</a:t>
            </a:r>
            <a:r>
              <a:rPr lang="en-US" altLang="zh-CN" sz="4400" i="1" u="sng" smtClean="0">
                <a:solidFill>
                  <a:srgbClr val="0033CC"/>
                </a:solidFill>
                <a:effectLst>
                  <a:outerShdw blurRad="38100" dist="38100" dir="2700000" algn="tl">
                    <a:srgbClr val="C0C0C0"/>
                  </a:outerShdw>
                </a:effectLst>
                <a:latin typeface="隶书" pitchFamily="49" charset="-122"/>
                <a:ea typeface="隶书" pitchFamily="49" charset="-122"/>
              </a:rPr>
              <a:t>MS-DOS</a:t>
            </a:r>
            <a:r>
              <a:rPr lang="zh-CN" altLang="en-US" sz="4400" i="1" u="sng" smtClean="0">
                <a:solidFill>
                  <a:srgbClr val="0033CC"/>
                </a:solidFill>
                <a:effectLst>
                  <a:outerShdw blurRad="38100" dist="38100" dir="2700000" algn="tl">
                    <a:srgbClr val="C0C0C0"/>
                  </a:outerShdw>
                </a:effectLst>
                <a:latin typeface="隶书" pitchFamily="49" charset="-122"/>
                <a:ea typeface="隶书" pitchFamily="49" charset="-122"/>
              </a:rPr>
              <a:t>方式 </a:t>
            </a:r>
          </a:p>
        </p:txBody>
      </p:sp>
      <p:sp>
        <p:nvSpPr>
          <p:cNvPr id="96259" name="Text Box 3"/>
          <p:cNvSpPr txBox="1">
            <a:spLocks noChangeArrowheads="1"/>
          </p:cNvSpPr>
          <p:nvPr/>
        </p:nvSpPr>
        <p:spPr bwMode="auto">
          <a:xfrm>
            <a:off x="381000" y="838200"/>
            <a:ext cx="87630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lnSpc>
                <a:spcPct val="130000"/>
              </a:lnSpc>
              <a:spcBef>
                <a:spcPct val="50000"/>
              </a:spcBef>
              <a:buClr>
                <a:srgbClr val="FF0000"/>
              </a:buClr>
              <a:buFont typeface="Wingdings" pitchFamily="2" charset="2"/>
              <a:buChar char="Ø"/>
            </a:pPr>
            <a:r>
              <a:rPr kumimoji="1" lang="en-US" altLang="zh-CN">
                <a:solidFill>
                  <a:schemeClr val="tx1"/>
                </a:solidFill>
                <a:latin typeface="隶书" pitchFamily="49" charset="-122"/>
              </a:rPr>
              <a:t>DOS</a:t>
            </a:r>
            <a:r>
              <a:rPr kumimoji="1" lang="zh-CN" altLang="en-US">
                <a:solidFill>
                  <a:schemeClr val="tx1"/>
                </a:solidFill>
                <a:latin typeface="隶书" pitchFamily="49" charset="-122"/>
              </a:rPr>
              <a:t>命令窗口。在</a:t>
            </a:r>
            <a:r>
              <a:rPr kumimoji="1" lang="en-US" altLang="zh-CN">
                <a:solidFill>
                  <a:schemeClr val="tx1"/>
                </a:solidFill>
                <a:latin typeface="隶书" pitchFamily="49" charset="-122"/>
              </a:rPr>
              <a:t>Windows</a:t>
            </a:r>
            <a:r>
              <a:rPr kumimoji="1" lang="zh-CN" altLang="en-US">
                <a:solidFill>
                  <a:schemeClr val="tx1"/>
                </a:solidFill>
                <a:latin typeface="隶书" pitchFamily="49" charset="-122"/>
              </a:rPr>
              <a:t>中，单击</a:t>
            </a:r>
            <a:r>
              <a:rPr kumimoji="1" lang="zh-CN" altLang="en-US">
                <a:solidFill>
                  <a:schemeClr val="tx1"/>
                </a:solidFill>
                <a:latin typeface="Times New Roman" pitchFamily="18" charset="0"/>
              </a:rPr>
              <a:t>“</a:t>
            </a:r>
            <a:r>
              <a:rPr kumimoji="1" lang="zh-CN" altLang="en-US">
                <a:solidFill>
                  <a:schemeClr val="tx1"/>
                </a:solidFill>
                <a:latin typeface="隶书" pitchFamily="49" charset="-122"/>
              </a:rPr>
              <a:t>开始</a:t>
            </a:r>
            <a:r>
              <a:rPr kumimoji="1" lang="zh-CN" altLang="en-US">
                <a:solidFill>
                  <a:schemeClr val="tx1"/>
                </a:solidFill>
                <a:latin typeface="Times New Roman" pitchFamily="18" charset="0"/>
              </a:rPr>
              <a:t>”</a:t>
            </a:r>
            <a:r>
              <a:rPr kumimoji="1" lang="en-US" altLang="zh-CN">
                <a:solidFill>
                  <a:schemeClr val="tx1"/>
                </a:solidFill>
                <a:latin typeface="隶书" pitchFamily="49" charset="-122"/>
              </a:rPr>
              <a:t>\</a:t>
            </a:r>
            <a:r>
              <a:rPr kumimoji="1" lang="en-US" altLang="zh-CN">
                <a:solidFill>
                  <a:schemeClr val="tx1"/>
                </a:solidFill>
                <a:latin typeface="Times New Roman" pitchFamily="18" charset="0"/>
              </a:rPr>
              <a:t>“</a:t>
            </a:r>
            <a:r>
              <a:rPr kumimoji="1" lang="zh-CN" altLang="en-US">
                <a:solidFill>
                  <a:schemeClr val="tx1"/>
                </a:solidFill>
                <a:latin typeface="隶书" pitchFamily="49" charset="-122"/>
              </a:rPr>
              <a:t>程序</a:t>
            </a:r>
            <a:r>
              <a:rPr kumimoji="1" lang="zh-CN" altLang="en-US">
                <a:solidFill>
                  <a:schemeClr val="tx1"/>
                </a:solidFill>
                <a:latin typeface="Times New Roman" pitchFamily="18" charset="0"/>
              </a:rPr>
              <a:t>”</a:t>
            </a:r>
            <a:r>
              <a:rPr kumimoji="1" lang="en-US" altLang="zh-CN">
                <a:solidFill>
                  <a:schemeClr val="tx1"/>
                </a:solidFill>
                <a:latin typeface="隶书" pitchFamily="49" charset="-122"/>
              </a:rPr>
              <a:t>\</a:t>
            </a:r>
            <a:r>
              <a:rPr kumimoji="1" lang="en-US" altLang="zh-CN">
                <a:solidFill>
                  <a:schemeClr val="tx1"/>
                </a:solidFill>
                <a:latin typeface="Times New Roman" pitchFamily="18" charset="0"/>
              </a:rPr>
              <a:t>“</a:t>
            </a:r>
            <a:r>
              <a:rPr kumimoji="1" lang="zh-CN" altLang="en-US">
                <a:solidFill>
                  <a:schemeClr val="tx1"/>
                </a:solidFill>
                <a:latin typeface="隶书" pitchFamily="49" charset="-122"/>
              </a:rPr>
              <a:t>附件</a:t>
            </a:r>
            <a:r>
              <a:rPr kumimoji="1" lang="zh-CN" altLang="en-US">
                <a:solidFill>
                  <a:schemeClr val="tx1"/>
                </a:solidFill>
                <a:latin typeface="Times New Roman" pitchFamily="18" charset="0"/>
              </a:rPr>
              <a:t>”</a:t>
            </a:r>
            <a:r>
              <a:rPr kumimoji="1" lang="en-US" altLang="zh-CN">
                <a:solidFill>
                  <a:schemeClr val="tx1"/>
                </a:solidFill>
                <a:latin typeface="隶书" pitchFamily="49" charset="-122"/>
              </a:rPr>
              <a:t>\</a:t>
            </a:r>
            <a:r>
              <a:rPr kumimoji="1" lang="en-US" altLang="zh-CN">
                <a:solidFill>
                  <a:schemeClr val="tx1"/>
                </a:solidFill>
                <a:latin typeface="Times New Roman" pitchFamily="18" charset="0"/>
              </a:rPr>
              <a:t>“</a:t>
            </a:r>
            <a:r>
              <a:rPr kumimoji="1" lang="zh-CN" altLang="en-US">
                <a:solidFill>
                  <a:srgbClr val="FF0000"/>
                </a:solidFill>
                <a:latin typeface="隶书" pitchFamily="49" charset="-122"/>
              </a:rPr>
              <a:t>命令提示符</a:t>
            </a:r>
            <a:r>
              <a:rPr kumimoji="1" lang="zh-CN" altLang="en-US">
                <a:solidFill>
                  <a:schemeClr val="tx1"/>
                </a:solidFill>
                <a:latin typeface="Times New Roman" pitchFamily="18" charset="0"/>
              </a:rPr>
              <a:t>”</a:t>
            </a:r>
            <a:endParaRPr kumimoji="1" lang="zh-CN" altLang="en-US">
              <a:solidFill>
                <a:schemeClr val="tx1"/>
              </a:solidFill>
              <a:latin typeface="隶书" pitchFamily="49" charset="-122"/>
            </a:endParaRPr>
          </a:p>
          <a:p>
            <a:pPr eaLnBrk="1" hangingPunct="1">
              <a:lnSpc>
                <a:spcPct val="130000"/>
              </a:lnSpc>
              <a:spcBef>
                <a:spcPct val="50000"/>
              </a:spcBef>
              <a:buClr>
                <a:srgbClr val="FF0000"/>
              </a:buClr>
              <a:buFont typeface="Wingdings" pitchFamily="2" charset="2"/>
              <a:buNone/>
            </a:pPr>
            <a:r>
              <a:rPr kumimoji="1" lang="zh-CN" altLang="en-US">
                <a:solidFill>
                  <a:schemeClr val="tx1"/>
                </a:solidFill>
                <a:latin typeface="隶书" pitchFamily="49" charset="-122"/>
              </a:rPr>
              <a:t>（</a:t>
            </a:r>
            <a:r>
              <a:rPr kumimoji="1" lang="en-US" altLang="en-US"/>
              <a:t>C:\WINDOWS\system32</a:t>
            </a:r>
            <a:r>
              <a:rPr kumimoji="1" lang="en-US" altLang="zh-CN"/>
              <a:t>\cmd.exe</a:t>
            </a:r>
            <a:r>
              <a:rPr kumimoji="1" lang="zh-CN" altLang="en-US">
                <a:solidFill>
                  <a:schemeClr val="tx1"/>
                </a:solidFill>
                <a:latin typeface="隶书" pitchFamily="49" charset="-122"/>
              </a:rPr>
              <a:t>）</a:t>
            </a:r>
          </a:p>
          <a:p>
            <a:pPr eaLnBrk="1" hangingPunct="1">
              <a:lnSpc>
                <a:spcPct val="130000"/>
              </a:lnSpc>
              <a:spcBef>
                <a:spcPct val="50000"/>
              </a:spcBef>
              <a:buClr>
                <a:srgbClr val="FF0000"/>
              </a:buClr>
              <a:buFont typeface="Wingdings" pitchFamily="2" charset="2"/>
              <a:buNone/>
            </a:pPr>
            <a:r>
              <a:rPr kumimoji="1" lang="zh-CN" altLang="en-US">
                <a:solidFill>
                  <a:schemeClr val="tx1"/>
                </a:solidFill>
              </a:rPr>
              <a:t>（</a:t>
            </a:r>
            <a:r>
              <a:rPr kumimoji="1" lang="en-US" altLang="en-US"/>
              <a:t>C:\WINDOWS\system32</a:t>
            </a:r>
            <a:r>
              <a:rPr kumimoji="1" lang="en-US" altLang="zh-CN"/>
              <a:t>\</a:t>
            </a:r>
            <a:r>
              <a:rPr kumimoji="1" lang="en-US" altLang="en-US"/>
              <a:t>command.com</a:t>
            </a:r>
            <a:r>
              <a:rPr kumimoji="1" lang="zh-CN" altLang="en-US">
                <a:solidFill>
                  <a:schemeClr val="tx1"/>
                </a:solidFill>
              </a:rPr>
              <a:t>）</a:t>
            </a:r>
          </a:p>
        </p:txBody>
      </p:sp>
      <p:pic>
        <p:nvPicPr>
          <p:cNvPr id="9543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62200"/>
            <a:ext cx="65532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B8A6E1E7-25EB-4ABA-BC5F-5B20D9FDAA5C}" type="slidenum">
              <a:rPr lang="en-US" altLang="zh-CN" smtClean="0"/>
              <a:pPr>
                <a:defRPr/>
              </a:pPr>
              <a:t>86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4373"/>
                                        </p:tgtEl>
                                        <p:attrNameLst>
                                          <p:attrName>style.visibility</p:attrName>
                                        </p:attrNameLst>
                                      </p:cBhvr>
                                      <p:to>
                                        <p:strVal val="visible"/>
                                      </p:to>
                                    </p:set>
                                    <p:animEffect transition="in" filter="blinds(horizontal)">
                                      <p:cBhvr>
                                        <p:cTn id="7" dur="500"/>
                                        <p:tgtEl>
                                          <p:spTgt spid="954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600200" y="1371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zh-CN" altLang="en-US"/>
              <a:t>操作系统的概念 </a:t>
            </a:r>
          </a:p>
        </p:txBody>
      </p:sp>
      <p:sp>
        <p:nvSpPr>
          <p:cNvPr id="97283" name="Text Box 3">
            <a:hlinkClick r:id="rId3" action="ppaction://hlinksldjump"/>
          </p:cNvPr>
          <p:cNvSpPr txBox="1">
            <a:spLocks noChangeArrowheads="1"/>
          </p:cNvSpPr>
          <p:nvPr/>
        </p:nvSpPr>
        <p:spPr bwMode="auto">
          <a:xfrm>
            <a:off x="1600200" y="3617913"/>
            <a:ext cx="434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 </a:t>
            </a:r>
            <a:r>
              <a:rPr lang="zh-CN" altLang="en-US"/>
              <a:t>基本命令</a:t>
            </a:r>
          </a:p>
        </p:txBody>
      </p:sp>
      <p:sp>
        <p:nvSpPr>
          <p:cNvPr id="97284" name="Text Box 4">
            <a:hlinkClick r:id="rId4" action="ppaction://hlinksldjump"/>
          </p:cNvPr>
          <p:cNvSpPr txBox="1">
            <a:spLocks noChangeArrowheads="1"/>
          </p:cNvSpPr>
          <p:nvPr/>
        </p:nvSpPr>
        <p:spPr bwMode="auto">
          <a:xfrm>
            <a:off x="1600200" y="2779713"/>
            <a:ext cx="556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的文件系统和目录结构</a:t>
            </a:r>
          </a:p>
        </p:txBody>
      </p:sp>
      <p:sp>
        <p:nvSpPr>
          <p:cNvPr id="97285" name="Rectangle 5"/>
          <p:cNvSpPr>
            <a:spLocks noChangeArrowheads="1"/>
          </p:cNvSpPr>
          <p:nvPr/>
        </p:nvSpPr>
        <p:spPr bwMode="auto">
          <a:xfrm>
            <a:off x="228600" y="228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5400">
                <a:solidFill>
                  <a:srgbClr val="800000"/>
                </a:solidFill>
                <a:latin typeface="隶书" pitchFamily="49" charset="-122"/>
              </a:rPr>
              <a:t>Dos</a:t>
            </a:r>
            <a:r>
              <a:rPr kumimoji="1" lang="zh-CN" altLang="en-US" sz="5400">
                <a:solidFill>
                  <a:srgbClr val="800000"/>
                </a:solidFill>
                <a:latin typeface="隶书" pitchFamily="49" charset="-122"/>
              </a:rPr>
              <a:t>操作系统</a:t>
            </a:r>
          </a:p>
        </p:txBody>
      </p:sp>
      <p:pic>
        <p:nvPicPr>
          <p:cNvPr id="9728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5208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94957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7703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9" name="Text Box 9"/>
          <p:cNvSpPr txBox="1">
            <a:spLocks noChangeArrowheads="1"/>
          </p:cNvSpPr>
          <p:nvPr/>
        </p:nvSpPr>
        <p:spPr bwMode="auto">
          <a:xfrm>
            <a:off x="1600200" y="2093913"/>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操作系统概述</a:t>
            </a:r>
          </a:p>
        </p:txBody>
      </p:sp>
      <p:pic>
        <p:nvPicPr>
          <p:cNvPr id="9729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24313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1" name="Rectangle 11"/>
          <p:cNvSpPr>
            <a:spLocks noChangeArrowheads="1"/>
          </p:cNvSpPr>
          <p:nvPr/>
        </p:nvSpPr>
        <p:spPr bwMode="auto">
          <a:xfrm>
            <a:off x="1524000" y="42672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批处理文件和系统配置文件</a:t>
            </a:r>
          </a:p>
        </p:txBody>
      </p:sp>
      <p:sp>
        <p:nvSpPr>
          <p:cNvPr id="97292" name="Rectangle 12"/>
          <p:cNvSpPr>
            <a:spLocks noChangeArrowheads="1"/>
          </p:cNvSpPr>
          <p:nvPr/>
        </p:nvSpPr>
        <p:spPr bwMode="auto">
          <a:xfrm>
            <a:off x="1524000" y="49530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Windows</a:t>
            </a:r>
            <a:r>
              <a:rPr lang="zh-CN" altLang="en-US"/>
              <a:t>中的</a:t>
            </a:r>
            <a:r>
              <a:rPr lang="en-US" altLang="zh-CN"/>
              <a:t>MS-DOS</a:t>
            </a:r>
            <a:r>
              <a:rPr lang="zh-CN" altLang="en-US"/>
              <a:t>方式</a:t>
            </a:r>
          </a:p>
        </p:txBody>
      </p:sp>
      <p:sp>
        <p:nvSpPr>
          <p:cNvPr id="97293" name="Rectangle 13"/>
          <p:cNvSpPr>
            <a:spLocks noChangeArrowheads="1"/>
          </p:cNvSpPr>
          <p:nvPr/>
        </p:nvSpPr>
        <p:spPr bwMode="auto">
          <a:xfrm>
            <a:off x="1524000" y="56388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i="1" dirty="0">
                <a:solidFill>
                  <a:srgbClr val="FF0000"/>
                </a:solidFill>
              </a:rPr>
              <a:t>键盘的操作与鼠标的使用</a:t>
            </a:r>
          </a:p>
        </p:txBody>
      </p:sp>
      <p:pic>
        <p:nvPicPr>
          <p:cNvPr id="9729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19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1054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6"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7912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99793D8-B45B-4484-B93B-B8F87DADCEDB}" type="slidenum">
              <a:rPr lang="en-US" altLang="zh-CN" smtClean="0"/>
              <a:pPr>
                <a:defRPr/>
              </a:pPr>
              <a:t>87</a:t>
            </a:fld>
            <a:endParaRPr lang="en-US" altLang="zh-CN"/>
          </a:p>
        </p:txBody>
      </p:sp>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049463"/>
            <a:ext cx="314325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3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800"/>
            <a:ext cx="2133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3829" name="Text Box 5"/>
          <p:cNvSpPr txBox="1">
            <a:spLocks noChangeArrowheads="1"/>
          </p:cNvSpPr>
          <p:nvPr/>
        </p:nvSpPr>
        <p:spPr bwMode="auto">
          <a:xfrm>
            <a:off x="0" y="152400"/>
            <a:ext cx="502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Clr>
                <a:srgbClr val="FF0066"/>
              </a:buClr>
              <a:buSzPct val="90000"/>
              <a:buFont typeface="Marlett" pitchFamily="2" charset="2"/>
              <a:buChar char="5"/>
              <a:defRPr/>
            </a:pPr>
            <a:r>
              <a:rPr lang="zh-CN" altLang="en-US" sz="4400" i="1" u="sng" smtClean="0">
                <a:solidFill>
                  <a:srgbClr val="0033CC"/>
                </a:solidFill>
                <a:effectLst>
                  <a:outerShdw blurRad="38100" dist="38100" dir="2700000" algn="tl">
                    <a:srgbClr val="C0C0C0"/>
                  </a:outerShdw>
                </a:effectLst>
                <a:latin typeface="隶书" pitchFamily="49" charset="-122"/>
                <a:ea typeface="隶书" pitchFamily="49" charset="-122"/>
              </a:rPr>
              <a:t>鼠标键盘接口 </a:t>
            </a:r>
          </a:p>
        </p:txBody>
      </p:sp>
      <p:sp>
        <p:nvSpPr>
          <p:cNvPr id="98309" name="Rectangle 6"/>
          <p:cNvSpPr>
            <a:spLocks noChangeArrowheads="1"/>
          </p:cNvSpPr>
          <p:nvPr/>
        </p:nvSpPr>
        <p:spPr bwMode="auto">
          <a:xfrm>
            <a:off x="381000" y="990600"/>
            <a:ext cx="86106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28547" rIns="0" bIns="42849" anchor="ctr">
            <a:spAutoFit/>
          </a:bodyPr>
          <a:lstStyle/>
          <a:p>
            <a:r>
              <a:rPr kumimoji="1" lang="en-US" altLang="zh-CN">
                <a:solidFill>
                  <a:srgbClr val="FF0000"/>
                </a:solidFill>
              </a:rPr>
              <a:t>PS/2</a:t>
            </a:r>
            <a:r>
              <a:rPr kumimoji="1" lang="zh-CN" altLang="en-US">
                <a:solidFill>
                  <a:srgbClr val="FF0000"/>
                </a:solidFill>
              </a:rPr>
              <a:t>接口</a:t>
            </a:r>
            <a:r>
              <a:rPr kumimoji="1" lang="zh-CN" altLang="en-US"/>
              <a:t>：</a:t>
            </a:r>
            <a:r>
              <a:rPr kumimoji="1" lang="zh-CN" altLang="en-US" b="0"/>
              <a:t>一种鼠标和键盘的专用接口。</a:t>
            </a:r>
            <a:endParaRPr kumimoji="1" lang="zh-CN" altLang="en-US" sz="2400" b="0">
              <a:solidFill>
                <a:schemeClr val="tx1"/>
              </a:solidFill>
              <a:latin typeface="Times New Roman" pitchFamily="18" charset="0"/>
              <a:ea typeface="宋体" pitchFamily="2" charset="-122"/>
            </a:endParaRPr>
          </a:p>
        </p:txBody>
      </p:sp>
      <p:sp>
        <p:nvSpPr>
          <p:cNvPr id="98310" name="Rectangle 8"/>
          <p:cNvSpPr>
            <a:spLocks noChangeArrowheads="1"/>
          </p:cNvSpPr>
          <p:nvPr/>
        </p:nvSpPr>
        <p:spPr bwMode="auto">
          <a:xfrm>
            <a:off x="228600" y="4876800"/>
            <a:ext cx="86106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28547" rIns="0" bIns="42849" anchor="ctr">
            <a:spAutoFit/>
          </a:bodyPr>
          <a:lstStyle/>
          <a:p>
            <a:r>
              <a:rPr kumimoji="1" lang="en-US" altLang="zh-CN" i="1"/>
              <a:t>PC</a:t>
            </a:r>
            <a:r>
              <a:rPr kumimoji="1" lang="en-US" altLang="zh-CN" i="1">
                <a:latin typeface="Times New Roman" pitchFamily="18" charset="0"/>
              </a:rPr>
              <a:t>‘</a:t>
            </a:r>
            <a:r>
              <a:rPr kumimoji="1" lang="en-US" altLang="zh-CN" i="1"/>
              <a:t>99</a:t>
            </a:r>
            <a:r>
              <a:rPr kumimoji="1" lang="zh-CN" altLang="en-US" i="1"/>
              <a:t>颜色规范，</a:t>
            </a:r>
            <a:r>
              <a:rPr kumimoji="1" lang="zh-CN" altLang="en-US" i="1">
                <a:solidFill>
                  <a:srgbClr val="FF0000"/>
                </a:solidFill>
              </a:rPr>
              <a:t>鼠标通常占用浅绿色接口，</a:t>
            </a:r>
          </a:p>
          <a:p>
            <a:r>
              <a:rPr kumimoji="1" lang="zh-CN" altLang="en-US" i="1">
                <a:solidFill>
                  <a:srgbClr val="FF0000"/>
                </a:solidFill>
              </a:rPr>
              <a:t>键盘占用紫色接口  </a:t>
            </a:r>
          </a:p>
          <a:p>
            <a:pPr eaLnBrk="0" hangingPunct="0"/>
            <a:endParaRPr kumimoji="1" lang="en-US" altLang="zh-CN" sz="2400" i="1">
              <a:solidFill>
                <a:srgbClr val="FF0000"/>
              </a:solidFill>
              <a:latin typeface="Times New Roman" pitchFamily="18" charset="0"/>
              <a:ea typeface="宋体" pitchFamily="2" charset="-122"/>
            </a:endParaRPr>
          </a:p>
        </p:txBody>
      </p:sp>
      <p:pic>
        <p:nvPicPr>
          <p:cNvPr id="9831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1588" y="2049463"/>
            <a:ext cx="2590800"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71DFE2CE-E099-474D-871C-D1E2EC520A18}" type="slidenum">
              <a:rPr lang="en-US" altLang="zh-CN" smtClean="0"/>
              <a:pPr>
                <a:defRPr/>
              </a:pPr>
              <a:t>88</a:t>
            </a:fld>
            <a:endParaRPr lang="en-US" altLang="zh-CN"/>
          </a:p>
        </p:txBody>
      </p:sp>
    </p:spTree>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1" name="Text Box 3"/>
          <p:cNvSpPr txBox="1">
            <a:spLocks noChangeArrowheads="1"/>
          </p:cNvSpPr>
          <p:nvPr/>
        </p:nvSpPr>
        <p:spPr bwMode="auto">
          <a:xfrm>
            <a:off x="0" y="152400"/>
            <a:ext cx="502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Clr>
                <a:srgbClr val="FF0066"/>
              </a:buClr>
              <a:buSzPct val="90000"/>
              <a:buFont typeface="Marlett" pitchFamily="2" charset="2"/>
              <a:buChar char="5"/>
              <a:defRPr/>
            </a:pPr>
            <a:r>
              <a:rPr lang="zh-CN" altLang="en-US" sz="4400" i="1" u="sng" smtClean="0">
                <a:solidFill>
                  <a:srgbClr val="0033CC"/>
                </a:solidFill>
                <a:effectLst>
                  <a:outerShdw blurRad="38100" dist="38100" dir="2700000" algn="tl">
                    <a:srgbClr val="C0C0C0"/>
                  </a:outerShdw>
                </a:effectLst>
                <a:latin typeface="隶书" pitchFamily="49" charset="-122"/>
                <a:ea typeface="隶书" pitchFamily="49" charset="-122"/>
              </a:rPr>
              <a:t>鼠标键盘接口 </a:t>
            </a:r>
          </a:p>
        </p:txBody>
      </p:sp>
      <p:sp>
        <p:nvSpPr>
          <p:cNvPr id="99331" name="Rectangle 4"/>
          <p:cNvSpPr>
            <a:spLocks noChangeArrowheads="1"/>
          </p:cNvSpPr>
          <p:nvPr/>
        </p:nvSpPr>
        <p:spPr bwMode="auto">
          <a:xfrm>
            <a:off x="533400" y="838200"/>
            <a:ext cx="86106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28547" rIns="0" bIns="42849" anchor="ctr">
            <a:spAutoFit/>
          </a:bodyPr>
          <a:lstStyle/>
          <a:p>
            <a:r>
              <a:rPr kumimoji="1" lang="en-US" altLang="zh-CN">
                <a:solidFill>
                  <a:srgbClr val="FF0000"/>
                </a:solidFill>
              </a:rPr>
              <a:t>Usb</a:t>
            </a:r>
            <a:r>
              <a:rPr kumimoji="1" lang="zh-CN" altLang="en-US">
                <a:solidFill>
                  <a:srgbClr val="FF0000"/>
                </a:solidFill>
              </a:rPr>
              <a:t>接口</a:t>
            </a:r>
            <a:r>
              <a:rPr kumimoji="1" lang="en-US" altLang="zh-CN"/>
              <a:t>(</a:t>
            </a:r>
            <a:r>
              <a:rPr kumimoji="1" lang="en-US" altLang="zh-CN" b="0"/>
              <a:t>Universal Serial Bus)</a:t>
            </a:r>
            <a:r>
              <a:rPr kumimoji="1" lang="zh-CN" altLang="en-US" b="0"/>
              <a:t>，</a:t>
            </a:r>
            <a:r>
              <a:rPr kumimoji="1" lang="en-US" altLang="zh-CN" b="0"/>
              <a:t>USB</a:t>
            </a:r>
            <a:r>
              <a:rPr kumimoji="1" lang="zh-CN" altLang="en-US" b="0"/>
              <a:t>支持热插拔，即插即用的优点</a:t>
            </a:r>
            <a:r>
              <a:rPr kumimoji="1" lang="zh-CN" altLang="en-US"/>
              <a:t> </a:t>
            </a:r>
            <a:r>
              <a:rPr kumimoji="1" lang="zh-CN" altLang="en-US" b="0"/>
              <a:t>。</a:t>
            </a:r>
          </a:p>
        </p:txBody>
      </p:sp>
      <p:pic>
        <p:nvPicPr>
          <p:cNvPr id="993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7400"/>
            <a:ext cx="5181600" cy="227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00200"/>
            <a:ext cx="3352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090988"/>
            <a:ext cx="3657600" cy="281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51719C1B-273C-478D-B8CE-7BAF0D4DA9D6}" type="slidenum">
              <a:rPr lang="en-US" altLang="zh-CN" smtClean="0"/>
              <a:pPr>
                <a:defRPr/>
              </a:pPr>
              <a:t>89</a:t>
            </a:fld>
            <a:endParaRPr lang="en-US" altLang="zh-CN"/>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ChangeArrowheads="1"/>
          </p:cNvSpPr>
          <p:nvPr/>
        </p:nvSpPr>
        <p:spPr bwMode="auto">
          <a:xfrm>
            <a:off x="0" y="0"/>
            <a:ext cx="4756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4400" i="1" noProof="1">
                <a:solidFill>
                  <a:srgbClr val="0033CC"/>
                </a:solidFill>
                <a:effectLst>
                  <a:outerShdw blurRad="38100" dist="38100" dir="2700000" algn="tl">
                    <a:srgbClr val="C0C0C0"/>
                  </a:outerShdw>
                </a:effectLst>
                <a:latin typeface="Times New Roman" pitchFamily="18" charset="0"/>
              </a:rPr>
              <a:t>操作系统的功能</a:t>
            </a:r>
            <a:r>
              <a:rPr kumimoji="1" lang="zh-CN" altLang="en-US" sz="4000" noProof="1">
                <a:solidFill>
                  <a:schemeClr val="tx1"/>
                </a:solidFill>
                <a:latin typeface="Times New Roman" pitchFamily="18" charset="0"/>
                <a:ea typeface="宋体" pitchFamily="2" charset="-122"/>
              </a:rPr>
              <a:t>	</a:t>
            </a:r>
            <a:endParaRPr kumimoji="1" lang="zh-CN" altLang="en-US" sz="4000">
              <a:solidFill>
                <a:schemeClr val="tx1"/>
              </a:solidFill>
              <a:latin typeface="Times New Roman" pitchFamily="18" charset="0"/>
              <a:ea typeface="宋体" pitchFamily="2" charset="-122"/>
            </a:endParaRPr>
          </a:p>
        </p:txBody>
      </p:sp>
      <p:sp>
        <p:nvSpPr>
          <p:cNvPr id="14339" name="Line 3"/>
          <p:cNvSpPr>
            <a:spLocks noChangeShapeType="1"/>
          </p:cNvSpPr>
          <p:nvPr/>
        </p:nvSpPr>
        <p:spPr bwMode="auto">
          <a:xfrm>
            <a:off x="0" y="609600"/>
            <a:ext cx="5562600" cy="152400"/>
          </a:xfrm>
          <a:prstGeom prst="line">
            <a:avLst/>
          </a:prstGeom>
          <a:noFill/>
          <a:ln w="9525">
            <a:solidFill>
              <a:srgbClr val="000000"/>
            </a:solidFill>
            <a:round/>
            <a:headEnd/>
            <a:tailEnd/>
          </a:ln>
          <a:effectLst/>
          <a:scene3d>
            <a:camera prst="legacyPerspectiveTopLeft">
              <a:rot lat="0" lon="20519992"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grpSp>
        <p:nvGrpSpPr>
          <p:cNvPr id="14340" name="Group 13"/>
          <p:cNvGrpSpPr>
            <a:grpSpLocks/>
          </p:cNvGrpSpPr>
          <p:nvPr/>
        </p:nvGrpSpPr>
        <p:grpSpPr bwMode="auto">
          <a:xfrm>
            <a:off x="0" y="685800"/>
            <a:ext cx="2971800" cy="609600"/>
            <a:chOff x="2584" y="2379"/>
            <a:chExt cx="2108" cy="993"/>
          </a:xfrm>
        </p:grpSpPr>
        <p:sp>
          <p:nvSpPr>
            <p:cNvPr id="14350" name="AutoShape 14"/>
            <p:cNvSpPr>
              <a:spLocks noChangeArrowheads="1"/>
            </p:cNvSpPr>
            <p:nvPr/>
          </p:nvSpPr>
          <p:spPr bwMode="auto">
            <a:xfrm>
              <a:off x="2584" y="2379"/>
              <a:ext cx="2108" cy="993"/>
            </a:xfrm>
            <a:prstGeom prst="flowChartPunchedCard">
              <a:avLst/>
            </a:prstGeom>
            <a:solidFill>
              <a:srgbClr val="FF66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endParaRPr kumimoji="1" lang="zh-CN" altLang="zh-CN" sz="2800">
                <a:solidFill>
                  <a:schemeClr val="tx1"/>
                </a:solidFill>
                <a:latin typeface="宋体" pitchFamily="2" charset="-122"/>
                <a:ea typeface="宋体" pitchFamily="2" charset="-122"/>
              </a:endParaRPr>
            </a:p>
          </p:txBody>
        </p:sp>
        <p:sp>
          <p:nvSpPr>
            <p:cNvPr id="14351" name="Rectangle 15"/>
            <p:cNvSpPr>
              <a:spLocks noChangeArrowheads="1"/>
            </p:cNvSpPr>
            <p:nvPr/>
          </p:nvSpPr>
          <p:spPr bwMode="auto">
            <a:xfrm>
              <a:off x="3173" y="2420"/>
              <a:ext cx="1144" cy="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nSpc>
                  <a:spcPct val="110000"/>
                </a:lnSpc>
                <a:spcBef>
                  <a:spcPct val="30000"/>
                </a:spcBef>
                <a:spcAft>
                  <a:spcPct val="30000"/>
                </a:spcAft>
                <a:buClr>
                  <a:srgbClr val="FF0066"/>
                </a:buClr>
                <a:buSzPct val="90000"/>
                <a:buFont typeface="Marlett" pitchFamily="2" charset="2"/>
                <a:buNone/>
              </a:pPr>
              <a:r>
                <a:rPr kumimoji="1" lang="zh-CN" altLang="en-US" sz="2800">
                  <a:solidFill>
                    <a:srgbClr val="CC0000"/>
                  </a:solidFill>
                  <a:latin typeface="宋体" pitchFamily="2" charset="-122"/>
                  <a:ea typeface="宋体" pitchFamily="2" charset="-122"/>
                </a:rPr>
                <a:t>文件管理</a:t>
              </a:r>
            </a:p>
          </p:txBody>
        </p:sp>
      </p:grpSp>
      <p:grpSp>
        <p:nvGrpSpPr>
          <p:cNvPr id="14341" name="Group 19"/>
          <p:cNvGrpSpPr>
            <a:grpSpLocks/>
          </p:cNvGrpSpPr>
          <p:nvPr/>
        </p:nvGrpSpPr>
        <p:grpSpPr bwMode="auto">
          <a:xfrm>
            <a:off x="6324600" y="152400"/>
            <a:ext cx="2667000" cy="609600"/>
            <a:chOff x="3984" y="96"/>
            <a:chExt cx="1680" cy="384"/>
          </a:xfrm>
        </p:grpSpPr>
        <p:sp>
          <p:nvSpPr>
            <p:cNvPr id="14348" name="Oval 20"/>
            <p:cNvSpPr>
              <a:spLocks noChangeArrowheads="1"/>
            </p:cNvSpPr>
            <p:nvPr/>
          </p:nvSpPr>
          <p:spPr bwMode="auto">
            <a:xfrm>
              <a:off x="3984" y="96"/>
              <a:ext cx="1680" cy="384"/>
            </a:xfrm>
            <a:prstGeom prst="ellipse">
              <a:avLst/>
            </a:prstGeom>
            <a:solidFill>
              <a:srgbClr val="FF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Rectangle 21"/>
            <p:cNvSpPr>
              <a:spLocks noChangeArrowheads="1"/>
            </p:cNvSpPr>
            <p:nvPr/>
          </p:nvSpPr>
          <p:spPr bwMode="auto">
            <a:xfrm>
              <a:off x="4224" y="144"/>
              <a:ext cx="1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33CC"/>
                  </a:solidFill>
                  <a:latin typeface="Times New Roman" pitchFamily="18" charset="0"/>
                  <a:ea typeface="宋体" pitchFamily="2" charset="-122"/>
                </a:rPr>
                <a:t>操作系统概述</a:t>
              </a:r>
              <a:endParaRPr kumimoji="1" lang="zh-CN" altLang="en-US" sz="2400">
                <a:solidFill>
                  <a:srgbClr val="FBF761"/>
                </a:solidFill>
                <a:latin typeface="Times New Roman" pitchFamily="18" charset="0"/>
                <a:ea typeface="宋体" pitchFamily="2" charset="-122"/>
              </a:endParaRPr>
            </a:p>
          </p:txBody>
        </p:sp>
      </p:grpSp>
      <p:grpSp>
        <p:nvGrpSpPr>
          <p:cNvPr id="796703" name="Group 31"/>
          <p:cNvGrpSpPr>
            <a:grpSpLocks/>
          </p:cNvGrpSpPr>
          <p:nvPr/>
        </p:nvGrpSpPr>
        <p:grpSpPr bwMode="auto">
          <a:xfrm>
            <a:off x="228600" y="1371600"/>
            <a:ext cx="7346950" cy="912813"/>
            <a:chOff x="96" y="1488"/>
            <a:chExt cx="4628" cy="575"/>
          </a:xfrm>
        </p:grpSpPr>
        <p:sp>
          <p:nvSpPr>
            <p:cNvPr id="14346" name="AutoShape 25"/>
            <p:cNvSpPr>
              <a:spLocks noChangeArrowheads="1"/>
            </p:cNvSpPr>
            <p:nvPr/>
          </p:nvSpPr>
          <p:spPr bwMode="auto">
            <a:xfrm>
              <a:off x="96" y="1488"/>
              <a:ext cx="672" cy="575"/>
            </a:xfrm>
            <a:prstGeom prst="foldedCorner">
              <a:avLst>
                <a:gd name="adj" fmla="val 50000"/>
              </a:avLst>
            </a:prstGeom>
            <a:solidFill>
              <a:srgbClr val="FFCC00"/>
            </a:soli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round/>
                  <a:headEnd/>
                  <a:tailEnd/>
                </a14:hiddenLine>
              </a:ext>
            </a:extLst>
          </p:spPr>
          <p:txBody>
            <a:bodyPr anchor="ctr">
              <a:spAutoFit/>
            </a:bodyPr>
            <a:lstStyle/>
            <a:p>
              <a:pPr algn="ctr"/>
              <a:r>
                <a:rPr lang="zh-CN" altLang="en-US">
                  <a:solidFill>
                    <a:schemeClr val="tx2"/>
                  </a:solidFill>
                </a:rPr>
                <a:t>文件</a:t>
              </a:r>
            </a:p>
          </p:txBody>
        </p:sp>
        <p:sp>
          <p:nvSpPr>
            <p:cNvPr id="14347" name="Rectangle 28"/>
            <p:cNvSpPr>
              <a:spLocks noChangeArrowheads="1"/>
            </p:cNvSpPr>
            <p:nvPr/>
          </p:nvSpPr>
          <p:spPr bwMode="auto">
            <a:xfrm>
              <a:off x="768" y="1515"/>
              <a:ext cx="39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0">
                  <a:solidFill>
                    <a:schemeClr val="tx1"/>
                  </a:solidFill>
                </a:rPr>
                <a:t>存储在外存储器上的有组织的信息</a:t>
              </a:r>
            </a:p>
          </p:txBody>
        </p:sp>
      </p:grpSp>
      <p:sp>
        <p:nvSpPr>
          <p:cNvPr id="796702" name="Rectangle 30"/>
          <p:cNvSpPr>
            <a:spLocks noChangeArrowheads="1"/>
          </p:cNvSpPr>
          <p:nvPr/>
        </p:nvSpPr>
        <p:spPr bwMode="auto">
          <a:xfrm>
            <a:off x="0" y="2316163"/>
            <a:ext cx="94186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0">
                <a:solidFill>
                  <a:srgbClr val="CC0000"/>
                </a:solidFill>
              </a:rPr>
              <a:t>文件系统</a:t>
            </a:r>
            <a:r>
              <a:rPr kumimoji="1" lang="en-US" altLang="zh-CN" b="0">
                <a:solidFill>
                  <a:schemeClr val="tx1"/>
                </a:solidFill>
              </a:rPr>
              <a:t>,</a:t>
            </a:r>
            <a:r>
              <a:rPr kumimoji="1" lang="zh-CN" altLang="en-US" b="0">
                <a:solidFill>
                  <a:schemeClr val="tx1"/>
                </a:solidFill>
              </a:rPr>
              <a:t>负责存取和管理信息的机构，功能如下：</a:t>
            </a:r>
          </a:p>
        </p:txBody>
      </p:sp>
      <p:sp>
        <p:nvSpPr>
          <p:cNvPr id="796704" name="Rectangle 32"/>
          <p:cNvSpPr>
            <a:spLocks noChangeArrowheads="1"/>
          </p:cNvSpPr>
          <p:nvPr/>
        </p:nvSpPr>
        <p:spPr bwMode="auto">
          <a:xfrm>
            <a:off x="457200" y="2867025"/>
            <a:ext cx="78486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CC0000"/>
              </a:buClr>
              <a:buFont typeface="Wingdings" pitchFamily="2" charset="2"/>
              <a:buChar char="Ø"/>
            </a:pPr>
            <a:r>
              <a:rPr kumimoji="1" lang="zh-CN" altLang="en-US" b="0">
                <a:solidFill>
                  <a:schemeClr val="tx1"/>
                </a:solidFill>
              </a:rPr>
              <a:t>决定文件信息的存放位置、存放形式和存取权限等。</a:t>
            </a:r>
          </a:p>
          <a:p>
            <a:pPr>
              <a:buClr>
                <a:srgbClr val="CC0000"/>
              </a:buClr>
              <a:buFont typeface="Wingdings" pitchFamily="2" charset="2"/>
              <a:buChar char="Ø"/>
            </a:pPr>
            <a:r>
              <a:rPr kumimoji="1" lang="zh-CN" altLang="en-US" b="0">
                <a:solidFill>
                  <a:schemeClr val="tx1"/>
                </a:solidFill>
              </a:rPr>
              <a:t>实现由名字空间到地址空间的映射。</a:t>
            </a:r>
          </a:p>
          <a:p>
            <a:pPr>
              <a:buClr>
                <a:srgbClr val="CC0000"/>
              </a:buClr>
              <a:buFont typeface="Wingdings" pitchFamily="2" charset="2"/>
              <a:buChar char="Ø"/>
            </a:pPr>
            <a:r>
              <a:rPr kumimoji="1" lang="zh-CN" altLang="en-US" b="0">
                <a:solidFill>
                  <a:schemeClr val="tx1"/>
                </a:solidFill>
              </a:rPr>
              <a:t>实现对文件控制操作和存取操作。 </a:t>
            </a:r>
          </a:p>
          <a:p>
            <a:pPr>
              <a:buClr>
                <a:srgbClr val="CC0000"/>
              </a:buClr>
              <a:buFont typeface="Wingdings" pitchFamily="2" charset="2"/>
              <a:buChar char="Ø"/>
            </a:pPr>
            <a:r>
              <a:rPr kumimoji="1" lang="zh-CN" altLang="en-US" b="0">
                <a:solidFill>
                  <a:schemeClr val="tx1"/>
                </a:solidFill>
              </a:rPr>
              <a:t>管理外存空间。</a:t>
            </a:r>
          </a:p>
          <a:p>
            <a:pPr>
              <a:buClr>
                <a:srgbClr val="CC0000"/>
              </a:buClr>
              <a:buFont typeface="Wingdings" pitchFamily="2" charset="2"/>
              <a:buChar char="Ø"/>
            </a:pPr>
            <a:r>
              <a:rPr kumimoji="1" lang="zh-CN" altLang="en-US" b="0">
                <a:solidFill>
                  <a:schemeClr val="tx1"/>
                </a:solidFill>
              </a:rPr>
              <a:t>管理存取文件而使用的内存空间。</a:t>
            </a:r>
          </a:p>
          <a:p>
            <a:pPr>
              <a:buClr>
                <a:srgbClr val="CC0000"/>
              </a:buClr>
              <a:buFont typeface="Wingdings" pitchFamily="2" charset="2"/>
              <a:buChar char="Ø"/>
            </a:pPr>
            <a:r>
              <a:rPr kumimoji="1" lang="zh-CN" altLang="en-US" b="0">
                <a:solidFill>
                  <a:schemeClr val="tx1"/>
                </a:solidFill>
              </a:rPr>
              <a:t>建立和管理文件之间的联系。</a:t>
            </a:r>
            <a:r>
              <a:rPr kumimoji="1" lang="zh-CN" altLang="en-US"/>
              <a:t> </a:t>
            </a:r>
          </a:p>
        </p:txBody>
      </p:sp>
      <p:sp>
        <p:nvSpPr>
          <p:cNvPr id="2" name="灯片编号占位符 1"/>
          <p:cNvSpPr>
            <a:spLocks noGrp="1"/>
          </p:cNvSpPr>
          <p:nvPr>
            <p:ph type="sldNum" sz="quarter" idx="12"/>
          </p:nvPr>
        </p:nvSpPr>
        <p:spPr/>
        <p:txBody>
          <a:bodyPr/>
          <a:lstStyle/>
          <a:p>
            <a:pPr>
              <a:defRPr/>
            </a:pPr>
            <a:fld id="{B36FCE57-FBAD-4682-A670-5325246BEB66}" type="slidenum">
              <a:rPr lang="en-US" altLang="zh-CN" smtClean="0"/>
              <a:pPr>
                <a:defRPr/>
              </a:pPr>
              <a:t>9</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6703"/>
                                        </p:tgtEl>
                                        <p:attrNameLst>
                                          <p:attrName>style.visibility</p:attrName>
                                        </p:attrNameLst>
                                      </p:cBhvr>
                                      <p:to>
                                        <p:strVal val="visible"/>
                                      </p:to>
                                    </p:set>
                                    <p:animEffect transition="in" filter="blinds(horizontal)">
                                      <p:cBhvr>
                                        <p:cTn id="7" dur="500"/>
                                        <p:tgtEl>
                                          <p:spTgt spid="7967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9670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96704"/>
                                        </p:tgtEl>
                                        <p:attrNameLst>
                                          <p:attrName>style.visibility</p:attrName>
                                        </p:attrNameLst>
                                      </p:cBhvr>
                                      <p:to>
                                        <p:strVal val="visible"/>
                                      </p:to>
                                    </p:set>
                                    <p:animEffect transition="in" filter="blinds(horizontal)">
                                      <p:cBhvr>
                                        <p:cTn id="16" dur="500"/>
                                        <p:tgtEl>
                                          <p:spTgt spid="796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702" grpId="0"/>
      <p:bldP spid="79670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p:cNvSpPr txBox="1">
            <a:spLocks noChangeArrowheads="1"/>
          </p:cNvSpPr>
          <p:nvPr/>
        </p:nvSpPr>
        <p:spPr bwMode="auto">
          <a:xfrm>
            <a:off x="1600200" y="1371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zh-CN" altLang="en-US"/>
              <a:t>操作系统的概念 </a:t>
            </a:r>
          </a:p>
        </p:txBody>
      </p:sp>
      <p:sp>
        <p:nvSpPr>
          <p:cNvPr id="124931" name="Text Box 10">
            <a:hlinkClick r:id="rId3" action="ppaction://hlinksldjump"/>
          </p:cNvPr>
          <p:cNvSpPr txBox="1">
            <a:spLocks noChangeArrowheads="1"/>
          </p:cNvSpPr>
          <p:nvPr/>
        </p:nvSpPr>
        <p:spPr bwMode="auto">
          <a:xfrm>
            <a:off x="1600200" y="3617913"/>
            <a:ext cx="434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 </a:t>
            </a:r>
            <a:r>
              <a:rPr lang="zh-CN" altLang="en-US"/>
              <a:t>基本命令</a:t>
            </a:r>
          </a:p>
        </p:txBody>
      </p:sp>
      <p:sp>
        <p:nvSpPr>
          <p:cNvPr id="124932" name="Text Box 11">
            <a:hlinkClick r:id="rId4" action="ppaction://hlinksldjump"/>
          </p:cNvPr>
          <p:cNvSpPr txBox="1">
            <a:spLocks noChangeArrowheads="1"/>
          </p:cNvSpPr>
          <p:nvPr/>
        </p:nvSpPr>
        <p:spPr bwMode="auto">
          <a:xfrm>
            <a:off x="1600200" y="2779713"/>
            <a:ext cx="556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的文件系统和目录结构</a:t>
            </a:r>
          </a:p>
        </p:txBody>
      </p:sp>
      <p:sp>
        <p:nvSpPr>
          <p:cNvPr id="124933" name="Rectangle 18"/>
          <p:cNvSpPr>
            <a:spLocks noChangeArrowheads="1"/>
          </p:cNvSpPr>
          <p:nvPr/>
        </p:nvSpPr>
        <p:spPr bwMode="auto">
          <a:xfrm>
            <a:off x="228600" y="228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5400">
                <a:solidFill>
                  <a:srgbClr val="800000"/>
                </a:solidFill>
                <a:latin typeface="隶书" pitchFamily="49" charset="-122"/>
              </a:rPr>
              <a:t>Dos</a:t>
            </a:r>
            <a:r>
              <a:rPr kumimoji="1" lang="zh-CN" altLang="en-US" sz="5400">
                <a:solidFill>
                  <a:srgbClr val="800000"/>
                </a:solidFill>
                <a:latin typeface="隶书" pitchFamily="49" charset="-122"/>
              </a:rPr>
              <a:t>操作系统</a:t>
            </a:r>
          </a:p>
        </p:txBody>
      </p:sp>
      <p:pic>
        <p:nvPicPr>
          <p:cNvPr id="124934"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5208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5"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94957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6"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7703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7" name="Text Box 26"/>
          <p:cNvSpPr txBox="1">
            <a:spLocks noChangeArrowheads="1"/>
          </p:cNvSpPr>
          <p:nvPr/>
        </p:nvSpPr>
        <p:spPr bwMode="auto">
          <a:xfrm>
            <a:off x="1600200" y="2093913"/>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4D4D4D"/>
                </a:solidFill>
                <a:latin typeface="幼圆" pitchFamily="49" charset="-122"/>
                <a:ea typeface="隶书" pitchFamily="49" charset="-122"/>
              </a:defRPr>
            </a:lvl1pPr>
            <a:lvl2pPr marL="742950" indent="-285750" eaLnBrk="0" hangingPunct="0">
              <a:defRPr sz="3200" b="1">
                <a:solidFill>
                  <a:srgbClr val="4D4D4D"/>
                </a:solidFill>
                <a:latin typeface="幼圆" pitchFamily="49" charset="-122"/>
                <a:ea typeface="隶书" pitchFamily="49" charset="-122"/>
              </a:defRPr>
            </a:lvl2pPr>
            <a:lvl3pPr marL="1143000" indent="-228600" eaLnBrk="0" hangingPunct="0">
              <a:defRPr sz="3200" b="1">
                <a:solidFill>
                  <a:srgbClr val="4D4D4D"/>
                </a:solidFill>
                <a:latin typeface="幼圆" pitchFamily="49" charset="-122"/>
                <a:ea typeface="隶书" pitchFamily="49" charset="-122"/>
              </a:defRPr>
            </a:lvl3pPr>
            <a:lvl4pPr marL="1600200" indent="-228600" eaLnBrk="0" hangingPunct="0">
              <a:defRPr sz="3200" b="1">
                <a:solidFill>
                  <a:srgbClr val="4D4D4D"/>
                </a:solidFill>
                <a:latin typeface="幼圆" pitchFamily="49" charset="-122"/>
                <a:ea typeface="隶书" pitchFamily="49" charset="-122"/>
              </a:defRPr>
            </a:lvl4pPr>
            <a:lvl5pPr marL="2057400" indent="-228600" eaLnBrk="0" hangingPunct="0">
              <a:defRPr sz="3200" b="1">
                <a:solidFill>
                  <a:srgbClr val="4D4D4D"/>
                </a:solidFill>
                <a:latin typeface="幼圆" pitchFamily="49" charset="-122"/>
                <a:ea typeface="隶书" pitchFamily="49" charset="-122"/>
              </a:defRPr>
            </a:lvl5pPr>
            <a:lvl6pPr marL="2514600" indent="-228600" eaLnBrk="0" fontAlgn="base" hangingPunct="0">
              <a:spcBef>
                <a:spcPct val="0"/>
              </a:spcBef>
              <a:spcAft>
                <a:spcPct val="0"/>
              </a:spcAft>
              <a:defRPr sz="3200" b="1">
                <a:solidFill>
                  <a:srgbClr val="4D4D4D"/>
                </a:solidFill>
                <a:latin typeface="幼圆" pitchFamily="49" charset="-122"/>
                <a:ea typeface="隶书" pitchFamily="49" charset="-122"/>
              </a:defRPr>
            </a:lvl6pPr>
            <a:lvl7pPr marL="2971800" indent="-228600" eaLnBrk="0" fontAlgn="base" hangingPunct="0">
              <a:spcBef>
                <a:spcPct val="0"/>
              </a:spcBef>
              <a:spcAft>
                <a:spcPct val="0"/>
              </a:spcAft>
              <a:defRPr sz="3200" b="1">
                <a:solidFill>
                  <a:srgbClr val="4D4D4D"/>
                </a:solidFill>
                <a:latin typeface="幼圆" pitchFamily="49" charset="-122"/>
                <a:ea typeface="隶书" pitchFamily="49" charset="-122"/>
              </a:defRPr>
            </a:lvl7pPr>
            <a:lvl8pPr marL="3429000" indent="-228600" eaLnBrk="0" fontAlgn="base" hangingPunct="0">
              <a:spcBef>
                <a:spcPct val="0"/>
              </a:spcBef>
              <a:spcAft>
                <a:spcPct val="0"/>
              </a:spcAft>
              <a:defRPr sz="3200" b="1">
                <a:solidFill>
                  <a:srgbClr val="4D4D4D"/>
                </a:solidFill>
                <a:latin typeface="幼圆" pitchFamily="49" charset="-122"/>
                <a:ea typeface="隶书" pitchFamily="49" charset="-122"/>
              </a:defRPr>
            </a:lvl8pPr>
            <a:lvl9pPr marL="3886200" indent="-228600" eaLnBrk="0" fontAlgn="base" hangingPunct="0">
              <a:spcBef>
                <a:spcPct val="0"/>
              </a:spcBef>
              <a:spcAft>
                <a:spcPct val="0"/>
              </a:spcAft>
              <a:defRPr sz="3200" b="1">
                <a:solidFill>
                  <a:srgbClr val="4D4D4D"/>
                </a:solidFill>
                <a:latin typeface="幼圆" pitchFamily="49" charset="-122"/>
                <a:ea typeface="隶书" pitchFamily="49" charset="-122"/>
              </a:defRPr>
            </a:lvl9pPr>
          </a:lstStyle>
          <a:p>
            <a:pPr eaLnBrk="1" hangingPunct="1"/>
            <a:r>
              <a:rPr lang="en-US" altLang="zh-CN"/>
              <a:t>DOS</a:t>
            </a:r>
            <a:r>
              <a:rPr lang="zh-CN" altLang="en-US"/>
              <a:t>操作系统概述</a:t>
            </a:r>
          </a:p>
        </p:txBody>
      </p:sp>
      <p:pic>
        <p:nvPicPr>
          <p:cNvPr id="124938"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24313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9" name="Rectangle 29"/>
          <p:cNvSpPr>
            <a:spLocks noChangeArrowheads="1"/>
          </p:cNvSpPr>
          <p:nvPr/>
        </p:nvSpPr>
        <p:spPr bwMode="auto">
          <a:xfrm>
            <a:off x="1524000" y="42672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批处理文件和系统配置文件</a:t>
            </a:r>
          </a:p>
        </p:txBody>
      </p:sp>
      <p:sp>
        <p:nvSpPr>
          <p:cNvPr id="124940" name="Rectangle 30"/>
          <p:cNvSpPr>
            <a:spLocks noChangeArrowheads="1"/>
          </p:cNvSpPr>
          <p:nvPr/>
        </p:nvSpPr>
        <p:spPr bwMode="auto">
          <a:xfrm>
            <a:off x="1524000" y="49530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Windows</a:t>
            </a:r>
            <a:r>
              <a:rPr lang="zh-CN" altLang="en-US"/>
              <a:t>中的</a:t>
            </a:r>
            <a:r>
              <a:rPr lang="en-US" altLang="zh-CN"/>
              <a:t>MS-DOS</a:t>
            </a:r>
            <a:r>
              <a:rPr lang="zh-CN" altLang="en-US"/>
              <a:t>方式</a:t>
            </a:r>
          </a:p>
        </p:txBody>
      </p:sp>
      <p:sp>
        <p:nvSpPr>
          <p:cNvPr id="124941" name="Rectangle 31"/>
          <p:cNvSpPr>
            <a:spLocks noChangeArrowheads="1"/>
          </p:cNvSpPr>
          <p:nvPr/>
        </p:nvSpPr>
        <p:spPr bwMode="auto">
          <a:xfrm>
            <a:off x="1524000" y="5638800"/>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键盘的操作与鼠标的使用</a:t>
            </a:r>
          </a:p>
        </p:txBody>
      </p:sp>
      <p:pic>
        <p:nvPicPr>
          <p:cNvPr id="124942"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19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43"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1054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44"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7912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4C4BCACD-741F-4985-90E4-07AC1BC90100}" type="slidenum">
              <a:rPr lang="en-US" altLang="zh-CN" smtClean="0"/>
              <a:pPr>
                <a:defRPr/>
              </a:pPr>
              <a:t>90</a:t>
            </a:fld>
            <a:endParaRPr lang="en-US" altLang="zh-CN"/>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rgbClr val="4D4D4D"/>
            </a:solidFill>
            <a:effectLst/>
            <a:latin typeface="幼圆" pitchFamily="49" charset="-122"/>
            <a:ea typeface="隶书"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rgbClr val="4D4D4D"/>
            </a:solidFill>
            <a:effectLst/>
            <a:latin typeface="幼圆" pitchFamily="49" charset="-122"/>
            <a:ea typeface="隶书" pitchFamily="49"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6429</TotalTime>
  <Words>5788</Words>
  <Application>Microsoft Office PowerPoint</Application>
  <PresentationFormat>全屏显示(4:3)</PresentationFormat>
  <Paragraphs>775</Paragraphs>
  <Slides>90</Slides>
  <Notes>28</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5</vt:i4>
      </vt:variant>
      <vt:variant>
        <vt:lpstr>幻灯片标题</vt:lpstr>
      </vt:variant>
      <vt:variant>
        <vt:i4>90</vt:i4>
      </vt:variant>
    </vt:vector>
  </HeadingPairs>
  <TitlesOfParts>
    <vt:vector size="114" baseType="lpstr">
      <vt:lpstr>幼圆</vt:lpstr>
      <vt:lpstr>隶书</vt:lpstr>
      <vt:lpstr>Arial</vt:lpstr>
      <vt:lpstr>宋体</vt:lpstr>
      <vt:lpstr>Wingdings</vt:lpstr>
      <vt:lpstr>Times New Roman</vt:lpstr>
      <vt:lpstr>Marlett</vt:lpstr>
      <vt:lpstr>Arial Black</vt:lpstr>
      <vt:lpstr>Monotype Sorts</vt:lpstr>
      <vt:lpstr>方正细圆简体</vt:lpstr>
      <vt:lpstr>楷体_GB2312</vt:lpstr>
      <vt:lpstr>方正大标宋简体</vt:lpstr>
      <vt:lpstr>Symbol</vt:lpstr>
      <vt:lpstr>Webdings</vt:lpstr>
      <vt:lpstr>黑体</vt:lpstr>
      <vt:lpstr>Wingdings 3</vt:lpstr>
      <vt:lpstr>Courier New</vt:lpstr>
      <vt:lpstr>Calibri</vt:lpstr>
      <vt:lpstr>诗情画意</vt:lpstr>
      <vt:lpstr>位图图像</vt:lpstr>
      <vt:lpstr>BMP 图象</vt:lpstr>
      <vt:lpstr>Microsoft Clip Gallery</vt:lpstr>
      <vt:lpstr>Microsoft Word 文档</vt:lpstr>
      <vt:lpstr>对象包</vt:lpstr>
      <vt:lpstr>PowerPoint 演示文稿</vt:lpstr>
      <vt:lpstr>PowerPoint 演示文稿</vt:lpstr>
      <vt:lpstr>操作系统基础知识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文件系统 </vt:lpstr>
      <vt:lpstr>操作系统与文件系统的兼容性 </vt:lpstr>
      <vt:lpstr>FAT （File Allocation Table）文件系统</vt:lpstr>
      <vt:lpstr>FAT文件系统的安全问题 </vt:lpstr>
      <vt:lpstr>NTFS系统</vt:lpstr>
      <vt:lpstr>如何选择文件系统 </vt:lpstr>
      <vt:lpstr>磁盘为什么要格式化</vt:lpstr>
      <vt:lpstr>PowerPoint 演示文稿</vt:lpstr>
      <vt:lpstr>PowerPoint 演示文稿</vt:lpstr>
      <vt:lpstr>常见的几种DOS文件扩展名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常用内部命令</vt:lpstr>
      <vt:lpstr>PowerPoint 演示文稿</vt:lpstr>
      <vt:lpstr>显示目录清单命令DIR</vt:lpstr>
      <vt:lpstr>DIR 命 令 例</vt:lpstr>
      <vt:lpstr>显示或设置当前目录命令CD</vt:lpstr>
      <vt:lpstr>删除子目录命令RD</vt:lpstr>
      <vt:lpstr>文件复制命令COPY</vt:lpstr>
      <vt:lpstr>COPY 命 令 说 明</vt:lpstr>
      <vt:lpstr>COPY 命 令 例</vt:lpstr>
      <vt:lpstr>常用外部命令</vt:lpstr>
      <vt:lpstr>PowerPoint 演示文稿</vt:lpstr>
      <vt:lpstr>PowerPoint 演示文稿</vt:lpstr>
      <vt:lpstr>PowerPoint 演示文稿</vt:lpstr>
      <vt:lpstr>磁盘格式化命令FORMAT</vt:lpstr>
      <vt:lpstr>PowerPoint 演示文稿</vt:lpstr>
      <vt:lpstr>2.设置文件属性命令ATTRIB</vt:lpstr>
      <vt:lpstr>PowerPoint 演示文稿</vt:lpstr>
      <vt:lpstr>PowerPoint 演示文稿</vt:lpstr>
      <vt:lpstr>PowerPoint 演示文稿</vt:lpstr>
      <vt:lpstr>PowerPoint 演示文稿</vt:lpstr>
      <vt:lpstr>批处理文件的建立与执行</vt:lpstr>
      <vt:lpstr>自动批处理文件</vt:lpstr>
      <vt:lpstr>常用批处理子命令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dc:title>
  <dc:creator>计算机文化基础课程小组</dc:creator>
  <cp:keywords>计算机文化基础电子教案</cp:keywords>
  <cp:lastModifiedBy>Dun</cp:lastModifiedBy>
  <cp:revision>3005</cp:revision>
  <dcterms:created xsi:type="dcterms:W3CDTF">1998-11-23T04:51:20Z</dcterms:created>
  <dcterms:modified xsi:type="dcterms:W3CDTF">2014-09-03T11:30:24Z</dcterms:modified>
</cp:coreProperties>
</file>