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335" r:id="rId2"/>
    <p:sldId id="385" r:id="rId3"/>
    <p:sldId id="336" r:id="rId4"/>
    <p:sldId id="337" r:id="rId5"/>
    <p:sldId id="340" r:id="rId6"/>
    <p:sldId id="344" r:id="rId7"/>
    <p:sldId id="341" r:id="rId8"/>
    <p:sldId id="342" r:id="rId9"/>
    <p:sldId id="343" r:id="rId10"/>
    <p:sldId id="339" r:id="rId11"/>
    <p:sldId id="345" r:id="rId12"/>
    <p:sldId id="346" r:id="rId13"/>
    <p:sldId id="347" r:id="rId14"/>
    <p:sldId id="348" r:id="rId15"/>
    <p:sldId id="381" r:id="rId16"/>
    <p:sldId id="349" r:id="rId17"/>
    <p:sldId id="350" r:id="rId18"/>
    <p:sldId id="351" r:id="rId19"/>
    <p:sldId id="355" r:id="rId20"/>
    <p:sldId id="380" r:id="rId21"/>
    <p:sldId id="35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87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红绿灯运作的原理相当简单，从一开始绿灯，经过一段时间后，将变为黄灯， 再隔一会儿，就会变成红灯，如此不断反覆。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假设有简单的一自动贩卖机贩售两类商品，一类售价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元，另一类售价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元。 如果该贩卖机只能辨识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元及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元硬币。 一开始机器处于</a:t>
            </a:r>
            <a:r>
              <a:rPr lang="en-US" altLang="zh-CN" sz="1200" dirty="0" smtClean="0"/>
              <a:t>Hello</a:t>
            </a:r>
            <a:r>
              <a:rPr lang="zh-CN" altLang="en-US" sz="1200" dirty="0" smtClean="0"/>
              <a:t>的状态，当投入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元时，机器会进入余额不足的状态，直到投入的金额大于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元为止。 如果一次投入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元，则可以选择所有的产品，否则就只能选择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元的产品。 完成选择后，将会卖出商品并且找回剩余的零钱，随后，机器又将返回初始的状态。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2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DoorClosing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DoorClosed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DoorOpening</a:t>
            </a:r>
            <a:r>
              <a:rPr lang="en-US" altLang="zh-CN" baseline="0" dirty="0" smtClean="0">
                <a:sym typeface="Wingdings" pitchFamily="2" charset="2"/>
              </a:rPr>
              <a:t>  </a:t>
            </a:r>
            <a:r>
              <a:rPr lang="en-US" altLang="zh-CN" baseline="0" dirty="0" err="1" smtClean="0">
                <a:sym typeface="Wingdings" pitchFamily="2" charset="2"/>
              </a:rPr>
              <a:t>DoorOpen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4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18:15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18:15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18:15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18:15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18:15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18:15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   </a:t>
            </a:r>
            <a:r>
              <a:rPr lang="en-US" altLang="zh-CN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>
                <a:latin typeface="Times New Roman" pitchFamily="18" charset="0"/>
              </a:rPr>
              <a:t>变迁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doorAtBottom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b="1" dirty="0" smtClean="0">
                <a:solidFill>
                  <a:srgbClr val="FF0000"/>
                </a:solidFill>
              </a:rPr>
              <a:t>// Event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b="1" dirty="0" smtClean="0">
                <a:solidFill>
                  <a:srgbClr val="FF0000"/>
                </a:solidFill>
              </a:rPr>
              <a:t>// Transition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变迁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70820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878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2195228" y="1556792"/>
            <a:ext cx="734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状态机程序设计举例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</a:t>
            </a:r>
            <a:r>
              <a:rPr lang="en-US" altLang="zh-CN" b="1" dirty="0">
                <a:solidFill>
                  <a:srgbClr val="FF0000"/>
                </a:solidFill>
              </a:rPr>
              <a:t>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</a:t>
            </a:r>
            <a:r>
              <a:rPr lang="en-US" altLang="zh-CN" b="1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</a:t>
            </a:r>
            <a:r>
              <a:rPr lang="en-US" altLang="zh-CN" b="1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5082"/>
            <a:ext cx="2808312" cy="5757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红绿灯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三种状态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343"/>
            <a:ext cx="5976664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18:15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Green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Yellow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3256" y="4437410"/>
            <a:ext cx="3174608" cy="16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时间流逝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(30sec,50sec,10sec)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pPr algn="l"/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228" y="1268760"/>
            <a:ext cx="4775708" cy="4320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自动贩售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四种状态</a:t>
            </a: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337"/>
            <a:ext cx="5472608" cy="61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18:15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5228" y="1628800"/>
            <a:ext cx="398472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 sz="2400" b="1">
                <a:solidFill>
                  <a:srgbClr val="00B050"/>
                </a:solidFill>
                <a:latin typeface="+mn-lt"/>
                <a:ea typeface="+mn-ea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（初始状态）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</a:rPr>
              <a:t>（选择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</a:rPr>
              <a:t>元商品）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</a:t>
            </a:r>
            <a:r>
              <a:rPr lang="en-US" altLang="zh-CN" dirty="0" smtClean="0">
                <a:solidFill>
                  <a:schemeClr val="tx1"/>
                </a:solidFill>
              </a:rPr>
              <a:t>20/50</a:t>
            </a:r>
            <a:r>
              <a:rPr lang="zh-CN" altLang="en-US" dirty="0" smtClean="0">
                <a:solidFill>
                  <a:schemeClr val="tx1"/>
                </a:solidFill>
              </a:rPr>
              <a:t>（选择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50</a:t>
            </a:r>
            <a:r>
              <a:rPr lang="zh-CN" altLang="en-US" dirty="0" smtClean="0">
                <a:solidFill>
                  <a:schemeClr val="tx1"/>
                </a:solidFill>
              </a:rPr>
              <a:t>元商品）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Not </a:t>
            </a:r>
            <a:r>
              <a:rPr lang="en-US" altLang="zh-CN" dirty="0" smtClean="0">
                <a:solidFill>
                  <a:schemeClr val="tx1"/>
                </a:solidFill>
              </a:rPr>
              <a:t>Enough</a:t>
            </a:r>
            <a:r>
              <a:rPr lang="zh-CN" altLang="en-US" dirty="0" smtClean="0">
                <a:solidFill>
                  <a:schemeClr val="tx1"/>
                </a:solidFill>
              </a:rPr>
              <a:t>（投币不足）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55228" y="4293096"/>
            <a:ext cx="4200747" cy="20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投币（仅</a:t>
            </a:r>
            <a:r>
              <a:rPr lang="zh-CN" altLang="en-US" sz="2400" b="1" dirty="0">
                <a:solidFill>
                  <a:schemeClr val="tx1"/>
                </a:solidFill>
              </a:rPr>
              <a:t>辨识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20)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50)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b="1" dirty="0">
                <a:solidFill>
                  <a:srgbClr val="FF0000"/>
                </a:solidFill>
              </a:rPr>
              <a:t>Verbs with “</a:t>
            </a:r>
            <a:r>
              <a:rPr lang="en-US" altLang="zh-CN" b="1" dirty="0" err="1">
                <a:solidFill>
                  <a:srgbClr val="FF0000"/>
                </a:solidFill>
              </a:rPr>
              <a:t>ing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b="1" dirty="0">
                <a:solidFill>
                  <a:srgbClr val="FF0000"/>
                </a:solidFill>
              </a:rPr>
              <a:t>Statement of condition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状态的变迁</a:t>
            </a:r>
            <a:r>
              <a:rPr lang="zh-CN" altLang="en-US" sz="2400" kern="0" dirty="0">
                <a:latin typeface="Times New Roman" pitchFamily="18" charset="0"/>
              </a:rPr>
              <a:t>，促使状态机从一种状态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切换</a:t>
            </a:r>
            <a:r>
              <a:rPr lang="zh-CN" altLang="en-US" sz="2400" kern="0" dirty="0">
                <a:latin typeface="Times New Roman" pitchFamily="18" charset="0"/>
              </a:rPr>
              <a:t>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变迁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关系</a:t>
            </a:r>
            <a:r>
              <a:rPr lang="zh-CN" altLang="en-US" sz="2400" kern="0" dirty="0">
                <a:latin typeface="Times New Roman" pitchFamily="18" charset="0"/>
              </a:rPr>
              <a:t>，表明对象将在第一个状态中执行一定的动作，并将在某个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事件发生同时</a:t>
            </a:r>
            <a:r>
              <a:rPr lang="zh-CN" altLang="en-US" sz="2400" kern="0" dirty="0">
                <a:latin typeface="Times New Roman" pitchFamily="18" charset="0"/>
              </a:rPr>
              <a:t>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18:15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4347</TotalTime>
  <Words>1140</Words>
  <Application>Microsoft Office PowerPoint</Application>
  <PresentationFormat>全屏显示(4:3)</PresentationFormat>
  <Paragraphs>261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myXidianCulture</vt:lpstr>
      <vt:lpstr>C语言课程设计 状态和状态机 States and State Machines</vt:lpstr>
      <vt:lpstr>C语言课程设计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582</cp:revision>
  <dcterms:created xsi:type="dcterms:W3CDTF">2015-02-03T06:54:51Z</dcterms:created>
  <dcterms:modified xsi:type="dcterms:W3CDTF">2018-04-09T10:22:05Z</dcterms:modified>
</cp:coreProperties>
</file>