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5">
  <p:sldMasterIdLst>
    <p:sldMasterId id="2147483659" r:id="rId1"/>
  </p:sldMasterIdLst>
  <p:notesMasterIdLst>
    <p:notesMasterId r:id="rId15"/>
  </p:notesMasterIdLst>
  <p:handoutMasterIdLst>
    <p:handoutMasterId r:id="rId16"/>
  </p:handoutMasterIdLst>
  <p:sldIdLst>
    <p:sldId id="335" r:id="rId2"/>
    <p:sldId id="379" r:id="rId3"/>
    <p:sldId id="381" r:id="rId4"/>
    <p:sldId id="382" r:id="rId5"/>
    <p:sldId id="380" r:id="rId6"/>
    <p:sldId id="357" r:id="rId7"/>
    <p:sldId id="376" r:id="rId8"/>
    <p:sldId id="377" r:id="rId9"/>
    <p:sldId id="374" r:id="rId10"/>
    <p:sldId id="383" r:id="rId11"/>
    <p:sldId id="384" r:id="rId12"/>
    <p:sldId id="385" r:id="rId13"/>
    <p:sldId id="386" r:id="rId1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00"/>
    <a:srgbClr val="33CC33"/>
    <a:srgbClr val="FFFFAF"/>
    <a:srgbClr val="FFFF99"/>
    <a:srgbClr val="ABFFFF"/>
    <a:srgbClr val="D27D00"/>
    <a:srgbClr val="9E5E00"/>
    <a:srgbClr val="FF9B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94" autoAdjust="0"/>
    <p:restoredTop sz="83392" autoAdjust="0"/>
  </p:normalViewPr>
  <p:slideViewPr>
    <p:cSldViewPr>
      <p:cViewPr varScale="1">
        <p:scale>
          <a:sx n="55" d="100"/>
          <a:sy n="55" d="100"/>
        </p:scale>
        <p:origin x="-187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1560"/>
    </p:cViewPr>
  </p:sorterViewPr>
  <p:notesViewPr>
    <p:cSldViewPr>
      <p:cViewPr varScale="1">
        <p:scale>
          <a:sx n="51" d="100"/>
          <a:sy n="51" d="100"/>
        </p:scale>
        <p:origin x="-2741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04B1694-FB88-4A46-A45B-5B8795A39B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9320252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637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637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8637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637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D5CFE0F-8348-4557-AAD4-70EF289C2C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07047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双击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sln</a:t>
            </a:r>
            <a:r>
              <a:rPr lang="zh-CN" altLang="en-US" dirty="0" smtClean="0"/>
              <a:t>文件，打开</a:t>
            </a:r>
            <a:r>
              <a:rPr lang="en-US" altLang="zh-CN" dirty="0" smtClean="0"/>
              <a:t>vs2013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5728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0" y="-1588"/>
            <a:ext cx="9144000" cy="473076"/>
            <a:chOff x="0" y="-1"/>
            <a:chExt cx="5760" cy="298"/>
          </a:xfrm>
        </p:grpSpPr>
        <p:pic>
          <p:nvPicPr>
            <p:cNvPr id="5" name="Picture 10" descr="截图00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3054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11" descr="截图00"/>
            <p:cNvPicPr>
              <a:picLocks noChangeAspect="1" noChangeArrowheads="1"/>
            </p:cNvPicPr>
            <p:nvPr/>
          </p:nvPicPr>
          <p:blipFill>
            <a:blip r:embed="rId2" cstate="print"/>
            <a:srcRect l="35396"/>
            <a:stretch>
              <a:fillRect/>
            </a:stretch>
          </p:blipFill>
          <p:spPr bwMode="auto">
            <a:xfrm>
              <a:off x="3016" y="0"/>
              <a:ext cx="1973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12" descr="截图00"/>
            <p:cNvPicPr>
              <a:picLocks noChangeAspect="1" noChangeArrowheads="1"/>
            </p:cNvPicPr>
            <p:nvPr/>
          </p:nvPicPr>
          <p:blipFill>
            <a:blip r:embed="rId2" cstate="print"/>
            <a:srcRect l="74034"/>
            <a:stretch>
              <a:fillRect/>
            </a:stretch>
          </p:blipFill>
          <p:spPr bwMode="auto">
            <a:xfrm>
              <a:off x="4967" y="-1"/>
              <a:ext cx="793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741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1181100" y="1231900"/>
            <a:ext cx="7278688" cy="1981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en-US" noProof="0" smtClean="0"/>
          </a:p>
        </p:txBody>
      </p:sp>
      <p:sp>
        <p:nvSpPr>
          <p:cNvPr id="1741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31913" y="3481388"/>
            <a:ext cx="6842125" cy="1676400"/>
          </a:xfrm>
        </p:spPr>
        <p:txBody>
          <a:bodyPr/>
          <a:lstStyle>
            <a:lvl1pPr marL="0" indent="0" algn="ctr">
              <a:buClr>
                <a:schemeClr val="accent2"/>
              </a:buClr>
              <a:buFont typeface="Wingdings" pitchFamily="2" charset="2"/>
              <a:buChar char="Ø"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9B897E2D-957B-4D9D-A0C2-5B7D912FC07C}" type="datetime10">
              <a:rPr lang="zh-CN" altLang="en-US" smtClean="0"/>
              <a:t>17:10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C</a:t>
            </a:r>
            <a:r>
              <a:rPr lang="zh-CN" altLang="en-US" dirty="0" smtClean="0"/>
              <a:t>语言课程设计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EB5EFE7-A783-4554-B77F-DF14040FF23C}" type="datetime10">
              <a:rPr lang="zh-CN" altLang="en-US" smtClean="0"/>
              <a:t>17:10</a:t>
            </a:fld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2060848"/>
            <a:ext cx="4194175" cy="389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0425" y="2060848"/>
            <a:ext cx="4194175" cy="389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C</a:t>
            </a:r>
            <a:r>
              <a:rPr lang="zh-CN" altLang="en-US" dirty="0" smtClean="0"/>
              <a:t>语言课程设计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AE39FCF-E57F-4C7B-8DA8-2F4FAAA6797D}" type="datetime10">
              <a:rPr lang="zh-CN" altLang="en-US" smtClean="0"/>
              <a:t>17:10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6453336"/>
            <a:ext cx="91440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>
          <a:xfrm>
            <a:off x="35496" y="6500366"/>
            <a:ext cx="2895600" cy="365125"/>
          </a:xfrm>
        </p:spPr>
        <p:txBody>
          <a:bodyPr/>
          <a:lstStyle/>
          <a:p>
            <a:pPr algn="l"/>
            <a:r>
              <a:rPr lang="en-US" altLang="zh-CN" dirty="0" smtClean="0"/>
              <a:t>C</a:t>
            </a:r>
            <a:r>
              <a:rPr lang="zh-CN" altLang="en-US" dirty="0" smtClean="0"/>
              <a:t>语言课程设计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6553200" y="6500366"/>
            <a:ext cx="2133600" cy="365125"/>
          </a:xfrm>
        </p:spPr>
        <p:txBody>
          <a:bodyPr/>
          <a:lstStyle/>
          <a:p>
            <a:fld id="{C76E37F9-B586-484A-A7DE-14715ACABB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27287E7-C195-4956-AB5F-C5E4FB6E648D}" type="datetime10">
              <a:rPr lang="zh-CN" altLang="en-US" smtClean="0"/>
              <a:t>17:10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6453336"/>
            <a:ext cx="91440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2A67-3ECF-487E-A853-13104F322C26}" type="datetime10">
              <a:rPr lang="zh-CN" altLang="en-US" smtClean="0"/>
              <a:t>17:10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0" y="6453336"/>
            <a:ext cx="91440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52425" y="765175"/>
            <a:ext cx="8612188" cy="99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aaaaaa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23850" y="1989138"/>
            <a:ext cx="8540750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a</a:t>
            </a:r>
          </a:p>
          <a:p>
            <a:pPr lvl="1"/>
            <a:r>
              <a:rPr lang="en-US" altLang="zh-CN" smtClean="0"/>
              <a:t>a</a:t>
            </a:r>
          </a:p>
        </p:txBody>
      </p:sp>
      <p:grpSp>
        <p:nvGrpSpPr>
          <p:cNvPr id="13" name="Group 9"/>
          <p:cNvGrpSpPr>
            <a:grpSpLocks/>
          </p:cNvGrpSpPr>
          <p:nvPr userDrawn="1"/>
        </p:nvGrpSpPr>
        <p:grpSpPr bwMode="auto">
          <a:xfrm>
            <a:off x="0" y="-1588"/>
            <a:ext cx="9144000" cy="473076"/>
            <a:chOff x="0" y="-1"/>
            <a:chExt cx="5760" cy="298"/>
          </a:xfrm>
        </p:grpSpPr>
        <p:pic>
          <p:nvPicPr>
            <p:cNvPr id="14" name="Picture 10" descr="截图00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0" y="0"/>
              <a:ext cx="3054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11" descr="截图00"/>
            <p:cNvPicPr>
              <a:picLocks noChangeAspect="1" noChangeArrowheads="1"/>
            </p:cNvPicPr>
            <p:nvPr/>
          </p:nvPicPr>
          <p:blipFill>
            <a:blip r:embed="rId7" cstate="print"/>
            <a:srcRect l="35396"/>
            <a:stretch>
              <a:fillRect/>
            </a:stretch>
          </p:blipFill>
          <p:spPr bwMode="auto">
            <a:xfrm>
              <a:off x="3016" y="0"/>
              <a:ext cx="1973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12" descr="截图00"/>
            <p:cNvPicPr>
              <a:picLocks noChangeAspect="1" noChangeArrowheads="1"/>
            </p:cNvPicPr>
            <p:nvPr/>
          </p:nvPicPr>
          <p:blipFill>
            <a:blip r:embed="rId7" cstate="print"/>
            <a:srcRect l="74034"/>
            <a:stretch>
              <a:fillRect/>
            </a:stretch>
          </p:blipFill>
          <p:spPr bwMode="auto">
            <a:xfrm>
              <a:off x="4967" y="-1"/>
              <a:ext cx="793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>
          <a:xfrm>
            <a:off x="20216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zh-CN" dirty="0" smtClean="0"/>
              <a:t>C</a:t>
            </a:r>
            <a:r>
              <a:rPr lang="zh-CN" altLang="en-US" dirty="0" smtClean="0"/>
              <a:t>语言课程设计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655320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E37F9-B586-484A-A7DE-14715ACABB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355976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13AE3-D21E-49E3-A634-69B00BCC8341}" type="datetime10">
              <a:rPr lang="zh-CN" altLang="en-US" smtClean="0"/>
              <a:t>17:10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51" r:id="rId2"/>
    <p:sldLayoutId id="2147483753" r:id="rId3"/>
    <p:sldLayoutId id="2147483755" r:id="rId4"/>
    <p:sldLayoutId id="2147483756" r:id="rId5"/>
  </p:sldLayoutIdLst>
  <p:transition>
    <p:random/>
  </p:transition>
  <p:timing>
    <p:tnLst>
      <p:par>
        <p:cTn id="1" dur="indefinite" restart="never" nodeType="tmRoot"/>
      </p:par>
    </p:tnLst>
  </p:timing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>
          <a:solidFill>
            <a:schemeClr val="tx1"/>
          </a:solidFill>
          <a:latin typeface="+mj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>
          <a:solidFill>
            <a:schemeClr val="tx1"/>
          </a:solidFill>
          <a:latin typeface="+mj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j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j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j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j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msdn.microsoft.com/zh-cn/library/sc65sadd(v=vs.120).aspx" TargetMode="External"/><Relationship Id="rId13" Type="http://schemas.openxmlformats.org/officeDocument/2006/relationships/hyperlink" Target="https://msdn.microsoft.com/zh-cn/library/scesz732(v=vs.120).aspx" TargetMode="External"/><Relationship Id="rId3" Type="http://schemas.openxmlformats.org/officeDocument/2006/relationships/hyperlink" Target="https://msdn.microsoft.com/zh-cn/library/dn457348(v=vs.120).aspx" TargetMode="External"/><Relationship Id="rId7" Type="http://schemas.openxmlformats.org/officeDocument/2006/relationships/hyperlink" Target="https://msdn.microsoft.com/zh-cn/library/cyz1h6zd(v=vs.120).aspx" TargetMode="External"/><Relationship Id="rId12" Type="http://schemas.openxmlformats.org/officeDocument/2006/relationships/hyperlink" Target="https://msdn.microsoft.com/zh-cn/library/zbhkx167(v=vs.120).aspx" TargetMode="External"/><Relationship Id="rId2" Type="http://schemas.openxmlformats.org/officeDocument/2006/relationships/hyperlink" Target="https://msdn.microsoft.com/zh-cn/library/e2h7fzkw(v=vs.120).aspx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msdn.microsoft.com/zh-cn/library/efc4xwkb(v=vs.120).aspx" TargetMode="External"/><Relationship Id="rId11" Type="http://schemas.openxmlformats.org/officeDocument/2006/relationships/hyperlink" Target="https://msdn.microsoft.com/zh-cn/library/4cftbc6c(v=vs.120).aspx" TargetMode="External"/><Relationship Id="rId5" Type="http://schemas.openxmlformats.org/officeDocument/2006/relationships/hyperlink" Target="https://msdn.microsoft.com/zh-cn/library/b142f8e7(v=vs.120).aspx" TargetMode="External"/><Relationship Id="rId10" Type="http://schemas.openxmlformats.org/officeDocument/2006/relationships/hyperlink" Target="https://msdn.microsoft.com/zh-cn/library/jj662724(v=vs.120).aspx" TargetMode="External"/><Relationship Id="rId4" Type="http://schemas.openxmlformats.org/officeDocument/2006/relationships/hyperlink" Target="https://msdn.microsoft.com/zh-cn/library/jj153218(v=vs.120).aspx" TargetMode="External"/><Relationship Id="rId9" Type="http://schemas.openxmlformats.org/officeDocument/2006/relationships/hyperlink" Target="https://msdn.microsoft.com/zh-cn/library/dd264943(v=vs.120).aspx" TargetMode="External"/><Relationship Id="rId14" Type="http://schemas.openxmlformats.org/officeDocument/2006/relationships/hyperlink" Target="https://msdn.microsoft.com/zh-cn/library/dn762121(v=vs.120).asp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928670"/>
            <a:ext cx="8534182" cy="27883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FF0000"/>
                </a:solidFill>
              </a:rPr>
              <a:t>C</a:t>
            </a:r>
            <a:r>
              <a:rPr lang="zh-CN" altLang="en-US" sz="2800" dirty="0" smtClean="0">
                <a:solidFill>
                  <a:srgbClr val="FF0000"/>
                </a:solidFill>
              </a:rPr>
              <a:t>语言课程设计</a:t>
            </a:r>
            <a:r>
              <a:rPr lang="en-US" altLang="zh-CN" sz="2800" dirty="0" smtClean="0">
                <a:solidFill>
                  <a:srgbClr val="FF0000"/>
                </a:solidFill>
              </a:rPr>
              <a:t/>
            </a:r>
            <a:br>
              <a:rPr lang="en-US" altLang="zh-CN" sz="2800" dirty="0" smtClean="0">
                <a:solidFill>
                  <a:srgbClr val="FF0000"/>
                </a:solidFill>
              </a:rPr>
            </a:br>
            <a:r>
              <a:rPr lang="en-US" altLang="zh-CN" sz="2800" dirty="0" smtClean="0">
                <a:solidFill>
                  <a:srgbClr val="FF0000"/>
                </a:solidFill>
              </a:rPr>
              <a:t>vs2013</a:t>
            </a:r>
            <a:r>
              <a:rPr lang="zh-CN" altLang="en-US" sz="2800" dirty="0" smtClean="0">
                <a:solidFill>
                  <a:srgbClr val="FF0000"/>
                </a:solidFill>
              </a:rPr>
              <a:t>简介及</a:t>
            </a:r>
            <a:r>
              <a:rPr lang="en-US" altLang="zh-CN" sz="2800" dirty="0" smtClean="0">
                <a:solidFill>
                  <a:srgbClr val="FF0000"/>
                </a:solidFill>
              </a:rPr>
              <a:t>C</a:t>
            </a:r>
            <a:r>
              <a:rPr lang="zh-CN" altLang="en-US" sz="2800" dirty="0" smtClean="0">
                <a:solidFill>
                  <a:srgbClr val="FF0000"/>
                </a:solidFill>
              </a:rPr>
              <a:t>语言简单回顾</a:t>
            </a:r>
            <a:endParaRPr lang="zh-CN" altLang="en-US" dirty="0" smtClean="0"/>
          </a:p>
        </p:txBody>
      </p:sp>
      <p:sp>
        <p:nvSpPr>
          <p:cNvPr id="3" name="矩形 2"/>
          <p:cNvSpPr/>
          <p:nvPr/>
        </p:nvSpPr>
        <p:spPr>
          <a:xfrm>
            <a:off x="2699792" y="4725143"/>
            <a:ext cx="40324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          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段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江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涛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jtduan@mail.xidian.edu.cn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控制台应用程序框架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27287E7-C195-4956-AB5F-C5E4FB6E648D}" type="datetime10">
              <a:rPr lang="zh-CN" altLang="en-US" smtClean="0"/>
              <a:t>17:14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7504" y="1844824"/>
            <a:ext cx="7200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// </a:t>
            </a:r>
            <a:r>
              <a:rPr lang="zh-CN" altLang="en-US" sz="2400" dirty="0"/>
              <a:t>每个</a:t>
            </a:r>
            <a:r>
              <a:rPr lang="en-US" altLang="zh-CN" sz="2400" dirty="0" err="1"/>
              <a:t>cpp</a:t>
            </a:r>
            <a:r>
              <a:rPr lang="zh-CN" altLang="en-US" sz="2400" dirty="0"/>
              <a:t>文件</a:t>
            </a:r>
            <a:r>
              <a:rPr lang="zh-CN" altLang="en-US" sz="2400" dirty="0" smtClean="0"/>
              <a:t>必须包含该头文件</a:t>
            </a:r>
            <a:endParaRPr lang="en-US" altLang="zh-CN" sz="2400" dirty="0" smtClean="0"/>
          </a:p>
          <a:p>
            <a:r>
              <a:rPr lang="en-US" altLang="zh-CN" sz="2400" dirty="0" smtClean="0"/>
              <a:t>#</a:t>
            </a:r>
            <a:r>
              <a:rPr lang="en-US" altLang="zh-CN" sz="2400" dirty="0"/>
              <a:t>include </a:t>
            </a:r>
            <a:r>
              <a:rPr lang="en-US" altLang="zh-CN" sz="2400" dirty="0" smtClean="0"/>
              <a:t>“</a:t>
            </a:r>
            <a:r>
              <a:rPr lang="en-US" altLang="zh-CN" sz="2400" dirty="0" err="1" smtClean="0"/>
              <a:t>stdafx.h</a:t>
            </a:r>
            <a:r>
              <a:rPr lang="en-US" altLang="zh-CN" sz="2400" dirty="0" smtClean="0"/>
              <a:t>“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// </a:t>
            </a:r>
            <a:r>
              <a:rPr lang="zh-CN" altLang="en-US" sz="2400" dirty="0" smtClean="0"/>
              <a:t>主函数</a:t>
            </a:r>
            <a:endParaRPr lang="en-US" altLang="zh-CN" sz="2400" dirty="0"/>
          </a:p>
          <a:p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_</a:t>
            </a:r>
            <a:r>
              <a:rPr lang="en-US" altLang="zh-CN" sz="2400" dirty="0" err="1"/>
              <a:t>tmain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argc</a:t>
            </a:r>
            <a:r>
              <a:rPr lang="en-US" altLang="zh-CN" sz="2400" dirty="0"/>
              <a:t>, _TCHAR* </a:t>
            </a:r>
            <a:r>
              <a:rPr lang="en-US" altLang="zh-CN" sz="2400" dirty="0" err="1"/>
              <a:t>argv</a:t>
            </a:r>
            <a:r>
              <a:rPr lang="en-US" altLang="zh-CN" sz="2400" dirty="0"/>
              <a:t>[])</a:t>
            </a:r>
          </a:p>
          <a:p>
            <a:r>
              <a:rPr lang="en-US" altLang="zh-CN" sz="2400" dirty="0"/>
              <a:t>{</a:t>
            </a:r>
          </a:p>
          <a:p>
            <a:r>
              <a:rPr lang="en-US" altLang="zh-CN" sz="2400" dirty="0" smtClean="0"/>
              <a:t>       </a:t>
            </a:r>
            <a:r>
              <a:rPr lang="en-US" altLang="zh-CN" sz="2400" dirty="0" err="1" smtClean="0"/>
              <a:t>printf</a:t>
            </a:r>
            <a:r>
              <a:rPr lang="en-US" altLang="zh-CN" sz="2400" dirty="0"/>
              <a:t>("Hello world</a:t>
            </a:r>
            <a:r>
              <a:rPr lang="zh-CN" altLang="en-US" sz="2400" dirty="0"/>
              <a:t>！</a:t>
            </a:r>
            <a:r>
              <a:rPr lang="en-US" altLang="zh-CN" sz="2400" dirty="0"/>
              <a:t>");</a:t>
            </a:r>
          </a:p>
          <a:p>
            <a:r>
              <a:rPr lang="en-US" altLang="zh-CN" sz="2400" dirty="0" smtClean="0"/>
              <a:t>       </a:t>
            </a:r>
            <a:r>
              <a:rPr lang="en-US" altLang="zh-CN" sz="2400" dirty="0" err="1" smtClean="0"/>
              <a:t>getchar</a:t>
            </a:r>
            <a:r>
              <a:rPr lang="en-US" altLang="zh-CN" sz="2400" dirty="0"/>
              <a:t>();</a:t>
            </a:r>
          </a:p>
          <a:p>
            <a:r>
              <a:rPr lang="en-US" altLang="zh-CN" sz="2400" dirty="0" smtClean="0"/>
              <a:t>       return </a:t>
            </a:r>
            <a:r>
              <a:rPr lang="en-US" altLang="zh-CN" sz="2400" dirty="0"/>
              <a:t>0;</a:t>
            </a:r>
          </a:p>
          <a:p>
            <a:r>
              <a:rPr lang="en-US" altLang="zh-CN" sz="2400" dirty="0"/>
              <a:t>}</a:t>
            </a:r>
            <a:endParaRPr lang="zh-CN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284" y="1700808"/>
            <a:ext cx="3424039" cy="4580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7864384"/>
      </p:ext>
    </p:extLst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语言简单回顾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27287E7-C195-4956-AB5F-C5E4FB6E648D}" type="datetime10">
              <a:rPr lang="zh-CN" altLang="en-US" smtClean="0"/>
              <a:t>17:33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39552" y="1700808"/>
            <a:ext cx="734481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 smtClean="0"/>
              <a:t>程序演示</a:t>
            </a:r>
            <a:r>
              <a:rPr lang="en-US" altLang="zh-CN" sz="2400" dirty="0" smtClean="0"/>
              <a:t>VS2013</a:t>
            </a:r>
            <a:r>
              <a:rPr lang="zh-CN" altLang="en-US" sz="2400" dirty="0" smtClean="0"/>
              <a:t>开发环境的使用方法</a:t>
            </a:r>
            <a:endParaRPr lang="en-US" altLang="zh-CN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400" dirty="0" smtClean="0"/>
              <a:t>C</a:t>
            </a:r>
            <a:r>
              <a:rPr lang="zh-CN" altLang="en-US" sz="2400" dirty="0" smtClean="0"/>
              <a:t>语言由主函数和若干个子函数组成</a:t>
            </a:r>
            <a:endParaRPr lang="en-US" altLang="zh-CN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 smtClean="0"/>
              <a:t>函数原型说明：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fun(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a,float</a:t>
            </a:r>
            <a:r>
              <a:rPr lang="en-US" altLang="zh-CN" sz="2400" dirty="0" smtClean="0"/>
              <a:t> b);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 smtClean="0"/>
              <a:t>函数定义</a:t>
            </a:r>
            <a:r>
              <a:rPr lang="en-US" altLang="zh-CN" sz="2400" dirty="0" smtClean="0"/>
              <a:t>:</a:t>
            </a:r>
          </a:p>
          <a:p>
            <a:pPr lvl="1"/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fun(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a, float b)</a:t>
            </a:r>
          </a:p>
          <a:p>
            <a:pPr lvl="1"/>
            <a:r>
              <a:rPr lang="en-US" altLang="zh-CN" sz="2400" dirty="0" smtClean="0"/>
              <a:t>{</a:t>
            </a:r>
          </a:p>
          <a:p>
            <a:pPr lvl="1"/>
            <a:r>
              <a:rPr lang="en-US" altLang="zh-CN" sz="2400" dirty="0"/>
              <a:t> </a:t>
            </a:r>
            <a:r>
              <a:rPr lang="en-US" altLang="zh-CN" sz="2400" dirty="0" smtClean="0"/>
              <a:t>  return 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)(</a:t>
            </a:r>
            <a:r>
              <a:rPr lang="en-US" altLang="zh-CN" sz="2400" dirty="0" err="1" smtClean="0"/>
              <a:t>a+sqrt</a:t>
            </a:r>
            <a:r>
              <a:rPr lang="en-US" altLang="zh-CN" sz="2400" dirty="0" smtClean="0"/>
              <a:t>(b));</a:t>
            </a:r>
          </a:p>
          <a:p>
            <a:pPr lvl="1"/>
            <a:r>
              <a:rPr lang="en-US" altLang="zh-CN" sz="2400" dirty="0"/>
              <a:t>}</a:t>
            </a:r>
            <a:endParaRPr lang="en-US" altLang="zh-CN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 smtClean="0"/>
              <a:t>函数调用：</a:t>
            </a:r>
            <a:endParaRPr lang="en-US" altLang="zh-CN" sz="2400" dirty="0" smtClean="0"/>
          </a:p>
          <a:p>
            <a:pPr lvl="1"/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a,b</a:t>
            </a:r>
            <a:r>
              <a:rPr lang="en-US" altLang="zh-CN" sz="2400" dirty="0" smtClean="0"/>
              <a:t>;</a:t>
            </a:r>
          </a:p>
          <a:p>
            <a:pPr lvl="1"/>
            <a:r>
              <a:rPr lang="en-US" altLang="zh-CN" sz="2400" dirty="0" err="1" smtClean="0"/>
              <a:t>printf</a:t>
            </a:r>
            <a:r>
              <a:rPr lang="en-US" altLang="zh-CN" sz="2400" dirty="0" smtClean="0"/>
              <a:t>(“%d\</a:t>
            </a:r>
            <a:r>
              <a:rPr lang="en-US" altLang="zh-CN" sz="2400" dirty="0" err="1" smtClean="0"/>
              <a:t>n”,fun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a,b</a:t>
            </a:r>
            <a:r>
              <a:rPr lang="en-US" altLang="zh-CN" sz="2400" dirty="0" smtClean="0"/>
              <a:t>));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87526989"/>
      </p:ext>
    </p:extLst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语言简单回顾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27287E7-C195-4956-AB5F-C5E4FB6E648D}" type="datetime10">
              <a:rPr lang="zh-CN" altLang="en-US" smtClean="0"/>
              <a:t>17:53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99592" y="1988840"/>
            <a:ext cx="69847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函数参数的引用传递</a:t>
            </a:r>
            <a:r>
              <a:rPr lang="en-US" altLang="zh-CN" sz="2400" dirty="0" smtClean="0"/>
              <a:t>,</a:t>
            </a:r>
            <a:r>
              <a:rPr lang="zh-CN" altLang="en-US" sz="2400" dirty="0"/>
              <a:t>在函数内改变</a:t>
            </a:r>
            <a:r>
              <a:rPr lang="en-US" altLang="zh-CN" sz="2400" dirty="0"/>
              <a:t>state</a:t>
            </a:r>
            <a:r>
              <a:rPr lang="zh-CN" altLang="en-US" sz="2400" dirty="0"/>
              <a:t>指针的内容，可以改变实参的值</a:t>
            </a:r>
            <a:r>
              <a:rPr lang="zh-CN" altLang="en-US" sz="2400" dirty="0" smtClean="0"/>
              <a:t>。</a:t>
            </a:r>
            <a:endParaRPr lang="en-US" altLang="zh-CN" sz="2400" dirty="0"/>
          </a:p>
          <a:p>
            <a:r>
              <a:rPr lang="en-US" altLang="zh-CN" sz="2400" dirty="0" smtClean="0"/>
              <a:t>void fun(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*</a:t>
            </a:r>
            <a:r>
              <a:rPr lang="en-US" altLang="zh-CN" sz="2400" dirty="0" smtClean="0"/>
              <a:t>state)</a:t>
            </a:r>
          </a:p>
          <a:p>
            <a:r>
              <a:rPr lang="en-US" altLang="zh-CN" sz="2400" dirty="0" smtClean="0"/>
              <a:t>{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*state = 10;</a:t>
            </a:r>
          </a:p>
          <a:p>
            <a:r>
              <a:rPr lang="en-US" altLang="zh-CN" sz="2400" dirty="0"/>
              <a:t>}</a:t>
            </a:r>
            <a:endParaRPr lang="en-US" altLang="zh-CN" sz="2400" dirty="0" smtClean="0"/>
          </a:p>
          <a:p>
            <a:r>
              <a:rPr lang="zh-CN" altLang="en-US" sz="2400" dirty="0" smtClean="0"/>
              <a:t>调用：</a:t>
            </a:r>
            <a:endParaRPr lang="en-US" altLang="zh-CN" sz="2400" dirty="0" smtClean="0"/>
          </a:p>
          <a:p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state = 20;</a:t>
            </a:r>
          </a:p>
          <a:p>
            <a:r>
              <a:rPr lang="en-US" altLang="zh-CN" sz="2400" dirty="0" smtClean="0"/>
              <a:t>fun(&amp;state);</a:t>
            </a:r>
          </a:p>
          <a:p>
            <a:r>
              <a:rPr lang="en-US" altLang="zh-CN" sz="2400" dirty="0" err="1" smtClean="0"/>
              <a:t>printf</a:t>
            </a:r>
            <a:r>
              <a:rPr lang="en-US" altLang="zh-CN" sz="2400" dirty="0" smtClean="0"/>
              <a:t>(“%d\</a:t>
            </a:r>
            <a:r>
              <a:rPr lang="en-US" altLang="zh-CN" sz="2400" dirty="0" err="1" smtClean="0"/>
              <a:t>n”,state</a:t>
            </a:r>
            <a:r>
              <a:rPr lang="en-US" altLang="zh-CN" sz="2400" dirty="0" smtClean="0"/>
              <a:t>);  // 10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9321119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语言简单回顾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27287E7-C195-4956-AB5F-C5E4FB6E648D}" type="datetime10">
              <a:rPr lang="zh-CN" altLang="en-US" smtClean="0"/>
              <a:t>18:07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1700808"/>
            <a:ext cx="8568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.h</a:t>
            </a:r>
            <a:r>
              <a:rPr lang="zh-CN" altLang="en-US" sz="2400" dirty="0" smtClean="0"/>
              <a:t>文件与</a:t>
            </a:r>
            <a:r>
              <a:rPr lang="en-US" altLang="zh-CN" sz="2400" dirty="0" smtClean="0"/>
              <a:t>.</a:t>
            </a:r>
            <a:r>
              <a:rPr lang="en-US" altLang="zh-CN" sz="2400" dirty="0" err="1" smtClean="0"/>
              <a:t>cpp</a:t>
            </a:r>
            <a:r>
              <a:rPr lang="zh-CN" altLang="en-US" sz="2400" dirty="0" smtClean="0"/>
              <a:t>文件分离，程序组织规范化</a:t>
            </a:r>
            <a:endParaRPr lang="en-US" altLang="zh-CN" sz="2400" dirty="0" smtClean="0"/>
          </a:p>
          <a:p>
            <a:r>
              <a:rPr lang="en-US" altLang="zh-CN" sz="2400" dirty="0" smtClean="0"/>
              <a:t>#</a:t>
            </a:r>
            <a:r>
              <a:rPr lang="en-US" altLang="zh-CN" sz="2400" dirty="0"/>
              <a:t>include “</a:t>
            </a:r>
            <a:r>
              <a:rPr lang="en-US" altLang="zh-CN" sz="2400" dirty="0" err="1"/>
              <a:t>stdafx.h</a:t>
            </a:r>
            <a:r>
              <a:rPr lang="en-US" altLang="zh-CN" sz="2400" dirty="0" smtClean="0"/>
              <a:t>” // </a:t>
            </a:r>
            <a:r>
              <a:rPr lang="zh-CN" altLang="en-US" sz="2400" dirty="0" smtClean="0"/>
              <a:t>开发环境要求</a:t>
            </a:r>
            <a:endParaRPr lang="en-US" altLang="zh-CN" sz="2400" dirty="0" smtClean="0"/>
          </a:p>
          <a:p>
            <a:r>
              <a:rPr lang="en-US" altLang="zh-CN" sz="2400" dirty="0" smtClean="0"/>
              <a:t>#include “</a:t>
            </a:r>
            <a:r>
              <a:rPr lang="en-US" altLang="zh-CN" sz="2400" dirty="0" err="1" smtClean="0"/>
              <a:t>my.h</a:t>
            </a:r>
            <a:r>
              <a:rPr lang="en-US" altLang="zh-CN" sz="2400" dirty="0" smtClean="0"/>
              <a:t>” // </a:t>
            </a:r>
            <a:r>
              <a:rPr lang="zh-CN" altLang="en-US" sz="2400" dirty="0" smtClean="0"/>
              <a:t>头文件，常数定义，函数原型说明</a:t>
            </a:r>
            <a:endParaRPr lang="en-US" altLang="zh-CN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707904" y="2924944"/>
            <a:ext cx="3168352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my.cpp</a:t>
            </a:r>
            <a:r>
              <a:rPr lang="zh-CN" altLang="en-US" sz="2000" dirty="0" smtClean="0"/>
              <a:t>文件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函数定义</a:t>
            </a:r>
            <a:endParaRPr lang="en-US" altLang="zh-CN" sz="2000" dirty="0" smtClean="0"/>
          </a:p>
          <a:p>
            <a:r>
              <a:rPr lang="en-US" altLang="zh-CN" sz="2000" dirty="0" smtClean="0"/>
              <a:t>#include </a:t>
            </a:r>
            <a:r>
              <a:rPr lang="zh-CN" altLang="en-US" sz="2000" dirty="0" smtClean="0"/>
              <a:t>“</a:t>
            </a:r>
            <a:r>
              <a:rPr lang="en-US" altLang="zh-CN" sz="2000" dirty="0" err="1" smtClean="0"/>
              <a:t>stdafx.h</a:t>
            </a:r>
            <a:r>
              <a:rPr lang="zh-CN" altLang="en-US" sz="2000" dirty="0" smtClean="0"/>
              <a:t>”</a:t>
            </a:r>
            <a:endParaRPr lang="en-US" altLang="zh-CN" sz="2000" dirty="0" smtClean="0"/>
          </a:p>
          <a:p>
            <a:r>
              <a:rPr lang="en-US" altLang="zh-CN" sz="2000" dirty="0" smtClean="0"/>
              <a:t>void </a:t>
            </a:r>
            <a:r>
              <a:rPr lang="en-US" altLang="zh-CN" sz="2000" dirty="0"/>
              <a:t>fun(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zh-CN" altLang="en-US" sz="2000" dirty="0"/>
              <a:t>*</a:t>
            </a:r>
            <a:r>
              <a:rPr lang="en-US" altLang="zh-CN" sz="2000" dirty="0"/>
              <a:t>state)</a:t>
            </a:r>
          </a:p>
          <a:p>
            <a:r>
              <a:rPr lang="en-US" altLang="zh-CN" sz="2000" dirty="0"/>
              <a:t>{</a:t>
            </a:r>
          </a:p>
          <a:p>
            <a:r>
              <a:rPr lang="en-US" altLang="zh-CN" sz="2000" dirty="0"/>
              <a:t>   *state = 10;</a:t>
            </a:r>
          </a:p>
          <a:p>
            <a:r>
              <a:rPr lang="en-US" altLang="zh-CN" sz="2000" dirty="0" smtClean="0"/>
              <a:t>}</a:t>
            </a:r>
            <a:endParaRPr lang="en-US" altLang="zh-CN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79512" y="2924944"/>
            <a:ext cx="3168352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/>
              <a:t>my.h</a:t>
            </a:r>
            <a:r>
              <a:rPr lang="zh-CN" altLang="en-US" sz="2000" dirty="0" smtClean="0"/>
              <a:t>文件</a:t>
            </a:r>
            <a:endParaRPr lang="en-US" altLang="zh-CN" sz="2000" dirty="0" smtClean="0"/>
          </a:p>
          <a:p>
            <a:r>
              <a:rPr lang="en-US" altLang="zh-CN" sz="2000" dirty="0" smtClean="0"/>
              <a:t>// </a:t>
            </a:r>
            <a:r>
              <a:rPr lang="zh-CN" altLang="en-US" sz="2000" dirty="0" smtClean="0"/>
              <a:t>常数定义</a:t>
            </a:r>
            <a:endParaRPr lang="en-US" altLang="zh-CN" sz="2000" dirty="0" smtClean="0"/>
          </a:p>
          <a:p>
            <a:r>
              <a:rPr lang="en-US" altLang="zh-CN" sz="2000" dirty="0"/>
              <a:t>#define </a:t>
            </a:r>
            <a:r>
              <a:rPr lang="en-US" altLang="zh-CN" sz="2000" dirty="0" err="1"/>
              <a:t>DoorClosed</a:t>
            </a:r>
            <a:r>
              <a:rPr lang="en-US" altLang="zh-CN" sz="2000" dirty="0"/>
              <a:t> '1'</a:t>
            </a:r>
          </a:p>
          <a:p>
            <a:r>
              <a:rPr lang="en-US" altLang="zh-CN" sz="2000" dirty="0"/>
              <a:t>#define </a:t>
            </a:r>
            <a:r>
              <a:rPr lang="en-US" altLang="zh-CN" sz="2000" dirty="0" err="1"/>
              <a:t>DoorOpening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'2‘</a:t>
            </a:r>
          </a:p>
          <a:p>
            <a:r>
              <a:rPr lang="en-US" altLang="zh-CN" sz="2000" dirty="0" smtClean="0"/>
              <a:t>// </a:t>
            </a:r>
            <a:r>
              <a:rPr lang="zh-CN" altLang="en-US" sz="2000" dirty="0" smtClean="0"/>
              <a:t>函数原型说明及功能描述</a:t>
            </a:r>
            <a:endParaRPr lang="en-US" altLang="zh-CN" sz="2000" dirty="0" smtClean="0"/>
          </a:p>
          <a:p>
            <a:r>
              <a:rPr lang="en-US" altLang="zh-CN" sz="2000" dirty="0" smtClean="0"/>
              <a:t>void fun(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*state);</a:t>
            </a:r>
            <a:endParaRPr lang="en-US" altLang="zh-CN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3635896" y="5103674"/>
            <a:ext cx="4032448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其它</a:t>
            </a:r>
            <a:r>
              <a:rPr lang="en-US" altLang="zh-CN" sz="2000" dirty="0" smtClean="0"/>
              <a:t>.</a:t>
            </a:r>
            <a:r>
              <a:rPr lang="en-US" altLang="zh-CN" sz="2000" dirty="0" err="1" smtClean="0"/>
              <a:t>cpp</a:t>
            </a:r>
            <a:r>
              <a:rPr lang="zh-CN" altLang="en-US" sz="2000" dirty="0" smtClean="0"/>
              <a:t>文件</a:t>
            </a:r>
            <a:endParaRPr lang="en-US" altLang="zh-CN" sz="2000" dirty="0" smtClean="0"/>
          </a:p>
          <a:p>
            <a:r>
              <a:rPr lang="en-US" altLang="zh-CN" sz="2000" dirty="0" smtClean="0"/>
              <a:t>#include </a:t>
            </a:r>
            <a:r>
              <a:rPr lang="zh-CN" altLang="en-US" sz="2000" dirty="0" smtClean="0"/>
              <a:t>“</a:t>
            </a:r>
            <a:r>
              <a:rPr lang="en-US" altLang="zh-CN" sz="2000" dirty="0" err="1" smtClean="0"/>
              <a:t>stdafx.h</a:t>
            </a:r>
            <a:r>
              <a:rPr lang="zh-CN" altLang="en-US" sz="2000" dirty="0" smtClean="0"/>
              <a:t>”</a:t>
            </a:r>
            <a:endParaRPr lang="en-US" altLang="zh-CN" sz="2000" dirty="0" smtClean="0"/>
          </a:p>
          <a:p>
            <a:r>
              <a:rPr lang="en-US" altLang="zh-CN" sz="2000" dirty="0" smtClean="0"/>
              <a:t>#include “</a:t>
            </a:r>
            <a:r>
              <a:rPr lang="en-US" altLang="zh-CN" sz="2000" dirty="0" err="1" smtClean="0"/>
              <a:t>my.h</a:t>
            </a:r>
            <a:r>
              <a:rPr lang="en-US" altLang="zh-CN" sz="2000" dirty="0" smtClean="0"/>
              <a:t>”</a:t>
            </a:r>
          </a:p>
          <a:p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main() { 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state;   fun(&amp;state);  }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93050446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365" y="-315416"/>
            <a:ext cx="8612188" cy="998538"/>
          </a:xfrm>
        </p:spPr>
        <p:txBody>
          <a:bodyPr/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Visual Studio 2013 (Community)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17223"/>
            <a:ext cx="8928992" cy="6008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7B67446-34F8-4747-A347-013A8B8DA8E4}" type="datetime10">
              <a:rPr lang="zh-CN" altLang="en-US" smtClean="0"/>
              <a:t>17:10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9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Visual Studio</a:t>
            </a:r>
            <a:r>
              <a:rPr lang="zh-CN" altLang="en-US" dirty="0" smtClean="0"/>
              <a:t>典型程序类型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27287E7-C195-4956-AB5F-C5E4FB6E648D}" type="datetime10">
              <a:rPr lang="zh-CN" altLang="en-US" smtClean="0"/>
              <a:t>17:11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43608" y="1916832"/>
            <a:ext cx="74168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dirty="0" smtClean="0"/>
              <a:t>Win32 Console Application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/>
              <a:t>控制台应用程序（非窗口化</a:t>
            </a:r>
            <a:r>
              <a:rPr lang="zh-CN" altLang="en-US" sz="2400" dirty="0" smtClean="0"/>
              <a:t>应用程序）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dirty="0" smtClean="0"/>
              <a:t>MFC Application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/>
              <a:t>窗口</a:t>
            </a:r>
            <a:r>
              <a:rPr lang="zh-CN" altLang="en-US" sz="2400" dirty="0"/>
              <a:t>化</a:t>
            </a:r>
            <a:r>
              <a:rPr lang="zh-CN" altLang="en-US" sz="2400" dirty="0" smtClean="0"/>
              <a:t>应用程序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89489017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Visual Studio</a:t>
            </a:r>
            <a:r>
              <a:rPr lang="zh-CN" altLang="en-US" dirty="0" smtClean="0"/>
              <a:t>程序的组织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27287E7-C195-4956-AB5F-C5E4FB6E648D}" type="datetime10">
              <a:rPr lang="zh-CN" altLang="en-US" smtClean="0"/>
              <a:t>17:10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9512" y="2060848"/>
            <a:ext cx="74168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dirty="0" smtClean="0"/>
              <a:t>Solution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dirty="0" smtClean="0"/>
              <a:t>Project</a:t>
            </a:r>
          </a:p>
          <a:p>
            <a:pPr marL="1257300" lvl="2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/>
              <a:t>Win32 Console Application</a:t>
            </a:r>
          </a:p>
          <a:p>
            <a:pPr marL="1257300" lvl="2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/>
              <a:t>MFC Application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552" y="4869160"/>
            <a:ext cx="6552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顶级组织：解决方案</a:t>
            </a:r>
            <a:r>
              <a:rPr lang="en-US" altLang="zh-CN" sz="2400" b="1" dirty="0" smtClean="0"/>
              <a:t>(Solution)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一个解决方案中可以管理多个项目</a:t>
            </a:r>
            <a:r>
              <a:rPr lang="en-US" altLang="zh-CN" sz="2400" b="1" dirty="0" smtClean="0"/>
              <a:t>(Project)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10336" y="2060848"/>
            <a:ext cx="3563888" cy="304698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File</a:t>
            </a:r>
            <a:r>
              <a:rPr lang="zh-CN" altLang="en-US" sz="2400" dirty="0" smtClean="0"/>
              <a:t>菜单选择新建项目</a:t>
            </a:r>
            <a:endParaRPr lang="en-US" altLang="zh-CN" sz="2400" dirty="0" smtClean="0"/>
          </a:p>
          <a:p>
            <a:r>
              <a:rPr lang="zh-CN" altLang="en-US" sz="2400" dirty="0" smtClean="0"/>
              <a:t>选择项目类型</a:t>
            </a:r>
            <a:endParaRPr lang="en-US" altLang="zh-CN" sz="2400" dirty="0" smtClean="0"/>
          </a:p>
          <a:p>
            <a:r>
              <a:rPr lang="en-US" altLang="zh-CN" sz="2400" dirty="0" smtClean="0"/>
              <a:t>Name</a:t>
            </a:r>
            <a:r>
              <a:rPr lang="zh-CN" altLang="en-US" sz="2400" dirty="0" smtClean="0"/>
              <a:t>：项目名称</a:t>
            </a:r>
            <a:endParaRPr lang="en-US" altLang="zh-CN" sz="2400" dirty="0" smtClean="0"/>
          </a:p>
          <a:p>
            <a:r>
              <a:rPr lang="en-US" altLang="zh-CN" sz="2400" dirty="0" smtClean="0"/>
              <a:t>Location: </a:t>
            </a:r>
            <a:r>
              <a:rPr lang="zh-CN" altLang="en-US" sz="2400" dirty="0" smtClean="0"/>
              <a:t>存储路径</a:t>
            </a:r>
            <a:endParaRPr lang="en-US" altLang="zh-CN" sz="2400" dirty="0" smtClean="0"/>
          </a:p>
          <a:p>
            <a:r>
              <a:rPr lang="en-US" altLang="zh-CN" sz="2400" dirty="0" smtClean="0"/>
              <a:t>Solution: </a:t>
            </a:r>
            <a:r>
              <a:rPr lang="zh-CN" altLang="en-US" sz="2400" dirty="0" smtClean="0"/>
              <a:t>选择新建或添加到已有解决方案</a:t>
            </a:r>
            <a:endParaRPr lang="en-US" altLang="zh-CN" sz="2400" dirty="0"/>
          </a:p>
          <a:p>
            <a:r>
              <a:rPr lang="en-US" altLang="zh-CN" sz="2400" dirty="0" smtClean="0"/>
              <a:t>Solution </a:t>
            </a:r>
            <a:r>
              <a:rPr lang="en-US" altLang="zh-CN" sz="2400" dirty="0"/>
              <a:t>name: </a:t>
            </a:r>
            <a:r>
              <a:rPr lang="zh-CN" altLang="en-US" sz="2400" dirty="0" smtClean="0"/>
              <a:t>解决方案名称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43245021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620688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控制台应用程序</a:t>
            </a:r>
            <a:r>
              <a:rPr lang="en-US" altLang="zh-CN" dirty="0" smtClean="0"/>
              <a:t>(Console Application)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27287E7-C195-4956-AB5F-C5E4FB6E648D}" type="datetime10">
              <a:rPr lang="zh-CN" altLang="en-US" smtClean="0"/>
              <a:t>17:10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59832"/>
            <a:ext cx="7776864" cy="4948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4228836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-243408"/>
            <a:ext cx="8612188" cy="998538"/>
          </a:xfrm>
        </p:spPr>
        <p:txBody>
          <a:bodyPr/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Microsoft Visual Studio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7126" y="836712"/>
            <a:ext cx="4228510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解决</a:t>
            </a:r>
            <a:r>
              <a:rPr lang="zh-CN" altLang="en-US" dirty="0" smtClean="0"/>
              <a:t>方案文件：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Garage_mfc.sln</a:t>
            </a:r>
            <a:r>
              <a:rPr lang="zh-CN" altLang="en-US" dirty="0" smtClean="0"/>
              <a:t>（双击按文件，打开</a:t>
            </a:r>
            <a:r>
              <a:rPr lang="en-US" altLang="zh-CN" dirty="0" smtClean="0"/>
              <a:t>VS2013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两</a:t>
            </a:r>
            <a:r>
              <a:rPr lang="zh-CN" altLang="en-US" dirty="0" smtClean="0"/>
              <a:t>个项目</a:t>
            </a:r>
            <a:r>
              <a:rPr lang="en-US" altLang="zh-CN" dirty="0" smtClean="0"/>
              <a:t>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Garage_dialog</a:t>
            </a:r>
            <a:r>
              <a:rPr lang="en-US" altLang="zh-CN" dirty="0" smtClean="0"/>
              <a:t> </a:t>
            </a:r>
            <a:r>
              <a:rPr lang="zh-CN" altLang="en-US" dirty="0" smtClean="0"/>
              <a:t>车库门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en-US" altLang="zh-CN" dirty="0" err="1" smtClean="0"/>
              <a:t>GarageLib.h</a:t>
            </a:r>
            <a:r>
              <a:rPr lang="en-US" altLang="zh-CN" dirty="0" smtClean="0"/>
              <a:t> </a:t>
            </a:r>
            <a:r>
              <a:rPr lang="zh-CN" altLang="en-US" dirty="0" smtClean="0"/>
              <a:t>库函数说明</a:t>
            </a:r>
            <a:r>
              <a:rPr lang="en-US" altLang="zh-CN" dirty="0" smtClean="0"/>
              <a:t>garage.cpp </a:t>
            </a:r>
            <a:r>
              <a:rPr lang="zh-CN" altLang="en-US" dirty="0" smtClean="0"/>
              <a:t>状态机代码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Elevator_dialog</a:t>
            </a:r>
            <a:r>
              <a:rPr lang="en-US" altLang="zh-CN" dirty="0" smtClean="0"/>
              <a:t> </a:t>
            </a:r>
            <a:r>
              <a:rPr lang="zh-CN" altLang="en-US" dirty="0" smtClean="0"/>
              <a:t>电梯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en-US" altLang="zh-CN" dirty="0" err="1" smtClean="0"/>
              <a:t>ElevatorLib.h</a:t>
            </a:r>
            <a:r>
              <a:rPr lang="zh-CN" altLang="en-US" dirty="0" smtClean="0"/>
              <a:t>库函数说明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en-US" altLang="zh-CN" dirty="0" smtClean="0"/>
              <a:t>elevator.cpp</a:t>
            </a:r>
            <a:r>
              <a:rPr lang="zh-CN" altLang="en-US" dirty="0" smtClean="0"/>
              <a:t>状态机代码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546013"/>
            <a:ext cx="2736304" cy="5979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D1F04B0-10ED-43F8-837A-0961035CB7FD}" type="datetime10">
              <a:rPr lang="zh-CN" altLang="en-US" smtClean="0"/>
              <a:t>17:10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4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-243408"/>
            <a:ext cx="8612188" cy="998538"/>
          </a:xfrm>
        </p:spPr>
        <p:txBody>
          <a:bodyPr/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Microsoft Visual Studio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350" y="1844824"/>
            <a:ext cx="259228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设</a:t>
            </a:r>
            <a:r>
              <a:rPr lang="zh-CN" altLang="en-US" dirty="0" smtClean="0"/>
              <a:t>为启动项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选择项目，右键，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Set</a:t>
            </a:r>
            <a:r>
              <a:rPr lang="zh-CN" altLang="en-US" dirty="0"/>
              <a:t> </a:t>
            </a:r>
            <a:r>
              <a:rPr lang="en-US" altLang="zh-CN" dirty="0" smtClean="0"/>
              <a:t>as </a:t>
            </a:r>
            <a:r>
              <a:rPr lang="en-US" altLang="zh-CN" dirty="0" err="1" smtClean="0"/>
              <a:t>StartUp</a:t>
            </a:r>
            <a:r>
              <a:rPr lang="en-US" altLang="zh-CN" dirty="0" smtClean="0"/>
              <a:t> Project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76672"/>
            <a:ext cx="2736304" cy="5979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665187"/>
            <a:ext cx="3209925" cy="557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87535FB-A371-4F35-9B28-911E89E9053A}" type="datetime10">
              <a:rPr lang="zh-CN" altLang="en-US" smtClean="0"/>
              <a:t>17:10</a:t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4350" y="665187"/>
            <a:ext cx="2232248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在两个项目中，进行切换的方法。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690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-243408"/>
            <a:ext cx="8612188" cy="998538"/>
          </a:xfrm>
        </p:spPr>
        <p:txBody>
          <a:bodyPr/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Microsoft Visual Studio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675899"/>
            <a:ext cx="1944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运行</a:t>
            </a:r>
            <a:r>
              <a:rPr lang="zh-CN" altLang="en-US" dirty="0" smtClean="0"/>
              <a:t>调试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Start Debugging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837059"/>
            <a:ext cx="6379898" cy="5280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06108C5-AE88-47AA-BB8B-5FD69F4B1CCD}" type="datetime10">
              <a:rPr lang="zh-CN" altLang="en-US" smtClean="0"/>
              <a:t>17:10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72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Visual Studio IDE </a:t>
            </a:r>
            <a:r>
              <a:rPr lang="zh-CN" altLang="en-US" dirty="0" smtClean="0"/>
              <a:t>用户指南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021954"/>
              </p:ext>
            </p:extLst>
          </p:nvPr>
        </p:nvGraphicFramePr>
        <p:xfrm>
          <a:off x="323528" y="2780928"/>
          <a:ext cx="8540750" cy="3411108"/>
        </p:xfrm>
        <a:graphic>
          <a:graphicData uri="http://schemas.openxmlformats.org/drawingml/2006/table">
            <a:tbl>
              <a:tblPr/>
              <a:tblGrid>
                <a:gridCol w="4270375"/>
                <a:gridCol w="4270375"/>
              </a:tblGrid>
              <a:tr h="568518">
                <a:tc>
                  <a:txBody>
                    <a:bodyPr/>
                    <a:lstStyle/>
                    <a:p>
                      <a:pPr fontAlgn="t"/>
                      <a:r>
                        <a:rPr lang="zh-CN" altLang="en-US" u="none" strike="noStrike" dirty="0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2"/>
                        </a:rPr>
                        <a:t>安装 </a:t>
                      </a:r>
                      <a:r>
                        <a:rPr lang="en-US" u="none" strike="noStrike" dirty="0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2"/>
                        </a:rPr>
                        <a:t>Visual Studio</a:t>
                      </a:r>
                      <a:endParaRPr lang="en-US" dirty="0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u="none" strike="noStrike" dirty="0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3"/>
                        </a:rPr>
                        <a:t>登录 </a:t>
                      </a:r>
                      <a:r>
                        <a:rPr lang="en-US" u="none" strike="noStrike" dirty="0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3"/>
                        </a:rPr>
                        <a:t>Visual Studio</a:t>
                      </a:r>
                      <a:endParaRPr lang="en-US" dirty="0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518"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4"/>
                        </a:rPr>
                        <a:t>Visual Studio </a:t>
                      </a:r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4"/>
                        </a:rPr>
                        <a:t>的工作效率提示</a:t>
                      </a:r>
                      <a:endParaRPr lang="zh-CN" altLang="en-US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5"/>
                        </a:rPr>
                        <a:t>解决方案和项目</a:t>
                      </a:r>
                      <a:endParaRPr lang="zh-CN" altLang="en-US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518">
                <a:tc>
                  <a:txBody>
                    <a:bodyPr/>
                    <a:lstStyle/>
                    <a:p>
                      <a:pPr fontAlgn="t"/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6"/>
                        </a:rPr>
                        <a:t>在代码和文本编辑器中编写代码</a:t>
                      </a:r>
                      <a:endParaRPr lang="zh-CN" altLang="en-US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7"/>
                        </a:rPr>
                        <a:t>在 </a:t>
                      </a:r>
                      <a:r>
                        <a:rPr 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7"/>
                        </a:rPr>
                        <a:t>Visual Studio </a:t>
                      </a:r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7"/>
                        </a:rPr>
                        <a:t>中构建应用程序</a:t>
                      </a:r>
                      <a:endParaRPr lang="zh-CN" altLang="en-US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518">
                <a:tc>
                  <a:txBody>
                    <a:bodyPr/>
                    <a:lstStyle/>
                    <a:p>
                      <a:pPr fontAlgn="t"/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8"/>
                        </a:rPr>
                        <a:t>使用 </a:t>
                      </a:r>
                      <a:r>
                        <a:rPr 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8"/>
                        </a:rPr>
                        <a:t>Visual Studio </a:t>
                      </a:r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8"/>
                        </a:rPr>
                        <a:t>进行调试</a:t>
                      </a:r>
                      <a:endParaRPr lang="zh-CN" altLang="en-US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u="none" strike="noStrike" dirty="0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9"/>
                        </a:rPr>
                        <a:t>使用 </a:t>
                      </a:r>
                      <a:r>
                        <a:rPr lang="en-US" u="none" strike="noStrike" dirty="0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9"/>
                        </a:rPr>
                        <a:t>Visual Studio </a:t>
                      </a:r>
                      <a:r>
                        <a:rPr lang="zh-CN" altLang="en-US" u="none" strike="noStrike" dirty="0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9"/>
                        </a:rPr>
                        <a:t>诊断工具提高质量</a:t>
                      </a:r>
                      <a:endParaRPr lang="zh-CN" altLang="en-US" dirty="0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518">
                <a:tc>
                  <a:txBody>
                    <a:bodyPr/>
                    <a:lstStyle/>
                    <a:p>
                      <a:pPr fontAlgn="t"/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10"/>
                        </a:rPr>
                        <a:t>用户权限与 </a:t>
                      </a:r>
                      <a:r>
                        <a:rPr 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10"/>
                        </a:rPr>
                        <a:t>Visual Studio</a:t>
                      </a:r>
                      <a:endParaRPr lang="en-US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11"/>
                        </a:rPr>
                        <a:t>Visual Studio </a:t>
                      </a:r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11"/>
                        </a:rPr>
                        <a:t>中的安全性</a:t>
                      </a:r>
                      <a:endParaRPr lang="zh-CN" altLang="en-US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518">
                <a:tc>
                  <a:txBody>
                    <a:bodyPr/>
                    <a:lstStyle/>
                    <a:p>
                      <a:pPr fontAlgn="t"/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12"/>
                        </a:rPr>
                        <a:t>在 </a:t>
                      </a:r>
                      <a:r>
                        <a:rPr 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12"/>
                        </a:rPr>
                        <a:t>Visual Studio </a:t>
                      </a:r>
                      <a:r>
                        <a:rPr lang="zh-CN" altLang="en-US" u="none" strike="noStrike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12"/>
                        </a:rPr>
                        <a:t>中自定义开发设置</a:t>
                      </a:r>
                      <a:endParaRPr lang="zh-CN" altLang="en-US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 dirty="0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13"/>
                        </a:rPr>
                        <a:t>Visual Studio </a:t>
                      </a:r>
                      <a:r>
                        <a:rPr lang="zh-CN" altLang="en-US" u="none" strike="noStrike" dirty="0">
                          <a:solidFill>
                            <a:srgbClr val="00709F"/>
                          </a:solidFill>
                          <a:effectLst/>
                          <a:latin typeface="Microsoft YaHei UI"/>
                          <a:hlinkClick r:id="rId13"/>
                        </a:rPr>
                        <a:t>参考</a:t>
                      </a:r>
                      <a:endParaRPr lang="zh-CN" altLang="en-US" dirty="0">
                        <a:solidFill>
                          <a:srgbClr val="2A2A2A"/>
                        </a:solidFill>
                        <a:effectLst/>
                        <a:latin typeface="Microsoft YaHei UI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51520" y="1844824"/>
            <a:ext cx="8352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hlinkClick r:id="rId14"/>
              </a:rPr>
              <a:t>https://msdn.microsoft.com/zh-cn/library/dn762121(v=vs.120).aspx</a:t>
            </a:r>
            <a:endParaRPr lang="zh-CN" altLang="en-US" sz="2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56CF979-7C5D-4B42-A02B-605B7DC1861E}" type="datetime10">
              <a:rPr lang="zh-CN" altLang="en-US" smtClean="0"/>
              <a:t>17:10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19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yXidianCulture">
  <a:themeElements>
    <a:clrScheme name="Ch2_1 xx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Ch2_1 xx">
      <a:majorFont>
        <a:latin typeface="Arial"/>
        <a:ea typeface="华文中宋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h2_1 xx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myXidianCulture</Template>
  <TotalTime>4451</TotalTime>
  <Words>611</Words>
  <Application>Microsoft Office PowerPoint</Application>
  <PresentationFormat>全屏显示(4:3)</PresentationFormat>
  <Paragraphs>146</Paragraphs>
  <Slides>13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myXidianCulture</vt:lpstr>
      <vt:lpstr>C语言课程设计 vs2013简介及C语言简单回顾</vt:lpstr>
      <vt:lpstr>Visual Studio 2013 (Community)</vt:lpstr>
      <vt:lpstr>Visual Studio典型程序类型</vt:lpstr>
      <vt:lpstr>Visual Studio程序的组织</vt:lpstr>
      <vt:lpstr>控制台应用程序(Console Application)</vt:lpstr>
      <vt:lpstr>Microsoft Visual Studio</vt:lpstr>
      <vt:lpstr>Microsoft Visual Studio</vt:lpstr>
      <vt:lpstr>Microsoft Visual Studio</vt:lpstr>
      <vt:lpstr>Visual Studio IDE 用户指南</vt:lpstr>
      <vt:lpstr>控制台应用程序框架</vt:lpstr>
      <vt:lpstr>C语言简单回顾</vt:lpstr>
      <vt:lpstr>C语言简单回顾</vt:lpstr>
      <vt:lpstr>C语言简单回顾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尼斯综合理工培训汇报</dc:title>
  <dc:creator>Administrator</dc:creator>
  <cp:lastModifiedBy>Administrator</cp:lastModifiedBy>
  <cp:revision>610</cp:revision>
  <dcterms:created xsi:type="dcterms:W3CDTF">2015-02-03T06:54:51Z</dcterms:created>
  <dcterms:modified xsi:type="dcterms:W3CDTF">2018-04-09T10:15:05Z</dcterms:modified>
</cp:coreProperties>
</file>