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4"/>
  </p:notesMasterIdLst>
  <p:sldIdLst>
    <p:sldId id="583" r:id="rId2"/>
    <p:sldId id="582" r:id="rId3"/>
    <p:sldId id="511" r:id="rId4"/>
    <p:sldId id="502" r:id="rId5"/>
    <p:sldId id="494" r:id="rId6"/>
    <p:sldId id="506" r:id="rId7"/>
    <p:sldId id="519" r:id="rId8"/>
    <p:sldId id="518" r:id="rId9"/>
    <p:sldId id="520" r:id="rId10"/>
    <p:sldId id="521" r:id="rId11"/>
    <p:sldId id="524" r:id="rId12"/>
    <p:sldId id="532" r:id="rId13"/>
    <p:sldId id="544" r:id="rId14"/>
    <p:sldId id="546" r:id="rId15"/>
    <p:sldId id="551" r:id="rId16"/>
    <p:sldId id="557" r:id="rId17"/>
    <p:sldId id="571" r:id="rId18"/>
    <p:sldId id="579" r:id="rId19"/>
    <p:sldId id="573" r:id="rId20"/>
    <p:sldId id="575" r:id="rId21"/>
    <p:sldId id="585" r:id="rId22"/>
    <p:sldId id="563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99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2507" autoAdjust="0"/>
  </p:normalViewPr>
  <p:slideViewPr>
    <p:cSldViewPr>
      <p:cViewPr varScale="1">
        <p:scale>
          <a:sx n="56" d="100"/>
          <a:sy n="56" d="100"/>
        </p:scale>
        <p:origin x="-1171" y="-77"/>
      </p:cViewPr>
      <p:guideLst>
        <p:guide orient="horz" pos="2250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141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ea typeface="楷体_GB2312" pitchFamily="1" charset="-122"/>
              </a:defRPr>
            </a:lvl1pPr>
          </a:lstStyle>
          <a:p>
            <a:fld id="{40066AA2-E23C-4269-B590-CB184A212733}" type="slidenum">
              <a:rPr lang="zh-CN" altLang="en-US"/>
              <a:pPr/>
              <a:t>‹#›</a:t>
            </a:fld>
            <a:endParaRPr lang="en-US" sz="12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45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+=</a:t>
            </a:r>
            <a:r>
              <a:rPr lang="zh-CN" altLang="en-US"/>
              <a:t>，</a:t>
            </a:r>
            <a:r>
              <a:rPr lang="en-US"/>
              <a:t>-=</a:t>
            </a:r>
            <a:r>
              <a:rPr lang="zh-CN" altLang="en-US"/>
              <a:t>，*</a:t>
            </a:r>
            <a:r>
              <a:rPr lang="en-US"/>
              <a:t>=</a:t>
            </a:r>
            <a:r>
              <a:rPr lang="zh-CN" altLang="en-US"/>
              <a:t>，</a:t>
            </a:r>
            <a:r>
              <a:rPr lang="en-US"/>
              <a:t>/=,x%=, &lt;&lt;=, &amp;=,|=  </a:t>
            </a:r>
            <a:r>
              <a:rPr lang="zh-CN" altLang="en-US"/>
              <a:t>优先级</a:t>
            </a:r>
            <a:r>
              <a:rPr lang="en-US"/>
              <a:t>14</a:t>
            </a:r>
            <a:r>
              <a:rPr lang="zh-CN" altLang="en-US"/>
              <a:t>，倒数第二，优先级低，自右向左</a:t>
            </a:r>
            <a:endParaRPr lang="en-US"/>
          </a:p>
          <a:p>
            <a:endParaRPr lang="en-US"/>
          </a:p>
          <a:p>
            <a:r>
              <a:rPr lang="en-US"/>
              <a:t>x*=y+8  </a:t>
            </a:r>
            <a:r>
              <a:rPr lang="en-US">
                <a:sym typeface="Wingdings" pitchFamily="2" charset="2"/>
              </a:rPr>
              <a:t> x *= (y+8)  x= x*(y=8)</a:t>
            </a:r>
            <a:endParaRPr lang="zh-CN" altLang="en-US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B0917F46-42CA-4A2D-B95B-4AEA6B0FAAEC}" type="slidenum">
              <a:rPr lang="en-US">
                <a:ea typeface="楷体_GB2312" pitchFamily="1" charset="-122"/>
              </a:rPr>
              <a:pPr algn="r">
                <a:spcBef>
                  <a:spcPct val="0"/>
                </a:spcBef>
              </a:pPr>
              <a:t>3</a:t>
            </a:fld>
            <a:endParaRPr lang="en-US">
              <a:ea typeface="楷体_GB2312" pitchFamily="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6AA2-E23C-4269-B590-CB184A212733}" type="slidenum">
              <a:rPr lang="zh-CN" altLang="en-US" smtClean="0"/>
              <a:pPr/>
              <a:t>12</a:t>
            </a:fld>
            <a:endParaRPr lang="en-US" sz="12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8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6AA2-E23C-4269-B590-CB184A212733}" type="slidenum">
              <a:rPr lang="zh-CN" altLang="en-US" smtClean="0"/>
              <a:pPr/>
              <a:t>13</a:t>
            </a:fld>
            <a:endParaRPr lang="en-US" sz="12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29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1806-3603-4B0C-BD99-03E6B4E9F978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D09AB-50A8-4E46-BB65-A49DC4EC91A3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76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A3F80-54F1-4C95-99A5-DE93F6341469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128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F3E70-AE83-4C02-9B4A-E9F55756A700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12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2093-159A-4DA3-A9B9-FA87DDC7749C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28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6E14B-8726-47A2-8B11-517BE5BEFEBA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54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83D78-87C4-4D3F-80E6-05EED2B55AB8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27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9821B-0EC5-42D4-AA37-BC9B0EA3EB2A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26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8C72F-5196-409B-B9C1-76211A8D8A04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126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6D590-9A3E-4AD2-B527-FF79B6AFC99F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83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74538-C353-48E5-8FF9-EB9BA3DF6AFF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83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4191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 sz="20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8762EC5E-A50C-4D28-9C2F-B4C8EFF8A456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0" y="0"/>
            <a:chExt cx="4656" cy="201"/>
          </a:xfrm>
        </p:grpSpPr>
        <p:sp>
          <p:nvSpPr>
            <p:cNvPr id="1034" name="AutoShape 12"/>
            <p:cNvSpPr>
              <a:spLocks noChangeArrowheads="1"/>
            </p:cNvSpPr>
            <p:nvPr/>
          </p:nvSpPr>
          <p:spPr bwMode="auto">
            <a:xfrm>
              <a:off x="240" y="0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35" name="AutoShape 13"/>
            <p:cNvSpPr>
              <a:spLocks noChangeArrowheads="1"/>
            </p:cNvSpPr>
            <p:nvPr/>
          </p:nvSpPr>
          <p:spPr bwMode="auto">
            <a:xfrm flipH="1">
              <a:off x="0" y="0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</p:grp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grpSp>
        <p:nvGrpSpPr>
          <p:cNvPr id="1038" name="Group 23"/>
          <p:cNvGrpSpPr>
            <a:grpSpLocks/>
          </p:cNvGrpSpPr>
          <p:nvPr/>
        </p:nvGrpSpPr>
        <p:grpSpPr bwMode="auto">
          <a:xfrm>
            <a:off x="6705600" y="4953000"/>
            <a:ext cx="2286000" cy="1752600"/>
            <a:chOff x="0" y="0"/>
            <a:chExt cx="1440" cy="1104"/>
          </a:xfrm>
        </p:grpSpPr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76" y="48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0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912" y="7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1200" y="57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1008" y="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32" y="86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5" name="AutoShape 21"/>
            <p:cNvSpPr>
              <a:spLocks/>
            </p:cNvSpPr>
            <p:nvPr/>
          </p:nvSpPr>
          <p:spPr bwMode="auto">
            <a:xfrm>
              <a:off x="240" y="336"/>
              <a:ext cx="240" cy="240"/>
            </a:xfrm>
            <a:custGeom>
              <a:avLst/>
              <a:gdLst>
                <a:gd name="T0" fmla="*/ 0 w 10000"/>
                <a:gd name="T1" fmla="*/ 3833 h 10000"/>
                <a:gd name="T2" fmla="*/ 3833 w 10000"/>
                <a:gd name="T3" fmla="*/ 3833 h 10000"/>
                <a:gd name="T4" fmla="*/ 5000 w 10000"/>
                <a:gd name="T5" fmla="*/ 0 h 10000"/>
                <a:gd name="T6" fmla="*/ 6167 w 10000"/>
                <a:gd name="T7" fmla="*/ 3833 h 10000"/>
                <a:gd name="T8" fmla="*/ 10000 w 10000"/>
                <a:gd name="T9" fmla="*/ 3833 h 10000"/>
                <a:gd name="T10" fmla="*/ 6917 w 10000"/>
                <a:gd name="T11" fmla="*/ 6167 h 10000"/>
                <a:gd name="T12" fmla="*/ 8083 w 10000"/>
                <a:gd name="T13" fmla="*/ 10000 h 10000"/>
                <a:gd name="T14" fmla="*/ 5000 w 10000"/>
                <a:gd name="T15" fmla="*/ 7625 h 10000"/>
                <a:gd name="T16" fmla="*/ 1917 w 10000"/>
                <a:gd name="T17" fmla="*/ 10000 h 10000"/>
                <a:gd name="T18" fmla="*/ 3083 w 10000"/>
                <a:gd name="T19" fmla="*/ 6167 h 10000"/>
                <a:gd name="T20" fmla="*/ 0 w 10000"/>
                <a:gd name="T21" fmla="*/ 3833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00" h="10000">
                  <a:moveTo>
                    <a:pt x="0" y="3833"/>
                  </a:moveTo>
                  <a:lnTo>
                    <a:pt x="3833" y="3833"/>
                  </a:lnTo>
                  <a:lnTo>
                    <a:pt x="5000" y="0"/>
                  </a:lnTo>
                  <a:lnTo>
                    <a:pt x="6167" y="3833"/>
                  </a:lnTo>
                  <a:lnTo>
                    <a:pt x="10000" y="3833"/>
                  </a:lnTo>
                  <a:lnTo>
                    <a:pt x="6917" y="6167"/>
                  </a:lnTo>
                  <a:lnTo>
                    <a:pt x="8083" y="10000"/>
                  </a:lnTo>
                  <a:lnTo>
                    <a:pt x="5000" y="7625"/>
                  </a:lnTo>
                  <a:lnTo>
                    <a:pt x="1917" y="10000"/>
                  </a:lnTo>
                  <a:lnTo>
                    <a:pt x="3083" y="6167"/>
                  </a:lnTo>
                  <a:lnTo>
                    <a:pt x="0" y="383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22"/>
            <p:cNvSpPr>
              <a:spLocks/>
            </p:cNvSpPr>
            <p:nvPr/>
          </p:nvSpPr>
          <p:spPr bwMode="auto">
            <a:xfrm rot="16200000">
              <a:off x="36" y="396"/>
              <a:ext cx="312" cy="288"/>
            </a:xfrm>
            <a:custGeom>
              <a:avLst/>
              <a:gdLst>
                <a:gd name="T0" fmla="*/ 0 w 10000"/>
                <a:gd name="T1" fmla="*/ 3819 h 10000"/>
                <a:gd name="T2" fmla="*/ 3814 w 10000"/>
                <a:gd name="T3" fmla="*/ 3819 h 10000"/>
                <a:gd name="T4" fmla="*/ 5000 w 10000"/>
                <a:gd name="T5" fmla="*/ 0 h 10000"/>
                <a:gd name="T6" fmla="*/ 6186 w 10000"/>
                <a:gd name="T7" fmla="*/ 3819 h 10000"/>
                <a:gd name="T8" fmla="*/ 10000 w 10000"/>
                <a:gd name="T9" fmla="*/ 3819 h 10000"/>
                <a:gd name="T10" fmla="*/ 6923 w 10000"/>
                <a:gd name="T11" fmla="*/ 6181 h 10000"/>
                <a:gd name="T12" fmla="*/ 8077 w 10000"/>
                <a:gd name="T13" fmla="*/ 10000 h 10000"/>
                <a:gd name="T14" fmla="*/ 5000 w 10000"/>
                <a:gd name="T15" fmla="*/ 7639 h 10000"/>
                <a:gd name="T16" fmla="*/ 1923 w 10000"/>
                <a:gd name="T17" fmla="*/ 10000 h 10000"/>
                <a:gd name="T18" fmla="*/ 3077 w 10000"/>
                <a:gd name="T19" fmla="*/ 6181 h 10000"/>
                <a:gd name="T20" fmla="*/ 0 w 10000"/>
                <a:gd name="T21" fmla="*/ 3819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00" h="10000">
                  <a:moveTo>
                    <a:pt x="0" y="3819"/>
                  </a:moveTo>
                  <a:lnTo>
                    <a:pt x="3814" y="3819"/>
                  </a:lnTo>
                  <a:lnTo>
                    <a:pt x="5000" y="0"/>
                  </a:lnTo>
                  <a:lnTo>
                    <a:pt x="6186" y="3819"/>
                  </a:lnTo>
                  <a:lnTo>
                    <a:pt x="10000" y="3819"/>
                  </a:lnTo>
                  <a:lnTo>
                    <a:pt x="6923" y="6181"/>
                  </a:lnTo>
                  <a:lnTo>
                    <a:pt x="8077" y="10000"/>
                  </a:lnTo>
                  <a:lnTo>
                    <a:pt x="5000" y="7639"/>
                  </a:lnTo>
                  <a:lnTo>
                    <a:pt x="1923" y="10000"/>
                  </a:lnTo>
                  <a:lnTo>
                    <a:pt x="3077" y="6181"/>
                  </a:lnTo>
                  <a:lnTo>
                    <a:pt x="0" y="381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3200" b="1">
          <a:solidFill>
            <a:srgbClr val="0000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32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 b="1">
          <a:solidFill>
            <a:srgbClr val="FF0000"/>
          </a:solidFill>
          <a:latin typeface="+mn-lt"/>
          <a:ea typeface="宋体" pitchFamily="2" charset="-122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750" y="1340855"/>
            <a:ext cx="7162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 smtClean="0">
                <a:solidFill>
                  <a:schemeClr val="tx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5400" dirty="0" smtClean="0">
                <a:solidFill>
                  <a:schemeClr val="tx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语言程序设计</a:t>
            </a:r>
            <a:endParaRPr lang="en-US" altLang="zh-CN" sz="5400" dirty="0" smtClean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745" y="3356995"/>
            <a:ext cx="7704535" cy="331311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西安电子科技大学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段江涛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                  E-mail:  jtduan@mail.xidian.edu.cn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Telephone:  13609122945</a:t>
            </a:r>
          </a:p>
        </p:txBody>
      </p:sp>
    </p:spTree>
    <p:extLst>
      <p:ext uri="{BB962C8B-B14F-4D97-AF65-F5344CB8AC3E}">
        <p14:creationId xmlns:p14="http://schemas.microsoft.com/office/powerpoint/2010/main" val="1552283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299450" cy="762000"/>
          </a:xfrm>
          <a:solidFill>
            <a:srgbClr val="FFC000"/>
          </a:solidFill>
        </p:spPr>
        <p:txBody>
          <a:bodyPr/>
          <a:lstStyle/>
          <a:p>
            <a:r>
              <a:rPr lang="zh-CN" altLang="en-US" sz="2400">
                <a:solidFill>
                  <a:schemeClr val="tx1"/>
                </a:solidFill>
              </a:rPr>
              <a:t>数据输入函数  </a:t>
            </a:r>
            <a:r>
              <a:rPr lang="en-US" sz="2400">
                <a:solidFill>
                  <a:schemeClr val="tx1"/>
                </a:solidFill>
              </a:rPr>
              <a:t>-- getche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getch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getch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getchar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gets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827088" y="1052513"/>
            <a:ext cx="8064500" cy="54006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conio.h</a:t>
            </a:r>
            <a:r>
              <a:rPr lang="en-US" sz="2000" dirty="0"/>
              <a:t>&gt;   </a:t>
            </a:r>
            <a:r>
              <a:rPr lang="en-US" sz="2000" dirty="0" err="1"/>
              <a:t>getche</a:t>
            </a:r>
            <a:r>
              <a:rPr lang="en-US" sz="2000" dirty="0"/>
              <a:t>(), </a:t>
            </a:r>
            <a:r>
              <a:rPr lang="en-US" sz="2000" dirty="0" err="1"/>
              <a:t>getch</a:t>
            </a:r>
            <a:r>
              <a:rPr lang="en-US" sz="2000" dirty="0"/>
              <a:t>()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  </a:t>
            </a:r>
            <a:r>
              <a:rPr lang="en-US" sz="2000" dirty="0" err="1"/>
              <a:t>getchar</a:t>
            </a:r>
            <a:r>
              <a:rPr lang="en-US" sz="2000" dirty="0"/>
              <a:t>()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char c = </a:t>
            </a:r>
            <a:r>
              <a:rPr lang="en-US" sz="2000" dirty="0" err="1"/>
              <a:t>getche</a:t>
            </a:r>
            <a:r>
              <a:rPr lang="en-US" sz="2000" dirty="0"/>
              <a:t>();  // </a:t>
            </a:r>
            <a:r>
              <a:rPr lang="zh-CN" altLang="en-US" sz="2000" dirty="0"/>
              <a:t>键盘输入一个字符，并自动回显该字符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char c = </a:t>
            </a:r>
            <a:r>
              <a:rPr lang="en-US" sz="2000" dirty="0" err="1"/>
              <a:t>getch</a:t>
            </a:r>
            <a:r>
              <a:rPr lang="en-US" sz="2000" dirty="0"/>
              <a:t>();    // </a:t>
            </a:r>
            <a:r>
              <a:rPr lang="zh-CN" altLang="en-US" sz="2000" dirty="0"/>
              <a:t>同上，不自动回显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char c = </a:t>
            </a:r>
            <a:r>
              <a:rPr lang="en-US" sz="2000" dirty="0" err="1"/>
              <a:t>getchar</a:t>
            </a:r>
            <a:r>
              <a:rPr lang="en-US" sz="2000" dirty="0"/>
              <a:t>();  // </a:t>
            </a:r>
            <a:r>
              <a:rPr lang="zh-CN" altLang="en-US" sz="2000" dirty="0"/>
              <a:t>输入字符时，系统要等到输入回车符才认为输入过程结束．然后系统会把输入的首个字符给变量．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  </a:t>
            </a:r>
            <a:r>
              <a:rPr lang="en-US" sz="2000" dirty="0">
                <a:solidFill>
                  <a:srgbClr val="FF0000"/>
                </a:solidFill>
              </a:rPr>
              <a:t>gets(char *s) </a:t>
            </a:r>
            <a:r>
              <a:rPr lang="zh-CN" altLang="en-US" sz="2000" dirty="0"/>
              <a:t>输入字符串给字符数组</a:t>
            </a:r>
            <a:r>
              <a:rPr lang="en-US" sz="2000" dirty="0"/>
              <a:t>, </a:t>
            </a:r>
            <a:r>
              <a:rPr lang="zh-CN" altLang="en-US" sz="2000" dirty="0"/>
              <a:t>以回车符</a:t>
            </a:r>
            <a:r>
              <a:rPr lang="zh-CN" altLang="en-US" sz="2000" dirty="0" smtClean="0"/>
              <a:t>结束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可以接收字符串中的空格</a:t>
            </a:r>
            <a:endParaRPr lang="en-US" sz="2000" dirty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/>
              <a:t>char </a:t>
            </a:r>
            <a:r>
              <a:rPr lang="en-US" sz="2000" dirty="0" err="1"/>
              <a:t>str</a:t>
            </a:r>
            <a:r>
              <a:rPr lang="en-US" sz="2000" dirty="0"/>
              <a:t>[20];  gets(</a:t>
            </a:r>
            <a:r>
              <a:rPr lang="en-US" sz="2000" dirty="0" err="1"/>
              <a:t>str</a:t>
            </a:r>
            <a:r>
              <a:rPr lang="en-US" sz="2000" dirty="0"/>
              <a:t>); put(</a:t>
            </a:r>
            <a:r>
              <a:rPr lang="en-US" sz="2000" dirty="0" err="1"/>
              <a:t>str</a:t>
            </a:r>
            <a:r>
              <a:rPr lang="en-US" sz="2000" dirty="0"/>
              <a:t>);</a:t>
            </a:r>
          </a:p>
          <a:p>
            <a:pPr marL="5715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#include&lt;</a:t>
            </a:r>
            <a:r>
              <a:rPr lang="en-US" sz="2000" dirty="0" err="1">
                <a:solidFill>
                  <a:srgbClr val="0000FF"/>
                </a:solidFill>
                <a:ea typeface="楷体_GB2312" pitchFamily="1" charset="-122"/>
              </a:rPr>
              <a:t>stdio.h</a:t>
            </a: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&gt;  </a:t>
            </a:r>
            <a:r>
              <a:rPr lang="en-US" sz="2000" dirty="0" err="1">
                <a:solidFill>
                  <a:srgbClr val="FF0000"/>
                </a:solidFill>
                <a:ea typeface="楷体_GB2312" pitchFamily="1" charset="-122"/>
              </a:rPr>
              <a:t>scanf</a:t>
            </a:r>
            <a:r>
              <a:rPr lang="en-US" sz="2000" dirty="0">
                <a:solidFill>
                  <a:srgbClr val="FF0000"/>
                </a:solidFill>
                <a:ea typeface="楷体_GB2312" pitchFamily="1" charset="-122"/>
              </a:rPr>
              <a:t>(“%s”,</a:t>
            </a:r>
            <a:r>
              <a:rPr lang="en-US" sz="2000" dirty="0" err="1">
                <a:solidFill>
                  <a:srgbClr val="FF0000"/>
                </a:solidFill>
                <a:ea typeface="楷体_GB2312" pitchFamily="1" charset="-122"/>
              </a:rPr>
              <a:t>str</a:t>
            </a:r>
            <a:r>
              <a:rPr lang="en-US" sz="2000" dirty="0">
                <a:solidFill>
                  <a:srgbClr val="FF0000"/>
                </a:solidFill>
                <a:ea typeface="楷体_GB2312" pitchFamily="1" charset="-122"/>
              </a:rPr>
              <a:t>)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1" charset="-122"/>
              </a:rPr>
              <a:t>输入字符串给字符数组</a:t>
            </a: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,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1" charset="-122"/>
              </a:rPr>
              <a:t>以空格或回车结束</a:t>
            </a:r>
            <a:endParaRPr lang="en-US" sz="2000" dirty="0">
              <a:solidFill>
                <a:srgbClr val="0000FF"/>
              </a:solidFill>
              <a:ea typeface="楷体_GB2312" pitchFamily="1" charset="-122"/>
            </a:endParaRP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zh-CN" alt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zh-CN" altLang="en-US" sz="2000" dirty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5860F6-01D1-402F-B748-C5F3807CA1EF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break</a:t>
            </a: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304967-9838-49BD-AA80-7D5D818B3A67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539750" y="981075"/>
            <a:ext cx="4464050" cy="29559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 switch(</a:t>
            </a:r>
            <a:r>
              <a:rPr lang="zh-CN" altLang="en-US" sz="2000"/>
              <a:t>变量)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</a:rPr>
              <a:t> </a:t>
            </a:r>
            <a:r>
              <a:rPr lang="zh-CN" altLang="en-US" sz="2000">
                <a:solidFill>
                  <a:srgbClr val="CC0000"/>
                </a:solidFill>
              </a:rPr>
              <a:t>{</a:t>
            </a:r>
            <a:r>
              <a:rPr lang="zh-CN" altLang="en-US" sz="2000"/>
              <a:t> </a:t>
            </a:r>
            <a:r>
              <a:rPr lang="en-US" sz="2000"/>
              <a:t> case </a:t>
            </a:r>
            <a:r>
              <a:rPr lang="zh-CN" altLang="en-US" sz="2000"/>
              <a:t>常量表达式1: 语句体1</a:t>
            </a:r>
            <a:r>
              <a:rPr lang="en-US" sz="2000"/>
              <a:t>;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/>
              <a:t>     </a:t>
            </a:r>
            <a:r>
              <a:rPr lang="en-US" sz="2000"/>
              <a:t>case </a:t>
            </a:r>
            <a:r>
              <a:rPr lang="zh-CN" altLang="en-US" sz="2000"/>
              <a:t>常量表达式2: 语句体2</a:t>
            </a:r>
            <a:r>
              <a:rPr lang="en-US" sz="2000"/>
              <a:t>;  </a:t>
            </a:r>
            <a:r>
              <a:rPr lang="en-US" sz="2000">
                <a:solidFill>
                  <a:srgbClr val="C00000"/>
                </a:solidFill>
              </a:rPr>
              <a:t>break</a:t>
            </a:r>
            <a:r>
              <a:rPr lang="en-US" sz="2000"/>
              <a:t>;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ym typeface="MT Extra" pitchFamily="18" charset="2"/>
              </a:rPr>
              <a:t>      ……</a:t>
            </a:r>
            <a:endParaRPr lang="zh-CN" altLang="en-US" sz="2000">
              <a:sym typeface="MT Extra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/>
              <a:t>      </a:t>
            </a:r>
            <a:r>
              <a:rPr lang="en-US" sz="2000"/>
              <a:t>case </a:t>
            </a:r>
            <a:r>
              <a:rPr lang="zh-CN" altLang="en-US" sz="2000"/>
              <a:t>常量表达式</a:t>
            </a:r>
            <a:r>
              <a:rPr lang="en-US" sz="2000"/>
              <a:t>n: </a:t>
            </a:r>
            <a:r>
              <a:rPr lang="zh-CN" altLang="en-US" sz="2000"/>
              <a:t>语句体</a:t>
            </a:r>
            <a:r>
              <a:rPr lang="en-US" sz="2000"/>
              <a:t>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      default                   : </a:t>
            </a:r>
            <a:r>
              <a:rPr lang="zh-CN" altLang="en-US" sz="2000"/>
              <a:t>语句体(</a:t>
            </a:r>
            <a:r>
              <a:rPr lang="en-US" sz="2000"/>
              <a:t>n+1);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 </a:t>
            </a:r>
            <a:r>
              <a:rPr lang="en-US" sz="2000">
                <a:solidFill>
                  <a:srgbClr val="CC0000"/>
                </a:solidFill>
              </a:rPr>
              <a:t>}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04825" y="4225925"/>
            <a:ext cx="8315325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65125" indent="-365125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>
                <a:sym typeface="Monotype Sorts" pitchFamily="2" charset="2"/>
              </a:rPr>
              <a:t>根据变量的取值</a:t>
            </a:r>
            <a:r>
              <a:rPr lang="en-US" sz="2000" dirty="0">
                <a:sym typeface="Monotype Sorts" pitchFamily="2" charset="2"/>
              </a:rPr>
              <a:t>, </a:t>
            </a:r>
            <a:r>
              <a:rPr lang="zh-CN" altLang="en-US" sz="2000" dirty="0">
                <a:sym typeface="Monotype Sorts" pitchFamily="2" charset="2"/>
              </a:rPr>
              <a:t>判断其与哪一个常量表达式相等。如</a:t>
            </a:r>
            <a:r>
              <a:rPr lang="en-US" sz="2000" dirty="0">
                <a:sym typeface="Monotype Sorts" pitchFamily="2" charset="2"/>
              </a:rPr>
              <a:t>=</a:t>
            </a:r>
            <a:r>
              <a:rPr lang="zh-CN" altLang="en-US" sz="2000" dirty="0">
                <a:sym typeface="Monotype Sorts" pitchFamily="2" charset="2"/>
              </a:rPr>
              <a:t>表达式</a:t>
            </a:r>
            <a:r>
              <a:rPr lang="en-US" sz="2000" dirty="0">
                <a:sym typeface="Monotype Sorts" pitchFamily="2" charset="2"/>
              </a:rPr>
              <a:t>i,</a:t>
            </a:r>
            <a:r>
              <a:rPr lang="zh-CN" altLang="en-US" sz="2000" dirty="0">
                <a:sym typeface="Monotype Sorts" pitchFamily="2" charset="2"/>
              </a:rPr>
              <a:t>则自语句</a:t>
            </a:r>
            <a:r>
              <a:rPr lang="en-US" sz="2000" dirty="0">
                <a:sym typeface="Monotype Sorts" pitchFamily="2" charset="2"/>
              </a:rPr>
              <a:t>i</a:t>
            </a:r>
            <a:r>
              <a:rPr lang="zh-CN" altLang="en-US" sz="2000" dirty="0">
                <a:sym typeface="Monotype Sorts" pitchFamily="2" charset="2"/>
              </a:rPr>
              <a:t>开始执行</a:t>
            </a:r>
            <a:r>
              <a:rPr lang="zh-CN" altLang="en-US" sz="2000" dirty="0">
                <a:solidFill>
                  <a:schemeClr val="tx1"/>
                </a:solidFill>
                <a:sym typeface="Monotype Sorts" pitchFamily="2" charset="2"/>
              </a:rPr>
              <a:t>,</a:t>
            </a:r>
            <a:r>
              <a:rPr lang="zh-CN" altLang="en-US" sz="2000" dirty="0">
                <a:solidFill>
                  <a:srgbClr val="CC0000"/>
                </a:solidFill>
                <a:sym typeface="Monotype Sorts" pitchFamily="2" charset="2"/>
              </a:rPr>
              <a:t>直到语句</a:t>
            </a:r>
            <a:r>
              <a:rPr lang="en-US" sz="2000" dirty="0">
                <a:solidFill>
                  <a:srgbClr val="CC0000"/>
                </a:solidFill>
                <a:sym typeface="Monotype Sorts" pitchFamily="2" charset="2"/>
              </a:rPr>
              <a:t>n+1</a:t>
            </a:r>
            <a:r>
              <a:rPr lang="zh-CN" altLang="en-US" sz="2000" dirty="0">
                <a:solidFill>
                  <a:srgbClr val="CC0000"/>
                </a:solidFill>
                <a:sym typeface="Monotype Sorts" pitchFamily="2" charset="2"/>
              </a:rPr>
              <a:t>止</a:t>
            </a:r>
            <a:r>
              <a:rPr lang="en-US" sz="2000" dirty="0">
                <a:solidFill>
                  <a:srgbClr val="CC0000"/>
                </a:solidFill>
                <a:sym typeface="Monotype Sorts" pitchFamily="2" charset="2"/>
              </a:rPr>
              <a:t>,</a:t>
            </a:r>
            <a:r>
              <a:rPr lang="zh-CN" altLang="en-US" sz="2000" dirty="0">
                <a:solidFill>
                  <a:srgbClr val="CC0000"/>
                </a:solidFill>
                <a:sym typeface="Monotype Sorts" pitchFamily="2" charset="2"/>
              </a:rPr>
              <a:t>或者遇到</a:t>
            </a:r>
            <a:r>
              <a:rPr lang="en-US" sz="2000" dirty="0">
                <a:solidFill>
                  <a:srgbClr val="CC0000"/>
                </a:solidFill>
                <a:sym typeface="Monotype Sorts" pitchFamily="2" charset="2"/>
              </a:rPr>
              <a:t>break</a:t>
            </a:r>
            <a:r>
              <a:rPr lang="zh-CN" altLang="en-US" sz="2000" dirty="0">
                <a:solidFill>
                  <a:srgbClr val="CC0000"/>
                </a:solidFill>
                <a:sym typeface="Monotype Sorts" pitchFamily="2" charset="2"/>
              </a:rPr>
              <a:t>至</a:t>
            </a:r>
            <a:r>
              <a:rPr lang="zh-CN" altLang="en-US" sz="2000" dirty="0">
                <a:solidFill>
                  <a:schemeClr val="tx1"/>
                </a:solidFill>
                <a:sym typeface="Monotype Sorts" pitchFamily="2" charset="2"/>
              </a:rPr>
              <a:t>。</a:t>
            </a:r>
            <a:endParaRPr lang="en-US" sz="2000" dirty="0">
              <a:solidFill>
                <a:schemeClr val="tx1"/>
              </a:solidFill>
              <a:sym typeface="Monotype Sorts" pitchFamily="2" charset="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>
                <a:sym typeface="Monotype Sorts" pitchFamily="2" charset="2"/>
              </a:rPr>
              <a:t>若与所有常量表达式值不相等,则从</a:t>
            </a:r>
            <a:r>
              <a:rPr lang="en-US" sz="2000" dirty="0">
                <a:sym typeface="Monotype Sorts" pitchFamily="2" charset="2"/>
              </a:rPr>
              <a:t>default</a:t>
            </a:r>
            <a:r>
              <a:rPr lang="zh-CN" altLang="en-US" sz="2000" dirty="0">
                <a:sym typeface="Monotype Sorts" pitchFamily="2" charset="2"/>
              </a:rPr>
              <a:t>后的语句开始执行。</a:t>
            </a:r>
            <a:endParaRPr lang="en-US" sz="2000" dirty="0">
              <a:sym typeface="Monotype Sorts" pitchFamily="2" charset="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dirty="0">
                <a:sym typeface="Monotype Sorts" pitchFamily="2" charset="2"/>
              </a:rPr>
              <a:t>switch</a:t>
            </a:r>
            <a:r>
              <a:rPr lang="zh-CN" altLang="en-US" sz="2000" dirty="0">
                <a:sym typeface="Monotype Sorts" pitchFamily="2" charset="2"/>
              </a:rPr>
              <a:t>语句可以嵌套使用</a:t>
            </a:r>
            <a:r>
              <a:rPr lang="en-US" sz="2000" dirty="0">
                <a:sym typeface="Monotype Sorts" pitchFamily="2" charset="2"/>
              </a:rPr>
              <a:t>,</a:t>
            </a:r>
            <a:r>
              <a:rPr lang="zh-CN" altLang="en-US" sz="2000" dirty="0">
                <a:sym typeface="Monotype Sorts" pitchFamily="2" charset="2"/>
              </a:rPr>
              <a:t>出现嵌套时，一个</a:t>
            </a:r>
            <a:r>
              <a:rPr lang="en-US" sz="2000" dirty="0">
                <a:sym typeface="Monotype Sorts" pitchFamily="2" charset="2"/>
              </a:rPr>
              <a:t>break</a:t>
            </a:r>
            <a:r>
              <a:rPr lang="zh-CN" altLang="en-US" sz="2000" dirty="0">
                <a:sym typeface="Monotype Sorts" pitchFamily="2" charset="2"/>
              </a:rPr>
              <a:t>跳一级。</a:t>
            </a:r>
            <a:endParaRPr lang="en-US" sz="2000" dirty="0">
              <a:sym typeface="Monotype Sorts" pitchFamily="2" charset="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>
                <a:sym typeface="Monotype Sorts" pitchFamily="2" charset="2"/>
              </a:rPr>
              <a:t>不一定非用</a:t>
            </a:r>
            <a:r>
              <a:rPr lang="en-US" sz="2000" dirty="0">
                <a:sym typeface="Monotype Sorts" pitchFamily="2" charset="2"/>
              </a:rPr>
              <a:t>break</a:t>
            </a:r>
            <a:r>
              <a:rPr lang="zh-CN" altLang="en-US" sz="2000" dirty="0">
                <a:sym typeface="Monotype Sorts" pitchFamily="2" charset="2"/>
              </a:rPr>
              <a:t>不可</a:t>
            </a:r>
            <a:r>
              <a:rPr lang="en-US" sz="2000" dirty="0">
                <a:sym typeface="Monotype Sorts" pitchFamily="2" charset="2"/>
              </a:rPr>
              <a:t>,</a:t>
            </a:r>
            <a:r>
              <a:rPr lang="zh-CN" altLang="en-US" sz="2000" dirty="0">
                <a:sym typeface="Monotype Sorts" pitchFamily="2" charset="2"/>
              </a:rPr>
              <a:t>有时几种情况合并执行一组语句。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continue;</a:t>
            </a:r>
            <a:endParaRPr lang="zh-CN" altLang="en-US"/>
          </a:p>
        </p:txBody>
      </p:sp>
      <p:sp>
        <p:nvSpPr>
          <p:cNvPr id="4198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8058150" cy="12223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/>
              <a:t>功能：结束本次循环，跳过循环体中尚未执行的语句，进行下一次是否执行循环体的判断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仅用于循环语句中</a:t>
            </a:r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8AC3CE-7025-4560-A772-5B021ED41D7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2027237" cy="428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2276475"/>
            <a:ext cx="2835275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09750"/>
            <a:ext cx="2522537" cy="442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41992" name="TextBox 4"/>
          <p:cNvSpPr txBox="1">
            <a:spLocks noChangeArrowheads="1"/>
          </p:cNvSpPr>
          <p:nvPr/>
        </p:nvSpPr>
        <p:spPr bwMode="auto">
          <a:xfrm>
            <a:off x="539750" y="6381750"/>
            <a:ext cx="2614613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for(</a:t>
            </a:r>
            <a:r>
              <a:rPr lang="zh-CN" altLang="en-US" sz="1800"/>
              <a:t>初值</a:t>
            </a:r>
            <a:r>
              <a:rPr lang="en-US" sz="1800"/>
              <a:t>;</a:t>
            </a:r>
            <a:r>
              <a:rPr lang="zh-CN" altLang="en-US" sz="1800"/>
              <a:t>条件</a:t>
            </a:r>
            <a:r>
              <a:rPr lang="en-US" sz="1800"/>
              <a:t>;</a:t>
            </a:r>
            <a:r>
              <a:rPr lang="zh-CN" altLang="en-US" sz="1800"/>
              <a:t>步进</a:t>
            </a:r>
            <a:r>
              <a:rPr lang="en-US" sz="1800"/>
              <a:t>) {  }</a:t>
            </a:r>
            <a:endParaRPr lang="zh-CN" altLang="en-US" sz="1800"/>
          </a:p>
        </p:txBody>
      </p:sp>
      <p:sp>
        <p:nvSpPr>
          <p:cNvPr id="41993" name="TextBox 8"/>
          <p:cNvSpPr txBox="1">
            <a:spLocks noChangeArrowheads="1"/>
          </p:cNvSpPr>
          <p:nvPr/>
        </p:nvSpPr>
        <p:spPr bwMode="auto">
          <a:xfrm>
            <a:off x="3541713" y="6381750"/>
            <a:ext cx="2182812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do {  } while(expr);</a:t>
            </a:r>
            <a:endParaRPr lang="zh-CN" altLang="en-US" sz="1800"/>
          </a:p>
        </p:txBody>
      </p:sp>
      <p:sp>
        <p:nvSpPr>
          <p:cNvPr id="41994" name="TextBox 9"/>
          <p:cNvSpPr txBox="1">
            <a:spLocks noChangeArrowheads="1"/>
          </p:cNvSpPr>
          <p:nvPr/>
        </p:nvSpPr>
        <p:spPr bwMode="auto">
          <a:xfrm>
            <a:off x="6350000" y="6381750"/>
            <a:ext cx="2182813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while(expr) {  }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字符串处理函数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4170363" cy="27352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/>
              <a:t>#include&lt;string.h&gt;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puts(</a:t>
            </a:r>
            <a:r>
              <a:rPr lang="zh-CN" altLang="en-US" sz="2000"/>
              <a:t>字符数组名</a:t>
            </a:r>
            <a:r>
              <a:rPr lang="en-US" sz="200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gets(</a:t>
            </a:r>
            <a:r>
              <a:rPr lang="zh-CN" altLang="en-US" sz="2000"/>
              <a:t>字符数组名</a:t>
            </a:r>
            <a:r>
              <a:rPr lang="en-US" sz="200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strcat(</a:t>
            </a:r>
            <a:r>
              <a:rPr lang="zh-CN" altLang="en-US" sz="2000"/>
              <a:t>字符数组</a:t>
            </a:r>
            <a:r>
              <a:rPr lang="en-US" sz="2000"/>
              <a:t>1,</a:t>
            </a:r>
            <a:r>
              <a:rPr lang="zh-CN" altLang="en-US" sz="2000"/>
              <a:t>字符数组</a:t>
            </a:r>
            <a:r>
              <a:rPr lang="en-US" sz="2000"/>
              <a:t>2)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strcpy(</a:t>
            </a:r>
            <a:r>
              <a:rPr lang="zh-CN" altLang="en-US" sz="2000"/>
              <a:t>字符数组</a:t>
            </a:r>
            <a:r>
              <a:rPr lang="en-US" sz="2000"/>
              <a:t>1,</a:t>
            </a:r>
            <a:r>
              <a:rPr lang="zh-CN" altLang="en-US" sz="2000"/>
              <a:t>字符串</a:t>
            </a:r>
            <a:r>
              <a:rPr lang="en-US" sz="2000"/>
              <a:t>2)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strcmp(</a:t>
            </a:r>
            <a:r>
              <a:rPr lang="zh-CN" altLang="en-US" sz="2000"/>
              <a:t>字符串</a:t>
            </a:r>
            <a:r>
              <a:rPr lang="en-US" sz="2000"/>
              <a:t>1,</a:t>
            </a:r>
            <a:r>
              <a:rPr lang="zh-CN" altLang="en-US" sz="2000"/>
              <a:t>字符串</a:t>
            </a:r>
            <a:r>
              <a:rPr lang="en-US" sz="2000"/>
              <a:t>2)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strlen(</a:t>
            </a:r>
            <a:r>
              <a:rPr lang="zh-CN" altLang="en-US" sz="2000"/>
              <a:t>字符数组</a:t>
            </a:r>
            <a:r>
              <a:rPr lang="en-US" sz="2000"/>
              <a:t>)</a:t>
            </a:r>
            <a:endParaRPr lang="zh-CN" altLang="en-US" sz="2000"/>
          </a:p>
        </p:txBody>
      </p:sp>
      <p:sp>
        <p:nvSpPr>
          <p:cNvPr id="5325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917554-57C1-4B62-81B5-9EE9B25B4145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" y="4077045"/>
            <a:ext cx="4573588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冒泡排序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4294967295"/>
          </p:nvPr>
        </p:nvSpPr>
        <p:spPr>
          <a:xfrm>
            <a:off x="395288" y="838200"/>
            <a:ext cx="8353425" cy="18700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/>
              <a:t>冒泡排序的算法思想</a:t>
            </a:r>
            <a:r>
              <a:rPr lang="en-US" sz="2400"/>
              <a:t>(</a:t>
            </a:r>
            <a:r>
              <a:rPr lang="zh-CN" altLang="en-US" sz="2400"/>
              <a:t>升序为例</a:t>
            </a:r>
            <a:r>
              <a:rPr lang="en-US" sz="240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/>
              <a:t>每一趟排序将相邻的两个数比较，将小的交换到前头。</a:t>
            </a:r>
            <a:endParaRPr lang="en-US" sz="2400"/>
          </a:p>
          <a:p>
            <a:pPr lvl="1">
              <a:buFont typeface="Wingdings" pitchFamily="2" charset="2"/>
              <a:buChar char="Ø"/>
            </a:pPr>
            <a:r>
              <a:rPr lang="zh-CN" altLang="en-US" sz="2400"/>
              <a:t>对于有</a:t>
            </a:r>
            <a:r>
              <a:rPr lang="en-US" sz="2400"/>
              <a:t>n</a:t>
            </a:r>
            <a:r>
              <a:rPr lang="zh-CN" altLang="en-US" sz="2400"/>
              <a:t>个数据的集合，要经过</a:t>
            </a:r>
            <a:r>
              <a:rPr lang="en-US" sz="2400"/>
              <a:t>(n-1)</a:t>
            </a:r>
            <a:r>
              <a:rPr lang="zh-CN" altLang="en-US" sz="2400"/>
              <a:t>趟排序；</a:t>
            </a:r>
            <a:endParaRPr lang="en-US" sz="2400"/>
          </a:p>
          <a:p>
            <a:pPr lvl="1">
              <a:buFont typeface="Wingdings" pitchFamily="2" charset="2"/>
              <a:buChar char="Ø"/>
            </a:pPr>
            <a:r>
              <a:rPr lang="zh-CN" altLang="en-US" sz="2400"/>
              <a:t>每一趟排序都会把集合中最大的那个数排到最后。</a:t>
            </a:r>
            <a:endParaRPr lang="en-US" sz="2400"/>
          </a:p>
        </p:txBody>
      </p:sp>
      <p:sp>
        <p:nvSpPr>
          <p:cNvPr id="5530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174924-2CC4-4B8A-B3D6-F249F6B6CBF1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4221163"/>
            <a:ext cx="4924425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55302" name="矩形 4"/>
          <p:cNvSpPr>
            <a:spLocks noChangeArrowheads="1"/>
          </p:cNvSpPr>
          <p:nvPr/>
        </p:nvSpPr>
        <p:spPr bwMode="auto">
          <a:xfrm>
            <a:off x="395288" y="2800350"/>
            <a:ext cx="8353425" cy="134937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要排序的数必须放入数组中，用二重循环控制排序过程</a:t>
            </a:r>
          </a:p>
          <a:p>
            <a:r>
              <a:rPr lang="zh-CN" altLang="en-US"/>
              <a:t> 外循环</a:t>
            </a:r>
            <a:r>
              <a:rPr lang="en-US"/>
              <a:t>i</a:t>
            </a:r>
            <a:r>
              <a:rPr lang="zh-CN" altLang="en-US"/>
              <a:t>控制比较趟数（</a:t>
            </a:r>
            <a:r>
              <a:rPr lang="en-US"/>
              <a:t>n-1</a:t>
            </a:r>
            <a:r>
              <a:rPr lang="zh-CN" altLang="en-US"/>
              <a:t>趟）</a:t>
            </a:r>
          </a:p>
          <a:p>
            <a:r>
              <a:rPr lang="zh-CN" altLang="en-US"/>
              <a:t> 内循环</a:t>
            </a:r>
            <a:r>
              <a:rPr lang="en-US"/>
              <a:t>j</a:t>
            </a:r>
            <a:r>
              <a:rPr lang="zh-CN" altLang="en-US"/>
              <a:t>控制一趟比较的次数（</a:t>
            </a:r>
            <a:r>
              <a:rPr lang="en-US"/>
              <a:t>n-i</a:t>
            </a:r>
            <a:r>
              <a:rPr lang="zh-CN" altLang="en-US"/>
              <a:t>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5299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函数的递归调用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4294967295"/>
          </p:nvPr>
        </p:nvSpPr>
        <p:spPr>
          <a:xfrm>
            <a:off x="684213" y="909638"/>
            <a:ext cx="4313237" cy="28067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/>
              <a:t>long fac(int n)</a:t>
            </a:r>
            <a:br>
              <a:rPr lang="en-US" sz="2400"/>
            </a:br>
            <a:r>
              <a:rPr lang="en-US" sz="240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/>
              <a:t>   long f;</a:t>
            </a:r>
            <a:br>
              <a:rPr lang="en-US" sz="2400"/>
            </a:br>
            <a:r>
              <a:rPr lang="en-US" sz="2400"/>
              <a:t>   if (n= = 0 ¦¦ n= =1)  f =1;</a:t>
            </a:r>
            <a:br>
              <a:rPr lang="en-US" sz="2400"/>
            </a:br>
            <a:r>
              <a:rPr lang="en-US" sz="2400"/>
              <a:t>   else  f = n*fac(n –1);</a:t>
            </a:r>
            <a:br>
              <a:rPr lang="en-US" sz="2400"/>
            </a:br>
            <a:r>
              <a:rPr lang="en-US" sz="2400"/>
              <a:t>   return (f);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/>
              <a:t> }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400"/>
          </a:p>
        </p:txBody>
      </p:sp>
      <p:sp>
        <p:nvSpPr>
          <p:cNvPr id="5837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200E35-08AA-4E3E-92DA-9C2C6A89E2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684213" y="3933825"/>
            <a:ext cx="7056437" cy="26765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/>
              <a:t>long y = fac(5);</a:t>
            </a:r>
          </a:p>
          <a:p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次调用：</a:t>
            </a:r>
            <a:r>
              <a:rPr lang="en-US"/>
              <a:t>y=fac(5) ——</a:t>
            </a:r>
            <a:r>
              <a:rPr lang="zh-CN" altLang="en-US"/>
              <a:t>返回：</a:t>
            </a:r>
            <a:r>
              <a:rPr lang="en-US"/>
              <a:t>y=5*fac(4)</a:t>
            </a:r>
          </a:p>
          <a:p>
            <a:r>
              <a:rPr lang="zh-CN" altLang="en-US"/>
              <a:t>第</a:t>
            </a:r>
            <a:r>
              <a:rPr lang="en-US"/>
              <a:t>2</a:t>
            </a:r>
            <a:r>
              <a:rPr lang="zh-CN" altLang="en-US"/>
              <a:t>次调用：</a:t>
            </a:r>
            <a:r>
              <a:rPr lang="en-US"/>
              <a:t>y=5*4*fac(3)</a:t>
            </a:r>
          </a:p>
          <a:p>
            <a:r>
              <a:rPr lang="zh-CN" altLang="en-US"/>
              <a:t>第</a:t>
            </a:r>
            <a:r>
              <a:rPr lang="en-US"/>
              <a:t>3</a:t>
            </a:r>
            <a:r>
              <a:rPr lang="zh-CN" altLang="en-US"/>
              <a:t>次调用：</a:t>
            </a:r>
            <a:r>
              <a:rPr lang="en-US"/>
              <a:t>y=5*4*3*fac(2)</a:t>
            </a:r>
          </a:p>
          <a:p>
            <a:r>
              <a:rPr lang="zh-CN" altLang="en-US"/>
              <a:t>第</a:t>
            </a:r>
            <a:r>
              <a:rPr lang="en-US"/>
              <a:t>4</a:t>
            </a:r>
            <a:r>
              <a:rPr lang="zh-CN" altLang="en-US"/>
              <a:t>次调用：</a:t>
            </a:r>
            <a:r>
              <a:rPr lang="en-US"/>
              <a:t>y=5*4*3*2*fac(1)</a:t>
            </a:r>
          </a:p>
          <a:p>
            <a:r>
              <a:rPr lang="zh-CN" altLang="en-US"/>
              <a:t>第</a:t>
            </a:r>
            <a:r>
              <a:rPr lang="en-US"/>
              <a:t>5</a:t>
            </a:r>
            <a:r>
              <a:rPr lang="zh-CN" altLang="en-US"/>
              <a:t>次调用：</a:t>
            </a:r>
            <a:r>
              <a:rPr lang="en-US"/>
              <a:t>y=5*4*3*2*1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8371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宏定义与展开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986713" cy="1295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/>
              <a:t>#define </a:t>
            </a:r>
            <a:r>
              <a:rPr lang="zh-CN" altLang="en-US" sz="2400"/>
              <a:t>标识符  字符串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定义一个标识符和一个字符串，在预处理时，每次遇到该标识符就用字符串替换它</a:t>
            </a:r>
          </a:p>
          <a:p>
            <a:endParaRPr lang="zh-CN" altLang="en-US" sz="2400"/>
          </a:p>
        </p:txBody>
      </p:sp>
      <p:sp>
        <p:nvSpPr>
          <p:cNvPr id="6246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9194F4-F913-4C0C-8A5A-E466C5E0554E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2469" name="矩形 4"/>
          <p:cNvSpPr>
            <a:spLocks noChangeArrowheads="1"/>
          </p:cNvSpPr>
          <p:nvPr/>
        </p:nvSpPr>
        <p:spPr bwMode="auto">
          <a:xfrm>
            <a:off x="758825" y="2492375"/>
            <a:ext cx="3884613" cy="29860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en-US" sz="2000"/>
              <a:t>#define  S(r)   2*3.14159 *r</a:t>
            </a:r>
          </a:p>
          <a:p>
            <a:endParaRPr lang="pt-BR" altLang="en-US" sz="2000"/>
          </a:p>
          <a:p>
            <a:r>
              <a:rPr lang="en-US" sz="2000"/>
              <a:t>S(3.0)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r>
              <a:rPr lang="en-US" sz="2000"/>
              <a:t>: 2*3.14159 *3.0</a:t>
            </a:r>
          </a:p>
          <a:p>
            <a:endParaRPr lang="en-US" sz="2000"/>
          </a:p>
          <a:p>
            <a:r>
              <a:rPr lang="en-US" sz="2000"/>
              <a:t>S(a+b)/S(a-b)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endParaRPr lang="en-US" sz="2000"/>
          </a:p>
          <a:p>
            <a:r>
              <a:rPr lang="en-US" sz="2000"/>
              <a:t>2*3.14159</a:t>
            </a:r>
            <a:r>
              <a:rPr lang="zh-CN" altLang="en-US" sz="2000"/>
              <a:t>*</a:t>
            </a:r>
            <a:r>
              <a:rPr lang="en-US" sz="2000"/>
              <a:t>a+b/ 2*3.14159</a:t>
            </a:r>
            <a:r>
              <a:rPr lang="zh-CN" altLang="en-US" sz="2000"/>
              <a:t>*</a:t>
            </a:r>
            <a:r>
              <a:rPr lang="en-US" sz="2000"/>
              <a:t>a-b</a:t>
            </a:r>
            <a:endParaRPr lang="pt-BR" altLang="en-US" sz="2000"/>
          </a:p>
        </p:txBody>
      </p:sp>
      <p:sp>
        <p:nvSpPr>
          <p:cNvPr id="62470" name="矩形 5"/>
          <p:cNvSpPr>
            <a:spLocks noChangeArrowheads="1"/>
          </p:cNvSpPr>
          <p:nvPr/>
        </p:nvSpPr>
        <p:spPr bwMode="auto">
          <a:xfrm>
            <a:off x="4859338" y="2492375"/>
            <a:ext cx="4176712" cy="29860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en-US" sz="2000"/>
              <a:t>#define  S(r)   2*3.14159 *</a:t>
            </a:r>
            <a:r>
              <a:rPr lang="en-US" sz="2000"/>
              <a:t>(</a:t>
            </a:r>
            <a:r>
              <a:rPr lang="pt-BR" altLang="en-US" sz="2000"/>
              <a:t>r)</a:t>
            </a:r>
          </a:p>
          <a:p>
            <a:endParaRPr lang="pt-BR" altLang="en-US" sz="2000"/>
          </a:p>
          <a:p>
            <a:r>
              <a:rPr lang="en-US" sz="2000"/>
              <a:t>S(3.0)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r>
              <a:rPr lang="en-US" sz="2000"/>
              <a:t>: 2*3.14159 *(3.0) </a:t>
            </a:r>
          </a:p>
          <a:p>
            <a:endParaRPr lang="en-US" sz="2000"/>
          </a:p>
          <a:p>
            <a:r>
              <a:rPr lang="en-US" sz="2000"/>
              <a:t>S(a+b)/S(a-b)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endParaRPr lang="en-US" sz="2000"/>
          </a:p>
          <a:p>
            <a:r>
              <a:rPr lang="en-US" sz="2000"/>
              <a:t>2*3.14159</a:t>
            </a:r>
            <a:r>
              <a:rPr lang="zh-CN" altLang="en-US" sz="2000"/>
              <a:t>*</a:t>
            </a:r>
            <a:r>
              <a:rPr lang="en-US" sz="2000"/>
              <a:t>(a+b)/ 2*3.14159</a:t>
            </a:r>
            <a:r>
              <a:rPr lang="zh-CN" altLang="en-US" sz="2000"/>
              <a:t>*</a:t>
            </a:r>
            <a:r>
              <a:rPr lang="en-US" sz="2000"/>
              <a:t>(a-b)</a:t>
            </a:r>
            <a:endParaRPr lang="pt-B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值传递与地址传递</a:t>
            </a:r>
          </a:p>
        </p:txBody>
      </p:sp>
      <p:sp>
        <p:nvSpPr>
          <p:cNvPr id="66563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C31D45-059E-4255-9640-CCC886E3D9B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6564" name="矩形 5"/>
          <p:cNvSpPr>
            <a:spLocks noChangeArrowheads="1"/>
          </p:cNvSpPr>
          <p:nvPr/>
        </p:nvSpPr>
        <p:spPr bwMode="auto">
          <a:xfrm>
            <a:off x="611188" y="1028700"/>
            <a:ext cx="3816350" cy="31210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A85FF"/>
                </a:solidFill>
              </a:rPr>
              <a:t>值传递</a:t>
            </a:r>
            <a:r>
              <a:rPr lang="en-US">
                <a:solidFill>
                  <a:srgbClr val="0A85FF"/>
                </a:solidFill>
              </a:rPr>
              <a:t>,</a:t>
            </a:r>
            <a:r>
              <a:rPr lang="zh-CN" altLang="en-US">
                <a:solidFill>
                  <a:srgbClr val="0A85FF"/>
                </a:solidFill>
              </a:rPr>
              <a:t>不改变实参的值</a:t>
            </a:r>
          </a:p>
          <a:p>
            <a:r>
              <a:rPr lang="en-US"/>
              <a:t>void swap(int  x,int y)</a:t>
            </a:r>
          </a:p>
          <a:p>
            <a:r>
              <a:rPr lang="en-US"/>
              <a:t>{   int  temp;</a:t>
            </a:r>
          </a:p>
          <a:p>
            <a:r>
              <a:rPr lang="en-US"/>
              <a:t>     temp=x;</a:t>
            </a:r>
          </a:p>
          <a:p>
            <a:r>
              <a:rPr lang="en-US"/>
              <a:t>     x=y;</a:t>
            </a:r>
          </a:p>
          <a:p>
            <a:r>
              <a:rPr lang="en-US"/>
              <a:t>     y=temp;</a:t>
            </a:r>
          </a:p>
          <a:p>
            <a:r>
              <a:rPr lang="en-US"/>
              <a:t>}</a:t>
            </a:r>
          </a:p>
        </p:txBody>
      </p:sp>
      <p:sp>
        <p:nvSpPr>
          <p:cNvPr id="66565" name="矩形 6"/>
          <p:cNvSpPr>
            <a:spLocks noChangeArrowheads="1"/>
          </p:cNvSpPr>
          <p:nvPr/>
        </p:nvSpPr>
        <p:spPr bwMode="auto">
          <a:xfrm>
            <a:off x="4543425" y="1028700"/>
            <a:ext cx="4060825" cy="31210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A85FF"/>
                </a:solidFill>
              </a:rPr>
              <a:t>地址传递，改变实参的值</a:t>
            </a:r>
          </a:p>
          <a:p>
            <a:r>
              <a:rPr lang="en-US"/>
              <a:t>void swap(int  *p1, int  *p2)</a:t>
            </a:r>
          </a:p>
          <a:p>
            <a:r>
              <a:rPr lang="en-US"/>
              <a:t>{   int p;</a:t>
            </a:r>
          </a:p>
          <a:p>
            <a:r>
              <a:rPr lang="en-US"/>
              <a:t>     p=*p1;</a:t>
            </a:r>
          </a:p>
          <a:p>
            <a:r>
              <a:rPr lang="en-US"/>
              <a:t>    *p1=*p2;</a:t>
            </a:r>
          </a:p>
          <a:p>
            <a:r>
              <a:rPr lang="en-US"/>
              <a:t>    *p2=p;</a:t>
            </a:r>
          </a:p>
          <a:p>
            <a:r>
              <a:rPr lang="en-US"/>
              <a:t>}</a:t>
            </a:r>
          </a:p>
        </p:txBody>
      </p:sp>
      <p:sp>
        <p:nvSpPr>
          <p:cNvPr id="66566" name="圆角矩形标注 9"/>
          <p:cNvSpPr>
            <a:spLocks noChangeArrowheads="1"/>
          </p:cNvSpPr>
          <p:nvPr/>
        </p:nvSpPr>
        <p:spPr bwMode="auto">
          <a:xfrm>
            <a:off x="611188" y="4724400"/>
            <a:ext cx="3816350" cy="1008063"/>
          </a:xfrm>
          <a:prstGeom prst="wedgeRoundRectCallout">
            <a:avLst>
              <a:gd name="adj1" fmla="val -18366"/>
              <a:gd name="adj2" fmla="val -113208"/>
              <a:gd name="adj3" fmla="val 16667"/>
            </a:avLst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/>
              <a:t>形参是实参的拷贝，函数内改变形参的值，不会改变实参的值。</a:t>
            </a:r>
          </a:p>
        </p:txBody>
      </p:sp>
      <p:sp>
        <p:nvSpPr>
          <p:cNvPr id="66567" name="圆角矩形标注 11"/>
          <p:cNvSpPr>
            <a:spLocks noChangeArrowheads="1"/>
          </p:cNvSpPr>
          <p:nvPr/>
        </p:nvSpPr>
        <p:spPr bwMode="auto">
          <a:xfrm>
            <a:off x="5076825" y="4652963"/>
            <a:ext cx="3814763" cy="1081087"/>
          </a:xfrm>
          <a:prstGeom prst="wedgeRoundRectCallout">
            <a:avLst>
              <a:gd name="adj1" fmla="val -20579"/>
              <a:gd name="adj2" fmla="val -97593"/>
              <a:gd name="adj3" fmla="val 16667"/>
            </a:avLst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/>
              <a:t>形参、实参共享地址，即“双向”传递，可以改变指针（地址）指向的内容。</a:t>
            </a:r>
          </a:p>
        </p:txBody>
      </p:sp>
      <p:sp>
        <p:nvSpPr>
          <p:cNvPr id="66568" name="矩形 10"/>
          <p:cNvSpPr>
            <a:spLocks noChangeArrowheads="1"/>
          </p:cNvSpPr>
          <p:nvPr/>
        </p:nvSpPr>
        <p:spPr bwMode="auto">
          <a:xfrm>
            <a:off x="611188" y="5876925"/>
            <a:ext cx="8280400" cy="708025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/>
              <a:t>形参为指针变量时，系统不会给形参再开辟内存单元，此时形参和实参指向同一个地址，即此时数据为双向传递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数组名作函数参数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4294967295"/>
          </p:nvPr>
        </p:nvSpPr>
        <p:spPr>
          <a:xfrm>
            <a:off x="684213" y="909638"/>
            <a:ext cx="5111872" cy="37433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void </a:t>
            </a:r>
            <a:r>
              <a:rPr lang="en-US" sz="2000" dirty="0" smtClean="0"/>
              <a:t>swap(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x[ ])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{   </a:t>
            </a:r>
            <a:r>
              <a:rPr lang="en-US" sz="2000" dirty="0" err="1"/>
              <a:t>int</a:t>
            </a:r>
            <a:r>
              <a:rPr lang="en-US" sz="2000" dirty="0"/>
              <a:t> 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    z=x[0];     x[0]=x[1];     x[1]=z;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void main()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{   </a:t>
            </a:r>
            <a:r>
              <a:rPr lang="en-US" sz="2000" dirty="0" err="1"/>
              <a:t>int</a:t>
            </a:r>
            <a:r>
              <a:rPr lang="en-US" sz="2000" dirty="0"/>
              <a:t> a[2]={1,2};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smtClean="0"/>
              <a:t>swap(a</a:t>
            </a:r>
            <a:r>
              <a:rPr lang="en-US" sz="2000" dirty="0"/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("a[0]=%d\</a:t>
            </a:r>
            <a:r>
              <a:rPr lang="en-US" sz="2000" dirty="0" err="1"/>
              <a:t>na</a:t>
            </a:r>
            <a:r>
              <a:rPr lang="en-US" sz="2000" dirty="0"/>
              <a:t>[1]=%d\</a:t>
            </a:r>
            <a:r>
              <a:rPr lang="en-US" sz="2000" dirty="0" err="1"/>
              <a:t>n",a</a:t>
            </a:r>
            <a:r>
              <a:rPr lang="en-US" sz="2000" dirty="0"/>
              <a:t>[0],a[1]);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}</a:t>
            </a:r>
            <a:endParaRPr lang="zh-CN" altLang="en-US" sz="2000" dirty="0"/>
          </a:p>
        </p:txBody>
      </p:sp>
      <p:sp>
        <p:nvSpPr>
          <p:cNvPr id="6963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83EB60-E4D2-41C9-9E7F-FB412FECC1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962525"/>
            <a:ext cx="1752600" cy="160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962525"/>
            <a:ext cx="1760538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62525"/>
            <a:ext cx="17605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962525"/>
            <a:ext cx="175260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868090" y="1198225"/>
            <a:ext cx="3096215" cy="71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3200" b="1">
                <a:solidFill>
                  <a:srgbClr val="0000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–"/>
              <a:defRPr sz="32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 b="1">
                <a:solidFill>
                  <a:srgbClr val="FF0000"/>
                </a:solidFill>
                <a:latin typeface="+mn-lt"/>
                <a:ea typeface="宋体" pitchFamily="2" charset="-122"/>
                <a:sym typeface="Arial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9pPr>
          </a:lstStyle>
          <a:p>
            <a:r>
              <a:rPr lang="zh-CN" altLang="en-US" sz="2000" kern="0" dirty="0" smtClean="0"/>
              <a:t>地址传递，双向传递</a:t>
            </a:r>
            <a:endParaRPr lang="en-US" sz="2000" kern="0" dirty="0" smtClean="0"/>
          </a:p>
          <a:p>
            <a:r>
              <a:rPr lang="zh-CN" altLang="en-US" sz="2000" kern="0" dirty="0" smtClean="0"/>
              <a:t>形参数组名是地址常量</a:t>
            </a:r>
            <a:endParaRPr lang="zh-CN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8058150" cy="9350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数组名是表示数组首地址的地址常量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指向数组元素的指针变量</a:t>
            </a:r>
          </a:p>
        </p:txBody>
      </p:sp>
      <p:sp>
        <p:nvSpPr>
          <p:cNvPr id="7066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61C5D8-4344-45CD-86B0-BBCA2DD8311F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0661" name="TextBox 4"/>
          <p:cNvSpPr txBox="1">
            <a:spLocks noChangeArrowheads="1"/>
          </p:cNvSpPr>
          <p:nvPr/>
        </p:nvSpPr>
        <p:spPr bwMode="auto">
          <a:xfrm>
            <a:off x="1042988" y="1844675"/>
            <a:ext cx="6840537" cy="26162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int a[10];</a:t>
            </a:r>
          </a:p>
          <a:p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初始化：</a:t>
            </a:r>
            <a:r>
              <a:rPr lang="en-US" sz="2000">
                <a:solidFill>
                  <a:srgbClr val="C00000"/>
                </a:solidFill>
              </a:rPr>
              <a:t>p</a:t>
            </a:r>
            <a:r>
              <a:rPr lang="zh-CN" altLang="en-US" sz="2000">
                <a:solidFill>
                  <a:srgbClr val="C00000"/>
                </a:solidFill>
              </a:rPr>
              <a:t>指向数组</a:t>
            </a:r>
            <a:r>
              <a:rPr lang="en-US" sz="2000">
                <a:solidFill>
                  <a:srgbClr val="C00000"/>
                </a:solidFill>
              </a:rPr>
              <a:t>a</a:t>
            </a:r>
            <a:r>
              <a:rPr lang="zh-CN" altLang="en-US" sz="2000">
                <a:solidFill>
                  <a:srgbClr val="C00000"/>
                </a:solidFill>
              </a:rPr>
              <a:t>的首地址，即数组第一个元素的地址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int *p=a;  </a:t>
            </a:r>
          </a:p>
          <a:p>
            <a:r>
              <a:rPr lang="zh-CN" altLang="en-US" sz="2000"/>
              <a:t>或者</a:t>
            </a:r>
            <a:r>
              <a:rPr lang="en-US" sz="2000"/>
              <a:t>int </a:t>
            </a:r>
            <a:r>
              <a:rPr lang="zh-CN" altLang="en-US" sz="2000"/>
              <a:t>*</a:t>
            </a:r>
            <a:r>
              <a:rPr lang="en-US" sz="2000"/>
              <a:t>p=&amp;a[0];</a:t>
            </a:r>
          </a:p>
          <a:p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赋值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p=a;</a:t>
            </a:r>
          </a:p>
          <a:p>
            <a:r>
              <a:rPr lang="zh-CN" altLang="en-US" sz="2000"/>
              <a:t>或</a:t>
            </a:r>
            <a:r>
              <a:rPr lang="en-US" sz="2000"/>
              <a:t>p=&amp;a[0];</a:t>
            </a:r>
          </a:p>
        </p:txBody>
      </p:sp>
      <p:sp>
        <p:nvSpPr>
          <p:cNvPr id="70662" name="TextBox 5"/>
          <p:cNvSpPr txBox="1">
            <a:spLocks noChangeArrowheads="1"/>
          </p:cNvSpPr>
          <p:nvPr/>
        </p:nvSpPr>
        <p:spPr bwMode="auto">
          <a:xfrm>
            <a:off x="827088" y="4724400"/>
            <a:ext cx="7416800" cy="18780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数组名是地址常量，允许以基地址</a:t>
            </a:r>
            <a:r>
              <a:rPr lang="en-US" sz="2000"/>
              <a:t>+</a:t>
            </a:r>
            <a:r>
              <a:rPr lang="zh-CN" altLang="en-US" sz="2000"/>
              <a:t>偏移量的形式表示数组。</a:t>
            </a:r>
            <a:endParaRPr lang="en-US" sz="2000"/>
          </a:p>
          <a:p>
            <a:r>
              <a:rPr lang="en-US" sz="2000"/>
              <a:t>a+1, *(a+2)    (</a:t>
            </a:r>
            <a:r>
              <a:rPr lang="zh-CN" altLang="en-US" sz="2000"/>
              <a:t>正确，前者是</a:t>
            </a:r>
            <a:r>
              <a:rPr lang="en-US" sz="2000"/>
              <a:t>a[1]</a:t>
            </a:r>
            <a:r>
              <a:rPr lang="zh-CN" altLang="en-US" sz="2000"/>
              <a:t>的地址，后者是</a:t>
            </a:r>
            <a:r>
              <a:rPr lang="en-US" sz="2000"/>
              <a:t>a[2])</a:t>
            </a:r>
            <a:endParaRPr lang="zh-CN" altLang="en-US" sz="2000"/>
          </a:p>
          <a:p>
            <a:r>
              <a:rPr lang="en-US" sz="2000"/>
              <a:t>p++,p--   (</a:t>
            </a:r>
            <a:r>
              <a:rPr lang="zh-CN" altLang="en-US" sz="2000"/>
              <a:t>正确</a:t>
            </a:r>
            <a:r>
              <a:rPr lang="en-US" sz="2000"/>
              <a:t>)</a:t>
            </a:r>
          </a:p>
          <a:p>
            <a:r>
              <a:rPr lang="en-US" sz="2000"/>
              <a:t>a++,a--    (</a:t>
            </a:r>
            <a:r>
              <a:rPr lang="zh-CN" altLang="en-US" sz="2000"/>
              <a:t>错误，变量才允许自增、自减运算</a:t>
            </a:r>
            <a:r>
              <a:rPr lang="en-US" sz="2000"/>
              <a:t>)</a:t>
            </a:r>
          </a:p>
          <a:p>
            <a:r>
              <a:rPr lang="en-US" sz="2000"/>
              <a:t>&amp;p[2]</a:t>
            </a:r>
            <a:r>
              <a:rPr lang="zh-CN" altLang="en-US" sz="2000"/>
              <a:t>，</a:t>
            </a:r>
            <a:r>
              <a:rPr lang="en-US" sz="2000"/>
              <a:t>&amp;a[2]    (</a:t>
            </a:r>
            <a:r>
              <a:rPr lang="zh-CN" altLang="en-US" sz="2000"/>
              <a:t>正确，表示</a:t>
            </a:r>
            <a:r>
              <a:rPr lang="en-US" sz="2000"/>
              <a:t>a[2]</a:t>
            </a:r>
            <a:r>
              <a:rPr lang="zh-CN" altLang="en-US" sz="2000"/>
              <a:t>的地址</a:t>
            </a:r>
            <a:r>
              <a:rPr lang="en-US" sz="200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40" y="3573010"/>
            <a:ext cx="3978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754" y="1628875"/>
            <a:ext cx="756052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一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、选择题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15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题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*2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分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=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30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分）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二、程序分析题，写出输出结果（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5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题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*3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=15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分）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三、程序填空题（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10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个空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每空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共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20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分）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仿宋" pitchFamily="49" charset="-122"/>
                <a:ea typeface="仿宋" pitchFamily="49" charset="-122"/>
              </a:rPr>
              <a:t>四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编程题（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题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,  35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765" y="1052835"/>
            <a:ext cx="288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题目类型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790" y="5301130"/>
            <a:ext cx="482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不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考：二维数组，文件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3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指针与自</a:t>
            </a:r>
            <a:r>
              <a:rPr lang="zh-CN" altLang="en-US" dirty="0"/>
              <a:t>增、自减运算</a:t>
            </a:r>
          </a:p>
        </p:txBody>
      </p:sp>
      <p:sp>
        <p:nvSpPr>
          <p:cNvPr id="72707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003F5B-C64A-4CC6-A9B3-8E06B7B8D764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2708" name="矩形 4"/>
          <p:cNvSpPr>
            <a:spLocks noChangeArrowheads="1"/>
          </p:cNvSpPr>
          <p:nvPr/>
        </p:nvSpPr>
        <p:spPr bwMode="auto">
          <a:xfrm>
            <a:off x="827088" y="836613"/>
            <a:ext cx="7561262" cy="467836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int  a[7], *p=a;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*p++</a:t>
            </a:r>
            <a:r>
              <a:rPr lang="zh-CN" altLang="en-US" sz="2000"/>
              <a:t>，等价于*</a:t>
            </a:r>
            <a:r>
              <a:rPr lang="en-US" sz="2000"/>
              <a:t>(p++)</a:t>
            </a:r>
            <a:r>
              <a:rPr lang="zh-CN" altLang="en-US" sz="2000"/>
              <a:t>，即*</a:t>
            </a:r>
            <a:r>
              <a:rPr lang="en-US" sz="2000"/>
              <a:t>p</a:t>
            </a:r>
            <a:r>
              <a:rPr lang="zh-CN" altLang="en-US" sz="2000"/>
              <a:t>作为表达式的值，然后</a:t>
            </a:r>
            <a:r>
              <a:rPr lang="en-US" sz="2000"/>
              <a:t>p = p + 1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*(p++)</a:t>
            </a:r>
            <a:r>
              <a:rPr lang="zh-CN" altLang="en-US" sz="2000"/>
              <a:t>与*</a:t>
            </a:r>
            <a:r>
              <a:rPr lang="en-US" sz="2000"/>
              <a:t>(++p)</a:t>
            </a:r>
            <a:r>
              <a:rPr lang="zh-CN" altLang="en-US" sz="2000"/>
              <a:t>作用不同。若</a:t>
            </a:r>
            <a:r>
              <a:rPr lang="en-US" sz="2000"/>
              <a:t>p </a:t>
            </a:r>
            <a:r>
              <a:rPr lang="zh-CN" altLang="en-US" sz="2000"/>
              <a:t>的初值为</a:t>
            </a:r>
            <a:r>
              <a:rPr lang="en-US" sz="2000"/>
              <a:t>a</a:t>
            </a:r>
            <a:r>
              <a:rPr lang="zh-CN" altLang="en-US" sz="2000"/>
              <a:t>，则*</a:t>
            </a:r>
            <a:r>
              <a:rPr lang="en-US" sz="2000"/>
              <a:t>(p++)</a:t>
            </a:r>
            <a:r>
              <a:rPr lang="zh-CN" altLang="en-US" sz="2000"/>
              <a:t>等价</a:t>
            </a:r>
            <a:r>
              <a:rPr lang="en-US" sz="2000"/>
              <a:t>a[0]; </a:t>
            </a:r>
            <a:r>
              <a:rPr lang="zh-CN" altLang="en-US" sz="2000"/>
              <a:t>然后</a:t>
            </a:r>
            <a:r>
              <a:rPr lang="en-US" sz="2000"/>
              <a:t>p++; </a:t>
            </a:r>
            <a:r>
              <a:rPr lang="zh-CN" altLang="en-US" sz="2000"/>
              <a:t>而*</a:t>
            </a:r>
            <a:r>
              <a:rPr lang="en-US" sz="2000"/>
              <a:t>(++p)</a:t>
            </a:r>
            <a:r>
              <a:rPr lang="zh-CN" altLang="en-US" sz="2000"/>
              <a:t>等价*</a:t>
            </a:r>
            <a:r>
              <a:rPr lang="en-US" sz="2000"/>
              <a:t>(p+1); a[1];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 (*p)++</a:t>
            </a:r>
            <a:r>
              <a:rPr lang="zh-CN" altLang="en-US" sz="2000"/>
              <a:t>表示</a:t>
            </a:r>
            <a:r>
              <a:rPr lang="en-US" sz="2000"/>
              <a:t>p </a:t>
            </a:r>
            <a:r>
              <a:rPr lang="zh-CN" altLang="en-US" sz="2000"/>
              <a:t>所指向的元素值加</a:t>
            </a:r>
            <a:r>
              <a:rPr lang="en-US" sz="2000"/>
              <a:t>1</a:t>
            </a:r>
            <a:r>
              <a:rPr lang="zh-CN" altLang="en-US" sz="2000"/>
              <a:t>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如果</a:t>
            </a:r>
            <a:r>
              <a:rPr lang="en-US" sz="2000"/>
              <a:t>p </a:t>
            </a:r>
            <a:r>
              <a:rPr lang="zh-CN" altLang="en-US" sz="2000"/>
              <a:t>当前指向</a:t>
            </a:r>
            <a:r>
              <a:rPr lang="en-US" sz="2000"/>
              <a:t>a </a:t>
            </a:r>
            <a:r>
              <a:rPr lang="zh-CN" altLang="en-US" sz="2000"/>
              <a:t>数组中的第</a:t>
            </a:r>
            <a:r>
              <a:rPr lang="en-US" sz="2000"/>
              <a:t>i </a:t>
            </a:r>
            <a:r>
              <a:rPr lang="zh-CN" altLang="en-US" sz="2000"/>
              <a:t>个元素，即</a:t>
            </a:r>
            <a:r>
              <a:rPr lang="en-US" sz="2000"/>
              <a:t>p = &amp;a[i]; </a:t>
            </a:r>
            <a:r>
              <a:rPr lang="zh-CN" altLang="en-US" sz="2000"/>
              <a:t>则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/>
              <a:t>     </a:t>
            </a:r>
            <a:r>
              <a:rPr lang="zh-CN" altLang="en-US" sz="2000">
                <a:solidFill>
                  <a:srgbClr val="C00000"/>
                </a:solidFill>
              </a:rPr>
              <a:t>*</a:t>
            </a:r>
            <a:r>
              <a:rPr lang="en-US" sz="2000">
                <a:solidFill>
                  <a:srgbClr val="C00000"/>
                </a:solidFill>
              </a:rPr>
              <a:t>(p- -)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a[i- -]</a:t>
            </a:r>
            <a:r>
              <a:rPr lang="zh-CN" altLang="en-US" sz="2000">
                <a:solidFill>
                  <a:srgbClr val="C00000"/>
                </a:solidFill>
              </a:rPr>
              <a:t>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     *</a:t>
            </a:r>
            <a:r>
              <a:rPr lang="en-US" sz="2000">
                <a:solidFill>
                  <a:srgbClr val="C00000"/>
                </a:solidFill>
              </a:rPr>
              <a:t>(++p)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a[++i]</a:t>
            </a:r>
            <a:r>
              <a:rPr lang="zh-CN" altLang="en-US" sz="2000">
                <a:solidFill>
                  <a:srgbClr val="C00000"/>
                </a:solidFill>
              </a:rPr>
              <a:t>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     *</a:t>
            </a:r>
            <a:r>
              <a:rPr lang="en-US" sz="2000">
                <a:solidFill>
                  <a:srgbClr val="C00000"/>
                </a:solidFill>
              </a:rPr>
              <a:t>(- -p)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a[- -i]</a:t>
            </a:r>
            <a:r>
              <a:rPr lang="zh-CN" altLang="en-US" sz="2000">
                <a:solidFill>
                  <a:srgbClr val="C00000"/>
                </a:solidFill>
              </a:rPr>
              <a:t>。</a:t>
            </a:r>
          </a:p>
        </p:txBody>
      </p:sp>
      <p:sp>
        <p:nvSpPr>
          <p:cNvPr id="72709" name="矩形 2"/>
          <p:cNvSpPr>
            <a:spLocks noChangeArrowheads="1"/>
          </p:cNvSpPr>
          <p:nvPr/>
        </p:nvSpPr>
        <p:spPr bwMode="auto">
          <a:xfrm>
            <a:off x="850900" y="5673725"/>
            <a:ext cx="7537450" cy="11398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P48, *,++,--,</a:t>
            </a:r>
            <a:r>
              <a:rPr lang="zh-CN" altLang="en-US" sz="2000"/>
              <a:t>优先级：</a:t>
            </a:r>
            <a:r>
              <a:rPr lang="en-US" sz="2000"/>
              <a:t>2</a:t>
            </a:r>
            <a:r>
              <a:rPr lang="zh-CN" altLang="en-US" sz="2000"/>
              <a:t>，结合方向：自右向左</a:t>
            </a:r>
          </a:p>
          <a:p>
            <a:r>
              <a:rPr lang="en-US" sz="2000"/>
              <a:t>++p</a:t>
            </a:r>
            <a:r>
              <a:rPr lang="zh-CN" altLang="en-US" sz="2000"/>
              <a:t>：先自增，再使用</a:t>
            </a:r>
            <a:r>
              <a:rPr lang="en-US" sz="2000"/>
              <a:t>(</a:t>
            </a:r>
            <a:r>
              <a:rPr lang="zh-CN" altLang="en-US" sz="2000"/>
              <a:t>作为表达式的值</a:t>
            </a:r>
            <a:r>
              <a:rPr lang="en-US" sz="2000"/>
              <a:t>)</a:t>
            </a:r>
          </a:p>
          <a:p>
            <a:r>
              <a:rPr lang="en-US" sz="2000"/>
              <a:t>p++</a:t>
            </a:r>
            <a:r>
              <a:rPr lang="zh-CN" altLang="en-US" sz="2000"/>
              <a:t>：先使用</a:t>
            </a:r>
            <a:r>
              <a:rPr lang="en-US" sz="2000"/>
              <a:t>(</a:t>
            </a:r>
            <a:r>
              <a:rPr lang="zh-CN" altLang="en-US" sz="2000"/>
              <a:t>作为表达式的值</a:t>
            </a:r>
            <a:r>
              <a:rPr lang="en-US" sz="2000"/>
              <a:t>)</a:t>
            </a:r>
            <a:r>
              <a:rPr lang="zh-CN" altLang="en-US" sz="2000"/>
              <a:t>，后自增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765" y="1052835"/>
            <a:ext cx="7056490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 *s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[80]</a:t>
            </a:r>
            <a:r>
              <a:rPr lang="en-US" altLang="zh-CN" dirty="0" smtClean="0"/>
              <a:t>, c</a:t>
            </a:r>
            <a:r>
              <a:rPr lang="en-US" altLang="zh-CN" dirty="0" smtClean="0"/>
              <a:t>;   </a:t>
            </a:r>
            <a:r>
              <a:rPr lang="en-US" altLang="zh-CN" dirty="0" smtClean="0"/>
              <a:t>s=</a:t>
            </a:r>
            <a:r>
              <a:rPr lang="en-US" altLang="zh-CN" dirty="0" err="1" smtClean="0"/>
              <a:t>ss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while(s[i++]!=0 )  {  i</a:t>
            </a:r>
            <a:r>
              <a:rPr lang="zh-CN" altLang="zh-CN" dirty="0"/>
              <a:t>已经</a:t>
            </a:r>
            <a:r>
              <a:rPr lang="en-US" altLang="zh-CN" dirty="0"/>
              <a:t>+1</a:t>
            </a:r>
            <a:r>
              <a:rPr lang="zh-CN" altLang="zh-CN" dirty="0"/>
              <a:t>了 </a:t>
            </a:r>
            <a:r>
              <a:rPr lang="en-US" altLang="zh-CN" dirty="0" smtClean="0"/>
              <a:t>}</a:t>
            </a:r>
          </a:p>
          <a:p>
            <a:endParaRPr lang="zh-CN" altLang="zh-CN" dirty="0"/>
          </a:p>
          <a:p>
            <a:r>
              <a:rPr lang="en-US" altLang="zh-CN" dirty="0"/>
              <a:t>for((c=*s++) != 0)   // c=*s, s++</a:t>
            </a:r>
            <a:r>
              <a:rPr lang="zh-CN" altLang="zh-CN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'\0</a:t>
            </a:r>
            <a:r>
              <a:rPr lang="en-US" altLang="zh-CN" dirty="0"/>
              <a:t>'</a:t>
            </a:r>
            <a:r>
              <a:rPr lang="zh-CN" altLang="zh-CN" dirty="0" smtClean="0"/>
              <a:t>与</a:t>
            </a:r>
            <a:r>
              <a:rPr lang="zh-CN" altLang="zh-CN" dirty="0"/>
              <a:t>整数</a:t>
            </a:r>
            <a:r>
              <a:rPr lang="en-US" altLang="zh-CN" dirty="0"/>
              <a:t>0</a:t>
            </a:r>
            <a:r>
              <a:rPr lang="zh-CN" altLang="zh-CN" dirty="0"/>
              <a:t>通用</a:t>
            </a:r>
          </a:p>
          <a:p>
            <a:r>
              <a:rPr lang="en-US" altLang="zh-CN" dirty="0"/>
              <a:t>{    s</a:t>
            </a:r>
            <a:r>
              <a:rPr lang="zh-CN" altLang="zh-CN" dirty="0"/>
              <a:t>已经</a:t>
            </a:r>
            <a:r>
              <a:rPr lang="en-US" altLang="zh-CN" dirty="0"/>
              <a:t>+1</a:t>
            </a:r>
            <a:r>
              <a:rPr lang="zh-CN" altLang="zh-CN" dirty="0"/>
              <a:t>了</a:t>
            </a:r>
            <a:r>
              <a:rPr lang="en-US" altLang="zh-CN" dirty="0"/>
              <a:t>  }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char  </a:t>
            </a:r>
            <a:r>
              <a:rPr lang="en-US" altLang="zh-CN" dirty="0"/>
              <a:t>*s1,*</a:t>
            </a:r>
            <a:r>
              <a:rPr lang="en-US" altLang="zh-CN" dirty="0" smtClean="0"/>
              <a:t>s2,ss[80];</a:t>
            </a:r>
            <a:endParaRPr lang="zh-CN" altLang="zh-CN" dirty="0"/>
          </a:p>
          <a:p>
            <a:r>
              <a:rPr lang="en-US" altLang="zh-CN" dirty="0"/>
              <a:t>s1=</a:t>
            </a:r>
            <a:r>
              <a:rPr lang="en-US" altLang="zh-CN" dirty="0" err="1"/>
              <a:t>ss</a:t>
            </a:r>
            <a:r>
              <a:rPr lang="en-US" altLang="zh-CN" dirty="0" smtClean="0"/>
              <a:t>;  // </a:t>
            </a:r>
            <a:r>
              <a:rPr lang="zh-CN" altLang="en-US" dirty="0" smtClean="0"/>
              <a:t>第一个字符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s2=</a:t>
            </a:r>
            <a:r>
              <a:rPr lang="en-US" altLang="zh-CN" dirty="0" err="1" smtClean="0"/>
              <a:t>ss+strlen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)-1; 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最后一个字符</a:t>
            </a:r>
            <a:endParaRPr lang="en-US" altLang="zh-CN" dirty="0" smtClean="0"/>
          </a:p>
          <a:p>
            <a:r>
              <a:rPr lang="en-US" altLang="zh-CN" dirty="0" smtClean="0"/>
              <a:t>s1</a:t>
            </a:r>
            <a:r>
              <a:rPr lang="en-US" altLang="zh-CN" dirty="0"/>
              <a:t>++,s2--, s2-s1; </a:t>
            </a:r>
            <a:r>
              <a:rPr lang="zh-CN" altLang="zh-CN" dirty="0"/>
              <a:t>要理解含义</a:t>
            </a:r>
          </a:p>
          <a:p>
            <a:r>
              <a:rPr lang="en-US" altLang="zh-CN" dirty="0"/>
              <a:t>s2&gt;s1</a:t>
            </a:r>
            <a:r>
              <a:rPr lang="zh-CN" altLang="zh-CN" dirty="0"/>
              <a:t>可以比较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s1-ss</a:t>
            </a:r>
            <a:r>
              <a:rPr lang="en-US" altLang="zh-CN" dirty="0"/>
              <a:t>,</a:t>
            </a:r>
            <a:r>
              <a:rPr lang="zh-CN" altLang="zh-CN" dirty="0"/>
              <a:t>表示</a:t>
            </a:r>
            <a:r>
              <a:rPr lang="en-US" altLang="zh-CN" dirty="0"/>
              <a:t>s1</a:t>
            </a:r>
            <a:r>
              <a:rPr lang="zh-CN" altLang="zh-CN" dirty="0"/>
              <a:t>指向元素的下标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715" y="116770"/>
            <a:ext cx="583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</a:rPr>
              <a:t>自</a:t>
            </a:r>
            <a:r>
              <a:rPr lang="zh-CN" altLang="en-US" sz="2800" dirty="0" smtClean="0">
                <a:solidFill>
                  <a:srgbClr val="FFFF00"/>
                </a:solidFill>
              </a:rPr>
              <a:t>增、自减，字符串，指针，循环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结构体、结构体数组和</a:t>
            </a:r>
            <a:r>
              <a:rPr lang="zh-CN" altLang="en-US" dirty="0"/>
              <a:t>指针</a:t>
            </a:r>
          </a:p>
        </p:txBody>
      </p:sp>
      <p:sp>
        <p:nvSpPr>
          <p:cNvPr id="81924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D90B24-7830-4B1B-B8D8-D72CB5F25355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81925" name="矩形 4"/>
          <p:cNvSpPr>
            <a:spLocks noChangeArrowheads="1"/>
          </p:cNvSpPr>
          <p:nvPr/>
        </p:nvSpPr>
        <p:spPr bwMode="auto">
          <a:xfrm>
            <a:off x="755735" y="1268850"/>
            <a:ext cx="4572000" cy="409342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 student</a:t>
            </a:r>
          </a:p>
          <a:p>
            <a:r>
              <a:rPr lang="en-US" sz="2000" dirty="0"/>
              <a:t>      {     </a:t>
            </a:r>
            <a:r>
              <a:rPr lang="en-US" sz="2000" dirty="0" err="1"/>
              <a:t>int</a:t>
            </a:r>
            <a:r>
              <a:rPr lang="en-US" sz="2000" dirty="0"/>
              <a:t> 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char name[20];</a:t>
            </a:r>
          </a:p>
          <a:p>
            <a:r>
              <a:rPr lang="en-US" sz="2000" dirty="0"/>
              <a:t>             char sex;</a:t>
            </a:r>
          </a:p>
          <a:p>
            <a:r>
              <a:rPr lang="en-US" sz="2000" dirty="0"/>
              <a:t>             </a:t>
            </a:r>
            <a:r>
              <a:rPr lang="en-US" sz="2000" dirty="0" err="1"/>
              <a:t>int</a:t>
            </a:r>
            <a:r>
              <a:rPr lang="en-US" sz="2000" dirty="0"/>
              <a:t> age;</a:t>
            </a:r>
          </a:p>
          <a:p>
            <a:r>
              <a:rPr lang="en-US" sz="2000" dirty="0"/>
              <a:t>      </a:t>
            </a:r>
            <a:r>
              <a:rPr lang="en-US" sz="2000" dirty="0" smtClean="0"/>
              <a:t>};</a:t>
            </a:r>
            <a:endParaRPr lang="en-US" sz="2000" dirty="0"/>
          </a:p>
          <a:p>
            <a:r>
              <a:rPr lang="en-US" sz="2000" dirty="0" err="1"/>
              <a:t>struct</a:t>
            </a:r>
            <a:r>
              <a:rPr lang="en-US" sz="2000" dirty="0"/>
              <a:t>  student   </a:t>
            </a:r>
            <a:r>
              <a:rPr lang="en-US" altLang="zh-CN" sz="2000" dirty="0" err="1" smtClean="0"/>
              <a:t>stu</a:t>
            </a:r>
            <a:r>
              <a:rPr lang="en-US" altLang="zh-CN" sz="2000" dirty="0" smtClean="0"/>
              <a:t>, </a:t>
            </a:r>
            <a:r>
              <a:rPr lang="en-US" sz="2000" dirty="0" smtClean="0"/>
              <a:t>*p</a:t>
            </a:r>
            <a:r>
              <a:rPr lang="en-US" sz="2000" dirty="0"/>
              <a:t>=&amp;</a:t>
            </a:r>
            <a:r>
              <a:rPr lang="en-US" sz="2000" dirty="0" err="1" smtClean="0"/>
              <a:t>stu,s</a:t>
            </a:r>
            <a:r>
              <a:rPr lang="en-US" sz="2000" dirty="0" smtClean="0"/>
              <a:t>[30];</a:t>
            </a:r>
            <a:endParaRPr lang="en-US" sz="2000" dirty="0"/>
          </a:p>
          <a:p>
            <a:r>
              <a:rPr lang="pt-BR" altLang="en-US" sz="2000" dirty="0" smtClean="0"/>
              <a:t>stu.num=101</a:t>
            </a:r>
            <a:r>
              <a:rPr lang="pt-BR" altLang="en-US" sz="2000" dirty="0"/>
              <a:t>;  </a:t>
            </a:r>
          </a:p>
          <a:p>
            <a:r>
              <a:rPr lang="pt-BR" altLang="en-US" sz="2000" dirty="0"/>
              <a:t>(*p).num=101;</a:t>
            </a:r>
          </a:p>
          <a:p>
            <a:r>
              <a:rPr lang="pt-BR" altLang="en-US" sz="2000" dirty="0"/>
              <a:t>p</a:t>
            </a:r>
            <a:r>
              <a:rPr lang="en-US" sz="2000" dirty="0"/>
              <a:t>-&gt;</a:t>
            </a:r>
            <a:r>
              <a:rPr lang="pt-BR" altLang="en-US" sz="2000" dirty="0"/>
              <a:t>num=101</a:t>
            </a:r>
            <a:r>
              <a:rPr lang="pt-BR" altLang="en-US" sz="2000" dirty="0" smtClean="0"/>
              <a:t>;</a:t>
            </a:r>
          </a:p>
          <a:p>
            <a:r>
              <a:rPr lang="en-US" altLang="zh-CN" sz="2000" dirty="0" smtClean="0"/>
              <a:t>s[0].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 =101;</a:t>
            </a:r>
            <a:endParaRPr lang="zh-CN" altLang="en-US" sz="2000" dirty="0"/>
          </a:p>
        </p:txBody>
      </p:sp>
      <p:pic>
        <p:nvPicPr>
          <p:cNvPr id="819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90" y="1484865"/>
            <a:ext cx="3154363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27088" y="1052513"/>
            <a:ext cx="7705725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"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"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号之前加一个其它运算符。</a:t>
            </a:r>
            <a:r>
              <a:rPr lang="zh-CN" altLang="en-US" dirty="0">
                <a:solidFill>
                  <a:schemeClr val="tx1"/>
                </a:solidFill>
              </a:rPr>
              <a:t>凡是二目运算符均可构成复合运算符。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a+=3; </a:t>
            </a:r>
          </a:p>
          <a:p>
            <a:pPr>
              <a:spcBef>
                <a:spcPct val="50000"/>
              </a:spcBef>
            </a:pPr>
            <a:r>
              <a:rPr lang="en-US" sz="2800"/>
              <a:t>x</a:t>
            </a:r>
            <a:r>
              <a:rPr lang="en-US" sz="2800">
                <a:sym typeface="Symbol" pitchFamily="18" charset="2"/>
              </a:rPr>
              <a:t></a:t>
            </a:r>
            <a:r>
              <a:rPr lang="en-US" sz="2800"/>
              <a:t>=y+8; </a:t>
            </a:r>
          </a:p>
          <a:p>
            <a:pPr>
              <a:spcBef>
                <a:spcPct val="50000"/>
              </a:spcBef>
            </a:pPr>
            <a:r>
              <a:rPr lang="en-US" sz="2800"/>
              <a:t>x%=3;</a:t>
            </a:r>
            <a:r>
              <a:rPr lang="en-US" sz="280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17412" name="AutoShape 22"/>
          <p:cNvSpPr>
            <a:spLocks noChangeArrowheads="1"/>
          </p:cNvSpPr>
          <p:nvPr/>
        </p:nvSpPr>
        <p:spPr bwMode="auto">
          <a:xfrm>
            <a:off x="463550" y="0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27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7413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18900000" scaled="1"/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A50021"/>
                </a:solidFill>
                <a:latin typeface="Tahoma" pitchFamily="34" charset="0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7414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 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a=a+3</a:t>
            </a:r>
          </a:p>
        </p:txBody>
      </p:sp>
      <p:sp>
        <p:nvSpPr>
          <p:cNvPr id="17415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x=x 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  <a:sym typeface="Symbol" pitchFamily="18" charset="2"/>
              </a:rPr>
              <a:t>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(y+8)</a:t>
            </a:r>
          </a:p>
        </p:txBody>
      </p:sp>
      <p:sp>
        <p:nvSpPr>
          <p:cNvPr id="17416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x=x%3</a:t>
            </a:r>
          </a:p>
        </p:txBody>
      </p:sp>
      <p:sp>
        <p:nvSpPr>
          <p:cNvPr id="17417" name="TextBox 1"/>
          <p:cNvSpPr txBox="1">
            <a:spLocks noChangeArrowheads="1"/>
          </p:cNvSpPr>
          <p:nvPr/>
        </p:nvSpPr>
        <p:spPr bwMode="auto">
          <a:xfrm>
            <a:off x="627063" y="5137150"/>
            <a:ext cx="8424862" cy="8302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复合赋值运算符的优先级</a:t>
            </a:r>
            <a:r>
              <a:rPr lang="en-US"/>
              <a:t>14</a:t>
            </a:r>
            <a:r>
              <a:rPr lang="zh-CN" altLang="en-US"/>
              <a:t>，倒数第二，结合结合方向：自右向左。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两个整数相除的值</a:t>
            </a:r>
          </a:p>
        </p:txBody>
      </p:sp>
      <p:sp>
        <p:nvSpPr>
          <p:cNvPr id="8195" name="灯片编号占位符 2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74AAA9-3EC4-48B0-970B-278112556D6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611725" y="1125538"/>
            <a:ext cx="8208425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8001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 dirty="0"/>
              <a:t>两个整型数据相除 ，结果取整，舍弃小数部分，两个实型数据相除结果为实型。</a:t>
            </a:r>
            <a:endParaRPr lang="en-US" sz="2000" dirty="0"/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–5/ 3 = – 1;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9.33/3.22=2.897516;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1/2=0;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1.0/2=0.5;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a,b</a:t>
            </a:r>
            <a:r>
              <a:rPr lang="en-US" sz="2000" dirty="0">
                <a:solidFill>
                  <a:srgbClr val="C00000"/>
                </a:solidFill>
              </a:rPr>
              <a:t>; float f1,f2,f3;  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     f1=a/b;   </a:t>
            </a:r>
            <a:r>
              <a:rPr lang="en-US" sz="2000" dirty="0">
                <a:solidFill>
                  <a:srgbClr val="5CADFF"/>
                </a:solidFill>
              </a:rPr>
              <a:t>// </a:t>
            </a:r>
            <a:r>
              <a:rPr lang="zh-CN" altLang="en-US" sz="2000" dirty="0">
                <a:solidFill>
                  <a:srgbClr val="5CADFF"/>
                </a:solidFill>
              </a:rPr>
              <a:t>丢失小数部分</a:t>
            </a:r>
            <a:endParaRPr lang="en-US" sz="2000" dirty="0">
              <a:solidFill>
                <a:srgbClr val="5CADFF"/>
              </a:solidFill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     f2=(float)(a/b); </a:t>
            </a:r>
            <a:r>
              <a:rPr lang="en-US" sz="2000" dirty="0">
                <a:solidFill>
                  <a:srgbClr val="5CADFF"/>
                </a:solidFill>
              </a:rPr>
              <a:t>// </a:t>
            </a:r>
            <a:r>
              <a:rPr lang="zh-CN" altLang="en-US" sz="2000" dirty="0">
                <a:solidFill>
                  <a:srgbClr val="5CADFF"/>
                </a:solidFill>
              </a:rPr>
              <a:t>丢失小数部分</a:t>
            </a:r>
            <a:endParaRPr lang="en-US" sz="2000" dirty="0">
              <a:solidFill>
                <a:srgbClr val="5CADFF"/>
              </a:solidFill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     f3=(float)a/b;   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000" dirty="0" smtClean="0">
                <a:solidFill>
                  <a:srgbClr val="C00000"/>
                </a:solidFill>
              </a:rPr>
              <a:t>float s;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</a:rPr>
              <a:t> n;</a:t>
            </a:r>
          </a:p>
          <a:p>
            <a:pPr marL="457200" lvl="1" indent="0"/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     s *= n/(2n-1);     // </a:t>
            </a:r>
            <a:r>
              <a:rPr lang="en-US" altLang="zh-CN" sz="2000" dirty="0" smtClean="0">
                <a:solidFill>
                  <a:srgbClr val="C00000"/>
                </a:solidFill>
                <a:sym typeface="Wingdings" pitchFamily="2" charset="2"/>
              </a:rPr>
              <a:t> s = s*(n/(2n-1)</a:t>
            </a:r>
            <a:r>
              <a:rPr lang="en-US" altLang="zh-CN" sz="2000" dirty="0">
                <a:solidFill>
                  <a:srgbClr val="C00000"/>
                </a:solidFill>
                <a:sym typeface="Wingdings" pitchFamily="2" charset="2"/>
              </a:rPr>
              <a:t>)</a:t>
            </a:r>
            <a:r>
              <a:rPr lang="en-US" altLang="zh-CN" sz="2000" dirty="0" smtClean="0">
                <a:solidFill>
                  <a:srgbClr val="C00000"/>
                </a:solidFill>
                <a:sym typeface="Wingdings" pitchFamily="2" charset="2"/>
              </a:rPr>
              <a:t>;   </a:t>
            </a:r>
            <a:r>
              <a:rPr lang="zh-CN" altLang="en-US" sz="2000" dirty="0" smtClean="0">
                <a:solidFill>
                  <a:srgbClr val="C00000"/>
                </a:solidFill>
                <a:sym typeface="Wingdings" pitchFamily="2" charset="2"/>
              </a:rPr>
              <a:t>复合赋值运算符优先级低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457200" lvl="1" indent="0"/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     s  = s</a:t>
            </a:r>
            <a:r>
              <a:rPr lang="zh-CN" altLang="en-US" sz="2000" dirty="0" smtClean="0">
                <a:solidFill>
                  <a:srgbClr val="C00000"/>
                </a:solidFill>
              </a:rPr>
              <a:t>*</a:t>
            </a:r>
            <a:r>
              <a:rPr lang="en-US" altLang="zh-CN" sz="2000" dirty="0">
                <a:solidFill>
                  <a:srgbClr val="C00000"/>
                </a:solidFill>
              </a:rPr>
              <a:t>n</a:t>
            </a:r>
            <a:r>
              <a:rPr lang="en-US" altLang="zh-CN" sz="2000" dirty="0" smtClean="0">
                <a:solidFill>
                  <a:srgbClr val="C00000"/>
                </a:solidFill>
              </a:rPr>
              <a:t>/(2n-1);  // </a:t>
            </a:r>
            <a:r>
              <a:rPr lang="zh-CN" altLang="en-US" sz="2000" dirty="0" smtClean="0">
                <a:solidFill>
                  <a:srgbClr val="C00000"/>
                </a:solidFill>
              </a:rPr>
              <a:t>本语句不丢失小数，上面语句丢失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5651500" y="1981200"/>
            <a:ext cx="3024188" cy="22463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>
                <a:solidFill>
                  <a:srgbClr val="C00000"/>
                </a:solidFill>
              </a:rPr>
              <a:t>s=1+1/2+1/3+…+1/n;  </a:t>
            </a:r>
          </a:p>
          <a:p>
            <a:r>
              <a:rPr lang="en-US" sz="2000"/>
              <a:t>int i,n;</a:t>
            </a:r>
          </a:p>
          <a:p>
            <a:r>
              <a:rPr lang="en-US" sz="2000"/>
              <a:t>double s;</a:t>
            </a:r>
          </a:p>
          <a:p>
            <a:r>
              <a:rPr lang="en-US" sz="2000"/>
              <a:t>for (i=1;i&lt;=n;i++) {  </a:t>
            </a:r>
          </a:p>
          <a:p>
            <a:r>
              <a:rPr lang="en-US" sz="2000"/>
              <a:t>   s+=1.0/i; </a:t>
            </a:r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不是</a:t>
            </a:r>
            <a:r>
              <a:rPr lang="en-US" sz="2000">
                <a:solidFill>
                  <a:srgbClr val="C00000"/>
                </a:solidFill>
              </a:rPr>
              <a:t>1/i</a:t>
            </a:r>
          </a:p>
          <a:p>
            <a:r>
              <a:rPr lang="en-US" sz="2000"/>
              <a:t>}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E4916F-5D7D-4C1D-A308-A36D86942AD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&amp;&amp;、||连接的表达式求值顺序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82663"/>
            <a:ext cx="7915275" cy="15827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/>
              <a:t>由&amp;&amp;与||连接的表达式按从左到右的顺序进行行求值</a:t>
            </a:r>
            <a:r>
              <a:rPr lang="zh-CN" altLang="en-US" sz="2000">
                <a:solidFill>
                  <a:srgbClr val="C00000"/>
                </a:solidFill>
              </a:rPr>
              <a:t>（即使右端的优先级高，也是如此），</a:t>
            </a:r>
            <a:r>
              <a:rPr lang="zh-CN" altLang="en-US" sz="2000"/>
              <a:t>并且，在知道结果值为真或假后立即停止计算。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a&amp;&amp;b:   有0为0，a=0，不判别（计算）b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a||b:  有1为1，a=1，不判别（计算）b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03263" y="2703513"/>
            <a:ext cx="6607175" cy="7715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例：a&amp;&amp;b&amp;&amp;c  则当a=0(假)时, b,c不再判断。      </a:t>
            </a:r>
          </a:p>
          <a:p>
            <a:r>
              <a:rPr lang="zh-CN" altLang="en-US" sz="2000"/>
              <a:t>                                 当a=1,b=0时, 不再判c.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712788" y="3632200"/>
            <a:ext cx="4684712" cy="4048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例：a || b || c.       当a=1时,b, c均不必判别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85800" y="4154488"/>
            <a:ext cx="7993063" cy="113823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例：int a=1,b=8,c=9,d;</a:t>
            </a:r>
          </a:p>
          <a:p>
            <a:r>
              <a:rPr lang="zh-CN" altLang="en-US" sz="2000"/>
              <a:t>d=(a||(b=10)||(c=2)); </a:t>
            </a:r>
            <a:r>
              <a:rPr lang="zh-CN" altLang="en-US" sz="2000">
                <a:solidFill>
                  <a:srgbClr val="99CC00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// 从左到右求值，即使( )的优先级更高</a:t>
            </a:r>
          </a:p>
          <a:p>
            <a:r>
              <a:rPr lang="zh-CN" altLang="en-US" sz="2000"/>
              <a:t>printf(“a=%d,b=%d,c=%d,d=%d”,a,b,c,d);   </a:t>
            </a:r>
            <a:r>
              <a:rPr lang="zh-CN" altLang="en-US" sz="2000">
                <a:solidFill>
                  <a:srgbClr val="C00000"/>
                </a:solidFill>
              </a:rPr>
              <a:t>// a=1,b=8,c=9,d=1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755650" y="5461000"/>
            <a:ext cx="4321175" cy="11366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>
                <a:sym typeface="Arial" pitchFamily="34" charset="0"/>
              </a:rPr>
              <a:t>例：int i1=0,i2=5;</a:t>
            </a:r>
          </a:p>
          <a:p>
            <a:r>
              <a:rPr lang="zh-CN" altLang="en-US" sz="2000">
                <a:sym typeface="Arial" pitchFamily="34" charset="0"/>
              </a:rPr>
              <a:t>printf("%d\n",!i1&amp;&amp;i2--);  </a:t>
            </a:r>
            <a:r>
              <a:rPr lang="zh-CN" altLang="en-US" sz="2000">
                <a:solidFill>
                  <a:srgbClr val="C00000"/>
                </a:solidFill>
                <a:sym typeface="Arial" pitchFamily="34" charset="0"/>
              </a:rPr>
              <a:t>// 1    </a:t>
            </a:r>
          </a:p>
          <a:p>
            <a:r>
              <a:rPr lang="zh-CN" altLang="en-US" sz="2000">
                <a:sym typeface="Arial" pitchFamily="34" charset="0"/>
              </a:rPr>
              <a:t>printf("%d\n",i2); </a:t>
            </a:r>
            <a:r>
              <a:rPr lang="zh-CN" altLang="en-US" sz="2000">
                <a:solidFill>
                  <a:srgbClr val="C00000"/>
                </a:solidFill>
                <a:sym typeface="Arial" pitchFamily="34" charset="0"/>
              </a:rPr>
              <a:t>//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逗号运算符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4294967295"/>
          </p:nvPr>
        </p:nvSpPr>
        <p:spPr>
          <a:xfrm>
            <a:off x="539750" y="838200"/>
            <a:ext cx="8382000" cy="33115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表达式</a:t>
            </a:r>
            <a:r>
              <a:rPr lang="en-US" sz="2400"/>
              <a:t>1, </a:t>
            </a:r>
            <a:r>
              <a:rPr lang="zh-CN" altLang="en-US" sz="2400"/>
              <a:t>表达式</a:t>
            </a:r>
            <a:r>
              <a:rPr lang="en-US" sz="2400"/>
              <a:t>2,…,</a:t>
            </a:r>
            <a:r>
              <a:rPr lang="zh-CN" altLang="en-US" sz="2400"/>
              <a:t>表达式</a:t>
            </a:r>
            <a:r>
              <a:rPr lang="en-US" sz="2400"/>
              <a:t>n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/>
              <a:t>先计算表达式</a:t>
            </a:r>
            <a:r>
              <a:rPr lang="en-US" sz="2400"/>
              <a:t>1,</a:t>
            </a:r>
            <a:r>
              <a:rPr lang="zh-CN" altLang="en-US" sz="2400"/>
              <a:t>再计算表达式</a:t>
            </a:r>
            <a:r>
              <a:rPr lang="en-US" sz="2400"/>
              <a:t>2,…,</a:t>
            </a:r>
            <a:r>
              <a:rPr lang="zh-CN" altLang="en-US" sz="2400"/>
              <a:t>最后值为表达式</a:t>
            </a:r>
            <a:r>
              <a:rPr lang="en-US" sz="2400"/>
              <a:t>n</a:t>
            </a:r>
            <a:r>
              <a:rPr lang="zh-CN" altLang="en-US" sz="2400"/>
              <a:t>的值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逗号运算符优先级最低（</a:t>
            </a:r>
            <a:r>
              <a:rPr lang="en-US" sz="2400"/>
              <a:t>15</a:t>
            </a:r>
            <a:r>
              <a:rPr lang="zh-CN" altLang="en-US" sz="2400"/>
              <a:t>）</a:t>
            </a:r>
            <a:endParaRPr lang="en-US" sz="2400"/>
          </a:p>
          <a:p>
            <a:pPr marL="457200" lvl="1" indent="0">
              <a:buFont typeface="Wingdings" pitchFamily="2" charset="2"/>
              <a:buNone/>
            </a:pPr>
            <a:r>
              <a:rPr lang="en-US" sz="2400"/>
              <a:t>int a,b;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400"/>
              <a:t>a=3*5,a*4;    </a:t>
            </a:r>
            <a:r>
              <a:rPr lang="en-US" sz="2400">
                <a:solidFill>
                  <a:srgbClr val="FF0000"/>
                </a:solidFill>
              </a:rPr>
              <a:t>// (a=3*5),a*4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400"/>
              <a:t>b=(3*5,a*4);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>
                <a:solidFill>
                  <a:srgbClr val="C00000"/>
                </a:solidFill>
              </a:rPr>
              <a:t>结果</a:t>
            </a:r>
            <a:r>
              <a:rPr lang="en-US" sz="2400">
                <a:solidFill>
                  <a:srgbClr val="C00000"/>
                </a:solidFill>
              </a:rPr>
              <a:t>: a=15, b=60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C0C041-EFB4-4CCB-BF82-BFE24BA307E3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数据输出函数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putchar</a:t>
            </a:r>
            <a:r>
              <a:rPr lang="en-US" sz="2400" dirty="0"/>
              <a:t>(char c); </a:t>
            </a:r>
            <a:r>
              <a:rPr lang="en-US" altLang="zh-CN" sz="2400" dirty="0" err="1" smtClean="0"/>
              <a:t>putchar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asciiCode</a:t>
            </a:r>
            <a:r>
              <a:rPr lang="en-US" altLang="zh-CN" sz="2400" dirty="0" smtClean="0"/>
              <a:t>);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 err="1" smtClean="0"/>
              <a:t>putchar</a:t>
            </a:r>
            <a:r>
              <a:rPr lang="en-US" sz="2400" dirty="0" smtClean="0"/>
              <a:t>(‘0’+1); // 1,</a:t>
            </a:r>
            <a:r>
              <a:rPr lang="zh-CN" altLang="en-US" sz="2400" dirty="0" smtClean="0">
                <a:solidFill>
                  <a:srgbClr val="FF0000"/>
                </a:solidFill>
              </a:rPr>
              <a:t>数字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ascii</a:t>
            </a:r>
            <a:r>
              <a:rPr lang="zh-CN" altLang="en-US" sz="2400" dirty="0" smtClean="0">
                <a:solidFill>
                  <a:srgbClr val="FF0000"/>
                </a:solidFill>
              </a:rPr>
              <a:t>码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</a:rPr>
              <a:t>‘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’</a:t>
            </a:r>
            <a:r>
              <a:rPr lang="en-US" altLang="zh-CN" sz="2400" dirty="0" smtClean="0">
                <a:solidFill>
                  <a:srgbClr val="FF0000"/>
                </a:solidFill>
              </a:rPr>
              <a:t>+ </a:t>
            </a:r>
            <a:r>
              <a:rPr lang="zh-CN" altLang="en-US" sz="2400" dirty="0" smtClean="0">
                <a:solidFill>
                  <a:srgbClr val="FF0000"/>
                </a:solidFill>
              </a:rPr>
              <a:t>数字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printf</a:t>
            </a:r>
            <a:r>
              <a:rPr lang="en-US" sz="2400" dirty="0"/>
              <a:t>(“</a:t>
            </a:r>
            <a:r>
              <a:rPr lang="zh-CN" altLang="en-US" sz="2400" dirty="0"/>
              <a:t>格式控制序列</a:t>
            </a:r>
            <a:r>
              <a:rPr lang="en-US" sz="2400" dirty="0"/>
              <a:t>”,</a:t>
            </a:r>
            <a:r>
              <a:rPr lang="zh-CN" altLang="en-US" sz="2400" dirty="0"/>
              <a:t>输出变量列表</a:t>
            </a:r>
            <a:r>
              <a:rPr lang="en-US" sz="2400" dirty="0"/>
              <a:t>);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a,b</a:t>
            </a:r>
            <a:r>
              <a:rPr lang="en-US" sz="2400" dirty="0"/>
              <a:t>;    </a:t>
            </a:r>
            <a:r>
              <a:rPr lang="en-US" sz="2400" dirty="0" err="1"/>
              <a:t>printf</a:t>
            </a:r>
            <a:r>
              <a:rPr lang="en-US" sz="2400" dirty="0"/>
              <a:t>(“a=%d,%d”,</a:t>
            </a:r>
            <a:r>
              <a:rPr lang="en-US" sz="2400" dirty="0" err="1"/>
              <a:t>a,b</a:t>
            </a:r>
            <a:r>
              <a:rPr lang="en-US" sz="2400" dirty="0"/>
              <a:t>);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a,i</a:t>
            </a:r>
            <a:r>
              <a:rPr lang="en-US" sz="2400" dirty="0"/>
              <a:t>;     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=0;i&lt;6;i++) </a:t>
            </a:r>
            <a:r>
              <a:rPr lang="en-US" sz="2400" dirty="0" err="1"/>
              <a:t>printf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&lt;5?”%3d”:”%3d\</a:t>
            </a:r>
            <a:r>
              <a:rPr lang="en-US" sz="2400" dirty="0" err="1"/>
              <a:t>n”,a</a:t>
            </a:r>
            <a:r>
              <a:rPr lang="en-US" sz="2400" dirty="0"/>
              <a:t>);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puts(char *s);    </a:t>
            </a:r>
            <a:r>
              <a:rPr lang="zh-CN" altLang="en-US" sz="2400" dirty="0"/>
              <a:t>输出字符串，并自动换行。</a:t>
            </a:r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08898E-0E05-48D2-A383-7E1C04CDBE16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数据输入函数  </a:t>
            </a:r>
            <a:r>
              <a:rPr lang="en-US"/>
              <a:t>-- scanf()</a:t>
            </a:r>
            <a:endParaRPr lang="zh-CN" altLang="en-US"/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827088" y="1052513"/>
            <a:ext cx="8064500" cy="54006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scanf</a:t>
            </a:r>
            <a:r>
              <a:rPr lang="en-US" sz="2000" dirty="0"/>
              <a:t>(“</a:t>
            </a:r>
            <a:r>
              <a:rPr lang="zh-CN" altLang="en-US" sz="2000" dirty="0"/>
              <a:t>格式控制序列</a:t>
            </a:r>
            <a:r>
              <a:rPr lang="en-US" sz="2000" dirty="0"/>
              <a:t>”,</a:t>
            </a:r>
            <a:r>
              <a:rPr lang="zh-CN" altLang="en-US" sz="2000" dirty="0"/>
              <a:t>变量地址列表</a:t>
            </a:r>
            <a:r>
              <a:rPr lang="en-US" sz="2000" dirty="0"/>
              <a:t>);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a,b</a:t>
            </a:r>
            <a:r>
              <a:rPr lang="en-US" sz="2000" dirty="0"/>
              <a:t>;    </a:t>
            </a:r>
            <a:r>
              <a:rPr lang="en-US" sz="2000" dirty="0" err="1"/>
              <a:t>scanf</a:t>
            </a:r>
            <a:r>
              <a:rPr lang="en-US" sz="2000" dirty="0" smtClean="0"/>
              <a:t>(“%</a:t>
            </a:r>
            <a:r>
              <a:rPr lang="en-US" sz="2000" dirty="0" err="1" smtClean="0"/>
              <a:t>d%d</a:t>
            </a:r>
            <a:r>
              <a:rPr lang="en-US" sz="2000" dirty="0"/>
              <a:t>”,&amp;</a:t>
            </a:r>
            <a:r>
              <a:rPr lang="en-US" sz="2000" dirty="0" err="1"/>
              <a:t>a,&amp;b</a:t>
            </a:r>
            <a:r>
              <a:rPr lang="en-US" sz="2000" dirty="0"/>
              <a:t>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不能规定输入数据精度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000" dirty="0"/>
              <a:t>如，</a:t>
            </a:r>
            <a:r>
              <a:rPr lang="en-US" sz="2000" dirty="0" err="1"/>
              <a:t>scanf</a:t>
            </a:r>
            <a:r>
              <a:rPr lang="en-US" sz="2000" dirty="0"/>
              <a:t> (" %7.2f ", &amp;a); </a:t>
            </a:r>
            <a:r>
              <a:rPr lang="zh-CN" altLang="en-US" sz="2000" dirty="0"/>
              <a:t>是错误的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输入数据之间，默认用空格隔开。在格式控制中除格式说明符外若还有其它字符</a:t>
            </a:r>
            <a:r>
              <a:rPr lang="en-US" sz="2000" dirty="0"/>
              <a:t>,</a:t>
            </a:r>
            <a:r>
              <a:rPr lang="zh-CN" altLang="en-US" sz="2000" dirty="0"/>
              <a:t>则应按顺序原样输入。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(“%</a:t>
            </a:r>
            <a:r>
              <a:rPr lang="en-US" sz="2000" dirty="0" err="1"/>
              <a:t>d%d</a:t>
            </a:r>
            <a:r>
              <a:rPr lang="en-US" sz="2000" dirty="0"/>
              <a:t>”,&amp;</a:t>
            </a:r>
            <a:r>
              <a:rPr lang="en-US" sz="2000" dirty="0" err="1"/>
              <a:t>a,&amp;b</a:t>
            </a:r>
            <a:r>
              <a:rPr lang="en-US" sz="2000" dirty="0"/>
              <a:t>);  // 15  20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(“%</a:t>
            </a:r>
            <a:r>
              <a:rPr lang="en-US" sz="2000" dirty="0" err="1"/>
              <a:t>d,%d”,&amp;a,&amp;b</a:t>
            </a:r>
            <a:r>
              <a:rPr lang="en-US" sz="2000" dirty="0"/>
              <a:t>); // 15,20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出现％</a:t>
            </a:r>
            <a:r>
              <a:rPr lang="en-US" sz="2000" dirty="0"/>
              <a:t>c</a:t>
            </a:r>
            <a:r>
              <a:rPr lang="zh-CN" altLang="en-US" sz="2000" dirty="0"/>
              <a:t>格式时，空白字符也会被当作被输入字符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c%c%c</a:t>
            </a:r>
            <a:r>
              <a:rPr lang="en-US" sz="2000" dirty="0"/>
              <a:t>", &amp;a, &amp;b, &amp;c);</a:t>
            </a:r>
            <a:endParaRPr lang="zh-CN" alt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000" dirty="0"/>
              <a:t>输入</a:t>
            </a:r>
            <a:r>
              <a:rPr lang="en-US" sz="2000" dirty="0"/>
              <a:t>x y z</a:t>
            </a:r>
            <a:r>
              <a:rPr lang="zh-CN" altLang="en-US" sz="2000" dirty="0"/>
              <a:t>回车</a:t>
            </a:r>
            <a:r>
              <a:rPr lang="en-US" sz="2000" dirty="0"/>
              <a:t>, a=x, b=</a:t>
            </a:r>
            <a:r>
              <a:rPr lang="zh-CN" altLang="en-US" sz="2000" dirty="0"/>
              <a:t>空格，</a:t>
            </a:r>
            <a:r>
              <a:rPr lang="en-US" sz="2000" dirty="0"/>
              <a:t>c=y</a:t>
            </a:r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2E26A2-C379-4E1A-87CF-0FA14B9C20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"/>
          <p:cNvSpPr>
            <a:spLocks noChangeArrowheads="1"/>
          </p:cNvSpPr>
          <p:nvPr/>
        </p:nvSpPr>
        <p:spPr bwMode="auto">
          <a:xfrm flipV="1">
            <a:off x="6438900" y="396875"/>
            <a:ext cx="2649538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en-US"/>
          </a:p>
        </p:txBody>
      </p:sp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1116013" y="236538"/>
            <a:ext cx="6408737" cy="460375"/>
          </a:xfrm>
          <a:prstGeom prst="rect">
            <a:avLst/>
          </a:prstGeom>
          <a:solidFill>
            <a:srgbClr val="5DAE5D"/>
          </a:solidFill>
          <a:ln w="9525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/>
              <a:t>scanf( )</a:t>
            </a:r>
            <a:r>
              <a:rPr lang="zh-CN" altLang="en-US"/>
              <a:t>格式控制序列必须与变量类型一致。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1116013" y="981075"/>
            <a:ext cx="6408737" cy="3816350"/>
          </a:xfrm>
          <a:prstGeom prst="rect">
            <a:avLst/>
          </a:prstGeom>
          <a:noFill/>
          <a:ln w="9525" cmpd="sng">
            <a:solidFill>
              <a:srgbClr val="00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float a;</a:t>
            </a:r>
          </a:p>
          <a:p>
            <a:pPr>
              <a:lnSpc>
                <a:spcPct val="150000"/>
              </a:lnSpc>
            </a:pPr>
            <a:r>
              <a:rPr lang="en-US" dirty="0"/>
              <a:t>double b;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f%f</a:t>
            </a:r>
            <a:r>
              <a:rPr lang="en-US" dirty="0"/>
              <a:t>",&amp;</a:t>
            </a:r>
            <a:r>
              <a:rPr lang="en-US" dirty="0" err="1"/>
              <a:t>a,&amp;b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en-US" dirty="0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f%lf</a:t>
            </a:r>
            <a:r>
              <a:rPr lang="en-US" dirty="0"/>
              <a:t>",&amp;</a:t>
            </a:r>
            <a:r>
              <a:rPr lang="en-US" dirty="0" err="1"/>
              <a:t>a,&amp;b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en-US" dirty="0"/>
              <a:t>printf("a=%f,b=%lf\n",a,b);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116013" y="5013325"/>
            <a:ext cx="6408737" cy="1508125"/>
          </a:xfrm>
          <a:prstGeom prst="rect">
            <a:avLst/>
          </a:prstGeom>
          <a:noFill/>
          <a:ln w="9525" cmpd="sng">
            <a:solidFill>
              <a:srgbClr val="00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15 20</a:t>
            </a:r>
            <a:endParaRPr lang="zh-CN" altLang="en-US" sz="2000"/>
          </a:p>
          <a:p>
            <a:r>
              <a:rPr lang="en-US" sz="2000"/>
              <a:t>a=15.000000,b=0.000000</a:t>
            </a:r>
          </a:p>
          <a:p>
            <a:r>
              <a:rPr lang="en-US" sz="2000"/>
              <a:t>15 20</a:t>
            </a:r>
            <a:endParaRPr lang="zh-CN" altLang="en-US" sz="2000"/>
          </a:p>
          <a:p>
            <a:r>
              <a:rPr lang="en-US" sz="2000"/>
              <a:t>a=15.000000,b=20.000000</a:t>
            </a:r>
            <a:endParaRPr lang="zh-CN" altLang="en-US" sz="2000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219700" y="1125538"/>
            <a:ext cx="3581400" cy="32305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格式控制序列必须与变量类型一致。</a:t>
            </a:r>
            <a:endParaRPr lang="en-US" sz="2000"/>
          </a:p>
          <a:p>
            <a:pPr marL="0" lvl="1"/>
            <a:r>
              <a:rPr lang="en-US" sz="2000"/>
              <a:t>int                %d</a:t>
            </a:r>
          </a:p>
          <a:p>
            <a:pPr marL="0" lvl="1"/>
            <a:r>
              <a:rPr lang="en-US" sz="2000"/>
              <a:t>float             %f</a:t>
            </a:r>
          </a:p>
          <a:p>
            <a:pPr marL="0" lvl="1"/>
            <a:r>
              <a:rPr lang="en-US" sz="2000"/>
              <a:t>double         %lf</a:t>
            </a:r>
          </a:p>
          <a:p>
            <a:pPr marL="0" lvl="1"/>
            <a:r>
              <a:rPr lang="en-US" sz="2000"/>
              <a:t>char              %c</a:t>
            </a:r>
          </a:p>
          <a:p>
            <a:pPr marL="0" lvl="1"/>
            <a:r>
              <a:rPr lang="en-US" sz="2000"/>
              <a:t>long              %ld</a:t>
            </a:r>
          </a:p>
          <a:p>
            <a:pPr marL="0" lvl="1"/>
            <a:r>
              <a:rPr lang="en-US" sz="2000"/>
              <a:t>char s[15]     %s  </a:t>
            </a:r>
            <a:r>
              <a:rPr lang="zh-CN" altLang="en-US" sz="1800"/>
              <a:t>最多</a:t>
            </a:r>
            <a:r>
              <a:rPr lang="en-US" sz="1800"/>
              <a:t>14</a:t>
            </a:r>
            <a:r>
              <a:rPr lang="zh-CN" altLang="en-US" sz="1800"/>
              <a:t>个字符，遇空格或回车结束</a:t>
            </a:r>
            <a:r>
              <a:rPr lang="en-US" sz="1800"/>
              <a:t>.</a:t>
            </a:r>
            <a:endParaRPr lang="zh-CN" altLang="en-US" sz="18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6666"/>
    </a:dk2>
    <a:lt2>
      <a:srgbClr val="003366"/>
    </a:lt2>
    <a:accent1>
      <a:srgbClr val="99CC99"/>
    </a:accent1>
    <a:accent2>
      <a:srgbClr val="33CCCC"/>
    </a:accent2>
    <a:accent3>
      <a:srgbClr val="FFFFFF"/>
    </a:accent3>
    <a:accent4>
      <a:srgbClr val="002A56"/>
    </a:accent4>
    <a:accent5>
      <a:srgbClr val="CAE2CA"/>
    </a:accent5>
    <a:accent6>
      <a:srgbClr val="2DB9B9"/>
    </a:accent6>
    <a:hlink>
      <a:srgbClr val="666699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Pages>0</Pages>
  <Words>2301</Words>
  <Characters>0</Characters>
  <Application>Microsoft Office PowerPoint</Application>
  <DocSecurity>0</DocSecurity>
  <PresentationFormat>全屏显示(4:3)</PresentationFormat>
  <Lines>0</Lines>
  <Paragraphs>278</Paragraphs>
  <Slides>22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Capsules</vt:lpstr>
      <vt:lpstr>C语言程序设计</vt:lpstr>
      <vt:lpstr>PowerPoint 演示文稿</vt:lpstr>
      <vt:lpstr>PowerPoint 演示文稿</vt:lpstr>
      <vt:lpstr>两个整数相除的值</vt:lpstr>
      <vt:lpstr>&amp;&amp;、||连接的表达式求值顺序</vt:lpstr>
      <vt:lpstr>逗号运算符</vt:lpstr>
      <vt:lpstr>数据输出函数</vt:lpstr>
      <vt:lpstr>数据输入函数  -- scanf()</vt:lpstr>
      <vt:lpstr>PowerPoint 演示文稿</vt:lpstr>
      <vt:lpstr>数据输入函数  -- getche、getch、getch、getchar、gets</vt:lpstr>
      <vt:lpstr>switch与break</vt:lpstr>
      <vt:lpstr>continue;</vt:lpstr>
      <vt:lpstr>字符串处理函数</vt:lpstr>
      <vt:lpstr>冒泡排序</vt:lpstr>
      <vt:lpstr>函数的递归调用</vt:lpstr>
      <vt:lpstr>宏定义与展开</vt:lpstr>
      <vt:lpstr>值传递与地址传递</vt:lpstr>
      <vt:lpstr>数组名作函数参数</vt:lpstr>
      <vt:lpstr>指针与数组</vt:lpstr>
      <vt:lpstr>指针与自增、自减运算</vt:lpstr>
      <vt:lpstr>PowerPoint 演示文稿</vt:lpstr>
      <vt:lpstr>结构体、结构体数组和指针</vt:lpstr>
    </vt:vector>
  </TitlesOfParts>
  <Company>ustb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Dun</cp:lastModifiedBy>
  <cp:revision>693</cp:revision>
  <cp:lastPrinted>2113-01-01T00:00:00Z</cp:lastPrinted>
  <dcterms:created xsi:type="dcterms:W3CDTF">2002-09-25T01:48:00Z</dcterms:created>
  <dcterms:modified xsi:type="dcterms:W3CDTF">2016-01-07T08:23:14Z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2052-9.1.0.4716</vt:lpwstr>
  </property>
</Properties>
</file>