
<file path=[Content_Types].xml><?xml version="1.0" encoding="utf-8"?>
<Types xmlns="http://schemas.openxmlformats.org/package/2006/content-types">
  <Default Extension="png" ContentType="image/png"/>
  <Default Extension="bin" ContentType="application/vnd.ms-office.activeX"/>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ctiveX/activeX1.xml" ContentType="application/vnd.ms-office.activeX+xml"/>
  <Override PartName="/ppt/activeX/activeX2.xml" ContentType="application/vnd.ms-office.activeX+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notesSlides/notesSlide28.xml" ContentType="application/vnd.openxmlformats-officedocument.presentationml.notesSlide+xml"/>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Slides/notesSlide29.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notesSlides/notesSlide30.xml" ContentType="application/vnd.openxmlformats-officedocument.presentationml.notesSlide+xml"/>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embeddings/oleObject50.bin" ContentType="application/vnd.openxmlformats-officedocument.oleObject"/>
  <Override PartName="/ppt/embeddings/oleObject51.bin" ContentType="application/vnd.openxmlformats-officedocument.oleObject"/>
  <Override PartName="/ppt/embeddings/oleObject52.bin" ContentType="application/vnd.openxmlformats-officedocument.oleObject"/>
  <Override PartName="/ppt/notesSlides/notesSlide37.xml" ContentType="application/vnd.openxmlformats-officedocument.presentationml.notesSlide+xml"/>
  <Override PartName="/ppt/embeddings/oleObject53.bin" ContentType="application/vnd.openxmlformats-officedocument.oleObject"/>
  <Override PartName="/ppt/embeddings/oleObject54.bin" ContentType="application/vnd.openxmlformats-officedocument.oleObject"/>
  <Override PartName="/ppt/embeddings/oleObject55.bin" ContentType="application/vnd.openxmlformats-officedocument.oleObject"/>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64"/>
  </p:notesMasterIdLst>
  <p:handoutMasterIdLst>
    <p:handoutMasterId r:id="rId65"/>
  </p:handoutMasterIdLst>
  <p:sldIdLst>
    <p:sldId id="410" r:id="rId2"/>
    <p:sldId id="629" r:id="rId3"/>
    <p:sldId id="473" r:id="rId4"/>
    <p:sldId id="463" r:id="rId5"/>
    <p:sldId id="474" r:id="rId6"/>
    <p:sldId id="641" r:id="rId7"/>
    <p:sldId id="475" r:id="rId8"/>
    <p:sldId id="476" r:id="rId9"/>
    <p:sldId id="477" r:id="rId10"/>
    <p:sldId id="478" r:id="rId11"/>
    <p:sldId id="479" r:id="rId12"/>
    <p:sldId id="480" r:id="rId13"/>
    <p:sldId id="481" r:id="rId14"/>
    <p:sldId id="639" r:id="rId15"/>
    <p:sldId id="642" r:id="rId16"/>
    <p:sldId id="613" r:id="rId17"/>
    <p:sldId id="614" r:id="rId18"/>
    <p:sldId id="616" r:id="rId19"/>
    <p:sldId id="617" r:id="rId20"/>
    <p:sldId id="494" r:id="rId21"/>
    <p:sldId id="495" r:id="rId22"/>
    <p:sldId id="618" r:id="rId23"/>
    <p:sldId id="619" r:id="rId24"/>
    <p:sldId id="620" r:id="rId25"/>
    <p:sldId id="622" r:id="rId26"/>
    <p:sldId id="623" r:id="rId27"/>
    <p:sldId id="625" r:id="rId28"/>
    <p:sldId id="630" r:id="rId29"/>
    <p:sldId id="507" r:id="rId30"/>
    <p:sldId id="631" r:id="rId31"/>
    <p:sldId id="509" r:id="rId32"/>
    <p:sldId id="510" r:id="rId33"/>
    <p:sldId id="511" r:id="rId34"/>
    <p:sldId id="512" r:id="rId35"/>
    <p:sldId id="632" r:id="rId36"/>
    <p:sldId id="516" r:id="rId37"/>
    <p:sldId id="596" r:id="rId38"/>
    <p:sldId id="518" r:id="rId39"/>
    <p:sldId id="519" r:id="rId40"/>
    <p:sldId id="520" r:id="rId41"/>
    <p:sldId id="521" r:id="rId42"/>
    <p:sldId id="522" r:id="rId43"/>
    <p:sldId id="582" r:id="rId44"/>
    <p:sldId id="584" r:id="rId45"/>
    <p:sldId id="633" r:id="rId46"/>
    <p:sldId id="585" r:id="rId47"/>
    <p:sldId id="586" r:id="rId48"/>
    <p:sldId id="587" r:id="rId49"/>
    <p:sldId id="634" r:id="rId50"/>
    <p:sldId id="589" r:id="rId51"/>
    <p:sldId id="595" r:id="rId52"/>
    <p:sldId id="597" r:id="rId53"/>
    <p:sldId id="608" r:id="rId54"/>
    <p:sldId id="604" r:id="rId55"/>
    <p:sldId id="605" r:id="rId56"/>
    <p:sldId id="599" r:id="rId57"/>
    <p:sldId id="606" r:id="rId58"/>
    <p:sldId id="600" r:id="rId59"/>
    <p:sldId id="601" r:id="rId60"/>
    <p:sldId id="602" r:id="rId61"/>
    <p:sldId id="636" r:id="rId62"/>
    <p:sldId id="640" r:id="rId63"/>
  </p:sldIdLst>
  <p:sldSz cx="9144000" cy="6858000" type="screen4x3"/>
  <p:notesSz cx="6669088" cy="9820275"/>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CC"/>
    <a:srgbClr val="CC66FF"/>
    <a:srgbClr val="FF66CC"/>
    <a:srgbClr val="FF9933"/>
    <a:srgbClr val="00FF00"/>
    <a:srgbClr val="5F5F5F"/>
    <a:srgbClr val="6666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63" autoAdjust="0"/>
    <p:restoredTop sz="85614" autoAdjust="0"/>
  </p:normalViewPr>
  <p:slideViewPr>
    <p:cSldViewPr>
      <p:cViewPr>
        <p:scale>
          <a:sx n="75" d="100"/>
          <a:sy n="75" d="100"/>
        </p:scale>
        <p:origin x="-2670" y="-5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1842"/>
    </p:cViewPr>
  </p:sorterViewPr>
  <p:notesViewPr>
    <p:cSldViewPr>
      <p:cViewPr>
        <p:scale>
          <a:sx n="100" d="100"/>
          <a:sy n="100" d="100"/>
        </p:scale>
        <p:origin x="-996" y="1656"/>
      </p:cViewPr>
      <p:guideLst>
        <p:guide orient="horz" pos="3093"/>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5.png"/><Relationship Id="rId1" Type="http://schemas.openxmlformats.org/officeDocument/2006/relationships/image" Target="../media/image24.png"/></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5.png"/><Relationship Id="rId1" Type="http://schemas.openxmlformats.org/officeDocument/2006/relationships/image" Target="../media/image24.png"/></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5.png"/><Relationship Id="rId1" Type="http://schemas.openxmlformats.org/officeDocument/2006/relationships/image" Target="../media/image24.png"/></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5.png"/><Relationship Id="rId1" Type="http://schemas.openxmlformats.org/officeDocument/2006/relationships/image" Target="../media/image24.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 Id="rId4" Type="http://schemas.openxmlformats.org/officeDocument/2006/relationships/image" Target="../media/image37.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4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5.png"/><Relationship Id="rId1" Type="http://schemas.openxmlformats.org/officeDocument/2006/relationships/image" Target="../media/image2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8146" name="Rectangle 2"/>
          <p:cNvSpPr>
            <a:spLocks noGrp="1" noChangeArrowheads="1"/>
          </p:cNvSpPr>
          <p:nvPr>
            <p:ph type="hdr" sz="quarter"/>
          </p:nvPr>
        </p:nvSpPr>
        <p:spPr bwMode="auto">
          <a:xfrm>
            <a:off x="0"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518147" name="Rectangle 3"/>
          <p:cNvSpPr>
            <a:spLocks noGrp="1" noChangeArrowheads="1"/>
          </p:cNvSpPr>
          <p:nvPr>
            <p:ph type="dt" sz="quarter" idx="1"/>
          </p:nvPr>
        </p:nvSpPr>
        <p:spPr bwMode="auto">
          <a:xfrm>
            <a:off x="3779838"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ltLang="zh-CN"/>
          </a:p>
        </p:txBody>
      </p:sp>
      <p:sp>
        <p:nvSpPr>
          <p:cNvPr id="518148" name="Rectangle 4"/>
          <p:cNvSpPr>
            <a:spLocks noGrp="1" noChangeArrowheads="1"/>
          </p:cNvSpPr>
          <p:nvPr>
            <p:ph type="ftr" sz="quarter" idx="2"/>
          </p:nvPr>
        </p:nvSpPr>
        <p:spPr bwMode="auto">
          <a:xfrm>
            <a:off x="0"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518149" name="Rectangle 5"/>
          <p:cNvSpPr>
            <a:spLocks noGrp="1" noChangeArrowheads="1"/>
          </p:cNvSpPr>
          <p:nvPr>
            <p:ph type="sldNum" sz="quarter" idx="3"/>
          </p:nvPr>
        </p:nvSpPr>
        <p:spPr bwMode="auto">
          <a:xfrm>
            <a:off x="3779838"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60EDA6F4-5182-475B-BCD2-51EEB1CB5625}" type="slidenum">
              <a:rPr lang="en-US" altLang="zh-CN"/>
              <a:pPr>
                <a:defRPr/>
              </a:pPr>
              <a:t>‹#›</a:t>
            </a:fld>
            <a:endParaRPr lang="en-US" altLang="zh-CN"/>
          </a:p>
        </p:txBody>
      </p:sp>
    </p:spTree>
    <p:extLst>
      <p:ext uri="{BB962C8B-B14F-4D97-AF65-F5344CB8AC3E}">
        <p14:creationId xmlns:p14="http://schemas.microsoft.com/office/powerpoint/2010/main" val="26395328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4"/>
          <p:cNvSpPr>
            <a:spLocks noGrp="1" noRot="1" noChangeAspect="1" noChangeArrowheads="1" noTextEdit="1"/>
          </p:cNvSpPr>
          <p:nvPr>
            <p:ph type="sldImg" idx="2"/>
          </p:nvPr>
        </p:nvSpPr>
        <p:spPr bwMode="auto">
          <a:xfrm>
            <a:off x="879475" y="736600"/>
            <a:ext cx="4910138" cy="3683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5" name="Rectangle 5"/>
          <p:cNvSpPr>
            <a:spLocks noGrp="1" noChangeArrowheads="1"/>
          </p:cNvSpPr>
          <p:nvPr>
            <p:ph type="body" sz="quarter" idx="3"/>
          </p:nvPr>
        </p:nvSpPr>
        <p:spPr bwMode="auto">
          <a:xfrm>
            <a:off x="889000" y="4664075"/>
            <a:ext cx="4891088" cy="44196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7044" name="Rectangle 8"/>
          <p:cNvSpPr>
            <a:spLocks noChangeArrowheads="1"/>
          </p:cNvSpPr>
          <p:nvPr/>
        </p:nvSpPr>
        <p:spPr bwMode="auto">
          <a:xfrm>
            <a:off x="904875" y="349250"/>
            <a:ext cx="280035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1200">
                <a:latin typeface="Times New Roman" pitchFamily="18" charset="0"/>
              </a:rPr>
              <a:t>清华大学</a:t>
            </a:r>
            <a:r>
              <a:rPr kumimoji="1" lang="en-US" altLang="zh-CN" sz="1200">
                <a:latin typeface="Times New Roman" pitchFamily="18" charset="0"/>
              </a:rPr>
              <a:t>《</a:t>
            </a:r>
            <a:r>
              <a:rPr kumimoji="1" lang="zh-CN" altLang="en-US" sz="1200">
                <a:latin typeface="Times New Roman" pitchFamily="18" charset="0"/>
              </a:rPr>
              <a:t>计算机文化基础</a:t>
            </a:r>
            <a:r>
              <a:rPr kumimoji="1" lang="en-US" altLang="zh-CN" sz="1200">
                <a:latin typeface="Times New Roman" pitchFamily="18" charset="0"/>
              </a:rPr>
              <a:t>》</a:t>
            </a:r>
            <a:r>
              <a:rPr kumimoji="1" lang="zh-CN" altLang="en-US" sz="1200">
                <a:latin typeface="Times New Roman" pitchFamily="18" charset="0"/>
              </a:rPr>
              <a:t>电子教案</a:t>
            </a:r>
          </a:p>
        </p:txBody>
      </p:sp>
      <p:sp>
        <p:nvSpPr>
          <p:cNvPr id="87045" name="Rectangle 9"/>
          <p:cNvSpPr>
            <a:spLocks noChangeArrowheads="1"/>
          </p:cNvSpPr>
          <p:nvPr/>
        </p:nvSpPr>
        <p:spPr bwMode="auto">
          <a:xfrm>
            <a:off x="3679825" y="349250"/>
            <a:ext cx="2100263"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r>
              <a:rPr kumimoji="1" lang="en-US" altLang="zh-CN" sz="1200">
                <a:latin typeface="Times New Roman" pitchFamily="18" charset="0"/>
              </a:rPr>
              <a:t>2003</a:t>
            </a:r>
            <a:r>
              <a:rPr kumimoji="1" lang="zh-CN" altLang="en-US" sz="1200">
                <a:latin typeface="Times New Roman" pitchFamily="18" charset="0"/>
              </a:rPr>
              <a:t>年</a:t>
            </a:r>
            <a:r>
              <a:rPr kumimoji="1" lang="en-US" altLang="zh-CN" sz="1200">
                <a:latin typeface="Times New Roman" pitchFamily="18" charset="0"/>
              </a:rPr>
              <a:t>3</a:t>
            </a:r>
            <a:r>
              <a:rPr kumimoji="1" lang="zh-CN" altLang="en-US" sz="1200">
                <a:latin typeface="Times New Roman" pitchFamily="18" charset="0"/>
              </a:rPr>
              <a:t>月</a:t>
            </a:r>
          </a:p>
        </p:txBody>
      </p:sp>
      <p:sp>
        <p:nvSpPr>
          <p:cNvPr id="87046" name="Rectangle 10"/>
          <p:cNvSpPr>
            <a:spLocks noChangeArrowheads="1"/>
          </p:cNvSpPr>
          <p:nvPr/>
        </p:nvSpPr>
        <p:spPr bwMode="auto">
          <a:xfrm>
            <a:off x="889000" y="9166225"/>
            <a:ext cx="496570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fld id="{0359DFB2-EBEA-4871-920A-0869383A95E7}" type="slidenum">
              <a:rPr kumimoji="1" lang="en-US" altLang="zh-CN" sz="1200">
                <a:latin typeface="Times New Roman" pitchFamily="18" charset="0"/>
              </a:rPr>
              <a:pPr algn="ctr"/>
              <a:t>‹#›</a:t>
            </a:fld>
            <a:r>
              <a:rPr kumimoji="1" lang="en-US" altLang="zh-CN" sz="1200">
                <a:latin typeface="Times New Roman" pitchFamily="18" charset="0"/>
              </a:rPr>
              <a:t> </a:t>
            </a:r>
            <a:r>
              <a:rPr kumimoji="1" lang="zh-CN" altLang="en-US" sz="1200">
                <a:latin typeface="Times New Roman" pitchFamily="18" charset="0"/>
              </a:rPr>
              <a:t>页</a:t>
            </a:r>
          </a:p>
        </p:txBody>
      </p:sp>
    </p:spTree>
    <p:extLst>
      <p:ext uri="{BB962C8B-B14F-4D97-AF65-F5344CB8AC3E}">
        <p14:creationId xmlns:p14="http://schemas.microsoft.com/office/powerpoint/2010/main" val="28433941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p:spPr>
        <p:txBody>
          <a:bodyPr/>
          <a:lstStyle/>
          <a:p>
            <a:pPr eaLnBrk="1" hangingPunct="1"/>
            <a:r>
              <a:rPr lang="zh-CN" altLang="en-US" smtClean="0"/>
              <a:t>结合第一章讲过的字符编码：</a:t>
            </a:r>
            <a:r>
              <a:rPr lang="en-US" altLang="zh-CN" smtClean="0"/>
              <a:t>ASCII</a:t>
            </a:r>
            <a:r>
              <a:rPr lang="zh-CN" altLang="en-US" smtClean="0"/>
              <a:t>，汉字，内码、外码，介绍通过键盘输入字符的过程。</a:t>
            </a:r>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p:spPr>
        <p:txBody>
          <a:bodyPr/>
          <a:lstStyle/>
          <a:p>
            <a:pPr eaLnBrk="1" hangingPunct="1"/>
            <a:r>
              <a:rPr lang="en-US" altLang="zh-CN" dirty="0" smtClean="0"/>
              <a:t>        </a:t>
            </a:r>
            <a:r>
              <a:rPr lang="zh-CN" altLang="en-US" b="1" dirty="0" smtClean="0"/>
              <a:t>存储程序原理</a:t>
            </a:r>
            <a:r>
              <a:rPr lang="zh-CN" altLang="en-US" dirty="0" smtClean="0"/>
              <a:t>是由美籍匈牙利数学家冯</a:t>
            </a:r>
            <a:r>
              <a:rPr lang="en-US" altLang="zh-CN" dirty="0" smtClean="0">
                <a:latin typeface="Arial" charset="0"/>
              </a:rPr>
              <a:t>·</a:t>
            </a:r>
            <a:r>
              <a:rPr lang="zh-CN" altLang="en-US" dirty="0" smtClean="0"/>
              <a:t>诺依曼于</a:t>
            </a:r>
            <a:r>
              <a:rPr lang="en-US" altLang="zh-CN" dirty="0" smtClean="0"/>
              <a:t>1946</a:t>
            </a:r>
            <a:r>
              <a:rPr lang="zh-CN" altLang="en-US" dirty="0" smtClean="0"/>
              <a:t>年提出的，把程序本身当作数据来对待，程序和该程序处理的数据用同样的方式储存，这正是治愈</a:t>
            </a:r>
            <a:r>
              <a:rPr lang="zh-CN" altLang="en-US" dirty="0" smtClean="0">
                <a:latin typeface="Arial" charset="0"/>
              </a:rPr>
              <a:t>“</a:t>
            </a:r>
            <a:r>
              <a:rPr lang="zh-CN" altLang="en-US" dirty="0" smtClean="0"/>
              <a:t>神童</a:t>
            </a:r>
            <a:r>
              <a:rPr lang="zh-CN" altLang="en-US" dirty="0" smtClean="0">
                <a:latin typeface="Arial" charset="0"/>
              </a:rPr>
              <a:t>”</a:t>
            </a:r>
            <a:r>
              <a:rPr lang="en-US" altLang="zh-CN" dirty="0" smtClean="0"/>
              <a:t>ENIAC</a:t>
            </a:r>
            <a:r>
              <a:rPr lang="zh-CN" altLang="en-US" dirty="0" smtClean="0"/>
              <a:t>健忘症的良方。冯</a:t>
            </a:r>
            <a:r>
              <a:rPr lang="en-US" altLang="zh-CN" dirty="0" smtClean="0">
                <a:latin typeface="Arial" charset="0"/>
              </a:rPr>
              <a:t>·</a:t>
            </a:r>
            <a:r>
              <a:rPr lang="zh-CN" altLang="en-US" dirty="0" smtClean="0"/>
              <a:t>诺依曼和同事们依据此原理设计出了一个完整的现代计算机雏形，并确定了存储程序计算机的五大组成部分和基本工作方法。冯</a:t>
            </a:r>
            <a:r>
              <a:rPr lang="en-US" altLang="zh-CN" dirty="0" smtClean="0">
                <a:latin typeface="Arial" charset="0"/>
              </a:rPr>
              <a:t>·</a:t>
            </a:r>
            <a:r>
              <a:rPr lang="zh-CN" altLang="en-US" dirty="0" smtClean="0"/>
              <a:t>诺依曼的这一设计思想被誉为计算机发展史上的里程碑，标志着计算机时代的真正开始。</a:t>
            </a:r>
          </a:p>
          <a:p>
            <a:pPr eaLnBrk="1" hangingPunct="1"/>
            <a:r>
              <a:rPr lang="zh-CN" altLang="en-US" dirty="0" smtClean="0"/>
              <a:t>        虽然计算机技术发展很快，但</a:t>
            </a:r>
            <a:r>
              <a:rPr lang="zh-CN" altLang="en-US" dirty="0" smtClean="0">
                <a:latin typeface="Arial" charset="0"/>
              </a:rPr>
              <a:t>“</a:t>
            </a:r>
            <a:r>
              <a:rPr lang="zh-CN" altLang="en-US" dirty="0" smtClean="0"/>
              <a:t>存储程序原理</a:t>
            </a:r>
            <a:r>
              <a:rPr lang="zh-CN" altLang="en-US" dirty="0" smtClean="0">
                <a:latin typeface="Arial" charset="0"/>
              </a:rPr>
              <a:t>”</a:t>
            </a:r>
            <a:r>
              <a:rPr lang="zh-CN" altLang="en-US" dirty="0" smtClean="0"/>
              <a:t>至今仍然是计算机内在的基本工作原理。自计算机诞生的那一天起，这一原理就决定了人们使用计算机的主要方式</a:t>
            </a:r>
            <a:r>
              <a:rPr lang="en-US" altLang="zh-CN" dirty="0" smtClean="0">
                <a:latin typeface="Arial" charset="0"/>
              </a:rPr>
              <a:t>——</a:t>
            </a:r>
            <a:r>
              <a:rPr lang="zh-CN" altLang="en-US" dirty="0" smtClean="0"/>
              <a:t>编写程序和运行程序。科学家们一直致力于提高程序设计的自动化水平，改进用户的操作界面，提供各种开发工具、环境与平台，其目的都是为了让人们更加方便地使用计算机，可以少编程甚至不编程来使用计算机，因为计算机编程毕竟是一项复杂的脑力劳动。但不管用户的开发与使用界面如何演变，</a:t>
            </a:r>
            <a:r>
              <a:rPr lang="zh-CN" altLang="en-US" dirty="0" smtClean="0">
                <a:latin typeface="Arial" charset="0"/>
              </a:rPr>
              <a:t>“</a:t>
            </a:r>
            <a:r>
              <a:rPr lang="zh-CN" altLang="en-US" dirty="0" smtClean="0"/>
              <a:t>存储程序原理</a:t>
            </a:r>
            <a:r>
              <a:rPr lang="zh-CN" altLang="en-US" dirty="0" smtClean="0">
                <a:latin typeface="Arial" charset="0"/>
              </a:rPr>
              <a:t>”</a:t>
            </a:r>
            <a:r>
              <a:rPr lang="zh-CN" altLang="en-US" dirty="0" smtClean="0"/>
              <a:t>没有变，它仍然是我们理解计算机系统功能与特征的基础。</a:t>
            </a:r>
          </a:p>
          <a:p>
            <a:pPr eaLnBrk="1" hangingPunct="1"/>
            <a:endParaRPr lang="zh-CN" altLang="en-US" dirty="0" smtClean="0"/>
          </a:p>
          <a:p>
            <a:pPr eaLnBrk="1" hangingPunct="1"/>
            <a:r>
              <a:rPr lang="zh-CN" altLang="en-US" dirty="0" smtClean="0"/>
              <a:t>　　</a:t>
            </a:r>
            <a:r>
              <a:rPr lang="en-US" altLang="zh-CN" dirty="0" smtClean="0"/>
              <a:t>EDSAC</a:t>
            </a:r>
            <a:r>
              <a:rPr lang="zh-CN" altLang="en-US" dirty="0" smtClean="0"/>
              <a:t>于</a:t>
            </a:r>
            <a:r>
              <a:rPr lang="en-US" altLang="zh-CN" dirty="0" smtClean="0"/>
              <a:t>1949</a:t>
            </a:r>
            <a:r>
              <a:rPr lang="zh-CN" altLang="en-US" dirty="0" smtClean="0"/>
              <a:t>年</a:t>
            </a:r>
            <a:r>
              <a:rPr lang="en-US" altLang="zh-CN" dirty="0" smtClean="0"/>
              <a:t>5</a:t>
            </a:r>
            <a:r>
              <a:rPr lang="zh-CN" altLang="en-US" dirty="0" smtClean="0"/>
              <a:t>月建成，它是世界上第一台真正实现内部存储程序的电子计算机，其中凝集着冯</a:t>
            </a:r>
            <a:r>
              <a:rPr lang="en-US" altLang="zh-CN" dirty="0" smtClean="0">
                <a:latin typeface="Arial" charset="0"/>
              </a:rPr>
              <a:t>·</a:t>
            </a:r>
            <a:r>
              <a:rPr lang="zh-CN" altLang="en-US" dirty="0" smtClean="0"/>
              <a:t>诺依曼等人设想，也是后来所有电脑的真正原型和范本。</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body" idx="1"/>
          </p:nvPr>
        </p:nvSpPr>
        <p:spPr>
          <a:xfrm>
            <a:off x="889000" y="3927475"/>
            <a:ext cx="4891088" cy="5156200"/>
          </a:xfrm>
          <a:solidFill>
            <a:srgbClr val="FFFFFF"/>
          </a:solidFill>
        </p:spPr>
        <p:txBody>
          <a:bodyPr/>
          <a:lstStyle/>
          <a:p>
            <a:r>
              <a:rPr lang="zh-CN" altLang="en-US" sz="1000" dirty="0" smtClean="0"/>
              <a:t>计算机在运行时，先从内存中取出第一条指令，通过控制器的译码，按指令的要求，从存储器中取出数据进行指定的运算和逻辑操作等加工，然后再按地址把结果送到内存中去。接下来，再取出第二条指令，在控制器的指挥下完成规定操作。依此进行下去。直至遇到停止指令。</a:t>
            </a:r>
          </a:p>
          <a:p>
            <a:r>
              <a:rPr lang="zh-CN" altLang="en-US" sz="1000" dirty="0" smtClean="0"/>
              <a:t>程序与数据一样存贮，按程序编排的顺序，一步一步地取出指令，自动地完成指令规定的操作是计算机最基本的工作原理。这一原理最初是由美籍匈牙利数学家冯</a:t>
            </a:r>
            <a:r>
              <a:rPr lang="en-US" altLang="zh-CN" sz="1000" dirty="0" smtClean="0"/>
              <a:t>.</a:t>
            </a:r>
            <a:r>
              <a:rPr lang="zh-CN" altLang="en-US" sz="1000" dirty="0" smtClean="0"/>
              <a:t>诺依曼于</a:t>
            </a:r>
            <a:r>
              <a:rPr lang="en-US" altLang="zh-CN" sz="1000" dirty="0" smtClean="0"/>
              <a:t>1945</a:t>
            </a:r>
            <a:r>
              <a:rPr lang="zh-CN" altLang="en-US" sz="1000" dirty="0" smtClean="0"/>
              <a:t>年提出来的，故称为冯</a:t>
            </a:r>
            <a:r>
              <a:rPr lang="en-US" altLang="zh-CN" sz="1000" dirty="0" smtClean="0"/>
              <a:t>.</a:t>
            </a:r>
            <a:r>
              <a:rPr lang="zh-CN" altLang="en-US" sz="1000" dirty="0" smtClean="0"/>
              <a:t>诺依曼原理。</a:t>
            </a:r>
            <a:endParaRPr lang="en-US" altLang="zh-CN" sz="1000" dirty="0" smtClean="0"/>
          </a:p>
          <a:p>
            <a:endParaRPr lang="en-US" altLang="zh-CN" sz="1000" dirty="0" smtClean="0"/>
          </a:p>
          <a:p>
            <a:r>
              <a:rPr lang="zh-CN" altLang="en-US" sz="1000" dirty="0" smtClean="0"/>
              <a:t>地址总线</a:t>
            </a:r>
            <a:r>
              <a:rPr lang="zh-CN" altLang="en-US" sz="1000" dirty="0" smtClean="0"/>
              <a:t>：用来传送</a:t>
            </a:r>
            <a:r>
              <a:rPr lang="en-US" altLang="zh-CN" sz="1000" dirty="0" smtClean="0"/>
              <a:t>CPU</a:t>
            </a:r>
            <a:r>
              <a:rPr lang="zh-CN" altLang="en-US" sz="1000" dirty="0" smtClean="0"/>
              <a:t>寻址存储单元和外设接口的地址信息。地址总线的宽度反映计算机的最大内存容量，总线宽度是</a:t>
            </a:r>
            <a:r>
              <a:rPr lang="en-US" altLang="zh-CN" sz="1000" dirty="0" smtClean="0"/>
              <a:t>32</a:t>
            </a:r>
            <a:r>
              <a:rPr lang="zh-CN" altLang="en-US" sz="1000" dirty="0" smtClean="0"/>
              <a:t>位，大的最大内存容量是</a:t>
            </a:r>
            <a:r>
              <a:rPr lang="en-US" altLang="zh-CN" sz="1000" dirty="0" smtClean="0"/>
              <a:t>232=4GB</a:t>
            </a:r>
            <a:r>
              <a:rPr lang="zh-CN" altLang="en-US" sz="1000" dirty="0" smtClean="0"/>
              <a:t>。</a:t>
            </a:r>
            <a:endParaRPr lang="en-US" altLang="zh-CN" sz="1000" dirty="0" smtClean="0"/>
          </a:p>
          <a:p>
            <a:r>
              <a:rPr lang="zh-CN" altLang="en-US" sz="1000" dirty="0" smtClean="0"/>
              <a:t>数据总线：用于在</a:t>
            </a:r>
            <a:r>
              <a:rPr lang="en-US" altLang="zh-CN" sz="1000" dirty="0" smtClean="0"/>
              <a:t>CPU</a:t>
            </a:r>
            <a:r>
              <a:rPr lang="zh-CN" altLang="en-US" sz="1000" dirty="0" smtClean="0"/>
              <a:t>与存储器和</a:t>
            </a:r>
            <a:r>
              <a:rPr lang="en-US" altLang="zh-CN" sz="1000" dirty="0" smtClean="0"/>
              <a:t>I/O</a:t>
            </a:r>
            <a:r>
              <a:rPr lang="zh-CN" altLang="en-US" sz="1000" dirty="0" smtClean="0"/>
              <a:t>接口之间双向传送数据。它的宽度表示计算机内部传输数据的能力。</a:t>
            </a:r>
            <a:endParaRPr lang="en-US" altLang="zh-CN" sz="1000" dirty="0" smtClean="0"/>
          </a:p>
          <a:p>
            <a:r>
              <a:rPr lang="zh-CN" altLang="en-US" sz="1000" dirty="0" smtClean="0"/>
              <a:t>控制总线：用于传送各种控制信号，包括控制器发向内存、外设的控制信息，以及内存、外设返回的应答信息及外设向</a:t>
            </a:r>
            <a:r>
              <a:rPr lang="en-US" altLang="zh-CN" sz="1000" dirty="0" smtClean="0"/>
              <a:t>CPU</a:t>
            </a:r>
            <a:r>
              <a:rPr lang="zh-CN" altLang="en-US" sz="1000" dirty="0" smtClean="0"/>
              <a:t>发出的请求（如中断请求）信号。</a:t>
            </a:r>
            <a:endParaRPr lang="en-US" altLang="zh-CN" sz="1000" dirty="0" smtClean="0"/>
          </a:p>
          <a:p>
            <a:endParaRPr lang="en-US" altLang="zh-CN" sz="10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000" dirty="0" smtClean="0"/>
              <a:t>总线的数量用位表示，如</a:t>
            </a:r>
            <a:r>
              <a:rPr lang="en-US" altLang="zh-CN" sz="1000" dirty="0" smtClean="0"/>
              <a:t>8</a:t>
            </a:r>
            <a:r>
              <a:rPr lang="zh-CN" altLang="en-US" sz="1000" dirty="0" smtClean="0"/>
              <a:t>、</a:t>
            </a:r>
            <a:r>
              <a:rPr lang="en-US" altLang="zh-CN" sz="1000" dirty="0" smtClean="0"/>
              <a:t>16</a:t>
            </a:r>
            <a:r>
              <a:rPr lang="zh-CN" altLang="en-US" sz="1000" dirty="0" smtClean="0"/>
              <a:t>、</a:t>
            </a:r>
            <a:r>
              <a:rPr lang="en-US" altLang="zh-CN" sz="1000" dirty="0" smtClean="0"/>
              <a:t>32</a:t>
            </a:r>
            <a:r>
              <a:rPr lang="zh-CN" altLang="en-US" sz="1000" dirty="0" smtClean="0"/>
              <a:t>、</a:t>
            </a:r>
            <a:r>
              <a:rPr lang="en-US" altLang="zh-CN" sz="1000" dirty="0" smtClean="0"/>
              <a:t>64</a:t>
            </a:r>
            <a:r>
              <a:rPr lang="zh-CN" altLang="en-US" sz="1000" dirty="0" smtClean="0"/>
              <a:t>位</a:t>
            </a:r>
            <a:endParaRPr lang="en-US" altLang="zh-CN" sz="1000" dirty="0" smtClean="0"/>
          </a:p>
          <a:p>
            <a:endParaRPr lang="zh-CN" altLang="en-US" sz="1000" dirty="0" smtClean="0"/>
          </a:p>
          <a:p>
            <a:pPr eaLnBrk="1" hangingPunct="1"/>
            <a:endParaRPr lang="zh-CN" altLang="zh-CN" sz="1000" dirty="0" smtClean="0">
              <a:latin typeface="宋体" pitchFamily="2" charset="-122"/>
            </a:endParaRPr>
          </a:p>
        </p:txBody>
      </p:sp>
      <p:sp>
        <p:nvSpPr>
          <p:cNvPr id="135171" name="Rectangle 3"/>
          <p:cNvSpPr>
            <a:spLocks noGrp="1" noRot="1" noChangeAspect="1" noChangeArrowheads="1" noTextEdit="1"/>
          </p:cNvSpPr>
          <p:nvPr>
            <p:ph type="sldImg"/>
          </p:nvPr>
        </p:nvSpPr>
        <p:spPr>
          <a:xfrm>
            <a:off x="1036638" y="736600"/>
            <a:ext cx="3929062" cy="2946400"/>
          </a:xfrm>
          <a:solidFill>
            <a:srgbClr val="FFFFFF"/>
          </a:solid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a:ln/>
        </p:spPr>
      </p:sp>
      <p:sp>
        <p:nvSpPr>
          <p:cNvPr id="101379" name="备注占位符 2"/>
          <p:cNvSpPr>
            <a:spLocks noGrp="1"/>
          </p:cNvSpPr>
          <p:nvPr>
            <p:ph type="body" idx="1"/>
          </p:nvPr>
        </p:nvSpPr>
        <p:spPr>
          <a:noFill/>
        </p:spPr>
        <p:txBody>
          <a:bodyPr/>
          <a:lstStyle/>
          <a:p>
            <a:pPr eaLnBrk="1" hangingPunct="1"/>
            <a:r>
              <a:rPr lang="zh-CN" altLang="en-US" dirty="0" smtClean="0"/>
              <a:t>指令系统的每一条指令都有一个操作码，它表示该指令应进行什么性质的操作。不同的指令用操作码这个字段的不同编码来表示，每一种编码代表一种指令。组成操作码字段的位数一般取决于计算机指令系统的规模。</a:t>
            </a:r>
          </a:p>
          <a:p>
            <a:pPr eaLnBrk="1" hangingPunct="1"/>
            <a:r>
              <a:rPr lang="en-US" altLang="zh-CN" dirty="0" smtClean="0"/>
              <a:t>"</a:t>
            </a:r>
            <a:r>
              <a:rPr lang="zh-CN" altLang="en-US" dirty="0" smtClean="0"/>
              <a:t>操作码</a:t>
            </a:r>
            <a:r>
              <a:rPr lang="en-US" altLang="zh-CN" dirty="0" smtClean="0"/>
              <a:t>" </a:t>
            </a:r>
            <a:r>
              <a:rPr lang="zh-CN" altLang="en-US" dirty="0" smtClean="0"/>
              <a:t>英文对照</a:t>
            </a:r>
          </a:p>
          <a:p>
            <a:pPr eaLnBrk="1" hangingPunct="1"/>
            <a:r>
              <a:rPr lang="en-US" altLang="zh-CN" dirty="0" smtClean="0"/>
              <a:t>new; operation code; function code; operating code;</a:t>
            </a:r>
          </a:p>
          <a:p>
            <a:pPr eaLnBrk="1" hangingPunct="1"/>
            <a:endParaRPr lang="en-US" altLang="zh-CN" dirty="0" smtClean="0"/>
          </a:p>
          <a:p>
            <a:pPr eaLnBrk="1" hangingPunct="1"/>
            <a:r>
              <a:rPr lang="en-US" altLang="zh-CN" dirty="0" smtClean="0"/>
              <a:t>1</a:t>
            </a:r>
            <a:r>
              <a:rPr lang="zh-CN" altLang="en-US" dirty="0" smtClean="0"/>
              <a:t>、计算机程序中所规定的要执行操作的那一部分指令*或字段</a:t>
            </a:r>
            <a:r>
              <a:rPr lang="en-US" altLang="zh-CN" dirty="0" smtClean="0"/>
              <a:t>(</a:t>
            </a:r>
            <a:r>
              <a:rPr lang="zh-CN" altLang="en-US" dirty="0" smtClean="0"/>
              <a:t>通常用代码表示</a:t>
            </a:r>
            <a:r>
              <a:rPr lang="en-US" altLang="zh-CN" dirty="0" smtClean="0"/>
              <a:t>)</a:t>
            </a:r>
            <a:r>
              <a:rPr lang="zh-CN" altLang="en-US" dirty="0" smtClean="0"/>
              <a:t>。</a:t>
            </a:r>
          </a:p>
          <a:p>
            <a:pPr eaLnBrk="1" hangingPunct="1"/>
            <a:r>
              <a:rPr lang="en-US" altLang="zh-CN" dirty="0" smtClean="0"/>
              <a:t>"</a:t>
            </a:r>
            <a:r>
              <a:rPr lang="zh-CN" altLang="en-US" dirty="0" smtClean="0"/>
              <a:t>操作码</a:t>
            </a:r>
            <a:r>
              <a:rPr lang="en-US" altLang="zh-CN" dirty="0" smtClean="0"/>
              <a:t>" </a:t>
            </a:r>
            <a:r>
              <a:rPr lang="zh-CN" altLang="en-US" dirty="0" smtClean="0"/>
              <a:t>在学术文献中的解释</a:t>
            </a:r>
          </a:p>
          <a:p>
            <a:pPr eaLnBrk="1" hangingPunct="1"/>
            <a:r>
              <a:rPr lang="en-US" altLang="zh-CN" dirty="0" smtClean="0"/>
              <a:t>1</a:t>
            </a:r>
            <a:r>
              <a:rPr lang="zh-CN" altLang="en-US" dirty="0" smtClean="0"/>
              <a:t>、其中</a:t>
            </a:r>
            <a:r>
              <a:rPr lang="en-US" altLang="zh-CN" dirty="0" smtClean="0"/>
              <a:t>,</a:t>
            </a:r>
            <a:r>
              <a:rPr lang="zh-CN" altLang="en-US" dirty="0" smtClean="0"/>
              <a:t>操作码就是指令码</a:t>
            </a:r>
            <a:r>
              <a:rPr lang="en-US" altLang="zh-CN" dirty="0" smtClean="0"/>
              <a:t>,</a:t>
            </a:r>
            <a:r>
              <a:rPr lang="zh-CN" altLang="en-US" dirty="0" smtClean="0"/>
              <a:t>占一个字节的长度</a:t>
            </a:r>
            <a:r>
              <a:rPr lang="en-US" altLang="zh-CN" dirty="0" smtClean="0"/>
              <a:t>,</a:t>
            </a:r>
            <a:r>
              <a:rPr lang="zh-CN" altLang="en-US" dirty="0" smtClean="0"/>
              <a:t>一个字节码可以有多少操作数</a:t>
            </a:r>
            <a:r>
              <a:rPr lang="en-US" altLang="zh-CN" dirty="0" smtClean="0"/>
              <a:t>.</a:t>
            </a:r>
            <a:r>
              <a:rPr lang="zh-CN" altLang="en-US" dirty="0" smtClean="0"/>
              <a:t>目前</a:t>
            </a:r>
            <a:r>
              <a:rPr lang="en-US" altLang="zh-CN" dirty="0" smtClean="0"/>
              <a:t>,Java</a:t>
            </a:r>
            <a:r>
              <a:rPr lang="zh-CN" altLang="en-US" dirty="0" smtClean="0"/>
              <a:t>虚拟机规范中定义了</a:t>
            </a:r>
            <a:r>
              <a:rPr lang="en-US" altLang="zh-CN" dirty="0" smtClean="0"/>
              <a:t>220</a:t>
            </a:r>
            <a:r>
              <a:rPr lang="zh-CN" altLang="en-US" dirty="0" smtClean="0"/>
              <a:t>个字节码指令</a:t>
            </a:r>
          </a:p>
          <a:p>
            <a:pPr eaLnBrk="1" hangingPunct="1"/>
            <a:r>
              <a:rPr lang="en-US" altLang="zh-CN" dirty="0" smtClean="0"/>
              <a:t>2</a:t>
            </a:r>
            <a:r>
              <a:rPr lang="zh-CN" altLang="en-US" dirty="0" smtClean="0"/>
              <a:t>、第二</a:t>
            </a:r>
            <a:r>
              <a:rPr lang="en-US" altLang="zh-CN" dirty="0" smtClean="0"/>
              <a:t>,</a:t>
            </a:r>
            <a:r>
              <a:rPr lang="zh-CN" altLang="en-US" dirty="0" smtClean="0"/>
              <a:t>技术性符号也是通过</a:t>
            </a:r>
            <a:r>
              <a:rPr lang="en-US" altLang="zh-CN" dirty="0" smtClean="0"/>
              <a:t>0</a:t>
            </a:r>
            <a:r>
              <a:rPr lang="zh-CN" altLang="en-US" dirty="0" smtClean="0"/>
              <a:t>和</a:t>
            </a:r>
            <a:r>
              <a:rPr lang="en-US" altLang="zh-CN" dirty="0" smtClean="0"/>
              <a:t>1</a:t>
            </a:r>
            <a:r>
              <a:rPr lang="zh-CN" altLang="en-US" dirty="0" smtClean="0"/>
              <a:t>来定义的</a:t>
            </a:r>
            <a:r>
              <a:rPr lang="en-US" altLang="zh-CN" dirty="0" smtClean="0"/>
              <a:t>,</a:t>
            </a:r>
            <a:r>
              <a:rPr lang="zh-CN" altLang="en-US" dirty="0" smtClean="0"/>
              <a:t>例如</a:t>
            </a:r>
            <a:r>
              <a:rPr lang="en-US" altLang="zh-CN" dirty="0" smtClean="0"/>
              <a:t>,</a:t>
            </a:r>
            <a:r>
              <a:rPr lang="zh-CN" altLang="en-US" dirty="0" smtClean="0"/>
              <a:t>操作码</a:t>
            </a:r>
            <a:r>
              <a:rPr lang="en-US" altLang="zh-CN" dirty="0" smtClean="0"/>
              <a:t>+</a:t>
            </a:r>
            <a:r>
              <a:rPr lang="zh-CN" altLang="en-US" dirty="0" smtClean="0"/>
              <a:t>的定义是</a:t>
            </a:r>
            <a:r>
              <a:rPr lang="en-US" altLang="zh-CN" dirty="0" smtClean="0"/>
              <a:t>01100001,</a:t>
            </a:r>
            <a:r>
              <a:rPr lang="zh-CN" altLang="en-US" dirty="0" smtClean="0"/>
              <a:t>等等</a:t>
            </a:r>
            <a:r>
              <a:rPr lang="en-US" altLang="zh-CN" dirty="0" smtClean="0"/>
              <a:t>.</a:t>
            </a:r>
            <a:r>
              <a:rPr lang="zh-CN" altLang="en-US" dirty="0" smtClean="0"/>
              <a:t>由此可以看出</a:t>
            </a:r>
            <a:r>
              <a:rPr lang="en-US" altLang="zh-CN" dirty="0" smtClean="0"/>
              <a:t>,B</a:t>
            </a:r>
            <a:r>
              <a:rPr lang="zh-CN" altLang="en-US" dirty="0" smtClean="0"/>
              <a:t>中只有两个初始符号</a:t>
            </a:r>
            <a:r>
              <a:rPr lang="en-US" altLang="zh-CN" dirty="0" smtClean="0"/>
              <a:t>0</a:t>
            </a:r>
            <a:r>
              <a:rPr lang="zh-CN" altLang="en-US" dirty="0" smtClean="0"/>
              <a:t>和</a:t>
            </a:r>
            <a:r>
              <a:rPr lang="en-US" altLang="zh-CN" dirty="0" smtClean="0"/>
              <a:t>1</a:t>
            </a:r>
          </a:p>
          <a:p>
            <a:pPr eaLnBrk="1" hangingPunct="1"/>
            <a:r>
              <a:rPr lang="en-US" altLang="zh-CN" dirty="0" smtClean="0"/>
              <a:t>3</a:t>
            </a:r>
            <a:r>
              <a:rPr lang="zh-CN" altLang="en-US" dirty="0" smtClean="0"/>
              <a:t>、操作码其实就是指令序列号</a:t>
            </a:r>
            <a:r>
              <a:rPr lang="en-US" altLang="zh-CN" dirty="0" smtClean="0"/>
              <a:t>,</a:t>
            </a:r>
            <a:r>
              <a:rPr lang="zh-CN" altLang="en-US" dirty="0" smtClean="0"/>
              <a:t>用来告诉</a:t>
            </a:r>
            <a:r>
              <a:rPr lang="en-US" altLang="zh-CN" dirty="0" smtClean="0"/>
              <a:t>CPU</a:t>
            </a:r>
            <a:r>
              <a:rPr lang="zh-CN" altLang="en-US" dirty="0" smtClean="0"/>
              <a:t>需要执行哪一条指令</a:t>
            </a:r>
            <a:r>
              <a:rPr lang="en-US" altLang="zh-CN" dirty="0" smtClean="0"/>
              <a:t>.</a:t>
            </a:r>
            <a:r>
              <a:rPr lang="zh-CN" altLang="en-US" dirty="0" smtClean="0"/>
              <a:t>地址码则复杂一些</a:t>
            </a:r>
            <a:r>
              <a:rPr lang="en-US" altLang="zh-CN" dirty="0" smtClean="0"/>
              <a:t>,</a:t>
            </a:r>
            <a:r>
              <a:rPr lang="zh-CN" altLang="en-US" dirty="0" smtClean="0"/>
              <a:t>主要包括源操作数地址、目的操作数地址</a:t>
            </a:r>
            <a:r>
              <a:rPr lang="en-US" altLang="zh-CN" dirty="0" smtClean="0"/>
              <a:t>.</a:t>
            </a:r>
            <a:r>
              <a:rPr lang="zh-CN" altLang="en-US" dirty="0" smtClean="0"/>
              <a:t>在某些指令中</a:t>
            </a:r>
            <a:r>
              <a:rPr lang="en-US" altLang="zh-CN" dirty="0" smtClean="0"/>
              <a:t>,</a:t>
            </a:r>
            <a:r>
              <a:rPr lang="zh-CN" altLang="en-US" dirty="0" smtClean="0"/>
              <a:t>地址码可以部分或全部省略</a:t>
            </a:r>
            <a:r>
              <a:rPr lang="en-US" altLang="zh-CN" dirty="0" smtClean="0"/>
              <a:t>,</a:t>
            </a:r>
            <a:r>
              <a:rPr lang="zh-CN" altLang="en-US" dirty="0" smtClean="0"/>
              <a:t>比如一条空指令就只有操作码而没有地址码</a:t>
            </a:r>
          </a:p>
          <a:p>
            <a:pPr eaLnBrk="1" hangingPunct="1"/>
            <a:r>
              <a:rPr lang="en-US" altLang="zh-CN" dirty="0" smtClean="0"/>
              <a:t>4</a:t>
            </a:r>
            <a:r>
              <a:rPr lang="zh-CN" altLang="en-US" dirty="0" smtClean="0"/>
              <a:t>、操作码是指令操作功能的记述</a:t>
            </a:r>
            <a:r>
              <a:rPr lang="en-US" altLang="zh-CN" dirty="0" smtClean="0"/>
              <a:t>,</a:t>
            </a:r>
            <a:r>
              <a:rPr lang="zh-CN" altLang="en-US" dirty="0" smtClean="0"/>
              <a:t>而操作数描述操作的对象和操作的范围</a:t>
            </a:r>
            <a:r>
              <a:rPr lang="en-US" altLang="zh-CN" dirty="0" smtClean="0"/>
              <a:t>.PIC16F873</a:t>
            </a:r>
            <a:r>
              <a:rPr lang="zh-CN" altLang="en-US" dirty="0" smtClean="0"/>
              <a:t>共有</a:t>
            </a:r>
            <a:r>
              <a:rPr lang="en-US" altLang="zh-CN" dirty="0" smtClean="0"/>
              <a:t>35</a:t>
            </a:r>
            <a:r>
              <a:rPr lang="zh-CN" altLang="en-US" dirty="0" smtClean="0"/>
              <a:t>条指令</a:t>
            </a:r>
            <a:r>
              <a:rPr lang="en-US" altLang="zh-CN" dirty="0" smtClean="0"/>
              <a:t>,</a:t>
            </a:r>
            <a:r>
              <a:rPr lang="zh-CN" altLang="en-US" dirty="0" smtClean="0"/>
              <a:t>均是长度为</a:t>
            </a:r>
            <a:r>
              <a:rPr lang="en-US" altLang="zh-CN" dirty="0" smtClean="0"/>
              <a:t>14</a:t>
            </a:r>
            <a:r>
              <a:rPr lang="zh-CN" altLang="en-US" dirty="0" smtClean="0"/>
              <a:t>位的单字节指令</a:t>
            </a:r>
          </a:p>
          <a:p>
            <a:pPr eaLnBrk="1" hangingPunct="1"/>
            <a:r>
              <a:rPr lang="en-US" altLang="zh-CN" dirty="0" smtClean="0"/>
              <a:t>5</a:t>
            </a:r>
            <a:r>
              <a:rPr lang="zh-CN" altLang="en-US" dirty="0" smtClean="0"/>
              <a:t>、因此权限控制在业务接口上进行</a:t>
            </a:r>
            <a:r>
              <a:rPr lang="en-US" altLang="zh-CN" dirty="0" smtClean="0"/>
              <a:t>,</a:t>
            </a:r>
            <a:r>
              <a:rPr lang="zh-CN" altLang="en-US" dirty="0" smtClean="0"/>
              <a:t>按管理功能点划分管理操作权限</a:t>
            </a:r>
            <a:r>
              <a:rPr lang="en-US" altLang="zh-CN" dirty="0" smtClean="0"/>
              <a:t>,</a:t>
            </a:r>
            <a:r>
              <a:rPr lang="zh-CN" altLang="en-US" dirty="0" smtClean="0"/>
              <a:t>将每一个管理功能点划分为一个操作</a:t>
            </a:r>
            <a:r>
              <a:rPr lang="en-US" altLang="zh-CN" dirty="0" smtClean="0"/>
              <a:t>,</a:t>
            </a:r>
            <a:r>
              <a:rPr lang="zh-CN" altLang="en-US" dirty="0" smtClean="0"/>
              <a:t>用一个全局唯一的整数表示</a:t>
            </a:r>
            <a:r>
              <a:rPr lang="en-US" altLang="zh-CN" dirty="0" smtClean="0"/>
              <a:t>,</a:t>
            </a:r>
            <a:r>
              <a:rPr lang="zh-CN" altLang="en-US" dirty="0" smtClean="0"/>
              <a:t>称为操作码</a:t>
            </a:r>
          </a:p>
          <a:p>
            <a:pPr eaLnBrk="1" hangingPunct="1"/>
            <a:r>
              <a:rPr lang="en-US" altLang="zh-CN" dirty="0" smtClean="0"/>
              <a:t>6</a:t>
            </a:r>
            <a:r>
              <a:rPr lang="zh-CN" altLang="en-US" dirty="0" smtClean="0"/>
              <a:t>、至于其余各计数译码器因相应的按钮未被按故其输出皆为</a:t>
            </a:r>
            <a:r>
              <a:rPr lang="en-US" altLang="zh-CN" dirty="0" smtClean="0"/>
              <a:t>YO</a:t>
            </a:r>
            <a:r>
              <a:rPr lang="zh-CN" altLang="en-US" dirty="0" smtClean="0"/>
              <a:t>＝“回”上述操作可按照被按按钮的编号及被接的顺序和次数简写成</a:t>
            </a:r>
            <a:r>
              <a:rPr lang="en-US" altLang="zh-CN" dirty="0" smtClean="0"/>
              <a:t>1328“</a:t>
            </a:r>
            <a:r>
              <a:rPr lang="zh-CN" altLang="en-US" dirty="0" smtClean="0"/>
              <a:t>称为操作码</a:t>
            </a:r>
          </a:p>
          <a:p>
            <a:pPr eaLnBrk="1" hangingPunct="1"/>
            <a:r>
              <a:rPr lang="en-US" altLang="zh-CN" dirty="0" smtClean="0"/>
              <a:t>7</a:t>
            </a:r>
            <a:r>
              <a:rPr lang="zh-CN" altLang="en-US" dirty="0" smtClean="0"/>
              <a:t>、操作码和地址码都应存入指令寄存器</a:t>
            </a:r>
            <a:endParaRPr lang="zh-CN" altLang="zh-CN" dirty="0" smtClean="0"/>
          </a:p>
          <a:p>
            <a:endParaRPr lang="zh-CN" alt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a:ln/>
        </p:spPr>
      </p:sp>
      <p:sp>
        <p:nvSpPr>
          <p:cNvPr id="104451" name="备注占位符 2"/>
          <p:cNvSpPr>
            <a:spLocks noGrp="1"/>
          </p:cNvSpPr>
          <p:nvPr>
            <p:ph type="body" idx="1"/>
          </p:nvPr>
        </p:nvSpPr>
        <p:spPr>
          <a:noFill/>
        </p:spPr>
        <p:txBody>
          <a:bodyPr/>
          <a:lstStyle/>
          <a:p>
            <a:r>
              <a:rPr lang="zh-CN" altLang="en-US" dirty="0" smtClean="0"/>
              <a:t>随机存储器</a:t>
            </a:r>
            <a:r>
              <a:rPr lang="en-US" altLang="zh-CN" dirty="0" smtClean="0"/>
              <a:t>RAM(Random Access Memory)</a:t>
            </a:r>
          </a:p>
          <a:p>
            <a:r>
              <a:rPr lang="zh-CN" altLang="en-US" dirty="0" smtClean="0"/>
              <a:t>只读存储器</a:t>
            </a:r>
            <a:r>
              <a:rPr lang="en-US" altLang="zh-CN" dirty="0" smtClean="0"/>
              <a:t>ROM(Read Only Memory)</a:t>
            </a:r>
          </a:p>
          <a:p>
            <a:r>
              <a:rPr lang="zh-CN" altLang="en-US" dirty="0" smtClean="0"/>
              <a:t>静态</a:t>
            </a:r>
            <a:r>
              <a:rPr lang="en-US" altLang="zh-CN" dirty="0" smtClean="0"/>
              <a:t>RAM</a:t>
            </a:r>
            <a:r>
              <a:rPr lang="zh-CN" altLang="en-US" dirty="0" smtClean="0"/>
              <a:t>（</a:t>
            </a:r>
            <a:r>
              <a:rPr lang="en-US" altLang="zh-CN" dirty="0" smtClean="0"/>
              <a:t>SRAM</a:t>
            </a:r>
            <a:r>
              <a:rPr lang="zh-CN" altLang="en-US" dirty="0" smtClean="0"/>
              <a:t>），用于高速缓存</a:t>
            </a:r>
            <a:r>
              <a:rPr lang="en-US" altLang="zh-CN" dirty="0" smtClean="0"/>
              <a:t>(Cache)</a:t>
            </a:r>
          </a:p>
          <a:p>
            <a:r>
              <a:rPr lang="zh-CN" altLang="en-US" dirty="0" smtClean="0"/>
              <a:t>动态</a:t>
            </a:r>
            <a:r>
              <a:rPr lang="en-US" altLang="zh-CN" dirty="0" smtClean="0"/>
              <a:t>RAM</a:t>
            </a:r>
            <a:r>
              <a:rPr lang="zh-CN" altLang="en-US" dirty="0" smtClean="0"/>
              <a:t>（</a:t>
            </a:r>
            <a:r>
              <a:rPr lang="en-US" altLang="zh-CN" dirty="0" smtClean="0"/>
              <a:t>DRAM</a:t>
            </a:r>
            <a:r>
              <a:rPr lang="zh-CN" altLang="en-US" dirty="0" smtClean="0"/>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p:spPr>
        <p:txBody>
          <a:bodyPr/>
          <a:lstStyle/>
          <a:p>
            <a:pPr eaLnBrk="1" hangingPunct="1"/>
            <a:r>
              <a:rPr lang="zh-CN" altLang="en-US" smtClean="0"/>
              <a:t>使用教材提供的工作表样例重点强调工作表及单元格的概念、当前单元格及单元格地址的概念。</a:t>
            </a:r>
          </a:p>
          <a:p>
            <a:pPr eaLnBrk="1" hangingPunct="1"/>
            <a:r>
              <a:rPr lang="zh-CN" altLang="en-US" smtClean="0"/>
              <a:t>结合工作表样例介绍贯穿如下内容：</a:t>
            </a:r>
          </a:p>
          <a:p>
            <a:pPr eaLnBrk="1" hangingPunct="1">
              <a:buSzPct val="125000"/>
              <a:buFont typeface="Wingdings" pitchFamily="2" charset="2"/>
              <a:buChar char="§"/>
            </a:pPr>
            <a:r>
              <a:rPr lang="zh-CN" altLang="en-US" smtClean="0"/>
              <a:t>数据的组织与表现形式：规律排列（行、列）</a:t>
            </a:r>
          </a:p>
          <a:p>
            <a:pPr eaLnBrk="1" hangingPunct="1">
              <a:buSzPct val="125000"/>
              <a:buFont typeface="Wingdings" pitchFamily="2" charset="2"/>
              <a:buChar char="§"/>
            </a:pPr>
            <a:r>
              <a:rPr lang="zh-CN" altLang="en-US" smtClean="0"/>
              <a:t>单元格存放的内容（常量信息：普通文本、纯数值数据、日期时间数据、逻辑值，公式计算结果值）</a:t>
            </a:r>
          </a:p>
          <a:p>
            <a:pPr eaLnBrk="1" hangingPunct="1">
              <a:buSzPct val="125000"/>
              <a:buFont typeface="Wingdings" pitchFamily="2" charset="2"/>
              <a:buChar char="§"/>
            </a:pPr>
            <a:r>
              <a:rPr lang="zh-CN" altLang="en-US" smtClean="0"/>
              <a:t>当前单元格的概念</a:t>
            </a:r>
          </a:p>
          <a:p>
            <a:pPr eaLnBrk="1" hangingPunct="1">
              <a:buSzPct val="125000"/>
              <a:buFont typeface="Wingdings" pitchFamily="2" charset="2"/>
              <a:buChar char="§"/>
            </a:pPr>
            <a:r>
              <a:rPr lang="zh-CN" altLang="en-US" smtClean="0"/>
              <a:t>单元格地址或单元格引用的概念</a:t>
            </a:r>
          </a:p>
          <a:p>
            <a:pPr eaLnBrk="1" hangingPunct="1">
              <a:buSzPct val="125000"/>
              <a:buFont typeface="Wingdings" pitchFamily="2" charset="2"/>
              <a:buChar char="§"/>
            </a:pPr>
            <a:r>
              <a:rPr lang="zh-CN" altLang="en-US" smtClean="0"/>
              <a:t>当前工作表的概念</a:t>
            </a:r>
          </a:p>
          <a:p>
            <a:pPr eaLnBrk="1" hangingPunct="1">
              <a:buSzPct val="125000"/>
              <a:buFont typeface="Wingdings" pitchFamily="2" charset="2"/>
              <a:buChar char="§"/>
            </a:pPr>
            <a:r>
              <a:rPr lang="zh-CN" altLang="en-US" smtClean="0"/>
              <a:t>工作表之间的切换</a:t>
            </a:r>
          </a:p>
          <a:p>
            <a:pPr eaLnBrk="1" hangingPunct="1">
              <a:buFont typeface="Monotype Sorts" pitchFamily="2" charset="2"/>
              <a:buNone/>
            </a:pPr>
            <a:r>
              <a:rPr lang="zh-CN" altLang="en-US" smtClean="0"/>
              <a:t>通过工作表样例让学生了解</a:t>
            </a:r>
            <a:r>
              <a:rPr lang="en-US" altLang="zh-CN" smtClean="0"/>
              <a:t>Excel</a:t>
            </a:r>
            <a:r>
              <a:rPr lang="zh-CN" altLang="zh-CN" smtClean="0"/>
              <a:t>基本概念、初步了解</a:t>
            </a:r>
            <a:r>
              <a:rPr lang="en-US" altLang="zh-CN" smtClean="0"/>
              <a:t>Excel</a:t>
            </a:r>
            <a:r>
              <a:rPr lang="zh-CN" altLang="zh-CN" smtClean="0"/>
              <a:t>可以做什么。</a:t>
            </a:r>
            <a:endParaRPr lang="zh-CN" altLang="en-US" smtClean="0"/>
          </a:p>
          <a:p>
            <a:pPr eaLnBrk="1" hangingPunct="1">
              <a:buFont typeface="Monotype Sorts" pitchFamily="2" charset="2"/>
              <a:buNone/>
            </a:pPr>
            <a:endParaRPr lang="zh-CN" altLang="en-US" smtClean="0"/>
          </a:p>
          <a:p>
            <a:pPr eaLnBrk="1" hangingPunct="1">
              <a:buFont typeface="Monotype Sorts" pitchFamily="2" charset="2"/>
              <a:buNone/>
            </a:pPr>
            <a:r>
              <a:rPr lang="zh-CN" altLang="en-US" smtClean="0"/>
              <a:t>教材参考</a:t>
            </a:r>
            <a:r>
              <a:rPr lang="en-US" altLang="zh-CN" smtClean="0"/>
              <a:t>6.3.1</a:t>
            </a:r>
            <a:r>
              <a:rPr lang="zh-CN" altLang="en-US" smtClean="0"/>
              <a:t>节内容。</a:t>
            </a:r>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p:spPr>
        <p:txBody>
          <a:bodyPr/>
          <a:lstStyle/>
          <a:p>
            <a:pPr eaLnBrk="1" hangingPunct="1"/>
            <a:r>
              <a:rPr lang="en-US" altLang="zh-CN" smtClean="0"/>
              <a:t>Pentium IV 2~3GHz</a:t>
            </a:r>
          </a:p>
          <a:p>
            <a:pPr eaLnBrk="1" hangingPunct="1"/>
            <a:endParaRPr lang="en-US" altLang="zh-CN" smtClean="0"/>
          </a:p>
          <a:p>
            <a:pPr eaLnBrk="1" hangingPunct="1"/>
            <a:r>
              <a:rPr lang="en-US" altLang="zh-CN" smtClean="0"/>
              <a:t>Intel </a:t>
            </a:r>
            <a:r>
              <a:rPr lang="zh-CN" altLang="en-US" smtClean="0"/>
              <a:t>酷睿</a:t>
            </a:r>
            <a:r>
              <a:rPr lang="en-US" altLang="zh-CN" smtClean="0"/>
              <a:t>i5</a:t>
            </a:r>
            <a:r>
              <a:rPr lang="zh-CN" altLang="en-US" smtClean="0"/>
              <a:t>，</a:t>
            </a:r>
            <a:r>
              <a:rPr lang="en-US" altLang="zh-CN" smtClean="0"/>
              <a:t>cpu</a:t>
            </a:r>
            <a:r>
              <a:rPr lang="zh-CN" altLang="en-US" smtClean="0"/>
              <a:t>主频</a:t>
            </a:r>
            <a:r>
              <a:rPr lang="en-US" altLang="zh-CN" smtClean="0"/>
              <a:t>2.8GHz</a:t>
            </a:r>
            <a:r>
              <a:rPr lang="zh-CN" altLang="en-US" smtClean="0"/>
              <a:t>，最大睿频：</a:t>
            </a:r>
            <a:r>
              <a:rPr lang="en-US" altLang="zh-CN" smtClean="0"/>
              <a:t>3.1GHz</a:t>
            </a:r>
            <a:r>
              <a:rPr lang="zh-CN" altLang="en-US" smtClean="0"/>
              <a:t>，外频</a:t>
            </a:r>
            <a:r>
              <a:rPr lang="en-US" altLang="zh-CN" smtClean="0"/>
              <a:t>100MHz</a:t>
            </a:r>
            <a:r>
              <a:rPr lang="zh-CN" altLang="en-US" smtClean="0"/>
              <a:t>，倍频：</a:t>
            </a:r>
            <a:r>
              <a:rPr lang="en-US" altLang="zh-CN" smtClean="0"/>
              <a:t>28</a:t>
            </a:r>
            <a:r>
              <a:rPr lang="zh-CN" altLang="en-US" smtClean="0"/>
              <a:t>倍，四核心，四线程</a:t>
            </a:r>
            <a:endParaRPr lang="en-US" altLang="zh-CN" smtClean="0"/>
          </a:p>
          <a:p>
            <a:pPr eaLnBrk="1" hangingPunct="1"/>
            <a:endParaRPr lang="en-US" altLang="zh-CN" smtClean="0"/>
          </a:p>
          <a:p>
            <a:pPr eaLnBrk="1" hangingPunct="1"/>
            <a:r>
              <a:rPr lang="zh-CN" altLang="en-US" smtClean="0"/>
              <a:t>睿频：当启动一个运行程序后，处理器会自动加速到合适的频率，而原来的运行速度会提升 </a:t>
            </a:r>
            <a:r>
              <a:rPr lang="en-US" altLang="zh-CN" smtClean="0"/>
              <a:t>10%~20% </a:t>
            </a:r>
            <a:r>
              <a:rPr lang="zh-CN" altLang="en-US" smtClean="0"/>
              <a:t>以保证程序流畅运行的一种技术。</a:t>
            </a:r>
            <a:endParaRPr lang="en-US" altLang="zh-CN" smtClean="0"/>
          </a:p>
          <a:p>
            <a:pPr eaLnBrk="1" hangingPunct="1"/>
            <a:endParaRPr lang="en-US" altLang="zh-CN" smtClean="0"/>
          </a:p>
          <a:p>
            <a:pPr eaLnBrk="1" hangingPunct="1"/>
            <a:r>
              <a:rPr lang="en-US" altLang="zh-CN" smtClean="0"/>
              <a:t>Intel</a:t>
            </a:r>
            <a:r>
              <a:rPr lang="zh-CN" altLang="en-US" smtClean="0"/>
              <a:t>英特尔的睿频技术叫做</a:t>
            </a:r>
            <a:r>
              <a:rPr lang="en-US" altLang="zh-CN" smtClean="0"/>
              <a:t>TB</a:t>
            </a:r>
            <a:r>
              <a:rPr lang="zh-CN" altLang="en-US" smtClean="0"/>
              <a:t>（</a:t>
            </a:r>
            <a:r>
              <a:rPr lang="en-US" altLang="zh-CN" smtClean="0"/>
              <a:t>turbo boost</a:t>
            </a:r>
            <a:r>
              <a:rPr lang="zh-CN" altLang="en-US" smtClean="0"/>
              <a:t>），</a:t>
            </a:r>
            <a:r>
              <a:rPr lang="en-US" altLang="zh-CN" smtClean="0"/>
              <a:t>AMD</a:t>
            </a:r>
            <a:r>
              <a:rPr lang="zh-CN" altLang="en-US" smtClean="0"/>
              <a:t>的睿频技术叫做</a:t>
            </a:r>
            <a:r>
              <a:rPr lang="en-US" altLang="zh-CN" smtClean="0"/>
              <a:t>TC</a:t>
            </a:r>
            <a:r>
              <a:rPr lang="zh-CN" altLang="en-US" smtClean="0"/>
              <a:t>（</a:t>
            </a:r>
            <a:r>
              <a:rPr lang="en-US" altLang="zh-CN" smtClean="0"/>
              <a:t>turbo core</a:t>
            </a:r>
            <a:r>
              <a:rPr lang="zh-CN" altLang="en-US" smtClean="0"/>
              <a:t>）</a:t>
            </a:r>
            <a:endParaRPr lang="en-US" altLang="zh-CN" smtClean="0"/>
          </a:p>
          <a:p>
            <a:pPr eaLnBrk="1" hangingPunct="1"/>
            <a:endParaRPr lang="en-US" altLang="zh-CN" smtClean="0"/>
          </a:p>
          <a:p>
            <a:pPr eaLnBrk="1" hangingPunct="1"/>
            <a:r>
              <a:rPr lang="zh-CN" altLang="en-US" smtClean="0"/>
              <a:t>双核处理器是指在一个处理器上集成两个运算核心，从而提高计算能力。“双核”的概念最早是由</a:t>
            </a:r>
            <a:r>
              <a:rPr lang="en-US" altLang="zh-CN" smtClean="0"/>
              <a:t>IBM</a:t>
            </a:r>
            <a:r>
              <a:rPr lang="zh-CN" altLang="en-US" smtClean="0"/>
              <a:t>、</a:t>
            </a:r>
            <a:r>
              <a:rPr lang="en-US" altLang="zh-CN" smtClean="0"/>
              <a:t>HP</a:t>
            </a:r>
            <a:r>
              <a:rPr lang="zh-CN" altLang="en-US" smtClean="0"/>
              <a:t>、</a:t>
            </a:r>
            <a:r>
              <a:rPr lang="en-US" altLang="zh-CN" smtClean="0"/>
              <a:t>Sun</a:t>
            </a:r>
            <a:r>
              <a:rPr lang="zh-CN" altLang="en-US" smtClean="0"/>
              <a:t>等支持</a:t>
            </a:r>
            <a:r>
              <a:rPr lang="en-US" altLang="zh-CN" smtClean="0"/>
              <a:t>RISC</a:t>
            </a:r>
            <a:r>
              <a:rPr lang="zh-CN" altLang="en-US" smtClean="0"/>
              <a:t>架构的高端服务器厂商提出的，不过由于</a:t>
            </a:r>
            <a:r>
              <a:rPr lang="en-US" altLang="zh-CN" smtClean="0"/>
              <a:t>RISC</a:t>
            </a:r>
            <a:r>
              <a:rPr lang="zh-CN" altLang="en-US" smtClean="0"/>
              <a:t>架构的服务器价格高、应用面窄，没有引起广泛的注意。</a:t>
            </a:r>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a:ln/>
        </p:spPr>
      </p:sp>
      <p:sp>
        <p:nvSpPr>
          <p:cNvPr id="90115" name="备注占位符 2"/>
          <p:cNvSpPr>
            <a:spLocks noGrp="1"/>
          </p:cNvSpPr>
          <p:nvPr>
            <p:ph type="body" idx="1"/>
          </p:nvPr>
        </p:nvSpPr>
        <p:spPr>
          <a:noFill/>
        </p:spPr>
        <p:txBody>
          <a:bodyPr/>
          <a:lstStyle/>
          <a:p>
            <a:pPr eaLnBrk="1" hangingPunct="1"/>
            <a:r>
              <a:rPr lang="zh-CN" altLang="en-US" smtClean="0"/>
              <a:t>计算机系统由硬件系统和软件系统组成。硬件系统是计算机的物理实体，看得见、摸得着。</a:t>
            </a:r>
            <a:endParaRPr lang="en-US" altLang="zh-CN" smtClean="0"/>
          </a:p>
          <a:p>
            <a:pPr eaLnBrk="1" hangingPunct="1"/>
            <a:r>
              <a:rPr lang="zh-CN" altLang="en-US" smtClean="0"/>
              <a:t>软件系统是计算机的逻辑实体，控制计算机接收输入，产生输出、存储数据和处理数据的程序的总称。</a:t>
            </a:r>
            <a:endParaRPr lang="en-US" altLang="zh-CN" smtClean="0"/>
          </a:p>
          <a:p>
            <a:pPr eaLnBrk="1" hangingPunct="1"/>
            <a:r>
              <a:rPr lang="zh-CN" altLang="en-US" smtClean="0"/>
              <a:t>硬件是实体，软件是灵魂。二者有机结合，相互配合，才构成了计算机的整体。</a:t>
            </a:r>
            <a:endParaRPr lang="en-US" altLang="zh-CN" smtClean="0"/>
          </a:p>
          <a:p>
            <a:pPr eaLnBrk="1" hangingPunct="1"/>
            <a:endParaRPr lang="en-US" altLang="zh-CN" smtClean="0"/>
          </a:p>
          <a:p>
            <a:pPr eaLnBrk="1" hangingPunct="1"/>
            <a:r>
              <a:rPr kumimoji="1" lang="en-US" altLang="zh-CN" b="1" smtClean="0">
                <a:solidFill>
                  <a:srgbClr val="000099"/>
                </a:solidFill>
                <a:latin typeface="隶书" pitchFamily="49" charset="-122"/>
                <a:ea typeface="隶书" pitchFamily="49" charset="-122"/>
              </a:rPr>
              <a:t>【</a:t>
            </a:r>
            <a:r>
              <a:rPr kumimoji="1" lang="zh-CN" altLang="en-US" b="1" smtClean="0">
                <a:solidFill>
                  <a:srgbClr val="000099"/>
                </a:solidFill>
                <a:latin typeface="隶书" pitchFamily="49" charset="-122"/>
                <a:ea typeface="隶书" pitchFamily="49" charset="-122"/>
              </a:rPr>
              <a:t>前言</a:t>
            </a:r>
            <a:r>
              <a:rPr kumimoji="1" lang="en-US" altLang="zh-CN" b="1" smtClean="0">
                <a:solidFill>
                  <a:srgbClr val="000099"/>
                </a:solidFill>
                <a:latin typeface="隶书" pitchFamily="49" charset="-122"/>
                <a:ea typeface="隶书" pitchFamily="49" charset="-122"/>
              </a:rPr>
              <a:t>】</a:t>
            </a:r>
            <a:r>
              <a:rPr kumimoji="1" lang="zh-CN" altLang="en-US" b="1" smtClean="0">
                <a:solidFill>
                  <a:srgbClr val="000099"/>
                </a:solidFill>
                <a:latin typeface="隶书" pitchFamily="49" charset="-122"/>
                <a:ea typeface="隶书" pitchFamily="49" charset="-122"/>
              </a:rPr>
              <a:t>计算机是一种能按照事先</a:t>
            </a:r>
            <a:r>
              <a:rPr kumimoji="1" lang="zh-CN" altLang="en-US" b="1" u="sng" smtClean="0">
                <a:solidFill>
                  <a:srgbClr val="000099"/>
                </a:solidFill>
                <a:latin typeface="隶书" pitchFamily="49" charset="-122"/>
                <a:ea typeface="隶书" pitchFamily="49" charset="-122"/>
              </a:rPr>
              <a:t>存储</a:t>
            </a:r>
            <a:r>
              <a:rPr kumimoji="1" lang="zh-CN" altLang="en-US" b="1" smtClean="0">
                <a:solidFill>
                  <a:srgbClr val="000099"/>
                </a:solidFill>
                <a:latin typeface="隶书" pitchFamily="49" charset="-122"/>
                <a:ea typeface="隶书" pitchFamily="49" charset="-122"/>
              </a:rPr>
              <a:t>的程序，</a:t>
            </a:r>
            <a:r>
              <a:rPr kumimoji="1" lang="zh-CN" altLang="en-US" b="1" u="sng" smtClean="0">
                <a:solidFill>
                  <a:srgbClr val="000099"/>
                </a:solidFill>
                <a:latin typeface="隶书" pitchFamily="49" charset="-122"/>
                <a:ea typeface="隶书" pitchFamily="49" charset="-122"/>
              </a:rPr>
              <a:t>自动</a:t>
            </a:r>
            <a:r>
              <a:rPr kumimoji="1" lang="zh-CN" altLang="en-US" b="1" smtClean="0">
                <a:solidFill>
                  <a:srgbClr val="000099"/>
                </a:solidFill>
                <a:latin typeface="隶书" pitchFamily="49" charset="-122"/>
                <a:ea typeface="隶书" pitchFamily="49" charset="-122"/>
              </a:rPr>
              <a:t>、</a:t>
            </a:r>
            <a:r>
              <a:rPr kumimoji="1" lang="zh-CN" altLang="en-US" b="1" u="sng" smtClean="0">
                <a:solidFill>
                  <a:srgbClr val="000099"/>
                </a:solidFill>
                <a:latin typeface="隶书" pitchFamily="49" charset="-122"/>
                <a:ea typeface="隶书" pitchFamily="49" charset="-122"/>
              </a:rPr>
              <a:t>高速</a:t>
            </a:r>
            <a:r>
              <a:rPr kumimoji="1" lang="zh-CN" altLang="en-US" b="1" smtClean="0">
                <a:solidFill>
                  <a:srgbClr val="000099"/>
                </a:solidFill>
                <a:latin typeface="隶书" pitchFamily="49" charset="-122"/>
                <a:ea typeface="隶书" pitchFamily="49" charset="-122"/>
              </a:rPr>
              <a:t>进行大量</a:t>
            </a:r>
            <a:r>
              <a:rPr kumimoji="1" lang="zh-CN" altLang="en-US" b="1" u="sng" smtClean="0">
                <a:solidFill>
                  <a:srgbClr val="000099"/>
                </a:solidFill>
                <a:latin typeface="隶书" pitchFamily="49" charset="-122"/>
                <a:ea typeface="隶书" pitchFamily="49" charset="-122"/>
              </a:rPr>
              <a:t>数值计算</a:t>
            </a:r>
            <a:r>
              <a:rPr kumimoji="1" lang="zh-CN" altLang="en-US" b="1" smtClean="0">
                <a:solidFill>
                  <a:srgbClr val="000099"/>
                </a:solidFill>
                <a:latin typeface="隶书" pitchFamily="49" charset="-122"/>
                <a:ea typeface="隶书" pitchFamily="49" charset="-122"/>
              </a:rPr>
              <a:t>和各种</a:t>
            </a:r>
            <a:r>
              <a:rPr kumimoji="1" lang="zh-CN" altLang="en-US" b="1" u="sng" smtClean="0">
                <a:solidFill>
                  <a:srgbClr val="000099"/>
                </a:solidFill>
                <a:latin typeface="隶书" pitchFamily="49" charset="-122"/>
                <a:ea typeface="隶书" pitchFamily="49" charset="-122"/>
              </a:rPr>
              <a:t>信息处理</a:t>
            </a:r>
            <a:r>
              <a:rPr kumimoji="1" lang="zh-CN" altLang="en-US" b="1" smtClean="0">
                <a:solidFill>
                  <a:srgbClr val="000099"/>
                </a:solidFill>
                <a:latin typeface="隶书" pitchFamily="49" charset="-122"/>
                <a:ea typeface="隶书" pitchFamily="49" charset="-122"/>
              </a:rPr>
              <a:t>的现代化智能电子装置。</a:t>
            </a:r>
            <a:endParaRPr kumimoji="1" lang="zh-CN" altLang="en-US" b="1" smtClean="0">
              <a:solidFill>
                <a:srgbClr val="000099"/>
              </a:solidFill>
              <a:latin typeface="宋体" pitchFamily="2" charset="-122"/>
              <a:ea typeface="隶书" pitchFamily="49" charset="-122"/>
            </a:endParaRPr>
          </a:p>
          <a:p>
            <a:pPr eaLnBrk="1" hangingPunct="1"/>
            <a:endParaRPr lang="zh-CN"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p:spPr>
        <p:txBody>
          <a:bodyPr/>
          <a:lstStyle/>
          <a:p>
            <a:pPr eaLnBrk="1" hangingPunct="1"/>
            <a:r>
              <a:rPr lang="zh-CN" altLang="en-US" dirty="0" smtClean="0"/>
              <a:t>在同一时间中处理二进制数的位数叫字长。通常称处理字长为</a:t>
            </a:r>
            <a:r>
              <a:rPr lang="en-US" altLang="zh-CN" dirty="0" smtClean="0"/>
              <a:t>8</a:t>
            </a:r>
            <a:r>
              <a:rPr lang="zh-CN" altLang="en-US" dirty="0" smtClean="0"/>
              <a:t>位数据的</a:t>
            </a:r>
            <a:r>
              <a:rPr lang="en-US" altLang="zh-CN" dirty="0" smtClean="0"/>
              <a:t>CPU</a:t>
            </a:r>
            <a:r>
              <a:rPr lang="zh-CN" altLang="en-US" dirty="0" smtClean="0"/>
              <a:t>叫</a:t>
            </a:r>
            <a:r>
              <a:rPr lang="en-US" altLang="zh-CN" dirty="0" smtClean="0"/>
              <a:t>8</a:t>
            </a:r>
            <a:r>
              <a:rPr lang="zh-CN" altLang="en-US" dirty="0" smtClean="0"/>
              <a:t>位</a:t>
            </a:r>
            <a:r>
              <a:rPr lang="en-US" altLang="zh-CN" dirty="0" smtClean="0"/>
              <a:t>CPU</a:t>
            </a:r>
            <a:r>
              <a:rPr lang="zh-CN" altLang="en-US" dirty="0" smtClean="0"/>
              <a:t>，</a:t>
            </a:r>
            <a:r>
              <a:rPr lang="en-US" altLang="zh-CN" dirty="0" smtClean="0"/>
              <a:t>32</a:t>
            </a:r>
            <a:r>
              <a:rPr lang="zh-CN" altLang="en-US" dirty="0" smtClean="0"/>
              <a:t>位</a:t>
            </a:r>
            <a:r>
              <a:rPr lang="en-US" altLang="zh-CN" dirty="0" smtClean="0"/>
              <a:t>CPU</a:t>
            </a:r>
            <a:r>
              <a:rPr lang="zh-CN" altLang="en-US" dirty="0" smtClean="0"/>
              <a:t>就是在同一时间内处理字长为</a:t>
            </a:r>
            <a:r>
              <a:rPr lang="en-US" altLang="zh-CN" dirty="0" smtClean="0"/>
              <a:t>32</a:t>
            </a:r>
            <a:r>
              <a:rPr lang="zh-CN" altLang="en-US" dirty="0" smtClean="0"/>
              <a:t>位的二进制数据。二进制的每一个</a:t>
            </a:r>
            <a:r>
              <a:rPr lang="en-US" altLang="zh-CN" dirty="0" smtClean="0"/>
              <a:t>0</a:t>
            </a:r>
            <a:r>
              <a:rPr lang="zh-CN" altLang="en-US" dirty="0" smtClean="0"/>
              <a:t>或</a:t>
            </a:r>
            <a:r>
              <a:rPr lang="en-US" altLang="zh-CN" dirty="0" smtClean="0"/>
              <a:t>1</a:t>
            </a:r>
            <a:r>
              <a:rPr lang="zh-CN" altLang="en-US" dirty="0" smtClean="0"/>
              <a:t>是组成二进制的最小单位</a:t>
            </a:r>
            <a:r>
              <a:rPr lang="en-US" altLang="zh-CN" dirty="0" smtClean="0"/>
              <a:t>,</a:t>
            </a:r>
            <a:r>
              <a:rPr lang="zh-CN" altLang="en-US" dirty="0" smtClean="0"/>
              <a:t>称为一个比特（</a:t>
            </a:r>
            <a:r>
              <a:rPr lang="en-US" altLang="zh-CN" dirty="0" smtClean="0"/>
              <a:t>bit</a:t>
            </a:r>
            <a:r>
              <a:rPr lang="zh-CN" altLang="en-US" dirty="0" smtClean="0"/>
              <a:t>）</a:t>
            </a:r>
            <a:r>
              <a:rPr lang="en-US" altLang="zh-CN" dirty="0" smtClean="0"/>
              <a:t>.</a:t>
            </a:r>
          </a:p>
          <a:p>
            <a:pPr eaLnBrk="1" hangingPunct="1"/>
            <a:endParaRPr lang="en-US" altLang="zh-CN" dirty="0" smtClean="0"/>
          </a:p>
          <a:p>
            <a:pPr eaLnBrk="1" hangingPunct="1"/>
            <a:r>
              <a:rPr lang="zh-CN" altLang="en-US" dirty="0" smtClean="0"/>
              <a:t>字长：一般说来，计算机在同一时间内处理的一组二进制数称为一个计算机的“字”，而这组二进制数的位数就是“字长”。字长与计算机的功能和用途有很大的关系，是计算机的一个重要技术指标。字长直接反映了一台计算机的计算精度，为适应不同的要求及协调运算精度和硬件造价间的关系，大多数计算机均支持变字长运算，即机内可实现半字长、全字长（或单字长）和双倍字长运算。在其他指标相同时，字长越大计算机的处理数据的速度就越快。早期的微机字长一般是</a:t>
            </a:r>
            <a:r>
              <a:rPr lang="en-US" altLang="zh-CN" dirty="0" smtClean="0"/>
              <a:t>8</a:t>
            </a:r>
            <a:r>
              <a:rPr lang="zh-CN" altLang="en-US" dirty="0" smtClean="0"/>
              <a:t>位和</a:t>
            </a:r>
            <a:r>
              <a:rPr lang="en-US" altLang="zh-CN" dirty="0" smtClean="0"/>
              <a:t>16</a:t>
            </a:r>
            <a:r>
              <a:rPr lang="zh-CN" altLang="en-US" dirty="0" smtClean="0"/>
              <a:t>位，</a:t>
            </a:r>
            <a:r>
              <a:rPr lang="en-US" altLang="zh-CN" dirty="0" smtClean="0"/>
              <a:t>386</a:t>
            </a:r>
            <a:r>
              <a:rPr lang="zh-CN" altLang="en-US" dirty="0" smtClean="0"/>
              <a:t>以及更高的处理器大多是</a:t>
            </a:r>
            <a:r>
              <a:rPr lang="en-US" altLang="zh-CN" dirty="0" smtClean="0"/>
              <a:t>32</a:t>
            </a:r>
            <a:r>
              <a:rPr lang="zh-CN" altLang="en-US" dirty="0" smtClean="0"/>
              <a:t>位。目前市面上的计算机的处理器大部分已达到</a:t>
            </a:r>
            <a:r>
              <a:rPr lang="en-US" altLang="zh-CN" dirty="0" smtClean="0"/>
              <a:t>64</a:t>
            </a:r>
            <a:r>
              <a:rPr lang="zh-CN" altLang="en-US" dirty="0" smtClean="0"/>
              <a:t>位。</a:t>
            </a:r>
          </a:p>
          <a:p>
            <a:pPr eaLnBrk="1" hangingPunct="1"/>
            <a:endParaRPr lang="zh-CN" altLang="en-US" dirty="0" smtClean="0"/>
          </a:p>
          <a:p>
            <a:pPr eaLnBrk="1" hangingPunct="1"/>
            <a:r>
              <a:rPr lang="zh-CN" altLang="en-US" dirty="0" smtClean="0"/>
              <a:t>字长由微处理器对外数据通路的数据总线条数决定</a:t>
            </a:r>
            <a:endParaRPr lang="en-US" altLang="zh-CN" dirty="0" smtClean="0"/>
          </a:p>
          <a:p>
            <a:pPr eaLnBrk="1" hangingPunct="1"/>
            <a:endParaRPr lang="en-US" altLang="zh-CN" dirty="0" smtClean="0"/>
          </a:p>
          <a:p>
            <a:pPr eaLnBrk="1" hangingPunct="1"/>
            <a:r>
              <a:rPr lang="zh-CN" altLang="en-US" dirty="0" smtClean="0"/>
              <a:t>一台</a:t>
            </a:r>
            <a:r>
              <a:rPr lang="en-US" altLang="zh-CN" dirty="0" smtClean="0"/>
              <a:t>16</a:t>
            </a:r>
            <a:r>
              <a:rPr lang="zh-CN" altLang="en-US" dirty="0" smtClean="0"/>
              <a:t>位字长的</a:t>
            </a:r>
            <a:r>
              <a:rPr lang="en-US" altLang="zh-CN" dirty="0" smtClean="0"/>
              <a:t>PC</a:t>
            </a:r>
            <a:r>
              <a:rPr lang="zh-CN" altLang="en-US" dirty="0" smtClean="0"/>
              <a:t>机，可以直接处理</a:t>
            </a:r>
            <a:r>
              <a:rPr lang="en-US" altLang="zh-CN" dirty="0" smtClean="0"/>
              <a:t>2</a:t>
            </a:r>
            <a:r>
              <a:rPr lang="zh-CN" altLang="en-US" dirty="0" smtClean="0"/>
              <a:t>的</a:t>
            </a:r>
            <a:r>
              <a:rPr lang="en-US" altLang="zh-CN" dirty="0" smtClean="0"/>
              <a:t>16</a:t>
            </a:r>
            <a:r>
              <a:rPr lang="zh-CN" altLang="en-US" dirty="0" smtClean="0"/>
              <a:t>次方（</a:t>
            </a:r>
            <a:r>
              <a:rPr lang="en-US" altLang="zh-CN" dirty="0" smtClean="0"/>
              <a:t>65536</a:t>
            </a:r>
            <a:r>
              <a:rPr lang="zh-CN" altLang="en-US" dirty="0" smtClean="0"/>
              <a:t>）之内的数字，对于超过</a:t>
            </a:r>
            <a:r>
              <a:rPr lang="en-US" altLang="zh-CN" dirty="0" smtClean="0"/>
              <a:t>65536</a:t>
            </a:r>
            <a:r>
              <a:rPr lang="zh-CN" altLang="en-US" dirty="0" smtClean="0"/>
              <a:t>的数字就需要分解的方法来处理。</a:t>
            </a:r>
            <a:r>
              <a:rPr lang="en-US" altLang="zh-CN" dirty="0" smtClean="0"/>
              <a:t>32</a:t>
            </a:r>
            <a:r>
              <a:rPr lang="zh-CN" altLang="en-US" dirty="0" smtClean="0"/>
              <a:t>位</a:t>
            </a:r>
            <a:r>
              <a:rPr lang="en-US" altLang="zh-CN" dirty="0" smtClean="0"/>
              <a:t>pc</a:t>
            </a:r>
            <a:r>
              <a:rPr lang="zh-CN" altLang="en-US" dirty="0" smtClean="0"/>
              <a:t>机比</a:t>
            </a:r>
            <a:r>
              <a:rPr lang="en-US" altLang="zh-CN" dirty="0" smtClean="0"/>
              <a:t>16</a:t>
            </a:r>
            <a:r>
              <a:rPr lang="zh-CN" altLang="en-US" dirty="0" smtClean="0"/>
              <a:t>位机优越的原因就在于它在一次操作中能处理的数字大，</a:t>
            </a:r>
            <a:r>
              <a:rPr lang="en-US" altLang="zh-CN" dirty="0" smtClean="0"/>
              <a:t>32</a:t>
            </a:r>
            <a:r>
              <a:rPr lang="zh-CN" altLang="en-US" dirty="0" smtClean="0"/>
              <a:t>位字长的</a:t>
            </a:r>
            <a:r>
              <a:rPr lang="en-US" altLang="zh-CN" dirty="0" smtClean="0"/>
              <a:t>PC</a:t>
            </a:r>
            <a:r>
              <a:rPr lang="zh-CN" altLang="en-US" dirty="0" smtClean="0"/>
              <a:t>机能直接处理的数字高达</a:t>
            </a:r>
            <a:r>
              <a:rPr lang="en-US" altLang="zh-CN" dirty="0" smtClean="0"/>
              <a:t>40</a:t>
            </a:r>
            <a:r>
              <a:rPr lang="zh-CN" altLang="en-US" dirty="0" smtClean="0"/>
              <a:t>亿（</a:t>
            </a:r>
            <a:r>
              <a:rPr lang="en-US" altLang="zh-CN" dirty="0" smtClean="0"/>
              <a:t>2</a:t>
            </a:r>
            <a:r>
              <a:rPr lang="zh-CN" altLang="en-US" dirty="0" smtClean="0"/>
              <a:t>的</a:t>
            </a:r>
            <a:r>
              <a:rPr lang="en-US" altLang="zh-CN" dirty="0" smtClean="0"/>
              <a:t>32</a:t>
            </a:r>
            <a:r>
              <a:rPr lang="zh-CN" altLang="en-US" dirty="0" smtClean="0"/>
              <a:t>次方），能处理的的数字越大，则操作的次数就越少，从而系统的效率也就越高。</a:t>
            </a:r>
          </a:p>
          <a:p>
            <a:pPr eaLnBrk="1" hangingPunct="1"/>
            <a:endParaRPr lang="zh-CN" altLang="en-US" dirty="0" smtClean="0"/>
          </a:p>
          <a:p>
            <a:pPr eaLnBrk="1" hangingPunct="1"/>
            <a:r>
              <a:rPr lang="zh-CN" altLang="en-US" dirty="0" smtClean="0"/>
              <a:t>诚然，现在</a:t>
            </a:r>
            <a:r>
              <a:rPr lang="en-US" altLang="zh-CN" dirty="0" smtClean="0"/>
              <a:t>CPU</a:t>
            </a:r>
            <a:r>
              <a:rPr lang="zh-CN" altLang="en-US" dirty="0" smtClean="0"/>
              <a:t>大多是</a:t>
            </a:r>
            <a:r>
              <a:rPr lang="en-US" altLang="zh-CN" dirty="0" smtClean="0"/>
              <a:t>64</a:t>
            </a:r>
            <a:r>
              <a:rPr lang="zh-CN" altLang="en-US" dirty="0" smtClean="0"/>
              <a:t>位的，但大多都以</a:t>
            </a:r>
            <a:r>
              <a:rPr lang="en-US" altLang="zh-CN" dirty="0" smtClean="0"/>
              <a:t>32</a:t>
            </a:r>
            <a:r>
              <a:rPr lang="zh-CN" altLang="en-US" dirty="0" smtClean="0"/>
              <a:t>位字长运行，都没能展示它的字长的优越性，因为它必须与</a:t>
            </a:r>
            <a:r>
              <a:rPr lang="en-US" altLang="zh-CN" dirty="0" smtClean="0"/>
              <a:t>64</a:t>
            </a:r>
            <a:r>
              <a:rPr lang="zh-CN" altLang="en-US" dirty="0" smtClean="0"/>
              <a:t>位软件（如</a:t>
            </a:r>
            <a:r>
              <a:rPr lang="en-US" altLang="zh-CN" dirty="0" smtClean="0"/>
              <a:t>64</a:t>
            </a:r>
            <a:r>
              <a:rPr lang="zh-CN" altLang="en-US" dirty="0" smtClean="0"/>
              <a:t>位的操作系统等）相辅才成，也就是说，字长受软件系统的制约，例如，在</a:t>
            </a:r>
            <a:r>
              <a:rPr lang="en-US" altLang="zh-CN" dirty="0" smtClean="0"/>
              <a:t>32</a:t>
            </a:r>
            <a:r>
              <a:rPr lang="zh-CN" altLang="en-US" dirty="0" smtClean="0"/>
              <a:t>位软件系统中</a:t>
            </a:r>
            <a:r>
              <a:rPr lang="en-US" altLang="zh-CN" dirty="0" smtClean="0"/>
              <a:t>64</a:t>
            </a:r>
            <a:r>
              <a:rPr lang="zh-CN" altLang="en-US" dirty="0" smtClean="0"/>
              <a:t>位字长的</a:t>
            </a:r>
            <a:r>
              <a:rPr lang="en-US" altLang="zh-CN" dirty="0" smtClean="0"/>
              <a:t>CPU</a:t>
            </a:r>
            <a:r>
              <a:rPr lang="zh-CN" altLang="en-US" dirty="0" smtClean="0"/>
              <a:t>只能当</a:t>
            </a:r>
            <a:r>
              <a:rPr lang="en-US" altLang="zh-CN" dirty="0" smtClean="0"/>
              <a:t>32</a:t>
            </a:r>
            <a:r>
              <a:rPr lang="zh-CN" altLang="en-US" dirty="0" smtClean="0"/>
              <a:t>位用。</a:t>
            </a:r>
            <a:endParaRPr lang="en-US" altLang="zh-CN" dirty="0" smtClean="0"/>
          </a:p>
          <a:p>
            <a:pPr eaLnBrk="1" hangingPunct="1"/>
            <a:endParaRPr lang="en-US" altLang="zh-CN" dirty="0" smtClean="0"/>
          </a:p>
          <a:p>
            <a:pPr eaLnBrk="1" hangingPunct="1"/>
            <a:r>
              <a:rPr lang="zh-CN" altLang="en-US" sz="1200" b="0" i="0" kern="1200" dirty="0" smtClean="0">
                <a:solidFill>
                  <a:schemeClr val="tx1"/>
                </a:solidFill>
                <a:effectLst/>
                <a:latin typeface="Times New Roman" pitchFamily="18" charset="0"/>
                <a:ea typeface="宋体" pitchFamily="2" charset="-122"/>
                <a:cs typeface="+mn-cs"/>
              </a:rPr>
              <a:t>内存编址方式是指把内存进行单元分配的方式，比如按字节编址，是以字节为最小单位对内存进行编址，在分配空间时也同样以字节为最小单位，当然内存的最小单位为位，你还在可以在每个字节位访问此字节的位。如果是按字进行编址，要看计算机的字长，如果是</a:t>
            </a:r>
            <a:r>
              <a:rPr lang="en-US" altLang="zh-CN" sz="1200" b="0" i="0" kern="1200" dirty="0" smtClean="0">
                <a:solidFill>
                  <a:schemeClr val="tx1"/>
                </a:solidFill>
                <a:effectLst/>
                <a:latin typeface="Times New Roman" pitchFamily="18" charset="0"/>
                <a:ea typeface="宋体" pitchFamily="2" charset="-122"/>
                <a:cs typeface="+mn-cs"/>
              </a:rPr>
              <a:t>32</a:t>
            </a:r>
            <a:r>
              <a:rPr lang="zh-CN" altLang="en-US" sz="1200" b="0" i="0" kern="1200" dirty="0" smtClean="0">
                <a:solidFill>
                  <a:schemeClr val="tx1"/>
                </a:solidFill>
                <a:effectLst/>
                <a:latin typeface="Times New Roman" pitchFamily="18" charset="0"/>
                <a:ea typeface="宋体" pitchFamily="2" charset="-122"/>
                <a:cs typeface="+mn-cs"/>
              </a:rPr>
              <a:t>位计算机，就是说字长为</a:t>
            </a:r>
            <a:r>
              <a:rPr lang="en-US" altLang="zh-CN" sz="1200" b="0" i="0" kern="1200" dirty="0" smtClean="0">
                <a:solidFill>
                  <a:schemeClr val="tx1"/>
                </a:solidFill>
                <a:effectLst/>
                <a:latin typeface="Times New Roman" pitchFamily="18" charset="0"/>
                <a:ea typeface="宋体" pitchFamily="2" charset="-122"/>
                <a:cs typeface="+mn-cs"/>
              </a:rPr>
              <a:t>32</a:t>
            </a:r>
            <a:r>
              <a:rPr lang="zh-CN" altLang="en-US" sz="1200" b="0" i="0" kern="1200" dirty="0" smtClean="0">
                <a:solidFill>
                  <a:schemeClr val="tx1"/>
                </a:solidFill>
                <a:effectLst/>
                <a:latin typeface="Times New Roman" pitchFamily="18" charset="0"/>
                <a:ea typeface="宋体" pitchFamily="2" charset="-122"/>
                <a:cs typeface="+mn-cs"/>
              </a:rPr>
              <a:t>位即四个字节，这时候编址就四个字节编一个地址。</a:t>
            </a:r>
            <a:endParaRPr lang="zh-CN" altLang="zh-CN"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p:spPr>
        <p:txBody>
          <a:bodyPr/>
          <a:lstStyle/>
          <a:p>
            <a:pPr eaLnBrk="1" hangingPunct="1"/>
            <a:r>
              <a:rPr lang="en-US" altLang="zh-CN" smtClean="0"/>
              <a:t> </a:t>
            </a:r>
            <a:endParaRPr lang="zh-CN"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a:ln/>
        </p:spPr>
      </p:sp>
      <p:sp>
        <p:nvSpPr>
          <p:cNvPr id="123907" name="备注占位符 2"/>
          <p:cNvSpPr>
            <a:spLocks noGrp="1"/>
          </p:cNvSpPr>
          <p:nvPr>
            <p:ph type="body" idx="1"/>
          </p:nvPr>
        </p:nvSpPr>
        <p:spPr>
          <a:noFill/>
        </p:spPr>
        <p:txBody>
          <a:bodyPr/>
          <a:lstStyle/>
          <a:p>
            <a:r>
              <a:rPr lang="en-US" altLang="zh-CN" smtClean="0"/>
              <a:t>CMOS</a:t>
            </a:r>
            <a:r>
              <a:rPr lang="zh-CN" altLang="en-US" smtClean="0"/>
              <a:t>（</a:t>
            </a:r>
            <a:r>
              <a:rPr lang="en-US" altLang="zh-CN" smtClean="0"/>
              <a:t>Complementary Metal Oxide Semiconductor</a:t>
            </a:r>
            <a:r>
              <a:rPr lang="zh-CN" altLang="en-US" smtClean="0"/>
              <a:t>），互补金属氧化物半导体，电压控制的一种放大器件。是组成</a:t>
            </a:r>
            <a:r>
              <a:rPr lang="en-US" altLang="zh-CN" smtClean="0"/>
              <a:t>CMOS</a:t>
            </a:r>
            <a:r>
              <a:rPr lang="zh-CN" altLang="en-US" smtClean="0"/>
              <a:t>数字集成电路的基本单元。</a:t>
            </a:r>
            <a:endParaRPr lang="en-US" altLang="zh-CN" smtClean="0"/>
          </a:p>
          <a:p>
            <a:r>
              <a:rPr lang="zh-CN" altLang="en-US" smtClean="0"/>
              <a:t>在计算机领域，</a:t>
            </a:r>
            <a:r>
              <a:rPr lang="en-US" altLang="zh-CN" smtClean="0"/>
              <a:t>CMOS</a:t>
            </a:r>
            <a:r>
              <a:rPr lang="zh-CN" altLang="en-US" smtClean="0"/>
              <a:t>常指保存计算机基本启动信息（如日期、时间、启动设置等）的芯片。有时人们会把</a:t>
            </a:r>
            <a:r>
              <a:rPr lang="en-US" altLang="zh-CN" smtClean="0"/>
              <a:t>CMOS</a:t>
            </a:r>
            <a:r>
              <a:rPr lang="zh-CN" altLang="en-US" smtClean="0"/>
              <a:t>和</a:t>
            </a:r>
            <a:r>
              <a:rPr lang="en-US" altLang="zh-CN" smtClean="0"/>
              <a:t>BIOS</a:t>
            </a:r>
            <a:r>
              <a:rPr lang="zh-CN" altLang="en-US" smtClean="0"/>
              <a:t>混称，其实</a:t>
            </a:r>
            <a:r>
              <a:rPr lang="en-US" altLang="zh-CN" smtClean="0"/>
              <a:t>CMOS</a:t>
            </a:r>
            <a:r>
              <a:rPr lang="zh-CN" altLang="en-US" smtClean="0"/>
              <a:t>是主板上的一块可读写的</a:t>
            </a:r>
            <a:r>
              <a:rPr lang="en-US" altLang="zh-CN" smtClean="0"/>
              <a:t>RAM</a:t>
            </a:r>
            <a:r>
              <a:rPr lang="zh-CN" altLang="en-US" smtClean="0"/>
              <a:t>芯片，是用来保存</a:t>
            </a:r>
            <a:r>
              <a:rPr lang="en-US" altLang="zh-CN" smtClean="0"/>
              <a:t>BIOS</a:t>
            </a:r>
            <a:r>
              <a:rPr lang="zh-CN" altLang="en-US" smtClean="0"/>
              <a:t>的硬件配置和用户对某些参数的设定。</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a:ln/>
        </p:spPr>
      </p:sp>
      <p:sp>
        <p:nvSpPr>
          <p:cNvPr id="124931" name="备注占位符 2"/>
          <p:cNvSpPr>
            <a:spLocks noGrp="1"/>
          </p:cNvSpPr>
          <p:nvPr>
            <p:ph type="body" idx="1"/>
          </p:nvPr>
        </p:nvSpPr>
        <p:spPr>
          <a:noFill/>
        </p:spPr>
        <p:txBody>
          <a:bodyPr/>
          <a:lstStyle/>
          <a:p>
            <a:pPr eaLnBrk="1" hangingPunct="1"/>
            <a:r>
              <a:rPr lang="zh-CN" altLang="en-US" dirty="0" smtClean="0"/>
              <a:t>固态硬盘（</a:t>
            </a:r>
            <a:r>
              <a:rPr lang="en-US" altLang="zh-CN" dirty="0" smtClean="0"/>
              <a:t>Solid State Disk</a:t>
            </a:r>
            <a:r>
              <a:rPr lang="zh-CN" altLang="en-US" dirty="0" smtClean="0"/>
              <a:t>、</a:t>
            </a:r>
            <a:r>
              <a:rPr lang="en-US" altLang="zh-CN" dirty="0" smtClean="0"/>
              <a:t>IDE FLASH DISK</a:t>
            </a:r>
            <a:r>
              <a:rPr lang="zh-CN" altLang="en-US" dirty="0" smtClean="0"/>
              <a:t>）用固态电子存储芯片阵列而制成的硬盘，由控制单元和存储单元（</a:t>
            </a:r>
            <a:r>
              <a:rPr lang="en-US" altLang="zh-CN" dirty="0" smtClean="0"/>
              <a:t>FLASH</a:t>
            </a:r>
            <a:r>
              <a:rPr lang="zh-CN" altLang="en-US" dirty="0" smtClean="0"/>
              <a:t>芯片）组成。固态硬盘的接口规范和定义、功能及使用方法上与普通硬盘的完全相同，在产品外形和尺寸上也完全与普通硬盘一致。广泛应用于军事、车载、工控、视频监控、网络监控、网络终端、电力、医疗、航空等、导航设备等领域。</a:t>
            </a:r>
          </a:p>
          <a:p>
            <a:pPr eaLnBrk="1" hangingPunct="1"/>
            <a:endParaRPr lang="zh-CN" altLang="en-US" dirty="0" smtClean="0"/>
          </a:p>
          <a:p>
            <a:pPr eaLnBrk="1" hangingPunct="1"/>
            <a:r>
              <a:rPr lang="zh-CN" altLang="en-US" dirty="0" smtClean="0"/>
              <a:t>　</a:t>
            </a:r>
            <a:r>
              <a:rPr lang="en-US" altLang="zh-CN" dirty="0" smtClean="0"/>
              <a:t>1</a:t>
            </a:r>
            <a:r>
              <a:rPr lang="zh-CN" altLang="en-US" dirty="0" smtClean="0"/>
              <a:t>、读写速度快。采用闪存作为存储介质，读取速度相对机械硬盘更快。固态硬盘不用磁头，寻道时间几乎为</a:t>
            </a:r>
            <a:r>
              <a:rPr lang="en-US" altLang="zh-CN" dirty="0" smtClean="0"/>
              <a:t>0</a:t>
            </a:r>
            <a:r>
              <a:rPr lang="zh-CN" altLang="en-US" dirty="0" smtClean="0"/>
              <a:t>。持续写入的速度非常惊人，现在的固态硬盘厂商大多会宣称自家的固态硬盘持续读写速度超过了</a:t>
            </a:r>
            <a:r>
              <a:rPr lang="en-US" altLang="zh-CN" dirty="0" smtClean="0"/>
              <a:t>6TB/s</a:t>
            </a:r>
            <a:r>
              <a:rPr lang="zh-CN" altLang="en-US" dirty="0" smtClean="0"/>
              <a:t>云云，这相对机械硬盘的</a:t>
            </a:r>
            <a:r>
              <a:rPr lang="en-US" altLang="zh-CN" dirty="0" smtClean="0"/>
              <a:t>100MB/s</a:t>
            </a:r>
            <a:r>
              <a:rPr lang="zh-CN" altLang="en-US" dirty="0" smtClean="0"/>
              <a:t>的速度着实是相当可观的。</a:t>
            </a:r>
          </a:p>
          <a:p>
            <a:pPr eaLnBrk="1" hangingPunct="1"/>
            <a:r>
              <a:rPr lang="zh-CN" altLang="en-US" dirty="0" smtClean="0"/>
              <a:t>　　固态硬盘的快绝不仅仅体现在持续读写上，随机读写速度快才是固态硬盘的终极奥义，这最直接体现在绝大部分的日常操作中。与之相关的还有极低的存取时间，目前机械硬盘最快也要</a:t>
            </a:r>
            <a:r>
              <a:rPr lang="en-US" altLang="zh-CN" dirty="0" smtClean="0"/>
              <a:t>14</a:t>
            </a:r>
            <a:r>
              <a:rPr lang="zh-CN" altLang="en-US" dirty="0" smtClean="0"/>
              <a:t>毫秒左右，而固态硬盘可以轻易达到</a:t>
            </a:r>
            <a:r>
              <a:rPr lang="en-US" altLang="zh-CN" dirty="0" smtClean="0"/>
              <a:t>0.1</a:t>
            </a:r>
            <a:r>
              <a:rPr lang="zh-CN" altLang="en-US" dirty="0" smtClean="0"/>
              <a:t>毫秒甚至更低。</a:t>
            </a:r>
          </a:p>
          <a:p>
            <a:pPr eaLnBrk="1" hangingPunct="1"/>
            <a:r>
              <a:rPr lang="zh-CN" altLang="en-US" dirty="0" smtClean="0"/>
              <a:t>　　</a:t>
            </a:r>
            <a:r>
              <a:rPr lang="en-US" altLang="zh-CN" dirty="0" smtClean="0"/>
              <a:t>2</a:t>
            </a:r>
            <a:r>
              <a:rPr lang="zh-CN" altLang="en-US" dirty="0" smtClean="0"/>
              <a:t>、物理特性，低功耗、无噪音、抗震动、低热量 、体积小、工作温度范围大。固态硬盘没有机械马达和风扇，工作时噪音值为</a:t>
            </a:r>
            <a:r>
              <a:rPr lang="en-US" altLang="zh-CN" dirty="0" smtClean="0"/>
              <a:t>0</a:t>
            </a:r>
            <a:r>
              <a:rPr lang="zh-CN" altLang="en-US" dirty="0" smtClean="0"/>
              <a:t>分贝。基于闪存的固态硬盘在工作状态下能耗和发热量较低（但高端或大容量产品能耗会较高）。内部不存在任何机械活动部件，不会发生机械故障，也不怕碰撞、冲击、振动。典型的硬盘驱动器只能在</a:t>
            </a:r>
            <a:r>
              <a:rPr lang="en-US" altLang="zh-CN" dirty="0" smtClean="0"/>
              <a:t>5</a:t>
            </a:r>
            <a:r>
              <a:rPr lang="zh-CN" altLang="en-US" dirty="0" smtClean="0"/>
              <a:t>到</a:t>
            </a:r>
            <a:r>
              <a:rPr lang="en-US" altLang="zh-CN" dirty="0" smtClean="0"/>
              <a:t>55</a:t>
            </a:r>
            <a:r>
              <a:rPr lang="zh-CN" altLang="en-US" dirty="0" smtClean="0"/>
              <a:t>摄氏度范围内工作。而大多数固态硬盘可在</a:t>
            </a:r>
            <a:r>
              <a:rPr lang="en-US" altLang="zh-CN" dirty="0" smtClean="0"/>
              <a:t>-10~70</a:t>
            </a:r>
            <a:r>
              <a:rPr lang="zh-CN" altLang="en-US" dirty="0" smtClean="0"/>
              <a:t>摄氏度工作。固态硬盘比同容量机械硬盘体积小、重量轻。</a:t>
            </a:r>
          </a:p>
          <a:p>
            <a:pPr eaLnBrk="1" hangingPunct="1"/>
            <a:r>
              <a:rPr lang="zh-CN" altLang="en-US" dirty="0" smtClean="0"/>
              <a:t>　　这些优势机械硬盘都不具备，固态硬盘比机械硬盘还要耐用，更低温、更抗震、更便携。因此固体硬盘才能广泛应用于军事、车载、工业、医疗、航空等领域。</a:t>
            </a:r>
          </a:p>
          <a:p>
            <a:pPr eaLnBrk="1" hangingPunct="1"/>
            <a:r>
              <a:rPr lang="zh-CN" altLang="en-US" dirty="0" smtClean="0"/>
              <a:t>　　</a:t>
            </a:r>
            <a:r>
              <a:rPr lang="en-US" altLang="zh-CN" dirty="0" smtClean="0"/>
              <a:t>3</a:t>
            </a:r>
            <a:r>
              <a:rPr lang="zh-CN" altLang="en-US" dirty="0" smtClean="0"/>
              <a:t>、容价比低。这里指的是容量和价格的比，相比固态硬盘，机械硬盘的容价比的确低得没话说。曾经机械硬盘</a:t>
            </a:r>
            <a:r>
              <a:rPr lang="en-US" altLang="zh-CN" dirty="0" smtClean="0"/>
              <a:t>1TB</a:t>
            </a:r>
            <a:r>
              <a:rPr lang="zh-CN" altLang="en-US" dirty="0" smtClean="0"/>
              <a:t>价格在</a:t>
            </a:r>
            <a:r>
              <a:rPr lang="en-US" altLang="zh-CN" dirty="0" smtClean="0"/>
              <a:t>700</a:t>
            </a:r>
            <a:r>
              <a:rPr lang="zh-CN" altLang="en-US" dirty="0" smtClean="0"/>
              <a:t>元左右，平均</a:t>
            </a:r>
            <a:r>
              <a:rPr lang="en-US" altLang="zh-CN" dirty="0" smtClean="0"/>
              <a:t>0.36</a:t>
            </a:r>
            <a:r>
              <a:rPr lang="zh-CN" altLang="en-US" dirty="0" smtClean="0"/>
              <a:t>元</a:t>
            </a:r>
            <a:r>
              <a:rPr lang="en-US" altLang="zh-CN" dirty="0" smtClean="0"/>
              <a:t>/GB</a:t>
            </a:r>
            <a:r>
              <a:rPr lang="zh-CN" altLang="en-US" dirty="0" smtClean="0"/>
              <a:t>。目前</a:t>
            </a:r>
            <a:r>
              <a:rPr lang="en-US" altLang="zh-CN" dirty="0" smtClean="0"/>
              <a:t>128G</a:t>
            </a:r>
            <a:r>
              <a:rPr lang="zh-CN" altLang="en-US" dirty="0" smtClean="0"/>
              <a:t>固态硬盘在淘宝网上的价格已经降至</a:t>
            </a:r>
            <a:r>
              <a:rPr lang="en-US" altLang="zh-CN" dirty="0" smtClean="0"/>
              <a:t>750</a:t>
            </a:r>
            <a:r>
              <a:rPr lang="zh-CN" altLang="en-US" dirty="0" smtClean="0"/>
              <a:t>元左右，且价格还将持续会下降。</a:t>
            </a:r>
          </a:p>
          <a:p>
            <a:pPr eaLnBrk="1" hangingPunct="1"/>
            <a:r>
              <a:rPr lang="zh-CN" altLang="en-US" dirty="0" smtClean="0"/>
              <a:t>　　</a:t>
            </a:r>
            <a:r>
              <a:rPr lang="en-US" altLang="zh-CN" dirty="0" smtClean="0"/>
              <a:t>4</a:t>
            </a:r>
            <a:r>
              <a:rPr lang="zh-CN" altLang="en-US" dirty="0" smtClean="0"/>
              <a:t>、寿命限制。固态硬盘闪存具有擦写次数限制的问题，这也是许多人诟病其寿命短的所在。闪存完全擦写一次叫做</a:t>
            </a:r>
            <a:r>
              <a:rPr lang="en-US" altLang="zh-CN" dirty="0" smtClean="0"/>
              <a:t>1</a:t>
            </a:r>
            <a:r>
              <a:rPr lang="zh-CN" altLang="en-US" dirty="0" smtClean="0"/>
              <a:t>次</a:t>
            </a:r>
            <a:r>
              <a:rPr lang="en-US" altLang="zh-CN" dirty="0" smtClean="0"/>
              <a:t>P/E</a:t>
            </a:r>
            <a:r>
              <a:rPr lang="zh-CN" altLang="en-US" dirty="0" smtClean="0"/>
              <a:t>，因此闪存的寿命就以</a:t>
            </a:r>
            <a:r>
              <a:rPr lang="en-US" altLang="zh-CN" dirty="0" smtClean="0"/>
              <a:t>P/E</a:t>
            </a:r>
            <a:r>
              <a:rPr lang="zh-CN" altLang="en-US" dirty="0" smtClean="0"/>
              <a:t>作单位。</a:t>
            </a:r>
            <a:r>
              <a:rPr lang="en-US" altLang="zh-CN" dirty="0" smtClean="0"/>
              <a:t>34nm</a:t>
            </a:r>
            <a:r>
              <a:rPr lang="zh-CN" altLang="en-US" dirty="0" smtClean="0"/>
              <a:t>的闪存芯片寿命约是</a:t>
            </a:r>
            <a:r>
              <a:rPr lang="en-US" altLang="zh-CN" dirty="0" smtClean="0"/>
              <a:t>5000</a:t>
            </a:r>
            <a:r>
              <a:rPr lang="zh-CN" altLang="en-US" dirty="0" smtClean="0"/>
              <a:t>次</a:t>
            </a:r>
            <a:r>
              <a:rPr lang="en-US" altLang="zh-CN" dirty="0" smtClean="0"/>
              <a:t>P/E</a:t>
            </a:r>
            <a:r>
              <a:rPr lang="zh-CN" altLang="en-US" dirty="0" smtClean="0"/>
              <a:t>，而</a:t>
            </a:r>
            <a:r>
              <a:rPr lang="en-US" altLang="zh-CN" dirty="0" smtClean="0"/>
              <a:t>25nm</a:t>
            </a:r>
            <a:r>
              <a:rPr lang="zh-CN" altLang="en-US" dirty="0" smtClean="0"/>
              <a:t>的寿命约是</a:t>
            </a:r>
            <a:r>
              <a:rPr lang="en-US" altLang="zh-CN" dirty="0" smtClean="0"/>
              <a:t>3000</a:t>
            </a:r>
            <a:r>
              <a:rPr lang="zh-CN" altLang="en-US" dirty="0" smtClean="0"/>
              <a:t>次</a:t>
            </a:r>
            <a:r>
              <a:rPr lang="en-US" altLang="zh-CN" dirty="0" smtClean="0"/>
              <a:t>P/E</a:t>
            </a:r>
            <a:r>
              <a:rPr lang="zh-CN" altLang="en-US" dirty="0" smtClean="0"/>
              <a:t>。是不是看上去寿命更短了？理论上是这样没错，但随着</a:t>
            </a:r>
            <a:r>
              <a:rPr lang="en-US" altLang="zh-CN" dirty="0" smtClean="0"/>
              <a:t>SSD</a:t>
            </a:r>
            <a:r>
              <a:rPr lang="zh-CN" altLang="en-US" dirty="0" smtClean="0"/>
              <a:t>固件算法的提升，新款</a:t>
            </a:r>
            <a:r>
              <a:rPr lang="en-US" altLang="zh-CN" dirty="0" smtClean="0"/>
              <a:t>SSD</a:t>
            </a:r>
            <a:r>
              <a:rPr lang="zh-CN" altLang="en-US" dirty="0" smtClean="0"/>
              <a:t>都能提供更少的不必要写入量。再来一个具体的例子，一款</a:t>
            </a:r>
            <a:r>
              <a:rPr lang="en-US" altLang="zh-CN" dirty="0" smtClean="0"/>
              <a:t>120G</a:t>
            </a:r>
            <a:r>
              <a:rPr lang="zh-CN" altLang="en-US" dirty="0" smtClean="0"/>
              <a:t>的固态硬盘，要写入</a:t>
            </a:r>
            <a:r>
              <a:rPr lang="en-US" altLang="zh-CN" dirty="0" smtClean="0"/>
              <a:t>120G</a:t>
            </a:r>
            <a:r>
              <a:rPr lang="zh-CN" altLang="en-US" dirty="0" smtClean="0"/>
              <a:t>的文件才算做一次</a:t>
            </a:r>
            <a:r>
              <a:rPr lang="en-US" altLang="zh-CN" dirty="0" smtClean="0"/>
              <a:t>P/E</a:t>
            </a:r>
            <a:r>
              <a:rPr lang="zh-CN" altLang="en-US" dirty="0" smtClean="0"/>
              <a:t>。普通用户跨正常使用，即使每天写入</a:t>
            </a:r>
            <a:r>
              <a:rPr lang="en-US" altLang="zh-CN" dirty="0" smtClean="0"/>
              <a:t>50G</a:t>
            </a:r>
            <a:r>
              <a:rPr lang="zh-CN" altLang="en-US" dirty="0" smtClean="0"/>
              <a:t>，平均</a:t>
            </a:r>
            <a:r>
              <a:rPr lang="en-US" altLang="zh-CN" dirty="0" smtClean="0"/>
              <a:t>2</a:t>
            </a:r>
            <a:r>
              <a:rPr lang="zh-CN" altLang="en-US" dirty="0" smtClean="0"/>
              <a:t>天完成一次</a:t>
            </a:r>
            <a:r>
              <a:rPr lang="en-US" altLang="zh-CN" dirty="0" smtClean="0"/>
              <a:t>P/E</a:t>
            </a:r>
            <a:r>
              <a:rPr lang="zh-CN" altLang="en-US" dirty="0" smtClean="0"/>
              <a:t>，那么一年就有</a:t>
            </a:r>
            <a:r>
              <a:rPr lang="en-US" altLang="zh-CN" dirty="0" smtClean="0"/>
              <a:t>180</a:t>
            </a:r>
            <a:r>
              <a:rPr lang="zh-CN" altLang="en-US" dirty="0" smtClean="0"/>
              <a:t>次</a:t>
            </a:r>
            <a:r>
              <a:rPr lang="en-US" altLang="zh-CN" dirty="0" smtClean="0"/>
              <a:t>P/E</a:t>
            </a:r>
            <a:r>
              <a:rPr lang="zh-CN" altLang="en-US" dirty="0" smtClean="0"/>
              <a:t>。大家可以自行计算</a:t>
            </a:r>
            <a:r>
              <a:rPr lang="en-US" altLang="zh-CN" dirty="0" smtClean="0"/>
              <a:t>3000</a:t>
            </a:r>
            <a:r>
              <a:rPr lang="zh-CN" altLang="en-US" dirty="0" smtClean="0"/>
              <a:t>个</a:t>
            </a:r>
            <a:r>
              <a:rPr lang="en-US" altLang="zh-CN" dirty="0" smtClean="0"/>
              <a:t>P/E</a:t>
            </a:r>
            <a:r>
              <a:rPr lang="zh-CN" altLang="en-US" dirty="0" smtClean="0"/>
              <a:t>能用几年，相信到那时候，固态硬盘早就被你换成别的什么新奇玩意了。</a:t>
            </a:r>
          </a:p>
          <a:p>
            <a:pPr eaLnBrk="1" hangingPunct="1"/>
            <a:r>
              <a:rPr lang="zh-CN" altLang="en-US" dirty="0" smtClean="0"/>
              <a:t>希望有用</a:t>
            </a:r>
            <a:endParaRPr lang="zh-CN" altLang="zh-CN" dirty="0" smtClean="0"/>
          </a:p>
          <a:p>
            <a:endParaRPr lang="zh-CN" alt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a:ln/>
        </p:spPr>
      </p:sp>
      <p:sp>
        <p:nvSpPr>
          <p:cNvPr id="129027" name="备注占位符 2"/>
          <p:cNvSpPr>
            <a:spLocks noGrp="1"/>
          </p:cNvSpPr>
          <p:nvPr>
            <p:ph type="body" idx="1"/>
          </p:nvPr>
        </p:nvSpPr>
        <p:spPr>
          <a:noFill/>
        </p:spPr>
        <p:txBody>
          <a:bodyPr/>
          <a:lstStyle/>
          <a:p>
            <a:r>
              <a:rPr lang="zh-CN" altLang="en-US" smtClean="0"/>
              <a:t>解释程序</a:t>
            </a:r>
          </a:p>
          <a:p>
            <a:r>
              <a:rPr lang="zh-CN" altLang="en-US" smtClean="0"/>
              <a:t>解释程序（</a:t>
            </a:r>
            <a:r>
              <a:rPr lang="en-US" altLang="zh-CN" smtClean="0"/>
              <a:t>interpreter</a:t>
            </a:r>
            <a:r>
              <a:rPr lang="zh-CN" altLang="en-US" smtClean="0"/>
              <a:t>）：解释程序是如同编译器的一种语言翻译程序。它与编译器的不同之处在于：它立即执行源程序而不是生成在翻译完成之后才执行的目标代码。从原理上讲，任何程序设计语言都可被解释或被编译，但是根据所使用的语言和翻译情况，很可能会选用解释程序而不用编译器。例如， 我们经常解释</a:t>
            </a:r>
            <a:r>
              <a:rPr lang="en-US" altLang="zh-CN" smtClean="0"/>
              <a:t>BASIC</a:t>
            </a:r>
            <a:r>
              <a:rPr lang="zh-CN" altLang="en-US" smtClean="0"/>
              <a:t>语言而不是去编译它。类似地，诸如</a:t>
            </a:r>
            <a:r>
              <a:rPr lang="en-US" altLang="zh-CN" smtClean="0"/>
              <a:t>LISP </a:t>
            </a:r>
            <a:r>
              <a:rPr lang="zh-CN" altLang="en-US" smtClean="0"/>
              <a:t>的函数语言也常常是被解释的。</a:t>
            </a:r>
          </a:p>
          <a:p>
            <a:r>
              <a:rPr lang="zh-CN" altLang="en-US" smtClean="0"/>
              <a:t>解释程序也经常用于教育和软件的开发，此处的程序很有可能被翻译若干次。而另一方面，当执行的速度是最为重要的因素时就使用编译器，这是因为被编译的目标代码比被解释的源代码要快得多，有时要快</a:t>
            </a:r>
            <a:r>
              <a:rPr lang="en-US" altLang="zh-CN" smtClean="0"/>
              <a:t>10</a:t>
            </a:r>
            <a:r>
              <a:rPr lang="zh-CN" altLang="en-US" smtClean="0"/>
              <a:t>倍或更多。但是，解释程序具有许多与编译器共享的操作，而两者之间也有一些混合之处。</a:t>
            </a:r>
          </a:p>
          <a:p>
            <a:r>
              <a:rPr lang="zh-CN" altLang="en-US" smtClean="0"/>
              <a:t>汇编程序</a:t>
            </a:r>
          </a:p>
          <a:p>
            <a:r>
              <a:rPr lang="zh-CN" altLang="en-US" smtClean="0"/>
              <a:t>汇编程序（</a:t>
            </a:r>
            <a:r>
              <a:rPr lang="en-US" altLang="zh-CN" smtClean="0"/>
              <a:t>assembler</a:t>
            </a:r>
            <a:r>
              <a:rPr lang="zh-CN" altLang="en-US" smtClean="0"/>
              <a:t>）：汇编程序是用于特定计算机上的汇编语言的翻译程序。正如前面所提到的，汇编语言是计算机的机器语言的符号形式，它极易翻译。有时，编译器会生成汇编语言以作为其目标语言， 然后再由一个汇编程序将它翻译成目标代码。</a:t>
            </a:r>
          </a:p>
          <a:p>
            <a:r>
              <a:rPr lang="zh-CN" altLang="en-US" smtClean="0"/>
              <a:t>连接程序</a:t>
            </a:r>
          </a:p>
          <a:p>
            <a:r>
              <a:rPr lang="zh-CN" altLang="en-US" smtClean="0"/>
              <a:t>连接程序（</a:t>
            </a:r>
            <a:r>
              <a:rPr lang="en-US" altLang="zh-CN" smtClean="0"/>
              <a:t>linker</a:t>
            </a:r>
            <a:r>
              <a:rPr lang="zh-CN" altLang="en-US" smtClean="0"/>
              <a:t>）：编译器和汇编程序都经常依赖于连接程序，它将分别在不同的目标文件中编译或汇编的代码收集到一个可直接执行的文件中。在这种情况下，目标代码，即还未被连接的机器代码，与可执行的机器代码之间就有了区别。连接程序还连接目标程序和用于标准库函数的代码，以及连接目标程序和由计算机的操作系统提供的资源（例如，存储分配程序及输入与输出设备）。连接程序现在正在完成编译器最早的一个主要活动（这也是“编译”一词的用法， 即通过收集不同的来源来构造）。连接过程对操作系统和处理器有极大的依赖性，。</a:t>
            </a:r>
          </a:p>
          <a:p>
            <a:r>
              <a:rPr lang="zh-CN" altLang="en-US" smtClean="0"/>
              <a:t>装入程序</a:t>
            </a:r>
          </a:p>
          <a:p>
            <a:r>
              <a:rPr lang="zh-CN" altLang="en-US" smtClean="0"/>
              <a:t>装入程序（</a:t>
            </a:r>
            <a:r>
              <a:rPr lang="en-US" altLang="zh-CN" smtClean="0"/>
              <a:t>loader</a:t>
            </a:r>
            <a:r>
              <a:rPr lang="zh-CN" altLang="en-US" smtClean="0"/>
              <a:t>）：编译器、汇编程序或连接程序生成的代码经常还不完全适用或不能执行，但是它们的主要存储器访问却可以在存储器的任何位置中且与一个不确定的起始位置相关。这样的代码被称为是可重定位的（</a:t>
            </a:r>
            <a:r>
              <a:rPr lang="en-US" altLang="zh-CN" smtClean="0"/>
              <a:t>relocatable </a:t>
            </a:r>
            <a:r>
              <a:rPr lang="zh-CN" altLang="en-US" smtClean="0"/>
              <a:t>），而装入程序可处理所有的与指定的基地址或起始地址有关的可重定位的地址。装入程序使得可执行代码更加灵活，但是装入处理通常是在后台（作为操作环境的一部分）或与连接相联合时才发生，装入程序极少会是实际的独立程序。</a:t>
            </a:r>
          </a:p>
          <a:p>
            <a:r>
              <a:rPr lang="zh-CN" altLang="en-US" smtClean="0"/>
              <a:t>预处理器</a:t>
            </a:r>
          </a:p>
          <a:p>
            <a:r>
              <a:rPr lang="zh-CN" altLang="en-US" smtClean="0"/>
              <a:t>预处理器（</a:t>
            </a:r>
            <a:r>
              <a:rPr lang="en-US" altLang="zh-CN" smtClean="0"/>
              <a:t>preprocessor </a:t>
            </a:r>
            <a:r>
              <a:rPr lang="zh-CN" altLang="en-US" smtClean="0"/>
              <a:t>）：预处理器是在真正的翻译开始之前由编译器调用的独立程序。预处理器可以删除注释、包含其他文件以及执行宏（宏</a:t>
            </a:r>
            <a:r>
              <a:rPr lang="en-US" altLang="zh-CN" smtClean="0"/>
              <a:t>macro</a:t>
            </a:r>
            <a:r>
              <a:rPr lang="zh-CN" altLang="en-US" smtClean="0"/>
              <a:t>是一段重复文字的简短描写）替代。预处理器可由语言（如 </a:t>
            </a:r>
            <a:r>
              <a:rPr lang="en-US" altLang="zh-CN" smtClean="0"/>
              <a:t>C </a:t>
            </a:r>
            <a:r>
              <a:rPr lang="zh-CN" altLang="en-US" smtClean="0"/>
              <a:t>）要求或以后作为提供额外功能（诸如为</a:t>
            </a:r>
            <a:r>
              <a:rPr lang="en-US" altLang="zh-CN" smtClean="0"/>
              <a:t>FORTRAN</a:t>
            </a:r>
            <a:r>
              <a:rPr lang="zh-CN" altLang="en-US" smtClean="0"/>
              <a:t>提供</a:t>
            </a:r>
            <a:r>
              <a:rPr lang="en-US" altLang="zh-CN" smtClean="0"/>
              <a:t>Ratfor</a:t>
            </a:r>
            <a:r>
              <a:rPr lang="zh-CN" altLang="en-US" smtClean="0"/>
              <a:t>预处理器）的附加软件。</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p:spPr>
        <p:txBody>
          <a:bodyPr/>
          <a:lstStyle/>
          <a:p>
            <a:pPr eaLnBrk="1" hangingPunct="1"/>
            <a:r>
              <a:rPr lang="zh-CN" altLang="en-US" sz="1000" dirty="0" smtClean="0">
                <a:latin typeface="宋体" pitchFamily="2" charset="-122"/>
              </a:rPr>
              <a:t>现代计算机的结构基础：存储程序控制结构。</a:t>
            </a:r>
          </a:p>
          <a:p>
            <a:pPr eaLnBrk="1" hangingPunct="1"/>
            <a:r>
              <a:rPr lang="zh-CN" altLang="en-US" sz="1000" dirty="0" smtClean="0">
                <a:latin typeface="宋体" pitchFamily="2" charset="-122"/>
              </a:rPr>
              <a:t>　　计算机的工作原理可概述为：</a:t>
            </a:r>
            <a:r>
              <a:rPr lang="zh-CN" altLang="en-US" sz="1000" dirty="0" smtClean="0">
                <a:latin typeface="Arial" charset="0"/>
              </a:rPr>
              <a:t>“</a:t>
            </a:r>
            <a:r>
              <a:rPr lang="zh-CN" altLang="en-US" sz="1000" dirty="0" smtClean="0">
                <a:latin typeface="宋体" pitchFamily="2" charset="-122"/>
              </a:rPr>
              <a:t>存储程序</a:t>
            </a:r>
            <a:r>
              <a:rPr lang="zh-CN" altLang="en-US" sz="1000" dirty="0" smtClean="0">
                <a:latin typeface="Arial" charset="0"/>
              </a:rPr>
              <a:t>”</a:t>
            </a:r>
            <a:r>
              <a:rPr lang="en-US" altLang="zh-CN" sz="1000" dirty="0" smtClean="0">
                <a:latin typeface="宋体" pitchFamily="2" charset="-122"/>
              </a:rPr>
              <a:t>+</a:t>
            </a:r>
            <a:r>
              <a:rPr lang="en-US" altLang="zh-CN" sz="1000" dirty="0" smtClean="0">
                <a:latin typeface="Arial" charset="0"/>
              </a:rPr>
              <a:t>“</a:t>
            </a:r>
            <a:r>
              <a:rPr lang="zh-CN" altLang="en-US" sz="1000" dirty="0" smtClean="0">
                <a:latin typeface="宋体" pitchFamily="2" charset="-122"/>
              </a:rPr>
              <a:t>程序控制</a:t>
            </a:r>
            <a:r>
              <a:rPr lang="zh-CN" altLang="en-US" sz="1000" dirty="0" smtClean="0">
                <a:latin typeface="Arial" charset="0"/>
              </a:rPr>
              <a:t>”</a:t>
            </a:r>
            <a:r>
              <a:rPr lang="zh-CN" altLang="en-US" sz="1000" dirty="0" smtClean="0">
                <a:latin typeface="宋体" pitchFamily="2" charset="-122"/>
              </a:rPr>
              <a:t>，即，</a:t>
            </a:r>
            <a:r>
              <a:rPr lang="en-US" altLang="zh-CN" sz="1000" dirty="0" smtClean="0">
                <a:latin typeface="宋体" pitchFamily="2" charset="-122"/>
              </a:rPr>
              <a:t>1</a:t>
            </a:r>
            <a:r>
              <a:rPr lang="zh-CN" altLang="en-US" sz="1000" dirty="0" smtClean="0">
                <a:latin typeface="宋体" pitchFamily="2" charset="-122"/>
              </a:rPr>
              <a:t>）以二进制方式表示数据和指令，</a:t>
            </a:r>
            <a:r>
              <a:rPr lang="en-US" altLang="zh-CN" sz="1000" dirty="0" smtClean="0">
                <a:latin typeface="宋体" pitchFamily="2" charset="-122"/>
              </a:rPr>
              <a:t>2</a:t>
            </a:r>
            <a:r>
              <a:rPr lang="zh-CN" altLang="en-US" sz="1000" dirty="0" smtClean="0">
                <a:latin typeface="宋体" pitchFamily="2" charset="-122"/>
              </a:rPr>
              <a:t>）将程序存入存储器中，由控制器自动读取并执行。</a:t>
            </a:r>
          </a:p>
          <a:p>
            <a:pPr eaLnBrk="1" hangingPunct="1"/>
            <a:r>
              <a:rPr lang="zh-CN" altLang="en-US" sz="1000" dirty="0" smtClean="0">
                <a:latin typeface="宋体" pitchFamily="2" charset="-122"/>
              </a:rPr>
              <a:t>　　现代计算机统称为诺依曼计算机，其硬件结构由</a:t>
            </a:r>
            <a:r>
              <a:rPr lang="en-US" altLang="zh-CN" sz="1000" dirty="0" smtClean="0">
                <a:latin typeface="宋体" pitchFamily="2" charset="-122"/>
              </a:rPr>
              <a:t>5</a:t>
            </a:r>
            <a:r>
              <a:rPr lang="zh-CN" altLang="en-US" sz="1000" dirty="0" smtClean="0">
                <a:latin typeface="宋体" pitchFamily="2" charset="-122"/>
              </a:rPr>
              <a:t>个部分组成如幻灯片示图，各组成部分的功能：</a:t>
            </a:r>
          </a:p>
          <a:p>
            <a:pPr eaLnBrk="1" hangingPunct="1"/>
            <a:r>
              <a:rPr lang="zh-CN" altLang="en-US" sz="1000" dirty="0" smtClean="0">
                <a:latin typeface="宋体" pitchFamily="2" charset="-122"/>
              </a:rPr>
              <a:t>　　</a:t>
            </a:r>
            <a:r>
              <a:rPr lang="en-US" altLang="zh-CN" sz="1000" dirty="0" smtClean="0">
                <a:latin typeface="宋体" pitchFamily="2" charset="-122"/>
              </a:rPr>
              <a:t>1.</a:t>
            </a:r>
            <a:r>
              <a:rPr lang="zh-CN" altLang="en-US" sz="1000" dirty="0" smtClean="0">
                <a:latin typeface="宋体" pitchFamily="2" charset="-122"/>
              </a:rPr>
              <a:t>输入设备用来输入程序和原始数据。</a:t>
            </a:r>
          </a:p>
          <a:p>
            <a:pPr eaLnBrk="1" hangingPunct="1"/>
            <a:r>
              <a:rPr lang="zh-CN" altLang="en-US" sz="1000" dirty="0" smtClean="0">
                <a:latin typeface="宋体" pitchFamily="2" charset="-122"/>
              </a:rPr>
              <a:t>　　</a:t>
            </a:r>
            <a:r>
              <a:rPr lang="en-US" altLang="zh-CN" sz="1000" dirty="0" smtClean="0">
                <a:latin typeface="宋体" pitchFamily="2" charset="-122"/>
              </a:rPr>
              <a:t>2.</a:t>
            </a:r>
            <a:r>
              <a:rPr lang="zh-CN" altLang="en-US" sz="1000" dirty="0" smtClean="0">
                <a:latin typeface="宋体" pitchFamily="2" charset="-122"/>
              </a:rPr>
              <a:t>存储器用来存放程序、原始数据和运算结果。计算机存储信息的记忆部件。</a:t>
            </a:r>
          </a:p>
          <a:p>
            <a:pPr eaLnBrk="1" hangingPunct="1"/>
            <a:r>
              <a:rPr lang="zh-CN" altLang="en-US" sz="1000" dirty="0" smtClean="0">
                <a:latin typeface="宋体" pitchFamily="2" charset="-122"/>
              </a:rPr>
              <a:t>　　</a:t>
            </a:r>
            <a:r>
              <a:rPr lang="en-US" altLang="zh-CN" sz="1000" dirty="0" smtClean="0">
                <a:latin typeface="宋体" pitchFamily="2" charset="-122"/>
              </a:rPr>
              <a:t>3.</a:t>
            </a:r>
            <a:r>
              <a:rPr lang="zh-CN" altLang="en-US" sz="1000" dirty="0" smtClean="0">
                <a:latin typeface="宋体" pitchFamily="2" charset="-122"/>
              </a:rPr>
              <a:t>运算器是对数据进行处理和运算的部件。经常进行的有算术和逻辑运算，称为</a:t>
            </a:r>
            <a:br>
              <a:rPr lang="zh-CN" altLang="en-US" sz="1000" dirty="0" smtClean="0">
                <a:latin typeface="宋体" pitchFamily="2" charset="-122"/>
              </a:rPr>
            </a:br>
            <a:r>
              <a:rPr lang="zh-CN" altLang="en-US" sz="1000" dirty="0" smtClean="0">
                <a:latin typeface="宋体" pitchFamily="2" charset="-122"/>
              </a:rPr>
              <a:t>　　　</a:t>
            </a:r>
            <a:r>
              <a:rPr lang="en-US" altLang="zh-CN" sz="1000" dirty="0" smtClean="0">
                <a:latin typeface="宋体" pitchFamily="2" charset="-122"/>
              </a:rPr>
              <a:t>ALU ( Arithmetic  Logical  Unit ) </a:t>
            </a:r>
            <a:r>
              <a:rPr lang="zh-CN" altLang="en-US" sz="1000" dirty="0" smtClean="0">
                <a:latin typeface="宋体" pitchFamily="2" charset="-122"/>
              </a:rPr>
              <a:t>。 </a:t>
            </a:r>
          </a:p>
          <a:p>
            <a:pPr eaLnBrk="1" hangingPunct="1"/>
            <a:r>
              <a:rPr lang="zh-CN" altLang="en-US" sz="1000" dirty="0" smtClean="0">
                <a:latin typeface="宋体" pitchFamily="2" charset="-122"/>
              </a:rPr>
              <a:t>　　</a:t>
            </a:r>
            <a:r>
              <a:rPr lang="en-US" altLang="zh-CN" sz="1000" dirty="0" smtClean="0">
                <a:latin typeface="宋体" pitchFamily="2" charset="-122"/>
              </a:rPr>
              <a:t>4.</a:t>
            </a:r>
            <a:r>
              <a:rPr lang="zh-CN" altLang="en-US" sz="1000" dirty="0" smtClean="0">
                <a:latin typeface="宋体" pitchFamily="2" charset="-122"/>
              </a:rPr>
              <a:t>输出设备用来输出计算机的处理结果。</a:t>
            </a:r>
          </a:p>
          <a:p>
            <a:pPr eaLnBrk="1" hangingPunct="1"/>
            <a:r>
              <a:rPr lang="zh-CN" altLang="en-US" sz="1000" dirty="0" smtClean="0">
                <a:latin typeface="宋体" pitchFamily="2" charset="-122"/>
              </a:rPr>
              <a:t>　　</a:t>
            </a:r>
            <a:r>
              <a:rPr lang="en-US" altLang="zh-CN" sz="1000" dirty="0" smtClean="0">
                <a:latin typeface="宋体" pitchFamily="2" charset="-122"/>
              </a:rPr>
              <a:t>5.</a:t>
            </a:r>
            <a:r>
              <a:rPr lang="zh-CN" altLang="en-US" sz="1000" dirty="0" smtClean="0">
                <a:latin typeface="宋体" pitchFamily="2" charset="-122"/>
              </a:rPr>
              <a:t>控制器用来实现计算机本身的自动化，实现指令的自动装入和自动执行。包括：</a:t>
            </a:r>
          </a:p>
          <a:p>
            <a:pPr eaLnBrk="1" hangingPunct="1"/>
            <a:r>
              <a:rPr lang="zh-CN" altLang="en-US" sz="1000" dirty="0" smtClean="0">
                <a:latin typeface="宋体" pitchFamily="2" charset="-122"/>
              </a:rPr>
              <a:t>   　　</a:t>
            </a:r>
            <a:r>
              <a:rPr lang="en-US" altLang="zh-CN" sz="1000" dirty="0" smtClean="0">
                <a:latin typeface="宋体" pitchFamily="2" charset="-122"/>
              </a:rPr>
              <a:t>1</a:t>
            </a:r>
            <a:r>
              <a:rPr lang="zh-CN" altLang="en-US" sz="1000" dirty="0" smtClean="0">
                <a:latin typeface="宋体" pitchFamily="2" charset="-122"/>
              </a:rPr>
              <a:t>）从存储器中取出指令</a:t>
            </a:r>
          </a:p>
          <a:p>
            <a:pPr eaLnBrk="1" hangingPunct="1"/>
            <a:r>
              <a:rPr lang="zh-CN" altLang="en-US" sz="1000" dirty="0" smtClean="0">
                <a:latin typeface="宋体" pitchFamily="2" charset="-122"/>
              </a:rPr>
              <a:t>   　　</a:t>
            </a:r>
            <a:r>
              <a:rPr lang="en-US" altLang="zh-CN" sz="1000" dirty="0" smtClean="0">
                <a:latin typeface="宋体" pitchFamily="2" charset="-122"/>
              </a:rPr>
              <a:t>2</a:t>
            </a:r>
            <a:r>
              <a:rPr lang="zh-CN" altLang="en-US" sz="1000" dirty="0" smtClean="0">
                <a:latin typeface="宋体" pitchFamily="2" charset="-122"/>
              </a:rPr>
              <a:t>）对指令进行译码分析</a:t>
            </a:r>
          </a:p>
          <a:p>
            <a:pPr eaLnBrk="1" hangingPunct="1"/>
            <a:r>
              <a:rPr lang="zh-CN" altLang="en-US" sz="1000" dirty="0" smtClean="0">
                <a:latin typeface="宋体" pitchFamily="2" charset="-122"/>
              </a:rPr>
              <a:t>   　　</a:t>
            </a:r>
            <a:r>
              <a:rPr lang="en-US" altLang="zh-CN" sz="1000" dirty="0" smtClean="0">
                <a:latin typeface="宋体" pitchFamily="2" charset="-122"/>
              </a:rPr>
              <a:t>3</a:t>
            </a:r>
            <a:r>
              <a:rPr lang="zh-CN" altLang="en-US" sz="1000" dirty="0" smtClean="0">
                <a:latin typeface="宋体" pitchFamily="2" charset="-122"/>
              </a:rPr>
              <a:t>）发出执行指令相应的控制信号</a:t>
            </a:r>
          </a:p>
          <a:p>
            <a:pPr eaLnBrk="1" hangingPunct="1"/>
            <a:r>
              <a:rPr lang="zh-CN" altLang="en-US" sz="1000" dirty="0" smtClean="0">
                <a:latin typeface="宋体" pitchFamily="2" charset="-122"/>
              </a:rPr>
              <a:t>   　　</a:t>
            </a:r>
            <a:r>
              <a:rPr lang="en-US" altLang="zh-CN" sz="1000" dirty="0" smtClean="0">
                <a:latin typeface="宋体" pitchFamily="2" charset="-122"/>
              </a:rPr>
              <a:t>4</a:t>
            </a:r>
            <a:r>
              <a:rPr lang="zh-CN" altLang="en-US" sz="1000" dirty="0" smtClean="0">
                <a:latin typeface="宋体" pitchFamily="2" charset="-122"/>
              </a:rPr>
              <a:t>）从存储器（或输入设备）获得运算所需的数据</a:t>
            </a:r>
          </a:p>
          <a:p>
            <a:pPr eaLnBrk="1" hangingPunct="1"/>
            <a:r>
              <a:rPr lang="zh-CN" altLang="en-US" sz="1000" dirty="0" smtClean="0">
                <a:latin typeface="宋体" pitchFamily="2" charset="-122"/>
              </a:rPr>
              <a:t>   　　</a:t>
            </a:r>
            <a:r>
              <a:rPr lang="en-US" altLang="zh-CN" sz="1000" dirty="0" smtClean="0">
                <a:latin typeface="宋体" pitchFamily="2" charset="-122"/>
              </a:rPr>
              <a:t>5</a:t>
            </a:r>
            <a:r>
              <a:rPr lang="zh-CN" altLang="en-US" sz="1000" dirty="0" smtClean="0">
                <a:latin typeface="宋体" pitchFamily="2" charset="-122"/>
              </a:rPr>
              <a:t>）将运算器处理结果存放在存储器或由输出设备输出</a:t>
            </a:r>
          </a:p>
          <a:p>
            <a:pPr eaLnBrk="1" hangingPunct="1"/>
            <a:r>
              <a:rPr lang="zh-CN" altLang="en-US" sz="1000" dirty="0" smtClean="0">
                <a:latin typeface="宋体" pitchFamily="2" charset="-122"/>
              </a:rPr>
              <a:t>　　在实际结构中，将控制器和运算器集成在一片芯片上，是计算机的核心部件，称为中央处理部件，简称</a:t>
            </a:r>
            <a:r>
              <a:rPr lang="en-US" altLang="zh-CN" sz="1000" dirty="0" smtClean="0">
                <a:latin typeface="宋体" pitchFamily="2" charset="-122"/>
              </a:rPr>
              <a:t>CPU(Central Process Unit)</a:t>
            </a:r>
            <a:r>
              <a:rPr lang="zh-CN" altLang="en-US" sz="1000" dirty="0" smtClean="0">
                <a:latin typeface="宋体" pitchFamily="2" charset="-122"/>
              </a:rPr>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取出程序指令（比如加法）</a:t>
            </a:r>
            <a:r>
              <a:rPr lang="en-US" altLang="zh-CN" dirty="0" smtClean="0"/>
              <a:t>--》</a:t>
            </a:r>
            <a:r>
              <a:rPr lang="zh-CN" altLang="en-US" dirty="0" smtClean="0"/>
              <a:t>存取命令（将指令翻译为命令，存入或读入指定存储单元的命令，命令分为两</a:t>
            </a:r>
            <a:r>
              <a:rPr lang="zh-CN" altLang="en-US" smtClean="0"/>
              <a:t>类：</a:t>
            </a:r>
            <a:r>
              <a:rPr lang="zh-CN" altLang="en-US" dirty="0" smtClean="0"/>
              <a:t>一</a:t>
            </a:r>
            <a:r>
              <a:rPr lang="zh-CN" altLang="en-US" smtClean="0"/>
              <a:t>类是计算命令，如加法，一类是输入输出命令）</a:t>
            </a:r>
            <a:endParaRPr lang="en-US" altLang="zh-CN" dirty="0" smtClean="0"/>
          </a:p>
          <a:p>
            <a:r>
              <a:rPr lang="zh-CN" altLang="en-US" dirty="0" smtClean="0"/>
              <a:t>按照冯</a:t>
            </a:r>
            <a:r>
              <a:rPr lang="en-US" altLang="zh-CN" dirty="0" smtClean="0"/>
              <a:t>·</a:t>
            </a:r>
            <a:r>
              <a:rPr lang="zh-CN" altLang="en-US" dirty="0" smtClean="0"/>
              <a:t>诺依曼存储程序的原理，计算机在执行程序时须先将要执行的相关程序和数据放入内存储器中，在执行程序时</a:t>
            </a:r>
            <a:r>
              <a:rPr lang="en-US" altLang="zh-CN" dirty="0" smtClean="0"/>
              <a:t>CPU</a:t>
            </a:r>
            <a:r>
              <a:rPr lang="zh-CN" altLang="en-US" dirty="0" smtClean="0"/>
              <a:t>根据当前程序指针寄存器的内容取出指令并执行指令，然后再取出下一条指令并执行，如此循环下去直到程序结束指令时才停止执行。其工作过程就是不断地取指令和执行指令的过程，最后将计算的结果放入指令指定的存储器地址中。</a:t>
            </a:r>
            <a:endParaRPr lang="zh-CN" altLang="en-US" dirty="0"/>
          </a:p>
        </p:txBody>
      </p:sp>
    </p:spTree>
    <p:extLst>
      <p:ext uri="{BB962C8B-B14F-4D97-AF65-F5344CB8AC3E}">
        <p14:creationId xmlns:p14="http://schemas.microsoft.com/office/powerpoint/2010/main" val="1651451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2.xml"/><Relationship Id="rId1" Type="http://schemas.openxmlformats.org/officeDocument/2006/relationships/vmlDrawing" Target="../drawings/vmlDrawing2.v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21469656-5AE8-4099-B4E1-FBA1C3DAEA4D}" type="datetime10">
              <a:rPr lang="zh-CN" altLang="en-US"/>
              <a:pPr>
                <a:defRPr/>
              </a:pPr>
              <a:t>15:19</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02D6A7DE-3502-44AB-8373-B425B1EF2BCF}" type="slidenum">
              <a:rPr lang="en-US" altLang="zh-CN"/>
              <a:pPr>
                <a:defRPr/>
              </a:pPr>
              <a:t>‹#›</a:t>
            </a:fld>
            <a:endParaRPr lang="en-US" altLang="zh-CN"/>
          </a:p>
        </p:txBody>
      </p:sp>
    </p:spTree>
    <p:extLst>
      <p:ext uri="{BB962C8B-B14F-4D97-AF65-F5344CB8AC3E}">
        <p14:creationId xmlns:p14="http://schemas.microsoft.com/office/powerpoint/2010/main" val="416550161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03A90E22-BF38-43BE-A024-DDA5A1006966}" type="datetime10">
              <a:rPr lang="zh-CN" altLang="en-US"/>
              <a:pPr>
                <a:defRPr/>
              </a:pPr>
              <a:t>15:19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730C4B5-EB07-4EEA-8452-8D7A9F3BD043}" type="slidenum">
              <a:rPr lang="en-US" altLang="zh-CN"/>
              <a:pPr>
                <a:defRPr/>
              </a:pPr>
              <a:t>‹#›</a:t>
            </a:fld>
            <a:endParaRPr lang="en-US" altLang="zh-CN"/>
          </a:p>
        </p:txBody>
      </p:sp>
    </p:spTree>
    <p:extLst>
      <p:ext uri="{BB962C8B-B14F-4D97-AF65-F5344CB8AC3E}">
        <p14:creationId xmlns:p14="http://schemas.microsoft.com/office/powerpoint/2010/main" val="393450148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733707D9-D0BF-49F5-B49A-DC2D0907E08B}" type="datetime10">
              <a:rPr lang="zh-CN" altLang="en-US"/>
              <a:pPr>
                <a:defRPr/>
              </a:pPr>
              <a:t>15:19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CEA25C4-8814-47E2-80A1-118A16651928}" type="slidenum">
              <a:rPr lang="en-US" altLang="zh-CN"/>
              <a:pPr>
                <a:defRPr/>
              </a:pPr>
              <a:t>‹#›</a:t>
            </a:fld>
            <a:endParaRPr lang="en-US" altLang="zh-CN"/>
          </a:p>
        </p:txBody>
      </p:sp>
    </p:spTree>
    <p:extLst>
      <p:ext uri="{BB962C8B-B14F-4D97-AF65-F5344CB8AC3E}">
        <p14:creationId xmlns:p14="http://schemas.microsoft.com/office/powerpoint/2010/main" val="232395824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A0E6CBDF-E0C4-43F3-9F62-37EFFE6549D4}" type="datetime10">
              <a:rPr lang="zh-CN" altLang="en-US"/>
              <a:pPr>
                <a:defRPr/>
              </a:pPr>
              <a:t>15:19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4C6D633-9DCE-416D-9704-4E3273A618EB}" type="slidenum">
              <a:rPr lang="en-US" altLang="zh-CN"/>
              <a:pPr>
                <a:defRPr/>
              </a:pPr>
              <a:t>‹#›</a:t>
            </a:fld>
            <a:endParaRPr lang="en-US" altLang="zh-CN"/>
          </a:p>
        </p:txBody>
      </p:sp>
    </p:spTree>
    <p:extLst>
      <p:ext uri="{BB962C8B-B14F-4D97-AF65-F5344CB8AC3E}">
        <p14:creationId xmlns:p14="http://schemas.microsoft.com/office/powerpoint/2010/main" val="37291566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BEBF73A4-73D3-48B5-95A8-22BD8AAA337D}" type="datetime10">
              <a:rPr lang="zh-CN" altLang="en-US"/>
              <a:pPr>
                <a:defRPr/>
              </a:pPr>
              <a:t>15:19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483C35F-CF75-476A-845B-E26C12BE3E2B}" type="slidenum">
              <a:rPr lang="en-US" altLang="zh-CN"/>
              <a:pPr>
                <a:defRPr/>
              </a:pPr>
              <a:t>‹#›</a:t>
            </a:fld>
            <a:endParaRPr lang="en-US" altLang="zh-CN"/>
          </a:p>
        </p:txBody>
      </p:sp>
    </p:spTree>
    <p:extLst>
      <p:ext uri="{BB962C8B-B14F-4D97-AF65-F5344CB8AC3E}">
        <p14:creationId xmlns:p14="http://schemas.microsoft.com/office/powerpoint/2010/main" val="149795657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23A7D455-3A4B-4CD9-9EBA-F71EC6905408}" type="datetime10">
              <a:rPr lang="zh-CN" altLang="en-US"/>
              <a:pPr>
                <a:defRPr/>
              </a:pPr>
              <a:t>15:19</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C11376B-CE5B-4AB8-A9DE-2C8B7555B34A}" type="slidenum">
              <a:rPr lang="en-US" altLang="zh-CN"/>
              <a:pPr>
                <a:defRPr/>
              </a:pPr>
              <a:t>‹#›</a:t>
            </a:fld>
            <a:endParaRPr lang="en-US" altLang="zh-CN"/>
          </a:p>
        </p:txBody>
      </p:sp>
    </p:spTree>
    <p:extLst>
      <p:ext uri="{BB962C8B-B14F-4D97-AF65-F5344CB8AC3E}">
        <p14:creationId xmlns:p14="http://schemas.microsoft.com/office/powerpoint/2010/main" val="283791592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303E62C5-F075-48E5-993D-49DF121347A6}" type="datetime10">
              <a:rPr lang="zh-CN" altLang="en-US"/>
              <a:pPr>
                <a:defRPr/>
              </a:pPr>
              <a:t>15:19</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53E6E2B4-2B74-4D1F-B503-7FC995291835}" type="slidenum">
              <a:rPr lang="en-US" altLang="zh-CN"/>
              <a:pPr>
                <a:defRPr/>
              </a:pPr>
              <a:t>‹#›</a:t>
            </a:fld>
            <a:endParaRPr lang="en-US" altLang="zh-CN"/>
          </a:p>
        </p:txBody>
      </p:sp>
    </p:spTree>
    <p:extLst>
      <p:ext uri="{BB962C8B-B14F-4D97-AF65-F5344CB8AC3E}">
        <p14:creationId xmlns:p14="http://schemas.microsoft.com/office/powerpoint/2010/main" val="284173251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1"/>
          </p:nvPr>
        </p:nvSpPr>
        <p:spPr/>
        <p:txBody>
          <a:bodyPr/>
          <a:lstStyle>
            <a:lvl1pPr>
              <a:defRPr/>
            </a:lvl1pPr>
          </a:lstStyle>
          <a:p>
            <a:pPr>
              <a:defRPr/>
            </a:pPr>
            <a:fld id="{7F04E29C-B274-4E20-8CB7-0071EE85FAA5}" type="slidenum">
              <a:rPr lang="en-US" altLang="zh-CN"/>
              <a:pPr>
                <a:defRPr/>
              </a:pPr>
              <a:t>‹#›</a:t>
            </a:fld>
            <a:endParaRPr lang="en-US" altLang="zh-CN"/>
          </a:p>
        </p:txBody>
      </p:sp>
    </p:spTree>
    <p:controls>
      <mc:AlternateContent xmlns:mc="http://schemas.openxmlformats.org/markup-compatibility/2006">
        <mc:Choice xmlns:v="urn:schemas-microsoft-com:vml" Requires="v">
          <p:control spid="148487" name="ShockwaveFlash1" r:id="rId2" imgW="1752381" imgH="304891"/>
        </mc:Choice>
        <mc:Fallback>
          <p:control name="ShockwaveFlash1" r:id="rId2" imgW="1752381" imgH="304891">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6553200"/>
                  <a:ext cx="1752600" cy="304800"/>
                </a:xfrm>
                <a:prstGeom prst="rect">
                  <a:avLst/>
                </a:prstGeom>
                <a:noFill/>
                <a:ln>
                  <a:noFill/>
                </a:ln>
                <a:effectLst>
                  <a:outerShdw dist="17961" dir="2700000" algn="ctr" rotWithShape="0">
                    <a:srgbClr val="999999"/>
                  </a:outerShdw>
                </a:effectLst>
                <a:extLst>
                  <a:ext uri="{909E8E84-426E-40DD-AFC4-6F175D3DCCD1}">
                    <a14:hiddenFill xmlns:a14="http://schemas.microsoft.com/office/drawing/2010/main">
                      <a:noFill/>
                    </a14:hiddenFill>
                  </a:ext>
                  <a:ext uri="{91240B29-F687-4F45-9708-019B960494DF}">
                    <a14:hiddenLine xmlns:a14="http://schemas.microsoft.com/office/drawing/2010/main" w="12700">
                      <a:noFill/>
                      <a:miter lim="800000"/>
                      <a:headEnd/>
                      <a:tailEnd/>
                    </a14:hiddenLine>
                  </a:ext>
                </a:extLst>
              </p:spPr>
            </p:pic>
          </p:control>
        </mc:Fallback>
      </mc:AlternateContent>
    </p:controls>
    <p:extLst>
      <p:ext uri="{BB962C8B-B14F-4D97-AF65-F5344CB8AC3E}">
        <p14:creationId xmlns:p14="http://schemas.microsoft.com/office/powerpoint/2010/main" val="263129703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79E09AE3-9E92-4A6B-BD2D-F360B30F9710}" type="datetime10">
              <a:rPr lang="zh-CN" altLang="en-US"/>
              <a:pPr>
                <a:defRPr/>
              </a:pPr>
              <a:t>15:19</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5A0E8CA3-101B-4EB2-9B18-6CC55BD0C836}" type="slidenum">
              <a:rPr lang="en-US" altLang="zh-CN"/>
              <a:pPr>
                <a:defRPr/>
              </a:pPr>
              <a:t>‹#›</a:t>
            </a:fld>
            <a:endParaRPr lang="en-US" altLang="zh-CN"/>
          </a:p>
        </p:txBody>
      </p:sp>
    </p:spTree>
    <p:extLst>
      <p:ext uri="{BB962C8B-B14F-4D97-AF65-F5344CB8AC3E}">
        <p14:creationId xmlns:p14="http://schemas.microsoft.com/office/powerpoint/2010/main" val="267232749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DB38B517-0E66-4FE0-85A9-CB4F791EF4BC}" type="datetime10">
              <a:rPr lang="zh-CN" altLang="en-US"/>
              <a:pPr>
                <a:defRPr/>
              </a:pPr>
              <a:t>15:19</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C344519-77E2-4983-9DD9-0171D41FBC04}" type="slidenum">
              <a:rPr lang="en-US" altLang="zh-CN"/>
              <a:pPr>
                <a:defRPr/>
              </a:pPr>
              <a:t>‹#›</a:t>
            </a:fld>
            <a:endParaRPr lang="en-US" altLang="zh-CN"/>
          </a:p>
        </p:txBody>
      </p:sp>
    </p:spTree>
    <p:extLst>
      <p:ext uri="{BB962C8B-B14F-4D97-AF65-F5344CB8AC3E}">
        <p14:creationId xmlns:p14="http://schemas.microsoft.com/office/powerpoint/2010/main" val="192813635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2608F9D4-0C75-4E3C-AB94-5E381E62A6BB}" type="datetime10">
              <a:rPr lang="zh-CN" altLang="en-US"/>
              <a:pPr>
                <a:defRPr/>
              </a:pPr>
              <a:t>15:19</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A865C70-D4F3-4349-8FD0-CCAC54470991}" type="slidenum">
              <a:rPr lang="en-US" altLang="zh-CN"/>
              <a:pPr>
                <a:defRPr/>
              </a:pPr>
              <a:t>‹#›</a:t>
            </a:fld>
            <a:endParaRPr lang="en-US" altLang="zh-CN"/>
          </a:p>
        </p:txBody>
      </p:sp>
    </p:spTree>
    <p:extLst>
      <p:ext uri="{BB962C8B-B14F-4D97-AF65-F5344CB8AC3E}">
        <p14:creationId xmlns:p14="http://schemas.microsoft.com/office/powerpoint/2010/main" val="44694914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ontrol" Target="../activeX/activeX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534532" name="Rectangle 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fld id="{DD1A3E32-2DAF-4694-9493-2ABF83FA2AC1}" type="datetime10">
              <a:rPr lang="zh-CN" altLang="en-US"/>
              <a:pPr>
                <a:defRPr/>
              </a:pPr>
              <a:t>15:19</a:t>
            </a:fld>
            <a:endParaRPr lang="en-US" altLang="zh-CN"/>
          </a:p>
        </p:txBody>
      </p:sp>
      <p:sp>
        <p:nvSpPr>
          <p:cNvPr id="53453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534534" name="Rectangle 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AE9352DC-59CC-4AD2-9174-5F161781B728}" type="slidenum">
              <a:rPr lang="en-US" altLang="zh-CN"/>
              <a:pPr>
                <a:defRPr/>
              </a:pPr>
              <a:t>‹#›</a:t>
            </a:fld>
            <a:endParaRPr lang="en-US" altLang="zh-CN"/>
          </a:p>
        </p:txBody>
      </p:sp>
    </p:spTree>
    <p:controls>
      <mc:AlternateContent xmlns:mc="http://schemas.openxmlformats.org/markup-compatibility/2006">
        <mc:Choice xmlns:v="urn:schemas-microsoft-com:vml" Requires="v">
          <p:control spid="1031" name="ShockwaveFlash1" r:id="rId14" imgW="1752381" imgH="304891"/>
        </mc:Choice>
        <mc:Fallback>
          <p:control name="ShockwaveFlash1" r:id="rId14" imgW="1752381" imgH="304891">
            <p:pic>
              <p:nvPicPr>
                <p:cNvPr id="0" name="ShockwaveFlash1"/>
                <p:cNvPicPr preferRelativeResize="0">
                  <a:picLocks noChangeArrowheads="1" noChangeShapeType="1"/>
                </p:cNvPicPr>
                <p:nvPr/>
              </p:nvPicPr>
              <p:blipFill>
                <a:blip r:embed="rId16">
                  <a:extLst>
                    <a:ext uri="{28A0092B-C50C-407E-A947-70E740481C1C}">
                      <a14:useLocalDpi xmlns:a14="http://schemas.microsoft.com/office/drawing/2010/main" val="0"/>
                    </a:ext>
                  </a:extLst>
                </a:blip>
                <a:srcRect/>
                <a:stretch>
                  <a:fillRect/>
                </a:stretch>
              </p:blipFill>
              <p:spPr bwMode="auto">
                <a:xfrm>
                  <a:off x="0" y="6553200"/>
                  <a:ext cx="1752600" cy="304800"/>
                </a:xfrm>
                <a:prstGeom prst="rect">
                  <a:avLst/>
                </a:prstGeom>
                <a:noFill/>
                <a:ln>
                  <a:noFill/>
                </a:ln>
                <a:effectLst>
                  <a:outerShdw dist="17961" dir="2700000" algn="ctr" rotWithShape="0">
                    <a:srgbClr val="999999"/>
                  </a:outerShdw>
                </a:effectLst>
                <a:extLst>
                  <a:ext uri="{909E8E84-426E-40DD-AFC4-6F175D3DCCD1}">
                    <a14:hiddenFill xmlns:a14="http://schemas.microsoft.com/office/drawing/2010/main">
                      <a:noFill/>
                    </a14:hiddenFill>
                  </a:ext>
                  <a:ext uri="{91240B29-F687-4F45-9708-019B960494DF}">
                    <a14:hiddenLine xmlns:a14="http://schemas.microsoft.com/office/drawing/2010/main" w="12700">
                      <a:noFill/>
                      <a:miter lim="800000"/>
                      <a:headEnd/>
                      <a:tailEnd/>
                    </a14:hiddenLine>
                  </a:ext>
                </a:extLst>
              </p:spPr>
            </p:pic>
          </p:control>
        </mc:Fallback>
      </mc:AlternateContent>
    </p:controls>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21" r:id="rId6"/>
    <p:sldLayoutId id="2147483716" r:id="rId7"/>
    <p:sldLayoutId id="2147483717" r:id="rId8"/>
    <p:sldLayoutId id="2147483718" r:id="rId9"/>
    <p:sldLayoutId id="2147483719" r:id="rId10"/>
    <p:sldLayoutId id="2147483720" r:id="rId11"/>
  </p:sldLayoutIdLst>
  <p:transition/>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8" Type="http://schemas.openxmlformats.org/officeDocument/2006/relationships/image" Target="../media/image18.jpeg"/><Relationship Id="rId13" Type="http://schemas.openxmlformats.org/officeDocument/2006/relationships/image" Target="../media/image21.png"/><Relationship Id="rId3" Type="http://schemas.openxmlformats.org/officeDocument/2006/relationships/notesSlide" Target="../notesSlides/notesSlide12.xml"/><Relationship Id="rId7" Type="http://schemas.openxmlformats.org/officeDocument/2006/relationships/image" Target="../media/image17.png"/><Relationship Id="rId12" Type="http://schemas.openxmlformats.org/officeDocument/2006/relationships/image" Target="../media/image20.png"/><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15.wmf"/><Relationship Id="rId11" Type="http://schemas.openxmlformats.org/officeDocument/2006/relationships/image" Target="../media/image16.png"/><Relationship Id="rId5" Type="http://schemas.openxmlformats.org/officeDocument/2006/relationships/oleObject" Target="../embeddings/oleObject2.bin"/><Relationship Id="rId10" Type="http://schemas.openxmlformats.org/officeDocument/2006/relationships/oleObject" Target="../embeddings/oleObject3.bin"/><Relationship Id="rId4" Type="http://schemas.openxmlformats.org/officeDocument/2006/relationships/image" Target="../media/image10.jpeg"/><Relationship Id="rId9" Type="http://schemas.openxmlformats.org/officeDocument/2006/relationships/image" Target="../media/image19.jpeg"/></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14.jpeg"/><Relationship Id="rId4" Type="http://schemas.openxmlformats.org/officeDocument/2006/relationships/image" Target="../media/image2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2.jpeg"/></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27.xml"/><Relationship Id="rId7"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6.png"/><Relationship Id="rId5" Type="http://schemas.openxmlformats.org/officeDocument/2006/relationships/oleObject" Target="../embeddings/oleObject4.bin"/><Relationship Id="rId4" Type="http://schemas.openxmlformats.org/officeDocument/2006/relationships/image" Target="../media/image10.jpeg"/><Relationship Id="rId9" Type="http://schemas.openxmlformats.org/officeDocument/2006/relationships/image" Target="../media/image23.jpeg"/></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28.xml"/><Relationship Id="rId7"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6.png"/><Relationship Id="rId5" Type="http://schemas.openxmlformats.org/officeDocument/2006/relationships/oleObject" Target="../embeddings/oleObject7.bin"/><Relationship Id="rId4" Type="http://schemas.openxmlformats.org/officeDocument/2006/relationships/image" Target="../media/image10.jpeg"/><Relationship Id="rId9" Type="http://schemas.openxmlformats.org/officeDocument/2006/relationships/image" Target="../media/image14.jpeg"/></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29.xml"/><Relationship Id="rId7"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6.png"/><Relationship Id="rId5" Type="http://schemas.openxmlformats.org/officeDocument/2006/relationships/oleObject" Target="../embeddings/oleObject10.bin"/><Relationship Id="rId4" Type="http://schemas.openxmlformats.org/officeDocument/2006/relationships/image" Target="../media/image10.jpeg"/><Relationship Id="rId9" Type="http://schemas.openxmlformats.org/officeDocument/2006/relationships/image" Target="../media/image14.jpeg"/></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30.xml"/><Relationship Id="rId7"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6.png"/><Relationship Id="rId5" Type="http://schemas.openxmlformats.org/officeDocument/2006/relationships/oleObject" Target="../embeddings/oleObject13.bin"/><Relationship Id="rId4" Type="http://schemas.openxmlformats.org/officeDocument/2006/relationships/image" Target="../media/image10.jpeg"/><Relationship Id="rId9" Type="http://schemas.openxmlformats.org/officeDocument/2006/relationships/image" Target="../media/image14.jpeg"/></Relationships>
</file>

<file path=ppt/slides/_rels/slide3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10.jpeg"/><Relationship Id="rId3" Type="http://schemas.openxmlformats.org/officeDocument/2006/relationships/notesSlide" Target="../notesSlides/notesSlide33.xml"/><Relationship Id="rId7" Type="http://schemas.openxmlformats.org/officeDocument/2006/relationships/image" Target="../media/image25.png"/><Relationship Id="rId12" Type="http://schemas.openxmlformats.org/officeDocument/2006/relationships/oleObject" Target="../embeddings/oleObject21.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oleObject" Target="../embeddings/oleObject17.bin"/><Relationship Id="rId11" Type="http://schemas.openxmlformats.org/officeDocument/2006/relationships/oleObject" Target="../embeddings/oleObject20.bin"/><Relationship Id="rId5" Type="http://schemas.openxmlformats.org/officeDocument/2006/relationships/image" Target="../media/image24.png"/><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6.png"/><Relationship Id="rId14" Type="http://schemas.openxmlformats.org/officeDocument/2006/relationships/image" Target="../media/image26.jpeg"/></Relationships>
</file>

<file path=ppt/slides/_rels/slide3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27.jpeg"/><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10.jpeg"/><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25.png"/><Relationship Id="rId11" Type="http://schemas.openxmlformats.org/officeDocument/2006/relationships/oleObject" Target="../embeddings/oleObject27.bin"/><Relationship Id="rId5" Type="http://schemas.openxmlformats.org/officeDocument/2006/relationships/oleObject" Target="../embeddings/oleObject23.bin"/><Relationship Id="rId10" Type="http://schemas.openxmlformats.org/officeDocument/2006/relationships/oleObject" Target="../embeddings/oleObject26.bin"/><Relationship Id="rId4" Type="http://schemas.openxmlformats.org/officeDocument/2006/relationships/image" Target="../media/image24.png"/><Relationship Id="rId9" Type="http://schemas.openxmlformats.org/officeDocument/2006/relationships/oleObject" Target="../embeddings/oleObject25.bin"/><Relationship Id="rId14" Type="http://schemas.openxmlformats.org/officeDocument/2006/relationships/image" Target="../media/image14.jpeg"/></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image" Target="../media/image10.jpeg"/><Relationship Id="rId3" Type="http://schemas.openxmlformats.org/officeDocument/2006/relationships/image" Target="../media/image27.jpeg"/><Relationship Id="rId7" Type="http://schemas.openxmlformats.org/officeDocument/2006/relationships/image" Target="../media/image25.png"/><Relationship Id="rId12" Type="http://schemas.openxmlformats.org/officeDocument/2006/relationships/oleObject" Target="../embeddings/oleObject33.bin"/><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oleObject" Target="../embeddings/oleObject29.bin"/><Relationship Id="rId11" Type="http://schemas.openxmlformats.org/officeDocument/2006/relationships/oleObject" Target="../embeddings/oleObject32.bin"/><Relationship Id="rId5" Type="http://schemas.openxmlformats.org/officeDocument/2006/relationships/image" Target="../media/image24.png"/><Relationship Id="rId15" Type="http://schemas.openxmlformats.org/officeDocument/2006/relationships/image" Target="../media/image14.jpeg"/><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6.png"/><Relationship Id="rId14" Type="http://schemas.openxmlformats.org/officeDocument/2006/relationships/image" Target="../media/image26.jpeg"/></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10.jpeg"/><Relationship Id="rId3" Type="http://schemas.openxmlformats.org/officeDocument/2006/relationships/image" Target="../media/image27.jpeg"/><Relationship Id="rId7" Type="http://schemas.openxmlformats.org/officeDocument/2006/relationships/image" Target="../media/image25.png"/><Relationship Id="rId12" Type="http://schemas.openxmlformats.org/officeDocument/2006/relationships/oleObject" Target="../embeddings/oleObject39.bin"/><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oleObject" Target="../embeddings/oleObject35.bin"/><Relationship Id="rId11" Type="http://schemas.openxmlformats.org/officeDocument/2006/relationships/oleObject" Target="../embeddings/oleObject38.bin"/><Relationship Id="rId5" Type="http://schemas.openxmlformats.org/officeDocument/2006/relationships/image" Target="../media/image24.png"/><Relationship Id="rId15" Type="http://schemas.openxmlformats.org/officeDocument/2006/relationships/image" Target="../media/image14.jpeg"/><Relationship Id="rId10" Type="http://schemas.openxmlformats.org/officeDocument/2006/relationships/oleObject" Target="../embeddings/oleObject37.bin"/><Relationship Id="rId4" Type="http://schemas.openxmlformats.org/officeDocument/2006/relationships/oleObject" Target="../embeddings/oleObject34.bin"/><Relationship Id="rId9" Type="http://schemas.openxmlformats.org/officeDocument/2006/relationships/image" Target="../media/image6.png"/><Relationship Id="rId14" Type="http://schemas.openxmlformats.org/officeDocument/2006/relationships/image" Target="../media/image26.jpeg"/></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42.bin"/><Relationship Id="rId13" Type="http://schemas.openxmlformats.org/officeDocument/2006/relationships/image" Target="../media/image10.jpeg"/><Relationship Id="rId3" Type="http://schemas.openxmlformats.org/officeDocument/2006/relationships/image" Target="../media/image27.jpeg"/><Relationship Id="rId7" Type="http://schemas.openxmlformats.org/officeDocument/2006/relationships/image" Target="../media/image25.png"/><Relationship Id="rId12" Type="http://schemas.openxmlformats.org/officeDocument/2006/relationships/oleObject" Target="../embeddings/oleObject45.bin"/><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oleObject" Target="../embeddings/oleObject41.bin"/><Relationship Id="rId11" Type="http://schemas.openxmlformats.org/officeDocument/2006/relationships/oleObject" Target="../embeddings/oleObject44.bin"/><Relationship Id="rId5" Type="http://schemas.openxmlformats.org/officeDocument/2006/relationships/image" Target="../media/image24.png"/><Relationship Id="rId15" Type="http://schemas.openxmlformats.org/officeDocument/2006/relationships/image" Target="../media/image14.jpeg"/><Relationship Id="rId10" Type="http://schemas.openxmlformats.org/officeDocument/2006/relationships/oleObject" Target="../embeddings/oleObject43.bin"/><Relationship Id="rId4" Type="http://schemas.openxmlformats.org/officeDocument/2006/relationships/oleObject" Target="../embeddings/oleObject40.bin"/><Relationship Id="rId9" Type="http://schemas.openxmlformats.org/officeDocument/2006/relationships/image" Target="../media/image6.png"/><Relationship Id="rId14" Type="http://schemas.openxmlformats.org/officeDocument/2006/relationships/image" Target="../media/image26.jpeg"/></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6.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 Target="slide18.xml"/><Relationship Id="rId7"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slide" Target="slide19.xml"/><Relationship Id="rId5" Type="http://schemas.openxmlformats.org/officeDocument/2006/relationships/slide" Target="slide16.xml"/><Relationship Id="rId4" Type="http://schemas.openxmlformats.org/officeDocument/2006/relationships/slide" Target="slide2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37.png"/><Relationship Id="rId3" Type="http://schemas.openxmlformats.org/officeDocument/2006/relationships/slide" Target="slide2.xml"/><Relationship Id="rId7" Type="http://schemas.openxmlformats.org/officeDocument/2006/relationships/oleObject" Target="../embeddings/oleObject48.bin"/><Relationship Id="rId12" Type="http://schemas.openxmlformats.org/officeDocument/2006/relationships/oleObject" Target="../embeddings/oleObject51.bin"/><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image" Target="../media/image34.png"/><Relationship Id="rId11" Type="http://schemas.openxmlformats.org/officeDocument/2006/relationships/image" Target="../media/image36.png"/><Relationship Id="rId5" Type="http://schemas.openxmlformats.org/officeDocument/2006/relationships/oleObject" Target="../embeddings/oleObject47.bin"/><Relationship Id="rId10" Type="http://schemas.openxmlformats.org/officeDocument/2006/relationships/oleObject" Target="../embeddings/oleObject50.bin"/><Relationship Id="rId4" Type="http://schemas.openxmlformats.org/officeDocument/2006/relationships/image" Target="../media/image38.gif"/><Relationship Id="rId9" Type="http://schemas.openxmlformats.org/officeDocument/2006/relationships/oleObject" Target="../embeddings/oleObject49.bin"/><Relationship Id="rId14" Type="http://schemas.openxmlformats.org/officeDocument/2006/relationships/image" Target="../media/image3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40.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42.e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54.bin"/><Relationship Id="rId5" Type="http://schemas.openxmlformats.org/officeDocument/2006/relationships/image" Target="../media/image41.emf"/><Relationship Id="rId4" Type="http://schemas.openxmlformats.org/officeDocument/2006/relationships/oleObject" Target="../embeddings/oleObject53.bin"/></Relationships>
</file>

<file path=ppt/slides/_rels/slide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43.png"/></Relationships>
</file>

<file path=ppt/slides/_rels/slide6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8.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4"/>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计算机组成</a:t>
            </a:r>
          </a:p>
        </p:txBody>
      </p:sp>
      <p:sp>
        <p:nvSpPr>
          <p:cNvPr id="4099" name="Text Box 10">
            <a:hlinkClick r:id="" action="ppaction://noaction"/>
          </p:cNvPr>
          <p:cNvSpPr txBox="1">
            <a:spLocks noChangeArrowheads="1"/>
          </p:cNvSpPr>
          <p:nvPr/>
        </p:nvSpPr>
        <p:spPr bwMode="auto">
          <a:xfrm>
            <a:off x="1600200" y="4038600"/>
            <a:ext cx="30400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计算机工作原理</a:t>
            </a:r>
          </a:p>
        </p:txBody>
      </p:sp>
      <p:sp>
        <p:nvSpPr>
          <p:cNvPr id="4100" name="Text Box 11">
            <a:hlinkClick r:id="rId3" action="ppaction://hlinksldjump"/>
          </p:cNvPr>
          <p:cNvSpPr txBox="1">
            <a:spLocks noChangeArrowheads="1"/>
          </p:cNvSpPr>
          <p:nvPr/>
        </p:nvSpPr>
        <p:spPr bwMode="auto">
          <a:xfrm>
            <a:off x="1600200" y="33528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计算机软件系统</a:t>
            </a:r>
          </a:p>
        </p:txBody>
      </p:sp>
      <p:sp>
        <p:nvSpPr>
          <p:cNvPr id="4101" name="Rectangle 18"/>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2" charset="-122"/>
              </a:rPr>
              <a:t>计算机组成与工作原理</a:t>
            </a:r>
          </a:p>
        </p:txBody>
      </p:sp>
      <p:pic>
        <p:nvPicPr>
          <p:cNvPr id="4102"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522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2481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5" name="Text Box 26"/>
          <p:cNvSpPr txBox="1">
            <a:spLocks noChangeArrowheads="1"/>
          </p:cNvSpPr>
          <p:nvPr/>
        </p:nvSpPr>
        <p:spPr bwMode="auto">
          <a:xfrm>
            <a:off x="1600200" y="2667000"/>
            <a:ext cx="3352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b="1">
                <a:solidFill>
                  <a:srgbClr val="4D4D4D"/>
                </a:solidFill>
                <a:latin typeface="幼圆" pitchFamily="49" charset="-122"/>
                <a:ea typeface="隶书" pitchFamily="49" charset="-122"/>
              </a:rPr>
              <a:t>PC</a:t>
            </a:r>
            <a:r>
              <a:rPr lang="zh-CN" altLang="en-US" sz="3200" b="1">
                <a:solidFill>
                  <a:srgbClr val="4D4D4D"/>
                </a:solidFill>
                <a:latin typeface="幼圆" pitchFamily="49" charset="-122"/>
                <a:ea typeface="隶书" pitchFamily="49" charset="-122"/>
              </a:rPr>
              <a:t>机的硬件配置</a:t>
            </a:r>
          </a:p>
        </p:txBody>
      </p:sp>
      <p:pic>
        <p:nvPicPr>
          <p:cNvPr id="4106"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816225"/>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7"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33F5B3E-ED74-45E0-9EE2-B01B83E94803}" type="slidenum">
              <a:rPr lang="en-US" altLang="zh-CN" smtClean="0"/>
              <a:pPr eaLnBrk="1" hangingPunct="1"/>
              <a:t>1</a:t>
            </a:fld>
            <a:endParaRPr lang="en-US" altLang="zh-CN" smtClean="0"/>
          </a:p>
        </p:txBody>
      </p:sp>
    </p:spTree>
  </p:cSld>
  <p:clrMapOvr>
    <a:masterClrMapping/>
  </p:clrMapOvr>
  <p:transition advTm="10975"/>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2290" name="Group 2"/>
          <p:cNvGrpSpPr>
            <a:grpSpLocks/>
          </p:cNvGrpSpPr>
          <p:nvPr/>
        </p:nvGrpSpPr>
        <p:grpSpPr bwMode="auto">
          <a:xfrm>
            <a:off x="914400" y="1295400"/>
            <a:ext cx="6400800" cy="4724400"/>
            <a:chOff x="672" y="1152"/>
            <a:chExt cx="4032" cy="2976"/>
          </a:xfrm>
        </p:grpSpPr>
        <p:sp>
          <p:nvSpPr>
            <p:cNvPr id="556035" name="Rectangle 3"/>
            <p:cNvSpPr>
              <a:spLocks noChangeArrowheads="1"/>
            </p:cNvSpPr>
            <p:nvPr/>
          </p:nvSpPr>
          <p:spPr bwMode="auto">
            <a:xfrm>
              <a:off x="672" y="11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运算器的功能</a:t>
              </a:r>
            </a:p>
          </p:txBody>
        </p:sp>
        <p:sp>
          <p:nvSpPr>
            <p:cNvPr id="556036" name="Rectangle 4"/>
            <p:cNvSpPr>
              <a:spLocks noChangeArrowheads="1"/>
            </p:cNvSpPr>
            <p:nvPr/>
          </p:nvSpPr>
          <p:spPr bwMode="auto">
            <a:xfrm>
              <a:off x="672" y="1728"/>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控制器的功能</a:t>
              </a:r>
            </a:p>
          </p:txBody>
        </p:sp>
        <p:sp>
          <p:nvSpPr>
            <p:cNvPr id="556037" name="Rectangle 5"/>
            <p:cNvSpPr>
              <a:spLocks noChangeArrowheads="1"/>
            </p:cNvSpPr>
            <p:nvPr/>
          </p:nvSpPr>
          <p:spPr bwMode="auto">
            <a:xfrm>
              <a:off x="672" y="23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i="1">
                  <a:solidFill>
                    <a:srgbClr val="0000FF"/>
                  </a:solidFill>
                  <a:effectLst>
                    <a:outerShdw blurRad="38100" dist="38100" dir="2700000" algn="tl">
                      <a:srgbClr val="000000"/>
                    </a:outerShdw>
                  </a:effectLst>
                  <a:latin typeface="楷体_GB2312" pitchFamily="49" charset="-122"/>
                  <a:ea typeface="楷体_GB2312" pitchFamily="49" charset="-122"/>
                </a:rPr>
                <a:t>存储器的功能</a:t>
              </a:r>
            </a:p>
          </p:txBody>
        </p:sp>
        <p:sp>
          <p:nvSpPr>
            <p:cNvPr id="556038" name="Rectangle 6"/>
            <p:cNvSpPr>
              <a:spLocks noChangeArrowheads="1"/>
            </p:cNvSpPr>
            <p:nvPr/>
          </p:nvSpPr>
          <p:spPr bwMode="auto">
            <a:xfrm>
              <a:off x="672" y="2976"/>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输入设备</a:t>
              </a:r>
            </a:p>
          </p:txBody>
        </p:sp>
        <p:sp>
          <p:nvSpPr>
            <p:cNvPr id="556039" name="Rectangle 7"/>
            <p:cNvSpPr>
              <a:spLocks noChangeArrowheads="1"/>
            </p:cNvSpPr>
            <p:nvPr/>
          </p:nvSpPr>
          <p:spPr bwMode="auto">
            <a:xfrm>
              <a:off x="672" y="3600"/>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输出设备</a:t>
              </a:r>
            </a:p>
          </p:txBody>
        </p:sp>
      </p:grpSp>
      <p:sp>
        <p:nvSpPr>
          <p:cNvPr id="12291" name="Rectangle 8"/>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solidFill>
                  <a:srgbClr val="0000FF"/>
                </a:solidFill>
                <a:ea typeface="楷体_GB2312" pitchFamily="49" charset="-122"/>
              </a:rPr>
              <a:t>计算机硬件组成－五大逻辑部件</a:t>
            </a:r>
          </a:p>
        </p:txBody>
      </p:sp>
      <p:sp>
        <p:nvSpPr>
          <p:cNvPr id="556041" name="AutoShape 9" descr="信纸"/>
          <p:cNvSpPr>
            <a:spLocks noChangeArrowheads="1"/>
          </p:cNvSpPr>
          <p:nvPr/>
        </p:nvSpPr>
        <p:spPr bwMode="auto">
          <a:xfrm>
            <a:off x="4343400" y="1143000"/>
            <a:ext cx="4191000" cy="5181600"/>
          </a:xfrm>
          <a:prstGeom prst="wedgeRectCallout">
            <a:avLst>
              <a:gd name="adj1" fmla="val -71324"/>
              <a:gd name="adj2" fmla="val -7477"/>
            </a:avLst>
          </a:prstGeom>
          <a:blipFill dpi="0" rotWithShape="0">
            <a:blip r:embed="rId4"/>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marL="482600" indent="-482600">
              <a:spcBef>
                <a:spcPct val="50000"/>
              </a:spcBef>
            </a:pPr>
            <a:r>
              <a:rPr lang="en-US" altLang="zh-CN" sz="3200" b="1" dirty="0">
                <a:solidFill>
                  <a:srgbClr val="0000FF"/>
                </a:solidFill>
                <a:latin typeface="华文新魏" pitchFamily="2" charset="-122"/>
                <a:ea typeface="华文新魏" pitchFamily="2" charset="-122"/>
              </a:rPr>
              <a:t>    </a:t>
            </a:r>
            <a:r>
              <a:rPr lang="zh-CN" altLang="en-US" sz="3200" b="1" dirty="0">
                <a:solidFill>
                  <a:srgbClr val="0000FF"/>
                </a:solidFill>
                <a:latin typeface="华文新魏" pitchFamily="2" charset="-122"/>
                <a:ea typeface="华文新魏" pitchFamily="2" charset="-122"/>
              </a:rPr>
              <a:t>存储程序和数据：运算之前接受输入设备送来的信息。运算过程中为其它部件提供信息。保存中间结果和最终结果。</a:t>
            </a:r>
          </a:p>
        </p:txBody>
      </p:sp>
      <p:sp>
        <p:nvSpPr>
          <p:cNvPr id="12293"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F6C9D1D-65F8-4020-83A7-1F0C488B1D5C}" type="slidenum">
              <a:rPr lang="en-US" altLang="zh-CN" smtClean="0"/>
              <a:pPr eaLnBrk="1" hangingPunct="1"/>
              <a:t>10</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56041"/>
                                        </p:tgtEl>
                                        <p:attrNameLst>
                                          <p:attrName>style.visibility</p:attrName>
                                        </p:attrNameLst>
                                      </p:cBhvr>
                                      <p:to>
                                        <p:strVal val="visible"/>
                                      </p:to>
                                    </p:set>
                                    <p:anim calcmode="lin" valueType="num">
                                      <p:cBhvr>
                                        <p:cTn id="7" dur="500" fill="hold"/>
                                        <p:tgtEl>
                                          <p:spTgt spid="556041"/>
                                        </p:tgtEl>
                                        <p:attrNameLst>
                                          <p:attrName>ppt_w</p:attrName>
                                        </p:attrNameLst>
                                      </p:cBhvr>
                                      <p:tavLst>
                                        <p:tav tm="0">
                                          <p:val>
                                            <p:fltVal val="0"/>
                                          </p:val>
                                        </p:tav>
                                        <p:tav tm="100000">
                                          <p:val>
                                            <p:strVal val="#ppt_w"/>
                                          </p:val>
                                        </p:tav>
                                      </p:tavLst>
                                    </p:anim>
                                    <p:anim calcmode="lin" valueType="num">
                                      <p:cBhvr>
                                        <p:cTn id="8" dur="500" fill="hold"/>
                                        <p:tgtEl>
                                          <p:spTgt spid="55604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41"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3314" name="Group 2"/>
          <p:cNvGrpSpPr>
            <a:grpSpLocks/>
          </p:cNvGrpSpPr>
          <p:nvPr/>
        </p:nvGrpSpPr>
        <p:grpSpPr bwMode="auto">
          <a:xfrm>
            <a:off x="914400" y="1295400"/>
            <a:ext cx="6400800" cy="4724400"/>
            <a:chOff x="672" y="1152"/>
            <a:chExt cx="4032" cy="2976"/>
          </a:xfrm>
        </p:grpSpPr>
        <p:sp>
          <p:nvSpPr>
            <p:cNvPr id="558083" name="Rectangle 3"/>
            <p:cNvSpPr>
              <a:spLocks noChangeArrowheads="1"/>
            </p:cNvSpPr>
            <p:nvPr/>
          </p:nvSpPr>
          <p:spPr bwMode="auto">
            <a:xfrm>
              <a:off x="672" y="11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运算器的功能</a:t>
              </a:r>
            </a:p>
          </p:txBody>
        </p:sp>
        <p:sp>
          <p:nvSpPr>
            <p:cNvPr id="558084" name="Rectangle 4"/>
            <p:cNvSpPr>
              <a:spLocks noChangeArrowheads="1"/>
            </p:cNvSpPr>
            <p:nvPr/>
          </p:nvSpPr>
          <p:spPr bwMode="auto">
            <a:xfrm>
              <a:off x="672" y="1728"/>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控制器的功能</a:t>
              </a:r>
            </a:p>
          </p:txBody>
        </p:sp>
        <p:sp>
          <p:nvSpPr>
            <p:cNvPr id="558085" name="Rectangle 5"/>
            <p:cNvSpPr>
              <a:spLocks noChangeArrowheads="1"/>
            </p:cNvSpPr>
            <p:nvPr/>
          </p:nvSpPr>
          <p:spPr bwMode="auto">
            <a:xfrm>
              <a:off x="672" y="23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存储器的功能</a:t>
              </a:r>
            </a:p>
          </p:txBody>
        </p:sp>
        <p:sp>
          <p:nvSpPr>
            <p:cNvPr id="558086" name="Rectangle 6"/>
            <p:cNvSpPr>
              <a:spLocks noChangeArrowheads="1"/>
            </p:cNvSpPr>
            <p:nvPr/>
          </p:nvSpPr>
          <p:spPr bwMode="auto">
            <a:xfrm>
              <a:off x="672" y="2976"/>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i="1">
                  <a:solidFill>
                    <a:srgbClr val="0000FF"/>
                  </a:solidFill>
                  <a:effectLst>
                    <a:outerShdw blurRad="38100" dist="38100" dir="2700000" algn="tl">
                      <a:srgbClr val="000000"/>
                    </a:outerShdw>
                  </a:effectLst>
                  <a:latin typeface="楷体_GB2312" pitchFamily="49" charset="-122"/>
                  <a:ea typeface="楷体_GB2312" pitchFamily="49" charset="-122"/>
                </a:rPr>
                <a:t>输入设备</a:t>
              </a:r>
            </a:p>
          </p:txBody>
        </p:sp>
        <p:sp>
          <p:nvSpPr>
            <p:cNvPr id="558087" name="Rectangle 7"/>
            <p:cNvSpPr>
              <a:spLocks noChangeArrowheads="1"/>
            </p:cNvSpPr>
            <p:nvPr/>
          </p:nvSpPr>
          <p:spPr bwMode="auto">
            <a:xfrm>
              <a:off x="672" y="3600"/>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输出设备</a:t>
              </a:r>
            </a:p>
          </p:txBody>
        </p:sp>
      </p:grpSp>
      <p:sp>
        <p:nvSpPr>
          <p:cNvPr id="13315" name="Rectangle 8"/>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solidFill>
                  <a:srgbClr val="0000FF"/>
                </a:solidFill>
                <a:ea typeface="楷体_GB2312" pitchFamily="49" charset="-122"/>
              </a:rPr>
              <a:t>计算机硬件组成－五大逻辑部件</a:t>
            </a:r>
          </a:p>
        </p:txBody>
      </p:sp>
      <p:sp>
        <p:nvSpPr>
          <p:cNvPr id="558089" name="AutoShape 9" descr="信纸"/>
          <p:cNvSpPr>
            <a:spLocks noChangeArrowheads="1"/>
          </p:cNvSpPr>
          <p:nvPr/>
        </p:nvSpPr>
        <p:spPr bwMode="auto">
          <a:xfrm>
            <a:off x="4343400" y="1143000"/>
            <a:ext cx="4191000" cy="5181600"/>
          </a:xfrm>
          <a:prstGeom prst="wedgeRectCallout">
            <a:avLst>
              <a:gd name="adj1" fmla="val -77083"/>
              <a:gd name="adj2" fmla="val 13356"/>
            </a:avLst>
          </a:prstGeom>
          <a:blipFill dpi="0" rotWithShape="0">
            <a:blip r:embed="rId4"/>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marL="482600" indent="-482600">
              <a:spcBef>
                <a:spcPct val="50000"/>
              </a:spcBef>
            </a:pPr>
            <a:r>
              <a:rPr lang="en-US" altLang="zh-CN" sz="3600" b="1" dirty="0">
                <a:solidFill>
                  <a:srgbClr val="0000FF"/>
                </a:solidFill>
                <a:latin typeface="楷体_GB2312" pitchFamily="49" charset="-122"/>
                <a:ea typeface="楷体_GB2312" pitchFamily="49" charset="-122"/>
              </a:rPr>
              <a:t>  </a:t>
            </a:r>
            <a:r>
              <a:rPr lang="zh-CN" altLang="en-US" sz="3200" b="1" dirty="0">
                <a:solidFill>
                  <a:srgbClr val="0000FF"/>
                </a:solidFill>
                <a:latin typeface="华文新魏" pitchFamily="2" charset="-122"/>
                <a:ea typeface="华文新魏" pitchFamily="2" charset="-122"/>
              </a:rPr>
              <a:t>将数字、文字、图像等转换为计算机能识别的二进制编码， 并输入到计算机内存储起来，以便加工处理。常用的有键盘、鼠标器、扫描仪等。</a:t>
            </a:r>
          </a:p>
        </p:txBody>
      </p:sp>
      <p:sp>
        <p:nvSpPr>
          <p:cNvPr id="13317"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137F764-26D5-4D2F-B5AD-C27CCF721CA6}" type="slidenum">
              <a:rPr lang="en-US" altLang="zh-CN" smtClean="0"/>
              <a:pPr eaLnBrk="1" hangingPunct="1"/>
              <a:t>11</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58089"/>
                                        </p:tgtEl>
                                        <p:attrNameLst>
                                          <p:attrName>style.visibility</p:attrName>
                                        </p:attrNameLst>
                                      </p:cBhvr>
                                      <p:to>
                                        <p:strVal val="visible"/>
                                      </p:to>
                                    </p:set>
                                    <p:anim calcmode="lin" valueType="num">
                                      <p:cBhvr>
                                        <p:cTn id="7" dur="500" fill="hold"/>
                                        <p:tgtEl>
                                          <p:spTgt spid="558089"/>
                                        </p:tgtEl>
                                        <p:attrNameLst>
                                          <p:attrName>ppt_w</p:attrName>
                                        </p:attrNameLst>
                                      </p:cBhvr>
                                      <p:tavLst>
                                        <p:tav tm="0">
                                          <p:val>
                                            <p:fltVal val="0"/>
                                          </p:val>
                                        </p:tav>
                                        <p:tav tm="100000">
                                          <p:val>
                                            <p:strVal val="#ppt_w"/>
                                          </p:val>
                                        </p:tav>
                                      </p:tavLst>
                                    </p:anim>
                                    <p:anim calcmode="lin" valueType="num">
                                      <p:cBhvr>
                                        <p:cTn id="8" dur="500" fill="hold"/>
                                        <p:tgtEl>
                                          <p:spTgt spid="55808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9"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4338" name="Group 2"/>
          <p:cNvGrpSpPr>
            <a:grpSpLocks/>
          </p:cNvGrpSpPr>
          <p:nvPr/>
        </p:nvGrpSpPr>
        <p:grpSpPr bwMode="auto">
          <a:xfrm>
            <a:off x="914400" y="1295400"/>
            <a:ext cx="6400800" cy="4724400"/>
            <a:chOff x="672" y="1152"/>
            <a:chExt cx="4032" cy="2976"/>
          </a:xfrm>
        </p:grpSpPr>
        <p:sp>
          <p:nvSpPr>
            <p:cNvPr id="560131" name="Rectangle 3"/>
            <p:cNvSpPr>
              <a:spLocks noChangeArrowheads="1"/>
            </p:cNvSpPr>
            <p:nvPr/>
          </p:nvSpPr>
          <p:spPr bwMode="auto">
            <a:xfrm>
              <a:off x="672" y="11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运算器的功能</a:t>
              </a:r>
            </a:p>
          </p:txBody>
        </p:sp>
        <p:sp>
          <p:nvSpPr>
            <p:cNvPr id="560132" name="Rectangle 4"/>
            <p:cNvSpPr>
              <a:spLocks noChangeArrowheads="1"/>
            </p:cNvSpPr>
            <p:nvPr/>
          </p:nvSpPr>
          <p:spPr bwMode="auto">
            <a:xfrm>
              <a:off x="672" y="1728"/>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控制器的功能</a:t>
              </a:r>
            </a:p>
          </p:txBody>
        </p:sp>
        <p:sp>
          <p:nvSpPr>
            <p:cNvPr id="560133" name="Rectangle 5"/>
            <p:cNvSpPr>
              <a:spLocks noChangeArrowheads="1"/>
            </p:cNvSpPr>
            <p:nvPr/>
          </p:nvSpPr>
          <p:spPr bwMode="auto">
            <a:xfrm>
              <a:off x="672" y="23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存储器的功能</a:t>
              </a:r>
            </a:p>
          </p:txBody>
        </p:sp>
        <p:sp>
          <p:nvSpPr>
            <p:cNvPr id="560134" name="Rectangle 6"/>
            <p:cNvSpPr>
              <a:spLocks noChangeArrowheads="1"/>
            </p:cNvSpPr>
            <p:nvPr/>
          </p:nvSpPr>
          <p:spPr bwMode="auto">
            <a:xfrm>
              <a:off x="672" y="2976"/>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输入设备</a:t>
              </a:r>
            </a:p>
          </p:txBody>
        </p:sp>
        <p:sp>
          <p:nvSpPr>
            <p:cNvPr id="560135" name="Rectangle 7"/>
            <p:cNvSpPr>
              <a:spLocks noChangeArrowheads="1"/>
            </p:cNvSpPr>
            <p:nvPr/>
          </p:nvSpPr>
          <p:spPr bwMode="auto">
            <a:xfrm>
              <a:off x="672" y="3600"/>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i="1">
                  <a:solidFill>
                    <a:srgbClr val="0000FF"/>
                  </a:solidFill>
                  <a:effectLst>
                    <a:outerShdw blurRad="38100" dist="38100" dir="2700000" algn="tl">
                      <a:srgbClr val="000000"/>
                    </a:outerShdw>
                  </a:effectLst>
                  <a:latin typeface="楷体_GB2312" pitchFamily="49" charset="-122"/>
                  <a:ea typeface="楷体_GB2312" pitchFamily="49" charset="-122"/>
                </a:rPr>
                <a:t>输出设备</a:t>
              </a:r>
            </a:p>
          </p:txBody>
        </p:sp>
      </p:grpSp>
      <p:sp>
        <p:nvSpPr>
          <p:cNvPr id="14339" name="Rectangle 8"/>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solidFill>
                  <a:srgbClr val="0000FF"/>
                </a:solidFill>
                <a:ea typeface="楷体_GB2312" pitchFamily="49" charset="-122"/>
              </a:rPr>
              <a:t>计算机硬件组成－五大逻辑部件</a:t>
            </a:r>
          </a:p>
        </p:txBody>
      </p:sp>
      <p:sp>
        <p:nvSpPr>
          <p:cNvPr id="560137" name="AutoShape 9" descr="信纸"/>
          <p:cNvSpPr>
            <a:spLocks noChangeArrowheads="1"/>
          </p:cNvSpPr>
          <p:nvPr/>
        </p:nvSpPr>
        <p:spPr bwMode="auto">
          <a:xfrm>
            <a:off x="4343400" y="685800"/>
            <a:ext cx="4191000" cy="5638800"/>
          </a:xfrm>
          <a:prstGeom prst="wedgeRectCallout">
            <a:avLst>
              <a:gd name="adj1" fmla="val -83750"/>
              <a:gd name="adj2" fmla="val 33444"/>
            </a:avLst>
          </a:prstGeom>
          <a:blipFill dpi="0" rotWithShape="0">
            <a:blip r:embed="rId4"/>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a:spcBef>
                <a:spcPct val="50000"/>
              </a:spcBef>
            </a:pPr>
            <a:r>
              <a:rPr lang="zh-CN" altLang="en-US" sz="4000" b="1" dirty="0">
                <a:solidFill>
                  <a:srgbClr val="0000FF"/>
                </a:solidFill>
                <a:latin typeface="华文新魏" pitchFamily="2" charset="-122"/>
                <a:ea typeface="华文新魏" pitchFamily="2" charset="-122"/>
              </a:rPr>
              <a:t>将计算机内数字形式的编码转换成人或其它设备所能接收和识别的信息形式。常用的有显示器、打印机、绘图仪等。</a:t>
            </a:r>
          </a:p>
        </p:txBody>
      </p:sp>
      <p:sp>
        <p:nvSpPr>
          <p:cNvPr id="14341"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6FFF579-0D6E-4AC5-9616-008490F550DD}" type="slidenum">
              <a:rPr lang="en-US" altLang="zh-CN" smtClean="0"/>
              <a:pPr eaLnBrk="1" hangingPunct="1"/>
              <a:t>12</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60137"/>
                                        </p:tgtEl>
                                        <p:attrNameLst>
                                          <p:attrName>style.visibility</p:attrName>
                                        </p:attrNameLst>
                                      </p:cBhvr>
                                      <p:to>
                                        <p:strVal val="visible"/>
                                      </p:to>
                                    </p:set>
                                    <p:anim calcmode="lin" valueType="num">
                                      <p:cBhvr>
                                        <p:cTn id="7" dur="500" fill="hold"/>
                                        <p:tgtEl>
                                          <p:spTgt spid="560137"/>
                                        </p:tgtEl>
                                        <p:attrNameLst>
                                          <p:attrName>ppt_w</p:attrName>
                                        </p:attrNameLst>
                                      </p:cBhvr>
                                      <p:tavLst>
                                        <p:tav tm="0">
                                          <p:val>
                                            <p:fltVal val="0"/>
                                          </p:val>
                                        </p:tav>
                                        <p:tav tm="100000">
                                          <p:val>
                                            <p:strVal val="#ppt_w"/>
                                          </p:val>
                                        </p:tav>
                                      </p:tavLst>
                                    </p:anim>
                                    <p:anim calcmode="lin" valueType="num">
                                      <p:cBhvr>
                                        <p:cTn id="8" dur="500" fill="hold"/>
                                        <p:tgtEl>
                                          <p:spTgt spid="56013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7"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descr="粉色砂纸"/>
          <p:cNvSpPr>
            <a:spLocks noGrp="1" noChangeArrowheads="1"/>
          </p:cNvSpPr>
          <p:nvPr>
            <p:ph type="title"/>
          </p:nvPr>
        </p:nvSpPr>
        <p:spPr bwMode="auto">
          <a:xfrm>
            <a:off x="0" y="304800"/>
            <a:ext cx="9067800" cy="914400"/>
          </a:xfrm>
          <a:blipFill dpi="0" rotWithShape="0">
            <a:blip r:embed="rId4"/>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vert="horz" wrap="square" lIns="92075" tIns="46038" rIns="92075" bIns="46038" numCol="1" anchor="ctr" anchorCtr="0" compatLnSpc="1">
            <a:prstTxWarp prst="textNoShape">
              <a:avLst/>
            </a:prstTxWarp>
          </a:bodyPr>
          <a:lstStyle/>
          <a:p>
            <a:pPr eaLnBrk="1" hangingPunct="1"/>
            <a:r>
              <a:rPr lang="zh-CN" altLang="en-US" sz="4000" smtClean="0">
                <a:solidFill>
                  <a:srgbClr val="0000FF"/>
                </a:solidFill>
                <a:ea typeface="楷体_GB2312" pitchFamily="49" charset="-122"/>
              </a:rPr>
              <a:t>常用输入输出设备与外存储器</a:t>
            </a:r>
          </a:p>
        </p:txBody>
      </p:sp>
      <p:grpSp>
        <p:nvGrpSpPr>
          <p:cNvPr id="16387" name="Group 4"/>
          <p:cNvGrpSpPr>
            <a:grpSpLocks/>
          </p:cNvGrpSpPr>
          <p:nvPr/>
        </p:nvGrpSpPr>
        <p:grpSpPr bwMode="auto">
          <a:xfrm>
            <a:off x="1295400" y="3352800"/>
            <a:ext cx="1504950" cy="1449388"/>
            <a:chOff x="624" y="2496"/>
            <a:chExt cx="1428" cy="1153"/>
          </a:xfrm>
        </p:grpSpPr>
        <p:graphicFrame>
          <p:nvGraphicFramePr>
            <p:cNvPr id="16410" name="Object 5">
              <a:hlinkClick r:id="" action="ppaction://ole?verb=0"/>
            </p:cNvPr>
            <p:cNvGraphicFramePr>
              <a:graphicFrameLocks/>
            </p:cNvGraphicFramePr>
            <p:nvPr/>
          </p:nvGraphicFramePr>
          <p:xfrm>
            <a:off x="624" y="2496"/>
            <a:ext cx="1428" cy="1153"/>
          </p:xfrm>
          <a:graphic>
            <a:graphicData uri="http://schemas.openxmlformats.org/presentationml/2006/ole">
              <mc:AlternateContent xmlns:mc="http://schemas.openxmlformats.org/markup-compatibility/2006">
                <mc:Choice xmlns:v="urn:schemas-microsoft-com:vml" Requires="v">
                  <p:oleObj spid="_x0000_s16476" name="剪辑" r:id="rId5" imgW="3192463" imgH="2767013" progId="MS_ClipArt_Gallery.2">
                    <p:embed/>
                  </p:oleObj>
                </mc:Choice>
                <mc:Fallback>
                  <p:oleObj name="剪辑" r:id="rId5" imgW="3192463" imgH="2767013" progId="MS_ClipArt_Gallery.2">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 y="2496"/>
                          <a:ext cx="1428" cy="1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411" name="Rectangle 6"/>
            <p:cNvSpPr>
              <a:spLocks noChangeArrowheads="1"/>
            </p:cNvSpPr>
            <p:nvPr/>
          </p:nvSpPr>
          <p:spPr bwMode="auto">
            <a:xfrm>
              <a:off x="720" y="2880"/>
              <a:ext cx="864" cy="336"/>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2400" b="1">
                  <a:latin typeface="Times New Roman" pitchFamily="18" charset="0"/>
                </a:rPr>
                <a:t>打印机</a:t>
              </a:r>
              <a:endParaRPr kumimoji="1" lang="zh-CN" altLang="en-US" sz="2400">
                <a:latin typeface="Times New Roman" pitchFamily="18" charset="0"/>
              </a:endParaRPr>
            </a:p>
          </p:txBody>
        </p:sp>
      </p:grpSp>
      <p:grpSp>
        <p:nvGrpSpPr>
          <p:cNvPr id="16388" name="Group 7"/>
          <p:cNvGrpSpPr>
            <a:grpSpLocks/>
          </p:cNvGrpSpPr>
          <p:nvPr/>
        </p:nvGrpSpPr>
        <p:grpSpPr bwMode="auto">
          <a:xfrm>
            <a:off x="3124200" y="3352800"/>
            <a:ext cx="1676400" cy="1449388"/>
            <a:chOff x="2352" y="2592"/>
            <a:chExt cx="1098" cy="1057"/>
          </a:xfrm>
        </p:grpSpPr>
        <p:pic>
          <p:nvPicPr>
            <p:cNvPr id="16408" name="Picture 8" descr="JSJTU-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52" y="2592"/>
              <a:ext cx="1098" cy="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9" name="Rectangle 9"/>
            <p:cNvSpPr>
              <a:spLocks noChangeArrowheads="1"/>
            </p:cNvSpPr>
            <p:nvPr/>
          </p:nvSpPr>
          <p:spPr bwMode="auto">
            <a:xfrm>
              <a:off x="2448" y="2880"/>
              <a:ext cx="864" cy="336"/>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2400" b="1">
                  <a:solidFill>
                    <a:srgbClr val="FFFF00"/>
                  </a:solidFill>
                  <a:latin typeface="Times New Roman" pitchFamily="18" charset="0"/>
                </a:rPr>
                <a:t>显示器</a:t>
              </a:r>
              <a:endParaRPr kumimoji="1" lang="zh-CN" altLang="en-US" sz="2400">
                <a:latin typeface="Times New Roman" pitchFamily="18" charset="0"/>
              </a:endParaRPr>
            </a:p>
          </p:txBody>
        </p:sp>
      </p:grpSp>
      <p:grpSp>
        <p:nvGrpSpPr>
          <p:cNvPr id="16389" name="Group 10"/>
          <p:cNvGrpSpPr>
            <a:grpSpLocks/>
          </p:cNvGrpSpPr>
          <p:nvPr/>
        </p:nvGrpSpPr>
        <p:grpSpPr bwMode="auto">
          <a:xfrm>
            <a:off x="6781800" y="2971800"/>
            <a:ext cx="1295400" cy="1143000"/>
            <a:chOff x="3888" y="2160"/>
            <a:chExt cx="1584" cy="1626"/>
          </a:xfrm>
        </p:grpSpPr>
        <p:pic>
          <p:nvPicPr>
            <p:cNvPr id="16406" name="Picture 11" descr="三寸软盘"/>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8" y="2160"/>
              <a:ext cx="1584" cy="1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7" name="Rectangle 12"/>
            <p:cNvSpPr>
              <a:spLocks noChangeArrowheads="1"/>
            </p:cNvSpPr>
            <p:nvPr/>
          </p:nvSpPr>
          <p:spPr bwMode="auto">
            <a:xfrm>
              <a:off x="4272" y="2592"/>
              <a:ext cx="864" cy="336"/>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2400" b="1">
                  <a:solidFill>
                    <a:srgbClr val="3333CC"/>
                  </a:solidFill>
                  <a:latin typeface="Times New Roman" pitchFamily="18" charset="0"/>
                </a:rPr>
                <a:t>软 盘</a:t>
              </a:r>
              <a:endParaRPr kumimoji="1" lang="zh-CN" altLang="en-US" sz="2400">
                <a:solidFill>
                  <a:srgbClr val="3333CC"/>
                </a:solidFill>
                <a:latin typeface="Times New Roman" pitchFamily="18" charset="0"/>
              </a:endParaRPr>
            </a:p>
          </p:txBody>
        </p:sp>
      </p:grpSp>
      <p:grpSp>
        <p:nvGrpSpPr>
          <p:cNvPr id="16390" name="Group 13"/>
          <p:cNvGrpSpPr>
            <a:grpSpLocks/>
          </p:cNvGrpSpPr>
          <p:nvPr/>
        </p:nvGrpSpPr>
        <p:grpSpPr bwMode="auto">
          <a:xfrm>
            <a:off x="6781800" y="5334000"/>
            <a:ext cx="1676400" cy="1323975"/>
            <a:chOff x="4080" y="1008"/>
            <a:chExt cx="1200" cy="834"/>
          </a:xfrm>
        </p:grpSpPr>
        <p:pic>
          <p:nvPicPr>
            <p:cNvPr id="16404" name="Picture 14" descr="硬盘"/>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80" y="1008"/>
              <a:ext cx="1200" cy="834"/>
            </a:xfrm>
            <a:prstGeom prst="rect">
              <a:avLst/>
            </a:prstGeom>
            <a:solidFill>
              <a:srgbClr val="99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6405" name="Rectangle 15"/>
            <p:cNvSpPr>
              <a:spLocks noChangeArrowheads="1"/>
            </p:cNvSpPr>
            <p:nvPr/>
          </p:nvSpPr>
          <p:spPr bwMode="auto">
            <a:xfrm>
              <a:off x="4272" y="1200"/>
              <a:ext cx="864" cy="336"/>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2400" b="1">
                  <a:solidFill>
                    <a:srgbClr val="FFFF00"/>
                  </a:solidFill>
                  <a:latin typeface="Times New Roman" pitchFamily="18" charset="0"/>
                </a:rPr>
                <a:t>硬 盘</a:t>
              </a:r>
              <a:endParaRPr kumimoji="1" lang="zh-CN" altLang="en-US" sz="2400">
                <a:latin typeface="Times New Roman" pitchFamily="18" charset="0"/>
              </a:endParaRPr>
            </a:p>
          </p:txBody>
        </p:sp>
      </p:grpSp>
      <p:grpSp>
        <p:nvGrpSpPr>
          <p:cNvPr id="16391" name="Group 16"/>
          <p:cNvGrpSpPr>
            <a:grpSpLocks/>
          </p:cNvGrpSpPr>
          <p:nvPr/>
        </p:nvGrpSpPr>
        <p:grpSpPr bwMode="auto">
          <a:xfrm>
            <a:off x="3505200" y="1295400"/>
            <a:ext cx="1476375" cy="1371600"/>
            <a:chOff x="2448" y="912"/>
            <a:chExt cx="1074" cy="1200"/>
          </a:xfrm>
        </p:grpSpPr>
        <p:graphicFrame>
          <p:nvGraphicFramePr>
            <p:cNvPr id="16402" name="Object 17"/>
            <p:cNvGraphicFramePr>
              <a:graphicFrameLocks noChangeAspect="1"/>
            </p:cNvGraphicFramePr>
            <p:nvPr/>
          </p:nvGraphicFramePr>
          <p:xfrm>
            <a:off x="2448" y="912"/>
            <a:ext cx="1074" cy="1200"/>
          </p:xfrm>
          <a:graphic>
            <a:graphicData uri="http://schemas.openxmlformats.org/presentationml/2006/ole">
              <mc:AlternateContent xmlns:mc="http://schemas.openxmlformats.org/markup-compatibility/2006">
                <mc:Choice xmlns:v="urn:schemas-microsoft-com:vml" Requires="v">
                  <p:oleObj spid="_x0000_s16477" name="BMP 图象" r:id="rId10" imgW="971686" imgH="866896" progId="Paint.Picture">
                    <p:embed/>
                  </p:oleObj>
                </mc:Choice>
                <mc:Fallback>
                  <p:oleObj name="BMP 图象" r:id="rId10" imgW="971686" imgH="866896" progId="Paint.Picture">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48" y="912"/>
                          <a:ext cx="1074" cy="1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pic>
                  </p:oleObj>
                </mc:Fallback>
              </mc:AlternateContent>
            </a:graphicData>
          </a:graphic>
        </p:graphicFrame>
        <p:sp>
          <p:nvSpPr>
            <p:cNvPr id="16403" name="Rectangle 18"/>
            <p:cNvSpPr>
              <a:spLocks noChangeArrowheads="1"/>
            </p:cNvSpPr>
            <p:nvPr/>
          </p:nvSpPr>
          <p:spPr bwMode="auto">
            <a:xfrm>
              <a:off x="2640" y="1344"/>
              <a:ext cx="864" cy="336"/>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2400" b="1">
                  <a:solidFill>
                    <a:srgbClr val="3333CC"/>
                  </a:solidFill>
                  <a:latin typeface="Times New Roman" pitchFamily="18" charset="0"/>
                </a:rPr>
                <a:t>鼠标</a:t>
              </a:r>
              <a:endParaRPr kumimoji="1" lang="zh-CN" altLang="en-US" sz="2400">
                <a:latin typeface="Times New Roman" pitchFamily="18" charset="0"/>
              </a:endParaRPr>
            </a:p>
          </p:txBody>
        </p:sp>
      </p:grpSp>
      <p:grpSp>
        <p:nvGrpSpPr>
          <p:cNvPr id="16392" name="Group 19"/>
          <p:cNvGrpSpPr>
            <a:grpSpLocks/>
          </p:cNvGrpSpPr>
          <p:nvPr/>
        </p:nvGrpSpPr>
        <p:grpSpPr bwMode="auto">
          <a:xfrm>
            <a:off x="5181600" y="1676400"/>
            <a:ext cx="3200400" cy="1231900"/>
            <a:chOff x="3456" y="816"/>
            <a:chExt cx="2016" cy="776"/>
          </a:xfrm>
        </p:grpSpPr>
        <p:pic>
          <p:nvPicPr>
            <p:cNvPr id="16400" name="Picture 20" descr="键盘"/>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6" y="816"/>
              <a:ext cx="2016"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1" name="Rectangle 21"/>
            <p:cNvSpPr>
              <a:spLocks noChangeArrowheads="1"/>
            </p:cNvSpPr>
            <p:nvPr/>
          </p:nvSpPr>
          <p:spPr bwMode="auto">
            <a:xfrm>
              <a:off x="4034" y="960"/>
              <a:ext cx="758" cy="44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r>
                <a:rPr kumimoji="1" lang="zh-CN" altLang="en-US" sz="4000" b="1">
                  <a:solidFill>
                    <a:srgbClr val="FF9933"/>
                  </a:solidFill>
                  <a:latin typeface="隶书" pitchFamily="49" charset="-122"/>
                  <a:ea typeface="隶书" pitchFamily="49" charset="-122"/>
                </a:rPr>
                <a:t>键盘</a:t>
              </a:r>
            </a:p>
          </p:txBody>
        </p:sp>
      </p:grpSp>
      <p:sp>
        <p:nvSpPr>
          <p:cNvPr id="16393" name="AutoShape 22"/>
          <p:cNvSpPr>
            <a:spLocks noChangeArrowheads="1"/>
          </p:cNvSpPr>
          <p:nvPr/>
        </p:nvSpPr>
        <p:spPr bwMode="auto">
          <a:xfrm>
            <a:off x="457200" y="1295400"/>
            <a:ext cx="2743200" cy="1143000"/>
          </a:xfrm>
          <a:prstGeom prst="rightArrow">
            <a:avLst>
              <a:gd name="adj1" fmla="val 58093"/>
              <a:gd name="adj2" fmla="val 60000"/>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200" b="1">
                <a:solidFill>
                  <a:srgbClr val="FF0000"/>
                </a:solidFill>
                <a:latin typeface="Times New Roman" pitchFamily="18" charset="0"/>
              </a:rPr>
              <a:t>输入设备</a:t>
            </a:r>
            <a:endParaRPr kumimoji="1" lang="zh-CN" altLang="en-US" sz="2400">
              <a:latin typeface="Times New Roman" pitchFamily="18" charset="0"/>
            </a:endParaRPr>
          </a:p>
        </p:txBody>
      </p:sp>
      <p:sp>
        <p:nvSpPr>
          <p:cNvPr id="16394" name="AutoShape 23"/>
          <p:cNvSpPr>
            <a:spLocks noChangeArrowheads="1"/>
          </p:cNvSpPr>
          <p:nvPr/>
        </p:nvSpPr>
        <p:spPr bwMode="auto">
          <a:xfrm rot="-4585348">
            <a:off x="1600200" y="4191000"/>
            <a:ext cx="1143000" cy="2819400"/>
          </a:xfrm>
          <a:prstGeom prst="curvedRightArrow">
            <a:avLst>
              <a:gd name="adj1" fmla="val 49333"/>
              <a:gd name="adj2" fmla="val 98667"/>
              <a:gd name="adj3" fmla="val 33333"/>
            </a:avLst>
          </a:prstGeom>
          <a:solidFill>
            <a:srgbClr val="BDD8D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eaVert" wrap="none" anchor="ctr"/>
          <a:lstStyle/>
          <a:p>
            <a:pPr algn="ctr"/>
            <a:r>
              <a:rPr kumimoji="1" lang="zh-CN" altLang="en-US" sz="3200" b="1">
                <a:solidFill>
                  <a:srgbClr val="FF0000"/>
                </a:solidFill>
                <a:latin typeface="Times New Roman" pitchFamily="18" charset="0"/>
              </a:rPr>
              <a:t>输出设备</a:t>
            </a:r>
            <a:endParaRPr kumimoji="1" lang="zh-CN" altLang="en-US" sz="2400">
              <a:latin typeface="Times New Roman" pitchFamily="18" charset="0"/>
            </a:endParaRPr>
          </a:p>
        </p:txBody>
      </p:sp>
      <p:sp>
        <p:nvSpPr>
          <p:cNvPr id="16395" name="AutoShape 24"/>
          <p:cNvSpPr>
            <a:spLocks noChangeArrowheads="1"/>
          </p:cNvSpPr>
          <p:nvPr/>
        </p:nvSpPr>
        <p:spPr bwMode="auto">
          <a:xfrm rot="-509673">
            <a:off x="5105400" y="4038600"/>
            <a:ext cx="1447800" cy="2590800"/>
          </a:xfrm>
          <a:prstGeom prst="curvedRightArrow">
            <a:avLst>
              <a:gd name="adj1" fmla="val 35789"/>
              <a:gd name="adj2" fmla="val 71579"/>
              <a:gd name="adj3" fmla="val 33333"/>
            </a:avLst>
          </a:prstGeom>
          <a:solidFill>
            <a:srgbClr val="BDD8D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200" b="1">
                <a:solidFill>
                  <a:srgbClr val="FF0000"/>
                </a:solidFill>
                <a:latin typeface="Times New Roman" pitchFamily="18" charset="0"/>
              </a:rPr>
              <a:t>外存储器</a:t>
            </a:r>
            <a:endParaRPr kumimoji="1" lang="zh-CN" altLang="en-US" sz="2400">
              <a:latin typeface="Times New Roman" pitchFamily="18" charset="0"/>
            </a:endParaRPr>
          </a:p>
        </p:txBody>
      </p:sp>
      <p:grpSp>
        <p:nvGrpSpPr>
          <p:cNvPr id="16396" name="Group 28"/>
          <p:cNvGrpSpPr>
            <a:grpSpLocks/>
          </p:cNvGrpSpPr>
          <p:nvPr/>
        </p:nvGrpSpPr>
        <p:grpSpPr bwMode="auto">
          <a:xfrm>
            <a:off x="6705600" y="4114800"/>
            <a:ext cx="1905000" cy="1084263"/>
            <a:chOff x="4224" y="2592"/>
            <a:chExt cx="1200" cy="683"/>
          </a:xfrm>
        </p:grpSpPr>
        <p:pic>
          <p:nvPicPr>
            <p:cNvPr id="16398" name="Picture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16" y="2592"/>
              <a:ext cx="912" cy="683"/>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9" name="Text Box 27"/>
            <p:cNvSpPr txBox="1">
              <a:spLocks noChangeArrowheads="1"/>
            </p:cNvSpPr>
            <p:nvPr/>
          </p:nvSpPr>
          <p:spPr bwMode="auto">
            <a:xfrm>
              <a:off x="4224" y="2784"/>
              <a:ext cx="12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a:solidFill>
                    <a:schemeClr val="hlink"/>
                  </a:solidFill>
                </a:rPr>
                <a:t>U</a:t>
              </a:r>
              <a:r>
                <a:rPr lang="zh-CN" altLang="en-US" b="1">
                  <a:solidFill>
                    <a:schemeClr val="hlink"/>
                  </a:solidFill>
                </a:rPr>
                <a:t>盘</a:t>
              </a:r>
              <a:r>
                <a:rPr lang="en-US" altLang="zh-CN" b="1">
                  <a:solidFill>
                    <a:schemeClr val="hlink"/>
                  </a:solidFill>
                </a:rPr>
                <a:t>(USB</a:t>
              </a:r>
              <a:r>
                <a:rPr lang="zh-CN" altLang="en-US" b="1">
                  <a:solidFill>
                    <a:schemeClr val="hlink"/>
                  </a:solidFill>
                </a:rPr>
                <a:t>闪存盘 </a:t>
              </a:r>
              <a:r>
                <a:rPr lang="en-US" altLang="zh-CN" b="1">
                  <a:solidFill>
                    <a:schemeClr val="hlink"/>
                  </a:solidFill>
                </a:rPr>
                <a:t>)</a:t>
              </a:r>
            </a:p>
          </p:txBody>
        </p:sp>
      </p:grpSp>
      <p:sp>
        <p:nvSpPr>
          <p:cNvPr id="16397"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61D46BB-FD2E-4B2D-B040-9E1F8E68C5E3}" type="slidenum">
              <a:rPr lang="en-US" altLang="zh-CN" smtClean="0"/>
              <a:pPr eaLnBrk="1" hangingPunct="1"/>
              <a:t>13</a:t>
            </a:fld>
            <a:endParaRPr lang="en-US" altLang="zh-CN"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descr="粉色砂纸"/>
          <p:cNvSpPr>
            <a:spLocks noGrp="1" noChangeArrowheads="1"/>
          </p:cNvSpPr>
          <p:nvPr>
            <p:ph type="title"/>
          </p:nvPr>
        </p:nvSpPr>
        <p:spPr bwMode="auto">
          <a:blipFill dpi="0" rotWithShape="0">
            <a:blip r:embed="rId3"/>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vert="horz" wrap="square" lIns="92075" tIns="46038" rIns="92075" bIns="46038" numCol="1" anchor="ctr" anchorCtr="0" compatLnSpc="1">
            <a:prstTxWarp prst="textNoShape">
              <a:avLst/>
            </a:prstTxWarp>
          </a:bodyPr>
          <a:lstStyle/>
          <a:p>
            <a:pPr eaLnBrk="1" hangingPunct="1"/>
            <a:r>
              <a:rPr lang="zh-CN" altLang="en-US" sz="4000" smtClean="0">
                <a:solidFill>
                  <a:srgbClr val="0000FF"/>
                </a:solidFill>
                <a:ea typeface="楷体_GB2312" pitchFamily="49" charset="-122"/>
              </a:rPr>
              <a:t>计算机的基本工作原理</a:t>
            </a:r>
          </a:p>
        </p:txBody>
      </p:sp>
      <p:sp>
        <p:nvSpPr>
          <p:cNvPr id="17411" name="内容占位符 1"/>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1" lang="zh-CN" altLang="en-US" b="1" smtClean="0">
                <a:solidFill>
                  <a:srgbClr val="000099"/>
                </a:solidFill>
                <a:latin typeface="隶书" pitchFamily="49" charset="-122"/>
                <a:ea typeface="隶书" pitchFamily="49" charset="-122"/>
              </a:rPr>
              <a:t>计算机是能够存储程序，并在程序的控制下，对以数字形式出现的信息进行自动处理的电子装置。</a:t>
            </a:r>
            <a:endParaRPr kumimoji="1" lang="en-US" altLang="zh-CN" b="1" smtClean="0">
              <a:solidFill>
                <a:srgbClr val="000099"/>
              </a:solidFill>
              <a:latin typeface="隶书" pitchFamily="49" charset="-122"/>
              <a:ea typeface="隶书" pitchFamily="49" charset="-122"/>
            </a:endParaRPr>
          </a:p>
          <a:p>
            <a:r>
              <a:rPr kumimoji="1" lang="zh-CN" altLang="en-US" b="1" smtClean="0">
                <a:solidFill>
                  <a:srgbClr val="000099"/>
                </a:solidFill>
                <a:latin typeface="隶书" pitchFamily="49" charset="-122"/>
                <a:ea typeface="隶书" pitchFamily="49" charset="-122"/>
              </a:rPr>
              <a:t>工作原理：存储程序和程序控制</a:t>
            </a:r>
            <a:endParaRPr kumimoji="1" lang="en-US" altLang="zh-CN" b="1" smtClean="0">
              <a:solidFill>
                <a:srgbClr val="000099"/>
              </a:solidFill>
              <a:latin typeface="隶书" pitchFamily="49" charset="-122"/>
              <a:ea typeface="隶书" pitchFamily="49" charset="-122"/>
            </a:endParaRPr>
          </a:p>
          <a:p>
            <a:r>
              <a:rPr kumimoji="1" lang="zh-CN" altLang="en-US" b="1" smtClean="0">
                <a:solidFill>
                  <a:srgbClr val="000099"/>
                </a:solidFill>
                <a:latin typeface="隶书" pitchFamily="49" charset="-122"/>
                <a:ea typeface="隶书" pitchFamily="49" charset="-122"/>
              </a:rPr>
              <a:t>外部存储器</a:t>
            </a:r>
            <a:r>
              <a:rPr kumimoji="1" lang="en-US" altLang="zh-CN" b="1" smtClean="0">
                <a:solidFill>
                  <a:srgbClr val="000099"/>
                </a:solidFill>
                <a:latin typeface="隶书" pitchFamily="49" charset="-122"/>
                <a:ea typeface="隶书" pitchFamily="49" charset="-122"/>
                <a:sym typeface="Wingdings" pitchFamily="2" charset="2"/>
              </a:rPr>
              <a:t></a:t>
            </a:r>
            <a:r>
              <a:rPr kumimoji="1" lang="zh-CN" altLang="en-US" b="1" smtClean="0">
                <a:solidFill>
                  <a:srgbClr val="000099"/>
                </a:solidFill>
                <a:latin typeface="隶书" pitchFamily="49" charset="-122"/>
                <a:ea typeface="隶书" pitchFamily="49" charset="-122"/>
              </a:rPr>
              <a:t>程序和所需数据</a:t>
            </a:r>
            <a:r>
              <a:rPr kumimoji="1" lang="en-US" altLang="zh-CN" b="1" smtClean="0">
                <a:solidFill>
                  <a:srgbClr val="000099"/>
                </a:solidFill>
                <a:latin typeface="隶书" pitchFamily="49" charset="-122"/>
                <a:ea typeface="隶书" pitchFamily="49" charset="-122"/>
                <a:sym typeface="Wingdings" pitchFamily="2" charset="2"/>
              </a:rPr>
              <a:t></a:t>
            </a:r>
            <a:r>
              <a:rPr kumimoji="1" lang="zh-CN" altLang="en-US" b="1" smtClean="0">
                <a:solidFill>
                  <a:srgbClr val="000099"/>
                </a:solidFill>
                <a:latin typeface="隶书" pitchFamily="49" charset="-122"/>
                <a:ea typeface="隶书" pitchFamily="49" charset="-122"/>
                <a:sym typeface="Wingdings" pitchFamily="2" charset="2"/>
              </a:rPr>
              <a:t>计算机内存</a:t>
            </a:r>
            <a:r>
              <a:rPr kumimoji="1" lang="en-US" altLang="zh-CN" b="1" smtClean="0">
                <a:solidFill>
                  <a:srgbClr val="000099"/>
                </a:solidFill>
                <a:latin typeface="隶书" pitchFamily="49" charset="-122"/>
                <a:ea typeface="隶书" pitchFamily="49" charset="-122"/>
                <a:sym typeface="Wingdings" pitchFamily="2" charset="2"/>
              </a:rPr>
              <a:t></a:t>
            </a:r>
            <a:r>
              <a:rPr kumimoji="1" lang="zh-CN" altLang="en-US" b="1" smtClean="0">
                <a:solidFill>
                  <a:srgbClr val="000099"/>
                </a:solidFill>
                <a:latin typeface="隶书" pitchFamily="49" charset="-122"/>
                <a:ea typeface="隶书" pitchFamily="49" charset="-122"/>
                <a:sym typeface="Wingdings" pitchFamily="2" charset="2"/>
              </a:rPr>
              <a:t>在程序控制下由</a:t>
            </a:r>
            <a:r>
              <a:rPr kumimoji="1" lang="en-US" altLang="zh-CN" b="1" smtClean="0">
                <a:solidFill>
                  <a:srgbClr val="000099"/>
                </a:solidFill>
                <a:latin typeface="隶书" pitchFamily="49" charset="-122"/>
                <a:ea typeface="隶书" pitchFamily="49" charset="-122"/>
                <a:sym typeface="Wingdings" pitchFamily="2" charset="2"/>
              </a:rPr>
              <a:t>CPU</a:t>
            </a:r>
            <a:r>
              <a:rPr kumimoji="1" lang="zh-CN" altLang="en-US" b="1" smtClean="0">
                <a:solidFill>
                  <a:srgbClr val="000099"/>
                </a:solidFill>
                <a:latin typeface="隶书" pitchFamily="49" charset="-122"/>
                <a:ea typeface="隶书" pitchFamily="49" charset="-122"/>
                <a:sym typeface="Wingdings" pitchFamily="2" charset="2"/>
              </a:rPr>
              <a:t>周而复始地取出指令、分析指令、执行指令</a:t>
            </a:r>
            <a:r>
              <a:rPr kumimoji="1" lang="en-US" altLang="zh-CN" b="1" smtClean="0">
                <a:solidFill>
                  <a:srgbClr val="000099"/>
                </a:solidFill>
                <a:latin typeface="隶书" pitchFamily="49" charset="-122"/>
                <a:ea typeface="隶书" pitchFamily="49" charset="-122"/>
                <a:sym typeface="Wingdings" pitchFamily="2" charset="2"/>
              </a:rPr>
              <a:t></a:t>
            </a:r>
            <a:r>
              <a:rPr kumimoji="1" lang="zh-CN" altLang="en-US" b="1" smtClean="0">
                <a:solidFill>
                  <a:srgbClr val="000099"/>
                </a:solidFill>
                <a:latin typeface="隶书" pitchFamily="49" charset="-122"/>
                <a:ea typeface="隶书" pitchFamily="49" charset="-122"/>
                <a:sym typeface="Wingdings" pitchFamily="2" charset="2"/>
              </a:rPr>
              <a:t>操作完成。</a:t>
            </a:r>
            <a:endParaRPr kumimoji="1" lang="en-US" altLang="zh-CN" b="1" smtClean="0">
              <a:solidFill>
                <a:srgbClr val="000099"/>
              </a:solidFill>
              <a:latin typeface="隶书" pitchFamily="49" charset="-122"/>
              <a:ea typeface="隶书" pitchFamily="49" charset="-122"/>
              <a:sym typeface="Wingdings" pitchFamily="2" charset="2"/>
            </a:endParaRPr>
          </a:p>
          <a:p>
            <a:r>
              <a:rPr kumimoji="1" lang="zh-CN" altLang="en-US" b="1" smtClean="0">
                <a:solidFill>
                  <a:srgbClr val="000099"/>
                </a:solidFill>
                <a:latin typeface="隶书" pitchFamily="49" charset="-122"/>
                <a:ea typeface="隶书" pitchFamily="49" charset="-122"/>
                <a:sym typeface="Wingdings" pitchFamily="2" charset="2"/>
              </a:rPr>
              <a:t>程序</a:t>
            </a:r>
            <a:r>
              <a:rPr kumimoji="1" lang="en-US" altLang="zh-CN" b="1" smtClean="0">
                <a:solidFill>
                  <a:srgbClr val="000099"/>
                </a:solidFill>
                <a:latin typeface="隶书" pitchFamily="49" charset="-122"/>
                <a:ea typeface="隶书" pitchFamily="49" charset="-122"/>
                <a:sym typeface="Wingdings" pitchFamily="2" charset="2"/>
              </a:rPr>
              <a:t>(</a:t>
            </a:r>
            <a:r>
              <a:rPr kumimoji="1" lang="zh-CN" altLang="en-US" b="1" smtClean="0">
                <a:solidFill>
                  <a:srgbClr val="000099"/>
                </a:solidFill>
                <a:latin typeface="隶书" pitchFamily="49" charset="-122"/>
                <a:ea typeface="隶书" pitchFamily="49" charset="-122"/>
                <a:sym typeface="Wingdings" pitchFamily="2" charset="2"/>
              </a:rPr>
              <a:t>指令</a:t>
            </a:r>
            <a:r>
              <a:rPr kumimoji="1" lang="en-US" altLang="zh-CN" b="1" smtClean="0">
                <a:solidFill>
                  <a:srgbClr val="000099"/>
                </a:solidFill>
                <a:latin typeface="隶书" pitchFamily="49" charset="-122"/>
                <a:ea typeface="隶书" pitchFamily="49" charset="-122"/>
                <a:sym typeface="Wingdings" pitchFamily="2" charset="2"/>
              </a:rPr>
              <a:t>)</a:t>
            </a:r>
            <a:r>
              <a:rPr kumimoji="1" lang="zh-CN" altLang="en-US" b="1" smtClean="0">
                <a:solidFill>
                  <a:srgbClr val="000099"/>
                </a:solidFill>
                <a:latin typeface="隶书" pitchFamily="49" charset="-122"/>
                <a:ea typeface="隶书" pitchFamily="49" charset="-122"/>
                <a:sym typeface="Wingdings" pitchFamily="2" charset="2"/>
              </a:rPr>
              <a:t>和数据都是以二进制的形式表示的。</a:t>
            </a:r>
            <a:endParaRPr kumimoji="1" lang="zh-CN" altLang="en-US" b="1" smtClean="0">
              <a:solidFill>
                <a:srgbClr val="000099"/>
              </a:solidFill>
              <a:latin typeface="宋体" pitchFamily="2" charset="-122"/>
              <a:ea typeface="隶书" pitchFamily="49" charset="-122"/>
            </a:endParaRPr>
          </a:p>
          <a:p>
            <a:endParaRPr lang="zh-CN" altLang="en-US" smtClean="0"/>
          </a:p>
        </p:txBody>
      </p:sp>
      <p:sp>
        <p:nvSpPr>
          <p:cNvPr id="17412" name="灯片编号占位符 3"/>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7A6E5B6-3C69-4074-83FE-51D02673D524}" type="slidenum">
              <a:rPr lang="en-US" altLang="zh-CN" smtClean="0"/>
              <a:pPr eaLnBrk="1" hangingPunct="1"/>
              <a:t>14</a:t>
            </a:fld>
            <a:endParaRPr lang="en-US" altLang="zh-CN"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bwMode="auto">
          <a:xfrm>
            <a:off x="301625" y="6096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计算机的工作原理</a:t>
            </a:r>
          </a:p>
        </p:txBody>
      </p:sp>
      <p:sp>
        <p:nvSpPr>
          <p:cNvPr id="81923" name="Rectangle 12"/>
          <p:cNvSpPr>
            <a:spLocks noChangeArrowheads="1"/>
          </p:cNvSpPr>
          <p:nvPr/>
        </p:nvSpPr>
        <p:spPr bwMode="auto">
          <a:xfrm>
            <a:off x="533400" y="1295400"/>
            <a:ext cx="8077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125000"/>
              </a:lnSpc>
              <a:spcBef>
                <a:spcPct val="20000"/>
              </a:spcBef>
              <a:buClr>
                <a:schemeClr val="hlink"/>
              </a:buClr>
              <a:buSzPct val="200000"/>
              <a:buFont typeface="Wingdings" pitchFamily="2" charset="2"/>
              <a:buNone/>
            </a:pPr>
            <a:r>
              <a:rPr lang="zh-CN" altLang="en-US" sz="2000" b="1">
                <a:solidFill>
                  <a:schemeClr val="hlink"/>
                </a:solidFill>
                <a:ea typeface="幼圆" pitchFamily="49" charset="-122"/>
              </a:rPr>
              <a:t>计算机的工作原理是：“存储程序” </a:t>
            </a:r>
            <a:r>
              <a:rPr lang="en-US" altLang="zh-CN" sz="2000" b="1">
                <a:solidFill>
                  <a:schemeClr val="hlink"/>
                </a:solidFill>
                <a:ea typeface="幼圆" pitchFamily="49" charset="-122"/>
              </a:rPr>
              <a:t>+ “</a:t>
            </a:r>
            <a:r>
              <a:rPr lang="zh-CN" altLang="en-US" sz="2000" b="1">
                <a:solidFill>
                  <a:schemeClr val="hlink"/>
                </a:solidFill>
                <a:ea typeface="幼圆" pitchFamily="49" charset="-122"/>
              </a:rPr>
              <a:t>程序控制”</a:t>
            </a:r>
          </a:p>
        </p:txBody>
      </p:sp>
      <p:sp>
        <p:nvSpPr>
          <p:cNvPr id="81924" name="Text Box 13"/>
          <p:cNvSpPr txBox="1">
            <a:spLocks noChangeArrowheads="1"/>
          </p:cNvSpPr>
          <p:nvPr/>
        </p:nvSpPr>
        <p:spPr bwMode="auto">
          <a:xfrm>
            <a:off x="2038350" y="1828800"/>
            <a:ext cx="61690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FF"/>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en-US" altLang="zh-CN" sz="2400" b="1">
                <a:solidFill>
                  <a:srgbClr val="FF3300"/>
                </a:solidFill>
                <a:latin typeface="Times New Roman" pitchFamily="18" charset="0"/>
                <a:ea typeface="楷体_GB2312" pitchFamily="49" charset="-122"/>
              </a:rPr>
              <a:t>CPU                              </a:t>
            </a:r>
            <a:r>
              <a:rPr kumimoji="1" lang="zh-CN" altLang="en-US" sz="2400" b="1">
                <a:solidFill>
                  <a:srgbClr val="FF3300"/>
                </a:solidFill>
                <a:latin typeface="Times New Roman" pitchFamily="18" charset="0"/>
                <a:ea typeface="楷体_GB2312" pitchFamily="49" charset="-122"/>
              </a:rPr>
              <a:t>总线                   内存</a:t>
            </a:r>
            <a:endParaRPr kumimoji="1" lang="zh-CN" altLang="en-US" sz="2400" b="1">
              <a:solidFill>
                <a:srgbClr val="008080"/>
              </a:solidFill>
              <a:latin typeface="Times New Roman" pitchFamily="18" charset="0"/>
              <a:ea typeface="楷体_GB2312" pitchFamily="49" charset="-122"/>
            </a:endParaRPr>
          </a:p>
        </p:txBody>
      </p:sp>
      <p:sp>
        <p:nvSpPr>
          <p:cNvPr id="81925" name="Rectangle 14"/>
          <p:cNvSpPr>
            <a:spLocks noChangeArrowheads="1"/>
          </p:cNvSpPr>
          <p:nvPr/>
        </p:nvSpPr>
        <p:spPr bwMode="auto">
          <a:xfrm>
            <a:off x="552450" y="2174875"/>
            <a:ext cx="3729038" cy="4213225"/>
          </a:xfrm>
          <a:prstGeom prst="rect">
            <a:avLst/>
          </a:prstGeom>
          <a:solidFill>
            <a:srgbClr val="FFFFCC"/>
          </a:solidFill>
          <a:ln w="25400">
            <a:solidFill>
              <a:srgbClr val="000000"/>
            </a:solidFill>
            <a:miter lim="800000"/>
            <a:headEnd/>
            <a:tailEnd/>
          </a:ln>
        </p:spPr>
        <p:txBody>
          <a:bodyPr/>
          <a:lstStyle/>
          <a:p>
            <a:endParaRPr lang="zh-CN" altLang="en-US"/>
          </a:p>
        </p:txBody>
      </p:sp>
      <p:sp>
        <p:nvSpPr>
          <p:cNvPr id="81926" name="Text Box 15"/>
          <p:cNvSpPr txBox="1">
            <a:spLocks noChangeArrowheads="1"/>
          </p:cNvSpPr>
          <p:nvPr/>
        </p:nvSpPr>
        <p:spPr bwMode="auto">
          <a:xfrm>
            <a:off x="925513" y="5643563"/>
            <a:ext cx="962025" cy="681037"/>
          </a:xfrm>
          <a:prstGeom prst="rect">
            <a:avLst/>
          </a:prstGeom>
          <a:solidFill>
            <a:schemeClr val="bg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000" b="1">
                <a:latin typeface="楷体_GB2312" pitchFamily="49" charset="-122"/>
                <a:ea typeface="楷体_GB2312" pitchFamily="49" charset="-122"/>
              </a:rPr>
              <a:t>标  志</a:t>
            </a:r>
          </a:p>
          <a:p>
            <a:pPr algn="ctr" eaLnBrk="1" hangingPunct="1"/>
            <a:r>
              <a:rPr kumimoji="1" lang="zh-CN" altLang="en-US" sz="2000" b="1">
                <a:latin typeface="楷体_GB2312" pitchFamily="49" charset="-122"/>
                <a:ea typeface="楷体_GB2312" pitchFamily="49" charset="-122"/>
              </a:rPr>
              <a:t>寄存器</a:t>
            </a:r>
          </a:p>
        </p:txBody>
      </p:sp>
      <p:sp>
        <p:nvSpPr>
          <p:cNvPr id="81927" name="Rectangle 16"/>
          <p:cNvSpPr>
            <a:spLocks noChangeArrowheads="1"/>
          </p:cNvSpPr>
          <p:nvPr/>
        </p:nvSpPr>
        <p:spPr bwMode="auto">
          <a:xfrm>
            <a:off x="381000" y="6362700"/>
            <a:ext cx="134938" cy="63500"/>
          </a:xfrm>
          <a:prstGeom prst="rect">
            <a:avLst/>
          </a:prstGeom>
          <a:solidFill>
            <a:srgbClr val="FFFFFF"/>
          </a:solidFill>
          <a:ln w="38100">
            <a:solidFill>
              <a:srgbClr val="FFFFFF"/>
            </a:solidFill>
            <a:miter lim="800000"/>
            <a:headEnd/>
            <a:tailEnd/>
          </a:ln>
        </p:spPr>
        <p:txBody>
          <a:bodyPr/>
          <a:lstStyle/>
          <a:p>
            <a:endParaRPr lang="zh-CN" altLang="en-US"/>
          </a:p>
        </p:txBody>
      </p:sp>
      <p:sp>
        <p:nvSpPr>
          <p:cNvPr id="81928" name="Text Box 17"/>
          <p:cNvSpPr txBox="1">
            <a:spLocks noChangeArrowheads="1"/>
          </p:cNvSpPr>
          <p:nvPr/>
        </p:nvSpPr>
        <p:spPr bwMode="auto">
          <a:xfrm>
            <a:off x="4419600" y="2725738"/>
            <a:ext cx="1606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FF"/>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zh-CN" altLang="en-US" sz="2000" b="1">
                <a:latin typeface="Times New Roman" pitchFamily="18" charset="0"/>
                <a:ea typeface="楷体_GB2312" pitchFamily="49" charset="-122"/>
              </a:rPr>
              <a:t>地址总线</a:t>
            </a:r>
            <a:r>
              <a:rPr kumimoji="1" lang="zh-CN" altLang="en-US" sz="2000" b="1">
                <a:latin typeface="Times New Roman" pitchFamily="18" charset="0"/>
              </a:rPr>
              <a:t> </a:t>
            </a:r>
            <a:r>
              <a:rPr kumimoji="1" lang="en-US" altLang="zh-CN" sz="2000" b="1">
                <a:latin typeface="Times New Roman" pitchFamily="18" charset="0"/>
              </a:rPr>
              <a:t>AB</a:t>
            </a:r>
          </a:p>
          <a:p>
            <a:pPr algn="just" eaLnBrk="1" hangingPunct="1"/>
            <a:endParaRPr kumimoji="1" lang="en-US" altLang="zh-CN" sz="2200" b="1">
              <a:latin typeface="Times New Roman" pitchFamily="18" charset="0"/>
            </a:endParaRPr>
          </a:p>
        </p:txBody>
      </p:sp>
      <p:sp>
        <p:nvSpPr>
          <p:cNvPr id="81929" name="Line 18"/>
          <p:cNvSpPr>
            <a:spLocks noChangeShapeType="1"/>
          </p:cNvSpPr>
          <p:nvPr/>
        </p:nvSpPr>
        <p:spPr bwMode="auto">
          <a:xfrm flipH="1">
            <a:off x="2090738" y="2424113"/>
            <a:ext cx="0" cy="3883025"/>
          </a:xfrm>
          <a:prstGeom prst="line">
            <a:avLst/>
          </a:prstGeom>
          <a:noFill/>
          <a:ln w="38100">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30" name="Text Box 19"/>
          <p:cNvSpPr txBox="1">
            <a:spLocks noChangeArrowheads="1"/>
          </p:cNvSpPr>
          <p:nvPr/>
        </p:nvSpPr>
        <p:spPr bwMode="auto">
          <a:xfrm>
            <a:off x="8578850" y="2101850"/>
            <a:ext cx="336550" cy="2851150"/>
          </a:xfrm>
          <a:prstGeom prst="rect">
            <a:avLst/>
          </a:prstGeom>
          <a:solidFill>
            <a:srgbClr val="FFFFFF"/>
          </a:solidFill>
          <a:ln w="38100">
            <a:solidFill>
              <a:srgbClr val="FFFFFF"/>
            </a:solidFill>
            <a:miter lim="800000"/>
            <a:headEnd/>
            <a:tailEnd/>
          </a:ln>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zh-CN" altLang="en-US" sz="2200" b="1">
                <a:latin typeface="Times New Roman" pitchFamily="18" charset="0"/>
                <a:ea typeface="楷体_GB2312" pitchFamily="49" charset="-122"/>
              </a:rPr>
              <a:t>程序</a:t>
            </a:r>
          </a:p>
          <a:p>
            <a:pPr algn="ctr" eaLnBrk="1" hangingPunct="1"/>
            <a:endParaRPr kumimoji="1" lang="zh-CN" altLang="en-US" sz="2200" b="1">
              <a:latin typeface="Times New Roman" pitchFamily="18" charset="0"/>
              <a:ea typeface="楷体_GB2312" pitchFamily="49" charset="-122"/>
            </a:endParaRPr>
          </a:p>
          <a:p>
            <a:pPr algn="ctr" eaLnBrk="1" hangingPunct="1"/>
            <a:endParaRPr kumimoji="1" lang="zh-CN" altLang="en-US" sz="2200" b="1">
              <a:latin typeface="Times New Roman" pitchFamily="18" charset="0"/>
              <a:ea typeface="楷体_GB2312" pitchFamily="49" charset="-122"/>
            </a:endParaRPr>
          </a:p>
          <a:p>
            <a:pPr algn="ctr" eaLnBrk="1" hangingPunct="1"/>
            <a:endParaRPr kumimoji="1" lang="zh-CN" altLang="en-US" sz="2200" b="1">
              <a:latin typeface="Times New Roman" pitchFamily="18" charset="0"/>
              <a:ea typeface="楷体_GB2312" pitchFamily="49" charset="-122"/>
            </a:endParaRPr>
          </a:p>
          <a:p>
            <a:pPr algn="ctr" eaLnBrk="1" hangingPunct="1"/>
            <a:endParaRPr kumimoji="1" lang="zh-CN" altLang="en-US" sz="2200" b="1">
              <a:latin typeface="Times New Roman" pitchFamily="18" charset="0"/>
              <a:ea typeface="楷体_GB2312" pitchFamily="49" charset="-122"/>
            </a:endParaRPr>
          </a:p>
          <a:p>
            <a:pPr algn="ctr" eaLnBrk="1" hangingPunct="1"/>
            <a:r>
              <a:rPr kumimoji="1" lang="zh-CN" altLang="en-US" sz="2200" b="1">
                <a:latin typeface="Times New Roman" pitchFamily="18" charset="0"/>
                <a:ea typeface="楷体_GB2312" pitchFamily="49" charset="-122"/>
              </a:rPr>
              <a:t>数据</a:t>
            </a:r>
          </a:p>
        </p:txBody>
      </p:sp>
      <p:sp>
        <p:nvSpPr>
          <p:cNvPr id="81931" name="AutoShape 20"/>
          <p:cNvSpPr>
            <a:spLocks noChangeArrowheads="1"/>
          </p:cNvSpPr>
          <p:nvPr/>
        </p:nvSpPr>
        <p:spPr bwMode="auto">
          <a:xfrm>
            <a:off x="4062413" y="4097338"/>
            <a:ext cx="2163762" cy="322262"/>
          </a:xfrm>
          <a:prstGeom prst="leftRightArrow">
            <a:avLst>
              <a:gd name="adj1" fmla="val 80778"/>
              <a:gd name="adj2" fmla="val 102424"/>
            </a:avLst>
          </a:prstGeom>
          <a:solidFill>
            <a:srgbClr val="00CCFF"/>
          </a:solidFill>
          <a:ln w="25400">
            <a:solidFill>
              <a:srgbClr val="000000"/>
            </a:solidFill>
            <a:miter lim="800000"/>
            <a:headEnd/>
            <a:tailEnd/>
          </a:ln>
        </p:spPr>
        <p:txBody>
          <a:bodyPr/>
          <a:lstStyle/>
          <a:p>
            <a:endParaRPr lang="zh-CN" altLang="en-US"/>
          </a:p>
        </p:txBody>
      </p:sp>
      <p:sp>
        <p:nvSpPr>
          <p:cNvPr id="81932" name="AutoShape 21"/>
          <p:cNvSpPr>
            <a:spLocks noChangeArrowheads="1"/>
          </p:cNvSpPr>
          <p:nvPr/>
        </p:nvSpPr>
        <p:spPr bwMode="auto">
          <a:xfrm>
            <a:off x="4151313" y="2960688"/>
            <a:ext cx="2078037" cy="360362"/>
          </a:xfrm>
          <a:prstGeom prst="rightArrow">
            <a:avLst>
              <a:gd name="adj1" fmla="val 67000"/>
              <a:gd name="adj2" fmla="val 93599"/>
            </a:avLst>
          </a:prstGeom>
          <a:solidFill>
            <a:srgbClr val="FFCC00"/>
          </a:solidFill>
          <a:ln w="25400">
            <a:solidFill>
              <a:srgbClr val="000000"/>
            </a:solidFill>
            <a:miter lim="800000"/>
            <a:headEnd/>
            <a:tailEnd/>
          </a:ln>
        </p:spPr>
        <p:txBody>
          <a:bodyPr/>
          <a:lstStyle/>
          <a:p>
            <a:endParaRPr lang="zh-CN" altLang="en-US"/>
          </a:p>
        </p:txBody>
      </p:sp>
      <p:sp>
        <p:nvSpPr>
          <p:cNvPr id="81933" name="AutoShape 22"/>
          <p:cNvSpPr>
            <a:spLocks noChangeArrowheads="1"/>
          </p:cNvSpPr>
          <p:nvPr/>
        </p:nvSpPr>
        <p:spPr bwMode="auto">
          <a:xfrm>
            <a:off x="4051300" y="5699125"/>
            <a:ext cx="2163763" cy="322263"/>
          </a:xfrm>
          <a:prstGeom prst="leftRightArrow">
            <a:avLst>
              <a:gd name="adj1" fmla="val 80778"/>
              <a:gd name="adj2" fmla="val 102424"/>
            </a:avLst>
          </a:prstGeom>
          <a:solidFill>
            <a:srgbClr val="FF9900"/>
          </a:solidFill>
          <a:ln w="25400">
            <a:solidFill>
              <a:srgbClr val="000000"/>
            </a:solidFill>
            <a:miter lim="800000"/>
            <a:headEnd/>
            <a:tailEnd/>
          </a:ln>
        </p:spPr>
        <p:txBody>
          <a:bodyPr/>
          <a:lstStyle/>
          <a:p>
            <a:endParaRPr lang="zh-CN" altLang="en-US"/>
          </a:p>
        </p:txBody>
      </p:sp>
      <p:sp>
        <p:nvSpPr>
          <p:cNvPr id="81934" name="Text Box 23"/>
          <p:cNvSpPr txBox="1">
            <a:spLocks noChangeArrowheads="1"/>
          </p:cNvSpPr>
          <p:nvPr/>
        </p:nvSpPr>
        <p:spPr bwMode="auto">
          <a:xfrm>
            <a:off x="4465638" y="3840163"/>
            <a:ext cx="16049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zh-CN" altLang="en-US" sz="2000" b="1">
                <a:latin typeface="Times New Roman" pitchFamily="18" charset="0"/>
                <a:ea typeface="楷体_GB2312" pitchFamily="49" charset="-122"/>
              </a:rPr>
              <a:t>数据总线</a:t>
            </a:r>
            <a:r>
              <a:rPr kumimoji="1" lang="zh-CN" altLang="en-US" sz="2000" b="1">
                <a:latin typeface="Times New Roman" pitchFamily="18" charset="0"/>
              </a:rPr>
              <a:t> </a:t>
            </a:r>
            <a:r>
              <a:rPr kumimoji="1" lang="en-US" altLang="zh-CN" sz="2000" b="1">
                <a:latin typeface="Times New Roman" pitchFamily="18" charset="0"/>
              </a:rPr>
              <a:t>DB</a:t>
            </a:r>
          </a:p>
          <a:p>
            <a:pPr algn="just" eaLnBrk="1" hangingPunct="1"/>
            <a:endParaRPr kumimoji="1" lang="en-US" altLang="zh-CN" sz="2200" b="1">
              <a:latin typeface="Times New Roman" pitchFamily="18" charset="0"/>
            </a:endParaRPr>
          </a:p>
        </p:txBody>
      </p:sp>
      <p:sp>
        <p:nvSpPr>
          <p:cNvPr id="81935" name="Text Box 24"/>
          <p:cNvSpPr txBox="1">
            <a:spLocks noChangeArrowheads="1"/>
          </p:cNvSpPr>
          <p:nvPr/>
        </p:nvSpPr>
        <p:spPr bwMode="auto">
          <a:xfrm>
            <a:off x="4419600" y="5410200"/>
            <a:ext cx="1604963"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zh-CN" altLang="en-US" sz="2000" b="1">
                <a:latin typeface="Times New Roman" pitchFamily="18" charset="0"/>
                <a:ea typeface="楷体_GB2312" pitchFamily="49" charset="-122"/>
              </a:rPr>
              <a:t>控制总线</a:t>
            </a:r>
            <a:r>
              <a:rPr kumimoji="1" lang="zh-CN" altLang="en-US" sz="2000" b="1">
                <a:latin typeface="Times New Roman" pitchFamily="18" charset="0"/>
              </a:rPr>
              <a:t> </a:t>
            </a:r>
            <a:r>
              <a:rPr kumimoji="1" lang="en-US" altLang="zh-CN" sz="2000" b="1">
                <a:latin typeface="Times New Roman" pitchFamily="18" charset="0"/>
              </a:rPr>
              <a:t>CB</a:t>
            </a:r>
          </a:p>
          <a:p>
            <a:pPr algn="just" eaLnBrk="1" hangingPunct="1"/>
            <a:endParaRPr kumimoji="1" lang="en-US" altLang="zh-CN" sz="2200" b="1">
              <a:latin typeface="Times New Roman" pitchFamily="18" charset="0"/>
            </a:endParaRPr>
          </a:p>
        </p:txBody>
      </p:sp>
      <p:sp>
        <p:nvSpPr>
          <p:cNvPr id="81936" name="Rectangle 25"/>
          <p:cNvSpPr>
            <a:spLocks noChangeArrowheads="1"/>
          </p:cNvSpPr>
          <p:nvPr/>
        </p:nvSpPr>
        <p:spPr bwMode="auto">
          <a:xfrm>
            <a:off x="6273800" y="2235200"/>
            <a:ext cx="2068513" cy="4117975"/>
          </a:xfrm>
          <a:prstGeom prst="rect">
            <a:avLst/>
          </a:prstGeom>
          <a:solidFill>
            <a:schemeClr val="hlink"/>
          </a:solidFill>
          <a:ln w="25400">
            <a:solidFill>
              <a:srgbClr val="000000"/>
            </a:solidFill>
            <a:miter lim="800000"/>
            <a:headEnd/>
            <a:tailEnd/>
          </a:ln>
        </p:spPr>
        <p:txBody>
          <a:bodyPr/>
          <a:lstStyle/>
          <a:p>
            <a:endParaRPr lang="zh-CN" altLang="en-US"/>
          </a:p>
        </p:txBody>
      </p:sp>
      <p:sp>
        <p:nvSpPr>
          <p:cNvPr id="81937" name="Text Box 26"/>
          <p:cNvSpPr txBox="1">
            <a:spLocks noChangeArrowheads="1"/>
          </p:cNvSpPr>
          <p:nvPr/>
        </p:nvSpPr>
        <p:spPr bwMode="auto">
          <a:xfrm>
            <a:off x="6426200" y="2470150"/>
            <a:ext cx="447675" cy="3357563"/>
          </a:xfrm>
          <a:prstGeom prst="rect">
            <a:avLst/>
          </a:prstGeom>
          <a:solidFill>
            <a:schemeClr val="bg1"/>
          </a:solidFill>
          <a:ln w="25400">
            <a:solidFill>
              <a:srgbClr val="000000"/>
            </a:solidFill>
            <a:miter lim="800000"/>
            <a:headEnd/>
            <a:tailEnd/>
          </a:ln>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kumimoji="1" lang="en-US" altLang="zh-CN" sz="2200" b="1">
              <a:latin typeface="Times New Roman" pitchFamily="18" charset="0"/>
            </a:endParaRPr>
          </a:p>
          <a:p>
            <a:pPr algn="ctr" eaLnBrk="1" hangingPunct="1"/>
            <a:r>
              <a:rPr kumimoji="1" lang="zh-CN" altLang="en-US" sz="2000" b="1">
                <a:latin typeface="楷体_GB2312" pitchFamily="49" charset="-122"/>
                <a:ea typeface="楷体_GB2312" pitchFamily="49" charset="-122"/>
              </a:rPr>
              <a:t>地</a:t>
            </a:r>
          </a:p>
          <a:p>
            <a:pPr algn="ctr" eaLnBrk="1" hangingPunct="1"/>
            <a:endParaRPr kumimoji="1" lang="zh-CN" altLang="en-US" sz="2000" b="1">
              <a:latin typeface="楷体_GB2312" pitchFamily="49" charset="-122"/>
              <a:ea typeface="楷体_GB2312" pitchFamily="49" charset="-122"/>
            </a:endParaRPr>
          </a:p>
          <a:p>
            <a:pPr algn="ctr" eaLnBrk="1" hangingPunct="1"/>
            <a:r>
              <a:rPr kumimoji="1" lang="zh-CN" altLang="en-US" sz="2000" b="1">
                <a:latin typeface="楷体_GB2312" pitchFamily="49" charset="-122"/>
                <a:ea typeface="楷体_GB2312" pitchFamily="49" charset="-122"/>
              </a:rPr>
              <a:t>址</a:t>
            </a:r>
          </a:p>
          <a:p>
            <a:pPr algn="ctr" eaLnBrk="1" hangingPunct="1"/>
            <a:endParaRPr kumimoji="1" lang="zh-CN" altLang="en-US" sz="2000" b="1">
              <a:latin typeface="楷体_GB2312" pitchFamily="49" charset="-122"/>
              <a:ea typeface="楷体_GB2312" pitchFamily="49" charset="-122"/>
            </a:endParaRPr>
          </a:p>
          <a:p>
            <a:pPr algn="ctr" eaLnBrk="1" hangingPunct="1"/>
            <a:r>
              <a:rPr kumimoji="1" lang="zh-CN" altLang="en-US" sz="2000" b="1">
                <a:latin typeface="楷体_GB2312" pitchFamily="49" charset="-122"/>
                <a:ea typeface="楷体_GB2312" pitchFamily="49" charset="-122"/>
              </a:rPr>
              <a:t>译</a:t>
            </a:r>
          </a:p>
          <a:p>
            <a:pPr algn="ctr" eaLnBrk="1" hangingPunct="1"/>
            <a:endParaRPr kumimoji="1" lang="zh-CN" altLang="en-US" sz="2000" b="1">
              <a:latin typeface="楷体_GB2312" pitchFamily="49" charset="-122"/>
              <a:ea typeface="楷体_GB2312" pitchFamily="49" charset="-122"/>
            </a:endParaRPr>
          </a:p>
          <a:p>
            <a:pPr algn="ctr" eaLnBrk="1" hangingPunct="1"/>
            <a:r>
              <a:rPr kumimoji="1" lang="zh-CN" altLang="en-US" sz="2000" b="1">
                <a:latin typeface="楷体_GB2312" pitchFamily="49" charset="-122"/>
                <a:ea typeface="楷体_GB2312" pitchFamily="49" charset="-122"/>
              </a:rPr>
              <a:t>码</a:t>
            </a:r>
          </a:p>
          <a:p>
            <a:pPr algn="ctr" eaLnBrk="1" hangingPunct="1"/>
            <a:endParaRPr kumimoji="1" lang="zh-CN" altLang="en-US" sz="2000" b="1">
              <a:latin typeface="楷体_GB2312" pitchFamily="49" charset="-122"/>
              <a:ea typeface="楷体_GB2312" pitchFamily="49" charset="-122"/>
            </a:endParaRPr>
          </a:p>
          <a:p>
            <a:pPr algn="ctr" eaLnBrk="1" hangingPunct="1"/>
            <a:r>
              <a:rPr kumimoji="1" lang="zh-CN" altLang="en-US" sz="2000" b="1">
                <a:latin typeface="楷体_GB2312" pitchFamily="49" charset="-122"/>
                <a:ea typeface="楷体_GB2312" pitchFamily="49" charset="-122"/>
              </a:rPr>
              <a:t>器</a:t>
            </a:r>
          </a:p>
        </p:txBody>
      </p:sp>
      <p:grpSp>
        <p:nvGrpSpPr>
          <p:cNvPr id="81938" name="Group 27"/>
          <p:cNvGrpSpPr>
            <a:grpSpLocks/>
          </p:cNvGrpSpPr>
          <p:nvPr/>
        </p:nvGrpSpPr>
        <p:grpSpPr bwMode="auto">
          <a:xfrm>
            <a:off x="6875463" y="2962275"/>
            <a:ext cx="366712" cy="2701925"/>
            <a:chOff x="4331" y="1514"/>
            <a:chExt cx="231" cy="1702"/>
          </a:xfrm>
        </p:grpSpPr>
        <p:sp>
          <p:nvSpPr>
            <p:cNvPr id="81992" name="Line 28"/>
            <p:cNvSpPr>
              <a:spLocks noChangeShapeType="1"/>
            </p:cNvSpPr>
            <p:nvPr/>
          </p:nvSpPr>
          <p:spPr bwMode="auto">
            <a:xfrm>
              <a:off x="4336" y="2112"/>
              <a:ext cx="222" cy="0"/>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93" name="Line 29"/>
            <p:cNvSpPr>
              <a:spLocks noChangeShapeType="1"/>
            </p:cNvSpPr>
            <p:nvPr/>
          </p:nvSpPr>
          <p:spPr bwMode="auto">
            <a:xfrm>
              <a:off x="4331" y="1514"/>
              <a:ext cx="223" cy="0"/>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94" name="Line 30"/>
            <p:cNvSpPr>
              <a:spLocks noChangeShapeType="1"/>
            </p:cNvSpPr>
            <p:nvPr/>
          </p:nvSpPr>
          <p:spPr bwMode="auto">
            <a:xfrm>
              <a:off x="4331" y="1711"/>
              <a:ext cx="223" cy="0"/>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95" name="Line 31"/>
            <p:cNvSpPr>
              <a:spLocks noChangeShapeType="1"/>
            </p:cNvSpPr>
            <p:nvPr/>
          </p:nvSpPr>
          <p:spPr bwMode="auto">
            <a:xfrm>
              <a:off x="4331" y="1909"/>
              <a:ext cx="223" cy="0"/>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96" name="Line 32"/>
            <p:cNvSpPr>
              <a:spLocks noChangeShapeType="1"/>
            </p:cNvSpPr>
            <p:nvPr/>
          </p:nvSpPr>
          <p:spPr bwMode="auto">
            <a:xfrm>
              <a:off x="4331" y="2832"/>
              <a:ext cx="223" cy="0"/>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97" name="Line 33"/>
            <p:cNvSpPr>
              <a:spLocks noChangeShapeType="1"/>
            </p:cNvSpPr>
            <p:nvPr/>
          </p:nvSpPr>
          <p:spPr bwMode="auto">
            <a:xfrm>
              <a:off x="4340" y="3024"/>
              <a:ext cx="222" cy="0"/>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98" name="Line 34"/>
            <p:cNvSpPr>
              <a:spLocks noChangeShapeType="1"/>
            </p:cNvSpPr>
            <p:nvPr/>
          </p:nvSpPr>
          <p:spPr bwMode="auto">
            <a:xfrm>
              <a:off x="4340" y="3216"/>
              <a:ext cx="222" cy="0"/>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81939" name="Text Box 35"/>
          <p:cNvSpPr txBox="1">
            <a:spLocks noChangeArrowheads="1"/>
          </p:cNvSpPr>
          <p:nvPr/>
        </p:nvSpPr>
        <p:spPr bwMode="auto">
          <a:xfrm>
            <a:off x="7208838" y="2490788"/>
            <a:ext cx="938212" cy="3706812"/>
          </a:xfrm>
          <a:prstGeom prst="rect">
            <a:avLst/>
          </a:prstGeom>
          <a:solidFill>
            <a:schemeClr val="bg1"/>
          </a:solidFill>
          <a:ln w="25400">
            <a:solidFill>
              <a:srgbClr val="000000"/>
            </a:solidFill>
            <a:miter lim="800000"/>
            <a:headEnd/>
            <a:tailEnd/>
          </a:ln>
        </p:spPr>
        <p:txBody>
          <a:bodyPr r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b="1">
                <a:latin typeface="Times New Roman" pitchFamily="18" charset="0"/>
              </a:rPr>
              <a:t>、、、</a:t>
            </a:r>
            <a:endParaRPr kumimoji="1" lang="zh-CN" altLang="en-US" sz="1000">
              <a:latin typeface="Times New Roman" pitchFamily="18" charset="0"/>
            </a:endParaRPr>
          </a:p>
          <a:p>
            <a:pPr eaLnBrk="1" hangingPunct="1"/>
            <a:r>
              <a:rPr kumimoji="1" lang="zh-CN" altLang="en-US" sz="2000" b="1">
                <a:latin typeface="Times New Roman" pitchFamily="18" charset="0"/>
                <a:ea typeface="楷体_GB2312" pitchFamily="49" charset="-122"/>
              </a:rPr>
              <a:t>指令</a:t>
            </a:r>
            <a:r>
              <a:rPr kumimoji="1" lang="en-US" altLang="zh-CN" sz="2000" b="1">
                <a:latin typeface="Times New Roman" pitchFamily="18" charset="0"/>
                <a:ea typeface="楷体_GB2312" pitchFamily="49" charset="-122"/>
              </a:rPr>
              <a:t>1</a:t>
            </a:r>
          </a:p>
          <a:p>
            <a:pPr eaLnBrk="1" hangingPunct="1"/>
            <a:r>
              <a:rPr kumimoji="1" lang="zh-CN" altLang="en-US" sz="2000" b="1">
                <a:latin typeface="Times New Roman" pitchFamily="18" charset="0"/>
                <a:ea typeface="楷体_GB2312" pitchFamily="49" charset="-122"/>
              </a:rPr>
              <a:t>指令</a:t>
            </a:r>
            <a:r>
              <a:rPr kumimoji="1" lang="en-US" altLang="zh-CN" sz="2000" b="1">
                <a:latin typeface="Times New Roman" pitchFamily="18" charset="0"/>
                <a:ea typeface="楷体_GB2312" pitchFamily="49" charset="-122"/>
              </a:rPr>
              <a:t>2</a:t>
            </a:r>
          </a:p>
          <a:p>
            <a:pPr eaLnBrk="1" hangingPunct="1"/>
            <a:r>
              <a:rPr kumimoji="1" lang="zh-CN" altLang="en-US" sz="2000" b="1">
                <a:latin typeface="Times New Roman" pitchFamily="18" charset="0"/>
                <a:ea typeface="楷体_GB2312" pitchFamily="49" charset="-122"/>
              </a:rPr>
              <a:t>指令</a:t>
            </a:r>
            <a:r>
              <a:rPr kumimoji="1" lang="en-US" altLang="zh-CN" sz="2000" b="1">
                <a:latin typeface="Times New Roman" pitchFamily="18" charset="0"/>
                <a:ea typeface="楷体_GB2312" pitchFamily="49" charset="-122"/>
              </a:rPr>
              <a:t>3</a:t>
            </a:r>
          </a:p>
          <a:p>
            <a:pPr eaLnBrk="1" hangingPunct="1"/>
            <a:r>
              <a:rPr kumimoji="1" lang="zh-CN" altLang="en-US" sz="2000" b="1">
                <a:latin typeface="Times New Roman" pitchFamily="18" charset="0"/>
                <a:ea typeface="楷体_GB2312" pitchFamily="49" charset="-122"/>
              </a:rPr>
              <a:t>指令</a:t>
            </a:r>
            <a:r>
              <a:rPr kumimoji="1" lang="en-US" altLang="zh-CN" sz="2000" b="1">
                <a:latin typeface="Times New Roman" pitchFamily="18" charset="0"/>
                <a:ea typeface="楷体_GB2312" pitchFamily="49" charset="-122"/>
              </a:rPr>
              <a:t>4</a:t>
            </a:r>
          </a:p>
          <a:p>
            <a:pPr eaLnBrk="1" hangingPunct="1"/>
            <a:r>
              <a:rPr kumimoji="1" lang="zh-CN" altLang="en-US" sz="2000" b="1">
                <a:latin typeface="Times New Roman" pitchFamily="18" charset="0"/>
                <a:ea typeface="楷体_GB2312" pitchFamily="49" charset="-122"/>
              </a:rPr>
              <a:t>、、、</a:t>
            </a:r>
          </a:p>
          <a:p>
            <a:pPr eaLnBrk="1" hangingPunct="1"/>
            <a:r>
              <a:rPr kumimoji="1" lang="zh-CN" altLang="en-US" sz="2000" b="1">
                <a:latin typeface="Times New Roman" pitchFamily="18" charset="0"/>
                <a:ea typeface="楷体_GB2312" pitchFamily="49" charset="-122"/>
              </a:rPr>
              <a:t>、、、</a:t>
            </a:r>
          </a:p>
          <a:p>
            <a:pPr eaLnBrk="1" hangingPunct="1"/>
            <a:endParaRPr kumimoji="1" lang="zh-CN" altLang="en-US" sz="2000" b="1">
              <a:latin typeface="Times New Roman" pitchFamily="18" charset="0"/>
              <a:ea typeface="楷体_GB2312" pitchFamily="49" charset="-122"/>
            </a:endParaRPr>
          </a:p>
          <a:p>
            <a:pPr eaLnBrk="1" hangingPunct="1"/>
            <a:r>
              <a:rPr kumimoji="1" lang="zh-CN" altLang="en-US" sz="2000" b="1">
                <a:latin typeface="Times New Roman" pitchFamily="18" charset="0"/>
                <a:ea typeface="楷体_GB2312" pitchFamily="49" charset="-122"/>
              </a:rPr>
              <a:t>数据</a:t>
            </a:r>
            <a:r>
              <a:rPr kumimoji="1" lang="en-US" altLang="zh-CN" sz="2000" b="1">
                <a:latin typeface="Times New Roman" pitchFamily="18" charset="0"/>
                <a:ea typeface="楷体_GB2312" pitchFamily="49" charset="-122"/>
              </a:rPr>
              <a:t>1</a:t>
            </a:r>
          </a:p>
          <a:p>
            <a:pPr eaLnBrk="1" hangingPunct="1"/>
            <a:r>
              <a:rPr kumimoji="1" lang="zh-CN" altLang="en-US" sz="2000" b="1">
                <a:latin typeface="Times New Roman" pitchFamily="18" charset="0"/>
                <a:ea typeface="楷体_GB2312" pitchFamily="49" charset="-122"/>
              </a:rPr>
              <a:t>数据</a:t>
            </a:r>
            <a:r>
              <a:rPr kumimoji="1" lang="en-US" altLang="zh-CN" sz="2000" b="1">
                <a:latin typeface="Times New Roman" pitchFamily="18" charset="0"/>
                <a:ea typeface="楷体_GB2312" pitchFamily="49" charset="-122"/>
              </a:rPr>
              <a:t>2</a:t>
            </a:r>
          </a:p>
          <a:p>
            <a:pPr eaLnBrk="1" hangingPunct="1"/>
            <a:r>
              <a:rPr kumimoji="1" lang="zh-CN" altLang="en-US" sz="2000" b="1">
                <a:latin typeface="Times New Roman" pitchFamily="18" charset="0"/>
                <a:ea typeface="楷体_GB2312" pitchFamily="49" charset="-122"/>
              </a:rPr>
              <a:t>数据</a:t>
            </a:r>
            <a:r>
              <a:rPr kumimoji="1" lang="en-US" altLang="zh-CN" sz="2000" b="1">
                <a:latin typeface="Times New Roman" pitchFamily="18" charset="0"/>
                <a:ea typeface="楷体_GB2312" pitchFamily="49" charset="-122"/>
              </a:rPr>
              <a:t>3</a:t>
            </a:r>
          </a:p>
          <a:p>
            <a:pPr eaLnBrk="1" hangingPunct="1"/>
            <a:r>
              <a:rPr kumimoji="1" lang="zh-CN" altLang="en-US" sz="1900" b="1">
                <a:latin typeface="Times New Roman" pitchFamily="18" charset="0"/>
              </a:rPr>
              <a:t>、、、</a:t>
            </a:r>
            <a:endParaRPr kumimoji="1" lang="zh-CN" altLang="en-US" sz="1000">
              <a:latin typeface="Times New Roman" pitchFamily="18" charset="0"/>
            </a:endParaRPr>
          </a:p>
        </p:txBody>
      </p:sp>
      <p:sp>
        <p:nvSpPr>
          <p:cNvPr id="81940" name="Line 36"/>
          <p:cNvSpPr>
            <a:spLocks noChangeShapeType="1"/>
          </p:cNvSpPr>
          <p:nvPr/>
        </p:nvSpPr>
        <p:spPr bwMode="auto">
          <a:xfrm>
            <a:off x="7208838" y="3119438"/>
            <a:ext cx="9382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1" name="Line 37"/>
          <p:cNvSpPr>
            <a:spLocks noChangeShapeType="1"/>
          </p:cNvSpPr>
          <p:nvPr/>
        </p:nvSpPr>
        <p:spPr bwMode="auto">
          <a:xfrm>
            <a:off x="7208838" y="3432175"/>
            <a:ext cx="9382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2" name="Line 38"/>
          <p:cNvSpPr>
            <a:spLocks noChangeShapeType="1"/>
          </p:cNvSpPr>
          <p:nvPr/>
        </p:nvSpPr>
        <p:spPr bwMode="auto">
          <a:xfrm>
            <a:off x="7208838" y="3759200"/>
            <a:ext cx="9382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3" name="Line 39"/>
          <p:cNvSpPr>
            <a:spLocks noChangeShapeType="1"/>
          </p:cNvSpPr>
          <p:nvPr/>
        </p:nvSpPr>
        <p:spPr bwMode="auto">
          <a:xfrm>
            <a:off x="7208838" y="4064000"/>
            <a:ext cx="9382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4" name="Line 40"/>
          <p:cNvSpPr>
            <a:spLocks noChangeShapeType="1"/>
          </p:cNvSpPr>
          <p:nvPr/>
        </p:nvSpPr>
        <p:spPr bwMode="auto">
          <a:xfrm>
            <a:off x="7208838" y="5283200"/>
            <a:ext cx="9382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5" name="Line 41"/>
          <p:cNvSpPr>
            <a:spLocks noChangeShapeType="1"/>
          </p:cNvSpPr>
          <p:nvPr/>
        </p:nvSpPr>
        <p:spPr bwMode="auto">
          <a:xfrm>
            <a:off x="7208838" y="5588000"/>
            <a:ext cx="9382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6" name="Line 42"/>
          <p:cNvSpPr>
            <a:spLocks noChangeShapeType="1"/>
          </p:cNvSpPr>
          <p:nvPr/>
        </p:nvSpPr>
        <p:spPr bwMode="auto">
          <a:xfrm>
            <a:off x="7208838" y="5892800"/>
            <a:ext cx="9382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7" name="Line 43"/>
          <p:cNvSpPr>
            <a:spLocks noChangeShapeType="1"/>
          </p:cNvSpPr>
          <p:nvPr/>
        </p:nvSpPr>
        <p:spPr bwMode="auto">
          <a:xfrm>
            <a:off x="7208838" y="2805113"/>
            <a:ext cx="9382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8" name="Text Box 44"/>
          <p:cNvSpPr txBox="1">
            <a:spLocks noChangeArrowheads="1"/>
          </p:cNvSpPr>
          <p:nvPr/>
        </p:nvSpPr>
        <p:spPr bwMode="auto">
          <a:xfrm>
            <a:off x="2533650" y="4613275"/>
            <a:ext cx="1549400" cy="322263"/>
          </a:xfrm>
          <a:prstGeom prst="rect">
            <a:avLst/>
          </a:prstGeom>
          <a:solidFill>
            <a:schemeClr val="bg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00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000" b="1">
                <a:latin typeface="Times New Roman" pitchFamily="18" charset="0"/>
                <a:ea typeface="楷体_GB2312" pitchFamily="49" charset="-122"/>
              </a:rPr>
              <a:t>指令寄存器</a:t>
            </a:r>
          </a:p>
        </p:txBody>
      </p:sp>
      <p:sp>
        <p:nvSpPr>
          <p:cNvPr id="81949" name="Text Box 45"/>
          <p:cNvSpPr txBox="1">
            <a:spLocks noChangeArrowheads="1"/>
          </p:cNvSpPr>
          <p:nvPr/>
        </p:nvSpPr>
        <p:spPr bwMode="auto">
          <a:xfrm>
            <a:off x="2551113" y="4038600"/>
            <a:ext cx="1550987" cy="304800"/>
          </a:xfrm>
          <a:prstGeom prst="rect">
            <a:avLst/>
          </a:prstGeom>
          <a:solidFill>
            <a:schemeClr val="bg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00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000" b="1">
                <a:latin typeface="Times New Roman" pitchFamily="18" charset="0"/>
                <a:ea typeface="楷体_GB2312" pitchFamily="49" charset="-122"/>
              </a:rPr>
              <a:t>数据暂存器</a:t>
            </a:r>
          </a:p>
        </p:txBody>
      </p:sp>
      <p:sp>
        <p:nvSpPr>
          <p:cNvPr id="81950" name="Text Box 46"/>
          <p:cNvSpPr txBox="1">
            <a:spLocks noChangeArrowheads="1"/>
          </p:cNvSpPr>
          <p:nvPr/>
        </p:nvSpPr>
        <p:spPr bwMode="auto">
          <a:xfrm>
            <a:off x="2590800" y="5776913"/>
            <a:ext cx="1479550" cy="322262"/>
          </a:xfrm>
          <a:prstGeom prst="rect">
            <a:avLst/>
          </a:prstGeom>
          <a:solidFill>
            <a:schemeClr val="bg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00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000" b="1">
                <a:latin typeface="Times New Roman" pitchFamily="18" charset="0"/>
                <a:ea typeface="楷体_GB2312" pitchFamily="49" charset="-122"/>
              </a:rPr>
              <a:t>控制电路</a:t>
            </a:r>
          </a:p>
        </p:txBody>
      </p:sp>
      <p:sp>
        <p:nvSpPr>
          <p:cNvPr id="81951" name="Text Box 47"/>
          <p:cNvSpPr txBox="1">
            <a:spLocks noChangeArrowheads="1"/>
          </p:cNvSpPr>
          <p:nvPr/>
        </p:nvSpPr>
        <p:spPr bwMode="auto">
          <a:xfrm>
            <a:off x="2538413" y="5237163"/>
            <a:ext cx="1550987" cy="312737"/>
          </a:xfrm>
          <a:prstGeom prst="rect">
            <a:avLst/>
          </a:prstGeom>
          <a:solidFill>
            <a:schemeClr val="bg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00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000" b="1">
                <a:latin typeface="Times New Roman" pitchFamily="18" charset="0"/>
                <a:ea typeface="楷体_GB2312" pitchFamily="49" charset="-122"/>
              </a:rPr>
              <a:t>指令译码器</a:t>
            </a:r>
          </a:p>
        </p:txBody>
      </p:sp>
      <p:sp>
        <p:nvSpPr>
          <p:cNvPr id="81952" name="Line 48"/>
          <p:cNvSpPr>
            <a:spLocks noChangeShapeType="1"/>
          </p:cNvSpPr>
          <p:nvPr/>
        </p:nvSpPr>
        <p:spPr bwMode="auto">
          <a:xfrm>
            <a:off x="674688" y="4373563"/>
            <a:ext cx="36353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3" name="Line 49"/>
          <p:cNvSpPr>
            <a:spLocks noChangeShapeType="1"/>
          </p:cNvSpPr>
          <p:nvPr/>
        </p:nvSpPr>
        <p:spPr bwMode="auto">
          <a:xfrm>
            <a:off x="692150" y="4365625"/>
            <a:ext cx="0" cy="15652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4" name="Text Box 50"/>
          <p:cNvSpPr txBox="1">
            <a:spLocks noChangeArrowheads="1"/>
          </p:cNvSpPr>
          <p:nvPr/>
        </p:nvSpPr>
        <p:spPr bwMode="auto">
          <a:xfrm>
            <a:off x="3686175" y="2360613"/>
            <a:ext cx="487363" cy="1554162"/>
          </a:xfrm>
          <a:prstGeom prst="rect">
            <a:avLst/>
          </a:prstGeom>
          <a:solidFill>
            <a:schemeClr val="bg1"/>
          </a:solidFill>
          <a:ln w="25400">
            <a:solidFill>
              <a:srgbClr val="000000"/>
            </a:solidFill>
            <a:miter lim="800000"/>
            <a:headEnd/>
            <a:tailEnd/>
          </a:ln>
        </p:spPr>
        <p:txBody>
          <a:bodyPr lIns="7200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000" b="1">
                <a:latin typeface="Times New Roman" pitchFamily="18" charset="0"/>
                <a:ea typeface="楷体_GB2312" pitchFamily="49" charset="-122"/>
              </a:rPr>
              <a:t>地</a:t>
            </a:r>
          </a:p>
          <a:p>
            <a:pPr algn="ctr" eaLnBrk="1" hangingPunct="1"/>
            <a:r>
              <a:rPr kumimoji="1" lang="zh-CN" altLang="en-US" sz="2000" b="1">
                <a:latin typeface="Times New Roman" pitchFamily="18" charset="0"/>
                <a:ea typeface="楷体_GB2312" pitchFamily="49" charset="-122"/>
              </a:rPr>
              <a:t>址</a:t>
            </a:r>
          </a:p>
          <a:p>
            <a:pPr algn="ctr" eaLnBrk="1" hangingPunct="1"/>
            <a:r>
              <a:rPr kumimoji="1" lang="zh-CN" altLang="en-US" sz="2000" b="1">
                <a:latin typeface="Times New Roman" pitchFamily="18" charset="0"/>
                <a:ea typeface="楷体_GB2312" pitchFamily="49" charset="-122"/>
              </a:rPr>
              <a:t>寄存</a:t>
            </a:r>
          </a:p>
          <a:p>
            <a:pPr algn="ctr" eaLnBrk="1" hangingPunct="1"/>
            <a:r>
              <a:rPr kumimoji="1" lang="zh-CN" altLang="en-US" sz="2000" b="1">
                <a:latin typeface="Times New Roman" pitchFamily="18" charset="0"/>
                <a:ea typeface="楷体_GB2312" pitchFamily="49" charset="-122"/>
              </a:rPr>
              <a:t>器</a:t>
            </a:r>
          </a:p>
        </p:txBody>
      </p:sp>
      <p:sp>
        <p:nvSpPr>
          <p:cNvPr id="81955" name="Text Box 51"/>
          <p:cNvSpPr txBox="1">
            <a:spLocks noChangeArrowheads="1"/>
          </p:cNvSpPr>
          <p:nvPr/>
        </p:nvSpPr>
        <p:spPr bwMode="auto">
          <a:xfrm>
            <a:off x="2462213" y="2552700"/>
            <a:ext cx="865187" cy="976313"/>
          </a:xfrm>
          <a:prstGeom prst="rect">
            <a:avLst/>
          </a:prstGeom>
          <a:solidFill>
            <a:schemeClr val="bg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000" b="1">
                <a:latin typeface="Times New Roman" pitchFamily="18" charset="0"/>
                <a:ea typeface="楷体_GB2312" pitchFamily="49" charset="-122"/>
              </a:rPr>
              <a:t>指 令</a:t>
            </a:r>
          </a:p>
          <a:p>
            <a:pPr algn="ctr" eaLnBrk="1" hangingPunct="1"/>
            <a:r>
              <a:rPr kumimoji="1" lang="zh-CN" altLang="en-US" sz="2000" b="1">
                <a:latin typeface="Times New Roman" pitchFamily="18" charset="0"/>
                <a:ea typeface="楷体_GB2312" pitchFamily="49" charset="-122"/>
              </a:rPr>
              <a:t>指 针</a:t>
            </a:r>
          </a:p>
          <a:p>
            <a:pPr algn="ctr" eaLnBrk="1" hangingPunct="1"/>
            <a:r>
              <a:rPr kumimoji="1" lang="zh-CN" altLang="en-US" sz="2000" b="1">
                <a:latin typeface="Times New Roman" pitchFamily="18" charset="0"/>
                <a:ea typeface="楷体_GB2312" pitchFamily="49" charset="-122"/>
              </a:rPr>
              <a:t>寄存器</a:t>
            </a:r>
            <a:endParaRPr kumimoji="1" lang="zh-CN" altLang="en-US" b="1">
              <a:latin typeface="Times New Roman" pitchFamily="18" charset="0"/>
              <a:ea typeface="楷体_GB2312" pitchFamily="49" charset="-122"/>
            </a:endParaRPr>
          </a:p>
        </p:txBody>
      </p:sp>
      <p:sp>
        <p:nvSpPr>
          <p:cNvPr id="81956" name="Text Box 52"/>
          <p:cNvSpPr txBox="1">
            <a:spLocks noChangeArrowheads="1"/>
          </p:cNvSpPr>
          <p:nvPr/>
        </p:nvSpPr>
        <p:spPr bwMode="auto">
          <a:xfrm>
            <a:off x="685800" y="2663824"/>
            <a:ext cx="930275" cy="307976"/>
          </a:xfrm>
          <a:prstGeom prst="rect">
            <a:avLst/>
          </a:prstGeom>
          <a:solidFill>
            <a:schemeClr val="bg1"/>
          </a:solidFill>
          <a:ln w="25400">
            <a:solidFill>
              <a:srgbClr val="000000"/>
            </a:solidFill>
            <a:miter lim="800000"/>
            <a:headEnd/>
            <a:tailEnd/>
          </a:ln>
        </p:spPr>
        <p:txBody>
          <a:bodyPr lIns="0" tIns="0" rIns="0" bIns="0" anchor="b" anchorCtr="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b="1" dirty="0">
                <a:latin typeface="Times New Roman" pitchFamily="18" charset="0"/>
              </a:rPr>
              <a:t>R1</a:t>
            </a:r>
            <a:endParaRPr kumimoji="1" lang="en-US" altLang="zh-CN" sz="2600" b="1" dirty="0">
              <a:latin typeface="Times New Roman" pitchFamily="18" charset="0"/>
            </a:endParaRPr>
          </a:p>
        </p:txBody>
      </p:sp>
      <p:sp>
        <p:nvSpPr>
          <p:cNvPr id="81957" name="Text Box 53"/>
          <p:cNvSpPr txBox="1">
            <a:spLocks noChangeArrowheads="1"/>
          </p:cNvSpPr>
          <p:nvPr/>
        </p:nvSpPr>
        <p:spPr bwMode="auto">
          <a:xfrm>
            <a:off x="687388" y="2908300"/>
            <a:ext cx="923925" cy="265113"/>
          </a:xfrm>
          <a:prstGeom prst="rect">
            <a:avLst/>
          </a:prstGeom>
          <a:solidFill>
            <a:schemeClr val="bg1"/>
          </a:solidFill>
          <a:ln w="25400">
            <a:solidFill>
              <a:srgbClr val="000000"/>
            </a:solidFill>
            <a:miter lim="800000"/>
            <a:headEnd/>
            <a:tailEnd/>
          </a:ln>
        </p:spPr>
        <p:txBody>
          <a:bodyPr lIns="0" tIns="0" rIns="0" bIns="0" anchor="ctr" anchorCtr="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b="1" dirty="0">
                <a:latin typeface="Times New Roman" pitchFamily="18" charset="0"/>
              </a:rPr>
              <a:t>R2</a:t>
            </a:r>
            <a:endParaRPr kumimoji="1" lang="en-US" altLang="zh-CN" sz="2200" b="1" dirty="0">
              <a:latin typeface="Times New Roman" pitchFamily="18" charset="0"/>
            </a:endParaRPr>
          </a:p>
        </p:txBody>
      </p:sp>
      <p:sp>
        <p:nvSpPr>
          <p:cNvPr id="81958" name="Text Box 54"/>
          <p:cNvSpPr txBox="1">
            <a:spLocks noChangeArrowheads="1"/>
          </p:cNvSpPr>
          <p:nvPr/>
        </p:nvSpPr>
        <p:spPr bwMode="auto">
          <a:xfrm>
            <a:off x="687388" y="3173413"/>
            <a:ext cx="923925" cy="265112"/>
          </a:xfrm>
          <a:prstGeom prst="rect">
            <a:avLst/>
          </a:prstGeom>
          <a:solidFill>
            <a:schemeClr val="bg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b="1">
                <a:latin typeface="Times New Roman" pitchFamily="18" charset="0"/>
              </a:rPr>
              <a:t>R3</a:t>
            </a:r>
          </a:p>
        </p:txBody>
      </p:sp>
      <p:sp>
        <p:nvSpPr>
          <p:cNvPr id="81959" name="Text Box 55"/>
          <p:cNvSpPr txBox="1">
            <a:spLocks noChangeArrowheads="1"/>
          </p:cNvSpPr>
          <p:nvPr/>
        </p:nvSpPr>
        <p:spPr bwMode="auto">
          <a:xfrm>
            <a:off x="687388" y="3438525"/>
            <a:ext cx="923925" cy="265113"/>
          </a:xfrm>
          <a:prstGeom prst="rect">
            <a:avLst/>
          </a:prstGeom>
          <a:solidFill>
            <a:schemeClr val="bg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b="1">
                <a:latin typeface="Times New Roman" pitchFamily="18" charset="0"/>
              </a:rPr>
              <a:t>R4</a:t>
            </a:r>
          </a:p>
        </p:txBody>
      </p:sp>
      <p:sp>
        <p:nvSpPr>
          <p:cNvPr id="81960" name="Text Box 56"/>
          <p:cNvSpPr txBox="1">
            <a:spLocks noChangeArrowheads="1"/>
          </p:cNvSpPr>
          <p:nvPr/>
        </p:nvSpPr>
        <p:spPr bwMode="auto">
          <a:xfrm>
            <a:off x="609600" y="2312988"/>
            <a:ext cx="113506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000" b="1" dirty="0">
                <a:solidFill>
                  <a:schemeClr val="bg1"/>
                </a:solidFill>
                <a:latin typeface="Times New Roman" pitchFamily="18" charset="0"/>
                <a:ea typeface="楷体_GB2312" pitchFamily="49" charset="-122"/>
              </a:rPr>
              <a:t>寄存器组</a:t>
            </a:r>
          </a:p>
        </p:txBody>
      </p:sp>
      <p:sp>
        <p:nvSpPr>
          <p:cNvPr id="81961" name="Line 57"/>
          <p:cNvSpPr>
            <a:spLocks noChangeShapeType="1"/>
          </p:cNvSpPr>
          <p:nvPr/>
        </p:nvSpPr>
        <p:spPr bwMode="auto">
          <a:xfrm>
            <a:off x="1044575" y="4067175"/>
            <a:ext cx="0" cy="10445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2" name="Text Box 58"/>
          <p:cNvSpPr txBox="1">
            <a:spLocks noChangeArrowheads="1"/>
          </p:cNvSpPr>
          <p:nvPr/>
        </p:nvSpPr>
        <p:spPr bwMode="auto">
          <a:xfrm>
            <a:off x="1084263" y="4124325"/>
            <a:ext cx="363537" cy="947738"/>
          </a:xfrm>
          <a:prstGeom prst="rect">
            <a:avLst/>
          </a:prstGeom>
          <a:solidFill>
            <a:schemeClr val="bg1"/>
          </a:solidFill>
          <a:ln>
            <a:noFill/>
          </a:ln>
          <a:extLst>
            <a:ext uri="{91240B29-F687-4F45-9708-019B960494DF}">
              <a14:hiddenLine xmlns:a14="http://schemas.microsoft.com/office/drawing/2010/main" w="25400">
                <a:solidFill>
                  <a:srgbClr val="FFFFFF"/>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000" b="1">
                <a:latin typeface="楷体_GB2312" pitchFamily="49" charset="-122"/>
                <a:ea typeface="楷体_GB2312" pitchFamily="49" charset="-122"/>
              </a:rPr>
              <a:t>运</a:t>
            </a:r>
          </a:p>
          <a:p>
            <a:pPr algn="ctr" eaLnBrk="1" hangingPunct="1"/>
            <a:r>
              <a:rPr kumimoji="1" lang="zh-CN" altLang="en-US" sz="2000" b="1">
                <a:latin typeface="楷体_GB2312" pitchFamily="49" charset="-122"/>
                <a:ea typeface="楷体_GB2312" pitchFamily="49" charset="-122"/>
              </a:rPr>
              <a:t>算</a:t>
            </a:r>
          </a:p>
          <a:p>
            <a:pPr algn="ctr" eaLnBrk="1" hangingPunct="1"/>
            <a:r>
              <a:rPr kumimoji="1" lang="zh-CN" altLang="en-US" sz="2000" b="1">
                <a:latin typeface="楷体_GB2312" pitchFamily="49" charset="-122"/>
                <a:ea typeface="楷体_GB2312" pitchFamily="49" charset="-122"/>
              </a:rPr>
              <a:t>器</a:t>
            </a:r>
          </a:p>
        </p:txBody>
      </p:sp>
      <p:sp>
        <p:nvSpPr>
          <p:cNvPr id="81963" name="Line 59"/>
          <p:cNvSpPr>
            <a:spLocks noChangeShapeType="1"/>
          </p:cNvSpPr>
          <p:nvPr/>
        </p:nvSpPr>
        <p:spPr bwMode="auto">
          <a:xfrm flipH="1">
            <a:off x="1431925" y="4200525"/>
            <a:ext cx="0" cy="762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4" name="Line 60"/>
          <p:cNvSpPr>
            <a:spLocks noChangeShapeType="1"/>
          </p:cNvSpPr>
          <p:nvPr/>
        </p:nvSpPr>
        <p:spPr bwMode="auto">
          <a:xfrm>
            <a:off x="1031875" y="4171950"/>
            <a:ext cx="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5" name="Line 61"/>
          <p:cNvSpPr>
            <a:spLocks noChangeShapeType="1"/>
          </p:cNvSpPr>
          <p:nvPr/>
        </p:nvSpPr>
        <p:spPr bwMode="auto">
          <a:xfrm flipV="1">
            <a:off x="1057275" y="3776663"/>
            <a:ext cx="541338" cy="2762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6" name="Line 62"/>
          <p:cNvSpPr>
            <a:spLocks noChangeShapeType="1"/>
          </p:cNvSpPr>
          <p:nvPr/>
        </p:nvSpPr>
        <p:spPr bwMode="auto">
          <a:xfrm flipV="1">
            <a:off x="1431925" y="4125913"/>
            <a:ext cx="150813" cy="7461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7" name="Line 63"/>
          <p:cNvSpPr>
            <a:spLocks noChangeShapeType="1"/>
          </p:cNvSpPr>
          <p:nvPr/>
        </p:nvSpPr>
        <p:spPr bwMode="auto">
          <a:xfrm>
            <a:off x="1590675" y="3776663"/>
            <a:ext cx="0" cy="3603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8" name="Line 64"/>
          <p:cNvSpPr>
            <a:spLocks noChangeShapeType="1"/>
          </p:cNvSpPr>
          <p:nvPr/>
        </p:nvSpPr>
        <p:spPr bwMode="auto">
          <a:xfrm rot="5400000" flipV="1">
            <a:off x="1487487" y="4902201"/>
            <a:ext cx="74613" cy="17621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9" name="Line 65"/>
          <p:cNvSpPr>
            <a:spLocks noChangeShapeType="1"/>
          </p:cNvSpPr>
          <p:nvPr/>
        </p:nvSpPr>
        <p:spPr bwMode="auto">
          <a:xfrm>
            <a:off x="1031875" y="5110163"/>
            <a:ext cx="571500" cy="2587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0" name="Line 66"/>
          <p:cNvSpPr>
            <a:spLocks noChangeShapeType="1"/>
          </p:cNvSpPr>
          <p:nvPr/>
        </p:nvSpPr>
        <p:spPr bwMode="auto">
          <a:xfrm>
            <a:off x="1611313" y="5027613"/>
            <a:ext cx="0" cy="3587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1" name="Line 67"/>
          <p:cNvSpPr>
            <a:spLocks noChangeShapeType="1"/>
          </p:cNvSpPr>
          <p:nvPr/>
        </p:nvSpPr>
        <p:spPr bwMode="auto">
          <a:xfrm flipV="1">
            <a:off x="1616075" y="3198813"/>
            <a:ext cx="487363" cy="0"/>
          </a:xfrm>
          <a:prstGeom prst="line">
            <a:avLst/>
          </a:prstGeom>
          <a:noFill/>
          <a:ln w="25400">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72" name="Line 68"/>
          <p:cNvSpPr>
            <a:spLocks noChangeShapeType="1"/>
          </p:cNvSpPr>
          <p:nvPr/>
        </p:nvSpPr>
        <p:spPr bwMode="auto">
          <a:xfrm flipV="1">
            <a:off x="2116138" y="2965450"/>
            <a:ext cx="346075" cy="0"/>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73" name="Line 69"/>
          <p:cNvSpPr>
            <a:spLocks noChangeShapeType="1"/>
          </p:cNvSpPr>
          <p:nvPr/>
        </p:nvSpPr>
        <p:spPr bwMode="auto">
          <a:xfrm>
            <a:off x="3346450" y="2965450"/>
            <a:ext cx="327025" cy="0"/>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74" name="Line 70"/>
          <p:cNvSpPr>
            <a:spLocks noChangeShapeType="1"/>
          </p:cNvSpPr>
          <p:nvPr/>
        </p:nvSpPr>
        <p:spPr bwMode="auto">
          <a:xfrm>
            <a:off x="2103438" y="3711575"/>
            <a:ext cx="1595437" cy="0"/>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75" name="Line 71"/>
          <p:cNvSpPr>
            <a:spLocks noChangeShapeType="1"/>
          </p:cNvSpPr>
          <p:nvPr/>
        </p:nvSpPr>
        <p:spPr bwMode="auto">
          <a:xfrm flipH="1">
            <a:off x="1611313" y="3941763"/>
            <a:ext cx="485775" cy="0"/>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76" name="Line 72"/>
          <p:cNvSpPr>
            <a:spLocks noChangeShapeType="1"/>
          </p:cNvSpPr>
          <p:nvPr/>
        </p:nvSpPr>
        <p:spPr bwMode="auto">
          <a:xfrm flipH="1" flipV="1">
            <a:off x="1603375" y="5165725"/>
            <a:ext cx="481013" cy="0"/>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77" name="Line 73"/>
          <p:cNvSpPr>
            <a:spLocks noChangeShapeType="1"/>
          </p:cNvSpPr>
          <p:nvPr/>
        </p:nvSpPr>
        <p:spPr bwMode="auto">
          <a:xfrm>
            <a:off x="1905000" y="5938838"/>
            <a:ext cx="204788"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78" name="Line 74"/>
          <p:cNvSpPr>
            <a:spLocks noChangeShapeType="1"/>
          </p:cNvSpPr>
          <p:nvPr/>
        </p:nvSpPr>
        <p:spPr bwMode="auto">
          <a:xfrm>
            <a:off x="909638" y="4991100"/>
            <a:ext cx="11588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79" name="Line 75"/>
          <p:cNvSpPr>
            <a:spLocks noChangeShapeType="1"/>
          </p:cNvSpPr>
          <p:nvPr/>
        </p:nvSpPr>
        <p:spPr bwMode="auto">
          <a:xfrm>
            <a:off x="903288" y="5010150"/>
            <a:ext cx="0" cy="4873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80" name="Line 76"/>
          <p:cNvSpPr>
            <a:spLocks noChangeShapeType="1"/>
          </p:cNvSpPr>
          <p:nvPr/>
        </p:nvSpPr>
        <p:spPr bwMode="auto">
          <a:xfrm flipV="1">
            <a:off x="890588" y="5505450"/>
            <a:ext cx="1187450" cy="1588"/>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81" name="Line 77"/>
          <p:cNvSpPr>
            <a:spLocks noChangeShapeType="1"/>
          </p:cNvSpPr>
          <p:nvPr/>
        </p:nvSpPr>
        <p:spPr bwMode="auto">
          <a:xfrm flipV="1">
            <a:off x="2087563" y="4294188"/>
            <a:ext cx="442912" cy="0"/>
          </a:xfrm>
          <a:prstGeom prst="line">
            <a:avLst/>
          </a:prstGeom>
          <a:noFill/>
          <a:ln w="25400">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82" name="Line 78"/>
          <p:cNvSpPr>
            <a:spLocks noChangeShapeType="1"/>
          </p:cNvSpPr>
          <p:nvPr/>
        </p:nvSpPr>
        <p:spPr bwMode="auto">
          <a:xfrm flipH="1">
            <a:off x="3282950" y="4373563"/>
            <a:ext cx="0" cy="314325"/>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83" name="Line 79"/>
          <p:cNvSpPr>
            <a:spLocks noChangeShapeType="1"/>
          </p:cNvSpPr>
          <p:nvPr/>
        </p:nvSpPr>
        <p:spPr bwMode="auto">
          <a:xfrm>
            <a:off x="2087563" y="5942013"/>
            <a:ext cx="479425" cy="0"/>
          </a:xfrm>
          <a:prstGeom prst="line">
            <a:avLst/>
          </a:prstGeom>
          <a:noFill/>
          <a:ln w="25400">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84" name="Line 80"/>
          <p:cNvSpPr>
            <a:spLocks noChangeShapeType="1"/>
          </p:cNvSpPr>
          <p:nvPr/>
        </p:nvSpPr>
        <p:spPr bwMode="auto">
          <a:xfrm flipV="1">
            <a:off x="692150" y="5919788"/>
            <a:ext cx="212725" cy="9525"/>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85" name="Text Box 81"/>
          <p:cNvSpPr txBox="1">
            <a:spLocks noChangeArrowheads="1"/>
          </p:cNvSpPr>
          <p:nvPr/>
        </p:nvSpPr>
        <p:spPr bwMode="auto">
          <a:xfrm>
            <a:off x="2738438" y="2276475"/>
            <a:ext cx="34448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en-US" altLang="zh-CN" b="1">
                <a:solidFill>
                  <a:schemeClr val="bg1"/>
                </a:solidFill>
                <a:latin typeface="Times New Roman" pitchFamily="18" charset="0"/>
              </a:rPr>
              <a:t>PC</a:t>
            </a:r>
          </a:p>
        </p:txBody>
      </p:sp>
      <p:sp>
        <p:nvSpPr>
          <p:cNvPr id="81986" name="Line 82"/>
          <p:cNvSpPr>
            <a:spLocks noChangeShapeType="1"/>
          </p:cNvSpPr>
          <p:nvPr/>
        </p:nvSpPr>
        <p:spPr bwMode="auto">
          <a:xfrm flipH="1">
            <a:off x="3282950" y="4922838"/>
            <a:ext cx="0" cy="312737"/>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87" name="Line 83"/>
          <p:cNvSpPr>
            <a:spLocks noChangeShapeType="1"/>
          </p:cNvSpPr>
          <p:nvPr/>
        </p:nvSpPr>
        <p:spPr bwMode="auto">
          <a:xfrm flipH="1">
            <a:off x="3282950" y="5526088"/>
            <a:ext cx="0" cy="258762"/>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88" name="Line 84"/>
          <p:cNvSpPr>
            <a:spLocks noChangeShapeType="1"/>
          </p:cNvSpPr>
          <p:nvPr/>
        </p:nvSpPr>
        <p:spPr bwMode="auto">
          <a:xfrm flipV="1">
            <a:off x="8177213" y="4572000"/>
            <a:ext cx="347662" cy="635000"/>
          </a:xfrm>
          <a:prstGeom prst="line">
            <a:avLst/>
          </a:prstGeom>
          <a:noFill/>
          <a:ln w="381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89" name="Line 85"/>
          <p:cNvSpPr>
            <a:spLocks noChangeShapeType="1"/>
          </p:cNvSpPr>
          <p:nvPr/>
        </p:nvSpPr>
        <p:spPr bwMode="auto">
          <a:xfrm flipV="1">
            <a:off x="8208963" y="2424113"/>
            <a:ext cx="352425" cy="523875"/>
          </a:xfrm>
          <a:prstGeom prst="line">
            <a:avLst/>
          </a:prstGeom>
          <a:noFill/>
          <a:ln w="381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90" name="Line 86"/>
          <p:cNvSpPr>
            <a:spLocks noChangeShapeType="1"/>
          </p:cNvSpPr>
          <p:nvPr/>
        </p:nvSpPr>
        <p:spPr bwMode="auto">
          <a:xfrm>
            <a:off x="7215188" y="4978400"/>
            <a:ext cx="9382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91"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89B7E05-1454-4798-AD9C-5F4A9C230BA9}" type="slidenum">
              <a:rPr lang="en-US" altLang="zh-CN" smtClean="0"/>
              <a:pPr eaLnBrk="1" hangingPunct="1"/>
              <a:t>15</a:t>
            </a:fld>
            <a:endParaRPr lang="en-US" altLang="zh-CN" smtClean="0"/>
          </a:p>
        </p:txBody>
      </p:sp>
    </p:spTree>
    <p:extLst>
      <p:ext uri="{BB962C8B-B14F-4D97-AF65-F5344CB8AC3E}">
        <p14:creationId xmlns:p14="http://schemas.microsoft.com/office/powerpoint/2010/main" val="426397180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solidFill>
                  <a:srgbClr val="0000FF"/>
                </a:solidFill>
                <a:ea typeface="楷体_GB2312" pitchFamily="49" charset="-122"/>
              </a:rPr>
              <a:t>中央处理器</a:t>
            </a:r>
            <a:r>
              <a:rPr lang="en-US" altLang="zh-CN" smtClean="0">
                <a:solidFill>
                  <a:srgbClr val="0000FF"/>
                </a:solidFill>
                <a:ea typeface="楷体_GB2312" pitchFamily="49" charset="-122"/>
              </a:rPr>
              <a:t>CPU</a:t>
            </a:r>
            <a:endParaRPr lang="zh-CN" altLang="en-US" smtClean="0">
              <a:solidFill>
                <a:srgbClr val="0000FF"/>
              </a:solidFill>
              <a:ea typeface="楷体_GB2312" pitchFamily="49" charset="-122"/>
            </a:endParaRPr>
          </a:p>
        </p:txBody>
      </p:sp>
      <p:grpSp>
        <p:nvGrpSpPr>
          <p:cNvPr id="22531" name="Group 3"/>
          <p:cNvGrpSpPr>
            <a:grpSpLocks/>
          </p:cNvGrpSpPr>
          <p:nvPr/>
        </p:nvGrpSpPr>
        <p:grpSpPr bwMode="auto">
          <a:xfrm>
            <a:off x="3429000" y="914400"/>
            <a:ext cx="5257800" cy="1331913"/>
            <a:chOff x="2304" y="336"/>
            <a:chExt cx="3312" cy="839"/>
          </a:xfrm>
        </p:grpSpPr>
        <p:sp>
          <p:nvSpPr>
            <p:cNvPr id="22536" name="AutoShape 4" descr="再生纸"/>
            <p:cNvSpPr>
              <a:spLocks noChangeArrowheads="1"/>
            </p:cNvSpPr>
            <p:nvPr/>
          </p:nvSpPr>
          <p:spPr bwMode="auto">
            <a:xfrm>
              <a:off x="3792" y="912"/>
              <a:ext cx="1822" cy="263"/>
            </a:xfrm>
            <a:prstGeom prst="bevel">
              <a:avLst>
                <a:gd name="adj" fmla="val 5903"/>
              </a:avLst>
            </a:prstGeom>
            <a:blipFill dpi="0" rotWithShape="0">
              <a:blip r:embed="rId4"/>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nchor="ctr">
              <a:spAutoFit/>
            </a:bodyPr>
            <a:lstStyle/>
            <a:p>
              <a:pPr algn="ctr" eaLnBrk="0" hangingPunct="0"/>
              <a:r>
                <a:rPr kumimoji="1" lang="zh-CN" altLang="en-US" b="1">
                  <a:solidFill>
                    <a:srgbClr val="000099"/>
                  </a:solidFill>
                  <a:latin typeface="隶书" pitchFamily="49" charset="-122"/>
                  <a:ea typeface="楷体_GB2312" pitchFamily="49" charset="-122"/>
                </a:rPr>
                <a:t>通用寄存器</a:t>
              </a:r>
            </a:p>
          </p:txBody>
        </p:sp>
        <p:sp>
          <p:nvSpPr>
            <p:cNvPr id="22537" name="AutoShape 5" descr="再生纸"/>
            <p:cNvSpPr>
              <a:spLocks noChangeArrowheads="1"/>
            </p:cNvSpPr>
            <p:nvPr/>
          </p:nvSpPr>
          <p:spPr bwMode="auto">
            <a:xfrm>
              <a:off x="3792" y="336"/>
              <a:ext cx="1824" cy="263"/>
            </a:xfrm>
            <a:prstGeom prst="bevel">
              <a:avLst>
                <a:gd name="adj" fmla="val 5903"/>
              </a:avLst>
            </a:prstGeom>
            <a:blipFill dpi="0" rotWithShape="0">
              <a:blip r:embed="rId4"/>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nchor="ctr">
              <a:spAutoFit/>
            </a:bodyPr>
            <a:lstStyle/>
            <a:p>
              <a:pPr algn="ctr" eaLnBrk="0" hangingPunct="0"/>
              <a:r>
                <a:rPr kumimoji="1" lang="zh-CN" altLang="en-US" b="1">
                  <a:solidFill>
                    <a:srgbClr val="000099"/>
                  </a:solidFill>
                  <a:latin typeface="隶书" pitchFamily="49" charset="-122"/>
                  <a:ea typeface="楷体_GB2312" pitchFamily="49" charset="-122"/>
                </a:rPr>
                <a:t>运算器</a:t>
              </a:r>
            </a:p>
          </p:txBody>
        </p:sp>
        <p:sp>
          <p:nvSpPr>
            <p:cNvPr id="22538" name="AutoShape 6" descr="再生纸"/>
            <p:cNvSpPr>
              <a:spLocks noChangeArrowheads="1"/>
            </p:cNvSpPr>
            <p:nvPr/>
          </p:nvSpPr>
          <p:spPr bwMode="auto">
            <a:xfrm>
              <a:off x="3792" y="624"/>
              <a:ext cx="1822" cy="263"/>
            </a:xfrm>
            <a:prstGeom prst="bevel">
              <a:avLst>
                <a:gd name="adj" fmla="val 5903"/>
              </a:avLst>
            </a:prstGeom>
            <a:blipFill dpi="0" rotWithShape="0">
              <a:blip r:embed="rId4"/>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nchor="ctr">
              <a:spAutoFit/>
            </a:bodyPr>
            <a:lstStyle/>
            <a:p>
              <a:pPr algn="ctr" eaLnBrk="0" hangingPunct="0"/>
              <a:r>
                <a:rPr kumimoji="1" lang="zh-CN" altLang="en-US" b="1">
                  <a:solidFill>
                    <a:srgbClr val="000099"/>
                  </a:solidFill>
                  <a:latin typeface="隶书" pitchFamily="49" charset="-122"/>
                  <a:ea typeface="楷体_GB2312" pitchFamily="49" charset="-122"/>
                </a:rPr>
                <a:t>控制器</a:t>
              </a:r>
            </a:p>
          </p:txBody>
        </p:sp>
        <p:sp>
          <p:nvSpPr>
            <p:cNvPr id="22539" name="Line 7"/>
            <p:cNvSpPr>
              <a:spLocks noChangeShapeType="1"/>
            </p:cNvSpPr>
            <p:nvPr/>
          </p:nvSpPr>
          <p:spPr bwMode="auto">
            <a:xfrm flipH="1">
              <a:off x="2304" y="720"/>
              <a:ext cx="1488" cy="28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532" name="AutoShape 8" descr="信纸"/>
          <p:cNvSpPr>
            <a:spLocks noChangeArrowheads="1"/>
          </p:cNvSpPr>
          <p:nvPr/>
        </p:nvSpPr>
        <p:spPr bwMode="auto">
          <a:xfrm>
            <a:off x="3733800" y="2590800"/>
            <a:ext cx="4572000" cy="1295400"/>
          </a:xfrm>
          <a:prstGeom prst="wedgeRectCallout">
            <a:avLst>
              <a:gd name="adj1" fmla="val -55106"/>
              <a:gd name="adj2" fmla="val -73750"/>
            </a:avLst>
          </a:prstGeom>
          <a:blipFill dpi="0" rotWithShape="0">
            <a:blip r:embed="rId5"/>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a:spcBef>
                <a:spcPct val="50000"/>
              </a:spcBef>
            </a:pPr>
            <a:r>
              <a:rPr kumimoji="1" lang="en-US" altLang="zh-CN" sz="3600" b="1">
                <a:solidFill>
                  <a:srgbClr val="3333FF"/>
                </a:solidFill>
                <a:latin typeface="Times New Roman" pitchFamily="18" charset="0"/>
                <a:ea typeface="楷体_GB2312" pitchFamily="49" charset="-122"/>
              </a:rPr>
              <a:t>CPU:</a:t>
            </a:r>
            <a:r>
              <a:rPr kumimoji="1" lang="zh-CN" altLang="en-US" sz="3600" b="1">
                <a:solidFill>
                  <a:srgbClr val="3333FF"/>
                </a:solidFill>
                <a:latin typeface="Times New Roman" pitchFamily="18" charset="0"/>
                <a:ea typeface="楷体_GB2312" pitchFamily="49" charset="-122"/>
              </a:rPr>
              <a:t>是</a:t>
            </a:r>
            <a:r>
              <a:rPr kumimoji="1" lang="zh-CN" altLang="en-US" sz="3600" b="1">
                <a:solidFill>
                  <a:srgbClr val="FF0000"/>
                </a:solidFill>
                <a:latin typeface="Times New Roman" pitchFamily="18" charset="0"/>
                <a:ea typeface="楷体_GB2312" pitchFamily="49" charset="-122"/>
              </a:rPr>
              <a:t>指令</a:t>
            </a:r>
            <a:r>
              <a:rPr kumimoji="1" lang="zh-CN" altLang="en-US" sz="3600" b="1">
                <a:solidFill>
                  <a:srgbClr val="3333FF"/>
                </a:solidFill>
                <a:latin typeface="Times New Roman" pitchFamily="18" charset="0"/>
                <a:ea typeface="楷体_GB2312" pitchFamily="49" charset="-122"/>
              </a:rPr>
              <a:t>的解释和执行部件。</a:t>
            </a:r>
          </a:p>
        </p:txBody>
      </p:sp>
      <p:sp>
        <p:nvSpPr>
          <p:cNvPr id="22533" name="AutoShape 9"/>
          <p:cNvSpPr>
            <a:spLocks noChangeArrowheads="1"/>
          </p:cNvSpPr>
          <p:nvPr/>
        </p:nvSpPr>
        <p:spPr bwMode="auto">
          <a:xfrm>
            <a:off x="1219200" y="1219200"/>
            <a:ext cx="2743200" cy="2438400"/>
          </a:xfrm>
          <a:prstGeom prst="irregularSeal1">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en-US" altLang="zh-CN" sz="4800">
                <a:latin typeface="Times New Roman" pitchFamily="18" charset="0"/>
              </a:rPr>
              <a:t>CPU</a:t>
            </a:r>
          </a:p>
        </p:txBody>
      </p:sp>
      <p:sp>
        <p:nvSpPr>
          <p:cNvPr id="22534" name="TextBox 1"/>
          <p:cNvSpPr txBox="1">
            <a:spLocks noChangeArrowheads="1"/>
          </p:cNvSpPr>
          <p:nvPr/>
        </p:nvSpPr>
        <p:spPr bwMode="auto">
          <a:xfrm>
            <a:off x="457200" y="4114800"/>
            <a:ext cx="8077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Ø"/>
            </a:pPr>
            <a:r>
              <a:rPr lang="zh-CN" altLang="en-US" sz="2400" b="1"/>
              <a:t>计算机的中央控制器</a:t>
            </a:r>
            <a:r>
              <a:rPr lang="en-US" altLang="zh-CN" sz="2400" b="1"/>
              <a:t>CPU</a:t>
            </a:r>
            <a:r>
              <a:rPr lang="zh-CN" altLang="en-US" sz="2400" b="1"/>
              <a:t>（</a:t>
            </a:r>
            <a:r>
              <a:rPr lang="en-US" altLang="zh-CN" sz="2400" b="1"/>
              <a:t>Central Processing Unit</a:t>
            </a:r>
            <a:r>
              <a:rPr lang="zh-CN" altLang="en-US" sz="2400" b="1"/>
              <a:t>），又称为微处理器。它是决定计算机性能的核心部件，由运算器、控制器和寄存器组成。</a:t>
            </a:r>
            <a:endParaRPr lang="en-US" altLang="zh-CN" sz="2400" b="1"/>
          </a:p>
          <a:p>
            <a:pPr eaLnBrk="1" hangingPunct="1">
              <a:buFont typeface="Wingdings" pitchFamily="2" charset="2"/>
              <a:buChar char="Ø"/>
            </a:pPr>
            <a:r>
              <a:rPr lang="zh-CN" altLang="en-US" sz="2400" b="1"/>
              <a:t>寄存器是</a:t>
            </a:r>
            <a:r>
              <a:rPr lang="en-US" altLang="zh-CN" sz="2400" b="1"/>
              <a:t>CPU</a:t>
            </a:r>
            <a:r>
              <a:rPr lang="zh-CN" altLang="en-US" sz="2400" b="1"/>
              <a:t>内部的临时快速存储单元，其中包括指令寄存器、累加寄存器、状态寄存器、地址寄存器、数据寄存器等等。</a:t>
            </a:r>
          </a:p>
        </p:txBody>
      </p:sp>
      <p:sp>
        <p:nvSpPr>
          <p:cNvPr id="22535"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13A3746-4D00-4234-AA06-B573121CF5B3}" type="slidenum">
              <a:rPr lang="en-US" altLang="zh-CN" smtClean="0"/>
              <a:pPr eaLnBrk="1" hangingPunct="1"/>
              <a:t>16</a:t>
            </a:fld>
            <a:endParaRPr lang="en-US" altLang="zh-CN"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18435" name="AutoShape 3"/>
          <p:cNvSpPr>
            <a:spLocks noChangeArrowheads="1"/>
          </p:cNvSpPr>
          <p:nvPr/>
        </p:nvSpPr>
        <p:spPr bwMode="auto">
          <a:xfrm>
            <a:off x="228600" y="990600"/>
            <a:ext cx="8458200" cy="5029200"/>
          </a:xfrm>
          <a:prstGeom prst="foldedCorner">
            <a:avLst>
              <a:gd name="adj" fmla="val 26370"/>
            </a:avLst>
          </a:prstGeom>
          <a:solidFill>
            <a:srgbClr val="99FFCC"/>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sz="4000">
                <a:latin typeface="Times New Roman" pitchFamily="18" charset="0"/>
              </a:rPr>
              <a:t>计算机是依靠指令工作的</a:t>
            </a:r>
          </a:p>
        </p:txBody>
      </p:sp>
      <p:sp>
        <p:nvSpPr>
          <p:cNvPr id="18436"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0BBE4CC-1482-4853-AE5E-0EE3F1F677A8}" type="slidenum">
              <a:rPr lang="en-US" altLang="zh-CN" smtClean="0"/>
              <a:pPr eaLnBrk="1" hangingPunct="1"/>
              <a:t>17</a:t>
            </a:fld>
            <a:endParaRPr lang="en-US" altLang="zh-CN"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20483" name="Rectangle 3"/>
          <p:cNvSpPr>
            <a:spLocks noChangeArrowheads="1"/>
          </p:cNvSpPr>
          <p:nvPr/>
        </p:nvSpPr>
        <p:spPr bwMode="auto">
          <a:xfrm>
            <a:off x="381000" y="990600"/>
            <a:ext cx="8305800" cy="914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spcBef>
                <a:spcPct val="50000"/>
              </a:spcBef>
            </a:pPr>
            <a:r>
              <a:rPr kumimoji="1" lang="zh-CN" altLang="en-US" sz="3600">
                <a:latin typeface="Times New Roman" pitchFamily="18" charset="0"/>
              </a:rPr>
              <a:t>计算机能够识别并能执行的操作命令</a:t>
            </a:r>
          </a:p>
        </p:txBody>
      </p:sp>
      <p:sp>
        <p:nvSpPr>
          <p:cNvPr id="20484" name="Rectangle 4" descr="粉色砂纸"/>
          <p:cNvSpPr>
            <a:spLocks noChangeArrowheads="1"/>
          </p:cNvSpPr>
          <p:nvPr/>
        </p:nvSpPr>
        <p:spPr bwMode="auto">
          <a:xfrm>
            <a:off x="0" y="152400"/>
            <a:ext cx="9144000" cy="990600"/>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lstStyle/>
          <a:p>
            <a:pPr defTabSz="762000" eaLnBrk="0" hangingPunct="0"/>
            <a:r>
              <a:rPr kumimoji="1" lang="zh-CN" altLang="en-US" sz="4800" b="1">
                <a:solidFill>
                  <a:schemeClr val="accent2"/>
                </a:solidFill>
                <a:latin typeface="Times New Roman" pitchFamily="18" charset="0"/>
                <a:ea typeface="楷体_GB2312" pitchFamily="49" charset="-122"/>
              </a:rPr>
              <a:t>什么是指令</a:t>
            </a:r>
            <a:endParaRPr kumimoji="1" lang="zh-CN" altLang="en-US" sz="3600" b="1">
              <a:solidFill>
                <a:srgbClr val="0000FF"/>
              </a:solidFill>
              <a:latin typeface="楷体_GB2312" pitchFamily="49" charset="-122"/>
              <a:ea typeface="楷体_GB2312" pitchFamily="49" charset="-122"/>
            </a:endParaRPr>
          </a:p>
        </p:txBody>
      </p:sp>
      <p:sp>
        <p:nvSpPr>
          <p:cNvPr id="20485" name="AutoShape 5"/>
          <p:cNvSpPr>
            <a:spLocks noChangeArrowheads="1"/>
          </p:cNvSpPr>
          <p:nvPr/>
        </p:nvSpPr>
        <p:spPr bwMode="auto">
          <a:xfrm>
            <a:off x="533400" y="1752600"/>
            <a:ext cx="7772400" cy="4648200"/>
          </a:xfrm>
          <a:prstGeom prst="verticalScroll">
            <a:avLst>
              <a:gd name="adj" fmla="val 12500"/>
            </a:avLst>
          </a:prstGeom>
          <a:solidFill>
            <a:srgbClr val="99FFCC"/>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spcBef>
                <a:spcPct val="50000"/>
              </a:spcBef>
            </a:pPr>
            <a:r>
              <a:rPr kumimoji="1" lang="en-US" altLang="zh-CN" sz="2800">
                <a:latin typeface="Times New Roman" pitchFamily="18" charset="0"/>
              </a:rPr>
              <a:t> </a:t>
            </a:r>
          </a:p>
          <a:p>
            <a:pPr>
              <a:spcBef>
                <a:spcPct val="50000"/>
              </a:spcBef>
            </a:pPr>
            <a:r>
              <a:rPr kumimoji="1" lang="zh-CN" altLang="en-US" sz="2800">
                <a:latin typeface="Times New Roman" pitchFamily="18" charset="0"/>
              </a:rPr>
              <a:t>非常简单</a:t>
            </a:r>
            <a:r>
              <a:rPr kumimoji="1" lang="en-US" altLang="zh-CN" sz="2800">
                <a:latin typeface="Times New Roman" pitchFamily="18" charset="0"/>
              </a:rPr>
              <a:t>,+,-,*,/,</a:t>
            </a:r>
            <a:r>
              <a:rPr kumimoji="1" lang="zh-CN" altLang="en-US" sz="2800">
                <a:latin typeface="Times New Roman" pitchFamily="18" charset="0"/>
              </a:rPr>
              <a:t>存储数据</a:t>
            </a:r>
            <a:r>
              <a:rPr kumimoji="1" lang="en-US" altLang="zh-CN" sz="2800">
                <a:latin typeface="Times New Roman" pitchFamily="18" charset="0"/>
              </a:rPr>
              <a:t>,</a:t>
            </a:r>
            <a:r>
              <a:rPr kumimoji="1" lang="zh-CN" altLang="en-US" sz="2800">
                <a:latin typeface="Times New Roman" pitchFamily="18" charset="0"/>
              </a:rPr>
              <a:t>取数据</a:t>
            </a:r>
            <a:r>
              <a:rPr kumimoji="1" lang="en-US" altLang="zh-CN" sz="2800">
                <a:latin typeface="Times New Roman" pitchFamily="18" charset="0"/>
              </a:rPr>
              <a:t>,</a:t>
            </a:r>
            <a:r>
              <a:rPr kumimoji="1" lang="zh-CN" altLang="en-US" sz="2800">
                <a:latin typeface="Times New Roman" pitchFamily="18" charset="0"/>
              </a:rPr>
              <a:t>取指令</a:t>
            </a:r>
            <a:r>
              <a:rPr kumimoji="1" lang="en-US" altLang="zh-CN" sz="2800">
                <a:latin typeface="Times New Roman" pitchFamily="18" charset="0"/>
              </a:rPr>
              <a:t>,</a:t>
            </a:r>
          </a:p>
          <a:p>
            <a:pPr>
              <a:spcBef>
                <a:spcPct val="50000"/>
              </a:spcBef>
            </a:pPr>
            <a:r>
              <a:rPr kumimoji="1" lang="en-US" altLang="zh-CN" sz="2800">
                <a:latin typeface="Times New Roman" pitchFamily="18" charset="0"/>
              </a:rPr>
              <a:t> </a:t>
            </a:r>
            <a:r>
              <a:rPr kumimoji="1" lang="zh-CN" altLang="en-US" sz="2800">
                <a:latin typeface="Times New Roman" pitchFamily="18" charset="0"/>
              </a:rPr>
              <a:t>执行指令</a:t>
            </a:r>
            <a:r>
              <a:rPr kumimoji="1" lang="en-US" altLang="zh-CN" sz="2800">
                <a:latin typeface="Times New Roman" pitchFamily="18" charset="0"/>
              </a:rPr>
              <a:t>,</a:t>
            </a:r>
            <a:r>
              <a:rPr kumimoji="1" lang="zh-CN" altLang="en-US" sz="2800">
                <a:latin typeface="Times New Roman" pitchFamily="18" charset="0"/>
              </a:rPr>
              <a:t>判断</a:t>
            </a:r>
            <a:r>
              <a:rPr kumimoji="1" lang="en-US" altLang="zh-CN" sz="2800">
                <a:latin typeface="Times New Roman" pitchFamily="18" charset="0"/>
              </a:rPr>
              <a:t>,</a:t>
            </a:r>
            <a:r>
              <a:rPr kumimoji="1" lang="zh-CN" altLang="en-US" sz="2800">
                <a:latin typeface="Times New Roman" pitchFamily="18" charset="0"/>
              </a:rPr>
              <a:t>跳转</a:t>
            </a:r>
            <a:r>
              <a:rPr kumimoji="1" lang="en-US" altLang="zh-CN" sz="2800">
                <a:latin typeface="Times New Roman" pitchFamily="18" charset="0"/>
              </a:rPr>
              <a:t>……</a:t>
            </a:r>
          </a:p>
          <a:p>
            <a:pPr>
              <a:spcBef>
                <a:spcPct val="50000"/>
              </a:spcBef>
            </a:pPr>
            <a:r>
              <a:rPr kumimoji="1" lang="en-US" altLang="zh-CN" sz="2800">
                <a:latin typeface="Times New Roman" pitchFamily="18" charset="0"/>
              </a:rPr>
              <a:t> </a:t>
            </a:r>
            <a:r>
              <a:rPr kumimoji="1" lang="zh-CN" altLang="en-US" sz="2800">
                <a:latin typeface="Times New Roman" pitchFamily="18" charset="0"/>
              </a:rPr>
              <a:t>几十</a:t>
            </a:r>
            <a:r>
              <a:rPr kumimoji="1" lang="en-US" altLang="zh-CN" sz="2800">
                <a:latin typeface="Times New Roman" pitchFamily="18" charset="0"/>
              </a:rPr>
              <a:t>~</a:t>
            </a:r>
            <a:r>
              <a:rPr kumimoji="1" lang="zh-CN" altLang="en-US" sz="2800">
                <a:latin typeface="Times New Roman" pitchFamily="18" charset="0"/>
              </a:rPr>
              <a:t>几百个</a:t>
            </a:r>
            <a:r>
              <a:rPr kumimoji="1" lang="en-US" altLang="zh-CN" sz="2800">
                <a:latin typeface="Times New Roman" pitchFamily="18" charset="0"/>
              </a:rPr>
              <a:t>-</a:t>
            </a:r>
            <a:r>
              <a:rPr kumimoji="1" lang="zh-CN" altLang="en-US" sz="2800">
                <a:latin typeface="Times New Roman" pitchFamily="18" charset="0"/>
              </a:rPr>
              <a:t>有限的</a:t>
            </a:r>
          </a:p>
          <a:p>
            <a:pPr>
              <a:spcBef>
                <a:spcPct val="50000"/>
              </a:spcBef>
            </a:pPr>
            <a:r>
              <a:rPr kumimoji="1" lang="zh-CN" altLang="en-US" sz="2800" b="1">
                <a:solidFill>
                  <a:srgbClr val="990033"/>
                </a:solidFill>
                <a:latin typeface="Times New Roman" pitchFamily="18" charset="0"/>
              </a:rPr>
              <a:t>那么指令到底是什么呢？</a:t>
            </a:r>
          </a:p>
          <a:p>
            <a:pPr>
              <a:spcBef>
                <a:spcPct val="50000"/>
              </a:spcBef>
            </a:pPr>
            <a:r>
              <a:rPr kumimoji="1" lang="zh-CN" altLang="en-US" sz="2800">
                <a:latin typeface="Times New Roman" pitchFamily="18" charset="0"/>
              </a:rPr>
              <a:t> 指令是一些数据    </a:t>
            </a:r>
            <a:r>
              <a:rPr kumimoji="1" lang="en-US" altLang="zh-CN" sz="2800">
                <a:latin typeface="Times New Roman" pitchFamily="18" charset="0"/>
              </a:rPr>
              <a:t>00000001   =&gt; +</a:t>
            </a:r>
          </a:p>
          <a:p>
            <a:pPr>
              <a:spcBef>
                <a:spcPct val="50000"/>
              </a:spcBef>
            </a:pPr>
            <a:r>
              <a:rPr kumimoji="1" lang="en-US" altLang="zh-CN" sz="2800">
                <a:latin typeface="Times New Roman" pitchFamily="18" charset="0"/>
              </a:rPr>
              <a:t>                                 00000010   =&gt; -</a:t>
            </a:r>
            <a:endParaRPr kumimoji="1" lang="en-US" altLang="zh-CN" sz="4400">
              <a:solidFill>
                <a:schemeClr val="tx2"/>
              </a:solidFill>
              <a:latin typeface="Times New Roman" pitchFamily="18" charset="0"/>
            </a:endParaRPr>
          </a:p>
          <a:p>
            <a:pPr>
              <a:spcBef>
                <a:spcPct val="50000"/>
              </a:spcBef>
            </a:pPr>
            <a:endParaRPr kumimoji="1" lang="en-US" altLang="zh-CN" sz="2800">
              <a:latin typeface="Times New Roman" pitchFamily="18" charset="0"/>
            </a:endParaRPr>
          </a:p>
        </p:txBody>
      </p:sp>
      <p:sp>
        <p:nvSpPr>
          <p:cNvPr id="20486"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45A3F6A-13DA-45A4-922F-934D7009A53F}" type="slidenum">
              <a:rPr lang="en-US" altLang="zh-CN" smtClean="0"/>
              <a:pPr eaLnBrk="1" hangingPunct="1"/>
              <a:t>18</a:t>
            </a:fld>
            <a:endParaRPr lang="en-US" altLang="zh-CN"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20483" name="Rectangle 3"/>
          <p:cNvSpPr>
            <a:spLocks noChangeArrowheads="1"/>
          </p:cNvSpPr>
          <p:nvPr/>
        </p:nvSpPr>
        <p:spPr bwMode="auto">
          <a:xfrm>
            <a:off x="228600" y="2133600"/>
            <a:ext cx="8686800" cy="25304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1978025" indent="-1895475">
              <a:spcBef>
                <a:spcPct val="50000"/>
              </a:spcBef>
              <a:defRPr/>
            </a:pPr>
            <a:r>
              <a:rPr kumimoji="1" lang="zh-CN" altLang="en-US" sz="3200" dirty="0">
                <a:solidFill>
                  <a:srgbClr val="FF0000"/>
                </a:solidFill>
                <a:latin typeface="Times New Roman" pitchFamily="18" charset="0"/>
              </a:rPr>
              <a:t>操作码 </a:t>
            </a:r>
            <a:r>
              <a:rPr kumimoji="1" lang="zh-CN" altLang="en-US" sz="3200" dirty="0">
                <a:latin typeface="Times New Roman" pitchFamily="18" charset="0"/>
              </a:rPr>
              <a:t>－ </a:t>
            </a:r>
            <a:r>
              <a:rPr kumimoji="1" lang="zh-CN" altLang="en-US" sz="3200" dirty="0">
                <a:latin typeface="Times New Roman" pitchFamily="18" charset="0"/>
                <a:ea typeface="幼圆" pitchFamily="49" charset="-122"/>
              </a:rPr>
              <a:t>指明计算机应该执行的某种操作的性质与</a:t>
            </a:r>
            <a:r>
              <a:rPr kumimoji="1" lang="zh-CN" altLang="en-US" sz="3200" dirty="0" smtClean="0">
                <a:latin typeface="Times New Roman" pitchFamily="18" charset="0"/>
                <a:ea typeface="幼圆" pitchFamily="49" charset="-122"/>
              </a:rPr>
              <a:t>功能，即指令码</a:t>
            </a:r>
            <a:endParaRPr kumimoji="1" lang="en-US" altLang="zh-CN" sz="3200" dirty="0">
              <a:latin typeface="Times New Roman" pitchFamily="18" charset="0"/>
              <a:ea typeface="幼圆" pitchFamily="49" charset="-122"/>
            </a:endParaRPr>
          </a:p>
          <a:p>
            <a:pPr marL="1695450" indent="-1612900">
              <a:spcBef>
                <a:spcPct val="50000"/>
              </a:spcBef>
              <a:defRPr/>
            </a:pPr>
            <a:r>
              <a:rPr kumimoji="1" lang="zh-CN" altLang="en-US" sz="3200" dirty="0">
                <a:solidFill>
                  <a:srgbClr val="FF0000"/>
                </a:solidFill>
                <a:latin typeface="Times New Roman" pitchFamily="18" charset="0"/>
              </a:rPr>
              <a:t>操作数</a:t>
            </a:r>
            <a:r>
              <a:rPr kumimoji="1" lang="zh-CN" altLang="en-US" sz="3200" dirty="0">
                <a:latin typeface="Times New Roman" pitchFamily="18" charset="0"/>
                <a:ea typeface="幼圆" pitchFamily="49" charset="-122"/>
              </a:rPr>
              <a:t> </a:t>
            </a:r>
            <a:r>
              <a:rPr kumimoji="1" lang="zh-CN" altLang="en-US" sz="3200" dirty="0">
                <a:latin typeface="Times New Roman" pitchFamily="18" charset="0"/>
              </a:rPr>
              <a:t>－ </a:t>
            </a:r>
            <a:r>
              <a:rPr kumimoji="1" lang="zh-CN" altLang="en-US" sz="3200" dirty="0">
                <a:latin typeface="Times New Roman" pitchFamily="18" charset="0"/>
                <a:ea typeface="幼圆" pitchFamily="49" charset="-122"/>
              </a:rPr>
              <a:t>指令中进行数字运算的量</a:t>
            </a:r>
            <a:endParaRPr kumimoji="1" lang="en-US" altLang="zh-CN" sz="3200" dirty="0">
              <a:latin typeface="Times New Roman" pitchFamily="18" charset="0"/>
              <a:ea typeface="幼圆" pitchFamily="49" charset="-122"/>
            </a:endParaRPr>
          </a:p>
          <a:p>
            <a:pPr marL="1695450" indent="-1612900">
              <a:spcBef>
                <a:spcPct val="50000"/>
              </a:spcBef>
              <a:defRPr/>
            </a:pPr>
            <a:r>
              <a:rPr kumimoji="1" lang="zh-CN" altLang="en-US" sz="3200" dirty="0">
                <a:solidFill>
                  <a:srgbClr val="FF0000"/>
                </a:solidFill>
                <a:latin typeface="Times New Roman" pitchFamily="18" charset="0"/>
              </a:rPr>
              <a:t>地址码 </a:t>
            </a:r>
            <a:r>
              <a:rPr kumimoji="1" lang="zh-CN" altLang="en-US" sz="3200" dirty="0">
                <a:latin typeface="Times New Roman" pitchFamily="18" charset="0"/>
              </a:rPr>
              <a:t>－ 指明操作数地址</a:t>
            </a:r>
          </a:p>
        </p:txBody>
      </p:sp>
      <p:sp>
        <p:nvSpPr>
          <p:cNvPr id="21508" name="Rectangle 4" descr="粉色砂纸"/>
          <p:cNvSpPr>
            <a:spLocks noChangeArrowheads="1"/>
          </p:cNvSpPr>
          <p:nvPr/>
        </p:nvSpPr>
        <p:spPr bwMode="auto">
          <a:xfrm>
            <a:off x="0" y="152400"/>
            <a:ext cx="9144000" cy="990600"/>
          </a:xfrm>
          <a:prstGeom prst="rect">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lstStyle/>
          <a:p>
            <a:pPr defTabSz="762000" eaLnBrk="0" hangingPunct="0"/>
            <a:r>
              <a:rPr kumimoji="1" lang="zh-CN" altLang="en-US" sz="4800" b="1">
                <a:solidFill>
                  <a:schemeClr val="accent2"/>
                </a:solidFill>
                <a:latin typeface="Times New Roman" pitchFamily="18" charset="0"/>
                <a:ea typeface="楷体_GB2312" pitchFamily="49" charset="-122"/>
              </a:rPr>
              <a:t>指令的组成</a:t>
            </a:r>
            <a:endParaRPr kumimoji="1" lang="zh-CN" altLang="en-US" sz="3600" b="1">
              <a:solidFill>
                <a:srgbClr val="0000FF"/>
              </a:solidFill>
              <a:latin typeface="楷体_GB2312" pitchFamily="49" charset="-122"/>
              <a:ea typeface="楷体_GB2312" pitchFamily="49" charset="-122"/>
            </a:endParaRPr>
          </a:p>
        </p:txBody>
      </p:sp>
      <p:sp>
        <p:nvSpPr>
          <p:cNvPr id="21509"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B60CEF8-161C-4492-8D94-5C5B2A868959}" type="slidenum">
              <a:rPr lang="en-US" altLang="zh-CN" smtClean="0"/>
              <a:pPr eaLnBrk="1" hangingPunct="1"/>
              <a:t>19</a:t>
            </a:fld>
            <a:endParaRPr lang="en-US" altLang="zh-CN"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i="1">
                <a:solidFill>
                  <a:srgbClr val="FF0000"/>
                </a:solidFill>
                <a:latin typeface="幼圆" pitchFamily="49" charset="-122"/>
                <a:ea typeface="隶书" pitchFamily="49" charset="-122"/>
              </a:rPr>
              <a:t>计算机组成</a:t>
            </a:r>
          </a:p>
        </p:txBody>
      </p:sp>
      <p:sp>
        <p:nvSpPr>
          <p:cNvPr id="5123" name="Text Box 3">
            <a:hlinkClick r:id="" action="ppaction://noaction"/>
          </p:cNvPr>
          <p:cNvSpPr txBox="1">
            <a:spLocks noChangeArrowheads="1"/>
          </p:cNvSpPr>
          <p:nvPr/>
        </p:nvSpPr>
        <p:spPr bwMode="auto">
          <a:xfrm>
            <a:off x="1600200" y="4038600"/>
            <a:ext cx="30400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计算机工作原理</a:t>
            </a:r>
          </a:p>
        </p:txBody>
      </p:sp>
      <p:sp>
        <p:nvSpPr>
          <p:cNvPr id="5124" name="Text Box 4">
            <a:hlinkClick r:id="rId3" action="ppaction://hlinksldjump"/>
          </p:cNvPr>
          <p:cNvSpPr txBox="1">
            <a:spLocks noChangeArrowheads="1"/>
          </p:cNvSpPr>
          <p:nvPr/>
        </p:nvSpPr>
        <p:spPr bwMode="auto">
          <a:xfrm>
            <a:off x="1600200" y="33528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计算机软件系统</a:t>
            </a:r>
          </a:p>
        </p:txBody>
      </p:sp>
      <p:sp>
        <p:nvSpPr>
          <p:cNvPr id="5125" name="Rectangle 5"/>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2" charset="-122"/>
              </a:rPr>
              <a:t>计算机组成与工作原理</a:t>
            </a:r>
          </a:p>
        </p:txBody>
      </p:sp>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522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2481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9" name="Text Box 9"/>
          <p:cNvSpPr txBox="1">
            <a:spLocks noChangeArrowheads="1"/>
          </p:cNvSpPr>
          <p:nvPr/>
        </p:nvSpPr>
        <p:spPr bwMode="auto">
          <a:xfrm>
            <a:off x="1600200" y="2667000"/>
            <a:ext cx="3352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b="1">
                <a:solidFill>
                  <a:srgbClr val="4D4D4D"/>
                </a:solidFill>
                <a:latin typeface="幼圆" pitchFamily="49" charset="-122"/>
                <a:ea typeface="隶书" pitchFamily="49" charset="-122"/>
              </a:rPr>
              <a:t>PC</a:t>
            </a:r>
            <a:r>
              <a:rPr lang="zh-CN" altLang="en-US" sz="3200" b="1">
                <a:solidFill>
                  <a:srgbClr val="4D4D4D"/>
                </a:solidFill>
                <a:latin typeface="幼圆" pitchFamily="49" charset="-122"/>
                <a:ea typeface="隶书" pitchFamily="49" charset="-122"/>
              </a:rPr>
              <a:t>机的硬件配置</a:t>
            </a:r>
          </a:p>
        </p:txBody>
      </p:sp>
      <p:pic>
        <p:nvPicPr>
          <p:cNvPr id="513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816225"/>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1"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B91ECB1-02CF-4001-86B1-5778DC532C4F}" type="slidenum">
              <a:rPr lang="en-US" altLang="zh-CN" smtClean="0"/>
              <a:pPr eaLnBrk="1" hangingPunct="1"/>
              <a:t>2</a:t>
            </a:fld>
            <a:endParaRPr lang="en-US" altLang="zh-CN"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solidFill>
                  <a:srgbClr val="0000FF"/>
                </a:solidFill>
                <a:ea typeface="楷体_GB2312" pitchFamily="49" charset="-122"/>
              </a:rPr>
              <a:t>存储器</a:t>
            </a:r>
          </a:p>
        </p:txBody>
      </p:sp>
      <p:grpSp>
        <p:nvGrpSpPr>
          <p:cNvPr id="24579" name="Group 3"/>
          <p:cNvGrpSpPr>
            <a:grpSpLocks/>
          </p:cNvGrpSpPr>
          <p:nvPr/>
        </p:nvGrpSpPr>
        <p:grpSpPr bwMode="auto">
          <a:xfrm>
            <a:off x="914400" y="1219200"/>
            <a:ext cx="6400800" cy="4724400"/>
            <a:chOff x="672" y="1152"/>
            <a:chExt cx="4032" cy="2976"/>
          </a:xfrm>
        </p:grpSpPr>
        <p:sp>
          <p:nvSpPr>
            <p:cNvPr id="579588" name="Rectangle 4"/>
            <p:cNvSpPr>
              <a:spLocks noChangeArrowheads="1"/>
            </p:cNvSpPr>
            <p:nvPr/>
          </p:nvSpPr>
          <p:spPr bwMode="auto">
            <a:xfrm>
              <a:off x="672" y="11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存储器的分类</a:t>
              </a:r>
              <a:endParaRPr kumimoji="1" lang="zh-CN" altLang="en-US" sz="3600" b="1">
                <a:latin typeface="Times New Roman" pitchFamily="18" charset="0"/>
              </a:endParaRPr>
            </a:p>
          </p:txBody>
        </p:sp>
        <p:sp>
          <p:nvSpPr>
            <p:cNvPr id="579589" name="Rectangle 5"/>
            <p:cNvSpPr>
              <a:spLocks noChangeArrowheads="1"/>
            </p:cNvSpPr>
            <p:nvPr/>
          </p:nvSpPr>
          <p:spPr bwMode="auto">
            <a:xfrm>
              <a:off x="672" y="1728"/>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存储器的工作方式</a:t>
              </a:r>
            </a:p>
          </p:txBody>
        </p:sp>
        <p:sp>
          <p:nvSpPr>
            <p:cNvPr id="579590" name="Rectangle 6"/>
            <p:cNvSpPr>
              <a:spLocks noChangeArrowheads="1"/>
            </p:cNvSpPr>
            <p:nvPr/>
          </p:nvSpPr>
          <p:spPr bwMode="auto">
            <a:xfrm>
              <a:off x="672" y="23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en-US" altLang="zh-CN" sz="3600" b="1">
                  <a:solidFill>
                    <a:srgbClr val="4D4D4D"/>
                  </a:solidFill>
                  <a:latin typeface="Times New Roman" pitchFamily="18" charset="0"/>
                </a:rPr>
                <a:t> </a:t>
              </a:r>
              <a:r>
                <a:rPr kumimoji="1" lang="zh-CN" altLang="en-US" sz="3600" b="1">
                  <a:effectLst>
                    <a:outerShdw blurRad="38100" dist="38100" dir="2700000" algn="tl">
                      <a:srgbClr val="000000"/>
                    </a:outerShdw>
                  </a:effectLst>
                  <a:latin typeface="楷体_GB2312" pitchFamily="49" charset="-122"/>
                  <a:ea typeface="楷体_GB2312" pitchFamily="49" charset="-122"/>
                </a:rPr>
                <a:t>内存的结构</a:t>
              </a:r>
            </a:p>
          </p:txBody>
        </p:sp>
        <p:sp>
          <p:nvSpPr>
            <p:cNvPr id="579591" name="Rectangle 7"/>
            <p:cNvSpPr>
              <a:spLocks noChangeArrowheads="1"/>
            </p:cNvSpPr>
            <p:nvPr/>
          </p:nvSpPr>
          <p:spPr bwMode="auto">
            <a:xfrm>
              <a:off x="672" y="2976"/>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存储器的材料</a:t>
              </a:r>
            </a:p>
          </p:txBody>
        </p:sp>
        <p:sp>
          <p:nvSpPr>
            <p:cNvPr id="579592" name="Rectangle 8"/>
            <p:cNvSpPr>
              <a:spLocks noChangeArrowheads="1"/>
            </p:cNvSpPr>
            <p:nvPr/>
          </p:nvSpPr>
          <p:spPr bwMode="auto">
            <a:xfrm>
              <a:off x="672" y="3600"/>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外存</a:t>
              </a:r>
            </a:p>
          </p:txBody>
        </p:sp>
      </p:grpSp>
      <p:sp>
        <p:nvSpPr>
          <p:cNvPr id="24580"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F575D99-3004-40D3-A6EC-960D9BB11E61}" type="slidenum">
              <a:rPr lang="en-US" altLang="zh-CN" smtClean="0"/>
              <a:pPr eaLnBrk="1" hangingPunct="1"/>
              <a:t>20</a:t>
            </a:fld>
            <a:endParaRPr lang="en-US" altLang="zh-CN"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57188" y="1447800"/>
            <a:ext cx="52070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80000"/>
              </a:lnSpc>
              <a:spcBef>
                <a:spcPct val="20000"/>
              </a:spcBef>
              <a:buFont typeface="Webdings" pitchFamily="18" charset="2"/>
              <a:buChar char="8"/>
            </a:pPr>
            <a:r>
              <a:rPr kumimoji="1" lang="zh-CN" altLang="en-US" sz="2400" b="1" dirty="0">
                <a:solidFill>
                  <a:srgbClr val="FF0066"/>
                </a:solidFill>
                <a:latin typeface="幼圆" pitchFamily="49" charset="-122"/>
                <a:ea typeface="幼圆" pitchFamily="49" charset="-122"/>
              </a:rPr>
              <a:t>存储器</a:t>
            </a:r>
            <a:r>
              <a:rPr kumimoji="1" lang="zh-CN" altLang="en-US" sz="2400" b="1" dirty="0">
                <a:solidFill>
                  <a:srgbClr val="4D4D4D"/>
                </a:solidFill>
                <a:latin typeface="幼圆" pitchFamily="49" charset="-122"/>
                <a:ea typeface="幼圆" pitchFamily="49" charset="-122"/>
              </a:rPr>
              <a:t>是一种具有保存和存取信息（程序、数据）的设备</a:t>
            </a:r>
            <a:r>
              <a:rPr kumimoji="1" lang="en-US" altLang="zh-CN" sz="2400" b="1" dirty="0">
                <a:solidFill>
                  <a:srgbClr val="4D4D4D"/>
                </a:solidFill>
                <a:latin typeface="幼圆" pitchFamily="49" charset="-122"/>
                <a:ea typeface="幼圆" pitchFamily="49" charset="-122"/>
              </a:rPr>
              <a:t>/</a:t>
            </a:r>
            <a:r>
              <a:rPr kumimoji="1" lang="zh-CN" altLang="en-US" sz="2400" b="1" dirty="0">
                <a:solidFill>
                  <a:srgbClr val="4D4D4D"/>
                </a:solidFill>
                <a:latin typeface="幼圆" pitchFamily="49" charset="-122"/>
                <a:ea typeface="幼圆" pitchFamily="49" charset="-122"/>
              </a:rPr>
              <a:t>器件，是计算机系统不可或缺的资源</a:t>
            </a:r>
            <a:r>
              <a:rPr kumimoji="1" lang="zh-CN" altLang="en-US" sz="3200" dirty="0">
                <a:solidFill>
                  <a:srgbClr val="4D4D4D"/>
                </a:solidFill>
                <a:latin typeface="幼圆" pitchFamily="49" charset="-122"/>
                <a:ea typeface="幼圆" pitchFamily="49" charset="-122"/>
              </a:rPr>
              <a:t>。</a:t>
            </a:r>
            <a:endParaRPr kumimoji="1" lang="zh-CN" altLang="en-US" sz="2400" b="1" dirty="0">
              <a:solidFill>
                <a:srgbClr val="4D4D4D"/>
              </a:solidFill>
              <a:latin typeface="幼圆" pitchFamily="49" charset="-122"/>
              <a:ea typeface="幼圆" pitchFamily="49" charset="-122"/>
            </a:endParaRPr>
          </a:p>
          <a:p>
            <a:pPr marL="342900" indent="-342900" defTabSz="762000" eaLnBrk="0" hangingPunct="0">
              <a:lnSpc>
                <a:spcPct val="80000"/>
              </a:lnSpc>
              <a:spcBef>
                <a:spcPct val="20000"/>
              </a:spcBef>
              <a:buFontTx/>
              <a:buChar char="•"/>
            </a:pPr>
            <a:endParaRPr kumimoji="1" lang="zh-CN" altLang="en-US" sz="2400" b="1" dirty="0">
              <a:solidFill>
                <a:srgbClr val="00FF00"/>
              </a:solidFill>
              <a:latin typeface="幼圆" pitchFamily="49" charset="-122"/>
              <a:ea typeface="幼圆" pitchFamily="49" charset="-122"/>
            </a:endParaRPr>
          </a:p>
          <a:p>
            <a:pPr marL="342900" indent="-342900" defTabSz="762000" eaLnBrk="0" hangingPunct="0">
              <a:lnSpc>
                <a:spcPct val="80000"/>
              </a:lnSpc>
              <a:spcBef>
                <a:spcPct val="20000"/>
              </a:spcBef>
              <a:buFont typeface="Webdings" pitchFamily="18" charset="2"/>
              <a:buChar char="8"/>
            </a:pPr>
            <a:r>
              <a:rPr kumimoji="1" lang="zh-CN" altLang="en-US" sz="2400" b="1" dirty="0">
                <a:solidFill>
                  <a:srgbClr val="FF0066"/>
                </a:solidFill>
                <a:latin typeface="幼圆" pitchFamily="49" charset="-122"/>
                <a:ea typeface="幼圆" pitchFamily="49" charset="-122"/>
              </a:rPr>
              <a:t>现代微型计算机的存储系统结构：</a:t>
            </a:r>
          </a:p>
          <a:p>
            <a:pPr marL="342900" indent="-342900" defTabSz="762000" eaLnBrk="0" hangingPunct="0">
              <a:lnSpc>
                <a:spcPct val="80000"/>
              </a:lnSpc>
              <a:spcBef>
                <a:spcPct val="20000"/>
              </a:spcBef>
            </a:pPr>
            <a:r>
              <a:rPr kumimoji="1" lang="zh-CN" altLang="en-US" sz="2400" b="1" dirty="0">
                <a:solidFill>
                  <a:srgbClr val="FF0066"/>
                </a:solidFill>
                <a:latin typeface="幼圆" pitchFamily="49" charset="-122"/>
                <a:ea typeface="幼圆" pitchFamily="49" charset="-122"/>
              </a:rPr>
              <a:t>      </a:t>
            </a:r>
            <a:r>
              <a:rPr kumimoji="1" lang="zh-CN" altLang="en-US" sz="2400" b="1" dirty="0">
                <a:solidFill>
                  <a:schemeClr val="accent2"/>
                </a:solidFill>
                <a:latin typeface="幼圆" pitchFamily="49" charset="-122"/>
                <a:ea typeface="幼圆" pitchFamily="49" charset="-122"/>
              </a:rPr>
              <a:t>高速缓存</a:t>
            </a:r>
            <a:r>
              <a:rPr kumimoji="1" lang="en-US" altLang="zh-CN" sz="2400" b="1" dirty="0">
                <a:solidFill>
                  <a:schemeClr val="accent2"/>
                </a:solidFill>
                <a:latin typeface="幼圆" pitchFamily="49" charset="-122"/>
                <a:ea typeface="幼圆" pitchFamily="49" charset="-122"/>
              </a:rPr>
              <a:t>--</a:t>
            </a:r>
            <a:r>
              <a:rPr kumimoji="1" lang="zh-CN" altLang="en-US" sz="2400" b="1" dirty="0" smtClean="0">
                <a:solidFill>
                  <a:schemeClr val="accent2"/>
                </a:solidFill>
                <a:latin typeface="幼圆" pitchFamily="49" charset="-122"/>
                <a:ea typeface="幼圆" pitchFamily="49" charset="-122"/>
              </a:rPr>
              <a:t>主（内）存</a:t>
            </a:r>
            <a:r>
              <a:rPr kumimoji="1" lang="en-US" altLang="zh-CN" sz="2400" b="1" dirty="0">
                <a:solidFill>
                  <a:schemeClr val="accent2"/>
                </a:solidFill>
                <a:latin typeface="幼圆" pitchFamily="49" charset="-122"/>
                <a:ea typeface="幼圆" pitchFamily="49" charset="-122"/>
              </a:rPr>
              <a:t>--</a:t>
            </a:r>
            <a:r>
              <a:rPr kumimoji="1" lang="zh-CN" altLang="en-US" sz="2400" b="1" dirty="0">
                <a:solidFill>
                  <a:schemeClr val="accent2"/>
                </a:solidFill>
                <a:latin typeface="幼圆" pitchFamily="49" charset="-122"/>
                <a:ea typeface="幼圆" pitchFamily="49" charset="-122"/>
              </a:rPr>
              <a:t>外存</a:t>
            </a:r>
          </a:p>
          <a:p>
            <a:pPr marL="342900" indent="-342900" defTabSz="762000" eaLnBrk="0" hangingPunct="0">
              <a:lnSpc>
                <a:spcPct val="80000"/>
              </a:lnSpc>
              <a:spcBef>
                <a:spcPct val="20000"/>
              </a:spcBef>
            </a:pPr>
            <a:r>
              <a:rPr kumimoji="1" lang="zh-CN" altLang="en-US" sz="2400" b="1" dirty="0">
                <a:solidFill>
                  <a:srgbClr val="FF0066"/>
                </a:solidFill>
                <a:latin typeface="幼圆" pitchFamily="49" charset="-122"/>
                <a:ea typeface="幼圆" pitchFamily="49" charset="-122"/>
              </a:rPr>
              <a:t>  为什么采用这种结构？</a:t>
            </a:r>
            <a:endParaRPr kumimoji="1" lang="zh-CN" altLang="en-US" sz="2400" b="1" dirty="0">
              <a:solidFill>
                <a:srgbClr val="4D4D4D"/>
              </a:solidFill>
              <a:latin typeface="幼圆" pitchFamily="49" charset="-122"/>
              <a:ea typeface="幼圆" pitchFamily="49" charset="-122"/>
            </a:endParaRPr>
          </a:p>
          <a:p>
            <a:pPr marL="342900" indent="-342900" defTabSz="762000" eaLnBrk="0" hangingPunct="0">
              <a:lnSpc>
                <a:spcPct val="80000"/>
              </a:lnSpc>
              <a:spcBef>
                <a:spcPct val="20000"/>
              </a:spcBef>
            </a:pPr>
            <a:r>
              <a:rPr kumimoji="1" lang="zh-CN" altLang="en-US" sz="2400" b="1" dirty="0">
                <a:solidFill>
                  <a:srgbClr val="4D4D4D"/>
                </a:solidFill>
                <a:latin typeface="幼圆" pitchFamily="49" charset="-122"/>
                <a:ea typeface="幼圆" pitchFamily="49" charset="-122"/>
              </a:rPr>
              <a:t>指令执行速度依赖于内存读写速度</a:t>
            </a:r>
          </a:p>
          <a:p>
            <a:pPr marL="342900" indent="-342900" defTabSz="762000" eaLnBrk="0" hangingPunct="0">
              <a:lnSpc>
                <a:spcPct val="80000"/>
              </a:lnSpc>
              <a:spcBef>
                <a:spcPct val="20000"/>
              </a:spcBef>
            </a:pPr>
            <a:r>
              <a:rPr kumimoji="1" lang="zh-CN" altLang="en-US" sz="2400" b="1" dirty="0">
                <a:solidFill>
                  <a:srgbClr val="4D4D4D"/>
                </a:solidFill>
                <a:latin typeface="幼圆" pitchFamily="49" charset="-122"/>
                <a:ea typeface="幼圆" pitchFamily="49" charset="-122"/>
              </a:rPr>
              <a:t>高速</a:t>
            </a:r>
            <a:r>
              <a:rPr kumimoji="1" lang="en-US" altLang="zh-CN" sz="2400" b="1" dirty="0">
                <a:solidFill>
                  <a:srgbClr val="4D4D4D"/>
                </a:solidFill>
                <a:latin typeface="幼圆" pitchFamily="49" charset="-122"/>
                <a:ea typeface="幼圆" pitchFamily="49" charset="-122"/>
              </a:rPr>
              <a:t>CPU</a:t>
            </a:r>
            <a:r>
              <a:rPr kumimoji="1" lang="zh-CN" altLang="en-US" sz="2400" b="1" dirty="0">
                <a:solidFill>
                  <a:srgbClr val="4D4D4D"/>
                </a:solidFill>
                <a:latin typeface="幼圆" pitchFamily="49" charset="-122"/>
                <a:ea typeface="幼圆" pitchFamily="49" charset="-122"/>
              </a:rPr>
              <a:t>需配置高速内存</a:t>
            </a:r>
          </a:p>
          <a:p>
            <a:pPr marL="342900" indent="-342900" defTabSz="762000" eaLnBrk="0" hangingPunct="0">
              <a:lnSpc>
                <a:spcPct val="80000"/>
              </a:lnSpc>
              <a:spcBef>
                <a:spcPct val="20000"/>
              </a:spcBef>
            </a:pPr>
            <a:r>
              <a:rPr kumimoji="1" lang="zh-CN" altLang="en-US" sz="2400" b="1" dirty="0">
                <a:solidFill>
                  <a:srgbClr val="4D4D4D"/>
                </a:solidFill>
                <a:latin typeface="幼圆" pitchFamily="49" charset="-122"/>
                <a:ea typeface="幼圆" pitchFamily="49" charset="-122"/>
              </a:rPr>
              <a:t>大软件需配置大容量内存</a:t>
            </a:r>
          </a:p>
          <a:p>
            <a:pPr marL="342900" indent="-342900" defTabSz="762000" eaLnBrk="0" hangingPunct="0">
              <a:lnSpc>
                <a:spcPct val="80000"/>
              </a:lnSpc>
              <a:spcBef>
                <a:spcPct val="20000"/>
              </a:spcBef>
            </a:pPr>
            <a:r>
              <a:rPr kumimoji="1" lang="zh-CN" altLang="en-US" sz="2400" b="1" dirty="0">
                <a:solidFill>
                  <a:srgbClr val="FF0066"/>
                </a:solidFill>
                <a:latin typeface="幼圆" pitchFamily="49" charset="-122"/>
                <a:ea typeface="幼圆" pitchFamily="49" charset="-122"/>
              </a:rPr>
              <a:t>	    </a:t>
            </a:r>
          </a:p>
          <a:p>
            <a:pPr marL="342900" indent="-342900" defTabSz="762000" eaLnBrk="0" hangingPunct="0">
              <a:lnSpc>
                <a:spcPct val="80000"/>
              </a:lnSpc>
              <a:spcBef>
                <a:spcPct val="20000"/>
              </a:spcBef>
            </a:pPr>
            <a:r>
              <a:rPr kumimoji="1" lang="zh-CN" altLang="en-US" sz="2400" b="1" dirty="0">
                <a:solidFill>
                  <a:srgbClr val="FF0066"/>
                </a:solidFill>
                <a:latin typeface="幼圆" pitchFamily="49" charset="-122"/>
                <a:ea typeface="幼圆" pitchFamily="49" charset="-122"/>
              </a:rPr>
              <a:t>高速度</a:t>
            </a:r>
          </a:p>
          <a:p>
            <a:pPr marL="342900" indent="-342900" defTabSz="762000" eaLnBrk="0" hangingPunct="0">
              <a:lnSpc>
                <a:spcPct val="80000"/>
              </a:lnSpc>
              <a:spcBef>
                <a:spcPct val="20000"/>
              </a:spcBef>
            </a:pPr>
            <a:r>
              <a:rPr kumimoji="1" lang="zh-CN" altLang="en-US" sz="2400" b="1" dirty="0">
                <a:solidFill>
                  <a:srgbClr val="FF0066"/>
                </a:solidFill>
                <a:latin typeface="幼圆" pitchFamily="49" charset="-122"/>
                <a:ea typeface="幼圆" pitchFamily="49" charset="-122"/>
              </a:rPr>
              <a:t>                        低成本            </a:t>
            </a:r>
          </a:p>
          <a:p>
            <a:pPr marL="342900" indent="-342900" defTabSz="762000" eaLnBrk="0" hangingPunct="0">
              <a:lnSpc>
                <a:spcPct val="80000"/>
              </a:lnSpc>
              <a:spcBef>
                <a:spcPct val="20000"/>
              </a:spcBef>
            </a:pPr>
            <a:r>
              <a:rPr kumimoji="1" lang="zh-CN" altLang="en-US" sz="2400" b="1" dirty="0">
                <a:solidFill>
                  <a:srgbClr val="FF0066"/>
                </a:solidFill>
                <a:latin typeface="幼圆" pitchFamily="49" charset="-122"/>
                <a:ea typeface="幼圆" pitchFamily="49" charset="-122"/>
              </a:rPr>
              <a:t>大容量</a:t>
            </a:r>
          </a:p>
        </p:txBody>
      </p:sp>
      <p:sp>
        <p:nvSpPr>
          <p:cNvPr id="25603" name="Rectangle 3"/>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存储器与存储系统</a:t>
            </a:r>
          </a:p>
        </p:txBody>
      </p:sp>
      <p:grpSp>
        <p:nvGrpSpPr>
          <p:cNvPr id="25604" name="Group 4"/>
          <p:cNvGrpSpPr>
            <a:grpSpLocks/>
          </p:cNvGrpSpPr>
          <p:nvPr/>
        </p:nvGrpSpPr>
        <p:grpSpPr bwMode="auto">
          <a:xfrm>
            <a:off x="1460500" y="5419725"/>
            <a:ext cx="2590800" cy="1057275"/>
            <a:chOff x="2064" y="3249"/>
            <a:chExt cx="1632" cy="666"/>
          </a:xfrm>
        </p:grpSpPr>
        <p:sp>
          <p:nvSpPr>
            <p:cNvPr id="25641" name="AutoShape 5"/>
            <p:cNvSpPr>
              <a:spLocks/>
            </p:cNvSpPr>
            <p:nvPr/>
          </p:nvSpPr>
          <p:spPr bwMode="auto">
            <a:xfrm>
              <a:off x="2064" y="3339"/>
              <a:ext cx="96" cy="576"/>
            </a:xfrm>
            <a:prstGeom prst="rightBrace">
              <a:avLst>
                <a:gd name="adj1" fmla="val 50000"/>
                <a:gd name="adj2" fmla="val 50000"/>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2" name="AutoShape 6"/>
            <p:cNvSpPr>
              <a:spLocks noChangeArrowheads="1"/>
            </p:cNvSpPr>
            <p:nvPr/>
          </p:nvSpPr>
          <p:spPr bwMode="auto">
            <a:xfrm>
              <a:off x="2245" y="3475"/>
              <a:ext cx="1451" cy="306"/>
            </a:xfrm>
            <a:prstGeom prst="leftRightArrow">
              <a:avLst>
                <a:gd name="adj1" fmla="val 50000"/>
                <a:gd name="adj2" fmla="val 9483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3" name="Text Box 7"/>
            <p:cNvSpPr txBox="1">
              <a:spLocks noChangeArrowheads="1"/>
            </p:cNvSpPr>
            <p:nvPr/>
          </p:nvSpPr>
          <p:spPr bwMode="auto">
            <a:xfrm>
              <a:off x="2744" y="3249"/>
              <a:ext cx="6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rgbClr val="5F5F5F"/>
                  </a:solidFill>
                  <a:latin typeface="Times New Roman" pitchFamily="18" charset="0"/>
                  <a:ea typeface="幼圆" pitchFamily="49" charset="-122"/>
                </a:rPr>
                <a:t>矛盾</a:t>
              </a:r>
            </a:p>
          </p:txBody>
        </p:sp>
      </p:grpSp>
      <p:sp>
        <p:nvSpPr>
          <p:cNvPr id="25605" name="Rectangle 8"/>
          <p:cNvSpPr>
            <a:spLocks noChangeArrowheads="1"/>
          </p:cNvSpPr>
          <p:nvPr/>
        </p:nvSpPr>
        <p:spPr bwMode="auto">
          <a:xfrm>
            <a:off x="6140450" y="1136650"/>
            <a:ext cx="1295400" cy="560388"/>
          </a:xfrm>
          <a:prstGeom prst="rect">
            <a:avLst/>
          </a:prstGeom>
          <a:solidFill>
            <a:srgbClr val="FFCCFF"/>
          </a:solidFill>
          <a:ln w="15875">
            <a:solidFill>
              <a:srgbClr val="000000"/>
            </a:solidFill>
            <a:miter lim="800000"/>
            <a:headEnd/>
            <a:tailEnd/>
          </a:ln>
        </p:spPr>
        <p:txBody>
          <a:bodyPr/>
          <a:lstStyle/>
          <a:p>
            <a:endParaRPr lang="zh-CN" altLang="en-US"/>
          </a:p>
        </p:txBody>
      </p:sp>
      <p:sp>
        <p:nvSpPr>
          <p:cNvPr id="25606" name="Rectangle 9"/>
          <p:cNvSpPr>
            <a:spLocks noChangeArrowheads="1"/>
          </p:cNvSpPr>
          <p:nvPr/>
        </p:nvSpPr>
        <p:spPr bwMode="auto">
          <a:xfrm>
            <a:off x="6540500" y="1204913"/>
            <a:ext cx="6445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400" b="1">
                <a:solidFill>
                  <a:srgbClr val="000000"/>
                </a:solidFill>
                <a:ea typeface="幼圆" pitchFamily="49" charset="-122"/>
              </a:rPr>
              <a:t>CPU</a:t>
            </a:r>
            <a:endParaRPr kumimoji="1" lang="en-US" altLang="zh-CN" sz="2400">
              <a:ea typeface="幼圆" pitchFamily="49" charset="-122"/>
            </a:endParaRPr>
          </a:p>
        </p:txBody>
      </p:sp>
      <p:sp>
        <p:nvSpPr>
          <p:cNvPr id="25607" name="Rectangle 10"/>
          <p:cNvSpPr>
            <a:spLocks noChangeArrowheads="1"/>
          </p:cNvSpPr>
          <p:nvPr/>
        </p:nvSpPr>
        <p:spPr bwMode="auto">
          <a:xfrm>
            <a:off x="5995988" y="2316163"/>
            <a:ext cx="1584325" cy="561975"/>
          </a:xfrm>
          <a:prstGeom prst="rect">
            <a:avLst/>
          </a:prstGeom>
          <a:solidFill>
            <a:srgbClr val="00FF00"/>
          </a:solidFill>
          <a:ln w="15875">
            <a:solidFill>
              <a:srgbClr val="000000"/>
            </a:solidFill>
            <a:miter lim="800000"/>
            <a:headEnd/>
            <a:tailEnd/>
          </a:ln>
        </p:spPr>
        <p:txBody>
          <a:bodyPr/>
          <a:lstStyle/>
          <a:p>
            <a:endParaRPr lang="zh-CN" altLang="en-US"/>
          </a:p>
        </p:txBody>
      </p:sp>
      <p:sp>
        <p:nvSpPr>
          <p:cNvPr id="25608" name="Rectangle 11"/>
          <p:cNvSpPr>
            <a:spLocks noChangeArrowheads="1"/>
          </p:cNvSpPr>
          <p:nvPr/>
        </p:nvSpPr>
        <p:spPr bwMode="auto">
          <a:xfrm>
            <a:off x="6138863" y="2397125"/>
            <a:ext cx="12255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2400" b="1">
                <a:solidFill>
                  <a:srgbClr val="000000"/>
                </a:solidFill>
                <a:ea typeface="幼圆" pitchFamily="49" charset="-122"/>
              </a:rPr>
              <a:t>高速缓存</a:t>
            </a:r>
            <a:endParaRPr kumimoji="1" lang="zh-CN" altLang="en-US" sz="2400">
              <a:ea typeface="幼圆" pitchFamily="49" charset="-122"/>
            </a:endParaRPr>
          </a:p>
        </p:txBody>
      </p:sp>
      <p:sp>
        <p:nvSpPr>
          <p:cNvPr id="25609" name="Rectangle 12"/>
          <p:cNvSpPr>
            <a:spLocks noChangeArrowheads="1"/>
          </p:cNvSpPr>
          <p:nvPr/>
        </p:nvSpPr>
        <p:spPr bwMode="auto">
          <a:xfrm>
            <a:off x="5373688" y="3719513"/>
            <a:ext cx="706437" cy="560387"/>
          </a:xfrm>
          <a:prstGeom prst="rect">
            <a:avLst/>
          </a:prstGeom>
          <a:solidFill>
            <a:srgbClr val="FFFF99"/>
          </a:solidFill>
          <a:ln w="15875">
            <a:solidFill>
              <a:srgbClr val="000000"/>
            </a:solidFill>
            <a:miter lim="800000"/>
            <a:headEnd/>
            <a:tailEnd/>
          </a:ln>
        </p:spPr>
        <p:txBody>
          <a:bodyPr/>
          <a:lstStyle/>
          <a:p>
            <a:endParaRPr lang="zh-CN" altLang="en-US"/>
          </a:p>
        </p:txBody>
      </p:sp>
      <p:sp>
        <p:nvSpPr>
          <p:cNvPr id="25610" name="Rectangle 13"/>
          <p:cNvSpPr>
            <a:spLocks noChangeArrowheads="1"/>
          </p:cNvSpPr>
          <p:nvPr/>
        </p:nvSpPr>
        <p:spPr bwMode="auto">
          <a:xfrm>
            <a:off x="5589588" y="3800475"/>
            <a:ext cx="2571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400" b="1">
                <a:solidFill>
                  <a:srgbClr val="000000"/>
                </a:solidFill>
                <a:ea typeface="幼圆" pitchFamily="49" charset="-122"/>
              </a:rPr>
              <a:t>M</a:t>
            </a:r>
            <a:endParaRPr kumimoji="1" lang="en-US" altLang="zh-CN" sz="2400">
              <a:ea typeface="幼圆" pitchFamily="49" charset="-122"/>
            </a:endParaRPr>
          </a:p>
        </p:txBody>
      </p:sp>
      <p:sp>
        <p:nvSpPr>
          <p:cNvPr id="25611" name="Rectangle 14"/>
          <p:cNvSpPr>
            <a:spLocks noChangeArrowheads="1"/>
          </p:cNvSpPr>
          <p:nvPr/>
        </p:nvSpPr>
        <p:spPr bwMode="auto">
          <a:xfrm>
            <a:off x="5864225" y="3867150"/>
            <a:ext cx="1555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200" b="1">
                <a:solidFill>
                  <a:srgbClr val="000000"/>
                </a:solidFill>
                <a:ea typeface="幼圆" pitchFamily="49" charset="-122"/>
              </a:rPr>
              <a:t>1</a:t>
            </a:r>
            <a:endParaRPr kumimoji="1" lang="en-US" altLang="zh-CN" sz="2400">
              <a:ea typeface="幼圆" pitchFamily="49" charset="-122"/>
            </a:endParaRPr>
          </a:p>
        </p:txBody>
      </p:sp>
      <p:sp>
        <p:nvSpPr>
          <p:cNvPr id="25612" name="Rectangle 15"/>
          <p:cNvSpPr>
            <a:spLocks noChangeArrowheads="1"/>
          </p:cNvSpPr>
          <p:nvPr/>
        </p:nvSpPr>
        <p:spPr bwMode="auto">
          <a:xfrm>
            <a:off x="6080125" y="3719513"/>
            <a:ext cx="708025" cy="560387"/>
          </a:xfrm>
          <a:prstGeom prst="rect">
            <a:avLst/>
          </a:prstGeom>
          <a:solidFill>
            <a:srgbClr val="FFFF99"/>
          </a:solidFill>
          <a:ln w="15875">
            <a:solidFill>
              <a:srgbClr val="000000"/>
            </a:solidFill>
            <a:miter lim="800000"/>
            <a:headEnd/>
            <a:tailEnd/>
          </a:ln>
        </p:spPr>
        <p:txBody>
          <a:bodyPr/>
          <a:lstStyle/>
          <a:p>
            <a:endParaRPr lang="zh-CN" altLang="en-US"/>
          </a:p>
        </p:txBody>
      </p:sp>
      <p:sp>
        <p:nvSpPr>
          <p:cNvPr id="25613" name="Rectangle 16"/>
          <p:cNvSpPr>
            <a:spLocks noChangeArrowheads="1"/>
          </p:cNvSpPr>
          <p:nvPr/>
        </p:nvSpPr>
        <p:spPr bwMode="auto">
          <a:xfrm>
            <a:off x="6297613" y="3800475"/>
            <a:ext cx="29686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800" b="1">
                <a:solidFill>
                  <a:srgbClr val="000000"/>
                </a:solidFill>
                <a:ea typeface="幼圆" pitchFamily="49" charset="-122"/>
              </a:rPr>
              <a:t>M</a:t>
            </a:r>
            <a:endParaRPr kumimoji="1" lang="en-US" altLang="zh-CN" sz="2400">
              <a:ea typeface="幼圆" pitchFamily="49" charset="-122"/>
            </a:endParaRPr>
          </a:p>
        </p:txBody>
      </p:sp>
      <p:sp>
        <p:nvSpPr>
          <p:cNvPr id="25614" name="Rectangle 17"/>
          <p:cNvSpPr>
            <a:spLocks noChangeArrowheads="1"/>
          </p:cNvSpPr>
          <p:nvPr/>
        </p:nvSpPr>
        <p:spPr bwMode="auto">
          <a:xfrm>
            <a:off x="6550025" y="3867150"/>
            <a:ext cx="1555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200" b="1">
                <a:solidFill>
                  <a:srgbClr val="000000"/>
                </a:solidFill>
                <a:ea typeface="幼圆" pitchFamily="49" charset="-122"/>
              </a:rPr>
              <a:t>2</a:t>
            </a:r>
            <a:endParaRPr kumimoji="1" lang="en-US" altLang="zh-CN" sz="2400">
              <a:ea typeface="幼圆" pitchFamily="49" charset="-122"/>
            </a:endParaRPr>
          </a:p>
        </p:txBody>
      </p:sp>
      <p:sp>
        <p:nvSpPr>
          <p:cNvPr id="25615" name="Rectangle 18"/>
          <p:cNvSpPr>
            <a:spLocks noChangeArrowheads="1"/>
          </p:cNvSpPr>
          <p:nvPr/>
        </p:nvSpPr>
        <p:spPr bwMode="auto">
          <a:xfrm>
            <a:off x="6788150" y="3719513"/>
            <a:ext cx="708025" cy="560387"/>
          </a:xfrm>
          <a:prstGeom prst="rect">
            <a:avLst/>
          </a:prstGeom>
          <a:solidFill>
            <a:srgbClr val="FFFF99"/>
          </a:solidFill>
          <a:ln w="15875">
            <a:solidFill>
              <a:srgbClr val="000000"/>
            </a:solidFill>
            <a:miter lim="800000"/>
            <a:headEnd/>
            <a:tailEnd/>
          </a:ln>
        </p:spPr>
        <p:txBody>
          <a:bodyPr/>
          <a:lstStyle/>
          <a:p>
            <a:endParaRPr lang="zh-CN" altLang="en-US"/>
          </a:p>
        </p:txBody>
      </p:sp>
      <p:sp>
        <p:nvSpPr>
          <p:cNvPr id="25616" name="Rectangle 19"/>
          <p:cNvSpPr>
            <a:spLocks noChangeArrowheads="1"/>
          </p:cNvSpPr>
          <p:nvPr/>
        </p:nvSpPr>
        <p:spPr bwMode="auto">
          <a:xfrm>
            <a:off x="6986588" y="3867150"/>
            <a:ext cx="2000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900" b="1">
                <a:solidFill>
                  <a:srgbClr val="000000"/>
                </a:solidFill>
                <a:ea typeface="幼圆" pitchFamily="49" charset="-122"/>
              </a:rPr>
              <a:t>...</a:t>
            </a:r>
            <a:endParaRPr kumimoji="1" lang="en-US" altLang="zh-CN" sz="2400">
              <a:ea typeface="幼圆" pitchFamily="49" charset="-122"/>
            </a:endParaRPr>
          </a:p>
        </p:txBody>
      </p:sp>
      <p:sp>
        <p:nvSpPr>
          <p:cNvPr id="25617" name="Rectangle 20"/>
          <p:cNvSpPr>
            <a:spLocks noChangeArrowheads="1"/>
          </p:cNvSpPr>
          <p:nvPr/>
        </p:nvSpPr>
        <p:spPr bwMode="auto">
          <a:xfrm>
            <a:off x="7496175" y="3719513"/>
            <a:ext cx="708025" cy="560387"/>
          </a:xfrm>
          <a:prstGeom prst="rect">
            <a:avLst/>
          </a:prstGeom>
          <a:solidFill>
            <a:srgbClr val="FFFF99"/>
          </a:solidFill>
          <a:ln w="15875">
            <a:solidFill>
              <a:srgbClr val="000000"/>
            </a:solidFill>
            <a:miter lim="800000"/>
            <a:headEnd/>
            <a:tailEnd/>
          </a:ln>
        </p:spPr>
        <p:txBody>
          <a:bodyPr/>
          <a:lstStyle/>
          <a:p>
            <a:endParaRPr lang="zh-CN" altLang="en-US"/>
          </a:p>
        </p:txBody>
      </p:sp>
      <p:sp>
        <p:nvSpPr>
          <p:cNvPr id="25618" name="Rectangle 21"/>
          <p:cNvSpPr>
            <a:spLocks noChangeArrowheads="1"/>
          </p:cNvSpPr>
          <p:nvPr/>
        </p:nvSpPr>
        <p:spPr bwMode="auto">
          <a:xfrm>
            <a:off x="7696200" y="3800475"/>
            <a:ext cx="5143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800" b="1">
                <a:solidFill>
                  <a:srgbClr val="000000"/>
                </a:solidFill>
                <a:ea typeface="幼圆" pitchFamily="49" charset="-122"/>
              </a:rPr>
              <a:t>Mn</a:t>
            </a:r>
            <a:endParaRPr kumimoji="1" lang="en-US" altLang="zh-CN" sz="2400">
              <a:ea typeface="幼圆" pitchFamily="49" charset="-122"/>
            </a:endParaRPr>
          </a:p>
        </p:txBody>
      </p:sp>
      <p:sp>
        <p:nvSpPr>
          <p:cNvPr id="25619" name="Rectangle 22"/>
          <p:cNvSpPr>
            <a:spLocks noChangeArrowheads="1"/>
          </p:cNvSpPr>
          <p:nvPr/>
        </p:nvSpPr>
        <p:spPr bwMode="auto">
          <a:xfrm>
            <a:off x="6080125" y="5124450"/>
            <a:ext cx="708025" cy="841375"/>
          </a:xfrm>
          <a:prstGeom prst="rect">
            <a:avLst/>
          </a:prstGeom>
          <a:solidFill>
            <a:schemeClr val="hlink"/>
          </a:solidFill>
          <a:ln w="15875">
            <a:solidFill>
              <a:srgbClr val="000000"/>
            </a:solidFill>
            <a:miter lim="800000"/>
            <a:headEnd/>
            <a:tailEnd/>
          </a:ln>
        </p:spPr>
        <p:txBody>
          <a:bodyPr/>
          <a:lstStyle/>
          <a:p>
            <a:endParaRPr lang="zh-CN" altLang="en-US"/>
          </a:p>
        </p:txBody>
      </p:sp>
      <p:sp>
        <p:nvSpPr>
          <p:cNvPr id="25620" name="Rectangle 23"/>
          <p:cNvSpPr>
            <a:spLocks noChangeArrowheads="1"/>
          </p:cNvSpPr>
          <p:nvPr/>
        </p:nvSpPr>
        <p:spPr bwMode="auto">
          <a:xfrm>
            <a:off x="6197600" y="5222875"/>
            <a:ext cx="5619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2200" b="1">
                <a:solidFill>
                  <a:srgbClr val="000000"/>
                </a:solidFill>
                <a:ea typeface="幼圆" pitchFamily="49" charset="-122"/>
              </a:rPr>
              <a:t>外存</a:t>
            </a:r>
            <a:endParaRPr kumimoji="1" lang="zh-CN" altLang="en-US" sz="2400">
              <a:ea typeface="幼圆" pitchFamily="49" charset="-122"/>
            </a:endParaRPr>
          </a:p>
        </p:txBody>
      </p:sp>
      <p:sp>
        <p:nvSpPr>
          <p:cNvPr id="25621" name="Rectangle 24"/>
          <p:cNvSpPr>
            <a:spLocks noChangeArrowheads="1"/>
          </p:cNvSpPr>
          <p:nvPr/>
        </p:nvSpPr>
        <p:spPr bwMode="auto">
          <a:xfrm>
            <a:off x="6373813" y="5554663"/>
            <a:ext cx="1555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200" b="1">
                <a:solidFill>
                  <a:srgbClr val="000000"/>
                </a:solidFill>
                <a:ea typeface="幼圆" pitchFamily="49" charset="-122"/>
              </a:rPr>
              <a:t>2</a:t>
            </a:r>
            <a:endParaRPr kumimoji="1" lang="en-US" altLang="zh-CN" sz="2400">
              <a:ea typeface="幼圆" pitchFamily="49" charset="-122"/>
            </a:endParaRPr>
          </a:p>
        </p:txBody>
      </p:sp>
      <p:sp>
        <p:nvSpPr>
          <p:cNvPr id="25622" name="Rectangle 25"/>
          <p:cNvSpPr>
            <a:spLocks noChangeArrowheads="1"/>
          </p:cNvSpPr>
          <p:nvPr/>
        </p:nvSpPr>
        <p:spPr bwMode="auto">
          <a:xfrm>
            <a:off x="5373688" y="5124450"/>
            <a:ext cx="706437" cy="841375"/>
          </a:xfrm>
          <a:prstGeom prst="rect">
            <a:avLst/>
          </a:prstGeom>
          <a:solidFill>
            <a:schemeClr val="hlink"/>
          </a:solidFill>
          <a:ln w="15875">
            <a:solidFill>
              <a:srgbClr val="000000"/>
            </a:solidFill>
            <a:miter lim="800000"/>
            <a:headEnd/>
            <a:tailEnd/>
          </a:ln>
        </p:spPr>
        <p:txBody>
          <a:bodyPr/>
          <a:lstStyle/>
          <a:p>
            <a:endParaRPr lang="zh-CN" altLang="en-US"/>
          </a:p>
        </p:txBody>
      </p:sp>
      <p:sp>
        <p:nvSpPr>
          <p:cNvPr id="25623" name="Rectangle 26"/>
          <p:cNvSpPr>
            <a:spLocks noChangeArrowheads="1"/>
          </p:cNvSpPr>
          <p:nvPr/>
        </p:nvSpPr>
        <p:spPr bwMode="auto">
          <a:xfrm>
            <a:off x="5489575" y="5222875"/>
            <a:ext cx="5619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2200" b="1">
                <a:solidFill>
                  <a:srgbClr val="000000"/>
                </a:solidFill>
                <a:ea typeface="幼圆" pitchFamily="49" charset="-122"/>
              </a:rPr>
              <a:t>外存</a:t>
            </a:r>
            <a:endParaRPr kumimoji="1" lang="zh-CN" altLang="en-US" sz="2400">
              <a:ea typeface="幼圆" pitchFamily="49" charset="-122"/>
            </a:endParaRPr>
          </a:p>
        </p:txBody>
      </p:sp>
      <p:sp>
        <p:nvSpPr>
          <p:cNvPr id="25624" name="Rectangle 27"/>
          <p:cNvSpPr>
            <a:spLocks noChangeArrowheads="1"/>
          </p:cNvSpPr>
          <p:nvPr/>
        </p:nvSpPr>
        <p:spPr bwMode="auto">
          <a:xfrm>
            <a:off x="5665788" y="5554663"/>
            <a:ext cx="1555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200" b="1">
                <a:solidFill>
                  <a:srgbClr val="000000"/>
                </a:solidFill>
                <a:ea typeface="幼圆" pitchFamily="49" charset="-122"/>
              </a:rPr>
              <a:t>1</a:t>
            </a:r>
            <a:endParaRPr kumimoji="1" lang="en-US" altLang="zh-CN" sz="2400">
              <a:ea typeface="幼圆" pitchFamily="49" charset="-122"/>
            </a:endParaRPr>
          </a:p>
        </p:txBody>
      </p:sp>
      <p:sp>
        <p:nvSpPr>
          <p:cNvPr id="25625" name="Rectangle 28"/>
          <p:cNvSpPr>
            <a:spLocks noChangeArrowheads="1"/>
          </p:cNvSpPr>
          <p:nvPr/>
        </p:nvSpPr>
        <p:spPr bwMode="auto">
          <a:xfrm>
            <a:off x="6788150" y="5124450"/>
            <a:ext cx="708025" cy="841375"/>
          </a:xfrm>
          <a:prstGeom prst="rect">
            <a:avLst/>
          </a:prstGeom>
          <a:solidFill>
            <a:schemeClr val="hlink"/>
          </a:solidFill>
          <a:ln w="15875">
            <a:solidFill>
              <a:srgbClr val="000000"/>
            </a:solidFill>
            <a:miter lim="800000"/>
            <a:headEnd/>
            <a:tailEnd/>
          </a:ln>
        </p:spPr>
        <p:txBody>
          <a:bodyPr/>
          <a:lstStyle/>
          <a:p>
            <a:endParaRPr lang="zh-CN" altLang="en-US"/>
          </a:p>
        </p:txBody>
      </p:sp>
      <p:sp>
        <p:nvSpPr>
          <p:cNvPr id="25626" name="Rectangle 29"/>
          <p:cNvSpPr>
            <a:spLocks noChangeArrowheads="1"/>
          </p:cNvSpPr>
          <p:nvPr/>
        </p:nvSpPr>
        <p:spPr bwMode="auto">
          <a:xfrm>
            <a:off x="6959600" y="5389563"/>
            <a:ext cx="233363"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200" b="1">
                <a:solidFill>
                  <a:srgbClr val="000000"/>
                </a:solidFill>
                <a:ea typeface="幼圆" pitchFamily="49" charset="-122"/>
              </a:rPr>
              <a:t>...</a:t>
            </a:r>
            <a:endParaRPr kumimoji="1" lang="en-US" altLang="zh-CN" sz="2400">
              <a:ea typeface="幼圆" pitchFamily="49" charset="-122"/>
            </a:endParaRPr>
          </a:p>
        </p:txBody>
      </p:sp>
      <p:sp>
        <p:nvSpPr>
          <p:cNvPr id="25627" name="Rectangle 30"/>
          <p:cNvSpPr>
            <a:spLocks noChangeArrowheads="1"/>
          </p:cNvSpPr>
          <p:nvPr/>
        </p:nvSpPr>
        <p:spPr bwMode="auto">
          <a:xfrm>
            <a:off x="7486650" y="5124450"/>
            <a:ext cx="708025" cy="841375"/>
          </a:xfrm>
          <a:prstGeom prst="rect">
            <a:avLst/>
          </a:prstGeom>
          <a:solidFill>
            <a:schemeClr val="hlink"/>
          </a:solidFill>
          <a:ln w="15875">
            <a:solidFill>
              <a:srgbClr val="000000"/>
            </a:solidFill>
            <a:miter lim="800000"/>
            <a:headEnd/>
            <a:tailEnd/>
          </a:ln>
        </p:spPr>
        <p:txBody>
          <a:bodyPr/>
          <a:lstStyle/>
          <a:p>
            <a:endParaRPr lang="zh-CN" altLang="en-US"/>
          </a:p>
        </p:txBody>
      </p:sp>
      <p:sp>
        <p:nvSpPr>
          <p:cNvPr id="25628" name="Rectangle 31"/>
          <p:cNvSpPr>
            <a:spLocks noChangeArrowheads="1"/>
          </p:cNvSpPr>
          <p:nvPr/>
        </p:nvSpPr>
        <p:spPr bwMode="auto">
          <a:xfrm>
            <a:off x="7558088" y="5222875"/>
            <a:ext cx="5619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2200" b="1">
                <a:solidFill>
                  <a:srgbClr val="000000"/>
                </a:solidFill>
                <a:ea typeface="幼圆" pitchFamily="49" charset="-122"/>
              </a:rPr>
              <a:t>外存</a:t>
            </a:r>
            <a:endParaRPr kumimoji="1" lang="zh-CN" altLang="en-US" sz="2400">
              <a:ea typeface="幼圆" pitchFamily="49" charset="-122"/>
            </a:endParaRPr>
          </a:p>
        </p:txBody>
      </p:sp>
      <p:sp>
        <p:nvSpPr>
          <p:cNvPr id="25629" name="Rectangle 32"/>
          <p:cNvSpPr>
            <a:spLocks noChangeArrowheads="1"/>
          </p:cNvSpPr>
          <p:nvPr/>
        </p:nvSpPr>
        <p:spPr bwMode="auto">
          <a:xfrm>
            <a:off x="7732713" y="5554663"/>
            <a:ext cx="1714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200" b="1">
                <a:solidFill>
                  <a:srgbClr val="000000"/>
                </a:solidFill>
                <a:ea typeface="幼圆" pitchFamily="49" charset="-122"/>
              </a:rPr>
              <a:t>n</a:t>
            </a:r>
            <a:endParaRPr kumimoji="1" lang="en-US" altLang="zh-CN" sz="2400">
              <a:ea typeface="幼圆" pitchFamily="49" charset="-122"/>
            </a:endParaRPr>
          </a:p>
        </p:txBody>
      </p:sp>
      <p:sp>
        <p:nvSpPr>
          <p:cNvPr id="25630" name="Freeform 33"/>
          <p:cNvSpPr>
            <a:spLocks/>
          </p:cNvSpPr>
          <p:nvPr/>
        </p:nvSpPr>
        <p:spPr bwMode="auto">
          <a:xfrm>
            <a:off x="6629400" y="1712913"/>
            <a:ext cx="282575" cy="603250"/>
          </a:xfrm>
          <a:custGeom>
            <a:avLst/>
            <a:gdLst>
              <a:gd name="T0" fmla="*/ 2147483647 w 224"/>
              <a:gd name="T1" fmla="*/ 0 h 532"/>
              <a:gd name="T2" fmla="*/ 2147483647 w 224"/>
              <a:gd name="T3" fmla="*/ 2147483647 h 532"/>
              <a:gd name="T4" fmla="*/ 2147483647 w 224"/>
              <a:gd name="T5" fmla="*/ 2147483647 h 532"/>
              <a:gd name="T6" fmla="*/ 2147483647 w 224"/>
              <a:gd name="T7" fmla="*/ 2147483647 h 532"/>
              <a:gd name="T8" fmla="*/ 2147483647 w 224"/>
              <a:gd name="T9" fmla="*/ 2147483647 h 532"/>
              <a:gd name="T10" fmla="*/ 2147483647 w 224"/>
              <a:gd name="T11" fmla="*/ 2147483647 h 532"/>
              <a:gd name="T12" fmla="*/ 0 w 224"/>
              <a:gd name="T13" fmla="*/ 2147483647 h 532"/>
              <a:gd name="T14" fmla="*/ 2147483647 w 224"/>
              <a:gd name="T15" fmla="*/ 2147483647 h 532"/>
              <a:gd name="T16" fmla="*/ 2147483647 w 224"/>
              <a:gd name="T17" fmla="*/ 2147483647 h 532"/>
              <a:gd name="T18" fmla="*/ 0 w 224"/>
              <a:gd name="T19" fmla="*/ 2147483647 h 532"/>
              <a:gd name="T20" fmla="*/ 2147483647 w 224"/>
              <a:gd name="T21" fmla="*/ 0 h 5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4" h="532">
                <a:moveTo>
                  <a:pt x="112" y="0"/>
                </a:moveTo>
                <a:lnTo>
                  <a:pt x="224" y="107"/>
                </a:lnTo>
                <a:lnTo>
                  <a:pt x="150" y="107"/>
                </a:lnTo>
                <a:lnTo>
                  <a:pt x="150" y="426"/>
                </a:lnTo>
                <a:lnTo>
                  <a:pt x="224" y="426"/>
                </a:lnTo>
                <a:lnTo>
                  <a:pt x="112" y="532"/>
                </a:lnTo>
                <a:lnTo>
                  <a:pt x="0" y="426"/>
                </a:lnTo>
                <a:lnTo>
                  <a:pt x="74" y="426"/>
                </a:lnTo>
                <a:lnTo>
                  <a:pt x="74" y="107"/>
                </a:lnTo>
                <a:lnTo>
                  <a:pt x="0" y="107"/>
                </a:lnTo>
                <a:lnTo>
                  <a:pt x="112" y="0"/>
                </a:lnTo>
                <a:close/>
              </a:path>
            </a:pathLst>
          </a:custGeom>
          <a:solidFill>
            <a:srgbClr val="00FFFF"/>
          </a:solidFill>
          <a:ln w="4763">
            <a:solidFill>
              <a:srgbClr val="000000"/>
            </a:solidFill>
            <a:prstDash val="solid"/>
            <a:round/>
            <a:headEnd/>
            <a:tailEnd/>
          </a:ln>
        </p:spPr>
        <p:txBody>
          <a:bodyPr/>
          <a:lstStyle/>
          <a:p>
            <a:endParaRPr lang="zh-CN" altLang="en-US"/>
          </a:p>
        </p:txBody>
      </p:sp>
      <p:sp>
        <p:nvSpPr>
          <p:cNvPr id="25631" name="Freeform 34"/>
          <p:cNvSpPr>
            <a:spLocks/>
          </p:cNvSpPr>
          <p:nvPr/>
        </p:nvSpPr>
        <p:spPr bwMode="auto">
          <a:xfrm>
            <a:off x="6629400" y="2878138"/>
            <a:ext cx="282575" cy="841375"/>
          </a:xfrm>
          <a:custGeom>
            <a:avLst/>
            <a:gdLst>
              <a:gd name="T0" fmla="*/ 2147483647 w 224"/>
              <a:gd name="T1" fmla="*/ 0 h 530"/>
              <a:gd name="T2" fmla="*/ 2147483647 w 224"/>
              <a:gd name="T3" fmla="*/ 2147483647 h 530"/>
              <a:gd name="T4" fmla="*/ 2147483647 w 224"/>
              <a:gd name="T5" fmla="*/ 2147483647 h 530"/>
              <a:gd name="T6" fmla="*/ 2147483647 w 224"/>
              <a:gd name="T7" fmla="*/ 2147483647 h 530"/>
              <a:gd name="T8" fmla="*/ 2147483647 w 224"/>
              <a:gd name="T9" fmla="*/ 2147483647 h 530"/>
              <a:gd name="T10" fmla="*/ 2147483647 w 224"/>
              <a:gd name="T11" fmla="*/ 2147483647 h 530"/>
              <a:gd name="T12" fmla="*/ 0 w 224"/>
              <a:gd name="T13" fmla="*/ 2147483647 h 530"/>
              <a:gd name="T14" fmla="*/ 2147483647 w 224"/>
              <a:gd name="T15" fmla="*/ 2147483647 h 530"/>
              <a:gd name="T16" fmla="*/ 2147483647 w 224"/>
              <a:gd name="T17" fmla="*/ 2147483647 h 530"/>
              <a:gd name="T18" fmla="*/ 0 w 224"/>
              <a:gd name="T19" fmla="*/ 2147483647 h 530"/>
              <a:gd name="T20" fmla="*/ 2147483647 w 224"/>
              <a:gd name="T21" fmla="*/ 0 h 5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4" h="530">
                <a:moveTo>
                  <a:pt x="112" y="0"/>
                </a:moveTo>
                <a:lnTo>
                  <a:pt x="224" y="106"/>
                </a:lnTo>
                <a:lnTo>
                  <a:pt x="150" y="106"/>
                </a:lnTo>
                <a:lnTo>
                  <a:pt x="150" y="424"/>
                </a:lnTo>
                <a:lnTo>
                  <a:pt x="224" y="424"/>
                </a:lnTo>
                <a:lnTo>
                  <a:pt x="112" y="530"/>
                </a:lnTo>
                <a:lnTo>
                  <a:pt x="0" y="424"/>
                </a:lnTo>
                <a:lnTo>
                  <a:pt x="74" y="424"/>
                </a:lnTo>
                <a:lnTo>
                  <a:pt x="74" y="106"/>
                </a:lnTo>
                <a:lnTo>
                  <a:pt x="0" y="106"/>
                </a:lnTo>
                <a:lnTo>
                  <a:pt x="112" y="0"/>
                </a:lnTo>
                <a:close/>
              </a:path>
            </a:pathLst>
          </a:custGeom>
          <a:solidFill>
            <a:srgbClr val="00FFFF"/>
          </a:solidFill>
          <a:ln w="4763">
            <a:solidFill>
              <a:srgbClr val="000000"/>
            </a:solidFill>
            <a:prstDash val="solid"/>
            <a:round/>
            <a:headEnd/>
            <a:tailEnd/>
          </a:ln>
        </p:spPr>
        <p:txBody>
          <a:bodyPr/>
          <a:lstStyle/>
          <a:p>
            <a:endParaRPr lang="zh-CN" altLang="en-US"/>
          </a:p>
        </p:txBody>
      </p:sp>
      <p:sp>
        <p:nvSpPr>
          <p:cNvPr id="25632" name="Freeform 35"/>
          <p:cNvSpPr>
            <a:spLocks/>
          </p:cNvSpPr>
          <p:nvPr/>
        </p:nvSpPr>
        <p:spPr bwMode="auto">
          <a:xfrm>
            <a:off x="6629400" y="4279900"/>
            <a:ext cx="282575" cy="844550"/>
          </a:xfrm>
          <a:custGeom>
            <a:avLst/>
            <a:gdLst>
              <a:gd name="T0" fmla="*/ 2147483647 w 224"/>
              <a:gd name="T1" fmla="*/ 0 h 532"/>
              <a:gd name="T2" fmla="*/ 2147483647 w 224"/>
              <a:gd name="T3" fmla="*/ 2147483647 h 532"/>
              <a:gd name="T4" fmla="*/ 2147483647 w 224"/>
              <a:gd name="T5" fmla="*/ 2147483647 h 532"/>
              <a:gd name="T6" fmla="*/ 2147483647 w 224"/>
              <a:gd name="T7" fmla="*/ 2147483647 h 532"/>
              <a:gd name="T8" fmla="*/ 2147483647 w 224"/>
              <a:gd name="T9" fmla="*/ 2147483647 h 532"/>
              <a:gd name="T10" fmla="*/ 2147483647 w 224"/>
              <a:gd name="T11" fmla="*/ 2147483647 h 532"/>
              <a:gd name="T12" fmla="*/ 0 w 224"/>
              <a:gd name="T13" fmla="*/ 2147483647 h 532"/>
              <a:gd name="T14" fmla="*/ 2147483647 w 224"/>
              <a:gd name="T15" fmla="*/ 2147483647 h 532"/>
              <a:gd name="T16" fmla="*/ 2147483647 w 224"/>
              <a:gd name="T17" fmla="*/ 2147483647 h 532"/>
              <a:gd name="T18" fmla="*/ 0 w 224"/>
              <a:gd name="T19" fmla="*/ 2147483647 h 532"/>
              <a:gd name="T20" fmla="*/ 2147483647 w 224"/>
              <a:gd name="T21" fmla="*/ 0 h 5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4" h="532">
                <a:moveTo>
                  <a:pt x="112" y="0"/>
                </a:moveTo>
                <a:lnTo>
                  <a:pt x="224" y="107"/>
                </a:lnTo>
                <a:lnTo>
                  <a:pt x="150" y="107"/>
                </a:lnTo>
                <a:lnTo>
                  <a:pt x="150" y="426"/>
                </a:lnTo>
                <a:lnTo>
                  <a:pt x="224" y="426"/>
                </a:lnTo>
                <a:lnTo>
                  <a:pt x="112" y="532"/>
                </a:lnTo>
                <a:lnTo>
                  <a:pt x="0" y="426"/>
                </a:lnTo>
                <a:lnTo>
                  <a:pt x="74" y="426"/>
                </a:lnTo>
                <a:lnTo>
                  <a:pt x="74" y="107"/>
                </a:lnTo>
                <a:lnTo>
                  <a:pt x="0" y="107"/>
                </a:lnTo>
                <a:lnTo>
                  <a:pt x="112" y="0"/>
                </a:lnTo>
                <a:close/>
              </a:path>
            </a:pathLst>
          </a:custGeom>
          <a:solidFill>
            <a:srgbClr val="00FFFF"/>
          </a:solidFill>
          <a:ln w="4763">
            <a:solidFill>
              <a:srgbClr val="000000"/>
            </a:solidFill>
            <a:prstDash val="solid"/>
            <a:round/>
            <a:headEnd/>
            <a:tailEnd/>
          </a:ln>
        </p:spPr>
        <p:txBody>
          <a:bodyPr/>
          <a:lstStyle/>
          <a:p>
            <a:endParaRPr lang="zh-CN" altLang="en-US"/>
          </a:p>
        </p:txBody>
      </p:sp>
      <p:sp>
        <p:nvSpPr>
          <p:cNvPr id="25633" name="Rectangle 36"/>
          <p:cNvSpPr>
            <a:spLocks noChangeArrowheads="1"/>
          </p:cNvSpPr>
          <p:nvPr/>
        </p:nvSpPr>
        <p:spPr bwMode="auto">
          <a:xfrm>
            <a:off x="4800600" y="4291013"/>
            <a:ext cx="256381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kumimoji="1" lang="zh-CN" altLang="en-US" sz="2800" b="1" dirty="0" smtClean="0">
                <a:solidFill>
                  <a:srgbClr val="0000FF"/>
                </a:solidFill>
                <a:ea typeface="幼圆" pitchFamily="49" charset="-122"/>
              </a:rPr>
              <a:t>主（内）存</a:t>
            </a:r>
            <a:endParaRPr kumimoji="1" lang="zh-CN" altLang="en-US" sz="2400" dirty="0">
              <a:ea typeface="幼圆" pitchFamily="49" charset="-122"/>
            </a:endParaRPr>
          </a:p>
        </p:txBody>
      </p:sp>
      <p:sp>
        <p:nvSpPr>
          <p:cNvPr id="25634" name="Rectangle 37"/>
          <p:cNvSpPr>
            <a:spLocks noChangeArrowheads="1"/>
          </p:cNvSpPr>
          <p:nvPr/>
        </p:nvSpPr>
        <p:spPr bwMode="auto">
          <a:xfrm>
            <a:off x="5348288" y="5967413"/>
            <a:ext cx="11525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zh-CN" altLang="en-US" sz="2800" b="1">
                <a:solidFill>
                  <a:srgbClr val="0000FF"/>
                </a:solidFill>
                <a:ea typeface="幼圆" pitchFamily="49" charset="-122"/>
              </a:rPr>
              <a:t>外存</a:t>
            </a:r>
            <a:endParaRPr kumimoji="1" lang="zh-CN" altLang="en-US" sz="2400">
              <a:ea typeface="幼圆" pitchFamily="49" charset="-122"/>
            </a:endParaRPr>
          </a:p>
        </p:txBody>
      </p:sp>
      <p:sp>
        <p:nvSpPr>
          <p:cNvPr id="25635" name="Text Box 38"/>
          <p:cNvSpPr txBox="1">
            <a:spLocks noChangeArrowheads="1"/>
          </p:cNvSpPr>
          <p:nvPr/>
        </p:nvSpPr>
        <p:spPr bwMode="auto">
          <a:xfrm>
            <a:off x="6932613" y="1765300"/>
            <a:ext cx="1103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ea typeface="幼圆" pitchFamily="49" charset="-122"/>
              </a:rPr>
              <a:t>寄存器</a:t>
            </a:r>
          </a:p>
        </p:txBody>
      </p:sp>
      <p:sp>
        <p:nvSpPr>
          <p:cNvPr id="25636" name="Text Box 39"/>
          <p:cNvSpPr txBox="1">
            <a:spLocks noChangeArrowheads="1"/>
          </p:cNvSpPr>
          <p:nvPr/>
        </p:nvSpPr>
        <p:spPr bwMode="auto">
          <a:xfrm>
            <a:off x="6932613" y="2865438"/>
            <a:ext cx="1212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ea typeface="幼圆" pitchFamily="49" charset="-122"/>
              </a:rPr>
              <a:t>SRAM</a:t>
            </a:r>
          </a:p>
        </p:txBody>
      </p:sp>
      <p:sp>
        <p:nvSpPr>
          <p:cNvPr id="25637" name="Text Box 40"/>
          <p:cNvSpPr txBox="1">
            <a:spLocks noChangeArrowheads="1"/>
          </p:cNvSpPr>
          <p:nvPr/>
        </p:nvSpPr>
        <p:spPr bwMode="auto">
          <a:xfrm>
            <a:off x="7075488" y="4360863"/>
            <a:ext cx="1100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ea typeface="幼圆" pitchFamily="49" charset="-122"/>
              </a:rPr>
              <a:t>DRAM</a:t>
            </a:r>
          </a:p>
        </p:txBody>
      </p:sp>
      <p:sp>
        <p:nvSpPr>
          <p:cNvPr id="25638" name="Text Box 41"/>
          <p:cNvSpPr txBox="1">
            <a:spLocks noChangeArrowheads="1"/>
          </p:cNvSpPr>
          <p:nvPr/>
        </p:nvSpPr>
        <p:spPr bwMode="auto">
          <a:xfrm>
            <a:off x="6176963" y="5992813"/>
            <a:ext cx="241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b="1">
                <a:ea typeface="幼圆" pitchFamily="49" charset="-122"/>
              </a:rPr>
              <a:t>硬盘、光盘、</a:t>
            </a:r>
            <a:r>
              <a:rPr kumimoji="1" lang="en-US" altLang="zh-CN" sz="2000" b="1">
                <a:ea typeface="幼圆" pitchFamily="49" charset="-122"/>
              </a:rPr>
              <a:t>U</a:t>
            </a:r>
            <a:r>
              <a:rPr kumimoji="1" lang="zh-CN" altLang="en-US" sz="2000" b="1">
                <a:ea typeface="幼圆" pitchFamily="49" charset="-122"/>
              </a:rPr>
              <a:t>盘等</a:t>
            </a:r>
          </a:p>
        </p:txBody>
      </p:sp>
      <p:sp>
        <p:nvSpPr>
          <p:cNvPr id="25639" name="Text Box 42"/>
          <p:cNvSpPr txBox="1">
            <a:spLocks noChangeArrowheads="1"/>
          </p:cNvSpPr>
          <p:nvPr/>
        </p:nvSpPr>
        <p:spPr bwMode="auto">
          <a:xfrm>
            <a:off x="6781800" y="6324600"/>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计算机工作原理</a:t>
            </a:r>
          </a:p>
        </p:txBody>
      </p:sp>
      <p:sp>
        <p:nvSpPr>
          <p:cNvPr id="25640"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F4E0BE6-6C49-4307-ADDA-326E3869528D}" type="slidenum">
              <a:rPr lang="en-US" altLang="zh-CN" smtClean="0"/>
              <a:pPr eaLnBrk="1" hangingPunct="1"/>
              <a:t>21</a:t>
            </a:fld>
            <a:endParaRPr lang="en-US" altLang="zh-CN"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solidFill>
                  <a:srgbClr val="0000FF"/>
                </a:solidFill>
                <a:ea typeface="楷体_GB2312" pitchFamily="49" charset="-122"/>
              </a:rPr>
              <a:t>存储器</a:t>
            </a:r>
          </a:p>
        </p:txBody>
      </p:sp>
      <p:grpSp>
        <p:nvGrpSpPr>
          <p:cNvPr id="26627" name="Group 3"/>
          <p:cNvGrpSpPr>
            <a:grpSpLocks/>
          </p:cNvGrpSpPr>
          <p:nvPr/>
        </p:nvGrpSpPr>
        <p:grpSpPr bwMode="auto">
          <a:xfrm>
            <a:off x="914400" y="1219200"/>
            <a:ext cx="6400800" cy="4724400"/>
            <a:chOff x="672" y="1152"/>
            <a:chExt cx="4032" cy="2976"/>
          </a:xfrm>
        </p:grpSpPr>
        <p:sp>
          <p:nvSpPr>
            <p:cNvPr id="743428" name="Rectangle 4"/>
            <p:cNvSpPr>
              <a:spLocks noChangeArrowheads="1"/>
            </p:cNvSpPr>
            <p:nvPr/>
          </p:nvSpPr>
          <p:spPr bwMode="auto">
            <a:xfrm>
              <a:off x="672" y="11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i="1">
                  <a:solidFill>
                    <a:srgbClr val="0000FF"/>
                  </a:solidFill>
                  <a:effectLst>
                    <a:outerShdw blurRad="38100" dist="38100" dir="2700000" algn="tl">
                      <a:srgbClr val="000000"/>
                    </a:outerShdw>
                  </a:effectLst>
                  <a:latin typeface="楷体_GB2312" pitchFamily="49" charset="-122"/>
                  <a:ea typeface="楷体_GB2312" pitchFamily="49" charset="-122"/>
                </a:rPr>
                <a:t>存储器的分类</a:t>
              </a:r>
            </a:p>
          </p:txBody>
        </p:sp>
        <p:sp>
          <p:nvSpPr>
            <p:cNvPr id="743429" name="Rectangle 5"/>
            <p:cNvSpPr>
              <a:spLocks noChangeArrowheads="1"/>
            </p:cNvSpPr>
            <p:nvPr/>
          </p:nvSpPr>
          <p:spPr bwMode="auto">
            <a:xfrm>
              <a:off x="672" y="1728"/>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存储器的工作方式</a:t>
              </a:r>
            </a:p>
          </p:txBody>
        </p:sp>
        <p:sp>
          <p:nvSpPr>
            <p:cNvPr id="743430" name="Rectangle 6"/>
            <p:cNvSpPr>
              <a:spLocks noChangeArrowheads="1"/>
            </p:cNvSpPr>
            <p:nvPr/>
          </p:nvSpPr>
          <p:spPr bwMode="auto">
            <a:xfrm>
              <a:off x="672" y="23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en-US" altLang="zh-CN" sz="3600" b="1">
                  <a:solidFill>
                    <a:srgbClr val="4D4D4D"/>
                  </a:solidFill>
                  <a:latin typeface="Times New Roman" pitchFamily="18" charset="0"/>
                </a:rPr>
                <a:t> </a:t>
              </a:r>
              <a:r>
                <a:rPr kumimoji="1" lang="zh-CN" altLang="en-US" sz="3600" b="1">
                  <a:effectLst>
                    <a:outerShdw blurRad="38100" dist="38100" dir="2700000" algn="tl">
                      <a:srgbClr val="000000"/>
                    </a:outerShdw>
                  </a:effectLst>
                  <a:latin typeface="楷体_GB2312" pitchFamily="49" charset="-122"/>
                  <a:ea typeface="楷体_GB2312" pitchFamily="49" charset="-122"/>
                </a:rPr>
                <a:t>内存的结构</a:t>
              </a:r>
            </a:p>
          </p:txBody>
        </p:sp>
        <p:sp>
          <p:nvSpPr>
            <p:cNvPr id="743431" name="Rectangle 7"/>
            <p:cNvSpPr>
              <a:spLocks noChangeArrowheads="1"/>
            </p:cNvSpPr>
            <p:nvPr/>
          </p:nvSpPr>
          <p:spPr bwMode="auto">
            <a:xfrm>
              <a:off x="672" y="2976"/>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存储器的材料</a:t>
              </a:r>
            </a:p>
          </p:txBody>
        </p:sp>
        <p:sp>
          <p:nvSpPr>
            <p:cNvPr id="743432" name="Rectangle 8"/>
            <p:cNvSpPr>
              <a:spLocks noChangeArrowheads="1"/>
            </p:cNvSpPr>
            <p:nvPr/>
          </p:nvSpPr>
          <p:spPr bwMode="auto">
            <a:xfrm>
              <a:off x="672" y="3600"/>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外存</a:t>
              </a:r>
            </a:p>
          </p:txBody>
        </p:sp>
      </p:grpSp>
      <p:sp>
        <p:nvSpPr>
          <p:cNvPr id="26628"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434DA15-1A1D-4A4E-B910-94B3B6DE4D0B}" type="slidenum">
              <a:rPr lang="en-US" altLang="zh-CN" smtClean="0"/>
              <a:pPr eaLnBrk="1" hangingPunct="1"/>
              <a:t>22</a:t>
            </a:fld>
            <a:endParaRPr lang="en-US" altLang="zh-CN"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solidFill>
                  <a:srgbClr val="0000FF"/>
                </a:solidFill>
                <a:ea typeface="楷体_GB2312" pitchFamily="49" charset="-122"/>
              </a:rPr>
              <a:t>存储器分类</a:t>
            </a:r>
          </a:p>
        </p:txBody>
      </p:sp>
      <p:grpSp>
        <p:nvGrpSpPr>
          <p:cNvPr id="27651" name="Group 3"/>
          <p:cNvGrpSpPr>
            <a:grpSpLocks/>
          </p:cNvGrpSpPr>
          <p:nvPr/>
        </p:nvGrpSpPr>
        <p:grpSpPr bwMode="auto">
          <a:xfrm>
            <a:off x="1600200" y="1371600"/>
            <a:ext cx="5832475" cy="3276600"/>
            <a:chOff x="720" y="1728"/>
            <a:chExt cx="3674" cy="2064"/>
          </a:xfrm>
        </p:grpSpPr>
        <p:grpSp>
          <p:nvGrpSpPr>
            <p:cNvPr id="27655" name="Group 4"/>
            <p:cNvGrpSpPr>
              <a:grpSpLocks/>
            </p:cNvGrpSpPr>
            <p:nvPr/>
          </p:nvGrpSpPr>
          <p:grpSpPr bwMode="auto">
            <a:xfrm>
              <a:off x="720" y="1728"/>
              <a:ext cx="3674" cy="2064"/>
              <a:chOff x="720" y="1728"/>
              <a:chExt cx="3674" cy="2064"/>
            </a:xfrm>
          </p:grpSpPr>
          <p:sp>
            <p:nvSpPr>
              <p:cNvPr id="27657" name="AutoShape 5" descr="粉色砂纸"/>
              <p:cNvSpPr>
                <a:spLocks noChangeArrowheads="1"/>
              </p:cNvSpPr>
              <p:nvPr/>
            </p:nvSpPr>
            <p:spPr bwMode="auto">
              <a:xfrm>
                <a:off x="720" y="1728"/>
                <a:ext cx="3648" cy="340"/>
              </a:xfrm>
              <a:prstGeom prst="roundRect">
                <a:avLst>
                  <a:gd name="adj" fmla="val 16667"/>
                </a:avLst>
              </a:prstGeom>
              <a:blipFill dpi="0" rotWithShape="0">
                <a:blip r:embed="rId3"/>
                <a:srcRect/>
                <a:tile tx="0" ty="0" sx="100000" sy="100000" flip="none" algn="tl"/>
              </a:blipFill>
              <a:ln w="12700" cap="sq">
                <a:solidFill>
                  <a:schemeClr val="tx1"/>
                </a:solidFill>
                <a:round/>
                <a:headEnd/>
                <a:tailEnd/>
              </a:ln>
              <a:effectLst>
                <a:outerShdw dist="107763" dir="18900000" algn="ctr" rotWithShape="0">
                  <a:schemeClr val="bg2"/>
                </a:outerShdw>
              </a:effectLst>
            </p:spPr>
            <p:txBody>
              <a:bodyPr lIns="0" rIns="0" anchor="ctr"/>
              <a:lstStyle/>
              <a:p>
                <a:pPr algn="ctr" eaLnBrk="0" hangingPunct="0"/>
                <a:r>
                  <a:rPr kumimoji="1" lang="zh-CN" altLang="en-US" sz="3200" b="1">
                    <a:solidFill>
                      <a:srgbClr val="000099"/>
                    </a:solidFill>
                    <a:latin typeface="隶书" pitchFamily="49" charset="-122"/>
                    <a:ea typeface="隶书" pitchFamily="49" charset="-122"/>
                  </a:rPr>
                  <a:t>存储器的分类</a:t>
                </a:r>
                <a:endParaRPr kumimoji="1" lang="zh-CN" altLang="en-US" sz="2800" b="1">
                  <a:solidFill>
                    <a:srgbClr val="000099"/>
                  </a:solidFill>
                  <a:latin typeface="隶书" pitchFamily="49" charset="-122"/>
                  <a:ea typeface="隶书" pitchFamily="49" charset="-122"/>
                </a:endParaRPr>
              </a:p>
            </p:txBody>
          </p:sp>
          <p:sp>
            <p:nvSpPr>
              <p:cNvPr id="27658" name="AutoShape 6" descr="再生纸"/>
              <p:cNvSpPr>
                <a:spLocks noChangeArrowheads="1"/>
              </p:cNvSpPr>
              <p:nvPr/>
            </p:nvSpPr>
            <p:spPr bwMode="auto">
              <a:xfrm>
                <a:off x="1200" y="2681"/>
                <a:ext cx="3194" cy="328"/>
              </a:xfrm>
              <a:prstGeom prst="bevel">
                <a:avLst>
                  <a:gd name="adj" fmla="val 5903"/>
                </a:avLst>
              </a:prstGeom>
              <a:blipFill dpi="0" rotWithShape="0">
                <a:blip r:embed="rId4"/>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nchor="ctr">
                <a:spAutoFit/>
              </a:bodyPr>
              <a:lstStyle/>
              <a:p>
                <a:pPr eaLnBrk="0" hangingPunct="0"/>
                <a:r>
                  <a:rPr kumimoji="1" lang="zh-CN" altLang="en-US" sz="2400" b="1">
                    <a:solidFill>
                      <a:srgbClr val="000099"/>
                    </a:solidFill>
                    <a:latin typeface="隶书" pitchFamily="49" charset="-122"/>
                    <a:ea typeface="楷体_GB2312" pitchFamily="49" charset="-122"/>
                  </a:rPr>
                  <a:t>内存（主存）</a:t>
                </a:r>
              </a:p>
            </p:txBody>
          </p:sp>
          <p:sp>
            <p:nvSpPr>
              <p:cNvPr id="27659" name="Line 7"/>
              <p:cNvSpPr>
                <a:spLocks noChangeShapeType="1"/>
              </p:cNvSpPr>
              <p:nvPr/>
            </p:nvSpPr>
            <p:spPr bwMode="auto">
              <a:xfrm>
                <a:off x="816" y="2064"/>
                <a:ext cx="0" cy="1536"/>
              </a:xfrm>
              <a:prstGeom prst="line">
                <a:avLst/>
              </a:prstGeom>
              <a:noFill/>
              <a:ln w="31750" cap="sq">
                <a:solidFill>
                  <a:srgbClr val="CC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18000" rIns="18000" anchor="ctr">
                <a:spAutoFit/>
              </a:bodyPr>
              <a:lstStyle/>
              <a:p>
                <a:endParaRPr lang="zh-CN" altLang="en-US"/>
              </a:p>
            </p:txBody>
          </p:sp>
          <p:sp>
            <p:nvSpPr>
              <p:cNvPr id="27660" name="Line 8"/>
              <p:cNvSpPr>
                <a:spLocks noChangeShapeType="1"/>
              </p:cNvSpPr>
              <p:nvPr/>
            </p:nvSpPr>
            <p:spPr bwMode="auto">
              <a:xfrm>
                <a:off x="816" y="2840"/>
                <a:ext cx="384" cy="0"/>
              </a:xfrm>
              <a:prstGeom prst="line">
                <a:avLst/>
              </a:prstGeom>
              <a:noFill/>
              <a:ln w="31750" cap="sq">
                <a:solidFill>
                  <a:srgbClr val="CC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18000" rIns="18000" anchor="ctr">
                <a:spAutoFit/>
              </a:bodyPr>
              <a:lstStyle/>
              <a:p>
                <a:endParaRPr lang="zh-CN" altLang="en-US"/>
              </a:p>
            </p:txBody>
          </p:sp>
          <p:sp>
            <p:nvSpPr>
              <p:cNvPr id="27661" name="AutoShape 9" descr="再生纸"/>
              <p:cNvSpPr>
                <a:spLocks noChangeArrowheads="1"/>
              </p:cNvSpPr>
              <p:nvPr/>
            </p:nvSpPr>
            <p:spPr bwMode="auto">
              <a:xfrm>
                <a:off x="1185" y="3464"/>
                <a:ext cx="3185" cy="328"/>
              </a:xfrm>
              <a:prstGeom prst="bevel">
                <a:avLst>
                  <a:gd name="adj" fmla="val 5903"/>
                </a:avLst>
              </a:prstGeom>
              <a:blipFill dpi="0" rotWithShape="0">
                <a:blip r:embed="rId4"/>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nchor="ctr">
                <a:spAutoFit/>
              </a:bodyPr>
              <a:lstStyle/>
              <a:p>
                <a:pPr eaLnBrk="0" hangingPunct="0"/>
                <a:r>
                  <a:rPr kumimoji="1" lang="zh-CN" altLang="en-US" sz="2400" b="1">
                    <a:solidFill>
                      <a:srgbClr val="000099"/>
                    </a:solidFill>
                    <a:latin typeface="隶书" pitchFamily="49" charset="-122"/>
                    <a:ea typeface="楷体_GB2312" pitchFamily="49" charset="-122"/>
                  </a:rPr>
                  <a:t>外存（辅存）</a:t>
                </a:r>
              </a:p>
            </p:txBody>
          </p:sp>
        </p:grpSp>
        <p:sp>
          <p:nvSpPr>
            <p:cNvPr id="27656" name="Line 10"/>
            <p:cNvSpPr>
              <a:spLocks noChangeShapeType="1"/>
            </p:cNvSpPr>
            <p:nvPr/>
          </p:nvSpPr>
          <p:spPr bwMode="auto">
            <a:xfrm>
              <a:off x="816" y="3600"/>
              <a:ext cx="384" cy="0"/>
            </a:xfrm>
            <a:prstGeom prst="line">
              <a:avLst/>
            </a:prstGeom>
            <a:noFill/>
            <a:ln w="31750" cap="sq">
              <a:solidFill>
                <a:srgbClr val="CC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18000" rIns="18000" anchor="ctr">
              <a:spAutoFit/>
            </a:bodyPr>
            <a:lstStyle/>
            <a:p>
              <a:endParaRPr lang="zh-CN" altLang="en-US"/>
            </a:p>
          </p:txBody>
        </p:sp>
      </p:grpSp>
      <p:sp>
        <p:nvSpPr>
          <p:cNvPr id="27652" name="AutoShape 11"/>
          <p:cNvSpPr>
            <a:spLocks noChangeArrowheads="1"/>
          </p:cNvSpPr>
          <p:nvPr/>
        </p:nvSpPr>
        <p:spPr bwMode="auto">
          <a:xfrm>
            <a:off x="5257800" y="2061528"/>
            <a:ext cx="1981200" cy="838200"/>
          </a:xfrm>
          <a:prstGeom prst="wedgeRoundRectCallout">
            <a:avLst>
              <a:gd name="adj1" fmla="val -30177"/>
              <a:gd name="adj2" fmla="val 77584"/>
              <a:gd name="adj3" fmla="val 16667"/>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kumimoji="1" lang="zh-CN" altLang="en-US" sz="2400" b="1">
                <a:solidFill>
                  <a:schemeClr val="bg1"/>
                </a:solidFill>
                <a:latin typeface="Times New Roman" pitchFamily="18" charset="0"/>
              </a:rPr>
              <a:t>和</a:t>
            </a:r>
            <a:r>
              <a:rPr kumimoji="1" lang="en-US" altLang="zh-CN" sz="2400" b="1">
                <a:solidFill>
                  <a:schemeClr val="bg1"/>
                </a:solidFill>
                <a:latin typeface="Times New Roman" pitchFamily="18" charset="0"/>
              </a:rPr>
              <a:t>CPU</a:t>
            </a:r>
            <a:r>
              <a:rPr kumimoji="1" lang="zh-CN" altLang="en-US" sz="2400" b="1">
                <a:solidFill>
                  <a:schemeClr val="bg1"/>
                </a:solidFill>
                <a:latin typeface="Times New Roman" pitchFamily="18" charset="0"/>
              </a:rPr>
              <a:t>直接进行打交道</a:t>
            </a:r>
          </a:p>
        </p:txBody>
      </p:sp>
      <p:sp>
        <p:nvSpPr>
          <p:cNvPr id="27653" name="AutoShape 12"/>
          <p:cNvSpPr>
            <a:spLocks noChangeArrowheads="1"/>
          </p:cNvSpPr>
          <p:nvPr/>
        </p:nvSpPr>
        <p:spPr bwMode="auto">
          <a:xfrm>
            <a:off x="5836920" y="4876800"/>
            <a:ext cx="1828800" cy="762000"/>
          </a:xfrm>
          <a:prstGeom prst="wedgeRoundRectCallout">
            <a:avLst>
              <a:gd name="adj1" fmla="val -20092"/>
              <a:gd name="adj2" fmla="val -89189"/>
              <a:gd name="adj3" fmla="val 16667"/>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kumimoji="1" lang="zh-CN" altLang="en-US" sz="2400" b="1" dirty="0">
                <a:solidFill>
                  <a:schemeClr val="bg1"/>
                </a:solidFill>
                <a:latin typeface="Times New Roman" pitchFamily="18" charset="0"/>
              </a:rPr>
              <a:t>存放信息的仓库</a:t>
            </a:r>
          </a:p>
        </p:txBody>
      </p:sp>
      <p:sp>
        <p:nvSpPr>
          <p:cNvPr id="27654"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23EBAAF-3DB4-4890-9C7F-AC991D96C240}" type="slidenum">
              <a:rPr lang="en-US" altLang="zh-CN" smtClean="0"/>
              <a:pPr eaLnBrk="1" hangingPunct="1"/>
              <a:t>23</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wipe(down)">
                                      <p:cBhvr>
                                        <p:cTn id="7" dur="500"/>
                                        <p:tgtEl>
                                          <p:spTgt spid="2765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7653"/>
                                        </p:tgtEl>
                                        <p:attrNameLst>
                                          <p:attrName>style.visibility</p:attrName>
                                        </p:attrNameLst>
                                      </p:cBhvr>
                                      <p:to>
                                        <p:strVal val="visible"/>
                                      </p:to>
                                    </p:set>
                                    <p:animEffect transition="in" filter="barn(inVertical)">
                                      <p:cBhvr>
                                        <p:cTn id="12" dur="500"/>
                                        <p:tgtEl>
                                          <p:spTgt spid="2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animBg="1"/>
      <p:bldP spid="2765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solidFill>
                  <a:srgbClr val="0000FF"/>
                </a:solidFill>
                <a:ea typeface="楷体_GB2312" pitchFamily="49" charset="-122"/>
              </a:rPr>
              <a:t>存储器</a:t>
            </a:r>
          </a:p>
        </p:txBody>
      </p:sp>
      <p:grpSp>
        <p:nvGrpSpPr>
          <p:cNvPr id="28675" name="Group 3"/>
          <p:cNvGrpSpPr>
            <a:grpSpLocks/>
          </p:cNvGrpSpPr>
          <p:nvPr/>
        </p:nvGrpSpPr>
        <p:grpSpPr bwMode="auto">
          <a:xfrm>
            <a:off x="929640" y="1181100"/>
            <a:ext cx="6400800" cy="3733800"/>
            <a:chOff x="672" y="1152"/>
            <a:chExt cx="4032" cy="2352"/>
          </a:xfrm>
        </p:grpSpPr>
        <p:sp>
          <p:nvSpPr>
            <p:cNvPr id="747524" name="Rectangle 4"/>
            <p:cNvSpPr>
              <a:spLocks noChangeArrowheads="1"/>
            </p:cNvSpPr>
            <p:nvPr/>
          </p:nvSpPr>
          <p:spPr bwMode="auto">
            <a:xfrm>
              <a:off x="672" y="11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存储器的分类</a:t>
              </a:r>
            </a:p>
          </p:txBody>
        </p:sp>
        <p:sp>
          <p:nvSpPr>
            <p:cNvPr id="747525" name="Rectangle 5"/>
            <p:cNvSpPr>
              <a:spLocks noChangeArrowheads="1"/>
            </p:cNvSpPr>
            <p:nvPr/>
          </p:nvSpPr>
          <p:spPr bwMode="auto">
            <a:xfrm>
              <a:off x="672" y="1728"/>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i="1">
                  <a:solidFill>
                    <a:srgbClr val="0000FF"/>
                  </a:solidFill>
                  <a:effectLst>
                    <a:outerShdw blurRad="38100" dist="38100" dir="2700000" algn="tl">
                      <a:srgbClr val="000000"/>
                    </a:outerShdw>
                  </a:effectLst>
                  <a:latin typeface="楷体_GB2312" pitchFamily="49" charset="-122"/>
                  <a:ea typeface="楷体_GB2312" pitchFamily="49" charset="-122"/>
                </a:rPr>
                <a:t>存储器的工作方式</a:t>
              </a:r>
            </a:p>
          </p:txBody>
        </p:sp>
        <p:sp>
          <p:nvSpPr>
            <p:cNvPr id="747526" name="Rectangle 6"/>
            <p:cNvSpPr>
              <a:spLocks noChangeArrowheads="1"/>
            </p:cNvSpPr>
            <p:nvPr/>
          </p:nvSpPr>
          <p:spPr bwMode="auto">
            <a:xfrm>
              <a:off x="672" y="23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en-US" altLang="zh-CN" sz="3600" b="1">
                  <a:solidFill>
                    <a:srgbClr val="4D4D4D"/>
                  </a:solidFill>
                  <a:latin typeface="Times New Roman" pitchFamily="18" charset="0"/>
                </a:rPr>
                <a:t> </a:t>
              </a:r>
              <a:r>
                <a:rPr kumimoji="1" lang="zh-CN" altLang="en-US" sz="3600" b="1">
                  <a:effectLst>
                    <a:outerShdw blurRad="38100" dist="38100" dir="2700000" algn="tl">
                      <a:srgbClr val="000000"/>
                    </a:outerShdw>
                  </a:effectLst>
                  <a:latin typeface="楷体_GB2312" pitchFamily="49" charset="-122"/>
                  <a:ea typeface="楷体_GB2312" pitchFamily="49" charset="-122"/>
                </a:rPr>
                <a:t>内存的结构</a:t>
              </a:r>
            </a:p>
          </p:txBody>
        </p:sp>
        <p:sp>
          <p:nvSpPr>
            <p:cNvPr id="747527" name="Rectangle 7"/>
            <p:cNvSpPr>
              <a:spLocks noChangeArrowheads="1"/>
            </p:cNvSpPr>
            <p:nvPr/>
          </p:nvSpPr>
          <p:spPr bwMode="auto">
            <a:xfrm>
              <a:off x="672" y="2976"/>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存储器的材料</a:t>
              </a:r>
            </a:p>
          </p:txBody>
        </p:sp>
      </p:grpSp>
      <p:sp>
        <p:nvSpPr>
          <p:cNvPr id="28676"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F8FE061-C5BA-4B87-A5A2-6789FD2894A0}" type="slidenum">
              <a:rPr lang="en-US" altLang="zh-CN" smtClean="0"/>
              <a:pPr eaLnBrk="1" hangingPunct="1"/>
              <a:t>24</a:t>
            </a:fld>
            <a:endParaRPr lang="en-US" altLang="zh-CN" smtClean="0"/>
          </a:p>
        </p:txBody>
      </p:sp>
      <p:sp>
        <p:nvSpPr>
          <p:cNvPr id="2" name="圆角矩形标注 1"/>
          <p:cNvSpPr/>
          <p:nvPr/>
        </p:nvSpPr>
        <p:spPr bwMode="auto">
          <a:xfrm>
            <a:off x="4876800" y="2804160"/>
            <a:ext cx="3352800" cy="1257300"/>
          </a:xfrm>
          <a:prstGeom prst="wedgeRoundRectCallout">
            <a:avLst>
              <a:gd name="adj1" fmla="val -82768"/>
              <a:gd name="adj2" fmla="val -47244"/>
              <a:gd name="adj3" fmla="val 16667"/>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just" eaLnBrk="0" hangingPunct="0">
              <a:lnSpc>
                <a:spcPct val="120000"/>
              </a:lnSpc>
              <a:buClr>
                <a:schemeClr val="hlink"/>
              </a:buClr>
            </a:pPr>
            <a:r>
              <a:rPr kumimoji="1" lang="zh-CN" altLang="en-US" b="1" dirty="0">
                <a:solidFill>
                  <a:srgbClr val="000099"/>
                </a:solidFill>
                <a:latin typeface="宋体" pitchFamily="2" charset="-122"/>
                <a:ea typeface="隶书" pitchFamily="49" charset="-122"/>
              </a:rPr>
              <a:t>存储器根据地址进行工作</a:t>
            </a:r>
            <a:r>
              <a:rPr kumimoji="1" lang="zh-CN" altLang="en-US" b="1" dirty="0" smtClean="0">
                <a:solidFill>
                  <a:srgbClr val="000099"/>
                </a:solidFill>
                <a:latin typeface="宋体" pitchFamily="2" charset="-122"/>
                <a:ea typeface="隶书" pitchFamily="49" charset="-122"/>
              </a:rPr>
              <a:t>，</a:t>
            </a:r>
            <a:endParaRPr kumimoji="1" lang="en-US" altLang="zh-CN" b="1" dirty="0" smtClean="0">
              <a:solidFill>
                <a:srgbClr val="000099"/>
              </a:solidFill>
              <a:latin typeface="宋体" pitchFamily="2" charset="-122"/>
              <a:ea typeface="隶书" pitchFamily="49" charset="-122"/>
            </a:endParaRPr>
          </a:p>
          <a:p>
            <a:pPr algn="just" eaLnBrk="0" hangingPunct="0">
              <a:lnSpc>
                <a:spcPct val="120000"/>
              </a:lnSpc>
              <a:buClr>
                <a:schemeClr val="hlink"/>
              </a:buClr>
            </a:pPr>
            <a:r>
              <a:rPr kumimoji="1" lang="zh-CN" altLang="en-US" b="1" dirty="0" smtClean="0">
                <a:solidFill>
                  <a:srgbClr val="000099"/>
                </a:solidFill>
                <a:latin typeface="宋体" pitchFamily="2" charset="-122"/>
                <a:ea typeface="隶书" pitchFamily="49" charset="-122"/>
              </a:rPr>
              <a:t>即</a:t>
            </a:r>
            <a:r>
              <a:rPr kumimoji="1" lang="zh-CN" altLang="en-US" b="1" dirty="0">
                <a:solidFill>
                  <a:srgbClr val="000099"/>
                </a:solidFill>
                <a:latin typeface="宋体" pitchFamily="2" charset="-122"/>
                <a:ea typeface="隶书" pitchFamily="49" charset="-122"/>
              </a:rPr>
              <a:t>写（存储）读（取）</a:t>
            </a:r>
          </a:p>
          <a:p>
            <a:pPr algn="just" eaLnBrk="0" hangingPunct="0">
              <a:lnSpc>
                <a:spcPct val="120000"/>
              </a:lnSpc>
              <a:buClr>
                <a:schemeClr val="hlink"/>
              </a:buClr>
            </a:pPr>
            <a:r>
              <a:rPr kumimoji="1" lang="zh-CN" altLang="en-US" b="1" dirty="0">
                <a:solidFill>
                  <a:srgbClr val="000099"/>
                </a:solidFill>
                <a:latin typeface="宋体" pitchFamily="2" charset="-122"/>
                <a:ea typeface="隶书" pitchFamily="49" charset="-122"/>
              </a:rPr>
              <a:t>内存是由许多存储单元组成</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solidFill>
                  <a:srgbClr val="0000FF"/>
                </a:solidFill>
                <a:ea typeface="楷体_GB2312" pitchFamily="49" charset="-122"/>
              </a:rPr>
              <a:t>存储器</a:t>
            </a:r>
          </a:p>
        </p:txBody>
      </p:sp>
      <p:grpSp>
        <p:nvGrpSpPr>
          <p:cNvPr id="30723" name="Group 3"/>
          <p:cNvGrpSpPr>
            <a:grpSpLocks/>
          </p:cNvGrpSpPr>
          <p:nvPr/>
        </p:nvGrpSpPr>
        <p:grpSpPr bwMode="auto">
          <a:xfrm>
            <a:off x="914400" y="1219200"/>
            <a:ext cx="6400800" cy="3733800"/>
            <a:chOff x="672" y="1152"/>
            <a:chExt cx="4032" cy="2352"/>
          </a:xfrm>
        </p:grpSpPr>
        <p:sp>
          <p:nvSpPr>
            <p:cNvPr id="751620" name="Rectangle 4"/>
            <p:cNvSpPr>
              <a:spLocks noChangeArrowheads="1"/>
            </p:cNvSpPr>
            <p:nvPr/>
          </p:nvSpPr>
          <p:spPr bwMode="auto">
            <a:xfrm>
              <a:off x="672" y="11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存储器的分类</a:t>
              </a:r>
            </a:p>
          </p:txBody>
        </p:sp>
        <p:sp>
          <p:nvSpPr>
            <p:cNvPr id="751621" name="Rectangle 5"/>
            <p:cNvSpPr>
              <a:spLocks noChangeArrowheads="1"/>
            </p:cNvSpPr>
            <p:nvPr/>
          </p:nvSpPr>
          <p:spPr bwMode="auto">
            <a:xfrm>
              <a:off x="672" y="1728"/>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存储器的工作方式</a:t>
              </a:r>
            </a:p>
          </p:txBody>
        </p:sp>
        <p:sp>
          <p:nvSpPr>
            <p:cNvPr id="751622" name="Rectangle 6"/>
            <p:cNvSpPr>
              <a:spLocks noChangeArrowheads="1"/>
            </p:cNvSpPr>
            <p:nvPr/>
          </p:nvSpPr>
          <p:spPr bwMode="auto">
            <a:xfrm>
              <a:off x="672" y="23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en-US" altLang="zh-CN" sz="3600" b="1">
                  <a:solidFill>
                    <a:srgbClr val="4D4D4D"/>
                  </a:solidFill>
                  <a:latin typeface="Times New Roman" pitchFamily="18" charset="0"/>
                </a:rPr>
                <a:t> </a:t>
              </a:r>
              <a:r>
                <a:rPr kumimoji="1" lang="zh-CN" altLang="en-US" sz="3600" b="1" i="1">
                  <a:solidFill>
                    <a:srgbClr val="0000FF"/>
                  </a:solidFill>
                  <a:effectLst>
                    <a:outerShdw blurRad="38100" dist="38100" dir="2700000" algn="tl">
                      <a:srgbClr val="000000"/>
                    </a:outerShdw>
                  </a:effectLst>
                  <a:latin typeface="楷体_GB2312" pitchFamily="49" charset="-122"/>
                  <a:ea typeface="楷体_GB2312" pitchFamily="49" charset="-122"/>
                </a:rPr>
                <a:t>内存的结构</a:t>
              </a:r>
            </a:p>
          </p:txBody>
        </p:sp>
        <p:sp>
          <p:nvSpPr>
            <p:cNvPr id="751623" name="Rectangle 7"/>
            <p:cNvSpPr>
              <a:spLocks noChangeArrowheads="1"/>
            </p:cNvSpPr>
            <p:nvPr/>
          </p:nvSpPr>
          <p:spPr bwMode="auto">
            <a:xfrm>
              <a:off x="672" y="2976"/>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存储器的材料</a:t>
              </a:r>
            </a:p>
          </p:txBody>
        </p:sp>
      </p:grpSp>
      <p:sp>
        <p:nvSpPr>
          <p:cNvPr id="30724"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D04392B-2E08-4C8D-B86A-6EFFB96A15FD}" type="slidenum">
              <a:rPr lang="en-US" altLang="zh-CN" smtClean="0"/>
              <a:pPr eaLnBrk="1" hangingPunct="1"/>
              <a:t>25</a:t>
            </a:fld>
            <a:endParaRPr lang="en-US" altLang="zh-CN"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3">
            <a:hlinkClick r:id="" action="ppaction://hlinkshowjump?jump=firstslide" highlightClick="1"/>
          </p:cNvPr>
          <p:cNvSpPr>
            <a:spLocks noChangeArrowheads="1"/>
          </p:cNvSpPr>
          <p:nvPr/>
        </p:nvSpPr>
        <p:spPr bwMode="auto">
          <a:xfrm>
            <a:off x="8534400" y="6400800"/>
            <a:ext cx="381000" cy="228600"/>
          </a:xfrm>
          <a:prstGeom prst="actionButtonBeginning">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748" name="Group 5"/>
          <p:cNvGrpSpPr>
            <a:grpSpLocks/>
          </p:cNvGrpSpPr>
          <p:nvPr/>
        </p:nvGrpSpPr>
        <p:grpSpPr bwMode="auto">
          <a:xfrm>
            <a:off x="2438400" y="1085850"/>
            <a:ext cx="4038600" cy="4267200"/>
            <a:chOff x="1584" y="912"/>
            <a:chExt cx="2544" cy="2688"/>
          </a:xfrm>
        </p:grpSpPr>
        <p:sp>
          <p:nvSpPr>
            <p:cNvPr id="31758" name="Line 6"/>
            <p:cNvSpPr>
              <a:spLocks noChangeShapeType="1"/>
            </p:cNvSpPr>
            <p:nvPr/>
          </p:nvSpPr>
          <p:spPr bwMode="auto">
            <a:xfrm>
              <a:off x="1584" y="1248"/>
              <a:ext cx="254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759" name="Group 7"/>
            <p:cNvGrpSpPr>
              <a:grpSpLocks/>
            </p:cNvGrpSpPr>
            <p:nvPr/>
          </p:nvGrpSpPr>
          <p:grpSpPr bwMode="auto">
            <a:xfrm>
              <a:off x="1584" y="912"/>
              <a:ext cx="2544" cy="2688"/>
              <a:chOff x="1584" y="912"/>
              <a:chExt cx="2544" cy="2688"/>
            </a:xfrm>
          </p:grpSpPr>
          <p:sp>
            <p:nvSpPr>
              <p:cNvPr id="31760" name="Rectangle 8"/>
              <p:cNvSpPr>
                <a:spLocks noChangeArrowheads="1"/>
              </p:cNvSpPr>
              <p:nvPr/>
            </p:nvSpPr>
            <p:spPr bwMode="auto">
              <a:xfrm>
                <a:off x="1584" y="912"/>
                <a:ext cx="2544" cy="268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1" name="Line 9"/>
              <p:cNvSpPr>
                <a:spLocks noChangeShapeType="1"/>
              </p:cNvSpPr>
              <p:nvPr/>
            </p:nvSpPr>
            <p:spPr bwMode="auto">
              <a:xfrm>
                <a:off x="1584" y="1584"/>
                <a:ext cx="254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2" name="Line 10"/>
              <p:cNvSpPr>
                <a:spLocks noChangeShapeType="1"/>
              </p:cNvSpPr>
              <p:nvPr/>
            </p:nvSpPr>
            <p:spPr bwMode="auto">
              <a:xfrm>
                <a:off x="1584" y="1920"/>
                <a:ext cx="254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3" name="Line 11"/>
              <p:cNvSpPr>
                <a:spLocks noChangeShapeType="1"/>
              </p:cNvSpPr>
              <p:nvPr/>
            </p:nvSpPr>
            <p:spPr bwMode="auto">
              <a:xfrm>
                <a:off x="1584" y="3312"/>
                <a:ext cx="254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764" name="Group 12"/>
              <p:cNvGrpSpPr>
                <a:grpSpLocks/>
              </p:cNvGrpSpPr>
              <p:nvPr/>
            </p:nvGrpSpPr>
            <p:grpSpPr bwMode="auto">
              <a:xfrm>
                <a:off x="1920" y="912"/>
                <a:ext cx="1872" cy="336"/>
                <a:chOff x="1920" y="768"/>
                <a:chExt cx="1872" cy="480"/>
              </a:xfrm>
            </p:grpSpPr>
            <p:sp>
              <p:nvSpPr>
                <p:cNvPr id="31765" name="Line 13"/>
                <p:cNvSpPr>
                  <a:spLocks noChangeShapeType="1"/>
                </p:cNvSpPr>
                <p:nvPr/>
              </p:nvSpPr>
              <p:spPr bwMode="auto">
                <a:xfrm>
                  <a:off x="1920" y="768"/>
                  <a:ext cx="0" cy="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6" name="Line 14"/>
                <p:cNvSpPr>
                  <a:spLocks noChangeShapeType="1"/>
                </p:cNvSpPr>
                <p:nvPr/>
              </p:nvSpPr>
              <p:spPr bwMode="auto">
                <a:xfrm>
                  <a:off x="2208" y="768"/>
                  <a:ext cx="0" cy="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7" name="Line 15"/>
                <p:cNvSpPr>
                  <a:spLocks noChangeShapeType="1"/>
                </p:cNvSpPr>
                <p:nvPr/>
              </p:nvSpPr>
              <p:spPr bwMode="auto">
                <a:xfrm>
                  <a:off x="2496" y="768"/>
                  <a:ext cx="0" cy="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8" name="Line 16"/>
                <p:cNvSpPr>
                  <a:spLocks noChangeShapeType="1"/>
                </p:cNvSpPr>
                <p:nvPr/>
              </p:nvSpPr>
              <p:spPr bwMode="auto">
                <a:xfrm>
                  <a:off x="2784" y="768"/>
                  <a:ext cx="0" cy="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9" name="Line 17"/>
                <p:cNvSpPr>
                  <a:spLocks noChangeShapeType="1"/>
                </p:cNvSpPr>
                <p:nvPr/>
              </p:nvSpPr>
              <p:spPr bwMode="auto">
                <a:xfrm>
                  <a:off x="3120" y="768"/>
                  <a:ext cx="0" cy="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0" name="Line 18"/>
                <p:cNvSpPr>
                  <a:spLocks noChangeShapeType="1"/>
                </p:cNvSpPr>
                <p:nvPr/>
              </p:nvSpPr>
              <p:spPr bwMode="auto">
                <a:xfrm>
                  <a:off x="3456" y="768"/>
                  <a:ext cx="0" cy="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1" name="Line 19"/>
                <p:cNvSpPr>
                  <a:spLocks noChangeShapeType="1"/>
                </p:cNvSpPr>
                <p:nvPr/>
              </p:nvSpPr>
              <p:spPr bwMode="auto">
                <a:xfrm>
                  <a:off x="3792" y="768"/>
                  <a:ext cx="0" cy="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31749" name="Group 20"/>
          <p:cNvGrpSpPr>
            <a:grpSpLocks/>
          </p:cNvGrpSpPr>
          <p:nvPr/>
        </p:nvGrpSpPr>
        <p:grpSpPr bwMode="auto">
          <a:xfrm>
            <a:off x="0" y="3733800"/>
            <a:ext cx="2362200" cy="609600"/>
            <a:chOff x="0" y="2256"/>
            <a:chExt cx="1536" cy="384"/>
          </a:xfrm>
        </p:grpSpPr>
        <p:sp>
          <p:nvSpPr>
            <p:cNvPr id="31756" name="AutoShape 21"/>
            <p:cNvSpPr>
              <a:spLocks noChangeArrowheads="1"/>
            </p:cNvSpPr>
            <p:nvPr/>
          </p:nvSpPr>
          <p:spPr bwMode="auto">
            <a:xfrm>
              <a:off x="0" y="2256"/>
              <a:ext cx="1536" cy="384"/>
            </a:xfrm>
            <a:prstGeom prst="wedgeEllipseCallout">
              <a:avLst>
                <a:gd name="adj1" fmla="val 37954"/>
                <a:gd name="adj2" fmla="val -411199"/>
              </a:avLst>
            </a:prstGeom>
            <a:solidFill>
              <a:srgbClr val="0066FF"/>
            </a:solidFill>
            <a:ln>
              <a:noFill/>
            </a:ln>
            <a:effectLst>
              <a:prstShdw prst="shdw17" dist="17961" dir="2700000">
                <a:srgbClr val="003D99"/>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endParaRPr kumimoji="1" lang="zh-CN" altLang="zh-CN" sz="2400">
                <a:latin typeface="Times New Roman" pitchFamily="18" charset="0"/>
              </a:endParaRPr>
            </a:p>
          </p:txBody>
        </p:sp>
        <p:sp>
          <p:nvSpPr>
            <p:cNvPr id="31757" name="Text Box 22"/>
            <p:cNvSpPr txBox="1">
              <a:spLocks noChangeArrowheads="1"/>
            </p:cNvSpPr>
            <p:nvPr/>
          </p:nvSpPr>
          <p:spPr bwMode="auto">
            <a:xfrm>
              <a:off x="126" y="2284"/>
              <a:ext cx="1317" cy="2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400" b="1" dirty="0">
                  <a:solidFill>
                    <a:srgbClr val="FFFF00"/>
                  </a:solidFill>
                  <a:latin typeface="Times New Roman" pitchFamily="18" charset="0"/>
                </a:rPr>
                <a:t>存储单元地址</a:t>
              </a:r>
              <a:endParaRPr kumimoji="1" lang="zh-CN" altLang="en-US" sz="2400" b="1" dirty="0">
                <a:latin typeface="Times New Roman" pitchFamily="18" charset="0"/>
              </a:endParaRPr>
            </a:p>
          </p:txBody>
        </p:sp>
      </p:grpSp>
      <p:sp>
        <p:nvSpPr>
          <p:cNvPr id="753687" name="Text Box 23"/>
          <p:cNvSpPr txBox="1">
            <a:spLocks noChangeArrowheads="1"/>
          </p:cNvSpPr>
          <p:nvPr/>
        </p:nvSpPr>
        <p:spPr bwMode="auto">
          <a:xfrm>
            <a:off x="1295400" y="1041400"/>
            <a:ext cx="1206500" cy="42179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flatTx/>
          </a:bodyPr>
          <a:lstStyle/>
          <a:p>
            <a:pPr algn="ctr">
              <a:lnSpc>
                <a:spcPct val="130000"/>
              </a:lnSpc>
              <a:spcBef>
                <a:spcPct val="10000"/>
              </a:spcBef>
              <a:spcAft>
                <a:spcPct val="10000"/>
              </a:spcAft>
              <a:defRPr/>
            </a:pPr>
            <a:r>
              <a:rPr kumimoji="1" lang="en-US" altLang="zh-CN" sz="2400" b="1" dirty="0">
                <a:solidFill>
                  <a:schemeClr val="tx2"/>
                </a:solidFill>
                <a:latin typeface="Times New Roman" pitchFamily="18" charset="0"/>
              </a:rPr>
              <a:t>0000H</a:t>
            </a:r>
          </a:p>
          <a:p>
            <a:pPr algn="ctr">
              <a:lnSpc>
                <a:spcPct val="130000"/>
              </a:lnSpc>
              <a:spcBef>
                <a:spcPct val="10000"/>
              </a:spcBef>
              <a:spcAft>
                <a:spcPct val="10000"/>
              </a:spcAft>
              <a:defRPr/>
            </a:pPr>
            <a:r>
              <a:rPr kumimoji="1" lang="en-US" altLang="zh-CN" sz="2400" b="1" dirty="0">
                <a:solidFill>
                  <a:schemeClr val="tx2"/>
                </a:solidFill>
                <a:latin typeface="Times New Roman" pitchFamily="18" charset="0"/>
              </a:rPr>
              <a:t>0001H</a:t>
            </a:r>
          </a:p>
          <a:p>
            <a:pPr algn="ctr">
              <a:lnSpc>
                <a:spcPct val="130000"/>
              </a:lnSpc>
              <a:spcBef>
                <a:spcPct val="10000"/>
              </a:spcBef>
              <a:spcAft>
                <a:spcPct val="10000"/>
              </a:spcAft>
              <a:defRPr/>
            </a:pPr>
            <a:r>
              <a:rPr kumimoji="1" lang="en-US" altLang="zh-CN" sz="2400" b="1" dirty="0">
                <a:solidFill>
                  <a:schemeClr val="tx2"/>
                </a:solidFill>
                <a:latin typeface="Times New Roman" pitchFamily="18" charset="0"/>
              </a:rPr>
              <a:t>0002H</a:t>
            </a:r>
          </a:p>
          <a:p>
            <a:pPr algn="ctr">
              <a:lnSpc>
                <a:spcPct val="130000"/>
              </a:lnSpc>
              <a:defRPr/>
            </a:pPr>
            <a:endParaRPr kumimoji="1" lang="en-US" altLang="zh-CN" sz="2400" b="1" dirty="0">
              <a:solidFill>
                <a:schemeClr val="tx2"/>
              </a:solidFill>
              <a:latin typeface="Times New Roman" pitchFamily="18" charset="0"/>
            </a:endParaRPr>
          </a:p>
          <a:p>
            <a:pPr algn="ctr">
              <a:lnSpc>
                <a:spcPct val="150000"/>
              </a:lnSpc>
              <a:defRPr/>
            </a:pPr>
            <a:endParaRPr kumimoji="1" lang="en-US" altLang="zh-CN" sz="2400" b="1" dirty="0">
              <a:solidFill>
                <a:schemeClr val="tx2"/>
              </a:solidFill>
              <a:latin typeface="Times New Roman" pitchFamily="18" charset="0"/>
            </a:endParaRPr>
          </a:p>
          <a:p>
            <a:pPr algn="ctr">
              <a:lnSpc>
                <a:spcPct val="130000"/>
              </a:lnSpc>
              <a:defRPr/>
            </a:pPr>
            <a:endParaRPr kumimoji="1" lang="en-US" altLang="zh-CN" sz="2400" b="1" dirty="0">
              <a:solidFill>
                <a:schemeClr val="tx2"/>
              </a:solidFill>
              <a:latin typeface="Times New Roman" pitchFamily="18" charset="0"/>
            </a:endParaRPr>
          </a:p>
          <a:p>
            <a:pPr algn="ctr">
              <a:lnSpc>
                <a:spcPct val="130000"/>
              </a:lnSpc>
              <a:defRPr/>
            </a:pPr>
            <a:endParaRPr kumimoji="1" lang="en-US" altLang="zh-CN" sz="2400" b="1" dirty="0">
              <a:solidFill>
                <a:schemeClr val="tx2"/>
              </a:solidFill>
              <a:latin typeface="Times New Roman" pitchFamily="18" charset="0"/>
            </a:endParaRPr>
          </a:p>
          <a:p>
            <a:pPr algn="ctr">
              <a:lnSpc>
                <a:spcPct val="130000"/>
              </a:lnSpc>
              <a:spcBef>
                <a:spcPct val="20000"/>
              </a:spcBef>
              <a:defRPr/>
            </a:pPr>
            <a:r>
              <a:rPr kumimoji="1" lang="en-US" altLang="zh-CN" sz="2400" b="1" dirty="0">
                <a:solidFill>
                  <a:schemeClr val="tx2"/>
                </a:solidFill>
                <a:latin typeface="Times New Roman" pitchFamily="18" charset="0"/>
              </a:rPr>
              <a:t>FFFFH</a:t>
            </a:r>
            <a:endParaRPr kumimoji="1" lang="en-US" altLang="zh-CN" sz="2400" dirty="0">
              <a:effectLst>
                <a:outerShdw blurRad="38100" dist="38100" dir="2700000" algn="tl">
                  <a:srgbClr val="C0C0C0"/>
                </a:outerShdw>
              </a:effectLst>
              <a:latin typeface="Times New Roman" pitchFamily="18" charset="0"/>
            </a:endParaRPr>
          </a:p>
        </p:txBody>
      </p:sp>
      <p:sp>
        <p:nvSpPr>
          <p:cNvPr id="31751" name="Rectangle 24"/>
          <p:cNvSpPr>
            <a:spLocks noChangeArrowheads="1"/>
          </p:cNvSpPr>
          <p:nvPr/>
        </p:nvSpPr>
        <p:spPr bwMode="auto">
          <a:xfrm>
            <a:off x="2590800" y="5689600"/>
            <a:ext cx="3886200" cy="609600"/>
          </a:xfrm>
          <a:prstGeom prst="rect">
            <a:avLst/>
          </a:prstGeom>
          <a:solidFill>
            <a:schemeClr val="accent2"/>
          </a:solidFill>
          <a:ln>
            <a:noFill/>
          </a:ln>
          <a:effectLst>
            <a:outerShdw dist="35921"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eaLnBrk="0" hangingPunct="0"/>
            <a:r>
              <a:rPr kumimoji="1" lang="zh-CN" altLang="en-US" sz="4000" b="1">
                <a:solidFill>
                  <a:srgbClr val="FFFF00"/>
                </a:solidFill>
                <a:latin typeface="隶书" pitchFamily="49" charset="-122"/>
                <a:ea typeface="隶书" pitchFamily="49" charset="-122"/>
              </a:rPr>
              <a:t>存储器结构图</a:t>
            </a:r>
          </a:p>
        </p:txBody>
      </p:sp>
      <p:sp>
        <p:nvSpPr>
          <p:cNvPr id="31752" name="AutoShape 25"/>
          <p:cNvSpPr>
            <a:spLocks noChangeArrowheads="1"/>
          </p:cNvSpPr>
          <p:nvPr/>
        </p:nvSpPr>
        <p:spPr bwMode="auto">
          <a:xfrm>
            <a:off x="2362200" y="304800"/>
            <a:ext cx="1371600" cy="533400"/>
          </a:xfrm>
          <a:prstGeom prst="wedgeRoundRectCallout">
            <a:avLst>
              <a:gd name="adj1" fmla="val -23727"/>
              <a:gd name="adj2" fmla="val 122620"/>
              <a:gd name="adj3" fmla="val 16667"/>
            </a:avLst>
          </a:prstGeom>
          <a:solidFill>
            <a:srgbClr val="0066FF"/>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2400" b="1" dirty="0">
                <a:solidFill>
                  <a:schemeClr val="bg1"/>
                </a:solidFill>
                <a:latin typeface="Times New Roman" pitchFamily="18" charset="0"/>
              </a:rPr>
              <a:t>存储位</a:t>
            </a:r>
          </a:p>
        </p:txBody>
      </p:sp>
      <p:sp>
        <p:nvSpPr>
          <p:cNvPr id="31753" name="AutoShape 26"/>
          <p:cNvSpPr>
            <a:spLocks noChangeArrowheads="1"/>
          </p:cNvSpPr>
          <p:nvPr/>
        </p:nvSpPr>
        <p:spPr bwMode="auto">
          <a:xfrm>
            <a:off x="7162800" y="685800"/>
            <a:ext cx="1752600" cy="990600"/>
          </a:xfrm>
          <a:prstGeom prst="wedgeEllipseCallout">
            <a:avLst>
              <a:gd name="adj1" fmla="val -84875"/>
              <a:gd name="adj2" fmla="val 7051"/>
            </a:avLst>
          </a:prstGeom>
          <a:solidFill>
            <a:srgbClr val="0066FF"/>
          </a:solidFill>
          <a:ln>
            <a:noFill/>
          </a:ln>
          <a:effectLst>
            <a:prstShdw prst="shdw17" dist="17961" dir="2700000">
              <a:srgbClr val="003D99"/>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000" b="1">
                <a:solidFill>
                  <a:srgbClr val="FFFFFF"/>
                </a:solidFill>
                <a:latin typeface="Times New Roman" pitchFamily="18" charset="0"/>
              </a:rPr>
              <a:t>存储单元</a:t>
            </a:r>
          </a:p>
          <a:p>
            <a:pPr algn="ctr"/>
            <a:r>
              <a:rPr kumimoji="1" lang="zh-CN" altLang="en-US" sz="2000" b="1">
                <a:solidFill>
                  <a:srgbClr val="FFFFFF"/>
                </a:solidFill>
                <a:latin typeface="Times New Roman" pitchFamily="18" charset="0"/>
              </a:rPr>
              <a:t>（字节）</a:t>
            </a:r>
            <a:endParaRPr kumimoji="1" lang="zh-CN" altLang="en-US" sz="2000">
              <a:latin typeface="Times New Roman" pitchFamily="18" charset="0"/>
            </a:endParaRPr>
          </a:p>
        </p:txBody>
      </p:sp>
      <p:sp>
        <p:nvSpPr>
          <p:cNvPr id="31754" name="AutoShape 27"/>
          <p:cNvSpPr>
            <a:spLocks/>
          </p:cNvSpPr>
          <p:nvPr/>
        </p:nvSpPr>
        <p:spPr bwMode="auto">
          <a:xfrm>
            <a:off x="6643688" y="1127125"/>
            <a:ext cx="366713" cy="4273550"/>
          </a:xfrm>
          <a:prstGeom prst="rightBrace">
            <a:avLst>
              <a:gd name="adj1" fmla="val 97114"/>
              <a:gd name="adj2" fmla="val 62667"/>
            </a:avLst>
          </a:prstGeom>
          <a:noFill/>
          <a:ln w="38100">
            <a:solidFill>
              <a:schemeClr val="tx1"/>
            </a:solidFill>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753692" name="AutoShape 28"/>
          <p:cNvSpPr>
            <a:spLocks noChangeArrowheads="1"/>
          </p:cNvSpPr>
          <p:nvPr/>
        </p:nvSpPr>
        <p:spPr bwMode="auto">
          <a:xfrm>
            <a:off x="7162800" y="2413000"/>
            <a:ext cx="1295400" cy="558800"/>
          </a:xfrm>
          <a:prstGeom prst="wedgeRoundRectCallout">
            <a:avLst>
              <a:gd name="adj1" fmla="val -69361"/>
              <a:gd name="adj2" fmla="val 110509"/>
              <a:gd name="adj3" fmla="val 16667"/>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defRPr/>
            </a:pPr>
            <a:r>
              <a:rPr kumimoji="1" lang="zh-CN" altLang="en-US" sz="2400" b="1" dirty="0">
                <a:solidFill>
                  <a:srgbClr val="FFFF00"/>
                </a:solidFill>
                <a:latin typeface="Times New Roman" pitchFamily="18" charset="0"/>
              </a:rPr>
              <a:t>存储器</a:t>
            </a:r>
            <a:endParaRPr kumimoji="1" lang="zh-CN" altLang="en-US" sz="2400" dirty="0">
              <a:solidFill>
                <a:srgbClr val="FFFF00"/>
              </a:solidFill>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1753"/>
                                        </p:tgtEl>
                                        <p:attrNameLst>
                                          <p:attrName>style.visibility</p:attrName>
                                        </p:attrNameLst>
                                      </p:cBhvr>
                                      <p:to>
                                        <p:strVal val="visible"/>
                                      </p:to>
                                    </p:set>
                                    <p:animEffect transition="in" filter="barn(inVertical)">
                                      <p:cBhvr>
                                        <p:cTn id="7" dur="500"/>
                                        <p:tgtEl>
                                          <p:spTgt spid="3175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1752"/>
                                        </p:tgtEl>
                                        <p:attrNameLst>
                                          <p:attrName>style.visibility</p:attrName>
                                        </p:attrNameLst>
                                      </p:cBhvr>
                                      <p:to>
                                        <p:strVal val="visible"/>
                                      </p:to>
                                    </p:set>
                                    <p:animEffect transition="in" filter="barn(inVertical)">
                                      <p:cBhvr>
                                        <p:cTn id="12" dur="500"/>
                                        <p:tgtEl>
                                          <p:spTgt spid="3175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1749"/>
                                        </p:tgtEl>
                                        <p:attrNameLst>
                                          <p:attrName>style.visibility</p:attrName>
                                        </p:attrNameLst>
                                      </p:cBhvr>
                                      <p:to>
                                        <p:strVal val="visible"/>
                                      </p:to>
                                    </p:set>
                                    <p:animEffect transition="in" filter="barn(inVertical)">
                                      <p:cBhvr>
                                        <p:cTn id="17" dur="500"/>
                                        <p:tgtEl>
                                          <p:spTgt spid="3174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53692"/>
                                        </p:tgtEl>
                                        <p:attrNameLst>
                                          <p:attrName>style.visibility</p:attrName>
                                        </p:attrNameLst>
                                      </p:cBhvr>
                                      <p:to>
                                        <p:strVal val="visible"/>
                                      </p:to>
                                    </p:set>
                                    <p:animEffect transition="in" filter="barn(inVertical)">
                                      <p:cBhvr>
                                        <p:cTn id="22" dur="500"/>
                                        <p:tgtEl>
                                          <p:spTgt spid="753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2" grpId="0" animBg="1"/>
      <p:bldP spid="31753" grpId="0" animBg="1"/>
      <p:bldP spid="75369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solidFill>
                  <a:srgbClr val="0000FF"/>
                </a:solidFill>
                <a:ea typeface="楷体_GB2312" pitchFamily="49" charset="-122"/>
              </a:rPr>
              <a:t>存储器</a:t>
            </a:r>
          </a:p>
        </p:txBody>
      </p:sp>
      <p:grpSp>
        <p:nvGrpSpPr>
          <p:cNvPr id="32771" name="Group 3"/>
          <p:cNvGrpSpPr>
            <a:grpSpLocks/>
          </p:cNvGrpSpPr>
          <p:nvPr/>
        </p:nvGrpSpPr>
        <p:grpSpPr bwMode="auto">
          <a:xfrm>
            <a:off x="914400" y="1219200"/>
            <a:ext cx="6400800" cy="3733800"/>
            <a:chOff x="672" y="1152"/>
            <a:chExt cx="4032" cy="2352"/>
          </a:xfrm>
        </p:grpSpPr>
        <p:sp>
          <p:nvSpPr>
            <p:cNvPr id="756740" name="Rectangle 4"/>
            <p:cNvSpPr>
              <a:spLocks noChangeArrowheads="1"/>
            </p:cNvSpPr>
            <p:nvPr/>
          </p:nvSpPr>
          <p:spPr bwMode="auto">
            <a:xfrm>
              <a:off x="672" y="11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存储器的分类</a:t>
              </a:r>
            </a:p>
          </p:txBody>
        </p:sp>
        <p:sp>
          <p:nvSpPr>
            <p:cNvPr id="756741" name="Rectangle 5"/>
            <p:cNvSpPr>
              <a:spLocks noChangeArrowheads="1"/>
            </p:cNvSpPr>
            <p:nvPr/>
          </p:nvSpPr>
          <p:spPr bwMode="auto">
            <a:xfrm>
              <a:off x="672" y="1728"/>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存储器的工作方式</a:t>
              </a:r>
            </a:p>
          </p:txBody>
        </p:sp>
        <p:sp>
          <p:nvSpPr>
            <p:cNvPr id="756742" name="Rectangle 6"/>
            <p:cNvSpPr>
              <a:spLocks noChangeArrowheads="1"/>
            </p:cNvSpPr>
            <p:nvPr/>
          </p:nvSpPr>
          <p:spPr bwMode="auto">
            <a:xfrm>
              <a:off x="672" y="23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en-US" altLang="zh-CN" sz="3600" b="1">
                  <a:solidFill>
                    <a:srgbClr val="4D4D4D"/>
                  </a:solidFill>
                  <a:latin typeface="Times New Roman" pitchFamily="18" charset="0"/>
                </a:rPr>
                <a:t> </a:t>
              </a:r>
              <a:r>
                <a:rPr kumimoji="1" lang="zh-CN" altLang="en-US" sz="3600" b="1">
                  <a:effectLst>
                    <a:outerShdw blurRad="38100" dist="38100" dir="2700000" algn="tl">
                      <a:srgbClr val="000000"/>
                    </a:outerShdw>
                  </a:effectLst>
                  <a:latin typeface="楷体_GB2312" pitchFamily="49" charset="-122"/>
                  <a:ea typeface="楷体_GB2312" pitchFamily="49" charset="-122"/>
                </a:rPr>
                <a:t>内存的结构</a:t>
              </a:r>
            </a:p>
          </p:txBody>
        </p:sp>
        <p:sp>
          <p:nvSpPr>
            <p:cNvPr id="756743" name="Rectangle 7"/>
            <p:cNvSpPr>
              <a:spLocks noChangeArrowheads="1"/>
            </p:cNvSpPr>
            <p:nvPr/>
          </p:nvSpPr>
          <p:spPr bwMode="auto">
            <a:xfrm>
              <a:off x="672" y="2976"/>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i="1">
                  <a:solidFill>
                    <a:srgbClr val="0000FF"/>
                  </a:solidFill>
                  <a:effectLst>
                    <a:outerShdw blurRad="38100" dist="38100" dir="2700000" algn="tl">
                      <a:srgbClr val="000000"/>
                    </a:outerShdw>
                  </a:effectLst>
                  <a:latin typeface="楷体_GB2312" pitchFamily="49" charset="-122"/>
                  <a:ea typeface="楷体_GB2312" pitchFamily="49" charset="-122"/>
                </a:rPr>
                <a:t>存储器的材料</a:t>
              </a:r>
            </a:p>
          </p:txBody>
        </p:sp>
      </p:grpSp>
      <p:sp>
        <p:nvSpPr>
          <p:cNvPr id="32772"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008E1EB-D818-4ED3-A6DD-8C9704AA322E}" type="slidenum">
              <a:rPr lang="en-US" altLang="zh-CN" smtClean="0"/>
              <a:pPr eaLnBrk="1" hangingPunct="1"/>
              <a:t>27</a:t>
            </a:fld>
            <a:endParaRPr lang="en-US" altLang="zh-CN" smtClean="0"/>
          </a:p>
        </p:txBody>
      </p:sp>
      <p:grpSp>
        <p:nvGrpSpPr>
          <p:cNvPr id="10" name="Group 3"/>
          <p:cNvGrpSpPr>
            <a:grpSpLocks/>
          </p:cNvGrpSpPr>
          <p:nvPr/>
        </p:nvGrpSpPr>
        <p:grpSpPr bwMode="auto">
          <a:xfrm>
            <a:off x="4495800" y="3124200"/>
            <a:ext cx="4267200" cy="1143000"/>
            <a:chOff x="2064" y="720"/>
            <a:chExt cx="3408" cy="2181"/>
          </a:xfrm>
        </p:grpSpPr>
        <p:sp>
          <p:nvSpPr>
            <p:cNvPr id="11" name="AutoShape 4"/>
            <p:cNvSpPr>
              <a:spLocks noChangeArrowheads="1"/>
            </p:cNvSpPr>
            <p:nvPr/>
          </p:nvSpPr>
          <p:spPr bwMode="auto">
            <a:xfrm>
              <a:off x="2064" y="789"/>
              <a:ext cx="3408" cy="2112"/>
            </a:xfrm>
            <a:prstGeom prst="wedgeRoundRectCallout">
              <a:avLst>
                <a:gd name="adj1" fmla="val -52000"/>
                <a:gd name="adj2" fmla="val 72398"/>
                <a:gd name="adj3" fmla="val 16667"/>
              </a:avLst>
            </a:prstGeom>
            <a:solidFill>
              <a:srgbClr val="FFFF99"/>
            </a:solidFill>
            <a:ln w="3175">
              <a:solidFill>
                <a:srgbClr val="FF0000"/>
              </a:solidFill>
              <a:miter lim="800000"/>
              <a:headEnd/>
              <a:tailEnd/>
            </a:ln>
            <a:effectLst>
              <a:prstShdw prst="shdw17" dist="17961" dir="2700000">
                <a:srgbClr val="990000"/>
              </a:prstShdw>
            </a:effectLst>
          </p:spPr>
          <p:txBody>
            <a:bodyPr wrap="none" anchor="ctr"/>
            <a:lstStyle/>
            <a:p>
              <a:pPr algn="ctr"/>
              <a:endParaRPr kumimoji="1" lang="zh-CN" altLang="zh-CN" sz="2400">
                <a:latin typeface="Times New Roman" pitchFamily="18" charset="0"/>
              </a:endParaRPr>
            </a:p>
          </p:txBody>
        </p:sp>
        <p:sp>
          <p:nvSpPr>
            <p:cNvPr id="12" name="Rectangle 5"/>
            <p:cNvSpPr>
              <a:spLocks noChangeArrowheads="1"/>
            </p:cNvSpPr>
            <p:nvPr/>
          </p:nvSpPr>
          <p:spPr bwMode="auto">
            <a:xfrm>
              <a:off x="2202" y="720"/>
              <a:ext cx="3132" cy="1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just" eaLnBrk="0" hangingPunct="0">
                <a:lnSpc>
                  <a:spcPct val="120000"/>
                </a:lnSpc>
                <a:buClr>
                  <a:srgbClr val="FF9933"/>
                </a:buClr>
                <a:buFont typeface="Wingdings" pitchFamily="2" charset="2"/>
                <a:buChar char="Ø"/>
              </a:pPr>
              <a:r>
                <a:rPr kumimoji="1" lang="zh-CN" altLang="en-US" sz="2400" b="1" dirty="0">
                  <a:solidFill>
                    <a:srgbClr val="000099"/>
                  </a:solidFill>
                  <a:latin typeface="宋体" pitchFamily="2" charset="-122"/>
                  <a:ea typeface="隶书" pitchFamily="49" charset="-122"/>
                </a:rPr>
                <a:t>内存：半导体</a:t>
              </a:r>
            </a:p>
            <a:p>
              <a:pPr algn="just" eaLnBrk="0" hangingPunct="0">
                <a:lnSpc>
                  <a:spcPct val="120000"/>
                </a:lnSpc>
                <a:buClr>
                  <a:srgbClr val="FF9933"/>
                </a:buClr>
                <a:buFont typeface="Wingdings" pitchFamily="2" charset="2"/>
                <a:buChar char="Ø"/>
              </a:pPr>
              <a:r>
                <a:rPr kumimoji="1" lang="zh-CN" altLang="en-US" sz="2400" b="1" dirty="0">
                  <a:solidFill>
                    <a:srgbClr val="000099"/>
                  </a:solidFill>
                  <a:latin typeface="宋体" pitchFamily="2" charset="-122"/>
                  <a:ea typeface="隶书" pitchFamily="49" charset="-122"/>
                </a:rPr>
                <a:t>外存：磁盘、磁带、光盘</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计算机组成</a:t>
            </a:r>
          </a:p>
        </p:txBody>
      </p:sp>
      <p:sp>
        <p:nvSpPr>
          <p:cNvPr id="36867" name="Text Box 3">
            <a:hlinkClick r:id="" action="ppaction://noaction"/>
          </p:cNvPr>
          <p:cNvSpPr txBox="1">
            <a:spLocks noChangeArrowheads="1"/>
          </p:cNvSpPr>
          <p:nvPr/>
        </p:nvSpPr>
        <p:spPr bwMode="auto">
          <a:xfrm>
            <a:off x="1600200" y="4038600"/>
            <a:ext cx="30400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计算机工作原理</a:t>
            </a:r>
          </a:p>
        </p:txBody>
      </p:sp>
      <p:sp>
        <p:nvSpPr>
          <p:cNvPr id="36868" name="Text Box 4">
            <a:hlinkClick r:id="rId3" action="ppaction://hlinksldjump"/>
          </p:cNvPr>
          <p:cNvSpPr txBox="1">
            <a:spLocks noChangeArrowheads="1"/>
          </p:cNvSpPr>
          <p:nvPr/>
        </p:nvSpPr>
        <p:spPr bwMode="auto">
          <a:xfrm>
            <a:off x="1600200" y="33528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计算机软件系统</a:t>
            </a:r>
          </a:p>
        </p:txBody>
      </p:sp>
      <p:sp>
        <p:nvSpPr>
          <p:cNvPr id="36869" name="Rectangle 5"/>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2" charset="-122"/>
              </a:rPr>
              <a:t>计算机组成与工作原理</a:t>
            </a:r>
          </a:p>
        </p:txBody>
      </p:sp>
      <p:pic>
        <p:nvPicPr>
          <p:cNvPr id="3687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522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2481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3" name="Text Box 9"/>
          <p:cNvSpPr txBox="1">
            <a:spLocks noChangeArrowheads="1"/>
          </p:cNvSpPr>
          <p:nvPr/>
        </p:nvSpPr>
        <p:spPr bwMode="auto">
          <a:xfrm>
            <a:off x="1600200" y="2667000"/>
            <a:ext cx="3352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b="1" i="1">
                <a:solidFill>
                  <a:srgbClr val="FF0000"/>
                </a:solidFill>
                <a:latin typeface="幼圆" pitchFamily="49" charset="-122"/>
                <a:ea typeface="隶书" pitchFamily="49" charset="-122"/>
              </a:rPr>
              <a:t>PC</a:t>
            </a:r>
            <a:r>
              <a:rPr lang="zh-CN" altLang="en-US" sz="3200" b="1" i="1">
                <a:solidFill>
                  <a:srgbClr val="FF0000"/>
                </a:solidFill>
                <a:latin typeface="幼圆" pitchFamily="49" charset="-122"/>
                <a:ea typeface="隶书" pitchFamily="49" charset="-122"/>
              </a:rPr>
              <a:t>机的硬件配置</a:t>
            </a:r>
          </a:p>
        </p:txBody>
      </p:sp>
      <p:pic>
        <p:nvPicPr>
          <p:cNvPr id="3687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816225"/>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5"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C71F1EB-33E9-4FB0-BB3D-0EB9A5652165}" type="slidenum">
              <a:rPr lang="en-US" altLang="zh-CN" smtClean="0"/>
              <a:pPr eaLnBrk="1" hangingPunct="1"/>
              <a:t>28</a:t>
            </a:fld>
            <a:endParaRPr lang="en-US" altLang="zh-CN"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solidFill>
                  <a:srgbClr val="0000FF"/>
                </a:solidFill>
                <a:ea typeface="楷体_GB2312" pitchFamily="49" charset="-122"/>
              </a:rPr>
              <a:t>PC</a:t>
            </a:r>
            <a:r>
              <a:rPr lang="zh-CN" altLang="en-US" smtClean="0">
                <a:solidFill>
                  <a:srgbClr val="0000FF"/>
                </a:solidFill>
                <a:ea typeface="楷体_GB2312" pitchFamily="49" charset="-122"/>
              </a:rPr>
              <a:t>机的硬件配置（性能指标）</a:t>
            </a:r>
          </a:p>
        </p:txBody>
      </p:sp>
      <p:sp>
        <p:nvSpPr>
          <p:cNvPr id="604164" name="Rectangle 4"/>
          <p:cNvSpPr>
            <a:spLocks noChangeArrowheads="1"/>
          </p:cNvSpPr>
          <p:nvPr/>
        </p:nvSpPr>
        <p:spPr bwMode="auto">
          <a:xfrm>
            <a:off x="914400" y="1219200"/>
            <a:ext cx="6400800" cy="838200"/>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en-US" altLang="zh-CN" sz="3600" b="1">
                <a:effectLst>
                  <a:outerShdw blurRad="38100" dist="38100" dir="2700000" algn="tl">
                    <a:srgbClr val="000000"/>
                  </a:outerShdw>
                </a:effectLst>
                <a:latin typeface="楷体_GB2312" pitchFamily="49" charset="-122"/>
                <a:ea typeface="楷体_GB2312" pitchFamily="49" charset="-122"/>
              </a:rPr>
              <a:t>CPU</a:t>
            </a:r>
          </a:p>
        </p:txBody>
      </p:sp>
      <p:sp>
        <p:nvSpPr>
          <p:cNvPr id="604165" name="Rectangle 5"/>
          <p:cNvSpPr>
            <a:spLocks noChangeArrowheads="1"/>
          </p:cNvSpPr>
          <p:nvPr/>
        </p:nvSpPr>
        <p:spPr bwMode="auto">
          <a:xfrm>
            <a:off x="914400" y="2133600"/>
            <a:ext cx="6400800" cy="838200"/>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存储器系统</a:t>
            </a:r>
          </a:p>
        </p:txBody>
      </p:sp>
      <p:sp>
        <p:nvSpPr>
          <p:cNvPr id="604166" name="Rectangle 6"/>
          <p:cNvSpPr>
            <a:spLocks noChangeArrowheads="1"/>
          </p:cNvSpPr>
          <p:nvPr/>
        </p:nvSpPr>
        <p:spPr bwMode="auto">
          <a:xfrm>
            <a:off x="914400" y="3124200"/>
            <a:ext cx="6400800" cy="838200"/>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en-US" altLang="zh-CN" sz="3600" b="1">
                <a:solidFill>
                  <a:srgbClr val="4D4D4D"/>
                </a:solidFill>
                <a:latin typeface="Times New Roman" pitchFamily="18" charset="0"/>
              </a:rPr>
              <a:t> </a:t>
            </a:r>
            <a:r>
              <a:rPr kumimoji="1" lang="zh-CN" altLang="en-US" sz="3600" b="1">
                <a:effectLst>
                  <a:outerShdw blurRad="38100" dist="38100" dir="2700000" algn="tl">
                    <a:srgbClr val="000000"/>
                  </a:outerShdw>
                </a:effectLst>
                <a:latin typeface="楷体_GB2312" pitchFamily="49" charset="-122"/>
                <a:ea typeface="楷体_GB2312" pitchFamily="49" charset="-122"/>
              </a:rPr>
              <a:t>其它设备</a:t>
            </a:r>
          </a:p>
        </p:txBody>
      </p:sp>
      <p:sp>
        <p:nvSpPr>
          <p:cNvPr id="37894"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E387173-4C9C-47B2-9581-DD0E9B754D88}" type="slidenum">
              <a:rPr lang="en-US" altLang="zh-CN" smtClean="0"/>
              <a:pPr eaLnBrk="1" hangingPunct="1"/>
              <a:t>29</a:t>
            </a:fld>
            <a:endParaRPr lang="en-US" altLang="zh-CN"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4"/>
          <p:cNvSpPr txBox="1">
            <a:spLocks noChangeArrowheads="1"/>
          </p:cNvSpPr>
          <p:nvPr/>
        </p:nvSpPr>
        <p:spPr bwMode="auto">
          <a:xfrm>
            <a:off x="1524000" y="152400"/>
            <a:ext cx="5638800" cy="685800"/>
          </a:xfrm>
          <a:prstGeom prst="rect">
            <a:avLst/>
          </a:prstGeom>
          <a:solidFill>
            <a:schemeClr val="accent1"/>
          </a:solidFill>
          <a:ln>
            <a:noFill/>
          </a:ln>
          <a:effectLst/>
          <a:extLst>
            <a:ext uri="{91240B29-F687-4F45-9708-019B960494DF}">
              <a14:hiddenLine xmlns:a14="http://schemas.microsoft.com/office/drawing/2010/main" w="9525" algn="ctr">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4400" b="1">
                <a:solidFill>
                  <a:srgbClr val="800000"/>
                </a:solidFill>
                <a:ea typeface="黑体" pitchFamily="2" charset="-122"/>
              </a:rPr>
              <a:t>计算机系统的组成 </a:t>
            </a:r>
          </a:p>
        </p:txBody>
      </p:sp>
      <p:graphicFrame>
        <p:nvGraphicFramePr>
          <p:cNvPr id="6147" name="Object 5"/>
          <p:cNvGraphicFramePr>
            <a:graphicFrameLocks noChangeAspect="1"/>
          </p:cNvGraphicFramePr>
          <p:nvPr/>
        </p:nvGraphicFramePr>
        <p:xfrm>
          <a:off x="381000" y="838200"/>
          <a:ext cx="8001000" cy="5816600"/>
        </p:xfrm>
        <a:graphic>
          <a:graphicData uri="http://schemas.openxmlformats.org/presentationml/2006/ole">
            <mc:AlternateContent xmlns:mc="http://schemas.openxmlformats.org/markup-compatibility/2006">
              <mc:Choice xmlns:v="urn:schemas-microsoft-com:vml" Requires="v">
                <p:oleObj spid="_x0000_s6181" name="Visio" r:id="rId4" imgW="3930701" imgH="3100566" progId="Visio.Drawing.11">
                  <p:embed/>
                </p:oleObj>
              </mc:Choice>
              <mc:Fallback>
                <p:oleObj name="Visio" r:id="rId4" imgW="3930701" imgH="3100566"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838200"/>
                        <a:ext cx="8001000" cy="581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8" name="灯片编号占位符 2"/>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06054B9-B768-4ECA-B109-F0AACDF39C8D}" type="slidenum">
              <a:rPr lang="en-US" altLang="zh-CN" smtClean="0"/>
              <a:pPr eaLnBrk="1" hangingPunct="1"/>
              <a:t>3</a:t>
            </a:fld>
            <a:endParaRPr lang="en-US" altLang="zh-CN"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solidFill>
                  <a:srgbClr val="0000FF"/>
                </a:solidFill>
                <a:ea typeface="楷体_GB2312" pitchFamily="49" charset="-122"/>
              </a:rPr>
              <a:t>PC</a:t>
            </a:r>
            <a:r>
              <a:rPr lang="zh-CN" altLang="en-US" smtClean="0">
                <a:solidFill>
                  <a:srgbClr val="0000FF"/>
                </a:solidFill>
                <a:ea typeface="楷体_GB2312" pitchFamily="49" charset="-122"/>
              </a:rPr>
              <a:t>机的硬件配置（性能指标）</a:t>
            </a:r>
          </a:p>
        </p:txBody>
      </p:sp>
      <p:sp>
        <p:nvSpPr>
          <p:cNvPr id="769027" name="Rectangle 3"/>
          <p:cNvSpPr>
            <a:spLocks noChangeArrowheads="1"/>
          </p:cNvSpPr>
          <p:nvPr/>
        </p:nvSpPr>
        <p:spPr bwMode="auto">
          <a:xfrm>
            <a:off x="914400" y="1219200"/>
            <a:ext cx="6400800" cy="838200"/>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en-US" altLang="zh-CN" sz="3600" b="1" i="1">
                <a:solidFill>
                  <a:srgbClr val="FF0000"/>
                </a:solidFill>
                <a:effectLst>
                  <a:outerShdw blurRad="38100" dist="38100" dir="2700000" algn="tl">
                    <a:srgbClr val="000000"/>
                  </a:outerShdw>
                </a:effectLst>
                <a:latin typeface="楷体_GB2312" pitchFamily="49" charset="-122"/>
                <a:ea typeface="楷体_GB2312" pitchFamily="49" charset="-122"/>
              </a:rPr>
              <a:t>CPU</a:t>
            </a:r>
          </a:p>
        </p:txBody>
      </p:sp>
      <p:sp>
        <p:nvSpPr>
          <p:cNvPr id="769028" name="Rectangle 4"/>
          <p:cNvSpPr>
            <a:spLocks noChangeArrowheads="1"/>
          </p:cNvSpPr>
          <p:nvPr/>
        </p:nvSpPr>
        <p:spPr bwMode="auto">
          <a:xfrm>
            <a:off x="914400" y="2133600"/>
            <a:ext cx="6400800" cy="838200"/>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存储器系统</a:t>
            </a:r>
          </a:p>
        </p:txBody>
      </p:sp>
      <p:sp>
        <p:nvSpPr>
          <p:cNvPr id="769029" name="Rectangle 5"/>
          <p:cNvSpPr>
            <a:spLocks noChangeArrowheads="1"/>
          </p:cNvSpPr>
          <p:nvPr/>
        </p:nvSpPr>
        <p:spPr bwMode="auto">
          <a:xfrm>
            <a:off x="914400" y="3124200"/>
            <a:ext cx="6400800" cy="838200"/>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en-US" altLang="zh-CN" sz="3600" b="1">
                <a:solidFill>
                  <a:srgbClr val="4D4D4D"/>
                </a:solidFill>
                <a:latin typeface="Times New Roman" pitchFamily="18" charset="0"/>
              </a:rPr>
              <a:t> </a:t>
            </a:r>
            <a:r>
              <a:rPr kumimoji="1" lang="zh-CN" altLang="en-US" sz="3600" b="1">
                <a:effectLst>
                  <a:outerShdw blurRad="38100" dist="38100" dir="2700000" algn="tl">
                    <a:srgbClr val="000000"/>
                  </a:outerShdw>
                </a:effectLst>
                <a:latin typeface="楷体_GB2312" pitchFamily="49" charset="-122"/>
                <a:ea typeface="楷体_GB2312" pitchFamily="49" charset="-122"/>
              </a:rPr>
              <a:t>其它设备</a:t>
            </a:r>
          </a:p>
        </p:txBody>
      </p:sp>
      <p:sp>
        <p:nvSpPr>
          <p:cNvPr id="38918"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1731E2D-F5E2-4341-9AEE-684786135789}" type="slidenum">
              <a:rPr lang="en-US" altLang="zh-CN" smtClean="0"/>
              <a:pPr eaLnBrk="1" hangingPunct="1"/>
              <a:t>30</a:t>
            </a:fld>
            <a:endParaRPr lang="en-US" altLang="zh-CN"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bwMode="auto">
          <a:xfrm>
            <a:off x="76200" y="228600"/>
            <a:ext cx="9067800" cy="838200"/>
          </a:xfrm>
          <a:blipFill dpi="0" rotWithShape="0">
            <a:blip r:embed="rId4"/>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solidFill>
                  <a:srgbClr val="0000FF"/>
                </a:solidFill>
                <a:ea typeface="楷体_GB2312" pitchFamily="49" charset="-122"/>
              </a:rPr>
              <a:t>CPU</a:t>
            </a:r>
          </a:p>
        </p:txBody>
      </p:sp>
      <p:grpSp>
        <p:nvGrpSpPr>
          <p:cNvPr id="39939" name="Group 4"/>
          <p:cNvGrpSpPr>
            <a:grpSpLocks/>
          </p:cNvGrpSpPr>
          <p:nvPr/>
        </p:nvGrpSpPr>
        <p:grpSpPr bwMode="auto">
          <a:xfrm>
            <a:off x="1009650" y="1447800"/>
            <a:ext cx="2828925" cy="457200"/>
            <a:chOff x="564" y="1632"/>
            <a:chExt cx="1782" cy="288"/>
          </a:xfrm>
        </p:grpSpPr>
        <p:sp>
          <p:nvSpPr>
            <p:cNvPr id="39948" name="Text Box 5"/>
            <p:cNvSpPr txBox="1">
              <a:spLocks noChangeArrowheads="1"/>
            </p:cNvSpPr>
            <p:nvPr/>
          </p:nvSpPr>
          <p:spPr bwMode="auto">
            <a:xfrm>
              <a:off x="864" y="1632"/>
              <a:ext cx="14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ea typeface="幼圆" pitchFamily="49" charset="-122"/>
                </a:rPr>
                <a:t>CPU</a:t>
              </a:r>
              <a:r>
                <a:rPr kumimoji="1" lang="zh-CN" altLang="en-US" sz="2400">
                  <a:ea typeface="幼圆" pitchFamily="49" charset="-122"/>
                </a:rPr>
                <a:t>的执行速度</a:t>
              </a:r>
            </a:p>
          </p:txBody>
        </p:sp>
        <p:graphicFrame>
          <p:nvGraphicFramePr>
            <p:cNvPr id="39949" name="Object 6"/>
            <p:cNvGraphicFramePr>
              <a:graphicFrameLocks noChangeAspect="1"/>
            </p:cNvGraphicFramePr>
            <p:nvPr/>
          </p:nvGraphicFramePr>
          <p:xfrm>
            <a:off x="564" y="1680"/>
            <a:ext cx="218" cy="215"/>
          </p:xfrm>
          <a:graphic>
            <a:graphicData uri="http://schemas.openxmlformats.org/presentationml/2006/ole">
              <mc:AlternateContent xmlns:mc="http://schemas.openxmlformats.org/markup-compatibility/2006">
                <mc:Choice xmlns:v="urn:schemas-microsoft-com:vml" Requires="v">
                  <p:oleObj spid="_x0000_s40046" name="BMP 图象" r:id="rId5" imgW="685714" imgH="676369" progId="Paint.Picture">
                    <p:embed/>
                  </p:oleObj>
                </mc:Choice>
                <mc:Fallback>
                  <p:oleObj name="BMP 图象" r:id="rId5" imgW="685714" imgH="676369" progId="Paint.Picture">
                    <p:embed/>
                    <p:pic>
                      <p:nvPicPr>
                        <p:cNvPr id="0" name="Object 6"/>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4" y="1680"/>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9940" name="Group 7"/>
          <p:cNvGrpSpPr>
            <a:grpSpLocks/>
          </p:cNvGrpSpPr>
          <p:nvPr/>
        </p:nvGrpSpPr>
        <p:grpSpPr bwMode="auto">
          <a:xfrm>
            <a:off x="990600" y="2590800"/>
            <a:ext cx="1914525" cy="457200"/>
            <a:chOff x="564" y="1632"/>
            <a:chExt cx="1206" cy="288"/>
          </a:xfrm>
        </p:grpSpPr>
        <p:sp>
          <p:nvSpPr>
            <p:cNvPr id="39946" name="Text Box 8"/>
            <p:cNvSpPr txBox="1">
              <a:spLocks noChangeArrowheads="1"/>
            </p:cNvSpPr>
            <p:nvPr/>
          </p:nvSpPr>
          <p:spPr bwMode="auto">
            <a:xfrm>
              <a:off x="864" y="1632"/>
              <a:ext cx="9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ea typeface="幼圆" pitchFamily="49" charset="-122"/>
                </a:rPr>
                <a:t>CPU</a:t>
              </a:r>
              <a:r>
                <a:rPr kumimoji="1" lang="zh-CN" altLang="en-US" sz="2400">
                  <a:ea typeface="幼圆" pitchFamily="49" charset="-122"/>
                </a:rPr>
                <a:t>主频</a:t>
              </a:r>
            </a:p>
          </p:txBody>
        </p:sp>
        <p:graphicFrame>
          <p:nvGraphicFramePr>
            <p:cNvPr id="39947" name="Object 9"/>
            <p:cNvGraphicFramePr>
              <a:graphicFrameLocks noChangeAspect="1"/>
            </p:cNvGraphicFramePr>
            <p:nvPr/>
          </p:nvGraphicFramePr>
          <p:xfrm>
            <a:off x="564" y="1680"/>
            <a:ext cx="218" cy="215"/>
          </p:xfrm>
          <a:graphic>
            <a:graphicData uri="http://schemas.openxmlformats.org/presentationml/2006/ole">
              <mc:AlternateContent xmlns:mc="http://schemas.openxmlformats.org/markup-compatibility/2006">
                <mc:Choice xmlns:v="urn:schemas-microsoft-com:vml" Requires="v">
                  <p:oleObj spid="_x0000_s40047" name="BMP 图象" r:id="rId7" imgW="685714" imgH="676369" progId="Paint.Picture">
                    <p:embed/>
                  </p:oleObj>
                </mc:Choice>
                <mc:Fallback>
                  <p:oleObj name="BMP 图象" r:id="rId7" imgW="685714" imgH="676369" progId="Paint.Picture">
                    <p:embed/>
                    <p:pic>
                      <p:nvPicPr>
                        <p:cNvPr id="0" name="Object 9"/>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4" y="1680"/>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9941" name="Group 10"/>
          <p:cNvGrpSpPr>
            <a:grpSpLocks/>
          </p:cNvGrpSpPr>
          <p:nvPr/>
        </p:nvGrpSpPr>
        <p:grpSpPr bwMode="auto">
          <a:xfrm>
            <a:off x="1066800" y="3810000"/>
            <a:ext cx="1914525" cy="457200"/>
            <a:chOff x="612" y="2544"/>
            <a:chExt cx="1206" cy="288"/>
          </a:xfrm>
        </p:grpSpPr>
        <p:sp>
          <p:nvSpPr>
            <p:cNvPr id="39944" name="Text Box 11"/>
            <p:cNvSpPr txBox="1">
              <a:spLocks noChangeArrowheads="1"/>
            </p:cNvSpPr>
            <p:nvPr/>
          </p:nvSpPr>
          <p:spPr bwMode="auto">
            <a:xfrm>
              <a:off x="912" y="2544"/>
              <a:ext cx="9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ea typeface="幼圆" pitchFamily="49" charset="-122"/>
                </a:rPr>
                <a:t>CPU</a:t>
              </a:r>
              <a:r>
                <a:rPr kumimoji="1" lang="zh-CN" altLang="en-US" sz="2400">
                  <a:ea typeface="幼圆" pitchFamily="49" charset="-122"/>
                </a:rPr>
                <a:t>字长</a:t>
              </a:r>
            </a:p>
          </p:txBody>
        </p:sp>
        <p:graphicFrame>
          <p:nvGraphicFramePr>
            <p:cNvPr id="39945" name="Object 12"/>
            <p:cNvGraphicFramePr>
              <a:graphicFrameLocks noChangeAspect="1"/>
            </p:cNvGraphicFramePr>
            <p:nvPr/>
          </p:nvGraphicFramePr>
          <p:xfrm>
            <a:off x="612" y="2592"/>
            <a:ext cx="218" cy="215"/>
          </p:xfrm>
          <a:graphic>
            <a:graphicData uri="http://schemas.openxmlformats.org/presentationml/2006/ole">
              <mc:AlternateContent xmlns:mc="http://schemas.openxmlformats.org/markup-compatibility/2006">
                <mc:Choice xmlns:v="urn:schemas-microsoft-com:vml" Requires="v">
                  <p:oleObj spid="_x0000_s40048" name="BMP 图象" r:id="rId8" imgW="685714" imgH="676369" progId="Paint.Picture">
                    <p:embed/>
                  </p:oleObj>
                </mc:Choice>
                <mc:Fallback>
                  <p:oleObj name="BMP 图象" r:id="rId8" imgW="685714" imgH="676369" progId="Paint.Picture">
                    <p:embed/>
                    <p:pic>
                      <p:nvPicPr>
                        <p:cNvPr id="0" name="Object 12"/>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2" y="2592"/>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39942" name="Picture 14" descr="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62600" y="1752600"/>
            <a:ext cx="230505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3"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FA7094A-0BB1-419B-9A6F-A43C785941B9}" type="slidenum">
              <a:rPr lang="en-US" altLang="zh-CN" smtClean="0"/>
              <a:pPr eaLnBrk="1" hangingPunct="1"/>
              <a:t>31</a:t>
            </a:fld>
            <a:endParaRPr lang="en-US" altLang="zh-CN"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bwMode="auto">
          <a:xfrm>
            <a:off x="76200" y="228600"/>
            <a:ext cx="9067800" cy="838200"/>
          </a:xfrm>
          <a:blipFill dpi="0" rotWithShape="0">
            <a:blip r:embed="rId4"/>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solidFill>
                  <a:srgbClr val="0000FF"/>
                </a:solidFill>
                <a:ea typeface="楷体_GB2312" pitchFamily="49" charset="-122"/>
              </a:rPr>
              <a:t>CPU</a:t>
            </a:r>
          </a:p>
        </p:txBody>
      </p:sp>
      <p:grpSp>
        <p:nvGrpSpPr>
          <p:cNvPr id="40963" name="Group 3"/>
          <p:cNvGrpSpPr>
            <a:grpSpLocks/>
          </p:cNvGrpSpPr>
          <p:nvPr/>
        </p:nvGrpSpPr>
        <p:grpSpPr bwMode="auto">
          <a:xfrm>
            <a:off x="990600" y="1447800"/>
            <a:ext cx="2855913" cy="3048000"/>
            <a:chOff x="564" y="912"/>
            <a:chExt cx="1799" cy="1920"/>
          </a:xfrm>
        </p:grpSpPr>
        <p:grpSp>
          <p:nvGrpSpPr>
            <p:cNvPr id="40966" name="Group 4"/>
            <p:cNvGrpSpPr>
              <a:grpSpLocks/>
            </p:cNvGrpSpPr>
            <p:nvPr/>
          </p:nvGrpSpPr>
          <p:grpSpPr bwMode="auto">
            <a:xfrm>
              <a:off x="576" y="912"/>
              <a:ext cx="1787" cy="288"/>
              <a:chOff x="564" y="1632"/>
              <a:chExt cx="1787" cy="288"/>
            </a:xfrm>
          </p:grpSpPr>
          <p:sp>
            <p:nvSpPr>
              <p:cNvPr id="40973" name="Text Box 5"/>
              <p:cNvSpPr txBox="1">
                <a:spLocks noChangeArrowheads="1"/>
              </p:cNvSpPr>
              <p:nvPr/>
            </p:nvSpPr>
            <p:spPr bwMode="auto">
              <a:xfrm>
                <a:off x="864" y="1632"/>
                <a:ext cx="14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i="1">
                    <a:solidFill>
                      <a:schemeClr val="accent2"/>
                    </a:solidFill>
                    <a:ea typeface="楷体_GB2312" pitchFamily="49" charset="-122"/>
                  </a:rPr>
                  <a:t>CPU</a:t>
                </a:r>
                <a:r>
                  <a:rPr kumimoji="1" lang="zh-CN" altLang="en-US" sz="2400" b="1" i="1">
                    <a:solidFill>
                      <a:schemeClr val="accent2"/>
                    </a:solidFill>
                    <a:ea typeface="楷体_GB2312" pitchFamily="49" charset="-122"/>
                  </a:rPr>
                  <a:t>的执行速度</a:t>
                </a:r>
              </a:p>
            </p:txBody>
          </p:sp>
          <p:graphicFrame>
            <p:nvGraphicFramePr>
              <p:cNvPr id="40974" name="Object 6"/>
              <p:cNvGraphicFramePr>
                <a:graphicFrameLocks noChangeAspect="1"/>
              </p:cNvGraphicFramePr>
              <p:nvPr/>
            </p:nvGraphicFramePr>
            <p:xfrm>
              <a:off x="564" y="1680"/>
              <a:ext cx="218" cy="215"/>
            </p:xfrm>
            <a:graphic>
              <a:graphicData uri="http://schemas.openxmlformats.org/presentationml/2006/ole">
                <mc:AlternateContent xmlns:mc="http://schemas.openxmlformats.org/markup-compatibility/2006">
                  <mc:Choice xmlns:v="urn:schemas-microsoft-com:vml" Requires="v">
                    <p:oleObj spid="_x0000_s41071" name="BMP 图象" r:id="rId5" imgW="685714" imgH="676369" progId="Paint.Picture">
                      <p:embed/>
                    </p:oleObj>
                  </mc:Choice>
                  <mc:Fallback>
                    <p:oleObj name="BMP 图象" r:id="rId5" imgW="685714" imgH="676369" progId="Paint.Picture">
                      <p:embed/>
                      <p:pic>
                        <p:nvPicPr>
                          <p:cNvPr id="0" name="Object 6"/>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4" y="1680"/>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0967" name="Group 7"/>
            <p:cNvGrpSpPr>
              <a:grpSpLocks/>
            </p:cNvGrpSpPr>
            <p:nvPr/>
          </p:nvGrpSpPr>
          <p:grpSpPr bwMode="auto">
            <a:xfrm>
              <a:off x="564" y="1632"/>
              <a:ext cx="1206" cy="288"/>
              <a:chOff x="564" y="1632"/>
              <a:chExt cx="1206" cy="288"/>
            </a:xfrm>
          </p:grpSpPr>
          <p:sp>
            <p:nvSpPr>
              <p:cNvPr id="40971" name="Text Box 8"/>
              <p:cNvSpPr txBox="1">
                <a:spLocks noChangeArrowheads="1"/>
              </p:cNvSpPr>
              <p:nvPr/>
            </p:nvSpPr>
            <p:spPr bwMode="auto">
              <a:xfrm>
                <a:off x="864" y="1632"/>
                <a:ext cx="9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ea typeface="幼圆" pitchFamily="49" charset="-122"/>
                  </a:rPr>
                  <a:t>CPU</a:t>
                </a:r>
                <a:r>
                  <a:rPr kumimoji="1" lang="zh-CN" altLang="en-US" sz="2400">
                    <a:ea typeface="幼圆" pitchFamily="49" charset="-122"/>
                  </a:rPr>
                  <a:t>主频</a:t>
                </a:r>
              </a:p>
            </p:txBody>
          </p:sp>
          <p:graphicFrame>
            <p:nvGraphicFramePr>
              <p:cNvPr id="40972" name="Object 9"/>
              <p:cNvGraphicFramePr>
                <a:graphicFrameLocks noChangeAspect="1"/>
              </p:cNvGraphicFramePr>
              <p:nvPr/>
            </p:nvGraphicFramePr>
            <p:xfrm>
              <a:off x="564" y="1680"/>
              <a:ext cx="218" cy="215"/>
            </p:xfrm>
            <a:graphic>
              <a:graphicData uri="http://schemas.openxmlformats.org/presentationml/2006/ole">
                <mc:AlternateContent xmlns:mc="http://schemas.openxmlformats.org/markup-compatibility/2006">
                  <mc:Choice xmlns:v="urn:schemas-microsoft-com:vml" Requires="v">
                    <p:oleObj spid="_x0000_s41072" name="BMP 图象" r:id="rId7" imgW="685714" imgH="676369" progId="Paint.Picture">
                      <p:embed/>
                    </p:oleObj>
                  </mc:Choice>
                  <mc:Fallback>
                    <p:oleObj name="BMP 图象" r:id="rId7" imgW="685714" imgH="676369" progId="Paint.Picture">
                      <p:embed/>
                      <p:pic>
                        <p:nvPicPr>
                          <p:cNvPr id="0" name="Object 9"/>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4" y="1680"/>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0968" name="Group 10"/>
            <p:cNvGrpSpPr>
              <a:grpSpLocks/>
            </p:cNvGrpSpPr>
            <p:nvPr/>
          </p:nvGrpSpPr>
          <p:grpSpPr bwMode="auto">
            <a:xfrm>
              <a:off x="612" y="2544"/>
              <a:ext cx="1206" cy="288"/>
              <a:chOff x="612" y="2544"/>
              <a:chExt cx="1206" cy="288"/>
            </a:xfrm>
          </p:grpSpPr>
          <p:sp>
            <p:nvSpPr>
              <p:cNvPr id="40969" name="Text Box 11"/>
              <p:cNvSpPr txBox="1">
                <a:spLocks noChangeArrowheads="1"/>
              </p:cNvSpPr>
              <p:nvPr/>
            </p:nvSpPr>
            <p:spPr bwMode="auto">
              <a:xfrm>
                <a:off x="912" y="2544"/>
                <a:ext cx="9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ea typeface="幼圆" pitchFamily="49" charset="-122"/>
                  </a:rPr>
                  <a:t>CPU</a:t>
                </a:r>
                <a:r>
                  <a:rPr kumimoji="1" lang="zh-CN" altLang="en-US" sz="2400">
                    <a:ea typeface="幼圆" pitchFamily="49" charset="-122"/>
                  </a:rPr>
                  <a:t>字长</a:t>
                </a:r>
              </a:p>
            </p:txBody>
          </p:sp>
          <p:graphicFrame>
            <p:nvGraphicFramePr>
              <p:cNvPr id="40970" name="Object 12"/>
              <p:cNvGraphicFramePr>
                <a:graphicFrameLocks noChangeAspect="1"/>
              </p:cNvGraphicFramePr>
              <p:nvPr/>
            </p:nvGraphicFramePr>
            <p:xfrm>
              <a:off x="612" y="2592"/>
              <a:ext cx="218" cy="215"/>
            </p:xfrm>
            <a:graphic>
              <a:graphicData uri="http://schemas.openxmlformats.org/presentationml/2006/ole">
                <mc:AlternateContent xmlns:mc="http://schemas.openxmlformats.org/markup-compatibility/2006">
                  <mc:Choice xmlns:v="urn:schemas-microsoft-com:vml" Requires="v">
                    <p:oleObj spid="_x0000_s41073" name="BMP 图象" r:id="rId8" imgW="685714" imgH="676369" progId="Paint.Picture">
                      <p:embed/>
                    </p:oleObj>
                  </mc:Choice>
                  <mc:Fallback>
                    <p:oleObj name="BMP 图象" r:id="rId8" imgW="685714" imgH="676369" progId="Paint.Picture">
                      <p:embed/>
                      <p:pic>
                        <p:nvPicPr>
                          <p:cNvPr id="0" name="Object 12"/>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2" y="2592"/>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
        <p:nvSpPr>
          <p:cNvPr id="610317" name="AutoShape 13" descr="信纸"/>
          <p:cNvSpPr>
            <a:spLocks noChangeArrowheads="1"/>
          </p:cNvSpPr>
          <p:nvPr/>
        </p:nvSpPr>
        <p:spPr bwMode="auto">
          <a:xfrm>
            <a:off x="2057400" y="2590800"/>
            <a:ext cx="5791200" cy="2895600"/>
          </a:xfrm>
          <a:prstGeom prst="wedgeRectCallout">
            <a:avLst>
              <a:gd name="adj1" fmla="val -34731"/>
              <a:gd name="adj2" fmla="val -74343"/>
            </a:avLst>
          </a:prstGeom>
          <a:blipFill dpi="0" rotWithShape="0">
            <a:blip r:embed="rId9"/>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marL="482600" indent="-482600">
              <a:spcBef>
                <a:spcPct val="20000"/>
              </a:spcBef>
              <a:buFont typeface="Wingdings" pitchFamily="2" charset="2"/>
              <a:buNone/>
            </a:pPr>
            <a:r>
              <a:rPr kumimoji="1" lang="en-US" altLang="zh-CN" sz="2800" b="1">
                <a:solidFill>
                  <a:srgbClr val="FF0000"/>
                </a:solidFill>
                <a:latin typeface="Times New Roman" pitchFamily="18" charset="0"/>
                <a:ea typeface="楷体_GB2312" pitchFamily="49" charset="-122"/>
              </a:rPr>
              <a:t>CPU </a:t>
            </a:r>
            <a:r>
              <a:rPr kumimoji="1" lang="zh-CN" altLang="en-US" sz="2800" b="1">
                <a:solidFill>
                  <a:srgbClr val="3333FF"/>
                </a:solidFill>
                <a:latin typeface="Times New Roman" pitchFamily="18" charset="0"/>
                <a:ea typeface="楷体_GB2312" pitchFamily="49" charset="-122"/>
              </a:rPr>
              <a:t>每秒执行加法指令的数目，反映了计算机工作的快慢。单位是</a:t>
            </a:r>
            <a:r>
              <a:rPr kumimoji="1" lang="en-US" altLang="zh-CN" sz="2800" b="1">
                <a:solidFill>
                  <a:srgbClr val="3333FF"/>
                </a:solidFill>
                <a:latin typeface="Times New Roman" pitchFamily="18" charset="0"/>
                <a:ea typeface="楷体_GB2312" pitchFamily="49" charset="-122"/>
              </a:rPr>
              <a:t>MIPS(Million Instruction Per Second</a:t>
            </a:r>
            <a:r>
              <a:rPr kumimoji="1" lang="zh-CN" altLang="en-US" sz="2800" b="1">
                <a:solidFill>
                  <a:srgbClr val="3333FF"/>
                </a:solidFill>
                <a:latin typeface="Times New Roman" pitchFamily="18" charset="0"/>
                <a:ea typeface="楷体_GB2312" pitchFamily="49" charset="-122"/>
              </a:rPr>
              <a:t>，百万条指令每秒</a:t>
            </a:r>
            <a:r>
              <a:rPr kumimoji="1" lang="en-US" altLang="zh-CN" sz="2800" b="1">
                <a:solidFill>
                  <a:srgbClr val="3333FF"/>
                </a:solidFill>
                <a:latin typeface="Times New Roman" pitchFamily="18" charset="0"/>
                <a:ea typeface="楷体_GB2312" pitchFamily="49" charset="-122"/>
              </a:rPr>
              <a:t>)</a:t>
            </a:r>
          </a:p>
          <a:p>
            <a:pPr marL="482600" indent="-482600">
              <a:spcBef>
                <a:spcPct val="50000"/>
              </a:spcBef>
            </a:pPr>
            <a:endParaRPr kumimoji="1" lang="en-US" altLang="zh-CN" sz="3200" b="1">
              <a:solidFill>
                <a:srgbClr val="3333FF"/>
              </a:solidFill>
              <a:latin typeface="Times New Roman" pitchFamily="18" charset="0"/>
              <a:ea typeface="楷体_GB2312" pitchFamily="49" charset="-122"/>
            </a:endParaRPr>
          </a:p>
        </p:txBody>
      </p:sp>
      <p:sp>
        <p:nvSpPr>
          <p:cNvPr id="40965"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91685DA-90EB-4B34-ADEC-F1EF48A16B08}" type="slidenum">
              <a:rPr lang="en-US" altLang="zh-CN" smtClean="0"/>
              <a:pPr eaLnBrk="1" hangingPunct="1"/>
              <a:t>32</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610317"/>
                                        </p:tgtEl>
                                        <p:attrNameLst>
                                          <p:attrName>style.visibility</p:attrName>
                                        </p:attrNameLst>
                                      </p:cBhvr>
                                      <p:to>
                                        <p:strVal val="visible"/>
                                      </p:to>
                                    </p:set>
                                    <p:anim calcmode="lin" valueType="num">
                                      <p:cBhvr>
                                        <p:cTn id="7" dur="500" fill="hold"/>
                                        <p:tgtEl>
                                          <p:spTgt spid="610317"/>
                                        </p:tgtEl>
                                        <p:attrNameLst>
                                          <p:attrName>ppt_w</p:attrName>
                                        </p:attrNameLst>
                                      </p:cBhvr>
                                      <p:tavLst>
                                        <p:tav tm="0">
                                          <p:val>
                                            <p:fltVal val="0"/>
                                          </p:val>
                                        </p:tav>
                                        <p:tav tm="100000">
                                          <p:val>
                                            <p:strVal val="#ppt_w"/>
                                          </p:val>
                                        </p:tav>
                                      </p:tavLst>
                                    </p:anim>
                                    <p:anim calcmode="lin" valueType="num">
                                      <p:cBhvr>
                                        <p:cTn id="8" dur="500" fill="hold"/>
                                        <p:tgtEl>
                                          <p:spTgt spid="6103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17"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bwMode="auto">
          <a:xfrm>
            <a:off x="76200" y="228600"/>
            <a:ext cx="9067800" cy="838200"/>
          </a:xfrm>
          <a:blipFill dpi="0" rotWithShape="0">
            <a:blip r:embed="rId4"/>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solidFill>
                  <a:srgbClr val="0000FF"/>
                </a:solidFill>
                <a:ea typeface="楷体_GB2312" pitchFamily="49" charset="-122"/>
              </a:rPr>
              <a:t>CPU</a:t>
            </a:r>
          </a:p>
        </p:txBody>
      </p:sp>
      <p:grpSp>
        <p:nvGrpSpPr>
          <p:cNvPr id="41987" name="Group 3"/>
          <p:cNvGrpSpPr>
            <a:grpSpLocks/>
          </p:cNvGrpSpPr>
          <p:nvPr/>
        </p:nvGrpSpPr>
        <p:grpSpPr bwMode="auto">
          <a:xfrm>
            <a:off x="990600" y="1447800"/>
            <a:ext cx="2238375" cy="3048000"/>
            <a:chOff x="564" y="912"/>
            <a:chExt cx="1410" cy="1920"/>
          </a:xfrm>
        </p:grpSpPr>
        <p:grpSp>
          <p:nvGrpSpPr>
            <p:cNvPr id="41990" name="Group 4"/>
            <p:cNvGrpSpPr>
              <a:grpSpLocks/>
            </p:cNvGrpSpPr>
            <p:nvPr/>
          </p:nvGrpSpPr>
          <p:grpSpPr bwMode="auto">
            <a:xfrm>
              <a:off x="576" y="912"/>
              <a:ext cx="1398" cy="288"/>
              <a:chOff x="564" y="1632"/>
              <a:chExt cx="1398" cy="288"/>
            </a:xfrm>
          </p:grpSpPr>
          <p:sp>
            <p:nvSpPr>
              <p:cNvPr id="41997" name="Text Box 5"/>
              <p:cNvSpPr txBox="1">
                <a:spLocks noChangeArrowheads="1"/>
              </p:cNvSpPr>
              <p:nvPr/>
            </p:nvSpPr>
            <p:spPr bwMode="auto">
              <a:xfrm>
                <a:off x="864" y="1632"/>
                <a:ext cx="10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ea typeface="幼圆" pitchFamily="49" charset="-122"/>
                  </a:rPr>
                  <a:t>CPU</a:t>
                </a:r>
                <a:r>
                  <a:rPr kumimoji="1" lang="zh-CN" altLang="en-US" sz="2400">
                    <a:ea typeface="幼圆" pitchFamily="49" charset="-122"/>
                  </a:rPr>
                  <a:t>的速度</a:t>
                </a:r>
              </a:p>
            </p:txBody>
          </p:sp>
          <p:graphicFrame>
            <p:nvGraphicFramePr>
              <p:cNvPr id="41998" name="Object 6"/>
              <p:cNvGraphicFramePr>
                <a:graphicFrameLocks noChangeAspect="1"/>
              </p:cNvGraphicFramePr>
              <p:nvPr/>
            </p:nvGraphicFramePr>
            <p:xfrm>
              <a:off x="564" y="1680"/>
              <a:ext cx="218" cy="215"/>
            </p:xfrm>
            <a:graphic>
              <a:graphicData uri="http://schemas.openxmlformats.org/presentationml/2006/ole">
                <mc:AlternateContent xmlns:mc="http://schemas.openxmlformats.org/markup-compatibility/2006">
                  <mc:Choice xmlns:v="urn:schemas-microsoft-com:vml" Requires="v">
                    <p:oleObj spid="_x0000_s42098" name="BMP 图象" r:id="rId5" imgW="685714" imgH="676369" progId="Paint.Picture">
                      <p:embed/>
                    </p:oleObj>
                  </mc:Choice>
                  <mc:Fallback>
                    <p:oleObj name="BMP 图象" r:id="rId5" imgW="685714" imgH="676369" progId="Paint.Picture">
                      <p:embed/>
                      <p:pic>
                        <p:nvPicPr>
                          <p:cNvPr id="0" name="Object 6"/>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4" y="1680"/>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1991" name="Group 7"/>
            <p:cNvGrpSpPr>
              <a:grpSpLocks/>
            </p:cNvGrpSpPr>
            <p:nvPr/>
          </p:nvGrpSpPr>
          <p:grpSpPr bwMode="auto">
            <a:xfrm>
              <a:off x="564" y="1632"/>
              <a:ext cx="1208" cy="288"/>
              <a:chOff x="564" y="1632"/>
              <a:chExt cx="1208" cy="288"/>
            </a:xfrm>
          </p:grpSpPr>
          <p:sp>
            <p:nvSpPr>
              <p:cNvPr id="41995" name="Text Box 8"/>
              <p:cNvSpPr txBox="1">
                <a:spLocks noChangeArrowheads="1"/>
              </p:cNvSpPr>
              <p:nvPr/>
            </p:nvSpPr>
            <p:spPr bwMode="auto">
              <a:xfrm>
                <a:off x="864" y="1632"/>
                <a:ext cx="9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i="1">
                    <a:solidFill>
                      <a:schemeClr val="accent2"/>
                    </a:solidFill>
                    <a:ea typeface="楷体_GB2312" pitchFamily="49" charset="-122"/>
                  </a:rPr>
                  <a:t>CPU</a:t>
                </a:r>
                <a:r>
                  <a:rPr kumimoji="1" lang="zh-CN" altLang="en-US" sz="2400" b="1" i="1">
                    <a:solidFill>
                      <a:schemeClr val="accent2"/>
                    </a:solidFill>
                    <a:ea typeface="楷体_GB2312" pitchFamily="49" charset="-122"/>
                  </a:rPr>
                  <a:t>主频</a:t>
                </a:r>
              </a:p>
            </p:txBody>
          </p:sp>
          <p:graphicFrame>
            <p:nvGraphicFramePr>
              <p:cNvPr id="41996" name="Object 9"/>
              <p:cNvGraphicFramePr>
                <a:graphicFrameLocks noChangeAspect="1"/>
              </p:cNvGraphicFramePr>
              <p:nvPr/>
            </p:nvGraphicFramePr>
            <p:xfrm>
              <a:off x="564" y="1680"/>
              <a:ext cx="218" cy="215"/>
            </p:xfrm>
            <a:graphic>
              <a:graphicData uri="http://schemas.openxmlformats.org/presentationml/2006/ole">
                <mc:AlternateContent xmlns:mc="http://schemas.openxmlformats.org/markup-compatibility/2006">
                  <mc:Choice xmlns:v="urn:schemas-microsoft-com:vml" Requires="v">
                    <p:oleObj spid="_x0000_s42099" name="BMP 图象" r:id="rId7" imgW="685714" imgH="676369" progId="Paint.Picture">
                      <p:embed/>
                    </p:oleObj>
                  </mc:Choice>
                  <mc:Fallback>
                    <p:oleObj name="BMP 图象" r:id="rId7" imgW="685714" imgH="676369" progId="Paint.Picture">
                      <p:embed/>
                      <p:pic>
                        <p:nvPicPr>
                          <p:cNvPr id="0" name="Object 9"/>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4" y="1680"/>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1992" name="Group 10"/>
            <p:cNvGrpSpPr>
              <a:grpSpLocks/>
            </p:cNvGrpSpPr>
            <p:nvPr/>
          </p:nvGrpSpPr>
          <p:grpSpPr bwMode="auto">
            <a:xfrm>
              <a:off x="612" y="2544"/>
              <a:ext cx="1206" cy="288"/>
              <a:chOff x="612" y="2544"/>
              <a:chExt cx="1206" cy="288"/>
            </a:xfrm>
          </p:grpSpPr>
          <p:sp>
            <p:nvSpPr>
              <p:cNvPr id="41993" name="Text Box 11"/>
              <p:cNvSpPr txBox="1">
                <a:spLocks noChangeArrowheads="1"/>
              </p:cNvSpPr>
              <p:nvPr/>
            </p:nvSpPr>
            <p:spPr bwMode="auto">
              <a:xfrm>
                <a:off x="912" y="2544"/>
                <a:ext cx="9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ea typeface="幼圆" pitchFamily="49" charset="-122"/>
                  </a:rPr>
                  <a:t>CPU</a:t>
                </a:r>
                <a:r>
                  <a:rPr kumimoji="1" lang="zh-CN" altLang="en-US" sz="2400">
                    <a:ea typeface="幼圆" pitchFamily="49" charset="-122"/>
                  </a:rPr>
                  <a:t>字长</a:t>
                </a:r>
              </a:p>
            </p:txBody>
          </p:sp>
          <p:graphicFrame>
            <p:nvGraphicFramePr>
              <p:cNvPr id="41994" name="Object 12"/>
              <p:cNvGraphicFramePr>
                <a:graphicFrameLocks noChangeAspect="1"/>
              </p:cNvGraphicFramePr>
              <p:nvPr/>
            </p:nvGraphicFramePr>
            <p:xfrm>
              <a:off x="612" y="2592"/>
              <a:ext cx="218" cy="215"/>
            </p:xfrm>
            <a:graphic>
              <a:graphicData uri="http://schemas.openxmlformats.org/presentationml/2006/ole">
                <mc:AlternateContent xmlns:mc="http://schemas.openxmlformats.org/markup-compatibility/2006">
                  <mc:Choice xmlns:v="urn:schemas-microsoft-com:vml" Requires="v">
                    <p:oleObj spid="_x0000_s42100" name="BMP 图象" r:id="rId8" imgW="685714" imgH="676369" progId="Paint.Picture">
                      <p:embed/>
                    </p:oleObj>
                  </mc:Choice>
                  <mc:Fallback>
                    <p:oleObj name="BMP 图象" r:id="rId8" imgW="685714" imgH="676369" progId="Paint.Picture">
                      <p:embed/>
                      <p:pic>
                        <p:nvPicPr>
                          <p:cNvPr id="0" name="Object 12"/>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2" y="2592"/>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
        <p:nvSpPr>
          <p:cNvPr id="612365" name="AutoShape 13" descr="信纸"/>
          <p:cNvSpPr>
            <a:spLocks noChangeArrowheads="1"/>
          </p:cNvSpPr>
          <p:nvPr/>
        </p:nvSpPr>
        <p:spPr bwMode="auto">
          <a:xfrm>
            <a:off x="3657600" y="1143000"/>
            <a:ext cx="5334000" cy="4800600"/>
          </a:xfrm>
          <a:prstGeom prst="wedgeRectCallout">
            <a:avLst>
              <a:gd name="adj1" fmla="val -66606"/>
              <a:gd name="adj2" fmla="val -13329"/>
            </a:avLst>
          </a:prstGeom>
          <a:blipFill dpi="0" rotWithShape="0">
            <a:blip r:embed="rId9"/>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a:spcBef>
                <a:spcPct val="20000"/>
              </a:spcBef>
              <a:buFont typeface="Wingdings" pitchFamily="2" charset="2"/>
              <a:buNone/>
              <a:defRPr/>
            </a:pPr>
            <a:r>
              <a:rPr kumimoji="1" lang="zh-CN" altLang="en-US" sz="2800" b="1" dirty="0">
                <a:solidFill>
                  <a:schemeClr val="accent2"/>
                </a:solidFill>
                <a:latin typeface="Times New Roman" pitchFamily="18" charset="0"/>
                <a:ea typeface="楷体_GB2312" pitchFamily="49" charset="-122"/>
              </a:rPr>
              <a:t>又称为时钟频率，与系统时钟有关。系统时钟，其功能是周期性的发出脉冲信号，控制和同步各个器件的工作节拍。</a:t>
            </a:r>
          </a:p>
          <a:p>
            <a:pPr>
              <a:spcBef>
                <a:spcPct val="20000"/>
              </a:spcBef>
              <a:buFont typeface="Wingdings" pitchFamily="2" charset="2"/>
              <a:buNone/>
              <a:defRPr/>
            </a:pPr>
            <a:r>
              <a:rPr kumimoji="1" lang="zh-CN" altLang="en-US" sz="2800" b="1" dirty="0">
                <a:solidFill>
                  <a:srgbClr val="FF0000"/>
                </a:solidFill>
                <a:latin typeface="Times New Roman" pitchFamily="18" charset="0"/>
                <a:ea typeface="隶书" pitchFamily="49" charset="-122"/>
              </a:rPr>
              <a:t>又是</a:t>
            </a:r>
            <a:r>
              <a:rPr kumimoji="1" lang="en-US" altLang="zh-CN" sz="2800" b="1" dirty="0">
                <a:solidFill>
                  <a:srgbClr val="FF0000"/>
                </a:solidFill>
                <a:latin typeface="Times New Roman" pitchFamily="18" charset="0"/>
                <a:ea typeface="隶书" pitchFamily="49" charset="-122"/>
              </a:rPr>
              <a:t>CPU</a:t>
            </a:r>
            <a:r>
              <a:rPr kumimoji="1" lang="zh-CN" altLang="en-US" sz="2800" b="1" dirty="0">
                <a:solidFill>
                  <a:srgbClr val="FF0000"/>
                </a:solidFill>
                <a:latin typeface="Times New Roman" pitchFamily="18" charset="0"/>
                <a:ea typeface="隶书" pitchFamily="49" charset="-122"/>
              </a:rPr>
              <a:t>产品的标准工作频率</a:t>
            </a:r>
            <a:r>
              <a:rPr kumimoji="1" lang="zh-CN" altLang="en-US" sz="2800" b="1" dirty="0">
                <a:solidFill>
                  <a:schemeClr val="accent2"/>
                </a:solidFill>
                <a:latin typeface="Times New Roman" pitchFamily="18" charset="0"/>
                <a:ea typeface="楷体_GB2312" pitchFamily="49" charset="-122"/>
              </a:rPr>
              <a:t>。</a:t>
            </a:r>
            <a:r>
              <a:rPr kumimoji="1" lang="zh-CN" altLang="en-US" sz="2800" b="1" dirty="0">
                <a:solidFill>
                  <a:schemeClr val="accent2"/>
                </a:solidFill>
                <a:latin typeface="Times New Roman" pitchFamily="18" charset="0"/>
                <a:ea typeface="隶书" pitchFamily="49" charset="-122"/>
              </a:rPr>
              <a:t>等于</a:t>
            </a:r>
            <a:r>
              <a:rPr kumimoji="1" lang="en-US" altLang="zh-CN" sz="2800" b="1" dirty="0">
                <a:solidFill>
                  <a:schemeClr val="accent2"/>
                </a:solidFill>
                <a:latin typeface="Times New Roman" pitchFamily="18" charset="0"/>
                <a:ea typeface="隶书" pitchFamily="49" charset="-122"/>
              </a:rPr>
              <a:t>CPU</a:t>
            </a:r>
            <a:r>
              <a:rPr kumimoji="1" lang="zh-CN" altLang="en-US" sz="2800" b="1" dirty="0">
                <a:solidFill>
                  <a:schemeClr val="accent2"/>
                </a:solidFill>
                <a:latin typeface="Times New Roman" pitchFamily="18" charset="0"/>
                <a:ea typeface="隶书" pitchFamily="49" charset="-122"/>
              </a:rPr>
              <a:t>在一秒钟内所完成的工作周期数</a:t>
            </a:r>
          </a:p>
          <a:p>
            <a:pPr marL="482600" indent="-482600">
              <a:spcBef>
                <a:spcPct val="20000"/>
              </a:spcBef>
              <a:buFont typeface="Wingdings" pitchFamily="2" charset="2"/>
              <a:buNone/>
              <a:defRPr/>
            </a:pPr>
            <a:r>
              <a:rPr kumimoji="1" lang="zh-CN" altLang="en-US" sz="2800" b="1" dirty="0">
                <a:solidFill>
                  <a:schemeClr val="accent2"/>
                </a:solidFill>
                <a:latin typeface="Times New Roman" pitchFamily="18" charset="0"/>
                <a:ea typeface="隶书" pitchFamily="49" charset="-122"/>
              </a:rPr>
              <a:t>单位</a:t>
            </a:r>
            <a:r>
              <a:rPr kumimoji="1" lang="en-US" altLang="zh-CN" sz="2800" b="1" dirty="0" err="1">
                <a:solidFill>
                  <a:srgbClr val="FF0000"/>
                </a:solidFill>
                <a:latin typeface="Times New Roman" pitchFamily="18" charset="0"/>
                <a:ea typeface="隶书" pitchFamily="49" charset="-122"/>
              </a:rPr>
              <a:t>MHz,GHz</a:t>
            </a:r>
            <a:endParaRPr kumimoji="1" lang="en-US" altLang="zh-CN" sz="2800" b="1" dirty="0">
              <a:solidFill>
                <a:schemeClr val="accent2"/>
              </a:solidFill>
              <a:latin typeface="Times New Roman" pitchFamily="18" charset="0"/>
              <a:ea typeface="隶书" pitchFamily="49" charset="-122"/>
            </a:endParaRPr>
          </a:p>
          <a:p>
            <a:pPr marL="482600" indent="-482600">
              <a:spcBef>
                <a:spcPct val="20000"/>
              </a:spcBef>
              <a:buFont typeface="Wingdings" pitchFamily="2" charset="2"/>
              <a:buNone/>
              <a:defRPr/>
            </a:pPr>
            <a:r>
              <a:rPr kumimoji="1" lang="zh-CN" altLang="en-US" sz="2800" b="1" dirty="0">
                <a:solidFill>
                  <a:schemeClr val="accent2"/>
                </a:solidFill>
                <a:latin typeface="Times New Roman" pitchFamily="18" charset="0"/>
                <a:ea typeface="隶书" pitchFamily="49" charset="-122"/>
              </a:rPr>
              <a:t>目前</a:t>
            </a:r>
            <a:r>
              <a:rPr kumimoji="1" lang="en-US" altLang="zh-CN" sz="2800" b="1" dirty="0">
                <a:solidFill>
                  <a:srgbClr val="FF0000"/>
                </a:solidFill>
                <a:latin typeface="Times New Roman" pitchFamily="18" charset="0"/>
                <a:ea typeface="隶书" pitchFamily="49" charset="-122"/>
              </a:rPr>
              <a:t>CPU</a:t>
            </a:r>
            <a:r>
              <a:rPr kumimoji="1" lang="zh-CN" altLang="en-US" sz="2800" b="1" dirty="0">
                <a:solidFill>
                  <a:srgbClr val="FF0000"/>
                </a:solidFill>
                <a:latin typeface="Times New Roman" pitchFamily="18" charset="0"/>
                <a:ea typeface="隶书" pitchFamily="49" charset="-122"/>
              </a:rPr>
              <a:t>的主频为</a:t>
            </a:r>
            <a:r>
              <a:rPr kumimoji="1" lang="en-US" altLang="zh-CN" sz="2800" b="1" dirty="0">
                <a:solidFill>
                  <a:srgbClr val="FF0000"/>
                </a:solidFill>
                <a:latin typeface="Times New Roman" pitchFamily="18" charset="0"/>
                <a:ea typeface="隶书" pitchFamily="49" charset="-122"/>
              </a:rPr>
              <a:t>2.4,2.8GHz</a:t>
            </a:r>
          </a:p>
          <a:p>
            <a:pPr marL="482600" indent="-482600">
              <a:spcBef>
                <a:spcPct val="20000"/>
              </a:spcBef>
              <a:buFont typeface="Wingdings" pitchFamily="2" charset="2"/>
              <a:buNone/>
              <a:defRPr/>
            </a:pPr>
            <a:endParaRPr kumimoji="1" lang="en-US" altLang="zh-CN" sz="2800" b="1" dirty="0">
              <a:solidFill>
                <a:srgbClr val="FF0000"/>
              </a:solidFill>
              <a:latin typeface="Times New Roman" pitchFamily="18" charset="0"/>
              <a:ea typeface="隶书" pitchFamily="49" charset="-122"/>
            </a:endParaRPr>
          </a:p>
        </p:txBody>
      </p:sp>
      <p:sp>
        <p:nvSpPr>
          <p:cNvPr id="41989"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53648E1-CF43-41BC-838B-4541ED48D9CE}" type="slidenum">
              <a:rPr lang="en-US" altLang="zh-CN" smtClean="0"/>
              <a:pPr eaLnBrk="1" hangingPunct="1"/>
              <a:t>33</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612365"/>
                                        </p:tgtEl>
                                        <p:attrNameLst>
                                          <p:attrName>style.visibility</p:attrName>
                                        </p:attrNameLst>
                                      </p:cBhvr>
                                      <p:to>
                                        <p:strVal val="visible"/>
                                      </p:to>
                                    </p:set>
                                    <p:anim calcmode="lin" valueType="num">
                                      <p:cBhvr>
                                        <p:cTn id="7" dur="500" fill="hold"/>
                                        <p:tgtEl>
                                          <p:spTgt spid="612365"/>
                                        </p:tgtEl>
                                        <p:attrNameLst>
                                          <p:attrName>ppt_w</p:attrName>
                                        </p:attrNameLst>
                                      </p:cBhvr>
                                      <p:tavLst>
                                        <p:tav tm="0">
                                          <p:val>
                                            <p:fltVal val="0"/>
                                          </p:val>
                                        </p:tav>
                                        <p:tav tm="100000">
                                          <p:val>
                                            <p:strVal val="#ppt_w"/>
                                          </p:val>
                                        </p:tav>
                                      </p:tavLst>
                                    </p:anim>
                                    <p:anim calcmode="lin" valueType="num">
                                      <p:cBhvr>
                                        <p:cTn id="8" dur="500" fill="hold"/>
                                        <p:tgtEl>
                                          <p:spTgt spid="61236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365"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bwMode="auto">
          <a:xfrm>
            <a:off x="76200" y="228600"/>
            <a:ext cx="9067800" cy="838200"/>
          </a:xfrm>
          <a:blipFill dpi="0" rotWithShape="0">
            <a:blip r:embed="rId4"/>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solidFill>
                  <a:srgbClr val="0000FF"/>
                </a:solidFill>
                <a:ea typeface="楷体_GB2312" pitchFamily="49" charset="-122"/>
              </a:rPr>
              <a:t>CPU</a:t>
            </a:r>
          </a:p>
        </p:txBody>
      </p:sp>
      <p:grpSp>
        <p:nvGrpSpPr>
          <p:cNvPr id="43011" name="Group 3"/>
          <p:cNvGrpSpPr>
            <a:grpSpLocks/>
          </p:cNvGrpSpPr>
          <p:nvPr/>
        </p:nvGrpSpPr>
        <p:grpSpPr bwMode="auto">
          <a:xfrm>
            <a:off x="990600" y="1447800"/>
            <a:ext cx="2238375" cy="3048000"/>
            <a:chOff x="564" y="912"/>
            <a:chExt cx="1410" cy="1920"/>
          </a:xfrm>
        </p:grpSpPr>
        <p:grpSp>
          <p:nvGrpSpPr>
            <p:cNvPr id="43016" name="Group 4"/>
            <p:cNvGrpSpPr>
              <a:grpSpLocks/>
            </p:cNvGrpSpPr>
            <p:nvPr/>
          </p:nvGrpSpPr>
          <p:grpSpPr bwMode="auto">
            <a:xfrm>
              <a:off x="576" y="912"/>
              <a:ext cx="1398" cy="288"/>
              <a:chOff x="564" y="1632"/>
              <a:chExt cx="1398" cy="288"/>
            </a:xfrm>
          </p:grpSpPr>
          <p:sp>
            <p:nvSpPr>
              <p:cNvPr id="43023" name="Text Box 5"/>
              <p:cNvSpPr txBox="1">
                <a:spLocks noChangeArrowheads="1"/>
              </p:cNvSpPr>
              <p:nvPr/>
            </p:nvSpPr>
            <p:spPr bwMode="auto">
              <a:xfrm>
                <a:off x="864" y="1632"/>
                <a:ext cx="10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ea typeface="幼圆" pitchFamily="49" charset="-122"/>
                  </a:rPr>
                  <a:t>CPU</a:t>
                </a:r>
                <a:r>
                  <a:rPr kumimoji="1" lang="zh-CN" altLang="en-US" sz="2400">
                    <a:ea typeface="幼圆" pitchFamily="49" charset="-122"/>
                  </a:rPr>
                  <a:t>的速度</a:t>
                </a:r>
              </a:p>
            </p:txBody>
          </p:sp>
          <p:graphicFrame>
            <p:nvGraphicFramePr>
              <p:cNvPr id="43024" name="Object 6"/>
              <p:cNvGraphicFramePr>
                <a:graphicFrameLocks noChangeAspect="1"/>
              </p:cNvGraphicFramePr>
              <p:nvPr/>
            </p:nvGraphicFramePr>
            <p:xfrm>
              <a:off x="564" y="1680"/>
              <a:ext cx="218" cy="215"/>
            </p:xfrm>
            <a:graphic>
              <a:graphicData uri="http://schemas.openxmlformats.org/presentationml/2006/ole">
                <mc:AlternateContent xmlns:mc="http://schemas.openxmlformats.org/markup-compatibility/2006">
                  <mc:Choice xmlns:v="urn:schemas-microsoft-com:vml" Requires="v">
                    <p:oleObj spid="_x0000_s43127" name="BMP 图象" r:id="rId5" imgW="685714" imgH="676369" progId="Paint.Picture">
                      <p:embed/>
                    </p:oleObj>
                  </mc:Choice>
                  <mc:Fallback>
                    <p:oleObj name="BMP 图象" r:id="rId5" imgW="685714" imgH="676369" progId="Paint.Picture">
                      <p:embed/>
                      <p:pic>
                        <p:nvPicPr>
                          <p:cNvPr id="0" name="Object 6"/>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4" y="1680"/>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3017" name="Group 7"/>
            <p:cNvGrpSpPr>
              <a:grpSpLocks/>
            </p:cNvGrpSpPr>
            <p:nvPr/>
          </p:nvGrpSpPr>
          <p:grpSpPr bwMode="auto">
            <a:xfrm>
              <a:off x="564" y="1632"/>
              <a:ext cx="1206" cy="288"/>
              <a:chOff x="564" y="1632"/>
              <a:chExt cx="1206" cy="288"/>
            </a:xfrm>
          </p:grpSpPr>
          <p:sp>
            <p:nvSpPr>
              <p:cNvPr id="43021" name="Text Box 8"/>
              <p:cNvSpPr txBox="1">
                <a:spLocks noChangeArrowheads="1"/>
              </p:cNvSpPr>
              <p:nvPr/>
            </p:nvSpPr>
            <p:spPr bwMode="auto">
              <a:xfrm>
                <a:off x="864" y="1632"/>
                <a:ext cx="9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ea typeface="幼圆" pitchFamily="49" charset="-122"/>
                  </a:rPr>
                  <a:t>CPU</a:t>
                </a:r>
                <a:r>
                  <a:rPr kumimoji="1" lang="zh-CN" altLang="en-US" sz="2400">
                    <a:ea typeface="幼圆" pitchFamily="49" charset="-122"/>
                  </a:rPr>
                  <a:t>主频</a:t>
                </a:r>
              </a:p>
            </p:txBody>
          </p:sp>
          <p:graphicFrame>
            <p:nvGraphicFramePr>
              <p:cNvPr id="43022" name="Object 9"/>
              <p:cNvGraphicFramePr>
                <a:graphicFrameLocks noChangeAspect="1"/>
              </p:cNvGraphicFramePr>
              <p:nvPr/>
            </p:nvGraphicFramePr>
            <p:xfrm>
              <a:off x="564" y="1680"/>
              <a:ext cx="218" cy="215"/>
            </p:xfrm>
            <a:graphic>
              <a:graphicData uri="http://schemas.openxmlformats.org/presentationml/2006/ole">
                <mc:AlternateContent xmlns:mc="http://schemas.openxmlformats.org/markup-compatibility/2006">
                  <mc:Choice xmlns:v="urn:schemas-microsoft-com:vml" Requires="v">
                    <p:oleObj spid="_x0000_s43128" name="BMP 图象" r:id="rId7" imgW="685714" imgH="676369" progId="Paint.Picture">
                      <p:embed/>
                    </p:oleObj>
                  </mc:Choice>
                  <mc:Fallback>
                    <p:oleObj name="BMP 图象" r:id="rId7" imgW="685714" imgH="676369" progId="Paint.Picture">
                      <p:embed/>
                      <p:pic>
                        <p:nvPicPr>
                          <p:cNvPr id="0" name="Object 9"/>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4" y="1680"/>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3018" name="Group 10"/>
            <p:cNvGrpSpPr>
              <a:grpSpLocks/>
            </p:cNvGrpSpPr>
            <p:nvPr/>
          </p:nvGrpSpPr>
          <p:grpSpPr bwMode="auto">
            <a:xfrm>
              <a:off x="612" y="2544"/>
              <a:ext cx="1208" cy="288"/>
              <a:chOff x="612" y="2544"/>
              <a:chExt cx="1208" cy="288"/>
            </a:xfrm>
          </p:grpSpPr>
          <p:sp>
            <p:nvSpPr>
              <p:cNvPr id="43019" name="Text Box 11"/>
              <p:cNvSpPr txBox="1">
                <a:spLocks noChangeArrowheads="1"/>
              </p:cNvSpPr>
              <p:nvPr/>
            </p:nvSpPr>
            <p:spPr bwMode="auto">
              <a:xfrm>
                <a:off x="912" y="2544"/>
                <a:ext cx="9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i="1">
                    <a:solidFill>
                      <a:schemeClr val="accent2"/>
                    </a:solidFill>
                    <a:ea typeface="楷体_GB2312" pitchFamily="49" charset="-122"/>
                  </a:rPr>
                  <a:t>CPU</a:t>
                </a:r>
                <a:r>
                  <a:rPr kumimoji="1" lang="zh-CN" altLang="en-US" sz="2400" b="1" i="1">
                    <a:solidFill>
                      <a:schemeClr val="accent2"/>
                    </a:solidFill>
                    <a:ea typeface="楷体_GB2312" pitchFamily="49" charset="-122"/>
                  </a:rPr>
                  <a:t>字长</a:t>
                </a:r>
              </a:p>
            </p:txBody>
          </p:sp>
          <p:graphicFrame>
            <p:nvGraphicFramePr>
              <p:cNvPr id="43020" name="Object 12"/>
              <p:cNvGraphicFramePr>
                <a:graphicFrameLocks noChangeAspect="1"/>
              </p:cNvGraphicFramePr>
              <p:nvPr/>
            </p:nvGraphicFramePr>
            <p:xfrm>
              <a:off x="612" y="2592"/>
              <a:ext cx="218" cy="215"/>
            </p:xfrm>
            <a:graphic>
              <a:graphicData uri="http://schemas.openxmlformats.org/presentationml/2006/ole">
                <mc:AlternateContent xmlns:mc="http://schemas.openxmlformats.org/markup-compatibility/2006">
                  <mc:Choice xmlns:v="urn:schemas-microsoft-com:vml" Requires="v">
                    <p:oleObj spid="_x0000_s43129" name="BMP 图象" r:id="rId8" imgW="685714" imgH="676369" progId="Paint.Picture">
                      <p:embed/>
                    </p:oleObj>
                  </mc:Choice>
                  <mc:Fallback>
                    <p:oleObj name="BMP 图象" r:id="rId8" imgW="685714" imgH="676369" progId="Paint.Picture">
                      <p:embed/>
                      <p:pic>
                        <p:nvPicPr>
                          <p:cNvPr id="0" name="Object 12"/>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2" y="2592"/>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
        <p:nvSpPr>
          <p:cNvPr id="614413" name="AutoShape 13" descr="信纸"/>
          <p:cNvSpPr>
            <a:spLocks noChangeArrowheads="1"/>
          </p:cNvSpPr>
          <p:nvPr/>
        </p:nvSpPr>
        <p:spPr bwMode="auto">
          <a:xfrm>
            <a:off x="3657600" y="838200"/>
            <a:ext cx="5181600" cy="1905000"/>
          </a:xfrm>
          <a:prstGeom prst="wedgeRectCallout">
            <a:avLst>
              <a:gd name="adj1" fmla="val -66852"/>
              <a:gd name="adj2" fmla="val 122417"/>
            </a:avLst>
          </a:prstGeom>
          <a:blipFill dpi="0" rotWithShape="0">
            <a:blip r:embed="rId9"/>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a:spcBef>
                <a:spcPct val="20000"/>
              </a:spcBef>
              <a:buFont typeface="Wingdings" pitchFamily="2" charset="2"/>
              <a:buNone/>
            </a:pPr>
            <a:r>
              <a:rPr kumimoji="1" lang="zh-CN" altLang="en-US" sz="2800" b="1" dirty="0">
                <a:solidFill>
                  <a:srgbClr val="FF0000"/>
                </a:solidFill>
                <a:latin typeface="Times New Roman" pitchFamily="18" charset="0"/>
                <a:ea typeface="隶书" pitchFamily="49" charset="-122"/>
              </a:rPr>
              <a:t>是</a:t>
            </a:r>
            <a:r>
              <a:rPr kumimoji="1" lang="en-US" altLang="zh-CN" sz="2400" b="1" i="1" dirty="0">
                <a:solidFill>
                  <a:schemeClr val="accent2"/>
                </a:solidFill>
                <a:ea typeface="楷体_GB2312" pitchFamily="49" charset="-122"/>
              </a:rPr>
              <a:t>CPU</a:t>
            </a:r>
            <a:r>
              <a:rPr kumimoji="1" lang="zh-CN" altLang="en-US" sz="2400" b="1" i="1" dirty="0">
                <a:solidFill>
                  <a:schemeClr val="accent2"/>
                </a:solidFill>
                <a:ea typeface="楷体_GB2312" pitchFamily="49" charset="-122"/>
              </a:rPr>
              <a:t>在一次操作中能处理的最大数据单位，反映了一条指令所能处理数据的能力，目前主流</a:t>
            </a:r>
            <a:r>
              <a:rPr kumimoji="1" lang="en-US" altLang="zh-CN" sz="2400" b="1" i="1" dirty="0">
                <a:solidFill>
                  <a:schemeClr val="accent2"/>
                </a:solidFill>
                <a:ea typeface="楷体_GB2312" pitchFamily="49" charset="-122"/>
              </a:rPr>
              <a:t>CPU</a:t>
            </a:r>
            <a:r>
              <a:rPr kumimoji="1" lang="zh-CN" altLang="en-US" sz="2400" b="1" i="1" dirty="0">
                <a:solidFill>
                  <a:schemeClr val="accent2"/>
                </a:solidFill>
                <a:ea typeface="楷体_GB2312" pitchFamily="49" charset="-122"/>
              </a:rPr>
              <a:t>字长为</a:t>
            </a:r>
            <a:r>
              <a:rPr kumimoji="1" lang="en-US" altLang="zh-CN" sz="2400" b="1" i="1" dirty="0">
                <a:solidFill>
                  <a:schemeClr val="accent2"/>
                </a:solidFill>
                <a:ea typeface="楷体_GB2312" pitchFamily="49" charset="-122"/>
              </a:rPr>
              <a:t>32</a:t>
            </a:r>
            <a:r>
              <a:rPr kumimoji="1" lang="zh-CN" altLang="en-US" sz="2400" b="1" i="1" dirty="0">
                <a:solidFill>
                  <a:schemeClr val="accent2"/>
                </a:solidFill>
                <a:ea typeface="楷体_GB2312" pitchFamily="49" charset="-122"/>
              </a:rPr>
              <a:t>位或</a:t>
            </a:r>
            <a:r>
              <a:rPr kumimoji="1" lang="en-US" altLang="zh-CN" sz="2400" b="1" i="1" dirty="0">
                <a:solidFill>
                  <a:srgbClr val="FF0000"/>
                </a:solidFill>
                <a:ea typeface="楷体_GB2312" pitchFamily="49" charset="-122"/>
              </a:rPr>
              <a:t>64</a:t>
            </a:r>
            <a:r>
              <a:rPr kumimoji="1" lang="zh-CN" altLang="en-US" sz="2400" b="1" i="1" dirty="0">
                <a:solidFill>
                  <a:srgbClr val="FF0000"/>
                </a:solidFill>
                <a:ea typeface="楷体_GB2312" pitchFamily="49" charset="-122"/>
              </a:rPr>
              <a:t>位</a:t>
            </a:r>
            <a:endParaRPr kumimoji="1" lang="zh-CN" altLang="en-US" sz="2800" b="1" dirty="0">
              <a:solidFill>
                <a:srgbClr val="FF0000"/>
              </a:solidFill>
              <a:latin typeface="Times New Roman" pitchFamily="18" charset="0"/>
              <a:ea typeface="隶书" pitchFamily="49" charset="-122"/>
            </a:endParaRPr>
          </a:p>
        </p:txBody>
      </p:sp>
      <p:sp>
        <p:nvSpPr>
          <p:cNvPr id="614415" name="AutoShape 15" descr="信纸"/>
          <p:cNvSpPr>
            <a:spLocks noChangeArrowheads="1"/>
          </p:cNvSpPr>
          <p:nvPr/>
        </p:nvSpPr>
        <p:spPr bwMode="auto">
          <a:xfrm>
            <a:off x="3209925" y="4457700"/>
            <a:ext cx="5334000" cy="1600200"/>
          </a:xfrm>
          <a:prstGeom prst="wedgeRectCallout">
            <a:avLst>
              <a:gd name="adj1" fmla="val -5181"/>
              <a:gd name="adj2" fmla="val -87597"/>
            </a:avLst>
          </a:prstGeom>
          <a:blipFill dpi="0" rotWithShape="0">
            <a:blip r:embed="rId9"/>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a:spcBef>
                <a:spcPct val="20000"/>
              </a:spcBef>
              <a:buFont typeface="Wingdings" pitchFamily="2" charset="2"/>
              <a:buNone/>
            </a:pPr>
            <a:r>
              <a:rPr kumimoji="1" lang="zh-CN" altLang="en-US" sz="2800" b="1" dirty="0">
                <a:solidFill>
                  <a:srgbClr val="FF0000"/>
                </a:solidFill>
                <a:latin typeface="Times New Roman" pitchFamily="18" charset="0"/>
                <a:ea typeface="隶书" pitchFamily="49" charset="-122"/>
              </a:rPr>
              <a:t>如果</a:t>
            </a:r>
            <a:r>
              <a:rPr kumimoji="1" lang="en-US" altLang="zh-CN" sz="2800" b="1" i="1" dirty="0">
                <a:solidFill>
                  <a:schemeClr val="accent2"/>
                </a:solidFill>
                <a:ea typeface="楷体_GB2312" pitchFamily="49" charset="-122"/>
              </a:rPr>
              <a:t>CPU</a:t>
            </a:r>
            <a:r>
              <a:rPr kumimoji="1" lang="zh-CN" altLang="en-US" sz="2800" b="1" i="1" dirty="0">
                <a:solidFill>
                  <a:schemeClr val="accent2"/>
                </a:solidFill>
                <a:ea typeface="楷体_GB2312" pitchFamily="49" charset="-122"/>
              </a:rPr>
              <a:t>的字长是</a:t>
            </a:r>
            <a:r>
              <a:rPr kumimoji="1" lang="en-US" altLang="zh-CN" sz="2800" b="1" i="1" dirty="0">
                <a:solidFill>
                  <a:schemeClr val="accent2"/>
                </a:solidFill>
                <a:ea typeface="楷体_GB2312" pitchFamily="49" charset="-122"/>
              </a:rPr>
              <a:t>16</a:t>
            </a:r>
            <a:r>
              <a:rPr kumimoji="1" lang="zh-CN" altLang="en-US" sz="2800" b="1" i="1" dirty="0">
                <a:solidFill>
                  <a:schemeClr val="accent2"/>
                </a:solidFill>
                <a:ea typeface="楷体_GB2312" pitchFamily="49" charset="-122"/>
              </a:rPr>
              <a:t>位，那么它执行一次加法指令一次性可以处理一个</a:t>
            </a:r>
            <a:r>
              <a:rPr kumimoji="1" lang="en-US" altLang="zh-CN" sz="2800" b="1" i="1" dirty="0">
                <a:solidFill>
                  <a:schemeClr val="accent2"/>
                </a:solidFill>
                <a:ea typeface="楷体_GB2312" pitchFamily="49" charset="-122"/>
              </a:rPr>
              <a:t>16</a:t>
            </a:r>
            <a:r>
              <a:rPr kumimoji="1" lang="zh-CN" altLang="en-US" sz="2800" b="1" i="1" dirty="0">
                <a:solidFill>
                  <a:schemeClr val="accent2"/>
                </a:solidFill>
                <a:ea typeface="楷体_GB2312" pitchFamily="49" charset="-122"/>
              </a:rPr>
              <a:t>位的数据</a:t>
            </a:r>
          </a:p>
        </p:txBody>
      </p:sp>
      <p:sp>
        <p:nvSpPr>
          <p:cNvPr id="43015"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27FCFD2-9116-4C1A-9E6D-F8CB6AFF0EFB}" type="slidenum">
              <a:rPr lang="en-US" altLang="zh-CN" smtClean="0"/>
              <a:pPr eaLnBrk="1" hangingPunct="1"/>
              <a:t>34</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614413"/>
                                        </p:tgtEl>
                                        <p:attrNameLst>
                                          <p:attrName>style.visibility</p:attrName>
                                        </p:attrNameLst>
                                      </p:cBhvr>
                                      <p:to>
                                        <p:strVal val="visible"/>
                                      </p:to>
                                    </p:set>
                                    <p:anim calcmode="lin" valueType="num">
                                      <p:cBhvr>
                                        <p:cTn id="7" dur="500" fill="hold"/>
                                        <p:tgtEl>
                                          <p:spTgt spid="614413"/>
                                        </p:tgtEl>
                                        <p:attrNameLst>
                                          <p:attrName>ppt_w</p:attrName>
                                        </p:attrNameLst>
                                      </p:cBhvr>
                                      <p:tavLst>
                                        <p:tav tm="0">
                                          <p:val>
                                            <p:fltVal val="0"/>
                                          </p:val>
                                        </p:tav>
                                        <p:tav tm="100000">
                                          <p:val>
                                            <p:strVal val="#ppt_w"/>
                                          </p:val>
                                        </p:tav>
                                      </p:tavLst>
                                    </p:anim>
                                    <p:anim calcmode="lin" valueType="num">
                                      <p:cBhvr>
                                        <p:cTn id="8" dur="500" fill="hold"/>
                                        <p:tgtEl>
                                          <p:spTgt spid="614413"/>
                                        </p:tgtEl>
                                        <p:attrNameLst>
                                          <p:attrName>ppt_h</p:attrName>
                                        </p:attrNameLst>
                                      </p:cBhvr>
                                      <p:tavLst>
                                        <p:tav tm="0">
                                          <p:val>
                                            <p:strVal val="#ppt_h"/>
                                          </p:val>
                                        </p:tav>
                                        <p:tav tm="100000">
                                          <p:val>
                                            <p:strVal val="#ppt_h"/>
                                          </p:val>
                                        </p:tav>
                                      </p:tavLst>
                                    </p:anim>
                                  </p:childTnLst>
                                </p:cTn>
                              </p:par>
                            </p:childTnLst>
                          </p:cTn>
                        </p:par>
                        <p:par>
                          <p:cTn id="9" fill="hold" nodeType="withGroup">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614415"/>
                                        </p:tgtEl>
                                        <p:attrNameLst>
                                          <p:attrName>style.visibility</p:attrName>
                                        </p:attrNameLst>
                                      </p:cBhvr>
                                      <p:to>
                                        <p:strVal val="visible"/>
                                      </p:to>
                                    </p:set>
                                    <p:anim calcmode="lin" valueType="num">
                                      <p:cBhvr>
                                        <p:cTn id="12" dur="500" fill="hold"/>
                                        <p:tgtEl>
                                          <p:spTgt spid="614415"/>
                                        </p:tgtEl>
                                        <p:attrNameLst>
                                          <p:attrName>ppt_w</p:attrName>
                                        </p:attrNameLst>
                                      </p:cBhvr>
                                      <p:tavLst>
                                        <p:tav tm="0">
                                          <p:val>
                                            <p:fltVal val="0"/>
                                          </p:val>
                                        </p:tav>
                                        <p:tav tm="100000">
                                          <p:val>
                                            <p:strVal val="#ppt_w"/>
                                          </p:val>
                                        </p:tav>
                                      </p:tavLst>
                                    </p:anim>
                                    <p:anim calcmode="lin" valueType="num">
                                      <p:cBhvr>
                                        <p:cTn id="13" dur="500" fill="hold"/>
                                        <p:tgtEl>
                                          <p:spTgt spid="6144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13" grpId="0" animBg="1" autoUpdateAnimBg="0"/>
      <p:bldP spid="614415"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solidFill>
                  <a:srgbClr val="0000FF"/>
                </a:solidFill>
                <a:ea typeface="楷体_GB2312" pitchFamily="49" charset="-122"/>
              </a:rPr>
              <a:t>PC</a:t>
            </a:r>
            <a:r>
              <a:rPr lang="zh-CN" altLang="en-US" smtClean="0">
                <a:solidFill>
                  <a:srgbClr val="0000FF"/>
                </a:solidFill>
                <a:ea typeface="楷体_GB2312" pitchFamily="49" charset="-122"/>
              </a:rPr>
              <a:t>机的硬件配置（性能指标）</a:t>
            </a:r>
          </a:p>
        </p:txBody>
      </p:sp>
      <p:sp>
        <p:nvSpPr>
          <p:cNvPr id="771075" name="Rectangle 3"/>
          <p:cNvSpPr>
            <a:spLocks noChangeArrowheads="1"/>
          </p:cNvSpPr>
          <p:nvPr/>
        </p:nvSpPr>
        <p:spPr bwMode="auto">
          <a:xfrm>
            <a:off x="914400" y="1219200"/>
            <a:ext cx="6400800" cy="838200"/>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en-US" altLang="zh-CN" sz="3600" b="1">
                <a:effectLst>
                  <a:outerShdw blurRad="38100" dist="38100" dir="2700000" algn="tl">
                    <a:srgbClr val="000000"/>
                  </a:outerShdw>
                </a:effectLst>
                <a:latin typeface="楷体_GB2312" pitchFamily="49" charset="-122"/>
                <a:ea typeface="楷体_GB2312" pitchFamily="49" charset="-122"/>
              </a:rPr>
              <a:t>CPU</a:t>
            </a:r>
          </a:p>
        </p:txBody>
      </p:sp>
      <p:sp>
        <p:nvSpPr>
          <p:cNvPr id="771076" name="Rectangle 4"/>
          <p:cNvSpPr>
            <a:spLocks noChangeArrowheads="1"/>
          </p:cNvSpPr>
          <p:nvPr/>
        </p:nvSpPr>
        <p:spPr bwMode="auto">
          <a:xfrm>
            <a:off x="914400" y="2133600"/>
            <a:ext cx="6400800" cy="838200"/>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i="1">
                <a:solidFill>
                  <a:srgbClr val="FF0000"/>
                </a:solidFill>
                <a:effectLst>
                  <a:outerShdw blurRad="38100" dist="38100" dir="2700000" algn="tl">
                    <a:srgbClr val="000000"/>
                  </a:outerShdw>
                </a:effectLst>
                <a:latin typeface="楷体_GB2312" pitchFamily="49" charset="-122"/>
                <a:ea typeface="楷体_GB2312" pitchFamily="49" charset="-122"/>
              </a:rPr>
              <a:t>存储器系统</a:t>
            </a:r>
          </a:p>
        </p:txBody>
      </p:sp>
      <p:sp>
        <p:nvSpPr>
          <p:cNvPr id="771077" name="Rectangle 5"/>
          <p:cNvSpPr>
            <a:spLocks noChangeArrowheads="1"/>
          </p:cNvSpPr>
          <p:nvPr/>
        </p:nvSpPr>
        <p:spPr bwMode="auto">
          <a:xfrm>
            <a:off x="914400" y="3124200"/>
            <a:ext cx="6400800" cy="838200"/>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en-US" altLang="zh-CN" sz="3600" b="1">
                <a:solidFill>
                  <a:srgbClr val="4D4D4D"/>
                </a:solidFill>
                <a:latin typeface="Times New Roman" pitchFamily="18" charset="0"/>
              </a:rPr>
              <a:t> </a:t>
            </a:r>
            <a:r>
              <a:rPr kumimoji="1" lang="zh-CN" altLang="en-US" sz="3600" b="1">
                <a:effectLst>
                  <a:outerShdw blurRad="38100" dist="38100" dir="2700000" algn="tl">
                    <a:srgbClr val="000000"/>
                  </a:outerShdw>
                </a:effectLst>
                <a:latin typeface="楷体_GB2312" pitchFamily="49" charset="-122"/>
                <a:ea typeface="楷体_GB2312" pitchFamily="49" charset="-122"/>
              </a:rPr>
              <a:t>其它设备</a:t>
            </a:r>
          </a:p>
        </p:txBody>
      </p:sp>
      <p:sp>
        <p:nvSpPr>
          <p:cNvPr id="44038"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E47E224-55E6-4BAA-9AD2-BD50810A62CB}" type="slidenum">
              <a:rPr lang="en-US" altLang="zh-CN" smtClean="0"/>
              <a:pPr eaLnBrk="1" hangingPunct="1"/>
              <a:t>35</a:t>
            </a:fld>
            <a:endParaRPr lang="en-US" altLang="zh-CN" smtClean="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descr="粉色砂纸"/>
          <p:cNvSpPr>
            <a:spLocks noGrp="1" noChangeArrowheads="1"/>
          </p:cNvSpPr>
          <p:nvPr>
            <p:ph type="title"/>
          </p:nvPr>
        </p:nvSpPr>
        <p:spPr bwMode="auto">
          <a:xfrm>
            <a:off x="0" y="304800"/>
            <a:ext cx="9144000" cy="762000"/>
          </a:xfrm>
          <a:blipFill dpi="0" rotWithShape="0">
            <a:blip r:embed="rId2"/>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存储器系统</a:t>
            </a:r>
          </a:p>
        </p:txBody>
      </p:sp>
      <p:grpSp>
        <p:nvGrpSpPr>
          <p:cNvPr id="45059" name="Group 4"/>
          <p:cNvGrpSpPr>
            <a:grpSpLocks/>
          </p:cNvGrpSpPr>
          <p:nvPr/>
        </p:nvGrpSpPr>
        <p:grpSpPr bwMode="auto">
          <a:xfrm>
            <a:off x="1066800" y="1371600"/>
            <a:ext cx="5715000" cy="4495800"/>
            <a:chOff x="672" y="864"/>
            <a:chExt cx="3600" cy="2832"/>
          </a:xfrm>
        </p:grpSpPr>
        <p:grpSp>
          <p:nvGrpSpPr>
            <p:cNvPr id="45070" name="Group 5"/>
            <p:cNvGrpSpPr>
              <a:grpSpLocks/>
            </p:cNvGrpSpPr>
            <p:nvPr/>
          </p:nvGrpSpPr>
          <p:grpSpPr bwMode="auto">
            <a:xfrm>
              <a:off x="1824" y="864"/>
              <a:ext cx="1968" cy="393"/>
              <a:chOff x="1968" y="180"/>
              <a:chExt cx="1968" cy="540"/>
            </a:xfrm>
          </p:grpSpPr>
          <p:sp>
            <p:nvSpPr>
              <p:cNvPr id="45077" name="AutoShape 6"/>
              <p:cNvSpPr>
                <a:spLocks noChangeArrowheads="1"/>
              </p:cNvSpPr>
              <p:nvPr/>
            </p:nvSpPr>
            <p:spPr bwMode="auto">
              <a:xfrm>
                <a:off x="1968" y="192"/>
                <a:ext cx="1968" cy="528"/>
              </a:xfrm>
              <a:prstGeom prst="flowChartProcess">
                <a:avLst/>
              </a:prstGeom>
              <a:solidFill>
                <a:srgbClr val="FFFF66"/>
              </a:solidFill>
              <a:ln w="9525">
                <a:miter lim="800000"/>
                <a:headEnd/>
                <a:tailEnd/>
              </a:ln>
              <a:effectLst/>
              <a:scene3d>
                <a:camera prst="legacyObliqueBottomRight"/>
                <a:lightRig rig="legacyFlat2" dir="t"/>
              </a:scene3d>
              <a:sp3d extrusionH="430200" prstMaterial="legacyMatte">
                <a:bevelT w="13500" h="13500" prst="angle"/>
                <a:bevelB w="13500" h="13500" prst="angle"/>
                <a:extrusionClr>
                  <a:srgbClr val="FFFF6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5078" name="Text Box 7"/>
              <p:cNvSpPr txBox="1">
                <a:spLocks noChangeArrowheads="1"/>
              </p:cNvSpPr>
              <p:nvPr/>
            </p:nvSpPr>
            <p:spPr bwMode="auto">
              <a:xfrm>
                <a:off x="2695" y="180"/>
                <a:ext cx="566" cy="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800" b="1">
                    <a:solidFill>
                      <a:schemeClr val="tx2"/>
                    </a:solidFill>
                    <a:latin typeface="Times New Roman" pitchFamily="18" charset="0"/>
                  </a:rPr>
                  <a:t>内存</a:t>
                </a:r>
                <a:endParaRPr kumimoji="1" lang="zh-CN" altLang="en-US" sz="2800" b="1">
                  <a:latin typeface="Times New Roman" pitchFamily="18" charset="0"/>
                </a:endParaRPr>
              </a:p>
            </p:txBody>
          </p:sp>
        </p:grpSp>
        <p:grpSp>
          <p:nvGrpSpPr>
            <p:cNvPr id="45071" name="Group 8"/>
            <p:cNvGrpSpPr>
              <a:grpSpLocks/>
            </p:cNvGrpSpPr>
            <p:nvPr/>
          </p:nvGrpSpPr>
          <p:grpSpPr bwMode="auto">
            <a:xfrm>
              <a:off x="2400" y="2208"/>
              <a:ext cx="1872" cy="381"/>
              <a:chOff x="2304" y="1003"/>
              <a:chExt cx="1872" cy="494"/>
            </a:xfrm>
          </p:grpSpPr>
          <p:sp>
            <p:nvSpPr>
              <p:cNvPr id="45075" name="AutoShape 9"/>
              <p:cNvSpPr>
                <a:spLocks noChangeArrowheads="1"/>
              </p:cNvSpPr>
              <p:nvPr/>
            </p:nvSpPr>
            <p:spPr bwMode="auto">
              <a:xfrm>
                <a:off x="2304" y="1008"/>
                <a:ext cx="1872" cy="480"/>
              </a:xfrm>
              <a:prstGeom prst="flowChartProcess">
                <a:avLst/>
              </a:prstGeom>
              <a:solidFill>
                <a:srgbClr val="FFFF66"/>
              </a:solidFill>
              <a:ln w="9525">
                <a:miter lim="800000"/>
                <a:headEnd/>
                <a:tailEnd/>
              </a:ln>
              <a:effectLst/>
              <a:scene3d>
                <a:camera prst="legacyObliqueBottomRight"/>
                <a:lightRig rig="legacyFlat2" dir="t"/>
              </a:scene3d>
              <a:sp3d extrusionH="430200" prstMaterial="legacyMatte">
                <a:bevelT w="13500" h="13500" prst="angle"/>
                <a:bevelB w="13500" h="13500" prst="angle"/>
                <a:extrusionClr>
                  <a:srgbClr val="FFFF6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5076" name="Text Box 10"/>
              <p:cNvSpPr txBox="1">
                <a:spLocks noChangeArrowheads="1"/>
              </p:cNvSpPr>
              <p:nvPr/>
            </p:nvSpPr>
            <p:spPr bwMode="auto">
              <a:xfrm>
                <a:off x="2915" y="1003"/>
                <a:ext cx="566" cy="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120000"/>
                  </a:lnSpc>
                </a:pPr>
                <a:r>
                  <a:rPr kumimoji="1" lang="zh-CN" altLang="en-US" sz="2800" b="1">
                    <a:solidFill>
                      <a:schemeClr val="tx2"/>
                    </a:solidFill>
                    <a:latin typeface="Times New Roman" pitchFamily="18" charset="0"/>
                  </a:rPr>
                  <a:t>外存</a:t>
                </a:r>
                <a:endParaRPr kumimoji="1" lang="zh-CN" altLang="en-US" sz="2400">
                  <a:latin typeface="Times New Roman" pitchFamily="18" charset="0"/>
                </a:endParaRPr>
              </a:p>
            </p:txBody>
          </p:sp>
        </p:grpSp>
        <p:sp>
          <p:nvSpPr>
            <p:cNvPr id="45072" name="AutoShape 11"/>
            <p:cNvSpPr>
              <a:spLocks noChangeArrowheads="1"/>
            </p:cNvSpPr>
            <p:nvPr/>
          </p:nvSpPr>
          <p:spPr bwMode="auto">
            <a:xfrm>
              <a:off x="1152" y="912"/>
              <a:ext cx="480" cy="288"/>
            </a:xfrm>
            <a:prstGeom prst="notchedRightArrow">
              <a:avLst>
                <a:gd name="adj1" fmla="val 50000"/>
                <a:gd name="adj2" fmla="val 41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3" name="AutoShape 12"/>
            <p:cNvSpPr>
              <a:spLocks noChangeArrowheads="1"/>
            </p:cNvSpPr>
            <p:nvPr/>
          </p:nvSpPr>
          <p:spPr bwMode="auto">
            <a:xfrm>
              <a:off x="1824" y="2304"/>
              <a:ext cx="480" cy="288"/>
            </a:xfrm>
            <a:prstGeom prst="notchedRightArrow">
              <a:avLst>
                <a:gd name="adj1" fmla="val 50000"/>
                <a:gd name="adj2" fmla="val 41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4" name="Text Box 13"/>
            <p:cNvSpPr txBox="1">
              <a:spLocks noChangeArrowheads="1"/>
            </p:cNvSpPr>
            <p:nvPr/>
          </p:nvSpPr>
          <p:spPr bwMode="auto">
            <a:xfrm>
              <a:off x="672" y="1104"/>
              <a:ext cx="461" cy="2592"/>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4800">
                  <a:latin typeface="Times New Roman" pitchFamily="18" charset="0"/>
                </a:rPr>
                <a:t>存储器系统</a:t>
              </a:r>
            </a:p>
          </p:txBody>
        </p:sp>
      </p:grpSp>
      <p:grpSp>
        <p:nvGrpSpPr>
          <p:cNvPr id="621582" name="Group 14"/>
          <p:cNvGrpSpPr>
            <a:grpSpLocks/>
          </p:cNvGrpSpPr>
          <p:nvPr/>
        </p:nvGrpSpPr>
        <p:grpSpPr bwMode="auto">
          <a:xfrm>
            <a:off x="2743200" y="2362200"/>
            <a:ext cx="5334000" cy="609600"/>
            <a:chOff x="1728" y="1488"/>
            <a:chExt cx="3360" cy="384"/>
          </a:xfrm>
        </p:grpSpPr>
        <p:sp>
          <p:nvSpPr>
            <p:cNvPr id="45066" name="AutoShape 15"/>
            <p:cNvSpPr>
              <a:spLocks noChangeArrowheads="1"/>
            </p:cNvSpPr>
            <p:nvPr/>
          </p:nvSpPr>
          <p:spPr bwMode="auto">
            <a:xfrm>
              <a:off x="2592" y="1488"/>
              <a:ext cx="768" cy="384"/>
            </a:xfrm>
            <a:prstGeom prst="roundRect">
              <a:avLst>
                <a:gd name="adj" fmla="val 16667"/>
              </a:avLst>
            </a:prstGeom>
            <a:solidFill>
              <a:srgbClr val="FF0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en-US" altLang="zh-CN" b="1">
                  <a:latin typeface="Times New Roman" pitchFamily="18" charset="0"/>
                </a:rPr>
                <a:t>ROM</a:t>
              </a:r>
            </a:p>
          </p:txBody>
        </p:sp>
        <p:sp>
          <p:nvSpPr>
            <p:cNvPr id="45067" name="AutoShape 16"/>
            <p:cNvSpPr>
              <a:spLocks noChangeArrowheads="1"/>
            </p:cNvSpPr>
            <p:nvPr/>
          </p:nvSpPr>
          <p:spPr bwMode="auto">
            <a:xfrm>
              <a:off x="1728" y="1488"/>
              <a:ext cx="768" cy="384"/>
            </a:xfrm>
            <a:prstGeom prst="roundRect">
              <a:avLst>
                <a:gd name="adj" fmla="val 16667"/>
              </a:avLst>
            </a:prstGeom>
            <a:solidFill>
              <a:srgbClr val="99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en-US" altLang="zh-CN" b="1">
                  <a:latin typeface="Times New Roman" pitchFamily="18" charset="0"/>
                </a:rPr>
                <a:t>RAM</a:t>
              </a:r>
            </a:p>
          </p:txBody>
        </p:sp>
        <p:sp>
          <p:nvSpPr>
            <p:cNvPr id="45068" name="AutoShape 17"/>
            <p:cNvSpPr>
              <a:spLocks noChangeArrowheads="1"/>
            </p:cNvSpPr>
            <p:nvPr/>
          </p:nvSpPr>
          <p:spPr bwMode="auto">
            <a:xfrm>
              <a:off x="3456" y="1488"/>
              <a:ext cx="768" cy="384"/>
            </a:xfrm>
            <a:prstGeom prst="roundRect">
              <a:avLst>
                <a:gd name="adj" fmla="val 16667"/>
              </a:avLst>
            </a:prstGeom>
            <a:solidFill>
              <a:srgbClr val="CC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en-US" altLang="zh-CN" b="1">
                  <a:latin typeface="Times New Roman" pitchFamily="18" charset="0"/>
                </a:rPr>
                <a:t>CMOS</a:t>
              </a:r>
            </a:p>
          </p:txBody>
        </p:sp>
        <p:sp>
          <p:nvSpPr>
            <p:cNvPr id="45069" name="AutoShape 18"/>
            <p:cNvSpPr>
              <a:spLocks noChangeArrowheads="1"/>
            </p:cNvSpPr>
            <p:nvPr/>
          </p:nvSpPr>
          <p:spPr bwMode="auto">
            <a:xfrm>
              <a:off x="4320" y="1488"/>
              <a:ext cx="768" cy="384"/>
            </a:xfrm>
            <a:prstGeom prst="roundRect">
              <a:avLst>
                <a:gd name="adj" fmla="val 16667"/>
              </a:avLst>
            </a:prstGeom>
            <a:solidFill>
              <a:srgbClr val="00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b="1">
                  <a:latin typeface="Times New Roman" pitchFamily="18" charset="0"/>
                </a:rPr>
                <a:t>虚拟存储器</a:t>
              </a:r>
            </a:p>
          </p:txBody>
        </p:sp>
      </p:grpSp>
      <p:grpSp>
        <p:nvGrpSpPr>
          <p:cNvPr id="621587" name="Group 19"/>
          <p:cNvGrpSpPr>
            <a:grpSpLocks/>
          </p:cNvGrpSpPr>
          <p:nvPr/>
        </p:nvGrpSpPr>
        <p:grpSpPr bwMode="auto">
          <a:xfrm>
            <a:off x="4038600" y="4572000"/>
            <a:ext cx="3962400" cy="609600"/>
            <a:chOff x="2544" y="2880"/>
            <a:chExt cx="2496" cy="384"/>
          </a:xfrm>
        </p:grpSpPr>
        <p:sp>
          <p:nvSpPr>
            <p:cNvPr id="45063" name="AutoShape 20"/>
            <p:cNvSpPr>
              <a:spLocks noChangeArrowheads="1"/>
            </p:cNvSpPr>
            <p:nvPr/>
          </p:nvSpPr>
          <p:spPr bwMode="auto">
            <a:xfrm>
              <a:off x="3408" y="2880"/>
              <a:ext cx="768" cy="384"/>
            </a:xfrm>
            <a:prstGeom prst="roundRect">
              <a:avLst>
                <a:gd name="adj" fmla="val 16667"/>
              </a:avLst>
            </a:prstGeom>
            <a:solidFill>
              <a:srgbClr val="FF0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b="1">
                  <a:latin typeface="Times New Roman" pitchFamily="18" charset="0"/>
                </a:rPr>
                <a:t>磁带</a:t>
              </a:r>
            </a:p>
          </p:txBody>
        </p:sp>
        <p:sp>
          <p:nvSpPr>
            <p:cNvPr id="45064" name="AutoShape 21"/>
            <p:cNvSpPr>
              <a:spLocks noChangeArrowheads="1"/>
            </p:cNvSpPr>
            <p:nvPr/>
          </p:nvSpPr>
          <p:spPr bwMode="auto">
            <a:xfrm>
              <a:off x="2544" y="2880"/>
              <a:ext cx="768" cy="384"/>
            </a:xfrm>
            <a:prstGeom prst="roundRect">
              <a:avLst>
                <a:gd name="adj" fmla="val 16667"/>
              </a:avLst>
            </a:prstGeom>
            <a:solidFill>
              <a:srgbClr val="99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b="1">
                  <a:latin typeface="Times New Roman" pitchFamily="18" charset="0"/>
                </a:rPr>
                <a:t>磁盘</a:t>
              </a:r>
            </a:p>
          </p:txBody>
        </p:sp>
        <p:sp>
          <p:nvSpPr>
            <p:cNvPr id="45065" name="AutoShape 22"/>
            <p:cNvSpPr>
              <a:spLocks noChangeArrowheads="1"/>
            </p:cNvSpPr>
            <p:nvPr/>
          </p:nvSpPr>
          <p:spPr bwMode="auto">
            <a:xfrm>
              <a:off x="4272" y="2880"/>
              <a:ext cx="768" cy="384"/>
            </a:xfrm>
            <a:prstGeom prst="roundRect">
              <a:avLst>
                <a:gd name="adj" fmla="val 16667"/>
              </a:avLst>
            </a:prstGeom>
            <a:solidFill>
              <a:srgbClr val="CC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b="1">
                  <a:latin typeface="Times New Roman" pitchFamily="18" charset="0"/>
                </a:rPr>
                <a:t>光盘</a:t>
              </a:r>
            </a:p>
          </p:txBody>
        </p:sp>
      </p:grpSp>
      <p:sp>
        <p:nvSpPr>
          <p:cNvPr id="45062"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6D625B5-8954-4930-A42F-F2739EAEF730}" type="slidenum">
              <a:rPr lang="en-US" altLang="zh-CN" smtClean="0"/>
              <a:pPr eaLnBrk="1" hangingPunct="1"/>
              <a:t>36</a:t>
            </a:fld>
            <a:endParaRPr lang="en-US" altLang="zh-CN" smtClean="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bwMode="auto">
          <a:xfrm>
            <a:off x="301625" y="76200"/>
            <a:ext cx="854075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dirty="0" smtClean="0"/>
              <a:t>  </a:t>
            </a:r>
            <a:r>
              <a:rPr lang="zh-CN" altLang="en-US" dirty="0" smtClean="0"/>
              <a:t>信息的存储单位</a:t>
            </a:r>
          </a:p>
        </p:txBody>
      </p:sp>
      <p:grpSp>
        <p:nvGrpSpPr>
          <p:cNvPr id="712707" name="Group 3"/>
          <p:cNvGrpSpPr>
            <a:grpSpLocks/>
          </p:cNvGrpSpPr>
          <p:nvPr/>
        </p:nvGrpSpPr>
        <p:grpSpPr bwMode="auto">
          <a:xfrm>
            <a:off x="1165225" y="1066800"/>
            <a:ext cx="6608766" cy="466725"/>
            <a:chOff x="999" y="1430"/>
            <a:chExt cx="4163" cy="294"/>
          </a:xfrm>
        </p:grpSpPr>
        <p:sp>
          <p:nvSpPr>
            <p:cNvPr id="46100" name="Rectangle 4"/>
            <p:cNvSpPr>
              <a:spLocks noChangeArrowheads="1"/>
            </p:cNvSpPr>
            <p:nvPr/>
          </p:nvSpPr>
          <p:spPr bwMode="auto">
            <a:xfrm>
              <a:off x="999" y="1444"/>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46101" name="Rectangle 5"/>
            <p:cNvSpPr>
              <a:spLocks noChangeArrowheads="1"/>
            </p:cNvSpPr>
            <p:nvPr/>
          </p:nvSpPr>
          <p:spPr bwMode="auto">
            <a:xfrm>
              <a:off x="1536" y="1430"/>
              <a:ext cx="362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zh-CN" altLang="en-US" sz="2400" b="1" dirty="0">
                  <a:solidFill>
                    <a:srgbClr val="5F5F5F"/>
                  </a:solidFill>
                  <a:latin typeface="幼圆" pitchFamily="49" charset="-122"/>
                  <a:ea typeface="幼圆" pitchFamily="49" charset="-122"/>
                </a:rPr>
                <a:t>位（</a:t>
              </a:r>
              <a:r>
                <a:rPr kumimoji="1" lang="en-US" altLang="zh-CN" sz="2400" b="1" dirty="0" err="1" smtClean="0">
                  <a:solidFill>
                    <a:srgbClr val="5F5F5F"/>
                  </a:solidFill>
                  <a:latin typeface="幼圆" pitchFamily="49" charset="-122"/>
                  <a:ea typeface="幼圆" pitchFamily="49" charset="-122"/>
                </a:rPr>
                <a:t>Bit,b</a:t>
              </a:r>
              <a:r>
                <a:rPr kumimoji="1" lang="en-US" altLang="zh-CN" sz="2400" b="1" dirty="0" smtClean="0">
                  <a:solidFill>
                    <a:srgbClr val="5F5F5F"/>
                  </a:solidFill>
                  <a:latin typeface="幼圆" pitchFamily="49" charset="-122"/>
                  <a:ea typeface="幼圆" pitchFamily="49" charset="-122"/>
                </a:rPr>
                <a:t>,</a:t>
              </a:r>
              <a:r>
                <a:rPr kumimoji="1" lang="zh-CN" altLang="en-US" sz="2400" dirty="0" smtClean="0">
                  <a:solidFill>
                    <a:srgbClr val="5F5F5F"/>
                  </a:solidFill>
                  <a:latin typeface="幼圆" pitchFamily="49" charset="-122"/>
                  <a:ea typeface="幼圆" pitchFamily="49" charset="-122"/>
                </a:rPr>
                <a:t>比特</a:t>
              </a:r>
              <a:r>
                <a:rPr kumimoji="1" lang="zh-CN" altLang="en-US" sz="2400" b="1" dirty="0" smtClean="0">
                  <a:solidFill>
                    <a:srgbClr val="5F5F5F"/>
                  </a:solidFill>
                  <a:latin typeface="幼圆" pitchFamily="49" charset="-122"/>
                  <a:ea typeface="幼圆" pitchFamily="49" charset="-122"/>
                </a:rPr>
                <a:t>）</a:t>
              </a:r>
              <a:r>
                <a:rPr kumimoji="1" lang="zh-CN" altLang="en-US" sz="2400" b="1" dirty="0">
                  <a:solidFill>
                    <a:srgbClr val="5F5F5F"/>
                  </a:solidFill>
                  <a:latin typeface="幼圆" pitchFamily="49" charset="-122"/>
                  <a:ea typeface="幼圆" pitchFamily="49" charset="-122"/>
                </a:rPr>
                <a:t>：度量数据的最小单位</a:t>
              </a:r>
            </a:p>
          </p:txBody>
        </p:sp>
      </p:grpSp>
      <p:grpSp>
        <p:nvGrpSpPr>
          <p:cNvPr id="712710" name="Group 6"/>
          <p:cNvGrpSpPr>
            <a:grpSpLocks/>
          </p:cNvGrpSpPr>
          <p:nvPr/>
        </p:nvGrpSpPr>
        <p:grpSpPr bwMode="auto">
          <a:xfrm>
            <a:off x="1165225" y="2322513"/>
            <a:ext cx="3644900" cy="444500"/>
            <a:chOff x="196" y="2010"/>
            <a:chExt cx="2296" cy="280"/>
          </a:xfrm>
        </p:grpSpPr>
        <p:sp>
          <p:nvSpPr>
            <p:cNvPr id="46092" name="Rectangle 7"/>
            <p:cNvSpPr>
              <a:spLocks noChangeArrowheads="1"/>
            </p:cNvSpPr>
            <p:nvPr/>
          </p:nvSpPr>
          <p:spPr bwMode="auto">
            <a:xfrm>
              <a:off x="196"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3" name="Rectangle 8"/>
            <p:cNvSpPr>
              <a:spLocks noChangeArrowheads="1"/>
            </p:cNvSpPr>
            <p:nvPr/>
          </p:nvSpPr>
          <p:spPr bwMode="auto">
            <a:xfrm>
              <a:off x="1636"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4" name="Rectangle 9"/>
            <p:cNvSpPr>
              <a:spLocks noChangeArrowheads="1"/>
            </p:cNvSpPr>
            <p:nvPr/>
          </p:nvSpPr>
          <p:spPr bwMode="auto">
            <a:xfrm>
              <a:off x="1348"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5" name="Rectangle 10"/>
            <p:cNvSpPr>
              <a:spLocks noChangeArrowheads="1"/>
            </p:cNvSpPr>
            <p:nvPr/>
          </p:nvSpPr>
          <p:spPr bwMode="auto">
            <a:xfrm>
              <a:off x="1060"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6" name="Rectangle 11"/>
            <p:cNvSpPr>
              <a:spLocks noChangeArrowheads="1"/>
            </p:cNvSpPr>
            <p:nvPr/>
          </p:nvSpPr>
          <p:spPr bwMode="auto">
            <a:xfrm>
              <a:off x="772"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7" name="Rectangle 12"/>
            <p:cNvSpPr>
              <a:spLocks noChangeArrowheads="1"/>
            </p:cNvSpPr>
            <p:nvPr/>
          </p:nvSpPr>
          <p:spPr bwMode="auto">
            <a:xfrm>
              <a:off x="484"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8" name="Rectangle 13"/>
            <p:cNvSpPr>
              <a:spLocks noChangeArrowheads="1"/>
            </p:cNvSpPr>
            <p:nvPr/>
          </p:nvSpPr>
          <p:spPr bwMode="auto">
            <a:xfrm>
              <a:off x="2212"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9" name="Rectangle 14"/>
            <p:cNvSpPr>
              <a:spLocks noChangeArrowheads="1"/>
            </p:cNvSpPr>
            <p:nvPr/>
          </p:nvSpPr>
          <p:spPr bwMode="auto">
            <a:xfrm>
              <a:off x="1924"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12719" name="Rectangle 15"/>
          <p:cNvSpPr>
            <a:spLocks noChangeArrowheads="1"/>
          </p:cNvSpPr>
          <p:nvPr/>
        </p:nvSpPr>
        <p:spPr bwMode="auto">
          <a:xfrm>
            <a:off x="2020888" y="1616075"/>
            <a:ext cx="5140831"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zh-CN" altLang="en-US" sz="2400" b="1" dirty="0">
                <a:solidFill>
                  <a:srgbClr val="4D4D4D"/>
                </a:solidFill>
                <a:latin typeface="幼圆" pitchFamily="49" charset="-122"/>
                <a:ea typeface="幼圆" pitchFamily="49" charset="-122"/>
              </a:rPr>
              <a:t>字节（</a:t>
            </a:r>
            <a:r>
              <a:rPr kumimoji="1" lang="en-US" altLang="zh-CN" sz="2400" b="1" dirty="0" err="1" smtClean="0">
                <a:solidFill>
                  <a:srgbClr val="4D4D4D"/>
                </a:solidFill>
                <a:latin typeface="幼圆" pitchFamily="49" charset="-122"/>
                <a:ea typeface="幼圆" pitchFamily="49" charset="-122"/>
              </a:rPr>
              <a:t>Byte,B</a:t>
            </a:r>
            <a:r>
              <a:rPr kumimoji="1" lang="zh-CN" altLang="en-US" sz="2400" b="1" dirty="0" smtClean="0">
                <a:solidFill>
                  <a:srgbClr val="4D4D4D"/>
                </a:solidFill>
                <a:latin typeface="幼圆" pitchFamily="49" charset="-122"/>
                <a:ea typeface="幼圆" pitchFamily="49" charset="-122"/>
              </a:rPr>
              <a:t>）</a:t>
            </a:r>
            <a:r>
              <a:rPr kumimoji="1" lang="zh-CN" altLang="en-US" sz="2400" b="1" dirty="0">
                <a:solidFill>
                  <a:srgbClr val="4D4D4D"/>
                </a:solidFill>
                <a:latin typeface="幼圆" pitchFamily="49" charset="-122"/>
                <a:ea typeface="幼圆" pitchFamily="49" charset="-122"/>
              </a:rPr>
              <a:t>：最常用的基本单位</a:t>
            </a:r>
          </a:p>
        </p:txBody>
      </p:sp>
      <p:sp>
        <p:nvSpPr>
          <p:cNvPr id="712721" name="Text Box 17"/>
          <p:cNvSpPr txBox="1">
            <a:spLocks noChangeArrowheads="1"/>
          </p:cNvSpPr>
          <p:nvPr/>
        </p:nvSpPr>
        <p:spPr bwMode="auto">
          <a:xfrm>
            <a:off x="1158875" y="2332038"/>
            <a:ext cx="3676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7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6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5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4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3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2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1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0</a:t>
            </a:r>
          </a:p>
        </p:txBody>
      </p:sp>
      <p:sp>
        <p:nvSpPr>
          <p:cNvPr id="712722" name="Text Box 18"/>
          <p:cNvSpPr txBox="1">
            <a:spLocks noChangeArrowheads="1"/>
          </p:cNvSpPr>
          <p:nvPr/>
        </p:nvSpPr>
        <p:spPr bwMode="auto">
          <a:xfrm>
            <a:off x="1203325" y="2952750"/>
            <a:ext cx="353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400" b="1">
                <a:solidFill>
                  <a:schemeClr val="folHlink"/>
                </a:solidFill>
                <a:effectLst>
                  <a:outerShdw blurRad="38100" dist="38100" dir="2700000" algn="tl">
                    <a:srgbClr val="C0C0C0"/>
                  </a:outerShdw>
                </a:effectLst>
                <a:latin typeface="Times New Roman" pitchFamily="18" charset="0"/>
              </a:rPr>
              <a:t>1    0    0     1    0   1    0    1</a:t>
            </a:r>
          </a:p>
        </p:txBody>
      </p:sp>
      <p:sp>
        <p:nvSpPr>
          <p:cNvPr id="712723" name="Text Box 19"/>
          <p:cNvSpPr txBox="1">
            <a:spLocks noChangeArrowheads="1"/>
          </p:cNvSpPr>
          <p:nvPr/>
        </p:nvSpPr>
        <p:spPr bwMode="auto">
          <a:xfrm>
            <a:off x="4800600" y="2865438"/>
            <a:ext cx="27622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a:solidFill>
                  <a:schemeClr val="folHlink"/>
                </a:solidFill>
                <a:latin typeface="Times New Roman" pitchFamily="18" charset="0"/>
              </a:rPr>
              <a:t>=</a:t>
            </a:r>
            <a:r>
              <a:rPr kumimoji="1" lang="en-US" altLang="zh-CN" sz="3200" b="1">
                <a:solidFill>
                  <a:schemeClr val="folHlink"/>
                </a:solidFill>
                <a:effectLst>
                  <a:outerShdw blurRad="38100" dist="38100" dir="2700000" algn="tl">
                    <a:srgbClr val="C0C0C0"/>
                  </a:outerShdw>
                </a:effectLst>
                <a:latin typeface="Times New Roman" pitchFamily="18" charset="0"/>
              </a:rPr>
              <a:t>2</a:t>
            </a:r>
            <a:r>
              <a:rPr kumimoji="1" lang="en-US" altLang="zh-CN" sz="3200" b="1" baseline="30000">
                <a:solidFill>
                  <a:schemeClr val="folHlink"/>
                </a:solidFill>
                <a:effectLst>
                  <a:outerShdw blurRad="38100" dist="38100" dir="2700000" algn="tl">
                    <a:srgbClr val="C0C0C0"/>
                  </a:outerShdw>
                </a:effectLst>
                <a:latin typeface="Times New Roman" pitchFamily="18" charset="0"/>
              </a:rPr>
              <a:t>7</a:t>
            </a:r>
            <a:r>
              <a:rPr kumimoji="1" lang="en-US" altLang="zh-CN" sz="3200" b="1">
                <a:solidFill>
                  <a:schemeClr val="folHlink"/>
                </a:solidFill>
                <a:effectLst>
                  <a:outerShdw blurRad="38100" dist="38100" dir="2700000" algn="tl">
                    <a:srgbClr val="C0C0C0"/>
                  </a:outerShdw>
                </a:effectLst>
                <a:latin typeface="Times New Roman" pitchFamily="18" charset="0"/>
              </a:rPr>
              <a:t>+ 2</a:t>
            </a:r>
            <a:r>
              <a:rPr kumimoji="1" lang="en-US" altLang="zh-CN" sz="3200" b="1" baseline="30000">
                <a:solidFill>
                  <a:schemeClr val="folHlink"/>
                </a:solidFill>
                <a:effectLst>
                  <a:outerShdw blurRad="38100" dist="38100" dir="2700000" algn="tl">
                    <a:srgbClr val="C0C0C0"/>
                  </a:outerShdw>
                </a:effectLst>
                <a:latin typeface="Times New Roman" pitchFamily="18" charset="0"/>
              </a:rPr>
              <a:t>4</a:t>
            </a:r>
            <a:r>
              <a:rPr kumimoji="1" lang="en-US" altLang="zh-CN" sz="3200" b="1">
                <a:solidFill>
                  <a:schemeClr val="folHlink"/>
                </a:solidFill>
                <a:effectLst>
                  <a:outerShdw blurRad="38100" dist="38100" dir="2700000" algn="tl">
                    <a:srgbClr val="C0C0C0"/>
                  </a:outerShdw>
                </a:effectLst>
                <a:latin typeface="Times New Roman" pitchFamily="18" charset="0"/>
              </a:rPr>
              <a:t>+ 2</a:t>
            </a:r>
            <a:r>
              <a:rPr kumimoji="1" lang="en-US" altLang="zh-CN" sz="3200" b="1" baseline="30000">
                <a:solidFill>
                  <a:schemeClr val="folHlink"/>
                </a:solidFill>
                <a:effectLst>
                  <a:outerShdw blurRad="38100" dist="38100" dir="2700000" algn="tl">
                    <a:srgbClr val="C0C0C0"/>
                  </a:outerShdw>
                </a:effectLst>
                <a:latin typeface="Times New Roman" pitchFamily="18" charset="0"/>
              </a:rPr>
              <a:t>2</a:t>
            </a:r>
            <a:r>
              <a:rPr kumimoji="1" lang="en-US" altLang="zh-CN" sz="3200" b="1">
                <a:solidFill>
                  <a:schemeClr val="folHlink"/>
                </a:solidFill>
                <a:effectLst>
                  <a:outerShdw blurRad="38100" dist="38100" dir="2700000" algn="tl">
                    <a:srgbClr val="C0C0C0"/>
                  </a:outerShdw>
                </a:effectLst>
                <a:latin typeface="Times New Roman" pitchFamily="18" charset="0"/>
              </a:rPr>
              <a:t>+ 2</a:t>
            </a:r>
            <a:r>
              <a:rPr kumimoji="1" lang="en-US" altLang="zh-CN" sz="3200" b="1" baseline="30000">
                <a:solidFill>
                  <a:schemeClr val="folHlink"/>
                </a:solidFill>
                <a:effectLst>
                  <a:outerShdw blurRad="38100" dist="38100" dir="2700000" algn="tl">
                    <a:srgbClr val="C0C0C0"/>
                  </a:outerShdw>
                </a:effectLst>
                <a:latin typeface="Times New Roman" pitchFamily="18" charset="0"/>
              </a:rPr>
              <a:t>0</a:t>
            </a:r>
            <a:endParaRPr kumimoji="1" lang="en-US" altLang="zh-CN" sz="3200" b="1">
              <a:solidFill>
                <a:schemeClr val="folHlink"/>
              </a:solidFill>
              <a:latin typeface="Times New Roman" pitchFamily="18" charset="0"/>
            </a:endParaRPr>
          </a:p>
        </p:txBody>
      </p:sp>
      <p:sp>
        <p:nvSpPr>
          <p:cNvPr id="712724" name="Text Box 20"/>
          <p:cNvSpPr txBox="1">
            <a:spLocks noChangeArrowheads="1"/>
          </p:cNvSpPr>
          <p:nvPr/>
        </p:nvSpPr>
        <p:spPr bwMode="auto">
          <a:xfrm>
            <a:off x="7543800" y="2865438"/>
            <a:ext cx="10255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a:solidFill>
                  <a:schemeClr val="folHlink"/>
                </a:solidFill>
                <a:effectLst>
                  <a:outerShdw blurRad="38100" dist="38100" dir="2700000" algn="tl">
                    <a:srgbClr val="C0C0C0"/>
                  </a:outerShdw>
                </a:effectLst>
                <a:latin typeface="Times New Roman" pitchFamily="18" charset="0"/>
              </a:rPr>
              <a:t>=149</a:t>
            </a:r>
            <a:endParaRPr kumimoji="1" lang="en-US" altLang="zh-CN" sz="2400">
              <a:solidFill>
                <a:schemeClr val="folHlink"/>
              </a:solidFill>
              <a:latin typeface="Times New Roman" pitchFamily="18" charset="0"/>
            </a:endParaRPr>
          </a:p>
        </p:txBody>
      </p:sp>
      <p:sp>
        <p:nvSpPr>
          <p:cNvPr id="46091"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5CF2FAB-A316-4A0D-8C5B-174A97904ECD}" type="slidenum">
              <a:rPr lang="en-US" altLang="zh-CN" smtClean="0"/>
              <a:pPr eaLnBrk="1" hangingPunct="1"/>
              <a:t>37</a:t>
            </a:fld>
            <a:endParaRPr lang="en-US" altLang="zh-CN" smtClean="0"/>
          </a:p>
        </p:txBody>
      </p:sp>
      <p:sp>
        <p:nvSpPr>
          <p:cNvPr id="2" name="矩形 1"/>
          <p:cNvSpPr/>
          <p:nvPr/>
        </p:nvSpPr>
        <p:spPr>
          <a:xfrm>
            <a:off x="685800" y="3505200"/>
            <a:ext cx="7883525" cy="2862322"/>
          </a:xfrm>
          <a:prstGeom prst="rect">
            <a:avLst/>
          </a:prstGeom>
        </p:spPr>
        <p:txBody>
          <a:bodyPr wrap="square">
            <a:spAutoFit/>
          </a:bodyPr>
          <a:lstStyle/>
          <a:p>
            <a:pPr eaLnBrk="1" hangingPunct="1">
              <a:lnSpc>
                <a:spcPct val="150000"/>
              </a:lnSpc>
            </a:pPr>
            <a:r>
              <a:rPr lang="en-US" altLang="zh-CN" sz="2400" dirty="0"/>
              <a:t>1</a:t>
            </a:r>
            <a:r>
              <a:rPr lang="zh-CN" altLang="en-US" sz="2400" dirty="0"/>
              <a:t> </a:t>
            </a:r>
            <a:r>
              <a:rPr lang="en-US" altLang="zh-CN" sz="2400" dirty="0"/>
              <a:t>B  = 8b     </a:t>
            </a:r>
            <a:r>
              <a:rPr lang="zh-CN" altLang="en-US" sz="2400" dirty="0"/>
              <a:t>（</a:t>
            </a:r>
            <a:r>
              <a:rPr lang="en-US" altLang="zh-CN" sz="2400" dirty="0"/>
              <a:t>1</a:t>
            </a:r>
            <a:r>
              <a:rPr lang="zh-CN" altLang="en-US" sz="2400" dirty="0"/>
              <a:t>字节用</a:t>
            </a:r>
            <a:r>
              <a:rPr lang="en-US" altLang="zh-CN" sz="2400" dirty="0"/>
              <a:t>8</a:t>
            </a:r>
            <a:r>
              <a:rPr lang="zh-CN" altLang="en-US" sz="2400" dirty="0"/>
              <a:t>位二进制表示，称为</a:t>
            </a:r>
            <a:r>
              <a:rPr lang="en-US" altLang="zh-CN" sz="2400" dirty="0"/>
              <a:t>8</a:t>
            </a:r>
            <a:r>
              <a:rPr lang="zh-CN" altLang="en-US" sz="2400" dirty="0"/>
              <a:t>比特模式）</a:t>
            </a:r>
            <a:endParaRPr lang="en-US" altLang="zh-CN" sz="2400" dirty="0"/>
          </a:p>
          <a:p>
            <a:pPr eaLnBrk="1" hangingPunct="1">
              <a:lnSpc>
                <a:spcPct val="150000"/>
              </a:lnSpc>
            </a:pPr>
            <a:r>
              <a:rPr lang="en-US" altLang="zh-CN" sz="2400" dirty="0" smtClean="0"/>
              <a:t>1KB(</a:t>
            </a:r>
            <a:r>
              <a:rPr lang="zh-CN" altLang="en-US" sz="2400" dirty="0"/>
              <a:t>千</a:t>
            </a:r>
            <a:r>
              <a:rPr lang="zh-CN" altLang="en-US" sz="2400" dirty="0" smtClean="0"/>
              <a:t>字节</a:t>
            </a:r>
            <a:r>
              <a:rPr lang="en-US" altLang="zh-CN" sz="2400" dirty="0" smtClean="0"/>
              <a:t>) </a:t>
            </a:r>
            <a:r>
              <a:rPr lang="en-US" altLang="zh-CN" sz="2400" dirty="0"/>
              <a:t>= 1024B = 1024</a:t>
            </a:r>
            <a:r>
              <a:rPr lang="zh-CN" altLang="en-US" sz="2400" dirty="0"/>
              <a:t>*</a:t>
            </a:r>
            <a:r>
              <a:rPr lang="en-US" altLang="zh-CN" sz="2400" dirty="0"/>
              <a:t>8b</a:t>
            </a:r>
          </a:p>
          <a:p>
            <a:pPr eaLnBrk="1" hangingPunct="1">
              <a:lnSpc>
                <a:spcPct val="150000"/>
              </a:lnSpc>
            </a:pPr>
            <a:r>
              <a:rPr lang="en-US" altLang="zh-CN" sz="2400" dirty="0" smtClean="0"/>
              <a:t>1MB(</a:t>
            </a:r>
            <a:r>
              <a:rPr lang="zh-CN" altLang="en-US" sz="2400" dirty="0" smtClean="0"/>
              <a:t>兆字节</a:t>
            </a:r>
            <a:r>
              <a:rPr lang="en-US" altLang="zh-CN" sz="2400" dirty="0" smtClean="0"/>
              <a:t>) </a:t>
            </a:r>
            <a:r>
              <a:rPr lang="en-US" altLang="zh-CN" sz="2400" dirty="0"/>
              <a:t>= 1024KB</a:t>
            </a:r>
          </a:p>
          <a:p>
            <a:pPr eaLnBrk="1" hangingPunct="1">
              <a:lnSpc>
                <a:spcPct val="150000"/>
              </a:lnSpc>
            </a:pPr>
            <a:r>
              <a:rPr lang="en-US" altLang="zh-CN" sz="2400" dirty="0" smtClean="0"/>
              <a:t>1GB(</a:t>
            </a:r>
            <a:r>
              <a:rPr lang="zh-CN" altLang="en-US" sz="2400" dirty="0" smtClean="0"/>
              <a:t>吉字节</a:t>
            </a:r>
            <a:r>
              <a:rPr lang="en-US" altLang="zh-CN" sz="2400" dirty="0" smtClean="0"/>
              <a:t>)  </a:t>
            </a:r>
            <a:r>
              <a:rPr lang="en-US" altLang="zh-CN" sz="2400" dirty="0"/>
              <a:t>= 1024MB</a:t>
            </a:r>
          </a:p>
          <a:p>
            <a:pPr eaLnBrk="1" hangingPunct="1">
              <a:lnSpc>
                <a:spcPct val="150000"/>
              </a:lnSpc>
            </a:pPr>
            <a:r>
              <a:rPr lang="en-US" altLang="zh-CN" sz="2400" dirty="0" smtClean="0"/>
              <a:t>1TB(</a:t>
            </a:r>
            <a:r>
              <a:rPr lang="zh-CN" altLang="en-US" sz="2400" dirty="0" smtClean="0"/>
              <a:t>太字节</a:t>
            </a:r>
            <a:r>
              <a:rPr lang="en-US" altLang="zh-CN" sz="2400" dirty="0" smtClean="0"/>
              <a:t>) </a:t>
            </a:r>
            <a:r>
              <a:rPr lang="en-US" altLang="zh-CN" sz="2400" dirty="0"/>
              <a:t>= 1024GB</a:t>
            </a:r>
            <a:endParaRPr lang="zh-CN" altLang="en-US" sz="2400"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Text Box 2"/>
          <p:cNvSpPr txBox="1">
            <a:spLocks noChangeArrowheads="1"/>
          </p:cNvSpPr>
          <p:nvPr/>
        </p:nvSpPr>
        <p:spPr bwMode="auto">
          <a:xfrm>
            <a:off x="838200" y="1295400"/>
            <a:ext cx="6618288" cy="822325"/>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b="1">
                <a:ea typeface="幼圆" pitchFamily="49" charset="-122"/>
              </a:rPr>
              <a:t>与处理器直接相连的存放数据的器件称为</a:t>
            </a:r>
            <a:r>
              <a:rPr kumimoji="1" lang="zh-CN" altLang="en-US" sz="2400" b="1">
                <a:solidFill>
                  <a:srgbClr val="AA00C3"/>
                </a:solidFill>
                <a:effectLst>
                  <a:outerShdw blurRad="38100" dist="38100" dir="2700000" algn="tl">
                    <a:srgbClr val="000000"/>
                  </a:outerShdw>
                </a:effectLst>
                <a:ea typeface="幼圆" pitchFamily="49" charset="-122"/>
              </a:rPr>
              <a:t>内存</a:t>
            </a:r>
            <a:r>
              <a:rPr kumimoji="1" lang="zh-CN" altLang="en-US" sz="2400" b="1">
                <a:ea typeface="幼圆" pitchFamily="49" charset="-122"/>
              </a:rPr>
              <a:t>，</a:t>
            </a:r>
          </a:p>
          <a:p>
            <a:pPr>
              <a:defRPr/>
            </a:pPr>
            <a:r>
              <a:rPr kumimoji="1" lang="zh-CN" altLang="en-US" sz="2400" b="1">
                <a:ea typeface="幼圆" pitchFamily="49" charset="-122"/>
              </a:rPr>
              <a:t>不直接与处理器相连的介质如磁盘称为</a:t>
            </a:r>
            <a:r>
              <a:rPr kumimoji="1" lang="zh-CN" altLang="en-US" sz="2400" b="1">
                <a:solidFill>
                  <a:srgbClr val="AA00C3"/>
                </a:solidFill>
                <a:effectLst>
                  <a:outerShdw blurRad="38100" dist="38100" dir="2700000" algn="tl">
                    <a:srgbClr val="000000"/>
                  </a:outerShdw>
                </a:effectLst>
                <a:ea typeface="幼圆" pitchFamily="49" charset="-122"/>
              </a:rPr>
              <a:t>外存</a:t>
            </a:r>
            <a:r>
              <a:rPr kumimoji="1" lang="zh-CN" altLang="en-US" sz="2400" b="1">
                <a:ea typeface="幼圆" pitchFamily="49" charset="-122"/>
              </a:rPr>
              <a:t>。</a:t>
            </a:r>
          </a:p>
        </p:txBody>
      </p:sp>
      <p:sp>
        <p:nvSpPr>
          <p:cNvPr id="47107" name="Text Box 3"/>
          <p:cNvSpPr txBox="1">
            <a:spLocks noChangeArrowheads="1"/>
          </p:cNvSpPr>
          <p:nvPr/>
        </p:nvSpPr>
        <p:spPr bwMode="auto">
          <a:xfrm>
            <a:off x="1371600" y="5313363"/>
            <a:ext cx="45291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rgbClr val="FF0000"/>
                </a:solidFill>
                <a:ea typeface="幼圆" pitchFamily="49" charset="-122"/>
              </a:rPr>
              <a:t>虚拟内存</a:t>
            </a:r>
          </a:p>
          <a:p>
            <a:pPr eaLnBrk="1" hangingPunct="1"/>
            <a:r>
              <a:rPr kumimoji="1" lang="zh-CN" altLang="en-US" sz="2000" b="1">
                <a:ea typeface="幼圆" pitchFamily="49" charset="-122"/>
              </a:rPr>
              <a:t>计算机使用磁盘空间来模拟内存的能力</a:t>
            </a:r>
          </a:p>
        </p:txBody>
      </p:sp>
      <p:sp>
        <p:nvSpPr>
          <p:cNvPr id="623620" name="Text Box 4"/>
          <p:cNvSpPr txBox="1">
            <a:spLocks noChangeArrowheads="1"/>
          </p:cNvSpPr>
          <p:nvPr/>
        </p:nvSpPr>
        <p:spPr bwMode="auto">
          <a:xfrm>
            <a:off x="1371600" y="3429000"/>
            <a:ext cx="52816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a:solidFill>
                  <a:srgbClr val="FF0000"/>
                </a:solidFill>
                <a:ea typeface="幼圆" pitchFamily="49" charset="-122"/>
              </a:rPr>
              <a:t>只读存储器</a:t>
            </a:r>
            <a:r>
              <a:rPr kumimoji="1" lang="en-US" altLang="zh-CN" sz="2400" b="1">
                <a:solidFill>
                  <a:srgbClr val="AA00C3"/>
                </a:solidFill>
                <a:effectLst>
                  <a:outerShdw blurRad="38100" dist="38100" dir="2700000" algn="tl">
                    <a:srgbClr val="C0C0C0"/>
                  </a:outerShdw>
                </a:effectLst>
                <a:ea typeface="幼圆" pitchFamily="49" charset="-122"/>
              </a:rPr>
              <a:t>ROM-Read Only Memory</a:t>
            </a:r>
          </a:p>
          <a:p>
            <a:pPr>
              <a:defRPr/>
            </a:pPr>
            <a:r>
              <a:rPr kumimoji="1" lang="en-US" altLang="zh-CN" sz="2000" b="1">
                <a:solidFill>
                  <a:srgbClr val="AA00C3"/>
                </a:solidFill>
                <a:effectLst>
                  <a:outerShdw blurRad="38100" dist="38100" dir="2700000" algn="tl">
                    <a:srgbClr val="C0C0C0"/>
                  </a:outerShdw>
                </a:effectLst>
                <a:ea typeface="幼圆" pitchFamily="49" charset="-122"/>
              </a:rPr>
              <a:t>ROM BIOS</a:t>
            </a:r>
            <a:r>
              <a:rPr kumimoji="1" lang="zh-CN" altLang="en-US" sz="2000" b="1">
                <a:ea typeface="幼圆" pitchFamily="49" charset="-122"/>
              </a:rPr>
              <a:t>小型指令集合</a:t>
            </a:r>
          </a:p>
        </p:txBody>
      </p:sp>
      <p:sp>
        <p:nvSpPr>
          <p:cNvPr id="623621" name="Text Box 5"/>
          <p:cNvSpPr txBox="1">
            <a:spLocks noChangeArrowheads="1"/>
          </p:cNvSpPr>
          <p:nvPr/>
        </p:nvSpPr>
        <p:spPr bwMode="auto">
          <a:xfrm>
            <a:off x="1371600" y="4238625"/>
            <a:ext cx="383063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400" b="1">
                <a:solidFill>
                  <a:srgbClr val="FF0000"/>
                </a:solidFill>
                <a:effectLst>
                  <a:outerShdw blurRad="38100" dist="38100" dir="2700000" algn="tl">
                    <a:srgbClr val="C0C0C0"/>
                  </a:outerShdw>
                </a:effectLst>
                <a:ea typeface="幼圆" pitchFamily="49" charset="-122"/>
              </a:rPr>
              <a:t>CMOS</a:t>
            </a:r>
            <a:r>
              <a:rPr kumimoji="1" lang="zh-CN" altLang="en-US" sz="2400">
                <a:solidFill>
                  <a:srgbClr val="FF0000"/>
                </a:solidFill>
                <a:ea typeface="幼圆" pitchFamily="49" charset="-122"/>
              </a:rPr>
              <a:t>存储器</a:t>
            </a:r>
            <a:endParaRPr kumimoji="1" lang="zh-CN" altLang="en-US" sz="2400" b="1">
              <a:solidFill>
                <a:srgbClr val="FF0000"/>
              </a:solidFill>
              <a:effectLst>
                <a:outerShdw blurRad="38100" dist="38100" dir="2700000" algn="tl">
                  <a:srgbClr val="C0C0C0"/>
                </a:outerShdw>
              </a:effectLst>
              <a:ea typeface="幼圆" pitchFamily="49" charset="-122"/>
            </a:endParaRPr>
          </a:p>
          <a:p>
            <a:pPr>
              <a:defRPr/>
            </a:pPr>
            <a:r>
              <a:rPr kumimoji="1" lang="zh-CN" altLang="en-US" sz="2000" b="1">
                <a:ea typeface="幼圆" pitchFamily="49" charset="-122"/>
              </a:rPr>
              <a:t>存放计算机的配置信息，如日期</a:t>
            </a:r>
          </a:p>
          <a:p>
            <a:pPr>
              <a:defRPr/>
            </a:pPr>
            <a:r>
              <a:rPr kumimoji="1" lang="zh-CN" altLang="en-US" sz="2000" b="1">
                <a:ea typeface="幼圆" pitchFamily="49" charset="-122"/>
              </a:rPr>
              <a:t>和时间、硬盘容量、</a:t>
            </a:r>
            <a:r>
              <a:rPr kumimoji="1" lang="en-US" altLang="zh-CN" sz="2000" b="1">
                <a:ea typeface="幼圆" pitchFamily="49" charset="-122"/>
              </a:rPr>
              <a:t>RAM</a:t>
            </a:r>
            <a:r>
              <a:rPr kumimoji="1" lang="zh-CN" altLang="en-US" sz="2000" b="1">
                <a:ea typeface="幼圆" pitchFamily="49" charset="-122"/>
              </a:rPr>
              <a:t>容量等</a:t>
            </a:r>
          </a:p>
        </p:txBody>
      </p:sp>
      <p:graphicFrame>
        <p:nvGraphicFramePr>
          <p:cNvPr id="47110" name="Object 6"/>
          <p:cNvGraphicFramePr>
            <a:graphicFrameLocks noChangeAspect="1"/>
          </p:cNvGraphicFramePr>
          <p:nvPr/>
        </p:nvGraphicFramePr>
        <p:xfrm>
          <a:off x="5881688" y="4168775"/>
          <a:ext cx="2728912" cy="2041525"/>
        </p:xfrm>
        <a:graphic>
          <a:graphicData uri="http://schemas.openxmlformats.org/presentationml/2006/ole">
            <mc:AlternateContent xmlns:mc="http://schemas.openxmlformats.org/markup-compatibility/2006">
              <mc:Choice xmlns:v="urn:schemas-microsoft-com:vml" Requires="v">
                <p:oleObj spid="_x0000_s47311" name="位图图像" r:id="rId4" imgW="3933333" imgH="2943636" progId="Paint.Picture">
                  <p:embed/>
                </p:oleObj>
              </mc:Choice>
              <mc:Fallback>
                <p:oleObj name="位图图像" r:id="rId4" imgW="3933333" imgH="2943636" progId="Paint.Picture">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1688" y="4168775"/>
                        <a:ext cx="2728912"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11" name="Object 7"/>
          <p:cNvGraphicFramePr>
            <a:graphicFrameLocks noChangeAspect="1"/>
          </p:cNvGraphicFramePr>
          <p:nvPr/>
        </p:nvGraphicFramePr>
        <p:xfrm>
          <a:off x="7010400" y="2667000"/>
          <a:ext cx="1819275" cy="1355725"/>
        </p:xfrm>
        <a:graphic>
          <a:graphicData uri="http://schemas.openxmlformats.org/presentationml/2006/ole">
            <mc:AlternateContent xmlns:mc="http://schemas.openxmlformats.org/markup-compatibility/2006">
              <mc:Choice xmlns:v="urn:schemas-microsoft-com:vml" Requires="v">
                <p:oleObj spid="_x0000_s47312" name="位图图像" r:id="rId6" imgW="2505425" imgH="1867161" progId="Paint.Picture">
                  <p:embed/>
                </p:oleObj>
              </mc:Choice>
              <mc:Fallback>
                <p:oleObj name="位图图像" r:id="rId6" imgW="2505425" imgH="1867161" progId="Paint.Picture">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0400" y="2667000"/>
                        <a:ext cx="1819275" cy="135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12" name="Object 8"/>
          <p:cNvGraphicFramePr>
            <a:graphicFrameLocks noChangeAspect="1"/>
          </p:cNvGraphicFramePr>
          <p:nvPr/>
        </p:nvGraphicFramePr>
        <p:xfrm>
          <a:off x="895350" y="2667000"/>
          <a:ext cx="346075" cy="341313"/>
        </p:xfrm>
        <a:graphic>
          <a:graphicData uri="http://schemas.openxmlformats.org/presentationml/2006/ole">
            <mc:AlternateContent xmlns:mc="http://schemas.openxmlformats.org/markup-compatibility/2006">
              <mc:Choice xmlns:v="urn:schemas-microsoft-com:vml" Requires="v">
                <p:oleObj spid="_x0000_s47313" name="BMP 图象" r:id="rId8" imgW="685714" imgH="676369" progId="Paint.Picture">
                  <p:embed/>
                </p:oleObj>
              </mc:Choice>
              <mc:Fallback>
                <p:oleObj name="BMP 图象" r:id="rId8" imgW="685714" imgH="676369" progId="Paint.Picture">
                  <p:embed/>
                  <p:pic>
                    <p:nvPicPr>
                      <p:cNvPr id="0" name="Object 8"/>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5350" y="266700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13" name="Object 9"/>
          <p:cNvGraphicFramePr>
            <a:graphicFrameLocks noChangeAspect="1"/>
          </p:cNvGraphicFramePr>
          <p:nvPr/>
        </p:nvGraphicFramePr>
        <p:xfrm>
          <a:off x="914400" y="3505200"/>
          <a:ext cx="346075" cy="341313"/>
        </p:xfrm>
        <a:graphic>
          <a:graphicData uri="http://schemas.openxmlformats.org/presentationml/2006/ole">
            <mc:AlternateContent xmlns:mc="http://schemas.openxmlformats.org/markup-compatibility/2006">
              <mc:Choice xmlns:v="urn:schemas-microsoft-com:vml" Requires="v">
                <p:oleObj spid="_x0000_s47314" name="BMP 图象" r:id="rId10" imgW="685714" imgH="676369" progId="Paint.Picture">
                  <p:embed/>
                </p:oleObj>
              </mc:Choice>
              <mc:Fallback>
                <p:oleObj name="BMP 图象" r:id="rId10" imgW="685714" imgH="676369" progId="Paint.Picture">
                  <p:embed/>
                  <p:pic>
                    <p:nvPicPr>
                      <p:cNvPr id="0" name="Object 9"/>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350520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14" name="Object 10"/>
          <p:cNvGraphicFramePr>
            <a:graphicFrameLocks noChangeAspect="1"/>
          </p:cNvGraphicFramePr>
          <p:nvPr/>
        </p:nvGraphicFramePr>
        <p:xfrm>
          <a:off x="914400" y="4267200"/>
          <a:ext cx="346075" cy="341313"/>
        </p:xfrm>
        <a:graphic>
          <a:graphicData uri="http://schemas.openxmlformats.org/presentationml/2006/ole">
            <mc:AlternateContent xmlns:mc="http://schemas.openxmlformats.org/markup-compatibility/2006">
              <mc:Choice xmlns:v="urn:schemas-microsoft-com:vml" Requires="v">
                <p:oleObj spid="_x0000_s47315" name="BMP 图象" r:id="rId11" imgW="685714" imgH="676369" progId="Paint.Picture">
                  <p:embed/>
                </p:oleObj>
              </mc:Choice>
              <mc:Fallback>
                <p:oleObj name="BMP 图象" r:id="rId11" imgW="685714" imgH="676369" progId="Paint.Picture">
                  <p:embed/>
                  <p:pic>
                    <p:nvPicPr>
                      <p:cNvPr id="0" name="Object 10"/>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426720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15" name="Object 11"/>
          <p:cNvGraphicFramePr>
            <a:graphicFrameLocks noChangeAspect="1"/>
          </p:cNvGraphicFramePr>
          <p:nvPr/>
        </p:nvGraphicFramePr>
        <p:xfrm>
          <a:off x="914400" y="5373688"/>
          <a:ext cx="346075" cy="341312"/>
        </p:xfrm>
        <a:graphic>
          <a:graphicData uri="http://schemas.openxmlformats.org/presentationml/2006/ole">
            <mc:AlternateContent xmlns:mc="http://schemas.openxmlformats.org/markup-compatibility/2006">
              <mc:Choice xmlns:v="urn:schemas-microsoft-com:vml" Requires="v">
                <p:oleObj spid="_x0000_s47316" name="BMP 图象" r:id="rId12" imgW="685714" imgH="676369" progId="Paint.Picture">
                  <p:embed/>
                </p:oleObj>
              </mc:Choice>
              <mc:Fallback>
                <p:oleObj name="BMP 图象" r:id="rId12" imgW="685714" imgH="676369" progId="Paint.Picture">
                  <p:embed/>
                  <p:pic>
                    <p:nvPicPr>
                      <p:cNvPr id="0" name="Object 11"/>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5373688"/>
                        <a:ext cx="346075"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16" name="Rectangle 13" descr="粉色砂纸"/>
          <p:cNvSpPr>
            <a:spLocks noGrp="1" noChangeArrowheads="1"/>
          </p:cNvSpPr>
          <p:nvPr>
            <p:ph type="title"/>
          </p:nvPr>
        </p:nvSpPr>
        <p:spPr bwMode="auto">
          <a:xfrm>
            <a:off x="0" y="304800"/>
            <a:ext cx="9144000" cy="914400"/>
          </a:xfrm>
          <a:blipFill dpi="0" rotWithShape="0">
            <a:blip r:embed="rId1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内存</a:t>
            </a:r>
          </a:p>
        </p:txBody>
      </p:sp>
      <p:sp>
        <p:nvSpPr>
          <p:cNvPr id="623630" name="Text Box 14" descr="羊皮纸"/>
          <p:cNvSpPr txBox="1">
            <a:spLocks noChangeArrowheads="1"/>
          </p:cNvSpPr>
          <p:nvPr/>
        </p:nvSpPr>
        <p:spPr bwMode="auto">
          <a:xfrm>
            <a:off x="1371600" y="2590800"/>
            <a:ext cx="6777038" cy="762000"/>
          </a:xfrm>
          <a:prstGeom prst="rect">
            <a:avLst/>
          </a:prstGeom>
          <a:noFill/>
          <a:ln>
            <a:noFill/>
          </a:ln>
          <a:effectLst/>
          <a:extLst>
            <a:ext uri="{909E8E84-426E-40DD-AFC4-6F175D3DCCD1}">
              <a14:hiddenFill xmlns:a14="http://schemas.microsoft.com/office/drawing/2010/main">
                <a:blipFill dpi="0" rotWithShape="0">
                  <a:blip r:embed="rId1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a:solidFill>
                  <a:srgbClr val="FF0000"/>
                </a:solidFill>
                <a:ea typeface="幼圆" pitchFamily="49" charset="-122"/>
              </a:rPr>
              <a:t>随机访问存储器</a:t>
            </a:r>
            <a:r>
              <a:rPr kumimoji="1" lang="en-US" altLang="zh-CN" sz="2400" b="1">
                <a:solidFill>
                  <a:srgbClr val="AA00C3"/>
                </a:solidFill>
                <a:effectLst>
                  <a:outerShdw blurRad="38100" dist="38100" dir="2700000" algn="tl">
                    <a:srgbClr val="C0C0C0"/>
                  </a:outerShdw>
                </a:effectLst>
                <a:ea typeface="幼圆" pitchFamily="49" charset="-122"/>
              </a:rPr>
              <a:t>RAM</a:t>
            </a:r>
            <a:r>
              <a:rPr kumimoji="1" lang="zh-CN" altLang="en-US" sz="2400" b="1">
                <a:solidFill>
                  <a:srgbClr val="AA00C3"/>
                </a:solidFill>
                <a:effectLst>
                  <a:outerShdw blurRad="38100" dist="38100" dir="2700000" algn="tl">
                    <a:srgbClr val="C0C0C0"/>
                  </a:outerShdw>
                </a:effectLst>
                <a:ea typeface="幼圆" pitchFamily="49" charset="-122"/>
              </a:rPr>
              <a:t>－</a:t>
            </a:r>
            <a:r>
              <a:rPr kumimoji="1" lang="en-US" altLang="zh-CN" sz="2400" b="1">
                <a:solidFill>
                  <a:srgbClr val="AA00C3"/>
                </a:solidFill>
                <a:effectLst>
                  <a:outerShdw blurRad="38100" dist="38100" dir="2700000" algn="tl">
                    <a:srgbClr val="C0C0C0"/>
                  </a:outerShdw>
                </a:effectLst>
                <a:ea typeface="幼圆" pitchFamily="49" charset="-122"/>
              </a:rPr>
              <a:t>Random Acess Memory</a:t>
            </a:r>
          </a:p>
          <a:p>
            <a:pPr>
              <a:defRPr/>
            </a:pPr>
            <a:r>
              <a:rPr kumimoji="1" lang="zh-CN" altLang="en-US" sz="2000" b="1">
                <a:ea typeface="幼圆" pitchFamily="49" charset="-122"/>
              </a:rPr>
              <a:t>存放操作系统指令、软件指令、处理数据</a:t>
            </a:r>
          </a:p>
        </p:txBody>
      </p:sp>
      <p:sp>
        <p:nvSpPr>
          <p:cNvPr id="47118"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26DF9A2-DE45-4508-A5A9-91D849F4DE31}" type="slidenum">
              <a:rPr lang="en-US" altLang="zh-CN" smtClean="0"/>
              <a:pPr eaLnBrk="1" hangingPunct="1"/>
              <a:t>38</a:t>
            </a:fld>
            <a:endParaRPr lang="en-US" altLang="zh-CN" smtClean="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Text Box 2"/>
          <p:cNvSpPr txBox="1">
            <a:spLocks noChangeArrowheads="1"/>
          </p:cNvSpPr>
          <p:nvPr/>
        </p:nvSpPr>
        <p:spPr bwMode="auto">
          <a:xfrm>
            <a:off x="838200" y="1295400"/>
            <a:ext cx="6618288" cy="822325"/>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b="1">
                <a:ea typeface="幼圆" pitchFamily="49" charset="-122"/>
              </a:rPr>
              <a:t>与处理器直接相连的存放数据的器件称为</a:t>
            </a:r>
            <a:r>
              <a:rPr kumimoji="1" lang="zh-CN" altLang="en-US" sz="2400" b="1">
                <a:solidFill>
                  <a:srgbClr val="AA00C3"/>
                </a:solidFill>
                <a:effectLst>
                  <a:outerShdw blurRad="38100" dist="38100" dir="2700000" algn="tl">
                    <a:srgbClr val="000000"/>
                  </a:outerShdw>
                </a:effectLst>
                <a:ea typeface="幼圆" pitchFamily="49" charset="-122"/>
              </a:rPr>
              <a:t>内存</a:t>
            </a:r>
            <a:r>
              <a:rPr kumimoji="1" lang="zh-CN" altLang="en-US" sz="2400" b="1">
                <a:ea typeface="幼圆" pitchFamily="49" charset="-122"/>
              </a:rPr>
              <a:t>，</a:t>
            </a:r>
          </a:p>
          <a:p>
            <a:pPr>
              <a:defRPr/>
            </a:pPr>
            <a:r>
              <a:rPr kumimoji="1" lang="zh-CN" altLang="en-US" sz="2400" b="1">
                <a:ea typeface="幼圆" pitchFamily="49" charset="-122"/>
              </a:rPr>
              <a:t>不直接与处理器相连的介质如磁盘称为</a:t>
            </a:r>
            <a:r>
              <a:rPr kumimoji="1" lang="zh-CN" altLang="en-US" sz="2400" b="1">
                <a:solidFill>
                  <a:srgbClr val="AA00C3"/>
                </a:solidFill>
                <a:effectLst>
                  <a:outerShdw blurRad="38100" dist="38100" dir="2700000" algn="tl">
                    <a:srgbClr val="000000"/>
                  </a:outerShdw>
                </a:effectLst>
                <a:ea typeface="幼圆" pitchFamily="49" charset="-122"/>
              </a:rPr>
              <a:t>外存</a:t>
            </a:r>
            <a:r>
              <a:rPr kumimoji="1" lang="zh-CN" altLang="en-US" sz="2400" b="1">
                <a:ea typeface="幼圆" pitchFamily="49" charset="-122"/>
              </a:rPr>
              <a:t>。</a:t>
            </a:r>
          </a:p>
        </p:txBody>
      </p:sp>
      <p:sp>
        <p:nvSpPr>
          <p:cNvPr id="624643" name="Text Box 3"/>
          <p:cNvSpPr txBox="1">
            <a:spLocks noChangeArrowheads="1"/>
          </p:cNvSpPr>
          <p:nvPr/>
        </p:nvSpPr>
        <p:spPr bwMode="auto">
          <a:xfrm>
            <a:off x="1371600" y="5313363"/>
            <a:ext cx="4502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b="1">
                <a:solidFill>
                  <a:srgbClr val="AA00C3"/>
                </a:solidFill>
                <a:effectLst>
                  <a:outerShdw blurRad="38100" dist="38100" dir="2700000" algn="tl">
                    <a:srgbClr val="C0C0C0"/>
                  </a:outerShdw>
                </a:effectLst>
                <a:ea typeface="幼圆" pitchFamily="49" charset="-122"/>
              </a:rPr>
              <a:t>虚拟内存</a:t>
            </a:r>
          </a:p>
          <a:p>
            <a:pPr>
              <a:defRPr/>
            </a:pPr>
            <a:r>
              <a:rPr kumimoji="1" lang="zh-CN" altLang="en-US" sz="2000">
                <a:ea typeface="幼圆" pitchFamily="49" charset="-122"/>
              </a:rPr>
              <a:t>计算机使用磁盘空间来模拟内存的能力</a:t>
            </a:r>
          </a:p>
        </p:txBody>
      </p:sp>
      <p:sp>
        <p:nvSpPr>
          <p:cNvPr id="624644" name="Text Box 4"/>
          <p:cNvSpPr txBox="1">
            <a:spLocks noChangeArrowheads="1"/>
          </p:cNvSpPr>
          <p:nvPr/>
        </p:nvSpPr>
        <p:spPr bwMode="auto">
          <a:xfrm>
            <a:off x="1371600" y="3429000"/>
            <a:ext cx="52816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a:ea typeface="幼圆" pitchFamily="49" charset="-122"/>
              </a:rPr>
              <a:t>只读存储器</a:t>
            </a:r>
            <a:r>
              <a:rPr kumimoji="1" lang="en-US" altLang="zh-CN" sz="2400" b="1">
                <a:solidFill>
                  <a:srgbClr val="AA00C3"/>
                </a:solidFill>
                <a:effectLst>
                  <a:outerShdw blurRad="38100" dist="38100" dir="2700000" algn="tl">
                    <a:srgbClr val="C0C0C0"/>
                  </a:outerShdw>
                </a:effectLst>
                <a:ea typeface="幼圆" pitchFamily="49" charset="-122"/>
              </a:rPr>
              <a:t>ROM-Read Only Memory</a:t>
            </a:r>
          </a:p>
          <a:p>
            <a:pPr>
              <a:defRPr/>
            </a:pPr>
            <a:r>
              <a:rPr kumimoji="1" lang="en-US" altLang="zh-CN" sz="2000" b="1">
                <a:solidFill>
                  <a:srgbClr val="AA00C3"/>
                </a:solidFill>
                <a:effectLst>
                  <a:outerShdw blurRad="38100" dist="38100" dir="2700000" algn="tl">
                    <a:srgbClr val="C0C0C0"/>
                  </a:outerShdw>
                </a:effectLst>
                <a:ea typeface="幼圆" pitchFamily="49" charset="-122"/>
              </a:rPr>
              <a:t>ROM BIOS</a:t>
            </a:r>
            <a:r>
              <a:rPr kumimoji="1" lang="zh-CN" altLang="en-US" sz="2000">
                <a:ea typeface="幼圆" pitchFamily="49" charset="-122"/>
              </a:rPr>
              <a:t>小型指令集合</a:t>
            </a:r>
          </a:p>
        </p:txBody>
      </p:sp>
      <p:sp>
        <p:nvSpPr>
          <p:cNvPr id="624645" name="Text Box 5"/>
          <p:cNvSpPr txBox="1">
            <a:spLocks noChangeArrowheads="1"/>
          </p:cNvSpPr>
          <p:nvPr/>
        </p:nvSpPr>
        <p:spPr bwMode="auto">
          <a:xfrm>
            <a:off x="1371600" y="4238625"/>
            <a:ext cx="3797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400" b="1">
                <a:solidFill>
                  <a:srgbClr val="AA00C3"/>
                </a:solidFill>
                <a:effectLst>
                  <a:outerShdw blurRad="38100" dist="38100" dir="2700000" algn="tl">
                    <a:srgbClr val="C0C0C0"/>
                  </a:outerShdw>
                </a:effectLst>
                <a:ea typeface="幼圆" pitchFamily="49" charset="-122"/>
              </a:rPr>
              <a:t>CMOS</a:t>
            </a:r>
            <a:r>
              <a:rPr kumimoji="1" lang="zh-CN" altLang="en-US" sz="2400">
                <a:ea typeface="幼圆" pitchFamily="49" charset="-122"/>
              </a:rPr>
              <a:t>存储器</a:t>
            </a:r>
            <a:endParaRPr kumimoji="1" lang="zh-CN" altLang="en-US" sz="2400" b="1">
              <a:solidFill>
                <a:srgbClr val="AA00C3"/>
              </a:solidFill>
              <a:effectLst>
                <a:outerShdw blurRad="38100" dist="38100" dir="2700000" algn="tl">
                  <a:srgbClr val="C0C0C0"/>
                </a:outerShdw>
              </a:effectLst>
              <a:ea typeface="幼圆" pitchFamily="49" charset="-122"/>
            </a:endParaRPr>
          </a:p>
          <a:p>
            <a:pPr>
              <a:defRPr/>
            </a:pPr>
            <a:r>
              <a:rPr kumimoji="1" lang="zh-CN" altLang="en-US" sz="2000">
                <a:ea typeface="幼圆" pitchFamily="49" charset="-122"/>
              </a:rPr>
              <a:t>存放计算机的配置信息，如日期</a:t>
            </a:r>
          </a:p>
          <a:p>
            <a:pPr>
              <a:defRPr/>
            </a:pPr>
            <a:r>
              <a:rPr kumimoji="1" lang="zh-CN" altLang="en-US" sz="2000">
                <a:ea typeface="幼圆" pitchFamily="49" charset="-122"/>
              </a:rPr>
              <a:t>和时间、硬盘容量、</a:t>
            </a:r>
            <a:r>
              <a:rPr kumimoji="1" lang="en-US" altLang="zh-CN" sz="2000">
                <a:ea typeface="幼圆" pitchFamily="49" charset="-122"/>
              </a:rPr>
              <a:t>RAM</a:t>
            </a:r>
            <a:r>
              <a:rPr kumimoji="1" lang="zh-CN" altLang="en-US" sz="2000">
                <a:ea typeface="幼圆" pitchFamily="49" charset="-122"/>
              </a:rPr>
              <a:t>容量等</a:t>
            </a:r>
          </a:p>
        </p:txBody>
      </p:sp>
      <p:graphicFrame>
        <p:nvGraphicFramePr>
          <p:cNvPr id="48134" name="Object 6"/>
          <p:cNvGraphicFramePr>
            <a:graphicFrameLocks noChangeAspect="1"/>
          </p:cNvGraphicFramePr>
          <p:nvPr/>
        </p:nvGraphicFramePr>
        <p:xfrm>
          <a:off x="5881688" y="4168775"/>
          <a:ext cx="2728912" cy="2041525"/>
        </p:xfrm>
        <a:graphic>
          <a:graphicData uri="http://schemas.openxmlformats.org/presentationml/2006/ole">
            <mc:AlternateContent xmlns:mc="http://schemas.openxmlformats.org/markup-compatibility/2006">
              <mc:Choice xmlns:v="urn:schemas-microsoft-com:vml" Requires="v">
                <p:oleObj spid="_x0000_s48336" name="位图图像" r:id="rId3" imgW="3933333" imgH="2943636" progId="Paint.Picture">
                  <p:embed/>
                </p:oleObj>
              </mc:Choice>
              <mc:Fallback>
                <p:oleObj name="位图图像" r:id="rId3" imgW="3933333" imgH="2943636"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1688" y="4168775"/>
                        <a:ext cx="2728912"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5" name="Object 7"/>
          <p:cNvGraphicFramePr>
            <a:graphicFrameLocks noChangeAspect="1"/>
          </p:cNvGraphicFramePr>
          <p:nvPr/>
        </p:nvGraphicFramePr>
        <p:xfrm>
          <a:off x="6477000" y="2590800"/>
          <a:ext cx="1819275" cy="1355725"/>
        </p:xfrm>
        <a:graphic>
          <a:graphicData uri="http://schemas.openxmlformats.org/presentationml/2006/ole">
            <mc:AlternateContent xmlns:mc="http://schemas.openxmlformats.org/markup-compatibility/2006">
              <mc:Choice xmlns:v="urn:schemas-microsoft-com:vml" Requires="v">
                <p:oleObj spid="_x0000_s48337" name="位图图像" r:id="rId5" imgW="2505425" imgH="1867161" progId="Paint.Picture">
                  <p:embed/>
                </p:oleObj>
              </mc:Choice>
              <mc:Fallback>
                <p:oleObj name="位图图像" r:id="rId5" imgW="2505425" imgH="1867161" progId="Paint.Picture">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2590800"/>
                        <a:ext cx="1819275" cy="135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6" name="Object 8"/>
          <p:cNvGraphicFramePr>
            <a:graphicFrameLocks noChangeAspect="1"/>
          </p:cNvGraphicFramePr>
          <p:nvPr/>
        </p:nvGraphicFramePr>
        <p:xfrm>
          <a:off x="895350" y="2667000"/>
          <a:ext cx="346075" cy="341313"/>
        </p:xfrm>
        <a:graphic>
          <a:graphicData uri="http://schemas.openxmlformats.org/presentationml/2006/ole">
            <mc:AlternateContent xmlns:mc="http://schemas.openxmlformats.org/markup-compatibility/2006">
              <mc:Choice xmlns:v="urn:schemas-microsoft-com:vml" Requires="v">
                <p:oleObj spid="_x0000_s48338" name="BMP 图象" r:id="rId7" imgW="685714" imgH="676369" progId="Paint.Picture">
                  <p:embed/>
                </p:oleObj>
              </mc:Choice>
              <mc:Fallback>
                <p:oleObj name="BMP 图象" r:id="rId7" imgW="685714" imgH="676369" progId="Paint.Picture">
                  <p:embed/>
                  <p:pic>
                    <p:nvPicPr>
                      <p:cNvPr id="0" name="Object 8"/>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5350" y="266700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7" name="Object 9"/>
          <p:cNvGraphicFramePr>
            <a:graphicFrameLocks noChangeAspect="1"/>
          </p:cNvGraphicFramePr>
          <p:nvPr/>
        </p:nvGraphicFramePr>
        <p:xfrm>
          <a:off x="914400" y="3505200"/>
          <a:ext cx="346075" cy="341313"/>
        </p:xfrm>
        <a:graphic>
          <a:graphicData uri="http://schemas.openxmlformats.org/presentationml/2006/ole">
            <mc:AlternateContent xmlns:mc="http://schemas.openxmlformats.org/markup-compatibility/2006">
              <mc:Choice xmlns:v="urn:schemas-microsoft-com:vml" Requires="v">
                <p:oleObj spid="_x0000_s48339" name="BMP 图象" r:id="rId9" imgW="685714" imgH="676369" progId="Paint.Picture">
                  <p:embed/>
                </p:oleObj>
              </mc:Choice>
              <mc:Fallback>
                <p:oleObj name="BMP 图象" r:id="rId9" imgW="685714" imgH="676369" progId="Paint.Picture">
                  <p:embed/>
                  <p:pic>
                    <p:nvPicPr>
                      <p:cNvPr id="0" name="Object 9"/>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350520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8" name="Object 10"/>
          <p:cNvGraphicFramePr>
            <a:graphicFrameLocks noChangeAspect="1"/>
          </p:cNvGraphicFramePr>
          <p:nvPr/>
        </p:nvGraphicFramePr>
        <p:xfrm>
          <a:off x="914400" y="4267200"/>
          <a:ext cx="346075" cy="341313"/>
        </p:xfrm>
        <a:graphic>
          <a:graphicData uri="http://schemas.openxmlformats.org/presentationml/2006/ole">
            <mc:AlternateContent xmlns:mc="http://schemas.openxmlformats.org/markup-compatibility/2006">
              <mc:Choice xmlns:v="urn:schemas-microsoft-com:vml" Requires="v">
                <p:oleObj spid="_x0000_s48340" name="BMP 图象" r:id="rId10" imgW="685714" imgH="676369" progId="Paint.Picture">
                  <p:embed/>
                </p:oleObj>
              </mc:Choice>
              <mc:Fallback>
                <p:oleObj name="BMP 图象" r:id="rId10" imgW="685714" imgH="676369" progId="Paint.Picture">
                  <p:embed/>
                  <p:pic>
                    <p:nvPicPr>
                      <p:cNvPr id="0" name="Object 10"/>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426720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9" name="Object 11"/>
          <p:cNvGraphicFramePr>
            <a:graphicFrameLocks noChangeAspect="1"/>
          </p:cNvGraphicFramePr>
          <p:nvPr/>
        </p:nvGraphicFramePr>
        <p:xfrm>
          <a:off x="914400" y="5373688"/>
          <a:ext cx="346075" cy="341312"/>
        </p:xfrm>
        <a:graphic>
          <a:graphicData uri="http://schemas.openxmlformats.org/presentationml/2006/ole">
            <mc:AlternateContent xmlns:mc="http://schemas.openxmlformats.org/markup-compatibility/2006">
              <mc:Choice xmlns:v="urn:schemas-microsoft-com:vml" Requires="v">
                <p:oleObj spid="_x0000_s48341" name="BMP 图象" r:id="rId11" imgW="685714" imgH="676369" progId="Paint.Picture">
                  <p:embed/>
                </p:oleObj>
              </mc:Choice>
              <mc:Fallback>
                <p:oleObj name="BMP 图象" r:id="rId11" imgW="685714" imgH="676369" progId="Paint.Picture">
                  <p:embed/>
                  <p:pic>
                    <p:nvPicPr>
                      <p:cNvPr id="0" name="Object 11"/>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5373688"/>
                        <a:ext cx="346075"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40" name="Rectangle 13" descr="粉色砂纸"/>
          <p:cNvSpPr>
            <a:spLocks noGrp="1" noChangeArrowheads="1"/>
          </p:cNvSpPr>
          <p:nvPr>
            <p:ph type="title"/>
          </p:nvPr>
        </p:nvSpPr>
        <p:spPr bwMode="auto">
          <a:xfrm>
            <a:off x="0" y="304800"/>
            <a:ext cx="9144000" cy="914400"/>
          </a:xfrm>
          <a:blipFill dpi="0" rotWithShape="0">
            <a:blip r:embed="rId12"/>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内存</a:t>
            </a:r>
          </a:p>
        </p:txBody>
      </p:sp>
      <p:sp>
        <p:nvSpPr>
          <p:cNvPr id="624654" name="Text Box 14" descr="新闻纸"/>
          <p:cNvSpPr txBox="1">
            <a:spLocks noChangeArrowheads="1"/>
          </p:cNvSpPr>
          <p:nvPr/>
        </p:nvSpPr>
        <p:spPr bwMode="auto">
          <a:xfrm>
            <a:off x="1371600" y="2590800"/>
            <a:ext cx="6788150" cy="762000"/>
          </a:xfrm>
          <a:prstGeom prst="rect">
            <a:avLst/>
          </a:prstGeom>
          <a:blipFill dpi="0" rotWithShape="0">
            <a:blip r:embed="rId1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b="1">
                <a:solidFill>
                  <a:srgbClr val="FF0000"/>
                </a:solidFill>
                <a:ea typeface="幼圆" pitchFamily="49" charset="-122"/>
              </a:rPr>
              <a:t>随机访问存储器</a:t>
            </a:r>
            <a:r>
              <a:rPr kumimoji="1" lang="en-US" altLang="zh-CN" sz="2400" b="1">
                <a:solidFill>
                  <a:srgbClr val="AA00C3"/>
                </a:solidFill>
                <a:effectLst>
                  <a:outerShdw blurRad="38100" dist="38100" dir="2700000" algn="tl">
                    <a:srgbClr val="C0C0C0"/>
                  </a:outerShdw>
                </a:effectLst>
                <a:ea typeface="幼圆" pitchFamily="49" charset="-122"/>
              </a:rPr>
              <a:t>RAM</a:t>
            </a:r>
            <a:r>
              <a:rPr kumimoji="1" lang="zh-CN" altLang="en-US" sz="2400" b="1">
                <a:solidFill>
                  <a:srgbClr val="AA00C3"/>
                </a:solidFill>
                <a:effectLst>
                  <a:outerShdw blurRad="38100" dist="38100" dir="2700000" algn="tl">
                    <a:srgbClr val="C0C0C0"/>
                  </a:outerShdw>
                </a:effectLst>
                <a:ea typeface="幼圆" pitchFamily="49" charset="-122"/>
              </a:rPr>
              <a:t>－</a:t>
            </a:r>
            <a:r>
              <a:rPr kumimoji="1" lang="en-US" altLang="zh-CN" sz="2400" b="1">
                <a:solidFill>
                  <a:srgbClr val="AA00C3"/>
                </a:solidFill>
                <a:effectLst>
                  <a:outerShdw blurRad="38100" dist="38100" dir="2700000" algn="tl">
                    <a:srgbClr val="C0C0C0"/>
                  </a:outerShdw>
                </a:effectLst>
                <a:ea typeface="幼圆" pitchFamily="49" charset="-122"/>
              </a:rPr>
              <a:t>Random Acess Memory</a:t>
            </a:r>
          </a:p>
          <a:p>
            <a:pPr>
              <a:defRPr/>
            </a:pPr>
            <a:r>
              <a:rPr kumimoji="1" lang="zh-CN" altLang="en-US" sz="2000">
                <a:ea typeface="幼圆" pitchFamily="49" charset="-122"/>
              </a:rPr>
              <a:t>存放操作系统指令、软件指令、处理数据</a:t>
            </a:r>
          </a:p>
        </p:txBody>
      </p:sp>
      <p:sp>
        <p:nvSpPr>
          <p:cNvPr id="624655" name="AutoShape 15" descr="信纸"/>
          <p:cNvSpPr>
            <a:spLocks noChangeArrowheads="1"/>
          </p:cNvSpPr>
          <p:nvPr/>
        </p:nvSpPr>
        <p:spPr bwMode="auto">
          <a:xfrm>
            <a:off x="1447800" y="3657600"/>
            <a:ext cx="6172200" cy="2895600"/>
          </a:xfrm>
          <a:prstGeom prst="wedgeRectCallout">
            <a:avLst>
              <a:gd name="adj1" fmla="val -34731"/>
              <a:gd name="adj2" fmla="val -74343"/>
            </a:avLst>
          </a:prstGeom>
          <a:blipFill dpi="0" rotWithShape="0">
            <a:blip r:embed="rId14"/>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marL="482600" indent="-482600">
              <a:spcBef>
                <a:spcPct val="50000"/>
              </a:spcBef>
            </a:pPr>
            <a:r>
              <a:rPr kumimoji="1" lang="zh-CN" altLang="en-US" sz="2800" b="1">
                <a:solidFill>
                  <a:srgbClr val="3333FF"/>
                </a:solidFill>
                <a:latin typeface="Times New Roman" pitchFamily="18" charset="0"/>
                <a:ea typeface="楷体_GB2312" pitchFamily="49" charset="-122"/>
              </a:rPr>
              <a:t>一般所指的内存</a:t>
            </a:r>
          </a:p>
          <a:p>
            <a:pPr marL="482600" indent="-482600">
              <a:spcBef>
                <a:spcPct val="50000"/>
              </a:spcBef>
            </a:pPr>
            <a:r>
              <a:rPr kumimoji="1" lang="zh-CN" altLang="en-US" sz="2800" b="1">
                <a:solidFill>
                  <a:srgbClr val="3333FF"/>
                </a:solidFill>
                <a:latin typeface="Times New Roman" pitchFamily="18" charset="0"/>
                <a:ea typeface="楷体_GB2312" pitchFamily="49" charset="-122"/>
              </a:rPr>
              <a:t>特点：断电后数据不能保存</a:t>
            </a:r>
          </a:p>
          <a:p>
            <a:pPr marL="482600" indent="-482600">
              <a:spcBef>
                <a:spcPct val="50000"/>
              </a:spcBef>
            </a:pPr>
            <a:r>
              <a:rPr kumimoji="1" lang="zh-CN" altLang="en-US" sz="2800" b="1">
                <a:solidFill>
                  <a:srgbClr val="3333FF"/>
                </a:solidFill>
                <a:latin typeface="Times New Roman" pitchFamily="18" charset="0"/>
                <a:ea typeface="楷体_GB2312" pitchFamily="49" charset="-122"/>
              </a:rPr>
              <a:t>内存配置：</a:t>
            </a:r>
            <a:r>
              <a:rPr kumimoji="1" lang="en-US" altLang="zh-CN" sz="2800" b="1">
                <a:solidFill>
                  <a:srgbClr val="3333FF"/>
                </a:solidFill>
                <a:latin typeface="Times New Roman" pitchFamily="18" charset="0"/>
                <a:ea typeface="楷体_GB2312" pitchFamily="49" charset="-122"/>
              </a:rPr>
              <a:t>MB</a:t>
            </a:r>
            <a:r>
              <a:rPr kumimoji="1" lang="zh-CN" altLang="en-US" sz="2800" b="1">
                <a:solidFill>
                  <a:srgbClr val="3333FF"/>
                </a:solidFill>
                <a:latin typeface="Times New Roman" pitchFamily="18" charset="0"/>
                <a:ea typeface="楷体_GB2312" pitchFamily="49" charset="-122"/>
              </a:rPr>
              <a:t>，</a:t>
            </a:r>
            <a:r>
              <a:rPr kumimoji="1" lang="en-US" altLang="zh-CN" sz="2800" b="1">
                <a:solidFill>
                  <a:srgbClr val="3333FF"/>
                </a:solidFill>
                <a:latin typeface="Times New Roman" pitchFamily="18" charset="0"/>
                <a:ea typeface="楷体_GB2312" pitchFamily="49" charset="-122"/>
              </a:rPr>
              <a:t>GB</a:t>
            </a:r>
          </a:p>
          <a:p>
            <a:pPr marL="482600" indent="-482600">
              <a:spcBef>
                <a:spcPct val="50000"/>
              </a:spcBef>
            </a:pPr>
            <a:r>
              <a:rPr kumimoji="1" lang="zh-CN" altLang="en-US" sz="2800" b="1">
                <a:solidFill>
                  <a:srgbClr val="3333FF"/>
                </a:solidFill>
                <a:latin typeface="Times New Roman" pitchFamily="18" charset="0"/>
                <a:ea typeface="楷体_GB2312" pitchFamily="49" charset="-122"/>
              </a:rPr>
              <a:t>目前微机配置：</a:t>
            </a:r>
            <a:r>
              <a:rPr kumimoji="1" lang="en-US" altLang="zh-CN" sz="2800" b="1">
                <a:solidFill>
                  <a:srgbClr val="3333FF"/>
                </a:solidFill>
                <a:latin typeface="Times New Roman" pitchFamily="18" charset="0"/>
                <a:ea typeface="楷体_GB2312" pitchFamily="49" charset="-122"/>
              </a:rPr>
              <a:t>56MB-512MB,1-2GB</a:t>
            </a:r>
          </a:p>
          <a:p>
            <a:pPr marL="482600" indent="-482600">
              <a:spcBef>
                <a:spcPct val="50000"/>
              </a:spcBef>
            </a:pPr>
            <a:endParaRPr kumimoji="1" lang="en-US" altLang="zh-CN" b="1">
              <a:solidFill>
                <a:schemeClr val="accent2"/>
              </a:solidFill>
              <a:latin typeface="Times New Roman" pitchFamily="18" charset="0"/>
            </a:endParaRPr>
          </a:p>
        </p:txBody>
      </p:sp>
      <p:sp>
        <p:nvSpPr>
          <p:cNvPr id="48143"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BC8E4E0-2F33-4C02-BB31-2A4D681208F1}" type="slidenum">
              <a:rPr lang="en-US" altLang="zh-CN" smtClean="0"/>
              <a:pPr eaLnBrk="1" hangingPunct="1"/>
              <a:t>39</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624655"/>
                                        </p:tgtEl>
                                        <p:attrNameLst>
                                          <p:attrName>style.visibility</p:attrName>
                                        </p:attrNameLst>
                                      </p:cBhvr>
                                      <p:to>
                                        <p:strVal val="visible"/>
                                      </p:to>
                                    </p:set>
                                    <p:anim calcmode="lin" valueType="num">
                                      <p:cBhvr>
                                        <p:cTn id="7" dur="500" fill="hold"/>
                                        <p:tgtEl>
                                          <p:spTgt spid="624655"/>
                                        </p:tgtEl>
                                        <p:attrNameLst>
                                          <p:attrName>ppt_w</p:attrName>
                                        </p:attrNameLst>
                                      </p:cBhvr>
                                      <p:tavLst>
                                        <p:tav tm="0">
                                          <p:val>
                                            <p:fltVal val="0"/>
                                          </p:val>
                                        </p:tav>
                                        <p:tav tm="100000">
                                          <p:val>
                                            <p:strVal val="#ppt_w"/>
                                          </p:val>
                                        </p:tav>
                                      </p:tavLst>
                                    </p:anim>
                                    <p:anim calcmode="lin" valueType="num">
                                      <p:cBhvr>
                                        <p:cTn id="8" dur="500" fill="hold"/>
                                        <p:tgtEl>
                                          <p:spTgt spid="62465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55"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675" y="1982788"/>
            <a:ext cx="367665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22"/>
          <p:cNvSpPr>
            <a:spLocks noChangeArrowheads="1"/>
          </p:cNvSpPr>
          <p:nvPr/>
        </p:nvSpPr>
        <p:spPr bwMode="auto">
          <a:xfrm>
            <a:off x="5105400" y="6278563"/>
            <a:ext cx="3810000" cy="12223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1242" name="Text Box 26"/>
          <p:cNvSpPr txBox="1">
            <a:spLocks noChangeArrowheads="1"/>
          </p:cNvSpPr>
          <p:nvPr/>
        </p:nvSpPr>
        <p:spPr bwMode="auto">
          <a:xfrm>
            <a:off x="152400" y="685800"/>
            <a:ext cx="854075"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defRPr/>
            </a:pPr>
            <a:r>
              <a:rPr kumimoji="1" lang="zh-CN" altLang="en-US" sz="4400" b="1">
                <a:solidFill>
                  <a:srgbClr val="5F5F5F"/>
                </a:solidFill>
                <a:effectLst>
                  <a:outerShdw blurRad="38100" dist="38100" dir="2700000" algn="tl">
                    <a:srgbClr val="C0C0C0"/>
                  </a:outerShdw>
                </a:effectLst>
                <a:latin typeface="Times New Roman" pitchFamily="18" charset="0"/>
                <a:ea typeface="黑体" pitchFamily="2" charset="-122"/>
              </a:rPr>
              <a:t>微型计算机的硬件组成</a:t>
            </a:r>
          </a:p>
        </p:txBody>
      </p:sp>
      <p:sp>
        <p:nvSpPr>
          <p:cNvPr id="521243" name="Text Box 27"/>
          <p:cNvSpPr txBox="1">
            <a:spLocks noChangeArrowheads="1"/>
          </p:cNvSpPr>
          <p:nvPr/>
        </p:nvSpPr>
        <p:spPr bwMode="auto">
          <a:xfrm>
            <a:off x="5181600" y="614363"/>
            <a:ext cx="3810000" cy="10064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000" b="1">
                <a:solidFill>
                  <a:srgbClr val="AA00C3"/>
                </a:solidFill>
                <a:effectLst>
                  <a:outerShdw blurRad="38100" dist="38100" dir="2700000" algn="tl">
                    <a:srgbClr val="000000"/>
                  </a:outerShdw>
                </a:effectLst>
                <a:latin typeface="Times New Roman" pitchFamily="18" charset="0"/>
                <a:ea typeface="华文中宋" pitchFamily="2" charset="-122"/>
              </a:rPr>
              <a:t>主机</a:t>
            </a:r>
            <a:r>
              <a:rPr kumimoji="1" lang="zh-CN" altLang="en-GB" sz="2000">
                <a:latin typeface="Times New Roman" pitchFamily="18" charset="0"/>
                <a:ea typeface="华文中宋" pitchFamily="2" charset="-122"/>
              </a:rPr>
              <a:t>是包含</a:t>
            </a:r>
            <a:r>
              <a:rPr kumimoji="1" lang="zh-CN" altLang="en-GB" sz="2000" b="1">
                <a:effectLst>
                  <a:outerShdw blurRad="38100" dist="38100" dir="2700000" algn="tl">
                    <a:srgbClr val="000000"/>
                  </a:outerShdw>
                </a:effectLst>
                <a:latin typeface="Times New Roman" pitchFamily="18" charset="0"/>
                <a:ea typeface="华文中宋" pitchFamily="2" charset="-122"/>
              </a:rPr>
              <a:t>电源</a:t>
            </a:r>
            <a:r>
              <a:rPr kumimoji="1" lang="zh-CN" altLang="en-GB" sz="2000">
                <a:latin typeface="Times New Roman" pitchFamily="18" charset="0"/>
                <a:ea typeface="华文中宋" pitchFamily="2" charset="-122"/>
              </a:rPr>
              <a:t>、</a:t>
            </a:r>
            <a:r>
              <a:rPr kumimoji="1" lang="zh-CN" altLang="en-GB" sz="2000" b="1">
                <a:effectLst>
                  <a:outerShdw blurRad="38100" dist="38100" dir="2700000" algn="tl">
                    <a:srgbClr val="000000"/>
                  </a:outerShdw>
                </a:effectLst>
                <a:latin typeface="Times New Roman" pitchFamily="18" charset="0"/>
                <a:ea typeface="华文中宋" pitchFamily="2" charset="-122"/>
              </a:rPr>
              <a:t>存储设备</a:t>
            </a:r>
            <a:r>
              <a:rPr kumimoji="1" lang="zh-CN" altLang="en-GB" sz="2000">
                <a:latin typeface="Times New Roman" pitchFamily="18" charset="0"/>
                <a:ea typeface="华文中宋" pitchFamily="2" charset="-122"/>
              </a:rPr>
              <a:t>和</a:t>
            </a:r>
            <a:r>
              <a:rPr kumimoji="1" lang="zh-CN" altLang="en-GB" sz="2000" b="1">
                <a:effectLst>
                  <a:outerShdw blurRad="38100" dist="38100" dir="2700000" algn="tl">
                    <a:srgbClr val="000000"/>
                  </a:outerShdw>
                </a:effectLst>
                <a:latin typeface="Times New Roman" pitchFamily="18" charset="0"/>
                <a:ea typeface="华文中宋" pitchFamily="2" charset="-122"/>
              </a:rPr>
              <a:t>电路板</a:t>
            </a:r>
            <a:r>
              <a:rPr kumimoji="1" lang="zh-CN" altLang="en-GB" sz="2000">
                <a:latin typeface="Times New Roman" pitchFamily="18" charset="0"/>
                <a:ea typeface="华文中宋" pitchFamily="2" charset="-122"/>
              </a:rPr>
              <a:t>的机箱，其中电路板上有计算机的</a:t>
            </a:r>
            <a:r>
              <a:rPr kumimoji="1" lang="zh-CN" altLang="en-GB" sz="2000" b="1">
                <a:effectLst>
                  <a:outerShdw blurRad="38100" dist="38100" dir="2700000" algn="tl">
                    <a:srgbClr val="000000"/>
                  </a:outerShdw>
                </a:effectLst>
                <a:latin typeface="Times New Roman" pitchFamily="18" charset="0"/>
                <a:ea typeface="华文中宋" pitchFamily="2" charset="-122"/>
              </a:rPr>
              <a:t>主处理器</a:t>
            </a:r>
            <a:r>
              <a:rPr kumimoji="1" lang="zh-CN" altLang="en-GB" sz="2000">
                <a:latin typeface="Times New Roman" pitchFamily="18" charset="0"/>
                <a:ea typeface="华文中宋" pitchFamily="2" charset="-122"/>
              </a:rPr>
              <a:t>和</a:t>
            </a:r>
            <a:r>
              <a:rPr kumimoji="1" lang="zh-CN" altLang="en-GB" sz="2000" b="1">
                <a:effectLst>
                  <a:outerShdw blurRad="38100" dist="38100" dir="2700000" algn="tl">
                    <a:srgbClr val="000000"/>
                  </a:outerShdw>
                </a:effectLst>
                <a:latin typeface="Times New Roman" pitchFamily="18" charset="0"/>
                <a:ea typeface="华文中宋" pitchFamily="2" charset="-122"/>
              </a:rPr>
              <a:t>内存</a:t>
            </a:r>
            <a:r>
              <a:rPr kumimoji="1" lang="zh-CN" altLang="en-GB" sz="2000">
                <a:latin typeface="Times New Roman" pitchFamily="18" charset="0"/>
                <a:ea typeface="华文中宋" pitchFamily="2" charset="-122"/>
              </a:rPr>
              <a:t>。</a:t>
            </a:r>
            <a:endParaRPr kumimoji="1" lang="zh-CN" altLang="en-US" sz="2000">
              <a:latin typeface="Times New Roman" pitchFamily="18" charset="0"/>
              <a:ea typeface="华文中宋" pitchFamily="2" charset="-122"/>
            </a:endParaRPr>
          </a:p>
        </p:txBody>
      </p:sp>
      <p:sp>
        <p:nvSpPr>
          <p:cNvPr id="521244" name="Text Box 28"/>
          <p:cNvSpPr txBox="1">
            <a:spLocks noChangeArrowheads="1"/>
          </p:cNvSpPr>
          <p:nvPr/>
        </p:nvSpPr>
        <p:spPr bwMode="auto">
          <a:xfrm>
            <a:off x="1219200" y="614363"/>
            <a:ext cx="3276600" cy="13112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000" b="1">
                <a:solidFill>
                  <a:srgbClr val="AA00C3"/>
                </a:solidFill>
                <a:effectLst>
                  <a:outerShdw blurRad="38100" dist="38100" dir="2700000" algn="tl">
                    <a:srgbClr val="000000"/>
                  </a:outerShdw>
                </a:effectLst>
                <a:latin typeface="Times New Roman" pitchFamily="18" charset="0"/>
                <a:ea typeface="华文中宋" pitchFamily="2" charset="-122"/>
              </a:rPr>
              <a:t>监视器</a:t>
            </a:r>
            <a:r>
              <a:rPr kumimoji="1" lang="zh-CN" altLang="en-GB" sz="2000">
                <a:latin typeface="Times New Roman" pitchFamily="18" charset="0"/>
                <a:ea typeface="华文中宋" pitchFamily="2" charset="-122"/>
              </a:rPr>
              <a:t>是计算机的主要输出设备，它将来自计算机</a:t>
            </a:r>
            <a:r>
              <a:rPr kumimoji="1" lang="zh-CN" altLang="en-GB" sz="2000" b="1">
                <a:effectLst>
                  <a:outerShdw blurRad="38100" dist="38100" dir="2700000" algn="tl">
                    <a:srgbClr val="000000"/>
                  </a:outerShdw>
                </a:effectLst>
                <a:latin typeface="Times New Roman" pitchFamily="18" charset="0"/>
                <a:ea typeface="华文中宋" pitchFamily="2" charset="-122"/>
              </a:rPr>
              <a:t>显卡</a:t>
            </a:r>
            <a:r>
              <a:rPr kumimoji="1" lang="zh-CN" altLang="en-GB" sz="2000">
                <a:latin typeface="Times New Roman" pitchFamily="18" charset="0"/>
                <a:ea typeface="华文中宋" pitchFamily="2" charset="-122"/>
              </a:rPr>
              <a:t>的电信号转换为屏幕上的彩色亮点，从而形成图像。</a:t>
            </a:r>
            <a:endParaRPr kumimoji="1" lang="zh-CN" altLang="en-US" sz="2000">
              <a:latin typeface="Times New Roman" pitchFamily="18" charset="0"/>
              <a:ea typeface="华文中宋" pitchFamily="2" charset="-122"/>
            </a:endParaRPr>
          </a:p>
        </p:txBody>
      </p:sp>
      <p:sp>
        <p:nvSpPr>
          <p:cNvPr id="521245" name="Text Box 29"/>
          <p:cNvSpPr txBox="1">
            <a:spLocks noChangeArrowheads="1"/>
          </p:cNvSpPr>
          <p:nvPr/>
        </p:nvSpPr>
        <p:spPr bwMode="auto">
          <a:xfrm>
            <a:off x="6781800" y="3032125"/>
            <a:ext cx="2133600" cy="16160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000" b="1">
                <a:solidFill>
                  <a:srgbClr val="AA00C3"/>
                </a:solidFill>
                <a:effectLst>
                  <a:outerShdw blurRad="38100" dist="38100" dir="2700000" algn="tl">
                    <a:srgbClr val="000000"/>
                  </a:outerShdw>
                </a:effectLst>
                <a:latin typeface="Times New Roman" pitchFamily="18" charset="0"/>
                <a:ea typeface="华文中宋" pitchFamily="2" charset="-122"/>
              </a:rPr>
              <a:t>硬盘驱动器</a:t>
            </a:r>
            <a:r>
              <a:rPr kumimoji="1" lang="zh-CN" altLang="en-GB" sz="2000">
                <a:latin typeface="Times New Roman" pitchFamily="18" charset="0"/>
                <a:ea typeface="华文中宋" pitchFamily="2" charset="-122"/>
              </a:rPr>
              <a:t>一般安装在系统单元内，当其工作时，机箱上的指示灯会亮。</a:t>
            </a:r>
            <a:endParaRPr kumimoji="1" lang="zh-CN" altLang="en-US" sz="2000">
              <a:latin typeface="Times New Roman" pitchFamily="18" charset="0"/>
              <a:ea typeface="华文中宋" pitchFamily="2" charset="-122"/>
            </a:endParaRPr>
          </a:p>
        </p:txBody>
      </p:sp>
      <p:sp>
        <p:nvSpPr>
          <p:cNvPr id="521246" name="Text Box 30"/>
          <p:cNvSpPr txBox="1">
            <a:spLocks noChangeArrowheads="1"/>
          </p:cNvSpPr>
          <p:nvPr/>
        </p:nvSpPr>
        <p:spPr bwMode="auto">
          <a:xfrm>
            <a:off x="6400800" y="4745038"/>
            <a:ext cx="2590800" cy="16160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000" b="1">
                <a:solidFill>
                  <a:srgbClr val="AA00C3"/>
                </a:solidFill>
                <a:effectLst>
                  <a:outerShdw blurRad="38100" dist="38100" dir="2700000" algn="tl">
                    <a:srgbClr val="000000"/>
                  </a:outerShdw>
                </a:effectLst>
                <a:latin typeface="Times New Roman" pitchFamily="18" charset="0"/>
                <a:ea typeface="华文中宋" pitchFamily="2" charset="-122"/>
              </a:rPr>
              <a:t>软盘驱动器</a:t>
            </a:r>
            <a:r>
              <a:rPr kumimoji="1" lang="zh-CN" altLang="en-GB" sz="2000">
                <a:latin typeface="Times New Roman" pitchFamily="18" charset="0"/>
                <a:ea typeface="华文中宋" pitchFamily="2" charset="-122"/>
              </a:rPr>
              <a:t>将数据写到</a:t>
            </a:r>
            <a:r>
              <a:rPr kumimoji="1" lang="zh-CN" altLang="en-GB" sz="2000" b="1">
                <a:effectLst>
                  <a:outerShdw blurRad="38100" dist="38100" dir="2700000" algn="tl">
                    <a:srgbClr val="000000"/>
                  </a:outerShdw>
                </a:effectLst>
                <a:latin typeface="Times New Roman" pitchFamily="18" charset="0"/>
                <a:ea typeface="华文中宋" pitchFamily="2" charset="-122"/>
              </a:rPr>
              <a:t>软盘</a:t>
            </a:r>
            <a:r>
              <a:rPr kumimoji="1" lang="zh-CN" altLang="en-GB" sz="2000">
                <a:latin typeface="Times New Roman" pitchFamily="18" charset="0"/>
                <a:ea typeface="华文中宋" pitchFamily="2" charset="-122"/>
              </a:rPr>
              <a:t>上，当其工作时，其指示灯就亮，警告用户此时不要取出软盘。</a:t>
            </a:r>
            <a:endParaRPr kumimoji="1" lang="zh-CN" altLang="en-US" sz="2000">
              <a:latin typeface="Times New Roman" pitchFamily="18" charset="0"/>
              <a:ea typeface="华文中宋" pitchFamily="2" charset="-122"/>
            </a:endParaRPr>
          </a:p>
        </p:txBody>
      </p:sp>
      <p:sp>
        <p:nvSpPr>
          <p:cNvPr id="521247" name="Text Box 31"/>
          <p:cNvSpPr txBox="1">
            <a:spLocks noChangeArrowheads="1"/>
          </p:cNvSpPr>
          <p:nvPr/>
        </p:nvSpPr>
        <p:spPr bwMode="auto">
          <a:xfrm>
            <a:off x="6781800" y="1660525"/>
            <a:ext cx="2209800" cy="13112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sz="2000" b="1">
                <a:solidFill>
                  <a:srgbClr val="AA00C3"/>
                </a:solidFill>
                <a:effectLst>
                  <a:outerShdw blurRad="38100" dist="38100" dir="2700000" algn="tl">
                    <a:srgbClr val="000000"/>
                  </a:outerShdw>
                </a:effectLst>
                <a:latin typeface="Times New Roman" pitchFamily="18" charset="0"/>
                <a:ea typeface="华文中宋" pitchFamily="2" charset="-122"/>
              </a:rPr>
              <a:t>CD-ROM</a:t>
            </a:r>
            <a:r>
              <a:rPr kumimoji="1" lang="zh-CN" altLang="en-US" sz="2000" b="1">
                <a:solidFill>
                  <a:srgbClr val="AA00C3"/>
                </a:solidFill>
                <a:effectLst>
                  <a:outerShdw blurRad="38100" dist="38100" dir="2700000" algn="tl">
                    <a:srgbClr val="000000"/>
                  </a:outerShdw>
                </a:effectLst>
                <a:latin typeface="Times New Roman" pitchFamily="18" charset="0"/>
                <a:ea typeface="华文中宋" pitchFamily="2" charset="-122"/>
              </a:rPr>
              <a:t>和</a:t>
            </a:r>
            <a:r>
              <a:rPr kumimoji="1" lang="en-US" altLang="zh-CN" sz="2000" b="1">
                <a:solidFill>
                  <a:srgbClr val="AA00C3"/>
                </a:solidFill>
                <a:effectLst>
                  <a:outerShdw blurRad="38100" dist="38100" dir="2700000" algn="tl">
                    <a:srgbClr val="000000"/>
                  </a:outerShdw>
                </a:effectLst>
                <a:latin typeface="Times New Roman" pitchFamily="18" charset="0"/>
                <a:ea typeface="华文中宋" pitchFamily="2" charset="-122"/>
              </a:rPr>
              <a:t>DVD</a:t>
            </a:r>
            <a:r>
              <a:rPr kumimoji="1" lang="zh-CN" altLang="en-US" sz="2000" b="1">
                <a:solidFill>
                  <a:srgbClr val="AA00C3"/>
                </a:solidFill>
                <a:effectLst>
                  <a:outerShdw blurRad="38100" dist="38100" dir="2700000" algn="tl">
                    <a:srgbClr val="000000"/>
                  </a:outerShdw>
                </a:effectLst>
                <a:latin typeface="Times New Roman" pitchFamily="18" charset="0"/>
                <a:ea typeface="华文中宋" pitchFamily="2" charset="-122"/>
              </a:rPr>
              <a:t>驱动器</a:t>
            </a:r>
            <a:r>
              <a:rPr kumimoji="1" lang="zh-CN" altLang="en-GB" sz="2000">
                <a:latin typeface="Times New Roman" pitchFamily="18" charset="0"/>
                <a:ea typeface="华文中宋" pitchFamily="2" charset="-122"/>
              </a:rPr>
              <a:t>采用激光技术从</a:t>
            </a:r>
            <a:r>
              <a:rPr kumimoji="1" lang="zh-CN" altLang="en-GB" sz="2000" b="1">
                <a:effectLst>
                  <a:outerShdw blurRad="38100" dist="38100" dir="2700000" algn="tl">
                    <a:srgbClr val="000000"/>
                  </a:outerShdw>
                </a:effectLst>
                <a:latin typeface="Times New Roman" pitchFamily="18" charset="0"/>
                <a:ea typeface="华文中宋" pitchFamily="2" charset="-122"/>
              </a:rPr>
              <a:t>光盘</a:t>
            </a:r>
            <a:r>
              <a:rPr kumimoji="1" lang="zh-CN" altLang="en-GB" sz="2000">
                <a:latin typeface="Times New Roman" pitchFamily="18" charset="0"/>
                <a:ea typeface="华文中宋" pitchFamily="2" charset="-122"/>
              </a:rPr>
              <a:t>上读取数据。</a:t>
            </a:r>
            <a:endParaRPr kumimoji="1" lang="zh-CN" altLang="en-US" sz="2000">
              <a:latin typeface="Times New Roman" pitchFamily="18" charset="0"/>
              <a:ea typeface="华文中宋" pitchFamily="2" charset="-122"/>
            </a:endParaRPr>
          </a:p>
        </p:txBody>
      </p:sp>
      <p:sp>
        <p:nvSpPr>
          <p:cNvPr id="521248" name="Text Box 32"/>
          <p:cNvSpPr txBox="1">
            <a:spLocks noChangeArrowheads="1"/>
          </p:cNvSpPr>
          <p:nvPr/>
        </p:nvSpPr>
        <p:spPr bwMode="auto">
          <a:xfrm>
            <a:off x="3962400" y="4989513"/>
            <a:ext cx="2133600" cy="13112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000" b="1">
                <a:solidFill>
                  <a:srgbClr val="AA00C3"/>
                </a:solidFill>
                <a:effectLst>
                  <a:outerShdw blurRad="38100" dist="38100" dir="2700000" algn="tl">
                    <a:srgbClr val="000000"/>
                  </a:outerShdw>
                </a:effectLst>
                <a:latin typeface="Times New Roman" pitchFamily="18" charset="0"/>
                <a:ea typeface="华文中宋" pitchFamily="2" charset="-122"/>
              </a:rPr>
              <a:t>鼠标</a:t>
            </a:r>
            <a:r>
              <a:rPr kumimoji="1" lang="zh-CN" altLang="en-GB" sz="2000">
                <a:latin typeface="Times New Roman" pitchFamily="18" charset="0"/>
                <a:ea typeface="华文中宋" pitchFamily="2" charset="-122"/>
              </a:rPr>
              <a:t>是一种输入指示设备，帮助用户操作对象并选择菜单项。</a:t>
            </a:r>
            <a:endParaRPr kumimoji="1" lang="zh-CN" altLang="en-US" sz="2000">
              <a:latin typeface="Times New Roman" pitchFamily="18" charset="0"/>
              <a:ea typeface="华文中宋" pitchFamily="2" charset="-122"/>
            </a:endParaRPr>
          </a:p>
        </p:txBody>
      </p:sp>
      <p:sp>
        <p:nvSpPr>
          <p:cNvPr id="521249" name="Text Box 33"/>
          <p:cNvSpPr txBox="1">
            <a:spLocks noChangeArrowheads="1"/>
          </p:cNvSpPr>
          <p:nvPr/>
        </p:nvSpPr>
        <p:spPr bwMode="auto">
          <a:xfrm>
            <a:off x="1219200" y="5049838"/>
            <a:ext cx="2514600" cy="7016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000" b="1">
                <a:solidFill>
                  <a:srgbClr val="AA00C3"/>
                </a:solidFill>
                <a:effectLst>
                  <a:outerShdw blurRad="38100" dist="38100" dir="2700000" algn="tl">
                    <a:srgbClr val="000000"/>
                  </a:outerShdw>
                </a:effectLst>
                <a:latin typeface="Times New Roman" pitchFamily="18" charset="0"/>
                <a:ea typeface="华文中宋" pitchFamily="2" charset="-122"/>
              </a:rPr>
              <a:t>键盘</a:t>
            </a:r>
            <a:r>
              <a:rPr kumimoji="1" lang="zh-CN" altLang="en-GB" sz="2000">
                <a:latin typeface="Times New Roman" pitchFamily="18" charset="0"/>
                <a:ea typeface="华文中宋" pitchFamily="2" charset="-122"/>
              </a:rPr>
              <a:t>作为多数计算机的主要输入设备。</a:t>
            </a:r>
            <a:endParaRPr kumimoji="1" lang="zh-CN" altLang="en-US" sz="2000">
              <a:latin typeface="Times New Roman" pitchFamily="18" charset="0"/>
              <a:ea typeface="华文中宋" pitchFamily="2" charset="-122"/>
            </a:endParaRPr>
          </a:p>
        </p:txBody>
      </p:sp>
      <p:sp>
        <p:nvSpPr>
          <p:cNvPr id="521250" name="Text Box 34"/>
          <p:cNvSpPr txBox="1">
            <a:spLocks noChangeArrowheads="1"/>
          </p:cNvSpPr>
          <p:nvPr/>
        </p:nvSpPr>
        <p:spPr bwMode="auto">
          <a:xfrm>
            <a:off x="1143000" y="2154238"/>
            <a:ext cx="1371600" cy="22256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000" b="1" dirty="0">
                <a:effectLst>
                  <a:outerShdw blurRad="38100" dist="38100" dir="2700000" algn="tl">
                    <a:srgbClr val="000000"/>
                  </a:outerShdw>
                </a:effectLst>
                <a:latin typeface="Times New Roman" pitchFamily="18" charset="0"/>
                <a:ea typeface="华文中宋" pitchFamily="2" charset="-122"/>
              </a:rPr>
              <a:t>声卡</a:t>
            </a:r>
            <a:r>
              <a:rPr kumimoji="1" lang="zh-CN" altLang="en-US" sz="2000" dirty="0">
                <a:latin typeface="Times New Roman" pitchFamily="18" charset="0"/>
                <a:ea typeface="华文中宋" pitchFamily="2" charset="-122"/>
              </a:rPr>
              <a:t>位于</a:t>
            </a:r>
            <a:r>
              <a:rPr kumimoji="1" lang="zh-CN" altLang="en-GB" sz="2000" dirty="0">
                <a:latin typeface="Times New Roman" pitchFamily="18" charset="0"/>
                <a:ea typeface="华文中宋" pitchFamily="2" charset="-122"/>
              </a:rPr>
              <a:t>系统单元内，提供到</a:t>
            </a:r>
            <a:r>
              <a:rPr kumimoji="1" lang="zh-CN" altLang="en-GB" sz="2000" b="1" dirty="0">
                <a:solidFill>
                  <a:srgbClr val="AA00C3"/>
                </a:solidFill>
                <a:effectLst>
                  <a:outerShdw blurRad="38100" dist="38100" dir="2700000" algn="tl">
                    <a:srgbClr val="000000"/>
                  </a:outerShdw>
                </a:effectLst>
                <a:latin typeface="Times New Roman" pitchFamily="18" charset="0"/>
                <a:ea typeface="华文中宋" pitchFamily="2" charset="-122"/>
              </a:rPr>
              <a:t>扬声器</a:t>
            </a:r>
            <a:r>
              <a:rPr kumimoji="1" lang="zh-CN" altLang="en-GB" sz="2000" dirty="0">
                <a:latin typeface="Times New Roman" pitchFamily="18" charset="0"/>
                <a:ea typeface="华文中宋" pitchFamily="2" charset="-122"/>
              </a:rPr>
              <a:t>、</a:t>
            </a:r>
            <a:r>
              <a:rPr kumimoji="1" lang="zh-CN" altLang="en-GB" sz="2000" b="1" dirty="0">
                <a:solidFill>
                  <a:srgbClr val="AA00C3"/>
                </a:solidFill>
                <a:effectLst>
                  <a:outerShdw blurRad="38100" dist="38100" dir="2700000" algn="tl">
                    <a:srgbClr val="000000"/>
                  </a:outerShdw>
                </a:effectLst>
                <a:latin typeface="Times New Roman" pitchFamily="18" charset="0"/>
                <a:ea typeface="华文中宋" pitchFamily="2" charset="-122"/>
              </a:rPr>
              <a:t>麦克风</a:t>
            </a:r>
            <a:r>
              <a:rPr kumimoji="1" lang="zh-CN" altLang="en-GB" sz="2000" dirty="0">
                <a:latin typeface="Times New Roman" pitchFamily="18" charset="0"/>
                <a:ea typeface="华文中宋" pitchFamily="2" charset="-122"/>
              </a:rPr>
              <a:t>和</a:t>
            </a:r>
            <a:r>
              <a:rPr kumimoji="1" lang="zh-CN" altLang="en-GB" sz="2000" b="1" dirty="0">
                <a:solidFill>
                  <a:srgbClr val="AA00C3"/>
                </a:solidFill>
                <a:effectLst>
                  <a:outerShdw blurRad="38100" dist="38100" dir="2700000" algn="tl">
                    <a:srgbClr val="000000"/>
                  </a:outerShdw>
                </a:effectLst>
                <a:latin typeface="Times New Roman" pitchFamily="18" charset="0"/>
                <a:ea typeface="华文中宋" pitchFamily="2" charset="-122"/>
              </a:rPr>
              <a:t>耳机</a:t>
            </a:r>
            <a:r>
              <a:rPr kumimoji="1" lang="zh-CN" altLang="en-GB" sz="2000" dirty="0">
                <a:latin typeface="Times New Roman" pitchFamily="18" charset="0"/>
                <a:ea typeface="华文中宋" pitchFamily="2" charset="-122"/>
              </a:rPr>
              <a:t>的连接。</a:t>
            </a:r>
            <a:endParaRPr kumimoji="1" lang="zh-CN" altLang="en-US" sz="2000" dirty="0">
              <a:latin typeface="Times New Roman" pitchFamily="18" charset="0"/>
              <a:ea typeface="华文中宋" pitchFamily="2" charset="-122"/>
            </a:endParaRPr>
          </a:p>
        </p:txBody>
      </p:sp>
      <p:sp>
        <p:nvSpPr>
          <p:cNvPr id="7181" name="Line 35"/>
          <p:cNvSpPr>
            <a:spLocks noChangeShapeType="1"/>
          </p:cNvSpPr>
          <p:nvPr/>
        </p:nvSpPr>
        <p:spPr bwMode="auto">
          <a:xfrm>
            <a:off x="5562600" y="1620838"/>
            <a:ext cx="0" cy="533400"/>
          </a:xfrm>
          <a:prstGeom prst="line">
            <a:avLst/>
          </a:prstGeom>
          <a:noFill/>
          <a:ln w="38100">
            <a:solidFill>
              <a:srgbClr val="AA00C3"/>
            </a:solidFill>
            <a:round/>
            <a:headEnd/>
            <a:tailEnd type="triangle" w="med" len="med"/>
          </a:ln>
          <a:effectLst>
            <a:prstShdw prst="shdw17" dist="17961" dir="2700000">
              <a:srgbClr val="660075"/>
            </a:prstShdw>
          </a:effectLst>
          <a:extLst>
            <a:ext uri="{909E8E84-426E-40DD-AFC4-6F175D3DCCD1}">
              <a14:hiddenFill xmlns:a14="http://schemas.microsoft.com/office/drawing/2010/main">
                <a:noFill/>
              </a14:hiddenFill>
            </a:ext>
          </a:extLst>
        </p:spPr>
        <p:txBody>
          <a:bodyPr/>
          <a:lstStyle/>
          <a:p>
            <a:endParaRPr lang="zh-CN" altLang="en-US"/>
          </a:p>
        </p:txBody>
      </p:sp>
      <p:sp>
        <p:nvSpPr>
          <p:cNvPr id="7182" name="Line 36"/>
          <p:cNvSpPr>
            <a:spLocks noChangeShapeType="1"/>
          </p:cNvSpPr>
          <p:nvPr/>
        </p:nvSpPr>
        <p:spPr bwMode="auto">
          <a:xfrm>
            <a:off x="4038600" y="1773238"/>
            <a:ext cx="0" cy="685800"/>
          </a:xfrm>
          <a:prstGeom prst="line">
            <a:avLst/>
          </a:prstGeom>
          <a:noFill/>
          <a:ln w="38100">
            <a:solidFill>
              <a:srgbClr val="AA00C3"/>
            </a:solidFill>
            <a:round/>
            <a:headEnd/>
            <a:tailEnd type="triangle" w="med" len="med"/>
          </a:ln>
          <a:effectLst>
            <a:prstShdw prst="shdw17" dist="17961" dir="2700000">
              <a:srgbClr val="660075"/>
            </a:prstShdw>
          </a:effectLst>
          <a:extLst>
            <a:ext uri="{909E8E84-426E-40DD-AFC4-6F175D3DCCD1}">
              <a14:hiddenFill xmlns:a14="http://schemas.microsoft.com/office/drawing/2010/main">
                <a:noFill/>
              </a14:hiddenFill>
            </a:ext>
          </a:extLst>
        </p:spPr>
        <p:txBody>
          <a:bodyPr/>
          <a:lstStyle/>
          <a:p>
            <a:endParaRPr lang="zh-CN" altLang="en-US"/>
          </a:p>
        </p:txBody>
      </p:sp>
      <p:sp>
        <p:nvSpPr>
          <p:cNvPr id="7183" name="Line 37"/>
          <p:cNvSpPr>
            <a:spLocks noChangeShapeType="1"/>
          </p:cNvSpPr>
          <p:nvPr/>
        </p:nvSpPr>
        <p:spPr bwMode="auto">
          <a:xfrm>
            <a:off x="5715000" y="4135438"/>
            <a:ext cx="0" cy="914400"/>
          </a:xfrm>
          <a:prstGeom prst="line">
            <a:avLst/>
          </a:prstGeom>
          <a:noFill/>
          <a:ln w="38100">
            <a:solidFill>
              <a:srgbClr val="AA00C3"/>
            </a:solidFill>
            <a:round/>
            <a:headEnd type="triangle" w="med" len="med"/>
            <a:tailEnd/>
          </a:ln>
          <a:effectLst>
            <a:prstShdw prst="shdw17" dist="17961" dir="2700000">
              <a:srgbClr val="660075"/>
            </a:prstShdw>
          </a:effectLst>
          <a:extLst>
            <a:ext uri="{909E8E84-426E-40DD-AFC4-6F175D3DCCD1}">
              <a14:hiddenFill xmlns:a14="http://schemas.microsoft.com/office/drawing/2010/main">
                <a:noFill/>
              </a14:hiddenFill>
            </a:ext>
          </a:extLst>
        </p:spPr>
        <p:txBody>
          <a:bodyPr/>
          <a:lstStyle/>
          <a:p>
            <a:endParaRPr lang="zh-CN" altLang="en-US"/>
          </a:p>
        </p:txBody>
      </p:sp>
      <p:sp>
        <p:nvSpPr>
          <p:cNvPr id="7184" name="Line 38"/>
          <p:cNvSpPr>
            <a:spLocks noChangeShapeType="1"/>
          </p:cNvSpPr>
          <p:nvPr/>
        </p:nvSpPr>
        <p:spPr bwMode="auto">
          <a:xfrm>
            <a:off x="3505200" y="4135438"/>
            <a:ext cx="0" cy="914400"/>
          </a:xfrm>
          <a:prstGeom prst="line">
            <a:avLst/>
          </a:prstGeom>
          <a:noFill/>
          <a:ln w="38100">
            <a:solidFill>
              <a:srgbClr val="AA00C3"/>
            </a:solidFill>
            <a:round/>
            <a:headEnd type="triangle" w="med" len="med"/>
            <a:tailEnd/>
          </a:ln>
          <a:effectLst>
            <a:prstShdw prst="shdw17" dist="17961" dir="2700000">
              <a:srgbClr val="660075"/>
            </a:prstShdw>
          </a:effectLst>
          <a:extLst>
            <a:ext uri="{909E8E84-426E-40DD-AFC4-6F175D3DCCD1}">
              <a14:hiddenFill xmlns:a14="http://schemas.microsoft.com/office/drawing/2010/main">
                <a:noFill/>
              </a14:hiddenFill>
            </a:ext>
          </a:extLst>
        </p:spPr>
        <p:txBody>
          <a:bodyPr/>
          <a:lstStyle/>
          <a:p>
            <a:endParaRPr lang="zh-CN" altLang="en-US"/>
          </a:p>
        </p:txBody>
      </p:sp>
      <p:sp>
        <p:nvSpPr>
          <p:cNvPr id="7185" name="Line 39"/>
          <p:cNvSpPr>
            <a:spLocks noChangeShapeType="1"/>
          </p:cNvSpPr>
          <p:nvPr/>
        </p:nvSpPr>
        <p:spPr bwMode="auto">
          <a:xfrm flipH="1">
            <a:off x="5867400" y="2306638"/>
            <a:ext cx="914400" cy="0"/>
          </a:xfrm>
          <a:prstGeom prst="line">
            <a:avLst/>
          </a:prstGeom>
          <a:noFill/>
          <a:ln w="38100">
            <a:solidFill>
              <a:srgbClr val="AA00C3"/>
            </a:solidFill>
            <a:round/>
            <a:headEnd/>
            <a:tailEnd type="triangle" w="med" len="med"/>
          </a:ln>
          <a:effectLst>
            <a:prstShdw prst="shdw17" dist="17961" dir="13500000">
              <a:srgbClr val="660075"/>
            </a:prstShdw>
          </a:effectLst>
          <a:extLst>
            <a:ext uri="{909E8E84-426E-40DD-AFC4-6F175D3DCCD1}">
              <a14:hiddenFill xmlns:a14="http://schemas.microsoft.com/office/drawing/2010/main">
                <a:noFill/>
              </a14:hiddenFill>
            </a:ext>
          </a:extLst>
        </p:spPr>
        <p:txBody>
          <a:bodyPr/>
          <a:lstStyle/>
          <a:p>
            <a:endParaRPr lang="zh-CN" altLang="en-US"/>
          </a:p>
        </p:txBody>
      </p:sp>
      <p:sp>
        <p:nvSpPr>
          <p:cNvPr id="7186" name="Line 40"/>
          <p:cNvSpPr>
            <a:spLocks noChangeShapeType="1"/>
          </p:cNvSpPr>
          <p:nvPr/>
        </p:nvSpPr>
        <p:spPr bwMode="auto">
          <a:xfrm flipH="1" flipV="1">
            <a:off x="5867400" y="2611438"/>
            <a:ext cx="990600" cy="609600"/>
          </a:xfrm>
          <a:prstGeom prst="line">
            <a:avLst/>
          </a:prstGeom>
          <a:noFill/>
          <a:ln w="38100">
            <a:solidFill>
              <a:srgbClr val="AA00C3"/>
            </a:solidFill>
            <a:round/>
            <a:headEnd/>
            <a:tailEnd type="triangle" w="med" len="med"/>
          </a:ln>
          <a:effectLst>
            <a:prstShdw prst="shdw17" dist="17961" dir="13500000">
              <a:srgbClr val="660075"/>
            </a:prstShdw>
          </a:effectLst>
          <a:extLst>
            <a:ext uri="{909E8E84-426E-40DD-AFC4-6F175D3DCCD1}">
              <a14:hiddenFill xmlns:a14="http://schemas.microsoft.com/office/drawing/2010/main">
                <a:noFill/>
              </a14:hiddenFill>
            </a:ext>
          </a:extLst>
        </p:spPr>
        <p:txBody>
          <a:bodyPr/>
          <a:lstStyle/>
          <a:p>
            <a:endParaRPr lang="zh-CN" altLang="en-US"/>
          </a:p>
        </p:txBody>
      </p:sp>
      <p:sp>
        <p:nvSpPr>
          <p:cNvPr id="7187" name="Line 41"/>
          <p:cNvSpPr>
            <a:spLocks noChangeShapeType="1"/>
          </p:cNvSpPr>
          <p:nvPr/>
        </p:nvSpPr>
        <p:spPr bwMode="auto">
          <a:xfrm flipH="1" flipV="1">
            <a:off x="5715000" y="2763838"/>
            <a:ext cx="762000" cy="2133600"/>
          </a:xfrm>
          <a:prstGeom prst="line">
            <a:avLst/>
          </a:prstGeom>
          <a:noFill/>
          <a:ln w="38100">
            <a:solidFill>
              <a:srgbClr val="AA00C3"/>
            </a:solidFill>
            <a:round/>
            <a:headEnd/>
            <a:tailEnd type="triangle" w="med" len="med"/>
          </a:ln>
          <a:effectLst>
            <a:prstShdw prst="shdw17" dist="17961" dir="13500000">
              <a:srgbClr val="660075"/>
            </a:prstShdw>
          </a:effectLst>
          <a:extLst>
            <a:ext uri="{909E8E84-426E-40DD-AFC4-6F175D3DCCD1}">
              <a14:hiddenFill xmlns:a14="http://schemas.microsoft.com/office/drawing/2010/main">
                <a:noFill/>
              </a14:hiddenFill>
            </a:ext>
          </a:extLst>
        </p:spPr>
        <p:txBody>
          <a:bodyPr/>
          <a:lstStyle/>
          <a:p>
            <a:endParaRPr lang="zh-CN" altLang="en-US"/>
          </a:p>
        </p:txBody>
      </p:sp>
      <p:sp>
        <p:nvSpPr>
          <p:cNvPr id="7188" name="Line 42"/>
          <p:cNvSpPr>
            <a:spLocks noChangeShapeType="1"/>
          </p:cNvSpPr>
          <p:nvPr/>
        </p:nvSpPr>
        <p:spPr bwMode="auto">
          <a:xfrm>
            <a:off x="2362200" y="2459038"/>
            <a:ext cx="533400" cy="838200"/>
          </a:xfrm>
          <a:prstGeom prst="line">
            <a:avLst/>
          </a:prstGeom>
          <a:noFill/>
          <a:ln w="25400">
            <a:solidFill>
              <a:srgbClr val="AA00C3"/>
            </a:solidFill>
            <a:round/>
            <a:headEnd/>
            <a:tailEnd type="triangle" w="med" len="med"/>
          </a:ln>
          <a:effectLst>
            <a:prstShdw prst="shdw17" dist="17961" dir="13500000">
              <a:srgbClr val="660075"/>
            </a:prstShdw>
          </a:effectLst>
          <a:extLst>
            <a:ext uri="{909E8E84-426E-40DD-AFC4-6F175D3DCCD1}">
              <a14:hiddenFill xmlns:a14="http://schemas.microsoft.com/office/drawing/2010/main">
                <a:noFill/>
              </a14:hiddenFill>
            </a:ext>
          </a:extLst>
        </p:spPr>
        <p:txBody>
          <a:bodyPr/>
          <a:lstStyle/>
          <a:p>
            <a:endParaRPr lang="zh-CN" altLang="en-US"/>
          </a:p>
        </p:txBody>
      </p:sp>
      <p:sp>
        <p:nvSpPr>
          <p:cNvPr id="7189" name="Line 43"/>
          <p:cNvSpPr>
            <a:spLocks noChangeShapeType="1"/>
          </p:cNvSpPr>
          <p:nvPr/>
        </p:nvSpPr>
        <p:spPr bwMode="auto">
          <a:xfrm>
            <a:off x="2362200" y="2459038"/>
            <a:ext cx="838200" cy="533400"/>
          </a:xfrm>
          <a:prstGeom prst="line">
            <a:avLst/>
          </a:prstGeom>
          <a:noFill/>
          <a:ln w="25400">
            <a:solidFill>
              <a:srgbClr val="AA00C3"/>
            </a:solidFill>
            <a:round/>
            <a:headEnd/>
            <a:tailEnd type="triangle" w="med" len="med"/>
          </a:ln>
          <a:effectLst>
            <a:prstShdw prst="shdw17" dist="17961" dir="13500000">
              <a:srgbClr val="660075"/>
            </a:prstShdw>
          </a:effectLst>
          <a:extLst>
            <a:ext uri="{909E8E84-426E-40DD-AFC4-6F175D3DCCD1}">
              <a14:hiddenFill xmlns:a14="http://schemas.microsoft.com/office/drawing/2010/main">
                <a:noFill/>
              </a14:hiddenFill>
            </a:ext>
          </a:extLst>
        </p:spPr>
        <p:txBody>
          <a:bodyPr/>
          <a:lstStyle/>
          <a:p>
            <a:endParaRPr lang="zh-CN" altLang="en-US"/>
          </a:p>
        </p:txBody>
      </p:sp>
      <p:sp>
        <p:nvSpPr>
          <p:cNvPr id="7190" name="Line 44"/>
          <p:cNvSpPr>
            <a:spLocks noChangeShapeType="1"/>
          </p:cNvSpPr>
          <p:nvPr/>
        </p:nvSpPr>
        <p:spPr bwMode="auto">
          <a:xfrm>
            <a:off x="2362200" y="2459038"/>
            <a:ext cx="533400" cy="1600200"/>
          </a:xfrm>
          <a:prstGeom prst="line">
            <a:avLst/>
          </a:prstGeom>
          <a:noFill/>
          <a:ln w="25400">
            <a:solidFill>
              <a:srgbClr val="AA00C3"/>
            </a:solidFill>
            <a:round/>
            <a:headEnd/>
            <a:tailEnd type="triangle" w="med" len="med"/>
          </a:ln>
          <a:effectLst>
            <a:prstShdw prst="shdw17" dist="17961" dir="13500000">
              <a:srgbClr val="660075"/>
            </a:prstShdw>
          </a:effectLst>
          <a:extLst>
            <a:ext uri="{909E8E84-426E-40DD-AFC4-6F175D3DCCD1}">
              <a14:hiddenFill xmlns:a14="http://schemas.microsoft.com/office/drawing/2010/main">
                <a:noFill/>
              </a14:hiddenFill>
            </a:ext>
          </a:extLst>
        </p:spPr>
        <p:txBody>
          <a:bodyPr/>
          <a:lstStyle/>
          <a:p>
            <a:endParaRPr lang="zh-CN" altLang="en-US"/>
          </a:p>
        </p:txBody>
      </p:sp>
      <p:sp>
        <p:nvSpPr>
          <p:cNvPr id="7191"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1228335-49E0-4EAC-9F52-39173B187B74}" type="slidenum">
              <a:rPr lang="en-US" altLang="zh-CN" smtClean="0"/>
              <a:pPr eaLnBrk="1" hangingPunct="1"/>
              <a:t>4</a:t>
            </a:fld>
            <a:endParaRPr lang="en-US" altLang="zh-CN"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Text Box 2"/>
          <p:cNvSpPr txBox="1">
            <a:spLocks noChangeArrowheads="1"/>
          </p:cNvSpPr>
          <p:nvPr/>
        </p:nvSpPr>
        <p:spPr bwMode="auto">
          <a:xfrm>
            <a:off x="838200" y="1295400"/>
            <a:ext cx="6618288" cy="822325"/>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b="1">
                <a:ea typeface="幼圆" pitchFamily="49" charset="-122"/>
              </a:rPr>
              <a:t>与处理器直接相连的存放数据的器件称为</a:t>
            </a:r>
            <a:r>
              <a:rPr kumimoji="1" lang="zh-CN" altLang="en-US" sz="2400" b="1">
                <a:solidFill>
                  <a:srgbClr val="AA00C3"/>
                </a:solidFill>
                <a:effectLst>
                  <a:outerShdw blurRad="38100" dist="38100" dir="2700000" algn="tl">
                    <a:srgbClr val="000000"/>
                  </a:outerShdw>
                </a:effectLst>
                <a:ea typeface="幼圆" pitchFamily="49" charset="-122"/>
              </a:rPr>
              <a:t>内存</a:t>
            </a:r>
            <a:r>
              <a:rPr kumimoji="1" lang="zh-CN" altLang="en-US" sz="2400" b="1">
                <a:ea typeface="幼圆" pitchFamily="49" charset="-122"/>
              </a:rPr>
              <a:t>，</a:t>
            </a:r>
          </a:p>
          <a:p>
            <a:pPr>
              <a:defRPr/>
            </a:pPr>
            <a:r>
              <a:rPr kumimoji="1" lang="zh-CN" altLang="en-US" sz="2400" b="1">
                <a:ea typeface="幼圆" pitchFamily="49" charset="-122"/>
              </a:rPr>
              <a:t>不直接与处理器相连的介质如磁盘称为</a:t>
            </a:r>
            <a:r>
              <a:rPr kumimoji="1" lang="zh-CN" altLang="en-US" sz="2400" b="1">
                <a:solidFill>
                  <a:srgbClr val="AA00C3"/>
                </a:solidFill>
                <a:effectLst>
                  <a:outerShdw blurRad="38100" dist="38100" dir="2700000" algn="tl">
                    <a:srgbClr val="000000"/>
                  </a:outerShdw>
                </a:effectLst>
                <a:ea typeface="幼圆" pitchFamily="49" charset="-122"/>
              </a:rPr>
              <a:t>外存</a:t>
            </a:r>
            <a:r>
              <a:rPr kumimoji="1" lang="zh-CN" altLang="en-US" sz="2400" b="1">
                <a:ea typeface="幼圆" pitchFamily="49" charset="-122"/>
              </a:rPr>
              <a:t>。</a:t>
            </a:r>
          </a:p>
        </p:txBody>
      </p:sp>
      <p:sp>
        <p:nvSpPr>
          <p:cNvPr id="625667" name="Text Box 3"/>
          <p:cNvSpPr txBox="1">
            <a:spLocks noChangeArrowheads="1"/>
          </p:cNvSpPr>
          <p:nvPr/>
        </p:nvSpPr>
        <p:spPr bwMode="auto">
          <a:xfrm>
            <a:off x="1371600" y="5313363"/>
            <a:ext cx="4502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b="1">
                <a:solidFill>
                  <a:srgbClr val="AA00C3"/>
                </a:solidFill>
                <a:effectLst>
                  <a:outerShdw blurRad="38100" dist="38100" dir="2700000" algn="tl">
                    <a:srgbClr val="C0C0C0"/>
                  </a:outerShdw>
                </a:effectLst>
                <a:ea typeface="幼圆" pitchFamily="49" charset="-122"/>
              </a:rPr>
              <a:t>虚拟内存</a:t>
            </a:r>
          </a:p>
          <a:p>
            <a:pPr>
              <a:defRPr/>
            </a:pPr>
            <a:r>
              <a:rPr kumimoji="1" lang="zh-CN" altLang="en-US" sz="2000">
                <a:ea typeface="幼圆" pitchFamily="49" charset="-122"/>
              </a:rPr>
              <a:t>计算机使用磁盘空间来模拟内存的能力</a:t>
            </a:r>
          </a:p>
        </p:txBody>
      </p:sp>
      <p:sp>
        <p:nvSpPr>
          <p:cNvPr id="625668" name="Text Box 4" descr="新闻纸"/>
          <p:cNvSpPr txBox="1">
            <a:spLocks noChangeArrowheads="1"/>
          </p:cNvSpPr>
          <p:nvPr/>
        </p:nvSpPr>
        <p:spPr bwMode="auto">
          <a:xfrm>
            <a:off x="1371600" y="3429000"/>
            <a:ext cx="5289550" cy="762000"/>
          </a:xfrm>
          <a:prstGeom prst="rect">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b="1">
                <a:solidFill>
                  <a:srgbClr val="FF0000"/>
                </a:solidFill>
                <a:ea typeface="幼圆" pitchFamily="49" charset="-122"/>
              </a:rPr>
              <a:t>只读存储器</a:t>
            </a:r>
            <a:r>
              <a:rPr kumimoji="1" lang="en-US" altLang="zh-CN" sz="2400" b="1">
                <a:solidFill>
                  <a:srgbClr val="AA00C3"/>
                </a:solidFill>
                <a:effectLst>
                  <a:outerShdw blurRad="38100" dist="38100" dir="2700000" algn="tl">
                    <a:srgbClr val="C0C0C0"/>
                  </a:outerShdw>
                </a:effectLst>
                <a:ea typeface="幼圆" pitchFamily="49" charset="-122"/>
              </a:rPr>
              <a:t>ROM-Read Only Memory</a:t>
            </a:r>
          </a:p>
          <a:p>
            <a:pPr>
              <a:defRPr/>
            </a:pPr>
            <a:r>
              <a:rPr kumimoji="1" lang="en-US" altLang="zh-CN" sz="2000" b="1">
                <a:solidFill>
                  <a:srgbClr val="AA00C3"/>
                </a:solidFill>
                <a:effectLst>
                  <a:outerShdw blurRad="38100" dist="38100" dir="2700000" algn="tl">
                    <a:srgbClr val="C0C0C0"/>
                  </a:outerShdw>
                </a:effectLst>
                <a:ea typeface="幼圆" pitchFamily="49" charset="-122"/>
              </a:rPr>
              <a:t>ROM BIOS</a:t>
            </a:r>
            <a:r>
              <a:rPr kumimoji="1" lang="zh-CN" altLang="en-US" sz="2000">
                <a:ea typeface="幼圆" pitchFamily="49" charset="-122"/>
              </a:rPr>
              <a:t>小型指令集合</a:t>
            </a:r>
          </a:p>
        </p:txBody>
      </p:sp>
      <p:sp>
        <p:nvSpPr>
          <p:cNvPr id="625669" name="Text Box 5"/>
          <p:cNvSpPr txBox="1">
            <a:spLocks noChangeArrowheads="1"/>
          </p:cNvSpPr>
          <p:nvPr/>
        </p:nvSpPr>
        <p:spPr bwMode="auto">
          <a:xfrm>
            <a:off x="1371600" y="4238625"/>
            <a:ext cx="3797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400" b="1">
                <a:solidFill>
                  <a:srgbClr val="AA00C3"/>
                </a:solidFill>
                <a:effectLst>
                  <a:outerShdw blurRad="38100" dist="38100" dir="2700000" algn="tl">
                    <a:srgbClr val="C0C0C0"/>
                  </a:outerShdw>
                </a:effectLst>
                <a:ea typeface="幼圆" pitchFamily="49" charset="-122"/>
              </a:rPr>
              <a:t>CMOS</a:t>
            </a:r>
            <a:r>
              <a:rPr kumimoji="1" lang="zh-CN" altLang="en-US" sz="2400">
                <a:ea typeface="幼圆" pitchFamily="49" charset="-122"/>
              </a:rPr>
              <a:t>存储器</a:t>
            </a:r>
            <a:endParaRPr kumimoji="1" lang="zh-CN" altLang="en-US" sz="2400" b="1">
              <a:solidFill>
                <a:srgbClr val="AA00C3"/>
              </a:solidFill>
              <a:effectLst>
                <a:outerShdw blurRad="38100" dist="38100" dir="2700000" algn="tl">
                  <a:srgbClr val="C0C0C0"/>
                </a:outerShdw>
              </a:effectLst>
              <a:ea typeface="幼圆" pitchFamily="49" charset="-122"/>
            </a:endParaRPr>
          </a:p>
          <a:p>
            <a:pPr>
              <a:defRPr/>
            </a:pPr>
            <a:r>
              <a:rPr kumimoji="1" lang="zh-CN" altLang="en-US" sz="2000">
                <a:ea typeface="幼圆" pitchFamily="49" charset="-122"/>
              </a:rPr>
              <a:t>存放计算机的配置信息，如日期</a:t>
            </a:r>
          </a:p>
          <a:p>
            <a:pPr>
              <a:defRPr/>
            </a:pPr>
            <a:r>
              <a:rPr kumimoji="1" lang="zh-CN" altLang="en-US" sz="2000">
                <a:ea typeface="幼圆" pitchFamily="49" charset="-122"/>
              </a:rPr>
              <a:t>和时间、硬盘容量、</a:t>
            </a:r>
            <a:r>
              <a:rPr kumimoji="1" lang="en-US" altLang="zh-CN" sz="2000">
                <a:ea typeface="幼圆" pitchFamily="49" charset="-122"/>
              </a:rPr>
              <a:t>RAM</a:t>
            </a:r>
            <a:r>
              <a:rPr kumimoji="1" lang="zh-CN" altLang="en-US" sz="2000">
                <a:ea typeface="幼圆" pitchFamily="49" charset="-122"/>
              </a:rPr>
              <a:t>容量等</a:t>
            </a:r>
          </a:p>
        </p:txBody>
      </p:sp>
      <p:graphicFrame>
        <p:nvGraphicFramePr>
          <p:cNvPr id="49158" name="Object 6"/>
          <p:cNvGraphicFramePr>
            <a:graphicFrameLocks noChangeAspect="1"/>
          </p:cNvGraphicFramePr>
          <p:nvPr/>
        </p:nvGraphicFramePr>
        <p:xfrm>
          <a:off x="5881688" y="4168775"/>
          <a:ext cx="2728912" cy="2041525"/>
        </p:xfrm>
        <a:graphic>
          <a:graphicData uri="http://schemas.openxmlformats.org/presentationml/2006/ole">
            <mc:AlternateContent xmlns:mc="http://schemas.openxmlformats.org/markup-compatibility/2006">
              <mc:Choice xmlns:v="urn:schemas-microsoft-com:vml" Requires="v">
                <p:oleObj spid="_x0000_s49361" name="位图图像" r:id="rId4" imgW="3933333" imgH="2943636" progId="Paint.Picture">
                  <p:embed/>
                </p:oleObj>
              </mc:Choice>
              <mc:Fallback>
                <p:oleObj name="位图图像" r:id="rId4" imgW="3933333" imgH="2943636" progId="Paint.Picture">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1688" y="4168775"/>
                        <a:ext cx="2728912"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59" name="Object 7"/>
          <p:cNvGraphicFramePr>
            <a:graphicFrameLocks noChangeAspect="1"/>
          </p:cNvGraphicFramePr>
          <p:nvPr/>
        </p:nvGraphicFramePr>
        <p:xfrm>
          <a:off x="6477000" y="2590800"/>
          <a:ext cx="1819275" cy="1355725"/>
        </p:xfrm>
        <a:graphic>
          <a:graphicData uri="http://schemas.openxmlformats.org/presentationml/2006/ole">
            <mc:AlternateContent xmlns:mc="http://schemas.openxmlformats.org/markup-compatibility/2006">
              <mc:Choice xmlns:v="urn:schemas-microsoft-com:vml" Requires="v">
                <p:oleObj spid="_x0000_s49362" name="位图图像" r:id="rId6" imgW="2505425" imgH="1867161" progId="Paint.Picture">
                  <p:embed/>
                </p:oleObj>
              </mc:Choice>
              <mc:Fallback>
                <p:oleObj name="位图图像" r:id="rId6" imgW="2505425" imgH="1867161" progId="Paint.Picture">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7000" y="2590800"/>
                        <a:ext cx="1819275" cy="135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60" name="Object 8"/>
          <p:cNvGraphicFramePr>
            <a:graphicFrameLocks noChangeAspect="1"/>
          </p:cNvGraphicFramePr>
          <p:nvPr/>
        </p:nvGraphicFramePr>
        <p:xfrm>
          <a:off x="895350" y="2667000"/>
          <a:ext cx="346075" cy="341313"/>
        </p:xfrm>
        <a:graphic>
          <a:graphicData uri="http://schemas.openxmlformats.org/presentationml/2006/ole">
            <mc:AlternateContent xmlns:mc="http://schemas.openxmlformats.org/markup-compatibility/2006">
              <mc:Choice xmlns:v="urn:schemas-microsoft-com:vml" Requires="v">
                <p:oleObj spid="_x0000_s49363" name="BMP 图象" r:id="rId8" imgW="685714" imgH="676369" progId="Paint.Picture">
                  <p:embed/>
                </p:oleObj>
              </mc:Choice>
              <mc:Fallback>
                <p:oleObj name="BMP 图象" r:id="rId8" imgW="685714" imgH="676369" progId="Paint.Picture">
                  <p:embed/>
                  <p:pic>
                    <p:nvPicPr>
                      <p:cNvPr id="0" name="Object 8"/>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5350" y="266700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61" name="Object 9"/>
          <p:cNvGraphicFramePr>
            <a:graphicFrameLocks noChangeAspect="1"/>
          </p:cNvGraphicFramePr>
          <p:nvPr/>
        </p:nvGraphicFramePr>
        <p:xfrm>
          <a:off x="914400" y="3505200"/>
          <a:ext cx="346075" cy="341313"/>
        </p:xfrm>
        <a:graphic>
          <a:graphicData uri="http://schemas.openxmlformats.org/presentationml/2006/ole">
            <mc:AlternateContent xmlns:mc="http://schemas.openxmlformats.org/markup-compatibility/2006">
              <mc:Choice xmlns:v="urn:schemas-microsoft-com:vml" Requires="v">
                <p:oleObj spid="_x0000_s49364" name="BMP 图象" r:id="rId10" imgW="685714" imgH="676369" progId="Paint.Picture">
                  <p:embed/>
                </p:oleObj>
              </mc:Choice>
              <mc:Fallback>
                <p:oleObj name="BMP 图象" r:id="rId10" imgW="685714" imgH="676369" progId="Paint.Picture">
                  <p:embed/>
                  <p:pic>
                    <p:nvPicPr>
                      <p:cNvPr id="0" name="Object 9"/>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350520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62" name="Object 10"/>
          <p:cNvGraphicFramePr>
            <a:graphicFrameLocks noChangeAspect="1"/>
          </p:cNvGraphicFramePr>
          <p:nvPr/>
        </p:nvGraphicFramePr>
        <p:xfrm>
          <a:off x="914400" y="4267200"/>
          <a:ext cx="346075" cy="341313"/>
        </p:xfrm>
        <a:graphic>
          <a:graphicData uri="http://schemas.openxmlformats.org/presentationml/2006/ole">
            <mc:AlternateContent xmlns:mc="http://schemas.openxmlformats.org/markup-compatibility/2006">
              <mc:Choice xmlns:v="urn:schemas-microsoft-com:vml" Requires="v">
                <p:oleObj spid="_x0000_s49365" name="BMP 图象" r:id="rId11" imgW="685714" imgH="676369" progId="Paint.Picture">
                  <p:embed/>
                </p:oleObj>
              </mc:Choice>
              <mc:Fallback>
                <p:oleObj name="BMP 图象" r:id="rId11" imgW="685714" imgH="676369" progId="Paint.Picture">
                  <p:embed/>
                  <p:pic>
                    <p:nvPicPr>
                      <p:cNvPr id="0" name="Object 10"/>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426720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63" name="Object 11"/>
          <p:cNvGraphicFramePr>
            <a:graphicFrameLocks noChangeAspect="1"/>
          </p:cNvGraphicFramePr>
          <p:nvPr/>
        </p:nvGraphicFramePr>
        <p:xfrm>
          <a:off x="914400" y="5373688"/>
          <a:ext cx="346075" cy="341312"/>
        </p:xfrm>
        <a:graphic>
          <a:graphicData uri="http://schemas.openxmlformats.org/presentationml/2006/ole">
            <mc:AlternateContent xmlns:mc="http://schemas.openxmlformats.org/markup-compatibility/2006">
              <mc:Choice xmlns:v="urn:schemas-microsoft-com:vml" Requires="v">
                <p:oleObj spid="_x0000_s49366" name="BMP 图象" r:id="rId12" imgW="685714" imgH="676369" progId="Paint.Picture">
                  <p:embed/>
                </p:oleObj>
              </mc:Choice>
              <mc:Fallback>
                <p:oleObj name="BMP 图象" r:id="rId12" imgW="685714" imgH="676369" progId="Paint.Picture">
                  <p:embed/>
                  <p:pic>
                    <p:nvPicPr>
                      <p:cNvPr id="0" name="Object 11"/>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5373688"/>
                        <a:ext cx="346075"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64" name="Rectangle 13" descr="粉色砂纸"/>
          <p:cNvSpPr>
            <a:spLocks noGrp="1" noChangeArrowheads="1"/>
          </p:cNvSpPr>
          <p:nvPr>
            <p:ph type="title"/>
          </p:nvPr>
        </p:nvSpPr>
        <p:spPr bwMode="auto">
          <a:xfrm>
            <a:off x="0" y="304800"/>
            <a:ext cx="9144000" cy="914400"/>
          </a:xfrm>
          <a:blipFill dpi="0" rotWithShape="0">
            <a:blip r:embed="rId1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内存</a:t>
            </a:r>
          </a:p>
        </p:txBody>
      </p:sp>
      <p:sp>
        <p:nvSpPr>
          <p:cNvPr id="49165" name="AutoShape 14"/>
          <p:cNvSpPr>
            <a:spLocks noChangeArrowheads="1"/>
          </p:cNvSpPr>
          <p:nvPr/>
        </p:nvSpPr>
        <p:spPr bwMode="auto">
          <a:xfrm>
            <a:off x="7010400" y="1828800"/>
            <a:ext cx="1143000" cy="838200"/>
          </a:xfrm>
          <a:prstGeom prst="cloudCallout">
            <a:avLst>
              <a:gd name="adj1" fmla="val -97083"/>
              <a:gd name="adj2" fmla="val 53032"/>
            </a:avLst>
          </a:prstGeom>
          <a:solidFill>
            <a:srgbClr val="000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endParaRPr kumimoji="1" lang="zh-CN" altLang="zh-CN" b="1">
              <a:solidFill>
                <a:schemeClr val="bg1"/>
              </a:solidFill>
              <a:latin typeface="Times New Roman" pitchFamily="18" charset="0"/>
            </a:endParaRPr>
          </a:p>
        </p:txBody>
      </p:sp>
      <p:sp>
        <p:nvSpPr>
          <p:cNvPr id="625679" name="Text Box 15" descr="羊皮纸"/>
          <p:cNvSpPr txBox="1">
            <a:spLocks noChangeArrowheads="1"/>
          </p:cNvSpPr>
          <p:nvPr/>
        </p:nvSpPr>
        <p:spPr bwMode="auto">
          <a:xfrm>
            <a:off x="1371600" y="2590800"/>
            <a:ext cx="6777038" cy="762000"/>
          </a:xfrm>
          <a:prstGeom prst="rect">
            <a:avLst/>
          </a:prstGeom>
          <a:noFill/>
          <a:ln>
            <a:noFill/>
          </a:ln>
          <a:effectLst/>
          <a:extLst>
            <a:ext uri="{909E8E84-426E-40DD-AFC4-6F175D3DCCD1}">
              <a14:hiddenFill xmlns:a14="http://schemas.microsoft.com/office/drawing/2010/main">
                <a:blipFill dpi="0" rotWithShape="0">
                  <a:blip r:embed="rId1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a:ea typeface="幼圆" pitchFamily="49" charset="-122"/>
              </a:rPr>
              <a:t>随机访问存储器</a:t>
            </a:r>
            <a:r>
              <a:rPr kumimoji="1" lang="en-US" altLang="zh-CN" sz="2400" b="1">
                <a:solidFill>
                  <a:srgbClr val="AA00C3"/>
                </a:solidFill>
                <a:effectLst>
                  <a:outerShdw blurRad="38100" dist="38100" dir="2700000" algn="tl">
                    <a:srgbClr val="C0C0C0"/>
                  </a:outerShdw>
                </a:effectLst>
                <a:ea typeface="幼圆" pitchFamily="49" charset="-122"/>
              </a:rPr>
              <a:t>RAM</a:t>
            </a:r>
            <a:r>
              <a:rPr kumimoji="1" lang="zh-CN" altLang="en-US" sz="2400" b="1">
                <a:solidFill>
                  <a:srgbClr val="AA00C3"/>
                </a:solidFill>
                <a:effectLst>
                  <a:outerShdw blurRad="38100" dist="38100" dir="2700000" algn="tl">
                    <a:srgbClr val="C0C0C0"/>
                  </a:outerShdw>
                </a:effectLst>
                <a:ea typeface="幼圆" pitchFamily="49" charset="-122"/>
              </a:rPr>
              <a:t>－</a:t>
            </a:r>
            <a:r>
              <a:rPr kumimoji="1" lang="en-US" altLang="zh-CN" sz="2400" b="1">
                <a:solidFill>
                  <a:srgbClr val="AA00C3"/>
                </a:solidFill>
                <a:effectLst>
                  <a:outerShdw blurRad="38100" dist="38100" dir="2700000" algn="tl">
                    <a:srgbClr val="C0C0C0"/>
                  </a:outerShdw>
                </a:effectLst>
                <a:ea typeface="幼圆" pitchFamily="49" charset="-122"/>
              </a:rPr>
              <a:t>Random Acess Memory</a:t>
            </a:r>
          </a:p>
          <a:p>
            <a:pPr>
              <a:defRPr/>
            </a:pPr>
            <a:r>
              <a:rPr kumimoji="1" lang="zh-CN" altLang="en-US" sz="2000">
                <a:ea typeface="幼圆" pitchFamily="49" charset="-122"/>
              </a:rPr>
              <a:t>存放操作系统指令、软件指令、处理数据</a:t>
            </a:r>
          </a:p>
        </p:txBody>
      </p:sp>
      <p:sp>
        <p:nvSpPr>
          <p:cNvPr id="625680" name="AutoShape 16" descr="信纸"/>
          <p:cNvSpPr>
            <a:spLocks noChangeArrowheads="1"/>
          </p:cNvSpPr>
          <p:nvPr/>
        </p:nvSpPr>
        <p:spPr bwMode="auto">
          <a:xfrm>
            <a:off x="4419600" y="1828800"/>
            <a:ext cx="4724400" cy="3200400"/>
          </a:xfrm>
          <a:prstGeom prst="wedgeRectCallout">
            <a:avLst>
              <a:gd name="adj1" fmla="val -70801"/>
              <a:gd name="adj2" fmla="val 22819"/>
            </a:avLst>
          </a:prstGeom>
          <a:blipFill dpi="0" rotWithShape="0">
            <a:blip r:embed="rId15"/>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marL="482600" indent="-482600" eaLnBrk="0" hangingPunct="0">
              <a:defRPr/>
            </a:pPr>
            <a:r>
              <a:rPr kumimoji="1" lang="zh-CN" altLang="en-US" sz="2400" b="1" dirty="0">
                <a:solidFill>
                  <a:schemeClr val="accent2"/>
                </a:solidFill>
                <a:ea typeface="幼圆" pitchFamily="49" charset="-122"/>
              </a:rPr>
              <a:t>特点：不能写入数据。</a:t>
            </a:r>
          </a:p>
          <a:p>
            <a:pPr eaLnBrk="0" hangingPunct="0">
              <a:defRPr/>
            </a:pPr>
            <a:r>
              <a:rPr kumimoji="1" lang="en-US" altLang="zh-CN" sz="2400" b="1" dirty="0">
                <a:solidFill>
                  <a:srgbClr val="AA00C3"/>
                </a:solidFill>
                <a:ea typeface="幼圆" pitchFamily="49" charset="-122"/>
              </a:rPr>
              <a:t>ROM BIOS</a:t>
            </a:r>
            <a:r>
              <a:rPr kumimoji="1" lang="zh-CN" altLang="en-US" sz="2400" b="1" dirty="0">
                <a:solidFill>
                  <a:srgbClr val="AA00C3"/>
                </a:solidFill>
                <a:ea typeface="幼圆" pitchFamily="49" charset="-122"/>
              </a:rPr>
              <a:t>的功能：告诉操作系统如何访问磁盘驱动器。</a:t>
            </a:r>
          </a:p>
          <a:p>
            <a:pPr eaLnBrk="0" hangingPunct="0">
              <a:defRPr/>
            </a:pPr>
            <a:r>
              <a:rPr kumimoji="1" lang="zh-CN" altLang="en-US" sz="2400" b="1" dirty="0">
                <a:solidFill>
                  <a:srgbClr val="AA00C3"/>
                </a:solidFill>
                <a:ea typeface="幼圆" pitchFamily="49" charset="-122"/>
              </a:rPr>
              <a:t>开机过程－</a:t>
            </a:r>
            <a:r>
              <a:rPr kumimoji="1" lang="en-US" altLang="zh-CN" sz="2400" b="1" dirty="0">
                <a:solidFill>
                  <a:srgbClr val="AA00C3"/>
                </a:solidFill>
                <a:ea typeface="幼圆" pitchFamily="49" charset="-122"/>
              </a:rPr>
              <a:t>CPU</a:t>
            </a:r>
            <a:r>
              <a:rPr kumimoji="1" lang="zh-CN" altLang="en-US" sz="2400" b="1" dirty="0">
                <a:solidFill>
                  <a:srgbClr val="AA00C3"/>
                </a:solidFill>
                <a:ea typeface="幼圆" pitchFamily="49" charset="-122"/>
              </a:rPr>
              <a:t>执行</a:t>
            </a:r>
            <a:r>
              <a:rPr kumimoji="1" lang="en-US" altLang="zh-CN" sz="2400" b="1" dirty="0">
                <a:solidFill>
                  <a:srgbClr val="AA00C3"/>
                </a:solidFill>
                <a:ea typeface="幼圆" pitchFamily="49" charset="-122"/>
              </a:rPr>
              <a:t>ROM</a:t>
            </a:r>
            <a:r>
              <a:rPr kumimoji="1" lang="zh-CN" altLang="en-US" sz="2400" b="1" dirty="0">
                <a:solidFill>
                  <a:srgbClr val="AA00C3"/>
                </a:solidFill>
                <a:ea typeface="幼圆" pitchFamily="49" charset="-122"/>
              </a:rPr>
              <a:t>中的</a:t>
            </a:r>
            <a:r>
              <a:rPr kumimoji="1" lang="en-US" altLang="zh-CN" sz="2400" b="1" dirty="0">
                <a:solidFill>
                  <a:srgbClr val="AA00C3"/>
                </a:solidFill>
                <a:ea typeface="幼圆" pitchFamily="49" charset="-122"/>
              </a:rPr>
              <a:t>BIOS</a:t>
            </a:r>
            <a:r>
              <a:rPr kumimoji="1" lang="zh-CN" altLang="en-US" sz="2400" b="1" dirty="0">
                <a:solidFill>
                  <a:srgbClr val="AA00C3"/>
                </a:solidFill>
                <a:ea typeface="幼圆" pitchFamily="49" charset="-122"/>
              </a:rPr>
              <a:t>指令，然后搜索并加载磁盘上的操作系统，计算机就启动完毕。</a:t>
            </a:r>
          </a:p>
        </p:txBody>
      </p:sp>
      <p:sp>
        <p:nvSpPr>
          <p:cNvPr id="49168"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340991E-8613-4751-9E5A-044A06983B3A}" type="slidenum">
              <a:rPr lang="en-US" altLang="zh-CN" smtClean="0"/>
              <a:pPr eaLnBrk="1" hangingPunct="1"/>
              <a:t>40</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25680"/>
                                        </p:tgtEl>
                                        <p:attrNameLst>
                                          <p:attrName>style.visibility</p:attrName>
                                        </p:attrNameLst>
                                      </p:cBhvr>
                                      <p:to>
                                        <p:strVal val="visible"/>
                                      </p:to>
                                    </p:set>
                                    <p:anim calcmode="lin" valueType="num">
                                      <p:cBhvr>
                                        <p:cTn id="7" dur="500" fill="hold"/>
                                        <p:tgtEl>
                                          <p:spTgt spid="625680"/>
                                        </p:tgtEl>
                                        <p:attrNameLst>
                                          <p:attrName>ppt_w</p:attrName>
                                        </p:attrNameLst>
                                      </p:cBhvr>
                                      <p:tavLst>
                                        <p:tav tm="0">
                                          <p:val>
                                            <p:fltVal val="0"/>
                                          </p:val>
                                        </p:tav>
                                        <p:tav tm="100000">
                                          <p:val>
                                            <p:strVal val="#ppt_w"/>
                                          </p:val>
                                        </p:tav>
                                      </p:tavLst>
                                    </p:anim>
                                    <p:anim calcmode="lin" valueType="num">
                                      <p:cBhvr>
                                        <p:cTn id="8" dur="500" fill="hold"/>
                                        <p:tgtEl>
                                          <p:spTgt spid="62568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80"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Text Box 2"/>
          <p:cNvSpPr txBox="1">
            <a:spLocks noChangeArrowheads="1"/>
          </p:cNvSpPr>
          <p:nvPr/>
        </p:nvSpPr>
        <p:spPr bwMode="auto">
          <a:xfrm>
            <a:off x="838200" y="1295400"/>
            <a:ext cx="6618288" cy="822325"/>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b="1">
                <a:ea typeface="幼圆" pitchFamily="49" charset="-122"/>
              </a:rPr>
              <a:t>与处理器直接相连的存放数据的器件称为</a:t>
            </a:r>
            <a:r>
              <a:rPr kumimoji="1" lang="zh-CN" altLang="en-US" sz="2400" b="1">
                <a:solidFill>
                  <a:srgbClr val="AA00C3"/>
                </a:solidFill>
                <a:effectLst>
                  <a:outerShdw blurRad="38100" dist="38100" dir="2700000" algn="tl">
                    <a:srgbClr val="000000"/>
                  </a:outerShdw>
                </a:effectLst>
                <a:ea typeface="幼圆" pitchFamily="49" charset="-122"/>
              </a:rPr>
              <a:t>内存</a:t>
            </a:r>
            <a:r>
              <a:rPr kumimoji="1" lang="zh-CN" altLang="en-US" sz="2400" b="1">
                <a:ea typeface="幼圆" pitchFamily="49" charset="-122"/>
              </a:rPr>
              <a:t>，</a:t>
            </a:r>
          </a:p>
          <a:p>
            <a:pPr>
              <a:defRPr/>
            </a:pPr>
            <a:r>
              <a:rPr kumimoji="1" lang="zh-CN" altLang="en-US" sz="2400" b="1">
                <a:ea typeface="幼圆" pitchFamily="49" charset="-122"/>
              </a:rPr>
              <a:t>不直接与处理器相连的介质如磁盘称为</a:t>
            </a:r>
            <a:r>
              <a:rPr kumimoji="1" lang="zh-CN" altLang="en-US" sz="2400" b="1">
                <a:solidFill>
                  <a:srgbClr val="AA00C3"/>
                </a:solidFill>
                <a:effectLst>
                  <a:outerShdw blurRad="38100" dist="38100" dir="2700000" algn="tl">
                    <a:srgbClr val="000000"/>
                  </a:outerShdw>
                </a:effectLst>
                <a:ea typeface="幼圆" pitchFamily="49" charset="-122"/>
              </a:rPr>
              <a:t>外存</a:t>
            </a:r>
            <a:r>
              <a:rPr kumimoji="1" lang="zh-CN" altLang="en-US" sz="2400" b="1">
                <a:ea typeface="幼圆" pitchFamily="49" charset="-122"/>
              </a:rPr>
              <a:t>。</a:t>
            </a:r>
          </a:p>
        </p:txBody>
      </p:sp>
      <p:sp>
        <p:nvSpPr>
          <p:cNvPr id="626691" name="Text Box 3"/>
          <p:cNvSpPr txBox="1">
            <a:spLocks noChangeArrowheads="1"/>
          </p:cNvSpPr>
          <p:nvPr/>
        </p:nvSpPr>
        <p:spPr bwMode="auto">
          <a:xfrm>
            <a:off x="1371600" y="5313363"/>
            <a:ext cx="4502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b="1">
                <a:solidFill>
                  <a:srgbClr val="AA00C3"/>
                </a:solidFill>
                <a:effectLst>
                  <a:outerShdw blurRad="38100" dist="38100" dir="2700000" algn="tl">
                    <a:srgbClr val="C0C0C0"/>
                  </a:outerShdw>
                </a:effectLst>
                <a:ea typeface="幼圆" pitchFamily="49" charset="-122"/>
              </a:rPr>
              <a:t>虚拟内存</a:t>
            </a:r>
          </a:p>
          <a:p>
            <a:pPr>
              <a:defRPr/>
            </a:pPr>
            <a:r>
              <a:rPr kumimoji="1" lang="zh-CN" altLang="en-US" sz="2000">
                <a:ea typeface="幼圆" pitchFamily="49" charset="-122"/>
              </a:rPr>
              <a:t>计算机使用磁盘空间来模拟内存的能力</a:t>
            </a:r>
          </a:p>
        </p:txBody>
      </p:sp>
      <p:sp>
        <p:nvSpPr>
          <p:cNvPr id="626692" name="Text Box 4"/>
          <p:cNvSpPr txBox="1">
            <a:spLocks noChangeArrowheads="1"/>
          </p:cNvSpPr>
          <p:nvPr/>
        </p:nvSpPr>
        <p:spPr bwMode="auto">
          <a:xfrm>
            <a:off x="1371600" y="3429000"/>
            <a:ext cx="52816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a:ea typeface="幼圆" pitchFamily="49" charset="-122"/>
              </a:rPr>
              <a:t>只读存储器</a:t>
            </a:r>
            <a:r>
              <a:rPr kumimoji="1" lang="en-US" altLang="zh-CN" sz="2400" b="1">
                <a:solidFill>
                  <a:srgbClr val="AA00C3"/>
                </a:solidFill>
                <a:effectLst>
                  <a:outerShdw blurRad="38100" dist="38100" dir="2700000" algn="tl">
                    <a:srgbClr val="C0C0C0"/>
                  </a:outerShdw>
                </a:effectLst>
                <a:ea typeface="幼圆" pitchFamily="49" charset="-122"/>
              </a:rPr>
              <a:t>ROM-Read Only Memory</a:t>
            </a:r>
          </a:p>
          <a:p>
            <a:pPr>
              <a:defRPr/>
            </a:pPr>
            <a:r>
              <a:rPr kumimoji="1" lang="en-US" altLang="zh-CN" sz="2000" b="1">
                <a:solidFill>
                  <a:srgbClr val="AA00C3"/>
                </a:solidFill>
                <a:effectLst>
                  <a:outerShdw blurRad="38100" dist="38100" dir="2700000" algn="tl">
                    <a:srgbClr val="C0C0C0"/>
                  </a:outerShdw>
                </a:effectLst>
                <a:ea typeface="幼圆" pitchFamily="49" charset="-122"/>
              </a:rPr>
              <a:t>ROM BIOS</a:t>
            </a:r>
            <a:r>
              <a:rPr kumimoji="1" lang="zh-CN" altLang="en-US" sz="2000">
                <a:ea typeface="幼圆" pitchFamily="49" charset="-122"/>
              </a:rPr>
              <a:t>小型指令集合</a:t>
            </a:r>
          </a:p>
        </p:txBody>
      </p:sp>
      <p:sp>
        <p:nvSpPr>
          <p:cNvPr id="626693" name="Text Box 5" descr="新闻纸"/>
          <p:cNvSpPr txBox="1">
            <a:spLocks noChangeArrowheads="1"/>
          </p:cNvSpPr>
          <p:nvPr/>
        </p:nvSpPr>
        <p:spPr bwMode="auto">
          <a:xfrm>
            <a:off x="1371600" y="4238625"/>
            <a:ext cx="3797300" cy="1066800"/>
          </a:xfrm>
          <a:prstGeom prst="rect">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400" b="1">
                <a:solidFill>
                  <a:srgbClr val="FF0000"/>
                </a:solidFill>
                <a:effectLst>
                  <a:outerShdw blurRad="38100" dist="38100" dir="2700000" algn="tl">
                    <a:srgbClr val="C0C0C0"/>
                  </a:outerShdw>
                </a:effectLst>
                <a:ea typeface="幼圆" pitchFamily="49" charset="-122"/>
              </a:rPr>
              <a:t>CMOS</a:t>
            </a:r>
            <a:r>
              <a:rPr kumimoji="1" lang="zh-CN" altLang="en-US" sz="2400" b="1">
                <a:solidFill>
                  <a:srgbClr val="FF0000"/>
                </a:solidFill>
                <a:ea typeface="幼圆" pitchFamily="49" charset="-122"/>
              </a:rPr>
              <a:t>存储器</a:t>
            </a:r>
            <a:endParaRPr kumimoji="1" lang="zh-CN" altLang="en-US" sz="2400" b="1">
              <a:solidFill>
                <a:srgbClr val="FF0000"/>
              </a:solidFill>
              <a:effectLst>
                <a:outerShdw blurRad="38100" dist="38100" dir="2700000" algn="tl">
                  <a:srgbClr val="C0C0C0"/>
                </a:outerShdw>
              </a:effectLst>
              <a:ea typeface="幼圆" pitchFamily="49" charset="-122"/>
            </a:endParaRPr>
          </a:p>
          <a:p>
            <a:pPr>
              <a:defRPr/>
            </a:pPr>
            <a:r>
              <a:rPr kumimoji="1" lang="zh-CN" altLang="en-US" sz="2000">
                <a:ea typeface="幼圆" pitchFamily="49" charset="-122"/>
              </a:rPr>
              <a:t>存放计算机的配置信息，如日期</a:t>
            </a:r>
          </a:p>
          <a:p>
            <a:pPr>
              <a:defRPr/>
            </a:pPr>
            <a:r>
              <a:rPr kumimoji="1" lang="zh-CN" altLang="en-US" sz="2000">
                <a:ea typeface="幼圆" pitchFamily="49" charset="-122"/>
              </a:rPr>
              <a:t>和时间、硬盘容量、</a:t>
            </a:r>
            <a:r>
              <a:rPr kumimoji="1" lang="en-US" altLang="zh-CN" sz="2000">
                <a:ea typeface="幼圆" pitchFamily="49" charset="-122"/>
              </a:rPr>
              <a:t>RAM</a:t>
            </a:r>
            <a:r>
              <a:rPr kumimoji="1" lang="zh-CN" altLang="en-US" sz="2000">
                <a:ea typeface="幼圆" pitchFamily="49" charset="-122"/>
              </a:rPr>
              <a:t>容量等</a:t>
            </a:r>
          </a:p>
        </p:txBody>
      </p:sp>
      <p:graphicFrame>
        <p:nvGraphicFramePr>
          <p:cNvPr id="50182" name="Object 6"/>
          <p:cNvGraphicFramePr>
            <a:graphicFrameLocks noChangeAspect="1"/>
          </p:cNvGraphicFramePr>
          <p:nvPr/>
        </p:nvGraphicFramePr>
        <p:xfrm>
          <a:off x="5881688" y="4168775"/>
          <a:ext cx="2728912" cy="2041525"/>
        </p:xfrm>
        <a:graphic>
          <a:graphicData uri="http://schemas.openxmlformats.org/presentationml/2006/ole">
            <mc:AlternateContent xmlns:mc="http://schemas.openxmlformats.org/markup-compatibility/2006">
              <mc:Choice xmlns:v="urn:schemas-microsoft-com:vml" Requires="v">
                <p:oleObj spid="_x0000_s50385" name="位图图像" r:id="rId4" imgW="3933333" imgH="2943636" progId="Paint.Picture">
                  <p:embed/>
                </p:oleObj>
              </mc:Choice>
              <mc:Fallback>
                <p:oleObj name="位图图像" r:id="rId4" imgW="3933333" imgH="2943636" progId="Paint.Picture">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1688" y="4168775"/>
                        <a:ext cx="2728912"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3" name="Object 7"/>
          <p:cNvGraphicFramePr>
            <a:graphicFrameLocks noChangeAspect="1"/>
          </p:cNvGraphicFramePr>
          <p:nvPr/>
        </p:nvGraphicFramePr>
        <p:xfrm>
          <a:off x="6477000" y="2590800"/>
          <a:ext cx="1819275" cy="1355725"/>
        </p:xfrm>
        <a:graphic>
          <a:graphicData uri="http://schemas.openxmlformats.org/presentationml/2006/ole">
            <mc:AlternateContent xmlns:mc="http://schemas.openxmlformats.org/markup-compatibility/2006">
              <mc:Choice xmlns:v="urn:schemas-microsoft-com:vml" Requires="v">
                <p:oleObj spid="_x0000_s50386" name="位图图像" r:id="rId6" imgW="2505425" imgH="1867161" progId="Paint.Picture">
                  <p:embed/>
                </p:oleObj>
              </mc:Choice>
              <mc:Fallback>
                <p:oleObj name="位图图像" r:id="rId6" imgW="2505425" imgH="1867161" progId="Paint.Picture">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7000" y="2590800"/>
                        <a:ext cx="1819275" cy="135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4" name="Object 8"/>
          <p:cNvGraphicFramePr>
            <a:graphicFrameLocks noChangeAspect="1"/>
          </p:cNvGraphicFramePr>
          <p:nvPr/>
        </p:nvGraphicFramePr>
        <p:xfrm>
          <a:off x="895350" y="2667000"/>
          <a:ext cx="346075" cy="341313"/>
        </p:xfrm>
        <a:graphic>
          <a:graphicData uri="http://schemas.openxmlformats.org/presentationml/2006/ole">
            <mc:AlternateContent xmlns:mc="http://schemas.openxmlformats.org/markup-compatibility/2006">
              <mc:Choice xmlns:v="urn:schemas-microsoft-com:vml" Requires="v">
                <p:oleObj spid="_x0000_s50387" name="BMP 图象" r:id="rId8" imgW="685714" imgH="676369" progId="Paint.Picture">
                  <p:embed/>
                </p:oleObj>
              </mc:Choice>
              <mc:Fallback>
                <p:oleObj name="BMP 图象" r:id="rId8" imgW="685714" imgH="676369" progId="Paint.Picture">
                  <p:embed/>
                  <p:pic>
                    <p:nvPicPr>
                      <p:cNvPr id="0" name="Object 8"/>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5350" y="266700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5" name="Object 9"/>
          <p:cNvGraphicFramePr>
            <a:graphicFrameLocks noChangeAspect="1"/>
          </p:cNvGraphicFramePr>
          <p:nvPr/>
        </p:nvGraphicFramePr>
        <p:xfrm>
          <a:off x="914400" y="3505200"/>
          <a:ext cx="346075" cy="341313"/>
        </p:xfrm>
        <a:graphic>
          <a:graphicData uri="http://schemas.openxmlformats.org/presentationml/2006/ole">
            <mc:AlternateContent xmlns:mc="http://schemas.openxmlformats.org/markup-compatibility/2006">
              <mc:Choice xmlns:v="urn:schemas-microsoft-com:vml" Requires="v">
                <p:oleObj spid="_x0000_s50388" name="BMP 图象" r:id="rId10" imgW="685714" imgH="676369" progId="Paint.Picture">
                  <p:embed/>
                </p:oleObj>
              </mc:Choice>
              <mc:Fallback>
                <p:oleObj name="BMP 图象" r:id="rId10" imgW="685714" imgH="676369" progId="Paint.Picture">
                  <p:embed/>
                  <p:pic>
                    <p:nvPicPr>
                      <p:cNvPr id="0" name="Object 9"/>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350520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6" name="Object 10"/>
          <p:cNvGraphicFramePr>
            <a:graphicFrameLocks noChangeAspect="1"/>
          </p:cNvGraphicFramePr>
          <p:nvPr/>
        </p:nvGraphicFramePr>
        <p:xfrm>
          <a:off x="914400" y="4267200"/>
          <a:ext cx="346075" cy="341313"/>
        </p:xfrm>
        <a:graphic>
          <a:graphicData uri="http://schemas.openxmlformats.org/presentationml/2006/ole">
            <mc:AlternateContent xmlns:mc="http://schemas.openxmlformats.org/markup-compatibility/2006">
              <mc:Choice xmlns:v="urn:schemas-microsoft-com:vml" Requires="v">
                <p:oleObj spid="_x0000_s50389" name="BMP 图象" r:id="rId11" imgW="685714" imgH="676369" progId="Paint.Picture">
                  <p:embed/>
                </p:oleObj>
              </mc:Choice>
              <mc:Fallback>
                <p:oleObj name="BMP 图象" r:id="rId11" imgW="685714" imgH="676369" progId="Paint.Picture">
                  <p:embed/>
                  <p:pic>
                    <p:nvPicPr>
                      <p:cNvPr id="0" name="Object 10"/>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426720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7" name="Object 11"/>
          <p:cNvGraphicFramePr>
            <a:graphicFrameLocks noChangeAspect="1"/>
          </p:cNvGraphicFramePr>
          <p:nvPr/>
        </p:nvGraphicFramePr>
        <p:xfrm>
          <a:off x="914400" y="5373688"/>
          <a:ext cx="346075" cy="341312"/>
        </p:xfrm>
        <a:graphic>
          <a:graphicData uri="http://schemas.openxmlformats.org/presentationml/2006/ole">
            <mc:AlternateContent xmlns:mc="http://schemas.openxmlformats.org/markup-compatibility/2006">
              <mc:Choice xmlns:v="urn:schemas-microsoft-com:vml" Requires="v">
                <p:oleObj spid="_x0000_s50390" name="BMP 图象" r:id="rId12" imgW="685714" imgH="676369" progId="Paint.Picture">
                  <p:embed/>
                </p:oleObj>
              </mc:Choice>
              <mc:Fallback>
                <p:oleObj name="BMP 图象" r:id="rId12" imgW="685714" imgH="676369" progId="Paint.Picture">
                  <p:embed/>
                  <p:pic>
                    <p:nvPicPr>
                      <p:cNvPr id="0" name="Object 11"/>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5373688"/>
                        <a:ext cx="346075"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88" name="Rectangle 13" descr="粉色砂纸"/>
          <p:cNvSpPr>
            <a:spLocks noGrp="1" noChangeArrowheads="1"/>
          </p:cNvSpPr>
          <p:nvPr>
            <p:ph type="title"/>
          </p:nvPr>
        </p:nvSpPr>
        <p:spPr bwMode="auto">
          <a:xfrm>
            <a:off x="0" y="304800"/>
            <a:ext cx="9144000" cy="914400"/>
          </a:xfrm>
          <a:blipFill dpi="0" rotWithShape="0">
            <a:blip r:embed="rId1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内存</a:t>
            </a:r>
          </a:p>
        </p:txBody>
      </p:sp>
      <p:sp>
        <p:nvSpPr>
          <p:cNvPr id="50189" name="AutoShape 14"/>
          <p:cNvSpPr>
            <a:spLocks noChangeArrowheads="1"/>
          </p:cNvSpPr>
          <p:nvPr/>
        </p:nvSpPr>
        <p:spPr bwMode="auto">
          <a:xfrm>
            <a:off x="7010400" y="1828800"/>
            <a:ext cx="1143000" cy="838200"/>
          </a:xfrm>
          <a:prstGeom prst="cloudCallout">
            <a:avLst>
              <a:gd name="adj1" fmla="val -97083"/>
              <a:gd name="adj2" fmla="val 53032"/>
            </a:avLst>
          </a:prstGeom>
          <a:solidFill>
            <a:srgbClr val="000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endParaRPr kumimoji="1" lang="zh-CN" altLang="zh-CN" b="1">
              <a:solidFill>
                <a:schemeClr val="bg1"/>
              </a:solidFill>
              <a:latin typeface="Times New Roman" pitchFamily="18" charset="0"/>
            </a:endParaRPr>
          </a:p>
        </p:txBody>
      </p:sp>
      <p:sp>
        <p:nvSpPr>
          <p:cNvPr id="626703" name="Text Box 15" descr="羊皮纸"/>
          <p:cNvSpPr txBox="1">
            <a:spLocks noChangeArrowheads="1"/>
          </p:cNvSpPr>
          <p:nvPr/>
        </p:nvSpPr>
        <p:spPr bwMode="auto">
          <a:xfrm>
            <a:off x="1371600" y="2590800"/>
            <a:ext cx="6777038" cy="762000"/>
          </a:xfrm>
          <a:prstGeom prst="rect">
            <a:avLst/>
          </a:prstGeom>
          <a:noFill/>
          <a:ln>
            <a:noFill/>
          </a:ln>
          <a:effectLst/>
          <a:extLst>
            <a:ext uri="{909E8E84-426E-40DD-AFC4-6F175D3DCCD1}">
              <a14:hiddenFill xmlns:a14="http://schemas.microsoft.com/office/drawing/2010/main">
                <a:blipFill dpi="0" rotWithShape="0">
                  <a:blip r:embed="rId1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a:ea typeface="幼圆" pitchFamily="49" charset="-122"/>
              </a:rPr>
              <a:t>随机访问存储器</a:t>
            </a:r>
            <a:r>
              <a:rPr kumimoji="1" lang="en-US" altLang="zh-CN" sz="2400" b="1">
                <a:solidFill>
                  <a:srgbClr val="AA00C3"/>
                </a:solidFill>
                <a:effectLst>
                  <a:outerShdw blurRad="38100" dist="38100" dir="2700000" algn="tl">
                    <a:srgbClr val="C0C0C0"/>
                  </a:outerShdw>
                </a:effectLst>
                <a:ea typeface="幼圆" pitchFamily="49" charset="-122"/>
              </a:rPr>
              <a:t>RAM</a:t>
            </a:r>
            <a:r>
              <a:rPr kumimoji="1" lang="zh-CN" altLang="en-US" sz="2400" b="1">
                <a:solidFill>
                  <a:srgbClr val="AA00C3"/>
                </a:solidFill>
                <a:effectLst>
                  <a:outerShdw blurRad="38100" dist="38100" dir="2700000" algn="tl">
                    <a:srgbClr val="C0C0C0"/>
                  </a:outerShdw>
                </a:effectLst>
                <a:ea typeface="幼圆" pitchFamily="49" charset="-122"/>
              </a:rPr>
              <a:t>－</a:t>
            </a:r>
            <a:r>
              <a:rPr kumimoji="1" lang="en-US" altLang="zh-CN" sz="2400" b="1">
                <a:solidFill>
                  <a:srgbClr val="AA00C3"/>
                </a:solidFill>
                <a:effectLst>
                  <a:outerShdw blurRad="38100" dist="38100" dir="2700000" algn="tl">
                    <a:srgbClr val="C0C0C0"/>
                  </a:outerShdw>
                </a:effectLst>
                <a:ea typeface="幼圆" pitchFamily="49" charset="-122"/>
              </a:rPr>
              <a:t>Random Acess Memory</a:t>
            </a:r>
          </a:p>
          <a:p>
            <a:pPr>
              <a:defRPr/>
            </a:pPr>
            <a:r>
              <a:rPr kumimoji="1" lang="zh-CN" altLang="en-US" sz="2000">
                <a:ea typeface="幼圆" pitchFamily="49" charset="-122"/>
              </a:rPr>
              <a:t>存放操作系统指令、软件指令、处理数据</a:t>
            </a:r>
          </a:p>
        </p:txBody>
      </p:sp>
      <p:sp>
        <p:nvSpPr>
          <p:cNvPr id="626704" name="AutoShape 16" descr="信纸"/>
          <p:cNvSpPr>
            <a:spLocks noChangeArrowheads="1"/>
          </p:cNvSpPr>
          <p:nvPr/>
        </p:nvSpPr>
        <p:spPr bwMode="auto">
          <a:xfrm>
            <a:off x="4876800" y="1905000"/>
            <a:ext cx="3048000" cy="1676400"/>
          </a:xfrm>
          <a:prstGeom prst="wedgeRectCallout">
            <a:avLst>
              <a:gd name="adj1" fmla="val -101407"/>
              <a:gd name="adj2" fmla="val 99620"/>
            </a:avLst>
          </a:prstGeom>
          <a:blipFill dpi="0" rotWithShape="0">
            <a:blip r:embed="rId15"/>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a:spcBef>
                <a:spcPct val="50000"/>
              </a:spcBef>
            </a:pPr>
            <a:r>
              <a:rPr kumimoji="1" lang="zh-CN" altLang="en-US" sz="2800" b="1">
                <a:solidFill>
                  <a:srgbClr val="3333FF"/>
                </a:solidFill>
                <a:latin typeface="Times New Roman" pitchFamily="18" charset="0"/>
                <a:ea typeface="楷体_GB2312" pitchFamily="49" charset="-122"/>
              </a:rPr>
              <a:t>特点：保存时间比</a:t>
            </a:r>
            <a:r>
              <a:rPr kumimoji="1" lang="en-US" altLang="zh-CN" sz="2800" b="1">
                <a:solidFill>
                  <a:srgbClr val="3333FF"/>
                </a:solidFill>
                <a:latin typeface="Times New Roman" pitchFamily="18" charset="0"/>
                <a:ea typeface="楷体_GB2312" pitchFamily="49" charset="-122"/>
              </a:rPr>
              <a:t>RAM</a:t>
            </a:r>
            <a:r>
              <a:rPr kumimoji="1" lang="zh-CN" altLang="en-US" sz="2800" b="1">
                <a:solidFill>
                  <a:srgbClr val="3333FF"/>
                </a:solidFill>
                <a:latin typeface="Times New Roman" pitchFamily="18" charset="0"/>
                <a:ea typeface="楷体_GB2312" pitchFamily="49" charset="-122"/>
              </a:rPr>
              <a:t>长，还能修改。</a:t>
            </a:r>
          </a:p>
        </p:txBody>
      </p:sp>
      <p:sp>
        <p:nvSpPr>
          <p:cNvPr id="50192"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D61F424-C05B-4B33-A0E3-E67BFCDB87F0}" type="slidenum">
              <a:rPr lang="en-US" altLang="zh-CN" smtClean="0"/>
              <a:pPr eaLnBrk="1" hangingPunct="1"/>
              <a:t>41</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26704"/>
                                        </p:tgtEl>
                                        <p:attrNameLst>
                                          <p:attrName>style.visibility</p:attrName>
                                        </p:attrNameLst>
                                      </p:cBhvr>
                                      <p:to>
                                        <p:strVal val="visible"/>
                                      </p:to>
                                    </p:set>
                                    <p:anim calcmode="lin" valueType="num">
                                      <p:cBhvr>
                                        <p:cTn id="7" dur="500" fill="hold"/>
                                        <p:tgtEl>
                                          <p:spTgt spid="626704"/>
                                        </p:tgtEl>
                                        <p:attrNameLst>
                                          <p:attrName>ppt_w</p:attrName>
                                        </p:attrNameLst>
                                      </p:cBhvr>
                                      <p:tavLst>
                                        <p:tav tm="0">
                                          <p:val>
                                            <p:fltVal val="0"/>
                                          </p:val>
                                        </p:tav>
                                        <p:tav tm="100000">
                                          <p:val>
                                            <p:strVal val="#ppt_w"/>
                                          </p:val>
                                        </p:tav>
                                      </p:tavLst>
                                    </p:anim>
                                    <p:anim calcmode="lin" valueType="num">
                                      <p:cBhvr>
                                        <p:cTn id="8" dur="500" fill="hold"/>
                                        <p:tgtEl>
                                          <p:spTgt spid="62670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704"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Text Box 2"/>
          <p:cNvSpPr txBox="1">
            <a:spLocks noChangeArrowheads="1"/>
          </p:cNvSpPr>
          <p:nvPr/>
        </p:nvSpPr>
        <p:spPr bwMode="auto">
          <a:xfrm>
            <a:off x="838200" y="1295400"/>
            <a:ext cx="6618288" cy="822325"/>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b="1">
                <a:ea typeface="幼圆" pitchFamily="49" charset="-122"/>
              </a:rPr>
              <a:t>与处理器直接相连的存放数据的器件称为</a:t>
            </a:r>
            <a:r>
              <a:rPr kumimoji="1" lang="zh-CN" altLang="en-US" sz="2400" b="1">
                <a:solidFill>
                  <a:srgbClr val="AA00C3"/>
                </a:solidFill>
                <a:effectLst>
                  <a:outerShdw blurRad="38100" dist="38100" dir="2700000" algn="tl">
                    <a:srgbClr val="000000"/>
                  </a:outerShdw>
                </a:effectLst>
                <a:ea typeface="幼圆" pitchFamily="49" charset="-122"/>
              </a:rPr>
              <a:t>内存</a:t>
            </a:r>
            <a:r>
              <a:rPr kumimoji="1" lang="zh-CN" altLang="en-US" sz="2400" b="1">
                <a:ea typeface="幼圆" pitchFamily="49" charset="-122"/>
              </a:rPr>
              <a:t>，</a:t>
            </a:r>
          </a:p>
          <a:p>
            <a:pPr>
              <a:defRPr/>
            </a:pPr>
            <a:r>
              <a:rPr kumimoji="1" lang="zh-CN" altLang="en-US" sz="2400" b="1">
                <a:ea typeface="幼圆" pitchFamily="49" charset="-122"/>
              </a:rPr>
              <a:t>不直接与处理器相连的介质如磁盘称为</a:t>
            </a:r>
            <a:r>
              <a:rPr kumimoji="1" lang="zh-CN" altLang="en-US" sz="2400" b="1">
                <a:solidFill>
                  <a:srgbClr val="AA00C3"/>
                </a:solidFill>
                <a:effectLst>
                  <a:outerShdw blurRad="38100" dist="38100" dir="2700000" algn="tl">
                    <a:srgbClr val="000000"/>
                  </a:outerShdw>
                </a:effectLst>
                <a:ea typeface="幼圆" pitchFamily="49" charset="-122"/>
              </a:rPr>
              <a:t>外存</a:t>
            </a:r>
            <a:r>
              <a:rPr kumimoji="1" lang="zh-CN" altLang="en-US" sz="2400" b="1">
                <a:ea typeface="幼圆" pitchFamily="49" charset="-122"/>
              </a:rPr>
              <a:t>。</a:t>
            </a:r>
          </a:p>
        </p:txBody>
      </p:sp>
      <p:sp>
        <p:nvSpPr>
          <p:cNvPr id="627715" name="Text Box 3" descr="新闻纸"/>
          <p:cNvSpPr txBox="1">
            <a:spLocks noChangeArrowheads="1"/>
          </p:cNvSpPr>
          <p:nvPr/>
        </p:nvSpPr>
        <p:spPr bwMode="auto">
          <a:xfrm>
            <a:off x="1371600" y="5313363"/>
            <a:ext cx="4502150" cy="762000"/>
          </a:xfrm>
          <a:prstGeom prst="rect">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b="1">
                <a:solidFill>
                  <a:srgbClr val="FF0000"/>
                </a:solidFill>
                <a:effectLst>
                  <a:outerShdw blurRad="38100" dist="38100" dir="2700000" algn="tl">
                    <a:srgbClr val="C0C0C0"/>
                  </a:outerShdw>
                </a:effectLst>
                <a:ea typeface="幼圆" pitchFamily="49" charset="-122"/>
              </a:rPr>
              <a:t>虚拟内存</a:t>
            </a:r>
          </a:p>
          <a:p>
            <a:pPr>
              <a:defRPr/>
            </a:pPr>
            <a:r>
              <a:rPr kumimoji="1" lang="zh-CN" altLang="en-US" sz="2000">
                <a:ea typeface="幼圆" pitchFamily="49" charset="-122"/>
              </a:rPr>
              <a:t>计算机使用磁盘空间来模拟内存的能力</a:t>
            </a:r>
          </a:p>
        </p:txBody>
      </p:sp>
      <p:sp>
        <p:nvSpPr>
          <p:cNvPr id="627716" name="Text Box 4"/>
          <p:cNvSpPr txBox="1">
            <a:spLocks noChangeArrowheads="1"/>
          </p:cNvSpPr>
          <p:nvPr/>
        </p:nvSpPr>
        <p:spPr bwMode="auto">
          <a:xfrm>
            <a:off x="1371600" y="3429000"/>
            <a:ext cx="52816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a:ea typeface="幼圆" pitchFamily="49" charset="-122"/>
              </a:rPr>
              <a:t>只读存储器</a:t>
            </a:r>
            <a:r>
              <a:rPr kumimoji="1" lang="en-US" altLang="zh-CN" sz="2400" b="1">
                <a:solidFill>
                  <a:srgbClr val="AA00C3"/>
                </a:solidFill>
                <a:effectLst>
                  <a:outerShdw blurRad="38100" dist="38100" dir="2700000" algn="tl">
                    <a:srgbClr val="C0C0C0"/>
                  </a:outerShdw>
                </a:effectLst>
                <a:ea typeface="幼圆" pitchFamily="49" charset="-122"/>
              </a:rPr>
              <a:t>ROM-Read Only Memory</a:t>
            </a:r>
          </a:p>
          <a:p>
            <a:pPr>
              <a:defRPr/>
            </a:pPr>
            <a:r>
              <a:rPr kumimoji="1" lang="en-US" altLang="zh-CN" sz="2000" b="1">
                <a:solidFill>
                  <a:srgbClr val="AA00C3"/>
                </a:solidFill>
                <a:effectLst>
                  <a:outerShdw blurRad="38100" dist="38100" dir="2700000" algn="tl">
                    <a:srgbClr val="C0C0C0"/>
                  </a:outerShdw>
                </a:effectLst>
                <a:ea typeface="幼圆" pitchFamily="49" charset="-122"/>
              </a:rPr>
              <a:t>ROM BIOS</a:t>
            </a:r>
            <a:r>
              <a:rPr kumimoji="1" lang="zh-CN" altLang="en-US" sz="2000">
                <a:ea typeface="幼圆" pitchFamily="49" charset="-122"/>
              </a:rPr>
              <a:t>小型指令集合</a:t>
            </a:r>
          </a:p>
        </p:txBody>
      </p:sp>
      <p:sp>
        <p:nvSpPr>
          <p:cNvPr id="627717" name="Text Box 5"/>
          <p:cNvSpPr txBox="1">
            <a:spLocks noChangeArrowheads="1"/>
          </p:cNvSpPr>
          <p:nvPr/>
        </p:nvSpPr>
        <p:spPr bwMode="auto">
          <a:xfrm>
            <a:off x="1371600" y="4238625"/>
            <a:ext cx="3797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400" b="1">
                <a:solidFill>
                  <a:srgbClr val="AA00C3"/>
                </a:solidFill>
                <a:effectLst>
                  <a:outerShdw blurRad="38100" dist="38100" dir="2700000" algn="tl">
                    <a:srgbClr val="C0C0C0"/>
                  </a:outerShdw>
                </a:effectLst>
                <a:ea typeface="幼圆" pitchFamily="49" charset="-122"/>
              </a:rPr>
              <a:t>CMOS</a:t>
            </a:r>
            <a:r>
              <a:rPr kumimoji="1" lang="zh-CN" altLang="en-US" sz="2400">
                <a:ea typeface="幼圆" pitchFamily="49" charset="-122"/>
              </a:rPr>
              <a:t>存储器</a:t>
            </a:r>
            <a:endParaRPr kumimoji="1" lang="zh-CN" altLang="en-US" sz="2400" b="1">
              <a:solidFill>
                <a:srgbClr val="AA00C3"/>
              </a:solidFill>
              <a:effectLst>
                <a:outerShdw blurRad="38100" dist="38100" dir="2700000" algn="tl">
                  <a:srgbClr val="C0C0C0"/>
                </a:outerShdw>
              </a:effectLst>
              <a:ea typeface="幼圆" pitchFamily="49" charset="-122"/>
            </a:endParaRPr>
          </a:p>
          <a:p>
            <a:pPr>
              <a:defRPr/>
            </a:pPr>
            <a:r>
              <a:rPr kumimoji="1" lang="zh-CN" altLang="en-US" sz="2000">
                <a:ea typeface="幼圆" pitchFamily="49" charset="-122"/>
              </a:rPr>
              <a:t>存放计算机的配置信息，如日期</a:t>
            </a:r>
          </a:p>
          <a:p>
            <a:pPr>
              <a:defRPr/>
            </a:pPr>
            <a:r>
              <a:rPr kumimoji="1" lang="zh-CN" altLang="en-US" sz="2000">
                <a:ea typeface="幼圆" pitchFamily="49" charset="-122"/>
              </a:rPr>
              <a:t>和时间、硬盘容量、</a:t>
            </a:r>
            <a:r>
              <a:rPr kumimoji="1" lang="en-US" altLang="zh-CN" sz="2000">
                <a:ea typeface="幼圆" pitchFamily="49" charset="-122"/>
              </a:rPr>
              <a:t>RAM</a:t>
            </a:r>
            <a:r>
              <a:rPr kumimoji="1" lang="zh-CN" altLang="en-US" sz="2000">
                <a:ea typeface="幼圆" pitchFamily="49" charset="-122"/>
              </a:rPr>
              <a:t>容量等</a:t>
            </a:r>
          </a:p>
        </p:txBody>
      </p:sp>
      <p:graphicFrame>
        <p:nvGraphicFramePr>
          <p:cNvPr id="51206" name="Object 6"/>
          <p:cNvGraphicFramePr>
            <a:graphicFrameLocks noChangeAspect="1"/>
          </p:cNvGraphicFramePr>
          <p:nvPr/>
        </p:nvGraphicFramePr>
        <p:xfrm>
          <a:off x="5881688" y="4168775"/>
          <a:ext cx="2728912" cy="2041525"/>
        </p:xfrm>
        <a:graphic>
          <a:graphicData uri="http://schemas.openxmlformats.org/presentationml/2006/ole">
            <mc:AlternateContent xmlns:mc="http://schemas.openxmlformats.org/markup-compatibility/2006">
              <mc:Choice xmlns:v="urn:schemas-microsoft-com:vml" Requires="v">
                <p:oleObj spid="_x0000_s51419" name="位图图像" r:id="rId4" imgW="3933333" imgH="2943636" progId="Paint.Picture">
                  <p:embed/>
                </p:oleObj>
              </mc:Choice>
              <mc:Fallback>
                <p:oleObj name="位图图像" r:id="rId4" imgW="3933333" imgH="2943636" progId="Paint.Picture">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1688" y="4168775"/>
                        <a:ext cx="2728912"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7" name="Object 7"/>
          <p:cNvGraphicFramePr>
            <a:graphicFrameLocks noChangeAspect="1"/>
          </p:cNvGraphicFramePr>
          <p:nvPr/>
        </p:nvGraphicFramePr>
        <p:xfrm>
          <a:off x="6477000" y="2590800"/>
          <a:ext cx="1819275" cy="1355725"/>
        </p:xfrm>
        <a:graphic>
          <a:graphicData uri="http://schemas.openxmlformats.org/presentationml/2006/ole">
            <mc:AlternateContent xmlns:mc="http://schemas.openxmlformats.org/markup-compatibility/2006">
              <mc:Choice xmlns:v="urn:schemas-microsoft-com:vml" Requires="v">
                <p:oleObj spid="_x0000_s51420" name="位图图像" r:id="rId6" imgW="2505425" imgH="1867161" progId="Paint.Picture">
                  <p:embed/>
                </p:oleObj>
              </mc:Choice>
              <mc:Fallback>
                <p:oleObj name="位图图像" r:id="rId6" imgW="2505425" imgH="1867161" progId="Paint.Picture">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7000" y="2590800"/>
                        <a:ext cx="1819275" cy="135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8" name="Object 8"/>
          <p:cNvGraphicFramePr>
            <a:graphicFrameLocks noChangeAspect="1"/>
          </p:cNvGraphicFramePr>
          <p:nvPr/>
        </p:nvGraphicFramePr>
        <p:xfrm>
          <a:off x="895350" y="2667000"/>
          <a:ext cx="346075" cy="341313"/>
        </p:xfrm>
        <a:graphic>
          <a:graphicData uri="http://schemas.openxmlformats.org/presentationml/2006/ole">
            <mc:AlternateContent xmlns:mc="http://schemas.openxmlformats.org/markup-compatibility/2006">
              <mc:Choice xmlns:v="urn:schemas-microsoft-com:vml" Requires="v">
                <p:oleObj spid="_x0000_s51421" name="BMP 图象" r:id="rId8" imgW="685714" imgH="676369" progId="Paint.Picture">
                  <p:embed/>
                </p:oleObj>
              </mc:Choice>
              <mc:Fallback>
                <p:oleObj name="BMP 图象" r:id="rId8" imgW="685714" imgH="676369" progId="Paint.Picture">
                  <p:embed/>
                  <p:pic>
                    <p:nvPicPr>
                      <p:cNvPr id="0" name="Object 8"/>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5350" y="266700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9" name="Object 9"/>
          <p:cNvGraphicFramePr>
            <a:graphicFrameLocks noChangeAspect="1"/>
          </p:cNvGraphicFramePr>
          <p:nvPr/>
        </p:nvGraphicFramePr>
        <p:xfrm>
          <a:off x="914400" y="3505200"/>
          <a:ext cx="346075" cy="341313"/>
        </p:xfrm>
        <a:graphic>
          <a:graphicData uri="http://schemas.openxmlformats.org/presentationml/2006/ole">
            <mc:AlternateContent xmlns:mc="http://schemas.openxmlformats.org/markup-compatibility/2006">
              <mc:Choice xmlns:v="urn:schemas-microsoft-com:vml" Requires="v">
                <p:oleObj spid="_x0000_s51422" name="BMP 图象" r:id="rId10" imgW="685714" imgH="676369" progId="Paint.Picture">
                  <p:embed/>
                </p:oleObj>
              </mc:Choice>
              <mc:Fallback>
                <p:oleObj name="BMP 图象" r:id="rId10" imgW="685714" imgH="676369" progId="Paint.Picture">
                  <p:embed/>
                  <p:pic>
                    <p:nvPicPr>
                      <p:cNvPr id="0" name="Object 9"/>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350520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0" name="Object 10"/>
          <p:cNvGraphicFramePr>
            <a:graphicFrameLocks noChangeAspect="1"/>
          </p:cNvGraphicFramePr>
          <p:nvPr/>
        </p:nvGraphicFramePr>
        <p:xfrm>
          <a:off x="914400" y="4267200"/>
          <a:ext cx="346075" cy="341313"/>
        </p:xfrm>
        <a:graphic>
          <a:graphicData uri="http://schemas.openxmlformats.org/presentationml/2006/ole">
            <mc:AlternateContent xmlns:mc="http://schemas.openxmlformats.org/markup-compatibility/2006">
              <mc:Choice xmlns:v="urn:schemas-microsoft-com:vml" Requires="v">
                <p:oleObj spid="_x0000_s51423" name="BMP 图象" r:id="rId11" imgW="685714" imgH="676369" progId="Paint.Picture">
                  <p:embed/>
                </p:oleObj>
              </mc:Choice>
              <mc:Fallback>
                <p:oleObj name="BMP 图象" r:id="rId11" imgW="685714" imgH="676369" progId="Paint.Picture">
                  <p:embed/>
                  <p:pic>
                    <p:nvPicPr>
                      <p:cNvPr id="0" name="Object 10"/>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426720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1" name="Object 11"/>
          <p:cNvGraphicFramePr>
            <a:graphicFrameLocks noChangeAspect="1"/>
          </p:cNvGraphicFramePr>
          <p:nvPr/>
        </p:nvGraphicFramePr>
        <p:xfrm>
          <a:off x="914400" y="5373688"/>
          <a:ext cx="346075" cy="341312"/>
        </p:xfrm>
        <a:graphic>
          <a:graphicData uri="http://schemas.openxmlformats.org/presentationml/2006/ole">
            <mc:AlternateContent xmlns:mc="http://schemas.openxmlformats.org/markup-compatibility/2006">
              <mc:Choice xmlns:v="urn:schemas-microsoft-com:vml" Requires="v">
                <p:oleObj spid="_x0000_s51424" name="BMP 图象" r:id="rId12" imgW="685714" imgH="676369" progId="Paint.Picture">
                  <p:embed/>
                </p:oleObj>
              </mc:Choice>
              <mc:Fallback>
                <p:oleObj name="BMP 图象" r:id="rId12" imgW="685714" imgH="676369" progId="Paint.Picture">
                  <p:embed/>
                  <p:pic>
                    <p:nvPicPr>
                      <p:cNvPr id="0" name="Object 11"/>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5373688"/>
                        <a:ext cx="346075"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12" name="Rectangle 13" descr="粉色砂纸"/>
          <p:cNvSpPr>
            <a:spLocks noGrp="1" noChangeArrowheads="1"/>
          </p:cNvSpPr>
          <p:nvPr>
            <p:ph type="title"/>
          </p:nvPr>
        </p:nvSpPr>
        <p:spPr bwMode="auto">
          <a:xfrm>
            <a:off x="0" y="304800"/>
            <a:ext cx="9144000" cy="914400"/>
          </a:xfrm>
          <a:blipFill dpi="0" rotWithShape="0">
            <a:blip r:embed="rId1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内存</a:t>
            </a:r>
          </a:p>
        </p:txBody>
      </p:sp>
      <p:sp>
        <p:nvSpPr>
          <p:cNvPr id="51213" name="AutoShape 14"/>
          <p:cNvSpPr>
            <a:spLocks noChangeArrowheads="1"/>
          </p:cNvSpPr>
          <p:nvPr/>
        </p:nvSpPr>
        <p:spPr bwMode="auto">
          <a:xfrm>
            <a:off x="7010400" y="1828800"/>
            <a:ext cx="1143000" cy="838200"/>
          </a:xfrm>
          <a:prstGeom prst="cloudCallout">
            <a:avLst>
              <a:gd name="adj1" fmla="val -97083"/>
              <a:gd name="adj2" fmla="val 53032"/>
            </a:avLst>
          </a:prstGeom>
          <a:solidFill>
            <a:srgbClr val="000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endParaRPr kumimoji="1" lang="zh-CN" altLang="zh-CN" b="1">
              <a:solidFill>
                <a:schemeClr val="bg1"/>
              </a:solidFill>
              <a:latin typeface="Times New Roman" pitchFamily="18" charset="0"/>
            </a:endParaRPr>
          </a:p>
        </p:txBody>
      </p:sp>
      <p:sp>
        <p:nvSpPr>
          <p:cNvPr id="627727" name="Text Box 15" descr="羊皮纸"/>
          <p:cNvSpPr txBox="1">
            <a:spLocks noChangeArrowheads="1"/>
          </p:cNvSpPr>
          <p:nvPr/>
        </p:nvSpPr>
        <p:spPr bwMode="auto">
          <a:xfrm>
            <a:off x="1371600" y="2590800"/>
            <a:ext cx="6777038" cy="762000"/>
          </a:xfrm>
          <a:prstGeom prst="rect">
            <a:avLst/>
          </a:prstGeom>
          <a:noFill/>
          <a:ln>
            <a:noFill/>
          </a:ln>
          <a:effectLst/>
          <a:extLst>
            <a:ext uri="{909E8E84-426E-40DD-AFC4-6F175D3DCCD1}">
              <a14:hiddenFill xmlns:a14="http://schemas.microsoft.com/office/drawing/2010/main">
                <a:blipFill dpi="0" rotWithShape="0">
                  <a:blip r:embed="rId1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a:ea typeface="幼圆" pitchFamily="49" charset="-122"/>
              </a:rPr>
              <a:t>随机访问存储器</a:t>
            </a:r>
            <a:r>
              <a:rPr kumimoji="1" lang="en-US" altLang="zh-CN" sz="2400" b="1">
                <a:solidFill>
                  <a:srgbClr val="AA00C3"/>
                </a:solidFill>
                <a:effectLst>
                  <a:outerShdw blurRad="38100" dist="38100" dir="2700000" algn="tl">
                    <a:srgbClr val="C0C0C0"/>
                  </a:outerShdw>
                </a:effectLst>
                <a:ea typeface="幼圆" pitchFamily="49" charset="-122"/>
              </a:rPr>
              <a:t>RAM</a:t>
            </a:r>
            <a:r>
              <a:rPr kumimoji="1" lang="zh-CN" altLang="en-US" sz="2400" b="1">
                <a:solidFill>
                  <a:srgbClr val="AA00C3"/>
                </a:solidFill>
                <a:effectLst>
                  <a:outerShdw blurRad="38100" dist="38100" dir="2700000" algn="tl">
                    <a:srgbClr val="C0C0C0"/>
                  </a:outerShdw>
                </a:effectLst>
                <a:ea typeface="幼圆" pitchFamily="49" charset="-122"/>
              </a:rPr>
              <a:t>－</a:t>
            </a:r>
            <a:r>
              <a:rPr kumimoji="1" lang="en-US" altLang="zh-CN" sz="2400" b="1">
                <a:solidFill>
                  <a:srgbClr val="AA00C3"/>
                </a:solidFill>
                <a:effectLst>
                  <a:outerShdw blurRad="38100" dist="38100" dir="2700000" algn="tl">
                    <a:srgbClr val="C0C0C0"/>
                  </a:outerShdw>
                </a:effectLst>
                <a:ea typeface="幼圆" pitchFamily="49" charset="-122"/>
              </a:rPr>
              <a:t>Random Acess Memory</a:t>
            </a:r>
          </a:p>
          <a:p>
            <a:pPr>
              <a:defRPr/>
            </a:pPr>
            <a:r>
              <a:rPr kumimoji="1" lang="zh-CN" altLang="en-US" sz="2000">
                <a:ea typeface="幼圆" pitchFamily="49" charset="-122"/>
              </a:rPr>
              <a:t>存放操作系统指令、软件指令、处理数据</a:t>
            </a:r>
          </a:p>
        </p:txBody>
      </p:sp>
      <p:grpSp>
        <p:nvGrpSpPr>
          <p:cNvPr id="627728" name="Group 16"/>
          <p:cNvGrpSpPr>
            <a:grpSpLocks/>
          </p:cNvGrpSpPr>
          <p:nvPr/>
        </p:nvGrpSpPr>
        <p:grpSpPr bwMode="auto">
          <a:xfrm>
            <a:off x="4267200" y="914400"/>
            <a:ext cx="4572000" cy="5257800"/>
            <a:chOff x="2688" y="576"/>
            <a:chExt cx="2880" cy="3312"/>
          </a:xfrm>
        </p:grpSpPr>
        <p:grpSp>
          <p:nvGrpSpPr>
            <p:cNvPr id="51217" name="Group 17"/>
            <p:cNvGrpSpPr>
              <a:grpSpLocks/>
            </p:cNvGrpSpPr>
            <p:nvPr/>
          </p:nvGrpSpPr>
          <p:grpSpPr bwMode="auto">
            <a:xfrm>
              <a:off x="2688" y="576"/>
              <a:ext cx="2880" cy="3312"/>
              <a:chOff x="2688" y="576"/>
              <a:chExt cx="2880" cy="3312"/>
            </a:xfrm>
          </p:grpSpPr>
          <p:sp>
            <p:nvSpPr>
              <p:cNvPr id="48146" name="AutoShape 18" descr="信纸"/>
              <p:cNvSpPr>
                <a:spLocks noChangeArrowheads="1"/>
              </p:cNvSpPr>
              <p:nvPr/>
            </p:nvSpPr>
            <p:spPr bwMode="auto">
              <a:xfrm>
                <a:off x="2688" y="576"/>
                <a:ext cx="2880" cy="3312"/>
              </a:xfrm>
              <a:prstGeom prst="wedgeRectCallout">
                <a:avLst>
                  <a:gd name="adj1" fmla="val -84273"/>
                  <a:gd name="adj2" fmla="val 38287"/>
                </a:avLst>
              </a:prstGeom>
              <a:blipFill dpi="0" rotWithShape="0">
                <a:blip r:embed="rId15"/>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a:spcBef>
                    <a:spcPct val="50000"/>
                  </a:spcBef>
                  <a:defRPr/>
                </a:pPr>
                <a:r>
                  <a:rPr kumimoji="1" lang="zh-CN" altLang="en-US" sz="2800" b="1" dirty="0">
                    <a:solidFill>
                      <a:srgbClr val="3333FF"/>
                    </a:solidFill>
                    <a:latin typeface="Times New Roman" pitchFamily="18" charset="0"/>
                    <a:ea typeface="楷体_GB2312" pitchFamily="49" charset="-122"/>
                  </a:rPr>
                  <a:t>经常有这样的现象，内存不够的现象，计算机运行缓慢，让人不能忍受</a:t>
                </a:r>
              </a:p>
              <a:p>
                <a:pPr marL="482600" indent="-482600">
                  <a:spcBef>
                    <a:spcPct val="50000"/>
                  </a:spcBef>
                  <a:defRPr/>
                </a:pPr>
                <a:r>
                  <a:rPr kumimoji="1" lang="zh-CN" altLang="en-US" sz="2800" b="1" dirty="0">
                    <a:solidFill>
                      <a:srgbClr val="3333FF"/>
                    </a:solidFill>
                    <a:latin typeface="Times New Roman" pitchFamily="18" charset="0"/>
                    <a:ea typeface="楷体_GB2312" pitchFamily="49" charset="-122"/>
                  </a:rPr>
                  <a:t>原理：</a:t>
                </a:r>
              </a:p>
            </p:txBody>
          </p:sp>
          <p:sp>
            <p:nvSpPr>
              <p:cNvPr id="51220" name="Oval 19"/>
              <p:cNvSpPr>
                <a:spLocks noChangeArrowheads="1"/>
              </p:cNvSpPr>
              <p:nvPr/>
            </p:nvSpPr>
            <p:spPr bwMode="auto">
              <a:xfrm>
                <a:off x="3216" y="2064"/>
                <a:ext cx="720" cy="1440"/>
              </a:xfrm>
              <a:prstGeom prst="ellipse">
                <a:avLst/>
              </a:prstGeom>
              <a:solidFill>
                <a:srgbClr val="00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sz="3600">
                    <a:latin typeface="Times New Roman" pitchFamily="18" charset="0"/>
                  </a:rPr>
                  <a:t>程序</a:t>
                </a:r>
              </a:p>
            </p:txBody>
          </p:sp>
          <p:sp>
            <p:nvSpPr>
              <p:cNvPr id="51221" name="Freeform 20"/>
              <p:cNvSpPr>
                <a:spLocks/>
              </p:cNvSpPr>
              <p:nvPr/>
            </p:nvSpPr>
            <p:spPr bwMode="auto">
              <a:xfrm>
                <a:off x="3648" y="2256"/>
                <a:ext cx="272" cy="256"/>
              </a:xfrm>
              <a:custGeom>
                <a:avLst/>
                <a:gdLst>
                  <a:gd name="T0" fmla="*/ 0 w 272"/>
                  <a:gd name="T1" fmla="*/ 112 h 256"/>
                  <a:gd name="T2" fmla="*/ 48 w 272"/>
                  <a:gd name="T3" fmla="*/ 256 h 256"/>
                  <a:gd name="T4" fmla="*/ 240 w 272"/>
                  <a:gd name="T5" fmla="*/ 112 h 256"/>
                  <a:gd name="T6" fmla="*/ 240 w 272"/>
                  <a:gd name="T7" fmla="*/ 64 h 256"/>
                  <a:gd name="T8" fmla="*/ 144 w 272"/>
                  <a:gd name="T9" fmla="*/ 16 h 256"/>
                  <a:gd name="T10" fmla="*/ 48 w 272"/>
                  <a:gd name="T11" fmla="*/ 16 h 256"/>
                  <a:gd name="T12" fmla="*/ 0 w 272"/>
                  <a:gd name="T13" fmla="*/ 112 h 25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2" h="256">
                    <a:moveTo>
                      <a:pt x="0" y="112"/>
                    </a:moveTo>
                    <a:cubicBezTo>
                      <a:pt x="0" y="152"/>
                      <a:pt x="8" y="256"/>
                      <a:pt x="48" y="256"/>
                    </a:cubicBezTo>
                    <a:cubicBezTo>
                      <a:pt x="88" y="256"/>
                      <a:pt x="208" y="144"/>
                      <a:pt x="240" y="112"/>
                    </a:cubicBezTo>
                    <a:cubicBezTo>
                      <a:pt x="272" y="80"/>
                      <a:pt x="256" y="80"/>
                      <a:pt x="240" y="64"/>
                    </a:cubicBezTo>
                    <a:cubicBezTo>
                      <a:pt x="224" y="48"/>
                      <a:pt x="176" y="24"/>
                      <a:pt x="144" y="16"/>
                    </a:cubicBezTo>
                    <a:cubicBezTo>
                      <a:pt x="112" y="8"/>
                      <a:pt x="72" y="0"/>
                      <a:pt x="48" y="16"/>
                    </a:cubicBezTo>
                    <a:cubicBezTo>
                      <a:pt x="24" y="32"/>
                      <a:pt x="0" y="72"/>
                      <a:pt x="0" y="112"/>
                    </a:cubicBezTo>
                    <a:close/>
                  </a:path>
                </a:pathLst>
              </a:custGeom>
              <a:solidFill>
                <a:srgbClr val="0000FF"/>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51222" name="Line 21"/>
              <p:cNvSpPr>
                <a:spLocks noChangeShapeType="1"/>
              </p:cNvSpPr>
              <p:nvPr/>
            </p:nvSpPr>
            <p:spPr bwMode="auto">
              <a:xfrm flipV="1">
                <a:off x="3936" y="2448"/>
                <a:ext cx="624" cy="28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51223" name="Rectangle 22"/>
              <p:cNvSpPr>
                <a:spLocks noChangeArrowheads="1"/>
              </p:cNvSpPr>
              <p:nvPr/>
            </p:nvSpPr>
            <p:spPr bwMode="auto">
              <a:xfrm>
                <a:off x="4608" y="1920"/>
                <a:ext cx="768" cy="816"/>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sz="2400" b="1">
                    <a:solidFill>
                      <a:schemeClr val="bg1"/>
                    </a:solidFill>
                    <a:latin typeface="Times New Roman" pitchFamily="18" charset="0"/>
                  </a:rPr>
                  <a:t>虚拟内存</a:t>
                </a:r>
              </a:p>
            </p:txBody>
          </p:sp>
          <p:sp>
            <p:nvSpPr>
              <p:cNvPr id="51224" name="AutoShape 23"/>
              <p:cNvSpPr>
                <a:spLocks noChangeArrowheads="1"/>
              </p:cNvSpPr>
              <p:nvPr/>
            </p:nvSpPr>
            <p:spPr bwMode="auto">
              <a:xfrm>
                <a:off x="3360" y="1296"/>
                <a:ext cx="1392" cy="1200"/>
              </a:xfrm>
              <a:prstGeom prst="irregularSeal1">
                <a:avLst/>
              </a:prstGeom>
              <a:solidFill>
                <a:srgbClr val="FF99CC"/>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sz="2000" b="1">
                    <a:latin typeface="Times New Roman" pitchFamily="18" charset="0"/>
                  </a:rPr>
                  <a:t>只运行一小段程序</a:t>
                </a:r>
              </a:p>
            </p:txBody>
          </p:sp>
          <p:sp>
            <p:nvSpPr>
              <p:cNvPr id="51225" name="Rectangle 24"/>
              <p:cNvSpPr>
                <a:spLocks noChangeArrowheads="1"/>
              </p:cNvSpPr>
              <p:nvPr/>
            </p:nvSpPr>
            <p:spPr bwMode="auto">
              <a:xfrm>
                <a:off x="4608" y="3072"/>
                <a:ext cx="768" cy="816"/>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sz="2400" b="1">
                    <a:solidFill>
                      <a:schemeClr val="bg1"/>
                    </a:solidFill>
                    <a:latin typeface="Times New Roman" pitchFamily="18" charset="0"/>
                  </a:rPr>
                  <a:t>物理内存</a:t>
                </a:r>
              </a:p>
            </p:txBody>
          </p:sp>
          <p:sp>
            <p:nvSpPr>
              <p:cNvPr id="51226" name="Line 25"/>
              <p:cNvSpPr>
                <a:spLocks noChangeShapeType="1"/>
              </p:cNvSpPr>
              <p:nvPr/>
            </p:nvSpPr>
            <p:spPr bwMode="auto">
              <a:xfrm>
                <a:off x="3840" y="2400"/>
                <a:ext cx="816" cy="67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sp>
          <p:nvSpPr>
            <p:cNvPr id="51218" name="AutoShape 26"/>
            <p:cNvSpPr>
              <a:spLocks noChangeArrowheads="1"/>
            </p:cNvSpPr>
            <p:nvPr/>
          </p:nvSpPr>
          <p:spPr bwMode="auto">
            <a:xfrm>
              <a:off x="3600" y="3168"/>
              <a:ext cx="960" cy="624"/>
            </a:xfrm>
            <a:prstGeom prst="irregularSeal1">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b="1">
                  <a:solidFill>
                    <a:schemeClr val="bg1"/>
                  </a:solidFill>
                  <a:latin typeface="Times New Roman" pitchFamily="18" charset="0"/>
                </a:rPr>
                <a:t>一般所指的</a:t>
              </a:r>
            </a:p>
          </p:txBody>
        </p:sp>
      </p:grpSp>
      <p:sp>
        <p:nvSpPr>
          <p:cNvPr id="51216"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EF9392E-63E6-423E-BDF2-17C14C3AD37C}" type="slidenum">
              <a:rPr lang="en-US" altLang="zh-CN" smtClean="0"/>
              <a:pPr eaLnBrk="1" hangingPunct="1"/>
              <a:t>42</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27728"/>
                                        </p:tgtEl>
                                        <p:attrNameLst>
                                          <p:attrName>style.visibility</p:attrName>
                                        </p:attrNameLst>
                                      </p:cBhvr>
                                      <p:to>
                                        <p:strVal val="visible"/>
                                      </p:to>
                                    </p:set>
                                    <p:animEffect transition="in" filter="dissolve">
                                      <p:cBhvr>
                                        <p:cTn id="7" dur="500"/>
                                        <p:tgtEl>
                                          <p:spTgt spid="627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smtClean="0">
                <a:latin typeface="华文新魏" pitchFamily="2" charset="-122"/>
                <a:ea typeface="华文新魏" pitchFamily="2" charset="-122"/>
              </a:rPr>
              <a:t>内存的主要性能指标</a:t>
            </a:r>
          </a:p>
        </p:txBody>
      </p:sp>
      <p:sp>
        <p:nvSpPr>
          <p:cNvPr id="52227" name="Rectangle 3"/>
          <p:cNvSpPr>
            <a:spLocks noGrp="1" noChangeArrowheads="1"/>
          </p:cNvSpPr>
          <p:nvPr>
            <p:ph type="body" idx="1"/>
          </p:nvPr>
        </p:nvSpPr>
        <p:spPr bwMode="auto">
          <a:xfrm>
            <a:off x="457200" y="1600200"/>
            <a:ext cx="5761038" cy="3519488"/>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2800" smtClean="0">
                <a:solidFill>
                  <a:srgbClr val="3333CC"/>
                </a:solidFill>
                <a:ea typeface="华文新魏" pitchFamily="2" charset="-122"/>
              </a:rPr>
              <a:t>容量</a:t>
            </a:r>
            <a:r>
              <a:rPr lang="zh-CN" altLang="en-US" sz="2800" smtClean="0">
                <a:ea typeface="华文新魏" pitchFamily="2" charset="-122"/>
              </a:rPr>
              <a:t>：一些大型绘图软件及</a:t>
            </a:r>
            <a:r>
              <a:rPr lang="en-US" altLang="zh-CN" sz="2800" smtClean="0">
                <a:ea typeface="华文新魏" pitchFamily="2" charset="-122"/>
              </a:rPr>
              <a:t>3D</a:t>
            </a:r>
            <a:r>
              <a:rPr lang="zh-CN" altLang="en-US" sz="2800" smtClean="0">
                <a:ea typeface="华文新魏" pitchFamily="2" charset="-122"/>
              </a:rPr>
              <a:t>游戏运行时需要占用较大的内存，如果内存偏小，则会影响整机的性能。</a:t>
            </a:r>
          </a:p>
          <a:p>
            <a:pPr eaLnBrk="1" hangingPunct="1"/>
            <a:r>
              <a:rPr lang="zh-CN" altLang="en-US" sz="2800" smtClean="0">
                <a:solidFill>
                  <a:srgbClr val="3333CC"/>
                </a:solidFill>
                <a:ea typeface="华文新魏" pitchFamily="2" charset="-122"/>
              </a:rPr>
              <a:t>读写速度</a:t>
            </a:r>
            <a:r>
              <a:rPr lang="zh-CN" altLang="en-US" sz="2800" smtClean="0">
                <a:ea typeface="华文新魏" pitchFamily="2" charset="-122"/>
              </a:rPr>
              <a:t>：通常，内存的读写速度制约了</a:t>
            </a:r>
            <a:r>
              <a:rPr lang="en-US" altLang="zh-CN" sz="2800" smtClean="0">
                <a:ea typeface="华文新魏" pitchFamily="2" charset="-122"/>
              </a:rPr>
              <a:t>CPU</a:t>
            </a:r>
            <a:r>
              <a:rPr lang="zh-CN" altLang="en-US" sz="2800" smtClean="0">
                <a:ea typeface="华文新魏" pitchFamily="2" charset="-122"/>
              </a:rPr>
              <a:t>执行指令的效率。（例</a:t>
            </a:r>
            <a:r>
              <a:rPr lang="en-US" altLang="zh-CN" sz="2800" smtClean="0">
                <a:ea typeface="华文新魏" pitchFamily="2" charset="-122"/>
              </a:rPr>
              <a:t>DDR533,DDR333</a:t>
            </a:r>
            <a:r>
              <a:rPr lang="zh-CN" altLang="en-US" sz="2800" smtClean="0">
                <a:ea typeface="华文新魏" pitchFamily="2" charset="-122"/>
              </a:rPr>
              <a:t>）</a:t>
            </a:r>
          </a:p>
        </p:txBody>
      </p:sp>
      <p:graphicFrame>
        <p:nvGraphicFramePr>
          <p:cNvPr id="52228" name="Object 5"/>
          <p:cNvGraphicFramePr>
            <a:graphicFrameLocks noChangeAspect="1"/>
          </p:cNvGraphicFramePr>
          <p:nvPr/>
        </p:nvGraphicFramePr>
        <p:xfrm>
          <a:off x="6629400" y="2590800"/>
          <a:ext cx="1704975" cy="1266825"/>
        </p:xfrm>
        <a:graphic>
          <a:graphicData uri="http://schemas.openxmlformats.org/presentationml/2006/ole">
            <mc:AlternateContent xmlns:mc="http://schemas.openxmlformats.org/markup-compatibility/2006">
              <mc:Choice xmlns:v="urn:schemas-microsoft-com:vml" Requires="v">
                <p:oleObj spid="_x0000_s52262" name="位图图像" r:id="rId3" imgW="1704762" imgH="1267002" progId="Paint.Picture">
                  <p:embed/>
                </p:oleObj>
              </mc:Choice>
              <mc:Fallback>
                <p:oleObj name="位图图像" r:id="rId3" imgW="1704762" imgH="1267002"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2590800"/>
                        <a:ext cx="170497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29" name="灯片编号占位符 2"/>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7AD4D0A-1017-467A-8C6C-9D71900EE009}" type="slidenum">
              <a:rPr lang="en-US" altLang="zh-CN" smtClean="0"/>
              <a:pPr eaLnBrk="1" hangingPunct="1"/>
              <a:t>43</a:t>
            </a:fld>
            <a:endParaRPr lang="en-US" altLang="zh-CN" smtClean="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smtClean="0">
                <a:latin typeface="华文新魏" pitchFamily="2" charset="-122"/>
                <a:ea typeface="华文新魏" pitchFamily="2" charset="-122"/>
              </a:rPr>
              <a:t>外存</a:t>
            </a:r>
            <a:r>
              <a:rPr lang="en-US" altLang="zh-CN" sz="3600" smtClean="0">
                <a:latin typeface="华文新魏" pitchFamily="2" charset="-122"/>
                <a:ea typeface="华文新魏" pitchFamily="2" charset="-122"/>
              </a:rPr>
              <a:t>-</a:t>
            </a:r>
            <a:r>
              <a:rPr lang="zh-CN" altLang="en-US" sz="3600" smtClean="0">
                <a:latin typeface="华文新魏" pitchFamily="2" charset="-122"/>
                <a:ea typeface="华文新魏" pitchFamily="2" charset="-122"/>
              </a:rPr>
              <a:t>硬盘的主要性能指标</a:t>
            </a:r>
          </a:p>
        </p:txBody>
      </p:sp>
      <p:sp>
        <p:nvSpPr>
          <p:cNvPr id="53251" name="Rectangle 3"/>
          <p:cNvSpPr>
            <a:spLocks noGrp="1" noChangeArrowheads="1"/>
          </p:cNvSpPr>
          <p:nvPr>
            <p:ph type="body" idx="1"/>
          </p:nvPr>
        </p:nvSpPr>
        <p:spPr bwMode="auto">
          <a:xfrm>
            <a:off x="457200" y="1447800"/>
            <a:ext cx="5267325" cy="21336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pPr>
            <a:r>
              <a:rPr lang="zh-CN" altLang="en-US" sz="2800" smtClean="0">
                <a:solidFill>
                  <a:srgbClr val="3333CC"/>
                </a:solidFill>
                <a:ea typeface="华文新魏" pitchFamily="2" charset="-122"/>
              </a:rPr>
              <a:t>容量</a:t>
            </a:r>
            <a:r>
              <a:rPr lang="zh-CN" altLang="en-US" sz="2800" smtClean="0">
                <a:ea typeface="华文新魏" pitchFamily="2" charset="-122"/>
              </a:rPr>
              <a:t>：放置视频、网络硬盘</a:t>
            </a:r>
          </a:p>
          <a:p>
            <a:pPr eaLnBrk="1" hangingPunct="1">
              <a:lnSpc>
                <a:spcPct val="90000"/>
              </a:lnSpc>
            </a:pPr>
            <a:r>
              <a:rPr lang="zh-CN" altLang="en-US" sz="2800" smtClean="0">
                <a:solidFill>
                  <a:srgbClr val="3333CC"/>
                </a:solidFill>
                <a:ea typeface="华文新魏" pitchFamily="2" charset="-122"/>
              </a:rPr>
              <a:t>转速</a:t>
            </a:r>
            <a:r>
              <a:rPr lang="zh-CN" altLang="en-US" sz="2800" smtClean="0">
                <a:ea typeface="华文新魏" pitchFamily="2" charset="-122"/>
              </a:rPr>
              <a:t>：转速越快，存取速度越快</a:t>
            </a:r>
          </a:p>
          <a:p>
            <a:pPr eaLnBrk="1" hangingPunct="1">
              <a:lnSpc>
                <a:spcPct val="90000"/>
              </a:lnSpc>
            </a:pPr>
            <a:r>
              <a:rPr lang="zh-CN" altLang="en-US" sz="2800" smtClean="0">
                <a:solidFill>
                  <a:srgbClr val="3333CC"/>
                </a:solidFill>
                <a:ea typeface="华文新魏" pitchFamily="2" charset="-122"/>
              </a:rPr>
              <a:t>单碟、双碟：</a:t>
            </a:r>
            <a:r>
              <a:rPr lang="zh-CN" altLang="en-US" sz="2800" smtClean="0">
                <a:ea typeface="华文新魏" pitchFamily="2" charset="-122"/>
              </a:rPr>
              <a:t>单碟稳定性稍好</a:t>
            </a:r>
          </a:p>
        </p:txBody>
      </p:sp>
      <p:sp>
        <p:nvSpPr>
          <p:cNvPr id="53252" name="Text Box 4"/>
          <p:cNvSpPr txBox="1">
            <a:spLocks noChangeArrowheads="1"/>
          </p:cNvSpPr>
          <p:nvPr/>
        </p:nvSpPr>
        <p:spPr bwMode="auto">
          <a:xfrm>
            <a:off x="152400" y="3981450"/>
            <a:ext cx="89916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a:solidFill>
                  <a:srgbClr val="3333CC"/>
                </a:solidFill>
                <a:latin typeface="Times New Roman" pitchFamily="18" charset="0"/>
                <a:ea typeface="华文行楷" pitchFamily="2" charset="-122"/>
              </a:rPr>
              <a:t>IDE</a:t>
            </a:r>
            <a:r>
              <a:rPr kumimoji="1" lang="zh-CN" altLang="en-US" sz="2800">
                <a:solidFill>
                  <a:srgbClr val="3333CC"/>
                </a:solidFill>
                <a:latin typeface="Times New Roman" pitchFamily="18" charset="0"/>
                <a:ea typeface="华文行楷" pitchFamily="2" charset="-122"/>
              </a:rPr>
              <a:t>硬盘</a:t>
            </a:r>
            <a:r>
              <a:rPr kumimoji="1" lang="en-US" altLang="zh-CN" sz="2800">
                <a:solidFill>
                  <a:srgbClr val="3333CC"/>
                </a:solidFill>
                <a:latin typeface="Times New Roman" pitchFamily="18" charset="0"/>
                <a:ea typeface="华文行楷" pitchFamily="2" charset="-122"/>
              </a:rPr>
              <a:t>(</a:t>
            </a:r>
            <a:r>
              <a:rPr kumimoji="1" lang="en-US" altLang="zh-CN"/>
              <a:t>Integrated Drive Electronics </a:t>
            </a:r>
            <a:r>
              <a:rPr kumimoji="1" lang="en-US" altLang="zh-CN" sz="2800">
                <a:solidFill>
                  <a:srgbClr val="3333CC"/>
                </a:solidFill>
                <a:latin typeface="Times New Roman" pitchFamily="18" charset="0"/>
                <a:ea typeface="华文行楷" pitchFamily="2" charset="-122"/>
              </a:rPr>
              <a:t>)</a:t>
            </a:r>
            <a:r>
              <a:rPr kumimoji="1" lang="zh-CN" altLang="en-US" sz="2800">
                <a:solidFill>
                  <a:srgbClr val="3333CC"/>
                </a:solidFill>
                <a:latin typeface="Times New Roman" pitchFamily="18" charset="0"/>
                <a:ea typeface="华文行楷" pitchFamily="2" charset="-122"/>
              </a:rPr>
              <a:t>：</a:t>
            </a:r>
            <a:r>
              <a:rPr kumimoji="1" lang="zh-CN" altLang="en-US" b="1"/>
              <a:t>价格低廉、兼容性强。 </a:t>
            </a:r>
            <a:endParaRPr kumimoji="1" lang="zh-CN" altLang="en-US" sz="2800" b="1">
              <a:solidFill>
                <a:srgbClr val="3333CC"/>
              </a:solidFill>
              <a:latin typeface="Times New Roman" pitchFamily="18" charset="0"/>
              <a:ea typeface="华文行楷" pitchFamily="2" charset="-122"/>
            </a:endParaRPr>
          </a:p>
          <a:p>
            <a:pPr eaLnBrk="1" hangingPunct="1">
              <a:spcBef>
                <a:spcPct val="50000"/>
              </a:spcBef>
            </a:pPr>
            <a:r>
              <a:rPr kumimoji="1" lang="en-US" altLang="zh-CN" sz="2800">
                <a:solidFill>
                  <a:srgbClr val="3333CC"/>
                </a:solidFill>
                <a:latin typeface="Times New Roman" pitchFamily="18" charset="0"/>
                <a:ea typeface="华文行楷" pitchFamily="2" charset="-122"/>
              </a:rPr>
              <a:t>SATA</a:t>
            </a:r>
            <a:r>
              <a:rPr kumimoji="1" lang="zh-CN" altLang="en-US" sz="2800">
                <a:solidFill>
                  <a:srgbClr val="3333CC"/>
                </a:solidFill>
                <a:latin typeface="Times New Roman" pitchFamily="18" charset="0"/>
                <a:ea typeface="华文行楷" pitchFamily="2" charset="-122"/>
              </a:rPr>
              <a:t>硬盘</a:t>
            </a:r>
            <a:r>
              <a:rPr kumimoji="1" lang="en-US" altLang="zh-CN" sz="2800">
                <a:solidFill>
                  <a:srgbClr val="3333CC"/>
                </a:solidFill>
                <a:latin typeface="Times New Roman" pitchFamily="18" charset="0"/>
                <a:ea typeface="华文行楷" pitchFamily="2" charset="-122"/>
              </a:rPr>
              <a:t>(</a:t>
            </a:r>
            <a:r>
              <a:rPr kumimoji="1" lang="en-US" altLang="zh-CN"/>
              <a:t>Serial ATA</a:t>
            </a:r>
            <a:r>
              <a:rPr kumimoji="1" lang="en-US" altLang="zh-CN" sz="2800">
                <a:solidFill>
                  <a:srgbClr val="3333CC"/>
                </a:solidFill>
                <a:latin typeface="Times New Roman" pitchFamily="18" charset="0"/>
                <a:ea typeface="华文行楷" pitchFamily="2" charset="-122"/>
              </a:rPr>
              <a:t>)</a:t>
            </a:r>
            <a:r>
              <a:rPr kumimoji="1" lang="en-US" altLang="zh-CN"/>
              <a:t> </a:t>
            </a:r>
            <a:r>
              <a:rPr kumimoji="1" lang="zh-CN" altLang="en-US" sz="2800">
                <a:solidFill>
                  <a:srgbClr val="3333CC"/>
                </a:solidFill>
                <a:latin typeface="Times New Roman" pitchFamily="18" charset="0"/>
                <a:ea typeface="华文行楷" pitchFamily="2" charset="-122"/>
              </a:rPr>
              <a:t>：</a:t>
            </a:r>
            <a:r>
              <a:rPr kumimoji="1" lang="zh-CN" altLang="en-US" b="1"/>
              <a:t>串口硬盘 </a:t>
            </a:r>
            <a:r>
              <a:rPr kumimoji="1" lang="en-US" altLang="zh-CN" b="1"/>
              <a:t>,</a:t>
            </a:r>
            <a:r>
              <a:rPr kumimoji="1" lang="zh-CN" altLang="en-US" b="1"/>
              <a:t>支持热插拔 ，传输速度快，执行效率高。</a:t>
            </a:r>
            <a:endParaRPr kumimoji="1" lang="zh-CN" altLang="en-US" sz="2800" b="1">
              <a:solidFill>
                <a:srgbClr val="3333CC"/>
              </a:solidFill>
              <a:latin typeface="Times New Roman" pitchFamily="18" charset="0"/>
              <a:ea typeface="华文行楷" pitchFamily="2" charset="-122"/>
            </a:endParaRPr>
          </a:p>
          <a:p>
            <a:pPr eaLnBrk="1" hangingPunct="1">
              <a:spcBef>
                <a:spcPct val="50000"/>
              </a:spcBef>
            </a:pPr>
            <a:r>
              <a:rPr kumimoji="1" lang="en-US" altLang="zh-CN" sz="2800">
                <a:solidFill>
                  <a:srgbClr val="3333CC"/>
                </a:solidFill>
                <a:latin typeface="Times New Roman" pitchFamily="18" charset="0"/>
                <a:ea typeface="华文行楷" pitchFamily="2" charset="-122"/>
              </a:rPr>
              <a:t>SCSI</a:t>
            </a:r>
            <a:r>
              <a:rPr kumimoji="1" lang="zh-CN" altLang="en-US" sz="2800">
                <a:solidFill>
                  <a:srgbClr val="3333CC"/>
                </a:solidFill>
                <a:latin typeface="Times New Roman" pitchFamily="18" charset="0"/>
                <a:ea typeface="华文行楷" pitchFamily="2" charset="-122"/>
              </a:rPr>
              <a:t>硬盘</a:t>
            </a:r>
            <a:r>
              <a:rPr kumimoji="1" lang="en-US" altLang="zh-CN" sz="2800">
                <a:solidFill>
                  <a:srgbClr val="3333CC"/>
                </a:solidFill>
                <a:latin typeface="Times New Roman" pitchFamily="18" charset="0"/>
                <a:ea typeface="华文行楷" pitchFamily="2" charset="-122"/>
              </a:rPr>
              <a:t>(</a:t>
            </a:r>
            <a:r>
              <a:rPr kumimoji="1" lang="en-US" altLang="zh-CN"/>
              <a:t>Small Computer System Interface):</a:t>
            </a:r>
            <a:r>
              <a:rPr kumimoji="1" lang="zh-CN" altLang="en-US" b="1"/>
              <a:t>高速数据传输，价格高昂</a:t>
            </a:r>
            <a:r>
              <a:rPr kumimoji="1" lang="zh-CN" altLang="en-US"/>
              <a:t>。</a:t>
            </a:r>
            <a:endParaRPr kumimoji="1" lang="en-US" altLang="zh-CN"/>
          </a:p>
          <a:p>
            <a:pPr eaLnBrk="1" hangingPunct="1">
              <a:spcBef>
                <a:spcPct val="50000"/>
              </a:spcBef>
            </a:pPr>
            <a:r>
              <a:rPr kumimoji="1" lang="zh-CN" altLang="en-US" sz="2800">
                <a:solidFill>
                  <a:srgbClr val="3333CC"/>
                </a:solidFill>
                <a:latin typeface="Times New Roman" pitchFamily="18" charset="0"/>
                <a:ea typeface="华文行楷" pitchFamily="2" charset="-122"/>
              </a:rPr>
              <a:t>固态硬盘</a:t>
            </a:r>
            <a:r>
              <a:rPr kumimoji="1" lang="en-US" altLang="zh-CN"/>
              <a:t>(Solid State Disk</a:t>
            </a:r>
            <a:r>
              <a:rPr kumimoji="1" lang="zh-CN" altLang="en-US"/>
              <a:t>、</a:t>
            </a:r>
            <a:r>
              <a:rPr kumimoji="1" lang="en-US" altLang="zh-CN"/>
              <a:t>IDE FLASH DISK)</a:t>
            </a:r>
            <a:r>
              <a:rPr kumimoji="1" lang="zh-CN" altLang="en-US"/>
              <a:t>：</a:t>
            </a:r>
            <a:r>
              <a:rPr kumimoji="1" lang="zh-CN" altLang="en-US" b="1"/>
              <a:t>读写速度快，容价比低。</a:t>
            </a:r>
          </a:p>
        </p:txBody>
      </p:sp>
      <p:pic>
        <p:nvPicPr>
          <p:cNvPr id="53253" name="Picture 5" descr="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2057400"/>
            <a:ext cx="2971800"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灯片编号占位符 2"/>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11A9A59-C8F1-4750-A754-FDBA2DEC1A19}" type="slidenum">
              <a:rPr lang="en-US" altLang="zh-CN" smtClean="0"/>
              <a:pPr eaLnBrk="1" hangingPunct="1"/>
              <a:t>44</a:t>
            </a:fld>
            <a:endParaRPr lang="en-US" altLang="zh-CN" smtClean="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solidFill>
                  <a:srgbClr val="0000FF"/>
                </a:solidFill>
                <a:ea typeface="楷体_GB2312" pitchFamily="49" charset="-122"/>
              </a:rPr>
              <a:t>PC</a:t>
            </a:r>
            <a:r>
              <a:rPr lang="zh-CN" altLang="en-US" smtClean="0">
                <a:solidFill>
                  <a:srgbClr val="0000FF"/>
                </a:solidFill>
                <a:ea typeface="楷体_GB2312" pitchFamily="49" charset="-122"/>
              </a:rPr>
              <a:t>机的硬件配置（性能指标）</a:t>
            </a:r>
          </a:p>
        </p:txBody>
      </p:sp>
      <p:sp>
        <p:nvSpPr>
          <p:cNvPr id="773123" name="Rectangle 3"/>
          <p:cNvSpPr>
            <a:spLocks noChangeArrowheads="1"/>
          </p:cNvSpPr>
          <p:nvPr/>
        </p:nvSpPr>
        <p:spPr bwMode="auto">
          <a:xfrm>
            <a:off x="914400" y="1219200"/>
            <a:ext cx="6400800" cy="838200"/>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en-US" altLang="zh-CN" sz="3600" b="1">
                <a:effectLst>
                  <a:outerShdw blurRad="38100" dist="38100" dir="2700000" algn="tl">
                    <a:srgbClr val="000000"/>
                  </a:outerShdw>
                </a:effectLst>
                <a:latin typeface="楷体_GB2312" pitchFamily="49" charset="-122"/>
                <a:ea typeface="楷体_GB2312" pitchFamily="49" charset="-122"/>
              </a:rPr>
              <a:t>CPU</a:t>
            </a:r>
          </a:p>
        </p:txBody>
      </p:sp>
      <p:sp>
        <p:nvSpPr>
          <p:cNvPr id="773124" name="Rectangle 4"/>
          <p:cNvSpPr>
            <a:spLocks noChangeArrowheads="1"/>
          </p:cNvSpPr>
          <p:nvPr/>
        </p:nvSpPr>
        <p:spPr bwMode="auto">
          <a:xfrm>
            <a:off x="914400" y="2133600"/>
            <a:ext cx="6400800" cy="838200"/>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存储器系统</a:t>
            </a:r>
          </a:p>
        </p:txBody>
      </p:sp>
      <p:sp>
        <p:nvSpPr>
          <p:cNvPr id="773125" name="Rectangle 5"/>
          <p:cNvSpPr>
            <a:spLocks noChangeArrowheads="1"/>
          </p:cNvSpPr>
          <p:nvPr/>
        </p:nvSpPr>
        <p:spPr bwMode="auto">
          <a:xfrm>
            <a:off x="914400" y="3124200"/>
            <a:ext cx="6400800" cy="838200"/>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en-US" altLang="zh-CN" sz="3600" b="1" i="1">
                <a:solidFill>
                  <a:srgbClr val="FF0000"/>
                </a:solidFill>
                <a:effectLst>
                  <a:outerShdw blurRad="38100" dist="38100" dir="2700000" algn="tl">
                    <a:srgbClr val="000000"/>
                  </a:outerShdw>
                </a:effectLst>
                <a:latin typeface="楷体_GB2312" pitchFamily="49" charset="-122"/>
                <a:ea typeface="楷体_GB2312" pitchFamily="49" charset="-122"/>
              </a:rPr>
              <a:t> </a:t>
            </a:r>
            <a:r>
              <a:rPr kumimoji="1" lang="zh-CN" altLang="en-US" sz="3600" b="1" i="1">
                <a:solidFill>
                  <a:srgbClr val="FF0000"/>
                </a:solidFill>
                <a:effectLst>
                  <a:outerShdw blurRad="38100" dist="38100" dir="2700000" algn="tl">
                    <a:srgbClr val="000000"/>
                  </a:outerShdw>
                </a:effectLst>
                <a:latin typeface="楷体_GB2312" pitchFamily="49" charset="-122"/>
                <a:ea typeface="楷体_GB2312" pitchFamily="49" charset="-122"/>
              </a:rPr>
              <a:t>其它设备</a:t>
            </a:r>
          </a:p>
        </p:txBody>
      </p:sp>
      <p:sp>
        <p:nvSpPr>
          <p:cNvPr id="54278"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50C99DC-E345-420F-A971-3CFE2BC2905B}" type="slidenum">
              <a:rPr lang="en-US" altLang="zh-CN" smtClean="0"/>
              <a:pPr eaLnBrk="1" hangingPunct="1"/>
              <a:t>45</a:t>
            </a:fld>
            <a:endParaRPr lang="en-US" altLang="zh-CN" smtClean="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smtClean="0">
                <a:latin typeface="华文新魏" pitchFamily="2" charset="-122"/>
                <a:ea typeface="华文新魏" pitchFamily="2" charset="-122"/>
              </a:rPr>
              <a:t>显卡的主要性能指标</a:t>
            </a:r>
          </a:p>
        </p:txBody>
      </p:sp>
      <p:sp>
        <p:nvSpPr>
          <p:cNvPr id="56323" name="Rectangle 3"/>
          <p:cNvSpPr>
            <a:spLocks noGrp="1" noChangeArrowheads="1"/>
          </p:cNvSpPr>
          <p:nvPr>
            <p:ph type="body" idx="1"/>
          </p:nvPr>
        </p:nvSpPr>
        <p:spPr bwMode="auto">
          <a:xfrm>
            <a:off x="457200" y="1600200"/>
            <a:ext cx="6477000" cy="3436938"/>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pPr>
            <a:r>
              <a:rPr lang="zh-CN" altLang="en-US" sz="2800" smtClean="0">
                <a:solidFill>
                  <a:srgbClr val="3333CC"/>
                </a:solidFill>
                <a:ea typeface="华文新魏" pitchFamily="2" charset="-122"/>
              </a:rPr>
              <a:t>显存</a:t>
            </a:r>
            <a:r>
              <a:rPr lang="zh-CN" altLang="en-US" sz="2800" smtClean="0">
                <a:ea typeface="华文新魏" pitchFamily="2" charset="-122"/>
              </a:rPr>
              <a:t>：基本上越大的显存可以对应越高的分辨率和越多的色彩显示能力。</a:t>
            </a:r>
          </a:p>
          <a:p>
            <a:pPr eaLnBrk="1" hangingPunct="1">
              <a:lnSpc>
                <a:spcPct val="90000"/>
              </a:lnSpc>
            </a:pPr>
            <a:r>
              <a:rPr lang="zh-CN" altLang="en-US" sz="2800" smtClean="0">
                <a:solidFill>
                  <a:srgbClr val="3333CC"/>
                </a:solidFill>
                <a:ea typeface="华文新魏" pitchFamily="2" charset="-122"/>
              </a:rPr>
              <a:t>图形加速性能</a:t>
            </a:r>
            <a:endParaRPr lang="zh-CN" altLang="en-US" sz="2800" smtClean="0">
              <a:ea typeface="华文新魏" pitchFamily="2" charset="-122"/>
            </a:endParaRPr>
          </a:p>
          <a:p>
            <a:pPr eaLnBrk="1" hangingPunct="1">
              <a:lnSpc>
                <a:spcPct val="90000"/>
              </a:lnSpc>
            </a:pPr>
            <a:r>
              <a:rPr lang="zh-CN" altLang="en-US" sz="2800" smtClean="0">
                <a:solidFill>
                  <a:srgbClr val="3333CC"/>
                </a:solidFill>
                <a:ea typeface="华文新魏" pitchFamily="2" charset="-122"/>
              </a:rPr>
              <a:t>数据位宽度、接口方式 </a:t>
            </a:r>
          </a:p>
          <a:p>
            <a:pPr eaLnBrk="1" hangingPunct="1">
              <a:lnSpc>
                <a:spcPct val="90000"/>
              </a:lnSpc>
            </a:pPr>
            <a:r>
              <a:rPr lang="zh-CN" altLang="en-US" sz="2800" smtClean="0">
                <a:solidFill>
                  <a:srgbClr val="3333CC"/>
                </a:solidFill>
                <a:ea typeface="华文新魏" pitchFamily="2" charset="-122"/>
              </a:rPr>
              <a:t>支持的分辨率、色彩数目、屏幕刷新速率</a:t>
            </a:r>
          </a:p>
        </p:txBody>
      </p:sp>
      <p:sp>
        <p:nvSpPr>
          <p:cNvPr id="56324" name="Text Box 4"/>
          <p:cNvSpPr txBox="1">
            <a:spLocks noChangeArrowheads="1"/>
          </p:cNvSpPr>
          <p:nvPr/>
        </p:nvSpPr>
        <p:spPr bwMode="auto">
          <a:xfrm>
            <a:off x="228600" y="5374957"/>
            <a:ext cx="87630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600" dirty="0">
                <a:solidFill>
                  <a:srgbClr val="FF0000"/>
                </a:solidFill>
                <a:latin typeface="Times New Roman" pitchFamily="18" charset="0"/>
                <a:ea typeface="华文行楷" pitchFamily="2" charset="-122"/>
              </a:rPr>
              <a:t>水平分辨率*垂直分辨率*色彩位数</a:t>
            </a:r>
            <a:r>
              <a:rPr kumimoji="1" lang="en-US" altLang="zh-CN" sz="2600" dirty="0">
                <a:solidFill>
                  <a:srgbClr val="FF0000"/>
                </a:solidFill>
                <a:latin typeface="Times New Roman" pitchFamily="18" charset="0"/>
                <a:ea typeface="华文行楷" pitchFamily="2" charset="-122"/>
              </a:rPr>
              <a:t>/8=</a:t>
            </a:r>
            <a:r>
              <a:rPr kumimoji="1" lang="zh-CN" altLang="en-US" sz="2600" dirty="0">
                <a:solidFill>
                  <a:srgbClr val="FF0000"/>
                </a:solidFill>
                <a:latin typeface="Times New Roman" pitchFamily="18" charset="0"/>
                <a:ea typeface="华文行楷" pitchFamily="2" charset="-122"/>
              </a:rPr>
              <a:t>显示</a:t>
            </a:r>
            <a:r>
              <a:rPr kumimoji="1" lang="zh-CN" altLang="en-US" sz="2600" dirty="0" smtClean="0">
                <a:solidFill>
                  <a:srgbClr val="FF0000"/>
                </a:solidFill>
                <a:latin typeface="Times New Roman" pitchFamily="18" charset="0"/>
                <a:ea typeface="华文行楷" pitchFamily="2" charset="-122"/>
              </a:rPr>
              <a:t>存储空间</a:t>
            </a:r>
            <a:r>
              <a:rPr kumimoji="1" lang="en-US" altLang="zh-CN" sz="2600" dirty="0" smtClean="0">
                <a:solidFill>
                  <a:srgbClr val="FF0000"/>
                </a:solidFill>
                <a:latin typeface="Times New Roman" pitchFamily="18" charset="0"/>
                <a:ea typeface="华文行楷" pitchFamily="2" charset="-122"/>
              </a:rPr>
              <a:t>(</a:t>
            </a:r>
            <a:r>
              <a:rPr kumimoji="1" lang="zh-CN" altLang="en-US" sz="2600" dirty="0" smtClean="0">
                <a:solidFill>
                  <a:srgbClr val="FF0000"/>
                </a:solidFill>
                <a:latin typeface="Times New Roman" pitchFamily="18" charset="0"/>
                <a:ea typeface="华文行楷" pitchFamily="2" charset="-122"/>
              </a:rPr>
              <a:t>字节</a:t>
            </a:r>
            <a:r>
              <a:rPr kumimoji="1" lang="en-US" altLang="zh-CN" sz="2600" dirty="0" smtClean="0">
                <a:solidFill>
                  <a:srgbClr val="FF0000"/>
                </a:solidFill>
                <a:latin typeface="Times New Roman" pitchFamily="18" charset="0"/>
                <a:ea typeface="华文行楷" pitchFamily="2" charset="-122"/>
              </a:rPr>
              <a:t>)</a:t>
            </a:r>
            <a:endParaRPr kumimoji="1" lang="zh-CN" altLang="en-US" sz="2600" dirty="0">
              <a:solidFill>
                <a:srgbClr val="FF0000"/>
              </a:solidFill>
              <a:latin typeface="Times New Roman" pitchFamily="18" charset="0"/>
              <a:ea typeface="华文行楷" pitchFamily="2" charset="-122"/>
            </a:endParaRPr>
          </a:p>
        </p:txBody>
      </p:sp>
      <p:sp>
        <p:nvSpPr>
          <p:cNvPr id="56325" name="灯片编号占位符 2"/>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A72D77D-FD2E-4815-BAA3-9C11F33FD41F}" type="slidenum">
              <a:rPr lang="en-US" altLang="zh-CN" smtClean="0"/>
              <a:pPr eaLnBrk="1" hangingPunct="1"/>
              <a:t>46</a:t>
            </a:fld>
            <a:endParaRPr lang="en-US" altLang="zh-CN" smtClean="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smtClean="0">
                <a:latin typeface="华文新魏" pitchFamily="2" charset="-122"/>
                <a:ea typeface="华文新魏" pitchFamily="2" charset="-122"/>
              </a:rPr>
              <a:t>显示器的主要性能指标</a:t>
            </a:r>
          </a:p>
        </p:txBody>
      </p:sp>
      <p:sp>
        <p:nvSpPr>
          <p:cNvPr id="57347" name="Rectangle 3"/>
          <p:cNvSpPr>
            <a:spLocks noGrp="1" noChangeArrowheads="1"/>
          </p:cNvSpPr>
          <p:nvPr>
            <p:ph type="body" idx="1"/>
          </p:nvPr>
        </p:nvSpPr>
        <p:spPr bwMode="auto">
          <a:xfrm>
            <a:off x="539750" y="1600200"/>
            <a:ext cx="5513388" cy="36877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2800" smtClean="0">
                <a:solidFill>
                  <a:srgbClr val="3333CC"/>
                </a:solidFill>
                <a:ea typeface="华文新魏" pitchFamily="2" charset="-122"/>
              </a:rPr>
              <a:t>分辨率</a:t>
            </a:r>
            <a:r>
              <a:rPr lang="zh-CN" altLang="en-US" sz="2800" smtClean="0">
                <a:ea typeface="华文新魏" pitchFamily="2" charset="-122"/>
              </a:rPr>
              <a:t>：指显示器所能显示的像素个数，像素越密，分辨率越高，图像越清晰。</a:t>
            </a:r>
          </a:p>
          <a:p>
            <a:pPr eaLnBrk="1" hangingPunct="1"/>
            <a:r>
              <a:rPr lang="zh-CN" altLang="en-US" sz="2800" smtClean="0">
                <a:solidFill>
                  <a:srgbClr val="3333CC"/>
                </a:solidFill>
                <a:ea typeface="华文新魏" pitchFamily="2" charset="-122"/>
              </a:rPr>
              <a:t>垂直扫描频率</a:t>
            </a:r>
            <a:r>
              <a:rPr lang="zh-CN" altLang="en-US" sz="2800" smtClean="0">
                <a:ea typeface="华文新魏" pitchFamily="2" charset="-122"/>
              </a:rPr>
              <a:t>：即每秒钟屏幕能够刷新的次数。</a:t>
            </a:r>
          </a:p>
          <a:p>
            <a:pPr eaLnBrk="1" hangingPunct="1"/>
            <a:r>
              <a:rPr lang="zh-CN" altLang="en-US" sz="2800" smtClean="0">
                <a:solidFill>
                  <a:srgbClr val="3333CC"/>
                </a:solidFill>
                <a:ea typeface="华文新魏" pitchFamily="2" charset="-122"/>
              </a:rPr>
              <a:t>亮点：</a:t>
            </a:r>
            <a:r>
              <a:rPr lang="zh-CN" altLang="en-US" sz="2800" smtClean="0">
                <a:ea typeface="华文新魏" pitchFamily="2" charset="-122"/>
              </a:rPr>
              <a:t>质量好的关机无亮点。</a:t>
            </a:r>
          </a:p>
          <a:p>
            <a:pPr eaLnBrk="1" hangingPunct="1"/>
            <a:r>
              <a:rPr lang="zh-CN" altLang="en-US" sz="2800" smtClean="0">
                <a:solidFill>
                  <a:srgbClr val="3333CC"/>
                </a:solidFill>
                <a:ea typeface="华文新魏" pitchFamily="2" charset="-122"/>
              </a:rPr>
              <a:t>认证</a:t>
            </a:r>
            <a:r>
              <a:rPr lang="zh-CN" altLang="en-US" sz="2800" smtClean="0">
                <a:ea typeface="华文新魏" pitchFamily="2" charset="-122"/>
              </a:rPr>
              <a:t>：</a:t>
            </a:r>
            <a:r>
              <a:rPr lang="en-US" altLang="zh-CN" sz="2800" smtClean="0">
                <a:ea typeface="华文新魏" pitchFamily="2" charset="-122"/>
              </a:rPr>
              <a:t>TCO99</a:t>
            </a:r>
            <a:r>
              <a:rPr lang="zh-CN" altLang="en-US" sz="2800" smtClean="0">
                <a:ea typeface="华文新魏" pitchFamily="2" charset="-122"/>
              </a:rPr>
              <a:t>，</a:t>
            </a:r>
            <a:r>
              <a:rPr lang="en-US" altLang="zh-CN" sz="2800" smtClean="0">
                <a:ea typeface="华文新魏" pitchFamily="2" charset="-122"/>
              </a:rPr>
              <a:t>CCC</a:t>
            </a:r>
            <a:r>
              <a:rPr lang="zh-CN" altLang="en-US" sz="2800" smtClean="0">
                <a:ea typeface="华文新魏" pitchFamily="2" charset="-122"/>
              </a:rPr>
              <a:t>等。</a:t>
            </a:r>
          </a:p>
        </p:txBody>
      </p:sp>
      <p:sp>
        <p:nvSpPr>
          <p:cNvPr id="57348" name="Rectangle 6"/>
          <p:cNvSpPr>
            <a:spLocks noChangeArrowheads="1"/>
          </p:cNvSpPr>
          <p:nvPr/>
        </p:nvSpPr>
        <p:spPr bwMode="auto">
          <a:xfrm>
            <a:off x="762000" y="5638800"/>
            <a:ext cx="762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solidFill>
                  <a:srgbClr val="3333CC"/>
                </a:solidFill>
                <a:latin typeface="Times New Roman" pitchFamily="18" charset="0"/>
                <a:ea typeface="华文新魏" pitchFamily="2" charset="-122"/>
              </a:rPr>
              <a:t>阴极射线管显示器</a:t>
            </a:r>
            <a:r>
              <a:rPr kumimoji="1" lang="en-US" altLang="zh-CN" sz="2800">
                <a:solidFill>
                  <a:srgbClr val="3333CC"/>
                </a:solidFill>
                <a:latin typeface="Times New Roman" pitchFamily="18" charset="0"/>
                <a:ea typeface="华文新魏" pitchFamily="2" charset="-122"/>
              </a:rPr>
              <a:t>(CRT)</a:t>
            </a:r>
            <a:r>
              <a:rPr kumimoji="1" lang="zh-CN" altLang="en-US" sz="2800">
                <a:solidFill>
                  <a:srgbClr val="3333CC"/>
                </a:solidFill>
                <a:latin typeface="Times New Roman" pitchFamily="18" charset="0"/>
                <a:ea typeface="华文新魏" pitchFamily="2" charset="-122"/>
              </a:rPr>
              <a:t>和液晶显示器</a:t>
            </a:r>
            <a:r>
              <a:rPr kumimoji="1" lang="en-US" altLang="zh-CN" sz="2800">
                <a:solidFill>
                  <a:srgbClr val="3333CC"/>
                </a:solidFill>
                <a:latin typeface="Times New Roman" pitchFamily="18" charset="0"/>
                <a:ea typeface="华文新魏" pitchFamily="2" charset="-122"/>
              </a:rPr>
              <a:t>(LCD)</a:t>
            </a:r>
          </a:p>
        </p:txBody>
      </p:sp>
      <p:pic>
        <p:nvPicPr>
          <p:cNvPr id="5734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3505200"/>
            <a:ext cx="2181225" cy="214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5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1371600"/>
            <a:ext cx="2390775"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351" name="灯片编号占位符 2"/>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BD93C81-D7C9-4275-A084-F0EDDC9282F2}" type="slidenum">
              <a:rPr lang="en-US" altLang="zh-CN" smtClean="0"/>
              <a:pPr eaLnBrk="1" hangingPunct="1"/>
              <a:t>47</a:t>
            </a:fld>
            <a:endParaRPr lang="en-US" altLang="zh-CN" smtClean="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smtClean="0">
                <a:latin typeface="华文新魏" pitchFamily="2" charset="-122"/>
                <a:ea typeface="华文新魏" pitchFamily="2" charset="-122"/>
              </a:rPr>
              <a:t>机箱与电源的主要性能指标</a:t>
            </a:r>
          </a:p>
        </p:txBody>
      </p:sp>
      <p:sp>
        <p:nvSpPr>
          <p:cNvPr id="58371" name="Rectangle 3"/>
          <p:cNvSpPr>
            <a:spLocks noGrp="1" noChangeArrowheads="1"/>
          </p:cNvSpPr>
          <p:nvPr>
            <p:ph type="body" idx="1"/>
          </p:nvPr>
        </p:nvSpPr>
        <p:spPr bwMode="auto">
          <a:xfrm>
            <a:off x="539750" y="1600200"/>
            <a:ext cx="5513388" cy="4191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solidFill>
                  <a:srgbClr val="3333CC"/>
                </a:solidFill>
                <a:ea typeface="华文新魏" pitchFamily="2" charset="-122"/>
              </a:rPr>
              <a:t>机箱散热性能</a:t>
            </a:r>
            <a:r>
              <a:rPr lang="zh-CN" altLang="en-US" smtClean="0">
                <a:ea typeface="华文新魏" pitchFamily="2" charset="-122"/>
              </a:rPr>
              <a:t>：选择时应考虑计算机用途及其工作环境。</a:t>
            </a:r>
          </a:p>
          <a:p>
            <a:pPr eaLnBrk="1" hangingPunct="1"/>
            <a:r>
              <a:rPr lang="zh-CN" altLang="en-US" smtClean="0">
                <a:solidFill>
                  <a:srgbClr val="3333CC"/>
                </a:solidFill>
                <a:ea typeface="华文新魏" pitchFamily="2" charset="-122"/>
              </a:rPr>
              <a:t>机箱按钮设置</a:t>
            </a:r>
            <a:r>
              <a:rPr lang="zh-CN" altLang="en-US" smtClean="0">
                <a:ea typeface="华文新魏" pitchFamily="2" charset="-122"/>
              </a:rPr>
              <a:t>：是否方便于用户操作。</a:t>
            </a:r>
          </a:p>
          <a:p>
            <a:pPr eaLnBrk="1" hangingPunct="1"/>
            <a:r>
              <a:rPr lang="zh-CN" altLang="en-US" smtClean="0">
                <a:solidFill>
                  <a:srgbClr val="3333CC"/>
                </a:solidFill>
                <a:ea typeface="华文新魏" pitchFamily="2" charset="-122"/>
              </a:rPr>
              <a:t>电源电压：</a:t>
            </a:r>
            <a:r>
              <a:rPr lang="zh-CN" altLang="en-US" smtClean="0">
                <a:ea typeface="华文新魏" pitchFamily="2" charset="-122"/>
              </a:rPr>
              <a:t>是否稳定。</a:t>
            </a:r>
          </a:p>
          <a:p>
            <a:pPr eaLnBrk="1" hangingPunct="1"/>
            <a:r>
              <a:rPr lang="zh-CN" altLang="en-US" smtClean="0">
                <a:solidFill>
                  <a:srgbClr val="3333CC"/>
                </a:solidFill>
                <a:ea typeface="华文新魏" pitchFamily="2" charset="-122"/>
              </a:rPr>
              <a:t>电源功率</a:t>
            </a:r>
            <a:r>
              <a:rPr lang="zh-CN" altLang="en-US" smtClean="0">
                <a:ea typeface="华文新魏" pitchFamily="2" charset="-122"/>
              </a:rPr>
              <a:t>：</a:t>
            </a:r>
            <a:r>
              <a:rPr lang="en-US" altLang="zh-CN" smtClean="0">
                <a:ea typeface="华文新魏" pitchFamily="2" charset="-122"/>
              </a:rPr>
              <a:t>300w</a:t>
            </a:r>
            <a:r>
              <a:rPr lang="zh-CN" altLang="en-US" smtClean="0">
                <a:ea typeface="华文新魏" pitchFamily="2" charset="-122"/>
              </a:rPr>
              <a:t>。</a:t>
            </a:r>
          </a:p>
        </p:txBody>
      </p:sp>
      <p:pic>
        <p:nvPicPr>
          <p:cNvPr id="58372" name="Picture 5" descr="12"/>
          <p:cNvPicPr>
            <a:picLocks noChangeAspect="1" noChangeArrowheads="1"/>
          </p:cNvPicPr>
          <p:nvPr/>
        </p:nvPicPr>
        <p:blipFill>
          <a:blip r:embed="rId2">
            <a:extLst>
              <a:ext uri="{28A0092B-C50C-407E-A947-70E740481C1C}">
                <a14:useLocalDpi xmlns:a14="http://schemas.microsoft.com/office/drawing/2010/main" val="0"/>
              </a:ext>
            </a:extLst>
          </a:blip>
          <a:srcRect l="10001" r="20000"/>
          <a:stretch>
            <a:fillRect/>
          </a:stretch>
        </p:blipFill>
        <p:spPr bwMode="auto">
          <a:xfrm>
            <a:off x="7239000" y="1752600"/>
            <a:ext cx="10668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6" descr="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3962400"/>
            <a:ext cx="1960563"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4" name="灯片编号占位符 2"/>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D5A2522-86CE-4A3C-B1A8-151BD4E809BA}" type="slidenum">
              <a:rPr lang="en-US" altLang="zh-CN" smtClean="0"/>
              <a:pPr eaLnBrk="1" hangingPunct="1"/>
              <a:t>48</a:t>
            </a:fld>
            <a:endParaRPr lang="en-US" altLang="zh-CN" smtClean="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计算机组成</a:t>
            </a:r>
          </a:p>
        </p:txBody>
      </p:sp>
      <p:sp>
        <p:nvSpPr>
          <p:cNvPr id="60419" name="Text Box 3">
            <a:hlinkClick r:id="" action="ppaction://noaction"/>
          </p:cNvPr>
          <p:cNvSpPr txBox="1">
            <a:spLocks noChangeArrowheads="1"/>
          </p:cNvSpPr>
          <p:nvPr/>
        </p:nvSpPr>
        <p:spPr bwMode="auto">
          <a:xfrm>
            <a:off x="1600200" y="4038600"/>
            <a:ext cx="30400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计算机工作原理</a:t>
            </a:r>
          </a:p>
        </p:txBody>
      </p:sp>
      <p:sp>
        <p:nvSpPr>
          <p:cNvPr id="60420" name="Text Box 4">
            <a:hlinkClick r:id="rId3" action="ppaction://hlinksldjump"/>
          </p:cNvPr>
          <p:cNvSpPr txBox="1">
            <a:spLocks noChangeArrowheads="1"/>
          </p:cNvSpPr>
          <p:nvPr/>
        </p:nvSpPr>
        <p:spPr bwMode="auto">
          <a:xfrm>
            <a:off x="1600200" y="33528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i="1">
                <a:solidFill>
                  <a:srgbClr val="FF0000"/>
                </a:solidFill>
                <a:latin typeface="幼圆" pitchFamily="49" charset="-122"/>
                <a:ea typeface="隶书" pitchFamily="49" charset="-122"/>
              </a:rPr>
              <a:t>计算机软件系统</a:t>
            </a:r>
          </a:p>
        </p:txBody>
      </p:sp>
      <p:sp>
        <p:nvSpPr>
          <p:cNvPr id="60421" name="Rectangle 5"/>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2" charset="-122"/>
              </a:rPr>
              <a:t>计算机组成与工作原理</a:t>
            </a:r>
          </a:p>
        </p:txBody>
      </p:sp>
      <p:pic>
        <p:nvPicPr>
          <p:cNvPr id="6042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522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2481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5" name="Text Box 9"/>
          <p:cNvSpPr txBox="1">
            <a:spLocks noChangeArrowheads="1"/>
          </p:cNvSpPr>
          <p:nvPr/>
        </p:nvSpPr>
        <p:spPr bwMode="auto">
          <a:xfrm>
            <a:off x="1600200" y="2667000"/>
            <a:ext cx="3352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b="1">
                <a:solidFill>
                  <a:srgbClr val="4D4D4D"/>
                </a:solidFill>
                <a:latin typeface="幼圆" pitchFamily="49" charset="-122"/>
                <a:ea typeface="隶书" pitchFamily="49" charset="-122"/>
              </a:rPr>
              <a:t>PC</a:t>
            </a:r>
            <a:r>
              <a:rPr lang="zh-CN" altLang="en-US" sz="3200" b="1">
                <a:solidFill>
                  <a:srgbClr val="4D4D4D"/>
                </a:solidFill>
                <a:latin typeface="幼圆" pitchFamily="49" charset="-122"/>
                <a:ea typeface="隶书" pitchFamily="49" charset="-122"/>
              </a:rPr>
              <a:t>机的硬件配置</a:t>
            </a:r>
          </a:p>
        </p:txBody>
      </p:sp>
      <p:pic>
        <p:nvPicPr>
          <p:cNvPr id="60426"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816225"/>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7"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D292E3A-D1C6-407C-9FD8-A6CA898303F9}" type="slidenum">
              <a:rPr lang="en-US" altLang="zh-CN" smtClean="0"/>
              <a:pPr eaLnBrk="1" hangingPunct="1"/>
              <a:t>49</a:t>
            </a:fld>
            <a:endParaRPr lang="en-US" altLang="zh-CN"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8194" name="组合 2"/>
          <p:cNvGrpSpPr>
            <a:grpSpLocks/>
          </p:cNvGrpSpPr>
          <p:nvPr/>
        </p:nvGrpSpPr>
        <p:grpSpPr bwMode="auto">
          <a:xfrm>
            <a:off x="457200" y="1958975"/>
            <a:ext cx="8318500" cy="4365625"/>
            <a:chOff x="825500" y="1593850"/>
            <a:chExt cx="8318500" cy="4365625"/>
          </a:xfrm>
        </p:grpSpPr>
        <p:sp>
          <p:nvSpPr>
            <p:cNvPr id="547842" name="AutoShape 2">
              <a:hlinkClick r:id="rId3" action="ppaction://hlinksldjump"/>
            </p:cNvPr>
            <p:cNvSpPr>
              <a:spLocks noChangeArrowheads="1"/>
            </p:cNvSpPr>
            <p:nvPr/>
          </p:nvSpPr>
          <p:spPr bwMode="auto">
            <a:xfrm>
              <a:off x="2730500" y="1593850"/>
              <a:ext cx="2832100" cy="754063"/>
            </a:xfrm>
            <a:prstGeom prst="can">
              <a:avLst>
                <a:gd name="adj" fmla="val 50000"/>
              </a:avLst>
            </a:prstGeom>
            <a:gradFill rotWithShape="0">
              <a:gsLst>
                <a:gs pos="0">
                  <a:schemeClr val="tx1">
                    <a:gamma/>
                    <a:tint val="0"/>
                    <a:invGamma/>
                  </a:schemeClr>
                </a:gs>
                <a:gs pos="100000">
                  <a:schemeClr val="tx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sz="2800" b="1">
                  <a:solidFill>
                    <a:schemeClr val="bg1"/>
                  </a:solidFill>
                  <a:effectLst>
                    <a:outerShdw blurRad="38100" dist="38100" dir="2700000" algn="tl">
                      <a:srgbClr val="000000"/>
                    </a:outerShdw>
                  </a:effectLst>
                  <a:latin typeface="幼圆" pitchFamily="49" charset="-122"/>
                  <a:ea typeface="幼圆" pitchFamily="49" charset="-122"/>
                </a:rPr>
                <a:t>（外）存储器</a:t>
              </a:r>
              <a:endParaRPr kumimoji="1" lang="zh-CN" altLang="en-US" sz="2000">
                <a:effectLst>
                  <a:outerShdw blurRad="38100" dist="38100" dir="2700000" algn="tl">
                    <a:srgbClr val="000000"/>
                  </a:outerShdw>
                </a:effectLst>
                <a:latin typeface="幼圆" pitchFamily="49" charset="-122"/>
                <a:ea typeface="幼圆" pitchFamily="49" charset="-122"/>
              </a:endParaRPr>
            </a:p>
          </p:txBody>
        </p:sp>
        <p:sp>
          <p:nvSpPr>
            <p:cNvPr id="547843" name="AutoShape 3">
              <a:hlinkClick r:id="rId3" action="ppaction://hlinksldjump"/>
            </p:cNvPr>
            <p:cNvSpPr>
              <a:spLocks noChangeArrowheads="1"/>
            </p:cNvSpPr>
            <p:nvPr/>
          </p:nvSpPr>
          <p:spPr bwMode="auto">
            <a:xfrm>
              <a:off x="2806700" y="2736850"/>
              <a:ext cx="2908300" cy="754063"/>
            </a:xfrm>
            <a:prstGeom prst="can">
              <a:avLst>
                <a:gd name="adj" fmla="val 50000"/>
              </a:avLst>
            </a:prstGeom>
            <a:gradFill rotWithShape="0">
              <a:gsLst>
                <a:gs pos="0">
                  <a:srgbClr val="FF6600">
                    <a:gamma/>
                    <a:tint val="23529"/>
                    <a:invGamma/>
                  </a:srgbClr>
                </a:gs>
                <a:gs pos="100000">
                  <a:srgbClr val="FF6600"/>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sz="2800" b="1">
                  <a:latin typeface="幼圆" pitchFamily="49" charset="-122"/>
                  <a:ea typeface="幼圆" pitchFamily="49" charset="-122"/>
                </a:rPr>
                <a:t>（</a:t>
              </a:r>
              <a:r>
                <a:rPr kumimoji="1" lang="zh-CN" altLang="en-US" sz="2800" b="1">
                  <a:effectLst>
                    <a:outerShdw blurRad="38100" dist="38100" dir="2700000" algn="tl">
                      <a:srgbClr val="000000"/>
                    </a:outerShdw>
                  </a:effectLst>
                  <a:latin typeface="幼圆" pitchFamily="49" charset="-122"/>
                  <a:ea typeface="幼圆" pitchFamily="49" charset="-122"/>
                </a:rPr>
                <a:t>内）存储器</a:t>
              </a:r>
              <a:endParaRPr kumimoji="1" lang="zh-CN" altLang="en-US" sz="2000">
                <a:latin typeface="幼圆" pitchFamily="49" charset="-122"/>
                <a:ea typeface="幼圆" pitchFamily="49" charset="-122"/>
              </a:endParaRPr>
            </a:p>
          </p:txBody>
        </p:sp>
        <p:sp>
          <p:nvSpPr>
            <p:cNvPr id="547844" name="AutoShape 4">
              <a:hlinkClick r:id="rId4" action="ppaction://hlinksldjump"/>
            </p:cNvPr>
            <p:cNvSpPr>
              <a:spLocks noChangeArrowheads="1"/>
            </p:cNvSpPr>
            <p:nvPr/>
          </p:nvSpPr>
          <p:spPr bwMode="auto">
            <a:xfrm>
              <a:off x="2209800" y="3886200"/>
              <a:ext cx="3873500" cy="1968500"/>
            </a:xfrm>
            <a:prstGeom prst="roundRect">
              <a:avLst>
                <a:gd name="adj" fmla="val 16667"/>
              </a:avLst>
            </a:prstGeom>
            <a:gradFill rotWithShape="0">
              <a:gsLst>
                <a:gs pos="0">
                  <a:srgbClr val="FFFFFF"/>
                </a:gs>
                <a:gs pos="100000">
                  <a:srgbClr val="9966FF"/>
                </a:gs>
              </a:gsLst>
              <a:path path="shape">
                <a:fillToRect l="50000" t="50000" r="50000" b="50000"/>
              </a:path>
            </a:gradFill>
            <a:ln w="38100">
              <a:round/>
              <a:headEnd/>
              <a:tailEnd/>
            </a:ln>
            <a:effectLst/>
            <a:scene3d>
              <a:camera prst="legacyPerspectiveBottomLeft"/>
              <a:lightRig rig="legacyFlat3" dir="t"/>
            </a:scene3d>
            <a:sp3d extrusionH="887400" prstMaterial="legacyMatte">
              <a:bevelT w="13500" h="13500" prst="angle"/>
              <a:bevelB w="13500" h="13500" prst="angle"/>
              <a:extrusionClr>
                <a:srgbClr val="99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nchorCtr="1">
              <a:flatTx/>
            </a:bodyPr>
            <a:lstStyle/>
            <a:p>
              <a:pPr algn="ctr">
                <a:defRPr/>
              </a:pPr>
              <a:r>
                <a:rPr kumimoji="1" lang="zh-CN" altLang="en-US" sz="2800" b="1">
                  <a:solidFill>
                    <a:srgbClr val="FF0000"/>
                  </a:solidFill>
                  <a:effectLst>
                    <a:outerShdw blurRad="38100" dist="38100" dir="2700000" algn="tl">
                      <a:srgbClr val="000000"/>
                    </a:outerShdw>
                  </a:effectLst>
                  <a:latin typeface="幼圆" pitchFamily="49" charset="-122"/>
                  <a:ea typeface="幼圆" pitchFamily="49" charset="-122"/>
                </a:rPr>
                <a:t>中央处理器（</a:t>
              </a:r>
              <a:r>
                <a:rPr kumimoji="1" lang="en-US" altLang="zh-CN" sz="2800" b="1">
                  <a:solidFill>
                    <a:srgbClr val="FF0000"/>
                  </a:solidFill>
                  <a:effectLst>
                    <a:outerShdw blurRad="38100" dist="38100" dir="2700000" algn="tl">
                      <a:srgbClr val="000000"/>
                    </a:outerShdw>
                  </a:effectLst>
                  <a:latin typeface="幼圆" pitchFamily="49" charset="-122"/>
                  <a:ea typeface="幼圆" pitchFamily="49" charset="-122"/>
                </a:rPr>
                <a:t>CPU</a:t>
              </a:r>
              <a:r>
                <a:rPr kumimoji="1" lang="zh-CN" altLang="en-US" sz="2800" b="1">
                  <a:solidFill>
                    <a:srgbClr val="FF0000"/>
                  </a:solidFill>
                  <a:effectLst>
                    <a:outerShdw blurRad="38100" dist="38100" dir="2700000" algn="tl">
                      <a:srgbClr val="000000"/>
                    </a:outerShdw>
                  </a:effectLst>
                  <a:latin typeface="幼圆" pitchFamily="49" charset="-122"/>
                  <a:ea typeface="幼圆" pitchFamily="49" charset="-122"/>
                </a:rPr>
                <a:t>）</a:t>
              </a:r>
              <a:endParaRPr kumimoji="1" lang="zh-CN" altLang="en-US" sz="2000">
                <a:solidFill>
                  <a:srgbClr val="CC0000"/>
                </a:solidFill>
                <a:latin typeface="幼圆" pitchFamily="49" charset="-122"/>
                <a:ea typeface="幼圆" pitchFamily="49" charset="-122"/>
              </a:endParaRPr>
            </a:p>
          </p:txBody>
        </p:sp>
        <p:sp>
          <p:nvSpPr>
            <p:cNvPr id="8201" name="AutoShape 5">
              <a:hlinkClick r:id="rId5" action="ppaction://hlinksldjump"/>
            </p:cNvPr>
            <p:cNvSpPr>
              <a:spLocks noChangeArrowheads="1"/>
            </p:cNvSpPr>
            <p:nvPr/>
          </p:nvSpPr>
          <p:spPr bwMode="auto">
            <a:xfrm>
              <a:off x="4427538" y="4470400"/>
              <a:ext cx="1058862" cy="488950"/>
            </a:xfrm>
            <a:prstGeom prst="roundRect">
              <a:avLst>
                <a:gd name="adj" fmla="val 16667"/>
              </a:avLst>
            </a:prstGeom>
            <a:noFill/>
            <a:ln w="5715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r>
                <a:rPr kumimoji="1" lang="zh-CN" altLang="en-US" sz="2000" b="1" u="sng">
                  <a:latin typeface="幼圆" pitchFamily="49" charset="-122"/>
                  <a:ea typeface="幼圆" pitchFamily="49" charset="-122"/>
                </a:rPr>
                <a:t>控制器</a:t>
              </a:r>
              <a:endParaRPr kumimoji="1" lang="zh-CN" altLang="en-US" sz="2000">
                <a:latin typeface="幼圆" pitchFamily="49" charset="-122"/>
                <a:ea typeface="幼圆" pitchFamily="49" charset="-122"/>
              </a:endParaRPr>
            </a:p>
          </p:txBody>
        </p:sp>
        <p:sp>
          <p:nvSpPr>
            <p:cNvPr id="8202" name="Rectangle 6"/>
            <p:cNvSpPr>
              <a:spLocks noChangeArrowheads="1"/>
            </p:cNvSpPr>
            <p:nvPr/>
          </p:nvSpPr>
          <p:spPr bwMode="auto">
            <a:xfrm>
              <a:off x="825500" y="2393950"/>
              <a:ext cx="1384300" cy="1524000"/>
            </a:xfrm>
            <a:prstGeom prst="rect">
              <a:avLst/>
            </a:prstGeom>
            <a:gradFill rotWithShape="0">
              <a:gsLst>
                <a:gs pos="0">
                  <a:srgbClr val="0000FF"/>
                </a:gs>
                <a:gs pos="50000">
                  <a:srgbClr val="DEDEFF"/>
                </a:gs>
                <a:gs pos="100000">
                  <a:srgbClr val="0000FF"/>
                </a:gs>
              </a:gsLst>
              <a:lin ang="5400000" scaled="1"/>
            </a:grad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0000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kumimoji="1" lang="zh-CN" altLang="en-US" sz="2800" b="1">
                  <a:latin typeface="幼圆" pitchFamily="49" charset="-122"/>
                  <a:ea typeface="幼圆" pitchFamily="49" charset="-122"/>
                </a:rPr>
                <a:t>输入</a:t>
              </a:r>
            </a:p>
            <a:p>
              <a:pPr algn="ctr" eaLnBrk="0" hangingPunct="0"/>
              <a:r>
                <a:rPr kumimoji="1" lang="zh-CN" altLang="en-US" sz="2800" b="1">
                  <a:latin typeface="幼圆" pitchFamily="49" charset="-122"/>
                  <a:ea typeface="幼圆" pitchFamily="49" charset="-122"/>
                </a:rPr>
                <a:t>设备</a:t>
              </a:r>
              <a:endParaRPr kumimoji="1" lang="zh-CN" altLang="en-US" sz="2000">
                <a:latin typeface="幼圆" pitchFamily="49" charset="-122"/>
                <a:ea typeface="幼圆" pitchFamily="49" charset="-122"/>
              </a:endParaRPr>
            </a:p>
          </p:txBody>
        </p:sp>
        <p:sp>
          <p:nvSpPr>
            <p:cNvPr id="8203" name="Rectangle 7"/>
            <p:cNvSpPr>
              <a:spLocks noChangeArrowheads="1"/>
            </p:cNvSpPr>
            <p:nvPr/>
          </p:nvSpPr>
          <p:spPr bwMode="auto">
            <a:xfrm>
              <a:off x="6235700" y="2393950"/>
              <a:ext cx="1460500" cy="1524000"/>
            </a:xfrm>
            <a:prstGeom prst="rect">
              <a:avLst/>
            </a:prstGeom>
            <a:gradFill rotWithShape="0">
              <a:gsLst>
                <a:gs pos="0">
                  <a:srgbClr val="0000FF"/>
                </a:gs>
                <a:gs pos="50000">
                  <a:srgbClr val="DEDEFF"/>
                </a:gs>
                <a:gs pos="100000">
                  <a:srgbClr val="0000FF"/>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0000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kumimoji="1" lang="zh-CN" altLang="en-US" sz="2800" b="1">
                  <a:latin typeface="幼圆" pitchFamily="49" charset="-122"/>
                  <a:ea typeface="幼圆" pitchFamily="49" charset="-122"/>
                </a:rPr>
                <a:t>输出</a:t>
              </a:r>
            </a:p>
            <a:p>
              <a:pPr algn="ctr" eaLnBrk="0" hangingPunct="0"/>
              <a:r>
                <a:rPr kumimoji="1" lang="zh-CN" altLang="en-US" sz="2800" b="1">
                  <a:latin typeface="幼圆" pitchFamily="49" charset="-122"/>
                  <a:ea typeface="幼圆" pitchFamily="49" charset="-122"/>
                </a:rPr>
                <a:t>设备</a:t>
              </a:r>
              <a:endParaRPr kumimoji="1" lang="zh-CN" altLang="en-US" sz="2000">
                <a:latin typeface="幼圆" pitchFamily="49" charset="-122"/>
                <a:ea typeface="幼圆" pitchFamily="49" charset="-122"/>
              </a:endParaRPr>
            </a:p>
          </p:txBody>
        </p:sp>
        <p:sp>
          <p:nvSpPr>
            <p:cNvPr id="8204" name="AutoShape 8" descr="深色横线"/>
            <p:cNvSpPr>
              <a:spLocks noChangeArrowheads="1"/>
            </p:cNvSpPr>
            <p:nvPr/>
          </p:nvSpPr>
          <p:spPr bwMode="auto">
            <a:xfrm rot="16200000" flipH="1">
              <a:off x="5588000" y="2774950"/>
              <a:ext cx="533400" cy="762000"/>
            </a:xfrm>
            <a:prstGeom prst="downArrow">
              <a:avLst>
                <a:gd name="adj1" fmla="val 50000"/>
                <a:gd name="adj2" fmla="val 58532"/>
              </a:avLst>
            </a:prstGeom>
            <a:pattFill prst="dkHorz">
              <a:fgClr>
                <a:schemeClr val="accent1"/>
              </a:fgClr>
              <a:bgClr>
                <a:srgbClr val="4D4D4D"/>
              </a:bgClr>
            </a:patt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8205" name="AutoShape 9" descr="深色横线"/>
            <p:cNvSpPr>
              <a:spLocks noChangeArrowheads="1"/>
            </p:cNvSpPr>
            <p:nvPr/>
          </p:nvSpPr>
          <p:spPr bwMode="auto">
            <a:xfrm rot="16200000" flipH="1">
              <a:off x="2184400" y="2774950"/>
              <a:ext cx="533400" cy="762000"/>
            </a:xfrm>
            <a:prstGeom prst="downArrow">
              <a:avLst>
                <a:gd name="adj1" fmla="val 50000"/>
                <a:gd name="adj2" fmla="val 58532"/>
              </a:avLst>
            </a:prstGeom>
            <a:pattFill prst="dkHorz">
              <a:fgClr>
                <a:schemeClr val="accent1"/>
              </a:fgClr>
              <a:bgClr>
                <a:srgbClr val="4D4D4D"/>
              </a:bgClr>
            </a:patt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8206" name="AutoShape 10" descr="深色竖线"/>
            <p:cNvSpPr>
              <a:spLocks noChangeArrowheads="1"/>
            </p:cNvSpPr>
            <p:nvPr/>
          </p:nvSpPr>
          <p:spPr bwMode="auto">
            <a:xfrm>
              <a:off x="3568700" y="2355850"/>
              <a:ext cx="533400" cy="457200"/>
            </a:xfrm>
            <a:prstGeom prst="downArrow">
              <a:avLst>
                <a:gd name="adj1" fmla="val 50000"/>
                <a:gd name="adj2" fmla="val 40972"/>
              </a:avLst>
            </a:prstGeom>
            <a:pattFill prst="dkVert">
              <a:fgClr>
                <a:schemeClr val="accent1"/>
              </a:fgClr>
              <a:bgClr>
                <a:srgbClr val="4D4D4D"/>
              </a:bgClr>
            </a:patt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8207" name="AutoShape 11" descr="深色竖线"/>
            <p:cNvSpPr>
              <a:spLocks noChangeArrowheads="1"/>
            </p:cNvSpPr>
            <p:nvPr/>
          </p:nvSpPr>
          <p:spPr bwMode="auto">
            <a:xfrm flipV="1">
              <a:off x="4178300" y="2279650"/>
              <a:ext cx="533400" cy="457200"/>
            </a:xfrm>
            <a:prstGeom prst="downArrow">
              <a:avLst>
                <a:gd name="adj1" fmla="val 50000"/>
                <a:gd name="adj2" fmla="val 40972"/>
              </a:avLst>
            </a:prstGeom>
            <a:pattFill prst="dkVert">
              <a:fgClr>
                <a:schemeClr val="accent1"/>
              </a:fgClr>
              <a:bgClr>
                <a:srgbClr val="4D4D4D"/>
              </a:bgClr>
            </a:patt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cxnSp>
          <p:nvCxnSpPr>
            <p:cNvPr id="8208" name="AutoShape 12"/>
            <p:cNvCxnSpPr>
              <a:cxnSpLocks noChangeShapeType="1"/>
              <a:stCxn id="8201" idx="0"/>
              <a:endCxn id="8202" idx="1"/>
            </p:cNvCxnSpPr>
            <p:nvPr/>
          </p:nvCxnSpPr>
          <p:spPr bwMode="auto">
            <a:xfrm rot="5400000" flipH="1">
              <a:off x="2248694" y="1732756"/>
              <a:ext cx="1285875" cy="4132263"/>
            </a:xfrm>
            <a:prstGeom prst="bentConnector4">
              <a:avLst>
                <a:gd name="adj1" fmla="val 19259"/>
                <a:gd name="adj2" fmla="val 105532"/>
              </a:avLst>
            </a:prstGeom>
            <a:noFill/>
            <a:ln w="5715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09" name="AutoShape 13"/>
            <p:cNvCxnSpPr>
              <a:cxnSpLocks noChangeShapeType="1"/>
              <a:stCxn id="8201" idx="3"/>
              <a:endCxn id="8203" idx="2"/>
            </p:cNvCxnSpPr>
            <p:nvPr/>
          </p:nvCxnSpPr>
          <p:spPr bwMode="auto">
            <a:xfrm flipV="1">
              <a:off x="5514975" y="3917950"/>
              <a:ext cx="1450975" cy="796925"/>
            </a:xfrm>
            <a:prstGeom prst="bentConnector2">
              <a:avLst/>
            </a:prstGeom>
            <a:noFill/>
            <a:ln w="5715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10" name="AutoShape 14"/>
            <p:cNvCxnSpPr>
              <a:cxnSpLocks noChangeShapeType="1"/>
            </p:cNvCxnSpPr>
            <p:nvPr/>
          </p:nvCxnSpPr>
          <p:spPr bwMode="auto">
            <a:xfrm rot="5400000" flipH="1" flipV="1">
              <a:off x="3744119" y="3190081"/>
              <a:ext cx="3016250" cy="598488"/>
            </a:xfrm>
            <a:prstGeom prst="bentConnector4">
              <a:avLst>
                <a:gd name="adj1" fmla="val -6630"/>
                <a:gd name="adj2" fmla="val 138194"/>
              </a:avLst>
            </a:prstGeom>
            <a:noFill/>
            <a:ln w="5715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11" name="Line 15"/>
            <p:cNvSpPr>
              <a:spLocks noChangeShapeType="1"/>
            </p:cNvSpPr>
            <p:nvPr/>
          </p:nvSpPr>
          <p:spPr bwMode="auto">
            <a:xfrm flipV="1">
              <a:off x="5194300" y="3422650"/>
              <a:ext cx="0" cy="106680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212" name="Group 16"/>
            <p:cNvGrpSpPr>
              <a:grpSpLocks/>
            </p:cNvGrpSpPr>
            <p:nvPr/>
          </p:nvGrpSpPr>
          <p:grpSpPr bwMode="auto">
            <a:xfrm>
              <a:off x="7086600" y="4724400"/>
              <a:ext cx="2057400" cy="1235075"/>
              <a:chOff x="4416" y="3254"/>
              <a:chExt cx="1149" cy="778"/>
            </a:xfrm>
          </p:grpSpPr>
          <p:sp>
            <p:nvSpPr>
              <p:cNvPr id="8216" name="Rectangle 17"/>
              <p:cNvSpPr>
                <a:spLocks noChangeArrowheads="1"/>
              </p:cNvSpPr>
              <p:nvPr/>
            </p:nvSpPr>
            <p:spPr bwMode="auto">
              <a:xfrm>
                <a:off x="4966" y="3254"/>
                <a:ext cx="599" cy="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lnSpc>
                    <a:spcPct val="125000"/>
                  </a:lnSpc>
                </a:pPr>
                <a:r>
                  <a:rPr kumimoji="1" lang="zh-CN" altLang="en-US" sz="2000" b="1">
                    <a:latin typeface="幼圆" pitchFamily="49" charset="-122"/>
                    <a:ea typeface="幼圆" pitchFamily="49" charset="-122"/>
                  </a:rPr>
                  <a:t>数据流</a:t>
                </a:r>
              </a:p>
              <a:p>
                <a:pPr defTabSz="762000" eaLnBrk="0" hangingPunct="0">
                  <a:lnSpc>
                    <a:spcPct val="125000"/>
                  </a:lnSpc>
                </a:pPr>
                <a:r>
                  <a:rPr kumimoji="1" lang="zh-CN" altLang="en-US" sz="2000" b="1">
                    <a:solidFill>
                      <a:srgbClr val="FF0000"/>
                    </a:solidFill>
                    <a:latin typeface="幼圆" pitchFamily="49" charset="-122"/>
                    <a:ea typeface="幼圆" pitchFamily="49" charset="-122"/>
                  </a:rPr>
                  <a:t>地  址</a:t>
                </a:r>
                <a:endParaRPr kumimoji="1" lang="zh-CN" altLang="en-US" sz="2000" b="1">
                  <a:latin typeface="幼圆" pitchFamily="49" charset="-122"/>
                  <a:ea typeface="幼圆" pitchFamily="49" charset="-122"/>
                </a:endParaRPr>
              </a:p>
              <a:p>
                <a:pPr defTabSz="762000" eaLnBrk="0" hangingPunct="0">
                  <a:lnSpc>
                    <a:spcPct val="125000"/>
                  </a:lnSpc>
                </a:pPr>
                <a:r>
                  <a:rPr kumimoji="1" lang="zh-CN" altLang="en-US" sz="2000" b="1">
                    <a:latin typeface="幼圆" pitchFamily="49" charset="-122"/>
                    <a:ea typeface="幼圆" pitchFamily="49" charset="-122"/>
                  </a:rPr>
                  <a:t>控制流</a:t>
                </a:r>
                <a:endParaRPr kumimoji="1" lang="zh-CN" altLang="en-US" sz="1600" b="1">
                  <a:latin typeface="幼圆" pitchFamily="49" charset="-122"/>
                  <a:ea typeface="幼圆" pitchFamily="49" charset="-122"/>
                </a:endParaRPr>
              </a:p>
            </p:txBody>
          </p:sp>
          <p:sp>
            <p:nvSpPr>
              <p:cNvPr id="8217" name="AutoShape 18" descr="深色横线"/>
              <p:cNvSpPr>
                <a:spLocks noChangeArrowheads="1"/>
              </p:cNvSpPr>
              <p:nvPr/>
            </p:nvSpPr>
            <p:spPr bwMode="auto">
              <a:xfrm rot="16200000" flipH="1">
                <a:off x="4542" y="3192"/>
                <a:ext cx="240" cy="480"/>
              </a:xfrm>
              <a:prstGeom prst="downArrow">
                <a:avLst>
                  <a:gd name="adj1" fmla="val 50000"/>
                  <a:gd name="adj2" fmla="val 81944"/>
                </a:avLst>
              </a:prstGeom>
              <a:pattFill prst="dkHorz">
                <a:fgClr>
                  <a:schemeClr val="accent1"/>
                </a:fgClr>
                <a:bgClr>
                  <a:srgbClr val="4D4D4D"/>
                </a:bgClr>
              </a:patt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8218" name="AutoShape 19" descr="深色横线"/>
              <p:cNvSpPr>
                <a:spLocks noChangeArrowheads="1"/>
              </p:cNvSpPr>
              <p:nvPr/>
            </p:nvSpPr>
            <p:spPr bwMode="auto">
              <a:xfrm rot="16200000" flipH="1">
                <a:off x="4566" y="3456"/>
                <a:ext cx="192" cy="480"/>
              </a:xfrm>
              <a:prstGeom prst="downArrow">
                <a:avLst>
                  <a:gd name="adj1" fmla="val 50000"/>
                  <a:gd name="adj2" fmla="val 102431"/>
                </a:avLst>
              </a:prstGeom>
              <a:pattFill prst="dkHorz">
                <a:fgClr>
                  <a:srgbClr val="FF0000"/>
                </a:fgClr>
                <a:bgClr>
                  <a:schemeClr val="bg1"/>
                </a:bgClr>
              </a:patt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8219" name="Line 20"/>
              <p:cNvSpPr>
                <a:spLocks noChangeShapeType="1"/>
              </p:cNvSpPr>
              <p:nvPr/>
            </p:nvSpPr>
            <p:spPr bwMode="auto">
              <a:xfrm>
                <a:off x="4416" y="3936"/>
                <a:ext cx="384"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213" name="AutoShape 21">
              <a:hlinkClick r:id="rId6" action="ppaction://hlinksldjump"/>
            </p:cNvPr>
            <p:cNvSpPr>
              <a:spLocks noChangeArrowheads="1"/>
            </p:cNvSpPr>
            <p:nvPr/>
          </p:nvSpPr>
          <p:spPr bwMode="auto">
            <a:xfrm>
              <a:off x="2751138" y="4470400"/>
              <a:ext cx="1135062" cy="488950"/>
            </a:xfrm>
            <a:prstGeom prst="roundRect">
              <a:avLst>
                <a:gd name="adj" fmla="val 16667"/>
              </a:avLst>
            </a:prstGeom>
            <a:noFill/>
            <a:ln w="5715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r>
                <a:rPr kumimoji="1" lang="zh-CN" altLang="en-US" sz="2000" b="1" u="sng">
                  <a:latin typeface="幼圆" pitchFamily="49" charset="-122"/>
                  <a:ea typeface="幼圆" pitchFamily="49" charset="-122"/>
                </a:rPr>
                <a:t>运算器</a:t>
              </a:r>
              <a:endParaRPr kumimoji="1" lang="zh-CN" altLang="en-US" sz="2000">
                <a:latin typeface="幼圆" pitchFamily="49" charset="-122"/>
                <a:ea typeface="幼圆" pitchFamily="49" charset="-122"/>
              </a:endParaRPr>
            </a:p>
          </p:txBody>
        </p:sp>
        <p:sp>
          <p:nvSpPr>
            <p:cNvPr id="8214" name="AutoShape 22" descr="深色竖线"/>
            <p:cNvSpPr>
              <a:spLocks noChangeArrowheads="1"/>
            </p:cNvSpPr>
            <p:nvPr/>
          </p:nvSpPr>
          <p:spPr bwMode="auto">
            <a:xfrm>
              <a:off x="3365500" y="3498850"/>
              <a:ext cx="533400" cy="914400"/>
            </a:xfrm>
            <a:prstGeom prst="upDownArrow">
              <a:avLst>
                <a:gd name="adj1" fmla="val 50000"/>
                <a:gd name="adj2" fmla="val 44944"/>
              </a:avLst>
            </a:prstGeom>
            <a:pattFill prst="dkVert">
              <a:fgClr>
                <a:schemeClr val="accent1"/>
              </a:fgClr>
              <a:bgClr>
                <a:srgbClr val="4D4D4D"/>
              </a:bgClr>
            </a:patt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8215" name="AutoShape 23" descr="深色竖线"/>
            <p:cNvSpPr>
              <a:spLocks noChangeArrowheads="1"/>
            </p:cNvSpPr>
            <p:nvPr/>
          </p:nvSpPr>
          <p:spPr bwMode="auto">
            <a:xfrm>
              <a:off x="4356100" y="3498850"/>
              <a:ext cx="533400" cy="914400"/>
            </a:xfrm>
            <a:prstGeom prst="downArrow">
              <a:avLst>
                <a:gd name="adj1" fmla="val 50000"/>
                <a:gd name="adj2" fmla="val 42857"/>
              </a:avLst>
            </a:prstGeom>
            <a:pattFill prst="dkVert">
              <a:fgClr>
                <a:srgbClr val="FF0000"/>
              </a:fgClr>
              <a:bgClr>
                <a:schemeClr val="bg1"/>
              </a:bgClr>
            </a:patt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
        <p:nvSpPr>
          <p:cNvPr id="8195" name="Rectangle 24" descr="粉色砂纸"/>
          <p:cNvSpPr>
            <a:spLocks noGrp="1" noChangeArrowheads="1"/>
          </p:cNvSpPr>
          <p:nvPr>
            <p:ph type="title"/>
          </p:nvPr>
        </p:nvSpPr>
        <p:spPr bwMode="auto">
          <a:xfrm>
            <a:off x="76200" y="0"/>
            <a:ext cx="9067800" cy="914400"/>
          </a:xfrm>
          <a:blipFill dpi="0" rotWithShape="0">
            <a:blip r:embed="rId7"/>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vert="horz" wrap="square" lIns="92075" tIns="46038" rIns="92075" bIns="46038" numCol="1" anchor="ctr" anchorCtr="0" compatLnSpc="1">
            <a:prstTxWarp prst="textNoShape">
              <a:avLst/>
            </a:prstTxWarp>
          </a:bodyPr>
          <a:lstStyle/>
          <a:p>
            <a:pPr eaLnBrk="1" hangingPunct="1"/>
            <a:r>
              <a:rPr lang="zh-CN" altLang="en-US" sz="4000" smtClean="0">
                <a:solidFill>
                  <a:srgbClr val="0000FF"/>
                </a:solidFill>
                <a:ea typeface="楷体_GB2312" pitchFamily="49" charset="-122"/>
              </a:rPr>
              <a:t>计算机硬件结构框图</a:t>
            </a:r>
          </a:p>
        </p:txBody>
      </p:sp>
      <p:sp>
        <p:nvSpPr>
          <p:cNvPr id="8196"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F6FA91E-4533-45BE-AE2D-708241707D12}" type="slidenum">
              <a:rPr lang="en-US" altLang="zh-CN" smtClean="0"/>
              <a:pPr eaLnBrk="1" hangingPunct="1"/>
              <a:t>5</a:t>
            </a:fld>
            <a:endParaRPr lang="en-US" altLang="zh-CN" smtClean="0"/>
          </a:p>
        </p:txBody>
      </p:sp>
      <p:sp>
        <p:nvSpPr>
          <p:cNvPr id="8197" name="TextBox 1"/>
          <p:cNvSpPr txBox="1">
            <a:spLocks noChangeArrowheads="1"/>
          </p:cNvSpPr>
          <p:nvPr/>
        </p:nvSpPr>
        <p:spPr bwMode="auto">
          <a:xfrm>
            <a:off x="46038" y="947738"/>
            <a:ext cx="8763000"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solidFill>
                  <a:srgbClr val="FFFF00"/>
                </a:solidFill>
                <a:latin typeface="宋体" pitchFamily="2" charset="-122"/>
              </a:rPr>
              <a:t>工作原理：</a:t>
            </a:r>
            <a:r>
              <a:rPr lang="zh-CN" altLang="en-US" sz="2000">
                <a:solidFill>
                  <a:srgbClr val="FFFF00"/>
                </a:solidFill>
              </a:rPr>
              <a:t>“</a:t>
            </a:r>
            <a:r>
              <a:rPr lang="zh-CN" altLang="en-US" sz="2000">
                <a:solidFill>
                  <a:srgbClr val="FFFF00"/>
                </a:solidFill>
                <a:latin typeface="宋体" pitchFamily="2" charset="-122"/>
              </a:rPr>
              <a:t>存储程序</a:t>
            </a:r>
            <a:r>
              <a:rPr lang="zh-CN" altLang="en-US" sz="2000">
                <a:solidFill>
                  <a:srgbClr val="FFFF00"/>
                </a:solidFill>
              </a:rPr>
              <a:t>”</a:t>
            </a:r>
            <a:r>
              <a:rPr lang="en-US" altLang="zh-CN" sz="2000">
                <a:solidFill>
                  <a:srgbClr val="FFFF00"/>
                </a:solidFill>
                <a:latin typeface="宋体" pitchFamily="2" charset="-122"/>
              </a:rPr>
              <a:t>+</a:t>
            </a:r>
            <a:r>
              <a:rPr lang="en-US" altLang="zh-CN" sz="2000">
                <a:solidFill>
                  <a:srgbClr val="FFFF00"/>
                </a:solidFill>
              </a:rPr>
              <a:t>“</a:t>
            </a:r>
            <a:r>
              <a:rPr lang="zh-CN" altLang="en-US" sz="2000">
                <a:solidFill>
                  <a:srgbClr val="FFFF00"/>
                </a:solidFill>
                <a:latin typeface="宋体" pitchFamily="2" charset="-122"/>
              </a:rPr>
              <a:t>程序控制</a:t>
            </a:r>
            <a:r>
              <a:rPr lang="zh-CN" altLang="en-US" sz="2000">
                <a:solidFill>
                  <a:srgbClr val="FFFF00"/>
                </a:solidFill>
              </a:rPr>
              <a:t>”</a:t>
            </a:r>
            <a:endParaRPr lang="en-US" altLang="zh-CN" sz="2000">
              <a:solidFill>
                <a:srgbClr val="FFFF00"/>
              </a:solidFill>
              <a:latin typeface="宋体" pitchFamily="2" charset="-122"/>
            </a:endParaRPr>
          </a:p>
          <a:p>
            <a:pPr eaLnBrk="1" hangingPunct="1"/>
            <a:r>
              <a:rPr lang="en-US" altLang="zh-CN" sz="2000">
                <a:solidFill>
                  <a:srgbClr val="FFFF00"/>
                </a:solidFill>
                <a:latin typeface="宋体" pitchFamily="2" charset="-122"/>
              </a:rPr>
              <a:t>1</a:t>
            </a:r>
            <a:r>
              <a:rPr lang="zh-CN" altLang="en-US" sz="2000">
                <a:solidFill>
                  <a:srgbClr val="FFFF00"/>
                </a:solidFill>
                <a:latin typeface="宋体" pitchFamily="2" charset="-122"/>
              </a:rPr>
              <a:t>）以二进制方式表示数据和指令 </a:t>
            </a:r>
            <a:r>
              <a:rPr lang="en-US" altLang="zh-CN" sz="2000">
                <a:solidFill>
                  <a:srgbClr val="FFFF00"/>
                </a:solidFill>
                <a:latin typeface="宋体" pitchFamily="2" charset="-122"/>
              </a:rPr>
              <a:t>2</a:t>
            </a:r>
            <a:r>
              <a:rPr lang="zh-CN" altLang="en-US" sz="2000">
                <a:solidFill>
                  <a:srgbClr val="FFFF00"/>
                </a:solidFill>
                <a:latin typeface="宋体" pitchFamily="2" charset="-122"/>
              </a:rPr>
              <a:t>）将程序存入存储器中，由控制器自动读取并执行。</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42" name="Group 4"/>
          <p:cNvGrpSpPr>
            <a:grpSpLocks/>
          </p:cNvGrpSpPr>
          <p:nvPr/>
        </p:nvGrpSpPr>
        <p:grpSpPr bwMode="auto">
          <a:xfrm>
            <a:off x="990600" y="1752600"/>
            <a:ext cx="4143375" cy="2133600"/>
            <a:chOff x="1200" y="466"/>
            <a:chExt cx="1632" cy="1008"/>
          </a:xfrm>
        </p:grpSpPr>
        <p:sp>
          <p:nvSpPr>
            <p:cNvPr id="61454" name="AutoShape 5"/>
            <p:cNvSpPr>
              <a:spLocks noChangeArrowheads="1"/>
            </p:cNvSpPr>
            <p:nvPr/>
          </p:nvSpPr>
          <p:spPr bwMode="auto">
            <a:xfrm>
              <a:off x="1200" y="1042"/>
              <a:ext cx="1632" cy="432"/>
            </a:xfrm>
            <a:prstGeom prst="can">
              <a:avLst>
                <a:gd name="adj" fmla="val 50000"/>
              </a:avLst>
            </a:prstGeom>
            <a:solidFill>
              <a:srgbClr val="CC6600"/>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2400" b="1">
                  <a:solidFill>
                    <a:srgbClr val="0033CC"/>
                  </a:solidFill>
                  <a:latin typeface="Times New Roman" pitchFamily="18" charset="0"/>
                </a:rPr>
                <a:t>工具软件</a:t>
              </a:r>
            </a:p>
          </p:txBody>
        </p:sp>
        <p:sp>
          <p:nvSpPr>
            <p:cNvPr id="61455" name="AutoShape 6"/>
            <p:cNvSpPr>
              <a:spLocks noChangeArrowheads="1"/>
            </p:cNvSpPr>
            <p:nvPr/>
          </p:nvSpPr>
          <p:spPr bwMode="auto">
            <a:xfrm>
              <a:off x="1200" y="754"/>
              <a:ext cx="1632" cy="432"/>
            </a:xfrm>
            <a:prstGeom prst="can">
              <a:avLst>
                <a:gd name="adj" fmla="val 50000"/>
              </a:avLst>
            </a:prstGeom>
            <a:solidFill>
              <a:srgbClr val="CC6600"/>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2400" b="1">
                  <a:solidFill>
                    <a:srgbClr val="00FF00"/>
                  </a:solidFill>
                  <a:latin typeface="Times New Roman" pitchFamily="18" charset="0"/>
                </a:rPr>
                <a:t>程序设计语言和语言处理程序</a:t>
              </a:r>
            </a:p>
          </p:txBody>
        </p:sp>
        <p:sp>
          <p:nvSpPr>
            <p:cNvPr id="61456" name="AutoShape 7"/>
            <p:cNvSpPr>
              <a:spLocks noChangeArrowheads="1"/>
            </p:cNvSpPr>
            <p:nvPr/>
          </p:nvSpPr>
          <p:spPr bwMode="auto">
            <a:xfrm>
              <a:off x="1200" y="466"/>
              <a:ext cx="1632" cy="432"/>
            </a:xfrm>
            <a:prstGeom prst="can">
              <a:avLst>
                <a:gd name="adj" fmla="val 50000"/>
              </a:avLst>
            </a:prstGeom>
            <a:solidFill>
              <a:srgbClr val="CC6600"/>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2400" b="1">
                  <a:solidFill>
                    <a:srgbClr val="0033CC"/>
                  </a:solidFill>
                  <a:latin typeface="Times New Roman" pitchFamily="18" charset="0"/>
                </a:rPr>
                <a:t>操作系统</a:t>
              </a:r>
              <a:endParaRPr kumimoji="1" lang="zh-CN" altLang="en-US" sz="2400">
                <a:latin typeface="Times New Roman" pitchFamily="18" charset="0"/>
              </a:endParaRPr>
            </a:p>
          </p:txBody>
        </p:sp>
      </p:grpSp>
      <p:grpSp>
        <p:nvGrpSpPr>
          <p:cNvPr id="61443" name="Group 9"/>
          <p:cNvGrpSpPr>
            <a:grpSpLocks/>
          </p:cNvGrpSpPr>
          <p:nvPr/>
        </p:nvGrpSpPr>
        <p:grpSpPr bwMode="auto">
          <a:xfrm>
            <a:off x="1066800" y="4191000"/>
            <a:ext cx="4191000" cy="2514600"/>
            <a:chOff x="1248" y="2002"/>
            <a:chExt cx="1632" cy="1036"/>
          </a:xfrm>
        </p:grpSpPr>
        <p:sp>
          <p:nvSpPr>
            <p:cNvPr id="61451" name="AutoShape 10"/>
            <p:cNvSpPr>
              <a:spLocks noChangeArrowheads="1"/>
            </p:cNvSpPr>
            <p:nvPr/>
          </p:nvSpPr>
          <p:spPr bwMode="auto">
            <a:xfrm>
              <a:off x="1248" y="2606"/>
              <a:ext cx="1632" cy="432"/>
            </a:xfrm>
            <a:prstGeom prst="can">
              <a:avLst>
                <a:gd name="adj" fmla="val 50000"/>
              </a:avLst>
            </a:prstGeom>
            <a:solidFill>
              <a:schemeClr val="folHlink"/>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2400" b="1">
                  <a:solidFill>
                    <a:srgbClr val="FF0066"/>
                  </a:solidFill>
                  <a:latin typeface="Times New Roman" pitchFamily="18" charset="0"/>
                </a:rPr>
                <a:t>用户程序</a:t>
              </a:r>
              <a:endParaRPr kumimoji="1" lang="zh-CN" altLang="en-US" sz="2400">
                <a:latin typeface="Times New Roman" pitchFamily="18" charset="0"/>
              </a:endParaRPr>
            </a:p>
          </p:txBody>
        </p:sp>
        <p:sp>
          <p:nvSpPr>
            <p:cNvPr id="61452" name="AutoShape 11"/>
            <p:cNvSpPr>
              <a:spLocks noChangeArrowheads="1"/>
            </p:cNvSpPr>
            <p:nvPr/>
          </p:nvSpPr>
          <p:spPr bwMode="auto">
            <a:xfrm>
              <a:off x="1248" y="2304"/>
              <a:ext cx="1632" cy="432"/>
            </a:xfrm>
            <a:prstGeom prst="can">
              <a:avLst>
                <a:gd name="adj" fmla="val 50000"/>
              </a:avLst>
            </a:prstGeom>
            <a:solidFill>
              <a:schemeClr val="folHlink"/>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2400" b="1">
                  <a:solidFill>
                    <a:srgbClr val="00FF00"/>
                  </a:solidFill>
                  <a:latin typeface="Times New Roman" pitchFamily="18" charset="0"/>
                </a:rPr>
                <a:t>面向问题的应用软件</a:t>
              </a:r>
            </a:p>
          </p:txBody>
        </p:sp>
        <p:sp>
          <p:nvSpPr>
            <p:cNvPr id="61453" name="AutoShape 12"/>
            <p:cNvSpPr>
              <a:spLocks noChangeArrowheads="1"/>
            </p:cNvSpPr>
            <p:nvPr/>
          </p:nvSpPr>
          <p:spPr bwMode="auto">
            <a:xfrm>
              <a:off x="1248" y="2002"/>
              <a:ext cx="1632" cy="432"/>
            </a:xfrm>
            <a:prstGeom prst="can">
              <a:avLst>
                <a:gd name="adj" fmla="val 50000"/>
              </a:avLst>
            </a:prstGeom>
            <a:solidFill>
              <a:schemeClr val="folHlink"/>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2400" b="1">
                  <a:solidFill>
                    <a:srgbClr val="FF0066"/>
                  </a:solidFill>
                  <a:latin typeface="Times New Roman" pitchFamily="18" charset="0"/>
                </a:rPr>
                <a:t>应用软件包</a:t>
              </a:r>
              <a:endParaRPr kumimoji="1" lang="zh-CN" altLang="en-US" sz="2400">
                <a:latin typeface="Times New Roman" pitchFamily="18" charset="0"/>
              </a:endParaRPr>
            </a:p>
          </p:txBody>
        </p:sp>
      </p:grpSp>
      <p:sp>
        <p:nvSpPr>
          <p:cNvPr id="61444" name="AutoShape 14"/>
          <p:cNvSpPr>
            <a:spLocks/>
          </p:cNvSpPr>
          <p:nvPr/>
        </p:nvSpPr>
        <p:spPr bwMode="auto">
          <a:xfrm>
            <a:off x="5438775" y="2012950"/>
            <a:ext cx="228600" cy="1981200"/>
          </a:xfrm>
          <a:prstGeom prst="rightBrace">
            <a:avLst>
              <a:gd name="adj1" fmla="val 72222"/>
              <a:gd name="adj2" fmla="val 50000"/>
            </a:avLst>
          </a:prstGeom>
          <a:noFill/>
          <a:ln w="57150">
            <a:solidFill>
              <a:schemeClr val="tx1"/>
            </a:solidFill>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61445" name="AutoShape 15"/>
          <p:cNvSpPr>
            <a:spLocks/>
          </p:cNvSpPr>
          <p:nvPr/>
        </p:nvSpPr>
        <p:spPr bwMode="auto">
          <a:xfrm>
            <a:off x="5438775" y="4527550"/>
            <a:ext cx="228600" cy="2057400"/>
          </a:xfrm>
          <a:prstGeom prst="rightBrace">
            <a:avLst>
              <a:gd name="adj1" fmla="val 75000"/>
              <a:gd name="adj2" fmla="val 50000"/>
            </a:avLst>
          </a:prstGeom>
          <a:noFill/>
          <a:ln w="57150">
            <a:solidFill>
              <a:schemeClr val="tx1"/>
            </a:solidFill>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701456" name="Text Box 16"/>
          <p:cNvSpPr txBox="1">
            <a:spLocks noChangeArrowheads="1"/>
          </p:cNvSpPr>
          <p:nvPr/>
        </p:nvSpPr>
        <p:spPr bwMode="auto">
          <a:xfrm>
            <a:off x="5803900" y="2178050"/>
            <a:ext cx="733425" cy="18954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vert="eaVert" wrap="none" anchor="ctr">
            <a:spAutoFit/>
          </a:bodyPr>
          <a:lstStyle/>
          <a:p>
            <a:pPr algn="ctr">
              <a:defRPr/>
            </a:pPr>
            <a:r>
              <a:rPr kumimoji="1" lang="zh-CN" altLang="en-US" sz="3600" b="1">
                <a:effectLst>
                  <a:outerShdw blurRad="38100" dist="38100" dir="2700000" algn="tl">
                    <a:srgbClr val="C0C0C0"/>
                  </a:outerShdw>
                </a:effectLst>
                <a:latin typeface="Times New Roman" pitchFamily="18" charset="0"/>
              </a:rPr>
              <a:t>系统软件</a:t>
            </a:r>
            <a:endParaRPr kumimoji="1" lang="zh-CN" altLang="en-US" sz="2400">
              <a:effectLst>
                <a:outerShdw blurRad="38100" dist="38100" dir="2700000" algn="tl">
                  <a:srgbClr val="C0C0C0"/>
                </a:outerShdw>
              </a:effectLst>
              <a:latin typeface="Times New Roman" pitchFamily="18" charset="0"/>
            </a:endParaRPr>
          </a:p>
        </p:txBody>
      </p:sp>
      <p:sp>
        <p:nvSpPr>
          <p:cNvPr id="701457" name="Text Box 17"/>
          <p:cNvSpPr txBox="1">
            <a:spLocks noChangeArrowheads="1"/>
          </p:cNvSpPr>
          <p:nvPr/>
        </p:nvSpPr>
        <p:spPr bwMode="auto">
          <a:xfrm>
            <a:off x="5819775" y="4486275"/>
            <a:ext cx="733425" cy="18954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vert="eaVert" wrap="none" anchor="ctr">
            <a:spAutoFit/>
          </a:bodyPr>
          <a:lstStyle/>
          <a:p>
            <a:pPr algn="ctr">
              <a:defRPr/>
            </a:pPr>
            <a:r>
              <a:rPr kumimoji="1" lang="zh-CN" altLang="en-US" sz="3600" b="1">
                <a:effectLst>
                  <a:outerShdw blurRad="38100" dist="38100" dir="2700000" algn="tl">
                    <a:srgbClr val="C0C0C0"/>
                  </a:outerShdw>
                </a:effectLst>
                <a:latin typeface="Times New Roman" pitchFamily="18" charset="0"/>
              </a:rPr>
              <a:t>应用软件</a:t>
            </a:r>
            <a:endParaRPr kumimoji="1" lang="zh-CN" altLang="en-US" sz="2400">
              <a:latin typeface="Times New Roman" pitchFamily="18" charset="0"/>
            </a:endParaRPr>
          </a:p>
        </p:txBody>
      </p:sp>
      <p:sp>
        <p:nvSpPr>
          <p:cNvPr id="61448" name="Text Box 18"/>
          <p:cNvSpPr txBox="1">
            <a:spLocks noChangeArrowheads="1"/>
          </p:cNvSpPr>
          <p:nvPr/>
        </p:nvSpPr>
        <p:spPr bwMode="auto">
          <a:xfrm>
            <a:off x="2438400" y="0"/>
            <a:ext cx="4106863" cy="7620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4400" b="1">
                <a:solidFill>
                  <a:srgbClr val="FF0000"/>
                </a:solidFill>
                <a:latin typeface="Times New Roman" pitchFamily="18" charset="0"/>
                <a:ea typeface="隶书" pitchFamily="49" charset="-122"/>
              </a:rPr>
              <a:t>计算机软件系统</a:t>
            </a:r>
            <a:endParaRPr kumimoji="1" lang="zh-CN" altLang="en-US" sz="2400">
              <a:solidFill>
                <a:srgbClr val="FF0000"/>
              </a:solidFill>
              <a:latin typeface="Times New Roman" pitchFamily="18" charset="0"/>
              <a:ea typeface="隶书" pitchFamily="49" charset="-122"/>
            </a:endParaRPr>
          </a:p>
        </p:txBody>
      </p:sp>
      <p:sp>
        <p:nvSpPr>
          <p:cNvPr id="61449" name="Text Box 19"/>
          <p:cNvSpPr txBox="1">
            <a:spLocks noChangeArrowheads="1"/>
          </p:cNvSpPr>
          <p:nvPr/>
        </p:nvSpPr>
        <p:spPr bwMode="auto">
          <a:xfrm>
            <a:off x="381000" y="762000"/>
            <a:ext cx="80422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a:solidFill>
                  <a:srgbClr val="6666FF"/>
                </a:solidFill>
                <a:ea typeface="幼圆" pitchFamily="49" charset="-122"/>
              </a:rPr>
              <a:t>软件</a:t>
            </a:r>
            <a:r>
              <a:rPr kumimoji="1" lang="zh-CN" altLang="en-US" sz="2800" b="1">
                <a:ea typeface="幼圆" pitchFamily="49" charset="-122"/>
              </a:rPr>
              <a:t>：指示计算机完成任务的、以电子格式存储的</a:t>
            </a:r>
          </a:p>
          <a:p>
            <a:pPr eaLnBrk="1" hangingPunct="1"/>
            <a:r>
              <a:rPr kumimoji="1" lang="zh-CN" altLang="en-US" sz="2800" b="1">
                <a:ea typeface="幼圆" pitchFamily="49" charset="-122"/>
              </a:rPr>
              <a:t>指令序列和相关的数据。 </a:t>
            </a:r>
          </a:p>
        </p:txBody>
      </p:sp>
      <p:sp>
        <p:nvSpPr>
          <p:cNvPr id="61450" name="灯片编号占位符 2"/>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DE3033F-5622-46CF-8757-D2117A5D2A09}" type="slidenum">
              <a:rPr lang="en-US" altLang="zh-CN" smtClean="0"/>
              <a:pPr eaLnBrk="1" hangingPunct="1"/>
              <a:t>50</a:t>
            </a:fld>
            <a:endParaRPr lang="en-US" altLang="zh-CN" smtClean="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bwMode="auto">
          <a:xfrm>
            <a:off x="1676400" y="685800"/>
            <a:ext cx="54864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4000" smtClean="0"/>
              <a:t>操作系统</a:t>
            </a:r>
          </a:p>
        </p:txBody>
      </p:sp>
      <p:sp>
        <p:nvSpPr>
          <p:cNvPr id="711683" name="Text Box 3"/>
          <p:cNvSpPr txBox="1">
            <a:spLocks noChangeArrowheads="1"/>
          </p:cNvSpPr>
          <p:nvPr/>
        </p:nvSpPr>
        <p:spPr bwMode="auto">
          <a:xfrm>
            <a:off x="685800" y="1447800"/>
            <a:ext cx="7620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400" b="1">
                <a:solidFill>
                  <a:srgbClr val="AA00C3"/>
                </a:solidFill>
                <a:effectLst>
                  <a:outerShdw blurRad="38100" dist="38100" dir="2700000" algn="tl">
                    <a:srgbClr val="C0C0C0"/>
                  </a:outerShdw>
                </a:effectLst>
                <a:ea typeface="幼圆" pitchFamily="49" charset="-122"/>
              </a:rPr>
              <a:t>操作系统</a:t>
            </a:r>
            <a:r>
              <a:rPr kumimoji="1" lang="zh-CN" altLang="en-US" sz="2400">
                <a:ea typeface="幼圆" pitchFamily="49" charset="-122"/>
              </a:rPr>
              <a:t>对计算机的硬件和软件资源进行控制和管理的程序，是系统软件的核心</a:t>
            </a:r>
            <a:r>
              <a:rPr kumimoji="1" lang="zh-CN" altLang="en-US" sz="2000">
                <a:ea typeface="幼圆" pitchFamily="49" charset="-122"/>
              </a:rPr>
              <a:t>。</a:t>
            </a:r>
            <a:r>
              <a:rPr kumimoji="1" lang="zh-CN" altLang="en-US" sz="2400">
                <a:ea typeface="幼圆" pitchFamily="49" charset="-122"/>
              </a:rPr>
              <a:t>操作系统是用户和计算机之间的接口</a:t>
            </a:r>
          </a:p>
        </p:txBody>
      </p:sp>
      <p:grpSp>
        <p:nvGrpSpPr>
          <p:cNvPr id="63492" name="Group 4"/>
          <p:cNvGrpSpPr>
            <a:grpSpLocks/>
          </p:cNvGrpSpPr>
          <p:nvPr/>
        </p:nvGrpSpPr>
        <p:grpSpPr bwMode="auto">
          <a:xfrm>
            <a:off x="2752725" y="5257800"/>
            <a:ext cx="1590675" cy="519113"/>
            <a:chOff x="4176" y="1344"/>
            <a:chExt cx="1002" cy="327"/>
          </a:xfrm>
        </p:grpSpPr>
        <p:pic>
          <p:nvPicPr>
            <p:cNvPr id="63511" name="Picture 5" descr="linux_logo">
              <a:hlinkClick r:id="rId3" action="ppaction://hlinksldjump"/>
            </p:cNvPr>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76" y="1344"/>
              <a:ext cx="277"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1686" name="Text Box 6"/>
            <p:cNvSpPr txBox="1">
              <a:spLocks noChangeArrowheads="1"/>
            </p:cNvSpPr>
            <p:nvPr/>
          </p:nvSpPr>
          <p:spPr bwMode="auto">
            <a:xfrm>
              <a:off x="4464" y="1344"/>
              <a:ext cx="71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800" b="1">
                  <a:solidFill>
                    <a:schemeClr val="bg2"/>
                  </a:solidFill>
                  <a:effectLst>
                    <a:outerShdw blurRad="38100" dist="38100" dir="2700000" algn="tl">
                      <a:srgbClr val="C0C0C0"/>
                    </a:outerShdw>
                  </a:effectLst>
                  <a:ea typeface="幼圆" pitchFamily="49" charset="-122"/>
                </a:rPr>
                <a:t>Linux</a:t>
              </a:r>
              <a:endParaRPr kumimoji="1" lang="en-US" altLang="zh-CN" sz="2800" b="1">
                <a:solidFill>
                  <a:schemeClr val="bg2"/>
                </a:solidFill>
                <a:latin typeface="Times New Roman" pitchFamily="18" charset="0"/>
                <a:ea typeface="幼圆" pitchFamily="49" charset="-122"/>
              </a:endParaRPr>
            </a:p>
          </p:txBody>
        </p:sp>
      </p:grpSp>
      <p:grpSp>
        <p:nvGrpSpPr>
          <p:cNvPr id="63493" name="Group 7"/>
          <p:cNvGrpSpPr>
            <a:grpSpLocks/>
          </p:cNvGrpSpPr>
          <p:nvPr/>
        </p:nvGrpSpPr>
        <p:grpSpPr bwMode="auto">
          <a:xfrm>
            <a:off x="238125" y="5181600"/>
            <a:ext cx="1924050" cy="606425"/>
            <a:chOff x="1920" y="1056"/>
            <a:chExt cx="1212" cy="382"/>
          </a:xfrm>
        </p:grpSpPr>
        <p:graphicFrame>
          <p:nvGraphicFramePr>
            <p:cNvPr id="63509" name="Object 8"/>
            <p:cNvGraphicFramePr>
              <a:graphicFrameLocks noChangeAspect="1"/>
            </p:cNvGraphicFramePr>
            <p:nvPr/>
          </p:nvGraphicFramePr>
          <p:xfrm>
            <a:off x="1920" y="1056"/>
            <a:ext cx="358" cy="382"/>
          </p:xfrm>
          <a:graphic>
            <a:graphicData uri="http://schemas.openxmlformats.org/presentationml/2006/ole">
              <mc:AlternateContent xmlns:mc="http://schemas.openxmlformats.org/markup-compatibility/2006">
                <mc:Choice xmlns:v="urn:schemas-microsoft-com:vml" Requires="v">
                  <p:oleObj spid="_x0000_s63673" name="BMP 图象" r:id="rId5" imgW="1133633" imgH="1209524" progId="Paint.Picture">
                    <p:embed/>
                  </p:oleObj>
                </mc:Choice>
                <mc:Fallback>
                  <p:oleObj name="BMP 图象" r:id="rId5" imgW="1133633" imgH="1209524" progId="Paint.Picture">
                    <p:embed/>
                    <p:pic>
                      <p:nvPicPr>
                        <p:cNvPr id="0" name="Object 8"/>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20" y="1056"/>
                          <a:ext cx="358" cy="38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sp>
          <p:nvSpPr>
            <p:cNvPr id="711689" name="Text Box 9"/>
            <p:cNvSpPr txBox="1">
              <a:spLocks noChangeArrowheads="1"/>
            </p:cNvSpPr>
            <p:nvPr/>
          </p:nvSpPr>
          <p:spPr bwMode="auto">
            <a:xfrm>
              <a:off x="2256" y="1104"/>
              <a:ext cx="87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800" b="1">
                  <a:solidFill>
                    <a:schemeClr val="bg2"/>
                  </a:solidFill>
                  <a:effectLst>
                    <a:outerShdw blurRad="38100" dist="38100" dir="2700000" algn="tl">
                      <a:srgbClr val="C0C0C0"/>
                    </a:outerShdw>
                  </a:effectLst>
                  <a:ea typeface="幼圆" pitchFamily="49" charset="-122"/>
                </a:rPr>
                <a:t>MacOS</a:t>
              </a:r>
              <a:endParaRPr kumimoji="1" lang="en-US" altLang="zh-CN" sz="2800" b="1">
                <a:solidFill>
                  <a:schemeClr val="bg2"/>
                </a:solidFill>
                <a:latin typeface="Times New Roman" pitchFamily="18" charset="0"/>
                <a:ea typeface="幼圆" pitchFamily="49" charset="-122"/>
              </a:endParaRPr>
            </a:p>
          </p:txBody>
        </p:sp>
      </p:grpSp>
      <p:sp>
        <p:nvSpPr>
          <p:cNvPr id="711690" name="Text Box 10"/>
          <p:cNvSpPr txBox="1">
            <a:spLocks noChangeArrowheads="1"/>
          </p:cNvSpPr>
          <p:nvPr/>
        </p:nvSpPr>
        <p:spPr bwMode="auto">
          <a:xfrm>
            <a:off x="3209925" y="4495800"/>
            <a:ext cx="103346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800" b="1">
                <a:solidFill>
                  <a:schemeClr val="bg2"/>
                </a:solidFill>
                <a:effectLst>
                  <a:outerShdw blurRad="38100" dist="38100" dir="2700000" algn="tl">
                    <a:srgbClr val="C0C0C0"/>
                  </a:outerShdw>
                </a:effectLst>
                <a:ea typeface="幼圆" pitchFamily="49" charset="-122"/>
              </a:rPr>
              <a:t>UNIX</a:t>
            </a:r>
            <a:endParaRPr kumimoji="1" lang="en-US" altLang="zh-CN" sz="2800" b="1">
              <a:solidFill>
                <a:schemeClr val="bg2"/>
              </a:solidFill>
              <a:latin typeface="Times New Roman" pitchFamily="18" charset="0"/>
              <a:ea typeface="幼圆" pitchFamily="49" charset="-122"/>
            </a:endParaRPr>
          </a:p>
        </p:txBody>
      </p:sp>
      <p:grpSp>
        <p:nvGrpSpPr>
          <p:cNvPr id="63495" name="Group 11"/>
          <p:cNvGrpSpPr>
            <a:grpSpLocks/>
          </p:cNvGrpSpPr>
          <p:nvPr/>
        </p:nvGrpSpPr>
        <p:grpSpPr bwMode="auto">
          <a:xfrm>
            <a:off x="762000" y="2667000"/>
            <a:ext cx="5410200" cy="1447800"/>
            <a:chOff x="384" y="1536"/>
            <a:chExt cx="3408" cy="912"/>
          </a:xfrm>
        </p:grpSpPr>
        <p:graphicFrame>
          <p:nvGraphicFramePr>
            <p:cNvPr id="63505" name="Object 12"/>
            <p:cNvGraphicFramePr>
              <a:graphicFrameLocks noChangeAspect="1"/>
            </p:cNvGraphicFramePr>
            <p:nvPr/>
          </p:nvGraphicFramePr>
          <p:xfrm>
            <a:off x="384" y="1615"/>
            <a:ext cx="384" cy="257"/>
          </p:xfrm>
          <a:graphic>
            <a:graphicData uri="http://schemas.openxmlformats.org/presentationml/2006/ole">
              <mc:AlternateContent xmlns:mc="http://schemas.openxmlformats.org/markup-compatibility/2006">
                <mc:Choice xmlns:v="urn:schemas-microsoft-com:vml" Requires="v">
                  <p:oleObj spid="_x0000_s63674" name="PhotoImpact" r:id="rId7" imgW="3022222" imgH="2019048" progId="PI3.Image">
                    <p:embed/>
                  </p:oleObj>
                </mc:Choice>
                <mc:Fallback>
                  <p:oleObj name="PhotoImpact" r:id="rId7" imgW="3022222" imgH="2019048" progId="PI3.Image">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 y="1615"/>
                          <a:ext cx="384"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506" name="Object 13"/>
            <p:cNvGraphicFramePr>
              <a:graphicFrameLocks noChangeAspect="1"/>
            </p:cNvGraphicFramePr>
            <p:nvPr/>
          </p:nvGraphicFramePr>
          <p:xfrm>
            <a:off x="2016" y="1615"/>
            <a:ext cx="384" cy="257"/>
          </p:xfrm>
          <a:graphic>
            <a:graphicData uri="http://schemas.openxmlformats.org/presentationml/2006/ole">
              <mc:AlternateContent xmlns:mc="http://schemas.openxmlformats.org/markup-compatibility/2006">
                <mc:Choice xmlns:v="urn:schemas-microsoft-com:vml" Requires="v">
                  <p:oleObj spid="_x0000_s63675" name="PhotoImpact" r:id="rId9" imgW="3022222" imgH="2019048" progId="PI3.Image">
                    <p:embed/>
                  </p:oleObj>
                </mc:Choice>
                <mc:Fallback>
                  <p:oleObj name="PhotoImpact" r:id="rId9" imgW="3022222" imgH="2019048" progId="PI3.Image">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6" y="1615"/>
                          <a:ext cx="384"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1694" name="Rectangle 14"/>
            <p:cNvSpPr>
              <a:spLocks noChangeArrowheads="1"/>
            </p:cNvSpPr>
            <p:nvPr/>
          </p:nvSpPr>
          <p:spPr bwMode="auto">
            <a:xfrm>
              <a:off x="672" y="1536"/>
              <a:ext cx="1296"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defTabSz="762000" eaLnBrk="0" hangingPunct="0">
                <a:lnSpc>
                  <a:spcPct val="125000"/>
                </a:lnSpc>
                <a:spcBef>
                  <a:spcPct val="20000"/>
                </a:spcBef>
                <a:buFont typeface="Wingdings" pitchFamily="2" charset="2"/>
                <a:buNone/>
                <a:defRPr/>
              </a:pPr>
              <a:r>
                <a:rPr kumimoji="1" lang="zh-CN" altLang="en-US" sz="2400" b="1">
                  <a:solidFill>
                    <a:srgbClr val="AA00C3"/>
                  </a:solidFill>
                  <a:effectLst>
                    <a:outerShdw blurRad="38100" dist="38100" dir="2700000" algn="tl">
                      <a:srgbClr val="C0C0C0"/>
                    </a:outerShdw>
                  </a:effectLst>
                  <a:ea typeface="幼圆" pitchFamily="49" charset="-122"/>
                </a:rPr>
                <a:t>管家婆</a:t>
              </a:r>
              <a:r>
                <a:rPr kumimoji="1" lang="zh-CN" altLang="en-US" sz="2400" b="1">
                  <a:ea typeface="幼圆" pitchFamily="49" charset="-122"/>
                </a:rPr>
                <a:t/>
              </a:r>
              <a:br>
                <a:rPr kumimoji="1" lang="zh-CN" altLang="en-US" sz="2400" b="1">
                  <a:ea typeface="幼圆" pitchFamily="49" charset="-122"/>
                </a:rPr>
              </a:br>
              <a:r>
                <a:rPr kumimoji="1" lang="zh-CN" altLang="en-US" sz="2000" b="1">
                  <a:ea typeface="幼圆" pitchFamily="49" charset="-122"/>
                </a:rPr>
                <a:t>管理硬件资源</a:t>
              </a:r>
              <a:br>
                <a:rPr kumimoji="1" lang="zh-CN" altLang="en-US" sz="2000" b="1">
                  <a:ea typeface="幼圆" pitchFamily="49" charset="-122"/>
                </a:rPr>
              </a:br>
              <a:r>
                <a:rPr kumimoji="1" lang="zh-CN" altLang="en-US" sz="2000" b="1">
                  <a:ea typeface="幼圆" pitchFamily="49" charset="-122"/>
                </a:rPr>
                <a:t>协调后台工作</a:t>
              </a:r>
            </a:p>
          </p:txBody>
        </p:sp>
        <p:sp>
          <p:nvSpPr>
            <p:cNvPr id="711695" name="Rectangle 15"/>
            <p:cNvSpPr>
              <a:spLocks noChangeArrowheads="1"/>
            </p:cNvSpPr>
            <p:nvPr/>
          </p:nvSpPr>
          <p:spPr bwMode="auto">
            <a:xfrm>
              <a:off x="2304" y="1536"/>
              <a:ext cx="1488" cy="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defTabSz="762000" eaLnBrk="0" hangingPunct="0">
                <a:lnSpc>
                  <a:spcPct val="125000"/>
                </a:lnSpc>
                <a:spcBef>
                  <a:spcPct val="20000"/>
                </a:spcBef>
                <a:buFont typeface="Wingdings" pitchFamily="2" charset="2"/>
                <a:buNone/>
                <a:defRPr/>
              </a:pPr>
              <a:r>
                <a:rPr kumimoji="1" lang="zh-CN" altLang="en-US" sz="2400" b="1">
                  <a:solidFill>
                    <a:srgbClr val="AA00C3"/>
                  </a:solidFill>
                  <a:effectLst>
                    <a:outerShdw blurRad="38100" dist="38100" dir="2700000" algn="tl">
                      <a:srgbClr val="C0C0C0"/>
                    </a:outerShdw>
                  </a:effectLst>
                  <a:ea typeface="幼圆" pitchFamily="49" charset="-122"/>
                </a:rPr>
                <a:t>服务生</a:t>
              </a:r>
              <a:r>
                <a:rPr kumimoji="1" lang="zh-CN" altLang="en-US" sz="2400" b="1">
                  <a:solidFill>
                    <a:srgbClr val="AA00C3"/>
                  </a:solidFill>
                  <a:ea typeface="幼圆" pitchFamily="49" charset="-122"/>
                </a:rPr>
                <a:t/>
              </a:r>
              <a:br>
                <a:rPr kumimoji="1" lang="zh-CN" altLang="en-US" sz="2400" b="1">
                  <a:solidFill>
                    <a:srgbClr val="AA00C3"/>
                  </a:solidFill>
                  <a:ea typeface="幼圆" pitchFamily="49" charset="-122"/>
                </a:rPr>
              </a:br>
              <a:r>
                <a:rPr kumimoji="1" lang="zh-CN" altLang="en-US" sz="2000" b="1">
                  <a:ea typeface="幼圆" pitchFamily="49" charset="-122"/>
                </a:rPr>
                <a:t>提供用户与计算</a:t>
              </a:r>
              <a:br>
                <a:rPr kumimoji="1" lang="zh-CN" altLang="en-US" sz="2000" b="1">
                  <a:ea typeface="幼圆" pitchFamily="49" charset="-122"/>
                </a:rPr>
              </a:br>
              <a:r>
                <a:rPr kumimoji="1" lang="zh-CN" altLang="en-US" sz="2000" b="1">
                  <a:ea typeface="幼圆" pitchFamily="49" charset="-122"/>
                </a:rPr>
                <a:t>机的交互接口</a:t>
              </a:r>
            </a:p>
          </p:txBody>
        </p:sp>
      </p:grpSp>
      <p:grpSp>
        <p:nvGrpSpPr>
          <p:cNvPr id="63496" name="Group 16"/>
          <p:cNvGrpSpPr>
            <a:grpSpLocks/>
          </p:cNvGrpSpPr>
          <p:nvPr/>
        </p:nvGrpSpPr>
        <p:grpSpPr bwMode="auto">
          <a:xfrm>
            <a:off x="238125" y="4418013"/>
            <a:ext cx="2278063" cy="519112"/>
            <a:chOff x="96" y="2783"/>
            <a:chExt cx="1435" cy="327"/>
          </a:xfrm>
        </p:grpSpPr>
        <p:sp>
          <p:nvSpPr>
            <p:cNvPr id="711697" name="Text Box 17"/>
            <p:cNvSpPr txBox="1">
              <a:spLocks noChangeArrowheads="1"/>
            </p:cNvSpPr>
            <p:nvPr/>
          </p:nvSpPr>
          <p:spPr bwMode="auto">
            <a:xfrm>
              <a:off x="432" y="2783"/>
              <a:ext cx="109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800" b="1">
                  <a:solidFill>
                    <a:schemeClr val="bg2"/>
                  </a:solidFill>
                  <a:effectLst>
                    <a:outerShdw blurRad="38100" dist="38100" dir="2700000" algn="tl">
                      <a:srgbClr val="C0C0C0"/>
                    </a:outerShdw>
                  </a:effectLst>
                  <a:ea typeface="幼圆" pitchFamily="49" charset="-122"/>
                </a:rPr>
                <a:t>Windows</a:t>
              </a:r>
              <a:endParaRPr kumimoji="1" lang="en-US" altLang="zh-CN" sz="2800" b="1">
                <a:solidFill>
                  <a:schemeClr val="bg2"/>
                </a:solidFill>
                <a:latin typeface="Times New Roman" pitchFamily="18" charset="0"/>
                <a:ea typeface="幼圆" pitchFamily="49" charset="-122"/>
              </a:endParaRPr>
            </a:p>
          </p:txBody>
        </p:sp>
        <p:graphicFrame>
          <p:nvGraphicFramePr>
            <p:cNvPr id="63504" name="Object 18"/>
            <p:cNvGraphicFramePr>
              <a:graphicFrameLocks noChangeAspect="1"/>
            </p:cNvGraphicFramePr>
            <p:nvPr/>
          </p:nvGraphicFramePr>
          <p:xfrm>
            <a:off x="96" y="2784"/>
            <a:ext cx="336" cy="318"/>
          </p:xfrm>
          <a:graphic>
            <a:graphicData uri="http://schemas.openxmlformats.org/presentationml/2006/ole">
              <mc:AlternateContent xmlns:mc="http://schemas.openxmlformats.org/markup-compatibility/2006">
                <mc:Choice xmlns:v="urn:schemas-microsoft-com:vml" Requires="v">
                  <p:oleObj spid="_x0000_s63676" name="位图图像" r:id="rId10" imgW="533474" imgH="504762" progId="Paint.Picture">
                    <p:embed/>
                  </p:oleObj>
                </mc:Choice>
                <mc:Fallback>
                  <p:oleObj name="位图图像" r:id="rId10" imgW="533474" imgH="504762" progId="Paint.Picture">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 y="2784"/>
                          <a:ext cx="336"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3497" name="Group 19"/>
          <p:cNvGrpSpPr>
            <a:grpSpLocks/>
          </p:cNvGrpSpPr>
          <p:nvPr/>
        </p:nvGrpSpPr>
        <p:grpSpPr bwMode="auto">
          <a:xfrm>
            <a:off x="4572000" y="4724400"/>
            <a:ext cx="1228725" cy="1052513"/>
            <a:chOff x="2688" y="2880"/>
            <a:chExt cx="774" cy="663"/>
          </a:xfrm>
        </p:grpSpPr>
        <p:graphicFrame>
          <p:nvGraphicFramePr>
            <p:cNvPr id="63501" name="Object 20"/>
            <p:cNvGraphicFramePr>
              <a:graphicFrameLocks noChangeAspect="1"/>
            </p:cNvGraphicFramePr>
            <p:nvPr/>
          </p:nvGraphicFramePr>
          <p:xfrm>
            <a:off x="2832" y="2880"/>
            <a:ext cx="630" cy="450"/>
          </p:xfrm>
          <a:graphic>
            <a:graphicData uri="http://schemas.openxmlformats.org/presentationml/2006/ole">
              <mc:AlternateContent xmlns:mc="http://schemas.openxmlformats.org/markup-compatibility/2006">
                <mc:Choice xmlns:v="urn:schemas-microsoft-com:vml" Requires="v">
                  <p:oleObj spid="_x0000_s63677" name="位图图像" r:id="rId12" imgW="1000000" imgH="714286" progId="Paint.Picture">
                    <p:embed/>
                  </p:oleObj>
                </mc:Choice>
                <mc:Fallback>
                  <p:oleObj name="位图图像" r:id="rId12" imgW="1000000" imgH="714286" progId="Paint.Picture">
                    <p:embed/>
                    <p:pic>
                      <p:nvPicPr>
                        <p:cNvPr id="0"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32" y="2880"/>
                          <a:ext cx="630"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1701" name="Text Box 21"/>
            <p:cNvSpPr txBox="1">
              <a:spLocks noChangeArrowheads="1"/>
            </p:cNvSpPr>
            <p:nvPr/>
          </p:nvSpPr>
          <p:spPr bwMode="auto">
            <a:xfrm>
              <a:off x="2688" y="3216"/>
              <a:ext cx="76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sz="2800" b="1">
                  <a:solidFill>
                    <a:schemeClr val="bg2"/>
                  </a:solidFill>
                  <a:effectLst>
                    <a:outerShdw blurRad="38100" dist="38100" dir="2700000" algn="tl">
                      <a:srgbClr val="C0C0C0"/>
                    </a:outerShdw>
                  </a:effectLst>
                  <a:ea typeface="幼圆" pitchFamily="49" charset="-122"/>
                </a:rPr>
                <a:t>OS/2</a:t>
              </a:r>
              <a:endParaRPr kumimoji="1" lang="en-US" altLang="zh-CN" sz="2800" b="1">
                <a:solidFill>
                  <a:schemeClr val="bg2"/>
                </a:solidFill>
                <a:latin typeface="Times New Roman" pitchFamily="18" charset="0"/>
                <a:ea typeface="幼圆" pitchFamily="49" charset="-122"/>
              </a:endParaRPr>
            </a:p>
          </p:txBody>
        </p:sp>
      </p:grpSp>
      <p:pic>
        <p:nvPicPr>
          <p:cNvPr id="63498" name="Picture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67400" y="2819400"/>
            <a:ext cx="31242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9" name="Rectangle 25"/>
          <p:cNvSpPr>
            <a:spLocks noChangeArrowheads="1"/>
          </p:cNvSpPr>
          <p:nvPr/>
        </p:nvSpPr>
        <p:spPr bwMode="auto">
          <a:xfrm>
            <a:off x="0" y="0"/>
            <a:ext cx="2012950" cy="641350"/>
          </a:xfrm>
          <a:prstGeom prst="rect">
            <a:avLst/>
          </a:prstGeom>
          <a:solidFill>
            <a:srgbClr val="CC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chemeClr val="tx2"/>
                </a:solidFill>
              </a:rPr>
              <a:t>系统软件</a:t>
            </a:r>
          </a:p>
        </p:txBody>
      </p:sp>
      <p:sp>
        <p:nvSpPr>
          <p:cNvPr id="63500"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86F57C0-EF7F-4886-91A0-43DB737F6989}" type="slidenum">
              <a:rPr lang="en-US" altLang="zh-CN" smtClean="0"/>
              <a:pPr eaLnBrk="1" hangingPunct="1"/>
              <a:t>51</a:t>
            </a:fld>
            <a:endParaRPr lang="en-US" altLang="zh-CN" smtClean="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457200" y="2514600"/>
            <a:ext cx="8458200" cy="762000"/>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4400">
                <a:solidFill>
                  <a:schemeClr val="tx2"/>
                </a:solidFill>
              </a:rPr>
              <a:t>程序设计语言和语言处理程序</a:t>
            </a:r>
          </a:p>
        </p:txBody>
      </p:sp>
      <p:sp>
        <p:nvSpPr>
          <p:cNvPr id="64515" name="Rectangle 4"/>
          <p:cNvSpPr>
            <a:spLocks noChangeArrowheads="1"/>
          </p:cNvSpPr>
          <p:nvPr/>
        </p:nvSpPr>
        <p:spPr bwMode="auto">
          <a:xfrm>
            <a:off x="0" y="0"/>
            <a:ext cx="2012950" cy="641350"/>
          </a:xfrm>
          <a:prstGeom prst="rect">
            <a:avLst/>
          </a:prstGeom>
          <a:solidFill>
            <a:srgbClr val="CC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chemeClr val="tx2"/>
                </a:solidFill>
              </a:rPr>
              <a:t>系统软件</a:t>
            </a:r>
          </a:p>
        </p:txBody>
      </p:sp>
      <p:sp>
        <p:nvSpPr>
          <p:cNvPr id="64516" name="灯片编号占位符 2"/>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DED242E-3580-4C5C-A9BB-FD7E4C03F73F}" type="slidenum">
              <a:rPr lang="en-US" altLang="zh-CN" smtClean="0"/>
              <a:pPr eaLnBrk="1" hangingPunct="1"/>
              <a:t>52</a:t>
            </a:fld>
            <a:endParaRPr lang="en-US" altLang="zh-CN" smtClean="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66563" name="Text Box 3"/>
          <p:cNvSpPr txBox="1">
            <a:spLocks noChangeArrowheads="1"/>
          </p:cNvSpPr>
          <p:nvPr/>
        </p:nvSpPr>
        <p:spPr bwMode="auto">
          <a:xfrm>
            <a:off x="0" y="0"/>
            <a:ext cx="4495800" cy="609600"/>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4000" b="1">
                <a:latin typeface="Times New Roman" pitchFamily="18" charset="0"/>
              </a:rPr>
              <a:t>计算机语言</a:t>
            </a:r>
          </a:p>
        </p:txBody>
      </p:sp>
      <p:sp>
        <p:nvSpPr>
          <p:cNvPr id="66564" name="Rectangle 4"/>
          <p:cNvSpPr>
            <a:spLocks noChangeArrowheads="1"/>
          </p:cNvSpPr>
          <p:nvPr/>
        </p:nvSpPr>
        <p:spPr bwMode="auto">
          <a:xfrm>
            <a:off x="304800" y="990600"/>
            <a:ext cx="8382000" cy="762000"/>
          </a:xfrm>
          <a:prstGeom prst="rect">
            <a:avLst/>
          </a:prstGeom>
          <a:solidFill>
            <a:srgbClr val="99FFCC"/>
          </a:solidFill>
          <a:ln w="9525">
            <a:solidFill>
              <a:schemeClr val="accent2"/>
            </a:solidFill>
            <a:miter lim="800000"/>
            <a:headEnd/>
            <a:tailEnd/>
          </a:ln>
          <a:effectLst>
            <a:outerShdw dist="129515" dir="4721404" algn="ctr" rotWithShape="0">
              <a:schemeClr val="bg2"/>
            </a:outerShdw>
          </a:effectLst>
        </p:spPr>
        <p:txBody>
          <a:bodyPr wrap="none" lIns="0" tIns="0" rIns="0" bIns="0" anchor="ctr"/>
          <a:lstStyle/>
          <a:p>
            <a:pPr algn="ctr">
              <a:spcBef>
                <a:spcPct val="50000"/>
              </a:spcBef>
            </a:pPr>
            <a:r>
              <a:rPr kumimoji="1" lang="zh-CN" altLang="en-US" sz="2800">
                <a:latin typeface="Times New Roman" pitchFamily="18" charset="0"/>
              </a:rPr>
              <a:t>人和计算机交流信息的符号系统，程序设计语言。</a:t>
            </a:r>
          </a:p>
        </p:txBody>
      </p:sp>
      <p:sp>
        <p:nvSpPr>
          <p:cNvPr id="66565" name="Rectangle 5"/>
          <p:cNvSpPr>
            <a:spLocks noChangeArrowheads="1"/>
          </p:cNvSpPr>
          <p:nvPr/>
        </p:nvSpPr>
        <p:spPr bwMode="auto">
          <a:xfrm>
            <a:off x="1828800" y="2057400"/>
            <a:ext cx="2362200" cy="609600"/>
          </a:xfrm>
          <a:prstGeom prst="rect">
            <a:avLst/>
          </a:prstGeom>
          <a:solidFill>
            <a:srgbClr val="800080"/>
          </a:solidFill>
          <a:ln w="9525">
            <a:solidFill>
              <a:schemeClr val="accent2"/>
            </a:solidFill>
            <a:miter lim="800000"/>
            <a:headEnd/>
            <a:tailEnd/>
          </a:ln>
          <a:effectLst>
            <a:outerShdw dist="129515" dir="4721404" algn="ctr" rotWithShape="0">
              <a:schemeClr val="bg2"/>
            </a:outerShdw>
          </a:effectLst>
        </p:spPr>
        <p:txBody>
          <a:bodyPr wrap="none" lIns="0" tIns="0" rIns="0" bIns="0" anchor="ctr"/>
          <a:lstStyle/>
          <a:p>
            <a:pPr>
              <a:spcBef>
                <a:spcPct val="50000"/>
              </a:spcBef>
            </a:pPr>
            <a:r>
              <a:rPr kumimoji="1" lang="zh-CN" altLang="en-US" sz="2800">
                <a:solidFill>
                  <a:schemeClr val="bg1"/>
                </a:solidFill>
                <a:latin typeface="Times New Roman" pitchFamily="18" charset="0"/>
              </a:rPr>
              <a:t>机器语言</a:t>
            </a:r>
          </a:p>
        </p:txBody>
      </p:sp>
      <p:sp>
        <p:nvSpPr>
          <p:cNvPr id="66566" name="Rectangle 6"/>
          <p:cNvSpPr>
            <a:spLocks noChangeArrowheads="1"/>
          </p:cNvSpPr>
          <p:nvPr/>
        </p:nvSpPr>
        <p:spPr bwMode="auto">
          <a:xfrm>
            <a:off x="1828800" y="2971800"/>
            <a:ext cx="2362200" cy="609600"/>
          </a:xfrm>
          <a:prstGeom prst="rect">
            <a:avLst/>
          </a:prstGeom>
          <a:solidFill>
            <a:srgbClr val="800080"/>
          </a:solidFill>
          <a:ln w="9525">
            <a:solidFill>
              <a:schemeClr val="accent2"/>
            </a:solidFill>
            <a:miter lim="800000"/>
            <a:headEnd/>
            <a:tailEnd/>
          </a:ln>
          <a:effectLst>
            <a:outerShdw dist="117088" dir="4648272" algn="ctr" rotWithShape="0">
              <a:schemeClr val="bg2"/>
            </a:outerShdw>
          </a:effectLst>
        </p:spPr>
        <p:txBody>
          <a:bodyPr wrap="none" lIns="0" tIns="0" rIns="0" bIns="0" anchor="ctr"/>
          <a:lstStyle/>
          <a:p>
            <a:pPr>
              <a:spcBef>
                <a:spcPct val="50000"/>
              </a:spcBef>
            </a:pPr>
            <a:r>
              <a:rPr kumimoji="1" lang="zh-CN" altLang="en-US" sz="2800">
                <a:solidFill>
                  <a:schemeClr val="bg1"/>
                </a:solidFill>
                <a:latin typeface="Times New Roman" pitchFamily="18" charset="0"/>
              </a:rPr>
              <a:t>汇编语言</a:t>
            </a:r>
          </a:p>
        </p:txBody>
      </p:sp>
      <p:sp>
        <p:nvSpPr>
          <p:cNvPr id="66567" name="Line 7"/>
          <p:cNvSpPr>
            <a:spLocks noChangeShapeType="1"/>
          </p:cNvSpPr>
          <p:nvPr/>
        </p:nvSpPr>
        <p:spPr bwMode="auto">
          <a:xfrm>
            <a:off x="762000" y="2286000"/>
            <a:ext cx="1066800" cy="0"/>
          </a:xfrm>
          <a:prstGeom prst="line">
            <a:avLst/>
          </a:prstGeom>
          <a:noFill/>
          <a:ln w="539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66568" name="Line 8"/>
          <p:cNvSpPr>
            <a:spLocks noChangeShapeType="1"/>
          </p:cNvSpPr>
          <p:nvPr/>
        </p:nvSpPr>
        <p:spPr bwMode="auto">
          <a:xfrm>
            <a:off x="762000" y="1828800"/>
            <a:ext cx="0" cy="2362200"/>
          </a:xfrm>
          <a:prstGeom prst="line">
            <a:avLst/>
          </a:prstGeom>
          <a:noFill/>
          <a:ln w="539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66569" name="Line 9"/>
          <p:cNvSpPr>
            <a:spLocks noChangeShapeType="1"/>
          </p:cNvSpPr>
          <p:nvPr/>
        </p:nvSpPr>
        <p:spPr bwMode="auto">
          <a:xfrm>
            <a:off x="762000" y="3200400"/>
            <a:ext cx="1066800" cy="0"/>
          </a:xfrm>
          <a:prstGeom prst="line">
            <a:avLst/>
          </a:prstGeom>
          <a:noFill/>
          <a:ln w="539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66570" name="Line 10"/>
          <p:cNvSpPr>
            <a:spLocks noChangeShapeType="1"/>
          </p:cNvSpPr>
          <p:nvPr/>
        </p:nvSpPr>
        <p:spPr bwMode="auto">
          <a:xfrm>
            <a:off x="762000" y="4114800"/>
            <a:ext cx="1066800" cy="0"/>
          </a:xfrm>
          <a:prstGeom prst="line">
            <a:avLst/>
          </a:prstGeom>
          <a:noFill/>
          <a:ln w="539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66571" name="Rectangle 11"/>
          <p:cNvSpPr>
            <a:spLocks noChangeArrowheads="1"/>
          </p:cNvSpPr>
          <p:nvPr/>
        </p:nvSpPr>
        <p:spPr bwMode="auto">
          <a:xfrm>
            <a:off x="1828800" y="3886200"/>
            <a:ext cx="2286000" cy="609600"/>
          </a:xfrm>
          <a:prstGeom prst="rect">
            <a:avLst/>
          </a:prstGeom>
          <a:solidFill>
            <a:srgbClr val="800080"/>
          </a:solidFill>
          <a:ln w="9525">
            <a:solidFill>
              <a:schemeClr val="accent2"/>
            </a:solidFill>
            <a:miter lim="800000"/>
            <a:headEnd/>
            <a:tailEnd/>
          </a:ln>
          <a:effectLst>
            <a:outerShdw dist="117088" dir="4648272" algn="ctr" rotWithShape="0">
              <a:schemeClr val="bg2"/>
            </a:outerShdw>
          </a:effectLst>
        </p:spPr>
        <p:txBody>
          <a:bodyPr wrap="none" lIns="0" tIns="0" rIns="0" bIns="0" anchor="ctr"/>
          <a:lstStyle/>
          <a:p>
            <a:pPr>
              <a:spcBef>
                <a:spcPct val="50000"/>
              </a:spcBef>
            </a:pPr>
            <a:r>
              <a:rPr kumimoji="1" lang="zh-CN" altLang="en-US" sz="2800">
                <a:solidFill>
                  <a:schemeClr val="bg1"/>
                </a:solidFill>
                <a:latin typeface="Times New Roman" pitchFamily="18" charset="0"/>
              </a:rPr>
              <a:t>高级语言</a:t>
            </a:r>
          </a:p>
        </p:txBody>
      </p:sp>
      <p:sp>
        <p:nvSpPr>
          <p:cNvPr id="66572"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2952F24-5CA9-4F1F-8DEF-FFDF1AB95B4E}" type="slidenum">
              <a:rPr lang="en-US" altLang="zh-CN" smtClean="0"/>
              <a:pPr eaLnBrk="1" hangingPunct="1"/>
              <a:t>53</a:t>
            </a:fld>
            <a:endParaRPr lang="en-US" altLang="zh-CN" smtClean="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67587" name="Text Box 3"/>
          <p:cNvSpPr txBox="1">
            <a:spLocks noChangeArrowheads="1"/>
          </p:cNvSpPr>
          <p:nvPr/>
        </p:nvSpPr>
        <p:spPr bwMode="auto">
          <a:xfrm>
            <a:off x="0" y="0"/>
            <a:ext cx="4495800" cy="609600"/>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4000" b="1">
                <a:latin typeface="Times New Roman" pitchFamily="18" charset="0"/>
              </a:rPr>
              <a:t>机器语言</a:t>
            </a:r>
          </a:p>
        </p:txBody>
      </p:sp>
      <p:sp>
        <p:nvSpPr>
          <p:cNvPr id="67588" name="Rectangle 4"/>
          <p:cNvSpPr>
            <a:spLocks noChangeArrowheads="1"/>
          </p:cNvSpPr>
          <p:nvPr/>
        </p:nvSpPr>
        <p:spPr bwMode="auto">
          <a:xfrm>
            <a:off x="228600" y="685800"/>
            <a:ext cx="6400800" cy="1219200"/>
          </a:xfrm>
          <a:prstGeom prst="rect">
            <a:avLst/>
          </a:prstGeom>
          <a:solidFill>
            <a:srgbClr val="99FFCC"/>
          </a:solidFill>
          <a:ln w="9525">
            <a:solidFill>
              <a:schemeClr val="accent2"/>
            </a:solidFill>
            <a:miter lim="800000"/>
            <a:headEnd/>
            <a:tailEnd/>
          </a:ln>
          <a:effectLst/>
          <a:extLst>
            <a:ext uri="{AF507438-7753-43E0-B8FC-AC1667EBCBE1}">
              <a14:hiddenEffects xmlns:a14="http://schemas.microsoft.com/office/drawing/2010/main">
                <a:effectLst>
                  <a:outerShdw dist="129515" dir="4721404" algn="ctr" rotWithShape="0">
                    <a:schemeClr val="bg2"/>
                  </a:outerShdw>
                </a:effectLst>
              </a14:hiddenEffects>
            </a:ext>
          </a:extLst>
        </p:spPr>
        <p:txBody>
          <a:bodyPr wrap="none" lIns="0" tIns="0" rIns="0" bIns="0" anchor="ctr"/>
          <a:lstStyle/>
          <a:p>
            <a:pPr algn="ctr">
              <a:spcBef>
                <a:spcPct val="50000"/>
              </a:spcBef>
            </a:pPr>
            <a:r>
              <a:rPr kumimoji="1" lang="zh-CN" altLang="en-US" sz="2800"/>
              <a:t>二进制代码表示的机器指令组成，</a:t>
            </a:r>
          </a:p>
          <a:p>
            <a:pPr algn="ctr">
              <a:spcBef>
                <a:spcPct val="50000"/>
              </a:spcBef>
            </a:pPr>
            <a:r>
              <a:rPr kumimoji="1" lang="zh-CN" altLang="en-US" sz="2800"/>
              <a:t>计算机惟一能识别和执行的语言。</a:t>
            </a:r>
          </a:p>
        </p:txBody>
      </p:sp>
      <p:sp>
        <p:nvSpPr>
          <p:cNvPr id="67589" name="Rectangle 5"/>
          <p:cNvSpPr>
            <a:spLocks noChangeArrowheads="1"/>
          </p:cNvSpPr>
          <p:nvPr/>
        </p:nvSpPr>
        <p:spPr bwMode="auto">
          <a:xfrm>
            <a:off x="1828800" y="2057400"/>
            <a:ext cx="6400800" cy="609600"/>
          </a:xfrm>
          <a:prstGeom prst="rect">
            <a:avLst/>
          </a:prstGeom>
          <a:solidFill>
            <a:srgbClr val="800080"/>
          </a:solidFill>
          <a:ln w="9525">
            <a:solidFill>
              <a:schemeClr val="accent2"/>
            </a:solidFill>
            <a:miter lim="800000"/>
            <a:headEnd/>
            <a:tailEnd/>
          </a:ln>
          <a:effectLst>
            <a:outerShdw dist="129515" dir="4721404" algn="ctr" rotWithShape="0">
              <a:schemeClr val="bg2"/>
            </a:outerShdw>
          </a:effectLst>
        </p:spPr>
        <p:txBody>
          <a:bodyPr wrap="none" lIns="0" tIns="0" rIns="0" bIns="0" anchor="ctr"/>
          <a:lstStyle/>
          <a:p>
            <a:pPr>
              <a:spcBef>
                <a:spcPct val="50000"/>
              </a:spcBef>
            </a:pPr>
            <a:r>
              <a:rPr kumimoji="1" lang="zh-CN" altLang="en-US" sz="2800">
                <a:solidFill>
                  <a:schemeClr val="bg1"/>
                </a:solidFill>
                <a:latin typeface="Times New Roman" pitchFamily="18" charset="0"/>
              </a:rPr>
              <a:t>例如</a:t>
            </a:r>
            <a:r>
              <a:rPr kumimoji="1" lang="en-US" altLang="zh-CN" sz="2800">
                <a:solidFill>
                  <a:schemeClr val="bg1"/>
                </a:solidFill>
                <a:latin typeface="Times New Roman" pitchFamily="18" charset="0"/>
              </a:rPr>
              <a:t>:00000010000001000000010</a:t>
            </a:r>
          </a:p>
        </p:txBody>
      </p:sp>
      <p:sp>
        <p:nvSpPr>
          <p:cNvPr id="67590" name="Rectangle 6"/>
          <p:cNvSpPr>
            <a:spLocks noChangeArrowheads="1"/>
          </p:cNvSpPr>
          <p:nvPr/>
        </p:nvSpPr>
        <p:spPr bwMode="auto">
          <a:xfrm>
            <a:off x="1828800" y="2971800"/>
            <a:ext cx="6400800" cy="609600"/>
          </a:xfrm>
          <a:prstGeom prst="rect">
            <a:avLst/>
          </a:prstGeom>
          <a:solidFill>
            <a:srgbClr val="800080"/>
          </a:solidFill>
          <a:ln w="9525">
            <a:solidFill>
              <a:schemeClr val="accent2"/>
            </a:solidFill>
            <a:miter lim="800000"/>
            <a:headEnd/>
            <a:tailEnd/>
          </a:ln>
          <a:effectLst>
            <a:outerShdw dist="117088" dir="4648272" algn="ctr" rotWithShape="0">
              <a:schemeClr val="bg2"/>
            </a:outerShdw>
          </a:effectLst>
        </p:spPr>
        <p:txBody>
          <a:bodyPr wrap="none" lIns="0" tIns="0" rIns="0" bIns="0" anchor="ctr"/>
          <a:lstStyle/>
          <a:p>
            <a:pPr>
              <a:spcBef>
                <a:spcPct val="50000"/>
              </a:spcBef>
            </a:pPr>
            <a:r>
              <a:rPr kumimoji="1" lang="zh-CN" altLang="en-US" sz="2800">
                <a:solidFill>
                  <a:schemeClr val="bg1"/>
                </a:solidFill>
                <a:latin typeface="Times New Roman" pitchFamily="18" charset="0"/>
              </a:rPr>
              <a:t>面向机器</a:t>
            </a:r>
            <a:r>
              <a:rPr kumimoji="1" lang="en-US" altLang="zh-CN" sz="2800">
                <a:solidFill>
                  <a:schemeClr val="bg1"/>
                </a:solidFill>
                <a:latin typeface="Times New Roman" pitchFamily="18" charset="0"/>
              </a:rPr>
              <a:t>,</a:t>
            </a:r>
            <a:r>
              <a:rPr kumimoji="1" lang="zh-CN" altLang="en-US" sz="2800">
                <a:solidFill>
                  <a:schemeClr val="bg1"/>
                </a:solidFill>
                <a:latin typeface="Times New Roman" pitchFamily="18" charset="0"/>
              </a:rPr>
              <a:t>计算机可以直接理解</a:t>
            </a:r>
            <a:r>
              <a:rPr kumimoji="1" lang="en-US" altLang="zh-CN" sz="2800">
                <a:solidFill>
                  <a:schemeClr val="bg1"/>
                </a:solidFill>
                <a:latin typeface="Times New Roman" pitchFamily="18" charset="0"/>
              </a:rPr>
              <a:t>(</a:t>
            </a:r>
            <a:r>
              <a:rPr kumimoji="1" lang="zh-CN" altLang="en-US" sz="2800">
                <a:solidFill>
                  <a:schemeClr val="bg1"/>
                </a:solidFill>
                <a:latin typeface="Times New Roman" pitchFamily="18" charset="0"/>
              </a:rPr>
              <a:t>微机原理</a:t>
            </a:r>
            <a:r>
              <a:rPr kumimoji="1" lang="en-US" altLang="zh-CN" sz="2800">
                <a:solidFill>
                  <a:schemeClr val="bg1"/>
                </a:solidFill>
                <a:latin typeface="Times New Roman" pitchFamily="18" charset="0"/>
              </a:rPr>
              <a:t>)</a:t>
            </a:r>
          </a:p>
        </p:txBody>
      </p:sp>
      <p:sp>
        <p:nvSpPr>
          <p:cNvPr id="67591" name="Line 7"/>
          <p:cNvSpPr>
            <a:spLocks noChangeShapeType="1"/>
          </p:cNvSpPr>
          <p:nvPr/>
        </p:nvSpPr>
        <p:spPr bwMode="auto">
          <a:xfrm>
            <a:off x="762000" y="2286000"/>
            <a:ext cx="1066800" cy="0"/>
          </a:xfrm>
          <a:prstGeom prst="line">
            <a:avLst/>
          </a:prstGeom>
          <a:noFill/>
          <a:ln w="539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67592" name="Line 8"/>
          <p:cNvSpPr>
            <a:spLocks noChangeShapeType="1"/>
          </p:cNvSpPr>
          <p:nvPr/>
        </p:nvSpPr>
        <p:spPr bwMode="auto">
          <a:xfrm>
            <a:off x="762000" y="1828800"/>
            <a:ext cx="0" cy="2362200"/>
          </a:xfrm>
          <a:prstGeom prst="line">
            <a:avLst/>
          </a:prstGeom>
          <a:noFill/>
          <a:ln w="539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67593" name="Line 9"/>
          <p:cNvSpPr>
            <a:spLocks noChangeShapeType="1"/>
          </p:cNvSpPr>
          <p:nvPr/>
        </p:nvSpPr>
        <p:spPr bwMode="auto">
          <a:xfrm>
            <a:off x="762000" y="3200400"/>
            <a:ext cx="1066800" cy="0"/>
          </a:xfrm>
          <a:prstGeom prst="line">
            <a:avLst/>
          </a:prstGeom>
          <a:noFill/>
          <a:ln w="539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67594" name="Line 10"/>
          <p:cNvSpPr>
            <a:spLocks noChangeShapeType="1"/>
          </p:cNvSpPr>
          <p:nvPr/>
        </p:nvSpPr>
        <p:spPr bwMode="auto">
          <a:xfrm>
            <a:off x="762000" y="4114800"/>
            <a:ext cx="1066800" cy="0"/>
          </a:xfrm>
          <a:prstGeom prst="line">
            <a:avLst/>
          </a:prstGeom>
          <a:noFill/>
          <a:ln w="539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67595" name="Rectangle 11"/>
          <p:cNvSpPr>
            <a:spLocks noChangeArrowheads="1"/>
          </p:cNvSpPr>
          <p:nvPr/>
        </p:nvSpPr>
        <p:spPr bwMode="auto">
          <a:xfrm>
            <a:off x="1828800" y="3886200"/>
            <a:ext cx="6400800" cy="609600"/>
          </a:xfrm>
          <a:prstGeom prst="rect">
            <a:avLst/>
          </a:prstGeom>
          <a:solidFill>
            <a:srgbClr val="800080"/>
          </a:solidFill>
          <a:ln w="9525">
            <a:solidFill>
              <a:schemeClr val="accent2"/>
            </a:solidFill>
            <a:miter lim="800000"/>
            <a:headEnd/>
            <a:tailEnd/>
          </a:ln>
          <a:effectLst>
            <a:outerShdw dist="117088" dir="4648272" algn="ctr" rotWithShape="0">
              <a:schemeClr val="bg2"/>
            </a:outerShdw>
          </a:effectLst>
        </p:spPr>
        <p:txBody>
          <a:bodyPr wrap="none" lIns="0" tIns="0" rIns="0" bIns="0" anchor="ctr"/>
          <a:lstStyle/>
          <a:p>
            <a:pPr>
              <a:spcBef>
                <a:spcPct val="50000"/>
              </a:spcBef>
            </a:pPr>
            <a:r>
              <a:rPr kumimoji="1" lang="zh-CN" altLang="en-US" sz="2800">
                <a:solidFill>
                  <a:schemeClr val="bg1"/>
                </a:solidFill>
                <a:latin typeface="Times New Roman" pitchFamily="18" charset="0"/>
              </a:rPr>
              <a:t>人类 难学难懂</a:t>
            </a:r>
          </a:p>
        </p:txBody>
      </p:sp>
      <p:sp>
        <p:nvSpPr>
          <p:cNvPr id="67596" name="Rectangle 12"/>
          <p:cNvSpPr>
            <a:spLocks noChangeArrowheads="1"/>
          </p:cNvSpPr>
          <p:nvPr/>
        </p:nvSpPr>
        <p:spPr bwMode="auto">
          <a:xfrm>
            <a:off x="304800" y="4724400"/>
            <a:ext cx="8305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chemeClr val="hlink"/>
                </a:solidFill>
              </a:rPr>
              <a:t>优点</a:t>
            </a:r>
            <a:r>
              <a:rPr kumimoji="1" lang="zh-CN" altLang="en-US" sz="2800" b="1"/>
              <a:t>是执行速度快、占用内存少；</a:t>
            </a:r>
          </a:p>
          <a:p>
            <a:r>
              <a:rPr kumimoji="1" lang="zh-CN" altLang="en-US" sz="2800" b="1">
                <a:solidFill>
                  <a:schemeClr val="hlink"/>
                </a:solidFill>
              </a:rPr>
              <a:t>缺点</a:t>
            </a:r>
            <a:r>
              <a:rPr kumimoji="1" lang="zh-CN" altLang="en-US" sz="2800" b="1"/>
              <a:t>是面向机器，通用性差，编写繁琐，调试复杂，程序可读性、可维护性差。</a:t>
            </a:r>
          </a:p>
        </p:txBody>
      </p:sp>
      <p:sp>
        <p:nvSpPr>
          <p:cNvPr id="67597"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014CABB-E86F-4463-A5BA-1DC2FBB23D86}" type="slidenum">
              <a:rPr lang="en-US" altLang="zh-CN" smtClean="0"/>
              <a:pPr eaLnBrk="1" hangingPunct="1"/>
              <a:t>54</a:t>
            </a:fld>
            <a:endParaRPr lang="en-US" altLang="zh-CN" smtClean="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68611" name="Text Box 3"/>
          <p:cNvSpPr txBox="1">
            <a:spLocks noChangeArrowheads="1"/>
          </p:cNvSpPr>
          <p:nvPr/>
        </p:nvSpPr>
        <p:spPr bwMode="auto">
          <a:xfrm>
            <a:off x="0" y="0"/>
            <a:ext cx="4191000" cy="609600"/>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4000" b="1">
                <a:latin typeface="Times New Roman" pitchFamily="18" charset="0"/>
              </a:rPr>
              <a:t>汇编语言</a:t>
            </a:r>
          </a:p>
        </p:txBody>
      </p:sp>
      <p:sp>
        <p:nvSpPr>
          <p:cNvPr id="68612" name="Rectangle 4"/>
          <p:cNvSpPr>
            <a:spLocks noChangeArrowheads="1"/>
          </p:cNvSpPr>
          <p:nvPr/>
        </p:nvSpPr>
        <p:spPr bwMode="auto">
          <a:xfrm>
            <a:off x="304800" y="1066800"/>
            <a:ext cx="8382000" cy="762000"/>
          </a:xfrm>
          <a:prstGeom prst="rect">
            <a:avLst/>
          </a:prstGeom>
          <a:solidFill>
            <a:srgbClr val="99FFCC"/>
          </a:solidFill>
          <a:ln w="9525">
            <a:solidFill>
              <a:schemeClr val="accent2"/>
            </a:solidFill>
            <a:miter lim="800000"/>
            <a:headEnd/>
            <a:tailEnd/>
          </a:ln>
          <a:effectLst>
            <a:outerShdw dist="129515" dir="4721404" algn="ctr" rotWithShape="0">
              <a:schemeClr val="bg2"/>
            </a:outerShdw>
          </a:effectLst>
        </p:spPr>
        <p:txBody>
          <a:bodyPr wrap="none" lIns="0" tIns="0" rIns="0" bIns="0" anchor="ctr"/>
          <a:lstStyle/>
          <a:p>
            <a:pPr algn="ctr">
              <a:spcBef>
                <a:spcPct val="50000"/>
              </a:spcBef>
            </a:pPr>
            <a:r>
              <a:rPr kumimoji="1" lang="zh-CN" altLang="en-US" sz="3200">
                <a:latin typeface="Times New Roman" pitchFamily="18" charset="0"/>
              </a:rPr>
              <a:t>助记符代替指令</a:t>
            </a:r>
            <a:r>
              <a:rPr kumimoji="1" lang="en-US" altLang="zh-CN" sz="3200">
                <a:latin typeface="Times New Roman" pitchFamily="18" charset="0"/>
              </a:rPr>
              <a:t>,</a:t>
            </a:r>
            <a:r>
              <a:rPr kumimoji="1" lang="zh-CN" altLang="en-US" sz="3200">
                <a:latin typeface="Times New Roman" pitchFamily="18" charset="0"/>
              </a:rPr>
              <a:t>形成语言</a:t>
            </a:r>
          </a:p>
        </p:txBody>
      </p:sp>
      <p:sp>
        <p:nvSpPr>
          <p:cNvPr id="68613" name="Rectangle 5"/>
          <p:cNvSpPr>
            <a:spLocks noChangeArrowheads="1"/>
          </p:cNvSpPr>
          <p:nvPr/>
        </p:nvSpPr>
        <p:spPr bwMode="auto">
          <a:xfrm>
            <a:off x="1828800" y="2057400"/>
            <a:ext cx="6934200" cy="609600"/>
          </a:xfrm>
          <a:prstGeom prst="rect">
            <a:avLst/>
          </a:prstGeom>
          <a:solidFill>
            <a:srgbClr val="800080"/>
          </a:solidFill>
          <a:ln w="9525">
            <a:solidFill>
              <a:schemeClr val="accent2"/>
            </a:solidFill>
            <a:miter lim="800000"/>
            <a:headEnd/>
            <a:tailEnd/>
          </a:ln>
          <a:effectLst>
            <a:outerShdw dist="129515" dir="4721404" algn="ctr" rotWithShape="0">
              <a:schemeClr val="bg2"/>
            </a:outerShdw>
          </a:effectLst>
        </p:spPr>
        <p:txBody>
          <a:bodyPr wrap="none" lIns="0" tIns="0" rIns="0" bIns="0" anchor="ctr"/>
          <a:lstStyle/>
          <a:p>
            <a:pPr>
              <a:spcBef>
                <a:spcPct val="50000"/>
              </a:spcBef>
            </a:pPr>
            <a:r>
              <a:rPr kumimoji="1" lang="zh-CN" altLang="en-US" sz="2800">
                <a:solidFill>
                  <a:schemeClr val="bg1"/>
                </a:solidFill>
                <a:latin typeface="Times New Roman" pitchFamily="18" charset="0"/>
              </a:rPr>
              <a:t>例如</a:t>
            </a:r>
            <a:r>
              <a:rPr kumimoji="1" lang="en-US" altLang="zh-CN" sz="2800">
                <a:solidFill>
                  <a:schemeClr val="bg1"/>
                </a:solidFill>
                <a:latin typeface="Times New Roman" pitchFamily="18" charset="0"/>
              </a:rPr>
              <a:t>:000000100000010000000010 =&gt;ADD 8,2</a:t>
            </a:r>
          </a:p>
        </p:txBody>
      </p:sp>
      <p:sp>
        <p:nvSpPr>
          <p:cNvPr id="68614" name="Rectangle 6"/>
          <p:cNvSpPr>
            <a:spLocks noChangeArrowheads="1"/>
          </p:cNvSpPr>
          <p:nvPr/>
        </p:nvSpPr>
        <p:spPr bwMode="auto">
          <a:xfrm>
            <a:off x="1828800" y="2971800"/>
            <a:ext cx="6934200" cy="609600"/>
          </a:xfrm>
          <a:prstGeom prst="rect">
            <a:avLst/>
          </a:prstGeom>
          <a:solidFill>
            <a:srgbClr val="800080"/>
          </a:solidFill>
          <a:ln w="9525">
            <a:solidFill>
              <a:schemeClr val="accent2"/>
            </a:solidFill>
            <a:miter lim="800000"/>
            <a:headEnd/>
            <a:tailEnd/>
          </a:ln>
          <a:effectLst>
            <a:outerShdw dist="117088" dir="4648272" algn="ctr" rotWithShape="0">
              <a:schemeClr val="bg2"/>
            </a:outerShdw>
          </a:effectLst>
        </p:spPr>
        <p:txBody>
          <a:bodyPr wrap="none" lIns="0" tIns="0" rIns="0" bIns="0" anchor="ctr"/>
          <a:lstStyle/>
          <a:p>
            <a:pPr>
              <a:spcBef>
                <a:spcPct val="50000"/>
              </a:spcBef>
            </a:pPr>
            <a:r>
              <a:rPr kumimoji="1" lang="zh-CN" altLang="en-US" sz="2800">
                <a:solidFill>
                  <a:schemeClr val="bg1"/>
                </a:solidFill>
                <a:latin typeface="Times New Roman" pitchFamily="18" charset="0"/>
              </a:rPr>
              <a:t>人类 容易记忆 必须学习计算机原理才能理解</a:t>
            </a:r>
          </a:p>
        </p:txBody>
      </p:sp>
      <p:sp>
        <p:nvSpPr>
          <p:cNvPr id="68615" name="Line 7"/>
          <p:cNvSpPr>
            <a:spLocks noChangeShapeType="1"/>
          </p:cNvSpPr>
          <p:nvPr/>
        </p:nvSpPr>
        <p:spPr bwMode="auto">
          <a:xfrm>
            <a:off x="762000" y="2286000"/>
            <a:ext cx="1066800" cy="0"/>
          </a:xfrm>
          <a:prstGeom prst="line">
            <a:avLst/>
          </a:prstGeom>
          <a:noFill/>
          <a:ln w="539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68616" name="Line 8"/>
          <p:cNvSpPr>
            <a:spLocks noChangeShapeType="1"/>
          </p:cNvSpPr>
          <p:nvPr/>
        </p:nvSpPr>
        <p:spPr bwMode="auto">
          <a:xfrm>
            <a:off x="762000" y="1828800"/>
            <a:ext cx="0" cy="2362200"/>
          </a:xfrm>
          <a:prstGeom prst="line">
            <a:avLst/>
          </a:prstGeom>
          <a:noFill/>
          <a:ln w="539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68617" name="Line 9"/>
          <p:cNvSpPr>
            <a:spLocks noChangeShapeType="1"/>
          </p:cNvSpPr>
          <p:nvPr/>
        </p:nvSpPr>
        <p:spPr bwMode="auto">
          <a:xfrm>
            <a:off x="762000" y="3200400"/>
            <a:ext cx="1066800" cy="0"/>
          </a:xfrm>
          <a:prstGeom prst="line">
            <a:avLst/>
          </a:prstGeom>
          <a:noFill/>
          <a:ln w="539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68618" name="Line 10"/>
          <p:cNvSpPr>
            <a:spLocks noChangeShapeType="1"/>
          </p:cNvSpPr>
          <p:nvPr/>
        </p:nvSpPr>
        <p:spPr bwMode="auto">
          <a:xfrm>
            <a:off x="762000" y="4191000"/>
            <a:ext cx="1066800" cy="0"/>
          </a:xfrm>
          <a:prstGeom prst="line">
            <a:avLst/>
          </a:prstGeom>
          <a:noFill/>
          <a:ln w="539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68619" name="Rectangle 11"/>
          <p:cNvSpPr>
            <a:spLocks noChangeArrowheads="1"/>
          </p:cNvSpPr>
          <p:nvPr/>
        </p:nvSpPr>
        <p:spPr bwMode="auto">
          <a:xfrm>
            <a:off x="1828800" y="3886200"/>
            <a:ext cx="6400800" cy="609600"/>
          </a:xfrm>
          <a:prstGeom prst="rect">
            <a:avLst/>
          </a:prstGeom>
          <a:solidFill>
            <a:srgbClr val="800080"/>
          </a:solidFill>
          <a:ln w="9525">
            <a:solidFill>
              <a:schemeClr val="accent2"/>
            </a:solidFill>
            <a:miter lim="800000"/>
            <a:headEnd/>
            <a:tailEnd/>
          </a:ln>
          <a:effectLst>
            <a:outerShdw dist="117088" dir="4648272" algn="ctr" rotWithShape="0">
              <a:schemeClr val="bg2"/>
            </a:outerShdw>
          </a:effectLst>
        </p:spPr>
        <p:txBody>
          <a:bodyPr wrap="none" lIns="0" tIns="0" rIns="0" bIns="0" anchor="ctr"/>
          <a:lstStyle/>
          <a:p>
            <a:pPr>
              <a:spcBef>
                <a:spcPct val="50000"/>
              </a:spcBef>
            </a:pPr>
            <a:r>
              <a:rPr kumimoji="1" lang="zh-CN" altLang="en-US" sz="2800">
                <a:solidFill>
                  <a:schemeClr val="bg1"/>
                </a:solidFill>
                <a:latin typeface="Times New Roman" pitchFamily="18" charset="0"/>
              </a:rPr>
              <a:t>计算机不能直接理解</a:t>
            </a:r>
          </a:p>
        </p:txBody>
      </p:sp>
      <p:sp>
        <p:nvSpPr>
          <p:cNvPr id="68620" name="AutoShape 12"/>
          <p:cNvSpPr>
            <a:spLocks noChangeArrowheads="1"/>
          </p:cNvSpPr>
          <p:nvPr/>
        </p:nvSpPr>
        <p:spPr bwMode="auto">
          <a:xfrm>
            <a:off x="838200" y="4953000"/>
            <a:ext cx="1371600" cy="533400"/>
          </a:xfrm>
          <a:prstGeom prst="leftRightArrow">
            <a:avLst>
              <a:gd name="adj1" fmla="val 50000"/>
              <a:gd name="adj2" fmla="val 51429"/>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68621" name="Rectangle 13"/>
          <p:cNvSpPr>
            <a:spLocks noChangeArrowheads="1"/>
          </p:cNvSpPr>
          <p:nvPr/>
        </p:nvSpPr>
        <p:spPr bwMode="auto">
          <a:xfrm>
            <a:off x="2209800" y="4800600"/>
            <a:ext cx="1447800" cy="1143000"/>
          </a:xfrm>
          <a:prstGeom prst="rect">
            <a:avLst/>
          </a:prstGeom>
          <a:solidFill>
            <a:srgbClr val="99FFCC"/>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sz="2800">
                <a:latin typeface="Times New Roman" pitchFamily="18" charset="0"/>
              </a:rPr>
              <a:t>汇编</a:t>
            </a:r>
          </a:p>
          <a:p>
            <a:pPr algn="ctr">
              <a:spcBef>
                <a:spcPct val="50000"/>
              </a:spcBef>
            </a:pPr>
            <a:r>
              <a:rPr kumimoji="1" lang="zh-CN" altLang="en-US" sz="2800">
                <a:latin typeface="Times New Roman" pitchFamily="18" charset="0"/>
              </a:rPr>
              <a:t>语言</a:t>
            </a:r>
          </a:p>
        </p:txBody>
      </p:sp>
      <p:sp>
        <p:nvSpPr>
          <p:cNvPr id="68622" name="AutoShape 14"/>
          <p:cNvSpPr>
            <a:spLocks noChangeArrowheads="1"/>
          </p:cNvSpPr>
          <p:nvPr/>
        </p:nvSpPr>
        <p:spPr bwMode="auto">
          <a:xfrm>
            <a:off x="3657600" y="4724400"/>
            <a:ext cx="1295400" cy="914400"/>
          </a:xfrm>
          <a:prstGeom prst="irregularSeal1">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a:latin typeface="Times New Roman" pitchFamily="18" charset="0"/>
              </a:rPr>
              <a:t>计算机</a:t>
            </a:r>
          </a:p>
        </p:txBody>
      </p:sp>
      <p:sp>
        <p:nvSpPr>
          <p:cNvPr id="68623" name="Rectangle 15"/>
          <p:cNvSpPr>
            <a:spLocks noChangeArrowheads="1"/>
          </p:cNvSpPr>
          <p:nvPr/>
        </p:nvSpPr>
        <p:spPr bwMode="auto">
          <a:xfrm>
            <a:off x="5029200" y="4724400"/>
            <a:ext cx="1447800" cy="1143000"/>
          </a:xfrm>
          <a:prstGeom prst="rect">
            <a:avLst/>
          </a:prstGeom>
          <a:solidFill>
            <a:srgbClr val="99FFCC"/>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sz="2800">
                <a:latin typeface="Times New Roman" pitchFamily="18" charset="0"/>
              </a:rPr>
              <a:t>机器</a:t>
            </a:r>
          </a:p>
          <a:p>
            <a:pPr algn="ctr">
              <a:spcBef>
                <a:spcPct val="50000"/>
              </a:spcBef>
            </a:pPr>
            <a:r>
              <a:rPr kumimoji="1" lang="zh-CN" altLang="en-US" sz="2800">
                <a:latin typeface="Times New Roman" pitchFamily="18" charset="0"/>
              </a:rPr>
              <a:t>语言</a:t>
            </a:r>
          </a:p>
        </p:txBody>
      </p:sp>
      <p:sp>
        <p:nvSpPr>
          <p:cNvPr id="68624" name="AutoShape 16"/>
          <p:cNvSpPr>
            <a:spLocks noChangeArrowheads="1"/>
          </p:cNvSpPr>
          <p:nvPr/>
        </p:nvSpPr>
        <p:spPr bwMode="auto">
          <a:xfrm>
            <a:off x="6477000" y="4876800"/>
            <a:ext cx="1066800" cy="533400"/>
          </a:xfrm>
          <a:prstGeom prst="leftRightArrow">
            <a:avLst>
              <a:gd name="adj1" fmla="val 50000"/>
              <a:gd name="adj2" fmla="val 40000"/>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68625"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8739A46-1D9D-492D-A088-9EADDD8CCEC3}" type="slidenum">
              <a:rPr lang="en-US" altLang="zh-CN" smtClean="0"/>
              <a:pPr eaLnBrk="1" hangingPunct="1"/>
              <a:t>55</a:t>
            </a:fld>
            <a:endParaRPr lang="en-US" altLang="zh-CN" smtClean="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0" y="0"/>
            <a:ext cx="3124200" cy="609600"/>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4000" b="1">
                <a:latin typeface="Times New Roman" pitchFamily="18" charset="0"/>
              </a:rPr>
              <a:t>汇编过程 </a:t>
            </a:r>
          </a:p>
        </p:txBody>
      </p:sp>
      <p:graphicFrame>
        <p:nvGraphicFramePr>
          <p:cNvPr id="69635" name="Object 3"/>
          <p:cNvGraphicFramePr>
            <a:graphicFrameLocks noChangeAspect="1"/>
          </p:cNvGraphicFramePr>
          <p:nvPr/>
        </p:nvGraphicFramePr>
        <p:xfrm>
          <a:off x="247650" y="1981200"/>
          <a:ext cx="8743950" cy="1757363"/>
        </p:xfrm>
        <a:graphic>
          <a:graphicData uri="http://schemas.openxmlformats.org/presentationml/2006/ole">
            <mc:AlternateContent xmlns:mc="http://schemas.openxmlformats.org/markup-compatibility/2006">
              <mc:Choice xmlns:v="urn:schemas-microsoft-com:vml" Requires="v">
                <p:oleObj spid="_x0000_s69669" r:id="rId3" imgW="4176310" imgH="834512" progId="Visio.Drawing.4">
                  <p:embed/>
                </p:oleObj>
              </mc:Choice>
              <mc:Fallback>
                <p:oleObj r:id="rId3" imgW="4176310" imgH="834512" progId="Visio.Drawing.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650" y="1981200"/>
                        <a:ext cx="8743950" cy="175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636" name="灯片编号占位符 2"/>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730DE4B-01A2-464A-91AC-8E9DA079D4E1}" type="slidenum">
              <a:rPr lang="en-US" altLang="zh-CN" smtClean="0"/>
              <a:pPr eaLnBrk="1" hangingPunct="1"/>
              <a:t>56</a:t>
            </a:fld>
            <a:endParaRPr lang="en-US" altLang="zh-CN" smtClean="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70659" name="Text Box 3"/>
          <p:cNvSpPr txBox="1">
            <a:spLocks noChangeArrowheads="1"/>
          </p:cNvSpPr>
          <p:nvPr/>
        </p:nvSpPr>
        <p:spPr bwMode="auto">
          <a:xfrm>
            <a:off x="0" y="0"/>
            <a:ext cx="4191000" cy="609600"/>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4000" b="1">
                <a:latin typeface="Times New Roman" pitchFamily="18" charset="0"/>
              </a:rPr>
              <a:t>高级语言</a:t>
            </a:r>
          </a:p>
        </p:txBody>
      </p:sp>
      <p:sp>
        <p:nvSpPr>
          <p:cNvPr id="70660" name="Rectangle 4"/>
          <p:cNvSpPr>
            <a:spLocks noChangeArrowheads="1"/>
          </p:cNvSpPr>
          <p:nvPr/>
        </p:nvSpPr>
        <p:spPr bwMode="auto">
          <a:xfrm>
            <a:off x="304800" y="1066800"/>
            <a:ext cx="8534400" cy="762000"/>
          </a:xfrm>
          <a:prstGeom prst="rect">
            <a:avLst/>
          </a:prstGeom>
          <a:solidFill>
            <a:srgbClr val="99FFCC"/>
          </a:solidFill>
          <a:ln w="9525">
            <a:solidFill>
              <a:schemeClr val="accent2"/>
            </a:solidFill>
            <a:miter lim="800000"/>
            <a:headEnd/>
            <a:tailEnd/>
          </a:ln>
          <a:effectLst>
            <a:outerShdw dist="129515" dir="4721404" algn="ctr" rotWithShape="0">
              <a:schemeClr val="bg2"/>
            </a:outerShdw>
          </a:effectLst>
        </p:spPr>
        <p:txBody>
          <a:bodyPr wrap="none" lIns="0" tIns="0" rIns="0" bIns="0" anchor="ctr"/>
          <a:lstStyle/>
          <a:p>
            <a:pPr algn="ctr">
              <a:spcBef>
                <a:spcPct val="50000"/>
              </a:spcBef>
            </a:pPr>
            <a:r>
              <a:rPr kumimoji="1" lang="zh-CN" altLang="en-US" sz="3200">
                <a:latin typeface="Times New Roman" pitchFamily="18" charset="0"/>
              </a:rPr>
              <a:t>接近自然语言的计算机语言</a:t>
            </a:r>
            <a:r>
              <a:rPr kumimoji="1" lang="en-US" altLang="zh-CN" sz="3200">
                <a:latin typeface="Times New Roman" pitchFamily="18" charset="0"/>
              </a:rPr>
              <a:t>(</a:t>
            </a:r>
            <a:r>
              <a:rPr kumimoji="1" lang="zh-CN" altLang="en-US" sz="3200">
                <a:latin typeface="Times New Roman" pitchFamily="18" charset="0"/>
              </a:rPr>
              <a:t>数学语言</a:t>
            </a:r>
            <a:r>
              <a:rPr kumimoji="1" lang="en-US" altLang="zh-CN" sz="3200">
                <a:latin typeface="Times New Roman" pitchFamily="18" charset="0"/>
              </a:rPr>
              <a:t>,</a:t>
            </a:r>
            <a:r>
              <a:rPr kumimoji="1" lang="zh-CN" altLang="en-US" sz="3200">
                <a:latin typeface="Times New Roman" pitchFamily="18" charset="0"/>
              </a:rPr>
              <a:t>逻辑语言</a:t>
            </a:r>
            <a:r>
              <a:rPr kumimoji="1" lang="en-US" altLang="zh-CN" sz="3200">
                <a:latin typeface="Times New Roman" pitchFamily="18" charset="0"/>
              </a:rPr>
              <a:t>)</a:t>
            </a:r>
          </a:p>
        </p:txBody>
      </p:sp>
      <p:sp>
        <p:nvSpPr>
          <p:cNvPr id="70661" name="Rectangle 5"/>
          <p:cNvSpPr>
            <a:spLocks noChangeArrowheads="1"/>
          </p:cNvSpPr>
          <p:nvPr/>
        </p:nvSpPr>
        <p:spPr bwMode="auto">
          <a:xfrm>
            <a:off x="1828800" y="2057400"/>
            <a:ext cx="3352800" cy="609600"/>
          </a:xfrm>
          <a:prstGeom prst="rect">
            <a:avLst/>
          </a:prstGeom>
          <a:solidFill>
            <a:srgbClr val="800080"/>
          </a:solidFill>
          <a:ln w="9525">
            <a:solidFill>
              <a:schemeClr val="accent2"/>
            </a:solidFill>
            <a:miter lim="800000"/>
            <a:headEnd/>
            <a:tailEnd/>
          </a:ln>
          <a:effectLst>
            <a:outerShdw dist="129515" dir="4721404" algn="ctr" rotWithShape="0">
              <a:schemeClr val="bg2"/>
            </a:outerShdw>
          </a:effectLst>
        </p:spPr>
        <p:txBody>
          <a:bodyPr wrap="none" lIns="0" tIns="0" rIns="0" bIns="0" anchor="ctr"/>
          <a:lstStyle/>
          <a:p>
            <a:pPr>
              <a:spcBef>
                <a:spcPct val="50000"/>
              </a:spcBef>
            </a:pPr>
            <a:r>
              <a:rPr kumimoji="1" lang="zh-CN" altLang="en-US" sz="2800">
                <a:solidFill>
                  <a:schemeClr val="bg1"/>
                </a:solidFill>
                <a:latin typeface="Times New Roman" pitchFamily="18" charset="0"/>
              </a:rPr>
              <a:t>例子 </a:t>
            </a:r>
            <a:r>
              <a:rPr kumimoji="1" lang="en-US" altLang="zh-CN" sz="2800">
                <a:solidFill>
                  <a:schemeClr val="bg1"/>
                </a:solidFill>
                <a:latin typeface="Times New Roman" pitchFamily="18" charset="0"/>
              </a:rPr>
              <a:t>z=x+y</a:t>
            </a:r>
          </a:p>
        </p:txBody>
      </p:sp>
      <p:sp>
        <p:nvSpPr>
          <p:cNvPr id="70662" name="Rectangle 6"/>
          <p:cNvSpPr>
            <a:spLocks noChangeArrowheads="1"/>
          </p:cNvSpPr>
          <p:nvPr/>
        </p:nvSpPr>
        <p:spPr bwMode="auto">
          <a:xfrm>
            <a:off x="1828800" y="2971800"/>
            <a:ext cx="3352800" cy="609600"/>
          </a:xfrm>
          <a:prstGeom prst="rect">
            <a:avLst/>
          </a:prstGeom>
          <a:solidFill>
            <a:srgbClr val="800080"/>
          </a:solidFill>
          <a:ln w="9525">
            <a:solidFill>
              <a:schemeClr val="accent2"/>
            </a:solidFill>
            <a:miter lim="800000"/>
            <a:headEnd/>
            <a:tailEnd/>
          </a:ln>
          <a:effectLst>
            <a:outerShdw dist="117088" dir="4648272" algn="ctr" rotWithShape="0">
              <a:schemeClr val="bg2"/>
            </a:outerShdw>
          </a:effectLst>
        </p:spPr>
        <p:txBody>
          <a:bodyPr wrap="none" lIns="0" tIns="0" rIns="0" bIns="0" anchor="ctr"/>
          <a:lstStyle/>
          <a:p>
            <a:pPr>
              <a:spcBef>
                <a:spcPct val="50000"/>
              </a:spcBef>
            </a:pPr>
            <a:r>
              <a:rPr kumimoji="1" lang="zh-CN" altLang="en-US" sz="2800">
                <a:solidFill>
                  <a:schemeClr val="bg1"/>
                </a:solidFill>
                <a:latin typeface="Times New Roman" pitchFamily="18" charset="0"/>
              </a:rPr>
              <a:t>计算机不能直接理解</a:t>
            </a:r>
          </a:p>
        </p:txBody>
      </p:sp>
      <p:sp>
        <p:nvSpPr>
          <p:cNvPr id="70663" name="Line 7"/>
          <p:cNvSpPr>
            <a:spLocks noChangeShapeType="1"/>
          </p:cNvSpPr>
          <p:nvPr/>
        </p:nvSpPr>
        <p:spPr bwMode="auto">
          <a:xfrm>
            <a:off x="762000" y="2286000"/>
            <a:ext cx="1066800" cy="0"/>
          </a:xfrm>
          <a:prstGeom prst="line">
            <a:avLst/>
          </a:prstGeom>
          <a:noFill/>
          <a:ln w="539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70664" name="Line 8"/>
          <p:cNvSpPr>
            <a:spLocks noChangeShapeType="1"/>
          </p:cNvSpPr>
          <p:nvPr/>
        </p:nvSpPr>
        <p:spPr bwMode="auto">
          <a:xfrm>
            <a:off x="762000" y="1828800"/>
            <a:ext cx="0" cy="2362200"/>
          </a:xfrm>
          <a:prstGeom prst="line">
            <a:avLst/>
          </a:prstGeom>
          <a:noFill/>
          <a:ln w="539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70665" name="Line 9"/>
          <p:cNvSpPr>
            <a:spLocks noChangeShapeType="1"/>
          </p:cNvSpPr>
          <p:nvPr/>
        </p:nvSpPr>
        <p:spPr bwMode="auto">
          <a:xfrm>
            <a:off x="762000" y="3200400"/>
            <a:ext cx="1066800" cy="0"/>
          </a:xfrm>
          <a:prstGeom prst="line">
            <a:avLst/>
          </a:prstGeom>
          <a:noFill/>
          <a:ln w="539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70666" name="Line 10"/>
          <p:cNvSpPr>
            <a:spLocks noChangeShapeType="1"/>
          </p:cNvSpPr>
          <p:nvPr/>
        </p:nvSpPr>
        <p:spPr bwMode="auto">
          <a:xfrm>
            <a:off x="762000" y="4114800"/>
            <a:ext cx="1066800" cy="0"/>
          </a:xfrm>
          <a:prstGeom prst="line">
            <a:avLst/>
          </a:prstGeom>
          <a:noFill/>
          <a:ln w="539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70667" name="Rectangle 11"/>
          <p:cNvSpPr>
            <a:spLocks noChangeArrowheads="1"/>
          </p:cNvSpPr>
          <p:nvPr/>
        </p:nvSpPr>
        <p:spPr bwMode="auto">
          <a:xfrm>
            <a:off x="1828800" y="3886200"/>
            <a:ext cx="3429000" cy="609600"/>
          </a:xfrm>
          <a:prstGeom prst="rect">
            <a:avLst/>
          </a:prstGeom>
          <a:solidFill>
            <a:srgbClr val="800080"/>
          </a:solidFill>
          <a:ln w="9525">
            <a:solidFill>
              <a:schemeClr val="accent2"/>
            </a:solidFill>
            <a:miter lim="800000"/>
            <a:headEnd/>
            <a:tailEnd/>
          </a:ln>
          <a:effectLst>
            <a:outerShdw dist="117088" dir="4648272" algn="ctr" rotWithShape="0">
              <a:schemeClr val="bg2"/>
            </a:outerShdw>
          </a:effectLst>
        </p:spPr>
        <p:txBody>
          <a:bodyPr wrap="none" lIns="0" tIns="0" rIns="0" bIns="0" anchor="ctr"/>
          <a:lstStyle/>
          <a:p>
            <a:pPr>
              <a:spcBef>
                <a:spcPct val="50000"/>
              </a:spcBef>
            </a:pPr>
            <a:r>
              <a:rPr kumimoji="1" lang="zh-CN" altLang="en-US" sz="2800">
                <a:solidFill>
                  <a:schemeClr val="bg1"/>
                </a:solidFill>
                <a:latin typeface="Times New Roman" pitchFamily="18" charset="0"/>
              </a:rPr>
              <a:t>人类容易理解和记忆</a:t>
            </a:r>
          </a:p>
        </p:txBody>
      </p:sp>
      <p:sp>
        <p:nvSpPr>
          <p:cNvPr id="70668" name="Rectangle 17"/>
          <p:cNvSpPr>
            <a:spLocks noChangeArrowheads="1"/>
          </p:cNvSpPr>
          <p:nvPr/>
        </p:nvSpPr>
        <p:spPr bwMode="auto">
          <a:xfrm>
            <a:off x="5334000" y="1981200"/>
            <a:ext cx="3429000" cy="2362200"/>
          </a:xfrm>
          <a:prstGeom prst="rect">
            <a:avLst/>
          </a:prstGeom>
          <a:solidFill>
            <a:srgbClr val="800080"/>
          </a:solidFill>
          <a:ln w="9525">
            <a:solidFill>
              <a:schemeClr val="accent2"/>
            </a:solidFill>
            <a:miter lim="800000"/>
            <a:headEnd/>
            <a:tailEnd/>
          </a:ln>
          <a:effectLst>
            <a:outerShdw dist="129515" dir="4721404" algn="ctr" rotWithShape="0">
              <a:schemeClr val="bg2"/>
            </a:outerShdw>
          </a:effectLst>
        </p:spPr>
        <p:txBody>
          <a:bodyPr wrap="none" lIns="0" tIns="0" rIns="0" bIns="0" anchor="ctr"/>
          <a:lstStyle/>
          <a:p>
            <a:pPr>
              <a:spcBef>
                <a:spcPct val="50000"/>
              </a:spcBef>
            </a:pPr>
            <a:r>
              <a:rPr kumimoji="1" lang="en-US" altLang="zh-CN" sz="2800">
                <a:solidFill>
                  <a:schemeClr val="bg1"/>
                </a:solidFill>
                <a:latin typeface="Times New Roman" pitchFamily="18" charset="0"/>
              </a:rPr>
              <a:t>BASIC   /C     /C++</a:t>
            </a:r>
          </a:p>
          <a:p>
            <a:pPr>
              <a:spcBef>
                <a:spcPct val="50000"/>
              </a:spcBef>
            </a:pPr>
            <a:r>
              <a:rPr kumimoji="1" lang="en-US" altLang="zh-CN" sz="2800">
                <a:solidFill>
                  <a:schemeClr val="bg1"/>
                </a:solidFill>
                <a:latin typeface="Times New Roman" pitchFamily="18" charset="0"/>
              </a:rPr>
              <a:t>PASCAL /Java/C#</a:t>
            </a:r>
          </a:p>
          <a:p>
            <a:pPr>
              <a:spcBef>
                <a:spcPct val="50000"/>
              </a:spcBef>
            </a:pPr>
            <a:r>
              <a:rPr kumimoji="1" lang="en-US" altLang="zh-CN" sz="2800">
                <a:solidFill>
                  <a:schemeClr val="bg1"/>
                </a:solidFill>
                <a:latin typeface="Times New Roman" pitchFamily="18" charset="0"/>
              </a:rPr>
              <a:t>/LISP/ FORTRAN</a:t>
            </a:r>
          </a:p>
        </p:txBody>
      </p:sp>
      <p:sp>
        <p:nvSpPr>
          <p:cNvPr id="70670"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8C8B6CF-1189-4253-B679-241BA9ECD224}" type="slidenum">
              <a:rPr lang="en-US" altLang="zh-CN" smtClean="0"/>
              <a:pPr eaLnBrk="1" hangingPunct="1"/>
              <a:t>57</a:t>
            </a:fld>
            <a:endParaRPr lang="en-US" altLang="zh-CN" smtClean="0"/>
          </a:p>
        </p:txBody>
      </p:sp>
      <p:sp>
        <p:nvSpPr>
          <p:cNvPr id="2" name="矩形 1"/>
          <p:cNvSpPr/>
          <p:nvPr/>
        </p:nvSpPr>
        <p:spPr>
          <a:xfrm>
            <a:off x="1466850" y="4876800"/>
            <a:ext cx="5257800" cy="523220"/>
          </a:xfrm>
          <a:prstGeom prst="rect">
            <a:avLst/>
          </a:prstGeom>
          <a:solidFill>
            <a:srgbClr val="FFFF00"/>
          </a:solidFill>
        </p:spPr>
        <p:txBody>
          <a:bodyPr wrap="square">
            <a:spAutoFit/>
          </a:bodyPr>
          <a:lstStyle/>
          <a:p>
            <a:pPr algn="ctr">
              <a:spcBef>
                <a:spcPct val="50000"/>
              </a:spcBef>
            </a:pPr>
            <a:r>
              <a:rPr kumimoji="1" lang="zh-CN" altLang="en-US" sz="2800" b="1" dirty="0" smtClean="0">
                <a:latin typeface="Times New Roman" pitchFamily="18" charset="0"/>
              </a:rPr>
              <a:t>与人类语言比较</a:t>
            </a:r>
            <a:r>
              <a:rPr kumimoji="1" lang="en-US" altLang="zh-CN" sz="2800" b="1" dirty="0" smtClean="0">
                <a:latin typeface="Times New Roman" pitchFamily="18" charset="0"/>
              </a:rPr>
              <a:t>,</a:t>
            </a:r>
            <a:r>
              <a:rPr kumimoji="1" lang="zh-CN" altLang="en-US" sz="2800" b="1" dirty="0" smtClean="0">
                <a:latin typeface="Times New Roman" pitchFamily="18" charset="0"/>
              </a:rPr>
              <a:t>更严密</a:t>
            </a:r>
            <a:endParaRPr kumimoji="1" lang="zh-CN" altLang="en-US" sz="2800" b="1" dirty="0">
              <a:latin typeface="Times New Roman" pitchFamily="18" charset="0"/>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228600" y="990600"/>
            <a:ext cx="853440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2400" b="1">
                <a:latin typeface="宋体" pitchFamily="2" charset="-122"/>
              </a:rPr>
              <a:t>将高级语言源程序通过编译程序翻译成机器语言目标代码。</a:t>
            </a:r>
            <a:r>
              <a:rPr kumimoji="1" lang="zh-CN" altLang="en-US" sz="2400" b="1">
                <a:latin typeface="Times New Roman" pitchFamily="18" charset="0"/>
              </a:rPr>
              <a:t> </a:t>
            </a:r>
          </a:p>
        </p:txBody>
      </p:sp>
      <p:sp>
        <p:nvSpPr>
          <p:cNvPr id="71683" name="Text Box 3"/>
          <p:cNvSpPr txBox="1">
            <a:spLocks noChangeArrowheads="1"/>
          </p:cNvSpPr>
          <p:nvPr/>
        </p:nvSpPr>
        <p:spPr bwMode="auto">
          <a:xfrm>
            <a:off x="0" y="0"/>
            <a:ext cx="4191000" cy="609600"/>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4000" b="1">
                <a:latin typeface="Times New Roman" pitchFamily="18" charset="0"/>
              </a:rPr>
              <a:t>高级语言编译方式</a:t>
            </a:r>
          </a:p>
        </p:txBody>
      </p:sp>
      <p:sp>
        <p:nvSpPr>
          <p:cNvPr id="71684" name="Rectangle 4"/>
          <p:cNvSpPr>
            <a:spLocks noChangeArrowheads="1"/>
          </p:cNvSpPr>
          <p:nvPr/>
        </p:nvSpPr>
        <p:spPr bwMode="auto">
          <a:xfrm>
            <a:off x="1676400" y="2819400"/>
            <a:ext cx="1447800" cy="1066800"/>
          </a:xfrm>
          <a:prstGeom prst="rect">
            <a:avLst/>
          </a:prstGeom>
          <a:solidFill>
            <a:srgbClr val="99FFCC"/>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sz="2800">
                <a:latin typeface="Times New Roman" pitchFamily="18" charset="0"/>
              </a:rPr>
              <a:t>高级</a:t>
            </a:r>
          </a:p>
          <a:p>
            <a:pPr algn="ctr">
              <a:spcBef>
                <a:spcPct val="50000"/>
              </a:spcBef>
            </a:pPr>
            <a:r>
              <a:rPr kumimoji="1" lang="zh-CN" altLang="en-US" sz="2800">
                <a:latin typeface="Times New Roman" pitchFamily="18" charset="0"/>
              </a:rPr>
              <a:t>语言</a:t>
            </a:r>
          </a:p>
        </p:txBody>
      </p:sp>
      <p:sp>
        <p:nvSpPr>
          <p:cNvPr id="71685" name="AutoShape 5"/>
          <p:cNvSpPr>
            <a:spLocks noChangeArrowheads="1"/>
          </p:cNvSpPr>
          <p:nvPr/>
        </p:nvSpPr>
        <p:spPr bwMode="auto">
          <a:xfrm>
            <a:off x="3429000" y="2286000"/>
            <a:ext cx="1295400" cy="914400"/>
          </a:xfrm>
          <a:prstGeom prst="irregularSeal1">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b="1">
                <a:solidFill>
                  <a:schemeClr val="hlink"/>
                </a:solidFill>
                <a:latin typeface="Times New Roman" pitchFamily="18" charset="0"/>
              </a:rPr>
              <a:t>编译程序</a:t>
            </a:r>
          </a:p>
        </p:txBody>
      </p:sp>
      <p:sp>
        <p:nvSpPr>
          <p:cNvPr id="71686" name="Rectangle 6"/>
          <p:cNvSpPr>
            <a:spLocks noChangeArrowheads="1"/>
          </p:cNvSpPr>
          <p:nvPr/>
        </p:nvSpPr>
        <p:spPr bwMode="auto">
          <a:xfrm>
            <a:off x="5943600" y="2895600"/>
            <a:ext cx="1447800" cy="1066800"/>
          </a:xfrm>
          <a:prstGeom prst="rect">
            <a:avLst/>
          </a:prstGeom>
          <a:solidFill>
            <a:srgbClr val="99FFCC"/>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sz="2800">
                <a:latin typeface="Times New Roman" pitchFamily="18" charset="0"/>
              </a:rPr>
              <a:t>机器</a:t>
            </a:r>
          </a:p>
          <a:p>
            <a:pPr algn="ctr">
              <a:spcBef>
                <a:spcPct val="50000"/>
              </a:spcBef>
            </a:pPr>
            <a:r>
              <a:rPr kumimoji="1" lang="zh-CN" altLang="en-US" sz="2800">
                <a:latin typeface="Times New Roman" pitchFamily="18" charset="0"/>
              </a:rPr>
              <a:t>语言</a:t>
            </a:r>
          </a:p>
        </p:txBody>
      </p:sp>
      <p:sp>
        <p:nvSpPr>
          <p:cNvPr id="71687" name="AutoShape 7"/>
          <p:cNvSpPr>
            <a:spLocks noChangeArrowheads="1"/>
          </p:cNvSpPr>
          <p:nvPr/>
        </p:nvSpPr>
        <p:spPr bwMode="auto">
          <a:xfrm>
            <a:off x="3505200" y="3581400"/>
            <a:ext cx="1295400" cy="914400"/>
          </a:xfrm>
          <a:prstGeom prst="irregularSeal1">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b="1">
                <a:solidFill>
                  <a:schemeClr val="hlink"/>
                </a:solidFill>
                <a:latin typeface="Times New Roman" pitchFamily="18" charset="0"/>
              </a:rPr>
              <a:t>解释程序</a:t>
            </a:r>
          </a:p>
        </p:txBody>
      </p:sp>
      <p:sp>
        <p:nvSpPr>
          <p:cNvPr id="71688" name="AutoShape 10"/>
          <p:cNvSpPr>
            <a:spLocks noChangeArrowheads="1"/>
          </p:cNvSpPr>
          <p:nvPr/>
        </p:nvSpPr>
        <p:spPr bwMode="auto">
          <a:xfrm rot="-1614993">
            <a:off x="3200400" y="2895600"/>
            <a:ext cx="533400" cy="228600"/>
          </a:xfrm>
          <a:custGeom>
            <a:avLst/>
            <a:gdLst>
              <a:gd name="T0" fmla="*/ 2147483647 w 21600"/>
              <a:gd name="T1" fmla="*/ 0 h 21600"/>
              <a:gd name="T2" fmla="*/ 0 w 21600"/>
              <a:gd name="T3" fmla="*/ 1433957032 h 21600"/>
              <a:gd name="T4" fmla="*/ 2147483647 w 21600"/>
              <a:gd name="T5" fmla="*/ 2147483647 h 21600"/>
              <a:gd name="T6" fmla="*/ 2147483647 w 21600"/>
              <a:gd name="T7" fmla="*/ 1433957032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89" name="AutoShape 11"/>
          <p:cNvSpPr>
            <a:spLocks noChangeArrowheads="1"/>
          </p:cNvSpPr>
          <p:nvPr/>
        </p:nvSpPr>
        <p:spPr bwMode="auto">
          <a:xfrm rot="1286994">
            <a:off x="3200400" y="3352800"/>
            <a:ext cx="533400" cy="228600"/>
          </a:xfrm>
          <a:custGeom>
            <a:avLst/>
            <a:gdLst>
              <a:gd name="T0" fmla="*/ 2147483647 w 21600"/>
              <a:gd name="T1" fmla="*/ 0 h 21600"/>
              <a:gd name="T2" fmla="*/ 0 w 21600"/>
              <a:gd name="T3" fmla="*/ 1433957032 h 21600"/>
              <a:gd name="T4" fmla="*/ 2147483647 w 21600"/>
              <a:gd name="T5" fmla="*/ 2147483647 h 21600"/>
              <a:gd name="T6" fmla="*/ 2147483647 w 21600"/>
              <a:gd name="T7" fmla="*/ 1433957032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90" name="AutoShape 12"/>
          <p:cNvSpPr>
            <a:spLocks noChangeArrowheads="1"/>
          </p:cNvSpPr>
          <p:nvPr/>
        </p:nvSpPr>
        <p:spPr bwMode="auto">
          <a:xfrm rot="1673837">
            <a:off x="4633913" y="2795588"/>
            <a:ext cx="1295400" cy="304800"/>
          </a:xfrm>
          <a:prstGeom prst="notchedRightArrow">
            <a:avLst>
              <a:gd name="adj1" fmla="val 50000"/>
              <a:gd name="adj2" fmla="val 106250"/>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91" name="AutoShape 13"/>
          <p:cNvSpPr>
            <a:spLocks noChangeArrowheads="1"/>
          </p:cNvSpPr>
          <p:nvPr/>
        </p:nvSpPr>
        <p:spPr bwMode="auto">
          <a:xfrm rot="-1301596">
            <a:off x="4718050" y="3552825"/>
            <a:ext cx="1219200" cy="304800"/>
          </a:xfrm>
          <a:prstGeom prst="notchedRightArrow">
            <a:avLst>
              <a:gd name="adj1" fmla="val 50000"/>
              <a:gd name="adj2" fmla="val 100000"/>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92" name="灯片编号占位符 2"/>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4EC3ABA-6B26-491B-B0EE-2A68D34152A4}" type="slidenum">
              <a:rPr lang="en-US" altLang="zh-CN" smtClean="0"/>
              <a:pPr eaLnBrk="1" hangingPunct="1"/>
              <a:t>58</a:t>
            </a:fld>
            <a:endParaRPr lang="en-US" altLang="zh-CN" smtClean="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706" name="Object 2"/>
          <p:cNvGraphicFramePr>
            <a:graphicFrameLocks noChangeAspect="1"/>
          </p:cNvGraphicFramePr>
          <p:nvPr/>
        </p:nvGraphicFramePr>
        <p:xfrm>
          <a:off x="304800" y="838200"/>
          <a:ext cx="8534400" cy="2133600"/>
        </p:xfrm>
        <a:graphic>
          <a:graphicData uri="http://schemas.openxmlformats.org/presentationml/2006/ole">
            <mc:AlternateContent xmlns:mc="http://schemas.openxmlformats.org/markup-compatibility/2006">
              <mc:Choice xmlns:v="urn:schemas-microsoft-com:vml" Requires="v">
                <p:oleObj spid="_x0000_s72775" name="Visio" r:id="rId4" imgW="4176166" imgH="950666" progId="Visio.Drawing.11">
                  <p:embed/>
                </p:oleObj>
              </mc:Choice>
              <mc:Fallback>
                <p:oleObj name="Visio" r:id="rId4" imgW="4176166" imgH="950666"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b="7401"/>
                      <a:stretch>
                        <a:fillRect/>
                      </a:stretch>
                    </p:blipFill>
                    <p:spPr bwMode="auto">
                      <a:xfrm>
                        <a:off x="304800" y="838200"/>
                        <a:ext cx="85344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07" name="Text Box 3"/>
          <p:cNvSpPr txBox="1">
            <a:spLocks noChangeArrowheads="1"/>
          </p:cNvSpPr>
          <p:nvPr/>
        </p:nvSpPr>
        <p:spPr bwMode="auto">
          <a:xfrm>
            <a:off x="0" y="0"/>
            <a:ext cx="2057400" cy="609600"/>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4000" b="1">
                <a:latin typeface="Times New Roman" pitchFamily="18" charset="0"/>
              </a:rPr>
              <a:t>编译程序 </a:t>
            </a:r>
          </a:p>
        </p:txBody>
      </p:sp>
      <p:graphicFrame>
        <p:nvGraphicFramePr>
          <p:cNvPr id="72708" name="Object 4"/>
          <p:cNvGraphicFramePr>
            <a:graphicFrameLocks noChangeAspect="1"/>
          </p:cNvGraphicFramePr>
          <p:nvPr/>
        </p:nvGraphicFramePr>
        <p:xfrm>
          <a:off x="1600200" y="3733800"/>
          <a:ext cx="5181600" cy="2292350"/>
        </p:xfrm>
        <a:graphic>
          <a:graphicData uri="http://schemas.openxmlformats.org/presentationml/2006/ole">
            <mc:AlternateContent xmlns:mc="http://schemas.openxmlformats.org/markup-compatibility/2006">
              <mc:Choice xmlns:v="urn:schemas-microsoft-com:vml" Requires="v">
                <p:oleObj spid="_x0000_s72776" name="Visio" r:id="rId6" imgW="2192934" imgH="950666" progId="Visio.Drawing.11">
                  <p:embed/>
                </p:oleObj>
              </mc:Choice>
              <mc:Fallback>
                <p:oleObj name="Visio" r:id="rId6" imgW="2192934" imgH="950666" progId="Visio.Drawing.11">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3733800"/>
                        <a:ext cx="5181600"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09" name="Text Box 5"/>
          <p:cNvSpPr txBox="1">
            <a:spLocks noChangeArrowheads="1"/>
          </p:cNvSpPr>
          <p:nvPr/>
        </p:nvSpPr>
        <p:spPr bwMode="auto">
          <a:xfrm>
            <a:off x="0" y="3276600"/>
            <a:ext cx="2317750" cy="609600"/>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4000" b="1">
                <a:latin typeface="Times New Roman" pitchFamily="18" charset="0"/>
              </a:rPr>
              <a:t>解释程序 </a:t>
            </a:r>
          </a:p>
        </p:txBody>
      </p:sp>
      <p:sp>
        <p:nvSpPr>
          <p:cNvPr id="72710" name="灯片编号占位符 2"/>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29F8011-DD27-4F27-BB7B-CC7DDADFBAF7}" type="slidenum">
              <a:rPr lang="en-US" altLang="zh-CN" smtClean="0"/>
              <a:pPr eaLnBrk="1" hangingPunct="1"/>
              <a:t>59</a:t>
            </a:fld>
            <a:endParaRPr lang="en-US" altLang="zh-CN"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0" y="304800"/>
            <a:ext cx="824388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lnSpc>
                <a:spcPct val="85000"/>
              </a:lnSpc>
            </a:pPr>
            <a:r>
              <a:rPr kumimoji="1" lang="zh-CN" altLang="en-US" sz="4000" b="1">
                <a:solidFill>
                  <a:srgbClr val="0000FF"/>
                </a:solidFill>
                <a:latin typeface="Times New Roman" pitchFamily="18" charset="0"/>
                <a:ea typeface="隶书" pitchFamily="49" charset="-122"/>
              </a:rPr>
              <a:t>计算机工作过程</a:t>
            </a:r>
          </a:p>
        </p:txBody>
      </p:sp>
      <p:grpSp>
        <p:nvGrpSpPr>
          <p:cNvPr id="79875" name="Group 3"/>
          <p:cNvGrpSpPr>
            <a:grpSpLocks/>
          </p:cNvGrpSpPr>
          <p:nvPr/>
        </p:nvGrpSpPr>
        <p:grpSpPr bwMode="auto">
          <a:xfrm>
            <a:off x="323850" y="2565400"/>
            <a:ext cx="8820150" cy="3816350"/>
            <a:chOff x="2232" y="2130"/>
            <a:chExt cx="7308" cy="2665"/>
          </a:xfrm>
        </p:grpSpPr>
        <p:grpSp>
          <p:nvGrpSpPr>
            <p:cNvPr id="79894" name="Group 4"/>
            <p:cNvGrpSpPr>
              <a:grpSpLocks/>
            </p:cNvGrpSpPr>
            <p:nvPr/>
          </p:nvGrpSpPr>
          <p:grpSpPr bwMode="auto">
            <a:xfrm>
              <a:off x="2520" y="2298"/>
              <a:ext cx="6120" cy="2497"/>
              <a:chOff x="2160" y="2298"/>
              <a:chExt cx="6120" cy="2497"/>
            </a:xfrm>
          </p:grpSpPr>
          <p:sp>
            <p:nvSpPr>
              <p:cNvPr id="79906" name="Text Box 5"/>
              <p:cNvSpPr txBox="1">
                <a:spLocks noChangeArrowheads="1"/>
              </p:cNvSpPr>
              <p:nvPr/>
            </p:nvSpPr>
            <p:spPr bwMode="auto">
              <a:xfrm>
                <a:off x="3060" y="2454"/>
                <a:ext cx="1080" cy="780"/>
              </a:xfrm>
              <a:prstGeom prst="rect">
                <a:avLst/>
              </a:prstGeom>
              <a:solidFill>
                <a:srgbClr val="FFCCFF"/>
              </a:solidFill>
              <a:ln w="38100">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kumimoji="1" lang="en-US" altLang="zh-CN" sz="1600" b="1" dirty="0">
                  <a:latin typeface="Times New Roman" pitchFamily="18" charset="0"/>
                </a:endParaRPr>
              </a:p>
              <a:p>
                <a:pPr algn="ctr" eaLnBrk="1" hangingPunct="1"/>
                <a:r>
                  <a:rPr kumimoji="1" lang="zh-CN" altLang="en-US" sz="1600" b="1" dirty="0">
                    <a:latin typeface="Times New Roman" pitchFamily="18" charset="0"/>
                  </a:rPr>
                  <a:t>输入</a:t>
                </a:r>
                <a:r>
                  <a:rPr kumimoji="1" lang="en-US" altLang="zh-CN" sz="1600" b="1" dirty="0">
                    <a:latin typeface="Times New Roman" pitchFamily="18" charset="0"/>
                  </a:rPr>
                  <a:t>/</a:t>
                </a:r>
                <a:r>
                  <a:rPr kumimoji="1" lang="zh-CN" altLang="en-US" sz="1600" b="1" dirty="0">
                    <a:latin typeface="Times New Roman" pitchFamily="18" charset="0"/>
                  </a:rPr>
                  <a:t>输出</a:t>
                </a:r>
              </a:p>
              <a:p>
                <a:pPr algn="ctr" eaLnBrk="1" hangingPunct="1"/>
                <a:r>
                  <a:rPr kumimoji="1" lang="zh-CN" altLang="en-US" sz="1600" b="1" dirty="0">
                    <a:latin typeface="Times New Roman" pitchFamily="18" charset="0"/>
                  </a:rPr>
                  <a:t>设备</a:t>
                </a:r>
                <a:endParaRPr kumimoji="1" lang="zh-CN" altLang="en-US" sz="1600" b="1" dirty="0">
                  <a:latin typeface="Verdana" pitchFamily="34" charset="0"/>
                </a:endParaRPr>
              </a:p>
            </p:txBody>
          </p:sp>
          <p:grpSp>
            <p:nvGrpSpPr>
              <p:cNvPr id="79907" name="Group 6"/>
              <p:cNvGrpSpPr>
                <a:grpSpLocks/>
              </p:cNvGrpSpPr>
              <p:nvPr/>
            </p:nvGrpSpPr>
            <p:grpSpPr bwMode="auto">
              <a:xfrm>
                <a:off x="5040" y="2454"/>
                <a:ext cx="1080" cy="780"/>
                <a:chOff x="5040" y="2454"/>
                <a:chExt cx="1080" cy="780"/>
              </a:xfrm>
            </p:grpSpPr>
            <p:sp>
              <p:nvSpPr>
                <p:cNvPr id="79934" name="Rectangle 7"/>
                <p:cNvSpPr>
                  <a:spLocks noChangeArrowheads="1"/>
                </p:cNvSpPr>
                <p:nvPr/>
              </p:nvSpPr>
              <p:spPr bwMode="auto">
                <a:xfrm>
                  <a:off x="5040" y="2454"/>
                  <a:ext cx="1080" cy="780"/>
                </a:xfrm>
                <a:prstGeom prst="rect">
                  <a:avLst/>
                </a:prstGeom>
                <a:solidFill>
                  <a:srgbClr val="FFCCFF"/>
                </a:solidFill>
                <a:ln w="38100">
                  <a:solidFill>
                    <a:srgbClr val="000000"/>
                  </a:solidFill>
                  <a:miter lim="800000"/>
                  <a:headEnd/>
                  <a:tailEnd/>
                </a:ln>
              </p:spPr>
              <p:txBody>
                <a:bodyPr/>
                <a:lstStyle/>
                <a:p>
                  <a:pPr algn="ctr" eaLnBrk="0" hangingPunct="0"/>
                  <a:endParaRPr kumimoji="1" lang="zh-CN" altLang="zh-CN" sz="2400">
                    <a:latin typeface="Times New Roman" pitchFamily="18" charset="0"/>
                    <a:ea typeface="隶书" pitchFamily="49" charset="-122"/>
                  </a:endParaRPr>
                </a:p>
              </p:txBody>
            </p:sp>
            <p:sp>
              <p:nvSpPr>
                <p:cNvPr id="79935" name="Text Box 8"/>
                <p:cNvSpPr txBox="1">
                  <a:spLocks noChangeArrowheads="1"/>
                </p:cNvSpPr>
                <p:nvPr/>
              </p:nvSpPr>
              <p:spPr bwMode="auto">
                <a:xfrm>
                  <a:off x="5040" y="2610"/>
                  <a:ext cx="1079"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1600" b="1" dirty="0" smtClean="0">
                      <a:latin typeface="Times New Roman" pitchFamily="18" charset="0"/>
                    </a:rPr>
                    <a:t>内存储器</a:t>
                  </a:r>
                  <a:endParaRPr kumimoji="1" lang="zh-CN" altLang="en-US" sz="1600" b="1" dirty="0">
                    <a:latin typeface="Verdana" pitchFamily="34" charset="0"/>
                  </a:endParaRPr>
                </a:p>
              </p:txBody>
            </p:sp>
          </p:grpSp>
          <p:grpSp>
            <p:nvGrpSpPr>
              <p:cNvPr id="79908" name="Group 9"/>
              <p:cNvGrpSpPr>
                <a:grpSpLocks/>
              </p:cNvGrpSpPr>
              <p:nvPr/>
            </p:nvGrpSpPr>
            <p:grpSpPr bwMode="auto">
              <a:xfrm>
                <a:off x="7020" y="2454"/>
                <a:ext cx="1080" cy="780"/>
                <a:chOff x="5040" y="2454"/>
                <a:chExt cx="1080" cy="780"/>
              </a:xfrm>
            </p:grpSpPr>
            <p:sp>
              <p:nvSpPr>
                <p:cNvPr id="79932" name="Rectangle 10"/>
                <p:cNvSpPr>
                  <a:spLocks noChangeArrowheads="1"/>
                </p:cNvSpPr>
                <p:nvPr/>
              </p:nvSpPr>
              <p:spPr bwMode="auto">
                <a:xfrm>
                  <a:off x="5040" y="2454"/>
                  <a:ext cx="1080" cy="780"/>
                </a:xfrm>
                <a:prstGeom prst="rect">
                  <a:avLst/>
                </a:prstGeom>
                <a:solidFill>
                  <a:srgbClr val="FFCCFF"/>
                </a:solidFill>
                <a:ln w="38100">
                  <a:solidFill>
                    <a:srgbClr val="000000"/>
                  </a:solidFill>
                  <a:miter lim="800000"/>
                  <a:headEnd/>
                  <a:tailEnd/>
                </a:ln>
              </p:spPr>
              <p:txBody>
                <a:bodyPr/>
                <a:lstStyle/>
                <a:p>
                  <a:pPr algn="ctr" eaLnBrk="0" hangingPunct="0"/>
                  <a:endParaRPr kumimoji="1" lang="zh-CN" altLang="zh-CN" sz="2400">
                    <a:latin typeface="Times New Roman" pitchFamily="18" charset="0"/>
                    <a:ea typeface="隶书" pitchFamily="49" charset="-122"/>
                  </a:endParaRPr>
                </a:p>
              </p:txBody>
            </p:sp>
            <p:sp>
              <p:nvSpPr>
                <p:cNvPr id="79933" name="Text Box 11"/>
                <p:cNvSpPr txBox="1">
                  <a:spLocks noChangeArrowheads="1"/>
                </p:cNvSpPr>
                <p:nvPr/>
              </p:nvSpPr>
              <p:spPr bwMode="auto">
                <a:xfrm>
                  <a:off x="5040" y="2610"/>
                  <a:ext cx="1079"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1600" b="1">
                      <a:latin typeface="Times New Roman" pitchFamily="18" charset="0"/>
                    </a:rPr>
                    <a:t>运算器</a:t>
                  </a:r>
                  <a:endParaRPr kumimoji="1" lang="zh-CN" altLang="en-US" sz="1600" b="1">
                    <a:latin typeface="Verdana" pitchFamily="34" charset="0"/>
                  </a:endParaRPr>
                </a:p>
              </p:txBody>
            </p:sp>
          </p:grpSp>
          <p:grpSp>
            <p:nvGrpSpPr>
              <p:cNvPr id="79909" name="Group 12"/>
              <p:cNvGrpSpPr>
                <a:grpSpLocks/>
              </p:cNvGrpSpPr>
              <p:nvPr/>
            </p:nvGrpSpPr>
            <p:grpSpPr bwMode="auto">
              <a:xfrm>
                <a:off x="5040" y="3858"/>
                <a:ext cx="1080" cy="780"/>
                <a:chOff x="5040" y="2454"/>
                <a:chExt cx="1080" cy="780"/>
              </a:xfrm>
            </p:grpSpPr>
            <p:sp>
              <p:nvSpPr>
                <p:cNvPr id="79930" name="Rectangle 13"/>
                <p:cNvSpPr>
                  <a:spLocks noChangeArrowheads="1"/>
                </p:cNvSpPr>
                <p:nvPr/>
              </p:nvSpPr>
              <p:spPr bwMode="auto">
                <a:xfrm>
                  <a:off x="5040" y="2454"/>
                  <a:ext cx="1080" cy="780"/>
                </a:xfrm>
                <a:prstGeom prst="rect">
                  <a:avLst/>
                </a:prstGeom>
                <a:solidFill>
                  <a:srgbClr val="FFCCFF"/>
                </a:solidFill>
                <a:ln w="38100">
                  <a:solidFill>
                    <a:srgbClr val="000000"/>
                  </a:solidFill>
                  <a:miter lim="800000"/>
                  <a:headEnd/>
                  <a:tailEnd/>
                </a:ln>
              </p:spPr>
              <p:txBody>
                <a:bodyPr/>
                <a:lstStyle/>
                <a:p>
                  <a:pPr algn="ctr" eaLnBrk="0" hangingPunct="0"/>
                  <a:endParaRPr kumimoji="1" lang="zh-CN" altLang="zh-CN" sz="2400">
                    <a:latin typeface="Times New Roman" pitchFamily="18" charset="0"/>
                    <a:ea typeface="隶书" pitchFamily="49" charset="-122"/>
                  </a:endParaRPr>
                </a:p>
              </p:txBody>
            </p:sp>
            <p:sp>
              <p:nvSpPr>
                <p:cNvPr id="79931" name="Text Box 14"/>
                <p:cNvSpPr txBox="1">
                  <a:spLocks noChangeArrowheads="1"/>
                </p:cNvSpPr>
                <p:nvPr/>
              </p:nvSpPr>
              <p:spPr bwMode="auto">
                <a:xfrm>
                  <a:off x="5040" y="2610"/>
                  <a:ext cx="1079"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1600" b="1">
                      <a:latin typeface="Times New Roman" pitchFamily="18" charset="0"/>
                    </a:rPr>
                    <a:t>控制器</a:t>
                  </a:r>
                  <a:endParaRPr kumimoji="1" lang="zh-CN" altLang="en-US" sz="1600" b="1">
                    <a:latin typeface="Verdana" pitchFamily="34" charset="0"/>
                  </a:endParaRPr>
                </a:p>
              </p:txBody>
            </p:sp>
          </p:grpSp>
          <p:sp>
            <p:nvSpPr>
              <p:cNvPr id="79910" name="Line 15"/>
              <p:cNvSpPr>
                <a:spLocks noChangeShapeType="1"/>
              </p:cNvSpPr>
              <p:nvPr/>
            </p:nvSpPr>
            <p:spPr bwMode="auto">
              <a:xfrm>
                <a:off x="2160" y="2610"/>
                <a:ext cx="900" cy="0"/>
              </a:xfrm>
              <a:prstGeom prst="line">
                <a:avLst/>
              </a:prstGeom>
              <a:noFill/>
              <a:ln w="38100">
                <a:solidFill>
                  <a:srgbClr val="000000"/>
                </a:solidFill>
                <a:round/>
                <a:headEnd/>
                <a:tailEnd type="arrow" w="sm" len="med"/>
              </a:ln>
              <a:extLst>
                <a:ext uri="{909E8E84-426E-40DD-AFC4-6F175D3DCCD1}">
                  <a14:hiddenFill xmlns:a14="http://schemas.microsoft.com/office/drawing/2010/main">
                    <a:noFill/>
                  </a14:hiddenFill>
                </a:ext>
              </a:extLst>
            </p:spPr>
            <p:txBody>
              <a:bodyPr/>
              <a:lstStyle/>
              <a:p>
                <a:endParaRPr lang="zh-CN" altLang="en-US"/>
              </a:p>
            </p:txBody>
          </p:sp>
          <p:sp>
            <p:nvSpPr>
              <p:cNvPr id="79911" name="Line 16"/>
              <p:cNvSpPr>
                <a:spLocks noChangeShapeType="1"/>
              </p:cNvSpPr>
              <p:nvPr/>
            </p:nvSpPr>
            <p:spPr bwMode="auto">
              <a:xfrm>
                <a:off x="4140" y="2610"/>
                <a:ext cx="900" cy="1"/>
              </a:xfrm>
              <a:prstGeom prst="line">
                <a:avLst/>
              </a:prstGeom>
              <a:noFill/>
              <a:ln w="38100">
                <a:solidFill>
                  <a:srgbClr val="000000"/>
                </a:solidFill>
                <a:round/>
                <a:headEnd/>
                <a:tailEnd type="arrow" w="sm" len="med"/>
              </a:ln>
              <a:extLst>
                <a:ext uri="{909E8E84-426E-40DD-AFC4-6F175D3DCCD1}">
                  <a14:hiddenFill xmlns:a14="http://schemas.microsoft.com/office/drawing/2010/main">
                    <a:noFill/>
                  </a14:hiddenFill>
                </a:ext>
              </a:extLst>
            </p:spPr>
            <p:txBody>
              <a:bodyPr/>
              <a:lstStyle/>
              <a:p>
                <a:endParaRPr lang="zh-CN" altLang="en-US"/>
              </a:p>
            </p:txBody>
          </p:sp>
          <p:sp>
            <p:nvSpPr>
              <p:cNvPr id="79912" name="Line 17"/>
              <p:cNvSpPr>
                <a:spLocks noChangeShapeType="1"/>
              </p:cNvSpPr>
              <p:nvPr/>
            </p:nvSpPr>
            <p:spPr bwMode="auto">
              <a:xfrm>
                <a:off x="6120" y="2610"/>
                <a:ext cx="900" cy="1"/>
              </a:xfrm>
              <a:prstGeom prst="line">
                <a:avLst/>
              </a:prstGeom>
              <a:noFill/>
              <a:ln w="38100">
                <a:solidFill>
                  <a:srgbClr val="000000"/>
                </a:solidFill>
                <a:round/>
                <a:headEnd/>
                <a:tailEnd type="arrow" w="sm" len="med"/>
              </a:ln>
              <a:extLst>
                <a:ext uri="{909E8E84-426E-40DD-AFC4-6F175D3DCCD1}">
                  <a14:hiddenFill xmlns:a14="http://schemas.microsoft.com/office/drawing/2010/main">
                    <a:noFill/>
                  </a14:hiddenFill>
                </a:ext>
              </a:extLst>
            </p:spPr>
            <p:txBody>
              <a:bodyPr/>
              <a:lstStyle/>
              <a:p>
                <a:endParaRPr lang="zh-CN" altLang="en-US"/>
              </a:p>
            </p:txBody>
          </p:sp>
          <p:sp>
            <p:nvSpPr>
              <p:cNvPr id="79913" name="Line 18"/>
              <p:cNvSpPr>
                <a:spLocks noChangeShapeType="1"/>
              </p:cNvSpPr>
              <p:nvPr/>
            </p:nvSpPr>
            <p:spPr bwMode="auto">
              <a:xfrm>
                <a:off x="2160" y="3078"/>
                <a:ext cx="900" cy="1"/>
              </a:xfrm>
              <a:prstGeom prst="line">
                <a:avLst/>
              </a:prstGeom>
              <a:noFill/>
              <a:ln w="38100">
                <a:solidFill>
                  <a:srgbClr val="000000"/>
                </a:solidFill>
                <a:round/>
                <a:headEnd type="arrow" w="sm" len="me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9914" name="Line 19"/>
              <p:cNvSpPr>
                <a:spLocks noChangeShapeType="1"/>
              </p:cNvSpPr>
              <p:nvPr/>
            </p:nvSpPr>
            <p:spPr bwMode="auto">
              <a:xfrm>
                <a:off x="4140" y="3078"/>
                <a:ext cx="900" cy="1"/>
              </a:xfrm>
              <a:prstGeom prst="line">
                <a:avLst/>
              </a:prstGeom>
              <a:noFill/>
              <a:ln w="38100">
                <a:solidFill>
                  <a:srgbClr val="000000"/>
                </a:solidFill>
                <a:round/>
                <a:headEnd type="arrow" w="sm" len="me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9915" name="Line 20"/>
              <p:cNvSpPr>
                <a:spLocks noChangeShapeType="1"/>
              </p:cNvSpPr>
              <p:nvPr/>
            </p:nvSpPr>
            <p:spPr bwMode="auto">
              <a:xfrm>
                <a:off x="6120" y="3077"/>
                <a:ext cx="900" cy="1"/>
              </a:xfrm>
              <a:prstGeom prst="line">
                <a:avLst/>
              </a:prstGeom>
              <a:noFill/>
              <a:ln w="38100">
                <a:solidFill>
                  <a:srgbClr val="000000"/>
                </a:solidFill>
                <a:round/>
                <a:headEnd type="arrow" w="sm" len="me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9916" name="Line 21"/>
              <p:cNvSpPr>
                <a:spLocks noChangeShapeType="1"/>
              </p:cNvSpPr>
              <p:nvPr/>
            </p:nvSpPr>
            <p:spPr bwMode="auto">
              <a:xfrm>
                <a:off x="5220" y="3234"/>
                <a:ext cx="1" cy="624"/>
              </a:xfrm>
              <a:prstGeom prst="line">
                <a:avLst/>
              </a:prstGeom>
              <a:noFill/>
              <a:ln w="3810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9917" name="Line 22"/>
              <p:cNvSpPr>
                <a:spLocks noChangeShapeType="1"/>
              </p:cNvSpPr>
              <p:nvPr/>
            </p:nvSpPr>
            <p:spPr bwMode="auto">
              <a:xfrm>
                <a:off x="5939" y="3234"/>
                <a:ext cx="1" cy="624"/>
              </a:xfrm>
              <a:prstGeom prst="line">
                <a:avLst/>
              </a:prstGeom>
              <a:noFill/>
              <a:ln w="38100">
                <a:solidFill>
                  <a:srgbClr val="0000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9918" name="Line 23"/>
              <p:cNvSpPr>
                <a:spLocks noChangeShapeType="1"/>
              </p:cNvSpPr>
              <p:nvPr/>
            </p:nvSpPr>
            <p:spPr bwMode="auto">
              <a:xfrm>
                <a:off x="3600" y="4170"/>
                <a:ext cx="144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19" name="Line 24"/>
              <p:cNvSpPr>
                <a:spLocks noChangeShapeType="1"/>
              </p:cNvSpPr>
              <p:nvPr/>
            </p:nvSpPr>
            <p:spPr bwMode="auto">
              <a:xfrm>
                <a:off x="6120" y="4170"/>
                <a:ext cx="144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0" name="Line 25"/>
              <p:cNvSpPr>
                <a:spLocks noChangeShapeType="1"/>
              </p:cNvSpPr>
              <p:nvPr/>
            </p:nvSpPr>
            <p:spPr bwMode="auto">
              <a:xfrm>
                <a:off x="7559" y="3234"/>
                <a:ext cx="1" cy="936"/>
              </a:xfrm>
              <a:prstGeom prst="line">
                <a:avLst/>
              </a:prstGeom>
              <a:noFill/>
              <a:ln w="38100">
                <a:solidFill>
                  <a:srgbClr val="0000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9921" name="Line 26"/>
              <p:cNvSpPr>
                <a:spLocks noChangeShapeType="1"/>
              </p:cNvSpPr>
              <p:nvPr/>
            </p:nvSpPr>
            <p:spPr bwMode="auto">
              <a:xfrm>
                <a:off x="3600" y="3234"/>
                <a:ext cx="1" cy="936"/>
              </a:xfrm>
              <a:prstGeom prst="line">
                <a:avLst/>
              </a:prstGeom>
              <a:noFill/>
              <a:ln w="38100">
                <a:solidFill>
                  <a:srgbClr val="0000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9922" name="Line 27"/>
              <p:cNvSpPr>
                <a:spLocks noChangeShapeType="1"/>
              </p:cNvSpPr>
              <p:nvPr/>
            </p:nvSpPr>
            <p:spPr bwMode="auto">
              <a:xfrm>
                <a:off x="4860" y="3702"/>
                <a:ext cx="1980" cy="1"/>
              </a:xfrm>
              <a:prstGeom prst="line">
                <a:avLst/>
              </a:prstGeom>
              <a:noFill/>
              <a:ln w="2857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3" name="Line 28"/>
              <p:cNvSpPr>
                <a:spLocks noChangeShapeType="1"/>
              </p:cNvSpPr>
              <p:nvPr/>
            </p:nvSpPr>
            <p:spPr bwMode="auto">
              <a:xfrm>
                <a:off x="4860" y="4794"/>
                <a:ext cx="1980" cy="1"/>
              </a:xfrm>
              <a:prstGeom prst="line">
                <a:avLst/>
              </a:prstGeom>
              <a:noFill/>
              <a:ln w="2857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4" name="Line 29"/>
              <p:cNvSpPr>
                <a:spLocks noChangeShapeType="1"/>
              </p:cNvSpPr>
              <p:nvPr/>
            </p:nvSpPr>
            <p:spPr bwMode="auto">
              <a:xfrm>
                <a:off x="4860" y="3702"/>
                <a:ext cx="0" cy="1092"/>
              </a:xfrm>
              <a:prstGeom prst="line">
                <a:avLst/>
              </a:prstGeom>
              <a:noFill/>
              <a:ln w="2857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5" name="Line 30"/>
              <p:cNvSpPr>
                <a:spLocks noChangeShapeType="1"/>
              </p:cNvSpPr>
              <p:nvPr/>
            </p:nvSpPr>
            <p:spPr bwMode="auto">
              <a:xfrm>
                <a:off x="6840" y="2298"/>
                <a:ext cx="1" cy="1404"/>
              </a:xfrm>
              <a:prstGeom prst="line">
                <a:avLst/>
              </a:prstGeom>
              <a:noFill/>
              <a:ln w="2857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6" name="Line 31"/>
              <p:cNvSpPr>
                <a:spLocks noChangeShapeType="1"/>
              </p:cNvSpPr>
              <p:nvPr/>
            </p:nvSpPr>
            <p:spPr bwMode="auto">
              <a:xfrm>
                <a:off x="8279" y="2298"/>
                <a:ext cx="1" cy="1404"/>
              </a:xfrm>
              <a:prstGeom prst="line">
                <a:avLst/>
              </a:prstGeom>
              <a:noFill/>
              <a:ln w="2857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7" name="Line 32"/>
              <p:cNvSpPr>
                <a:spLocks noChangeShapeType="1"/>
              </p:cNvSpPr>
              <p:nvPr/>
            </p:nvSpPr>
            <p:spPr bwMode="auto">
              <a:xfrm>
                <a:off x="6840" y="2298"/>
                <a:ext cx="1440" cy="1"/>
              </a:xfrm>
              <a:prstGeom prst="line">
                <a:avLst/>
              </a:prstGeom>
              <a:noFill/>
              <a:ln w="2857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8" name="Line 33"/>
              <p:cNvSpPr>
                <a:spLocks noChangeShapeType="1"/>
              </p:cNvSpPr>
              <p:nvPr/>
            </p:nvSpPr>
            <p:spPr bwMode="auto">
              <a:xfrm>
                <a:off x="6840" y="4793"/>
                <a:ext cx="1440" cy="1"/>
              </a:xfrm>
              <a:prstGeom prst="line">
                <a:avLst/>
              </a:prstGeom>
              <a:noFill/>
              <a:ln w="2857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9" name="Line 34"/>
              <p:cNvSpPr>
                <a:spLocks noChangeShapeType="1"/>
              </p:cNvSpPr>
              <p:nvPr/>
            </p:nvSpPr>
            <p:spPr bwMode="auto">
              <a:xfrm>
                <a:off x="8279" y="3702"/>
                <a:ext cx="1" cy="1092"/>
              </a:xfrm>
              <a:prstGeom prst="line">
                <a:avLst/>
              </a:prstGeom>
              <a:noFill/>
              <a:ln w="2857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9895" name="Text Box 35"/>
            <p:cNvSpPr txBox="1">
              <a:spLocks noChangeArrowheads="1"/>
            </p:cNvSpPr>
            <p:nvPr/>
          </p:nvSpPr>
          <p:spPr bwMode="auto">
            <a:xfrm>
              <a:off x="2232" y="2130"/>
              <a:ext cx="135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1600" b="1">
                  <a:latin typeface="Times New Roman" pitchFamily="18" charset="0"/>
                </a:rPr>
                <a:t>输入数据</a:t>
              </a:r>
              <a:endParaRPr kumimoji="1" lang="zh-CN" altLang="en-US" sz="1600" b="1">
                <a:latin typeface="Verdana" pitchFamily="34" charset="0"/>
              </a:endParaRPr>
            </a:p>
          </p:txBody>
        </p:sp>
        <p:sp>
          <p:nvSpPr>
            <p:cNvPr id="79896" name="Text Box 36"/>
            <p:cNvSpPr txBox="1">
              <a:spLocks noChangeArrowheads="1"/>
            </p:cNvSpPr>
            <p:nvPr/>
          </p:nvSpPr>
          <p:spPr bwMode="auto">
            <a:xfrm>
              <a:off x="2484" y="2742"/>
              <a:ext cx="93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zh-CN" altLang="en-US" sz="1600" b="1">
                  <a:latin typeface="Times New Roman" pitchFamily="18" charset="0"/>
                </a:rPr>
                <a:t>输出结果</a:t>
              </a:r>
              <a:endParaRPr kumimoji="1" lang="zh-CN" altLang="en-US" sz="1600" b="1">
                <a:latin typeface="Verdana" pitchFamily="34" charset="0"/>
              </a:endParaRPr>
            </a:p>
          </p:txBody>
        </p:sp>
        <p:sp>
          <p:nvSpPr>
            <p:cNvPr id="79897" name="Text Box 37"/>
            <p:cNvSpPr txBox="1">
              <a:spLocks noChangeArrowheads="1"/>
            </p:cNvSpPr>
            <p:nvPr/>
          </p:nvSpPr>
          <p:spPr bwMode="auto">
            <a:xfrm>
              <a:off x="6420" y="2262"/>
              <a:ext cx="93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zh-CN" altLang="en-US" sz="1600" b="1">
                  <a:latin typeface="Times New Roman" pitchFamily="18" charset="0"/>
                </a:rPr>
                <a:t>取出数据</a:t>
              </a:r>
              <a:endParaRPr kumimoji="1" lang="zh-CN" altLang="en-US" sz="1600" b="1">
                <a:latin typeface="Verdana" pitchFamily="34" charset="0"/>
              </a:endParaRPr>
            </a:p>
          </p:txBody>
        </p:sp>
        <p:sp>
          <p:nvSpPr>
            <p:cNvPr id="79898" name="Text Box 38"/>
            <p:cNvSpPr txBox="1">
              <a:spLocks noChangeArrowheads="1"/>
            </p:cNvSpPr>
            <p:nvPr/>
          </p:nvSpPr>
          <p:spPr bwMode="auto">
            <a:xfrm>
              <a:off x="6432" y="2754"/>
              <a:ext cx="93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zh-CN" altLang="en-US" sz="1600" b="1">
                  <a:latin typeface="Times New Roman" pitchFamily="18" charset="0"/>
                </a:rPr>
                <a:t>存入数据</a:t>
              </a:r>
              <a:endParaRPr kumimoji="1" lang="zh-CN" altLang="en-US" sz="1600" b="1">
                <a:latin typeface="Verdana" pitchFamily="34" charset="0"/>
              </a:endParaRPr>
            </a:p>
          </p:txBody>
        </p:sp>
        <p:sp>
          <p:nvSpPr>
            <p:cNvPr id="79899" name="Text Box 39"/>
            <p:cNvSpPr txBox="1">
              <a:spLocks noChangeArrowheads="1"/>
            </p:cNvSpPr>
            <p:nvPr/>
          </p:nvSpPr>
          <p:spPr bwMode="auto">
            <a:xfrm>
              <a:off x="7812" y="3306"/>
              <a:ext cx="93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1600" b="1">
                  <a:latin typeface="Times New Roman" pitchFamily="18" charset="0"/>
                </a:rPr>
                <a:t>操作命令</a:t>
              </a:r>
              <a:endParaRPr kumimoji="1" lang="zh-CN" altLang="en-US" sz="1600" b="1">
                <a:latin typeface="Verdana" pitchFamily="34" charset="0"/>
              </a:endParaRPr>
            </a:p>
          </p:txBody>
        </p:sp>
        <p:sp>
          <p:nvSpPr>
            <p:cNvPr id="79900" name="Text Box 40"/>
            <p:cNvSpPr txBox="1">
              <a:spLocks noChangeArrowheads="1"/>
            </p:cNvSpPr>
            <p:nvPr/>
          </p:nvSpPr>
          <p:spPr bwMode="auto">
            <a:xfrm>
              <a:off x="6252" y="3294"/>
              <a:ext cx="93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zh-CN" altLang="en-US" sz="1600" b="1">
                  <a:latin typeface="Times New Roman" pitchFamily="18" charset="0"/>
                </a:rPr>
                <a:t>存取命令</a:t>
              </a:r>
              <a:endParaRPr kumimoji="1" lang="zh-CN" altLang="en-US" sz="1600" b="1">
                <a:latin typeface="Verdana" pitchFamily="34" charset="0"/>
              </a:endParaRPr>
            </a:p>
          </p:txBody>
        </p:sp>
        <p:sp>
          <p:nvSpPr>
            <p:cNvPr id="79901" name="Text Box 41"/>
            <p:cNvSpPr txBox="1">
              <a:spLocks noChangeArrowheads="1"/>
            </p:cNvSpPr>
            <p:nvPr/>
          </p:nvSpPr>
          <p:spPr bwMode="auto">
            <a:xfrm>
              <a:off x="4704" y="3234"/>
              <a:ext cx="1128"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1600" b="1">
                  <a:latin typeface="Times New Roman" pitchFamily="18" charset="0"/>
                </a:rPr>
                <a:t>取出</a:t>
              </a:r>
            </a:p>
            <a:p>
              <a:pPr algn="ctr" eaLnBrk="1" hangingPunct="1"/>
              <a:r>
                <a:rPr kumimoji="1" lang="zh-CN" altLang="en-US" sz="1600" b="1">
                  <a:latin typeface="Times New Roman" pitchFamily="18" charset="0"/>
                </a:rPr>
                <a:t>程序指令</a:t>
              </a:r>
              <a:endParaRPr kumimoji="1" lang="zh-CN" altLang="en-US" sz="1600" b="1">
                <a:latin typeface="Verdana" pitchFamily="34" charset="0"/>
              </a:endParaRPr>
            </a:p>
          </p:txBody>
        </p:sp>
        <p:sp>
          <p:nvSpPr>
            <p:cNvPr id="79902" name="Text Box 42"/>
            <p:cNvSpPr txBox="1">
              <a:spLocks noChangeArrowheads="1"/>
            </p:cNvSpPr>
            <p:nvPr/>
          </p:nvSpPr>
          <p:spPr bwMode="auto">
            <a:xfrm>
              <a:off x="3876" y="3234"/>
              <a:ext cx="93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1600" b="1">
                  <a:latin typeface="Times New Roman" pitchFamily="18" charset="0"/>
                </a:rPr>
                <a:t>输入输出命令</a:t>
              </a:r>
              <a:endParaRPr kumimoji="1" lang="zh-CN" altLang="en-US" sz="1600" b="1">
                <a:latin typeface="Verdana" pitchFamily="34" charset="0"/>
              </a:endParaRPr>
            </a:p>
          </p:txBody>
        </p:sp>
        <p:sp>
          <p:nvSpPr>
            <p:cNvPr id="79903" name="Text Box 43"/>
            <p:cNvSpPr txBox="1">
              <a:spLocks noChangeArrowheads="1"/>
            </p:cNvSpPr>
            <p:nvPr/>
          </p:nvSpPr>
          <p:spPr bwMode="auto">
            <a:xfrm>
              <a:off x="4548" y="2754"/>
              <a:ext cx="93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zh-CN" altLang="en-US" sz="1600" b="1">
                  <a:latin typeface="Times New Roman" pitchFamily="18" charset="0"/>
                </a:rPr>
                <a:t>计算结果</a:t>
              </a:r>
              <a:endParaRPr kumimoji="1" lang="zh-CN" altLang="en-US" sz="1600" b="1">
                <a:latin typeface="Verdana" pitchFamily="34" charset="0"/>
              </a:endParaRPr>
            </a:p>
          </p:txBody>
        </p:sp>
        <p:sp>
          <p:nvSpPr>
            <p:cNvPr id="79904" name="Text Box 44"/>
            <p:cNvSpPr txBox="1">
              <a:spLocks noChangeArrowheads="1"/>
            </p:cNvSpPr>
            <p:nvPr/>
          </p:nvSpPr>
          <p:spPr bwMode="auto">
            <a:xfrm>
              <a:off x="8784" y="4326"/>
              <a:ext cx="75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en-US" altLang="zh-CN" b="1">
                  <a:latin typeface="Times New Roman" pitchFamily="18" charset="0"/>
                </a:rPr>
                <a:t>CPU</a:t>
              </a:r>
            </a:p>
          </p:txBody>
        </p:sp>
        <p:sp>
          <p:nvSpPr>
            <p:cNvPr id="79905" name="Line 45"/>
            <p:cNvSpPr>
              <a:spLocks noChangeShapeType="1"/>
            </p:cNvSpPr>
            <p:nvPr/>
          </p:nvSpPr>
          <p:spPr bwMode="auto">
            <a:xfrm flipH="1" flipV="1">
              <a:off x="8280" y="4170"/>
              <a:ext cx="540" cy="312"/>
            </a:xfrm>
            <a:prstGeom prst="line">
              <a:avLst/>
            </a:prstGeom>
            <a:noFill/>
            <a:ln w="28575" cap="rnd">
              <a:solidFill>
                <a:srgbClr val="000000"/>
              </a:solidFill>
              <a:prstDash val="sysDot"/>
              <a:round/>
              <a:headEnd type="none" w="sm" len="sm"/>
              <a:tailEnd type="arrow" w="sm" len="med"/>
            </a:ln>
            <a:extLst>
              <a:ext uri="{909E8E84-426E-40DD-AFC4-6F175D3DCCD1}">
                <a14:hiddenFill xmlns:a14="http://schemas.microsoft.com/office/drawing/2010/main">
                  <a:noFill/>
                </a14:hiddenFill>
              </a:ext>
            </a:extLst>
          </p:spPr>
          <p:txBody>
            <a:bodyPr/>
            <a:lstStyle/>
            <a:p>
              <a:endParaRPr lang="zh-CN" altLang="en-US"/>
            </a:p>
          </p:txBody>
        </p:sp>
      </p:grpSp>
      <p:sp>
        <p:nvSpPr>
          <p:cNvPr id="123951" name="AutoShape 47"/>
          <p:cNvSpPr>
            <a:spLocks noChangeArrowheads="1"/>
          </p:cNvSpPr>
          <p:nvPr/>
        </p:nvSpPr>
        <p:spPr bwMode="auto">
          <a:xfrm>
            <a:off x="7775575" y="6067425"/>
            <a:ext cx="1368425" cy="790575"/>
          </a:xfrm>
          <a:prstGeom prst="cloudCallout">
            <a:avLst>
              <a:gd name="adj1" fmla="val -129468"/>
              <a:gd name="adj2" fmla="val -87750"/>
            </a:avLst>
          </a:prstGeom>
          <a:solidFill>
            <a:schemeClr val="accent1"/>
          </a:solidFill>
          <a:ln w="12700">
            <a:solidFill>
              <a:schemeClr val="tx1"/>
            </a:solidFill>
            <a:round/>
            <a:headEnd type="none" w="sm" len="sm"/>
            <a:tailEnd type="none" w="sm" len="sm"/>
          </a:ln>
        </p:spPr>
        <p:txBody>
          <a:bodyPr/>
          <a:lstStyle/>
          <a:p>
            <a:pPr algn="ctr"/>
            <a:r>
              <a:rPr kumimoji="1" lang="zh-CN" altLang="en-US" b="1">
                <a:latin typeface="Verdana" pitchFamily="34" charset="0"/>
              </a:rPr>
              <a:t>大脑</a:t>
            </a:r>
          </a:p>
        </p:txBody>
      </p:sp>
      <p:sp>
        <p:nvSpPr>
          <p:cNvPr id="123952" name="AutoShape 48"/>
          <p:cNvSpPr>
            <a:spLocks noChangeArrowheads="1"/>
          </p:cNvSpPr>
          <p:nvPr/>
        </p:nvSpPr>
        <p:spPr bwMode="auto">
          <a:xfrm>
            <a:off x="4572000" y="1844675"/>
            <a:ext cx="1223963" cy="863600"/>
          </a:xfrm>
          <a:prstGeom prst="cloudCallout">
            <a:avLst>
              <a:gd name="adj1" fmla="val -35861"/>
              <a:gd name="adj2" fmla="val 104963"/>
            </a:avLst>
          </a:prstGeom>
          <a:solidFill>
            <a:schemeClr val="accent1"/>
          </a:solidFill>
          <a:ln w="12700">
            <a:solidFill>
              <a:schemeClr val="tx1"/>
            </a:solidFill>
            <a:round/>
            <a:headEnd type="none" w="sm" len="sm"/>
            <a:tailEnd type="none" w="sm" len="sm"/>
          </a:ln>
        </p:spPr>
        <p:txBody>
          <a:bodyPr/>
          <a:lstStyle/>
          <a:p>
            <a:pPr algn="ctr"/>
            <a:r>
              <a:rPr kumimoji="1" lang="zh-CN" altLang="en-US" b="1">
                <a:latin typeface="Verdana" pitchFamily="34" charset="0"/>
              </a:rPr>
              <a:t>记忆装置</a:t>
            </a:r>
          </a:p>
        </p:txBody>
      </p:sp>
      <p:sp>
        <p:nvSpPr>
          <p:cNvPr id="123953" name="AutoShape 49"/>
          <p:cNvSpPr>
            <a:spLocks noChangeArrowheads="1"/>
          </p:cNvSpPr>
          <p:nvPr/>
        </p:nvSpPr>
        <p:spPr bwMode="auto">
          <a:xfrm>
            <a:off x="611188" y="4508500"/>
            <a:ext cx="1296987" cy="936625"/>
          </a:xfrm>
          <a:prstGeom prst="cloudCallout">
            <a:avLst>
              <a:gd name="adj1" fmla="val 67625"/>
              <a:gd name="adj2" fmla="val -105764"/>
            </a:avLst>
          </a:prstGeom>
          <a:solidFill>
            <a:schemeClr val="accent1"/>
          </a:solidFill>
          <a:ln w="12700">
            <a:solidFill>
              <a:schemeClr val="tx1"/>
            </a:solidFill>
            <a:round/>
            <a:headEnd type="none" w="sm" len="sm"/>
            <a:tailEnd type="none" w="sm" len="sm"/>
          </a:ln>
        </p:spPr>
        <p:txBody>
          <a:bodyPr/>
          <a:lstStyle/>
          <a:p>
            <a:pPr algn="ctr"/>
            <a:r>
              <a:rPr kumimoji="1" lang="zh-CN" altLang="en-US" b="1">
                <a:latin typeface="Verdana" pitchFamily="34" charset="0"/>
              </a:rPr>
              <a:t>眼睛和耳朵</a:t>
            </a:r>
          </a:p>
        </p:txBody>
      </p:sp>
      <p:grpSp>
        <p:nvGrpSpPr>
          <p:cNvPr id="79879" name="Group 50"/>
          <p:cNvGrpSpPr>
            <a:grpSpLocks/>
          </p:cNvGrpSpPr>
          <p:nvPr/>
        </p:nvGrpSpPr>
        <p:grpSpPr bwMode="auto">
          <a:xfrm>
            <a:off x="6084888" y="153988"/>
            <a:ext cx="3024187" cy="2511425"/>
            <a:chOff x="3833" y="97"/>
            <a:chExt cx="1905" cy="1582"/>
          </a:xfrm>
        </p:grpSpPr>
        <p:sp>
          <p:nvSpPr>
            <p:cNvPr id="79883" name="AutoShape 51"/>
            <p:cNvSpPr>
              <a:spLocks noChangeAspect="1" noChangeArrowheads="1"/>
            </p:cNvSpPr>
            <p:nvPr/>
          </p:nvSpPr>
          <p:spPr bwMode="auto">
            <a:xfrm>
              <a:off x="3833" y="97"/>
              <a:ext cx="1651" cy="1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kumimoji="1" lang="zh-CN" altLang="zh-CN" sz="2400">
                <a:latin typeface="Times New Roman" pitchFamily="18" charset="0"/>
                <a:ea typeface="隶书" pitchFamily="49" charset="-122"/>
              </a:endParaRPr>
            </a:p>
          </p:txBody>
        </p:sp>
        <p:sp>
          <p:nvSpPr>
            <p:cNvPr id="79884" name="Text Box 52"/>
            <p:cNvSpPr txBox="1">
              <a:spLocks noChangeArrowheads="1"/>
            </p:cNvSpPr>
            <p:nvPr/>
          </p:nvSpPr>
          <p:spPr bwMode="auto">
            <a:xfrm>
              <a:off x="5447" y="904"/>
              <a:ext cx="291" cy="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t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1400" b="1">
                  <a:latin typeface="Times New Roman" pitchFamily="18" charset="0"/>
                </a:rPr>
                <a:t>程序和数据</a:t>
              </a:r>
              <a:endParaRPr kumimoji="1" lang="zh-CN" altLang="en-US" sz="1400" b="1">
                <a:latin typeface="Verdana" pitchFamily="34" charset="0"/>
              </a:endParaRPr>
            </a:p>
          </p:txBody>
        </p:sp>
        <p:pic>
          <p:nvPicPr>
            <p:cNvPr id="79885" name="Picture 53" descr="odxenmyq[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33" y="273"/>
              <a:ext cx="1594" cy="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6" name="WordArt 54"/>
            <p:cNvSpPr>
              <a:spLocks noChangeArrowheads="1" noChangeShapeType="1" noTextEdit="1"/>
            </p:cNvSpPr>
            <p:nvPr/>
          </p:nvSpPr>
          <p:spPr bwMode="auto">
            <a:xfrm rot="-690966">
              <a:off x="4903" y="437"/>
              <a:ext cx="252" cy="143"/>
            </a:xfrm>
            <a:prstGeom prst="rect">
              <a:avLst/>
            </a:prstGeom>
          </p:spPr>
          <p:txBody>
            <a:bodyPr wrap="none" fromWordArt="1">
              <a:prstTxWarp prst="textSlantUp">
                <a:avLst>
                  <a:gd name="adj" fmla="val 11796"/>
                </a:avLst>
              </a:prstTxWarp>
            </a:bodyPr>
            <a:lstStyle/>
            <a:p>
              <a:pPr algn="ctr"/>
              <a:r>
                <a:rPr lang="zh-CN" altLang="en-US" sz="1600" kern="10" normalizeH="1">
                  <a:ln w="9525">
                    <a:solidFill>
                      <a:srgbClr val="000000"/>
                    </a:solidFill>
                    <a:round/>
                    <a:headEnd/>
                    <a:tailEnd/>
                  </a:ln>
                  <a:solidFill>
                    <a:srgbClr val="000000"/>
                  </a:solidFill>
                  <a:latin typeface="宋体"/>
                  <a:ea typeface="宋体"/>
                </a:rPr>
                <a:t>硬盘</a:t>
              </a:r>
            </a:p>
          </p:txBody>
        </p:sp>
        <p:sp>
          <p:nvSpPr>
            <p:cNvPr id="79887" name="WordArt 55"/>
            <p:cNvSpPr>
              <a:spLocks noChangeArrowheads="1" noChangeShapeType="1" noTextEdit="1"/>
            </p:cNvSpPr>
            <p:nvPr/>
          </p:nvSpPr>
          <p:spPr bwMode="auto">
            <a:xfrm rot="-690966">
              <a:off x="4905" y="650"/>
              <a:ext cx="198" cy="143"/>
            </a:xfrm>
            <a:prstGeom prst="rect">
              <a:avLst/>
            </a:prstGeom>
          </p:spPr>
          <p:txBody>
            <a:bodyPr wrap="none" fromWordArt="1">
              <a:prstTxWarp prst="textSlantUp">
                <a:avLst>
                  <a:gd name="adj" fmla="val 11796"/>
                </a:avLst>
              </a:prstTxWarp>
            </a:bodyPr>
            <a:lstStyle/>
            <a:p>
              <a:pPr algn="ctr"/>
              <a:r>
                <a:rPr lang="en-US" altLang="zh-CN" sz="1400" kern="10" normalizeH="1">
                  <a:ln w="9525">
                    <a:solidFill>
                      <a:srgbClr val="000000"/>
                    </a:solidFill>
                    <a:round/>
                    <a:headEnd/>
                    <a:tailEnd/>
                  </a:ln>
                  <a:solidFill>
                    <a:srgbClr val="000000"/>
                  </a:solidFill>
                  <a:latin typeface="Courier New"/>
                  <a:cs typeface="Courier New"/>
                </a:rPr>
                <a:t>CPU</a:t>
              </a:r>
              <a:endParaRPr lang="zh-CN" altLang="en-US" sz="1400" kern="10" normalizeH="1">
                <a:ln w="9525">
                  <a:solidFill>
                    <a:srgbClr val="000000"/>
                  </a:solidFill>
                  <a:round/>
                  <a:headEnd/>
                  <a:tailEnd/>
                </a:ln>
                <a:solidFill>
                  <a:srgbClr val="000000"/>
                </a:solidFill>
                <a:latin typeface="Courier New"/>
                <a:cs typeface="Courier New"/>
              </a:endParaRPr>
            </a:p>
          </p:txBody>
        </p:sp>
        <p:sp>
          <p:nvSpPr>
            <p:cNvPr id="79888" name="WordArt 56"/>
            <p:cNvSpPr>
              <a:spLocks noChangeArrowheads="1" noChangeShapeType="1" noTextEdit="1"/>
            </p:cNvSpPr>
            <p:nvPr/>
          </p:nvSpPr>
          <p:spPr bwMode="auto">
            <a:xfrm rot="-690966">
              <a:off x="4905" y="951"/>
              <a:ext cx="228" cy="129"/>
            </a:xfrm>
            <a:prstGeom prst="rect">
              <a:avLst/>
            </a:prstGeom>
          </p:spPr>
          <p:txBody>
            <a:bodyPr wrap="none" fromWordArt="1">
              <a:prstTxWarp prst="textSlantUp">
                <a:avLst>
                  <a:gd name="adj" fmla="val 11796"/>
                </a:avLst>
              </a:prstTxWarp>
            </a:bodyPr>
            <a:lstStyle/>
            <a:p>
              <a:pPr algn="ctr"/>
              <a:r>
                <a:rPr lang="zh-CN" altLang="en-US" sz="1400" kern="10" normalizeH="1">
                  <a:ln w="9525">
                    <a:solidFill>
                      <a:srgbClr val="000000"/>
                    </a:solidFill>
                    <a:round/>
                    <a:headEnd/>
                    <a:tailEnd/>
                  </a:ln>
                  <a:solidFill>
                    <a:srgbClr val="000000"/>
                  </a:solidFill>
                  <a:latin typeface="宋体"/>
                  <a:ea typeface="宋体"/>
                </a:rPr>
                <a:t>内存</a:t>
              </a:r>
            </a:p>
          </p:txBody>
        </p:sp>
        <p:cxnSp>
          <p:nvCxnSpPr>
            <p:cNvPr id="79889" name="AutoShape 57"/>
            <p:cNvCxnSpPr>
              <a:cxnSpLocks noChangeShapeType="1"/>
            </p:cNvCxnSpPr>
            <p:nvPr/>
          </p:nvCxnSpPr>
          <p:spPr bwMode="auto">
            <a:xfrm flipH="1">
              <a:off x="4998" y="783"/>
              <a:ext cx="9" cy="176"/>
            </a:xfrm>
            <a:prstGeom prst="straightConnector1">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cxnSp>
        <p:sp>
          <p:nvSpPr>
            <p:cNvPr id="79890" name="Freeform 58"/>
            <p:cNvSpPr>
              <a:spLocks/>
            </p:cNvSpPr>
            <p:nvPr/>
          </p:nvSpPr>
          <p:spPr bwMode="auto">
            <a:xfrm>
              <a:off x="4832" y="506"/>
              <a:ext cx="86" cy="560"/>
            </a:xfrm>
            <a:custGeom>
              <a:avLst/>
              <a:gdLst>
                <a:gd name="T0" fmla="*/ 0 w 180"/>
                <a:gd name="T1" fmla="*/ 0 h 1169"/>
                <a:gd name="T2" fmla="*/ 0 w 180"/>
                <a:gd name="T3" fmla="*/ 0 h 1169"/>
                <a:gd name="T4" fmla="*/ 0 w 180"/>
                <a:gd name="T5" fmla="*/ 0 h 1169"/>
                <a:gd name="T6" fmla="*/ 0 w 180"/>
                <a:gd name="T7" fmla="*/ 0 h 1169"/>
                <a:gd name="T8" fmla="*/ 0 60000 65536"/>
                <a:gd name="T9" fmla="*/ 0 60000 65536"/>
                <a:gd name="T10" fmla="*/ 0 60000 65536"/>
                <a:gd name="T11" fmla="*/ 0 60000 65536"/>
                <a:gd name="T12" fmla="*/ 0 w 180"/>
                <a:gd name="T13" fmla="*/ 0 h 1169"/>
                <a:gd name="T14" fmla="*/ 180 w 180"/>
                <a:gd name="T15" fmla="*/ 1169 h 1169"/>
              </a:gdLst>
              <a:ahLst/>
              <a:cxnLst>
                <a:cxn ang="T8">
                  <a:pos x="T0" y="T1"/>
                </a:cxn>
                <a:cxn ang="T9">
                  <a:pos x="T2" y="T3"/>
                </a:cxn>
                <a:cxn ang="T10">
                  <a:pos x="T4" y="T5"/>
                </a:cxn>
                <a:cxn ang="T11">
                  <a:pos x="T6" y="T7"/>
                </a:cxn>
              </a:cxnLst>
              <a:rect l="T12" t="T13" r="T14" b="T15"/>
              <a:pathLst>
                <a:path w="180" h="1169">
                  <a:moveTo>
                    <a:pt x="180" y="1094"/>
                  </a:moveTo>
                  <a:lnTo>
                    <a:pt x="30" y="1169"/>
                  </a:lnTo>
                  <a:lnTo>
                    <a:pt x="0" y="59"/>
                  </a:lnTo>
                  <a:lnTo>
                    <a:pt x="164" y="0"/>
                  </a:lnTo>
                </a:path>
              </a:pathLst>
            </a:custGeom>
            <a:noFill/>
            <a:ln w="38100">
              <a:solidFill>
                <a:srgbClr val="FF00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tIns="0"/>
            <a:lstStyle/>
            <a:p>
              <a:endParaRPr lang="zh-CN" altLang="en-US"/>
            </a:p>
          </p:txBody>
        </p:sp>
        <p:sp>
          <p:nvSpPr>
            <p:cNvPr id="79891" name="AutoShape 59"/>
            <p:cNvSpPr>
              <a:spLocks noChangeArrowheads="1"/>
            </p:cNvSpPr>
            <p:nvPr/>
          </p:nvSpPr>
          <p:spPr bwMode="auto">
            <a:xfrm rot="20459340" flipH="1">
              <a:off x="4177" y="351"/>
              <a:ext cx="555" cy="176"/>
            </a:xfrm>
            <a:prstGeom prst="curvedDownArrow">
              <a:avLst>
                <a:gd name="adj1" fmla="val 45126"/>
                <a:gd name="adj2" fmla="val 134180"/>
                <a:gd name="adj3" fmla="val 66884"/>
              </a:avLst>
            </a:prstGeom>
            <a:solidFill>
              <a:srgbClr val="FFFFFF"/>
            </a:solidFill>
            <a:ln w="9525">
              <a:solidFill>
                <a:srgbClr val="000000"/>
              </a:solidFill>
              <a:miter lim="800000"/>
              <a:headEnd/>
              <a:tailEnd/>
            </a:ln>
          </p:spPr>
          <p:txBody>
            <a:bodyPr tIns="0"/>
            <a:lstStyle/>
            <a:p>
              <a:pPr algn="ctr" eaLnBrk="0" hangingPunct="0"/>
              <a:endParaRPr kumimoji="1" lang="zh-CN" altLang="zh-CN" sz="2400">
                <a:latin typeface="Times New Roman" pitchFamily="18" charset="0"/>
                <a:ea typeface="隶书" pitchFamily="49" charset="-122"/>
              </a:endParaRPr>
            </a:p>
          </p:txBody>
        </p:sp>
        <p:sp>
          <p:nvSpPr>
            <p:cNvPr id="79892" name="AutoShape 60"/>
            <p:cNvSpPr>
              <a:spLocks noChangeArrowheads="1"/>
            </p:cNvSpPr>
            <p:nvPr/>
          </p:nvSpPr>
          <p:spPr bwMode="auto">
            <a:xfrm rot="16015412" flipV="1">
              <a:off x="5099" y="1048"/>
              <a:ext cx="555" cy="176"/>
            </a:xfrm>
            <a:prstGeom prst="curvedDownArrow">
              <a:avLst>
                <a:gd name="adj1" fmla="val 45126"/>
                <a:gd name="adj2" fmla="val 134180"/>
                <a:gd name="adj3" fmla="val 66884"/>
              </a:avLst>
            </a:prstGeom>
            <a:solidFill>
              <a:srgbClr val="FFFFFF"/>
            </a:solidFill>
            <a:ln w="9525">
              <a:solidFill>
                <a:srgbClr val="000000"/>
              </a:solidFill>
              <a:miter lim="800000"/>
              <a:headEnd/>
              <a:tailEnd/>
            </a:ln>
          </p:spPr>
          <p:txBody>
            <a:bodyPr tIns="0"/>
            <a:lstStyle/>
            <a:p>
              <a:pPr algn="ctr" eaLnBrk="0" hangingPunct="0"/>
              <a:endParaRPr kumimoji="1" lang="zh-CN" altLang="zh-CN" sz="2400">
                <a:latin typeface="Times New Roman" pitchFamily="18" charset="0"/>
                <a:ea typeface="隶书" pitchFamily="49" charset="-122"/>
              </a:endParaRPr>
            </a:p>
          </p:txBody>
        </p:sp>
        <p:sp>
          <p:nvSpPr>
            <p:cNvPr id="79893" name="Text Box 61"/>
            <p:cNvSpPr txBox="1">
              <a:spLocks noChangeArrowheads="1"/>
            </p:cNvSpPr>
            <p:nvPr/>
          </p:nvSpPr>
          <p:spPr bwMode="auto">
            <a:xfrm>
              <a:off x="4132" y="97"/>
              <a:ext cx="69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1600" b="1">
                  <a:latin typeface="Times New Roman" pitchFamily="18" charset="0"/>
                </a:rPr>
                <a:t>执行结果</a:t>
              </a:r>
              <a:endParaRPr kumimoji="1" lang="zh-CN" altLang="en-US" sz="1600" b="1">
                <a:latin typeface="Verdana" pitchFamily="34" charset="0"/>
              </a:endParaRPr>
            </a:p>
          </p:txBody>
        </p:sp>
      </p:grpSp>
      <p:pic>
        <p:nvPicPr>
          <p:cNvPr id="79880" name="Picture 62" descr="022b">
            <a:hlinkClick r:id="" action="ppaction://hlinkshowjump?jump=previousslide"/>
          </p:cNvPr>
          <p:cNvPicPr>
            <a:picLocks noChangeAspect="1" noChangeArrowheads="1"/>
          </p:cNvPicPr>
          <p:nvPr/>
        </p:nvPicPr>
        <p:blipFill>
          <a:blip r:embed="rId4">
            <a:lum bright="20000"/>
            <a:extLst>
              <a:ext uri="{28A0092B-C50C-407E-A947-70E740481C1C}">
                <a14:useLocalDpi xmlns:a14="http://schemas.microsoft.com/office/drawing/2010/main" val="0"/>
              </a:ext>
            </a:extLst>
          </a:blip>
          <a:srcRect/>
          <a:stretch>
            <a:fillRect/>
          </a:stretch>
        </p:blipFill>
        <p:spPr bwMode="auto">
          <a:xfrm>
            <a:off x="6096000" y="6275388"/>
            <a:ext cx="468313"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81" name="Picture 63" descr="022a">
            <a:hlinkClick r:id="" action="ppaction://hlinkshowjump?jump=nextslide"/>
          </p:cNvPr>
          <p:cNvPicPr>
            <a:picLocks noChangeAspect="1" noChangeArrowheads="1"/>
          </p:cNvPicPr>
          <p:nvPr/>
        </p:nvPicPr>
        <p:blipFill>
          <a:blip r:embed="rId5">
            <a:lum bright="20000"/>
            <a:extLst>
              <a:ext uri="{28A0092B-C50C-407E-A947-70E740481C1C}">
                <a14:useLocalDpi xmlns:a14="http://schemas.microsoft.com/office/drawing/2010/main" val="0"/>
              </a:ext>
            </a:extLst>
          </a:blip>
          <a:srcRect/>
          <a:stretch>
            <a:fillRect/>
          </a:stretch>
        </p:blipFill>
        <p:spPr bwMode="auto">
          <a:xfrm>
            <a:off x="7086600" y="6275388"/>
            <a:ext cx="468313"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2" name="灯片编号占位符 2"/>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A96B1E4-8369-4CFE-8C3D-73FE8FCB597E}" type="slidenum">
              <a:rPr lang="en-US" altLang="zh-CN" smtClean="0"/>
              <a:pPr eaLnBrk="1" hangingPunct="1"/>
              <a:t>6</a:t>
            </a:fld>
            <a:endParaRPr lang="en-US" altLang="zh-CN" smtClean="0"/>
          </a:p>
        </p:txBody>
      </p:sp>
    </p:spTree>
    <p:extLst>
      <p:ext uri="{BB962C8B-B14F-4D97-AF65-F5344CB8AC3E}">
        <p14:creationId xmlns:p14="http://schemas.microsoft.com/office/powerpoint/2010/main" val="14587083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3951"/>
                                        </p:tgtEl>
                                        <p:attrNameLst>
                                          <p:attrName>style.visibility</p:attrName>
                                        </p:attrNameLst>
                                      </p:cBhvr>
                                      <p:to>
                                        <p:strVal val="visible"/>
                                      </p:to>
                                    </p:set>
                                    <p:animEffect transition="in" filter="box(out)">
                                      <p:cBhvr>
                                        <p:cTn id="7" dur="500"/>
                                        <p:tgtEl>
                                          <p:spTgt spid="1239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23952"/>
                                        </p:tgtEl>
                                        <p:attrNameLst>
                                          <p:attrName>style.visibility</p:attrName>
                                        </p:attrNameLst>
                                      </p:cBhvr>
                                      <p:to>
                                        <p:strVal val="visible"/>
                                      </p:to>
                                    </p:set>
                                    <p:animEffect transition="in" filter="box(out)">
                                      <p:cBhvr>
                                        <p:cTn id="12" dur="500"/>
                                        <p:tgtEl>
                                          <p:spTgt spid="1239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23953"/>
                                        </p:tgtEl>
                                        <p:attrNameLst>
                                          <p:attrName>style.visibility</p:attrName>
                                        </p:attrNameLst>
                                      </p:cBhvr>
                                      <p:to>
                                        <p:strVal val="visible"/>
                                      </p:to>
                                    </p:set>
                                    <p:animEffect transition="in" filter="box(out)">
                                      <p:cBhvr>
                                        <p:cTn id="17" dur="500"/>
                                        <p:tgtEl>
                                          <p:spTgt spid="1239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51" grpId="0" animBg="1" autoUpdateAnimBg="0"/>
      <p:bldP spid="123952" grpId="0" animBg="1" autoUpdateAnimBg="0"/>
      <p:bldP spid="123953"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381000" y="914400"/>
            <a:ext cx="85344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4400">
                <a:solidFill>
                  <a:schemeClr val="tx2"/>
                </a:solidFill>
              </a:rPr>
              <a:t>工具软件</a:t>
            </a:r>
          </a:p>
        </p:txBody>
      </p:sp>
      <p:sp>
        <p:nvSpPr>
          <p:cNvPr id="73731" name="Text Box 3"/>
          <p:cNvSpPr txBox="1">
            <a:spLocks noChangeArrowheads="1"/>
          </p:cNvSpPr>
          <p:nvPr/>
        </p:nvSpPr>
        <p:spPr bwMode="auto">
          <a:xfrm>
            <a:off x="304800" y="1752600"/>
            <a:ext cx="8534400"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2800" b="1">
                <a:latin typeface="宋体" pitchFamily="2" charset="-122"/>
              </a:rPr>
              <a:t>　工具软件包括编辑、链接程序，计算机测试和诊断程序，数据库管理软件及网络软件等。</a:t>
            </a:r>
          </a:p>
        </p:txBody>
      </p:sp>
      <p:sp>
        <p:nvSpPr>
          <p:cNvPr id="73732" name="Rectangle 4"/>
          <p:cNvSpPr>
            <a:spLocks noChangeArrowheads="1"/>
          </p:cNvSpPr>
          <p:nvPr/>
        </p:nvSpPr>
        <p:spPr bwMode="auto">
          <a:xfrm>
            <a:off x="0" y="0"/>
            <a:ext cx="2012950" cy="641350"/>
          </a:xfrm>
          <a:prstGeom prst="rect">
            <a:avLst/>
          </a:prstGeom>
          <a:solidFill>
            <a:srgbClr val="CC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chemeClr val="tx2"/>
                </a:solidFill>
              </a:rPr>
              <a:t>系统软件</a:t>
            </a:r>
          </a:p>
        </p:txBody>
      </p:sp>
      <p:sp>
        <p:nvSpPr>
          <p:cNvPr id="73733" name="灯片编号占位符 2"/>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63A1F8B-009C-4BEC-BE57-CD95E6395128}" type="slidenum">
              <a:rPr lang="en-US" altLang="zh-CN" smtClean="0"/>
              <a:pPr eaLnBrk="1" hangingPunct="1"/>
              <a:t>60</a:t>
            </a:fld>
            <a:endParaRPr lang="en-US" altLang="zh-CN" smtClean="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754" name="Group 27"/>
          <p:cNvGrpSpPr>
            <a:grpSpLocks/>
          </p:cNvGrpSpPr>
          <p:nvPr/>
        </p:nvGrpSpPr>
        <p:grpSpPr bwMode="auto">
          <a:xfrm>
            <a:off x="1447800" y="1600200"/>
            <a:ext cx="6429375" cy="4681538"/>
            <a:chOff x="912" y="1008"/>
            <a:chExt cx="4050" cy="2949"/>
          </a:xfrm>
        </p:grpSpPr>
        <p:graphicFrame>
          <p:nvGraphicFramePr>
            <p:cNvPr id="74758" name="Object 5"/>
            <p:cNvGraphicFramePr>
              <a:graphicFrameLocks noChangeAspect="1"/>
            </p:cNvGraphicFramePr>
            <p:nvPr/>
          </p:nvGraphicFramePr>
          <p:xfrm>
            <a:off x="912" y="1008"/>
            <a:ext cx="4050" cy="2949"/>
          </p:xfrm>
          <a:graphic>
            <a:graphicData uri="http://schemas.openxmlformats.org/presentationml/2006/ole">
              <mc:AlternateContent xmlns:mc="http://schemas.openxmlformats.org/markup-compatibility/2006">
                <mc:Choice xmlns:v="urn:schemas-microsoft-com:vml" Requires="v">
                  <p:oleObj spid="_x0000_s74804" name="位图图像" r:id="rId3" imgW="5742857" imgH="4390476" progId="Paint.Picture">
                    <p:embed/>
                  </p:oleObj>
                </mc:Choice>
                <mc:Fallback>
                  <p:oleObj name="位图图像" r:id="rId3" imgW="5742857" imgH="4390476"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 y="1008"/>
                          <a:ext cx="4050" cy="2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759" name="Text Box 6"/>
            <p:cNvSpPr txBox="1">
              <a:spLocks noChangeArrowheads="1"/>
            </p:cNvSpPr>
            <p:nvPr/>
          </p:nvSpPr>
          <p:spPr bwMode="auto">
            <a:xfrm>
              <a:off x="2496" y="1044"/>
              <a:ext cx="43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a:ea typeface="幼圆" pitchFamily="49" charset="-122"/>
                </a:rPr>
                <a:t>软件</a:t>
              </a:r>
            </a:p>
          </p:txBody>
        </p:sp>
        <p:sp>
          <p:nvSpPr>
            <p:cNvPr id="74760" name="Text Box 8"/>
            <p:cNvSpPr txBox="1">
              <a:spLocks noChangeArrowheads="1"/>
            </p:cNvSpPr>
            <p:nvPr/>
          </p:nvSpPr>
          <p:spPr bwMode="auto">
            <a:xfrm>
              <a:off x="3408" y="1728"/>
              <a:ext cx="5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1200">
                  <a:ea typeface="幼圆" pitchFamily="49" charset="-122"/>
                </a:rPr>
                <a:t>应用软件</a:t>
              </a:r>
            </a:p>
          </p:txBody>
        </p:sp>
        <p:sp>
          <p:nvSpPr>
            <p:cNvPr id="74761" name="Text Box 13"/>
            <p:cNvSpPr txBox="1">
              <a:spLocks noChangeArrowheads="1"/>
            </p:cNvSpPr>
            <p:nvPr/>
          </p:nvSpPr>
          <p:spPr bwMode="auto">
            <a:xfrm>
              <a:off x="2928" y="2298"/>
              <a:ext cx="5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1200">
                  <a:ea typeface="幼圆" pitchFamily="49" charset="-122"/>
                </a:rPr>
                <a:t>文字处理</a:t>
              </a:r>
            </a:p>
          </p:txBody>
        </p:sp>
        <p:sp>
          <p:nvSpPr>
            <p:cNvPr id="74762" name="Text Box 14"/>
            <p:cNvSpPr txBox="1">
              <a:spLocks noChangeArrowheads="1"/>
            </p:cNvSpPr>
            <p:nvPr/>
          </p:nvSpPr>
          <p:spPr bwMode="auto">
            <a:xfrm>
              <a:off x="3072" y="2538"/>
              <a:ext cx="5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1200">
                  <a:ea typeface="幼圆" pitchFamily="49" charset="-122"/>
                </a:rPr>
                <a:t>电子表格</a:t>
              </a:r>
            </a:p>
          </p:txBody>
        </p:sp>
        <p:sp>
          <p:nvSpPr>
            <p:cNvPr id="74763" name="Text Box 15"/>
            <p:cNvSpPr txBox="1">
              <a:spLocks noChangeArrowheads="1"/>
            </p:cNvSpPr>
            <p:nvPr/>
          </p:nvSpPr>
          <p:spPr bwMode="auto">
            <a:xfrm>
              <a:off x="3216" y="2778"/>
              <a:ext cx="5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1200">
                  <a:ea typeface="幼圆" pitchFamily="49" charset="-122"/>
                </a:rPr>
                <a:t>演示软件</a:t>
              </a:r>
            </a:p>
          </p:txBody>
        </p:sp>
        <p:sp>
          <p:nvSpPr>
            <p:cNvPr id="74764" name="Text Box 16"/>
            <p:cNvSpPr txBox="1">
              <a:spLocks noChangeArrowheads="1"/>
            </p:cNvSpPr>
            <p:nvPr/>
          </p:nvSpPr>
          <p:spPr bwMode="auto">
            <a:xfrm>
              <a:off x="3360" y="2989"/>
              <a:ext cx="5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1200">
                  <a:ea typeface="幼圆" pitchFamily="49" charset="-122"/>
                </a:rPr>
                <a:t>图形软件</a:t>
              </a:r>
            </a:p>
          </p:txBody>
        </p:sp>
        <p:sp>
          <p:nvSpPr>
            <p:cNvPr id="74765" name="Text Box 17"/>
            <p:cNvSpPr txBox="1">
              <a:spLocks noChangeArrowheads="1"/>
            </p:cNvSpPr>
            <p:nvPr/>
          </p:nvSpPr>
          <p:spPr bwMode="auto">
            <a:xfrm>
              <a:off x="3532" y="3210"/>
              <a:ext cx="5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1200">
                  <a:ea typeface="幼圆" pitchFamily="49" charset="-122"/>
                </a:rPr>
                <a:t>视频软件</a:t>
              </a:r>
            </a:p>
          </p:txBody>
        </p:sp>
        <p:sp>
          <p:nvSpPr>
            <p:cNvPr id="74766" name="Text Box 18"/>
            <p:cNvSpPr txBox="1">
              <a:spLocks noChangeArrowheads="1"/>
            </p:cNvSpPr>
            <p:nvPr/>
          </p:nvSpPr>
          <p:spPr bwMode="auto">
            <a:xfrm>
              <a:off x="3748" y="3473"/>
              <a:ext cx="33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1200" b="1">
                  <a:ea typeface="幼圆" pitchFamily="49" charset="-122"/>
                </a:rPr>
                <a:t>… …</a:t>
              </a:r>
            </a:p>
          </p:txBody>
        </p:sp>
        <p:sp>
          <p:nvSpPr>
            <p:cNvPr id="74767" name="Text Box 19"/>
            <p:cNvSpPr txBox="1">
              <a:spLocks noChangeArrowheads="1"/>
            </p:cNvSpPr>
            <p:nvPr/>
          </p:nvSpPr>
          <p:spPr bwMode="auto">
            <a:xfrm>
              <a:off x="4464" y="3214"/>
              <a:ext cx="33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1200" b="1">
                  <a:ea typeface="幼圆" pitchFamily="49" charset="-122"/>
                </a:rPr>
                <a:t>… …</a:t>
              </a:r>
            </a:p>
          </p:txBody>
        </p:sp>
        <p:sp>
          <p:nvSpPr>
            <p:cNvPr id="74768" name="Text Box 20"/>
            <p:cNvSpPr txBox="1">
              <a:spLocks noChangeArrowheads="1"/>
            </p:cNvSpPr>
            <p:nvPr/>
          </p:nvSpPr>
          <p:spPr bwMode="auto">
            <a:xfrm>
              <a:off x="3888" y="2304"/>
              <a:ext cx="5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1200">
                  <a:ea typeface="幼圆" pitchFamily="49" charset="-122"/>
                </a:rPr>
                <a:t>上网软件</a:t>
              </a:r>
            </a:p>
          </p:txBody>
        </p:sp>
        <p:sp>
          <p:nvSpPr>
            <p:cNvPr id="74769" name="Text Box 21"/>
            <p:cNvSpPr txBox="1">
              <a:spLocks noChangeArrowheads="1"/>
            </p:cNvSpPr>
            <p:nvPr/>
          </p:nvSpPr>
          <p:spPr bwMode="auto">
            <a:xfrm>
              <a:off x="3984" y="2544"/>
              <a:ext cx="5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1200">
                  <a:ea typeface="幼圆" pitchFamily="49" charset="-122"/>
                </a:rPr>
                <a:t>学习课件</a:t>
              </a:r>
            </a:p>
          </p:txBody>
        </p:sp>
        <p:sp>
          <p:nvSpPr>
            <p:cNvPr id="74770" name="Text Box 22"/>
            <p:cNvSpPr txBox="1">
              <a:spLocks noChangeArrowheads="1"/>
            </p:cNvSpPr>
            <p:nvPr/>
          </p:nvSpPr>
          <p:spPr bwMode="auto">
            <a:xfrm>
              <a:off x="4176" y="2736"/>
              <a:ext cx="5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1200">
                  <a:ea typeface="幼圆" pitchFamily="49" charset="-122"/>
                </a:rPr>
                <a:t>娱乐软件</a:t>
              </a:r>
            </a:p>
          </p:txBody>
        </p:sp>
        <p:sp>
          <p:nvSpPr>
            <p:cNvPr id="74771" name="Text Box 23"/>
            <p:cNvSpPr txBox="1">
              <a:spLocks noChangeArrowheads="1"/>
            </p:cNvSpPr>
            <p:nvPr/>
          </p:nvSpPr>
          <p:spPr bwMode="auto">
            <a:xfrm>
              <a:off x="4272" y="2989"/>
              <a:ext cx="5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1200">
                  <a:ea typeface="幼圆" pitchFamily="49" charset="-122"/>
                </a:rPr>
                <a:t>商务软件</a:t>
              </a:r>
            </a:p>
          </p:txBody>
        </p:sp>
      </p:grpSp>
      <p:sp>
        <p:nvSpPr>
          <p:cNvPr id="74755" name="Text Box 25"/>
          <p:cNvSpPr txBox="1">
            <a:spLocks noChangeArrowheads="1"/>
          </p:cNvSpPr>
          <p:nvPr/>
        </p:nvSpPr>
        <p:spPr bwMode="auto">
          <a:xfrm>
            <a:off x="914400" y="838200"/>
            <a:ext cx="7162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a:solidFill>
                  <a:srgbClr val="FF0000"/>
                </a:solidFill>
                <a:ea typeface="幼圆" pitchFamily="49" charset="-122"/>
              </a:rPr>
              <a:t>为解决某种专门问题而设计的软件。</a:t>
            </a:r>
          </a:p>
        </p:txBody>
      </p:sp>
      <p:sp>
        <p:nvSpPr>
          <p:cNvPr id="74756" name="Rectangle 26"/>
          <p:cNvSpPr>
            <a:spLocks noChangeArrowheads="1"/>
          </p:cNvSpPr>
          <p:nvPr/>
        </p:nvSpPr>
        <p:spPr bwMode="auto">
          <a:xfrm>
            <a:off x="0" y="0"/>
            <a:ext cx="2012950" cy="641350"/>
          </a:xfrm>
          <a:prstGeom prst="rect">
            <a:avLst/>
          </a:prstGeom>
          <a:solidFill>
            <a:srgbClr val="CC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chemeClr val="tx2"/>
                </a:solidFill>
              </a:rPr>
              <a:t>应用软件</a:t>
            </a:r>
          </a:p>
        </p:txBody>
      </p:sp>
      <p:sp>
        <p:nvSpPr>
          <p:cNvPr id="74757" name="灯片编号占位符 2"/>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078F23C-6CDB-4267-B9F3-DFEF33EC99C6}" type="slidenum">
              <a:rPr lang="en-US" altLang="zh-CN" smtClean="0"/>
              <a:pPr eaLnBrk="1" hangingPunct="1"/>
              <a:t>61</a:t>
            </a:fld>
            <a:endParaRPr lang="en-US" altLang="zh-CN" smtClean="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4"/>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计算机组成</a:t>
            </a:r>
          </a:p>
        </p:txBody>
      </p:sp>
      <p:sp>
        <p:nvSpPr>
          <p:cNvPr id="86019" name="Text Box 10">
            <a:hlinkClick r:id="" action="ppaction://noaction"/>
          </p:cNvPr>
          <p:cNvSpPr txBox="1">
            <a:spLocks noChangeArrowheads="1"/>
          </p:cNvSpPr>
          <p:nvPr/>
        </p:nvSpPr>
        <p:spPr bwMode="auto">
          <a:xfrm>
            <a:off x="1600200" y="4038600"/>
            <a:ext cx="30400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计算机工作原理</a:t>
            </a:r>
          </a:p>
        </p:txBody>
      </p:sp>
      <p:sp>
        <p:nvSpPr>
          <p:cNvPr id="86020" name="Text Box 11">
            <a:hlinkClick r:id="rId3" action="ppaction://hlinksldjump"/>
          </p:cNvPr>
          <p:cNvSpPr txBox="1">
            <a:spLocks noChangeArrowheads="1"/>
          </p:cNvSpPr>
          <p:nvPr/>
        </p:nvSpPr>
        <p:spPr bwMode="auto">
          <a:xfrm>
            <a:off x="1600200" y="33528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计算机软件系统</a:t>
            </a:r>
          </a:p>
        </p:txBody>
      </p:sp>
      <p:sp>
        <p:nvSpPr>
          <p:cNvPr id="86021" name="Rectangle 18"/>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2" charset="-122"/>
              </a:rPr>
              <a:t>计算机组成与工作原理</a:t>
            </a:r>
          </a:p>
        </p:txBody>
      </p:sp>
      <p:pic>
        <p:nvPicPr>
          <p:cNvPr id="86022"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3"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522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4"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2481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5" name="Text Box 26"/>
          <p:cNvSpPr txBox="1">
            <a:spLocks noChangeArrowheads="1"/>
          </p:cNvSpPr>
          <p:nvPr/>
        </p:nvSpPr>
        <p:spPr bwMode="auto">
          <a:xfrm>
            <a:off x="1600200" y="2667000"/>
            <a:ext cx="3352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b="1">
                <a:solidFill>
                  <a:srgbClr val="4D4D4D"/>
                </a:solidFill>
                <a:latin typeface="幼圆" pitchFamily="49" charset="-122"/>
                <a:ea typeface="隶书" pitchFamily="49" charset="-122"/>
              </a:rPr>
              <a:t>PC</a:t>
            </a:r>
            <a:r>
              <a:rPr lang="zh-CN" altLang="en-US" sz="3200" b="1">
                <a:solidFill>
                  <a:srgbClr val="4D4D4D"/>
                </a:solidFill>
                <a:latin typeface="幼圆" pitchFamily="49" charset="-122"/>
                <a:ea typeface="隶书" pitchFamily="49" charset="-122"/>
              </a:rPr>
              <a:t>机的硬件配置</a:t>
            </a:r>
          </a:p>
        </p:txBody>
      </p:sp>
      <p:pic>
        <p:nvPicPr>
          <p:cNvPr id="86026"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816225"/>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7"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689AA87-7700-45F3-B7BA-AFECD8AC7037}" type="slidenum">
              <a:rPr lang="en-US" altLang="zh-CN" smtClean="0"/>
              <a:pPr eaLnBrk="1" hangingPunct="1"/>
              <a:t>62</a:t>
            </a:fld>
            <a:endParaRPr lang="en-US" altLang="zh-CN" smtClean="0"/>
          </a:p>
        </p:txBody>
      </p:sp>
    </p:spTree>
  </p:cSld>
  <p:clrMapOvr>
    <a:masterClrMapping/>
  </p:clrMapOvr>
  <p:transition advTm="10975"/>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549890" name="Group 2"/>
          <p:cNvGrpSpPr>
            <a:grpSpLocks/>
          </p:cNvGrpSpPr>
          <p:nvPr/>
        </p:nvGrpSpPr>
        <p:grpSpPr bwMode="auto">
          <a:xfrm>
            <a:off x="914400" y="1295400"/>
            <a:ext cx="6400800" cy="4724400"/>
            <a:chOff x="672" y="1152"/>
            <a:chExt cx="4032" cy="2976"/>
          </a:xfrm>
        </p:grpSpPr>
        <p:sp>
          <p:nvSpPr>
            <p:cNvPr id="549891" name="Rectangle 3"/>
            <p:cNvSpPr>
              <a:spLocks noChangeArrowheads="1"/>
            </p:cNvSpPr>
            <p:nvPr/>
          </p:nvSpPr>
          <p:spPr bwMode="auto">
            <a:xfrm>
              <a:off x="672" y="11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运算器的功能</a:t>
              </a:r>
            </a:p>
          </p:txBody>
        </p:sp>
        <p:sp>
          <p:nvSpPr>
            <p:cNvPr id="549892" name="Rectangle 4"/>
            <p:cNvSpPr>
              <a:spLocks noChangeArrowheads="1"/>
            </p:cNvSpPr>
            <p:nvPr/>
          </p:nvSpPr>
          <p:spPr bwMode="auto">
            <a:xfrm>
              <a:off x="672" y="1728"/>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控制器的功能</a:t>
              </a:r>
            </a:p>
          </p:txBody>
        </p:sp>
        <p:sp>
          <p:nvSpPr>
            <p:cNvPr id="549893" name="Rectangle 5"/>
            <p:cNvSpPr>
              <a:spLocks noChangeArrowheads="1"/>
            </p:cNvSpPr>
            <p:nvPr/>
          </p:nvSpPr>
          <p:spPr bwMode="auto">
            <a:xfrm>
              <a:off x="672" y="23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存储器的功能</a:t>
              </a:r>
            </a:p>
          </p:txBody>
        </p:sp>
        <p:sp>
          <p:nvSpPr>
            <p:cNvPr id="549894" name="Rectangle 6"/>
            <p:cNvSpPr>
              <a:spLocks noChangeArrowheads="1"/>
            </p:cNvSpPr>
            <p:nvPr/>
          </p:nvSpPr>
          <p:spPr bwMode="auto">
            <a:xfrm>
              <a:off x="672" y="2976"/>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输入设备</a:t>
              </a:r>
            </a:p>
          </p:txBody>
        </p:sp>
        <p:sp>
          <p:nvSpPr>
            <p:cNvPr id="549895" name="Rectangle 7"/>
            <p:cNvSpPr>
              <a:spLocks noChangeArrowheads="1"/>
            </p:cNvSpPr>
            <p:nvPr/>
          </p:nvSpPr>
          <p:spPr bwMode="auto">
            <a:xfrm>
              <a:off x="672" y="3600"/>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输出设备</a:t>
              </a:r>
            </a:p>
          </p:txBody>
        </p:sp>
      </p:grpSp>
      <p:sp>
        <p:nvSpPr>
          <p:cNvPr id="549896" name="Rectangle 8"/>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solidFill>
                  <a:srgbClr val="0000FF"/>
                </a:solidFill>
                <a:ea typeface="楷体_GB2312" pitchFamily="49" charset="-122"/>
              </a:rPr>
              <a:t>计算机硬件组成－五大逻辑部件</a:t>
            </a:r>
          </a:p>
        </p:txBody>
      </p:sp>
      <p:sp>
        <p:nvSpPr>
          <p:cNvPr id="9220"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D26E156-3307-4F30-8F29-D43B8EC3D874}" type="slidenum">
              <a:rPr lang="en-US" altLang="zh-CN" smtClean="0"/>
              <a:pPr eaLnBrk="1" hangingPunct="1"/>
              <a:t>7</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49896"/>
                                        </p:tgtEl>
                                        <p:attrNameLst>
                                          <p:attrName>style.visibility</p:attrName>
                                        </p:attrNameLst>
                                      </p:cBhvr>
                                      <p:to>
                                        <p:strVal val="visible"/>
                                      </p:to>
                                    </p:set>
                                    <p:anim calcmode="lin" valueType="num">
                                      <p:cBhvr additive="base">
                                        <p:cTn id="7" dur="500" fill="hold"/>
                                        <p:tgtEl>
                                          <p:spTgt spid="549896"/>
                                        </p:tgtEl>
                                        <p:attrNameLst>
                                          <p:attrName>ppt_x</p:attrName>
                                        </p:attrNameLst>
                                      </p:cBhvr>
                                      <p:tavLst>
                                        <p:tav tm="0">
                                          <p:val>
                                            <p:strVal val="0-#ppt_w/2"/>
                                          </p:val>
                                        </p:tav>
                                        <p:tav tm="100000">
                                          <p:val>
                                            <p:strVal val="#ppt_x"/>
                                          </p:val>
                                        </p:tav>
                                      </p:tavLst>
                                    </p:anim>
                                    <p:anim calcmode="lin" valueType="num">
                                      <p:cBhvr additive="base">
                                        <p:cTn id="8" dur="500" fill="hold"/>
                                        <p:tgtEl>
                                          <p:spTgt spid="54989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3" presetClass="entr" presetSubtype="10" fill="hold" nodeType="afterEffect">
                                  <p:stCondLst>
                                    <p:cond delay="0"/>
                                  </p:stCondLst>
                                  <p:childTnLst>
                                    <p:set>
                                      <p:cBhvr>
                                        <p:cTn id="11" dur="1" fill="hold">
                                          <p:stCondLst>
                                            <p:cond delay="0"/>
                                          </p:stCondLst>
                                        </p:cTn>
                                        <p:tgtEl>
                                          <p:spTgt spid="549890"/>
                                        </p:tgtEl>
                                        <p:attrNameLst>
                                          <p:attrName>style.visibility</p:attrName>
                                        </p:attrNameLst>
                                      </p:cBhvr>
                                      <p:to>
                                        <p:strVal val="visible"/>
                                      </p:to>
                                    </p:set>
                                    <p:animEffect transition="in" filter="blinds(horizontal)">
                                      <p:cBhvr>
                                        <p:cTn id="12" dur="500"/>
                                        <p:tgtEl>
                                          <p:spTgt spid="549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89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0242" name="Group 2"/>
          <p:cNvGrpSpPr>
            <a:grpSpLocks/>
          </p:cNvGrpSpPr>
          <p:nvPr/>
        </p:nvGrpSpPr>
        <p:grpSpPr bwMode="auto">
          <a:xfrm>
            <a:off x="914400" y="1295400"/>
            <a:ext cx="6400800" cy="4724400"/>
            <a:chOff x="672" y="1152"/>
            <a:chExt cx="4032" cy="2976"/>
          </a:xfrm>
        </p:grpSpPr>
        <p:sp>
          <p:nvSpPr>
            <p:cNvPr id="551939" name="Rectangle 3"/>
            <p:cNvSpPr>
              <a:spLocks noChangeArrowheads="1"/>
            </p:cNvSpPr>
            <p:nvPr/>
          </p:nvSpPr>
          <p:spPr bwMode="auto">
            <a:xfrm>
              <a:off x="672" y="11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i="1">
                  <a:solidFill>
                    <a:srgbClr val="0000FF"/>
                  </a:solidFill>
                  <a:effectLst>
                    <a:outerShdw blurRad="38100" dist="38100" dir="2700000" algn="tl">
                      <a:srgbClr val="000000"/>
                    </a:outerShdw>
                  </a:effectLst>
                  <a:latin typeface="楷体_GB2312" pitchFamily="49" charset="-122"/>
                  <a:ea typeface="楷体_GB2312" pitchFamily="49" charset="-122"/>
                </a:rPr>
                <a:t>运算器的功能</a:t>
              </a:r>
            </a:p>
          </p:txBody>
        </p:sp>
        <p:sp>
          <p:nvSpPr>
            <p:cNvPr id="551940" name="Rectangle 4"/>
            <p:cNvSpPr>
              <a:spLocks noChangeArrowheads="1"/>
            </p:cNvSpPr>
            <p:nvPr/>
          </p:nvSpPr>
          <p:spPr bwMode="auto">
            <a:xfrm>
              <a:off x="672" y="1728"/>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控制器的功能</a:t>
              </a:r>
            </a:p>
          </p:txBody>
        </p:sp>
        <p:sp>
          <p:nvSpPr>
            <p:cNvPr id="551941" name="Rectangle 5"/>
            <p:cNvSpPr>
              <a:spLocks noChangeArrowheads="1"/>
            </p:cNvSpPr>
            <p:nvPr/>
          </p:nvSpPr>
          <p:spPr bwMode="auto">
            <a:xfrm>
              <a:off x="672" y="23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存储器的功能</a:t>
              </a:r>
            </a:p>
          </p:txBody>
        </p:sp>
        <p:sp>
          <p:nvSpPr>
            <p:cNvPr id="551942" name="Rectangle 6"/>
            <p:cNvSpPr>
              <a:spLocks noChangeArrowheads="1"/>
            </p:cNvSpPr>
            <p:nvPr/>
          </p:nvSpPr>
          <p:spPr bwMode="auto">
            <a:xfrm>
              <a:off x="672" y="2976"/>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输入设备</a:t>
              </a:r>
            </a:p>
          </p:txBody>
        </p:sp>
        <p:sp>
          <p:nvSpPr>
            <p:cNvPr id="551943" name="Rectangle 7"/>
            <p:cNvSpPr>
              <a:spLocks noChangeArrowheads="1"/>
            </p:cNvSpPr>
            <p:nvPr/>
          </p:nvSpPr>
          <p:spPr bwMode="auto">
            <a:xfrm>
              <a:off x="672" y="3600"/>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输出设备</a:t>
              </a:r>
            </a:p>
          </p:txBody>
        </p:sp>
      </p:grpSp>
      <p:sp>
        <p:nvSpPr>
          <p:cNvPr id="10243" name="Rectangle 8"/>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solidFill>
                  <a:srgbClr val="0000FF"/>
                </a:solidFill>
                <a:ea typeface="楷体_GB2312" pitchFamily="49" charset="-122"/>
              </a:rPr>
              <a:t>计算机硬件组成－五大逻辑部件</a:t>
            </a:r>
          </a:p>
        </p:txBody>
      </p:sp>
      <p:sp>
        <p:nvSpPr>
          <p:cNvPr id="551945" name="AutoShape 9" descr="信纸"/>
          <p:cNvSpPr>
            <a:spLocks noChangeArrowheads="1"/>
          </p:cNvSpPr>
          <p:nvPr/>
        </p:nvSpPr>
        <p:spPr bwMode="auto">
          <a:xfrm>
            <a:off x="838200" y="2362200"/>
            <a:ext cx="6858000" cy="3657600"/>
          </a:xfrm>
          <a:prstGeom prst="wedgeRectCallout">
            <a:avLst>
              <a:gd name="adj1" fmla="val -10255"/>
              <a:gd name="adj2" fmla="val -65106"/>
            </a:avLst>
          </a:prstGeom>
          <a:blipFill dpi="0" rotWithShape="0">
            <a:blip r:embed="rId4"/>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marL="482600" indent="-482600">
              <a:spcBef>
                <a:spcPct val="50000"/>
              </a:spcBef>
              <a:buFont typeface="Wingdings" pitchFamily="2" charset="2"/>
              <a:buChar char="v"/>
            </a:pPr>
            <a:r>
              <a:rPr lang="zh-CN" altLang="en-US" sz="3600" b="1">
                <a:solidFill>
                  <a:srgbClr val="0000FF"/>
                </a:solidFill>
                <a:latin typeface="华文新魏" pitchFamily="2" charset="-122"/>
                <a:ea typeface="华文新魏" pitchFamily="2" charset="-122"/>
              </a:rPr>
              <a:t>数据的算术运算</a:t>
            </a:r>
            <a:r>
              <a:rPr lang="en-US" altLang="zh-CN" sz="3600" b="1">
                <a:solidFill>
                  <a:srgbClr val="0000FF"/>
                </a:solidFill>
                <a:latin typeface="华文新魏" pitchFamily="2" charset="-122"/>
                <a:ea typeface="华文新魏" pitchFamily="2" charset="-122"/>
              </a:rPr>
              <a:t>,</a:t>
            </a:r>
            <a:r>
              <a:rPr lang="zh-CN" altLang="en-US" sz="3600" b="1">
                <a:solidFill>
                  <a:srgbClr val="0000FF"/>
                </a:solidFill>
                <a:latin typeface="华文新魏" pitchFamily="2" charset="-122"/>
                <a:ea typeface="华文新魏" pitchFamily="2" charset="-122"/>
              </a:rPr>
              <a:t>如：加减乘除求绝对值、求负值等等</a:t>
            </a:r>
          </a:p>
          <a:p>
            <a:pPr marL="482600" indent="-482600">
              <a:spcBef>
                <a:spcPct val="50000"/>
              </a:spcBef>
              <a:buFont typeface="Wingdings" pitchFamily="2" charset="2"/>
              <a:buChar char="v"/>
            </a:pPr>
            <a:r>
              <a:rPr lang="zh-CN" altLang="en-US" sz="3600" b="1">
                <a:solidFill>
                  <a:srgbClr val="0000FF"/>
                </a:solidFill>
                <a:latin typeface="华文新魏" pitchFamily="2" charset="-122"/>
                <a:ea typeface="华文新魏" pitchFamily="2" charset="-122"/>
              </a:rPr>
              <a:t>逻辑运算</a:t>
            </a:r>
            <a:r>
              <a:rPr lang="en-US" altLang="zh-CN" sz="3600" b="1">
                <a:solidFill>
                  <a:srgbClr val="0000FF"/>
                </a:solidFill>
                <a:latin typeface="华文新魏" pitchFamily="2" charset="-122"/>
                <a:ea typeface="华文新魏" pitchFamily="2" charset="-122"/>
              </a:rPr>
              <a:t>,</a:t>
            </a:r>
            <a:r>
              <a:rPr lang="zh-CN" altLang="en-US" sz="3600" b="1">
                <a:solidFill>
                  <a:srgbClr val="0000FF"/>
                </a:solidFill>
                <a:latin typeface="华文新魏" pitchFamily="2" charset="-122"/>
                <a:ea typeface="华文新魏" pitchFamily="2" charset="-122"/>
              </a:rPr>
              <a:t>如：比较、移位等操作。</a:t>
            </a:r>
          </a:p>
          <a:p>
            <a:pPr marL="482600" indent="-482600">
              <a:spcBef>
                <a:spcPct val="50000"/>
              </a:spcBef>
            </a:pPr>
            <a:endParaRPr lang="en-US" altLang="zh-CN" sz="3600" b="1">
              <a:solidFill>
                <a:srgbClr val="0000FF"/>
              </a:solidFill>
              <a:latin typeface="华文新魏" pitchFamily="2" charset="-122"/>
              <a:ea typeface="华文新魏" pitchFamily="2" charset="-122"/>
            </a:endParaRPr>
          </a:p>
        </p:txBody>
      </p:sp>
      <p:sp>
        <p:nvSpPr>
          <p:cNvPr id="10245"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3C98287-404F-4F22-AC17-9A8EF6D26A88}" type="slidenum">
              <a:rPr lang="en-US" altLang="zh-CN" smtClean="0"/>
              <a:pPr eaLnBrk="1" hangingPunct="1"/>
              <a:t>8</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51945"/>
                                        </p:tgtEl>
                                        <p:attrNameLst>
                                          <p:attrName>style.visibility</p:attrName>
                                        </p:attrNameLst>
                                      </p:cBhvr>
                                      <p:to>
                                        <p:strVal val="visible"/>
                                      </p:to>
                                    </p:set>
                                    <p:anim calcmode="lin" valueType="num">
                                      <p:cBhvr>
                                        <p:cTn id="7" dur="500" fill="hold"/>
                                        <p:tgtEl>
                                          <p:spTgt spid="551945"/>
                                        </p:tgtEl>
                                        <p:attrNameLst>
                                          <p:attrName>ppt_w</p:attrName>
                                        </p:attrNameLst>
                                      </p:cBhvr>
                                      <p:tavLst>
                                        <p:tav tm="0">
                                          <p:val>
                                            <p:fltVal val="0"/>
                                          </p:val>
                                        </p:tav>
                                        <p:tav tm="100000">
                                          <p:val>
                                            <p:strVal val="#ppt_w"/>
                                          </p:val>
                                        </p:tav>
                                      </p:tavLst>
                                    </p:anim>
                                    <p:anim calcmode="lin" valueType="num">
                                      <p:cBhvr>
                                        <p:cTn id="8" dur="500" fill="hold"/>
                                        <p:tgtEl>
                                          <p:spTgt spid="55194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45"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1266" name="Group 2"/>
          <p:cNvGrpSpPr>
            <a:grpSpLocks/>
          </p:cNvGrpSpPr>
          <p:nvPr/>
        </p:nvGrpSpPr>
        <p:grpSpPr bwMode="auto">
          <a:xfrm>
            <a:off x="914400" y="1295400"/>
            <a:ext cx="6400800" cy="4724400"/>
            <a:chOff x="672" y="1152"/>
            <a:chExt cx="4032" cy="2976"/>
          </a:xfrm>
        </p:grpSpPr>
        <p:sp>
          <p:nvSpPr>
            <p:cNvPr id="553987" name="Rectangle 3"/>
            <p:cNvSpPr>
              <a:spLocks noChangeArrowheads="1"/>
            </p:cNvSpPr>
            <p:nvPr/>
          </p:nvSpPr>
          <p:spPr bwMode="auto">
            <a:xfrm>
              <a:off x="672" y="11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运算器的功能</a:t>
              </a:r>
            </a:p>
          </p:txBody>
        </p:sp>
        <p:sp>
          <p:nvSpPr>
            <p:cNvPr id="553988" name="Rectangle 4"/>
            <p:cNvSpPr>
              <a:spLocks noChangeArrowheads="1"/>
            </p:cNvSpPr>
            <p:nvPr/>
          </p:nvSpPr>
          <p:spPr bwMode="auto">
            <a:xfrm>
              <a:off x="672" y="1728"/>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i="1">
                  <a:solidFill>
                    <a:srgbClr val="0000FF"/>
                  </a:solidFill>
                  <a:effectLst>
                    <a:outerShdw blurRad="38100" dist="38100" dir="2700000" algn="tl">
                      <a:srgbClr val="000000"/>
                    </a:outerShdw>
                  </a:effectLst>
                  <a:latin typeface="楷体_GB2312" pitchFamily="49" charset="-122"/>
                  <a:ea typeface="楷体_GB2312" pitchFamily="49" charset="-122"/>
                </a:rPr>
                <a:t>控制器的功能</a:t>
              </a:r>
            </a:p>
          </p:txBody>
        </p:sp>
        <p:sp>
          <p:nvSpPr>
            <p:cNvPr id="553989" name="Rectangle 5"/>
            <p:cNvSpPr>
              <a:spLocks noChangeArrowheads="1"/>
            </p:cNvSpPr>
            <p:nvPr/>
          </p:nvSpPr>
          <p:spPr bwMode="auto">
            <a:xfrm>
              <a:off x="672" y="23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存储器的功能</a:t>
              </a:r>
            </a:p>
          </p:txBody>
        </p:sp>
        <p:sp>
          <p:nvSpPr>
            <p:cNvPr id="553990" name="Rectangle 6"/>
            <p:cNvSpPr>
              <a:spLocks noChangeArrowheads="1"/>
            </p:cNvSpPr>
            <p:nvPr/>
          </p:nvSpPr>
          <p:spPr bwMode="auto">
            <a:xfrm>
              <a:off x="672" y="2976"/>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输入设备</a:t>
              </a:r>
            </a:p>
          </p:txBody>
        </p:sp>
        <p:sp>
          <p:nvSpPr>
            <p:cNvPr id="553991" name="Rectangle 7"/>
            <p:cNvSpPr>
              <a:spLocks noChangeArrowheads="1"/>
            </p:cNvSpPr>
            <p:nvPr/>
          </p:nvSpPr>
          <p:spPr bwMode="auto">
            <a:xfrm>
              <a:off x="672" y="3600"/>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输出设备</a:t>
              </a:r>
            </a:p>
          </p:txBody>
        </p:sp>
      </p:grpSp>
      <p:sp>
        <p:nvSpPr>
          <p:cNvPr id="11267" name="Rectangle 8"/>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solidFill>
                  <a:srgbClr val="0000FF"/>
                </a:solidFill>
                <a:ea typeface="楷体_GB2312" pitchFamily="49" charset="-122"/>
              </a:rPr>
              <a:t>计算机硬件组成－五大逻辑部件</a:t>
            </a:r>
          </a:p>
        </p:txBody>
      </p:sp>
      <p:sp>
        <p:nvSpPr>
          <p:cNvPr id="553993" name="AutoShape 9" descr="信纸"/>
          <p:cNvSpPr>
            <a:spLocks noChangeArrowheads="1"/>
          </p:cNvSpPr>
          <p:nvPr/>
        </p:nvSpPr>
        <p:spPr bwMode="auto">
          <a:xfrm>
            <a:off x="990600" y="3200400"/>
            <a:ext cx="6553200" cy="2400300"/>
          </a:xfrm>
          <a:prstGeom prst="wedgeRectCallout">
            <a:avLst>
              <a:gd name="adj1" fmla="val -8407"/>
              <a:gd name="adj2" fmla="val -70139"/>
            </a:avLst>
          </a:prstGeom>
          <a:blipFill dpi="0" rotWithShape="0">
            <a:blip r:embed="rId4"/>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a:spcBef>
                <a:spcPct val="50000"/>
              </a:spcBef>
            </a:pPr>
            <a:r>
              <a:rPr lang="zh-CN" altLang="en-US" sz="2800" b="1">
                <a:solidFill>
                  <a:srgbClr val="0000FF"/>
                </a:solidFill>
                <a:latin typeface="华文新魏" pitchFamily="2" charset="-122"/>
                <a:ea typeface="华文新魏" pitchFamily="2" charset="-122"/>
              </a:rPr>
              <a:t>计算机的控制中心，实现</a:t>
            </a:r>
            <a:r>
              <a:rPr lang="zh-CN" altLang="en-US" sz="2800" b="1">
                <a:solidFill>
                  <a:srgbClr val="0000FF"/>
                </a:solidFill>
                <a:latin typeface="Arial Black" pitchFamily="34" charset="0"/>
                <a:ea typeface="华文新魏" pitchFamily="2" charset="-122"/>
              </a:rPr>
              <a:t>“</a:t>
            </a:r>
            <a:r>
              <a:rPr lang="zh-CN" altLang="en-US" sz="2800" b="1">
                <a:solidFill>
                  <a:srgbClr val="0000FF"/>
                </a:solidFill>
                <a:latin typeface="华文新魏" pitchFamily="2" charset="-122"/>
                <a:ea typeface="华文新魏" pitchFamily="2" charset="-122"/>
              </a:rPr>
              <a:t>程序控制</a:t>
            </a:r>
            <a:r>
              <a:rPr lang="zh-CN" altLang="en-US" sz="2800" b="1">
                <a:solidFill>
                  <a:srgbClr val="0000FF"/>
                </a:solidFill>
                <a:latin typeface="Arial Black" pitchFamily="34" charset="0"/>
                <a:ea typeface="华文新魏" pitchFamily="2" charset="-122"/>
              </a:rPr>
              <a:t>”</a:t>
            </a:r>
            <a:r>
              <a:rPr lang="zh-CN" altLang="en-US" sz="2800" b="1">
                <a:solidFill>
                  <a:srgbClr val="0000FF"/>
                </a:solidFill>
                <a:latin typeface="华文新魏" pitchFamily="2" charset="-122"/>
                <a:ea typeface="华文新魏" pitchFamily="2" charset="-122"/>
              </a:rPr>
              <a:t>的主要部件。它从存储器中逐条取指令，分析指令规定的操作、所需数据等，再按分析结果向各部分发控制信号，统一指挥计算机完成操作。</a:t>
            </a:r>
          </a:p>
        </p:txBody>
      </p:sp>
      <p:sp>
        <p:nvSpPr>
          <p:cNvPr id="11269"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60B625F-603A-4F33-843E-268C1EB5350C}" type="slidenum">
              <a:rPr lang="en-US" altLang="zh-CN" smtClean="0"/>
              <a:pPr eaLnBrk="1" hangingPunct="1"/>
              <a:t>9</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53993"/>
                                        </p:tgtEl>
                                        <p:attrNameLst>
                                          <p:attrName>style.visibility</p:attrName>
                                        </p:attrNameLst>
                                      </p:cBhvr>
                                      <p:to>
                                        <p:strVal val="visible"/>
                                      </p:to>
                                    </p:set>
                                    <p:anim calcmode="lin" valueType="num">
                                      <p:cBhvr>
                                        <p:cTn id="7" dur="500" fill="hold"/>
                                        <p:tgtEl>
                                          <p:spTgt spid="553993"/>
                                        </p:tgtEl>
                                        <p:attrNameLst>
                                          <p:attrName>ppt_w</p:attrName>
                                        </p:attrNameLst>
                                      </p:cBhvr>
                                      <p:tavLst>
                                        <p:tav tm="0">
                                          <p:val>
                                            <p:fltVal val="0"/>
                                          </p:val>
                                        </p:tav>
                                        <p:tav tm="100000">
                                          <p:val>
                                            <p:strVal val="#ppt_w"/>
                                          </p:val>
                                        </p:tav>
                                      </p:tavLst>
                                    </p:anim>
                                    <p:anim calcmode="lin" valueType="num">
                                      <p:cBhvr>
                                        <p:cTn id="8" dur="500" fill="hold"/>
                                        <p:tgtEl>
                                          <p:spTgt spid="55399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93" grpId="0" animBg="1" autoUpdateAnimBg="0"/>
    </p:bld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6181</TotalTime>
  <Words>5467</Words>
  <Application>Microsoft Office PowerPoint</Application>
  <PresentationFormat>全屏显示(4:3)</PresentationFormat>
  <Paragraphs>715</Paragraphs>
  <Slides>62</Slides>
  <Notes>38</Notes>
  <HiddenSlides>0</HiddenSlides>
  <MMClips>0</MMClips>
  <ScaleCrop>false</ScaleCrop>
  <HeadingPairs>
    <vt:vector size="6" baseType="variant">
      <vt:variant>
        <vt:lpstr>主题</vt:lpstr>
      </vt:variant>
      <vt:variant>
        <vt:i4>1</vt:i4>
      </vt:variant>
      <vt:variant>
        <vt:lpstr>嵌入 OLE 服务器</vt:lpstr>
      </vt:variant>
      <vt:variant>
        <vt:i4>6</vt:i4>
      </vt:variant>
      <vt:variant>
        <vt:lpstr>幻灯片标题</vt:lpstr>
      </vt:variant>
      <vt:variant>
        <vt:i4>62</vt:i4>
      </vt:variant>
    </vt:vector>
  </HeadingPairs>
  <TitlesOfParts>
    <vt:vector size="69" baseType="lpstr">
      <vt:lpstr>诗情画意</vt:lpstr>
      <vt:lpstr>Visio</vt:lpstr>
      <vt:lpstr>剪辑</vt:lpstr>
      <vt:lpstr>BMP 图象</vt:lpstr>
      <vt:lpstr>位图图像</vt:lpstr>
      <vt:lpstr>PhotoImpact</vt:lpstr>
      <vt:lpstr>VISIO 4 Drawing</vt:lpstr>
      <vt:lpstr>PowerPoint 演示文稿</vt:lpstr>
      <vt:lpstr>PowerPoint 演示文稿</vt:lpstr>
      <vt:lpstr>PowerPoint 演示文稿</vt:lpstr>
      <vt:lpstr>PowerPoint 演示文稿</vt:lpstr>
      <vt:lpstr>计算机硬件结构框图</vt:lpstr>
      <vt:lpstr>PowerPoint 演示文稿</vt:lpstr>
      <vt:lpstr>计算机硬件组成－五大逻辑部件</vt:lpstr>
      <vt:lpstr>计算机硬件组成－五大逻辑部件</vt:lpstr>
      <vt:lpstr>计算机硬件组成－五大逻辑部件</vt:lpstr>
      <vt:lpstr>计算机硬件组成－五大逻辑部件</vt:lpstr>
      <vt:lpstr>计算机硬件组成－五大逻辑部件</vt:lpstr>
      <vt:lpstr>计算机硬件组成－五大逻辑部件</vt:lpstr>
      <vt:lpstr>常用输入输出设备与外存储器</vt:lpstr>
      <vt:lpstr>计算机的基本工作原理</vt:lpstr>
      <vt:lpstr>  计算机的工作原理</vt:lpstr>
      <vt:lpstr>中央处理器CPU</vt:lpstr>
      <vt:lpstr>PowerPoint 演示文稿</vt:lpstr>
      <vt:lpstr>PowerPoint 演示文稿</vt:lpstr>
      <vt:lpstr>PowerPoint 演示文稿</vt:lpstr>
      <vt:lpstr>存储器</vt:lpstr>
      <vt:lpstr>  存储器与存储系统</vt:lpstr>
      <vt:lpstr>存储器</vt:lpstr>
      <vt:lpstr>存储器分类</vt:lpstr>
      <vt:lpstr>存储器</vt:lpstr>
      <vt:lpstr>存储器</vt:lpstr>
      <vt:lpstr>PowerPoint 演示文稿</vt:lpstr>
      <vt:lpstr>存储器</vt:lpstr>
      <vt:lpstr>PowerPoint 演示文稿</vt:lpstr>
      <vt:lpstr>PC机的硬件配置（性能指标）</vt:lpstr>
      <vt:lpstr>PC机的硬件配置（性能指标）</vt:lpstr>
      <vt:lpstr>CPU</vt:lpstr>
      <vt:lpstr>CPU</vt:lpstr>
      <vt:lpstr>CPU</vt:lpstr>
      <vt:lpstr>CPU</vt:lpstr>
      <vt:lpstr>PC机的硬件配置（性能指标）</vt:lpstr>
      <vt:lpstr>存储器系统</vt:lpstr>
      <vt:lpstr>  信息的存储单位</vt:lpstr>
      <vt:lpstr>内存</vt:lpstr>
      <vt:lpstr>内存</vt:lpstr>
      <vt:lpstr>内存</vt:lpstr>
      <vt:lpstr>内存</vt:lpstr>
      <vt:lpstr>内存</vt:lpstr>
      <vt:lpstr>内存的主要性能指标</vt:lpstr>
      <vt:lpstr>外存-硬盘的主要性能指标</vt:lpstr>
      <vt:lpstr>PC机的硬件配置（性能指标）</vt:lpstr>
      <vt:lpstr>显卡的主要性能指标</vt:lpstr>
      <vt:lpstr>显示器的主要性能指标</vt:lpstr>
      <vt:lpstr>机箱与电源的主要性能指标</vt:lpstr>
      <vt:lpstr>PowerPoint 演示文稿</vt:lpstr>
      <vt:lpstr>PowerPoint 演示文稿</vt:lpstr>
      <vt:lpstr>操作系统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清华大学计算机与信息管理中心</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计算机基础知识</dc:title>
  <dc:creator>计算机文化基础课程小组</dc:creator>
  <cp:keywords>计算机文化基础电子教案</cp:keywords>
  <cp:lastModifiedBy>ZhiwuLi</cp:lastModifiedBy>
  <cp:revision>2813</cp:revision>
  <dcterms:created xsi:type="dcterms:W3CDTF">1998-11-23T04:51:20Z</dcterms:created>
  <dcterms:modified xsi:type="dcterms:W3CDTF">2016-09-27T07:54:03Z</dcterms:modified>
</cp:coreProperties>
</file>