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Google Sans Medium"/>
      <p:regular r:id="rId34"/>
      <p:bold r:id="rId35"/>
      <p:italic r:id="rId36"/>
      <p:boldItalic r:id="rId37"/>
    </p:embeddedFont>
    <p:embeddedFont>
      <p:font typeface="Open Sans SemiBold"/>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SemiBold-italic.fntdata"/><Relationship Id="rId20" Type="http://schemas.openxmlformats.org/officeDocument/2006/relationships/slide" Target="slides/slide14.xml"/><Relationship Id="rId42" Type="http://schemas.openxmlformats.org/officeDocument/2006/relationships/font" Target="fonts/OpenSans-regular.fntdata"/><Relationship Id="rId41" Type="http://schemas.openxmlformats.org/officeDocument/2006/relationships/font" Target="fonts/OpenSansSemiBold-boldItalic.fntdata"/><Relationship Id="rId22" Type="http://schemas.openxmlformats.org/officeDocument/2006/relationships/slide" Target="slides/slide16.xml"/><Relationship Id="rId44" Type="http://schemas.openxmlformats.org/officeDocument/2006/relationships/font" Target="fonts/OpenSans-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GoogleSansMedium-bold.fntdata"/><Relationship Id="rId12" Type="http://schemas.openxmlformats.org/officeDocument/2006/relationships/slide" Target="slides/slide6.xml"/><Relationship Id="rId34" Type="http://schemas.openxmlformats.org/officeDocument/2006/relationships/font" Target="fonts/GoogleSansMedium-regular.fntdata"/><Relationship Id="rId15" Type="http://schemas.openxmlformats.org/officeDocument/2006/relationships/slide" Target="slides/slide9.xml"/><Relationship Id="rId37" Type="http://schemas.openxmlformats.org/officeDocument/2006/relationships/font" Target="fonts/GoogleSansMedium-boldItalic.fntdata"/><Relationship Id="rId14" Type="http://schemas.openxmlformats.org/officeDocument/2006/relationships/slide" Target="slides/slide8.xml"/><Relationship Id="rId36" Type="http://schemas.openxmlformats.org/officeDocument/2006/relationships/font" Target="fonts/GoogleSansMedium-italic.fntdata"/><Relationship Id="rId17" Type="http://schemas.openxmlformats.org/officeDocument/2006/relationships/slide" Target="slides/slide11.xml"/><Relationship Id="rId39" Type="http://schemas.openxmlformats.org/officeDocument/2006/relationships/font" Target="fonts/OpenSansSemiBold-bold.fntdata"/><Relationship Id="rId16" Type="http://schemas.openxmlformats.org/officeDocument/2006/relationships/slide" Target="slides/slide10.xml"/><Relationship Id="rId38" Type="http://schemas.openxmlformats.org/officeDocument/2006/relationships/font" Target="fonts/OpenSansSemiBo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4c37863e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4c37863e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4c37863e3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4c37863e3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4c37863e3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4c37863e3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4c37863e3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4c37863e3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4c37863e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4c37863e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4c37863e3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4c37863e3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4c37863e3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4c37863e3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4c37863e3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4c37863e3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4c37863e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4c37863e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4c37863e3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4c37863e3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4c37863e3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4c37863e3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4c37863e3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4c37863e3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4c37863e3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4c37863e3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4c37863e3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4c37863e3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4c37863e3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4c37863e3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4c37863e3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4c37863e3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4c37863e3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4c37863e3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4c37863e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4c37863e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4c37863e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4c37863e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4c37863e3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4c37863e3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4c37863e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4c37863e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4c37863e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4c37863e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4c37863e3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4c37863e3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4c37863e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4c37863e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4c37863e3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4c37863e3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4c37863e3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4c37863e3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4c37863e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4c37863e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p:cSld name="BLANK_1">
    <p:spTree>
      <p:nvGrpSpPr>
        <p:cNvPr id="51" name="Shape 51"/>
        <p:cNvGrpSpPr/>
        <p:nvPr/>
      </p:nvGrpSpPr>
      <p:grpSpPr>
        <a:xfrm>
          <a:off x="0" y="0"/>
          <a:ext cx="0" cy="0"/>
          <a:chOff x="0" y="0"/>
          <a:chExt cx="0" cy="0"/>
        </a:xfrm>
      </p:grpSpPr>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2">
  <p:cSld name="BLANK_1_2">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2">
  <p:cSld name="BLANK_1_2_1">
    <p:spTree>
      <p:nvGrpSpPr>
        <p:cNvPr id="57" name="Shape 57"/>
        <p:cNvGrpSpPr/>
        <p:nvPr/>
      </p:nvGrpSpPr>
      <p:grpSpPr>
        <a:xfrm>
          <a:off x="0" y="0"/>
          <a:ext cx="0" cy="0"/>
          <a:chOff x="0" y="0"/>
          <a:chExt cx="0" cy="0"/>
        </a:xfrm>
      </p:grpSpPr>
      <p:sp>
        <p:nvSpPr>
          <p:cNvPr id="58" name="Google Shape;5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2">
  <p:cSld name="BLANK_1_2_1_1">
    <p:spTree>
      <p:nvGrpSpPr>
        <p:cNvPr id="60" name="Shape 60"/>
        <p:cNvGrpSpPr/>
        <p:nvPr/>
      </p:nvGrpSpPr>
      <p:grpSpPr>
        <a:xfrm>
          <a:off x="0" y="0"/>
          <a:ext cx="0" cy="0"/>
          <a:chOff x="0" y="0"/>
          <a:chExt cx="0" cy="0"/>
        </a:xfrm>
      </p:grpSpPr>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p:cSld name="BLANK_1_1">
    <p:spTree>
      <p:nvGrpSpPr>
        <p:cNvPr id="63" name="Shape 63"/>
        <p:cNvGrpSpPr/>
        <p:nvPr/>
      </p:nvGrpSpPr>
      <p:grpSpPr>
        <a:xfrm>
          <a:off x="0" y="0"/>
          <a:ext cx="0" cy="0"/>
          <a:chOff x="0" y="0"/>
          <a:chExt cx="0" cy="0"/>
        </a:xfrm>
      </p:grpSpPr>
      <p:sp>
        <p:nvSpPr>
          <p:cNvPr id="64" name="Google Shape;6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p:cSld name="BLANK_1_1_1">
    <p:spTree>
      <p:nvGrpSpPr>
        <p:cNvPr id="66" name="Shape 66"/>
        <p:cNvGrpSpPr/>
        <p:nvPr/>
      </p:nvGrpSpPr>
      <p:grpSpPr>
        <a:xfrm>
          <a:off x="0" y="0"/>
          <a:ext cx="0" cy="0"/>
          <a:chOff x="0" y="0"/>
          <a:chExt cx="0" cy="0"/>
        </a:xfrm>
      </p:grpSpPr>
      <p:sp>
        <p:nvSpPr>
          <p:cNvPr id="67" name="Google Shape;6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p:cSld name="BLANK_1_1_1_1">
    <p:spTree>
      <p:nvGrpSpPr>
        <p:cNvPr id="69" name="Shape 69"/>
        <p:cNvGrpSpPr/>
        <p:nvPr/>
      </p:nvGrpSpPr>
      <p:grpSpPr>
        <a:xfrm>
          <a:off x="0" y="0"/>
          <a:ext cx="0" cy="0"/>
          <a:chOff x="0" y="0"/>
          <a:chExt cx="0" cy="0"/>
        </a:xfrm>
      </p:grpSpPr>
      <p:sp>
        <p:nvSpPr>
          <p:cNvPr id="70" name="Google Shape;7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6" name="Shape 76"/>
        <p:cNvGrpSpPr/>
        <p:nvPr/>
      </p:nvGrpSpPr>
      <p:grpSpPr>
        <a:xfrm>
          <a:off x="0" y="0"/>
          <a:ext cx="0" cy="0"/>
          <a:chOff x="0" y="0"/>
          <a:chExt cx="0" cy="0"/>
        </a:xfrm>
      </p:grpSpPr>
      <p:sp>
        <p:nvSpPr>
          <p:cNvPr id="77" name="Google Shape;77;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8" name="Google Shape;78;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 name="Google Shape;7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0" name="Google Shape;80;p2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3" name="Google Shape;8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7" name="Google Shape;8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1" name="Google Shape;91;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2" name="Google Shape;9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 name="Shape 96"/>
        <p:cNvGrpSpPr/>
        <p:nvPr/>
      </p:nvGrpSpPr>
      <p:grpSpPr>
        <a:xfrm>
          <a:off x="0" y="0"/>
          <a:ext cx="0" cy="0"/>
          <a:chOff x="0" y="0"/>
          <a:chExt cx="0" cy="0"/>
        </a:xfrm>
      </p:grpSpPr>
      <p:sp>
        <p:nvSpPr>
          <p:cNvPr id="97" name="Google Shape;97;p2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2" name="Google Shape;10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6" name="Google Shape;106;p2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7" name="Google Shape;107;p2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8" name="Google Shape;10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2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1" name="Google Shape;11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3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4" name="Google Shape;114;p3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15" name="Google Shape;11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ype="blank">
  <p:cSld name="BLANK">
    <p:spTree>
      <p:nvGrpSpPr>
        <p:cNvPr id="116" name="Shape 116"/>
        <p:cNvGrpSpPr/>
        <p:nvPr/>
      </p:nvGrpSpPr>
      <p:grpSpPr>
        <a:xfrm>
          <a:off x="0" y="0"/>
          <a:ext cx="0" cy="0"/>
          <a:chOff x="0" y="0"/>
          <a:chExt cx="0" cy="0"/>
        </a:xfrm>
      </p:grpSpPr>
      <p:sp>
        <p:nvSpPr>
          <p:cNvPr id="117" name="Google Shape;11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31"/>
          <p:cNvSpPr/>
          <p:nvPr/>
        </p:nvSpPr>
        <p:spPr>
          <a:xfrm>
            <a:off x="0" y="329125"/>
            <a:ext cx="69300" cy="7530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p:cSld name="BLANK_1">
    <p:spTree>
      <p:nvGrpSpPr>
        <p:cNvPr id="120" name="Shape 120"/>
        <p:cNvGrpSpPr/>
        <p:nvPr/>
      </p:nvGrpSpPr>
      <p:grpSpPr>
        <a:xfrm>
          <a:off x="0" y="0"/>
          <a:ext cx="0" cy="0"/>
          <a:chOff x="0" y="0"/>
          <a:chExt cx="0" cy="0"/>
        </a:xfrm>
      </p:grpSpPr>
      <p:sp>
        <p:nvSpPr>
          <p:cNvPr id="121" name="Google Shape;12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32"/>
          <p:cNvSpPr/>
          <p:nvPr/>
        </p:nvSpPr>
        <p:spPr>
          <a:xfrm>
            <a:off x="0" y="329125"/>
            <a:ext cx="69300" cy="7530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2">
  <p:cSld name="BLANK_1_2">
    <p:spTree>
      <p:nvGrpSpPr>
        <p:cNvPr id="124" name="Shape 124"/>
        <p:cNvGrpSpPr/>
        <p:nvPr/>
      </p:nvGrpSpPr>
      <p:grpSpPr>
        <a:xfrm>
          <a:off x="0" y="0"/>
          <a:ext cx="0" cy="0"/>
          <a:chOff x="0" y="0"/>
          <a:chExt cx="0" cy="0"/>
        </a:xfrm>
      </p:grpSpPr>
      <p:sp>
        <p:nvSpPr>
          <p:cNvPr id="125" name="Google Shape;12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33"/>
          <p:cNvSpPr/>
          <p:nvPr/>
        </p:nvSpPr>
        <p:spPr>
          <a:xfrm>
            <a:off x="0" y="329125"/>
            <a:ext cx="69300" cy="44853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2">
  <p:cSld name="BLANK_1_2_1">
    <p:spTree>
      <p:nvGrpSpPr>
        <p:cNvPr id="128" name="Shape 128"/>
        <p:cNvGrpSpPr/>
        <p:nvPr/>
      </p:nvGrpSpPr>
      <p:grpSpPr>
        <a:xfrm>
          <a:off x="0" y="0"/>
          <a:ext cx="0" cy="0"/>
          <a:chOff x="0" y="0"/>
          <a:chExt cx="0" cy="0"/>
        </a:xfrm>
      </p:grpSpPr>
      <p:sp>
        <p:nvSpPr>
          <p:cNvPr id="129" name="Google Shape;12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34"/>
          <p:cNvSpPr/>
          <p:nvPr/>
        </p:nvSpPr>
        <p:spPr>
          <a:xfrm>
            <a:off x="0" y="329125"/>
            <a:ext cx="69300" cy="44853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2">
  <p:cSld name="BLANK_1_2_1_1">
    <p:spTree>
      <p:nvGrpSpPr>
        <p:cNvPr id="132" name="Shape 132"/>
        <p:cNvGrpSpPr/>
        <p:nvPr/>
      </p:nvGrpSpPr>
      <p:grpSpPr>
        <a:xfrm>
          <a:off x="0" y="0"/>
          <a:ext cx="0" cy="0"/>
          <a:chOff x="0" y="0"/>
          <a:chExt cx="0" cy="0"/>
        </a:xfrm>
      </p:grpSpPr>
      <p:sp>
        <p:nvSpPr>
          <p:cNvPr id="133" name="Google Shape;13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35"/>
          <p:cNvSpPr/>
          <p:nvPr/>
        </p:nvSpPr>
        <p:spPr>
          <a:xfrm>
            <a:off x="0" y="329125"/>
            <a:ext cx="69300" cy="44853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p:cSld name="BLANK_1_1">
    <p:spTree>
      <p:nvGrpSpPr>
        <p:cNvPr id="136" name="Shape 136"/>
        <p:cNvGrpSpPr/>
        <p:nvPr/>
      </p:nvGrpSpPr>
      <p:grpSpPr>
        <a:xfrm>
          <a:off x="0" y="0"/>
          <a:ext cx="0" cy="0"/>
          <a:chOff x="0" y="0"/>
          <a:chExt cx="0" cy="0"/>
        </a:xfrm>
      </p:grpSpPr>
      <p:sp>
        <p:nvSpPr>
          <p:cNvPr id="137" name="Google Shape;13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36"/>
          <p:cNvSpPr/>
          <p:nvPr/>
        </p:nvSpPr>
        <p:spPr>
          <a:xfrm>
            <a:off x="0" y="329125"/>
            <a:ext cx="69300" cy="7530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p:cSld name="BLANK_1_1_1">
    <p:spTree>
      <p:nvGrpSpPr>
        <p:cNvPr id="140" name="Shape 140"/>
        <p:cNvGrpSpPr/>
        <p:nvPr/>
      </p:nvGrpSpPr>
      <p:grpSpPr>
        <a:xfrm>
          <a:off x="0" y="0"/>
          <a:ext cx="0" cy="0"/>
          <a:chOff x="0" y="0"/>
          <a:chExt cx="0" cy="0"/>
        </a:xfrm>
      </p:grpSpPr>
      <p:sp>
        <p:nvSpPr>
          <p:cNvPr id="141" name="Google Shape;14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37"/>
          <p:cNvSpPr/>
          <p:nvPr/>
        </p:nvSpPr>
        <p:spPr>
          <a:xfrm>
            <a:off x="0" y="329125"/>
            <a:ext cx="69300" cy="7530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p:cSld name="BLANK_1_1_1_1">
    <p:spTree>
      <p:nvGrpSpPr>
        <p:cNvPr id="144" name="Shape 144"/>
        <p:cNvGrpSpPr/>
        <p:nvPr/>
      </p:nvGrpSpPr>
      <p:grpSpPr>
        <a:xfrm>
          <a:off x="0" y="0"/>
          <a:ext cx="0" cy="0"/>
          <a:chOff x="0" y="0"/>
          <a:chExt cx="0" cy="0"/>
        </a:xfrm>
      </p:grpSpPr>
      <p:sp>
        <p:nvSpPr>
          <p:cNvPr id="145" name="Google Shape;14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8"/>
          <p:cNvSpPr/>
          <p:nvPr/>
        </p:nvSpPr>
        <p:spPr>
          <a:xfrm>
            <a:off x="0" y="329125"/>
            <a:ext cx="69300" cy="753000"/>
          </a:xfrm>
          <a:prstGeom prst="rect">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theme" Target="../theme/theme3.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2" name="Shape 72"/>
        <p:cNvGrpSpPr/>
        <p:nvPr/>
      </p:nvGrpSpPr>
      <p:grpSpPr>
        <a:xfrm>
          <a:off x="0" y="0"/>
          <a:ext cx="0" cy="0"/>
          <a:chOff x="0" y="0"/>
          <a:chExt cx="0" cy="0"/>
        </a:xfrm>
      </p:grpSpPr>
      <p:sp>
        <p:nvSpPr>
          <p:cNvPr id="73" name="Google Shape;7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4" name="Google Shape;7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5" name="Google Shape;7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151" name="Shape 151"/>
        <p:cNvGrpSpPr/>
        <p:nvPr/>
      </p:nvGrpSpPr>
      <p:grpSpPr>
        <a:xfrm>
          <a:off x="0" y="0"/>
          <a:ext cx="0" cy="0"/>
          <a:chOff x="0" y="0"/>
          <a:chExt cx="0" cy="0"/>
        </a:xfrm>
      </p:grpSpPr>
      <p:sp>
        <p:nvSpPr>
          <p:cNvPr id="152" name="Google Shape;152;p39"/>
          <p:cNvSpPr txBox="1"/>
          <p:nvPr/>
        </p:nvSpPr>
        <p:spPr>
          <a:xfrm>
            <a:off x="517675" y="1819750"/>
            <a:ext cx="6192600" cy="7389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3600">
                <a:solidFill>
                  <a:srgbClr val="FFFFFF"/>
                </a:solidFill>
                <a:latin typeface="Open Sans SemiBold"/>
                <a:ea typeface="Open Sans SemiBold"/>
                <a:cs typeface="Open Sans SemiBold"/>
                <a:sym typeface="Open Sans SemiBold"/>
              </a:rPr>
              <a:t>Easy Cooking</a:t>
            </a:r>
            <a:endParaRPr sz="3600">
              <a:solidFill>
                <a:srgbClr val="FFFFFF"/>
              </a:solidFill>
              <a:latin typeface="Open Sans SemiBold"/>
              <a:ea typeface="Open Sans SemiBold"/>
              <a:cs typeface="Open Sans SemiBold"/>
              <a:sym typeface="Open Sans SemiBold"/>
            </a:endParaRPr>
          </a:p>
        </p:txBody>
      </p:sp>
      <p:sp>
        <p:nvSpPr>
          <p:cNvPr id="153" name="Google Shape;153;p39"/>
          <p:cNvSpPr txBox="1"/>
          <p:nvPr/>
        </p:nvSpPr>
        <p:spPr>
          <a:xfrm>
            <a:off x="517675" y="2769663"/>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FFFFFF"/>
                </a:solidFill>
                <a:latin typeface="Open Sans"/>
                <a:ea typeface="Open Sans"/>
                <a:cs typeface="Open Sans"/>
                <a:sym typeface="Open Sans"/>
              </a:rPr>
              <a:t>Jake Tribe</a:t>
            </a:r>
            <a:endParaRPr sz="2400">
              <a:solidFill>
                <a:srgbClr val="FFFFFF"/>
              </a:solidFill>
              <a:latin typeface="Open Sans"/>
              <a:ea typeface="Open Sans"/>
              <a:cs typeface="Open Sans"/>
              <a:sym typeface="Open Sans"/>
            </a:endParaRPr>
          </a:p>
        </p:txBody>
      </p:sp>
      <p:cxnSp>
        <p:nvCxnSpPr>
          <p:cNvPr id="154" name="Google Shape;154;p39"/>
          <p:cNvCxnSpPr/>
          <p:nvPr/>
        </p:nvCxnSpPr>
        <p:spPr>
          <a:xfrm rot="10800000">
            <a:off x="517650" y="2670825"/>
            <a:ext cx="5808000" cy="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9900"/>
        </a:solidFill>
      </p:bgPr>
    </p:bg>
    <p:spTree>
      <p:nvGrpSpPr>
        <p:cNvPr id="227" name="Shape 227"/>
        <p:cNvGrpSpPr/>
        <p:nvPr/>
      </p:nvGrpSpPr>
      <p:grpSpPr>
        <a:xfrm>
          <a:off x="0" y="0"/>
          <a:ext cx="0" cy="0"/>
          <a:chOff x="0" y="0"/>
          <a:chExt cx="0" cy="0"/>
        </a:xfrm>
      </p:grpSpPr>
      <p:sp>
        <p:nvSpPr>
          <p:cNvPr id="228" name="Google Shape;228;p48"/>
          <p:cNvSpPr txBox="1"/>
          <p:nvPr/>
        </p:nvSpPr>
        <p:spPr>
          <a:xfrm>
            <a:off x="3721275" y="1886850"/>
            <a:ext cx="63021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a:t>
            </a:r>
            <a:r>
              <a:rPr lang="en">
                <a:solidFill>
                  <a:srgbClr val="FFFFFF"/>
                </a:solidFill>
                <a:latin typeface="Open Sans"/>
                <a:ea typeface="Open Sans"/>
                <a:cs typeface="Open Sans"/>
                <a:sym typeface="Open Sans"/>
              </a:rPr>
              <a:t>ireframes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29" name="Google Shape;229;p48"/>
          <p:cNvSpPr txBox="1"/>
          <p:nvPr/>
        </p:nvSpPr>
        <p:spPr>
          <a:xfrm>
            <a:off x="-46887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0" name="Google Shape;230;p48"/>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
        <p:nvSpPr>
          <p:cNvPr id="231" name="Google Shape;231;p4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9"/>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37" name="Google Shape;237;p49"/>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38" name="Google Shape;238;p49"/>
          <p:cNvSpPr txBox="1"/>
          <p:nvPr/>
        </p:nvSpPr>
        <p:spPr>
          <a:xfrm>
            <a:off x="517675" y="1522550"/>
            <a:ext cx="2421300" cy="1369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rgbClr val="000000"/>
              </a:buClr>
              <a:buSzPts val="1100"/>
              <a:buFont typeface="Arial"/>
              <a:buNone/>
            </a:pPr>
            <a:r>
              <a:rPr lang="en">
                <a:solidFill>
                  <a:srgbClr val="5F6368"/>
                </a:solidFill>
                <a:latin typeface="Open Sans"/>
                <a:ea typeface="Open Sans"/>
                <a:cs typeface="Open Sans"/>
                <a:sym typeface="Open Sans"/>
              </a:rPr>
              <a:t>I created digital wireframes that allowed me to create a prototype and test with users.</a:t>
            </a:r>
            <a:endParaRPr/>
          </a:p>
        </p:txBody>
      </p:sp>
      <p:pic>
        <p:nvPicPr>
          <p:cNvPr id="239" name="Google Shape;239;p49"/>
          <p:cNvPicPr preferRelativeResize="0"/>
          <p:nvPr/>
        </p:nvPicPr>
        <p:blipFill>
          <a:blip r:embed="rId3">
            <a:alphaModFix/>
          </a:blip>
          <a:stretch>
            <a:fillRect/>
          </a:stretch>
        </p:blipFill>
        <p:spPr>
          <a:xfrm>
            <a:off x="5109429" y="253888"/>
            <a:ext cx="1942075" cy="423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0"/>
          <p:cNvSpPr/>
          <p:nvPr/>
        </p:nvSpPr>
        <p:spPr>
          <a:xfrm>
            <a:off x="4437475" y="524850"/>
            <a:ext cx="4480800" cy="409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0"/>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46" name="Google Shape;246;p50"/>
          <p:cNvSpPr txBox="1"/>
          <p:nvPr/>
        </p:nvSpPr>
        <p:spPr>
          <a:xfrm>
            <a:off x="532875" y="1793800"/>
            <a:ext cx="2915400" cy="2662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I created a low-fidelity prototype so that i could test the userflow of finding a recipe with real users.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Here is the link to the prototype.</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https://xd.adobe.com/view/155c775e-ebd7-4340-94c4-827e3339e49d-400f/</a:t>
            </a:r>
            <a:endParaRPr>
              <a:solidFill>
                <a:srgbClr val="5F6368"/>
              </a:solidFill>
              <a:latin typeface="Open Sans"/>
              <a:ea typeface="Open Sans"/>
              <a:cs typeface="Open Sans"/>
              <a:sym typeface="Open Sans"/>
            </a:endParaRPr>
          </a:p>
        </p:txBody>
      </p:sp>
      <p:sp>
        <p:nvSpPr>
          <p:cNvPr id="247" name="Google Shape;247;p50"/>
          <p:cNvSpPr txBox="1"/>
          <p:nvPr/>
        </p:nvSpPr>
        <p:spPr>
          <a:xfrm>
            <a:off x="6011725" y="2110050"/>
            <a:ext cx="133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pic>
        <p:nvPicPr>
          <p:cNvPr id="248" name="Google Shape;248;p50"/>
          <p:cNvPicPr preferRelativeResize="0"/>
          <p:nvPr/>
        </p:nvPicPr>
        <p:blipFill>
          <a:blip r:embed="rId3">
            <a:alphaModFix/>
          </a:blip>
          <a:stretch>
            <a:fillRect/>
          </a:stretch>
        </p:blipFill>
        <p:spPr>
          <a:xfrm>
            <a:off x="3874700" y="0"/>
            <a:ext cx="5269300" cy="475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1"/>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Usability study: parameters</a:t>
            </a:r>
            <a:endParaRPr sz="2400">
              <a:solidFill>
                <a:srgbClr val="5F6368"/>
              </a:solidFill>
              <a:latin typeface="Open Sans"/>
              <a:ea typeface="Open Sans"/>
              <a:cs typeface="Open Sans"/>
              <a:sym typeface="Open Sans"/>
            </a:endParaRPr>
          </a:p>
        </p:txBody>
      </p:sp>
      <p:sp>
        <p:nvSpPr>
          <p:cNvPr id="254" name="Google Shape;254;p51"/>
          <p:cNvSpPr txBox="1"/>
          <p:nvPr/>
        </p:nvSpPr>
        <p:spPr>
          <a:xfrm>
            <a:off x="868275" y="1932650"/>
            <a:ext cx="3446100" cy="6927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Study type:</a:t>
            </a:r>
            <a:endParaRPr>
              <a:solidFill>
                <a:srgbClr val="5F6368"/>
              </a:solidFill>
              <a:latin typeface="Open Sans SemiBold"/>
              <a:ea typeface="Open Sans SemiBold"/>
              <a:cs typeface="Open Sans SemiBold"/>
              <a:sym typeface="Open Sans SemiBold"/>
            </a:endParaRPr>
          </a:p>
          <a:p>
            <a:pPr indent="0" lvl="0" marL="0" rtl="0" algn="ctr">
              <a:lnSpc>
                <a:spcPct val="150000"/>
              </a:lnSpc>
              <a:spcBef>
                <a:spcPts val="0"/>
              </a:spcBef>
              <a:spcAft>
                <a:spcPts val="0"/>
              </a:spcAft>
              <a:buNone/>
            </a:pPr>
            <a:r>
              <a:rPr lang="en" sz="1200">
                <a:solidFill>
                  <a:srgbClr val="5F6368"/>
                </a:solidFill>
                <a:latin typeface="Open Sans"/>
                <a:ea typeface="Open Sans"/>
                <a:cs typeface="Open Sans"/>
                <a:sym typeface="Open Sans"/>
              </a:rPr>
              <a:t>Unmoderated usability study</a:t>
            </a:r>
            <a:endParaRPr b="1" sz="1200">
              <a:solidFill>
                <a:srgbClr val="4285F4"/>
              </a:solidFill>
              <a:latin typeface="Open Sans"/>
              <a:ea typeface="Open Sans"/>
              <a:cs typeface="Open Sans"/>
              <a:sym typeface="Open Sans"/>
            </a:endParaRPr>
          </a:p>
        </p:txBody>
      </p:sp>
      <p:sp>
        <p:nvSpPr>
          <p:cNvPr id="255" name="Google Shape;255;p51"/>
          <p:cNvSpPr/>
          <p:nvPr/>
        </p:nvSpPr>
        <p:spPr>
          <a:xfrm>
            <a:off x="2334675" y="1304875"/>
            <a:ext cx="513300" cy="513300"/>
          </a:xfrm>
          <a:prstGeom prst="ellipse">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1"/>
          <p:cNvSpPr txBox="1"/>
          <p:nvPr/>
        </p:nvSpPr>
        <p:spPr>
          <a:xfrm>
            <a:off x="4829625" y="1932650"/>
            <a:ext cx="3446100" cy="6927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Location:</a:t>
            </a:r>
            <a:endParaRPr>
              <a:solidFill>
                <a:srgbClr val="5F6368"/>
              </a:solidFill>
              <a:latin typeface="Open Sans SemiBold"/>
              <a:ea typeface="Open Sans SemiBold"/>
              <a:cs typeface="Open Sans SemiBold"/>
              <a:sym typeface="Open Sans SemiBold"/>
            </a:endParaRPr>
          </a:p>
          <a:p>
            <a:pPr indent="0" lvl="0" marL="0" rtl="0" algn="ctr">
              <a:lnSpc>
                <a:spcPct val="150000"/>
              </a:lnSpc>
              <a:spcBef>
                <a:spcPts val="0"/>
              </a:spcBef>
              <a:spcAft>
                <a:spcPts val="0"/>
              </a:spcAft>
              <a:buNone/>
            </a:pPr>
            <a:r>
              <a:rPr lang="en" sz="1200">
                <a:solidFill>
                  <a:srgbClr val="5F6368"/>
                </a:solidFill>
                <a:latin typeface="Open Sans"/>
                <a:ea typeface="Open Sans"/>
                <a:cs typeface="Open Sans"/>
                <a:sym typeface="Open Sans"/>
              </a:rPr>
              <a:t>Utah, Local Library</a:t>
            </a:r>
            <a:endParaRPr b="1" sz="1200">
              <a:solidFill>
                <a:srgbClr val="FBBC04"/>
              </a:solidFill>
              <a:latin typeface="Open Sans"/>
              <a:ea typeface="Open Sans"/>
              <a:cs typeface="Open Sans"/>
              <a:sym typeface="Open Sans"/>
            </a:endParaRPr>
          </a:p>
        </p:txBody>
      </p:sp>
      <p:sp>
        <p:nvSpPr>
          <p:cNvPr id="257" name="Google Shape;257;p51"/>
          <p:cNvSpPr/>
          <p:nvPr/>
        </p:nvSpPr>
        <p:spPr>
          <a:xfrm>
            <a:off x="6296025" y="1304875"/>
            <a:ext cx="513300" cy="513300"/>
          </a:xfrm>
          <a:prstGeom prst="ellipse">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1"/>
          <p:cNvSpPr txBox="1"/>
          <p:nvPr/>
        </p:nvSpPr>
        <p:spPr>
          <a:xfrm>
            <a:off x="868275" y="3914900"/>
            <a:ext cx="3446100" cy="6927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Participants:</a:t>
            </a:r>
            <a:endParaRPr>
              <a:solidFill>
                <a:srgbClr val="5F6368"/>
              </a:solidFill>
              <a:latin typeface="Open Sans SemiBold"/>
              <a:ea typeface="Open Sans SemiBold"/>
              <a:cs typeface="Open Sans SemiBold"/>
              <a:sym typeface="Open Sans SemiBold"/>
            </a:endParaRPr>
          </a:p>
          <a:p>
            <a:pPr indent="0" lvl="0" marL="0" rtl="0" algn="ctr">
              <a:lnSpc>
                <a:spcPct val="150000"/>
              </a:lnSpc>
              <a:spcBef>
                <a:spcPts val="0"/>
              </a:spcBef>
              <a:spcAft>
                <a:spcPts val="0"/>
              </a:spcAft>
              <a:buNone/>
            </a:pPr>
            <a:r>
              <a:rPr lang="en" sz="1200">
                <a:solidFill>
                  <a:srgbClr val="5F6368"/>
                </a:solidFill>
                <a:latin typeface="Open Sans"/>
                <a:ea typeface="Open Sans"/>
                <a:cs typeface="Open Sans"/>
                <a:sym typeface="Open Sans"/>
              </a:rPr>
              <a:t>7 participants </a:t>
            </a:r>
            <a:endParaRPr b="1" sz="1200">
              <a:solidFill>
                <a:srgbClr val="4285F4"/>
              </a:solidFill>
              <a:latin typeface="Open Sans"/>
              <a:ea typeface="Open Sans"/>
              <a:cs typeface="Open Sans"/>
              <a:sym typeface="Open Sans"/>
            </a:endParaRPr>
          </a:p>
        </p:txBody>
      </p:sp>
      <p:sp>
        <p:nvSpPr>
          <p:cNvPr id="259" name="Google Shape;259;p51"/>
          <p:cNvSpPr/>
          <p:nvPr/>
        </p:nvSpPr>
        <p:spPr>
          <a:xfrm>
            <a:off x="2334675" y="3287125"/>
            <a:ext cx="513300" cy="513300"/>
          </a:xfrm>
          <a:prstGeom prst="ellipse">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1"/>
          <p:cNvSpPr txBox="1"/>
          <p:nvPr/>
        </p:nvSpPr>
        <p:spPr>
          <a:xfrm>
            <a:off x="4829625" y="3914900"/>
            <a:ext cx="3446100" cy="6927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lang="en">
                <a:solidFill>
                  <a:srgbClr val="5F6368"/>
                </a:solidFill>
                <a:latin typeface="Open Sans SemiBold"/>
                <a:ea typeface="Open Sans SemiBold"/>
                <a:cs typeface="Open Sans SemiBold"/>
                <a:sym typeface="Open Sans SemiBold"/>
              </a:rPr>
              <a:t>Length:</a:t>
            </a:r>
            <a:endParaRPr>
              <a:solidFill>
                <a:srgbClr val="5F6368"/>
              </a:solidFill>
              <a:latin typeface="Open Sans SemiBold"/>
              <a:ea typeface="Open Sans SemiBold"/>
              <a:cs typeface="Open Sans SemiBold"/>
              <a:sym typeface="Open Sans SemiBold"/>
            </a:endParaRPr>
          </a:p>
          <a:p>
            <a:pPr indent="0" lvl="0" marL="0" rtl="0" algn="ctr">
              <a:lnSpc>
                <a:spcPct val="150000"/>
              </a:lnSpc>
              <a:spcBef>
                <a:spcPts val="0"/>
              </a:spcBef>
              <a:spcAft>
                <a:spcPts val="0"/>
              </a:spcAft>
              <a:buNone/>
            </a:pPr>
            <a:r>
              <a:rPr lang="en" sz="1200">
                <a:solidFill>
                  <a:srgbClr val="5F6368"/>
                </a:solidFill>
                <a:latin typeface="Open Sans"/>
                <a:ea typeface="Open Sans"/>
                <a:cs typeface="Open Sans"/>
                <a:sym typeface="Open Sans"/>
              </a:rPr>
              <a:t>30-60 minutes</a:t>
            </a:r>
            <a:endParaRPr b="1" sz="1200">
              <a:solidFill>
                <a:srgbClr val="4285F4"/>
              </a:solidFill>
              <a:latin typeface="Open Sans"/>
              <a:ea typeface="Open Sans"/>
              <a:cs typeface="Open Sans"/>
              <a:sym typeface="Open Sans"/>
            </a:endParaRPr>
          </a:p>
        </p:txBody>
      </p:sp>
      <p:sp>
        <p:nvSpPr>
          <p:cNvPr id="261" name="Google Shape;261;p51"/>
          <p:cNvSpPr/>
          <p:nvPr/>
        </p:nvSpPr>
        <p:spPr>
          <a:xfrm>
            <a:off x="6296025" y="3287125"/>
            <a:ext cx="513300" cy="513300"/>
          </a:xfrm>
          <a:prstGeom prst="ellipse">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1"/>
          <p:cNvSpPr/>
          <p:nvPr/>
        </p:nvSpPr>
        <p:spPr>
          <a:xfrm>
            <a:off x="2432025" y="3415575"/>
            <a:ext cx="318600" cy="223550"/>
          </a:xfrm>
          <a:custGeom>
            <a:rect b="b" l="l" r="r" t="t"/>
            <a:pathLst>
              <a:path extrusionOk="0" h="735" w="1048">
                <a:moveTo>
                  <a:pt x="759" y="367"/>
                </a:moveTo>
                <a:cubicBezTo>
                  <a:pt x="833" y="367"/>
                  <a:pt x="889" y="308"/>
                  <a:pt x="889" y="237"/>
                </a:cubicBezTo>
                <a:cubicBezTo>
                  <a:pt x="889" y="167"/>
                  <a:pt x="830" y="107"/>
                  <a:pt x="759" y="107"/>
                </a:cubicBezTo>
                <a:cubicBezTo>
                  <a:pt x="686" y="107"/>
                  <a:pt x="630" y="167"/>
                  <a:pt x="630" y="237"/>
                </a:cubicBezTo>
                <a:cubicBezTo>
                  <a:pt x="630" y="308"/>
                  <a:pt x="689" y="367"/>
                  <a:pt x="759" y="367"/>
                </a:cubicBezTo>
                <a:close/>
                <a:moveTo>
                  <a:pt x="367" y="316"/>
                </a:moveTo>
                <a:cubicBezTo>
                  <a:pt x="455" y="316"/>
                  <a:pt x="522" y="246"/>
                  <a:pt x="522" y="158"/>
                </a:cubicBezTo>
                <a:cubicBezTo>
                  <a:pt x="522" y="71"/>
                  <a:pt x="452" y="0"/>
                  <a:pt x="367" y="0"/>
                </a:cubicBezTo>
                <a:cubicBezTo>
                  <a:pt x="283" y="0"/>
                  <a:pt x="209" y="71"/>
                  <a:pt x="209" y="158"/>
                </a:cubicBezTo>
                <a:cubicBezTo>
                  <a:pt x="209" y="246"/>
                  <a:pt x="283" y="316"/>
                  <a:pt x="367" y="316"/>
                </a:cubicBezTo>
                <a:close/>
                <a:moveTo>
                  <a:pt x="759" y="471"/>
                </a:moveTo>
                <a:cubicBezTo>
                  <a:pt x="664" y="471"/>
                  <a:pt x="472" y="519"/>
                  <a:pt x="472" y="615"/>
                </a:cubicBezTo>
                <a:lnTo>
                  <a:pt x="472" y="734"/>
                </a:lnTo>
                <a:lnTo>
                  <a:pt x="1047" y="734"/>
                </a:lnTo>
                <a:lnTo>
                  <a:pt x="1047" y="615"/>
                </a:lnTo>
                <a:cubicBezTo>
                  <a:pt x="1047" y="522"/>
                  <a:pt x="855" y="471"/>
                  <a:pt x="759" y="471"/>
                </a:cubicBezTo>
                <a:close/>
                <a:moveTo>
                  <a:pt x="367" y="421"/>
                </a:moveTo>
                <a:cubicBezTo>
                  <a:pt x="246" y="421"/>
                  <a:pt x="0" y="483"/>
                  <a:pt x="0" y="604"/>
                </a:cubicBezTo>
                <a:lnTo>
                  <a:pt x="0" y="734"/>
                </a:lnTo>
                <a:lnTo>
                  <a:pt x="367" y="734"/>
                </a:lnTo>
                <a:lnTo>
                  <a:pt x="367" y="615"/>
                </a:lnTo>
                <a:cubicBezTo>
                  <a:pt x="367" y="570"/>
                  <a:pt x="384" y="494"/>
                  <a:pt x="491" y="435"/>
                </a:cubicBezTo>
                <a:cubicBezTo>
                  <a:pt x="446" y="426"/>
                  <a:pt x="404" y="421"/>
                  <a:pt x="367" y="42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63" name="Google Shape;263;p51"/>
          <p:cNvSpPr/>
          <p:nvPr/>
        </p:nvSpPr>
        <p:spPr>
          <a:xfrm>
            <a:off x="6441252" y="1401778"/>
            <a:ext cx="222841" cy="319496"/>
          </a:xfrm>
          <a:custGeom>
            <a:rect b="b" l="l" r="r" t="t"/>
            <a:pathLst>
              <a:path extrusionOk="0" h="1048" w="734">
                <a:moveTo>
                  <a:pt x="366" y="0"/>
                </a:moveTo>
                <a:cubicBezTo>
                  <a:pt x="163" y="0"/>
                  <a:pt x="0" y="164"/>
                  <a:pt x="0" y="367"/>
                </a:cubicBezTo>
                <a:cubicBezTo>
                  <a:pt x="0" y="641"/>
                  <a:pt x="366" y="1047"/>
                  <a:pt x="366" y="1047"/>
                </a:cubicBezTo>
                <a:cubicBezTo>
                  <a:pt x="366" y="1047"/>
                  <a:pt x="733" y="641"/>
                  <a:pt x="733" y="367"/>
                </a:cubicBezTo>
                <a:cubicBezTo>
                  <a:pt x="731" y="164"/>
                  <a:pt x="567" y="0"/>
                  <a:pt x="366" y="0"/>
                </a:cubicBezTo>
                <a:close/>
                <a:moveTo>
                  <a:pt x="366" y="497"/>
                </a:moveTo>
                <a:cubicBezTo>
                  <a:pt x="293" y="497"/>
                  <a:pt x="237" y="438"/>
                  <a:pt x="237" y="367"/>
                </a:cubicBezTo>
                <a:cubicBezTo>
                  <a:pt x="237" y="296"/>
                  <a:pt x="296" y="237"/>
                  <a:pt x="366" y="237"/>
                </a:cubicBezTo>
                <a:cubicBezTo>
                  <a:pt x="440" y="237"/>
                  <a:pt x="496" y="296"/>
                  <a:pt x="496" y="367"/>
                </a:cubicBezTo>
                <a:cubicBezTo>
                  <a:pt x="496" y="438"/>
                  <a:pt x="437" y="497"/>
                  <a:pt x="366" y="49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64" name="Google Shape;264;p51"/>
          <p:cNvSpPr/>
          <p:nvPr/>
        </p:nvSpPr>
        <p:spPr>
          <a:xfrm>
            <a:off x="6392921" y="3384699"/>
            <a:ext cx="319496" cy="318153"/>
          </a:xfrm>
          <a:custGeom>
            <a:rect b="b" l="l" r="r" t="t"/>
            <a:pathLst>
              <a:path extrusionOk="0" h="1045" w="1048">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65" name="Google Shape;265;p51"/>
          <p:cNvSpPr/>
          <p:nvPr/>
        </p:nvSpPr>
        <p:spPr>
          <a:xfrm>
            <a:off x="2460538" y="1416000"/>
            <a:ext cx="261574" cy="291049"/>
          </a:xfrm>
          <a:custGeom>
            <a:rect b="b" l="l" r="r" t="t"/>
            <a:pathLst>
              <a:path extrusionOk="0" h="1046" w="941">
                <a:moveTo>
                  <a:pt x="833" y="105"/>
                </a:moveTo>
                <a:lnTo>
                  <a:pt x="616" y="105"/>
                </a:lnTo>
                <a:cubicBezTo>
                  <a:pt x="593" y="46"/>
                  <a:pt x="537" y="0"/>
                  <a:pt x="469" y="0"/>
                </a:cubicBezTo>
                <a:cubicBezTo>
                  <a:pt x="401" y="0"/>
                  <a:pt x="345" y="46"/>
                  <a:pt x="322" y="105"/>
                </a:cubicBezTo>
                <a:lnTo>
                  <a:pt x="105" y="105"/>
                </a:lnTo>
                <a:cubicBezTo>
                  <a:pt x="48" y="105"/>
                  <a:pt x="0" y="153"/>
                  <a:pt x="0" y="209"/>
                </a:cubicBezTo>
                <a:lnTo>
                  <a:pt x="0" y="940"/>
                </a:lnTo>
                <a:cubicBezTo>
                  <a:pt x="0" y="997"/>
                  <a:pt x="48" y="1045"/>
                  <a:pt x="105" y="1045"/>
                </a:cubicBezTo>
                <a:lnTo>
                  <a:pt x="836" y="1045"/>
                </a:lnTo>
                <a:cubicBezTo>
                  <a:pt x="892" y="1045"/>
                  <a:pt x="940" y="997"/>
                  <a:pt x="940" y="940"/>
                </a:cubicBezTo>
                <a:lnTo>
                  <a:pt x="940" y="209"/>
                </a:lnTo>
                <a:cubicBezTo>
                  <a:pt x="937" y="150"/>
                  <a:pt x="889" y="105"/>
                  <a:pt x="833" y="105"/>
                </a:cubicBezTo>
                <a:close/>
                <a:moveTo>
                  <a:pt x="466" y="105"/>
                </a:moveTo>
                <a:cubicBezTo>
                  <a:pt x="494" y="105"/>
                  <a:pt x="520" y="127"/>
                  <a:pt x="520" y="158"/>
                </a:cubicBezTo>
                <a:cubicBezTo>
                  <a:pt x="520" y="187"/>
                  <a:pt x="497" y="212"/>
                  <a:pt x="466" y="212"/>
                </a:cubicBezTo>
                <a:cubicBezTo>
                  <a:pt x="435" y="212"/>
                  <a:pt x="412" y="190"/>
                  <a:pt x="412" y="158"/>
                </a:cubicBezTo>
                <a:cubicBezTo>
                  <a:pt x="415" y="127"/>
                  <a:pt x="438" y="105"/>
                  <a:pt x="466" y="105"/>
                </a:cubicBezTo>
                <a:close/>
                <a:moveTo>
                  <a:pt x="570" y="836"/>
                </a:moveTo>
                <a:lnTo>
                  <a:pt x="204" y="836"/>
                </a:lnTo>
                <a:lnTo>
                  <a:pt x="204" y="731"/>
                </a:lnTo>
                <a:lnTo>
                  <a:pt x="570" y="731"/>
                </a:lnTo>
                <a:lnTo>
                  <a:pt x="570" y="836"/>
                </a:lnTo>
                <a:close/>
                <a:moveTo>
                  <a:pt x="728" y="627"/>
                </a:moveTo>
                <a:lnTo>
                  <a:pt x="206" y="627"/>
                </a:lnTo>
                <a:lnTo>
                  <a:pt x="206" y="523"/>
                </a:lnTo>
                <a:lnTo>
                  <a:pt x="728" y="523"/>
                </a:lnTo>
                <a:lnTo>
                  <a:pt x="728" y="627"/>
                </a:lnTo>
                <a:close/>
                <a:moveTo>
                  <a:pt x="728" y="418"/>
                </a:moveTo>
                <a:lnTo>
                  <a:pt x="206" y="418"/>
                </a:lnTo>
                <a:lnTo>
                  <a:pt x="206" y="314"/>
                </a:lnTo>
                <a:lnTo>
                  <a:pt x="728" y="314"/>
                </a:lnTo>
                <a:lnTo>
                  <a:pt x="728" y="41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2"/>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71" name="Google Shape;271;p52"/>
          <p:cNvSpPr txBox="1"/>
          <p:nvPr/>
        </p:nvSpPr>
        <p:spPr>
          <a:xfrm>
            <a:off x="532875" y="1355375"/>
            <a:ext cx="6494100" cy="4002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None/>
            </a:pPr>
            <a:r>
              <a:rPr lang="en">
                <a:solidFill>
                  <a:srgbClr val="5F6368"/>
                </a:solidFill>
                <a:latin typeface="Open Sans"/>
                <a:ea typeface="Open Sans"/>
                <a:cs typeface="Open Sans"/>
                <a:sym typeface="Open Sans"/>
              </a:rPr>
              <a:t>Insert a one to two sentence introduction to the findings shared below.</a:t>
            </a:r>
            <a:endParaRPr>
              <a:solidFill>
                <a:srgbClr val="5F6368"/>
              </a:solidFill>
              <a:latin typeface="Open Sans"/>
              <a:ea typeface="Open Sans"/>
              <a:cs typeface="Open Sans"/>
              <a:sym typeface="Open Sans"/>
            </a:endParaRPr>
          </a:p>
        </p:txBody>
      </p:sp>
      <p:sp>
        <p:nvSpPr>
          <p:cNvPr id="272" name="Google Shape;272;p52"/>
          <p:cNvSpPr txBox="1"/>
          <p:nvPr/>
        </p:nvSpPr>
        <p:spPr>
          <a:xfrm>
            <a:off x="441475" y="3127850"/>
            <a:ext cx="1981200" cy="5817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Users want a way to save recipes they like</a:t>
            </a:r>
            <a:r>
              <a:rPr lang="en" sz="1200">
                <a:solidFill>
                  <a:srgbClr val="5F6368"/>
                </a:solidFill>
                <a:latin typeface="Open Sans"/>
                <a:ea typeface="Open Sans"/>
                <a:cs typeface="Open Sans"/>
                <a:sym typeface="Open Sans"/>
              </a:rPr>
              <a:t>.</a:t>
            </a:r>
            <a:endParaRPr sz="1200">
              <a:solidFill>
                <a:srgbClr val="5F6368"/>
              </a:solidFill>
              <a:latin typeface="Open Sans"/>
              <a:ea typeface="Open Sans"/>
              <a:cs typeface="Open Sans"/>
              <a:sym typeface="Open Sans"/>
            </a:endParaRPr>
          </a:p>
        </p:txBody>
      </p:sp>
      <p:sp>
        <p:nvSpPr>
          <p:cNvPr id="273" name="Google Shape;273;p52"/>
          <p:cNvSpPr txBox="1"/>
          <p:nvPr/>
        </p:nvSpPr>
        <p:spPr>
          <a:xfrm>
            <a:off x="550125" y="2648825"/>
            <a:ext cx="18726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Finding</a:t>
            </a:r>
            <a:endParaRPr>
              <a:solidFill>
                <a:srgbClr val="5F6368"/>
              </a:solidFill>
              <a:latin typeface="Open Sans SemiBold"/>
              <a:ea typeface="Open Sans SemiBold"/>
              <a:cs typeface="Open Sans SemiBold"/>
              <a:sym typeface="Open Sans SemiBold"/>
            </a:endParaRPr>
          </a:p>
        </p:txBody>
      </p:sp>
      <p:sp>
        <p:nvSpPr>
          <p:cNvPr id="274" name="Google Shape;274;p52"/>
          <p:cNvSpPr txBox="1"/>
          <p:nvPr/>
        </p:nvSpPr>
        <p:spPr>
          <a:xfrm>
            <a:off x="3394288" y="2648825"/>
            <a:ext cx="18726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Finding</a:t>
            </a:r>
            <a:endParaRPr>
              <a:solidFill>
                <a:srgbClr val="5F6368"/>
              </a:solidFill>
              <a:latin typeface="Open Sans SemiBold"/>
              <a:ea typeface="Open Sans SemiBold"/>
              <a:cs typeface="Open Sans SemiBold"/>
              <a:sym typeface="Open Sans SemiBold"/>
            </a:endParaRPr>
          </a:p>
        </p:txBody>
      </p:sp>
      <p:sp>
        <p:nvSpPr>
          <p:cNvPr id="275" name="Google Shape;275;p52"/>
          <p:cNvSpPr txBox="1"/>
          <p:nvPr/>
        </p:nvSpPr>
        <p:spPr>
          <a:xfrm>
            <a:off x="6238488" y="2648825"/>
            <a:ext cx="18726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Finding</a:t>
            </a:r>
            <a:endParaRPr>
              <a:solidFill>
                <a:srgbClr val="5F6368"/>
              </a:solidFill>
              <a:latin typeface="Open Sans SemiBold"/>
              <a:ea typeface="Open Sans SemiBold"/>
              <a:cs typeface="Open Sans SemiBold"/>
              <a:sym typeface="Open Sans SemiBold"/>
            </a:endParaRPr>
          </a:p>
        </p:txBody>
      </p:sp>
      <p:sp>
        <p:nvSpPr>
          <p:cNvPr id="276" name="Google Shape;276;p52"/>
          <p:cNvSpPr txBox="1"/>
          <p:nvPr/>
        </p:nvSpPr>
        <p:spPr>
          <a:xfrm>
            <a:off x="3340000" y="3131550"/>
            <a:ext cx="1981200" cy="7941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Users like the pictures of recipes more than descriptions.</a:t>
            </a:r>
            <a:endParaRPr sz="1200">
              <a:solidFill>
                <a:srgbClr val="5F6368"/>
              </a:solidFill>
              <a:latin typeface="Open Sans"/>
              <a:ea typeface="Open Sans"/>
              <a:cs typeface="Open Sans"/>
              <a:sym typeface="Open Sans"/>
            </a:endParaRPr>
          </a:p>
        </p:txBody>
      </p:sp>
      <p:sp>
        <p:nvSpPr>
          <p:cNvPr id="277" name="Google Shape;277;p52"/>
          <p:cNvSpPr txBox="1"/>
          <p:nvPr/>
        </p:nvSpPr>
        <p:spPr>
          <a:xfrm>
            <a:off x="6184200" y="3131550"/>
            <a:ext cx="1981200" cy="5817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Users need bigger text to see what is being written.</a:t>
            </a:r>
            <a:endParaRPr sz="1200">
              <a:solidFill>
                <a:srgbClr val="5F6368"/>
              </a:solidFill>
              <a:latin typeface="Open Sans"/>
              <a:ea typeface="Open Sans"/>
              <a:cs typeface="Open Sans"/>
              <a:sym typeface="Open Sans"/>
            </a:endParaRPr>
          </a:p>
        </p:txBody>
      </p:sp>
      <p:sp>
        <p:nvSpPr>
          <p:cNvPr id="278" name="Google Shape;278;p52"/>
          <p:cNvSpPr/>
          <p:nvPr/>
        </p:nvSpPr>
        <p:spPr>
          <a:xfrm>
            <a:off x="1229775" y="2098596"/>
            <a:ext cx="513300" cy="5133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79" name="Google Shape;279;p52"/>
          <p:cNvSpPr/>
          <p:nvPr/>
        </p:nvSpPr>
        <p:spPr>
          <a:xfrm>
            <a:off x="4073950" y="2110721"/>
            <a:ext cx="513300" cy="5133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80" name="Google Shape;280;p52"/>
          <p:cNvSpPr/>
          <p:nvPr/>
        </p:nvSpPr>
        <p:spPr>
          <a:xfrm>
            <a:off x="6918125" y="2098596"/>
            <a:ext cx="513300" cy="5133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A853"/>
        </a:solidFill>
      </p:bgPr>
    </p:bg>
    <p:spTree>
      <p:nvGrpSpPr>
        <p:cNvPr id="284" name="Shape 284"/>
        <p:cNvGrpSpPr/>
        <p:nvPr/>
      </p:nvGrpSpPr>
      <p:grpSpPr>
        <a:xfrm>
          <a:off x="0" y="0"/>
          <a:ext cx="0" cy="0"/>
          <a:chOff x="0" y="0"/>
          <a:chExt cx="0" cy="0"/>
        </a:xfrm>
      </p:grpSpPr>
      <p:sp>
        <p:nvSpPr>
          <p:cNvPr id="285" name="Google Shape;285;p53"/>
          <p:cNvSpPr txBox="1"/>
          <p:nvPr/>
        </p:nvSpPr>
        <p:spPr>
          <a:xfrm>
            <a:off x="3721275" y="2048400"/>
            <a:ext cx="39900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286" name="Google Shape;286;p53"/>
          <p:cNvSpPr txBox="1"/>
          <p:nvPr/>
        </p:nvSpPr>
        <p:spPr>
          <a:xfrm>
            <a:off x="-46887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87" name="Google Shape;287;p53"/>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4"/>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293" name="Google Shape;293;p54"/>
          <p:cNvSpPr txBox="1"/>
          <p:nvPr/>
        </p:nvSpPr>
        <p:spPr>
          <a:xfrm>
            <a:off x="517675" y="1522550"/>
            <a:ext cx="2421300" cy="2016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I decided to make the main page just show recipes so that those who needed to find a quick recipe could do it.</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pic>
        <p:nvPicPr>
          <p:cNvPr id="294" name="Google Shape;294;p54"/>
          <p:cNvPicPr preferRelativeResize="0"/>
          <p:nvPr/>
        </p:nvPicPr>
        <p:blipFill>
          <a:blip r:embed="rId3">
            <a:alphaModFix/>
          </a:blip>
          <a:stretch>
            <a:fillRect/>
          </a:stretch>
        </p:blipFill>
        <p:spPr>
          <a:xfrm>
            <a:off x="4720100" y="58150"/>
            <a:ext cx="2529225" cy="5085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5"/>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00" name="Google Shape;300;p55"/>
          <p:cNvSpPr txBox="1"/>
          <p:nvPr/>
        </p:nvSpPr>
        <p:spPr>
          <a:xfrm>
            <a:off x="517675" y="1522550"/>
            <a:ext cx="2421300" cy="2339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The search function and the saved recipes function allow </a:t>
            </a:r>
            <a:r>
              <a:rPr lang="en">
                <a:solidFill>
                  <a:srgbClr val="5F6368"/>
                </a:solidFill>
                <a:latin typeface="Open Sans"/>
                <a:ea typeface="Open Sans"/>
                <a:cs typeface="Open Sans"/>
                <a:sym typeface="Open Sans"/>
              </a:rPr>
              <a:t>people to easily find and save things that they love to make.</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pic>
        <p:nvPicPr>
          <p:cNvPr id="301" name="Google Shape;301;p55"/>
          <p:cNvPicPr preferRelativeResize="0"/>
          <p:nvPr/>
        </p:nvPicPr>
        <p:blipFill>
          <a:blip r:embed="rId3">
            <a:alphaModFix/>
          </a:blip>
          <a:stretch>
            <a:fillRect/>
          </a:stretch>
        </p:blipFill>
        <p:spPr>
          <a:xfrm>
            <a:off x="3898400" y="437800"/>
            <a:ext cx="4149800" cy="400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6"/>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pic>
        <p:nvPicPr>
          <p:cNvPr id="307" name="Google Shape;307;p56"/>
          <p:cNvPicPr preferRelativeResize="0"/>
          <p:nvPr/>
        </p:nvPicPr>
        <p:blipFill>
          <a:blip r:embed="rId3">
            <a:alphaModFix/>
          </a:blip>
          <a:stretch>
            <a:fillRect/>
          </a:stretch>
        </p:blipFill>
        <p:spPr>
          <a:xfrm>
            <a:off x="766750" y="1133125"/>
            <a:ext cx="7610475" cy="3600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7"/>
          <p:cNvSpPr/>
          <p:nvPr/>
        </p:nvSpPr>
        <p:spPr>
          <a:xfrm>
            <a:off x="4437475" y="524850"/>
            <a:ext cx="4480800" cy="409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7"/>
          <p:cNvSpPr txBox="1"/>
          <p:nvPr/>
        </p:nvSpPr>
        <p:spPr>
          <a:xfrm>
            <a:off x="517675" y="524350"/>
            <a:ext cx="7000800" cy="9789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14" name="Google Shape;314;p57"/>
          <p:cNvSpPr txBox="1"/>
          <p:nvPr/>
        </p:nvSpPr>
        <p:spPr>
          <a:xfrm>
            <a:off x="532875" y="1793800"/>
            <a:ext cx="2421300" cy="3309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Finally i made a high-fidelity prototype that i could then eventually pass off to the development team.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Here is a link to view that. https://xd.adobe.com/view/155c775e-ebd7-4340-94c4-827e3339e49d-400f/</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
        <p:nvSpPr>
          <p:cNvPr id="315" name="Google Shape;315;p57"/>
          <p:cNvSpPr txBox="1"/>
          <p:nvPr/>
        </p:nvSpPr>
        <p:spPr>
          <a:xfrm>
            <a:off x="6011725" y="2110050"/>
            <a:ext cx="133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pic>
        <p:nvPicPr>
          <p:cNvPr id="316" name="Google Shape;316;p57"/>
          <p:cNvPicPr preferRelativeResize="0"/>
          <p:nvPr/>
        </p:nvPicPr>
        <p:blipFill>
          <a:blip r:embed="rId3">
            <a:alphaModFix/>
          </a:blip>
          <a:stretch>
            <a:fillRect/>
          </a:stretch>
        </p:blipFill>
        <p:spPr>
          <a:xfrm>
            <a:off x="4411337" y="480475"/>
            <a:ext cx="4533075" cy="418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0"/>
          <p:cNvSpPr txBox="1"/>
          <p:nvPr/>
        </p:nvSpPr>
        <p:spPr>
          <a:xfrm>
            <a:off x="1231075" y="2113113"/>
            <a:ext cx="3934200" cy="9696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The product: </a:t>
            </a:r>
            <a:endParaRPr>
              <a:solidFill>
                <a:srgbClr val="4285F4"/>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An easy to use cooking app that allows those who struggle with technology to easily find recipes.</a:t>
            </a:r>
            <a:endParaRPr b="1" sz="1200">
              <a:solidFill>
                <a:srgbClr val="1967D2"/>
              </a:solidFill>
              <a:latin typeface="Open Sans"/>
              <a:ea typeface="Open Sans"/>
              <a:cs typeface="Open Sans"/>
              <a:sym typeface="Open Sans"/>
            </a:endParaRPr>
          </a:p>
        </p:txBody>
      </p:sp>
      <p:sp>
        <p:nvSpPr>
          <p:cNvPr id="160" name="Google Shape;160;p40"/>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1" name="Google Shape;161;p40"/>
          <p:cNvSpPr/>
          <p:nvPr/>
        </p:nvSpPr>
        <p:spPr>
          <a:xfrm>
            <a:off x="517675" y="2060787"/>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0"/>
          <p:cNvSpPr txBox="1"/>
          <p:nvPr/>
        </p:nvSpPr>
        <p:spPr>
          <a:xfrm>
            <a:off x="5697900" y="2113123"/>
            <a:ext cx="3446100" cy="692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Project duration:</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July 2021 - August 2021</a:t>
            </a:r>
            <a:endParaRPr b="1" sz="1200">
              <a:solidFill>
                <a:srgbClr val="4285F4"/>
              </a:solidFill>
              <a:latin typeface="Open Sans"/>
              <a:ea typeface="Open Sans"/>
              <a:cs typeface="Open Sans"/>
              <a:sym typeface="Open Sans"/>
            </a:endParaRPr>
          </a:p>
        </p:txBody>
      </p:sp>
      <p:sp>
        <p:nvSpPr>
          <p:cNvPr id="163" name="Google Shape;163;p40"/>
          <p:cNvSpPr/>
          <p:nvPr/>
        </p:nvSpPr>
        <p:spPr>
          <a:xfrm>
            <a:off x="4984500" y="2113122"/>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0"/>
          <p:cNvSpPr/>
          <p:nvPr/>
        </p:nvSpPr>
        <p:spPr>
          <a:xfrm>
            <a:off x="5110213" y="2239374"/>
            <a:ext cx="261874" cy="260801"/>
          </a:xfrm>
          <a:custGeom>
            <a:rect b="b" l="l" r="r" t="t"/>
            <a:pathLst>
              <a:path extrusionOk="0" h="1045" w="1048">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65" name="Google Shape;165;p40"/>
          <p:cNvSpPr/>
          <p:nvPr/>
        </p:nvSpPr>
        <p:spPr>
          <a:xfrm>
            <a:off x="610514" y="2208850"/>
            <a:ext cx="327623" cy="217176"/>
          </a:xfrm>
          <a:custGeom>
            <a:rect b="b" l="l" r="r" t="t"/>
            <a:pathLst>
              <a:path extrusionOk="0" h="765" w="1149">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8"/>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Accessibility </a:t>
            </a:r>
            <a:r>
              <a:rPr lang="en" sz="2400">
                <a:solidFill>
                  <a:srgbClr val="5F6368"/>
                </a:solidFill>
                <a:latin typeface="Open Sans"/>
                <a:ea typeface="Open Sans"/>
                <a:cs typeface="Open Sans"/>
                <a:sym typeface="Open Sans"/>
              </a:rPr>
              <a:t>considerations</a:t>
            </a:r>
            <a:endParaRPr sz="2400">
              <a:solidFill>
                <a:srgbClr val="5F6368"/>
              </a:solidFill>
              <a:latin typeface="Open Sans"/>
              <a:ea typeface="Open Sans"/>
              <a:cs typeface="Open Sans"/>
              <a:sym typeface="Open Sans"/>
            </a:endParaRPr>
          </a:p>
        </p:txBody>
      </p:sp>
      <p:sp>
        <p:nvSpPr>
          <p:cNvPr id="322" name="Google Shape;322;p58"/>
          <p:cNvSpPr/>
          <p:nvPr/>
        </p:nvSpPr>
        <p:spPr>
          <a:xfrm>
            <a:off x="5176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8"/>
          <p:cNvSpPr txBox="1"/>
          <p:nvPr/>
        </p:nvSpPr>
        <p:spPr>
          <a:xfrm>
            <a:off x="711325" y="1917800"/>
            <a:ext cx="20490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High Contrast and large text for those who have bad visibility.</a:t>
            </a:r>
            <a:r>
              <a:rPr lang="en" sz="1200">
                <a:solidFill>
                  <a:srgbClr val="5F6368"/>
                </a:solidFill>
                <a:latin typeface="Open Sans"/>
                <a:ea typeface="Open Sans"/>
                <a:cs typeface="Open Sans"/>
                <a:sym typeface="Open Sans"/>
              </a:rPr>
              <a:t> </a:t>
            </a:r>
            <a:endParaRPr sz="1200"/>
          </a:p>
        </p:txBody>
      </p:sp>
      <p:sp>
        <p:nvSpPr>
          <p:cNvPr id="324" name="Google Shape;324;p58"/>
          <p:cNvSpPr/>
          <p:nvPr/>
        </p:nvSpPr>
        <p:spPr>
          <a:xfrm>
            <a:off x="31752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8"/>
          <p:cNvSpPr txBox="1"/>
          <p:nvPr/>
        </p:nvSpPr>
        <p:spPr>
          <a:xfrm>
            <a:off x="3368925" y="1917800"/>
            <a:ext cx="2049000" cy="121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Insert one to two sentence summaries describing each accessibility consideration applied in your designs.</a:t>
            </a:r>
            <a:endParaRPr sz="1200"/>
          </a:p>
        </p:txBody>
      </p:sp>
      <p:sp>
        <p:nvSpPr>
          <p:cNvPr id="326" name="Google Shape;326;p58"/>
          <p:cNvSpPr/>
          <p:nvPr/>
        </p:nvSpPr>
        <p:spPr>
          <a:xfrm>
            <a:off x="58328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8"/>
          <p:cNvSpPr txBox="1"/>
          <p:nvPr/>
        </p:nvSpPr>
        <p:spPr>
          <a:xfrm>
            <a:off x="6026525" y="1917800"/>
            <a:ext cx="2049000" cy="121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Insert one to two sentence summaries describing each accessibility consideration applied in your designs. </a:t>
            </a:r>
            <a:endParaRPr sz="1200"/>
          </a:p>
        </p:txBody>
      </p:sp>
      <p:sp>
        <p:nvSpPr>
          <p:cNvPr id="328" name="Google Shape;328;p58"/>
          <p:cNvSpPr/>
          <p:nvPr/>
        </p:nvSpPr>
        <p:spPr>
          <a:xfrm>
            <a:off x="14791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29" name="Google Shape;329;p58"/>
          <p:cNvSpPr/>
          <p:nvPr/>
        </p:nvSpPr>
        <p:spPr>
          <a:xfrm>
            <a:off x="41367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30" name="Google Shape;330;p58"/>
          <p:cNvSpPr/>
          <p:nvPr/>
        </p:nvSpPr>
        <p:spPr>
          <a:xfrm>
            <a:off x="67943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334" name="Shape 334"/>
        <p:cNvGrpSpPr/>
        <p:nvPr/>
      </p:nvGrpSpPr>
      <p:grpSpPr>
        <a:xfrm>
          <a:off x="0" y="0"/>
          <a:ext cx="0" cy="0"/>
          <a:chOff x="0" y="0"/>
          <a:chExt cx="0" cy="0"/>
        </a:xfrm>
      </p:grpSpPr>
      <p:sp>
        <p:nvSpPr>
          <p:cNvPr id="335" name="Google Shape;335;p59"/>
          <p:cNvSpPr txBox="1"/>
          <p:nvPr/>
        </p:nvSpPr>
        <p:spPr>
          <a:xfrm>
            <a:off x="3721275" y="2210100"/>
            <a:ext cx="28659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Information architecture</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Responsive design</a:t>
            </a:r>
            <a:endParaRPr>
              <a:solidFill>
                <a:srgbClr val="FFFFFF"/>
              </a:solidFill>
              <a:latin typeface="Open Sans"/>
              <a:ea typeface="Open Sans"/>
              <a:cs typeface="Open Sans"/>
              <a:sym typeface="Open Sans"/>
            </a:endParaRPr>
          </a:p>
        </p:txBody>
      </p:sp>
      <p:sp>
        <p:nvSpPr>
          <p:cNvPr id="336" name="Google Shape;336;p59"/>
          <p:cNvSpPr txBox="1"/>
          <p:nvPr/>
        </p:nvSpPr>
        <p:spPr>
          <a:xfrm>
            <a:off x="-468875" y="2294700"/>
            <a:ext cx="3704400" cy="5541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Responsive Design</a:t>
            </a:r>
            <a:endParaRPr sz="2400">
              <a:solidFill>
                <a:srgbClr val="FFFFFF"/>
              </a:solidFill>
              <a:latin typeface="Open Sans"/>
              <a:ea typeface="Open Sans"/>
              <a:cs typeface="Open Sans"/>
              <a:sym typeface="Open Sans"/>
            </a:endParaRPr>
          </a:p>
        </p:txBody>
      </p:sp>
      <p:cxnSp>
        <p:nvCxnSpPr>
          <p:cNvPr id="337" name="Google Shape;337;p59"/>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0"/>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Sitemap</a:t>
            </a:r>
            <a:endParaRPr sz="2400">
              <a:solidFill>
                <a:srgbClr val="5F6368"/>
              </a:solidFill>
              <a:latin typeface="Open Sans"/>
              <a:ea typeface="Open Sans"/>
              <a:cs typeface="Open Sans"/>
              <a:sym typeface="Open Sans"/>
            </a:endParaRPr>
          </a:p>
        </p:txBody>
      </p:sp>
      <p:sp>
        <p:nvSpPr>
          <p:cNvPr id="343" name="Google Shape;343;p60"/>
          <p:cNvSpPr txBox="1"/>
          <p:nvPr/>
        </p:nvSpPr>
        <p:spPr>
          <a:xfrm>
            <a:off x="517675" y="1522550"/>
            <a:ext cx="2421300" cy="2016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With our App Design complete it was time to move to the supporting website design. I started by making a sitemap and organizing the flow.</a:t>
            </a:r>
            <a:endParaRPr/>
          </a:p>
        </p:txBody>
      </p:sp>
      <p:sp>
        <p:nvSpPr>
          <p:cNvPr id="344" name="Google Shape;344;p60"/>
          <p:cNvSpPr txBox="1"/>
          <p:nvPr/>
        </p:nvSpPr>
        <p:spPr>
          <a:xfrm>
            <a:off x="6011725" y="2294700"/>
            <a:ext cx="1332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sitemap/IA</a:t>
            </a:r>
            <a:endParaRPr sz="1200">
              <a:solidFill>
                <a:srgbClr val="5F6368"/>
              </a:solidFill>
              <a:latin typeface="Open Sans"/>
              <a:ea typeface="Open Sans"/>
              <a:cs typeface="Open Sans"/>
              <a:sym typeface="Open Sans"/>
            </a:endParaRPr>
          </a:p>
        </p:txBody>
      </p:sp>
      <p:pic>
        <p:nvPicPr>
          <p:cNvPr id="345" name="Google Shape;345;p60"/>
          <p:cNvPicPr preferRelativeResize="0"/>
          <p:nvPr/>
        </p:nvPicPr>
        <p:blipFill>
          <a:blip r:embed="rId3">
            <a:alphaModFix/>
          </a:blip>
          <a:stretch>
            <a:fillRect/>
          </a:stretch>
        </p:blipFill>
        <p:spPr>
          <a:xfrm>
            <a:off x="3600999" y="1192750"/>
            <a:ext cx="5317274" cy="28745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1"/>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Responsive designs</a:t>
            </a:r>
            <a:endParaRPr sz="2400">
              <a:solidFill>
                <a:srgbClr val="5F6368"/>
              </a:solidFill>
              <a:latin typeface="Open Sans"/>
              <a:ea typeface="Open Sans"/>
              <a:cs typeface="Open Sans"/>
              <a:sym typeface="Open Sans"/>
            </a:endParaRPr>
          </a:p>
        </p:txBody>
      </p:sp>
      <p:sp>
        <p:nvSpPr>
          <p:cNvPr id="351" name="Google Shape;351;p61"/>
          <p:cNvSpPr txBox="1"/>
          <p:nvPr/>
        </p:nvSpPr>
        <p:spPr>
          <a:xfrm>
            <a:off x="517675" y="1522550"/>
            <a:ext cx="2421300" cy="1369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Then i made a responsive website design that was optimized for mobile, and desktop sizes.</a:t>
            </a:r>
            <a:endParaRPr/>
          </a:p>
        </p:txBody>
      </p:sp>
      <p:sp>
        <p:nvSpPr>
          <p:cNvPr id="352" name="Google Shape;352;p61"/>
          <p:cNvSpPr txBox="1"/>
          <p:nvPr/>
        </p:nvSpPr>
        <p:spPr>
          <a:xfrm>
            <a:off x="5427358" y="2608808"/>
            <a:ext cx="1466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Images of each screen size variation</a:t>
            </a:r>
            <a:endParaRPr sz="1200">
              <a:solidFill>
                <a:srgbClr val="5F6368"/>
              </a:solidFill>
              <a:latin typeface="Open Sans"/>
              <a:ea typeface="Open Sans"/>
              <a:cs typeface="Open Sans"/>
              <a:sym typeface="Open Sans"/>
            </a:endParaRPr>
          </a:p>
        </p:txBody>
      </p:sp>
      <p:pic>
        <p:nvPicPr>
          <p:cNvPr id="353" name="Google Shape;353;p61"/>
          <p:cNvPicPr preferRelativeResize="0"/>
          <p:nvPr/>
        </p:nvPicPr>
        <p:blipFill>
          <a:blip r:embed="rId3">
            <a:alphaModFix/>
          </a:blip>
          <a:stretch>
            <a:fillRect/>
          </a:stretch>
        </p:blipFill>
        <p:spPr>
          <a:xfrm>
            <a:off x="4242350" y="231775"/>
            <a:ext cx="3430175" cy="4679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F6368"/>
        </a:solidFill>
      </p:bgPr>
    </p:bg>
    <p:spTree>
      <p:nvGrpSpPr>
        <p:cNvPr id="357" name="Shape 357"/>
        <p:cNvGrpSpPr/>
        <p:nvPr/>
      </p:nvGrpSpPr>
      <p:grpSpPr>
        <a:xfrm>
          <a:off x="0" y="0"/>
          <a:ext cx="0" cy="0"/>
          <a:chOff x="0" y="0"/>
          <a:chExt cx="0" cy="0"/>
        </a:xfrm>
      </p:grpSpPr>
      <p:sp>
        <p:nvSpPr>
          <p:cNvPr id="358" name="Google Shape;358;p62"/>
          <p:cNvSpPr txBox="1"/>
          <p:nvPr/>
        </p:nvSpPr>
        <p:spPr>
          <a:xfrm>
            <a:off x="3721275" y="2210100"/>
            <a:ext cx="22755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59" name="Google Shape;359;p62"/>
          <p:cNvSpPr txBox="1"/>
          <p:nvPr/>
        </p:nvSpPr>
        <p:spPr>
          <a:xfrm>
            <a:off x="-468875" y="2294700"/>
            <a:ext cx="3704400" cy="5541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60" name="Google Shape;360;p62"/>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3"/>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66" name="Google Shape;366;p63"/>
          <p:cNvSpPr txBox="1"/>
          <p:nvPr/>
        </p:nvSpPr>
        <p:spPr>
          <a:xfrm>
            <a:off x="539600" y="2237975"/>
            <a:ext cx="3446100" cy="1523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Impact: </a:t>
            </a:r>
            <a:endParaRPr>
              <a:solidFill>
                <a:srgbClr val="5F6368"/>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The impact can best be summarized by a quote from a user. She said “Thank you so much. I can now make food for the people i love that they will love. This is awesome!”</a:t>
            </a:r>
            <a:endParaRPr b="1" sz="1200">
              <a:solidFill>
                <a:srgbClr val="1967D2"/>
              </a:solidFill>
              <a:latin typeface="Open Sans"/>
              <a:ea typeface="Open Sans"/>
              <a:cs typeface="Open Sans"/>
              <a:sym typeface="Open Sans"/>
            </a:endParaRPr>
          </a:p>
        </p:txBody>
      </p:sp>
      <p:sp>
        <p:nvSpPr>
          <p:cNvPr id="367" name="Google Shape;367;p63"/>
          <p:cNvSpPr/>
          <p:nvPr/>
        </p:nvSpPr>
        <p:spPr>
          <a:xfrm>
            <a:off x="539600" y="1534000"/>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3"/>
          <p:cNvSpPr txBox="1"/>
          <p:nvPr/>
        </p:nvSpPr>
        <p:spPr>
          <a:xfrm>
            <a:off x="4495800" y="2237975"/>
            <a:ext cx="3446100" cy="1246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What I learned:</a:t>
            </a:r>
            <a:endParaRPr>
              <a:solidFill>
                <a:srgbClr val="5F6368"/>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I learned that if you design with one group in mind that has </a:t>
            </a:r>
            <a:r>
              <a:rPr lang="en" sz="1200">
                <a:solidFill>
                  <a:srgbClr val="5F6368"/>
                </a:solidFill>
                <a:latin typeface="Open Sans"/>
                <a:ea typeface="Open Sans"/>
                <a:cs typeface="Open Sans"/>
                <a:sym typeface="Open Sans"/>
              </a:rPr>
              <a:t>accessibility</a:t>
            </a:r>
            <a:r>
              <a:rPr lang="en" sz="1200">
                <a:solidFill>
                  <a:srgbClr val="5F6368"/>
                </a:solidFill>
                <a:latin typeface="Open Sans"/>
                <a:ea typeface="Open Sans"/>
                <a:cs typeface="Open Sans"/>
                <a:sym typeface="Open Sans"/>
              </a:rPr>
              <a:t> problems, it often helps the user base as a whole.</a:t>
            </a:r>
            <a:endParaRPr b="1" sz="1200">
              <a:solidFill>
                <a:srgbClr val="4285F4"/>
              </a:solidFill>
              <a:latin typeface="Open Sans"/>
              <a:ea typeface="Open Sans"/>
              <a:cs typeface="Open Sans"/>
              <a:sym typeface="Open Sans"/>
            </a:endParaRPr>
          </a:p>
        </p:txBody>
      </p:sp>
      <p:sp>
        <p:nvSpPr>
          <p:cNvPr id="369" name="Google Shape;369;p63"/>
          <p:cNvSpPr/>
          <p:nvPr/>
        </p:nvSpPr>
        <p:spPr>
          <a:xfrm>
            <a:off x="4495800" y="1534000"/>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3"/>
          <p:cNvSpPr/>
          <p:nvPr/>
        </p:nvSpPr>
        <p:spPr>
          <a:xfrm>
            <a:off x="679050" y="1660250"/>
            <a:ext cx="234394" cy="260801"/>
          </a:xfrm>
          <a:custGeom>
            <a:rect b="b" l="l" r="r" t="t"/>
            <a:pathLst>
              <a:path extrusionOk="0" h="1045" w="941">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371" name="Google Shape;371;p63"/>
          <p:cNvGrpSpPr/>
          <p:nvPr/>
        </p:nvGrpSpPr>
        <p:grpSpPr>
          <a:xfrm>
            <a:off x="4605678" y="1676963"/>
            <a:ext cx="293543" cy="227362"/>
            <a:chOff x="420350" y="238125"/>
            <a:chExt cx="6779275" cy="5238750"/>
          </a:xfrm>
        </p:grpSpPr>
        <p:sp>
          <p:nvSpPr>
            <p:cNvPr id="372" name="Google Shape;372;p63"/>
            <p:cNvSpPr/>
            <p:nvPr/>
          </p:nvSpPr>
          <p:spPr>
            <a:xfrm>
              <a:off x="420350" y="238125"/>
              <a:ext cx="6779275" cy="5238750"/>
            </a:xfrm>
            <a:custGeom>
              <a:rect b="b" l="l" r="r" t="t"/>
              <a:pathLst>
                <a:path extrusionOk="0" h="209550" w="271171">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3"/>
            <p:cNvSpPr/>
            <p:nvPr/>
          </p:nvSpPr>
          <p:spPr>
            <a:xfrm>
              <a:off x="4118525" y="1625500"/>
              <a:ext cx="2157675" cy="765850"/>
            </a:xfrm>
            <a:custGeom>
              <a:rect b="b" l="l" r="r" t="t"/>
              <a:pathLst>
                <a:path extrusionOk="0" h="30634" w="86307">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3"/>
            <p:cNvSpPr/>
            <p:nvPr/>
          </p:nvSpPr>
          <p:spPr>
            <a:xfrm>
              <a:off x="4118525" y="2444600"/>
              <a:ext cx="2157675" cy="768075"/>
            </a:xfrm>
            <a:custGeom>
              <a:rect b="b" l="l" r="r" t="t"/>
              <a:pathLst>
                <a:path extrusionOk="0" h="30723" w="86307">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3"/>
            <p:cNvSpPr/>
            <p:nvPr/>
          </p:nvSpPr>
          <p:spPr>
            <a:xfrm>
              <a:off x="4118525" y="3268150"/>
              <a:ext cx="2157675" cy="765850"/>
            </a:xfrm>
            <a:custGeom>
              <a:rect b="b" l="l" r="r" t="t"/>
              <a:pathLst>
                <a:path extrusionOk="0" h="30634" w="86307">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4"/>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81" name="Google Shape;381;p64"/>
          <p:cNvSpPr/>
          <p:nvPr/>
        </p:nvSpPr>
        <p:spPr>
          <a:xfrm>
            <a:off x="5176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4"/>
          <p:cNvSpPr txBox="1"/>
          <p:nvPr/>
        </p:nvSpPr>
        <p:spPr>
          <a:xfrm>
            <a:off x="711325" y="1917800"/>
            <a:ext cx="20490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Find more recipes.</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 I feel that an app like this is only as good as its content.</a:t>
            </a:r>
            <a:endParaRPr sz="1200"/>
          </a:p>
        </p:txBody>
      </p:sp>
      <p:sp>
        <p:nvSpPr>
          <p:cNvPr id="383" name="Google Shape;383;p64"/>
          <p:cNvSpPr/>
          <p:nvPr/>
        </p:nvSpPr>
        <p:spPr>
          <a:xfrm>
            <a:off x="31752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4"/>
          <p:cNvSpPr txBox="1"/>
          <p:nvPr/>
        </p:nvSpPr>
        <p:spPr>
          <a:xfrm>
            <a:off x="3368925" y="1917800"/>
            <a:ext cx="2049000" cy="121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Development</a:t>
            </a:r>
            <a:r>
              <a:rPr lang="en" sz="1200">
                <a:solidFill>
                  <a:srgbClr val="5F6368"/>
                </a:solidFill>
                <a:latin typeface="Open Sans"/>
                <a:ea typeface="Open Sans"/>
                <a:cs typeface="Open Sans"/>
                <a:sym typeface="Open Sans"/>
              </a:rPr>
              <a:t>.</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I feel that getting a working app would help us to know more about what we can do better.</a:t>
            </a:r>
            <a:endParaRPr sz="1200">
              <a:solidFill>
                <a:srgbClr val="5F6368"/>
              </a:solidFill>
              <a:latin typeface="Open Sans"/>
              <a:ea typeface="Open Sans"/>
              <a:cs typeface="Open Sans"/>
              <a:sym typeface="Open Sans"/>
            </a:endParaRPr>
          </a:p>
        </p:txBody>
      </p:sp>
      <p:sp>
        <p:nvSpPr>
          <p:cNvPr id="385" name="Google Shape;385;p64"/>
          <p:cNvSpPr/>
          <p:nvPr/>
        </p:nvSpPr>
        <p:spPr>
          <a:xfrm>
            <a:off x="58328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4"/>
          <p:cNvSpPr txBox="1"/>
          <p:nvPr/>
        </p:nvSpPr>
        <p:spPr>
          <a:xfrm>
            <a:off x="6026525" y="1917800"/>
            <a:ext cx="2049000" cy="121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Marketing.</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After that i feel that it would be best to market the app and make it so that our user base grows.</a:t>
            </a:r>
            <a:endParaRPr sz="1200">
              <a:solidFill>
                <a:srgbClr val="5F6368"/>
              </a:solidFill>
              <a:latin typeface="Open Sans"/>
              <a:ea typeface="Open Sans"/>
              <a:cs typeface="Open Sans"/>
              <a:sym typeface="Open Sans"/>
            </a:endParaRPr>
          </a:p>
        </p:txBody>
      </p:sp>
      <p:sp>
        <p:nvSpPr>
          <p:cNvPr id="387" name="Google Shape;387;p64"/>
          <p:cNvSpPr/>
          <p:nvPr/>
        </p:nvSpPr>
        <p:spPr>
          <a:xfrm>
            <a:off x="14791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88" name="Google Shape;388;p64"/>
          <p:cNvSpPr/>
          <p:nvPr/>
        </p:nvSpPr>
        <p:spPr>
          <a:xfrm>
            <a:off x="41367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89" name="Google Shape;389;p64"/>
          <p:cNvSpPr/>
          <p:nvPr/>
        </p:nvSpPr>
        <p:spPr>
          <a:xfrm>
            <a:off x="67943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5"/>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395" name="Google Shape;395;p65"/>
          <p:cNvSpPr/>
          <p:nvPr/>
        </p:nvSpPr>
        <p:spPr>
          <a:xfrm>
            <a:off x="517675" y="1832019"/>
            <a:ext cx="7938900" cy="25104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5"/>
          <p:cNvSpPr txBox="1"/>
          <p:nvPr/>
        </p:nvSpPr>
        <p:spPr>
          <a:xfrm>
            <a:off x="919075" y="2461800"/>
            <a:ext cx="7136100" cy="12189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Thank you for your time reviewing my work. If you’d like to get in touch, my contact information is below.</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b="1" lang="en" sz="1200">
                <a:solidFill>
                  <a:srgbClr val="5F6368"/>
                </a:solidFill>
                <a:latin typeface="Open Sans"/>
                <a:ea typeface="Open Sans"/>
                <a:cs typeface="Open Sans"/>
                <a:sym typeface="Open Sans"/>
              </a:rPr>
              <a:t>Email: jacobtribe@me.com</a:t>
            </a:r>
            <a:endParaRPr b="1"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b="1" lang="en" sz="1200">
                <a:solidFill>
                  <a:srgbClr val="5F6368"/>
                </a:solidFill>
                <a:latin typeface="Open Sans"/>
                <a:ea typeface="Open Sans"/>
                <a:cs typeface="Open Sans"/>
                <a:sym typeface="Open Sans"/>
              </a:rPr>
              <a:t>Website: jaketribe.com</a:t>
            </a:r>
            <a:endParaRPr b="1"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p:txBody>
      </p:sp>
      <p:sp>
        <p:nvSpPr>
          <p:cNvPr id="397" name="Google Shape;397;p65"/>
          <p:cNvSpPr/>
          <p:nvPr/>
        </p:nvSpPr>
        <p:spPr>
          <a:xfrm>
            <a:off x="4230475" y="1602212"/>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5"/>
          <p:cNvSpPr/>
          <p:nvPr/>
        </p:nvSpPr>
        <p:spPr>
          <a:xfrm>
            <a:off x="4361825" y="1734124"/>
            <a:ext cx="250599" cy="249449"/>
          </a:xfrm>
          <a:custGeom>
            <a:rect b="b" l="l" r="r" t="t"/>
            <a:pathLst>
              <a:path extrusionOk="0" h="962" w="964">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1"/>
          <p:cNvSpPr txBox="1"/>
          <p:nvPr/>
        </p:nvSpPr>
        <p:spPr>
          <a:xfrm>
            <a:off x="517675" y="2237975"/>
            <a:ext cx="3446100" cy="1246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The problem: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Those who struggle with technology often struggle to use online cookbooks and miss out on finding great recipes.</a:t>
            </a:r>
            <a:endParaRPr b="1" sz="1200">
              <a:solidFill>
                <a:srgbClr val="4285F4"/>
              </a:solidFill>
              <a:latin typeface="Open Sans"/>
              <a:ea typeface="Open Sans"/>
              <a:cs typeface="Open Sans"/>
              <a:sym typeface="Open Sans"/>
            </a:endParaRPr>
          </a:p>
        </p:txBody>
      </p:sp>
      <p:sp>
        <p:nvSpPr>
          <p:cNvPr id="171" name="Google Shape;171;p41"/>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2" name="Google Shape;172;p41"/>
          <p:cNvSpPr/>
          <p:nvPr/>
        </p:nvSpPr>
        <p:spPr>
          <a:xfrm>
            <a:off x="517675"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1"/>
          <p:cNvSpPr txBox="1"/>
          <p:nvPr/>
        </p:nvSpPr>
        <p:spPr>
          <a:xfrm>
            <a:off x="4572000" y="2237975"/>
            <a:ext cx="3446100" cy="9696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The goal: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ICreate an easy to use app that helps tech-challenged people to make great food.</a:t>
            </a:r>
            <a:endParaRPr b="1" sz="1200">
              <a:solidFill>
                <a:srgbClr val="4285F4"/>
              </a:solidFill>
              <a:latin typeface="Open Sans"/>
              <a:ea typeface="Open Sans"/>
              <a:cs typeface="Open Sans"/>
              <a:sym typeface="Open Sans"/>
            </a:endParaRPr>
          </a:p>
        </p:txBody>
      </p:sp>
      <p:sp>
        <p:nvSpPr>
          <p:cNvPr id="174" name="Google Shape;174;p41"/>
          <p:cNvSpPr/>
          <p:nvPr/>
        </p:nvSpPr>
        <p:spPr>
          <a:xfrm>
            <a:off x="4572000"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1"/>
          <p:cNvSpPr/>
          <p:nvPr/>
        </p:nvSpPr>
        <p:spPr>
          <a:xfrm>
            <a:off x="4684213" y="1653525"/>
            <a:ext cx="288875" cy="274249"/>
          </a:xfrm>
          <a:custGeom>
            <a:rect b="b" l="l" r="r" t="t"/>
            <a:pathLst>
              <a:path extrusionOk="0" h="993" w="1045">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76" name="Google Shape;176;p41"/>
          <p:cNvSpPr/>
          <p:nvPr/>
        </p:nvSpPr>
        <p:spPr>
          <a:xfrm>
            <a:off x="640475" y="1656801"/>
            <a:ext cx="267700" cy="267700"/>
          </a:xfrm>
          <a:custGeom>
            <a:rect b="b" l="l" r="r" t="t"/>
            <a:pathLst>
              <a:path extrusionOk="0" h="209550" w="20955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2"/>
          <p:cNvSpPr txBox="1"/>
          <p:nvPr/>
        </p:nvSpPr>
        <p:spPr>
          <a:xfrm>
            <a:off x="517675" y="2237975"/>
            <a:ext cx="3446100" cy="692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My role: </a:t>
            </a:r>
            <a:endParaRPr>
              <a:solidFill>
                <a:srgbClr val="1967D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Lead UX Designer</a:t>
            </a:r>
            <a:endParaRPr sz="1200">
              <a:solidFill>
                <a:srgbClr val="5F6368"/>
              </a:solidFill>
              <a:latin typeface="Open Sans"/>
              <a:ea typeface="Open Sans"/>
              <a:cs typeface="Open Sans"/>
              <a:sym typeface="Open Sans"/>
            </a:endParaRPr>
          </a:p>
        </p:txBody>
      </p:sp>
      <p:sp>
        <p:nvSpPr>
          <p:cNvPr id="182" name="Google Shape;182;p42"/>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83" name="Google Shape;183;p42"/>
          <p:cNvSpPr/>
          <p:nvPr/>
        </p:nvSpPr>
        <p:spPr>
          <a:xfrm>
            <a:off x="517675"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2"/>
          <p:cNvSpPr txBox="1"/>
          <p:nvPr/>
        </p:nvSpPr>
        <p:spPr>
          <a:xfrm>
            <a:off x="4572000" y="2237975"/>
            <a:ext cx="3446100" cy="1246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Responsibilities</a:t>
            </a:r>
            <a:r>
              <a:rPr lang="en">
                <a:solidFill>
                  <a:srgbClr val="1967D2"/>
                </a:solidFill>
                <a:latin typeface="Open Sans SemiBold"/>
                <a:ea typeface="Open Sans SemiBold"/>
                <a:cs typeface="Open Sans SemiBold"/>
                <a:sym typeface="Open Sans SemiBold"/>
              </a:rPr>
              <a:t>: </a:t>
            </a:r>
            <a:endParaRPr>
              <a:solidFill>
                <a:srgbClr val="1967D2"/>
              </a:solidFill>
              <a:latin typeface="Open Sans SemiBold"/>
              <a:ea typeface="Open Sans SemiBold"/>
              <a:cs typeface="Open Sans SemiBold"/>
              <a:sym typeface="Open Sans SemiBold"/>
            </a:endParaRPr>
          </a:p>
          <a:p>
            <a:pPr indent="-304800" lvl="0" marL="457200" rtl="0" algn="l">
              <a:lnSpc>
                <a:spcPct val="150000"/>
              </a:lnSpc>
              <a:spcBef>
                <a:spcPts val="0"/>
              </a:spcBef>
              <a:spcAft>
                <a:spcPts val="0"/>
              </a:spcAft>
              <a:buClr>
                <a:srgbClr val="5F6368"/>
              </a:buClr>
              <a:buSzPts val="1200"/>
              <a:buFont typeface="Open Sans"/>
              <a:buChar char="●"/>
            </a:pPr>
            <a:r>
              <a:rPr lang="en" sz="1200">
                <a:solidFill>
                  <a:srgbClr val="5F6368"/>
                </a:solidFill>
                <a:latin typeface="Open Sans"/>
                <a:ea typeface="Open Sans"/>
                <a:cs typeface="Open Sans"/>
                <a:sym typeface="Open Sans"/>
              </a:rPr>
              <a:t>U</a:t>
            </a:r>
            <a:r>
              <a:rPr lang="en" sz="1200">
                <a:solidFill>
                  <a:srgbClr val="5F6368"/>
                </a:solidFill>
                <a:latin typeface="Open Sans"/>
                <a:ea typeface="Open Sans"/>
                <a:cs typeface="Open Sans"/>
                <a:sym typeface="Open Sans"/>
              </a:rPr>
              <a:t>ser research</a:t>
            </a:r>
            <a:endParaRPr sz="1200">
              <a:solidFill>
                <a:srgbClr val="5F6368"/>
              </a:solidFill>
              <a:latin typeface="Open Sans"/>
              <a:ea typeface="Open Sans"/>
              <a:cs typeface="Open Sans"/>
              <a:sym typeface="Open Sans"/>
            </a:endParaRPr>
          </a:p>
          <a:p>
            <a:pPr indent="-304800" lvl="0" marL="457200" rtl="0" algn="l">
              <a:lnSpc>
                <a:spcPct val="150000"/>
              </a:lnSpc>
              <a:spcBef>
                <a:spcPts val="0"/>
              </a:spcBef>
              <a:spcAft>
                <a:spcPts val="0"/>
              </a:spcAft>
              <a:buClr>
                <a:srgbClr val="5F6368"/>
              </a:buClr>
              <a:buSzPts val="1200"/>
              <a:buFont typeface="Open Sans"/>
              <a:buChar char="●"/>
            </a:pPr>
            <a:r>
              <a:rPr lang="en" sz="1200">
                <a:solidFill>
                  <a:srgbClr val="5F6368"/>
                </a:solidFill>
                <a:latin typeface="Open Sans"/>
                <a:ea typeface="Open Sans"/>
                <a:cs typeface="Open Sans"/>
                <a:sym typeface="Open Sans"/>
              </a:rPr>
              <a:t>Wireframing</a:t>
            </a:r>
            <a:endParaRPr sz="1200">
              <a:solidFill>
                <a:srgbClr val="5F6368"/>
              </a:solidFill>
              <a:latin typeface="Open Sans"/>
              <a:ea typeface="Open Sans"/>
              <a:cs typeface="Open Sans"/>
              <a:sym typeface="Open Sans"/>
            </a:endParaRPr>
          </a:p>
          <a:p>
            <a:pPr indent="-304800" lvl="0" marL="457200" rtl="0" algn="l">
              <a:lnSpc>
                <a:spcPct val="150000"/>
              </a:lnSpc>
              <a:spcBef>
                <a:spcPts val="0"/>
              </a:spcBef>
              <a:spcAft>
                <a:spcPts val="0"/>
              </a:spcAft>
              <a:buClr>
                <a:srgbClr val="5F6368"/>
              </a:buClr>
              <a:buSzPts val="1200"/>
              <a:buFont typeface="Open Sans"/>
              <a:buChar char="●"/>
            </a:pPr>
            <a:r>
              <a:rPr lang="en" sz="1200">
                <a:solidFill>
                  <a:srgbClr val="5F6368"/>
                </a:solidFill>
                <a:latin typeface="Open Sans"/>
                <a:ea typeface="Open Sans"/>
                <a:cs typeface="Open Sans"/>
                <a:sym typeface="Open Sans"/>
              </a:rPr>
              <a:t>Prototyping</a:t>
            </a:r>
            <a:endParaRPr b="1" sz="1200">
              <a:solidFill>
                <a:srgbClr val="4285F4"/>
              </a:solidFill>
              <a:latin typeface="Open Sans"/>
              <a:ea typeface="Open Sans"/>
              <a:cs typeface="Open Sans"/>
              <a:sym typeface="Open Sans"/>
            </a:endParaRPr>
          </a:p>
        </p:txBody>
      </p:sp>
      <p:sp>
        <p:nvSpPr>
          <p:cNvPr id="185" name="Google Shape;185;p42"/>
          <p:cNvSpPr/>
          <p:nvPr/>
        </p:nvSpPr>
        <p:spPr>
          <a:xfrm>
            <a:off x="4572000" y="1534000"/>
            <a:ext cx="513300" cy="5133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2"/>
          <p:cNvSpPr/>
          <p:nvPr/>
        </p:nvSpPr>
        <p:spPr>
          <a:xfrm>
            <a:off x="645441" y="1662440"/>
            <a:ext cx="257757" cy="256421"/>
          </a:xfrm>
          <a:custGeom>
            <a:rect b="b" l="l" r="r" t="t"/>
            <a:pathLst>
              <a:path extrusionOk="0" h="847" w="851">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87" name="Google Shape;187;p42"/>
          <p:cNvSpPr/>
          <p:nvPr/>
        </p:nvSpPr>
        <p:spPr>
          <a:xfrm>
            <a:off x="4685687" y="1710781"/>
            <a:ext cx="285935" cy="159748"/>
          </a:xfrm>
          <a:custGeom>
            <a:rect b="b" l="l" r="r" t="t"/>
            <a:pathLst>
              <a:path extrusionOk="0" h="526" w="941">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4335"/>
        </a:solidFill>
      </p:bgPr>
    </p:bg>
    <p:spTree>
      <p:nvGrpSpPr>
        <p:cNvPr id="191" name="Shape 191"/>
        <p:cNvGrpSpPr/>
        <p:nvPr/>
      </p:nvGrpSpPr>
      <p:grpSpPr>
        <a:xfrm>
          <a:off x="0" y="0"/>
          <a:ext cx="0" cy="0"/>
          <a:chOff x="0" y="0"/>
          <a:chExt cx="0" cy="0"/>
        </a:xfrm>
      </p:grpSpPr>
      <p:sp>
        <p:nvSpPr>
          <p:cNvPr id="192" name="Google Shape;192;p43"/>
          <p:cNvSpPr txBox="1"/>
          <p:nvPr/>
        </p:nvSpPr>
        <p:spPr>
          <a:xfrm>
            <a:off x="-46002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93" name="Google Shape;193;p43"/>
          <p:cNvSpPr txBox="1"/>
          <p:nvPr/>
        </p:nvSpPr>
        <p:spPr>
          <a:xfrm>
            <a:off x="3712425" y="1886850"/>
            <a:ext cx="39465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a:t>
            </a:r>
            <a:r>
              <a:rPr lang="en">
                <a:solidFill>
                  <a:srgbClr val="FFFFFF"/>
                </a:solidFill>
                <a:latin typeface="Open Sans"/>
                <a:ea typeface="Open Sans"/>
                <a:cs typeface="Open Sans"/>
                <a:sym typeface="Open Sans"/>
              </a:rPr>
              <a:t>statements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Competitive audit</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Ideation</a:t>
            </a:r>
            <a:endParaRPr>
              <a:solidFill>
                <a:srgbClr val="FFFFFF"/>
              </a:solidFill>
              <a:latin typeface="Open Sans"/>
              <a:ea typeface="Open Sans"/>
              <a:cs typeface="Open Sans"/>
              <a:sym typeface="Open Sans"/>
            </a:endParaRPr>
          </a:p>
        </p:txBody>
      </p:sp>
      <p:cxnSp>
        <p:nvCxnSpPr>
          <p:cNvPr id="194" name="Google Shape;194;p43"/>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4"/>
          <p:cNvSpPr/>
          <p:nvPr/>
        </p:nvSpPr>
        <p:spPr>
          <a:xfrm>
            <a:off x="517675" y="1832019"/>
            <a:ext cx="7938900" cy="25104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4"/>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201" name="Google Shape;201;p44"/>
          <p:cNvSpPr txBox="1"/>
          <p:nvPr/>
        </p:nvSpPr>
        <p:spPr>
          <a:xfrm>
            <a:off x="919075" y="2461800"/>
            <a:ext cx="7136100" cy="14316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 conducted interviews and created empathy maps to better understand the users that I was designing for. I found that the primary group that I was designing for is retirement age women who want to learn new recipes using their older devices.</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This group confirmed my initial belief that people want to be able to easily find recipes. However, how to make the recipes easy to find seemed to be a bigger issue until further researched. </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p:txBody>
      </p:sp>
      <p:sp>
        <p:nvSpPr>
          <p:cNvPr id="202" name="Google Shape;202;p44"/>
          <p:cNvSpPr/>
          <p:nvPr/>
        </p:nvSpPr>
        <p:spPr>
          <a:xfrm>
            <a:off x="4230475" y="1602212"/>
            <a:ext cx="513300" cy="5133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4"/>
          <p:cNvSpPr/>
          <p:nvPr/>
        </p:nvSpPr>
        <p:spPr>
          <a:xfrm>
            <a:off x="4373201" y="1744926"/>
            <a:ext cx="227849" cy="227849"/>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5"/>
          <p:cNvSpPr txBox="1"/>
          <p:nvPr/>
        </p:nvSpPr>
        <p:spPr>
          <a:xfrm>
            <a:off x="517675" y="524350"/>
            <a:ext cx="61086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Persona: </a:t>
            </a:r>
            <a:r>
              <a:rPr b="1" lang="en" sz="2400">
                <a:solidFill>
                  <a:srgbClr val="5F6368"/>
                </a:solidFill>
                <a:latin typeface="Open Sans"/>
                <a:ea typeface="Open Sans"/>
                <a:cs typeface="Open Sans"/>
                <a:sym typeface="Open Sans"/>
              </a:rPr>
              <a:t>Stacy Johnson</a:t>
            </a:r>
            <a:endParaRPr b="1" sz="2400">
              <a:solidFill>
                <a:srgbClr val="5F6368"/>
              </a:solidFill>
              <a:latin typeface="Open Sans"/>
              <a:ea typeface="Open Sans"/>
              <a:cs typeface="Open Sans"/>
              <a:sym typeface="Open Sans"/>
            </a:endParaRPr>
          </a:p>
        </p:txBody>
      </p:sp>
      <p:sp>
        <p:nvSpPr>
          <p:cNvPr id="209" name="Google Shape;209;p45"/>
          <p:cNvSpPr txBox="1"/>
          <p:nvPr/>
        </p:nvSpPr>
        <p:spPr>
          <a:xfrm>
            <a:off x="517675" y="1674400"/>
            <a:ext cx="2184600" cy="2339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Problem statement:</a:t>
            </a:r>
            <a:endParaRPr>
              <a:solidFill>
                <a:srgbClr val="EA4335"/>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Stacy Johnson is a 60-year old grandmother who needs to find new recipes to cook to impress her family.</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pic>
        <p:nvPicPr>
          <p:cNvPr id="210" name="Google Shape;210;p45"/>
          <p:cNvPicPr preferRelativeResize="0"/>
          <p:nvPr/>
        </p:nvPicPr>
        <p:blipFill>
          <a:blip r:embed="rId3">
            <a:alphaModFix/>
          </a:blip>
          <a:stretch>
            <a:fillRect/>
          </a:stretch>
        </p:blipFill>
        <p:spPr>
          <a:xfrm>
            <a:off x="2806900" y="1078450"/>
            <a:ext cx="6136925" cy="34520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6"/>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Competitive</a:t>
            </a:r>
            <a:r>
              <a:rPr lang="en" sz="2400">
                <a:solidFill>
                  <a:srgbClr val="5F6368"/>
                </a:solidFill>
                <a:latin typeface="Open Sans"/>
                <a:ea typeface="Open Sans"/>
                <a:cs typeface="Open Sans"/>
                <a:sym typeface="Open Sans"/>
              </a:rPr>
              <a:t> audit</a:t>
            </a:r>
            <a:endParaRPr sz="2400">
              <a:solidFill>
                <a:srgbClr val="5F6368"/>
              </a:solidFill>
              <a:latin typeface="Open Sans"/>
              <a:ea typeface="Open Sans"/>
              <a:cs typeface="Open Sans"/>
              <a:sym typeface="Open Sans"/>
            </a:endParaRPr>
          </a:p>
        </p:txBody>
      </p:sp>
      <p:sp>
        <p:nvSpPr>
          <p:cNvPr id="216" name="Google Shape;216;p46"/>
          <p:cNvSpPr txBox="1"/>
          <p:nvPr/>
        </p:nvSpPr>
        <p:spPr>
          <a:xfrm>
            <a:off x="517675" y="1522550"/>
            <a:ext cx="7632600" cy="1369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After doing a </a:t>
            </a:r>
            <a:r>
              <a:rPr lang="en">
                <a:solidFill>
                  <a:srgbClr val="5F6368"/>
                </a:solidFill>
                <a:latin typeface="Open Sans"/>
                <a:ea typeface="Open Sans"/>
                <a:cs typeface="Open Sans"/>
                <a:sym typeface="Open Sans"/>
              </a:rPr>
              <a:t>competitive</a:t>
            </a:r>
            <a:r>
              <a:rPr lang="en">
                <a:solidFill>
                  <a:srgbClr val="5F6368"/>
                </a:solidFill>
                <a:latin typeface="Open Sans"/>
                <a:ea typeface="Open Sans"/>
                <a:cs typeface="Open Sans"/>
                <a:sym typeface="Open Sans"/>
              </a:rPr>
              <a:t> audit, i found that there was a gap in the market for a simple and easy to use recipe app. A lot of recipe apps are trying to do everything and become very complicated. However, sometimes the complexity of the app makes the recipes get lost and for our target user it is important that the recipe is easy to find.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7"/>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Ideation</a:t>
            </a:r>
            <a:endParaRPr sz="2400">
              <a:solidFill>
                <a:srgbClr val="5F6368"/>
              </a:solidFill>
              <a:latin typeface="Open Sans"/>
              <a:ea typeface="Open Sans"/>
              <a:cs typeface="Open Sans"/>
              <a:sym typeface="Open Sans"/>
            </a:endParaRPr>
          </a:p>
        </p:txBody>
      </p:sp>
      <p:sp>
        <p:nvSpPr>
          <p:cNvPr id="222" name="Google Shape;222;p47"/>
          <p:cNvSpPr txBox="1"/>
          <p:nvPr/>
        </p:nvSpPr>
        <p:spPr>
          <a:xfrm>
            <a:off x="517675" y="1522550"/>
            <a:ext cx="2421300" cy="723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I did a crazy eights </a:t>
            </a:r>
            <a:r>
              <a:rPr lang="en">
                <a:solidFill>
                  <a:srgbClr val="5F6368"/>
                </a:solidFill>
                <a:latin typeface="Open Sans"/>
                <a:ea typeface="Open Sans"/>
                <a:cs typeface="Open Sans"/>
                <a:sym typeface="Open Sans"/>
              </a:rPr>
              <a:t>exercise</a:t>
            </a:r>
            <a:r>
              <a:rPr lang="en">
                <a:solidFill>
                  <a:srgbClr val="5F6368"/>
                </a:solidFill>
                <a:latin typeface="Open Sans"/>
                <a:ea typeface="Open Sans"/>
                <a:cs typeface="Open Sans"/>
                <a:sym typeface="Open Sans"/>
              </a:rPr>
              <a:t> in order to ideate ideas.</a:t>
            </a:r>
            <a:endParaRPr/>
          </a:p>
        </p:txBody>
      </p:sp>
      <p:pic>
        <p:nvPicPr>
          <p:cNvPr id="223" name="Google Shape;223;p47"/>
          <p:cNvPicPr preferRelativeResize="0"/>
          <p:nvPr/>
        </p:nvPicPr>
        <p:blipFill>
          <a:blip r:embed="rId3">
            <a:alphaModFix/>
          </a:blip>
          <a:stretch>
            <a:fillRect/>
          </a:stretch>
        </p:blipFill>
        <p:spPr>
          <a:xfrm rot="-5400000">
            <a:off x="4219601" y="156102"/>
            <a:ext cx="3382226" cy="4460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