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Corbel" panose="020B05030202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bastian Merzbach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3-06T14:24:19.255" idx="1">
    <p:pos x="6000" y="0"/>
    <p:text>figure is barely readable, maybe enlarge it to the full slide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3-06T14:25:30.930" idx="2">
    <p:pos x="6000" y="0"/>
    <p:text>again not well readable, enlarge?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60367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5254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8532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798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7149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5859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7977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8925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3380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3371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8060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9666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052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5438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9737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392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5626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9864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1307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6235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275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Shape 20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0" b="0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Shape 21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0" b="0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Shape 22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0" b="0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Shape 23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0" b="0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0" b="0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Shape 25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0" b="0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420"/>
              </a:spcBef>
              <a:spcAft>
                <a:spcPts val="0"/>
              </a:spcAft>
              <a:buClr>
                <a:srgbClr val="1186C3"/>
              </a:buClr>
              <a:buSzPts val="3045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r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94335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750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909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909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94335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750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909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909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None/>
              <a:defRPr sz="2800" b="0" i="0" u="none" strike="noStrike" cap="non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4335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750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909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909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None/>
              <a:defRPr sz="2800" b="0" i="0" u="none" strike="noStrike" cap="non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4335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750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909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909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12750" algn="l" rtl="0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750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Shape 7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0" b="0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Shape 8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0" b="0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0" b="0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0" b="0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0" b="0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0" b="0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Procedural Modeling</a:t>
            </a:r>
            <a:br>
              <a:rPr lang="en-US" sz="6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6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Project</a:t>
            </a:r>
            <a:endParaRPr sz="6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1"/>
          </p:nvPr>
        </p:nvSpPr>
        <p:spPr>
          <a:xfrm>
            <a:off x="4515377" y="4224242"/>
            <a:ext cx="6987600" cy="1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045"/>
              <a:buFont typeface="Arial"/>
              <a:buNone/>
            </a:pPr>
            <a:r>
              <a:rPr lang="en-US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Jaime Manuel Trillos Ujueta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9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9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Bonn University – March 2018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Procedural Grammar for Describing a Room</a:t>
            </a:r>
            <a:endParaRPr sz="4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484263" y="2438400"/>
            <a:ext cx="10018800" cy="26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order to describe the primitive geometry and furniture objects, I create a global variable (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typeObjects): 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 TypeObject { SCOPE, PLANE, CUBE, CYLINDER, SOFA, TABLE, CABINET, CHAIR, TOY };</a:t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0475" y="5308225"/>
            <a:ext cx="29718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6925" y="5217587"/>
            <a:ext cx="2870490" cy="14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5325" y="5217587"/>
            <a:ext cx="3138559" cy="14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484300" y="186425"/>
            <a:ext cx="100188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Procedural Grammar for Describing a Room</a:t>
            </a:r>
            <a:endParaRPr sz="4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1484300" y="1348327"/>
            <a:ext cx="100188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rgbClr val="1186C3"/>
              </a:buClr>
              <a:buSzPts val="2958"/>
              <a:buFont typeface="Arial"/>
              <a:buChar char="•"/>
            </a:pPr>
            <a:r>
              <a:rPr lang="en-US" sz="20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T(X,Y,Z) </a:t>
            </a:r>
            <a:r>
              <a:rPr lang="en-US" sz="2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Translation of an object</a:t>
            </a:r>
            <a:endParaRPr sz="20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2575775" y="6334780"/>
            <a:ext cx="96162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 Muller, G. Zeng, P. Wonka, and L. Van Gool. Image-based ¨ procedural modeling of facades. In SIGGRAPH, 2007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300" y="2943349"/>
            <a:ext cx="5709071" cy="24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7193375" y="1348325"/>
            <a:ext cx="43914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Example: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</a:rPr>
              <a:t>chair1</a:t>
            </a:r>
            <a:r>
              <a:rPr lang="en-US" sz="2400"/>
              <a:t>=</a:t>
            </a:r>
            <a:r>
              <a:rPr lang="en-US" sz="2400">
                <a:solidFill>
                  <a:srgbClr val="6AA84F"/>
                </a:solidFill>
              </a:rPr>
              <a:t>S3d(1,4) </a:t>
            </a:r>
            <a:r>
              <a:rPr lang="en-US" sz="2400" b="1">
                <a:solidFill>
                  <a:srgbClr val="6AA84F"/>
                </a:solidFill>
              </a:rPr>
              <a:t>T(4,0,0)</a:t>
            </a:r>
            <a:r>
              <a:rPr lang="en-US" sz="2400">
                <a:solidFill>
                  <a:srgbClr val="6AA84F"/>
                </a:solidFill>
              </a:rPr>
              <a:t> R(90,0,0) I(chair){armchair}</a:t>
            </a:r>
            <a:r>
              <a:rPr lang="en-US" sz="2400"/>
              <a:t>:</a:t>
            </a:r>
            <a:r>
              <a:rPr lang="en-US" sz="2400">
                <a:solidFill>
                  <a:srgbClr val="3C78D8"/>
                </a:solidFill>
              </a:rPr>
              <a:t>0.6</a:t>
            </a:r>
            <a:endParaRPr sz="2400">
              <a:solidFill>
                <a:srgbClr val="3C78D8"/>
              </a:solidFill>
            </a:endParaRPr>
          </a:p>
        </p:txBody>
      </p:sp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8500" y="3708484"/>
            <a:ext cx="1670892" cy="14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0075" y="3718475"/>
            <a:ext cx="1551355" cy="16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9224200" y="4251150"/>
            <a:ext cx="661500" cy="49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3420975" y="3760950"/>
            <a:ext cx="661500" cy="49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484300" y="186425"/>
            <a:ext cx="100188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Procedural Grammar for Describing a Room</a:t>
            </a:r>
            <a:endParaRPr sz="4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484300" y="1348327"/>
            <a:ext cx="10018800" cy="13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rgbClr val="1186C3"/>
              </a:buClr>
              <a:buSzPts val="2958"/>
              <a:buFont typeface="Arial"/>
              <a:buChar char="•"/>
            </a:pPr>
            <a:r>
              <a:rPr lang="en-US" sz="20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R(angleX,angle</a:t>
            </a:r>
            <a:r>
              <a:rPr lang="en-US" sz="2040" b="1"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0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,angleZ) </a:t>
            </a:r>
            <a:r>
              <a:rPr lang="en-US" sz="2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Rotating around axis </a:t>
            </a:r>
            <a:endParaRPr sz="20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2575775" y="6334780"/>
            <a:ext cx="9616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 Muller, G. Zeng, P. Wonka, and L. Van Gool. Image-based ¨ procedural modeling of facades. In SIGGRAPH, 2007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50" y="2899525"/>
            <a:ext cx="6545150" cy="22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7632475" y="1673363"/>
            <a:ext cx="4591800" cy="1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Example:</a:t>
            </a:r>
            <a:endParaRPr sz="2400">
              <a:solidFill>
                <a:srgbClr val="CC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</a:rPr>
              <a:t>chair1</a:t>
            </a:r>
            <a:r>
              <a:rPr lang="en-US" sz="2400">
                <a:solidFill>
                  <a:schemeClr val="dk1"/>
                </a:solidFill>
              </a:rPr>
              <a:t>=</a:t>
            </a:r>
            <a:r>
              <a:rPr lang="en-US" sz="2400">
                <a:solidFill>
                  <a:srgbClr val="6AA84F"/>
                </a:solidFill>
              </a:rPr>
              <a:t>S3d(1,4) T(4,0,0) </a:t>
            </a:r>
            <a:r>
              <a:rPr lang="en-US" sz="2400" b="1">
                <a:solidFill>
                  <a:srgbClr val="6AA84F"/>
                </a:solidFill>
              </a:rPr>
              <a:t>R(90,0,0) </a:t>
            </a:r>
            <a:r>
              <a:rPr lang="en-US" sz="2400">
                <a:solidFill>
                  <a:srgbClr val="6AA84F"/>
                </a:solidFill>
              </a:rPr>
              <a:t>I(chair){armchair}</a:t>
            </a:r>
            <a:r>
              <a:rPr lang="en-US" sz="2400">
                <a:solidFill>
                  <a:schemeClr val="dk1"/>
                </a:solidFill>
              </a:rPr>
              <a:t>:</a:t>
            </a:r>
            <a:r>
              <a:rPr lang="en-US" sz="2400">
                <a:solidFill>
                  <a:srgbClr val="3C78D8"/>
                </a:solidFill>
              </a:rPr>
              <a:t>0.6</a:t>
            </a:r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8500" y="3708484"/>
            <a:ext cx="1670892" cy="14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0075" y="3718475"/>
            <a:ext cx="1551355" cy="16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/>
          <p:nvPr/>
        </p:nvSpPr>
        <p:spPr>
          <a:xfrm>
            <a:off x="9224200" y="4251150"/>
            <a:ext cx="661500" cy="49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3882175" y="3942350"/>
            <a:ext cx="661500" cy="49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-36100" y="0"/>
            <a:ext cx="71493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Oriented Object Model</a:t>
            </a:r>
            <a:endParaRPr sz="3000" b="1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875" y="1189075"/>
            <a:ext cx="10313426" cy="47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1484300" y="685800"/>
            <a:ext cx="10018800" cy="13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Parsing the File</a:t>
            </a:r>
            <a:endParaRPr sz="4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1967425" y="2047425"/>
            <a:ext cx="9052500" cy="44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12940" algn="l" rtl="0">
              <a:lnSpc>
                <a:spcPct val="80000"/>
              </a:lnSpc>
              <a:spcBef>
                <a:spcPts val="972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rabicPeriod"/>
            </a:pPr>
            <a:r>
              <a:rPr lang="en-US" sz="2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the file and save it in a vector&lt;string&gt;.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2940" algn="l" rtl="0">
              <a:lnSpc>
                <a:spcPct val="80000"/>
              </a:lnSpc>
              <a:spcBef>
                <a:spcPts val="972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rabicPeriod"/>
            </a:pPr>
            <a:r>
              <a:rPr lang="en-US" sz="2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 the vector&lt;string&gt; into a vector&lt;rule&gt;.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41483" algn="l" rtl="0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lphaLcPeriod"/>
            </a:pPr>
            <a:r>
              <a:rPr lang="en-US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the repeat heads in a temporal vector&lt;rule&gt;.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41483" algn="l" rtl="0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lphaLcPeriod"/>
            </a:pPr>
            <a:r>
              <a:rPr lang="en-US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random between 0 and 1.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41483" algn="l" rtl="0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lphaLcPeriod"/>
            </a:pPr>
            <a:r>
              <a:rPr lang="en-US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interval </a:t>
            </a:r>
            <a:r>
              <a:rPr lang="en-US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that matches the</a:t>
            </a:r>
            <a:r>
              <a:rPr lang="en-US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random; save the winner in another vector&lt;rule&gt;.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41483" algn="l" rtl="0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lphaLcPeriod"/>
            </a:pPr>
            <a:r>
              <a:rPr lang="en-US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Erase the losers from the original vector&lt;rule&gt;.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41483" algn="l" rtl="0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lphaLcPeriod"/>
            </a:pPr>
            <a:r>
              <a:rPr lang="en-US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repeat it until there is no more repeat heads.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2940" algn="l" rtl="0">
              <a:lnSpc>
                <a:spcPct val="80000"/>
              </a:lnSpc>
              <a:spcBef>
                <a:spcPts val="972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rabicPeriod"/>
            </a:pPr>
            <a:r>
              <a:rPr lang="en-US" sz="2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the vector&lt;rule&gt;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4483" algn="l" rtl="0">
              <a:lnSpc>
                <a:spcPct val="80000"/>
              </a:lnSpc>
              <a:spcBef>
                <a:spcPts val="910"/>
              </a:spcBef>
              <a:spcAft>
                <a:spcPts val="0"/>
              </a:spcAft>
              <a:buClr>
                <a:srgbClr val="1186C3"/>
              </a:buClr>
              <a:buSzPts val="2248"/>
              <a:buFont typeface="Corbel"/>
              <a:buNone/>
            </a:pPr>
            <a:endParaRPr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1484263" y="352900"/>
            <a:ext cx="100188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Modeler: Data Structure (Tree)</a:t>
            </a:r>
            <a:endParaRPr sz="4000" b="1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2297075" y="1431400"/>
            <a:ext cx="9505500" cy="51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29605" algn="l" rtl="0">
              <a:lnSpc>
                <a:spcPct val="80000"/>
              </a:lnSpc>
              <a:spcBef>
                <a:spcPts val="936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rabicPeriod"/>
            </a:pPr>
            <a:r>
              <a:rPr lang="en-US" sz="2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the model (modeler* tree) and add the model in vector&lt;modeler*&gt; list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29605" algn="l" rtl="0">
              <a:lnSpc>
                <a:spcPct val="80000"/>
              </a:lnSpc>
              <a:spcBef>
                <a:spcPts val="936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rabicPeriod"/>
            </a:pPr>
            <a:r>
              <a:rPr lang="en-US" sz="2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the first model in the list in a temporal variable (modeler* currentModel)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29606" algn="l" rtl="0">
              <a:lnSpc>
                <a:spcPct val="80000"/>
              </a:lnSpc>
              <a:spcBef>
                <a:spcPts val="936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rabicPeriod"/>
            </a:pPr>
            <a:r>
              <a:rPr lang="en-US" sz="2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Erase the first element of the list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29606" algn="l" rtl="0">
              <a:lnSpc>
                <a:spcPct val="80000"/>
              </a:lnSpc>
              <a:spcBef>
                <a:spcPts val="936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rabicPeriod"/>
            </a:pPr>
            <a:r>
              <a:rPr lang="en-US" sz="2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if the head exist</a:t>
            </a:r>
            <a:endParaRPr sz="20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5294" algn="l" rtl="0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lphaLcPeriod"/>
            </a:pPr>
            <a:r>
              <a:rPr lang="en-US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the rules and parse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to obtain the</a:t>
            </a:r>
            <a:r>
              <a:rPr lang="en-US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 rule (vector&lt;string&gt; keys)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5294" algn="l" rtl="0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lphaLcPeriod"/>
            </a:pPr>
            <a:r>
              <a:rPr lang="en-US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if the keys start with T,S,S3d,Subdiv,Comp,I,…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5294" algn="l" rtl="0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lphaLcPeriod"/>
            </a:pPr>
            <a:r>
              <a:rPr lang="en-US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 the rules in modeler*. If it contain children e.g Subdiv then save it in the model but also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lang="en-US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them</a:t>
            </a:r>
            <a:r>
              <a:rPr lang="en-US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the vector&lt;modeler*&gt; list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29606" algn="l" rtl="0">
              <a:lnSpc>
                <a:spcPct val="80000"/>
              </a:lnSpc>
              <a:spcBef>
                <a:spcPts val="936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rabicPeriod"/>
            </a:pPr>
            <a:r>
              <a:rPr lang="en-US" sz="2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the process until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the list is empty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29605" algn="l" rtl="0">
              <a:lnSpc>
                <a:spcPct val="80000"/>
              </a:lnSpc>
              <a:spcBef>
                <a:spcPts val="936"/>
              </a:spcBef>
              <a:spcAft>
                <a:spcPts val="0"/>
              </a:spcAft>
              <a:buClr>
                <a:srgbClr val="1186C3"/>
              </a:buClr>
              <a:buSzPts val="2000"/>
              <a:buFont typeface="Arial"/>
              <a:buAutoNum type="arabicPeriod"/>
            </a:pPr>
            <a:r>
              <a:rPr lang="en-US" sz="2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the tree</a:t>
            </a:r>
            <a:endParaRPr sz="20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-1676126" y="0"/>
            <a:ext cx="100188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Tree Structure</a:t>
            </a:r>
            <a:endParaRPr sz="4000" b="1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10316798" y="110239"/>
            <a:ext cx="187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lang="en-US">
                <a:solidFill>
                  <a:schemeClr val="dk1"/>
                </a:solidFill>
              </a:rPr>
              <a:t>0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lang="en-US">
                <a:solidFill>
                  <a:schemeClr val="dk1"/>
                </a:solidFill>
              </a:rPr>
              <a:t>1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PLANE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1407775" y="1194200"/>
            <a:ext cx="4989900" cy="24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</a:rPr>
              <a:t>main</a:t>
            </a:r>
            <a:r>
              <a:rPr lang="en-US" sz="1800">
                <a:solidFill>
                  <a:schemeClr val="dk1"/>
                </a:solidFill>
              </a:rPr>
              <a:t>=</a:t>
            </a:r>
            <a:r>
              <a:rPr lang="en-US" sz="1800">
                <a:solidFill>
                  <a:srgbClr val="6AA84F"/>
                </a:solidFill>
              </a:rPr>
              <a:t>S(20,20,20) Subdiv(0,20){house}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</a:rPr>
              <a:t>house</a:t>
            </a:r>
            <a:r>
              <a:rPr lang="en-US" sz="1800">
                <a:solidFill>
                  <a:schemeClr val="dk1"/>
                </a:solidFill>
              </a:rPr>
              <a:t>=</a:t>
            </a:r>
            <a:r>
              <a:rPr lang="en-US" sz="1800">
                <a:solidFill>
                  <a:srgbClr val="6AA84F"/>
                </a:solidFill>
              </a:rPr>
              <a:t>Comp(sides){wall1,wall2,wall3,ground}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</a:rPr>
              <a:t>wall1</a:t>
            </a:r>
            <a:r>
              <a:rPr lang="en-US" sz="1800">
                <a:solidFill>
                  <a:schemeClr val="dk1"/>
                </a:solidFill>
              </a:rPr>
              <a:t>=</a:t>
            </a:r>
            <a:r>
              <a:rPr lang="en-US" sz="1800">
                <a:solidFill>
                  <a:srgbClr val="6AA84F"/>
                </a:solidFill>
              </a:rPr>
              <a:t>Subdiv(1,20){wallpaper} </a:t>
            </a:r>
            <a:endParaRPr sz="1800">
              <a:solidFill>
                <a:srgbClr val="6AA84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</a:rPr>
              <a:t>wall2</a:t>
            </a:r>
            <a:r>
              <a:rPr lang="en-US" sz="1800">
                <a:solidFill>
                  <a:schemeClr val="dk1"/>
                </a:solidFill>
              </a:rPr>
              <a:t>=</a:t>
            </a:r>
            <a:r>
              <a:rPr lang="en-US" sz="1800">
                <a:solidFill>
                  <a:srgbClr val="6AA84F"/>
                </a:solidFill>
              </a:rPr>
              <a:t>Subdiv(1,20){wallpaper}</a:t>
            </a:r>
            <a:endParaRPr sz="1800">
              <a:solidFill>
                <a:srgbClr val="6AA84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</a:rPr>
              <a:t>wall3</a:t>
            </a:r>
            <a:r>
              <a:rPr lang="en-US" sz="1800">
                <a:solidFill>
                  <a:schemeClr val="dk1"/>
                </a:solidFill>
              </a:rPr>
              <a:t>=</a:t>
            </a:r>
            <a:r>
              <a:rPr lang="en-US" sz="1800">
                <a:solidFill>
                  <a:srgbClr val="6AA84F"/>
                </a:solidFill>
              </a:rPr>
              <a:t>Subdiv(1,20){wallpaper} </a:t>
            </a:r>
            <a:endParaRPr sz="1800">
              <a:solidFill>
                <a:srgbClr val="6AA84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</a:rPr>
              <a:t>ground</a:t>
            </a:r>
            <a:r>
              <a:rPr lang="en-US" sz="1800">
                <a:solidFill>
                  <a:schemeClr val="dk1"/>
                </a:solidFill>
              </a:rPr>
              <a:t>=</a:t>
            </a:r>
            <a:r>
              <a:rPr lang="en-US" sz="1800">
                <a:solidFill>
                  <a:srgbClr val="6AA84F"/>
                </a:solidFill>
              </a:rPr>
              <a:t>Subdiv(0,20){floor} </a:t>
            </a:r>
            <a:endParaRPr sz="1800">
              <a:solidFill>
                <a:srgbClr val="6AA84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</a:rPr>
              <a:t>wallpaper</a:t>
            </a:r>
            <a:r>
              <a:rPr lang="en-US" sz="1800">
                <a:solidFill>
                  <a:schemeClr val="dk1"/>
                </a:solidFill>
              </a:rPr>
              <a:t>=</a:t>
            </a:r>
            <a:r>
              <a:rPr lang="en-US" sz="1800">
                <a:solidFill>
                  <a:srgbClr val="6AA84F"/>
                </a:solidFill>
              </a:rPr>
              <a:t>I(plane){wall} </a:t>
            </a:r>
            <a:endParaRPr sz="1800">
              <a:solidFill>
                <a:srgbClr val="6AA84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CC0000"/>
                </a:solidFill>
              </a:rPr>
              <a:t>floor</a:t>
            </a:r>
            <a:r>
              <a:rPr lang="en-US" sz="1800">
                <a:solidFill>
                  <a:schemeClr val="dk1"/>
                </a:solidFill>
              </a:rPr>
              <a:t>=</a:t>
            </a:r>
            <a:r>
              <a:rPr lang="en-US" sz="1800">
                <a:solidFill>
                  <a:srgbClr val="6AA84F"/>
                </a:solidFill>
              </a:rPr>
              <a:t>I(plane){floor}</a:t>
            </a:r>
            <a:endParaRPr sz="1800">
              <a:solidFill>
                <a:srgbClr val="6AA84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399" y="0"/>
            <a:ext cx="75672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/>
          <p:nvPr/>
        </p:nvSpPr>
        <p:spPr>
          <a:xfrm rot="5400000">
            <a:off x="2586775" y="4035350"/>
            <a:ext cx="962400" cy="8823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-1676126" y="0"/>
            <a:ext cx="100188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Tree Structure</a:t>
            </a:r>
            <a:endParaRPr sz="4000" b="1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10316798" y="110239"/>
            <a:ext cx="187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lang="en-US">
                <a:solidFill>
                  <a:schemeClr val="dk1"/>
                </a:solidFill>
              </a:rPr>
              <a:t>0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lang="en-US">
                <a:solidFill>
                  <a:schemeClr val="dk1"/>
                </a:solidFill>
              </a:rPr>
              <a:t>1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PLANE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625" y="1539250"/>
            <a:ext cx="4779301" cy="43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76850" y="1701499"/>
            <a:ext cx="5177749" cy="40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594675" y="3108150"/>
            <a:ext cx="882300" cy="54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Result to Rendering</a:t>
            </a:r>
            <a:endParaRPr sz="4000" b="1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AutoNum type="arabicPeriod"/>
            </a:pPr>
            <a:r>
              <a:rPr lang="en-US" sz="222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 the modeler* tree in a vector&lt;modeler*&gt; model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AutoNum type="arabicPeriod"/>
            </a:pPr>
            <a:r>
              <a:rPr lang="en-US" sz="222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the model in a global variable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AutoNum type="arabicPeriod"/>
            </a:pPr>
            <a:r>
              <a:rPr lang="en-US" sz="222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the respective model in the ourShader variable and render it.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219"/>
              <a:buFont typeface="Arial"/>
              <a:buAutoNum type="arabicPeriod"/>
            </a:pPr>
            <a:r>
              <a:rPr lang="en-US" sz="222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program permits zoom, movement in the scene with the WASD/arrow keys and mouse.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Screenshots</a:t>
            </a:r>
            <a:endParaRPr sz="4000" b="1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98" name="Shape 29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84311" y="2587346"/>
            <a:ext cx="3315163" cy="142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57032" y="4104534"/>
            <a:ext cx="3378415" cy="2638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05154" y="2587346"/>
            <a:ext cx="3265194" cy="257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39850" y="4508876"/>
            <a:ext cx="2886424" cy="223371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3257025" y="6322900"/>
            <a:ext cx="10542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Rule.txt</a:t>
            </a:r>
            <a:endParaRPr/>
          </a:p>
        </p:txBody>
      </p:sp>
      <p:sp>
        <p:nvSpPr>
          <p:cNvPr id="303" name="Shape 303"/>
          <p:cNvSpPr txBox="1"/>
          <p:nvPr/>
        </p:nvSpPr>
        <p:spPr>
          <a:xfrm>
            <a:off x="6635450" y="4745000"/>
            <a:ext cx="15375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RuleObjects.txt</a:t>
            </a:r>
            <a:endParaRPr/>
          </a:p>
        </p:txBody>
      </p:sp>
      <p:sp>
        <p:nvSpPr>
          <p:cNvPr id="304" name="Shape 304"/>
          <p:cNvSpPr txBox="1"/>
          <p:nvPr/>
        </p:nvSpPr>
        <p:spPr>
          <a:xfrm>
            <a:off x="9139850" y="6322900"/>
            <a:ext cx="1396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RuleTest.txt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Motivation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484300" y="1766500"/>
            <a:ext cx="10018800" cy="4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49580" rtl="0"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goal: Use the concepts and methods learned during the semester.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449580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Procedural modeling is a term which use the creation of 3D models and textures algorithmically (random) from sets of rules.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449580" rtl="0"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advantage: Helps developing complex scenes in less time and memory.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Thank you. </a:t>
            </a:r>
            <a:br>
              <a:rPr lang="en-US" sz="6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6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Questions?</a:t>
            </a:r>
            <a:endParaRPr sz="6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b="1" smtClean="0">
                <a:latin typeface="Arial"/>
                <a:ea typeface="Arial"/>
                <a:cs typeface="Arial"/>
                <a:sym typeface="Arial"/>
              </a:rPr>
              <a:t>Task</a:t>
            </a:r>
            <a:endParaRPr sz="4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1484310" y="2253803"/>
            <a:ext cx="10018713" cy="353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a procedural grammar suitable for describing a room (including windows, doors, ...).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 a grammar file of such a procedural description.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the data structure for grammar and geometry (tree structure).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procedural rules, generate room geometry and store it into the data structure.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the intermediate result to renderer.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Procedural Grammar for Describing a Room</a:t>
            </a:r>
            <a:endParaRPr sz="4000" b="1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484310" y="2560399"/>
            <a:ext cx="10018800" cy="3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of a rule: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lang="en-US" sz="24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He</a:t>
            </a:r>
            <a:r>
              <a:rPr lang="en-US" sz="240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ad</a:t>
            </a:r>
            <a:r>
              <a:rPr lang="en-US" sz="2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Rules operators</a:t>
            </a:r>
            <a:r>
              <a:rPr lang="en-US" sz="2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400" i="0" u="none" strike="noStrike" cap="non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400" b="0" i="0" u="none" strike="noStrike" cap="non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robability</a:t>
            </a:r>
            <a:endParaRPr sz="2400" b="0" i="0" u="none" strike="noStrike" cap="non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lang="en-US" sz="24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b="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S(20,20,20) Subdiv(0,20){house} </a:t>
            </a:r>
            <a:endParaRPr>
              <a:solidFill>
                <a:srgbClr val="6AA84F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lang="en-US" sz="24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wall1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b="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Subdiv(1,5,10,5){wallpaper,wallMiddle1,wallpaper}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400" b="0" i="0" u="none" strike="noStrike" cap="non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0.6</a:t>
            </a:r>
            <a:endParaRPr>
              <a:solidFill>
                <a:srgbClr val="3C78D8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lang="en-US" sz="24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wall1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b="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Subdiv(1,20){wallpaper}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400" b="0" i="0" u="none" strike="noStrike" cap="non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0.4</a:t>
            </a:r>
            <a:endParaRPr>
              <a:solidFill>
                <a:srgbClr val="3C78D8"/>
              </a:solidFill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file can have comments using at the beginning #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484300" y="186425"/>
            <a:ext cx="100188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Procedural Grammar for Describing a Room</a:t>
            </a:r>
            <a:endParaRPr sz="4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1484300" y="1348324"/>
            <a:ext cx="10018800" cy="14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rgbClr val="1186C3"/>
              </a:buClr>
              <a:buSzPts val="2958"/>
              <a:buFont typeface="Arial"/>
              <a:buChar char="•"/>
            </a:pPr>
            <a:r>
              <a:rPr lang="en-US" sz="20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Comp(type){parameters} </a:t>
            </a:r>
            <a:r>
              <a:rPr lang="en-US" sz="2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Split scope into plan</a:t>
            </a:r>
            <a:r>
              <a:rPr lang="en-US" sz="204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20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None/>
            </a:pPr>
            <a:r>
              <a:rPr lang="en-US" sz="2040">
                <a:latin typeface="Arial"/>
                <a:ea typeface="Arial"/>
                <a:cs typeface="Arial"/>
                <a:sym typeface="Arial"/>
              </a:rPr>
              <a:t>The children obtain the position and the size from the father. It change depending of the side. {right, back, left, down, up, front}</a:t>
            </a:r>
            <a:endParaRPr sz="204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None/>
            </a:pPr>
            <a:endParaRPr sz="20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2575775" y="6334780"/>
            <a:ext cx="9616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 Muller, G. Zeng, P. Wonka, and L. Van Gool. Image-based ¨ procedural modeling of facades. In SIGGRAPH, 2007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7111700" y="2010075"/>
            <a:ext cx="43914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Example: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CC0000"/>
                </a:solidFill>
              </a:rPr>
              <a:t>house</a:t>
            </a:r>
            <a:r>
              <a:rPr lang="en-US" sz="2400">
                <a:solidFill>
                  <a:schemeClr val="dk1"/>
                </a:solidFill>
              </a:rPr>
              <a:t>=</a:t>
            </a:r>
            <a:r>
              <a:rPr lang="en-US" sz="2400">
                <a:solidFill>
                  <a:srgbClr val="6AA84F"/>
                </a:solidFill>
              </a:rPr>
              <a:t>Comp(sides){wall1,wall2,wall3,ground} </a:t>
            </a:r>
            <a:endParaRPr sz="2400">
              <a:solidFill>
                <a:srgbClr val="6AA84F"/>
              </a:solidFill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150" y="2687149"/>
            <a:ext cx="6806899" cy="307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484300" y="186425"/>
            <a:ext cx="100188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Procedural Grammar for Describing a Room</a:t>
            </a:r>
            <a:endParaRPr sz="4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1484300" y="1348327"/>
            <a:ext cx="10018800" cy="14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rgbClr val="1186C3"/>
              </a:buClr>
              <a:buSzPts val="2958"/>
              <a:buFont typeface="Arial"/>
              <a:buChar char="•"/>
            </a:pPr>
            <a:r>
              <a:rPr lang="en-US" sz="20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S(X,Y,Z)</a:t>
            </a:r>
            <a:r>
              <a:rPr lang="en-US" sz="2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Set new size</a:t>
            </a:r>
            <a:endParaRPr sz="20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2575775" y="6334780"/>
            <a:ext cx="9616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 Muller, G. Zeng, P. Wonka, and L. Van Gool. Image-based ¨ procedural modeling of facades. In SIGGRAPH, 2007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425" y="2987850"/>
            <a:ext cx="2612850" cy="21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5343000" y="1824625"/>
            <a:ext cx="5746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Example: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</a:rPr>
              <a:t>main</a:t>
            </a:r>
            <a:r>
              <a:rPr lang="en-US" sz="2400">
                <a:solidFill>
                  <a:schemeClr val="dk1"/>
                </a:solidFill>
              </a:rPr>
              <a:t>=</a:t>
            </a:r>
            <a:r>
              <a:rPr lang="en-US" sz="2400" b="1">
                <a:solidFill>
                  <a:srgbClr val="6AA84F"/>
                </a:solidFill>
              </a:rPr>
              <a:t>S(20,20,20)</a:t>
            </a:r>
            <a:r>
              <a:rPr lang="en-US" sz="2400">
                <a:solidFill>
                  <a:srgbClr val="6AA84F"/>
                </a:solidFill>
              </a:rPr>
              <a:t> Subdiv(0,20){house}</a:t>
            </a:r>
            <a:r>
              <a:rPr lang="en-US" sz="2400">
                <a:solidFill>
                  <a:schemeClr val="dk1"/>
                </a:solidFill>
              </a:rPr>
              <a:t> </a:t>
            </a:r>
            <a:endParaRPr sz="2400">
              <a:solidFill>
                <a:srgbClr val="6AA84F"/>
              </a:solidFill>
            </a:endParaRPr>
          </a:p>
        </p:txBody>
      </p:sp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3850" y="3339225"/>
            <a:ext cx="2708204" cy="24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484300" y="186425"/>
            <a:ext cx="100188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Procedural Grammar for Describing a Room</a:t>
            </a:r>
            <a:endParaRPr sz="4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1484300" y="1348327"/>
            <a:ext cx="10018800" cy="13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rgbClr val="1186C3"/>
              </a:buClr>
              <a:buSzPts val="2958"/>
              <a:buFont typeface="Arial"/>
              <a:buChar char="•"/>
            </a:pPr>
            <a:r>
              <a:rPr lang="en-US" sz="20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S3d(axis,size)</a:t>
            </a:r>
            <a:r>
              <a:rPr lang="en-US" sz="2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Set new size for an specific axis</a:t>
            </a:r>
            <a:endParaRPr sz="20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9071875" y="5519075"/>
            <a:ext cx="3000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None/>
            </a:pPr>
            <a:r>
              <a:rPr lang="en-US" sz="2040">
                <a:solidFill>
                  <a:schemeClr val="dk1"/>
                </a:solidFill>
              </a:rPr>
              <a:t>Axis are X=0, Y=1, Z=2</a:t>
            </a:r>
            <a:endParaRPr sz="2040">
              <a:solidFill>
                <a:schemeClr val="dk1"/>
              </a:solidFill>
            </a:endParaRP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600" y="2873625"/>
            <a:ext cx="2695075" cy="22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5343000" y="2065275"/>
            <a:ext cx="5746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Example: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</a:rPr>
              <a:t>chair1</a:t>
            </a:r>
            <a:r>
              <a:rPr lang="en-US" sz="2400"/>
              <a:t>=</a:t>
            </a:r>
            <a:r>
              <a:rPr lang="en-US" sz="2400" b="1">
                <a:solidFill>
                  <a:srgbClr val="6AA84F"/>
                </a:solidFill>
              </a:rPr>
              <a:t>S3d(1,6) </a:t>
            </a:r>
            <a:r>
              <a:rPr lang="en-US" sz="2400">
                <a:solidFill>
                  <a:srgbClr val="6AA84F"/>
                </a:solidFill>
              </a:rPr>
              <a:t>I(cube){rug}</a:t>
            </a:r>
            <a:r>
              <a:rPr lang="en-US" sz="2400"/>
              <a:t>:</a:t>
            </a:r>
            <a:r>
              <a:rPr lang="en-US" sz="2400">
                <a:solidFill>
                  <a:srgbClr val="3C78D8"/>
                </a:solidFill>
              </a:rPr>
              <a:t>0.4</a:t>
            </a:r>
            <a:endParaRPr sz="2400">
              <a:solidFill>
                <a:srgbClr val="3C78D8"/>
              </a:solidFill>
            </a:endParaRPr>
          </a:p>
        </p:txBody>
      </p:sp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8650" y="3741675"/>
            <a:ext cx="1572125" cy="20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484300" y="186425"/>
            <a:ext cx="100188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Procedural Grammar for Describing a Room</a:t>
            </a:r>
            <a:endParaRPr sz="4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484300" y="1272124"/>
            <a:ext cx="100188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rgbClr val="1186C3"/>
              </a:buClr>
              <a:buSzPts val="2958"/>
              <a:buFont typeface="Arial"/>
              <a:buChar char="•"/>
            </a:pPr>
            <a:r>
              <a:rPr lang="en-US" sz="20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Subdiv(axis,arguments){parameters} </a:t>
            </a:r>
            <a:r>
              <a:rPr lang="en-US" sz="2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Divide scope in smaller scopes (children)</a:t>
            </a:r>
            <a:endParaRPr sz="20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None/>
            </a:pPr>
            <a:r>
              <a:rPr lang="en-US" sz="2040">
                <a:latin typeface="Arial"/>
                <a:ea typeface="Arial"/>
                <a:cs typeface="Arial"/>
                <a:sym typeface="Arial"/>
              </a:rPr>
              <a:t>The children obtain the position and the size from </a:t>
            </a:r>
            <a:endParaRPr sz="204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None/>
            </a:pPr>
            <a:r>
              <a:rPr lang="en-US" sz="2040">
                <a:latin typeface="Arial"/>
                <a:ea typeface="Arial"/>
                <a:cs typeface="Arial"/>
                <a:sym typeface="Arial"/>
              </a:rPr>
              <a:t>the father</a:t>
            </a:r>
            <a:endParaRPr sz="204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None/>
            </a:pPr>
            <a:endParaRPr sz="20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2575775" y="6334780"/>
            <a:ext cx="9616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 Muller, G. Zeng, P. Wonka, and L. Van Gool. Image-based ¨ procedural modeling of facades. In SIGGRAPH, 2007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9071875" y="5519075"/>
            <a:ext cx="3000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None/>
            </a:pPr>
            <a:r>
              <a:rPr lang="en-US" sz="2040">
                <a:solidFill>
                  <a:schemeClr val="dk1"/>
                </a:solidFill>
              </a:rPr>
              <a:t>Axis are X=0, Y=1, Z=2</a:t>
            </a:r>
            <a:endParaRPr sz="2040">
              <a:solidFill>
                <a:schemeClr val="dk1"/>
              </a:solidFill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272325" y="2907475"/>
            <a:ext cx="5746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Example: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</a:rPr>
              <a:t>main</a:t>
            </a:r>
            <a:r>
              <a:rPr lang="en-US" sz="2400">
                <a:solidFill>
                  <a:schemeClr val="dk1"/>
                </a:solidFill>
              </a:rPr>
              <a:t>=</a:t>
            </a:r>
            <a:r>
              <a:rPr lang="en-US" sz="2400">
                <a:solidFill>
                  <a:srgbClr val="6AA84F"/>
                </a:solidFill>
              </a:rPr>
              <a:t>S(20,20,20) </a:t>
            </a:r>
            <a:r>
              <a:rPr lang="en-US" sz="2400" b="1">
                <a:solidFill>
                  <a:srgbClr val="6AA84F"/>
                </a:solidFill>
              </a:rPr>
              <a:t>Subdiv(0,20){house}</a:t>
            </a:r>
            <a:r>
              <a:rPr lang="en-US" sz="2400" b="1">
                <a:solidFill>
                  <a:schemeClr val="dk1"/>
                </a:solidFill>
              </a:rPr>
              <a:t> </a:t>
            </a:r>
            <a:endParaRPr sz="2400" b="1">
              <a:solidFill>
                <a:srgbClr val="6AA84F"/>
              </a:solidFill>
            </a:endParaRP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8210" y="2172444"/>
            <a:ext cx="2429865" cy="40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6733675" y="4672275"/>
            <a:ext cx="1965300" cy="701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484300" y="186425"/>
            <a:ext cx="100188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Procedural Grammar for Describing a Room</a:t>
            </a:r>
            <a:endParaRPr sz="4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1484300" y="1348327"/>
            <a:ext cx="100188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80000"/>
              </a:lnSpc>
              <a:spcBef>
                <a:spcPts val="1008"/>
              </a:spcBef>
              <a:spcAft>
                <a:spcPts val="0"/>
              </a:spcAft>
              <a:buClr>
                <a:srgbClr val="1186C3"/>
              </a:buClr>
              <a:buSzPts val="2958"/>
              <a:buFont typeface="Arial"/>
              <a:buChar char="•"/>
            </a:pPr>
            <a:r>
              <a:rPr lang="en-US" sz="20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I(typeObject){texture} </a:t>
            </a:r>
            <a:r>
              <a:rPr lang="en-US" sz="2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Instance of a </a:t>
            </a:r>
            <a:r>
              <a:rPr lang="en-US" sz="2040">
                <a:latin typeface="Arial"/>
                <a:ea typeface="Arial"/>
                <a:cs typeface="Arial"/>
                <a:sym typeface="Arial"/>
              </a:rPr>
              <a:t>geometry and texture</a:t>
            </a:r>
            <a:endParaRPr sz="20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2575775" y="6334780"/>
            <a:ext cx="9616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 Muller, G. Zeng, P. Wonka, and L. Van Gool. Image-based ¨ procedural modeling of facades. In SIGGRAPH, 2007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9900" y="2732349"/>
            <a:ext cx="2883853" cy="26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1573125" y="2590800"/>
            <a:ext cx="30000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Example: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</a:rPr>
              <a:t>floor</a:t>
            </a:r>
            <a:r>
              <a:rPr lang="en-US" sz="2400">
                <a:solidFill>
                  <a:schemeClr val="dk1"/>
                </a:solidFill>
              </a:rPr>
              <a:t>=</a:t>
            </a:r>
            <a:r>
              <a:rPr lang="en-US" sz="2400">
                <a:solidFill>
                  <a:srgbClr val="6AA84F"/>
                </a:solidFill>
              </a:rPr>
              <a:t>I(plane){floor}</a:t>
            </a:r>
            <a:endParaRPr sz="2400">
              <a:solidFill>
                <a:srgbClr val="6AA84F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6938200" y="4271200"/>
            <a:ext cx="1283400" cy="29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6994350" y="4632150"/>
            <a:ext cx="822300" cy="29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7975" y="4347765"/>
            <a:ext cx="191452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3258650" y="5509675"/>
            <a:ext cx="1092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Texture</a:t>
            </a:r>
            <a:endParaRPr sz="1800"/>
          </a:p>
        </p:txBody>
      </p:sp>
      <p:sp>
        <p:nvSpPr>
          <p:cNvPr id="215" name="Shape 215"/>
          <p:cNvSpPr txBox="1"/>
          <p:nvPr/>
        </p:nvSpPr>
        <p:spPr>
          <a:xfrm>
            <a:off x="10216523" y="5509664"/>
            <a:ext cx="187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lang="en-US">
                <a:solidFill>
                  <a:schemeClr val="dk1"/>
                </a:solidFill>
              </a:rPr>
              <a:t>1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PLANE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</Words>
  <Application>Microsoft Office PowerPoint</Application>
  <PresentationFormat>Widescreen</PresentationFormat>
  <Paragraphs>116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Corbel</vt:lpstr>
      <vt:lpstr>Arial</vt:lpstr>
      <vt:lpstr>Parallax</vt:lpstr>
      <vt:lpstr>Procedural Modeling Project</vt:lpstr>
      <vt:lpstr>Motivation</vt:lpstr>
      <vt:lpstr>Task</vt:lpstr>
      <vt:lpstr>Procedural Grammar for Describing a Room</vt:lpstr>
      <vt:lpstr>Procedural Grammar for Describing a Room</vt:lpstr>
      <vt:lpstr>Procedural Grammar for Describing a Room</vt:lpstr>
      <vt:lpstr>Procedural Grammar for Describing a Room</vt:lpstr>
      <vt:lpstr>Procedural Grammar for Describing a Room</vt:lpstr>
      <vt:lpstr>Procedural Grammar for Describing a Room</vt:lpstr>
      <vt:lpstr>Procedural Grammar for Describing a Room</vt:lpstr>
      <vt:lpstr>Procedural Grammar for Describing a Room</vt:lpstr>
      <vt:lpstr>Procedural Grammar for Describing a Room</vt:lpstr>
      <vt:lpstr>Oriented Object Model</vt:lpstr>
      <vt:lpstr>Parsing the File</vt:lpstr>
      <vt:lpstr>Modeler: Data Structure (Tree)</vt:lpstr>
      <vt:lpstr>Tree Structure</vt:lpstr>
      <vt:lpstr>Tree Structure</vt:lpstr>
      <vt:lpstr>Result to Rendering</vt:lpstr>
      <vt:lpstr>Screenshots</vt:lpstr>
      <vt:lpstr>Thank you. 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Modeling Project</dc:title>
  <dc:creator>Jaime M Trillos U</dc:creator>
  <cp:lastModifiedBy>Jaime M Trillos U</cp:lastModifiedBy>
  <cp:revision>2</cp:revision>
  <dcterms:modified xsi:type="dcterms:W3CDTF">2018-03-19T08:58:37Z</dcterms:modified>
</cp:coreProperties>
</file>