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Merzbach" initials="" lastIdx="6" clrIdx="0"/>
  <p:cmAuthor id="1" name="Jaime M Trillos U" initials="" lastIdx="3" clrIdx="1"/>
  <p:cmAuthor id="2" name="R. Li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6T19:25:51.807" idx="1">
    <p:pos x="934" y="1212"/>
    <p:text>Point 3 explain it. I think</p:text>
  </p:cm>
  <p:cm authorId="0" dt="2018-03-06T19:53:59.725" idx="2">
    <p:pos x="934" y="1312"/>
    <p:text>https://en.wikipedia.org/wiki/Procedural_generation</p:text>
  </p:cm>
  <p:cm authorId="1" dt="2018-03-08T08:40:01.294" idx="2">
    <p:pos x="934" y="1412"/>
    <p:text>and now? better or worse?</p:text>
  </p:cm>
  <p:cm authorId="0" dt="2018-03-08T09:03:27.979" idx="3">
    <p:pos x="934" y="1512"/>
    <p:text>yep</p:text>
  </p:cm>
  <p:cm authorId="1" dt="2018-03-08T09:10:34.968" idx="3">
    <p:pos x="934" y="1612"/>
    <p:text>meaning better?. But I think I am missing something. I do not know. What do you think?</p:text>
  </p:cm>
  <p:cm authorId="0" dt="2018-03-08T09:44:32.178" idx="1">
    <p:pos x="934" y="1112"/>
    <p:text>you can do that in a much more convenient way using a 3D modeling software. what are the reasons for having a procedural representation?</p:text>
  </p:cm>
  <p:cm authorId="0" dt="2018-03-08T09:44:32.178" idx="4">
    <p:pos x="934" y="1712"/>
    <p:text>let's discuss this on monday.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06T19:49:25.562" idx="1">
    <p:pos x="934" y="432"/>
    <p:text>maybe better use "Task description"?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972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161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22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626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50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442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61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700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14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257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697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82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449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05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07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99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96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203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6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80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68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0" b="0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0" b="0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0" b="0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0" b="0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0" b="0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0" b="0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r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2750" algn="l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0" b="0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0" b="0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0" b="0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0" b="0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0" b="0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0" b="0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Modeling</a:t>
            </a:r>
            <a:b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Project</a:t>
            </a:r>
            <a:endParaRPr sz="6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Jaime Manuel Trillos Ujueta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Bonn University – March 2018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T(X,Y,Z)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Translation of an object</a:t>
            </a: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2575775" y="6334780"/>
            <a:ext cx="96162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00" y="2943349"/>
            <a:ext cx="5709071" cy="24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7193375" y="1348325"/>
            <a:ext cx="4391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Example: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chair1</a:t>
            </a:r>
            <a:r>
              <a:rPr lang="en-US" sz="2400"/>
              <a:t>=</a:t>
            </a:r>
            <a:r>
              <a:rPr lang="en-US" sz="2400">
                <a:solidFill>
                  <a:srgbClr val="6AA84F"/>
                </a:solidFill>
              </a:rPr>
              <a:t>S3d(1,4) </a:t>
            </a:r>
            <a:r>
              <a:rPr lang="en-US" sz="2400" b="1">
                <a:solidFill>
                  <a:srgbClr val="6AA84F"/>
                </a:solidFill>
              </a:rPr>
              <a:t>T(4,0,0)</a:t>
            </a:r>
            <a:r>
              <a:rPr lang="en-US" sz="2400">
                <a:solidFill>
                  <a:srgbClr val="6AA84F"/>
                </a:solidFill>
              </a:rPr>
              <a:t> R(90,0,0) I(chair){armchair}</a:t>
            </a:r>
            <a:r>
              <a:rPr lang="en-US" sz="2400"/>
              <a:t>:</a:t>
            </a:r>
            <a:r>
              <a:rPr lang="en-US" sz="2400">
                <a:solidFill>
                  <a:srgbClr val="3C78D8"/>
                </a:solidFill>
              </a:rPr>
              <a:t>0.6</a:t>
            </a:r>
            <a:endParaRPr sz="2400">
              <a:solidFill>
                <a:srgbClr val="3C78D8"/>
              </a:solidFill>
            </a:endParaRP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500" y="3708484"/>
            <a:ext cx="1670892" cy="1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0075" y="3718475"/>
            <a:ext cx="1551355" cy="1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9224200" y="4251150"/>
            <a:ext cx="661500" cy="4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3420975" y="3760950"/>
            <a:ext cx="661500" cy="4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R(angleX,angley,angleZ)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Rotating around axis 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50" y="2899525"/>
            <a:ext cx="6545150" cy="22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7632475" y="1673363"/>
            <a:ext cx="45918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rgbClr val="CC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chair1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S3d(1,4) T(4,0,0) </a:t>
            </a:r>
            <a:r>
              <a:rPr lang="en-US" sz="2400" b="1">
                <a:solidFill>
                  <a:srgbClr val="6AA84F"/>
                </a:solidFill>
              </a:rPr>
              <a:t>R(90,0,0) </a:t>
            </a:r>
            <a:r>
              <a:rPr lang="en-US" sz="2400">
                <a:solidFill>
                  <a:srgbClr val="6AA84F"/>
                </a:solidFill>
              </a:rPr>
              <a:t>I(chair){armchair}</a:t>
            </a:r>
            <a:r>
              <a:rPr lang="en-US" sz="2400">
                <a:solidFill>
                  <a:schemeClr val="dk1"/>
                </a:solidFill>
              </a:rPr>
              <a:t>:</a:t>
            </a:r>
            <a:r>
              <a:rPr lang="en-US" sz="2400">
                <a:solidFill>
                  <a:srgbClr val="3C78D8"/>
                </a:solidFill>
              </a:rPr>
              <a:t>0.6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500" y="3708484"/>
            <a:ext cx="1670892" cy="1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0075" y="3718475"/>
            <a:ext cx="1551355" cy="1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9224200" y="4251150"/>
            <a:ext cx="661500" cy="4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882175" y="3942350"/>
            <a:ext cx="661500" cy="4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484263" y="2438400"/>
            <a:ext cx="100188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order to describe the primitive geometry and furniture objects, I create a global variable (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typeObjects): 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TypeObject { SCOPE, PLANE, CUBE, CYLINDER, SOFA, TABLE, CABINET, CHAIR, TOY };</a:t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475" y="5308225"/>
            <a:ext cx="29718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925" y="5217587"/>
            <a:ext cx="2870490" cy="14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5325" y="5217587"/>
            <a:ext cx="3138559" cy="1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-36100" y="0"/>
            <a:ext cx="71493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Oriented Object Model</a:t>
            </a:r>
            <a:endParaRPr sz="3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128" y="128975"/>
            <a:ext cx="8873075" cy="657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484300" y="685800"/>
            <a:ext cx="10018800" cy="1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the File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967425" y="2047425"/>
            <a:ext cx="9052500" cy="44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Clr>
                <a:srgbClr val="1186C3"/>
              </a:buClr>
              <a:buSzPts val="2697"/>
              <a:buFont typeface="Arial"/>
              <a:buAutoNum type="arabicPeriod"/>
            </a:pPr>
            <a:r>
              <a:rPr lang="en-US" sz="18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file and save it in a vector&lt;string&gt;.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Clr>
                <a:srgbClr val="1186C3"/>
              </a:buClr>
              <a:buSzPts val="2697"/>
              <a:buFont typeface="Arial"/>
              <a:buAutoNum type="arabicPeriod"/>
            </a:pPr>
            <a:r>
              <a:rPr lang="en-US" sz="18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the vector&lt;string&gt; into a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248"/>
              <a:buFont typeface="Arial"/>
              <a:buAutoNum type="alphaLcPeriod"/>
            </a:pPr>
            <a:r>
              <a:rPr lang="en-US" sz="155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repeat heads in a temporal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248"/>
              <a:buFont typeface="Arial"/>
              <a:buAutoNum type="alphaLcPeriod"/>
            </a:pPr>
            <a:r>
              <a:rPr lang="en-US" sz="155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random between 0 and 1.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248"/>
              <a:buFont typeface="Arial"/>
              <a:buAutoNum type="alphaLcPeriod"/>
            </a:pPr>
            <a:r>
              <a:rPr lang="en-US" sz="155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nearest probability with the random; save the winner in another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248"/>
              <a:buFont typeface="Arial"/>
              <a:buAutoNum type="alphaLcPeriod"/>
            </a:pPr>
            <a:r>
              <a:rPr lang="en-US" sz="155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Erase the losers from the original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248"/>
              <a:buFont typeface="Arial"/>
              <a:buAutoNum type="alphaLcPeriod"/>
            </a:pPr>
            <a:r>
              <a:rPr lang="en-US" sz="155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repeat it until there is no more repeat heads.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Clr>
                <a:srgbClr val="1186C3"/>
              </a:buClr>
              <a:buSzPts val="2697"/>
              <a:buFont typeface="Arial"/>
              <a:buAutoNum type="arabicPeriod"/>
            </a:pPr>
            <a:r>
              <a:rPr lang="en-US" sz="186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vector&lt;rule&gt;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4483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248"/>
              <a:buFont typeface="Corbel"/>
              <a:buNone/>
            </a:pPr>
            <a:endParaRPr sz="155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1484263" y="352900"/>
            <a:ext cx="10018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Modeler: Data Structure (Tree)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97075" y="1431400"/>
            <a:ext cx="9505500" cy="51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199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435"/>
              <a:buFont typeface="Arial"/>
              <a:buAutoNum type="arabicPeriod"/>
            </a:pPr>
            <a:r>
              <a:rPr lang="en-US" sz="1679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the vector&lt;rule&gt; into a map&lt;string,string&gt;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435"/>
              <a:buFont typeface="Arial"/>
              <a:buAutoNum type="arabicPeriod"/>
            </a:pPr>
            <a:r>
              <a:rPr lang="en-US" sz="1679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model (modeler* tree) and add the model in vector&lt;modeler*&gt; list (global variable)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435"/>
              <a:buFont typeface="Arial"/>
              <a:buAutoNum type="arabicPeriod"/>
            </a:pPr>
            <a:r>
              <a:rPr lang="en-US" sz="1679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first model in the list in a temporal variable (modeler* currentModel) and extract the head in another variable (string modelerName)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435"/>
              <a:buFont typeface="Arial"/>
              <a:buAutoNum type="arabicPeriod"/>
            </a:pPr>
            <a:r>
              <a:rPr lang="en-US" sz="1679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Erase the first element of the list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435"/>
              <a:buFont typeface="Arial"/>
              <a:buAutoNum type="arabicPeriod"/>
            </a:pPr>
            <a:r>
              <a:rPr lang="en-US" sz="1679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in the map if the head exist with respect to modelerName</a:t>
            </a:r>
            <a:endParaRPr sz="1679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AutoNum type="alphaLcPeriod"/>
            </a:pPr>
            <a:r>
              <a:rPr lang="en-US"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the rules and parse until have each operator rule (vector&lt;string&gt; keys)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AutoNum type="alphaLcPeriod"/>
            </a:pPr>
            <a:r>
              <a:rPr lang="en-US"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if the keys start with (T,S,S3d,Subdiv,Comp,I,…)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AutoNum type="alphaLcPeriod"/>
            </a:pPr>
            <a:r>
              <a:rPr lang="en-US"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the rules in model. If it contain children e.g Subdiv then save it in the model but also adding it to the vector&lt;modeler*&gt; list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435"/>
              <a:buFont typeface="Arial"/>
              <a:buAutoNum type="arabicPeriod"/>
            </a:pPr>
            <a:r>
              <a:rPr lang="en-US" sz="1679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process until there is no more models in the list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435"/>
              <a:buFont typeface="Arial"/>
              <a:buAutoNum type="arabicPeriod"/>
            </a:pPr>
            <a:r>
              <a:rPr lang="en-US" sz="1679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tree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2514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436"/>
              <a:buFont typeface="Corbel"/>
              <a:buNone/>
            </a:pPr>
            <a:endParaRPr sz="1679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-1676126" y="0"/>
            <a:ext cx="10018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 Structure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0316798" y="110239"/>
            <a:ext cx="187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0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PLANE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407775" y="1194200"/>
            <a:ext cx="4989900" cy="24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main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S(20,20,20) Subdiv(0,20){house}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house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Comp(sides){wall1,wall2,wall3,ground}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wall1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Subdiv(1,20){wallpaper} 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wall2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Subdiv(1,20){wallpaper}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wall3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Subdiv(1,20){wallpaper} 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ground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Subdiv(0,20){floor} 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wallpaper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I(plane){wall} 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0000"/>
                </a:solidFill>
              </a:rPr>
              <a:t>floor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I(plane){floor}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399" y="0"/>
            <a:ext cx="75672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 rot="5400000">
            <a:off x="2586775" y="4035350"/>
            <a:ext cx="962400" cy="8823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-1676126" y="0"/>
            <a:ext cx="10018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 Structure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0316798" y="110239"/>
            <a:ext cx="187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0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PLANE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25" y="1539250"/>
            <a:ext cx="4779301" cy="43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6850" y="1701499"/>
            <a:ext cx="5177749" cy="40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594675" y="3108150"/>
            <a:ext cx="882300" cy="54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Result to Rendering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lang="en-US" sz="222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the modeler* tree in a vector&lt;modeler*&gt;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lang="en-US" sz="222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model in a global variable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lang="en-US" sz="222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the function drawTree(Shader ourShader)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lang="en-US" sz="222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respective model in the ourShader variable and render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lang="en-US" sz="222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permits zoom, movement in the scene with the WASD/arrow keys and mouse.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Screenshots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8" name="Shape 29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84311" y="2587346"/>
            <a:ext cx="3315163" cy="142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7032" y="4104534"/>
            <a:ext cx="3378415" cy="263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5154" y="2587346"/>
            <a:ext cx="3265194" cy="25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39850" y="4508876"/>
            <a:ext cx="2886424" cy="22337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3257025" y="6322900"/>
            <a:ext cx="10542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Rule.txt</a:t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6635450" y="4745000"/>
            <a:ext cx="15375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RuleObjects.txt</a:t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9139850" y="6322900"/>
            <a:ext cx="1396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RuleTest.txt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Motivation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484300" y="1766500"/>
            <a:ext cx="10018800" cy="4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49580" rtl="0"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goal of this project is to use the different concepts and methods that we learned during the semester focused on Computer Graphics.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449580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Procedural modeling is a term which use the creation of data algorithmically (random) for 3D models and textures from sets of rules.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449580" rtl="0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advantage of using procedural modeling is that helps developing complex scenes in less time and memory.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Thank you. </a:t>
            </a:r>
            <a:b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 sz="6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484310" y="2253803"/>
            <a:ext cx="10018713" cy="353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 procedural grammar suitable for describing a room (including windows, doors, ...).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a grammar file of such a procedural description.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data structure for grammar and geometry (tree structure).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procedural rules, generate room geometry and store it into the data structure.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the intermediate result to renderer.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484310" y="2560399"/>
            <a:ext cx="10018800" cy="3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a rule: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>
              <a:rPr lang="en-US" sz="240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ad</a:t>
            </a: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Rules operators</a:t>
            </a: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robability</a:t>
            </a:r>
            <a:endParaRPr sz="2400" b="0" i="0" u="none" strike="noStrike" cap="non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S(20,20,20) Subdiv(0,20){house} </a:t>
            </a:r>
            <a:endParaRPr>
              <a:solidFill>
                <a:srgbClr val="6AA84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wall1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Subdiv(1,5,10,5){wallpaper,wallMiddle1,wallpaper}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>
              <a:solidFill>
                <a:srgbClr val="3C78D8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wall1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Subdiv(1,20){wallpaper}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>
              <a:solidFill>
                <a:srgbClr val="3C78D8"/>
              </a:solidFill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 can have comments using at the beginning #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484300" y="1348324"/>
            <a:ext cx="100188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Comp(type){parameters}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Split scope into plan</a:t>
            </a:r>
            <a:r>
              <a:rPr lang="en-US" sz="204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The children obtain the position and the size from the father. It change depending of the side. {right, back, left, down, up, front}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7111700" y="2010075"/>
            <a:ext cx="4391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Example: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CC0000"/>
                </a:solidFill>
              </a:rPr>
              <a:t>house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Comp(sides){wall1,wall2,wall3,ground} 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150" y="2687149"/>
            <a:ext cx="6806899" cy="30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4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S(X,Y,Z)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Set new size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25" y="2987850"/>
            <a:ext cx="2612850" cy="21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343000" y="1824625"/>
            <a:ext cx="574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main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 b="1">
                <a:solidFill>
                  <a:srgbClr val="6AA84F"/>
                </a:solidFill>
              </a:rPr>
              <a:t>S(20,20,20)</a:t>
            </a:r>
            <a:r>
              <a:rPr lang="en-US" sz="2400">
                <a:solidFill>
                  <a:srgbClr val="6AA84F"/>
                </a:solidFill>
              </a:rPr>
              <a:t> Subdiv(0,20){house}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850" y="3339225"/>
            <a:ext cx="2708204" cy="24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484300" y="1272124"/>
            <a:ext cx="10018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Subdiv(axis,arguments){parameters}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Divide scope in smaller scopes (children)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The children obtain the position and the size from 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the father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9071875" y="55190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solidFill>
                  <a:schemeClr val="dk1"/>
                </a:solidFill>
              </a:rPr>
              <a:t>Axis are X=0, Y=1, Z=2</a:t>
            </a:r>
            <a:endParaRPr sz="2040">
              <a:solidFill>
                <a:schemeClr val="dk1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272325" y="2907475"/>
            <a:ext cx="574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main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S(20,20,20) </a:t>
            </a:r>
            <a:r>
              <a:rPr lang="en-US" sz="2400" b="1">
                <a:solidFill>
                  <a:srgbClr val="6AA84F"/>
                </a:solidFill>
              </a:rPr>
              <a:t>Subdiv(0,20){house}</a:t>
            </a:r>
            <a:r>
              <a:rPr lang="en-US" sz="2400" b="1">
                <a:solidFill>
                  <a:schemeClr val="dk1"/>
                </a:solidFill>
              </a:rPr>
              <a:t> </a:t>
            </a:r>
            <a:endParaRPr sz="2400" b="1">
              <a:solidFill>
                <a:srgbClr val="6AA84F"/>
              </a:solidFill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10" y="2172444"/>
            <a:ext cx="2429865" cy="40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6733675" y="4672275"/>
            <a:ext cx="1965300" cy="701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S3d(axis,size)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Set new size for an specific axis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9071875" y="55190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solidFill>
                  <a:schemeClr val="dk1"/>
                </a:solidFill>
              </a:rPr>
              <a:t>Axis are X=0, Y=1, Z=2</a:t>
            </a:r>
            <a:endParaRPr sz="2040">
              <a:solidFill>
                <a:schemeClr val="dk1"/>
              </a:solidFill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00" y="2873625"/>
            <a:ext cx="2695075" cy="22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5343000" y="2065275"/>
            <a:ext cx="574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chair1</a:t>
            </a:r>
            <a:r>
              <a:rPr lang="en-US" sz="2400"/>
              <a:t>=</a:t>
            </a:r>
            <a:r>
              <a:rPr lang="en-US" sz="2400" b="1">
                <a:solidFill>
                  <a:srgbClr val="6AA84F"/>
                </a:solidFill>
              </a:rPr>
              <a:t>S3d(1,6) </a:t>
            </a:r>
            <a:r>
              <a:rPr lang="en-US" sz="2400">
                <a:solidFill>
                  <a:srgbClr val="6AA84F"/>
                </a:solidFill>
              </a:rPr>
              <a:t>I(cube){rug}</a:t>
            </a:r>
            <a:r>
              <a:rPr lang="en-US" sz="2400"/>
              <a:t>:</a:t>
            </a:r>
            <a:r>
              <a:rPr lang="en-US" sz="2400">
                <a:solidFill>
                  <a:srgbClr val="3C78D8"/>
                </a:solidFill>
              </a:rPr>
              <a:t>0.4</a:t>
            </a:r>
            <a:endParaRPr sz="2400">
              <a:solidFill>
                <a:srgbClr val="3C78D8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650" y="3741675"/>
            <a:ext cx="1572125" cy="20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I(typeObject){texture}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Instance of a </a:t>
            </a:r>
            <a:r>
              <a:rPr lang="en-US" sz="2040">
                <a:latin typeface="Arial"/>
                <a:ea typeface="Arial"/>
                <a:cs typeface="Arial"/>
                <a:sym typeface="Arial"/>
              </a:rPr>
              <a:t>geometry and texture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900" y="2732349"/>
            <a:ext cx="2883853" cy="26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573125" y="2590800"/>
            <a:ext cx="300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floor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I(plane){floor}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938200" y="4271200"/>
            <a:ext cx="1283400" cy="29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994350" y="4632150"/>
            <a:ext cx="822300" cy="29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975" y="4347765"/>
            <a:ext cx="19145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3258650" y="5509675"/>
            <a:ext cx="109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Texture</a:t>
            </a:r>
            <a:endParaRPr sz="1800"/>
          </a:p>
        </p:txBody>
      </p:sp>
      <p:sp>
        <p:nvSpPr>
          <p:cNvPr id="215" name="Shape 215"/>
          <p:cNvSpPr txBox="1"/>
          <p:nvPr/>
        </p:nvSpPr>
        <p:spPr>
          <a:xfrm>
            <a:off x="10216523" y="5509664"/>
            <a:ext cx="187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PLANE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Office PowerPoint</Application>
  <PresentationFormat>Widescreen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Arial</vt:lpstr>
      <vt:lpstr>Parallax</vt:lpstr>
      <vt:lpstr>Procedural Modeling Project</vt:lpstr>
      <vt:lpstr>Motivation</vt:lpstr>
      <vt:lpstr>Modeling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Oriented Object Model</vt:lpstr>
      <vt:lpstr>Parsing the File</vt:lpstr>
      <vt:lpstr>Modeler: Data Structure (Tree)</vt:lpstr>
      <vt:lpstr>Tree Structure</vt:lpstr>
      <vt:lpstr>Tree Structure</vt:lpstr>
      <vt:lpstr>Result to Rendering</vt:lpstr>
      <vt:lpstr>Screenshots</vt:lpstr>
      <vt:lpstr>Thank you.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Modeling Project</dc:title>
  <cp:lastModifiedBy>Jaime M Trillos U</cp:lastModifiedBy>
  <cp:revision>1</cp:revision>
  <dcterms:modified xsi:type="dcterms:W3CDTF">2018-03-11T12:40:48Z</dcterms:modified>
</cp:coreProperties>
</file>