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972D83-7534-487F-90F1-38F4CF38F914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07438AE-C096-4201-AF72-953A2A9A8421}">
      <dgm:prSet phldrT="[Text]"/>
      <dgm:spPr/>
      <dgm:t>
        <a:bodyPr/>
        <a:lstStyle/>
        <a:p>
          <a:r>
            <a:rPr lang="en-US" b="1" dirty="0" smtClean="0"/>
            <a:t>Input</a:t>
          </a:r>
          <a:endParaRPr lang="en-US" b="1" dirty="0"/>
        </a:p>
      </dgm:t>
    </dgm:pt>
    <dgm:pt modelId="{1EB9BEDC-CBAE-4DFA-8A9D-B52F726D2478}" type="parTrans" cxnId="{F290C630-7761-4107-A801-7A1DD01965F6}">
      <dgm:prSet/>
      <dgm:spPr/>
      <dgm:t>
        <a:bodyPr/>
        <a:lstStyle/>
        <a:p>
          <a:endParaRPr lang="en-US"/>
        </a:p>
      </dgm:t>
    </dgm:pt>
    <dgm:pt modelId="{9C6B2A1E-8C15-4849-AB20-65DE419B31BF}" type="sibTrans" cxnId="{F290C630-7761-4107-A801-7A1DD01965F6}">
      <dgm:prSet/>
      <dgm:spPr/>
      <dgm:t>
        <a:bodyPr/>
        <a:lstStyle/>
        <a:p>
          <a:endParaRPr lang="en-US"/>
        </a:p>
      </dgm:t>
    </dgm:pt>
    <dgm:pt modelId="{F9B90765-ECA5-4C4F-95CC-5591CB553B64}">
      <dgm:prSet phldrT="[Text]"/>
      <dgm:spPr/>
      <dgm:t>
        <a:bodyPr/>
        <a:lstStyle/>
        <a:p>
          <a:r>
            <a:rPr lang="en-US" dirty="0" smtClean="0"/>
            <a:t>Input is read from a 5-sheet Excel workbook</a:t>
          </a:r>
          <a:endParaRPr lang="en-US" dirty="0"/>
        </a:p>
      </dgm:t>
    </dgm:pt>
    <dgm:pt modelId="{65F12596-5269-46D9-AC39-9670CB98047C}" type="parTrans" cxnId="{E0A27333-660C-446C-BB19-E42095094C1B}">
      <dgm:prSet/>
      <dgm:spPr/>
      <dgm:t>
        <a:bodyPr/>
        <a:lstStyle/>
        <a:p>
          <a:endParaRPr lang="en-US"/>
        </a:p>
      </dgm:t>
    </dgm:pt>
    <dgm:pt modelId="{CBEC418A-67DB-4DA3-9900-AF13EBB70DBB}" type="sibTrans" cxnId="{E0A27333-660C-446C-BB19-E42095094C1B}">
      <dgm:prSet/>
      <dgm:spPr/>
      <dgm:t>
        <a:bodyPr/>
        <a:lstStyle/>
        <a:p>
          <a:endParaRPr lang="en-US"/>
        </a:p>
      </dgm:t>
    </dgm:pt>
    <dgm:pt modelId="{9823583F-E0A0-4E88-A13E-0C5982E3D495}">
      <dgm:prSet phldrT="[Text]"/>
      <dgm:spPr/>
      <dgm:t>
        <a:bodyPr/>
        <a:lstStyle/>
        <a:p>
          <a:r>
            <a:rPr lang="en-US" b="1" dirty="0" smtClean="0"/>
            <a:t>Modeling</a:t>
          </a:r>
          <a:endParaRPr lang="en-US" b="1" dirty="0"/>
        </a:p>
      </dgm:t>
    </dgm:pt>
    <dgm:pt modelId="{152A7BAD-AFEF-4358-9552-DC8948E53A0B}" type="parTrans" cxnId="{EAF627BC-3AAA-4997-9BE4-F56B1CA54298}">
      <dgm:prSet/>
      <dgm:spPr/>
      <dgm:t>
        <a:bodyPr/>
        <a:lstStyle/>
        <a:p>
          <a:endParaRPr lang="en-US"/>
        </a:p>
      </dgm:t>
    </dgm:pt>
    <dgm:pt modelId="{10C62146-6F25-4791-BD69-B8A8CAACA361}" type="sibTrans" cxnId="{EAF627BC-3AAA-4997-9BE4-F56B1CA54298}">
      <dgm:prSet/>
      <dgm:spPr/>
      <dgm:t>
        <a:bodyPr/>
        <a:lstStyle/>
        <a:p>
          <a:endParaRPr lang="en-US"/>
        </a:p>
      </dgm:t>
    </dgm:pt>
    <dgm:pt modelId="{21ECD0AF-7CF9-4D1B-BC49-5EF135039634}">
      <dgm:prSet phldrT="[Text]"/>
      <dgm:spPr/>
      <dgm:t>
        <a:bodyPr/>
        <a:lstStyle/>
        <a:p>
          <a:r>
            <a:rPr lang="en-US" dirty="0" smtClean="0"/>
            <a:t>The python code uses </a:t>
          </a:r>
          <a:r>
            <a:rPr lang="en-US" dirty="0" err="1" smtClean="0"/>
            <a:t>Pyomo</a:t>
          </a:r>
          <a:r>
            <a:rPr lang="en-US" dirty="0" smtClean="0"/>
            <a:t> for model construction and </a:t>
          </a:r>
          <a:r>
            <a:rPr lang="en-US" dirty="0" err="1" smtClean="0"/>
            <a:t>Gurobi</a:t>
          </a:r>
          <a:r>
            <a:rPr lang="en-US" dirty="0" smtClean="0"/>
            <a:t> for solving.</a:t>
          </a:r>
          <a:endParaRPr lang="en-US" dirty="0"/>
        </a:p>
      </dgm:t>
    </dgm:pt>
    <dgm:pt modelId="{BF574295-2333-4D42-8982-DD44F46D0ED0}" type="parTrans" cxnId="{0D2F29ED-538D-40D9-A856-D87413D9ACDF}">
      <dgm:prSet/>
      <dgm:spPr/>
      <dgm:t>
        <a:bodyPr/>
        <a:lstStyle/>
        <a:p>
          <a:endParaRPr lang="en-US"/>
        </a:p>
      </dgm:t>
    </dgm:pt>
    <dgm:pt modelId="{018392B4-D6A1-4213-AD0D-C6DBAC58F852}" type="sibTrans" cxnId="{0D2F29ED-538D-40D9-A856-D87413D9ACDF}">
      <dgm:prSet/>
      <dgm:spPr/>
      <dgm:t>
        <a:bodyPr/>
        <a:lstStyle/>
        <a:p>
          <a:endParaRPr lang="en-US"/>
        </a:p>
      </dgm:t>
    </dgm:pt>
    <dgm:pt modelId="{647250F8-7F9B-4740-9275-27AB3CC6E499}">
      <dgm:prSet phldrT="[Text]"/>
      <dgm:spPr/>
      <dgm:t>
        <a:bodyPr/>
        <a:lstStyle/>
        <a:p>
          <a:r>
            <a:rPr lang="en-US" b="1" dirty="0" smtClean="0"/>
            <a:t>Output</a:t>
          </a:r>
          <a:endParaRPr lang="en-US" b="1" dirty="0"/>
        </a:p>
      </dgm:t>
    </dgm:pt>
    <dgm:pt modelId="{86AEB9EA-7EC4-4E8D-92B2-1F32DBEB9FF9}" type="parTrans" cxnId="{B9A145D4-3D2C-4AB0-BA47-8725485A90B0}">
      <dgm:prSet/>
      <dgm:spPr/>
      <dgm:t>
        <a:bodyPr/>
        <a:lstStyle/>
        <a:p>
          <a:endParaRPr lang="en-US"/>
        </a:p>
      </dgm:t>
    </dgm:pt>
    <dgm:pt modelId="{92790AC8-2917-41E9-A07B-D769665FB81E}" type="sibTrans" cxnId="{B9A145D4-3D2C-4AB0-BA47-8725485A90B0}">
      <dgm:prSet/>
      <dgm:spPr/>
      <dgm:t>
        <a:bodyPr/>
        <a:lstStyle/>
        <a:p>
          <a:endParaRPr lang="en-US"/>
        </a:p>
      </dgm:t>
    </dgm:pt>
    <dgm:pt modelId="{A80A0390-61C8-42F0-A7CF-2C5E97D4FFC7}">
      <dgm:prSet phldrT="[Text]"/>
      <dgm:spPr/>
      <dgm:t>
        <a:bodyPr/>
        <a:lstStyle/>
        <a:p>
          <a:r>
            <a:rPr lang="en-US" dirty="0" smtClean="0"/>
            <a:t>Output is saved in a formatted Excel spreadsheet</a:t>
          </a:r>
          <a:endParaRPr lang="en-US" dirty="0"/>
        </a:p>
      </dgm:t>
    </dgm:pt>
    <dgm:pt modelId="{C69ABC8C-60B3-44C7-95F2-CBE68FB52F7F}" type="parTrans" cxnId="{F7F96108-8307-4F6B-9B92-D4A627E58705}">
      <dgm:prSet/>
      <dgm:spPr/>
      <dgm:t>
        <a:bodyPr/>
        <a:lstStyle/>
        <a:p>
          <a:endParaRPr lang="en-US"/>
        </a:p>
      </dgm:t>
    </dgm:pt>
    <dgm:pt modelId="{8E0F6FE4-7BBC-46EA-95F6-FA21F5B41AB8}" type="sibTrans" cxnId="{F7F96108-8307-4F6B-9B92-D4A627E58705}">
      <dgm:prSet/>
      <dgm:spPr/>
      <dgm:t>
        <a:bodyPr/>
        <a:lstStyle/>
        <a:p>
          <a:endParaRPr lang="en-US"/>
        </a:p>
      </dgm:t>
    </dgm:pt>
    <dgm:pt modelId="{2C954C16-FA7F-42D1-9595-C42350C6846F}" type="pres">
      <dgm:prSet presAssocID="{D8972D83-7534-487F-90F1-38F4CF38F914}" presName="Name0" presStyleCnt="0">
        <dgm:presLayoutVars>
          <dgm:dir/>
          <dgm:animLvl val="lvl"/>
          <dgm:resizeHandles val="exact"/>
        </dgm:presLayoutVars>
      </dgm:prSet>
      <dgm:spPr/>
    </dgm:pt>
    <dgm:pt modelId="{BAAFC947-1A75-48A6-BDC0-46C3F1514A27}" type="pres">
      <dgm:prSet presAssocID="{647250F8-7F9B-4740-9275-27AB3CC6E499}" presName="boxAndChildren" presStyleCnt="0"/>
      <dgm:spPr/>
    </dgm:pt>
    <dgm:pt modelId="{4945D051-362B-494E-874E-841D294FA261}" type="pres">
      <dgm:prSet presAssocID="{647250F8-7F9B-4740-9275-27AB3CC6E499}" presName="parentTextBox" presStyleLbl="node1" presStyleIdx="0" presStyleCnt="3"/>
      <dgm:spPr/>
    </dgm:pt>
    <dgm:pt modelId="{73DB2240-4B46-474B-8865-097799547DD1}" type="pres">
      <dgm:prSet presAssocID="{647250F8-7F9B-4740-9275-27AB3CC6E499}" presName="entireBox" presStyleLbl="node1" presStyleIdx="0" presStyleCnt="3"/>
      <dgm:spPr/>
    </dgm:pt>
    <dgm:pt modelId="{9E8DD14C-126C-43F1-84F9-F83CEE3CB1E6}" type="pres">
      <dgm:prSet presAssocID="{647250F8-7F9B-4740-9275-27AB3CC6E499}" presName="descendantBox" presStyleCnt="0"/>
      <dgm:spPr/>
    </dgm:pt>
    <dgm:pt modelId="{C876CBB2-E766-4FE3-B12F-49ACCE41D7C6}" type="pres">
      <dgm:prSet presAssocID="{A80A0390-61C8-42F0-A7CF-2C5E97D4FFC7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190D9F-B961-44E6-9CA3-9F81428375B5}" type="pres">
      <dgm:prSet presAssocID="{10C62146-6F25-4791-BD69-B8A8CAACA361}" presName="sp" presStyleCnt="0"/>
      <dgm:spPr/>
    </dgm:pt>
    <dgm:pt modelId="{6602C829-6DBE-4318-9DAC-A20935ECA6CC}" type="pres">
      <dgm:prSet presAssocID="{9823583F-E0A0-4E88-A13E-0C5982E3D495}" presName="arrowAndChildren" presStyleCnt="0"/>
      <dgm:spPr/>
    </dgm:pt>
    <dgm:pt modelId="{EDCDDB6E-BDCC-401B-8426-EC30F75D841C}" type="pres">
      <dgm:prSet presAssocID="{9823583F-E0A0-4E88-A13E-0C5982E3D495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4551906C-F5BC-46EE-8AD4-9C2270498897}" type="pres">
      <dgm:prSet presAssocID="{9823583F-E0A0-4E88-A13E-0C5982E3D495}" presName="arrow" presStyleLbl="node1" presStyleIdx="1" presStyleCnt="3"/>
      <dgm:spPr/>
      <dgm:t>
        <a:bodyPr/>
        <a:lstStyle/>
        <a:p>
          <a:endParaRPr lang="en-US"/>
        </a:p>
      </dgm:t>
    </dgm:pt>
    <dgm:pt modelId="{7799FA8C-C79F-4DFE-BEE5-B8C1FA2B6D4F}" type="pres">
      <dgm:prSet presAssocID="{9823583F-E0A0-4E88-A13E-0C5982E3D495}" presName="descendantArrow" presStyleCnt="0"/>
      <dgm:spPr/>
    </dgm:pt>
    <dgm:pt modelId="{10C86234-54DD-439E-83C2-B670A086214C}" type="pres">
      <dgm:prSet presAssocID="{21ECD0AF-7CF9-4D1B-BC49-5EF135039634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9F559B-D1A5-46F7-A117-381AF0D3CE07}" type="pres">
      <dgm:prSet presAssocID="{9C6B2A1E-8C15-4849-AB20-65DE419B31BF}" presName="sp" presStyleCnt="0"/>
      <dgm:spPr/>
    </dgm:pt>
    <dgm:pt modelId="{BCA7EE16-1C33-423B-B2B1-649C9EFFDA04}" type="pres">
      <dgm:prSet presAssocID="{E07438AE-C096-4201-AF72-953A2A9A8421}" presName="arrowAndChildren" presStyleCnt="0"/>
      <dgm:spPr/>
    </dgm:pt>
    <dgm:pt modelId="{CC1FEBF8-32FA-4E1F-96D3-C79F4E9C112B}" type="pres">
      <dgm:prSet presAssocID="{E07438AE-C096-4201-AF72-953A2A9A8421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928F6B9F-8134-4240-9783-CF653994FA86}" type="pres">
      <dgm:prSet presAssocID="{E07438AE-C096-4201-AF72-953A2A9A8421}" presName="arrow" presStyleLbl="node1" presStyleIdx="2" presStyleCnt="3" custLinFactNeighborY="-1691"/>
      <dgm:spPr/>
      <dgm:t>
        <a:bodyPr/>
        <a:lstStyle/>
        <a:p>
          <a:endParaRPr lang="en-US"/>
        </a:p>
      </dgm:t>
    </dgm:pt>
    <dgm:pt modelId="{FEDD477B-882F-4947-9BF2-BE5F3B0820B6}" type="pres">
      <dgm:prSet presAssocID="{E07438AE-C096-4201-AF72-953A2A9A8421}" presName="descendantArrow" presStyleCnt="0"/>
      <dgm:spPr/>
    </dgm:pt>
    <dgm:pt modelId="{B2C51123-E39A-4E63-BF49-195128C17793}" type="pres">
      <dgm:prSet presAssocID="{F9B90765-ECA5-4C4F-95CC-5591CB553B64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A27333-660C-446C-BB19-E42095094C1B}" srcId="{E07438AE-C096-4201-AF72-953A2A9A8421}" destId="{F9B90765-ECA5-4C4F-95CC-5591CB553B64}" srcOrd="0" destOrd="0" parTransId="{65F12596-5269-46D9-AC39-9670CB98047C}" sibTransId="{CBEC418A-67DB-4DA3-9900-AF13EBB70DBB}"/>
    <dgm:cxn modelId="{EAF627BC-3AAA-4997-9BE4-F56B1CA54298}" srcId="{D8972D83-7534-487F-90F1-38F4CF38F914}" destId="{9823583F-E0A0-4E88-A13E-0C5982E3D495}" srcOrd="1" destOrd="0" parTransId="{152A7BAD-AFEF-4358-9552-DC8948E53A0B}" sibTransId="{10C62146-6F25-4791-BD69-B8A8CAACA361}"/>
    <dgm:cxn modelId="{43EDADC4-178B-42DF-BFAD-914BCC588AB2}" type="presOf" srcId="{647250F8-7F9B-4740-9275-27AB3CC6E499}" destId="{73DB2240-4B46-474B-8865-097799547DD1}" srcOrd="1" destOrd="0" presId="urn:microsoft.com/office/officeart/2005/8/layout/process4"/>
    <dgm:cxn modelId="{0D2F29ED-538D-40D9-A856-D87413D9ACDF}" srcId="{9823583F-E0A0-4E88-A13E-0C5982E3D495}" destId="{21ECD0AF-7CF9-4D1B-BC49-5EF135039634}" srcOrd="0" destOrd="0" parTransId="{BF574295-2333-4D42-8982-DD44F46D0ED0}" sibTransId="{018392B4-D6A1-4213-AD0D-C6DBAC58F852}"/>
    <dgm:cxn modelId="{3E1DBA7B-13EA-4932-B3F1-3E3921BACD08}" type="presOf" srcId="{9823583F-E0A0-4E88-A13E-0C5982E3D495}" destId="{4551906C-F5BC-46EE-8AD4-9C2270498897}" srcOrd="1" destOrd="0" presId="urn:microsoft.com/office/officeart/2005/8/layout/process4"/>
    <dgm:cxn modelId="{B9A145D4-3D2C-4AB0-BA47-8725485A90B0}" srcId="{D8972D83-7534-487F-90F1-38F4CF38F914}" destId="{647250F8-7F9B-4740-9275-27AB3CC6E499}" srcOrd="2" destOrd="0" parTransId="{86AEB9EA-7EC4-4E8D-92B2-1F32DBEB9FF9}" sibTransId="{92790AC8-2917-41E9-A07B-D769665FB81E}"/>
    <dgm:cxn modelId="{F560CDA1-0B21-41A5-9110-88ABC38C3DBE}" type="presOf" srcId="{9823583F-E0A0-4E88-A13E-0C5982E3D495}" destId="{EDCDDB6E-BDCC-401B-8426-EC30F75D841C}" srcOrd="0" destOrd="0" presId="urn:microsoft.com/office/officeart/2005/8/layout/process4"/>
    <dgm:cxn modelId="{217F762E-9D96-4403-BB6A-DA9E031AC359}" type="presOf" srcId="{E07438AE-C096-4201-AF72-953A2A9A8421}" destId="{CC1FEBF8-32FA-4E1F-96D3-C79F4E9C112B}" srcOrd="0" destOrd="0" presId="urn:microsoft.com/office/officeart/2005/8/layout/process4"/>
    <dgm:cxn modelId="{3FFF0501-DD57-41BE-9BBE-8B4A3AE9D7F1}" type="presOf" srcId="{21ECD0AF-7CF9-4D1B-BC49-5EF135039634}" destId="{10C86234-54DD-439E-83C2-B670A086214C}" srcOrd="0" destOrd="0" presId="urn:microsoft.com/office/officeart/2005/8/layout/process4"/>
    <dgm:cxn modelId="{F7F96108-8307-4F6B-9B92-D4A627E58705}" srcId="{647250F8-7F9B-4740-9275-27AB3CC6E499}" destId="{A80A0390-61C8-42F0-A7CF-2C5E97D4FFC7}" srcOrd="0" destOrd="0" parTransId="{C69ABC8C-60B3-44C7-95F2-CBE68FB52F7F}" sibTransId="{8E0F6FE4-7BBC-46EA-95F6-FA21F5B41AB8}"/>
    <dgm:cxn modelId="{F290C630-7761-4107-A801-7A1DD01965F6}" srcId="{D8972D83-7534-487F-90F1-38F4CF38F914}" destId="{E07438AE-C096-4201-AF72-953A2A9A8421}" srcOrd="0" destOrd="0" parTransId="{1EB9BEDC-CBAE-4DFA-8A9D-B52F726D2478}" sibTransId="{9C6B2A1E-8C15-4849-AB20-65DE419B31BF}"/>
    <dgm:cxn modelId="{0CAA70C0-4032-4BF6-A5FB-5C1ACB986EB6}" type="presOf" srcId="{E07438AE-C096-4201-AF72-953A2A9A8421}" destId="{928F6B9F-8134-4240-9783-CF653994FA86}" srcOrd="1" destOrd="0" presId="urn:microsoft.com/office/officeart/2005/8/layout/process4"/>
    <dgm:cxn modelId="{A983D6F1-F992-4433-ACA0-55F04D63120D}" type="presOf" srcId="{F9B90765-ECA5-4C4F-95CC-5591CB553B64}" destId="{B2C51123-E39A-4E63-BF49-195128C17793}" srcOrd="0" destOrd="0" presId="urn:microsoft.com/office/officeart/2005/8/layout/process4"/>
    <dgm:cxn modelId="{AC0B591D-AE52-457C-8D6B-34D088EBCE47}" type="presOf" srcId="{647250F8-7F9B-4740-9275-27AB3CC6E499}" destId="{4945D051-362B-494E-874E-841D294FA261}" srcOrd="0" destOrd="0" presId="urn:microsoft.com/office/officeart/2005/8/layout/process4"/>
    <dgm:cxn modelId="{2EAC3FD2-3374-4789-ADF6-878B7D882AEB}" type="presOf" srcId="{D8972D83-7534-487F-90F1-38F4CF38F914}" destId="{2C954C16-FA7F-42D1-9595-C42350C6846F}" srcOrd="0" destOrd="0" presId="urn:microsoft.com/office/officeart/2005/8/layout/process4"/>
    <dgm:cxn modelId="{90EA3EE4-2AAD-4B20-A550-97EEDDB1BA42}" type="presOf" srcId="{A80A0390-61C8-42F0-A7CF-2C5E97D4FFC7}" destId="{C876CBB2-E766-4FE3-B12F-49ACCE41D7C6}" srcOrd="0" destOrd="0" presId="urn:microsoft.com/office/officeart/2005/8/layout/process4"/>
    <dgm:cxn modelId="{6C9DC4EC-85CF-4087-94B7-8472E9FB024F}" type="presParOf" srcId="{2C954C16-FA7F-42D1-9595-C42350C6846F}" destId="{BAAFC947-1A75-48A6-BDC0-46C3F1514A27}" srcOrd="0" destOrd="0" presId="urn:microsoft.com/office/officeart/2005/8/layout/process4"/>
    <dgm:cxn modelId="{7BF80E65-C125-44E5-B7EF-D0E61270FC02}" type="presParOf" srcId="{BAAFC947-1A75-48A6-BDC0-46C3F1514A27}" destId="{4945D051-362B-494E-874E-841D294FA261}" srcOrd="0" destOrd="0" presId="urn:microsoft.com/office/officeart/2005/8/layout/process4"/>
    <dgm:cxn modelId="{3E448BB4-34D9-46BA-80B0-3C586C9A0F10}" type="presParOf" srcId="{BAAFC947-1A75-48A6-BDC0-46C3F1514A27}" destId="{73DB2240-4B46-474B-8865-097799547DD1}" srcOrd="1" destOrd="0" presId="urn:microsoft.com/office/officeart/2005/8/layout/process4"/>
    <dgm:cxn modelId="{41C658AD-3185-4826-AE63-D0C287091122}" type="presParOf" srcId="{BAAFC947-1A75-48A6-BDC0-46C3F1514A27}" destId="{9E8DD14C-126C-43F1-84F9-F83CEE3CB1E6}" srcOrd="2" destOrd="0" presId="urn:microsoft.com/office/officeart/2005/8/layout/process4"/>
    <dgm:cxn modelId="{F3A4309C-2AD2-49F9-9860-944C91EF13AA}" type="presParOf" srcId="{9E8DD14C-126C-43F1-84F9-F83CEE3CB1E6}" destId="{C876CBB2-E766-4FE3-B12F-49ACCE41D7C6}" srcOrd="0" destOrd="0" presId="urn:microsoft.com/office/officeart/2005/8/layout/process4"/>
    <dgm:cxn modelId="{9A6E08B8-4A13-4B61-AD73-14461613DE91}" type="presParOf" srcId="{2C954C16-FA7F-42D1-9595-C42350C6846F}" destId="{82190D9F-B961-44E6-9CA3-9F81428375B5}" srcOrd="1" destOrd="0" presId="urn:microsoft.com/office/officeart/2005/8/layout/process4"/>
    <dgm:cxn modelId="{FEAA37A5-B836-4A0A-A9F1-1AF08798FF49}" type="presParOf" srcId="{2C954C16-FA7F-42D1-9595-C42350C6846F}" destId="{6602C829-6DBE-4318-9DAC-A20935ECA6CC}" srcOrd="2" destOrd="0" presId="urn:microsoft.com/office/officeart/2005/8/layout/process4"/>
    <dgm:cxn modelId="{A43D7E2F-FF7F-48DF-9AE7-F82D3ABE91A1}" type="presParOf" srcId="{6602C829-6DBE-4318-9DAC-A20935ECA6CC}" destId="{EDCDDB6E-BDCC-401B-8426-EC30F75D841C}" srcOrd="0" destOrd="0" presId="urn:microsoft.com/office/officeart/2005/8/layout/process4"/>
    <dgm:cxn modelId="{E509094D-8B82-49FC-8D83-E79A4C1033AB}" type="presParOf" srcId="{6602C829-6DBE-4318-9DAC-A20935ECA6CC}" destId="{4551906C-F5BC-46EE-8AD4-9C2270498897}" srcOrd="1" destOrd="0" presId="urn:microsoft.com/office/officeart/2005/8/layout/process4"/>
    <dgm:cxn modelId="{A6C43F74-8622-41F9-8E00-D86E5953D2F2}" type="presParOf" srcId="{6602C829-6DBE-4318-9DAC-A20935ECA6CC}" destId="{7799FA8C-C79F-4DFE-BEE5-B8C1FA2B6D4F}" srcOrd="2" destOrd="0" presId="urn:microsoft.com/office/officeart/2005/8/layout/process4"/>
    <dgm:cxn modelId="{8EB43939-BFBA-4CCF-9686-AAB3F5F6F839}" type="presParOf" srcId="{7799FA8C-C79F-4DFE-BEE5-B8C1FA2B6D4F}" destId="{10C86234-54DD-439E-83C2-B670A086214C}" srcOrd="0" destOrd="0" presId="urn:microsoft.com/office/officeart/2005/8/layout/process4"/>
    <dgm:cxn modelId="{AF0A6D69-4FFA-493B-9AAE-8A175CBDBF53}" type="presParOf" srcId="{2C954C16-FA7F-42D1-9595-C42350C6846F}" destId="{919F559B-D1A5-46F7-A117-381AF0D3CE07}" srcOrd="3" destOrd="0" presId="urn:microsoft.com/office/officeart/2005/8/layout/process4"/>
    <dgm:cxn modelId="{EA42A9AF-3424-48BD-8607-9581407CAB7C}" type="presParOf" srcId="{2C954C16-FA7F-42D1-9595-C42350C6846F}" destId="{BCA7EE16-1C33-423B-B2B1-649C9EFFDA04}" srcOrd="4" destOrd="0" presId="urn:microsoft.com/office/officeart/2005/8/layout/process4"/>
    <dgm:cxn modelId="{8D17B988-D21F-4D2E-A285-B483F3334E75}" type="presParOf" srcId="{BCA7EE16-1C33-423B-B2B1-649C9EFFDA04}" destId="{CC1FEBF8-32FA-4E1F-96D3-C79F4E9C112B}" srcOrd="0" destOrd="0" presId="urn:microsoft.com/office/officeart/2005/8/layout/process4"/>
    <dgm:cxn modelId="{83B078D0-E2B9-42E3-AFB2-CD05C412DD95}" type="presParOf" srcId="{BCA7EE16-1C33-423B-B2B1-649C9EFFDA04}" destId="{928F6B9F-8134-4240-9783-CF653994FA86}" srcOrd="1" destOrd="0" presId="urn:microsoft.com/office/officeart/2005/8/layout/process4"/>
    <dgm:cxn modelId="{D6AD2B6B-994E-4510-B4A5-87DBAB7358C1}" type="presParOf" srcId="{BCA7EE16-1C33-423B-B2B1-649C9EFFDA04}" destId="{FEDD477B-882F-4947-9BF2-BE5F3B0820B6}" srcOrd="2" destOrd="0" presId="urn:microsoft.com/office/officeart/2005/8/layout/process4"/>
    <dgm:cxn modelId="{9E70A5DC-C4B7-4AB6-B3EA-013C6AFCE4C3}" type="presParOf" srcId="{FEDD477B-882F-4947-9BF2-BE5F3B0820B6}" destId="{B2C51123-E39A-4E63-BF49-195128C1779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DB2240-4B46-474B-8865-097799547DD1}">
      <dsp:nvSpPr>
        <dsp:cNvPr id="0" name=""/>
        <dsp:cNvSpPr/>
      </dsp:nvSpPr>
      <dsp:spPr>
        <a:xfrm>
          <a:off x="0" y="3919584"/>
          <a:ext cx="6705600" cy="12864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Output</a:t>
          </a:r>
          <a:endParaRPr lang="en-US" sz="2400" b="1" kern="1200" dirty="0"/>
        </a:p>
      </dsp:txBody>
      <dsp:txXfrm>
        <a:off x="0" y="3919584"/>
        <a:ext cx="6705600" cy="694707"/>
      </dsp:txXfrm>
    </dsp:sp>
    <dsp:sp modelId="{C876CBB2-E766-4FE3-B12F-49ACCE41D7C6}">
      <dsp:nvSpPr>
        <dsp:cNvPr id="0" name=""/>
        <dsp:cNvSpPr/>
      </dsp:nvSpPr>
      <dsp:spPr>
        <a:xfrm>
          <a:off x="0" y="4588561"/>
          <a:ext cx="6705600" cy="59178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Output is saved in a formatted Excel spreadsheet</a:t>
          </a:r>
          <a:endParaRPr lang="en-US" sz="1900" kern="1200" dirty="0"/>
        </a:p>
      </dsp:txBody>
      <dsp:txXfrm>
        <a:off x="0" y="4588561"/>
        <a:ext cx="6705600" cy="591787"/>
      </dsp:txXfrm>
    </dsp:sp>
    <dsp:sp modelId="{4551906C-F5BC-46EE-8AD4-9C2270498897}">
      <dsp:nvSpPr>
        <dsp:cNvPr id="0" name=""/>
        <dsp:cNvSpPr/>
      </dsp:nvSpPr>
      <dsp:spPr>
        <a:xfrm rot="10800000">
          <a:off x="0" y="1960252"/>
          <a:ext cx="6705600" cy="1978629"/>
        </a:xfrm>
        <a:prstGeom prst="upArrowCallout">
          <a:avLst/>
        </a:prstGeom>
        <a:solidFill>
          <a:schemeClr val="accent2">
            <a:hueOff val="-3670562"/>
            <a:satOff val="16196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Modeling</a:t>
          </a:r>
          <a:endParaRPr lang="en-US" sz="2400" b="1" kern="1200" dirty="0"/>
        </a:p>
      </dsp:txBody>
      <dsp:txXfrm rot="-10800000">
        <a:off x="0" y="1960252"/>
        <a:ext cx="6705600" cy="694498"/>
      </dsp:txXfrm>
    </dsp:sp>
    <dsp:sp modelId="{10C86234-54DD-439E-83C2-B670A086214C}">
      <dsp:nvSpPr>
        <dsp:cNvPr id="0" name=""/>
        <dsp:cNvSpPr/>
      </dsp:nvSpPr>
      <dsp:spPr>
        <a:xfrm>
          <a:off x="0" y="2654751"/>
          <a:ext cx="6705600" cy="591610"/>
        </a:xfrm>
        <a:prstGeom prst="rect">
          <a:avLst/>
        </a:prstGeom>
        <a:solidFill>
          <a:schemeClr val="accent2">
            <a:tint val="40000"/>
            <a:alpha val="90000"/>
            <a:hueOff val="-3702706"/>
            <a:satOff val="13424"/>
            <a:lumOff val="-357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3702706"/>
              <a:satOff val="13424"/>
              <a:lumOff val="-3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The python code uses </a:t>
          </a:r>
          <a:r>
            <a:rPr lang="en-US" sz="1900" kern="1200" dirty="0" err="1" smtClean="0"/>
            <a:t>Pyomo</a:t>
          </a:r>
          <a:r>
            <a:rPr lang="en-US" sz="1900" kern="1200" dirty="0" smtClean="0"/>
            <a:t> for model construction and </a:t>
          </a:r>
          <a:r>
            <a:rPr lang="en-US" sz="1900" kern="1200" dirty="0" err="1" smtClean="0"/>
            <a:t>Gurobi</a:t>
          </a:r>
          <a:r>
            <a:rPr lang="en-US" sz="1900" kern="1200" dirty="0" smtClean="0"/>
            <a:t> for solving.</a:t>
          </a:r>
          <a:endParaRPr lang="en-US" sz="1900" kern="1200" dirty="0"/>
        </a:p>
      </dsp:txBody>
      <dsp:txXfrm>
        <a:off x="0" y="2654751"/>
        <a:ext cx="6705600" cy="591610"/>
      </dsp:txXfrm>
    </dsp:sp>
    <dsp:sp modelId="{928F6B9F-8134-4240-9783-CF653994FA86}">
      <dsp:nvSpPr>
        <dsp:cNvPr id="0" name=""/>
        <dsp:cNvSpPr/>
      </dsp:nvSpPr>
      <dsp:spPr>
        <a:xfrm rot="10800000">
          <a:off x="0" y="0"/>
          <a:ext cx="6705600" cy="1978629"/>
        </a:xfrm>
        <a:prstGeom prst="upArrowCallout">
          <a:avLst/>
        </a:prstGeom>
        <a:solidFill>
          <a:schemeClr val="accent2">
            <a:hueOff val="-7341125"/>
            <a:satOff val="32393"/>
            <a:lumOff val="-54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Input</a:t>
          </a:r>
          <a:endParaRPr lang="en-US" sz="2400" b="1" kern="1200" dirty="0"/>
        </a:p>
      </dsp:txBody>
      <dsp:txXfrm rot="-10800000">
        <a:off x="0" y="0"/>
        <a:ext cx="6705600" cy="694498"/>
      </dsp:txXfrm>
    </dsp:sp>
    <dsp:sp modelId="{B2C51123-E39A-4E63-BF49-195128C17793}">
      <dsp:nvSpPr>
        <dsp:cNvPr id="0" name=""/>
        <dsp:cNvSpPr/>
      </dsp:nvSpPr>
      <dsp:spPr>
        <a:xfrm>
          <a:off x="0" y="695419"/>
          <a:ext cx="6705600" cy="591610"/>
        </a:xfrm>
        <a:prstGeom prst="rect">
          <a:avLst/>
        </a:prstGeom>
        <a:solidFill>
          <a:schemeClr val="accent2">
            <a:tint val="40000"/>
            <a:alpha val="90000"/>
            <a:hueOff val="-7405413"/>
            <a:satOff val="26847"/>
            <a:lumOff val="-71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7405413"/>
              <a:satOff val="26847"/>
              <a:lumOff val="-7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Input is read from a 5-sheet Excel workbook</a:t>
          </a:r>
          <a:endParaRPr lang="en-US" sz="1900" kern="1200" dirty="0"/>
        </a:p>
      </dsp:txBody>
      <dsp:txXfrm>
        <a:off x="0" y="695419"/>
        <a:ext cx="6705600" cy="591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543800" cy="2593975"/>
          </a:xfrm>
        </p:spPr>
        <p:txBody>
          <a:bodyPr/>
          <a:lstStyle/>
          <a:p>
            <a:r>
              <a:rPr lang="en-US" sz="5400" dirty="0" smtClean="0"/>
              <a:t>Fuel Supply Chain </a:t>
            </a:r>
            <a:r>
              <a:rPr lang="en-US" sz="5400" dirty="0" smtClean="0"/>
              <a:t>Model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Robinson and Steven Witkin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8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Overall Structure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82958760"/>
              </p:ext>
            </p:extLst>
          </p:nvPr>
        </p:nvGraphicFramePr>
        <p:xfrm>
          <a:off x="990600" y="1346200"/>
          <a:ext cx="6705600" cy="520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547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is classified into five classes:</a:t>
            </a:r>
          </a:p>
          <a:p>
            <a:pPr lvl="1"/>
            <a:r>
              <a:rPr lang="en-US" dirty="0"/>
              <a:t>Sources</a:t>
            </a:r>
          </a:p>
          <a:p>
            <a:pPr lvl="1"/>
            <a:r>
              <a:rPr lang="en-US" dirty="0"/>
              <a:t>Sinks</a:t>
            </a:r>
          </a:p>
          <a:p>
            <a:pPr lvl="1"/>
            <a:r>
              <a:rPr lang="en-US" dirty="0"/>
              <a:t>Transformers</a:t>
            </a:r>
          </a:p>
          <a:p>
            <a:pPr lvl="1"/>
            <a:r>
              <a:rPr lang="en-US" dirty="0"/>
              <a:t>Connectors</a:t>
            </a:r>
          </a:p>
          <a:p>
            <a:pPr lvl="1"/>
            <a:r>
              <a:rPr lang="en-US" dirty="0" smtClean="0"/>
              <a:t>Hubs</a:t>
            </a:r>
            <a:endParaRPr lang="en-US" dirty="0"/>
          </a:p>
          <a:p>
            <a:r>
              <a:rPr lang="en-US" dirty="0" smtClean="0"/>
              <a:t>Each instance of each class has a flexible number of inputs</a:t>
            </a:r>
          </a:p>
        </p:txBody>
      </p:sp>
    </p:spTree>
    <p:extLst>
      <p:ext uri="{BB962C8B-B14F-4D97-AF65-F5344CB8AC3E}">
        <p14:creationId xmlns:p14="http://schemas.microsoft.com/office/powerpoint/2010/main" val="114049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 is read from the spreadsheet using Pandas</a:t>
            </a:r>
          </a:p>
          <a:p>
            <a:r>
              <a:rPr lang="en-US" dirty="0" smtClean="0"/>
              <a:t>Lists of each class are constructed, containing all objects of that class</a:t>
            </a:r>
          </a:p>
          <a:p>
            <a:r>
              <a:rPr lang="en-US" dirty="0" smtClean="0"/>
              <a:t>This should be able to handle any number of each kind of component, as long as input format is correct</a:t>
            </a:r>
          </a:p>
          <a:p>
            <a:r>
              <a:rPr lang="en-US" dirty="0" smtClean="0"/>
              <a:t>CO2 restriction must be modified in the source code, not the input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89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Pyomo</a:t>
            </a:r>
            <a:r>
              <a:rPr lang="en-US" dirty="0" smtClean="0"/>
              <a:t> uses the component lists to construct a linear or non-linear model</a:t>
            </a:r>
          </a:p>
          <a:p>
            <a:r>
              <a:rPr lang="en-US" dirty="0" smtClean="0"/>
              <a:t>While flexible, if new types of data are added to an existing component, or if new components are added, some minor changes will need to be made</a:t>
            </a:r>
          </a:p>
          <a:p>
            <a:r>
              <a:rPr lang="en-US" dirty="0" err="1" smtClean="0"/>
              <a:t>Gurobi</a:t>
            </a:r>
            <a:r>
              <a:rPr lang="en-US" dirty="0" smtClean="0"/>
              <a:t> is currently used as the model solver, but this is easily changeable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33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is automatically sent to a spreadsheet</a:t>
            </a:r>
          </a:p>
          <a:p>
            <a:r>
              <a:rPr lang="en-US" dirty="0" smtClean="0"/>
              <a:t>For each fuel type used in the test, MJ by fuel and total system cost are listed</a:t>
            </a:r>
          </a:p>
          <a:p>
            <a:r>
              <a:rPr lang="en-US" dirty="0" smtClean="0"/>
              <a:t>Cost by fuel and CO2 by fuel are not currently implemented, but could be in the future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764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30</TotalTime>
  <Words>226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Fuel Supply Chain Model</vt:lpstr>
      <vt:lpstr>Overall Structure</vt:lpstr>
      <vt:lpstr>Input</vt:lpstr>
      <vt:lpstr>Input</vt:lpstr>
      <vt:lpstr>Model Construction</vt:lpstr>
      <vt:lpstr>Output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Robinson</dc:creator>
  <cp:lastModifiedBy>Steven Witkin</cp:lastModifiedBy>
  <cp:revision>6</cp:revision>
  <dcterms:created xsi:type="dcterms:W3CDTF">2006-08-16T00:00:00Z</dcterms:created>
  <dcterms:modified xsi:type="dcterms:W3CDTF">2018-06-13T09:45:16Z</dcterms:modified>
</cp:coreProperties>
</file>